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Hlk132807555" w:displacedByCustomXml="next"/>
    <w:sdt>
      <w:sdtPr>
        <w:rPr>
          <w:rFonts w:asciiTheme="minorHAnsi" w:hAnsiTheme="minorHAnsi"/>
          <w:caps/>
          <w:spacing w:val="20"/>
          <w:sz w:val="26"/>
        </w:rPr>
        <w:id w:val="577482934"/>
        <w:lock w:val="contentLocked"/>
        <w:placeholder>
          <w:docPart w:val="DCEA028C20E647DB9508C77DD299FD25"/>
        </w:placeholder>
        <w:group/>
      </w:sdtPr>
      <w:sdtEndPr/>
      <w:sdtContent>
        <w:p w14:paraId="06E48766" w14:textId="5721E3CE" w:rsidR="008F78A4" w:rsidRPr="00D77EA1" w:rsidRDefault="00986A5D" w:rsidP="00024C82">
          <w:pPr>
            <w:pStyle w:val="DocTitle1"/>
          </w:pPr>
          <w:sdt>
            <w:sdtPr>
              <w:alias w:val="repProjectName"/>
              <w:tag w:val="repProjectName"/>
              <w:id w:val="956768027"/>
              <w:lock w:val="sdtLocked"/>
              <w:placeholder>
                <w:docPart w:val="6EC6A9CCDF174FDC910AA21CB5263FC4"/>
              </w:placeholder>
              <w:dataBinding w:prefixMappings="xmlns:ns0='http://purl.org/dc/elements/1.1/' xmlns:ns1='http://schemas.openxmlformats.org/package/2006/metadata/core-properties'" w:xpath="/ns1:coreProperties[1]/ns0:subject[1]" w:storeItemID="{6C3C8BC8-F283-45AE-878A-BAB7291924A1}"/>
              <w:text/>
            </w:sdtPr>
            <w:sdtEndPr/>
            <w:sdtContent>
              <w:r w:rsidR="00C5244D">
                <w:t xml:space="preserve">4-8 </w:t>
              </w:r>
              <w:proofErr w:type="spellStart"/>
              <w:r w:rsidR="00C5244D">
                <w:t>Sedgemere</w:t>
              </w:r>
              <w:proofErr w:type="spellEnd"/>
              <w:r w:rsidR="00C5244D">
                <w:t xml:space="preserve"> Road</w:t>
              </w:r>
            </w:sdtContent>
          </w:sdt>
          <w:r w:rsidR="00855CC0" w:rsidRPr="00D77EA1">
            <w:t>.</w:t>
          </w:r>
        </w:p>
        <w:p w14:paraId="082AF6AD" w14:textId="66079053" w:rsidR="000B42D3" w:rsidRPr="00D77EA1" w:rsidRDefault="00986A5D" w:rsidP="00981637">
          <w:pPr>
            <w:pStyle w:val="DocTitle1"/>
          </w:pPr>
          <w:sdt>
            <w:sdtPr>
              <w:alias w:val="repLocation"/>
              <w:tag w:val="repLocation"/>
              <w:id w:val="-811856900"/>
              <w:lock w:val="sdtLocked"/>
              <w:placeholder>
                <w:docPart w:val="238A3E8EF7654C739DB37F47E9F2597A"/>
              </w:placeholder>
              <w:dataBinding w:prefixMappings="xmlns:ns0='HoareLea/CC_Mapping_Part'" w:xpath="/ns0:ContentControls_Map_Root[1]/ns0:project[1]/ns0:projectLocation[1]" w:storeItemID="{630D53E9-7615-4EF2-B035-6AA5BF9AC2D9}"/>
              <w:text/>
            </w:sdtPr>
            <w:sdtEndPr/>
            <w:sdtContent>
              <w:r w:rsidR="00C5244D">
                <w:t>Bexley, London</w:t>
              </w:r>
            </w:sdtContent>
          </w:sdt>
          <w:bookmarkEnd w:id="0"/>
          <w:r w:rsidR="00855CC0" w:rsidRPr="00D77EA1">
            <w:t>.</w:t>
          </w:r>
        </w:p>
        <w:p w14:paraId="7345FB2C" w14:textId="336986D6" w:rsidR="000B42D3" w:rsidRPr="00D77EA1" w:rsidRDefault="00986A5D" w:rsidP="005D6293">
          <w:pPr>
            <w:pStyle w:val="DocTitle2"/>
          </w:pPr>
          <w:sdt>
            <w:sdtPr>
              <w:alias w:val="repClientName"/>
              <w:tag w:val="repClientName"/>
              <w:id w:val="-2051988352"/>
              <w:lock w:val="sdtLocked"/>
              <w:placeholder>
                <w:docPart w:val="324A3990B4354E348FE5260DA5731E8E"/>
              </w:placeholder>
              <w:dataBinding w:prefixMappings="xmlns:ns0='HoareLea/CC_Mapping_Part'" w:xpath="/ns0:ContentControls_Map_Root[1]/ns0:project[1]/ns0:projectClientName[1]" w:storeItemID="{630D53E9-7615-4EF2-B035-6AA5BF9AC2D9}"/>
              <w:text/>
            </w:sdtPr>
            <w:sdtEndPr/>
            <w:sdtContent>
              <w:r w:rsidR="00C5244D">
                <w:t xml:space="preserve">Abbey Road </w:t>
              </w:r>
              <w:proofErr w:type="spellStart"/>
              <w:r w:rsidR="00C5244D">
                <w:t>Sedgemere</w:t>
              </w:r>
              <w:proofErr w:type="spellEnd"/>
              <w:r w:rsidR="00C5244D">
                <w:t xml:space="preserve"> Limited</w:t>
              </w:r>
            </w:sdtContent>
          </w:sdt>
          <w:r w:rsidR="00855CC0" w:rsidRPr="00D77EA1">
            <w:t>.</w:t>
          </w:r>
        </w:p>
        <w:p w14:paraId="5EC1CD41" w14:textId="77777777" w:rsidR="00513CCA" w:rsidRPr="00D77EA1" w:rsidRDefault="00513CCA" w:rsidP="00F12FE3"/>
        <w:p w14:paraId="4BEC23A2" w14:textId="430F0B92" w:rsidR="000B42D3" w:rsidRPr="00D77EA1" w:rsidRDefault="00986A5D" w:rsidP="005D6293">
          <w:pPr>
            <w:pStyle w:val="DocTitle3"/>
          </w:pPr>
          <w:sdt>
            <w:sdtPr>
              <w:alias w:val="repDiscipline"/>
              <w:tag w:val="UCase"/>
              <w:id w:val="519435381"/>
              <w:lock w:val="sdtLocked"/>
              <w:placeholder>
                <w:docPart w:val="BC0BB2CA3C6E444DA4902EADEFAF473E"/>
              </w:placeholder>
              <w:dataBinding w:prefixMappings="xmlns:ns0='http://purl.org/dc/elements/1.1/' xmlns:ns1='http://schemas.openxmlformats.org/package/2006/metadata/core-properties'" w:xpath="/ns1:coreProperties[1]/ns1:category[1]" w:storeItemID="{6C3C8BC8-F283-45AE-878A-BAB7291924A1}"/>
              <w:comboBox w:lastValue="SUSTAINABILITY">
                <w:listItem w:displayText="MEP ENGINEERING" w:value="MEP ENGINEERING"/>
                <w:listItem w:displayText="ACOUSTICS" w:value="ACOUSTICS"/>
                <w:listItem w:displayText="AIR QUALITY" w:value="AIR QUALITY"/>
                <w:listItem w:displayText="AUDIOVISUAL" w:value="AUDIOVISUAL"/>
                <w:listItem w:displayText="BUILDING PHYSICS" w:value="BUILDING PHYSICS"/>
                <w:listItem w:displayText="DIGITAL ENGINEERING" w:value="DIGITAL ENGINEERING"/>
                <w:listItem w:displayText="EXPERT WITNESS" w:value="EXPERT WITNESS"/>
                <w:listItem w:displayText="FAÇADE ACCESS" w:value="FAÇADE ACCESS"/>
                <w:listItem w:displayText="FIRE ENGINEERING" w:value="FIRE ENGINEERING"/>
                <w:listItem w:displayText="INTELLIGENT BUILDINGS" w:value="INTELLIGENT BUILDINGS"/>
                <w:listItem w:displayText="LIGHTING DESIGN" w:value="LIGHTING DESIGN"/>
                <w:listItem w:displayText="OPERATIONAL ENGINEERING" w:value="OPERATIONAL ENGINEERING"/>
                <w:listItem w:displayText="PERFORMANCE" w:value="PERFORMANCE"/>
                <w:listItem w:displayText="PROPERTY SERVICES" w:value="PROPERTY SERVICES"/>
                <w:listItem w:displayText="RESEARCH &amp; DEVELOPMENT" w:value="RESEARCH &amp; DEVELOPMENT"/>
                <w:listItem w:displayText="SECURITY" w:value="SECURITY"/>
                <w:listItem w:displayText="SUSTAINABILITY" w:value="SUSTAINABILITY"/>
                <w:listItem w:displayText="UTILITY &amp; ENERGY INFRASTRUCTURE" w:value="UTILITY &amp; ENERGY INFRASTRUCTURE"/>
                <w:listItem w:displayText="VERTICAL TRANSPORTATION" w:value="VERTICAL TRANSPORTATION"/>
                <w:listItem w:displayText="VIBRATION" w:value="VIBRATION"/>
              </w:comboBox>
            </w:sdtPr>
            <w:sdtEndPr/>
            <w:sdtContent>
              <w:r w:rsidR="00C5244D">
                <w:t>SUSTAINABILITY</w:t>
              </w:r>
            </w:sdtContent>
          </w:sdt>
          <w:r w:rsidR="00164F2E" w:rsidRPr="00D77EA1">
            <w:t xml:space="preserve"> </w:t>
          </w:r>
        </w:p>
        <w:p w14:paraId="3D1FE2B5" w14:textId="0F2A29DD" w:rsidR="000B42D3" w:rsidRPr="00D77EA1" w:rsidRDefault="00986A5D" w:rsidP="005D6293">
          <w:pPr>
            <w:pStyle w:val="DocDetail1"/>
          </w:pPr>
          <w:sdt>
            <w:sdtPr>
              <w:alias w:val="repReportTitle"/>
              <w:tag w:val="UCase"/>
              <w:id w:val="-1014533049"/>
              <w:lock w:val="sdtLocked"/>
              <w:placeholder>
                <w:docPart w:val="7337568889C240ECA8BA4896FA3BD7AB"/>
              </w:placeholder>
              <w:dataBinding w:prefixMappings="xmlns:ns0='http://purl.org/dc/elements/1.1/' xmlns:ns1='http://schemas.openxmlformats.org/package/2006/metadata/core-properties'" w:xpath="/ns1:coreProperties[1]/ns0:title[1]" w:storeItemID="{6C3C8BC8-F283-45AE-878A-BAB7291924A1}"/>
              <w:text/>
            </w:sdtPr>
            <w:sdtEndPr/>
            <w:sdtContent>
              <w:r w:rsidR="00C5244D">
                <w:t>CIRCULAR ECONOMY STATEMENT</w:t>
              </w:r>
            </w:sdtContent>
          </w:sdt>
          <w:r w:rsidR="004D4165" w:rsidRPr="00D77EA1">
            <w:t xml:space="preserve"> </w:t>
          </w:r>
        </w:p>
        <w:p w14:paraId="0B48FFF7" w14:textId="159BBB4F" w:rsidR="00164F2E" w:rsidRPr="00BC5272" w:rsidRDefault="00986A5D" w:rsidP="005D6293">
          <w:pPr>
            <w:pStyle w:val="DocDetail1"/>
          </w:pPr>
          <w:sdt>
            <w:sdtPr>
              <w:alias w:val="repSubTitle"/>
              <w:tag w:val="UCase"/>
              <w:id w:val="-597485030"/>
              <w:lock w:val="sdtLocked"/>
              <w:placeholder>
                <w:docPart w:val="0B385F9E582C4B30A81FEA797231D497"/>
              </w:placeholder>
              <w:dataBinding w:prefixMappings="xmlns:ns0='HoareLea/CC_Mapping_Part'" w:xpath="/ns0:ContentControls_Map_Root[1]/ns0:doc[1]/ns0:docSubTitle[1]" w:storeItemID="{630D53E9-7615-4EF2-B035-6AA5BF9AC2D9}"/>
              <w:text w:multiLine="1"/>
            </w:sdtPr>
            <w:sdtEndPr/>
            <w:sdtContent>
              <w:r w:rsidR="00C5244D">
                <w:t xml:space="preserve"> </w:t>
              </w:r>
            </w:sdtContent>
          </w:sdt>
          <w:r w:rsidR="00164F2E" w:rsidRPr="00D77EA1">
            <w:t xml:space="preserve"> </w:t>
          </w:r>
        </w:p>
      </w:sdtContent>
    </w:sdt>
    <w:sdt>
      <w:sdtPr>
        <w:id w:val="-2047131736"/>
        <w:lock w:val="sdtContentLocked"/>
        <w:placeholder>
          <w:docPart w:val="DCEA028C20E647DB9508C77DD299FD25"/>
        </w:placeholder>
        <w:group/>
      </w:sdtPr>
      <w:sdtEndPr/>
      <w:sdtContent>
        <w:p w14:paraId="0A9061C7" w14:textId="12E06DD2" w:rsidR="000B42D3" w:rsidRPr="00681D5D" w:rsidRDefault="00050703" w:rsidP="005D6293">
          <w:pPr>
            <w:pStyle w:val="DocDetail1"/>
          </w:pPr>
          <w:r w:rsidRPr="00342598">
            <w:t xml:space="preserve">REVISION </w:t>
          </w:r>
          <w:sdt>
            <w:sdtPr>
              <w:alias w:val="repRevision"/>
              <w:tag w:val="UCase"/>
              <w:id w:val="960296187"/>
              <w:lock w:val="contentLocked"/>
              <w:placeholder>
                <w:docPart w:val="C4385C47A1774E9BB4DF8A1A6EADF542"/>
              </w:placeholder>
              <w:dataBinding w:prefixMappings="xmlns:ns0='HoareLea/CC_Mapping_Part' " w:xpath="/ns0:ContentControls_Map_Root[1]/ns0:doc[1]/ns0:docRevision[1]" w:storeItemID="{630D53E9-7615-4EF2-B035-6AA5BF9AC2D9}"/>
              <w:text/>
            </w:sdtPr>
            <w:sdtEndPr/>
            <w:sdtContent>
              <w:r w:rsidR="006A6409">
                <w:t>P06</w:t>
              </w:r>
            </w:sdtContent>
          </w:sdt>
          <w:r w:rsidR="005301FD" w:rsidRPr="00342598">
            <w:t xml:space="preserve"> </w:t>
          </w:r>
          <w:r w:rsidR="00713E69" w:rsidRPr="00342598">
            <w:t>–</w:t>
          </w:r>
          <w:r w:rsidR="005301FD" w:rsidRPr="00342598">
            <w:t xml:space="preserve"> </w:t>
          </w:r>
          <w:sdt>
            <w:sdtPr>
              <w:alias w:val="repDate"/>
              <w:tag w:val="repDate"/>
              <w:id w:val="-614594703"/>
              <w:lock w:val="contentLocked"/>
              <w:placeholder>
                <w:docPart w:val="53CEAD3FCA364F4CAC3F72426A11070B"/>
              </w:placeholder>
              <w:dataBinding w:prefixMappings="xmlns:ns0='http://schemas.microsoft.com/office/2006/coverPageProps' " w:xpath="/ns0:CoverPageProperties[1]/ns0:PublishDate[1]" w:storeItemID="{55AF091B-3C7A-41E3-B477-F2FDAA23CFDA}"/>
              <w:text/>
            </w:sdtPr>
            <w:sdtEndPr/>
            <w:sdtContent>
              <w:r w:rsidR="00986A5D">
                <w:t>08 April 2025</w:t>
              </w:r>
            </w:sdtContent>
          </w:sdt>
        </w:p>
      </w:sdtContent>
    </w:sdt>
    <w:p w14:paraId="6003C7DD" w14:textId="77777777" w:rsidR="003B2CFC" w:rsidRPr="000B288F" w:rsidRDefault="003B2CFC" w:rsidP="000B288F"/>
    <w:bookmarkStart w:id="1" w:name="ContentControlCoverImg" w:displacedByCustomXml="next"/>
    <w:sdt>
      <w:sdtPr>
        <w:id w:val="-795678885"/>
        <w:lock w:val="sdtContentLocked"/>
        <w:placeholder>
          <w:docPart w:val="615FADBC28824E02A57EDC34F975EB7F"/>
        </w:placeholder>
        <w:group/>
      </w:sdtPr>
      <w:sdtEndPr/>
      <w:sdtContent>
        <w:p w14:paraId="0C174873" w14:textId="57F4E033" w:rsidR="00B553AE" w:rsidRDefault="00C5244D" w:rsidP="00762C11">
          <w:r>
            <w:rPr>
              <w:noProof/>
            </w:rPr>
            <w:drawing>
              <wp:anchor distT="0" distB="0" distL="114300" distR="114300" simplePos="0" relativeHeight="251777024" behindDoc="0" locked="1" layoutInCell="1" allowOverlap="1" wp14:anchorId="5A517EC6" wp14:editId="43CCDEF0">
                <wp:simplePos x="0" y="0"/>
                <wp:positionH relativeFrom="page">
                  <wp:posOffset>903605</wp:posOffset>
                </wp:positionH>
                <wp:positionV relativeFrom="page">
                  <wp:posOffset>6155690</wp:posOffset>
                </wp:positionV>
                <wp:extent cx="14219555" cy="3815715"/>
                <wp:effectExtent l="0" t="0" r="0" b="0"/>
                <wp:wrapNone/>
                <wp:docPr id="7" name="Picture 7"/>
                <wp:cNvGraphicFramePr/>
                <a:graphic xmlns:a="http://schemas.openxmlformats.org/drawingml/2006/main">
                  <a:graphicData uri="http://schemas.openxmlformats.org/drawingml/2006/picture">
                    <pic:pic xmlns:pic="http://schemas.openxmlformats.org/drawingml/2006/picture">
                      <pic:nvPicPr>
                        <pic:cNvPr id="7" name=""/>
                        <pic:cNvPicPr/>
                      </pic:nvPicPr>
                      <pic:blipFill>
                        <a:blip r:embed="rId14">
                          <a:extLst>
                            <a:ext uri="{28A0092B-C50C-407E-A947-70E740481C1C}">
                              <a14:useLocalDpi xmlns:a14="http://schemas.microsoft.com/office/drawing/2010/main" val="0"/>
                            </a:ext>
                          </a:extLst>
                        </a:blip>
                        <a:stretch>
                          <a:fillRect/>
                        </a:stretch>
                      </pic:blipFill>
                      <pic:spPr>
                        <a:xfrm>
                          <a:off x="0" y="0"/>
                          <a:ext cx="14219555" cy="3815715"/>
                        </a:xfrm>
                        <a:prstGeom prst="rect">
                          <a:avLst/>
                        </a:prstGeom>
                      </pic:spPr>
                    </pic:pic>
                  </a:graphicData>
                </a:graphic>
                <wp14:sizeRelH relativeFrom="margin">
                  <wp14:pctWidth>0</wp14:pctWidth>
                </wp14:sizeRelH>
                <wp14:sizeRelV relativeFrom="margin">
                  <wp14:pctHeight>0</wp14:pctHeight>
                </wp14:sizeRelV>
              </wp:anchor>
            </w:drawing>
          </w:r>
        </w:p>
      </w:sdtContent>
    </w:sdt>
    <w:bookmarkEnd w:id="1"/>
    <w:p w14:paraId="74430B1D" w14:textId="77777777" w:rsidR="00B553AE" w:rsidRDefault="00E032B3" w:rsidP="00762C11">
      <w:r>
        <w:br w:type="page"/>
      </w:r>
    </w:p>
    <w:p w14:paraId="4B0E3F3C" w14:textId="77777777" w:rsidR="00C823EE" w:rsidRPr="000B42D3" w:rsidRDefault="00C823EE" w:rsidP="00762C11">
      <w:pPr>
        <w:sectPr w:rsidR="00C823EE" w:rsidRPr="000B42D3" w:rsidSect="00451298">
          <w:headerReference w:type="even" r:id="rId15"/>
          <w:headerReference w:type="default" r:id="rId16"/>
          <w:footerReference w:type="even" r:id="rId17"/>
          <w:footerReference w:type="default" r:id="rId18"/>
          <w:headerReference w:type="first" r:id="rId19"/>
          <w:footerReference w:type="first" r:id="rId20"/>
          <w:type w:val="continuous"/>
          <w:pgSz w:w="23814" w:h="16840" w:orient="landscape" w:code="8"/>
          <w:pgMar w:top="4479" w:right="1134" w:bottom="1701" w:left="1701" w:header="1134" w:footer="765" w:gutter="0"/>
          <w:cols w:space="708"/>
          <w:formProt w:val="0"/>
          <w:docGrid w:linePitch="360"/>
        </w:sectPr>
      </w:pPr>
    </w:p>
    <w:p w14:paraId="7C9CC99E" w14:textId="77777777" w:rsidR="00AF0E7A" w:rsidRDefault="00AF0E7A" w:rsidP="00A146A8">
      <w:pPr>
        <w:pStyle w:val="HeadingNum1"/>
        <w:numPr>
          <w:ilvl w:val="0"/>
          <w:numId w:val="0"/>
        </w:numPr>
      </w:pPr>
      <w:bookmarkStart w:id="2" w:name="_Toc195006131"/>
      <w:r w:rsidRPr="00762C11">
        <w:lastRenderedPageBreak/>
        <w:t xml:space="preserve">Audit </w:t>
      </w:r>
      <w:r w:rsidRPr="00CB148C">
        <w:t>sheet.</w:t>
      </w:r>
      <w:bookmarkEnd w:id="2"/>
    </w:p>
    <w:tbl>
      <w:tblPr>
        <w:tblStyle w:val="HoareLeaTable1"/>
        <w:tblW w:w="9786" w:type="dxa"/>
        <w:tblInd w:w="-8" w:type="dxa"/>
        <w:tblLayout w:type="fixed"/>
        <w:tblLook w:val="04A0" w:firstRow="1" w:lastRow="0" w:firstColumn="1" w:lastColumn="0" w:noHBand="0" w:noVBand="1"/>
      </w:tblPr>
      <w:tblGrid>
        <w:gridCol w:w="567"/>
        <w:gridCol w:w="1276"/>
        <w:gridCol w:w="3969"/>
        <w:gridCol w:w="1276"/>
        <w:gridCol w:w="1564"/>
        <w:gridCol w:w="1134"/>
      </w:tblGrid>
      <w:tr w:rsidR="00E032B3" w14:paraId="1888089E" w14:textId="77777777" w:rsidTr="0035601B">
        <w:trPr>
          <w:cnfStyle w:val="100000000000" w:firstRow="1" w:lastRow="0" w:firstColumn="0" w:lastColumn="0" w:oddVBand="0" w:evenVBand="0" w:oddHBand="0" w:evenHBand="0" w:firstRowFirstColumn="0" w:firstRowLastColumn="0" w:lastRowFirstColumn="0" w:lastRowLastColumn="0"/>
        </w:trPr>
        <w:tc>
          <w:tcPr>
            <w:tcW w:w="567" w:type="dxa"/>
          </w:tcPr>
          <w:p w14:paraId="25EFB706" w14:textId="77777777" w:rsidR="00E032B3" w:rsidRPr="005E2EB6" w:rsidRDefault="00E032B3" w:rsidP="00E032B3">
            <w:pPr>
              <w:pStyle w:val="TableText"/>
            </w:pPr>
            <w:r w:rsidRPr="005E2EB6">
              <w:t>Rev.</w:t>
            </w:r>
          </w:p>
        </w:tc>
        <w:tc>
          <w:tcPr>
            <w:tcW w:w="1276" w:type="dxa"/>
          </w:tcPr>
          <w:p w14:paraId="784D2822" w14:textId="77777777" w:rsidR="00E032B3" w:rsidRPr="005E2EB6" w:rsidRDefault="00E032B3" w:rsidP="00E032B3">
            <w:pPr>
              <w:pStyle w:val="TableText"/>
            </w:pPr>
            <w:r w:rsidRPr="005E2EB6">
              <w:t>Date</w:t>
            </w:r>
          </w:p>
        </w:tc>
        <w:tc>
          <w:tcPr>
            <w:tcW w:w="3969" w:type="dxa"/>
          </w:tcPr>
          <w:p w14:paraId="4309A114" w14:textId="77777777" w:rsidR="00E032B3" w:rsidRPr="005E2EB6" w:rsidRDefault="00E032B3" w:rsidP="00E032B3">
            <w:pPr>
              <w:pStyle w:val="TableText"/>
            </w:pPr>
            <w:r w:rsidRPr="005E2EB6">
              <w:t>Description</w:t>
            </w:r>
            <w:r w:rsidR="00C94E62">
              <w:t xml:space="preserve"> of change / purpose of issue</w:t>
            </w:r>
          </w:p>
        </w:tc>
        <w:tc>
          <w:tcPr>
            <w:tcW w:w="1276" w:type="dxa"/>
          </w:tcPr>
          <w:p w14:paraId="63755880" w14:textId="77777777" w:rsidR="00E032B3" w:rsidRPr="005E2EB6" w:rsidRDefault="00E032B3" w:rsidP="00E032B3">
            <w:pPr>
              <w:pStyle w:val="TableText"/>
            </w:pPr>
            <w:r w:rsidRPr="005E2EB6">
              <w:t>Prepared</w:t>
            </w:r>
          </w:p>
        </w:tc>
        <w:tc>
          <w:tcPr>
            <w:tcW w:w="1564" w:type="dxa"/>
          </w:tcPr>
          <w:p w14:paraId="27D11758" w14:textId="77777777" w:rsidR="00E032B3" w:rsidRPr="005E2EB6" w:rsidRDefault="00E032B3" w:rsidP="00E032B3">
            <w:pPr>
              <w:pStyle w:val="TableText"/>
            </w:pPr>
            <w:r>
              <w:t>Reviewed</w:t>
            </w:r>
          </w:p>
        </w:tc>
        <w:tc>
          <w:tcPr>
            <w:tcW w:w="1134" w:type="dxa"/>
          </w:tcPr>
          <w:p w14:paraId="1B795394" w14:textId="77777777" w:rsidR="00E032B3" w:rsidRPr="005E2EB6" w:rsidRDefault="00E032B3" w:rsidP="00E032B3">
            <w:pPr>
              <w:pStyle w:val="TableText"/>
            </w:pPr>
            <w:r>
              <w:t>Authorised</w:t>
            </w:r>
          </w:p>
        </w:tc>
      </w:tr>
      <w:tr w:rsidR="00200C3B" w14:paraId="5C3C431D" w14:textId="77777777" w:rsidTr="0035601B">
        <w:trPr>
          <w:cnfStyle w:val="000000100000" w:firstRow="0" w:lastRow="0" w:firstColumn="0" w:lastColumn="0" w:oddVBand="0" w:evenVBand="0" w:oddHBand="1" w:evenHBand="0" w:firstRowFirstColumn="0" w:firstRowLastColumn="0" w:lastRowFirstColumn="0" w:lastRowLastColumn="0"/>
        </w:trPr>
        <w:tc>
          <w:tcPr>
            <w:tcW w:w="567" w:type="dxa"/>
          </w:tcPr>
          <w:p w14:paraId="48826215" w14:textId="6417BC4B" w:rsidR="00200C3B" w:rsidRPr="005E2EB6" w:rsidRDefault="0023651D" w:rsidP="00200C3B">
            <w:pPr>
              <w:pStyle w:val="TableText"/>
            </w:pPr>
            <w:r>
              <w:t>P</w:t>
            </w:r>
            <w:r w:rsidR="00032B93">
              <w:t>01</w:t>
            </w:r>
          </w:p>
        </w:tc>
        <w:tc>
          <w:tcPr>
            <w:tcW w:w="1276" w:type="dxa"/>
          </w:tcPr>
          <w:p w14:paraId="4CF9A262" w14:textId="57B47648" w:rsidR="00200C3B" w:rsidRPr="005E2EB6" w:rsidRDefault="004A339D" w:rsidP="00200C3B">
            <w:pPr>
              <w:pStyle w:val="TableText"/>
            </w:pPr>
            <w:r>
              <w:t>13</w:t>
            </w:r>
            <w:r w:rsidR="00032B93">
              <w:t>/0</w:t>
            </w:r>
            <w:r>
              <w:t>6</w:t>
            </w:r>
            <w:r w:rsidR="00032B93">
              <w:t>/202</w:t>
            </w:r>
            <w:r>
              <w:t>4</w:t>
            </w:r>
          </w:p>
        </w:tc>
        <w:tc>
          <w:tcPr>
            <w:tcW w:w="3969" w:type="dxa"/>
          </w:tcPr>
          <w:p w14:paraId="1FD772E1" w14:textId="647B19ED" w:rsidR="00200C3B" w:rsidRPr="005E2EB6" w:rsidRDefault="004A339D" w:rsidP="00200C3B">
            <w:pPr>
              <w:pStyle w:val="TableText"/>
            </w:pPr>
            <w:r>
              <w:t>D</w:t>
            </w:r>
            <w:r w:rsidR="00032B93">
              <w:t xml:space="preserve">raft </w:t>
            </w:r>
            <w:r>
              <w:t xml:space="preserve">issue </w:t>
            </w:r>
            <w:r w:rsidR="00032B93">
              <w:t xml:space="preserve">for </w:t>
            </w:r>
            <w:r>
              <w:t>reference only.</w:t>
            </w:r>
          </w:p>
        </w:tc>
        <w:tc>
          <w:tcPr>
            <w:tcW w:w="1276" w:type="dxa"/>
          </w:tcPr>
          <w:p w14:paraId="275EDD15" w14:textId="32595650" w:rsidR="00200C3B" w:rsidRPr="005E2EB6" w:rsidRDefault="004A339D" w:rsidP="00C775A3">
            <w:pPr>
              <w:pStyle w:val="TableText"/>
            </w:pPr>
            <w:r>
              <w:t xml:space="preserve">S. Hunt </w:t>
            </w:r>
          </w:p>
        </w:tc>
        <w:tc>
          <w:tcPr>
            <w:tcW w:w="1564" w:type="dxa"/>
          </w:tcPr>
          <w:p w14:paraId="7D544312" w14:textId="5FF24CED" w:rsidR="00200C3B" w:rsidRPr="005E2EB6" w:rsidRDefault="00C775A3" w:rsidP="00200C3B">
            <w:pPr>
              <w:pStyle w:val="TableText"/>
            </w:pPr>
            <w:r>
              <w:t>J. Robb</w:t>
            </w:r>
          </w:p>
        </w:tc>
        <w:tc>
          <w:tcPr>
            <w:tcW w:w="1134" w:type="dxa"/>
          </w:tcPr>
          <w:p w14:paraId="249DFE94" w14:textId="05D0B26B" w:rsidR="00200C3B" w:rsidRPr="005E2EB6" w:rsidRDefault="00C775A3" w:rsidP="00200C3B">
            <w:pPr>
              <w:pStyle w:val="TableText"/>
            </w:pPr>
            <w:r>
              <w:t>J. Nuttall</w:t>
            </w:r>
          </w:p>
        </w:tc>
      </w:tr>
      <w:tr w:rsidR="00032B93" w14:paraId="23C61D5B" w14:textId="77777777" w:rsidTr="0035601B">
        <w:trPr>
          <w:cnfStyle w:val="000000010000" w:firstRow="0" w:lastRow="0" w:firstColumn="0" w:lastColumn="0" w:oddVBand="0" w:evenVBand="0" w:oddHBand="0" w:evenHBand="1" w:firstRowFirstColumn="0" w:firstRowLastColumn="0" w:lastRowFirstColumn="0" w:lastRowLastColumn="0"/>
        </w:trPr>
        <w:tc>
          <w:tcPr>
            <w:tcW w:w="567" w:type="dxa"/>
          </w:tcPr>
          <w:p w14:paraId="0953B478" w14:textId="7D9F7776" w:rsidR="00032B93" w:rsidRPr="005E2EB6" w:rsidRDefault="0023651D" w:rsidP="00200C3B">
            <w:pPr>
              <w:pStyle w:val="TableText"/>
            </w:pPr>
            <w:r>
              <w:t>P</w:t>
            </w:r>
            <w:r w:rsidR="00C5244D">
              <w:t>02</w:t>
            </w:r>
          </w:p>
        </w:tc>
        <w:tc>
          <w:tcPr>
            <w:tcW w:w="1276" w:type="dxa"/>
          </w:tcPr>
          <w:p w14:paraId="6B3F11CB" w14:textId="77D82BB7" w:rsidR="00032B93" w:rsidRPr="005E2EB6" w:rsidRDefault="00C5244D" w:rsidP="00200C3B">
            <w:pPr>
              <w:pStyle w:val="TableText"/>
            </w:pPr>
            <w:r>
              <w:t>28/06/2024</w:t>
            </w:r>
          </w:p>
        </w:tc>
        <w:tc>
          <w:tcPr>
            <w:tcW w:w="3969" w:type="dxa"/>
          </w:tcPr>
          <w:p w14:paraId="6D9A8D68" w14:textId="78263AF6" w:rsidR="00032B93" w:rsidRPr="005E2EB6" w:rsidRDefault="0023651D" w:rsidP="00200C3B">
            <w:pPr>
              <w:pStyle w:val="TableText"/>
            </w:pPr>
            <w:r>
              <w:t>Planning application</w:t>
            </w:r>
          </w:p>
        </w:tc>
        <w:tc>
          <w:tcPr>
            <w:tcW w:w="1276" w:type="dxa"/>
          </w:tcPr>
          <w:p w14:paraId="5D2FC7F0" w14:textId="2DE56254" w:rsidR="00032B93" w:rsidRPr="005E2EB6" w:rsidRDefault="0023651D" w:rsidP="00200C3B">
            <w:pPr>
              <w:pStyle w:val="TableText"/>
            </w:pPr>
            <w:r>
              <w:t>V. Wall</w:t>
            </w:r>
          </w:p>
        </w:tc>
        <w:tc>
          <w:tcPr>
            <w:tcW w:w="1564" w:type="dxa"/>
          </w:tcPr>
          <w:p w14:paraId="0D163774" w14:textId="7CAEE084" w:rsidR="00032B93" w:rsidRPr="005E2EB6" w:rsidRDefault="0023651D" w:rsidP="00200C3B">
            <w:pPr>
              <w:pStyle w:val="TableText"/>
            </w:pPr>
            <w:r>
              <w:t>Z. Branford</w:t>
            </w:r>
          </w:p>
        </w:tc>
        <w:tc>
          <w:tcPr>
            <w:tcW w:w="1134" w:type="dxa"/>
          </w:tcPr>
          <w:p w14:paraId="285A1AE2" w14:textId="4A6CC47F" w:rsidR="00032B93" w:rsidRPr="005E2EB6" w:rsidRDefault="0023651D" w:rsidP="00200C3B">
            <w:pPr>
              <w:pStyle w:val="TableText"/>
            </w:pPr>
            <w:r>
              <w:t>T. Smith</w:t>
            </w:r>
          </w:p>
        </w:tc>
      </w:tr>
      <w:tr w:rsidR="00032B93" w14:paraId="750B8F41" w14:textId="77777777" w:rsidTr="0035601B">
        <w:trPr>
          <w:cnfStyle w:val="000000100000" w:firstRow="0" w:lastRow="0" w:firstColumn="0" w:lastColumn="0" w:oddVBand="0" w:evenVBand="0" w:oddHBand="1" w:evenHBand="0" w:firstRowFirstColumn="0" w:firstRowLastColumn="0" w:lastRowFirstColumn="0" w:lastRowLastColumn="0"/>
        </w:trPr>
        <w:tc>
          <w:tcPr>
            <w:tcW w:w="567" w:type="dxa"/>
          </w:tcPr>
          <w:p w14:paraId="33DDB058" w14:textId="28EDC1EB" w:rsidR="00032B93" w:rsidRPr="005E2EB6" w:rsidRDefault="009D34E2" w:rsidP="00200C3B">
            <w:pPr>
              <w:pStyle w:val="TableText"/>
            </w:pPr>
            <w:r>
              <w:t>P03</w:t>
            </w:r>
          </w:p>
        </w:tc>
        <w:tc>
          <w:tcPr>
            <w:tcW w:w="1276" w:type="dxa"/>
          </w:tcPr>
          <w:p w14:paraId="5AC2F550" w14:textId="29B96B69" w:rsidR="00032B93" w:rsidRPr="005E2EB6" w:rsidRDefault="0085132F" w:rsidP="00200C3B">
            <w:pPr>
              <w:pStyle w:val="TableText"/>
            </w:pPr>
            <w:r>
              <w:t>16/09/2024</w:t>
            </w:r>
          </w:p>
        </w:tc>
        <w:tc>
          <w:tcPr>
            <w:tcW w:w="3969" w:type="dxa"/>
          </w:tcPr>
          <w:p w14:paraId="0449D3A2" w14:textId="0242D5AC" w:rsidR="00032B93" w:rsidRPr="005E2EB6" w:rsidRDefault="0085132F" w:rsidP="00200C3B">
            <w:pPr>
              <w:pStyle w:val="TableText"/>
            </w:pPr>
            <w:r>
              <w:t xml:space="preserve">Updated to suit revised scheme </w:t>
            </w:r>
          </w:p>
        </w:tc>
        <w:tc>
          <w:tcPr>
            <w:tcW w:w="1276" w:type="dxa"/>
          </w:tcPr>
          <w:p w14:paraId="1F48B1F7" w14:textId="71D5F9D7" w:rsidR="00032B93" w:rsidRPr="005E2EB6" w:rsidRDefault="0085132F" w:rsidP="00200C3B">
            <w:pPr>
              <w:pStyle w:val="TableText"/>
            </w:pPr>
            <w:r>
              <w:t>J. Robb</w:t>
            </w:r>
          </w:p>
        </w:tc>
        <w:tc>
          <w:tcPr>
            <w:tcW w:w="1564" w:type="dxa"/>
          </w:tcPr>
          <w:p w14:paraId="42E0087A" w14:textId="338C46C6" w:rsidR="00032B93" w:rsidRPr="005E2EB6" w:rsidRDefault="0085132F" w:rsidP="00200C3B">
            <w:pPr>
              <w:pStyle w:val="TableText"/>
            </w:pPr>
            <w:r>
              <w:t>G. Papachristou</w:t>
            </w:r>
          </w:p>
        </w:tc>
        <w:tc>
          <w:tcPr>
            <w:tcW w:w="1134" w:type="dxa"/>
          </w:tcPr>
          <w:p w14:paraId="27B20F8E" w14:textId="613F087E" w:rsidR="00032B93" w:rsidRPr="005E2EB6" w:rsidRDefault="0085132F" w:rsidP="00200C3B">
            <w:pPr>
              <w:pStyle w:val="TableText"/>
            </w:pPr>
            <w:r>
              <w:t>J. Nuttall</w:t>
            </w:r>
          </w:p>
        </w:tc>
      </w:tr>
      <w:tr w:rsidR="00C775A3" w14:paraId="1AC2CEE4" w14:textId="77777777" w:rsidTr="0035601B">
        <w:trPr>
          <w:cnfStyle w:val="000000010000" w:firstRow="0" w:lastRow="0" w:firstColumn="0" w:lastColumn="0" w:oddVBand="0" w:evenVBand="0" w:oddHBand="0" w:evenHBand="1" w:firstRowFirstColumn="0" w:firstRowLastColumn="0" w:lastRowFirstColumn="0" w:lastRowLastColumn="0"/>
        </w:trPr>
        <w:tc>
          <w:tcPr>
            <w:tcW w:w="567" w:type="dxa"/>
          </w:tcPr>
          <w:p w14:paraId="0EE79717" w14:textId="11C6B84F" w:rsidR="00C775A3" w:rsidRPr="005E2EB6" w:rsidRDefault="00C775A3" w:rsidP="00C775A3">
            <w:pPr>
              <w:pStyle w:val="TableText"/>
            </w:pPr>
            <w:r>
              <w:t>P04</w:t>
            </w:r>
          </w:p>
        </w:tc>
        <w:tc>
          <w:tcPr>
            <w:tcW w:w="1276" w:type="dxa"/>
          </w:tcPr>
          <w:p w14:paraId="659C01E1" w14:textId="42D18A3F" w:rsidR="00C775A3" w:rsidRPr="005E2EB6" w:rsidRDefault="00C775A3" w:rsidP="00C775A3">
            <w:pPr>
              <w:pStyle w:val="TableText"/>
            </w:pPr>
            <w:r>
              <w:t>23/09/2024</w:t>
            </w:r>
          </w:p>
        </w:tc>
        <w:tc>
          <w:tcPr>
            <w:tcW w:w="3969" w:type="dxa"/>
          </w:tcPr>
          <w:p w14:paraId="2D00FB3E" w14:textId="63AB18E9" w:rsidR="00C775A3" w:rsidRPr="005E2EB6" w:rsidRDefault="00C775A3" w:rsidP="00C775A3">
            <w:pPr>
              <w:pStyle w:val="TableText"/>
            </w:pPr>
            <w:r>
              <w:t xml:space="preserve">Revised following design team comments. </w:t>
            </w:r>
          </w:p>
        </w:tc>
        <w:tc>
          <w:tcPr>
            <w:tcW w:w="1276" w:type="dxa"/>
          </w:tcPr>
          <w:p w14:paraId="19B33F96" w14:textId="2D540D07" w:rsidR="00C775A3" w:rsidRPr="005E2EB6" w:rsidRDefault="00C775A3" w:rsidP="00C775A3">
            <w:pPr>
              <w:pStyle w:val="TableText"/>
            </w:pPr>
            <w:r>
              <w:t>J. Robb</w:t>
            </w:r>
          </w:p>
        </w:tc>
        <w:tc>
          <w:tcPr>
            <w:tcW w:w="1564" w:type="dxa"/>
          </w:tcPr>
          <w:p w14:paraId="0C9B0A9A" w14:textId="0C848A68" w:rsidR="00C775A3" w:rsidRPr="005E2EB6" w:rsidRDefault="00C775A3" w:rsidP="00C775A3">
            <w:pPr>
              <w:pStyle w:val="TableText"/>
            </w:pPr>
            <w:r>
              <w:t>G. Papachristou</w:t>
            </w:r>
          </w:p>
        </w:tc>
        <w:tc>
          <w:tcPr>
            <w:tcW w:w="1134" w:type="dxa"/>
          </w:tcPr>
          <w:p w14:paraId="32F276C2" w14:textId="53BE687C" w:rsidR="00C775A3" w:rsidRPr="005E2EB6" w:rsidRDefault="00C775A3" w:rsidP="00C775A3">
            <w:pPr>
              <w:pStyle w:val="TableText"/>
            </w:pPr>
            <w:r>
              <w:t>J. Nuttall</w:t>
            </w:r>
          </w:p>
        </w:tc>
      </w:tr>
      <w:tr w:rsidR="001E2149" w14:paraId="2FE24990" w14:textId="77777777" w:rsidTr="0035601B">
        <w:trPr>
          <w:cnfStyle w:val="000000100000" w:firstRow="0" w:lastRow="0" w:firstColumn="0" w:lastColumn="0" w:oddVBand="0" w:evenVBand="0" w:oddHBand="1" w:evenHBand="0" w:firstRowFirstColumn="0" w:firstRowLastColumn="0" w:lastRowFirstColumn="0" w:lastRowLastColumn="0"/>
        </w:trPr>
        <w:tc>
          <w:tcPr>
            <w:tcW w:w="567" w:type="dxa"/>
          </w:tcPr>
          <w:p w14:paraId="3E87AF36" w14:textId="79C14C65" w:rsidR="001E2149" w:rsidRPr="005E2EB6" w:rsidRDefault="001E2149" w:rsidP="001E2149">
            <w:pPr>
              <w:pStyle w:val="TableText"/>
            </w:pPr>
            <w:r>
              <w:t>P05</w:t>
            </w:r>
          </w:p>
        </w:tc>
        <w:tc>
          <w:tcPr>
            <w:tcW w:w="1276" w:type="dxa"/>
          </w:tcPr>
          <w:p w14:paraId="76596ECD" w14:textId="752B008B" w:rsidR="001E2149" w:rsidRPr="005E2EB6" w:rsidRDefault="001E2149" w:rsidP="001E2149">
            <w:pPr>
              <w:pStyle w:val="TableText"/>
            </w:pPr>
            <w:r>
              <w:t>25/09/2024</w:t>
            </w:r>
          </w:p>
        </w:tc>
        <w:tc>
          <w:tcPr>
            <w:tcW w:w="3969" w:type="dxa"/>
          </w:tcPr>
          <w:p w14:paraId="5FFC938D" w14:textId="3D85A57B" w:rsidR="001E2149" w:rsidRPr="005E2EB6" w:rsidRDefault="001E2149" w:rsidP="001E2149">
            <w:pPr>
              <w:pStyle w:val="TableText"/>
            </w:pPr>
            <w:r>
              <w:t xml:space="preserve">Revised following design team comments. </w:t>
            </w:r>
          </w:p>
        </w:tc>
        <w:tc>
          <w:tcPr>
            <w:tcW w:w="1276" w:type="dxa"/>
          </w:tcPr>
          <w:p w14:paraId="77B56368" w14:textId="4B2A3F24" w:rsidR="001E2149" w:rsidRPr="005E2EB6" w:rsidRDefault="001E2149" w:rsidP="001E2149">
            <w:pPr>
              <w:pStyle w:val="TableText"/>
            </w:pPr>
            <w:r>
              <w:t>J. Robb</w:t>
            </w:r>
          </w:p>
        </w:tc>
        <w:tc>
          <w:tcPr>
            <w:tcW w:w="1564" w:type="dxa"/>
          </w:tcPr>
          <w:p w14:paraId="04B38F29" w14:textId="2EC531A7" w:rsidR="001E2149" w:rsidRPr="005E2EB6" w:rsidRDefault="001E2149" w:rsidP="001E2149">
            <w:pPr>
              <w:pStyle w:val="TableText"/>
            </w:pPr>
            <w:r>
              <w:t>G. Papachristou</w:t>
            </w:r>
          </w:p>
        </w:tc>
        <w:tc>
          <w:tcPr>
            <w:tcW w:w="1134" w:type="dxa"/>
          </w:tcPr>
          <w:p w14:paraId="7787CD77" w14:textId="5E0EAAE2" w:rsidR="001E2149" w:rsidRPr="005E2EB6" w:rsidRDefault="001E2149" w:rsidP="001E2149">
            <w:pPr>
              <w:pStyle w:val="TableText"/>
            </w:pPr>
            <w:r>
              <w:t>J. Nuttall</w:t>
            </w:r>
          </w:p>
        </w:tc>
      </w:tr>
      <w:tr w:rsidR="006A6409" w14:paraId="036375D3" w14:textId="77777777" w:rsidTr="0035601B">
        <w:trPr>
          <w:cnfStyle w:val="000000010000" w:firstRow="0" w:lastRow="0" w:firstColumn="0" w:lastColumn="0" w:oddVBand="0" w:evenVBand="0" w:oddHBand="0" w:evenHBand="1" w:firstRowFirstColumn="0" w:firstRowLastColumn="0" w:lastRowFirstColumn="0" w:lastRowLastColumn="0"/>
        </w:trPr>
        <w:tc>
          <w:tcPr>
            <w:tcW w:w="567" w:type="dxa"/>
          </w:tcPr>
          <w:p w14:paraId="172CF28E" w14:textId="0E85DCAD" w:rsidR="006A6409" w:rsidRPr="005E2EB6" w:rsidRDefault="006A6409" w:rsidP="006A6409">
            <w:pPr>
              <w:pStyle w:val="TableText"/>
            </w:pPr>
            <w:r>
              <w:t>P06</w:t>
            </w:r>
          </w:p>
        </w:tc>
        <w:tc>
          <w:tcPr>
            <w:tcW w:w="1276" w:type="dxa"/>
          </w:tcPr>
          <w:p w14:paraId="3261F1E0" w14:textId="3166141E" w:rsidR="006A6409" w:rsidRPr="005E2EB6" w:rsidRDefault="006A6409" w:rsidP="006A6409">
            <w:pPr>
              <w:pStyle w:val="TableText"/>
            </w:pPr>
            <w:r>
              <w:t>0</w:t>
            </w:r>
            <w:r w:rsidR="00986A5D">
              <w:t>8</w:t>
            </w:r>
            <w:bookmarkStart w:id="3" w:name="StoppedHere"/>
            <w:bookmarkEnd w:id="3"/>
            <w:r>
              <w:t>/04/2025</w:t>
            </w:r>
          </w:p>
        </w:tc>
        <w:tc>
          <w:tcPr>
            <w:tcW w:w="3969" w:type="dxa"/>
          </w:tcPr>
          <w:p w14:paraId="7288F25E" w14:textId="34E58164" w:rsidR="006A6409" w:rsidRPr="005E2EB6" w:rsidRDefault="006A6409" w:rsidP="006A6409">
            <w:pPr>
              <w:pStyle w:val="TableText"/>
            </w:pPr>
            <w:r>
              <w:t>Revised following GLA comments</w:t>
            </w:r>
          </w:p>
        </w:tc>
        <w:tc>
          <w:tcPr>
            <w:tcW w:w="1276" w:type="dxa"/>
          </w:tcPr>
          <w:p w14:paraId="0AC6F1BE" w14:textId="1966F8AD" w:rsidR="006A6409" w:rsidRPr="005E2EB6" w:rsidRDefault="006A6409" w:rsidP="006A6409">
            <w:pPr>
              <w:pStyle w:val="TableText"/>
            </w:pPr>
            <w:r>
              <w:t>Z. Branford</w:t>
            </w:r>
          </w:p>
        </w:tc>
        <w:tc>
          <w:tcPr>
            <w:tcW w:w="1564" w:type="dxa"/>
          </w:tcPr>
          <w:p w14:paraId="0D34C797" w14:textId="398001E3" w:rsidR="006A6409" w:rsidRPr="005E2EB6" w:rsidRDefault="00BE5C72" w:rsidP="006A6409">
            <w:pPr>
              <w:pStyle w:val="TableText"/>
            </w:pPr>
            <w:r>
              <w:t>T. Smith</w:t>
            </w:r>
          </w:p>
        </w:tc>
        <w:tc>
          <w:tcPr>
            <w:tcW w:w="1134" w:type="dxa"/>
          </w:tcPr>
          <w:p w14:paraId="3CD99CDC" w14:textId="23325E0F" w:rsidR="006A6409" w:rsidRPr="005E2EB6" w:rsidRDefault="006A6409" w:rsidP="006A6409">
            <w:pPr>
              <w:pStyle w:val="TableText"/>
            </w:pPr>
            <w:r>
              <w:t>J. Nuttall</w:t>
            </w:r>
          </w:p>
        </w:tc>
      </w:tr>
      <w:tr w:rsidR="006A6409" w14:paraId="6383B1F5" w14:textId="77777777" w:rsidTr="0035601B">
        <w:trPr>
          <w:cnfStyle w:val="000000100000" w:firstRow="0" w:lastRow="0" w:firstColumn="0" w:lastColumn="0" w:oddVBand="0" w:evenVBand="0" w:oddHBand="1" w:evenHBand="0" w:firstRowFirstColumn="0" w:firstRowLastColumn="0" w:lastRowFirstColumn="0" w:lastRowLastColumn="0"/>
        </w:trPr>
        <w:tc>
          <w:tcPr>
            <w:tcW w:w="567" w:type="dxa"/>
          </w:tcPr>
          <w:p w14:paraId="19ABC139" w14:textId="77777777" w:rsidR="006A6409" w:rsidRPr="005E2EB6" w:rsidRDefault="006A6409" w:rsidP="006A6409">
            <w:pPr>
              <w:pStyle w:val="TableText"/>
            </w:pPr>
          </w:p>
        </w:tc>
        <w:tc>
          <w:tcPr>
            <w:tcW w:w="1276" w:type="dxa"/>
          </w:tcPr>
          <w:p w14:paraId="6D206991" w14:textId="77777777" w:rsidR="006A6409" w:rsidRPr="005E2EB6" w:rsidRDefault="006A6409" w:rsidP="006A6409">
            <w:pPr>
              <w:pStyle w:val="TableText"/>
            </w:pPr>
          </w:p>
        </w:tc>
        <w:tc>
          <w:tcPr>
            <w:tcW w:w="3969" w:type="dxa"/>
          </w:tcPr>
          <w:p w14:paraId="0F7ED2EB" w14:textId="77777777" w:rsidR="006A6409" w:rsidRPr="005E2EB6" w:rsidRDefault="006A6409" w:rsidP="006A6409">
            <w:pPr>
              <w:pStyle w:val="TableText"/>
            </w:pPr>
          </w:p>
        </w:tc>
        <w:tc>
          <w:tcPr>
            <w:tcW w:w="1276" w:type="dxa"/>
          </w:tcPr>
          <w:p w14:paraId="0F6E42F0" w14:textId="77777777" w:rsidR="006A6409" w:rsidRPr="005E2EB6" w:rsidRDefault="006A6409" w:rsidP="006A6409">
            <w:pPr>
              <w:pStyle w:val="TableText"/>
            </w:pPr>
          </w:p>
        </w:tc>
        <w:tc>
          <w:tcPr>
            <w:tcW w:w="1564" w:type="dxa"/>
          </w:tcPr>
          <w:p w14:paraId="140AA232" w14:textId="77777777" w:rsidR="006A6409" w:rsidRPr="005E2EB6" w:rsidRDefault="006A6409" w:rsidP="006A6409">
            <w:pPr>
              <w:pStyle w:val="TableText"/>
            </w:pPr>
          </w:p>
        </w:tc>
        <w:tc>
          <w:tcPr>
            <w:tcW w:w="1134" w:type="dxa"/>
          </w:tcPr>
          <w:p w14:paraId="76FD03B2" w14:textId="77777777" w:rsidR="006A6409" w:rsidRPr="005E2EB6" w:rsidRDefault="006A6409" w:rsidP="006A6409">
            <w:pPr>
              <w:pStyle w:val="TableText"/>
            </w:pPr>
          </w:p>
        </w:tc>
      </w:tr>
    </w:tbl>
    <w:p w14:paraId="4E4EEC3B" w14:textId="77777777" w:rsidR="00E032B3" w:rsidRDefault="00E032B3" w:rsidP="00E032B3">
      <w:pPr>
        <w:spacing w:after="0"/>
      </w:pPr>
    </w:p>
    <w:sdt>
      <w:sdtPr>
        <w:alias w:val="repDisclaimer"/>
        <w:tag w:val="repDisclaimer"/>
        <w:id w:val="-62263969"/>
        <w:lock w:val="sdtLocked"/>
        <w:placeholder>
          <w:docPart w:val="A5CCD3207B0F488ABBA7CBDA6DD09576"/>
        </w:placeholder>
        <w15:dataBinding w:prefixMappings="xmlns:ns0='HoareLea/CC_Mapping_Part' " w:xpath="/ns0:ContentControls_Map_Root[1]/ns0:project[1]/ns0:projectDisclaimer[1]" w:storeItemID="{630D53E9-7615-4EF2-B035-6AA5BF9AC2D9}" w16sdtdh:storeItemChecksum="WB3F9Q=="/>
      </w:sdtPr>
      <w:sdtEndPr/>
      <w:sdtContent>
        <w:p w14:paraId="44C9604F" w14:textId="69AC8C0F" w:rsidR="00516E98" w:rsidRDefault="008853F9" w:rsidP="00CF61DF">
          <w:r w:rsidRPr="00BB4C1F">
            <w:t xml:space="preserve">This document has been prepared for </w:t>
          </w:r>
          <w:sdt>
            <w:sdtPr>
              <w:alias w:val="repClientDisclName"/>
              <w:tag w:val="repClientDisclName"/>
              <w:id w:val="-626235043"/>
              <w:placeholder>
                <w:docPart w:val="B4F4E1B8A4A34C3EA428A1237161AE9A"/>
              </w:placeholder>
              <w:text/>
            </w:sdtPr>
            <w:sdtEndPr/>
            <w:sdtContent>
              <w:r w:rsidR="00C5244D">
                <w:t xml:space="preserve">Abbey Road </w:t>
              </w:r>
              <w:proofErr w:type="spellStart"/>
              <w:r w:rsidR="00C5244D">
                <w:t>Sedgemere</w:t>
              </w:r>
              <w:proofErr w:type="spellEnd"/>
              <w:r w:rsidR="00C5244D">
                <w:t xml:space="preserve"> Limited</w:t>
              </w:r>
            </w:sdtContent>
          </w:sdt>
          <w:r w:rsidRPr="00BB4C1F">
            <w:t xml:space="preserve"> only and solely for the purposes expressly defined herein. We owe no duty of care to any third parties in respect of its content. Therefore, unless expressly agreed by us in signed writing, we hereby exclude all liability to third parties, including liability for negligence, save only for liabilities that cannot be so excluded by operation of applicable law. The consequences of climate change and the effects of future changes in climatic conditions cannot be accurately predicted. This report has been based solely on the specific design assumptions and criteria stated herein.</w:t>
          </w:r>
          <w:r w:rsidR="00CF3F3A">
            <w:t xml:space="preserve"> </w:t>
          </w:r>
        </w:p>
        <w:bookmarkStart w:id="4" w:name="_Hlk132807262" w:displacedByCustomXml="next"/>
      </w:sdtContent>
    </w:sdt>
    <w:bookmarkEnd w:id="4" w:displacedByCustomXml="prev"/>
    <w:p w14:paraId="7C809E79" w14:textId="77777777" w:rsidR="000618AE" w:rsidRDefault="000618AE" w:rsidP="00CF61DF"/>
    <w:p w14:paraId="6D4C77BF" w14:textId="77777777" w:rsidR="00E032B3" w:rsidRDefault="00E032B3" w:rsidP="00CF61DF"/>
    <w:p w14:paraId="299ADAE4" w14:textId="7F2B1204" w:rsidR="00E032B3" w:rsidRDefault="00E032B3" w:rsidP="00516E98">
      <w:pPr>
        <w:pStyle w:val="Footer"/>
      </w:pPr>
      <w:r>
        <w:t>Project number:</w:t>
      </w:r>
      <w:r w:rsidR="009F3C0B">
        <w:t xml:space="preserve"> </w:t>
      </w:r>
      <w:sdt>
        <w:sdtPr>
          <w:alias w:val="repProjectNumber"/>
          <w:tag w:val="repProjectNumber"/>
          <w:id w:val="-1148822485"/>
          <w:lock w:val="sdtLocked"/>
          <w:placeholder>
            <w:docPart w:val="C18D8541CE8F4F0385F59E4C4208E2A0"/>
          </w:placeholder>
          <w:dataBinding w:prefixMappings="xmlns:ns0='HoareLea/CC_Mapping_Part'" w:xpath="/ns0:ContentControls_Map_Root[1]/ns0:project[1]/ns0:projectNumber[1]" w:storeItemID="{630D53E9-7615-4EF2-B035-6AA5BF9AC2D9}"/>
          <w:text/>
        </w:sdtPr>
        <w:sdtEndPr/>
        <w:sdtContent>
          <w:r w:rsidR="00C5244D">
            <w:t>23/25289</w:t>
          </w:r>
        </w:sdtContent>
      </w:sdt>
    </w:p>
    <w:p w14:paraId="34CC2416" w14:textId="759BF4F6" w:rsidR="000F5C58" w:rsidRPr="00BA10BC" w:rsidRDefault="00516E98" w:rsidP="00516E98">
      <w:pPr>
        <w:pStyle w:val="Footer"/>
        <w:rPr>
          <w:noProof/>
          <w:color w:val="auto"/>
        </w:rPr>
      </w:pPr>
      <w:r w:rsidRPr="00BA10BC">
        <w:rPr>
          <w:color w:val="auto"/>
        </w:rPr>
        <w:t xml:space="preserve">Document reference: </w:t>
      </w:r>
      <w:r w:rsidR="00AD6882" w:rsidRPr="00BA10BC">
        <w:rPr>
          <w:color w:val="auto"/>
        </w:rPr>
        <w:fldChar w:fldCharType="begin"/>
      </w:r>
      <w:r w:rsidR="00AD6882" w:rsidRPr="00BA10BC">
        <w:rPr>
          <w:color w:val="auto"/>
        </w:rPr>
        <w:instrText xml:space="preserve"> FILENAME   \* MERGEFORMAT </w:instrText>
      </w:r>
      <w:r w:rsidR="00AD6882" w:rsidRPr="00BA10BC">
        <w:rPr>
          <w:color w:val="auto"/>
        </w:rPr>
        <w:fldChar w:fldCharType="separate"/>
      </w:r>
      <w:r w:rsidR="00986A5D">
        <w:rPr>
          <w:noProof/>
          <w:color w:val="auto"/>
        </w:rPr>
        <w:t>2325289-HLE-XX-XX-RP-ST-602031_P06.docx</w:t>
      </w:r>
      <w:r w:rsidR="00AD6882" w:rsidRPr="00BA10BC">
        <w:rPr>
          <w:noProof/>
          <w:color w:val="auto"/>
        </w:rPr>
        <w:fldChar w:fldCharType="end"/>
      </w:r>
    </w:p>
    <w:p w14:paraId="16912FDE" w14:textId="77777777" w:rsidR="00E032B3" w:rsidRPr="000F5C58" w:rsidRDefault="00E032B3" w:rsidP="000F5C58"/>
    <w:p w14:paraId="5AE62340" w14:textId="77777777" w:rsidR="007C2628" w:rsidRPr="00516E98" w:rsidRDefault="00AF0E7A" w:rsidP="00516E98">
      <w:pPr>
        <w:pStyle w:val="Footer"/>
      </w:pPr>
      <w:r w:rsidRPr="00516E98">
        <w:br w:type="page"/>
      </w:r>
    </w:p>
    <w:sdt>
      <w:sdtPr>
        <w:rPr>
          <w:rFonts w:asciiTheme="minorHAnsi" w:eastAsiaTheme="minorHAnsi" w:hAnsiTheme="minorHAnsi" w:cstheme="minorBidi"/>
          <w:color w:val="auto"/>
          <w:sz w:val="20"/>
          <w:szCs w:val="20"/>
        </w:rPr>
        <w:id w:val="-1473898351"/>
        <w:docPartObj>
          <w:docPartGallery w:val="Table of Contents"/>
          <w:docPartUnique/>
        </w:docPartObj>
      </w:sdtPr>
      <w:sdtEndPr>
        <w:rPr>
          <w:rFonts w:eastAsia="PMingLiU"/>
          <w:b/>
          <w:bCs/>
          <w:noProof/>
          <w:lang w:val="en-US"/>
        </w:rPr>
      </w:sdtEndPr>
      <w:sdtContent>
        <w:p w14:paraId="49E332A7" w14:textId="77777777" w:rsidR="009541E2" w:rsidRDefault="009541E2">
          <w:pPr>
            <w:pStyle w:val="TOCHeading"/>
          </w:pPr>
          <w:r>
            <w:t>Contents.</w:t>
          </w:r>
        </w:p>
        <w:p w14:paraId="4D8F436C" w14:textId="087A26E0" w:rsidR="00BE5C72" w:rsidRDefault="009541E2">
          <w:pPr>
            <w:pStyle w:val="TOC1"/>
            <w:rPr>
              <w:rFonts w:asciiTheme="minorHAnsi" w:eastAsiaTheme="minorEastAsia" w:hAnsiTheme="minorHAnsi"/>
              <w:b w:val="0"/>
              <w:noProof/>
              <w:kern w:val="2"/>
              <w:sz w:val="24"/>
              <w:szCs w:val="24"/>
              <w:lang w:eastAsia="en-GB"/>
              <w14:ligatures w14:val="standardContextual"/>
            </w:rPr>
          </w:pPr>
          <w:r>
            <w:fldChar w:fldCharType="begin"/>
          </w:r>
          <w:r>
            <w:instrText xml:space="preserve"> TOC \h \z \t "Heading 1,1,Heading 2,2,HeadingNum 1,1,HeadingNum 2,2,HeadingAppendix,1,ParaNumHeading 1,1,ParaNumHeading 2,2,HeadingNum2 (not multi-level),1" </w:instrText>
          </w:r>
          <w:r>
            <w:fldChar w:fldCharType="separate"/>
          </w:r>
          <w:hyperlink w:anchor="_Toc195006131" w:history="1">
            <w:r w:rsidR="00BE5C72" w:rsidRPr="008469D7">
              <w:rPr>
                <w:rStyle w:val="Hyperlink"/>
                <w:noProof/>
              </w:rPr>
              <w:t>Audit sheet.</w:t>
            </w:r>
            <w:r w:rsidR="00BE5C72">
              <w:rPr>
                <w:noProof/>
                <w:webHidden/>
              </w:rPr>
              <w:tab/>
            </w:r>
            <w:r w:rsidR="00BE5C72">
              <w:rPr>
                <w:noProof/>
                <w:webHidden/>
              </w:rPr>
              <w:fldChar w:fldCharType="begin"/>
            </w:r>
            <w:r w:rsidR="00BE5C72">
              <w:rPr>
                <w:noProof/>
                <w:webHidden/>
              </w:rPr>
              <w:instrText xml:space="preserve"> PAGEREF _Toc195006131 \h </w:instrText>
            </w:r>
            <w:r w:rsidR="00BE5C72">
              <w:rPr>
                <w:noProof/>
                <w:webHidden/>
              </w:rPr>
            </w:r>
            <w:r w:rsidR="00BE5C72">
              <w:rPr>
                <w:noProof/>
                <w:webHidden/>
              </w:rPr>
              <w:fldChar w:fldCharType="separate"/>
            </w:r>
            <w:r w:rsidR="00986A5D">
              <w:rPr>
                <w:noProof/>
                <w:webHidden/>
              </w:rPr>
              <w:t>2</w:t>
            </w:r>
            <w:r w:rsidR="00BE5C72">
              <w:rPr>
                <w:noProof/>
                <w:webHidden/>
              </w:rPr>
              <w:fldChar w:fldCharType="end"/>
            </w:r>
          </w:hyperlink>
        </w:p>
        <w:p w14:paraId="0C1A592F" w14:textId="09D8FD8F" w:rsidR="00BE5C72" w:rsidRDefault="00BE5C72">
          <w:pPr>
            <w:pStyle w:val="TOC1"/>
            <w:rPr>
              <w:rFonts w:asciiTheme="minorHAnsi" w:eastAsiaTheme="minorEastAsia" w:hAnsiTheme="minorHAnsi"/>
              <w:b w:val="0"/>
              <w:noProof/>
              <w:kern w:val="2"/>
              <w:sz w:val="24"/>
              <w:szCs w:val="24"/>
              <w:lang w:eastAsia="en-GB"/>
              <w14:ligatures w14:val="standardContextual"/>
            </w:rPr>
          </w:pPr>
          <w:hyperlink w:anchor="_Toc195006132" w:history="1">
            <w:r w:rsidRPr="008469D7">
              <w:rPr>
                <w:rStyle w:val="Hyperlink"/>
                <w:noProof/>
              </w:rPr>
              <w:t>Executive summary</w:t>
            </w:r>
            <w:r>
              <w:rPr>
                <w:noProof/>
                <w:webHidden/>
              </w:rPr>
              <w:tab/>
            </w:r>
            <w:r>
              <w:rPr>
                <w:noProof/>
                <w:webHidden/>
              </w:rPr>
              <w:fldChar w:fldCharType="begin"/>
            </w:r>
            <w:r>
              <w:rPr>
                <w:noProof/>
                <w:webHidden/>
              </w:rPr>
              <w:instrText xml:space="preserve"> PAGEREF _Toc195006132 \h </w:instrText>
            </w:r>
            <w:r>
              <w:rPr>
                <w:noProof/>
                <w:webHidden/>
              </w:rPr>
            </w:r>
            <w:r>
              <w:rPr>
                <w:noProof/>
                <w:webHidden/>
              </w:rPr>
              <w:fldChar w:fldCharType="separate"/>
            </w:r>
            <w:r w:rsidR="00986A5D">
              <w:rPr>
                <w:noProof/>
                <w:webHidden/>
              </w:rPr>
              <w:t>4</w:t>
            </w:r>
            <w:r>
              <w:rPr>
                <w:noProof/>
                <w:webHidden/>
              </w:rPr>
              <w:fldChar w:fldCharType="end"/>
            </w:r>
          </w:hyperlink>
        </w:p>
        <w:p w14:paraId="69DC1678" w14:textId="3A067875" w:rsidR="00BE5C72" w:rsidRDefault="00BE5C72">
          <w:pPr>
            <w:pStyle w:val="TOC2"/>
            <w:rPr>
              <w:rFonts w:eastAsiaTheme="minorEastAsia"/>
              <w:noProof/>
              <w:kern w:val="2"/>
              <w:sz w:val="24"/>
              <w:szCs w:val="24"/>
              <w:lang w:eastAsia="en-GB"/>
              <w14:ligatures w14:val="standardContextual"/>
            </w:rPr>
          </w:pPr>
          <w:hyperlink w:anchor="_Toc195006133" w:history="1">
            <w:r w:rsidRPr="008469D7">
              <w:rPr>
                <w:rStyle w:val="Hyperlink"/>
                <w:noProof/>
              </w:rPr>
              <w:t>Description of Proposed development.</w:t>
            </w:r>
            <w:r>
              <w:rPr>
                <w:noProof/>
                <w:webHidden/>
              </w:rPr>
              <w:tab/>
            </w:r>
            <w:r>
              <w:rPr>
                <w:noProof/>
                <w:webHidden/>
              </w:rPr>
              <w:fldChar w:fldCharType="begin"/>
            </w:r>
            <w:r>
              <w:rPr>
                <w:noProof/>
                <w:webHidden/>
              </w:rPr>
              <w:instrText xml:space="preserve"> PAGEREF _Toc195006133 \h </w:instrText>
            </w:r>
            <w:r>
              <w:rPr>
                <w:noProof/>
                <w:webHidden/>
              </w:rPr>
            </w:r>
            <w:r>
              <w:rPr>
                <w:noProof/>
                <w:webHidden/>
              </w:rPr>
              <w:fldChar w:fldCharType="separate"/>
            </w:r>
            <w:r w:rsidR="00986A5D">
              <w:rPr>
                <w:noProof/>
                <w:webHidden/>
              </w:rPr>
              <w:t>4</w:t>
            </w:r>
            <w:r>
              <w:rPr>
                <w:noProof/>
                <w:webHidden/>
              </w:rPr>
              <w:fldChar w:fldCharType="end"/>
            </w:r>
          </w:hyperlink>
        </w:p>
        <w:p w14:paraId="3B56F4DA" w14:textId="557E5216" w:rsidR="00BE5C72" w:rsidRDefault="00BE5C72">
          <w:pPr>
            <w:pStyle w:val="TOC2"/>
            <w:rPr>
              <w:rFonts w:eastAsiaTheme="minorEastAsia"/>
              <w:noProof/>
              <w:kern w:val="2"/>
              <w:sz w:val="24"/>
              <w:szCs w:val="24"/>
              <w:lang w:eastAsia="en-GB"/>
              <w14:ligatures w14:val="standardContextual"/>
            </w:rPr>
          </w:pPr>
          <w:hyperlink w:anchor="_Toc195006134" w:history="1">
            <w:r w:rsidRPr="008469D7">
              <w:rPr>
                <w:rStyle w:val="Hyperlink"/>
                <w:noProof/>
              </w:rPr>
              <w:t>Scope.</w:t>
            </w:r>
            <w:r>
              <w:rPr>
                <w:noProof/>
                <w:webHidden/>
              </w:rPr>
              <w:tab/>
            </w:r>
            <w:r>
              <w:rPr>
                <w:noProof/>
                <w:webHidden/>
              </w:rPr>
              <w:fldChar w:fldCharType="begin"/>
            </w:r>
            <w:r>
              <w:rPr>
                <w:noProof/>
                <w:webHidden/>
              </w:rPr>
              <w:instrText xml:space="preserve"> PAGEREF _Toc195006134 \h </w:instrText>
            </w:r>
            <w:r>
              <w:rPr>
                <w:noProof/>
                <w:webHidden/>
              </w:rPr>
            </w:r>
            <w:r>
              <w:rPr>
                <w:noProof/>
                <w:webHidden/>
              </w:rPr>
              <w:fldChar w:fldCharType="separate"/>
            </w:r>
            <w:r w:rsidR="00986A5D">
              <w:rPr>
                <w:noProof/>
                <w:webHidden/>
              </w:rPr>
              <w:t>4</w:t>
            </w:r>
            <w:r>
              <w:rPr>
                <w:noProof/>
                <w:webHidden/>
              </w:rPr>
              <w:fldChar w:fldCharType="end"/>
            </w:r>
          </w:hyperlink>
        </w:p>
        <w:p w14:paraId="11FC2152" w14:textId="6A45A1C0" w:rsidR="00BE5C72" w:rsidRDefault="00BE5C72">
          <w:pPr>
            <w:pStyle w:val="TOC2"/>
            <w:rPr>
              <w:rFonts w:eastAsiaTheme="minorEastAsia"/>
              <w:noProof/>
              <w:kern w:val="2"/>
              <w:sz w:val="24"/>
              <w:szCs w:val="24"/>
              <w:lang w:eastAsia="en-GB"/>
              <w14:ligatures w14:val="standardContextual"/>
            </w:rPr>
          </w:pPr>
          <w:hyperlink w:anchor="_Toc195006135" w:history="1">
            <w:r w:rsidRPr="008469D7">
              <w:rPr>
                <w:rStyle w:val="Hyperlink"/>
                <w:noProof/>
              </w:rPr>
              <w:t>Circular economy strategies.</w:t>
            </w:r>
            <w:r>
              <w:rPr>
                <w:noProof/>
                <w:webHidden/>
              </w:rPr>
              <w:tab/>
            </w:r>
            <w:r>
              <w:rPr>
                <w:noProof/>
                <w:webHidden/>
              </w:rPr>
              <w:fldChar w:fldCharType="begin"/>
            </w:r>
            <w:r>
              <w:rPr>
                <w:noProof/>
                <w:webHidden/>
              </w:rPr>
              <w:instrText xml:space="preserve"> PAGEREF _Toc195006135 \h </w:instrText>
            </w:r>
            <w:r>
              <w:rPr>
                <w:noProof/>
                <w:webHidden/>
              </w:rPr>
            </w:r>
            <w:r>
              <w:rPr>
                <w:noProof/>
                <w:webHidden/>
              </w:rPr>
              <w:fldChar w:fldCharType="separate"/>
            </w:r>
            <w:r w:rsidR="00986A5D">
              <w:rPr>
                <w:noProof/>
                <w:webHidden/>
              </w:rPr>
              <w:t>4</w:t>
            </w:r>
            <w:r>
              <w:rPr>
                <w:noProof/>
                <w:webHidden/>
              </w:rPr>
              <w:fldChar w:fldCharType="end"/>
            </w:r>
          </w:hyperlink>
        </w:p>
        <w:p w14:paraId="1096FD44" w14:textId="21727B5A" w:rsidR="00BE5C72" w:rsidRDefault="00BE5C72">
          <w:pPr>
            <w:pStyle w:val="TOC1"/>
            <w:rPr>
              <w:rFonts w:asciiTheme="minorHAnsi" w:eastAsiaTheme="minorEastAsia" w:hAnsiTheme="minorHAnsi"/>
              <w:b w:val="0"/>
              <w:noProof/>
              <w:kern w:val="2"/>
              <w:sz w:val="24"/>
              <w:szCs w:val="24"/>
              <w:lang w:eastAsia="en-GB"/>
              <w14:ligatures w14:val="standardContextual"/>
            </w:rPr>
          </w:pPr>
          <w:hyperlink w:anchor="_Toc195006136" w:history="1">
            <w:r w:rsidRPr="008469D7">
              <w:rPr>
                <w:rStyle w:val="Hyperlink"/>
                <w:noProof/>
              </w:rPr>
              <w:t>1. Introduction</w:t>
            </w:r>
            <w:r>
              <w:rPr>
                <w:noProof/>
                <w:webHidden/>
              </w:rPr>
              <w:tab/>
            </w:r>
            <w:r>
              <w:rPr>
                <w:noProof/>
                <w:webHidden/>
              </w:rPr>
              <w:fldChar w:fldCharType="begin"/>
            </w:r>
            <w:r>
              <w:rPr>
                <w:noProof/>
                <w:webHidden/>
              </w:rPr>
              <w:instrText xml:space="preserve"> PAGEREF _Toc195006136 \h </w:instrText>
            </w:r>
            <w:r>
              <w:rPr>
                <w:noProof/>
                <w:webHidden/>
              </w:rPr>
            </w:r>
            <w:r>
              <w:rPr>
                <w:noProof/>
                <w:webHidden/>
              </w:rPr>
              <w:fldChar w:fldCharType="separate"/>
            </w:r>
            <w:r w:rsidR="00986A5D">
              <w:rPr>
                <w:noProof/>
                <w:webHidden/>
              </w:rPr>
              <w:t>5</w:t>
            </w:r>
            <w:r>
              <w:rPr>
                <w:noProof/>
                <w:webHidden/>
              </w:rPr>
              <w:fldChar w:fldCharType="end"/>
            </w:r>
          </w:hyperlink>
        </w:p>
        <w:p w14:paraId="0B7ECF35" w14:textId="67D4F9B3" w:rsidR="00BE5C72" w:rsidRDefault="00BE5C72">
          <w:pPr>
            <w:pStyle w:val="TOC2"/>
            <w:rPr>
              <w:rFonts w:eastAsiaTheme="minorEastAsia"/>
              <w:noProof/>
              <w:kern w:val="2"/>
              <w:sz w:val="24"/>
              <w:szCs w:val="24"/>
              <w:lang w:eastAsia="en-GB"/>
              <w14:ligatures w14:val="standardContextual"/>
            </w:rPr>
          </w:pPr>
          <w:hyperlink w:anchor="_Toc195006137" w:history="1">
            <w:r w:rsidRPr="008469D7">
              <w:rPr>
                <w:rStyle w:val="Hyperlink"/>
                <w:noProof/>
              </w:rPr>
              <w:t>1.1 Description of development</w:t>
            </w:r>
            <w:r>
              <w:rPr>
                <w:noProof/>
                <w:webHidden/>
              </w:rPr>
              <w:tab/>
            </w:r>
            <w:r>
              <w:rPr>
                <w:noProof/>
                <w:webHidden/>
              </w:rPr>
              <w:fldChar w:fldCharType="begin"/>
            </w:r>
            <w:r>
              <w:rPr>
                <w:noProof/>
                <w:webHidden/>
              </w:rPr>
              <w:instrText xml:space="preserve"> PAGEREF _Toc195006137 \h </w:instrText>
            </w:r>
            <w:r>
              <w:rPr>
                <w:noProof/>
                <w:webHidden/>
              </w:rPr>
            </w:r>
            <w:r>
              <w:rPr>
                <w:noProof/>
                <w:webHidden/>
              </w:rPr>
              <w:fldChar w:fldCharType="separate"/>
            </w:r>
            <w:r w:rsidR="00986A5D">
              <w:rPr>
                <w:noProof/>
                <w:webHidden/>
              </w:rPr>
              <w:t>5</w:t>
            </w:r>
            <w:r>
              <w:rPr>
                <w:noProof/>
                <w:webHidden/>
              </w:rPr>
              <w:fldChar w:fldCharType="end"/>
            </w:r>
          </w:hyperlink>
        </w:p>
        <w:p w14:paraId="1ADFCBE5" w14:textId="68FD6759" w:rsidR="00BE5C72" w:rsidRDefault="00BE5C72">
          <w:pPr>
            <w:pStyle w:val="TOC2"/>
            <w:rPr>
              <w:rFonts w:eastAsiaTheme="minorEastAsia"/>
              <w:noProof/>
              <w:kern w:val="2"/>
              <w:sz w:val="24"/>
              <w:szCs w:val="24"/>
              <w:lang w:eastAsia="en-GB"/>
              <w14:ligatures w14:val="standardContextual"/>
            </w:rPr>
          </w:pPr>
          <w:hyperlink w:anchor="_Toc195006138" w:history="1">
            <w:r w:rsidRPr="008469D7">
              <w:rPr>
                <w:rStyle w:val="Hyperlink"/>
                <w:noProof/>
              </w:rPr>
              <w:t>1.2 Policy driver</w:t>
            </w:r>
            <w:r>
              <w:rPr>
                <w:noProof/>
                <w:webHidden/>
              </w:rPr>
              <w:tab/>
            </w:r>
            <w:r>
              <w:rPr>
                <w:noProof/>
                <w:webHidden/>
              </w:rPr>
              <w:fldChar w:fldCharType="begin"/>
            </w:r>
            <w:r>
              <w:rPr>
                <w:noProof/>
                <w:webHidden/>
              </w:rPr>
              <w:instrText xml:space="preserve"> PAGEREF _Toc195006138 \h </w:instrText>
            </w:r>
            <w:r>
              <w:rPr>
                <w:noProof/>
                <w:webHidden/>
              </w:rPr>
            </w:r>
            <w:r>
              <w:rPr>
                <w:noProof/>
                <w:webHidden/>
              </w:rPr>
              <w:fldChar w:fldCharType="separate"/>
            </w:r>
            <w:r w:rsidR="00986A5D">
              <w:rPr>
                <w:noProof/>
                <w:webHidden/>
              </w:rPr>
              <w:t>7</w:t>
            </w:r>
            <w:r>
              <w:rPr>
                <w:noProof/>
                <w:webHidden/>
              </w:rPr>
              <w:fldChar w:fldCharType="end"/>
            </w:r>
          </w:hyperlink>
        </w:p>
        <w:p w14:paraId="169DC70B" w14:textId="3669999E" w:rsidR="00BE5C72" w:rsidRDefault="00BE5C72">
          <w:pPr>
            <w:pStyle w:val="TOC2"/>
            <w:rPr>
              <w:rFonts w:eastAsiaTheme="minorEastAsia"/>
              <w:noProof/>
              <w:kern w:val="2"/>
              <w:sz w:val="24"/>
              <w:szCs w:val="24"/>
              <w:lang w:eastAsia="en-GB"/>
              <w14:ligatures w14:val="standardContextual"/>
            </w:rPr>
          </w:pPr>
          <w:hyperlink w:anchor="_Toc195006139" w:history="1">
            <w:r w:rsidRPr="008469D7">
              <w:rPr>
                <w:rStyle w:val="Hyperlink"/>
                <w:noProof/>
              </w:rPr>
              <w:t>1.3 Method statement</w:t>
            </w:r>
            <w:r>
              <w:rPr>
                <w:noProof/>
                <w:webHidden/>
              </w:rPr>
              <w:tab/>
            </w:r>
            <w:r>
              <w:rPr>
                <w:noProof/>
                <w:webHidden/>
              </w:rPr>
              <w:fldChar w:fldCharType="begin"/>
            </w:r>
            <w:r>
              <w:rPr>
                <w:noProof/>
                <w:webHidden/>
              </w:rPr>
              <w:instrText xml:space="preserve"> PAGEREF _Toc195006139 \h </w:instrText>
            </w:r>
            <w:r>
              <w:rPr>
                <w:noProof/>
                <w:webHidden/>
              </w:rPr>
            </w:r>
            <w:r>
              <w:rPr>
                <w:noProof/>
                <w:webHidden/>
              </w:rPr>
              <w:fldChar w:fldCharType="separate"/>
            </w:r>
            <w:r w:rsidR="00986A5D">
              <w:rPr>
                <w:noProof/>
                <w:webHidden/>
              </w:rPr>
              <w:t>9</w:t>
            </w:r>
            <w:r>
              <w:rPr>
                <w:noProof/>
                <w:webHidden/>
              </w:rPr>
              <w:fldChar w:fldCharType="end"/>
            </w:r>
          </w:hyperlink>
        </w:p>
        <w:p w14:paraId="3DE9A2F9" w14:textId="3A73D420" w:rsidR="00BE5C72" w:rsidRDefault="00BE5C72">
          <w:pPr>
            <w:pStyle w:val="TOC2"/>
            <w:rPr>
              <w:rFonts w:eastAsiaTheme="minorEastAsia"/>
              <w:noProof/>
              <w:kern w:val="2"/>
              <w:sz w:val="24"/>
              <w:szCs w:val="24"/>
              <w:lang w:eastAsia="en-GB"/>
              <w14:ligatures w14:val="standardContextual"/>
            </w:rPr>
          </w:pPr>
          <w:hyperlink w:anchor="_Toc195006140" w:history="1">
            <w:r w:rsidRPr="008469D7">
              <w:rPr>
                <w:rStyle w:val="Hyperlink"/>
                <w:noProof/>
              </w:rPr>
              <w:t>Circular economy aspirations</w:t>
            </w:r>
            <w:r>
              <w:rPr>
                <w:noProof/>
                <w:webHidden/>
              </w:rPr>
              <w:tab/>
            </w:r>
            <w:r>
              <w:rPr>
                <w:noProof/>
                <w:webHidden/>
              </w:rPr>
              <w:fldChar w:fldCharType="begin"/>
            </w:r>
            <w:r>
              <w:rPr>
                <w:noProof/>
                <w:webHidden/>
              </w:rPr>
              <w:instrText xml:space="preserve"> PAGEREF _Toc195006140 \h </w:instrText>
            </w:r>
            <w:r>
              <w:rPr>
                <w:noProof/>
                <w:webHidden/>
              </w:rPr>
            </w:r>
            <w:r>
              <w:rPr>
                <w:noProof/>
                <w:webHidden/>
              </w:rPr>
              <w:fldChar w:fldCharType="separate"/>
            </w:r>
            <w:r w:rsidR="00986A5D">
              <w:rPr>
                <w:noProof/>
                <w:webHidden/>
              </w:rPr>
              <w:t>10</w:t>
            </w:r>
            <w:r>
              <w:rPr>
                <w:noProof/>
                <w:webHidden/>
              </w:rPr>
              <w:fldChar w:fldCharType="end"/>
            </w:r>
          </w:hyperlink>
        </w:p>
        <w:p w14:paraId="471E0A37" w14:textId="2130A649" w:rsidR="00BE5C72" w:rsidRDefault="00BE5C72">
          <w:pPr>
            <w:pStyle w:val="TOC1"/>
            <w:rPr>
              <w:rFonts w:asciiTheme="minorHAnsi" w:eastAsiaTheme="minorEastAsia" w:hAnsiTheme="minorHAnsi"/>
              <w:b w:val="0"/>
              <w:noProof/>
              <w:kern w:val="2"/>
              <w:sz w:val="24"/>
              <w:szCs w:val="24"/>
              <w:lang w:eastAsia="en-GB"/>
              <w14:ligatures w14:val="standardContextual"/>
            </w:rPr>
          </w:pPr>
          <w:hyperlink w:anchor="_Toc195006141" w:history="1">
            <w:r w:rsidRPr="008469D7">
              <w:rPr>
                <w:rStyle w:val="Hyperlink"/>
                <w:noProof/>
              </w:rPr>
              <w:t>2. Circular economy targets</w:t>
            </w:r>
            <w:r>
              <w:rPr>
                <w:noProof/>
                <w:webHidden/>
              </w:rPr>
              <w:tab/>
            </w:r>
            <w:r>
              <w:rPr>
                <w:noProof/>
                <w:webHidden/>
              </w:rPr>
              <w:fldChar w:fldCharType="begin"/>
            </w:r>
            <w:r>
              <w:rPr>
                <w:noProof/>
                <w:webHidden/>
              </w:rPr>
              <w:instrText xml:space="preserve"> PAGEREF _Toc195006141 \h </w:instrText>
            </w:r>
            <w:r>
              <w:rPr>
                <w:noProof/>
                <w:webHidden/>
              </w:rPr>
            </w:r>
            <w:r>
              <w:rPr>
                <w:noProof/>
                <w:webHidden/>
              </w:rPr>
              <w:fldChar w:fldCharType="separate"/>
            </w:r>
            <w:r w:rsidR="00986A5D">
              <w:rPr>
                <w:noProof/>
                <w:webHidden/>
              </w:rPr>
              <w:t>11</w:t>
            </w:r>
            <w:r>
              <w:rPr>
                <w:noProof/>
                <w:webHidden/>
              </w:rPr>
              <w:fldChar w:fldCharType="end"/>
            </w:r>
          </w:hyperlink>
        </w:p>
        <w:p w14:paraId="667ABF10" w14:textId="4DEB998F" w:rsidR="00BE5C72" w:rsidRDefault="00BE5C72">
          <w:pPr>
            <w:pStyle w:val="TOC1"/>
            <w:rPr>
              <w:rFonts w:asciiTheme="minorHAnsi" w:eastAsiaTheme="minorEastAsia" w:hAnsiTheme="minorHAnsi"/>
              <w:b w:val="0"/>
              <w:noProof/>
              <w:kern w:val="2"/>
              <w:sz w:val="24"/>
              <w:szCs w:val="24"/>
              <w:lang w:eastAsia="en-GB"/>
              <w14:ligatures w14:val="standardContextual"/>
            </w:rPr>
          </w:pPr>
          <w:hyperlink w:anchor="_Toc195006142" w:history="1">
            <w:r w:rsidRPr="008469D7">
              <w:rPr>
                <w:rStyle w:val="Hyperlink"/>
                <w:noProof/>
              </w:rPr>
              <w:t>3. Circular economy design approach</w:t>
            </w:r>
            <w:r>
              <w:rPr>
                <w:noProof/>
                <w:webHidden/>
              </w:rPr>
              <w:tab/>
            </w:r>
            <w:r>
              <w:rPr>
                <w:noProof/>
                <w:webHidden/>
              </w:rPr>
              <w:fldChar w:fldCharType="begin"/>
            </w:r>
            <w:r>
              <w:rPr>
                <w:noProof/>
                <w:webHidden/>
              </w:rPr>
              <w:instrText xml:space="preserve"> PAGEREF _Toc195006142 \h </w:instrText>
            </w:r>
            <w:r>
              <w:rPr>
                <w:noProof/>
                <w:webHidden/>
              </w:rPr>
            </w:r>
            <w:r>
              <w:rPr>
                <w:noProof/>
                <w:webHidden/>
              </w:rPr>
              <w:fldChar w:fldCharType="separate"/>
            </w:r>
            <w:r w:rsidR="00986A5D">
              <w:rPr>
                <w:noProof/>
                <w:webHidden/>
              </w:rPr>
              <w:t>12</w:t>
            </w:r>
            <w:r>
              <w:rPr>
                <w:noProof/>
                <w:webHidden/>
              </w:rPr>
              <w:fldChar w:fldCharType="end"/>
            </w:r>
          </w:hyperlink>
        </w:p>
        <w:p w14:paraId="0E00B5E9" w14:textId="5429EB42" w:rsidR="00BE5C72" w:rsidRDefault="00BE5C72">
          <w:pPr>
            <w:pStyle w:val="TOC2"/>
            <w:rPr>
              <w:rFonts w:eastAsiaTheme="minorEastAsia"/>
              <w:noProof/>
              <w:kern w:val="2"/>
              <w:sz w:val="24"/>
              <w:szCs w:val="24"/>
              <w:lang w:eastAsia="en-GB"/>
              <w14:ligatures w14:val="standardContextual"/>
            </w:rPr>
          </w:pPr>
          <w:hyperlink w:anchor="_Toc195006143" w:history="1">
            <w:r w:rsidRPr="008469D7">
              <w:rPr>
                <w:rStyle w:val="Hyperlink"/>
                <w:noProof/>
              </w:rPr>
              <w:t>3.1 Existing Site</w:t>
            </w:r>
            <w:r>
              <w:rPr>
                <w:noProof/>
                <w:webHidden/>
              </w:rPr>
              <w:tab/>
            </w:r>
            <w:r>
              <w:rPr>
                <w:noProof/>
                <w:webHidden/>
              </w:rPr>
              <w:fldChar w:fldCharType="begin"/>
            </w:r>
            <w:r>
              <w:rPr>
                <w:noProof/>
                <w:webHidden/>
              </w:rPr>
              <w:instrText xml:space="preserve"> PAGEREF _Toc195006143 \h </w:instrText>
            </w:r>
            <w:r>
              <w:rPr>
                <w:noProof/>
                <w:webHidden/>
              </w:rPr>
            </w:r>
            <w:r>
              <w:rPr>
                <w:noProof/>
                <w:webHidden/>
              </w:rPr>
              <w:fldChar w:fldCharType="separate"/>
            </w:r>
            <w:r w:rsidR="00986A5D">
              <w:rPr>
                <w:noProof/>
                <w:webHidden/>
              </w:rPr>
              <w:t>13</w:t>
            </w:r>
            <w:r>
              <w:rPr>
                <w:noProof/>
                <w:webHidden/>
              </w:rPr>
              <w:fldChar w:fldCharType="end"/>
            </w:r>
          </w:hyperlink>
        </w:p>
        <w:p w14:paraId="4C4F711A" w14:textId="302D00DB" w:rsidR="00BE5C72" w:rsidRDefault="00BE5C72">
          <w:pPr>
            <w:pStyle w:val="TOC1"/>
            <w:rPr>
              <w:rFonts w:asciiTheme="minorHAnsi" w:eastAsiaTheme="minorEastAsia" w:hAnsiTheme="minorHAnsi"/>
              <w:b w:val="0"/>
              <w:noProof/>
              <w:kern w:val="2"/>
              <w:sz w:val="24"/>
              <w:szCs w:val="24"/>
              <w:lang w:eastAsia="en-GB"/>
              <w14:ligatures w14:val="standardContextual"/>
            </w:rPr>
          </w:pPr>
          <w:hyperlink w:anchor="_Toc195006144" w:history="1">
            <w:r w:rsidRPr="008469D7">
              <w:rPr>
                <w:rStyle w:val="Hyperlink"/>
                <w:noProof/>
              </w:rPr>
              <w:t>4. Proposed strategy for the proposed building.</w:t>
            </w:r>
            <w:r>
              <w:rPr>
                <w:noProof/>
                <w:webHidden/>
              </w:rPr>
              <w:tab/>
            </w:r>
            <w:r>
              <w:rPr>
                <w:noProof/>
                <w:webHidden/>
              </w:rPr>
              <w:fldChar w:fldCharType="begin"/>
            </w:r>
            <w:r>
              <w:rPr>
                <w:noProof/>
                <w:webHidden/>
              </w:rPr>
              <w:instrText xml:space="preserve"> PAGEREF _Toc195006144 \h </w:instrText>
            </w:r>
            <w:r>
              <w:rPr>
                <w:noProof/>
                <w:webHidden/>
              </w:rPr>
            </w:r>
            <w:r>
              <w:rPr>
                <w:noProof/>
                <w:webHidden/>
              </w:rPr>
              <w:fldChar w:fldCharType="separate"/>
            </w:r>
            <w:r w:rsidR="00986A5D">
              <w:rPr>
                <w:noProof/>
                <w:webHidden/>
              </w:rPr>
              <w:t>15</w:t>
            </w:r>
            <w:r>
              <w:rPr>
                <w:noProof/>
                <w:webHidden/>
              </w:rPr>
              <w:fldChar w:fldCharType="end"/>
            </w:r>
          </w:hyperlink>
        </w:p>
        <w:p w14:paraId="1EB2DAE6" w14:textId="4CEECACC" w:rsidR="00BE5C72" w:rsidRDefault="00BE5C72">
          <w:pPr>
            <w:pStyle w:val="TOC2"/>
            <w:rPr>
              <w:rFonts w:eastAsiaTheme="minorEastAsia"/>
              <w:noProof/>
              <w:kern w:val="2"/>
              <w:sz w:val="24"/>
              <w:szCs w:val="24"/>
              <w:lang w:eastAsia="en-GB"/>
              <w14:ligatures w14:val="standardContextual"/>
            </w:rPr>
          </w:pPr>
          <w:hyperlink w:anchor="_Toc195006145" w:history="1">
            <w:r w:rsidRPr="008469D7">
              <w:rPr>
                <w:rStyle w:val="Hyperlink"/>
                <w:noProof/>
              </w:rPr>
              <w:t>Strategy for New Building Layers</w:t>
            </w:r>
            <w:r>
              <w:rPr>
                <w:noProof/>
                <w:webHidden/>
              </w:rPr>
              <w:tab/>
            </w:r>
            <w:r>
              <w:rPr>
                <w:noProof/>
                <w:webHidden/>
              </w:rPr>
              <w:fldChar w:fldCharType="begin"/>
            </w:r>
            <w:r>
              <w:rPr>
                <w:noProof/>
                <w:webHidden/>
              </w:rPr>
              <w:instrText xml:space="preserve"> PAGEREF _Toc195006145 \h </w:instrText>
            </w:r>
            <w:r>
              <w:rPr>
                <w:noProof/>
                <w:webHidden/>
              </w:rPr>
            </w:r>
            <w:r>
              <w:rPr>
                <w:noProof/>
                <w:webHidden/>
              </w:rPr>
              <w:fldChar w:fldCharType="separate"/>
            </w:r>
            <w:r w:rsidR="00986A5D">
              <w:rPr>
                <w:noProof/>
                <w:webHidden/>
              </w:rPr>
              <w:t>15</w:t>
            </w:r>
            <w:r>
              <w:rPr>
                <w:noProof/>
                <w:webHidden/>
              </w:rPr>
              <w:fldChar w:fldCharType="end"/>
            </w:r>
          </w:hyperlink>
        </w:p>
        <w:p w14:paraId="4E8464F9" w14:textId="556EE9D4" w:rsidR="00BE5C72" w:rsidRDefault="00BE5C72">
          <w:pPr>
            <w:pStyle w:val="TOC2"/>
            <w:rPr>
              <w:rFonts w:eastAsiaTheme="minorEastAsia"/>
              <w:noProof/>
              <w:kern w:val="2"/>
              <w:sz w:val="24"/>
              <w:szCs w:val="24"/>
              <w:lang w:eastAsia="en-GB"/>
              <w14:ligatures w14:val="standardContextual"/>
            </w:rPr>
          </w:pPr>
          <w:hyperlink w:anchor="_Toc195006146" w:history="1">
            <w:r w:rsidRPr="008469D7">
              <w:rPr>
                <w:rStyle w:val="Hyperlink"/>
                <w:noProof/>
              </w:rPr>
              <w:t>4.2 End-of-life strategy</w:t>
            </w:r>
            <w:r>
              <w:rPr>
                <w:noProof/>
                <w:webHidden/>
              </w:rPr>
              <w:tab/>
            </w:r>
            <w:r>
              <w:rPr>
                <w:noProof/>
                <w:webHidden/>
              </w:rPr>
              <w:fldChar w:fldCharType="begin"/>
            </w:r>
            <w:r>
              <w:rPr>
                <w:noProof/>
                <w:webHidden/>
              </w:rPr>
              <w:instrText xml:space="preserve"> PAGEREF _Toc195006146 \h </w:instrText>
            </w:r>
            <w:r>
              <w:rPr>
                <w:noProof/>
                <w:webHidden/>
              </w:rPr>
            </w:r>
            <w:r>
              <w:rPr>
                <w:noProof/>
                <w:webHidden/>
              </w:rPr>
              <w:fldChar w:fldCharType="separate"/>
            </w:r>
            <w:r w:rsidR="00986A5D">
              <w:rPr>
                <w:noProof/>
                <w:webHidden/>
              </w:rPr>
              <w:t>18</w:t>
            </w:r>
            <w:r>
              <w:rPr>
                <w:noProof/>
                <w:webHidden/>
              </w:rPr>
              <w:fldChar w:fldCharType="end"/>
            </w:r>
          </w:hyperlink>
        </w:p>
        <w:p w14:paraId="48227FDF" w14:textId="65810AC8" w:rsidR="00BE5C72" w:rsidRDefault="00BE5C72">
          <w:pPr>
            <w:pStyle w:val="TOC1"/>
            <w:rPr>
              <w:rFonts w:asciiTheme="minorHAnsi" w:eastAsiaTheme="minorEastAsia" w:hAnsiTheme="minorHAnsi"/>
              <w:b w:val="0"/>
              <w:noProof/>
              <w:kern w:val="2"/>
              <w:sz w:val="24"/>
              <w:szCs w:val="24"/>
              <w:lang w:eastAsia="en-GB"/>
              <w14:ligatures w14:val="standardContextual"/>
            </w:rPr>
          </w:pPr>
          <w:hyperlink w:anchor="_Toc195006147" w:history="1">
            <w:r w:rsidRPr="008469D7">
              <w:rPr>
                <w:rStyle w:val="Hyperlink"/>
                <w:noProof/>
              </w:rPr>
              <w:t>5. Opportunities for managing and reducing waste</w:t>
            </w:r>
            <w:r>
              <w:rPr>
                <w:noProof/>
                <w:webHidden/>
              </w:rPr>
              <w:tab/>
            </w:r>
            <w:r>
              <w:rPr>
                <w:noProof/>
                <w:webHidden/>
              </w:rPr>
              <w:fldChar w:fldCharType="begin"/>
            </w:r>
            <w:r>
              <w:rPr>
                <w:noProof/>
                <w:webHidden/>
              </w:rPr>
              <w:instrText xml:space="preserve"> PAGEREF _Toc195006147 \h </w:instrText>
            </w:r>
            <w:r>
              <w:rPr>
                <w:noProof/>
                <w:webHidden/>
              </w:rPr>
            </w:r>
            <w:r>
              <w:rPr>
                <w:noProof/>
                <w:webHidden/>
              </w:rPr>
              <w:fldChar w:fldCharType="separate"/>
            </w:r>
            <w:r w:rsidR="00986A5D">
              <w:rPr>
                <w:noProof/>
                <w:webHidden/>
              </w:rPr>
              <w:t>19</w:t>
            </w:r>
            <w:r>
              <w:rPr>
                <w:noProof/>
                <w:webHidden/>
              </w:rPr>
              <w:fldChar w:fldCharType="end"/>
            </w:r>
          </w:hyperlink>
        </w:p>
        <w:p w14:paraId="6E905890" w14:textId="45CB8CEC" w:rsidR="00BE5C72" w:rsidRDefault="00BE5C72">
          <w:pPr>
            <w:pStyle w:val="TOC2"/>
            <w:rPr>
              <w:rFonts w:eastAsiaTheme="minorEastAsia"/>
              <w:noProof/>
              <w:kern w:val="2"/>
              <w:sz w:val="24"/>
              <w:szCs w:val="24"/>
              <w:lang w:eastAsia="en-GB"/>
              <w14:ligatures w14:val="standardContextual"/>
            </w:rPr>
          </w:pPr>
          <w:hyperlink w:anchor="_Toc195006148" w:history="1">
            <w:r w:rsidRPr="008469D7">
              <w:rPr>
                <w:rStyle w:val="Hyperlink"/>
                <w:noProof/>
              </w:rPr>
              <w:t>5.1 Operational waste management plan</w:t>
            </w:r>
            <w:r>
              <w:rPr>
                <w:noProof/>
                <w:webHidden/>
              </w:rPr>
              <w:tab/>
            </w:r>
            <w:r>
              <w:rPr>
                <w:noProof/>
                <w:webHidden/>
              </w:rPr>
              <w:fldChar w:fldCharType="begin"/>
            </w:r>
            <w:r>
              <w:rPr>
                <w:noProof/>
                <w:webHidden/>
              </w:rPr>
              <w:instrText xml:space="preserve"> PAGEREF _Toc195006148 \h </w:instrText>
            </w:r>
            <w:r>
              <w:rPr>
                <w:noProof/>
                <w:webHidden/>
              </w:rPr>
            </w:r>
            <w:r>
              <w:rPr>
                <w:noProof/>
                <w:webHidden/>
              </w:rPr>
              <w:fldChar w:fldCharType="separate"/>
            </w:r>
            <w:r w:rsidR="00986A5D">
              <w:rPr>
                <w:noProof/>
                <w:webHidden/>
              </w:rPr>
              <w:t>19</w:t>
            </w:r>
            <w:r>
              <w:rPr>
                <w:noProof/>
                <w:webHidden/>
              </w:rPr>
              <w:fldChar w:fldCharType="end"/>
            </w:r>
          </w:hyperlink>
        </w:p>
        <w:p w14:paraId="32A28240" w14:textId="2D3126BA" w:rsidR="00BE5C72" w:rsidRDefault="00BE5C72">
          <w:pPr>
            <w:pStyle w:val="TOC2"/>
            <w:rPr>
              <w:rFonts w:eastAsiaTheme="minorEastAsia"/>
              <w:noProof/>
              <w:kern w:val="2"/>
              <w:sz w:val="24"/>
              <w:szCs w:val="24"/>
              <w:lang w:eastAsia="en-GB"/>
              <w14:ligatures w14:val="standardContextual"/>
            </w:rPr>
          </w:pPr>
          <w:hyperlink w:anchor="_Toc195006149" w:history="1">
            <w:r w:rsidRPr="008469D7">
              <w:rPr>
                <w:rStyle w:val="Hyperlink"/>
                <w:noProof/>
              </w:rPr>
              <w:t>5.2 Waste during construction</w:t>
            </w:r>
            <w:r>
              <w:rPr>
                <w:noProof/>
                <w:webHidden/>
              </w:rPr>
              <w:tab/>
            </w:r>
            <w:r>
              <w:rPr>
                <w:noProof/>
                <w:webHidden/>
              </w:rPr>
              <w:fldChar w:fldCharType="begin"/>
            </w:r>
            <w:r>
              <w:rPr>
                <w:noProof/>
                <w:webHidden/>
              </w:rPr>
              <w:instrText xml:space="preserve"> PAGEREF _Toc195006149 \h </w:instrText>
            </w:r>
            <w:r>
              <w:rPr>
                <w:noProof/>
                <w:webHidden/>
              </w:rPr>
            </w:r>
            <w:r>
              <w:rPr>
                <w:noProof/>
                <w:webHidden/>
              </w:rPr>
              <w:fldChar w:fldCharType="separate"/>
            </w:r>
            <w:r w:rsidR="00986A5D">
              <w:rPr>
                <w:noProof/>
                <w:webHidden/>
              </w:rPr>
              <w:t>19</w:t>
            </w:r>
            <w:r>
              <w:rPr>
                <w:noProof/>
                <w:webHidden/>
              </w:rPr>
              <w:fldChar w:fldCharType="end"/>
            </w:r>
          </w:hyperlink>
        </w:p>
        <w:p w14:paraId="1F6BA77F" w14:textId="22A0DD37" w:rsidR="00BE5C72" w:rsidRDefault="00BE5C72">
          <w:pPr>
            <w:pStyle w:val="TOC2"/>
            <w:rPr>
              <w:rFonts w:eastAsiaTheme="minorEastAsia"/>
              <w:noProof/>
              <w:kern w:val="2"/>
              <w:sz w:val="24"/>
              <w:szCs w:val="24"/>
              <w:lang w:eastAsia="en-GB"/>
              <w14:ligatures w14:val="standardContextual"/>
            </w:rPr>
          </w:pPr>
          <w:hyperlink w:anchor="_Toc195006150" w:history="1">
            <w:r w:rsidRPr="008469D7">
              <w:rPr>
                <w:rStyle w:val="Hyperlink"/>
                <w:noProof/>
              </w:rPr>
              <w:t>5.3 Plans for implementation</w:t>
            </w:r>
            <w:r>
              <w:rPr>
                <w:noProof/>
                <w:webHidden/>
              </w:rPr>
              <w:tab/>
            </w:r>
            <w:r>
              <w:rPr>
                <w:noProof/>
                <w:webHidden/>
              </w:rPr>
              <w:fldChar w:fldCharType="begin"/>
            </w:r>
            <w:r>
              <w:rPr>
                <w:noProof/>
                <w:webHidden/>
              </w:rPr>
              <w:instrText xml:space="preserve"> PAGEREF _Toc195006150 \h </w:instrText>
            </w:r>
            <w:r>
              <w:rPr>
                <w:noProof/>
                <w:webHidden/>
              </w:rPr>
            </w:r>
            <w:r>
              <w:rPr>
                <w:noProof/>
                <w:webHidden/>
              </w:rPr>
              <w:fldChar w:fldCharType="separate"/>
            </w:r>
            <w:r w:rsidR="00986A5D">
              <w:rPr>
                <w:noProof/>
                <w:webHidden/>
              </w:rPr>
              <w:t>19</w:t>
            </w:r>
            <w:r>
              <w:rPr>
                <w:noProof/>
                <w:webHidden/>
              </w:rPr>
              <w:fldChar w:fldCharType="end"/>
            </w:r>
          </w:hyperlink>
        </w:p>
        <w:p w14:paraId="0005693D" w14:textId="67A541C1" w:rsidR="00BE5C72" w:rsidRDefault="00BE5C72">
          <w:pPr>
            <w:pStyle w:val="TOC1"/>
            <w:rPr>
              <w:rFonts w:asciiTheme="minorHAnsi" w:eastAsiaTheme="minorEastAsia" w:hAnsiTheme="minorHAnsi"/>
              <w:b w:val="0"/>
              <w:noProof/>
              <w:kern w:val="2"/>
              <w:sz w:val="24"/>
              <w:szCs w:val="24"/>
              <w:lang w:eastAsia="en-GB"/>
              <w14:ligatures w14:val="standardContextual"/>
            </w:rPr>
          </w:pPr>
          <w:hyperlink w:anchor="_Toc195006151" w:history="1">
            <w:r w:rsidRPr="008469D7">
              <w:rPr>
                <w:rStyle w:val="Hyperlink"/>
                <w:noProof/>
              </w:rPr>
              <w:t>6. Conclusion.</w:t>
            </w:r>
            <w:r>
              <w:rPr>
                <w:noProof/>
                <w:webHidden/>
              </w:rPr>
              <w:tab/>
            </w:r>
            <w:r>
              <w:rPr>
                <w:noProof/>
                <w:webHidden/>
              </w:rPr>
              <w:fldChar w:fldCharType="begin"/>
            </w:r>
            <w:r>
              <w:rPr>
                <w:noProof/>
                <w:webHidden/>
              </w:rPr>
              <w:instrText xml:space="preserve"> PAGEREF _Toc195006151 \h </w:instrText>
            </w:r>
            <w:r>
              <w:rPr>
                <w:noProof/>
                <w:webHidden/>
              </w:rPr>
            </w:r>
            <w:r>
              <w:rPr>
                <w:noProof/>
                <w:webHidden/>
              </w:rPr>
              <w:fldChar w:fldCharType="separate"/>
            </w:r>
            <w:r w:rsidR="00986A5D">
              <w:rPr>
                <w:noProof/>
                <w:webHidden/>
              </w:rPr>
              <w:t>21</w:t>
            </w:r>
            <w:r>
              <w:rPr>
                <w:noProof/>
                <w:webHidden/>
              </w:rPr>
              <w:fldChar w:fldCharType="end"/>
            </w:r>
          </w:hyperlink>
        </w:p>
        <w:p w14:paraId="6AA3022E" w14:textId="11AE8A65" w:rsidR="00BE5C72" w:rsidRDefault="00BE5C72">
          <w:pPr>
            <w:pStyle w:val="TOC1"/>
            <w:rPr>
              <w:rFonts w:asciiTheme="minorHAnsi" w:eastAsiaTheme="minorEastAsia" w:hAnsiTheme="minorHAnsi"/>
              <w:b w:val="0"/>
              <w:noProof/>
              <w:kern w:val="2"/>
              <w:sz w:val="24"/>
              <w:szCs w:val="24"/>
              <w:lang w:eastAsia="en-GB"/>
              <w14:ligatures w14:val="standardContextual"/>
            </w:rPr>
          </w:pPr>
          <w:hyperlink w:anchor="_Toc195006152" w:history="1">
            <w:r w:rsidRPr="008469D7">
              <w:rPr>
                <w:rStyle w:val="Hyperlink"/>
                <w:noProof/>
              </w:rPr>
              <w:t>Appendix</w:t>
            </w:r>
            <w:r>
              <w:rPr>
                <w:noProof/>
                <w:webHidden/>
              </w:rPr>
              <w:tab/>
            </w:r>
            <w:r>
              <w:rPr>
                <w:noProof/>
                <w:webHidden/>
              </w:rPr>
              <w:fldChar w:fldCharType="begin"/>
            </w:r>
            <w:r>
              <w:rPr>
                <w:noProof/>
                <w:webHidden/>
              </w:rPr>
              <w:instrText xml:space="preserve"> PAGEREF _Toc195006152 \h </w:instrText>
            </w:r>
            <w:r>
              <w:rPr>
                <w:noProof/>
                <w:webHidden/>
              </w:rPr>
            </w:r>
            <w:r>
              <w:rPr>
                <w:noProof/>
                <w:webHidden/>
              </w:rPr>
              <w:fldChar w:fldCharType="separate"/>
            </w:r>
            <w:r w:rsidR="00986A5D">
              <w:rPr>
                <w:noProof/>
                <w:webHidden/>
              </w:rPr>
              <w:t>22</w:t>
            </w:r>
            <w:r>
              <w:rPr>
                <w:noProof/>
                <w:webHidden/>
              </w:rPr>
              <w:fldChar w:fldCharType="end"/>
            </w:r>
          </w:hyperlink>
        </w:p>
        <w:p w14:paraId="1513CE74" w14:textId="0A978152" w:rsidR="009541E2" w:rsidRPr="00F35A23" w:rsidRDefault="009541E2" w:rsidP="00F35A23">
          <w:pPr>
            <w:rPr>
              <w:sz w:val="12"/>
              <w:szCs w:val="12"/>
            </w:rPr>
          </w:pPr>
          <w:r>
            <w:rPr>
              <w:b/>
              <w:bCs/>
              <w:noProof/>
              <w:lang w:val="en-US"/>
            </w:rPr>
            <w:fldChar w:fldCharType="end"/>
          </w:r>
        </w:p>
      </w:sdtContent>
    </w:sdt>
    <w:p w14:paraId="3AF49FEF" w14:textId="77777777" w:rsidR="00323F8E" w:rsidRDefault="00323F8E">
      <w:pPr>
        <w:rPr>
          <w:rFonts w:asciiTheme="majorHAnsi" w:eastAsiaTheme="majorEastAsia" w:hAnsiTheme="majorHAnsi" w:cstheme="majorBidi"/>
          <w:color w:val="A67EC6" w:themeColor="accent3"/>
          <w:sz w:val="30"/>
          <w:szCs w:val="32"/>
        </w:rPr>
      </w:pPr>
      <w:r>
        <w:br w:type="page"/>
      </w:r>
    </w:p>
    <w:p w14:paraId="4B232EF0" w14:textId="3757B62D" w:rsidR="00A06792" w:rsidRDefault="008C7E5B" w:rsidP="00A146A8">
      <w:pPr>
        <w:pStyle w:val="Heading1"/>
      </w:pPr>
      <w:bookmarkStart w:id="5" w:name="_Toc195006132"/>
      <w:r>
        <w:lastRenderedPageBreak/>
        <w:t>E</w:t>
      </w:r>
      <w:r w:rsidR="009657EA">
        <w:t xml:space="preserve">xecutive </w:t>
      </w:r>
      <w:r w:rsidR="008F2536">
        <w:t>s</w:t>
      </w:r>
      <w:r w:rsidR="009657EA">
        <w:t>ummary</w:t>
      </w:r>
      <w:bookmarkEnd w:id="5"/>
    </w:p>
    <w:p w14:paraId="581779C0" w14:textId="401FADAD" w:rsidR="007B391D" w:rsidRDefault="007B391D" w:rsidP="00932D3E">
      <w:r w:rsidRPr="00D431A2">
        <w:t>This Circular Economy Statement</w:t>
      </w:r>
      <w:r w:rsidR="00612603">
        <w:t xml:space="preserve"> (CES)</w:t>
      </w:r>
      <w:r w:rsidRPr="00D431A2">
        <w:t xml:space="preserve"> has been prepared by Hoare Lea on behalf of </w:t>
      </w:r>
      <w:r w:rsidR="00C5244D">
        <w:t xml:space="preserve">Abbey Road </w:t>
      </w:r>
      <w:proofErr w:type="spellStart"/>
      <w:r w:rsidR="00C5244D">
        <w:t>Sedgemere</w:t>
      </w:r>
      <w:proofErr w:type="spellEnd"/>
      <w:r w:rsidR="00C5244D">
        <w:t xml:space="preserve"> Limited</w:t>
      </w:r>
      <w:r w:rsidRPr="00D431A2">
        <w:t xml:space="preserve"> (hereafter referred to as ‘The Applicant’) in support of the </w:t>
      </w:r>
      <w:bookmarkStart w:id="6" w:name="_Hlk137564021"/>
      <w:proofErr w:type="spellStart"/>
      <w:r w:rsidR="00032B93">
        <w:t>Sedgemere</w:t>
      </w:r>
      <w:proofErr w:type="spellEnd"/>
      <w:r w:rsidR="00032B93">
        <w:t xml:space="preserve"> Road</w:t>
      </w:r>
      <w:r w:rsidRPr="00D431A2">
        <w:t xml:space="preserve"> project (hereafter referred to as the Proposed Development). This report should be read in conjunction with the accompanying Whole Life Carbon report. </w:t>
      </w:r>
      <w:bookmarkEnd w:id="6"/>
    </w:p>
    <w:p w14:paraId="56539449" w14:textId="7E294D24" w:rsidR="00533929" w:rsidRDefault="00533929" w:rsidP="00533929">
      <w:pPr>
        <w:pStyle w:val="Heading2"/>
      </w:pPr>
      <w:bookmarkStart w:id="7" w:name="_Toc195006133"/>
      <w:r>
        <w:t>Description of Proposed development.</w:t>
      </w:r>
      <w:bookmarkEnd w:id="7"/>
    </w:p>
    <w:p w14:paraId="7AFACD7B" w14:textId="77777777" w:rsidR="006E2D94" w:rsidRPr="006E2D94" w:rsidRDefault="006E2D94" w:rsidP="006E2D94">
      <w:pPr>
        <w:rPr>
          <w:i/>
          <w:iCs/>
        </w:rPr>
      </w:pPr>
      <w:bookmarkStart w:id="8" w:name="_Toc74816817"/>
      <w:r w:rsidRPr="006E2D94">
        <w:rPr>
          <w:i/>
          <w:iCs/>
        </w:rPr>
        <w:t>The demolition of the existing commercial buildings and phased redevelopment for residential use (Use Class C3) and ancillary amenity with ground floor non-residential unit (Use Class E(a), E(b), E(c), E(c)</w:t>
      </w:r>
      <w:proofErr w:type="spellStart"/>
      <w:r w:rsidRPr="006E2D94">
        <w:rPr>
          <w:i/>
          <w:iCs/>
        </w:rPr>
        <w:t>i</w:t>
      </w:r>
      <w:proofErr w:type="spellEnd"/>
      <w:r w:rsidRPr="006E2D94">
        <w:rPr>
          <w:i/>
          <w:iCs/>
        </w:rPr>
        <w:t>, E(c)ii, E(c)iii, E(e), E(g)</w:t>
      </w:r>
      <w:proofErr w:type="spellStart"/>
      <w:r w:rsidRPr="006E2D94">
        <w:rPr>
          <w:i/>
          <w:iCs/>
        </w:rPr>
        <w:t>i</w:t>
      </w:r>
      <w:proofErr w:type="spellEnd"/>
      <w:r w:rsidRPr="006E2D94">
        <w:rPr>
          <w:i/>
          <w:iCs/>
        </w:rPr>
        <w:t>, E(g)ii, F2(b), including boundary treatment, soft and hard landscaping, public realm improvements, highways works, cycle and car parking infrastructure and associated works.</w:t>
      </w:r>
    </w:p>
    <w:p w14:paraId="11AE23DC" w14:textId="251B5130" w:rsidR="00913868" w:rsidRDefault="00913868" w:rsidP="006F1603">
      <w:pPr>
        <w:pStyle w:val="Heading2"/>
      </w:pPr>
      <w:bookmarkStart w:id="9" w:name="_Toc195006134"/>
      <w:r>
        <w:t>Scope</w:t>
      </w:r>
      <w:bookmarkEnd w:id="8"/>
      <w:r w:rsidR="004A339D">
        <w:t>.</w:t>
      </w:r>
      <w:bookmarkEnd w:id="9"/>
    </w:p>
    <w:p w14:paraId="6E3C7F41" w14:textId="0FC022A7" w:rsidR="0074667E" w:rsidRDefault="00913868" w:rsidP="006F1603">
      <w:r>
        <w:t xml:space="preserve">This report sets out the strategic approach to </w:t>
      </w:r>
      <w:r w:rsidR="00930B04">
        <w:t>c</w:t>
      </w:r>
      <w:r>
        <w:t xml:space="preserve">ircular </w:t>
      </w:r>
      <w:r w:rsidR="00930B04">
        <w:t>e</w:t>
      </w:r>
      <w:r>
        <w:t xml:space="preserve">conomy implemented by the project. The Circular Economy Statement focuses on the work carried out to define a strategic approach to </w:t>
      </w:r>
      <w:r w:rsidR="00930B04">
        <w:t>c</w:t>
      </w:r>
      <w:r>
        <w:t xml:space="preserve">ircular </w:t>
      </w:r>
      <w:r w:rsidR="00930B04">
        <w:t>e</w:t>
      </w:r>
      <w:r>
        <w:t xml:space="preserve">conomy principles for the project and identify high level strategic opportunities early in the development process. </w:t>
      </w:r>
      <w:r w:rsidR="008B5CAB">
        <w:t>The Circular</w:t>
      </w:r>
      <w:r w:rsidRPr="00801CC6">
        <w:t xml:space="preserve"> Economy Statement summarises principles and responds to </w:t>
      </w:r>
      <w:r w:rsidR="008853F9">
        <w:t>the published</w:t>
      </w:r>
      <w:r w:rsidRPr="00801CC6">
        <w:t xml:space="preserve"> guidance put forward by the GLA in the </w:t>
      </w:r>
      <w:r>
        <w:t>Published</w:t>
      </w:r>
      <w:r w:rsidRPr="00801CC6">
        <w:t xml:space="preserve"> London Plan (2021) and </w:t>
      </w:r>
      <w:r w:rsidR="008853F9">
        <w:t>Circular Economy Statement LPG (2022</w:t>
      </w:r>
      <w:r w:rsidR="003B3624">
        <w:t>)</w:t>
      </w:r>
      <w:r w:rsidRPr="00801CC6">
        <w:t>.</w:t>
      </w:r>
    </w:p>
    <w:p w14:paraId="79C85656" w14:textId="16945945" w:rsidR="0043494F" w:rsidRDefault="004A339D" w:rsidP="003A4ACE">
      <w:pPr>
        <w:pStyle w:val="Heading2"/>
      </w:pPr>
      <w:bookmarkStart w:id="10" w:name="_Toc195006135"/>
      <w:r>
        <w:t>C</w:t>
      </w:r>
      <w:r w:rsidR="0043494F" w:rsidRPr="00D431A2">
        <w:t xml:space="preserve">ircular </w:t>
      </w:r>
      <w:r w:rsidR="00E87883" w:rsidRPr="00D431A2">
        <w:t>e</w:t>
      </w:r>
      <w:r w:rsidR="0043494F" w:rsidRPr="00D431A2">
        <w:t xml:space="preserve">conomy </w:t>
      </w:r>
      <w:r w:rsidR="00930B04" w:rsidRPr="00D431A2">
        <w:t>s</w:t>
      </w:r>
      <w:r w:rsidR="0043494F" w:rsidRPr="00D431A2">
        <w:t>trategies</w:t>
      </w:r>
      <w:r>
        <w:t>.</w:t>
      </w:r>
      <w:bookmarkEnd w:id="10"/>
    </w:p>
    <w:p w14:paraId="6C420DF6" w14:textId="65D77D82" w:rsidR="00913868" w:rsidRDefault="00913868" w:rsidP="00913868">
      <w:r>
        <w:t xml:space="preserve">The Proposed Development will follow best practice principles in design and construction with the overarching aims of </w:t>
      </w:r>
      <w:r w:rsidRPr="005F6572">
        <w:t xml:space="preserve">reducing material usage, minimising waste, and embedding longevity, </w:t>
      </w:r>
      <w:r w:rsidR="00323F8E" w:rsidRPr="005F6572">
        <w:t>flexibility,</w:t>
      </w:r>
      <w:r w:rsidRPr="005F6572">
        <w:t xml:space="preserve"> and adaptability. </w:t>
      </w:r>
    </w:p>
    <w:p w14:paraId="082854D2" w14:textId="1DA75711" w:rsidR="00D32685" w:rsidRDefault="00D32685" w:rsidP="00913868">
      <w:r w:rsidRPr="00D32685">
        <w:t xml:space="preserve">In contrast to a linear economy, a circular economy creates and maintains value of products, materials and buildings by using them for as long as possible and minimising both resource use and waste. The use of virgin materials is minimised whilst re-use, repurposing and recycling are maximised. In a pure circular economy, resources are not lost from the </w:t>
      </w:r>
      <w:r w:rsidR="00612603" w:rsidRPr="00D32685">
        <w:t>system,</w:t>
      </w:r>
      <w:r w:rsidRPr="00D32685">
        <w:t xml:space="preserve"> so nothing is landfilled.</w:t>
      </w:r>
    </w:p>
    <w:p w14:paraId="2B255407" w14:textId="77777777" w:rsidR="00282EB2" w:rsidRPr="00533929" w:rsidRDefault="00D32685" w:rsidP="00913868">
      <w:r w:rsidRPr="00D32685">
        <w:t xml:space="preserve">Various </w:t>
      </w:r>
      <w:r w:rsidRPr="00533929">
        <w:t>s</w:t>
      </w:r>
      <w:r w:rsidR="00380558" w:rsidRPr="00533929">
        <w:t>tudies have been undertaken into different design approaches for t</w:t>
      </w:r>
      <w:r w:rsidRPr="00533929">
        <w:t>his new build development, with opportunities to capitalise on recycled and re-used materials and circular economy principles at the forefront. A</w:t>
      </w:r>
      <w:r w:rsidR="00913868" w:rsidRPr="00533929">
        <w:t xml:space="preserve">dvances in innovation and best practise over time combined with effective feedback loop mechanisms are expected to lead to continuous improvement as the design and construction develops. </w:t>
      </w:r>
    </w:p>
    <w:p w14:paraId="3D1E9599" w14:textId="52155806" w:rsidR="00913868" w:rsidRPr="00533929" w:rsidRDefault="00913868" w:rsidP="00913868">
      <w:r w:rsidRPr="00533929">
        <w:t xml:space="preserve">An assessment of material efficiency has identified key aspects for consideration within the design. </w:t>
      </w:r>
      <w:r w:rsidR="006F1603" w:rsidRPr="00533929">
        <w:t>Key e</w:t>
      </w:r>
      <w:r w:rsidR="00C12A47" w:rsidRPr="00533929">
        <w:t xml:space="preserve">xamples </w:t>
      </w:r>
      <w:r w:rsidR="002C6AF4" w:rsidRPr="00533929">
        <w:t xml:space="preserve">of </w:t>
      </w:r>
      <w:r w:rsidR="00C12A47" w:rsidRPr="00533929">
        <w:t xml:space="preserve">how these principles have been incorporated into the design are </w:t>
      </w:r>
      <w:r w:rsidR="002C6AF4" w:rsidRPr="00533929">
        <w:t>provided below:</w:t>
      </w:r>
    </w:p>
    <w:p w14:paraId="01D647DB" w14:textId="245C5AC7" w:rsidR="00A42904" w:rsidRPr="00533929" w:rsidRDefault="002C6AF4" w:rsidP="00A726D4">
      <w:pPr>
        <w:pStyle w:val="Heading3"/>
      </w:pPr>
      <w:r w:rsidRPr="00533929">
        <w:t>Material</w:t>
      </w:r>
      <w:r w:rsidR="00930B04" w:rsidRPr="00533929">
        <w:t xml:space="preserve"> r</w:t>
      </w:r>
      <w:r w:rsidRPr="00533929">
        <w:t xml:space="preserve">euse or </w:t>
      </w:r>
      <w:r w:rsidR="00930B04" w:rsidRPr="00533929">
        <w:t>m</w:t>
      </w:r>
      <w:r w:rsidRPr="00533929">
        <w:t>inimisation</w:t>
      </w:r>
    </w:p>
    <w:p w14:paraId="322963CC" w14:textId="14121CD4" w:rsidR="00A42904" w:rsidRPr="00533929" w:rsidRDefault="007B31A3" w:rsidP="009D415B">
      <w:pPr>
        <w:pStyle w:val="ListParagraph"/>
        <w:numPr>
          <w:ilvl w:val="0"/>
          <w:numId w:val="28"/>
        </w:numPr>
      </w:pPr>
      <w:r w:rsidRPr="00533929">
        <w:t xml:space="preserve">Opportunities for the use of re-used and recycled building materials have been explored, to reduce the need for virgin materials and </w:t>
      </w:r>
      <w:r w:rsidR="008A55C3" w:rsidRPr="00533929">
        <w:t>prevent the products entering the waste stream</w:t>
      </w:r>
      <w:r w:rsidRPr="00533929">
        <w:t xml:space="preserve">. </w:t>
      </w:r>
    </w:p>
    <w:p w14:paraId="0B4C0E46" w14:textId="375CBCB6" w:rsidR="007B31A3" w:rsidRPr="00533929" w:rsidRDefault="007B31A3" w:rsidP="009D415B">
      <w:pPr>
        <w:pStyle w:val="ListParagraph"/>
        <w:numPr>
          <w:ilvl w:val="0"/>
          <w:numId w:val="28"/>
        </w:numPr>
      </w:pPr>
      <w:r w:rsidRPr="00533929">
        <w:t>Through</w:t>
      </w:r>
      <w:r w:rsidR="008A55C3" w:rsidRPr="00533929">
        <w:t>out the</w:t>
      </w:r>
      <w:r w:rsidRPr="00533929">
        <w:t xml:space="preserve"> design</w:t>
      </w:r>
      <w:r w:rsidR="008A55C3" w:rsidRPr="00533929">
        <w:t xml:space="preserve"> stage</w:t>
      </w:r>
      <w:r w:rsidRPr="00533929">
        <w:t>, material</w:t>
      </w:r>
      <w:r w:rsidR="008A55C3" w:rsidRPr="00533929">
        <w:t xml:space="preserve"> </w:t>
      </w:r>
      <w:r w:rsidRPr="00533929">
        <w:t xml:space="preserve">options have been </w:t>
      </w:r>
      <w:r w:rsidR="00994B71" w:rsidRPr="00533929">
        <w:t>appraised</w:t>
      </w:r>
      <w:r w:rsidRPr="00533929">
        <w:t xml:space="preserve"> for embodied carbon and circularity. </w:t>
      </w:r>
    </w:p>
    <w:p w14:paraId="364CDA08" w14:textId="77777777" w:rsidR="00A42904" w:rsidRPr="00533929" w:rsidRDefault="00A42904" w:rsidP="00A726D4">
      <w:pPr>
        <w:pStyle w:val="Heading3"/>
      </w:pPr>
      <w:r w:rsidRPr="00533929">
        <w:t>Design for adaptability and flexibility</w:t>
      </w:r>
    </w:p>
    <w:p w14:paraId="5D300969" w14:textId="06BE3300" w:rsidR="00A726D4" w:rsidRPr="00533929" w:rsidRDefault="00A726D4" w:rsidP="009D415B">
      <w:pPr>
        <w:pStyle w:val="ListParagraph"/>
        <w:numPr>
          <w:ilvl w:val="0"/>
          <w:numId w:val="29"/>
        </w:numPr>
      </w:pPr>
      <w:r w:rsidRPr="00533929">
        <w:t xml:space="preserve">The internal partitions and building services within the development are moveable, allowing for modification and redistribution if and when required. </w:t>
      </w:r>
    </w:p>
    <w:p w14:paraId="3417D8A3" w14:textId="05EDBD7F" w:rsidR="00994B71" w:rsidRPr="00533929" w:rsidRDefault="00A726D4" w:rsidP="009D415B">
      <w:pPr>
        <w:pStyle w:val="ListParagraph"/>
        <w:numPr>
          <w:ilvl w:val="0"/>
          <w:numId w:val="29"/>
        </w:numPr>
      </w:pPr>
      <w:r w:rsidRPr="00533929">
        <w:t>The adaptability of the building components will extend the building life span and allow for future changes in building use.</w:t>
      </w:r>
    </w:p>
    <w:p w14:paraId="19FA8E41" w14:textId="407A6F97" w:rsidR="00A42904" w:rsidRPr="00533929" w:rsidRDefault="00A42904" w:rsidP="00994B71">
      <w:pPr>
        <w:pStyle w:val="Heading3"/>
      </w:pPr>
      <w:r w:rsidRPr="00533929">
        <w:t>Design for disassembly</w:t>
      </w:r>
    </w:p>
    <w:p w14:paraId="3C3015B3" w14:textId="384F9428" w:rsidR="00A42904" w:rsidRPr="00533929" w:rsidRDefault="00A42904" w:rsidP="009D415B">
      <w:pPr>
        <w:pStyle w:val="ListParagraph"/>
        <w:numPr>
          <w:ilvl w:val="0"/>
          <w:numId w:val="30"/>
        </w:numPr>
      </w:pPr>
      <w:r w:rsidRPr="00533929">
        <w:t>Specification of new materials in line with circular economy principles to facilitate their future re-use, e.g.</w:t>
      </w:r>
      <w:r w:rsidR="002C6AF4" w:rsidRPr="00533929">
        <w:t xml:space="preserve">, </w:t>
      </w:r>
      <w:r w:rsidRPr="00533929">
        <w:t>hard stamping of structural steelwork to identify material grade and strength</w:t>
      </w:r>
    </w:p>
    <w:p w14:paraId="4991C19D" w14:textId="77777777" w:rsidR="00A42904" w:rsidRPr="00533929" w:rsidRDefault="00A42904" w:rsidP="009D415B">
      <w:pPr>
        <w:pStyle w:val="ListParagraph"/>
        <w:numPr>
          <w:ilvl w:val="0"/>
          <w:numId w:val="30"/>
        </w:numPr>
      </w:pPr>
      <w:r w:rsidRPr="00533929">
        <w:t>There is the potential for applying some modular construction elements which would minimise disruption and noise during construction work, and also provide routes for effective disassembly.</w:t>
      </w:r>
    </w:p>
    <w:p w14:paraId="0809D74A" w14:textId="68A3C88F" w:rsidR="00A726D4" w:rsidRPr="00533929" w:rsidRDefault="00A726D4" w:rsidP="009D415B">
      <w:pPr>
        <w:pStyle w:val="ListParagraph"/>
        <w:numPr>
          <w:ilvl w:val="0"/>
          <w:numId w:val="30"/>
        </w:numPr>
      </w:pPr>
      <w:r w:rsidRPr="00533929">
        <w:t>Materials have been designed and selected with consideration f</w:t>
      </w:r>
      <w:r w:rsidR="00CA23AB" w:rsidRPr="00533929">
        <w:t xml:space="preserve">or the removability of the component. Ensuring a building element can be easily removed at the end of component or overall building life with minimal damage, promotes material re-use and recycling. </w:t>
      </w:r>
    </w:p>
    <w:p w14:paraId="3948666E" w14:textId="77777777" w:rsidR="00A42904" w:rsidRPr="007B31A3" w:rsidRDefault="00A42904" w:rsidP="006F1603">
      <w:pPr>
        <w:pStyle w:val="Heading4"/>
      </w:pPr>
      <w:r w:rsidRPr="007B31A3">
        <w:t>Design for longevity</w:t>
      </w:r>
    </w:p>
    <w:p w14:paraId="298E6035" w14:textId="3B3F81BC" w:rsidR="00A42904" w:rsidRPr="00533929" w:rsidRDefault="00A42904" w:rsidP="009D415B">
      <w:pPr>
        <w:pStyle w:val="ListParagraph"/>
        <w:numPr>
          <w:ilvl w:val="0"/>
          <w:numId w:val="31"/>
        </w:numPr>
      </w:pPr>
      <w:r w:rsidRPr="007B31A3">
        <w:t xml:space="preserve">The structure is to be designed </w:t>
      </w:r>
      <w:r w:rsidRPr="00533929">
        <w:t xml:space="preserve">for at least a 60-year life span. </w:t>
      </w:r>
    </w:p>
    <w:p w14:paraId="600E6714" w14:textId="07DE4FA6" w:rsidR="00A42904" w:rsidRPr="00533929" w:rsidRDefault="00A42904" w:rsidP="009D415B">
      <w:pPr>
        <w:pStyle w:val="ListParagraph"/>
        <w:numPr>
          <w:ilvl w:val="0"/>
          <w:numId w:val="31"/>
        </w:numPr>
      </w:pPr>
      <w:r w:rsidRPr="00533929">
        <w:t xml:space="preserve">Services are being designed in line with the current standards. Plastic </w:t>
      </w:r>
      <w:r w:rsidR="00725D1E" w:rsidRPr="00533929">
        <w:t>will be minimised</w:t>
      </w:r>
      <w:r w:rsidRPr="00533929">
        <w:t xml:space="preserve"> and </w:t>
      </w:r>
      <w:r w:rsidR="00725D1E" w:rsidRPr="00533929">
        <w:t xml:space="preserve">where possible </w:t>
      </w:r>
      <w:r w:rsidRPr="00533929">
        <w:t xml:space="preserve">metallic services will be used to provide durability and better resilience for change in conditions. </w:t>
      </w:r>
    </w:p>
    <w:p w14:paraId="5F622A77" w14:textId="0F4C536E" w:rsidR="00380558" w:rsidRPr="00C62A9A" w:rsidRDefault="00913868">
      <w:r w:rsidRPr="00C62A9A">
        <w:t xml:space="preserve">A sustainable procurement plan will be developed which outlines the benchmarks expected to be met by construction partners and the entire supply chain regarding sustainable development, including circular economy principles relating to recycled content. </w:t>
      </w:r>
    </w:p>
    <w:p w14:paraId="6112FFE7" w14:textId="4ACA1177" w:rsidR="00380558" w:rsidRPr="00D431A2" w:rsidRDefault="00380558" w:rsidP="00E26F14">
      <w:pPr>
        <w:pStyle w:val="Caption"/>
        <w:keepNext/>
      </w:pPr>
      <w:r w:rsidRPr="00D431A2">
        <w:t xml:space="preserve">Table </w:t>
      </w:r>
      <w:r w:rsidR="00214CDF">
        <w:fldChar w:fldCharType="begin"/>
      </w:r>
      <w:r w:rsidR="00214CDF">
        <w:instrText xml:space="preserve"> SEQ Table \* ARABIC </w:instrText>
      </w:r>
      <w:r w:rsidR="00214CDF">
        <w:fldChar w:fldCharType="separate"/>
      </w:r>
      <w:r w:rsidR="00986A5D">
        <w:rPr>
          <w:noProof/>
        </w:rPr>
        <w:t>1</w:t>
      </w:r>
      <w:r w:rsidR="00214CDF">
        <w:rPr>
          <w:noProof/>
        </w:rPr>
        <w:fldChar w:fldCharType="end"/>
      </w:r>
      <w:r w:rsidRPr="00D431A2">
        <w:t>: Circular economy targets</w:t>
      </w:r>
    </w:p>
    <w:tbl>
      <w:tblPr>
        <w:tblStyle w:val="HoareLeaTable3"/>
        <w:tblW w:w="9634" w:type="dxa"/>
        <w:tblLayout w:type="fixed"/>
        <w:tblLook w:val="01E0" w:firstRow="1" w:lastRow="1" w:firstColumn="1" w:lastColumn="1" w:noHBand="0" w:noVBand="0"/>
      </w:tblPr>
      <w:tblGrid>
        <w:gridCol w:w="6658"/>
        <w:gridCol w:w="2976"/>
      </w:tblGrid>
      <w:tr w:rsidR="00380558" w:rsidRPr="00D431A2" w14:paraId="256A1868" w14:textId="77777777" w:rsidTr="00533929">
        <w:trPr>
          <w:cnfStyle w:val="100000000000" w:firstRow="1" w:lastRow="0" w:firstColumn="0" w:lastColumn="0" w:oddVBand="0" w:evenVBand="0" w:oddHBand="0" w:evenHBand="0" w:firstRowFirstColumn="0" w:firstRowLastColumn="0" w:lastRowFirstColumn="0" w:lastRowLastColumn="0"/>
          <w:trHeight w:val="13"/>
        </w:trPr>
        <w:tc>
          <w:tcPr>
            <w:cnfStyle w:val="001000000000" w:firstRow="0" w:lastRow="0" w:firstColumn="1" w:lastColumn="0" w:oddVBand="0" w:evenVBand="0" w:oddHBand="0" w:evenHBand="0" w:firstRowFirstColumn="0" w:firstRowLastColumn="0" w:lastRowFirstColumn="0" w:lastRowLastColumn="0"/>
            <w:tcW w:w="6658" w:type="dxa"/>
          </w:tcPr>
          <w:p w14:paraId="4019EB78" w14:textId="77777777" w:rsidR="00380558" w:rsidRPr="00D431A2" w:rsidRDefault="00380558" w:rsidP="00E26F14">
            <w:pPr>
              <w:pStyle w:val="TableText"/>
              <w:spacing w:line="0" w:lineRule="atLeast"/>
              <w:rPr>
                <w:b/>
                <w:bCs/>
              </w:rPr>
            </w:pPr>
            <w:r w:rsidRPr="00D431A2">
              <w:rPr>
                <w:b/>
                <w:bCs/>
              </w:rPr>
              <w:t xml:space="preserve">Circular economy targets for existing and new </w:t>
            </w:r>
            <w:r w:rsidRPr="00D431A2">
              <w:rPr>
                <w:b/>
                <w:bCs/>
                <w:w w:val="95"/>
              </w:rPr>
              <w:t>development</w:t>
            </w:r>
          </w:p>
        </w:tc>
        <w:tc>
          <w:tcPr>
            <w:cnfStyle w:val="000010000000" w:firstRow="0" w:lastRow="0" w:firstColumn="0" w:lastColumn="0" w:oddVBand="1" w:evenVBand="0" w:oddHBand="0" w:evenHBand="0" w:firstRowFirstColumn="0" w:firstRowLastColumn="0" w:lastRowFirstColumn="0" w:lastRowLastColumn="0"/>
            <w:tcW w:w="2976" w:type="dxa"/>
          </w:tcPr>
          <w:p w14:paraId="699C1F4F" w14:textId="08D49A9A" w:rsidR="00380558" w:rsidRPr="00D431A2" w:rsidRDefault="00380558" w:rsidP="00E26F14">
            <w:pPr>
              <w:pStyle w:val="TableText"/>
              <w:jc w:val="center"/>
              <w:rPr>
                <w:b/>
                <w:bCs/>
              </w:rPr>
            </w:pPr>
            <w:r w:rsidRPr="00D431A2">
              <w:rPr>
                <w:b/>
                <w:bCs/>
              </w:rPr>
              <w:t>Target Aiming For (%)</w:t>
            </w:r>
          </w:p>
        </w:tc>
      </w:tr>
      <w:tr w:rsidR="00380558" w:rsidRPr="00D431A2" w14:paraId="303171C8" w14:textId="77777777" w:rsidTr="00612603">
        <w:trPr>
          <w:cnfStyle w:val="000000100000" w:firstRow="0" w:lastRow="0" w:firstColumn="0" w:lastColumn="0" w:oddVBand="0" w:evenVBand="0" w:oddHBand="1" w:evenHBand="0" w:firstRowFirstColumn="0" w:firstRowLastColumn="0" w:lastRowFirstColumn="0" w:lastRowLastColumn="0"/>
          <w:trHeight w:val="331"/>
        </w:trPr>
        <w:tc>
          <w:tcPr>
            <w:cnfStyle w:val="001000000000" w:firstRow="0" w:lastRow="0" w:firstColumn="1" w:lastColumn="0" w:oddVBand="0" w:evenVBand="0" w:oddHBand="0" w:evenHBand="0" w:firstRowFirstColumn="0" w:firstRowLastColumn="0" w:lastRowFirstColumn="0" w:lastRowLastColumn="0"/>
            <w:tcW w:w="6658" w:type="dxa"/>
          </w:tcPr>
          <w:p w14:paraId="7237072C" w14:textId="0AE3A858" w:rsidR="00380558" w:rsidRPr="00D431A2" w:rsidRDefault="00380558" w:rsidP="00932D3E">
            <w:r w:rsidRPr="00D431A2">
              <w:t>Demolition waste materials (non- hazardous)</w:t>
            </w:r>
            <w:r w:rsidR="003401D2" w:rsidRPr="00D431A2">
              <w:t xml:space="preserve"> (diversion from landfill)</w:t>
            </w:r>
          </w:p>
        </w:tc>
        <w:tc>
          <w:tcPr>
            <w:cnfStyle w:val="000010000000" w:firstRow="0" w:lastRow="0" w:firstColumn="0" w:lastColumn="0" w:oddVBand="1" w:evenVBand="0" w:oddHBand="0" w:evenHBand="0" w:firstRowFirstColumn="0" w:firstRowLastColumn="0" w:lastRowFirstColumn="0" w:lastRowLastColumn="0"/>
            <w:tcW w:w="2976" w:type="dxa"/>
          </w:tcPr>
          <w:p w14:paraId="60EAF121" w14:textId="77777777" w:rsidR="00380558" w:rsidRPr="00D431A2" w:rsidRDefault="00380558" w:rsidP="00E26F14">
            <w:pPr>
              <w:pStyle w:val="TableText"/>
              <w:jc w:val="center"/>
            </w:pPr>
            <w:r w:rsidRPr="00D431A2">
              <w:t>95%</w:t>
            </w:r>
          </w:p>
        </w:tc>
      </w:tr>
      <w:tr w:rsidR="00380558" w:rsidRPr="00D431A2" w14:paraId="57190577" w14:textId="77777777" w:rsidTr="00612603">
        <w:trPr>
          <w:cnfStyle w:val="000000010000" w:firstRow="0" w:lastRow="0" w:firstColumn="0" w:lastColumn="0" w:oddVBand="0" w:evenVBand="0" w:oddHBand="0" w:evenHBand="1" w:firstRowFirstColumn="0" w:firstRowLastColumn="0" w:lastRowFirstColumn="0" w:lastRowLastColumn="0"/>
          <w:trHeight w:val="331"/>
        </w:trPr>
        <w:tc>
          <w:tcPr>
            <w:cnfStyle w:val="001000000000" w:firstRow="0" w:lastRow="0" w:firstColumn="1" w:lastColumn="0" w:oddVBand="0" w:evenVBand="0" w:oddHBand="0" w:evenHBand="0" w:firstRowFirstColumn="0" w:firstRowLastColumn="0" w:lastRowFirstColumn="0" w:lastRowLastColumn="0"/>
            <w:tcW w:w="6658" w:type="dxa"/>
          </w:tcPr>
          <w:p w14:paraId="73E6C39E" w14:textId="6D01A527" w:rsidR="00380558" w:rsidRPr="00D431A2" w:rsidRDefault="00380558" w:rsidP="00932D3E">
            <w:r w:rsidRPr="00D431A2">
              <w:t>Excavation waste materials</w:t>
            </w:r>
            <w:r w:rsidR="003401D2" w:rsidRPr="00D431A2">
              <w:t xml:space="preserve"> (diversion from landfill)</w:t>
            </w:r>
          </w:p>
        </w:tc>
        <w:tc>
          <w:tcPr>
            <w:cnfStyle w:val="000010000000" w:firstRow="0" w:lastRow="0" w:firstColumn="0" w:lastColumn="0" w:oddVBand="1" w:evenVBand="0" w:oddHBand="0" w:evenHBand="0" w:firstRowFirstColumn="0" w:firstRowLastColumn="0" w:lastRowFirstColumn="0" w:lastRowLastColumn="0"/>
            <w:tcW w:w="2976" w:type="dxa"/>
          </w:tcPr>
          <w:p w14:paraId="4589EB69" w14:textId="77777777" w:rsidR="00380558" w:rsidRPr="00D431A2" w:rsidRDefault="00380558" w:rsidP="00E26F14">
            <w:pPr>
              <w:pStyle w:val="TableText"/>
              <w:jc w:val="center"/>
            </w:pPr>
            <w:r w:rsidRPr="00D431A2">
              <w:t>95%</w:t>
            </w:r>
          </w:p>
        </w:tc>
      </w:tr>
      <w:tr w:rsidR="00380558" w:rsidRPr="00D431A2" w14:paraId="3601A97C" w14:textId="77777777" w:rsidTr="00612603">
        <w:trPr>
          <w:cnfStyle w:val="000000100000" w:firstRow="0" w:lastRow="0" w:firstColumn="0" w:lastColumn="0" w:oddVBand="0" w:evenVBand="0" w:oddHBand="1" w:evenHBand="0" w:firstRowFirstColumn="0" w:firstRowLastColumn="0" w:lastRowFirstColumn="0" w:lastRowLastColumn="0"/>
          <w:trHeight w:val="331"/>
        </w:trPr>
        <w:tc>
          <w:tcPr>
            <w:cnfStyle w:val="001000000000" w:firstRow="0" w:lastRow="0" w:firstColumn="1" w:lastColumn="0" w:oddVBand="0" w:evenVBand="0" w:oddHBand="0" w:evenHBand="0" w:firstRowFirstColumn="0" w:firstRowLastColumn="0" w:lastRowFirstColumn="0" w:lastRowLastColumn="0"/>
            <w:tcW w:w="6658" w:type="dxa"/>
          </w:tcPr>
          <w:p w14:paraId="75F39CC4" w14:textId="7329AD1F" w:rsidR="00380558" w:rsidRPr="00D431A2" w:rsidRDefault="00380558" w:rsidP="00932D3E">
            <w:r w:rsidRPr="00D431A2">
              <w:t>Construction waste materials</w:t>
            </w:r>
            <w:r w:rsidR="003401D2" w:rsidRPr="00D431A2">
              <w:t xml:space="preserve"> (diversion from landfill)</w:t>
            </w:r>
          </w:p>
        </w:tc>
        <w:tc>
          <w:tcPr>
            <w:cnfStyle w:val="000010000000" w:firstRow="0" w:lastRow="0" w:firstColumn="0" w:lastColumn="0" w:oddVBand="1" w:evenVBand="0" w:oddHBand="0" w:evenHBand="0" w:firstRowFirstColumn="0" w:firstRowLastColumn="0" w:lastRowFirstColumn="0" w:lastRowLastColumn="0"/>
            <w:tcW w:w="2976" w:type="dxa"/>
          </w:tcPr>
          <w:p w14:paraId="1A57D135" w14:textId="77777777" w:rsidR="00380558" w:rsidRPr="00D431A2" w:rsidRDefault="00380558" w:rsidP="00E26F14">
            <w:pPr>
              <w:pStyle w:val="TableText"/>
              <w:jc w:val="center"/>
            </w:pPr>
            <w:r w:rsidRPr="00D431A2">
              <w:t>95%</w:t>
            </w:r>
          </w:p>
        </w:tc>
      </w:tr>
      <w:tr w:rsidR="00380558" w:rsidRPr="00D431A2" w14:paraId="0F1CE041" w14:textId="77777777" w:rsidTr="00612603">
        <w:trPr>
          <w:cnfStyle w:val="000000010000" w:firstRow="0" w:lastRow="0" w:firstColumn="0" w:lastColumn="0" w:oddVBand="0" w:evenVBand="0" w:oddHBand="0" w:evenHBand="1" w:firstRowFirstColumn="0" w:firstRowLastColumn="0" w:lastRowFirstColumn="0" w:lastRowLastColumn="0"/>
          <w:trHeight w:val="331"/>
        </w:trPr>
        <w:tc>
          <w:tcPr>
            <w:cnfStyle w:val="001000000000" w:firstRow="0" w:lastRow="0" w:firstColumn="1" w:lastColumn="0" w:oddVBand="0" w:evenVBand="0" w:oddHBand="0" w:evenHBand="0" w:firstRowFirstColumn="0" w:firstRowLastColumn="0" w:lastRowFirstColumn="0" w:lastRowLastColumn="0"/>
            <w:tcW w:w="6658" w:type="dxa"/>
          </w:tcPr>
          <w:p w14:paraId="78CFBB9B" w14:textId="20E36417" w:rsidR="00380558" w:rsidRPr="00D431A2" w:rsidRDefault="00380558" w:rsidP="00932D3E">
            <w:r w:rsidRPr="00D431A2">
              <w:t>Municipal waste</w:t>
            </w:r>
            <w:r w:rsidR="003401D2" w:rsidRPr="00D431A2">
              <w:t xml:space="preserve"> (recycling)</w:t>
            </w:r>
          </w:p>
        </w:tc>
        <w:tc>
          <w:tcPr>
            <w:cnfStyle w:val="000010000000" w:firstRow="0" w:lastRow="0" w:firstColumn="0" w:lastColumn="0" w:oddVBand="1" w:evenVBand="0" w:oddHBand="0" w:evenHBand="0" w:firstRowFirstColumn="0" w:firstRowLastColumn="0" w:lastRowFirstColumn="0" w:lastRowLastColumn="0"/>
            <w:tcW w:w="2976" w:type="dxa"/>
          </w:tcPr>
          <w:p w14:paraId="2B4EF515" w14:textId="119FCB56" w:rsidR="00380558" w:rsidRPr="00D431A2" w:rsidRDefault="00380558" w:rsidP="00E26F14">
            <w:pPr>
              <w:pStyle w:val="TableText"/>
              <w:jc w:val="center"/>
            </w:pPr>
            <w:r w:rsidRPr="00D431A2">
              <w:t>6</w:t>
            </w:r>
            <w:r w:rsidR="00932D3E" w:rsidRPr="00D431A2">
              <w:t>5</w:t>
            </w:r>
            <w:r w:rsidRPr="00D431A2">
              <w:t>%</w:t>
            </w:r>
          </w:p>
        </w:tc>
      </w:tr>
      <w:tr w:rsidR="00380558" w:rsidRPr="00D431A2" w14:paraId="0B083801" w14:textId="77777777" w:rsidTr="00612603">
        <w:trPr>
          <w:cnfStyle w:val="000000100000" w:firstRow="0" w:lastRow="0" w:firstColumn="0" w:lastColumn="0" w:oddVBand="0" w:evenVBand="0" w:oddHBand="1" w:evenHBand="0" w:firstRowFirstColumn="0" w:firstRowLastColumn="0" w:lastRowFirstColumn="0" w:lastRowLastColumn="0"/>
          <w:trHeight w:val="331"/>
        </w:trPr>
        <w:tc>
          <w:tcPr>
            <w:cnfStyle w:val="001000000000" w:firstRow="0" w:lastRow="0" w:firstColumn="1" w:lastColumn="0" w:oddVBand="0" w:evenVBand="0" w:oddHBand="0" w:evenHBand="0" w:firstRowFirstColumn="0" w:firstRowLastColumn="0" w:lastRowFirstColumn="0" w:lastRowLastColumn="0"/>
            <w:tcW w:w="6658" w:type="dxa"/>
          </w:tcPr>
          <w:p w14:paraId="61D3C4E0" w14:textId="43F478BB" w:rsidR="00380558" w:rsidRPr="00D431A2" w:rsidRDefault="00380558" w:rsidP="00932D3E">
            <w:r w:rsidRPr="00D431A2">
              <w:t>Recycled content</w:t>
            </w:r>
            <w:r w:rsidR="003401D2" w:rsidRPr="00D431A2">
              <w:t xml:space="preserve"> of new materials</w:t>
            </w:r>
          </w:p>
        </w:tc>
        <w:tc>
          <w:tcPr>
            <w:cnfStyle w:val="000010000000" w:firstRow="0" w:lastRow="0" w:firstColumn="0" w:lastColumn="0" w:oddVBand="1" w:evenVBand="0" w:oddHBand="0" w:evenHBand="0" w:firstRowFirstColumn="0" w:firstRowLastColumn="0" w:lastRowFirstColumn="0" w:lastRowLastColumn="0"/>
            <w:tcW w:w="2976" w:type="dxa"/>
          </w:tcPr>
          <w:p w14:paraId="42D546C1" w14:textId="670B38F3" w:rsidR="00380558" w:rsidRPr="00D431A2" w:rsidRDefault="003401D2" w:rsidP="00E26F14">
            <w:pPr>
              <w:pStyle w:val="TableText"/>
              <w:jc w:val="center"/>
            </w:pPr>
            <w:r w:rsidRPr="00D431A2">
              <w:t xml:space="preserve">Minimum </w:t>
            </w:r>
            <w:r w:rsidR="00380558" w:rsidRPr="00D431A2">
              <w:t>20%</w:t>
            </w:r>
            <w:r w:rsidRPr="00D431A2">
              <w:t>*</w:t>
            </w:r>
          </w:p>
        </w:tc>
      </w:tr>
    </w:tbl>
    <w:p w14:paraId="5E714755" w14:textId="5E307CF9" w:rsidR="00380558" w:rsidRPr="00D431A2" w:rsidRDefault="003401D2" w:rsidP="00323F8E">
      <w:pPr>
        <w:rPr>
          <w:sz w:val="16"/>
          <w:szCs w:val="16"/>
        </w:rPr>
      </w:pPr>
      <w:r w:rsidRPr="00D431A2">
        <w:rPr>
          <w:sz w:val="16"/>
          <w:szCs w:val="16"/>
        </w:rPr>
        <w:t xml:space="preserve">* Recycled content percentage to be further developed during detailed design. 20% represents minimum at this stage. </w:t>
      </w:r>
    </w:p>
    <w:p w14:paraId="492A9F83" w14:textId="77777777" w:rsidR="007B31A3" w:rsidRDefault="007B31A3">
      <w:pPr>
        <w:rPr>
          <w:rFonts w:asciiTheme="majorHAnsi" w:eastAsiaTheme="majorEastAsia" w:hAnsiTheme="majorHAnsi" w:cstheme="majorBidi"/>
          <w:color w:val="B5D1C6" w:themeColor="accent2"/>
          <w:sz w:val="30"/>
          <w:szCs w:val="32"/>
        </w:rPr>
      </w:pPr>
      <w:r>
        <w:br w:type="page"/>
      </w:r>
    </w:p>
    <w:p w14:paraId="06CEED6A" w14:textId="7C2F99C2" w:rsidR="009657EA" w:rsidRDefault="00913868" w:rsidP="00D63802">
      <w:pPr>
        <w:pStyle w:val="HeadingNum1"/>
      </w:pPr>
      <w:bookmarkStart w:id="11" w:name="_Toc195006136"/>
      <w:r>
        <w:lastRenderedPageBreak/>
        <w:t>Introduction</w:t>
      </w:r>
      <w:bookmarkEnd w:id="11"/>
    </w:p>
    <w:p w14:paraId="483889BF" w14:textId="1FD979D4" w:rsidR="00533929" w:rsidRDefault="00533929" w:rsidP="00533929">
      <w:r w:rsidRPr="00D431A2">
        <w:t xml:space="preserve">This Circular Economy Statement has been prepared by Hoare Lea on behalf of </w:t>
      </w:r>
      <w:r w:rsidR="00612603">
        <w:t xml:space="preserve">Abbey Road </w:t>
      </w:r>
      <w:proofErr w:type="spellStart"/>
      <w:r w:rsidR="00612603">
        <w:t>Sedgemere</w:t>
      </w:r>
      <w:proofErr w:type="spellEnd"/>
      <w:r w:rsidR="00612603">
        <w:t xml:space="preserve"> </w:t>
      </w:r>
      <w:r w:rsidR="006E2D94">
        <w:t>Limited</w:t>
      </w:r>
      <w:r w:rsidR="006E2D94" w:rsidDel="00612603">
        <w:t xml:space="preserve"> </w:t>
      </w:r>
      <w:r w:rsidR="006E2D94" w:rsidRPr="00D431A2">
        <w:t>(</w:t>
      </w:r>
      <w:r w:rsidRPr="00D431A2">
        <w:t xml:space="preserve">hereafter referred to as ‘The Applicant’) in support of the planning application </w:t>
      </w:r>
      <w:proofErr w:type="spellStart"/>
      <w:r>
        <w:t>Sedgemere</w:t>
      </w:r>
      <w:proofErr w:type="spellEnd"/>
      <w:r>
        <w:t xml:space="preserve"> Road </w:t>
      </w:r>
      <w:r w:rsidRPr="00D431A2">
        <w:t xml:space="preserve">project (hereafter referred to as the Proposed Development). </w:t>
      </w:r>
    </w:p>
    <w:p w14:paraId="58D88931" w14:textId="00293F9B" w:rsidR="00913868" w:rsidRDefault="00913868" w:rsidP="00913868">
      <w:pPr>
        <w:pStyle w:val="HeadingNum2"/>
      </w:pPr>
      <w:bookmarkStart w:id="12" w:name="_Toc195006137"/>
      <w:r>
        <w:t>Description of development</w:t>
      </w:r>
      <w:bookmarkEnd w:id="12"/>
    </w:p>
    <w:p w14:paraId="4AFB65BC" w14:textId="0EA4AF00" w:rsidR="00533929" w:rsidRDefault="00533929" w:rsidP="00533929">
      <w:pPr>
        <w:rPr>
          <w:i/>
          <w:iCs/>
        </w:rPr>
      </w:pPr>
      <w:r w:rsidRPr="00533929">
        <w:rPr>
          <w:i/>
          <w:iCs/>
        </w:rPr>
        <w:t xml:space="preserve">The demolition of the existing </w:t>
      </w:r>
      <w:r w:rsidR="001063FE">
        <w:rPr>
          <w:i/>
          <w:iCs/>
        </w:rPr>
        <w:t xml:space="preserve">commercial </w:t>
      </w:r>
      <w:r w:rsidRPr="00533929">
        <w:rPr>
          <w:i/>
          <w:iCs/>
        </w:rPr>
        <w:t xml:space="preserve">buildings and </w:t>
      </w:r>
      <w:r w:rsidR="001063FE">
        <w:rPr>
          <w:i/>
          <w:iCs/>
        </w:rPr>
        <w:t xml:space="preserve">phased </w:t>
      </w:r>
      <w:r w:rsidRPr="00533929">
        <w:rPr>
          <w:i/>
          <w:iCs/>
        </w:rPr>
        <w:t>redevelopment for residential use (Use Class C3) and ancillary amenity with ground floor non-residential unit (Use Class E(a), E(b), E(c), E(c)</w:t>
      </w:r>
      <w:proofErr w:type="spellStart"/>
      <w:r w:rsidRPr="00533929">
        <w:rPr>
          <w:i/>
          <w:iCs/>
        </w:rPr>
        <w:t>i</w:t>
      </w:r>
      <w:proofErr w:type="spellEnd"/>
      <w:r w:rsidRPr="00533929">
        <w:rPr>
          <w:i/>
          <w:iCs/>
        </w:rPr>
        <w:t>, E(c)ii, E(c)iii, E(e), E(g)</w:t>
      </w:r>
      <w:proofErr w:type="spellStart"/>
      <w:r w:rsidRPr="00533929">
        <w:rPr>
          <w:i/>
          <w:iCs/>
        </w:rPr>
        <w:t>i</w:t>
      </w:r>
      <w:proofErr w:type="spellEnd"/>
      <w:r w:rsidRPr="00533929">
        <w:rPr>
          <w:i/>
          <w:iCs/>
        </w:rPr>
        <w:t>, E(g)ii, F2(b), including boundary treatment, soft and hard landscaping, public realm improvements, highways works, cycle and car parking infrastructure and associated works.</w:t>
      </w:r>
    </w:p>
    <w:p w14:paraId="4528C5AE" w14:textId="77777777" w:rsidR="0067336C" w:rsidRDefault="0067336C" w:rsidP="0067336C">
      <w:pPr>
        <w:keepNext/>
      </w:pPr>
      <w:r w:rsidRPr="0067336C">
        <w:rPr>
          <w:i/>
          <w:iCs/>
          <w:noProof/>
        </w:rPr>
        <w:drawing>
          <wp:inline distT="0" distB="0" distL="0" distR="0" wp14:anchorId="507F709A" wp14:editId="10075D43">
            <wp:extent cx="6120765" cy="4231640"/>
            <wp:effectExtent l="0" t="0" r="0" b="0"/>
            <wp:docPr id="8278576" name="Picture 1" descr="People walking on a street with buildings in the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78576" name="Picture 1" descr="People walking on a street with buildings in the background&#10;&#10;AI-generated content may be incorrect."/>
                    <pic:cNvPicPr/>
                  </pic:nvPicPr>
                  <pic:blipFill>
                    <a:blip r:embed="rId21"/>
                    <a:stretch>
                      <a:fillRect/>
                    </a:stretch>
                  </pic:blipFill>
                  <pic:spPr>
                    <a:xfrm>
                      <a:off x="0" y="0"/>
                      <a:ext cx="6120765" cy="4231640"/>
                    </a:xfrm>
                    <a:prstGeom prst="rect">
                      <a:avLst/>
                    </a:prstGeom>
                  </pic:spPr>
                </pic:pic>
              </a:graphicData>
            </a:graphic>
          </wp:inline>
        </w:drawing>
      </w:r>
    </w:p>
    <w:p w14:paraId="372D9386" w14:textId="172CB9FB" w:rsidR="0067336C" w:rsidRDefault="0067336C" w:rsidP="0067336C">
      <w:pPr>
        <w:pStyle w:val="Caption"/>
        <w:rPr>
          <w:i/>
          <w:iCs w:val="0"/>
        </w:rPr>
      </w:pPr>
      <w:r>
        <w:t xml:space="preserve">Figure </w:t>
      </w:r>
      <w:r>
        <w:fldChar w:fldCharType="begin"/>
      </w:r>
      <w:r>
        <w:instrText xml:space="preserve"> SEQ Figure \* ARABIC </w:instrText>
      </w:r>
      <w:r>
        <w:fldChar w:fldCharType="separate"/>
      </w:r>
      <w:r w:rsidR="00986A5D">
        <w:rPr>
          <w:noProof/>
        </w:rPr>
        <w:t>1</w:t>
      </w:r>
      <w:r>
        <w:fldChar w:fldCharType="end"/>
      </w:r>
      <w:r>
        <w:t xml:space="preserve"> CGI of Proposed Development.</w:t>
      </w:r>
    </w:p>
    <w:p w14:paraId="2C2ACB7E" w14:textId="62AEEBD9" w:rsidR="00913868" w:rsidRDefault="00913868" w:rsidP="00913868">
      <w:pPr>
        <w:pStyle w:val="HeadingNum3"/>
      </w:pPr>
      <w:r>
        <w:t>The Proposed Development</w:t>
      </w:r>
    </w:p>
    <w:p w14:paraId="53C289CE" w14:textId="77777777" w:rsidR="0085132F" w:rsidRPr="0085132F" w:rsidRDefault="0085132F" w:rsidP="0085132F"/>
    <w:p w14:paraId="006F5CB5" w14:textId="77777777" w:rsidR="0085132F" w:rsidRDefault="0085132F" w:rsidP="0085132F">
      <w:r w:rsidRPr="0085132F">
        <w:t>The Site falls within the Abbey Wood and South Thamesmead Opportunity Area, identified for significant housing and job creation within the London Plan.</w:t>
      </w:r>
      <w:r>
        <w:t xml:space="preserve"> </w:t>
      </w:r>
    </w:p>
    <w:p w14:paraId="258A2EEE" w14:textId="6D37601E" w:rsidR="0085132F" w:rsidRPr="0085132F" w:rsidRDefault="0085132F" w:rsidP="0085132F">
      <w:r w:rsidRPr="0085132F">
        <w:t>The Site extends to approximately 0.272 hectares (ha). The Site is located in the Thamesmead East ward.</w:t>
      </w:r>
    </w:p>
    <w:p w14:paraId="4137361B" w14:textId="77777777" w:rsidR="0085132F" w:rsidRPr="0085132F" w:rsidRDefault="0085132F" w:rsidP="0085132F">
      <w:r w:rsidRPr="0085132F">
        <w:t xml:space="preserve">The Site is bordered by Harrow Manorway to the west, Overton Road and BP Garage to the north and </w:t>
      </w:r>
      <w:proofErr w:type="spellStart"/>
      <w:r w:rsidRPr="0085132F">
        <w:t>Sedgemere</w:t>
      </w:r>
      <w:proofErr w:type="spellEnd"/>
      <w:r w:rsidRPr="0085132F">
        <w:t xml:space="preserve"> Road to the east. To the southern boundary there are a collection of trees and residential buildings, further beyond is the Station Car Park.</w:t>
      </w:r>
    </w:p>
    <w:p w14:paraId="31480274" w14:textId="14180DA9" w:rsidR="0085132F" w:rsidRPr="0085132F" w:rsidRDefault="0085132F" w:rsidP="0085132F">
      <w:r w:rsidRPr="0085132F">
        <w:t>The area to the east of the Site is made up of predominantly residential buildings, to the west is a mixture of residential, office, a super</w:t>
      </w:r>
      <w:r>
        <w:t>m</w:t>
      </w:r>
      <w:r w:rsidRPr="0085132F">
        <w:t>arket and Abbey Wood Station.</w:t>
      </w:r>
    </w:p>
    <w:p w14:paraId="62D26448" w14:textId="77777777" w:rsidR="006A6409" w:rsidRDefault="0085132F" w:rsidP="0085132F">
      <w:pPr>
        <w:rPr>
          <w:sz w:val="18"/>
        </w:rPr>
      </w:pPr>
      <w:r w:rsidRPr="0085132F">
        <w:t>The Site is currently being used as a</w:t>
      </w:r>
      <w:r w:rsidR="001063FE">
        <w:t xml:space="preserve"> trade counter,</w:t>
      </w:r>
      <w:r w:rsidRPr="0085132F">
        <w:t xml:space="preserve"> car repair </w:t>
      </w:r>
      <w:r w:rsidR="001063FE">
        <w:t>garage</w:t>
      </w:r>
      <w:r w:rsidRPr="0085132F">
        <w:t xml:space="preserve"> and ancillary storage space. The Site is accessed from </w:t>
      </w:r>
      <w:proofErr w:type="spellStart"/>
      <w:r w:rsidRPr="0085132F">
        <w:t>Sedgemere</w:t>
      </w:r>
      <w:proofErr w:type="spellEnd"/>
      <w:r w:rsidRPr="0085132F">
        <w:t xml:space="preserve"> Road and currently fenced off from Harrow Manorway. The Site is largely level but the Harrow Manorway to the west does begin to incline significantly in front of the Site giving the appearance of the site being sunken. There is an existing footpath between the Site and the wall of the road.</w:t>
      </w:r>
      <w:r w:rsidRPr="00282EB2">
        <w:rPr>
          <w:sz w:val="18"/>
        </w:rPr>
        <w:t xml:space="preserve"> </w:t>
      </w:r>
    </w:p>
    <w:p w14:paraId="7C365A8E" w14:textId="55848A1D" w:rsidR="006D105C" w:rsidRPr="00282EB2" w:rsidRDefault="0085132F" w:rsidP="0085132F">
      <w:pPr>
        <w:rPr>
          <w:sz w:val="18"/>
        </w:rPr>
      </w:pPr>
      <w:r w:rsidRPr="00282EB2">
        <w:rPr>
          <w:sz w:val="18"/>
        </w:rPr>
        <w:t>Table</w:t>
      </w:r>
      <w:r w:rsidR="006D105C" w:rsidRPr="00282EB2">
        <w:rPr>
          <w:sz w:val="18"/>
        </w:rPr>
        <w:t xml:space="preserve"> </w:t>
      </w:r>
      <w:r w:rsidR="00C62A9A" w:rsidRPr="00282EB2">
        <w:rPr>
          <w:sz w:val="18"/>
        </w:rPr>
        <w:fldChar w:fldCharType="begin"/>
      </w:r>
      <w:r w:rsidR="00C62A9A" w:rsidRPr="00282EB2">
        <w:rPr>
          <w:sz w:val="18"/>
        </w:rPr>
        <w:instrText xml:space="preserve"> SEQ Table \* ARABIC </w:instrText>
      </w:r>
      <w:r w:rsidR="00C62A9A" w:rsidRPr="00282EB2">
        <w:rPr>
          <w:sz w:val="18"/>
        </w:rPr>
        <w:fldChar w:fldCharType="separate"/>
      </w:r>
      <w:r w:rsidR="00986A5D">
        <w:rPr>
          <w:noProof/>
          <w:sz w:val="18"/>
        </w:rPr>
        <w:t>2</w:t>
      </w:r>
      <w:r w:rsidR="00C62A9A" w:rsidRPr="00282EB2">
        <w:rPr>
          <w:noProof/>
          <w:sz w:val="18"/>
        </w:rPr>
        <w:fldChar w:fldCharType="end"/>
      </w:r>
      <w:r w:rsidR="006D105C" w:rsidRPr="00282EB2">
        <w:rPr>
          <w:sz w:val="18"/>
        </w:rPr>
        <w:t xml:space="preserve"> Area Schedule</w:t>
      </w:r>
    </w:p>
    <w:tbl>
      <w:tblPr>
        <w:tblStyle w:val="HoareLeaTable1"/>
        <w:tblpPr w:leftFromText="181" w:rightFromText="181" w:vertAnchor="text" w:horzAnchor="margin" w:tblpXSpec="right" w:tblpY="75"/>
        <w:tblW w:w="9211" w:type="dxa"/>
        <w:tblLook w:val="04A0" w:firstRow="1" w:lastRow="0" w:firstColumn="1" w:lastColumn="0" w:noHBand="0" w:noVBand="1"/>
      </w:tblPr>
      <w:tblGrid>
        <w:gridCol w:w="4250"/>
        <w:gridCol w:w="4961"/>
      </w:tblGrid>
      <w:tr w:rsidR="0067336C" w:rsidRPr="00533929" w14:paraId="7CEC281E" w14:textId="77777777" w:rsidTr="0067336C">
        <w:trPr>
          <w:cnfStyle w:val="100000000000" w:firstRow="1" w:lastRow="0" w:firstColumn="0" w:lastColumn="0" w:oddVBand="0" w:evenVBand="0" w:oddHBand="0" w:evenHBand="0" w:firstRowFirstColumn="0" w:firstRowLastColumn="0" w:lastRowFirstColumn="0" w:lastRowLastColumn="0"/>
        </w:trPr>
        <w:tc>
          <w:tcPr>
            <w:tcW w:w="4250" w:type="dxa"/>
          </w:tcPr>
          <w:p w14:paraId="11BB2CA6" w14:textId="77777777" w:rsidR="0067336C" w:rsidRPr="00C470C2" w:rsidRDefault="0067336C" w:rsidP="0067336C">
            <w:pPr>
              <w:pStyle w:val="TableText"/>
              <w:rPr>
                <w:b/>
                <w:bCs/>
              </w:rPr>
            </w:pPr>
            <w:r w:rsidRPr="00C470C2">
              <w:rPr>
                <w:b/>
                <w:bCs/>
              </w:rPr>
              <w:t>Space type</w:t>
            </w:r>
          </w:p>
        </w:tc>
        <w:tc>
          <w:tcPr>
            <w:tcW w:w="4961" w:type="dxa"/>
          </w:tcPr>
          <w:p w14:paraId="54AC9C11" w14:textId="77777777" w:rsidR="0067336C" w:rsidRPr="00533929" w:rsidRDefault="0067336C" w:rsidP="0067336C">
            <w:pPr>
              <w:pStyle w:val="TableText"/>
              <w:jc w:val="right"/>
              <w:rPr>
                <w:b/>
                <w:bCs/>
              </w:rPr>
            </w:pPr>
            <w:r w:rsidRPr="00533929">
              <w:rPr>
                <w:b/>
                <w:bCs/>
              </w:rPr>
              <w:t>Area (m</w:t>
            </w:r>
            <w:r w:rsidRPr="00533929">
              <w:rPr>
                <w:b/>
                <w:bCs/>
                <w:vertAlign w:val="superscript"/>
              </w:rPr>
              <w:t>2</w:t>
            </w:r>
            <w:r w:rsidRPr="00533929">
              <w:rPr>
                <w:b/>
                <w:bCs/>
              </w:rPr>
              <w:t>)</w:t>
            </w:r>
          </w:p>
        </w:tc>
      </w:tr>
      <w:tr w:rsidR="0067336C" w:rsidRPr="00533929" w14:paraId="0B1C015E" w14:textId="77777777" w:rsidTr="0067336C">
        <w:trPr>
          <w:cnfStyle w:val="000000100000" w:firstRow="0" w:lastRow="0" w:firstColumn="0" w:lastColumn="0" w:oddVBand="0" w:evenVBand="0" w:oddHBand="1" w:evenHBand="0" w:firstRowFirstColumn="0" w:firstRowLastColumn="0" w:lastRowFirstColumn="0" w:lastRowLastColumn="0"/>
        </w:trPr>
        <w:tc>
          <w:tcPr>
            <w:tcW w:w="4250" w:type="dxa"/>
          </w:tcPr>
          <w:p w14:paraId="0ACBEEFA" w14:textId="77777777" w:rsidR="0067336C" w:rsidRPr="00282EB2" w:rsidRDefault="0067336C" w:rsidP="0067336C">
            <w:pPr>
              <w:pStyle w:val="TableText"/>
            </w:pPr>
            <w:r w:rsidRPr="00282EB2">
              <w:t>Residential</w:t>
            </w:r>
          </w:p>
        </w:tc>
        <w:tc>
          <w:tcPr>
            <w:tcW w:w="4961" w:type="dxa"/>
          </w:tcPr>
          <w:p w14:paraId="4C9BABD6" w14:textId="77777777" w:rsidR="0067336C" w:rsidRPr="00533929" w:rsidRDefault="0067336C" w:rsidP="0067336C">
            <w:pPr>
              <w:pStyle w:val="TableText"/>
              <w:jc w:val="right"/>
              <w:rPr>
                <w:lang w:eastAsia="en-GB"/>
              </w:rPr>
            </w:pPr>
            <w:r>
              <w:rPr>
                <w:lang w:eastAsia="en-GB"/>
              </w:rPr>
              <w:t>19</w:t>
            </w:r>
            <w:r w:rsidRPr="00533929">
              <w:rPr>
                <w:lang w:eastAsia="en-GB"/>
              </w:rPr>
              <w:t>,</w:t>
            </w:r>
            <w:r>
              <w:rPr>
                <w:lang w:eastAsia="en-GB"/>
              </w:rPr>
              <w:t>309.9</w:t>
            </w:r>
          </w:p>
        </w:tc>
      </w:tr>
      <w:tr w:rsidR="0067336C" w:rsidRPr="00533929" w14:paraId="15224F93" w14:textId="77777777" w:rsidTr="0067336C">
        <w:trPr>
          <w:cnfStyle w:val="000000010000" w:firstRow="0" w:lastRow="0" w:firstColumn="0" w:lastColumn="0" w:oddVBand="0" w:evenVBand="0" w:oddHBand="0" w:evenHBand="1" w:firstRowFirstColumn="0" w:firstRowLastColumn="0" w:lastRowFirstColumn="0" w:lastRowLastColumn="0"/>
          <w:trHeight w:val="173"/>
        </w:trPr>
        <w:tc>
          <w:tcPr>
            <w:tcW w:w="4250" w:type="dxa"/>
          </w:tcPr>
          <w:p w14:paraId="4C6D37B5" w14:textId="77777777" w:rsidR="0067336C" w:rsidRPr="00282EB2" w:rsidRDefault="0067336C" w:rsidP="0067336C">
            <w:pPr>
              <w:pStyle w:val="TableText"/>
            </w:pPr>
            <w:r>
              <w:t>Commercial</w:t>
            </w:r>
          </w:p>
        </w:tc>
        <w:tc>
          <w:tcPr>
            <w:tcW w:w="4961" w:type="dxa"/>
          </w:tcPr>
          <w:p w14:paraId="14FEFC50" w14:textId="77777777" w:rsidR="0067336C" w:rsidRPr="00533929" w:rsidRDefault="0067336C" w:rsidP="0067336C">
            <w:pPr>
              <w:pStyle w:val="TableText"/>
              <w:jc w:val="right"/>
              <w:rPr>
                <w:lang w:eastAsia="en-GB"/>
              </w:rPr>
            </w:pPr>
            <w:r>
              <w:rPr>
                <w:lang w:eastAsia="en-GB"/>
              </w:rPr>
              <w:t>132.4</w:t>
            </w:r>
          </w:p>
        </w:tc>
      </w:tr>
      <w:tr w:rsidR="0067336C" w:rsidRPr="00533929" w14:paraId="2299CDCD" w14:textId="77777777" w:rsidTr="0067336C">
        <w:trPr>
          <w:cnfStyle w:val="000000100000" w:firstRow="0" w:lastRow="0" w:firstColumn="0" w:lastColumn="0" w:oddVBand="0" w:evenVBand="0" w:oddHBand="1" w:evenHBand="0" w:firstRowFirstColumn="0" w:firstRowLastColumn="0" w:lastRowFirstColumn="0" w:lastRowLastColumn="0"/>
        </w:trPr>
        <w:tc>
          <w:tcPr>
            <w:tcW w:w="4250" w:type="dxa"/>
          </w:tcPr>
          <w:p w14:paraId="60536AF4" w14:textId="77777777" w:rsidR="0067336C" w:rsidRPr="00C470C2" w:rsidRDefault="0067336C" w:rsidP="0067336C">
            <w:pPr>
              <w:pStyle w:val="TableText"/>
              <w:rPr>
                <w:b/>
                <w:bCs/>
              </w:rPr>
            </w:pPr>
            <w:r w:rsidRPr="00C470C2">
              <w:rPr>
                <w:b/>
                <w:bCs/>
              </w:rPr>
              <w:t>Total</w:t>
            </w:r>
          </w:p>
        </w:tc>
        <w:tc>
          <w:tcPr>
            <w:tcW w:w="4961" w:type="dxa"/>
          </w:tcPr>
          <w:p w14:paraId="7B3B0773" w14:textId="77777777" w:rsidR="0067336C" w:rsidRPr="00533929" w:rsidRDefault="0067336C" w:rsidP="0067336C">
            <w:pPr>
              <w:pStyle w:val="TableText"/>
              <w:jc w:val="right"/>
              <w:rPr>
                <w:b/>
                <w:bCs/>
                <w:lang w:eastAsia="en-GB"/>
              </w:rPr>
            </w:pPr>
            <w:r>
              <w:rPr>
                <w:b/>
                <w:bCs/>
                <w:lang w:eastAsia="en-GB"/>
              </w:rPr>
              <w:t>21</w:t>
            </w:r>
            <w:r w:rsidRPr="00533929">
              <w:rPr>
                <w:b/>
                <w:bCs/>
                <w:lang w:eastAsia="en-GB"/>
              </w:rPr>
              <w:t>,</w:t>
            </w:r>
            <w:r>
              <w:rPr>
                <w:b/>
                <w:bCs/>
                <w:lang w:eastAsia="en-GB"/>
              </w:rPr>
              <w:t>589.1</w:t>
            </w:r>
          </w:p>
        </w:tc>
      </w:tr>
    </w:tbl>
    <w:p w14:paraId="21DD889B" w14:textId="4FB29148" w:rsidR="00913868" w:rsidRDefault="00786ECB" w:rsidP="00786ECB">
      <w:pPr>
        <w:pStyle w:val="HeadingNum3"/>
        <w:numPr>
          <w:ilvl w:val="0"/>
          <w:numId w:val="0"/>
        </w:numPr>
      </w:pPr>
      <w:r>
        <w:br w:type="column"/>
      </w:r>
      <w:r w:rsidR="00913868">
        <w:lastRenderedPageBreak/>
        <w:t xml:space="preserve">Site </w:t>
      </w:r>
      <w:r w:rsidR="00380558">
        <w:t>c</w:t>
      </w:r>
      <w:r w:rsidR="00913868">
        <w:t>ontext</w:t>
      </w:r>
    </w:p>
    <w:p w14:paraId="31488599" w14:textId="63BE0E51" w:rsidR="00F60CE1" w:rsidRDefault="006409C4" w:rsidP="00E85077">
      <w:r>
        <w:t>The Proposed Development provides</w:t>
      </w:r>
      <w:r w:rsidR="00FD64FD" w:rsidRPr="00673042">
        <w:t xml:space="preserve"> </w:t>
      </w:r>
      <w:r>
        <w:t>an</w:t>
      </w:r>
      <w:r w:rsidR="00FD64FD" w:rsidRPr="00673042">
        <w:t xml:space="preserve"> </w:t>
      </w:r>
      <w:r w:rsidR="00913868" w:rsidRPr="00673042">
        <w:t xml:space="preserve">opportunity for making a positive contribution to the new standard of </w:t>
      </w:r>
      <w:r w:rsidR="00E85077">
        <w:t>residential</w:t>
      </w:r>
      <w:r w:rsidR="00913868" w:rsidRPr="00673042">
        <w:t xml:space="preserve"> buildings in t</w:t>
      </w:r>
      <w:r w:rsidR="00E85077">
        <w:t>he broader London context</w:t>
      </w:r>
      <w:r w:rsidR="00913868" w:rsidRPr="00673042">
        <w:t xml:space="preserve">. </w:t>
      </w:r>
    </w:p>
    <w:p w14:paraId="180C93E3" w14:textId="4097EC91" w:rsidR="0099523D" w:rsidRDefault="0099523D" w:rsidP="00E85077">
      <w:r>
        <w:t xml:space="preserve">The Ground Floor Plan indicates the scale of the development and the supporting spaces provided to the residential units above. </w:t>
      </w:r>
    </w:p>
    <w:p w14:paraId="49DD70EB" w14:textId="767ADBC1" w:rsidR="0099523D" w:rsidRPr="00533929" w:rsidRDefault="00C775A3" w:rsidP="0099523D">
      <w:r>
        <w:rPr>
          <w:noProof/>
        </w:rPr>
        <w:drawing>
          <wp:inline distT="0" distB="0" distL="0" distR="0" wp14:anchorId="624D5FF7" wp14:editId="33D21477">
            <wp:extent cx="4331855" cy="5457825"/>
            <wp:effectExtent l="0" t="0" r="0" b="0"/>
            <wp:docPr id="126990530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9905304" name=""/>
                    <pic:cNvPicPr/>
                  </pic:nvPicPr>
                  <pic:blipFill>
                    <a:blip r:embed="rId22"/>
                    <a:stretch>
                      <a:fillRect/>
                    </a:stretch>
                  </pic:blipFill>
                  <pic:spPr>
                    <a:xfrm>
                      <a:off x="0" y="0"/>
                      <a:ext cx="4337718" cy="5465212"/>
                    </a:xfrm>
                    <a:prstGeom prst="rect">
                      <a:avLst/>
                    </a:prstGeom>
                  </pic:spPr>
                </pic:pic>
              </a:graphicData>
            </a:graphic>
          </wp:inline>
        </w:drawing>
      </w:r>
    </w:p>
    <w:p w14:paraId="1EECB569" w14:textId="72168532" w:rsidR="000F77CD" w:rsidRPr="0099523D" w:rsidRDefault="0099523D" w:rsidP="0099523D">
      <w:pPr>
        <w:pStyle w:val="Caption"/>
        <w:rPr>
          <w:sz w:val="18"/>
        </w:rPr>
      </w:pPr>
      <w:r>
        <w:t xml:space="preserve">Figure </w:t>
      </w:r>
      <w:r w:rsidR="00214CDF">
        <w:fldChar w:fldCharType="begin"/>
      </w:r>
      <w:r w:rsidR="00214CDF">
        <w:instrText xml:space="preserve"> SEQ Figure \* ARABIC </w:instrText>
      </w:r>
      <w:r w:rsidR="00214CDF">
        <w:fldChar w:fldCharType="separate"/>
      </w:r>
      <w:r w:rsidR="00986A5D">
        <w:rPr>
          <w:noProof/>
        </w:rPr>
        <w:t>2</w:t>
      </w:r>
      <w:r w:rsidR="00214CDF">
        <w:rPr>
          <w:noProof/>
        </w:rPr>
        <w:fldChar w:fldCharType="end"/>
      </w:r>
      <w:r>
        <w:t xml:space="preserve"> Ground Floor Plan (GRID Architects)</w:t>
      </w:r>
    </w:p>
    <w:p w14:paraId="6339F50D" w14:textId="77777777" w:rsidR="00786ECB" w:rsidRDefault="00786ECB">
      <w:pPr>
        <w:rPr>
          <w:rFonts w:ascii="Lato" w:eastAsiaTheme="majorEastAsia" w:hAnsi="Lato" w:cstheme="majorBidi"/>
          <w:b/>
          <w:color w:val="000000" w:themeColor="text1"/>
          <w:szCs w:val="24"/>
        </w:rPr>
      </w:pPr>
      <w:r>
        <w:br w:type="page"/>
      </w:r>
    </w:p>
    <w:p w14:paraId="72F01055" w14:textId="737EDDCD" w:rsidR="00913868" w:rsidRDefault="00913868" w:rsidP="00913868">
      <w:pPr>
        <w:pStyle w:val="HeadingNum2"/>
      </w:pPr>
      <w:bookmarkStart w:id="13" w:name="_Ref131595077"/>
      <w:bookmarkStart w:id="14" w:name="_Toc195006138"/>
      <w:r>
        <w:lastRenderedPageBreak/>
        <w:t xml:space="preserve">Policy </w:t>
      </w:r>
      <w:r w:rsidR="00380558">
        <w:t>d</w:t>
      </w:r>
      <w:r>
        <w:t>river</w:t>
      </w:r>
      <w:bookmarkEnd w:id="13"/>
      <w:bookmarkEnd w:id="14"/>
    </w:p>
    <w:p w14:paraId="02A743C9" w14:textId="703FC4F8" w:rsidR="00913868" w:rsidRDefault="00913868" w:rsidP="00913868">
      <w:r>
        <w:t>The adopted London Plan includes the following policies in relation to the Circular Economy.</w:t>
      </w:r>
    </w:p>
    <w:p w14:paraId="65E01783" w14:textId="4F655445" w:rsidR="00913868" w:rsidRDefault="00913868" w:rsidP="00913868">
      <w:pPr>
        <w:pStyle w:val="HeadingNum3"/>
      </w:pPr>
      <w:bookmarkStart w:id="15" w:name="_Toc64029599"/>
      <w:r>
        <w:t>SI 7 Reducing waste and supporting the circular economy.</w:t>
      </w:r>
      <w:bookmarkEnd w:id="15"/>
    </w:p>
    <w:p w14:paraId="60F2DDD9" w14:textId="635FEC13" w:rsidR="00913868" w:rsidRDefault="008853F9" w:rsidP="00913868">
      <w:r w:rsidRPr="0076060A">
        <w:rPr>
          <w:b/>
          <w:bCs/>
        </w:rPr>
        <w:t>7</w:t>
      </w:r>
      <w:r w:rsidR="00913868" w:rsidRPr="0076060A">
        <w:rPr>
          <w:b/>
          <w:bCs/>
        </w:rPr>
        <w:t>A</w:t>
      </w:r>
      <w:r w:rsidR="00913868">
        <w:t xml:space="preserve">. Resource conservation, waste reduction, increases in material re-use and recycling, and reductions in waste going for disposal will be achieved by the Mayor, waste planning authorities and industry working in collaboration to: </w:t>
      </w:r>
    </w:p>
    <w:p w14:paraId="6035B5D5" w14:textId="2DAFA458" w:rsidR="00913868" w:rsidRDefault="00913868" w:rsidP="009D415B">
      <w:pPr>
        <w:pStyle w:val="ListNum-level1"/>
        <w:numPr>
          <w:ilvl w:val="0"/>
          <w:numId w:val="24"/>
        </w:numPr>
      </w:pPr>
      <w:r>
        <w:t xml:space="preserve">Promote a more circular economy that improves resource efficiency and innovation to keep products and materials at their highest use for as long as possible </w:t>
      </w:r>
    </w:p>
    <w:p w14:paraId="078D8AB8" w14:textId="5DD6DF81" w:rsidR="00913868" w:rsidRDefault="00913868" w:rsidP="009D415B">
      <w:pPr>
        <w:pStyle w:val="ListNum-level1"/>
        <w:numPr>
          <w:ilvl w:val="0"/>
          <w:numId w:val="24"/>
        </w:numPr>
      </w:pPr>
      <w:r>
        <w:t xml:space="preserve">Encourage waste minimisation and waste prevention through the reuse of materials and using fewer resources in the production and distribution of products </w:t>
      </w:r>
    </w:p>
    <w:p w14:paraId="5C0F5C41" w14:textId="6D70C65D" w:rsidR="00913868" w:rsidRDefault="00913868" w:rsidP="009D415B">
      <w:pPr>
        <w:pStyle w:val="ListNum-level1"/>
        <w:numPr>
          <w:ilvl w:val="0"/>
          <w:numId w:val="24"/>
        </w:numPr>
      </w:pPr>
      <w:r>
        <w:t xml:space="preserve">Ensure that there is </w:t>
      </w:r>
      <w:r w:rsidRPr="008853F9">
        <w:rPr>
          <w:b/>
          <w:bCs/>
        </w:rPr>
        <w:t>zero biodegradable or recyclable waste to landfill by 2026</w:t>
      </w:r>
      <w:r>
        <w:t xml:space="preserve"> </w:t>
      </w:r>
    </w:p>
    <w:p w14:paraId="54531848" w14:textId="7B0A0315" w:rsidR="00913868" w:rsidRDefault="00913868" w:rsidP="009D415B">
      <w:pPr>
        <w:pStyle w:val="ListNum-level1"/>
        <w:numPr>
          <w:ilvl w:val="0"/>
          <w:numId w:val="24"/>
        </w:numPr>
      </w:pPr>
      <w:r>
        <w:t xml:space="preserve">Meet or exceed the municipal waste recycling target of </w:t>
      </w:r>
      <w:r w:rsidRPr="008853F9">
        <w:rPr>
          <w:b/>
          <w:bCs/>
        </w:rPr>
        <w:t>65 per cent by 2030</w:t>
      </w:r>
      <w:r>
        <w:t xml:space="preserve"> </w:t>
      </w:r>
    </w:p>
    <w:p w14:paraId="12D766DD" w14:textId="19D33AD0" w:rsidR="00913868" w:rsidRDefault="00913868" w:rsidP="009D415B">
      <w:pPr>
        <w:pStyle w:val="ListNum-level1"/>
        <w:numPr>
          <w:ilvl w:val="0"/>
          <w:numId w:val="24"/>
        </w:numPr>
      </w:pPr>
      <w:r>
        <w:t xml:space="preserve">Meet or exceed the targets for each of the following waste and material streams: </w:t>
      </w:r>
    </w:p>
    <w:p w14:paraId="6C91E48E" w14:textId="7F7679B7" w:rsidR="00913868" w:rsidRDefault="00913868" w:rsidP="009D415B">
      <w:pPr>
        <w:pStyle w:val="ListNum-level2"/>
        <w:numPr>
          <w:ilvl w:val="1"/>
          <w:numId w:val="24"/>
        </w:numPr>
      </w:pPr>
      <w:r>
        <w:t xml:space="preserve">Construction and demolition – </w:t>
      </w:r>
      <w:r w:rsidRPr="008853F9">
        <w:rPr>
          <w:b/>
          <w:bCs/>
        </w:rPr>
        <w:t>95 per cent</w:t>
      </w:r>
      <w:r>
        <w:t xml:space="preserve"> </w:t>
      </w:r>
    </w:p>
    <w:p w14:paraId="33FA053C" w14:textId="1DE4AE10" w:rsidR="00913868" w:rsidRDefault="00913868" w:rsidP="009D415B">
      <w:pPr>
        <w:pStyle w:val="ListNum-level2"/>
        <w:numPr>
          <w:ilvl w:val="1"/>
          <w:numId w:val="24"/>
        </w:numPr>
      </w:pPr>
      <w:r>
        <w:t xml:space="preserve">Excavation – </w:t>
      </w:r>
      <w:r w:rsidRPr="008853F9">
        <w:rPr>
          <w:b/>
          <w:bCs/>
        </w:rPr>
        <w:t>95 per cent beneficial use</w:t>
      </w:r>
      <w:r>
        <w:t xml:space="preserve"> </w:t>
      </w:r>
    </w:p>
    <w:p w14:paraId="19A7AD22" w14:textId="734D2609" w:rsidR="00913868" w:rsidRDefault="00913868" w:rsidP="009D415B">
      <w:pPr>
        <w:pStyle w:val="ListNum-level1"/>
        <w:numPr>
          <w:ilvl w:val="0"/>
          <w:numId w:val="24"/>
        </w:numPr>
      </w:pPr>
      <w:r>
        <w:t xml:space="preserve">Design developments with adequate, flexible, and easily accessible storage space and collection systems that support, as a minimum, the separate collection of dry recyclables (at least card, paper, mixed plastics, metals, glass) and food. </w:t>
      </w:r>
    </w:p>
    <w:p w14:paraId="50A9BF20" w14:textId="6B61C7B1" w:rsidR="00913868" w:rsidRDefault="008853F9" w:rsidP="00913868">
      <w:r w:rsidRPr="0076060A">
        <w:rPr>
          <w:b/>
          <w:bCs/>
        </w:rPr>
        <w:t>7</w:t>
      </w:r>
      <w:r w:rsidR="00913868" w:rsidRPr="0076060A">
        <w:rPr>
          <w:b/>
          <w:bCs/>
        </w:rPr>
        <w:t>B</w:t>
      </w:r>
      <w:r w:rsidR="00913868">
        <w:t xml:space="preserve">. Referable applications should promote circular economy outcomes and aim to be net zero-waste. A Circular Economy Statement should be submitted, to demonstrate: </w:t>
      </w:r>
    </w:p>
    <w:p w14:paraId="1B161D4C" w14:textId="77777777" w:rsidR="00913868" w:rsidRDefault="00913868" w:rsidP="009D415B">
      <w:pPr>
        <w:pStyle w:val="ListNum-level1"/>
        <w:numPr>
          <w:ilvl w:val="0"/>
          <w:numId w:val="25"/>
        </w:numPr>
      </w:pPr>
      <w:r>
        <w:t xml:space="preserve">How all materials arising from demolition and remediation works will be re-used and/or recycled </w:t>
      </w:r>
    </w:p>
    <w:p w14:paraId="3A6EAAF3" w14:textId="77777777" w:rsidR="00913868" w:rsidRDefault="00913868" w:rsidP="009D415B">
      <w:pPr>
        <w:pStyle w:val="ListNum-level1"/>
        <w:numPr>
          <w:ilvl w:val="0"/>
          <w:numId w:val="24"/>
        </w:numPr>
      </w:pPr>
      <w:r>
        <w:t xml:space="preserve">How the proposal’s design and construction will reduce material demands and enable building materials, components and products to be disassembled and re-used at the end of their useful life </w:t>
      </w:r>
    </w:p>
    <w:p w14:paraId="42A10AE9" w14:textId="77777777" w:rsidR="00913868" w:rsidRDefault="00913868" w:rsidP="009D415B">
      <w:pPr>
        <w:pStyle w:val="ListNum-level1"/>
        <w:numPr>
          <w:ilvl w:val="0"/>
          <w:numId w:val="24"/>
        </w:numPr>
      </w:pPr>
      <w:r>
        <w:t xml:space="preserve">Opportunities for managing as much waste as possible on site </w:t>
      </w:r>
    </w:p>
    <w:p w14:paraId="372C764B" w14:textId="77777777" w:rsidR="00913868" w:rsidRDefault="00913868" w:rsidP="009D415B">
      <w:pPr>
        <w:pStyle w:val="ListNum-level1"/>
        <w:numPr>
          <w:ilvl w:val="0"/>
          <w:numId w:val="24"/>
        </w:numPr>
      </w:pPr>
      <w:r>
        <w:t xml:space="preserve">Adequate and easily accessible storage space and collection systems to support recycling and re-use </w:t>
      </w:r>
    </w:p>
    <w:p w14:paraId="3FC2F96E" w14:textId="77777777" w:rsidR="00913868" w:rsidRDefault="00913868" w:rsidP="009D415B">
      <w:pPr>
        <w:pStyle w:val="ListNum-level1"/>
        <w:numPr>
          <w:ilvl w:val="0"/>
          <w:numId w:val="24"/>
        </w:numPr>
      </w:pPr>
      <w:r>
        <w:t xml:space="preserve">How much waste the proposal is expected to generate, and how and where the waste will be managed in accordance with the waste hierarchy </w:t>
      </w:r>
    </w:p>
    <w:p w14:paraId="35E7D72A" w14:textId="77777777" w:rsidR="00913868" w:rsidRDefault="00913868" w:rsidP="009D415B">
      <w:pPr>
        <w:pStyle w:val="ListNum-level1"/>
        <w:numPr>
          <w:ilvl w:val="0"/>
          <w:numId w:val="24"/>
        </w:numPr>
      </w:pPr>
      <w:r>
        <w:t xml:space="preserve">How performance will be monitored and reported. </w:t>
      </w:r>
    </w:p>
    <w:p w14:paraId="1A3636CF" w14:textId="5E9369E2" w:rsidR="00913868" w:rsidRDefault="008853F9" w:rsidP="00913868">
      <w:r w:rsidRPr="0076060A">
        <w:rPr>
          <w:b/>
          <w:bCs/>
        </w:rPr>
        <w:t>7</w:t>
      </w:r>
      <w:r w:rsidR="00913868" w:rsidRPr="0076060A">
        <w:rPr>
          <w:b/>
          <w:bCs/>
        </w:rPr>
        <w:t>C</w:t>
      </w:r>
      <w:r w:rsidR="00913868">
        <w:t>. Development Plans that apply circular economy principles and set local lower thresholds for the application of Circular Economy Statements for development proposals are supported.”</w:t>
      </w:r>
    </w:p>
    <w:p w14:paraId="2CE160CB" w14:textId="77777777" w:rsidR="00913868" w:rsidRDefault="00913868" w:rsidP="00913868">
      <w:pPr>
        <w:pStyle w:val="HeadingNum3"/>
      </w:pPr>
      <w:bookmarkStart w:id="16" w:name="_Toc64029600"/>
      <w:r>
        <w:t>D1 London’s form and characteristics.</w:t>
      </w:r>
      <w:bookmarkEnd w:id="16"/>
    </w:p>
    <w:p w14:paraId="5D4B0B0F" w14:textId="77777777" w:rsidR="00913868" w:rsidRDefault="00913868" w:rsidP="00913868">
      <w:r>
        <w:t xml:space="preserve">The Circular Economy Design Principles are also referenced in the “Policy D1 London’s form and characteristics”. </w:t>
      </w:r>
    </w:p>
    <w:p w14:paraId="22F42AF3" w14:textId="3913A176" w:rsidR="007423BF" w:rsidRDefault="00913868" w:rsidP="00913868">
      <w:r>
        <w:t xml:space="preserve">This Circular Economy Statement is based on the GLA’s </w:t>
      </w:r>
      <w:r w:rsidR="008853F9">
        <w:t>published</w:t>
      </w:r>
      <w:r>
        <w:t xml:space="preserve"> guidance document “</w:t>
      </w:r>
      <w:r w:rsidR="008853F9">
        <w:t xml:space="preserve">London Plan Guidance - </w:t>
      </w:r>
      <w:r>
        <w:t>Circular Economy Statement</w:t>
      </w:r>
      <w:r w:rsidR="008853F9">
        <w:t xml:space="preserve">s (March 2022)” </w:t>
      </w:r>
      <w:r>
        <w:t>which interprets the policies set out above and describes what Circular Economy Statements should include.</w:t>
      </w:r>
    </w:p>
    <w:p w14:paraId="7938B5C1" w14:textId="5501CE83" w:rsidR="007423BF" w:rsidRDefault="00A24975" w:rsidP="007423BF">
      <w:pPr>
        <w:pStyle w:val="HeadingNum3"/>
      </w:pPr>
      <w:r>
        <w:t>Bexley Local Plan (2023)</w:t>
      </w:r>
    </w:p>
    <w:p w14:paraId="47D655EF" w14:textId="6DD0CC6E" w:rsidR="007423BF" w:rsidRDefault="00A24975" w:rsidP="007423BF">
      <w:r>
        <w:t>The Bexley Local Plan</w:t>
      </w:r>
      <w:r>
        <w:rPr>
          <w:rStyle w:val="FootnoteReference"/>
        </w:rPr>
        <w:footnoteReference w:id="1"/>
      </w:r>
      <w:r w:rsidR="007423BF" w:rsidRPr="00143454">
        <w:t xml:space="preserve"> was </w:t>
      </w:r>
      <w:r>
        <w:t xml:space="preserve">adopted in April 2023 and outlines the planning requirements and policies for the area which </w:t>
      </w:r>
      <w:r w:rsidR="007423BF" w:rsidRPr="00143454">
        <w:t>all new development in the region should adhere to</w:t>
      </w:r>
      <w:r w:rsidR="007423BF">
        <w:t xml:space="preserve">, including the Proposed Development. </w:t>
      </w:r>
    </w:p>
    <w:p w14:paraId="74901A93" w14:textId="1F5B473A" w:rsidR="00911B9F" w:rsidRDefault="00A24975" w:rsidP="00911B9F">
      <w:r w:rsidRPr="00A24975">
        <w:t>The Bexley Local Plan promotes and supports the requirements and targets set out in national and regional planning policy and guidance as well as setting out the boroughs own commitments and methodologies for new construction.</w:t>
      </w:r>
    </w:p>
    <w:p w14:paraId="1B58EE13" w14:textId="768ABBDD" w:rsidR="0099523D" w:rsidRDefault="0099523D" w:rsidP="00911B9F">
      <w:r w:rsidRPr="0099523D">
        <w:rPr>
          <w:noProof/>
        </w:rPr>
        <w:drawing>
          <wp:inline distT="0" distB="0" distL="0" distR="0" wp14:anchorId="43560C10" wp14:editId="228E5369">
            <wp:extent cx="6120765" cy="3681095"/>
            <wp:effectExtent l="0" t="0" r="0" b="0"/>
            <wp:docPr id="430305505" name="Picture 4303055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3"/>
                    <a:stretch>
                      <a:fillRect/>
                    </a:stretch>
                  </pic:blipFill>
                  <pic:spPr>
                    <a:xfrm>
                      <a:off x="0" y="0"/>
                      <a:ext cx="6120765" cy="3681095"/>
                    </a:xfrm>
                    <a:prstGeom prst="rect">
                      <a:avLst/>
                    </a:prstGeom>
                  </pic:spPr>
                </pic:pic>
              </a:graphicData>
            </a:graphic>
          </wp:inline>
        </w:drawing>
      </w:r>
    </w:p>
    <w:p w14:paraId="50483AE4" w14:textId="46FD7382" w:rsidR="007423BF" w:rsidRPr="007423BF" w:rsidRDefault="007423BF" w:rsidP="007423BF">
      <w:pPr>
        <w:pStyle w:val="Caption"/>
        <w:rPr>
          <w:u w:val="single"/>
        </w:rPr>
      </w:pPr>
      <w:r>
        <w:t xml:space="preserve">Figure </w:t>
      </w:r>
      <w:r w:rsidR="00214CDF">
        <w:fldChar w:fldCharType="begin"/>
      </w:r>
      <w:r w:rsidR="00214CDF">
        <w:instrText xml:space="preserve"> SEQ Figure \* ARABIC </w:instrText>
      </w:r>
      <w:r w:rsidR="00214CDF">
        <w:fldChar w:fldCharType="separate"/>
      </w:r>
      <w:r w:rsidR="00986A5D">
        <w:rPr>
          <w:noProof/>
        </w:rPr>
        <w:t>3</w:t>
      </w:r>
      <w:r w:rsidR="00214CDF">
        <w:rPr>
          <w:noProof/>
        </w:rPr>
        <w:fldChar w:fldCharType="end"/>
      </w:r>
      <w:r>
        <w:t xml:space="preserve">: </w:t>
      </w:r>
      <w:r w:rsidR="0099523D">
        <w:t>Google image</w:t>
      </w:r>
      <w:r w:rsidR="00A24975">
        <w:t xml:space="preserve"> showing location of site within Bexley</w:t>
      </w:r>
    </w:p>
    <w:p w14:paraId="11EF8C2E" w14:textId="77777777" w:rsidR="00C5244D" w:rsidRDefault="00C5244D">
      <w:r>
        <w:br w:type="page"/>
      </w:r>
    </w:p>
    <w:p w14:paraId="160CFECC" w14:textId="4BC2F9A2" w:rsidR="007423BF" w:rsidRDefault="00911B9F" w:rsidP="00911B9F">
      <w:r>
        <w:lastRenderedPageBreak/>
        <w:t xml:space="preserve">The Table below summaries the </w:t>
      </w:r>
      <w:r w:rsidR="00AC24AD">
        <w:t xml:space="preserve">relevant circular economy </w:t>
      </w:r>
      <w:r>
        <w:t>policies within the Bexley Local plan</w:t>
      </w:r>
      <w:r w:rsidR="007423BF">
        <w:t>.</w:t>
      </w:r>
    </w:p>
    <w:p w14:paraId="2F3F5770" w14:textId="4CC6AED4" w:rsidR="00C5244D" w:rsidRPr="00675381" w:rsidRDefault="00C5244D" w:rsidP="00C5244D">
      <w:pPr>
        <w:pStyle w:val="Caption"/>
      </w:pPr>
      <w:bookmarkStart w:id="17" w:name="_Ref126585088"/>
      <w:r w:rsidRPr="00675381">
        <w:t xml:space="preserve">Table </w:t>
      </w:r>
      <w:r w:rsidR="00214CDF">
        <w:fldChar w:fldCharType="begin"/>
      </w:r>
      <w:r w:rsidR="00214CDF">
        <w:instrText xml:space="preserve"> SEQ Table \* ARABIC </w:instrText>
      </w:r>
      <w:r w:rsidR="00214CDF">
        <w:fldChar w:fldCharType="separate"/>
      </w:r>
      <w:r w:rsidR="00986A5D">
        <w:rPr>
          <w:noProof/>
        </w:rPr>
        <w:t>3</w:t>
      </w:r>
      <w:r w:rsidR="00214CDF">
        <w:rPr>
          <w:noProof/>
        </w:rPr>
        <w:fldChar w:fldCharType="end"/>
      </w:r>
      <w:bookmarkEnd w:id="17"/>
      <w:r w:rsidRPr="00675381">
        <w:t xml:space="preserve"> </w:t>
      </w:r>
      <w:r>
        <w:t>Circular economy and waste management policies contained within the Bexley Local Plan</w:t>
      </w:r>
    </w:p>
    <w:tbl>
      <w:tblPr>
        <w:tblStyle w:val="HoareLeaTable1"/>
        <w:tblW w:w="0" w:type="auto"/>
        <w:tblLook w:val="04A0" w:firstRow="1" w:lastRow="0" w:firstColumn="1" w:lastColumn="0" w:noHBand="0" w:noVBand="1"/>
      </w:tblPr>
      <w:tblGrid>
        <w:gridCol w:w="1982"/>
        <w:gridCol w:w="7651"/>
      </w:tblGrid>
      <w:tr w:rsidR="007423BF" w14:paraId="5498DA48" w14:textId="77777777" w:rsidTr="000360CD">
        <w:trPr>
          <w:cnfStyle w:val="100000000000" w:firstRow="1" w:lastRow="0" w:firstColumn="0" w:lastColumn="0" w:oddVBand="0" w:evenVBand="0" w:oddHBand="0" w:evenHBand="0" w:firstRowFirstColumn="0" w:firstRowLastColumn="0" w:lastRowFirstColumn="0" w:lastRowLastColumn="0"/>
        </w:trPr>
        <w:tc>
          <w:tcPr>
            <w:tcW w:w="1982" w:type="dxa"/>
          </w:tcPr>
          <w:p w14:paraId="0B979CF9" w14:textId="2F1D2F7D" w:rsidR="007423BF" w:rsidRDefault="00911B9F" w:rsidP="000360CD">
            <w:r>
              <w:t>Policy</w:t>
            </w:r>
          </w:p>
        </w:tc>
        <w:tc>
          <w:tcPr>
            <w:tcW w:w="7651" w:type="dxa"/>
          </w:tcPr>
          <w:p w14:paraId="526DAD29" w14:textId="63A2BE8B" w:rsidR="007423BF" w:rsidRDefault="00911B9F" w:rsidP="000360CD">
            <w:r>
              <w:t>Description</w:t>
            </w:r>
          </w:p>
        </w:tc>
      </w:tr>
      <w:tr w:rsidR="007423BF" w14:paraId="68A6A0F1" w14:textId="77777777" w:rsidTr="000360CD">
        <w:trPr>
          <w:cnfStyle w:val="000000100000" w:firstRow="0" w:lastRow="0" w:firstColumn="0" w:lastColumn="0" w:oddVBand="0" w:evenVBand="0" w:oddHBand="1" w:evenHBand="0" w:firstRowFirstColumn="0" w:firstRowLastColumn="0" w:lastRowFirstColumn="0" w:lastRowLastColumn="0"/>
        </w:trPr>
        <w:tc>
          <w:tcPr>
            <w:tcW w:w="1982" w:type="dxa"/>
          </w:tcPr>
          <w:p w14:paraId="06FAD493" w14:textId="129E1471" w:rsidR="007423BF" w:rsidRDefault="00911B9F" w:rsidP="000360CD">
            <w:r w:rsidRPr="00911B9F">
              <w:t>Policy SP1</w:t>
            </w:r>
          </w:p>
        </w:tc>
        <w:tc>
          <w:tcPr>
            <w:tcW w:w="7651" w:type="dxa"/>
          </w:tcPr>
          <w:p w14:paraId="00CBF367" w14:textId="007CF803" w:rsidR="00911B9F" w:rsidRPr="00B86C64" w:rsidRDefault="00911B9F" w:rsidP="00911B9F">
            <w:pPr>
              <w:pStyle w:val="TableTextBullet"/>
              <w:numPr>
                <w:ilvl w:val="0"/>
                <w:numId w:val="0"/>
              </w:numPr>
              <w:ind w:left="284" w:hanging="284"/>
              <w:rPr>
                <w:b/>
                <w:bCs/>
              </w:rPr>
            </w:pPr>
            <w:r w:rsidRPr="00B86C64">
              <w:rPr>
                <w:b/>
                <w:bCs/>
              </w:rPr>
              <w:t>Achieving sustainable development – the spatial strategy</w:t>
            </w:r>
          </w:p>
          <w:p w14:paraId="2B456E51" w14:textId="77777777" w:rsidR="00911B9F" w:rsidRDefault="00911B9F" w:rsidP="009D415B">
            <w:pPr>
              <w:pStyle w:val="TableTextBullet"/>
              <w:numPr>
                <w:ilvl w:val="0"/>
                <w:numId w:val="18"/>
              </w:numPr>
            </w:pPr>
            <w:r>
              <w:t>Positively pursue sustainable development through providing locally specific requirements.</w:t>
            </w:r>
          </w:p>
          <w:p w14:paraId="21A5E03D" w14:textId="77777777" w:rsidR="00911B9F" w:rsidRDefault="00911B9F" w:rsidP="009D415B">
            <w:pPr>
              <w:pStyle w:val="TableTextBullet"/>
              <w:numPr>
                <w:ilvl w:val="0"/>
                <w:numId w:val="18"/>
              </w:numPr>
            </w:pPr>
            <w:r>
              <w:t>work towards achieving sustainable growth in homes, jobs and services to create a network of healthy, well-connected, high-quality, desirable places where people want to live, play, learn and work in line with the vision and objectives of the Council’s key strategies and this Local Plan, thus implementing the principles of sustainable development.</w:t>
            </w:r>
          </w:p>
          <w:p w14:paraId="739835B9" w14:textId="77777777" w:rsidR="00911B9F" w:rsidRDefault="00911B9F" w:rsidP="009D415B">
            <w:pPr>
              <w:pStyle w:val="TableTextBullet"/>
              <w:numPr>
                <w:ilvl w:val="0"/>
                <w:numId w:val="18"/>
              </w:numPr>
            </w:pPr>
            <w:r>
              <w:t>All new proposals must conform with the following principles:</w:t>
            </w:r>
          </w:p>
          <w:p w14:paraId="3151ED30" w14:textId="77777777" w:rsidR="00911B9F" w:rsidRDefault="00911B9F" w:rsidP="009D415B">
            <w:pPr>
              <w:pStyle w:val="TableTextBullet"/>
              <w:numPr>
                <w:ilvl w:val="0"/>
                <w:numId w:val="35"/>
              </w:numPr>
            </w:pPr>
            <w:r w:rsidRPr="00B86C64">
              <w:t>Strengthen and diversify the local econom</w:t>
            </w:r>
            <w:r>
              <w:t>y by:</w:t>
            </w:r>
          </w:p>
          <w:p w14:paraId="2F0506C2" w14:textId="51D290A8" w:rsidR="00911B9F" w:rsidRDefault="00911B9F" w:rsidP="009D415B">
            <w:pPr>
              <w:pStyle w:val="TableTextBullet"/>
              <w:numPr>
                <w:ilvl w:val="0"/>
                <w:numId w:val="36"/>
              </w:numPr>
            </w:pPr>
            <w:r>
              <w:t>Reinforcing a network of vibrant successful town centres</w:t>
            </w:r>
          </w:p>
          <w:p w14:paraId="6EE0FC6B" w14:textId="23D033DD" w:rsidR="00911B9F" w:rsidRDefault="00911B9F" w:rsidP="009D415B">
            <w:pPr>
              <w:pStyle w:val="TableTextBullet"/>
              <w:numPr>
                <w:ilvl w:val="0"/>
                <w:numId w:val="36"/>
              </w:numPr>
            </w:pPr>
            <w:r>
              <w:t>Optimising use of the borough’s industrial land</w:t>
            </w:r>
          </w:p>
          <w:p w14:paraId="0F9C1D43" w14:textId="05047344" w:rsidR="00911B9F" w:rsidRDefault="00911B9F" w:rsidP="009D415B">
            <w:pPr>
              <w:pStyle w:val="TableTextBullet"/>
              <w:numPr>
                <w:ilvl w:val="0"/>
                <w:numId w:val="36"/>
              </w:numPr>
            </w:pPr>
            <w:r w:rsidRPr="00661126">
              <w:t>increasing inward investment in new high technology and creative sectors</w:t>
            </w:r>
            <w:r>
              <w:t>.</w:t>
            </w:r>
          </w:p>
          <w:p w14:paraId="731B4637" w14:textId="1AB828AA" w:rsidR="00911B9F" w:rsidRDefault="00911B9F" w:rsidP="009D415B">
            <w:pPr>
              <w:pStyle w:val="TableTextBullet"/>
              <w:numPr>
                <w:ilvl w:val="0"/>
                <w:numId w:val="36"/>
              </w:numPr>
            </w:pPr>
            <w:r w:rsidRPr="00661126">
              <w:t>promoting circular economy principles and business models; and,</w:t>
            </w:r>
          </w:p>
          <w:p w14:paraId="786192A1" w14:textId="77777777" w:rsidR="00911B9F" w:rsidRDefault="00911B9F" w:rsidP="009D415B">
            <w:pPr>
              <w:pStyle w:val="TableTextBullet"/>
              <w:numPr>
                <w:ilvl w:val="0"/>
                <w:numId w:val="36"/>
              </w:numPr>
            </w:pPr>
            <w:r>
              <w:t>improving access to jobs in Bexley, London and the wider south east through the development of local skills</w:t>
            </w:r>
          </w:p>
          <w:p w14:paraId="524324FF" w14:textId="77777777" w:rsidR="00911B9F" w:rsidRDefault="00911B9F" w:rsidP="009D415B">
            <w:pPr>
              <w:pStyle w:val="TableTextBullet"/>
              <w:numPr>
                <w:ilvl w:val="0"/>
                <w:numId w:val="35"/>
              </w:numPr>
            </w:pPr>
            <w:r w:rsidRPr="00B86C64">
              <w:t>Protect and enhance the natural and built environment</w:t>
            </w:r>
            <w:r>
              <w:t xml:space="preserve"> by:</w:t>
            </w:r>
          </w:p>
          <w:p w14:paraId="74EF23E0" w14:textId="77777777" w:rsidR="00911B9F" w:rsidRDefault="00911B9F" w:rsidP="009D415B">
            <w:pPr>
              <w:pStyle w:val="TableTextBullet"/>
              <w:numPr>
                <w:ilvl w:val="0"/>
                <w:numId w:val="37"/>
              </w:numPr>
            </w:pPr>
            <w:r>
              <w:t>adapting to and mitigating the impacts of climate change, including flood risk;</w:t>
            </w:r>
          </w:p>
          <w:p w14:paraId="15402F08" w14:textId="77777777" w:rsidR="00911B9F" w:rsidRDefault="00911B9F" w:rsidP="009D415B">
            <w:pPr>
              <w:pStyle w:val="TableTextBullet"/>
              <w:numPr>
                <w:ilvl w:val="0"/>
                <w:numId w:val="37"/>
              </w:numPr>
            </w:pPr>
            <w:r>
              <w:t>focussing new development on urban, brownfield sites in accessible locations; and,</w:t>
            </w:r>
          </w:p>
          <w:p w14:paraId="5A58F3B0" w14:textId="77777777" w:rsidR="00911B9F" w:rsidRDefault="00911B9F" w:rsidP="009D415B">
            <w:pPr>
              <w:pStyle w:val="TableTextBullet"/>
              <w:numPr>
                <w:ilvl w:val="0"/>
                <w:numId w:val="37"/>
              </w:numPr>
            </w:pPr>
            <w:r>
              <w:t>optimising the efficient management of waste and existing natural resources.</w:t>
            </w:r>
          </w:p>
          <w:p w14:paraId="2189801B" w14:textId="77777777" w:rsidR="00911B9F" w:rsidRDefault="00911B9F" w:rsidP="009D415B">
            <w:pPr>
              <w:pStyle w:val="TableTextBullet"/>
              <w:numPr>
                <w:ilvl w:val="0"/>
                <w:numId w:val="35"/>
              </w:numPr>
            </w:pPr>
            <w:r w:rsidRPr="00B86C64">
              <w:t>Create high-quality, safe and well-connected healthy lifetime communities</w:t>
            </w:r>
            <w:r>
              <w:t xml:space="preserve"> by:</w:t>
            </w:r>
          </w:p>
          <w:p w14:paraId="772EC9F1" w14:textId="77777777" w:rsidR="00AC24AD" w:rsidRDefault="00911B9F" w:rsidP="009D415B">
            <w:pPr>
              <w:pStyle w:val="TableTextBullet"/>
              <w:numPr>
                <w:ilvl w:val="0"/>
                <w:numId w:val="38"/>
              </w:numPr>
            </w:pPr>
            <w:r>
              <w:t>offering a choice of accessible living styles that appeal across generations; and</w:t>
            </w:r>
          </w:p>
          <w:p w14:paraId="06C5ADBB" w14:textId="282D9160" w:rsidR="007423BF" w:rsidRDefault="00911B9F" w:rsidP="009D415B">
            <w:pPr>
              <w:pStyle w:val="TableTextBullet"/>
              <w:numPr>
                <w:ilvl w:val="0"/>
                <w:numId w:val="38"/>
              </w:numPr>
            </w:pPr>
            <w:r>
              <w:t>providing necessary infrastructure, local services, open spaces, and cultural and educational facilities</w:t>
            </w:r>
          </w:p>
        </w:tc>
      </w:tr>
      <w:tr w:rsidR="007423BF" w14:paraId="5E3C953D" w14:textId="77777777" w:rsidTr="000360CD">
        <w:trPr>
          <w:cnfStyle w:val="000000010000" w:firstRow="0" w:lastRow="0" w:firstColumn="0" w:lastColumn="0" w:oddVBand="0" w:evenVBand="0" w:oddHBand="0" w:evenHBand="1" w:firstRowFirstColumn="0" w:firstRowLastColumn="0" w:lastRowFirstColumn="0" w:lastRowLastColumn="0"/>
        </w:trPr>
        <w:tc>
          <w:tcPr>
            <w:tcW w:w="1982" w:type="dxa"/>
          </w:tcPr>
          <w:p w14:paraId="5B793EBA" w14:textId="344F520C" w:rsidR="007423BF" w:rsidRDefault="00AC24AD" w:rsidP="000360CD">
            <w:r>
              <w:t>Policy DP 30</w:t>
            </w:r>
          </w:p>
        </w:tc>
        <w:tc>
          <w:tcPr>
            <w:tcW w:w="7651" w:type="dxa"/>
          </w:tcPr>
          <w:p w14:paraId="6C0F6F78" w14:textId="77777777" w:rsidR="00AC24AD" w:rsidRPr="00B04782" w:rsidRDefault="00AC24AD" w:rsidP="00AC24AD">
            <w:pPr>
              <w:pStyle w:val="TableTextBullet"/>
              <w:numPr>
                <w:ilvl w:val="0"/>
                <w:numId w:val="0"/>
              </w:numPr>
              <w:ind w:left="284" w:hanging="284"/>
              <w:rPr>
                <w:b/>
                <w:bCs/>
              </w:rPr>
            </w:pPr>
            <w:r w:rsidRPr="00B04782">
              <w:rPr>
                <w:b/>
                <w:bCs/>
              </w:rPr>
              <w:t xml:space="preserve">Mitigating Climate Change </w:t>
            </w:r>
          </w:p>
          <w:p w14:paraId="27343998" w14:textId="77777777" w:rsidR="00AC24AD" w:rsidRDefault="00AC24AD" w:rsidP="009D415B">
            <w:pPr>
              <w:pStyle w:val="TableTextBullet"/>
              <w:numPr>
                <w:ilvl w:val="0"/>
                <w:numId w:val="18"/>
              </w:numPr>
            </w:pPr>
            <w:r>
              <w:t>Major development proposals must meet London Plan requirements and calculate whole life-cycle carbon emissions through a nationally recognised Whole Life-Cycle Carbon Assessment and demonstrate actions to reduce life-cycle carbon emissions.</w:t>
            </w:r>
          </w:p>
          <w:p w14:paraId="3E29A21A" w14:textId="11CE2AB7" w:rsidR="007423BF" w:rsidRDefault="00AC24AD" w:rsidP="009D415B">
            <w:pPr>
              <w:pStyle w:val="TableTextBullet"/>
              <w:numPr>
                <w:ilvl w:val="0"/>
                <w:numId w:val="18"/>
              </w:numPr>
            </w:pPr>
            <w:r>
              <w:t>The Council expects that, where possible new homes be designed to achieve: BREEAM Home Quality Mark (HQM); BREEAM Communities standards (for major housing-led mixed-use development); Passivhaus, or other appropriate sustainability measures</w:t>
            </w:r>
          </w:p>
        </w:tc>
      </w:tr>
      <w:tr w:rsidR="007423BF" w14:paraId="74D5C808" w14:textId="77777777" w:rsidTr="000360CD">
        <w:trPr>
          <w:cnfStyle w:val="000000100000" w:firstRow="0" w:lastRow="0" w:firstColumn="0" w:lastColumn="0" w:oddVBand="0" w:evenVBand="0" w:oddHBand="1" w:evenHBand="0" w:firstRowFirstColumn="0" w:firstRowLastColumn="0" w:lastRowFirstColumn="0" w:lastRowLastColumn="0"/>
        </w:trPr>
        <w:tc>
          <w:tcPr>
            <w:tcW w:w="1982" w:type="dxa"/>
          </w:tcPr>
          <w:p w14:paraId="55361E2D" w14:textId="3B8349C7" w:rsidR="007423BF" w:rsidRDefault="00AC24AD" w:rsidP="000360CD">
            <w:r>
              <w:t>Policy SP 12</w:t>
            </w:r>
          </w:p>
        </w:tc>
        <w:tc>
          <w:tcPr>
            <w:tcW w:w="7651" w:type="dxa"/>
          </w:tcPr>
          <w:p w14:paraId="6DD72E3A" w14:textId="3726480B" w:rsidR="00AC24AD" w:rsidRPr="00AC24AD" w:rsidRDefault="00AC24AD" w:rsidP="00AC24AD">
            <w:pPr>
              <w:pStyle w:val="TableTextBullet"/>
              <w:numPr>
                <w:ilvl w:val="0"/>
                <w:numId w:val="0"/>
              </w:numPr>
              <w:ind w:left="284" w:hanging="284"/>
              <w:rPr>
                <w:b/>
                <w:bCs/>
              </w:rPr>
            </w:pPr>
            <w:r w:rsidRPr="00AC24AD">
              <w:rPr>
                <w:b/>
                <w:bCs/>
              </w:rPr>
              <w:t>Sustainable waste management</w:t>
            </w:r>
          </w:p>
          <w:p w14:paraId="60874D30" w14:textId="77777777" w:rsidR="00AC24AD" w:rsidRDefault="00AC24AD" w:rsidP="00AC24AD">
            <w:pPr>
              <w:pStyle w:val="TableTextBullet"/>
            </w:pPr>
            <w:r>
              <w:t xml:space="preserve">In new development, the Council will ensure that waste is managed in ways that protect human health and the environment and will follow the principles of the circular economy by applying the waste hierarchy. Where opportunities arise, this principle will also be applied to existing development, for example for flats above shops where it can be challenging to segregate waste. </w:t>
            </w:r>
          </w:p>
          <w:p w14:paraId="153C74AE" w14:textId="77777777" w:rsidR="007423BF" w:rsidRDefault="00EB414A" w:rsidP="00EB414A">
            <w:pPr>
              <w:pStyle w:val="TableTextBullet"/>
            </w:pPr>
            <w:r w:rsidRPr="00EB414A">
              <w:t>The Council will support sustainable waste management by:</w:t>
            </w:r>
          </w:p>
          <w:p w14:paraId="44029215" w14:textId="77777777" w:rsidR="00EB414A" w:rsidRDefault="00EB414A" w:rsidP="00EB414A">
            <w:pPr>
              <w:pStyle w:val="TableTextBullet"/>
              <w:numPr>
                <w:ilvl w:val="0"/>
                <w:numId w:val="0"/>
              </w:numPr>
              <w:ind w:left="284"/>
            </w:pPr>
            <w:r>
              <w:t>a. implementing the waste hierarchy in its approach to future waste management;</w:t>
            </w:r>
          </w:p>
          <w:p w14:paraId="44F55D72" w14:textId="6B73B3FE" w:rsidR="00EB414A" w:rsidRDefault="00EB414A" w:rsidP="00EB414A">
            <w:pPr>
              <w:pStyle w:val="TableTextBullet"/>
              <w:numPr>
                <w:ilvl w:val="0"/>
                <w:numId w:val="0"/>
              </w:numPr>
              <w:ind w:left="284"/>
            </w:pPr>
            <w:r>
              <w:t>b. meeting its waste apportionments and other requirements, such as the Mayor’s recycling or composting targets, including collaborating with and supporting other London boroughs as appropriate;</w:t>
            </w:r>
          </w:p>
          <w:p w14:paraId="140EB70F" w14:textId="77777777" w:rsidR="00EB414A" w:rsidRDefault="00EB414A" w:rsidP="00EB414A">
            <w:pPr>
              <w:pStyle w:val="TableTextBullet"/>
              <w:numPr>
                <w:ilvl w:val="0"/>
                <w:numId w:val="0"/>
              </w:numPr>
              <w:ind w:left="284"/>
            </w:pPr>
            <w:r>
              <w:t xml:space="preserve">c. safeguarding Strategic Waste Management Sites for waste uses as shown on the Policies Map; </w:t>
            </w:r>
          </w:p>
          <w:p w14:paraId="4C8396A8" w14:textId="50CCF502" w:rsidR="00EB414A" w:rsidRDefault="00EB414A" w:rsidP="00EB414A">
            <w:pPr>
              <w:pStyle w:val="TableTextBullet"/>
              <w:numPr>
                <w:ilvl w:val="0"/>
                <w:numId w:val="0"/>
              </w:numPr>
              <w:ind w:left="284"/>
            </w:pPr>
            <w:r>
              <w:t>d. supporting regionally significant waste management infrastructure, including the Crossness Sewage Treatment Works; and,</w:t>
            </w:r>
          </w:p>
          <w:p w14:paraId="373A4D9A" w14:textId="77777777" w:rsidR="00EB414A" w:rsidRDefault="00EB414A" w:rsidP="00EB414A">
            <w:pPr>
              <w:pStyle w:val="TableTextBullet"/>
              <w:numPr>
                <w:ilvl w:val="0"/>
                <w:numId w:val="0"/>
              </w:numPr>
              <w:ind w:left="284"/>
            </w:pPr>
            <w:r>
              <w:t>e. considering the use of planning contributions, including from the borough’s community infrastructure levy, to provide better waste management for existing development</w:t>
            </w:r>
          </w:p>
          <w:p w14:paraId="0C18B381" w14:textId="6CE885CA" w:rsidR="00EB414A" w:rsidRDefault="00EB414A" w:rsidP="009D415B">
            <w:pPr>
              <w:pStyle w:val="TableTextBullet"/>
            </w:pPr>
            <w:r>
              <w:t>The Council will support the development of the circular economy by encouraging the waste and construction industries to:</w:t>
            </w:r>
          </w:p>
          <w:p w14:paraId="2AAB10C4" w14:textId="77777777" w:rsidR="00EB414A" w:rsidRDefault="00EB414A" w:rsidP="00EB414A">
            <w:pPr>
              <w:pStyle w:val="TableTextBullet"/>
              <w:numPr>
                <w:ilvl w:val="0"/>
                <w:numId w:val="0"/>
              </w:numPr>
              <w:ind w:left="284"/>
            </w:pPr>
            <w:r>
              <w:t>a. make resource use more efficient;</w:t>
            </w:r>
          </w:p>
          <w:p w14:paraId="7FAEEBD1" w14:textId="77777777" w:rsidR="00EB414A" w:rsidRDefault="00EB414A" w:rsidP="00EB414A">
            <w:pPr>
              <w:pStyle w:val="TableTextBullet"/>
              <w:numPr>
                <w:ilvl w:val="0"/>
                <w:numId w:val="0"/>
              </w:numPr>
              <w:ind w:left="284"/>
            </w:pPr>
            <w:r>
              <w:t>b. reduce the production of waste;</w:t>
            </w:r>
          </w:p>
          <w:p w14:paraId="7499AF1A" w14:textId="77777777" w:rsidR="00EB414A" w:rsidRDefault="00EB414A" w:rsidP="00EB414A">
            <w:pPr>
              <w:pStyle w:val="TableTextBullet"/>
              <w:numPr>
                <w:ilvl w:val="0"/>
                <w:numId w:val="0"/>
              </w:numPr>
              <w:ind w:left="284"/>
            </w:pPr>
            <w:r>
              <w:t>c. maximise the recycling of waste; and</w:t>
            </w:r>
          </w:p>
          <w:p w14:paraId="2647C73B" w14:textId="46DF7427" w:rsidR="00EB414A" w:rsidRDefault="00EB414A" w:rsidP="00EB414A">
            <w:pPr>
              <w:pStyle w:val="TableTextBullet"/>
              <w:numPr>
                <w:ilvl w:val="0"/>
                <w:numId w:val="0"/>
              </w:numPr>
              <w:ind w:left="284"/>
            </w:pPr>
            <w:r>
              <w:t>d. identify alternative business models</w:t>
            </w:r>
          </w:p>
          <w:p w14:paraId="0F135CA4" w14:textId="61E0308E" w:rsidR="00EB414A" w:rsidRDefault="00EB414A" w:rsidP="00EB414A">
            <w:pPr>
              <w:pStyle w:val="TableTextBullet"/>
              <w:numPr>
                <w:ilvl w:val="0"/>
                <w:numId w:val="0"/>
              </w:numPr>
              <w:ind w:left="284" w:hanging="284"/>
            </w:pPr>
          </w:p>
        </w:tc>
      </w:tr>
      <w:tr w:rsidR="007423BF" w14:paraId="6EA6CF2C" w14:textId="77777777" w:rsidTr="000360CD">
        <w:trPr>
          <w:cnfStyle w:val="000000010000" w:firstRow="0" w:lastRow="0" w:firstColumn="0" w:lastColumn="0" w:oddVBand="0" w:evenVBand="0" w:oddHBand="0" w:evenHBand="1" w:firstRowFirstColumn="0" w:firstRowLastColumn="0" w:lastRowFirstColumn="0" w:lastRowLastColumn="0"/>
        </w:trPr>
        <w:tc>
          <w:tcPr>
            <w:tcW w:w="1982" w:type="dxa"/>
          </w:tcPr>
          <w:p w14:paraId="4867CD8C" w14:textId="44037ADA" w:rsidR="007423BF" w:rsidRDefault="00EB414A" w:rsidP="000360CD">
            <w:r>
              <w:t>Policy DP26</w:t>
            </w:r>
          </w:p>
        </w:tc>
        <w:tc>
          <w:tcPr>
            <w:tcW w:w="7651" w:type="dxa"/>
          </w:tcPr>
          <w:p w14:paraId="3B7B366C" w14:textId="198965BD" w:rsidR="00EB414A" w:rsidRPr="00EB414A" w:rsidRDefault="00EB414A" w:rsidP="00EB414A">
            <w:pPr>
              <w:pStyle w:val="TableTextBullet"/>
              <w:numPr>
                <w:ilvl w:val="0"/>
                <w:numId w:val="0"/>
              </w:numPr>
              <w:ind w:left="284" w:hanging="284"/>
              <w:rPr>
                <w:b/>
                <w:bCs/>
              </w:rPr>
            </w:pPr>
            <w:r w:rsidRPr="00EB414A">
              <w:rPr>
                <w:b/>
                <w:bCs/>
              </w:rPr>
              <w:t xml:space="preserve">Waste Management in </w:t>
            </w:r>
            <w:r>
              <w:rPr>
                <w:b/>
                <w:bCs/>
              </w:rPr>
              <w:t>N</w:t>
            </w:r>
            <w:r w:rsidRPr="00EB414A">
              <w:rPr>
                <w:b/>
                <w:bCs/>
              </w:rPr>
              <w:t xml:space="preserve">ew </w:t>
            </w:r>
            <w:r>
              <w:rPr>
                <w:b/>
                <w:bCs/>
              </w:rPr>
              <w:t>D</w:t>
            </w:r>
            <w:r w:rsidRPr="00EB414A">
              <w:rPr>
                <w:b/>
                <w:bCs/>
              </w:rPr>
              <w:t>evelopments</w:t>
            </w:r>
          </w:p>
          <w:p w14:paraId="31DEB206" w14:textId="77777777" w:rsidR="00EB414A" w:rsidRDefault="00EB414A" w:rsidP="00EB414A">
            <w:pPr>
              <w:pStyle w:val="TableTextBullet"/>
            </w:pPr>
            <w:r>
              <w:t>All proposals for major development should promote circular economy outcomes and aim to be net zero-waste. Applications should include a circular economy statement in accordance with London Plan policy SI 7 the London Plan.</w:t>
            </w:r>
          </w:p>
          <w:p w14:paraId="2057E682" w14:textId="77777777" w:rsidR="00EB414A" w:rsidRDefault="00EB414A" w:rsidP="00EB414A">
            <w:pPr>
              <w:pStyle w:val="TableTextBullet"/>
            </w:pPr>
            <w:r>
              <w:t xml:space="preserve">Residential development proposals that provide additional housing, including conversions, should ensure that: </w:t>
            </w:r>
          </w:p>
          <w:p w14:paraId="51684D35" w14:textId="54F8F052" w:rsidR="00EB414A" w:rsidRDefault="00EB414A" w:rsidP="00EB414A">
            <w:pPr>
              <w:pStyle w:val="TableTextBullet"/>
              <w:numPr>
                <w:ilvl w:val="0"/>
                <w:numId w:val="0"/>
              </w:numPr>
              <w:ind w:left="284"/>
            </w:pPr>
            <w:r>
              <w:t>a. there is adequate space within each flat/apartment for the temporary storage of waste generated by that flat/apartment allowing for the separate storage of recyclable materials;</w:t>
            </w:r>
          </w:p>
          <w:p w14:paraId="681B8BC4" w14:textId="6D2867A2" w:rsidR="00EB414A" w:rsidRDefault="00EB414A" w:rsidP="00EB414A">
            <w:pPr>
              <w:pStyle w:val="TableTextBullet"/>
              <w:numPr>
                <w:ilvl w:val="0"/>
                <w:numId w:val="0"/>
              </w:numPr>
              <w:ind w:left="284"/>
            </w:pPr>
            <w:r>
              <w:t>b. there is adequate communal storage for waste, including separate recyclables, pending its collection;</w:t>
            </w:r>
          </w:p>
          <w:p w14:paraId="4356C1C0" w14:textId="06FCE358" w:rsidR="00EB414A" w:rsidRDefault="00EB414A" w:rsidP="00EB414A">
            <w:pPr>
              <w:pStyle w:val="TableTextBullet"/>
              <w:numPr>
                <w:ilvl w:val="0"/>
                <w:numId w:val="0"/>
              </w:numPr>
              <w:ind w:left="284"/>
            </w:pPr>
            <w:r>
              <w:t>c. storage and collection systems (e.g. dedicated rooms, storage areas and chutes or underground waste collection systems) for waste are of high-quality design and are incorporated in a manner which will ensure there is adequate and convenient access for all residents and waste collection operatives and will contribute to the achievement of London Plan waste management</w:t>
            </w:r>
            <w:r w:rsidR="00C5244D">
              <w:t xml:space="preserve"> </w:t>
            </w:r>
            <w:r>
              <w:t>targets;</w:t>
            </w:r>
          </w:p>
          <w:p w14:paraId="12B2F04E" w14:textId="2C8D658E" w:rsidR="00EB414A" w:rsidRDefault="00EB414A" w:rsidP="00EB414A">
            <w:pPr>
              <w:pStyle w:val="TableTextBullet"/>
              <w:numPr>
                <w:ilvl w:val="0"/>
                <w:numId w:val="0"/>
              </w:numPr>
              <w:ind w:left="284"/>
            </w:pPr>
            <w:r>
              <w:t>d. measures are incorporated to manage, to acceptable levels, impacts on amenity including those that may be caused by odour, noise, and dust;</w:t>
            </w:r>
          </w:p>
          <w:p w14:paraId="6C6558DA" w14:textId="477DB547" w:rsidR="00EB414A" w:rsidRDefault="00EB414A" w:rsidP="00EB414A">
            <w:pPr>
              <w:pStyle w:val="TableTextBullet"/>
              <w:numPr>
                <w:ilvl w:val="0"/>
                <w:numId w:val="0"/>
              </w:numPr>
              <w:ind w:left="284"/>
            </w:pPr>
            <w:r>
              <w:t>e. the on-site treatment of waste has been considered and any system to be incorporated will take into account the factors listed above and other relevant Development Plan policies; and</w:t>
            </w:r>
          </w:p>
          <w:p w14:paraId="2460AA51" w14:textId="070E91B8" w:rsidR="00EB414A" w:rsidRDefault="00EB414A" w:rsidP="00EB414A">
            <w:pPr>
              <w:pStyle w:val="TableTextBullet"/>
              <w:numPr>
                <w:ilvl w:val="0"/>
                <w:numId w:val="0"/>
              </w:numPr>
              <w:ind w:left="284"/>
            </w:pPr>
            <w:r>
              <w:t>f. adequate contingency measures are in place to manage any mechanical breakdowns</w:t>
            </w:r>
          </w:p>
          <w:p w14:paraId="63936EFC" w14:textId="23C5DED0" w:rsidR="009D415B" w:rsidRDefault="009D415B" w:rsidP="009D415B">
            <w:pPr>
              <w:pStyle w:val="TableTextBullet"/>
              <w:numPr>
                <w:ilvl w:val="0"/>
                <w:numId w:val="0"/>
              </w:numPr>
              <w:ind w:left="284"/>
            </w:pPr>
            <w:r>
              <w:t xml:space="preserve">g. there is adequate space within each residential property for the temporary storage of waste generated by that residence allowing for the separate storage of recyclable materials; and </w:t>
            </w:r>
          </w:p>
          <w:p w14:paraId="25949DE5" w14:textId="7901984B" w:rsidR="009D415B" w:rsidRDefault="009D415B" w:rsidP="009D415B">
            <w:pPr>
              <w:pStyle w:val="TableTextBullet"/>
              <w:numPr>
                <w:ilvl w:val="0"/>
                <w:numId w:val="0"/>
              </w:numPr>
              <w:ind w:left="284"/>
            </w:pPr>
            <w:r>
              <w:t>h. there is adequate external storage space for waste, including separate recyclables, pending its collection.</w:t>
            </w:r>
          </w:p>
          <w:p w14:paraId="530E823A" w14:textId="41C3C75F" w:rsidR="007423BF" w:rsidRDefault="009D415B" w:rsidP="009D415B">
            <w:pPr>
              <w:pStyle w:val="TableTextBullet"/>
            </w:pPr>
            <w:r>
              <w:t>Proposals for new development should be accompanied by a recycling and waste management strategy that considers the above matters and demonstrates the ability of the new development, once occupied, to meet local authority waste management recycling targets</w:t>
            </w:r>
          </w:p>
        </w:tc>
      </w:tr>
    </w:tbl>
    <w:p w14:paraId="4B59C701" w14:textId="77777777" w:rsidR="00EB414A" w:rsidRDefault="00EB414A">
      <w:pPr>
        <w:rPr>
          <w:rFonts w:asciiTheme="majorHAnsi" w:eastAsiaTheme="majorEastAsia" w:hAnsiTheme="majorHAnsi" w:cstheme="majorBidi"/>
          <w:color w:val="000000" w:themeColor="text1"/>
          <w:sz w:val="22"/>
          <w:szCs w:val="24"/>
        </w:rPr>
      </w:pPr>
      <w:r>
        <w:br w:type="page"/>
      </w:r>
    </w:p>
    <w:p w14:paraId="7D7B37EF" w14:textId="2F6185E1" w:rsidR="00913868" w:rsidRDefault="00913868" w:rsidP="00913868">
      <w:pPr>
        <w:pStyle w:val="HeadingNum2"/>
      </w:pPr>
      <w:bookmarkStart w:id="18" w:name="_Toc195006139"/>
      <w:r w:rsidRPr="00913868">
        <w:lastRenderedPageBreak/>
        <w:t>Method</w:t>
      </w:r>
      <w:r>
        <w:t xml:space="preserve"> </w:t>
      </w:r>
      <w:r w:rsidR="00380558">
        <w:t>s</w:t>
      </w:r>
      <w:r>
        <w:t>tatement</w:t>
      </w:r>
      <w:bookmarkEnd w:id="18"/>
    </w:p>
    <w:p w14:paraId="6C388DA4" w14:textId="6FCC0216" w:rsidR="00913868" w:rsidRDefault="00913868" w:rsidP="00913868">
      <w:pPr>
        <w:pStyle w:val="HeadingNum3"/>
      </w:pPr>
      <w:r>
        <w:t xml:space="preserve">Sustainability </w:t>
      </w:r>
      <w:r w:rsidR="00380558">
        <w:t>s</w:t>
      </w:r>
      <w:r w:rsidRPr="00913868">
        <w:t>trategy</w:t>
      </w:r>
      <w:r>
        <w:t xml:space="preserve"> </w:t>
      </w:r>
    </w:p>
    <w:p w14:paraId="509EC7AF" w14:textId="2A3B1F96" w:rsidR="00913868" w:rsidRDefault="00913868" w:rsidP="00913868">
      <w:pPr>
        <w:pStyle w:val="ListParagraph"/>
        <w:numPr>
          <w:ilvl w:val="0"/>
          <w:numId w:val="0"/>
        </w:numPr>
        <w:tabs>
          <w:tab w:val="left" w:pos="720"/>
        </w:tabs>
      </w:pPr>
      <w:r>
        <w:t xml:space="preserve">A holistic, interdisciplinary approach has been adopted to define and communicate the sustainability strategy for the Proposed Development. </w:t>
      </w:r>
    </w:p>
    <w:p w14:paraId="0EF023C3" w14:textId="0816CB6F" w:rsidR="009622F3" w:rsidRDefault="009622F3" w:rsidP="00913868">
      <w:pPr>
        <w:pStyle w:val="ListParagraph"/>
        <w:numPr>
          <w:ilvl w:val="0"/>
          <w:numId w:val="0"/>
        </w:numPr>
        <w:tabs>
          <w:tab w:val="left" w:pos="720"/>
        </w:tabs>
      </w:pPr>
    </w:p>
    <w:p w14:paraId="3EB64FAC" w14:textId="594C6E64" w:rsidR="00913868" w:rsidRDefault="00AA64AB" w:rsidP="00913868">
      <w:pPr>
        <w:pStyle w:val="ListParagraph"/>
        <w:numPr>
          <w:ilvl w:val="0"/>
          <w:numId w:val="0"/>
        </w:numPr>
        <w:tabs>
          <w:tab w:val="left" w:pos="720"/>
        </w:tabs>
      </w:pPr>
      <w:r>
        <w:rPr>
          <w:noProof/>
        </w:rPr>
        <w:drawing>
          <wp:anchor distT="0" distB="0" distL="114300" distR="114300" simplePos="0" relativeHeight="251759616" behindDoc="0" locked="0" layoutInCell="1" allowOverlap="1" wp14:anchorId="2E35E70D" wp14:editId="0335821E">
            <wp:simplePos x="0" y="0"/>
            <wp:positionH relativeFrom="margin">
              <wp:posOffset>1148715</wp:posOffset>
            </wp:positionH>
            <wp:positionV relativeFrom="paragraph">
              <wp:posOffset>587375</wp:posOffset>
            </wp:positionV>
            <wp:extent cx="10887075" cy="4839970"/>
            <wp:effectExtent l="0" t="0" r="9525" b="0"/>
            <wp:wrapThrough wrapText="bothSides">
              <wp:wrapPolygon edited="0">
                <wp:start x="10318" y="0"/>
                <wp:lineTo x="10054" y="170"/>
                <wp:lineTo x="9260" y="1275"/>
                <wp:lineTo x="8693" y="2636"/>
                <wp:lineTo x="8504" y="3996"/>
                <wp:lineTo x="8504" y="4166"/>
                <wp:lineTo x="8542" y="5441"/>
                <wp:lineTo x="8731" y="6801"/>
                <wp:lineTo x="8731" y="6886"/>
                <wp:lineTo x="8995" y="8162"/>
                <wp:lineTo x="8995" y="8332"/>
                <wp:lineTo x="9676" y="9522"/>
                <wp:lineTo x="9562" y="12242"/>
                <wp:lineTo x="8542" y="13603"/>
                <wp:lineTo x="5480" y="15558"/>
                <wp:lineTo x="4422" y="16323"/>
                <wp:lineTo x="983" y="16578"/>
                <wp:lineTo x="113" y="16833"/>
                <wp:lineTo x="0" y="18279"/>
                <wp:lineTo x="0" y="19979"/>
                <wp:lineTo x="76" y="20574"/>
                <wp:lineTo x="605" y="21509"/>
                <wp:lineTo x="718" y="21509"/>
                <wp:lineTo x="20863" y="21509"/>
                <wp:lineTo x="20976" y="21509"/>
                <wp:lineTo x="21506" y="20574"/>
                <wp:lineTo x="21581" y="19894"/>
                <wp:lineTo x="21581" y="18279"/>
                <wp:lineTo x="21543" y="16918"/>
                <wp:lineTo x="20598" y="16578"/>
                <wp:lineTo x="17235" y="16323"/>
                <wp:lineTo x="15194" y="14963"/>
                <wp:lineTo x="13077" y="13603"/>
                <wp:lineTo x="12057" y="12242"/>
                <wp:lineTo x="11906" y="9522"/>
                <wp:lineTo x="12586" y="8162"/>
                <wp:lineTo x="12850" y="6801"/>
                <wp:lineTo x="17802" y="6801"/>
                <wp:lineTo x="19654" y="6461"/>
                <wp:lineTo x="19654" y="4336"/>
                <wp:lineTo x="18595" y="4081"/>
                <wp:lineTo x="17159" y="3996"/>
                <wp:lineTo x="17159" y="3231"/>
                <wp:lineTo x="12888" y="2721"/>
                <wp:lineTo x="12472" y="1785"/>
                <wp:lineTo x="12283" y="1190"/>
                <wp:lineTo x="11452" y="85"/>
                <wp:lineTo x="11225" y="0"/>
                <wp:lineTo x="10318" y="0"/>
              </wp:wrapPolygon>
            </wp:wrapThrough>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10887075" cy="4839970"/>
                    </a:xfrm>
                    <a:prstGeom prst="rect">
                      <a:avLst/>
                    </a:prstGeom>
                    <a:noFill/>
                  </pic:spPr>
                </pic:pic>
              </a:graphicData>
            </a:graphic>
            <wp14:sizeRelH relativeFrom="page">
              <wp14:pctWidth>0</wp14:pctWidth>
            </wp14:sizeRelH>
            <wp14:sizeRelV relativeFrom="page">
              <wp14:pctHeight>0</wp14:pctHeight>
            </wp14:sizeRelV>
          </wp:anchor>
        </w:drawing>
      </w:r>
      <w:r w:rsidR="00913868">
        <w:t>The design of the Proposed Development is based on sustainable design and construction principles as informed by planning requirements and industry best practice. The project has utilised a sustainability framework based on five defined factors; the people, the building, the social network, the natural environment, and the economic aspects to capture the multi-faceted sustainability benefits and values that the development seeks to bring to the application site; local community; surrounding businesses and future building users.</w:t>
      </w:r>
      <w:r w:rsidR="00C85028" w:rsidRPr="00C85028">
        <w:rPr>
          <w:rFonts w:eastAsiaTheme="minorHAnsi"/>
          <w:noProof/>
          <w:color w:val="000000" w:themeColor="text1"/>
        </w:rPr>
        <w:t xml:space="preserve"> </w:t>
      </w:r>
      <w:r w:rsidR="00BB4AA7" w:rsidRPr="00BB4AA7">
        <w:rPr>
          <w:rFonts w:eastAsiaTheme="minorHAnsi"/>
          <w:noProof/>
          <w:color w:val="000000" w:themeColor="text1"/>
        </w:rPr>
        <w:t xml:space="preserve"> </w:t>
      </w:r>
      <w:r w:rsidR="00913868">
        <w:t xml:space="preserve"> </w:t>
      </w:r>
    </w:p>
    <w:p w14:paraId="63192A09" w14:textId="7E2228BF" w:rsidR="001C582C" w:rsidRDefault="001C582C" w:rsidP="00913868">
      <w:pPr>
        <w:pStyle w:val="ListParagraph"/>
        <w:numPr>
          <w:ilvl w:val="0"/>
          <w:numId w:val="0"/>
        </w:numPr>
        <w:tabs>
          <w:tab w:val="left" w:pos="720"/>
        </w:tabs>
      </w:pPr>
    </w:p>
    <w:p w14:paraId="1A201177" w14:textId="292A44BE" w:rsidR="00AA64AB" w:rsidRDefault="00AA64AB">
      <w:pPr>
        <w:rPr>
          <w:rFonts w:asciiTheme="majorHAnsi" w:eastAsiaTheme="majorEastAsia" w:hAnsiTheme="majorHAnsi" w:cstheme="majorBidi"/>
          <w:color w:val="000000" w:themeColor="text1"/>
          <w:sz w:val="22"/>
          <w:szCs w:val="24"/>
        </w:rPr>
      </w:pPr>
      <w:bookmarkStart w:id="19" w:name="_Toc61427230"/>
      <w:bookmarkStart w:id="20" w:name="_Toc52373424"/>
      <w:r w:rsidRPr="00FB4D2B">
        <w:rPr>
          <w:rFonts w:eastAsiaTheme="minorHAnsi"/>
          <w:noProof/>
          <w:color w:val="000000" w:themeColor="text1"/>
        </w:rPr>
        <mc:AlternateContent>
          <mc:Choice Requires="wpg">
            <w:drawing>
              <wp:anchor distT="0" distB="0" distL="114300" distR="114300" simplePos="0" relativeHeight="251769856" behindDoc="0" locked="0" layoutInCell="1" allowOverlap="1" wp14:anchorId="2BD57A69" wp14:editId="693CC1F3">
                <wp:simplePos x="0" y="0"/>
                <wp:positionH relativeFrom="column">
                  <wp:posOffset>10673715</wp:posOffset>
                </wp:positionH>
                <wp:positionV relativeFrom="paragraph">
                  <wp:posOffset>4392295</wp:posOffset>
                </wp:positionV>
                <wp:extent cx="2079504" cy="1885950"/>
                <wp:effectExtent l="0" t="0" r="16510" b="0"/>
                <wp:wrapNone/>
                <wp:docPr id="64" name="Group 64" descr="P326#y4"/>
                <wp:cNvGraphicFramePr/>
                <a:graphic xmlns:a="http://schemas.openxmlformats.org/drawingml/2006/main">
                  <a:graphicData uri="http://schemas.microsoft.com/office/word/2010/wordprocessingGroup">
                    <wpg:wgp>
                      <wpg:cNvGrpSpPr/>
                      <wpg:grpSpPr>
                        <a:xfrm>
                          <a:off x="0" y="0"/>
                          <a:ext cx="2079504" cy="1885950"/>
                          <a:chOff x="-5370" y="103018"/>
                          <a:chExt cx="2159925" cy="1772662"/>
                        </a:xfrm>
                      </wpg:grpSpPr>
                      <wps:wsp>
                        <wps:cNvPr id="70" name="Text Box 70"/>
                        <wps:cNvSpPr txBox="1"/>
                        <wps:spPr bwMode="auto">
                          <a:xfrm>
                            <a:off x="-5370" y="103018"/>
                            <a:ext cx="2159925" cy="1772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01C6FCC" w14:textId="05CF828B" w:rsidR="00FB4D2B" w:rsidRPr="00FB4D2B" w:rsidRDefault="00FB4D2B" w:rsidP="00FB4D2B">
                              <w:pPr>
                                <w:spacing w:after="360" w:line="280" w:lineRule="atLeast"/>
                                <w:jc w:val="center"/>
                                <w:rPr>
                                  <w:rFonts w:ascii="Lato" w:hAnsi="Lato"/>
                                  <w:b/>
                                  <w:bCs/>
                                </w:rPr>
                              </w:pPr>
                              <w:r w:rsidRPr="00FB4D2B">
                                <w:rPr>
                                  <w:rFonts w:ascii="Lato" w:hAnsi="Lato"/>
                                  <w:b/>
                                  <w:bCs/>
                                </w:rPr>
                                <w:br/>
                                <w:t>Enhancing the environment</w:t>
                              </w:r>
                            </w:p>
                            <w:tbl>
                              <w:tblPr>
                                <w:tblW w:w="0" w:type="auto"/>
                                <w:tblCellMar>
                                  <w:top w:w="113" w:type="dxa"/>
                                  <w:bottom w:w="142" w:type="dxa"/>
                                </w:tblCellMar>
                                <w:tblLook w:val="0680" w:firstRow="0" w:lastRow="0" w:firstColumn="1" w:lastColumn="0" w:noHBand="1" w:noVBand="1"/>
                              </w:tblPr>
                              <w:tblGrid>
                                <w:gridCol w:w="3274"/>
                              </w:tblGrid>
                              <w:tr w:rsidR="00FB4D2B" w:rsidRPr="00FB4D2B" w14:paraId="4AC74021" w14:textId="77777777" w:rsidTr="00203967">
                                <w:tc>
                                  <w:tcPr>
                                    <w:tcW w:w="3401" w:type="dxa"/>
                                    <w:tcBorders>
                                      <w:top w:val="single" w:sz="18" w:space="0" w:color="FFFFFF" w:themeColor="background1"/>
                                      <w:bottom w:val="single" w:sz="18" w:space="0" w:color="FFFFFF" w:themeColor="background1"/>
                                    </w:tcBorders>
                                    <w:shd w:val="clear" w:color="auto" w:fill="F2F2F2" w:themeFill="background2" w:themeFillShade="F2"/>
                                  </w:tcPr>
                                  <w:p w14:paraId="1D2FB88A" w14:textId="77777777" w:rsidR="00FB4D2B" w:rsidRPr="00FB4D2B" w:rsidRDefault="00FB4D2B" w:rsidP="0088423D">
                                    <w:pPr>
                                      <w:spacing w:after="0" w:line="280" w:lineRule="exact"/>
                                      <w:jc w:val="center"/>
                                      <w:rPr>
                                        <w:rFonts w:ascii="Lato" w:hAnsi="Lato"/>
                                        <w:sz w:val="18"/>
                                        <w:szCs w:val="18"/>
                                      </w:rPr>
                                    </w:pPr>
                                    <w:r w:rsidRPr="00FB4D2B">
                                      <w:rPr>
                                        <w:rFonts w:ascii="Lato" w:hAnsi="Lato"/>
                                        <w:sz w:val="18"/>
                                        <w:szCs w:val="18"/>
                                      </w:rPr>
                                      <w:t>By seeking to achieve positive gain, NATURAL VALUE is increased where existing quality is protected and new complementary resources are introduced.</w:t>
                                    </w:r>
                                  </w:p>
                                </w:tc>
                              </w:tr>
                            </w:tbl>
                            <w:p w14:paraId="58F41318" w14:textId="77777777" w:rsidR="00FB4D2B" w:rsidRPr="007C47F6" w:rsidRDefault="00FB4D2B" w:rsidP="00FB4D2B">
                              <w:pPr>
                                <w:jc w:val="center"/>
                                <w:rPr>
                                  <w:rFonts w:ascii="Lato" w:hAnsi="Lato"/>
                                  <w:b/>
                                  <w:bCs/>
                                  <w:sz w:val="24"/>
                                  <w:szCs w:val="24"/>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76" name="Rectangle 76"/>
                        <wps:cNvSpPr/>
                        <wps:spPr bwMode="auto">
                          <a:xfrm>
                            <a:off x="0" y="485775"/>
                            <a:ext cx="2154555" cy="80645"/>
                          </a:xfrm>
                          <a:prstGeom prst="rect">
                            <a:avLst/>
                          </a:prstGeom>
                          <a:solidFill>
                            <a:srgbClr val="B5D1C6"/>
                          </a:solidFill>
                          <a:ln w="9525" cap="flat" cmpd="sng" algn="ctr">
                            <a:noFill/>
                            <a:prstDash val="solid"/>
                            <a:round/>
                            <a:headEnd type="none" w="med" len="med"/>
                            <a:tailEnd type="none" w="med" len="med"/>
                          </a:ln>
                          <a:effectLst/>
                        </wps:spPr>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2BD57A69" id="Group 64" o:spid="_x0000_s1026" alt="P326#y4" style="position:absolute;margin-left:840.45pt;margin-top:345.85pt;width:163.75pt;height:148.5pt;z-index:251769856;mso-width-relative:margin;mso-height-relative:margin" coordorigin="-53,1030" coordsize="21599,1772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K4CXUwMAAPkIAAAOAAAAZHJzL2Uyb0RvYy54bWzcVttu3DYQfS/QfyD4Hku7We1FsBw4dmwU&#10;cBOjdpFnLkVdAIpkSa4l9+t7SEkb2w2QNkEQIC/a0cxoyDlzDrmnb4ZOkgdhXatVQRcnKSVCcV22&#10;qi7on/dXr7aUOM9UyaRWoqCPwtE3Z7/+ctqbXCx1o2UpLEER5fLeFLTx3uRJ4ngjOuZOtBEKwUrb&#10;jnm82jopLetRvZPJMk3XSa9taazmwjl4L8cgPYv1q0pw/6GqnPBEFhR78/Fp43MfnsnZKctry0zT&#10;8mkb7Ct20bFWYdFjqUvmGTnY9l+lupZb7XTlT7juEl1VLRexB3SzSF90c231wcRe6ryvzREmQPsC&#10;p68uy98/XFtzZ24tkOhNDSziW+hlqGwXfrFLMkTIHo+QicETDucy3eyydEUJR2yx3WZ4G0HlDZAP&#10;373KXm8AfYinr9PFdg6/m0ssst1umU0lNpvler0MOcm8g+TZvnoDprhPYLhvA+OuYUZEjF0OMG4t&#10;acuChg0r1oGw96HTt3ogcEWIYloAjPgBfnQ1+11w7vvfdYnv2MHryIgXKH4ejSOcX8KC5cY6fy10&#10;R4JRUAuKx3XYw43zI2xzShie0letlPCzXKpnDuAbPEDX5WHrYf4u98N+mPrc6/IRHVk9qsYZftVi&#10;zRvm/C2zkAlAgvT9BzwqqfuC6smipNH278/5Qz4GhiglPWRXUPfXgVlBifxNYZRBo7NhZ2M/G+rQ&#10;XWgoeYFDxfBo4gPr5WxWVncfcSKch1UQYopjrYL62bzwo/hxonBxfh6ToETD/I26MzyUDiAFBO+H&#10;j8yaCWaPCb3XM1lY/gLtMXeE9xyTr9o4igDoiOKEM4g7wvz9GbyeGfwHGMJULQXZrGeqgulHzY/T&#10;/yJxgSYkvNpmm00WyrD8CWlXWTYJeJuuVzF+lO//pqzTsi0Da8Miztb7C2nJA8Pc32aXi4vYBKo/&#10;S5OKgH+7LJ4jgVaVZBg670wJiqka85c1bijubRzwE1mEWV8y14xLxKpjfzh9VRk7bQQr36mS+EcD&#10;aSvcZGBvQTtRgrcCZYMVMz1r5X/JnMQHEOMlNUn3uRR/hP52i9XqqMFVtlkGfUX5TZFRi1Pk59Bj&#10;vF9wv8YrZ/ovEC7wp+9Rv5/+sZz9AwAA//8DAFBLAwQUAAYACAAAACEAU2MBk+MAAAANAQAADwAA&#10;AGRycy9kb3ducmV2LnhtbEyPTUvDQBCG74L/YRnBm93Ej3QTsymlqKci2AribZtMk9DsbMhuk/Tf&#10;O570+DIP7/tMvpptJ0YcfOtIQ7yIQCCVrmqp1vC5f71TIHwwVJnOEWq4oIdVcX2Vm6xyE33guAu1&#10;4BLymdHQhNBnUvqyQWv8wvVIfDu6wZrAcahlNZiJy20n76Mokda0xAuN6XHTYHnana2Gt8lM64f4&#10;ZdyejpvL9/7p/Wsbo9a3N/P6GUTAOfzB8KvP6lCw08GdqfKi45yoKGVWQ5LGSxCM8KB6BHHQkCq1&#10;BFnk8v8XxQ8AAAD//wMAUEsBAi0AFAAGAAgAAAAhALaDOJL+AAAA4QEAABMAAAAAAAAAAAAAAAAA&#10;AAAAAFtDb250ZW50X1R5cGVzXS54bWxQSwECLQAUAAYACAAAACEAOP0h/9YAAACUAQAACwAAAAAA&#10;AAAAAAAAAAAvAQAAX3JlbHMvLnJlbHNQSwECLQAUAAYACAAAACEAuCuAl1MDAAD5CAAADgAAAAAA&#10;AAAAAAAAAAAuAgAAZHJzL2Uyb0RvYy54bWxQSwECLQAUAAYACAAAACEAU2MBk+MAAAANAQAADwAA&#10;AAAAAAAAAAAAAACtBQAAZHJzL2Rvd25yZXYueG1sUEsFBgAAAAAEAAQA8wAAAL0GAAAAAA==&#10;">
                <v:shapetype id="_x0000_t202" coordsize="21600,21600" o:spt="202" path="m,l,21600r21600,l21600,xe">
                  <v:stroke joinstyle="miter"/>
                  <v:path gradientshapeok="t" o:connecttype="rect"/>
                </v:shapetype>
                <v:shape id="Text Box 70" o:spid="_x0000_s1027" type="#_x0000_t202" style="position:absolute;left:-53;top:1030;width:21598;height:177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5kcXwgAAANsAAAAPAAAAZHJzL2Rvd25yZXYueG1sRE/Pa8Iw&#10;FL4L+x/CE7zZVA+ddkaRMWEgjLXdYce35tkGm5euyWr33y+HgceP7/fuMNlOjDR441jBKklBENdO&#10;G24UfFSn5QaED8gaO8ek4Jc8HPYPsx3m2t24oLEMjYgh7HNU0IbQ51L6uiWLPnE9ceQubrAYIhwa&#10;qQe8xXDbyXWaZtKi4djQYk/PLdXX8scqOH5y8WK+377ei0thqmqb8jm7KrWYT8cnEIGmcBf/u1+1&#10;gse4Pn6JP0Du/wAAAP//AwBQSwECLQAUAAYACAAAACEA2+H2y+4AAACFAQAAEwAAAAAAAAAAAAAA&#10;AAAAAAAAW0NvbnRlbnRfVHlwZXNdLnhtbFBLAQItABQABgAIAAAAIQBa9CxbvwAAABUBAAALAAAA&#10;AAAAAAAAAAAAAB8BAABfcmVscy8ucmVsc1BLAQItABQABgAIAAAAIQDI5kcXwgAAANsAAAAPAAAA&#10;AAAAAAAAAAAAAAcCAABkcnMvZG93bnJldi54bWxQSwUGAAAAAAMAAwC3AAAA9gIAAAAA&#10;" filled="f" stroked="f">
                  <v:textbox inset="0,0,0,0">
                    <w:txbxContent>
                      <w:p w14:paraId="201C6FCC" w14:textId="05CF828B" w:rsidR="00FB4D2B" w:rsidRPr="00FB4D2B" w:rsidRDefault="00FB4D2B" w:rsidP="00FB4D2B">
                        <w:pPr>
                          <w:spacing w:after="360" w:line="280" w:lineRule="atLeast"/>
                          <w:jc w:val="center"/>
                          <w:rPr>
                            <w:rFonts w:ascii="Lato" w:hAnsi="Lato"/>
                            <w:b/>
                            <w:bCs/>
                          </w:rPr>
                        </w:pPr>
                        <w:r w:rsidRPr="00FB4D2B">
                          <w:rPr>
                            <w:rFonts w:ascii="Lato" w:hAnsi="Lato"/>
                            <w:b/>
                            <w:bCs/>
                          </w:rPr>
                          <w:br/>
                          <w:t>Enhancing the environment</w:t>
                        </w:r>
                      </w:p>
                      <w:tbl>
                        <w:tblPr>
                          <w:tblW w:w="0" w:type="auto"/>
                          <w:tblCellMar>
                            <w:top w:w="113" w:type="dxa"/>
                            <w:bottom w:w="142" w:type="dxa"/>
                          </w:tblCellMar>
                          <w:tblLook w:val="0680" w:firstRow="0" w:lastRow="0" w:firstColumn="1" w:lastColumn="0" w:noHBand="1" w:noVBand="1"/>
                        </w:tblPr>
                        <w:tblGrid>
                          <w:gridCol w:w="3274"/>
                        </w:tblGrid>
                        <w:tr w:rsidR="00FB4D2B" w:rsidRPr="00FB4D2B" w14:paraId="4AC74021" w14:textId="77777777" w:rsidTr="00203967">
                          <w:tc>
                            <w:tcPr>
                              <w:tcW w:w="3401" w:type="dxa"/>
                              <w:tcBorders>
                                <w:top w:val="single" w:sz="18" w:space="0" w:color="FFFFFF" w:themeColor="background1"/>
                                <w:bottom w:val="single" w:sz="18" w:space="0" w:color="FFFFFF" w:themeColor="background1"/>
                              </w:tcBorders>
                              <w:shd w:val="clear" w:color="auto" w:fill="F2F2F2" w:themeFill="background2" w:themeFillShade="F2"/>
                            </w:tcPr>
                            <w:p w14:paraId="1D2FB88A" w14:textId="77777777" w:rsidR="00FB4D2B" w:rsidRPr="00FB4D2B" w:rsidRDefault="00FB4D2B" w:rsidP="0088423D">
                              <w:pPr>
                                <w:spacing w:after="0" w:line="280" w:lineRule="exact"/>
                                <w:jc w:val="center"/>
                                <w:rPr>
                                  <w:rFonts w:ascii="Lato" w:hAnsi="Lato"/>
                                  <w:sz w:val="18"/>
                                  <w:szCs w:val="18"/>
                                </w:rPr>
                              </w:pPr>
                              <w:r w:rsidRPr="00FB4D2B">
                                <w:rPr>
                                  <w:rFonts w:ascii="Lato" w:hAnsi="Lato"/>
                                  <w:sz w:val="18"/>
                                  <w:szCs w:val="18"/>
                                </w:rPr>
                                <w:t>By seeking to achieve positive gain, NATURAL VALUE is increased where existing quality is protected and new complementary resources are introduced.</w:t>
                              </w:r>
                            </w:p>
                          </w:tc>
                        </w:tr>
                      </w:tbl>
                      <w:p w14:paraId="58F41318" w14:textId="77777777" w:rsidR="00FB4D2B" w:rsidRPr="007C47F6" w:rsidRDefault="00FB4D2B" w:rsidP="00FB4D2B">
                        <w:pPr>
                          <w:jc w:val="center"/>
                          <w:rPr>
                            <w:rFonts w:ascii="Lato" w:hAnsi="Lato"/>
                            <w:b/>
                            <w:bCs/>
                            <w:sz w:val="24"/>
                            <w:szCs w:val="24"/>
                          </w:rPr>
                        </w:pPr>
                      </w:p>
                    </w:txbxContent>
                  </v:textbox>
                </v:shape>
                <v:rect id="Rectangle 76" o:spid="_x0000_s1028" style="position:absolute;top:4857;width:21545;height:8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AvOGwgAAANsAAAAPAAAAZHJzL2Rvd25yZXYueG1sRI9Pi8Iw&#10;FMTvC36H8ARva6qIK9UoIiiKe1n/gMdH82xKm5fSRK1++s3CgsdhZn7DzBatrcSdGl84VjDoJyCI&#10;M6cLzhWcjuvPCQgfkDVWjknBkzws5p2PGabaPfiH7oeQiwhhn6ICE0KdSukzQxZ939XE0bu6xmKI&#10;ssmlbvAR4baSwyQZS4sFxwWDNa0MZeXhZhXsztVGG/mifFTu0ZZP9/rmi1K9brucggjUhnf4v73V&#10;Cr7G8Pcl/gA5/wUAAP//AwBQSwECLQAUAAYACAAAACEA2+H2y+4AAACFAQAAEwAAAAAAAAAAAAAA&#10;AAAAAAAAW0NvbnRlbnRfVHlwZXNdLnhtbFBLAQItABQABgAIAAAAIQBa9CxbvwAAABUBAAALAAAA&#10;AAAAAAAAAAAAAB8BAABfcmVscy8ucmVsc1BLAQItABQABgAIAAAAIQBUAvOGwgAAANsAAAAPAAAA&#10;AAAAAAAAAAAAAAcCAABkcnMvZG93bnJldi54bWxQSwUGAAAAAAMAAwC3AAAA9gIAAAAA&#10;" fillcolor="#b5d1c6" stroked="f">
                  <v:stroke joinstyle="round"/>
                </v:rect>
              </v:group>
            </w:pict>
          </mc:Fallback>
        </mc:AlternateContent>
      </w:r>
      <w:r w:rsidRPr="00C85028">
        <w:rPr>
          <w:rFonts w:eastAsiaTheme="minorHAnsi"/>
          <w:noProof/>
        </w:rPr>
        <mc:AlternateContent>
          <mc:Choice Requires="wpg">
            <w:drawing>
              <wp:anchor distT="0" distB="0" distL="114300" distR="114300" simplePos="0" relativeHeight="251767808" behindDoc="0" locked="0" layoutInCell="1" allowOverlap="1" wp14:anchorId="26EF1B9C" wp14:editId="55067B50">
                <wp:simplePos x="0" y="0"/>
                <wp:positionH relativeFrom="column">
                  <wp:posOffset>8159115</wp:posOffset>
                </wp:positionH>
                <wp:positionV relativeFrom="paragraph">
                  <wp:posOffset>4306570</wp:posOffset>
                </wp:positionV>
                <wp:extent cx="2219325" cy="1704975"/>
                <wp:effectExtent l="0" t="0" r="9525" b="9525"/>
                <wp:wrapNone/>
                <wp:docPr id="682" name="Group 682" descr="P326#y3"/>
                <wp:cNvGraphicFramePr/>
                <a:graphic xmlns:a="http://schemas.openxmlformats.org/drawingml/2006/main">
                  <a:graphicData uri="http://schemas.microsoft.com/office/word/2010/wordprocessingGroup">
                    <wpg:wgp>
                      <wpg:cNvGrpSpPr/>
                      <wpg:grpSpPr>
                        <a:xfrm>
                          <a:off x="0" y="0"/>
                          <a:ext cx="2219325" cy="1704975"/>
                          <a:chOff x="0" y="-35051"/>
                          <a:chExt cx="2159925" cy="1981821"/>
                        </a:xfrm>
                      </wpg:grpSpPr>
                      <wps:wsp>
                        <wps:cNvPr id="684" name="Text Box 684"/>
                        <wps:cNvSpPr txBox="1"/>
                        <wps:spPr bwMode="auto">
                          <a:xfrm>
                            <a:off x="0" y="-35051"/>
                            <a:ext cx="2159925" cy="19818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27FF396" w14:textId="77777777" w:rsidR="00C85028" w:rsidRPr="00C85028" w:rsidRDefault="00C85028" w:rsidP="00C85028">
                              <w:pPr>
                                <w:spacing w:after="360" w:line="280" w:lineRule="atLeast"/>
                                <w:jc w:val="center"/>
                                <w:rPr>
                                  <w:rFonts w:ascii="Lato" w:hAnsi="Lato"/>
                                  <w:b/>
                                  <w:bCs/>
                                </w:rPr>
                              </w:pPr>
                              <w:r>
                                <w:rPr>
                                  <w:rFonts w:ascii="Lato" w:hAnsi="Lato"/>
                                  <w:b/>
                                  <w:bCs/>
                                  <w:sz w:val="24"/>
                                  <w:szCs w:val="24"/>
                                </w:rPr>
                                <w:br/>
                              </w:r>
                              <w:r w:rsidRPr="00C85028">
                                <w:rPr>
                                  <w:rFonts w:ascii="Lato" w:hAnsi="Lato"/>
                                  <w:b/>
                                  <w:bCs/>
                                </w:rPr>
                                <w:t>Physical &amp; mental wellbeing</w:t>
                              </w:r>
                            </w:p>
                            <w:tbl>
                              <w:tblPr>
                                <w:tblW w:w="0" w:type="auto"/>
                                <w:tblCellMar>
                                  <w:top w:w="113" w:type="dxa"/>
                                  <w:bottom w:w="142" w:type="dxa"/>
                                </w:tblCellMar>
                                <w:tblLook w:val="0680" w:firstRow="0" w:lastRow="0" w:firstColumn="1" w:lastColumn="0" w:noHBand="1" w:noVBand="1"/>
                              </w:tblPr>
                              <w:tblGrid>
                                <w:gridCol w:w="3401"/>
                              </w:tblGrid>
                              <w:tr w:rsidR="00C85028" w:rsidRPr="00C85028" w14:paraId="7A7E3483" w14:textId="77777777" w:rsidTr="00203967">
                                <w:tc>
                                  <w:tcPr>
                                    <w:tcW w:w="3401" w:type="dxa"/>
                                    <w:tcBorders>
                                      <w:top w:val="single" w:sz="18" w:space="0" w:color="FFFFFF" w:themeColor="background1"/>
                                      <w:bottom w:val="single" w:sz="18" w:space="0" w:color="FFFFFF" w:themeColor="background1"/>
                                    </w:tcBorders>
                                    <w:shd w:val="clear" w:color="auto" w:fill="F2F2F2" w:themeFill="background2" w:themeFillShade="F2"/>
                                  </w:tcPr>
                                  <w:p w14:paraId="51B07B7C" w14:textId="77777777" w:rsidR="00C85028" w:rsidRPr="00C85028" w:rsidRDefault="00C85028" w:rsidP="0088423D">
                                    <w:pPr>
                                      <w:spacing w:after="0" w:line="280" w:lineRule="exact"/>
                                      <w:jc w:val="center"/>
                                      <w:rPr>
                                        <w:rFonts w:ascii="Lato" w:hAnsi="Lato"/>
                                        <w:sz w:val="18"/>
                                        <w:szCs w:val="18"/>
                                      </w:rPr>
                                    </w:pPr>
                                    <w:r w:rsidRPr="00C85028">
                                      <w:rPr>
                                        <w:rFonts w:ascii="Lato" w:hAnsi="Lato"/>
                                        <w:sz w:val="18"/>
                                        <w:szCs w:val="18"/>
                                      </w:rPr>
                                      <w:t>With a focus on people, HUMAN VALUE is increased where quality and longevity of life is improved and happiness is increased.</w:t>
                                    </w:r>
                                  </w:p>
                                </w:tc>
                              </w:tr>
                            </w:tbl>
                            <w:p w14:paraId="56B17814" w14:textId="77777777" w:rsidR="00C85028" w:rsidRPr="007C47F6" w:rsidRDefault="00C85028" w:rsidP="00C85028">
                              <w:pPr>
                                <w:jc w:val="center"/>
                                <w:rPr>
                                  <w:rFonts w:ascii="Lato" w:hAnsi="Lato"/>
                                  <w:b/>
                                  <w:bCs/>
                                  <w:sz w:val="24"/>
                                  <w:szCs w:val="24"/>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686" name="Rectangle 686"/>
                        <wps:cNvSpPr/>
                        <wps:spPr bwMode="auto">
                          <a:xfrm>
                            <a:off x="0" y="485775"/>
                            <a:ext cx="2154555" cy="80645"/>
                          </a:xfrm>
                          <a:prstGeom prst="rect">
                            <a:avLst/>
                          </a:prstGeom>
                          <a:solidFill>
                            <a:srgbClr val="81B0C0"/>
                          </a:solidFill>
                          <a:ln w="9525" cap="flat" cmpd="sng" algn="ctr">
                            <a:noFill/>
                            <a:prstDash val="solid"/>
                            <a:round/>
                            <a:headEnd type="none" w="med" len="med"/>
                            <a:tailEnd type="none" w="med" len="med"/>
                          </a:ln>
                          <a:effectLst/>
                        </wps:spPr>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26EF1B9C" id="Group 682" o:spid="_x0000_s1029" alt="P326#y3" style="position:absolute;margin-left:642.45pt;margin-top:339.1pt;width:174.75pt;height:134.25pt;z-index:251767808;mso-width-relative:margin;mso-height-relative:margin" coordorigin=",-350" coordsize="21599,1981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aeN9TQMAAPwIAAAOAAAAZHJzL2Uyb0RvYy54bWzcVttO3DAQfa/Uf7D8DtksyV4ismiBgipR&#10;QIWKZ6/jXCTHdm0vyfbrO3YusBSpiEqt1Bev4xmPPWfOGe/xSVtz9Mi0qaRIcXg4wYgJKrNKFCn+&#10;dn9xsMDIWCIywqVgKd4xg09WHz8cNyphU1lKnjGNIIgwSaNSXFqrkiAwtGQ1MYdSMQHGXOqaWPjU&#10;RZBp0kD0mgfTyWQWNFJnSkvKjIHV886IVz5+njNqb/LcMIt4iuFu1o/ajxs3BqtjkhSaqLKi/TXI&#10;O25Rk0rAoWOoc2IJ2urql1B1RbU0MreHVNaBzPOKMp8DZBNOXmRzqeVW+VyKpCnUCBNA+wKnd4el&#10;14+XWt2pWw1INKoALPyXy6XNde1+4Zao9ZDtRshYaxGFxek0XB5NY4wo2ML5JFrO4w5UWgLyT/sO&#10;juJJHA6mT8P2MF4ux+3LRbiYep9gOD3Yu1OjgCXmCQjzZ0DclUQxj69JAIhbjaosxbNFhJEgNbD1&#10;3qV5Klvk1jxA3tHBhWwLBsh5WDducdN8kRlsJFsrPR9exfA5FiOQv0OCJEobe8lkjdwkxRrI7c8g&#10;j1fGwu0AtMHFlU3Ii4pzT3Au9hbA0a0AtiZx13aVN4ltN60HYExpI7MdJKVlJxuj6EUFR18RY2+J&#10;Bp2AokD79gaGnMsmxbKfYVRK/eO1decPVQMrRg3oLsXm+5ZohhH/LKCeTqTDRA+TzTAR2/pMgpRD&#10;6CqK+ils0JYP01zL+gFawtqdAiYiKJyVYjtMz2ynfmgplK3X3gmkqIi9EneKutAOKwfkfftAtOrR&#10;tlCoazkwhiQvQO98O5TXUPy88hVxuHYo9nADezu0/wKNZwONvwJTiCg4Ax7PBr4C4UfZdzR4I3uj&#10;RTwfRP6MvVEc921gMZlFvgmMKn4i5hu5aySvMkdfh6jRxeaMa/RIoPKL8HRy5vs2RN9z4wIBA5ex&#10;byeOWDknUHZaqwxIJgpgAC/gkaJW+xI/04er9jkxZXeEj9p1KmjAIvMSKhnJPokM2Z0CfQt4zIC/&#10;Ka5ZBsxlENbNvKclFX+LZ69CkjD/TvUa3tfkv1DgMoyiUYVRPJ86hXkB9pZOjb3l/1Ckf2bgifVN&#10;tP874N7w599ewU9/WlY/AQAA//8DAFBLAwQUAAYACAAAACEA2L9eyuMAAAANAQAADwAAAGRycy9k&#10;b3ducmV2LnhtbEyPQW+CQBCF7036HzbTpLe6gBSRshhj2p5Mk2oT421lRyCys4RdAf9911N7fJkv&#10;732TrybdsgF72xgSEM4CYEilUQ1VAn72Hy8pMOskKdkaQgE3tLAqHh9ymSkz0jcOO1cxX0I2kwJq&#10;57qMc1vWqKWdmQ7J386m19L52Fdc9XL05brlURAkXMuG/EItO9zUWF52Vy3gc5Tjeh6+D9vLeXM7&#10;7l+/DtsQhXh+mtZvwBxO7g+Gu75Xh8I7ncyVlGWtz1EaLz0rIFmkEbA7kszjGNhJwDJOFsCLnP//&#10;ovgFAAD//wMAUEsBAi0AFAAGAAgAAAAhALaDOJL+AAAA4QEAABMAAAAAAAAAAAAAAAAAAAAAAFtD&#10;b250ZW50X1R5cGVzXS54bWxQSwECLQAUAAYACAAAACEAOP0h/9YAAACUAQAACwAAAAAAAAAAAAAA&#10;AAAvAQAAX3JlbHMvLnJlbHNQSwECLQAUAAYACAAAACEAe2njfU0DAAD8CAAADgAAAAAAAAAAAAAA&#10;AAAuAgAAZHJzL2Uyb0RvYy54bWxQSwECLQAUAAYACAAAACEA2L9eyuMAAAANAQAADwAAAAAAAAAA&#10;AAAAAACnBQAAZHJzL2Rvd25yZXYueG1sUEsFBgAAAAAEAAQA8wAAALcGAAAAAA==&#10;">
                <v:shape id="Text Box 684" o:spid="_x0000_s1030" type="#_x0000_t202" style="position:absolute;top:-350;width:21599;height:1981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nJnTxQAAANwAAAAPAAAAZHJzL2Rvd25yZXYueG1sRI9Ba8JA&#10;FITvBf/D8oTe6sYiQaOriFQQCqUxHjw+s89kMfs2ZldN/323UPA4zMw3zGLV20bcqfPGsYLxKAFB&#10;XDptuFJwKLZvUxA+IGtsHJOCH/KwWg5eFphp9+Cc7vtQiQhhn6GCOoQ2k9KXNVn0I9cSR+/sOosh&#10;yq6SusNHhNtGvidJKi0ajgs1trSpqbzsb1bB+sj5h7l+nb7zc26KYpbwZ3pR6nXYr+cgAvXhGf5v&#10;77SCdDqBvzPxCMjlLwAAAP//AwBQSwECLQAUAAYACAAAACEA2+H2y+4AAACFAQAAEwAAAAAAAAAA&#10;AAAAAAAAAAAAW0NvbnRlbnRfVHlwZXNdLnhtbFBLAQItABQABgAIAAAAIQBa9CxbvwAAABUBAAAL&#10;AAAAAAAAAAAAAAAAAB8BAABfcmVscy8ucmVsc1BLAQItABQABgAIAAAAIQCznJnTxQAAANwAAAAP&#10;AAAAAAAAAAAAAAAAAAcCAABkcnMvZG93bnJldi54bWxQSwUGAAAAAAMAAwC3AAAA+QIAAAAA&#10;" filled="f" stroked="f">
                  <v:textbox inset="0,0,0,0">
                    <w:txbxContent>
                      <w:p w14:paraId="127FF396" w14:textId="77777777" w:rsidR="00C85028" w:rsidRPr="00C85028" w:rsidRDefault="00C85028" w:rsidP="00C85028">
                        <w:pPr>
                          <w:spacing w:after="360" w:line="280" w:lineRule="atLeast"/>
                          <w:jc w:val="center"/>
                          <w:rPr>
                            <w:rFonts w:ascii="Lato" w:hAnsi="Lato"/>
                            <w:b/>
                            <w:bCs/>
                          </w:rPr>
                        </w:pPr>
                        <w:r>
                          <w:rPr>
                            <w:rFonts w:ascii="Lato" w:hAnsi="Lato"/>
                            <w:b/>
                            <w:bCs/>
                            <w:sz w:val="24"/>
                            <w:szCs w:val="24"/>
                          </w:rPr>
                          <w:br/>
                        </w:r>
                        <w:r w:rsidRPr="00C85028">
                          <w:rPr>
                            <w:rFonts w:ascii="Lato" w:hAnsi="Lato"/>
                            <w:b/>
                            <w:bCs/>
                          </w:rPr>
                          <w:t>Physical &amp; mental wellbeing</w:t>
                        </w:r>
                      </w:p>
                      <w:tbl>
                        <w:tblPr>
                          <w:tblW w:w="0" w:type="auto"/>
                          <w:tblCellMar>
                            <w:top w:w="113" w:type="dxa"/>
                            <w:bottom w:w="142" w:type="dxa"/>
                          </w:tblCellMar>
                          <w:tblLook w:val="0680" w:firstRow="0" w:lastRow="0" w:firstColumn="1" w:lastColumn="0" w:noHBand="1" w:noVBand="1"/>
                        </w:tblPr>
                        <w:tblGrid>
                          <w:gridCol w:w="3401"/>
                        </w:tblGrid>
                        <w:tr w:rsidR="00C85028" w:rsidRPr="00C85028" w14:paraId="7A7E3483" w14:textId="77777777" w:rsidTr="00203967">
                          <w:tc>
                            <w:tcPr>
                              <w:tcW w:w="3401" w:type="dxa"/>
                              <w:tcBorders>
                                <w:top w:val="single" w:sz="18" w:space="0" w:color="FFFFFF" w:themeColor="background1"/>
                                <w:bottom w:val="single" w:sz="18" w:space="0" w:color="FFFFFF" w:themeColor="background1"/>
                              </w:tcBorders>
                              <w:shd w:val="clear" w:color="auto" w:fill="F2F2F2" w:themeFill="background2" w:themeFillShade="F2"/>
                            </w:tcPr>
                            <w:p w14:paraId="51B07B7C" w14:textId="77777777" w:rsidR="00C85028" w:rsidRPr="00C85028" w:rsidRDefault="00C85028" w:rsidP="0088423D">
                              <w:pPr>
                                <w:spacing w:after="0" w:line="280" w:lineRule="exact"/>
                                <w:jc w:val="center"/>
                                <w:rPr>
                                  <w:rFonts w:ascii="Lato" w:hAnsi="Lato"/>
                                  <w:sz w:val="18"/>
                                  <w:szCs w:val="18"/>
                                </w:rPr>
                              </w:pPr>
                              <w:r w:rsidRPr="00C85028">
                                <w:rPr>
                                  <w:rFonts w:ascii="Lato" w:hAnsi="Lato"/>
                                  <w:sz w:val="18"/>
                                  <w:szCs w:val="18"/>
                                </w:rPr>
                                <w:t>With a focus on people, HUMAN VALUE is increased where quality and longevity of life is improved and happiness is increased.</w:t>
                              </w:r>
                            </w:p>
                          </w:tc>
                        </w:tr>
                      </w:tbl>
                      <w:p w14:paraId="56B17814" w14:textId="77777777" w:rsidR="00C85028" w:rsidRPr="007C47F6" w:rsidRDefault="00C85028" w:rsidP="00C85028">
                        <w:pPr>
                          <w:jc w:val="center"/>
                          <w:rPr>
                            <w:rFonts w:ascii="Lato" w:hAnsi="Lato"/>
                            <w:b/>
                            <w:bCs/>
                            <w:sz w:val="24"/>
                            <w:szCs w:val="24"/>
                          </w:rPr>
                        </w:pPr>
                      </w:p>
                    </w:txbxContent>
                  </v:textbox>
                </v:shape>
                <v:rect id="Rectangle 686" o:spid="_x0000_s1031" style="position:absolute;top:4857;width:21545;height:8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OvSgxQAAANwAAAAPAAAAZHJzL2Rvd25yZXYueG1sRI9Ba8JA&#10;FITvgv9heUJvurElQaOrqCBY6KFGDx4f2WcSzb5Ns6tJ/323UOhxmJlvmOW6N7V4UusqywqmkwgE&#10;cW51xYWC82k/noFwHlljbZkUfJOD9Wo4WGKqbcdHema+EAHCLkUFpfdNKqXLSzLoJrYhDt7VtgZ9&#10;kG0hdYtdgJtavkZRIg1WHBZKbGhXUn7PHkbB8dZ9vMWJqebxV3aOL7rYvrtPpV5G/WYBwlPv/8N/&#10;7YNWkMwS+D0TjoBc/QAAAP//AwBQSwECLQAUAAYACAAAACEA2+H2y+4AAACFAQAAEwAAAAAAAAAA&#10;AAAAAAAAAAAAW0NvbnRlbnRfVHlwZXNdLnhtbFBLAQItABQABgAIAAAAIQBa9CxbvwAAABUBAAAL&#10;AAAAAAAAAAAAAAAAAB8BAABfcmVscy8ucmVsc1BLAQItABQABgAIAAAAIQBLOvSgxQAAANwAAAAP&#10;AAAAAAAAAAAAAAAAAAcCAABkcnMvZG93bnJldi54bWxQSwUGAAAAAAMAAwC3AAAA+QIAAAAA&#10;" fillcolor="#81b0c0" stroked="f">
                  <v:stroke joinstyle="round"/>
                </v:rect>
              </v:group>
            </w:pict>
          </mc:Fallback>
        </mc:AlternateContent>
      </w:r>
      <w:r w:rsidRPr="00C85028">
        <w:rPr>
          <w:rFonts w:eastAsiaTheme="minorHAnsi"/>
          <w:noProof/>
        </w:rPr>
        <mc:AlternateContent>
          <mc:Choice Requires="wpg">
            <w:drawing>
              <wp:anchor distT="0" distB="0" distL="114300" distR="114300" simplePos="0" relativeHeight="251765760" behindDoc="0" locked="0" layoutInCell="1" allowOverlap="1" wp14:anchorId="0061A214" wp14:editId="6B54BF5F">
                <wp:simplePos x="0" y="0"/>
                <wp:positionH relativeFrom="column">
                  <wp:posOffset>5692140</wp:posOffset>
                </wp:positionH>
                <wp:positionV relativeFrom="paragraph">
                  <wp:posOffset>4326255</wp:posOffset>
                </wp:positionV>
                <wp:extent cx="2171700" cy="2028825"/>
                <wp:effectExtent l="0" t="0" r="0" b="9525"/>
                <wp:wrapNone/>
                <wp:docPr id="678" name="Group 678" descr="P326#y2"/>
                <wp:cNvGraphicFramePr/>
                <a:graphic xmlns:a="http://schemas.openxmlformats.org/drawingml/2006/main">
                  <a:graphicData uri="http://schemas.microsoft.com/office/word/2010/wordprocessingGroup">
                    <wpg:wgp>
                      <wpg:cNvGrpSpPr/>
                      <wpg:grpSpPr>
                        <a:xfrm>
                          <a:off x="0" y="0"/>
                          <a:ext cx="2171700" cy="2028825"/>
                          <a:chOff x="0" y="26336"/>
                          <a:chExt cx="2159925" cy="2204705"/>
                        </a:xfrm>
                      </wpg:grpSpPr>
                      <wps:wsp>
                        <wps:cNvPr id="679" name="Text Box 679"/>
                        <wps:cNvSpPr txBox="1"/>
                        <wps:spPr bwMode="auto">
                          <a:xfrm>
                            <a:off x="0" y="26336"/>
                            <a:ext cx="2159925" cy="22047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FCA08AF" w14:textId="77777777" w:rsidR="00C85028" w:rsidRPr="00C85028" w:rsidRDefault="00C85028" w:rsidP="00C85028">
                              <w:pPr>
                                <w:spacing w:after="360" w:line="280" w:lineRule="atLeast"/>
                                <w:jc w:val="center"/>
                                <w:rPr>
                                  <w:rFonts w:ascii="Lato" w:hAnsi="Lato"/>
                                  <w:b/>
                                  <w:bCs/>
                                </w:rPr>
                              </w:pPr>
                              <w:r>
                                <w:rPr>
                                  <w:rFonts w:ascii="Lato" w:hAnsi="Lato"/>
                                  <w:b/>
                                  <w:bCs/>
                                  <w:sz w:val="24"/>
                                  <w:szCs w:val="24"/>
                                </w:rPr>
                                <w:br/>
                              </w:r>
                              <w:r w:rsidRPr="00C85028">
                                <w:rPr>
                                  <w:rFonts w:ascii="Lato" w:hAnsi="Lato"/>
                                  <w:b/>
                                  <w:bCs/>
                                </w:rPr>
                                <w:t>Economy &amp; prosperity</w:t>
                              </w:r>
                            </w:p>
                            <w:tbl>
                              <w:tblPr>
                                <w:tblW w:w="0" w:type="auto"/>
                                <w:tblCellMar>
                                  <w:top w:w="113" w:type="dxa"/>
                                  <w:bottom w:w="142" w:type="dxa"/>
                                </w:tblCellMar>
                                <w:tblLook w:val="0680" w:firstRow="0" w:lastRow="0" w:firstColumn="1" w:lastColumn="0" w:noHBand="1" w:noVBand="1"/>
                              </w:tblPr>
                              <w:tblGrid>
                                <w:gridCol w:w="3401"/>
                              </w:tblGrid>
                              <w:tr w:rsidR="00C85028" w:rsidRPr="00C85028" w14:paraId="1C77AE5C" w14:textId="77777777" w:rsidTr="00203967">
                                <w:tc>
                                  <w:tcPr>
                                    <w:tcW w:w="3401" w:type="dxa"/>
                                    <w:tcBorders>
                                      <w:top w:val="single" w:sz="18" w:space="0" w:color="FFFFFF" w:themeColor="background1"/>
                                      <w:bottom w:val="single" w:sz="18" w:space="0" w:color="FFFFFF" w:themeColor="background1"/>
                                    </w:tcBorders>
                                    <w:shd w:val="clear" w:color="auto" w:fill="F2F2F2" w:themeFill="background2" w:themeFillShade="F2"/>
                                  </w:tcPr>
                                  <w:p w14:paraId="64BC077A" w14:textId="77777777" w:rsidR="00C85028" w:rsidRPr="00C85028" w:rsidRDefault="00C85028" w:rsidP="0088423D">
                                    <w:pPr>
                                      <w:spacing w:after="0" w:line="280" w:lineRule="exact"/>
                                      <w:jc w:val="center"/>
                                      <w:rPr>
                                        <w:rFonts w:ascii="Lato" w:hAnsi="Lato"/>
                                        <w:sz w:val="18"/>
                                        <w:szCs w:val="18"/>
                                      </w:rPr>
                                    </w:pPr>
                                    <w:r w:rsidRPr="00C85028">
                                      <w:rPr>
                                        <w:rFonts w:ascii="Lato" w:hAnsi="Lato"/>
                                        <w:sz w:val="18"/>
                                        <w:szCs w:val="18"/>
                                      </w:rPr>
                                      <w:t>By ensuring equity for all, ECONOMIC VALUE is increased where all users of a place feel they have a level of ownership of the asset and buy-in to the outcomes it is seeking to achieve.</w:t>
                                    </w:r>
                                  </w:p>
                                </w:tc>
                              </w:tr>
                            </w:tbl>
                            <w:p w14:paraId="3668CD80" w14:textId="77777777" w:rsidR="00C85028" w:rsidRPr="007C47F6" w:rsidRDefault="00C85028" w:rsidP="00C85028">
                              <w:pPr>
                                <w:jc w:val="center"/>
                                <w:rPr>
                                  <w:rFonts w:ascii="Lato" w:hAnsi="Lato"/>
                                  <w:b/>
                                  <w:bCs/>
                                  <w:sz w:val="24"/>
                                  <w:szCs w:val="24"/>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680" name="Rectangle 680"/>
                        <wps:cNvSpPr/>
                        <wps:spPr bwMode="auto">
                          <a:xfrm>
                            <a:off x="0" y="485775"/>
                            <a:ext cx="2154555" cy="80645"/>
                          </a:xfrm>
                          <a:prstGeom prst="rect">
                            <a:avLst/>
                          </a:prstGeom>
                          <a:solidFill>
                            <a:srgbClr val="D02E6F"/>
                          </a:solidFill>
                          <a:ln w="9525" cap="flat" cmpd="sng" algn="ctr">
                            <a:noFill/>
                            <a:prstDash val="solid"/>
                            <a:round/>
                            <a:headEnd type="none" w="med" len="med"/>
                            <a:tailEnd type="none" w="med" len="med"/>
                          </a:ln>
                          <a:effectLst/>
                        </wps:spPr>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0061A214" id="Group 678" o:spid="_x0000_s1032" alt="P326#y2" style="position:absolute;margin-left:448.2pt;margin-top:340.65pt;width:171pt;height:159.75pt;z-index:251765760;mso-width-relative:margin;mso-height-relative:margin" coordorigin=",263" coordsize="21599,2204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kyD9TAMAAPoIAAAOAAAAZHJzL2Uyb0RvYy54bWzcVttu3DYQfS/QfyD4Xq9W2atgOXB9QwE3&#10;MWoXeeZS1AWgSJbkWnK/voeUtOt1AzRNUQTIi3Y4Qw45Z84h9/x930ryLKxrtMrp/CyhRCiui0ZV&#10;Of396fanDSXOM1UwqZXI6Ytw9P3Fjz+cdyYTqa61LIQlSKJc1pmc1t6bbDZzvBYtc2faCIVgqW3L&#10;PIa2mhWWdcjeylmaJKtZp21hrObCOXivhyC9iPnLUnD/sSyd8ETmFGfz8Wvjdxe+s4tzllWWmbrh&#10;4zHYV5yiZY3CpodU18wzsrfN31K1Dbfa6dKfcd3OdFk2XMQaUM08eVPNndV7E2upsq4yB5gA7Ruc&#10;vjot//B8Z82jebBAojMVsIijUEtf2jb84pSkj5C9HCATvSccznS+nq8TIMsRS5N0s0mXA6i8BvLH&#10;denq3bvVFLk5rF5ut1gwrE6TxTqJq2fT5rOTI3UGJHFHHNx/w+GxZkZEeF0GHB4saYqcrtZbShRr&#10;QdanUOXPuifBF/GJEwNaxPcIgPGT3wXnrvtVF1jI9l5HOnwWwldQHGH8ByBYZqzzd0K3JBg5taB2&#10;3II93zuPwwGzaUpomtK3jZSR3lKdODAxeACty8KpQ99d5vtdH+tPp4p2unhBTVYPonGG3zbY+p45&#10;/8AsVIKuQ/n+Iz6l1F1O9WhRUmv75+f8YT6ahiglHVSXU/fHnllBifxFoZ1BopNhJ2M3GWrfXmkI&#10;eY47xfBoYoH1cjJLq9tPuBAuwy4IMcWxV079ZF75Qfu4ULi4vIyTIETD/L16NDykDlgFIJ/6T8ya&#10;EW2PRn3QE2FY9gb0Ye6A8iV6XzaxIwHXAcURbpB3QPv/Z/EG5Q8s/g1MYaqSgqzgPKXxOPoX5F1s&#10;luv1KPFX7F0sl6OMN8lqcSriIzG/kLtOy6YI9A2IOlvtrqQlzwydv07Sm9VtKAIsPpkmFQEDt8t4&#10;mwRilZKh7bw1BUimKjBAVniiuLexxa/0Ebp9zVw9bBGzhh1YhutXFdGqBStuVEH8i4G8FZ4y8Den&#10;rSjAXIG0wYozPWvkl8wcVcgyEV+pUcOnmvwWCtzOF4uDChfLdRoUFgU4RgY1jpHvQ5HxlcEDG1k1&#10;/hkIL/jrcVTw8S/LxV8AAAD//wMAUEsDBBQABgAIAAAAIQA+tGSQ4gAAAA0BAAAPAAAAZHJzL2Rv&#10;d25yZXYueG1sTI/LTsMwEEX3SPyDNUjsqJ0GIhPiVFUFrCokWiTEzo2nSdR4HMVukv497gp28zi6&#10;c6ZYzbZjIw6+daQgWQhgSJUzLdUKvvZvDxKYD5qM7hyhggt6WJW3N4XOjZvoE8ddqFkMIZ9rBU0I&#10;fc65rxq02i9cjxR3RzdYHWI71NwMeorhtuNLITJudUvxQqN73DRYnXZnq+B90tM6TV7H7em4ufzs&#10;nz6+twkqdX83r1+ABZzDHwxX/agOZXQ6uDMZzzoF8jl7jKiCTCYpsCuxTGUcHWIlhJDAy4L//6L8&#10;BQAA//8DAFBLAQItABQABgAIAAAAIQC2gziS/gAAAOEBAAATAAAAAAAAAAAAAAAAAAAAAABbQ29u&#10;dGVudF9UeXBlc10ueG1sUEsBAi0AFAAGAAgAAAAhADj9If/WAAAAlAEAAAsAAAAAAAAAAAAAAAAA&#10;LwEAAF9yZWxzLy5yZWxzUEsBAi0AFAAGAAgAAAAhAEeTIP1MAwAA+ggAAA4AAAAAAAAAAAAAAAAA&#10;LgIAAGRycy9lMm9Eb2MueG1sUEsBAi0AFAAGAAgAAAAhAD60ZJDiAAAADQEAAA8AAAAAAAAAAAAA&#10;AAAApgUAAGRycy9kb3ducmV2LnhtbFBLBQYAAAAABAAEAPMAAAC1BgAAAAA=&#10;">
                <v:shape id="Text Box 679" o:spid="_x0000_s1033" type="#_x0000_t202" style="position:absolute;top:263;width:21599;height:2204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SEZqxQAAANwAAAAPAAAAZHJzL2Rvd25yZXYueG1sRI9Ba8JA&#10;FITvhf6H5Qm91Y0e0pq6ihQFoSDGePD4mn0mi9m3Mbtq/PddoeBxmJlvmOm8t424UueNYwWjYQKC&#10;uHTacKVgX6zeP0H4gKyxcUwK7uRhPnt9mWKm3Y1zuu5CJSKEfYYK6hDaTEpf1mTRD11LHL2j6yyG&#10;KLtK6g5vEW4bOU6SVFo0HBdqbOm7pvK0u1gFiwPnS3Pe/G7zY26KYpLwT3pS6m3QL75ABOrDM/zf&#10;XmsF6ccEHmfiEZCzPwAAAP//AwBQSwECLQAUAAYACAAAACEA2+H2y+4AAACFAQAAEwAAAAAAAAAA&#10;AAAAAAAAAAAAW0NvbnRlbnRfVHlwZXNdLnhtbFBLAQItABQABgAIAAAAIQBa9CxbvwAAABUBAAAL&#10;AAAAAAAAAAAAAAAAAB8BAABfcmVscy8ucmVsc1BLAQItABQABgAIAAAAIQBoSEZqxQAAANwAAAAP&#10;AAAAAAAAAAAAAAAAAAcCAABkcnMvZG93bnJldi54bWxQSwUGAAAAAAMAAwC3AAAA+QIAAAAA&#10;" filled="f" stroked="f">
                  <v:textbox inset="0,0,0,0">
                    <w:txbxContent>
                      <w:p w14:paraId="5FCA08AF" w14:textId="77777777" w:rsidR="00C85028" w:rsidRPr="00C85028" w:rsidRDefault="00C85028" w:rsidP="00C85028">
                        <w:pPr>
                          <w:spacing w:after="360" w:line="280" w:lineRule="atLeast"/>
                          <w:jc w:val="center"/>
                          <w:rPr>
                            <w:rFonts w:ascii="Lato" w:hAnsi="Lato"/>
                            <w:b/>
                            <w:bCs/>
                          </w:rPr>
                        </w:pPr>
                        <w:r>
                          <w:rPr>
                            <w:rFonts w:ascii="Lato" w:hAnsi="Lato"/>
                            <w:b/>
                            <w:bCs/>
                            <w:sz w:val="24"/>
                            <w:szCs w:val="24"/>
                          </w:rPr>
                          <w:br/>
                        </w:r>
                        <w:r w:rsidRPr="00C85028">
                          <w:rPr>
                            <w:rFonts w:ascii="Lato" w:hAnsi="Lato"/>
                            <w:b/>
                            <w:bCs/>
                          </w:rPr>
                          <w:t>Economy &amp; prosperity</w:t>
                        </w:r>
                      </w:p>
                      <w:tbl>
                        <w:tblPr>
                          <w:tblW w:w="0" w:type="auto"/>
                          <w:tblCellMar>
                            <w:top w:w="113" w:type="dxa"/>
                            <w:bottom w:w="142" w:type="dxa"/>
                          </w:tblCellMar>
                          <w:tblLook w:val="0680" w:firstRow="0" w:lastRow="0" w:firstColumn="1" w:lastColumn="0" w:noHBand="1" w:noVBand="1"/>
                        </w:tblPr>
                        <w:tblGrid>
                          <w:gridCol w:w="3401"/>
                        </w:tblGrid>
                        <w:tr w:rsidR="00C85028" w:rsidRPr="00C85028" w14:paraId="1C77AE5C" w14:textId="77777777" w:rsidTr="00203967">
                          <w:tc>
                            <w:tcPr>
                              <w:tcW w:w="3401" w:type="dxa"/>
                              <w:tcBorders>
                                <w:top w:val="single" w:sz="18" w:space="0" w:color="FFFFFF" w:themeColor="background1"/>
                                <w:bottom w:val="single" w:sz="18" w:space="0" w:color="FFFFFF" w:themeColor="background1"/>
                              </w:tcBorders>
                              <w:shd w:val="clear" w:color="auto" w:fill="F2F2F2" w:themeFill="background2" w:themeFillShade="F2"/>
                            </w:tcPr>
                            <w:p w14:paraId="64BC077A" w14:textId="77777777" w:rsidR="00C85028" w:rsidRPr="00C85028" w:rsidRDefault="00C85028" w:rsidP="0088423D">
                              <w:pPr>
                                <w:spacing w:after="0" w:line="280" w:lineRule="exact"/>
                                <w:jc w:val="center"/>
                                <w:rPr>
                                  <w:rFonts w:ascii="Lato" w:hAnsi="Lato"/>
                                  <w:sz w:val="18"/>
                                  <w:szCs w:val="18"/>
                                </w:rPr>
                              </w:pPr>
                              <w:r w:rsidRPr="00C85028">
                                <w:rPr>
                                  <w:rFonts w:ascii="Lato" w:hAnsi="Lato"/>
                                  <w:sz w:val="18"/>
                                  <w:szCs w:val="18"/>
                                </w:rPr>
                                <w:t>By ensuring equity for all, ECONOMIC VALUE is increased where all users of a place feel they have a level of ownership of the asset and buy-in to the outcomes it is seeking to achieve.</w:t>
                              </w:r>
                            </w:p>
                          </w:tc>
                        </w:tr>
                      </w:tbl>
                      <w:p w14:paraId="3668CD80" w14:textId="77777777" w:rsidR="00C85028" w:rsidRPr="007C47F6" w:rsidRDefault="00C85028" w:rsidP="00C85028">
                        <w:pPr>
                          <w:jc w:val="center"/>
                          <w:rPr>
                            <w:rFonts w:ascii="Lato" w:hAnsi="Lato"/>
                            <w:b/>
                            <w:bCs/>
                            <w:sz w:val="24"/>
                            <w:szCs w:val="24"/>
                          </w:rPr>
                        </w:pPr>
                      </w:p>
                    </w:txbxContent>
                  </v:textbox>
                </v:shape>
                <v:rect id="Rectangle 680" o:spid="_x0000_s1034" style="position:absolute;top:4857;width:21545;height:8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RzehwQAAANwAAAAPAAAAZHJzL2Rvd25yZXYueG1sRE9Ni8Iw&#10;EL0v+B/CCF5EUz24Wk2LLIheBO0unodmbIvNpDTZtu6v3xwEj4/3vUsHU4uOWldZVrCYRyCIc6sr&#10;LhT8fB9maxDOI2usLZOCJzlIk9HHDmNte75Sl/lChBB2MSoovW9iKV1ekkE3tw1x4O62NegDbAup&#10;W+xDuKnlMopW0mDFoaHEhr5Kyh/Zr1HwmV3+urM54m0a9fqCGzPtFjelJuNhvwXhafBv8ct90gpW&#10;6zA/nAlHQCb/AAAA//8DAFBLAQItABQABgAIAAAAIQDb4fbL7gAAAIUBAAATAAAAAAAAAAAAAAAA&#10;AAAAAABbQ29udGVudF9UeXBlc10ueG1sUEsBAi0AFAAGAAgAAAAhAFr0LFu/AAAAFQEAAAsAAAAA&#10;AAAAAAAAAAAAHwEAAF9yZWxzLy5yZWxzUEsBAi0AFAAGAAgAAAAhAA1HN6HBAAAA3AAAAA8AAAAA&#10;AAAAAAAAAAAABwIAAGRycy9kb3ducmV2LnhtbFBLBQYAAAAAAwADALcAAAD1AgAAAAA=&#10;" fillcolor="#d02e6f" stroked="f">
                  <v:stroke joinstyle="round"/>
                </v:rect>
              </v:group>
            </w:pict>
          </mc:Fallback>
        </mc:AlternateContent>
      </w:r>
      <w:r w:rsidRPr="00C85028">
        <w:rPr>
          <w:noProof/>
        </w:rPr>
        <mc:AlternateContent>
          <mc:Choice Requires="wpg">
            <w:drawing>
              <wp:anchor distT="0" distB="0" distL="114300" distR="114300" simplePos="0" relativeHeight="251763712" behindDoc="0" locked="0" layoutInCell="1" allowOverlap="1" wp14:anchorId="1FB20B3C" wp14:editId="3F354029">
                <wp:simplePos x="0" y="0"/>
                <wp:positionH relativeFrom="column">
                  <wp:posOffset>3168015</wp:posOffset>
                </wp:positionH>
                <wp:positionV relativeFrom="paragraph">
                  <wp:posOffset>4277995</wp:posOffset>
                </wp:positionV>
                <wp:extent cx="2124075" cy="2000250"/>
                <wp:effectExtent l="0" t="0" r="9525" b="0"/>
                <wp:wrapNone/>
                <wp:docPr id="31" name="Group 31" descr="P326#y1"/>
                <wp:cNvGraphicFramePr/>
                <a:graphic xmlns:a="http://schemas.openxmlformats.org/drawingml/2006/main">
                  <a:graphicData uri="http://schemas.microsoft.com/office/word/2010/wordprocessingGroup">
                    <wpg:wgp>
                      <wpg:cNvGrpSpPr/>
                      <wpg:grpSpPr>
                        <a:xfrm>
                          <a:off x="0" y="0"/>
                          <a:ext cx="2124075" cy="2000250"/>
                          <a:chOff x="0" y="0"/>
                          <a:chExt cx="2188239" cy="2159635"/>
                        </a:xfrm>
                      </wpg:grpSpPr>
                      <wps:wsp>
                        <wps:cNvPr id="672" name="Text Box 672"/>
                        <wps:cNvSpPr txBox="1"/>
                        <wps:spPr bwMode="auto">
                          <a:xfrm>
                            <a:off x="28604" y="0"/>
                            <a:ext cx="2159635" cy="2159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522646B" w14:textId="77777777" w:rsidR="00BB4AA7" w:rsidRPr="00BB4AA7" w:rsidRDefault="00BB4AA7" w:rsidP="00BB4AA7">
                              <w:pPr>
                                <w:spacing w:after="360" w:line="280" w:lineRule="atLeast"/>
                                <w:jc w:val="center"/>
                                <w:rPr>
                                  <w:rFonts w:ascii="Lato" w:hAnsi="Lato"/>
                                  <w:b/>
                                  <w:bCs/>
                                </w:rPr>
                              </w:pPr>
                              <w:r w:rsidRPr="00BB4AA7">
                                <w:rPr>
                                  <w:rFonts w:ascii="Lato" w:hAnsi="Lato"/>
                                  <w:b/>
                                  <w:bCs/>
                                </w:rPr>
                                <w:br/>
                              </w:r>
                              <w:r w:rsidRPr="00C85028">
                                <w:rPr>
                                  <w:rFonts w:ascii="Lato" w:hAnsi="Lato"/>
                                  <w:b/>
                                  <w:bCs/>
                                </w:rPr>
                                <w:t>Community &amp; place</w:t>
                              </w:r>
                            </w:p>
                            <w:tbl>
                              <w:tblPr>
                                <w:tblW w:w="0" w:type="auto"/>
                                <w:tblCellMar>
                                  <w:top w:w="113" w:type="dxa"/>
                                  <w:bottom w:w="142" w:type="dxa"/>
                                </w:tblCellMar>
                                <w:tblLook w:val="0680" w:firstRow="0" w:lastRow="0" w:firstColumn="1" w:lastColumn="0" w:noHBand="1" w:noVBand="1"/>
                              </w:tblPr>
                              <w:tblGrid>
                                <w:gridCol w:w="3301"/>
                              </w:tblGrid>
                              <w:tr w:rsidR="00BB4AA7" w:rsidRPr="00BB4AA7" w14:paraId="3DE5936C" w14:textId="77777777" w:rsidTr="00203967">
                                <w:tc>
                                  <w:tcPr>
                                    <w:tcW w:w="3401" w:type="dxa"/>
                                    <w:tcBorders>
                                      <w:top w:val="single" w:sz="18" w:space="0" w:color="FFFFFF" w:themeColor="background1"/>
                                      <w:bottom w:val="single" w:sz="18" w:space="0" w:color="FFFFFF" w:themeColor="background1"/>
                                    </w:tcBorders>
                                    <w:shd w:val="clear" w:color="auto" w:fill="F2F2F2" w:themeFill="background2" w:themeFillShade="F2"/>
                                  </w:tcPr>
                                  <w:p w14:paraId="13730077" w14:textId="77777777" w:rsidR="00BB4AA7" w:rsidRPr="00BB4AA7" w:rsidRDefault="00BB4AA7" w:rsidP="00B86470">
                                    <w:pPr>
                                      <w:spacing w:after="0" w:line="280" w:lineRule="exact"/>
                                      <w:jc w:val="center"/>
                                      <w:rPr>
                                        <w:rFonts w:ascii="Lato" w:hAnsi="Lato"/>
                                        <w:sz w:val="18"/>
                                        <w:szCs w:val="18"/>
                                      </w:rPr>
                                    </w:pPr>
                                    <w:r w:rsidRPr="00BB4AA7">
                                      <w:rPr>
                                        <w:rFonts w:ascii="Lato" w:hAnsi="Lato"/>
                                        <w:sz w:val="18"/>
                                        <w:szCs w:val="18"/>
                                      </w:rPr>
                                      <w:t>By enabling community identity, SOCIAL VALUE is increased where a great place brings people together, and creates a community.</w:t>
                                    </w:r>
                                  </w:p>
                                </w:tc>
                              </w:tr>
                            </w:tbl>
                            <w:p w14:paraId="2B5566EF" w14:textId="77777777" w:rsidR="00BB4AA7" w:rsidRPr="007C47F6" w:rsidRDefault="00BB4AA7" w:rsidP="00BB4AA7">
                              <w:pPr>
                                <w:jc w:val="center"/>
                                <w:rPr>
                                  <w:rFonts w:ascii="Lato" w:hAnsi="Lato"/>
                                  <w:b/>
                                  <w:bCs/>
                                  <w:sz w:val="24"/>
                                  <w:szCs w:val="24"/>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673" name="Rectangle 673"/>
                        <wps:cNvSpPr/>
                        <wps:spPr bwMode="auto">
                          <a:xfrm>
                            <a:off x="0" y="495300"/>
                            <a:ext cx="2154555" cy="80645"/>
                          </a:xfrm>
                          <a:prstGeom prst="rect">
                            <a:avLst/>
                          </a:prstGeom>
                          <a:solidFill>
                            <a:srgbClr val="E3ED64"/>
                          </a:solidFill>
                          <a:ln w="9525" cap="flat" cmpd="sng" algn="ctr">
                            <a:noFill/>
                            <a:prstDash val="solid"/>
                            <a:round/>
                            <a:headEnd type="none" w="med" len="med"/>
                            <a:tailEnd type="none" w="med" len="med"/>
                          </a:ln>
                          <a:effectLst/>
                        </wps:spPr>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1FB20B3C" id="Group 31" o:spid="_x0000_s1035" alt="P326#y1" style="position:absolute;margin-left:249.45pt;margin-top:336.85pt;width:167.25pt;height:157.5pt;z-index:251763712;mso-width-relative:margin;mso-height-relative:margin" coordsize="21882,215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QffAUQMAAPYIAAAOAAAAZHJzL2Uyb0RvYy54bWzcVt9P2zAQfp+0/8Hy+0iaJqWNCIjRgiYx&#10;QIOJZ9dxfkiO7dkuCfvrd3aSQgvSNiZt0l7cy9m+8333fXaPTrqGowemTS1FhicHIUZMUJnXoszw&#10;17vzD3OMjCUiJ1wKluFHZvDJ8ft3R61KWSQryXOmEQQRJm1VhitrVRoEhlasIeZAKiZgspC6IRY+&#10;dRnkmrQQveFBFIazoJU6V1pSZgx4l/0kPvbxi4JRe10UhlnEMwxns37Ufly7MTg+ImmpiapqOhyD&#10;vOEUDakFJN2GWhJL0EbXL0I1NdXSyMIeUNkEsihqynwNUM0k3KvmQsuN8rWUaVuqLUwA7R5Obw5L&#10;rx4utLpVNxqQaFUJWPgvV0tX6Mb9wilR5yF73ELGOosoOKNJFIeHCUYU5qAhYZQMoNIKkH+xj1ar&#10;7c75PJouhp2TZDGbJq4dwZg42DlOq4Ag5gkD82cY3FZEMQ+tSQGDG43qPMOzwwgjQRog6p2r8KPs&#10;kPN5bPxChxSyHUwA20e/cc51+1nmsJFsrPRU2IMvms/CGKPXIOxr7yF8BQiSKm3sBZMNckaGNdDa&#10;pyAPl8b2mI1LXMOEPK85Bz9JudhxALjOA9Ca1J3a9dyktlt3vv7pWNFa5o9Qk5a9YIyi5zWkviTG&#10;3hANCgEtgertNQwFl22G5WBhVEn9/TW/Ww9Ng1mMWlBchs23DdEMI/5JQDudPEdDj8Z6NMSmOZMg&#10;4gncJ4p6EzZoy0ez0LK5h8vg1GWBKSIo5MqwHc0z2+seLhPKTk/9IhChIvZS3CrqQjusHJB33T3R&#10;akDbAhOu5EgYku6B3q/tUT6F3he174jDtUdxgBvI26P9F1g8HVn8BZhCRMkZ0HjbXOD7VvA9DX5K&#10;XsATiBsvkmk4yPvpAkjiJBkugHk4i3dF/NvcNZLXuaOvQ9Tocn3GNXog0PnVdLWcxcMVsbOMCwQM&#10;XCSRO4YjVsEJtJ02KgeSiRIYwEt4nqjVvsXP9OG6vSSm6lP4qC4DSeHqFbm3KkbylciRfVQgbwHP&#10;GPA3ww3LgbkMwjrLr7Sk5r+yclAhSZl/oQYN72ryXyhwMYnjrQrj5DByCvMCHGZ6NQ4z/4ci/SsD&#10;j6t/eIY/Au71fv7tFfz0d+X4BwAAAP//AwBQSwMEFAAGAAgAAAAhACpJkDzjAAAACwEAAA8AAABk&#10;cnMvZG93bnJldi54bWxMj8FOwzAQRO9I/IO1SNyoE1IaJ8Spqgo4VUi0SIjbNt4mUWM7it0k/XvM&#10;CY6reZp5W6xn3bGRBtdaIyFeRMDIVFa1ppbweXh9EMCcR6Ows4YkXMnBury9KTBXdjIfNO59zUKJ&#10;cTlKaLzvc85d1ZBGt7A9mZCd7KDRh3OouRpwCuW6449RtOIaWxMWGuxp21B13l+0hLcJp00Sv4y7&#10;82l7/T48vX/tYpLy/m7ePAPzNPs/GH71gzqUweloL0Y51klYZiILqIRVmqTAAiGSZAnsKCETIgVe&#10;Fvz/D+UPAAAA//8DAFBLAQItABQABgAIAAAAIQC2gziS/gAAAOEBAAATAAAAAAAAAAAAAAAAAAAA&#10;AABbQ29udGVudF9UeXBlc10ueG1sUEsBAi0AFAAGAAgAAAAhADj9If/WAAAAlAEAAAsAAAAAAAAA&#10;AAAAAAAALwEAAF9yZWxzLy5yZWxzUEsBAi0AFAAGAAgAAAAhAFtB98BRAwAA9ggAAA4AAAAAAAAA&#10;AAAAAAAALgIAAGRycy9lMm9Eb2MueG1sUEsBAi0AFAAGAAgAAAAhACpJkDzjAAAACwEAAA8AAAAA&#10;AAAAAAAAAAAAqwUAAGRycy9kb3ducmV2LnhtbFBLBQYAAAAABAAEAPMAAAC7BgAAAAA=&#10;">
                <v:shape id="Text Box 672" o:spid="_x0000_s1036" type="#_x0000_t202" style="position:absolute;left:286;width:21596;height:2159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7NQbxQAAANwAAAAPAAAAZHJzL2Rvd25yZXYueG1sRI9Ba8JA&#10;FITvhf6H5RW81Y0eYo2uItJCQRBjPPT4mn0mi9m3MbvV+O9doeBxmJlvmPmyt424UOeNYwWjYQKC&#10;uHTacKXgUHy9f4DwAVlj45gU3MjDcvH6MsdMuyvndNmHSkQI+wwV1CG0mZS+rMmiH7qWOHpH11kM&#10;UXaV1B1eI9w2cpwkqbRoOC7U2NK6pvK0/7MKVj+cf5rz9neXH3NTFNOEN+lJqcFbv5qBCNSHZ/i/&#10;/a0VpJMxPM7EIyAXdwAAAP//AwBQSwECLQAUAAYACAAAACEA2+H2y+4AAACFAQAAEwAAAAAAAAAA&#10;AAAAAAAAAAAAW0NvbnRlbnRfVHlwZXNdLnhtbFBLAQItABQABgAIAAAAIQBa9CxbvwAAABUBAAAL&#10;AAAAAAAAAAAAAAAAAB8BAABfcmVscy8ucmVsc1BLAQItABQABgAIAAAAIQBm7NQbxQAAANwAAAAP&#10;AAAAAAAAAAAAAAAAAAcCAABkcnMvZG93bnJldi54bWxQSwUGAAAAAAMAAwC3AAAA+QIAAAAA&#10;" filled="f" stroked="f">
                  <v:textbox inset="0,0,0,0">
                    <w:txbxContent>
                      <w:p w14:paraId="0522646B" w14:textId="77777777" w:rsidR="00BB4AA7" w:rsidRPr="00BB4AA7" w:rsidRDefault="00BB4AA7" w:rsidP="00BB4AA7">
                        <w:pPr>
                          <w:spacing w:after="360" w:line="280" w:lineRule="atLeast"/>
                          <w:jc w:val="center"/>
                          <w:rPr>
                            <w:rFonts w:ascii="Lato" w:hAnsi="Lato"/>
                            <w:b/>
                            <w:bCs/>
                          </w:rPr>
                        </w:pPr>
                        <w:r w:rsidRPr="00BB4AA7">
                          <w:rPr>
                            <w:rFonts w:ascii="Lato" w:hAnsi="Lato"/>
                            <w:b/>
                            <w:bCs/>
                          </w:rPr>
                          <w:br/>
                        </w:r>
                        <w:r w:rsidRPr="00C85028">
                          <w:rPr>
                            <w:rFonts w:ascii="Lato" w:hAnsi="Lato"/>
                            <w:b/>
                            <w:bCs/>
                          </w:rPr>
                          <w:t>Community &amp; place</w:t>
                        </w:r>
                      </w:p>
                      <w:tbl>
                        <w:tblPr>
                          <w:tblW w:w="0" w:type="auto"/>
                          <w:tblCellMar>
                            <w:top w:w="113" w:type="dxa"/>
                            <w:bottom w:w="142" w:type="dxa"/>
                          </w:tblCellMar>
                          <w:tblLook w:val="0680" w:firstRow="0" w:lastRow="0" w:firstColumn="1" w:lastColumn="0" w:noHBand="1" w:noVBand="1"/>
                        </w:tblPr>
                        <w:tblGrid>
                          <w:gridCol w:w="3301"/>
                        </w:tblGrid>
                        <w:tr w:rsidR="00BB4AA7" w:rsidRPr="00BB4AA7" w14:paraId="3DE5936C" w14:textId="77777777" w:rsidTr="00203967">
                          <w:tc>
                            <w:tcPr>
                              <w:tcW w:w="3401" w:type="dxa"/>
                              <w:tcBorders>
                                <w:top w:val="single" w:sz="18" w:space="0" w:color="FFFFFF" w:themeColor="background1"/>
                                <w:bottom w:val="single" w:sz="18" w:space="0" w:color="FFFFFF" w:themeColor="background1"/>
                              </w:tcBorders>
                              <w:shd w:val="clear" w:color="auto" w:fill="F2F2F2" w:themeFill="background2" w:themeFillShade="F2"/>
                            </w:tcPr>
                            <w:p w14:paraId="13730077" w14:textId="77777777" w:rsidR="00BB4AA7" w:rsidRPr="00BB4AA7" w:rsidRDefault="00BB4AA7" w:rsidP="00B86470">
                              <w:pPr>
                                <w:spacing w:after="0" w:line="280" w:lineRule="exact"/>
                                <w:jc w:val="center"/>
                                <w:rPr>
                                  <w:rFonts w:ascii="Lato" w:hAnsi="Lato"/>
                                  <w:sz w:val="18"/>
                                  <w:szCs w:val="18"/>
                                </w:rPr>
                              </w:pPr>
                              <w:r w:rsidRPr="00BB4AA7">
                                <w:rPr>
                                  <w:rFonts w:ascii="Lato" w:hAnsi="Lato"/>
                                  <w:sz w:val="18"/>
                                  <w:szCs w:val="18"/>
                                </w:rPr>
                                <w:t>By enabling community identity, SOCIAL VALUE is increased where a great place brings people together, and creates a community.</w:t>
                              </w:r>
                            </w:p>
                          </w:tc>
                        </w:tr>
                      </w:tbl>
                      <w:p w14:paraId="2B5566EF" w14:textId="77777777" w:rsidR="00BB4AA7" w:rsidRPr="007C47F6" w:rsidRDefault="00BB4AA7" w:rsidP="00BB4AA7">
                        <w:pPr>
                          <w:jc w:val="center"/>
                          <w:rPr>
                            <w:rFonts w:ascii="Lato" w:hAnsi="Lato"/>
                            <w:b/>
                            <w:bCs/>
                            <w:sz w:val="24"/>
                            <w:szCs w:val="24"/>
                          </w:rPr>
                        </w:pPr>
                      </w:p>
                    </w:txbxContent>
                  </v:textbox>
                </v:shape>
                <v:rect id="Rectangle 673" o:spid="_x0000_s1037" style="position:absolute;top:4953;width:21545;height:80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SHTvwwAAANwAAAAPAAAAZHJzL2Rvd25yZXYueG1sRI9BawIx&#10;FITvBf9DeEJvNau2KqtRFkHwWluox+fmuVncvKxJXNf++qZQ6HGYmW+Y1aa3jejIh9qxgvEoA0Fc&#10;Ol1zpeDzY/eyABEissbGMSl4UIDNevC0wly7O79Td4iVSBAOOSowMba5lKE0ZDGMXEucvLPzFmOS&#10;vpLa4z3BbSMnWTaTFmtOCwZb2hoqL4ebVUC3Luq3o99fH/24KL7M63d3cko9D/tiCSJSH//Df+29&#10;VjCbT+H3TDoCcv0DAAD//wMAUEsBAi0AFAAGAAgAAAAhANvh9svuAAAAhQEAABMAAAAAAAAAAAAA&#10;AAAAAAAAAFtDb250ZW50X1R5cGVzXS54bWxQSwECLQAUAAYACAAAACEAWvQsW78AAAAVAQAACwAA&#10;AAAAAAAAAAAAAAAfAQAAX3JlbHMvLnJlbHNQSwECLQAUAAYACAAAACEA3Uh078MAAADcAAAADwAA&#10;AAAAAAAAAAAAAAAHAgAAZHJzL2Rvd25yZXYueG1sUEsFBgAAAAADAAMAtwAAAPcCAAAAAA==&#10;" fillcolor="#e3ed64" stroked="f">
                  <v:stroke joinstyle="round"/>
                </v:rect>
              </v:group>
            </w:pict>
          </mc:Fallback>
        </mc:AlternateContent>
      </w:r>
      <w:r w:rsidRPr="00C85028">
        <w:rPr>
          <w:noProof/>
        </w:rPr>
        <mc:AlternateContent>
          <mc:Choice Requires="wpg">
            <w:drawing>
              <wp:anchor distT="0" distB="0" distL="114300" distR="114300" simplePos="0" relativeHeight="251761664" behindDoc="0" locked="0" layoutInCell="1" allowOverlap="1" wp14:anchorId="324296C4" wp14:editId="6A359723">
                <wp:simplePos x="0" y="0"/>
                <wp:positionH relativeFrom="column">
                  <wp:posOffset>598805</wp:posOffset>
                </wp:positionH>
                <wp:positionV relativeFrom="paragraph">
                  <wp:posOffset>4277995</wp:posOffset>
                </wp:positionV>
                <wp:extent cx="2181225" cy="2000250"/>
                <wp:effectExtent l="0" t="0" r="9525" b="0"/>
                <wp:wrapNone/>
                <wp:docPr id="14" name="Group 14" descr="P326#y5"/>
                <wp:cNvGraphicFramePr/>
                <a:graphic xmlns:a="http://schemas.openxmlformats.org/drawingml/2006/main">
                  <a:graphicData uri="http://schemas.microsoft.com/office/word/2010/wordprocessingGroup">
                    <wpg:wgp>
                      <wpg:cNvGrpSpPr/>
                      <wpg:grpSpPr>
                        <a:xfrm>
                          <a:off x="0" y="0"/>
                          <a:ext cx="2181225" cy="2000250"/>
                          <a:chOff x="0" y="0"/>
                          <a:chExt cx="2164080" cy="2159635"/>
                        </a:xfrm>
                      </wpg:grpSpPr>
                      <wps:wsp>
                        <wps:cNvPr id="15" name="Text Box 15"/>
                        <wps:cNvSpPr txBox="1"/>
                        <wps:spPr bwMode="auto">
                          <a:xfrm>
                            <a:off x="0" y="0"/>
                            <a:ext cx="2159925" cy="2159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C9ECE26" w14:textId="77777777" w:rsidR="00BB4AA7" w:rsidRPr="00BB4AA7" w:rsidRDefault="00BB4AA7" w:rsidP="00BB4AA7">
                              <w:pPr>
                                <w:spacing w:after="360" w:line="280" w:lineRule="atLeast"/>
                                <w:jc w:val="center"/>
                                <w:rPr>
                                  <w:rFonts w:ascii="Lato" w:hAnsi="Lato"/>
                                  <w:b/>
                                  <w:bCs/>
                                </w:rPr>
                              </w:pPr>
                              <w:r w:rsidRPr="00BB4AA7">
                                <w:rPr>
                                  <w:rFonts w:ascii="Lato" w:hAnsi="Lato"/>
                                  <w:b/>
                                  <w:bCs/>
                                </w:rPr>
                                <w:br/>
                                <w:t>Form and mobility</w:t>
                              </w:r>
                            </w:p>
                            <w:tbl>
                              <w:tblPr>
                                <w:tblW w:w="0" w:type="auto"/>
                                <w:tblCellMar>
                                  <w:top w:w="113" w:type="dxa"/>
                                  <w:bottom w:w="142" w:type="dxa"/>
                                </w:tblCellMar>
                                <w:tblLook w:val="0680" w:firstRow="0" w:lastRow="0" w:firstColumn="1" w:lastColumn="0" w:noHBand="1" w:noVBand="1"/>
                              </w:tblPr>
                              <w:tblGrid>
                                <w:gridCol w:w="3401"/>
                              </w:tblGrid>
                              <w:tr w:rsidR="00BB4AA7" w:rsidRPr="00BB4AA7" w14:paraId="5C2F92C1" w14:textId="77777777" w:rsidTr="00203967">
                                <w:tc>
                                  <w:tcPr>
                                    <w:tcW w:w="3401" w:type="dxa"/>
                                    <w:tcBorders>
                                      <w:top w:val="single" w:sz="18" w:space="0" w:color="FFFFFF" w:themeColor="background1"/>
                                      <w:bottom w:val="single" w:sz="18" w:space="0" w:color="FFFFFF" w:themeColor="background1"/>
                                    </w:tcBorders>
                                    <w:shd w:val="clear" w:color="auto" w:fill="F2F2F2" w:themeFill="background2" w:themeFillShade="F2"/>
                                  </w:tcPr>
                                  <w:p w14:paraId="53576E4E" w14:textId="77777777" w:rsidR="00BB4AA7" w:rsidRPr="00BB4AA7" w:rsidRDefault="00BB4AA7" w:rsidP="007C47F6">
                                    <w:pPr>
                                      <w:spacing w:line="280" w:lineRule="exact"/>
                                      <w:jc w:val="center"/>
                                      <w:rPr>
                                        <w:rFonts w:ascii="Lato" w:hAnsi="Lato"/>
                                        <w:sz w:val="18"/>
                                        <w:szCs w:val="18"/>
                                      </w:rPr>
                                    </w:pPr>
                                    <w:r w:rsidRPr="00BB4AA7">
                                      <w:rPr>
                                        <w:rFonts w:ascii="Lato" w:hAnsi="Lato"/>
                                        <w:sz w:val="18"/>
                                        <w:szCs w:val="18"/>
                                      </w:rPr>
                                      <w:t>Creating high quality buildings ensures PHYSICAL VALUE is increased where the development projects an image of design for longevity and allows people to navigate easily on foot/by bicycle.</w:t>
                                    </w:r>
                                  </w:p>
                                </w:tc>
                              </w:tr>
                            </w:tbl>
                            <w:p w14:paraId="281DEFF3" w14:textId="77777777" w:rsidR="00BB4AA7" w:rsidRPr="007C47F6" w:rsidRDefault="00BB4AA7" w:rsidP="00BB4AA7">
                              <w:pPr>
                                <w:jc w:val="center"/>
                                <w:rPr>
                                  <w:rFonts w:ascii="Lato" w:hAnsi="Lato"/>
                                  <w:b/>
                                  <w:bCs/>
                                  <w:sz w:val="24"/>
                                  <w:szCs w:val="24"/>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23" name="Rectangle 23"/>
                        <wps:cNvSpPr/>
                        <wps:spPr bwMode="auto">
                          <a:xfrm>
                            <a:off x="9525" y="485775"/>
                            <a:ext cx="2154555" cy="80645"/>
                          </a:xfrm>
                          <a:prstGeom prst="rect">
                            <a:avLst/>
                          </a:prstGeom>
                          <a:solidFill>
                            <a:srgbClr val="A67EC6"/>
                          </a:solidFill>
                          <a:ln w="9525" cap="flat" cmpd="sng" algn="ctr">
                            <a:noFill/>
                            <a:prstDash val="solid"/>
                            <a:round/>
                            <a:headEnd type="none" w="med" len="med"/>
                            <a:tailEnd type="none" w="med" len="med"/>
                          </a:ln>
                          <a:effectLst/>
                        </wps:spPr>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324296C4" id="Group 14" o:spid="_x0000_s1038" alt="P326#y5" style="position:absolute;margin-left:47.15pt;margin-top:336.85pt;width:171.75pt;height:157.5pt;z-index:251761664;mso-width-relative:margin;mso-height-relative:margin" coordsize="21640,215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k/HdRwMAAPEIAAAOAAAAZHJzL2Uyb0RvYy54bWzcVk1v2zgQvS+w/4HgfSPbtRxbiFJ484UF&#10;sm2wSdEzTVEfAEVySTpS+uv7SElOnfaQdrEo0Is8HA6HnDfvkT5727eSPArrGq1yOj+ZUSIU10Wj&#10;qpx+eLj+Y02J80wVTGolcvokHH17/vtvZ53JxELXWhbCEiRRLutMTmvvTZYkjteiZe5EG6EwWWrb&#10;Mo+hrZLCsg7ZW5ksZrNV0mlbGKu5cA7ey2GSnsf8ZSm4f1+WTngic4qz+fi18bsL3+T8jGWVZaZu&#10;+HgM9gOnaFmjsOkh1SXzjOxt81WqtuFWO136E67bRJdlw0WsAdXMZy+qubF6b2ItVdZV5gAToH2B&#10;0w+n5e8eb6y5N3cWSHSmAhZxFGrpS9uGX5yS9BGypwNkoveEw7mYr+eLRUoJxxwaMlukI6i8BvJf&#10;reP11WHlajlboydx5TzdrN6koR3JtHFydJzOgCDuGQP33zC4r5kREVqXAYM7S5oC/EUhirXg6UMo&#10;8E/dE7giMjEs4ER8Dz9iJ78Lzl33ty6wju29jkR4HXjpZnMA7xsQsMxY52+EbkkwcmpB6JiePd46&#10;P6A1hYRWKX3dSAk/y6Q6cgDW4AGoLgsnDt12me93fax8OVWz08UT6rF6kIoz/LrB1rfM+TtmoQ10&#10;DHr37/Eppe5yqkeLklrbT9/yh3i0C7OUdNBaTt2/e2YFJfIvhUYGYU6GnYzdZKh9e6Eh3zluEsOj&#10;iQXWy8ksrW4/4hrYhl0wxRTHXjn1k3nhB8XjGuFiu41BkJ9h/lbdGx5SB6wCkA/9R2bNiLYHCd7p&#10;iSosewH6EDugvEXfyyZ2JOA6oDjCDdoOaP/v/F28mfj7D4jCVCUFge+YwOPoVbTdpIGekPZynZ6e&#10;Rimw7Fn76TJNR+2vZ6vlsX6/m7xOy6YI/A2QOlvtLqQljwyt365Ory5WoQ7Q+ChMKgIKDsfkgVml&#10;ZOg7b00BlqkKFJAVXibubezxFwIJ7b5krh62iFnDDizDrauKaNWCFVeqIP7JQNsKLxgInNNWFKCu&#10;QNpgxUjPGvmayFGGADE+TqOIj0X5MyS4mS+XBxku09NFkFhU4DgzyHGc+TUkGR8YvKuRVeN/gPBw&#10;fzmOEn7+p3L+GQAA//8DAFBLAwQUAAYACAAAACEA6EwcG+EAAAAKAQAADwAAAGRycy9kb3ducmV2&#10;LnhtbEyPQU+DQBCF7yb+h82YeLMLUgtFlqZp1FPTxNbE9LaFKZCys4TdAv33jic9Tt6XN9/LVpNp&#10;xYC9aywpCGcBCKTClg1VCr4O708JCOc1lbq1hApu6GCV399lOi3tSJ847H0luIRcqhXU3neplK6o&#10;0Wg3sx0SZ2fbG+357CtZ9nrkctPK5yBYSKMb4g+17nBTY3HZX42Cj1GP6yh8G7aX8+Z2PLzsvrch&#10;KvX4MK1fQXic/B8Mv/qsDjk7neyVSidaBct5xKSCRRzFIBiYRzFvOXGSJDHIPJP/J+Q/AAAA//8D&#10;AFBLAQItABQABgAIAAAAIQC2gziS/gAAAOEBAAATAAAAAAAAAAAAAAAAAAAAAABbQ29udGVudF9U&#10;eXBlc10ueG1sUEsBAi0AFAAGAAgAAAAhADj9If/WAAAAlAEAAAsAAAAAAAAAAAAAAAAALwEAAF9y&#10;ZWxzLy5yZWxzUEsBAi0AFAAGAAgAAAAhAKeT8d1HAwAA8QgAAA4AAAAAAAAAAAAAAAAALgIAAGRy&#10;cy9lMm9Eb2MueG1sUEsBAi0AFAAGAAgAAAAhAOhMHBvhAAAACgEAAA8AAAAAAAAAAAAAAAAAoQUA&#10;AGRycy9kb3ducmV2LnhtbFBLBQYAAAAABAAEAPMAAACvBgAAAAA=&#10;">
                <v:shape id="Text Box 15" o:spid="_x0000_s1039" type="#_x0000_t202" style="position:absolute;width:21599;height:2159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TgEvwQAAANsAAAAPAAAAZHJzL2Rvd25yZXYueG1sRE9Ni8Iw&#10;EL0v+B/CCN7W1AVlrUYRcWFBWKz14HFsxjbYTGqT1frvN8KCt3m8z5kvO1uLG7XeOFYwGiYgiAun&#10;DZcKDvnX+ycIH5A11o5JwYM8LBe9tzmm2t05o9s+lCKGsE9RQRVCk0rpi4os+qFriCN3dq3FEGFb&#10;St3iPYbbWn4kyURaNBwbKmxoXVFx2f9aBasjZxtz/TntsnNm8nya8HZyUWrQ71YzEIG68BL/u791&#10;nD+G5y/xALn4AwAA//8DAFBLAQItABQABgAIAAAAIQDb4fbL7gAAAIUBAAATAAAAAAAAAAAAAAAA&#10;AAAAAABbQ29udGVudF9UeXBlc10ueG1sUEsBAi0AFAAGAAgAAAAhAFr0LFu/AAAAFQEAAAsAAAAA&#10;AAAAAAAAAAAAHwEAAF9yZWxzLy5yZWxzUEsBAi0AFAAGAAgAAAAhAAVOAS/BAAAA2wAAAA8AAAAA&#10;AAAAAAAAAAAABwIAAGRycy9kb3ducmV2LnhtbFBLBQYAAAAAAwADALcAAAD1AgAAAAA=&#10;" filled="f" stroked="f">
                  <v:textbox inset="0,0,0,0">
                    <w:txbxContent>
                      <w:p w14:paraId="5C9ECE26" w14:textId="77777777" w:rsidR="00BB4AA7" w:rsidRPr="00BB4AA7" w:rsidRDefault="00BB4AA7" w:rsidP="00BB4AA7">
                        <w:pPr>
                          <w:spacing w:after="360" w:line="280" w:lineRule="atLeast"/>
                          <w:jc w:val="center"/>
                          <w:rPr>
                            <w:rFonts w:ascii="Lato" w:hAnsi="Lato"/>
                            <w:b/>
                            <w:bCs/>
                          </w:rPr>
                        </w:pPr>
                        <w:r w:rsidRPr="00BB4AA7">
                          <w:rPr>
                            <w:rFonts w:ascii="Lato" w:hAnsi="Lato"/>
                            <w:b/>
                            <w:bCs/>
                          </w:rPr>
                          <w:br/>
                          <w:t>Form and mobility</w:t>
                        </w:r>
                      </w:p>
                      <w:tbl>
                        <w:tblPr>
                          <w:tblW w:w="0" w:type="auto"/>
                          <w:tblCellMar>
                            <w:top w:w="113" w:type="dxa"/>
                            <w:bottom w:w="142" w:type="dxa"/>
                          </w:tblCellMar>
                          <w:tblLook w:val="0680" w:firstRow="0" w:lastRow="0" w:firstColumn="1" w:lastColumn="0" w:noHBand="1" w:noVBand="1"/>
                        </w:tblPr>
                        <w:tblGrid>
                          <w:gridCol w:w="3401"/>
                        </w:tblGrid>
                        <w:tr w:rsidR="00BB4AA7" w:rsidRPr="00BB4AA7" w14:paraId="5C2F92C1" w14:textId="77777777" w:rsidTr="00203967">
                          <w:tc>
                            <w:tcPr>
                              <w:tcW w:w="3401" w:type="dxa"/>
                              <w:tcBorders>
                                <w:top w:val="single" w:sz="18" w:space="0" w:color="FFFFFF" w:themeColor="background1"/>
                                <w:bottom w:val="single" w:sz="18" w:space="0" w:color="FFFFFF" w:themeColor="background1"/>
                              </w:tcBorders>
                              <w:shd w:val="clear" w:color="auto" w:fill="F2F2F2" w:themeFill="background2" w:themeFillShade="F2"/>
                            </w:tcPr>
                            <w:p w14:paraId="53576E4E" w14:textId="77777777" w:rsidR="00BB4AA7" w:rsidRPr="00BB4AA7" w:rsidRDefault="00BB4AA7" w:rsidP="007C47F6">
                              <w:pPr>
                                <w:spacing w:line="280" w:lineRule="exact"/>
                                <w:jc w:val="center"/>
                                <w:rPr>
                                  <w:rFonts w:ascii="Lato" w:hAnsi="Lato"/>
                                  <w:sz w:val="18"/>
                                  <w:szCs w:val="18"/>
                                </w:rPr>
                              </w:pPr>
                              <w:r w:rsidRPr="00BB4AA7">
                                <w:rPr>
                                  <w:rFonts w:ascii="Lato" w:hAnsi="Lato"/>
                                  <w:sz w:val="18"/>
                                  <w:szCs w:val="18"/>
                                </w:rPr>
                                <w:t>Creating high quality buildings ensures PHYSICAL VALUE is increased where the development projects an image of design for longevity and allows people to navigate easily on foot/by bicycle.</w:t>
                              </w:r>
                            </w:p>
                          </w:tc>
                        </w:tr>
                      </w:tbl>
                      <w:p w14:paraId="281DEFF3" w14:textId="77777777" w:rsidR="00BB4AA7" w:rsidRPr="007C47F6" w:rsidRDefault="00BB4AA7" w:rsidP="00BB4AA7">
                        <w:pPr>
                          <w:jc w:val="center"/>
                          <w:rPr>
                            <w:rFonts w:ascii="Lato" w:hAnsi="Lato"/>
                            <w:b/>
                            <w:bCs/>
                            <w:sz w:val="24"/>
                            <w:szCs w:val="24"/>
                          </w:rPr>
                        </w:pPr>
                      </w:p>
                    </w:txbxContent>
                  </v:textbox>
                </v:shape>
                <v:rect id="Rectangle 23" o:spid="_x0000_s1040" style="position:absolute;left:95;top:4857;width:21545;height:8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mC5nxQAAANsAAAAPAAAAZHJzL2Rvd25yZXYueG1sRI9Pa8JA&#10;FMTvhX6H5RW81Y2Kf4iuolJB0Yu24vWRfSbB7Ns0u8bop+8WBI/DzPyGmcwaU4iaKpdbVtBpRyCI&#10;E6tzThX8fK8+RyCcR9ZYWCYFd3Iwm76/TTDW9sZ7qg8+FQHCLkYFmfdlLKVLMjLo2rYkDt7ZVgZ9&#10;kFUqdYW3ADeF7EbRQBrMOSxkWNIyo+RyuBoFx+vutNgPL49RPeyfzdfWbX6XiVKtj2Y+BuGp8a/w&#10;s73WCro9+P8SfoCc/gEAAP//AwBQSwECLQAUAAYACAAAACEA2+H2y+4AAACFAQAAEwAAAAAAAAAA&#10;AAAAAAAAAAAAW0NvbnRlbnRfVHlwZXNdLnhtbFBLAQItABQABgAIAAAAIQBa9CxbvwAAABUBAAAL&#10;AAAAAAAAAAAAAAAAAB8BAABfcmVscy8ucmVsc1BLAQItABQABgAIAAAAIQBtmC5nxQAAANsAAAAP&#10;AAAAAAAAAAAAAAAAAAcCAABkcnMvZG93bnJldi54bWxQSwUGAAAAAAMAAwC3AAAA+QIAAAAA&#10;" fillcolor="#a67ec6" stroked="f">
                  <v:stroke joinstyle="round"/>
                </v:rect>
              </v:group>
            </w:pict>
          </mc:Fallback>
        </mc:AlternateContent>
      </w:r>
      <w:r w:rsidR="00C85028">
        <w:br w:type="column"/>
      </w:r>
      <w:r>
        <w:br w:type="page"/>
      </w:r>
    </w:p>
    <w:p w14:paraId="208506C7" w14:textId="42FA5F1F" w:rsidR="00913868" w:rsidRDefault="00CD1FAA" w:rsidP="00C85028">
      <w:pPr>
        <w:pStyle w:val="HeadingNum2"/>
        <w:numPr>
          <w:ilvl w:val="0"/>
          <w:numId w:val="0"/>
        </w:numPr>
      </w:pPr>
      <w:bookmarkStart w:id="21" w:name="_Toc195006140"/>
      <w:r w:rsidRPr="00C85028">
        <w:lastRenderedPageBreak/>
        <w:t>Circular</w:t>
      </w:r>
      <w:r>
        <w:t xml:space="preserve"> economy aspirations</w:t>
      </w:r>
      <w:bookmarkEnd w:id="21"/>
    </w:p>
    <w:p w14:paraId="7AE8F2BD" w14:textId="28B45D0A" w:rsidR="00913868" w:rsidRDefault="00913868" w:rsidP="00913868">
      <w:r>
        <w:t>Consumption of natural resources has historically followed a linear approach, heightened by the industrial revolution which, while lifting the living standards of millions, also dramatically increased pressure on environmental resources. Under the traditional ‘take &gt; make &gt; use &gt; dispose’ model, raw materials are collected, then transformed into products that are used until they are finally discarded as waste. Apart from failing to capture value over the lifetime of products, this approach also produces a range of negative externalities that include resource scarcity, unsustainable levels of water extraction, rising carbon emissions, and widespread ecosystem pollution.</w:t>
      </w:r>
    </w:p>
    <w:p w14:paraId="55B5294E" w14:textId="77777777" w:rsidR="00913868" w:rsidRDefault="00913868" w:rsidP="00913868">
      <w:r>
        <w:t>In a circular economy, built environment assets are designed so that whole buildings, and materials, components and parts can be continually and easily recycled.</w:t>
      </w:r>
    </w:p>
    <w:p w14:paraId="3B2F49AC" w14:textId="2CDEF2A2" w:rsidR="00913868" w:rsidRPr="00C06C14" w:rsidRDefault="00913868" w:rsidP="00913868">
      <w:r>
        <w:t>The built environment sector is a major consumer of natural resources. There is growing industry consensus that the way we design, build, operate and dispose of our buildings and associated facilities needs a major overhaul to obviate waste and increase efficiency. There is an incredible breadth of opportunity that this shift in approach will create across the entire supply chain.</w:t>
      </w:r>
    </w:p>
    <w:p w14:paraId="202A22C7" w14:textId="6E146EEB" w:rsidR="00913868" w:rsidRDefault="001A0F00" w:rsidP="00913868">
      <w:pPr>
        <w:keepNext/>
      </w:pPr>
      <w:r>
        <w:rPr>
          <w:noProof/>
        </w:rPr>
        <w:drawing>
          <wp:inline distT="0" distB="0" distL="0" distR="0" wp14:anchorId="5D97AA80" wp14:editId="5C13372B">
            <wp:extent cx="6113780" cy="3721100"/>
            <wp:effectExtent l="0" t="0" r="0"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6113780" cy="3721100"/>
                    </a:xfrm>
                    <a:prstGeom prst="rect">
                      <a:avLst/>
                    </a:prstGeom>
                    <a:noFill/>
                    <a:ln>
                      <a:noFill/>
                    </a:ln>
                  </pic:spPr>
                </pic:pic>
              </a:graphicData>
            </a:graphic>
          </wp:inline>
        </w:drawing>
      </w:r>
    </w:p>
    <w:p w14:paraId="0B84F73A" w14:textId="48F474F2" w:rsidR="00913868" w:rsidRDefault="00913868" w:rsidP="00913868">
      <w:pPr>
        <w:pStyle w:val="Caption"/>
      </w:pPr>
      <w:r>
        <w:t xml:space="preserve">Figure </w:t>
      </w:r>
      <w:r w:rsidR="00214CDF">
        <w:fldChar w:fldCharType="begin"/>
      </w:r>
      <w:r w:rsidR="00214CDF">
        <w:instrText xml:space="preserve"> SEQ Figure \* ARABIC </w:instrText>
      </w:r>
      <w:r w:rsidR="00214CDF">
        <w:fldChar w:fldCharType="separate"/>
      </w:r>
      <w:r w:rsidR="00986A5D">
        <w:rPr>
          <w:noProof/>
        </w:rPr>
        <w:t>4</w:t>
      </w:r>
      <w:r w:rsidR="00214CDF">
        <w:rPr>
          <w:noProof/>
        </w:rPr>
        <w:fldChar w:fldCharType="end"/>
      </w:r>
      <w:r>
        <w:t>: Circular economy approach</w:t>
      </w:r>
    </w:p>
    <w:p w14:paraId="070D11C3" w14:textId="77777777" w:rsidR="00913868" w:rsidRDefault="00913868" w:rsidP="00913868">
      <w:r>
        <w:t>Circular Economy considerations have formed a key part of the project sustainability strategy, given the scale of the Proposed Development, and the client’s wider sustainability aspirations. It is recognised that in order to implement Circular Economy principles most effectively, it is helpful to explore strategic opportunities as early in the Proposed Development process as possible.</w:t>
      </w:r>
    </w:p>
    <w:p w14:paraId="1B6F2754" w14:textId="77777777" w:rsidR="00913868" w:rsidRDefault="00913868" w:rsidP="00913868">
      <w:r>
        <w:t>Considerations around resource efficiency, material circularity and ethical sourcing have been considered within the overarching sustainability strategy from the early stages.</w:t>
      </w:r>
    </w:p>
    <w:p w14:paraId="6B9E9406" w14:textId="30671AD9" w:rsidR="00913868" w:rsidRDefault="00913868" w:rsidP="00913868">
      <w:r>
        <w:t>I</w:t>
      </w:r>
      <w:r w:rsidRPr="00B42DB0">
        <w:t xml:space="preserve">t is acknowledged </w:t>
      </w:r>
      <w:r>
        <w:t>that t</w:t>
      </w:r>
      <w:r w:rsidRPr="00B42DB0">
        <w:t>h</w:t>
      </w:r>
      <w:r>
        <w:t xml:space="preserve">e </w:t>
      </w:r>
      <w:r w:rsidRPr="00B42DB0">
        <w:t xml:space="preserve">approach </w:t>
      </w:r>
      <w:r w:rsidRPr="00FD64FD">
        <w:t xml:space="preserve">to Circular Economy will evolve as the design evolves, or in response to wider considerations and feedback from </w:t>
      </w:r>
      <w:r w:rsidR="00D457A4" w:rsidRPr="00FD64FD">
        <w:t xml:space="preserve">key </w:t>
      </w:r>
      <w:r w:rsidR="00EC08AA" w:rsidRPr="00FD64FD">
        <w:t>stakeholder</w:t>
      </w:r>
      <w:r w:rsidR="00FD64FD" w:rsidRPr="00FD64FD">
        <w:t>s.</w:t>
      </w:r>
    </w:p>
    <w:p w14:paraId="3DA1981A" w14:textId="77777777" w:rsidR="00913868" w:rsidRPr="00DA53BC" w:rsidRDefault="00913868" w:rsidP="00913868">
      <w:r w:rsidRPr="00DA53BC">
        <w:t>A</w:t>
      </w:r>
      <w:r>
        <w:t>s a</w:t>
      </w:r>
      <w:r w:rsidRPr="00DA53BC">
        <w:t xml:space="preserve"> site-wide </w:t>
      </w:r>
      <w:r w:rsidRPr="00FD64FD">
        <w:t>strategy, the project has formulated commitments around the promotion of sustainable use of materials comprising several targets around materials and waste including priority</w:t>
      </w:r>
      <w:r w:rsidRPr="0051492E">
        <w:t xml:space="preserve"> given to renewable </w:t>
      </w:r>
      <w:r w:rsidRPr="0051492E">
        <w:t>construction materials such as timber, diversion of construction waste from landfill, maximising the use of recycled or secondary aggregates giving preference to solutions available closer to the site, construction resource efficiency</w:t>
      </w:r>
      <w:r w:rsidRPr="00DA53BC">
        <w:t xml:space="preserve"> and an overarching ambition to reduce the project’s supply chain carbon intensity from materials and manufacturing relative to standard industry performance to be achieved through measures including:</w:t>
      </w:r>
    </w:p>
    <w:p w14:paraId="7B54E2E7" w14:textId="7E9D3EE3" w:rsidR="00913868" w:rsidRPr="00FD64FD" w:rsidRDefault="00913868" w:rsidP="009D415B">
      <w:pPr>
        <w:pStyle w:val="ListBullet-level1"/>
        <w:numPr>
          <w:ilvl w:val="0"/>
          <w:numId w:val="18"/>
        </w:numPr>
      </w:pPr>
      <w:r w:rsidRPr="00FD64FD">
        <w:t>“Smart” material choices (prioritisation of durable, biodegradable, recycled / recyclable materials and materials that can be reused or re-purposed, where possible)</w:t>
      </w:r>
      <w:r w:rsidRPr="00FD64FD">
        <w:rPr>
          <w:noProof/>
        </w:rPr>
        <w:t xml:space="preserve"> </w:t>
      </w:r>
    </w:p>
    <w:p w14:paraId="0291A05F" w14:textId="77777777" w:rsidR="00913868" w:rsidRPr="00FD64FD" w:rsidRDefault="00913868" w:rsidP="009D415B">
      <w:pPr>
        <w:pStyle w:val="ListBullet-level1"/>
        <w:numPr>
          <w:ilvl w:val="0"/>
          <w:numId w:val="18"/>
        </w:numPr>
      </w:pPr>
      <w:r w:rsidRPr="00FD64FD">
        <w:t>Incorporation of modular elements for higher levels of design flexibility and adaptability</w:t>
      </w:r>
    </w:p>
    <w:p w14:paraId="27C21815" w14:textId="77777777" w:rsidR="00913868" w:rsidRPr="00FD64FD" w:rsidRDefault="00913868" w:rsidP="009D415B">
      <w:pPr>
        <w:pStyle w:val="ListBullet-level1"/>
        <w:numPr>
          <w:ilvl w:val="0"/>
          <w:numId w:val="18"/>
        </w:numPr>
      </w:pPr>
      <w:r w:rsidRPr="00FD64FD">
        <w:t>Procurement of products as a service – leasing access to a solution instead of buying it</w:t>
      </w:r>
    </w:p>
    <w:p w14:paraId="5C22A09E" w14:textId="77777777" w:rsidR="00913868" w:rsidRPr="00FD64FD" w:rsidRDefault="00913868" w:rsidP="009D415B">
      <w:pPr>
        <w:pStyle w:val="ListBullet-level1"/>
        <w:numPr>
          <w:ilvl w:val="0"/>
          <w:numId w:val="18"/>
        </w:numPr>
      </w:pPr>
      <w:r w:rsidRPr="00FD64FD">
        <w:t>Product life extension through improved maintenance, remanufacturing, repairing and upgrading / upcycling</w:t>
      </w:r>
    </w:p>
    <w:p w14:paraId="3778A6B7" w14:textId="65319153" w:rsidR="00913868" w:rsidRPr="00FD64FD" w:rsidRDefault="00913868" w:rsidP="009D415B">
      <w:pPr>
        <w:pStyle w:val="ListBullet-level1"/>
        <w:numPr>
          <w:ilvl w:val="0"/>
          <w:numId w:val="18"/>
        </w:numPr>
      </w:pPr>
      <w:r w:rsidRPr="00FD64FD">
        <w:t>Closed loop / Take back – working with manufacturers who take back used products to recover the value by using them to make new products.</w:t>
      </w:r>
    </w:p>
    <w:p w14:paraId="2AA081BD" w14:textId="77777777" w:rsidR="00913868" w:rsidRPr="00DA53BC" w:rsidRDefault="00913868" w:rsidP="00913868">
      <w:r w:rsidRPr="00DA53BC">
        <w:t>An effective incorporation of circular economy principle</w:t>
      </w:r>
      <w:r>
        <w:t>s</w:t>
      </w:r>
      <w:r w:rsidRPr="00DA53BC">
        <w:t xml:space="preserve"> represents a</w:t>
      </w:r>
      <w:r>
        <w:t xml:space="preserve">n </w:t>
      </w:r>
      <w:r w:rsidRPr="00DA53BC">
        <w:t xml:space="preserve">opportunity for the site and the UK as a whole. With its system-wide perspective, the circular economy has the potential to help us make better decisions about resource use, design out waste, provide added value for business and society, and proceed along a secure route to society-wide prosperity and environmental sustainability for future generations. </w:t>
      </w:r>
    </w:p>
    <w:p w14:paraId="6A9DFF88" w14:textId="77777777" w:rsidR="00913868" w:rsidRPr="00DA53BC" w:rsidRDefault="00913868" w:rsidP="00913868">
      <w:r w:rsidRPr="00DA53BC">
        <w:t>While specific values</w:t>
      </w:r>
      <w:r>
        <w:t xml:space="preserve"> and</w:t>
      </w:r>
      <w:r w:rsidRPr="00DA53BC">
        <w:t xml:space="preserve"> levels of ambition / benchmarks have been defined for some of the metrics, it is recognised that these are preliminary targets and commitments</w:t>
      </w:r>
      <w:r>
        <w:t xml:space="preserve"> which </w:t>
      </w:r>
      <w:r w:rsidRPr="00DA53BC">
        <w:t xml:space="preserve">will be reviewed and may be adjusted as appropriate </w:t>
      </w:r>
      <w:r>
        <w:t>during the</w:t>
      </w:r>
      <w:r w:rsidRPr="00DA53BC">
        <w:t xml:space="preserve"> detailed design to respond to the specific requirements of each element and ensure that current best practice is being followed and opportunities to innovate are maximised.</w:t>
      </w:r>
    </w:p>
    <w:p w14:paraId="143D8110" w14:textId="4A60F65F" w:rsidR="00913868" w:rsidRPr="00913868" w:rsidRDefault="00913868" w:rsidP="00913868">
      <w:r w:rsidRPr="00DA53BC">
        <w:t>There is a clear understanding that</w:t>
      </w:r>
      <w:r>
        <w:t>,</w:t>
      </w:r>
      <w:r w:rsidRPr="00DA53BC">
        <w:t xml:space="preserve"> in order to achieve the ambitious objectives set for the project</w:t>
      </w:r>
      <w:r>
        <w:t xml:space="preserve">, </w:t>
      </w:r>
      <w:r w:rsidRPr="00DA53BC">
        <w:t>the design team will have to engage and collaborate extensively with the supply chain to foster knowledge sharing and fast track innovative ideas and techniques spanning the design, construction and operation stages thus enabling synergies</w:t>
      </w:r>
      <w:r>
        <w:t>.</w:t>
      </w:r>
    </w:p>
    <w:p w14:paraId="4444A522" w14:textId="6688AE16" w:rsidR="00913868" w:rsidRDefault="00913868" w:rsidP="00913868">
      <w:pPr>
        <w:pStyle w:val="HeadingNum3"/>
      </w:pPr>
      <w:r>
        <w:t xml:space="preserve"> </w:t>
      </w:r>
      <w:r w:rsidR="00CD1FAA">
        <w:t>Circular economy strategy process</w:t>
      </w:r>
      <w:bookmarkEnd w:id="19"/>
      <w:bookmarkEnd w:id="20"/>
    </w:p>
    <w:p w14:paraId="0FD82D33" w14:textId="77777777" w:rsidR="00440F64" w:rsidRDefault="00440F64" w:rsidP="00440F64">
      <w:pPr>
        <w:keepNext/>
        <w:spacing w:before="113"/>
      </w:pPr>
      <w:r>
        <w:rPr>
          <w:noProof/>
          <w:lang w:eastAsia="en-GB"/>
        </w:rPr>
        <w:drawing>
          <wp:inline distT="0" distB="0" distL="0" distR="0" wp14:anchorId="1507B2EF" wp14:editId="63682C80">
            <wp:extent cx="6115050" cy="1228725"/>
            <wp:effectExtent l="0" t="0" r="0" b="9525"/>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26">
                      <a:extLst>
                        <a:ext uri="{28A0092B-C50C-407E-A947-70E740481C1C}">
                          <a14:useLocalDpi xmlns:a14="http://schemas.microsoft.com/office/drawing/2010/main" val="0"/>
                        </a:ext>
                      </a:extLst>
                    </a:blip>
                    <a:srcRect l="455" t="3526" r="697" b="7301"/>
                    <a:stretch>
                      <a:fillRect/>
                    </a:stretch>
                  </pic:blipFill>
                  <pic:spPr bwMode="auto">
                    <a:xfrm>
                      <a:off x="0" y="0"/>
                      <a:ext cx="6115050" cy="1228725"/>
                    </a:xfrm>
                    <a:prstGeom prst="rect">
                      <a:avLst/>
                    </a:prstGeom>
                    <a:noFill/>
                    <a:ln>
                      <a:noFill/>
                    </a:ln>
                  </pic:spPr>
                </pic:pic>
              </a:graphicData>
            </a:graphic>
          </wp:inline>
        </w:drawing>
      </w:r>
    </w:p>
    <w:p w14:paraId="734ABB7E" w14:textId="51C64B07" w:rsidR="00440F64" w:rsidRDefault="00440F64" w:rsidP="00440F64">
      <w:pPr>
        <w:pStyle w:val="Caption"/>
      </w:pPr>
      <w:r>
        <w:t xml:space="preserve">Figure </w:t>
      </w:r>
      <w:r w:rsidR="00214CDF">
        <w:fldChar w:fldCharType="begin"/>
      </w:r>
      <w:r w:rsidR="00214CDF">
        <w:instrText xml:space="preserve"> SEQ Figure \* ARABIC </w:instrText>
      </w:r>
      <w:r w:rsidR="00214CDF">
        <w:fldChar w:fldCharType="separate"/>
      </w:r>
      <w:r w:rsidR="00986A5D">
        <w:rPr>
          <w:noProof/>
        </w:rPr>
        <w:t>5</w:t>
      </w:r>
      <w:r w:rsidR="00214CDF">
        <w:rPr>
          <w:noProof/>
        </w:rPr>
        <w:fldChar w:fldCharType="end"/>
      </w:r>
      <w:r>
        <w:t>: Sustainability Strategy – Delivery Phase (Inception to Completion).</w:t>
      </w:r>
    </w:p>
    <w:p w14:paraId="187FDE9F" w14:textId="77777777" w:rsidR="00913868" w:rsidRDefault="00913868" w:rsidP="00913868">
      <w:r>
        <w:t>The following process has been followed in developing this strategy:</w:t>
      </w:r>
    </w:p>
    <w:p w14:paraId="7C8C485C" w14:textId="77777777" w:rsidR="00913868" w:rsidRDefault="00913868" w:rsidP="009D415B">
      <w:pPr>
        <w:pStyle w:val="ListBullet-level1"/>
        <w:numPr>
          <w:ilvl w:val="0"/>
          <w:numId w:val="26"/>
        </w:numPr>
        <w:tabs>
          <w:tab w:val="num" w:pos="284"/>
        </w:tabs>
        <w:ind w:left="284" w:hanging="284"/>
      </w:pPr>
      <w:r>
        <w:t xml:space="preserve">Working with all key stakeholders, an overall sustainability vision for the development has been defined and agreed. </w:t>
      </w:r>
    </w:p>
    <w:p w14:paraId="2CC0E004" w14:textId="709308EC" w:rsidR="00913868" w:rsidRPr="0076060A" w:rsidRDefault="00913868" w:rsidP="009D415B">
      <w:pPr>
        <w:pStyle w:val="ListBullet-level1"/>
        <w:numPr>
          <w:ilvl w:val="0"/>
          <w:numId w:val="26"/>
        </w:numPr>
        <w:tabs>
          <w:tab w:val="num" w:pos="284"/>
        </w:tabs>
        <w:ind w:left="284" w:hanging="284"/>
      </w:pPr>
      <w:r w:rsidRPr="0076060A">
        <w:t>A series of sustainability workshops have been held during the concept design stages, in collaboration with the client and project team to help define the sustainability strategy.</w:t>
      </w:r>
      <w:r w:rsidR="00770023" w:rsidRPr="0076060A">
        <w:t xml:space="preserve"> </w:t>
      </w:r>
    </w:p>
    <w:p w14:paraId="7E5ED72F" w14:textId="77777777" w:rsidR="00913868" w:rsidRDefault="00913868" w:rsidP="009D415B">
      <w:pPr>
        <w:pStyle w:val="ListBullet-level1"/>
        <w:numPr>
          <w:ilvl w:val="0"/>
          <w:numId w:val="26"/>
        </w:numPr>
        <w:tabs>
          <w:tab w:val="num" w:pos="284"/>
        </w:tabs>
        <w:ind w:left="284" w:hanging="284"/>
      </w:pPr>
      <w:r>
        <w:t xml:space="preserve">The sustainability strategy, based on the five capitals framework, defines the project vision, themes and intended outcomes. Circular economy aspects are captured within both natural and physical capital.  </w:t>
      </w:r>
    </w:p>
    <w:p w14:paraId="17722F32" w14:textId="77777777" w:rsidR="00913868" w:rsidRDefault="00913868" w:rsidP="009D415B">
      <w:pPr>
        <w:pStyle w:val="ListBullet-level1"/>
        <w:numPr>
          <w:ilvl w:val="0"/>
          <w:numId w:val="26"/>
        </w:numPr>
        <w:tabs>
          <w:tab w:val="num" w:pos="284"/>
        </w:tabs>
        <w:ind w:left="284" w:hanging="284"/>
      </w:pPr>
      <w:r>
        <w:t xml:space="preserve">Circular economy principles have been reviewed by the project team as part of this process, specifically in relation to the physical capital. </w:t>
      </w:r>
    </w:p>
    <w:p w14:paraId="1289543A" w14:textId="2D33AD36" w:rsidR="00913868" w:rsidRPr="00376B8B" w:rsidRDefault="00913868" w:rsidP="009D415B">
      <w:pPr>
        <w:pStyle w:val="ListBullet-level1"/>
        <w:numPr>
          <w:ilvl w:val="0"/>
          <w:numId w:val="26"/>
        </w:numPr>
        <w:tabs>
          <w:tab w:val="num" w:pos="284"/>
        </w:tabs>
        <w:ind w:left="284" w:hanging="284"/>
      </w:pPr>
      <w:r w:rsidRPr="00376B8B">
        <w:t xml:space="preserve">Sustainability certification is also being pursued, in the form of </w:t>
      </w:r>
      <w:r w:rsidR="000F4E72">
        <w:t xml:space="preserve">HQM </w:t>
      </w:r>
      <w:r w:rsidRPr="00376B8B">
        <w:t xml:space="preserve">assessment of the site. A </w:t>
      </w:r>
      <w:r w:rsidR="000F4E72">
        <w:t xml:space="preserve">HQM </w:t>
      </w:r>
      <w:r w:rsidRPr="00376B8B">
        <w:t xml:space="preserve">pre-assessment exercise has been undertaken via workshops in conjunction with the project team. This exercise has assisted in more detailed consideration of specific targets for these elements of the scheme. </w:t>
      </w:r>
    </w:p>
    <w:p w14:paraId="3970FE5A" w14:textId="2F96729E" w:rsidR="00913868" w:rsidRDefault="00913868" w:rsidP="009D415B">
      <w:pPr>
        <w:pStyle w:val="ListBullet-level1"/>
        <w:numPr>
          <w:ilvl w:val="0"/>
          <w:numId w:val="26"/>
        </w:numPr>
        <w:tabs>
          <w:tab w:val="num" w:pos="284"/>
        </w:tabs>
        <w:ind w:left="284" w:hanging="284"/>
      </w:pPr>
      <w:r>
        <w:lastRenderedPageBreak/>
        <w:t xml:space="preserve">Additional workshops will be held during the detailed design stages to explore further opportunities to incorporate key Circular Economy principles into aspects of the design, </w:t>
      </w:r>
      <w:r w:rsidR="00C5244D">
        <w:t>procurement,</w:t>
      </w:r>
      <w:r>
        <w:t xml:space="preserve"> and construction process.</w:t>
      </w:r>
    </w:p>
    <w:p w14:paraId="3EDA8EE6" w14:textId="5BA1ABC4" w:rsidR="00913868" w:rsidRDefault="00913868" w:rsidP="009D415B">
      <w:pPr>
        <w:pStyle w:val="ListBullet-level1"/>
        <w:numPr>
          <w:ilvl w:val="0"/>
          <w:numId w:val="26"/>
        </w:numPr>
        <w:tabs>
          <w:tab w:val="num" w:pos="284"/>
        </w:tabs>
        <w:ind w:left="284" w:hanging="284"/>
      </w:pPr>
      <w:r>
        <w:t>As the proposals move toward the construction stage, early engagement will be sought with contractors to assist in refining strategies for delivery. Initial documentation that has been</w:t>
      </w:r>
      <w:r w:rsidR="00376B8B">
        <w:t>/will be</w:t>
      </w:r>
      <w:r>
        <w:t xml:space="preserve"> prepared to aid this are:</w:t>
      </w:r>
    </w:p>
    <w:p w14:paraId="61A8DCFA" w14:textId="367A2AB0" w:rsidR="00913868" w:rsidRPr="00FE631C" w:rsidRDefault="00913868" w:rsidP="009D415B">
      <w:pPr>
        <w:pStyle w:val="ListBullet-level2"/>
        <w:numPr>
          <w:ilvl w:val="1"/>
          <w:numId w:val="27"/>
        </w:numPr>
        <w:tabs>
          <w:tab w:val="num" w:pos="568"/>
        </w:tabs>
        <w:ind w:left="567" w:hanging="283"/>
      </w:pPr>
      <w:r w:rsidRPr="00FE631C">
        <w:t>A</w:t>
      </w:r>
      <w:r w:rsidR="00376B8B" w:rsidRPr="00FE631C">
        <w:t xml:space="preserve">n audit has been </w:t>
      </w:r>
      <w:r w:rsidRPr="00FE631C">
        <w:t xml:space="preserve">undertaken for the development to gauge which elements of the existing structures and hardstanding on site can be retained, reused, </w:t>
      </w:r>
      <w:r w:rsidR="00C5244D" w:rsidRPr="00FE631C">
        <w:t>reclaimed,</w:t>
      </w:r>
      <w:r w:rsidRPr="00FE631C">
        <w:t xml:space="preserve"> or recycled.</w:t>
      </w:r>
    </w:p>
    <w:p w14:paraId="26325157" w14:textId="4B9AE7DC" w:rsidR="00913868" w:rsidRPr="0076060A" w:rsidRDefault="00913868" w:rsidP="009D415B">
      <w:pPr>
        <w:pStyle w:val="ListBullet-level2"/>
        <w:numPr>
          <w:ilvl w:val="1"/>
          <w:numId w:val="27"/>
        </w:numPr>
        <w:tabs>
          <w:tab w:val="num" w:pos="568"/>
        </w:tabs>
        <w:ind w:left="567" w:hanging="283"/>
      </w:pPr>
      <w:r w:rsidRPr="0076060A">
        <w:t xml:space="preserve">A Sustainable Procurement Plan </w:t>
      </w:r>
      <w:r w:rsidR="00376B8B" w:rsidRPr="0076060A">
        <w:t>will be</w:t>
      </w:r>
      <w:r w:rsidRPr="0076060A">
        <w:t xml:space="preserve"> developed, setting out aims and targets for procuring products sustainably and locally where feasible.</w:t>
      </w:r>
    </w:p>
    <w:p w14:paraId="73674D5F" w14:textId="77777777" w:rsidR="00913868" w:rsidRDefault="00913868" w:rsidP="009D415B">
      <w:pPr>
        <w:pStyle w:val="ListBullet-level1"/>
        <w:numPr>
          <w:ilvl w:val="0"/>
          <w:numId w:val="26"/>
        </w:numPr>
        <w:tabs>
          <w:tab w:val="num" w:pos="284"/>
        </w:tabs>
        <w:ind w:left="284" w:hanging="284"/>
      </w:pPr>
      <w:r>
        <w:t>Robust data collection plans will be implemented through design and construction to facilitate ongoing monitoring against intended outcomes.</w:t>
      </w:r>
    </w:p>
    <w:p w14:paraId="5D101C63" w14:textId="77777777" w:rsidR="00913868" w:rsidRDefault="00913868" w:rsidP="009D415B">
      <w:pPr>
        <w:pStyle w:val="ListBullet-level1"/>
        <w:numPr>
          <w:ilvl w:val="0"/>
          <w:numId w:val="26"/>
        </w:numPr>
        <w:tabs>
          <w:tab w:val="num" w:pos="284"/>
        </w:tabs>
        <w:ind w:left="284" w:hanging="284"/>
      </w:pPr>
      <w:r>
        <w:t xml:space="preserve">Given the scale of the development and the likely nature of the construction programme over several years, it is expected that the strategies and approach will evolve over time.  </w:t>
      </w:r>
    </w:p>
    <w:p w14:paraId="71285F3C" w14:textId="613271B2" w:rsidR="002B2413" w:rsidRDefault="00440F64" w:rsidP="002B2413">
      <w:pPr>
        <w:pStyle w:val="HeadingNum1"/>
      </w:pPr>
      <w:bookmarkStart w:id="22" w:name="_Hlk137567530"/>
      <w:r>
        <w:br w:type="column"/>
      </w:r>
      <w:bookmarkStart w:id="23" w:name="_Toc195006141"/>
      <w:r w:rsidR="002B2413">
        <w:t>Circular economy targets</w:t>
      </w:r>
      <w:bookmarkEnd w:id="23"/>
    </w:p>
    <w:p w14:paraId="7E72B8CA" w14:textId="578222EA" w:rsidR="00956831" w:rsidRDefault="00956831" w:rsidP="00956831">
      <w:r>
        <w:t>The following table details the minimum target for waste arising and recycling throughout the project, which follow the policy requirements.</w:t>
      </w:r>
    </w:p>
    <w:p w14:paraId="19430228" w14:textId="64881AC5" w:rsidR="00C5244D" w:rsidRPr="00956831" w:rsidRDefault="00C5244D" w:rsidP="00C5244D">
      <w:pPr>
        <w:pStyle w:val="Caption"/>
      </w:pPr>
      <w:r>
        <w:t xml:space="preserve">Table </w:t>
      </w:r>
      <w:r w:rsidR="00214CDF">
        <w:fldChar w:fldCharType="begin"/>
      </w:r>
      <w:r w:rsidR="00214CDF">
        <w:instrText xml:space="preserve"> SEQ Table \* ARABIC </w:instrText>
      </w:r>
      <w:r w:rsidR="00214CDF">
        <w:fldChar w:fldCharType="separate"/>
      </w:r>
      <w:r w:rsidR="00986A5D">
        <w:rPr>
          <w:noProof/>
        </w:rPr>
        <w:t>4</w:t>
      </w:r>
      <w:r w:rsidR="00214CDF">
        <w:rPr>
          <w:noProof/>
        </w:rPr>
        <w:fldChar w:fldCharType="end"/>
      </w:r>
      <w:r>
        <w:t xml:space="preserve"> CE targets </w:t>
      </w:r>
    </w:p>
    <w:tbl>
      <w:tblPr>
        <w:tblStyle w:val="HoareLeaTable3"/>
        <w:tblW w:w="10060" w:type="dxa"/>
        <w:tblLayout w:type="fixed"/>
        <w:tblLook w:val="01E0" w:firstRow="1" w:lastRow="1" w:firstColumn="1" w:lastColumn="1" w:noHBand="0" w:noVBand="0"/>
      </w:tblPr>
      <w:tblGrid>
        <w:gridCol w:w="1980"/>
        <w:gridCol w:w="1856"/>
        <w:gridCol w:w="1404"/>
        <w:gridCol w:w="1134"/>
        <w:gridCol w:w="3686"/>
      </w:tblGrid>
      <w:tr w:rsidR="004233C8" w14:paraId="57A0D21E" w14:textId="77777777" w:rsidTr="00E26F14">
        <w:trPr>
          <w:cnfStyle w:val="100000000000" w:firstRow="1" w:lastRow="0" w:firstColumn="0" w:lastColumn="0" w:oddVBand="0" w:evenVBand="0" w:oddHBand="0" w:evenHBand="0" w:firstRowFirstColumn="0" w:firstRowLastColumn="0" w:lastRowFirstColumn="0" w:lastRowLastColumn="0"/>
          <w:trHeight w:val="1545"/>
        </w:trPr>
        <w:tc>
          <w:tcPr>
            <w:cnfStyle w:val="001000000000" w:firstRow="0" w:lastRow="0" w:firstColumn="1" w:lastColumn="0" w:oddVBand="0" w:evenVBand="0" w:oddHBand="0" w:evenHBand="0" w:firstRowFirstColumn="0" w:firstRowLastColumn="0" w:lastRowFirstColumn="0" w:lastRowLastColumn="0"/>
            <w:tcW w:w="1980" w:type="dxa"/>
          </w:tcPr>
          <w:p w14:paraId="77F1459C" w14:textId="77777777" w:rsidR="004233C8" w:rsidRPr="00E26F14" w:rsidRDefault="004233C8" w:rsidP="00E26F14">
            <w:pPr>
              <w:pStyle w:val="TableText"/>
              <w:rPr>
                <w:b/>
                <w:bCs/>
              </w:rPr>
            </w:pPr>
            <w:r w:rsidRPr="00E26F14">
              <w:rPr>
                <w:b/>
                <w:bCs/>
              </w:rPr>
              <w:t xml:space="preserve">Circular economy targets for existing and new </w:t>
            </w:r>
            <w:r w:rsidRPr="00E26F14">
              <w:rPr>
                <w:b/>
                <w:bCs/>
                <w:w w:val="95"/>
              </w:rPr>
              <w:t>development</w:t>
            </w:r>
          </w:p>
        </w:tc>
        <w:tc>
          <w:tcPr>
            <w:cnfStyle w:val="000010000000" w:firstRow="0" w:lastRow="0" w:firstColumn="0" w:lastColumn="0" w:oddVBand="1" w:evenVBand="0" w:oddHBand="0" w:evenHBand="0" w:firstRowFirstColumn="0" w:firstRowLastColumn="0" w:lastRowFirstColumn="0" w:lastRowLastColumn="0"/>
            <w:tcW w:w="1856" w:type="dxa"/>
          </w:tcPr>
          <w:p w14:paraId="1273898F" w14:textId="37CC9205" w:rsidR="004233C8" w:rsidRPr="00E26F14" w:rsidRDefault="004233C8" w:rsidP="00E26F14">
            <w:pPr>
              <w:pStyle w:val="TableText"/>
              <w:rPr>
                <w:b/>
                <w:bCs/>
              </w:rPr>
            </w:pPr>
            <w:r w:rsidRPr="00E26F14">
              <w:rPr>
                <w:b/>
                <w:bCs/>
              </w:rPr>
              <w:t xml:space="preserve">Policy </w:t>
            </w:r>
            <w:r w:rsidR="00CD1FAA">
              <w:rPr>
                <w:b/>
                <w:bCs/>
              </w:rPr>
              <w:t>r</w:t>
            </w:r>
            <w:r w:rsidRPr="00E26F14">
              <w:rPr>
                <w:b/>
                <w:bCs/>
              </w:rPr>
              <w:t>equirement</w:t>
            </w:r>
          </w:p>
        </w:tc>
        <w:tc>
          <w:tcPr>
            <w:tcW w:w="1404" w:type="dxa"/>
          </w:tcPr>
          <w:p w14:paraId="0A892FA4" w14:textId="36FF838A" w:rsidR="004233C8" w:rsidRPr="00E26F14" w:rsidRDefault="004233C8" w:rsidP="00E26F14">
            <w:pPr>
              <w:pStyle w:val="TableText"/>
              <w:cnfStyle w:val="100000000000" w:firstRow="1" w:lastRow="0" w:firstColumn="0" w:lastColumn="0" w:oddVBand="0" w:evenVBand="0" w:oddHBand="0" w:evenHBand="0" w:firstRowFirstColumn="0" w:firstRowLastColumn="0" w:lastRowFirstColumn="0" w:lastRowLastColumn="0"/>
              <w:rPr>
                <w:b/>
                <w:bCs/>
              </w:rPr>
            </w:pPr>
            <w:r w:rsidRPr="00E26F14">
              <w:rPr>
                <w:b/>
                <w:bCs/>
              </w:rPr>
              <w:t>Target</w:t>
            </w:r>
            <w:r w:rsidR="00CD1FAA">
              <w:rPr>
                <w:b/>
                <w:bCs/>
              </w:rPr>
              <w:t xml:space="preserve"> </w:t>
            </w:r>
            <w:r w:rsidRPr="00E26F14">
              <w:rPr>
                <w:b/>
                <w:bCs/>
              </w:rPr>
              <w:t>(%)</w:t>
            </w:r>
          </w:p>
        </w:tc>
        <w:tc>
          <w:tcPr>
            <w:cnfStyle w:val="000010000000" w:firstRow="0" w:lastRow="0" w:firstColumn="0" w:lastColumn="0" w:oddVBand="1" w:evenVBand="0" w:oddHBand="0" w:evenHBand="0" w:firstRowFirstColumn="0" w:firstRowLastColumn="0" w:lastRowFirstColumn="0" w:lastRowLastColumn="0"/>
            <w:tcW w:w="1134" w:type="dxa"/>
          </w:tcPr>
          <w:p w14:paraId="217182F5" w14:textId="67686CBA" w:rsidR="004233C8" w:rsidRPr="002E5B6E" w:rsidRDefault="004233C8" w:rsidP="00E26F14">
            <w:pPr>
              <w:pStyle w:val="TableText"/>
              <w:rPr>
                <w:b/>
                <w:bCs/>
              </w:rPr>
            </w:pPr>
            <w:r w:rsidRPr="002E5B6E">
              <w:rPr>
                <w:b/>
                <w:bCs/>
              </w:rPr>
              <w:t>P</w:t>
            </w:r>
            <w:r w:rsidR="00CD1FAA" w:rsidRPr="002E5B6E">
              <w:rPr>
                <w:b/>
                <w:bCs/>
              </w:rPr>
              <w:t>olicy met?</w:t>
            </w:r>
          </w:p>
        </w:tc>
        <w:tc>
          <w:tcPr>
            <w:tcW w:w="3686" w:type="dxa"/>
          </w:tcPr>
          <w:p w14:paraId="60EA5D34" w14:textId="2D3C256D" w:rsidR="004233C8" w:rsidRPr="002E5B6E" w:rsidRDefault="004233C8" w:rsidP="00E26F14">
            <w:pPr>
              <w:pStyle w:val="TableText"/>
              <w:cnfStyle w:val="100000000000" w:firstRow="1" w:lastRow="0" w:firstColumn="0" w:lastColumn="0" w:oddVBand="0" w:evenVBand="0" w:oddHBand="0" w:evenHBand="0" w:firstRowFirstColumn="0" w:firstRowLastColumn="0" w:lastRowFirstColumn="0" w:lastRowLastColumn="0"/>
              <w:rPr>
                <w:b/>
                <w:bCs/>
              </w:rPr>
            </w:pPr>
            <w:r w:rsidRPr="002E5B6E">
              <w:rPr>
                <w:b/>
                <w:bCs/>
              </w:rPr>
              <w:t xml:space="preserve">How will performance against this metric be secured through design, </w:t>
            </w:r>
            <w:r w:rsidR="00CD1FAA" w:rsidRPr="002E5B6E">
              <w:rPr>
                <w:b/>
                <w:bCs/>
              </w:rPr>
              <w:t>implementation,</w:t>
            </w:r>
            <w:r w:rsidRPr="002E5B6E">
              <w:rPr>
                <w:b/>
                <w:bCs/>
              </w:rPr>
              <w:t xml:space="preserve"> and monitoring?</w:t>
            </w:r>
          </w:p>
        </w:tc>
      </w:tr>
      <w:tr w:rsidR="00956831" w14:paraId="7C4AAB96" w14:textId="77777777" w:rsidTr="00E26F14">
        <w:trPr>
          <w:cnfStyle w:val="000000100000" w:firstRow="0" w:lastRow="0" w:firstColumn="0" w:lastColumn="0" w:oddVBand="0" w:evenVBand="0" w:oddHBand="1" w:evenHBand="0" w:firstRowFirstColumn="0" w:firstRowLastColumn="0" w:lastRowFirstColumn="0" w:lastRowLastColumn="0"/>
          <w:trHeight w:val="1055"/>
        </w:trPr>
        <w:tc>
          <w:tcPr>
            <w:cnfStyle w:val="001000000000" w:firstRow="0" w:lastRow="0" w:firstColumn="1" w:lastColumn="0" w:oddVBand="0" w:evenVBand="0" w:oddHBand="0" w:evenHBand="0" w:firstRowFirstColumn="0" w:firstRowLastColumn="0" w:lastRowFirstColumn="0" w:lastRowLastColumn="0"/>
            <w:tcW w:w="0" w:type="dxa"/>
          </w:tcPr>
          <w:p w14:paraId="080A9E4D" w14:textId="77777777" w:rsidR="004233C8" w:rsidRPr="00E26F14" w:rsidRDefault="004233C8" w:rsidP="00E26F14">
            <w:pPr>
              <w:pStyle w:val="TableText"/>
              <w:rPr>
                <w:b/>
                <w:bCs/>
              </w:rPr>
            </w:pPr>
            <w:r w:rsidRPr="00E26F14">
              <w:rPr>
                <w:b/>
                <w:bCs/>
                <w:color w:val="404040"/>
              </w:rPr>
              <w:t>Demolition waste materials (non- hazardous)</w:t>
            </w:r>
          </w:p>
        </w:tc>
        <w:tc>
          <w:tcPr>
            <w:cnfStyle w:val="000010000000" w:firstRow="0" w:lastRow="0" w:firstColumn="0" w:lastColumn="0" w:oddVBand="1" w:evenVBand="0" w:oddHBand="0" w:evenHBand="0" w:firstRowFirstColumn="0" w:firstRowLastColumn="0" w:lastRowFirstColumn="0" w:lastRowLastColumn="0"/>
            <w:tcW w:w="0" w:type="dxa"/>
          </w:tcPr>
          <w:p w14:paraId="1A67AB2B" w14:textId="77777777" w:rsidR="004233C8" w:rsidRDefault="004233C8" w:rsidP="00E26F14">
            <w:pPr>
              <w:pStyle w:val="TableText"/>
            </w:pPr>
            <w:r>
              <w:t>Minimum of 95% diverted from landfill for reuse, recycling or recovery.</w:t>
            </w:r>
          </w:p>
        </w:tc>
        <w:tc>
          <w:tcPr>
            <w:tcW w:w="0" w:type="dxa"/>
          </w:tcPr>
          <w:p w14:paraId="161E5722" w14:textId="714116A7" w:rsidR="004233C8" w:rsidRDefault="00956831" w:rsidP="00E26F14">
            <w:pPr>
              <w:pStyle w:val="TableText"/>
              <w:cnfStyle w:val="000000100000" w:firstRow="0" w:lastRow="0" w:firstColumn="0" w:lastColumn="0" w:oddVBand="0" w:evenVBand="0" w:oddHBand="1" w:evenHBand="0" w:firstRowFirstColumn="0" w:firstRowLastColumn="0" w:lastRowFirstColumn="0" w:lastRowLastColumn="0"/>
            </w:pPr>
            <w:r>
              <w:t>95</w:t>
            </w:r>
            <w:r w:rsidR="004233C8">
              <w:t>%</w:t>
            </w:r>
          </w:p>
        </w:tc>
        <w:tc>
          <w:tcPr>
            <w:cnfStyle w:val="000010000000" w:firstRow="0" w:lastRow="0" w:firstColumn="0" w:lastColumn="0" w:oddVBand="1" w:evenVBand="0" w:oddHBand="0" w:evenHBand="0" w:firstRowFirstColumn="0" w:firstRowLastColumn="0" w:lastRowFirstColumn="0" w:lastRowLastColumn="0"/>
            <w:tcW w:w="0" w:type="dxa"/>
          </w:tcPr>
          <w:p w14:paraId="250163E8" w14:textId="189D8BA8" w:rsidR="004233C8" w:rsidRPr="00C5244D" w:rsidRDefault="00C5244D" w:rsidP="00E26F14">
            <w:pPr>
              <w:pStyle w:val="TableText"/>
            </w:pPr>
            <w:r w:rsidRPr="00C5244D">
              <w:t>Yes</w:t>
            </w:r>
          </w:p>
        </w:tc>
        <w:tc>
          <w:tcPr>
            <w:tcW w:w="3686" w:type="dxa"/>
          </w:tcPr>
          <w:p w14:paraId="416289BB" w14:textId="6371B748" w:rsidR="004233C8" w:rsidRPr="00C5244D" w:rsidRDefault="00C5244D" w:rsidP="00E26F14">
            <w:pPr>
              <w:pStyle w:val="TableText"/>
              <w:cnfStyle w:val="000000100000" w:firstRow="0" w:lastRow="0" w:firstColumn="0" w:lastColumn="0" w:oddVBand="0" w:evenVBand="0" w:oddHBand="1" w:evenHBand="0" w:firstRowFirstColumn="0" w:firstRowLastColumn="0" w:lastRowFirstColumn="0" w:lastRowLastColumn="0"/>
            </w:pPr>
            <w:r w:rsidRPr="00C5244D">
              <w:t>A pre-demolition audit has been completed which highlights the reuse and recycling routes for the existing materials on site.</w:t>
            </w:r>
            <w:r w:rsidR="00956831" w:rsidRPr="00C5244D">
              <w:t xml:space="preserve"> </w:t>
            </w:r>
          </w:p>
        </w:tc>
      </w:tr>
      <w:tr w:rsidR="00956831" w14:paraId="1EDD2529" w14:textId="77777777" w:rsidTr="00E26F14">
        <w:trPr>
          <w:cnfStyle w:val="000000010000" w:firstRow="0" w:lastRow="0" w:firstColumn="0" w:lastColumn="0" w:oddVBand="0" w:evenVBand="0" w:oddHBand="0" w:evenHBand="1" w:firstRowFirstColumn="0" w:firstRowLastColumn="0" w:lastRowFirstColumn="0" w:lastRowLastColumn="0"/>
          <w:trHeight w:val="813"/>
        </w:trPr>
        <w:tc>
          <w:tcPr>
            <w:cnfStyle w:val="001000000000" w:firstRow="0" w:lastRow="0" w:firstColumn="1" w:lastColumn="0" w:oddVBand="0" w:evenVBand="0" w:oddHBand="0" w:evenHBand="0" w:firstRowFirstColumn="0" w:firstRowLastColumn="0" w:lastRowFirstColumn="0" w:lastRowLastColumn="0"/>
            <w:tcW w:w="0" w:type="dxa"/>
          </w:tcPr>
          <w:p w14:paraId="57A5A5D5" w14:textId="77777777" w:rsidR="004233C8" w:rsidRPr="00E26F14" w:rsidRDefault="004233C8" w:rsidP="00E26F14">
            <w:pPr>
              <w:pStyle w:val="TableText"/>
              <w:rPr>
                <w:b/>
                <w:bCs/>
              </w:rPr>
            </w:pPr>
            <w:r w:rsidRPr="00E26F14">
              <w:rPr>
                <w:b/>
                <w:bCs/>
                <w:color w:val="404040"/>
              </w:rPr>
              <w:t>Excavation waste materials</w:t>
            </w:r>
          </w:p>
        </w:tc>
        <w:tc>
          <w:tcPr>
            <w:cnfStyle w:val="000010000000" w:firstRow="0" w:lastRow="0" w:firstColumn="0" w:lastColumn="0" w:oddVBand="1" w:evenVBand="0" w:oddHBand="0" w:evenHBand="0" w:firstRowFirstColumn="0" w:firstRowLastColumn="0" w:lastRowFirstColumn="0" w:lastRowLastColumn="0"/>
            <w:tcW w:w="0" w:type="dxa"/>
          </w:tcPr>
          <w:p w14:paraId="08D7BE77" w14:textId="77777777" w:rsidR="004233C8" w:rsidRDefault="004233C8" w:rsidP="00E26F14">
            <w:pPr>
              <w:pStyle w:val="TableText"/>
            </w:pPr>
            <w:r>
              <w:t>Minimum of 95% diverted from landfill for beneficial reuse.</w:t>
            </w:r>
          </w:p>
        </w:tc>
        <w:tc>
          <w:tcPr>
            <w:tcW w:w="0" w:type="dxa"/>
          </w:tcPr>
          <w:p w14:paraId="57B285CA" w14:textId="77777777" w:rsidR="004233C8" w:rsidRDefault="004233C8" w:rsidP="00E26F14">
            <w:pPr>
              <w:pStyle w:val="TableText"/>
              <w:cnfStyle w:val="000000010000" w:firstRow="0" w:lastRow="0" w:firstColumn="0" w:lastColumn="0" w:oddVBand="0" w:evenVBand="0" w:oddHBand="0" w:evenHBand="1" w:firstRowFirstColumn="0" w:firstRowLastColumn="0" w:lastRowFirstColumn="0" w:lastRowLastColumn="0"/>
            </w:pPr>
            <w:r>
              <w:t>95%</w:t>
            </w:r>
          </w:p>
        </w:tc>
        <w:tc>
          <w:tcPr>
            <w:cnfStyle w:val="000010000000" w:firstRow="0" w:lastRow="0" w:firstColumn="0" w:lastColumn="0" w:oddVBand="1" w:evenVBand="0" w:oddHBand="0" w:evenHBand="0" w:firstRowFirstColumn="0" w:firstRowLastColumn="0" w:lastRowFirstColumn="0" w:lastRowLastColumn="0"/>
            <w:tcW w:w="0" w:type="dxa"/>
          </w:tcPr>
          <w:p w14:paraId="76C376D0" w14:textId="77777777" w:rsidR="004233C8" w:rsidRPr="00C5244D" w:rsidRDefault="004233C8" w:rsidP="00E26F14">
            <w:pPr>
              <w:pStyle w:val="TableText"/>
            </w:pPr>
            <w:r w:rsidRPr="00C5244D">
              <w:t>Yes</w:t>
            </w:r>
          </w:p>
        </w:tc>
        <w:tc>
          <w:tcPr>
            <w:tcW w:w="3686" w:type="dxa"/>
          </w:tcPr>
          <w:p w14:paraId="43B20100" w14:textId="51778161" w:rsidR="004233C8" w:rsidRPr="00C5244D" w:rsidRDefault="00D51C26" w:rsidP="00E26F14">
            <w:pPr>
              <w:pStyle w:val="TableText"/>
              <w:cnfStyle w:val="000000010000" w:firstRow="0" w:lastRow="0" w:firstColumn="0" w:lastColumn="0" w:oddVBand="0" w:evenVBand="0" w:oddHBand="0" w:evenHBand="1" w:firstRowFirstColumn="0" w:firstRowLastColumn="0" w:lastRowFirstColumn="0" w:lastRowLastColumn="0"/>
            </w:pPr>
            <w:r w:rsidRPr="00C5244D">
              <w:t>The excavation waste requirements and targets will be provided</w:t>
            </w:r>
            <w:r w:rsidR="002E5B6E" w:rsidRPr="00C5244D">
              <w:t xml:space="preserve"> to the contractor prior to works beginning</w:t>
            </w:r>
            <w:r w:rsidRPr="00C5244D">
              <w:t>.</w:t>
            </w:r>
          </w:p>
        </w:tc>
      </w:tr>
      <w:tr w:rsidR="00956831" w14:paraId="468DFD2D" w14:textId="77777777" w:rsidTr="00E26F14">
        <w:trPr>
          <w:cnfStyle w:val="000000100000" w:firstRow="0" w:lastRow="0" w:firstColumn="0" w:lastColumn="0" w:oddVBand="0" w:evenVBand="0" w:oddHBand="1" w:evenHBand="0" w:firstRowFirstColumn="0" w:firstRowLastColumn="0" w:lastRowFirstColumn="0" w:lastRowLastColumn="0"/>
          <w:trHeight w:val="1056"/>
        </w:trPr>
        <w:tc>
          <w:tcPr>
            <w:cnfStyle w:val="001000000000" w:firstRow="0" w:lastRow="0" w:firstColumn="1" w:lastColumn="0" w:oddVBand="0" w:evenVBand="0" w:oddHBand="0" w:evenHBand="0" w:firstRowFirstColumn="0" w:firstRowLastColumn="0" w:lastRowFirstColumn="0" w:lastRowLastColumn="0"/>
            <w:tcW w:w="0" w:type="dxa"/>
          </w:tcPr>
          <w:p w14:paraId="24E7464D" w14:textId="77777777" w:rsidR="004233C8" w:rsidRPr="00E26F14" w:rsidRDefault="004233C8" w:rsidP="00E26F14">
            <w:pPr>
              <w:pStyle w:val="TableText"/>
              <w:rPr>
                <w:b/>
                <w:bCs/>
              </w:rPr>
            </w:pPr>
            <w:r w:rsidRPr="00E26F14">
              <w:rPr>
                <w:b/>
                <w:bCs/>
                <w:color w:val="404040"/>
              </w:rPr>
              <w:t>Construction waste materials</w:t>
            </w:r>
          </w:p>
        </w:tc>
        <w:tc>
          <w:tcPr>
            <w:cnfStyle w:val="000010000000" w:firstRow="0" w:lastRow="0" w:firstColumn="0" w:lastColumn="0" w:oddVBand="1" w:evenVBand="0" w:oddHBand="0" w:evenHBand="0" w:firstRowFirstColumn="0" w:firstRowLastColumn="0" w:lastRowFirstColumn="0" w:lastRowLastColumn="0"/>
            <w:tcW w:w="0" w:type="dxa"/>
          </w:tcPr>
          <w:p w14:paraId="5780B87C" w14:textId="77777777" w:rsidR="004233C8" w:rsidRDefault="004233C8" w:rsidP="00E26F14">
            <w:pPr>
              <w:pStyle w:val="TableText"/>
            </w:pPr>
            <w:r>
              <w:t>Minimum of 95% diverted from landfill for reuse, recycling or recovery.</w:t>
            </w:r>
          </w:p>
        </w:tc>
        <w:tc>
          <w:tcPr>
            <w:tcW w:w="0" w:type="dxa"/>
          </w:tcPr>
          <w:p w14:paraId="003255F3" w14:textId="77777777" w:rsidR="004233C8" w:rsidRDefault="004233C8" w:rsidP="00E26F14">
            <w:pPr>
              <w:pStyle w:val="TableText"/>
              <w:cnfStyle w:val="000000100000" w:firstRow="0" w:lastRow="0" w:firstColumn="0" w:lastColumn="0" w:oddVBand="0" w:evenVBand="0" w:oddHBand="1" w:evenHBand="0" w:firstRowFirstColumn="0" w:firstRowLastColumn="0" w:lastRowFirstColumn="0" w:lastRowLastColumn="0"/>
            </w:pPr>
            <w:r>
              <w:t>95%</w:t>
            </w:r>
          </w:p>
        </w:tc>
        <w:tc>
          <w:tcPr>
            <w:cnfStyle w:val="000010000000" w:firstRow="0" w:lastRow="0" w:firstColumn="0" w:lastColumn="0" w:oddVBand="1" w:evenVBand="0" w:oddHBand="0" w:evenHBand="0" w:firstRowFirstColumn="0" w:firstRowLastColumn="0" w:lastRowFirstColumn="0" w:lastRowLastColumn="0"/>
            <w:tcW w:w="0" w:type="dxa"/>
          </w:tcPr>
          <w:p w14:paraId="26180A25" w14:textId="77777777" w:rsidR="004233C8" w:rsidRPr="00C5244D" w:rsidRDefault="004233C8" w:rsidP="00E26F14">
            <w:pPr>
              <w:pStyle w:val="TableText"/>
            </w:pPr>
            <w:r w:rsidRPr="00C5244D">
              <w:t>Yes</w:t>
            </w:r>
          </w:p>
        </w:tc>
        <w:tc>
          <w:tcPr>
            <w:tcW w:w="3686" w:type="dxa"/>
          </w:tcPr>
          <w:p w14:paraId="0349F022" w14:textId="49085F05" w:rsidR="004233C8" w:rsidRPr="00C5244D" w:rsidRDefault="004233C8" w:rsidP="00E26F14">
            <w:pPr>
              <w:pStyle w:val="TableText"/>
              <w:cnfStyle w:val="000000100000" w:firstRow="0" w:lastRow="0" w:firstColumn="0" w:lastColumn="0" w:oddVBand="0" w:evenVBand="0" w:oddHBand="1" w:evenHBand="0" w:firstRowFirstColumn="0" w:firstRowLastColumn="0" w:lastRowFirstColumn="0" w:lastRowLastColumn="0"/>
            </w:pPr>
            <w:r w:rsidRPr="00C5244D">
              <w:t>The construction waste requirements and target</w:t>
            </w:r>
            <w:r w:rsidR="00D51C26" w:rsidRPr="00C5244D">
              <w:t>s</w:t>
            </w:r>
            <w:r w:rsidRPr="00C5244D">
              <w:t xml:space="preserve"> </w:t>
            </w:r>
            <w:r w:rsidR="00D51C26" w:rsidRPr="00C5244D">
              <w:t>will be provided to the contractor</w:t>
            </w:r>
          </w:p>
        </w:tc>
      </w:tr>
      <w:tr w:rsidR="00956831" w14:paraId="6C08A6D6" w14:textId="77777777" w:rsidTr="00E26F14">
        <w:trPr>
          <w:cnfStyle w:val="000000010000" w:firstRow="0" w:lastRow="0" w:firstColumn="0" w:lastColumn="0" w:oddVBand="0" w:evenVBand="0" w:oddHBand="0" w:evenHBand="1" w:firstRowFirstColumn="0" w:firstRowLastColumn="0" w:lastRowFirstColumn="0" w:lastRowLastColumn="0"/>
          <w:trHeight w:val="1057"/>
        </w:trPr>
        <w:tc>
          <w:tcPr>
            <w:cnfStyle w:val="001000000000" w:firstRow="0" w:lastRow="0" w:firstColumn="1" w:lastColumn="0" w:oddVBand="0" w:evenVBand="0" w:oddHBand="0" w:evenHBand="0" w:firstRowFirstColumn="0" w:firstRowLastColumn="0" w:lastRowFirstColumn="0" w:lastRowLastColumn="0"/>
            <w:tcW w:w="0" w:type="dxa"/>
          </w:tcPr>
          <w:p w14:paraId="5036835C" w14:textId="77777777" w:rsidR="004233C8" w:rsidRPr="00E26F14" w:rsidRDefault="004233C8" w:rsidP="00E26F14">
            <w:pPr>
              <w:pStyle w:val="TableText"/>
              <w:rPr>
                <w:b/>
                <w:bCs/>
              </w:rPr>
            </w:pPr>
            <w:r w:rsidRPr="00E26F14">
              <w:rPr>
                <w:b/>
                <w:bCs/>
                <w:color w:val="404040"/>
              </w:rPr>
              <w:t>Municipal waste</w:t>
            </w:r>
          </w:p>
        </w:tc>
        <w:tc>
          <w:tcPr>
            <w:cnfStyle w:val="000010000000" w:firstRow="0" w:lastRow="0" w:firstColumn="0" w:lastColumn="0" w:oddVBand="1" w:evenVBand="0" w:oddHBand="0" w:evenHBand="0" w:firstRowFirstColumn="0" w:firstRowLastColumn="0" w:lastRowFirstColumn="0" w:lastRowLastColumn="0"/>
            <w:tcW w:w="0" w:type="dxa"/>
          </w:tcPr>
          <w:p w14:paraId="565A535C" w14:textId="77777777" w:rsidR="004233C8" w:rsidRDefault="004233C8" w:rsidP="00E26F14">
            <w:pPr>
              <w:pStyle w:val="TableText"/>
            </w:pPr>
            <w:r>
              <w:t>Minimum 65% recycling</w:t>
            </w:r>
          </w:p>
          <w:p w14:paraId="623CE2B0" w14:textId="77777777" w:rsidR="004233C8" w:rsidRDefault="004233C8" w:rsidP="00E26F14">
            <w:pPr>
              <w:pStyle w:val="TableText"/>
            </w:pPr>
            <w:r>
              <w:t>rate by 2030.</w:t>
            </w:r>
          </w:p>
        </w:tc>
        <w:tc>
          <w:tcPr>
            <w:tcW w:w="0" w:type="dxa"/>
          </w:tcPr>
          <w:p w14:paraId="54D153DA" w14:textId="67E5A9ED" w:rsidR="004233C8" w:rsidRDefault="004233C8" w:rsidP="00E26F14">
            <w:pPr>
              <w:pStyle w:val="TableText"/>
              <w:cnfStyle w:val="000000010000" w:firstRow="0" w:lastRow="0" w:firstColumn="0" w:lastColumn="0" w:oddVBand="0" w:evenVBand="0" w:oddHBand="0" w:evenHBand="1" w:firstRowFirstColumn="0" w:firstRowLastColumn="0" w:lastRowFirstColumn="0" w:lastRowLastColumn="0"/>
            </w:pPr>
            <w:r>
              <w:t>6</w:t>
            </w:r>
            <w:r w:rsidR="00D51C26">
              <w:t>8</w:t>
            </w:r>
            <w:r>
              <w:t>%</w:t>
            </w:r>
          </w:p>
        </w:tc>
        <w:tc>
          <w:tcPr>
            <w:cnfStyle w:val="000010000000" w:firstRow="0" w:lastRow="0" w:firstColumn="0" w:lastColumn="0" w:oddVBand="1" w:evenVBand="0" w:oddHBand="0" w:evenHBand="0" w:firstRowFirstColumn="0" w:firstRowLastColumn="0" w:lastRowFirstColumn="0" w:lastRowLastColumn="0"/>
            <w:tcW w:w="0" w:type="dxa"/>
          </w:tcPr>
          <w:p w14:paraId="7D8AAAD5" w14:textId="77777777" w:rsidR="004233C8" w:rsidRPr="00C5244D" w:rsidRDefault="004233C8" w:rsidP="00E26F14">
            <w:pPr>
              <w:pStyle w:val="TableText"/>
            </w:pPr>
            <w:r w:rsidRPr="00C5244D">
              <w:t>Yes</w:t>
            </w:r>
          </w:p>
        </w:tc>
        <w:tc>
          <w:tcPr>
            <w:tcW w:w="3686" w:type="dxa"/>
          </w:tcPr>
          <w:p w14:paraId="4BC8A903" w14:textId="43A83E31" w:rsidR="004233C8" w:rsidRPr="00C5244D" w:rsidRDefault="00D51C26" w:rsidP="00E26F14">
            <w:pPr>
              <w:pStyle w:val="TableText"/>
              <w:cnfStyle w:val="000000010000" w:firstRow="0" w:lastRow="0" w:firstColumn="0" w:lastColumn="0" w:oddVBand="0" w:evenVBand="0" w:oddHBand="0" w:evenHBand="1" w:firstRowFirstColumn="0" w:firstRowLastColumn="0" w:lastRowFirstColumn="0" w:lastRowLastColumn="0"/>
            </w:pPr>
            <w:r w:rsidRPr="00C5244D">
              <w:t>W</w:t>
            </w:r>
            <w:r w:rsidR="004233C8" w:rsidRPr="008009A7">
              <w:t xml:space="preserve">aste storage details </w:t>
            </w:r>
            <w:r w:rsidRPr="008009A7">
              <w:t xml:space="preserve">and recyclable values </w:t>
            </w:r>
            <w:r w:rsidR="004233C8" w:rsidRPr="008009A7">
              <w:t xml:space="preserve">can be found in the </w:t>
            </w:r>
            <w:r w:rsidRPr="008009A7">
              <w:t>Delivery</w:t>
            </w:r>
            <w:r w:rsidR="008009A7" w:rsidRPr="008009A7">
              <w:t xml:space="preserve">, Servicing and Waste </w:t>
            </w:r>
            <w:r w:rsidRPr="008009A7">
              <w:t>Management Plan</w:t>
            </w:r>
            <w:r w:rsidR="004233C8" w:rsidRPr="008009A7">
              <w:t xml:space="preserve"> by </w:t>
            </w:r>
            <w:r w:rsidR="008009A7" w:rsidRPr="008009A7">
              <w:t>Steer</w:t>
            </w:r>
            <w:r w:rsidR="004233C8" w:rsidRPr="008009A7">
              <w:t xml:space="preserve">. </w:t>
            </w:r>
            <w:r w:rsidRPr="008009A7">
              <w:t>Details of these values</w:t>
            </w:r>
            <w:r w:rsidR="0002728D" w:rsidRPr="008009A7">
              <w:t xml:space="preserve"> with a possible further</w:t>
            </w:r>
            <w:r w:rsidR="0002728D" w:rsidRPr="00C5244D">
              <w:t xml:space="preserve"> requirement </w:t>
            </w:r>
            <w:r w:rsidRPr="00C5244D">
              <w:t xml:space="preserve">will be confirmed at </w:t>
            </w:r>
            <w:r w:rsidR="003401D2" w:rsidRPr="00C5244D">
              <w:t xml:space="preserve">RIBA </w:t>
            </w:r>
            <w:r w:rsidR="00323F8E" w:rsidRPr="00C5244D">
              <w:t xml:space="preserve">Stage </w:t>
            </w:r>
            <w:r w:rsidRPr="00C5244D">
              <w:t>4.</w:t>
            </w:r>
          </w:p>
        </w:tc>
      </w:tr>
      <w:tr w:rsidR="00956831" w14:paraId="4726605E" w14:textId="77777777" w:rsidTr="00E26F14">
        <w:trPr>
          <w:cnfStyle w:val="000000100000" w:firstRow="0" w:lastRow="0" w:firstColumn="0" w:lastColumn="0" w:oddVBand="0" w:evenVBand="0" w:oddHBand="1" w:evenHBand="0" w:firstRowFirstColumn="0" w:firstRowLastColumn="0" w:lastRowFirstColumn="0" w:lastRowLastColumn="0"/>
          <w:trHeight w:val="1300"/>
        </w:trPr>
        <w:tc>
          <w:tcPr>
            <w:cnfStyle w:val="001000000000" w:firstRow="0" w:lastRow="0" w:firstColumn="1" w:lastColumn="0" w:oddVBand="0" w:evenVBand="0" w:oddHBand="0" w:evenHBand="0" w:firstRowFirstColumn="0" w:firstRowLastColumn="0" w:lastRowFirstColumn="0" w:lastRowLastColumn="0"/>
            <w:tcW w:w="0" w:type="dxa"/>
          </w:tcPr>
          <w:p w14:paraId="22F55C46" w14:textId="77777777" w:rsidR="004233C8" w:rsidRPr="00E26F14" w:rsidRDefault="004233C8" w:rsidP="00E26F14">
            <w:pPr>
              <w:pStyle w:val="TableText"/>
              <w:rPr>
                <w:b/>
                <w:bCs/>
              </w:rPr>
            </w:pPr>
            <w:r w:rsidRPr="00E26F14">
              <w:rPr>
                <w:b/>
                <w:bCs/>
                <w:color w:val="404040"/>
                <w:w w:val="95"/>
              </w:rPr>
              <w:t xml:space="preserve">Recycled </w:t>
            </w:r>
            <w:r w:rsidRPr="00E26F14">
              <w:rPr>
                <w:b/>
                <w:bCs/>
                <w:color w:val="404040"/>
              </w:rPr>
              <w:t>content</w:t>
            </w:r>
          </w:p>
        </w:tc>
        <w:tc>
          <w:tcPr>
            <w:cnfStyle w:val="000010000000" w:firstRow="0" w:lastRow="0" w:firstColumn="0" w:lastColumn="0" w:oddVBand="1" w:evenVBand="0" w:oddHBand="0" w:evenHBand="0" w:firstRowFirstColumn="0" w:firstRowLastColumn="0" w:lastRowFirstColumn="0" w:lastRowLastColumn="0"/>
            <w:tcW w:w="0" w:type="dxa"/>
          </w:tcPr>
          <w:p w14:paraId="39E1BF13" w14:textId="77777777" w:rsidR="004233C8" w:rsidRDefault="004233C8" w:rsidP="00E26F14">
            <w:pPr>
              <w:pStyle w:val="TableText"/>
            </w:pPr>
            <w:r>
              <w:t>Minimum 20% of the building material elements to be comprised of recycled or reused content.</w:t>
            </w:r>
          </w:p>
        </w:tc>
        <w:tc>
          <w:tcPr>
            <w:tcW w:w="0" w:type="dxa"/>
          </w:tcPr>
          <w:p w14:paraId="246C06FC" w14:textId="77777777" w:rsidR="004233C8" w:rsidRDefault="004233C8" w:rsidP="00E26F14">
            <w:pPr>
              <w:pStyle w:val="TableText"/>
              <w:cnfStyle w:val="000000100000" w:firstRow="0" w:lastRow="0" w:firstColumn="0" w:lastColumn="0" w:oddVBand="0" w:evenVBand="0" w:oddHBand="1" w:evenHBand="0" w:firstRowFirstColumn="0" w:firstRowLastColumn="0" w:lastRowFirstColumn="0" w:lastRowLastColumn="0"/>
            </w:pPr>
            <w:r>
              <w:t>20%</w:t>
            </w:r>
          </w:p>
        </w:tc>
        <w:tc>
          <w:tcPr>
            <w:cnfStyle w:val="000010000000" w:firstRow="0" w:lastRow="0" w:firstColumn="0" w:lastColumn="0" w:oddVBand="1" w:evenVBand="0" w:oddHBand="0" w:evenHBand="0" w:firstRowFirstColumn="0" w:firstRowLastColumn="0" w:lastRowFirstColumn="0" w:lastRowLastColumn="0"/>
            <w:tcW w:w="0" w:type="dxa"/>
          </w:tcPr>
          <w:p w14:paraId="5F54A52C" w14:textId="77777777" w:rsidR="004233C8" w:rsidRPr="00C5244D" w:rsidRDefault="004233C8" w:rsidP="00E26F14">
            <w:pPr>
              <w:pStyle w:val="TableText"/>
            </w:pPr>
            <w:r w:rsidRPr="00C5244D">
              <w:t>Yes</w:t>
            </w:r>
          </w:p>
        </w:tc>
        <w:tc>
          <w:tcPr>
            <w:tcW w:w="3686" w:type="dxa"/>
          </w:tcPr>
          <w:p w14:paraId="4D516898" w14:textId="5A8BC0A8" w:rsidR="004233C8" w:rsidRPr="00C5244D" w:rsidRDefault="004233C8" w:rsidP="00E26F14">
            <w:pPr>
              <w:pStyle w:val="TableText"/>
              <w:cnfStyle w:val="000000100000" w:firstRow="0" w:lastRow="0" w:firstColumn="0" w:lastColumn="0" w:oddVBand="0" w:evenVBand="0" w:oddHBand="1" w:evenHBand="0" w:firstRowFirstColumn="0" w:firstRowLastColumn="0" w:lastRowFirstColumn="0" w:lastRowLastColumn="0"/>
            </w:pPr>
            <w:r w:rsidRPr="00C5244D">
              <w:t xml:space="preserve">Recycled content requirements </w:t>
            </w:r>
            <w:r w:rsidR="00D51C26" w:rsidRPr="00C5244D">
              <w:t>will</w:t>
            </w:r>
            <w:r w:rsidRPr="00C5244D">
              <w:t xml:space="preserve"> be detailed in tender documentation and </w:t>
            </w:r>
            <w:r w:rsidR="00D51C26" w:rsidRPr="00C5244D">
              <w:t xml:space="preserve">confirmed during </w:t>
            </w:r>
            <w:r w:rsidR="003401D2" w:rsidRPr="00C5244D">
              <w:t xml:space="preserve">detailed design RIBA </w:t>
            </w:r>
            <w:r w:rsidR="00CC20F7" w:rsidRPr="00C5244D">
              <w:t xml:space="preserve">Stage </w:t>
            </w:r>
            <w:r w:rsidR="00D51C26" w:rsidRPr="00C5244D">
              <w:t>4</w:t>
            </w:r>
            <w:r w:rsidR="003401D2" w:rsidRPr="00C5244D">
              <w:t>. At this stage a minimum overall percentage of 20% is targeted, but this is expected to be improved upon during detailed design and following workshops and discussions with the supply chain.</w:t>
            </w:r>
          </w:p>
        </w:tc>
      </w:tr>
      <w:bookmarkEnd w:id="22"/>
    </w:tbl>
    <w:p w14:paraId="0307C8F4" w14:textId="77777777" w:rsidR="002B2413" w:rsidRPr="002B2413" w:rsidRDefault="002B2413" w:rsidP="00E26F14"/>
    <w:p w14:paraId="691B711E" w14:textId="4BA327EC" w:rsidR="00BA1ACE" w:rsidRDefault="00BA1ACE">
      <w:pPr>
        <w:sectPr w:rsidR="00BA1ACE" w:rsidSect="002B2413">
          <w:headerReference w:type="default" r:id="rId27"/>
          <w:footerReference w:type="default" r:id="rId28"/>
          <w:pgSz w:w="23814" w:h="16840" w:orient="landscape" w:code="8"/>
          <w:pgMar w:top="2325" w:right="1701" w:bottom="1701" w:left="1701" w:header="567" w:footer="765" w:gutter="0"/>
          <w:cols w:num="2" w:space="1134"/>
          <w:formProt w:val="0"/>
          <w:docGrid w:linePitch="360"/>
        </w:sectPr>
      </w:pPr>
    </w:p>
    <w:p w14:paraId="119B8C49" w14:textId="03836CFA" w:rsidR="000F77CD" w:rsidRPr="000F77CD" w:rsidRDefault="00FC2C84" w:rsidP="000F77CD">
      <w:pPr>
        <w:pStyle w:val="HeadingNum1"/>
      </w:pPr>
      <w:bookmarkStart w:id="24" w:name="_Toc131581592"/>
      <w:bookmarkStart w:id="25" w:name="_Toc131586861"/>
      <w:bookmarkStart w:id="26" w:name="_Toc131681285"/>
      <w:bookmarkStart w:id="27" w:name="_Toc195006142"/>
      <w:bookmarkEnd w:id="24"/>
      <w:bookmarkEnd w:id="25"/>
      <w:bookmarkEnd w:id="26"/>
      <w:r>
        <w:lastRenderedPageBreak/>
        <w:t xml:space="preserve">Circular economy </w:t>
      </w:r>
      <w:r w:rsidR="008853F9">
        <w:t>design</w:t>
      </w:r>
      <w:r>
        <w:t xml:space="preserve"> approach</w:t>
      </w:r>
      <w:bookmarkEnd w:id="27"/>
    </w:p>
    <w:p w14:paraId="31960586" w14:textId="2B897066" w:rsidR="00FC2C84" w:rsidRDefault="00FC2C84" w:rsidP="00FC2C84">
      <w:r>
        <w:t>Circular Economy considerations have formed a key part of the project sustainability strategy. It is recognised that in order to implement Circular Economy principles most effectively, it is helpful to explore strategic opportunities as early in the development process as possible.</w:t>
      </w:r>
    </w:p>
    <w:p w14:paraId="635EBE51" w14:textId="0014A21D" w:rsidR="00FC2C84" w:rsidRDefault="00FC2C84" w:rsidP="00FC2C84">
      <w:r w:rsidRPr="0076060A">
        <w:t>As discussed earlier, a series of sustainability-focused workshops were held in collaboration with the client and project team to help craft a holistic and consistent sustainability approach for the development. Considerations around resource efficiency, material circularity and ethical sourcing have been a critical element of the overarching sustainability strategy.</w:t>
      </w:r>
    </w:p>
    <w:p w14:paraId="36215C5B" w14:textId="19A86F63" w:rsidR="00FC2C84" w:rsidRDefault="00FC2C84" w:rsidP="00FC2C84">
      <w:r>
        <w:t>It is acknowledged that the approach to circular economy will evolve as the design evolves, or in response to wider considerations and feedback from the GLA or other stakeholders</w:t>
      </w:r>
      <w:r w:rsidR="00534FC0">
        <w:t>.</w:t>
      </w:r>
      <w:r w:rsidR="002B2413">
        <w:t xml:space="preserve"> </w:t>
      </w:r>
      <w:r w:rsidR="00534FC0">
        <w:t>The edited decision tree</w:t>
      </w:r>
      <w:r w:rsidR="00CD1FAA">
        <w:t xml:space="preserve"> below</w:t>
      </w:r>
      <w:r w:rsidR="00534FC0">
        <w:t xml:space="preserve"> show</w:t>
      </w:r>
      <w:r w:rsidR="00CD1FAA">
        <w:t xml:space="preserve">s </w:t>
      </w:r>
      <w:r w:rsidR="00534FC0">
        <w:t>the recommended design strategy and</w:t>
      </w:r>
      <w:r w:rsidR="00CD1FAA">
        <w:t xml:space="preserve"> the following pages</w:t>
      </w:r>
      <w:r w:rsidR="00534FC0">
        <w:t xml:space="preserve"> </w:t>
      </w:r>
      <w:r w:rsidR="005A6156">
        <w:t>elabora</w:t>
      </w:r>
      <w:r w:rsidR="00CD1FAA">
        <w:t>te</w:t>
      </w:r>
      <w:r w:rsidR="005A6156">
        <w:t xml:space="preserve"> on the design approaches</w:t>
      </w:r>
      <w:r w:rsidR="00CD1FAA">
        <w:t xml:space="preserve"> assessed</w:t>
      </w:r>
      <w:r w:rsidR="005A6156">
        <w:t>.</w:t>
      </w:r>
      <w:r w:rsidR="00CD1FAA">
        <w:t xml:space="preserve"> </w:t>
      </w:r>
      <w:r w:rsidR="00D45839">
        <w:t>Further information is available in the Design and Access Statement</w:t>
      </w:r>
      <w:r w:rsidR="00CD1FAA">
        <w:t xml:space="preserve"> (</w:t>
      </w:r>
      <w:r w:rsidR="00E87883">
        <w:t>Appendix A</w:t>
      </w:r>
      <w:r w:rsidR="00CD1FAA">
        <w:t>).</w:t>
      </w:r>
    </w:p>
    <w:p w14:paraId="67F39095" w14:textId="115BA6D3" w:rsidR="0007769B" w:rsidRDefault="000E70DF" w:rsidP="009D404C">
      <w:pPr>
        <w:pStyle w:val="Heading3"/>
      </w:pPr>
      <w:r>
        <w:rPr>
          <w:noProof/>
        </w:rPr>
        <mc:AlternateContent>
          <mc:Choice Requires="wpg">
            <w:drawing>
              <wp:anchor distT="0" distB="0" distL="114300" distR="114300" simplePos="0" relativeHeight="251701248" behindDoc="0" locked="0" layoutInCell="1" allowOverlap="1" wp14:anchorId="70DB3B1D" wp14:editId="662544C2">
                <wp:simplePos x="0" y="0"/>
                <wp:positionH relativeFrom="column">
                  <wp:posOffset>320040</wp:posOffset>
                </wp:positionH>
                <wp:positionV relativeFrom="paragraph">
                  <wp:posOffset>343535</wp:posOffset>
                </wp:positionV>
                <wp:extent cx="12710160" cy="5173980"/>
                <wp:effectExtent l="0" t="0" r="0" b="0"/>
                <wp:wrapTopAndBottom/>
                <wp:docPr id="732" name="Group 732"/>
                <wp:cNvGraphicFramePr/>
                <a:graphic xmlns:a="http://schemas.openxmlformats.org/drawingml/2006/main">
                  <a:graphicData uri="http://schemas.microsoft.com/office/word/2010/wordprocessingGroup">
                    <wpg:wgp>
                      <wpg:cNvGrpSpPr/>
                      <wpg:grpSpPr>
                        <a:xfrm>
                          <a:off x="0" y="0"/>
                          <a:ext cx="12710160" cy="5173980"/>
                          <a:chOff x="0" y="0"/>
                          <a:chExt cx="12710160" cy="5173980"/>
                        </a:xfrm>
                      </wpg:grpSpPr>
                      <wps:wsp>
                        <wps:cNvPr id="16" name="Rectangle 16"/>
                        <wps:cNvSpPr/>
                        <wps:spPr bwMode="auto">
                          <a:xfrm>
                            <a:off x="0" y="0"/>
                            <a:ext cx="12710160" cy="5173980"/>
                          </a:xfrm>
                          <a:prstGeom prst="rect">
                            <a:avLst/>
                          </a:prstGeom>
                          <a:noFill/>
                          <a:ln w="9525" cap="flat" cmpd="sng" algn="ctr">
                            <a:noFill/>
                            <a:prstDash val="solid"/>
                            <a:round/>
                            <a:headEnd type="none" w="med" len="med"/>
                            <a:tailEnd type="none" w="med" len="med"/>
                          </a:ln>
                          <a:effectLst/>
                        </wps:spPr>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731" name="Rectangle 731"/>
                        <wps:cNvSpPr>
                          <a:spLocks noChangeArrowheads="1"/>
                        </wps:cNvSpPr>
                        <wps:spPr bwMode="auto">
                          <a:xfrm>
                            <a:off x="5440680" y="838200"/>
                            <a:ext cx="1705610" cy="831215"/>
                          </a:xfrm>
                          <a:prstGeom prst="rect">
                            <a:avLst/>
                          </a:prstGeom>
                          <a:noFill/>
                          <a:ln w="12700">
                            <a:solidFill>
                              <a:schemeClr val="accent1">
                                <a:lumMod val="75000"/>
                              </a:schemeClr>
                            </a:solidFill>
                            <a:round/>
                            <a:headEnd/>
                            <a:tailEnd/>
                          </a:ln>
                          <a:extLst>
                            <a:ext uri="{909E8E84-426E-40DD-AFC4-6F175D3DCCD1}">
                              <a14:hiddenFill xmlns:a14="http://schemas.microsoft.com/office/drawing/2010/main">
                                <a:solidFill>
                                  <a:srgbClr val="FFFFFF"/>
                                </a:solidFill>
                              </a14:hiddenFill>
                            </a:ext>
                          </a:extLst>
                        </wps:spPr>
                        <wps:txbx>
                          <w:txbxContent>
                            <w:p w14:paraId="4B03A93D" w14:textId="77777777" w:rsidR="009352D1" w:rsidRPr="00E26F14" w:rsidRDefault="009352D1" w:rsidP="009352D1">
                              <w:pPr>
                                <w:spacing w:line="240" w:lineRule="exact"/>
                                <w:jc w:val="center"/>
                              </w:pPr>
                              <w:r w:rsidRPr="00E26F14">
                                <w:t>Is the existing building, or parts of the building, suited to the requirements for the site?</w:t>
                              </w:r>
                            </w:p>
                          </w:txbxContent>
                        </wps:txbx>
                        <wps:bodyPr rot="0" vertOverflow="clip" horzOverflow="clip" vert="horz" wrap="square" lIns="91440" tIns="45720" rIns="91440" bIns="45720" anchor="ctr" anchorCtr="0" upright="1">
                          <a:noAutofit/>
                        </wps:bodyPr>
                      </wps:wsp>
                      <wps:wsp>
                        <wps:cNvPr id="730" name="Rectangle 730"/>
                        <wps:cNvSpPr>
                          <a:spLocks noChangeArrowheads="1"/>
                        </wps:cNvSpPr>
                        <wps:spPr bwMode="auto">
                          <a:xfrm>
                            <a:off x="85725" y="1729740"/>
                            <a:ext cx="1993900" cy="831215"/>
                          </a:xfrm>
                          <a:prstGeom prst="rect">
                            <a:avLst/>
                          </a:prstGeom>
                          <a:noFill/>
                          <a:ln w="38100">
                            <a:solidFill>
                              <a:schemeClr val="accent2"/>
                            </a:solidFill>
                            <a:round/>
                            <a:headEnd/>
                            <a:tailEnd/>
                          </a:ln>
                          <a:extLst>
                            <a:ext uri="{909E8E84-426E-40DD-AFC4-6F175D3DCCD1}">
                              <a14:hiddenFill xmlns:a14="http://schemas.microsoft.com/office/drawing/2010/main">
                                <a:solidFill>
                                  <a:srgbClr val="FFFFFF"/>
                                </a:solidFill>
                              </a14:hiddenFill>
                            </a:ext>
                          </a:extLst>
                        </wps:spPr>
                        <wps:txbx>
                          <w:txbxContent>
                            <w:p w14:paraId="68375397" w14:textId="77777777" w:rsidR="009352D1" w:rsidRDefault="009352D1" w:rsidP="009352D1">
                              <w:pPr>
                                <w:spacing w:line="240" w:lineRule="exact"/>
                                <w:jc w:val="center"/>
                                <w:rPr>
                                  <w:sz w:val="24"/>
                                  <w:szCs w:val="24"/>
                                </w:rPr>
                              </w:pPr>
                              <w:r>
                                <w:rPr>
                                  <w:rFonts w:ascii="Lato Light" w:eastAsia="Lato Light" w:hAnsi="Lato Light"/>
                                </w:rPr>
                                <w:t>Is there an existing building on site?</w:t>
                              </w:r>
                            </w:p>
                          </w:txbxContent>
                        </wps:txbx>
                        <wps:bodyPr rot="0" vertOverflow="clip" horzOverflow="clip" vert="horz" wrap="square" lIns="91440" tIns="45720" rIns="91440" bIns="45720" anchor="ctr" anchorCtr="0" upright="1">
                          <a:noAutofit/>
                        </wps:bodyPr>
                      </wps:wsp>
                      <wps:wsp>
                        <wps:cNvPr id="715" name="Rectangle 715"/>
                        <wps:cNvSpPr>
                          <a:spLocks noChangeArrowheads="1"/>
                        </wps:cNvSpPr>
                        <wps:spPr bwMode="auto">
                          <a:xfrm>
                            <a:off x="8214360" y="419100"/>
                            <a:ext cx="1676400" cy="428625"/>
                          </a:xfrm>
                          <a:prstGeom prst="rect">
                            <a:avLst/>
                          </a:prstGeom>
                          <a:solidFill>
                            <a:schemeClr val="tx1">
                              <a:lumMod val="50000"/>
                              <a:lumOff val="50000"/>
                            </a:schemeClr>
                          </a:solidFill>
                          <a:ln w="12700">
                            <a:solidFill>
                              <a:schemeClr val="tx1">
                                <a:lumMod val="50000"/>
                                <a:lumOff val="50000"/>
                              </a:schemeClr>
                            </a:solidFill>
                            <a:round/>
                            <a:headEnd/>
                            <a:tailEnd/>
                          </a:ln>
                        </wps:spPr>
                        <wps:txbx>
                          <w:txbxContent>
                            <w:p w14:paraId="569E3BA6" w14:textId="77777777" w:rsidR="009352D1" w:rsidRDefault="009352D1" w:rsidP="009352D1">
                              <w:pPr>
                                <w:spacing w:line="240" w:lineRule="auto"/>
                                <w:jc w:val="center"/>
                                <w:rPr>
                                  <w:b/>
                                  <w:bCs/>
                                  <w:color w:val="FFFFFF" w:themeColor="background1"/>
                                </w:rPr>
                              </w:pPr>
                              <w:r>
                                <w:rPr>
                                  <w:b/>
                                  <w:bCs/>
                                  <w:color w:val="FFFFFF" w:themeColor="background1"/>
                                </w:rPr>
                                <w:t>Retain and Retrofit</w:t>
                              </w:r>
                            </w:p>
                          </w:txbxContent>
                        </wps:txbx>
                        <wps:bodyPr rot="0" vertOverflow="clip" horzOverflow="clip" vert="horz" wrap="square" lIns="91440" tIns="45720" rIns="91440" bIns="45720" anchor="ctr" anchorCtr="0" upright="1">
                          <a:noAutofit/>
                        </wps:bodyPr>
                      </wps:wsp>
                      <wps:wsp>
                        <wps:cNvPr id="714" name="Rectangle 714"/>
                        <wps:cNvSpPr>
                          <a:spLocks noChangeArrowheads="1"/>
                        </wps:cNvSpPr>
                        <wps:spPr bwMode="auto">
                          <a:xfrm>
                            <a:off x="4693920" y="960120"/>
                            <a:ext cx="472440" cy="351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6E0835C1" w14:textId="77777777" w:rsidR="009352D1" w:rsidRDefault="009352D1" w:rsidP="009352D1">
                              <w:pPr>
                                <w:spacing w:line="240" w:lineRule="exact"/>
                                <w:jc w:val="center"/>
                                <w:rPr>
                                  <w:sz w:val="24"/>
                                  <w:szCs w:val="24"/>
                                </w:rPr>
                              </w:pPr>
                              <w:r>
                                <w:rPr>
                                  <w:rFonts w:ascii="Lato Light" w:eastAsia="Lato Light" w:hAnsi="Lato Light"/>
                                  <w:b/>
                                  <w:bCs/>
                                </w:rPr>
                                <w:t>YES</w:t>
                              </w:r>
                            </w:p>
                          </w:txbxContent>
                        </wps:txbx>
                        <wps:bodyPr rot="0" vertOverflow="clip" horzOverflow="clip" vert="horz" wrap="square" lIns="91440" tIns="45720" rIns="91440" bIns="45720" anchor="ctr" anchorCtr="0" upright="1">
                          <a:noAutofit/>
                        </wps:bodyPr>
                      </wps:wsp>
                      <wps:wsp>
                        <wps:cNvPr id="713" name="Straight Connector 713"/>
                        <wps:cNvCnPr/>
                        <wps:spPr bwMode="auto">
                          <a:xfrm>
                            <a:off x="4465320" y="1333500"/>
                            <a:ext cx="976630" cy="0"/>
                          </a:xfrm>
                          <a:prstGeom prst="line">
                            <a:avLst/>
                          </a:prstGeom>
                          <a:ln>
                            <a:solidFill>
                              <a:schemeClr val="accent1">
                                <a:lumMod val="75000"/>
                              </a:schemeClr>
                            </a:solidFill>
                            <a:headEnd type="none" w="med" len="med"/>
                            <a:tailEnd type="arrow" w="med" len="med"/>
                          </a:ln>
                        </wps:spPr>
                        <wps:style>
                          <a:lnRef idx="1">
                            <a:schemeClr val="dk1"/>
                          </a:lnRef>
                          <a:fillRef idx="0">
                            <a:schemeClr val="dk1"/>
                          </a:fillRef>
                          <a:effectRef idx="0">
                            <a:schemeClr val="dk1"/>
                          </a:effectRef>
                          <a:fontRef idx="minor">
                            <a:schemeClr val="tx1"/>
                          </a:fontRef>
                        </wps:style>
                        <wps:bodyPr/>
                      </wps:wsp>
                      <wps:wsp>
                        <wps:cNvPr id="712" name="Connector: Elbow 712"/>
                        <wps:cNvCnPr>
                          <a:cxnSpLocks noChangeShapeType="1"/>
                          <a:stCxn id="731" idx="0"/>
                        </wps:cNvCnPr>
                        <wps:spPr bwMode="auto">
                          <a:xfrm rot="5400000" flipH="1" flipV="1">
                            <a:off x="7188835" y="-190182"/>
                            <a:ext cx="133033" cy="1923732"/>
                          </a:xfrm>
                          <a:prstGeom prst="bentConnector2">
                            <a:avLst/>
                          </a:prstGeom>
                          <a:ln>
                            <a:solidFill>
                              <a:schemeClr val="accent1">
                                <a:lumMod val="75000"/>
                              </a:schemeClr>
                            </a:solidFill>
                            <a:headEnd/>
                            <a:tailEnd/>
                          </a:ln>
                        </wps:spPr>
                        <wps:style>
                          <a:lnRef idx="1">
                            <a:schemeClr val="dk1"/>
                          </a:lnRef>
                          <a:fillRef idx="0">
                            <a:schemeClr val="dk1"/>
                          </a:fillRef>
                          <a:effectRef idx="0">
                            <a:schemeClr val="dk1"/>
                          </a:effectRef>
                          <a:fontRef idx="minor">
                            <a:schemeClr val="tx1"/>
                          </a:fontRef>
                        </wps:style>
                        <wps:bodyPr/>
                      </wps:wsp>
                      <wps:wsp>
                        <wps:cNvPr id="711" name="Straight Connector 711"/>
                        <wps:cNvCnPr/>
                        <wps:spPr bwMode="auto">
                          <a:xfrm>
                            <a:off x="7147560" y="1333500"/>
                            <a:ext cx="1066800" cy="4445"/>
                          </a:xfrm>
                          <a:prstGeom prst="line">
                            <a:avLst/>
                          </a:prstGeom>
                          <a:noFill/>
                          <a:ln w="9525">
                            <a:solidFill>
                              <a:schemeClr val="accent1">
                                <a:lumMod val="75000"/>
                              </a:schemeClr>
                            </a:solidFill>
                            <a:round/>
                            <a:headEnd type="none" w="med" len="med"/>
                            <a:tailEnd type="arrow" w="med" len="med"/>
                          </a:ln>
                        </wps:spPr>
                        <wps:bodyPr/>
                      </wps:wsp>
                      <wps:wsp>
                        <wps:cNvPr id="710" name="Rectangle 710"/>
                        <wps:cNvSpPr>
                          <a:spLocks noChangeArrowheads="1"/>
                        </wps:cNvSpPr>
                        <wps:spPr bwMode="auto">
                          <a:xfrm>
                            <a:off x="8214360" y="1043940"/>
                            <a:ext cx="1676400" cy="428625"/>
                          </a:xfrm>
                          <a:prstGeom prst="rect">
                            <a:avLst/>
                          </a:prstGeom>
                          <a:solidFill>
                            <a:schemeClr val="bg2">
                              <a:lumMod val="50000"/>
                            </a:schemeClr>
                          </a:solidFill>
                          <a:ln w="12700">
                            <a:solidFill>
                              <a:schemeClr val="accent1">
                                <a:lumMod val="75000"/>
                              </a:schemeClr>
                            </a:solidFill>
                            <a:round/>
                            <a:headEnd/>
                            <a:tailEnd/>
                          </a:ln>
                        </wps:spPr>
                        <wps:txbx>
                          <w:txbxContent>
                            <w:p w14:paraId="2C0066E0" w14:textId="77777777" w:rsidR="009352D1" w:rsidRDefault="009352D1" w:rsidP="009352D1">
                              <w:pPr>
                                <w:spacing w:line="240" w:lineRule="auto"/>
                                <w:jc w:val="center"/>
                                <w:rPr>
                                  <w:b/>
                                  <w:bCs/>
                                  <w:color w:val="FFFFFF" w:themeColor="background1"/>
                                </w:rPr>
                              </w:pPr>
                              <w:r>
                                <w:rPr>
                                  <w:b/>
                                  <w:bCs/>
                                  <w:color w:val="FFFFFF" w:themeColor="background1"/>
                                </w:rPr>
                                <w:t>Partial Retention and Refurbishment</w:t>
                              </w:r>
                            </w:p>
                          </w:txbxContent>
                        </wps:txbx>
                        <wps:bodyPr rot="0" vertOverflow="clip" horzOverflow="clip" vert="horz" wrap="square" lIns="91440" tIns="45720" rIns="91440" bIns="45720" anchor="ctr" anchorCtr="0" upright="1">
                          <a:noAutofit/>
                        </wps:bodyPr>
                      </wps:wsp>
                      <wps:wsp>
                        <wps:cNvPr id="709" name="Rectangle 709"/>
                        <wps:cNvSpPr>
                          <a:spLocks noChangeArrowheads="1"/>
                        </wps:cNvSpPr>
                        <wps:spPr bwMode="auto">
                          <a:xfrm>
                            <a:off x="5448300" y="2811780"/>
                            <a:ext cx="1705610" cy="831215"/>
                          </a:xfrm>
                          <a:prstGeom prst="rect">
                            <a:avLst/>
                          </a:prstGeom>
                          <a:noFill/>
                          <a:ln w="19050">
                            <a:solidFill>
                              <a:schemeClr val="accent1">
                                <a:lumMod val="75000"/>
                              </a:schemeClr>
                            </a:solidFill>
                            <a:round/>
                            <a:headEnd/>
                            <a:tailEnd/>
                          </a:ln>
                          <a:extLst>
                            <a:ext uri="{909E8E84-426E-40DD-AFC4-6F175D3DCCD1}">
                              <a14:hiddenFill xmlns:a14="http://schemas.microsoft.com/office/drawing/2010/main">
                                <a:solidFill>
                                  <a:srgbClr val="FFFFFF"/>
                                </a:solidFill>
                              </a14:hiddenFill>
                            </a:ext>
                          </a:extLst>
                        </wps:spPr>
                        <wps:txbx>
                          <w:txbxContent>
                            <w:p w14:paraId="4B89DD2B" w14:textId="77777777" w:rsidR="009352D1" w:rsidRDefault="009352D1" w:rsidP="009352D1">
                              <w:pPr>
                                <w:spacing w:line="240" w:lineRule="exact"/>
                                <w:jc w:val="center"/>
                                <w:rPr>
                                  <w:sz w:val="24"/>
                                  <w:szCs w:val="24"/>
                                </w:rPr>
                              </w:pPr>
                              <w:r>
                                <w:rPr>
                                  <w:rFonts w:ascii="Lato Light" w:eastAsia="Lato Light" w:hAnsi="Lato Light"/>
                                </w:rPr>
                                <w:t>Is it technically feasible to recover the residual value of the building elements or materials</w:t>
                              </w:r>
                            </w:p>
                          </w:txbxContent>
                        </wps:txbx>
                        <wps:bodyPr rot="0" vertOverflow="clip" horzOverflow="clip" vert="horz" wrap="square" lIns="91440" tIns="45720" rIns="91440" bIns="45720" anchor="ctr" anchorCtr="0" upright="1">
                          <a:noAutofit/>
                        </wps:bodyPr>
                      </wps:wsp>
                      <wps:wsp>
                        <wps:cNvPr id="708" name="Connector: Elbow 708"/>
                        <wps:cNvCnPr>
                          <a:cxnSpLocks noChangeShapeType="1"/>
                        </wps:cNvCnPr>
                        <wps:spPr bwMode="auto">
                          <a:xfrm rot="16200000" flipH="1">
                            <a:off x="7123112" y="2821623"/>
                            <a:ext cx="308610" cy="1948180"/>
                          </a:xfrm>
                          <a:prstGeom prst="bentConnector2">
                            <a:avLst/>
                          </a:prstGeom>
                          <a:noFill/>
                          <a:ln w="12700">
                            <a:solidFill>
                              <a:schemeClr val="tx1">
                                <a:lumMod val="50000"/>
                                <a:lumOff val="50000"/>
                              </a:schemeClr>
                            </a:solidFill>
                            <a:round/>
                            <a:headEnd type="arrow" w="med" len="med"/>
                            <a:tailEnd type="none" w="med" len="med"/>
                          </a:ln>
                        </wps:spPr>
                        <wps:bodyPr/>
                      </wps:wsp>
                      <wps:wsp>
                        <wps:cNvPr id="707" name="Rectangle 707"/>
                        <wps:cNvSpPr>
                          <a:spLocks noChangeArrowheads="1"/>
                        </wps:cNvSpPr>
                        <wps:spPr bwMode="auto">
                          <a:xfrm>
                            <a:off x="8244840" y="3741420"/>
                            <a:ext cx="1676400" cy="410845"/>
                          </a:xfrm>
                          <a:prstGeom prst="rect">
                            <a:avLst/>
                          </a:prstGeom>
                          <a:solidFill>
                            <a:schemeClr val="tx1">
                              <a:lumMod val="50000"/>
                              <a:lumOff val="50000"/>
                            </a:schemeClr>
                          </a:solidFill>
                          <a:ln w="12700">
                            <a:solidFill>
                              <a:schemeClr val="tx1">
                                <a:lumMod val="50000"/>
                                <a:lumOff val="50000"/>
                              </a:schemeClr>
                            </a:solidFill>
                            <a:round/>
                            <a:headEnd/>
                            <a:tailEnd/>
                          </a:ln>
                        </wps:spPr>
                        <wps:txbx>
                          <w:txbxContent>
                            <w:p w14:paraId="4845A911" w14:textId="77777777" w:rsidR="009352D1" w:rsidRDefault="009352D1" w:rsidP="009352D1">
                              <w:pPr>
                                <w:spacing w:line="240" w:lineRule="exact"/>
                                <w:jc w:val="center"/>
                                <w:rPr>
                                  <w:b/>
                                  <w:bCs/>
                                  <w:color w:val="FFFFFF" w:themeColor="background1"/>
                                  <w:sz w:val="24"/>
                                  <w:szCs w:val="24"/>
                                </w:rPr>
                              </w:pPr>
                              <w:r>
                                <w:rPr>
                                  <w:rFonts w:ascii="Lato Light" w:eastAsia="Lato Light" w:hAnsi="Lato Light"/>
                                  <w:b/>
                                  <w:bCs/>
                                  <w:color w:val="FFFFFF" w:themeColor="background1"/>
                                </w:rPr>
                                <w:t>Demolish and recycle</w:t>
                              </w:r>
                            </w:p>
                          </w:txbxContent>
                        </wps:txbx>
                        <wps:bodyPr rot="0" vertOverflow="clip" horzOverflow="clip" vert="horz" wrap="square" lIns="91440" tIns="45720" rIns="91440" bIns="45720" anchor="ctr" anchorCtr="0" upright="1">
                          <a:noAutofit/>
                        </wps:bodyPr>
                      </wps:wsp>
                      <wps:wsp>
                        <wps:cNvPr id="706" name="Rectangle 706"/>
                        <wps:cNvSpPr>
                          <a:spLocks noChangeArrowheads="1"/>
                        </wps:cNvSpPr>
                        <wps:spPr bwMode="auto">
                          <a:xfrm>
                            <a:off x="7117080" y="3688080"/>
                            <a:ext cx="1007110" cy="351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7ACD71CF" w14:textId="77777777" w:rsidR="009352D1" w:rsidRDefault="009352D1" w:rsidP="009352D1">
                              <w:pPr>
                                <w:spacing w:line="240" w:lineRule="exact"/>
                                <w:jc w:val="center"/>
                                <w:rPr>
                                  <w:sz w:val="24"/>
                                  <w:szCs w:val="24"/>
                                </w:rPr>
                              </w:pPr>
                              <w:r>
                                <w:rPr>
                                  <w:rFonts w:ascii="Lato Light" w:eastAsia="Lato Light" w:hAnsi="Lato Light"/>
                                  <w:b/>
                                  <w:bCs/>
                                </w:rPr>
                                <w:t>NO</w:t>
                              </w:r>
                            </w:p>
                          </w:txbxContent>
                        </wps:txbx>
                        <wps:bodyPr rot="0" vertOverflow="clip" horzOverflow="clip" vert="horz" wrap="square" lIns="91440" tIns="45720" rIns="91440" bIns="45720" anchor="ctr" anchorCtr="0" upright="1">
                          <a:noAutofit/>
                        </wps:bodyPr>
                      </wps:wsp>
                      <wps:wsp>
                        <wps:cNvPr id="705" name="Straight Connector 705"/>
                        <wps:cNvCnPr/>
                        <wps:spPr bwMode="auto">
                          <a:xfrm flipV="1">
                            <a:off x="7155180" y="3299460"/>
                            <a:ext cx="1095375" cy="4445"/>
                          </a:xfrm>
                          <a:prstGeom prst="line">
                            <a:avLst/>
                          </a:prstGeom>
                          <a:noFill/>
                          <a:ln w="12700">
                            <a:solidFill>
                              <a:schemeClr val="tx1">
                                <a:lumMod val="50000"/>
                                <a:lumOff val="50000"/>
                              </a:schemeClr>
                            </a:solidFill>
                            <a:round/>
                            <a:headEnd type="arrow" w="med" len="med"/>
                            <a:tailEnd type="none" w="med" len="med"/>
                          </a:ln>
                        </wps:spPr>
                        <wps:bodyPr/>
                      </wps:wsp>
                      <wps:wsp>
                        <wps:cNvPr id="704" name="Rectangle 704"/>
                        <wps:cNvSpPr>
                          <a:spLocks noChangeArrowheads="1"/>
                        </wps:cNvSpPr>
                        <wps:spPr bwMode="auto">
                          <a:xfrm>
                            <a:off x="8244840" y="3002280"/>
                            <a:ext cx="1676400" cy="428625"/>
                          </a:xfrm>
                          <a:prstGeom prst="rect">
                            <a:avLst/>
                          </a:prstGeom>
                          <a:solidFill>
                            <a:schemeClr val="tx1">
                              <a:lumMod val="50000"/>
                              <a:lumOff val="50000"/>
                            </a:schemeClr>
                          </a:solidFill>
                          <a:ln w="12700">
                            <a:solidFill>
                              <a:schemeClr val="tx1">
                                <a:lumMod val="50000"/>
                                <a:lumOff val="50000"/>
                              </a:schemeClr>
                            </a:solidFill>
                            <a:round/>
                            <a:headEnd/>
                            <a:tailEnd/>
                          </a:ln>
                        </wps:spPr>
                        <wps:txbx>
                          <w:txbxContent>
                            <w:p w14:paraId="6753E507" w14:textId="77777777" w:rsidR="009352D1" w:rsidRDefault="009352D1" w:rsidP="009352D1">
                              <w:pPr>
                                <w:spacing w:line="240" w:lineRule="auto"/>
                                <w:jc w:val="center"/>
                                <w:rPr>
                                  <w:b/>
                                  <w:bCs/>
                                  <w:color w:val="FFFFFF" w:themeColor="background1"/>
                                </w:rPr>
                              </w:pPr>
                              <w:r>
                                <w:rPr>
                                  <w:b/>
                                  <w:bCs/>
                                  <w:color w:val="FFFFFF" w:themeColor="background1"/>
                                </w:rPr>
                                <w:t>Disassemble and Reuse</w:t>
                              </w:r>
                            </w:p>
                          </w:txbxContent>
                        </wps:txbx>
                        <wps:bodyPr rot="0" vertOverflow="clip" horzOverflow="clip" vert="horz" wrap="square" lIns="91440" tIns="45720" rIns="91440" bIns="45720" anchor="ctr" anchorCtr="0" upright="1">
                          <a:noAutofit/>
                        </wps:bodyPr>
                      </wps:wsp>
                      <wps:wsp>
                        <wps:cNvPr id="698" name="Rectangle 698"/>
                        <wps:cNvSpPr>
                          <a:spLocks noChangeArrowheads="1"/>
                        </wps:cNvSpPr>
                        <wps:spPr bwMode="auto">
                          <a:xfrm>
                            <a:off x="7128510" y="1039495"/>
                            <a:ext cx="995680"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6EFED0F2" w14:textId="77777777" w:rsidR="009352D1" w:rsidRDefault="009352D1" w:rsidP="009352D1">
                              <w:pPr>
                                <w:spacing w:line="240" w:lineRule="exact"/>
                                <w:jc w:val="center"/>
                                <w:rPr>
                                  <w:sz w:val="24"/>
                                  <w:szCs w:val="24"/>
                                </w:rPr>
                              </w:pPr>
                              <w:r>
                                <w:rPr>
                                  <w:rFonts w:ascii="Lato Light" w:eastAsia="Lato Light" w:hAnsi="Lato Light"/>
                                  <w:b/>
                                  <w:bCs/>
                                </w:rPr>
                                <w:t>YES, in Part</w:t>
                              </w:r>
                            </w:p>
                          </w:txbxContent>
                        </wps:txbx>
                        <wps:bodyPr rot="0" vertOverflow="clip" horzOverflow="clip" vert="horz" wrap="square" lIns="91440" tIns="45720" rIns="91440" bIns="45720" anchor="ctr" anchorCtr="0" upright="1">
                          <a:noAutofit/>
                        </wps:bodyPr>
                      </wps:wsp>
                      <wps:wsp>
                        <wps:cNvPr id="683" name="Rectangle 683"/>
                        <wps:cNvSpPr>
                          <a:spLocks noChangeArrowheads="1"/>
                        </wps:cNvSpPr>
                        <wps:spPr bwMode="auto">
                          <a:xfrm>
                            <a:off x="2758440" y="838200"/>
                            <a:ext cx="1705610" cy="831215"/>
                          </a:xfrm>
                          <a:prstGeom prst="rect">
                            <a:avLst/>
                          </a:prstGeom>
                          <a:noFill/>
                          <a:ln w="12700">
                            <a:solidFill>
                              <a:schemeClr val="accent1">
                                <a:lumMod val="75000"/>
                              </a:schemeClr>
                            </a:solidFill>
                            <a:round/>
                            <a:headEnd/>
                            <a:tailEnd/>
                          </a:ln>
                          <a:extLst>
                            <a:ext uri="{909E8E84-426E-40DD-AFC4-6F175D3DCCD1}">
                              <a14:hiddenFill xmlns:a14="http://schemas.microsoft.com/office/drawing/2010/main">
                                <a:solidFill>
                                  <a:srgbClr val="FFFFFF"/>
                                </a:solidFill>
                              </a14:hiddenFill>
                            </a:ext>
                          </a:extLst>
                        </wps:spPr>
                        <wps:txbx>
                          <w:txbxContent>
                            <w:p w14:paraId="41B33471" w14:textId="77777777" w:rsidR="009352D1" w:rsidRDefault="009352D1" w:rsidP="009352D1">
                              <w:pPr>
                                <w:spacing w:line="240" w:lineRule="exact"/>
                                <w:jc w:val="center"/>
                                <w:rPr>
                                  <w:sz w:val="24"/>
                                  <w:szCs w:val="24"/>
                                </w:rPr>
                              </w:pPr>
                              <w:r>
                                <w:rPr>
                                  <w:rFonts w:ascii="Lato Light" w:eastAsia="Lato Light" w:hAnsi="Lato Light"/>
                                </w:rPr>
                                <w:t>Is it technically feasible to retain the buildings in part or in full</w:t>
                              </w:r>
                              <w:r>
                                <w:rPr>
                                  <w:sz w:val="24"/>
                                  <w:szCs w:val="24"/>
                                </w:rPr>
                                <w:t>?</w:t>
                              </w:r>
                            </w:p>
                          </w:txbxContent>
                        </wps:txbx>
                        <wps:bodyPr rot="0" vertOverflow="clip" horzOverflow="clip" vert="horz" wrap="square" lIns="91440" tIns="45720" rIns="91440" bIns="45720" anchor="ctr" anchorCtr="0" upright="1">
                          <a:noAutofit/>
                        </wps:bodyPr>
                      </wps:wsp>
                      <wps:wsp>
                        <wps:cNvPr id="29" name="Connector: Elbow 29"/>
                        <wps:cNvCnPr>
                          <a:cxnSpLocks noChangeShapeType="1"/>
                          <a:stCxn id="730" idx="0"/>
                        </wps:cNvCnPr>
                        <wps:spPr bwMode="auto">
                          <a:xfrm rot="5400000" flipH="1" flipV="1">
                            <a:off x="1724342" y="693103"/>
                            <a:ext cx="394971" cy="1678305"/>
                          </a:xfrm>
                          <a:prstGeom prst="bentConnector2">
                            <a:avLst/>
                          </a:prstGeom>
                          <a:ln>
                            <a:solidFill>
                              <a:schemeClr val="accent1">
                                <a:lumMod val="75000"/>
                              </a:schemeClr>
                            </a:solidFill>
                            <a:headEnd type="none" w="med" len="med"/>
                            <a:tailEnd type="arrow" w="med" len="med"/>
                          </a:ln>
                        </wps:spPr>
                        <wps:style>
                          <a:lnRef idx="1">
                            <a:schemeClr val="accent1"/>
                          </a:lnRef>
                          <a:fillRef idx="0">
                            <a:schemeClr val="accent1"/>
                          </a:fillRef>
                          <a:effectRef idx="0">
                            <a:schemeClr val="accent1"/>
                          </a:effectRef>
                          <a:fontRef idx="minor">
                            <a:schemeClr val="tx1"/>
                          </a:fontRef>
                        </wps:style>
                        <wps:bodyPr/>
                      </wps:wsp>
                      <wps:wsp>
                        <wps:cNvPr id="30" name="Rectangle 30"/>
                        <wps:cNvSpPr>
                          <a:spLocks noChangeArrowheads="1"/>
                        </wps:cNvSpPr>
                        <wps:spPr bwMode="auto">
                          <a:xfrm>
                            <a:off x="2796540" y="2811780"/>
                            <a:ext cx="1705610" cy="831215"/>
                          </a:xfrm>
                          <a:prstGeom prst="rect">
                            <a:avLst/>
                          </a:prstGeom>
                          <a:noFill/>
                          <a:ln w="28575">
                            <a:solidFill>
                              <a:schemeClr val="accent2"/>
                            </a:solidFill>
                            <a:round/>
                            <a:headEnd/>
                            <a:tailEnd/>
                          </a:ln>
                          <a:extLst>
                            <a:ext uri="{909E8E84-426E-40DD-AFC4-6F175D3DCCD1}">
                              <a14:hiddenFill xmlns:a14="http://schemas.microsoft.com/office/drawing/2010/main">
                                <a:solidFill>
                                  <a:srgbClr val="FFFFFF"/>
                                </a:solidFill>
                              </a14:hiddenFill>
                            </a:ext>
                          </a:extLst>
                        </wps:spPr>
                        <wps:txbx>
                          <w:txbxContent>
                            <w:p w14:paraId="0F192064" w14:textId="77777777" w:rsidR="009352D1" w:rsidRDefault="009352D1" w:rsidP="009352D1">
                              <w:pPr>
                                <w:spacing w:line="240" w:lineRule="exact"/>
                                <w:jc w:val="center"/>
                                <w:rPr>
                                  <w:rFonts w:ascii="Lato Light" w:eastAsia="Lato Light" w:hAnsi="Lato Light"/>
                                </w:rPr>
                              </w:pPr>
                              <w:r>
                                <w:rPr>
                                  <w:rFonts w:ascii="Lato Light" w:eastAsia="Lato Light" w:hAnsi="Lato Light"/>
                                </w:rPr>
                                <w:t>Are there any building Materials or elements available on site that can be used?</w:t>
                              </w:r>
                            </w:p>
                            <w:p w14:paraId="51FC648F" w14:textId="77777777" w:rsidR="009352D1" w:rsidRDefault="009352D1" w:rsidP="009352D1">
                              <w:pPr>
                                <w:spacing w:line="240" w:lineRule="exact"/>
                                <w:jc w:val="center"/>
                                <w:rPr>
                                  <w:sz w:val="24"/>
                                  <w:szCs w:val="24"/>
                                </w:rPr>
                              </w:pPr>
                            </w:p>
                          </w:txbxContent>
                        </wps:txbx>
                        <wps:bodyPr rot="0" vertOverflow="clip" horzOverflow="clip" vert="horz" wrap="square" lIns="91440" tIns="45720" rIns="91440" bIns="45720" anchor="ctr" anchorCtr="0" upright="1">
                          <a:noAutofit/>
                        </wps:bodyPr>
                      </wps:wsp>
                      <wps:wsp>
                        <wps:cNvPr id="675" name="Connector: Elbow 675"/>
                        <wps:cNvCnPr>
                          <a:cxnSpLocks noChangeShapeType="1"/>
                          <a:stCxn id="730" idx="2"/>
                        </wps:cNvCnPr>
                        <wps:spPr bwMode="auto">
                          <a:xfrm rot="16200000" flipH="1">
                            <a:off x="1606551" y="2037079"/>
                            <a:ext cx="665797" cy="1713548"/>
                          </a:xfrm>
                          <a:prstGeom prst="bentConnector2">
                            <a:avLst/>
                          </a:prstGeom>
                          <a:ln w="38100">
                            <a:headEnd type="none" w="med" len="med"/>
                            <a:tailEnd type="arrow" w="med" len="med"/>
                          </a:ln>
                        </wps:spPr>
                        <wps:style>
                          <a:lnRef idx="1">
                            <a:schemeClr val="accent2"/>
                          </a:lnRef>
                          <a:fillRef idx="0">
                            <a:schemeClr val="accent2"/>
                          </a:fillRef>
                          <a:effectRef idx="0">
                            <a:schemeClr val="accent2"/>
                          </a:effectRef>
                          <a:fontRef idx="minor">
                            <a:schemeClr val="tx1"/>
                          </a:fontRef>
                        </wps:style>
                        <wps:bodyPr/>
                      </wps:wsp>
                      <wps:wsp>
                        <wps:cNvPr id="28" name="Straight Connector 28"/>
                        <wps:cNvCnPr/>
                        <wps:spPr bwMode="auto">
                          <a:xfrm>
                            <a:off x="4503420" y="3299460"/>
                            <a:ext cx="942340" cy="0"/>
                          </a:xfrm>
                          <a:prstGeom prst="line">
                            <a:avLst/>
                          </a:prstGeom>
                          <a:noFill/>
                          <a:ln w="12700">
                            <a:solidFill>
                              <a:schemeClr val="tx1">
                                <a:lumMod val="50000"/>
                                <a:lumOff val="50000"/>
                              </a:schemeClr>
                            </a:solidFill>
                            <a:round/>
                            <a:headEnd type="none" w="med" len="med"/>
                            <a:tailEnd type="arrow" w="med" len="med"/>
                          </a:ln>
                        </wps:spPr>
                        <wps:bodyPr/>
                      </wps:wsp>
                      <wps:wsp>
                        <wps:cNvPr id="677" name="Rectangle 677"/>
                        <wps:cNvSpPr>
                          <a:spLocks noChangeArrowheads="1"/>
                        </wps:cNvSpPr>
                        <wps:spPr bwMode="auto">
                          <a:xfrm>
                            <a:off x="4671060" y="2979420"/>
                            <a:ext cx="472440" cy="351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5EBCDF54" w14:textId="77777777" w:rsidR="009352D1" w:rsidRDefault="009352D1" w:rsidP="009352D1">
                              <w:pPr>
                                <w:spacing w:line="240" w:lineRule="exact"/>
                                <w:jc w:val="center"/>
                                <w:rPr>
                                  <w:sz w:val="24"/>
                                  <w:szCs w:val="24"/>
                                </w:rPr>
                              </w:pPr>
                              <w:r>
                                <w:rPr>
                                  <w:rFonts w:ascii="Lato Light" w:eastAsia="Lato Light" w:hAnsi="Lato Light"/>
                                  <w:b/>
                                  <w:bCs/>
                                </w:rPr>
                                <w:t>YES</w:t>
                              </w:r>
                            </w:p>
                          </w:txbxContent>
                        </wps:txbx>
                        <wps:bodyPr rot="0" vertOverflow="clip" horzOverflow="clip" vert="horz" wrap="square" lIns="91440" tIns="45720" rIns="91440" bIns="45720" anchor="ctr" anchorCtr="0" upright="1">
                          <a:noAutofit/>
                        </wps:bodyPr>
                      </wps:wsp>
                      <wps:wsp>
                        <wps:cNvPr id="27" name="Connector: Elbow 27"/>
                        <wps:cNvCnPr>
                          <a:cxnSpLocks noChangeShapeType="1"/>
                        </wps:cNvCnPr>
                        <wps:spPr bwMode="auto">
                          <a:xfrm rot="16200000" flipV="1">
                            <a:off x="4386898" y="893127"/>
                            <a:ext cx="1137285" cy="2684145"/>
                          </a:xfrm>
                          <a:prstGeom prst="bentConnector3">
                            <a:avLst>
                              <a:gd name="adj1" fmla="val 50000"/>
                            </a:avLst>
                          </a:prstGeom>
                          <a:noFill/>
                          <a:ln w="12700">
                            <a:solidFill>
                              <a:schemeClr val="tx1">
                                <a:lumMod val="50000"/>
                                <a:lumOff val="50000"/>
                              </a:schemeClr>
                            </a:solidFill>
                            <a:round/>
                            <a:headEnd type="arrow" w="med" len="med"/>
                            <a:tailEnd type="none" w="med" len="med"/>
                          </a:ln>
                        </wps:spPr>
                        <wps:bodyPr/>
                      </wps:wsp>
                      <wps:wsp>
                        <wps:cNvPr id="26" name="Rectangle 26"/>
                        <wps:cNvSpPr>
                          <a:spLocks noChangeArrowheads="1"/>
                        </wps:cNvSpPr>
                        <wps:spPr bwMode="auto">
                          <a:xfrm>
                            <a:off x="4693920" y="1996440"/>
                            <a:ext cx="472440" cy="351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70366116" w14:textId="77777777" w:rsidR="009352D1" w:rsidRDefault="009352D1" w:rsidP="009352D1">
                              <w:pPr>
                                <w:spacing w:line="240" w:lineRule="exact"/>
                                <w:jc w:val="center"/>
                                <w:rPr>
                                  <w:sz w:val="24"/>
                                  <w:szCs w:val="24"/>
                                </w:rPr>
                              </w:pPr>
                              <w:r>
                                <w:rPr>
                                  <w:rFonts w:ascii="Lato Light" w:eastAsia="Lato Light" w:hAnsi="Lato Light"/>
                                  <w:b/>
                                  <w:bCs/>
                                </w:rPr>
                                <w:t>NO</w:t>
                              </w:r>
                            </w:p>
                          </w:txbxContent>
                        </wps:txbx>
                        <wps:bodyPr rot="0" vertOverflow="clip" horzOverflow="clip" vert="horz" wrap="square" lIns="91440" tIns="45720" rIns="91440" bIns="45720" anchor="ctr" anchorCtr="0" upright="1">
                          <a:noAutofit/>
                        </wps:bodyPr>
                      </wps:wsp>
                      <wps:wsp>
                        <wps:cNvPr id="692" name="Rectangle 692"/>
                        <wps:cNvSpPr>
                          <a:spLocks noChangeArrowheads="1"/>
                        </wps:cNvSpPr>
                        <wps:spPr bwMode="auto">
                          <a:xfrm>
                            <a:off x="1699260" y="998220"/>
                            <a:ext cx="472440" cy="351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79C81E38" w14:textId="77777777" w:rsidR="009352D1" w:rsidRDefault="009352D1" w:rsidP="009352D1">
                              <w:pPr>
                                <w:spacing w:line="240" w:lineRule="exact"/>
                                <w:jc w:val="center"/>
                                <w:rPr>
                                  <w:sz w:val="24"/>
                                  <w:szCs w:val="24"/>
                                </w:rPr>
                              </w:pPr>
                              <w:r>
                                <w:rPr>
                                  <w:rFonts w:ascii="Lato Light" w:eastAsia="Lato Light" w:hAnsi="Lato Light"/>
                                  <w:b/>
                                  <w:bCs/>
                                </w:rPr>
                                <w:t>YES</w:t>
                              </w:r>
                            </w:p>
                          </w:txbxContent>
                        </wps:txbx>
                        <wps:bodyPr rot="0" vertOverflow="clip" horzOverflow="clip" vert="horz" wrap="square" lIns="91440" tIns="45720" rIns="91440" bIns="45720" anchor="ctr" anchorCtr="0" upright="1">
                          <a:noAutofit/>
                        </wps:bodyPr>
                      </wps:wsp>
                      <wps:wsp>
                        <wps:cNvPr id="693" name="Rectangle 693"/>
                        <wps:cNvSpPr>
                          <a:spLocks noChangeArrowheads="1"/>
                        </wps:cNvSpPr>
                        <wps:spPr bwMode="auto">
                          <a:xfrm>
                            <a:off x="1668780" y="2979420"/>
                            <a:ext cx="472440" cy="351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5C7AB4D0" w14:textId="77777777" w:rsidR="009352D1" w:rsidRDefault="009352D1" w:rsidP="009352D1">
                              <w:pPr>
                                <w:spacing w:line="240" w:lineRule="exact"/>
                                <w:jc w:val="center"/>
                                <w:rPr>
                                  <w:sz w:val="24"/>
                                  <w:szCs w:val="24"/>
                                </w:rPr>
                              </w:pPr>
                              <w:r>
                                <w:rPr>
                                  <w:rFonts w:ascii="Lato Light" w:eastAsia="Lato Light" w:hAnsi="Lato Light"/>
                                  <w:b/>
                                  <w:bCs/>
                                </w:rPr>
                                <w:t>NO</w:t>
                              </w:r>
                            </w:p>
                          </w:txbxContent>
                        </wps:txbx>
                        <wps:bodyPr rot="0" vertOverflow="clip" horzOverflow="clip" vert="horz" wrap="square" lIns="91440" tIns="45720" rIns="91440" bIns="45720" anchor="ctr" anchorCtr="0" upright="1">
                          <a:noAutofit/>
                        </wps:bodyPr>
                      </wps:wsp>
                      <wps:wsp>
                        <wps:cNvPr id="694" name="Connector: Elbow 694"/>
                        <wps:cNvCnPr>
                          <a:cxnSpLocks noChangeShapeType="1"/>
                        </wps:cNvCnPr>
                        <wps:spPr bwMode="auto">
                          <a:xfrm rot="16200000" flipV="1">
                            <a:off x="5726430" y="2240280"/>
                            <a:ext cx="1137285" cy="1270"/>
                          </a:xfrm>
                          <a:prstGeom prst="bentConnector3">
                            <a:avLst>
                              <a:gd name="adj1" fmla="val 50000"/>
                            </a:avLst>
                          </a:prstGeom>
                          <a:noFill/>
                          <a:ln w="12700">
                            <a:solidFill>
                              <a:schemeClr val="tx1">
                                <a:lumMod val="50000"/>
                                <a:lumOff val="50000"/>
                              </a:schemeClr>
                            </a:solidFill>
                            <a:round/>
                            <a:headEnd type="arrow" w="med" len="med"/>
                            <a:tailEnd type="none" w="med" len="med"/>
                          </a:ln>
                        </wps:spPr>
                        <wps:bodyPr/>
                      </wps:wsp>
                      <wps:wsp>
                        <wps:cNvPr id="700" name="Rectangle 700"/>
                        <wps:cNvSpPr>
                          <a:spLocks noChangeArrowheads="1"/>
                        </wps:cNvSpPr>
                        <wps:spPr bwMode="auto">
                          <a:xfrm>
                            <a:off x="6202680" y="1889760"/>
                            <a:ext cx="472440" cy="351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03F3707F" w14:textId="77777777" w:rsidR="009352D1" w:rsidRDefault="009352D1" w:rsidP="009352D1">
                              <w:pPr>
                                <w:spacing w:line="240" w:lineRule="exact"/>
                                <w:jc w:val="center"/>
                                <w:rPr>
                                  <w:sz w:val="24"/>
                                  <w:szCs w:val="24"/>
                                </w:rPr>
                              </w:pPr>
                              <w:r>
                                <w:rPr>
                                  <w:rFonts w:ascii="Lato Light" w:eastAsia="Lato Light" w:hAnsi="Lato Light"/>
                                  <w:b/>
                                  <w:bCs/>
                                </w:rPr>
                                <w:t>NO</w:t>
                              </w:r>
                            </w:p>
                          </w:txbxContent>
                        </wps:txbx>
                        <wps:bodyPr rot="0" vertOverflow="clip" horzOverflow="clip" vert="horz" wrap="square" lIns="91440" tIns="45720" rIns="91440" bIns="45720" anchor="ctr" anchorCtr="0" upright="1">
                          <a:noAutofit/>
                        </wps:bodyPr>
                      </wps:wsp>
                      <wps:wsp>
                        <wps:cNvPr id="703" name="Rectangle 703"/>
                        <wps:cNvSpPr>
                          <a:spLocks noChangeArrowheads="1"/>
                        </wps:cNvSpPr>
                        <wps:spPr bwMode="auto">
                          <a:xfrm>
                            <a:off x="7406640" y="2956560"/>
                            <a:ext cx="472440" cy="351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0F88147A" w14:textId="77777777" w:rsidR="009352D1" w:rsidRDefault="009352D1" w:rsidP="009352D1">
                              <w:pPr>
                                <w:spacing w:line="240" w:lineRule="exact"/>
                                <w:jc w:val="center"/>
                                <w:rPr>
                                  <w:sz w:val="24"/>
                                  <w:szCs w:val="24"/>
                                </w:rPr>
                              </w:pPr>
                              <w:r>
                                <w:rPr>
                                  <w:rFonts w:ascii="Lato Light" w:eastAsia="Lato Light" w:hAnsi="Lato Light"/>
                                  <w:b/>
                                  <w:bCs/>
                                </w:rPr>
                                <w:t>YES</w:t>
                              </w:r>
                            </w:p>
                          </w:txbxContent>
                        </wps:txbx>
                        <wps:bodyPr rot="0" vertOverflow="clip" horzOverflow="clip" vert="horz" wrap="square" lIns="91440" tIns="45720" rIns="91440" bIns="45720" anchor="ctr" anchorCtr="0" upright="1">
                          <a:noAutofit/>
                        </wps:bodyPr>
                      </wps:wsp>
                      <wps:wsp>
                        <wps:cNvPr id="65" name="Rectangle 65"/>
                        <wps:cNvSpPr>
                          <a:spLocks noChangeArrowheads="1"/>
                        </wps:cNvSpPr>
                        <wps:spPr bwMode="auto">
                          <a:xfrm>
                            <a:off x="10949940" y="3352800"/>
                            <a:ext cx="1238250" cy="428625"/>
                          </a:xfrm>
                          <a:prstGeom prst="rect">
                            <a:avLst/>
                          </a:prstGeom>
                          <a:solidFill>
                            <a:schemeClr val="tx1">
                              <a:lumMod val="50000"/>
                              <a:lumOff val="50000"/>
                            </a:schemeClr>
                          </a:solidFill>
                          <a:ln w="12700">
                            <a:solidFill>
                              <a:schemeClr val="tx1">
                                <a:lumMod val="50000"/>
                                <a:lumOff val="50000"/>
                              </a:schemeClr>
                            </a:solidFill>
                            <a:round/>
                            <a:headEnd/>
                            <a:tailEnd/>
                          </a:ln>
                        </wps:spPr>
                        <wps:txbx>
                          <w:txbxContent>
                            <w:p w14:paraId="2507D2BD" w14:textId="77777777" w:rsidR="009352D1" w:rsidRDefault="009352D1" w:rsidP="009352D1">
                              <w:pPr>
                                <w:spacing w:line="240" w:lineRule="auto"/>
                                <w:jc w:val="center"/>
                                <w:rPr>
                                  <w:b/>
                                  <w:bCs/>
                                  <w:color w:val="FFFFFF" w:themeColor="background1"/>
                                </w:rPr>
                              </w:pPr>
                              <w:r>
                                <w:rPr>
                                  <w:b/>
                                  <w:bCs/>
                                  <w:color w:val="FFFFFF" w:themeColor="background1"/>
                                </w:rPr>
                                <w:t>Reuse/recycle on a site nearby</w:t>
                              </w:r>
                            </w:p>
                          </w:txbxContent>
                        </wps:txbx>
                        <wps:bodyPr rot="0" vertOverflow="clip" horzOverflow="clip" vert="horz" wrap="square" lIns="91440" tIns="45720" rIns="91440" bIns="45720" anchor="ctr" anchorCtr="0" upright="1">
                          <a:noAutofit/>
                        </wps:bodyPr>
                      </wps:wsp>
                      <wps:wsp>
                        <wps:cNvPr id="66" name="Rectangle 66"/>
                        <wps:cNvSpPr>
                          <a:spLocks noChangeArrowheads="1"/>
                        </wps:cNvSpPr>
                        <wps:spPr bwMode="auto">
                          <a:xfrm>
                            <a:off x="10949940" y="3848100"/>
                            <a:ext cx="1238250" cy="428625"/>
                          </a:xfrm>
                          <a:prstGeom prst="rect">
                            <a:avLst/>
                          </a:prstGeom>
                          <a:solidFill>
                            <a:schemeClr val="tx1">
                              <a:lumMod val="50000"/>
                              <a:lumOff val="50000"/>
                            </a:schemeClr>
                          </a:solidFill>
                          <a:ln w="12700">
                            <a:solidFill>
                              <a:schemeClr val="tx1">
                                <a:lumMod val="50000"/>
                                <a:lumOff val="50000"/>
                              </a:schemeClr>
                            </a:solidFill>
                            <a:round/>
                            <a:headEnd/>
                            <a:tailEnd/>
                          </a:ln>
                        </wps:spPr>
                        <wps:txbx>
                          <w:txbxContent>
                            <w:p w14:paraId="18FF49E3" w14:textId="77777777" w:rsidR="009352D1" w:rsidRDefault="009352D1" w:rsidP="009352D1">
                              <w:pPr>
                                <w:spacing w:line="240" w:lineRule="auto"/>
                                <w:jc w:val="center"/>
                                <w:rPr>
                                  <w:b/>
                                  <w:bCs/>
                                  <w:color w:val="FFFFFF" w:themeColor="background1"/>
                                </w:rPr>
                              </w:pPr>
                              <w:r>
                                <w:rPr>
                                  <w:b/>
                                  <w:bCs/>
                                  <w:color w:val="FFFFFF" w:themeColor="background1"/>
                                </w:rPr>
                                <w:t>Reuse/recycle off-site</w:t>
                              </w:r>
                            </w:p>
                          </w:txbxContent>
                        </wps:txbx>
                        <wps:bodyPr rot="0" vertOverflow="clip" horzOverflow="clip" vert="horz" wrap="square" lIns="91440" tIns="45720" rIns="91440" bIns="45720" anchor="ctr" anchorCtr="0" upright="1">
                          <a:noAutofit/>
                        </wps:bodyPr>
                      </wps:wsp>
                      <wps:wsp>
                        <wps:cNvPr id="67" name="Rectangle 67"/>
                        <wps:cNvSpPr>
                          <a:spLocks noChangeArrowheads="1"/>
                        </wps:cNvSpPr>
                        <wps:spPr bwMode="auto">
                          <a:xfrm>
                            <a:off x="10949940" y="2834640"/>
                            <a:ext cx="1247775" cy="428625"/>
                          </a:xfrm>
                          <a:prstGeom prst="rect">
                            <a:avLst/>
                          </a:prstGeom>
                          <a:solidFill>
                            <a:schemeClr val="tx1">
                              <a:lumMod val="50000"/>
                              <a:lumOff val="50000"/>
                            </a:schemeClr>
                          </a:solidFill>
                          <a:ln w="12700">
                            <a:solidFill>
                              <a:schemeClr val="tx1">
                                <a:lumMod val="50000"/>
                                <a:lumOff val="50000"/>
                              </a:schemeClr>
                            </a:solidFill>
                            <a:round/>
                            <a:headEnd/>
                            <a:tailEnd/>
                          </a:ln>
                        </wps:spPr>
                        <wps:txbx>
                          <w:txbxContent>
                            <w:p w14:paraId="7C5DA790" w14:textId="77777777" w:rsidR="009352D1" w:rsidRDefault="009352D1" w:rsidP="009352D1">
                              <w:pPr>
                                <w:spacing w:line="240" w:lineRule="auto"/>
                                <w:jc w:val="center"/>
                                <w:rPr>
                                  <w:b/>
                                  <w:bCs/>
                                  <w:color w:val="FFFFFF" w:themeColor="background1"/>
                                </w:rPr>
                              </w:pPr>
                              <w:r>
                                <w:rPr>
                                  <w:b/>
                                  <w:bCs/>
                                  <w:color w:val="FFFFFF" w:themeColor="background1"/>
                                </w:rPr>
                                <w:t>Reuse/recycle on site</w:t>
                              </w:r>
                            </w:p>
                          </w:txbxContent>
                        </wps:txbx>
                        <wps:bodyPr rot="0" vertOverflow="clip" horzOverflow="clip" vert="horz" wrap="square" lIns="91440" tIns="45720" rIns="91440" bIns="45720" anchor="ctr" anchorCtr="0" upright="1">
                          <a:noAutofit/>
                        </wps:bodyPr>
                      </wps:wsp>
                      <wps:wsp>
                        <wps:cNvPr id="68" name="Left Brace 68"/>
                        <wps:cNvSpPr/>
                        <wps:spPr bwMode="auto">
                          <a:xfrm>
                            <a:off x="10751820" y="2834640"/>
                            <a:ext cx="180975" cy="1447165"/>
                          </a:xfrm>
                          <a:prstGeom prst="leftBrace">
                            <a:avLst/>
                          </a:prstGeom>
                          <a:solidFill>
                            <a:schemeClr val="accent1"/>
                          </a:solidFill>
                          <a:ln w="9525" cap="flat" cmpd="sng" algn="ctr">
                            <a:solidFill>
                              <a:schemeClr val="tx1"/>
                            </a:solidFill>
                            <a:prstDash val="solid"/>
                            <a:round/>
                            <a:headEnd type="none" w="med" len="med"/>
                            <a:tailEnd type="none" w="med" len="med"/>
                          </a:ln>
                          <a:effectLst/>
                        </wps:spPr>
                        <wps:bodyPr rot="0" spcFirstLastPara="0" vertOverflow="clip" horzOverflow="clip" vert="horz" wrap="square" lIns="91440" tIns="45720" rIns="91440" bIns="45720" numCol="1" spcCol="0" rtlCol="0" fromWordArt="0" anchor="t" anchorCtr="0" forceAA="0" compatLnSpc="1">
                          <a:prstTxWarp prst="textNoShape">
                            <a:avLst/>
                          </a:prstTxWarp>
                          <a:noAutofit/>
                        </wps:bodyPr>
                      </wps:wsp>
                      <wps:wsp>
                        <wps:cNvPr id="24" name="Connector: Elbow 24"/>
                        <wps:cNvCnPr>
                          <a:cxnSpLocks noChangeShapeType="1"/>
                          <a:endCxn id="68" idx="1"/>
                        </wps:cNvCnPr>
                        <wps:spPr bwMode="auto">
                          <a:xfrm flipV="1">
                            <a:off x="9921240" y="3558223"/>
                            <a:ext cx="830580" cy="468947"/>
                          </a:xfrm>
                          <a:prstGeom prst="bentConnector3">
                            <a:avLst>
                              <a:gd name="adj1" fmla="val 50000"/>
                            </a:avLst>
                          </a:prstGeom>
                          <a:noFill/>
                          <a:ln w="12700">
                            <a:solidFill>
                              <a:schemeClr val="tx1">
                                <a:lumMod val="50000"/>
                                <a:lumOff val="50000"/>
                              </a:schemeClr>
                            </a:solidFill>
                            <a:round/>
                            <a:headEnd type="arrow" w="med" len="med"/>
                            <a:tailEnd type="none" w="med" len="med"/>
                          </a:ln>
                        </wps:spPr>
                        <wps:bodyPr/>
                      </wps:wsp>
                      <wps:wsp>
                        <wps:cNvPr id="22" name="Connector: Elbow 22"/>
                        <wps:cNvCnPr>
                          <a:cxnSpLocks noChangeShapeType="1"/>
                        </wps:cNvCnPr>
                        <wps:spPr bwMode="auto">
                          <a:xfrm>
                            <a:off x="9921240" y="3223260"/>
                            <a:ext cx="827405" cy="336550"/>
                          </a:xfrm>
                          <a:prstGeom prst="bentConnector3">
                            <a:avLst>
                              <a:gd name="adj1" fmla="val 50000"/>
                            </a:avLst>
                          </a:prstGeom>
                          <a:noFill/>
                          <a:ln w="12700">
                            <a:solidFill>
                              <a:schemeClr val="tx1">
                                <a:lumMod val="50000"/>
                                <a:lumOff val="50000"/>
                              </a:schemeClr>
                            </a:solidFill>
                            <a:round/>
                            <a:headEnd type="arrow" w="med" len="med"/>
                            <a:tailEnd type="none" w="med" len="med"/>
                          </a:ln>
                        </wps:spPr>
                        <wps:bodyPr/>
                      </wps:wsp>
                      <wps:wsp>
                        <wps:cNvPr id="21" name="Rectangle: Rounded Corners 21"/>
                        <wps:cNvSpPr/>
                        <wps:spPr bwMode="auto">
                          <a:xfrm>
                            <a:off x="8061960" y="2837180"/>
                            <a:ext cx="1980537" cy="1444625"/>
                          </a:xfrm>
                          <a:prstGeom prst="roundRect">
                            <a:avLst/>
                          </a:prstGeom>
                          <a:noFill/>
                          <a:ln w="28575">
                            <a:solidFill>
                              <a:schemeClr val="accent2"/>
                            </a:solidFill>
                            <a:prstDash val="dashDot"/>
                            <a:headEnd type="none" w="med" len="med"/>
                            <a:tailEnd type="none" w="med" len="med"/>
                          </a:ln>
                        </wps:spPr>
                        <wps:style>
                          <a:lnRef idx="2">
                            <a:schemeClr val="accent6"/>
                          </a:lnRef>
                          <a:fillRef idx="1">
                            <a:schemeClr val="lt1"/>
                          </a:fillRef>
                          <a:effectRef idx="0">
                            <a:schemeClr val="accent6"/>
                          </a:effectRef>
                          <a:fontRef idx="minor">
                            <a:schemeClr val="dk1"/>
                          </a:fontRef>
                        </wps:style>
                        <wps:bodyPr rot="0" spcFirstLastPara="0" vertOverflow="clip" horzOverflow="clip" vert="horz" wrap="square" lIns="91440" tIns="45720" rIns="91440" bIns="45720" numCol="1" spcCol="0" rtlCol="0" fromWordArt="0" anchor="t" anchorCtr="0" forceAA="0" compatLnSpc="1">
                          <a:prstTxWarp prst="textNoShape">
                            <a:avLst/>
                          </a:prstTxWarp>
                          <a:noAutofit/>
                        </wps:bodyPr>
                      </wps:wsp>
                      <wps:wsp>
                        <wps:cNvPr id="19" name="Connector: Elbow 19"/>
                        <wps:cNvCnPr>
                          <a:cxnSpLocks noChangeShapeType="1"/>
                          <a:stCxn id="30" idx="2"/>
                          <a:endCxn id="17" idx="1"/>
                        </wps:cNvCnPr>
                        <wps:spPr bwMode="auto">
                          <a:xfrm rot="16200000" flipH="1">
                            <a:off x="3986371" y="3305968"/>
                            <a:ext cx="1117283" cy="1791335"/>
                          </a:xfrm>
                          <a:prstGeom prst="bentConnector2">
                            <a:avLst/>
                          </a:prstGeom>
                          <a:ln w="28575">
                            <a:headEnd type="none" w="med" len="med"/>
                            <a:tailEnd type="arrow" w="med" len="med"/>
                          </a:ln>
                        </wps:spPr>
                        <wps:style>
                          <a:lnRef idx="1">
                            <a:schemeClr val="accent2"/>
                          </a:lnRef>
                          <a:fillRef idx="0">
                            <a:schemeClr val="accent2"/>
                          </a:fillRef>
                          <a:effectRef idx="0">
                            <a:schemeClr val="accent2"/>
                          </a:effectRef>
                          <a:fontRef idx="minor">
                            <a:schemeClr val="tx1"/>
                          </a:fontRef>
                        </wps:style>
                        <wps:bodyPr/>
                      </wps:wsp>
                      <wps:wsp>
                        <wps:cNvPr id="18" name="Rectangle 18"/>
                        <wps:cNvSpPr>
                          <a:spLocks noChangeArrowheads="1"/>
                        </wps:cNvSpPr>
                        <wps:spPr bwMode="auto">
                          <a:xfrm>
                            <a:off x="3558540" y="4084320"/>
                            <a:ext cx="472440" cy="351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79875333" w14:textId="77777777" w:rsidR="009352D1" w:rsidRDefault="009352D1" w:rsidP="009352D1">
                              <w:pPr>
                                <w:spacing w:line="240" w:lineRule="exact"/>
                                <w:jc w:val="center"/>
                                <w:rPr>
                                  <w:sz w:val="24"/>
                                  <w:szCs w:val="24"/>
                                </w:rPr>
                              </w:pPr>
                              <w:r>
                                <w:rPr>
                                  <w:rFonts w:ascii="Lato Light" w:eastAsia="Lato Light" w:hAnsi="Lato Light"/>
                                  <w:b/>
                                  <w:bCs/>
                                </w:rPr>
                                <w:t>NO</w:t>
                              </w:r>
                            </w:p>
                          </w:txbxContent>
                        </wps:txbx>
                        <wps:bodyPr rot="0" vertOverflow="clip" horzOverflow="clip" vert="horz" wrap="square" lIns="91440" tIns="45720" rIns="91440" bIns="45720" anchor="ctr" anchorCtr="0" upright="1">
                          <a:noAutofit/>
                        </wps:bodyPr>
                      </wps:wsp>
                      <wps:wsp>
                        <wps:cNvPr id="17" name="Rectangle 17"/>
                        <wps:cNvSpPr>
                          <a:spLocks noChangeArrowheads="1"/>
                        </wps:cNvSpPr>
                        <wps:spPr bwMode="auto">
                          <a:xfrm>
                            <a:off x="5440680" y="4554855"/>
                            <a:ext cx="1676400" cy="410845"/>
                          </a:xfrm>
                          <a:prstGeom prst="rect">
                            <a:avLst/>
                          </a:prstGeom>
                          <a:solidFill>
                            <a:schemeClr val="accent2"/>
                          </a:solidFill>
                          <a:ln w="12700">
                            <a:solidFill>
                              <a:schemeClr val="accent2"/>
                            </a:solidFill>
                            <a:round/>
                            <a:headEnd/>
                            <a:tailEnd/>
                          </a:ln>
                        </wps:spPr>
                        <wps:txbx>
                          <w:txbxContent>
                            <w:p w14:paraId="41BB7FCA" w14:textId="77777777" w:rsidR="009352D1" w:rsidRDefault="009352D1" w:rsidP="009352D1">
                              <w:pPr>
                                <w:spacing w:line="240" w:lineRule="exact"/>
                                <w:jc w:val="center"/>
                                <w:rPr>
                                  <w:b/>
                                  <w:bCs/>
                                  <w:color w:val="FFFFFF" w:themeColor="background1"/>
                                  <w:sz w:val="24"/>
                                  <w:szCs w:val="24"/>
                                </w:rPr>
                              </w:pPr>
                              <w:r>
                                <w:rPr>
                                  <w:rFonts w:ascii="Lato Light" w:eastAsia="Lato Light" w:hAnsi="Lato Light"/>
                                  <w:b/>
                                  <w:bCs/>
                                  <w:color w:val="FFFFFF" w:themeColor="background1"/>
                                </w:rPr>
                                <w:t>New Building</w:t>
                              </w:r>
                            </w:p>
                          </w:txbxContent>
                        </wps:txbx>
                        <wps:bodyPr rot="0" vertOverflow="clip" horzOverflow="clip" vert="horz" wrap="square" lIns="91440" tIns="45720" rIns="91440" bIns="45720" anchor="ctr" anchorCtr="0" upright="1">
                          <a:noAutofit/>
                        </wps:bodyPr>
                      </wps:wsp>
                      <wps:wsp>
                        <wps:cNvPr id="82" name="Connector: Elbow 82"/>
                        <wps:cNvCnPr>
                          <a:cxnSpLocks noChangeShapeType="1"/>
                          <a:stCxn id="65" idx="3"/>
                          <a:endCxn id="17" idx="3"/>
                        </wps:cNvCnPr>
                        <wps:spPr bwMode="auto">
                          <a:xfrm flipH="1">
                            <a:off x="7117080" y="3567113"/>
                            <a:ext cx="5071110" cy="1193165"/>
                          </a:xfrm>
                          <a:prstGeom prst="bentConnector3">
                            <a:avLst>
                              <a:gd name="adj1" fmla="val -4508"/>
                            </a:avLst>
                          </a:prstGeom>
                          <a:ln w="28575">
                            <a:headEnd type="arrow" w="med" len="med"/>
                            <a:tailEnd type="none" w="med" len="med"/>
                          </a:ln>
                        </wps:spPr>
                        <wps:style>
                          <a:lnRef idx="1">
                            <a:schemeClr val="accent2"/>
                          </a:lnRef>
                          <a:fillRef idx="0">
                            <a:schemeClr val="accent2"/>
                          </a:fillRef>
                          <a:effectRef idx="0">
                            <a:schemeClr val="accent2"/>
                          </a:effectRef>
                          <a:fontRef idx="minor">
                            <a:schemeClr val="tx1"/>
                          </a:fontRef>
                        </wps:style>
                        <wps:bodyPr/>
                      </wps:wsp>
                      <wps:wsp>
                        <wps:cNvPr id="733" name="Rectangle 733"/>
                        <wps:cNvSpPr>
                          <a:spLocks noChangeArrowheads="1"/>
                        </wps:cNvSpPr>
                        <wps:spPr bwMode="auto">
                          <a:xfrm>
                            <a:off x="7133914" y="419100"/>
                            <a:ext cx="995680"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35DC8F61" w14:textId="2D050524" w:rsidR="00680BFD" w:rsidRDefault="00680BFD" w:rsidP="009352D1">
                              <w:pPr>
                                <w:spacing w:line="240" w:lineRule="exact"/>
                                <w:jc w:val="center"/>
                                <w:rPr>
                                  <w:sz w:val="24"/>
                                  <w:szCs w:val="24"/>
                                </w:rPr>
                              </w:pPr>
                              <w:r>
                                <w:rPr>
                                  <w:rFonts w:ascii="Lato Light" w:eastAsia="Lato Light" w:hAnsi="Lato Light"/>
                                  <w:b/>
                                  <w:bCs/>
                                </w:rPr>
                                <w:t>YES, in Whole</w:t>
                              </w:r>
                            </w:p>
                          </w:txbxContent>
                        </wps:txbx>
                        <wps:bodyPr rot="0" vertOverflow="clip" horzOverflow="clip" vert="horz" wrap="square" lIns="91440" tIns="45720" rIns="91440" bIns="45720" anchor="ctr" anchorCtr="0" upright="1">
                          <a:noAutofit/>
                        </wps:bodyPr>
                      </wps:wsp>
                      <wps:wsp>
                        <wps:cNvPr id="822" name="Connector: Elbow 822"/>
                        <wps:cNvCnPr>
                          <a:cxnSpLocks noChangeShapeType="1"/>
                          <a:stCxn id="21" idx="2"/>
                        </wps:cNvCnPr>
                        <wps:spPr bwMode="auto">
                          <a:xfrm rot="16200000" flipH="1">
                            <a:off x="8826492" y="4507542"/>
                            <a:ext cx="478474" cy="27000"/>
                          </a:xfrm>
                          <a:prstGeom prst="bentConnector3">
                            <a:avLst>
                              <a:gd name="adj1" fmla="val 50000"/>
                            </a:avLst>
                          </a:prstGeom>
                          <a:noFill/>
                          <a:ln w="12700">
                            <a:solidFill>
                              <a:schemeClr val="tx1">
                                <a:lumMod val="50000"/>
                                <a:lumOff val="50000"/>
                              </a:schemeClr>
                            </a:solidFill>
                            <a:round/>
                            <a:headEnd type="arrow" w="med" len="med"/>
                            <a:tailEnd type="none" w="med" len="med"/>
                          </a:ln>
                        </wps:spPr>
                        <wps:bodyPr/>
                      </wps:wsp>
                    </wpg:wgp>
                  </a:graphicData>
                </a:graphic>
                <wp14:sizeRelH relativeFrom="margin">
                  <wp14:pctWidth>0</wp14:pctWidth>
                </wp14:sizeRelH>
              </wp:anchor>
            </w:drawing>
          </mc:Choice>
          <mc:Fallback>
            <w:pict>
              <v:group w14:anchorId="70DB3B1D" id="Group 732" o:spid="_x0000_s1041" style="position:absolute;margin-left:25.2pt;margin-top:27.05pt;width:1000.8pt;height:407.4pt;z-index:251701248;mso-width-relative:margin" coordsize="127101,5173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EhdWmg0AAFV8AAAOAAAAZHJzL2Uyb0RvYy54bWzsXVuTm8gVfk9V/gOld3to7qg83nLGl6TK&#10;2XXZTvaZQUijLAICjGecX5/vdENzEZIQGjGyl5cZCRrUNN855zuX7n71y+MmVL4FabaOo+sZe6nO&#10;lCDy48U6Wl3P/vX1/QtnpmS5Fy28MI6C69n3IJv98vqvf3n1kMwDLb6Lw0WQKrhJlM0fkuvZXZ4n&#10;86urzL8LNl72Mk6CCCeXcbrxcnxNV1eL1HvA3Tfhlaaq1tVDnC6SNPaDLMPRt+Lk7DW//3IZ+Plv&#10;y2UW5Ep4PUPfcv435X9v6e/V61fefJV6yd3aL7rhDejFxltH+FF5q7de7in36XrrVpu1n8ZZvMxf&#10;+vHmKl4u137AnwFPw9TW03xI4/uEP8tq/rBK5DBhaFvjNPi2/q/fPqTJl+RTipF4SFYYC/6NnuVx&#10;mW7oP3qpPPIh+y6HLHjMFR8HmWYzlVkYWh8nTWbrrlOMqn+Hod+60L97d+jSq/KnrxodekgAkawa&#10;hey0Ufhy5yUBH9xsjlH4lCrrBZ7HmimRtwFSPwM7XrQKAwXH+ODwdnKosnmGUVNuH/4ZL9Dcu89j&#10;joCTRk0+ujdP0iz/EMQbhT5cz1J0h9/f+/Yxy9EfNC2b0EuK4vfrMORwDiPl4XrmmpqJt+JBqJah&#10;l+PjJsEDZtFqpnjhCtLq5ym/Y+1SuuNbL7tTvnkQmCwO1wshIkBitOB3vwu8xbtooeTfEzx2BKme&#10;0c9tgsVMCQPclj7xlrm3Dvu0xJOEET1DwAW2eDx63TTCBMtsfhsvvmO001hIcJb479fo60cvyz95&#10;KUQWCIQayn/Dn2UYo0Nx8Wmm3MXp/7qOU3tgCGfxBFABeOD/3nspnif8RwR0ucwwSGfwL4Zpa/iS&#10;1s/c1s9E95ubGIPGoPASn3+k9nlYflym8eZ3aKs39Ks45UU+fvt6hlcjPt7kQjFB2/nBmze8EbRE&#10;4uUfoy+JT7emUaJ39PXxdy9NCmjkEMZf4xLP3ryFENFWYOQNULpcc/hUowosFbIlxvrsQmbrGKS2&#10;lNFBwIZ6AnEkMaMuZ8nH2P8jU6L45g7SGLxJ0/iBIIj3w9vzrssL6OpeYmni1VrQVAq0lqM7MCUC&#10;s1Kv2appMZwnteboTGMmNXhC+YTmxI/yZyQxI+nlX8jyBTdhKkTQ8/0gysWLD+830DXiuG2qosvo&#10;ETeWdAnvHxfa8m5bYlsXTPE8JHp8ECthyx9vH7k25M9cAUWKX1PS/HCdtKVMHHtaCSsFhvRWS2Tu&#10;k3S9uoNciZGK4ksBOhC0DXSOtZGA7kBvwQ4AxczWXBsKjUNA4tx1dRdIOh/OdYf1xrlWyNhTYlga&#10;75YJmTDcppulBSmQWTAiG5pvG8NCHY6FYY0ZOnFMoNhgLuGpCWLLtowSxIbmWEC8UG4lGSuZUk8y&#10;1cCfVK9C8+aP29qYlHHRJyhpor2cP8nD+5W04Gv97MHT//qJJsKmkZ5MRA9vbpd4GV3iZZTDKqnN&#10;+biQYcEGELmFeLmWyvCxIV6GrXEiTFRIh4vn8vNPRIUELy18F9xzHx1xykGZVPmByMEurOkl1r7k&#10;qUeMSbmJowiuZZwqNtPL8QXobqIiJNCTUBuGZeoFiJiu69B9TRS5tmXpBdE4AKBwDaeSgNHyZMgd&#10;psPCW9ynpE+kzUN9XI+8k253uBvaWf49DMQjfQ6W4NwUUhFOQdMPWPwhvB16eLSkS5bwGORFhSex&#10;66KiLV0mnOy+F8rW/BfjKJcXbtZRLOIHHQZSWN+laF/6F+JZK1tBjegb/M2xHE+mlQIgcT9X3oW3&#10;8QPgz9lnQWkI/vTI/iNc76YLymXrK49+8HcCxZzfPEbcYeKeLX+LAuKNu9GX3c6pcK5M8BjiEsoS&#10;TtXfCQz8079LWBSxOJs5jqMLXv+CuSpzeOfxdsvgmq6rOqSddDZzNd3WS269gxLdws2UY6JdgvRx&#10;G1TEkASeOmzDJEAjC5CM3HRakHoI51gLYjPDNguW32lBmGohZFOYEMMwDpD8Q1akFvasRUxJ6M9o&#10;WbbY9tFx1KNtjCBLz6Fs8aq2gh+IqaErhV48d5TPqTmOTDV0dyv8MabneLsSerUexzuDi3gi99lC&#10;aC89LEOGbvl6J44+jKOrbofU4OB4UoPYuKOTngV30BzG7DKjJ8nF+YPjrmpeenC80mQT1AdCHcUB&#10;wkBI5inZuCqd/cIZ7cnGy3yQIPB9KDezkP1pcm76Lcm0NZ2R28CFQUNj7iVXTFtXHZkoYq7hMCEt&#10;u8Mj/Zn2FkO5mBhhwVr2cBFvfmT6t5WDejbWotolKKsKABsHx9O/DsJtDmWeKd5mG8xoB+RYg7Uw&#10;1TlEhQ8VD+wjvE8fcf6h491MujiT1h+o9TtKbGxVpulGCHjb4DRqkfzXLcehz5zlSoKjqmhTeJrP&#10;GvKuglIT3AbCTaYvuyIWqixx6Bvz3hGPM00y/Fxla65rII7RQpRr6ja6QgG5M8QuJmZw/qoltStT&#10;h4PPxAxUVdO2FFeDGUyZ8KPy8CdGPqr02aSqB6lqy5X+YEW96eB4AoYkkGOS4YeWZirihS63D5W3&#10;57omLxsUuXDNOLXSpOHikdspD3QnDGWcjUm9M6FtGNocmQyvoQ0Hx0ObZpsOr6wA2qYi1FYAoEK6&#10;pGgT0gchXZMR5a0wG05VcB+c84a+HCHnjfpVQzdEJA4VS1DP1PdKNZO2tpGe5Clvy0YI+0CCsH8g&#10;7k9YcFJmkTDE3BL1LjppXnhk4Unz4p+r+ISKn9rpUByr5O/c2VDNdi3UlxSh7GfJ64BdwQkmqd0X&#10;chQoKAtWGi1P5egyzDTZkkG2xKIYxo6cDZ2r0HyyNRHv/+gKqv3pHExVtBCqETKg6gjscwtYWRHL&#10;Mm0XKQBuRVASaRrc/3iKdI6Ie1fzIS6vyrApeEdUGjYvHKT0S3H/uZS+Jl3ajugjTjblpfi2u0iw&#10;lpg0TBVsSGhzvSvk6BqaTtqekMzNzG4MH10qdWnhxv7TUPekLLs9bmEo8GZGrlW17I5EJB2sIHNu&#10;wmBYmNxdVORh7hgA1YpqX8zMACaHZbLrg+y6JsG27SPKsR23EqNd82zojuVQiJCiJfD/0GWIQmW5&#10;GdNt8Euh8DTLQeL8GAdQr2qe6a6rRUFzvMV/qAh7E2KSOWZ1KfWKPT4/gTtI5QQzulSG8KhYn+bG&#10;X5q23KMDf9SyDa0jqYxjY+rKahIVc12L4noNeF6OrpSsY9KVg3Sl5cpZJLXIMQ6OhzZmua5WWGbX&#10;dbTLNcwywDiBbSDYutIU7phpCoZpF1QDTIb3smmgEAMKGUxoG4g2WeOwxQMtV6Ycn5cIYkULy6Bo&#10;KuFRM9TtKog6EyTyRZp5t/fbyANMNFDQlh+1ehewaAfZaZ2d8UwzqsnhfAh0YpYmpj1fKhHUplLW&#10;vivx7ZhPjxRkB9rGtM1Y0MfC2ieFbTYtmkB5mW6HJvnxZJuH2WaZeal5HfWMy7nDgUxFhp2mUJLh&#10;xQoPsLstsDENS6lh4paocp3KD8csPxTzkibuO3glHqsjhIRj4zGHpnw5mEo2yde8c7I0AqvHL7N1&#10;YumAJr2fyX4Ns18yxVCzX/Xcwqj2S3N0g4hTgywxzbBtOUtjsl+j2i9JZSb5GiZfstTgY7DMlb+l&#10;nh8olgz2F/PqCnPWq8SAqTZmNSGoxiMtnQLjqG4pL1gt2WbWgZRbiK7xnlXZNvQIsZl6Aq1R8dVa&#10;XapZIdhoWVvFpde6142LWz9Ds15FxxqtqJc/yfrYY63aO62L3bGyf3c8ARRjV21dxT6Oi70iPR4t&#10;ytXJoAzKJeYI28eU1tFyZO2EPFJQMJiFO2iayEK1KrKpBJsiYVSBZCB3b3BrPwVivXmz9O9nzMfL&#10;FOlWHqEKBB0H5WPwWquTa6AUEKW0KdBf1Y04GoJoRdmIrqM6lJ+fUPpnQKlczU66JHPlM211ESyw&#10;MmoaYWMbpQqTD6BQjmoxrKlbMiis29hCH8N+KZgZLpQkKJRxePFq6h/1dx+F2qpBOrnyvkl9Ftgk&#10;5G2cC0lqarP+tZi7W0L6ei72KJZUa7E3QRJ57IbfqWvySucyqyG2WhC0b1ANc/mLA2qYqwVeD6ya&#10;Kjdh6LEHysTx+D4poijvMraEYLsn4+EUsNdgZUcvQEtpcT4Xj2dbGuwPNbJD2R/fdmf/xArs+2Tp&#10;NP2O5wZU0xWeZ2VmGSYcIehSKDrbxRKfB3zFRl7+wJK0VGZZqbihCmkPEeuvkToVS3OCxDSz4pht&#10;0LqdJSbDHdJ2KzhWSdC5w4k6XJ5yOp2BNbho9fMGsbyYis+qEHYKrQ0KrZHqbFeVVFMOClpIVmaM&#10;7aoME3PSTK47a9q1sfDLmZeEayqzRoDsmIL3Pbc5NVcj0woT4AcBHsvJ74pEiZXmT2MpiBILKlIG&#10;jKoYlWQp/NQxPn+1ZH7N+28s9WZiPpNYpacSHJNWeiuXemMM80oOhbAbtKRvueALTNfjxgk8onvW&#10;iJCcXRxmDzM5dcpG7yX0m/I6cZjTOYxNWzS0DQsdHI/FYIqzjo0uOW/v2lvrYhY8qibLTjp9oE7f&#10;p9Rldd5xQdn65icIlNV8z6NUdw8H03FQ9U0zbyiZAK1tYimYFt12DBtApmwD7a05hXE7d+w9oyUR&#10;gomXwt8939YHn/je1TzHW+yzTZtj17/z9tVu4K//DwAA//8DAFBLAwQUAAYACAAAACEACG3Fz+EA&#10;AAAKAQAADwAAAGRycy9kb3ducmV2LnhtbEyPQUvDQBCF74L/YRnBm91NbEqM2ZRS1FMRbAXxNk2m&#10;SWh2N2S3SfrvHU96Gh7v8eZ7+Xo2nRhp8K2zGqKFAkG2dFVraw2fh9eHFIQPaCvsnCUNV/KwLm5v&#10;cswqN9kPGvehFlxifYYamhD6TEpfNmTQL1xPlr2TGwwGlkMtqwEnLjedjJVaSYOt5Q8N9rRtqDzv&#10;L0bD24TT5jF6GXfn0/b6fUjev3YRaX1/N2+eQQSaw18YfvEZHQpmOrqLrbzoNCRqyUm+ywgE+7FK&#10;Yh531JCu0ieQRS7/Tyh+AAAA//8DAFBLAQItABQABgAIAAAAIQC2gziS/gAAAOEBAAATAAAAAAAA&#10;AAAAAAAAAAAAAABbQ29udGVudF9UeXBlc10ueG1sUEsBAi0AFAAGAAgAAAAhADj9If/WAAAAlAEA&#10;AAsAAAAAAAAAAAAAAAAALwEAAF9yZWxzLy5yZWxzUEsBAi0AFAAGAAgAAAAhAHgSF1aaDQAAVXwA&#10;AA4AAAAAAAAAAAAAAAAALgIAAGRycy9lMm9Eb2MueG1sUEsBAi0AFAAGAAgAAAAhAAhtxc/hAAAA&#10;CgEAAA8AAAAAAAAAAAAAAAAA9A8AAGRycy9kb3ducmV2LnhtbFBLBQYAAAAABAAEAPMAAAACEQAA&#10;AAA=&#10;">
                <v:rect id="Rectangle 16" o:spid="_x0000_s1042" style="position:absolute;width:127101;height:5173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qcrwwQAAANsAAAAPAAAAZHJzL2Rvd25yZXYueG1sRE9Li8Iw&#10;EL4v+B/CCF4WTdeDSDWKCLJlWRDr4zw0Y1tsJrXJtt1/bwTB23x8z1mue1OJlhpXWlbwNYlAEGdW&#10;l5wrOB134zkI55E1VpZJwT85WK8GH0uMte34QG3qcxFC2MWooPC+jqV0WUEG3cTWxIG72sagD7DJ&#10;pW6wC+GmktMomkmDJYeGAmvaFpTd0j+joMv27eX4+y33n5fE8j25b9Pzj1KjYb9ZgPDU+7f45U50&#10;mD+D5y/hALl6AAAA//8DAFBLAQItABQABgAIAAAAIQDb4fbL7gAAAIUBAAATAAAAAAAAAAAAAAAA&#10;AAAAAABbQ29udGVudF9UeXBlc10ueG1sUEsBAi0AFAAGAAgAAAAhAFr0LFu/AAAAFQEAAAsAAAAA&#10;AAAAAAAAAAAAHwEAAF9yZWxzLy5yZWxzUEsBAi0AFAAGAAgAAAAhAO+pyvDBAAAA2wAAAA8AAAAA&#10;AAAAAAAAAAAABwIAAGRycy9kb3ducmV2LnhtbFBLBQYAAAAAAwADALcAAAD1AgAAAAA=&#10;" filled="f" stroked="f">
                  <v:stroke joinstyle="round"/>
                </v:rect>
                <v:rect id="Rectangle 731" o:spid="_x0000_s1043" style="position:absolute;left:54406;top:8382;width:17056;height:831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23d3xQAAANwAAAAPAAAAZHJzL2Rvd25yZXYueG1sRI9Ba8JA&#10;FITvgv9heUJvZpO2VIluxBYqHkTQVvD4yD6TtNm3aXZrUn+9KxQ8DjPzDTNf9KYWZ2pdZVlBEsUg&#10;iHOrKy4UfH68j6cgnEfWWFsmBX/kYJENB3NMte14R+e9L0SAsEtRQel9k0rp8pIMusg2xME72dag&#10;D7ItpG6xC3BTy8c4fpEGKw4LJTb0VlL+vf81Cviwej1u485flkf5TD1dePPzpdTDqF/OQHjq/T38&#10;315rBZOnBG5nwhGQ2RUAAP//AwBQSwECLQAUAAYACAAAACEA2+H2y+4AAACFAQAAEwAAAAAAAAAA&#10;AAAAAAAAAAAAW0NvbnRlbnRfVHlwZXNdLnhtbFBLAQItABQABgAIAAAAIQBa9CxbvwAAABUBAAAL&#10;AAAAAAAAAAAAAAAAAB8BAABfcmVscy8ucmVsc1BLAQItABQABgAIAAAAIQBS23d3xQAAANwAAAAP&#10;AAAAAAAAAAAAAAAAAAcCAABkcnMvZG93bnJldi54bWxQSwUGAAAAAAMAAwC3AAAA+QIAAAAA&#10;" filled="f" strokecolor="#aaadaa [2404]" strokeweight="1pt">
                  <v:stroke joinstyle="round"/>
                  <v:textbox>
                    <w:txbxContent>
                      <w:p w14:paraId="4B03A93D" w14:textId="77777777" w:rsidR="009352D1" w:rsidRPr="00E26F14" w:rsidRDefault="009352D1" w:rsidP="009352D1">
                        <w:pPr>
                          <w:spacing w:line="240" w:lineRule="exact"/>
                          <w:jc w:val="center"/>
                        </w:pPr>
                        <w:r w:rsidRPr="00E26F14">
                          <w:t>Is the existing building, or parts of the building, suited to the requirements for the site?</w:t>
                        </w:r>
                      </w:p>
                    </w:txbxContent>
                  </v:textbox>
                </v:rect>
                <v:rect id="Rectangle 730" o:spid="_x0000_s1044" style="position:absolute;left:857;top:17297;width:19939;height:831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QB07xAAAANwAAAAPAAAAZHJzL2Rvd25yZXYueG1sRE/NTsJA&#10;EL6b8A6bIeFiZCsmYioLAUUCxkTFPsCkO7QN3dnaHWh5e/Zg4vHL9z9b9K5WZ2pD5dnA/TgBRZx7&#10;W3FhIPt5u3sCFQTZYu2ZDFwowGI+uJlhan3H33TeS6FiCIcUDZQiTap1yEtyGMa+IY7cwbcOJcK2&#10;0LbFLoa7Wk+S5FE7rDg2lNjQS0n5cX9yBn4PH0ctt++f01X11a13m6yX18yY0bBfPoMS6uVf/Ofe&#10;WgPThzg/nolHQM+vAAAA//8DAFBLAQItABQABgAIAAAAIQDb4fbL7gAAAIUBAAATAAAAAAAAAAAA&#10;AAAAAAAAAABbQ29udGVudF9UeXBlc10ueG1sUEsBAi0AFAAGAAgAAAAhAFr0LFu/AAAAFQEAAAsA&#10;AAAAAAAAAAAAAAAAHwEAAF9yZWxzLy5yZWxzUEsBAi0AFAAGAAgAAAAhALdAHTvEAAAA3AAAAA8A&#10;AAAAAAAAAAAAAAAABwIAAGRycy9kb3ducmV2LnhtbFBLBQYAAAAAAwADALcAAAD4AgAAAAA=&#10;" filled="f" strokecolor="#b5d1c6 [3205]" strokeweight="3pt">
                  <v:stroke joinstyle="round"/>
                  <v:textbox>
                    <w:txbxContent>
                      <w:p w14:paraId="68375397" w14:textId="77777777" w:rsidR="009352D1" w:rsidRDefault="009352D1" w:rsidP="009352D1">
                        <w:pPr>
                          <w:spacing w:line="240" w:lineRule="exact"/>
                          <w:jc w:val="center"/>
                          <w:rPr>
                            <w:sz w:val="24"/>
                            <w:szCs w:val="24"/>
                          </w:rPr>
                        </w:pPr>
                        <w:r>
                          <w:rPr>
                            <w:rFonts w:ascii="Lato Light" w:eastAsia="Lato Light" w:hAnsi="Lato Light"/>
                          </w:rPr>
                          <w:t>Is there an existing building on site?</w:t>
                        </w:r>
                      </w:p>
                    </w:txbxContent>
                  </v:textbox>
                </v:rect>
                <v:rect id="Rectangle 715" o:spid="_x0000_s1045" style="position:absolute;left:82143;top:4191;width:16764;height:4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NFxnxAAAANwAAAAPAAAAZHJzL2Rvd25yZXYueG1sRI9BawIx&#10;FITvBf9DeAVvmlVRy9YoopUWb2oPHp+b52Zx87JsUk399aYg9DjMzDfMbBFtLa7U+sqxgkE/A0Fc&#10;OF1xqeD7sOm9gfABWWPtmBT8kofFvPMyw1y7G+/oug+lSBD2OSowITS5lL4wZNH3XUOcvLNrLYYk&#10;21LqFm8Jbms5zLKJtFhxWjDY0MpQcdn/WAVbY45m+7E+6cl5fI8rPbrEz5FS3de4fAcRKIb/8LP9&#10;pRVMB2P4O5OOgJw/AAAA//8DAFBLAQItABQABgAIAAAAIQDb4fbL7gAAAIUBAAATAAAAAAAAAAAA&#10;AAAAAAAAAABbQ29udGVudF9UeXBlc10ueG1sUEsBAi0AFAAGAAgAAAAhAFr0LFu/AAAAFQEAAAsA&#10;AAAAAAAAAAAAAAAAHwEAAF9yZWxzLy5yZWxzUEsBAi0AFAAGAAgAAAAhAF40XGfEAAAA3AAAAA8A&#10;AAAAAAAAAAAAAAAABwIAAGRycy9kb3ducmV2LnhtbFBLBQYAAAAAAwADALcAAAD4AgAAAAA=&#10;" fillcolor="gray [1629]" strokecolor="gray [1629]" strokeweight="1pt">
                  <v:stroke joinstyle="round"/>
                  <v:textbox>
                    <w:txbxContent>
                      <w:p w14:paraId="569E3BA6" w14:textId="77777777" w:rsidR="009352D1" w:rsidRDefault="009352D1" w:rsidP="009352D1">
                        <w:pPr>
                          <w:spacing w:line="240" w:lineRule="auto"/>
                          <w:jc w:val="center"/>
                          <w:rPr>
                            <w:b/>
                            <w:bCs/>
                            <w:color w:val="FFFFFF" w:themeColor="background1"/>
                          </w:rPr>
                        </w:pPr>
                        <w:r>
                          <w:rPr>
                            <w:b/>
                            <w:bCs/>
                            <w:color w:val="FFFFFF" w:themeColor="background1"/>
                          </w:rPr>
                          <w:t>Retain and Retrofit</w:t>
                        </w:r>
                      </w:p>
                    </w:txbxContent>
                  </v:textbox>
                </v:rect>
                <v:rect id="Rectangle 714" o:spid="_x0000_s1046" style="position:absolute;left:46939;top:9601;width:4724;height:35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eQCwxAAAANwAAAAPAAAAZHJzL2Rvd25yZXYueG1sRI9PawIx&#10;FMTvgt8hvEJvmrWUVlaj1EKp4qH47/6aPHeXbl6WJO6u374RBI/DzPyGmS97W4uWfKgcK5iMMxDE&#10;2pmKCwXHw9doCiJEZIO1Y1JwpQDLxXAwx9y4jnfU7mMhEoRDjgrKGJtcyqBLshjGriFO3tl5izFJ&#10;X0jjsUtwW8uXLHuTFitOCyU29FmS/ttfrIKTO686q395015/qsv31ms93Sr1/NR/zEBE6uMjfG+v&#10;jYL3ySvczqQjIBf/AAAA//8DAFBLAQItABQABgAIAAAAIQDb4fbL7gAAAIUBAAATAAAAAAAAAAAA&#10;AAAAAAAAAABbQ29udGVudF9UeXBlc10ueG1sUEsBAi0AFAAGAAgAAAAhAFr0LFu/AAAAFQEAAAsA&#10;AAAAAAAAAAAAAAAAHwEAAF9yZWxzLy5yZWxzUEsBAi0AFAAGAAgAAAAhAGR5ALDEAAAA3AAAAA8A&#10;AAAAAAAAAAAAAAAABwIAAGRycy9kb3ducmV2LnhtbFBLBQYAAAAAAwADALcAAAD4AgAAAAA=&#10;" filled="f" stroked="f" strokeweight="1pt">
                  <v:stroke joinstyle="round"/>
                  <v:textbox>
                    <w:txbxContent>
                      <w:p w14:paraId="6E0835C1" w14:textId="77777777" w:rsidR="009352D1" w:rsidRDefault="009352D1" w:rsidP="009352D1">
                        <w:pPr>
                          <w:spacing w:line="240" w:lineRule="exact"/>
                          <w:jc w:val="center"/>
                          <w:rPr>
                            <w:sz w:val="24"/>
                            <w:szCs w:val="24"/>
                          </w:rPr>
                        </w:pPr>
                        <w:r>
                          <w:rPr>
                            <w:rFonts w:ascii="Lato Light" w:eastAsia="Lato Light" w:hAnsi="Lato Light"/>
                            <w:b/>
                            <w:bCs/>
                          </w:rPr>
                          <w:t>YES</w:t>
                        </w:r>
                      </w:p>
                    </w:txbxContent>
                  </v:textbox>
                </v:rect>
                <v:line id="Straight Connector 713" o:spid="_x0000_s1047" style="position:absolute;visibility:visible;mso-wrap-style:square" from="44653,13335" to="54419,1333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HuuxxAAAANwAAAAPAAAAZHJzL2Rvd25yZXYueG1sRI9BSwMx&#10;FITvQv9DeAUvxWar2Ja1aRFBqMdti+fXzXOzdPOyJM/t6q83guBxmJlvmM1u9J0aKKY2sIHFvABF&#10;XAfbcmPgdHy9W4NKgmyxC0wGvijBbju52WBpw5UrGg7SqAzhVKIBJ9KXWqfakcc0Dz1x9j5C9ChZ&#10;xkbbiNcM952+L4ql9thyXnDY04uj+nL49AZm7+Eb9xepYj28rc6Vk8eZt8bcTsfnJ1BCo/yH/9p7&#10;a2C1eIDfM/kI6O0PAAAA//8DAFBLAQItABQABgAIAAAAIQDb4fbL7gAAAIUBAAATAAAAAAAAAAAA&#10;AAAAAAAAAABbQ29udGVudF9UeXBlc10ueG1sUEsBAi0AFAAGAAgAAAAhAFr0LFu/AAAAFQEAAAsA&#10;AAAAAAAAAAAAAAAAHwEAAF9yZWxzLy5yZWxzUEsBAi0AFAAGAAgAAAAhAGAe67HEAAAA3AAAAA8A&#10;AAAAAAAAAAAAAAAABwIAAGRycy9kb3ducmV2LnhtbFBLBQYAAAAAAwADALcAAAD4AgAAAAA=&#10;" strokecolor="#aaadaa [2404]">
                  <v:stroke endarrow="open"/>
                </v:line>
                <v:shapetype id="_x0000_t33" coordsize="21600,21600" o:spt="33" o:oned="t" path="m,l21600,r,21600e" filled="f">
                  <v:stroke joinstyle="miter"/>
                  <v:path arrowok="t" fillok="f" o:connecttype="none"/>
                  <o:lock v:ext="edit" shapetype="t"/>
                </v:shapetype>
                <v:shape id="Connector: Elbow 712" o:spid="_x0000_s1048" type="#_x0000_t33" style="position:absolute;left:71887;top:-1902;width:1331;height:19238;rotation:90;flip:x 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9N3PxAAAANwAAAAPAAAAZHJzL2Rvd25yZXYueG1sRI/NasJA&#10;FIX3Qt9huIXudKK0NkQnobUUgsGFqe4vmWsSmrkTMtOYvr1TKLg8nJ+Ps80m04mRBtdaVrBcRCCI&#10;K6tbrhWcvj7nMQjnkTV2lknBLznI0ofZFhNtr3yksfS1CCPsElTQeN8nUrqqIYNuYXvi4F3sYNAH&#10;OdRSD3gN46aTqyhaS4MtB0KDPe0aqr7LHxMgPtrtX/hcHMaP8V3GRW5c/6zU0+P0tgHhafL38H87&#10;1wpelyv4OxOOgExvAAAA//8DAFBLAQItABQABgAIAAAAIQDb4fbL7gAAAIUBAAATAAAAAAAAAAAA&#10;AAAAAAAAAABbQ29udGVudF9UeXBlc10ueG1sUEsBAi0AFAAGAAgAAAAhAFr0LFu/AAAAFQEAAAsA&#10;AAAAAAAAAAAAAAAAHwEAAF9yZWxzLy5yZWxzUEsBAi0AFAAGAAgAAAAhADX03c/EAAAA3AAAAA8A&#10;AAAAAAAAAAAAAAAABwIAAGRycy9kb3ducmV2LnhtbFBLBQYAAAAAAwADALcAAAD4AgAAAAA=&#10;" strokecolor="#aaadaa [2404]"/>
                <v:line id="Straight Connector 711" o:spid="_x0000_s1049" style="position:absolute;visibility:visible;mso-wrap-style:square" from="71475,13335" to="82143,1337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NBdwwAAANwAAAAPAAAAZHJzL2Rvd25yZXYueG1sRI9BS8NA&#10;FITvgv9heYKX0m5S0JbYbRGhUI+p4vk1+5oNzb4Nu880+utdQfA4zMw3zGY3+V6NFFMX2EC5KEAR&#10;N8F23Bp4f9vP16CSIFvsA5OBL0qw297ebLCy4co1jUdpVYZwqtCAExkqrVPjyGNahIE4e+cQPUqW&#10;sdU24jXDfa+XRfGoPXacFxwO9OKouRw/vYHZR/jGw0Xq2Iyvq1Pt5GHmrTH3d9PzEyihSf7Df+2D&#10;NbAqS/g9k4+A3v4AAAD//wMAUEsBAi0AFAAGAAgAAAAhANvh9svuAAAAhQEAABMAAAAAAAAAAAAA&#10;AAAAAAAAAFtDb250ZW50X1R5cGVzXS54bWxQSwECLQAUAAYACAAAACEAWvQsW78AAAAVAQAACwAA&#10;AAAAAAAAAAAAAAAfAQAAX3JlbHMvLnJlbHNQSwECLQAUAAYACAAAACEA/4DQXcMAAADcAAAADwAA&#10;AAAAAAAAAAAAAAAHAgAAZHJzL2Rvd25yZXYueG1sUEsFBgAAAAADAAMAtwAAAPcCAAAAAA==&#10;" strokecolor="#aaadaa [2404]">
                  <v:stroke endarrow="open"/>
                </v:line>
                <v:rect id="Rectangle 710" o:spid="_x0000_s1050" style="position:absolute;left:82143;top:10439;width:16764;height:4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UZwCwQAAANwAAAAPAAAAZHJzL2Rvd25yZXYueG1sRE9Ni8Iw&#10;EL0v+B/CCN7WtB7sUo0igqgHFd096G1oxrbYTEoTa/vvzUHY4+N9z5edqURLjSstK4jHEQjizOqS&#10;cwV/v5vvHxDOI2usLJOCnhwsF4OvOabavvhM7cXnIoSwS1FB4X2dSumyggy6sa2JA3e3jUEfYJNL&#10;3eArhJtKTqJoKg2WHBoKrGldUPa4PI2C47a/9q32h3O8zaLrPmlvCZ+UGg271QyEp87/iz/unVaQ&#10;xGF+OBOOgFy8AQAA//8DAFBLAQItABQABgAIAAAAIQDb4fbL7gAAAIUBAAATAAAAAAAAAAAAAAAA&#10;AAAAAABbQ29udGVudF9UeXBlc10ueG1sUEsBAi0AFAAGAAgAAAAhAFr0LFu/AAAAFQEAAAsAAAAA&#10;AAAAAAAAAAAAHwEAAF9yZWxzLy5yZWxzUEsBAi0AFAAGAAgAAAAhABFRnALBAAAA3AAAAA8AAAAA&#10;AAAAAAAAAAAABwIAAGRycy9kb3ducmV2LnhtbFBLBQYAAAAAAwADALcAAAD1AgAAAAA=&#10;" fillcolor="#7f7f7f [1614]" strokecolor="#aaadaa [2404]" strokeweight="1pt">
                  <v:stroke joinstyle="round"/>
                  <v:textbox>
                    <w:txbxContent>
                      <w:p w14:paraId="2C0066E0" w14:textId="77777777" w:rsidR="009352D1" w:rsidRDefault="009352D1" w:rsidP="009352D1">
                        <w:pPr>
                          <w:spacing w:line="240" w:lineRule="auto"/>
                          <w:jc w:val="center"/>
                          <w:rPr>
                            <w:b/>
                            <w:bCs/>
                            <w:color w:val="FFFFFF" w:themeColor="background1"/>
                          </w:rPr>
                        </w:pPr>
                        <w:r>
                          <w:rPr>
                            <w:b/>
                            <w:bCs/>
                            <w:color w:val="FFFFFF" w:themeColor="background1"/>
                          </w:rPr>
                          <w:t>Partial Retention and Refurbishment</w:t>
                        </w:r>
                      </w:p>
                    </w:txbxContent>
                  </v:textbox>
                </v:rect>
                <v:rect id="Rectangle 709" o:spid="_x0000_s1051" style="position:absolute;left:54483;top:28117;width:17056;height:831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9lZfxQAAANwAAAAPAAAAZHJzL2Rvd25yZXYueG1sRI9RS8NA&#10;EITfBf/DsYIvYi9W1DbttUhBUeiDVu3zktsm0dxevF3b+O89QfBxmJlvmPlyCJ3ZU5I2soOLUQGG&#10;uIq+5drB68vd+QSMKLLHLjI5+CaB5eL4aI6ljwd+pv1Ga5MhLCU6aFT70lqpGgooo9gTZ28XU0DN&#10;MtXWJzxkeOjsuCiubcCW80KDPa0aqj42X8HB2dtKn5SuHtPlu4hMPsP6fjt27vRkuJ2BURr0P/zX&#10;fvAOboop/J7JR8AufgAAAP//AwBQSwECLQAUAAYACAAAACEA2+H2y+4AAACFAQAAEwAAAAAAAAAA&#10;AAAAAAAAAAAAW0NvbnRlbnRfVHlwZXNdLnhtbFBLAQItABQABgAIAAAAIQBa9CxbvwAAABUBAAAL&#10;AAAAAAAAAAAAAAAAAB8BAABfcmVscy8ucmVsc1BLAQItABQABgAIAAAAIQAf9lZfxQAAANwAAAAP&#10;AAAAAAAAAAAAAAAAAAcCAABkcnMvZG93bnJldi54bWxQSwUGAAAAAAMAAwC3AAAA+QIAAAAA&#10;" filled="f" strokecolor="#aaadaa [2404]" strokeweight="1.5pt">
                  <v:stroke joinstyle="round"/>
                  <v:textbox>
                    <w:txbxContent>
                      <w:p w14:paraId="4B89DD2B" w14:textId="77777777" w:rsidR="009352D1" w:rsidRDefault="009352D1" w:rsidP="009352D1">
                        <w:pPr>
                          <w:spacing w:line="240" w:lineRule="exact"/>
                          <w:jc w:val="center"/>
                          <w:rPr>
                            <w:sz w:val="24"/>
                            <w:szCs w:val="24"/>
                          </w:rPr>
                        </w:pPr>
                        <w:r>
                          <w:rPr>
                            <w:rFonts w:ascii="Lato Light" w:eastAsia="Lato Light" w:hAnsi="Lato Light"/>
                          </w:rPr>
                          <w:t>Is it technically feasible to recover the residual value of the building elements or materials</w:t>
                        </w:r>
                      </w:p>
                    </w:txbxContent>
                  </v:textbox>
                </v:rect>
                <v:shape id="Connector: Elbow 708" o:spid="_x0000_s1052" type="#_x0000_t33" style="position:absolute;left:71231;top:28216;width:3086;height:19482;rotation:90;flip:x;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4HW9wQAAANwAAAAPAAAAZHJzL2Rvd25yZXYueG1sRE/Pa8Iw&#10;FL4P/B/CE3YZmm6HqdUoIgyEIaOten40z7bYvJQkavbfm8Ngx4/v92oTTS/u5HxnWcH7NANBXFvd&#10;caPgWH1N5iB8QNbYWyYFv+Rhsx69rDDX9sEF3cvQiBTCPkcFbQhDLqWvWzLop3YgTtzFOoMhQddI&#10;7fCRwk0vP7LsUxrsODW0ONCupfpa3owCiov6repO8udSVIcinr8bd5op9TqO2yWIQDH8i//ce61g&#10;lqW16Uw6AnL9BAAA//8DAFBLAQItABQABgAIAAAAIQDb4fbL7gAAAIUBAAATAAAAAAAAAAAAAAAA&#10;AAAAAABbQ29udGVudF9UeXBlc10ueG1sUEsBAi0AFAAGAAgAAAAhAFr0LFu/AAAAFQEAAAsAAAAA&#10;AAAAAAAAAAAAHwEAAF9yZWxzLy5yZWxzUEsBAi0AFAAGAAgAAAAhAJjgdb3BAAAA3AAAAA8AAAAA&#10;AAAAAAAAAAAABwIAAGRycy9kb3ducmV2LnhtbFBLBQYAAAAAAwADALcAAAD1AgAAAAA=&#10;" strokecolor="gray [1629]" strokeweight="1pt">
                  <v:stroke startarrow="open" joinstyle="round"/>
                </v:shape>
                <v:rect id="Rectangle 707" o:spid="_x0000_s1053" style="position:absolute;left:82448;top:37414;width:16764;height:410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c/FWxQAAANwAAAAPAAAAZHJzL2Rvd25yZXYueG1sRI9BawIx&#10;FITvhf6H8ArearaVqmw3SrFKxVvVg8fXzdvN4uZl2URN++uNIPQ4zMw3TDGPthVn6n3jWMHLMANB&#10;XDrdcK1gv1s9T0H4gKyxdUwKfsnDfPb4UGCu3YW/6bwNtUgQ9jkqMCF0uZS+NGTRD11HnLzK9RZD&#10;kn0tdY+XBLetfM2ysbTYcFow2NHCUHncnqyCjTEHs1l+/uhx9fYXF3p0jF8jpQZP8eMdRKAY/sP3&#10;9lormGQTuJ1JR0DOrgAAAP//AwBQSwECLQAUAAYACAAAACEA2+H2y+4AAACFAQAAEwAAAAAAAAAA&#10;AAAAAAAAAAAAW0NvbnRlbnRfVHlwZXNdLnhtbFBLAQItABQABgAIAAAAIQBa9CxbvwAAABUBAAAL&#10;AAAAAAAAAAAAAAAAAB8BAABfcmVscy8ucmVsc1BLAQItABQABgAIAAAAIQBEc/FWxQAAANwAAAAP&#10;AAAAAAAAAAAAAAAAAAcCAABkcnMvZG93bnJldi54bWxQSwUGAAAAAAMAAwC3AAAA+QIAAAAA&#10;" fillcolor="gray [1629]" strokecolor="gray [1629]" strokeweight="1pt">
                  <v:stroke joinstyle="round"/>
                  <v:textbox>
                    <w:txbxContent>
                      <w:p w14:paraId="4845A911" w14:textId="77777777" w:rsidR="009352D1" w:rsidRDefault="009352D1" w:rsidP="009352D1">
                        <w:pPr>
                          <w:spacing w:line="240" w:lineRule="exact"/>
                          <w:jc w:val="center"/>
                          <w:rPr>
                            <w:b/>
                            <w:bCs/>
                            <w:color w:val="FFFFFF" w:themeColor="background1"/>
                            <w:sz w:val="24"/>
                            <w:szCs w:val="24"/>
                          </w:rPr>
                        </w:pPr>
                        <w:r>
                          <w:rPr>
                            <w:rFonts w:ascii="Lato Light" w:eastAsia="Lato Light" w:hAnsi="Lato Light"/>
                            <w:b/>
                            <w:bCs/>
                            <w:color w:val="FFFFFF" w:themeColor="background1"/>
                          </w:rPr>
                          <w:t>Demolish and recycle</w:t>
                        </w:r>
                      </w:p>
                    </w:txbxContent>
                  </v:textbox>
                </v:rect>
                <v:rect id="Rectangle 706" o:spid="_x0000_s1054" style="position:absolute;left:71170;top:36880;width:10071;height:35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q2BxAAAANwAAAAPAAAAZHJzL2Rvd25yZXYueG1sRI9PawIx&#10;FMTvBb9DeIK3mq0HK1ujWEFUPJT65/6aPHcXNy9LEnfXb28KhR6HmfkNM1/2thYt+VA5VvA2zkAQ&#10;a2cqLhScT5vXGYgQkQ3WjknBgwIsF4OXOebGdfxN7TEWIkE45KigjLHJpQy6JIth7Bri5F2dtxiT&#10;9IU0HrsEt7WcZNlUWqw4LZTY0LokfTverYKLu352Vv/wvn18VfftwWs9Oyg1GvarDxCR+vgf/mvv&#10;jIL3bAq/Z9IRkIsnAAAA//8DAFBLAQItABQABgAIAAAAIQDb4fbL7gAAAIUBAAATAAAAAAAAAAAA&#10;AAAAAAAAAABbQ29udGVudF9UeXBlc10ueG1sUEsBAi0AFAAGAAgAAAAhAFr0LFu/AAAAFQEAAAsA&#10;AAAAAAAAAAAAAAAAHwEAAF9yZWxzLy5yZWxzUEsBAi0AFAAGAAgAAAAhAH4+rYHEAAAA3AAAAA8A&#10;AAAAAAAAAAAAAAAABwIAAGRycy9kb3ducmV2LnhtbFBLBQYAAAAAAwADALcAAAD4AgAAAAA=&#10;" filled="f" stroked="f" strokeweight="1pt">
                  <v:stroke joinstyle="round"/>
                  <v:textbox>
                    <w:txbxContent>
                      <w:p w14:paraId="7ACD71CF" w14:textId="77777777" w:rsidR="009352D1" w:rsidRDefault="009352D1" w:rsidP="009352D1">
                        <w:pPr>
                          <w:spacing w:line="240" w:lineRule="exact"/>
                          <w:jc w:val="center"/>
                          <w:rPr>
                            <w:sz w:val="24"/>
                            <w:szCs w:val="24"/>
                          </w:rPr>
                        </w:pPr>
                        <w:r>
                          <w:rPr>
                            <w:rFonts w:ascii="Lato Light" w:eastAsia="Lato Light" w:hAnsi="Lato Light"/>
                            <w:b/>
                            <w:bCs/>
                          </w:rPr>
                          <w:t>NO</w:t>
                        </w:r>
                      </w:p>
                    </w:txbxContent>
                  </v:textbox>
                </v:rect>
                <v:line id="Straight Connector 705" o:spid="_x0000_s1055" style="position:absolute;flip:y;visibility:visible;mso-wrap-style:square" from="71551,32994" to="82505,3303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1IyuxQAAANwAAAAPAAAAZHJzL2Rvd25yZXYueG1sRI9Ba8JA&#10;FITvhf6H5RV6q7ux1UrMKhKQinhQq/dH9plEs29DdmvSf98tFHocZuYbJlsOthF36nztWEMyUiCI&#10;C2dqLjWcPtcvMxA+IBtsHJOGb/KwXDw+ZJga1/OB7sdQighhn6KGKoQ2ldIXFVn0I9cSR+/iOosh&#10;yq6UpsM+wm0jx0pNpcWa40KFLeUVFbfjl9VQ7vskH6ar8+765jcfr1Ll2+1J6+enYTUHEWgI/+G/&#10;9sZoeFcT+D0Tj4Bc/AAAAP//AwBQSwECLQAUAAYACAAAACEA2+H2y+4AAACFAQAAEwAAAAAAAAAA&#10;AAAAAAAAAAAAW0NvbnRlbnRfVHlwZXNdLnhtbFBLAQItABQABgAIAAAAIQBa9CxbvwAAABUBAAAL&#10;AAAAAAAAAAAAAAAAAB8BAABfcmVscy8ucmVsc1BLAQItABQABgAIAAAAIQA31IyuxQAAANwAAAAP&#10;AAAAAAAAAAAAAAAAAAcCAABkcnMvZG93bnJldi54bWxQSwUGAAAAAAMAAwC3AAAA+QIAAAAA&#10;" strokecolor="gray [1629]" strokeweight="1pt">
                  <v:stroke startarrow="open"/>
                </v:line>
                <v:rect id="Rectangle 704" o:spid="_x0000_s1056" style="position:absolute;left:82448;top:30022;width:16764;height:4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oW8hxgAAANwAAAAPAAAAZHJzL2Rvd25yZXYueG1sRI9Lb8Iw&#10;EITvSP0P1lbqDZxCeSjFoIqHirg15cBxGy9xRLyOYhfc/nqMVKnH0cx8o5kvo23EhTpfO1bwPMhA&#10;EJdO11wpOHxu+zMQPiBrbByTgh/ysFw89OaYa3flD7oUoRIJwj5HBSaENpfSl4Ys+oFriZN3cp3F&#10;kGRXSd3hNcFtI4dZNpEWa04LBltaGSrPxbdVsDfmaPab9ZeenMa/caVH5/g+UurpMb69gggUw3/4&#10;r73TCqbZC9zPpCMgFzcAAAD//wMAUEsBAi0AFAAGAAgAAAAhANvh9svuAAAAhQEAABMAAAAAAAAA&#10;AAAAAAAAAAAAAFtDb250ZW50X1R5cGVzXS54bWxQSwECLQAUAAYACAAAACEAWvQsW78AAAAVAQAA&#10;CwAAAAAAAAAAAAAAAAAfAQAAX3JlbHMvLnJlbHNQSwECLQAUAAYACAAAACEAtKFvIcYAAADcAAAA&#10;DwAAAAAAAAAAAAAAAAAHAgAAZHJzL2Rvd25yZXYueG1sUEsFBgAAAAADAAMAtwAAAPoCAAAAAA==&#10;" fillcolor="gray [1629]" strokecolor="gray [1629]" strokeweight="1pt">
                  <v:stroke joinstyle="round"/>
                  <v:textbox>
                    <w:txbxContent>
                      <w:p w14:paraId="6753E507" w14:textId="77777777" w:rsidR="009352D1" w:rsidRDefault="009352D1" w:rsidP="009352D1">
                        <w:pPr>
                          <w:spacing w:line="240" w:lineRule="auto"/>
                          <w:jc w:val="center"/>
                          <w:rPr>
                            <w:b/>
                            <w:bCs/>
                            <w:color w:val="FFFFFF" w:themeColor="background1"/>
                          </w:rPr>
                        </w:pPr>
                        <w:r>
                          <w:rPr>
                            <w:b/>
                            <w:bCs/>
                            <w:color w:val="FFFFFF" w:themeColor="background1"/>
                          </w:rPr>
                          <w:t>Disassemble and Reuse</w:t>
                        </w:r>
                      </w:p>
                    </w:txbxContent>
                  </v:textbox>
                </v:rect>
                <v:rect id="Rectangle 698" o:spid="_x0000_s1057" style="position:absolute;left:71285;top:10394;width:9956;height:35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gZywAAAANwAAAAPAAAAZHJzL2Rvd25yZXYueG1sRE/Pa8Iw&#10;FL4P/B/CG+w203kQV42igujwIHPz/kyebbF5KUls639vDoLHj+/3bNHbWrTkQ+VYwdcwA0Gsnam4&#10;UPD/t/mcgAgR2WDtmBTcKcBiPnibYW5cx7/UHmMhUgiHHBWUMTa5lEGXZDEMXUOcuIvzFmOCvpDG&#10;Y5fCbS1HWTaWFitODSU2tC5JX483q+DkLqvO6jP/tPdDddvuvdaTvVIf7/1yCiJSH1/ip3tnFIy/&#10;09p0Jh0BOX8AAAD//wMAUEsBAi0AFAAGAAgAAAAhANvh9svuAAAAhQEAABMAAAAAAAAAAAAAAAAA&#10;AAAAAFtDb250ZW50X1R5cGVzXS54bWxQSwECLQAUAAYACAAAACEAWvQsW78AAAAVAQAACwAAAAAA&#10;AAAAAAAAAAAfAQAAX3JlbHMvLnJlbHNQSwECLQAUAAYACAAAACEA/gYGcsAAAADcAAAADwAAAAAA&#10;AAAAAAAAAAAHAgAAZHJzL2Rvd25yZXYueG1sUEsFBgAAAAADAAMAtwAAAPQCAAAAAA==&#10;" filled="f" stroked="f" strokeweight="1pt">
                  <v:stroke joinstyle="round"/>
                  <v:textbox>
                    <w:txbxContent>
                      <w:p w14:paraId="6EFED0F2" w14:textId="77777777" w:rsidR="009352D1" w:rsidRDefault="009352D1" w:rsidP="009352D1">
                        <w:pPr>
                          <w:spacing w:line="240" w:lineRule="exact"/>
                          <w:jc w:val="center"/>
                          <w:rPr>
                            <w:sz w:val="24"/>
                            <w:szCs w:val="24"/>
                          </w:rPr>
                        </w:pPr>
                        <w:r>
                          <w:rPr>
                            <w:rFonts w:ascii="Lato Light" w:eastAsia="Lato Light" w:hAnsi="Lato Light"/>
                            <w:b/>
                            <w:bCs/>
                          </w:rPr>
                          <w:t>YES, in Part</w:t>
                        </w:r>
                      </w:p>
                    </w:txbxContent>
                  </v:textbox>
                </v:rect>
                <v:rect id="Rectangle 683" o:spid="_x0000_s1058" style="position:absolute;left:27584;top:8382;width:17056;height:831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G4rhxAAAANwAAAAPAAAAZHJzL2Rvd25yZXYueG1sRI9Pi8Iw&#10;FMTvgt8hPGFvmrqKSDWKLqx4EGH9Ax4fzbOtNi/dJmurn34jCB6HmfkNM503phA3qlxuWUG/F4Eg&#10;TqzOOVVw2H93xyCcR9ZYWCYFd3Iwn7VbU4y1rfmHbjufigBhF6OCzPsyltIlGRl0PVsSB+9sK4M+&#10;yCqVusI6wE0hP6NoJA3mHBYyLOkro+S6+zMK+LhanrZR7R+LkxxSQw/e/F6U+ug0iwkIT41/h1/t&#10;tVYwGg/geSYcATn7BwAA//8DAFBLAQItABQABgAIAAAAIQDb4fbL7gAAAIUBAAATAAAAAAAAAAAA&#10;AAAAAAAAAABbQ29udGVudF9UeXBlc10ueG1sUEsBAi0AFAAGAAgAAAAhAFr0LFu/AAAAFQEAAAsA&#10;AAAAAAAAAAAAAAAAHwEAAF9yZWxzLy5yZWxzUEsBAi0AFAAGAAgAAAAhABgbiuHEAAAA3AAAAA8A&#10;AAAAAAAAAAAAAAAABwIAAGRycy9kb3ducmV2LnhtbFBLBQYAAAAAAwADALcAAAD4AgAAAAA=&#10;" filled="f" strokecolor="#aaadaa [2404]" strokeweight="1pt">
                  <v:stroke joinstyle="round"/>
                  <v:textbox>
                    <w:txbxContent>
                      <w:p w14:paraId="41B33471" w14:textId="77777777" w:rsidR="009352D1" w:rsidRDefault="009352D1" w:rsidP="009352D1">
                        <w:pPr>
                          <w:spacing w:line="240" w:lineRule="exact"/>
                          <w:jc w:val="center"/>
                          <w:rPr>
                            <w:sz w:val="24"/>
                            <w:szCs w:val="24"/>
                          </w:rPr>
                        </w:pPr>
                        <w:r>
                          <w:rPr>
                            <w:rFonts w:ascii="Lato Light" w:eastAsia="Lato Light" w:hAnsi="Lato Light"/>
                          </w:rPr>
                          <w:t>Is it technically feasible to retain the buildings in part or in full</w:t>
                        </w:r>
                        <w:r>
                          <w:rPr>
                            <w:sz w:val="24"/>
                            <w:szCs w:val="24"/>
                          </w:rPr>
                          <w:t>?</w:t>
                        </w:r>
                      </w:p>
                    </w:txbxContent>
                  </v:textbox>
                </v:rect>
                <v:shape id="Connector: Elbow 29" o:spid="_x0000_s1059" type="#_x0000_t33" style="position:absolute;left:17243;top:6930;width:3950;height:16783;rotation:90;flip:x 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52GYwwAAANsAAAAPAAAAZHJzL2Rvd25yZXYueG1sRI9Ba8JA&#10;FITvhf6H5RV6q5tIG2x0FRECPdiAUXp+ZJ9JMPs2ZNck/feuIHgcZuYbZrWZTCsG6l1jWUE8i0AQ&#10;l1Y3XCk4HbOPBQjnkTW2lknBPznYrF9fVphqO/KBhsJXIkDYpaig9r5LpXRlTQbdzHbEwTvb3qAP&#10;sq+k7nEMcNPKeRQl0mDDYaHGjnY1lZfiahR8xrn0p988cfiXfZ1pP27LuFLq/W3aLkF4mvwz/Gj/&#10;aAXzb7h/CT9Arm8AAAD//wMAUEsBAi0AFAAGAAgAAAAhANvh9svuAAAAhQEAABMAAAAAAAAAAAAA&#10;AAAAAAAAAFtDb250ZW50X1R5cGVzXS54bWxQSwECLQAUAAYACAAAACEAWvQsW78AAAAVAQAACwAA&#10;AAAAAAAAAAAAAAAfAQAAX3JlbHMvLnJlbHNQSwECLQAUAAYACAAAACEAd+dhmMMAAADbAAAADwAA&#10;AAAAAAAAAAAAAAAHAgAAZHJzL2Rvd25yZXYueG1sUEsFBgAAAAADAAMAtwAAAPcCAAAAAA==&#10;" strokecolor="#aaadaa [2404]">
                  <v:stroke endarrow="open"/>
                </v:shape>
                <v:rect id="Rectangle 30" o:spid="_x0000_s1060" style="position:absolute;left:27965;top:28117;width:17056;height:831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7gh9vwAAANsAAAAPAAAAZHJzL2Rvd25yZXYueG1sRE+7asMw&#10;FN0L+QdxA9kauTWU4kYJbSDQIR7stvvFurGNrSthya+/j4ZAx8N5H06L6cVEg28tK3jZJyCIK6tb&#10;rhX8/lye30H4gKyxt0wKVvJwOm6eDphpO3NBUxlqEUPYZ6igCcFlUvqqIYN+bx1x5G52MBgiHGqp&#10;B5xjuOnla5K8SYMtx4YGHZ0bqrpyNAomN//lX7e06HqX2zXvxqsPo1K77fL5ASLQEv7FD/e3VpDG&#10;9fFL/AHyeAcAAP//AwBQSwECLQAUAAYACAAAACEA2+H2y+4AAACFAQAAEwAAAAAAAAAAAAAAAAAA&#10;AAAAW0NvbnRlbnRfVHlwZXNdLnhtbFBLAQItABQABgAIAAAAIQBa9CxbvwAAABUBAAALAAAAAAAA&#10;AAAAAAAAAB8BAABfcmVscy8ucmVsc1BLAQItABQABgAIAAAAIQAU7gh9vwAAANsAAAAPAAAAAAAA&#10;AAAAAAAAAAcCAABkcnMvZG93bnJldi54bWxQSwUGAAAAAAMAAwC3AAAA8wIAAAAA&#10;" filled="f" strokecolor="#b5d1c6 [3205]" strokeweight="2.25pt">
                  <v:stroke joinstyle="round"/>
                  <v:textbox>
                    <w:txbxContent>
                      <w:p w14:paraId="0F192064" w14:textId="77777777" w:rsidR="009352D1" w:rsidRDefault="009352D1" w:rsidP="009352D1">
                        <w:pPr>
                          <w:spacing w:line="240" w:lineRule="exact"/>
                          <w:jc w:val="center"/>
                          <w:rPr>
                            <w:rFonts w:ascii="Lato Light" w:eastAsia="Lato Light" w:hAnsi="Lato Light"/>
                          </w:rPr>
                        </w:pPr>
                        <w:r>
                          <w:rPr>
                            <w:rFonts w:ascii="Lato Light" w:eastAsia="Lato Light" w:hAnsi="Lato Light"/>
                          </w:rPr>
                          <w:t>Are there any building Materials or elements available on site that can be used?</w:t>
                        </w:r>
                      </w:p>
                      <w:p w14:paraId="51FC648F" w14:textId="77777777" w:rsidR="009352D1" w:rsidRDefault="009352D1" w:rsidP="009352D1">
                        <w:pPr>
                          <w:spacing w:line="240" w:lineRule="exact"/>
                          <w:jc w:val="center"/>
                          <w:rPr>
                            <w:sz w:val="24"/>
                            <w:szCs w:val="24"/>
                          </w:rPr>
                        </w:pPr>
                      </w:p>
                    </w:txbxContent>
                  </v:textbox>
                </v:rect>
                <v:shape id="Connector: Elbow 675" o:spid="_x0000_s1061" type="#_x0000_t33" style="position:absolute;left:16065;top:20370;width:6658;height:17136;rotation:90;flip:x;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PsdrxgAAANwAAAAPAAAAZHJzL2Rvd25yZXYueG1sRI9Ba8JA&#10;FITvQv/D8oRepG5UtCW6Siqt2lubBnp9ZJ9JMPs27G41/vtuQfA4zMw3zGrTm1acyfnGsoLJOAFB&#10;XFrdcKWg+H5/egHhA7LG1jIpuJKHzfphsMJU2wt/0TkPlYgQ9ikqqEPoUil9WZNBP7YdcfSO1hkM&#10;UbpKaoeXCDetnCbJQhpsOC7U2NG2pvKU/xoFh13xcxp9zCb89ppnx/1nMctcotTjsM+WIAL14R6+&#10;tQ9aweJ5Dv9n4hGQ6z8AAAD//wMAUEsBAi0AFAAGAAgAAAAhANvh9svuAAAAhQEAABMAAAAAAAAA&#10;AAAAAAAAAAAAAFtDb250ZW50X1R5cGVzXS54bWxQSwECLQAUAAYACAAAACEAWvQsW78AAAAVAQAA&#10;CwAAAAAAAAAAAAAAAAAfAQAAX3JlbHMvLnJlbHNQSwECLQAUAAYACAAAACEAJj7Ha8YAAADcAAAA&#10;DwAAAAAAAAAAAAAAAAAHAgAAZHJzL2Rvd25yZXYueG1sUEsFBgAAAAADAAMAtwAAAPoCAAAAAA==&#10;" strokecolor="#a8c9bc [3045]" strokeweight="3pt">
                  <v:stroke endarrow="open"/>
                </v:shape>
                <v:line id="Straight Connector 28" o:spid="_x0000_s1062" style="position:absolute;visibility:visible;mso-wrap-style:square" from="45034,32994" to="54457,329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G9/iwQAAANsAAAAPAAAAZHJzL2Rvd25yZXYueG1sRE87a8Mw&#10;EN4L/Q/iCllCIjfQujhRQmkbyNIhj6HjYV0sE+tkJNVx/n1uKHT8+N6rzeg7NVBMbWADz/MCFHEd&#10;bMuNgdNxO3sDlTKyxS4wGbhRgs368WGFlQ1X3tNwyI2SEE4VGnA595XWqXbkMc1DTyzcOUSPWWBs&#10;tI14lXDf6UVRvGqPLUuDw54+HNWXw683QJ/xe//jdsXLV3lqxV0O02lpzORpfF+CyjTmf/Gfe2cN&#10;LGSsfJEfoNd3AAAA//8DAFBLAQItABQABgAIAAAAIQDb4fbL7gAAAIUBAAATAAAAAAAAAAAAAAAA&#10;AAAAAABbQ29udGVudF9UeXBlc10ueG1sUEsBAi0AFAAGAAgAAAAhAFr0LFu/AAAAFQEAAAsAAAAA&#10;AAAAAAAAAAAAHwEAAF9yZWxzLy5yZWxzUEsBAi0AFAAGAAgAAAAhANcb3+LBAAAA2wAAAA8AAAAA&#10;AAAAAAAAAAAABwIAAGRycy9kb3ducmV2LnhtbFBLBQYAAAAAAwADALcAAAD1AgAAAAA=&#10;" strokecolor="gray [1629]" strokeweight="1pt">
                  <v:stroke endarrow="open"/>
                </v:line>
                <v:rect id="Rectangle 677" o:spid="_x0000_s1063" style="position:absolute;left:46710;top:29794;width:4725;height:35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XT6xAAAANwAAAAPAAAAZHJzL2Rvd25yZXYueG1sRI9Ba8JA&#10;FITvgv9heUJvurEHldRNaIXSFg9F296fu88kmH0bdtck/vtuoeBxmJlvmG052lb05EPjWMFykYEg&#10;1s40XCn4/nqdb0CEiGywdUwKbhSgLKaTLebGDXyg/hgrkSAcclRQx9jlUgZdk8WwcB1x8s7OW4xJ&#10;+koaj0OC21Y+ZtlKWmw4LdTY0a4mfTlerYIfd34ZrD7xR3/7bK5ve6/1Zq/Uw2x8fgIRaYz38H/7&#10;3ShYrdfwdyYdAVn8AgAA//8DAFBLAQItABQABgAIAAAAIQDb4fbL7gAAAIUBAAATAAAAAAAAAAAA&#10;AAAAAAAAAABbQ29udGVudF9UeXBlc10ueG1sUEsBAi0AFAAGAAgAAAAhAFr0LFu/AAAAFQEAAAsA&#10;AAAAAAAAAAAAAAAAHwEAAF9yZWxzLy5yZWxzUEsBAi0AFAAGAAgAAAAhAD+VdPrEAAAA3AAAAA8A&#10;AAAAAAAAAAAAAAAABwIAAGRycy9kb3ducmV2LnhtbFBLBQYAAAAAAwADALcAAAD4AgAAAAA=&#10;" filled="f" stroked="f" strokeweight="1pt">
                  <v:stroke joinstyle="round"/>
                  <v:textbox>
                    <w:txbxContent>
                      <w:p w14:paraId="5EBCDF54" w14:textId="77777777" w:rsidR="009352D1" w:rsidRDefault="009352D1" w:rsidP="009352D1">
                        <w:pPr>
                          <w:spacing w:line="240" w:lineRule="exact"/>
                          <w:jc w:val="center"/>
                          <w:rPr>
                            <w:sz w:val="24"/>
                            <w:szCs w:val="24"/>
                          </w:rPr>
                        </w:pPr>
                        <w:r>
                          <w:rPr>
                            <w:rFonts w:ascii="Lato Light" w:eastAsia="Lato Light" w:hAnsi="Lato Light"/>
                            <w:b/>
                            <w:bCs/>
                          </w:rPr>
                          <w:t>YES</w:t>
                        </w:r>
                      </w:p>
                    </w:txbxContent>
                  </v:textbox>
                </v:rect>
                <v:shapetype id="_x0000_t34" coordsize="21600,21600" o:spt="34" o:oned="t" adj="10800" path="m,l@0,0@0,21600,21600,21600e" filled="f">
                  <v:stroke joinstyle="miter"/>
                  <v:formulas>
                    <v:f eqn="val #0"/>
                  </v:formulas>
                  <v:path arrowok="t" fillok="f" o:connecttype="none"/>
                  <v:handles>
                    <v:h position="#0,center"/>
                  </v:handles>
                  <o:lock v:ext="edit" shapetype="t"/>
                </v:shapetype>
                <v:shape id="Connector: Elbow 27" o:spid="_x0000_s1064" type="#_x0000_t34" style="position:absolute;left:43868;top:8931;width:11373;height:26842;rotation:90;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GVrhxAAAANsAAAAPAAAAZHJzL2Rvd25yZXYueG1sRI9Ba8JA&#10;FITvQv/D8gredFMP1kY3oQiWXhQaG9rjI/vMhmbfhuw2if/eLRQ8DjPzDbPLJ9uKgXrfOFbwtExA&#10;EFdON1wr+DwfFhsQPiBrbB2Tgit5yLOH2Q5T7Ub+oKEItYgQ9ikqMCF0qZS+MmTRL11HHL2L6y2G&#10;KPta6h7HCLetXCXJWlpsOC4Y7GhvqPopfq2Ct6+yHE/JVIz13ujm+2BejoNRav44vW5BBJrCPfzf&#10;ftcKVs/w9yX+AJndAAAA//8DAFBLAQItABQABgAIAAAAIQDb4fbL7gAAAIUBAAATAAAAAAAAAAAA&#10;AAAAAAAAAABbQ29udGVudF9UeXBlc10ueG1sUEsBAi0AFAAGAAgAAAAhAFr0LFu/AAAAFQEAAAsA&#10;AAAAAAAAAAAAAAAAHwEAAF9yZWxzLy5yZWxzUEsBAi0AFAAGAAgAAAAhAOUZWuHEAAAA2wAAAA8A&#10;AAAAAAAAAAAAAAAABwIAAGRycy9kb3ducmV2LnhtbFBLBQYAAAAAAwADALcAAAD4AgAAAAA=&#10;" strokecolor="gray [1629]" strokeweight="1pt">
                  <v:stroke startarrow="open" joinstyle="round"/>
                </v:shape>
                <v:rect id="Rectangle 26" o:spid="_x0000_s1065" style="position:absolute;left:46939;top:19964;width:4724;height:35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HeM6wgAAANsAAAAPAAAAZHJzL2Rvd25yZXYueG1sRI9PawIx&#10;FMTvBb9DeIK3mtWDyGoUFaQVD6X+uT+T5+7i5mVJ4u767ZtCocdhZn7DLNe9rUVLPlSOFUzGGQhi&#10;7UzFhYLLef8+BxEissHaMSl4UYD1avC2xNy4jr+pPcVCJAiHHBWUMTa5lEGXZDGMXUOcvLvzFmOS&#10;vpDGY5fgtpbTLJtJixWnhRIb2pWkH6enVXB1921n9Y0P7euren4cvdbzo1KjYb9ZgIjUx//wX/vT&#10;KJjO4PdL+gFy9QMAAP//AwBQSwECLQAUAAYACAAAACEA2+H2y+4AAACFAQAAEwAAAAAAAAAAAAAA&#10;AAAAAAAAW0NvbnRlbnRfVHlwZXNdLnhtbFBLAQItABQABgAIAAAAIQBa9CxbvwAAABUBAAALAAAA&#10;AAAAAAAAAAAAAB8BAABfcmVscy8ucmVsc1BLAQItABQABgAIAAAAIQAyHeM6wgAAANsAAAAPAAAA&#10;AAAAAAAAAAAAAAcCAABkcnMvZG93bnJldi54bWxQSwUGAAAAAAMAAwC3AAAA9gIAAAAA&#10;" filled="f" stroked="f" strokeweight="1pt">
                  <v:stroke joinstyle="round"/>
                  <v:textbox>
                    <w:txbxContent>
                      <w:p w14:paraId="70366116" w14:textId="77777777" w:rsidR="009352D1" w:rsidRDefault="009352D1" w:rsidP="009352D1">
                        <w:pPr>
                          <w:spacing w:line="240" w:lineRule="exact"/>
                          <w:jc w:val="center"/>
                          <w:rPr>
                            <w:sz w:val="24"/>
                            <w:szCs w:val="24"/>
                          </w:rPr>
                        </w:pPr>
                        <w:r>
                          <w:rPr>
                            <w:rFonts w:ascii="Lato Light" w:eastAsia="Lato Light" w:hAnsi="Lato Light"/>
                            <w:b/>
                            <w:bCs/>
                          </w:rPr>
                          <w:t>NO</w:t>
                        </w:r>
                      </w:p>
                    </w:txbxContent>
                  </v:textbox>
                </v:rect>
                <v:rect id="Rectangle 692" o:spid="_x0000_s1066" style="position:absolute;left:16992;top:9982;width:4725;height:35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7jGYwwAAANwAAAAPAAAAZHJzL2Rvd25yZXYueG1sRI9BawIx&#10;FITvBf9DeEJvNasHsVujtIJY8VCq9v5MnruLm5clibvrvzcFweMwM98w82Vva9GSD5VjBeNRBoJY&#10;O1NxoeB4WL/NQISIbLB2TApuFGC5GLzMMTeu419q97EQCcIhRwVljE0uZdAlWQwj1xAn7+y8xZik&#10;L6Tx2CW4reUky6bSYsVpocSGViXpy/5qFfy581dn9Ym37e2num52XuvZTqnXYf/5ASJSH5/hR/vb&#10;KJi+T+D/TDoCcnEHAAD//wMAUEsBAi0AFAAGAAgAAAAhANvh9svuAAAAhQEAABMAAAAAAAAAAAAA&#10;AAAAAAAAAFtDb250ZW50X1R5cGVzXS54bWxQSwECLQAUAAYACAAAACEAWvQsW78AAAAVAQAACwAA&#10;AAAAAAAAAAAAAAAfAQAAX3JlbHMvLnJlbHNQSwECLQAUAAYACAAAACEAn+4xmMMAAADcAAAADwAA&#10;AAAAAAAAAAAAAAAHAgAAZHJzL2Rvd25yZXYueG1sUEsFBgAAAAADAAMAtwAAAPcCAAAAAA==&#10;" filled="f" stroked="f" strokeweight="1pt">
                  <v:stroke joinstyle="round"/>
                  <v:textbox>
                    <w:txbxContent>
                      <w:p w14:paraId="79C81E38" w14:textId="77777777" w:rsidR="009352D1" w:rsidRDefault="009352D1" w:rsidP="009352D1">
                        <w:pPr>
                          <w:spacing w:line="240" w:lineRule="exact"/>
                          <w:jc w:val="center"/>
                          <w:rPr>
                            <w:sz w:val="24"/>
                            <w:szCs w:val="24"/>
                          </w:rPr>
                        </w:pPr>
                        <w:r>
                          <w:rPr>
                            <w:rFonts w:ascii="Lato Light" w:eastAsia="Lato Light" w:hAnsi="Lato Light"/>
                            <w:b/>
                            <w:bCs/>
                          </w:rPr>
                          <w:t>YES</w:t>
                        </w:r>
                      </w:p>
                    </w:txbxContent>
                  </v:textbox>
                </v:rect>
                <v:rect id="Rectangle 693" o:spid="_x0000_s1067" style="position:absolute;left:16687;top:29794;width:4725;height:35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opQDxAAAANwAAAAPAAAAZHJzL2Rvd25yZXYueG1sRI9PawIx&#10;FMTvgt8hPKG3mm0F0dUobaHY4qH47/6aPHeXbl6WJO6u374RBI/DzPyGWa57W4uWfKgcK3gZZyCI&#10;tTMVFwqOh8/nGYgQkQ3WjknBlQKsV8PBEnPjOt5Ru4+FSBAOOSooY2xyKYMuyWIYu4Y4eWfnLcYk&#10;fSGNxy7BbS1fs2wqLVacFkps6KMk/be/WAUnd37vrP7l7/b6U102W6/1bKvU06h/W4CI1MdH+N7+&#10;Mgqm8wnczqQjIFf/AAAA//8DAFBLAQItABQABgAIAAAAIQDb4fbL7gAAAIUBAAATAAAAAAAAAAAA&#10;AAAAAAAAAABbQ29udGVudF9UeXBlc10ueG1sUEsBAi0AFAAGAAgAAAAhAFr0LFu/AAAAFQEAAAsA&#10;AAAAAAAAAAAAAAAAHwEAAF9yZWxzLy5yZWxzUEsBAi0AFAAGAAgAAAAhAPCilAPEAAAA3AAAAA8A&#10;AAAAAAAAAAAAAAAABwIAAGRycy9kb3ducmV2LnhtbFBLBQYAAAAAAwADALcAAAD4AgAAAAA=&#10;" filled="f" stroked="f" strokeweight="1pt">
                  <v:stroke joinstyle="round"/>
                  <v:textbox>
                    <w:txbxContent>
                      <w:p w14:paraId="5C7AB4D0" w14:textId="77777777" w:rsidR="009352D1" w:rsidRDefault="009352D1" w:rsidP="009352D1">
                        <w:pPr>
                          <w:spacing w:line="240" w:lineRule="exact"/>
                          <w:jc w:val="center"/>
                          <w:rPr>
                            <w:sz w:val="24"/>
                            <w:szCs w:val="24"/>
                          </w:rPr>
                        </w:pPr>
                        <w:r>
                          <w:rPr>
                            <w:rFonts w:ascii="Lato Light" w:eastAsia="Lato Light" w:hAnsi="Lato Light"/>
                            <w:b/>
                            <w:bCs/>
                          </w:rPr>
                          <w:t>NO</w:t>
                        </w:r>
                      </w:p>
                    </w:txbxContent>
                  </v:textbox>
                </v:rect>
                <v:shape id="Connector: Elbow 694" o:spid="_x0000_s1068" type="#_x0000_t34" style="position:absolute;left:57264;top:22402;width:11373;height:13;rotation:90;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bPayxAAAANwAAAAPAAAAZHJzL2Rvd25yZXYueG1sRI9Ba8JA&#10;FITvQv/D8gq96aZFRGM2UgSLlwpGpT0+ss9saPZtyG6T9N93BcHjMDPfMNlmtI3oqfO1YwWvswQE&#10;cel0zZWC82k3XYLwAVlj45gU/JGHTf40yTDVbuAj9UWoRISwT1GBCaFNpfSlIYt+5lri6F1dZzFE&#10;2VVSdzhEuG3kW5IspMWa44LBlraGyp/i1yr4+LpchkMyFkO1Nbr+3pnVZ2+Uenke39cgAo3hEb63&#10;91rBYjWH25l4BGT+DwAA//8DAFBLAQItABQABgAIAAAAIQDb4fbL7gAAAIUBAAATAAAAAAAAAAAA&#10;AAAAAAAAAABbQ29udGVudF9UeXBlc10ueG1sUEsBAi0AFAAGAAgAAAAhAFr0LFu/AAAAFQEAAAsA&#10;AAAAAAAAAAAAAAAAHwEAAF9yZWxzLy5yZWxzUEsBAi0AFAAGAAgAAAAhAIls9rLEAAAA3AAAAA8A&#10;AAAAAAAAAAAAAAAABwIAAGRycy9kb3ducmV2LnhtbFBLBQYAAAAAAwADALcAAAD4AgAAAAA=&#10;" strokecolor="gray [1629]" strokeweight="1pt">
                  <v:stroke startarrow="open" joinstyle="round"/>
                </v:shape>
                <v:rect id="Rectangle 700" o:spid="_x0000_s1069" style="position:absolute;left:62026;top:18897;width:4725;height:35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m5BuwAAAANwAAAAPAAAAZHJzL2Rvd25yZXYueG1sRE+7bsIw&#10;FN2R+AfrInUDBwZAKQYVJAQVQ1Ue+619SaLG15FtkvD3eKjU8ei8V5ve1qIlHyrHCqaTDASxdqbi&#10;QsH1sh8vQYSIbLB2TAqeFGCzHg5WmBvX8Te151iIFMIhRwVljE0uZdAlWQwT1xAn7u68xZigL6Tx&#10;2KVwW8tZls2lxYpTQ4kN7UrSv+eHVXBz921n9Q9/ts+v6nE4ea2XJ6XeRv3HO4hIffwX/7mPRsEi&#10;S/PTmXQE5PoFAAD//wMAUEsBAi0AFAAGAAgAAAAhANvh9svuAAAAhQEAABMAAAAAAAAAAAAAAAAA&#10;AAAAAFtDb250ZW50X1R5cGVzXS54bWxQSwECLQAUAAYACAAAACEAWvQsW78AAAAVAQAACwAAAAAA&#10;AAAAAAAAAAAfAQAAX3JlbHMvLnJlbHNQSwECLQAUAAYACAAAACEAnpuQbsAAAADcAAAADwAAAAAA&#10;AAAAAAAAAAAHAgAAZHJzL2Rvd25yZXYueG1sUEsFBgAAAAADAAMAtwAAAPQCAAAAAA==&#10;" filled="f" stroked="f" strokeweight="1pt">
                  <v:stroke joinstyle="round"/>
                  <v:textbox>
                    <w:txbxContent>
                      <w:p w14:paraId="03F3707F" w14:textId="77777777" w:rsidR="009352D1" w:rsidRDefault="009352D1" w:rsidP="009352D1">
                        <w:pPr>
                          <w:spacing w:line="240" w:lineRule="exact"/>
                          <w:jc w:val="center"/>
                          <w:rPr>
                            <w:sz w:val="24"/>
                            <w:szCs w:val="24"/>
                          </w:rPr>
                        </w:pPr>
                        <w:r>
                          <w:rPr>
                            <w:rFonts w:ascii="Lato Light" w:eastAsia="Lato Light" w:hAnsi="Lato Light"/>
                            <w:b/>
                            <w:bCs/>
                          </w:rPr>
                          <w:t>NO</w:t>
                        </w:r>
                      </w:p>
                    </w:txbxContent>
                  </v:textbox>
                </v:rect>
                <v:rect id="Rectangle 703" o:spid="_x0000_s1070" style="position:absolute;left:74066;top:29565;width:4724;height:35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SQ4ZwwAAANwAAAAPAAAAZHJzL2Rvd25yZXYueG1sRI9BawIx&#10;FITvgv8hvEJvmm0LraxGqQVR8VDU9v5MnrtLNy9LEnfXf98IgsdhZr5hZove1qIlHyrHCl7GGQhi&#10;7UzFhYKf42o0AREissHaMSm4UoDFfDiYYW5cx3tqD7EQCcIhRwVljE0uZdAlWQxj1xAn7+y8xZik&#10;L6Tx2CW4reVrlr1LixWnhRIb+ipJ/x0uVsGvOy87q0+8ba/f1WW981pPdko9P/WfUxCR+vgI39sb&#10;o+Aje4PbmXQE5PwfAAD//wMAUEsBAi0AFAAGAAgAAAAhANvh9svuAAAAhQEAABMAAAAAAAAAAAAA&#10;AAAAAAAAAFtDb250ZW50X1R5cGVzXS54bWxQSwECLQAUAAYACAAAACEAWvQsW78AAAAVAQAACwAA&#10;AAAAAAAAAAAAAAAfAQAAX3JlbHMvLnJlbHNQSwECLQAUAAYACAAAACEAbkkOGcMAAADcAAAADwAA&#10;AAAAAAAAAAAAAAAHAgAAZHJzL2Rvd25yZXYueG1sUEsFBgAAAAADAAMAtwAAAPcCAAAAAA==&#10;" filled="f" stroked="f" strokeweight="1pt">
                  <v:stroke joinstyle="round"/>
                  <v:textbox>
                    <w:txbxContent>
                      <w:p w14:paraId="0F88147A" w14:textId="77777777" w:rsidR="009352D1" w:rsidRDefault="009352D1" w:rsidP="009352D1">
                        <w:pPr>
                          <w:spacing w:line="240" w:lineRule="exact"/>
                          <w:jc w:val="center"/>
                          <w:rPr>
                            <w:sz w:val="24"/>
                            <w:szCs w:val="24"/>
                          </w:rPr>
                        </w:pPr>
                        <w:r>
                          <w:rPr>
                            <w:rFonts w:ascii="Lato Light" w:eastAsia="Lato Light" w:hAnsi="Lato Light"/>
                            <w:b/>
                            <w:bCs/>
                          </w:rPr>
                          <w:t>YES</w:t>
                        </w:r>
                      </w:p>
                    </w:txbxContent>
                  </v:textbox>
                </v:rect>
                <v:rect id="Rectangle 65" o:spid="_x0000_s1071" style="position:absolute;left:109499;top:33528;width:12382;height:4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rtUdwwAAANsAAAAPAAAAZHJzL2Rvd25yZXYueG1sRI9BawIx&#10;FITvhf6H8ArealbFRVajiFZavFU9eHxunpvFzcuySTXtrzdCweMwM98ws0W0jbhS52vHCgb9DARx&#10;6XTNlYLDfvM+AeEDssbGMSn4JQ+L+evLDAvtbvxN112oRIKwL1CBCaEtpPSlIYu+71ri5J1dZzEk&#10;2VVSd3hLcNvIYZbl0mLNacFgSytD5WX3YxVsjTma7cf6pPPz+C+u9OgSP0dK9d7icgoiUAzP8H/7&#10;SyvIx/D4kn6AnN8BAAD//wMAUEsBAi0AFAAGAAgAAAAhANvh9svuAAAAhQEAABMAAAAAAAAAAAAA&#10;AAAAAAAAAFtDb250ZW50X1R5cGVzXS54bWxQSwECLQAUAAYACAAAACEAWvQsW78AAAAVAQAACwAA&#10;AAAAAAAAAAAAAAAfAQAAX3JlbHMvLnJlbHNQSwECLQAUAAYACAAAACEAda7VHcMAAADbAAAADwAA&#10;AAAAAAAAAAAAAAAHAgAAZHJzL2Rvd25yZXYueG1sUEsFBgAAAAADAAMAtwAAAPcCAAAAAA==&#10;" fillcolor="gray [1629]" strokecolor="gray [1629]" strokeweight="1pt">
                  <v:stroke joinstyle="round"/>
                  <v:textbox>
                    <w:txbxContent>
                      <w:p w14:paraId="2507D2BD" w14:textId="77777777" w:rsidR="009352D1" w:rsidRDefault="009352D1" w:rsidP="009352D1">
                        <w:pPr>
                          <w:spacing w:line="240" w:lineRule="auto"/>
                          <w:jc w:val="center"/>
                          <w:rPr>
                            <w:b/>
                            <w:bCs/>
                            <w:color w:val="FFFFFF" w:themeColor="background1"/>
                          </w:rPr>
                        </w:pPr>
                        <w:r>
                          <w:rPr>
                            <w:b/>
                            <w:bCs/>
                            <w:color w:val="FFFFFF" w:themeColor="background1"/>
                          </w:rPr>
                          <w:t>Reuse/recycle on a site nearby</w:t>
                        </w:r>
                      </w:p>
                    </w:txbxContent>
                  </v:textbox>
                </v:rect>
                <v:rect id="Rectangle 66" o:spid="_x0000_s1072" style="position:absolute;left:109499;top:38481;width:12382;height:4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fEtqwwAAANsAAAAPAAAAZHJzL2Rvd25yZXYueG1sRI9BawIx&#10;FITvQv9DeIXeNFvFpWyNUqxS8ab20OPr5rlZ3Lwsm6jRX28EweMwM98wk1m0jThR52vHCt4HGQji&#10;0umaKwW/u2X/A4QPyBobx6TgQh5m05feBAvtzryh0zZUIkHYF6jAhNAWUvrSkEU/cC1x8vausxiS&#10;7CqpOzwnuG3kMMtyabHmtGCwpbmh8rA9WgVrY/7MevH9r/P9+BrnenSIPyOl3l7j1yeIQDE8w4/2&#10;SivIc7h/ST9ATm8AAAD//wMAUEsBAi0AFAAGAAgAAAAhANvh9svuAAAAhQEAABMAAAAAAAAAAAAA&#10;AAAAAAAAAFtDb250ZW50X1R5cGVzXS54bWxQSwECLQAUAAYACAAAACEAWvQsW78AAAAVAQAACwAA&#10;AAAAAAAAAAAAAAAfAQAAX3JlbHMvLnJlbHNQSwECLQAUAAYACAAAACEAhXxLasMAAADbAAAADwAA&#10;AAAAAAAAAAAAAAAHAgAAZHJzL2Rvd25yZXYueG1sUEsFBgAAAAADAAMAtwAAAPcCAAAAAA==&#10;" fillcolor="gray [1629]" strokecolor="gray [1629]" strokeweight="1pt">
                  <v:stroke joinstyle="round"/>
                  <v:textbox>
                    <w:txbxContent>
                      <w:p w14:paraId="18FF49E3" w14:textId="77777777" w:rsidR="009352D1" w:rsidRDefault="009352D1" w:rsidP="009352D1">
                        <w:pPr>
                          <w:spacing w:line="240" w:lineRule="auto"/>
                          <w:jc w:val="center"/>
                          <w:rPr>
                            <w:b/>
                            <w:bCs/>
                            <w:color w:val="FFFFFF" w:themeColor="background1"/>
                          </w:rPr>
                        </w:pPr>
                        <w:r>
                          <w:rPr>
                            <w:b/>
                            <w:bCs/>
                            <w:color w:val="FFFFFF" w:themeColor="background1"/>
                          </w:rPr>
                          <w:t>Reuse/recycle off-site</w:t>
                        </w:r>
                      </w:p>
                    </w:txbxContent>
                  </v:textbox>
                </v:rect>
                <v:rect id="Rectangle 67" o:spid="_x0000_s1073" style="position:absolute;left:109499;top:28346;width:12478;height:4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MO7xwwAAANsAAAAPAAAAZHJzL2Rvd25yZXYueG1sRI9BawIx&#10;FITvBf9DeEJvmm2la9kapWhLxZvag8fn5rlZ3Lwsm6ipv94IQo/DzHzDTGbRNuJMna8dK3gZZiCI&#10;S6drrhT8br8H7yB8QNbYOCYFf+RhNu09TbDQ7sJrOm9CJRKEfYEKTAhtIaUvDVn0Q9cSJ+/gOosh&#10;ya6SusNLgttGvmZZLi3WnBYMtjQ3VB43J6tgZczOrL4We50f3q5xrkfH+DNS6rkfPz9ABIrhP/xo&#10;L7WCfAz3L+kHyOkNAAD//wMAUEsBAi0AFAAGAAgAAAAhANvh9svuAAAAhQEAABMAAAAAAAAAAAAA&#10;AAAAAAAAAFtDb250ZW50X1R5cGVzXS54bWxQSwECLQAUAAYACAAAACEAWvQsW78AAAAVAQAACwAA&#10;AAAAAAAAAAAAAAAfAQAAX3JlbHMvLnJlbHNQSwECLQAUAAYACAAAACEA6jDu8cMAAADbAAAADwAA&#10;AAAAAAAAAAAAAAAHAgAAZHJzL2Rvd25yZXYueG1sUEsFBgAAAAADAAMAtwAAAPcCAAAAAA==&#10;" fillcolor="gray [1629]" strokecolor="gray [1629]" strokeweight="1pt">
                  <v:stroke joinstyle="round"/>
                  <v:textbox>
                    <w:txbxContent>
                      <w:p w14:paraId="7C5DA790" w14:textId="77777777" w:rsidR="009352D1" w:rsidRDefault="009352D1" w:rsidP="009352D1">
                        <w:pPr>
                          <w:spacing w:line="240" w:lineRule="auto"/>
                          <w:jc w:val="center"/>
                          <w:rPr>
                            <w:b/>
                            <w:bCs/>
                            <w:color w:val="FFFFFF" w:themeColor="background1"/>
                          </w:rPr>
                        </w:pPr>
                        <w:r>
                          <w:rPr>
                            <w:b/>
                            <w:bCs/>
                            <w:color w:val="FFFFFF" w:themeColor="background1"/>
                          </w:rPr>
                          <w:t>Reuse/recycle on site</w:t>
                        </w:r>
                      </w:p>
                    </w:txbxContent>
                  </v:textbox>
                </v:rect>
                <v:shapetype id="_x0000_t87" coordsize="21600,21600" o:spt="87" adj="1800,10800" path="m21600,qx10800@0l10800@2qy0@11,10800@3l10800@1qy21600,21600e" filled="f">
                  <v:formulas>
                    <v:f eqn="val #0"/>
                    <v:f eqn="sum 21600 0 #0"/>
                    <v:f eqn="sum #1 0 #0"/>
                    <v:f eqn="sum #1 #0 0"/>
                    <v:f eqn="prod #0 9598 32768"/>
                    <v:f eqn="sum 21600 0 @4"/>
                    <v:f eqn="sum 21600 0 #1"/>
                    <v:f eqn="min #1 @6"/>
                    <v:f eqn="prod @7 1 2"/>
                    <v:f eqn="prod #0 2 1"/>
                    <v:f eqn="sum 21600 0 @9"/>
                    <v:f eqn="val #1"/>
                  </v:formulas>
                  <v:path arrowok="t" o:connecttype="custom" o:connectlocs="21600,0;0,10800;21600,21600" textboxrect="13963,@4,21600,@5"/>
                  <v:handles>
                    <v:h position="center,#0" yrange="0,@8"/>
                    <v:h position="topLeft,#1" yrange="@9,@10"/>
                  </v:handles>
                </v:shapetype>
                <v:shape id="Left Brace 68" o:spid="_x0000_s1074" type="#_x0000_t87" style="position:absolute;left:107518;top:28346;width:1809;height:1447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F2/4wAAAANsAAAAPAAAAZHJzL2Rvd25yZXYueG1sRE+7asMw&#10;FN0L+QdxA11KIreDKU6UUAqGTDV2k8w31q1lal0ZS/Xj76shkPFw3vvjbDsx0uBbxwpetwkI4trp&#10;lhsF5+988w7CB2SNnWNSsJCH42H1tMdMu4lLGqvQiBjCPkMFJoQ+k9LXhiz6reuJI/fjBoshwqGR&#10;esAphttOviVJKi22HBsM9vRpqP6t/qyC/Fr4YnlJvm5pEczpknblucqVel7PHzsQgebwEN/dJ60g&#10;jWPjl/gD5OEfAAD//wMAUEsBAi0AFAAGAAgAAAAhANvh9svuAAAAhQEAABMAAAAAAAAAAAAAAAAA&#10;AAAAAFtDb250ZW50X1R5cGVzXS54bWxQSwECLQAUAAYACAAAACEAWvQsW78AAAAVAQAACwAAAAAA&#10;AAAAAAAAAAAfAQAAX3JlbHMvLnJlbHNQSwECLQAUAAYACAAAACEAHxdv+MAAAADbAAAADwAAAAAA&#10;AAAAAAAAAAAHAgAAZHJzL2Rvd25yZXYueG1sUEsFBgAAAAADAAMAtwAAAPQCAAAAAA==&#10;" adj="225" filled="t" fillcolor="#e5e6e5 [3204]" strokecolor="black [3213]"/>
                <v:shape id="Connector: Elbow 24" o:spid="_x0000_s1075" type="#_x0000_t34" style="position:absolute;left:99212;top:35582;width:8306;height:4689;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d5YuxgAAANsAAAAPAAAAZHJzL2Rvd25yZXYueG1sRI9Ba8JA&#10;FITvhf6H5RW8lLpRRCR1E4oiWBS0qQd7e2Rfk7TZtyG7TeK/dwWhx2FmvmGW6WBq0VHrKssKJuMI&#10;BHFudcWFgtPn5mUBwnlkjbVlUnAhB2ny+LDEWNueP6jLfCEChF2MCkrvm1hKl5dk0I1tQxy8b9sa&#10;9EG2hdQt9gFuajmNork0WHFYKLGhVUn5b/ZnFOy3u8PZzp8Xuh9+sjX278dN96XU6Gl4ewXhafD/&#10;4Xt7qxVMZ3D7En6ATK4AAAD//wMAUEsBAi0AFAAGAAgAAAAhANvh9svuAAAAhQEAABMAAAAAAAAA&#10;AAAAAAAAAAAAAFtDb250ZW50X1R5cGVzXS54bWxQSwECLQAUAAYACAAAACEAWvQsW78AAAAVAQAA&#10;CwAAAAAAAAAAAAAAAAAfAQAAX3JlbHMvLnJlbHNQSwECLQAUAAYACAAAACEAF3eWLsYAAADbAAAA&#10;DwAAAAAAAAAAAAAAAAAHAgAAZHJzL2Rvd25yZXYueG1sUEsFBgAAAAADAAMAtwAAAPoCAAAAAA==&#10;" strokecolor="gray [1629]" strokeweight="1pt">
                  <v:stroke startarrow="open" joinstyle="round"/>
                </v:shape>
                <v:shape id="Connector: Elbow 22" o:spid="_x0000_s1076" type="#_x0000_t34" style="position:absolute;left:99212;top:32232;width:8274;height:3366;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cyPXwgAAANsAAAAPAAAAZHJzL2Rvd25yZXYueG1sRI9Bi8Iw&#10;FITvgv8hPMGbpvYgUo0iRWHx1u4KHp/Nsy02L6WJteuvN8LCHoeZ+YbZ7AbTiJ46V1tWsJhHIIgL&#10;q2suFfx8H2crEM4ja2wsk4JfcrDbjkcbTLR9ckZ97ksRIOwSVFB53yZSuqIig25uW+Lg3Wxn0AfZ&#10;lVJ3+Axw08g4ipbSYM1hocKW0oqKe/4wCs7pVS/Op8c9e2WHVX85pYf8lSo1nQz7NQhPg/8P/7W/&#10;tII4hs+X8APk9g0AAP//AwBQSwECLQAUAAYACAAAACEA2+H2y+4AAACFAQAAEwAAAAAAAAAAAAAA&#10;AAAAAAAAW0NvbnRlbnRfVHlwZXNdLnhtbFBLAQItABQABgAIAAAAIQBa9CxbvwAAABUBAAALAAAA&#10;AAAAAAAAAAAAAB8BAABfcmVscy8ucmVsc1BLAQItABQABgAIAAAAIQClcyPXwgAAANsAAAAPAAAA&#10;AAAAAAAAAAAAAAcCAABkcnMvZG93bnJldi54bWxQSwUGAAAAAAMAAwC3AAAA9gIAAAAA&#10;" strokecolor="gray [1629]" strokeweight="1pt">
                  <v:stroke startarrow="open" joinstyle="round"/>
                </v:shape>
                <v:roundrect id="Rectangle: Rounded Corners 21" o:spid="_x0000_s1077" style="position:absolute;left:80619;top:28371;width:19805;height:14447;visibility:visible;mso-wrap-style:square;v-text-anchor:top"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R3EjxQAAANsAAAAPAAAAZHJzL2Rvd25yZXYueG1sRI/BasMw&#10;EETvhfyD2EAvpZEdaGkdy8EEAj20h1i95LZYG9uJtTKW4jh/XxUKPQ4z84bJt7PtxUSj7xwrSFcJ&#10;COLamY4bBd96//wGwgdkg71jUnAnD9ti8ZBjZtyNDzRVoRERwj5DBW0IQyalr1uy6FduII7eyY0W&#10;Q5RjI82Itwi3vVwnyau02HFcaHGgXUv1pbpaBQd9Lr1Oj0+f+5eqxK+jfr9PWqnH5VxuQASaw3/4&#10;r/1hFKxT+P0Sf4AsfgAAAP//AwBQSwECLQAUAAYACAAAACEA2+H2y+4AAACFAQAAEwAAAAAAAAAA&#10;AAAAAAAAAAAAW0NvbnRlbnRfVHlwZXNdLnhtbFBLAQItABQABgAIAAAAIQBa9CxbvwAAABUBAAAL&#10;AAAAAAAAAAAAAAAAAB8BAABfcmVscy8ucmVsc1BLAQItABQABgAIAAAAIQAER3EjxQAAANsAAAAP&#10;AAAAAAAAAAAAAAAAAAcCAABkcnMvZG93bnJldi54bWxQSwUGAAAAAAMAAwC3AAAA+QIAAAAA&#10;" filled="f" strokecolor="#b5d1c6 [3205]" strokeweight="2.25pt">
                  <v:stroke dashstyle="dashDot"/>
                </v:roundrect>
                <v:shape id="Connector: Elbow 19" o:spid="_x0000_s1078" type="#_x0000_t33" style="position:absolute;left:39863;top:33059;width:11173;height:17913;rotation:90;flip:x;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OqPAwwAAANsAAAAPAAAAZHJzL2Rvd25yZXYueG1sRE9La8JA&#10;EL4L/odlhF6KbtpD0egqKlhKe/J1H7NjNpqdTbMbk/bXdwuCt/n4njNbdLYUN6p94VjByygBQZw5&#10;XXCu4LDfDMcgfEDWWDomBT/kYTHv92aYatfylm67kIsYwj5FBSaEKpXSZ4Ys+pGriCN3drXFEGGd&#10;S11jG8NtKV+T5E1aLDg2GKxobSi77hqroN0+H76b68U078n6c3Mam9/j10qpp0G3nIII1IWH+O7+&#10;0HH+BP5/iQfI+R8AAAD//wMAUEsBAi0AFAAGAAgAAAAhANvh9svuAAAAhQEAABMAAAAAAAAAAAAA&#10;AAAAAAAAAFtDb250ZW50X1R5cGVzXS54bWxQSwECLQAUAAYACAAAACEAWvQsW78AAAAVAQAACwAA&#10;AAAAAAAAAAAAAAAfAQAAX3JlbHMvLnJlbHNQSwECLQAUAAYACAAAACEApDqjwMMAAADbAAAADwAA&#10;AAAAAAAAAAAAAAAHAgAAZHJzL2Rvd25yZXYueG1sUEsFBgAAAAADAAMAtwAAAPcCAAAAAA==&#10;" strokecolor="#a8c9bc [3045]" strokeweight="2.25pt">
                  <v:stroke endarrow="open"/>
                </v:shape>
                <v:rect id="Rectangle 18" o:spid="_x0000_s1079" style="position:absolute;left:35585;top:40843;width:4724;height:35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ohhuwwAAANsAAAAPAAAAZHJzL2Rvd25yZXYueG1sRI9Bb8Iw&#10;DIXvk/YfIk/abaTjMKFCQDBpGhOHCTbuJjFtReNUSWjLv58Pk7jZes/vfV6sRt+qnmJqAht4nRSg&#10;iG1wDVcGfn8+XmagUkZ22AYmAzdKsFo+PiywdGHgPfWHXCkJ4VSigTrnrtQ62Zo8pknoiEU7h+gx&#10;yxor7SIOEu5bPS2KN+2xYWmosaP3muzlcPUGjuG8Gbw98Vd/+26un7to7WxnzPPTuJ6DyjTmu/n/&#10;eusEX2DlFxlAL/8AAAD//wMAUEsBAi0AFAAGAAgAAAAhANvh9svuAAAAhQEAABMAAAAAAAAAAAAA&#10;AAAAAAAAAFtDb250ZW50X1R5cGVzXS54bWxQSwECLQAUAAYACAAAACEAWvQsW78AAAAVAQAACwAA&#10;AAAAAAAAAAAAAAAfAQAAX3JlbHMvLnJlbHNQSwECLQAUAAYACAAAACEA4qIYbsMAAADbAAAADwAA&#10;AAAAAAAAAAAAAAAHAgAAZHJzL2Rvd25yZXYueG1sUEsFBgAAAAADAAMAtwAAAPcCAAAAAA==&#10;" filled="f" stroked="f" strokeweight="1pt">
                  <v:stroke joinstyle="round"/>
                  <v:textbox>
                    <w:txbxContent>
                      <w:p w14:paraId="79875333" w14:textId="77777777" w:rsidR="009352D1" w:rsidRDefault="009352D1" w:rsidP="009352D1">
                        <w:pPr>
                          <w:spacing w:line="240" w:lineRule="exact"/>
                          <w:jc w:val="center"/>
                          <w:rPr>
                            <w:sz w:val="24"/>
                            <w:szCs w:val="24"/>
                          </w:rPr>
                        </w:pPr>
                        <w:r>
                          <w:rPr>
                            <w:rFonts w:ascii="Lato Light" w:eastAsia="Lato Light" w:hAnsi="Lato Light"/>
                            <w:b/>
                            <w:bCs/>
                          </w:rPr>
                          <w:t>NO</w:t>
                        </w:r>
                      </w:p>
                    </w:txbxContent>
                  </v:textbox>
                </v:rect>
                <v:rect id="Rectangle 17" o:spid="_x0000_s1080" style="position:absolute;left:54406;top:45548;width:16764;height:410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5LajwgAAANsAAAAPAAAAZHJzL2Rvd25yZXYueG1sRE9NSwMx&#10;EL0L/Q9hCt7arEWqrk1LKwj2UmsVz8NmTBY3k2UTd9P++qZQ8DaP9zmLVXKN6KkLtWcFd9MCBHHl&#10;dc1Gwdfn6+QRRIjIGhvPpOBIAVbL0c0CS+0H/qD+EI3IIRxKVGBjbEspQ2XJYZj6ljhzP75zGDPs&#10;jNQdDjncNXJWFHPpsObcYLGlF0vV7+HPKdiY3hS23w/rXcJ6+55O30/3J6Vux2n9DCJSiv/iq/tN&#10;5/kPcPklHyCXZwAAAP//AwBQSwECLQAUAAYACAAAACEA2+H2y+4AAACFAQAAEwAAAAAAAAAAAAAA&#10;AAAAAAAAW0NvbnRlbnRfVHlwZXNdLnhtbFBLAQItABQABgAIAAAAIQBa9CxbvwAAABUBAAALAAAA&#10;AAAAAAAAAAAAAB8BAABfcmVscy8ucmVsc1BLAQItABQABgAIAAAAIQBU5LajwgAAANsAAAAPAAAA&#10;AAAAAAAAAAAAAAcCAABkcnMvZG93bnJldi54bWxQSwUGAAAAAAMAAwC3AAAA9gIAAAAA&#10;" fillcolor="#b5d1c6 [3205]" strokecolor="#b5d1c6 [3205]" strokeweight="1pt">
                  <v:stroke joinstyle="round"/>
                  <v:textbox>
                    <w:txbxContent>
                      <w:p w14:paraId="41BB7FCA" w14:textId="77777777" w:rsidR="009352D1" w:rsidRDefault="009352D1" w:rsidP="009352D1">
                        <w:pPr>
                          <w:spacing w:line="240" w:lineRule="exact"/>
                          <w:jc w:val="center"/>
                          <w:rPr>
                            <w:b/>
                            <w:bCs/>
                            <w:color w:val="FFFFFF" w:themeColor="background1"/>
                            <w:sz w:val="24"/>
                            <w:szCs w:val="24"/>
                          </w:rPr>
                        </w:pPr>
                        <w:r>
                          <w:rPr>
                            <w:rFonts w:ascii="Lato Light" w:eastAsia="Lato Light" w:hAnsi="Lato Light"/>
                            <w:b/>
                            <w:bCs/>
                            <w:color w:val="FFFFFF" w:themeColor="background1"/>
                          </w:rPr>
                          <w:t>New Building</w:t>
                        </w:r>
                      </w:p>
                    </w:txbxContent>
                  </v:textbox>
                </v:rect>
                <v:shape id="Connector: Elbow 82" o:spid="_x0000_s1081" type="#_x0000_t34" style="position:absolute;left:71170;top:35671;width:50711;height:11931;flip:x;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cvzfxAAAANsAAAAPAAAAZHJzL2Rvd25yZXYueG1sRI/NasMw&#10;EITvgb6D2EIvIZHrg3Edy6FNKPTU/DSQ62JtbbfWylhqor59FAjkOMzMN0y5DKYXJxpdZ1nB8zwB&#10;QVxb3XGj4PD1PstBOI+ssbdMCv7JwbJ6mJRYaHvmHZ32vhERwq5ABa33QyGlq1sy6OZ2II7etx0N&#10;+ijHRuoRzxFuepkmSSYNdhwXWhxo1VL9u/8zCt62tFnzZ3jJ1uEnXR3zrJsmqNTTY3hdgPAU/D18&#10;a39oBXkK1y/xB8jqAgAA//8DAFBLAQItABQABgAIAAAAIQDb4fbL7gAAAIUBAAATAAAAAAAAAAAA&#10;AAAAAAAAAABbQ29udGVudF9UeXBlc10ueG1sUEsBAi0AFAAGAAgAAAAhAFr0LFu/AAAAFQEAAAsA&#10;AAAAAAAAAAAAAAAAHwEAAF9yZWxzLy5yZWxzUEsBAi0AFAAGAAgAAAAhAGRy/N/EAAAA2wAAAA8A&#10;AAAAAAAAAAAAAAAABwIAAGRycy9kb3ducmV2LnhtbFBLBQYAAAAAAwADALcAAAD4AgAAAAA=&#10;" adj="-974" strokecolor="#a8c9bc [3045]" strokeweight="2.25pt">
                  <v:stroke startarrow="open"/>
                </v:shape>
                <v:rect id="Rectangle 733" o:spid="_x0000_s1082" style="position:absolute;left:71339;top:4191;width:9956;height:352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JcSkxAAAANwAAAAPAAAAZHJzL2Rvd25yZXYueG1sRI9PawIx&#10;FMTvgt8hPMGbZqvQymqUtiC2eCj1z/01ee4u3bwsSdxdv30jCD0OM/MbZrXpbS1a8qFyrOBpmoEg&#10;1s5UXCg4HbeTBYgQkQ3WjknBjQJs1sPBCnPjOv6m9hALkSAcclRQxtjkUgZdksUwdQ1x8i7OW4xJ&#10;+kIaj12C21rOsuxZWqw4LZTY0HtJ+vdwtQrO7vLWWf3Dn+3tq7ru9l7rxV6p8ah/XYKI1Mf/8KP9&#10;YRS8zOdwP5OOgFz/AQAA//8DAFBLAQItABQABgAIAAAAIQDb4fbL7gAAAIUBAAATAAAAAAAAAAAA&#10;AAAAAAAAAABbQ29udGVudF9UeXBlc10ueG1sUEsBAi0AFAAGAAgAAAAhAFr0LFu/AAAAFQEAAAsA&#10;AAAAAAAAAAAAAAAAHwEAAF9yZWxzLy5yZWxzUEsBAi0AFAAGAAgAAAAhAKAlxKTEAAAA3AAAAA8A&#10;AAAAAAAAAAAAAAAABwIAAGRycy9kb3ducmV2LnhtbFBLBQYAAAAAAwADALcAAAD4AgAAAAA=&#10;" filled="f" stroked="f" strokeweight="1pt">
                  <v:stroke joinstyle="round"/>
                  <v:textbox>
                    <w:txbxContent>
                      <w:p w14:paraId="35DC8F61" w14:textId="2D050524" w:rsidR="00680BFD" w:rsidRDefault="00680BFD" w:rsidP="009352D1">
                        <w:pPr>
                          <w:spacing w:line="240" w:lineRule="exact"/>
                          <w:jc w:val="center"/>
                          <w:rPr>
                            <w:sz w:val="24"/>
                            <w:szCs w:val="24"/>
                          </w:rPr>
                        </w:pPr>
                        <w:r>
                          <w:rPr>
                            <w:rFonts w:ascii="Lato Light" w:eastAsia="Lato Light" w:hAnsi="Lato Light"/>
                            <w:b/>
                            <w:bCs/>
                          </w:rPr>
                          <w:t>YES, in Whole</w:t>
                        </w:r>
                      </w:p>
                    </w:txbxContent>
                  </v:textbox>
                </v:rect>
                <v:shape id="Connector: Elbow 822" o:spid="_x0000_s1083" type="#_x0000_t34" style="position:absolute;left:88265;top:45075;width:4784;height:270;rotation:90;flip:x;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I5lxxAAAANwAAAAPAAAAZHJzL2Rvd25yZXYueG1sRI9Ba8JA&#10;FITvQv/D8gq96aY5FI2uIoLFSwtGQ3t8ZJ/ZYPZtyK5J+u+7guBxmJlvmNVmtI3oqfO1YwXvswQE&#10;cel0zZWC82k/nYPwAVlj45gU/JGHzfplssJMu4GP1OehEhHCPkMFJoQ2k9KXhiz6mWuJo3dxncUQ&#10;ZVdJ3eEQ4baRaZJ8SIs1xwWDLe0Mldf8ZhV8/hTF8J2M+VDtjK5/92bx1Rul3l7H7RJEoDE8w4/2&#10;QSuYpyncz8QjINf/AAAA//8DAFBLAQItABQABgAIAAAAIQDb4fbL7gAAAIUBAAATAAAAAAAAAAAA&#10;AAAAAAAAAABbQ29udGVudF9UeXBlc10ueG1sUEsBAi0AFAAGAAgAAAAhAFr0LFu/AAAAFQEAAAsA&#10;AAAAAAAAAAAAAAAAHwEAAF9yZWxzLy5yZWxzUEsBAi0AFAAGAAgAAAAhAEojmXHEAAAA3AAAAA8A&#10;AAAAAAAAAAAAAAAABwIAAGRycy9kb3ducmV2LnhtbFBLBQYAAAAAAwADALcAAAD4AgAAAAA=&#10;" strokecolor="gray [1629]" strokeweight="1pt">
                  <v:stroke startarrow="open" joinstyle="round"/>
                </v:shape>
                <w10:wrap type="topAndBottom"/>
              </v:group>
            </w:pict>
          </mc:Fallback>
        </mc:AlternateContent>
      </w:r>
      <w:r w:rsidR="000F77CD">
        <w:rPr>
          <w:noProof/>
        </w:rPr>
        <mc:AlternateContent>
          <mc:Choice Requires="wps">
            <w:drawing>
              <wp:anchor distT="0" distB="0" distL="114300" distR="114300" simplePos="0" relativeHeight="251732992" behindDoc="0" locked="0" layoutInCell="1" allowOverlap="1" wp14:anchorId="516692FC" wp14:editId="25354692">
                <wp:simplePos x="0" y="0"/>
                <wp:positionH relativeFrom="column">
                  <wp:posOffset>10555200</wp:posOffset>
                </wp:positionH>
                <wp:positionV relativeFrom="paragraph">
                  <wp:posOffset>4661815</wp:posOffset>
                </wp:positionV>
                <wp:extent cx="1245038" cy="351777"/>
                <wp:effectExtent l="0" t="0" r="0" b="0"/>
                <wp:wrapNone/>
                <wp:docPr id="695" name="Rectangle 695"/>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245038" cy="351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7061959D" w14:textId="2992798F" w:rsidR="000F77CD" w:rsidRPr="007B5475" w:rsidRDefault="000F77CD" w:rsidP="000F77CD">
                            <w:pPr>
                              <w:spacing w:line="240" w:lineRule="exact"/>
                              <w:jc w:val="center"/>
                              <w:rPr>
                                <w:rFonts w:ascii="Lato Light" w:eastAsia="Lato Light" w:hAnsi="Lato Light"/>
                              </w:rPr>
                            </w:pPr>
                            <w:r>
                              <w:rPr>
                                <w:rFonts w:ascii="Lato Light" w:eastAsia="Lato Light" w:hAnsi="Lato Light"/>
                              </w:rPr>
                              <w:t>Least</w:t>
                            </w:r>
                            <w:r w:rsidRPr="007B5475">
                              <w:rPr>
                                <w:rFonts w:ascii="Lato Light" w:eastAsia="Lato Light" w:hAnsi="Lato Light"/>
                              </w:rPr>
                              <w:t xml:space="preserve"> preferable</w:t>
                            </w:r>
                          </w:p>
                        </w:txbxContent>
                      </wps:txbx>
                      <wps:bodyPr rot="0" vert="horz" wrap="square" lIns="91440" tIns="45720" rIns="91440" bIns="45720" anchor="ctr" anchorCtr="0" upright="1">
                        <a:noAutofit/>
                      </wps:bodyPr>
                    </wps:wsp>
                  </a:graphicData>
                </a:graphic>
              </wp:anchor>
            </w:drawing>
          </mc:Choice>
          <mc:Fallback>
            <w:pict>
              <v:rect w14:anchorId="516692FC" id="Rectangle 695" o:spid="_x0000_s1084" style="position:absolute;margin-left:831.1pt;margin-top:367.05pt;width:98.05pt;height:27.7pt;z-index:25173299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XAlp4AEAAKEDAAAOAAAAZHJzL2Uyb0RvYy54bWysU8tu2zAQvBfoPxC813rErhvBchAkSFEg&#10;fQBpP4CiSImoxGWXtCX367ukHcdtb0UvBHeXnN0ZDjc38ziwvUJvwNa8WOScKSuhNbar+bevD2/e&#10;ceaDsK0YwKqaH5TnN9vXrzaTq1QJPQytQkYg1leTq3kfgquyzMtejcIvwClLRQ04ikAhdlmLYiL0&#10;ccjKPH+bTYCtQ5DKe8reH4t8m/C1VjJ81tqrwIaa02whrZjWJq7ZdiOqDoXrjTyNIf5hilEYS03P&#10;UPciCLZD8xfUaCSCBx0WEsYMtDZSJQ7Epsj/YPPUC6cSFxLHu7NM/v/Byk/7J/cF4+jePYL87pmF&#10;u17YTt0iwtQr0VK7IgqVTc5X5wsx8HSVNdNHaOlpxS5A0mDWOEZAYsfmJPXhLLWaA5OULMrlKr8i&#10;c0iqXa2K9XqdWojq+bZDH94rGFnc1BzpKRO62D/6EKcR1fOR2MzCgxmG9JyD/S1BB2MmTR8Hjt7w&#10;VZibmZm25uV1bBxTDbQH4oNwdAm5mjY94E/OJnJIzf2PnUDF2fDBkibXxXIZLZWC5WpdUoCXleay&#10;IqwkqJrLgJwdg7twNOLOoel66lUkghZuSUltEsmXuU4MyAeJ+8mz0WiXcTr18rO2vwAAAP//AwBQ&#10;SwMEFAAGAAgAAAAhAKT0HkXhAAAADQEAAA8AAABkcnMvZG93bnJldi54bWxMj8tOwzAQRfdI/IM1&#10;SOyo05SGEOJUgIQQ6gJRYO/Y0yQiHke28+jf465geWeO7pwpd4vp2YTOd5YErFcJMCRldUeNgK/P&#10;l5scmA+StOwtoYATethVlxelLLSd6QOnQ2hYLCFfSAFtCEPBuVctGulXdkCKu6N1RoYYXcO1k3Ms&#10;Nz1PkyTjRnYUL7RywOcW1c9hNAK+7fFpNqqmt+n03o2ve6dUvhfi+mp5fAAWcAl/MJz1ozpU0am2&#10;I2nP+pizLE0jK+Buc7sGdkbybb4BVsdRfr8FXpX8/xfVLwAAAP//AwBQSwECLQAUAAYACAAAACEA&#10;toM4kv4AAADhAQAAEwAAAAAAAAAAAAAAAAAAAAAAW0NvbnRlbnRfVHlwZXNdLnhtbFBLAQItABQA&#10;BgAIAAAAIQA4/SH/1gAAAJQBAAALAAAAAAAAAAAAAAAAAC8BAABfcmVscy8ucmVsc1BLAQItABQA&#10;BgAIAAAAIQBwXAlp4AEAAKEDAAAOAAAAAAAAAAAAAAAAAC4CAABkcnMvZTJvRG9jLnhtbFBLAQIt&#10;ABQABgAIAAAAIQCk9B5F4QAAAA0BAAAPAAAAAAAAAAAAAAAAADoEAABkcnMvZG93bnJldi54bWxQ&#10;SwUGAAAAAAQABADzAAAASAUAAAAA&#10;" filled="f" stroked="f" strokeweight="1pt">
                <v:stroke joinstyle="round"/>
                <v:textbox>
                  <w:txbxContent>
                    <w:p w14:paraId="7061959D" w14:textId="2992798F" w:rsidR="000F77CD" w:rsidRPr="007B5475" w:rsidRDefault="000F77CD" w:rsidP="000F77CD">
                      <w:pPr>
                        <w:spacing w:line="240" w:lineRule="exact"/>
                        <w:jc w:val="center"/>
                        <w:rPr>
                          <w:rFonts w:ascii="Lato Light" w:eastAsia="Lato Light" w:hAnsi="Lato Light"/>
                        </w:rPr>
                      </w:pPr>
                      <w:r>
                        <w:rPr>
                          <w:rFonts w:ascii="Lato Light" w:eastAsia="Lato Light" w:hAnsi="Lato Light"/>
                        </w:rPr>
                        <w:t>Least</w:t>
                      </w:r>
                      <w:r w:rsidRPr="007B5475">
                        <w:rPr>
                          <w:rFonts w:ascii="Lato Light" w:eastAsia="Lato Light" w:hAnsi="Lato Light"/>
                        </w:rPr>
                        <w:t xml:space="preserve"> preferable</w:t>
                      </w:r>
                    </w:p>
                  </w:txbxContent>
                </v:textbox>
              </v:rect>
            </w:pict>
          </mc:Fallback>
        </mc:AlternateContent>
      </w:r>
      <w:r w:rsidR="000F77CD">
        <w:rPr>
          <w:noProof/>
        </w:rPr>
        <mc:AlternateContent>
          <mc:Choice Requires="wps">
            <w:drawing>
              <wp:anchor distT="0" distB="0" distL="114300" distR="114300" simplePos="0" relativeHeight="251730944" behindDoc="0" locked="0" layoutInCell="1" allowOverlap="1" wp14:anchorId="7969C574" wp14:editId="5DE5CCE2">
                <wp:simplePos x="0" y="0"/>
                <wp:positionH relativeFrom="column">
                  <wp:posOffset>10735335</wp:posOffset>
                </wp:positionH>
                <wp:positionV relativeFrom="paragraph">
                  <wp:posOffset>472259</wp:posOffset>
                </wp:positionV>
                <wp:extent cx="1245038" cy="351777"/>
                <wp:effectExtent l="0" t="0" r="0" b="0"/>
                <wp:wrapNone/>
                <wp:docPr id="691" name="Rectangle 691"/>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245038" cy="351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4460D518" w14:textId="77777777" w:rsidR="000F77CD" w:rsidRPr="007B5475" w:rsidRDefault="000F77CD" w:rsidP="000F77CD">
                            <w:pPr>
                              <w:spacing w:line="240" w:lineRule="exact"/>
                              <w:jc w:val="center"/>
                              <w:rPr>
                                <w:rFonts w:ascii="Lato Light" w:eastAsia="Lato Light" w:hAnsi="Lato Light"/>
                              </w:rPr>
                            </w:pPr>
                            <w:r w:rsidRPr="007B5475">
                              <w:rPr>
                                <w:rFonts w:ascii="Lato Light" w:eastAsia="Lato Light" w:hAnsi="Lato Light"/>
                              </w:rPr>
                              <w:t>Most preferable</w:t>
                            </w:r>
                          </w:p>
                        </w:txbxContent>
                      </wps:txbx>
                      <wps:bodyPr rot="0" vert="horz" wrap="square" lIns="91440" tIns="45720" rIns="91440" bIns="45720" anchor="ctr" anchorCtr="0" upright="1">
                        <a:noAutofit/>
                      </wps:bodyPr>
                    </wps:wsp>
                  </a:graphicData>
                </a:graphic>
              </wp:anchor>
            </w:drawing>
          </mc:Choice>
          <mc:Fallback>
            <w:pict>
              <v:rect w14:anchorId="7969C574" id="Rectangle 691" o:spid="_x0000_s1085" style="position:absolute;margin-left:845.3pt;margin-top:37.2pt;width:98.05pt;height:27.7pt;z-index:251730944;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u1cM3gEAAKEDAAAOAAAAZHJzL2Uyb0RvYy54bWysU8GO0zAQvSPxD5bvNEm3pRA1Xa12tQhp&#10;YZEWPmDiOI1F4jFjt0n5esZut1vghrhYnhn7zbzn5/X1NPRir8kbtJUsZrkU2ipsjN1W8tvX+zfv&#10;pPABbAM9Wl3Jg/byevP61Xp0pZ5jh32jSTCI9eXoKtmF4Mos86rTA/gZOm252CINEDikbdYQjIw+&#10;9Nk8z99mI1LjCJX2nrN3x6LcJPy21So8tq3XQfSV5NlCWimtdVyzzRrKLYHrjDqNAf8wxQDGctMz&#10;1B0EEDsyf0ENRhF6bMNM4ZBh2xqlEwdmU+R/sHnqwOnEhcXx7iyT/3+w6vP+yX2hOLp3D6i+e2Hx&#10;tgO71TdEOHYaGm5XRKGy0fnyfCEGnq+KevyEDT8t7AImDaaWhgjI7MSUpD6cpdZTEIqTxXyxzK/Y&#10;HIprV8titVqlFlA+33bkwweNg4ibShI/ZUKH/YMPcRoon4/EZhbvTd+n5+ztbwk+GDNp+jhw9IYv&#10;w1RPwjTcPJkgpmpsDsyH8OgSdjVvOqSfUozskEr6HzsgLUX/0bIm74vFIloqBYvlas4BXVbqywpY&#10;xVCVVIGkOAa34WjEnSOz7bhXkQhavGElW5NIvsx1YsA+SNxPno1Gu4zTqZeftfkFAAD//wMAUEsD&#10;BBQABgAIAAAAIQDFh3Jn3wAAAAwBAAAPAAAAZHJzL2Rvd25yZXYueG1sTI/LTsMwEEX3SPyDNUjs&#10;qENVpW6IUwESQqgLRIG9Y0+TiHgc2c6jf4+7gt1czdGdM+V+sT2b0IfOkYT7VQYMSTvTUSPh6/Pl&#10;TgALUZFRvSOUcMYA++r6qlSFcTN94HSMDUslFAoloY1xKDgPukWrwsoNSGl3ct6qmKJvuPFqTuW2&#10;5+ssy7lVHaULrRrwuUX9cxythG93epqtrultOr934+vBay0OUt7eLI8PwCIu8Q+Gi35Shyo51W4k&#10;E1ifcr7L8sRK2G42wC6EEPkWWJ2m9U4Ar0r+/4nqFwAA//8DAFBLAQItABQABgAIAAAAIQC2gziS&#10;/gAAAOEBAAATAAAAAAAAAAAAAAAAAAAAAABbQ29udGVudF9UeXBlc10ueG1sUEsBAi0AFAAGAAgA&#10;AAAhADj9If/WAAAAlAEAAAsAAAAAAAAAAAAAAAAALwEAAF9yZWxzLy5yZWxzUEsBAi0AFAAGAAgA&#10;AAAhAHa7VwzeAQAAoQMAAA4AAAAAAAAAAAAAAAAALgIAAGRycy9lMm9Eb2MueG1sUEsBAi0AFAAG&#10;AAgAAAAhAMWHcmffAAAADAEAAA8AAAAAAAAAAAAAAAAAOAQAAGRycy9kb3ducmV2LnhtbFBLBQYA&#10;AAAABAAEAPMAAABEBQAAAAA=&#10;" filled="f" stroked="f" strokeweight="1pt">
                <v:stroke joinstyle="round"/>
                <v:textbox>
                  <w:txbxContent>
                    <w:p w14:paraId="4460D518" w14:textId="77777777" w:rsidR="000F77CD" w:rsidRPr="007B5475" w:rsidRDefault="000F77CD" w:rsidP="000F77CD">
                      <w:pPr>
                        <w:spacing w:line="240" w:lineRule="exact"/>
                        <w:jc w:val="center"/>
                        <w:rPr>
                          <w:rFonts w:ascii="Lato Light" w:eastAsia="Lato Light" w:hAnsi="Lato Light"/>
                        </w:rPr>
                      </w:pPr>
                      <w:r w:rsidRPr="007B5475">
                        <w:rPr>
                          <w:rFonts w:ascii="Lato Light" w:eastAsia="Lato Light" w:hAnsi="Lato Light"/>
                        </w:rPr>
                        <w:t>Most preferable</w:t>
                      </w:r>
                    </w:p>
                  </w:txbxContent>
                </v:textbox>
              </v:rect>
            </w:pict>
          </mc:Fallback>
        </mc:AlternateContent>
      </w:r>
      <w:r w:rsidR="000F77CD">
        <w:rPr>
          <w:noProof/>
        </w:rPr>
        <mc:AlternateContent>
          <mc:Choice Requires="wps">
            <w:drawing>
              <wp:anchor distT="0" distB="0" distL="114300" distR="114300" simplePos="0" relativeHeight="251728896" behindDoc="0" locked="0" layoutInCell="1" allowOverlap="1" wp14:anchorId="444A3265" wp14:editId="267B6446">
                <wp:simplePos x="0" y="0"/>
                <wp:positionH relativeFrom="column">
                  <wp:posOffset>10723418</wp:posOffset>
                </wp:positionH>
                <wp:positionV relativeFrom="paragraph">
                  <wp:posOffset>450891</wp:posOffset>
                </wp:positionV>
                <wp:extent cx="0" cy="4276683"/>
                <wp:effectExtent l="0" t="0" r="0" b="0"/>
                <wp:wrapNone/>
                <wp:docPr id="689" name="Straight Arrow Connector 689"/>
                <wp:cNvGraphicFramePr/>
                <a:graphic xmlns:a="http://schemas.openxmlformats.org/drawingml/2006/main">
                  <a:graphicData uri="http://schemas.microsoft.com/office/word/2010/wordprocessingShape">
                    <wps:wsp>
                      <wps:cNvCnPr/>
                      <wps:spPr bwMode="auto">
                        <a:xfrm flipV="1">
                          <a:off x="0" y="0"/>
                          <a:ext cx="0" cy="4276683"/>
                        </a:xfrm>
                        <a:prstGeom prst="straightConnector1">
                          <a:avLst/>
                        </a:prstGeom>
                        <a:ln w="76200" cap="flat" cmpd="sng" algn="ctr">
                          <a:solidFill>
                            <a:schemeClr val="accent4">
                              <a:lumMod val="60000"/>
                              <a:lumOff val="40000"/>
                            </a:schemeClr>
                          </a:solidFill>
                          <a:prstDash val="solid"/>
                          <a:round/>
                          <a:headEnd type="none" w="med" len="med"/>
                          <a:tailEnd type="arrow" w="sm" len="med"/>
                        </a:ln>
                      </wps:spPr>
                      <wps:style>
                        <a:lnRef idx="0">
                          <a:scrgbClr r="0" g="0" b="0"/>
                        </a:lnRef>
                        <a:fillRef idx="0">
                          <a:scrgbClr r="0" g="0" b="0"/>
                        </a:fillRef>
                        <a:effectRef idx="0">
                          <a:scrgbClr r="0" g="0" b="0"/>
                        </a:effectRef>
                        <a:fontRef idx="minor">
                          <a:schemeClr val="tx1"/>
                        </a:fontRef>
                      </wps:style>
                      <wps:bodyPr/>
                    </wps:wsp>
                  </a:graphicData>
                </a:graphic>
              </wp:anchor>
            </w:drawing>
          </mc:Choice>
          <mc:Fallback>
            <w:pict>
              <v:shapetype w14:anchorId="265D3A6C" id="_x0000_t32" coordsize="21600,21600" o:spt="32" o:oned="t" path="m,l21600,21600e" filled="f">
                <v:path arrowok="t" fillok="f" o:connecttype="none"/>
                <o:lock v:ext="edit" shapetype="t"/>
              </v:shapetype>
              <v:shape id="Straight Arrow Connector 689" o:spid="_x0000_s1026" type="#_x0000_t32" style="position:absolute;margin-left:844.35pt;margin-top:35.5pt;width:0;height:336.75pt;flip:y;z-index:251728896;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jRv9PAIAAOQEAAAOAAAAZHJzL2Uyb0RvYy54bWysVMmO2zAMvRfoPwi6N07SIDMw4swh6fTS&#10;ZdBpe2e02AK0QVLi5O9LSVk67WmK+iDIFN8T+Uhq9XA0mhxEiMrZjs4mU0qEZY4r23f0x/fHd/eU&#10;xASWg3ZWdPQkIn1Yv32zGn0r5m5wmotAkMTGdvQdHVLybdNENggDceK8sHgoXTCQ8Df0DQ8wIrvR&#10;zXw6XTajC9wHx0SMaN3WQ7ou/FIKlr5KGUUiuqMYWyprKOsur816BW0fwA+KncOAf4jCgLJ46ZVq&#10;CwnIPqi/qIxiwUUn04Q50zgpFRMlB8xmNv0jm+cBvCi5oDjRX2WK/4+WfTls7FNAGUYf2+ifAtmN&#10;nx3HUsE+uZLTUQZDpFb+J1a4WDBuciwinq4iimMirBoZWhfzu+Xy/n0WuIE2U2R5fIjpo3CG5E1H&#10;Ywqg+iFtnLVYKhcqPRw+xVSBF0AGa0vGjt4tse6UMMBukRoSbo3nyGV7SkD32IYshRJmdFrxR6V1&#10;RpeWEhsdyAGwGYAxYdOi+Om9wZSrfTnFr7YFmrF5qnlxMWMyV6aS2otLcrhbiEMFlaPKFdze8tJs&#10;gwD+wXKSTh5FtjgVNKdlBKdEC4w+74pnAqVvnhCCG4trNC89MSRtMZZLBc+1TCctqmzfhCSKl9pU&#10;JUK/y0LUOcBBRT0v01DIEJAdJUr3SuwZktGijN8r8VdQud/ZdMUbZd25rPlxuFUyHWfnLpPV/yJF&#10;FSCrsnP8VJq8aISjVCp3Hvs8q7//F/jtcVr/AgAA//8DAFBLAwQUAAYACAAAACEAEYaBD9wAAAAM&#10;AQAADwAAAGRycy9kb3ducmV2LnhtbEyPwU7DMBBE70j8g7VI3KhTVNIoxKkQEhXXlkq9uvE2ibDX&#10;ke00ga9nKw5wnNmn2ZlqMzsrLhhi70nBcpGBQGq86alVcPh4eyhAxKTJaOsJFXxhhE19e1Pp0viJ&#10;dnjZp1ZwCMVSK+hSGkopY9Oh03HhByS+nX1wOrEMrTRBTxzurHzMslw63RN/6PSArx02n/vRKZi2&#10;3/Z92B7yZjxPLow2T8ddrtT93fzyDCLhnP5guNbn6lBzp5MfyURhWedFsWZWwXrJo67Er3NiZ7V6&#10;AllX8v+I+gcAAP//AwBQSwECLQAUAAYACAAAACEAtoM4kv4AAADhAQAAEwAAAAAAAAAAAAAAAAAA&#10;AAAAW0NvbnRlbnRfVHlwZXNdLnhtbFBLAQItABQABgAIAAAAIQA4/SH/1gAAAJQBAAALAAAAAAAA&#10;AAAAAAAAAC8BAABfcmVscy8ucmVsc1BLAQItABQABgAIAAAAIQBxjRv9PAIAAOQEAAAOAAAAAAAA&#10;AAAAAAAAAC4CAABkcnMvZTJvRG9jLnhtbFBLAQItABQABgAIAAAAIQARhoEP3AAAAAwBAAAPAAAA&#10;AAAAAAAAAAAAAJYEAABkcnMvZG93bnJldi54bWxQSwUGAAAAAAQABADzAAAAnwUAAAAA&#10;" strokecolor="#b3cfd9 [1943]" strokeweight="6pt">
                <v:stroke endarrow="open" endarrowwidth="narrow"/>
              </v:shape>
            </w:pict>
          </mc:Fallback>
        </mc:AlternateContent>
      </w:r>
      <w:r w:rsidR="000F77CD" w:rsidRPr="00870643">
        <w:t>Decision tree for design approaches for existing structures/ buildings</w:t>
      </w:r>
      <w:r w:rsidR="000F77CD">
        <w:rPr>
          <w:noProof/>
        </w:rPr>
        <w:t xml:space="preserve"> </w:t>
      </w:r>
    </w:p>
    <w:p w14:paraId="6517CA39" w14:textId="0808961E" w:rsidR="00994789" w:rsidRDefault="0007769B" w:rsidP="00E26F14">
      <w:pPr>
        <w:pStyle w:val="Caption"/>
      </w:pPr>
      <w:bookmarkStart w:id="28" w:name="_Ref130996035"/>
      <w:bookmarkStart w:id="29" w:name="_Ref115961549"/>
      <w:r>
        <w:t xml:space="preserve">Figure </w:t>
      </w:r>
      <w:r w:rsidR="00214CDF">
        <w:fldChar w:fldCharType="begin"/>
      </w:r>
      <w:r w:rsidR="00214CDF">
        <w:instrText xml:space="preserve"> SEQ Figure \* ARABIC </w:instrText>
      </w:r>
      <w:r w:rsidR="00214CDF">
        <w:fldChar w:fldCharType="separate"/>
      </w:r>
      <w:r w:rsidR="00986A5D">
        <w:rPr>
          <w:noProof/>
        </w:rPr>
        <w:t>6</w:t>
      </w:r>
      <w:r w:rsidR="00214CDF">
        <w:rPr>
          <w:noProof/>
        </w:rPr>
        <w:fldChar w:fldCharType="end"/>
      </w:r>
      <w:bookmarkEnd w:id="28"/>
      <w:r w:rsidR="00770023">
        <w:rPr>
          <w:noProof/>
        </w:rPr>
        <w:t>:</w:t>
      </w:r>
      <w:r w:rsidRPr="00770023">
        <w:t xml:space="preserve"> </w:t>
      </w:r>
      <w:bookmarkEnd w:id="29"/>
      <w:r w:rsidR="002F32D7">
        <w:t>Decision Tree for Whole Life Carbon Strategy</w:t>
      </w:r>
      <w:r w:rsidR="007A2882">
        <w:t xml:space="preserve"> showing routes considered and the approaches representing them</w:t>
      </w:r>
      <w:r w:rsidR="00CC4DEF">
        <w:t>, with the green lines indicating the proposed design route</w:t>
      </w:r>
      <w:r w:rsidR="007A2882">
        <w:t>.</w:t>
      </w:r>
    </w:p>
    <w:p w14:paraId="44C837F2" w14:textId="77777777" w:rsidR="00CF439C" w:rsidRDefault="00CF439C" w:rsidP="00CF439C"/>
    <w:p w14:paraId="1D94C793" w14:textId="77777777" w:rsidR="001A21C4" w:rsidRDefault="001A21C4" w:rsidP="00CF439C">
      <w:pPr>
        <w:sectPr w:rsidR="001A21C4" w:rsidSect="0002613B">
          <w:pgSz w:w="23814" w:h="16840" w:orient="landscape" w:code="8"/>
          <w:pgMar w:top="2325" w:right="1701" w:bottom="1701" w:left="1701" w:header="567" w:footer="765" w:gutter="0"/>
          <w:cols w:space="1134"/>
          <w:formProt w:val="0"/>
          <w:docGrid w:linePitch="360"/>
        </w:sectPr>
      </w:pPr>
    </w:p>
    <w:p w14:paraId="26285B45" w14:textId="77777777" w:rsidR="0021637F" w:rsidRDefault="0021637F">
      <w:pPr>
        <w:rPr>
          <w:rFonts w:asciiTheme="majorHAnsi" w:eastAsiaTheme="majorEastAsia" w:hAnsiTheme="majorHAnsi" w:cstheme="majorBidi"/>
          <w:color w:val="000000" w:themeColor="text1"/>
          <w:sz w:val="22"/>
          <w:szCs w:val="24"/>
        </w:rPr>
      </w:pPr>
      <w:bookmarkStart w:id="30" w:name="_Hlk152880418"/>
      <w:r>
        <w:br w:type="page"/>
      </w:r>
    </w:p>
    <w:p w14:paraId="39E1EBDA" w14:textId="56F23D59" w:rsidR="002466BF" w:rsidRDefault="002466BF" w:rsidP="005A520A">
      <w:pPr>
        <w:pStyle w:val="HeadingNum2"/>
      </w:pPr>
      <w:bookmarkStart w:id="31" w:name="_Toc195006143"/>
      <w:r>
        <w:lastRenderedPageBreak/>
        <w:t>Existing Site</w:t>
      </w:r>
      <w:bookmarkEnd w:id="31"/>
    </w:p>
    <w:p w14:paraId="0236AD15" w14:textId="27BF30ED" w:rsidR="002466BF" w:rsidRDefault="001A21C4" w:rsidP="002466BF">
      <w:r w:rsidRPr="001A21C4">
        <w:t xml:space="preserve">The Site is currently being used as a car repair workshop and ancillary storage space. The Site is accessed from </w:t>
      </w:r>
      <w:proofErr w:type="spellStart"/>
      <w:r w:rsidRPr="001A21C4">
        <w:t>Sedgemere</w:t>
      </w:r>
      <w:proofErr w:type="spellEnd"/>
      <w:r w:rsidRPr="001A21C4">
        <w:t xml:space="preserve"> Road and currently fenced off from Harrow Manorway. The Site is largely level but the Harrow Manorway to the west does begin to incline significantly in front of the Site giving the appearance of the site being sunken. There is an </w:t>
      </w:r>
      <w:r w:rsidR="00CB0757" w:rsidRPr="001A21C4">
        <w:t>existing footpath</w:t>
      </w:r>
      <w:r w:rsidRPr="001A21C4">
        <w:t xml:space="preserve"> between the Site and the wall of the road.</w:t>
      </w:r>
    </w:p>
    <w:p w14:paraId="0E813CCF" w14:textId="35204110" w:rsidR="0056352C" w:rsidRDefault="0056352C" w:rsidP="002466BF">
      <w:r>
        <w:t xml:space="preserve">Velocity have prepared the pre-redevelopment and pre-demolition audits, in which they describe the existing buildings shown in </w:t>
      </w:r>
      <w:r>
        <w:fldChar w:fldCharType="begin"/>
      </w:r>
      <w:r>
        <w:instrText xml:space="preserve"> REF _Ref170464436 \h </w:instrText>
      </w:r>
      <w:r>
        <w:fldChar w:fldCharType="separate"/>
      </w:r>
      <w:r w:rsidR="00986A5D">
        <w:t xml:space="preserve">Figure </w:t>
      </w:r>
      <w:r w:rsidR="00986A5D">
        <w:rPr>
          <w:noProof/>
        </w:rPr>
        <w:t>7</w:t>
      </w:r>
      <w:r>
        <w:fldChar w:fldCharType="end"/>
      </w:r>
      <w:r>
        <w:t xml:space="preserve"> as below.</w:t>
      </w:r>
    </w:p>
    <w:p w14:paraId="476B434D" w14:textId="0A69C410" w:rsidR="0021637F" w:rsidRDefault="00822A82" w:rsidP="0021637F">
      <w:pPr>
        <w:keepNext/>
      </w:pPr>
      <w:r>
        <w:rPr>
          <w:noProof/>
        </w:rPr>
        <w:drawing>
          <wp:inline distT="0" distB="0" distL="0" distR="0" wp14:anchorId="16934400" wp14:editId="2AA47198">
            <wp:extent cx="5591175" cy="3124200"/>
            <wp:effectExtent l="0" t="0" r="9525"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9"/>
                    <a:stretch>
                      <a:fillRect/>
                    </a:stretch>
                  </pic:blipFill>
                  <pic:spPr>
                    <a:xfrm>
                      <a:off x="0" y="0"/>
                      <a:ext cx="5591175" cy="3124200"/>
                    </a:xfrm>
                    <a:prstGeom prst="rect">
                      <a:avLst/>
                    </a:prstGeom>
                  </pic:spPr>
                </pic:pic>
              </a:graphicData>
            </a:graphic>
          </wp:inline>
        </w:drawing>
      </w:r>
    </w:p>
    <w:p w14:paraId="4020C354" w14:textId="00F65D30" w:rsidR="0021637F" w:rsidRDefault="0021637F" w:rsidP="0021637F">
      <w:pPr>
        <w:pStyle w:val="Caption"/>
      </w:pPr>
      <w:bookmarkStart w:id="32" w:name="_Ref170464436"/>
      <w:r>
        <w:t xml:space="preserve">Figure </w:t>
      </w:r>
      <w:r w:rsidR="00214CDF">
        <w:fldChar w:fldCharType="begin"/>
      </w:r>
      <w:r w:rsidR="00214CDF">
        <w:instrText xml:space="preserve"> SEQ Figure \* ARABIC </w:instrText>
      </w:r>
      <w:r w:rsidR="00214CDF">
        <w:fldChar w:fldCharType="separate"/>
      </w:r>
      <w:r w:rsidR="00986A5D">
        <w:rPr>
          <w:noProof/>
        </w:rPr>
        <w:t>7</w:t>
      </w:r>
      <w:r w:rsidR="00214CDF">
        <w:rPr>
          <w:noProof/>
        </w:rPr>
        <w:fldChar w:fldCharType="end"/>
      </w:r>
      <w:bookmarkEnd w:id="32"/>
      <w:r>
        <w:t xml:space="preserve"> Photo of existing site </w:t>
      </w:r>
      <w:r w:rsidR="00822A82">
        <w:t xml:space="preserve">highlighting the existing structures </w:t>
      </w:r>
      <w:r>
        <w:t>(Velocity Pre-redevelopment audit)</w:t>
      </w:r>
    </w:p>
    <w:p w14:paraId="386728DE" w14:textId="60131917" w:rsidR="0056352C" w:rsidRDefault="0056352C" w:rsidP="0056352C">
      <w:r>
        <w:t xml:space="preserve">4 </w:t>
      </w:r>
      <w:proofErr w:type="spellStart"/>
      <w:r>
        <w:t>Sedgemere</w:t>
      </w:r>
      <w:proofErr w:type="spellEnd"/>
      <w:r>
        <w:t xml:space="preserve"> Road is a 2-storey storage facility for a commercial heating company, with two smaller low-level extensions to the north. The structure comprises a concrete ground slab, breeze block and concrete frame, brick facades and roller shutter doors. The roof is described as box cable corrugated metal.</w:t>
      </w:r>
    </w:p>
    <w:p w14:paraId="6E24ED3D" w14:textId="237F7575" w:rsidR="0056352C" w:rsidRDefault="0056352C" w:rsidP="0056352C">
      <w:r>
        <w:t xml:space="preserve">6 </w:t>
      </w:r>
      <w:proofErr w:type="spellStart"/>
      <w:r>
        <w:t>Sedgemere</w:t>
      </w:r>
      <w:proofErr w:type="spellEnd"/>
      <w:r>
        <w:t xml:space="preserve"> Road is a car repair workshop on a concrete slab with engineering brick walls, roller shutter doors and a corrugated metal sheet roof. </w:t>
      </w:r>
    </w:p>
    <w:p w14:paraId="24BA0AD8" w14:textId="2C88ED8F" w:rsidR="0056352C" w:rsidRPr="0056352C" w:rsidRDefault="0056352C" w:rsidP="0056352C">
      <w:r>
        <w:t xml:space="preserve">8 </w:t>
      </w:r>
      <w:proofErr w:type="spellStart"/>
      <w:r>
        <w:t>Sedgemere</w:t>
      </w:r>
      <w:proofErr w:type="spellEnd"/>
      <w:r>
        <w:t xml:space="preserve"> Road is a storage facility for an exhibition company accessed via large steel concertina sliding doors. The structure is anticipated to comprise typical masonry (brick) construction on concrete slab hardstanding, with a box gable and </w:t>
      </w:r>
      <w:proofErr w:type="spellStart"/>
      <w:r>
        <w:t>skillion</w:t>
      </w:r>
      <w:proofErr w:type="spellEnd"/>
      <w:r>
        <w:t xml:space="preserve"> corrugated metal roof, plus flat asphalt roof. </w:t>
      </w:r>
    </w:p>
    <w:p w14:paraId="2A34429E" w14:textId="0255A061" w:rsidR="001A21C4" w:rsidRPr="001A21C4" w:rsidRDefault="001A21C4" w:rsidP="001A21C4">
      <w:pPr>
        <w:pStyle w:val="HeadingNum3"/>
      </w:pPr>
      <w:r w:rsidRPr="001A21C4">
        <w:t>Pre-redevelopment audit.</w:t>
      </w:r>
    </w:p>
    <w:p w14:paraId="234585F9" w14:textId="71EB21D5" w:rsidR="001A21C4" w:rsidRDefault="001A21C4" w:rsidP="001A21C4">
      <w:r>
        <w:t xml:space="preserve">The Pre-redevelopment audit (PRA) has been prepared in accordance with the Greater London Authority (GLA) Circular Economy Guidance to understand whether elements of the existing structures on site can be retained, refurbished, or incorporated into the site. </w:t>
      </w:r>
    </w:p>
    <w:p w14:paraId="218C6E2B" w14:textId="09AD449A" w:rsidR="0021637F" w:rsidRDefault="0021637F" w:rsidP="001A21C4">
      <w:r>
        <w:t xml:space="preserve">The scope of the </w:t>
      </w:r>
      <w:r w:rsidR="00E7470D">
        <w:t>PRA</w:t>
      </w:r>
      <w:r>
        <w:t xml:space="preserve"> includes an assessment of a number of structures, including a car repair workshop, ancillary storage space and workshop buildings surrounded by hard standing. </w:t>
      </w:r>
    </w:p>
    <w:p w14:paraId="70B8B2B1" w14:textId="476B109A" w:rsidR="0021637F" w:rsidRDefault="0021637F" w:rsidP="001A21C4">
      <w:r>
        <w:t>The PRA considers three scenarios for the existing buildings and structures:</w:t>
      </w:r>
    </w:p>
    <w:p w14:paraId="5AEC5230" w14:textId="4C615E1C" w:rsidR="0021637F" w:rsidRDefault="0021637F" w:rsidP="002F34D4">
      <w:pPr>
        <w:pStyle w:val="ListNum-level1"/>
        <w:numPr>
          <w:ilvl w:val="0"/>
          <w:numId w:val="39"/>
        </w:numPr>
      </w:pPr>
      <w:r>
        <w:t>Light refurbishment</w:t>
      </w:r>
      <w:r w:rsidR="00D60526">
        <w:t>: reuse of the existing structures on site in their current form with cosmetic enhancements and additional minor repairs to the fabric of the building as necessary. No significant structural changes, but full strip out and replacement or upgrade of individual elements such as glazing and Mechanical, Electrical and Plant (MEP) systems where feasible to facilitate any proposed change of use.</w:t>
      </w:r>
    </w:p>
    <w:p w14:paraId="3B61BE02" w14:textId="069D5272" w:rsidR="0021637F" w:rsidRDefault="0021637F" w:rsidP="00D337EB">
      <w:pPr>
        <w:pStyle w:val="ListNum-level1"/>
        <w:numPr>
          <w:ilvl w:val="0"/>
          <w:numId w:val="39"/>
        </w:numPr>
      </w:pPr>
      <w:r>
        <w:t>Refurbishment and extension</w:t>
      </w:r>
      <w:r w:rsidR="00D60526">
        <w:t>: reuse of the existing structures on site with horizontal extension. Improvements may include removal of existing features to facilitate addition of new elements.  Refurbishment work as per light refurbishment scenario.</w:t>
      </w:r>
    </w:p>
    <w:p w14:paraId="3E053F36" w14:textId="24E3660A" w:rsidR="0021637F" w:rsidRDefault="0021637F" w:rsidP="00AE448E">
      <w:pPr>
        <w:pStyle w:val="ListNum-level1"/>
        <w:numPr>
          <w:ilvl w:val="0"/>
          <w:numId w:val="39"/>
        </w:numPr>
      </w:pPr>
      <w:r>
        <w:t>Full redevelopment</w:t>
      </w:r>
      <w:r w:rsidR="00D60526">
        <w:t>: full demolition of structures to ground level to facilitate construction of a new building</w:t>
      </w:r>
    </w:p>
    <w:p w14:paraId="6DF429F2" w14:textId="40797AA8" w:rsidR="009A1AF3" w:rsidRDefault="009A1AF3" w:rsidP="009A1AF3">
      <w:r>
        <w:t>A high-level whole life carbon study was conducted to provide a quantifiable assessment of each scenario as tabulated below.</w:t>
      </w:r>
    </w:p>
    <w:p w14:paraId="69BD68E8" w14:textId="3E0E25B8" w:rsidR="009A1AF3" w:rsidRDefault="009A1AF3" w:rsidP="009A1AF3">
      <w:pPr>
        <w:pStyle w:val="Caption"/>
        <w:keepNext/>
      </w:pPr>
      <w:r>
        <w:t xml:space="preserve">Table </w:t>
      </w:r>
      <w:r w:rsidR="00214CDF">
        <w:fldChar w:fldCharType="begin"/>
      </w:r>
      <w:r w:rsidR="00214CDF">
        <w:instrText xml:space="preserve"> SEQ Table \* ARABIC </w:instrText>
      </w:r>
      <w:r w:rsidR="00214CDF">
        <w:fldChar w:fldCharType="separate"/>
      </w:r>
      <w:r w:rsidR="00986A5D">
        <w:rPr>
          <w:noProof/>
        </w:rPr>
        <w:t>5</w:t>
      </w:r>
      <w:r w:rsidR="00214CDF">
        <w:rPr>
          <w:noProof/>
        </w:rPr>
        <w:fldChar w:fldCharType="end"/>
      </w:r>
      <w:r>
        <w:t xml:space="preserve"> Whole life carbon assessment</w:t>
      </w:r>
    </w:p>
    <w:tbl>
      <w:tblPr>
        <w:tblStyle w:val="HoareLeaTable1"/>
        <w:tblW w:w="0" w:type="auto"/>
        <w:tblLayout w:type="fixed"/>
        <w:tblLook w:val="04A0" w:firstRow="1" w:lastRow="0" w:firstColumn="1" w:lastColumn="0" w:noHBand="0" w:noVBand="1"/>
      </w:tblPr>
      <w:tblGrid>
        <w:gridCol w:w="1415"/>
        <w:gridCol w:w="2739"/>
        <w:gridCol w:w="2739"/>
        <w:gridCol w:w="2740"/>
      </w:tblGrid>
      <w:tr w:rsidR="0056352C" w14:paraId="474E0A97" w14:textId="77777777" w:rsidTr="00B469BB">
        <w:trPr>
          <w:cnfStyle w:val="100000000000" w:firstRow="1" w:lastRow="0" w:firstColumn="0" w:lastColumn="0" w:oddVBand="0" w:evenVBand="0" w:oddHBand="0" w:evenHBand="0" w:firstRowFirstColumn="0" w:firstRowLastColumn="0" w:lastRowFirstColumn="0" w:lastRowLastColumn="0"/>
        </w:trPr>
        <w:tc>
          <w:tcPr>
            <w:tcW w:w="1415" w:type="dxa"/>
          </w:tcPr>
          <w:p w14:paraId="5B2D4AE7" w14:textId="77777777" w:rsidR="0056352C" w:rsidRDefault="0056352C" w:rsidP="00B469BB"/>
        </w:tc>
        <w:tc>
          <w:tcPr>
            <w:tcW w:w="8218" w:type="dxa"/>
            <w:gridSpan w:val="3"/>
          </w:tcPr>
          <w:p w14:paraId="739F74BA" w14:textId="77777777" w:rsidR="0056352C" w:rsidRDefault="0056352C" w:rsidP="00B469BB">
            <w:pPr>
              <w:jc w:val="center"/>
            </w:pPr>
            <w:r>
              <w:t>Whole life carbon (kgCO</w:t>
            </w:r>
            <w:r w:rsidRPr="0021637F">
              <w:rPr>
                <w:vertAlign w:val="subscript"/>
              </w:rPr>
              <w:t>2</w:t>
            </w:r>
            <w:r>
              <w:t>e/m</w:t>
            </w:r>
            <w:r w:rsidRPr="0021637F">
              <w:rPr>
                <w:vertAlign w:val="superscript"/>
              </w:rPr>
              <w:t>2</w:t>
            </w:r>
            <w:r>
              <w:t>)</w:t>
            </w:r>
          </w:p>
        </w:tc>
      </w:tr>
      <w:tr w:rsidR="0056352C" w14:paraId="4B8A5288" w14:textId="77777777" w:rsidTr="00B469BB">
        <w:trPr>
          <w:cnfStyle w:val="000000100000" w:firstRow="0" w:lastRow="0" w:firstColumn="0" w:lastColumn="0" w:oddVBand="0" w:evenVBand="0" w:oddHBand="1" w:evenHBand="0" w:firstRowFirstColumn="0" w:firstRowLastColumn="0" w:lastRowFirstColumn="0" w:lastRowLastColumn="0"/>
        </w:trPr>
        <w:tc>
          <w:tcPr>
            <w:tcW w:w="1415" w:type="dxa"/>
            <w:shd w:val="clear" w:color="auto" w:fill="E5E6E5" w:themeFill="accent1"/>
          </w:tcPr>
          <w:p w14:paraId="17F928FC" w14:textId="77777777" w:rsidR="0056352C" w:rsidRDefault="0056352C" w:rsidP="00B469BB">
            <w:r>
              <w:t>Scenario</w:t>
            </w:r>
          </w:p>
        </w:tc>
        <w:tc>
          <w:tcPr>
            <w:tcW w:w="2739" w:type="dxa"/>
            <w:shd w:val="clear" w:color="auto" w:fill="E5E6E5" w:themeFill="accent1"/>
          </w:tcPr>
          <w:p w14:paraId="4CA61520" w14:textId="77777777" w:rsidR="0056352C" w:rsidRDefault="0056352C" w:rsidP="00B469BB">
            <w:r>
              <w:t xml:space="preserve">Commercial </w:t>
            </w:r>
          </w:p>
        </w:tc>
        <w:tc>
          <w:tcPr>
            <w:tcW w:w="2739" w:type="dxa"/>
            <w:shd w:val="clear" w:color="auto" w:fill="E5E6E5" w:themeFill="accent1"/>
          </w:tcPr>
          <w:p w14:paraId="1A8554B4" w14:textId="77777777" w:rsidR="0056352C" w:rsidRDefault="0056352C" w:rsidP="00B469BB">
            <w:r>
              <w:t>Residential</w:t>
            </w:r>
          </w:p>
        </w:tc>
        <w:tc>
          <w:tcPr>
            <w:tcW w:w="2740" w:type="dxa"/>
            <w:shd w:val="clear" w:color="auto" w:fill="E5E6E5" w:themeFill="accent1"/>
          </w:tcPr>
          <w:p w14:paraId="080F3C56" w14:textId="77777777" w:rsidR="0056352C" w:rsidRPr="0021637F" w:rsidRDefault="0056352C" w:rsidP="00B469BB">
            <w:pPr>
              <w:rPr>
                <w:b/>
                <w:bCs/>
              </w:rPr>
            </w:pPr>
            <w:r w:rsidRPr="0021637F">
              <w:rPr>
                <w:b/>
                <w:bCs/>
              </w:rPr>
              <w:t>Total</w:t>
            </w:r>
          </w:p>
        </w:tc>
      </w:tr>
      <w:tr w:rsidR="0056352C" w14:paraId="27C0058F" w14:textId="77777777" w:rsidTr="00B469BB">
        <w:trPr>
          <w:cnfStyle w:val="000000010000" w:firstRow="0" w:lastRow="0" w:firstColumn="0" w:lastColumn="0" w:oddVBand="0" w:evenVBand="0" w:oddHBand="0" w:evenHBand="1" w:firstRowFirstColumn="0" w:firstRowLastColumn="0" w:lastRowFirstColumn="0" w:lastRowLastColumn="0"/>
        </w:trPr>
        <w:tc>
          <w:tcPr>
            <w:tcW w:w="1415" w:type="dxa"/>
          </w:tcPr>
          <w:p w14:paraId="148D1A74" w14:textId="77777777" w:rsidR="0056352C" w:rsidRDefault="0056352C" w:rsidP="00B469BB">
            <w:r>
              <w:t>1</w:t>
            </w:r>
          </w:p>
        </w:tc>
        <w:tc>
          <w:tcPr>
            <w:tcW w:w="2739" w:type="dxa"/>
            <w:vAlign w:val="center"/>
          </w:tcPr>
          <w:p w14:paraId="043C8EF7" w14:textId="77777777" w:rsidR="0056352C" w:rsidRDefault="0056352C" w:rsidP="00B469BB">
            <w:pPr>
              <w:jc w:val="right"/>
            </w:pPr>
            <w:r>
              <w:t>1,178</w:t>
            </w:r>
          </w:p>
        </w:tc>
        <w:tc>
          <w:tcPr>
            <w:tcW w:w="2739" w:type="dxa"/>
            <w:vAlign w:val="center"/>
          </w:tcPr>
          <w:p w14:paraId="22453D66" w14:textId="77777777" w:rsidR="0056352C" w:rsidRDefault="0056352C" w:rsidP="00B469BB">
            <w:pPr>
              <w:jc w:val="right"/>
            </w:pPr>
            <w:r>
              <w:t>-</w:t>
            </w:r>
          </w:p>
        </w:tc>
        <w:tc>
          <w:tcPr>
            <w:tcW w:w="2740" w:type="dxa"/>
            <w:vAlign w:val="center"/>
          </w:tcPr>
          <w:p w14:paraId="55513736" w14:textId="77777777" w:rsidR="0056352C" w:rsidRPr="0021637F" w:rsidRDefault="0056352C" w:rsidP="00B469BB">
            <w:pPr>
              <w:jc w:val="right"/>
              <w:rPr>
                <w:b/>
                <w:bCs/>
              </w:rPr>
            </w:pPr>
            <w:r w:rsidRPr="0021637F">
              <w:rPr>
                <w:b/>
                <w:bCs/>
              </w:rPr>
              <w:t>1,178</w:t>
            </w:r>
          </w:p>
        </w:tc>
      </w:tr>
      <w:tr w:rsidR="0056352C" w14:paraId="460756FB" w14:textId="77777777" w:rsidTr="00B469BB">
        <w:trPr>
          <w:cnfStyle w:val="000000100000" w:firstRow="0" w:lastRow="0" w:firstColumn="0" w:lastColumn="0" w:oddVBand="0" w:evenVBand="0" w:oddHBand="1" w:evenHBand="0" w:firstRowFirstColumn="0" w:firstRowLastColumn="0" w:lastRowFirstColumn="0" w:lastRowLastColumn="0"/>
        </w:trPr>
        <w:tc>
          <w:tcPr>
            <w:tcW w:w="1415" w:type="dxa"/>
          </w:tcPr>
          <w:p w14:paraId="0CA20ADB" w14:textId="77777777" w:rsidR="0056352C" w:rsidRDefault="0056352C" w:rsidP="00B469BB">
            <w:r>
              <w:t>2</w:t>
            </w:r>
          </w:p>
        </w:tc>
        <w:tc>
          <w:tcPr>
            <w:tcW w:w="2739" w:type="dxa"/>
            <w:vAlign w:val="center"/>
          </w:tcPr>
          <w:p w14:paraId="3F87271C" w14:textId="77777777" w:rsidR="0056352C" w:rsidRDefault="0056352C" w:rsidP="00B469BB">
            <w:pPr>
              <w:jc w:val="right"/>
            </w:pPr>
            <w:r>
              <w:t>625</w:t>
            </w:r>
          </w:p>
        </w:tc>
        <w:tc>
          <w:tcPr>
            <w:tcW w:w="2739" w:type="dxa"/>
            <w:vAlign w:val="center"/>
          </w:tcPr>
          <w:p w14:paraId="3EF435D0" w14:textId="77777777" w:rsidR="0056352C" w:rsidRDefault="0056352C" w:rsidP="00B469BB">
            <w:pPr>
              <w:jc w:val="right"/>
            </w:pPr>
            <w:r>
              <w:t>566</w:t>
            </w:r>
          </w:p>
        </w:tc>
        <w:tc>
          <w:tcPr>
            <w:tcW w:w="2740" w:type="dxa"/>
            <w:vAlign w:val="center"/>
          </w:tcPr>
          <w:p w14:paraId="39C141D5" w14:textId="77777777" w:rsidR="0056352C" w:rsidRPr="0021637F" w:rsidRDefault="0056352C" w:rsidP="00B469BB">
            <w:pPr>
              <w:jc w:val="right"/>
              <w:rPr>
                <w:b/>
                <w:bCs/>
              </w:rPr>
            </w:pPr>
            <w:r w:rsidRPr="0021637F">
              <w:rPr>
                <w:b/>
                <w:bCs/>
              </w:rPr>
              <w:t>589</w:t>
            </w:r>
          </w:p>
        </w:tc>
      </w:tr>
      <w:tr w:rsidR="0056352C" w14:paraId="2C77CEE2" w14:textId="77777777" w:rsidTr="00B469BB">
        <w:trPr>
          <w:cnfStyle w:val="000000010000" w:firstRow="0" w:lastRow="0" w:firstColumn="0" w:lastColumn="0" w:oddVBand="0" w:evenVBand="0" w:oddHBand="0" w:evenHBand="1" w:firstRowFirstColumn="0" w:firstRowLastColumn="0" w:lastRowFirstColumn="0" w:lastRowLastColumn="0"/>
        </w:trPr>
        <w:tc>
          <w:tcPr>
            <w:tcW w:w="1415" w:type="dxa"/>
          </w:tcPr>
          <w:p w14:paraId="22A0A36B" w14:textId="77777777" w:rsidR="0056352C" w:rsidRDefault="0056352C" w:rsidP="00B469BB">
            <w:r>
              <w:t>3</w:t>
            </w:r>
          </w:p>
        </w:tc>
        <w:tc>
          <w:tcPr>
            <w:tcW w:w="2739" w:type="dxa"/>
            <w:vAlign w:val="center"/>
          </w:tcPr>
          <w:p w14:paraId="07A9F73F" w14:textId="77777777" w:rsidR="0056352C" w:rsidRDefault="0056352C" w:rsidP="00B469BB">
            <w:pPr>
              <w:jc w:val="right"/>
            </w:pPr>
            <w:r>
              <w:t>761</w:t>
            </w:r>
          </w:p>
        </w:tc>
        <w:tc>
          <w:tcPr>
            <w:tcW w:w="2739" w:type="dxa"/>
            <w:vAlign w:val="center"/>
          </w:tcPr>
          <w:p w14:paraId="1E7EE848" w14:textId="77777777" w:rsidR="0056352C" w:rsidRDefault="0056352C" w:rsidP="00B469BB">
            <w:pPr>
              <w:jc w:val="right"/>
            </w:pPr>
            <w:r>
              <w:t>585</w:t>
            </w:r>
          </w:p>
        </w:tc>
        <w:tc>
          <w:tcPr>
            <w:tcW w:w="2740" w:type="dxa"/>
            <w:vAlign w:val="center"/>
          </w:tcPr>
          <w:p w14:paraId="05A1D512" w14:textId="77777777" w:rsidR="0056352C" w:rsidRPr="0021637F" w:rsidRDefault="0056352C" w:rsidP="00B469BB">
            <w:pPr>
              <w:jc w:val="right"/>
              <w:rPr>
                <w:b/>
                <w:bCs/>
              </w:rPr>
            </w:pPr>
            <w:r w:rsidRPr="0021637F">
              <w:rPr>
                <w:b/>
                <w:bCs/>
              </w:rPr>
              <w:t>586</w:t>
            </w:r>
          </w:p>
        </w:tc>
      </w:tr>
    </w:tbl>
    <w:p w14:paraId="1E816709" w14:textId="77777777" w:rsidR="0056352C" w:rsidRDefault="0056352C" w:rsidP="009A1AF3">
      <w:pPr>
        <w:spacing w:after="0"/>
      </w:pPr>
    </w:p>
    <w:p w14:paraId="73439E70" w14:textId="4759F738" w:rsidR="009A1AF3" w:rsidRDefault="009A1AF3" w:rsidP="0056352C">
      <w:r>
        <w:t>The audit states that Scenario 1 is unsuitable to take forward and should be disregarded. Whilst scenario 2 is only marginally worse performing with regard to WLC than Scenario 3, it does not meet the development brief and would likely be economically unviable. Scenario 3 is considered to be the only viable option, with the lowest WLC per sqm of the three options.</w:t>
      </w:r>
    </w:p>
    <w:p w14:paraId="504B70C9" w14:textId="665B14B5" w:rsidR="009A1AF3" w:rsidRDefault="009A1AF3" w:rsidP="0056352C">
      <w:r>
        <w:t xml:space="preserve">Further detail behind the recommendations and </w:t>
      </w:r>
      <w:r w:rsidR="006734F7">
        <w:t xml:space="preserve">WLC modelling can be found in the report [Ref: </w:t>
      </w:r>
      <w:r w:rsidR="006734F7" w:rsidRPr="006734F7">
        <w:t xml:space="preserve">240607 </w:t>
      </w:r>
      <w:proofErr w:type="spellStart"/>
      <w:r w:rsidR="006734F7" w:rsidRPr="006734F7">
        <w:t>Sedgemere</w:t>
      </w:r>
      <w:proofErr w:type="spellEnd"/>
      <w:r w:rsidR="006734F7" w:rsidRPr="006734F7">
        <w:t xml:space="preserve"> Pre Redevelopment Audit DRAFT 0.1</w:t>
      </w:r>
      <w:r w:rsidR="006734F7">
        <w:t>].</w:t>
      </w:r>
    </w:p>
    <w:p w14:paraId="779BC105" w14:textId="77777777" w:rsidR="009A1AF3" w:rsidRDefault="009A1AF3" w:rsidP="009A1AF3">
      <w:pPr>
        <w:pStyle w:val="HeadingNum3"/>
      </w:pPr>
      <w:r w:rsidRPr="001A21C4">
        <w:t>Pre-</w:t>
      </w:r>
      <w:r>
        <w:t>demolition</w:t>
      </w:r>
      <w:r w:rsidRPr="001A21C4">
        <w:t xml:space="preserve"> audit.</w:t>
      </w:r>
    </w:p>
    <w:p w14:paraId="2079D44F" w14:textId="3C6A5D99" w:rsidR="0056352C" w:rsidRDefault="000229C1" w:rsidP="000229C1">
      <w:r>
        <w:t>The Pre-demolition audit has been prepared by Velocity to identify and quantify the key materials and components in the existing buildings, structures and landscaping that could be re-used or recycled once all furniture and loose items have been removed.</w:t>
      </w:r>
    </w:p>
    <w:p w14:paraId="018E6302" w14:textId="77777777" w:rsidR="000229C1" w:rsidRDefault="000229C1" w:rsidP="000229C1">
      <w:r>
        <w:t xml:space="preserve">The audit recommends that the contractor responsible for the demolition process should approach it from the perspective of a circular economy, prioritising re-use on site before recycling, in line with the waste hierarchy. </w:t>
      </w:r>
    </w:p>
    <w:p w14:paraId="19A2A39F" w14:textId="3B559CCF" w:rsidR="000229C1" w:rsidRDefault="000229C1" w:rsidP="000229C1">
      <w:r>
        <w:t xml:space="preserve">The existing structures limit opportunities on site to create spaces of the desired quality suitable for the proposed residential and commercial uses. </w:t>
      </w:r>
    </w:p>
    <w:p w14:paraId="1EBE5D53" w14:textId="3A924D0C" w:rsidR="000229C1" w:rsidRDefault="000229C1" w:rsidP="000229C1">
      <w:r>
        <w:t xml:space="preserve">Deconstruction of 4, 6 and 8 </w:t>
      </w:r>
      <w:proofErr w:type="spellStart"/>
      <w:r>
        <w:t>Sedgemere</w:t>
      </w:r>
      <w:proofErr w:type="spellEnd"/>
      <w:r>
        <w:t xml:space="preserve"> Road is considered unfeasible due to the low-quality nature of the buildings and that their construction does not facilitate repurposing of specific elements or reclamation of materials. Demolition is deemed to be the only viable option.   </w:t>
      </w:r>
    </w:p>
    <w:p w14:paraId="7BB09E4F" w14:textId="78BBC013" w:rsidR="00702005" w:rsidRDefault="00702005" w:rsidP="000229C1">
      <w:r>
        <w:t>Nonetheless, the following items have been highlighted as having potential for re-purpose:</w:t>
      </w:r>
    </w:p>
    <w:p w14:paraId="730FC885" w14:textId="5C717485" w:rsidR="00702005" w:rsidRDefault="00702005" w:rsidP="00702005">
      <w:pPr>
        <w:pStyle w:val="ListBullet-level1"/>
      </w:pPr>
      <w:r>
        <w:t xml:space="preserve">Roller shutter doors from 4 and 6 </w:t>
      </w:r>
      <w:proofErr w:type="spellStart"/>
      <w:r>
        <w:t>Sedgemere</w:t>
      </w:r>
      <w:proofErr w:type="spellEnd"/>
      <w:r>
        <w:t xml:space="preserve"> Road could be demounted for refurbishment and reuse on another project nearby</w:t>
      </w:r>
    </w:p>
    <w:p w14:paraId="3A65E98B" w14:textId="52497B37" w:rsidR="00702005" w:rsidRDefault="00702005" w:rsidP="00702005">
      <w:pPr>
        <w:pStyle w:val="ListBullet-level1"/>
      </w:pPr>
      <w:r>
        <w:t>Bricks from the external walls could be recovered for reuse</w:t>
      </w:r>
    </w:p>
    <w:p w14:paraId="3EE715A0" w14:textId="218835C3" w:rsidR="0021637F" w:rsidRDefault="00702005" w:rsidP="0021637F">
      <w:r>
        <w:t xml:space="preserve">Where elements of the buildings on site are not suitable for reuse, they are identified for demolition and recycling. Velocity have estimated the weight of materials generated by this process and assume best practice off-site recycling, with unrecyclable material being diverted from landfill. The overall recycling rate for demolition waste generated on site is estimated to be 99.91%.  </w:t>
      </w:r>
      <w:bookmarkEnd w:id="30"/>
    </w:p>
    <w:p w14:paraId="47BC0A59" w14:textId="4A51E8B1" w:rsidR="00983316" w:rsidRDefault="00983316" w:rsidP="0021637F">
      <w:r>
        <w:t>Key demolition products include inert materials and mixed materials. The inert materials include:</w:t>
      </w:r>
    </w:p>
    <w:p w14:paraId="0284AD03" w14:textId="7B1EF926" w:rsidR="00983316" w:rsidRDefault="00983316" w:rsidP="00983316">
      <w:pPr>
        <w:pStyle w:val="ListBullet-level1"/>
      </w:pPr>
      <w:r>
        <w:t>Floor slabs</w:t>
      </w:r>
    </w:p>
    <w:p w14:paraId="05BB1CE0" w14:textId="6E1CC7AF" w:rsidR="00983316" w:rsidRDefault="00983316" w:rsidP="00983316">
      <w:pPr>
        <w:pStyle w:val="ListBullet-level1"/>
      </w:pPr>
      <w:r>
        <w:t>Structural building frames</w:t>
      </w:r>
    </w:p>
    <w:p w14:paraId="77C553A4" w14:textId="4C2C15B7" w:rsidR="00983316" w:rsidRDefault="00983316" w:rsidP="00983316">
      <w:pPr>
        <w:pStyle w:val="ListBullet-level1"/>
      </w:pPr>
      <w:r>
        <w:t>External facades</w:t>
      </w:r>
    </w:p>
    <w:p w14:paraId="7758F0AD" w14:textId="729335F2" w:rsidR="00983316" w:rsidRDefault="00983316" w:rsidP="00983316">
      <w:pPr>
        <w:pStyle w:val="ListBullet-level1"/>
      </w:pPr>
      <w:r>
        <w:t xml:space="preserve">Areas of hard standing </w:t>
      </w:r>
    </w:p>
    <w:p w14:paraId="03CE98E7" w14:textId="7E87AA53" w:rsidR="006E5152" w:rsidRDefault="006E5152" w:rsidP="006E5152">
      <w:r>
        <w:lastRenderedPageBreak/>
        <w:t xml:space="preserve">As the potential for reclamation of inert materials is relatively low due to their use, composition and quantities, they are expected to be recycled to form secondary aggregate either on- or off-site. Whilst on-site crushing is more efficient, the small footprint of the site and its proximity to neighbouring residential properties may lead to off-site crushing, but this will be explored as part of a site logistics strategy. </w:t>
      </w:r>
    </w:p>
    <w:p w14:paraId="3CCF6C63" w14:textId="32C23ECF" w:rsidR="006E5152" w:rsidRDefault="006E5152" w:rsidP="006E5152">
      <w:r>
        <w:t>The mixed materials include metals, with use across all structures for a number of purposes:</w:t>
      </w:r>
    </w:p>
    <w:p w14:paraId="230295F3" w14:textId="1B67AFB0" w:rsidR="006E5152" w:rsidRDefault="006E5152" w:rsidP="006E5152">
      <w:pPr>
        <w:pStyle w:val="ListBullet-level1"/>
      </w:pPr>
      <w:r>
        <w:t>Structural building frames</w:t>
      </w:r>
    </w:p>
    <w:p w14:paraId="67517B74" w14:textId="1060D093" w:rsidR="006E5152" w:rsidRDefault="006E5152" w:rsidP="006E5152">
      <w:pPr>
        <w:pStyle w:val="ListBullet-level1"/>
      </w:pPr>
      <w:r>
        <w:t>Doors and windows</w:t>
      </w:r>
    </w:p>
    <w:p w14:paraId="244EC7A9" w14:textId="3AC4BF5B" w:rsidR="006E5152" w:rsidRDefault="006E5152" w:rsidP="006E5152">
      <w:pPr>
        <w:pStyle w:val="ListBullet-level1"/>
      </w:pPr>
      <w:r>
        <w:t>External fixings</w:t>
      </w:r>
    </w:p>
    <w:p w14:paraId="482F122D" w14:textId="5C306567" w:rsidR="006E5152" w:rsidRDefault="006E5152" w:rsidP="006E5152">
      <w:pPr>
        <w:pStyle w:val="ListBullet-level1"/>
      </w:pPr>
      <w:r>
        <w:t>Floors</w:t>
      </w:r>
    </w:p>
    <w:p w14:paraId="371E39DB" w14:textId="3195D3DA" w:rsidR="006E5152" w:rsidRDefault="006E5152" w:rsidP="006E5152">
      <w:pPr>
        <w:pStyle w:val="ListBullet-level1"/>
      </w:pPr>
      <w:r>
        <w:t>Roo</w:t>
      </w:r>
      <w:r w:rsidR="00F8178F">
        <w:t>fs</w:t>
      </w:r>
    </w:p>
    <w:p w14:paraId="1B42216A" w14:textId="05087530" w:rsidR="006E5152" w:rsidRDefault="006E5152" w:rsidP="006E5152">
      <w:pPr>
        <w:pStyle w:val="ListBullet-level1"/>
      </w:pPr>
      <w:r>
        <w:t>Pipes and ducting</w:t>
      </w:r>
    </w:p>
    <w:p w14:paraId="01AE9ED1" w14:textId="0A5B517D" w:rsidR="006E5152" w:rsidRDefault="006E5152" w:rsidP="006E5152">
      <w:r>
        <w:t xml:space="preserve">Segregated containers are recommended for the metal generated by the demolition process to enable scrap metal recycling. Scrap metal has a value by weight and will generate a rebate based on the quantity of material. </w:t>
      </w:r>
    </w:p>
    <w:p w14:paraId="5AAAE771" w14:textId="743AC6DE" w:rsidR="00983316" w:rsidRDefault="00983316" w:rsidP="0021637F">
      <w:r>
        <w:t xml:space="preserve">Velocity have calculated the embodied carbon from the demolition of the site using the ICE Database as summarised in </w:t>
      </w:r>
      <w:r>
        <w:fldChar w:fldCharType="begin"/>
      </w:r>
      <w:r>
        <w:instrText xml:space="preserve"> REF _Ref170466647 \h </w:instrText>
      </w:r>
      <w:r>
        <w:fldChar w:fldCharType="separate"/>
      </w:r>
      <w:r w:rsidR="00986A5D">
        <w:t xml:space="preserve">Figure </w:t>
      </w:r>
      <w:r w:rsidR="00986A5D">
        <w:rPr>
          <w:noProof/>
        </w:rPr>
        <w:t>8</w:t>
      </w:r>
      <w:r>
        <w:fldChar w:fldCharType="end"/>
      </w:r>
      <w:r>
        <w:t xml:space="preserve"> below. </w:t>
      </w:r>
    </w:p>
    <w:p w14:paraId="28A91015" w14:textId="77777777" w:rsidR="00983316" w:rsidRDefault="00983316" w:rsidP="00983316">
      <w:pPr>
        <w:keepNext/>
      </w:pPr>
      <w:r w:rsidRPr="00983316">
        <w:rPr>
          <w:noProof/>
        </w:rPr>
        <w:drawing>
          <wp:inline distT="0" distB="0" distL="0" distR="0" wp14:anchorId="53B7879A" wp14:editId="7F34B844">
            <wp:extent cx="6120765" cy="3241675"/>
            <wp:effectExtent l="0" t="0" r="0" b="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0"/>
                    <a:stretch>
                      <a:fillRect/>
                    </a:stretch>
                  </pic:blipFill>
                  <pic:spPr>
                    <a:xfrm>
                      <a:off x="0" y="0"/>
                      <a:ext cx="6120765" cy="3241675"/>
                    </a:xfrm>
                    <a:prstGeom prst="rect">
                      <a:avLst/>
                    </a:prstGeom>
                  </pic:spPr>
                </pic:pic>
              </a:graphicData>
            </a:graphic>
          </wp:inline>
        </w:drawing>
      </w:r>
    </w:p>
    <w:p w14:paraId="5ED412D2" w14:textId="75ADF299" w:rsidR="00983316" w:rsidRDefault="00983316" w:rsidP="00983316">
      <w:pPr>
        <w:pStyle w:val="Caption"/>
      </w:pPr>
      <w:bookmarkStart w:id="33" w:name="_Ref170466647"/>
      <w:r>
        <w:t xml:space="preserve">Figure </w:t>
      </w:r>
      <w:r w:rsidR="00214CDF">
        <w:fldChar w:fldCharType="begin"/>
      </w:r>
      <w:r w:rsidR="00214CDF">
        <w:instrText xml:space="preserve"> SEQ Figure \* ARABIC </w:instrText>
      </w:r>
      <w:r w:rsidR="00214CDF">
        <w:fldChar w:fldCharType="separate"/>
      </w:r>
      <w:r w:rsidR="00986A5D">
        <w:rPr>
          <w:noProof/>
        </w:rPr>
        <w:t>8</w:t>
      </w:r>
      <w:r w:rsidR="00214CDF">
        <w:rPr>
          <w:noProof/>
        </w:rPr>
        <w:fldChar w:fldCharType="end"/>
      </w:r>
      <w:bookmarkEnd w:id="33"/>
      <w:r>
        <w:t xml:space="preserve"> Embodied carbon arisings from demolition waste (Velocity Pre-demolition audit)</w:t>
      </w:r>
    </w:p>
    <w:p w14:paraId="09484EEF" w14:textId="16693818" w:rsidR="00641A23" w:rsidRPr="00641A23" w:rsidRDefault="00641A23" w:rsidP="00641A23">
      <w:r>
        <w:t xml:space="preserve">Further detail behind the recommendations and modelling can be found in the report [Ref: </w:t>
      </w:r>
      <w:r w:rsidRPr="00641A23">
        <w:t xml:space="preserve">240607 4-8 </w:t>
      </w:r>
      <w:proofErr w:type="spellStart"/>
      <w:r w:rsidRPr="00641A23">
        <w:t>Sedgemere</w:t>
      </w:r>
      <w:proofErr w:type="spellEnd"/>
      <w:r w:rsidRPr="00641A23">
        <w:t xml:space="preserve"> Road Pre-Demolition Audit Draft v0.1</w:t>
      </w:r>
      <w:r>
        <w:t>].</w:t>
      </w:r>
    </w:p>
    <w:p w14:paraId="185373B7" w14:textId="77777777" w:rsidR="0021637F" w:rsidRDefault="0021637F" w:rsidP="0021637F"/>
    <w:p w14:paraId="714C4558" w14:textId="77777777" w:rsidR="0021637F" w:rsidRDefault="0021637F" w:rsidP="0021637F"/>
    <w:p w14:paraId="133421A2" w14:textId="77777777" w:rsidR="0021637F" w:rsidRDefault="0021637F" w:rsidP="0021637F"/>
    <w:p w14:paraId="26E3212D" w14:textId="77777777" w:rsidR="0021637F" w:rsidRDefault="0021637F" w:rsidP="0021637F"/>
    <w:p w14:paraId="081FB15A" w14:textId="77777777" w:rsidR="0021637F" w:rsidRPr="0021637F" w:rsidRDefault="0021637F" w:rsidP="0021637F">
      <w:pPr>
        <w:sectPr w:rsidR="0021637F" w:rsidRPr="0021637F" w:rsidSect="00CF439C">
          <w:type w:val="continuous"/>
          <w:pgSz w:w="23814" w:h="16840" w:orient="landscape" w:code="8"/>
          <w:pgMar w:top="2325" w:right="1701" w:bottom="1701" w:left="1701" w:header="567" w:footer="765" w:gutter="0"/>
          <w:cols w:num="2" w:space="1134"/>
          <w:formProt w:val="0"/>
          <w:docGrid w:linePitch="360"/>
        </w:sectPr>
      </w:pPr>
    </w:p>
    <w:p w14:paraId="7DC38ACD" w14:textId="77777777" w:rsidR="00533929" w:rsidRDefault="00533929">
      <w:pPr>
        <w:rPr>
          <w:rFonts w:asciiTheme="majorHAnsi" w:eastAsiaTheme="majorEastAsia" w:hAnsiTheme="majorHAnsi" w:cstheme="majorBidi"/>
          <w:color w:val="A67EC6" w:themeColor="accent3"/>
          <w:sz w:val="30"/>
          <w:szCs w:val="32"/>
        </w:rPr>
      </w:pPr>
      <w:r>
        <w:br w:type="page"/>
      </w:r>
    </w:p>
    <w:p w14:paraId="0E606F68" w14:textId="1ACE774D" w:rsidR="004A339D" w:rsidRPr="001A21C4" w:rsidRDefault="005A6156" w:rsidP="004A339D">
      <w:pPr>
        <w:pStyle w:val="HeadingNum1"/>
      </w:pPr>
      <w:bookmarkStart w:id="34" w:name="_Toc195006144"/>
      <w:r w:rsidRPr="001A21C4">
        <w:lastRenderedPageBreak/>
        <w:t xml:space="preserve">Proposed </w:t>
      </w:r>
      <w:r w:rsidR="004B0F96" w:rsidRPr="001A21C4">
        <w:t>s</w:t>
      </w:r>
      <w:r w:rsidRPr="001A21C4">
        <w:t>trategy</w:t>
      </w:r>
      <w:r w:rsidR="004B0F96" w:rsidRPr="001A21C4">
        <w:t xml:space="preserve"> </w:t>
      </w:r>
      <w:r w:rsidR="006F66A1" w:rsidRPr="001A21C4">
        <w:t xml:space="preserve">for </w:t>
      </w:r>
      <w:r w:rsidR="004A339D" w:rsidRPr="001A21C4">
        <w:t>the proposed building.</w:t>
      </w:r>
      <w:bookmarkEnd w:id="34"/>
      <w:r w:rsidR="009D5C2E" w:rsidRPr="001A21C4">
        <w:t xml:space="preserve"> </w:t>
      </w:r>
    </w:p>
    <w:p w14:paraId="1DEA9ED0" w14:textId="1425FCEC" w:rsidR="00AD5F72" w:rsidRDefault="00737C7B" w:rsidP="00EE2F2B">
      <w:pPr>
        <w:pStyle w:val="Heading2"/>
      </w:pPr>
      <w:bookmarkStart w:id="35" w:name="_Ref131679317"/>
      <w:bookmarkStart w:id="36" w:name="_Hlk137568457"/>
      <w:bookmarkStart w:id="37" w:name="_Toc195006145"/>
      <w:r>
        <w:t>Stra</w:t>
      </w:r>
      <w:r w:rsidR="00C82A9E">
        <w:t>t</w:t>
      </w:r>
      <w:r>
        <w:t>e</w:t>
      </w:r>
      <w:r w:rsidR="00C82A9E">
        <w:t>g</w:t>
      </w:r>
      <w:r>
        <w:t xml:space="preserve">y for </w:t>
      </w:r>
      <w:r w:rsidR="000F77CD">
        <w:t xml:space="preserve">New </w:t>
      </w:r>
      <w:r>
        <w:t>Building</w:t>
      </w:r>
      <w:r w:rsidR="00AD5F72">
        <w:t xml:space="preserve"> </w:t>
      </w:r>
      <w:r w:rsidR="00ED2264">
        <w:t>L</w:t>
      </w:r>
      <w:r w:rsidR="00AD5F72">
        <w:t>ayers</w:t>
      </w:r>
      <w:bookmarkEnd w:id="35"/>
      <w:bookmarkEnd w:id="37"/>
    </w:p>
    <w:p w14:paraId="175F74D9" w14:textId="7B64FE38" w:rsidR="009D404C" w:rsidRDefault="00AD5F72" w:rsidP="0073217F">
      <w:pPr>
        <w:rPr>
          <w:noProof/>
        </w:rPr>
      </w:pPr>
      <w:r w:rsidRPr="00B1175B">
        <w:t xml:space="preserve">The circular economy strategy for the new building layers </w:t>
      </w:r>
      <w:r w:rsidR="00D11600" w:rsidRPr="00B1175B">
        <w:t>addresses the following design approaches</w:t>
      </w:r>
      <w:r w:rsidR="00ED2264">
        <w:t xml:space="preserve">, split out into each layer as indicated on </w:t>
      </w:r>
      <w:r w:rsidR="00ED2264">
        <w:fldChar w:fldCharType="begin"/>
      </w:r>
      <w:r w:rsidR="00ED2264">
        <w:instrText xml:space="preserve"> REF _Ref130309533 \h </w:instrText>
      </w:r>
      <w:r w:rsidR="00ED2264">
        <w:fldChar w:fldCharType="separate"/>
      </w:r>
      <w:r w:rsidR="00986A5D">
        <w:t xml:space="preserve">Figure </w:t>
      </w:r>
      <w:r w:rsidR="00986A5D">
        <w:rPr>
          <w:noProof/>
        </w:rPr>
        <w:t>9</w:t>
      </w:r>
      <w:r w:rsidR="00ED2264">
        <w:fldChar w:fldCharType="end"/>
      </w:r>
      <w:r w:rsidR="00ED2264">
        <w:t>.</w:t>
      </w:r>
      <w:r w:rsidR="003047B0">
        <w:t xml:space="preserve"> Each layer has been considered along the decision tree for the most appropriate </w:t>
      </w:r>
      <w:r w:rsidR="00C77E08">
        <w:t>pathways. However, r</w:t>
      </w:r>
      <w:r w:rsidR="003047B0">
        <w:t xml:space="preserve">egardless of the pathway taken, all developments should </w:t>
      </w:r>
      <w:r w:rsidR="00C77E08">
        <w:t>consider</w:t>
      </w:r>
      <w:r w:rsidR="003047B0">
        <w:t xml:space="preserve"> the following circular economy design principles:</w:t>
      </w:r>
      <w:r w:rsidR="0073217F">
        <w:t xml:space="preserve"> </w:t>
      </w:r>
      <w:r w:rsidR="003047B0">
        <w:t>Design out waste</w:t>
      </w:r>
      <w:r w:rsidR="0073217F">
        <w:t xml:space="preserve">; </w:t>
      </w:r>
      <w:r w:rsidR="003047B0">
        <w:t>Design for flexibility</w:t>
      </w:r>
      <w:r w:rsidR="0073217F">
        <w:t xml:space="preserve">; </w:t>
      </w:r>
      <w:r w:rsidR="003047B0">
        <w:t>Design for adaptability</w:t>
      </w:r>
      <w:r w:rsidR="0073217F">
        <w:t xml:space="preserve">; </w:t>
      </w:r>
      <w:r w:rsidR="003047B0">
        <w:t>Design for disassembly</w:t>
      </w:r>
      <w:r w:rsidR="0073217F">
        <w:t xml:space="preserve">; </w:t>
      </w:r>
      <w:r w:rsidR="003047B0">
        <w:t>Design for material reuse/ recycling</w:t>
      </w:r>
      <w:r w:rsidR="0073217F">
        <w:t xml:space="preserve">; </w:t>
      </w:r>
      <w:r w:rsidR="003047B0">
        <w:t>Design for longevity</w:t>
      </w:r>
      <w:r w:rsidR="0073217F">
        <w:t>.</w:t>
      </w:r>
      <w:r w:rsidR="0073217F" w:rsidRPr="0073217F">
        <w:rPr>
          <w:noProof/>
        </w:rPr>
        <w:t xml:space="preserve"> </w:t>
      </w:r>
    </w:p>
    <w:p w14:paraId="35878179" w14:textId="532E90C4" w:rsidR="009D404C" w:rsidRDefault="009D404C" w:rsidP="0073217F">
      <w:pPr>
        <w:rPr>
          <w:noProof/>
        </w:rPr>
      </w:pPr>
      <w:r>
        <w:rPr>
          <w:noProof/>
        </w:rPr>
        <w:t xml:space="preserve">The following strategies have been applied to the chosen </w:t>
      </w:r>
      <w:r w:rsidR="008706E7">
        <w:rPr>
          <w:noProof/>
        </w:rPr>
        <w:t>d</w:t>
      </w:r>
      <w:r>
        <w:rPr>
          <w:noProof/>
        </w:rPr>
        <w:t xml:space="preserve">esign </w:t>
      </w:r>
      <w:r w:rsidR="00725D1E">
        <w:rPr>
          <w:noProof/>
        </w:rPr>
        <w:t>–</w:t>
      </w:r>
      <w:r w:rsidR="008706E7">
        <w:rPr>
          <w:noProof/>
        </w:rPr>
        <w:t xml:space="preserve"> </w:t>
      </w:r>
      <w:r w:rsidR="00725D1E">
        <w:rPr>
          <w:noProof/>
        </w:rPr>
        <w:t>Partial Demoltion, Refubrishment and New Build.</w:t>
      </w:r>
    </w:p>
    <w:p w14:paraId="053EA596" w14:textId="77777777" w:rsidR="0073217F" w:rsidRDefault="0073217F" w:rsidP="0073217F">
      <w:r>
        <w:rPr>
          <w:noProof/>
        </w:rPr>
        <w:drawing>
          <wp:inline distT="0" distB="0" distL="0" distR="0" wp14:anchorId="52C66100" wp14:editId="4B25377B">
            <wp:extent cx="2915367" cy="3094075"/>
            <wp:effectExtent l="0" t="0" r="0" b="0"/>
            <wp:docPr id="128" name="image3.png" descr="A picture of an outline of a house, highlighting the building layers and their indicative lifespans. Starting from the outside, the first layer is skin/shell, which has an indicative lifespan of 20 to 60 years. The next layer is structure/frame, which has an indicative lifespan of 30 to 120 years. The next layer is structure/frame, which has an indicative lifespan of 7 to 30 years. The next layer is space plan/interior, which has an indicative lifespan of 3 to 40 years. The next layer is stuff/contents, which has an indicative lifespan of 3 to 5 year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image3.png" descr="A picture of an outline of a house, highlighting the building layers and their indicative lifespans. Starting from the outside, the first layer is skin/shell, which has an indicative lifespan of 20 to 60 years. The next layer is structure/frame, which has an indicative lifespan of 30 to 120 years. The next layer is structure/frame, which has an indicative lifespan of 7 to 30 years. The next layer is space plan/interior, which has an indicative lifespan of 3 to 40 years. The next layer is stuff/contents, which has an indicative lifespan of 3 to 5 years. "/>
                    <pic:cNvPicPr>
                      <a:picLocks noChangeAspect="1"/>
                    </pic:cNvPicPr>
                  </pic:nvPicPr>
                  <pic:blipFill>
                    <a:blip r:embed="rId31" cstate="print">
                      <a:clrChange>
                        <a:clrFrom>
                          <a:srgbClr val="F6FFFF"/>
                        </a:clrFrom>
                        <a:clrTo>
                          <a:srgbClr val="F6FFFF">
                            <a:alpha val="0"/>
                          </a:srgbClr>
                        </a:clrTo>
                      </a:clrChange>
                      <a:alphaModFix/>
                      <a:duotone>
                        <a:schemeClr val="accent2">
                          <a:shade val="45000"/>
                          <a:satMod val="135000"/>
                        </a:schemeClr>
                        <a:prstClr val="white"/>
                      </a:duotone>
                      <a:extLst>
                        <a:ext uri="{BEBA8EAE-BF5A-486C-A8C5-ECC9F3942E4B}">
                          <a14:imgProps xmlns:a14="http://schemas.microsoft.com/office/drawing/2010/main">
                            <a14:imgLayer r:embed="rId32">
                              <a14:imgEffect>
                                <a14:colorTemperature colorTemp="5603"/>
                              </a14:imgEffect>
                              <a14:imgEffect>
                                <a14:saturation sat="400000"/>
                              </a14:imgEffect>
                            </a14:imgLayer>
                          </a14:imgProps>
                        </a:ext>
                      </a:extLst>
                    </a:blip>
                    <a:stretch>
                      <a:fillRect/>
                    </a:stretch>
                  </pic:blipFill>
                  <pic:spPr>
                    <a:xfrm>
                      <a:off x="0" y="0"/>
                      <a:ext cx="2921636" cy="3100729"/>
                    </a:xfrm>
                    <a:prstGeom prst="rect">
                      <a:avLst/>
                    </a:prstGeom>
                  </pic:spPr>
                </pic:pic>
              </a:graphicData>
            </a:graphic>
          </wp:inline>
        </w:drawing>
      </w:r>
    </w:p>
    <w:p w14:paraId="63953BB7" w14:textId="40792790" w:rsidR="0073217F" w:rsidRDefault="0073217F" w:rsidP="0073217F">
      <w:pPr>
        <w:pStyle w:val="Caption"/>
      </w:pPr>
      <w:bookmarkStart w:id="38" w:name="_Ref130309533"/>
      <w:r>
        <w:t xml:space="preserve">Figure </w:t>
      </w:r>
      <w:r w:rsidR="00214CDF">
        <w:fldChar w:fldCharType="begin"/>
      </w:r>
      <w:r w:rsidR="00214CDF">
        <w:instrText xml:space="preserve"> SEQ Figure \* ARABIC </w:instrText>
      </w:r>
      <w:r w:rsidR="00214CDF">
        <w:fldChar w:fldCharType="separate"/>
      </w:r>
      <w:r w:rsidR="00986A5D">
        <w:rPr>
          <w:noProof/>
        </w:rPr>
        <w:t>9</w:t>
      </w:r>
      <w:r w:rsidR="00214CDF">
        <w:rPr>
          <w:noProof/>
        </w:rPr>
        <w:fldChar w:fldCharType="end"/>
      </w:r>
      <w:bookmarkEnd w:id="38"/>
      <w:r>
        <w:t>: Building Layers and Standard Lifespans (Source: GLA)</w:t>
      </w:r>
    </w:p>
    <w:p w14:paraId="09C62E26" w14:textId="0F5DB846" w:rsidR="00ED2264" w:rsidRDefault="0073217F" w:rsidP="0073217F">
      <w:r w:rsidRPr="006C2D5E">
        <w:rPr>
          <w:noProof/>
        </w:rPr>
        <mc:AlternateContent>
          <mc:Choice Requires="wpc">
            <w:drawing>
              <wp:inline distT="0" distB="0" distL="0" distR="0" wp14:anchorId="2FD17AC4" wp14:editId="256E296B">
                <wp:extent cx="6113145" cy="3200400"/>
                <wp:effectExtent l="0" t="0" r="1905" b="0"/>
                <wp:docPr id="127" name="Canvas 127"/>
                <wp:cNvGraphicFramePr>
                  <a:graphicFrameLocks xmlns:a="http://schemas.openxmlformats.org/drawingml/2006/main"/>
                </wp:cNvGraphicFramePr>
                <a:graphic xmlns:a="http://schemas.openxmlformats.org/drawingml/2006/main">
                  <a:graphicData uri="http://schemas.microsoft.com/office/word/2010/wordprocessingCanvas">
                    <wpc:wpc>
                      <wpc:bg>
                        <a:solidFill>
                          <a:srgbClr val="FFFFFF"/>
                        </a:solidFill>
                      </wpc:bg>
                      <wpc:whole/>
                      <wps:wsp>
                        <wps:cNvPr id="87" name="Rectangle 87"/>
                        <wps:cNvSpPr>
                          <a:spLocks noChangeArrowheads="1"/>
                        </wps:cNvSpPr>
                        <wps:spPr bwMode="auto">
                          <a:xfrm>
                            <a:off x="1131420" y="2360766"/>
                            <a:ext cx="550171"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5E59C194" w14:textId="77777777" w:rsidR="0073217F" w:rsidRDefault="0073217F" w:rsidP="0073217F">
                              <w:pPr>
                                <w:spacing w:line="240" w:lineRule="exact"/>
                                <w:jc w:val="center"/>
                                <w:rPr>
                                  <w:rFonts w:ascii="Lato Light" w:eastAsia="Lato Light" w:hAnsi="Lato Light"/>
                                  <w:b/>
                                  <w:bCs/>
                                </w:rPr>
                              </w:pPr>
                              <w:r>
                                <w:rPr>
                                  <w:rFonts w:ascii="Lato Light" w:eastAsia="Lato Light" w:hAnsi="Lato Light"/>
                                  <w:b/>
                                  <w:bCs/>
                                </w:rPr>
                                <w:t>NO</w:t>
                              </w:r>
                            </w:p>
                          </w:txbxContent>
                        </wps:txbx>
                        <wps:bodyPr rot="0" vert="horz" wrap="square" lIns="91440" tIns="45720" rIns="91440" bIns="45720" anchor="ctr" anchorCtr="0" upright="1">
                          <a:noAutofit/>
                        </wps:bodyPr>
                      </wps:wsp>
                      <wps:wsp>
                        <wps:cNvPr id="88" name="Rectangle 56"/>
                        <wps:cNvSpPr>
                          <a:spLocks noChangeArrowheads="1"/>
                        </wps:cNvSpPr>
                        <wps:spPr bwMode="auto">
                          <a:xfrm>
                            <a:off x="2406229" y="28575"/>
                            <a:ext cx="1318045" cy="1142752"/>
                          </a:xfrm>
                          <a:prstGeom prst="rect">
                            <a:avLst/>
                          </a:prstGeom>
                          <a:noFill/>
                          <a:ln w="12700">
                            <a:solidFill>
                              <a:schemeClr val="tx1">
                                <a:lumMod val="50000"/>
                                <a:lumOff val="50000"/>
                              </a:schemeClr>
                            </a:solidFill>
                            <a:round/>
                            <a:headEnd/>
                            <a:tailEnd/>
                          </a:ln>
                          <a:extLst>
                            <a:ext uri="{909E8E84-426E-40DD-AFC4-6F175D3DCCD1}">
                              <a14:hiddenFill xmlns:a14="http://schemas.microsoft.com/office/drawing/2010/main">
                                <a:solidFill>
                                  <a:srgbClr val="FFFFFF"/>
                                </a:solidFill>
                              </a14:hiddenFill>
                            </a:ext>
                          </a:extLst>
                        </wps:spPr>
                        <wps:txbx>
                          <w:txbxContent>
                            <w:p w14:paraId="34642FD8" w14:textId="77777777" w:rsidR="0073217F" w:rsidRDefault="0073217F" w:rsidP="0073217F">
                              <w:pPr>
                                <w:spacing w:line="240" w:lineRule="exact"/>
                                <w:jc w:val="center"/>
                                <w:rPr>
                                  <w:sz w:val="24"/>
                                  <w:szCs w:val="24"/>
                                </w:rPr>
                              </w:pPr>
                              <w:r>
                                <w:rPr>
                                  <w:rFonts w:ascii="Lato Light" w:eastAsia="Lato Light" w:hAnsi="Lato Light"/>
                                </w:rPr>
                                <w:t>Is there likely to be a need for buildings of similar size (etc.) in difference locations in the future?</w:t>
                              </w:r>
                            </w:p>
                          </w:txbxContent>
                        </wps:txbx>
                        <wps:bodyPr rot="0" vert="horz" wrap="square" lIns="91440" tIns="45720" rIns="91440" bIns="45720" anchor="ctr" anchorCtr="0" upright="1">
                          <a:noAutofit/>
                        </wps:bodyPr>
                      </wps:wsp>
                      <wps:wsp>
                        <wps:cNvPr id="89" name="Rectangle 57"/>
                        <wps:cNvSpPr>
                          <a:spLocks noChangeArrowheads="1"/>
                        </wps:cNvSpPr>
                        <wps:spPr bwMode="auto">
                          <a:xfrm>
                            <a:off x="36004" y="192737"/>
                            <a:ext cx="1994387" cy="831287"/>
                          </a:xfrm>
                          <a:prstGeom prst="rect">
                            <a:avLst/>
                          </a:prstGeom>
                          <a:noFill/>
                          <a:ln w="12700">
                            <a:solidFill>
                              <a:schemeClr val="tx1">
                                <a:lumMod val="50000"/>
                                <a:lumOff val="50000"/>
                              </a:schemeClr>
                            </a:solidFill>
                            <a:round/>
                            <a:headEnd/>
                            <a:tailEnd/>
                          </a:ln>
                          <a:extLst>
                            <a:ext uri="{909E8E84-426E-40DD-AFC4-6F175D3DCCD1}">
                              <a14:hiddenFill xmlns:a14="http://schemas.microsoft.com/office/drawing/2010/main">
                                <a:solidFill>
                                  <a:srgbClr val="FFFFFF"/>
                                </a:solidFill>
                              </a14:hiddenFill>
                            </a:ext>
                          </a:extLst>
                        </wps:spPr>
                        <wps:txbx>
                          <w:txbxContent>
                            <w:p w14:paraId="028C4C96" w14:textId="77777777" w:rsidR="0073217F" w:rsidRPr="00FE79E9" w:rsidRDefault="0073217F" w:rsidP="0073217F">
                              <w:pPr>
                                <w:spacing w:line="240" w:lineRule="exact"/>
                                <w:jc w:val="center"/>
                                <w:rPr>
                                  <w:sz w:val="24"/>
                                  <w:szCs w:val="24"/>
                                </w:rPr>
                              </w:pPr>
                              <w:r w:rsidRPr="00FE79E9">
                                <w:rPr>
                                  <w:rFonts w:ascii="Lato Light" w:eastAsia="Lato Light" w:hAnsi="Lato Light"/>
                                </w:rPr>
                                <w:t xml:space="preserve">Is the whole building designed to have a short life on its current site (&lt; 10 years)? </w:t>
                              </w:r>
                            </w:p>
                          </w:txbxContent>
                        </wps:txbx>
                        <wps:bodyPr rot="0" vert="horz" wrap="square" lIns="91440" tIns="45720" rIns="91440" bIns="45720" anchor="ctr" anchorCtr="0" upright="1">
                          <a:noAutofit/>
                        </wps:bodyPr>
                      </wps:wsp>
                      <wps:wsp>
                        <wps:cNvPr id="91" name="Connector: Elbow 65"/>
                        <wps:cNvCnPr>
                          <a:cxnSpLocks noChangeShapeType="1"/>
                          <a:stCxn id="88" idx="2"/>
                          <a:endCxn id="93" idx="1"/>
                        </wps:cNvCnPr>
                        <wps:spPr bwMode="auto">
                          <a:xfrm rot="16200000" flipH="1">
                            <a:off x="3584206" y="652372"/>
                            <a:ext cx="161717" cy="1199625"/>
                          </a:xfrm>
                          <a:prstGeom prst="bentConnector2">
                            <a:avLst/>
                          </a:prstGeom>
                          <a:noFill/>
                          <a:ln w="12700">
                            <a:solidFill>
                              <a:schemeClr val="tx1">
                                <a:lumMod val="50000"/>
                                <a:lumOff val="50000"/>
                              </a:schemeClr>
                            </a:solidFill>
                            <a:round/>
                            <a:headEnd/>
                            <a:tailEnd/>
                          </a:ln>
                        </wps:spPr>
                        <wps:bodyPr/>
                      </wps:wsp>
                      <wps:wsp>
                        <wps:cNvPr id="92" name="Rectangle 66"/>
                        <wps:cNvSpPr>
                          <a:spLocks noChangeArrowheads="1"/>
                        </wps:cNvSpPr>
                        <wps:spPr bwMode="auto">
                          <a:xfrm>
                            <a:off x="4265136" y="394759"/>
                            <a:ext cx="1677034" cy="429038"/>
                          </a:xfrm>
                          <a:prstGeom prst="rect">
                            <a:avLst/>
                          </a:prstGeom>
                          <a:solidFill>
                            <a:schemeClr val="tx1">
                              <a:lumMod val="50000"/>
                              <a:lumOff val="50000"/>
                            </a:schemeClr>
                          </a:solidFill>
                          <a:ln w="12700">
                            <a:solidFill>
                              <a:schemeClr val="tx1">
                                <a:lumMod val="50000"/>
                                <a:lumOff val="50000"/>
                              </a:schemeClr>
                            </a:solidFill>
                            <a:round/>
                            <a:headEnd/>
                            <a:tailEnd/>
                          </a:ln>
                        </wps:spPr>
                        <wps:txbx>
                          <w:txbxContent>
                            <w:p w14:paraId="5B62C52C" w14:textId="77777777" w:rsidR="0073217F" w:rsidRDefault="0073217F" w:rsidP="0073217F">
                              <w:pPr>
                                <w:spacing w:line="240" w:lineRule="auto"/>
                                <w:jc w:val="center"/>
                                <w:rPr>
                                  <w:b/>
                                  <w:bCs/>
                                  <w:color w:val="FFFFFF" w:themeColor="background1"/>
                                </w:rPr>
                              </w:pPr>
                              <w:r>
                                <w:rPr>
                                  <w:b/>
                                  <w:bCs/>
                                  <w:color w:val="FFFFFF" w:themeColor="background1"/>
                                </w:rPr>
                                <w:t>Design for Building Relocation</w:t>
                              </w:r>
                            </w:p>
                          </w:txbxContent>
                        </wps:txbx>
                        <wps:bodyPr rot="0" vert="horz" wrap="square" lIns="91440" tIns="45720" rIns="91440" bIns="45720" anchor="ctr" anchorCtr="0" upright="1">
                          <a:noAutofit/>
                        </wps:bodyPr>
                      </wps:wsp>
                      <wps:wsp>
                        <wps:cNvPr id="93" name="Rectangle 67"/>
                        <wps:cNvSpPr>
                          <a:spLocks noChangeArrowheads="1"/>
                        </wps:cNvSpPr>
                        <wps:spPr bwMode="auto">
                          <a:xfrm>
                            <a:off x="4264877" y="1127511"/>
                            <a:ext cx="1676953" cy="411065"/>
                          </a:xfrm>
                          <a:prstGeom prst="rect">
                            <a:avLst/>
                          </a:prstGeom>
                          <a:solidFill>
                            <a:schemeClr val="tx1">
                              <a:lumMod val="50000"/>
                              <a:lumOff val="50000"/>
                            </a:schemeClr>
                          </a:solidFill>
                          <a:ln w="12700">
                            <a:solidFill>
                              <a:schemeClr val="tx1">
                                <a:lumMod val="50000"/>
                                <a:lumOff val="50000"/>
                              </a:schemeClr>
                            </a:solidFill>
                            <a:round/>
                            <a:headEnd/>
                            <a:tailEnd/>
                          </a:ln>
                        </wps:spPr>
                        <wps:txbx>
                          <w:txbxContent>
                            <w:p w14:paraId="7733090B" w14:textId="77777777" w:rsidR="0073217F" w:rsidRDefault="0073217F" w:rsidP="0073217F">
                              <w:pPr>
                                <w:spacing w:line="240" w:lineRule="exact"/>
                                <w:jc w:val="center"/>
                                <w:rPr>
                                  <w:b/>
                                  <w:bCs/>
                                  <w:color w:val="FFFFFF" w:themeColor="background1"/>
                                  <w:sz w:val="24"/>
                                  <w:szCs w:val="24"/>
                                </w:rPr>
                              </w:pPr>
                              <w:r>
                                <w:rPr>
                                  <w:rFonts w:ascii="Lato Light" w:eastAsia="Lato Light" w:hAnsi="Lato Light"/>
                                  <w:b/>
                                  <w:bCs/>
                                  <w:color w:val="FFFFFF" w:themeColor="background1"/>
                                </w:rPr>
                                <w:t>Design for Component/ Material Reuse</w:t>
                              </w:r>
                            </w:p>
                          </w:txbxContent>
                        </wps:txbx>
                        <wps:bodyPr rot="0" vert="horz" wrap="square" lIns="91440" tIns="45720" rIns="91440" bIns="45720" anchor="ctr" anchorCtr="0" upright="1">
                          <a:noAutofit/>
                        </wps:bodyPr>
                      </wps:wsp>
                      <wps:wsp>
                        <wps:cNvPr id="98" name="Rectangle 101"/>
                        <wps:cNvSpPr>
                          <a:spLocks noChangeArrowheads="1"/>
                        </wps:cNvSpPr>
                        <wps:spPr bwMode="auto">
                          <a:xfrm>
                            <a:off x="1079351" y="1118317"/>
                            <a:ext cx="473103" cy="352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7BEED697" w14:textId="77777777" w:rsidR="0073217F" w:rsidRDefault="0073217F" w:rsidP="0073217F">
                              <w:pPr>
                                <w:spacing w:line="240" w:lineRule="auto"/>
                                <w:jc w:val="center"/>
                                <w:rPr>
                                  <w:b/>
                                  <w:bCs/>
                                  <w:sz w:val="16"/>
                                  <w:szCs w:val="16"/>
                                </w:rPr>
                              </w:pPr>
                              <w:r>
                                <w:rPr>
                                  <w:rFonts w:ascii="Lato Light" w:eastAsia="Lato Light" w:hAnsi="Lato Light"/>
                                  <w:b/>
                                  <w:bCs/>
                                </w:rPr>
                                <w:t>NO</w:t>
                              </w:r>
                            </w:p>
                          </w:txbxContent>
                        </wps:txbx>
                        <wps:bodyPr rot="0" vert="horz" wrap="square" lIns="91440" tIns="45720" rIns="91440" bIns="45720" anchor="ctr" anchorCtr="0" upright="1">
                          <a:noAutofit/>
                        </wps:bodyPr>
                      </wps:wsp>
                      <wps:wsp>
                        <wps:cNvPr id="99" name="Rectangle 105"/>
                        <wps:cNvSpPr>
                          <a:spLocks noChangeArrowheads="1"/>
                        </wps:cNvSpPr>
                        <wps:spPr bwMode="auto">
                          <a:xfrm>
                            <a:off x="1954492" y="321763"/>
                            <a:ext cx="473003" cy="35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14AB58C4" w14:textId="77777777" w:rsidR="0073217F" w:rsidRDefault="0073217F" w:rsidP="0073217F">
                              <w:pPr>
                                <w:spacing w:line="240" w:lineRule="exact"/>
                                <w:jc w:val="center"/>
                                <w:rPr>
                                  <w:sz w:val="24"/>
                                  <w:szCs w:val="24"/>
                                </w:rPr>
                              </w:pPr>
                              <w:r>
                                <w:rPr>
                                  <w:rFonts w:ascii="Lato Light" w:eastAsia="Lato Light" w:hAnsi="Lato Light"/>
                                  <w:b/>
                                  <w:bCs/>
                                </w:rPr>
                                <w:t>YES</w:t>
                              </w:r>
                            </w:p>
                          </w:txbxContent>
                        </wps:txbx>
                        <wps:bodyPr rot="0" vert="horz" wrap="square" lIns="91440" tIns="45720" rIns="91440" bIns="45720" anchor="ctr" anchorCtr="0" upright="1">
                          <a:noAutofit/>
                        </wps:bodyPr>
                      </wps:wsp>
                      <wps:wsp>
                        <wps:cNvPr id="100" name="Rectangle 106"/>
                        <wps:cNvSpPr>
                          <a:spLocks noChangeArrowheads="1"/>
                        </wps:cNvSpPr>
                        <wps:spPr bwMode="auto">
                          <a:xfrm>
                            <a:off x="3689703" y="345798"/>
                            <a:ext cx="509421" cy="352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0C791F10" w14:textId="77777777" w:rsidR="0073217F" w:rsidRDefault="0073217F" w:rsidP="0073217F">
                              <w:pPr>
                                <w:spacing w:line="240" w:lineRule="exact"/>
                                <w:jc w:val="center"/>
                                <w:rPr>
                                  <w:sz w:val="24"/>
                                  <w:szCs w:val="24"/>
                                </w:rPr>
                              </w:pPr>
                              <w:r>
                                <w:rPr>
                                  <w:rFonts w:ascii="Lato Light" w:eastAsia="Lato Light" w:hAnsi="Lato Light"/>
                                  <w:b/>
                                  <w:bCs/>
                                </w:rPr>
                                <w:t>YES</w:t>
                              </w:r>
                            </w:p>
                          </w:txbxContent>
                        </wps:txbx>
                        <wps:bodyPr rot="0" vert="horz" wrap="square" lIns="91440" tIns="45720" rIns="91440" bIns="45720" anchor="ctr" anchorCtr="0" upright="1">
                          <a:noAutofit/>
                        </wps:bodyPr>
                      </wps:wsp>
                      <wps:wsp>
                        <wps:cNvPr id="102" name="Rectangle 110"/>
                        <wps:cNvSpPr>
                          <a:spLocks noChangeArrowheads="1"/>
                        </wps:cNvSpPr>
                        <wps:spPr bwMode="auto">
                          <a:xfrm>
                            <a:off x="3485998" y="1072202"/>
                            <a:ext cx="1007543" cy="35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1DA963B5" w14:textId="77777777" w:rsidR="0073217F" w:rsidRDefault="0073217F" w:rsidP="0073217F">
                              <w:pPr>
                                <w:spacing w:line="240" w:lineRule="exact"/>
                                <w:jc w:val="center"/>
                                <w:rPr>
                                  <w:sz w:val="24"/>
                                  <w:szCs w:val="24"/>
                                </w:rPr>
                              </w:pPr>
                              <w:r>
                                <w:rPr>
                                  <w:rFonts w:ascii="Lato Light" w:eastAsia="Lato Light" w:hAnsi="Lato Light"/>
                                  <w:b/>
                                  <w:bCs/>
                                </w:rPr>
                                <w:t>NO</w:t>
                              </w:r>
                            </w:p>
                          </w:txbxContent>
                        </wps:txbx>
                        <wps:bodyPr rot="0" vert="horz" wrap="square" lIns="91440" tIns="45720" rIns="91440" bIns="45720" anchor="ctr" anchorCtr="0" upright="1">
                          <a:noAutofit/>
                        </wps:bodyPr>
                      </wps:wsp>
                      <wps:wsp>
                        <wps:cNvPr id="106" name="Straight Connector 106"/>
                        <wps:cNvCnPr>
                          <a:stCxn id="89" idx="3"/>
                          <a:endCxn id="88" idx="1"/>
                        </wps:cNvCnPr>
                        <wps:spPr bwMode="auto">
                          <a:xfrm flipV="1">
                            <a:off x="2030391" y="599951"/>
                            <a:ext cx="375838" cy="8430"/>
                          </a:xfrm>
                          <a:prstGeom prst="line">
                            <a:avLst/>
                          </a:prstGeom>
                          <a:noFill/>
                          <a:ln w="12700">
                            <a:solidFill>
                              <a:schemeClr val="tx1">
                                <a:lumMod val="50000"/>
                                <a:lumOff val="50000"/>
                              </a:schemeClr>
                            </a:solidFill>
                            <a:round/>
                            <a:headEnd/>
                            <a:tailEnd/>
                          </a:ln>
                        </wps:spPr>
                        <wps:bodyPr/>
                      </wps:wsp>
                      <wps:wsp>
                        <wps:cNvPr id="107" name="Rectangle 107"/>
                        <wps:cNvSpPr>
                          <a:spLocks noChangeArrowheads="1"/>
                        </wps:cNvSpPr>
                        <wps:spPr bwMode="auto">
                          <a:xfrm>
                            <a:off x="38313" y="1618325"/>
                            <a:ext cx="1991946" cy="727520"/>
                          </a:xfrm>
                          <a:prstGeom prst="rect">
                            <a:avLst/>
                          </a:prstGeom>
                          <a:noFill/>
                          <a:ln w="38100">
                            <a:solidFill>
                              <a:schemeClr val="accent2">
                                <a:lumMod val="75000"/>
                              </a:schemeClr>
                            </a:solidFill>
                            <a:round/>
                            <a:headEnd/>
                            <a:tailEnd/>
                          </a:ln>
                          <a:extLst>
                            <a:ext uri="{909E8E84-426E-40DD-AFC4-6F175D3DCCD1}">
                              <a14:hiddenFill xmlns:a14="http://schemas.microsoft.com/office/drawing/2010/main">
                                <a:solidFill>
                                  <a:srgbClr val="FFFFFF"/>
                                </a:solidFill>
                              </a14:hiddenFill>
                            </a:ext>
                          </a:extLst>
                        </wps:spPr>
                        <wps:txbx>
                          <w:txbxContent>
                            <w:p w14:paraId="0662E7C1" w14:textId="77777777" w:rsidR="0073217F" w:rsidRDefault="0073217F" w:rsidP="0073217F">
                              <w:pPr>
                                <w:spacing w:line="240" w:lineRule="exact"/>
                                <w:jc w:val="center"/>
                                <w:rPr>
                                  <w:rFonts w:ascii="Lato Light" w:eastAsia="Lato Light" w:hAnsi="Lato Light"/>
                                </w:rPr>
                              </w:pPr>
                              <w:r>
                                <w:rPr>
                                  <w:rFonts w:ascii="Lato Light" w:eastAsia="Lato Light" w:hAnsi="Lato Light"/>
                                </w:rPr>
                                <w:t>Is it foreseeable that the building will need to change use/ function within its design life?</w:t>
                              </w:r>
                            </w:p>
                          </w:txbxContent>
                        </wps:txbx>
                        <wps:bodyPr rot="0" vert="horz" wrap="square" lIns="91440" tIns="45720" rIns="91440" bIns="45720" anchor="ctr" anchorCtr="0" upright="1">
                          <a:noAutofit/>
                        </wps:bodyPr>
                      </wps:wsp>
                      <wps:wsp>
                        <wps:cNvPr id="108" name="Straight Connector 108"/>
                        <wps:cNvCnPr/>
                        <wps:spPr bwMode="auto">
                          <a:xfrm>
                            <a:off x="1033198" y="1024024"/>
                            <a:ext cx="1042" cy="594301"/>
                          </a:xfrm>
                          <a:prstGeom prst="line">
                            <a:avLst/>
                          </a:prstGeom>
                          <a:noFill/>
                          <a:ln w="38100">
                            <a:solidFill>
                              <a:schemeClr val="accent2">
                                <a:lumMod val="75000"/>
                              </a:schemeClr>
                            </a:solidFill>
                            <a:round/>
                            <a:headEnd/>
                            <a:tailEnd/>
                          </a:ln>
                        </wps:spPr>
                        <wps:bodyPr/>
                      </wps:wsp>
                      <wps:wsp>
                        <wps:cNvPr id="110" name="Straight Connector 110"/>
                        <wps:cNvCnPr/>
                        <wps:spPr bwMode="auto">
                          <a:xfrm flipH="1">
                            <a:off x="1031561" y="2345845"/>
                            <a:ext cx="2725" cy="360559"/>
                          </a:xfrm>
                          <a:prstGeom prst="line">
                            <a:avLst/>
                          </a:prstGeom>
                          <a:solidFill>
                            <a:schemeClr val="accent1"/>
                          </a:solidFill>
                          <a:ln w="38100" cap="flat" cmpd="sng" algn="ctr">
                            <a:solidFill>
                              <a:schemeClr val="accent2">
                                <a:lumMod val="75000"/>
                              </a:schemeClr>
                            </a:solidFill>
                            <a:prstDash val="solid"/>
                            <a:round/>
                            <a:headEnd type="none" w="med" len="med"/>
                            <a:tailEnd type="arrow" w="sm" len="sm"/>
                          </a:ln>
                          <a:effectLst/>
                        </wps:spPr>
                        <wps:bodyPr/>
                      </wps:wsp>
                      <wps:wsp>
                        <wps:cNvPr id="113" name="Straight Connector 113"/>
                        <wps:cNvCnPr>
                          <a:stCxn id="88" idx="3"/>
                          <a:endCxn id="92" idx="1"/>
                        </wps:cNvCnPr>
                        <wps:spPr bwMode="auto">
                          <a:xfrm>
                            <a:off x="3724274" y="599951"/>
                            <a:ext cx="540862" cy="9327"/>
                          </a:xfrm>
                          <a:prstGeom prst="line">
                            <a:avLst/>
                          </a:prstGeom>
                          <a:noFill/>
                          <a:ln w="12700">
                            <a:solidFill>
                              <a:schemeClr val="tx1">
                                <a:lumMod val="50000"/>
                                <a:lumOff val="50000"/>
                              </a:schemeClr>
                            </a:solidFill>
                            <a:round/>
                            <a:headEnd/>
                            <a:tailEnd/>
                          </a:ln>
                        </wps:spPr>
                        <wps:bodyPr/>
                      </wps:wsp>
                      <wps:wsp>
                        <wps:cNvPr id="114" name="Rectangle 114"/>
                        <wps:cNvSpPr>
                          <a:spLocks noChangeArrowheads="1"/>
                        </wps:cNvSpPr>
                        <wps:spPr bwMode="auto">
                          <a:xfrm>
                            <a:off x="4265770" y="1784288"/>
                            <a:ext cx="1676400" cy="410845"/>
                          </a:xfrm>
                          <a:prstGeom prst="rect">
                            <a:avLst/>
                          </a:prstGeom>
                          <a:solidFill>
                            <a:schemeClr val="tx1">
                              <a:lumMod val="50000"/>
                              <a:lumOff val="50000"/>
                            </a:schemeClr>
                          </a:solidFill>
                          <a:ln w="12700">
                            <a:solidFill>
                              <a:schemeClr val="tx1">
                                <a:lumMod val="50000"/>
                                <a:lumOff val="50000"/>
                              </a:schemeClr>
                            </a:solidFill>
                            <a:round/>
                            <a:headEnd/>
                            <a:tailEnd/>
                          </a:ln>
                        </wps:spPr>
                        <wps:txbx>
                          <w:txbxContent>
                            <w:p w14:paraId="0A16DD1F" w14:textId="77777777" w:rsidR="0073217F" w:rsidRDefault="0073217F" w:rsidP="0073217F">
                              <w:pPr>
                                <w:spacing w:line="240" w:lineRule="exact"/>
                                <w:jc w:val="center"/>
                                <w:rPr>
                                  <w:rFonts w:ascii="Lato Light" w:eastAsia="Lato Light" w:hAnsi="Lato Light"/>
                                  <w:b/>
                                  <w:bCs/>
                                  <w:color w:val="FFFFFF"/>
                                </w:rPr>
                              </w:pPr>
                              <w:r>
                                <w:rPr>
                                  <w:rFonts w:ascii="Lato Light" w:eastAsia="Lato Light" w:hAnsi="Lato Light"/>
                                  <w:b/>
                                  <w:bCs/>
                                  <w:color w:val="FFFFFF"/>
                                </w:rPr>
                                <w:t>Design for Adaptability</w:t>
                              </w:r>
                            </w:p>
                          </w:txbxContent>
                        </wps:txbx>
                        <wps:bodyPr rot="0" vert="horz" wrap="square" lIns="91440" tIns="45720" rIns="91440" bIns="45720" anchor="ctr" anchorCtr="0" upright="1">
                          <a:noAutofit/>
                        </wps:bodyPr>
                      </wps:wsp>
                      <wps:wsp>
                        <wps:cNvPr id="115" name="Straight Connector 115"/>
                        <wps:cNvCnPr>
                          <a:stCxn id="107" idx="3"/>
                          <a:endCxn id="114" idx="1"/>
                        </wps:cNvCnPr>
                        <wps:spPr bwMode="auto">
                          <a:xfrm>
                            <a:off x="2030259" y="1982085"/>
                            <a:ext cx="2235511" cy="7626"/>
                          </a:xfrm>
                          <a:prstGeom prst="line">
                            <a:avLst/>
                          </a:prstGeom>
                          <a:noFill/>
                          <a:ln w="12700">
                            <a:solidFill>
                              <a:schemeClr val="tx1">
                                <a:lumMod val="50000"/>
                                <a:lumOff val="50000"/>
                              </a:schemeClr>
                            </a:solidFill>
                            <a:round/>
                            <a:headEnd/>
                            <a:tailEnd/>
                          </a:ln>
                        </wps:spPr>
                        <wps:bodyPr/>
                      </wps:wsp>
                      <wps:wsp>
                        <wps:cNvPr id="116" name="Rectangle 116"/>
                        <wps:cNvSpPr>
                          <a:spLocks noChangeArrowheads="1"/>
                        </wps:cNvSpPr>
                        <wps:spPr bwMode="auto">
                          <a:xfrm>
                            <a:off x="3623953" y="1738541"/>
                            <a:ext cx="750570"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2A2DB6A5" w14:textId="77777777" w:rsidR="0073217F" w:rsidRDefault="0073217F" w:rsidP="0073217F">
                              <w:pPr>
                                <w:spacing w:line="240" w:lineRule="exact"/>
                                <w:jc w:val="center"/>
                                <w:rPr>
                                  <w:rFonts w:ascii="Lato Light" w:eastAsia="Lato Light" w:hAnsi="Lato Light"/>
                                  <w:b/>
                                  <w:bCs/>
                                </w:rPr>
                              </w:pPr>
                              <w:r>
                                <w:rPr>
                                  <w:rFonts w:ascii="Lato Light" w:eastAsia="Lato Light" w:hAnsi="Lato Light"/>
                                  <w:b/>
                                  <w:bCs/>
                                </w:rPr>
                                <w:t>YES</w:t>
                              </w:r>
                            </w:p>
                          </w:txbxContent>
                        </wps:txbx>
                        <wps:bodyPr rot="0" vert="horz" wrap="square" lIns="91440" tIns="45720" rIns="91440" bIns="45720" anchor="ctr" anchorCtr="0" upright="1">
                          <a:noAutofit/>
                        </wps:bodyPr>
                      </wps:wsp>
                      <wps:wsp>
                        <wps:cNvPr id="969836104" name="Rectangle 969836104"/>
                        <wps:cNvSpPr>
                          <a:spLocks noChangeArrowheads="1"/>
                        </wps:cNvSpPr>
                        <wps:spPr bwMode="auto">
                          <a:xfrm>
                            <a:off x="189525" y="2741930"/>
                            <a:ext cx="1676400" cy="353695"/>
                          </a:xfrm>
                          <a:prstGeom prst="rect">
                            <a:avLst/>
                          </a:prstGeom>
                          <a:solidFill>
                            <a:schemeClr val="accent2"/>
                          </a:solidFill>
                          <a:ln w="12700">
                            <a:solidFill>
                              <a:schemeClr val="accent2"/>
                            </a:solidFill>
                            <a:round/>
                            <a:headEnd/>
                            <a:tailEnd/>
                          </a:ln>
                        </wps:spPr>
                        <wps:txbx>
                          <w:txbxContent>
                            <w:p w14:paraId="384BC534" w14:textId="33C54CF0" w:rsidR="006C2D5E" w:rsidRDefault="006C2D5E" w:rsidP="006C2D5E">
                              <w:pPr>
                                <w:spacing w:line="240" w:lineRule="exact"/>
                                <w:jc w:val="center"/>
                                <w:rPr>
                                  <w:rFonts w:ascii="Lato Light" w:eastAsia="Lato Light" w:hAnsi="Lato Light"/>
                                  <w:b/>
                                  <w:bCs/>
                                  <w:color w:val="FFFFFF"/>
                                </w:rPr>
                              </w:pPr>
                              <w:r>
                                <w:rPr>
                                  <w:rFonts w:ascii="Lato Light" w:eastAsia="Lato Light" w:hAnsi="Lato Light"/>
                                  <w:b/>
                                  <w:bCs/>
                                  <w:color w:val="FFFFFF"/>
                                </w:rPr>
                                <w:t>Design for Longevity</w:t>
                              </w:r>
                            </w:p>
                          </w:txbxContent>
                        </wps:txbx>
                        <wps:bodyPr rot="0" vert="horz" wrap="square" lIns="91440" tIns="45720" rIns="91440" bIns="45720" anchor="ctr" anchorCtr="0" upright="1">
                          <a:noAutofit/>
                        </wps:bodyPr>
                      </wps:wsp>
                    </wpc:wpc>
                  </a:graphicData>
                </a:graphic>
              </wp:inline>
            </w:drawing>
          </mc:Choice>
          <mc:Fallback>
            <w:pict>
              <v:group w14:anchorId="2FD17AC4" id="Canvas 127" o:spid="_x0000_s1086" editas="canvas" style="width:481.35pt;height:252pt;mso-position-horizontal-relative:char;mso-position-vertical-relative:line" coordsize="61131,3200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xH0afAcAALwyAAAOAAAAZHJzL2Uyb0RvYy54bWzsW8lu40YQvQfIPxC8Z9QLV2HkwcAzkwTI&#10;MognubcoSiJCkQxJW3K+Pq+6uUi05N1yDMgHmUuL7OXVq1dVrfcfNqvUuorLKsmzic3fMduKsyif&#10;JdliYv/57csPgW1VtcpmKs2zeGJfx5X94ez7796vi3Es8mWezuLSwkOyarwuJvayrovxaFRFy3il&#10;qnd5EWe4Oc/LlapxWi5Gs1Kt8fRVOhKMeaN1Xs6KMo/iqsLVT+amfaafP5/HUf37fF7FtZVObPSt&#10;1p+l/pzS5+jsvRovSlUsk6jphnpEL1YqyfDS7lGfVK2syzK58ahVEpV5lc/rd1G+GuXzeRLFegwY&#10;DWeD0Zyr7EpVejARZqftII6e8bnTBfW7ytNk9iVJU31SLqbnaWldKczaF/1HEzXaaTZCN8b0Zfq/&#10;xkLGaLIusIxV0S1o9bSOXixVEevxV+Pot6uvpZXMJnbg21amVkDTH1hflS3S2MK15vVod1F8LfU4&#10;il/y6O/KyvLzJZrFH8syXy9jNUO3uB4R9bf7Ap1U+Ko1Xf+az/B4dVnnelU383JFD8R6WRt8l0vu&#10;CMDpemIL6THf8wyQ4k1tRWjguoz73LYiNJCucITbzF/7oKKs6h/jfGXRwcQuMQ79InX1S1WbqW6b&#10;0HuznJYG19U4zXYuYE3oChbD9N0sQb2ZbvRUST1MujnNZ9cYWpkbE4DJ4mCZl//a1hrwn9jVP5eq&#10;jG0r/TnD9ITccche9Inj+jTacvvOdPuOyiI8amJHdWlb5uS8NlZ2WZTJYol3cT3ALP+ISZ0nepB9&#10;v5oRADrHwhB4aYghV68idaqDBBD/QhgSDvOECA2GAtfXCFHjFkFAWMAc10CIA22+K54RQ9YaCyJ8&#10;xvSi7Bo/UW/cmX+9MQuXXq5gFIYSXIY/g3hcBsEOLhNRtE8Z0oYal/llNtNYJlP83BzXKknN8V2Q&#10;1vPQQ+cE6ZYWAaYbkD4mLYIJmaMBzUPhS/3qLUSHoSOJuokUA8mFoWys9nOQ4lsGtCRTOgEaVNRw&#10;bwPoEB7UAPo8zzK4yLwcW5/Tab62PE2XTfPzzLj7aJNdDNhaC4hv1wWcufaEIKb6fJMZGQEXkMzg&#10;rTWhAKjZrL0VyubWjkow76GXHlYJho24B21KHGnN06T4qXV+jXyQbgD14GlL8Vwh/bYDjXrgHsRD&#10;Yyich6F3l3yYxlndTZG4t5B4ezZjRAzpI1qF46mFULRI7BWn0XwNBF9acTrCc7k0kJGh47uhcb+d&#10;XPB8n0mQL5GrI0Img6epheNKgjR7e1jsNbZz4u+9cRqx6FCQeMcUJLAaJ/DBpDAKDrnr8sYJbJmN&#10;F7ropjYbzpnxK4/XJCezub+O71z4KTQ1IWcre/aEppx1gfwRYlPO/FC6UF/abjjE+kDLO77krDEb&#10;5Ddco/UfbzaPz290IfsJRLsg2hMMctaZ3DFAFLqOQ8IJIJKC+54Oc/p4EBhiWxhyXg9DnUs6YWgH&#10;Q5wCmKEDh49s5c4RQCS9IISwNSBCGjLUsrYHkctCR/SJ1lckIt0xigZOIBqAaE/sBKV1TBA5gRsC&#10;OdqdMV8INgy4GfNdp/dnr8hFOq47wehGLohop+Gii7pUVFKwupSHtUtKbT5oK9UDb6hTPa0P6lM9&#10;QZsFeniqh3I7fw1yO4JJJilxBa8H0IVQUTrV3UYc0ncDxOYmCepIbQaHdVOaZFT+UuP71IXeXght&#10;qPL46Rzo2xZMfT6HLjZ52GM4Nohq49aQ7QukyfD1fg1ZPx46gDwFpj4Vf+5AyoMqiIQUGZB7J2zd&#10;FrOqKEJu0aQUtytAPpWAaLqA3Zcr9aAC2azIyakOnGoXI+5lw06MAMnEhs0sHk5bEw7a4jaTknfe&#10;EmVKofNbW9hkDlw6AdNFRccEps9IYf9jYL4aX0Eu3eL8dsTUvZZ7b1kCET13PeO6hHRQpBjUpIUP&#10;mtILj0qfa1LQj1/4u2nHeOQBQZlUsQGJFdHGhXmqanRrVcywiSFbYANCusBepAh7EV6Y3miLxidV&#10;LU35Ww+ICGtPiduqdQ0qwx4o7LeY2Kt4hp0WMbpJR/o7TeKsaaloq4puWq2aljhAQ0y42QIS691N&#10;zXYRUoxk3dt1RGpM149XJsG+mFtx2hU6G1rSy3OzHndTpFEaQeu3B4u0LWJDnQ3bKEyBep80cx0W&#10;eA2zhVJoNfB4eO+ktE7S7Obmtv17u7DVpYXQljTDRaCZwHwEaUa1NlTTTLjoo1SLEEFbaKvhued7&#10;DuVGTNWANUR5GCt3ibPbqPD599+86WKboxngFCDDtTXm0FQNOIdvNsm6fZIQd3sLuhkg64joQISs&#10;TfLJ7EuBsYBm0EmYMBAsGKoLIV0q0JmQxxM6zXjYpk6h8YvsreW8y7Ns8+9xc75C6qIsIgzuy8A1&#10;Nt8HIAg+XeJnot9X3V2LOKgxqlN8uhOfhl4YSI/TbsBh/aC/1fPRS++e4UGIIqWmHghAHpq0Ww+o&#10;HYcuXYk9AbSwh8nnKQ69TamYF+y4/od45lse88QNtkiEvzlU6x8j4IcIetGan3PQbzC2z3U41P/o&#10;5Ow/AAAA//8DAFBLAwQUAAYACAAAACEA+CJ8bdoAAAAFAQAADwAAAGRycy9kb3ducmV2LnhtbEyP&#10;wU7DMBBE70j9B2srcaN2KygQ4lRVK4Q4cGjhAzb2kkTY6yh2m/TvMVzgstJoRjNvy83knTjTELvA&#10;GpYLBYLYBNtxo+Hj/fnmAURMyBZdYNJwoQibanZVYmHDyAc6H1MjcgnHAjW0KfWFlNG05DEuQk+c&#10;vc8weExZDo20A4653Du5UmotPXacF1rsadeS+TqevIaebLq4pSHav6mxJvPyunOs9fV82j6BSDSl&#10;vzD84Gd0qDJTHU5so3Aa8iPp92bvcb26B1FruFO3CmRVyv/01TcAAAD//wMAUEsBAi0AFAAGAAgA&#10;AAAhALaDOJL+AAAA4QEAABMAAAAAAAAAAAAAAAAAAAAAAFtDb250ZW50X1R5cGVzXS54bWxQSwEC&#10;LQAUAAYACAAAACEAOP0h/9YAAACUAQAACwAAAAAAAAAAAAAAAAAvAQAAX3JlbHMvLnJlbHNQSwEC&#10;LQAUAAYACAAAACEAQcR9GnwHAAC8MgAADgAAAAAAAAAAAAAAAAAuAgAAZHJzL2Uyb0RvYy54bWxQ&#10;SwECLQAUAAYACAAAACEA+CJ8bdoAAAAFAQAADwAAAAAAAAAAAAAAAADWCQAAZHJzL2Rvd25yZXYu&#10;eG1sUEsFBgAAAAAEAAQA8wAAAN0K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87" type="#_x0000_t75" style="position:absolute;width:61131;height:32004;visibility:visible;mso-wrap-style:square" filled="t">
                  <v:fill o:detectmouseclick="t"/>
                  <v:path o:connecttype="none"/>
                </v:shape>
                <v:rect id="Rectangle 87" o:spid="_x0000_s1088" style="position:absolute;left:11314;top:23607;width:5501;height:352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NxmbwwAAANsAAAAPAAAAZHJzL2Rvd25yZXYueG1sRI9BawIx&#10;FITvBf9DeIK3mrUHu6xGUaFo8VBq6/2ZPHcXNy9LEnfXf98UCj0OM/MNs1wPthEd+VA7VjCbZiCI&#10;tTM1lwq+v96ecxAhIhtsHJOCBwVYr0ZPSyyM6/mTulMsRYJwKFBBFWNbSBl0RRbD1LXEybs6bzEm&#10;6UtpPPYJbhv5kmVzabHmtFBhS7uK9O10twrO7rrtrb7we/f4qO/7o9c6Pyo1GQ+bBYhIQ/wP/7UP&#10;RkH+Cr9f0g+Qqx8AAAD//wMAUEsBAi0AFAAGAAgAAAAhANvh9svuAAAAhQEAABMAAAAAAAAAAAAA&#10;AAAAAAAAAFtDb250ZW50X1R5cGVzXS54bWxQSwECLQAUAAYACAAAACEAWvQsW78AAAAVAQAACwAA&#10;AAAAAAAAAAAAAAAfAQAAX3JlbHMvLnJlbHNQSwECLQAUAAYACAAAACEAezcZm8MAAADbAAAADwAA&#10;AAAAAAAAAAAAAAAHAgAAZHJzL2Rvd25yZXYueG1sUEsFBgAAAAADAAMAtwAAAPcCAAAAAA==&#10;" filled="f" stroked="f" strokeweight="1pt">
                  <v:stroke joinstyle="round"/>
                  <v:textbox>
                    <w:txbxContent>
                      <w:p w14:paraId="5E59C194" w14:textId="77777777" w:rsidR="0073217F" w:rsidRDefault="0073217F" w:rsidP="0073217F">
                        <w:pPr>
                          <w:spacing w:line="240" w:lineRule="exact"/>
                          <w:jc w:val="center"/>
                          <w:rPr>
                            <w:rFonts w:ascii="Lato Light" w:eastAsia="Lato Light" w:hAnsi="Lato Light"/>
                            <w:b/>
                            <w:bCs/>
                          </w:rPr>
                        </w:pPr>
                        <w:r>
                          <w:rPr>
                            <w:rFonts w:ascii="Lato Light" w:eastAsia="Lato Light" w:hAnsi="Lato Light"/>
                            <w:b/>
                            <w:bCs/>
                          </w:rPr>
                          <w:t>NO</w:t>
                        </w:r>
                      </w:p>
                    </w:txbxContent>
                  </v:textbox>
                </v:rect>
                <v:rect id="Rectangle 56" o:spid="_x0000_s1089" style="position:absolute;left:24062;top:285;width:13180;height:1142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lHwkwgAAANsAAAAPAAAAZHJzL2Rvd25yZXYueG1sRE/LasJA&#10;FN0X+g/DLbirkxRabOpEmmLBlWjsprtL5uZBM3fGzBijX99ZCC4P571cTaYXIw2+s6wgnScgiCur&#10;O24U/By+nxcgfEDW2FsmBRfysMofH5aYaXvmPY1laEQMYZ+hgjYEl0npq5YM+rl1xJGr7WAwRDg0&#10;Ug94juGmly9J8iYNdhwbWnT01VL1V56Mgmu6K8Z0497X28DHunh1x7H4VWr2NH1+gAg0hbv45t5o&#10;BYs4Nn6JP0Dm/wAAAP//AwBQSwECLQAUAAYACAAAACEA2+H2y+4AAACFAQAAEwAAAAAAAAAAAAAA&#10;AAAAAAAAW0NvbnRlbnRfVHlwZXNdLnhtbFBLAQItABQABgAIAAAAIQBa9CxbvwAAABUBAAALAAAA&#10;AAAAAAAAAAAAAB8BAABfcmVscy8ucmVsc1BLAQItABQABgAIAAAAIQBplHwkwgAAANsAAAAPAAAA&#10;AAAAAAAAAAAAAAcCAABkcnMvZG93bnJldi54bWxQSwUGAAAAAAMAAwC3AAAA9gIAAAAA&#10;" filled="f" strokecolor="gray [1629]" strokeweight="1pt">
                  <v:stroke joinstyle="round"/>
                  <v:textbox>
                    <w:txbxContent>
                      <w:p w14:paraId="34642FD8" w14:textId="77777777" w:rsidR="0073217F" w:rsidRDefault="0073217F" w:rsidP="0073217F">
                        <w:pPr>
                          <w:spacing w:line="240" w:lineRule="exact"/>
                          <w:jc w:val="center"/>
                          <w:rPr>
                            <w:sz w:val="24"/>
                            <w:szCs w:val="24"/>
                          </w:rPr>
                        </w:pPr>
                        <w:r>
                          <w:rPr>
                            <w:rFonts w:ascii="Lato Light" w:eastAsia="Lato Light" w:hAnsi="Lato Light"/>
                          </w:rPr>
                          <w:t>Is there likely to be a need for buildings of similar size (etc.) in difference locations in the future?</w:t>
                        </w:r>
                      </w:p>
                    </w:txbxContent>
                  </v:textbox>
                </v:rect>
                <v:rect id="Rectangle 57" o:spid="_x0000_s1090" style="position:absolute;left:360;top:1927;width:19943;height:831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2Nm/xAAAANsAAAAPAAAAZHJzL2Rvd25yZXYueG1sRI9Ba8JA&#10;FITvBf/D8oTe6iaCRaOrGFHwVFr14u2RfSbB7Ns1u8a0v75bKHgcZuYbZrHqTSM6an1tWUE6SkAQ&#10;F1bXXCo4HXdvUxA+IGtsLJOCb/KwWg5eFphp++Av6g6hFBHCPkMFVQguk9IXFRn0I+uIo3exrcEQ&#10;ZVtK3eIjwk0jx0nyLg3WHBcqdLSpqLge7kbBT/qZd+nezbYfgW+XfOJuXX5W6nXYr+cgAvXhGf5v&#10;77WC6Qz+vsQfIJe/AAAA//8DAFBLAQItABQABgAIAAAAIQDb4fbL7gAAAIUBAAATAAAAAAAAAAAA&#10;AAAAAAAAAABbQ29udGVudF9UeXBlc10ueG1sUEsBAi0AFAAGAAgAAAAhAFr0LFu/AAAAFQEAAAsA&#10;AAAAAAAAAAAAAAAAHwEAAF9yZWxzLy5yZWxzUEsBAi0AFAAGAAgAAAAhAAbY2b/EAAAA2wAAAA8A&#10;AAAAAAAAAAAAAAAABwIAAGRycy9kb3ducmV2LnhtbFBLBQYAAAAAAwADALcAAAD4AgAAAAA=&#10;" filled="f" strokecolor="gray [1629]" strokeweight="1pt">
                  <v:stroke joinstyle="round"/>
                  <v:textbox>
                    <w:txbxContent>
                      <w:p w14:paraId="028C4C96" w14:textId="77777777" w:rsidR="0073217F" w:rsidRPr="00FE79E9" w:rsidRDefault="0073217F" w:rsidP="0073217F">
                        <w:pPr>
                          <w:spacing w:line="240" w:lineRule="exact"/>
                          <w:jc w:val="center"/>
                          <w:rPr>
                            <w:sz w:val="24"/>
                            <w:szCs w:val="24"/>
                          </w:rPr>
                        </w:pPr>
                        <w:r w:rsidRPr="00FE79E9">
                          <w:rPr>
                            <w:rFonts w:ascii="Lato Light" w:eastAsia="Lato Light" w:hAnsi="Lato Light"/>
                          </w:rPr>
                          <w:t xml:space="preserve">Is the whole building designed to have a short life on its current site (&lt; 10 years)? </w:t>
                        </w:r>
                      </w:p>
                    </w:txbxContent>
                  </v:textbox>
                </v:rect>
                <v:shape id="Connector: Elbow 65" o:spid="_x0000_s1091" type="#_x0000_t33" style="position:absolute;left:35841;top:6524;width:1617;height:11996;rotation:90;flip:x;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23eCxQAAANsAAAAPAAAAZHJzL2Rvd25yZXYueG1sRI9PawIx&#10;FMTvhX6H8IReimYtWLqrUYqwKMWLf6DX5+a5WUxetptUt9/eCAWPw8z8hpktemfFhbrQeFYwHmUg&#10;iCuvG64VHPbl8ANEiMgarWdS8EcBFvPnpxkW2l95S5ddrEWCcChQgYmxLaQMlSGHYeRb4uSdfOcw&#10;JtnVUnd4TXBn5VuWvUuHDacFgy0tDVXn3a9TUOZ7uzrmr4fN18T8lMvtyq7pW6mXQf85BRGpj4/w&#10;f3utFeRjuH9JP0DObwAAAP//AwBQSwECLQAUAAYACAAAACEA2+H2y+4AAACFAQAAEwAAAAAAAAAA&#10;AAAAAAAAAAAAW0NvbnRlbnRfVHlwZXNdLnhtbFBLAQItABQABgAIAAAAIQBa9CxbvwAAABUBAAAL&#10;AAAAAAAAAAAAAAAAAB8BAABfcmVscy8ucmVsc1BLAQItABQABgAIAAAAIQCI23eCxQAAANsAAAAP&#10;AAAAAAAAAAAAAAAAAAcCAABkcnMvZG93bnJldi54bWxQSwUGAAAAAAMAAwC3AAAA+QIAAAAA&#10;" strokecolor="gray [1629]" strokeweight="1pt">
                  <v:stroke joinstyle="round"/>
                </v:shape>
                <v:rect id="Rectangle 66" o:spid="_x0000_s1092" style="position:absolute;left:42651;top:3947;width:16770;height:42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kj1OxAAAANsAAAAPAAAAZHJzL2Rvd25yZXYueG1sRI9BawIx&#10;FITvhf6H8Aq9abaKUrcbpWiL4q3qwePr5u1mcfOybKKm/fWNIPQ4zMw3TLGIthUX6n3jWMHLMANB&#10;XDrdcK3gsP8cvILwAVlj65gU/JCHxfzxocBcuyt/0WUXapEg7HNUYELocil9aciiH7qOOHmV6y2G&#10;JPta6h6vCW5bOcqyqbTYcFow2NHSUHnana2CrTFHs/1YfetpNfmNSz0+xfVYqeen+P4GIlAM/+F7&#10;e6MVzEZw+5J+gJz/AQAA//8DAFBLAQItABQABgAIAAAAIQDb4fbL7gAAAIUBAAATAAAAAAAAAAAA&#10;AAAAAAAAAABbQ29udGVudF9UeXBlc10ueG1sUEsBAi0AFAAGAAgAAAAhAFr0LFu/AAAAFQEAAAsA&#10;AAAAAAAAAAAAAAAAHwEAAF9yZWxzLy5yZWxzUEsBAi0AFAAGAAgAAAAhAM+SPU7EAAAA2wAAAA8A&#10;AAAAAAAAAAAAAAAABwIAAGRycy9kb3ducmV2LnhtbFBLBQYAAAAAAwADALcAAAD4AgAAAAA=&#10;" fillcolor="gray [1629]" strokecolor="gray [1629]" strokeweight="1pt">
                  <v:stroke joinstyle="round"/>
                  <v:textbox>
                    <w:txbxContent>
                      <w:p w14:paraId="5B62C52C" w14:textId="77777777" w:rsidR="0073217F" w:rsidRDefault="0073217F" w:rsidP="0073217F">
                        <w:pPr>
                          <w:spacing w:line="240" w:lineRule="auto"/>
                          <w:jc w:val="center"/>
                          <w:rPr>
                            <w:b/>
                            <w:bCs/>
                            <w:color w:val="FFFFFF" w:themeColor="background1"/>
                          </w:rPr>
                        </w:pPr>
                        <w:r>
                          <w:rPr>
                            <w:b/>
                            <w:bCs/>
                            <w:color w:val="FFFFFF" w:themeColor="background1"/>
                          </w:rPr>
                          <w:t>Design for Building Relocation</w:t>
                        </w:r>
                      </w:p>
                    </w:txbxContent>
                  </v:textbox>
                </v:rect>
                <v:rect id="Rectangle 67" o:spid="_x0000_s1093" style="position:absolute;left:42648;top:11275;width:16770;height:411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3pjVwwAAANsAAAAPAAAAZHJzL2Rvd25yZXYueG1sRI9BawIx&#10;FITvgv8hPKG3mm2Xit0apWil4k3tweNz89wsbl6WTdTYX98IBY/DzHzDTGbRNuJCna8dK3gZZiCI&#10;S6drrhT87JbPYxA+IGtsHJOCG3mYTfu9CRbaXXlDl22oRIKwL1CBCaEtpPSlIYt+6Fri5B1dZzEk&#10;2VVSd3hNcNvI1ywbSYs1pwWDLc0Nlaft2SpYG7M366/FQY+Ob79xrvNT/M6VehrEzw8QgWJ4hP/b&#10;K63gPYf7l/QD5PQPAAD//wMAUEsBAi0AFAAGAAgAAAAhANvh9svuAAAAhQEAABMAAAAAAAAAAAAA&#10;AAAAAAAAAFtDb250ZW50X1R5cGVzXS54bWxQSwECLQAUAAYACAAAACEAWvQsW78AAAAVAQAACwAA&#10;AAAAAAAAAAAAAAAfAQAAX3JlbHMvLnJlbHNQSwECLQAUAAYACAAAACEAoN6Y1cMAAADbAAAADwAA&#10;AAAAAAAAAAAAAAAHAgAAZHJzL2Rvd25yZXYueG1sUEsFBgAAAAADAAMAtwAAAPcCAAAAAA==&#10;" fillcolor="gray [1629]" strokecolor="gray [1629]" strokeweight="1pt">
                  <v:stroke joinstyle="round"/>
                  <v:textbox>
                    <w:txbxContent>
                      <w:p w14:paraId="7733090B" w14:textId="77777777" w:rsidR="0073217F" w:rsidRDefault="0073217F" w:rsidP="0073217F">
                        <w:pPr>
                          <w:spacing w:line="240" w:lineRule="exact"/>
                          <w:jc w:val="center"/>
                          <w:rPr>
                            <w:b/>
                            <w:bCs/>
                            <w:color w:val="FFFFFF" w:themeColor="background1"/>
                            <w:sz w:val="24"/>
                            <w:szCs w:val="24"/>
                          </w:rPr>
                        </w:pPr>
                        <w:r>
                          <w:rPr>
                            <w:rFonts w:ascii="Lato Light" w:eastAsia="Lato Light" w:hAnsi="Lato Light"/>
                            <w:b/>
                            <w:bCs/>
                            <w:color w:val="FFFFFF" w:themeColor="background1"/>
                          </w:rPr>
                          <w:t>Design for Component/ Material Reuse</w:t>
                        </w:r>
                      </w:p>
                    </w:txbxContent>
                  </v:textbox>
                </v:rect>
                <v:rect id="Rectangle 101" o:spid="_x0000_s1094" style="position:absolute;left:10793;top:11183;width:4731;height:35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cRs0wAAAANsAAAAPAAAAZHJzL2Rvd25yZXYueG1sRE/Pa8Iw&#10;FL4P/B/CE7zNdDuIdkbZBJniQazb/S15tmXNS0liW/97cxA8fny/l+vBNqIjH2rHCt6mGQhi7UzN&#10;pYKf8/Z1DiJEZIONY1JwowDr1ehliblxPZ+oK2IpUgiHHBVUMba5lEFXZDFMXUucuIvzFmOCvpTG&#10;Y5/CbSPfs2wmLdacGipsaVOR/i+uVsGvu3z1Vv/xvrsd6+v3wWs9Pyg1GQ+fHyAiDfEpfrh3RsEi&#10;jU1f0g+QqzsAAAD//wMAUEsBAi0AFAAGAAgAAAAhANvh9svuAAAAhQEAABMAAAAAAAAAAAAAAAAA&#10;AAAAAFtDb250ZW50X1R5cGVzXS54bWxQSwECLQAUAAYACAAAACEAWvQsW78AAAAVAQAACwAAAAAA&#10;AAAAAAAAAAAfAQAAX3JlbHMvLnJlbHNQSwECLQAUAAYACAAAACEAj3EbNMAAAADbAAAADwAAAAAA&#10;AAAAAAAAAAAHAgAAZHJzL2Rvd25yZXYueG1sUEsFBgAAAAADAAMAtwAAAPQCAAAAAA==&#10;" filled="f" stroked="f" strokeweight="1pt">
                  <v:stroke joinstyle="round"/>
                  <v:textbox>
                    <w:txbxContent>
                      <w:p w14:paraId="7BEED697" w14:textId="77777777" w:rsidR="0073217F" w:rsidRDefault="0073217F" w:rsidP="0073217F">
                        <w:pPr>
                          <w:spacing w:line="240" w:lineRule="auto"/>
                          <w:jc w:val="center"/>
                          <w:rPr>
                            <w:b/>
                            <w:bCs/>
                            <w:sz w:val="16"/>
                            <w:szCs w:val="16"/>
                          </w:rPr>
                        </w:pPr>
                        <w:r>
                          <w:rPr>
                            <w:rFonts w:ascii="Lato Light" w:eastAsia="Lato Light" w:hAnsi="Lato Light"/>
                            <w:b/>
                            <w:bCs/>
                          </w:rPr>
                          <w:t>NO</w:t>
                        </w:r>
                      </w:p>
                    </w:txbxContent>
                  </v:textbox>
                </v:rect>
                <v:rect id="Rectangle 105" o:spid="_x0000_s1095" style="position:absolute;left:19544;top:3217;width:4730;height:35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Pb6vwwAAANsAAAAPAAAAZHJzL2Rvd25yZXYueG1sRI9PawIx&#10;FMTvBb9DeEJvNdseRLdGsYLU4kHqn/tr8txd3LwsSdxdv70RhB6HmfkNM1v0thYt+VA5VvA+ykAQ&#10;a2cqLhQcD+u3CYgQkQ3WjknBjQIs5oOXGebGdfxL7T4WIkE45KigjLHJpQy6JIth5Bri5J2dtxiT&#10;9IU0HrsEt7X8yLKxtFhxWiixoVVJ+rK/WgUnd/7qrP7jn/a2q67fW6/1ZKvU67BffoKI1Mf/8LO9&#10;MQqmU3h8ST9Azu8AAAD//wMAUEsBAi0AFAAGAAgAAAAhANvh9svuAAAAhQEAABMAAAAAAAAAAAAA&#10;AAAAAAAAAFtDb250ZW50X1R5cGVzXS54bWxQSwECLQAUAAYACAAAACEAWvQsW78AAAAVAQAACwAA&#10;AAAAAAAAAAAAAAAfAQAAX3JlbHMvLnJlbHNQSwECLQAUAAYACAAAACEA4D2+r8MAAADbAAAADwAA&#10;AAAAAAAAAAAAAAAHAgAAZHJzL2Rvd25yZXYueG1sUEsFBgAAAAADAAMAtwAAAPcCAAAAAA==&#10;" filled="f" stroked="f" strokeweight="1pt">
                  <v:stroke joinstyle="round"/>
                  <v:textbox>
                    <w:txbxContent>
                      <w:p w14:paraId="14AB58C4" w14:textId="77777777" w:rsidR="0073217F" w:rsidRDefault="0073217F" w:rsidP="0073217F">
                        <w:pPr>
                          <w:spacing w:line="240" w:lineRule="exact"/>
                          <w:jc w:val="center"/>
                          <w:rPr>
                            <w:sz w:val="24"/>
                            <w:szCs w:val="24"/>
                          </w:rPr>
                        </w:pPr>
                        <w:r>
                          <w:rPr>
                            <w:rFonts w:ascii="Lato Light" w:eastAsia="Lato Light" w:hAnsi="Lato Light"/>
                            <w:b/>
                            <w:bCs/>
                          </w:rPr>
                          <w:t>YES</w:t>
                        </w:r>
                      </w:p>
                    </w:txbxContent>
                  </v:textbox>
                </v:rect>
                <v:rect id="Rectangle 106" o:spid="_x0000_s1096" style="position:absolute;left:36897;top:3457;width:5094;height:352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0FKWxAAAANwAAAAPAAAAZHJzL2Rvd25yZXYueG1sRI9Bb8Iw&#10;DIXvk/YfIk/abaTjMKFCQDBpGhOHCTbuJjFtReNUSWjLv58Pk7jZes/vfV6sRt+qnmJqAht4nRSg&#10;iG1wDVcGfn8+XmagUkZ22AYmAzdKsFo+PiywdGHgPfWHXCkJ4VSigTrnrtQ62Zo8pknoiEU7h+gx&#10;yxor7SIOEu5bPS2KN+2xYWmosaP3muzlcPUGjuG8Gbw98Vd/+26un7to7WxnzPPTuJ6DyjTmu/n/&#10;eusEvxB8eUYm0Ms/AAAA//8DAFBLAQItABQABgAIAAAAIQDb4fbL7gAAAIUBAAATAAAAAAAAAAAA&#10;AAAAAAAAAABbQ29udGVudF9UeXBlc10ueG1sUEsBAi0AFAAGAAgAAAAhAFr0LFu/AAAAFQEAAAsA&#10;AAAAAAAAAAAAAAAAHwEAAF9yZWxzLy5yZWxzUEsBAi0AFAAGAAgAAAAhACjQUpbEAAAA3AAAAA8A&#10;AAAAAAAAAAAAAAAABwIAAGRycy9kb3ducmV2LnhtbFBLBQYAAAAAAwADALcAAAD4AgAAAAA=&#10;" filled="f" stroked="f" strokeweight="1pt">
                  <v:stroke joinstyle="round"/>
                  <v:textbox>
                    <w:txbxContent>
                      <w:p w14:paraId="0C791F10" w14:textId="77777777" w:rsidR="0073217F" w:rsidRDefault="0073217F" w:rsidP="0073217F">
                        <w:pPr>
                          <w:spacing w:line="240" w:lineRule="exact"/>
                          <w:jc w:val="center"/>
                          <w:rPr>
                            <w:sz w:val="24"/>
                            <w:szCs w:val="24"/>
                          </w:rPr>
                        </w:pPr>
                        <w:r>
                          <w:rPr>
                            <w:rFonts w:ascii="Lato Light" w:eastAsia="Lato Light" w:hAnsi="Lato Light"/>
                            <w:b/>
                            <w:bCs/>
                          </w:rPr>
                          <w:t>YES</w:t>
                        </w:r>
                      </w:p>
                    </w:txbxContent>
                  </v:textbox>
                </v:rect>
                <v:rect id="Rectangle 110" o:spid="_x0000_s1097" style="position:absolute;left:34859;top:10722;width:10076;height:352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Tml6wQAAANwAAAAPAAAAZHJzL2Rvd25yZXYueG1sRE9LawIx&#10;EL4L/Q9hCt40Ww8i243SFkoVD+Kj92ky7i7dTJYk7q7/3giCt/n4nlOsBtuIjnyoHSt4m2YgiLUz&#10;NZcKTsfvyQJEiMgGG8ek4EoBVsuXUYG5cT3vqTvEUqQQDjkqqGJscymDrshimLqWOHFn5y3GBH0p&#10;jcc+hdtGzrJsLi3WnBoqbOmrIv1/uFgFv+782Vv9x5vuuqsvP1uv9WKr1Ph1+HgHEWmIT/HDvTZp&#10;fjaD+zPpArm8AQAA//8DAFBLAQItABQABgAIAAAAIQDb4fbL7gAAAIUBAAATAAAAAAAAAAAAAAAA&#10;AAAAAABbQ29udGVudF9UeXBlc10ueG1sUEsBAi0AFAAGAAgAAAAhAFr0LFu/AAAAFQEAAAsAAAAA&#10;AAAAAAAAAAAAHwEAAF9yZWxzLy5yZWxzUEsBAi0AFAAGAAgAAAAhALdOaXrBAAAA3AAAAA8AAAAA&#10;AAAAAAAAAAAABwIAAGRycy9kb3ducmV2LnhtbFBLBQYAAAAAAwADALcAAAD1AgAAAAA=&#10;" filled="f" stroked="f" strokeweight="1pt">
                  <v:stroke joinstyle="round"/>
                  <v:textbox>
                    <w:txbxContent>
                      <w:p w14:paraId="1DA963B5" w14:textId="77777777" w:rsidR="0073217F" w:rsidRDefault="0073217F" w:rsidP="0073217F">
                        <w:pPr>
                          <w:spacing w:line="240" w:lineRule="exact"/>
                          <w:jc w:val="center"/>
                          <w:rPr>
                            <w:sz w:val="24"/>
                            <w:szCs w:val="24"/>
                          </w:rPr>
                        </w:pPr>
                        <w:r>
                          <w:rPr>
                            <w:rFonts w:ascii="Lato Light" w:eastAsia="Lato Light" w:hAnsi="Lato Light"/>
                            <w:b/>
                            <w:bCs/>
                          </w:rPr>
                          <w:t>NO</w:t>
                        </w:r>
                      </w:p>
                    </w:txbxContent>
                  </v:textbox>
                </v:rect>
                <v:line id="Straight Connector 106" o:spid="_x0000_s1098" style="position:absolute;flip:y;visibility:visible;mso-wrap-style:square" from="20303,5999" to="24062,608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aCUOwQAAANwAAAAPAAAAZHJzL2Rvd25yZXYueG1sRE9Li8Iw&#10;EL4L/ocwgjdNu0KRahQRdBcvi4+Lt7EZ02ozKU1W67/fLCx4m4/vOfNlZ2vxoNZXjhWk4wQEceF0&#10;xUbB6bgZTUH4gKyxdkwKXuRhuej35phr9+Q9PQ7BiBjCPkcFZQhNLqUvSrLox64hjtzVtRZDhK2R&#10;usVnDLe1/EiSTFqsODaU2NC6pOJ++LEKdrvvz9vEbPdozTlLLz59ZdtUqeGgW81ABOrCW/zv/tJx&#10;fpLB3zPxArn4BQAA//8DAFBLAQItABQABgAIAAAAIQDb4fbL7gAAAIUBAAATAAAAAAAAAAAAAAAA&#10;AAAAAABbQ29udGVudF9UeXBlc10ueG1sUEsBAi0AFAAGAAgAAAAhAFr0LFu/AAAAFQEAAAsAAAAA&#10;AAAAAAAAAAAAHwEAAF9yZWxzLy5yZWxzUEsBAi0AFAAGAAgAAAAhABdoJQ7BAAAA3AAAAA8AAAAA&#10;AAAAAAAAAAAABwIAAGRycy9kb3ducmV2LnhtbFBLBQYAAAAAAwADALcAAAD1AgAAAAA=&#10;" strokecolor="gray [1629]" strokeweight="1pt"/>
                <v:rect id="Rectangle 107" o:spid="_x0000_s1099" style="position:absolute;left:383;top:16183;width:19919;height:727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5ULmwAAAANwAAAAPAAAAZHJzL2Rvd25yZXYueG1sRE9LS8NA&#10;EL4L/odlBC9id+uhlthtKX2AV9OC1zE7TUIzsyE7beO/dwXB23x8z1msRu7MlYbURvEwnTgwJFUM&#10;rdQejof98xxMUpSAXRTy8E0JVsv7uwUWId7kg66l1iaHSCrQQ6PaF9amqiHGNIk9SeZOcWDUDIfa&#10;hgFvOZw7++LczDK2khsa7GnTUHUuL+xh7j5Zw1P5tcUZH6Z65g3u2PvHh3H9BkZp1H/xn/s95Pnu&#10;FX6fyRfY5Q8AAAD//wMAUEsBAi0AFAAGAAgAAAAhANvh9svuAAAAhQEAABMAAAAAAAAAAAAAAAAA&#10;AAAAAFtDb250ZW50X1R5cGVzXS54bWxQSwECLQAUAAYACAAAACEAWvQsW78AAAAVAQAACwAAAAAA&#10;AAAAAAAAAAAfAQAAX3JlbHMvLnJlbHNQSwECLQAUAAYACAAAACEAPOVC5sAAAADcAAAADwAAAAAA&#10;AAAAAAAAAAAHAgAAZHJzL2Rvd25yZXYueG1sUEsFBgAAAAADAAMAtwAAAPQCAAAAAA==&#10;" filled="f" strokecolor="#78ab97 [2405]" strokeweight="3pt">
                  <v:stroke joinstyle="round"/>
                  <v:textbox>
                    <w:txbxContent>
                      <w:p w14:paraId="0662E7C1" w14:textId="77777777" w:rsidR="0073217F" w:rsidRDefault="0073217F" w:rsidP="0073217F">
                        <w:pPr>
                          <w:spacing w:line="240" w:lineRule="exact"/>
                          <w:jc w:val="center"/>
                          <w:rPr>
                            <w:rFonts w:ascii="Lato Light" w:eastAsia="Lato Light" w:hAnsi="Lato Light"/>
                          </w:rPr>
                        </w:pPr>
                        <w:r>
                          <w:rPr>
                            <w:rFonts w:ascii="Lato Light" w:eastAsia="Lato Light" w:hAnsi="Lato Light"/>
                          </w:rPr>
                          <w:t>Is it foreseeable that the building will need to change use/ function within its design life?</w:t>
                        </w:r>
                      </w:p>
                    </w:txbxContent>
                  </v:textbox>
                </v:rect>
                <v:line id="Straight Connector 108" o:spid="_x0000_s1100" style="position:absolute;visibility:visible;mso-wrap-style:square" from="10331,10240" to="10342,1618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JBaLxAAAANwAAAAPAAAAZHJzL2Rvd25yZXYueG1sRI9Ba8JA&#10;EIXvgv9hGaE3s6kUkdRVWqEQ6KlWxeM0Oyah2dl0dxvTf+8cCt5meG/e+2a9HV2nBgqx9WzgMctB&#10;EVfetlwbOHy+zVegYkK22HkmA38UYbuZTtZYWH/lDxr2qVYSwrFAA01KfaF1rBpyGDPfE4t28cFh&#10;kjXU2ga8Srjr9CLPl9phy9LQYE+7hqrv/a8z8HV29D5cnnbt8fTjyvp1tQhlNOZhNr48g0o0prv5&#10;/7q0gp8LrTwjE+jNDQAA//8DAFBLAQItABQABgAIAAAAIQDb4fbL7gAAAIUBAAATAAAAAAAAAAAA&#10;AAAAAAAAAABbQ29udGVudF9UeXBlc10ueG1sUEsBAi0AFAAGAAgAAAAhAFr0LFu/AAAAFQEAAAsA&#10;AAAAAAAAAAAAAAAAHwEAAF9yZWxzLy5yZWxzUEsBAi0AFAAGAAgAAAAhABQkFovEAAAA3AAAAA8A&#10;AAAAAAAAAAAAAAAABwIAAGRycy9kb3ducmV2LnhtbFBLBQYAAAAAAwADALcAAAD4AgAAAAA=&#10;" strokecolor="#78ab97 [2405]" strokeweight="3pt"/>
                <v:line id="Straight Connector 110" o:spid="_x0000_s1101" style="position:absolute;flip:x;visibility:visible;mso-wrap-style:square" from="10315,23458" to="10342,2706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ooFbxwAAANwAAAAPAAAAZHJzL2Rvd25yZXYueG1sRI9Pa8JA&#10;EMXvBb/DMoK3uolQW1JXUUEolGKb/oHehuw02ZqdDdlV47d3DoXeZnhv3vvNYjX4Vp2ojy6wgXya&#10;gSKugnVcG/h4390+gIoJ2WIbmAxcKMJqObpZYGHDmd/oVKZaSQjHAg00KXWF1rFqyGOcho5YtJ/Q&#10;e0yy9rW2PZ4l3Ld6lmVz7dGxNDTY0bah6lAevYHy6/D8ee/c3r7Y72F299r+8iY3ZjIe1o+gEg3p&#10;3/x3/WQFPxd8eUYm0MsrAAAA//8DAFBLAQItABQABgAIAAAAIQDb4fbL7gAAAIUBAAATAAAAAAAA&#10;AAAAAAAAAAAAAABbQ29udGVudF9UeXBlc10ueG1sUEsBAi0AFAAGAAgAAAAhAFr0LFu/AAAAFQEA&#10;AAsAAAAAAAAAAAAAAAAAHwEAAF9yZWxzLy5yZWxzUEsBAi0AFAAGAAgAAAAhADyigVvHAAAA3AAA&#10;AA8AAAAAAAAAAAAAAAAABwIAAGRycy9kb3ducmV2LnhtbFBLBQYAAAAAAwADALcAAAD7AgAAAAA=&#10;" filled="t" fillcolor="#e5e6e5 [3204]" strokecolor="#78ab97 [2405]" strokeweight="3pt">
                  <v:stroke endarrow="open" endarrowwidth="narrow" endarrowlength="short"/>
                </v:line>
                <v:line id="Straight Connector 113" o:spid="_x0000_s1102" style="position:absolute;visibility:visible;mso-wrap-style:square" from="37242,5999" to="42651,609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HKEQwAAAANwAAAAPAAAAZHJzL2Rvd25yZXYueG1sRE/bisIw&#10;EH0X/Icwgm+auiuuVqOIsCCsIHb9gKEZ22AzKU3Wtn9vFgTf5nCus9l1thIParxxrGA2TUAQ504b&#10;LhRcf78nSxA+IGusHJOCnjzstsPBBlPtWr7QIwuFiCHsU1RQhlCnUvq8JIt+6mriyN1cYzFE2BRS&#10;N9jGcFvJjyRZSIuGY0OJNR1Kyu/Zn1UwD/u58XXPX+f+YFbHH9/K00mp8ajbr0EE6sJb/HIfdZw/&#10;+4T/Z+IFcvsEAAD//wMAUEsBAi0AFAAGAAgAAAAhANvh9svuAAAAhQEAABMAAAAAAAAAAAAAAAAA&#10;AAAAAFtDb250ZW50X1R5cGVzXS54bWxQSwECLQAUAAYACAAAACEAWvQsW78AAAAVAQAACwAAAAAA&#10;AAAAAAAAAAAfAQAAX3JlbHMvLnJlbHNQSwECLQAUAAYACAAAACEAHByhEMAAAADcAAAADwAAAAAA&#10;AAAAAAAAAAAHAgAAZHJzL2Rvd25yZXYueG1sUEsFBgAAAAADAAMAtwAAAPQCAAAAAA==&#10;" strokecolor="gray [1629]" strokeweight="1pt"/>
                <v:rect id="Rectangle 114" o:spid="_x0000_s1103" style="position:absolute;left:42657;top:17842;width:16764;height:410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MzsEwwAAANwAAAAPAAAAZHJzL2Rvd25yZXYueG1sRE9LawIx&#10;EL4X/A9hBG8166NStmZFrGLxVttDj9PNuFl2M1k2qUZ/vSkUepuP7znLVbStOFPva8cKJuMMBHHp&#10;dM2Vgs+P3eMzCB+QNbaOScGVPKyKwcMSc+0u/E7nY6hECmGfowITQpdL6UtDFv3YdcSJO7neYkiw&#10;r6Tu8ZLCbSunWbaQFmtODQY72hgqm+OPVXAw5ssctq/fenF6usWNnjVxP1NqNIzrFxCBYvgX/7nf&#10;dJo/mcPvM+kCWdwBAAD//wMAUEsBAi0AFAAGAAgAAAAhANvh9svuAAAAhQEAABMAAAAAAAAAAAAA&#10;AAAAAAAAAFtDb250ZW50X1R5cGVzXS54bWxQSwECLQAUAAYACAAAACEAWvQsW78AAAAVAQAACwAA&#10;AAAAAAAAAAAAAAAfAQAAX3JlbHMvLnJlbHNQSwECLQAUAAYACAAAACEAhzM7BMMAAADcAAAADwAA&#10;AAAAAAAAAAAAAAAHAgAAZHJzL2Rvd25yZXYueG1sUEsFBgAAAAADAAMAtwAAAPcCAAAAAA==&#10;" fillcolor="gray [1629]" strokecolor="gray [1629]" strokeweight="1pt">
                  <v:stroke joinstyle="round"/>
                  <v:textbox>
                    <w:txbxContent>
                      <w:p w14:paraId="0A16DD1F" w14:textId="77777777" w:rsidR="0073217F" w:rsidRDefault="0073217F" w:rsidP="0073217F">
                        <w:pPr>
                          <w:spacing w:line="240" w:lineRule="exact"/>
                          <w:jc w:val="center"/>
                          <w:rPr>
                            <w:rFonts w:ascii="Lato Light" w:eastAsia="Lato Light" w:hAnsi="Lato Light"/>
                            <w:b/>
                            <w:bCs/>
                            <w:color w:val="FFFFFF"/>
                          </w:rPr>
                        </w:pPr>
                        <w:r>
                          <w:rPr>
                            <w:rFonts w:ascii="Lato Light" w:eastAsia="Lato Light" w:hAnsi="Lato Light"/>
                            <w:b/>
                            <w:bCs/>
                            <w:color w:val="FFFFFF"/>
                          </w:rPr>
                          <w:t>Design for Adaptability</w:t>
                        </w:r>
                      </w:p>
                    </w:txbxContent>
                  </v:textbox>
                </v:rect>
                <v:line id="Straight Connector 115" o:spid="_x0000_s1104" style="position:absolute;visibility:visible;mso-wrap-style:square" from="20302,19820" to="42657,1989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uZz/wAAAANwAAAAPAAAAZHJzL2Rvd25yZXYueG1sRE/bisIw&#10;EH0X/Icwwr5p6qKuVqOIsCCsIHb9gKEZ22AzKU3Wtn+/EQTf5nCus9l1thIParxxrGA6SUAQ504b&#10;LhRcf7/HSxA+IGusHJOCnjzstsPBBlPtWr7QIwuFiCHsU1RQhlCnUvq8JIt+4mriyN1cYzFE2BRS&#10;N9jGcFvJzyRZSIuGY0OJNR1Kyu/Zn1UwC/uZ8XXPX+f+YFbHH9/K00mpj1G3X4MI1IW3+OU+6jh/&#10;OofnM/ECuf0HAAD//wMAUEsBAi0AFAAGAAgAAAAhANvh9svuAAAAhQEAABMAAAAAAAAAAAAAAAAA&#10;AAAAAFtDb250ZW50X1R5cGVzXS54bWxQSwECLQAUAAYACAAAACEAWvQsW78AAAAVAQAACwAAAAAA&#10;AAAAAAAAAAAfAQAAX3JlbHMvLnJlbHNQSwECLQAUAAYACAAAACEA/Lmc/8AAAADcAAAADwAAAAAA&#10;AAAAAAAAAAAHAgAAZHJzL2Rvd25yZXYueG1sUEsFBgAAAAADAAMAtwAAAPQCAAAAAA==&#10;" strokecolor="gray [1629]" strokeweight="1pt"/>
                <v:rect id="Rectangle 116" o:spid="_x0000_s1105" style="position:absolute;left:36239;top:17385;width:7506;height:352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rPmkwQAAANwAAAAPAAAAZHJzL2Rvd25yZXYueG1sRE9Li8Iw&#10;EL4v+B/CCN7W1D2IVKOoIK54WNbHfUzGtthMShLb+u83Cwt7m4/vOYtVb2vRkg+VYwWTcQaCWDtT&#10;caHgct69z0CEiGywdkwKXhRgtRy8LTA3ruNvak+xECmEQ44KyhibXMqgS7IYxq4hTtzdeYsxQV9I&#10;47FL4baWH1k2lRYrTg0lNrQtST9OT6vg6u6bzuobH9rXV/XcH73Ws6NSo2G/noOI1Md/8Z/706T5&#10;kyn8PpMukMsfAAAA//8DAFBLAQItABQABgAIAAAAIQDb4fbL7gAAAIUBAAATAAAAAAAAAAAAAAAA&#10;AAAAAABbQ29udGVudF9UeXBlc10ueG1sUEsBAi0AFAAGAAgAAAAhAFr0LFu/AAAAFQEAAAsAAAAA&#10;AAAAAAAAAAAAHwEAAF9yZWxzLy5yZWxzUEsBAi0AFAAGAAgAAAAhAE2s+aTBAAAA3AAAAA8AAAAA&#10;AAAAAAAAAAAABwIAAGRycy9kb3ducmV2LnhtbFBLBQYAAAAAAwADALcAAAD1AgAAAAA=&#10;" filled="f" stroked="f" strokeweight="1pt">
                  <v:stroke joinstyle="round"/>
                  <v:textbox>
                    <w:txbxContent>
                      <w:p w14:paraId="2A2DB6A5" w14:textId="77777777" w:rsidR="0073217F" w:rsidRDefault="0073217F" w:rsidP="0073217F">
                        <w:pPr>
                          <w:spacing w:line="240" w:lineRule="exact"/>
                          <w:jc w:val="center"/>
                          <w:rPr>
                            <w:rFonts w:ascii="Lato Light" w:eastAsia="Lato Light" w:hAnsi="Lato Light"/>
                            <w:b/>
                            <w:bCs/>
                          </w:rPr>
                        </w:pPr>
                        <w:r>
                          <w:rPr>
                            <w:rFonts w:ascii="Lato Light" w:eastAsia="Lato Light" w:hAnsi="Lato Light"/>
                            <w:b/>
                            <w:bCs/>
                          </w:rPr>
                          <w:t>YES</w:t>
                        </w:r>
                      </w:p>
                    </w:txbxContent>
                  </v:textbox>
                </v:rect>
                <v:rect id="Rectangle 969836104" o:spid="_x0000_s1106" style="position:absolute;left:1895;top:27419;width:16764;height:353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GwkAyQAAAOIAAAAPAAAAZHJzL2Rvd25yZXYueG1sRI9PS8Qw&#10;FMTvgt8hPMGbm6wuZVs3u6yCoBf/rOL50TyTYvNSmtjG/fRGEDwOM/MbZrPLvhcTjbELrGG5UCCI&#10;22A6threXu8u1iBiQjbYByYN3xRhtz092WBjwswvNB2SFQXCsUENLqWhkTK2jjzGRRiIi/cRRo+p&#10;yNFKM+Jc4L6Xl0pV0mPHZcHhQLeO2s/Dl9dwYyer3PQ87x8zdg9P+fher45an5/l/TWIRDn9h//a&#10;90ZDXdXrq2qpVvB7qdwBuf0BAAD//wMAUEsBAi0AFAAGAAgAAAAhANvh9svuAAAAhQEAABMAAAAA&#10;AAAAAAAAAAAAAAAAAFtDb250ZW50X1R5cGVzXS54bWxQSwECLQAUAAYACAAAACEAWvQsW78AAAAV&#10;AQAACwAAAAAAAAAAAAAAAAAfAQAAX3JlbHMvLnJlbHNQSwECLQAUAAYACAAAACEAUhsJAMkAAADi&#10;AAAADwAAAAAAAAAAAAAAAAAHAgAAZHJzL2Rvd25yZXYueG1sUEsFBgAAAAADAAMAtwAAAP0CAAAA&#10;AA==&#10;" fillcolor="#b5d1c6 [3205]" strokecolor="#b5d1c6 [3205]" strokeweight="1pt">
                  <v:stroke joinstyle="round"/>
                  <v:textbox>
                    <w:txbxContent>
                      <w:p w14:paraId="384BC534" w14:textId="33C54CF0" w:rsidR="006C2D5E" w:rsidRDefault="006C2D5E" w:rsidP="006C2D5E">
                        <w:pPr>
                          <w:spacing w:line="240" w:lineRule="exact"/>
                          <w:jc w:val="center"/>
                          <w:rPr>
                            <w:rFonts w:ascii="Lato Light" w:eastAsia="Lato Light" w:hAnsi="Lato Light"/>
                            <w:b/>
                            <w:bCs/>
                            <w:color w:val="FFFFFF"/>
                          </w:rPr>
                        </w:pPr>
                        <w:r>
                          <w:rPr>
                            <w:rFonts w:ascii="Lato Light" w:eastAsia="Lato Light" w:hAnsi="Lato Light"/>
                            <w:b/>
                            <w:bCs/>
                            <w:color w:val="FFFFFF"/>
                          </w:rPr>
                          <w:t>Design for Longevity</w:t>
                        </w:r>
                      </w:p>
                    </w:txbxContent>
                  </v:textbox>
                </v:rect>
                <w10:anchorlock/>
              </v:group>
            </w:pict>
          </mc:Fallback>
        </mc:AlternateContent>
      </w:r>
    </w:p>
    <w:p w14:paraId="1C01C55F" w14:textId="6190CABC" w:rsidR="004E37FD" w:rsidRDefault="004E37FD" w:rsidP="000876D7">
      <w:pPr>
        <w:pStyle w:val="Caption"/>
        <w:keepNext/>
      </w:pPr>
      <w:r>
        <w:t xml:space="preserve">Table </w:t>
      </w:r>
      <w:r w:rsidR="00214CDF">
        <w:fldChar w:fldCharType="begin"/>
      </w:r>
      <w:r w:rsidR="00214CDF">
        <w:instrText xml:space="preserve"> SEQ Table \* ARABIC </w:instrText>
      </w:r>
      <w:r w:rsidR="00214CDF">
        <w:fldChar w:fldCharType="separate"/>
      </w:r>
      <w:r w:rsidR="00986A5D">
        <w:rPr>
          <w:noProof/>
        </w:rPr>
        <w:t>6</w:t>
      </w:r>
      <w:r w:rsidR="00214CDF">
        <w:rPr>
          <w:noProof/>
        </w:rPr>
        <w:fldChar w:fldCharType="end"/>
      </w:r>
      <w:r>
        <w:t xml:space="preserve">: </w:t>
      </w:r>
      <w:r w:rsidRPr="00E314BB">
        <w:t xml:space="preserve">Building layer summary </w:t>
      </w:r>
      <w:r>
        <w:rPr>
          <w:noProof/>
        </w:rPr>
        <w:t>(Source: GLA)</w:t>
      </w:r>
    </w:p>
    <w:tbl>
      <w:tblPr>
        <w:tblStyle w:val="HoareLeaTable3"/>
        <w:tblW w:w="10153" w:type="dxa"/>
        <w:tblLayout w:type="fixed"/>
        <w:tblLook w:val="01E0" w:firstRow="1" w:lastRow="1" w:firstColumn="1" w:lastColumn="1" w:noHBand="0" w:noVBand="0"/>
      </w:tblPr>
      <w:tblGrid>
        <w:gridCol w:w="1980"/>
        <w:gridCol w:w="8173"/>
      </w:tblGrid>
      <w:tr w:rsidR="004E37FD" w14:paraId="5C626994" w14:textId="77777777" w:rsidTr="00881F5D">
        <w:trPr>
          <w:cnfStyle w:val="100000000000" w:firstRow="1" w:lastRow="0" w:firstColumn="0" w:lastColumn="0" w:oddVBand="0" w:evenVBand="0" w:oddHBand="0" w:evenHBand="0" w:firstRowFirstColumn="0" w:firstRowLastColumn="0" w:lastRowFirstColumn="0" w:lastRowLastColumn="0"/>
          <w:trHeight w:val="486"/>
        </w:trPr>
        <w:tc>
          <w:tcPr>
            <w:cnfStyle w:val="001000000000" w:firstRow="0" w:lastRow="0" w:firstColumn="1" w:lastColumn="0" w:oddVBand="0" w:evenVBand="0" w:oddHBand="0" w:evenHBand="0" w:firstRowFirstColumn="0" w:firstRowLastColumn="0" w:lastRowFirstColumn="0" w:lastRowLastColumn="0"/>
            <w:tcW w:w="1980" w:type="dxa"/>
            <w:hideMark/>
          </w:tcPr>
          <w:p w14:paraId="4E2F7231" w14:textId="77777777" w:rsidR="004E37FD" w:rsidRPr="008706E7" w:rsidRDefault="004E37FD" w:rsidP="008706E7">
            <w:pPr>
              <w:rPr>
                <w:b/>
                <w:bCs/>
              </w:rPr>
            </w:pPr>
            <w:r w:rsidRPr="008706E7">
              <w:rPr>
                <w:b/>
                <w:bCs/>
              </w:rPr>
              <w:t>Building layer</w:t>
            </w:r>
          </w:p>
        </w:tc>
        <w:tc>
          <w:tcPr>
            <w:cnfStyle w:val="000010000000" w:firstRow="0" w:lastRow="0" w:firstColumn="0" w:lastColumn="0" w:oddVBand="1" w:evenVBand="0" w:oddHBand="0" w:evenHBand="0" w:firstRowFirstColumn="0" w:firstRowLastColumn="0" w:lastRowFirstColumn="0" w:lastRowLastColumn="0"/>
            <w:tcW w:w="8173" w:type="dxa"/>
            <w:hideMark/>
          </w:tcPr>
          <w:p w14:paraId="0D3C9DBE" w14:textId="77777777" w:rsidR="004E37FD" w:rsidRPr="008706E7" w:rsidRDefault="004E37FD" w:rsidP="008706E7">
            <w:pPr>
              <w:rPr>
                <w:b/>
                <w:bCs/>
              </w:rPr>
            </w:pPr>
            <w:r w:rsidRPr="008706E7">
              <w:rPr>
                <w:b/>
                <w:bCs/>
              </w:rPr>
              <w:t>Summary and constituent elements</w:t>
            </w:r>
          </w:p>
        </w:tc>
      </w:tr>
      <w:tr w:rsidR="004E37FD" w14:paraId="15F949D8" w14:textId="77777777" w:rsidTr="00881F5D">
        <w:trPr>
          <w:cnfStyle w:val="000000100000" w:firstRow="0" w:lastRow="0" w:firstColumn="0" w:lastColumn="0" w:oddVBand="0" w:evenVBand="0" w:oddHBand="1" w:evenHBand="0" w:firstRowFirstColumn="0" w:firstRowLastColumn="0" w:lastRowFirstColumn="0" w:lastRowLastColumn="0"/>
          <w:trHeight w:val="413"/>
        </w:trPr>
        <w:tc>
          <w:tcPr>
            <w:cnfStyle w:val="001000000000" w:firstRow="0" w:lastRow="0" w:firstColumn="1" w:lastColumn="0" w:oddVBand="0" w:evenVBand="0" w:oddHBand="0" w:evenHBand="0" w:firstRowFirstColumn="0" w:firstRowLastColumn="0" w:lastRowFirstColumn="0" w:lastRowLastColumn="0"/>
            <w:tcW w:w="1980" w:type="dxa"/>
            <w:hideMark/>
          </w:tcPr>
          <w:p w14:paraId="46792B7B" w14:textId="77777777" w:rsidR="004E37FD" w:rsidRPr="008706E7" w:rsidRDefault="004E37FD" w:rsidP="008706E7">
            <w:pPr>
              <w:rPr>
                <w:b/>
                <w:bCs/>
              </w:rPr>
            </w:pPr>
            <w:r w:rsidRPr="008706E7">
              <w:rPr>
                <w:b/>
                <w:bCs/>
              </w:rPr>
              <w:t>Site</w:t>
            </w:r>
          </w:p>
        </w:tc>
        <w:tc>
          <w:tcPr>
            <w:cnfStyle w:val="000010000000" w:firstRow="0" w:lastRow="0" w:firstColumn="0" w:lastColumn="0" w:oddVBand="1" w:evenVBand="0" w:oddHBand="0" w:evenHBand="0" w:firstRowFirstColumn="0" w:firstRowLastColumn="0" w:lastRowFirstColumn="0" w:lastRowLastColumn="0"/>
            <w:tcW w:w="8173" w:type="dxa"/>
            <w:hideMark/>
          </w:tcPr>
          <w:p w14:paraId="3185E9EC" w14:textId="77777777" w:rsidR="004E37FD" w:rsidRPr="000876D7" w:rsidRDefault="004E37FD" w:rsidP="008706E7">
            <w:r w:rsidRPr="000876D7">
              <w:t>The geographical location, context, external works, earth works and landscaping.</w:t>
            </w:r>
          </w:p>
        </w:tc>
      </w:tr>
      <w:tr w:rsidR="004E37FD" w14:paraId="1E4718A3" w14:textId="77777777" w:rsidTr="00881F5D">
        <w:trPr>
          <w:cnfStyle w:val="000000010000" w:firstRow="0" w:lastRow="0" w:firstColumn="0" w:lastColumn="0" w:oddVBand="0" w:evenVBand="0" w:oddHBand="0" w:evenHBand="1" w:firstRowFirstColumn="0" w:firstRowLastColumn="0" w:lastRowFirstColumn="0" w:lastRowLastColumn="0"/>
          <w:trHeight w:val="683"/>
        </w:trPr>
        <w:tc>
          <w:tcPr>
            <w:cnfStyle w:val="001000000000" w:firstRow="0" w:lastRow="0" w:firstColumn="1" w:lastColumn="0" w:oddVBand="0" w:evenVBand="0" w:oddHBand="0" w:evenHBand="0" w:firstRowFirstColumn="0" w:firstRowLastColumn="0" w:lastRowFirstColumn="0" w:lastRowLastColumn="0"/>
            <w:tcW w:w="1980" w:type="dxa"/>
            <w:hideMark/>
          </w:tcPr>
          <w:p w14:paraId="06AB08C7" w14:textId="7E2A023F" w:rsidR="004E37FD" w:rsidRPr="008706E7" w:rsidRDefault="004E37FD" w:rsidP="008706E7">
            <w:pPr>
              <w:rPr>
                <w:b/>
                <w:bCs/>
              </w:rPr>
            </w:pPr>
            <w:r w:rsidRPr="008706E7">
              <w:rPr>
                <w:b/>
                <w:bCs/>
              </w:rPr>
              <w:t>Skin/shell e.g., façade</w:t>
            </w:r>
          </w:p>
        </w:tc>
        <w:tc>
          <w:tcPr>
            <w:cnfStyle w:val="000010000000" w:firstRow="0" w:lastRow="0" w:firstColumn="0" w:lastColumn="0" w:oddVBand="1" w:evenVBand="0" w:oddHBand="0" w:evenHBand="0" w:firstRowFirstColumn="0" w:firstRowLastColumn="0" w:lastRowFirstColumn="0" w:lastRowLastColumn="0"/>
            <w:tcW w:w="8173" w:type="dxa"/>
            <w:hideMark/>
          </w:tcPr>
          <w:p w14:paraId="6A7C7AF4" w14:textId="52F4D77B" w:rsidR="004E37FD" w:rsidRPr="000876D7" w:rsidRDefault="004E37FD" w:rsidP="008706E7">
            <w:r w:rsidRPr="000876D7">
              <w:t>The layer keeping out water, wind, heat, cold, direct sunlight, and noise. Includes exterior surfaces such as the roof, siding, sheathing and windows. This layer includes the façade (front or face of a building).</w:t>
            </w:r>
          </w:p>
          <w:p w14:paraId="4485D97A" w14:textId="77777777" w:rsidR="004E37FD" w:rsidRPr="000876D7" w:rsidRDefault="004E37FD" w:rsidP="008706E7">
            <w:r w:rsidRPr="000876D7">
              <w:t>This layer often has biggest impact on long- term durability, occupant comfort and building-energy performance.</w:t>
            </w:r>
          </w:p>
        </w:tc>
      </w:tr>
      <w:tr w:rsidR="004E37FD" w14:paraId="1D60798B" w14:textId="77777777" w:rsidTr="00881F5D">
        <w:trPr>
          <w:cnfStyle w:val="000000100000" w:firstRow="0" w:lastRow="0" w:firstColumn="0" w:lastColumn="0" w:oddVBand="0" w:evenVBand="0" w:oddHBand="1" w:evenHBand="0" w:firstRowFirstColumn="0" w:firstRowLastColumn="0" w:lastRowFirstColumn="0" w:lastRowLastColumn="0"/>
          <w:trHeight w:val="683"/>
        </w:trPr>
        <w:tc>
          <w:tcPr>
            <w:cnfStyle w:val="001000000000" w:firstRow="0" w:lastRow="0" w:firstColumn="1" w:lastColumn="0" w:oddVBand="0" w:evenVBand="0" w:oddHBand="0" w:evenHBand="0" w:firstRowFirstColumn="0" w:firstRowLastColumn="0" w:lastRowFirstColumn="0" w:lastRowLastColumn="0"/>
            <w:tcW w:w="1980" w:type="dxa"/>
            <w:hideMark/>
          </w:tcPr>
          <w:p w14:paraId="3A5E3FEB" w14:textId="77777777" w:rsidR="004E37FD" w:rsidRPr="008706E7" w:rsidRDefault="004E37FD" w:rsidP="008706E7">
            <w:pPr>
              <w:rPr>
                <w:b/>
                <w:bCs/>
              </w:rPr>
            </w:pPr>
            <w:r w:rsidRPr="008706E7">
              <w:rPr>
                <w:b/>
                <w:bCs/>
              </w:rPr>
              <w:t>Structure/ structural frame/ superstructure</w:t>
            </w:r>
          </w:p>
        </w:tc>
        <w:tc>
          <w:tcPr>
            <w:cnfStyle w:val="000010000000" w:firstRow="0" w:lastRow="0" w:firstColumn="0" w:lastColumn="0" w:oddVBand="1" w:evenVBand="0" w:oddHBand="0" w:evenHBand="0" w:firstRowFirstColumn="0" w:firstRowLastColumn="0" w:lastRowFirstColumn="0" w:lastRowLastColumn="0"/>
            <w:tcW w:w="8173" w:type="dxa"/>
            <w:hideMark/>
          </w:tcPr>
          <w:p w14:paraId="4CC6EBAB" w14:textId="77777777" w:rsidR="004E37FD" w:rsidRPr="000876D7" w:rsidRDefault="004E37FD" w:rsidP="008706E7">
            <w:r w:rsidRPr="000876D7">
              <w:t>Load-bearing elements above plinth including roof-supporting structure. Generally, it is the longest-lasting building element. Insulation and services may be embedded here.</w:t>
            </w:r>
          </w:p>
        </w:tc>
      </w:tr>
      <w:tr w:rsidR="004E37FD" w14:paraId="2C9FAC70" w14:textId="77777777" w:rsidTr="00881F5D">
        <w:trPr>
          <w:cnfStyle w:val="000000010000" w:firstRow="0" w:lastRow="0" w:firstColumn="0" w:lastColumn="0" w:oddVBand="0" w:evenVBand="0" w:oddHBand="0" w:evenHBand="1" w:firstRowFirstColumn="0" w:firstRowLastColumn="0" w:lastRowFirstColumn="0" w:lastRowLastColumn="0"/>
          <w:trHeight w:val="253"/>
        </w:trPr>
        <w:tc>
          <w:tcPr>
            <w:cnfStyle w:val="001000000000" w:firstRow="0" w:lastRow="0" w:firstColumn="1" w:lastColumn="0" w:oddVBand="0" w:evenVBand="0" w:oddHBand="0" w:evenHBand="0" w:firstRowFirstColumn="0" w:firstRowLastColumn="0" w:lastRowFirstColumn="0" w:lastRowLastColumn="0"/>
            <w:tcW w:w="1980" w:type="dxa"/>
            <w:hideMark/>
          </w:tcPr>
          <w:p w14:paraId="192380B9" w14:textId="77777777" w:rsidR="004E37FD" w:rsidRPr="008706E7" w:rsidRDefault="004E37FD" w:rsidP="008706E7">
            <w:pPr>
              <w:rPr>
                <w:b/>
                <w:bCs/>
              </w:rPr>
            </w:pPr>
            <w:r w:rsidRPr="008706E7">
              <w:rPr>
                <w:b/>
                <w:bCs/>
              </w:rPr>
              <w:t>Substructure</w:t>
            </w:r>
          </w:p>
        </w:tc>
        <w:tc>
          <w:tcPr>
            <w:cnfStyle w:val="000010000000" w:firstRow="0" w:lastRow="0" w:firstColumn="0" w:lastColumn="0" w:oddVBand="1" w:evenVBand="0" w:oddHBand="0" w:evenHBand="0" w:firstRowFirstColumn="0" w:firstRowLastColumn="0" w:lastRowFirstColumn="0" w:lastRowLastColumn="0"/>
            <w:tcW w:w="8173" w:type="dxa"/>
            <w:hideMark/>
          </w:tcPr>
          <w:p w14:paraId="020DE7AB" w14:textId="0E006540" w:rsidR="004E37FD" w:rsidRPr="000876D7" w:rsidRDefault="004E37FD" w:rsidP="008706E7">
            <w:r w:rsidRPr="000876D7">
              <w:t>Excavations, foundations, basements, and ground floors.</w:t>
            </w:r>
          </w:p>
        </w:tc>
      </w:tr>
      <w:tr w:rsidR="004E37FD" w14:paraId="64A95E4E" w14:textId="77777777" w:rsidTr="00881F5D">
        <w:trPr>
          <w:cnfStyle w:val="000000100000" w:firstRow="0" w:lastRow="0" w:firstColumn="0" w:lastColumn="0" w:oddVBand="0" w:evenVBand="0" w:oddHBand="1" w:evenHBand="0" w:firstRowFirstColumn="0" w:firstRowLastColumn="0" w:lastRowFirstColumn="0" w:lastRowLastColumn="0"/>
          <w:trHeight w:val="683"/>
        </w:trPr>
        <w:tc>
          <w:tcPr>
            <w:cnfStyle w:val="001000000000" w:firstRow="0" w:lastRow="0" w:firstColumn="1" w:lastColumn="0" w:oddVBand="0" w:evenVBand="0" w:oddHBand="0" w:evenHBand="0" w:firstRowFirstColumn="0" w:firstRowLastColumn="0" w:lastRowFirstColumn="0" w:lastRowLastColumn="0"/>
            <w:tcW w:w="1980" w:type="dxa"/>
            <w:hideMark/>
          </w:tcPr>
          <w:p w14:paraId="04A70D26" w14:textId="77777777" w:rsidR="004E37FD" w:rsidRPr="008706E7" w:rsidRDefault="004E37FD" w:rsidP="008706E7">
            <w:pPr>
              <w:rPr>
                <w:b/>
                <w:bCs/>
              </w:rPr>
            </w:pPr>
            <w:r w:rsidRPr="008706E7">
              <w:rPr>
                <w:b/>
                <w:bCs/>
              </w:rPr>
              <w:t>Services (building)</w:t>
            </w:r>
          </w:p>
        </w:tc>
        <w:tc>
          <w:tcPr>
            <w:cnfStyle w:val="000010000000" w:firstRow="0" w:lastRow="0" w:firstColumn="0" w:lastColumn="0" w:oddVBand="1" w:evenVBand="0" w:oddHBand="0" w:evenHBand="0" w:firstRowFirstColumn="0" w:firstRowLastColumn="0" w:lastRowFirstColumn="0" w:lastRowLastColumn="0"/>
            <w:tcW w:w="8173" w:type="dxa"/>
            <w:hideMark/>
          </w:tcPr>
          <w:p w14:paraId="17B010B9" w14:textId="697447B8" w:rsidR="004E37FD" w:rsidRPr="000876D7" w:rsidRDefault="004E37FD" w:rsidP="008706E7">
            <w:r w:rsidRPr="000876D7">
              <w:t>Installations to ensure comfort, practicality, accessibility, and safety, including plumbing, heating, cooling, ventilation, and electrics.</w:t>
            </w:r>
          </w:p>
          <w:p w14:paraId="587E393C" w14:textId="77777777" w:rsidR="004E37FD" w:rsidRPr="000876D7" w:rsidRDefault="004E37FD" w:rsidP="008706E7">
            <w:r w:rsidRPr="000876D7">
              <w:t>Distribution systems can be hard to change.</w:t>
            </w:r>
          </w:p>
        </w:tc>
      </w:tr>
      <w:tr w:rsidR="004E37FD" w14:paraId="7954EDAA" w14:textId="77777777" w:rsidTr="00881F5D">
        <w:trPr>
          <w:cnfStyle w:val="000000010000" w:firstRow="0" w:lastRow="0" w:firstColumn="0" w:lastColumn="0" w:oddVBand="0" w:evenVBand="0" w:oddHBand="0" w:evenHBand="1" w:firstRowFirstColumn="0" w:firstRowLastColumn="0" w:lastRowFirstColumn="0" w:lastRowLastColumn="0"/>
          <w:trHeight w:val="683"/>
        </w:trPr>
        <w:tc>
          <w:tcPr>
            <w:cnfStyle w:val="001000000000" w:firstRow="0" w:lastRow="0" w:firstColumn="1" w:lastColumn="0" w:oddVBand="0" w:evenVBand="0" w:oddHBand="0" w:evenHBand="0" w:firstRowFirstColumn="0" w:firstRowLastColumn="0" w:lastRowFirstColumn="0" w:lastRowLastColumn="0"/>
            <w:tcW w:w="1980" w:type="dxa"/>
            <w:hideMark/>
          </w:tcPr>
          <w:p w14:paraId="5093B9C4" w14:textId="77777777" w:rsidR="004E37FD" w:rsidRPr="008706E7" w:rsidRDefault="004E37FD" w:rsidP="008706E7">
            <w:pPr>
              <w:rPr>
                <w:b/>
                <w:bCs/>
              </w:rPr>
            </w:pPr>
            <w:r w:rsidRPr="008706E7">
              <w:rPr>
                <w:b/>
                <w:bCs/>
              </w:rPr>
              <w:t>Space/space plan/interior/ interior space</w:t>
            </w:r>
          </w:p>
        </w:tc>
        <w:tc>
          <w:tcPr>
            <w:cnfStyle w:val="000010000000" w:firstRow="0" w:lastRow="0" w:firstColumn="0" w:lastColumn="0" w:oddVBand="1" w:evenVBand="0" w:oddHBand="0" w:evenHBand="0" w:firstRowFirstColumn="0" w:firstRowLastColumn="0" w:lastRowFirstColumn="0" w:lastRowLastColumn="0"/>
            <w:tcW w:w="8173" w:type="dxa"/>
            <w:hideMark/>
          </w:tcPr>
          <w:p w14:paraId="4E4A6F77" w14:textId="194200FF" w:rsidR="004E37FD" w:rsidRPr="000876D7" w:rsidRDefault="004E37FD" w:rsidP="008706E7">
            <w:r w:rsidRPr="000876D7">
              <w:t>The layout, internal walls and partitions, ceilings, floors, surface finishes, fixtures, doors, fitted furniture. Changeable without changing structure, services, or skin.</w:t>
            </w:r>
          </w:p>
        </w:tc>
      </w:tr>
      <w:tr w:rsidR="004E37FD" w14:paraId="753742C7" w14:textId="77777777" w:rsidTr="00881F5D">
        <w:trPr>
          <w:cnfStyle w:val="000000100000" w:firstRow="0" w:lastRow="0" w:firstColumn="0" w:lastColumn="0" w:oddVBand="0" w:evenVBand="0" w:oddHBand="1" w:evenHBand="0" w:firstRowFirstColumn="0" w:firstRowLastColumn="0" w:lastRowFirstColumn="0" w:lastRowLastColumn="0"/>
          <w:trHeight w:val="683"/>
        </w:trPr>
        <w:tc>
          <w:tcPr>
            <w:cnfStyle w:val="001000000000" w:firstRow="0" w:lastRow="0" w:firstColumn="1" w:lastColumn="0" w:oddVBand="0" w:evenVBand="0" w:oddHBand="0" w:evenHBand="0" w:firstRowFirstColumn="0" w:firstRowLastColumn="0" w:lastRowFirstColumn="0" w:lastRowLastColumn="0"/>
            <w:tcW w:w="1980" w:type="dxa"/>
            <w:hideMark/>
          </w:tcPr>
          <w:p w14:paraId="4A2E8EB0" w14:textId="77777777" w:rsidR="004E37FD" w:rsidRPr="008706E7" w:rsidRDefault="004E37FD" w:rsidP="008706E7">
            <w:pPr>
              <w:rPr>
                <w:b/>
                <w:bCs/>
              </w:rPr>
            </w:pPr>
            <w:r w:rsidRPr="008706E7">
              <w:rPr>
                <w:b/>
                <w:bCs/>
              </w:rPr>
              <w:t>Stuff/contents</w:t>
            </w:r>
          </w:p>
        </w:tc>
        <w:tc>
          <w:tcPr>
            <w:cnfStyle w:val="000010000000" w:firstRow="0" w:lastRow="0" w:firstColumn="0" w:lastColumn="0" w:oddVBand="1" w:evenVBand="0" w:oddHBand="0" w:evenHBand="0" w:firstRowFirstColumn="0" w:firstRowLastColumn="0" w:lastRowFirstColumn="0" w:lastRowLastColumn="0"/>
            <w:tcW w:w="8173" w:type="dxa"/>
            <w:hideMark/>
          </w:tcPr>
          <w:p w14:paraId="7724E08F" w14:textId="77777777" w:rsidR="004E37FD" w:rsidRPr="000876D7" w:rsidRDefault="004E37FD" w:rsidP="008706E7">
            <w:r w:rsidRPr="000876D7">
              <w:t>Anything that could fall if the building was turned upside down. Not permanent, easily movable, most frequently changed by occupant, e.g., appliances, lamps, electronics, furniture, art.</w:t>
            </w:r>
          </w:p>
        </w:tc>
      </w:tr>
      <w:tr w:rsidR="004E37FD" w14:paraId="5996A7CC" w14:textId="77777777" w:rsidTr="00881F5D">
        <w:trPr>
          <w:cnfStyle w:val="000000010000" w:firstRow="0" w:lastRow="0" w:firstColumn="0" w:lastColumn="0" w:oddVBand="0" w:evenVBand="0" w:oddHBand="0" w:evenHBand="1" w:firstRowFirstColumn="0" w:firstRowLastColumn="0" w:lastRowFirstColumn="0" w:lastRowLastColumn="0"/>
          <w:trHeight w:val="683"/>
        </w:trPr>
        <w:tc>
          <w:tcPr>
            <w:cnfStyle w:val="001000000000" w:firstRow="0" w:lastRow="0" w:firstColumn="1" w:lastColumn="0" w:oddVBand="0" w:evenVBand="0" w:oddHBand="0" w:evenHBand="0" w:firstRowFirstColumn="0" w:firstRowLastColumn="0" w:lastRowFirstColumn="0" w:lastRowLastColumn="0"/>
            <w:tcW w:w="1980" w:type="dxa"/>
            <w:hideMark/>
          </w:tcPr>
          <w:p w14:paraId="6409AFA5" w14:textId="77777777" w:rsidR="004E37FD" w:rsidRPr="008706E7" w:rsidRDefault="004E37FD" w:rsidP="008706E7">
            <w:pPr>
              <w:rPr>
                <w:b/>
                <w:bCs/>
              </w:rPr>
            </w:pPr>
            <w:r w:rsidRPr="008706E7">
              <w:rPr>
                <w:b/>
                <w:bCs/>
              </w:rPr>
              <w:t>Construction materials</w:t>
            </w:r>
          </w:p>
        </w:tc>
        <w:tc>
          <w:tcPr>
            <w:cnfStyle w:val="000010000000" w:firstRow="0" w:lastRow="0" w:firstColumn="0" w:lastColumn="0" w:oddVBand="1" w:evenVBand="0" w:oddHBand="0" w:evenHBand="0" w:firstRowFirstColumn="0" w:firstRowLastColumn="0" w:lastRowFirstColumn="0" w:lastRowLastColumn="0"/>
            <w:tcW w:w="8173" w:type="dxa"/>
            <w:hideMark/>
          </w:tcPr>
          <w:p w14:paraId="62A447BF" w14:textId="77777777" w:rsidR="004E37FD" w:rsidRPr="000876D7" w:rsidRDefault="004E37FD" w:rsidP="008706E7">
            <w:r w:rsidRPr="000876D7">
              <w:t>Any temporary installations/works/materials, packaging and equipment.</w:t>
            </w:r>
          </w:p>
        </w:tc>
      </w:tr>
    </w:tbl>
    <w:p w14:paraId="2E544ACE" w14:textId="28FE16EC" w:rsidR="00ED2264" w:rsidRDefault="00ED2264" w:rsidP="000876D7">
      <w:pPr>
        <w:pStyle w:val="HeadingNum3"/>
      </w:pPr>
      <w:bookmarkStart w:id="39" w:name="_Hlk137568497"/>
      <w:bookmarkEnd w:id="36"/>
      <w:r>
        <w:lastRenderedPageBreak/>
        <w:t>Skin/Shell</w:t>
      </w:r>
    </w:p>
    <w:p w14:paraId="682B3002" w14:textId="62219008" w:rsidR="003047B0" w:rsidRPr="003047B0" w:rsidRDefault="003047B0" w:rsidP="003047B0">
      <w:r>
        <w:rPr>
          <w:noProof/>
        </w:rPr>
        <mc:AlternateContent>
          <mc:Choice Requires="wpc">
            <w:drawing>
              <wp:inline distT="0" distB="0" distL="0" distR="0" wp14:anchorId="6FC80EA3" wp14:editId="26E102A0">
                <wp:extent cx="6273209" cy="2567305"/>
                <wp:effectExtent l="0" t="19050" r="0" b="4445"/>
                <wp:docPr id="83" name="Canvas 83"/>
                <wp:cNvGraphicFramePr>
                  <a:graphicFrameLocks xmlns:a="http://schemas.openxmlformats.org/drawingml/2006/main"/>
                </wp:cNvGraphicFramePr>
                <a:graphic xmlns:a="http://schemas.openxmlformats.org/drawingml/2006/main">
                  <a:graphicData uri="http://schemas.microsoft.com/office/word/2010/wordprocessingCanvas">
                    <wpc:wpc>
                      <wpc:bg>
                        <a:solidFill>
                          <a:srgbClr val="FFFFFF"/>
                        </a:solidFill>
                      </wpc:bg>
                      <wpc:whole/>
                      <wps:wsp>
                        <wps:cNvPr id="20" name="Rectangle 63"/>
                        <wps:cNvSpPr>
                          <a:spLocks noChangeArrowheads="1"/>
                        </wps:cNvSpPr>
                        <wps:spPr bwMode="auto">
                          <a:xfrm>
                            <a:off x="53545" y="273"/>
                            <a:ext cx="2031437" cy="1082474"/>
                          </a:xfrm>
                          <a:prstGeom prst="rect">
                            <a:avLst/>
                          </a:prstGeom>
                          <a:noFill/>
                          <a:ln w="38100">
                            <a:solidFill>
                              <a:schemeClr val="accent2">
                                <a:lumMod val="7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29FC99AB" w14:textId="77777777" w:rsidR="003047B0" w:rsidRDefault="003047B0" w:rsidP="003047B0">
                              <w:pPr>
                                <w:spacing w:line="240" w:lineRule="exact"/>
                                <w:jc w:val="center"/>
                                <w:rPr>
                                  <w:sz w:val="24"/>
                                  <w:szCs w:val="24"/>
                                </w:rPr>
                              </w:pPr>
                              <w:r>
                                <w:t>Is it likely the layer (or components within it) will need to be moved or otherwise modified within 5-15 years, e.g., due to changing use patterns or user requirements?</w:t>
                              </w:r>
                            </w:p>
                          </w:txbxContent>
                        </wps:txbx>
                        <wps:bodyPr rot="0" vert="horz" wrap="square" lIns="91440" tIns="45720" rIns="91440" bIns="45720" anchor="ctr" anchorCtr="0" upright="1">
                          <a:noAutofit/>
                        </wps:bodyPr>
                      </wps:wsp>
                      <wps:wsp>
                        <wps:cNvPr id="25" name="Rectangle 71"/>
                        <wps:cNvSpPr>
                          <a:spLocks noChangeArrowheads="1"/>
                        </wps:cNvSpPr>
                        <wps:spPr bwMode="auto">
                          <a:xfrm>
                            <a:off x="4530898" y="363878"/>
                            <a:ext cx="1675983" cy="362638"/>
                          </a:xfrm>
                          <a:prstGeom prst="rect">
                            <a:avLst/>
                          </a:prstGeom>
                          <a:solidFill>
                            <a:schemeClr val="accent1">
                              <a:lumMod val="50000"/>
                            </a:schemeClr>
                          </a:solidFill>
                          <a:ln w="38100">
                            <a:solidFill>
                              <a:schemeClr val="accent1">
                                <a:lumMod val="50000"/>
                              </a:schemeClr>
                            </a:solidFill>
                            <a:round/>
                            <a:headEnd/>
                            <a:tailEnd/>
                          </a:ln>
                        </wps:spPr>
                        <wps:txbx>
                          <w:txbxContent>
                            <w:p w14:paraId="2B585CA6" w14:textId="77777777" w:rsidR="003047B0" w:rsidRPr="00E17753" w:rsidRDefault="003047B0" w:rsidP="003047B0">
                              <w:pPr>
                                <w:spacing w:line="240" w:lineRule="exact"/>
                                <w:jc w:val="center"/>
                                <w:rPr>
                                  <w:b/>
                                  <w:bCs/>
                                  <w:color w:val="FFFFFF" w:themeColor="background1"/>
                                  <w:sz w:val="24"/>
                                  <w:szCs w:val="24"/>
                                  <w:lang w:val="en-US"/>
                                </w:rPr>
                              </w:pPr>
                              <w:r>
                                <w:rPr>
                                  <w:rFonts w:ascii="Lato Light" w:eastAsia="Lato Light" w:hAnsi="Lato Light"/>
                                  <w:b/>
                                  <w:bCs/>
                                  <w:color w:val="FFFFFF" w:themeColor="background1"/>
                                  <w:lang w:val="en-US"/>
                                </w:rPr>
                                <w:t>Design for Flexibility</w:t>
                              </w:r>
                            </w:p>
                          </w:txbxContent>
                        </wps:txbx>
                        <wps:bodyPr rot="0" vert="horz" wrap="square" lIns="91440" tIns="45720" rIns="91440" bIns="45720" anchor="ctr" anchorCtr="0" upright="1">
                          <a:noAutofit/>
                        </wps:bodyPr>
                      </wps:wsp>
                      <wps:wsp>
                        <wps:cNvPr id="676" name="Rectangle 108"/>
                        <wps:cNvSpPr>
                          <a:spLocks noChangeArrowheads="1"/>
                        </wps:cNvSpPr>
                        <wps:spPr bwMode="auto">
                          <a:xfrm>
                            <a:off x="3768332" y="2041523"/>
                            <a:ext cx="472403" cy="35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0F035D7B" w14:textId="77777777" w:rsidR="003047B0" w:rsidRDefault="003047B0" w:rsidP="003047B0">
                              <w:pPr>
                                <w:spacing w:line="240" w:lineRule="exact"/>
                                <w:jc w:val="center"/>
                                <w:rPr>
                                  <w:sz w:val="24"/>
                                  <w:szCs w:val="24"/>
                                </w:rPr>
                              </w:pPr>
                              <w:r>
                                <w:rPr>
                                  <w:rFonts w:ascii="Lato Light" w:eastAsia="Lato Light" w:hAnsi="Lato Light"/>
                                  <w:b/>
                                  <w:bCs/>
                                </w:rPr>
                                <w:t>NO</w:t>
                              </w:r>
                            </w:p>
                          </w:txbxContent>
                        </wps:txbx>
                        <wps:bodyPr rot="0" vert="horz" wrap="square" lIns="91440" tIns="45720" rIns="91440" bIns="45720" anchor="ctr" anchorCtr="0" upright="1">
                          <a:noAutofit/>
                        </wps:bodyPr>
                      </wps:wsp>
                      <wps:wsp>
                        <wps:cNvPr id="685" name="Rectangle 119"/>
                        <wps:cNvSpPr>
                          <a:spLocks noChangeArrowheads="1"/>
                        </wps:cNvSpPr>
                        <wps:spPr bwMode="auto">
                          <a:xfrm>
                            <a:off x="3742390" y="208886"/>
                            <a:ext cx="473103" cy="471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35E8C947" w14:textId="22FB2B60" w:rsidR="003047B0" w:rsidRDefault="00C77E08" w:rsidP="003047B0">
                              <w:pPr>
                                <w:spacing w:line="240" w:lineRule="exact"/>
                                <w:jc w:val="center"/>
                                <w:rPr>
                                  <w:sz w:val="24"/>
                                  <w:szCs w:val="24"/>
                                </w:rPr>
                              </w:pPr>
                              <w:r>
                                <w:rPr>
                                  <w:rFonts w:ascii="Lato Light" w:eastAsia="Lato Light" w:hAnsi="Lato Light"/>
                                  <w:b/>
                                  <w:bCs/>
                                </w:rPr>
                                <w:t>YES</w:t>
                              </w:r>
                            </w:p>
                          </w:txbxContent>
                        </wps:txbx>
                        <wps:bodyPr rot="0" vert="horz" wrap="square" lIns="91440" tIns="45720" rIns="91440" bIns="45720" anchor="ctr" anchorCtr="0" upright="1">
                          <a:noAutofit/>
                        </wps:bodyPr>
                      </wps:wsp>
                      <wps:wsp>
                        <wps:cNvPr id="688" name="Rectangle 120"/>
                        <wps:cNvSpPr>
                          <a:spLocks noChangeArrowheads="1"/>
                        </wps:cNvSpPr>
                        <wps:spPr bwMode="auto">
                          <a:xfrm>
                            <a:off x="1229232" y="1135626"/>
                            <a:ext cx="473103" cy="35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14BFC58A" w14:textId="77777777" w:rsidR="003047B0" w:rsidRDefault="003047B0" w:rsidP="003047B0">
                              <w:pPr>
                                <w:spacing w:line="240" w:lineRule="exact"/>
                                <w:jc w:val="center"/>
                                <w:rPr>
                                  <w:sz w:val="24"/>
                                  <w:szCs w:val="24"/>
                                </w:rPr>
                              </w:pPr>
                              <w:r>
                                <w:rPr>
                                  <w:rFonts w:ascii="Lato Light" w:eastAsia="Lato Light" w:hAnsi="Lato Light"/>
                                  <w:b/>
                                  <w:bCs/>
                                </w:rPr>
                                <w:t>NO</w:t>
                              </w:r>
                            </w:p>
                          </w:txbxContent>
                        </wps:txbx>
                        <wps:bodyPr rot="0" vert="horz" wrap="square" lIns="91440" tIns="45720" rIns="91440" bIns="45720" anchor="ctr" anchorCtr="0" upright="1">
                          <a:noAutofit/>
                        </wps:bodyPr>
                      </wps:wsp>
                      <wps:wsp>
                        <wps:cNvPr id="69" name="Rectangle 69"/>
                        <wps:cNvSpPr>
                          <a:spLocks noChangeArrowheads="1"/>
                        </wps:cNvSpPr>
                        <wps:spPr bwMode="auto">
                          <a:xfrm>
                            <a:off x="65903" y="1449871"/>
                            <a:ext cx="2030730" cy="1082040"/>
                          </a:xfrm>
                          <a:prstGeom prst="rect">
                            <a:avLst/>
                          </a:prstGeom>
                          <a:noFill/>
                          <a:ln w="38100">
                            <a:solidFill>
                              <a:schemeClr val="accent2">
                                <a:lumMod val="7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7B99F339" w14:textId="7520443E" w:rsidR="003047B0" w:rsidRDefault="003047B0" w:rsidP="003047B0">
                              <w:pPr>
                                <w:spacing w:line="240" w:lineRule="exact"/>
                                <w:jc w:val="center"/>
                                <w:rPr>
                                  <w:rFonts w:ascii="Lato Light" w:hAnsi="Lato Light"/>
                                </w:rPr>
                              </w:pPr>
                              <w:r>
                                <w:rPr>
                                  <w:rFonts w:ascii="Lato Light" w:hAnsi="Lato Light"/>
                                </w:rPr>
                                <w:t xml:space="preserve">Is it likely the layer (or components within it) will need to be changed, </w:t>
                              </w:r>
                              <w:r w:rsidR="00C77E08">
                                <w:rPr>
                                  <w:rFonts w:ascii="Lato Light" w:hAnsi="Lato Light"/>
                                </w:rPr>
                                <w:t>upgraded,</w:t>
                              </w:r>
                              <w:r>
                                <w:rPr>
                                  <w:rFonts w:ascii="Lato Light" w:hAnsi="Lato Light"/>
                                </w:rPr>
                                <w:t xml:space="preserve"> or replaced within 5-15 years, </w:t>
                              </w:r>
                              <w:r w:rsidR="00C77E08">
                                <w:rPr>
                                  <w:rFonts w:ascii="Lato Light" w:hAnsi="Lato Light"/>
                                </w:rPr>
                                <w:t>e.g.,</w:t>
                              </w:r>
                              <w:r>
                                <w:rPr>
                                  <w:rFonts w:ascii="Lato Light" w:hAnsi="Lato Light"/>
                                </w:rPr>
                                <w:t xml:space="preserve"> for improved performance, aesthetics?</w:t>
                              </w:r>
                            </w:p>
                          </w:txbxContent>
                        </wps:txbx>
                        <wps:bodyPr rot="0" vert="horz" wrap="square" lIns="91440" tIns="45720" rIns="91440" bIns="45720" anchor="ctr" anchorCtr="0" upright="1">
                          <a:noAutofit/>
                        </wps:bodyPr>
                      </wps:wsp>
                      <wps:wsp>
                        <wps:cNvPr id="71" name="Straight Connector 71"/>
                        <wps:cNvCnPr/>
                        <wps:spPr bwMode="auto">
                          <a:xfrm>
                            <a:off x="1022759" y="1082600"/>
                            <a:ext cx="0" cy="367115"/>
                          </a:xfrm>
                          <a:prstGeom prst="line">
                            <a:avLst/>
                          </a:prstGeom>
                          <a:solidFill>
                            <a:schemeClr val="accent1"/>
                          </a:solidFill>
                          <a:ln w="38100" cap="flat" cmpd="sng" algn="ctr">
                            <a:solidFill>
                              <a:schemeClr val="accent2">
                                <a:lumMod val="75000"/>
                              </a:schemeClr>
                            </a:solidFill>
                            <a:prstDash val="solid"/>
                            <a:round/>
                            <a:headEnd type="none" w="med" len="med"/>
                            <a:tailEnd type="none" w="med" len="med"/>
                          </a:ln>
                          <a:effectLst/>
                        </wps:spPr>
                        <wps:bodyPr/>
                      </wps:wsp>
                      <wps:wsp>
                        <wps:cNvPr id="72" name="Rectangle 72"/>
                        <wps:cNvSpPr>
                          <a:spLocks noChangeArrowheads="1"/>
                        </wps:cNvSpPr>
                        <wps:spPr bwMode="auto">
                          <a:xfrm>
                            <a:off x="4488585" y="1521808"/>
                            <a:ext cx="1675765" cy="362585"/>
                          </a:xfrm>
                          <a:prstGeom prst="rect">
                            <a:avLst/>
                          </a:prstGeom>
                          <a:solidFill>
                            <a:schemeClr val="tx1">
                              <a:lumMod val="50000"/>
                              <a:lumOff val="50000"/>
                            </a:schemeClr>
                          </a:solidFill>
                          <a:ln w="38100">
                            <a:solidFill>
                              <a:schemeClr val="tx1">
                                <a:lumMod val="50000"/>
                                <a:lumOff val="50000"/>
                              </a:schemeClr>
                            </a:solidFill>
                            <a:round/>
                            <a:headEnd/>
                            <a:tailEnd/>
                          </a:ln>
                        </wps:spPr>
                        <wps:txbx>
                          <w:txbxContent>
                            <w:p w14:paraId="24ABF611" w14:textId="77777777" w:rsidR="003047B0" w:rsidRDefault="003047B0" w:rsidP="003047B0">
                              <w:pPr>
                                <w:spacing w:line="240" w:lineRule="exact"/>
                                <w:jc w:val="center"/>
                                <w:rPr>
                                  <w:rFonts w:ascii="Lato Light" w:eastAsia="Lato Light" w:hAnsi="Lato Light"/>
                                  <w:b/>
                                  <w:bCs/>
                                  <w:color w:val="FFFFFF"/>
                                  <w:lang w:val="en-US"/>
                                </w:rPr>
                              </w:pPr>
                              <w:r w:rsidRPr="000F77CD">
                                <w:rPr>
                                  <w:rFonts w:ascii="Lato Light" w:eastAsia="Lato Light" w:hAnsi="Lato Light"/>
                                  <w:b/>
                                  <w:bCs/>
                                  <w:color w:val="FFFFFF"/>
                                </w:rPr>
                                <w:t>Design</w:t>
                              </w:r>
                              <w:r>
                                <w:rPr>
                                  <w:rFonts w:ascii="Lato Light" w:eastAsia="Lato Light" w:hAnsi="Lato Light"/>
                                  <w:b/>
                                  <w:bCs/>
                                  <w:color w:val="FFFFFF"/>
                                  <w:lang w:val="en-US"/>
                                </w:rPr>
                                <w:t xml:space="preserve"> for Replaceability</w:t>
                              </w:r>
                            </w:p>
                          </w:txbxContent>
                        </wps:txbx>
                        <wps:bodyPr rot="0" vert="horz" wrap="square" lIns="91440" tIns="45720" rIns="91440" bIns="45720" anchor="ctr" anchorCtr="0" upright="1">
                          <a:noAutofit/>
                        </wps:bodyPr>
                      </wps:wsp>
                      <wps:wsp>
                        <wps:cNvPr id="73" name="Connector: Elbow 73"/>
                        <wps:cNvCnPr>
                          <a:cxnSpLocks noChangeShapeType="1"/>
                          <a:endCxn id="72" idx="1"/>
                        </wps:cNvCnPr>
                        <wps:spPr bwMode="auto">
                          <a:xfrm flipV="1">
                            <a:off x="2096633" y="1702880"/>
                            <a:ext cx="2391952" cy="287753"/>
                          </a:xfrm>
                          <a:prstGeom prst="bentConnector3">
                            <a:avLst>
                              <a:gd name="adj1" fmla="val 50000"/>
                            </a:avLst>
                          </a:prstGeom>
                          <a:ln>
                            <a:solidFill>
                              <a:schemeClr val="accent1">
                                <a:lumMod val="75000"/>
                              </a:schemeClr>
                            </a:solidFill>
                            <a:headEnd/>
                            <a:tailEnd/>
                          </a:ln>
                        </wps:spPr>
                        <wps:style>
                          <a:lnRef idx="1">
                            <a:schemeClr val="dk1"/>
                          </a:lnRef>
                          <a:fillRef idx="0">
                            <a:schemeClr val="dk1"/>
                          </a:fillRef>
                          <a:effectRef idx="0">
                            <a:schemeClr val="dk1"/>
                          </a:effectRef>
                          <a:fontRef idx="minor">
                            <a:schemeClr val="tx1"/>
                          </a:fontRef>
                        </wps:style>
                        <wps:bodyPr/>
                      </wps:wsp>
                      <wps:wsp>
                        <wps:cNvPr id="74" name="Rectangle 74"/>
                        <wps:cNvSpPr>
                          <a:spLocks noChangeArrowheads="1"/>
                        </wps:cNvSpPr>
                        <wps:spPr bwMode="auto">
                          <a:xfrm>
                            <a:off x="3756156" y="1294744"/>
                            <a:ext cx="473075" cy="470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00AE132D" w14:textId="77777777" w:rsidR="003047B0" w:rsidRDefault="003047B0" w:rsidP="003047B0">
                              <w:pPr>
                                <w:spacing w:line="240" w:lineRule="exact"/>
                                <w:jc w:val="center"/>
                                <w:rPr>
                                  <w:rFonts w:ascii="Lato Light" w:eastAsia="Lato Light" w:hAnsi="Lato Light"/>
                                  <w:b/>
                                  <w:bCs/>
                                </w:rPr>
                              </w:pPr>
                              <w:r>
                                <w:rPr>
                                  <w:rFonts w:ascii="Lato Light" w:eastAsia="Lato Light" w:hAnsi="Lato Light"/>
                                  <w:b/>
                                  <w:bCs/>
                                </w:rPr>
                                <w:t>YES</w:t>
                              </w:r>
                            </w:p>
                          </w:txbxContent>
                        </wps:txbx>
                        <wps:bodyPr rot="0" vert="horz" wrap="square" lIns="91440" tIns="45720" rIns="91440" bIns="45720" anchor="ctr" anchorCtr="0" upright="1">
                          <a:noAutofit/>
                        </wps:bodyPr>
                      </wps:wsp>
                      <wps:wsp>
                        <wps:cNvPr id="80" name="Rectangle 80"/>
                        <wps:cNvSpPr>
                          <a:spLocks noChangeArrowheads="1"/>
                        </wps:cNvSpPr>
                        <wps:spPr bwMode="auto">
                          <a:xfrm>
                            <a:off x="4488583" y="2121679"/>
                            <a:ext cx="1675765" cy="410210"/>
                          </a:xfrm>
                          <a:prstGeom prst="rect">
                            <a:avLst/>
                          </a:prstGeom>
                          <a:solidFill>
                            <a:schemeClr val="accent2">
                              <a:lumMod val="75000"/>
                            </a:schemeClr>
                          </a:solidFill>
                          <a:ln w="12700">
                            <a:solidFill>
                              <a:schemeClr val="accent2">
                                <a:lumMod val="75000"/>
                              </a:schemeClr>
                            </a:solidFill>
                            <a:round/>
                            <a:headEnd/>
                            <a:tailEnd/>
                          </a:ln>
                        </wps:spPr>
                        <wps:txbx>
                          <w:txbxContent>
                            <w:p w14:paraId="0BA58020" w14:textId="77777777" w:rsidR="003047B0" w:rsidRDefault="003047B0" w:rsidP="003047B0">
                              <w:pPr>
                                <w:spacing w:line="240" w:lineRule="exact"/>
                                <w:jc w:val="center"/>
                                <w:rPr>
                                  <w:rFonts w:ascii="Lato Light" w:eastAsia="Lato Light" w:hAnsi="Lato Light"/>
                                  <w:b/>
                                  <w:bCs/>
                                  <w:color w:val="FFFFFF"/>
                                </w:rPr>
                              </w:pPr>
                              <w:r>
                                <w:rPr>
                                  <w:rFonts w:ascii="Lato Light" w:eastAsia="Lato Light" w:hAnsi="Lato Light"/>
                                  <w:b/>
                                  <w:bCs/>
                                  <w:color w:val="FFFFFF"/>
                                </w:rPr>
                                <w:t>Design for Adaptability</w:t>
                              </w:r>
                            </w:p>
                          </w:txbxContent>
                        </wps:txbx>
                        <wps:bodyPr rot="0" vert="horz" wrap="square" lIns="91440" tIns="45720" rIns="91440" bIns="45720" anchor="ctr" anchorCtr="0" upright="1">
                          <a:noAutofit/>
                        </wps:bodyPr>
                      </wps:wsp>
                      <wps:wsp>
                        <wps:cNvPr id="81" name="Connector: Elbow 81"/>
                        <wps:cNvCnPr>
                          <a:cxnSpLocks noChangeShapeType="1"/>
                        </wps:cNvCnPr>
                        <wps:spPr bwMode="auto">
                          <a:xfrm>
                            <a:off x="2096633" y="1990634"/>
                            <a:ext cx="2379674" cy="340111"/>
                          </a:xfrm>
                          <a:prstGeom prst="bentConnector3">
                            <a:avLst>
                              <a:gd name="adj1" fmla="val 50000"/>
                            </a:avLst>
                          </a:prstGeom>
                          <a:noFill/>
                          <a:ln w="38100">
                            <a:solidFill>
                              <a:schemeClr val="accent2">
                                <a:lumMod val="75000"/>
                              </a:schemeClr>
                            </a:solidFill>
                            <a:round/>
                            <a:headEnd/>
                            <a:tailEnd/>
                          </a:ln>
                        </wps:spPr>
                        <wps:bodyPr/>
                      </wps:wsp>
                      <wps:wsp>
                        <wps:cNvPr id="84" name="Connector: Elbow 84"/>
                        <wps:cNvCnPr>
                          <a:cxnSpLocks noChangeShapeType="1"/>
                          <a:stCxn id="20" idx="3"/>
                          <a:endCxn id="25" idx="1"/>
                        </wps:cNvCnPr>
                        <wps:spPr bwMode="auto">
                          <a:xfrm>
                            <a:off x="2084982" y="541440"/>
                            <a:ext cx="2445916" cy="3687"/>
                          </a:xfrm>
                          <a:prstGeom prst="bentConnector3">
                            <a:avLst>
                              <a:gd name="adj1" fmla="val 50000"/>
                            </a:avLst>
                          </a:prstGeom>
                          <a:noFill/>
                          <a:ln w="12700">
                            <a:solidFill>
                              <a:schemeClr val="tx1">
                                <a:lumMod val="50000"/>
                                <a:lumOff val="50000"/>
                              </a:schemeClr>
                            </a:solidFill>
                            <a:round/>
                            <a:headEnd/>
                            <a:tailEnd/>
                          </a:ln>
                        </wps:spPr>
                        <wps:bodyPr/>
                      </wps:wsp>
                    </wpc:wpc>
                  </a:graphicData>
                </a:graphic>
              </wp:inline>
            </w:drawing>
          </mc:Choice>
          <mc:Fallback>
            <w:pict>
              <v:group w14:anchorId="6FC80EA3" id="Canvas 83" o:spid="_x0000_s1107" editas="canvas" style="width:493.95pt;height:202.15pt;mso-position-horizontal-relative:char;mso-position-vertical-relative:line" coordsize="62731,256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81abpwYAADQlAAAOAAAAZHJzL2Uyb0RvYy54bWzsWtuO2zYQfS/QfxD03lik7ka8QeAkRYG0&#10;XWTTvtO62GokUqXktbdf3xmSki17L96112kB52FjS7zPmTNnhn77bl2V1m0mm0LwiU3eOLaV8USk&#10;BZ9P7D++fvopsq2mZTxlpeDZxL7LGvvd1Y8/vF3V44yKhSjTTFowCG/Gq3piL9q2Ho9GTbLIKta8&#10;EXXG4WUuZMVa+Crno1SyFYxelSPqOMFoJWRaS5FkTQNPP+iX9pUaP8+zpP09z5ustcqJDWtr1V+p&#10;/s7w7+jqLRvPJasXRWKWwV6wiooVHCbth/rAWmYtZbE3VFUkUjQib98kohqJPC+STO0BdkOcnd1M&#10;Gb9ljdpMAqfTLRA+nXDc2RzX3YiySD8VZam+yPlsWkrrlsGpfVL/8KBGg2YjWMYYO+P/KzBkBk1W&#10;NZixqXuDNsct9GbB6kztvxknv91eS6tIJzYFQ3JWAZq+gH0Zn5eZFbi4Qpwe2t3U11Lto/4skm+N&#10;xcV0Ac2y91KK1SJjKSyLqB0NOuCXBrpas9WvIoXh2bIVyqrrXFY4INjLWk9s3/U937buYCmhmpeN&#10;s3VrJfCKOi7x3NC2EnhLnIh6oWfOrhuklk37cyYqCz9MbAl7UJOw289Nq4+5a4JzcoFmgedsXHJr&#10;NbHdiDiO6jE0GrpM1puNJUnGW6ralcsKNqTNGfoO9NbDLStwDv1YPUIDd6PsmpuNpVjyVHXEI/xo&#10;PresKPVn6F1y6NYdozZHu56tldU8dQ74cibSOzhlKbQ3AnvAh4WQ/9jWCjxxYjd/L5nMbKv8hYOl&#10;YuJ56Lrqi+eHaH65/Wa2/YbxBIaa2EkrbUt/mbba4Ze1LOYLmIuoU+HiPdg3L9SZb9ZldgAoPhec&#10;AUq7cA4VPHFRZ4Cz57tOFANRA2TdwI3CSOOjwzQJQj+OXI1pN6DQ5DhIP41bbaFt3CJsDwDp813k&#10;xVMd6w8+HuIGdxd/MPQehMG+QwCVdsd1Bo9wwyByXaop3vGIT3do3gup53Qe4VNkfDAmMOApSH7A&#10;+k+xatAdy4VVNVt2KIruoVVC4u64zoIij7oxRCsUCk4URcpWG63ghS7pQOSFhASnVArPApFC74WK&#10;QBaYkNuDCKLibmwmIEAMc58BRITSmBoqIsT1Ifzi7PejyP2uVNQz9IWKhlQU74MoOCcRBX6MPIMZ&#10;iefFkRaXGwRBzuKELvBUl7M4oLdPF87+zzlLb6ULpAeQBggZXrxpJcOsypoKziGVFdIaJC9Tfi0N&#10;Wx6UWxOHUkg3NFohfw66bLXLRgxO3QAippLQD6uusuBYPWDjB1LrQ/IQ7QeDlts5hpVgwpqXrAX3&#10;qeoUklc+h8SznEM5DHNQnH7Qu8+wdeL9ZJ4O2+u77CflWCn4wJqFHkxNpMPDXnZitXc11DQ4lOEg&#10;z57YVZZChp3BMvGTCikml3+ypdGkwCCqwmbKFhg60cTbSQ2eHj4/XzYdgmrfjdjwzEDwDAHb86LI&#10;R/GJdOtTEunMZUO3mE6HATRAuoV0GhtrlL0weXgMXu36kfwWCjZbJaBXyLBPP/serLeBq0/xsSKU&#10;30u3C6EPCR30gXabnsfH1sdyJlaWLnEaYYx0jpSWrPnNTnVVFWu/KpJR1StAPE+na66qf+iWRQoF&#10;0kHdVY/WEcf9dVcrL4v6z65oZyqw1ImDwDWaJnRoFCnDbpwMEi8S+zApOhmNwtBXGfzDsWIG1dJ+&#10;6+4mauBm56k5G5b+BYEvr0q4I4DiuLXtMirGKILert4iGA8JAPte2hdqHw8Az6nFNu1dmeF6Sv4l&#10;yzt7qAV2ZV8dR9Jv2kymJbbIoQjddzLl54c6mbbYTUeIQzv2rdWMgrd9x6rgwgTT4axIMdrvc93e&#10;RByzV8SWdnVsdOZQ5HU+tbmn0LcBxple+57CDf2A+FBNw1BEY7iKUBWGjZdABcIJTSTyQgfuNY6L&#10;RIO7CrRh/8BIhocuB3xlxI2xLsVQU4EAXtuTM5rrzoQhLWc001JCQbyonGiDoYGc8UC+kyOTx8fk&#10;zJFqWSt3QsNTXKA9zsvHCpVesl6EykCoRH3m2UfrTqjAKyB54xfPECqKlCAzOESNIKndp0Hi2Anc&#10;HXalbhgHQPha6HsOIV2oekDov5IG6UkYw/kJqzGv4QDfK1ZHfazeh5Uy6/NhBbKv7eQv3lkr+dvd&#10;I22UMYX4+zJlPMBiBIU9fWHle+rCHFxhQ9LU8/yYgBLQOWf0xHXVuYB4GBP/V7LIe7AJ1AE/fqkT&#10;pfvNz4jwtz/b35Xu3PzY6epfAAAA//8DAFBLAwQUAAYACAAAACEANNfnZNwAAAAFAQAADwAAAGRy&#10;cy9kb3ducmV2LnhtbEyPwU7DMBBE70j8g7VIXBB1gELbEKdCCDj0RssBbq69TaLa68h22vTvWbjA&#10;ZaXRjGbeVsvRO3HAmLpACm4mBQgkE2xHjYKPzev1HETKmqx2gVDBCRMs6/OzSpc2HOkdD+vcCC6h&#10;VGoFbc59KWUyLXqdJqFHYm8XoteZZWykjfrI5d7J26J4kF53xAut7vG5RbNfD17B7Ov0tvp0Me/v&#10;zdXuZQhpg84odXkxPj2CyDjmvzD84DM61My0DQPZJJwCfiT/XvYW89kCxFbBtJjegawr+Z++/gYA&#10;AP//AwBQSwECLQAUAAYACAAAACEAtoM4kv4AAADhAQAAEwAAAAAAAAAAAAAAAAAAAAAAW0NvbnRl&#10;bnRfVHlwZXNdLnhtbFBLAQItABQABgAIAAAAIQA4/SH/1gAAAJQBAAALAAAAAAAAAAAAAAAAAC8B&#10;AABfcmVscy8ucmVsc1BLAQItABQABgAIAAAAIQAS81abpwYAADQlAAAOAAAAAAAAAAAAAAAAAC4C&#10;AABkcnMvZTJvRG9jLnhtbFBLAQItABQABgAIAAAAIQA01+dk3AAAAAUBAAAPAAAAAAAAAAAAAAAA&#10;AAEJAABkcnMvZG93bnJldi54bWxQSwUGAAAAAAQABADzAAAACgoAAAAA&#10;">
                <v:shape id="_x0000_s1108" type="#_x0000_t75" style="position:absolute;width:62731;height:25673;visibility:visible;mso-wrap-style:square" filled="t">
                  <v:fill o:detectmouseclick="t"/>
                  <v:path o:connecttype="none"/>
                </v:shape>
                <v:rect id="Rectangle 63" o:spid="_x0000_s1109" style="position:absolute;left:535;top:2;width:20314;height:108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NiSGvQAAANsAAAAPAAAAZHJzL2Rvd25yZXYueG1sRE9La8JA&#10;EL4L/Q/LFHoR3ehBJLpK8QFeG4Vep9lpEszMhuyo8d93DwWPH997vR24NXfqYxPEwWyagSEpg2+k&#10;cnA5HydLMFFRPLZByMGTImw3b6M15j485IvuhVYmhUjM0UGt2uXWxrImxjgNHUnifkPPqAn2lfU9&#10;PlI4t3aeZQvL2EhqqLGjXU3ltbixg2X2zerHxc8eF3ye6ZV3eGDnPt6HzxUYpUFf4n/3yTuYp/Xp&#10;S/oBdvMHAAD//wMAUEsBAi0AFAAGAAgAAAAhANvh9svuAAAAhQEAABMAAAAAAAAAAAAAAAAAAAAA&#10;AFtDb250ZW50X1R5cGVzXS54bWxQSwECLQAUAAYACAAAACEAWvQsW78AAAAVAQAACwAAAAAAAAAA&#10;AAAAAAAfAQAAX3JlbHMvLnJlbHNQSwECLQAUAAYACAAAACEAVDYkhr0AAADbAAAADwAAAAAAAAAA&#10;AAAAAAAHAgAAZHJzL2Rvd25yZXYueG1sUEsFBgAAAAADAAMAtwAAAPECAAAAAA==&#10;" filled="f" strokecolor="#78ab97 [2405]" strokeweight="3pt">
                  <v:stroke joinstyle="round"/>
                  <v:textbox>
                    <w:txbxContent>
                      <w:p w14:paraId="29FC99AB" w14:textId="77777777" w:rsidR="003047B0" w:rsidRDefault="003047B0" w:rsidP="003047B0">
                        <w:pPr>
                          <w:spacing w:line="240" w:lineRule="exact"/>
                          <w:jc w:val="center"/>
                          <w:rPr>
                            <w:sz w:val="24"/>
                            <w:szCs w:val="24"/>
                          </w:rPr>
                        </w:pPr>
                        <w:r>
                          <w:t>Is it likely the layer (or components within it) will need to be moved or otherwise modified within 5-15 years, e.g., due to changing use patterns or user requirements?</w:t>
                        </w:r>
                      </w:p>
                    </w:txbxContent>
                  </v:textbox>
                </v:rect>
                <v:rect id="Rectangle 71" o:spid="_x0000_s1110" style="position:absolute;left:45308;top:3638;width:16760;height:36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LlqnwgAAANsAAAAPAAAAZHJzL2Rvd25yZXYueG1sRI/NisIw&#10;FIX3gu8QruBOUwuKdkyLFIQBQVBnFu4uzZ22M81NaTJafXojCC4P5+fjrLPeNOJCnastK5hNIxDE&#10;hdU1lwq+TtvJEoTzyBoby6TgRg6ydDhYY6LtlQ90OfpShBF2CSqovG8TKV1RkUE3tS1x8H5sZ9AH&#10;2ZVSd3gN46aRcRQtpMGaA6HClvKKir/jvwkQu5/bsuU8Xp5/d0bfv1d9PlNqPOo3HyA89f4dfrU/&#10;tYJ4Ds8v4QfI9AEAAP//AwBQSwECLQAUAAYACAAAACEA2+H2y+4AAACFAQAAEwAAAAAAAAAAAAAA&#10;AAAAAAAAW0NvbnRlbnRfVHlwZXNdLnhtbFBLAQItABQABgAIAAAAIQBa9CxbvwAAABUBAAALAAAA&#10;AAAAAAAAAAAAAB8BAABfcmVscy8ucmVsc1BLAQItABQABgAIAAAAIQCyLlqnwgAAANsAAAAPAAAA&#10;AAAAAAAAAAAAAAcCAABkcnMvZG93bnJldi54bWxQSwUGAAAAAAMAAwC3AAAA9gIAAAAA&#10;" fillcolor="#707470 [1604]" strokecolor="#707470 [1604]" strokeweight="3pt">
                  <v:stroke joinstyle="round"/>
                  <v:textbox>
                    <w:txbxContent>
                      <w:p w14:paraId="2B585CA6" w14:textId="77777777" w:rsidR="003047B0" w:rsidRPr="00E17753" w:rsidRDefault="003047B0" w:rsidP="003047B0">
                        <w:pPr>
                          <w:spacing w:line="240" w:lineRule="exact"/>
                          <w:jc w:val="center"/>
                          <w:rPr>
                            <w:b/>
                            <w:bCs/>
                            <w:color w:val="FFFFFF" w:themeColor="background1"/>
                            <w:sz w:val="24"/>
                            <w:szCs w:val="24"/>
                            <w:lang w:val="en-US"/>
                          </w:rPr>
                        </w:pPr>
                        <w:r>
                          <w:rPr>
                            <w:rFonts w:ascii="Lato Light" w:eastAsia="Lato Light" w:hAnsi="Lato Light"/>
                            <w:b/>
                            <w:bCs/>
                            <w:color w:val="FFFFFF" w:themeColor="background1"/>
                            <w:lang w:val="en-US"/>
                          </w:rPr>
                          <w:t>Design for Flexibility</w:t>
                        </w:r>
                      </w:p>
                    </w:txbxContent>
                  </v:textbox>
                </v:rect>
                <v:rect id="Rectangle 108" o:spid="_x0000_s1111" style="position:absolute;left:37683;top:20415;width:4724;height:352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2dFhxAAAANwAAAAPAAAAZHJzL2Rvd25yZXYueG1sRI9Ba8JA&#10;FITvhf6H5RV6qxt7iBJdRQulLR5Ko96fu88kmH0bdtck/vuuUOhxmJlvmOV6tK3oyYfGsYLpJANB&#10;rJ1puFJw2L+/zEGEiGywdUwKbhRgvXp8WGJh3MA/1JexEgnCoUAFdYxdIWXQNVkME9cRJ+/svMWY&#10;pK+k8TgkuG3la5bl0mLDaaHGjt5q0pfyahUc3Xk7WH3ir/723Vw/dl7r+U6p56dxswARaYz/4b/2&#10;p1GQz3K4n0lHQK5+AQAA//8DAFBLAQItABQABgAIAAAAIQDb4fbL7gAAAIUBAAATAAAAAAAAAAAA&#10;AAAAAAAAAABbQ29udGVudF9UeXBlc10ueG1sUEsBAi0AFAAGAAgAAAAhAFr0LFu/AAAAFQEAAAsA&#10;AAAAAAAAAAAAAAAAHwEAAF9yZWxzLy5yZWxzUEsBAi0AFAAGAAgAAAAhAFDZ0WHEAAAA3AAAAA8A&#10;AAAAAAAAAAAAAAAABwIAAGRycy9kb3ducmV2LnhtbFBLBQYAAAAAAwADALcAAAD4AgAAAAA=&#10;" filled="f" stroked="f" strokeweight="1pt">
                  <v:stroke joinstyle="round"/>
                  <v:textbox>
                    <w:txbxContent>
                      <w:p w14:paraId="0F035D7B" w14:textId="77777777" w:rsidR="003047B0" w:rsidRDefault="003047B0" w:rsidP="003047B0">
                        <w:pPr>
                          <w:spacing w:line="240" w:lineRule="exact"/>
                          <w:jc w:val="center"/>
                          <w:rPr>
                            <w:sz w:val="24"/>
                            <w:szCs w:val="24"/>
                          </w:rPr>
                        </w:pPr>
                        <w:r>
                          <w:rPr>
                            <w:rFonts w:ascii="Lato Light" w:eastAsia="Lato Light" w:hAnsi="Lato Light"/>
                            <w:b/>
                            <w:bCs/>
                          </w:rPr>
                          <w:t>NO</w:t>
                        </w:r>
                      </w:p>
                    </w:txbxContent>
                  </v:textbox>
                </v:rect>
                <v:rect id="Rectangle 119" o:spid="_x0000_s1112" style="position:absolute;left:37423;top:2088;width:4731;height:471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3j8xxAAAANwAAAAPAAAAZHJzL2Rvd25yZXYueG1sRI9PawIx&#10;FMTvBb9DeEJvNWtBWbZGqYLU4qHUP/fX5Lm7dPOyJHF3/fZGKPQ4zMxvmMVqsI3oyIfasYLpJANB&#10;rJ2puVRwOm5fchAhIhtsHJOCGwVYLUdPCyyM6/mbukMsRYJwKFBBFWNbSBl0RRbDxLXEybs4bzEm&#10;6UtpPPYJbhv5mmVzabHmtFBhS5uK9O/hahWc3WXdW/3Dn93tq75+7L3W+V6p5/Hw/gYi0hD/w3/t&#10;nVEwz2fwOJOOgFzeAQAA//8DAFBLAQItABQABgAIAAAAIQDb4fbL7gAAAIUBAAATAAAAAAAAAAAA&#10;AAAAAAAAAABbQ29udGVudF9UeXBlc10ueG1sUEsBAi0AFAAGAAgAAAAhAFr0LFu/AAAAFQEAAAsA&#10;AAAAAAAAAAAAAAAAHwEAAF9yZWxzLy5yZWxzUEsBAi0AFAAGAAgAAAAhAJXePzHEAAAA3AAAAA8A&#10;AAAAAAAAAAAAAAAABwIAAGRycy9kb3ducmV2LnhtbFBLBQYAAAAAAwADALcAAAD4AgAAAAA=&#10;" filled="f" stroked="f" strokeweight="1pt">
                  <v:stroke joinstyle="round"/>
                  <v:textbox>
                    <w:txbxContent>
                      <w:p w14:paraId="35E8C947" w14:textId="22FB2B60" w:rsidR="003047B0" w:rsidRDefault="00C77E08" w:rsidP="003047B0">
                        <w:pPr>
                          <w:spacing w:line="240" w:lineRule="exact"/>
                          <w:jc w:val="center"/>
                          <w:rPr>
                            <w:sz w:val="24"/>
                            <w:szCs w:val="24"/>
                          </w:rPr>
                        </w:pPr>
                        <w:r>
                          <w:rPr>
                            <w:rFonts w:ascii="Lato Light" w:eastAsia="Lato Light" w:hAnsi="Lato Light"/>
                            <w:b/>
                            <w:bCs/>
                          </w:rPr>
                          <w:t>YES</w:t>
                        </w:r>
                      </w:p>
                    </w:txbxContent>
                  </v:textbox>
                </v:rect>
                <v:rect id="Rectangle 120" o:spid="_x0000_s1113" style="position:absolute;left:12292;top:11356;width:4731;height:352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35CvwQAAANwAAAAPAAAAZHJzL2Rvd25yZXYueG1sRE/LagIx&#10;FN0X/IdwC+5qpl0Mw2gUW5AqLkrV7m+T68zg5GZIMg//3iwKXR7Oe7WZbCsG8qFxrOB1kYEg1s40&#10;XCm4nHcvBYgQkQ22jknBnQJs1rOnFZbGjfxNwylWIoVwKFFBHWNXShl0TRbDwnXEibs6bzEm6Ctp&#10;PI4p3LbyLctyabHh1FBjRx816duptwp+3PV9tPqXD8P9q+k/j17r4qjU/HnaLkFEmuK/+M+9Nwry&#10;Iq1NZ9IRkOsHAAAA//8DAFBLAQItABQABgAIAAAAIQDb4fbL7gAAAIUBAAATAAAAAAAAAAAAAAAA&#10;AAAAAABbQ29udGVudF9UeXBlc10ueG1sUEsBAi0AFAAGAAgAAAAhAFr0LFu/AAAAFQEAAAsAAAAA&#10;AAAAAAAAAAAAHwEAAF9yZWxzLy5yZWxzUEsBAi0AFAAGAAgAAAAhAHvfkK/BAAAA3AAAAA8AAAAA&#10;AAAAAAAAAAAABwIAAGRycy9kb3ducmV2LnhtbFBLBQYAAAAAAwADALcAAAD1AgAAAAA=&#10;" filled="f" stroked="f" strokeweight="1pt">
                  <v:stroke joinstyle="round"/>
                  <v:textbox>
                    <w:txbxContent>
                      <w:p w14:paraId="14BFC58A" w14:textId="77777777" w:rsidR="003047B0" w:rsidRDefault="003047B0" w:rsidP="003047B0">
                        <w:pPr>
                          <w:spacing w:line="240" w:lineRule="exact"/>
                          <w:jc w:val="center"/>
                          <w:rPr>
                            <w:sz w:val="24"/>
                            <w:szCs w:val="24"/>
                          </w:rPr>
                        </w:pPr>
                        <w:r>
                          <w:rPr>
                            <w:rFonts w:ascii="Lato Light" w:eastAsia="Lato Light" w:hAnsi="Lato Light"/>
                            <w:b/>
                            <w:bCs/>
                          </w:rPr>
                          <w:t>NO</w:t>
                        </w:r>
                      </w:p>
                    </w:txbxContent>
                  </v:textbox>
                </v:rect>
                <v:rect id="Rectangle 69" o:spid="_x0000_s1114" style="position:absolute;left:659;top:14498;width:20307;height:1082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ZjTbwQAAANsAAAAPAAAAZHJzL2Rvd25yZXYueG1sRI9Ba8JA&#10;EIXvQv/DMkIvUjf2EGx0FbEt9Noo9DrNjkkwMxuyU03/fbcgeHy8977HW29H7syFhtgGcbCYZ2BI&#10;quBbqR0cD+9PSzBRUTx2QcjBL0XYbh4mayx8uMonXUqtTYJILNBBo9oX1saqIcY4Dz1J8k5hYNQk&#10;h9r6Aa8Jzp19zrLcMraSFhrsad9QdS5/2MEy+2L1s/L7FXM+LPTMe3xj5x6n424FRmnUe/jW/vAO&#10;8hf4/5J+gN38AQAA//8DAFBLAQItABQABgAIAAAAIQDb4fbL7gAAAIUBAAATAAAAAAAAAAAAAAAA&#10;AAAAAABbQ29udGVudF9UeXBlc10ueG1sUEsBAi0AFAAGAAgAAAAhAFr0LFu/AAAAFQEAAAsAAAAA&#10;AAAAAAAAAAAAHwEAAF9yZWxzLy5yZWxzUEsBAi0AFAAGAAgAAAAhAFNmNNvBAAAA2wAAAA8AAAAA&#10;AAAAAAAAAAAABwIAAGRycy9kb3ducmV2LnhtbFBLBQYAAAAAAwADALcAAAD1AgAAAAA=&#10;" filled="f" strokecolor="#78ab97 [2405]" strokeweight="3pt">
                  <v:stroke joinstyle="round"/>
                  <v:textbox>
                    <w:txbxContent>
                      <w:p w14:paraId="7B99F339" w14:textId="7520443E" w:rsidR="003047B0" w:rsidRDefault="003047B0" w:rsidP="003047B0">
                        <w:pPr>
                          <w:spacing w:line="240" w:lineRule="exact"/>
                          <w:jc w:val="center"/>
                          <w:rPr>
                            <w:rFonts w:ascii="Lato Light" w:hAnsi="Lato Light"/>
                          </w:rPr>
                        </w:pPr>
                        <w:r>
                          <w:rPr>
                            <w:rFonts w:ascii="Lato Light" w:hAnsi="Lato Light"/>
                          </w:rPr>
                          <w:t xml:space="preserve">Is it likely the layer (or components within it) will need to be changed, </w:t>
                        </w:r>
                        <w:r w:rsidR="00C77E08">
                          <w:rPr>
                            <w:rFonts w:ascii="Lato Light" w:hAnsi="Lato Light"/>
                          </w:rPr>
                          <w:t>upgraded,</w:t>
                        </w:r>
                        <w:r>
                          <w:rPr>
                            <w:rFonts w:ascii="Lato Light" w:hAnsi="Lato Light"/>
                          </w:rPr>
                          <w:t xml:space="preserve"> or replaced within 5-15 years, </w:t>
                        </w:r>
                        <w:r w:rsidR="00C77E08">
                          <w:rPr>
                            <w:rFonts w:ascii="Lato Light" w:hAnsi="Lato Light"/>
                          </w:rPr>
                          <w:t>e.g.,</w:t>
                        </w:r>
                        <w:r>
                          <w:rPr>
                            <w:rFonts w:ascii="Lato Light" w:hAnsi="Lato Light"/>
                          </w:rPr>
                          <w:t xml:space="preserve"> for improved performance, aesthetics?</w:t>
                        </w:r>
                      </w:p>
                    </w:txbxContent>
                  </v:textbox>
                </v:rect>
                <v:line id="Straight Connector 71" o:spid="_x0000_s1115" style="position:absolute;visibility:visible;mso-wrap-style:square" from="10227,10826" to="10227,1449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0PGrxwAAANsAAAAPAAAAZHJzL2Rvd25yZXYueG1sRI9bawIx&#10;FITfC/0P4RT6UjSx4IWtUURaUKyFrj7o22Fz9kI3J8sm6tpf3xQEH4eZ+YaZzjtbizO1vnKsYdBX&#10;IIgzZyouNOx3H70JCB+QDdaOScOVPMxnjw9TTIy78Ded01CICGGfoIYyhCaR0mclWfR91xBHL3et&#10;xRBlW0jT4iXCbS1flRpJixXHhRIbWpaU/aQnq2Gbf6rDajP+HeaH3fq96l6OJ/Wl9fNTt3gDEagL&#10;9/CtvTIaxgP4/xJ/gJz9AQAA//8DAFBLAQItABQABgAIAAAAIQDb4fbL7gAAAIUBAAATAAAAAAAA&#10;AAAAAAAAAAAAAABbQ29udGVudF9UeXBlc10ueG1sUEsBAi0AFAAGAAgAAAAhAFr0LFu/AAAAFQEA&#10;AAsAAAAAAAAAAAAAAAAAHwEAAF9yZWxzLy5yZWxzUEsBAi0AFAAGAAgAAAAhAPHQ8avHAAAA2wAA&#10;AA8AAAAAAAAAAAAAAAAABwIAAGRycy9kb3ducmV2LnhtbFBLBQYAAAAAAwADALcAAAD7AgAAAAA=&#10;" filled="t" fillcolor="#e5e6e5 [3204]" strokecolor="#78ab97 [2405]" strokeweight="3pt"/>
                <v:rect id="Rectangle 72" o:spid="_x0000_s1116" style="position:absolute;left:44885;top:15218;width:16758;height:36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QXqxwgAAANsAAAAPAAAAZHJzL2Rvd25yZXYueG1sRI/NbsIw&#10;EITvlfoO1lbqrThwKJBiED+i4oYaUM+reIkj4nVku0l4e4yE1ONoZr7RLFaDbURHPtSOFYxHGQji&#10;0umaKwXn0/5jBiJEZI2NY1JwowCr5evLAnPtev6hroiVSBAOOSowMba5lKE0ZDGMXEucvIvzFmOS&#10;vpLaY5/gtpGTLPuUFmtOCwZb2hoqr8WfVeDNLO7Gvyir277ffBe74zqbd0q9vw3rLxCRhvgffrYP&#10;WsF0Ao8v6QfI5R0AAP//AwBQSwECLQAUAAYACAAAACEA2+H2y+4AAACFAQAAEwAAAAAAAAAAAAAA&#10;AAAAAAAAW0NvbnRlbnRfVHlwZXNdLnhtbFBLAQItABQABgAIAAAAIQBa9CxbvwAAABUBAAALAAAA&#10;AAAAAAAAAAAAAB8BAABfcmVscy8ucmVsc1BLAQItABQABgAIAAAAIQDbQXqxwgAAANsAAAAPAAAA&#10;AAAAAAAAAAAAAAcCAABkcnMvZG93bnJldi54bWxQSwUGAAAAAAMAAwC3AAAA9gIAAAAA&#10;" fillcolor="gray [1629]" strokecolor="gray [1629]" strokeweight="3pt">
                  <v:stroke joinstyle="round"/>
                  <v:textbox>
                    <w:txbxContent>
                      <w:p w14:paraId="24ABF611" w14:textId="77777777" w:rsidR="003047B0" w:rsidRDefault="003047B0" w:rsidP="003047B0">
                        <w:pPr>
                          <w:spacing w:line="240" w:lineRule="exact"/>
                          <w:jc w:val="center"/>
                          <w:rPr>
                            <w:rFonts w:ascii="Lato Light" w:eastAsia="Lato Light" w:hAnsi="Lato Light"/>
                            <w:b/>
                            <w:bCs/>
                            <w:color w:val="FFFFFF"/>
                            <w:lang w:val="en-US"/>
                          </w:rPr>
                        </w:pPr>
                        <w:r w:rsidRPr="000F77CD">
                          <w:rPr>
                            <w:rFonts w:ascii="Lato Light" w:eastAsia="Lato Light" w:hAnsi="Lato Light"/>
                            <w:b/>
                            <w:bCs/>
                            <w:color w:val="FFFFFF"/>
                          </w:rPr>
                          <w:t>Design</w:t>
                        </w:r>
                        <w:r>
                          <w:rPr>
                            <w:rFonts w:ascii="Lato Light" w:eastAsia="Lato Light" w:hAnsi="Lato Light"/>
                            <w:b/>
                            <w:bCs/>
                            <w:color w:val="FFFFFF"/>
                            <w:lang w:val="en-US"/>
                          </w:rPr>
                          <w:t xml:space="preserve"> for Replaceability</w:t>
                        </w:r>
                      </w:p>
                    </w:txbxContent>
                  </v:textbox>
                </v:rect>
                <v:shape id="Connector: Elbow 73" o:spid="_x0000_s1117" type="#_x0000_t34" style="position:absolute;left:20966;top:17028;width:23919;height:2878;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LWd3wgAAANsAAAAPAAAAZHJzL2Rvd25yZXYueG1sRI9BawIx&#10;FITvBf9DeIKXUhO1aNkaRQoFoSdXvT83z83SzcuyiRr/fSMIPQ4z8w2zXCfXiiv1ofGsYTJWIIgr&#10;bxquNRz2328fIEJENth6Jg13CrBeDV6WWBh/4x1dy1iLDOFQoAYbY1dIGSpLDsPYd8TZO/veYcyy&#10;r6Xp8ZbhrpVTpebSYcN5wWJHX5aq3/LiNJSn+VG9n9KPsue0rc2eLsfpq9ajYdp8goiU4n/42d4a&#10;DYsZPL7kHyBXfwAAAP//AwBQSwECLQAUAAYACAAAACEA2+H2y+4AAACFAQAAEwAAAAAAAAAAAAAA&#10;AAAAAAAAW0NvbnRlbnRfVHlwZXNdLnhtbFBLAQItABQABgAIAAAAIQBa9CxbvwAAABUBAAALAAAA&#10;AAAAAAAAAAAAAB8BAABfcmVscy8ucmVsc1BLAQItABQABgAIAAAAIQDuLWd3wgAAANsAAAAPAAAA&#10;AAAAAAAAAAAAAAcCAABkcnMvZG93bnJldi54bWxQSwUGAAAAAAMAAwC3AAAA9gIAAAAA&#10;" strokecolor="#aaadaa [2404]"/>
                <v:rect id="Rectangle 74" o:spid="_x0000_s1118" style="position:absolute;left:37561;top:12947;width:4731;height:47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PfLwwAAANsAAAAPAAAAZHJzL2Rvd25yZXYueG1sRI9BawIx&#10;FITvgv8hvEJvmm0praxGqQVR8VDU9v5MnrtLNy9LEnfXf98IgsdhZr5hZove1qIlHyrHCl7GGQhi&#10;7UzFhYKf42o0AREissHaMSm4UoDFfDiYYW5cx3tqD7EQCcIhRwVljE0uZdAlWQxj1xAn7+y8xZik&#10;L6Tx2CW4reVrlr1LixWnhRIb+ipJ/x0uVsGvOy87q0+8ba/f1WW981pPdko9P/WfUxCR+vgI39sb&#10;o+DjDW5f0g+Q838AAAD//wMAUEsBAi0AFAAGAAgAAAAhANvh9svuAAAAhQEAABMAAAAAAAAAAAAA&#10;AAAAAAAAAFtDb250ZW50X1R5cGVzXS54bWxQSwECLQAUAAYACAAAACEAWvQsW78AAAAVAQAACwAA&#10;AAAAAAAAAAAAAAAfAQAAX3JlbHMvLnJlbHNQSwECLQAUAAYACAAAACEAvjD3y8MAAADbAAAADwAA&#10;AAAAAAAAAAAAAAAHAgAAZHJzL2Rvd25yZXYueG1sUEsFBgAAAAADAAMAtwAAAPcCAAAAAA==&#10;" filled="f" stroked="f" strokeweight="1pt">
                  <v:stroke joinstyle="round"/>
                  <v:textbox>
                    <w:txbxContent>
                      <w:p w14:paraId="00AE132D" w14:textId="77777777" w:rsidR="003047B0" w:rsidRDefault="003047B0" w:rsidP="003047B0">
                        <w:pPr>
                          <w:spacing w:line="240" w:lineRule="exact"/>
                          <w:jc w:val="center"/>
                          <w:rPr>
                            <w:rFonts w:ascii="Lato Light" w:eastAsia="Lato Light" w:hAnsi="Lato Light"/>
                            <w:b/>
                            <w:bCs/>
                          </w:rPr>
                        </w:pPr>
                        <w:r>
                          <w:rPr>
                            <w:rFonts w:ascii="Lato Light" w:eastAsia="Lato Light" w:hAnsi="Lato Light"/>
                            <w:b/>
                            <w:bCs/>
                          </w:rPr>
                          <w:t>YES</w:t>
                        </w:r>
                      </w:p>
                    </w:txbxContent>
                  </v:textbox>
                </v:rect>
                <v:rect id="Rectangle 80" o:spid="_x0000_s1119" style="position:absolute;left:44885;top:21216;width:16758;height:410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GTgwugAAANsAAAAPAAAAZHJzL2Rvd25yZXYueG1sRE9PCwFB&#10;FL8r32F6yo1ZkliGRMrVUhxfO8/sZufNtjNYPr05KMdfv//LdWsr8aTGl44VjIYJCOLc6ZKNgvNp&#10;P5iB8AFZY+WYFLzJw3rV7Swx1e7FR3pmwYgYwj5FBUUIdSqlzwuy6IeuJo7czTUWQ4SNkbrBVwy3&#10;lRwnyVRaLDk2FFjTtqD8nj2sgpqu5nMwzmStf194N5+EMzul+r12swARqA1/8c990ApmcX38En+A&#10;XH0BAAD//wMAUEsBAi0AFAAGAAgAAAAhANvh9svuAAAAhQEAABMAAAAAAAAAAAAAAAAAAAAAAFtD&#10;b250ZW50X1R5cGVzXS54bWxQSwECLQAUAAYACAAAACEAWvQsW78AAAAVAQAACwAAAAAAAAAAAAAA&#10;AAAfAQAAX3JlbHMvLnJlbHNQSwECLQAUAAYACAAAACEAXhk4MLoAAADbAAAADwAAAAAAAAAAAAAA&#10;AAAHAgAAZHJzL2Rvd25yZXYueG1sUEsFBgAAAAADAAMAtwAAAO4CAAAAAA==&#10;" fillcolor="#78ab97 [2405]" strokecolor="#78ab97 [2405]" strokeweight="1pt">
                  <v:stroke joinstyle="round"/>
                  <v:textbox>
                    <w:txbxContent>
                      <w:p w14:paraId="0BA58020" w14:textId="77777777" w:rsidR="003047B0" w:rsidRDefault="003047B0" w:rsidP="003047B0">
                        <w:pPr>
                          <w:spacing w:line="240" w:lineRule="exact"/>
                          <w:jc w:val="center"/>
                          <w:rPr>
                            <w:rFonts w:ascii="Lato Light" w:eastAsia="Lato Light" w:hAnsi="Lato Light"/>
                            <w:b/>
                            <w:bCs/>
                            <w:color w:val="FFFFFF"/>
                          </w:rPr>
                        </w:pPr>
                        <w:r>
                          <w:rPr>
                            <w:rFonts w:ascii="Lato Light" w:eastAsia="Lato Light" w:hAnsi="Lato Light"/>
                            <w:b/>
                            <w:bCs/>
                            <w:color w:val="FFFFFF"/>
                          </w:rPr>
                          <w:t>Design for Adaptability</w:t>
                        </w:r>
                      </w:p>
                    </w:txbxContent>
                  </v:textbox>
                </v:rect>
                <v:shape id="Connector: Elbow 81" o:spid="_x0000_s1120" type="#_x0000_t34" style="position:absolute;left:20966;top:19906;width:23797;height:3401;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HKCcwwAAANsAAAAPAAAAZHJzL2Rvd25yZXYueG1sRI9Pi8Iw&#10;FMTvgt8hPMGbpnpwtWsUFRYEvfh3r4/mbdu1eSlNtq1++o0geBxm5jfMfNmaQtRUudyygtEwAkGc&#10;WJ1zquB8+hpMQTiPrLGwTAru5GC56HbmGGvb8IHqo09FgLCLUUHmfRlL6ZKMDLqhLYmD92Mrgz7I&#10;KpW6wibATSHHUTSRBnMOCxmWtMkouR3/jAL5+3G97Yum/Kb6sh7X9NitZw+l+r129QnCU+vf4Vd7&#10;qxVMR/D8En6AXPwDAAD//wMAUEsBAi0AFAAGAAgAAAAhANvh9svuAAAAhQEAABMAAAAAAAAAAAAA&#10;AAAAAAAAAFtDb250ZW50X1R5cGVzXS54bWxQSwECLQAUAAYACAAAACEAWvQsW78AAAAVAQAACwAA&#10;AAAAAAAAAAAAAAAfAQAAX3JlbHMvLnJlbHNQSwECLQAUAAYACAAAACEA+RygnMMAAADbAAAADwAA&#10;AAAAAAAAAAAAAAAHAgAAZHJzL2Rvd25yZXYueG1sUEsFBgAAAAADAAMAtwAAAPcCAAAAAA==&#10;" strokecolor="#78ab97 [2405]" strokeweight="3pt">
                  <v:stroke joinstyle="round"/>
                </v:shape>
                <v:shape id="Connector: Elbow 84" o:spid="_x0000_s1121" type="#_x0000_t34" style="position:absolute;left:20849;top:5414;width:24459;height:37;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eXSpwwAAANsAAAAPAAAAZHJzL2Rvd25yZXYueG1sRI9Pa8JA&#10;FMTvhX6H5Qne6sYSRFJXEaElkEM1lp4f2dckJPs2ZDd//PZdQfA4zMxvmN1hNq0YqXe1ZQXrVQSC&#10;uLC65lLBz/XzbQvCeWSNrWVScCMHh/3ryw4TbSe+0Jj7UgQIuwQVVN53iZSuqMigW9mOOHh/tjfo&#10;g+xLqXucAty08j2KNtJgzWGhwo5OFRVNPhgFaWN+x+brjN+a1rHL9ZAds0Gp5WI+foDwNPtn+NFO&#10;tYJtDPcv4QfI/T8AAAD//wMAUEsBAi0AFAAGAAgAAAAhANvh9svuAAAAhQEAABMAAAAAAAAAAAAA&#10;AAAAAAAAAFtDb250ZW50X1R5cGVzXS54bWxQSwECLQAUAAYACAAAACEAWvQsW78AAAAVAQAACwAA&#10;AAAAAAAAAAAAAAAfAQAAX3JlbHMvLnJlbHNQSwECLQAUAAYACAAAACEADnl0qcMAAADbAAAADwAA&#10;AAAAAAAAAAAAAAAHAgAAZHJzL2Rvd25yZXYueG1sUEsFBgAAAAADAAMAtwAAAPcCAAAAAA==&#10;" strokecolor="gray [1629]" strokeweight="1pt">
                  <v:stroke joinstyle="round"/>
                </v:shape>
                <w10:anchorlock/>
              </v:group>
            </w:pict>
          </mc:Fallback>
        </mc:AlternateContent>
      </w:r>
    </w:p>
    <w:p w14:paraId="05BB00F6" w14:textId="6BBDF1E3" w:rsidR="005D11B8" w:rsidRDefault="005D11B8" w:rsidP="005D11B8">
      <w:pPr>
        <w:pStyle w:val="ListBullet-level1"/>
        <w:numPr>
          <w:ilvl w:val="0"/>
          <w:numId w:val="0"/>
        </w:numPr>
        <w:ind w:left="284" w:hanging="284"/>
      </w:pPr>
    </w:p>
    <w:p w14:paraId="78B25F6F" w14:textId="77777777" w:rsidR="005D11B8" w:rsidRDefault="005D11B8" w:rsidP="000F4E72">
      <w:pPr>
        <w:pStyle w:val="ListBullet-level1"/>
        <w:numPr>
          <w:ilvl w:val="0"/>
          <w:numId w:val="0"/>
        </w:numPr>
      </w:pPr>
    </w:p>
    <w:p w14:paraId="2B0887A5" w14:textId="391AD975" w:rsidR="002172D9" w:rsidRPr="00F376C2" w:rsidRDefault="002172D9" w:rsidP="002172D9">
      <w:pPr>
        <w:pStyle w:val="ListBullet-level1"/>
        <w:numPr>
          <w:ilvl w:val="0"/>
          <w:numId w:val="0"/>
        </w:numPr>
        <w:rPr>
          <w:b/>
          <w:bCs/>
        </w:rPr>
      </w:pPr>
      <w:r>
        <w:rPr>
          <w:b/>
          <w:bCs/>
        </w:rPr>
        <w:t>New Building Circular Economy Design Approaches implemented:</w:t>
      </w:r>
    </w:p>
    <w:p w14:paraId="3A7FA4EA" w14:textId="2DA019D8" w:rsidR="00881F5D" w:rsidRPr="00766A5A" w:rsidRDefault="00881F5D" w:rsidP="00881F5D">
      <w:pPr>
        <w:pStyle w:val="ListBullet-level1"/>
        <w:numPr>
          <w:ilvl w:val="0"/>
          <w:numId w:val="18"/>
        </w:numPr>
      </w:pPr>
      <w:r w:rsidRPr="00766A5A">
        <w:t>The removability of the façade promotes replaceability and adaptability. This will extend the building life span and allow for a future change in use as the façade can be easily upgraded and modified as and when required. (Design for replaceability and adaptability)</w:t>
      </w:r>
    </w:p>
    <w:p w14:paraId="4DE683F1" w14:textId="77777777" w:rsidR="00881F5D" w:rsidRPr="00766A5A" w:rsidRDefault="00881F5D" w:rsidP="00881F5D">
      <w:pPr>
        <w:pStyle w:val="ListBullet-level1"/>
        <w:numPr>
          <w:ilvl w:val="0"/>
          <w:numId w:val="18"/>
        </w:numPr>
      </w:pPr>
      <w:r w:rsidRPr="00766A5A">
        <w:t>The façade design should be driven by a similar discipline and rigour as applied to the general arrangement of the building and achieve an ordered composition that reflects the standardised nature of the module setting out. A repeatable façade bay of a consistent material language has been incorporated which provides benefits in terms of compatibility with the construction method as well as cost optimisation.</w:t>
      </w:r>
    </w:p>
    <w:p w14:paraId="4642E660" w14:textId="02C1FD3B" w:rsidR="00ED2264" w:rsidRDefault="00CB3617" w:rsidP="000876D7">
      <w:pPr>
        <w:pStyle w:val="HeadingNum3"/>
      </w:pPr>
      <w:r>
        <w:br w:type="column"/>
      </w:r>
      <w:r w:rsidR="00ED2264">
        <w:t>Structure/Frame</w:t>
      </w:r>
    </w:p>
    <w:p w14:paraId="2EE82415" w14:textId="5958A9F2" w:rsidR="00D21607" w:rsidRDefault="00D21607" w:rsidP="00347FCE"/>
    <w:p w14:paraId="5B90AEE4" w14:textId="0DEBCAA6" w:rsidR="004531A7" w:rsidRDefault="009265D2" w:rsidP="004531A7">
      <w:pPr>
        <w:pStyle w:val="ListBullet-level1"/>
        <w:numPr>
          <w:ilvl w:val="0"/>
          <w:numId w:val="0"/>
        </w:numPr>
        <w:rPr>
          <w:b/>
          <w:bCs/>
        </w:rPr>
      </w:pPr>
      <w:r>
        <w:rPr>
          <w:noProof/>
        </w:rPr>
        <mc:AlternateContent>
          <mc:Choice Requires="wpc">
            <w:drawing>
              <wp:inline distT="0" distB="0" distL="0" distR="0" wp14:anchorId="29CA0D62" wp14:editId="4997B2D7">
                <wp:extent cx="6120765" cy="3865746"/>
                <wp:effectExtent l="0" t="19050" r="108585" b="1905"/>
                <wp:docPr id="142" name="Canvas 142"/>
                <wp:cNvGraphicFramePr>
                  <a:graphicFrameLocks xmlns:a="http://schemas.openxmlformats.org/drawingml/2006/main"/>
                </wp:cNvGraphicFramePr>
                <a:graphic xmlns:a="http://schemas.openxmlformats.org/drawingml/2006/main">
                  <a:graphicData uri="http://schemas.microsoft.com/office/word/2010/wordprocessingCanvas">
                    <wpc:wpc>
                      <wpc:bg>
                        <a:solidFill>
                          <a:srgbClr val="FFFFFF"/>
                        </a:solidFill>
                      </wpc:bg>
                      <wpc:whole/>
                      <wps:wsp>
                        <wps:cNvPr id="129" name="Rectangle 63"/>
                        <wps:cNvSpPr>
                          <a:spLocks noChangeArrowheads="1"/>
                        </wps:cNvSpPr>
                        <wps:spPr bwMode="auto">
                          <a:xfrm>
                            <a:off x="53545" y="273"/>
                            <a:ext cx="2031437" cy="1082474"/>
                          </a:xfrm>
                          <a:prstGeom prst="rect">
                            <a:avLst/>
                          </a:prstGeom>
                          <a:noFill/>
                          <a:ln w="38100">
                            <a:solidFill>
                              <a:schemeClr val="accent2">
                                <a:lumMod val="7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186FF11E" w14:textId="77777777" w:rsidR="009265D2" w:rsidRDefault="009265D2" w:rsidP="009265D2">
                              <w:pPr>
                                <w:spacing w:line="240" w:lineRule="exact"/>
                                <w:jc w:val="center"/>
                                <w:rPr>
                                  <w:sz w:val="24"/>
                                  <w:szCs w:val="24"/>
                                </w:rPr>
                              </w:pPr>
                              <w:r>
                                <w:t>Is it likely the layer (or components within it) will need to be moved or otherwise modified within 5-15 years, e.g., due to changing use patterns or user requirements?</w:t>
                              </w:r>
                            </w:p>
                          </w:txbxContent>
                        </wps:txbx>
                        <wps:bodyPr rot="0" vert="horz" wrap="square" lIns="91440" tIns="45720" rIns="91440" bIns="45720" anchor="ctr" anchorCtr="0" upright="1">
                          <a:noAutofit/>
                        </wps:bodyPr>
                      </wps:wsp>
                      <wps:wsp>
                        <wps:cNvPr id="130" name="Rectangle 71"/>
                        <wps:cNvSpPr>
                          <a:spLocks noChangeArrowheads="1"/>
                        </wps:cNvSpPr>
                        <wps:spPr bwMode="auto">
                          <a:xfrm>
                            <a:off x="4530898" y="363878"/>
                            <a:ext cx="1675983" cy="362638"/>
                          </a:xfrm>
                          <a:prstGeom prst="rect">
                            <a:avLst/>
                          </a:prstGeom>
                          <a:solidFill>
                            <a:schemeClr val="accent1">
                              <a:lumMod val="50000"/>
                            </a:schemeClr>
                          </a:solidFill>
                          <a:ln w="38100">
                            <a:solidFill>
                              <a:schemeClr val="accent1">
                                <a:lumMod val="50000"/>
                              </a:schemeClr>
                            </a:solidFill>
                            <a:round/>
                            <a:headEnd/>
                            <a:tailEnd/>
                          </a:ln>
                        </wps:spPr>
                        <wps:txbx>
                          <w:txbxContent>
                            <w:p w14:paraId="1981BF14" w14:textId="77777777" w:rsidR="009265D2" w:rsidRPr="00E17753" w:rsidRDefault="009265D2" w:rsidP="009265D2">
                              <w:pPr>
                                <w:spacing w:line="240" w:lineRule="exact"/>
                                <w:jc w:val="center"/>
                                <w:rPr>
                                  <w:b/>
                                  <w:bCs/>
                                  <w:color w:val="FFFFFF" w:themeColor="background1"/>
                                  <w:sz w:val="24"/>
                                  <w:szCs w:val="24"/>
                                  <w:lang w:val="en-US"/>
                                </w:rPr>
                              </w:pPr>
                              <w:r>
                                <w:rPr>
                                  <w:rFonts w:ascii="Lato Light" w:eastAsia="Lato Light" w:hAnsi="Lato Light"/>
                                  <w:b/>
                                  <w:bCs/>
                                  <w:color w:val="FFFFFF" w:themeColor="background1"/>
                                  <w:lang w:val="en-US"/>
                                </w:rPr>
                                <w:t>Design for Flexibility</w:t>
                              </w:r>
                            </w:p>
                          </w:txbxContent>
                        </wps:txbx>
                        <wps:bodyPr rot="0" vert="horz" wrap="square" lIns="91440" tIns="45720" rIns="91440" bIns="45720" anchor="ctr" anchorCtr="0" upright="1">
                          <a:noAutofit/>
                        </wps:bodyPr>
                      </wps:wsp>
                      <wps:wsp>
                        <wps:cNvPr id="131" name="Rectangle 108"/>
                        <wps:cNvSpPr>
                          <a:spLocks noChangeArrowheads="1"/>
                        </wps:cNvSpPr>
                        <wps:spPr bwMode="auto">
                          <a:xfrm>
                            <a:off x="1044182" y="2574923"/>
                            <a:ext cx="472403" cy="35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218C1811" w14:textId="77777777" w:rsidR="009265D2" w:rsidRDefault="009265D2" w:rsidP="009265D2">
                              <w:pPr>
                                <w:spacing w:line="240" w:lineRule="exact"/>
                                <w:jc w:val="center"/>
                                <w:rPr>
                                  <w:sz w:val="24"/>
                                  <w:szCs w:val="24"/>
                                </w:rPr>
                              </w:pPr>
                              <w:r>
                                <w:rPr>
                                  <w:rFonts w:ascii="Lato Light" w:eastAsia="Lato Light" w:hAnsi="Lato Light"/>
                                  <w:b/>
                                  <w:bCs/>
                                </w:rPr>
                                <w:t>NO</w:t>
                              </w:r>
                            </w:p>
                          </w:txbxContent>
                        </wps:txbx>
                        <wps:bodyPr rot="0" vert="horz" wrap="square" lIns="91440" tIns="45720" rIns="91440" bIns="45720" anchor="ctr" anchorCtr="0" upright="1">
                          <a:noAutofit/>
                        </wps:bodyPr>
                      </wps:wsp>
                      <wps:wsp>
                        <wps:cNvPr id="132" name="Rectangle 119"/>
                        <wps:cNvSpPr>
                          <a:spLocks noChangeArrowheads="1"/>
                        </wps:cNvSpPr>
                        <wps:spPr bwMode="auto">
                          <a:xfrm>
                            <a:off x="3742390" y="208886"/>
                            <a:ext cx="473103" cy="471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168407B0" w14:textId="77777777" w:rsidR="009265D2" w:rsidRDefault="009265D2" w:rsidP="009265D2">
                              <w:pPr>
                                <w:spacing w:line="240" w:lineRule="exact"/>
                                <w:jc w:val="center"/>
                                <w:rPr>
                                  <w:sz w:val="24"/>
                                  <w:szCs w:val="24"/>
                                </w:rPr>
                              </w:pPr>
                              <w:r>
                                <w:rPr>
                                  <w:rFonts w:ascii="Lato Light" w:eastAsia="Lato Light" w:hAnsi="Lato Light"/>
                                  <w:b/>
                                  <w:bCs/>
                                </w:rPr>
                                <w:t>YES</w:t>
                              </w:r>
                            </w:p>
                          </w:txbxContent>
                        </wps:txbx>
                        <wps:bodyPr rot="0" vert="horz" wrap="square" lIns="91440" tIns="45720" rIns="91440" bIns="45720" anchor="ctr" anchorCtr="0" upright="1">
                          <a:noAutofit/>
                        </wps:bodyPr>
                      </wps:wsp>
                      <wps:wsp>
                        <wps:cNvPr id="133" name="Rectangle 120"/>
                        <wps:cNvSpPr>
                          <a:spLocks noChangeArrowheads="1"/>
                        </wps:cNvSpPr>
                        <wps:spPr bwMode="auto">
                          <a:xfrm>
                            <a:off x="1229232" y="1135626"/>
                            <a:ext cx="473103" cy="35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6227B7AA" w14:textId="77777777" w:rsidR="009265D2" w:rsidRDefault="009265D2" w:rsidP="009265D2">
                              <w:pPr>
                                <w:spacing w:line="240" w:lineRule="exact"/>
                                <w:jc w:val="center"/>
                                <w:rPr>
                                  <w:sz w:val="24"/>
                                  <w:szCs w:val="24"/>
                                </w:rPr>
                              </w:pPr>
                              <w:r>
                                <w:rPr>
                                  <w:rFonts w:ascii="Lato Light" w:eastAsia="Lato Light" w:hAnsi="Lato Light"/>
                                  <w:b/>
                                  <w:bCs/>
                                </w:rPr>
                                <w:t>NO</w:t>
                              </w:r>
                            </w:p>
                          </w:txbxContent>
                        </wps:txbx>
                        <wps:bodyPr rot="0" vert="horz" wrap="square" lIns="91440" tIns="45720" rIns="91440" bIns="45720" anchor="ctr" anchorCtr="0" upright="1">
                          <a:noAutofit/>
                        </wps:bodyPr>
                      </wps:wsp>
                      <wps:wsp>
                        <wps:cNvPr id="134" name="Rectangle 134"/>
                        <wps:cNvSpPr>
                          <a:spLocks noChangeArrowheads="1"/>
                        </wps:cNvSpPr>
                        <wps:spPr bwMode="auto">
                          <a:xfrm>
                            <a:off x="65903" y="1449871"/>
                            <a:ext cx="2030730" cy="1082040"/>
                          </a:xfrm>
                          <a:prstGeom prst="rect">
                            <a:avLst/>
                          </a:prstGeom>
                          <a:noFill/>
                          <a:ln w="38100">
                            <a:solidFill>
                              <a:schemeClr val="accent2">
                                <a:lumMod val="7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28BDCE99" w14:textId="77777777" w:rsidR="009265D2" w:rsidRDefault="009265D2" w:rsidP="009265D2">
                              <w:pPr>
                                <w:spacing w:line="240" w:lineRule="exact"/>
                                <w:jc w:val="center"/>
                                <w:rPr>
                                  <w:rFonts w:ascii="Lato Light" w:hAnsi="Lato Light"/>
                                </w:rPr>
                              </w:pPr>
                              <w:r>
                                <w:rPr>
                                  <w:rFonts w:ascii="Lato Light" w:hAnsi="Lato Light"/>
                                </w:rPr>
                                <w:t>Is it likely the layer (or components within it) will need to be changed, upgraded, or replaced within 5-15 years, e.g., for improved performance, aesthetics?</w:t>
                              </w:r>
                            </w:p>
                          </w:txbxContent>
                        </wps:txbx>
                        <wps:bodyPr rot="0" vert="horz" wrap="square" lIns="91440" tIns="45720" rIns="91440" bIns="45720" anchor="ctr" anchorCtr="0" upright="1">
                          <a:noAutofit/>
                        </wps:bodyPr>
                      </wps:wsp>
                      <wps:wsp>
                        <wps:cNvPr id="135" name="Straight Connector 135"/>
                        <wps:cNvCnPr/>
                        <wps:spPr bwMode="auto">
                          <a:xfrm>
                            <a:off x="1022759" y="1082600"/>
                            <a:ext cx="0" cy="367115"/>
                          </a:xfrm>
                          <a:prstGeom prst="line">
                            <a:avLst/>
                          </a:prstGeom>
                          <a:solidFill>
                            <a:schemeClr val="accent1"/>
                          </a:solidFill>
                          <a:ln w="38100" cap="flat" cmpd="sng" algn="ctr">
                            <a:solidFill>
                              <a:schemeClr val="accent2">
                                <a:lumMod val="75000"/>
                              </a:schemeClr>
                            </a:solidFill>
                            <a:prstDash val="solid"/>
                            <a:round/>
                            <a:headEnd type="none" w="med" len="med"/>
                            <a:tailEnd type="none" w="med" len="med"/>
                          </a:ln>
                          <a:effectLst/>
                        </wps:spPr>
                        <wps:bodyPr/>
                      </wps:wsp>
                      <wps:wsp>
                        <wps:cNvPr id="136" name="Rectangle 136"/>
                        <wps:cNvSpPr>
                          <a:spLocks noChangeArrowheads="1"/>
                        </wps:cNvSpPr>
                        <wps:spPr bwMode="auto">
                          <a:xfrm>
                            <a:off x="4488585" y="1521808"/>
                            <a:ext cx="1675765" cy="362585"/>
                          </a:xfrm>
                          <a:prstGeom prst="rect">
                            <a:avLst/>
                          </a:prstGeom>
                          <a:solidFill>
                            <a:schemeClr val="tx1">
                              <a:lumMod val="50000"/>
                              <a:lumOff val="50000"/>
                            </a:schemeClr>
                          </a:solidFill>
                          <a:ln w="38100">
                            <a:solidFill>
                              <a:schemeClr val="tx1">
                                <a:lumMod val="50000"/>
                                <a:lumOff val="50000"/>
                              </a:schemeClr>
                            </a:solidFill>
                            <a:round/>
                            <a:headEnd/>
                            <a:tailEnd/>
                          </a:ln>
                        </wps:spPr>
                        <wps:txbx>
                          <w:txbxContent>
                            <w:p w14:paraId="14AB9542" w14:textId="77777777" w:rsidR="009265D2" w:rsidRDefault="009265D2" w:rsidP="009265D2">
                              <w:pPr>
                                <w:spacing w:line="240" w:lineRule="exact"/>
                                <w:jc w:val="center"/>
                                <w:rPr>
                                  <w:rFonts w:ascii="Lato Light" w:eastAsia="Lato Light" w:hAnsi="Lato Light"/>
                                  <w:b/>
                                  <w:bCs/>
                                  <w:color w:val="FFFFFF"/>
                                  <w:lang w:val="en-US"/>
                                </w:rPr>
                              </w:pPr>
                              <w:r>
                                <w:rPr>
                                  <w:rFonts w:ascii="Lato Light" w:eastAsia="Lato Light" w:hAnsi="Lato Light"/>
                                  <w:b/>
                                  <w:bCs/>
                                  <w:color w:val="FFFFFF"/>
                                  <w:lang w:val="en-US"/>
                                </w:rPr>
                                <w:t>Design for Replaceability</w:t>
                              </w:r>
                            </w:p>
                          </w:txbxContent>
                        </wps:txbx>
                        <wps:bodyPr rot="0" vert="horz" wrap="square" lIns="91440" tIns="45720" rIns="91440" bIns="45720" anchor="ctr" anchorCtr="0" upright="1">
                          <a:noAutofit/>
                        </wps:bodyPr>
                      </wps:wsp>
                      <wps:wsp>
                        <wps:cNvPr id="138" name="Rectangle 138"/>
                        <wps:cNvSpPr>
                          <a:spLocks noChangeArrowheads="1"/>
                        </wps:cNvSpPr>
                        <wps:spPr bwMode="auto">
                          <a:xfrm>
                            <a:off x="3870456" y="1428094"/>
                            <a:ext cx="473075" cy="470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1589B801" w14:textId="77777777" w:rsidR="009265D2" w:rsidRDefault="009265D2" w:rsidP="009265D2">
                              <w:pPr>
                                <w:spacing w:line="240" w:lineRule="exact"/>
                                <w:jc w:val="center"/>
                                <w:rPr>
                                  <w:rFonts w:ascii="Lato Light" w:eastAsia="Lato Light" w:hAnsi="Lato Light"/>
                                  <w:b/>
                                  <w:bCs/>
                                </w:rPr>
                              </w:pPr>
                              <w:r>
                                <w:rPr>
                                  <w:rFonts w:ascii="Lato Light" w:eastAsia="Lato Light" w:hAnsi="Lato Light"/>
                                  <w:b/>
                                  <w:bCs/>
                                </w:rPr>
                                <w:t>YES</w:t>
                              </w:r>
                            </w:p>
                          </w:txbxContent>
                        </wps:txbx>
                        <wps:bodyPr rot="0" vert="horz" wrap="square" lIns="91440" tIns="45720" rIns="91440" bIns="45720" anchor="ctr" anchorCtr="0" upright="1">
                          <a:noAutofit/>
                        </wps:bodyPr>
                      </wps:wsp>
                      <wps:wsp>
                        <wps:cNvPr id="141" name="Connector: Elbow 141"/>
                        <wps:cNvCnPr>
                          <a:cxnSpLocks noChangeShapeType="1"/>
                        </wps:cNvCnPr>
                        <wps:spPr bwMode="auto">
                          <a:xfrm>
                            <a:off x="2084982" y="541440"/>
                            <a:ext cx="2445916" cy="3687"/>
                          </a:xfrm>
                          <a:prstGeom prst="bentConnector3">
                            <a:avLst>
                              <a:gd name="adj1" fmla="val 50000"/>
                            </a:avLst>
                          </a:prstGeom>
                          <a:noFill/>
                          <a:ln w="12700">
                            <a:solidFill>
                              <a:schemeClr val="tx1">
                                <a:lumMod val="50000"/>
                                <a:lumOff val="50000"/>
                              </a:schemeClr>
                            </a:solidFill>
                            <a:round/>
                            <a:headEnd/>
                            <a:tailEnd/>
                          </a:ln>
                        </wps:spPr>
                        <wps:bodyPr/>
                      </wps:wsp>
                      <wps:wsp>
                        <wps:cNvPr id="984365875" name="Straight Connector 984365875"/>
                        <wps:cNvCnPr/>
                        <wps:spPr bwMode="auto">
                          <a:xfrm>
                            <a:off x="1059475" y="2519340"/>
                            <a:ext cx="0" cy="367030"/>
                          </a:xfrm>
                          <a:prstGeom prst="line">
                            <a:avLst/>
                          </a:prstGeom>
                          <a:solidFill>
                            <a:schemeClr val="accent1"/>
                          </a:solidFill>
                          <a:ln w="38100" cap="flat" cmpd="sng" algn="ctr">
                            <a:solidFill>
                              <a:schemeClr val="accent2">
                                <a:lumMod val="75000"/>
                              </a:schemeClr>
                            </a:solidFill>
                            <a:prstDash val="solid"/>
                            <a:round/>
                            <a:headEnd type="none" w="med" len="med"/>
                            <a:tailEnd type="none" w="med" len="med"/>
                          </a:ln>
                          <a:effectLst/>
                        </wps:spPr>
                        <wps:bodyPr/>
                      </wps:wsp>
                      <wps:wsp>
                        <wps:cNvPr id="1339290933" name="Rectangle 1339290933"/>
                        <wps:cNvSpPr>
                          <a:spLocks noChangeArrowheads="1"/>
                        </wps:cNvSpPr>
                        <wps:spPr bwMode="auto">
                          <a:xfrm>
                            <a:off x="65903" y="2886370"/>
                            <a:ext cx="2030730" cy="790280"/>
                          </a:xfrm>
                          <a:prstGeom prst="rect">
                            <a:avLst/>
                          </a:prstGeom>
                          <a:noFill/>
                          <a:ln w="38100">
                            <a:solidFill>
                              <a:schemeClr val="accent2">
                                <a:lumMod val="7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5F64CC96" w14:textId="144FB666" w:rsidR="009265D2" w:rsidRDefault="00392B04" w:rsidP="009265D2">
                              <w:pPr>
                                <w:spacing w:line="240" w:lineRule="exact"/>
                                <w:jc w:val="center"/>
                                <w:rPr>
                                  <w:rFonts w:ascii="Lato Light" w:hAnsi="Lato Light"/>
                                </w:rPr>
                              </w:pPr>
                              <w:r>
                                <w:rPr>
                                  <w:rFonts w:ascii="Lato Light" w:hAnsi="Lato Light"/>
                                </w:rPr>
                                <w:t>Is</w:t>
                              </w:r>
                              <w:r w:rsidR="009265D2">
                                <w:rPr>
                                  <w:rFonts w:ascii="Lato Light" w:hAnsi="Lato Light"/>
                                </w:rPr>
                                <w:t xml:space="preserve"> the layer (or components within it) designed to last the building’s 60-year life span?</w:t>
                              </w:r>
                            </w:p>
                          </w:txbxContent>
                        </wps:txbx>
                        <wps:bodyPr rot="0" vert="horz" wrap="square" lIns="91440" tIns="45720" rIns="91440" bIns="45720" anchor="ctr" anchorCtr="0" upright="1">
                          <a:noAutofit/>
                        </wps:bodyPr>
                      </wps:wsp>
                      <wps:wsp>
                        <wps:cNvPr id="430305512" name="Connector: Elbow 430305512"/>
                        <wps:cNvCnPr>
                          <a:cxnSpLocks noChangeShapeType="1"/>
                        </wps:cNvCnPr>
                        <wps:spPr bwMode="auto">
                          <a:xfrm>
                            <a:off x="2096633" y="3266100"/>
                            <a:ext cx="2379345" cy="339725"/>
                          </a:xfrm>
                          <a:prstGeom prst="bentConnector3">
                            <a:avLst>
                              <a:gd name="adj1" fmla="val 50000"/>
                            </a:avLst>
                          </a:prstGeom>
                          <a:noFill/>
                          <a:ln w="12700">
                            <a:solidFill>
                              <a:schemeClr val="accent1">
                                <a:lumMod val="75000"/>
                              </a:schemeClr>
                            </a:solidFill>
                            <a:round/>
                            <a:headEnd/>
                            <a:tailEnd/>
                          </a:ln>
                        </wps:spPr>
                        <wps:bodyPr/>
                      </wps:wsp>
                      <wps:wsp>
                        <wps:cNvPr id="1176813240" name="Connector: Elbow 1176813240"/>
                        <wps:cNvCnPr>
                          <a:cxnSpLocks noChangeShapeType="1"/>
                        </wps:cNvCnPr>
                        <wps:spPr bwMode="auto">
                          <a:xfrm flipV="1">
                            <a:off x="2084568" y="2961300"/>
                            <a:ext cx="2391410" cy="287655"/>
                          </a:xfrm>
                          <a:prstGeom prst="bentConnector3">
                            <a:avLst>
                              <a:gd name="adj1" fmla="val 50000"/>
                            </a:avLst>
                          </a:prstGeom>
                          <a:noFill/>
                          <a:ln w="28575">
                            <a:solidFill>
                              <a:schemeClr val="accent2">
                                <a:lumMod val="75000"/>
                              </a:schemeClr>
                            </a:solidFill>
                            <a:round/>
                            <a:headEnd/>
                            <a:tailEnd/>
                          </a:ln>
                        </wps:spPr>
                        <wps:bodyPr/>
                      </wps:wsp>
                      <wps:wsp>
                        <wps:cNvPr id="2027823424" name="Rectangle 2027823424"/>
                        <wps:cNvSpPr>
                          <a:spLocks noChangeArrowheads="1"/>
                        </wps:cNvSpPr>
                        <wps:spPr bwMode="auto">
                          <a:xfrm>
                            <a:off x="4475978" y="2770800"/>
                            <a:ext cx="1675765" cy="410210"/>
                          </a:xfrm>
                          <a:prstGeom prst="rect">
                            <a:avLst/>
                          </a:prstGeom>
                          <a:solidFill>
                            <a:schemeClr val="accent2">
                              <a:lumMod val="75000"/>
                            </a:schemeClr>
                          </a:solidFill>
                          <a:ln w="12700">
                            <a:solidFill>
                              <a:schemeClr val="accent2">
                                <a:lumMod val="75000"/>
                              </a:schemeClr>
                            </a:solidFill>
                            <a:round/>
                            <a:headEnd/>
                            <a:tailEnd/>
                          </a:ln>
                        </wps:spPr>
                        <wps:txbx>
                          <w:txbxContent>
                            <w:p w14:paraId="3909889C" w14:textId="77777777" w:rsidR="009265D2" w:rsidRDefault="009265D2" w:rsidP="009265D2">
                              <w:pPr>
                                <w:spacing w:line="240" w:lineRule="exact"/>
                                <w:jc w:val="center"/>
                                <w:rPr>
                                  <w:rFonts w:ascii="Lato Light" w:eastAsia="Lato Light" w:hAnsi="Lato Light"/>
                                  <w:b/>
                                  <w:bCs/>
                                  <w:color w:val="FFFFFF"/>
                                </w:rPr>
                              </w:pPr>
                              <w:r>
                                <w:rPr>
                                  <w:rFonts w:ascii="Lato Light" w:eastAsia="Lato Light" w:hAnsi="Lato Light"/>
                                  <w:b/>
                                  <w:bCs/>
                                  <w:color w:val="FFFFFF"/>
                                </w:rPr>
                                <w:t xml:space="preserve">Design for Longevity  </w:t>
                              </w:r>
                            </w:p>
                          </w:txbxContent>
                        </wps:txbx>
                        <wps:bodyPr rot="0" vert="horz" wrap="square" lIns="91440" tIns="45720" rIns="91440" bIns="45720" anchor="ctr" anchorCtr="0" upright="1">
                          <a:noAutofit/>
                        </wps:bodyPr>
                      </wps:wsp>
                      <wps:wsp>
                        <wps:cNvPr id="491726980" name="Rectangle 491726980"/>
                        <wps:cNvSpPr>
                          <a:spLocks noChangeArrowheads="1"/>
                        </wps:cNvSpPr>
                        <wps:spPr bwMode="auto">
                          <a:xfrm>
                            <a:off x="4475978" y="3400085"/>
                            <a:ext cx="1675765" cy="362585"/>
                          </a:xfrm>
                          <a:prstGeom prst="rect">
                            <a:avLst/>
                          </a:prstGeom>
                          <a:solidFill>
                            <a:schemeClr val="tx1">
                              <a:lumMod val="50000"/>
                              <a:lumOff val="50000"/>
                            </a:schemeClr>
                          </a:solidFill>
                          <a:ln w="38100">
                            <a:solidFill>
                              <a:schemeClr val="tx1">
                                <a:lumMod val="50000"/>
                                <a:lumOff val="50000"/>
                              </a:schemeClr>
                            </a:solidFill>
                            <a:round/>
                            <a:headEnd/>
                            <a:tailEnd/>
                          </a:ln>
                        </wps:spPr>
                        <wps:txbx>
                          <w:txbxContent>
                            <w:p w14:paraId="3DCA94A6" w14:textId="77777777" w:rsidR="009265D2" w:rsidRDefault="009265D2" w:rsidP="009265D2">
                              <w:pPr>
                                <w:spacing w:line="240" w:lineRule="exact"/>
                                <w:jc w:val="center"/>
                                <w:rPr>
                                  <w:rFonts w:ascii="Lato Light" w:eastAsia="Lato Light" w:hAnsi="Lato Light"/>
                                  <w:b/>
                                  <w:bCs/>
                                  <w:color w:val="FFFFFF"/>
                                  <w:lang w:val="en-US"/>
                                </w:rPr>
                              </w:pPr>
                              <w:r>
                                <w:rPr>
                                  <w:rFonts w:ascii="Lato Light" w:eastAsia="Lato Light" w:hAnsi="Lato Light"/>
                                  <w:b/>
                                  <w:bCs/>
                                  <w:color w:val="FFFFFF"/>
                                  <w:lang w:val="en-US"/>
                                </w:rPr>
                                <w:t>Design for Adaptability</w:t>
                              </w:r>
                            </w:p>
                          </w:txbxContent>
                        </wps:txbx>
                        <wps:bodyPr rot="0" vert="horz" wrap="square" lIns="91440" tIns="45720" rIns="91440" bIns="45720" anchor="ctr" anchorCtr="0" upright="1">
                          <a:noAutofit/>
                        </wps:bodyPr>
                      </wps:wsp>
                      <wps:wsp>
                        <wps:cNvPr id="1348957377" name="Rectangle 1348957377"/>
                        <wps:cNvSpPr>
                          <a:spLocks noChangeArrowheads="1"/>
                        </wps:cNvSpPr>
                        <wps:spPr bwMode="auto">
                          <a:xfrm>
                            <a:off x="3756156" y="3351825"/>
                            <a:ext cx="471805"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1FB58530" w14:textId="77777777" w:rsidR="009265D2" w:rsidRDefault="009265D2" w:rsidP="009265D2">
                              <w:pPr>
                                <w:spacing w:line="240" w:lineRule="exact"/>
                                <w:jc w:val="center"/>
                                <w:rPr>
                                  <w:rFonts w:ascii="Lato Light" w:eastAsia="Lato Light" w:hAnsi="Lato Light"/>
                                  <w:b/>
                                  <w:bCs/>
                                </w:rPr>
                              </w:pPr>
                              <w:r>
                                <w:rPr>
                                  <w:rFonts w:ascii="Lato Light" w:eastAsia="Lato Light" w:hAnsi="Lato Light"/>
                                  <w:b/>
                                  <w:bCs/>
                                </w:rPr>
                                <w:t>NO</w:t>
                              </w:r>
                            </w:p>
                          </w:txbxContent>
                        </wps:txbx>
                        <wps:bodyPr rot="0" vert="horz" wrap="square" lIns="91440" tIns="45720" rIns="91440" bIns="45720" anchor="ctr" anchorCtr="0" upright="1">
                          <a:noAutofit/>
                        </wps:bodyPr>
                      </wps:wsp>
                      <wps:wsp>
                        <wps:cNvPr id="206496954" name="Rectangle 206496954"/>
                        <wps:cNvSpPr>
                          <a:spLocks noChangeArrowheads="1"/>
                        </wps:cNvSpPr>
                        <wps:spPr bwMode="auto">
                          <a:xfrm>
                            <a:off x="3723300" y="2646975"/>
                            <a:ext cx="473075" cy="470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11C356F6" w14:textId="77777777" w:rsidR="009265D2" w:rsidRDefault="009265D2" w:rsidP="009265D2">
                              <w:pPr>
                                <w:spacing w:line="240" w:lineRule="exact"/>
                                <w:jc w:val="center"/>
                                <w:rPr>
                                  <w:rFonts w:ascii="Lato Light" w:eastAsia="Lato Light" w:hAnsi="Lato Light"/>
                                  <w:b/>
                                  <w:bCs/>
                                </w:rPr>
                              </w:pPr>
                              <w:r>
                                <w:rPr>
                                  <w:rFonts w:ascii="Lato Light" w:eastAsia="Lato Light" w:hAnsi="Lato Light"/>
                                  <w:b/>
                                  <w:bCs/>
                                </w:rPr>
                                <w:t>YES</w:t>
                              </w:r>
                            </w:p>
                          </w:txbxContent>
                        </wps:txbx>
                        <wps:bodyPr rot="0" vert="horz" wrap="square" lIns="91440" tIns="45720" rIns="91440" bIns="45720" anchor="ctr" anchorCtr="0" upright="1">
                          <a:noAutofit/>
                        </wps:bodyPr>
                      </wps:wsp>
                      <wps:wsp>
                        <wps:cNvPr id="2084195133" name="Connector: Elbow 2084195133"/>
                        <wps:cNvCnPr>
                          <a:cxnSpLocks noChangeShapeType="1"/>
                        </wps:cNvCnPr>
                        <wps:spPr bwMode="auto">
                          <a:xfrm>
                            <a:off x="2096633" y="1743073"/>
                            <a:ext cx="2445385" cy="3175"/>
                          </a:xfrm>
                          <a:prstGeom prst="bentConnector3">
                            <a:avLst>
                              <a:gd name="adj1" fmla="val 50000"/>
                            </a:avLst>
                          </a:prstGeom>
                          <a:noFill/>
                          <a:ln w="12700">
                            <a:solidFill>
                              <a:schemeClr val="tx1">
                                <a:lumMod val="50000"/>
                                <a:lumOff val="50000"/>
                              </a:schemeClr>
                            </a:solidFill>
                            <a:round/>
                            <a:headEnd/>
                            <a:tailEnd/>
                          </a:ln>
                        </wps:spPr>
                        <wps:bodyPr/>
                      </wps:wsp>
                    </wpc:wpc>
                  </a:graphicData>
                </a:graphic>
              </wp:inline>
            </w:drawing>
          </mc:Choice>
          <mc:Fallback>
            <w:pict>
              <v:group w14:anchorId="29CA0D62" id="Canvas 142" o:spid="_x0000_s1122" editas="canvas" style="width:481.95pt;height:304.4pt;mso-position-horizontal-relative:char;mso-position-vertical-relative:line" coordsize="61207,3865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iDt+XgcAADM0AAAOAAAAZHJzL2Uyb0RvYy54bWzsW1tzm0YYfe9M/wPDeyP2AguayJmMk3Q6&#10;k7aeOu37CtClRUABW3J/fc/ucpVsyfFFdlr5QQbtstfzXc5h9fbdZpVY13FRLrN0YpM3jm3FaZhF&#10;y3Q+sX//8ukH37bKSqaRTLI0ntg3cWm/O/v+u7frfBzTbJElUVxYaCQtx+t8Yi+qKh+PRmW4iFey&#10;fJPlcYrCWVasZIXbYj6KCrlG66tkRB3HG62zIsqLLIzLEt9+MIX2mW5/NovD6tfZrIwrK5nYGFul&#10;Pwv9OVWfo7O3cjwvZL5YhvUw5ANGsZLLFJ22TX2QlbSuiuVOU6tlWGRlNqvehNlqlM1myzDWc8Bs&#10;iLM1m3OZXstSTybE6jQDxNUTtjudq3GXWbKMPi2TRN8U8+l5UljXEqv2Sf+phRoNqo0wjLF6WP1f&#10;YyNjVFnn2MYybze0fNxALxcyj/X8y3H4y/VFYS0joIwGtpXKFeD0GzZYpvMktjymhqj6R8XL/KLQ&#10;E8k/Z+FfpZVm5wtUi98XRbZexDLCuIie0uABdVPiUWu6/jmL0Ly8qjK9rZtZsVINYsOszcR2mctd&#10;27qZ2FTofuU43lRWiCLqMMKZsK0QpcTxKRe8Xrymkbwoqx/jbGWpi4ldYA66E3n9uazMOjdVVJ9p&#10;pvYF38txklrric184jj6ieGuKZuJ232TYRinFdX1kqsVJmT2U7gOnjbNXa1gHeZr/ZXa4aaV7f2W&#10;4yK7SiP9oFrCj/V1JZeJucbTSYrHmmU021Ftphu9bW67Q9MsusEqF5kxR7gPXCyy4h/bWsMUJ3b5&#10;95UsYttKfkqxUwHhXNmuvuGuoLgp+iXTfolMQzQ1scOqsC1zc14Zi7/Ki+V8gb6IXpU0e4/9nS31&#10;mqtBm3HVMwCMj4Vnhglt41lofA7gic15Jjxzlzl+AFcNzDKP+cI3AGlATTzhBj4zoGYeRZXHYfow&#10;cM0W9YGrcHsPlH69jTy4q8cahHYMHfBOBtE4eEZ2DQK+VGHuSBZBHM6JT42PdwUP6Jaf54Jyp7EI&#10;lyqXj9HBBT6Flx+4/UNu1W2W5eRWTfRvUYTt23arhATNch0hT2CCUxbAu6tMwfF931Odd8kCF4w0&#10;IOKCEO8pU4WvApEe2MkVIS+oHUwLItj4DoiQgRzRFVEK72NcESHMRfi9G0XsRV2R9oEnFN2CIn4L&#10;ilgb/4/gijw3UJ5GkRLOA9+kl50nAm1xhMpDG9riIOV+uoD2LdOWNu04xdet+AoKbFzjZVVIxays&#10;8yxNQWezwoKj6vnI8/SiqD3mvQg2cSgF5TB4BYn2GsraMJIaqcxD1NQd3Z15JctUaQhyfAe/vg8X&#10;MZYwqNnnGVaoWOsskRUMaJVHYLDpHOwzmUMUU0RUdT94uqXZhn0fJOuYXvvILjNXcsEHWS5MY7oj&#10;EyJ2GIpV3eQQNlKIcSDbE3sVR6DZMYaprjBNOa4J/cGadV4KH6J1tlq7UN5fbbEJpMZk1Oqp749J&#10;qb0Gm51ERFib5RzB4XLu+65vVCLiUuIb/tK5XEWqhYcKyuWCVKvKBmcPpBD7AFZt9rBc6DY9JegZ&#10;ePbT974D7D50zSru1aJaFnBy6ltOHSrQTr5r5J46M35ucRXyk8Nd2K/OVajvBDpP6gwHrMkRtd1w&#10;4UCMfZzdDATWr2FNXksDTigaooi3Ak6bEYytj8k0W1sEZTDQGkwqMVBLHm7Syy1xU4v/X3S4Gmj1&#10;5pEmzhzU6sG7ke8a+uRyLSVrX9FkEpRzNyCAm3HD/gEdZwpRvZ0T6/IKNYl5VJuOjP7EAsxWCd4l&#10;4SWK1XepOgvRIXyvyE+ouIfI/1oc60vF+cDnzHN95Q3uzES7OkPY1Xf3zEfdgKtelJDjkoAZdtT5&#10;pC4fBZHa745O+aiylfoV0sEs87+Sj7KABk7AblOTWFvWAfS5g2wnB1CokkxozHZwHsgBInAQhfeD&#10;+v/yEtNrg9cp5A9CPmdwfK5LWs29DZJN4O9qdDA/RvgPPE+ZnSJZ1PPUq3P034M6E3DnDQ1jgaAH&#10;0snXlQEY5WCX3LWv+fcrBw/jUS8V7gkRnk8Y3rw18X4HZb0qzw4za5Ys8z+a4wT12RCVb7qeeZdO&#10;A4+wXcDhQAOpEwbqQwJ4JYCjvosUR9nGPiXhkVLVtwU46lDhU8bpLfp9r6xD2nPHbY4sNMDxDJ2I&#10;CuH42+gaqEqAGQXSMLy75dFDkfsZsWAk1PsxnReBXXt2yaNqERXnPIX9YdgPiKBegPRwRzXibdHL&#10;mAc4muMYTbWL9gPzOImu9eG/vj6x5zXDw3x3Z0SnA4B3HGhl3A9cwQSOje5qr23Z8cyICdcjtQTL&#10;mIuDUDpF6cwIh1V8p8mZceTgUM58KMg8XIJt36GfHPPAMVPH44EXuLcmLk3RMRFFmcqEdd7icS9A&#10;pone+4h6LaK+Htgp1IMI1Bp9fRRKERsSuKTTsHbIV69KB63jcnwioDPsHMqHxs/Uu1it8RODvbtT&#10;4tfF8F+xxq9/A4Lff2h+Uf+KRv30pX+P6/5vfc7+BQAA//8DAFBLAwQUAAYACAAAACEAVJCH5dkA&#10;AAAFAQAADwAAAGRycy9kb3ducmV2LnhtbEyPwU7DMBBE70j8g7VI3KhdkKI0xKmqIoQ4cKDwAY69&#10;JFHtdRS7Tfr3LFzgstJoRjNv6+0SvDjjlIZIGtYrBQLJRjdQp+Hz4/muBJGyIWd8JNRwwQTb5vqq&#10;NpWLM73j+ZA7wSWUKqOhz3mspEy2x2DSKo5I7H3FKZjMcuqkm8zM5cHLe6UKGcxAvNCbEfc92uPh&#10;FDSM6PLFry3i05uaW7Qvr3tPWt/eLLtHEBmX/BeGH3xGh4aZ2ngil4TXwI/k38vepnjYgGg1FKos&#10;QTa1/E/ffAMAAP//AwBQSwECLQAUAAYACAAAACEAtoM4kv4AAADhAQAAEwAAAAAAAAAAAAAAAAAA&#10;AAAAW0NvbnRlbnRfVHlwZXNdLnhtbFBLAQItABQABgAIAAAAIQA4/SH/1gAAAJQBAAALAAAAAAAA&#10;AAAAAAAAAC8BAABfcmVscy8ucmVsc1BLAQItABQABgAIAAAAIQDriDt+XgcAADM0AAAOAAAAAAAA&#10;AAAAAAAAAC4CAABkcnMvZTJvRG9jLnhtbFBLAQItABQABgAIAAAAIQBUkIfl2QAAAAUBAAAPAAAA&#10;AAAAAAAAAAAAALgJAABkcnMvZG93bnJldi54bWxQSwUGAAAAAAQABADzAAAAvgoAAAAA&#10;">
                <v:shape id="_x0000_s1123" type="#_x0000_t75" style="position:absolute;width:61207;height:38652;visibility:visible;mso-wrap-style:square" filled="t">
                  <v:fill o:detectmouseclick="t"/>
                  <v:path o:connecttype="none"/>
                </v:shape>
                <v:rect id="Rectangle 63" o:spid="_x0000_s1124" style="position:absolute;left:535;top:2;width:20314;height:108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gy9vvwAAANwAAAAPAAAAZHJzL2Rvd25yZXYueG1sRE9Na8JA&#10;EL0X/A/LCF5K3ehBNHWVoi14bSz0OmanSTAzG7Kjxn/vFgq9zeN9zno7cGuu1McmiIPZNANDUgbf&#10;SOXg6/jxsgQTFcVjG4Qc3CnCdjN6WmPuw00+6VpoZVKIxBwd1Kpdbm0sa2KM09CRJO4n9IyaYF9Z&#10;3+MthXNr51m2sIyNpIYaO9rVVJ6LCztYZt+s/rk47XHBx5meeYfv7NxkPLy9glEa9F/85z74NH++&#10;gt9n0gV28wAAAP//AwBQSwECLQAUAAYACAAAACEA2+H2y+4AAACFAQAAEwAAAAAAAAAAAAAAAAAA&#10;AAAAW0NvbnRlbnRfVHlwZXNdLnhtbFBLAQItABQABgAIAAAAIQBa9CxbvwAAABUBAAALAAAAAAAA&#10;AAAAAAAAAB8BAABfcmVscy8ucmVsc1BLAQItABQABgAIAAAAIQBpgy9vvwAAANwAAAAPAAAAAAAA&#10;AAAAAAAAAAcCAABkcnMvZG93bnJldi54bWxQSwUGAAAAAAMAAwC3AAAA8wIAAAAA&#10;" filled="f" strokecolor="#78ab97 [2405]" strokeweight="3pt">
                  <v:stroke joinstyle="round"/>
                  <v:textbox>
                    <w:txbxContent>
                      <w:p w14:paraId="186FF11E" w14:textId="77777777" w:rsidR="009265D2" w:rsidRDefault="009265D2" w:rsidP="009265D2">
                        <w:pPr>
                          <w:spacing w:line="240" w:lineRule="exact"/>
                          <w:jc w:val="center"/>
                          <w:rPr>
                            <w:sz w:val="24"/>
                            <w:szCs w:val="24"/>
                          </w:rPr>
                        </w:pPr>
                        <w:r>
                          <w:t>Is it likely the layer (or components within it) will need to be moved or otherwise modified within 5-15 years, e.g., due to changing use patterns or user requirements?</w:t>
                        </w:r>
                      </w:p>
                    </w:txbxContent>
                  </v:textbox>
                </v:rect>
                <v:rect id="Rectangle 71" o:spid="_x0000_s1125" style="position:absolute;left:45308;top:3638;width:16760;height:36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6nd7xAAAANwAAAAPAAAAZHJzL2Rvd25yZXYueG1sRI9Na8JA&#10;EIbvBf/DMkJvdaOlJUZXkYBQEAS1PXgbsmMSzc6G7Fajv75zEHqbYd6PZ+bL3jXqSl2oPRsYjxJQ&#10;xIW3NZcGvg/rtxRUiMgWG89k4E4BlovByxwz62+8o+s+lkpCOGRooIqxzbQORUUOw8i3xHI7+c5h&#10;lLUrte3wJuGu0ZMk+dQOa5aGClvKKyou+18nJX774cuW80l6PG+cffxM+3xszOuwX81ARerjv/jp&#10;/rKC/y748oxMoBd/AAAA//8DAFBLAQItABQABgAIAAAAIQDb4fbL7gAAAIUBAAATAAAAAAAAAAAA&#10;AAAAAAAAAABbQ29udGVudF9UeXBlc10ueG1sUEsBAi0AFAAGAAgAAAAhAFr0LFu/AAAAFQEAAAsA&#10;AAAAAAAAAAAAAAAAHwEAAF9yZWxzLy5yZWxzUEsBAi0AFAAGAAgAAAAhADvqd3vEAAAA3AAAAA8A&#10;AAAAAAAAAAAAAAAABwIAAGRycy9kb3ducmV2LnhtbFBLBQYAAAAAAwADALcAAAD4AgAAAAA=&#10;" fillcolor="#707470 [1604]" strokecolor="#707470 [1604]" strokeweight="3pt">
                  <v:stroke joinstyle="round"/>
                  <v:textbox>
                    <w:txbxContent>
                      <w:p w14:paraId="1981BF14" w14:textId="77777777" w:rsidR="009265D2" w:rsidRPr="00E17753" w:rsidRDefault="009265D2" w:rsidP="009265D2">
                        <w:pPr>
                          <w:spacing w:line="240" w:lineRule="exact"/>
                          <w:jc w:val="center"/>
                          <w:rPr>
                            <w:b/>
                            <w:bCs/>
                            <w:color w:val="FFFFFF" w:themeColor="background1"/>
                            <w:sz w:val="24"/>
                            <w:szCs w:val="24"/>
                            <w:lang w:val="en-US"/>
                          </w:rPr>
                        </w:pPr>
                        <w:r>
                          <w:rPr>
                            <w:rFonts w:ascii="Lato Light" w:eastAsia="Lato Light" w:hAnsi="Lato Light"/>
                            <w:b/>
                            <w:bCs/>
                            <w:color w:val="FFFFFF" w:themeColor="background1"/>
                            <w:lang w:val="en-US"/>
                          </w:rPr>
                          <w:t>Design for Flexibility</w:t>
                        </w:r>
                      </w:p>
                    </w:txbxContent>
                  </v:textbox>
                </v:rect>
                <v:rect id="Rectangle 108" o:spid="_x0000_s1126" style="position:absolute;left:10441;top:25749;width:4724;height:352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8D2wwQAAANwAAAAPAAAAZHJzL2Rvd25yZXYueG1sRE9LawIx&#10;EL4X/A9hBG81a4Uiq1FUKFo8lPq4j8m4u7iZLEncXf99Uyj0Nh/fcxar3taiJR8qxwom4wwEsXam&#10;4kLB+fTxOgMRIrLB2jEpeFKA1XLwssDcuI6/qT3GQqQQDjkqKGNscimDLsliGLuGOHE35y3GBH0h&#10;jccuhdtavmXZu7RYcWoosaFtSfp+fFgFF3fbdFZf+bN9flWP3cFrPTsoNRr26zmISH38F/+59ybN&#10;n07g95l0gVz+AAAA//8DAFBLAQItABQABgAIAAAAIQDb4fbL7gAAAIUBAAATAAAAAAAAAAAAAAAA&#10;AAAAAABbQ29udGVudF9UeXBlc10ueG1sUEsBAi0AFAAGAAgAAAAhAFr0LFu/AAAAFQEAAAsAAAAA&#10;AAAAAAAAAAAAHwEAAF9yZWxzLy5yZWxzUEsBAi0AFAAGAAgAAAAhAInwPbDBAAAA3AAAAA8AAAAA&#10;AAAAAAAAAAAABwIAAGRycy9kb3ducmV2LnhtbFBLBQYAAAAAAwADALcAAAD1AgAAAAA=&#10;" filled="f" stroked="f" strokeweight="1pt">
                  <v:stroke joinstyle="round"/>
                  <v:textbox>
                    <w:txbxContent>
                      <w:p w14:paraId="218C1811" w14:textId="77777777" w:rsidR="009265D2" w:rsidRDefault="009265D2" w:rsidP="009265D2">
                        <w:pPr>
                          <w:spacing w:line="240" w:lineRule="exact"/>
                          <w:jc w:val="center"/>
                          <w:rPr>
                            <w:sz w:val="24"/>
                            <w:szCs w:val="24"/>
                          </w:rPr>
                        </w:pPr>
                        <w:r>
                          <w:rPr>
                            <w:rFonts w:ascii="Lato Light" w:eastAsia="Lato Light" w:hAnsi="Lato Light"/>
                            <w:b/>
                            <w:bCs/>
                          </w:rPr>
                          <w:t>NO</w:t>
                        </w:r>
                      </w:p>
                    </w:txbxContent>
                  </v:textbox>
                </v:rect>
                <v:rect id="Rectangle 119" o:spid="_x0000_s1127" style="position:absolute;left:37423;top:2088;width:4731;height:471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IqPHwQAAANwAAAAPAAAAZHJzL2Rvd25yZXYueG1sRE9LawIx&#10;EL4X/A9hBG81q0KR1SgqSFs8lPq4j8m4u7iZLEncXf99Uyj0Nh/fc5br3taiJR8qxwom4wwEsXam&#10;4kLB+bR/nYMIEdlg7ZgUPCnAejV4WWJuXMff1B5jIVIIhxwVlDE2uZRBl2QxjF1DnLib8xZjgr6Q&#10;xmOXwm0tp1n2Ji1WnBpKbGhXkr4fH1bBxd22ndVX/myfX9Xj/eC1nh+UGg37zQJEpD7+i//cHybN&#10;n03h95l0gVz9AAAA//8DAFBLAQItABQABgAIAAAAIQDb4fbL7gAAAIUBAAATAAAAAAAAAAAAAAAA&#10;AAAAAABbQ29udGVudF9UeXBlc10ueG1sUEsBAi0AFAAGAAgAAAAhAFr0LFu/AAAAFQEAAAsAAAAA&#10;AAAAAAAAAAAAHwEAAF9yZWxzLy5yZWxzUEsBAi0AFAAGAAgAAAAhAHkio8fBAAAA3AAAAA8AAAAA&#10;AAAAAAAAAAAABwIAAGRycy9kb3ducmV2LnhtbFBLBQYAAAAAAwADALcAAAD1AgAAAAA=&#10;" filled="f" stroked="f" strokeweight="1pt">
                  <v:stroke joinstyle="round"/>
                  <v:textbox>
                    <w:txbxContent>
                      <w:p w14:paraId="168407B0" w14:textId="77777777" w:rsidR="009265D2" w:rsidRDefault="009265D2" w:rsidP="009265D2">
                        <w:pPr>
                          <w:spacing w:line="240" w:lineRule="exact"/>
                          <w:jc w:val="center"/>
                          <w:rPr>
                            <w:sz w:val="24"/>
                            <w:szCs w:val="24"/>
                          </w:rPr>
                        </w:pPr>
                        <w:r>
                          <w:rPr>
                            <w:rFonts w:ascii="Lato Light" w:eastAsia="Lato Light" w:hAnsi="Lato Light"/>
                            <w:b/>
                            <w:bCs/>
                          </w:rPr>
                          <w:t>YES</w:t>
                        </w:r>
                      </w:p>
                    </w:txbxContent>
                  </v:textbox>
                </v:rect>
                <v:rect id="Rectangle 120" o:spid="_x0000_s1128" style="position:absolute;left:12292;top:11356;width:4731;height:352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bgZcwQAAANwAAAAPAAAAZHJzL2Rvd25yZXYueG1sRE9LawIx&#10;EL4X/A9hBG81W4UiW6NYQVQ8lPq4T5Nxd3EzWZK4u/57Uyj0Nh/fc+bL3taiJR8qxwrexhkIYu1M&#10;xYWC82nzOgMRIrLB2jEpeFCA5WLwMsfcuI6/qT3GQqQQDjkqKGNscimDLsliGLuGOHFX5y3GBH0h&#10;jccuhdtaTrLsXVqsODWU2NC6JH073q2Ci7t+dlb/8L59fFX37cFrPTsoNRr2qw8Qkfr4L/5z70ya&#10;P53C7zPpArl4AgAA//8DAFBLAQItABQABgAIAAAAIQDb4fbL7gAAAIUBAAATAAAAAAAAAAAAAAAA&#10;AAAAAABbQ29udGVudF9UeXBlc10ueG1sUEsBAi0AFAAGAAgAAAAhAFr0LFu/AAAAFQEAAAsAAAAA&#10;AAAAAAAAAAAAHwEAAF9yZWxzLy5yZWxzUEsBAi0AFAAGAAgAAAAhABZuBlzBAAAA3AAAAA8AAAAA&#10;AAAAAAAAAAAABwIAAGRycy9kb3ducmV2LnhtbFBLBQYAAAAAAwADALcAAAD1AgAAAAA=&#10;" filled="f" stroked="f" strokeweight="1pt">
                  <v:stroke joinstyle="round"/>
                  <v:textbox>
                    <w:txbxContent>
                      <w:p w14:paraId="6227B7AA" w14:textId="77777777" w:rsidR="009265D2" w:rsidRDefault="009265D2" w:rsidP="009265D2">
                        <w:pPr>
                          <w:spacing w:line="240" w:lineRule="exact"/>
                          <w:jc w:val="center"/>
                          <w:rPr>
                            <w:sz w:val="24"/>
                            <w:szCs w:val="24"/>
                          </w:rPr>
                        </w:pPr>
                        <w:r>
                          <w:rPr>
                            <w:rFonts w:ascii="Lato Light" w:eastAsia="Lato Light" w:hAnsi="Lato Light"/>
                            <w:b/>
                            <w:bCs/>
                          </w:rPr>
                          <w:t>NO</w:t>
                        </w:r>
                      </w:p>
                    </w:txbxContent>
                  </v:textbox>
                </v:rect>
                <v:rect id="Rectangle 134" o:spid="_x0000_s1129" style="position:absolute;left:659;top:14498;width:20307;height:1082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WxYswAAAANwAAAAPAAAAZHJzL2Rvd25yZXYueG1sRE9La8JA&#10;EL4X+h+WKfRS6sZWRKKrFB/gtbHQ6zQ7JsHMbMhONf57t1DwNh/fcxargVtzpj42QRyMRxkYkjL4&#10;RioHX4fd6wxMVBSPbRBycKUIq+XjwwJzHy7ySedCK5NCJObooFbtcmtjWRNjHIWOJHHH0DNqgn1l&#10;fY+XFM6tfcuyqWVsJDXU2NG6pvJU/LKDWfbN6l+Knw1O+TDWE69xy849Pw0fczBKg97F/+69T/Pf&#10;J/D3TLrALm8AAAD//wMAUEsBAi0AFAAGAAgAAAAhANvh9svuAAAAhQEAABMAAAAAAAAAAAAAAAAA&#10;AAAAAFtDb250ZW50X1R5cGVzXS54bWxQSwECLQAUAAYACAAAACEAWvQsW78AAAAVAQAACwAAAAAA&#10;AAAAAAAAAAAfAQAAX3JlbHMvLnJlbHNQSwECLQAUAAYACAAAACEAAlsWLMAAAADcAAAADwAAAAAA&#10;AAAAAAAAAAAHAgAAZHJzL2Rvd25yZXYueG1sUEsFBgAAAAADAAMAtwAAAPQCAAAAAA==&#10;" filled="f" strokecolor="#78ab97 [2405]" strokeweight="3pt">
                  <v:stroke joinstyle="round"/>
                  <v:textbox>
                    <w:txbxContent>
                      <w:p w14:paraId="28BDCE99" w14:textId="77777777" w:rsidR="009265D2" w:rsidRDefault="009265D2" w:rsidP="009265D2">
                        <w:pPr>
                          <w:spacing w:line="240" w:lineRule="exact"/>
                          <w:jc w:val="center"/>
                          <w:rPr>
                            <w:rFonts w:ascii="Lato Light" w:hAnsi="Lato Light"/>
                          </w:rPr>
                        </w:pPr>
                        <w:r>
                          <w:rPr>
                            <w:rFonts w:ascii="Lato Light" w:hAnsi="Lato Light"/>
                          </w:rPr>
                          <w:t>Is it likely the layer (or components within it) will need to be changed, upgraded, or replaced within 5-15 years, e.g., for improved performance, aesthetics?</w:t>
                        </w:r>
                      </w:p>
                    </w:txbxContent>
                  </v:textbox>
                </v:rect>
                <v:line id="Straight Connector 135" o:spid="_x0000_s1130" style="position:absolute;visibility:visible;mso-wrap-style:square" from="10227,10826" to="10227,1449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IhdIxQAAANwAAAAPAAAAZHJzL2Rvd25yZXYueG1sRE9LawIx&#10;EL4X+h/CCL0UTWzxwWoUKS1YbAUfB70Nm9kH3UyWTdTVX98Ihd7m43vOdN7aSpyp8aVjDf2eAkGc&#10;OlNyrmG/++iOQfiAbLByTBqu5GE+e3yYYmLchTd03oZcxBD2CWooQqgTKX1akEXfczVx5DLXWAwR&#10;Nrk0DV5iuK3ki1JDabHk2FBgTW8FpT/bk9XwnX2pw3I1ug2yw+7zvWyfjye11vqp0y4mIAK14V/8&#10;516aOP91APdn4gVy9gsAAP//AwBQSwECLQAUAAYACAAAACEA2+H2y+4AAACFAQAAEwAAAAAAAAAA&#10;AAAAAAAAAAAAW0NvbnRlbnRfVHlwZXNdLnhtbFBLAQItABQABgAIAAAAIQBa9CxbvwAAABUBAAAL&#10;AAAAAAAAAAAAAAAAAB8BAABfcmVscy8ucmVsc1BLAQItABQABgAIAAAAIQAEIhdIxQAAANwAAAAP&#10;AAAAAAAAAAAAAAAAAAcCAABkcnMvZG93bnJldi54bWxQSwUGAAAAAAMAAwC3AAAA+QIAAAAA&#10;" filled="t" fillcolor="#e5e6e5 [3204]" strokecolor="#78ab97 [2405]" strokeweight="3pt"/>
                <v:rect id="Rectangle 136" o:spid="_x0000_s1131" style="position:absolute;left:44885;top:15218;width:16758;height:36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3uJZwAAAANwAAAAPAAAAZHJzL2Rvd25yZXYueG1sRE/fa8Iw&#10;EH4f+D+EE/Y2UzcQrUZxE4dvwyo+H83ZFJtLSbK2/veLMPDtPr6ft9oMthEd+VA7VjCdZCCIS6dr&#10;rhScT/u3OYgQkTU2jknBnQJs1qOXFeba9XykroiVSCEcclRgYmxzKUNpyGKYuJY4cVfnLcYEfSW1&#10;xz6F20a+Z9lMWqw5NRhs6ctQeSt+rQJv5nE3vaCs7vv+87vY/WyzRafU63jYLkFEGuJT/O8+6DT/&#10;YwaPZ9IFcv0HAAD//wMAUEsBAi0AFAAGAAgAAAAhANvh9svuAAAAhQEAABMAAAAAAAAAAAAAAAAA&#10;AAAAAFtDb250ZW50X1R5cGVzXS54bWxQSwECLQAUAAYACAAAACEAWvQsW78AAAAVAQAACwAAAAAA&#10;AAAAAAAAAAAfAQAAX3JlbHMvLnJlbHNQSwECLQAUAAYACAAAACEAfd7iWcAAAADcAAAADwAAAAAA&#10;AAAAAAAAAAAHAgAAZHJzL2Rvd25yZXYueG1sUEsFBgAAAAADAAMAtwAAAPQCAAAAAA==&#10;" fillcolor="gray [1629]" strokecolor="gray [1629]" strokeweight="3pt">
                  <v:stroke joinstyle="round"/>
                  <v:textbox>
                    <w:txbxContent>
                      <w:p w14:paraId="14AB9542" w14:textId="77777777" w:rsidR="009265D2" w:rsidRDefault="009265D2" w:rsidP="009265D2">
                        <w:pPr>
                          <w:spacing w:line="240" w:lineRule="exact"/>
                          <w:jc w:val="center"/>
                          <w:rPr>
                            <w:rFonts w:ascii="Lato Light" w:eastAsia="Lato Light" w:hAnsi="Lato Light"/>
                            <w:b/>
                            <w:bCs/>
                            <w:color w:val="FFFFFF"/>
                            <w:lang w:val="en-US"/>
                          </w:rPr>
                        </w:pPr>
                        <w:r>
                          <w:rPr>
                            <w:rFonts w:ascii="Lato Light" w:eastAsia="Lato Light" w:hAnsi="Lato Light"/>
                            <w:b/>
                            <w:bCs/>
                            <w:color w:val="FFFFFF"/>
                            <w:lang w:val="en-US"/>
                          </w:rPr>
                          <w:t>Design for Replaceability</w:t>
                        </w:r>
                      </w:p>
                    </w:txbxContent>
                  </v:textbox>
                </v:rect>
                <v:rect id="Rectangle 138" o:spid="_x0000_s1132" style="position:absolute;left:38704;top:14280;width:4731;height:470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ypQtxAAAANwAAAAPAAAAZHJzL2Rvd25yZXYueG1sRI9PSwMx&#10;EMXvgt8hjODNZlWQsm22VEFUehBbvU+T2T90M1mSdHf77Z2D4G2G9+a936w3s+/VSDF1gQ3cLwpQ&#10;xDa4jhsD34fXuyWolJEd9oHJwIUSbKrrqzWWLkz8ReM+N0pCOJVooM15KLVOtiWPaREGYtHqED1m&#10;WWOjXcRJwn2vH4riSXvsWBpaHOilJXvan72Bn1A/T94e+WO8fHbnt120drkz5vZm3q5AZZrzv/nv&#10;+t0J/qPQyjMyga5+AQAA//8DAFBLAQItABQABgAIAAAAIQDb4fbL7gAAAIUBAAATAAAAAAAAAAAA&#10;AAAAAAAAAABbQ29udGVudF9UeXBlc10ueG1sUEsBAi0AFAAGAAgAAAAhAFr0LFu/AAAAFQEAAAsA&#10;AAAAAAAAAAAAAAAAHwEAAF9yZWxzLy5yZWxzUEsBAi0AFAAGAAgAAAAhABjKlC3EAAAA3AAAAA8A&#10;AAAAAAAAAAAAAAAABwIAAGRycy9kb3ducmV2LnhtbFBLBQYAAAAAAwADALcAAAD4AgAAAAA=&#10;" filled="f" stroked="f" strokeweight="1pt">
                  <v:stroke joinstyle="round"/>
                  <v:textbox>
                    <w:txbxContent>
                      <w:p w14:paraId="1589B801" w14:textId="77777777" w:rsidR="009265D2" w:rsidRDefault="009265D2" w:rsidP="009265D2">
                        <w:pPr>
                          <w:spacing w:line="240" w:lineRule="exact"/>
                          <w:jc w:val="center"/>
                          <w:rPr>
                            <w:rFonts w:ascii="Lato Light" w:eastAsia="Lato Light" w:hAnsi="Lato Light"/>
                            <w:b/>
                            <w:bCs/>
                          </w:rPr>
                        </w:pPr>
                        <w:r>
                          <w:rPr>
                            <w:rFonts w:ascii="Lato Light" w:eastAsia="Lato Light" w:hAnsi="Lato Light"/>
                            <w:b/>
                            <w:bCs/>
                          </w:rPr>
                          <w:t>YES</w:t>
                        </w:r>
                      </w:p>
                    </w:txbxContent>
                  </v:textbox>
                </v:rect>
                <v:shape id="Connector: Elbow 141" o:spid="_x0000_s1133" type="#_x0000_t34" style="position:absolute;left:20849;top:5414;width:24459;height:37;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ctlQwAAAANwAAAAPAAAAZHJzL2Rvd25yZXYueG1sRE9Ni8Iw&#10;EL0v+B/CCHvbpl1EpBpFBEXwoHYXz0MztqXNpDRprf/eCAt7m8f7nNVmNI0YqHOVZQVJFIMgzq2u&#10;uFDw+7P/WoBwHlljY5kUPMnBZj35WGGq7YOvNGS+ECGEXYoKSu/bVEqXl2TQRbYlDtzddgZ9gF0h&#10;dYePEG4a+R3Hc2mw4tBQYku7kvI6642CY21uQ3244FlTMnOZ7k/bU6/U53TcLkF4Gv2/+M991GH+&#10;LIH3M+ECuX4BAAD//wMAUEsBAi0AFAAGAAgAAAAhANvh9svuAAAAhQEAABMAAAAAAAAAAAAAAAAA&#10;AAAAAFtDb250ZW50X1R5cGVzXS54bWxQSwECLQAUAAYACAAAACEAWvQsW78AAAAVAQAACwAAAAAA&#10;AAAAAAAAAAAfAQAAX3JlbHMvLnJlbHNQSwECLQAUAAYACAAAACEA4nLZUMAAAADcAAAADwAAAAAA&#10;AAAAAAAAAAAHAgAAZHJzL2Rvd25yZXYueG1sUEsFBgAAAAADAAMAtwAAAPQCAAAAAA==&#10;" strokecolor="gray [1629]" strokeweight="1pt">
                  <v:stroke joinstyle="round"/>
                </v:shape>
                <v:line id="Straight Connector 984365875" o:spid="_x0000_s1134" style="position:absolute;visibility:visible;mso-wrap-style:square" from="10594,25193" to="10594,2886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VxFNzgAAAOIAAAAPAAAAZHJzL2Rvd25yZXYueG1sRI9bSwMx&#10;FITfhf6HcAq+SJt42XZdmxYRhRZbwdaH+nbYnL3g5mTZpO3qrzeC0MdhZr5hZoveNuJIna8da7ge&#10;KxDEuTM1lxo+di+jFIQPyAYbx6Thmzws5oOLGWbGnfidjttQighhn6GGKoQ2k9LnFVn0Y9cSR69w&#10;ncUQZVdK0+Epwm0jb5SaSIs1x4UKW3qqKP/aHqyGTbFW++Xr9Ccp9rvVc91ffR7Um9aXw/7xAUSg&#10;PpzD/+2l0XCf3t1OknSawN+leAfk/BcAAP//AwBQSwECLQAUAAYACAAAACEA2+H2y+4AAACFAQAA&#10;EwAAAAAAAAAAAAAAAAAAAAAAW0NvbnRlbnRfVHlwZXNdLnhtbFBLAQItABQABgAIAAAAIQBa9Cxb&#10;vwAAABUBAAALAAAAAAAAAAAAAAAAAB8BAABfcmVscy8ucmVsc1BLAQItABQABgAIAAAAIQAvVxFN&#10;zgAAAOIAAAAPAAAAAAAAAAAAAAAAAAcCAABkcnMvZG93bnJldi54bWxQSwUGAAAAAAMAAwC3AAAA&#10;AgMAAAAA&#10;" filled="t" fillcolor="#e5e6e5 [3204]" strokecolor="#78ab97 [2405]" strokeweight="3pt"/>
                <v:rect id="Rectangle 1339290933" o:spid="_x0000_s1135" style="position:absolute;left:659;top:28863;width:20307;height:790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qORwxQAAAOMAAAAPAAAAZHJzL2Rvd25yZXYueG1sRE/NasJA&#10;EL4X+g7LFLwU3dWAmOgqxVrotVHwOmanSTAzG7JbTd++Wyj0ON//bHYjd+pGQ2i9WJjPDCiSyrtW&#10;agun49t0BSpEFIedF7LwTQF228eHDRbO3+WDbmWsVQqRUKCFJsa+0DpUDTGGme9JEvfpB8aYzqHW&#10;bsB7CudOL4xZasZWUkODPe0bqq7lF1tYmTNH91xeXnHJx3m88h4PbO3kaXxZg4o0xn/xn/vdpflZ&#10;li9yk2cZ/P6UANDbHwAAAP//AwBQSwECLQAUAAYACAAAACEA2+H2y+4AAACFAQAAEwAAAAAAAAAA&#10;AAAAAAAAAAAAW0NvbnRlbnRfVHlwZXNdLnhtbFBLAQItABQABgAIAAAAIQBa9CxbvwAAABUBAAAL&#10;AAAAAAAAAAAAAAAAAB8BAABfcmVscy8ucmVsc1BLAQItABQABgAIAAAAIQDVqORwxQAAAOMAAAAP&#10;AAAAAAAAAAAAAAAAAAcCAABkcnMvZG93bnJldi54bWxQSwUGAAAAAAMAAwC3AAAA+QIAAAAA&#10;" filled="f" strokecolor="#78ab97 [2405]" strokeweight="3pt">
                  <v:stroke joinstyle="round"/>
                  <v:textbox>
                    <w:txbxContent>
                      <w:p w14:paraId="5F64CC96" w14:textId="144FB666" w:rsidR="009265D2" w:rsidRDefault="00392B04" w:rsidP="009265D2">
                        <w:pPr>
                          <w:spacing w:line="240" w:lineRule="exact"/>
                          <w:jc w:val="center"/>
                          <w:rPr>
                            <w:rFonts w:ascii="Lato Light" w:hAnsi="Lato Light"/>
                          </w:rPr>
                        </w:pPr>
                        <w:r>
                          <w:rPr>
                            <w:rFonts w:ascii="Lato Light" w:hAnsi="Lato Light"/>
                          </w:rPr>
                          <w:t>Is</w:t>
                        </w:r>
                        <w:r w:rsidR="009265D2">
                          <w:rPr>
                            <w:rFonts w:ascii="Lato Light" w:hAnsi="Lato Light"/>
                          </w:rPr>
                          <w:t xml:space="preserve"> the layer (or components within it) designed to last the building’s 60-year life span?</w:t>
                        </w:r>
                      </w:p>
                    </w:txbxContent>
                  </v:textbox>
                </v:rect>
                <v:shape id="Connector: Elbow 430305512" o:spid="_x0000_s1136" type="#_x0000_t34" style="position:absolute;left:20966;top:32661;width:23793;height:3397;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QJoPzAAAAOIAAAAPAAAAZHJzL2Rvd25yZXYueG1sRI9PS8NA&#10;FMTvQr/D8gQvpd1N/1Fit8WqrT0JaQXx9sg+k9Ds25jdNvHbu4LgcZiZ3zCrTW9rcaXWV441JGMF&#10;gjh3puJCw9tpN1qC8AHZYO2YNHyTh816cLPC1LiOM7oeQyEihH2KGsoQmlRKn5dk0Y9dQxy9T9da&#10;DFG2hTQtdhFuazlRaiEtVhwXSmzosaT8fLxYDc/VU7LLtvSeZK/br8vLx747DPda3932D/cgAvXh&#10;P/zXPhgNs6maqvk8mcDvpXgH5PoHAAD//wMAUEsBAi0AFAAGAAgAAAAhANvh9svuAAAAhQEAABMA&#10;AAAAAAAAAAAAAAAAAAAAAFtDb250ZW50X1R5cGVzXS54bWxQSwECLQAUAAYACAAAACEAWvQsW78A&#10;AAAVAQAACwAAAAAAAAAAAAAAAAAfAQAAX3JlbHMvLnJlbHNQSwECLQAUAAYACAAAACEA5UCaD8wA&#10;AADiAAAADwAAAAAAAAAAAAAAAAAHAgAAZHJzL2Rvd25yZXYueG1sUEsFBgAAAAADAAMAtwAAAAAD&#10;AAAAAA==&#10;" strokecolor="#aaadaa [2404]" strokeweight="1pt">
                  <v:stroke joinstyle="round"/>
                </v:shape>
                <v:shape id="Connector: Elbow 1176813240" o:spid="_x0000_s1137" type="#_x0000_t34" style="position:absolute;left:20845;top:29613;width:23914;height:2876;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tSc7zAAAAOMAAAAPAAAAZHJzL2Rvd25yZXYueG1sRI/NTsMw&#10;EITvSLyDtUhcEHUSqlKFuhUCIpVb/5A4LvESB2I7sk2Tvj17qNTj7s7OzLdYjbYTRwqx9U5BPslA&#10;kKu9bl2j4LCv7ucgYkKnsfOOFJwowmp5fbXAUvvBbem4S41gExdLVGBS6kspY23IYpz4nhzfvn2w&#10;mHgMjdQBBza3nSyybCYtto4TDPb0Yqj+3f1ZBZvXn6Gotubz7e4U9Hscq/XX4UOp25vx+QlEojFd&#10;xOfvteb6+eNsnj8UU6ZgJl6AXP4DAAD//wMAUEsBAi0AFAAGAAgAAAAhANvh9svuAAAAhQEAABMA&#10;AAAAAAAAAAAAAAAAAAAAAFtDb250ZW50X1R5cGVzXS54bWxQSwECLQAUAAYACAAAACEAWvQsW78A&#10;AAAVAQAACwAAAAAAAAAAAAAAAAAfAQAAX3JlbHMvLnJlbHNQSwECLQAUAAYACAAAACEA6bUnO8wA&#10;AADjAAAADwAAAAAAAAAAAAAAAAAHAgAAZHJzL2Rvd25yZXYueG1sUEsFBgAAAAADAAMAtwAAAAAD&#10;AAAAAA==&#10;" strokecolor="#78ab97 [2405]" strokeweight="2.25pt">
                  <v:stroke joinstyle="round"/>
                </v:shape>
                <v:rect id="Rectangle 2027823424" o:spid="_x0000_s1138" style="position:absolute;left:44759;top:27708;width:16758;height:410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SXKPyAAAAOMAAAAPAAAAZHJzL2Rvd25yZXYueG1sRI9BawIx&#10;FITvQv9DeIXeNGu6tHZrlKIIXl2F9vjYvGYXNy/LJtXVX28EocdhZr5h5svBteJEfWg8a5hOMhDE&#10;lTcNWw2H/WY8AxEissHWM2m4UIDl4mk0x8L4M+/oVEYrEoRDgRrqGLtCylDV5DBMfEecvF/fO4xJ&#10;9laaHs8J7lqpsuxNOmw4LdTY0aqm6lj+OQ0d/djr1npbDuHyzeuPPB7Ya/3yPHx9gog0xP/wo701&#10;GlSm3mfqNVc53D+lPyAXNwAAAP//AwBQSwECLQAUAAYACAAAACEA2+H2y+4AAACFAQAAEwAAAAAA&#10;AAAAAAAAAAAAAAAAW0NvbnRlbnRfVHlwZXNdLnhtbFBLAQItABQABgAIAAAAIQBa9CxbvwAAABUB&#10;AAALAAAAAAAAAAAAAAAAAB8BAABfcmVscy8ucmVsc1BLAQItABQABgAIAAAAIQADSXKPyAAAAOMA&#10;AAAPAAAAAAAAAAAAAAAAAAcCAABkcnMvZG93bnJldi54bWxQSwUGAAAAAAMAAwC3AAAA/AIAAAAA&#10;" fillcolor="#78ab97 [2405]" strokecolor="#78ab97 [2405]" strokeweight="1pt">
                  <v:stroke joinstyle="round"/>
                  <v:textbox>
                    <w:txbxContent>
                      <w:p w14:paraId="3909889C" w14:textId="77777777" w:rsidR="009265D2" w:rsidRDefault="009265D2" w:rsidP="009265D2">
                        <w:pPr>
                          <w:spacing w:line="240" w:lineRule="exact"/>
                          <w:jc w:val="center"/>
                          <w:rPr>
                            <w:rFonts w:ascii="Lato Light" w:eastAsia="Lato Light" w:hAnsi="Lato Light"/>
                            <w:b/>
                            <w:bCs/>
                            <w:color w:val="FFFFFF"/>
                          </w:rPr>
                        </w:pPr>
                        <w:r>
                          <w:rPr>
                            <w:rFonts w:ascii="Lato Light" w:eastAsia="Lato Light" w:hAnsi="Lato Light"/>
                            <w:b/>
                            <w:bCs/>
                            <w:color w:val="FFFFFF"/>
                          </w:rPr>
                          <w:t xml:space="preserve">Design for Longevity  </w:t>
                        </w:r>
                      </w:p>
                    </w:txbxContent>
                  </v:textbox>
                </v:rect>
                <v:rect id="Rectangle 491726980" o:spid="_x0000_s1139" style="position:absolute;left:44759;top:34000;width:16758;height:362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4fO7xwAAAOIAAAAPAAAAZHJzL2Rvd25yZXYueG1sRI9dS8Mw&#10;FIbvBf9DOIJ3Lu2Q2dZlYx9MvJN1w+tDc2yKzUlJYtv9e3MhePnyfvGst7PtxUg+dI4V5IsMBHHj&#10;dMetguvl9FSACBFZY++YFNwowHZzf7fGSruJzzTWsRVphEOFCkyMQyVlaAxZDAs3ECfvy3mLMUnf&#10;Su1xSuO2l8ssW0mLHacHgwMdDDXf9Y9V4E0Rj/knyvZ2mvZv9fFjl5WjUo8P8+4VRKQ5/of/2u9a&#10;wXOZvyxXZZEgElLCAbn5BQAA//8DAFBLAQItABQABgAIAAAAIQDb4fbL7gAAAIUBAAATAAAAAAAA&#10;AAAAAAAAAAAAAABbQ29udGVudF9UeXBlc10ueG1sUEsBAi0AFAAGAAgAAAAhAFr0LFu/AAAAFQEA&#10;AAsAAAAAAAAAAAAAAAAAHwEAAF9yZWxzLy5yZWxzUEsBAi0AFAAGAAgAAAAhALrh87vHAAAA4gAA&#10;AA8AAAAAAAAAAAAAAAAABwIAAGRycy9kb3ducmV2LnhtbFBLBQYAAAAAAwADALcAAAD7AgAAAAA=&#10;" fillcolor="gray [1629]" strokecolor="gray [1629]" strokeweight="3pt">
                  <v:stroke joinstyle="round"/>
                  <v:textbox>
                    <w:txbxContent>
                      <w:p w14:paraId="3DCA94A6" w14:textId="77777777" w:rsidR="009265D2" w:rsidRDefault="009265D2" w:rsidP="009265D2">
                        <w:pPr>
                          <w:spacing w:line="240" w:lineRule="exact"/>
                          <w:jc w:val="center"/>
                          <w:rPr>
                            <w:rFonts w:ascii="Lato Light" w:eastAsia="Lato Light" w:hAnsi="Lato Light"/>
                            <w:b/>
                            <w:bCs/>
                            <w:color w:val="FFFFFF"/>
                            <w:lang w:val="en-US"/>
                          </w:rPr>
                        </w:pPr>
                        <w:r>
                          <w:rPr>
                            <w:rFonts w:ascii="Lato Light" w:eastAsia="Lato Light" w:hAnsi="Lato Light"/>
                            <w:b/>
                            <w:bCs/>
                            <w:color w:val="FFFFFF"/>
                            <w:lang w:val="en-US"/>
                          </w:rPr>
                          <w:t>Design for Adaptability</w:t>
                        </w:r>
                      </w:p>
                    </w:txbxContent>
                  </v:textbox>
                </v:rect>
                <v:rect id="Rectangle 1348957377" o:spid="_x0000_s1140" style="position:absolute;left:37561;top:33518;width:4718;height:352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RG7LxwAAAOMAAAAPAAAAZHJzL2Rvd25yZXYueG1sRE9fS8Mw&#10;EH8X/A7hBN9cOqdr7ZYNFURlD8O5vZ/JrS02l5JkbfftjSD4eL//t1yPthU9+dA4VjCdZCCItTMN&#10;Vwr2ny83BYgQkQ22jknBmQKsV5cXSyyNG/iD+l2sRArhUKKCOsaulDLomiyGieuIE3d03mJMp6+k&#10;8TikcNvK2yybS4sNp4YaO3quSX/vTlbBwR2fBqu/+L0/b5vT68ZrXWyUur4aHxcgIo3xX/znfjNp&#10;/uyueLjPZ3kOvz8lAOTqBwAA//8DAFBLAQItABQABgAIAAAAIQDb4fbL7gAAAIUBAAATAAAAAAAA&#10;AAAAAAAAAAAAAABbQ29udGVudF9UeXBlc10ueG1sUEsBAi0AFAAGAAgAAAAhAFr0LFu/AAAAFQEA&#10;AAsAAAAAAAAAAAAAAAAAHwEAAF9yZWxzLy5yZWxzUEsBAi0AFAAGAAgAAAAhAFNEbsvHAAAA4wAA&#10;AA8AAAAAAAAAAAAAAAAABwIAAGRycy9kb3ducmV2LnhtbFBLBQYAAAAAAwADALcAAAD7AgAAAAA=&#10;" filled="f" stroked="f" strokeweight="1pt">
                  <v:stroke joinstyle="round"/>
                  <v:textbox>
                    <w:txbxContent>
                      <w:p w14:paraId="1FB58530" w14:textId="77777777" w:rsidR="009265D2" w:rsidRDefault="009265D2" w:rsidP="009265D2">
                        <w:pPr>
                          <w:spacing w:line="240" w:lineRule="exact"/>
                          <w:jc w:val="center"/>
                          <w:rPr>
                            <w:rFonts w:ascii="Lato Light" w:eastAsia="Lato Light" w:hAnsi="Lato Light"/>
                            <w:b/>
                            <w:bCs/>
                          </w:rPr>
                        </w:pPr>
                        <w:r>
                          <w:rPr>
                            <w:rFonts w:ascii="Lato Light" w:eastAsia="Lato Light" w:hAnsi="Lato Light"/>
                            <w:b/>
                            <w:bCs/>
                          </w:rPr>
                          <w:t>NO</w:t>
                        </w:r>
                      </w:p>
                    </w:txbxContent>
                  </v:textbox>
                </v:rect>
                <v:rect id="Rectangle 206496954" o:spid="_x0000_s1141" style="position:absolute;left:37233;top:26469;width:4730;height:470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Qg6EygAAAOIAAAAPAAAAZHJzL2Rvd25yZXYueG1sRI/NasMw&#10;EITvhb6D2EJvjdyQmsSNEtpCaUMOIX/3jbSxTa2VkRTbefsqUOhxmJlvmPlysI3oyIfasYLnUQaC&#10;WDtTc6ngsP98moIIEdlg45gUXCnAcnF/N8fCuJ631O1iKRKEQ4EKqhjbQsqgK7IYRq4lTt7ZeYsx&#10;SV9K47FPcNvIcZbl0mLNaaHClj4q0j+7i1VwdOf33uoTr7rrpr58rb3W07VSjw/D2yuISEP8D/+1&#10;v42CcZZPZvnsZQK3S+kOyMUvAAAA//8DAFBLAQItABQABgAIAAAAIQDb4fbL7gAAAIUBAAATAAAA&#10;AAAAAAAAAAAAAAAAAABbQ29udGVudF9UeXBlc10ueG1sUEsBAi0AFAAGAAgAAAAhAFr0LFu/AAAA&#10;FQEAAAsAAAAAAAAAAAAAAAAAHwEAAF9yZWxzLy5yZWxzUEsBAi0AFAAGAAgAAAAhAABCDoTKAAAA&#10;4gAAAA8AAAAAAAAAAAAAAAAABwIAAGRycy9kb3ducmV2LnhtbFBLBQYAAAAAAwADALcAAAD+AgAA&#10;AAA=&#10;" filled="f" stroked="f" strokeweight="1pt">
                  <v:stroke joinstyle="round"/>
                  <v:textbox>
                    <w:txbxContent>
                      <w:p w14:paraId="11C356F6" w14:textId="77777777" w:rsidR="009265D2" w:rsidRDefault="009265D2" w:rsidP="009265D2">
                        <w:pPr>
                          <w:spacing w:line="240" w:lineRule="exact"/>
                          <w:jc w:val="center"/>
                          <w:rPr>
                            <w:rFonts w:ascii="Lato Light" w:eastAsia="Lato Light" w:hAnsi="Lato Light"/>
                            <w:b/>
                            <w:bCs/>
                          </w:rPr>
                        </w:pPr>
                        <w:r>
                          <w:rPr>
                            <w:rFonts w:ascii="Lato Light" w:eastAsia="Lato Light" w:hAnsi="Lato Light"/>
                            <w:b/>
                            <w:bCs/>
                          </w:rPr>
                          <w:t>YES</w:t>
                        </w:r>
                      </w:p>
                    </w:txbxContent>
                  </v:textbox>
                </v:rect>
                <v:shape id="Connector: Elbow 2084195133" o:spid="_x0000_s1142" type="#_x0000_t34" style="position:absolute;left:20966;top:17430;width:24454;height:32;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cSoYyQAAAOMAAAAPAAAAZHJzL2Rvd25yZXYueG1sRI9Ba8JA&#10;FITvBf/D8oTe6iZqxaauIkJF8KDG0vMj+0xCsm9DdhPjv+8WhB6HmfmGWW0GU4ueWldaVhBPIhDE&#10;mdUl5wq+r19vSxDOI2usLZOCBznYrEcvK0y0vfOF+tTnIkDYJaig8L5JpHRZQQbdxDbEwbvZ1qAP&#10;ss2lbvEe4KaW0yhaSIMlh4UCG9oVlFVpZxQcKvPTV/sznjTFc5fq7rg9dkq9joftJwhPg/8PP9sH&#10;rWAaLefxx3s8m8Hfp/AH5PoXAAD//wMAUEsBAi0AFAAGAAgAAAAhANvh9svuAAAAhQEAABMAAAAA&#10;AAAAAAAAAAAAAAAAAFtDb250ZW50X1R5cGVzXS54bWxQSwECLQAUAAYACAAAACEAWvQsW78AAAAV&#10;AQAACwAAAAAAAAAAAAAAAAAfAQAAX3JlbHMvLnJlbHNQSwECLQAUAAYACAAAACEA7HEqGMkAAADj&#10;AAAADwAAAAAAAAAAAAAAAAAHAgAAZHJzL2Rvd25yZXYueG1sUEsFBgAAAAADAAMAtwAAAP0CAAAA&#10;AA==&#10;" strokecolor="gray [1629]" strokeweight="1pt">
                  <v:stroke joinstyle="round"/>
                </v:shape>
                <w10:anchorlock/>
              </v:group>
            </w:pict>
          </mc:Fallback>
        </mc:AlternateContent>
      </w:r>
    </w:p>
    <w:p w14:paraId="60EC050A" w14:textId="027972DB" w:rsidR="004531A7" w:rsidRDefault="004531A7">
      <w:pPr>
        <w:pStyle w:val="ListBullet-level1"/>
        <w:numPr>
          <w:ilvl w:val="0"/>
          <w:numId w:val="0"/>
        </w:numPr>
      </w:pPr>
      <w:r>
        <w:rPr>
          <w:b/>
          <w:bCs/>
        </w:rPr>
        <w:t>New Building Circular Economy Design Approaches implemented:</w:t>
      </w:r>
    </w:p>
    <w:bookmarkEnd w:id="39"/>
    <w:p w14:paraId="1C03E866" w14:textId="77777777" w:rsidR="00881F5D" w:rsidRDefault="00881F5D" w:rsidP="00881F5D">
      <w:pPr>
        <w:pStyle w:val="ListBullet-level1"/>
      </w:pPr>
      <w:r>
        <w:t>The design team intend to use a concrete frame supported by steel rebar. There is potential for the use of reused and recycled concrete and steel, which will reduce the need for virgin materials and extend the lifespan of building materials. (Component or material reuse).</w:t>
      </w:r>
    </w:p>
    <w:p w14:paraId="5CF74CC5" w14:textId="302755E2" w:rsidR="00881F5D" w:rsidRDefault="00881F5D" w:rsidP="008009A7">
      <w:pPr>
        <w:pStyle w:val="ListBullet-level1"/>
      </w:pPr>
      <w:r>
        <w:t>The structure is to be designed for at least a 60-year life span however, theoretically the Proposed Development should remain beyond this. Assessment of the extreme weather actions including flooding will be reviewed as a part of the design and incorporated. (Longevity).</w:t>
      </w:r>
    </w:p>
    <w:p w14:paraId="0F8CD043" w14:textId="50192D2F" w:rsidR="00ED2264" w:rsidRDefault="00ED2264" w:rsidP="00706834">
      <w:pPr>
        <w:pStyle w:val="ListBullet-level1"/>
        <w:numPr>
          <w:ilvl w:val="0"/>
          <w:numId w:val="0"/>
        </w:numPr>
        <w:ind w:left="284"/>
      </w:pPr>
    </w:p>
    <w:p w14:paraId="5084806C" w14:textId="77777777" w:rsidR="000F4E72" w:rsidRDefault="000F4E72">
      <w:pPr>
        <w:rPr>
          <w:rFonts w:ascii="Lato" w:eastAsiaTheme="majorEastAsia" w:hAnsi="Lato" w:cstheme="majorBidi"/>
          <w:b/>
          <w:color w:val="000000" w:themeColor="text1"/>
          <w:szCs w:val="24"/>
        </w:rPr>
      </w:pPr>
      <w:r>
        <w:br w:type="page"/>
      </w:r>
    </w:p>
    <w:p w14:paraId="281E5695" w14:textId="61FA0AFD" w:rsidR="00ED2264" w:rsidRDefault="00ED2264" w:rsidP="000876D7">
      <w:pPr>
        <w:pStyle w:val="HeadingNum3"/>
      </w:pPr>
      <w:r>
        <w:lastRenderedPageBreak/>
        <w:t>Services (building)</w:t>
      </w:r>
    </w:p>
    <w:p w14:paraId="38CC0FB0" w14:textId="09CB17D9" w:rsidR="0073217F" w:rsidRPr="0073217F" w:rsidRDefault="0073217F" w:rsidP="0073217F">
      <w:r>
        <w:rPr>
          <w:noProof/>
        </w:rPr>
        <mc:AlternateContent>
          <mc:Choice Requires="wpc">
            <w:drawing>
              <wp:inline distT="0" distB="0" distL="0" distR="0" wp14:anchorId="4F5E9841" wp14:editId="15B8AA15">
                <wp:extent cx="6120765" cy="2212252"/>
                <wp:effectExtent l="0" t="19050" r="108585" b="340995"/>
                <wp:docPr id="175" name="Canvas 175"/>
                <wp:cNvGraphicFramePr>
                  <a:graphicFrameLocks xmlns:a="http://schemas.openxmlformats.org/drawingml/2006/main"/>
                </wp:cNvGraphicFramePr>
                <a:graphic xmlns:a="http://schemas.openxmlformats.org/drawingml/2006/main">
                  <a:graphicData uri="http://schemas.microsoft.com/office/word/2010/wordprocessingCanvas">
                    <wpc:wpc>
                      <wpc:bg>
                        <a:solidFill>
                          <a:srgbClr val="FFFFFF"/>
                        </a:solidFill>
                      </wpc:bg>
                      <wpc:whole/>
                      <wps:wsp>
                        <wps:cNvPr id="143" name="Rectangle 63"/>
                        <wps:cNvSpPr>
                          <a:spLocks noChangeArrowheads="1"/>
                        </wps:cNvSpPr>
                        <wps:spPr bwMode="auto">
                          <a:xfrm>
                            <a:off x="53545" y="273"/>
                            <a:ext cx="2031437" cy="1082474"/>
                          </a:xfrm>
                          <a:prstGeom prst="rect">
                            <a:avLst/>
                          </a:prstGeom>
                          <a:noFill/>
                          <a:ln w="38100">
                            <a:solidFill>
                              <a:schemeClr val="accent2">
                                <a:lumMod val="7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61A8C095" w14:textId="77777777" w:rsidR="0073217F" w:rsidRDefault="0073217F" w:rsidP="0073217F">
                              <w:pPr>
                                <w:spacing w:line="240" w:lineRule="exact"/>
                                <w:jc w:val="center"/>
                                <w:rPr>
                                  <w:sz w:val="24"/>
                                  <w:szCs w:val="24"/>
                                </w:rPr>
                              </w:pPr>
                              <w:r>
                                <w:t>Is it likely the layer (or components within it) will need to be moved or otherwise modified within 5-15 years, e.g., due to changing use patterns or user requirements?</w:t>
                              </w:r>
                            </w:p>
                          </w:txbxContent>
                        </wps:txbx>
                        <wps:bodyPr rot="0" vert="horz" wrap="square" lIns="91440" tIns="45720" rIns="91440" bIns="45720" anchor="ctr" anchorCtr="0" upright="1">
                          <a:noAutofit/>
                        </wps:bodyPr>
                      </wps:wsp>
                      <wps:wsp>
                        <wps:cNvPr id="144" name="Rectangle 71"/>
                        <wps:cNvSpPr>
                          <a:spLocks noChangeArrowheads="1"/>
                        </wps:cNvSpPr>
                        <wps:spPr bwMode="auto">
                          <a:xfrm>
                            <a:off x="4530898" y="363878"/>
                            <a:ext cx="1675983" cy="362638"/>
                          </a:xfrm>
                          <a:prstGeom prst="rect">
                            <a:avLst/>
                          </a:prstGeom>
                          <a:solidFill>
                            <a:schemeClr val="accent1">
                              <a:lumMod val="50000"/>
                            </a:schemeClr>
                          </a:solidFill>
                          <a:ln w="38100">
                            <a:solidFill>
                              <a:schemeClr val="accent1">
                                <a:lumMod val="50000"/>
                              </a:schemeClr>
                            </a:solidFill>
                            <a:round/>
                            <a:headEnd/>
                            <a:tailEnd/>
                          </a:ln>
                        </wps:spPr>
                        <wps:txbx>
                          <w:txbxContent>
                            <w:p w14:paraId="21F0FBE8" w14:textId="77777777" w:rsidR="0073217F" w:rsidRPr="00E17753" w:rsidRDefault="0073217F" w:rsidP="0073217F">
                              <w:pPr>
                                <w:spacing w:line="240" w:lineRule="exact"/>
                                <w:jc w:val="center"/>
                                <w:rPr>
                                  <w:b/>
                                  <w:bCs/>
                                  <w:color w:val="FFFFFF" w:themeColor="background1"/>
                                  <w:sz w:val="24"/>
                                  <w:szCs w:val="24"/>
                                  <w:lang w:val="en-US"/>
                                </w:rPr>
                              </w:pPr>
                              <w:r>
                                <w:rPr>
                                  <w:rFonts w:ascii="Lato Light" w:eastAsia="Lato Light" w:hAnsi="Lato Light"/>
                                  <w:b/>
                                  <w:bCs/>
                                  <w:color w:val="FFFFFF" w:themeColor="background1"/>
                                  <w:lang w:val="en-US"/>
                                </w:rPr>
                                <w:t>Design for Flexibility</w:t>
                              </w:r>
                            </w:p>
                          </w:txbxContent>
                        </wps:txbx>
                        <wps:bodyPr rot="0" vert="horz" wrap="square" lIns="91440" tIns="45720" rIns="91440" bIns="45720" anchor="ctr" anchorCtr="0" upright="1">
                          <a:noAutofit/>
                        </wps:bodyPr>
                      </wps:wsp>
                      <wps:wsp>
                        <wps:cNvPr id="153" name="Rectangle 108"/>
                        <wps:cNvSpPr>
                          <a:spLocks noChangeArrowheads="1"/>
                        </wps:cNvSpPr>
                        <wps:spPr bwMode="auto">
                          <a:xfrm>
                            <a:off x="3768332" y="2041523"/>
                            <a:ext cx="472403" cy="35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34FCBCB6" w14:textId="77777777" w:rsidR="0073217F" w:rsidRDefault="0073217F" w:rsidP="0073217F">
                              <w:pPr>
                                <w:spacing w:line="240" w:lineRule="exact"/>
                                <w:jc w:val="center"/>
                                <w:rPr>
                                  <w:sz w:val="24"/>
                                  <w:szCs w:val="24"/>
                                </w:rPr>
                              </w:pPr>
                              <w:r>
                                <w:rPr>
                                  <w:rFonts w:ascii="Lato Light" w:eastAsia="Lato Light" w:hAnsi="Lato Light"/>
                                  <w:b/>
                                  <w:bCs/>
                                </w:rPr>
                                <w:t>NO</w:t>
                              </w:r>
                            </w:p>
                          </w:txbxContent>
                        </wps:txbx>
                        <wps:bodyPr rot="0" vert="horz" wrap="square" lIns="91440" tIns="45720" rIns="91440" bIns="45720" anchor="ctr" anchorCtr="0" upright="1">
                          <a:noAutofit/>
                        </wps:bodyPr>
                      </wps:wsp>
                      <wps:wsp>
                        <wps:cNvPr id="157" name="Rectangle 119"/>
                        <wps:cNvSpPr>
                          <a:spLocks noChangeArrowheads="1"/>
                        </wps:cNvSpPr>
                        <wps:spPr bwMode="auto">
                          <a:xfrm>
                            <a:off x="3742390" y="208886"/>
                            <a:ext cx="473103" cy="471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5EE06C41" w14:textId="7A20B509" w:rsidR="0073217F" w:rsidRDefault="0073217F" w:rsidP="0073217F">
                              <w:pPr>
                                <w:spacing w:line="240" w:lineRule="exact"/>
                                <w:jc w:val="center"/>
                                <w:rPr>
                                  <w:sz w:val="24"/>
                                  <w:szCs w:val="24"/>
                                </w:rPr>
                              </w:pPr>
                              <w:r>
                                <w:rPr>
                                  <w:rFonts w:ascii="Lato Light" w:eastAsia="Lato Light" w:hAnsi="Lato Light"/>
                                  <w:b/>
                                  <w:bCs/>
                                </w:rPr>
                                <w:t>YES</w:t>
                              </w:r>
                            </w:p>
                          </w:txbxContent>
                        </wps:txbx>
                        <wps:bodyPr rot="0" vert="horz" wrap="square" lIns="91440" tIns="45720" rIns="91440" bIns="45720" anchor="ctr" anchorCtr="0" upright="1">
                          <a:noAutofit/>
                        </wps:bodyPr>
                      </wps:wsp>
                      <wps:wsp>
                        <wps:cNvPr id="159" name="Rectangle 120"/>
                        <wps:cNvSpPr>
                          <a:spLocks noChangeArrowheads="1"/>
                        </wps:cNvSpPr>
                        <wps:spPr bwMode="auto">
                          <a:xfrm>
                            <a:off x="1229232" y="1135626"/>
                            <a:ext cx="473103" cy="35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62A5E728" w14:textId="77777777" w:rsidR="0073217F" w:rsidRDefault="0073217F" w:rsidP="0073217F">
                              <w:pPr>
                                <w:spacing w:line="240" w:lineRule="exact"/>
                                <w:jc w:val="center"/>
                                <w:rPr>
                                  <w:sz w:val="24"/>
                                  <w:szCs w:val="24"/>
                                </w:rPr>
                              </w:pPr>
                              <w:r>
                                <w:rPr>
                                  <w:rFonts w:ascii="Lato Light" w:eastAsia="Lato Light" w:hAnsi="Lato Light"/>
                                  <w:b/>
                                  <w:bCs/>
                                </w:rPr>
                                <w:t>NO</w:t>
                              </w:r>
                            </w:p>
                          </w:txbxContent>
                        </wps:txbx>
                        <wps:bodyPr rot="0" vert="horz" wrap="square" lIns="91440" tIns="45720" rIns="91440" bIns="45720" anchor="ctr" anchorCtr="0" upright="1">
                          <a:noAutofit/>
                        </wps:bodyPr>
                      </wps:wsp>
                      <wps:wsp>
                        <wps:cNvPr id="160" name="Rectangle 160"/>
                        <wps:cNvSpPr>
                          <a:spLocks noChangeArrowheads="1"/>
                        </wps:cNvSpPr>
                        <wps:spPr bwMode="auto">
                          <a:xfrm>
                            <a:off x="65903" y="1449871"/>
                            <a:ext cx="2030730" cy="1082040"/>
                          </a:xfrm>
                          <a:prstGeom prst="rect">
                            <a:avLst/>
                          </a:prstGeom>
                          <a:noFill/>
                          <a:ln w="38100">
                            <a:solidFill>
                              <a:schemeClr val="accent2">
                                <a:lumMod val="7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09070033" w14:textId="267E12D3" w:rsidR="0073217F" w:rsidRDefault="0073217F" w:rsidP="0073217F">
                              <w:pPr>
                                <w:spacing w:line="240" w:lineRule="exact"/>
                                <w:jc w:val="center"/>
                                <w:rPr>
                                  <w:rFonts w:ascii="Lato Light" w:hAnsi="Lato Light"/>
                                </w:rPr>
                              </w:pPr>
                              <w:r>
                                <w:rPr>
                                  <w:rFonts w:ascii="Lato Light" w:hAnsi="Lato Light"/>
                                </w:rPr>
                                <w:t>Is it likely the layer (or components within it) will need to be changed, upgraded, or replaced within 5-15 years, e.g., for improved performance, aesthetics?</w:t>
                              </w:r>
                            </w:p>
                          </w:txbxContent>
                        </wps:txbx>
                        <wps:bodyPr rot="0" vert="horz" wrap="square" lIns="91440" tIns="45720" rIns="91440" bIns="45720" anchor="ctr" anchorCtr="0" upright="1">
                          <a:noAutofit/>
                        </wps:bodyPr>
                      </wps:wsp>
                      <wps:wsp>
                        <wps:cNvPr id="161" name="Straight Connector 161"/>
                        <wps:cNvCnPr/>
                        <wps:spPr bwMode="auto">
                          <a:xfrm>
                            <a:off x="1022759" y="1082600"/>
                            <a:ext cx="0" cy="367115"/>
                          </a:xfrm>
                          <a:prstGeom prst="line">
                            <a:avLst/>
                          </a:prstGeom>
                          <a:solidFill>
                            <a:schemeClr val="accent1"/>
                          </a:solidFill>
                          <a:ln w="38100" cap="flat" cmpd="sng" algn="ctr">
                            <a:solidFill>
                              <a:schemeClr val="accent2">
                                <a:lumMod val="75000"/>
                              </a:schemeClr>
                            </a:solidFill>
                            <a:prstDash val="solid"/>
                            <a:round/>
                            <a:headEnd type="none" w="med" len="med"/>
                            <a:tailEnd type="none" w="med" len="med"/>
                          </a:ln>
                          <a:effectLst/>
                        </wps:spPr>
                        <wps:bodyPr/>
                      </wps:wsp>
                      <wps:wsp>
                        <wps:cNvPr id="162" name="Rectangle 162"/>
                        <wps:cNvSpPr>
                          <a:spLocks noChangeArrowheads="1"/>
                        </wps:cNvSpPr>
                        <wps:spPr bwMode="auto">
                          <a:xfrm>
                            <a:off x="4488585" y="1521808"/>
                            <a:ext cx="1675765" cy="362585"/>
                          </a:xfrm>
                          <a:prstGeom prst="rect">
                            <a:avLst/>
                          </a:prstGeom>
                          <a:solidFill>
                            <a:schemeClr val="accent2">
                              <a:lumMod val="75000"/>
                            </a:schemeClr>
                          </a:solidFill>
                          <a:ln w="38100">
                            <a:solidFill>
                              <a:schemeClr val="accent2">
                                <a:lumMod val="75000"/>
                              </a:schemeClr>
                            </a:solidFill>
                            <a:round/>
                            <a:headEnd/>
                            <a:tailEnd/>
                          </a:ln>
                        </wps:spPr>
                        <wps:txbx>
                          <w:txbxContent>
                            <w:p w14:paraId="3986DE73" w14:textId="77777777" w:rsidR="0073217F" w:rsidRDefault="0073217F" w:rsidP="0073217F">
                              <w:pPr>
                                <w:spacing w:line="240" w:lineRule="exact"/>
                                <w:jc w:val="center"/>
                                <w:rPr>
                                  <w:rFonts w:ascii="Lato Light" w:eastAsia="Lato Light" w:hAnsi="Lato Light"/>
                                  <w:b/>
                                  <w:bCs/>
                                  <w:color w:val="FFFFFF"/>
                                  <w:lang w:val="en-US"/>
                                </w:rPr>
                              </w:pPr>
                              <w:r>
                                <w:rPr>
                                  <w:rFonts w:ascii="Lato Light" w:eastAsia="Lato Light" w:hAnsi="Lato Light"/>
                                  <w:b/>
                                  <w:bCs/>
                                  <w:color w:val="FFFFFF"/>
                                  <w:lang w:val="en-US"/>
                                </w:rPr>
                                <w:t>Design for Replaceability</w:t>
                              </w:r>
                            </w:p>
                          </w:txbxContent>
                        </wps:txbx>
                        <wps:bodyPr rot="0" vert="horz" wrap="square" lIns="91440" tIns="45720" rIns="91440" bIns="45720" anchor="ctr" anchorCtr="0" upright="1">
                          <a:noAutofit/>
                        </wps:bodyPr>
                      </wps:wsp>
                      <wps:wsp>
                        <wps:cNvPr id="163" name="Connector: Elbow 163"/>
                        <wps:cNvCnPr>
                          <a:cxnSpLocks noChangeShapeType="1"/>
                          <a:endCxn id="4294967295" idx="1"/>
                        </wps:cNvCnPr>
                        <wps:spPr bwMode="auto">
                          <a:xfrm flipV="1">
                            <a:off x="2096633" y="1702880"/>
                            <a:ext cx="2391952" cy="287753"/>
                          </a:xfrm>
                          <a:prstGeom prst="bentConnector3">
                            <a:avLst>
                              <a:gd name="adj1" fmla="val 50000"/>
                            </a:avLst>
                          </a:prstGeom>
                          <a:noFill/>
                          <a:ln w="38100">
                            <a:solidFill>
                              <a:schemeClr val="accent2">
                                <a:lumMod val="75000"/>
                              </a:schemeClr>
                            </a:solidFill>
                            <a:round/>
                            <a:headEnd/>
                            <a:tailEnd/>
                          </a:ln>
                        </wps:spPr>
                        <wps:bodyPr/>
                      </wps:wsp>
                      <wps:wsp>
                        <wps:cNvPr id="164" name="Rectangle 164"/>
                        <wps:cNvSpPr>
                          <a:spLocks noChangeArrowheads="1"/>
                        </wps:cNvSpPr>
                        <wps:spPr bwMode="auto">
                          <a:xfrm>
                            <a:off x="3756156" y="1294744"/>
                            <a:ext cx="473075" cy="470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476E16F0" w14:textId="77777777" w:rsidR="0073217F" w:rsidRDefault="0073217F" w:rsidP="0073217F">
                              <w:pPr>
                                <w:spacing w:line="240" w:lineRule="exact"/>
                                <w:jc w:val="center"/>
                                <w:rPr>
                                  <w:rFonts w:ascii="Lato Light" w:eastAsia="Lato Light" w:hAnsi="Lato Light"/>
                                  <w:b/>
                                  <w:bCs/>
                                </w:rPr>
                              </w:pPr>
                              <w:r>
                                <w:rPr>
                                  <w:rFonts w:ascii="Lato Light" w:eastAsia="Lato Light" w:hAnsi="Lato Light"/>
                                  <w:b/>
                                  <w:bCs/>
                                </w:rPr>
                                <w:t>YES</w:t>
                              </w:r>
                            </w:p>
                          </w:txbxContent>
                        </wps:txbx>
                        <wps:bodyPr rot="0" vert="horz" wrap="square" lIns="91440" tIns="45720" rIns="91440" bIns="45720" anchor="ctr" anchorCtr="0" upright="1">
                          <a:noAutofit/>
                        </wps:bodyPr>
                      </wps:wsp>
                      <wps:wsp>
                        <wps:cNvPr id="172" name="Rectangle 172"/>
                        <wps:cNvSpPr>
                          <a:spLocks noChangeArrowheads="1"/>
                        </wps:cNvSpPr>
                        <wps:spPr bwMode="auto">
                          <a:xfrm>
                            <a:off x="4488583" y="2121679"/>
                            <a:ext cx="1675765" cy="410210"/>
                          </a:xfrm>
                          <a:prstGeom prst="rect">
                            <a:avLst/>
                          </a:prstGeom>
                          <a:solidFill>
                            <a:schemeClr val="accent2">
                              <a:lumMod val="75000"/>
                            </a:schemeClr>
                          </a:solidFill>
                          <a:ln w="12700">
                            <a:solidFill>
                              <a:schemeClr val="accent2">
                                <a:lumMod val="75000"/>
                              </a:schemeClr>
                            </a:solidFill>
                            <a:round/>
                            <a:headEnd/>
                            <a:tailEnd/>
                          </a:ln>
                        </wps:spPr>
                        <wps:txbx>
                          <w:txbxContent>
                            <w:p w14:paraId="001B559E" w14:textId="77777777" w:rsidR="0073217F" w:rsidRDefault="0073217F" w:rsidP="0073217F">
                              <w:pPr>
                                <w:spacing w:line="240" w:lineRule="exact"/>
                                <w:jc w:val="center"/>
                                <w:rPr>
                                  <w:rFonts w:ascii="Lato Light" w:eastAsia="Lato Light" w:hAnsi="Lato Light"/>
                                  <w:b/>
                                  <w:bCs/>
                                  <w:color w:val="FFFFFF"/>
                                </w:rPr>
                              </w:pPr>
                              <w:r>
                                <w:rPr>
                                  <w:rFonts w:ascii="Lato Light" w:eastAsia="Lato Light" w:hAnsi="Lato Light"/>
                                  <w:b/>
                                  <w:bCs/>
                                  <w:color w:val="FFFFFF"/>
                                </w:rPr>
                                <w:t>Design for Adaptability</w:t>
                              </w:r>
                            </w:p>
                          </w:txbxContent>
                        </wps:txbx>
                        <wps:bodyPr rot="0" vert="horz" wrap="square" lIns="91440" tIns="45720" rIns="91440" bIns="45720" anchor="ctr" anchorCtr="0" upright="1">
                          <a:noAutofit/>
                        </wps:bodyPr>
                      </wps:wsp>
                      <wps:wsp>
                        <wps:cNvPr id="173" name="Connector: Elbow 173"/>
                        <wps:cNvCnPr>
                          <a:cxnSpLocks noChangeShapeType="1"/>
                        </wps:cNvCnPr>
                        <wps:spPr bwMode="auto">
                          <a:xfrm>
                            <a:off x="2096633" y="1990634"/>
                            <a:ext cx="2379674" cy="340111"/>
                          </a:xfrm>
                          <a:prstGeom prst="bentConnector3">
                            <a:avLst>
                              <a:gd name="adj1" fmla="val 50000"/>
                            </a:avLst>
                          </a:prstGeom>
                          <a:noFill/>
                          <a:ln w="38100">
                            <a:solidFill>
                              <a:schemeClr val="accent2">
                                <a:lumMod val="75000"/>
                              </a:schemeClr>
                            </a:solidFill>
                            <a:round/>
                            <a:headEnd/>
                            <a:tailEnd/>
                          </a:ln>
                        </wps:spPr>
                        <wps:bodyPr/>
                      </wps:wsp>
                      <wps:wsp>
                        <wps:cNvPr id="174" name="Connector: Elbow 174"/>
                        <wps:cNvCnPr>
                          <a:cxnSpLocks noChangeShapeType="1"/>
                          <a:stCxn id="4294967295" idx="3"/>
                          <a:endCxn id="4294967295" idx="1"/>
                        </wps:cNvCnPr>
                        <wps:spPr bwMode="auto">
                          <a:xfrm>
                            <a:off x="2084982" y="541440"/>
                            <a:ext cx="2445916" cy="3687"/>
                          </a:xfrm>
                          <a:prstGeom prst="bentConnector3">
                            <a:avLst>
                              <a:gd name="adj1" fmla="val 50000"/>
                            </a:avLst>
                          </a:prstGeom>
                          <a:noFill/>
                          <a:ln w="12700">
                            <a:solidFill>
                              <a:schemeClr val="tx1">
                                <a:lumMod val="50000"/>
                                <a:lumOff val="50000"/>
                              </a:schemeClr>
                            </a:solidFill>
                            <a:round/>
                            <a:headEnd/>
                            <a:tailEnd/>
                          </a:ln>
                        </wps:spPr>
                        <wps:bodyPr/>
                      </wps:wsp>
                    </wpc:wpc>
                  </a:graphicData>
                </a:graphic>
              </wp:inline>
            </w:drawing>
          </mc:Choice>
          <mc:Fallback>
            <w:pict>
              <v:group w14:anchorId="4F5E9841" id="Canvas 175" o:spid="_x0000_s1143" editas="canvas" style="width:481.95pt;height:174.2pt;mso-position-horizontal-relative:char;mso-position-vertical-relative:line" coordsize="61207,2211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D8+7LwYAAGAkAAAOAAAAZHJzL2Uyb0RvYy54bWzsWtmO2zYUfS/QfxD03likqM2IJwicpCiQ&#10;tkEn7TstybZaiVQpzdiTr+8hKcnLeHaPgwLOw0QLxe2ee+49l377bl2VznWumkKKiUveeK6Ti1Rm&#10;hVhM3D+/fvopdp2m5SLjpRT5xL3JG/fdxY8/vF3V45zKpSyzXDnoRDTjVT1xl21bj0ejJl3mFW/e&#10;yDoXeDmXquItbtVilCm+Qu9VOaKeF45WUmW1kmneNHj6wb50L0z/83metr/P503eOuXExdxa81eZ&#10;vzP9d3Txlo8XitfLIu2mwZ8xi4oXAoMOXX3gLXeuVHGrq6pIlWzkvH2Tymok5/Mizc0asBri7a1m&#10;ysU1b8xiUuxOP0FcHbHf2ULPu5FlkX0qytLcqMVsWirnmmPXPpl/eqNGO81GmMZYf6z/X8GQOZqs&#10;apixqQeDNi+b6OWS17lZfzNOf7v+opwiA8qY7zqCV4DTHzAwF4syd0JfT1GPj4aX9RdlFlJ/luk/&#10;jSPkdIlm+Xul5GqZ8wzzImZJOx/omwafOrPVrzJD9/yqlcas67mqdIcwmLOeuIEfsMB1biYujcy4&#10;fJyvWyfFK+r5mF/kOineEi+mLGLd5vWd1Kppf85l5eiLiauwBjMIv/7ctHaf+yZ6TCG1XfCcj0vh&#10;rCauHxPPM1/sWk37TD7YjadpLlpq2pVXFRZk7RkFHr623V1V8A772DzSFu572bc3Hyt5JTLzod7C&#10;j911y4vSXuPrUuCzfhutOdr1bG3MFoa9hWYyu8EuK2ndEfSBi6VU31xnBVecuM2/V1zlrlP+ImCp&#10;hDCmfdfcsCCiuFHbb2bbb7hI0dXETVvlOvZm2lqPv6pVsVhiLGJ2Rcj3sO+8MHuuJ23n1a0AMD4Z&#10;ntltPEcGnzvwhHFeCc8s8L04AVUDs37ox1FsAdKDmoRRkMTwOg1qP6Ro8jJMPwxca6Jt4GrcPgKl&#10;T/eRZw/1UoeIzg5xmOCDAwQPLu236wQM70dh7PvUcrzHSED3eJ5FlHm9RwRUU76l7mOw/A7tP0Sr&#10;w7acadVG/z5NCBCF99MEQpKToohRP0G40pmCF8exCYGbZIFFPulBxCJCwmOmCk8C0bArZxDtgSg5&#10;ACJkIHD2EwVnQmlCOyoixA8QfvXoh1Hkf08qioZtOaNoF0UhOOAWFeHh6VAUBolmGi1KGEtim15u&#10;MATZ4kU+ZtnLFg8p9/EC2v9YtmwS8TOo90BNelBftoprZeVMpRCQs1I5JNwWMFPxRXVYf5TAJh6l&#10;kBwWrxDRYS9Ze0XSIdUPETWD+4FaFkLXEPj4Dn39GC1iPWGn5bbOcFKtWuclb+FAVZ1BwYoF1Ge5&#10;QFFMC1E9/M7Xg8y26vtBsX6/Mtflgg+8WdrOzEB6Tw5Idqe9qVHYECjGQWxP3CrPILNzTFNfmW86&#10;Qf9gyy4vBYeYOltXu9BBUZvYhkfrMnr39PMTSuoQqfttwqV6hScK24zFcRDbKhHkA4mtftlQrhbV&#10;UYgGnajWjfVO8fEzJcQrAmwb7K+M5ReK6miw8Zmu9+h6ENUDS4+dj+VMrkDW29VTTdbayOlaXO4V&#10;nExB9quhEEPvQLPIpmthCnyMJiwJI5oA00WGWuhOidX22tPD4RKrMy+L+q++PtcVW6mXhKHf5S6R&#10;R+PYZCYbR4LEIkkAh9eOROMoQvngXkeaoTA67IG/iQ160Yus4w2e/Y34Nq9KnAegEO5sl59MJDGu&#10;eopC7f3c/zx/+X7EfKDW2eneExGzHwUhCUKbWwCyETOqe4MnqHIv6niZRR6K/ffD6UkFfI2xoaLf&#10;hdC7Kub2bEFvy5nLdrkMLH87vG+o/wQFQhveLStRQhHMTQllg6Kd8M6Q0JIXCqpXD++ERsc4V3oN&#10;uhoOkexh2tklELQ6uuyrnSCLziWG0DaE9w2RwDOeEN4NMQ2f6AEfpd52InaSeKG/x7DUj5AoIBKY&#10;1Jd5hNhU4c7U9xyxuxDwHaSUtpOVUgeAZQzbIfEJwIIabu9MG/uTlmNmljrsDvlkjAKYPdoJmDlb&#10;xq5uiJsyFiQE+YHVZfEDBzungubj2Lld33OaifP5rRP/7YR2KEeYpHYn0hwtvwSZ4IcidWqG6H5y&#10;o38ns32P6+0fBl38BwAA//8DAFBLAwQUAAYACAAAACEAj22VbNwAAAAFAQAADwAAAGRycy9kb3du&#10;cmV2LnhtbEyPwU7DMBBE70j8g7VIXBB1oKW0IZsKIeDAjZYD3Fx7m0S115HttOnfY7jAZaXRjGbe&#10;VqvRWXGgEDvPCDeTAgSx9qbjBuFj83K9ABGTYqOsZ0I4UYRVfX5WqdL4I7/TYZ0akUs4lgqhTakv&#10;pYy6JafixPfE2dv54FTKMjTSBHXM5c7K26KYS6c6zgut6umpJb1fDw7h/uv0+vZpQ9rf6avd8+Dj&#10;hqxGvLwYHx9AJBrTXxh+8DM61Jlp6wc2UViE/Ej6vdlbzqdLEFuE6WwxA1lX8j99/Q0AAP//AwBQ&#10;SwECLQAUAAYACAAAACEAtoM4kv4AAADhAQAAEwAAAAAAAAAAAAAAAAAAAAAAW0NvbnRlbnRfVHlw&#10;ZXNdLnhtbFBLAQItABQABgAIAAAAIQA4/SH/1gAAAJQBAAALAAAAAAAAAAAAAAAAAC8BAABfcmVs&#10;cy8ucmVsc1BLAQItABQABgAIAAAAIQAcD8+7LwYAAGAkAAAOAAAAAAAAAAAAAAAAAC4CAABkcnMv&#10;ZTJvRG9jLnhtbFBLAQItABQABgAIAAAAIQCPbZVs3AAAAAUBAAAPAAAAAAAAAAAAAAAAAIkIAABk&#10;cnMvZG93bnJldi54bWxQSwUGAAAAAAQABADzAAAAkgkAAAAA&#10;">
                <v:shape id="_x0000_s1144" type="#_x0000_t75" style="position:absolute;width:61207;height:22117;visibility:visible;mso-wrap-style:square" filled="t">
                  <v:fill o:detectmouseclick="t"/>
                  <v:path o:connecttype="none"/>
                </v:shape>
                <v:rect id="Rectangle 63" o:spid="_x0000_s1145" style="position:absolute;left:535;top:2;width:20314;height:108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tP0lwAAAANwAAAAPAAAAZHJzL2Rvd25yZXYueG1sRE9La8JA&#10;EL4X+h+WKfRS6sZWRKKrFB/gtbHQ6zQ7JsHMbMhONf57t1DwNh/fcxargVtzpj42QRyMRxkYkjL4&#10;RioHX4fd6wxMVBSPbRBycKUIq+XjwwJzHy7ySedCK5NCJObooFbtcmtjWRNjHIWOJHHH0DNqgn1l&#10;fY+XFM6tfcuyqWVsJDXU2NG6pvJU/LKDWfbN6l+Knw1O+TDWE69xy849Pw0fczBKg97F/+69T/Mn&#10;7/D3TLrALm8AAAD//wMAUEsBAi0AFAAGAAgAAAAhANvh9svuAAAAhQEAABMAAAAAAAAAAAAAAAAA&#10;AAAAAFtDb250ZW50X1R5cGVzXS54bWxQSwECLQAUAAYACAAAACEAWvQsW78AAAAVAQAACwAAAAAA&#10;AAAAAAAAAAAfAQAAX3JlbHMvLnJlbHNQSwECLQAUAAYACAAAACEA1bT9JcAAAADcAAAADwAAAAAA&#10;AAAAAAAAAAAHAgAAZHJzL2Rvd25yZXYueG1sUEsFBgAAAAADAAMAtwAAAPQCAAAAAA==&#10;" filled="f" strokecolor="#78ab97 [2405]" strokeweight="3pt">
                  <v:stroke joinstyle="round"/>
                  <v:textbox>
                    <w:txbxContent>
                      <w:p w14:paraId="61A8C095" w14:textId="77777777" w:rsidR="0073217F" w:rsidRDefault="0073217F" w:rsidP="0073217F">
                        <w:pPr>
                          <w:spacing w:line="240" w:lineRule="exact"/>
                          <w:jc w:val="center"/>
                          <w:rPr>
                            <w:sz w:val="24"/>
                            <w:szCs w:val="24"/>
                          </w:rPr>
                        </w:pPr>
                        <w:r>
                          <w:t>Is it likely the layer (or components within it) will need to be moved or otherwise modified within 5-15 years, e.g., due to changing use patterns or user requirements?</w:t>
                        </w:r>
                      </w:p>
                    </w:txbxContent>
                  </v:textbox>
                </v:rect>
                <v:rect id="Rectangle 71" o:spid="_x0000_s1146" style="position:absolute;left:45308;top:3638;width:16760;height:36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1wIFxQAAANwAAAAPAAAAZHJzL2Rvd25yZXYueG1sRI9Pi8Iw&#10;EMXvwn6HMAt709RSxa1GWQoLwoLgv8PehmZsq82kNFGrn94IgrcZ3pv3ezNbdKYWF2pdZVnBcBCB&#10;IM6trrhQsNv+9icgnEfWWFsmBTdysJh/9GaYanvlNV02vhAhhF2KCkrvm1RKl5dk0A1sQxy0g20N&#10;+rC2hdQtXkO4qWUcRWNpsOJAKLGhrKT8tDmbALGrkS0azuLJ//HP6Pv+u8uGSn19dj9TEJ46/za/&#10;rpc61E8SeD4TJpDzBwAAAP//AwBQSwECLQAUAAYACAAAACEA2+H2y+4AAACFAQAAEwAAAAAAAAAA&#10;AAAAAAAAAAAAW0NvbnRlbnRfVHlwZXNdLnhtbFBLAQItABQABgAIAAAAIQBa9CxbvwAAABUBAAAL&#10;AAAAAAAAAAAAAAAAAB8BAABfcmVscy8ucmVsc1BLAQItABQABgAIAAAAIQAc1wIFxQAAANwAAAAP&#10;AAAAAAAAAAAAAAAAAAcCAABkcnMvZG93bnJldi54bWxQSwUGAAAAAAMAAwC3AAAA+QIAAAAA&#10;" fillcolor="#707470 [1604]" strokecolor="#707470 [1604]" strokeweight="3pt">
                  <v:stroke joinstyle="round"/>
                  <v:textbox>
                    <w:txbxContent>
                      <w:p w14:paraId="21F0FBE8" w14:textId="77777777" w:rsidR="0073217F" w:rsidRPr="00E17753" w:rsidRDefault="0073217F" w:rsidP="0073217F">
                        <w:pPr>
                          <w:spacing w:line="240" w:lineRule="exact"/>
                          <w:jc w:val="center"/>
                          <w:rPr>
                            <w:b/>
                            <w:bCs/>
                            <w:color w:val="FFFFFF" w:themeColor="background1"/>
                            <w:sz w:val="24"/>
                            <w:szCs w:val="24"/>
                            <w:lang w:val="en-US"/>
                          </w:rPr>
                        </w:pPr>
                        <w:r>
                          <w:rPr>
                            <w:rFonts w:ascii="Lato Light" w:eastAsia="Lato Light" w:hAnsi="Lato Light"/>
                            <w:b/>
                            <w:bCs/>
                            <w:color w:val="FFFFFF" w:themeColor="background1"/>
                            <w:lang w:val="en-US"/>
                          </w:rPr>
                          <w:t>Design for Flexibility</w:t>
                        </w:r>
                      </w:p>
                    </w:txbxContent>
                  </v:textbox>
                </v:rect>
                <v:rect id="Rectangle 108" o:spid="_x0000_s1147" style="position:absolute;left:37683;top:20415;width:4724;height:352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seP8wQAAANwAAAAPAAAAZHJzL2Rvd25yZXYueG1sRE9NawIx&#10;EL0L/ocwhd4025YWWY1SC6LioajtfUzG3aWbyZLE3fXfN4LgbR7vc2aL3taiJR8qxwpexhkIYu1M&#10;xYWCn+NqNAERIrLB2jEpuFKAxXw4mGFuXMd7ag+xECmEQ44KyhibXMqgS7IYxq4hTtzZeYsxQV9I&#10;47FL4baWr1n2IS1WnBpKbOirJP13uFgFv+687Kw+8ba9fleX9c5rPdkp9fzUf05BROrjQ3x3b0ya&#10;//4Gt2fSBXL+DwAA//8DAFBLAQItABQABgAIAAAAIQDb4fbL7gAAAIUBAAATAAAAAAAAAAAAAAAA&#10;AAAAAABbQ29udGVudF9UeXBlc10ueG1sUEsBAi0AFAAGAAgAAAAhAFr0LFu/AAAAFQEAAAsAAAAA&#10;AAAAAAAAAAAAHwEAAF9yZWxzLy5yZWxzUEsBAi0AFAAGAAgAAAAhAMux4/zBAAAA3AAAAA8AAAAA&#10;AAAAAAAAAAAABwIAAGRycy9kb3ducmV2LnhtbFBLBQYAAAAAAwADALcAAAD1AgAAAAA=&#10;" filled="f" stroked="f" strokeweight="1pt">
                  <v:stroke joinstyle="round"/>
                  <v:textbox>
                    <w:txbxContent>
                      <w:p w14:paraId="34FCBCB6" w14:textId="77777777" w:rsidR="0073217F" w:rsidRDefault="0073217F" w:rsidP="0073217F">
                        <w:pPr>
                          <w:spacing w:line="240" w:lineRule="exact"/>
                          <w:jc w:val="center"/>
                          <w:rPr>
                            <w:sz w:val="24"/>
                            <w:szCs w:val="24"/>
                          </w:rPr>
                        </w:pPr>
                        <w:r>
                          <w:rPr>
                            <w:rFonts w:ascii="Lato Light" w:eastAsia="Lato Light" w:hAnsi="Lato Light"/>
                            <w:b/>
                            <w:bCs/>
                          </w:rPr>
                          <w:t>NO</w:t>
                        </w:r>
                      </w:p>
                    </w:txbxContent>
                  </v:textbox>
                </v:rect>
                <v:rect id="Rectangle 119" o:spid="_x0000_s1148" style="position:absolute;left:37423;top:2088;width:4731;height:471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iuX/wQAAANwAAAAPAAAAZHJzL2Rvd25yZXYueG1sRE9NawIx&#10;EL0L/ocwhd4020JbWY1SC6LioajtfUzG3aWbyZLE3fXfN4LgbR7vc2aL3taiJR8qxwpexhkIYu1M&#10;xYWCn+NqNAERIrLB2jEpuFKAxXw4mGFuXMd7ag+xECmEQ44KyhibXMqgS7IYxq4hTtzZeYsxQV9I&#10;47FL4baWr1n2Li1WnBpKbOirJP13uFgFv+687Kw+8ba9fleX9c5rPdkp9fzUf05BROrjQ3x3b0ya&#10;//YBt2fSBXL+DwAA//8DAFBLAQItABQABgAIAAAAIQDb4fbL7gAAAIUBAAATAAAAAAAAAAAAAAAA&#10;AAAAAABbQ29udGVudF9UeXBlc10ueG1sUEsBAi0AFAAGAAgAAAAhAFr0LFu/AAAAFQEAAAsAAAAA&#10;AAAAAAAAAAAAHwEAAF9yZWxzLy5yZWxzUEsBAi0AFAAGAAgAAAAhALSK5f/BAAAA3AAAAA8AAAAA&#10;AAAAAAAAAAAABwIAAGRycy9kb3ducmV2LnhtbFBLBQYAAAAAAwADALcAAAD1AgAAAAA=&#10;" filled="f" stroked="f" strokeweight="1pt">
                  <v:stroke joinstyle="round"/>
                  <v:textbox>
                    <w:txbxContent>
                      <w:p w14:paraId="5EE06C41" w14:textId="7A20B509" w:rsidR="0073217F" w:rsidRDefault="0073217F" w:rsidP="0073217F">
                        <w:pPr>
                          <w:spacing w:line="240" w:lineRule="exact"/>
                          <w:jc w:val="center"/>
                          <w:rPr>
                            <w:sz w:val="24"/>
                            <w:szCs w:val="24"/>
                          </w:rPr>
                        </w:pPr>
                        <w:r>
                          <w:rPr>
                            <w:rFonts w:ascii="Lato Light" w:eastAsia="Lato Light" w:hAnsi="Lato Light"/>
                            <w:b/>
                            <w:bCs/>
                          </w:rPr>
                          <w:t>YES</w:t>
                        </w:r>
                      </w:p>
                    </w:txbxContent>
                  </v:textbox>
                </v:rect>
                <v:rect id="Rectangle 120" o:spid="_x0000_s1149" style="position:absolute;left:12292;top:11356;width:4731;height:352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WdQWwQAAANwAAAAPAAAAZHJzL2Rvd25yZXYueG1sRE9NawIx&#10;EL0L/ocwhd4020JFV6PUQmmLB1Hb+5iMu0s3kyWJu+u/N4LgbR7vcxar3taiJR8qxwpexhkIYu1M&#10;xYWC38PnaAoiRGSDtWNScKEAq+VwsMDcuI531O5jIVIIhxwVlDE2uZRBl2QxjF1DnLiT8xZjgr6Q&#10;xmOXwm0tX7NsIi1WnBpKbOijJP2/P1sFf+607qw+8k972Vbnr43XerpR6vmpf5+DiNTHh/ju/jZp&#10;/tsMbs+kC+TyCgAA//8DAFBLAQItABQABgAIAAAAIQDb4fbL7gAAAIUBAAATAAAAAAAAAAAAAAAA&#10;AAAAAABbQ29udGVudF9UeXBlc10ueG1sUEsBAi0AFAAGAAgAAAAhAFr0LFu/AAAAFQEAAAsAAAAA&#10;AAAAAAAAAAAAHwEAAF9yZWxzLy5yZWxzUEsBAi0AFAAGAAgAAAAhAKpZ1BbBAAAA3AAAAA8AAAAA&#10;AAAAAAAAAAAABwIAAGRycy9kb3ducmV2LnhtbFBLBQYAAAAAAwADALcAAAD1AgAAAAA=&#10;" filled="f" stroked="f" strokeweight="1pt">
                  <v:stroke joinstyle="round"/>
                  <v:textbox>
                    <w:txbxContent>
                      <w:p w14:paraId="62A5E728" w14:textId="77777777" w:rsidR="0073217F" w:rsidRDefault="0073217F" w:rsidP="0073217F">
                        <w:pPr>
                          <w:spacing w:line="240" w:lineRule="exact"/>
                          <w:jc w:val="center"/>
                          <w:rPr>
                            <w:sz w:val="24"/>
                            <w:szCs w:val="24"/>
                          </w:rPr>
                        </w:pPr>
                        <w:r>
                          <w:rPr>
                            <w:rFonts w:ascii="Lato Light" w:eastAsia="Lato Light" w:hAnsi="Lato Light"/>
                            <w:b/>
                            <w:bCs/>
                          </w:rPr>
                          <w:t>NO</w:t>
                        </w:r>
                      </w:p>
                    </w:txbxContent>
                  </v:textbox>
                </v:rect>
                <v:rect id="Rectangle 160" o:spid="_x0000_s1150" style="position:absolute;left:659;top:14498;width:20307;height:1082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0z8ywgAAANwAAAAPAAAAZHJzL2Rvd25yZXYueG1sRI9BS8NA&#10;EIXvgv9hGcGL2E17CCV2W6Qq9Goq9DpmxyQ0MxuyYxv/vXMQvM3w3rz3zWY38+AuNOU+SYDlogBH&#10;0qTYSxvg4/j2uAaXFSXikIQC/FCG3fb2ZoNVTFd5p0utrbMQyRUG6FTHyvvcdMSYF2kkMe0rTYxq&#10;69T6OOHVwnnwq6IoPWMv1tDhSPuOmnP9zQHWxYk1PtSfL1jycaln3uMrh3B/Nz8/gVOa9d/8d32I&#10;hl8avj1jE/jtLwAAAP//AwBQSwECLQAUAAYACAAAACEA2+H2y+4AAACFAQAAEwAAAAAAAAAAAAAA&#10;AAAAAAAAW0NvbnRlbnRfVHlwZXNdLnhtbFBLAQItABQABgAIAAAAIQBa9CxbvwAAABUBAAALAAAA&#10;AAAAAAAAAAAAAB8BAABfcmVscy8ucmVsc1BLAQItABQABgAIAAAAIQBu0z8ywgAAANwAAAAPAAAA&#10;AAAAAAAAAAAAAAcCAABkcnMvZG93bnJldi54bWxQSwUGAAAAAAMAAwC3AAAA9gIAAAAA&#10;" filled="f" strokecolor="#78ab97 [2405]" strokeweight="3pt">
                  <v:stroke joinstyle="round"/>
                  <v:textbox>
                    <w:txbxContent>
                      <w:p w14:paraId="09070033" w14:textId="267E12D3" w:rsidR="0073217F" w:rsidRDefault="0073217F" w:rsidP="0073217F">
                        <w:pPr>
                          <w:spacing w:line="240" w:lineRule="exact"/>
                          <w:jc w:val="center"/>
                          <w:rPr>
                            <w:rFonts w:ascii="Lato Light" w:hAnsi="Lato Light"/>
                          </w:rPr>
                        </w:pPr>
                        <w:r>
                          <w:rPr>
                            <w:rFonts w:ascii="Lato Light" w:hAnsi="Lato Light"/>
                          </w:rPr>
                          <w:t>Is it likely the layer (or components within it) will need to be changed, upgraded, or replaced within 5-15 years, e.g., for improved performance, aesthetics?</w:t>
                        </w:r>
                      </w:p>
                    </w:txbxContent>
                  </v:textbox>
                </v:rect>
                <v:line id="Straight Connector 161" o:spid="_x0000_s1151" style="position:absolute;visibility:visible;mso-wrap-style:square" from="10227,10826" to="10227,1449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qj5WxQAAANwAAAAPAAAAZHJzL2Rvd25yZXYueG1sRE9LawIx&#10;EL4X/A9hBC9FE4WqrEYRacHSKvg46G3YzD5wM1k2Ubf99U2h0Nt8fM+ZL1tbiTs1vnSsYThQIIhT&#10;Z0rONZyOb/0pCB+QDVaOScMXeVguOk9zTIx78J7uh5CLGMI+QQ1FCHUipU8LsugHriaOXOYaiyHC&#10;JpemwUcMt5UcKTWWFkuODQXWtC4ovR5uVsM2+1Tnzcfk+yU7H99fy/b5clM7rXvddjUDEagN/+I/&#10;98bE+eMh/D4TL5CLHwAAAP//AwBQSwECLQAUAAYACAAAACEA2+H2y+4AAACFAQAAEwAAAAAAAAAA&#10;AAAAAAAAAAAAW0NvbnRlbnRfVHlwZXNdLnhtbFBLAQItABQABgAIAAAAIQBa9CxbvwAAABUBAAAL&#10;AAAAAAAAAAAAAAAAAB8BAABfcmVscy8ucmVsc1BLAQItABQABgAIAAAAIQBoqj5WxQAAANwAAAAP&#10;AAAAAAAAAAAAAAAAAAcCAABkcnMvZG93bnJldi54bWxQSwUGAAAAAAMAAwC3AAAA+QIAAAAA&#10;" filled="t" fillcolor="#e5e6e5 [3204]" strokecolor="#78ab97 [2405]" strokeweight="3pt"/>
                <v:rect id="Rectangle 162" o:spid="_x0000_s1152" style="position:absolute;left:44885;top:15218;width:16758;height:36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yQ0FxAAAANwAAAAPAAAAZHJzL2Rvd25yZXYueG1sRE9LawIx&#10;EL4L/Q9hCt40Ww9iV6NYH+BBqVVBj8Nmml27mSybuK7/3hQKvc3H95zJrLWlaKj2hWMFb/0EBHHm&#10;dMFGwem47o1A+ICssXRMCh7kYTZ96Uww1e7OX9QcghExhH2KCvIQqlRKn+Vk0fddRRy5b1dbDBHW&#10;Ruoa7zHclnKQJENpseDYkGNFi5yyn8PNKtia07K4tp9yt32/rD5G+/n13Biluq/tfAwiUBv+xX/u&#10;jY7zhwP4fSZeIKdPAAAA//8DAFBLAQItABQABgAIAAAAIQDb4fbL7gAAAIUBAAATAAAAAAAAAAAA&#10;AAAAAAAAAABbQ29udGVudF9UeXBlc10ueG1sUEsBAi0AFAAGAAgAAAAhAFr0LFu/AAAAFQEAAAsA&#10;AAAAAAAAAAAAAAAAHwEAAF9yZWxzLy5yZWxzUEsBAi0AFAAGAAgAAAAhAEjJDQXEAAAA3AAAAA8A&#10;AAAAAAAAAAAAAAAABwIAAGRycy9kb3ducmV2LnhtbFBLBQYAAAAAAwADALcAAAD4AgAAAAA=&#10;" fillcolor="#78ab97 [2405]" strokecolor="#78ab97 [2405]" strokeweight="3pt">
                  <v:stroke joinstyle="round"/>
                  <v:textbox>
                    <w:txbxContent>
                      <w:p w14:paraId="3986DE73" w14:textId="77777777" w:rsidR="0073217F" w:rsidRDefault="0073217F" w:rsidP="0073217F">
                        <w:pPr>
                          <w:spacing w:line="240" w:lineRule="exact"/>
                          <w:jc w:val="center"/>
                          <w:rPr>
                            <w:rFonts w:ascii="Lato Light" w:eastAsia="Lato Light" w:hAnsi="Lato Light"/>
                            <w:b/>
                            <w:bCs/>
                            <w:color w:val="FFFFFF"/>
                            <w:lang w:val="en-US"/>
                          </w:rPr>
                        </w:pPr>
                        <w:r>
                          <w:rPr>
                            <w:rFonts w:ascii="Lato Light" w:eastAsia="Lato Light" w:hAnsi="Lato Light"/>
                            <w:b/>
                            <w:bCs/>
                            <w:color w:val="FFFFFF"/>
                            <w:lang w:val="en-US"/>
                          </w:rPr>
                          <w:t>Design for Replaceability</w:t>
                        </w:r>
                      </w:p>
                    </w:txbxContent>
                  </v:textbox>
                </v:rect>
                <v:shape id="Connector: Elbow 163" o:spid="_x0000_s1153" type="#_x0000_t34" style="position:absolute;left:20966;top:17028;width:23919;height:2878;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OkA3wgAAANwAAAAPAAAAZHJzL2Rvd25yZXYueG1sRE/NasJA&#10;EL4LfYdlCr3ppk0NJXUNbSHYgyDaPsCQHbOx2dmQ3Sbx7V1B8DYf3++sism2YqDeN44VPC8SEMSV&#10;0w3XCn5/yvkbCB+QNbaOScGZPBTrh9kKc+1G3tNwCLWIIexzVGBC6HIpfWXIol+4jjhyR9dbDBH2&#10;tdQ9jjHctvIlSTJpseHYYLCjL0PV3+HfKiiXU7fbmJTCVg6vn/U5PVUlK/X0OH28gwg0hbv45v7W&#10;cX6WwvWZeIFcXwAAAP//AwBQSwECLQAUAAYACAAAACEA2+H2y+4AAACFAQAAEwAAAAAAAAAAAAAA&#10;AAAAAAAAW0NvbnRlbnRfVHlwZXNdLnhtbFBLAQItABQABgAIAAAAIQBa9CxbvwAAABUBAAALAAAA&#10;AAAAAAAAAAAAAB8BAABfcmVscy8ucmVsc1BLAQItABQABgAIAAAAIQCtOkA3wgAAANwAAAAPAAAA&#10;AAAAAAAAAAAAAAcCAABkcnMvZG93bnJldi54bWxQSwUGAAAAAAMAAwC3AAAA9gIAAAAA&#10;" strokecolor="#78ab97 [2405]" strokeweight="3pt">
                  <v:stroke joinstyle="round"/>
                </v:shape>
                <v:rect id="Rectangle 164" o:spid="_x0000_s1154" style="position:absolute;left:37561;top:12947;width:4731;height:47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NLE1wQAAANwAAAAPAAAAZHJzL2Rvd25yZXYueG1sRE9LawIx&#10;EL4X/A9hhN5qtkVEtkaxgtTiQerjPk3G3cXNZEni7vrvjSD0Nh/fc2aL3taiJR8qxwreRxkIYu1M&#10;xYWC42H9NgURIrLB2jEpuFGAxXzwMsPcuI5/qd3HQqQQDjkqKGNscimDLsliGLmGOHFn5y3GBH0h&#10;jccuhdtafmTZRFqsODWU2NCqJH3ZX62Ckzt/dVb/8U9721XX763XerpV6nXYLz9BROrjv/jp3pg0&#10;fzKGxzPpAjm/AwAA//8DAFBLAQItABQABgAIAAAAIQDb4fbL7gAAAIUBAAATAAAAAAAAAAAAAAAA&#10;AAAAAABbQ29udGVudF9UeXBlc10ueG1sUEsBAi0AFAAGAAgAAAAhAFr0LFu/AAAAFQEAAAsAAAAA&#10;AAAAAAAAAAAAHwEAAF9yZWxzLy5yZWxzUEsBAi0AFAAGAAgAAAAhAIo0sTXBAAAA3AAAAA8AAAAA&#10;AAAAAAAAAAAABwIAAGRycy9kb3ducmV2LnhtbFBLBQYAAAAAAwADALcAAAD1AgAAAAA=&#10;" filled="f" stroked="f" strokeweight="1pt">
                  <v:stroke joinstyle="round"/>
                  <v:textbox>
                    <w:txbxContent>
                      <w:p w14:paraId="476E16F0" w14:textId="77777777" w:rsidR="0073217F" w:rsidRDefault="0073217F" w:rsidP="0073217F">
                        <w:pPr>
                          <w:spacing w:line="240" w:lineRule="exact"/>
                          <w:jc w:val="center"/>
                          <w:rPr>
                            <w:rFonts w:ascii="Lato Light" w:eastAsia="Lato Light" w:hAnsi="Lato Light"/>
                            <w:b/>
                            <w:bCs/>
                          </w:rPr>
                        </w:pPr>
                        <w:r>
                          <w:rPr>
                            <w:rFonts w:ascii="Lato Light" w:eastAsia="Lato Light" w:hAnsi="Lato Light"/>
                            <w:b/>
                            <w:bCs/>
                          </w:rPr>
                          <w:t>YES</w:t>
                        </w:r>
                      </w:p>
                    </w:txbxContent>
                  </v:textbox>
                </v:rect>
                <v:rect id="Rectangle 172" o:spid="_x0000_s1155" style="position:absolute;left:44885;top:21216;width:16758;height:410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u8YxvwAAANwAAAAPAAAAZHJzL2Rvd25yZXYueG1sRE9Li8Iw&#10;EL4L+x/CLOxN0xXxUZvKsiJ4tQp6HJoxLdtMShO17q83guBtPr7nZKveNuJKna8dK/geJSCIS6dr&#10;NgoO+81wDsIHZI2NY1JwJw+r/GOQYardjXd0LYIRMYR9igqqENpUSl9WZNGPXEscubPrLIYIOyN1&#10;h7cYbhs5TpKptFhzbKiwpd+Kyr/iYhW0dDL/W+NM0fv7kdeLSTiwU+rrs/9ZggjUh7f45d7qOH82&#10;hucz8QKZPwAAAP//AwBQSwECLQAUAAYACAAAACEA2+H2y+4AAACFAQAAEwAAAAAAAAAAAAAAAAAA&#10;AAAAW0NvbnRlbnRfVHlwZXNdLnhtbFBLAQItABQABgAIAAAAIQBa9CxbvwAAABUBAAALAAAAAAAA&#10;AAAAAAAAAB8BAABfcmVscy8ucmVsc1BLAQItABQABgAIAAAAIQDeu8YxvwAAANwAAAAPAAAAAAAA&#10;AAAAAAAAAAcCAABkcnMvZG93bnJldi54bWxQSwUGAAAAAAMAAwC3AAAA8wIAAAAA&#10;" fillcolor="#78ab97 [2405]" strokecolor="#78ab97 [2405]" strokeweight="1pt">
                  <v:stroke joinstyle="round"/>
                  <v:textbox>
                    <w:txbxContent>
                      <w:p w14:paraId="001B559E" w14:textId="77777777" w:rsidR="0073217F" w:rsidRDefault="0073217F" w:rsidP="0073217F">
                        <w:pPr>
                          <w:spacing w:line="240" w:lineRule="exact"/>
                          <w:jc w:val="center"/>
                          <w:rPr>
                            <w:rFonts w:ascii="Lato Light" w:eastAsia="Lato Light" w:hAnsi="Lato Light"/>
                            <w:b/>
                            <w:bCs/>
                            <w:color w:val="FFFFFF"/>
                          </w:rPr>
                        </w:pPr>
                        <w:r>
                          <w:rPr>
                            <w:rFonts w:ascii="Lato Light" w:eastAsia="Lato Light" w:hAnsi="Lato Light"/>
                            <w:b/>
                            <w:bCs/>
                            <w:color w:val="FFFFFF"/>
                          </w:rPr>
                          <w:t>Design for Adaptability</w:t>
                        </w:r>
                      </w:p>
                    </w:txbxContent>
                  </v:textbox>
                </v:rect>
                <v:shape id="Connector: Elbow 173" o:spid="_x0000_s1156" type="#_x0000_t34" style="position:absolute;left:20966;top:19906;width:23797;height:3401;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gOs/xAAAANwAAAAPAAAAZHJzL2Rvd25yZXYueG1sRE9La8JA&#10;EL4X/A/LFHozm1rwEV2DFgqCvaitXofsNEmTnQ3ZNUn99d2C0Nt8fM9ZpYOpRUetKy0reI5iEMSZ&#10;1SXnCj5Ob+M5COeRNdaWScEPOUjXo4cVJtr2fKDu6HMRQtglqKDwvkmkdFlBBl1kG+LAfdnWoA+w&#10;zaVusQ/hppaTOJ5KgyWHhgIbei0oq45Xo0B+z87Ve903F+o+t5OObvvt4qbU0+OwWYLwNPh/8d29&#10;02H+7AX+ngkXyPUvAAAA//8DAFBLAQItABQABgAIAAAAIQDb4fbL7gAAAIUBAAATAAAAAAAAAAAA&#10;AAAAAAAAAABbQ29udGVudF9UeXBlc10ueG1sUEsBAi0AFAAGAAgAAAAhAFr0LFu/AAAAFQEAAAsA&#10;AAAAAAAAAAAAAAAAHwEAAF9yZWxzLy5yZWxzUEsBAi0AFAAGAAgAAAAhAHqA6z/EAAAA3AAAAA8A&#10;AAAAAAAAAAAAAAAABwIAAGRycy9kb3ducmV2LnhtbFBLBQYAAAAAAwADALcAAAD4AgAAAAA=&#10;" strokecolor="#78ab97 [2405]" strokeweight="3pt">
                  <v:stroke joinstyle="round"/>
                </v:shape>
                <v:shape id="Connector: Elbow 174" o:spid="_x0000_s1157" type="#_x0000_t34" style="position:absolute;left:20849;top:5414;width:24459;height:37;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abB1wgAAANwAAAAPAAAAZHJzL2Rvd25yZXYueG1sRE9LS8NA&#10;EL4X/A/LFLw1m5ZiJWZTilAJ9KBNxfOQnSYh2dmQ3Tz8964geJuP7znpcTGdmGhwjWUF2ygGQVxa&#10;3XCl4PN23jyDcB5ZY2eZFHyTg2P2sEox0XbmK02Fr0QIYZeggtr7PpHSlTUZdJHtiQN3t4NBH+BQ&#10;ST3gHMJNJ3dx/CQNNhwaauzptaayLUajIG/N19S+feC7pu3eFXq8nC6jUo/r5fQCwtPi/8V/7lyH&#10;+Yc9/D4TLpDZDwAAAP//AwBQSwECLQAUAAYACAAAACEA2+H2y+4AAACFAQAAEwAAAAAAAAAAAAAA&#10;AAAAAAAAW0NvbnRlbnRfVHlwZXNdLnhtbFBLAQItABQABgAIAAAAIQBa9CxbvwAAABUBAAALAAAA&#10;AAAAAAAAAAAAAB8BAABfcmVscy8ucmVsc1BLAQItABQABgAIAAAAIQA8abB1wgAAANwAAAAPAAAA&#10;AAAAAAAAAAAAAAcCAABkcnMvZG93bnJldi54bWxQSwUGAAAAAAMAAwC3AAAA9gIAAAAA&#10;" strokecolor="gray [1629]" strokeweight="1pt">
                  <v:stroke joinstyle="round"/>
                </v:shape>
                <w10:anchorlock/>
              </v:group>
            </w:pict>
          </mc:Fallback>
        </mc:AlternateContent>
      </w:r>
    </w:p>
    <w:p w14:paraId="60260A19" w14:textId="77777777" w:rsidR="00592FDB" w:rsidRDefault="00592FDB" w:rsidP="00592FDB">
      <w:pPr>
        <w:pStyle w:val="ListBullet-level1"/>
        <w:numPr>
          <w:ilvl w:val="0"/>
          <w:numId w:val="0"/>
        </w:numPr>
        <w:ind w:left="284" w:hanging="284"/>
        <w:rPr>
          <w:b/>
          <w:bCs/>
        </w:rPr>
      </w:pPr>
    </w:p>
    <w:p w14:paraId="409BA1BE" w14:textId="77777777" w:rsidR="004531A7" w:rsidRDefault="004531A7" w:rsidP="004531A7">
      <w:pPr>
        <w:pStyle w:val="ListBullet-level1"/>
        <w:numPr>
          <w:ilvl w:val="0"/>
          <w:numId w:val="0"/>
        </w:numPr>
        <w:rPr>
          <w:b/>
          <w:bCs/>
        </w:rPr>
      </w:pPr>
    </w:p>
    <w:p w14:paraId="3172A7C2" w14:textId="499DAA50" w:rsidR="004531A7" w:rsidRPr="00F771AD" w:rsidRDefault="004531A7" w:rsidP="00E26F14">
      <w:pPr>
        <w:pStyle w:val="ListBullet-level1"/>
        <w:numPr>
          <w:ilvl w:val="0"/>
          <w:numId w:val="0"/>
        </w:numPr>
      </w:pPr>
      <w:r w:rsidRPr="00F771AD">
        <w:rPr>
          <w:b/>
          <w:bCs/>
        </w:rPr>
        <w:t>New Building Circular Economy Design Approaches implemented:</w:t>
      </w:r>
    </w:p>
    <w:p w14:paraId="7D778F8C" w14:textId="77777777" w:rsidR="00881F5D" w:rsidRPr="00881F5D" w:rsidRDefault="00881F5D" w:rsidP="00881F5D">
      <w:pPr>
        <w:pStyle w:val="ListBullet-level1"/>
      </w:pPr>
      <w:r w:rsidRPr="00881F5D">
        <w:t xml:space="preserve">As the development is a new build, the building services are unlikely to need modifying, replacing or upgrading in the 5-15 years following completion as it is expected the services will be up-to-date and reflect modern technology at that time.  </w:t>
      </w:r>
    </w:p>
    <w:p w14:paraId="6ECAF999" w14:textId="77777777" w:rsidR="00881F5D" w:rsidRPr="00881F5D" w:rsidRDefault="00881F5D" w:rsidP="00881F5D">
      <w:pPr>
        <w:pStyle w:val="ListBullet-level1"/>
      </w:pPr>
      <w:r w:rsidRPr="00881F5D">
        <w:t>Wherever possible, service distribution and on-floor services zones will be standardised to enable efficient design, installation, and adaptability. (Design for adaptability)</w:t>
      </w:r>
    </w:p>
    <w:p w14:paraId="7BD659A4" w14:textId="77777777" w:rsidR="00881F5D" w:rsidRPr="00881F5D" w:rsidRDefault="00881F5D" w:rsidP="00881F5D">
      <w:pPr>
        <w:pStyle w:val="ListBullet-level1"/>
      </w:pPr>
      <w:r w:rsidRPr="00881F5D">
        <w:t>A large portion of MEP services by their nature are easily dissembled and recyclable when they reach the end of their economic lifetime. Adequate access throughout the building will be provided to ensure ease of adaptability and disassembly at end of life. (Design for replaceability/ disassembly / Component or material reuse).</w:t>
      </w:r>
    </w:p>
    <w:p w14:paraId="6939DA8B" w14:textId="77777777" w:rsidR="00881F5D" w:rsidRPr="00881F5D" w:rsidRDefault="00881F5D" w:rsidP="00881F5D">
      <w:pPr>
        <w:pStyle w:val="ListBullet-level1"/>
      </w:pPr>
      <w:r w:rsidRPr="00881F5D">
        <w:t>The building services are accessible allowing for maintenance and replacement when required, and are designed to ensure minimal damage to the component during assembly, providing opportunities for re-use and recycling. (Design for replaceability/ disassembly / Component or material reuse).</w:t>
      </w:r>
    </w:p>
    <w:p w14:paraId="6B81EAF9" w14:textId="77777777" w:rsidR="00881F5D" w:rsidRPr="00881F5D" w:rsidRDefault="00881F5D" w:rsidP="00881F5D">
      <w:pPr>
        <w:pStyle w:val="ListBullet-level1"/>
      </w:pPr>
      <w:r w:rsidRPr="00881F5D">
        <w:t>There are opportunities to move and redistribute building services, allowing for future changes in building use type and extending the building lifespan. (Design for adaptability)</w:t>
      </w:r>
    </w:p>
    <w:p w14:paraId="7220428C" w14:textId="77777777" w:rsidR="00881F5D" w:rsidRPr="00881F5D" w:rsidRDefault="00881F5D" w:rsidP="00881F5D">
      <w:pPr>
        <w:pStyle w:val="ListBullet-level1"/>
      </w:pPr>
      <w:r w:rsidRPr="00881F5D">
        <w:t>Additionally, as an all-electric heating solution is being implemented the phase out of fossil fuels will not impact the development. (Design for adaptability)</w:t>
      </w:r>
    </w:p>
    <w:p w14:paraId="3F30582E" w14:textId="189B0CFA" w:rsidR="00ED2264" w:rsidRDefault="00881F5D" w:rsidP="009265D2">
      <w:pPr>
        <w:pStyle w:val="HeadingNum3"/>
      </w:pPr>
      <w:r>
        <w:br w:type="column"/>
      </w:r>
      <w:r w:rsidR="00ED2264">
        <w:t>Space Plan/Interior</w:t>
      </w:r>
    </w:p>
    <w:p w14:paraId="581BDBDD" w14:textId="51D29742" w:rsidR="0073217F" w:rsidRPr="0073217F" w:rsidRDefault="0073217F" w:rsidP="0073217F">
      <w:r>
        <w:rPr>
          <w:noProof/>
        </w:rPr>
        <mc:AlternateContent>
          <mc:Choice Requires="wpc">
            <w:drawing>
              <wp:inline distT="0" distB="0" distL="0" distR="0" wp14:anchorId="1701AA94" wp14:editId="6861B627">
                <wp:extent cx="6120765" cy="2567011"/>
                <wp:effectExtent l="0" t="19050" r="108585" b="5080"/>
                <wp:docPr id="189" name="Canvas 189"/>
                <wp:cNvGraphicFramePr>
                  <a:graphicFrameLocks xmlns:a="http://schemas.openxmlformats.org/drawingml/2006/main"/>
                </wp:cNvGraphicFramePr>
                <a:graphic xmlns:a="http://schemas.openxmlformats.org/drawingml/2006/main">
                  <a:graphicData uri="http://schemas.microsoft.com/office/word/2010/wordprocessingCanvas">
                    <wpc:wpc>
                      <wpc:bg>
                        <a:solidFill>
                          <a:srgbClr val="FFFFFF"/>
                        </a:solidFill>
                      </wpc:bg>
                      <wpc:whole/>
                      <wps:wsp>
                        <wps:cNvPr id="176" name="Rectangle 63"/>
                        <wps:cNvSpPr>
                          <a:spLocks noChangeArrowheads="1"/>
                        </wps:cNvSpPr>
                        <wps:spPr bwMode="auto">
                          <a:xfrm>
                            <a:off x="53545" y="273"/>
                            <a:ext cx="2031437" cy="1082474"/>
                          </a:xfrm>
                          <a:prstGeom prst="rect">
                            <a:avLst/>
                          </a:prstGeom>
                          <a:noFill/>
                          <a:ln w="38100">
                            <a:solidFill>
                              <a:schemeClr val="accent2">
                                <a:lumMod val="7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116E09F6" w14:textId="77777777" w:rsidR="0073217F" w:rsidRDefault="0073217F" w:rsidP="0073217F">
                              <w:pPr>
                                <w:spacing w:line="240" w:lineRule="exact"/>
                                <w:jc w:val="center"/>
                                <w:rPr>
                                  <w:sz w:val="24"/>
                                  <w:szCs w:val="24"/>
                                </w:rPr>
                              </w:pPr>
                              <w:r>
                                <w:t>Is it likely the layer (or components within it) will need to be moved or otherwise modified within 5-15 years, e.g., due to changing use patterns or user requirements?</w:t>
                              </w:r>
                            </w:p>
                          </w:txbxContent>
                        </wps:txbx>
                        <wps:bodyPr rot="0" vert="horz" wrap="square" lIns="91440" tIns="45720" rIns="91440" bIns="45720" anchor="ctr" anchorCtr="0" upright="1">
                          <a:noAutofit/>
                        </wps:bodyPr>
                      </wps:wsp>
                      <wps:wsp>
                        <wps:cNvPr id="177" name="Rectangle 71"/>
                        <wps:cNvSpPr>
                          <a:spLocks noChangeArrowheads="1"/>
                        </wps:cNvSpPr>
                        <wps:spPr bwMode="auto">
                          <a:xfrm>
                            <a:off x="4530898" y="363878"/>
                            <a:ext cx="1675983" cy="362638"/>
                          </a:xfrm>
                          <a:prstGeom prst="rect">
                            <a:avLst/>
                          </a:prstGeom>
                          <a:solidFill>
                            <a:schemeClr val="accent2">
                              <a:lumMod val="75000"/>
                            </a:schemeClr>
                          </a:solidFill>
                          <a:ln w="38100">
                            <a:solidFill>
                              <a:schemeClr val="accent2">
                                <a:lumMod val="75000"/>
                              </a:schemeClr>
                            </a:solidFill>
                            <a:round/>
                            <a:headEnd/>
                            <a:tailEnd/>
                          </a:ln>
                        </wps:spPr>
                        <wps:txbx>
                          <w:txbxContent>
                            <w:p w14:paraId="7934212D" w14:textId="77777777" w:rsidR="0073217F" w:rsidRPr="00E17753" w:rsidRDefault="0073217F" w:rsidP="0073217F">
                              <w:pPr>
                                <w:spacing w:line="240" w:lineRule="exact"/>
                                <w:jc w:val="center"/>
                                <w:rPr>
                                  <w:b/>
                                  <w:bCs/>
                                  <w:color w:val="FFFFFF" w:themeColor="background1"/>
                                  <w:sz w:val="24"/>
                                  <w:szCs w:val="24"/>
                                  <w:lang w:val="en-US"/>
                                </w:rPr>
                              </w:pPr>
                              <w:r>
                                <w:rPr>
                                  <w:rFonts w:ascii="Lato Light" w:eastAsia="Lato Light" w:hAnsi="Lato Light"/>
                                  <w:b/>
                                  <w:bCs/>
                                  <w:color w:val="FFFFFF" w:themeColor="background1"/>
                                  <w:lang w:val="en-US"/>
                                </w:rPr>
                                <w:t>Design for Flexibility</w:t>
                              </w:r>
                            </w:p>
                          </w:txbxContent>
                        </wps:txbx>
                        <wps:bodyPr rot="0" vert="horz" wrap="square" lIns="91440" tIns="45720" rIns="91440" bIns="45720" anchor="ctr" anchorCtr="0" upright="1">
                          <a:noAutofit/>
                        </wps:bodyPr>
                      </wps:wsp>
                      <wps:wsp>
                        <wps:cNvPr id="178" name="Rectangle 108"/>
                        <wps:cNvSpPr>
                          <a:spLocks noChangeArrowheads="1"/>
                        </wps:cNvSpPr>
                        <wps:spPr bwMode="auto">
                          <a:xfrm>
                            <a:off x="3768332" y="2041523"/>
                            <a:ext cx="472403" cy="35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20D34FC1" w14:textId="77777777" w:rsidR="0073217F" w:rsidRDefault="0073217F" w:rsidP="0073217F">
                              <w:pPr>
                                <w:spacing w:line="240" w:lineRule="exact"/>
                                <w:jc w:val="center"/>
                                <w:rPr>
                                  <w:sz w:val="24"/>
                                  <w:szCs w:val="24"/>
                                </w:rPr>
                              </w:pPr>
                              <w:r>
                                <w:rPr>
                                  <w:rFonts w:ascii="Lato Light" w:eastAsia="Lato Light" w:hAnsi="Lato Light"/>
                                  <w:b/>
                                  <w:bCs/>
                                </w:rPr>
                                <w:t>NO</w:t>
                              </w:r>
                            </w:p>
                          </w:txbxContent>
                        </wps:txbx>
                        <wps:bodyPr rot="0" vert="horz" wrap="square" lIns="91440" tIns="45720" rIns="91440" bIns="45720" anchor="ctr" anchorCtr="0" upright="1">
                          <a:noAutofit/>
                        </wps:bodyPr>
                      </wps:wsp>
                      <wps:wsp>
                        <wps:cNvPr id="179" name="Rectangle 119"/>
                        <wps:cNvSpPr>
                          <a:spLocks noChangeArrowheads="1"/>
                        </wps:cNvSpPr>
                        <wps:spPr bwMode="auto">
                          <a:xfrm>
                            <a:off x="3742390" y="208886"/>
                            <a:ext cx="473103" cy="471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603A8F77" w14:textId="4DA4EEC9" w:rsidR="0073217F" w:rsidRDefault="0073217F" w:rsidP="0073217F">
                              <w:pPr>
                                <w:spacing w:line="240" w:lineRule="exact"/>
                                <w:jc w:val="center"/>
                                <w:rPr>
                                  <w:sz w:val="24"/>
                                  <w:szCs w:val="24"/>
                                </w:rPr>
                              </w:pPr>
                              <w:r>
                                <w:rPr>
                                  <w:rFonts w:ascii="Lato Light" w:eastAsia="Lato Light" w:hAnsi="Lato Light"/>
                                  <w:b/>
                                  <w:bCs/>
                                </w:rPr>
                                <w:t>YES</w:t>
                              </w:r>
                            </w:p>
                          </w:txbxContent>
                        </wps:txbx>
                        <wps:bodyPr rot="0" vert="horz" wrap="square" lIns="91440" tIns="45720" rIns="91440" bIns="45720" anchor="ctr" anchorCtr="0" upright="1">
                          <a:noAutofit/>
                        </wps:bodyPr>
                      </wps:wsp>
                      <wps:wsp>
                        <wps:cNvPr id="180" name="Rectangle 120"/>
                        <wps:cNvSpPr>
                          <a:spLocks noChangeArrowheads="1"/>
                        </wps:cNvSpPr>
                        <wps:spPr bwMode="auto">
                          <a:xfrm>
                            <a:off x="1229232" y="1135626"/>
                            <a:ext cx="473103" cy="35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7E887506" w14:textId="77777777" w:rsidR="0073217F" w:rsidRDefault="0073217F" w:rsidP="0073217F">
                              <w:pPr>
                                <w:spacing w:line="240" w:lineRule="exact"/>
                                <w:jc w:val="center"/>
                                <w:rPr>
                                  <w:sz w:val="24"/>
                                  <w:szCs w:val="24"/>
                                </w:rPr>
                              </w:pPr>
                              <w:r>
                                <w:rPr>
                                  <w:rFonts w:ascii="Lato Light" w:eastAsia="Lato Light" w:hAnsi="Lato Light"/>
                                  <w:b/>
                                  <w:bCs/>
                                </w:rPr>
                                <w:t>NO</w:t>
                              </w:r>
                            </w:p>
                          </w:txbxContent>
                        </wps:txbx>
                        <wps:bodyPr rot="0" vert="horz" wrap="square" lIns="91440" tIns="45720" rIns="91440" bIns="45720" anchor="ctr" anchorCtr="0" upright="1">
                          <a:noAutofit/>
                        </wps:bodyPr>
                      </wps:wsp>
                      <wps:wsp>
                        <wps:cNvPr id="181" name="Rectangle 181"/>
                        <wps:cNvSpPr>
                          <a:spLocks noChangeArrowheads="1"/>
                        </wps:cNvSpPr>
                        <wps:spPr bwMode="auto">
                          <a:xfrm>
                            <a:off x="65903" y="1449871"/>
                            <a:ext cx="2030730" cy="1082040"/>
                          </a:xfrm>
                          <a:prstGeom prst="rect">
                            <a:avLst/>
                          </a:prstGeom>
                          <a:noFill/>
                          <a:ln w="38100">
                            <a:solidFill>
                              <a:schemeClr val="accent2">
                                <a:lumMod val="7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63E4B459" w14:textId="26E5BE90" w:rsidR="0073217F" w:rsidRDefault="0073217F" w:rsidP="0073217F">
                              <w:pPr>
                                <w:spacing w:line="240" w:lineRule="exact"/>
                                <w:jc w:val="center"/>
                                <w:rPr>
                                  <w:rFonts w:ascii="Lato Light" w:hAnsi="Lato Light"/>
                                </w:rPr>
                              </w:pPr>
                              <w:r>
                                <w:rPr>
                                  <w:rFonts w:ascii="Lato Light" w:hAnsi="Lato Light"/>
                                </w:rPr>
                                <w:t>Is it likely the layer (or components within it) will need to be changed, upgraded, or replaced within 5-15 years, e.g., for improved performance, aesthetics?</w:t>
                              </w:r>
                            </w:p>
                          </w:txbxContent>
                        </wps:txbx>
                        <wps:bodyPr rot="0" vert="horz" wrap="square" lIns="91440" tIns="45720" rIns="91440" bIns="45720" anchor="ctr" anchorCtr="0" upright="1">
                          <a:noAutofit/>
                        </wps:bodyPr>
                      </wps:wsp>
                      <wps:wsp>
                        <wps:cNvPr id="182" name="Straight Connector 182"/>
                        <wps:cNvCnPr/>
                        <wps:spPr bwMode="auto">
                          <a:xfrm>
                            <a:off x="1022759" y="1082600"/>
                            <a:ext cx="0" cy="367115"/>
                          </a:xfrm>
                          <a:prstGeom prst="line">
                            <a:avLst/>
                          </a:prstGeom>
                          <a:solidFill>
                            <a:schemeClr val="accent1"/>
                          </a:solidFill>
                          <a:ln w="38100" cap="flat" cmpd="sng" algn="ctr">
                            <a:solidFill>
                              <a:schemeClr val="accent2">
                                <a:lumMod val="75000"/>
                              </a:schemeClr>
                            </a:solidFill>
                            <a:prstDash val="solid"/>
                            <a:round/>
                            <a:headEnd type="none" w="med" len="med"/>
                            <a:tailEnd type="none" w="med" len="med"/>
                          </a:ln>
                          <a:effectLst/>
                        </wps:spPr>
                        <wps:bodyPr/>
                      </wps:wsp>
                      <wps:wsp>
                        <wps:cNvPr id="183" name="Rectangle 183"/>
                        <wps:cNvSpPr>
                          <a:spLocks noChangeArrowheads="1"/>
                        </wps:cNvSpPr>
                        <wps:spPr bwMode="auto">
                          <a:xfrm>
                            <a:off x="4488585" y="1521808"/>
                            <a:ext cx="1675765" cy="362585"/>
                          </a:xfrm>
                          <a:prstGeom prst="rect">
                            <a:avLst/>
                          </a:prstGeom>
                          <a:solidFill>
                            <a:schemeClr val="accent2">
                              <a:lumMod val="75000"/>
                            </a:schemeClr>
                          </a:solidFill>
                          <a:ln w="38100">
                            <a:solidFill>
                              <a:schemeClr val="accent2">
                                <a:lumMod val="75000"/>
                              </a:schemeClr>
                            </a:solidFill>
                            <a:round/>
                            <a:headEnd/>
                            <a:tailEnd/>
                          </a:ln>
                        </wps:spPr>
                        <wps:txbx>
                          <w:txbxContent>
                            <w:p w14:paraId="6AD5C606" w14:textId="77777777" w:rsidR="0073217F" w:rsidRDefault="0073217F" w:rsidP="0073217F">
                              <w:pPr>
                                <w:spacing w:line="240" w:lineRule="exact"/>
                                <w:jc w:val="center"/>
                                <w:rPr>
                                  <w:rFonts w:ascii="Lato Light" w:eastAsia="Lato Light" w:hAnsi="Lato Light"/>
                                  <w:b/>
                                  <w:bCs/>
                                  <w:color w:val="FFFFFF"/>
                                  <w:lang w:val="en-US"/>
                                </w:rPr>
                              </w:pPr>
                              <w:r>
                                <w:rPr>
                                  <w:rFonts w:ascii="Lato Light" w:eastAsia="Lato Light" w:hAnsi="Lato Light"/>
                                  <w:b/>
                                  <w:bCs/>
                                  <w:color w:val="FFFFFF"/>
                                  <w:lang w:val="en-US"/>
                                </w:rPr>
                                <w:t>Design for Replaceability</w:t>
                              </w:r>
                            </w:p>
                          </w:txbxContent>
                        </wps:txbx>
                        <wps:bodyPr rot="0" vert="horz" wrap="square" lIns="91440" tIns="45720" rIns="91440" bIns="45720" anchor="ctr" anchorCtr="0" upright="1">
                          <a:noAutofit/>
                        </wps:bodyPr>
                      </wps:wsp>
                      <wps:wsp>
                        <wps:cNvPr id="185" name="Rectangle 185"/>
                        <wps:cNvSpPr>
                          <a:spLocks noChangeArrowheads="1"/>
                        </wps:cNvSpPr>
                        <wps:spPr bwMode="auto">
                          <a:xfrm>
                            <a:off x="3756156" y="1294744"/>
                            <a:ext cx="473075" cy="470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6C4FFC6C" w14:textId="77777777" w:rsidR="0073217F" w:rsidRDefault="0073217F" w:rsidP="0073217F">
                              <w:pPr>
                                <w:spacing w:line="240" w:lineRule="exact"/>
                                <w:jc w:val="center"/>
                                <w:rPr>
                                  <w:rFonts w:ascii="Lato Light" w:eastAsia="Lato Light" w:hAnsi="Lato Light"/>
                                  <w:b/>
                                  <w:bCs/>
                                </w:rPr>
                              </w:pPr>
                              <w:r>
                                <w:rPr>
                                  <w:rFonts w:ascii="Lato Light" w:eastAsia="Lato Light" w:hAnsi="Lato Light"/>
                                  <w:b/>
                                  <w:bCs/>
                                </w:rPr>
                                <w:t>YES</w:t>
                              </w:r>
                            </w:p>
                          </w:txbxContent>
                        </wps:txbx>
                        <wps:bodyPr rot="0" vert="horz" wrap="square" lIns="91440" tIns="45720" rIns="91440" bIns="45720" anchor="ctr" anchorCtr="0" upright="1">
                          <a:noAutofit/>
                        </wps:bodyPr>
                      </wps:wsp>
                      <wps:wsp>
                        <wps:cNvPr id="186" name="Rectangle 186"/>
                        <wps:cNvSpPr>
                          <a:spLocks noChangeArrowheads="1"/>
                        </wps:cNvSpPr>
                        <wps:spPr bwMode="auto">
                          <a:xfrm>
                            <a:off x="4488583" y="2121679"/>
                            <a:ext cx="1675765" cy="410210"/>
                          </a:xfrm>
                          <a:prstGeom prst="rect">
                            <a:avLst/>
                          </a:prstGeom>
                          <a:solidFill>
                            <a:schemeClr val="accent1">
                              <a:lumMod val="50000"/>
                            </a:schemeClr>
                          </a:solidFill>
                          <a:ln w="12700">
                            <a:solidFill>
                              <a:schemeClr val="accent1">
                                <a:lumMod val="50000"/>
                              </a:schemeClr>
                            </a:solidFill>
                            <a:round/>
                            <a:headEnd/>
                            <a:tailEnd/>
                          </a:ln>
                        </wps:spPr>
                        <wps:txbx>
                          <w:txbxContent>
                            <w:p w14:paraId="6109DD5E" w14:textId="77777777" w:rsidR="0073217F" w:rsidRDefault="0073217F" w:rsidP="0073217F">
                              <w:pPr>
                                <w:spacing w:line="240" w:lineRule="exact"/>
                                <w:jc w:val="center"/>
                                <w:rPr>
                                  <w:rFonts w:ascii="Lato Light" w:eastAsia="Lato Light" w:hAnsi="Lato Light"/>
                                  <w:b/>
                                  <w:bCs/>
                                  <w:color w:val="FFFFFF"/>
                                </w:rPr>
                              </w:pPr>
                              <w:r>
                                <w:rPr>
                                  <w:rFonts w:ascii="Lato Light" w:eastAsia="Lato Light" w:hAnsi="Lato Light"/>
                                  <w:b/>
                                  <w:bCs/>
                                  <w:color w:val="FFFFFF"/>
                                </w:rPr>
                                <w:t>Design for Adaptability</w:t>
                              </w:r>
                            </w:p>
                          </w:txbxContent>
                        </wps:txbx>
                        <wps:bodyPr rot="0" vert="horz" wrap="square" lIns="91440" tIns="45720" rIns="91440" bIns="45720" anchor="ctr" anchorCtr="0" upright="1">
                          <a:noAutofit/>
                        </wps:bodyPr>
                      </wps:wsp>
                      <wps:wsp>
                        <wps:cNvPr id="187" name="Connector: Elbow 187"/>
                        <wps:cNvCnPr>
                          <a:cxnSpLocks noChangeShapeType="1"/>
                        </wps:cNvCnPr>
                        <wps:spPr bwMode="auto">
                          <a:xfrm>
                            <a:off x="2096633" y="1990634"/>
                            <a:ext cx="2379674" cy="340111"/>
                          </a:xfrm>
                          <a:prstGeom prst="bentConnector3">
                            <a:avLst>
                              <a:gd name="adj1" fmla="val 50000"/>
                            </a:avLst>
                          </a:prstGeom>
                          <a:noFill/>
                          <a:ln w="19050">
                            <a:solidFill>
                              <a:schemeClr val="accent1">
                                <a:lumMod val="75000"/>
                              </a:schemeClr>
                            </a:solidFill>
                            <a:round/>
                            <a:headEnd/>
                            <a:tailEnd/>
                          </a:ln>
                        </wps:spPr>
                        <wps:bodyPr/>
                      </wps:wsp>
                      <wps:wsp>
                        <wps:cNvPr id="188" name="Connector: Elbow 188"/>
                        <wps:cNvCnPr>
                          <a:cxnSpLocks noChangeShapeType="1"/>
                          <a:stCxn id="4294967295" idx="3"/>
                          <a:endCxn id="4294967295" idx="1"/>
                        </wps:cNvCnPr>
                        <wps:spPr bwMode="auto">
                          <a:xfrm>
                            <a:off x="2084982" y="541440"/>
                            <a:ext cx="2445916" cy="3687"/>
                          </a:xfrm>
                          <a:prstGeom prst="bentConnector3">
                            <a:avLst>
                              <a:gd name="adj1" fmla="val 50000"/>
                            </a:avLst>
                          </a:prstGeom>
                          <a:noFill/>
                          <a:ln w="38100">
                            <a:solidFill>
                              <a:schemeClr val="accent2">
                                <a:lumMod val="75000"/>
                              </a:schemeClr>
                            </a:solidFill>
                            <a:round/>
                            <a:headEnd/>
                            <a:tailEnd/>
                          </a:ln>
                        </wps:spPr>
                        <wps:bodyPr/>
                      </wps:wsp>
                      <wps:wsp>
                        <wps:cNvPr id="184" name="Connector: Elbow 184"/>
                        <wps:cNvCnPr>
                          <a:cxnSpLocks noChangeShapeType="1"/>
                          <a:endCxn id="4294967295" idx="1"/>
                        </wps:cNvCnPr>
                        <wps:spPr bwMode="auto">
                          <a:xfrm flipV="1">
                            <a:off x="2096633" y="1702880"/>
                            <a:ext cx="2391952" cy="287753"/>
                          </a:xfrm>
                          <a:prstGeom prst="bentConnector3">
                            <a:avLst>
                              <a:gd name="adj1" fmla="val 50000"/>
                            </a:avLst>
                          </a:prstGeom>
                          <a:noFill/>
                          <a:ln w="38100">
                            <a:solidFill>
                              <a:schemeClr val="accent2">
                                <a:lumMod val="75000"/>
                              </a:schemeClr>
                            </a:solidFill>
                            <a:round/>
                            <a:headEnd/>
                            <a:tailEnd/>
                          </a:ln>
                        </wps:spPr>
                        <wps:bodyPr/>
                      </wps:wsp>
                    </wpc:wpc>
                  </a:graphicData>
                </a:graphic>
              </wp:inline>
            </w:drawing>
          </mc:Choice>
          <mc:Fallback>
            <w:pict>
              <v:group w14:anchorId="1701AA94" id="Canvas 189" o:spid="_x0000_s1158" editas="canvas" style="width:481.95pt;height:202.15pt;mso-position-horizontal-relative:char;mso-position-vertical-relative:line" coordsize="61207,2566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HJfJQYAAE0kAAAOAAAAZHJzL2Uyb0RvYy54bWzsWl1v2zYUfR+w/0DofbVIfRt1isJthwHd&#10;Vizd3mlJtrVJpEbJsdNfv0NSkmPHTtI6ddHBeXD0we977uE9l3r5alOV5CZXTSHFxKEvXIfkIpVZ&#10;IRYT58+P736KHdK0XGS8lCKfOLd547y6+vGHl+t6nDO5lGWWK4JGRDNe1xNn2bb1eDRq0mVe8eaF&#10;rHOBl3OpKt7iVi1GmeJrtF6VI+a64WgtVVYrmeZNg6dv7EvnyrQ/n+dp+/t83uQtKScOxtaaX2V+&#10;Z/p3dPWSjxeK18si7YbBv2AUFS8EOh2aesNbTlaquNdUVaRKNnLevkhlNZLzeZHmZg6YDXX3ZjPl&#10;4oY3ZjIpVqcfIK6esd3ZQo+7kWWRvSvK0tyoxWxaKnLDsWrvzJ9eqNFOsRGGMdaV9f81DJmjyLqG&#10;GZt6MGhz2kCvl7zOzfybcfrbzQdFigwoi0KHCF4BTn/AwFwsypyEnh6i7h8Fr+sPykykfi/Tfxoi&#10;5HSJYvlrpeR6mfMM46JmSjsV9E2DqmS2/lVmaJ6vWmnMupmrSjcIg5HNxAm8wA8ccjtxWGT65eN8&#10;05IUr5jrUd+LHJLiLXVj5kd+t3h9I7Vq2p9zWRF9MXEU5mA64Tfvm9auc19E9ymktgue83EpyHri&#10;eDF1XVNj12raZ/LBbjxNc9EyU65cVZiQtWcUuKhtm1tV8A772DzSFu5b2bc3Hyu5EpmpqJfwbXfd&#10;8qK016hdClTrl9Gao93MNsZsUdBbaCazW6yyktYdQR+4WEr1ySFruOLEaf5dcZU7pPxFwFIJ9X3t&#10;u+bGDyKGG3X3zezuGy5SNDVx0lY5xN5MW+vxq1oViyX6omZVhHwN+84Ls+Z60HZc3QwA47PhGXDZ&#10;x3Nk8LkDTxjnK+HZDzw3TkDVwKwXenEUW4D0oKZhFCSxZ0HthQxFTsP0ScB9GKXP6iMPd3WqQ4QX&#10;hzhC8IDivkOAS/vlOgPDe1EYex6zHO/6NGB7PO9HzHd7jwiYpnxL3c/B8ju0/xitmo639HWh1SFM&#10;SA6giCZnRZHPvATblY4U3DiOjcdvgwU/8mgPIj+iNHzOUOGzQDT41mVvtiFkD6IY1rtHRYhA4Oxn&#10;2pwpYwnrqIhSL8D2q3s/jCLvm1LR4FsXFO2hiB5AUXzOEC8MEs00WpT4fhLb8HKLIcgWN/KA9V62&#10;uAi5n29D+45lCwig8/ULqPdAjfDIUuN1q7hWVmQqhYCclYrQmPXrhnBtKj6obhWfJLCpyxgkh8Ur&#10;RHTYS9ZekXRI9ULsmkZXIko6EnmVhdA5BD4+oq8f1yI2VbCT/djV4iTVqnVe8hYOVNUZFKxYQH2W&#10;CyTFtBDV3T/ezwNi/WEhotMFb3iztFLedKQX/4BkJ+1tjcSGQDIOYnviVHkGmZ1jmPrK1OkE/aMl&#10;u7gUHGLybF3uQm+K2sR2e7Qug2ZNUuCMklqL1XvbNh52IDyDgvD9OA5imyWCfKCx1S9bytWiOgpR&#10;QFMuRLUurFfqKJAfSxR9RYB9P6J6u6le6HqPrgG1+y4xJOXO4BJeFIQ0QPJWRyEsQWbU6J2tS0AP&#10;uUgTGo/wIxdp1tM8Yid1qvlweNCR17Fc5XbzuqBoD0UHcu/U6toz6SFLrDaWZZSBRo3s2KJoh1h9&#10;hBL0xFD2cWK1CeW7aXadZe+7fSCnbomVsujJGf0v7urEbOV287y4xJ5LDOn7Ifwdk7flTK4RBQ/Z&#10;uS4K1iyUbsT1XibfnHR9NLHZzsGUDpxtKPWkuJm5SRh6nc5LEjf09hiWeVES4kTKBh2+S2kf3B6J&#10;nmc4RBqm5W3jaD2PRdZtKDz7GwJ3XpU4O8WhIbkLfhN1m7DmwUMtmrjBUw+17rvAcKj1cJz8ZS7w&#10;7YLYIQ0+WGALrCFj93nAgg5ppxthTuR87MFAA0uw5RYZDi/7HLfIjhY5DZ0xUg82qR745lTPKI5e&#10;1DHfDxKKDcZGxNZ3jsfD54LmM523/r+gCQqxweQBaBrO6aIBS2BP4jzs4M8JPDIvi/qv/rC3O7nf&#10;IcjIZbFN72yDB+TraRIAoxqDLI6iwDjFBYXmuB/LcOCI/wBBmq9D8GWIIf7u+xr9Uczde1zf/Qro&#10;6j8AAAD//wMAUEsDBBQABgAIAAAAIQDU4b2C3AAAAAUBAAAPAAAAZHJzL2Rvd25yZXYueG1sTI/B&#10;TsMwEETvSPyDtUhcEHWgpdAQp0IIOPRGywFuW3ubRLXXke206d9juMBlpdGMZt5Wy9FZcaAQO88K&#10;biYFCGLtTceNgo/N6/UDiJiQDVrPpOBEEZb1+VmFpfFHfqfDOjUil3AsUUGbUl9KGXVLDuPE98TZ&#10;2/ngMGUZGmkCHnO5s/K2KObSYcd5ocWenlvS+/XgFNx/nd5Wnzak/Z2+2r0MPm7IaqUuL8anRxCJ&#10;xvQXhh/8jA51Ztr6gU0UVkF+JP3e7C3m0wWIrYJZMZuCrCv5n77+BgAA//8DAFBLAQItABQABgAI&#10;AAAAIQC2gziS/gAAAOEBAAATAAAAAAAAAAAAAAAAAAAAAABbQ29udGVudF9UeXBlc10ueG1sUEsB&#10;Ai0AFAAGAAgAAAAhADj9If/WAAAAlAEAAAsAAAAAAAAAAAAAAAAALwEAAF9yZWxzLy5yZWxzUEsB&#10;Ai0AFAAGAAgAAAAhAL5Acl8lBgAATSQAAA4AAAAAAAAAAAAAAAAALgIAAGRycy9lMm9Eb2MueG1s&#10;UEsBAi0AFAAGAAgAAAAhANThvYLcAAAABQEAAA8AAAAAAAAAAAAAAAAAfwgAAGRycy9kb3ducmV2&#10;LnhtbFBLBQYAAAAABAAEAPMAAACICQAAAAA=&#10;">
                <v:shape id="_x0000_s1159" type="#_x0000_t75" style="position:absolute;width:61207;height:25666;visibility:visible;mso-wrap-style:square" filled="t">
                  <v:fill o:detectmouseclick="t"/>
                  <v:path o:connecttype="none"/>
                </v:shape>
                <v:rect id="Rectangle 63" o:spid="_x0000_s1160" style="position:absolute;left:535;top:2;width:20314;height:108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r5QAvwAAANwAAAAPAAAAZHJzL2Rvd25yZXYueG1sRE9Na8JA&#10;EL0X+h+WKXgpdaOHKKmrFKvQq1HodZqdJsHMbMhONf333YLgbR7vc1abkTtzoSG2QRzMphkYkir4&#10;VmoHp+P+ZQkmKorHLgg5+KUIm/XjwwoLH65yoEuptUkhEgt00Kj2hbWxaogxTkNPkrjvMDBqgkNt&#10;/YDXFM6dnWdZbhlbSQ0N9rRtqDqXP+xgmX2y+ufy6x1zPs70zFvcsXOTp/HtFYzSqHfxzf3h0/xF&#10;Dv/PpAvs+g8AAP//AwBQSwECLQAUAAYACAAAACEA2+H2y+4AAACFAQAAEwAAAAAAAAAAAAAAAAAA&#10;AAAAW0NvbnRlbnRfVHlwZXNdLnhtbFBLAQItABQABgAIAAAAIQBa9CxbvwAAABUBAAALAAAAAAAA&#10;AAAAAAAAAB8BAABfcmVscy8ucmVsc1BLAQItABQABgAIAAAAIQALr5QAvwAAANwAAAAPAAAAAAAA&#10;AAAAAAAAAAcCAABkcnMvZG93bnJldi54bWxQSwUGAAAAAAMAAwC3AAAA8wIAAAAA&#10;" filled="f" strokecolor="#78ab97 [2405]" strokeweight="3pt">
                  <v:stroke joinstyle="round"/>
                  <v:textbox>
                    <w:txbxContent>
                      <w:p w14:paraId="116E09F6" w14:textId="77777777" w:rsidR="0073217F" w:rsidRDefault="0073217F" w:rsidP="0073217F">
                        <w:pPr>
                          <w:spacing w:line="240" w:lineRule="exact"/>
                          <w:jc w:val="center"/>
                          <w:rPr>
                            <w:sz w:val="24"/>
                            <w:szCs w:val="24"/>
                          </w:rPr>
                        </w:pPr>
                        <w:r>
                          <w:t>Is it likely the layer (or components within it) will need to be moved or otherwise modified within 5-15 years, e.g., due to changing use patterns or user requirements?</w:t>
                        </w:r>
                      </w:p>
                    </w:txbxContent>
                  </v:textbox>
                </v:rect>
                <v:rect id="Rectangle 71" o:spid="_x0000_s1161" style="position:absolute;left:45308;top:3638;width:16760;height:36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ZzhAxAAAANwAAAAPAAAAZHJzL2Rvd25yZXYueG1sRE9La8JA&#10;EL4L/Q/LCL3pxh6qja5iX9CDYo2CHofsuInNzobsNqb/visI3ubje85s0dlKtNT40rGC0TABQZw7&#10;XbJRsN99DiYgfEDWWDkmBX/kYTF/6M0w1e7CW2qzYEQMYZ+igiKEOpXS5wVZ9ENXE0fu5BqLIcLG&#10;SN3gJYbbSj4lybO0WHJsKLCmt4Lyn+zXKliZ/Xt57jZyvXo5frxOvpfnQ2uUeux3yymIQF24i2/u&#10;Lx3nj8dwfSZeIOf/AAAA//8DAFBLAQItABQABgAIAAAAIQDb4fbL7gAAAIUBAAATAAAAAAAAAAAA&#10;AAAAAAAAAABbQ29udGVudF9UeXBlc10ueG1sUEsBAi0AFAAGAAgAAAAhAFr0LFu/AAAAFQEAAAsA&#10;AAAAAAAAAAAAAAAAHwEAAF9yZWxzLy5yZWxzUEsBAi0AFAAGAAgAAAAhAN1nOEDEAAAA3AAAAA8A&#10;AAAAAAAAAAAAAAAABwIAAGRycy9kb3ducmV2LnhtbFBLBQYAAAAAAwADALcAAAD4AgAAAAA=&#10;" fillcolor="#78ab97 [2405]" strokecolor="#78ab97 [2405]" strokeweight="3pt">
                  <v:stroke joinstyle="round"/>
                  <v:textbox>
                    <w:txbxContent>
                      <w:p w14:paraId="7934212D" w14:textId="77777777" w:rsidR="0073217F" w:rsidRPr="00E17753" w:rsidRDefault="0073217F" w:rsidP="0073217F">
                        <w:pPr>
                          <w:spacing w:line="240" w:lineRule="exact"/>
                          <w:jc w:val="center"/>
                          <w:rPr>
                            <w:b/>
                            <w:bCs/>
                            <w:color w:val="FFFFFF" w:themeColor="background1"/>
                            <w:sz w:val="24"/>
                            <w:szCs w:val="24"/>
                            <w:lang w:val="en-US"/>
                          </w:rPr>
                        </w:pPr>
                        <w:r>
                          <w:rPr>
                            <w:rFonts w:ascii="Lato Light" w:eastAsia="Lato Light" w:hAnsi="Lato Light"/>
                            <w:b/>
                            <w:bCs/>
                            <w:color w:val="FFFFFF" w:themeColor="background1"/>
                            <w:lang w:val="en-US"/>
                          </w:rPr>
                          <w:t>Design for Flexibility</w:t>
                        </w:r>
                      </w:p>
                    </w:txbxContent>
                  </v:textbox>
                </v:rect>
                <v:rect id="Rectangle 108" o:spid="_x0000_s1162" style="position:absolute;left:37683;top:20415;width:4724;height:352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oC3txAAAANwAAAAPAAAAZHJzL2Rvd25yZXYueG1sRI9PT8Mw&#10;DMXvSHyHyEjcWAoHmLql00BCgHZAbHD3EveP1jhVkrXdt8cHJG623vN7P683s+/VSDF1gQ3cLwpQ&#10;xDa4jhsD34fXuyWolJEd9oHJwIUSbKrrqzWWLkz8ReM+N0pCOJVooM15KLVOtiWPaREGYtHqED1m&#10;WWOjXcRJwn2vH4riUXvsWBpaHOilJXvan72Bn1A/T94e+WO8fHbnt120drkz5vZm3q5AZZrzv/nv&#10;+t0J/pPQyjMyga5+AQAA//8DAFBLAQItABQABgAIAAAAIQDb4fbL7gAAAIUBAAATAAAAAAAAAAAA&#10;AAAAAAAAAABbQ29udGVudF9UeXBlc10ueG1sUEsBAi0AFAAGAAgAAAAhAFr0LFu/AAAAFQEAAAsA&#10;AAAAAAAAAAAAAAAAHwEAAF9yZWxzLy5yZWxzUEsBAi0AFAAGAAgAAAAhAI6gLe3EAAAA3AAAAA8A&#10;AAAAAAAAAAAAAAAABwIAAGRycy9kb3ducmV2LnhtbFBLBQYAAAAAAwADALcAAAD4AgAAAAA=&#10;" filled="f" stroked="f" strokeweight="1pt">
                  <v:stroke joinstyle="round"/>
                  <v:textbox>
                    <w:txbxContent>
                      <w:p w14:paraId="20D34FC1" w14:textId="77777777" w:rsidR="0073217F" w:rsidRDefault="0073217F" w:rsidP="0073217F">
                        <w:pPr>
                          <w:spacing w:line="240" w:lineRule="exact"/>
                          <w:jc w:val="center"/>
                          <w:rPr>
                            <w:sz w:val="24"/>
                            <w:szCs w:val="24"/>
                          </w:rPr>
                        </w:pPr>
                        <w:r>
                          <w:rPr>
                            <w:rFonts w:ascii="Lato Light" w:eastAsia="Lato Light" w:hAnsi="Lato Light"/>
                            <w:b/>
                            <w:bCs/>
                          </w:rPr>
                          <w:t>NO</w:t>
                        </w:r>
                      </w:p>
                    </w:txbxContent>
                  </v:textbox>
                </v:rect>
                <v:rect id="Rectangle 119" o:spid="_x0000_s1163" style="position:absolute;left:37423;top:2088;width:4731;height:471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7Ih2wQAAANwAAAAPAAAAZHJzL2Rvd25yZXYueG1sRE9NawIx&#10;EL0L/ocwhd402x6qrkaphdIWD6K29zEZd5duJksSd9d/bwTB2zze5yxWva1FSz5UjhW8jDMQxNqZ&#10;igsFv4fP0RREiMgGa8ek4EIBVsvhYIG5cR3vqN3HQqQQDjkqKGNscimDLsliGLuGOHEn5y3GBH0h&#10;jccuhdtavmbZm7RYcWoosaGPkvT//mwV/LnTurP6yD/tZVudvzZe6+lGqeen/n0OIlIfH+K7+9uk&#10;+ZMZ3J5JF8jlFQAA//8DAFBLAQItABQABgAIAAAAIQDb4fbL7gAAAIUBAAATAAAAAAAAAAAAAAAA&#10;AAAAAABbQ29udGVudF9UeXBlc10ueG1sUEsBAi0AFAAGAAgAAAAhAFr0LFu/AAAAFQEAAAsAAAAA&#10;AAAAAAAAAAAAHwEAAF9yZWxzLy5yZWxzUEsBAi0AFAAGAAgAAAAhAOHsiHbBAAAA3AAAAA8AAAAA&#10;AAAAAAAAAAAABwIAAGRycy9kb3ducmV2LnhtbFBLBQYAAAAAAwADALcAAAD1AgAAAAA=&#10;" filled="f" stroked="f" strokeweight="1pt">
                  <v:stroke joinstyle="round"/>
                  <v:textbox>
                    <w:txbxContent>
                      <w:p w14:paraId="603A8F77" w14:textId="4DA4EEC9" w:rsidR="0073217F" w:rsidRDefault="0073217F" w:rsidP="0073217F">
                        <w:pPr>
                          <w:spacing w:line="240" w:lineRule="exact"/>
                          <w:jc w:val="center"/>
                          <w:rPr>
                            <w:sz w:val="24"/>
                            <w:szCs w:val="24"/>
                          </w:rPr>
                        </w:pPr>
                        <w:r>
                          <w:rPr>
                            <w:rFonts w:ascii="Lato Light" w:eastAsia="Lato Light" w:hAnsi="Lato Light"/>
                            <w:b/>
                            <w:bCs/>
                          </w:rPr>
                          <w:t>YES</w:t>
                        </w:r>
                      </w:p>
                    </w:txbxContent>
                  </v:textbox>
                </v:rect>
                <v:rect id="Rectangle 120" o:spid="_x0000_s1164" style="position:absolute;left:12292;top:11356;width:4731;height:352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A1HMxAAAANwAAAAPAAAAZHJzL2Rvd25yZXYueG1sRI9BT8Mw&#10;DIXvSPsPkSdxY+k4oKpbNsGkaaAdEIPdTeK1FY1TJVnb/Xt8QOJm6z2/93m9nXynBoqpDWxguShA&#10;EdvgWq4NfH3uH0pQKSM77AKTgRsl2G5md2usXBj5g4ZTrpWEcKrQQJNzX2mdbEMe0yL0xKJdQvSY&#10;ZY21dhFHCfedfiyKJ+2xZWlosKddQ/bndPUGzuHyMnr7zW/D7b29Ho7R2vJozP18el6ByjTlf/Pf&#10;9asT/FLw5RmZQG9+AQAA//8DAFBLAQItABQABgAIAAAAIQDb4fbL7gAAAIUBAAATAAAAAAAAAAAA&#10;AAAAAAAAAABbQ29udGVudF9UeXBlc10ueG1sUEsBAi0AFAAGAAgAAAAhAFr0LFu/AAAAFQEAAAsA&#10;AAAAAAAAAAAAAAAAHwEAAF9yZWxzLy5yZWxzUEsBAi0AFAAGAAgAAAAhAEUDUczEAAAA3AAAAA8A&#10;AAAAAAAAAAAAAAAABwIAAGRycy9kb3ducmV2LnhtbFBLBQYAAAAAAwADALcAAAD4AgAAAAA=&#10;" filled="f" stroked="f" strokeweight="1pt">
                  <v:stroke joinstyle="round"/>
                  <v:textbox>
                    <w:txbxContent>
                      <w:p w14:paraId="7E887506" w14:textId="77777777" w:rsidR="0073217F" w:rsidRDefault="0073217F" w:rsidP="0073217F">
                        <w:pPr>
                          <w:spacing w:line="240" w:lineRule="exact"/>
                          <w:jc w:val="center"/>
                          <w:rPr>
                            <w:sz w:val="24"/>
                            <w:szCs w:val="24"/>
                          </w:rPr>
                        </w:pPr>
                        <w:r>
                          <w:rPr>
                            <w:rFonts w:ascii="Lato Light" w:eastAsia="Lato Light" w:hAnsi="Lato Light"/>
                            <w:b/>
                            <w:bCs/>
                          </w:rPr>
                          <w:t>NO</w:t>
                        </w:r>
                      </w:p>
                    </w:txbxContent>
                  </v:textbox>
                </v:rect>
                <v:rect id="Rectangle 181" o:spid="_x0000_s1165" style="position:absolute;left:659;top:14498;width:20307;height:1082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k3xTvwAAANwAAAAPAAAAZHJzL2Rvd25yZXYueG1sRE9Na8JA&#10;EL0L/odlhF6kbtKDhNRVxLbQa6PQ6zQ7JsHMbMhONf333ULB2zze52x2E/fmSmPsgjjIVxkYkjr4&#10;ThoHp+PbYwEmKorHPgg5+KEIu+18tsHSh5t80LXSxqQQiSU6aFWH0tpYt8QYV2EgSdw5jIya4NhY&#10;P+IthXNvn7JsbRk7SQ0tDnRoqb5U3+ygyD5Z/bL6esE1H3O98AFf2bmHxbR/BqM06V387373aX6R&#10;w98z6QK7/QUAAP//AwBQSwECLQAUAAYACAAAACEA2+H2y+4AAACFAQAAEwAAAAAAAAAAAAAAAAAA&#10;AAAAW0NvbnRlbnRfVHlwZXNdLnhtbFBLAQItABQABgAIAAAAIQBa9CxbvwAAABUBAAALAAAAAAAA&#10;AAAAAAAAAB8BAABfcmVscy8ucmVsc1BLAQItABQABgAIAAAAIQCxk3xTvwAAANwAAAAPAAAAAAAA&#10;AAAAAAAAAAcCAABkcnMvZG93bnJldi54bWxQSwUGAAAAAAMAAwC3AAAA8wIAAAAA&#10;" filled="f" strokecolor="#78ab97 [2405]" strokeweight="3pt">
                  <v:stroke joinstyle="round"/>
                  <v:textbox>
                    <w:txbxContent>
                      <w:p w14:paraId="63E4B459" w14:textId="26E5BE90" w:rsidR="0073217F" w:rsidRDefault="0073217F" w:rsidP="0073217F">
                        <w:pPr>
                          <w:spacing w:line="240" w:lineRule="exact"/>
                          <w:jc w:val="center"/>
                          <w:rPr>
                            <w:rFonts w:ascii="Lato Light" w:hAnsi="Lato Light"/>
                          </w:rPr>
                        </w:pPr>
                        <w:r>
                          <w:rPr>
                            <w:rFonts w:ascii="Lato Light" w:hAnsi="Lato Light"/>
                          </w:rPr>
                          <w:t>Is it likely the layer (or components within it) will need to be changed, upgraded, or replaced within 5-15 years, e.g., for improved performance, aesthetics?</w:t>
                        </w:r>
                      </w:p>
                    </w:txbxContent>
                  </v:textbox>
                </v:rect>
                <v:line id="Straight Connector 182" o:spid="_x0000_s1166" style="position:absolute;visibility:visible;mso-wrap-style:square" from="10227,10826" to="10227,1449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dEbbxQAAANwAAAAPAAAAZHJzL2Rvd25yZXYueG1sRE9LawIx&#10;EL4L/Q9hCl6KJgq2shqliILSKlQ96G3YzD7oZrJsoq799U2h4G0+vudM562txJUaXzrWMOgrEMSp&#10;MyXnGo6HVW8Mwgdkg5Vj0nAnD/PZU2eKiXE3/qLrPuQihrBPUEMRQp1I6dOCLPq+q4kjl7nGYoiw&#10;yaVp8BbDbSWHSr1KiyXHhgJrWhSUfu8vVsM2+1Sn9cfbzyg7HTbLsn05X9RO6+5z+z4BEagND/G/&#10;e23i/PEQ/p6JF8jZLwAAAP//AwBQSwECLQAUAAYACAAAACEA2+H2y+4AAACFAQAAEwAAAAAAAAAA&#10;AAAAAAAAAAAAW0NvbnRlbnRfVHlwZXNdLnhtbFBLAQItABQABgAIAAAAIQBa9CxbvwAAABUBAAAL&#10;AAAAAAAAAAAAAAAAAB8BAABfcmVscy8ucmVsc1BLAQItABQABgAIAAAAIQAodEbbxQAAANwAAAAP&#10;AAAAAAAAAAAAAAAAAAcCAABkcnMvZG93bnJldi54bWxQSwUGAAAAAAMAAwC3AAAA+QIAAAAA&#10;" filled="t" fillcolor="#e5e6e5 [3204]" strokecolor="#78ab97 [2405]" strokeweight="3pt"/>
                <v:rect id="Rectangle 183" o:spid="_x0000_s1167" style="position:absolute;left:44885;top:15218;width:16758;height:36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iU5kxAAAANwAAAAPAAAAZHJzL2Rvd25yZXYueG1sRE9Na8JA&#10;EL0L/Q/LFLzVTRVKGl3F2go9WLQq6HHITjex2dmQXWP8926h4G0e73Mms85WoqXGl44VPA8SEMS5&#10;0yUbBfvd8ikF4QOyxsoxKbiSh9n0oTfBTLsLf1O7DUbEEPYZKihCqDMpfV6QRT9wNXHkflxjMUTY&#10;GKkbvMRwW8lhkrxIiyXHhgJrWhSU/27PVsHK7N/LU7eWX6vX48dbupmfDq1Rqv/YzccgAnXhLv53&#10;f+o4Px3B3zPxAjm9AQAA//8DAFBLAQItABQABgAIAAAAIQDb4fbL7gAAAIUBAAATAAAAAAAAAAAA&#10;AAAAAAAAAABbQ29udGVudF9UeXBlc10ueG1sUEsBAi0AFAAGAAgAAAAhAFr0LFu/AAAAFQEAAAsA&#10;AAAAAAAAAAAAAAAAHwEAAF9yZWxzLy5yZWxzUEsBAi0AFAAGAAgAAAAhAJeJTmTEAAAA3AAAAA8A&#10;AAAAAAAAAAAAAAAABwIAAGRycy9kb3ducmV2LnhtbFBLBQYAAAAAAwADALcAAAD4AgAAAAA=&#10;" fillcolor="#78ab97 [2405]" strokecolor="#78ab97 [2405]" strokeweight="3pt">
                  <v:stroke joinstyle="round"/>
                  <v:textbox>
                    <w:txbxContent>
                      <w:p w14:paraId="6AD5C606" w14:textId="77777777" w:rsidR="0073217F" w:rsidRDefault="0073217F" w:rsidP="0073217F">
                        <w:pPr>
                          <w:spacing w:line="240" w:lineRule="exact"/>
                          <w:jc w:val="center"/>
                          <w:rPr>
                            <w:rFonts w:ascii="Lato Light" w:eastAsia="Lato Light" w:hAnsi="Lato Light"/>
                            <w:b/>
                            <w:bCs/>
                            <w:color w:val="FFFFFF"/>
                            <w:lang w:val="en-US"/>
                          </w:rPr>
                        </w:pPr>
                        <w:r>
                          <w:rPr>
                            <w:rFonts w:ascii="Lato Light" w:eastAsia="Lato Light" w:hAnsi="Lato Light"/>
                            <w:b/>
                            <w:bCs/>
                            <w:color w:val="FFFFFF"/>
                            <w:lang w:val="en-US"/>
                          </w:rPr>
                          <w:t>Design for Replaceability</w:t>
                        </w:r>
                      </w:p>
                    </w:txbxContent>
                  </v:textbox>
                </v:rect>
                <v:rect id="Rectangle 185" o:spid="_x0000_s1168" style="position:absolute;left:37561;top:12947;width:4731;height:47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dPJUwQAAANwAAAAPAAAAZHJzL2Rvd25yZXYueG1sRE/fa8Iw&#10;EH4f+D+EE3ybqQNHqUZRYejwYczN9zM522JzKUls63+/DAZ7u4/v5y3Xg21ERz7UjhXMphkIYu1M&#10;zaWC76+35xxEiMgGG8ek4EEB1qvR0xIL43r+pO4US5FCOBSooIqxLaQMuiKLYepa4sRdnbcYE/Sl&#10;NB77FG4b+ZJlr9JizamhwpZ2Fenb6W4VnN1121t94ffu8VHf90evdX5UajIeNgsQkYb4L/5zH0ya&#10;n8/h95l0gVz9AAAA//8DAFBLAQItABQABgAIAAAAIQDb4fbL7gAAAIUBAAATAAAAAAAAAAAAAAAA&#10;AAAAAABbQ29udGVudF9UeXBlc10ueG1sUEsBAi0AFAAGAAgAAAAhAFr0LFu/AAAAFQEAAAsAAAAA&#10;AAAAAAAAAAAAHwEAAF9yZWxzLy5yZWxzUEsBAi0AFAAGAAgAAAAhAFV08lTBAAAA3AAAAA8AAAAA&#10;AAAAAAAAAAAABwIAAGRycy9kb3ducmV2LnhtbFBLBQYAAAAAAwADALcAAAD1AgAAAAA=&#10;" filled="f" stroked="f" strokeweight="1pt">
                  <v:stroke joinstyle="round"/>
                  <v:textbox>
                    <w:txbxContent>
                      <w:p w14:paraId="6C4FFC6C" w14:textId="77777777" w:rsidR="0073217F" w:rsidRDefault="0073217F" w:rsidP="0073217F">
                        <w:pPr>
                          <w:spacing w:line="240" w:lineRule="exact"/>
                          <w:jc w:val="center"/>
                          <w:rPr>
                            <w:rFonts w:ascii="Lato Light" w:eastAsia="Lato Light" w:hAnsi="Lato Light"/>
                            <w:b/>
                            <w:bCs/>
                          </w:rPr>
                        </w:pPr>
                        <w:r>
                          <w:rPr>
                            <w:rFonts w:ascii="Lato Light" w:eastAsia="Lato Light" w:hAnsi="Lato Light"/>
                            <w:b/>
                            <w:bCs/>
                          </w:rPr>
                          <w:t>YES</w:t>
                        </w:r>
                      </w:p>
                    </w:txbxContent>
                  </v:textbox>
                </v:rect>
                <v:rect id="Rectangle 186" o:spid="_x0000_s1169" style="position:absolute;left:44885;top:21216;width:16758;height:410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qa6rwwAAANwAAAAPAAAAZHJzL2Rvd25yZXYueG1sRE9La8JA&#10;EL4L/Q/LFLyZTT0ESV1FCkIFBV+U9jbNTrOh2dmYXU38964geJuP7znTeW9rcaHWV44VvCUpCOLC&#10;6YpLBcfDcjQB4QOyxtoxKbiSh/nsZTDFXLuOd3TZh1LEEPY5KjAhNLmUvjBk0SeuIY7cn2sthgjb&#10;UuoWuxhuazlO00xarDg2GGzow1Dxvz9bBV929/3jr/V6edqY7nfV4GJ7zpQavvaLdxCB+vAUP9yf&#10;Os6fZHB/Jl4gZzcAAAD//wMAUEsBAi0AFAAGAAgAAAAhANvh9svuAAAAhQEAABMAAAAAAAAAAAAA&#10;AAAAAAAAAFtDb250ZW50X1R5cGVzXS54bWxQSwECLQAUAAYACAAAACEAWvQsW78AAAAVAQAACwAA&#10;AAAAAAAAAAAAAAAfAQAAX3JlbHMvLnJlbHNQSwECLQAUAAYACAAAACEAe6muq8MAAADcAAAADwAA&#10;AAAAAAAAAAAAAAAHAgAAZHJzL2Rvd25yZXYueG1sUEsFBgAAAAADAAMAtwAAAPcCAAAAAA==&#10;" fillcolor="#707470 [1604]" strokecolor="#707470 [1604]" strokeweight="1pt">
                  <v:stroke joinstyle="round"/>
                  <v:textbox>
                    <w:txbxContent>
                      <w:p w14:paraId="6109DD5E" w14:textId="77777777" w:rsidR="0073217F" w:rsidRDefault="0073217F" w:rsidP="0073217F">
                        <w:pPr>
                          <w:spacing w:line="240" w:lineRule="exact"/>
                          <w:jc w:val="center"/>
                          <w:rPr>
                            <w:rFonts w:ascii="Lato Light" w:eastAsia="Lato Light" w:hAnsi="Lato Light"/>
                            <w:b/>
                            <w:bCs/>
                            <w:color w:val="FFFFFF"/>
                          </w:rPr>
                        </w:pPr>
                        <w:r>
                          <w:rPr>
                            <w:rFonts w:ascii="Lato Light" w:eastAsia="Lato Light" w:hAnsi="Lato Light"/>
                            <w:b/>
                            <w:bCs/>
                            <w:color w:val="FFFFFF"/>
                          </w:rPr>
                          <w:t>Design for Adaptability</w:t>
                        </w:r>
                      </w:p>
                    </w:txbxContent>
                  </v:textbox>
                </v:rect>
                <v:shape id="Connector: Elbow 187" o:spid="_x0000_s1170" type="#_x0000_t34" style="position:absolute;left:20966;top:19906;width:23797;height:3401;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RYbYvwAAANwAAAAPAAAAZHJzL2Rvd25yZXYueG1sRE/bisIw&#10;EH1f8B/CCL6tqSKuVKOIICgI4uUDxmZsis2kNLFWv94Iwr7N4VxntmhtKRqqfeFYwaCfgCDOnC44&#10;V3A+rX8nIHxA1lg6JgVP8rCYd35mmGr34AM1x5CLGMI+RQUmhCqV0meGLPq+q4gjd3W1xRBhnUtd&#10;4yOG21IOk2QsLRYcGwxWtDKU3Y53q8BjY1+79aU4WWY3uJlqP7pslep12+UURKA2/Iu/7o2O8yd/&#10;8HkmXiDnbwAAAP//AwBQSwECLQAUAAYACAAAACEA2+H2y+4AAACFAQAAEwAAAAAAAAAAAAAAAAAA&#10;AAAAW0NvbnRlbnRfVHlwZXNdLnhtbFBLAQItABQABgAIAAAAIQBa9CxbvwAAABUBAAALAAAAAAAA&#10;AAAAAAAAAB8BAABfcmVscy8ucmVsc1BLAQItABQABgAIAAAAIQBgRYbYvwAAANwAAAAPAAAAAAAA&#10;AAAAAAAAAAcCAABkcnMvZG93bnJldi54bWxQSwUGAAAAAAMAAwC3AAAA8wIAAAAA&#10;" strokecolor="#aaadaa [2404]" strokeweight="1.5pt">
                  <v:stroke joinstyle="round"/>
                </v:shape>
                <v:shape id="Connector: Elbow 188" o:spid="_x0000_s1171" type="#_x0000_t34" style="position:absolute;left:20849;top:5414;width:24459;height:37;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8QlpxQAAANwAAAAPAAAAZHJzL2Rvd25yZXYueG1sRI9Bb8Iw&#10;DIXvSPyHyEi7jRQOGysEBEhIk7bLYMDVakxbaJyqydqOXz8fJnGz9Z7f+7xY9a5SLTWh9GxgMk5A&#10;EWfelpwb+D7snmegQkS2WHkmA78UYLUcDhaYWt/xF7X7mCsJ4ZCigSLGOtU6ZAU5DGNfE4t28Y3D&#10;KGuTa9tgJ+Gu0tMkedEOS5aGAmvaFpTd9j/OgL6+nm6fVVefqT1upi3dPzZvd2OeRv16DipSHx/m&#10;/+t3K/gzoZVnZAK9/AMAAP//AwBQSwECLQAUAAYACAAAACEA2+H2y+4AAACFAQAAEwAAAAAAAAAA&#10;AAAAAAAAAAAAW0NvbnRlbnRfVHlwZXNdLnhtbFBLAQItABQABgAIAAAAIQBa9CxbvwAAABUBAAAL&#10;AAAAAAAAAAAAAAAAAB8BAABfcmVscy8ucmVsc1BLAQItABQABgAIAAAAIQBB8QlpxQAAANwAAAAP&#10;AAAAAAAAAAAAAAAAAAcCAABkcnMvZG93bnJldi54bWxQSwUGAAAAAAMAAwC3AAAA+QIAAAAA&#10;" strokecolor="#78ab97 [2405]" strokeweight="3pt">
                  <v:stroke joinstyle="round"/>
                </v:shape>
                <v:shape id="Connector: Elbow 184" o:spid="_x0000_s1172" type="#_x0000_t34" style="position:absolute;left:20966;top:17028;width:23919;height:2878;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3z65wgAAANwAAAAPAAAAZHJzL2Rvd25yZXYueG1sRE/dasIw&#10;FL4f+A7hDLxb0003pBrFCUUvBmPdHuDQHJtqc1KSWOvbm8Fgd+fj+z2rzWg7MZAPrWMFz1kOgrh2&#10;uuVGwc93+bQAESKyxs4xKbhRgM168rDCQrsrf9FQxUakEA4FKjAx9oWUoTZkMWSuJ07c0XmLMUHf&#10;SO3xmsJtJ1/y/E1abDk1GOxpZ6g+VxeroHwd+8+9mVH8kMP8vbnNTnXJSk0fx+0SRKQx/ov/3Aed&#10;5i/m8PtMukCu7wAAAP//AwBQSwECLQAUAAYACAAAACEA2+H2y+4AAACFAQAAEwAAAAAAAAAAAAAA&#10;AAAAAAAAW0NvbnRlbnRfVHlwZXNdLnhtbFBLAQItABQABgAIAAAAIQBa9CxbvwAAABUBAAALAAAA&#10;AAAAAAAAAAAAAB8BAABfcmVscy8ucmVsc1BLAQItABQABgAIAAAAIQCS3z65wgAAANwAAAAPAAAA&#10;AAAAAAAAAAAAAAcCAABkcnMvZG93bnJldi54bWxQSwUGAAAAAAMAAwC3AAAA9gIAAAAA&#10;" strokecolor="#78ab97 [2405]" strokeweight="3pt">
                  <v:stroke joinstyle="round"/>
                </v:shape>
                <w10:anchorlock/>
              </v:group>
            </w:pict>
          </mc:Fallback>
        </mc:AlternateContent>
      </w:r>
    </w:p>
    <w:p w14:paraId="7966FAAF" w14:textId="77777777" w:rsidR="005D11B8" w:rsidRDefault="005D11B8" w:rsidP="000876D7">
      <w:pPr>
        <w:pStyle w:val="ListBullet-level1"/>
        <w:numPr>
          <w:ilvl w:val="0"/>
          <w:numId w:val="0"/>
        </w:numPr>
        <w:ind w:left="284" w:hanging="284"/>
      </w:pPr>
    </w:p>
    <w:p w14:paraId="2ABEEF86" w14:textId="79F79E60" w:rsidR="003B017C" w:rsidRPr="003B017C" w:rsidRDefault="00574A47" w:rsidP="00E26F14">
      <w:pPr>
        <w:pStyle w:val="ListBullet-level1"/>
        <w:numPr>
          <w:ilvl w:val="0"/>
          <w:numId w:val="0"/>
        </w:numPr>
        <w:rPr>
          <w:b/>
          <w:bCs/>
        </w:rPr>
      </w:pPr>
      <w:r>
        <w:rPr>
          <w:b/>
          <w:bCs/>
        </w:rPr>
        <w:t>New Building Circular Economy Design Approaches implemented:</w:t>
      </w:r>
    </w:p>
    <w:p w14:paraId="1A9AA12E" w14:textId="77777777" w:rsidR="00881F5D" w:rsidRPr="00881F5D" w:rsidRDefault="00881F5D" w:rsidP="00881F5D">
      <w:pPr>
        <w:pStyle w:val="ListBullet-level1"/>
      </w:pPr>
      <w:r w:rsidRPr="00881F5D">
        <w:t xml:space="preserve">All amenity space has been designed to be as flexible as possible and could allow for a future change in use (Design for flexibility). </w:t>
      </w:r>
    </w:p>
    <w:p w14:paraId="3926176F" w14:textId="77777777" w:rsidR="00881F5D" w:rsidRPr="00881F5D" w:rsidRDefault="00881F5D" w:rsidP="00881F5D">
      <w:pPr>
        <w:pStyle w:val="ListBullet-level1"/>
      </w:pPr>
      <w:r w:rsidRPr="00881F5D">
        <w:t>Retail areas are specified as shell and core which allows for flexible use of the spaces for a wide variety of tenants. (Design for flexibility).</w:t>
      </w:r>
    </w:p>
    <w:p w14:paraId="055DE03C" w14:textId="77777777" w:rsidR="00881F5D" w:rsidRPr="00881F5D" w:rsidRDefault="00881F5D" w:rsidP="00881F5D">
      <w:pPr>
        <w:pStyle w:val="ListBullet-level1"/>
      </w:pPr>
      <w:r w:rsidRPr="00881F5D">
        <w:t xml:space="preserve">Plywood to be used as part of the internal partitions. This material has high re-use and recycling opportunities, when initially selecting the materials at design stage and at the end of building life. </w:t>
      </w:r>
    </w:p>
    <w:p w14:paraId="54835B80" w14:textId="0A855F9A" w:rsidR="00ED2264" w:rsidRDefault="00ED2264" w:rsidP="000876D7">
      <w:pPr>
        <w:pStyle w:val="HeadingNum3"/>
      </w:pPr>
      <w:r>
        <w:t>Stuff/Contents</w:t>
      </w:r>
    </w:p>
    <w:p w14:paraId="72F6F389" w14:textId="4F1647CF" w:rsidR="0073217F" w:rsidRPr="0073217F" w:rsidRDefault="002077E3" w:rsidP="000876D7">
      <w:r>
        <w:rPr>
          <w:noProof/>
        </w:rPr>
        <mc:AlternateContent>
          <mc:Choice Requires="wpc">
            <w:drawing>
              <wp:inline distT="0" distB="0" distL="0" distR="0" wp14:anchorId="24CD9EE1" wp14:editId="0795DDCC">
                <wp:extent cx="6120765" cy="2566670"/>
                <wp:effectExtent l="0" t="19050" r="108585" b="5080"/>
                <wp:docPr id="729" name="Canvas 729"/>
                <wp:cNvGraphicFramePr>
                  <a:graphicFrameLocks xmlns:a="http://schemas.openxmlformats.org/drawingml/2006/main"/>
                </wp:cNvGraphicFramePr>
                <a:graphic xmlns:a="http://schemas.openxmlformats.org/drawingml/2006/main">
                  <a:graphicData uri="http://schemas.microsoft.com/office/word/2010/wordprocessingCanvas">
                    <wpc:wpc>
                      <wpc:bg>
                        <a:solidFill>
                          <a:srgbClr val="FFFFFF"/>
                        </a:solidFill>
                      </wpc:bg>
                      <wpc:whole/>
                      <wps:wsp>
                        <wps:cNvPr id="716" name="Rectangle 63"/>
                        <wps:cNvSpPr>
                          <a:spLocks noChangeArrowheads="1"/>
                        </wps:cNvSpPr>
                        <wps:spPr bwMode="auto">
                          <a:xfrm>
                            <a:off x="53545" y="273"/>
                            <a:ext cx="2031437" cy="1082474"/>
                          </a:xfrm>
                          <a:prstGeom prst="rect">
                            <a:avLst/>
                          </a:prstGeom>
                          <a:noFill/>
                          <a:ln w="38100">
                            <a:solidFill>
                              <a:schemeClr val="accent2">
                                <a:lumMod val="7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36E76B75" w14:textId="77777777" w:rsidR="002077E3" w:rsidRDefault="002077E3" w:rsidP="002077E3">
                              <w:pPr>
                                <w:spacing w:line="240" w:lineRule="exact"/>
                                <w:jc w:val="center"/>
                                <w:rPr>
                                  <w:sz w:val="24"/>
                                  <w:szCs w:val="24"/>
                                </w:rPr>
                              </w:pPr>
                              <w:r>
                                <w:t>Is it likely the layer (or components within it) will need to be moved or otherwise modified within 5-15 years, e.g., due to changing use patterns or user requirements?</w:t>
                              </w:r>
                            </w:p>
                          </w:txbxContent>
                        </wps:txbx>
                        <wps:bodyPr rot="0" vert="horz" wrap="square" lIns="91440" tIns="45720" rIns="91440" bIns="45720" anchor="ctr" anchorCtr="0" upright="1">
                          <a:noAutofit/>
                        </wps:bodyPr>
                      </wps:wsp>
                      <wps:wsp>
                        <wps:cNvPr id="717" name="Rectangle 71"/>
                        <wps:cNvSpPr>
                          <a:spLocks noChangeArrowheads="1"/>
                        </wps:cNvSpPr>
                        <wps:spPr bwMode="auto">
                          <a:xfrm>
                            <a:off x="4530898" y="363878"/>
                            <a:ext cx="1675983" cy="362638"/>
                          </a:xfrm>
                          <a:prstGeom prst="rect">
                            <a:avLst/>
                          </a:prstGeom>
                          <a:solidFill>
                            <a:schemeClr val="accent2">
                              <a:lumMod val="75000"/>
                            </a:schemeClr>
                          </a:solidFill>
                          <a:ln w="38100">
                            <a:solidFill>
                              <a:schemeClr val="accent2">
                                <a:lumMod val="75000"/>
                              </a:schemeClr>
                            </a:solidFill>
                            <a:round/>
                            <a:headEnd/>
                            <a:tailEnd/>
                          </a:ln>
                        </wps:spPr>
                        <wps:txbx>
                          <w:txbxContent>
                            <w:p w14:paraId="67122D7C" w14:textId="77777777" w:rsidR="002077E3" w:rsidRPr="00E17753" w:rsidRDefault="002077E3" w:rsidP="002077E3">
                              <w:pPr>
                                <w:spacing w:line="240" w:lineRule="exact"/>
                                <w:jc w:val="center"/>
                                <w:rPr>
                                  <w:b/>
                                  <w:bCs/>
                                  <w:color w:val="FFFFFF" w:themeColor="background1"/>
                                  <w:sz w:val="24"/>
                                  <w:szCs w:val="24"/>
                                  <w:lang w:val="en-US"/>
                                </w:rPr>
                              </w:pPr>
                              <w:r>
                                <w:rPr>
                                  <w:rFonts w:ascii="Lato Light" w:eastAsia="Lato Light" w:hAnsi="Lato Light"/>
                                  <w:b/>
                                  <w:bCs/>
                                  <w:color w:val="FFFFFF" w:themeColor="background1"/>
                                  <w:lang w:val="en-US"/>
                                </w:rPr>
                                <w:t>Design for Flexibility</w:t>
                              </w:r>
                            </w:p>
                          </w:txbxContent>
                        </wps:txbx>
                        <wps:bodyPr rot="0" vert="horz" wrap="square" lIns="91440" tIns="45720" rIns="91440" bIns="45720" anchor="ctr" anchorCtr="0" upright="1">
                          <a:noAutofit/>
                        </wps:bodyPr>
                      </wps:wsp>
                      <wps:wsp>
                        <wps:cNvPr id="718" name="Rectangle 108"/>
                        <wps:cNvSpPr>
                          <a:spLocks noChangeArrowheads="1"/>
                        </wps:cNvSpPr>
                        <wps:spPr bwMode="auto">
                          <a:xfrm>
                            <a:off x="3768332" y="2041523"/>
                            <a:ext cx="472403" cy="35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3F67E0EA" w14:textId="77777777" w:rsidR="002077E3" w:rsidRDefault="002077E3" w:rsidP="002077E3">
                              <w:pPr>
                                <w:spacing w:line="240" w:lineRule="exact"/>
                                <w:jc w:val="center"/>
                                <w:rPr>
                                  <w:sz w:val="24"/>
                                  <w:szCs w:val="24"/>
                                </w:rPr>
                              </w:pPr>
                              <w:r>
                                <w:rPr>
                                  <w:rFonts w:ascii="Lato Light" w:eastAsia="Lato Light" w:hAnsi="Lato Light"/>
                                  <w:b/>
                                  <w:bCs/>
                                </w:rPr>
                                <w:t>NO</w:t>
                              </w:r>
                            </w:p>
                          </w:txbxContent>
                        </wps:txbx>
                        <wps:bodyPr rot="0" vert="horz" wrap="square" lIns="91440" tIns="45720" rIns="91440" bIns="45720" anchor="ctr" anchorCtr="0" upright="1">
                          <a:noAutofit/>
                        </wps:bodyPr>
                      </wps:wsp>
                      <wps:wsp>
                        <wps:cNvPr id="719" name="Rectangle 119"/>
                        <wps:cNvSpPr>
                          <a:spLocks noChangeArrowheads="1"/>
                        </wps:cNvSpPr>
                        <wps:spPr bwMode="auto">
                          <a:xfrm>
                            <a:off x="3742390" y="208886"/>
                            <a:ext cx="473103" cy="471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0F2C35F2" w14:textId="56CC52BC" w:rsidR="002077E3" w:rsidRDefault="002077E3" w:rsidP="002077E3">
                              <w:pPr>
                                <w:spacing w:line="240" w:lineRule="exact"/>
                                <w:jc w:val="center"/>
                                <w:rPr>
                                  <w:sz w:val="24"/>
                                  <w:szCs w:val="24"/>
                                </w:rPr>
                              </w:pPr>
                              <w:r>
                                <w:rPr>
                                  <w:rFonts w:ascii="Lato Light" w:eastAsia="Lato Light" w:hAnsi="Lato Light"/>
                                  <w:b/>
                                  <w:bCs/>
                                </w:rPr>
                                <w:t>YES</w:t>
                              </w:r>
                            </w:p>
                          </w:txbxContent>
                        </wps:txbx>
                        <wps:bodyPr rot="0" vert="horz" wrap="square" lIns="91440" tIns="45720" rIns="91440" bIns="45720" anchor="ctr" anchorCtr="0" upright="1">
                          <a:noAutofit/>
                        </wps:bodyPr>
                      </wps:wsp>
                      <wps:wsp>
                        <wps:cNvPr id="720" name="Rectangle 120"/>
                        <wps:cNvSpPr>
                          <a:spLocks noChangeArrowheads="1"/>
                        </wps:cNvSpPr>
                        <wps:spPr bwMode="auto">
                          <a:xfrm>
                            <a:off x="1229232" y="1135626"/>
                            <a:ext cx="473103" cy="35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2E1E3C96" w14:textId="77777777" w:rsidR="002077E3" w:rsidRDefault="002077E3" w:rsidP="002077E3">
                              <w:pPr>
                                <w:spacing w:line="240" w:lineRule="exact"/>
                                <w:jc w:val="center"/>
                                <w:rPr>
                                  <w:sz w:val="24"/>
                                  <w:szCs w:val="24"/>
                                </w:rPr>
                              </w:pPr>
                              <w:r>
                                <w:rPr>
                                  <w:rFonts w:ascii="Lato Light" w:eastAsia="Lato Light" w:hAnsi="Lato Light"/>
                                  <w:b/>
                                  <w:bCs/>
                                </w:rPr>
                                <w:t>NO</w:t>
                              </w:r>
                            </w:p>
                          </w:txbxContent>
                        </wps:txbx>
                        <wps:bodyPr rot="0" vert="horz" wrap="square" lIns="91440" tIns="45720" rIns="91440" bIns="45720" anchor="ctr" anchorCtr="0" upright="1">
                          <a:noAutofit/>
                        </wps:bodyPr>
                      </wps:wsp>
                      <wps:wsp>
                        <wps:cNvPr id="721" name="Rectangle 721"/>
                        <wps:cNvSpPr>
                          <a:spLocks noChangeArrowheads="1"/>
                        </wps:cNvSpPr>
                        <wps:spPr bwMode="auto">
                          <a:xfrm>
                            <a:off x="65903" y="1449871"/>
                            <a:ext cx="2030730" cy="1082040"/>
                          </a:xfrm>
                          <a:prstGeom prst="rect">
                            <a:avLst/>
                          </a:prstGeom>
                          <a:noFill/>
                          <a:ln w="38100">
                            <a:solidFill>
                              <a:schemeClr val="accent2">
                                <a:lumMod val="7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59071EC2" w14:textId="3B890F42" w:rsidR="002077E3" w:rsidRDefault="002077E3" w:rsidP="002077E3">
                              <w:pPr>
                                <w:spacing w:line="240" w:lineRule="exact"/>
                                <w:jc w:val="center"/>
                                <w:rPr>
                                  <w:rFonts w:ascii="Lato Light" w:hAnsi="Lato Light"/>
                                </w:rPr>
                              </w:pPr>
                              <w:r>
                                <w:rPr>
                                  <w:rFonts w:ascii="Lato Light" w:hAnsi="Lato Light"/>
                                </w:rPr>
                                <w:t>Is it likely the layer (or components within it) will need to be changed, upgraded, or replaced within 5-15 years, e.g., for improved performance, aesthetics?</w:t>
                              </w:r>
                            </w:p>
                          </w:txbxContent>
                        </wps:txbx>
                        <wps:bodyPr rot="0" vert="horz" wrap="square" lIns="91440" tIns="45720" rIns="91440" bIns="45720" anchor="ctr" anchorCtr="0" upright="1">
                          <a:noAutofit/>
                        </wps:bodyPr>
                      </wps:wsp>
                      <wps:wsp>
                        <wps:cNvPr id="722" name="Straight Connector 722"/>
                        <wps:cNvCnPr/>
                        <wps:spPr bwMode="auto">
                          <a:xfrm>
                            <a:off x="1022759" y="1082600"/>
                            <a:ext cx="0" cy="367115"/>
                          </a:xfrm>
                          <a:prstGeom prst="line">
                            <a:avLst/>
                          </a:prstGeom>
                          <a:solidFill>
                            <a:schemeClr val="accent1"/>
                          </a:solidFill>
                          <a:ln w="38100" cap="flat" cmpd="sng" algn="ctr">
                            <a:solidFill>
                              <a:schemeClr val="accent2">
                                <a:lumMod val="75000"/>
                              </a:schemeClr>
                            </a:solidFill>
                            <a:prstDash val="solid"/>
                            <a:round/>
                            <a:headEnd type="none" w="med" len="med"/>
                            <a:tailEnd type="none" w="med" len="med"/>
                          </a:ln>
                          <a:effectLst/>
                        </wps:spPr>
                        <wps:bodyPr/>
                      </wps:wsp>
                      <wps:wsp>
                        <wps:cNvPr id="723" name="Rectangle 723"/>
                        <wps:cNvSpPr>
                          <a:spLocks noChangeArrowheads="1"/>
                        </wps:cNvSpPr>
                        <wps:spPr bwMode="auto">
                          <a:xfrm>
                            <a:off x="4488585" y="1521808"/>
                            <a:ext cx="1675765" cy="362585"/>
                          </a:xfrm>
                          <a:prstGeom prst="rect">
                            <a:avLst/>
                          </a:prstGeom>
                          <a:solidFill>
                            <a:schemeClr val="accent2">
                              <a:lumMod val="75000"/>
                            </a:schemeClr>
                          </a:solidFill>
                          <a:ln w="38100">
                            <a:solidFill>
                              <a:schemeClr val="accent2">
                                <a:lumMod val="75000"/>
                              </a:schemeClr>
                            </a:solidFill>
                            <a:round/>
                            <a:headEnd/>
                            <a:tailEnd/>
                          </a:ln>
                        </wps:spPr>
                        <wps:txbx>
                          <w:txbxContent>
                            <w:p w14:paraId="0133D145" w14:textId="77777777" w:rsidR="002077E3" w:rsidRDefault="002077E3" w:rsidP="002077E3">
                              <w:pPr>
                                <w:spacing w:line="240" w:lineRule="exact"/>
                                <w:jc w:val="center"/>
                                <w:rPr>
                                  <w:rFonts w:ascii="Lato Light" w:eastAsia="Lato Light" w:hAnsi="Lato Light"/>
                                  <w:b/>
                                  <w:bCs/>
                                  <w:color w:val="FFFFFF"/>
                                  <w:lang w:val="en-US"/>
                                </w:rPr>
                              </w:pPr>
                              <w:r>
                                <w:rPr>
                                  <w:rFonts w:ascii="Lato Light" w:eastAsia="Lato Light" w:hAnsi="Lato Light"/>
                                  <w:b/>
                                  <w:bCs/>
                                  <w:color w:val="FFFFFF"/>
                                  <w:lang w:val="en-US"/>
                                </w:rPr>
                                <w:t>Design for Replaceability</w:t>
                              </w:r>
                            </w:p>
                          </w:txbxContent>
                        </wps:txbx>
                        <wps:bodyPr rot="0" vert="horz" wrap="square" lIns="91440" tIns="45720" rIns="91440" bIns="45720" anchor="ctr" anchorCtr="0" upright="1">
                          <a:noAutofit/>
                        </wps:bodyPr>
                      </wps:wsp>
                      <wps:wsp>
                        <wps:cNvPr id="724" name="Rectangle 724"/>
                        <wps:cNvSpPr>
                          <a:spLocks noChangeArrowheads="1"/>
                        </wps:cNvSpPr>
                        <wps:spPr bwMode="auto">
                          <a:xfrm>
                            <a:off x="3756156" y="1294744"/>
                            <a:ext cx="473075" cy="470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wps:spPr>
                        <wps:txbx>
                          <w:txbxContent>
                            <w:p w14:paraId="3BF000E9" w14:textId="77777777" w:rsidR="002077E3" w:rsidRDefault="002077E3" w:rsidP="002077E3">
                              <w:pPr>
                                <w:spacing w:line="240" w:lineRule="exact"/>
                                <w:jc w:val="center"/>
                                <w:rPr>
                                  <w:rFonts w:ascii="Lato Light" w:eastAsia="Lato Light" w:hAnsi="Lato Light"/>
                                  <w:b/>
                                  <w:bCs/>
                                </w:rPr>
                              </w:pPr>
                              <w:r>
                                <w:rPr>
                                  <w:rFonts w:ascii="Lato Light" w:eastAsia="Lato Light" w:hAnsi="Lato Light"/>
                                  <w:b/>
                                  <w:bCs/>
                                </w:rPr>
                                <w:t>YES</w:t>
                              </w:r>
                            </w:p>
                          </w:txbxContent>
                        </wps:txbx>
                        <wps:bodyPr rot="0" vert="horz" wrap="square" lIns="91440" tIns="45720" rIns="91440" bIns="45720" anchor="ctr" anchorCtr="0" upright="1">
                          <a:noAutofit/>
                        </wps:bodyPr>
                      </wps:wsp>
                      <wps:wsp>
                        <wps:cNvPr id="725" name="Rectangle 725"/>
                        <wps:cNvSpPr>
                          <a:spLocks noChangeArrowheads="1"/>
                        </wps:cNvSpPr>
                        <wps:spPr bwMode="auto">
                          <a:xfrm>
                            <a:off x="4488583" y="2121679"/>
                            <a:ext cx="1675765" cy="410210"/>
                          </a:xfrm>
                          <a:prstGeom prst="rect">
                            <a:avLst/>
                          </a:prstGeom>
                          <a:solidFill>
                            <a:schemeClr val="accent1">
                              <a:lumMod val="50000"/>
                            </a:schemeClr>
                          </a:solidFill>
                          <a:ln w="12700">
                            <a:solidFill>
                              <a:schemeClr val="accent1">
                                <a:lumMod val="50000"/>
                              </a:schemeClr>
                            </a:solidFill>
                            <a:round/>
                            <a:headEnd/>
                            <a:tailEnd/>
                          </a:ln>
                        </wps:spPr>
                        <wps:txbx>
                          <w:txbxContent>
                            <w:p w14:paraId="015FB102" w14:textId="77777777" w:rsidR="002077E3" w:rsidRDefault="002077E3" w:rsidP="002077E3">
                              <w:pPr>
                                <w:spacing w:line="240" w:lineRule="exact"/>
                                <w:jc w:val="center"/>
                                <w:rPr>
                                  <w:rFonts w:ascii="Lato Light" w:eastAsia="Lato Light" w:hAnsi="Lato Light"/>
                                  <w:b/>
                                  <w:bCs/>
                                  <w:color w:val="FFFFFF"/>
                                </w:rPr>
                              </w:pPr>
                              <w:r>
                                <w:rPr>
                                  <w:rFonts w:ascii="Lato Light" w:eastAsia="Lato Light" w:hAnsi="Lato Light"/>
                                  <w:b/>
                                  <w:bCs/>
                                  <w:color w:val="FFFFFF"/>
                                </w:rPr>
                                <w:t>Design for Adaptability</w:t>
                              </w:r>
                            </w:p>
                          </w:txbxContent>
                        </wps:txbx>
                        <wps:bodyPr rot="0" vert="horz" wrap="square" lIns="91440" tIns="45720" rIns="91440" bIns="45720" anchor="ctr" anchorCtr="0" upright="1">
                          <a:noAutofit/>
                        </wps:bodyPr>
                      </wps:wsp>
                      <wps:wsp>
                        <wps:cNvPr id="726" name="Connector: Elbow 726"/>
                        <wps:cNvCnPr>
                          <a:cxnSpLocks noChangeShapeType="1"/>
                        </wps:cNvCnPr>
                        <wps:spPr bwMode="auto">
                          <a:xfrm>
                            <a:off x="2096633" y="1990634"/>
                            <a:ext cx="2379674" cy="340111"/>
                          </a:xfrm>
                          <a:prstGeom prst="bentConnector3">
                            <a:avLst>
                              <a:gd name="adj1" fmla="val 50000"/>
                            </a:avLst>
                          </a:prstGeom>
                          <a:noFill/>
                          <a:ln w="19050">
                            <a:solidFill>
                              <a:schemeClr val="accent1">
                                <a:lumMod val="75000"/>
                              </a:schemeClr>
                            </a:solidFill>
                            <a:round/>
                            <a:headEnd/>
                            <a:tailEnd/>
                          </a:ln>
                        </wps:spPr>
                        <wps:bodyPr/>
                      </wps:wsp>
                      <wps:wsp>
                        <wps:cNvPr id="727" name="Connector: Elbow 727"/>
                        <wps:cNvCnPr>
                          <a:cxnSpLocks noChangeShapeType="1"/>
                        </wps:cNvCnPr>
                        <wps:spPr bwMode="auto">
                          <a:xfrm>
                            <a:off x="2084982" y="541440"/>
                            <a:ext cx="2445916" cy="3687"/>
                          </a:xfrm>
                          <a:prstGeom prst="bentConnector3">
                            <a:avLst>
                              <a:gd name="adj1" fmla="val 50000"/>
                            </a:avLst>
                          </a:prstGeom>
                          <a:noFill/>
                          <a:ln w="38100">
                            <a:solidFill>
                              <a:schemeClr val="accent2">
                                <a:lumMod val="75000"/>
                              </a:schemeClr>
                            </a:solidFill>
                            <a:round/>
                            <a:headEnd/>
                            <a:tailEnd/>
                          </a:ln>
                        </wps:spPr>
                        <wps:bodyPr/>
                      </wps:wsp>
                      <wps:wsp>
                        <wps:cNvPr id="728" name="Connector: Elbow 728"/>
                        <wps:cNvCnPr>
                          <a:cxnSpLocks noChangeShapeType="1"/>
                        </wps:cNvCnPr>
                        <wps:spPr bwMode="auto">
                          <a:xfrm flipV="1">
                            <a:off x="2096633" y="1702880"/>
                            <a:ext cx="2391952" cy="287753"/>
                          </a:xfrm>
                          <a:prstGeom prst="bentConnector3">
                            <a:avLst>
                              <a:gd name="adj1" fmla="val 50000"/>
                            </a:avLst>
                          </a:prstGeom>
                          <a:noFill/>
                          <a:ln w="38100">
                            <a:solidFill>
                              <a:schemeClr val="accent2">
                                <a:lumMod val="75000"/>
                              </a:schemeClr>
                            </a:solidFill>
                            <a:round/>
                            <a:headEnd/>
                            <a:tailEnd/>
                          </a:ln>
                        </wps:spPr>
                        <wps:bodyPr/>
                      </wps:wsp>
                    </wpc:wpc>
                  </a:graphicData>
                </a:graphic>
              </wp:inline>
            </w:drawing>
          </mc:Choice>
          <mc:Fallback>
            <w:pict>
              <v:group w14:anchorId="24CD9EE1" id="Canvas 729" o:spid="_x0000_s1173" editas="canvas" style="width:481.95pt;height:202.1pt;mso-position-horizontal-relative:char;mso-position-vertical-relative:line" coordsize="61207,2566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UtDeAgYAAOUjAAAOAAAAZHJzL2Uyb0RvYy54bWzsWttu4zYQfS/QfyD03likLpSMVRaL7G5R&#10;YNsumm3faV1stRKpUnLs9Os7Q0ryJYmTxokXWzgPji68z5nDOUO9ebuuK3KT67ZUMnHoheuQXKYq&#10;K+U8cX7/8vGHyCFtJ2QmKiXzxLnNW+ft5fffvVk105yphaqyXBNoRLbTVZM4i65rppNJmy7yWrQX&#10;qsklvCyUrkUHt3o+ybRYQet1NWGuG05WSmeNVmnetvD0vX3pXJr2iyJPu1+Los07UiUOjK0zv9r8&#10;zvB3cvlGTOdaNIsy7YchnjGKWpQSOh2bei86QZa6vNNUXaZataroLlJVT1RRlGlu5gCzoe7ebK6E&#10;vBGtmUwKqzMMEK5esN3ZHMfdqqrMPpZVZW70fHZVaXIjYNU+mj9cqMlOsQkMY4qV8f8KDJlDkVUD&#10;Zmyb0aDtcQO9XogmN/Nvp+kvN581KbPE4TR0iBQ1wOk3MLCQ8yonoYdDxP6h4HXzWZuJNJ9U+ldL&#10;pLpaQLH8ndZqtchFBuOiZko7FfCmhapktvpZZdC8WHbKmHVd6BobBIORdeIEXuAHDrlNHMZNv2Ka&#10;rzuSwivmetT3uENSeEvdiPnc7xdvaKTRbfdjrmqCF4mjYQ6mE3Hzqe3sOg9FsE+p0C7wXEwrSVaJ&#10;40XUdU2NXauhz+Sj3USa5rJjply1rGFC1p48cKG2bW5Zg3fYx+YRWnhoZd/eYqrVUmamIi7hh/66&#10;E2Vlr6F2JaHasIzWHN16tjZmi8w64MuZym5hlbWy7gj0ARcLpf9xyApcMXHav5dC5w6pfpJgqZj6&#10;PvquufEDzuBGb7+Zbb8RMoWmEifttEPszVVnPX7Z6HK+gL6oWRWp3oF9i9Ks+WZc/QwAxifDM8Bl&#10;H8/c4BNHdQI8+4HnRjFQNWDWC72IRxYgA6hpyIM48iyovZBBkeMwfRRwD6P0RX3kcFfHOkSAi7gB&#10;3tkhRoIHKO47BHDpsFwn8AiPh5HnMcvxrk8DtsfzPme+O3hEwJDywZiAl5dg+R3af4xWw2FZzrRq&#10;2XJEUXwPimg8LNdJUOQzL4btCiMFN4oiY6tNsOBzjw4g8jml4UuGCv8JRAa9ZyqCuKDfcgcQYbBx&#10;h4rgYc/cJwARZSxmPRVR6gWw/WLv96PI+6pUNDL0mYp2qYjRuyji8PB0KAqDGJkGRYnvx5ENLzcY&#10;Atnicg+wPsgWF0Lul9vQvmXZMm4YZ1DvgRrCI0uN150WqKzIlZIS5KzShDO2he4r+Vn3WH+SwKYu&#10;YyA5LF5BRIeDZB0USY9UL4Rd04TRD0deVSkxhyCmD+jrx7WITRXsZD92tThJUbUWlejAgeomAwUr&#10;56A+qzkkxVCIYveP93NArB8WIpgueC/ahZXypiNc/HskO+luG0hsSEjGgdhOnDrPQGbnMEy8MnV6&#10;Qf9oyT4uBQ4xebY+d4HbJ5p4W9ggj+DzE0pqCNfvbNvcxvD9Bv/aOSLfj6IgslkikA80svplQ7ko&#10;qnkIBZByQVRjYVypZ0uIVwTYtyOqIdqGRUQbn+l6j679+1xiTMqdIJL1eBDSAJK3GIWwGDKjpveN&#10;S4AecnnvET53Ic16nEfspE6RD8cHPXk9lKuMx9DsjKI9FIF59vUQZ2Mm6wQossRqY1lGGdCoidA2&#10;KNohVh9CCXpkKPs4sdqE8naaHbPsQ7cHcuqWWCnjT87oP7urI7OV8RjPnV1izyXG46gx/J2SD9VM&#10;rSAKHrNz4BkYBSMLpWt5vXcyZU66vpjYzEabfZRiq+DNk+Jm5sZh6PU6L47d0NtjWObxOIQTKRt0&#10;+C6lQ3D7QN5yBodI47S8TRyN85hnPRWI7E8QuEVdwdkpHBqSbfCbqNuENQcPtWjsBk891LrrAuOh&#10;1uE4+XkuYPH+NYLY8VxotMAGWGPG7kTAiiBrYPPhgW8O5GBBNpzLfD+I8VzWBrPRI9nwU6HqhY5K&#10;/1+oGg9X7kHVmMF7PVSRoiqbP4ZD2P5EfYe4uMuiyGyeWwDzYhoHAEAEGIs4D8yBzMNq6QyxXgHt&#10;EJf5agO+2DCE3H/3gh+rbN/D9fbXOZf/AgAA//8DAFBLAwQUAAYACAAAACEAjGFfVdwAAAAFAQAA&#10;DwAAAGRycy9kb3ducmV2LnhtbEyPwU7DMBBE70j8g7VIXBB1KKXQEKdCCDj0RssBbq69TaLa68h2&#10;2vTvWbjAZaXRjGbeVsvRO3HAmLpACm4mBQgkE2xHjYKPzev1A4iUNVntAqGCEyZY1udnlS5tONI7&#10;Hta5EVxCqdQK2pz7UspkWvQ6TUKPxN4uRK8zy9hIG/WRy72T06KYS6874oVW9/jcotmvB6/g/uv0&#10;tvp0Me/vzNXuZQhpg84odXkxPj2CyDjmvzD84DM61My0DQPZJJwCfiT/XvYW89sFiK2CWTGbgqwr&#10;+Z++/gYAAP//AwBQSwECLQAUAAYACAAAACEAtoM4kv4AAADhAQAAEwAAAAAAAAAAAAAAAAAAAAAA&#10;W0NvbnRlbnRfVHlwZXNdLnhtbFBLAQItABQABgAIAAAAIQA4/SH/1gAAAJQBAAALAAAAAAAAAAAA&#10;AAAAAC8BAABfcmVscy8ucmVsc1BLAQItABQABgAIAAAAIQAVUtDeAgYAAOUjAAAOAAAAAAAAAAAA&#10;AAAAAC4CAABkcnMvZTJvRG9jLnhtbFBLAQItABQABgAIAAAAIQCMYV9V3AAAAAUBAAAPAAAAAAAA&#10;AAAAAAAAAFwIAABkcnMvZG93bnJldi54bWxQSwUGAAAAAAQABADzAAAAZQkAAAAA&#10;">
                <v:shape id="_x0000_s1174" type="#_x0000_t75" style="position:absolute;width:61207;height:25666;visibility:visible;mso-wrap-style:square" filled="t">
                  <v:fill o:detectmouseclick="t"/>
                  <v:path o:connecttype="none"/>
                </v:shape>
                <v:rect id="Rectangle 63" o:spid="_x0000_s1175" style="position:absolute;left:535;top:2;width:20314;height:108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O7NYwgAAANwAAAAPAAAAZHJzL2Rvd25yZXYueG1sRI9PS8NA&#10;EMXvgt9hGcGL2E08xBK7LaV/wKtpweuYnSahmdmQnbbx27uC4PHx3vs93mI1cW+uNMYuiIN8loEh&#10;qYPvpHFwPOyf52Cionjsg5CDb4qwWt7fLbD04SYfdK20MQkisUQHrepQWhvrlhjjLAwkyTuFkVGT&#10;HBvrR7wlOPf2JcsKy9hJWmhxoE1L9bm6sIN59snqn6qvLRZ8yPXMG9yxc48P0/oNjNKk/+G/9rt3&#10;8JoX8HsmHQG7/AEAAP//AwBQSwECLQAUAAYACAAAACEA2+H2y+4AAACFAQAAEwAAAAAAAAAAAAAA&#10;AAAAAAAAW0NvbnRlbnRfVHlwZXNdLnhtbFBLAQItABQABgAIAAAAIQBa9CxbvwAAABUBAAALAAAA&#10;AAAAAAAAAAAAAB8BAABfcmVscy8ucmVsc1BLAQItABQABgAIAAAAIQBgO7NYwgAAANwAAAAPAAAA&#10;AAAAAAAAAAAAAAcCAABkcnMvZG93bnJldi54bWxQSwUGAAAAAAMAAwC3AAAA9gIAAAAA&#10;" filled="f" strokecolor="#78ab97 [2405]" strokeweight="3pt">
                  <v:stroke joinstyle="round"/>
                  <v:textbox>
                    <w:txbxContent>
                      <w:p w14:paraId="36E76B75" w14:textId="77777777" w:rsidR="002077E3" w:rsidRDefault="002077E3" w:rsidP="002077E3">
                        <w:pPr>
                          <w:spacing w:line="240" w:lineRule="exact"/>
                          <w:jc w:val="center"/>
                          <w:rPr>
                            <w:sz w:val="24"/>
                            <w:szCs w:val="24"/>
                          </w:rPr>
                        </w:pPr>
                        <w:r>
                          <w:t>Is it likely the layer (or components within it) will need to be moved or otherwise modified within 5-15 years, e.g., due to changing use patterns or user requirements?</w:t>
                        </w:r>
                      </w:p>
                    </w:txbxContent>
                  </v:textbox>
                </v:rect>
                <v:rect id="Rectangle 71" o:spid="_x0000_s1176" style="position:absolute;left:45308;top:3638;width:16760;height:36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8x8YxwAAANwAAAAPAAAAZHJzL2Rvd25yZXYueG1sRI9PawIx&#10;FMTvBb9DeAVvmtVD1a1R/FPBg6XVCu3xsXnNrm5elk1c129vCkKPw8z8hpnOW1uKhmpfOFYw6Ccg&#10;iDOnCzYKjl+b3hiED8gaS8ek4EYe5rPO0xRT7a68p+YQjIgQ9ikqyEOoUil9lpNF33cVcfR+XW0x&#10;RFkbqWu8Rrgt5TBJXqTFguNCjhWtcsrOh4tVsDPHdXFqP+T7bvLzthx/Lk7fjVGq+9wuXkEEasN/&#10;+NHeagWjwQj+zsQjIGd3AAAA//8DAFBLAQItABQABgAIAAAAIQDb4fbL7gAAAIUBAAATAAAAAAAA&#10;AAAAAAAAAAAAAABbQ29udGVudF9UeXBlc10ueG1sUEsBAi0AFAAGAAgAAAAhAFr0LFu/AAAAFQEA&#10;AAsAAAAAAAAAAAAAAAAAHwEAAF9yZWxzLy5yZWxzUEsBAi0AFAAGAAgAAAAhALbzHxjHAAAA3AAA&#10;AA8AAAAAAAAAAAAAAAAABwIAAGRycy9kb3ducmV2LnhtbFBLBQYAAAAAAwADALcAAAD7AgAAAAA=&#10;" fillcolor="#78ab97 [2405]" strokecolor="#78ab97 [2405]" strokeweight="3pt">
                  <v:stroke joinstyle="round"/>
                  <v:textbox>
                    <w:txbxContent>
                      <w:p w14:paraId="67122D7C" w14:textId="77777777" w:rsidR="002077E3" w:rsidRPr="00E17753" w:rsidRDefault="002077E3" w:rsidP="002077E3">
                        <w:pPr>
                          <w:spacing w:line="240" w:lineRule="exact"/>
                          <w:jc w:val="center"/>
                          <w:rPr>
                            <w:b/>
                            <w:bCs/>
                            <w:color w:val="FFFFFF" w:themeColor="background1"/>
                            <w:sz w:val="24"/>
                            <w:szCs w:val="24"/>
                            <w:lang w:val="en-US"/>
                          </w:rPr>
                        </w:pPr>
                        <w:r>
                          <w:rPr>
                            <w:rFonts w:ascii="Lato Light" w:eastAsia="Lato Light" w:hAnsi="Lato Light"/>
                            <w:b/>
                            <w:bCs/>
                            <w:color w:val="FFFFFF" w:themeColor="background1"/>
                            <w:lang w:val="en-US"/>
                          </w:rPr>
                          <w:t>Design for Flexibility</w:t>
                        </w:r>
                      </w:p>
                    </w:txbxContent>
                  </v:textbox>
                </v:rect>
                <v:rect id="Rectangle 108" o:spid="_x0000_s1177" style="position:absolute;left:37683;top:20415;width:4724;height:352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NAq1wQAAANwAAAAPAAAAZHJzL2Rvd25yZXYueG1sRE/LagIx&#10;FN0X/Idwhe5qxi6qjGZEBWmLi1Jb99fkzgMnN0MSZ8a/N4tCl4fzXm9G24qefGgcK5jPMhDE2pmG&#10;KwW/P4eXJYgQkQ22jknBnQJsisnTGnPjBv6m/hQrkUI45KigjrHLpQy6Joth5jrixJXOW4wJ+koa&#10;j0MKt618zbI3abHh1FBjR/ua9PV0swrOrtwNVl/4s79/Nbf3o9d6eVTqeTpuVyAijfFf/Of+MAoW&#10;87Q2nUlHQBYPAAAA//8DAFBLAQItABQABgAIAAAAIQDb4fbL7gAAAIUBAAATAAAAAAAAAAAAAAAA&#10;AAAAAABbQ29udGVudF9UeXBlc10ueG1sUEsBAi0AFAAGAAgAAAAhAFr0LFu/AAAAFQEAAAsAAAAA&#10;AAAAAAAAAAAAHwEAAF9yZWxzLy5yZWxzUEsBAi0AFAAGAAgAAAAhAOU0CrXBAAAA3AAAAA8AAAAA&#10;AAAAAAAAAAAABwIAAGRycy9kb3ducmV2LnhtbFBLBQYAAAAAAwADALcAAAD1AgAAAAA=&#10;" filled="f" stroked="f" strokeweight="1pt">
                  <v:stroke joinstyle="round"/>
                  <v:textbox>
                    <w:txbxContent>
                      <w:p w14:paraId="3F67E0EA" w14:textId="77777777" w:rsidR="002077E3" w:rsidRDefault="002077E3" w:rsidP="002077E3">
                        <w:pPr>
                          <w:spacing w:line="240" w:lineRule="exact"/>
                          <w:jc w:val="center"/>
                          <w:rPr>
                            <w:sz w:val="24"/>
                            <w:szCs w:val="24"/>
                          </w:rPr>
                        </w:pPr>
                        <w:r>
                          <w:rPr>
                            <w:rFonts w:ascii="Lato Light" w:eastAsia="Lato Light" w:hAnsi="Lato Light"/>
                            <w:b/>
                            <w:bCs/>
                          </w:rPr>
                          <w:t>NO</w:t>
                        </w:r>
                      </w:p>
                    </w:txbxContent>
                  </v:textbox>
                </v:rect>
                <v:rect id="Rectangle 119" o:spid="_x0000_s1178" style="position:absolute;left:37423;top:2088;width:4731;height:471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eK8uxAAAANwAAAAPAAAAZHJzL2Rvd25yZXYueG1sRI9PawIx&#10;FMTvgt8hvEJvNWsPra5GqYVSxUPx3/01ee4u3bwsSdxdv30jCB6HmfkNM1/2thYt+VA5VjAeZSCI&#10;tTMVFwqOh6+XCYgQkQ3WjknBlQIsF8PBHHPjOt5Ru4+FSBAOOSooY2xyKYMuyWIYuYY4eWfnLcYk&#10;fSGNxy7BbS1fs+xNWqw4LZTY0GdJ+m9/sQpO7rzqrP7lTXv9qS7fW6/1ZKvU81P/MQMRqY+P8L29&#10;Ngrex1O4nUlHQC7+AQAA//8DAFBLAQItABQABgAIAAAAIQDb4fbL7gAAAIUBAAATAAAAAAAAAAAA&#10;AAAAAAAAAABbQ29udGVudF9UeXBlc10ueG1sUEsBAi0AFAAGAAgAAAAhAFr0LFu/AAAAFQEAAAsA&#10;AAAAAAAAAAAAAAAAHwEAAF9yZWxzLy5yZWxzUEsBAi0AFAAGAAgAAAAhAIp4ry7EAAAA3AAAAA8A&#10;AAAAAAAAAAAAAAAABwIAAGRycy9kb3ducmV2LnhtbFBLBQYAAAAAAwADALcAAAD4AgAAAAA=&#10;" filled="f" stroked="f" strokeweight="1pt">
                  <v:stroke joinstyle="round"/>
                  <v:textbox>
                    <w:txbxContent>
                      <w:p w14:paraId="0F2C35F2" w14:textId="56CC52BC" w:rsidR="002077E3" w:rsidRDefault="002077E3" w:rsidP="002077E3">
                        <w:pPr>
                          <w:spacing w:line="240" w:lineRule="exact"/>
                          <w:jc w:val="center"/>
                          <w:rPr>
                            <w:sz w:val="24"/>
                            <w:szCs w:val="24"/>
                          </w:rPr>
                        </w:pPr>
                        <w:r>
                          <w:rPr>
                            <w:rFonts w:ascii="Lato Light" w:eastAsia="Lato Light" w:hAnsi="Lato Light"/>
                            <w:b/>
                            <w:bCs/>
                          </w:rPr>
                          <w:t>YES</w:t>
                        </w:r>
                      </w:p>
                    </w:txbxContent>
                  </v:textbox>
                </v:rect>
                <v:rect id="Rectangle 120" o:spid="_x0000_s1179" style="position:absolute;left:12292;top:11356;width:4731;height:352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LswOwAAAANwAAAAPAAAAZHJzL2Rvd25yZXYueG1sRE/Pa8Iw&#10;FL4P/B/CG3ib6TxMqUZRQZx4kLl5fybPtti8lCS29b83B2HHj+/3fNnbWrTkQ+VYwecoA0Gsnam4&#10;UPD3u/2YgggR2WDtmBQ8KMByMXibY25cxz/UnmIhUgiHHBWUMTa5lEGXZDGMXEOcuKvzFmOCvpDG&#10;Y5fCbS3HWfYlLVacGkpsaFOSvp3uVsHZXded1Rfet49jdd8dvNbTg1LD9341AxGpj//il/vbKJiM&#10;0/x0Jh0BuXgCAAD//wMAUEsBAi0AFAAGAAgAAAAhANvh9svuAAAAhQEAABMAAAAAAAAAAAAAAAAA&#10;AAAAAFtDb250ZW50X1R5cGVzXS54bWxQSwECLQAUAAYACAAAACEAWvQsW78AAAAVAQAACwAAAAAA&#10;AAAAAAAAAAAfAQAAX3JlbHMvLnJlbHNQSwECLQAUAAYACAAAACEA1S7MDsAAAADcAAAADwAAAAAA&#10;AAAAAAAAAAAHAgAAZHJzL2Rvd25yZXYueG1sUEsFBgAAAAADAAMAtwAAAPQCAAAAAA==&#10;" filled="f" stroked="f" strokeweight="1pt">
                  <v:stroke joinstyle="round"/>
                  <v:textbox>
                    <w:txbxContent>
                      <w:p w14:paraId="2E1E3C96" w14:textId="77777777" w:rsidR="002077E3" w:rsidRDefault="002077E3" w:rsidP="002077E3">
                        <w:pPr>
                          <w:spacing w:line="240" w:lineRule="exact"/>
                          <w:jc w:val="center"/>
                          <w:rPr>
                            <w:sz w:val="24"/>
                            <w:szCs w:val="24"/>
                          </w:rPr>
                        </w:pPr>
                        <w:r>
                          <w:rPr>
                            <w:rFonts w:ascii="Lato Light" w:eastAsia="Lato Light" w:hAnsi="Lato Light"/>
                            <w:b/>
                            <w:bCs/>
                          </w:rPr>
                          <w:t>NO</w:t>
                        </w:r>
                      </w:p>
                    </w:txbxContent>
                  </v:textbox>
                </v:rect>
                <v:rect id="Rectangle 721" o:spid="_x0000_s1180" style="position:absolute;left:659;top:14498;width:20307;height:1082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vuGRwgAAANwAAAAPAAAAZHJzL2Rvd25yZXYueG1sRI9Ba8JA&#10;EIXvhf6HZYReSt3Eg0p0FbEt9NpY6HWaHZNgZjZkpxr/vVsoeHy8977HW29H7syZhtgGcZBPMzAk&#10;VfCt1A6+Du8vSzBRUTx2QcjBlSJsN48Payx8uMgnnUutTYJILNBBo9oX1saqIcY4DT1J8o5hYNQk&#10;h9r6AS8Jzp2dZdncMraSFhrsad9QdSp/2cEy+2b1z+XPK875kOuJ9/jGzj1Nxt0KjNKo9/B/+8M7&#10;WMxy+DuTjoDd3AAAAP//AwBQSwECLQAUAAYACAAAACEA2+H2y+4AAACFAQAAEwAAAAAAAAAAAAAA&#10;AAAAAAAAW0NvbnRlbnRfVHlwZXNdLnhtbFBLAQItABQABgAIAAAAIQBa9CxbvwAAABUBAAALAAAA&#10;AAAAAAAAAAAAAB8BAABfcmVscy8ucmVsc1BLAQItABQABgAIAAAAIQAhvuGRwgAAANwAAAAPAAAA&#10;AAAAAAAAAAAAAAcCAABkcnMvZG93bnJldi54bWxQSwUGAAAAAAMAAwC3AAAA9gIAAAAA&#10;" filled="f" strokecolor="#78ab97 [2405]" strokeweight="3pt">
                  <v:stroke joinstyle="round"/>
                  <v:textbox>
                    <w:txbxContent>
                      <w:p w14:paraId="59071EC2" w14:textId="3B890F42" w:rsidR="002077E3" w:rsidRDefault="002077E3" w:rsidP="002077E3">
                        <w:pPr>
                          <w:spacing w:line="240" w:lineRule="exact"/>
                          <w:jc w:val="center"/>
                          <w:rPr>
                            <w:rFonts w:ascii="Lato Light" w:hAnsi="Lato Light"/>
                          </w:rPr>
                        </w:pPr>
                        <w:r>
                          <w:rPr>
                            <w:rFonts w:ascii="Lato Light" w:hAnsi="Lato Light"/>
                          </w:rPr>
                          <w:t>Is it likely the layer (or components within it) will need to be changed, upgraded, or replaced within 5-15 years, e.g., for improved performance, aesthetics?</w:t>
                        </w:r>
                      </w:p>
                    </w:txbxContent>
                  </v:textbox>
                </v:rect>
                <v:line id="Straight Connector 722" o:spid="_x0000_s1181" style="position:absolute;visibility:visible;mso-wrap-style:square" from="10227,10826" to="10227,1449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WdsZxwAAANwAAAAPAAAAZHJzL2Rvd25yZXYueG1sRI9PawIx&#10;FMTvhX6H8ApeSk1cUMvWKKUoKK2Fqge9PTZv/9DNy7KJuvXTm4LgcZiZ3zCTWWdrcaLWV441DPoK&#10;BHHmTMWFht128fIKwgdkg7Vj0vBHHmbTx4cJpsad+YdOm1CICGGfooYyhCaV0mclWfR91xBHL3et&#10;xRBlW0jT4jnCbS0TpUbSYsVxocSGPkrKfjdHq2Gdf6n98nN8Geb77Wpedc+Ho/rWuvfUvb+BCNSF&#10;e/jWXhoN4ySB/zPxCMjpFQAA//8DAFBLAQItABQABgAIAAAAIQDb4fbL7gAAAIUBAAATAAAAAAAA&#10;AAAAAAAAAAAAAABbQ29udGVudF9UeXBlc10ueG1sUEsBAi0AFAAGAAgAAAAhAFr0LFu/AAAAFQEA&#10;AAsAAAAAAAAAAAAAAAAAHwEAAF9yZWxzLy5yZWxzUEsBAi0AFAAGAAgAAAAhALhZ2xnHAAAA3AAA&#10;AA8AAAAAAAAAAAAAAAAABwIAAGRycy9kb3ducmV2LnhtbFBLBQYAAAAAAwADALcAAAD7AgAAAAA=&#10;" filled="t" fillcolor="#e5e6e5 [3204]" strokecolor="#78ab97 [2405]" strokeweight="3pt"/>
                <v:rect id="Rectangle 723" o:spid="_x0000_s1182" style="position:absolute;left:44885;top:15218;width:16758;height:36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pNOmxwAAANwAAAAPAAAAZHJzL2Rvd25yZXYueG1sRI9PawIx&#10;FMTvBb9DeIK3mq1Cq1ujWK3Qg+JfsMfH5jW7dvOybNJ1++1NQehxmJnfMJNZa0vRUO0Lxwqe+gkI&#10;4szpgo2C03H1OALhA7LG0jEp+CUPs2nnYYKpdlfeU3MIRkQI+xQV5CFUqZQ+y8mi77uKOHpfrrYY&#10;oqyN1DVeI9yWcpAkz9JiwXEhx4oWOWXfhx+rYG1Oy+LSbuVmPf58fxvt5pdzY5Tqddv5K4hAbfgP&#10;39sfWsHLYAh/Z+IRkNMbAAAA//8DAFBLAQItABQABgAIAAAAIQDb4fbL7gAAAIUBAAATAAAAAAAA&#10;AAAAAAAAAAAAAABbQ29udGVudF9UeXBlc10ueG1sUEsBAi0AFAAGAAgAAAAhAFr0LFu/AAAAFQEA&#10;AAsAAAAAAAAAAAAAAAAAHwEAAF9yZWxzLy5yZWxzUEsBAi0AFAAGAAgAAAAhAAek06bHAAAA3AAA&#10;AA8AAAAAAAAAAAAAAAAABwIAAGRycy9kb3ducmV2LnhtbFBLBQYAAAAAAwADALcAAAD7AgAAAAA=&#10;" fillcolor="#78ab97 [2405]" strokecolor="#78ab97 [2405]" strokeweight="3pt">
                  <v:stroke joinstyle="round"/>
                  <v:textbox>
                    <w:txbxContent>
                      <w:p w14:paraId="0133D145" w14:textId="77777777" w:rsidR="002077E3" w:rsidRDefault="002077E3" w:rsidP="002077E3">
                        <w:pPr>
                          <w:spacing w:line="240" w:lineRule="exact"/>
                          <w:jc w:val="center"/>
                          <w:rPr>
                            <w:rFonts w:ascii="Lato Light" w:eastAsia="Lato Light" w:hAnsi="Lato Light"/>
                            <w:b/>
                            <w:bCs/>
                            <w:color w:val="FFFFFF"/>
                            <w:lang w:val="en-US"/>
                          </w:rPr>
                        </w:pPr>
                        <w:r>
                          <w:rPr>
                            <w:rFonts w:ascii="Lato Light" w:eastAsia="Lato Light" w:hAnsi="Lato Light"/>
                            <w:b/>
                            <w:bCs/>
                            <w:color w:val="FFFFFF"/>
                            <w:lang w:val="en-US"/>
                          </w:rPr>
                          <w:t>Design for Replaceability</w:t>
                        </w:r>
                      </w:p>
                    </w:txbxContent>
                  </v:textbox>
                </v:rect>
                <v:rect id="Rectangle 724" o:spid="_x0000_s1183" style="position:absolute;left:37561;top:12947;width:4731;height:47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FcoNxAAAANwAAAAPAAAAZHJzL2Rvd25yZXYueG1sRI9BawIx&#10;FITvgv8hPKE3zVZKldUobaG0xYN01ftr8txdunlZkri7/vtGEHocZuYbZr0dbCM68qF2rOBxloEg&#10;1s7UXCo4Ht6nSxAhIhtsHJOCKwXYbsajNebG9fxNXRFLkSAcclRQxdjmUgZdkcUwcy1x8s7OW4xJ&#10;+lIaj32C20bOs+xZWqw5LVTY0ltF+re4WAUnd37trf7hr+66ry8fO6/1cqfUw2R4WYGINMT/8L39&#10;aRQs5k9wO5OOgNz8AQAA//8DAFBLAQItABQABgAIAAAAIQDb4fbL7gAAAIUBAAATAAAAAAAAAAAA&#10;AAAAAAAAAABbQ29udGVudF9UeXBlc10ueG1sUEsBAi0AFAAGAAgAAAAhAFr0LFu/AAAAFQEAAAsA&#10;AAAAAAAAAAAAAAAAHwEAAF9yZWxzLy5yZWxzUEsBAi0AFAAGAAgAAAAhAKoVyg3EAAAA3AAAAA8A&#10;AAAAAAAAAAAAAAAABwIAAGRycy9kb3ducmV2LnhtbFBLBQYAAAAAAwADALcAAAD4AgAAAAA=&#10;" filled="f" stroked="f" strokeweight="1pt">
                  <v:stroke joinstyle="round"/>
                  <v:textbox>
                    <w:txbxContent>
                      <w:p w14:paraId="3BF000E9" w14:textId="77777777" w:rsidR="002077E3" w:rsidRDefault="002077E3" w:rsidP="002077E3">
                        <w:pPr>
                          <w:spacing w:line="240" w:lineRule="exact"/>
                          <w:jc w:val="center"/>
                          <w:rPr>
                            <w:rFonts w:ascii="Lato Light" w:eastAsia="Lato Light" w:hAnsi="Lato Light"/>
                            <w:b/>
                            <w:bCs/>
                          </w:rPr>
                        </w:pPr>
                        <w:r>
                          <w:rPr>
                            <w:rFonts w:ascii="Lato Light" w:eastAsia="Lato Light" w:hAnsi="Lato Light"/>
                            <w:b/>
                            <w:bCs/>
                          </w:rPr>
                          <w:t>YES</w:t>
                        </w:r>
                      </w:p>
                    </w:txbxContent>
                  </v:textbox>
                </v:rect>
                <v:rect id="Rectangle 725" o:spid="_x0000_s1184" style="position:absolute;left:44885;top:21216;width:16758;height:410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Vq0exgAAANwAAAAPAAAAZHJzL2Rvd25yZXYueG1sRI/dagIx&#10;FITvBd8hHMG7mlXQytYoIggKCv6U0t6dbk43Szcn6ya669s3BcHLYWa+YWaL1pbiRrUvHCsYDhIQ&#10;xJnTBecK3s/rlykIH5A1lo5JwZ08LObdzgxT7Ro+0u0UchEh7FNUYEKoUil9ZsiiH7iKOHo/rrYY&#10;oqxzqWtsItyWcpQkE2mx4LhgsKKVoez3dLUKPuzx88vfy936sjfN97bC5eE6Uarfa5dvIAK14Rl+&#10;tDdawetoDP9n4hGQ8z8AAAD//wMAUEsBAi0AFAAGAAgAAAAhANvh9svuAAAAhQEAABMAAAAAAAAA&#10;AAAAAAAAAAAAAFtDb250ZW50X1R5cGVzXS54bWxQSwECLQAUAAYACAAAACEAWvQsW78AAAAVAQAA&#10;CwAAAAAAAAAAAAAAAAAfAQAAX3JlbHMvLnJlbHNQSwECLQAUAAYACAAAACEAG1atHsYAAADcAAAA&#10;DwAAAAAAAAAAAAAAAAAHAgAAZHJzL2Rvd25yZXYueG1sUEsFBgAAAAADAAMAtwAAAPoCAAAAAA==&#10;" fillcolor="#707470 [1604]" strokecolor="#707470 [1604]" strokeweight="1pt">
                  <v:stroke joinstyle="round"/>
                  <v:textbox>
                    <w:txbxContent>
                      <w:p w14:paraId="015FB102" w14:textId="77777777" w:rsidR="002077E3" w:rsidRDefault="002077E3" w:rsidP="002077E3">
                        <w:pPr>
                          <w:spacing w:line="240" w:lineRule="exact"/>
                          <w:jc w:val="center"/>
                          <w:rPr>
                            <w:rFonts w:ascii="Lato Light" w:eastAsia="Lato Light" w:hAnsi="Lato Light"/>
                            <w:b/>
                            <w:bCs/>
                            <w:color w:val="FFFFFF"/>
                          </w:rPr>
                        </w:pPr>
                        <w:r>
                          <w:rPr>
                            <w:rFonts w:ascii="Lato Light" w:eastAsia="Lato Light" w:hAnsi="Lato Light"/>
                            <w:b/>
                            <w:bCs/>
                            <w:color w:val="FFFFFF"/>
                          </w:rPr>
                          <w:t>Design for Adaptability</w:t>
                        </w:r>
                      </w:p>
                    </w:txbxContent>
                  </v:textbox>
                </v:rect>
                <v:shape id="Connector: Elbow 726" o:spid="_x0000_s1185" type="#_x0000_t34" style="position:absolute;left:20966;top:19906;width:23797;height:3401;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JL6BwwAAANwAAAAPAAAAZHJzL2Rvd25yZXYueG1sRI/dasJA&#10;FITvBd9hOULvdGMoqURXESHQQqH48wDH7DEbzJ4N2TVJ+/TdgtDLYWa+YTa70Taip87XjhUsFwkI&#10;4tLpmisFl3MxX4HwAVlj45gUfJOH3XY62WCu3cBH6k+hEhHCPkcFJoQ2l9KXhiz6hWuJo3dzncUQ&#10;ZVdJ3eEQ4baRaZJk0mLNccFgSwdD5f30sAo89vbns7jWZ8vslnfTfr1eP5R6mY37NYhAY/gPP9vv&#10;WsFbmsHfmXgE5PYXAAD//wMAUEsBAi0AFAAGAAgAAAAhANvh9svuAAAAhQEAABMAAAAAAAAAAAAA&#10;AAAAAAAAAFtDb250ZW50X1R5cGVzXS54bWxQSwECLQAUAAYACAAAACEAWvQsW78AAAAVAQAACwAA&#10;AAAAAAAAAAAAAAAfAQAAX3JlbHMvLnJlbHNQSwECLQAUAAYACAAAACEAnyS+gcMAAADcAAAADwAA&#10;AAAAAAAAAAAAAAAHAgAAZHJzL2Rvd25yZXYueG1sUEsFBgAAAAADAAMAtwAAAPcCAAAAAA==&#10;" strokecolor="#aaadaa [2404]" strokeweight="1.5pt">
                  <v:stroke joinstyle="round"/>
                </v:shape>
                <v:shape id="Connector: Elbow 727" o:spid="_x0000_s1186" type="#_x0000_t34" style="position:absolute;left:20849;top:5414;width:24459;height:37;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QwDZxQAAANwAAAAPAAAAZHJzL2Rvd25yZXYueG1sRI9Ba8JA&#10;FITvBf/D8gRvdWMOpkY3oQoFQS+1tb0+ss8kNfs2ZLdJ9Nd3C4Ueh5n5htnko2lET52rLStYzCMQ&#10;xIXVNZcK3t9eHp9AOI+ssbFMCm7kIM8mDxtMtR34lfqTL0WAsEtRQeV9m0rpiooMurltiYN3sZ1B&#10;H2RXSt3hEOCmkXEULaXBmsNChS3tKiqup2+jQH4lH9djM7Sf1J+3cU/3w3Z1V2o2HZ/XIDyN/j/8&#10;195rBUmcwO+ZcARk9gMAAP//AwBQSwECLQAUAAYACAAAACEA2+H2y+4AAACFAQAAEwAAAAAAAAAA&#10;AAAAAAAAAAAAW0NvbnRlbnRfVHlwZXNdLnhtbFBLAQItABQABgAIAAAAIQBa9CxbvwAAABUBAAAL&#10;AAAAAAAAAAAAAAAAAB8BAABfcmVscy8ucmVsc1BLAQItABQABgAIAAAAIQCgQwDZxQAAANwAAAAP&#10;AAAAAAAAAAAAAAAAAAcCAABkcnMvZG93bnJldi54bWxQSwUGAAAAAAMAAwC3AAAA+QIAAAAA&#10;" strokecolor="#78ab97 [2405]" strokeweight="3pt">
                  <v:stroke joinstyle="round"/>
                </v:shape>
                <v:shape id="Connector: Elbow 728" o:spid="_x0000_s1187" type="#_x0000_t34" style="position:absolute;left:20966;top:17028;width:23919;height:2878;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v6l+wAAAANwAAAAPAAAAZHJzL2Rvd25yZXYueG1sRE/LisIw&#10;FN0P+A/hCu7G1Mc4QzWKCkUXA6IzH3Bprk21uSlNrPXvzUJweTjvxaqzlWip8aVjBaNhAoI4d7rk&#10;QsH/X/b5A8IHZI2VY1LwIA+rZe9jgal2dz5SewqFiCHsU1RgQqhTKX1uyKIfupo4cmfXWAwRNoXU&#10;Dd5juK3kOElm0mLJscFgTVtD+fV0swqyr64+7MyEwq9sp5viMbnkGSs16HfrOYhAXXiLX+69VvA9&#10;jmvjmXgE5PIJAAD//wMAUEsBAi0AFAAGAAgAAAAhANvh9svuAAAAhQEAABMAAAAAAAAAAAAAAAAA&#10;AAAAAFtDb250ZW50X1R5cGVzXS54bWxQSwECLQAUAAYACAAAACEAWvQsW78AAAAVAQAACwAAAAAA&#10;AAAAAAAAAAAfAQAAX3JlbHMvLnJlbHNQSwECLQAUAAYACAAAACEAg7+pfsAAAADcAAAADwAAAAAA&#10;AAAAAAAAAAAHAgAAZHJzL2Rvd25yZXYueG1sUEsFBgAAAAADAAMAtwAAAPQCAAAAAA==&#10;" strokecolor="#78ab97 [2405]" strokeweight="3pt">
                  <v:stroke joinstyle="round"/>
                </v:shape>
                <w10:anchorlock/>
              </v:group>
            </w:pict>
          </mc:Fallback>
        </mc:AlternateContent>
      </w:r>
    </w:p>
    <w:p w14:paraId="3F174C1A" w14:textId="7C3D53F7" w:rsidR="005F2A7F" w:rsidRDefault="005F2A7F" w:rsidP="000876D7">
      <w:pPr>
        <w:pStyle w:val="ListBullet-level1"/>
        <w:numPr>
          <w:ilvl w:val="0"/>
          <w:numId w:val="0"/>
        </w:numPr>
        <w:ind w:left="284" w:hanging="284"/>
        <w:rPr>
          <w:b/>
          <w:bCs/>
        </w:rPr>
      </w:pPr>
    </w:p>
    <w:p w14:paraId="57941379" w14:textId="1C0D897E" w:rsidR="002656B1" w:rsidRDefault="002656B1" w:rsidP="000876D7">
      <w:pPr>
        <w:pStyle w:val="ListBullet-level1"/>
        <w:numPr>
          <w:ilvl w:val="0"/>
          <w:numId w:val="0"/>
        </w:numPr>
        <w:ind w:left="284" w:hanging="284"/>
        <w:rPr>
          <w:b/>
          <w:bCs/>
          <w:i/>
          <w:iCs/>
        </w:rPr>
      </w:pPr>
    </w:p>
    <w:p w14:paraId="7532FFBE" w14:textId="42443FB6" w:rsidR="00574A47" w:rsidRDefault="00574A47" w:rsidP="00E26F14">
      <w:pPr>
        <w:pStyle w:val="ListBullet-level1"/>
        <w:numPr>
          <w:ilvl w:val="0"/>
          <w:numId w:val="0"/>
        </w:numPr>
        <w:rPr>
          <w:b/>
          <w:bCs/>
        </w:rPr>
      </w:pPr>
      <w:r>
        <w:rPr>
          <w:b/>
          <w:bCs/>
        </w:rPr>
        <w:t>New Building Circular Economy Design Approaches implemented:</w:t>
      </w:r>
    </w:p>
    <w:p w14:paraId="339529AB" w14:textId="77777777" w:rsidR="00881F5D" w:rsidRPr="00881F5D" w:rsidRDefault="00881F5D" w:rsidP="00881F5D">
      <w:pPr>
        <w:pStyle w:val="ListBullet-level1"/>
      </w:pPr>
      <w:bookmarkStart w:id="40" w:name="_Hlk137568526"/>
      <w:r w:rsidRPr="00881F5D">
        <w:t>The furnishings within the Proposed Development will generally be completed by tenants following completion of the construction stage. It is unlikely the furnishings will be permanent and can be easily removed with no damage to building components. (Design for flexibility)</w:t>
      </w:r>
    </w:p>
    <w:p w14:paraId="0A13BA54" w14:textId="1994422B" w:rsidR="00015212" w:rsidRDefault="00015212" w:rsidP="00015212">
      <w:pPr>
        <w:pStyle w:val="ListBullet-level1"/>
        <w:numPr>
          <w:ilvl w:val="0"/>
          <w:numId w:val="0"/>
        </w:numPr>
        <w:ind w:left="720"/>
      </w:pPr>
    </w:p>
    <w:p w14:paraId="292BC606" w14:textId="68675F76" w:rsidR="00A14416" w:rsidRDefault="00A14416" w:rsidP="00A14416">
      <w:pPr>
        <w:pStyle w:val="HeadingNum2"/>
      </w:pPr>
      <w:bookmarkStart w:id="41" w:name="_Toc195006146"/>
      <w:bookmarkEnd w:id="40"/>
      <w:r>
        <w:lastRenderedPageBreak/>
        <w:t>End-of-life strategy</w:t>
      </w:r>
      <w:bookmarkEnd w:id="41"/>
    </w:p>
    <w:p w14:paraId="69DAD0B9" w14:textId="780D4ECB" w:rsidR="00B63B0C" w:rsidRPr="005F2A7F" w:rsidRDefault="00262ECB" w:rsidP="00B63B0C">
      <w:r w:rsidRPr="00E626EE">
        <w:t>A</w:t>
      </w:r>
      <w:r w:rsidR="001B2C93">
        <w:t xml:space="preserve"> detailed</w:t>
      </w:r>
      <w:r w:rsidRPr="00E626EE">
        <w:t xml:space="preserve"> </w:t>
      </w:r>
      <w:r w:rsidR="005F2A7F" w:rsidRPr="00E626EE">
        <w:t>end-of-life</w:t>
      </w:r>
      <w:r w:rsidRPr="00E626EE">
        <w:t xml:space="preserve"> strategy will be produced prior to construction to describe how building materials, components and products can be disassembled and re-used at the end of their useful life. This will include how the information will be communicated to future building users.</w:t>
      </w:r>
      <w:r w:rsidR="00B63B0C">
        <w:t xml:space="preserve"> </w:t>
      </w:r>
      <w:r w:rsidR="00B63B0C" w:rsidRPr="005F2A7F">
        <w:t xml:space="preserve">The end-of-life scenarios </w:t>
      </w:r>
      <w:r w:rsidR="00B63B0C">
        <w:t xml:space="preserve">will </w:t>
      </w:r>
      <w:r w:rsidR="00B63B0C" w:rsidRPr="005F2A7F">
        <w:t xml:space="preserve">align with the assumptions of lifespans and recyclability made in the bill of materials/ whole-life carbon assessment. The following </w:t>
      </w:r>
      <w:r w:rsidR="00B63B0C">
        <w:t>will</w:t>
      </w:r>
      <w:r w:rsidR="00B63B0C" w:rsidRPr="005F2A7F">
        <w:t xml:space="preserve"> be set out:</w:t>
      </w:r>
    </w:p>
    <w:p w14:paraId="0A862BE4" w14:textId="77777777" w:rsidR="00B63B0C" w:rsidRPr="005F2A7F" w:rsidRDefault="00B63B0C" w:rsidP="009D415B">
      <w:pPr>
        <w:pStyle w:val="ListBullet-level1"/>
        <w:numPr>
          <w:ilvl w:val="0"/>
          <w:numId w:val="18"/>
        </w:numPr>
        <w:rPr>
          <w:rFonts w:asciiTheme="majorHAnsi" w:eastAsiaTheme="majorEastAsia" w:hAnsiTheme="majorHAnsi" w:cstheme="majorBidi"/>
          <w:sz w:val="30"/>
          <w:szCs w:val="32"/>
        </w:rPr>
      </w:pPr>
      <w:r w:rsidRPr="005F2A7F">
        <w:t>How the end-of-life strategy will be communicated with future building owners, managers and occupiers</w:t>
      </w:r>
      <w:r>
        <w:t>.</w:t>
      </w:r>
    </w:p>
    <w:p w14:paraId="584E85C5" w14:textId="77777777" w:rsidR="00B63B0C" w:rsidRPr="005F2A7F" w:rsidRDefault="00B63B0C" w:rsidP="009D415B">
      <w:pPr>
        <w:pStyle w:val="ListBullet-level1"/>
        <w:numPr>
          <w:ilvl w:val="0"/>
          <w:numId w:val="18"/>
        </w:numPr>
        <w:rPr>
          <w:rFonts w:asciiTheme="majorHAnsi" w:eastAsiaTheme="majorEastAsia" w:hAnsiTheme="majorHAnsi" w:cstheme="majorBidi"/>
          <w:sz w:val="30"/>
          <w:szCs w:val="32"/>
        </w:rPr>
      </w:pPr>
      <w:r w:rsidRPr="005F2A7F">
        <w:t>How the building information will be stored during the building’s life, e.g., through a BIM model or material passports, to facilitate disassembly and identify any key challenges</w:t>
      </w:r>
      <w:r>
        <w:t>.</w:t>
      </w:r>
    </w:p>
    <w:p w14:paraId="576EBC65" w14:textId="77777777" w:rsidR="00B63B0C" w:rsidRPr="0082309A" w:rsidRDefault="00B63B0C" w:rsidP="009D415B">
      <w:pPr>
        <w:pStyle w:val="ListBullet-level1"/>
        <w:numPr>
          <w:ilvl w:val="0"/>
          <w:numId w:val="18"/>
        </w:numPr>
        <w:rPr>
          <w:color w:val="508BA0" w:themeColor="accent4" w:themeShade="BF"/>
        </w:rPr>
      </w:pPr>
      <w:r w:rsidRPr="005F2A7F">
        <w:t>Additionally, plans for disassembling each building element/ layer, specification of materials and products that have been specifically designed for disassembly, or are certified as having met circularity criteria such as Cradle to Cradle certification.</w:t>
      </w:r>
    </w:p>
    <w:p w14:paraId="6781C6D9" w14:textId="2D5712E3" w:rsidR="004C076E" w:rsidRPr="00922D93" w:rsidRDefault="004C076E" w:rsidP="004C076E">
      <w:r>
        <w:t xml:space="preserve">The key priority of this development is to create a building that has an extended lifetime due to careful design and specification to ensure flexibility and adaptation. The design also aims to ensure that if the building is to be deconstructed at a later date that </w:t>
      </w:r>
      <w:r w:rsidRPr="00922D93">
        <w:t xml:space="preserve">there is a clear process to follow.  </w:t>
      </w:r>
    </w:p>
    <w:p w14:paraId="089646E5" w14:textId="007C5C52" w:rsidR="004C076E" w:rsidRPr="00922D93" w:rsidRDefault="004C076E" w:rsidP="004C076E">
      <w:r w:rsidRPr="00922D93">
        <w:t xml:space="preserve">The design of the building will seek to reduce material demands and enable building materials, components, and products to be disassembled and reused at the end of their useful life. </w:t>
      </w:r>
    </w:p>
    <w:p w14:paraId="082A81A8" w14:textId="77777777" w:rsidR="004C076E" w:rsidRPr="00922D93" w:rsidRDefault="004C076E" w:rsidP="004C076E">
      <w:r w:rsidRPr="00922D93">
        <w:t xml:space="preserve">Design for disassembly will also be explored for interior fit-out elements at later stages of the design to allow for ease of replacement and facilitate material recovery at the end-of-life of the building. </w:t>
      </w:r>
      <w:r w:rsidRPr="000268AE">
        <w:t>Further, the design will look to consider efficient design solutions including increasing the utilisation factor of structural members; designing to standard material dimensions to reduce off-cuts and waste on site and allow for future reuse; and removing redundant materials from the design.</w:t>
      </w:r>
      <w:r w:rsidRPr="00922D93">
        <w:t xml:space="preserve"> </w:t>
      </w:r>
    </w:p>
    <w:p w14:paraId="61BCC1ED" w14:textId="77777777" w:rsidR="004C076E" w:rsidRDefault="004C076E" w:rsidP="004C076E">
      <w:r>
        <w:t xml:space="preserve">This approach, alongside on-going monitoring of energy, water, and transportation, will subsequently result in less of a demand being required for required resources. Finally, the scheme will be designed to accommodate an adaptable, flexible, and reusable design in the future, accommodating to potential change in use building services, as well as building user demands.  </w:t>
      </w:r>
    </w:p>
    <w:p w14:paraId="21688E45" w14:textId="7A2BEDA6" w:rsidR="004C076E" w:rsidRDefault="004C076E" w:rsidP="004C076E">
      <w:r>
        <w:t>In support of the end-of-life strategy, documentation, will be made readily available by the design team (incl. Building User Guides (BUG), Building adaptability and disassembly guide) for the building occupants, tenants, and F</w:t>
      </w:r>
      <w:r w:rsidR="00A25957">
        <w:t>acilities Management (FM)</w:t>
      </w:r>
      <w:r>
        <w:t xml:space="preserve"> team in order to inform them on the end of strategy, disassembly, future reuse, waste avoidance and waste reduction principles which have been adopted and incorporated into the base build. These documents will also include the building drawings as well as manufacturer guidance. This information will facilitate the building occupiers in understanding how the building elements work, and appropriate management methods to adhere too. Table </w:t>
      </w:r>
      <w:r w:rsidR="00896833">
        <w:t>5</w:t>
      </w:r>
      <w:r>
        <w:t xml:space="preserve"> summaries the design principle and the end-of life strategy for key building components of the proposed development. </w:t>
      </w:r>
    </w:p>
    <w:p w14:paraId="4139B11D" w14:textId="596DB6AE" w:rsidR="004C076E" w:rsidRDefault="004C076E" w:rsidP="004C076E">
      <w:pPr>
        <w:pStyle w:val="Caption"/>
      </w:pPr>
      <w:r>
        <w:t xml:space="preserve">Table </w:t>
      </w:r>
      <w:r w:rsidR="00214CDF">
        <w:fldChar w:fldCharType="begin"/>
      </w:r>
      <w:r w:rsidR="00214CDF">
        <w:instrText xml:space="preserve"> SEQ Table \* ARABIC </w:instrText>
      </w:r>
      <w:r w:rsidR="00214CDF">
        <w:fldChar w:fldCharType="separate"/>
      </w:r>
      <w:r w:rsidR="00986A5D">
        <w:rPr>
          <w:noProof/>
        </w:rPr>
        <w:t>7</w:t>
      </w:r>
      <w:r w:rsidR="00214CDF">
        <w:rPr>
          <w:noProof/>
        </w:rPr>
        <w:fldChar w:fldCharType="end"/>
      </w:r>
      <w:r>
        <w:t xml:space="preserve"> </w:t>
      </w:r>
      <w:r w:rsidRPr="004C4C33">
        <w:t>Summary of End-of-life strategies for key building component</w:t>
      </w:r>
    </w:p>
    <w:tbl>
      <w:tblPr>
        <w:tblStyle w:val="HoareLeaTable1"/>
        <w:tblW w:w="5007" w:type="pct"/>
        <w:tblLayout w:type="fixed"/>
        <w:tblLook w:val="04A0" w:firstRow="1" w:lastRow="0" w:firstColumn="1" w:lastColumn="0" w:noHBand="0" w:noVBand="1"/>
      </w:tblPr>
      <w:tblGrid>
        <w:gridCol w:w="1459"/>
        <w:gridCol w:w="1823"/>
        <w:gridCol w:w="6364"/>
      </w:tblGrid>
      <w:tr w:rsidR="004C076E" w14:paraId="39AD5664" w14:textId="77777777" w:rsidTr="00E064EF">
        <w:trPr>
          <w:cnfStyle w:val="100000000000" w:firstRow="1" w:lastRow="0" w:firstColumn="0" w:lastColumn="0" w:oddVBand="0" w:evenVBand="0" w:oddHBand="0" w:evenHBand="0" w:firstRowFirstColumn="0" w:firstRowLastColumn="0" w:lastRowFirstColumn="0" w:lastRowLastColumn="0"/>
          <w:trHeight w:val="586"/>
        </w:trPr>
        <w:tc>
          <w:tcPr>
            <w:tcW w:w="756" w:type="pct"/>
          </w:tcPr>
          <w:p w14:paraId="5D4C6CDE" w14:textId="77777777" w:rsidR="004C076E" w:rsidRPr="00FF635A" w:rsidRDefault="004C076E" w:rsidP="00E064EF">
            <w:pPr>
              <w:rPr>
                <w:b/>
                <w:bCs/>
              </w:rPr>
            </w:pPr>
            <w:r w:rsidRPr="00FF635A">
              <w:rPr>
                <w:b/>
                <w:bCs/>
              </w:rPr>
              <w:t xml:space="preserve">Building component </w:t>
            </w:r>
          </w:p>
        </w:tc>
        <w:tc>
          <w:tcPr>
            <w:tcW w:w="945" w:type="pct"/>
          </w:tcPr>
          <w:p w14:paraId="57F9577D" w14:textId="77777777" w:rsidR="004C076E" w:rsidRPr="00FF635A" w:rsidRDefault="004C076E" w:rsidP="00E064EF">
            <w:pPr>
              <w:rPr>
                <w:b/>
                <w:bCs/>
              </w:rPr>
            </w:pPr>
            <w:r w:rsidRPr="00FF635A">
              <w:rPr>
                <w:b/>
                <w:bCs/>
              </w:rPr>
              <w:t xml:space="preserve">Design principle </w:t>
            </w:r>
          </w:p>
        </w:tc>
        <w:tc>
          <w:tcPr>
            <w:tcW w:w="3299" w:type="pct"/>
          </w:tcPr>
          <w:p w14:paraId="139E4442" w14:textId="2ED3ED96" w:rsidR="004C076E" w:rsidRPr="00FF635A" w:rsidRDefault="004C076E" w:rsidP="00E064EF">
            <w:pPr>
              <w:rPr>
                <w:b/>
                <w:bCs/>
              </w:rPr>
            </w:pPr>
            <w:r w:rsidRPr="00FF635A">
              <w:rPr>
                <w:b/>
                <w:bCs/>
              </w:rPr>
              <w:t xml:space="preserve">End-of-life strategy </w:t>
            </w:r>
          </w:p>
        </w:tc>
      </w:tr>
      <w:tr w:rsidR="004C076E" w14:paraId="7399B56B" w14:textId="77777777" w:rsidTr="00E064EF">
        <w:trPr>
          <w:cnfStyle w:val="000000100000" w:firstRow="0" w:lastRow="0" w:firstColumn="0" w:lastColumn="0" w:oddVBand="0" w:evenVBand="0" w:oddHBand="1" w:evenHBand="0" w:firstRowFirstColumn="0" w:firstRowLastColumn="0" w:lastRowFirstColumn="0" w:lastRowLastColumn="0"/>
          <w:trHeight w:val="293"/>
        </w:trPr>
        <w:tc>
          <w:tcPr>
            <w:tcW w:w="756" w:type="pct"/>
          </w:tcPr>
          <w:p w14:paraId="49D81FEE" w14:textId="77777777" w:rsidR="004C076E" w:rsidRPr="00234904" w:rsidRDefault="004C076E" w:rsidP="00E064EF">
            <w:r w:rsidRPr="00234904">
              <w:t>Substructure and Superstructure</w:t>
            </w:r>
          </w:p>
        </w:tc>
        <w:tc>
          <w:tcPr>
            <w:tcW w:w="945" w:type="pct"/>
          </w:tcPr>
          <w:p w14:paraId="034DD2FE" w14:textId="77777777" w:rsidR="004C076E" w:rsidRPr="00234904" w:rsidRDefault="004C076E" w:rsidP="00E064EF">
            <w:r w:rsidRPr="00234904">
              <w:t>Designing for longevity and adaptability</w:t>
            </w:r>
          </w:p>
        </w:tc>
        <w:tc>
          <w:tcPr>
            <w:tcW w:w="3299" w:type="pct"/>
          </w:tcPr>
          <w:p w14:paraId="5BA41278" w14:textId="0D0740F0" w:rsidR="004C076E" w:rsidRPr="00B17AB6" w:rsidRDefault="004C076E" w:rsidP="00E064EF">
            <w:r w:rsidRPr="00B17AB6">
              <w:t xml:space="preserve">Building re-use/change in use; deconstruction and material reuse and/or recycling. </w:t>
            </w:r>
          </w:p>
          <w:p w14:paraId="40656847" w14:textId="77777777" w:rsidR="004C076E" w:rsidRPr="00B17AB6" w:rsidRDefault="004C076E" w:rsidP="00E064EF"/>
          <w:p w14:paraId="695E43CE" w14:textId="71DCBA05" w:rsidR="004C076E" w:rsidRPr="00B17AB6" w:rsidRDefault="004C076E" w:rsidP="00E064EF">
            <w:r w:rsidRPr="00B17AB6">
              <w:t>Materials such as concrete, glass, steel, and other metals can be recovered at end-of-life for reuse and/or recycling.</w:t>
            </w:r>
          </w:p>
          <w:p w14:paraId="0D5E3EBE" w14:textId="605C1EA9" w:rsidR="00E87883" w:rsidRPr="000268AE" w:rsidRDefault="00E87883" w:rsidP="003B017C">
            <w:pPr>
              <w:rPr>
                <w:highlight w:val="yellow"/>
              </w:rPr>
            </w:pPr>
          </w:p>
        </w:tc>
      </w:tr>
      <w:tr w:rsidR="004C076E" w14:paraId="5D73E457" w14:textId="77777777" w:rsidTr="00E064EF">
        <w:trPr>
          <w:cnfStyle w:val="000000010000" w:firstRow="0" w:lastRow="0" w:firstColumn="0" w:lastColumn="0" w:oddVBand="0" w:evenVBand="0" w:oddHBand="0" w:evenHBand="1" w:firstRowFirstColumn="0" w:firstRowLastColumn="0" w:lastRowFirstColumn="0" w:lastRowLastColumn="0"/>
          <w:trHeight w:val="1759"/>
        </w:trPr>
        <w:tc>
          <w:tcPr>
            <w:tcW w:w="756" w:type="pct"/>
          </w:tcPr>
          <w:p w14:paraId="6AD1C520" w14:textId="77777777" w:rsidR="004C076E" w:rsidRPr="00234904" w:rsidRDefault="004C076E" w:rsidP="00E064EF">
            <w:r w:rsidRPr="00234904">
              <w:t>Facade</w:t>
            </w:r>
          </w:p>
        </w:tc>
        <w:tc>
          <w:tcPr>
            <w:tcW w:w="945" w:type="pct"/>
          </w:tcPr>
          <w:p w14:paraId="0C845530" w14:textId="77777777" w:rsidR="004C076E" w:rsidRPr="00234904" w:rsidRDefault="004C076E" w:rsidP="00E064EF">
            <w:r w:rsidRPr="00234904">
              <w:t xml:space="preserve">Design for longevity, disassembly, replaceability, adaptability </w:t>
            </w:r>
          </w:p>
        </w:tc>
        <w:tc>
          <w:tcPr>
            <w:tcW w:w="3299" w:type="pct"/>
          </w:tcPr>
          <w:p w14:paraId="4BC4CFF4" w14:textId="101DC4DF" w:rsidR="004C076E" w:rsidRPr="00B17AB6" w:rsidRDefault="004C076E" w:rsidP="00E064EF">
            <w:r w:rsidRPr="00B17AB6">
              <w:t>Material and component recovery, reuse and/or recycling.</w:t>
            </w:r>
          </w:p>
          <w:p w14:paraId="586AA259" w14:textId="77777777" w:rsidR="004C076E" w:rsidRPr="00B17AB6" w:rsidRDefault="004C076E" w:rsidP="00E064EF"/>
          <w:p w14:paraId="1B8577A2" w14:textId="3EC9A53F" w:rsidR="00B17AB6" w:rsidRDefault="00B17AB6" w:rsidP="00E064EF">
            <w:r>
              <w:t>The pre-cast concrete slabs are manufactured offsite and fitted onto the building, allowing for disassembly or replaceability at the end of component life.</w:t>
            </w:r>
          </w:p>
          <w:p w14:paraId="0DE320F4" w14:textId="6A4B3626" w:rsidR="004C076E" w:rsidRPr="000268AE" w:rsidRDefault="004C076E" w:rsidP="00E064EF">
            <w:pPr>
              <w:rPr>
                <w:highlight w:val="yellow"/>
              </w:rPr>
            </w:pPr>
            <w:r w:rsidRPr="00B17AB6">
              <w:t xml:space="preserve">Standardised design and mechanical fixings will be preferred where possible to enable this.  </w:t>
            </w:r>
          </w:p>
        </w:tc>
      </w:tr>
      <w:tr w:rsidR="004C076E" w14:paraId="5250EFA3" w14:textId="77777777" w:rsidTr="00E064EF">
        <w:trPr>
          <w:cnfStyle w:val="000000100000" w:firstRow="0" w:lastRow="0" w:firstColumn="0" w:lastColumn="0" w:oddVBand="0" w:evenVBand="0" w:oddHBand="1" w:evenHBand="0" w:firstRowFirstColumn="0" w:firstRowLastColumn="0" w:lastRowFirstColumn="0" w:lastRowLastColumn="0"/>
          <w:trHeight w:val="2052"/>
        </w:trPr>
        <w:tc>
          <w:tcPr>
            <w:tcW w:w="756" w:type="pct"/>
          </w:tcPr>
          <w:p w14:paraId="420BC42F" w14:textId="77777777" w:rsidR="004C076E" w:rsidRPr="00234904" w:rsidRDefault="004C076E" w:rsidP="00E064EF">
            <w:r w:rsidRPr="00234904">
              <w:t xml:space="preserve">Interior </w:t>
            </w:r>
            <w:r>
              <w:t>f</w:t>
            </w:r>
            <w:r w:rsidRPr="00234904">
              <w:t>it-out</w:t>
            </w:r>
          </w:p>
        </w:tc>
        <w:tc>
          <w:tcPr>
            <w:tcW w:w="945" w:type="pct"/>
          </w:tcPr>
          <w:p w14:paraId="58720C19" w14:textId="77777777" w:rsidR="004C076E" w:rsidRPr="00234904" w:rsidRDefault="004C076E" w:rsidP="00E064EF">
            <w:r w:rsidRPr="00234904">
              <w:t xml:space="preserve">Material efficiency; Design for Disassembly and maintainability  </w:t>
            </w:r>
          </w:p>
        </w:tc>
        <w:tc>
          <w:tcPr>
            <w:tcW w:w="3299" w:type="pct"/>
          </w:tcPr>
          <w:p w14:paraId="2A4710CC" w14:textId="77777777" w:rsidR="004C076E" w:rsidRPr="00B17AB6" w:rsidRDefault="004C076E" w:rsidP="00E064EF">
            <w:r w:rsidRPr="00B17AB6">
              <w:t xml:space="preserve">Material and component recovery, reuse and/or recycling.  </w:t>
            </w:r>
          </w:p>
          <w:p w14:paraId="035C234D" w14:textId="77777777" w:rsidR="004C076E" w:rsidRPr="00B17AB6" w:rsidRDefault="004C076E" w:rsidP="00E064EF"/>
          <w:p w14:paraId="00C2F580" w14:textId="3303759E" w:rsidR="004C076E" w:rsidRPr="000268AE" w:rsidRDefault="004C076E" w:rsidP="00E064EF">
            <w:pPr>
              <w:rPr>
                <w:highlight w:val="yellow"/>
              </w:rPr>
            </w:pPr>
            <w:r w:rsidRPr="00B17AB6">
              <w:t xml:space="preserve">Use of durable and demountable interior fit-out will allow for components and materials to be recovered and reused on-site. Alternatively, the option to share reusable materials with other buildings and charities can also be explored.    </w:t>
            </w:r>
          </w:p>
        </w:tc>
      </w:tr>
      <w:tr w:rsidR="004C076E" w14:paraId="48D9E438" w14:textId="77777777" w:rsidTr="00E064EF">
        <w:trPr>
          <w:cnfStyle w:val="000000010000" w:firstRow="0" w:lastRow="0" w:firstColumn="0" w:lastColumn="0" w:oddVBand="0" w:evenVBand="0" w:oddHBand="0" w:evenHBand="1" w:firstRowFirstColumn="0" w:firstRowLastColumn="0" w:lastRowFirstColumn="0" w:lastRowLastColumn="0"/>
          <w:trHeight w:val="2052"/>
        </w:trPr>
        <w:tc>
          <w:tcPr>
            <w:tcW w:w="756" w:type="pct"/>
          </w:tcPr>
          <w:p w14:paraId="06062CA4" w14:textId="77777777" w:rsidR="004C076E" w:rsidRPr="00234904" w:rsidRDefault="004C076E" w:rsidP="00E064EF">
            <w:r w:rsidRPr="00234904">
              <w:t>Building services</w:t>
            </w:r>
          </w:p>
        </w:tc>
        <w:tc>
          <w:tcPr>
            <w:tcW w:w="945" w:type="pct"/>
          </w:tcPr>
          <w:p w14:paraId="35EB4826" w14:textId="77777777" w:rsidR="004C076E" w:rsidRPr="00234904" w:rsidRDefault="004C076E" w:rsidP="00E064EF">
            <w:r w:rsidRPr="00234904">
              <w:t xml:space="preserve">Efficient design; Design for longevity and maintainability </w:t>
            </w:r>
          </w:p>
        </w:tc>
        <w:tc>
          <w:tcPr>
            <w:tcW w:w="3299" w:type="pct"/>
          </w:tcPr>
          <w:p w14:paraId="1E3BB8F7" w14:textId="77777777" w:rsidR="004C076E" w:rsidRPr="00B17AB6" w:rsidRDefault="004C076E" w:rsidP="00E064EF">
            <w:r w:rsidRPr="00B17AB6">
              <w:t xml:space="preserve">Refurbishment, reuse and/or component and material recovery and recycling. </w:t>
            </w:r>
          </w:p>
          <w:p w14:paraId="7433A96E" w14:textId="77777777" w:rsidR="004C076E" w:rsidRPr="000268AE" w:rsidRDefault="004C076E" w:rsidP="00E064EF">
            <w:pPr>
              <w:rPr>
                <w:highlight w:val="yellow"/>
              </w:rPr>
            </w:pPr>
          </w:p>
          <w:p w14:paraId="7CF7C8A9" w14:textId="04984052" w:rsidR="004C076E" w:rsidRPr="000268AE" w:rsidRDefault="004C076E" w:rsidP="00E064EF">
            <w:pPr>
              <w:rPr>
                <w:highlight w:val="yellow"/>
              </w:rPr>
            </w:pPr>
            <w:r w:rsidRPr="00B17AB6">
              <w:t>The building services will be designed and maintained to prolong their expected service life</w:t>
            </w:r>
            <w:r w:rsidR="00B17AB6" w:rsidRPr="00B17AB6">
              <w:t>.</w:t>
            </w:r>
            <w:r w:rsidRPr="00B17AB6">
              <w:t xml:space="preserve"> Ease of access and independence of building services will enable building services to be replaced without major disruptions to the building. </w:t>
            </w:r>
          </w:p>
        </w:tc>
      </w:tr>
    </w:tbl>
    <w:p w14:paraId="5964C802" w14:textId="5CDC13F3" w:rsidR="001B2C93" w:rsidRDefault="001B2C93" w:rsidP="001B2C93"/>
    <w:p w14:paraId="7D856AD6" w14:textId="77777777" w:rsidR="004A339D" w:rsidRDefault="004A339D">
      <w:pPr>
        <w:rPr>
          <w:rFonts w:asciiTheme="majorHAnsi" w:eastAsiaTheme="majorEastAsia" w:hAnsiTheme="majorHAnsi" w:cstheme="majorBidi"/>
          <w:color w:val="B5D1C6" w:themeColor="accent2"/>
          <w:sz w:val="30"/>
          <w:szCs w:val="32"/>
        </w:rPr>
      </w:pPr>
      <w:r>
        <w:br w:type="page"/>
      </w:r>
    </w:p>
    <w:p w14:paraId="46036675" w14:textId="77B889A5" w:rsidR="00994789" w:rsidRDefault="000C16A8" w:rsidP="00994789">
      <w:pPr>
        <w:pStyle w:val="HeadingNum1"/>
      </w:pPr>
      <w:bookmarkStart w:id="42" w:name="_Toc195006147"/>
      <w:r>
        <w:lastRenderedPageBreak/>
        <w:t>Opportunities for managing and reducing waste</w:t>
      </w:r>
      <w:bookmarkEnd w:id="42"/>
    </w:p>
    <w:p w14:paraId="794600D7" w14:textId="1DB0FF91" w:rsidR="000C16A8" w:rsidRDefault="00A14416" w:rsidP="000C16A8">
      <w:pPr>
        <w:pStyle w:val="HeadingNum2"/>
      </w:pPr>
      <w:bookmarkStart w:id="43" w:name="_Toc195006148"/>
      <w:r>
        <w:t>Operational waste management plan</w:t>
      </w:r>
      <w:bookmarkEnd w:id="43"/>
      <w:r w:rsidR="00083D33">
        <w:t xml:space="preserve"> </w:t>
      </w:r>
    </w:p>
    <w:p w14:paraId="4476330D" w14:textId="77421BD0" w:rsidR="002E1949" w:rsidRPr="00477A48" w:rsidRDefault="00477A48" w:rsidP="00477A48">
      <w:r>
        <w:t xml:space="preserve">An operational waste management plan has been produced to demonstrate </w:t>
      </w:r>
      <w:r w:rsidR="002E1949" w:rsidRPr="005F2A7F">
        <w:t xml:space="preserve">that the proposed development has adequate, flexible, easily </w:t>
      </w:r>
      <w:r w:rsidR="0035557F" w:rsidRPr="005F2A7F">
        <w:t>accessible,</w:t>
      </w:r>
      <w:r w:rsidR="002E1949" w:rsidRPr="005F2A7F">
        <w:t xml:space="preserve"> and shared storage space and collection systems.</w:t>
      </w:r>
      <w:r w:rsidR="002E1949">
        <w:t xml:space="preserve"> </w:t>
      </w:r>
      <w:r>
        <w:t xml:space="preserve">Waste collection vehicles </w:t>
      </w:r>
      <w:r w:rsidRPr="00477A48">
        <w:t>will service the development in line with the procedures set out by the London Borough of Bexley.</w:t>
      </w:r>
    </w:p>
    <w:p w14:paraId="267C1E9B" w14:textId="27E43A87" w:rsidR="00B17AB6" w:rsidRDefault="00477A48" w:rsidP="00477A48">
      <w:r w:rsidRPr="00477A48">
        <w:t xml:space="preserve">A different approach is </w:t>
      </w:r>
      <w:r>
        <w:t>expected for the residential and commercial units to meet the needs of both demises, as outlined below:</w:t>
      </w:r>
    </w:p>
    <w:p w14:paraId="70D63B54" w14:textId="7E3EA020" w:rsidR="00477A48" w:rsidRDefault="00477A48" w:rsidP="00477A48">
      <w:pPr>
        <w:pStyle w:val="ListBullet-level1"/>
      </w:pPr>
      <w:r>
        <w:t>Within the residential units, residents will be responsible for segregating and storing their refuse and recycling in their kitchens using the storage facilities provided. Each apartment block will have a communal waste storage room comprising Eurobins for the identified waste streams</w:t>
      </w:r>
    </w:p>
    <w:p w14:paraId="4C3099AF" w14:textId="77777777" w:rsidR="00477A48" w:rsidRDefault="00477A48" w:rsidP="000851CD">
      <w:pPr>
        <w:pStyle w:val="ListBullet-level1"/>
      </w:pPr>
      <w:r>
        <w:t xml:space="preserve">The commercial units are currently designed to retain flexibility and their fit out will incorporate the tenant’s fit out of their required waste storage to meet their specific demands and requirements. As with residential waste, the tenants will initially be expected to segregate and store their refuse within their own designated waste store area. All waste storage areas will be clearly labelled to ensure cross contamination of waste between streams is minimised. </w:t>
      </w:r>
    </w:p>
    <w:p w14:paraId="506A11D4" w14:textId="63B259EC" w:rsidR="00477A48" w:rsidRPr="00477A48" w:rsidRDefault="00477A48" w:rsidP="00477A48">
      <w:r>
        <w:t>Commercial and residential waste will be segregated.</w:t>
      </w:r>
    </w:p>
    <w:p w14:paraId="7810679B" w14:textId="7CEDB51B" w:rsidR="00262ECB" w:rsidRPr="002D7EF5" w:rsidRDefault="00262ECB" w:rsidP="00262ECB">
      <w:pPr>
        <w:pStyle w:val="HeadingNum2"/>
      </w:pPr>
      <w:bookmarkStart w:id="44" w:name="_Toc195006149"/>
      <w:r w:rsidRPr="002D7EF5">
        <w:t>Waste during c</w:t>
      </w:r>
      <w:r w:rsidR="005E0A7E" w:rsidRPr="002D7EF5">
        <w:t>o</w:t>
      </w:r>
      <w:r w:rsidRPr="002D7EF5">
        <w:t>nstruction</w:t>
      </w:r>
      <w:bookmarkEnd w:id="44"/>
    </w:p>
    <w:p w14:paraId="0EB80809" w14:textId="72F7BD1F" w:rsidR="00262ECB" w:rsidRPr="00477A48" w:rsidRDefault="00262ECB" w:rsidP="00262ECB">
      <w:r w:rsidRPr="00477A48">
        <w:t xml:space="preserve">Waste management during both </w:t>
      </w:r>
      <w:r w:rsidR="00A51658" w:rsidRPr="00477A48">
        <w:t xml:space="preserve">excavation </w:t>
      </w:r>
      <w:r w:rsidRPr="00477A48">
        <w:t>and construction periods will be undertaken in accordance with the project Environmental Statement for managing the environmental impact from enabling and construction.</w:t>
      </w:r>
    </w:p>
    <w:p w14:paraId="4518EDC7" w14:textId="39C69679" w:rsidR="00262ECB" w:rsidRPr="00477A48" w:rsidRDefault="00262ECB" w:rsidP="00262ECB">
      <w:r w:rsidRPr="00477A48">
        <w:t xml:space="preserve">Waste management procedures and documentation information will be covered within the Site Waste Management Plan (SWMP) prepared by the contractor, identifying the types and quantities of waste produced during every stage of the project, as well as opportunities to reduce, reuse and recycle construction process waste. A waste hierarchy approach will be followed with the intention first to minimise waste generation, followed by reuse or recycling off-site. </w:t>
      </w:r>
    </w:p>
    <w:p w14:paraId="6866C115" w14:textId="77777777" w:rsidR="00262ECB" w:rsidRPr="00477A48" w:rsidRDefault="00262ECB" w:rsidP="00262ECB">
      <w:r w:rsidRPr="00477A48">
        <w:t>To facilitate minimising on-site waste generation:</w:t>
      </w:r>
    </w:p>
    <w:p w14:paraId="490A4202" w14:textId="77777777" w:rsidR="00262ECB" w:rsidRPr="00477A48" w:rsidRDefault="00262ECB" w:rsidP="009D415B">
      <w:pPr>
        <w:pStyle w:val="ListBullet-level1"/>
        <w:numPr>
          <w:ilvl w:val="0"/>
          <w:numId w:val="26"/>
        </w:numPr>
        <w:tabs>
          <w:tab w:val="num" w:pos="284"/>
        </w:tabs>
        <w:spacing w:after="0"/>
        <w:ind w:left="284" w:hanging="284"/>
        <w:contextualSpacing w:val="0"/>
      </w:pPr>
      <w:r w:rsidRPr="00477A48">
        <w:t>Materials suppliers will agree to reduce packaging, to use reusable packaging, or to operate a packaging take-back scheme;</w:t>
      </w:r>
    </w:p>
    <w:p w14:paraId="2993187A" w14:textId="77777777" w:rsidR="00262ECB" w:rsidRPr="00477A48" w:rsidRDefault="00262ECB" w:rsidP="009D415B">
      <w:pPr>
        <w:pStyle w:val="ListBullet-level1"/>
        <w:numPr>
          <w:ilvl w:val="0"/>
          <w:numId w:val="26"/>
        </w:numPr>
        <w:tabs>
          <w:tab w:val="num" w:pos="284"/>
        </w:tabs>
        <w:spacing w:after="0"/>
        <w:ind w:left="284" w:hanging="284"/>
        <w:contextualSpacing w:val="0"/>
      </w:pPr>
      <w:r w:rsidRPr="00477A48">
        <w:t>‘Just-in-time’ material delivery to minimise stockpiling and related risk of damage and disposal as waste;</w:t>
      </w:r>
    </w:p>
    <w:p w14:paraId="0B1EBA52" w14:textId="77777777" w:rsidR="00262ECB" w:rsidRPr="00477A48" w:rsidRDefault="00262ECB" w:rsidP="009D415B">
      <w:pPr>
        <w:pStyle w:val="ListBullet-level1"/>
        <w:numPr>
          <w:ilvl w:val="0"/>
          <w:numId w:val="26"/>
        </w:numPr>
        <w:tabs>
          <w:tab w:val="num" w:pos="284"/>
        </w:tabs>
        <w:spacing w:after="0"/>
        <w:ind w:left="284" w:hanging="284"/>
        <w:contextualSpacing w:val="0"/>
      </w:pPr>
      <w:r w:rsidRPr="00477A48">
        <w:t>Close attention to material quantity requirements to avoid over-ordering and generation of waste;</w:t>
      </w:r>
    </w:p>
    <w:p w14:paraId="6A516039" w14:textId="00DB3658" w:rsidR="00262ECB" w:rsidRPr="00477A48" w:rsidRDefault="00262ECB" w:rsidP="009D415B">
      <w:pPr>
        <w:pStyle w:val="ListBullet-level1"/>
        <w:numPr>
          <w:ilvl w:val="0"/>
          <w:numId w:val="26"/>
        </w:numPr>
        <w:tabs>
          <w:tab w:val="num" w:pos="284"/>
        </w:tabs>
        <w:spacing w:after="0"/>
        <w:ind w:left="284" w:hanging="284"/>
        <w:contextualSpacing w:val="0"/>
      </w:pPr>
      <w:r w:rsidRPr="00477A48">
        <w:t>Segregation of waste at source where practicable</w:t>
      </w:r>
      <w:r w:rsidR="002D7EF5" w:rsidRPr="00477A48">
        <w:t>.</w:t>
      </w:r>
    </w:p>
    <w:p w14:paraId="29E1EE1A" w14:textId="77777777" w:rsidR="001B2C93" w:rsidRPr="00477A48" w:rsidRDefault="001B2C93" w:rsidP="001B2C93">
      <w:pPr>
        <w:pStyle w:val="ListBullet-level1"/>
        <w:numPr>
          <w:ilvl w:val="0"/>
          <w:numId w:val="0"/>
        </w:numPr>
        <w:spacing w:after="0"/>
        <w:ind w:left="284"/>
        <w:contextualSpacing w:val="0"/>
      </w:pPr>
    </w:p>
    <w:p w14:paraId="00F1A49C" w14:textId="77777777" w:rsidR="00262ECB" w:rsidRPr="00477A48" w:rsidRDefault="00262ECB" w:rsidP="00262ECB">
      <w:r w:rsidRPr="00477A48">
        <w:t>Contractor energy use on and off-site will be minimised where possible:</w:t>
      </w:r>
    </w:p>
    <w:p w14:paraId="5144A573" w14:textId="77777777" w:rsidR="00262ECB" w:rsidRPr="00477A48" w:rsidRDefault="00262ECB" w:rsidP="009D415B">
      <w:pPr>
        <w:pStyle w:val="ListBullet-level1"/>
        <w:numPr>
          <w:ilvl w:val="0"/>
          <w:numId w:val="26"/>
        </w:numPr>
        <w:tabs>
          <w:tab w:val="num" w:pos="284"/>
        </w:tabs>
        <w:spacing w:after="0"/>
        <w:ind w:left="284" w:hanging="284"/>
        <w:contextualSpacing w:val="0"/>
      </w:pPr>
      <w:r w:rsidRPr="00477A48">
        <w:t>Using alternatives to diesel/petrol powered equipment;</w:t>
      </w:r>
    </w:p>
    <w:p w14:paraId="518C1022" w14:textId="77777777" w:rsidR="00262ECB" w:rsidRPr="00477A48" w:rsidRDefault="00262ECB" w:rsidP="009D415B">
      <w:pPr>
        <w:pStyle w:val="ListBullet-level1"/>
        <w:numPr>
          <w:ilvl w:val="0"/>
          <w:numId w:val="26"/>
        </w:numPr>
        <w:tabs>
          <w:tab w:val="num" w:pos="284"/>
        </w:tabs>
        <w:spacing w:after="0"/>
        <w:ind w:left="284" w:hanging="284"/>
        <w:contextualSpacing w:val="0"/>
      </w:pPr>
      <w:r w:rsidRPr="00477A48">
        <w:t>Incorporating sources of renewable energy, to offset the use of main utilities;</w:t>
      </w:r>
    </w:p>
    <w:p w14:paraId="0553C81D" w14:textId="77777777" w:rsidR="00262ECB" w:rsidRPr="00477A48" w:rsidRDefault="00262ECB" w:rsidP="009D415B">
      <w:pPr>
        <w:pStyle w:val="ListBullet-level1"/>
        <w:numPr>
          <w:ilvl w:val="0"/>
          <w:numId w:val="26"/>
        </w:numPr>
        <w:tabs>
          <w:tab w:val="num" w:pos="284"/>
        </w:tabs>
        <w:spacing w:after="0"/>
        <w:ind w:left="284" w:hanging="284"/>
        <w:contextualSpacing w:val="0"/>
      </w:pPr>
      <w:r w:rsidRPr="00477A48">
        <w:t>Selecting and specifying energy efficiency plant and equipment; and</w:t>
      </w:r>
    </w:p>
    <w:p w14:paraId="7A30B941" w14:textId="77777777" w:rsidR="00262ECB" w:rsidRPr="00477A48" w:rsidRDefault="00262ECB" w:rsidP="009D415B">
      <w:pPr>
        <w:pStyle w:val="ListBullet-level1"/>
        <w:numPr>
          <w:ilvl w:val="0"/>
          <w:numId w:val="26"/>
        </w:numPr>
        <w:tabs>
          <w:tab w:val="num" w:pos="284"/>
        </w:tabs>
        <w:spacing w:after="0"/>
        <w:ind w:left="284" w:hanging="284"/>
        <w:contextualSpacing w:val="0"/>
      </w:pPr>
      <w:r w:rsidRPr="00477A48">
        <w:t>Implementing staff training for initiatives to turn off plant and equipment when not in use.</w:t>
      </w:r>
    </w:p>
    <w:p w14:paraId="3A3FDFB6" w14:textId="77777777" w:rsidR="00262ECB" w:rsidRPr="00477A48" w:rsidRDefault="00262ECB" w:rsidP="00262ECB">
      <w:pPr>
        <w:pStyle w:val="ListBullet-level1"/>
        <w:numPr>
          <w:ilvl w:val="0"/>
          <w:numId w:val="0"/>
        </w:numPr>
        <w:spacing w:after="0"/>
        <w:ind w:left="284"/>
      </w:pPr>
    </w:p>
    <w:p w14:paraId="3F760E93" w14:textId="77777777" w:rsidR="00262ECB" w:rsidRPr="00477A48" w:rsidRDefault="00262ECB" w:rsidP="00262ECB">
      <w:r w:rsidRPr="00477A48">
        <w:t>The energy consumption of the project will be monitored, through submetering or reading of utility bills, to allow comparison against best practice benchmarks, and improved where possible.</w:t>
      </w:r>
    </w:p>
    <w:p w14:paraId="2F1A05DB" w14:textId="2C1F897E" w:rsidR="00262ECB" w:rsidRPr="00477A48" w:rsidRDefault="00262ECB" w:rsidP="00262ECB">
      <w:r w:rsidRPr="00477A48">
        <w:t>As part of understanding the impact of the construction periods the Construction Environment Management Plan will illustrate indicative construction vehicle routes.</w:t>
      </w:r>
    </w:p>
    <w:p w14:paraId="7C3296B4" w14:textId="59A1C7E5" w:rsidR="00E57F9F" w:rsidRPr="00E3457E" w:rsidRDefault="00262ECB" w:rsidP="00E57F9F">
      <w:r w:rsidRPr="00477A48">
        <w:t>In addition, vehicle routes to recommended demolition waste processing plants will be indicated, with a focus of these to be located within Greater London, minimising vehicle distances to travel, and such impacts of these vehicles on the surrounding environment.</w:t>
      </w:r>
      <w:bookmarkStart w:id="45" w:name="_Hlk75508039"/>
    </w:p>
    <w:p w14:paraId="59376914" w14:textId="26454454" w:rsidR="00B63B0C" w:rsidRDefault="00CE6A94" w:rsidP="001B2C93">
      <w:pPr>
        <w:pStyle w:val="HeadingNum2"/>
      </w:pPr>
      <w:bookmarkStart w:id="46" w:name="_Toc64029614"/>
      <w:bookmarkEnd w:id="45"/>
      <w:r>
        <w:br w:type="column"/>
      </w:r>
      <w:bookmarkStart w:id="47" w:name="_Toc195006150"/>
      <w:r w:rsidR="00B63B0C">
        <w:t>Plans for implementation</w:t>
      </w:r>
      <w:bookmarkEnd w:id="47"/>
      <w:r w:rsidR="00B63B0C">
        <w:t xml:space="preserve"> </w:t>
      </w:r>
    </w:p>
    <w:p w14:paraId="60072EFF" w14:textId="67C4B1EA" w:rsidR="000A060F" w:rsidRDefault="00CE6A94" w:rsidP="000A060F">
      <w:r>
        <w:t xml:space="preserve">Velocity have prepared an outline Site Waste Management Plan [Ref: </w:t>
      </w:r>
      <w:r w:rsidR="00641A23" w:rsidRPr="00641A23">
        <w:t xml:space="preserve">240626 4-8 </w:t>
      </w:r>
      <w:proofErr w:type="spellStart"/>
      <w:r w:rsidR="00641A23" w:rsidRPr="00641A23">
        <w:t>Sedgemere</w:t>
      </w:r>
      <w:proofErr w:type="spellEnd"/>
      <w:r w:rsidR="00641A23" w:rsidRPr="00641A23">
        <w:t xml:space="preserve"> Road SWMP DRAFT ISSUE v0.1</w:t>
      </w:r>
      <w:r w:rsidR="00641A23">
        <w:t>] which includes a section on circular economy considerations highlighting the following project objectives:</w:t>
      </w:r>
    </w:p>
    <w:p w14:paraId="58140A00" w14:textId="321D2CA6" w:rsidR="00641A23" w:rsidRDefault="00641A23" w:rsidP="00641A23">
      <w:pPr>
        <w:pStyle w:val="ListBullet-level1"/>
      </w:pPr>
      <w:r>
        <w:t>London Plan Policy SI 7: 95% reuse/ recycling/ recovery or construction and demolition waste material streams and 95% excavation waster sent for beneficial use</w:t>
      </w:r>
    </w:p>
    <w:p w14:paraId="43FAE6D3" w14:textId="775D36DE" w:rsidR="00641A23" w:rsidRDefault="00641A23" w:rsidP="00641A23">
      <w:pPr>
        <w:pStyle w:val="ListBullet-level1"/>
      </w:pPr>
      <w:r>
        <w:t xml:space="preserve">No more than 5% demolition, excavation or construction waste will be sent to landfill </w:t>
      </w:r>
    </w:p>
    <w:p w14:paraId="2A6CAA9A" w14:textId="7CC62D18" w:rsidR="00641A23" w:rsidRPr="000A060F" w:rsidRDefault="00641A23" w:rsidP="00641A23">
      <w:pPr>
        <w:pStyle w:val="ListBullet-level1"/>
      </w:pPr>
      <w:r>
        <w:t xml:space="preserve">The developer will be contractually responsible for all site waste reporting, tracking progress against targets </w:t>
      </w:r>
    </w:p>
    <w:p w14:paraId="5CFB6870" w14:textId="41F86CB4" w:rsidR="00B63B0C" w:rsidRPr="00641A23" w:rsidRDefault="00B63B0C" w:rsidP="00B63B0C">
      <w:r>
        <w:t>During the design stage</w:t>
      </w:r>
      <w:r w:rsidR="00641A23">
        <w:t>,</w:t>
      </w:r>
      <w:r>
        <w:t xml:space="preserve"> the commitments and targets outlined in this report will be subject to on-going review by </w:t>
      </w:r>
      <w:r w:rsidRPr="00641A23">
        <w:t xml:space="preserve">the majority of the design team members. Key responsibility has been summarised within each of the principles, outlining how they plan to progress with each principle and ensure the aspects are captured within the final build design. It will be the responsibility of the Sustainability consultant to lead the conversation on Circular Economy and the principles within the design, this will be documented and monitored via updated proforma templates, drawings, and correspondence. </w:t>
      </w:r>
    </w:p>
    <w:p w14:paraId="5DD3356C" w14:textId="5223F381" w:rsidR="00B67E9D" w:rsidRPr="00641A23" w:rsidRDefault="00B63B0C" w:rsidP="00B63B0C">
      <w:r w:rsidRPr="00641A23">
        <w:t xml:space="preserve">Prior to the commencement of works on site, </w:t>
      </w:r>
      <w:r w:rsidR="00641A23" w:rsidRPr="00641A23">
        <w:t>an</w:t>
      </w:r>
      <w:r w:rsidRPr="00641A23">
        <w:t xml:space="preserve"> updated Detailed Circular Economy Statement</w:t>
      </w:r>
      <w:r w:rsidR="00641A23" w:rsidRPr="00641A23">
        <w:t xml:space="preserve"> will be submitted to document the </w:t>
      </w:r>
      <w:r w:rsidRPr="00641A23">
        <w:t xml:space="preserve">progress </w:t>
      </w:r>
      <w:r w:rsidR="00641A23" w:rsidRPr="00641A23">
        <w:t xml:space="preserve">that </w:t>
      </w:r>
      <w:r w:rsidRPr="00641A23">
        <w:t xml:space="preserve">has been made </w:t>
      </w:r>
      <w:r w:rsidR="00641A23" w:rsidRPr="00641A23">
        <w:t xml:space="preserve">between </w:t>
      </w:r>
      <w:r w:rsidRPr="00641A23">
        <w:t xml:space="preserve">Stage 2 </w:t>
      </w:r>
      <w:r w:rsidR="00641A23" w:rsidRPr="00641A23">
        <w:t xml:space="preserve">and </w:t>
      </w:r>
      <w:r w:rsidRPr="00641A23">
        <w:t xml:space="preserve">Tender, confirming the principles and design aspects included, as well as the lessons learnt, and challenges faced by the team within the process.  </w:t>
      </w:r>
    </w:p>
    <w:p w14:paraId="108AC9CE" w14:textId="5FEC549F" w:rsidR="00B63B0C" w:rsidRPr="00641A23" w:rsidRDefault="00B63B0C" w:rsidP="00B63B0C">
      <w:r w:rsidRPr="00641A23">
        <w:t xml:space="preserve">This process will be repeated again following the construction of the development, reporting on the strategies and commitments implemented by the Principal Contractor and their team in line with the approach made throughout the design stage. Final evidence including the following as listed below will be provided in order to confirm how the development has and will perform throughout its life cycle.  </w:t>
      </w:r>
    </w:p>
    <w:p w14:paraId="376C93B7" w14:textId="1A7A6608" w:rsidR="00B63B0C" w:rsidRPr="00641A23" w:rsidRDefault="00B63B0C" w:rsidP="009D415B">
      <w:pPr>
        <w:pStyle w:val="ListBullet-level1"/>
        <w:numPr>
          <w:ilvl w:val="0"/>
          <w:numId w:val="18"/>
        </w:numPr>
        <w:tabs>
          <w:tab w:val="clear" w:pos="284"/>
        </w:tabs>
        <w:ind w:left="340" w:hanging="340"/>
      </w:pPr>
      <w:r w:rsidRPr="00641A23">
        <w:t>Evidence of audits</w:t>
      </w:r>
      <w:r w:rsidR="001B2C93" w:rsidRPr="00641A23">
        <w:t>.</w:t>
      </w:r>
      <w:r w:rsidRPr="00641A23">
        <w:t xml:space="preserve"> </w:t>
      </w:r>
    </w:p>
    <w:p w14:paraId="5B6BAFF1" w14:textId="2A87E183" w:rsidR="00B63B0C" w:rsidRPr="00641A23" w:rsidRDefault="00B63B0C" w:rsidP="009D415B">
      <w:pPr>
        <w:pStyle w:val="ListBullet-level1"/>
        <w:numPr>
          <w:ilvl w:val="0"/>
          <w:numId w:val="18"/>
        </w:numPr>
        <w:tabs>
          <w:tab w:val="clear" w:pos="284"/>
        </w:tabs>
        <w:ind w:left="340" w:hanging="340"/>
      </w:pPr>
      <w:r w:rsidRPr="00641A23">
        <w:t>Written agreements or correspondence</w:t>
      </w:r>
      <w:r w:rsidR="001B2C93" w:rsidRPr="00641A23">
        <w:t>.</w:t>
      </w:r>
      <w:r w:rsidRPr="00641A23">
        <w:t xml:space="preserve"> </w:t>
      </w:r>
    </w:p>
    <w:p w14:paraId="12A8452A" w14:textId="22088BFC" w:rsidR="001B2C93" w:rsidRPr="000F2D0A" w:rsidRDefault="001B2C93" w:rsidP="009D415B">
      <w:pPr>
        <w:pStyle w:val="ListBullet-level1"/>
        <w:numPr>
          <w:ilvl w:val="0"/>
          <w:numId w:val="18"/>
        </w:numPr>
        <w:tabs>
          <w:tab w:val="clear" w:pos="284"/>
        </w:tabs>
        <w:ind w:left="340" w:hanging="340"/>
      </w:pPr>
      <w:r w:rsidRPr="000F2D0A">
        <w:t>Final SWMP and or RMP.</w:t>
      </w:r>
    </w:p>
    <w:p w14:paraId="4D498FEF" w14:textId="5C722529" w:rsidR="00B63B0C" w:rsidRPr="000F2D0A" w:rsidRDefault="00B63B0C" w:rsidP="009D415B">
      <w:pPr>
        <w:pStyle w:val="ListBullet-level1"/>
        <w:numPr>
          <w:ilvl w:val="0"/>
          <w:numId w:val="18"/>
        </w:numPr>
        <w:tabs>
          <w:tab w:val="clear" w:pos="284"/>
        </w:tabs>
        <w:ind w:left="340" w:hanging="340"/>
      </w:pPr>
      <w:r w:rsidRPr="000F2D0A">
        <w:t>Drawings or photos</w:t>
      </w:r>
      <w:r w:rsidR="001B2C93" w:rsidRPr="000F2D0A">
        <w:t>.</w:t>
      </w:r>
      <w:r w:rsidRPr="000F2D0A">
        <w:t xml:space="preserve"> </w:t>
      </w:r>
    </w:p>
    <w:p w14:paraId="1A23A66F" w14:textId="2E87DEBA" w:rsidR="00B63B0C" w:rsidRPr="000F2D0A" w:rsidRDefault="00B63B0C" w:rsidP="009D415B">
      <w:pPr>
        <w:pStyle w:val="ListBullet-level1"/>
        <w:numPr>
          <w:ilvl w:val="0"/>
          <w:numId w:val="18"/>
        </w:numPr>
        <w:tabs>
          <w:tab w:val="clear" w:pos="284"/>
        </w:tabs>
        <w:ind w:left="340" w:hanging="340"/>
      </w:pPr>
      <w:r w:rsidRPr="000F2D0A">
        <w:t>Specifications</w:t>
      </w:r>
      <w:r w:rsidR="005B0D8C" w:rsidRPr="000F2D0A">
        <w:t>.</w:t>
      </w:r>
      <w:r w:rsidRPr="000F2D0A">
        <w:t xml:space="preserve"> </w:t>
      </w:r>
    </w:p>
    <w:p w14:paraId="01363E90" w14:textId="76C69A6B" w:rsidR="00B63B0C" w:rsidRPr="000F2D0A" w:rsidRDefault="00B63B0C" w:rsidP="009D415B">
      <w:pPr>
        <w:pStyle w:val="ListBullet-level1"/>
        <w:numPr>
          <w:ilvl w:val="0"/>
          <w:numId w:val="18"/>
        </w:numPr>
        <w:tabs>
          <w:tab w:val="clear" w:pos="284"/>
        </w:tabs>
        <w:ind w:left="340" w:hanging="340"/>
      </w:pPr>
      <w:r w:rsidRPr="000F2D0A">
        <w:t>Updated versions of Table</w:t>
      </w:r>
      <w:r w:rsidR="005B0D8C" w:rsidRPr="000F2D0A">
        <w:t xml:space="preserve"> 6</w:t>
      </w:r>
      <w:r w:rsidRPr="000F2D0A">
        <w:t xml:space="preserve"> and </w:t>
      </w:r>
      <w:r w:rsidR="005B0D8C" w:rsidRPr="000F2D0A">
        <w:t>7.</w:t>
      </w:r>
      <w:r w:rsidRPr="000F2D0A">
        <w:t xml:space="preserve">  </w:t>
      </w:r>
    </w:p>
    <w:p w14:paraId="190AC7A6" w14:textId="2E4F9AE4" w:rsidR="00B63B0C" w:rsidRPr="000F2D0A" w:rsidRDefault="00B63B0C" w:rsidP="009D415B">
      <w:pPr>
        <w:pStyle w:val="ListBullet-level1"/>
        <w:numPr>
          <w:ilvl w:val="0"/>
          <w:numId w:val="18"/>
        </w:numPr>
        <w:tabs>
          <w:tab w:val="clear" w:pos="284"/>
        </w:tabs>
        <w:ind w:left="340" w:hanging="340"/>
      </w:pPr>
      <w:r w:rsidRPr="000F2D0A">
        <w:t xml:space="preserve">Bill of Materials. </w:t>
      </w:r>
    </w:p>
    <w:p w14:paraId="68EA40EF" w14:textId="6018A480" w:rsidR="00B67E9D" w:rsidRDefault="00B67E9D" w:rsidP="00B67E9D">
      <w:r>
        <w:t xml:space="preserve">In the long-term appropriate documentation, will be made readily available by the design team (incl. Building User Guides (BUG), Building adaptability and disassembly guide) for the building occupants, tenants, and FM team in order to inform them on the end of strategy, disassembly, future reuse, waste avoidance and waste reduction principles which have been adopted and incorporated into the base build. </w:t>
      </w:r>
    </w:p>
    <w:p w14:paraId="35CA23AB" w14:textId="77777777" w:rsidR="00641A23" w:rsidRDefault="00641A23">
      <w:pPr>
        <w:rPr>
          <w:rFonts w:ascii="Lato" w:hAnsi="Lato"/>
          <w:iCs/>
          <w:color w:val="000000" w:themeColor="text1"/>
          <w:sz w:val="16"/>
          <w:szCs w:val="18"/>
        </w:rPr>
      </w:pPr>
      <w:r>
        <w:br w:type="page"/>
      </w:r>
    </w:p>
    <w:p w14:paraId="276BA7F7" w14:textId="6F068763" w:rsidR="005B0D8C" w:rsidRDefault="005B0D8C" w:rsidP="005B0D8C">
      <w:pPr>
        <w:pStyle w:val="Caption"/>
        <w:keepNext/>
      </w:pPr>
      <w:r>
        <w:lastRenderedPageBreak/>
        <w:t xml:space="preserve">Table </w:t>
      </w:r>
      <w:r w:rsidR="00214CDF">
        <w:fldChar w:fldCharType="begin"/>
      </w:r>
      <w:r w:rsidR="00214CDF">
        <w:instrText xml:space="preserve"> SEQ Table \* ARABIC </w:instrText>
      </w:r>
      <w:r w:rsidR="00214CDF">
        <w:fldChar w:fldCharType="separate"/>
      </w:r>
      <w:r w:rsidR="00986A5D">
        <w:rPr>
          <w:noProof/>
        </w:rPr>
        <w:t>8</w:t>
      </w:r>
      <w:r w:rsidR="00214CDF">
        <w:rPr>
          <w:noProof/>
        </w:rPr>
        <w:fldChar w:fldCharType="end"/>
      </w:r>
      <w:r>
        <w:t xml:space="preserve"> Outline plan for implementation</w:t>
      </w:r>
    </w:p>
    <w:tbl>
      <w:tblPr>
        <w:tblStyle w:val="HoareLeaTable1"/>
        <w:tblW w:w="10203" w:type="dxa"/>
        <w:tblLook w:val="04A0" w:firstRow="1" w:lastRow="0" w:firstColumn="1" w:lastColumn="0" w:noHBand="0" w:noVBand="1"/>
      </w:tblPr>
      <w:tblGrid>
        <w:gridCol w:w="635"/>
        <w:gridCol w:w="2399"/>
        <w:gridCol w:w="2410"/>
        <w:gridCol w:w="3395"/>
        <w:gridCol w:w="7"/>
        <w:gridCol w:w="1357"/>
      </w:tblGrid>
      <w:tr w:rsidR="005B0D8C" w14:paraId="0B08A970" w14:textId="77777777" w:rsidTr="008009A7">
        <w:trPr>
          <w:cnfStyle w:val="100000000000" w:firstRow="1" w:lastRow="0" w:firstColumn="0" w:lastColumn="0" w:oddVBand="0" w:evenVBand="0" w:oddHBand="0" w:evenHBand="0" w:firstRowFirstColumn="0" w:firstRowLastColumn="0" w:lastRowFirstColumn="0" w:lastRowLastColumn="0"/>
        </w:trPr>
        <w:tc>
          <w:tcPr>
            <w:tcW w:w="635" w:type="dxa"/>
          </w:tcPr>
          <w:p w14:paraId="50CF2E0B" w14:textId="7797785D" w:rsidR="005B0D8C" w:rsidRPr="00B10DF6" w:rsidRDefault="005B0D8C" w:rsidP="00E064EF">
            <w:pPr>
              <w:rPr>
                <w:b/>
                <w:bCs/>
              </w:rPr>
            </w:pPr>
            <w:r>
              <w:rPr>
                <w:b/>
                <w:bCs/>
              </w:rPr>
              <w:t>RIBA stage</w:t>
            </w:r>
            <w:r w:rsidRPr="00B10DF6">
              <w:rPr>
                <w:b/>
                <w:bCs/>
              </w:rPr>
              <w:t xml:space="preserve"> </w:t>
            </w:r>
          </w:p>
        </w:tc>
        <w:tc>
          <w:tcPr>
            <w:tcW w:w="2399" w:type="dxa"/>
          </w:tcPr>
          <w:p w14:paraId="37263264" w14:textId="63886C17" w:rsidR="005B0D8C" w:rsidRPr="000815D9" w:rsidRDefault="005B0D8C" w:rsidP="00E064EF">
            <w:pPr>
              <w:rPr>
                <w:b/>
                <w:bCs/>
              </w:rPr>
            </w:pPr>
            <w:r w:rsidRPr="000815D9">
              <w:rPr>
                <w:b/>
                <w:bCs/>
              </w:rPr>
              <w:t>Action</w:t>
            </w:r>
          </w:p>
        </w:tc>
        <w:tc>
          <w:tcPr>
            <w:tcW w:w="2410" w:type="dxa"/>
          </w:tcPr>
          <w:p w14:paraId="4F67EA5D" w14:textId="093DCDE0" w:rsidR="005B0D8C" w:rsidRPr="000815D9" w:rsidRDefault="005B0D8C" w:rsidP="00E064EF">
            <w:pPr>
              <w:rPr>
                <w:b/>
                <w:bCs/>
              </w:rPr>
            </w:pPr>
            <w:r w:rsidRPr="000815D9">
              <w:rPr>
                <w:b/>
                <w:bCs/>
              </w:rPr>
              <w:t>Responsibility</w:t>
            </w:r>
          </w:p>
        </w:tc>
        <w:tc>
          <w:tcPr>
            <w:tcW w:w="3402" w:type="dxa"/>
            <w:gridSpan w:val="2"/>
          </w:tcPr>
          <w:p w14:paraId="6096C8ED" w14:textId="52DAAF16" w:rsidR="005B0D8C" w:rsidRPr="000815D9" w:rsidRDefault="005B0D8C" w:rsidP="00E064EF">
            <w:pPr>
              <w:rPr>
                <w:b/>
                <w:bCs/>
              </w:rPr>
            </w:pPr>
            <w:r w:rsidRPr="000815D9">
              <w:rPr>
                <w:b/>
                <w:bCs/>
              </w:rPr>
              <w:t>Evidence</w:t>
            </w:r>
          </w:p>
        </w:tc>
        <w:tc>
          <w:tcPr>
            <w:tcW w:w="1357" w:type="dxa"/>
          </w:tcPr>
          <w:p w14:paraId="13A70F75" w14:textId="77777777" w:rsidR="005B0D8C" w:rsidRPr="000815D9" w:rsidRDefault="005B0D8C" w:rsidP="00E064EF">
            <w:pPr>
              <w:rPr>
                <w:b/>
                <w:bCs/>
              </w:rPr>
            </w:pPr>
            <w:r w:rsidRPr="000815D9">
              <w:rPr>
                <w:b/>
                <w:bCs/>
              </w:rPr>
              <w:t>Status:</w:t>
            </w:r>
          </w:p>
        </w:tc>
      </w:tr>
      <w:tr w:rsidR="00E87883" w14:paraId="6ECED9FA" w14:textId="77777777" w:rsidTr="008009A7">
        <w:trPr>
          <w:cnfStyle w:val="000000100000" w:firstRow="0" w:lastRow="0" w:firstColumn="0" w:lastColumn="0" w:oddVBand="0" w:evenVBand="0" w:oddHBand="1" w:evenHBand="0" w:firstRowFirstColumn="0" w:firstRowLastColumn="0" w:lastRowFirstColumn="0" w:lastRowLastColumn="0"/>
          <w:trHeight w:val="1516"/>
        </w:trPr>
        <w:tc>
          <w:tcPr>
            <w:tcW w:w="635" w:type="dxa"/>
            <w:vMerge w:val="restart"/>
            <w:shd w:val="clear" w:color="auto" w:fill="F0F5F3" w:themeFill="accent2" w:themeFillTint="33"/>
            <w:vAlign w:val="center"/>
          </w:tcPr>
          <w:p w14:paraId="6658EE6C" w14:textId="445352DA" w:rsidR="005B0D8C" w:rsidRPr="00B10DF6" w:rsidRDefault="005B0D8C" w:rsidP="00E064EF">
            <w:pPr>
              <w:rPr>
                <w:b/>
                <w:bCs/>
              </w:rPr>
            </w:pPr>
            <w:r w:rsidRPr="00B10DF6">
              <w:rPr>
                <w:b/>
                <w:bCs/>
              </w:rPr>
              <w:t>0-1</w:t>
            </w:r>
          </w:p>
        </w:tc>
        <w:tc>
          <w:tcPr>
            <w:tcW w:w="2399" w:type="dxa"/>
            <w:shd w:val="clear" w:color="auto" w:fill="F0F5F3" w:themeFill="accent2" w:themeFillTint="33"/>
            <w:vAlign w:val="center"/>
          </w:tcPr>
          <w:p w14:paraId="7CBFA309" w14:textId="77777777" w:rsidR="005B0D8C" w:rsidRPr="000815D9" w:rsidRDefault="005B0D8C" w:rsidP="009D415B">
            <w:pPr>
              <w:pStyle w:val="ListParagraph"/>
              <w:numPr>
                <w:ilvl w:val="0"/>
                <w:numId w:val="32"/>
              </w:numPr>
              <w:ind w:left="216" w:hanging="216"/>
            </w:pPr>
            <w:r w:rsidRPr="000815D9">
              <w:t>Set broad objective for circular economy aspirations</w:t>
            </w:r>
          </w:p>
        </w:tc>
        <w:tc>
          <w:tcPr>
            <w:tcW w:w="2410" w:type="dxa"/>
            <w:shd w:val="clear" w:color="auto" w:fill="F0F5F3" w:themeFill="accent2" w:themeFillTint="33"/>
            <w:vAlign w:val="center"/>
          </w:tcPr>
          <w:p w14:paraId="5EDE8F7F" w14:textId="77777777" w:rsidR="005B0D8C" w:rsidRPr="00641A23" w:rsidRDefault="005B0D8C" w:rsidP="00E064EF">
            <w:r w:rsidRPr="00641A23">
              <w:t>Client; Project Manager; Design team; Sustainability consultant.</w:t>
            </w:r>
          </w:p>
        </w:tc>
        <w:tc>
          <w:tcPr>
            <w:tcW w:w="3402" w:type="dxa"/>
            <w:gridSpan w:val="2"/>
            <w:shd w:val="clear" w:color="auto" w:fill="F0F5F3" w:themeFill="accent2" w:themeFillTint="33"/>
            <w:vAlign w:val="center"/>
          </w:tcPr>
          <w:p w14:paraId="1B33E576" w14:textId="77777777" w:rsidR="005B0D8C" w:rsidRPr="00641A23" w:rsidRDefault="005B0D8C" w:rsidP="009D415B">
            <w:pPr>
              <w:pStyle w:val="ListParagraph"/>
              <w:numPr>
                <w:ilvl w:val="0"/>
                <w:numId w:val="32"/>
              </w:numPr>
            </w:pPr>
            <w:r w:rsidRPr="00641A23">
              <w:t>Project Brief</w:t>
            </w:r>
          </w:p>
          <w:p w14:paraId="30F6B00B" w14:textId="77777777" w:rsidR="005B0D8C" w:rsidRPr="00641A23" w:rsidRDefault="005B0D8C" w:rsidP="009D415B">
            <w:pPr>
              <w:pStyle w:val="ListParagraph"/>
              <w:numPr>
                <w:ilvl w:val="0"/>
                <w:numId w:val="32"/>
              </w:numPr>
            </w:pPr>
            <w:r w:rsidRPr="00641A23">
              <w:t>Design team meeting minutes</w:t>
            </w:r>
          </w:p>
          <w:p w14:paraId="02CC571D" w14:textId="77777777" w:rsidR="005B0D8C" w:rsidRPr="00641A23" w:rsidRDefault="005B0D8C" w:rsidP="009D415B">
            <w:pPr>
              <w:pStyle w:val="ListParagraph"/>
              <w:numPr>
                <w:ilvl w:val="0"/>
                <w:numId w:val="32"/>
              </w:numPr>
            </w:pPr>
            <w:r w:rsidRPr="00641A23">
              <w:t>Design and Access statement.</w:t>
            </w:r>
          </w:p>
        </w:tc>
        <w:tc>
          <w:tcPr>
            <w:tcW w:w="1357" w:type="dxa"/>
            <w:shd w:val="clear" w:color="auto" w:fill="F0F5F3" w:themeFill="accent2" w:themeFillTint="33"/>
            <w:vAlign w:val="center"/>
          </w:tcPr>
          <w:p w14:paraId="7436A117" w14:textId="1DEF2084" w:rsidR="005B0D8C" w:rsidRPr="00641A23" w:rsidRDefault="00641A23" w:rsidP="00E064EF">
            <w:pPr>
              <w:rPr>
                <w:highlight w:val="yellow"/>
              </w:rPr>
            </w:pPr>
            <w:r w:rsidRPr="000815D9">
              <w:rPr>
                <w:b/>
                <w:bCs/>
              </w:rPr>
              <w:t>Completed</w:t>
            </w:r>
          </w:p>
        </w:tc>
      </w:tr>
      <w:tr w:rsidR="00E87883" w14:paraId="171297E6" w14:textId="77777777" w:rsidTr="008009A7">
        <w:trPr>
          <w:cnfStyle w:val="000000010000" w:firstRow="0" w:lastRow="0" w:firstColumn="0" w:lastColumn="0" w:oddVBand="0" w:evenVBand="0" w:oddHBand="0" w:evenHBand="1" w:firstRowFirstColumn="0" w:firstRowLastColumn="0" w:lastRowFirstColumn="0" w:lastRowLastColumn="0"/>
          <w:trHeight w:val="1472"/>
        </w:trPr>
        <w:tc>
          <w:tcPr>
            <w:tcW w:w="635" w:type="dxa"/>
            <w:vMerge/>
            <w:shd w:val="clear" w:color="auto" w:fill="F0F5F3" w:themeFill="accent2" w:themeFillTint="33"/>
            <w:vAlign w:val="center"/>
          </w:tcPr>
          <w:p w14:paraId="108D4EE0" w14:textId="77777777" w:rsidR="005B0D8C" w:rsidRPr="00B10DF6" w:rsidRDefault="005B0D8C" w:rsidP="00E064EF">
            <w:pPr>
              <w:rPr>
                <w:b/>
                <w:bCs/>
              </w:rPr>
            </w:pPr>
          </w:p>
        </w:tc>
        <w:tc>
          <w:tcPr>
            <w:tcW w:w="2399" w:type="dxa"/>
            <w:shd w:val="clear" w:color="auto" w:fill="F0F5F3" w:themeFill="accent2" w:themeFillTint="33"/>
            <w:vAlign w:val="center"/>
          </w:tcPr>
          <w:p w14:paraId="18178F04" w14:textId="14392CA4" w:rsidR="005B0D8C" w:rsidRPr="000815D9" w:rsidRDefault="005B0D8C" w:rsidP="009D415B">
            <w:pPr>
              <w:pStyle w:val="ListParagraph"/>
              <w:numPr>
                <w:ilvl w:val="0"/>
                <w:numId w:val="32"/>
              </w:numPr>
              <w:ind w:left="216" w:hanging="216"/>
            </w:pPr>
            <w:r w:rsidRPr="000815D9">
              <w:t>Assess</w:t>
            </w:r>
            <w:r w:rsidR="000815D9">
              <w:t>ment of</w:t>
            </w:r>
            <w:r w:rsidRPr="000815D9">
              <w:t xml:space="preserve"> </w:t>
            </w:r>
            <w:r w:rsidR="000815D9">
              <w:t>the</w:t>
            </w:r>
            <w:r w:rsidRPr="000815D9">
              <w:t xml:space="preserve"> site </w:t>
            </w:r>
          </w:p>
        </w:tc>
        <w:tc>
          <w:tcPr>
            <w:tcW w:w="2410" w:type="dxa"/>
            <w:shd w:val="clear" w:color="auto" w:fill="F0F5F3" w:themeFill="accent2" w:themeFillTint="33"/>
            <w:vAlign w:val="center"/>
          </w:tcPr>
          <w:p w14:paraId="5AD6434D" w14:textId="69D40E1C" w:rsidR="005B0D8C" w:rsidRPr="00641A23" w:rsidRDefault="005B0D8C" w:rsidP="00E064EF">
            <w:r w:rsidRPr="00641A23">
              <w:t xml:space="preserve">Client; Project Manager; </w:t>
            </w:r>
            <w:r w:rsidR="000815D9" w:rsidRPr="00641A23">
              <w:t>C</w:t>
            </w:r>
            <w:r w:rsidRPr="00641A23">
              <w:t>ontractor</w:t>
            </w:r>
          </w:p>
        </w:tc>
        <w:tc>
          <w:tcPr>
            <w:tcW w:w="3402" w:type="dxa"/>
            <w:gridSpan w:val="2"/>
            <w:shd w:val="clear" w:color="auto" w:fill="F0F5F3" w:themeFill="accent2" w:themeFillTint="33"/>
            <w:vAlign w:val="center"/>
          </w:tcPr>
          <w:p w14:paraId="222A8C1A" w14:textId="77777777" w:rsidR="005B0D8C" w:rsidRPr="00641A23" w:rsidRDefault="00641A23" w:rsidP="009D415B">
            <w:pPr>
              <w:pStyle w:val="ListParagraph"/>
              <w:numPr>
                <w:ilvl w:val="0"/>
                <w:numId w:val="32"/>
              </w:numPr>
            </w:pPr>
            <w:r w:rsidRPr="00641A23">
              <w:t>Pre-development audit</w:t>
            </w:r>
          </w:p>
          <w:p w14:paraId="6BE2845F" w14:textId="5456DC89" w:rsidR="00641A23" w:rsidRPr="00641A23" w:rsidRDefault="00641A23" w:rsidP="009D415B">
            <w:pPr>
              <w:pStyle w:val="ListParagraph"/>
              <w:numPr>
                <w:ilvl w:val="0"/>
                <w:numId w:val="32"/>
              </w:numPr>
            </w:pPr>
            <w:r w:rsidRPr="00641A23">
              <w:t>Pre-demolition audit</w:t>
            </w:r>
          </w:p>
        </w:tc>
        <w:tc>
          <w:tcPr>
            <w:tcW w:w="1357" w:type="dxa"/>
            <w:shd w:val="clear" w:color="auto" w:fill="F0F5F3" w:themeFill="accent2" w:themeFillTint="33"/>
            <w:vAlign w:val="center"/>
          </w:tcPr>
          <w:p w14:paraId="32022357" w14:textId="35AE5B1D" w:rsidR="005B0D8C" w:rsidRPr="004A339D" w:rsidRDefault="00641A23" w:rsidP="00E064EF">
            <w:pPr>
              <w:rPr>
                <w:b/>
                <w:bCs/>
                <w:highlight w:val="yellow"/>
              </w:rPr>
            </w:pPr>
            <w:r w:rsidRPr="000815D9">
              <w:rPr>
                <w:b/>
                <w:bCs/>
              </w:rPr>
              <w:t>Completed</w:t>
            </w:r>
            <w:r w:rsidRPr="004A339D">
              <w:rPr>
                <w:b/>
                <w:bCs/>
                <w:highlight w:val="yellow"/>
              </w:rPr>
              <w:t xml:space="preserve"> </w:t>
            </w:r>
          </w:p>
        </w:tc>
      </w:tr>
      <w:tr w:rsidR="00E87883" w14:paraId="05A3AFC8" w14:textId="77777777" w:rsidTr="008009A7">
        <w:trPr>
          <w:cnfStyle w:val="000000100000" w:firstRow="0" w:lastRow="0" w:firstColumn="0" w:lastColumn="0" w:oddVBand="0" w:evenVBand="0" w:oddHBand="1" w:evenHBand="0" w:firstRowFirstColumn="0" w:firstRowLastColumn="0" w:lastRowFirstColumn="0" w:lastRowLastColumn="0"/>
          <w:trHeight w:val="1561"/>
        </w:trPr>
        <w:tc>
          <w:tcPr>
            <w:tcW w:w="635" w:type="dxa"/>
            <w:vMerge/>
            <w:shd w:val="clear" w:color="auto" w:fill="F0F5F3" w:themeFill="accent2" w:themeFillTint="33"/>
            <w:vAlign w:val="center"/>
          </w:tcPr>
          <w:p w14:paraId="3F5A1D7C" w14:textId="77777777" w:rsidR="005B0D8C" w:rsidRPr="00B10DF6" w:rsidRDefault="005B0D8C" w:rsidP="00E064EF">
            <w:pPr>
              <w:rPr>
                <w:b/>
                <w:bCs/>
              </w:rPr>
            </w:pPr>
          </w:p>
        </w:tc>
        <w:tc>
          <w:tcPr>
            <w:tcW w:w="2399" w:type="dxa"/>
            <w:shd w:val="clear" w:color="auto" w:fill="F0F5F3" w:themeFill="accent2" w:themeFillTint="33"/>
            <w:vAlign w:val="center"/>
          </w:tcPr>
          <w:p w14:paraId="7F29EA18" w14:textId="77777777" w:rsidR="005B0D8C" w:rsidRPr="000815D9" w:rsidRDefault="005B0D8C" w:rsidP="009D415B">
            <w:pPr>
              <w:pStyle w:val="ListParagraph"/>
              <w:numPr>
                <w:ilvl w:val="0"/>
                <w:numId w:val="32"/>
              </w:numPr>
              <w:ind w:left="216" w:hanging="216"/>
            </w:pPr>
            <w:r w:rsidRPr="000815D9">
              <w:t>Develop objectives with specific metrics</w:t>
            </w:r>
          </w:p>
        </w:tc>
        <w:tc>
          <w:tcPr>
            <w:tcW w:w="2410" w:type="dxa"/>
            <w:shd w:val="clear" w:color="auto" w:fill="F0F5F3" w:themeFill="accent2" w:themeFillTint="33"/>
            <w:vAlign w:val="center"/>
          </w:tcPr>
          <w:p w14:paraId="0606A8F0" w14:textId="7E9C9B92" w:rsidR="005B0D8C" w:rsidRPr="00641A23" w:rsidRDefault="005B0D8C" w:rsidP="00E064EF">
            <w:r w:rsidRPr="00641A23">
              <w:t>Client; Project Manager; Design team; Sustainability consultant.</w:t>
            </w:r>
          </w:p>
        </w:tc>
        <w:tc>
          <w:tcPr>
            <w:tcW w:w="3402" w:type="dxa"/>
            <w:gridSpan w:val="2"/>
            <w:shd w:val="clear" w:color="auto" w:fill="F0F5F3" w:themeFill="accent2" w:themeFillTint="33"/>
            <w:vAlign w:val="center"/>
          </w:tcPr>
          <w:p w14:paraId="488BA95F" w14:textId="0577A2B8" w:rsidR="005B0D8C" w:rsidRPr="00641A23" w:rsidRDefault="005B0D8C" w:rsidP="009D415B">
            <w:pPr>
              <w:pStyle w:val="ListParagraph"/>
              <w:numPr>
                <w:ilvl w:val="0"/>
                <w:numId w:val="32"/>
              </w:numPr>
            </w:pPr>
            <w:r w:rsidRPr="00641A23">
              <w:t>Circular Economy statement</w:t>
            </w:r>
          </w:p>
          <w:p w14:paraId="30ED8578" w14:textId="77777777" w:rsidR="005B0D8C" w:rsidRPr="00641A23" w:rsidRDefault="005B0D8C" w:rsidP="009D415B">
            <w:pPr>
              <w:pStyle w:val="ListParagraph"/>
              <w:numPr>
                <w:ilvl w:val="0"/>
                <w:numId w:val="32"/>
              </w:numPr>
            </w:pPr>
            <w:r w:rsidRPr="008009A7">
              <w:t>BREEAM pre-assessment</w:t>
            </w:r>
          </w:p>
        </w:tc>
        <w:tc>
          <w:tcPr>
            <w:tcW w:w="1357" w:type="dxa"/>
            <w:shd w:val="clear" w:color="auto" w:fill="F0F5F3" w:themeFill="accent2" w:themeFillTint="33"/>
            <w:vAlign w:val="center"/>
          </w:tcPr>
          <w:p w14:paraId="23260BE9" w14:textId="5752BCC6" w:rsidR="005B0D8C" w:rsidRPr="004A339D" w:rsidRDefault="00641A23" w:rsidP="00E064EF">
            <w:pPr>
              <w:rPr>
                <w:b/>
                <w:bCs/>
                <w:highlight w:val="yellow"/>
              </w:rPr>
            </w:pPr>
            <w:r w:rsidRPr="000815D9">
              <w:rPr>
                <w:b/>
                <w:bCs/>
              </w:rPr>
              <w:t>Completed</w:t>
            </w:r>
          </w:p>
        </w:tc>
      </w:tr>
      <w:tr w:rsidR="00E87883" w14:paraId="40665652" w14:textId="77777777" w:rsidTr="008009A7">
        <w:trPr>
          <w:cnfStyle w:val="000000010000" w:firstRow="0" w:lastRow="0" w:firstColumn="0" w:lastColumn="0" w:oddVBand="0" w:evenVBand="0" w:oddHBand="0" w:evenHBand="1" w:firstRowFirstColumn="0" w:firstRowLastColumn="0" w:lastRowFirstColumn="0" w:lastRowLastColumn="0"/>
          <w:trHeight w:val="1447"/>
        </w:trPr>
        <w:tc>
          <w:tcPr>
            <w:tcW w:w="635" w:type="dxa"/>
            <w:vMerge/>
            <w:shd w:val="clear" w:color="auto" w:fill="F0F5F3" w:themeFill="accent2" w:themeFillTint="33"/>
            <w:vAlign w:val="center"/>
          </w:tcPr>
          <w:p w14:paraId="739B3FBB" w14:textId="77777777" w:rsidR="005B0D8C" w:rsidRPr="00B10DF6" w:rsidRDefault="005B0D8C" w:rsidP="00E064EF">
            <w:pPr>
              <w:rPr>
                <w:b/>
                <w:bCs/>
              </w:rPr>
            </w:pPr>
          </w:p>
        </w:tc>
        <w:tc>
          <w:tcPr>
            <w:tcW w:w="2399" w:type="dxa"/>
            <w:shd w:val="clear" w:color="auto" w:fill="F0F5F3" w:themeFill="accent2" w:themeFillTint="33"/>
            <w:vAlign w:val="center"/>
          </w:tcPr>
          <w:p w14:paraId="25E8CBFE" w14:textId="45B09C4A" w:rsidR="005B0D8C" w:rsidRPr="000815D9" w:rsidRDefault="005B0D8C" w:rsidP="009D415B">
            <w:pPr>
              <w:pStyle w:val="ListParagraph"/>
              <w:numPr>
                <w:ilvl w:val="0"/>
                <w:numId w:val="32"/>
              </w:numPr>
              <w:ind w:left="216" w:hanging="216"/>
            </w:pPr>
            <w:r w:rsidRPr="000815D9">
              <w:t>Identify further information required</w:t>
            </w:r>
          </w:p>
        </w:tc>
        <w:tc>
          <w:tcPr>
            <w:tcW w:w="2410" w:type="dxa"/>
            <w:shd w:val="clear" w:color="auto" w:fill="F0F5F3" w:themeFill="accent2" w:themeFillTint="33"/>
            <w:vAlign w:val="center"/>
          </w:tcPr>
          <w:p w14:paraId="6EE687D7" w14:textId="77777777" w:rsidR="005B0D8C" w:rsidRPr="000815D9" w:rsidRDefault="005B0D8C" w:rsidP="00E064EF">
            <w:r w:rsidRPr="000815D9">
              <w:t>Cost consultant; Design team; Sustainability consultant; Project manager</w:t>
            </w:r>
          </w:p>
        </w:tc>
        <w:tc>
          <w:tcPr>
            <w:tcW w:w="3402" w:type="dxa"/>
            <w:gridSpan w:val="2"/>
            <w:shd w:val="clear" w:color="auto" w:fill="F0F5F3" w:themeFill="accent2" w:themeFillTint="33"/>
            <w:vAlign w:val="center"/>
          </w:tcPr>
          <w:p w14:paraId="2F4D1657" w14:textId="119EB1BB" w:rsidR="005B0D8C" w:rsidRPr="000815D9" w:rsidRDefault="005B0D8C" w:rsidP="008009A7">
            <w:pPr>
              <w:pStyle w:val="ListParagraph"/>
              <w:numPr>
                <w:ilvl w:val="0"/>
                <w:numId w:val="32"/>
              </w:numPr>
            </w:pPr>
            <w:r w:rsidRPr="000815D9">
              <w:t xml:space="preserve">Design development notes </w:t>
            </w:r>
          </w:p>
        </w:tc>
        <w:tc>
          <w:tcPr>
            <w:tcW w:w="1357" w:type="dxa"/>
            <w:shd w:val="clear" w:color="auto" w:fill="F0F5F3" w:themeFill="accent2" w:themeFillTint="33"/>
            <w:vAlign w:val="center"/>
          </w:tcPr>
          <w:p w14:paraId="3B5ED6E1" w14:textId="77777777" w:rsidR="005B0D8C" w:rsidRPr="000815D9" w:rsidRDefault="005B0D8C" w:rsidP="00E064EF">
            <w:pPr>
              <w:rPr>
                <w:b/>
                <w:bCs/>
              </w:rPr>
            </w:pPr>
            <w:r w:rsidRPr="000815D9">
              <w:rPr>
                <w:b/>
                <w:bCs/>
              </w:rPr>
              <w:t>Completed</w:t>
            </w:r>
          </w:p>
        </w:tc>
      </w:tr>
      <w:tr w:rsidR="00E87883" w14:paraId="3EF4AAE4" w14:textId="77777777" w:rsidTr="008009A7">
        <w:trPr>
          <w:cnfStyle w:val="000000100000" w:firstRow="0" w:lastRow="0" w:firstColumn="0" w:lastColumn="0" w:oddVBand="0" w:evenVBand="0" w:oddHBand="1" w:evenHBand="0" w:firstRowFirstColumn="0" w:firstRowLastColumn="0" w:lastRowFirstColumn="0" w:lastRowLastColumn="0"/>
          <w:trHeight w:val="1487"/>
        </w:trPr>
        <w:tc>
          <w:tcPr>
            <w:tcW w:w="635" w:type="dxa"/>
            <w:vMerge w:val="restart"/>
            <w:shd w:val="clear" w:color="auto" w:fill="F0F5F3" w:themeFill="accent2" w:themeFillTint="33"/>
            <w:vAlign w:val="center"/>
          </w:tcPr>
          <w:p w14:paraId="310A66CD" w14:textId="77777777" w:rsidR="005B0D8C" w:rsidRPr="00B10DF6" w:rsidRDefault="005B0D8C" w:rsidP="00E064EF">
            <w:pPr>
              <w:rPr>
                <w:b/>
                <w:bCs/>
              </w:rPr>
            </w:pPr>
            <w:r w:rsidRPr="00B10DF6">
              <w:rPr>
                <w:b/>
                <w:bCs/>
              </w:rPr>
              <w:t>2</w:t>
            </w:r>
            <w:r>
              <w:rPr>
                <w:b/>
                <w:bCs/>
              </w:rPr>
              <w:t>-</w:t>
            </w:r>
            <w:r w:rsidRPr="00B10DF6">
              <w:rPr>
                <w:b/>
                <w:bCs/>
              </w:rPr>
              <w:t>3</w:t>
            </w:r>
          </w:p>
        </w:tc>
        <w:tc>
          <w:tcPr>
            <w:tcW w:w="2399" w:type="dxa"/>
            <w:shd w:val="clear" w:color="auto" w:fill="F0F5F3" w:themeFill="accent2" w:themeFillTint="33"/>
            <w:vAlign w:val="center"/>
          </w:tcPr>
          <w:p w14:paraId="7716863C" w14:textId="77777777" w:rsidR="005B0D8C" w:rsidRPr="000815D9" w:rsidRDefault="005B0D8C" w:rsidP="009D415B">
            <w:pPr>
              <w:pStyle w:val="ListParagraph"/>
              <w:numPr>
                <w:ilvl w:val="0"/>
                <w:numId w:val="32"/>
              </w:numPr>
              <w:ind w:left="216" w:hanging="216"/>
            </w:pPr>
            <w:r w:rsidRPr="000815D9">
              <w:t>Hold workshop to investigate circular economy alternative approach</w:t>
            </w:r>
          </w:p>
        </w:tc>
        <w:tc>
          <w:tcPr>
            <w:tcW w:w="2410" w:type="dxa"/>
            <w:vMerge w:val="restart"/>
            <w:shd w:val="clear" w:color="auto" w:fill="F0F5F3" w:themeFill="accent2" w:themeFillTint="33"/>
            <w:vAlign w:val="center"/>
          </w:tcPr>
          <w:p w14:paraId="36289BBE" w14:textId="77777777" w:rsidR="005B0D8C" w:rsidRPr="000815D9" w:rsidRDefault="005B0D8C" w:rsidP="00E064EF">
            <w:r w:rsidRPr="000815D9">
              <w:t>Client; Project Manager; design team including architects, structure engineers, façade designer; waste consultant; cost consultants, sustainability consultant;</w:t>
            </w:r>
          </w:p>
        </w:tc>
        <w:tc>
          <w:tcPr>
            <w:tcW w:w="3402" w:type="dxa"/>
            <w:gridSpan w:val="2"/>
            <w:vMerge w:val="restart"/>
            <w:shd w:val="clear" w:color="auto" w:fill="F0F5F3" w:themeFill="accent2" w:themeFillTint="33"/>
            <w:vAlign w:val="center"/>
          </w:tcPr>
          <w:p w14:paraId="4EEB89E3" w14:textId="77777777" w:rsidR="005B0D8C" w:rsidRPr="000815D9" w:rsidRDefault="005B0D8C" w:rsidP="009D415B">
            <w:pPr>
              <w:pStyle w:val="ListBullet-level1"/>
              <w:numPr>
                <w:ilvl w:val="0"/>
                <w:numId w:val="18"/>
              </w:numPr>
              <w:tabs>
                <w:tab w:val="clear" w:pos="284"/>
              </w:tabs>
              <w:ind w:left="340" w:hanging="340"/>
            </w:pPr>
            <w:r w:rsidRPr="000815D9">
              <w:t>Circular Economy statement</w:t>
            </w:r>
          </w:p>
          <w:p w14:paraId="3D159657" w14:textId="1F09DB5A" w:rsidR="005B0D8C" w:rsidRPr="000815D9" w:rsidRDefault="005B0D8C" w:rsidP="009D415B">
            <w:pPr>
              <w:pStyle w:val="ListBullet-level1"/>
              <w:numPr>
                <w:ilvl w:val="0"/>
                <w:numId w:val="18"/>
              </w:numPr>
              <w:tabs>
                <w:tab w:val="clear" w:pos="284"/>
              </w:tabs>
              <w:ind w:left="340" w:hanging="340"/>
            </w:pPr>
            <w:r w:rsidRPr="000815D9">
              <w:t>Meeting</w:t>
            </w:r>
            <w:r w:rsidR="00B67E9D" w:rsidRPr="000815D9">
              <w:t>s</w:t>
            </w:r>
            <w:r w:rsidRPr="000815D9">
              <w:t xml:space="preserve"> </w:t>
            </w:r>
          </w:p>
          <w:p w14:paraId="00356F63" w14:textId="77777777" w:rsidR="005B0D8C" w:rsidRPr="000815D9" w:rsidRDefault="005B0D8C" w:rsidP="009D415B">
            <w:pPr>
              <w:pStyle w:val="ListBullet-level1"/>
              <w:numPr>
                <w:ilvl w:val="0"/>
                <w:numId w:val="18"/>
              </w:numPr>
              <w:tabs>
                <w:tab w:val="clear" w:pos="284"/>
              </w:tabs>
              <w:ind w:left="340" w:hanging="340"/>
            </w:pPr>
            <w:r w:rsidRPr="000815D9">
              <w:t>Design development drawings and reports</w:t>
            </w:r>
          </w:p>
          <w:p w14:paraId="1CFECC09" w14:textId="77777777" w:rsidR="005B0D8C" w:rsidRPr="000815D9" w:rsidRDefault="005B0D8C" w:rsidP="009D415B">
            <w:pPr>
              <w:pStyle w:val="ListBullet-level1"/>
              <w:numPr>
                <w:ilvl w:val="0"/>
                <w:numId w:val="18"/>
              </w:numPr>
              <w:tabs>
                <w:tab w:val="clear" w:pos="284"/>
              </w:tabs>
              <w:ind w:left="340" w:hanging="340"/>
            </w:pPr>
            <w:r w:rsidRPr="000815D9">
              <w:t>Site waste management Plan</w:t>
            </w:r>
          </w:p>
          <w:p w14:paraId="75E6290B" w14:textId="77777777" w:rsidR="005B0D8C" w:rsidRPr="000815D9" w:rsidRDefault="005B0D8C" w:rsidP="009D415B">
            <w:pPr>
              <w:pStyle w:val="ListBullet-level1"/>
              <w:numPr>
                <w:ilvl w:val="0"/>
                <w:numId w:val="18"/>
              </w:numPr>
              <w:tabs>
                <w:tab w:val="clear" w:pos="284"/>
              </w:tabs>
              <w:ind w:left="340" w:hanging="340"/>
            </w:pPr>
            <w:r w:rsidRPr="000815D9">
              <w:t>Resource Management Plan</w:t>
            </w:r>
          </w:p>
          <w:p w14:paraId="19C186EE" w14:textId="77777777" w:rsidR="005B0D8C" w:rsidRPr="000815D9" w:rsidRDefault="005B0D8C" w:rsidP="009D415B">
            <w:pPr>
              <w:pStyle w:val="ListBullet-level1"/>
              <w:numPr>
                <w:ilvl w:val="0"/>
                <w:numId w:val="18"/>
              </w:numPr>
              <w:tabs>
                <w:tab w:val="clear" w:pos="284"/>
              </w:tabs>
              <w:ind w:left="340" w:hanging="340"/>
            </w:pPr>
            <w:r w:rsidRPr="000815D9">
              <w:t>Operational Waste Management Plan</w:t>
            </w:r>
          </w:p>
        </w:tc>
        <w:tc>
          <w:tcPr>
            <w:tcW w:w="1357" w:type="dxa"/>
            <w:vMerge w:val="restart"/>
            <w:shd w:val="clear" w:color="auto" w:fill="F0F5F3" w:themeFill="accent2" w:themeFillTint="33"/>
            <w:vAlign w:val="center"/>
          </w:tcPr>
          <w:p w14:paraId="30621CB9" w14:textId="3A8AF84F" w:rsidR="005B0D8C" w:rsidRPr="000815D9" w:rsidRDefault="00B67E9D" w:rsidP="00E064EF">
            <w:pPr>
              <w:rPr>
                <w:b/>
                <w:bCs/>
              </w:rPr>
            </w:pPr>
            <w:r w:rsidRPr="000815D9">
              <w:rPr>
                <w:b/>
                <w:bCs/>
              </w:rPr>
              <w:t xml:space="preserve"> </w:t>
            </w:r>
            <w:r w:rsidR="005B0D8C" w:rsidRPr="000815D9">
              <w:rPr>
                <w:b/>
                <w:bCs/>
              </w:rPr>
              <w:t xml:space="preserve"> </w:t>
            </w:r>
            <w:r w:rsidR="00641A23" w:rsidRPr="000815D9">
              <w:rPr>
                <w:b/>
                <w:bCs/>
              </w:rPr>
              <w:t>Completed</w:t>
            </w:r>
          </w:p>
        </w:tc>
      </w:tr>
      <w:tr w:rsidR="005B0D8C" w14:paraId="296186DF" w14:textId="77777777" w:rsidTr="008009A7">
        <w:trPr>
          <w:cnfStyle w:val="000000010000" w:firstRow="0" w:lastRow="0" w:firstColumn="0" w:lastColumn="0" w:oddVBand="0" w:evenVBand="0" w:oddHBand="0" w:evenHBand="1" w:firstRowFirstColumn="0" w:firstRowLastColumn="0" w:lastRowFirstColumn="0" w:lastRowLastColumn="0"/>
          <w:trHeight w:val="1978"/>
        </w:trPr>
        <w:tc>
          <w:tcPr>
            <w:tcW w:w="635" w:type="dxa"/>
            <w:vMerge/>
            <w:shd w:val="clear" w:color="auto" w:fill="auto"/>
            <w:vAlign w:val="center"/>
          </w:tcPr>
          <w:p w14:paraId="4B4CC3D2" w14:textId="77777777" w:rsidR="005B0D8C" w:rsidRPr="00B10DF6" w:rsidRDefault="005B0D8C" w:rsidP="00E064EF">
            <w:pPr>
              <w:pStyle w:val="ListParagraph"/>
              <w:numPr>
                <w:ilvl w:val="0"/>
                <w:numId w:val="0"/>
              </w:numPr>
              <w:ind w:left="360"/>
              <w:rPr>
                <w:b/>
                <w:bCs/>
              </w:rPr>
            </w:pPr>
          </w:p>
        </w:tc>
        <w:tc>
          <w:tcPr>
            <w:tcW w:w="2399" w:type="dxa"/>
            <w:shd w:val="clear" w:color="auto" w:fill="F0F5F3" w:themeFill="accent2" w:themeFillTint="33"/>
            <w:vAlign w:val="center"/>
          </w:tcPr>
          <w:p w14:paraId="5B0124B5" w14:textId="77777777" w:rsidR="005B0D8C" w:rsidRPr="000815D9" w:rsidRDefault="005B0D8C" w:rsidP="009D415B">
            <w:pPr>
              <w:pStyle w:val="ListParagraph"/>
              <w:numPr>
                <w:ilvl w:val="0"/>
                <w:numId w:val="32"/>
              </w:numPr>
              <w:ind w:left="216" w:hanging="216"/>
            </w:pPr>
            <w:r w:rsidRPr="000815D9">
              <w:t>Agree opportunities, commitments, and metrics/ targets.</w:t>
            </w:r>
          </w:p>
        </w:tc>
        <w:tc>
          <w:tcPr>
            <w:tcW w:w="2410" w:type="dxa"/>
            <w:vMerge/>
            <w:shd w:val="clear" w:color="auto" w:fill="auto"/>
            <w:vAlign w:val="center"/>
          </w:tcPr>
          <w:p w14:paraId="55EA104A" w14:textId="77777777" w:rsidR="005B0D8C" w:rsidRPr="000815D9" w:rsidRDefault="005B0D8C" w:rsidP="00E064EF"/>
        </w:tc>
        <w:tc>
          <w:tcPr>
            <w:tcW w:w="3402" w:type="dxa"/>
            <w:gridSpan w:val="2"/>
            <w:vMerge/>
            <w:shd w:val="clear" w:color="auto" w:fill="auto"/>
            <w:vAlign w:val="center"/>
          </w:tcPr>
          <w:p w14:paraId="0F7FCD3D" w14:textId="77777777" w:rsidR="005B0D8C" w:rsidRPr="000815D9" w:rsidRDefault="005B0D8C" w:rsidP="00E064EF">
            <w:pPr>
              <w:pStyle w:val="ListBullet-level1"/>
              <w:numPr>
                <w:ilvl w:val="0"/>
                <w:numId w:val="0"/>
              </w:numPr>
              <w:ind w:left="340" w:hanging="340"/>
            </w:pPr>
          </w:p>
        </w:tc>
        <w:tc>
          <w:tcPr>
            <w:tcW w:w="1357" w:type="dxa"/>
            <w:vMerge/>
            <w:shd w:val="clear" w:color="auto" w:fill="auto"/>
            <w:vAlign w:val="center"/>
          </w:tcPr>
          <w:p w14:paraId="34F15548" w14:textId="77777777" w:rsidR="005B0D8C" w:rsidRPr="00F40D4B" w:rsidRDefault="005B0D8C" w:rsidP="00E064EF">
            <w:pPr>
              <w:rPr>
                <w:highlight w:val="yellow"/>
              </w:rPr>
            </w:pPr>
          </w:p>
        </w:tc>
      </w:tr>
      <w:tr w:rsidR="008009A7" w14:paraId="132FEFC2" w14:textId="77777777" w:rsidTr="008009A7">
        <w:trPr>
          <w:cnfStyle w:val="000000100000" w:firstRow="0" w:lastRow="0" w:firstColumn="0" w:lastColumn="0" w:oddVBand="0" w:evenVBand="0" w:oddHBand="1" w:evenHBand="0" w:firstRowFirstColumn="0" w:firstRowLastColumn="0" w:lastRowFirstColumn="0" w:lastRowLastColumn="0"/>
          <w:trHeight w:val="1116"/>
        </w:trPr>
        <w:tc>
          <w:tcPr>
            <w:tcW w:w="635" w:type="dxa"/>
            <w:vMerge w:val="restart"/>
            <w:shd w:val="clear" w:color="auto" w:fill="F9FBDF" w:themeFill="accent5" w:themeFillTint="33"/>
            <w:vAlign w:val="center"/>
          </w:tcPr>
          <w:p w14:paraId="388E090E" w14:textId="77777777" w:rsidR="008009A7" w:rsidRPr="00B10DF6" w:rsidRDefault="008009A7" w:rsidP="00E064EF">
            <w:pPr>
              <w:rPr>
                <w:b/>
                <w:bCs/>
              </w:rPr>
            </w:pPr>
            <w:r w:rsidRPr="00B10DF6">
              <w:rPr>
                <w:b/>
                <w:bCs/>
              </w:rPr>
              <w:t>4</w:t>
            </w:r>
          </w:p>
        </w:tc>
        <w:tc>
          <w:tcPr>
            <w:tcW w:w="2399" w:type="dxa"/>
            <w:shd w:val="clear" w:color="auto" w:fill="F9FBDF" w:themeFill="accent5" w:themeFillTint="33"/>
            <w:vAlign w:val="center"/>
          </w:tcPr>
          <w:p w14:paraId="3BFE42DD" w14:textId="77777777" w:rsidR="008009A7" w:rsidRPr="000815D9" w:rsidRDefault="008009A7" w:rsidP="009D415B">
            <w:pPr>
              <w:pStyle w:val="ListParagraph"/>
              <w:numPr>
                <w:ilvl w:val="0"/>
                <w:numId w:val="32"/>
              </w:numPr>
              <w:ind w:left="216" w:hanging="216"/>
            </w:pPr>
            <w:r w:rsidRPr="000815D9">
              <w:t>Include metrics as clauses within procurement packages</w:t>
            </w:r>
          </w:p>
        </w:tc>
        <w:tc>
          <w:tcPr>
            <w:tcW w:w="2410" w:type="dxa"/>
            <w:vMerge w:val="restart"/>
            <w:shd w:val="clear" w:color="auto" w:fill="F9FBDF" w:themeFill="accent5" w:themeFillTint="33"/>
            <w:vAlign w:val="center"/>
          </w:tcPr>
          <w:p w14:paraId="2457FDE4" w14:textId="77777777" w:rsidR="008009A7" w:rsidRPr="000815D9" w:rsidRDefault="008009A7" w:rsidP="00E064EF">
            <w:r w:rsidRPr="000815D9">
              <w:t>Client; Project Manager; Contractor; Design team; Sustainability consultant.</w:t>
            </w:r>
          </w:p>
        </w:tc>
        <w:tc>
          <w:tcPr>
            <w:tcW w:w="3395" w:type="dxa"/>
            <w:shd w:val="clear" w:color="auto" w:fill="F9FBDF" w:themeFill="accent5" w:themeFillTint="33"/>
            <w:vAlign w:val="center"/>
          </w:tcPr>
          <w:p w14:paraId="5EB3D2FE" w14:textId="77777777" w:rsidR="008009A7" w:rsidRPr="000815D9" w:rsidRDefault="008009A7" w:rsidP="009D415B">
            <w:pPr>
              <w:pStyle w:val="ListBullet-level1"/>
              <w:numPr>
                <w:ilvl w:val="0"/>
                <w:numId w:val="18"/>
              </w:numPr>
              <w:tabs>
                <w:tab w:val="clear" w:pos="284"/>
              </w:tabs>
              <w:ind w:left="340" w:hanging="340"/>
            </w:pPr>
            <w:r w:rsidRPr="000815D9">
              <w:t xml:space="preserve">Tender documents and specifications </w:t>
            </w:r>
          </w:p>
          <w:p w14:paraId="33B238D6" w14:textId="77777777" w:rsidR="008009A7" w:rsidRPr="000815D9" w:rsidRDefault="008009A7" w:rsidP="009D415B">
            <w:pPr>
              <w:pStyle w:val="ListBullet-level1"/>
              <w:numPr>
                <w:ilvl w:val="0"/>
                <w:numId w:val="18"/>
              </w:numPr>
              <w:tabs>
                <w:tab w:val="clear" w:pos="284"/>
              </w:tabs>
              <w:ind w:left="340" w:hanging="340"/>
            </w:pPr>
            <w:r w:rsidRPr="000815D9">
              <w:t xml:space="preserve">Contractor and supply chain written agreements </w:t>
            </w:r>
          </w:p>
        </w:tc>
        <w:tc>
          <w:tcPr>
            <w:tcW w:w="1364" w:type="dxa"/>
            <w:gridSpan w:val="2"/>
            <w:vMerge w:val="restart"/>
            <w:shd w:val="clear" w:color="auto" w:fill="F9FBDF" w:themeFill="accent5" w:themeFillTint="33"/>
            <w:vAlign w:val="center"/>
          </w:tcPr>
          <w:p w14:paraId="573B260F" w14:textId="77777777" w:rsidR="008009A7" w:rsidRPr="000815D9" w:rsidRDefault="008009A7" w:rsidP="00E064EF">
            <w:pPr>
              <w:rPr>
                <w:b/>
                <w:bCs/>
              </w:rPr>
            </w:pPr>
            <w:r w:rsidRPr="000815D9">
              <w:rPr>
                <w:b/>
                <w:bCs/>
              </w:rPr>
              <w:t xml:space="preserve">To be commenced </w:t>
            </w:r>
          </w:p>
        </w:tc>
      </w:tr>
      <w:tr w:rsidR="008009A7" w14:paraId="3683700A" w14:textId="77777777" w:rsidTr="008009A7">
        <w:trPr>
          <w:cnfStyle w:val="000000010000" w:firstRow="0" w:lastRow="0" w:firstColumn="0" w:lastColumn="0" w:oddVBand="0" w:evenVBand="0" w:oddHBand="0" w:evenHBand="1" w:firstRowFirstColumn="0" w:firstRowLastColumn="0" w:lastRowFirstColumn="0" w:lastRowLastColumn="0"/>
          <w:trHeight w:val="1886"/>
        </w:trPr>
        <w:tc>
          <w:tcPr>
            <w:tcW w:w="635" w:type="dxa"/>
            <w:vMerge/>
            <w:shd w:val="clear" w:color="auto" w:fill="F9FBDF" w:themeFill="accent5" w:themeFillTint="33"/>
            <w:vAlign w:val="center"/>
          </w:tcPr>
          <w:p w14:paraId="310DA4F1" w14:textId="77777777" w:rsidR="008009A7" w:rsidRPr="00B10DF6" w:rsidRDefault="008009A7" w:rsidP="00E064EF">
            <w:pPr>
              <w:rPr>
                <w:b/>
                <w:bCs/>
              </w:rPr>
            </w:pPr>
          </w:p>
        </w:tc>
        <w:tc>
          <w:tcPr>
            <w:tcW w:w="2399" w:type="dxa"/>
            <w:shd w:val="clear" w:color="auto" w:fill="F9FBDF" w:themeFill="accent5" w:themeFillTint="33"/>
            <w:vAlign w:val="center"/>
          </w:tcPr>
          <w:p w14:paraId="737D859E" w14:textId="77777777" w:rsidR="008009A7" w:rsidRDefault="008009A7" w:rsidP="009D415B">
            <w:pPr>
              <w:pStyle w:val="ListParagraph"/>
              <w:numPr>
                <w:ilvl w:val="0"/>
                <w:numId w:val="32"/>
              </w:numPr>
              <w:ind w:left="216" w:hanging="216"/>
            </w:pPr>
            <w:r>
              <w:t>Monitor design against metrics, continue to engage with suppliers</w:t>
            </w:r>
          </w:p>
        </w:tc>
        <w:tc>
          <w:tcPr>
            <w:tcW w:w="2410" w:type="dxa"/>
            <w:vMerge/>
            <w:shd w:val="clear" w:color="auto" w:fill="F9FBDF" w:themeFill="accent5" w:themeFillTint="33"/>
            <w:vAlign w:val="center"/>
          </w:tcPr>
          <w:p w14:paraId="317BF6F6" w14:textId="77777777" w:rsidR="008009A7" w:rsidRDefault="008009A7" w:rsidP="00E064EF"/>
        </w:tc>
        <w:tc>
          <w:tcPr>
            <w:tcW w:w="3395" w:type="dxa"/>
            <w:shd w:val="clear" w:color="auto" w:fill="F9FBDF" w:themeFill="accent5" w:themeFillTint="33"/>
            <w:vAlign w:val="center"/>
          </w:tcPr>
          <w:p w14:paraId="7BBDF8E1" w14:textId="77777777" w:rsidR="008009A7" w:rsidRPr="000815D9" w:rsidRDefault="008009A7" w:rsidP="009D415B">
            <w:pPr>
              <w:pStyle w:val="ListBullet-level1"/>
              <w:numPr>
                <w:ilvl w:val="0"/>
                <w:numId w:val="18"/>
              </w:numPr>
              <w:tabs>
                <w:tab w:val="clear" w:pos="284"/>
              </w:tabs>
              <w:ind w:left="340" w:hanging="340"/>
            </w:pPr>
            <w:r w:rsidRPr="000815D9">
              <w:t>Detailed design drawings and reports</w:t>
            </w:r>
          </w:p>
          <w:p w14:paraId="4201D4D0" w14:textId="77777777" w:rsidR="008009A7" w:rsidRPr="000815D9" w:rsidRDefault="008009A7" w:rsidP="009D415B">
            <w:pPr>
              <w:pStyle w:val="ListBullet-level1"/>
              <w:numPr>
                <w:ilvl w:val="0"/>
                <w:numId w:val="18"/>
              </w:numPr>
              <w:tabs>
                <w:tab w:val="clear" w:pos="284"/>
              </w:tabs>
              <w:ind w:left="340" w:hanging="340"/>
            </w:pPr>
            <w:r w:rsidRPr="000815D9">
              <w:t>Design specifications</w:t>
            </w:r>
          </w:p>
          <w:p w14:paraId="5B4DF9D1" w14:textId="77777777" w:rsidR="008009A7" w:rsidRPr="000815D9" w:rsidRDefault="008009A7" w:rsidP="009D415B">
            <w:pPr>
              <w:pStyle w:val="ListBullet-level1"/>
              <w:numPr>
                <w:ilvl w:val="0"/>
                <w:numId w:val="18"/>
              </w:numPr>
              <w:tabs>
                <w:tab w:val="clear" w:pos="284"/>
              </w:tabs>
              <w:ind w:left="340" w:hanging="340"/>
            </w:pPr>
            <w:r w:rsidRPr="000815D9">
              <w:t xml:space="preserve">Value engineering studies </w:t>
            </w:r>
          </w:p>
          <w:p w14:paraId="5975A0FD" w14:textId="77777777" w:rsidR="008009A7" w:rsidRPr="000815D9" w:rsidRDefault="008009A7" w:rsidP="009D415B">
            <w:pPr>
              <w:pStyle w:val="ListBullet-level1"/>
              <w:numPr>
                <w:ilvl w:val="0"/>
                <w:numId w:val="18"/>
              </w:numPr>
              <w:tabs>
                <w:tab w:val="clear" w:pos="284"/>
              </w:tabs>
              <w:ind w:left="340" w:hanging="340"/>
            </w:pPr>
            <w:r w:rsidRPr="000815D9">
              <w:t>Cost Plan/Bill of Quantities</w:t>
            </w:r>
          </w:p>
          <w:p w14:paraId="10ADF07D" w14:textId="77777777" w:rsidR="008009A7" w:rsidRPr="000815D9" w:rsidRDefault="008009A7" w:rsidP="009D415B">
            <w:pPr>
              <w:pStyle w:val="ListBullet-level1"/>
              <w:numPr>
                <w:ilvl w:val="0"/>
                <w:numId w:val="18"/>
              </w:numPr>
              <w:tabs>
                <w:tab w:val="clear" w:pos="284"/>
              </w:tabs>
              <w:ind w:left="340" w:hanging="340"/>
            </w:pPr>
            <w:r w:rsidRPr="000815D9">
              <w:t xml:space="preserve">Supply chain interaction correspondence evidence </w:t>
            </w:r>
          </w:p>
        </w:tc>
        <w:tc>
          <w:tcPr>
            <w:tcW w:w="1364" w:type="dxa"/>
            <w:gridSpan w:val="2"/>
            <w:vMerge/>
            <w:shd w:val="clear" w:color="auto" w:fill="F9FBDF" w:themeFill="accent5" w:themeFillTint="33"/>
            <w:vAlign w:val="center"/>
          </w:tcPr>
          <w:p w14:paraId="7BEFB86F" w14:textId="77777777" w:rsidR="008009A7" w:rsidRPr="000815D9" w:rsidRDefault="008009A7" w:rsidP="00E064EF"/>
        </w:tc>
      </w:tr>
      <w:tr w:rsidR="008009A7" w14:paraId="0C01EAD4" w14:textId="77777777" w:rsidTr="008009A7">
        <w:trPr>
          <w:cnfStyle w:val="000000100000" w:firstRow="0" w:lastRow="0" w:firstColumn="0" w:lastColumn="0" w:oddVBand="0" w:evenVBand="0" w:oddHBand="1" w:evenHBand="0" w:firstRowFirstColumn="0" w:firstRowLastColumn="0" w:lastRowFirstColumn="0" w:lastRowLastColumn="0"/>
          <w:trHeight w:val="1622"/>
        </w:trPr>
        <w:tc>
          <w:tcPr>
            <w:tcW w:w="635" w:type="dxa"/>
            <w:vMerge w:val="restart"/>
            <w:shd w:val="clear" w:color="auto" w:fill="F9FBDF" w:themeFill="accent5" w:themeFillTint="33"/>
            <w:vAlign w:val="center"/>
          </w:tcPr>
          <w:p w14:paraId="6B6DF0E5" w14:textId="77777777" w:rsidR="008009A7" w:rsidRPr="00B10DF6" w:rsidRDefault="008009A7" w:rsidP="00E064EF">
            <w:pPr>
              <w:rPr>
                <w:b/>
                <w:bCs/>
              </w:rPr>
            </w:pPr>
            <w:r>
              <w:rPr>
                <w:b/>
                <w:bCs/>
              </w:rPr>
              <w:t>5</w:t>
            </w:r>
          </w:p>
        </w:tc>
        <w:tc>
          <w:tcPr>
            <w:tcW w:w="2399" w:type="dxa"/>
            <w:shd w:val="clear" w:color="auto" w:fill="F9FBDF" w:themeFill="accent5" w:themeFillTint="33"/>
            <w:vAlign w:val="center"/>
          </w:tcPr>
          <w:p w14:paraId="73BF630C" w14:textId="77777777" w:rsidR="008009A7" w:rsidRDefault="008009A7" w:rsidP="009D415B">
            <w:pPr>
              <w:pStyle w:val="ListParagraph"/>
              <w:numPr>
                <w:ilvl w:val="0"/>
                <w:numId w:val="32"/>
              </w:numPr>
            </w:pPr>
            <w:r>
              <w:t>Monitor metrics with contractor and supply chain</w:t>
            </w:r>
          </w:p>
        </w:tc>
        <w:tc>
          <w:tcPr>
            <w:tcW w:w="2410" w:type="dxa"/>
            <w:shd w:val="clear" w:color="auto" w:fill="F9FBDF" w:themeFill="accent5" w:themeFillTint="33"/>
            <w:vAlign w:val="center"/>
          </w:tcPr>
          <w:p w14:paraId="1047A5E5" w14:textId="77777777" w:rsidR="008009A7" w:rsidRDefault="008009A7" w:rsidP="00E064EF">
            <w:r>
              <w:t xml:space="preserve">Client; Project Manager; Contractor  </w:t>
            </w:r>
          </w:p>
        </w:tc>
        <w:tc>
          <w:tcPr>
            <w:tcW w:w="3395" w:type="dxa"/>
            <w:shd w:val="clear" w:color="auto" w:fill="F9FBDF" w:themeFill="accent5" w:themeFillTint="33"/>
            <w:vAlign w:val="center"/>
          </w:tcPr>
          <w:p w14:paraId="27B3F046" w14:textId="77777777" w:rsidR="008009A7" w:rsidRPr="000815D9" w:rsidRDefault="008009A7" w:rsidP="009D415B">
            <w:pPr>
              <w:pStyle w:val="ListBullet-level1"/>
              <w:numPr>
                <w:ilvl w:val="0"/>
                <w:numId w:val="18"/>
              </w:numPr>
              <w:tabs>
                <w:tab w:val="clear" w:pos="284"/>
              </w:tabs>
              <w:ind w:left="340" w:hanging="340"/>
            </w:pPr>
            <w:r w:rsidRPr="000815D9">
              <w:t xml:space="preserve">Procurement receipts/invoices </w:t>
            </w:r>
          </w:p>
          <w:p w14:paraId="3D157C1B" w14:textId="77777777" w:rsidR="008009A7" w:rsidRPr="000815D9" w:rsidRDefault="008009A7" w:rsidP="009D415B">
            <w:pPr>
              <w:pStyle w:val="ListBullet-level1"/>
              <w:numPr>
                <w:ilvl w:val="0"/>
                <w:numId w:val="18"/>
              </w:numPr>
              <w:tabs>
                <w:tab w:val="clear" w:pos="284"/>
              </w:tabs>
              <w:ind w:left="340" w:hanging="340"/>
            </w:pPr>
            <w:r w:rsidRPr="000815D9">
              <w:t>Waste receipts</w:t>
            </w:r>
          </w:p>
          <w:p w14:paraId="7C46E701" w14:textId="77777777" w:rsidR="008009A7" w:rsidRPr="000815D9" w:rsidRDefault="008009A7" w:rsidP="009D415B">
            <w:pPr>
              <w:pStyle w:val="ListBullet-level1"/>
              <w:numPr>
                <w:ilvl w:val="0"/>
                <w:numId w:val="18"/>
              </w:numPr>
              <w:tabs>
                <w:tab w:val="clear" w:pos="284"/>
              </w:tabs>
              <w:ind w:left="340" w:hanging="340"/>
            </w:pPr>
            <w:r w:rsidRPr="000815D9">
              <w:t xml:space="preserve">Site photos </w:t>
            </w:r>
          </w:p>
          <w:p w14:paraId="27BB19BD" w14:textId="77777777" w:rsidR="008009A7" w:rsidRPr="000815D9" w:rsidRDefault="008009A7" w:rsidP="009D415B">
            <w:pPr>
              <w:pStyle w:val="ListBullet-level1"/>
              <w:numPr>
                <w:ilvl w:val="0"/>
                <w:numId w:val="18"/>
              </w:numPr>
              <w:tabs>
                <w:tab w:val="clear" w:pos="284"/>
              </w:tabs>
              <w:ind w:left="340" w:hanging="340"/>
            </w:pPr>
            <w:r w:rsidRPr="000815D9">
              <w:t xml:space="preserve">Technical specification documents and drawings. </w:t>
            </w:r>
          </w:p>
        </w:tc>
        <w:tc>
          <w:tcPr>
            <w:tcW w:w="1364" w:type="dxa"/>
            <w:gridSpan w:val="2"/>
            <w:vMerge w:val="restart"/>
            <w:shd w:val="clear" w:color="auto" w:fill="F9FBDF" w:themeFill="accent5" w:themeFillTint="33"/>
            <w:vAlign w:val="center"/>
          </w:tcPr>
          <w:p w14:paraId="4FD7270D" w14:textId="2470A3B4" w:rsidR="008009A7" w:rsidRPr="000815D9" w:rsidRDefault="008009A7" w:rsidP="00E064EF">
            <w:r w:rsidRPr="000815D9">
              <w:rPr>
                <w:b/>
                <w:bCs/>
              </w:rPr>
              <w:t>To be commenced</w:t>
            </w:r>
          </w:p>
        </w:tc>
      </w:tr>
      <w:tr w:rsidR="008009A7" w14:paraId="592B6090" w14:textId="77777777" w:rsidTr="008009A7">
        <w:trPr>
          <w:cnfStyle w:val="000000010000" w:firstRow="0" w:lastRow="0" w:firstColumn="0" w:lastColumn="0" w:oddVBand="0" w:evenVBand="0" w:oddHBand="0" w:evenHBand="1" w:firstRowFirstColumn="0" w:firstRowLastColumn="0" w:lastRowFirstColumn="0" w:lastRowLastColumn="0"/>
          <w:trHeight w:val="744"/>
        </w:trPr>
        <w:tc>
          <w:tcPr>
            <w:tcW w:w="635" w:type="dxa"/>
            <w:vMerge/>
            <w:shd w:val="clear" w:color="auto" w:fill="F9FBDF" w:themeFill="accent5" w:themeFillTint="33"/>
            <w:vAlign w:val="center"/>
          </w:tcPr>
          <w:p w14:paraId="409A76F8" w14:textId="77777777" w:rsidR="008009A7" w:rsidRPr="00B10DF6" w:rsidRDefault="008009A7" w:rsidP="00E064EF">
            <w:pPr>
              <w:rPr>
                <w:b/>
                <w:bCs/>
              </w:rPr>
            </w:pPr>
          </w:p>
        </w:tc>
        <w:tc>
          <w:tcPr>
            <w:tcW w:w="2399" w:type="dxa"/>
            <w:shd w:val="clear" w:color="auto" w:fill="F9FBDF" w:themeFill="accent5" w:themeFillTint="33"/>
            <w:vAlign w:val="center"/>
          </w:tcPr>
          <w:p w14:paraId="00D2EB87" w14:textId="77777777" w:rsidR="008009A7" w:rsidRDefault="008009A7" w:rsidP="009D415B">
            <w:pPr>
              <w:pStyle w:val="ListParagraph"/>
              <w:numPr>
                <w:ilvl w:val="0"/>
                <w:numId w:val="32"/>
              </w:numPr>
            </w:pPr>
            <w:r>
              <w:t>Continue to investigate alternative materials/products</w:t>
            </w:r>
          </w:p>
        </w:tc>
        <w:tc>
          <w:tcPr>
            <w:tcW w:w="2410" w:type="dxa"/>
            <w:shd w:val="clear" w:color="auto" w:fill="F9FBDF" w:themeFill="accent5" w:themeFillTint="33"/>
            <w:vAlign w:val="center"/>
          </w:tcPr>
          <w:p w14:paraId="36A24EF1" w14:textId="77777777" w:rsidR="008009A7" w:rsidRDefault="008009A7" w:rsidP="00E064EF">
            <w:r>
              <w:t>Client; Project Manager; Contractor; Design team; Sustainability consultant.</w:t>
            </w:r>
          </w:p>
        </w:tc>
        <w:tc>
          <w:tcPr>
            <w:tcW w:w="3395" w:type="dxa"/>
            <w:shd w:val="clear" w:color="auto" w:fill="F9FBDF" w:themeFill="accent5" w:themeFillTint="33"/>
            <w:vAlign w:val="center"/>
          </w:tcPr>
          <w:p w14:paraId="0BBB5689" w14:textId="77777777" w:rsidR="008009A7" w:rsidRDefault="008009A7" w:rsidP="009D415B">
            <w:pPr>
              <w:pStyle w:val="ListBullet-level1"/>
              <w:numPr>
                <w:ilvl w:val="0"/>
                <w:numId w:val="18"/>
              </w:numPr>
              <w:tabs>
                <w:tab w:val="clear" w:pos="284"/>
              </w:tabs>
              <w:ind w:left="340" w:hanging="340"/>
            </w:pPr>
            <w:r>
              <w:t>Design team, Contractor, and supply chain correspondence evidence.</w:t>
            </w:r>
          </w:p>
          <w:p w14:paraId="2CF382B0" w14:textId="77777777" w:rsidR="008009A7" w:rsidRDefault="008009A7" w:rsidP="009D415B">
            <w:pPr>
              <w:pStyle w:val="ListBullet-level1"/>
              <w:numPr>
                <w:ilvl w:val="0"/>
                <w:numId w:val="18"/>
              </w:numPr>
              <w:tabs>
                <w:tab w:val="clear" w:pos="284"/>
              </w:tabs>
              <w:ind w:left="340" w:hanging="340"/>
            </w:pPr>
            <w:r>
              <w:t xml:space="preserve">Material optioneering reviews. </w:t>
            </w:r>
          </w:p>
        </w:tc>
        <w:tc>
          <w:tcPr>
            <w:tcW w:w="1364" w:type="dxa"/>
            <w:gridSpan w:val="2"/>
            <w:vMerge/>
            <w:shd w:val="clear" w:color="auto" w:fill="F9FBDF" w:themeFill="accent5" w:themeFillTint="33"/>
            <w:vAlign w:val="center"/>
          </w:tcPr>
          <w:p w14:paraId="14E96744" w14:textId="77777777" w:rsidR="008009A7" w:rsidRDefault="008009A7" w:rsidP="00E064EF"/>
        </w:tc>
      </w:tr>
      <w:tr w:rsidR="008009A7" w14:paraId="4277C50E" w14:textId="77777777" w:rsidTr="008009A7">
        <w:trPr>
          <w:cnfStyle w:val="000000100000" w:firstRow="0" w:lastRow="0" w:firstColumn="0" w:lastColumn="0" w:oddVBand="0" w:evenVBand="0" w:oddHBand="1" w:evenHBand="0" w:firstRowFirstColumn="0" w:firstRowLastColumn="0" w:lastRowFirstColumn="0" w:lastRowLastColumn="0"/>
          <w:trHeight w:val="2365"/>
        </w:trPr>
        <w:tc>
          <w:tcPr>
            <w:tcW w:w="635" w:type="dxa"/>
            <w:vMerge w:val="restart"/>
            <w:shd w:val="clear" w:color="auto" w:fill="F9FBDF" w:themeFill="accent5" w:themeFillTint="33"/>
            <w:vAlign w:val="center"/>
          </w:tcPr>
          <w:p w14:paraId="70244B60" w14:textId="77777777" w:rsidR="008009A7" w:rsidRPr="00B10DF6" w:rsidRDefault="008009A7" w:rsidP="00E064EF">
            <w:pPr>
              <w:rPr>
                <w:b/>
                <w:bCs/>
              </w:rPr>
            </w:pPr>
            <w:r>
              <w:rPr>
                <w:b/>
                <w:bCs/>
              </w:rPr>
              <w:t>6</w:t>
            </w:r>
          </w:p>
        </w:tc>
        <w:tc>
          <w:tcPr>
            <w:tcW w:w="2399" w:type="dxa"/>
            <w:shd w:val="clear" w:color="auto" w:fill="F9FBDF" w:themeFill="accent5" w:themeFillTint="33"/>
            <w:vAlign w:val="center"/>
          </w:tcPr>
          <w:p w14:paraId="3B6CA4A0" w14:textId="0D74AAE0" w:rsidR="008009A7" w:rsidRPr="000815D9" w:rsidRDefault="008009A7" w:rsidP="009D415B">
            <w:pPr>
              <w:pStyle w:val="ListParagraph"/>
              <w:numPr>
                <w:ilvl w:val="0"/>
                <w:numId w:val="32"/>
              </w:numPr>
            </w:pPr>
            <w:r w:rsidRPr="000815D9">
              <w:t>Review success against objectives</w:t>
            </w:r>
          </w:p>
        </w:tc>
        <w:tc>
          <w:tcPr>
            <w:tcW w:w="2410" w:type="dxa"/>
            <w:vMerge w:val="restart"/>
            <w:shd w:val="clear" w:color="auto" w:fill="F9FBDF" w:themeFill="accent5" w:themeFillTint="33"/>
            <w:vAlign w:val="center"/>
          </w:tcPr>
          <w:p w14:paraId="51F4669D" w14:textId="77777777" w:rsidR="008009A7" w:rsidRPr="000815D9" w:rsidRDefault="008009A7" w:rsidP="00E064EF">
            <w:r w:rsidRPr="000815D9">
              <w:t>Client; Project Manager; Contractor; Sustainability consultant.</w:t>
            </w:r>
          </w:p>
        </w:tc>
        <w:tc>
          <w:tcPr>
            <w:tcW w:w="3395" w:type="dxa"/>
            <w:shd w:val="clear" w:color="auto" w:fill="F9FBDF" w:themeFill="accent5" w:themeFillTint="33"/>
            <w:vAlign w:val="center"/>
          </w:tcPr>
          <w:p w14:paraId="281182BB" w14:textId="77777777" w:rsidR="008009A7" w:rsidRPr="000815D9" w:rsidRDefault="008009A7" w:rsidP="009D415B">
            <w:pPr>
              <w:pStyle w:val="ListBullet-level1"/>
              <w:numPr>
                <w:ilvl w:val="0"/>
                <w:numId w:val="18"/>
              </w:numPr>
              <w:tabs>
                <w:tab w:val="clear" w:pos="284"/>
              </w:tabs>
              <w:ind w:left="340" w:hanging="340"/>
            </w:pPr>
            <w:r w:rsidRPr="000815D9">
              <w:t xml:space="preserve">Procurement receipts/invoices </w:t>
            </w:r>
          </w:p>
          <w:p w14:paraId="42D116C7" w14:textId="77777777" w:rsidR="008009A7" w:rsidRPr="000815D9" w:rsidRDefault="008009A7" w:rsidP="009D415B">
            <w:pPr>
              <w:pStyle w:val="ListBullet-level1"/>
              <w:numPr>
                <w:ilvl w:val="0"/>
                <w:numId w:val="18"/>
              </w:numPr>
              <w:tabs>
                <w:tab w:val="clear" w:pos="284"/>
              </w:tabs>
              <w:ind w:left="340" w:hanging="340"/>
            </w:pPr>
            <w:r w:rsidRPr="000815D9">
              <w:t>Waste receipts</w:t>
            </w:r>
          </w:p>
          <w:p w14:paraId="6A6397C6" w14:textId="77777777" w:rsidR="008009A7" w:rsidRPr="000815D9" w:rsidRDefault="008009A7" w:rsidP="009D415B">
            <w:pPr>
              <w:pStyle w:val="ListBullet-level1"/>
              <w:numPr>
                <w:ilvl w:val="0"/>
                <w:numId w:val="18"/>
              </w:numPr>
              <w:tabs>
                <w:tab w:val="clear" w:pos="284"/>
              </w:tabs>
              <w:ind w:left="340" w:hanging="340"/>
            </w:pPr>
            <w:r w:rsidRPr="000815D9">
              <w:t xml:space="preserve">Site photos </w:t>
            </w:r>
          </w:p>
          <w:p w14:paraId="09C26BB6" w14:textId="77777777" w:rsidR="008009A7" w:rsidRPr="000815D9" w:rsidRDefault="008009A7" w:rsidP="009D415B">
            <w:pPr>
              <w:pStyle w:val="ListBullet-level1"/>
              <w:numPr>
                <w:ilvl w:val="0"/>
                <w:numId w:val="18"/>
              </w:numPr>
              <w:tabs>
                <w:tab w:val="clear" w:pos="284"/>
              </w:tabs>
              <w:ind w:left="340" w:hanging="340"/>
            </w:pPr>
            <w:r w:rsidRPr="000815D9">
              <w:t>Performance and test certificates</w:t>
            </w:r>
          </w:p>
          <w:p w14:paraId="02AAE45C" w14:textId="77777777" w:rsidR="008009A7" w:rsidRPr="000815D9" w:rsidRDefault="008009A7" w:rsidP="009D415B">
            <w:pPr>
              <w:pStyle w:val="ListBullet-level1"/>
              <w:numPr>
                <w:ilvl w:val="0"/>
                <w:numId w:val="18"/>
              </w:numPr>
              <w:tabs>
                <w:tab w:val="clear" w:pos="284"/>
              </w:tabs>
              <w:ind w:left="340" w:hanging="340"/>
            </w:pPr>
            <w:r w:rsidRPr="000815D9">
              <w:t>Technical specification documents and drawings.</w:t>
            </w:r>
          </w:p>
        </w:tc>
        <w:tc>
          <w:tcPr>
            <w:tcW w:w="1364" w:type="dxa"/>
            <w:gridSpan w:val="2"/>
            <w:vMerge w:val="restart"/>
            <w:shd w:val="clear" w:color="auto" w:fill="F9FBDF" w:themeFill="accent5" w:themeFillTint="33"/>
            <w:vAlign w:val="center"/>
          </w:tcPr>
          <w:p w14:paraId="71075C95" w14:textId="3FEBF60B" w:rsidR="008009A7" w:rsidRDefault="008009A7" w:rsidP="00E064EF">
            <w:r w:rsidRPr="000815D9">
              <w:rPr>
                <w:b/>
                <w:bCs/>
              </w:rPr>
              <w:t>To be commenced</w:t>
            </w:r>
          </w:p>
        </w:tc>
      </w:tr>
      <w:tr w:rsidR="008009A7" w14:paraId="5DE373F3" w14:textId="77777777" w:rsidTr="008009A7">
        <w:trPr>
          <w:cnfStyle w:val="000000010000" w:firstRow="0" w:lastRow="0" w:firstColumn="0" w:lastColumn="0" w:oddVBand="0" w:evenVBand="0" w:oddHBand="0" w:evenHBand="1" w:firstRowFirstColumn="0" w:firstRowLastColumn="0" w:lastRowFirstColumn="0" w:lastRowLastColumn="0"/>
          <w:trHeight w:val="2413"/>
        </w:trPr>
        <w:tc>
          <w:tcPr>
            <w:tcW w:w="635" w:type="dxa"/>
            <w:vMerge/>
            <w:shd w:val="clear" w:color="auto" w:fill="F9FBDF" w:themeFill="accent5" w:themeFillTint="33"/>
            <w:vAlign w:val="center"/>
          </w:tcPr>
          <w:p w14:paraId="07CF7D7C" w14:textId="77777777" w:rsidR="008009A7" w:rsidRPr="00B10DF6" w:rsidRDefault="008009A7" w:rsidP="00E064EF">
            <w:pPr>
              <w:rPr>
                <w:b/>
                <w:bCs/>
              </w:rPr>
            </w:pPr>
          </w:p>
        </w:tc>
        <w:tc>
          <w:tcPr>
            <w:tcW w:w="2399" w:type="dxa"/>
            <w:shd w:val="clear" w:color="auto" w:fill="F9FBDF" w:themeFill="accent5" w:themeFillTint="33"/>
            <w:vAlign w:val="center"/>
          </w:tcPr>
          <w:p w14:paraId="3E0DB7E4" w14:textId="77777777" w:rsidR="008009A7" w:rsidRPr="000815D9" w:rsidRDefault="008009A7" w:rsidP="009D415B">
            <w:pPr>
              <w:pStyle w:val="ListParagraph"/>
              <w:numPr>
                <w:ilvl w:val="0"/>
                <w:numId w:val="32"/>
              </w:numPr>
            </w:pPr>
            <w:r w:rsidRPr="000815D9">
              <w:t>Post completion circular economy statement and reporting</w:t>
            </w:r>
          </w:p>
        </w:tc>
        <w:tc>
          <w:tcPr>
            <w:tcW w:w="2410" w:type="dxa"/>
            <w:vMerge/>
            <w:shd w:val="clear" w:color="auto" w:fill="F9FBDF" w:themeFill="accent5" w:themeFillTint="33"/>
          </w:tcPr>
          <w:p w14:paraId="2F54885C" w14:textId="77777777" w:rsidR="008009A7" w:rsidRPr="000815D9" w:rsidRDefault="008009A7" w:rsidP="00E064EF"/>
        </w:tc>
        <w:tc>
          <w:tcPr>
            <w:tcW w:w="3395" w:type="dxa"/>
            <w:shd w:val="clear" w:color="auto" w:fill="F9FBDF" w:themeFill="accent5" w:themeFillTint="33"/>
            <w:vAlign w:val="center"/>
          </w:tcPr>
          <w:p w14:paraId="590005CA" w14:textId="77777777" w:rsidR="008009A7" w:rsidRPr="000815D9" w:rsidRDefault="008009A7" w:rsidP="009D415B">
            <w:pPr>
              <w:pStyle w:val="ListParagraph"/>
              <w:numPr>
                <w:ilvl w:val="0"/>
                <w:numId w:val="33"/>
              </w:numPr>
            </w:pPr>
            <w:r w:rsidRPr="000815D9">
              <w:t xml:space="preserve">As built information </w:t>
            </w:r>
          </w:p>
          <w:p w14:paraId="70EB0473" w14:textId="67D1C95B" w:rsidR="008009A7" w:rsidRPr="000815D9" w:rsidRDefault="008009A7" w:rsidP="009D415B">
            <w:pPr>
              <w:pStyle w:val="ListParagraph"/>
              <w:numPr>
                <w:ilvl w:val="0"/>
                <w:numId w:val="33"/>
              </w:numPr>
            </w:pPr>
            <w:r w:rsidRPr="000815D9">
              <w:t xml:space="preserve">Services commissioning and testing </w:t>
            </w:r>
          </w:p>
          <w:p w14:paraId="0316A977" w14:textId="77777777" w:rsidR="008009A7" w:rsidRPr="000815D9" w:rsidRDefault="008009A7" w:rsidP="009D415B">
            <w:pPr>
              <w:pStyle w:val="ListParagraph"/>
              <w:numPr>
                <w:ilvl w:val="0"/>
                <w:numId w:val="33"/>
              </w:numPr>
            </w:pPr>
            <w:r w:rsidRPr="000815D9">
              <w:t>Building User Guides (BUG)</w:t>
            </w:r>
          </w:p>
          <w:p w14:paraId="176FED1C" w14:textId="77777777" w:rsidR="008009A7" w:rsidRPr="000815D9" w:rsidRDefault="008009A7" w:rsidP="009D415B">
            <w:pPr>
              <w:pStyle w:val="ListParagraph"/>
              <w:numPr>
                <w:ilvl w:val="0"/>
                <w:numId w:val="33"/>
              </w:numPr>
            </w:pPr>
            <w:r w:rsidRPr="000815D9">
              <w:t>Building adaptability and disassembly guide</w:t>
            </w:r>
          </w:p>
          <w:p w14:paraId="3BE80B77" w14:textId="77777777" w:rsidR="008009A7" w:rsidRPr="000815D9" w:rsidRDefault="008009A7" w:rsidP="009D415B">
            <w:pPr>
              <w:pStyle w:val="ListParagraph"/>
              <w:numPr>
                <w:ilvl w:val="0"/>
                <w:numId w:val="33"/>
              </w:numPr>
            </w:pPr>
            <w:r w:rsidRPr="000815D9">
              <w:t xml:space="preserve">Site photos </w:t>
            </w:r>
          </w:p>
          <w:p w14:paraId="500C98DD" w14:textId="77777777" w:rsidR="008009A7" w:rsidRPr="000815D9" w:rsidRDefault="008009A7" w:rsidP="009D415B">
            <w:pPr>
              <w:pStyle w:val="ListParagraph"/>
              <w:numPr>
                <w:ilvl w:val="0"/>
                <w:numId w:val="33"/>
              </w:numPr>
            </w:pPr>
            <w:r w:rsidRPr="000815D9">
              <w:t>Post completion circular economy statement</w:t>
            </w:r>
          </w:p>
        </w:tc>
        <w:tc>
          <w:tcPr>
            <w:tcW w:w="1364" w:type="dxa"/>
            <w:gridSpan w:val="2"/>
            <w:vMerge/>
            <w:shd w:val="clear" w:color="auto" w:fill="F9FBDF" w:themeFill="accent5" w:themeFillTint="33"/>
            <w:vAlign w:val="center"/>
          </w:tcPr>
          <w:p w14:paraId="0E513ED0" w14:textId="77777777" w:rsidR="008009A7" w:rsidRDefault="008009A7" w:rsidP="008009A7"/>
        </w:tc>
      </w:tr>
      <w:bookmarkEnd w:id="46"/>
    </w:tbl>
    <w:p w14:paraId="1AB2E4E0" w14:textId="0DB4436F" w:rsidR="0013025D" w:rsidRDefault="0013025D">
      <w:r>
        <w:br w:type="page"/>
      </w:r>
    </w:p>
    <w:p w14:paraId="535AC11D" w14:textId="77777777" w:rsidR="0013025D" w:rsidRDefault="0013025D" w:rsidP="0013025D">
      <w:pPr>
        <w:pStyle w:val="HeadingNum1"/>
      </w:pPr>
      <w:bookmarkStart w:id="48" w:name="_Toc126861632"/>
      <w:bookmarkStart w:id="49" w:name="_Toc195006151"/>
      <w:r>
        <w:lastRenderedPageBreak/>
        <w:t>Conclusion.</w:t>
      </w:r>
      <w:bookmarkEnd w:id="48"/>
      <w:bookmarkEnd w:id="49"/>
      <w:r>
        <w:t xml:space="preserve"> </w:t>
      </w:r>
    </w:p>
    <w:p w14:paraId="507A082C" w14:textId="77777777" w:rsidR="00881F5D" w:rsidRDefault="0013025D" w:rsidP="007115CF">
      <w:r>
        <w:t xml:space="preserve">The Circular Economy approach and commitments for </w:t>
      </w:r>
      <w:r w:rsidR="004A339D">
        <w:t xml:space="preserve">4-8 </w:t>
      </w:r>
      <w:proofErr w:type="spellStart"/>
      <w:r w:rsidR="004A339D">
        <w:t>Sedgemere</w:t>
      </w:r>
      <w:proofErr w:type="spellEnd"/>
      <w:r w:rsidR="004A339D">
        <w:t xml:space="preserve"> Road</w:t>
      </w:r>
      <w:r w:rsidR="001603C2">
        <w:t xml:space="preserve"> </w:t>
      </w:r>
      <w:r>
        <w:t xml:space="preserve">have been developed through a collaborative and interdisciplinary approach. The interventions proposed aim to embed sustainable practice, waste reduction and circular economy principles within the built environment. </w:t>
      </w:r>
    </w:p>
    <w:p w14:paraId="6D7F4A8E" w14:textId="245259D4" w:rsidR="005B363E" w:rsidRDefault="005B363E" w:rsidP="005B363E">
      <w:r>
        <w:t>This statement outlines how the design approach prioritises Circular Economy principles, helping to reduce the material impact and waste generated by the built environment.</w:t>
      </w:r>
    </w:p>
    <w:p w14:paraId="60892D0F" w14:textId="27F43065" w:rsidR="003401D2" w:rsidRDefault="005B363E" w:rsidP="007115CF">
      <w:bookmarkStart w:id="50" w:name="_Hlk170476741"/>
      <w:r>
        <w:t xml:space="preserve">As summarised within, several </w:t>
      </w:r>
      <w:r w:rsidR="0089570F">
        <w:t xml:space="preserve">studies have been undertaken by the </w:t>
      </w:r>
      <w:r w:rsidR="00881F5D">
        <w:t>project</w:t>
      </w:r>
      <w:r w:rsidR="0089570F">
        <w:t xml:space="preserve"> team</w:t>
      </w:r>
      <w:r w:rsidR="00881F5D">
        <w:t xml:space="preserve">, confirming </w:t>
      </w:r>
      <w:r>
        <w:t xml:space="preserve">that </w:t>
      </w:r>
      <w:r w:rsidR="00881F5D">
        <w:t xml:space="preserve">a </w:t>
      </w:r>
      <w:r w:rsidR="0089570F">
        <w:t xml:space="preserve">new build scheme </w:t>
      </w:r>
      <w:r>
        <w:t xml:space="preserve">is </w:t>
      </w:r>
      <w:r w:rsidR="00881F5D">
        <w:t xml:space="preserve">the best approach to redevelopment of the site to achieve the project aims. </w:t>
      </w:r>
      <w:r w:rsidR="0089570F">
        <w:t xml:space="preserve"> </w:t>
      </w:r>
    </w:p>
    <w:p w14:paraId="49F2C62F" w14:textId="77777777" w:rsidR="00B75677" w:rsidRDefault="00B75677" w:rsidP="00B75677">
      <w:bookmarkStart w:id="51" w:name="_Hlk170476869"/>
      <w:r>
        <w:t xml:space="preserve">Site clearance would maximise development density, adhere to planning policy aspirations and optimise building performance and operational carbon emissions. The demolition process would generate the highest level of embodied carbon but enable additional storeys to deliver the development brief, increasing efficiency per square meter. </w:t>
      </w:r>
    </w:p>
    <w:p w14:paraId="33CC69A2" w14:textId="77777777" w:rsidR="005B363E" w:rsidRDefault="005B363E" w:rsidP="005B363E">
      <w:r>
        <w:t xml:space="preserve">The pre-redevelopment audit confirms that a full development scenario would offer the most benefit; despite the generation of 1,233 tonnes of demolition waste, full development was shown to generate the lowest WLC emissions. </w:t>
      </w:r>
    </w:p>
    <w:bookmarkEnd w:id="51"/>
    <w:p w14:paraId="617AE790" w14:textId="746DB2A4" w:rsidR="003401D2" w:rsidRDefault="005B363E" w:rsidP="0061724F">
      <w:r>
        <w:t xml:space="preserve">The pre-demolition audit identified materials for salvage and re-use as part of the development proposals, in line with the waste hierarchy and circular economy principles.  </w:t>
      </w:r>
    </w:p>
    <w:bookmarkEnd w:id="50"/>
    <w:p w14:paraId="74A250A9" w14:textId="77777777" w:rsidR="005B0D8C" w:rsidRDefault="005B0D8C" w:rsidP="000E4BE9">
      <w:pPr>
        <w:pStyle w:val="HeadingAppendix"/>
      </w:pPr>
      <w:r>
        <w:br w:type="page"/>
      </w:r>
    </w:p>
    <w:p w14:paraId="32E93E76" w14:textId="51259367" w:rsidR="000E4BE9" w:rsidRPr="000E4BE9" w:rsidRDefault="00E57F9F" w:rsidP="000E4BE9">
      <w:pPr>
        <w:pStyle w:val="HeadingAppendix"/>
      </w:pPr>
      <w:bookmarkStart w:id="52" w:name="_Toc195006152"/>
      <w:r>
        <w:lastRenderedPageBreak/>
        <w:t>Appendi</w:t>
      </w:r>
      <w:r w:rsidR="008F2536">
        <w:t>x</w:t>
      </w:r>
      <w:bookmarkEnd w:id="52"/>
      <w:r w:rsidR="003401D2">
        <w:t xml:space="preserve"> </w:t>
      </w:r>
    </w:p>
    <w:p w14:paraId="6115F001" w14:textId="77777777" w:rsidR="00E57F9F" w:rsidRPr="005B363E" w:rsidRDefault="00E57F9F">
      <w:pPr>
        <w:divId w:val="1547177746"/>
        <w:rPr>
          <w:rFonts w:ascii="Lato" w:eastAsiaTheme="majorEastAsia" w:hAnsi="Lato" w:cstheme="majorBidi"/>
          <w:b/>
          <w:color w:val="000000" w:themeColor="text1"/>
          <w:szCs w:val="24"/>
        </w:rPr>
      </w:pPr>
      <w:r w:rsidRPr="005B363E">
        <w:rPr>
          <w:rFonts w:ascii="Lato" w:eastAsiaTheme="majorEastAsia" w:hAnsi="Lato" w:cstheme="majorBidi"/>
          <w:b/>
          <w:color w:val="000000" w:themeColor="text1"/>
          <w:szCs w:val="24"/>
        </w:rPr>
        <w:t>Written evidence that the destination landfill(s) have the capacity to receive waste</w:t>
      </w:r>
    </w:p>
    <w:p w14:paraId="2E56C95A" w14:textId="3D55D1F1" w:rsidR="001B107A" w:rsidRPr="005B363E" w:rsidRDefault="001B107A" w:rsidP="001B107A">
      <w:pPr>
        <w:divId w:val="1547177746"/>
      </w:pPr>
      <w:r w:rsidRPr="005B363E">
        <w:t xml:space="preserve">The waste strategy </w:t>
      </w:r>
      <w:r w:rsidR="00891C9F" w:rsidRPr="005B363E">
        <w:t xml:space="preserve">has been </w:t>
      </w:r>
      <w:r w:rsidRPr="005B363E">
        <w:t xml:space="preserve">devised based on the </w:t>
      </w:r>
      <w:r w:rsidR="00200C3B" w:rsidRPr="005B363E">
        <w:t xml:space="preserve">similar </w:t>
      </w:r>
      <w:r w:rsidRPr="005B363E">
        <w:t xml:space="preserve">building operations and understandings of the waste requirements of similar sites. </w:t>
      </w:r>
    </w:p>
    <w:p w14:paraId="3F1A82FE" w14:textId="77777777" w:rsidR="00E57F9F" w:rsidRPr="00533929" w:rsidRDefault="00E57F9F">
      <w:pPr>
        <w:divId w:val="1547177746"/>
        <w:rPr>
          <w:rFonts w:ascii="Lato" w:eastAsiaTheme="majorEastAsia" w:hAnsi="Lato" w:cstheme="majorBidi"/>
          <w:b/>
          <w:color w:val="000000" w:themeColor="text1"/>
          <w:szCs w:val="24"/>
        </w:rPr>
      </w:pPr>
      <w:r w:rsidRPr="005B363E">
        <w:rPr>
          <w:rFonts w:ascii="Lato" w:eastAsiaTheme="majorEastAsia" w:hAnsi="Lato" w:cstheme="majorBidi"/>
          <w:b/>
          <w:color w:val="000000" w:themeColor="text1"/>
          <w:szCs w:val="24"/>
        </w:rPr>
        <w:t xml:space="preserve">Site </w:t>
      </w:r>
      <w:r w:rsidRPr="00533929">
        <w:rPr>
          <w:rFonts w:ascii="Lato" w:eastAsiaTheme="majorEastAsia" w:hAnsi="Lato" w:cstheme="majorBidi"/>
          <w:b/>
          <w:color w:val="000000" w:themeColor="text1"/>
          <w:szCs w:val="24"/>
        </w:rPr>
        <w:t>Waste / Resource Management Plan</w:t>
      </w:r>
    </w:p>
    <w:p w14:paraId="77200E3B" w14:textId="7BCA02A6" w:rsidR="00E57F9F" w:rsidRPr="00533929" w:rsidRDefault="00E57F9F">
      <w:pPr>
        <w:divId w:val="1547177746"/>
      </w:pPr>
      <w:r w:rsidRPr="00533929">
        <w:t xml:space="preserve">As per </w:t>
      </w:r>
      <w:r w:rsidR="00533929">
        <w:t xml:space="preserve">Outline </w:t>
      </w:r>
      <w:r w:rsidR="005B363E" w:rsidRPr="00533929">
        <w:t>SWMP</w:t>
      </w:r>
      <w:r w:rsidR="00533929">
        <w:t>, Velocity</w:t>
      </w:r>
      <w:r w:rsidR="002C63CB" w:rsidRPr="00533929">
        <w:t>.</w:t>
      </w:r>
    </w:p>
    <w:p w14:paraId="23CEE3F9" w14:textId="77777777" w:rsidR="00E57F9F" w:rsidRPr="00533929" w:rsidRDefault="00E57F9F">
      <w:pPr>
        <w:divId w:val="1547177746"/>
        <w:rPr>
          <w:rFonts w:ascii="Lato" w:eastAsiaTheme="majorEastAsia" w:hAnsi="Lato" w:cstheme="majorBidi"/>
          <w:b/>
          <w:color w:val="000000" w:themeColor="text1"/>
          <w:szCs w:val="24"/>
        </w:rPr>
      </w:pPr>
      <w:r w:rsidRPr="00533929">
        <w:rPr>
          <w:rFonts w:ascii="Lato" w:eastAsiaTheme="majorEastAsia" w:hAnsi="Lato" w:cstheme="majorBidi"/>
          <w:b/>
          <w:color w:val="000000" w:themeColor="text1"/>
          <w:szCs w:val="24"/>
        </w:rPr>
        <w:t>Municipal / Operational Waste Management Plan</w:t>
      </w:r>
    </w:p>
    <w:p w14:paraId="0AA3A767" w14:textId="77C23A2A" w:rsidR="007A22E6" w:rsidRPr="00533929" w:rsidRDefault="0099523D" w:rsidP="007A22E6">
      <w:pPr>
        <w:divId w:val="1547177746"/>
      </w:pPr>
      <w:r>
        <w:t>Delivery, Servicing and Waste Management Plan, Steer</w:t>
      </w:r>
    </w:p>
    <w:p w14:paraId="22E5DCB4" w14:textId="77777777" w:rsidR="00E57F9F" w:rsidRPr="00533929" w:rsidRDefault="00E57F9F">
      <w:pPr>
        <w:divId w:val="1547177746"/>
        <w:rPr>
          <w:rFonts w:ascii="Lato" w:eastAsiaTheme="majorEastAsia" w:hAnsi="Lato" w:cstheme="majorBidi"/>
          <w:b/>
          <w:color w:val="000000" w:themeColor="text1"/>
          <w:szCs w:val="24"/>
        </w:rPr>
      </w:pPr>
      <w:r w:rsidRPr="00533929">
        <w:rPr>
          <w:rFonts w:ascii="Lato" w:eastAsiaTheme="majorEastAsia" w:hAnsi="Lato" w:cstheme="majorBidi"/>
          <w:b/>
          <w:color w:val="000000" w:themeColor="text1"/>
          <w:szCs w:val="24"/>
        </w:rPr>
        <w:t>Cut and fill calculations and/or Excavated Materials Options Assessment</w:t>
      </w:r>
    </w:p>
    <w:p w14:paraId="6750A168" w14:textId="77425C5C" w:rsidR="00E57F9F" w:rsidRPr="00533929" w:rsidRDefault="00533929">
      <w:pPr>
        <w:divId w:val="1547177746"/>
      </w:pPr>
      <w:r w:rsidRPr="00533929">
        <w:t>A cut and fill evaluation is anticipated to be provided during a later design phase (stated in outline SWMP)</w:t>
      </w:r>
    </w:p>
    <w:p w14:paraId="35B00D9B" w14:textId="77777777" w:rsidR="00E57F9F" w:rsidRPr="00533929" w:rsidRDefault="00E57F9F">
      <w:pPr>
        <w:divId w:val="1547177746"/>
        <w:rPr>
          <w:rFonts w:ascii="Lato" w:eastAsiaTheme="majorEastAsia" w:hAnsi="Lato" w:cstheme="majorBidi"/>
          <w:b/>
          <w:color w:val="000000" w:themeColor="text1"/>
          <w:szCs w:val="24"/>
        </w:rPr>
      </w:pPr>
      <w:r w:rsidRPr="00533929">
        <w:rPr>
          <w:rFonts w:ascii="Lato" w:eastAsiaTheme="majorEastAsia" w:hAnsi="Lato" w:cstheme="majorBidi"/>
          <w:b/>
          <w:color w:val="000000" w:themeColor="text1"/>
          <w:szCs w:val="24"/>
        </w:rPr>
        <w:t>Scenario modelling demonstrating adaptability</w:t>
      </w:r>
    </w:p>
    <w:p w14:paraId="3E06BB51" w14:textId="77777777" w:rsidR="00E57F9F" w:rsidRPr="00533929" w:rsidRDefault="00E57F9F">
      <w:pPr>
        <w:divId w:val="1547177746"/>
      </w:pPr>
      <w:r w:rsidRPr="00533929">
        <w:t xml:space="preserve">No further supporting material is currently available. </w:t>
      </w:r>
    </w:p>
    <w:p w14:paraId="234CDB42" w14:textId="1F833974" w:rsidR="00E57F9F" w:rsidRPr="00E3457E" w:rsidRDefault="00533929">
      <w:pPr>
        <w:divId w:val="1547177746"/>
      </w:pPr>
      <w:bookmarkStart w:id="53" w:name="_Hlk115603408"/>
      <w:r w:rsidRPr="00533929">
        <w:t>A</w:t>
      </w:r>
      <w:r w:rsidR="00E57F9F" w:rsidRPr="00533929">
        <w:t>dditional supporting material</w:t>
      </w:r>
      <w:r w:rsidRPr="00533929">
        <w:t xml:space="preserve"> will be provided</w:t>
      </w:r>
      <w:r w:rsidR="00E57F9F" w:rsidRPr="00533929">
        <w:t xml:space="preserve"> as part of a revised Circular Economy Statement at RIBA Stage 4 / Pre-construction.</w:t>
      </w:r>
    </w:p>
    <w:bookmarkEnd w:id="53"/>
    <w:p w14:paraId="56843BBB" w14:textId="77777777" w:rsidR="00E57F9F" w:rsidRPr="00E3457E" w:rsidRDefault="00E57F9F">
      <w:pPr>
        <w:divId w:val="1547177746"/>
        <w:rPr>
          <w:rFonts w:ascii="Lato" w:eastAsiaTheme="majorEastAsia" w:hAnsi="Lato" w:cstheme="majorBidi"/>
          <w:b/>
          <w:color w:val="000000" w:themeColor="text1"/>
          <w:szCs w:val="24"/>
        </w:rPr>
      </w:pPr>
      <w:r w:rsidRPr="00E3457E">
        <w:rPr>
          <w:rFonts w:ascii="Lato" w:eastAsiaTheme="majorEastAsia" w:hAnsi="Lato" w:cstheme="majorBidi"/>
          <w:b/>
          <w:color w:val="000000" w:themeColor="text1"/>
          <w:szCs w:val="24"/>
        </w:rPr>
        <w:t>Other supporting material depending on project characteristic:</w:t>
      </w:r>
    </w:p>
    <w:p w14:paraId="637636E5" w14:textId="061DA69C" w:rsidR="001B2C93" w:rsidRDefault="00533929">
      <w:r>
        <w:t xml:space="preserve">Pre-redevelopment audit, Velocity. </w:t>
      </w:r>
    </w:p>
    <w:p w14:paraId="7DBE4303" w14:textId="22F202E7" w:rsidR="00626E93" w:rsidRDefault="00533929" w:rsidP="00626E93">
      <w:r>
        <w:t>Pre-demolition audit, Velocit</w:t>
      </w:r>
      <w:r w:rsidR="00E7470D">
        <w:t>y.</w:t>
      </w:r>
    </w:p>
    <w:p w14:paraId="48584613" w14:textId="049EC5E2" w:rsidR="00E9441A" w:rsidRDefault="00E9441A" w:rsidP="00E9441A">
      <w:pPr>
        <w:rPr>
          <w:rFonts w:ascii="Lato" w:eastAsiaTheme="majorEastAsia" w:hAnsi="Lato" w:cstheme="majorBidi"/>
          <w:b/>
          <w:color w:val="000000" w:themeColor="text1"/>
          <w:szCs w:val="24"/>
        </w:rPr>
      </w:pPr>
      <w:r>
        <w:rPr>
          <w:rFonts w:ascii="Lato" w:eastAsiaTheme="majorEastAsia" w:hAnsi="Lato" w:cstheme="majorBidi"/>
          <w:b/>
          <w:color w:val="000000" w:themeColor="text1"/>
          <w:szCs w:val="24"/>
        </w:rPr>
        <w:t>Circular economy workshop evidence</w:t>
      </w:r>
    </w:p>
    <w:p w14:paraId="367BE85D" w14:textId="16364599" w:rsidR="00E9441A" w:rsidRPr="00E3457E" w:rsidRDefault="00E9441A" w:rsidP="00E9441A">
      <w:r>
        <w:t>Slides used during the circular economy workshop carried out on 12</w:t>
      </w:r>
      <w:r w:rsidRPr="00E9441A">
        <w:rPr>
          <w:vertAlign w:val="superscript"/>
        </w:rPr>
        <w:t>th</w:t>
      </w:r>
      <w:r>
        <w:t xml:space="preserve"> Feb 2024 are shown below. </w:t>
      </w:r>
    </w:p>
    <w:p w14:paraId="158FCA80" w14:textId="5776CF01" w:rsidR="00E9441A" w:rsidRDefault="00E9441A" w:rsidP="00626E93">
      <w:r w:rsidRPr="00E9441A">
        <w:rPr>
          <w:noProof/>
        </w:rPr>
        <w:drawing>
          <wp:inline distT="0" distB="0" distL="0" distR="0" wp14:anchorId="03F0347B" wp14:editId="3877FD8E">
            <wp:extent cx="6120765" cy="2540000"/>
            <wp:effectExtent l="0" t="0" r="0" b="0"/>
            <wp:docPr id="1830646281"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0646281" name="Picture 1" descr="A screenshot of a computer&#10;&#10;AI-generated content may be incorrect."/>
                    <pic:cNvPicPr/>
                  </pic:nvPicPr>
                  <pic:blipFill>
                    <a:blip r:embed="rId33"/>
                    <a:stretch>
                      <a:fillRect/>
                    </a:stretch>
                  </pic:blipFill>
                  <pic:spPr>
                    <a:xfrm>
                      <a:off x="0" y="0"/>
                      <a:ext cx="6120765" cy="2540000"/>
                    </a:xfrm>
                    <a:prstGeom prst="rect">
                      <a:avLst/>
                    </a:prstGeom>
                  </pic:spPr>
                </pic:pic>
              </a:graphicData>
            </a:graphic>
          </wp:inline>
        </w:drawing>
      </w:r>
    </w:p>
    <w:p w14:paraId="2A91C879" w14:textId="77777777" w:rsidR="00E9441A" w:rsidRDefault="00E9441A" w:rsidP="00626E93"/>
    <w:p w14:paraId="66A8A09C" w14:textId="77777777" w:rsidR="004C3DC4" w:rsidRDefault="004C3DC4" w:rsidP="00626E93"/>
    <w:p w14:paraId="4AF26EAC" w14:textId="77777777" w:rsidR="004C3DC4" w:rsidRDefault="004C3DC4" w:rsidP="00626E93"/>
    <w:p w14:paraId="176D36FA" w14:textId="77777777" w:rsidR="004C3DC4" w:rsidRDefault="004C3DC4" w:rsidP="00626E93"/>
    <w:p w14:paraId="3F69EEED" w14:textId="77777777" w:rsidR="004C3DC4" w:rsidRDefault="004C3DC4" w:rsidP="00626E93"/>
    <w:p w14:paraId="3AD14B98" w14:textId="77777777" w:rsidR="004C3DC4" w:rsidRDefault="004C3DC4" w:rsidP="00626E93"/>
    <w:p w14:paraId="1758EA8F" w14:textId="77777777" w:rsidR="004C3DC4" w:rsidRDefault="004C3DC4" w:rsidP="004C3DC4">
      <w:pPr>
        <w:rPr>
          <w:rFonts w:ascii="Lato" w:eastAsiaTheme="majorEastAsia" w:hAnsi="Lato" w:cstheme="majorBidi"/>
          <w:b/>
          <w:color w:val="000000" w:themeColor="text1"/>
          <w:szCs w:val="24"/>
        </w:rPr>
      </w:pPr>
      <w:r>
        <w:rPr>
          <w:rFonts w:ascii="Lato" w:eastAsiaTheme="majorEastAsia" w:hAnsi="Lato" w:cstheme="majorBidi"/>
          <w:b/>
          <w:color w:val="000000" w:themeColor="text1"/>
          <w:szCs w:val="24"/>
        </w:rPr>
        <w:br w:type="page"/>
      </w:r>
    </w:p>
    <w:p w14:paraId="1D31A8D1" w14:textId="6F5E7FC7" w:rsidR="004C3DC4" w:rsidRDefault="004C3DC4" w:rsidP="004C3DC4">
      <w:pPr>
        <w:rPr>
          <w:rFonts w:ascii="Lato" w:eastAsiaTheme="majorEastAsia" w:hAnsi="Lato" w:cstheme="majorBidi"/>
          <w:b/>
          <w:color w:val="000000" w:themeColor="text1"/>
          <w:szCs w:val="24"/>
        </w:rPr>
      </w:pPr>
      <w:r>
        <w:rPr>
          <w:rFonts w:ascii="Lato" w:eastAsiaTheme="majorEastAsia" w:hAnsi="Lato" w:cstheme="majorBidi"/>
          <w:b/>
          <w:color w:val="000000" w:themeColor="text1"/>
          <w:szCs w:val="24"/>
        </w:rPr>
        <w:lastRenderedPageBreak/>
        <w:t>Circular economy workshop evidence</w:t>
      </w:r>
    </w:p>
    <w:p w14:paraId="656635FA" w14:textId="2F995896" w:rsidR="004C3DC4" w:rsidRDefault="004C3DC4" w:rsidP="00626E93">
      <w:r>
        <w:t xml:space="preserve">See below excerpt from the </w:t>
      </w:r>
      <w:proofErr w:type="spellStart"/>
      <w:r>
        <w:t>Oneclick</w:t>
      </w:r>
      <w:proofErr w:type="spellEnd"/>
      <w:r>
        <w:t xml:space="preserve"> Circularity Tool output, which shows that the recycled content of the design is </w:t>
      </w:r>
      <w:r w:rsidRPr="004C3DC4">
        <w:rPr>
          <w:b/>
          <w:bCs/>
        </w:rPr>
        <w:t>~25.65%.</w:t>
      </w:r>
      <w:r>
        <w:t xml:space="preserve"> This will be reviewed and updated as appropriate through the design process.</w:t>
      </w:r>
    </w:p>
    <w:p w14:paraId="515411CA" w14:textId="26A681FA" w:rsidR="004C3DC4" w:rsidRDefault="004C3DC4" w:rsidP="00626E93">
      <w:r w:rsidRPr="004C3DC4">
        <w:drawing>
          <wp:inline distT="0" distB="0" distL="0" distR="0" wp14:anchorId="5CD5124F" wp14:editId="4FDD7579">
            <wp:extent cx="11033760" cy="5453349"/>
            <wp:effectExtent l="0" t="0" r="0" b="0"/>
            <wp:docPr id="719384006"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9384006" name="Picture 1" descr="A screenshot of a computer&#10;&#10;AI-generated content may be incorrect."/>
                    <pic:cNvPicPr/>
                  </pic:nvPicPr>
                  <pic:blipFill>
                    <a:blip r:embed="rId34"/>
                    <a:stretch>
                      <a:fillRect/>
                    </a:stretch>
                  </pic:blipFill>
                  <pic:spPr>
                    <a:xfrm>
                      <a:off x="0" y="0"/>
                      <a:ext cx="11041632" cy="5457239"/>
                    </a:xfrm>
                    <a:prstGeom prst="rect">
                      <a:avLst/>
                    </a:prstGeom>
                  </pic:spPr>
                </pic:pic>
              </a:graphicData>
            </a:graphic>
          </wp:inline>
        </w:drawing>
      </w:r>
    </w:p>
    <w:p w14:paraId="463E9B51" w14:textId="63E53C99" w:rsidR="00F549A0" w:rsidRDefault="00986A5D" w:rsidP="00543240">
      <w:pPr>
        <w:sectPr w:rsidR="00F549A0" w:rsidSect="00E57F9F">
          <w:type w:val="continuous"/>
          <w:pgSz w:w="23814" w:h="16840" w:orient="landscape" w:code="8"/>
          <w:pgMar w:top="2325" w:right="1701" w:bottom="1701" w:left="1701" w:header="567" w:footer="765" w:gutter="0"/>
          <w:cols w:num="2" w:space="1134"/>
          <w:formProt w:val="0"/>
          <w:docGrid w:linePitch="360"/>
        </w:sectPr>
      </w:pPr>
      <w:sdt>
        <w:sdtPr>
          <w:rPr>
            <w:rStyle w:val="DOCHEADER-LINE2"/>
          </w:rPr>
          <w:id w:val="-1200243772"/>
          <w:lock w:val="sdtContentLocked"/>
          <w:placeholder>
            <w:docPart w:val="DCEA028C20E647DB9508C77DD299FD25"/>
          </w:placeholder>
          <w:group/>
        </w:sdtPr>
        <w:sdtEndPr>
          <w:rPr>
            <w:rStyle w:val="DOCHEADER-LINE2"/>
          </w:rPr>
        </w:sdtEndPr>
        <w:sdtContent>
          <w:r w:rsidR="00A2181D" w:rsidRPr="00BF50D4">
            <w:rPr>
              <w:rStyle w:val="DOCHEADER-LINE2"/>
            </w:rPr>
            <w:t> </w:t>
          </w:r>
        </w:sdtContent>
      </w:sdt>
    </w:p>
    <w:sdt>
      <w:sdtPr>
        <w:rPr>
          <w:rFonts w:asciiTheme="minorHAnsi" w:hAnsiTheme="minorHAnsi"/>
          <w:b w:val="0"/>
          <w:caps w:val="0"/>
          <w:spacing w:val="0"/>
          <w:sz w:val="20"/>
        </w:rPr>
        <w:id w:val="603541331"/>
        <w:lock w:val="sdtContentLocked"/>
        <w:placeholder>
          <w:docPart w:val="DCEA028C20E647DB9508C77DD299FD25"/>
        </w:placeholder>
        <w:group/>
      </w:sdtPr>
      <w:sdtEndPr/>
      <w:sdtContent>
        <w:p w14:paraId="6AD95075" w14:textId="042EACAA" w:rsidR="00F549A0" w:rsidRPr="00DC2D5E" w:rsidRDefault="00986A5D" w:rsidP="00DC2D5E">
          <w:pPr>
            <w:pStyle w:val="DocTitle3"/>
          </w:pPr>
          <w:sdt>
            <w:sdtPr>
              <w:alias w:val="repContactName"/>
              <w:tag w:val="UCase"/>
              <w:id w:val="-65958627"/>
              <w:placeholder>
                <w:docPart w:val="5EC4159419814CA19E3FFEDCCBD31EF6"/>
              </w:placeholder>
              <w:dataBinding w:prefixMappings="xmlns:ns0='HoareLea/CC_Mapping_Part'" w:xpath="/ns0:ContentControls_Map_Root[1]/ns0:doc[1]/ns0:docContactName[1]" w:storeItemID="{630D53E9-7615-4EF2-B035-6AA5BF9AC2D9}"/>
              <w:text/>
            </w:sdtPr>
            <w:sdtEndPr/>
            <w:sdtContent>
              <w:r w:rsidR="00C5244D">
                <w:t>JAMES ROBB</w:t>
              </w:r>
            </w:sdtContent>
          </w:sdt>
        </w:p>
        <w:p w14:paraId="2DF09722" w14:textId="180202E5" w:rsidR="00F549A0" w:rsidRPr="004B1BC2" w:rsidRDefault="00986A5D" w:rsidP="004B1BC2">
          <w:pPr>
            <w:pStyle w:val="DocDetail1"/>
          </w:pPr>
          <w:sdt>
            <w:sdtPr>
              <w:alias w:val="repContactTitle"/>
              <w:tag w:val="UCase"/>
              <w:id w:val="-2141247218"/>
              <w:placeholder>
                <w:docPart w:val="7E7300A09B034E62B7C0C7036CA63F6C"/>
              </w:placeholder>
              <w:dataBinding w:prefixMappings="xmlns:ns0='HoareLea/CC_Mapping_Part'" w:xpath="/ns0:ContentControls_Map_Root[1]/ns0:doc[1]/ns0:docContactTitle[1]" w:storeItemID="{630D53E9-7615-4EF2-B035-6AA5BF9AC2D9}"/>
              <w:text/>
            </w:sdtPr>
            <w:sdtEndPr/>
            <w:sdtContent>
              <w:r w:rsidR="00C5244D">
                <w:t>SENIOR ASSOCIATE</w:t>
              </w:r>
            </w:sdtContent>
          </w:sdt>
        </w:p>
        <w:p w14:paraId="01E2CC4C" w14:textId="77777777" w:rsidR="00F549A0" w:rsidRPr="00BE7A27" w:rsidRDefault="00F549A0" w:rsidP="00B27B55"/>
        <w:sdt>
          <w:sdtPr>
            <w:alias w:val="repContactDDI"/>
            <w:tag w:val="UCase"/>
            <w:id w:val="938646840"/>
            <w:placeholder>
              <w:docPart w:val="8A9448C532D640C39C6A89BCAE424516"/>
            </w:placeholder>
            <w:dataBinding w:prefixMappings="xmlns:ns0='HoareLea/CC_Mapping_Part'" w:xpath="/ns0:ContentControls_Map_Root[1]/ns0:doc[1]/ns0:docContactDDI[1]" w:storeItemID="{630D53E9-7615-4EF2-B035-6AA5BF9AC2D9}"/>
            <w:text/>
          </w:sdtPr>
          <w:sdtEndPr/>
          <w:sdtContent>
            <w:p w14:paraId="74C42406" w14:textId="65384024" w:rsidR="00F549A0" w:rsidRPr="00884940" w:rsidRDefault="00C5244D" w:rsidP="00C31FAF">
              <w:pPr>
                <w:pStyle w:val="DocDetail1"/>
              </w:pPr>
              <w:r>
                <w:t>+44 141 471 0025</w:t>
              </w:r>
            </w:p>
          </w:sdtContent>
        </w:sdt>
        <w:p w14:paraId="23A6DEAA" w14:textId="42F41653" w:rsidR="00F549A0" w:rsidRPr="00884940" w:rsidRDefault="00986A5D" w:rsidP="003E26DC">
          <w:sdt>
            <w:sdtPr>
              <w:rPr>
                <w:rStyle w:val="DocDetail1lc"/>
              </w:rPr>
              <w:alias w:val="repContactEmail"/>
              <w:tag w:val="LCase"/>
              <w:id w:val="1398315533"/>
              <w:placeholder>
                <w:docPart w:val="FECBFB61140349EAAB745CC2A0163F10"/>
              </w:placeholder>
              <w:dataBinding w:prefixMappings="xmlns:ns0='HoareLea/CC_Mapping_Part'" w:xpath="/ns0:ContentControls_Map_Root[1]/ns0:doc[1]/ns0:docContactEmail[1]" w:storeItemID="{630D53E9-7615-4EF2-B035-6AA5BF9AC2D9}"/>
              <w:text/>
            </w:sdtPr>
            <w:sdtEndPr>
              <w:rPr>
                <w:rStyle w:val="DocDetail1lc"/>
              </w:rPr>
            </w:sdtEndPr>
            <w:sdtContent>
              <w:r w:rsidR="00C5244D">
                <w:rPr>
                  <w:rStyle w:val="DocDetail1lc"/>
                </w:rPr>
                <w:t>jamesrobb@hoarelea.com</w:t>
              </w:r>
            </w:sdtContent>
          </w:sdt>
        </w:p>
        <w:p w14:paraId="53B8DA20" w14:textId="77777777" w:rsidR="00F549A0" w:rsidRPr="000D73EE" w:rsidRDefault="00F549A0" w:rsidP="000D73EE">
          <w:pPr>
            <w:pStyle w:val="NormalforDocHeader"/>
          </w:pPr>
        </w:p>
        <w:p w14:paraId="7594EA91" w14:textId="77777777" w:rsidR="00E228D8" w:rsidRPr="003E26DC" w:rsidRDefault="00F549A0" w:rsidP="003E26DC">
          <w:pPr>
            <w:pStyle w:val="DocDetail1"/>
          </w:pPr>
          <w:r w:rsidRPr="003E26DC">
            <w:t>HOARELEA.COM</w:t>
          </w:r>
        </w:p>
        <w:p w14:paraId="6CF7C0EC" w14:textId="77777777" w:rsidR="0034128C" w:rsidRPr="000D73EE" w:rsidRDefault="0034128C" w:rsidP="000D73EE">
          <w:pPr>
            <w:pStyle w:val="NormalforDocHeader"/>
          </w:pPr>
        </w:p>
        <w:sdt>
          <w:sdtPr>
            <w:alias w:val="repContactHLOfficeAddress"/>
            <w:tag w:val="repContactHLOfficeAddress"/>
            <w:id w:val="-1781482836"/>
            <w:placeholder>
              <w:docPart w:val="6C57ABEA67434B5DB2D3DD45ABF42357"/>
            </w:placeholder>
            <w15:dataBinding w:prefixMappings="xmlns:ns0='HoareLea/CC_Mapping_Part'" w:xpath="/ns0:ContentControls_Map_Root[1]/ns0:doc[1]/ns0:docContactHLOfficeAddress[1]" w:storeItemID="{630D53E9-7615-4EF2-B035-6AA5BF9AC2D9}" w16sdtdh:storeItemChecksum="WB3F9Q=="/>
          </w:sdtPr>
          <w:sdtEndPr/>
          <w:sdtContent>
            <w:p w14:paraId="18757D44" w14:textId="77777777" w:rsidR="00C5244D" w:rsidRDefault="00C5244D" w:rsidP="008665D1">
              <w:pPr>
                <w:pStyle w:val="DocDetail2"/>
              </w:pPr>
              <w:r>
                <w:t>McLellan Works</w:t>
              </w:r>
            </w:p>
            <w:p w14:paraId="0E5FBCE4" w14:textId="77777777" w:rsidR="00C5244D" w:rsidRDefault="00C5244D" w:rsidP="008665D1">
              <w:pPr>
                <w:pStyle w:val="DocDetail2"/>
              </w:pPr>
              <w:r>
                <w:t>3rd Floor</w:t>
              </w:r>
            </w:p>
            <w:p w14:paraId="2EA75A5E" w14:textId="77777777" w:rsidR="00C5244D" w:rsidRDefault="00C5244D" w:rsidP="008665D1">
              <w:pPr>
                <w:pStyle w:val="DocDetail2"/>
              </w:pPr>
              <w:r>
                <w:t>274 Sauchiehall Street</w:t>
              </w:r>
            </w:p>
            <w:p w14:paraId="44D7E06A" w14:textId="77777777" w:rsidR="00C5244D" w:rsidRDefault="00C5244D" w:rsidP="008665D1">
              <w:pPr>
                <w:pStyle w:val="DocDetail2"/>
              </w:pPr>
              <w:r>
                <w:t>Glasgow</w:t>
              </w:r>
            </w:p>
            <w:p w14:paraId="4C290756" w14:textId="28C91F32" w:rsidR="008853F9" w:rsidRPr="008665D1" w:rsidRDefault="00C5244D" w:rsidP="008665D1">
              <w:pPr>
                <w:pStyle w:val="DocDetail2"/>
              </w:pPr>
              <w:r>
                <w:t>G2 3EH</w:t>
              </w:r>
            </w:p>
          </w:sdtContent>
        </w:sdt>
      </w:sdtContent>
    </w:sdt>
    <w:p w14:paraId="4F143D09" w14:textId="5D0B59EA" w:rsidR="000E6F08" w:rsidRDefault="000E6F08" w:rsidP="0034128C">
      <w:pPr>
        <w:pStyle w:val="DocDetail2"/>
      </w:pPr>
    </w:p>
    <w:bookmarkStart w:id="54" w:name="ContentControlRearCoverImg" w:displacedByCustomXml="next"/>
    <w:sdt>
      <w:sdtPr>
        <w:id w:val="-1599318730"/>
        <w:lock w:val="sdtContentLocked"/>
        <w:placeholder>
          <w:docPart w:val="2B640A6F7C1B4AEFA192F333F1F67132"/>
        </w:placeholder>
        <w:group/>
      </w:sdtPr>
      <w:sdtEndPr/>
      <w:sdtContent>
        <w:p w14:paraId="56766F4A" w14:textId="66C28AE1" w:rsidR="008B34BE" w:rsidRDefault="00C5244D" w:rsidP="008B34BE">
          <w:r>
            <w:rPr>
              <w:noProof/>
            </w:rPr>
            <w:drawing>
              <wp:anchor distT="0" distB="0" distL="114300" distR="114300" simplePos="0" relativeHeight="251778048" behindDoc="0" locked="1" layoutInCell="1" allowOverlap="1" wp14:anchorId="37125565" wp14:editId="26A2B3CB">
                <wp:simplePos x="0" y="0"/>
                <wp:positionH relativeFrom="page">
                  <wp:posOffset>0</wp:posOffset>
                </wp:positionH>
                <wp:positionV relativeFrom="page">
                  <wp:posOffset>6661150</wp:posOffset>
                </wp:positionV>
                <wp:extent cx="14039850" cy="3074035"/>
                <wp:effectExtent l="0" t="0" r="0" b="0"/>
                <wp:wrapNone/>
                <wp:docPr id="8" name="Picture 8"/>
                <wp:cNvGraphicFramePr/>
                <a:graphic xmlns:a="http://schemas.openxmlformats.org/drawingml/2006/main">
                  <a:graphicData uri="http://schemas.openxmlformats.org/drawingml/2006/picture">
                    <pic:pic xmlns:pic="http://schemas.openxmlformats.org/drawingml/2006/picture">
                      <pic:nvPicPr>
                        <pic:cNvPr id="8" name=""/>
                        <pic:cNvPicPr/>
                      </pic:nvPicPr>
                      <pic:blipFill>
                        <a:blip r:embed="rId35">
                          <a:extLst>
                            <a:ext uri="{28A0092B-C50C-407E-A947-70E740481C1C}">
                              <a14:useLocalDpi xmlns:a14="http://schemas.microsoft.com/office/drawing/2010/main" val="0"/>
                            </a:ext>
                          </a:extLst>
                        </a:blip>
                        <a:stretch>
                          <a:fillRect/>
                        </a:stretch>
                      </pic:blipFill>
                      <pic:spPr>
                        <a:xfrm>
                          <a:off x="0" y="0"/>
                          <a:ext cx="14039850" cy="3074035"/>
                        </a:xfrm>
                        <a:prstGeom prst="rect">
                          <a:avLst/>
                        </a:prstGeom>
                      </pic:spPr>
                    </pic:pic>
                  </a:graphicData>
                </a:graphic>
                <wp14:sizeRelH relativeFrom="margin">
                  <wp14:pctWidth>0</wp14:pctWidth>
                </wp14:sizeRelH>
                <wp14:sizeRelV relativeFrom="margin">
                  <wp14:pctHeight>0</wp14:pctHeight>
                </wp14:sizeRelV>
              </wp:anchor>
            </w:drawing>
          </w:r>
        </w:p>
        <w:bookmarkEnd w:id="54" w:displacedByCustomXml="next"/>
      </w:sdtContent>
    </w:sdt>
    <w:sectPr w:rsidR="008B34BE" w:rsidSect="002E68C2">
      <w:headerReference w:type="default" r:id="rId36"/>
      <w:footerReference w:type="default" r:id="rId37"/>
      <w:pgSz w:w="23814" w:h="16840" w:orient="landscape" w:code="8"/>
      <w:pgMar w:top="4593" w:right="1134" w:bottom="1701" w:left="1418" w:header="1134" w:footer="765"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6E15A65" w14:textId="77777777" w:rsidR="000909A7" w:rsidRDefault="000909A7" w:rsidP="00EE6C9E">
      <w:r>
        <w:separator/>
      </w:r>
    </w:p>
  </w:endnote>
  <w:endnote w:type="continuationSeparator" w:id="0">
    <w:p w14:paraId="5B348520" w14:textId="77777777" w:rsidR="000909A7" w:rsidRDefault="000909A7" w:rsidP="00EE6C9E">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Lato Light">
    <w:panose1 w:val="020F0502020204030203"/>
    <w:charset w:val="00"/>
    <w:family w:val="swiss"/>
    <w:pitch w:val="variable"/>
    <w:sig w:usb0="E10002FF" w:usb1="5000ECFF" w:usb2="00000021" w:usb3="00000000" w:csb0="000001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Grueber">
    <w:panose1 w:val="02060503030502020204"/>
    <w:charset w:val="00"/>
    <w:family w:val="roman"/>
    <w:pitch w:val="variable"/>
    <w:sig w:usb0="A00000AF" w:usb1="5000205B" w:usb2="00000000" w:usb3="00000000" w:csb0="00000093" w:csb1="00000000"/>
  </w:font>
  <w:font w:name="Lato">
    <w:panose1 w:val="020F0502020204030203"/>
    <w:charset w:val="00"/>
    <w:family w:val="swiss"/>
    <w:pitch w:val="variable"/>
    <w:sig w:usb0="E10002FF" w:usb1="5000ECFF" w:usb2="00000021"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 w:name="SimHei">
    <w:altName w:val="黑体"/>
    <w:panose1 w:val="02010600030101010101"/>
    <w:charset w:val="86"/>
    <w:family w:val="modern"/>
    <w:pitch w:val="fixed"/>
    <w:sig w:usb0="800002BF" w:usb1="38CF7CFA" w:usb2="00000016" w:usb3="00000000" w:csb0="00040001" w:csb1="00000000"/>
  </w:font>
  <w:font w:name="Segoe UI">
    <w:panose1 w:val="020B0502040204020203"/>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F5B0CB" w14:textId="77777777" w:rsidR="009D34E2" w:rsidRDefault="009D34E2">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1CDBCB" w14:textId="77777777" w:rsidR="009D34E2" w:rsidRDefault="009D34E2">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8D1C2" w14:textId="77777777" w:rsidR="009D34E2" w:rsidRDefault="009D34E2">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97868581"/>
      <w:lock w:val="sdtContentLocked"/>
      <w:placeholder>
        <w:docPart w:val="5A94FD52517C436CB62438EB195A295E"/>
      </w:placeholder>
      <w:group/>
    </w:sdtPr>
    <w:sdtEndPr/>
    <w:sdtContent>
      <w:p w14:paraId="686BB4D0" w14:textId="77777777" w:rsidR="000909A7" w:rsidRDefault="000909A7" w:rsidP="008F78A4">
        <w:pPr>
          <w:pStyle w:val="Footer"/>
          <w:tabs>
            <w:tab w:val="clear" w:pos="9639"/>
            <w:tab w:val="left" w:pos="1120"/>
          </w:tabs>
        </w:pPr>
        <w:r>
          <w:rPr>
            <w:noProof/>
            <w:lang w:eastAsia="en-GB"/>
          </w:rPr>
          <w:drawing>
            <wp:anchor distT="0" distB="0" distL="114300" distR="114300" simplePos="0" relativeHeight="251657216" behindDoc="1" locked="0" layoutInCell="1" allowOverlap="1" wp14:anchorId="71753BA8" wp14:editId="397E865B">
              <wp:simplePos x="0" y="0"/>
              <wp:positionH relativeFrom="page">
                <wp:posOffset>1080135</wp:posOffset>
              </wp:positionH>
              <wp:positionV relativeFrom="page">
                <wp:posOffset>9901555</wp:posOffset>
              </wp:positionV>
              <wp:extent cx="1260000" cy="273600"/>
              <wp:effectExtent l="0" t="0" r="0" b="0"/>
              <wp:wrapNone/>
              <wp:docPr id="77" name="Picture 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HL logo rgb MASTER RH 35mm 40% NEW.EMF"/>
                      <pic:cNvPicPr/>
                    </pic:nvPicPr>
                    <pic:blipFill>
                      <a:blip r:embed="rId1">
                        <a:extLst>
                          <a:ext uri="{28A0092B-C50C-407E-A947-70E740481C1C}">
                            <a14:useLocalDpi xmlns:a14="http://schemas.microsoft.com/office/drawing/2010/main" val="0"/>
                          </a:ext>
                        </a:extLst>
                      </a:blip>
                      <a:stretch>
                        <a:fillRect/>
                      </a:stretch>
                    </pic:blipFill>
                    <pic:spPr>
                      <a:xfrm>
                        <a:off x="0" y="0"/>
                        <a:ext cx="1260000" cy="273600"/>
                      </a:xfrm>
                      <a:prstGeom prst="rect">
                        <a:avLst/>
                      </a:prstGeom>
                    </pic:spPr>
                  </pic:pic>
                </a:graphicData>
              </a:graphic>
              <wp14:sizeRelH relativeFrom="margin">
                <wp14:pctWidth>0</wp14:pctWidth>
              </wp14:sizeRelH>
              <wp14:sizeRelV relativeFrom="margin">
                <wp14:pctHeight>0</wp14:pctHeight>
              </wp14:sizeRelV>
            </wp:anchor>
          </w:drawing>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E62DAC" w14:textId="77777777" w:rsidR="000909A7" w:rsidRDefault="000909A7">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3330EFE" w14:textId="77777777" w:rsidR="000909A7" w:rsidRDefault="000909A7" w:rsidP="00EE6C9E">
      <w:r>
        <w:separator/>
      </w:r>
    </w:p>
  </w:footnote>
  <w:footnote w:type="continuationSeparator" w:id="0">
    <w:p w14:paraId="4F6804D9" w14:textId="77777777" w:rsidR="000909A7" w:rsidRDefault="000909A7" w:rsidP="00EE6C9E">
      <w:r>
        <w:continuationSeparator/>
      </w:r>
    </w:p>
  </w:footnote>
  <w:footnote w:id="1">
    <w:p w14:paraId="228705BA" w14:textId="314DAE50" w:rsidR="00A24975" w:rsidRDefault="00A24975">
      <w:pPr>
        <w:pStyle w:val="FootnoteText"/>
      </w:pPr>
      <w:r>
        <w:rPr>
          <w:rStyle w:val="FootnoteReference"/>
        </w:rPr>
        <w:footnoteRef/>
      </w:r>
      <w:r>
        <w:t xml:space="preserve"> </w:t>
      </w:r>
      <w:r w:rsidRPr="00A24975">
        <w:t>https://www.bexley.gov.uk/sites/default/files/2023-07/bexley-local-plan-adopted-26-april-2023.pdf</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7B4BD9" w14:textId="77777777" w:rsidR="009D34E2" w:rsidRDefault="009D34E2">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2AFCA0" w14:textId="19457381" w:rsidR="000909A7" w:rsidRDefault="00986A5D" w:rsidP="00535CFD">
    <w:sdt>
      <w:sdtPr>
        <w:id w:val="-1380393703"/>
        <w:lock w:val="sdtContentLocked"/>
        <w:placeholder>
          <w:docPart w:val="6EC6A9CCDF174FDC910AA21CB5263FC4"/>
        </w:placeholder>
        <w:group/>
      </w:sdtPr>
      <w:sdtEndPr/>
      <w:sdtContent>
        <w:r w:rsidR="000909A7">
          <w:rPr>
            <w:noProof/>
            <w:lang w:eastAsia="en-GB"/>
          </w:rPr>
          <w:drawing>
            <wp:anchor distT="0" distB="0" distL="114300" distR="114300" simplePos="0" relativeHeight="251656192" behindDoc="1" locked="0" layoutInCell="1" allowOverlap="1" wp14:anchorId="223734BB" wp14:editId="3AEEAD25">
              <wp:simplePos x="0" y="0"/>
              <wp:positionH relativeFrom="page">
                <wp:posOffset>1080135</wp:posOffset>
              </wp:positionH>
              <wp:positionV relativeFrom="page">
                <wp:posOffset>935990</wp:posOffset>
              </wp:positionV>
              <wp:extent cx="2088000" cy="464400"/>
              <wp:effectExtent l="0" t="0" r="7620" b="0"/>
              <wp:wrapNone/>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HL logo rgb MASTER A4-58mm NEW.EMF"/>
                      <pic:cNvPicPr/>
                    </pic:nvPicPr>
                    <pic:blipFill>
                      <a:blip r:embed="rId1">
                        <a:extLst>
                          <a:ext uri="{28A0092B-C50C-407E-A947-70E740481C1C}">
                            <a14:useLocalDpi xmlns:a14="http://schemas.microsoft.com/office/drawing/2010/main" val="0"/>
                          </a:ext>
                        </a:extLst>
                      </a:blip>
                      <a:stretch>
                        <a:fillRect/>
                      </a:stretch>
                    </pic:blipFill>
                    <pic:spPr>
                      <a:xfrm>
                        <a:off x="0" y="0"/>
                        <a:ext cx="2088000" cy="464400"/>
                      </a:xfrm>
                      <a:prstGeom prst="rect">
                        <a:avLst/>
                      </a:prstGeom>
                    </pic:spPr>
                  </pic:pic>
                </a:graphicData>
              </a:graphic>
              <wp14:sizeRelH relativeFrom="margin">
                <wp14:pctWidth>0</wp14:pctWidth>
              </wp14:sizeRelH>
              <wp14:sizeRelV relativeFrom="margin">
                <wp14:pctHeight>0</wp14:pctHeight>
              </wp14:sizeRelV>
            </wp:anchor>
          </w:drawing>
        </w:r>
      </w:sdtContent>
    </w:sdt>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2AFC40" w14:textId="77777777" w:rsidR="009D34E2" w:rsidRDefault="009D34E2">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top w:w="227" w:type="dxa"/>
        <w:left w:w="0" w:type="dxa"/>
        <w:right w:w="0" w:type="dxa"/>
      </w:tblCellMar>
      <w:tblLook w:val="04A0" w:firstRow="1" w:lastRow="0" w:firstColumn="1" w:lastColumn="0" w:noHBand="0" w:noVBand="1"/>
    </w:tblPr>
    <w:tblGrid>
      <w:gridCol w:w="3004"/>
      <w:gridCol w:w="286"/>
      <w:gridCol w:w="3061"/>
      <w:gridCol w:w="282"/>
      <w:gridCol w:w="13775"/>
    </w:tblGrid>
    <w:sdt>
      <w:sdtPr>
        <w:rPr>
          <w:rStyle w:val="DOCHEADER-LINE1"/>
          <w:b w:val="0"/>
          <w:caps w:val="0"/>
          <w:szCs w:val="28"/>
        </w:rPr>
        <w:id w:val="50509614"/>
        <w:lock w:val="sdtContentLocked"/>
        <w:placeholder>
          <w:docPart w:val="DCEA028C20E647DB9508C77DD299FD25"/>
        </w:placeholder>
        <w:group/>
      </w:sdtPr>
      <w:sdtEndPr>
        <w:rPr>
          <w:rStyle w:val="DefaultParagraphFont"/>
          <w:b/>
          <w:caps/>
          <w:sz w:val="16"/>
        </w:rPr>
      </w:sdtEndPr>
      <w:sdtContent>
        <w:tr w:rsidR="000909A7" w14:paraId="26D925A6" w14:textId="77777777" w:rsidTr="001E1721">
          <w:trPr>
            <w:cantSplit/>
            <w:trHeight w:hRule="exact" w:val="1259"/>
          </w:trPr>
          <w:tc>
            <w:tcPr>
              <w:tcW w:w="3004" w:type="dxa"/>
              <w:tcBorders>
                <w:top w:val="single" w:sz="2" w:space="0" w:color="auto"/>
              </w:tcBorders>
            </w:tcPr>
            <w:p w14:paraId="265710E7" w14:textId="785C2ABC" w:rsidR="000909A7" w:rsidRPr="00EF0FF6" w:rsidRDefault="00986A5D" w:rsidP="00EF0FF6">
              <w:pPr>
                <w:pStyle w:val="NormalforDocHeader"/>
                <w:rPr>
                  <w:rStyle w:val="DOCHEADER-LINE1"/>
                </w:rPr>
              </w:pPr>
              <w:sdt>
                <w:sdtPr>
                  <w:rPr>
                    <w:rStyle w:val="DOCHEADER-LINE1"/>
                  </w:rPr>
                  <w:alias w:val="repProjectNameHeader"/>
                  <w:tag w:val="UCase"/>
                  <w:id w:val="-1719739143"/>
                  <w:placeholder>
                    <w:docPart w:val="C92630D0AFCF4A159000C280EAE8405F"/>
                  </w:placeholder>
                  <w:dataBinding w:prefixMappings="xmlns:ns0='http://purl.org/dc/elements/1.1/' xmlns:ns1='http://schemas.openxmlformats.org/package/2006/metadata/core-properties'" w:xpath="/ns1:coreProperties[1]/ns0:subject[1]" w:storeItemID="{6C3C8BC8-F283-45AE-878A-BAB7291924A1}"/>
                  <w:text/>
                </w:sdtPr>
                <w:sdtEndPr>
                  <w:rPr>
                    <w:rStyle w:val="DOCHEADER-LINE1"/>
                  </w:rPr>
                </w:sdtEndPr>
                <w:sdtContent>
                  <w:r w:rsidR="004A339D">
                    <w:rPr>
                      <w:rStyle w:val="DOCHEADER-LINE1"/>
                    </w:rPr>
                    <w:t>4-8 Sedgemere Road</w:t>
                  </w:r>
                </w:sdtContent>
              </w:sdt>
            </w:p>
            <w:p w14:paraId="75303E77" w14:textId="679443E5" w:rsidR="000909A7" w:rsidRPr="00EF0FF6" w:rsidRDefault="00986A5D" w:rsidP="000B4434">
              <w:pPr>
                <w:pStyle w:val="NormalforDocHeader"/>
                <w:rPr>
                  <w:rStyle w:val="DOCHEADER-LINE2"/>
                </w:rPr>
              </w:pPr>
              <w:sdt>
                <w:sdtPr>
                  <w:rPr>
                    <w:rStyle w:val="DOCHEADER-LINE2"/>
                  </w:rPr>
                  <w:alias w:val="repClientNameHeader"/>
                  <w:tag w:val="repClientNameHeader"/>
                  <w:id w:val="-213963608"/>
                  <w:placeholder>
                    <w:docPart w:val="FCA9C6E32A154F21A2DFD93341B33F4E"/>
                  </w:placeholder>
                  <w:dataBinding w:prefixMappings="xmlns:ns0='HoareLea/CC_Mapping_Part'" w:xpath="/ns0:ContentControls_Map_Root[1]/ns0:project[1]/ns0:projectClientName[1]" w:storeItemID="{630D53E9-7615-4EF2-B035-6AA5BF9AC2D9}"/>
                  <w:text/>
                </w:sdtPr>
                <w:sdtEndPr>
                  <w:rPr>
                    <w:rStyle w:val="DOCHEADER-LINE2"/>
                  </w:rPr>
                </w:sdtEndPr>
                <w:sdtContent>
                  <w:r w:rsidR="00C5244D">
                    <w:rPr>
                      <w:rStyle w:val="DOCHEADER-LINE2"/>
                    </w:rPr>
                    <w:t>Abbey Road Sedgemere Limited</w:t>
                  </w:r>
                </w:sdtContent>
              </w:sdt>
            </w:p>
          </w:tc>
          <w:tc>
            <w:tcPr>
              <w:tcW w:w="286" w:type="dxa"/>
            </w:tcPr>
            <w:p w14:paraId="56D93F2F" w14:textId="77777777" w:rsidR="000909A7" w:rsidRPr="00084A8C" w:rsidRDefault="000909A7" w:rsidP="00084A8C">
              <w:pPr>
                <w:pStyle w:val="Header"/>
              </w:pPr>
            </w:p>
          </w:tc>
          <w:tc>
            <w:tcPr>
              <w:tcW w:w="3061" w:type="dxa"/>
              <w:tcBorders>
                <w:top w:val="single" w:sz="2" w:space="0" w:color="auto"/>
              </w:tcBorders>
            </w:tcPr>
            <w:sdt>
              <w:sdtPr>
                <w:rPr>
                  <w:rStyle w:val="DOCHEADER-LINE1"/>
                </w:rPr>
                <w:alias w:val="repDisciplineHeader"/>
                <w:tag w:val="UCase"/>
                <w:id w:val="1243688980"/>
                <w:placeholder>
                  <w:docPart w:val="266391A81EA84C75BE145017828C952C"/>
                </w:placeholder>
                <w:dataBinding w:prefixMappings="xmlns:ns0='http://purl.org/dc/elements/1.1/' xmlns:ns1='http://schemas.openxmlformats.org/package/2006/metadata/core-properties'" w:xpath="/ns1:coreProperties[1]/ns1:category[1]" w:storeItemID="{6C3C8BC8-F283-45AE-878A-BAB7291924A1}"/>
                <w:comboBox w:lastValue="SUSTAINABILITY">
                  <w:listItem w:displayText="MEP ENGINEERING" w:value="MEP ENGINEERING"/>
                  <w:listItem w:displayText="ACOUSTICS" w:value="ACOUSTICS"/>
                  <w:listItem w:displayText="AIR QUALITY" w:value="AIR QUALITY"/>
                  <w:listItem w:displayText="AUDIOVISUAL" w:value="AUDIOVISUAL"/>
                  <w:listItem w:displayText="BUILDING PHYSICS" w:value="BUILDING PHYSICS"/>
                  <w:listItem w:displayText="DIGITAL ENGINEERING" w:value="DIGITAL ENGINEERING"/>
                  <w:listItem w:displayText="EXPERT WITNESS" w:value="EXPERT WITNESS"/>
                  <w:listItem w:displayText="FAÇADE ACCESS" w:value="FAÇADE ACCESS"/>
                  <w:listItem w:displayText="FIRE ENGINEERING" w:value="FIRE ENGINEERING"/>
                  <w:listItem w:displayText="INTELLIGENT BUILDINGS" w:value="INTELLIGENT BUILDINGS"/>
                  <w:listItem w:displayText="LIGHTING DESIGN" w:value="LIGHTING DESIGN"/>
                  <w:listItem w:displayText="OPERATIONAL ENGINEERING" w:value="OPERATIONAL ENGINEERING"/>
                  <w:listItem w:displayText="PERFORMANCE" w:value="PERFORMANCE"/>
                  <w:listItem w:displayText="PROPERTY SERVICES" w:value="PROPERTY SERVICES"/>
                  <w:listItem w:displayText="RESEARCH &amp; DEVELOPMENT" w:value="RESEARCH &amp; DEVELOPMENT"/>
                  <w:listItem w:displayText="SECURITY" w:value="SECURITY"/>
                  <w:listItem w:displayText="SUSTAINABILITY" w:value="SUSTAINABILITY"/>
                  <w:listItem w:displayText="UTILITY &amp; ENERGY INFRASTRUCTURE" w:value="UTILITY &amp; ENERGY INFRASTRUCTURE"/>
                  <w:listItem w:displayText="VERTICAL TRANSPORTATION" w:value="VERTICAL TRANSPORTATION"/>
                  <w:listItem w:displayText="VIBRATION" w:value="VIBRATION"/>
                </w:comboBox>
              </w:sdtPr>
              <w:sdtEndPr>
                <w:rPr>
                  <w:rStyle w:val="DOCHEADER-LINE1"/>
                </w:rPr>
              </w:sdtEndPr>
              <w:sdtContent>
                <w:p w14:paraId="6759D3E6" w14:textId="763B08B9" w:rsidR="000909A7" w:rsidRPr="00EF0FF6" w:rsidRDefault="003C6704" w:rsidP="00EF0FF6">
                  <w:pPr>
                    <w:pStyle w:val="NormalforDocHeader"/>
                    <w:rPr>
                      <w:rStyle w:val="DOCHEADER-LINE1"/>
                    </w:rPr>
                  </w:pPr>
                  <w:r>
                    <w:rPr>
                      <w:rStyle w:val="DOCHEADER-LINE1"/>
                    </w:rPr>
                    <w:t>SUSTAINABILITY</w:t>
                  </w:r>
                </w:p>
              </w:sdtContent>
            </w:sdt>
            <w:p w14:paraId="7C2318FC" w14:textId="1ED4A73C" w:rsidR="000909A7" w:rsidRPr="00B01A38" w:rsidRDefault="00986A5D" w:rsidP="00BF50D4">
              <w:pPr>
                <w:pStyle w:val="NormalforDocHeader"/>
              </w:pPr>
              <w:sdt>
                <w:sdtPr>
                  <w:rPr>
                    <w:rStyle w:val="DOCHEADER-LINE2"/>
                  </w:rPr>
                  <w:alias w:val="repReportTitleHeader"/>
                  <w:tag w:val="UCase"/>
                  <w:id w:val="-1372685649"/>
                  <w:placeholder>
                    <w:docPart w:val="BE351FDC7D8348068845457A0D1AAA71"/>
                  </w:placeholder>
                  <w:dataBinding w:prefixMappings="xmlns:ns0='http://purl.org/dc/elements/1.1/' xmlns:ns1='http://schemas.openxmlformats.org/package/2006/metadata/core-properties'" w:xpath="/ns1:coreProperties[1]/ns0:title[1]" w:storeItemID="{6C3C8BC8-F283-45AE-878A-BAB7291924A1}"/>
                  <w:text/>
                </w:sdtPr>
                <w:sdtEndPr>
                  <w:rPr>
                    <w:rStyle w:val="DOCHEADER-LINE2"/>
                  </w:rPr>
                </w:sdtEndPr>
                <w:sdtContent>
                  <w:r w:rsidR="00032B93">
                    <w:rPr>
                      <w:rStyle w:val="DOCHEADER-LINE2"/>
                    </w:rPr>
                    <w:t>CIRCULAR ECONOMY STATEMENT</w:t>
                  </w:r>
                </w:sdtContent>
              </w:sdt>
              <w:r w:rsidR="000909A7" w:rsidRPr="00BF50D4">
                <w:rPr>
                  <w:rStyle w:val="DOCHEADER-LINE2"/>
                </w:rPr>
                <w:t xml:space="preserve"> – REV. </w:t>
              </w:r>
              <w:sdt>
                <w:sdtPr>
                  <w:rPr>
                    <w:rStyle w:val="DOCHEADER-LINE2"/>
                  </w:rPr>
                  <w:alias w:val="repRevisionHeader"/>
                  <w:tag w:val="UCase"/>
                  <w:id w:val="-206647034"/>
                  <w:placeholder>
                    <w:docPart w:val="6C18071398C24E78A9233AABB81768E1"/>
                  </w:placeholder>
                  <w:dataBinding w:prefixMappings="xmlns:ns0='HoareLea/CC_Mapping_Part'" w:xpath="/ns0:ContentControls_Map_Root[1]/ns0:doc[1]/ns0:docRevision[1]" w:storeItemID="{630D53E9-7615-4EF2-B035-6AA5BF9AC2D9}"/>
                  <w:text/>
                </w:sdtPr>
                <w:sdtEndPr>
                  <w:rPr>
                    <w:rStyle w:val="DOCHEADER-LINE2"/>
                  </w:rPr>
                </w:sdtEndPr>
                <w:sdtContent>
                  <w:r w:rsidR="006A6409">
                    <w:rPr>
                      <w:rStyle w:val="DOCHEADER-LINE2"/>
                    </w:rPr>
                    <w:t>P06</w:t>
                  </w:r>
                </w:sdtContent>
              </w:sdt>
            </w:p>
          </w:tc>
          <w:tc>
            <w:tcPr>
              <w:tcW w:w="282" w:type="dxa"/>
            </w:tcPr>
            <w:p w14:paraId="6982741B" w14:textId="77777777" w:rsidR="000909A7" w:rsidRDefault="000909A7" w:rsidP="00E61509">
              <w:pPr>
                <w:pStyle w:val="Header"/>
              </w:pPr>
            </w:p>
          </w:tc>
          <w:tc>
            <w:tcPr>
              <w:tcW w:w="13775" w:type="dxa"/>
            </w:tcPr>
            <w:p w14:paraId="4CAD13B0" w14:textId="77777777" w:rsidR="000909A7" w:rsidRPr="00815345" w:rsidRDefault="000909A7" w:rsidP="00815345">
              <w:pPr>
                <w:pStyle w:val="DocHeader-Pagenr"/>
              </w:pPr>
              <w:r w:rsidRPr="00815345">
                <w:fldChar w:fldCharType="begin"/>
              </w:r>
              <w:r w:rsidRPr="00815345">
                <w:instrText xml:space="preserve"> PAGE  \* Arabic  \* MERGEFORMAT </w:instrText>
              </w:r>
              <w:r w:rsidRPr="00815345">
                <w:fldChar w:fldCharType="separate"/>
              </w:r>
              <w:r>
                <w:rPr>
                  <w:noProof/>
                </w:rPr>
                <w:t>4</w:t>
              </w:r>
              <w:r w:rsidRPr="00815345">
                <w:fldChar w:fldCharType="end"/>
              </w:r>
            </w:p>
          </w:tc>
        </w:tr>
      </w:sdtContent>
    </w:sdt>
  </w:tbl>
  <w:p w14:paraId="73861B8E" w14:textId="05A4AF6F" w:rsidR="000909A7" w:rsidRDefault="000909A7" w:rsidP="00C64A78">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60359695"/>
      <w:lock w:val="sdtContentLocked"/>
      <w:placeholder>
        <w:docPart w:val="5A94FD52517C436CB62438EB195A295E"/>
      </w:placeholder>
      <w:group/>
    </w:sdtPr>
    <w:sdtEndPr/>
    <w:sdtContent>
      <w:p w14:paraId="553A21CE" w14:textId="77777777" w:rsidR="000909A7" w:rsidRPr="004F7E5A" w:rsidRDefault="000909A7" w:rsidP="007A6478">
        <w:pPr>
          <w:rPr>
            <w:rStyle w:val="HeaderChar"/>
          </w:rPr>
        </w:pPr>
        <w:r>
          <w:rPr>
            <w:noProof/>
            <w:lang w:eastAsia="en-GB"/>
          </w:rPr>
          <w:drawing>
            <wp:anchor distT="0" distB="0" distL="114300" distR="114300" simplePos="0" relativeHeight="251658240" behindDoc="1" locked="0" layoutInCell="1" allowOverlap="1" wp14:anchorId="45F5214F" wp14:editId="680B9BC7">
              <wp:simplePos x="0" y="0"/>
              <wp:positionH relativeFrom="page">
                <wp:posOffset>900430</wp:posOffset>
              </wp:positionH>
              <wp:positionV relativeFrom="page">
                <wp:posOffset>763270</wp:posOffset>
              </wp:positionV>
              <wp:extent cx="2088000" cy="464400"/>
              <wp:effectExtent l="0" t="0" r="7620" b="0"/>
              <wp:wrapNone/>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HL logo rgb MASTER A4-58mm NEW.EMF"/>
                      <pic:cNvPicPr/>
                    </pic:nvPicPr>
                    <pic:blipFill>
                      <a:blip r:embed="rId1">
                        <a:extLst>
                          <a:ext uri="{28A0092B-C50C-407E-A947-70E740481C1C}">
                            <a14:useLocalDpi xmlns:a14="http://schemas.microsoft.com/office/drawing/2010/main" val="0"/>
                          </a:ext>
                        </a:extLst>
                      </a:blip>
                      <a:stretch>
                        <a:fillRect/>
                      </a:stretch>
                    </pic:blipFill>
                    <pic:spPr>
                      <a:xfrm>
                        <a:off x="0" y="0"/>
                        <a:ext cx="2088000" cy="464400"/>
                      </a:xfrm>
                      <a:prstGeom prst="rect">
                        <a:avLst/>
                      </a:prstGeom>
                    </pic:spPr>
                  </pic:pic>
                </a:graphicData>
              </a:graphic>
              <wp14:sizeRelH relativeFrom="margin">
                <wp14:pctWidth>0</wp14:pctWidth>
              </wp14:sizeRelH>
              <wp14:sizeRelV relativeFrom="margin">
                <wp14:pctHeight>0</wp14:pctHeight>
              </wp14:sizeRelV>
            </wp:anchor>
          </w:drawing>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EB4A17E8"/>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F96E9A4C"/>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E2C6499A"/>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2730A60E"/>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86748CCE"/>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4A5E7A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B538C08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3872FA66"/>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5546EDFA"/>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B4B28E80"/>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95353AE"/>
    <w:multiLevelType w:val="hybridMultilevel"/>
    <w:tmpl w:val="8A2ACCE8"/>
    <w:lvl w:ilvl="0" w:tplc="A6EAF05A">
      <w:start w:val="1"/>
      <w:numFmt w:val="decimal"/>
      <w:pStyle w:val="ListParagraph"/>
      <w:lvlText w:val="%1."/>
      <w:lvlJc w:val="left"/>
      <w:pPr>
        <w:tabs>
          <w:tab w:val="num" w:pos="340"/>
        </w:tabs>
        <w:ind w:left="340" w:hanging="34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0ACF6268"/>
    <w:multiLevelType w:val="hybridMultilevel"/>
    <w:tmpl w:val="F9B4165E"/>
    <w:lvl w:ilvl="0" w:tplc="1F009886">
      <w:start w:val="1"/>
      <w:numFmt w:val="lowerRoman"/>
      <w:lvlText w:val="%1)"/>
      <w:lvlJc w:val="left"/>
      <w:pPr>
        <w:ind w:left="1724" w:hanging="720"/>
      </w:pPr>
      <w:rPr>
        <w:rFonts w:hint="default"/>
      </w:rPr>
    </w:lvl>
    <w:lvl w:ilvl="1" w:tplc="08090019" w:tentative="1">
      <w:start w:val="1"/>
      <w:numFmt w:val="lowerLetter"/>
      <w:lvlText w:val="%2."/>
      <w:lvlJc w:val="left"/>
      <w:pPr>
        <w:ind w:left="2084" w:hanging="360"/>
      </w:pPr>
    </w:lvl>
    <w:lvl w:ilvl="2" w:tplc="0809001B" w:tentative="1">
      <w:start w:val="1"/>
      <w:numFmt w:val="lowerRoman"/>
      <w:lvlText w:val="%3."/>
      <w:lvlJc w:val="right"/>
      <w:pPr>
        <w:ind w:left="2804" w:hanging="180"/>
      </w:pPr>
    </w:lvl>
    <w:lvl w:ilvl="3" w:tplc="0809000F" w:tentative="1">
      <w:start w:val="1"/>
      <w:numFmt w:val="decimal"/>
      <w:lvlText w:val="%4."/>
      <w:lvlJc w:val="left"/>
      <w:pPr>
        <w:ind w:left="3524" w:hanging="360"/>
      </w:pPr>
    </w:lvl>
    <w:lvl w:ilvl="4" w:tplc="08090019" w:tentative="1">
      <w:start w:val="1"/>
      <w:numFmt w:val="lowerLetter"/>
      <w:lvlText w:val="%5."/>
      <w:lvlJc w:val="left"/>
      <w:pPr>
        <w:ind w:left="4244" w:hanging="360"/>
      </w:pPr>
    </w:lvl>
    <w:lvl w:ilvl="5" w:tplc="0809001B" w:tentative="1">
      <w:start w:val="1"/>
      <w:numFmt w:val="lowerRoman"/>
      <w:lvlText w:val="%6."/>
      <w:lvlJc w:val="right"/>
      <w:pPr>
        <w:ind w:left="4964" w:hanging="180"/>
      </w:pPr>
    </w:lvl>
    <w:lvl w:ilvl="6" w:tplc="0809000F" w:tentative="1">
      <w:start w:val="1"/>
      <w:numFmt w:val="decimal"/>
      <w:lvlText w:val="%7."/>
      <w:lvlJc w:val="left"/>
      <w:pPr>
        <w:ind w:left="5684" w:hanging="360"/>
      </w:pPr>
    </w:lvl>
    <w:lvl w:ilvl="7" w:tplc="08090019" w:tentative="1">
      <w:start w:val="1"/>
      <w:numFmt w:val="lowerLetter"/>
      <w:lvlText w:val="%8."/>
      <w:lvlJc w:val="left"/>
      <w:pPr>
        <w:ind w:left="6404" w:hanging="360"/>
      </w:pPr>
    </w:lvl>
    <w:lvl w:ilvl="8" w:tplc="0809001B" w:tentative="1">
      <w:start w:val="1"/>
      <w:numFmt w:val="lowerRoman"/>
      <w:lvlText w:val="%9."/>
      <w:lvlJc w:val="right"/>
      <w:pPr>
        <w:ind w:left="7124" w:hanging="180"/>
      </w:pPr>
    </w:lvl>
  </w:abstractNum>
  <w:abstractNum w:abstractNumId="12" w15:restartNumberingAfterBreak="0">
    <w:nsid w:val="0D2F0843"/>
    <w:multiLevelType w:val="multilevel"/>
    <w:tmpl w:val="37225C8C"/>
    <w:lvl w:ilvl="0">
      <w:start w:val="1"/>
      <w:numFmt w:val="bullet"/>
      <w:pStyle w:val="ListBullet-level1"/>
      <w:lvlText w:val="–"/>
      <w:lvlJc w:val="left"/>
      <w:pPr>
        <w:tabs>
          <w:tab w:val="num" w:pos="284"/>
        </w:tabs>
        <w:ind w:left="284" w:hanging="284"/>
      </w:pPr>
      <w:rPr>
        <w:rFonts w:ascii="Lato Light" w:hAnsi="Lato Light" w:hint="default"/>
        <w:color w:val="auto"/>
        <w:sz w:val="20"/>
      </w:rPr>
    </w:lvl>
    <w:lvl w:ilvl="1">
      <w:start w:val="1"/>
      <w:numFmt w:val="bullet"/>
      <w:pStyle w:val="ListBullet-level2"/>
      <w:lvlText w:val="–"/>
      <w:lvlJc w:val="left"/>
      <w:pPr>
        <w:tabs>
          <w:tab w:val="num" w:pos="568"/>
        </w:tabs>
        <w:ind w:left="568" w:hanging="284"/>
      </w:pPr>
      <w:rPr>
        <w:rFonts w:ascii="Lato Light" w:hAnsi="Lato Light" w:hint="default"/>
        <w:color w:val="auto"/>
        <w:sz w:val="20"/>
      </w:rPr>
    </w:lvl>
    <w:lvl w:ilvl="2">
      <w:start w:val="1"/>
      <w:numFmt w:val="bullet"/>
      <w:pStyle w:val="ListBullet-level3"/>
      <w:lvlText w:val="–"/>
      <w:lvlJc w:val="left"/>
      <w:pPr>
        <w:tabs>
          <w:tab w:val="num" w:pos="852"/>
        </w:tabs>
        <w:ind w:left="852" w:hanging="284"/>
      </w:pPr>
      <w:rPr>
        <w:rFonts w:ascii="Lato Light" w:hAnsi="Lato Light" w:hint="default"/>
        <w:color w:val="auto"/>
        <w:sz w:val="20"/>
      </w:rPr>
    </w:lvl>
    <w:lvl w:ilvl="3">
      <w:start w:val="1"/>
      <w:numFmt w:val="bullet"/>
      <w:pStyle w:val="ListBullet-level4"/>
      <w:lvlText w:val="–"/>
      <w:lvlJc w:val="left"/>
      <w:pPr>
        <w:tabs>
          <w:tab w:val="num" w:pos="1136"/>
        </w:tabs>
        <w:ind w:left="1136" w:hanging="284"/>
      </w:pPr>
      <w:rPr>
        <w:rFonts w:ascii="Lato Light" w:hAnsi="Lato Light" w:hint="default"/>
        <w:color w:val="auto"/>
        <w:sz w:val="20"/>
      </w:rPr>
    </w:lvl>
    <w:lvl w:ilvl="4">
      <w:start w:val="1"/>
      <w:numFmt w:val="bullet"/>
      <w:pStyle w:val="ListBullet-level5"/>
      <w:lvlText w:val="–"/>
      <w:lvlJc w:val="left"/>
      <w:pPr>
        <w:tabs>
          <w:tab w:val="num" w:pos="1420"/>
        </w:tabs>
        <w:ind w:left="1420" w:hanging="284"/>
      </w:pPr>
      <w:rPr>
        <w:rFonts w:ascii="Lato Light" w:hAnsi="Lato Light" w:hint="default"/>
        <w:color w:val="auto"/>
        <w:sz w:val="20"/>
      </w:rPr>
    </w:lvl>
    <w:lvl w:ilvl="5">
      <w:start w:val="1"/>
      <w:numFmt w:val="bullet"/>
      <w:lvlText w:val="–"/>
      <w:lvlJc w:val="left"/>
      <w:pPr>
        <w:tabs>
          <w:tab w:val="num" w:pos="1704"/>
        </w:tabs>
        <w:ind w:left="1704" w:hanging="284"/>
      </w:pPr>
      <w:rPr>
        <w:rFonts w:ascii="Lato Light" w:hAnsi="Lato Light" w:cs="Times New Roman" w:hint="default"/>
        <w:color w:val="auto"/>
        <w:sz w:val="20"/>
      </w:rPr>
    </w:lvl>
    <w:lvl w:ilvl="6">
      <w:start w:val="1"/>
      <w:numFmt w:val="bullet"/>
      <w:lvlText w:val="–"/>
      <w:lvlJc w:val="left"/>
      <w:pPr>
        <w:tabs>
          <w:tab w:val="num" w:pos="1988"/>
        </w:tabs>
        <w:ind w:left="1988" w:hanging="284"/>
      </w:pPr>
      <w:rPr>
        <w:rFonts w:ascii="Lato Light" w:hAnsi="Lato Light" w:cs="Times New Roman" w:hint="default"/>
        <w:color w:val="auto"/>
        <w:sz w:val="20"/>
      </w:rPr>
    </w:lvl>
    <w:lvl w:ilvl="7">
      <w:start w:val="1"/>
      <w:numFmt w:val="bullet"/>
      <w:lvlText w:val="–"/>
      <w:lvlJc w:val="left"/>
      <w:pPr>
        <w:tabs>
          <w:tab w:val="num" w:pos="2272"/>
        </w:tabs>
        <w:ind w:left="2272" w:hanging="284"/>
      </w:pPr>
      <w:rPr>
        <w:rFonts w:ascii="Lato Light" w:hAnsi="Lato Light" w:cs="Times New Roman" w:hint="default"/>
        <w:color w:val="auto"/>
        <w:sz w:val="20"/>
      </w:rPr>
    </w:lvl>
    <w:lvl w:ilvl="8">
      <w:start w:val="1"/>
      <w:numFmt w:val="bullet"/>
      <w:lvlText w:val="–"/>
      <w:lvlJc w:val="left"/>
      <w:pPr>
        <w:tabs>
          <w:tab w:val="num" w:pos="2556"/>
        </w:tabs>
        <w:ind w:left="2556" w:hanging="284"/>
      </w:pPr>
      <w:rPr>
        <w:rFonts w:ascii="Lato Light" w:hAnsi="Lato Light" w:cs="Times New Roman" w:hint="default"/>
        <w:color w:val="auto"/>
        <w:sz w:val="20"/>
      </w:rPr>
    </w:lvl>
  </w:abstractNum>
  <w:abstractNum w:abstractNumId="13" w15:restartNumberingAfterBreak="0">
    <w:nsid w:val="13624F3A"/>
    <w:multiLevelType w:val="multilevel"/>
    <w:tmpl w:val="9E7A582C"/>
    <w:lvl w:ilvl="0">
      <w:start w:val="1"/>
      <w:numFmt w:val="decimal"/>
      <w:pStyle w:val="ParaNumHeading1"/>
      <w:lvlText w:val="%1."/>
      <w:lvlJc w:val="left"/>
      <w:pPr>
        <w:tabs>
          <w:tab w:val="num" w:pos="851"/>
        </w:tabs>
        <w:ind w:left="851" w:hanging="851"/>
      </w:pPr>
      <w:rPr>
        <w:rFonts w:hint="default"/>
      </w:rPr>
    </w:lvl>
    <w:lvl w:ilvl="1">
      <w:start w:val="1"/>
      <w:numFmt w:val="decimal"/>
      <w:pStyle w:val="ParaNumText2"/>
      <w:isLgl/>
      <w:lvlText w:val="%1.%2"/>
      <w:lvlJc w:val="left"/>
      <w:pPr>
        <w:tabs>
          <w:tab w:val="num" w:pos="851"/>
        </w:tabs>
        <w:ind w:left="851" w:hanging="851"/>
      </w:pPr>
      <w:rPr>
        <w:rFonts w:hint="default"/>
      </w:rPr>
    </w:lvl>
    <w:lvl w:ilvl="2">
      <w:start w:val="1"/>
      <w:numFmt w:val="decimal"/>
      <w:pStyle w:val="ParaNumText3"/>
      <w:isLgl/>
      <w:lvlText w:val="%1.%2.%3"/>
      <w:lvlJc w:val="left"/>
      <w:pPr>
        <w:tabs>
          <w:tab w:val="num" w:pos="851"/>
        </w:tabs>
        <w:ind w:left="851" w:hanging="851"/>
      </w:pPr>
      <w:rPr>
        <w:rFonts w:hint="default"/>
      </w:rPr>
    </w:lvl>
    <w:lvl w:ilvl="3">
      <w:start w:val="1"/>
      <w:numFmt w:val="decimal"/>
      <w:pStyle w:val="ParaNumText4"/>
      <w:isLgl/>
      <w:lvlText w:val="%1.%2.%3.%4"/>
      <w:lvlJc w:val="left"/>
      <w:pPr>
        <w:tabs>
          <w:tab w:val="num" w:pos="851"/>
        </w:tabs>
        <w:ind w:left="851" w:hanging="851"/>
      </w:pPr>
      <w:rPr>
        <w:rFonts w:hint="default"/>
      </w:rPr>
    </w:lvl>
    <w:lvl w:ilvl="4">
      <w:start w:val="1"/>
      <w:numFmt w:val="decimal"/>
      <w:isLgl/>
      <w:lvlText w:val="%1.%2.%3.%4.%5"/>
      <w:lvlJc w:val="left"/>
      <w:pPr>
        <w:ind w:left="0" w:firstLine="0"/>
      </w:pPr>
      <w:rPr>
        <w:rFonts w:hint="default"/>
      </w:rPr>
    </w:lvl>
    <w:lvl w:ilvl="5">
      <w:start w:val="1"/>
      <w:numFmt w:val="decimal"/>
      <w:isLgl/>
      <w:lvlText w:val="%1.%2.%3.%4.%5.%6"/>
      <w:lvlJc w:val="left"/>
      <w:pPr>
        <w:ind w:left="0" w:firstLine="0"/>
      </w:pPr>
      <w:rPr>
        <w:rFonts w:hint="default"/>
      </w:rPr>
    </w:lvl>
    <w:lvl w:ilvl="6">
      <w:start w:val="1"/>
      <w:numFmt w:val="decimal"/>
      <w:isLgl/>
      <w:lvlText w:val="%1.%2.%3.%4.%5.%6.%7"/>
      <w:lvlJc w:val="left"/>
      <w:pPr>
        <w:ind w:left="0" w:firstLine="0"/>
      </w:pPr>
      <w:rPr>
        <w:rFonts w:hint="default"/>
      </w:rPr>
    </w:lvl>
    <w:lvl w:ilvl="7">
      <w:start w:val="1"/>
      <w:numFmt w:val="decimal"/>
      <w:isLgl/>
      <w:lvlText w:val="%1.%2.%3.%4.%5.%6.%7.%8"/>
      <w:lvlJc w:val="left"/>
      <w:pPr>
        <w:ind w:left="0" w:firstLine="0"/>
      </w:pPr>
      <w:rPr>
        <w:rFonts w:hint="default"/>
      </w:rPr>
    </w:lvl>
    <w:lvl w:ilvl="8">
      <w:start w:val="1"/>
      <w:numFmt w:val="decimal"/>
      <w:isLgl/>
      <w:lvlText w:val="%1.%2.%3.%4.%5.%6.%7.%8.%9"/>
      <w:lvlJc w:val="left"/>
      <w:pPr>
        <w:ind w:left="0" w:firstLine="0"/>
      </w:pPr>
      <w:rPr>
        <w:rFonts w:hint="default"/>
      </w:rPr>
    </w:lvl>
  </w:abstractNum>
  <w:abstractNum w:abstractNumId="14" w15:restartNumberingAfterBreak="0">
    <w:nsid w:val="20E23596"/>
    <w:multiLevelType w:val="multilevel"/>
    <w:tmpl w:val="0809001D"/>
    <w:name w:val="HoareLeaList"/>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5" w15:restartNumberingAfterBreak="0">
    <w:nsid w:val="2284655B"/>
    <w:multiLevelType w:val="multilevel"/>
    <w:tmpl w:val="7CE6E814"/>
    <w:lvl w:ilvl="0">
      <w:start w:val="1"/>
      <w:numFmt w:val="decimal"/>
      <w:pStyle w:val="ListNum-level1"/>
      <w:lvlText w:val="%1."/>
      <w:lvlJc w:val="left"/>
      <w:pPr>
        <w:tabs>
          <w:tab w:val="num" w:pos="340"/>
        </w:tabs>
        <w:ind w:left="340" w:hanging="340"/>
      </w:pPr>
      <w:rPr>
        <w:rFonts w:asciiTheme="minorHAnsi" w:hAnsiTheme="minorHAnsi" w:hint="default"/>
        <w:b w:val="0"/>
        <w:i w:val="0"/>
        <w:color w:val="auto"/>
        <w:sz w:val="20"/>
      </w:rPr>
    </w:lvl>
    <w:lvl w:ilvl="1">
      <w:start w:val="1"/>
      <w:numFmt w:val="lowerLetter"/>
      <w:pStyle w:val="ListNum-level2"/>
      <w:lvlText w:val="%2."/>
      <w:lvlJc w:val="left"/>
      <w:pPr>
        <w:tabs>
          <w:tab w:val="num" w:pos="624"/>
        </w:tabs>
        <w:ind w:left="624" w:hanging="284"/>
      </w:pPr>
      <w:rPr>
        <w:rFonts w:asciiTheme="minorHAnsi" w:hAnsiTheme="minorHAnsi" w:hint="default"/>
        <w:b w:val="0"/>
        <w:i w:val="0"/>
        <w:color w:val="auto"/>
        <w:sz w:val="20"/>
      </w:rPr>
    </w:lvl>
    <w:lvl w:ilvl="2">
      <w:start w:val="1"/>
      <w:numFmt w:val="lowerRoman"/>
      <w:pStyle w:val="ListNum-level3"/>
      <w:lvlText w:val="%3."/>
      <w:lvlJc w:val="left"/>
      <w:pPr>
        <w:tabs>
          <w:tab w:val="num" w:pos="908"/>
        </w:tabs>
        <w:ind w:left="908" w:hanging="284"/>
      </w:pPr>
      <w:rPr>
        <w:rFonts w:asciiTheme="minorHAnsi" w:hAnsiTheme="minorHAnsi" w:hint="default"/>
        <w:b w:val="0"/>
        <w:i w:val="0"/>
        <w:color w:val="auto"/>
        <w:sz w:val="20"/>
      </w:rPr>
    </w:lvl>
    <w:lvl w:ilvl="3">
      <w:start w:val="1"/>
      <w:numFmt w:val="decimal"/>
      <w:pStyle w:val="ListNum-level4"/>
      <w:lvlText w:val="%4."/>
      <w:lvlJc w:val="left"/>
      <w:pPr>
        <w:tabs>
          <w:tab w:val="num" w:pos="1192"/>
        </w:tabs>
        <w:ind w:left="1192" w:hanging="340"/>
      </w:pPr>
      <w:rPr>
        <w:rFonts w:hint="default"/>
      </w:rPr>
    </w:lvl>
    <w:lvl w:ilvl="4">
      <w:start w:val="1"/>
      <w:numFmt w:val="lowerLetter"/>
      <w:pStyle w:val="ListNum-level5"/>
      <w:lvlText w:val="%5."/>
      <w:lvlJc w:val="left"/>
      <w:pPr>
        <w:tabs>
          <w:tab w:val="num" w:pos="1531"/>
        </w:tabs>
        <w:ind w:left="1531" w:hanging="340"/>
      </w:pPr>
      <w:rPr>
        <w:rFonts w:hint="default"/>
      </w:rPr>
    </w:lvl>
    <w:lvl w:ilvl="5">
      <w:start w:val="1"/>
      <w:numFmt w:val="lowerRoman"/>
      <w:pStyle w:val="ListNum-level6"/>
      <w:lvlText w:val="%6."/>
      <w:lvlJc w:val="left"/>
      <w:pPr>
        <w:tabs>
          <w:tab w:val="num" w:pos="1871"/>
        </w:tabs>
        <w:ind w:left="1871" w:hanging="340"/>
      </w:pPr>
      <w:rPr>
        <w:rFonts w:hint="default"/>
      </w:rPr>
    </w:lvl>
    <w:lvl w:ilvl="6">
      <w:start w:val="1"/>
      <w:numFmt w:val="decimal"/>
      <w:lvlText w:val="%7."/>
      <w:lvlJc w:val="left"/>
      <w:pPr>
        <w:tabs>
          <w:tab w:val="num" w:pos="2044"/>
        </w:tabs>
        <w:ind w:left="2044" w:hanging="340"/>
      </w:pPr>
      <w:rPr>
        <w:rFonts w:hint="default"/>
      </w:rPr>
    </w:lvl>
    <w:lvl w:ilvl="7">
      <w:start w:val="1"/>
      <w:numFmt w:val="lowerLetter"/>
      <w:lvlText w:val="%8."/>
      <w:lvlJc w:val="left"/>
      <w:pPr>
        <w:tabs>
          <w:tab w:val="num" w:pos="2328"/>
        </w:tabs>
        <w:ind w:left="2328" w:hanging="340"/>
      </w:pPr>
      <w:rPr>
        <w:rFonts w:hint="default"/>
      </w:rPr>
    </w:lvl>
    <w:lvl w:ilvl="8">
      <w:start w:val="1"/>
      <w:numFmt w:val="lowerRoman"/>
      <w:lvlText w:val="%9."/>
      <w:lvlJc w:val="left"/>
      <w:pPr>
        <w:tabs>
          <w:tab w:val="num" w:pos="2612"/>
        </w:tabs>
        <w:ind w:left="2612" w:hanging="340"/>
      </w:pPr>
      <w:rPr>
        <w:rFonts w:hint="default"/>
      </w:rPr>
    </w:lvl>
  </w:abstractNum>
  <w:abstractNum w:abstractNumId="16" w15:restartNumberingAfterBreak="0">
    <w:nsid w:val="2C9873BD"/>
    <w:multiLevelType w:val="hybridMultilevel"/>
    <w:tmpl w:val="CA2465F0"/>
    <w:lvl w:ilvl="0" w:tplc="2F40F73E">
      <w:numFmt w:val="bullet"/>
      <w:lvlText w:val="-"/>
      <w:lvlJc w:val="left"/>
      <w:pPr>
        <w:ind w:left="360" w:hanging="360"/>
      </w:pPr>
      <w:rPr>
        <w:rFonts w:ascii="Lato Light" w:eastAsiaTheme="minorHAnsi" w:hAnsi="Lato Light" w:cstheme="minorBidi"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7" w15:restartNumberingAfterBreak="0">
    <w:nsid w:val="35DB5ABC"/>
    <w:multiLevelType w:val="multilevel"/>
    <w:tmpl w:val="1972A7CE"/>
    <w:styleLink w:val="HoareLeaListNum"/>
    <w:lvl w:ilvl="0">
      <w:start w:val="1"/>
      <w:numFmt w:val="decimal"/>
      <w:lvlText w:val="%1."/>
      <w:lvlJc w:val="left"/>
      <w:pPr>
        <w:tabs>
          <w:tab w:val="num" w:pos="340"/>
        </w:tabs>
        <w:ind w:left="340" w:hanging="340"/>
      </w:pPr>
      <w:rPr>
        <w:rFonts w:asciiTheme="minorHAnsi" w:hAnsiTheme="minorHAnsi" w:hint="default"/>
        <w:b w:val="0"/>
        <w:i w:val="0"/>
        <w:color w:val="auto"/>
        <w:sz w:val="20"/>
      </w:rPr>
    </w:lvl>
    <w:lvl w:ilvl="1">
      <w:start w:val="1"/>
      <w:numFmt w:val="lowerLetter"/>
      <w:lvlText w:val="%2."/>
      <w:lvlJc w:val="left"/>
      <w:pPr>
        <w:tabs>
          <w:tab w:val="num" w:pos="851"/>
        </w:tabs>
        <w:ind w:left="851" w:hanging="284"/>
      </w:pPr>
      <w:rPr>
        <w:rFonts w:asciiTheme="minorHAnsi" w:hAnsiTheme="minorHAnsi" w:hint="default"/>
        <w:b w:val="0"/>
        <w:i w:val="0"/>
        <w:color w:val="auto"/>
        <w:sz w:val="20"/>
      </w:rPr>
    </w:lvl>
    <w:lvl w:ilvl="2">
      <w:start w:val="1"/>
      <w:numFmt w:val="lowerRoman"/>
      <w:lvlText w:val="%3."/>
      <w:lvlJc w:val="left"/>
      <w:pPr>
        <w:tabs>
          <w:tab w:val="num" w:pos="1474"/>
        </w:tabs>
        <w:ind w:left="1474" w:hanging="340"/>
      </w:pPr>
      <w:rPr>
        <w:rFonts w:asciiTheme="minorHAnsi" w:hAnsiTheme="minorHAnsi" w:hint="default"/>
        <w:b w:val="0"/>
        <w:i w:val="0"/>
        <w:color w:val="auto"/>
        <w:sz w:val="20"/>
      </w:rPr>
    </w:lvl>
    <w:lvl w:ilvl="3">
      <w:start w:val="1"/>
      <w:numFmt w:val="decimal"/>
      <w:lvlText w:val="%4."/>
      <w:lvlJc w:val="left"/>
      <w:pPr>
        <w:tabs>
          <w:tab w:val="num" w:pos="2041"/>
        </w:tabs>
        <w:ind w:left="2041" w:hanging="340"/>
      </w:pPr>
      <w:rPr>
        <w:rFonts w:asciiTheme="minorHAnsi" w:hAnsiTheme="minorHAnsi" w:hint="default"/>
        <w:color w:val="auto"/>
        <w:sz w:val="20"/>
      </w:rPr>
    </w:lvl>
    <w:lvl w:ilvl="4">
      <w:start w:val="1"/>
      <w:numFmt w:val="lowerLetter"/>
      <w:lvlText w:val="%5."/>
      <w:lvlJc w:val="left"/>
      <w:pPr>
        <w:tabs>
          <w:tab w:val="num" w:pos="2608"/>
        </w:tabs>
        <w:ind w:left="2608" w:hanging="340"/>
      </w:pPr>
      <w:rPr>
        <w:rFonts w:hint="default"/>
      </w:rPr>
    </w:lvl>
    <w:lvl w:ilvl="5">
      <w:start w:val="1"/>
      <w:numFmt w:val="lowerRoman"/>
      <w:lvlText w:val="%6."/>
      <w:lvlJc w:val="left"/>
      <w:pPr>
        <w:tabs>
          <w:tab w:val="num" w:pos="3175"/>
        </w:tabs>
        <w:ind w:left="3175" w:hanging="340"/>
      </w:pPr>
      <w:rPr>
        <w:rFonts w:hint="default"/>
      </w:rPr>
    </w:lvl>
    <w:lvl w:ilvl="6">
      <w:start w:val="1"/>
      <w:numFmt w:val="decimal"/>
      <w:lvlText w:val="%7."/>
      <w:lvlJc w:val="left"/>
      <w:pPr>
        <w:tabs>
          <w:tab w:val="num" w:pos="3742"/>
        </w:tabs>
        <w:ind w:left="3742" w:hanging="340"/>
      </w:pPr>
      <w:rPr>
        <w:rFonts w:hint="default"/>
      </w:rPr>
    </w:lvl>
    <w:lvl w:ilvl="7">
      <w:start w:val="1"/>
      <w:numFmt w:val="lowerLetter"/>
      <w:lvlText w:val="%8."/>
      <w:lvlJc w:val="left"/>
      <w:pPr>
        <w:tabs>
          <w:tab w:val="num" w:pos="4309"/>
        </w:tabs>
        <w:ind w:left="4309" w:hanging="340"/>
      </w:pPr>
      <w:rPr>
        <w:rFonts w:hint="default"/>
      </w:rPr>
    </w:lvl>
    <w:lvl w:ilvl="8">
      <w:start w:val="1"/>
      <w:numFmt w:val="lowerRoman"/>
      <w:lvlText w:val="%9."/>
      <w:lvlJc w:val="left"/>
      <w:pPr>
        <w:tabs>
          <w:tab w:val="num" w:pos="4876"/>
        </w:tabs>
        <w:ind w:left="4876" w:hanging="340"/>
      </w:pPr>
      <w:rPr>
        <w:rFonts w:hint="default"/>
      </w:rPr>
    </w:lvl>
  </w:abstractNum>
  <w:abstractNum w:abstractNumId="18" w15:restartNumberingAfterBreak="0">
    <w:nsid w:val="4007169A"/>
    <w:multiLevelType w:val="hybridMultilevel"/>
    <w:tmpl w:val="A06A6A8C"/>
    <w:lvl w:ilvl="0" w:tplc="1918277E">
      <w:start w:val="1"/>
      <w:numFmt w:val="bullet"/>
      <w:lvlText w:val="-"/>
      <w:lvlJc w:val="left"/>
      <w:pPr>
        <w:ind w:left="1004" w:hanging="360"/>
      </w:pPr>
      <w:rPr>
        <w:rFonts w:ascii="Arial" w:hAnsi="Arial" w:hint="default"/>
      </w:rPr>
    </w:lvl>
    <w:lvl w:ilvl="1" w:tplc="08090003" w:tentative="1">
      <w:start w:val="1"/>
      <w:numFmt w:val="bullet"/>
      <w:lvlText w:val="o"/>
      <w:lvlJc w:val="left"/>
      <w:pPr>
        <w:ind w:left="1724" w:hanging="360"/>
      </w:pPr>
      <w:rPr>
        <w:rFonts w:ascii="Courier New" w:hAnsi="Courier New" w:cs="Courier New" w:hint="default"/>
      </w:rPr>
    </w:lvl>
    <w:lvl w:ilvl="2" w:tplc="08090005" w:tentative="1">
      <w:start w:val="1"/>
      <w:numFmt w:val="bullet"/>
      <w:lvlText w:val=""/>
      <w:lvlJc w:val="left"/>
      <w:pPr>
        <w:ind w:left="2444" w:hanging="360"/>
      </w:pPr>
      <w:rPr>
        <w:rFonts w:ascii="Wingdings" w:hAnsi="Wingdings" w:hint="default"/>
      </w:rPr>
    </w:lvl>
    <w:lvl w:ilvl="3" w:tplc="08090001" w:tentative="1">
      <w:start w:val="1"/>
      <w:numFmt w:val="bullet"/>
      <w:lvlText w:val=""/>
      <w:lvlJc w:val="left"/>
      <w:pPr>
        <w:ind w:left="3164" w:hanging="360"/>
      </w:pPr>
      <w:rPr>
        <w:rFonts w:ascii="Symbol" w:hAnsi="Symbol" w:hint="default"/>
      </w:rPr>
    </w:lvl>
    <w:lvl w:ilvl="4" w:tplc="08090003" w:tentative="1">
      <w:start w:val="1"/>
      <w:numFmt w:val="bullet"/>
      <w:lvlText w:val="o"/>
      <w:lvlJc w:val="left"/>
      <w:pPr>
        <w:ind w:left="3884" w:hanging="360"/>
      </w:pPr>
      <w:rPr>
        <w:rFonts w:ascii="Courier New" w:hAnsi="Courier New" w:cs="Courier New" w:hint="default"/>
      </w:rPr>
    </w:lvl>
    <w:lvl w:ilvl="5" w:tplc="08090005" w:tentative="1">
      <w:start w:val="1"/>
      <w:numFmt w:val="bullet"/>
      <w:lvlText w:val=""/>
      <w:lvlJc w:val="left"/>
      <w:pPr>
        <w:ind w:left="4604" w:hanging="360"/>
      </w:pPr>
      <w:rPr>
        <w:rFonts w:ascii="Wingdings" w:hAnsi="Wingdings" w:hint="default"/>
      </w:rPr>
    </w:lvl>
    <w:lvl w:ilvl="6" w:tplc="08090001" w:tentative="1">
      <w:start w:val="1"/>
      <w:numFmt w:val="bullet"/>
      <w:lvlText w:val=""/>
      <w:lvlJc w:val="left"/>
      <w:pPr>
        <w:ind w:left="5324" w:hanging="360"/>
      </w:pPr>
      <w:rPr>
        <w:rFonts w:ascii="Symbol" w:hAnsi="Symbol" w:hint="default"/>
      </w:rPr>
    </w:lvl>
    <w:lvl w:ilvl="7" w:tplc="08090003" w:tentative="1">
      <w:start w:val="1"/>
      <w:numFmt w:val="bullet"/>
      <w:lvlText w:val="o"/>
      <w:lvlJc w:val="left"/>
      <w:pPr>
        <w:ind w:left="6044" w:hanging="360"/>
      </w:pPr>
      <w:rPr>
        <w:rFonts w:ascii="Courier New" w:hAnsi="Courier New" w:cs="Courier New" w:hint="default"/>
      </w:rPr>
    </w:lvl>
    <w:lvl w:ilvl="8" w:tplc="08090005" w:tentative="1">
      <w:start w:val="1"/>
      <w:numFmt w:val="bullet"/>
      <w:lvlText w:val=""/>
      <w:lvlJc w:val="left"/>
      <w:pPr>
        <w:ind w:left="6764" w:hanging="360"/>
      </w:pPr>
      <w:rPr>
        <w:rFonts w:ascii="Wingdings" w:hAnsi="Wingdings" w:hint="default"/>
      </w:rPr>
    </w:lvl>
  </w:abstractNum>
  <w:abstractNum w:abstractNumId="19" w15:restartNumberingAfterBreak="0">
    <w:nsid w:val="4AB3075A"/>
    <w:multiLevelType w:val="hybridMultilevel"/>
    <w:tmpl w:val="52DE6970"/>
    <w:lvl w:ilvl="0" w:tplc="AE069C00">
      <w:start w:val="1"/>
      <w:numFmt w:val="bullet"/>
      <w:lvlText w:val="–"/>
      <w:lvlJc w:val="left"/>
      <w:pPr>
        <w:ind w:left="360" w:hanging="360"/>
      </w:pPr>
      <w:rPr>
        <w:rFonts w:ascii="Lato Light" w:hAnsi="Lato Light" w:hint="default"/>
        <w:color w:val="auto"/>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20" w15:restartNumberingAfterBreak="0">
    <w:nsid w:val="4FEB31B1"/>
    <w:multiLevelType w:val="hybridMultilevel"/>
    <w:tmpl w:val="26E48464"/>
    <w:lvl w:ilvl="0" w:tplc="AE069C00">
      <w:start w:val="1"/>
      <w:numFmt w:val="bullet"/>
      <w:lvlText w:val="–"/>
      <w:lvlJc w:val="left"/>
      <w:pPr>
        <w:ind w:left="360" w:hanging="360"/>
      </w:pPr>
      <w:rPr>
        <w:rFonts w:ascii="Lato Light" w:hAnsi="Lato Light" w:hint="default"/>
        <w:color w:val="auto"/>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1" w15:restartNumberingAfterBreak="0">
    <w:nsid w:val="560F4751"/>
    <w:multiLevelType w:val="multilevel"/>
    <w:tmpl w:val="05D8ABAC"/>
    <w:styleLink w:val="HoareLeaListBullet"/>
    <w:lvl w:ilvl="0">
      <w:start w:val="1"/>
      <w:numFmt w:val="bullet"/>
      <w:lvlText w:val="–"/>
      <w:lvlJc w:val="left"/>
      <w:pPr>
        <w:tabs>
          <w:tab w:val="num" w:pos="567"/>
        </w:tabs>
        <w:ind w:left="567" w:hanging="283"/>
      </w:pPr>
      <w:rPr>
        <w:rFonts w:asciiTheme="minorHAnsi" w:hAnsiTheme="minorHAnsi" w:cs="Times New Roman"/>
        <w:sz w:val="20"/>
      </w:rPr>
    </w:lvl>
    <w:lvl w:ilvl="1">
      <w:start w:val="1"/>
      <w:numFmt w:val="bullet"/>
      <w:lvlText w:val="–"/>
      <w:lvlJc w:val="left"/>
      <w:pPr>
        <w:tabs>
          <w:tab w:val="num" w:pos="1134"/>
        </w:tabs>
        <w:ind w:left="1134" w:hanging="283"/>
      </w:pPr>
      <w:rPr>
        <w:rFonts w:asciiTheme="minorHAnsi" w:hAnsiTheme="minorHAnsi" w:cs="Times New Roman"/>
        <w:color w:val="auto"/>
        <w:sz w:val="20"/>
      </w:rPr>
    </w:lvl>
    <w:lvl w:ilvl="2">
      <w:start w:val="1"/>
      <w:numFmt w:val="bullet"/>
      <w:lvlText w:val="–"/>
      <w:lvlJc w:val="left"/>
      <w:pPr>
        <w:tabs>
          <w:tab w:val="num" w:pos="1701"/>
        </w:tabs>
        <w:ind w:left="1701" w:hanging="283"/>
      </w:pPr>
      <w:rPr>
        <w:rFonts w:asciiTheme="minorHAnsi" w:hAnsiTheme="minorHAnsi" w:cs="Times New Roman"/>
        <w:color w:val="auto"/>
        <w:sz w:val="20"/>
      </w:rPr>
    </w:lvl>
    <w:lvl w:ilvl="3">
      <w:start w:val="1"/>
      <w:numFmt w:val="bullet"/>
      <w:lvlText w:val="–"/>
      <w:lvlJc w:val="left"/>
      <w:pPr>
        <w:tabs>
          <w:tab w:val="num" w:pos="2268"/>
        </w:tabs>
        <w:ind w:left="2268" w:hanging="283"/>
      </w:pPr>
      <w:rPr>
        <w:rFonts w:asciiTheme="minorHAnsi" w:hAnsiTheme="minorHAnsi" w:cs="Times New Roman"/>
        <w:color w:val="auto"/>
        <w:sz w:val="20"/>
      </w:rPr>
    </w:lvl>
    <w:lvl w:ilvl="4">
      <w:start w:val="1"/>
      <w:numFmt w:val="bullet"/>
      <w:lvlText w:val=""/>
      <w:lvlJc w:val="left"/>
      <w:pPr>
        <w:tabs>
          <w:tab w:val="num" w:pos="2835"/>
        </w:tabs>
        <w:ind w:left="2835" w:hanging="283"/>
      </w:pPr>
      <w:rPr>
        <w:rFonts w:ascii="Wingdings 3" w:hAnsi="Wingdings 3" w:hint="default"/>
      </w:rPr>
    </w:lvl>
    <w:lvl w:ilvl="5">
      <w:start w:val="1"/>
      <w:numFmt w:val="bullet"/>
      <w:lvlText w:val=""/>
      <w:lvlJc w:val="left"/>
      <w:pPr>
        <w:tabs>
          <w:tab w:val="num" w:pos="3402"/>
        </w:tabs>
        <w:ind w:left="3402" w:hanging="283"/>
      </w:pPr>
      <w:rPr>
        <w:rFonts w:ascii="Wingdings 3" w:hAnsi="Wingdings 3" w:hint="default"/>
      </w:rPr>
    </w:lvl>
    <w:lvl w:ilvl="6">
      <w:start w:val="1"/>
      <w:numFmt w:val="bullet"/>
      <w:lvlText w:val=""/>
      <w:lvlJc w:val="left"/>
      <w:pPr>
        <w:tabs>
          <w:tab w:val="num" w:pos="3969"/>
        </w:tabs>
        <w:ind w:left="3969" w:hanging="283"/>
      </w:pPr>
      <w:rPr>
        <w:rFonts w:ascii="Wingdings 3" w:hAnsi="Wingdings 3" w:hint="default"/>
      </w:rPr>
    </w:lvl>
    <w:lvl w:ilvl="7">
      <w:start w:val="1"/>
      <w:numFmt w:val="bullet"/>
      <w:lvlText w:val=""/>
      <w:lvlJc w:val="left"/>
      <w:pPr>
        <w:tabs>
          <w:tab w:val="num" w:pos="4536"/>
        </w:tabs>
        <w:ind w:left="4536" w:hanging="283"/>
      </w:pPr>
      <w:rPr>
        <w:rFonts w:ascii="Wingdings 3" w:hAnsi="Wingdings 3" w:hint="default"/>
      </w:rPr>
    </w:lvl>
    <w:lvl w:ilvl="8">
      <w:start w:val="1"/>
      <w:numFmt w:val="bullet"/>
      <w:lvlText w:val=""/>
      <w:lvlJc w:val="left"/>
      <w:pPr>
        <w:tabs>
          <w:tab w:val="num" w:pos="5103"/>
        </w:tabs>
        <w:ind w:left="5103" w:hanging="283"/>
      </w:pPr>
      <w:rPr>
        <w:rFonts w:ascii="Wingdings 3" w:hAnsi="Wingdings 3" w:hint="default"/>
      </w:rPr>
    </w:lvl>
  </w:abstractNum>
  <w:abstractNum w:abstractNumId="22" w15:restartNumberingAfterBreak="0">
    <w:nsid w:val="5D2D43A2"/>
    <w:multiLevelType w:val="multilevel"/>
    <w:tmpl w:val="8D06B226"/>
    <w:styleLink w:val="HoareLeaHeadingNum"/>
    <w:lvl w:ilvl="0">
      <w:start w:val="1"/>
      <w:numFmt w:val="decimal"/>
      <w:suff w:val="space"/>
      <w:lvlText w:val="%1."/>
      <w:lvlJc w:val="left"/>
      <w:pPr>
        <w:ind w:left="0" w:firstLine="0"/>
      </w:pPr>
      <w:rPr>
        <w:rFonts w:hint="default"/>
      </w:rPr>
    </w:lvl>
    <w:lvl w:ilvl="1">
      <w:start w:val="1"/>
      <w:numFmt w:val="decimal"/>
      <w:isLgl/>
      <w:suff w:val="space"/>
      <w:lvlText w:val="%1.%2"/>
      <w:lvlJc w:val="left"/>
      <w:pPr>
        <w:ind w:left="0" w:firstLine="0"/>
      </w:pPr>
      <w:rPr>
        <w:rFonts w:hint="default"/>
      </w:rPr>
    </w:lvl>
    <w:lvl w:ilvl="2">
      <w:start w:val="1"/>
      <w:numFmt w:val="decimal"/>
      <w:isLgl/>
      <w:suff w:val="space"/>
      <w:lvlText w:val="%1.%2.%3"/>
      <w:lvlJc w:val="left"/>
      <w:pPr>
        <w:ind w:left="0" w:firstLine="0"/>
      </w:pPr>
      <w:rPr>
        <w:rFonts w:hint="default"/>
      </w:rPr>
    </w:lvl>
    <w:lvl w:ilvl="3">
      <w:start w:val="1"/>
      <w:numFmt w:val="decimal"/>
      <w:isLgl/>
      <w:suff w:val="space"/>
      <w:lvlText w:val="%1.%2.%3.%4"/>
      <w:lvlJc w:val="left"/>
      <w:pPr>
        <w:ind w:left="0" w:firstLine="0"/>
      </w:pPr>
      <w:rPr>
        <w:rFonts w:hint="default"/>
      </w:rPr>
    </w:lvl>
    <w:lvl w:ilvl="4">
      <w:start w:val="1"/>
      <w:numFmt w:val="decimal"/>
      <w:isLgl/>
      <w:lvlText w:val="%1.%2.%3.%4.%5"/>
      <w:lvlJc w:val="left"/>
      <w:pPr>
        <w:ind w:left="0" w:firstLine="0"/>
      </w:pPr>
      <w:rPr>
        <w:rFonts w:hint="default"/>
      </w:rPr>
    </w:lvl>
    <w:lvl w:ilvl="5">
      <w:start w:val="1"/>
      <w:numFmt w:val="decimal"/>
      <w:isLgl/>
      <w:lvlText w:val="%1.%2.%3.%4.%5.%6"/>
      <w:lvlJc w:val="left"/>
      <w:pPr>
        <w:ind w:left="0" w:firstLine="0"/>
      </w:pPr>
      <w:rPr>
        <w:rFonts w:hint="default"/>
      </w:rPr>
    </w:lvl>
    <w:lvl w:ilvl="6">
      <w:start w:val="1"/>
      <w:numFmt w:val="decimal"/>
      <w:isLgl/>
      <w:lvlText w:val="%1.%2.%3.%4.%5.%6.%7"/>
      <w:lvlJc w:val="left"/>
      <w:pPr>
        <w:ind w:left="0" w:firstLine="0"/>
      </w:pPr>
      <w:rPr>
        <w:rFonts w:hint="default"/>
      </w:rPr>
    </w:lvl>
    <w:lvl w:ilvl="7">
      <w:start w:val="1"/>
      <w:numFmt w:val="decimal"/>
      <w:isLgl/>
      <w:lvlText w:val="%1.%2.%3.%4.%5.%6.%7.%8"/>
      <w:lvlJc w:val="left"/>
      <w:pPr>
        <w:ind w:left="0" w:firstLine="0"/>
      </w:pPr>
      <w:rPr>
        <w:rFonts w:hint="default"/>
      </w:rPr>
    </w:lvl>
    <w:lvl w:ilvl="8">
      <w:start w:val="1"/>
      <w:numFmt w:val="decimal"/>
      <w:isLgl/>
      <w:lvlText w:val="%1.%2.%3.%4.%5.%6.%7.%8.%9"/>
      <w:lvlJc w:val="left"/>
      <w:pPr>
        <w:ind w:left="0" w:firstLine="0"/>
      </w:pPr>
      <w:rPr>
        <w:rFonts w:hint="default"/>
      </w:rPr>
    </w:lvl>
  </w:abstractNum>
  <w:abstractNum w:abstractNumId="23" w15:restartNumberingAfterBreak="0">
    <w:nsid w:val="5F2674BA"/>
    <w:multiLevelType w:val="hybridMultilevel"/>
    <w:tmpl w:val="8D125CE2"/>
    <w:lvl w:ilvl="0" w:tplc="AE069C00">
      <w:start w:val="1"/>
      <w:numFmt w:val="bullet"/>
      <w:lvlText w:val="–"/>
      <w:lvlJc w:val="left"/>
      <w:pPr>
        <w:ind w:left="360" w:hanging="360"/>
      </w:pPr>
      <w:rPr>
        <w:rFonts w:ascii="Lato Light" w:hAnsi="Lato Light" w:hint="default"/>
        <w:color w:val="auto"/>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4" w15:restartNumberingAfterBreak="0">
    <w:nsid w:val="64032288"/>
    <w:multiLevelType w:val="hybridMultilevel"/>
    <w:tmpl w:val="E9308CA0"/>
    <w:lvl w:ilvl="0" w:tplc="72C8D840">
      <w:start w:val="1"/>
      <w:numFmt w:val="decimal"/>
      <w:pStyle w:val="HeadingNum2notML"/>
      <w:suff w:val="space"/>
      <w:lvlText w:val="%1."/>
      <w:lvlJc w:val="left"/>
      <w:pPr>
        <w:ind w:left="0" w:firstLine="0"/>
      </w:pPr>
      <w:rPr>
        <w:rFonts w:asciiTheme="majorHAnsi" w:hAnsiTheme="majorHAnsi" w:hint="default"/>
        <w:b w:val="0"/>
        <w:i w:val="0"/>
        <w:color w:val="auto"/>
        <w:sz w:val="22"/>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5" w15:restartNumberingAfterBreak="0">
    <w:nsid w:val="649A2745"/>
    <w:multiLevelType w:val="hybridMultilevel"/>
    <w:tmpl w:val="5920960C"/>
    <w:lvl w:ilvl="0" w:tplc="041610EA">
      <w:start w:val="1"/>
      <w:numFmt w:val="bullet"/>
      <w:lvlText w:val="–"/>
      <w:lvlJc w:val="left"/>
      <w:pPr>
        <w:ind w:left="720" w:hanging="360"/>
      </w:pPr>
      <w:rPr>
        <w:rFonts w:ascii="Lato Light" w:hAnsi="Lato Light" w:hint="default"/>
      </w:rPr>
    </w:lvl>
    <w:lvl w:ilvl="1" w:tplc="B62AE062">
      <w:start w:val="1"/>
      <w:numFmt w:val="bullet"/>
      <w:lvlText w:val="–"/>
      <w:lvlJc w:val="left"/>
      <w:pPr>
        <w:ind w:left="1440" w:hanging="360"/>
      </w:pPr>
      <w:rPr>
        <w:rFonts w:ascii="Lato Light" w:hAnsi="Lato Light"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26" w15:restartNumberingAfterBreak="0">
    <w:nsid w:val="654848EA"/>
    <w:multiLevelType w:val="hybridMultilevel"/>
    <w:tmpl w:val="54606C94"/>
    <w:lvl w:ilvl="0" w:tplc="B038FF28">
      <w:start w:val="1"/>
      <w:numFmt w:val="lowerRoman"/>
      <w:lvlText w:val="%1)"/>
      <w:lvlJc w:val="left"/>
      <w:pPr>
        <w:ind w:left="1724" w:hanging="720"/>
      </w:pPr>
      <w:rPr>
        <w:rFonts w:hint="default"/>
      </w:rPr>
    </w:lvl>
    <w:lvl w:ilvl="1" w:tplc="08090019" w:tentative="1">
      <w:start w:val="1"/>
      <w:numFmt w:val="lowerLetter"/>
      <w:lvlText w:val="%2."/>
      <w:lvlJc w:val="left"/>
      <w:pPr>
        <w:ind w:left="2084" w:hanging="360"/>
      </w:pPr>
    </w:lvl>
    <w:lvl w:ilvl="2" w:tplc="0809001B" w:tentative="1">
      <w:start w:val="1"/>
      <w:numFmt w:val="lowerRoman"/>
      <w:lvlText w:val="%3."/>
      <w:lvlJc w:val="right"/>
      <w:pPr>
        <w:ind w:left="2804" w:hanging="180"/>
      </w:pPr>
    </w:lvl>
    <w:lvl w:ilvl="3" w:tplc="0809000F" w:tentative="1">
      <w:start w:val="1"/>
      <w:numFmt w:val="decimal"/>
      <w:lvlText w:val="%4."/>
      <w:lvlJc w:val="left"/>
      <w:pPr>
        <w:ind w:left="3524" w:hanging="360"/>
      </w:pPr>
    </w:lvl>
    <w:lvl w:ilvl="4" w:tplc="08090019" w:tentative="1">
      <w:start w:val="1"/>
      <w:numFmt w:val="lowerLetter"/>
      <w:lvlText w:val="%5."/>
      <w:lvlJc w:val="left"/>
      <w:pPr>
        <w:ind w:left="4244" w:hanging="360"/>
      </w:pPr>
    </w:lvl>
    <w:lvl w:ilvl="5" w:tplc="0809001B" w:tentative="1">
      <w:start w:val="1"/>
      <w:numFmt w:val="lowerRoman"/>
      <w:lvlText w:val="%6."/>
      <w:lvlJc w:val="right"/>
      <w:pPr>
        <w:ind w:left="4964" w:hanging="180"/>
      </w:pPr>
    </w:lvl>
    <w:lvl w:ilvl="6" w:tplc="0809000F" w:tentative="1">
      <w:start w:val="1"/>
      <w:numFmt w:val="decimal"/>
      <w:lvlText w:val="%7."/>
      <w:lvlJc w:val="left"/>
      <w:pPr>
        <w:ind w:left="5684" w:hanging="360"/>
      </w:pPr>
    </w:lvl>
    <w:lvl w:ilvl="7" w:tplc="08090019" w:tentative="1">
      <w:start w:val="1"/>
      <w:numFmt w:val="lowerLetter"/>
      <w:lvlText w:val="%8."/>
      <w:lvlJc w:val="left"/>
      <w:pPr>
        <w:ind w:left="6404" w:hanging="360"/>
      </w:pPr>
    </w:lvl>
    <w:lvl w:ilvl="8" w:tplc="0809001B" w:tentative="1">
      <w:start w:val="1"/>
      <w:numFmt w:val="lowerRoman"/>
      <w:lvlText w:val="%9."/>
      <w:lvlJc w:val="right"/>
      <w:pPr>
        <w:ind w:left="7124" w:hanging="180"/>
      </w:pPr>
    </w:lvl>
  </w:abstractNum>
  <w:abstractNum w:abstractNumId="27" w15:restartNumberingAfterBreak="0">
    <w:nsid w:val="6B281FF1"/>
    <w:multiLevelType w:val="hybridMultilevel"/>
    <w:tmpl w:val="2E944EB6"/>
    <w:lvl w:ilvl="0" w:tplc="575843E6">
      <w:start w:val="1"/>
      <w:numFmt w:val="decimal"/>
      <w:pStyle w:val="HeadingNum4notML"/>
      <w:suff w:val="space"/>
      <w:lvlText w:val="%1."/>
      <w:lvlJc w:val="left"/>
      <w:pPr>
        <w:ind w:left="0" w:firstLine="0"/>
      </w:pPr>
      <w:rPr>
        <w:rFonts w:ascii="Lato" w:hAnsi="Lato" w:hint="default"/>
        <w:b w:val="0"/>
        <w:i w:val="0"/>
        <w:color w:val="auto"/>
        <w:sz w:val="2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8" w15:restartNumberingAfterBreak="0">
    <w:nsid w:val="6C7A5C1F"/>
    <w:multiLevelType w:val="multilevel"/>
    <w:tmpl w:val="95BCE462"/>
    <w:lvl w:ilvl="0">
      <w:start w:val="1"/>
      <w:numFmt w:val="decimal"/>
      <w:pStyle w:val="HeadingNum1"/>
      <w:suff w:val="space"/>
      <w:lvlText w:val="%1."/>
      <w:lvlJc w:val="left"/>
      <w:pPr>
        <w:ind w:left="0" w:firstLine="0"/>
      </w:pPr>
      <w:rPr>
        <w:rFonts w:hint="default"/>
      </w:rPr>
    </w:lvl>
    <w:lvl w:ilvl="1">
      <w:start w:val="1"/>
      <w:numFmt w:val="decimal"/>
      <w:pStyle w:val="HeadingNum2"/>
      <w:isLgl/>
      <w:suff w:val="space"/>
      <w:lvlText w:val="%1.%2"/>
      <w:lvlJc w:val="left"/>
      <w:pPr>
        <w:ind w:left="0" w:firstLine="0"/>
      </w:pPr>
    </w:lvl>
    <w:lvl w:ilvl="2">
      <w:start w:val="1"/>
      <w:numFmt w:val="decimal"/>
      <w:pStyle w:val="HeadingNum3"/>
      <w:isLgl/>
      <w:suff w:val="space"/>
      <w:lvlText w:val="%1.%2.%3"/>
      <w:lvlJc w:val="left"/>
      <w:pPr>
        <w:ind w:left="284" w:firstLine="0"/>
      </w:pPr>
      <w:rPr>
        <w:rFonts w:hint="default"/>
      </w:rPr>
    </w:lvl>
    <w:lvl w:ilvl="3">
      <w:start w:val="1"/>
      <w:numFmt w:val="decimal"/>
      <w:pStyle w:val="HeadingNum4"/>
      <w:isLgl/>
      <w:suff w:val="space"/>
      <w:lvlText w:val="%1.%2.%3.%4"/>
      <w:lvlJc w:val="left"/>
      <w:pPr>
        <w:ind w:left="0" w:firstLine="0"/>
      </w:pPr>
      <w:rPr>
        <w:rFonts w:hint="default"/>
      </w:rPr>
    </w:lvl>
    <w:lvl w:ilvl="4">
      <w:start w:val="1"/>
      <w:numFmt w:val="decimal"/>
      <w:isLgl/>
      <w:lvlText w:val="%1.%2.%3.%4.%5"/>
      <w:lvlJc w:val="left"/>
      <w:pPr>
        <w:ind w:left="0" w:firstLine="0"/>
      </w:pPr>
      <w:rPr>
        <w:rFonts w:hint="default"/>
      </w:rPr>
    </w:lvl>
    <w:lvl w:ilvl="5">
      <w:start w:val="1"/>
      <w:numFmt w:val="decimal"/>
      <w:isLgl/>
      <w:lvlText w:val="%1.%2.%3.%4.%5.%6"/>
      <w:lvlJc w:val="left"/>
      <w:pPr>
        <w:ind w:left="0" w:firstLine="0"/>
      </w:pPr>
      <w:rPr>
        <w:rFonts w:hint="default"/>
      </w:rPr>
    </w:lvl>
    <w:lvl w:ilvl="6">
      <w:start w:val="1"/>
      <w:numFmt w:val="decimal"/>
      <w:isLgl/>
      <w:lvlText w:val="%1.%2.%3.%4.%5.%6.%7"/>
      <w:lvlJc w:val="left"/>
      <w:pPr>
        <w:ind w:left="0" w:firstLine="0"/>
      </w:pPr>
      <w:rPr>
        <w:rFonts w:hint="default"/>
      </w:rPr>
    </w:lvl>
    <w:lvl w:ilvl="7">
      <w:start w:val="1"/>
      <w:numFmt w:val="decimal"/>
      <w:isLgl/>
      <w:lvlText w:val="%1.%2.%3.%4.%5.%6.%7.%8"/>
      <w:lvlJc w:val="left"/>
      <w:pPr>
        <w:ind w:left="0" w:firstLine="0"/>
      </w:pPr>
      <w:rPr>
        <w:rFonts w:hint="default"/>
      </w:rPr>
    </w:lvl>
    <w:lvl w:ilvl="8">
      <w:start w:val="1"/>
      <w:numFmt w:val="decimal"/>
      <w:isLgl/>
      <w:lvlText w:val="%1.%2.%3.%4.%5.%6.%7.%8.%9"/>
      <w:lvlJc w:val="left"/>
      <w:pPr>
        <w:ind w:left="0" w:firstLine="0"/>
      </w:pPr>
      <w:rPr>
        <w:rFonts w:hint="default"/>
      </w:rPr>
    </w:lvl>
  </w:abstractNum>
  <w:abstractNum w:abstractNumId="29" w15:restartNumberingAfterBreak="0">
    <w:nsid w:val="767A7070"/>
    <w:multiLevelType w:val="multilevel"/>
    <w:tmpl w:val="8F9867E0"/>
    <w:lvl w:ilvl="0">
      <w:start w:val="1"/>
      <w:numFmt w:val="decimal"/>
      <w:pStyle w:val="TableTextNum"/>
      <w:lvlText w:val="%1."/>
      <w:lvlJc w:val="left"/>
      <w:pPr>
        <w:tabs>
          <w:tab w:val="num" w:pos="340"/>
        </w:tabs>
        <w:ind w:left="340" w:hanging="340"/>
      </w:pPr>
      <w:rPr>
        <w:rFonts w:hint="default"/>
      </w:rPr>
    </w:lvl>
    <w:lvl w:ilvl="1">
      <w:start w:val="1"/>
      <w:numFmt w:val="decimal"/>
      <w:pStyle w:val="TableTextNum2"/>
      <w:lvlText w:val="%1.%2"/>
      <w:lvlJc w:val="left"/>
      <w:pPr>
        <w:tabs>
          <w:tab w:val="num" w:pos="454"/>
        </w:tabs>
        <w:ind w:left="454" w:hanging="454"/>
      </w:pPr>
      <w:rPr>
        <w:rFonts w:hint="default"/>
      </w:rPr>
    </w:lvl>
    <w:lvl w:ilvl="2">
      <w:start w:val="1"/>
      <w:numFmt w:val="lowerRoman"/>
      <w:lvlText w:val="%3."/>
      <w:lvlJc w:val="right"/>
      <w:pPr>
        <w:ind w:left="2103" w:hanging="180"/>
      </w:pPr>
      <w:rPr>
        <w:rFonts w:hint="default"/>
      </w:rPr>
    </w:lvl>
    <w:lvl w:ilvl="3">
      <w:start w:val="1"/>
      <w:numFmt w:val="decimal"/>
      <w:lvlText w:val="%4."/>
      <w:lvlJc w:val="left"/>
      <w:pPr>
        <w:ind w:left="2823" w:hanging="360"/>
      </w:pPr>
      <w:rPr>
        <w:rFonts w:hint="default"/>
      </w:rPr>
    </w:lvl>
    <w:lvl w:ilvl="4">
      <w:start w:val="1"/>
      <w:numFmt w:val="lowerLetter"/>
      <w:lvlText w:val="%5."/>
      <w:lvlJc w:val="left"/>
      <w:pPr>
        <w:ind w:left="3543" w:hanging="360"/>
      </w:pPr>
      <w:rPr>
        <w:rFonts w:hint="default"/>
      </w:rPr>
    </w:lvl>
    <w:lvl w:ilvl="5">
      <w:start w:val="1"/>
      <w:numFmt w:val="lowerRoman"/>
      <w:lvlText w:val="%6."/>
      <w:lvlJc w:val="right"/>
      <w:pPr>
        <w:ind w:left="4263" w:hanging="180"/>
      </w:pPr>
      <w:rPr>
        <w:rFonts w:hint="default"/>
      </w:rPr>
    </w:lvl>
    <w:lvl w:ilvl="6">
      <w:start w:val="1"/>
      <w:numFmt w:val="decimal"/>
      <w:lvlText w:val="%7."/>
      <w:lvlJc w:val="left"/>
      <w:pPr>
        <w:ind w:left="4983" w:hanging="360"/>
      </w:pPr>
      <w:rPr>
        <w:rFonts w:hint="default"/>
      </w:rPr>
    </w:lvl>
    <w:lvl w:ilvl="7">
      <w:start w:val="1"/>
      <w:numFmt w:val="lowerLetter"/>
      <w:lvlText w:val="%8."/>
      <w:lvlJc w:val="left"/>
      <w:pPr>
        <w:ind w:left="5703" w:hanging="360"/>
      </w:pPr>
      <w:rPr>
        <w:rFonts w:hint="default"/>
      </w:rPr>
    </w:lvl>
    <w:lvl w:ilvl="8">
      <w:start w:val="1"/>
      <w:numFmt w:val="lowerRoman"/>
      <w:lvlText w:val="%9."/>
      <w:lvlJc w:val="right"/>
      <w:pPr>
        <w:ind w:left="6423" w:hanging="180"/>
      </w:pPr>
      <w:rPr>
        <w:rFonts w:hint="default"/>
      </w:rPr>
    </w:lvl>
  </w:abstractNum>
  <w:abstractNum w:abstractNumId="30" w15:restartNumberingAfterBreak="0">
    <w:nsid w:val="78D96BEB"/>
    <w:multiLevelType w:val="hybridMultilevel"/>
    <w:tmpl w:val="D36683F6"/>
    <w:lvl w:ilvl="0" w:tplc="AE069C00">
      <w:start w:val="1"/>
      <w:numFmt w:val="bullet"/>
      <w:lvlText w:val="–"/>
      <w:lvlJc w:val="left"/>
      <w:pPr>
        <w:ind w:left="360" w:hanging="360"/>
      </w:pPr>
      <w:rPr>
        <w:rFonts w:ascii="Lato Light" w:hAnsi="Lato Light" w:hint="default"/>
        <w:color w:val="auto"/>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1" w15:restartNumberingAfterBreak="0">
    <w:nsid w:val="792012E2"/>
    <w:multiLevelType w:val="hybridMultilevel"/>
    <w:tmpl w:val="A9C21B0C"/>
    <w:lvl w:ilvl="0" w:tplc="6EE4B24C">
      <w:start w:val="5"/>
      <w:numFmt w:val="bullet"/>
      <w:lvlText w:val="-"/>
      <w:lvlJc w:val="left"/>
      <w:pPr>
        <w:ind w:left="720" w:hanging="360"/>
      </w:pPr>
      <w:rPr>
        <w:rFonts w:ascii="Lato Light" w:eastAsia="PMingLiU" w:hAnsi="Lato Light" w:cstheme="minorBidi" w:hint="default"/>
        <w:b/>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7AB37516"/>
    <w:multiLevelType w:val="hybridMultilevel"/>
    <w:tmpl w:val="8C8094B0"/>
    <w:lvl w:ilvl="0" w:tplc="AE069C00">
      <w:start w:val="1"/>
      <w:numFmt w:val="bullet"/>
      <w:lvlText w:val="–"/>
      <w:lvlJc w:val="left"/>
      <w:pPr>
        <w:ind w:left="2487" w:hanging="360"/>
      </w:pPr>
      <w:rPr>
        <w:rFonts w:ascii="Lato Light" w:hAnsi="Lato Light" w:hint="default"/>
        <w:color w:val="auto"/>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33" w15:restartNumberingAfterBreak="0">
    <w:nsid w:val="7ACC31FA"/>
    <w:multiLevelType w:val="multilevel"/>
    <w:tmpl w:val="F7B22904"/>
    <w:lvl w:ilvl="0">
      <w:start w:val="1"/>
      <w:numFmt w:val="decimal"/>
      <w:pStyle w:val="SubheadingNum1"/>
      <w:suff w:val="space"/>
      <w:lvlText w:val="%1."/>
      <w:lvlJc w:val="left"/>
      <w:pPr>
        <w:ind w:left="0" w:firstLine="0"/>
      </w:pPr>
      <w:rPr>
        <w:rFonts w:ascii="Lato" w:hAnsi="Lato" w:hint="default"/>
        <w:b/>
        <w:i w:val="0"/>
        <w:sz w:val="20"/>
      </w:rPr>
    </w:lvl>
    <w:lvl w:ilvl="1">
      <w:start w:val="1"/>
      <w:numFmt w:val="decimal"/>
      <w:pStyle w:val="SubheadingNum2"/>
      <w:suff w:val="space"/>
      <w:lvlText w:val="%1.%2"/>
      <w:lvlJc w:val="left"/>
      <w:pPr>
        <w:ind w:left="0" w:firstLine="0"/>
      </w:pPr>
      <w:rPr>
        <w:rFonts w:ascii="Lato" w:hAnsi="Lato" w:hint="default"/>
        <w:b w:val="0"/>
        <w:i w:val="0"/>
        <w:sz w:val="20"/>
      </w:rPr>
    </w:lvl>
    <w:lvl w:ilvl="2">
      <w:start w:val="1"/>
      <w:numFmt w:val="lowerRoman"/>
      <w:lvlText w:val="%3)"/>
      <w:lvlJc w:val="left"/>
      <w:pPr>
        <w:ind w:left="0" w:firstLine="0"/>
      </w:pPr>
      <w:rPr>
        <w:rFonts w:hint="default"/>
      </w:rPr>
    </w:lvl>
    <w:lvl w:ilvl="3">
      <w:start w:val="1"/>
      <w:numFmt w:val="decimal"/>
      <w:lvlText w:val="(%4)"/>
      <w:lvlJc w:val="left"/>
      <w:pPr>
        <w:ind w:left="0" w:firstLine="0"/>
      </w:pPr>
      <w:rPr>
        <w:rFonts w:hint="default"/>
      </w:rPr>
    </w:lvl>
    <w:lvl w:ilvl="4">
      <w:start w:val="1"/>
      <w:numFmt w:val="lowerLetter"/>
      <w:lvlText w:val="(%5)"/>
      <w:lvlJc w:val="left"/>
      <w:pPr>
        <w:ind w:left="0" w:firstLine="0"/>
      </w:pPr>
      <w:rPr>
        <w:rFonts w:hint="default"/>
      </w:rPr>
    </w:lvl>
    <w:lvl w:ilvl="5">
      <w:start w:val="1"/>
      <w:numFmt w:val="lowerRoman"/>
      <w:lvlText w:val="(%6)"/>
      <w:lvlJc w:val="left"/>
      <w:pPr>
        <w:ind w:left="0" w:firstLine="0"/>
      </w:pPr>
      <w:rPr>
        <w:rFonts w:hint="default"/>
      </w:rPr>
    </w:lvl>
    <w:lvl w:ilvl="6">
      <w:start w:val="1"/>
      <w:numFmt w:val="decimal"/>
      <w:lvlText w:val="%7."/>
      <w:lvlJc w:val="left"/>
      <w:pPr>
        <w:ind w:left="0" w:firstLine="0"/>
      </w:pPr>
      <w:rPr>
        <w:rFonts w:hint="default"/>
      </w:rPr>
    </w:lvl>
    <w:lvl w:ilvl="7">
      <w:start w:val="1"/>
      <w:numFmt w:val="lowerLetter"/>
      <w:lvlText w:val="%8."/>
      <w:lvlJc w:val="left"/>
      <w:pPr>
        <w:ind w:left="0" w:firstLine="0"/>
      </w:pPr>
      <w:rPr>
        <w:rFonts w:hint="default"/>
      </w:rPr>
    </w:lvl>
    <w:lvl w:ilvl="8">
      <w:start w:val="1"/>
      <w:numFmt w:val="lowerRoman"/>
      <w:lvlText w:val="%9."/>
      <w:lvlJc w:val="left"/>
      <w:pPr>
        <w:ind w:left="0" w:firstLine="0"/>
      </w:pPr>
      <w:rPr>
        <w:rFonts w:hint="default"/>
      </w:rPr>
    </w:lvl>
  </w:abstractNum>
  <w:abstractNum w:abstractNumId="34" w15:restartNumberingAfterBreak="0">
    <w:nsid w:val="7BB825AE"/>
    <w:multiLevelType w:val="hybridMultilevel"/>
    <w:tmpl w:val="CBAAF872"/>
    <w:lvl w:ilvl="0" w:tplc="785CE188">
      <w:start w:val="1"/>
      <w:numFmt w:val="lowerRoman"/>
      <w:lvlText w:val="%1)"/>
      <w:lvlJc w:val="left"/>
      <w:pPr>
        <w:ind w:left="1724" w:hanging="720"/>
      </w:pPr>
      <w:rPr>
        <w:rFonts w:hint="default"/>
      </w:rPr>
    </w:lvl>
    <w:lvl w:ilvl="1" w:tplc="08090019" w:tentative="1">
      <w:start w:val="1"/>
      <w:numFmt w:val="lowerLetter"/>
      <w:lvlText w:val="%2."/>
      <w:lvlJc w:val="left"/>
      <w:pPr>
        <w:ind w:left="2084" w:hanging="360"/>
      </w:pPr>
    </w:lvl>
    <w:lvl w:ilvl="2" w:tplc="0809001B" w:tentative="1">
      <w:start w:val="1"/>
      <w:numFmt w:val="lowerRoman"/>
      <w:lvlText w:val="%3."/>
      <w:lvlJc w:val="right"/>
      <w:pPr>
        <w:ind w:left="2804" w:hanging="180"/>
      </w:pPr>
    </w:lvl>
    <w:lvl w:ilvl="3" w:tplc="0809000F" w:tentative="1">
      <w:start w:val="1"/>
      <w:numFmt w:val="decimal"/>
      <w:lvlText w:val="%4."/>
      <w:lvlJc w:val="left"/>
      <w:pPr>
        <w:ind w:left="3524" w:hanging="360"/>
      </w:pPr>
    </w:lvl>
    <w:lvl w:ilvl="4" w:tplc="08090019" w:tentative="1">
      <w:start w:val="1"/>
      <w:numFmt w:val="lowerLetter"/>
      <w:lvlText w:val="%5."/>
      <w:lvlJc w:val="left"/>
      <w:pPr>
        <w:ind w:left="4244" w:hanging="360"/>
      </w:pPr>
    </w:lvl>
    <w:lvl w:ilvl="5" w:tplc="0809001B" w:tentative="1">
      <w:start w:val="1"/>
      <w:numFmt w:val="lowerRoman"/>
      <w:lvlText w:val="%6."/>
      <w:lvlJc w:val="right"/>
      <w:pPr>
        <w:ind w:left="4964" w:hanging="180"/>
      </w:pPr>
    </w:lvl>
    <w:lvl w:ilvl="6" w:tplc="0809000F" w:tentative="1">
      <w:start w:val="1"/>
      <w:numFmt w:val="decimal"/>
      <w:lvlText w:val="%7."/>
      <w:lvlJc w:val="left"/>
      <w:pPr>
        <w:ind w:left="5684" w:hanging="360"/>
      </w:pPr>
    </w:lvl>
    <w:lvl w:ilvl="7" w:tplc="08090019" w:tentative="1">
      <w:start w:val="1"/>
      <w:numFmt w:val="lowerLetter"/>
      <w:lvlText w:val="%8."/>
      <w:lvlJc w:val="left"/>
      <w:pPr>
        <w:ind w:left="6404" w:hanging="360"/>
      </w:pPr>
    </w:lvl>
    <w:lvl w:ilvl="8" w:tplc="0809001B" w:tentative="1">
      <w:start w:val="1"/>
      <w:numFmt w:val="lowerRoman"/>
      <w:lvlText w:val="%9."/>
      <w:lvlJc w:val="right"/>
      <w:pPr>
        <w:ind w:left="7124" w:hanging="180"/>
      </w:pPr>
    </w:lvl>
  </w:abstractNum>
  <w:abstractNum w:abstractNumId="35" w15:restartNumberingAfterBreak="0">
    <w:nsid w:val="7F05249B"/>
    <w:multiLevelType w:val="hybridMultilevel"/>
    <w:tmpl w:val="32ECDAE2"/>
    <w:lvl w:ilvl="0" w:tplc="041610EA">
      <w:start w:val="1"/>
      <w:numFmt w:val="bullet"/>
      <w:lvlText w:val="–"/>
      <w:lvlJc w:val="left"/>
      <w:pPr>
        <w:ind w:left="360" w:hanging="360"/>
      </w:pPr>
      <w:rPr>
        <w:rFonts w:ascii="Lato Light" w:hAnsi="Lato Light"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num w:numId="1" w16cid:durableId="1221021013">
    <w:abstractNumId w:val="10"/>
  </w:num>
  <w:num w:numId="2" w16cid:durableId="1827740920">
    <w:abstractNumId w:val="28"/>
  </w:num>
  <w:num w:numId="3" w16cid:durableId="1829133002">
    <w:abstractNumId w:val="24"/>
  </w:num>
  <w:num w:numId="4" w16cid:durableId="552469267">
    <w:abstractNumId w:val="27"/>
  </w:num>
  <w:num w:numId="5" w16cid:durableId="340132107">
    <w:abstractNumId w:val="22"/>
  </w:num>
  <w:num w:numId="6" w16cid:durableId="288778555">
    <w:abstractNumId w:val="21"/>
  </w:num>
  <w:num w:numId="7" w16cid:durableId="768696995">
    <w:abstractNumId w:val="17"/>
  </w:num>
  <w:num w:numId="8" w16cid:durableId="971135089">
    <w:abstractNumId w:val="9"/>
  </w:num>
  <w:num w:numId="9" w16cid:durableId="796072255">
    <w:abstractNumId w:val="7"/>
  </w:num>
  <w:num w:numId="10" w16cid:durableId="1789353040">
    <w:abstractNumId w:val="6"/>
  </w:num>
  <w:num w:numId="11" w16cid:durableId="1682509754">
    <w:abstractNumId w:val="5"/>
  </w:num>
  <w:num w:numId="12" w16cid:durableId="2041399117">
    <w:abstractNumId w:val="4"/>
  </w:num>
  <w:num w:numId="13" w16cid:durableId="2137335560">
    <w:abstractNumId w:val="8"/>
  </w:num>
  <w:num w:numId="14" w16cid:durableId="942879677">
    <w:abstractNumId w:val="3"/>
  </w:num>
  <w:num w:numId="15" w16cid:durableId="488250154">
    <w:abstractNumId w:val="2"/>
  </w:num>
  <w:num w:numId="16" w16cid:durableId="773592450">
    <w:abstractNumId w:val="1"/>
  </w:num>
  <w:num w:numId="17" w16cid:durableId="1334382442">
    <w:abstractNumId w:val="0"/>
  </w:num>
  <w:num w:numId="18" w16cid:durableId="1634402939">
    <w:abstractNumId w:val="12"/>
  </w:num>
  <w:num w:numId="19" w16cid:durableId="733352247">
    <w:abstractNumId w:val="33"/>
  </w:num>
  <w:num w:numId="20" w16cid:durableId="2060013029">
    <w:abstractNumId w:val="29"/>
  </w:num>
  <w:num w:numId="21" w16cid:durableId="1571847137">
    <w:abstractNumId w:val="12"/>
  </w:num>
  <w:num w:numId="22" w16cid:durableId="310523622">
    <w:abstractNumId w:val="15"/>
  </w:num>
  <w:num w:numId="23" w16cid:durableId="735474261">
    <w:abstractNumId w:val="13"/>
  </w:num>
  <w:num w:numId="24" w16cid:durableId="120805882">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354038930">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186794528">
    <w:abstractNumId w:val="32"/>
  </w:num>
  <w:num w:numId="27" w16cid:durableId="269169495">
    <w:abstractNumId w:val="25"/>
  </w:num>
  <w:num w:numId="28" w16cid:durableId="1464730304">
    <w:abstractNumId w:val="19"/>
  </w:num>
  <w:num w:numId="29" w16cid:durableId="1434279698">
    <w:abstractNumId w:val="23"/>
  </w:num>
  <w:num w:numId="30" w16cid:durableId="1811240203">
    <w:abstractNumId w:val="30"/>
  </w:num>
  <w:num w:numId="31" w16cid:durableId="1225797857">
    <w:abstractNumId w:val="20"/>
  </w:num>
  <w:num w:numId="32" w16cid:durableId="454713733">
    <w:abstractNumId w:val="35"/>
  </w:num>
  <w:num w:numId="33" w16cid:durableId="835924624">
    <w:abstractNumId w:val="16"/>
  </w:num>
  <w:num w:numId="34" w16cid:durableId="218713110">
    <w:abstractNumId w:val="31"/>
  </w:num>
  <w:num w:numId="35" w16cid:durableId="68768090">
    <w:abstractNumId w:val="18"/>
  </w:num>
  <w:num w:numId="36" w16cid:durableId="1047140296">
    <w:abstractNumId w:val="11"/>
  </w:num>
  <w:num w:numId="37" w16cid:durableId="1692686093">
    <w:abstractNumId w:val="26"/>
  </w:num>
  <w:num w:numId="38" w16cid:durableId="2012676907">
    <w:abstractNumId w:val="34"/>
  </w:num>
  <w:num w:numId="39" w16cid:durableId="502400961">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3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D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1"/>
  <w:defaultTabStop w:val="964"/>
  <w:drawingGridHorizontalSpacing w:val="110"/>
  <w:displayHorizontalDrawingGridEvery w:val="2"/>
  <w:displayVerticalDrawingGridEvery w:val="2"/>
  <w:characterSpacingControl w:val="doNotCompress"/>
  <w:hdrShapeDefaults>
    <o:shapedefaults v:ext="edit" spidmax="104449"/>
  </w:hdrShapeDefaults>
  <w:footnotePr>
    <w:footnote w:id="-1"/>
    <w:footnote w:id="0"/>
  </w:footnotePr>
  <w:endnotePr>
    <w:endnote w:id="-1"/>
    <w:endnote w:id="0"/>
  </w:endnotePr>
  <w:compat>
    <w:doNotUseHTMLParagraphAutoSpacing/>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bShowRevFlag" w:val="True"/>
    <w:docVar w:name="bTrackRevFlag" w:val="False"/>
    <w:docVar w:name="CurrentOffice" w:val="Glasgow"/>
    <w:docVar w:name="Filename" w:val="2325289-HLE-XX-XX-RP-ST-602031_P06"/>
    <w:docVar w:name="firstSave" w:val="1"/>
    <w:docVar w:name="HLOffice" w:val="Glasgow,XX,GB [McLellan Works, 274 Sauchiehall St.] (940070)"/>
    <w:docVar w:name="oDate" w:val="20210617"/>
    <w:docVar w:name="projStage" w:val="General"/>
    <w:docVar w:name="repRev" w:val="P06"/>
    <w:docVar w:name="RibbonPointer" w:val="2892665249136"/>
    <w:docVar w:name="UserInitials" w:val="JR"/>
  </w:docVars>
  <w:rsids>
    <w:rsidRoot w:val="00913868"/>
    <w:rsid w:val="0000017F"/>
    <w:rsid w:val="00000602"/>
    <w:rsid w:val="00001663"/>
    <w:rsid w:val="00001CB8"/>
    <w:rsid w:val="0000282F"/>
    <w:rsid w:val="00003BA7"/>
    <w:rsid w:val="00004034"/>
    <w:rsid w:val="000050F7"/>
    <w:rsid w:val="00005826"/>
    <w:rsid w:val="00005C64"/>
    <w:rsid w:val="000063DB"/>
    <w:rsid w:val="00007FBE"/>
    <w:rsid w:val="00010C95"/>
    <w:rsid w:val="000119BD"/>
    <w:rsid w:val="0001326B"/>
    <w:rsid w:val="00013560"/>
    <w:rsid w:val="00014041"/>
    <w:rsid w:val="00014F98"/>
    <w:rsid w:val="00015212"/>
    <w:rsid w:val="00017023"/>
    <w:rsid w:val="00020C16"/>
    <w:rsid w:val="00021A01"/>
    <w:rsid w:val="00021AE8"/>
    <w:rsid w:val="00022240"/>
    <w:rsid w:val="000228D2"/>
    <w:rsid w:val="000229C1"/>
    <w:rsid w:val="000230ED"/>
    <w:rsid w:val="00024162"/>
    <w:rsid w:val="00024C82"/>
    <w:rsid w:val="0002529D"/>
    <w:rsid w:val="0002613B"/>
    <w:rsid w:val="0002667C"/>
    <w:rsid w:val="000268AE"/>
    <w:rsid w:val="00026DED"/>
    <w:rsid w:val="0002728D"/>
    <w:rsid w:val="0002788E"/>
    <w:rsid w:val="00027D06"/>
    <w:rsid w:val="000307F6"/>
    <w:rsid w:val="00032B93"/>
    <w:rsid w:val="00033521"/>
    <w:rsid w:val="000340D4"/>
    <w:rsid w:val="000349C7"/>
    <w:rsid w:val="000359A3"/>
    <w:rsid w:val="0003636C"/>
    <w:rsid w:val="00036FB2"/>
    <w:rsid w:val="0003733A"/>
    <w:rsid w:val="00040461"/>
    <w:rsid w:val="00040949"/>
    <w:rsid w:val="00041445"/>
    <w:rsid w:val="0004193C"/>
    <w:rsid w:val="00041BEB"/>
    <w:rsid w:val="00042243"/>
    <w:rsid w:val="00044541"/>
    <w:rsid w:val="00045746"/>
    <w:rsid w:val="00045B19"/>
    <w:rsid w:val="00045E7F"/>
    <w:rsid w:val="00046447"/>
    <w:rsid w:val="000468B5"/>
    <w:rsid w:val="00050703"/>
    <w:rsid w:val="00050EE4"/>
    <w:rsid w:val="00051635"/>
    <w:rsid w:val="00051EAD"/>
    <w:rsid w:val="00052B7B"/>
    <w:rsid w:val="00056597"/>
    <w:rsid w:val="00057A0F"/>
    <w:rsid w:val="00057C17"/>
    <w:rsid w:val="0006022D"/>
    <w:rsid w:val="00060443"/>
    <w:rsid w:val="00061760"/>
    <w:rsid w:val="000618AE"/>
    <w:rsid w:val="000619E9"/>
    <w:rsid w:val="00062818"/>
    <w:rsid w:val="0006296B"/>
    <w:rsid w:val="00062AB3"/>
    <w:rsid w:val="00064056"/>
    <w:rsid w:val="00064A58"/>
    <w:rsid w:val="0006506C"/>
    <w:rsid w:val="00066AEA"/>
    <w:rsid w:val="00067FEC"/>
    <w:rsid w:val="00070CF9"/>
    <w:rsid w:val="000722EF"/>
    <w:rsid w:val="0007769B"/>
    <w:rsid w:val="000812A0"/>
    <w:rsid w:val="000815D9"/>
    <w:rsid w:val="00083C39"/>
    <w:rsid w:val="00083D33"/>
    <w:rsid w:val="00084A8C"/>
    <w:rsid w:val="0008544B"/>
    <w:rsid w:val="0008662D"/>
    <w:rsid w:val="000876D7"/>
    <w:rsid w:val="000902AF"/>
    <w:rsid w:val="000903E1"/>
    <w:rsid w:val="000909A7"/>
    <w:rsid w:val="00091D4C"/>
    <w:rsid w:val="00091DCD"/>
    <w:rsid w:val="000926CE"/>
    <w:rsid w:val="0009350F"/>
    <w:rsid w:val="000935C1"/>
    <w:rsid w:val="00094519"/>
    <w:rsid w:val="00094C4D"/>
    <w:rsid w:val="00097CC0"/>
    <w:rsid w:val="000A060F"/>
    <w:rsid w:val="000A2F4C"/>
    <w:rsid w:val="000A3549"/>
    <w:rsid w:val="000A4083"/>
    <w:rsid w:val="000A418E"/>
    <w:rsid w:val="000A43C0"/>
    <w:rsid w:val="000A54E1"/>
    <w:rsid w:val="000A55F6"/>
    <w:rsid w:val="000B04C1"/>
    <w:rsid w:val="000B288F"/>
    <w:rsid w:val="000B42D3"/>
    <w:rsid w:val="000B4434"/>
    <w:rsid w:val="000B4DCC"/>
    <w:rsid w:val="000B52A5"/>
    <w:rsid w:val="000B5F7C"/>
    <w:rsid w:val="000B62C0"/>
    <w:rsid w:val="000B6476"/>
    <w:rsid w:val="000B65D0"/>
    <w:rsid w:val="000C04CC"/>
    <w:rsid w:val="000C16A8"/>
    <w:rsid w:val="000C1E97"/>
    <w:rsid w:val="000C4A6C"/>
    <w:rsid w:val="000C4BC2"/>
    <w:rsid w:val="000C5BBF"/>
    <w:rsid w:val="000C6937"/>
    <w:rsid w:val="000C7FE0"/>
    <w:rsid w:val="000D0A56"/>
    <w:rsid w:val="000D3232"/>
    <w:rsid w:val="000D538F"/>
    <w:rsid w:val="000D5731"/>
    <w:rsid w:val="000D73EE"/>
    <w:rsid w:val="000D778B"/>
    <w:rsid w:val="000E0BA9"/>
    <w:rsid w:val="000E0FEA"/>
    <w:rsid w:val="000E1108"/>
    <w:rsid w:val="000E3ACF"/>
    <w:rsid w:val="000E46E0"/>
    <w:rsid w:val="000E4B4E"/>
    <w:rsid w:val="000E4BE9"/>
    <w:rsid w:val="000E54F2"/>
    <w:rsid w:val="000E6F08"/>
    <w:rsid w:val="000E70DF"/>
    <w:rsid w:val="000E76AE"/>
    <w:rsid w:val="000F02C6"/>
    <w:rsid w:val="000F0501"/>
    <w:rsid w:val="000F1121"/>
    <w:rsid w:val="000F15E2"/>
    <w:rsid w:val="000F160C"/>
    <w:rsid w:val="000F2D0A"/>
    <w:rsid w:val="000F2F40"/>
    <w:rsid w:val="000F4E72"/>
    <w:rsid w:val="000F4FDC"/>
    <w:rsid w:val="000F5C58"/>
    <w:rsid w:val="000F758D"/>
    <w:rsid w:val="000F77CD"/>
    <w:rsid w:val="000F7D8D"/>
    <w:rsid w:val="000F7DE4"/>
    <w:rsid w:val="00100031"/>
    <w:rsid w:val="00101ADC"/>
    <w:rsid w:val="001023A0"/>
    <w:rsid w:val="00102AAA"/>
    <w:rsid w:val="0010479C"/>
    <w:rsid w:val="00104F55"/>
    <w:rsid w:val="00104FCF"/>
    <w:rsid w:val="001057A0"/>
    <w:rsid w:val="001063FE"/>
    <w:rsid w:val="001071D2"/>
    <w:rsid w:val="00111E31"/>
    <w:rsid w:val="001125E4"/>
    <w:rsid w:val="00113CB1"/>
    <w:rsid w:val="0011438A"/>
    <w:rsid w:val="001202B5"/>
    <w:rsid w:val="00121FF4"/>
    <w:rsid w:val="0012246A"/>
    <w:rsid w:val="001243F3"/>
    <w:rsid w:val="0012477D"/>
    <w:rsid w:val="00125316"/>
    <w:rsid w:val="001256C7"/>
    <w:rsid w:val="001260B1"/>
    <w:rsid w:val="001272DF"/>
    <w:rsid w:val="00127463"/>
    <w:rsid w:val="00127CDE"/>
    <w:rsid w:val="0013025D"/>
    <w:rsid w:val="0013272C"/>
    <w:rsid w:val="00132D96"/>
    <w:rsid w:val="00133CAE"/>
    <w:rsid w:val="00134204"/>
    <w:rsid w:val="0013477B"/>
    <w:rsid w:val="00135E4A"/>
    <w:rsid w:val="00135F2C"/>
    <w:rsid w:val="00136279"/>
    <w:rsid w:val="00136C8C"/>
    <w:rsid w:val="00141089"/>
    <w:rsid w:val="0014129C"/>
    <w:rsid w:val="0014379F"/>
    <w:rsid w:val="00143A17"/>
    <w:rsid w:val="00143C3D"/>
    <w:rsid w:val="00143EEB"/>
    <w:rsid w:val="001450F2"/>
    <w:rsid w:val="001464BE"/>
    <w:rsid w:val="001468F2"/>
    <w:rsid w:val="00147A13"/>
    <w:rsid w:val="00147CB3"/>
    <w:rsid w:val="00150F5D"/>
    <w:rsid w:val="001532BD"/>
    <w:rsid w:val="001533A5"/>
    <w:rsid w:val="001543F5"/>
    <w:rsid w:val="001546D1"/>
    <w:rsid w:val="00154ECE"/>
    <w:rsid w:val="0015628A"/>
    <w:rsid w:val="00156F83"/>
    <w:rsid w:val="0015718A"/>
    <w:rsid w:val="001603C2"/>
    <w:rsid w:val="001608B2"/>
    <w:rsid w:val="00163FA5"/>
    <w:rsid w:val="001641D8"/>
    <w:rsid w:val="00164F2E"/>
    <w:rsid w:val="00165122"/>
    <w:rsid w:val="00167142"/>
    <w:rsid w:val="0016758C"/>
    <w:rsid w:val="00170C3F"/>
    <w:rsid w:val="00171275"/>
    <w:rsid w:val="00171802"/>
    <w:rsid w:val="00172C7A"/>
    <w:rsid w:val="00173A45"/>
    <w:rsid w:val="00174012"/>
    <w:rsid w:val="00176D23"/>
    <w:rsid w:val="001773C4"/>
    <w:rsid w:val="00177959"/>
    <w:rsid w:val="001810AD"/>
    <w:rsid w:val="0018131A"/>
    <w:rsid w:val="00181E96"/>
    <w:rsid w:val="00182389"/>
    <w:rsid w:val="00182B57"/>
    <w:rsid w:val="00182B7F"/>
    <w:rsid w:val="00184034"/>
    <w:rsid w:val="0018408F"/>
    <w:rsid w:val="001841E9"/>
    <w:rsid w:val="00191418"/>
    <w:rsid w:val="00192484"/>
    <w:rsid w:val="00192C53"/>
    <w:rsid w:val="00193A5D"/>
    <w:rsid w:val="0019521C"/>
    <w:rsid w:val="00195621"/>
    <w:rsid w:val="001969B8"/>
    <w:rsid w:val="00196D32"/>
    <w:rsid w:val="00197997"/>
    <w:rsid w:val="001A09E0"/>
    <w:rsid w:val="001A0D39"/>
    <w:rsid w:val="001A0F00"/>
    <w:rsid w:val="001A1476"/>
    <w:rsid w:val="001A18CC"/>
    <w:rsid w:val="001A1F85"/>
    <w:rsid w:val="001A21C4"/>
    <w:rsid w:val="001A2233"/>
    <w:rsid w:val="001A24E5"/>
    <w:rsid w:val="001A28D3"/>
    <w:rsid w:val="001A2D50"/>
    <w:rsid w:val="001A385A"/>
    <w:rsid w:val="001A49C8"/>
    <w:rsid w:val="001A512F"/>
    <w:rsid w:val="001A546F"/>
    <w:rsid w:val="001A5DDC"/>
    <w:rsid w:val="001A64AD"/>
    <w:rsid w:val="001A6A52"/>
    <w:rsid w:val="001A7F56"/>
    <w:rsid w:val="001B09E6"/>
    <w:rsid w:val="001B107A"/>
    <w:rsid w:val="001B16C5"/>
    <w:rsid w:val="001B1DB2"/>
    <w:rsid w:val="001B2C93"/>
    <w:rsid w:val="001B35D7"/>
    <w:rsid w:val="001B3988"/>
    <w:rsid w:val="001B4E84"/>
    <w:rsid w:val="001B63D0"/>
    <w:rsid w:val="001B6A66"/>
    <w:rsid w:val="001B6CA1"/>
    <w:rsid w:val="001B6F2C"/>
    <w:rsid w:val="001B75D3"/>
    <w:rsid w:val="001C0B7A"/>
    <w:rsid w:val="001C1477"/>
    <w:rsid w:val="001C2A1E"/>
    <w:rsid w:val="001C31E4"/>
    <w:rsid w:val="001C582C"/>
    <w:rsid w:val="001C5D72"/>
    <w:rsid w:val="001C6823"/>
    <w:rsid w:val="001D0FE8"/>
    <w:rsid w:val="001D246C"/>
    <w:rsid w:val="001D2584"/>
    <w:rsid w:val="001D398E"/>
    <w:rsid w:val="001D483F"/>
    <w:rsid w:val="001D5FFC"/>
    <w:rsid w:val="001D7B2D"/>
    <w:rsid w:val="001D7BA2"/>
    <w:rsid w:val="001E1721"/>
    <w:rsid w:val="001E1F79"/>
    <w:rsid w:val="001E2149"/>
    <w:rsid w:val="001E2518"/>
    <w:rsid w:val="001E2593"/>
    <w:rsid w:val="001E3B14"/>
    <w:rsid w:val="001E3CFB"/>
    <w:rsid w:val="001E431A"/>
    <w:rsid w:val="001E5CA6"/>
    <w:rsid w:val="001E6501"/>
    <w:rsid w:val="001E6522"/>
    <w:rsid w:val="001E6FC4"/>
    <w:rsid w:val="001E7A66"/>
    <w:rsid w:val="001F0DFC"/>
    <w:rsid w:val="001F1AD8"/>
    <w:rsid w:val="001F1DD2"/>
    <w:rsid w:val="001F3F4E"/>
    <w:rsid w:val="001F43B5"/>
    <w:rsid w:val="001F602A"/>
    <w:rsid w:val="00200C3B"/>
    <w:rsid w:val="00200F5D"/>
    <w:rsid w:val="00203200"/>
    <w:rsid w:val="0020651D"/>
    <w:rsid w:val="00206BBD"/>
    <w:rsid w:val="00206FE3"/>
    <w:rsid w:val="002075FF"/>
    <w:rsid w:val="002077E3"/>
    <w:rsid w:val="00207BE3"/>
    <w:rsid w:val="00207FC6"/>
    <w:rsid w:val="00210C35"/>
    <w:rsid w:val="0021175C"/>
    <w:rsid w:val="002117B7"/>
    <w:rsid w:val="0021202F"/>
    <w:rsid w:val="00212FE1"/>
    <w:rsid w:val="00214B93"/>
    <w:rsid w:val="00214CDF"/>
    <w:rsid w:val="00215230"/>
    <w:rsid w:val="0021637F"/>
    <w:rsid w:val="002172D9"/>
    <w:rsid w:val="00217391"/>
    <w:rsid w:val="0022019B"/>
    <w:rsid w:val="00221CE1"/>
    <w:rsid w:val="00222B72"/>
    <w:rsid w:val="00223C4C"/>
    <w:rsid w:val="002247BD"/>
    <w:rsid w:val="0022498D"/>
    <w:rsid w:val="002259C8"/>
    <w:rsid w:val="00226825"/>
    <w:rsid w:val="00232E41"/>
    <w:rsid w:val="00232F33"/>
    <w:rsid w:val="002335AF"/>
    <w:rsid w:val="00233878"/>
    <w:rsid w:val="00234487"/>
    <w:rsid w:val="0023651D"/>
    <w:rsid w:val="00236637"/>
    <w:rsid w:val="00236860"/>
    <w:rsid w:val="00240CED"/>
    <w:rsid w:val="0024207C"/>
    <w:rsid w:val="002424A4"/>
    <w:rsid w:val="002434B8"/>
    <w:rsid w:val="00244071"/>
    <w:rsid w:val="00244D95"/>
    <w:rsid w:val="00245585"/>
    <w:rsid w:val="002466BF"/>
    <w:rsid w:val="00247156"/>
    <w:rsid w:val="00247667"/>
    <w:rsid w:val="00250344"/>
    <w:rsid w:val="00252CFF"/>
    <w:rsid w:val="00254AD0"/>
    <w:rsid w:val="00254B63"/>
    <w:rsid w:val="002574A8"/>
    <w:rsid w:val="002578E3"/>
    <w:rsid w:val="00260CE6"/>
    <w:rsid w:val="002621D8"/>
    <w:rsid w:val="00262ECB"/>
    <w:rsid w:val="00263212"/>
    <w:rsid w:val="002632E4"/>
    <w:rsid w:val="00264539"/>
    <w:rsid w:val="00264CE2"/>
    <w:rsid w:val="002656B1"/>
    <w:rsid w:val="00265C69"/>
    <w:rsid w:val="00266F23"/>
    <w:rsid w:val="002750ED"/>
    <w:rsid w:val="002775B4"/>
    <w:rsid w:val="0028185F"/>
    <w:rsid w:val="002829AA"/>
    <w:rsid w:val="00282EB2"/>
    <w:rsid w:val="002833AD"/>
    <w:rsid w:val="00283714"/>
    <w:rsid w:val="00283D39"/>
    <w:rsid w:val="0028572E"/>
    <w:rsid w:val="00285DF5"/>
    <w:rsid w:val="00285DFC"/>
    <w:rsid w:val="00286081"/>
    <w:rsid w:val="0028662B"/>
    <w:rsid w:val="0028760E"/>
    <w:rsid w:val="00290387"/>
    <w:rsid w:val="002909E7"/>
    <w:rsid w:val="00291E95"/>
    <w:rsid w:val="00294BC9"/>
    <w:rsid w:val="0029770F"/>
    <w:rsid w:val="002A0F3E"/>
    <w:rsid w:val="002A1575"/>
    <w:rsid w:val="002A2A9E"/>
    <w:rsid w:val="002A3B0B"/>
    <w:rsid w:val="002A3C39"/>
    <w:rsid w:val="002A4AE0"/>
    <w:rsid w:val="002A4DB9"/>
    <w:rsid w:val="002A5292"/>
    <w:rsid w:val="002A5424"/>
    <w:rsid w:val="002A6E7E"/>
    <w:rsid w:val="002B06E9"/>
    <w:rsid w:val="002B2413"/>
    <w:rsid w:val="002B33D7"/>
    <w:rsid w:val="002B540D"/>
    <w:rsid w:val="002B63CF"/>
    <w:rsid w:val="002C133F"/>
    <w:rsid w:val="002C1FEF"/>
    <w:rsid w:val="002C209A"/>
    <w:rsid w:val="002C2413"/>
    <w:rsid w:val="002C38EC"/>
    <w:rsid w:val="002C42C7"/>
    <w:rsid w:val="002C4D31"/>
    <w:rsid w:val="002C63CB"/>
    <w:rsid w:val="002C64AE"/>
    <w:rsid w:val="002C6AF4"/>
    <w:rsid w:val="002C6B4F"/>
    <w:rsid w:val="002D1EBE"/>
    <w:rsid w:val="002D2673"/>
    <w:rsid w:val="002D34F0"/>
    <w:rsid w:val="002D5758"/>
    <w:rsid w:val="002D5A32"/>
    <w:rsid w:val="002D7BE3"/>
    <w:rsid w:val="002D7EF5"/>
    <w:rsid w:val="002D7FAF"/>
    <w:rsid w:val="002E0284"/>
    <w:rsid w:val="002E14BD"/>
    <w:rsid w:val="002E1949"/>
    <w:rsid w:val="002E2C45"/>
    <w:rsid w:val="002E3BFF"/>
    <w:rsid w:val="002E504E"/>
    <w:rsid w:val="002E54CB"/>
    <w:rsid w:val="002E5B6E"/>
    <w:rsid w:val="002E5D76"/>
    <w:rsid w:val="002E60E7"/>
    <w:rsid w:val="002E68C2"/>
    <w:rsid w:val="002E7E36"/>
    <w:rsid w:val="002F09FF"/>
    <w:rsid w:val="002F1D46"/>
    <w:rsid w:val="002F2D9D"/>
    <w:rsid w:val="002F2F4F"/>
    <w:rsid w:val="002F306B"/>
    <w:rsid w:val="002F32D7"/>
    <w:rsid w:val="002F5DFF"/>
    <w:rsid w:val="002F6259"/>
    <w:rsid w:val="002F6B25"/>
    <w:rsid w:val="002F7011"/>
    <w:rsid w:val="002F7ACB"/>
    <w:rsid w:val="00300506"/>
    <w:rsid w:val="00300744"/>
    <w:rsid w:val="00301786"/>
    <w:rsid w:val="003028F9"/>
    <w:rsid w:val="00303397"/>
    <w:rsid w:val="00303814"/>
    <w:rsid w:val="00303ADB"/>
    <w:rsid w:val="00303FF3"/>
    <w:rsid w:val="003047B0"/>
    <w:rsid w:val="0030499A"/>
    <w:rsid w:val="003052CD"/>
    <w:rsid w:val="00305EAE"/>
    <w:rsid w:val="00307152"/>
    <w:rsid w:val="00307C5A"/>
    <w:rsid w:val="003114DB"/>
    <w:rsid w:val="00312009"/>
    <w:rsid w:val="0031278E"/>
    <w:rsid w:val="0031308A"/>
    <w:rsid w:val="00313C2A"/>
    <w:rsid w:val="00314030"/>
    <w:rsid w:val="00314B4A"/>
    <w:rsid w:val="00314BE2"/>
    <w:rsid w:val="0031689F"/>
    <w:rsid w:val="00316937"/>
    <w:rsid w:val="00317635"/>
    <w:rsid w:val="003203C5"/>
    <w:rsid w:val="00320523"/>
    <w:rsid w:val="00322272"/>
    <w:rsid w:val="003230E0"/>
    <w:rsid w:val="00323B3C"/>
    <w:rsid w:val="00323F6C"/>
    <w:rsid w:val="00323F8E"/>
    <w:rsid w:val="00324067"/>
    <w:rsid w:val="00324AAF"/>
    <w:rsid w:val="00324EFC"/>
    <w:rsid w:val="003254FE"/>
    <w:rsid w:val="003258F9"/>
    <w:rsid w:val="00325E46"/>
    <w:rsid w:val="0032679D"/>
    <w:rsid w:val="0032702E"/>
    <w:rsid w:val="00327377"/>
    <w:rsid w:val="003327A5"/>
    <w:rsid w:val="00334244"/>
    <w:rsid w:val="00334603"/>
    <w:rsid w:val="00335385"/>
    <w:rsid w:val="00336739"/>
    <w:rsid w:val="003371EC"/>
    <w:rsid w:val="003401D2"/>
    <w:rsid w:val="0034128C"/>
    <w:rsid w:val="00342598"/>
    <w:rsid w:val="0034485A"/>
    <w:rsid w:val="00345714"/>
    <w:rsid w:val="0034666B"/>
    <w:rsid w:val="00346A06"/>
    <w:rsid w:val="00346A4A"/>
    <w:rsid w:val="00347FCE"/>
    <w:rsid w:val="00350811"/>
    <w:rsid w:val="003538D5"/>
    <w:rsid w:val="0035418B"/>
    <w:rsid w:val="0035557F"/>
    <w:rsid w:val="00355E9B"/>
    <w:rsid w:val="0035601B"/>
    <w:rsid w:val="00361770"/>
    <w:rsid w:val="003618AB"/>
    <w:rsid w:val="0036386A"/>
    <w:rsid w:val="00364356"/>
    <w:rsid w:val="00364367"/>
    <w:rsid w:val="00366672"/>
    <w:rsid w:val="00366E55"/>
    <w:rsid w:val="00367323"/>
    <w:rsid w:val="0036776B"/>
    <w:rsid w:val="00370326"/>
    <w:rsid w:val="00370425"/>
    <w:rsid w:val="003726C5"/>
    <w:rsid w:val="00372B90"/>
    <w:rsid w:val="003730BF"/>
    <w:rsid w:val="0037328A"/>
    <w:rsid w:val="0037332C"/>
    <w:rsid w:val="003748DA"/>
    <w:rsid w:val="00374E23"/>
    <w:rsid w:val="00376467"/>
    <w:rsid w:val="003766B0"/>
    <w:rsid w:val="00376B8B"/>
    <w:rsid w:val="00377490"/>
    <w:rsid w:val="00380558"/>
    <w:rsid w:val="003809F6"/>
    <w:rsid w:val="003812AA"/>
    <w:rsid w:val="00381638"/>
    <w:rsid w:val="00381657"/>
    <w:rsid w:val="003826CB"/>
    <w:rsid w:val="00382946"/>
    <w:rsid w:val="00386128"/>
    <w:rsid w:val="0039024B"/>
    <w:rsid w:val="00392395"/>
    <w:rsid w:val="00392B04"/>
    <w:rsid w:val="00392FBE"/>
    <w:rsid w:val="00393AC4"/>
    <w:rsid w:val="00394245"/>
    <w:rsid w:val="00394403"/>
    <w:rsid w:val="0039457B"/>
    <w:rsid w:val="00394910"/>
    <w:rsid w:val="00395B50"/>
    <w:rsid w:val="00396D0C"/>
    <w:rsid w:val="00397104"/>
    <w:rsid w:val="00397844"/>
    <w:rsid w:val="003A0B6B"/>
    <w:rsid w:val="003A19C7"/>
    <w:rsid w:val="003A2E5D"/>
    <w:rsid w:val="003A33A9"/>
    <w:rsid w:val="003A4ACE"/>
    <w:rsid w:val="003B017C"/>
    <w:rsid w:val="003B028D"/>
    <w:rsid w:val="003B06B0"/>
    <w:rsid w:val="003B1BDE"/>
    <w:rsid w:val="003B2CFC"/>
    <w:rsid w:val="003B3624"/>
    <w:rsid w:val="003B58C0"/>
    <w:rsid w:val="003B5F21"/>
    <w:rsid w:val="003B684A"/>
    <w:rsid w:val="003B6872"/>
    <w:rsid w:val="003B68A0"/>
    <w:rsid w:val="003B6975"/>
    <w:rsid w:val="003B6D88"/>
    <w:rsid w:val="003C00C1"/>
    <w:rsid w:val="003C13E8"/>
    <w:rsid w:val="003C164E"/>
    <w:rsid w:val="003C2466"/>
    <w:rsid w:val="003C34B9"/>
    <w:rsid w:val="003C38E6"/>
    <w:rsid w:val="003C47C4"/>
    <w:rsid w:val="003C5D44"/>
    <w:rsid w:val="003C5E28"/>
    <w:rsid w:val="003C5FB9"/>
    <w:rsid w:val="003C6704"/>
    <w:rsid w:val="003C75F6"/>
    <w:rsid w:val="003C7ECD"/>
    <w:rsid w:val="003D07A9"/>
    <w:rsid w:val="003D0BA5"/>
    <w:rsid w:val="003D407B"/>
    <w:rsid w:val="003D4D93"/>
    <w:rsid w:val="003D5062"/>
    <w:rsid w:val="003D50ED"/>
    <w:rsid w:val="003D6BB1"/>
    <w:rsid w:val="003D71CA"/>
    <w:rsid w:val="003D7647"/>
    <w:rsid w:val="003D7CEA"/>
    <w:rsid w:val="003E1F6A"/>
    <w:rsid w:val="003E26DC"/>
    <w:rsid w:val="003E588A"/>
    <w:rsid w:val="003F0A81"/>
    <w:rsid w:val="003F2635"/>
    <w:rsid w:val="003F264B"/>
    <w:rsid w:val="003F390A"/>
    <w:rsid w:val="003F4685"/>
    <w:rsid w:val="003F49CC"/>
    <w:rsid w:val="003F5A72"/>
    <w:rsid w:val="003F5ED2"/>
    <w:rsid w:val="003F61F7"/>
    <w:rsid w:val="003F6220"/>
    <w:rsid w:val="003F715D"/>
    <w:rsid w:val="003F79F9"/>
    <w:rsid w:val="00402C79"/>
    <w:rsid w:val="004032F7"/>
    <w:rsid w:val="00403C13"/>
    <w:rsid w:val="004067AB"/>
    <w:rsid w:val="00411AE8"/>
    <w:rsid w:val="00412567"/>
    <w:rsid w:val="00412E7E"/>
    <w:rsid w:val="00412F13"/>
    <w:rsid w:val="00417B49"/>
    <w:rsid w:val="004200D7"/>
    <w:rsid w:val="00420E41"/>
    <w:rsid w:val="00422023"/>
    <w:rsid w:val="00422561"/>
    <w:rsid w:val="004233C8"/>
    <w:rsid w:val="00424726"/>
    <w:rsid w:val="004254FE"/>
    <w:rsid w:val="00425CCF"/>
    <w:rsid w:val="00426D88"/>
    <w:rsid w:val="00427008"/>
    <w:rsid w:val="004278FF"/>
    <w:rsid w:val="0042794C"/>
    <w:rsid w:val="004307DA"/>
    <w:rsid w:val="00430CC0"/>
    <w:rsid w:val="0043109D"/>
    <w:rsid w:val="00431E52"/>
    <w:rsid w:val="004331C7"/>
    <w:rsid w:val="004348A1"/>
    <w:rsid w:val="0043494F"/>
    <w:rsid w:val="00434F02"/>
    <w:rsid w:val="00440F64"/>
    <w:rsid w:val="004419E0"/>
    <w:rsid w:val="004423E3"/>
    <w:rsid w:val="00442DDD"/>
    <w:rsid w:val="00442EE5"/>
    <w:rsid w:val="004437A4"/>
    <w:rsid w:val="004437B9"/>
    <w:rsid w:val="00444169"/>
    <w:rsid w:val="00444622"/>
    <w:rsid w:val="00445013"/>
    <w:rsid w:val="004468E8"/>
    <w:rsid w:val="00447170"/>
    <w:rsid w:val="00447CAC"/>
    <w:rsid w:val="004500FC"/>
    <w:rsid w:val="00451298"/>
    <w:rsid w:val="00451B25"/>
    <w:rsid w:val="00451F69"/>
    <w:rsid w:val="004531A7"/>
    <w:rsid w:val="004531D2"/>
    <w:rsid w:val="00454E99"/>
    <w:rsid w:val="00460170"/>
    <w:rsid w:val="00460450"/>
    <w:rsid w:val="004610B3"/>
    <w:rsid w:val="00461F13"/>
    <w:rsid w:val="00462549"/>
    <w:rsid w:val="00462C5D"/>
    <w:rsid w:val="00464386"/>
    <w:rsid w:val="004648C0"/>
    <w:rsid w:val="0046615D"/>
    <w:rsid w:val="00466208"/>
    <w:rsid w:val="004679E7"/>
    <w:rsid w:val="00467EB2"/>
    <w:rsid w:val="004708D1"/>
    <w:rsid w:val="00470BF3"/>
    <w:rsid w:val="004724E4"/>
    <w:rsid w:val="00472844"/>
    <w:rsid w:val="00472C60"/>
    <w:rsid w:val="00474F0C"/>
    <w:rsid w:val="00475617"/>
    <w:rsid w:val="00477A48"/>
    <w:rsid w:val="00477F16"/>
    <w:rsid w:val="00480051"/>
    <w:rsid w:val="00481FE7"/>
    <w:rsid w:val="00483C98"/>
    <w:rsid w:val="00485E9B"/>
    <w:rsid w:val="00486978"/>
    <w:rsid w:val="00487D59"/>
    <w:rsid w:val="00490395"/>
    <w:rsid w:val="004912B9"/>
    <w:rsid w:val="00491E06"/>
    <w:rsid w:val="0049269C"/>
    <w:rsid w:val="00494159"/>
    <w:rsid w:val="004941A5"/>
    <w:rsid w:val="0049500F"/>
    <w:rsid w:val="004965B1"/>
    <w:rsid w:val="00497B96"/>
    <w:rsid w:val="00497D6E"/>
    <w:rsid w:val="004A045B"/>
    <w:rsid w:val="004A08B6"/>
    <w:rsid w:val="004A150B"/>
    <w:rsid w:val="004A1551"/>
    <w:rsid w:val="004A15E9"/>
    <w:rsid w:val="004A2043"/>
    <w:rsid w:val="004A2063"/>
    <w:rsid w:val="004A339D"/>
    <w:rsid w:val="004A398D"/>
    <w:rsid w:val="004A3A11"/>
    <w:rsid w:val="004A4BD6"/>
    <w:rsid w:val="004A4D9F"/>
    <w:rsid w:val="004A59B3"/>
    <w:rsid w:val="004A5E8F"/>
    <w:rsid w:val="004B0F96"/>
    <w:rsid w:val="004B13D4"/>
    <w:rsid w:val="004B1BC2"/>
    <w:rsid w:val="004B350D"/>
    <w:rsid w:val="004B46D2"/>
    <w:rsid w:val="004B5CCD"/>
    <w:rsid w:val="004B6A4E"/>
    <w:rsid w:val="004B71D0"/>
    <w:rsid w:val="004B7D7E"/>
    <w:rsid w:val="004C0413"/>
    <w:rsid w:val="004C076E"/>
    <w:rsid w:val="004C08F5"/>
    <w:rsid w:val="004C0A81"/>
    <w:rsid w:val="004C0F6A"/>
    <w:rsid w:val="004C1C37"/>
    <w:rsid w:val="004C2505"/>
    <w:rsid w:val="004C3DC4"/>
    <w:rsid w:val="004C4AFC"/>
    <w:rsid w:val="004C59DF"/>
    <w:rsid w:val="004C741B"/>
    <w:rsid w:val="004D1EA1"/>
    <w:rsid w:val="004D1EAA"/>
    <w:rsid w:val="004D4165"/>
    <w:rsid w:val="004D4F67"/>
    <w:rsid w:val="004D6DE3"/>
    <w:rsid w:val="004D76E8"/>
    <w:rsid w:val="004E0E70"/>
    <w:rsid w:val="004E1367"/>
    <w:rsid w:val="004E1EEC"/>
    <w:rsid w:val="004E37FD"/>
    <w:rsid w:val="004E56FE"/>
    <w:rsid w:val="004F00DE"/>
    <w:rsid w:val="004F016B"/>
    <w:rsid w:val="004F016F"/>
    <w:rsid w:val="004F11D8"/>
    <w:rsid w:val="004F24BF"/>
    <w:rsid w:val="004F320A"/>
    <w:rsid w:val="004F3704"/>
    <w:rsid w:val="004F4183"/>
    <w:rsid w:val="004F5071"/>
    <w:rsid w:val="004F544A"/>
    <w:rsid w:val="004F5606"/>
    <w:rsid w:val="004F60B2"/>
    <w:rsid w:val="004F7E5A"/>
    <w:rsid w:val="0050028E"/>
    <w:rsid w:val="005012EF"/>
    <w:rsid w:val="00505DEA"/>
    <w:rsid w:val="00511BF1"/>
    <w:rsid w:val="00512B5E"/>
    <w:rsid w:val="00512ED3"/>
    <w:rsid w:val="00513600"/>
    <w:rsid w:val="00513CCA"/>
    <w:rsid w:val="00514913"/>
    <w:rsid w:val="0051492E"/>
    <w:rsid w:val="00515163"/>
    <w:rsid w:val="00516E98"/>
    <w:rsid w:val="00517D2B"/>
    <w:rsid w:val="00520DCC"/>
    <w:rsid w:val="00523003"/>
    <w:rsid w:val="0052388F"/>
    <w:rsid w:val="00524FBB"/>
    <w:rsid w:val="005250DB"/>
    <w:rsid w:val="005270CF"/>
    <w:rsid w:val="00527723"/>
    <w:rsid w:val="00527BAE"/>
    <w:rsid w:val="00530039"/>
    <w:rsid w:val="005301FD"/>
    <w:rsid w:val="00532259"/>
    <w:rsid w:val="005328CC"/>
    <w:rsid w:val="00533412"/>
    <w:rsid w:val="00533929"/>
    <w:rsid w:val="00533E5A"/>
    <w:rsid w:val="005341E8"/>
    <w:rsid w:val="00534FC0"/>
    <w:rsid w:val="00535CFD"/>
    <w:rsid w:val="00536716"/>
    <w:rsid w:val="00536732"/>
    <w:rsid w:val="005375BF"/>
    <w:rsid w:val="0053761E"/>
    <w:rsid w:val="00540320"/>
    <w:rsid w:val="005421CB"/>
    <w:rsid w:val="00543240"/>
    <w:rsid w:val="00543982"/>
    <w:rsid w:val="0054440C"/>
    <w:rsid w:val="005461B2"/>
    <w:rsid w:val="00546376"/>
    <w:rsid w:val="00547384"/>
    <w:rsid w:val="005479E1"/>
    <w:rsid w:val="00551357"/>
    <w:rsid w:val="00553A02"/>
    <w:rsid w:val="00555813"/>
    <w:rsid w:val="005569B1"/>
    <w:rsid w:val="00557173"/>
    <w:rsid w:val="005610DB"/>
    <w:rsid w:val="0056160F"/>
    <w:rsid w:val="005629BE"/>
    <w:rsid w:val="00562B87"/>
    <w:rsid w:val="00562B8D"/>
    <w:rsid w:val="00562DB0"/>
    <w:rsid w:val="00563401"/>
    <w:rsid w:val="0056352C"/>
    <w:rsid w:val="00563EDE"/>
    <w:rsid w:val="0056544C"/>
    <w:rsid w:val="00565544"/>
    <w:rsid w:val="0056588E"/>
    <w:rsid w:val="00567110"/>
    <w:rsid w:val="005677D6"/>
    <w:rsid w:val="005703CE"/>
    <w:rsid w:val="0057192C"/>
    <w:rsid w:val="00572F47"/>
    <w:rsid w:val="005741A4"/>
    <w:rsid w:val="00574A47"/>
    <w:rsid w:val="005751F2"/>
    <w:rsid w:val="00575F63"/>
    <w:rsid w:val="00576445"/>
    <w:rsid w:val="00576A8D"/>
    <w:rsid w:val="005774B0"/>
    <w:rsid w:val="0058158A"/>
    <w:rsid w:val="00581620"/>
    <w:rsid w:val="00581B32"/>
    <w:rsid w:val="00581FC8"/>
    <w:rsid w:val="005826C2"/>
    <w:rsid w:val="0058275F"/>
    <w:rsid w:val="00584629"/>
    <w:rsid w:val="00584B67"/>
    <w:rsid w:val="005859BC"/>
    <w:rsid w:val="00585EA0"/>
    <w:rsid w:val="00587133"/>
    <w:rsid w:val="00591095"/>
    <w:rsid w:val="005919C6"/>
    <w:rsid w:val="005919E0"/>
    <w:rsid w:val="00591F4A"/>
    <w:rsid w:val="00592FDB"/>
    <w:rsid w:val="005942EA"/>
    <w:rsid w:val="00594945"/>
    <w:rsid w:val="00595C18"/>
    <w:rsid w:val="00597517"/>
    <w:rsid w:val="005A129A"/>
    <w:rsid w:val="005A34EF"/>
    <w:rsid w:val="005A4998"/>
    <w:rsid w:val="005A520A"/>
    <w:rsid w:val="005A5216"/>
    <w:rsid w:val="005A6156"/>
    <w:rsid w:val="005A638E"/>
    <w:rsid w:val="005A6C40"/>
    <w:rsid w:val="005A729C"/>
    <w:rsid w:val="005A7B41"/>
    <w:rsid w:val="005B07C0"/>
    <w:rsid w:val="005B0D8C"/>
    <w:rsid w:val="005B0DB3"/>
    <w:rsid w:val="005B2488"/>
    <w:rsid w:val="005B27F9"/>
    <w:rsid w:val="005B2C4A"/>
    <w:rsid w:val="005B33CD"/>
    <w:rsid w:val="005B363E"/>
    <w:rsid w:val="005B3E09"/>
    <w:rsid w:val="005B4BF3"/>
    <w:rsid w:val="005B626C"/>
    <w:rsid w:val="005B69C2"/>
    <w:rsid w:val="005B6CFB"/>
    <w:rsid w:val="005B745A"/>
    <w:rsid w:val="005C086D"/>
    <w:rsid w:val="005C0AE1"/>
    <w:rsid w:val="005C379D"/>
    <w:rsid w:val="005C5A58"/>
    <w:rsid w:val="005C68C2"/>
    <w:rsid w:val="005D0120"/>
    <w:rsid w:val="005D11B8"/>
    <w:rsid w:val="005D435D"/>
    <w:rsid w:val="005D4E05"/>
    <w:rsid w:val="005D58A0"/>
    <w:rsid w:val="005D6293"/>
    <w:rsid w:val="005D6546"/>
    <w:rsid w:val="005D6DDF"/>
    <w:rsid w:val="005D7742"/>
    <w:rsid w:val="005E06CE"/>
    <w:rsid w:val="005E0A7E"/>
    <w:rsid w:val="005E1BB2"/>
    <w:rsid w:val="005E1F07"/>
    <w:rsid w:val="005E1F45"/>
    <w:rsid w:val="005E2EB6"/>
    <w:rsid w:val="005E3004"/>
    <w:rsid w:val="005E4019"/>
    <w:rsid w:val="005E4118"/>
    <w:rsid w:val="005E527D"/>
    <w:rsid w:val="005E6C53"/>
    <w:rsid w:val="005E7BE9"/>
    <w:rsid w:val="005E7DA8"/>
    <w:rsid w:val="005F06A5"/>
    <w:rsid w:val="005F0EE3"/>
    <w:rsid w:val="005F2552"/>
    <w:rsid w:val="005F2A7F"/>
    <w:rsid w:val="005F3332"/>
    <w:rsid w:val="005F590A"/>
    <w:rsid w:val="005F5F3B"/>
    <w:rsid w:val="005F6572"/>
    <w:rsid w:val="005F6DAA"/>
    <w:rsid w:val="005F6E0E"/>
    <w:rsid w:val="005F713B"/>
    <w:rsid w:val="00600C14"/>
    <w:rsid w:val="006016D8"/>
    <w:rsid w:val="00602377"/>
    <w:rsid w:val="00605F50"/>
    <w:rsid w:val="00610DD1"/>
    <w:rsid w:val="00610FFD"/>
    <w:rsid w:val="0061109C"/>
    <w:rsid w:val="0061174B"/>
    <w:rsid w:val="00612603"/>
    <w:rsid w:val="00612FFD"/>
    <w:rsid w:val="0061410D"/>
    <w:rsid w:val="006147D5"/>
    <w:rsid w:val="006148D5"/>
    <w:rsid w:val="0061724F"/>
    <w:rsid w:val="006175E5"/>
    <w:rsid w:val="006204A5"/>
    <w:rsid w:val="00623834"/>
    <w:rsid w:val="00624554"/>
    <w:rsid w:val="006259A5"/>
    <w:rsid w:val="00625BEA"/>
    <w:rsid w:val="00625EFB"/>
    <w:rsid w:val="00626E93"/>
    <w:rsid w:val="006278E0"/>
    <w:rsid w:val="0063089D"/>
    <w:rsid w:val="00632813"/>
    <w:rsid w:val="006329DC"/>
    <w:rsid w:val="00632A0B"/>
    <w:rsid w:val="00632DD5"/>
    <w:rsid w:val="0063549F"/>
    <w:rsid w:val="00635F7A"/>
    <w:rsid w:val="00636557"/>
    <w:rsid w:val="00637015"/>
    <w:rsid w:val="00637F8A"/>
    <w:rsid w:val="006409C4"/>
    <w:rsid w:val="00640C49"/>
    <w:rsid w:val="00640F10"/>
    <w:rsid w:val="00641735"/>
    <w:rsid w:val="00641A23"/>
    <w:rsid w:val="00644BFF"/>
    <w:rsid w:val="00644E43"/>
    <w:rsid w:val="0064605D"/>
    <w:rsid w:val="00646C4D"/>
    <w:rsid w:val="0064764E"/>
    <w:rsid w:val="00647E5F"/>
    <w:rsid w:val="0065041B"/>
    <w:rsid w:val="0065083C"/>
    <w:rsid w:val="00650FC7"/>
    <w:rsid w:val="00651E3F"/>
    <w:rsid w:val="0065239C"/>
    <w:rsid w:val="00652E5A"/>
    <w:rsid w:val="00653FA2"/>
    <w:rsid w:val="00654FE8"/>
    <w:rsid w:val="00656594"/>
    <w:rsid w:val="0065751F"/>
    <w:rsid w:val="0066038B"/>
    <w:rsid w:val="00660765"/>
    <w:rsid w:val="00661A58"/>
    <w:rsid w:val="00662F24"/>
    <w:rsid w:val="00663967"/>
    <w:rsid w:val="0066407C"/>
    <w:rsid w:val="006641A2"/>
    <w:rsid w:val="006647B7"/>
    <w:rsid w:val="006656F5"/>
    <w:rsid w:val="00665833"/>
    <w:rsid w:val="00666561"/>
    <w:rsid w:val="00667A8B"/>
    <w:rsid w:val="00667DB6"/>
    <w:rsid w:val="006701AB"/>
    <w:rsid w:val="00672E1D"/>
    <w:rsid w:val="00673042"/>
    <w:rsid w:val="0067336C"/>
    <w:rsid w:val="006734F7"/>
    <w:rsid w:val="0067452E"/>
    <w:rsid w:val="00676081"/>
    <w:rsid w:val="0067658B"/>
    <w:rsid w:val="00677E8F"/>
    <w:rsid w:val="006806AD"/>
    <w:rsid w:val="00680BFD"/>
    <w:rsid w:val="00681A92"/>
    <w:rsid w:val="00681D5D"/>
    <w:rsid w:val="00682007"/>
    <w:rsid w:val="00683676"/>
    <w:rsid w:val="00683F3E"/>
    <w:rsid w:val="00685CE7"/>
    <w:rsid w:val="00686620"/>
    <w:rsid w:val="00686DCE"/>
    <w:rsid w:val="00691ED4"/>
    <w:rsid w:val="0069226E"/>
    <w:rsid w:val="00693346"/>
    <w:rsid w:val="006934F7"/>
    <w:rsid w:val="006970CA"/>
    <w:rsid w:val="006A10C0"/>
    <w:rsid w:val="006A11F7"/>
    <w:rsid w:val="006A1775"/>
    <w:rsid w:val="006A62F9"/>
    <w:rsid w:val="006A6409"/>
    <w:rsid w:val="006A6563"/>
    <w:rsid w:val="006B3E82"/>
    <w:rsid w:val="006B48D7"/>
    <w:rsid w:val="006B6241"/>
    <w:rsid w:val="006C25A9"/>
    <w:rsid w:val="006C2873"/>
    <w:rsid w:val="006C2D5E"/>
    <w:rsid w:val="006C37F5"/>
    <w:rsid w:val="006C6B1B"/>
    <w:rsid w:val="006C77C8"/>
    <w:rsid w:val="006D0AF2"/>
    <w:rsid w:val="006D105C"/>
    <w:rsid w:val="006D3DE4"/>
    <w:rsid w:val="006D4D7D"/>
    <w:rsid w:val="006D4EF9"/>
    <w:rsid w:val="006D58DD"/>
    <w:rsid w:val="006D6941"/>
    <w:rsid w:val="006D6D6E"/>
    <w:rsid w:val="006D6E02"/>
    <w:rsid w:val="006D7E7C"/>
    <w:rsid w:val="006E00D7"/>
    <w:rsid w:val="006E0318"/>
    <w:rsid w:val="006E079B"/>
    <w:rsid w:val="006E118D"/>
    <w:rsid w:val="006E2D94"/>
    <w:rsid w:val="006E4381"/>
    <w:rsid w:val="006E45F3"/>
    <w:rsid w:val="006E5152"/>
    <w:rsid w:val="006E5F08"/>
    <w:rsid w:val="006E6244"/>
    <w:rsid w:val="006E6D90"/>
    <w:rsid w:val="006E743A"/>
    <w:rsid w:val="006F1563"/>
    <w:rsid w:val="006F1603"/>
    <w:rsid w:val="006F1CA7"/>
    <w:rsid w:val="006F572C"/>
    <w:rsid w:val="006F66A1"/>
    <w:rsid w:val="006F68D5"/>
    <w:rsid w:val="00702005"/>
    <w:rsid w:val="00702219"/>
    <w:rsid w:val="00702CA8"/>
    <w:rsid w:val="0070438F"/>
    <w:rsid w:val="00704780"/>
    <w:rsid w:val="00705C39"/>
    <w:rsid w:val="00706834"/>
    <w:rsid w:val="00707621"/>
    <w:rsid w:val="007076DC"/>
    <w:rsid w:val="007102F6"/>
    <w:rsid w:val="00710AAD"/>
    <w:rsid w:val="00710D54"/>
    <w:rsid w:val="007115CF"/>
    <w:rsid w:val="00712AC9"/>
    <w:rsid w:val="00713D6E"/>
    <w:rsid w:val="00713E69"/>
    <w:rsid w:val="007140CF"/>
    <w:rsid w:val="007200B8"/>
    <w:rsid w:val="00722C91"/>
    <w:rsid w:val="0072366A"/>
    <w:rsid w:val="00724830"/>
    <w:rsid w:val="00724C3B"/>
    <w:rsid w:val="007251B5"/>
    <w:rsid w:val="00725275"/>
    <w:rsid w:val="00725D1E"/>
    <w:rsid w:val="00726030"/>
    <w:rsid w:val="00726411"/>
    <w:rsid w:val="00726ED4"/>
    <w:rsid w:val="007270A2"/>
    <w:rsid w:val="00727C40"/>
    <w:rsid w:val="00727D30"/>
    <w:rsid w:val="00730823"/>
    <w:rsid w:val="0073103E"/>
    <w:rsid w:val="0073217F"/>
    <w:rsid w:val="00732DEB"/>
    <w:rsid w:val="0073369A"/>
    <w:rsid w:val="00735467"/>
    <w:rsid w:val="00735FF6"/>
    <w:rsid w:val="00736E0C"/>
    <w:rsid w:val="00737C7B"/>
    <w:rsid w:val="00737F81"/>
    <w:rsid w:val="0074067C"/>
    <w:rsid w:val="00740A0E"/>
    <w:rsid w:val="00740E21"/>
    <w:rsid w:val="00741518"/>
    <w:rsid w:val="00741B6F"/>
    <w:rsid w:val="00741EB2"/>
    <w:rsid w:val="007423BF"/>
    <w:rsid w:val="00743965"/>
    <w:rsid w:val="00743EA8"/>
    <w:rsid w:val="00744696"/>
    <w:rsid w:val="00745F9B"/>
    <w:rsid w:val="0074667E"/>
    <w:rsid w:val="00746F96"/>
    <w:rsid w:val="00747240"/>
    <w:rsid w:val="007473D3"/>
    <w:rsid w:val="007507A9"/>
    <w:rsid w:val="0075165B"/>
    <w:rsid w:val="00751D44"/>
    <w:rsid w:val="0075418F"/>
    <w:rsid w:val="0075427F"/>
    <w:rsid w:val="00755752"/>
    <w:rsid w:val="00756F78"/>
    <w:rsid w:val="00757413"/>
    <w:rsid w:val="007577A9"/>
    <w:rsid w:val="00760070"/>
    <w:rsid w:val="00760312"/>
    <w:rsid w:val="0076060A"/>
    <w:rsid w:val="007606EC"/>
    <w:rsid w:val="00761137"/>
    <w:rsid w:val="007617B2"/>
    <w:rsid w:val="007617EC"/>
    <w:rsid w:val="00762583"/>
    <w:rsid w:val="00762C11"/>
    <w:rsid w:val="00762F07"/>
    <w:rsid w:val="00763212"/>
    <w:rsid w:val="00763624"/>
    <w:rsid w:val="00764E94"/>
    <w:rsid w:val="00765B7D"/>
    <w:rsid w:val="0076649E"/>
    <w:rsid w:val="00770023"/>
    <w:rsid w:val="00770646"/>
    <w:rsid w:val="00770B4E"/>
    <w:rsid w:val="00771930"/>
    <w:rsid w:val="00771E1A"/>
    <w:rsid w:val="00772827"/>
    <w:rsid w:val="007728FA"/>
    <w:rsid w:val="007736DE"/>
    <w:rsid w:val="00776749"/>
    <w:rsid w:val="0077765F"/>
    <w:rsid w:val="007806B6"/>
    <w:rsid w:val="007813E0"/>
    <w:rsid w:val="00782AB8"/>
    <w:rsid w:val="00783BBA"/>
    <w:rsid w:val="00783FE7"/>
    <w:rsid w:val="007849CA"/>
    <w:rsid w:val="00784BF0"/>
    <w:rsid w:val="007857B1"/>
    <w:rsid w:val="0078612A"/>
    <w:rsid w:val="0078616E"/>
    <w:rsid w:val="00786ECB"/>
    <w:rsid w:val="007873F9"/>
    <w:rsid w:val="007879F4"/>
    <w:rsid w:val="007903C9"/>
    <w:rsid w:val="00790CC5"/>
    <w:rsid w:val="00791E86"/>
    <w:rsid w:val="00791F4D"/>
    <w:rsid w:val="00792F87"/>
    <w:rsid w:val="00794493"/>
    <w:rsid w:val="00794DD8"/>
    <w:rsid w:val="007952E5"/>
    <w:rsid w:val="007961B1"/>
    <w:rsid w:val="007968F6"/>
    <w:rsid w:val="007A07F1"/>
    <w:rsid w:val="007A22E6"/>
    <w:rsid w:val="007A2882"/>
    <w:rsid w:val="007A3A7A"/>
    <w:rsid w:val="007A3EC5"/>
    <w:rsid w:val="007A42E7"/>
    <w:rsid w:val="007A4A9C"/>
    <w:rsid w:val="007A538B"/>
    <w:rsid w:val="007A5F6F"/>
    <w:rsid w:val="007A60C1"/>
    <w:rsid w:val="007A6478"/>
    <w:rsid w:val="007A6F67"/>
    <w:rsid w:val="007A7052"/>
    <w:rsid w:val="007A7652"/>
    <w:rsid w:val="007B0DEA"/>
    <w:rsid w:val="007B16D9"/>
    <w:rsid w:val="007B31A3"/>
    <w:rsid w:val="007B32E6"/>
    <w:rsid w:val="007B391D"/>
    <w:rsid w:val="007B3F01"/>
    <w:rsid w:val="007B50AC"/>
    <w:rsid w:val="007B5475"/>
    <w:rsid w:val="007B5793"/>
    <w:rsid w:val="007B6363"/>
    <w:rsid w:val="007B6BCD"/>
    <w:rsid w:val="007B6DDC"/>
    <w:rsid w:val="007B7135"/>
    <w:rsid w:val="007B7269"/>
    <w:rsid w:val="007C20E8"/>
    <w:rsid w:val="007C2628"/>
    <w:rsid w:val="007C35A9"/>
    <w:rsid w:val="007C3D7D"/>
    <w:rsid w:val="007C3E68"/>
    <w:rsid w:val="007C4924"/>
    <w:rsid w:val="007C6064"/>
    <w:rsid w:val="007C7AF4"/>
    <w:rsid w:val="007C7C55"/>
    <w:rsid w:val="007D002B"/>
    <w:rsid w:val="007D0033"/>
    <w:rsid w:val="007D2397"/>
    <w:rsid w:val="007D4674"/>
    <w:rsid w:val="007D5C6E"/>
    <w:rsid w:val="007D5F2E"/>
    <w:rsid w:val="007D6473"/>
    <w:rsid w:val="007D79A5"/>
    <w:rsid w:val="007E023F"/>
    <w:rsid w:val="007E0577"/>
    <w:rsid w:val="007E31A8"/>
    <w:rsid w:val="007E455E"/>
    <w:rsid w:val="007E5228"/>
    <w:rsid w:val="007E6B2C"/>
    <w:rsid w:val="007E7762"/>
    <w:rsid w:val="007E7A09"/>
    <w:rsid w:val="007F18D6"/>
    <w:rsid w:val="007F3C11"/>
    <w:rsid w:val="007F5627"/>
    <w:rsid w:val="007F5F90"/>
    <w:rsid w:val="007F6B16"/>
    <w:rsid w:val="007F722E"/>
    <w:rsid w:val="007F7802"/>
    <w:rsid w:val="00800181"/>
    <w:rsid w:val="008009A7"/>
    <w:rsid w:val="00802969"/>
    <w:rsid w:val="00802A19"/>
    <w:rsid w:val="00803360"/>
    <w:rsid w:val="0080437D"/>
    <w:rsid w:val="00804A74"/>
    <w:rsid w:val="00804ABE"/>
    <w:rsid w:val="00804DA9"/>
    <w:rsid w:val="00807D5B"/>
    <w:rsid w:val="00807FE6"/>
    <w:rsid w:val="008103F0"/>
    <w:rsid w:val="00810538"/>
    <w:rsid w:val="008139DF"/>
    <w:rsid w:val="00813C7A"/>
    <w:rsid w:val="008142CF"/>
    <w:rsid w:val="00814457"/>
    <w:rsid w:val="00815345"/>
    <w:rsid w:val="00815DF7"/>
    <w:rsid w:val="00816237"/>
    <w:rsid w:val="008165EF"/>
    <w:rsid w:val="00817F82"/>
    <w:rsid w:val="0082111F"/>
    <w:rsid w:val="008221BD"/>
    <w:rsid w:val="00822A82"/>
    <w:rsid w:val="0082309A"/>
    <w:rsid w:val="0082314C"/>
    <w:rsid w:val="00823246"/>
    <w:rsid w:val="00824C64"/>
    <w:rsid w:val="00825EAE"/>
    <w:rsid w:val="008279F9"/>
    <w:rsid w:val="008301DF"/>
    <w:rsid w:val="008306D4"/>
    <w:rsid w:val="00830EBB"/>
    <w:rsid w:val="0083147E"/>
    <w:rsid w:val="00831C55"/>
    <w:rsid w:val="00832EE5"/>
    <w:rsid w:val="00833601"/>
    <w:rsid w:val="00833617"/>
    <w:rsid w:val="00836A27"/>
    <w:rsid w:val="00837C63"/>
    <w:rsid w:val="0084097D"/>
    <w:rsid w:val="00841B21"/>
    <w:rsid w:val="00841F82"/>
    <w:rsid w:val="00842397"/>
    <w:rsid w:val="00842526"/>
    <w:rsid w:val="00842AC2"/>
    <w:rsid w:val="008430FA"/>
    <w:rsid w:val="00843A76"/>
    <w:rsid w:val="00844B17"/>
    <w:rsid w:val="00846078"/>
    <w:rsid w:val="008500FB"/>
    <w:rsid w:val="00850952"/>
    <w:rsid w:val="00850AD9"/>
    <w:rsid w:val="00850D09"/>
    <w:rsid w:val="0085132F"/>
    <w:rsid w:val="0085204C"/>
    <w:rsid w:val="00852EF9"/>
    <w:rsid w:val="00855344"/>
    <w:rsid w:val="00855CC0"/>
    <w:rsid w:val="00856B43"/>
    <w:rsid w:val="00857BF7"/>
    <w:rsid w:val="00862A07"/>
    <w:rsid w:val="0086388A"/>
    <w:rsid w:val="008640A6"/>
    <w:rsid w:val="00864C2D"/>
    <w:rsid w:val="00865BF9"/>
    <w:rsid w:val="00866413"/>
    <w:rsid w:val="008665D1"/>
    <w:rsid w:val="00866669"/>
    <w:rsid w:val="0086757E"/>
    <w:rsid w:val="008678C3"/>
    <w:rsid w:val="008701CA"/>
    <w:rsid w:val="0087028B"/>
    <w:rsid w:val="00870643"/>
    <w:rsid w:val="008706E7"/>
    <w:rsid w:val="00874B99"/>
    <w:rsid w:val="0087530F"/>
    <w:rsid w:val="00875FB2"/>
    <w:rsid w:val="008760F7"/>
    <w:rsid w:val="008768B8"/>
    <w:rsid w:val="00877BB6"/>
    <w:rsid w:val="00881D17"/>
    <w:rsid w:val="00881F5D"/>
    <w:rsid w:val="008826A7"/>
    <w:rsid w:val="008827EC"/>
    <w:rsid w:val="008843F6"/>
    <w:rsid w:val="008846C0"/>
    <w:rsid w:val="00884940"/>
    <w:rsid w:val="008849B0"/>
    <w:rsid w:val="008853F9"/>
    <w:rsid w:val="00885C2D"/>
    <w:rsid w:val="0088775F"/>
    <w:rsid w:val="00887A00"/>
    <w:rsid w:val="00887BA4"/>
    <w:rsid w:val="00891C9F"/>
    <w:rsid w:val="00893501"/>
    <w:rsid w:val="0089570F"/>
    <w:rsid w:val="00896833"/>
    <w:rsid w:val="008A113B"/>
    <w:rsid w:val="008A1E3E"/>
    <w:rsid w:val="008A2408"/>
    <w:rsid w:val="008A2C84"/>
    <w:rsid w:val="008A2F4F"/>
    <w:rsid w:val="008A3447"/>
    <w:rsid w:val="008A384D"/>
    <w:rsid w:val="008A5042"/>
    <w:rsid w:val="008A55C3"/>
    <w:rsid w:val="008A65E2"/>
    <w:rsid w:val="008A6ABB"/>
    <w:rsid w:val="008A7D8E"/>
    <w:rsid w:val="008B2AAA"/>
    <w:rsid w:val="008B34BE"/>
    <w:rsid w:val="008B36D3"/>
    <w:rsid w:val="008B3779"/>
    <w:rsid w:val="008B5CAB"/>
    <w:rsid w:val="008B641C"/>
    <w:rsid w:val="008B6832"/>
    <w:rsid w:val="008B76C3"/>
    <w:rsid w:val="008C04A4"/>
    <w:rsid w:val="008C04D7"/>
    <w:rsid w:val="008C2C7D"/>
    <w:rsid w:val="008C2FBF"/>
    <w:rsid w:val="008C30FB"/>
    <w:rsid w:val="008C3472"/>
    <w:rsid w:val="008C4144"/>
    <w:rsid w:val="008C72F4"/>
    <w:rsid w:val="008C7666"/>
    <w:rsid w:val="008C7E5B"/>
    <w:rsid w:val="008D092A"/>
    <w:rsid w:val="008D0D3F"/>
    <w:rsid w:val="008D1A20"/>
    <w:rsid w:val="008D38E5"/>
    <w:rsid w:val="008D41D2"/>
    <w:rsid w:val="008D4304"/>
    <w:rsid w:val="008D46E1"/>
    <w:rsid w:val="008D4B3D"/>
    <w:rsid w:val="008D5334"/>
    <w:rsid w:val="008D5543"/>
    <w:rsid w:val="008D6E0C"/>
    <w:rsid w:val="008D73C7"/>
    <w:rsid w:val="008D75E7"/>
    <w:rsid w:val="008E011D"/>
    <w:rsid w:val="008E1CE4"/>
    <w:rsid w:val="008E2BC0"/>
    <w:rsid w:val="008E5670"/>
    <w:rsid w:val="008F0DF6"/>
    <w:rsid w:val="008F0E4D"/>
    <w:rsid w:val="008F1302"/>
    <w:rsid w:val="008F2536"/>
    <w:rsid w:val="008F2EEA"/>
    <w:rsid w:val="008F3572"/>
    <w:rsid w:val="008F4378"/>
    <w:rsid w:val="008F7375"/>
    <w:rsid w:val="008F784B"/>
    <w:rsid w:val="008F78A4"/>
    <w:rsid w:val="00901282"/>
    <w:rsid w:val="009027CA"/>
    <w:rsid w:val="0090420B"/>
    <w:rsid w:val="00905332"/>
    <w:rsid w:val="0090627E"/>
    <w:rsid w:val="00907EE2"/>
    <w:rsid w:val="009112CB"/>
    <w:rsid w:val="009114A3"/>
    <w:rsid w:val="00911B9F"/>
    <w:rsid w:val="00913868"/>
    <w:rsid w:val="009153A7"/>
    <w:rsid w:val="0091585E"/>
    <w:rsid w:val="00916F1E"/>
    <w:rsid w:val="009171C0"/>
    <w:rsid w:val="00917921"/>
    <w:rsid w:val="00917DFC"/>
    <w:rsid w:val="009212CB"/>
    <w:rsid w:val="00921641"/>
    <w:rsid w:val="00921CDB"/>
    <w:rsid w:val="0092332D"/>
    <w:rsid w:val="00923DC5"/>
    <w:rsid w:val="0092400B"/>
    <w:rsid w:val="0092560E"/>
    <w:rsid w:val="009265D2"/>
    <w:rsid w:val="0092685D"/>
    <w:rsid w:val="00930B04"/>
    <w:rsid w:val="00930BB2"/>
    <w:rsid w:val="0093185D"/>
    <w:rsid w:val="0093198C"/>
    <w:rsid w:val="00932D3E"/>
    <w:rsid w:val="00932DC0"/>
    <w:rsid w:val="00933A74"/>
    <w:rsid w:val="009341F3"/>
    <w:rsid w:val="00934377"/>
    <w:rsid w:val="00934B6C"/>
    <w:rsid w:val="009352D1"/>
    <w:rsid w:val="009352EE"/>
    <w:rsid w:val="00937A14"/>
    <w:rsid w:val="00937AC8"/>
    <w:rsid w:val="0094040B"/>
    <w:rsid w:val="00940DFC"/>
    <w:rsid w:val="009428F9"/>
    <w:rsid w:val="00943AD8"/>
    <w:rsid w:val="00944993"/>
    <w:rsid w:val="00945108"/>
    <w:rsid w:val="00945160"/>
    <w:rsid w:val="00945841"/>
    <w:rsid w:val="009467D8"/>
    <w:rsid w:val="00946A52"/>
    <w:rsid w:val="0094714D"/>
    <w:rsid w:val="00947B7A"/>
    <w:rsid w:val="00947D7F"/>
    <w:rsid w:val="009516D3"/>
    <w:rsid w:val="00952F8B"/>
    <w:rsid w:val="009541E2"/>
    <w:rsid w:val="00954317"/>
    <w:rsid w:val="00954810"/>
    <w:rsid w:val="009555BE"/>
    <w:rsid w:val="009556B4"/>
    <w:rsid w:val="00955DF3"/>
    <w:rsid w:val="00956831"/>
    <w:rsid w:val="009579CA"/>
    <w:rsid w:val="0096024F"/>
    <w:rsid w:val="00960DA4"/>
    <w:rsid w:val="009622F3"/>
    <w:rsid w:val="009628E1"/>
    <w:rsid w:val="00964AF6"/>
    <w:rsid w:val="009657EA"/>
    <w:rsid w:val="009661C0"/>
    <w:rsid w:val="00966798"/>
    <w:rsid w:val="00966FEE"/>
    <w:rsid w:val="009678CB"/>
    <w:rsid w:val="009702F5"/>
    <w:rsid w:val="00970BC8"/>
    <w:rsid w:val="0097305C"/>
    <w:rsid w:val="0097510F"/>
    <w:rsid w:val="00975AFC"/>
    <w:rsid w:val="00976C7F"/>
    <w:rsid w:val="00976F7B"/>
    <w:rsid w:val="009815AC"/>
    <w:rsid w:val="00981637"/>
    <w:rsid w:val="009825DC"/>
    <w:rsid w:val="009832BB"/>
    <w:rsid w:val="00983316"/>
    <w:rsid w:val="00983823"/>
    <w:rsid w:val="00984016"/>
    <w:rsid w:val="00984BE9"/>
    <w:rsid w:val="00984FC9"/>
    <w:rsid w:val="00985391"/>
    <w:rsid w:val="009857B9"/>
    <w:rsid w:val="00985BE4"/>
    <w:rsid w:val="00985ED2"/>
    <w:rsid w:val="00986A5D"/>
    <w:rsid w:val="00986FCD"/>
    <w:rsid w:val="009871C7"/>
    <w:rsid w:val="00987A1E"/>
    <w:rsid w:val="00992E01"/>
    <w:rsid w:val="00993FB6"/>
    <w:rsid w:val="0099432F"/>
    <w:rsid w:val="00994789"/>
    <w:rsid w:val="00994B71"/>
    <w:rsid w:val="0099523D"/>
    <w:rsid w:val="009A1AF3"/>
    <w:rsid w:val="009A312B"/>
    <w:rsid w:val="009A3429"/>
    <w:rsid w:val="009A39CF"/>
    <w:rsid w:val="009A413C"/>
    <w:rsid w:val="009A4C90"/>
    <w:rsid w:val="009B0EB5"/>
    <w:rsid w:val="009B192E"/>
    <w:rsid w:val="009B28A5"/>
    <w:rsid w:val="009B473D"/>
    <w:rsid w:val="009B4ED5"/>
    <w:rsid w:val="009B61C5"/>
    <w:rsid w:val="009B7502"/>
    <w:rsid w:val="009B7752"/>
    <w:rsid w:val="009B7A56"/>
    <w:rsid w:val="009C0906"/>
    <w:rsid w:val="009C0AE5"/>
    <w:rsid w:val="009C146F"/>
    <w:rsid w:val="009C192F"/>
    <w:rsid w:val="009C3ED3"/>
    <w:rsid w:val="009C5687"/>
    <w:rsid w:val="009C5EDC"/>
    <w:rsid w:val="009C5EE6"/>
    <w:rsid w:val="009C67FF"/>
    <w:rsid w:val="009C7484"/>
    <w:rsid w:val="009D0356"/>
    <w:rsid w:val="009D0602"/>
    <w:rsid w:val="009D19EE"/>
    <w:rsid w:val="009D2D44"/>
    <w:rsid w:val="009D34E2"/>
    <w:rsid w:val="009D394C"/>
    <w:rsid w:val="009D3C41"/>
    <w:rsid w:val="009D404C"/>
    <w:rsid w:val="009D40E7"/>
    <w:rsid w:val="009D415B"/>
    <w:rsid w:val="009D455A"/>
    <w:rsid w:val="009D53C3"/>
    <w:rsid w:val="009D585B"/>
    <w:rsid w:val="009D5C2E"/>
    <w:rsid w:val="009D63E8"/>
    <w:rsid w:val="009D7139"/>
    <w:rsid w:val="009E040D"/>
    <w:rsid w:val="009E379A"/>
    <w:rsid w:val="009E3B34"/>
    <w:rsid w:val="009E437A"/>
    <w:rsid w:val="009E43FE"/>
    <w:rsid w:val="009E5913"/>
    <w:rsid w:val="009E654C"/>
    <w:rsid w:val="009E6B17"/>
    <w:rsid w:val="009E6DE7"/>
    <w:rsid w:val="009F07C9"/>
    <w:rsid w:val="009F2DC8"/>
    <w:rsid w:val="009F3C0B"/>
    <w:rsid w:val="009F4DC8"/>
    <w:rsid w:val="009F5B00"/>
    <w:rsid w:val="009F643C"/>
    <w:rsid w:val="009F726B"/>
    <w:rsid w:val="009F76CD"/>
    <w:rsid w:val="00A00091"/>
    <w:rsid w:val="00A008C6"/>
    <w:rsid w:val="00A00B01"/>
    <w:rsid w:val="00A015EA"/>
    <w:rsid w:val="00A020B8"/>
    <w:rsid w:val="00A02972"/>
    <w:rsid w:val="00A04597"/>
    <w:rsid w:val="00A050CB"/>
    <w:rsid w:val="00A06353"/>
    <w:rsid w:val="00A06792"/>
    <w:rsid w:val="00A0703F"/>
    <w:rsid w:val="00A07A72"/>
    <w:rsid w:val="00A14416"/>
    <w:rsid w:val="00A146A8"/>
    <w:rsid w:val="00A15CCA"/>
    <w:rsid w:val="00A16DCD"/>
    <w:rsid w:val="00A17000"/>
    <w:rsid w:val="00A1746C"/>
    <w:rsid w:val="00A2181D"/>
    <w:rsid w:val="00A21A69"/>
    <w:rsid w:val="00A22DD0"/>
    <w:rsid w:val="00A22F15"/>
    <w:rsid w:val="00A246A2"/>
    <w:rsid w:val="00A24975"/>
    <w:rsid w:val="00A24A5F"/>
    <w:rsid w:val="00A24F87"/>
    <w:rsid w:val="00A25058"/>
    <w:rsid w:val="00A25694"/>
    <w:rsid w:val="00A25957"/>
    <w:rsid w:val="00A268C3"/>
    <w:rsid w:val="00A26D67"/>
    <w:rsid w:val="00A2758B"/>
    <w:rsid w:val="00A27FBD"/>
    <w:rsid w:val="00A30011"/>
    <w:rsid w:val="00A31077"/>
    <w:rsid w:val="00A31E56"/>
    <w:rsid w:val="00A33A10"/>
    <w:rsid w:val="00A369D0"/>
    <w:rsid w:val="00A36D10"/>
    <w:rsid w:val="00A3766F"/>
    <w:rsid w:val="00A37D4C"/>
    <w:rsid w:val="00A404F3"/>
    <w:rsid w:val="00A42787"/>
    <w:rsid w:val="00A42904"/>
    <w:rsid w:val="00A42D37"/>
    <w:rsid w:val="00A44A11"/>
    <w:rsid w:val="00A45823"/>
    <w:rsid w:val="00A50AEF"/>
    <w:rsid w:val="00A50C00"/>
    <w:rsid w:val="00A51658"/>
    <w:rsid w:val="00A5170E"/>
    <w:rsid w:val="00A528BC"/>
    <w:rsid w:val="00A55A03"/>
    <w:rsid w:val="00A55E65"/>
    <w:rsid w:val="00A57CE1"/>
    <w:rsid w:val="00A607D3"/>
    <w:rsid w:val="00A60CD9"/>
    <w:rsid w:val="00A60D21"/>
    <w:rsid w:val="00A6121B"/>
    <w:rsid w:val="00A6156E"/>
    <w:rsid w:val="00A63D07"/>
    <w:rsid w:val="00A66915"/>
    <w:rsid w:val="00A66D24"/>
    <w:rsid w:val="00A6777E"/>
    <w:rsid w:val="00A67DEB"/>
    <w:rsid w:val="00A70F99"/>
    <w:rsid w:val="00A71C0A"/>
    <w:rsid w:val="00A71C4D"/>
    <w:rsid w:val="00A7208F"/>
    <w:rsid w:val="00A726D4"/>
    <w:rsid w:val="00A73013"/>
    <w:rsid w:val="00A73471"/>
    <w:rsid w:val="00A73AB3"/>
    <w:rsid w:val="00A74C13"/>
    <w:rsid w:val="00A752C0"/>
    <w:rsid w:val="00A75C5E"/>
    <w:rsid w:val="00A76046"/>
    <w:rsid w:val="00A76973"/>
    <w:rsid w:val="00A76A91"/>
    <w:rsid w:val="00A777E7"/>
    <w:rsid w:val="00A77D77"/>
    <w:rsid w:val="00A77E2C"/>
    <w:rsid w:val="00A805B7"/>
    <w:rsid w:val="00A8239C"/>
    <w:rsid w:val="00A844C7"/>
    <w:rsid w:val="00A84D66"/>
    <w:rsid w:val="00A84E2E"/>
    <w:rsid w:val="00A85A04"/>
    <w:rsid w:val="00A85A3F"/>
    <w:rsid w:val="00A85E53"/>
    <w:rsid w:val="00A92CB8"/>
    <w:rsid w:val="00A93590"/>
    <w:rsid w:val="00A936A4"/>
    <w:rsid w:val="00A94C9A"/>
    <w:rsid w:val="00A956B8"/>
    <w:rsid w:val="00AA0119"/>
    <w:rsid w:val="00AA20FB"/>
    <w:rsid w:val="00AA3629"/>
    <w:rsid w:val="00AA4A14"/>
    <w:rsid w:val="00AA4DE8"/>
    <w:rsid w:val="00AA64AB"/>
    <w:rsid w:val="00AA7008"/>
    <w:rsid w:val="00AA7016"/>
    <w:rsid w:val="00AB0534"/>
    <w:rsid w:val="00AB4821"/>
    <w:rsid w:val="00AB5BAB"/>
    <w:rsid w:val="00AB78F0"/>
    <w:rsid w:val="00AB7E50"/>
    <w:rsid w:val="00AB7F6D"/>
    <w:rsid w:val="00AC24AD"/>
    <w:rsid w:val="00AC3E99"/>
    <w:rsid w:val="00AC6384"/>
    <w:rsid w:val="00AC727C"/>
    <w:rsid w:val="00AC7742"/>
    <w:rsid w:val="00AD0AA0"/>
    <w:rsid w:val="00AD1704"/>
    <w:rsid w:val="00AD2E6F"/>
    <w:rsid w:val="00AD5F72"/>
    <w:rsid w:val="00AD6882"/>
    <w:rsid w:val="00AD7C61"/>
    <w:rsid w:val="00AE1006"/>
    <w:rsid w:val="00AE1D06"/>
    <w:rsid w:val="00AE3E7C"/>
    <w:rsid w:val="00AE565B"/>
    <w:rsid w:val="00AE5FB0"/>
    <w:rsid w:val="00AE75D2"/>
    <w:rsid w:val="00AF0E7A"/>
    <w:rsid w:val="00AF32AC"/>
    <w:rsid w:val="00AF362D"/>
    <w:rsid w:val="00AF3D21"/>
    <w:rsid w:val="00AF4A81"/>
    <w:rsid w:val="00AF66AD"/>
    <w:rsid w:val="00AF72C1"/>
    <w:rsid w:val="00B00146"/>
    <w:rsid w:val="00B01519"/>
    <w:rsid w:val="00B01A38"/>
    <w:rsid w:val="00B01C57"/>
    <w:rsid w:val="00B02686"/>
    <w:rsid w:val="00B0329E"/>
    <w:rsid w:val="00B03DFF"/>
    <w:rsid w:val="00B03FAD"/>
    <w:rsid w:val="00B04977"/>
    <w:rsid w:val="00B04E62"/>
    <w:rsid w:val="00B05038"/>
    <w:rsid w:val="00B05E41"/>
    <w:rsid w:val="00B05EFB"/>
    <w:rsid w:val="00B07A33"/>
    <w:rsid w:val="00B100A7"/>
    <w:rsid w:val="00B1175B"/>
    <w:rsid w:val="00B14EDF"/>
    <w:rsid w:val="00B15479"/>
    <w:rsid w:val="00B16620"/>
    <w:rsid w:val="00B17AB6"/>
    <w:rsid w:val="00B212B1"/>
    <w:rsid w:val="00B21ADC"/>
    <w:rsid w:val="00B22130"/>
    <w:rsid w:val="00B2246C"/>
    <w:rsid w:val="00B231A7"/>
    <w:rsid w:val="00B27B55"/>
    <w:rsid w:val="00B27DBC"/>
    <w:rsid w:val="00B300F5"/>
    <w:rsid w:val="00B30352"/>
    <w:rsid w:val="00B31CE1"/>
    <w:rsid w:val="00B320B3"/>
    <w:rsid w:val="00B32CFB"/>
    <w:rsid w:val="00B33A11"/>
    <w:rsid w:val="00B35128"/>
    <w:rsid w:val="00B37427"/>
    <w:rsid w:val="00B37DD6"/>
    <w:rsid w:val="00B4131B"/>
    <w:rsid w:val="00B4135D"/>
    <w:rsid w:val="00B42005"/>
    <w:rsid w:val="00B433AB"/>
    <w:rsid w:val="00B43D44"/>
    <w:rsid w:val="00B45B7F"/>
    <w:rsid w:val="00B476F3"/>
    <w:rsid w:val="00B47DAB"/>
    <w:rsid w:val="00B50157"/>
    <w:rsid w:val="00B502EC"/>
    <w:rsid w:val="00B50569"/>
    <w:rsid w:val="00B50795"/>
    <w:rsid w:val="00B52E3A"/>
    <w:rsid w:val="00B531E2"/>
    <w:rsid w:val="00B5375F"/>
    <w:rsid w:val="00B53D19"/>
    <w:rsid w:val="00B54415"/>
    <w:rsid w:val="00B54BE9"/>
    <w:rsid w:val="00B552D7"/>
    <w:rsid w:val="00B553AE"/>
    <w:rsid w:val="00B55D52"/>
    <w:rsid w:val="00B57332"/>
    <w:rsid w:val="00B57A89"/>
    <w:rsid w:val="00B62DBA"/>
    <w:rsid w:val="00B63B0C"/>
    <w:rsid w:val="00B63E30"/>
    <w:rsid w:val="00B654D0"/>
    <w:rsid w:val="00B66FE1"/>
    <w:rsid w:val="00B67E9D"/>
    <w:rsid w:val="00B703AE"/>
    <w:rsid w:val="00B70820"/>
    <w:rsid w:val="00B72074"/>
    <w:rsid w:val="00B727F9"/>
    <w:rsid w:val="00B74022"/>
    <w:rsid w:val="00B74045"/>
    <w:rsid w:val="00B74C91"/>
    <w:rsid w:val="00B74DC8"/>
    <w:rsid w:val="00B751DC"/>
    <w:rsid w:val="00B75677"/>
    <w:rsid w:val="00B756EE"/>
    <w:rsid w:val="00B76368"/>
    <w:rsid w:val="00B764B6"/>
    <w:rsid w:val="00B7652A"/>
    <w:rsid w:val="00B77430"/>
    <w:rsid w:val="00B82A91"/>
    <w:rsid w:val="00B82E1C"/>
    <w:rsid w:val="00B837B0"/>
    <w:rsid w:val="00B85017"/>
    <w:rsid w:val="00B854AB"/>
    <w:rsid w:val="00B856DF"/>
    <w:rsid w:val="00B86532"/>
    <w:rsid w:val="00B87619"/>
    <w:rsid w:val="00B879F9"/>
    <w:rsid w:val="00B90BFB"/>
    <w:rsid w:val="00B9196D"/>
    <w:rsid w:val="00B92452"/>
    <w:rsid w:val="00B94017"/>
    <w:rsid w:val="00B9469E"/>
    <w:rsid w:val="00B94815"/>
    <w:rsid w:val="00B96E10"/>
    <w:rsid w:val="00B97590"/>
    <w:rsid w:val="00B97EB1"/>
    <w:rsid w:val="00BA10BC"/>
    <w:rsid w:val="00BA15B6"/>
    <w:rsid w:val="00BA1ACE"/>
    <w:rsid w:val="00BA1B70"/>
    <w:rsid w:val="00BA2AD3"/>
    <w:rsid w:val="00BA347A"/>
    <w:rsid w:val="00BA461C"/>
    <w:rsid w:val="00BA5700"/>
    <w:rsid w:val="00BA7A42"/>
    <w:rsid w:val="00BB0802"/>
    <w:rsid w:val="00BB1437"/>
    <w:rsid w:val="00BB1BDA"/>
    <w:rsid w:val="00BB34EA"/>
    <w:rsid w:val="00BB4AA7"/>
    <w:rsid w:val="00BB4C1F"/>
    <w:rsid w:val="00BB4D48"/>
    <w:rsid w:val="00BB4DB6"/>
    <w:rsid w:val="00BB509D"/>
    <w:rsid w:val="00BB5EAE"/>
    <w:rsid w:val="00BB65BB"/>
    <w:rsid w:val="00BB6D2F"/>
    <w:rsid w:val="00BB6FF7"/>
    <w:rsid w:val="00BB735A"/>
    <w:rsid w:val="00BB7BF6"/>
    <w:rsid w:val="00BC126D"/>
    <w:rsid w:val="00BC22D9"/>
    <w:rsid w:val="00BC290A"/>
    <w:rsid w:val="00BC2E75"/>
    <w:rsid w:val="00BC5272"/>
    <w:rsid w:val="00BC5295"/>
    <w:rsid w:val="00BC69C5"/>
    <w:rsid w:val="00BC7CF0"/>
    <w:rsid w:val="00BD091E"/>
    <w:rsid w:val="00BD254E"/>
    <w:rsid w:val="00BD2A0D"/>
    <w:rsid w:val="00BD389B"/>
    <w:rsid w:val="00BD4789"/>
    <w:rsid w:val="00BD4DB5"/>
    <w:rsid w:val="00BD6666"/>
    <w:rsid w:val="00BD7035"/>
    <w:rsid w:val="00BE0C5E"/>
    <w:rsid w:val="00BE1954"/>
    <w:rsid w:val="00BE2368"/>
    <w:rsid w:val="00BE269A"/>
    <w:rsid w:val="00BE4E21"/>
    <w:rsid w:val="00BE5C72"/>
    <w:rsid w:val="00BE671B"/>
    <w:rsid w:val="00BE7A27"/>
    <w:rsid w:val="00BF1CB2"/>
    <w:rsid w:val="00BF2EF8"/>
    <w:rsid w:val="00BF50D4"/>
    <w:rsid w:val="00BF5218"/>
    <w:rsid w:val="00BF581A"/>
    <w:rsid w:val="00BF586A"/>
    <w:rsid w:val="00BF675C"/>
    <w:rsid w:val="00C0074E"/>
    <w:rsid w:val="00C00B50"/>
    <w:rsid w:val="00C01452"/>
    <w:rsid w:val="00C0189C"/>
    <w:rsid w:val="00C02132"/>
    <w:rsid w:val="00C04ABC"/>
    <w:rsid w:val="00C0697C"/>
    <w:rsid w:val="00C07260"/>
    <w:rsid w:val="00C0758C"/>
    <w:rsid w:val="00C079CE"/>
    <w:rsid w:val="00C10448"/>
    <w:rsid w:val="00C109D0"/>
    <w:rsid w:val="00C126A7"/>
    <w:rsid w:val="00C12A47"/>
    <w:rsid w:val="00C16672"/>
    <w:rsid w:val="00C16A45"/>
    <w:rsid w:val="00C17425"/>
    <w:rsid w:val="00C20632"/>
    <w:rsid w:val="00C209C9"/>
    <w:rsid w:val="00C20A4D"/>
    <w:rsid w:val="00C2100F"/>
    <w:rsid w:val="00C2199A"/>
    <w:rsid w:val="00C24416"/>
    <w:rsid w:val="00C24C2B"/>
    <w:rsid w:val="00C253FC"/>
    <w:rsid w:val="00C2710F"/>
    <w:rsid w:val="00C279F2"/>
    <w:rsid w:val="00C304F0"/>
    <w:rsid w:val="00C30ED4"/>
    <w:rsid w:val="00C31FAF"/>
    <w:rsid w:val="00C33521"/>
    <w:rsid w:val="00C35716"/>
    <w:rsid w:val="00C37F38"/>
    <w:rsid w:val="00C4008C"/>
    <w:rsid w:val="00C42E9D"/>
    <w:rsid w:val="00C432C3"/>
    <w:rsid w:val="00C459F6"/>
    <w:rsid w:val="00C470C2"/>
    <w:rsid w:val="00C5169B"/>
    <w:rsid w:val="00C518B1"/>
    <w:rsid w:val="00C5244D"/>
    <w:rsid w:val="00C5294D"/>
    <w:rsid w:val="00C54604"/>
    <w:rsid w:val="00C6077F"/>
    <w:rsid w:val="00C62A9A"/>
    <w:rsid w:val="00C63536"/>
    <w:rsid w:val="00C64A78"/>
    <w:rsid w:val="00C64BD3"/>
    <w:rsid w:val="00C657BC"/>
    <w:rsid w:val="00C65BA2"/>
    <w:rsid w:val="00C664BD"/>
    <w:rsid w:val="00C66FB8"/>
    <w:rsid w:val="00C678C3"/>
    <w:rsid w:val="00C702C7"/>
    <w:rsid w:val="00C71FD3"/>
    <w:rsid w:val="00C72B3F"/>
    <w:rsid w:val="00C7414A"/>
    <w:rsid w:val="00C7625E"/>
    <w:rsid w:val="00C775A3"/>
    <w:rsid w:val="00C77E08"/>
    <w:rsid w:val="00C810C0"/>
    <w:rsid w:val="00C823EE"/>
    <w:rsid w:val="00C82A9E"/>
    <w:rsid w:val="00C8430F"/>
    <w:rsid w:val="00C84924"/>
    <w:rsid w:val="00C84A16"/>
    <w:rsid w:val="00C85028"/>
    <w:rsid w:val="00C850AD"/>
    <w:rsid w:val="00C85FA2"/>
    <w:rsid w:val="00C87F2A"/>
    <w:rsid w:val="00C906EC"/>
    <w:rsid w:val="00C90A1C"/>
    <w:rsid w:val="00C90B82"/>
    <w:rsid w:val="00C91548"/>
    <w:rsid w:val="00C929B4"/>
    <w:rsid w:val="00C94E62"/>
    <w:rsid w:val="00C958A0"/>
    <w:rsid w:val="00C958A2"/>
    <w:rsid w:val="00C97079"/>
    <w:rsid w:val="00C978A6"/>
    <w:rsid w:val="00CA03F8"/>
    <w:rsid w:val="00CA0A4B"/>
    <w:rsid w:val="00CA1544"/>
    <w:rsid w:val="00CA1609"/>
    <w:rsid w:val="00CA23AB"/>
    <w:rsid w:val="00CA39F8"/>
    <w:rsid w:val="00CA3E05"/>
    <w:rsid w:val="00CA486B"/>
    <w:rsid w:val="00CA4EBF"/>
    <w:rsid w:val="00CA5820"/>
    <w:rsid w:val="00CA66C9"/>
    <w:rsid w:val="00CA6860"/>
    <w:rsid w:val="00CA6E70"/>
    <w:rsid w:val="00CA77A0"/>
    <w:rsid w:val="00CB0757"/>
    <w:rsid w:val="00CB148C"/>
    <w:rsid w:val="00CB1501"/>
    <w:rsid w:val="00CB2C75"/>
    <w:rsid w:val="00CB3617"/>
    <w:rsid w:val="00CB36AA"/>
    <w:rsid w:val="00CB57DA"/>
    <w:rsid w:val="00CB5FE7"/>
    <w:rsid w:val="00CB6371"/>
    <w:rsid w:val="00CB77B1"/>
    <w:rsid w:val="00CC0091"/>
    <w:rsid w:val="00CC11D1"/>
    <w:rsid w:val="00CC20F7"/>
    <w:rsid w:val="00CC257A"/>
    <w:rsid w:val="00CC26E9"/>
    <w:rsid w:val="00CC2B8D"/>
    <w:rsid w:val="00CC3540"/>
    <w:rsid w:val="00CC4DEF"/>
    <w:rsid w:val="00CC545B"/>
    <w:rsid w:val="00CC5828"/>
    <w:rsid w:val="00CC5A13"/>
    <w:rsid w:val="00CC5F74"/>
    <w:rsid w:val="00CC7F8D"/>
    <w:rsid w:val="00CD01B5"/>
    <w:rsid w:val="00CD0DDB"/>
    <w:rsid w:val="00CD15AA"/>
    <w:rsid w:val="00CD1DFB"/>
    <w:rsid w:val="00CD1FAA"/>
    <w:rsid w:val="00CD2221"/>
    <w:rsid w:val="00CD224B"/>
    <w:rsid w:val="00CD3A64"/>
    <w:rsid w:val="00CD3C3E"/>
    <w:rsid w:val="00CD6156"/>
    <w:rsid w:val="00CE01D6"/>
    <w:rsid w:val="00CE110C"/>
    <w:rsid w:val="00CE1865"/>
    <w:rsid w:val="00CE1A6A"/>
    <w:rsid w:val="00CE1C34"/>
    <w:rsid w:val="00CE1E2E"/>
    <w:rsid w:val="00CE28FB"/>
    <w:rsid w:val="00CE306F"/>
    <w:rsid w:val="00CE3825"/>
    <w:rsid w:val="00CE4515"/>
    <w:rsid w:val="00CE4B7D"/>
    <w:rsid w:val="00CE4F02"/>
    <w:rsid w:val="00CE6A94"/>
    <w:rsid w:val="00CE713B"/>
    <w:rsid w:val="00CE7EBA"/>
    <w:rsid w:val="00CF19D2"/>
    <w:rsid w:val="00CF3362"/>
    <w:rsid w:val="00CF3F3A"/>
    <w:rsid w:val="00CF439C"/>
    <w:rsid w:val="00CF446C"/>
    <w:rsid w:val="00CF4BCF"/>
    <w:rsid w:val="00CF53FA"/>
    <w:rsid w:val="00CF61DF"/>
    <w:rsid w:val="00CF634C"/>
    <w:rsid w:val="00CF6461"/>
    <w:rsid w:val="00CF69FB"/>
    <w:rsid w:val="00CF6EAF"/>
    <w:rsid w:val="00CF70EA"/>
    <w:rsid w:val="00CF7BA0"/>
    <w:rsid w:val="00D00076"/>
    <w:rsid w:val="00D008A1"/>
    <w:rsid w:val="00D0103A"/>
    <w:rsid w:val="00D010E3"/>
    <w:rsid w:val="00D0185A"/>
    <w:rsid w:val="00D02D19"/>
    <w:rsid w:val="00D035AA"/>
    <w:rsid w:val="00D04834"/>
    <w:rsid w:val="00D055E4"/>
    <w:rsid w:val="00D060D4"/>
    <w:rsid w:val="00D069C9"/>
    <w:rsid w:val="00D06BE4"/>
    <w:rsid w:val="00D10310"/>
    <w:rsid w:val="00D10535"/>
    <w:rsid w:val="00D11600"/>
    <w:rsid w:val="00D11D74"/>
    <w:rsid w:val="00D13DAB"/>
    <w:rsid w:val="00D14AB9"/>
    <w:rsid w:val="00D201E5"/>
    <w:rsid w:val="00D20525"/>
    <w:rsid w:val="00D207BC"/>
    <w:rsid w:val="00D20EF9"/>
    <w:rsid w:val="00D21607"/>
    <w:rsid w:val="00D228AF"/>
    <w:rsid w:val="00D246D6"/>
    <w:rsid w:val="00D251A2"/>
    <w:rsid w:val="00D2537A"/>
    <w:rsid w:val="00D269F6"/>
    <w:rsid w:val="00D26CE9"/>
    <w:rsid w:val="00D2797B"/>
    <w:rsid w:val="00D3065E"/>
    <w:rsid w:val="00D32685"/>
    <w:rsid w:val="00D331F3"/>
    <w:rsid w:val="00D34B6F"/>
    <w:rsid w:val="00D34BC8"/>
    <w:rsid w:val="00D35C7D"/>
    <w:rsid w:val="00D35E9D"/>
    <w:rsid w:val="00D409A6"/>
    <w:rsid w:val="00D426BF"/>
    <w:rsid w:val="00D42A89"/>
    <w:rsid w:val="00D431A2"/>
    <w:rsid w:val="00D44F71"/>
    <w:rsid w:val="00D45245"/>
    <w:rsid w:val="00D457A4"/>
    <w:rsid w:val="00D45839"/>
    <w:rsid w:val="00D46F9F"/>
    <w:rsid w:val="00D4750B"/>
    <w:rsid w:val="00D47754"/>
    <w:rsid w:val="00D50835"/>
    <w:rsid w:val="00D51C26"/>
    <w:rsid w:val="00D51E38"/>
    <w:rsid w:val="00D53550"/>
    <w:rsid w:val="00D5367D"/>
    <w:rsid w:val="00D5378D"/>
    <w:rsid w:val="00D539BD"/>
    <w:rsid w:val="00D5525B"/>
    <w:rsid w:val="00D5591A"/>
    <w:rsid w:val="00D60526"/>
    <w:rsid w:val="00D617C0"/>
    <w:rsid w:val="00D63802"/>
    <w:rsid w:val="00D64E00"/>
    <w:rsid w:val="00D64FA5"/>
    <w:rsid w:val="00D6689E"/>
    <w:rsid w:val="00D66BE0"/>
    <w:rsid w:val="00D67944"/>
    <w:rsid w:val="00D67C73"/>
    <w:rsid w:val="00D701B5"/>
    <w:rsid w:val="00D70A18"/>
    <w:rsid w:val="00D711BA"/>
    <w:rsid w:val="00D72912"/>
    <w:rsid w:val="00D72D01"/>
    <w:rsid w:val="00D72EE3"/>
    <w:rsid w:val="00D73988"/>
    <w:rsid w:val="00D758FC"/>
    <w:rsid w:val="00D75E3A"/>
    <w:rsid w:val="00D7657B"/>
    <w:rsid w:val="00D77EA1"/>
    <w:rsid w:val="00D82189"/>
    <w:rsid w:val="00D83EF5"/>
    <w:rsid w:val="00D84B51"/>
    <w:rsid w:val="00D84BDC"/>
    <w:rsid w:val="00D8585D"/>
    <w:rsid w:val="00D86894"/>
    <w:rsid w:val="00D86F23"/>
    <w:rsid w:val="00D87EDE"/>
    <w:rsid w:val="00D90CEC"/>
    <w:rsid w:val="00D9473A"/>
    <w:rsid w:val="00D9552D"/>
    <w:rsid w:val="00D970FF"/>
    <w:rsid w:val="00DA29C3"/>
    <w:rsid w:val="00DA3AAB"/>
    <w:rsid w:val="00DA5DC3"/>
    <w:rsid w:val="00DA5FBE"/>
    <w:rsid w:val="00DA60C2"/>
    <w:rsid w:val="00DA77D8"/>
    <w:rsid w:val="00DB13E7"/>
    <w:rsid w:val="00DB1C7F"/>
    <w:rsid w:val="00DB1E05"/>
    <w:rsid w:val="00DB38A0"/>
    <w:rsid w:val="00DB3E9A"/>
    <w:rsid w:val="00DB43B5"/>
    <w:rsid w:val="00DB4B48"/>
    <w:rsid w:val="00DB52DF"/>
    <w:rsid w:val="00DB6602"/>
    <w:rsid w:val="00DB77D8"/>
    <w:rsid w:val="00DC1B6C"/>
    <w:rsid w:val="00DC2D5E"/>
    <w:rsid w:val="00DC34A8"/>
    <w:rsid w:val="00DC392F"/>
    <w:rsid w:val="00DC45FD"/>
    <w:rsid w:val="00DC7791"/>
    <w:rsid w:val="00DD00B8"/>
    <w:rsid w:val="00DD04BC"/>
    <w:rsid w:val="00DD1EED"/>
    <w:rsid w:val="00DD213A"/>
    <w:rsid w:val="00DD2922"/>
    <w:rsid w:val="00DD40BF"/>
    <w:rsid w:val="00DD5B9A"/>
    <w:rsid w:val="00DD619B"/>
    <w:rsid w:val="00DD7F40"/>
    <w:rsid w:val="00DE0E05"/>
    <w:rsid w:val="00DE2D26"/>
    <w:rsid w:val="00DE395E"/>
    <w:rsid w:val="00DE4C3E"/>
    <w:rsid w:val="00DE547C"/>
    <w:rsid w:val="00DE5CF3"/>
    <w:rsid w:val="00DE6E28"/>
    <w:rsid w:val="00DE6F53"/>
    <w:rsid w:val="00DE7C3A"/>
    <w:rsid w:val="00DF1A2B"/>
    <w:rsid w:val="00DF2576"/>
    <w:rsid w:val="00DF3253"/>
    <w:rsid w:val="00DF3DBB"/>
    <w:rsid w:val="00DF4465"/>
    <w:rsid w:val="00DF5D9D"/>
    <w:rsid w:val="00DF672F"/>
    <w:rsid w:val="00DF6DA5"/>
    <w:rsid w:val="00DF7900"/>
    <w:rsid w:val="00E0062D"/>
    <w:rsid w:val="00E01C22"/>
    <w:rsid w:val="00E01E1C"/>
    <w:rsid w:val="00E03029"/>
    <w:rsid w:val="00E0311B"/>
    <w:rsid w:val="00E0319E"/>
    <w:rsid w:val="00E032B3"/>
    <w:rsid w:val="00E04260"/>
    <w:rsid w:val="00E056A1"/>
    <w:rsid w:val="00E06996"/>
    <w:rsid w:val="00E07A7F"/>
    <w:rsid w:val="00E11ADA"/>
    <w:rsid w:val="00E11AE7"/>
    <w:rsid w:val="00E12610"/>
    <w:rsid w:val="00E13A4E"/>
    <w:rsid w:val="00E1433D"/>
    <w:rsid w:val="00E16DEB"/>
    <w:rsid w:val="00E17753"/>
    <w:rsid w:val="00E178E4"/>
    <w:rsid w:val="00E17BA4"/>
    <w:rsid w:val="00E222C7"/>
    <w:rsid w:val="00E228D8"/>
    <w:rsid w:val="00E22FCE"/>
    <w:rsid w:val="00E23C87"/>
    <w:rsid w:val="00E26ED0"/>
    <w:rsid w:val="00E26F14"/>
    <w:rsid w:val="00E3037A"/>
    <w:rsid w:val="00E30804"/>
    <w:rsid w:val="00E30AE3"/>
    <w:rsid w:val="00E3177F"/>
    <w:rsid w:val="00E32520"/>
    <w:rsid w:val="00E344A8"/>
    <w:rsid w:val="00E3457E"/>
    <w:rsid w:val="00E34881"/>
    <w:rsid w:val="00E34CD7"/>
    <w:rsid w:val="00E35501"/>
    <w:rsid w:val="00E3699C"/>
    <w:rsid w:val="00E374BA"/>
    <w:rsid w:val="00E421CA"/>
    <w:rsid w:val="00E423B2"/>
    <w:rsid w:val="00E43DCA"/>
    <w:rsid w:val="00E441AF"/>
    <w:rsid w:val="00E44358"/>
    <w:rsid w:val="00E44AE3"/>
    <w:rsid w:val="00E50802"/>
    <w:rsid w:val="00E50F52"/>
    <w:rsid w:val="00E52898"/>
    <w:rsid w:val="00E537C5"/>
    <w:rsid w:val="00E54193"/>
    <w:rsid w:val="00E54B15"/>
    <w:rsid w:val="00E556F0"/>
    <w:rsid w:val="00E55977"/>
    <w:rsid w:val="00E562D8"/>
    <w:rsid w:val="00E563F7"/>
    <w:rsid w:val="00E56F8A"/>
    <w:rsid w:val="00E57F9F"/>
    <w:rsid w:val="00E6086D"/>
    <w:rsid w:val="00E60C3A"/>
    <w:rsid w:val="00E61509"/>
    <w:rsid w:val="00E62666"/>
    <w:rsid w:val="00E626EE"/>
    <w:rsid w:val="00E64DFA"/>
    <w:rsid w:val="00E67128"/>
    <w:rsid w:val="00E671D8"/>
    <w:rsid w:val="00E71270"/>
    <w:rsid w:val="00E71393"/>
    <w:rsid w:val="00E719B5"/>
    <w:rsid w:val="00E722ED"/>
    <w:rsid w:val="00E7300E"/>
    <w:rsid w:val="00E73410"/>
    <w:rsid w:val="00E74587"/>
    <w:rsid w:val="00E7470D"/>
    <w:rsid w:val="00E75294"/>
    <w:rsid w:val="00E757B2"/>
    <w:rsid w:val="00E7702F"/>
    <w:rsid w:val="00E77079"/>
    <w:rsid w:val="00E80A81"/>
    <w:rsid w:val="00E82260"/>
    <w:rsid w:val="00E82842"/>
    <w:rsid w:val="00E85077"/>
    <w:rsid w:val="00E875D0"/>
    <w:rsid w:val="00E87797"/>
    <w:rsid w:val="00E87883"/>
    <w:rsid w:val="00E87D83"/>
    <w:rsid w:val="00E9073E"/>
    <w:rsid w:val="00E92444"/>
    <w:rsid w:val="00E9301E"/>
    <w:rsid w:val="00E93C54"/>
    <w:rsid w:val="00E9417B"/>
    <w:rsid w:val="00E9441A"/>
    <w:rsid w:val="00E948CB"/>
    <w:rsid w:val="00E94D3D"/>
    <w:rsid w:val="00E9537F"/>
    <w:rsid w:val="00E960CE"/>
    <w:rsid w:val="00EA02BF"/>
    <w:rsid w:val="00EA05DC"/>
    <w:rsid w:val="00EA14A1"/>
    <w:rsid w:val="00EA2C95"/>
    <w:rsid w:val="00EA3997"/>
    <w:rsid w:val="00EA3CE4"/>
    <w:rsid w:val="00EA3EEA"/>
    <w:rsid w:val="00EA63D5"/>
    <w:rsid w:val="00EA7C9F"/>
    <w:rsid w:val="00EB1E42"/>
    <w:rsid w:val="00EB3BA1"/>
    <w:rsid w:val="00EB40C5"/>
    <w:rsid w:val="00EB414A"/>
    <w:rsid w:val="00EB50F7"/>
    <w:rsid w:val="00EB5FD7"/>
    <w:rsid w:val="00EB637D"/>
    <w:rsid w:val="00EC08AA"/>
    <w:rsid w:val="00EC0CA3"/>
    <w:rsid w:val="00EC11CF"/>
    <w:rsid w:val="00EC17A8"/>
    <w:rsid w:val="00EC297E"/>
    <w:rsid w:val="00EC35AA"/>
    <w:rsid w:val="00EC4858"/>
    <w:rsid w:val="00EC4E0F"/>
    <w:rsid w:val="00EC6DFB"/>
    <w:rsid w:val="00ED0634"/>
    <w:rsid w:val="00ED135E"/>
    <w:rsid w:val="00ED2264"/>
    <w:rsid w:val="00ED22C0"/>
    <w:rsid w:val="00ED4300"/>
    <w:rsid w:val="00ED6EDF"/>
    <w:rsid w:val="00EE00DA"/>
    <w:rsid w:val="00EE0F75"/>
    <w:rsid w:val="00EE14AD"/>
    <w:rsid w:val="00EE1FDA"/>
    <w:rsid w:val="00EE2F2B"/>
    <w:rsid w:val="00EE361F"/>
    <w:rsid w:val="00EE39D5"/>
    <w:rsid w:val="00EE443C"/>
    <w:rsid w:val="00EE46CD"/>
    <w:rsid w:val="00EE5724"/>
    <w:rsid w:val="00EE6C80"/>
    <w:rsid w:val="00EE6C9E"/>
    <w:rsid w:val="00EF0FF6"/>
    <w:rsid w:val="00EF2FC0"/>
    <w:rsid w:val="00EF76FC"/>
    <w:rsid w:val="00F0109B"/>
    <w:rsid w:val="00F036F3"/>
    <w:rsid w:val="00F03A5B"/>
    <w:rsid w:val="00F04D5B"/>
    <w:rsid w:val="00F05510"/>
    <w:rsid w:val="00F05AF0"/>
    <w:rsid w:val="00F10DBE"/>
    <w:rsid w:val="00F1165D"/>
    <w:rsid w:val="00F12FE3"/>
    <w:rsid w:val="00F13A77"/>
    <w:rsid w:val="00F14FC5"/>
    <w:rsid w:val="00F15E28"/>
    <w:rsid w:val="00F171EA"/>
    <w:rsid w:val="00F202E8"/>
    <w:rsid w:val="00F2030B"/>
    <w:rsid w:val="00F20A78"/>
    <w:rsid w:val="00F21007"/>
    <w:rsid w:val="00F2118D"/>
    <w:rsid w:val="00F22986"/>
    <w:rsid w:val="00F24398"/>
    <w:rsid w:val="00F25091"/>
    <w:rsid w:val="00F25F6F"/>
    <w:rsid w:val="00F25FF4"/>
    <w:rsid w:val="00F26068"/>
    <w:rsid w:val="00F26DD5"/>
    <w:rsid w:val="00F30C0F"/>
    <w:rsid w:val="00F30C98"/>
    <w:rsid w:val="00F30FCA"/>
    <w:rsid w:val="00F3226B"/>
    <w:rsid w:val="00F3328C"/>
    <w:rsid w:val="00F3364C"/>
    <w:rsid w:val="00F33F85"/>
    <w:rsid w:val="00F34399"/>
    <w:rsid w:val="00F351C3"/>
    <w:rsid w:val="00F35A23"/>
    <w:rsid w:val="00F409CA"/>
    <w:rsid w:val="00F40D4B"/>
    <w:rsid w:val="00F40FD0"/>
    <w:rsid w:val="00F42D64"/>
    <w:rsid w:val="00F44779"/>
    <w:rsid w:val="00F44BF8"/>
    <w:rsid w:val="00F51466"/>
    <w:rsid w:val="00F51D8C"/>
    <w:rsid w:val="00F52878"/>
    <w:rsid w:val="00F52BEE"/>
    <w:rsid w:val="00F549A0"/>
    <w:rsid w:val="00F5536B"/>
    <w:rsid w:val="00F60556"/>
    <w:rsid w:val="00F60CE1"/>
    <w:rsid w:val="00F61B76"/>
    <w:rsid w:val="00F63007"/>
    <w:rsid w:val="00F643B7"/>
    <w:rsid w:val="00F65076"/>
    <w:rsid w:val="00F65145"/>
    <w:rsid w:val="00F6791A"/>
    <w:rsid w:val="00F703F7"/>
    <w:rsid w:val="00F72424"/>
    <w:rsid w:val="00F72B5C"/>
    <w:rsid w:val="00F733C9"/>
    <w:rsid w:val="00F73AF8"/>
    <w:rsid w:val="00F73BA2"/>
    <w:rsid w:val="00F745B0"/>
    <w:rsid w:val="00F7490D"/>
    <w:rsid w:val="00F749E3"/>
    <w:rsid w:val="00F749F2"/>
    <w:rsid w:val="00F75574"/>
    <w:rsid w:val="00F75C96"/>
    <w:rsid w:val="00F75E0C"/>
    <w:rsid w:val="00F76FD9"/>
    <w:rsid w:val="00F771AD"/>
    <w:rsid w:val="00F778B1"/>
    <w:rsid w:val="00F80C9B"/>
    <w:rsid w:val="00F8178F"/>
    <w:rsid w:val="00F83E31"/>
    <w:rsid w:val="00F904FA"/>
    <w:rsid w:val="00F90F62"/>
    <w:rsid w:val="00F910DC"/>
    <w:rsid w:val="00F922D2"/>
    <w:rsid w:val="00F9275B"/>
    <w:rsid w:val="00F93FB6"/>
    <w:rsid w:val="00F94805"/>
    <w:rsid w:val="00F95D7C"/>
    <w:rsid w:val="00F969B6"/>
    <w:rsid w:val="00F96FF0"/>
    <w:rsid w:val="00FA09FF"/>
    <w:rsid w:val="00FA0B94"/>
    <w:rsid w:val="00FA105C"/>
    <w:rsid w:val="00FA294F"/>
    <w:rsid w:val="00FA2DA0"/>
    <w:rsid w:val="00FA3DFB"/>
    <w:rsid w:val="00FA713B"/>
    <w:rsid w:val="00FA72B4"/>
    <w:rsid w:val="00FB06DA"/>
    <w:rsid w:val="00FB130A"/>
    <w:rsid w:val="00FB1403"/>
    <w:rsid w:val="00FB225E"/>
    <w:rsid w:val="00FB3A4A"/>
    <w:rsid w:val="00FB46FA"/>
    <w:rsid w:val="00FB4D2B"/>
    <w:rsid w:val="00FB7067"/>
    <w:rsid w:val="00FC2C84"/>
    <w:rsid w:val="00FC5EE6"/>
    <w:rsid w:val="00FC6F2E"/>
    <w:rsid w:val="00FD0520"/>
    <w:rsid w:val="00FD2949"/>
    <w:rsid w:val="00FD411A"/>
    <w:rsid w:val="00FD5BFC"/>
    <w:rsid w:val="00FD5F4E"/>
    <w:rsid w:val="00FD64FD"/>
    <w:rsid w:val="00FD675D"/>
    <w:rsid w:val="00FD747C"/>
    <w:rsid w:val="00FD7EA7"/>
    <w:rsid w:val="00FE0AF3"/>
    <w:rsid w:val="00FE156E"/>
    <w:rsid w:val="00FE1A90"/>
    <w:rsid w:val="00FE1BEB"/>
    <w:rsid w:val="00FE5CF2"/>
    <w:rsid w:val="00FE631C"/>
    <w:rsid w:val="00FE79E9"/>
    <w:rsid w:val="00FE7FF8"/>
    <w:rsid w:val="00FF0F9A"/>
    <w:rsid w:val="00FF1690"/>
    <w:rsid w:val="00FF3172"/>
    <w:rsid w:val="00FF6AB0"/>
    <w:rsid w:val="00FF6B3F"/>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shapeDefaults>
    <o:shapedefaults v:ext="edit" spidmax="104449"/>
    <o:shapelayout v:ext="edit">
      <o:idmap v:ext="edit" data="1"/>
    </o:shapelayout>
  </w:shapeDefaults>
  <w:decimalSymbol w:val="."/>
  <w:listSeparator w:val=","/>
  <w14:docId w14:val="6DD509B1"/>
  <w15:chartTrackingRefBased/>
  <w15:docId w15:val="{7DD75771-223B-4753-8227-16672764D5A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PMingLiU" w:hAnsiTheme="minorHAnsi" w:cstheme="minorBidi"/>
        <w:lang w:val="en-GB" w:eastAsia="en-US" w:bidi="ar-SA"/>
      </w:rPr>
    </w:rPrDefault>
    <w:pPrDefault>
      <w:pPr>
        <w:spacing w:after="113" w:line="240" w:lineRule="atLeast"/>
      </w:pPr>
    </w:pPrDefault>
  </w:docDefaults>
  <w:latentStyles w:defLockedState="0" w:defUIPriority="99" w:defSemiHidden="0" w:defUnhideWhenUsed="0" w:defQFormat="0" w:count="376">
    <w:lsdException w:name="Normal" w:uiPriority="0" w:qFormat="1"/>
    <w:lsdException w:name="heading 1" w:uiPriority="2" w:qFormat="1"/>
    <w:lsdException w:name="heading 2" w:uiPriority="2" w:qFormat="1"/>
    <w:lsdException w:name="heading 3" w:uiPriority="2" w:qFormat="1"/>
    <w:lsdException w:name="heading 4" w:uiPriority="2" w:qFormat="1"/>
    <w:lsdException w:name="heading 5" w:semiHidden="1" w:uiPriority="10" w:qFormat="1"/>
    <w:lsdException w:name="heading 6" w:uiPriority="10"/>
    <w:lsdException w:name="heading 7" w:semiHidden="1" w:uiPriority="10" w:qFormat="1"/>
    <w:lsdException w:name="heading 8" w:semiHidden="1" w:uiPriority="10" w:qFormat="1"/>
    <w:lsdException w:name="heading 9" w:semiHidden="1" w:uiPriority="10"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lsdException w:name="toc 2"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uiPriority="9"/>
    <w:lsdException w:name="annotation text" w:semiHidden="1" w:unhideWhenUsed="1"/>
    <w:lsdException w:name="header" w:semiHidden="1" w:unhideWhenUsed="1"/>
    <w:lsdException w:name="footer" w:semiHidden="1" w:uiPriority="10" w:unhideWhenUsed="1" w:qFormat="1"/>
    <w:lsdException w:name="index heading" w:semiHidden="1" w:unhideWhenUsed="1"/>
    <w:lsdException w:name="caption" w:uiPriority="9" w:qFormat="1"/>
    <w:lsdException w:name="envelope address" w:semiHidden="1" w:unhideWhenUsed="1"/>
    <w:lsdException w:name="envelope return" w:semiHidden="1" w:unhideWhenUsed="1"/>
    <w:lsdException w:name="footnote reference" w:uiPriority="9"/>
    <w:lsdException w:name="annotation reference" w:semiHidden="1" w:unhideWhenUsed="1"/>
    <w:lsdException w:name="line number" w:semiHidden="1" w:unhideWhenUsed="1"/>
    <w:lsdException w:name="page number" w:semiHidden="1"/>
    <w:lsdException w:name="endnote reference" w:semiHidden="1" w:uiPriority="9"/>
    <w:lsdException w:name="endnote text" w:uiPriority="9"/>
    <w:lsdException w:name="table of authorities" w:semiHidden="1" w:unhideWhenUsed="1"/>
    <w:lsdException w:name="macro" w:semiHidden="1" w:unhideWhenUsed="1"/>
    <w:lsdException w:name="toa heading" w:semiHidden="1" w:unhideWhenUsed="1"/>
    <w:lsdException w:name="List" w:semiHidden="1"/>
    <w:lsdException w:name="List Bullet" w:semiHidden="1"/>
    <w:lsdException w:name="List Number" w:semiHidden="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qFormat="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5"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401D2"/>
  </w:style>
  <w:style w:type="paragraph" w:styleId="Heading1">
    <w:name w:val="heading 1"/>
    <w:basedOn w:val="Normal"/>
    <w:next w:val="Normal"/>
    <w:link w:val="Heading1Char"/>
    <w:uiPriority w:val="2"/>
    <w:qFormat/>
    <w:rsid w:val="00842397"/>
    <w:pPr>
      <w:spacing w:before="227" w:line="300" w:lineRule="atLeast"/>
      <w:outlineLvl w:val="0"/>
    </w:pPr>
    <w:rPr>
      <w:rFonts w:asciiTheme="majorHAnsi" w:eastAsiaTheme="majorEastAsia" w:hAnsiTheme="majorHAnsi" w:cstheme="majorBidi"/>
      <w:color w:val="A67EC6" w:themeColor="accent3"/>
      <w:sz w:val="30"/>
      <w:szCs w:val="32"/>
    </w:rPr>
  </w:style>
  <w:style w:type="paragraph" w:styleId="Heading2">
    <w:name w:val="heading 2"/>
    <w:basedOn w:val="Heading1"/>
    <w:next w:val="Normal"/>
    <w:link w:val="Heading2Char"/>
    <w:uiPriority w:val="2"/>
    <w:qFormat/>
    <w:rsid w:val="009C7484"/>
    <w:pPr>
      <w:spacing w:before="113" w:after="0" w:line="220" w:lineRule="atLeast"/>
      <w:outlineLvl w:val="1"/>
    </w:pPr>
    <w:rPr>
      <w:color w:val="000000" w:themeColor="text1"/>
      <w:sz w:val="22"/>
      <w:szCs w:val="26"/>
    </w:rPr>
  </w:style>
  <w:style w:type="paragraph" w:styleId="Heading3">
    <w:name w:val="heading 3"/>
    <w:aliases w:val="Subheading 1"/>
    <w:basedOn w:val="Heading2"/>
    <w:next w:val="Normal"/>
    <w:link w:val="Heading3Char"/>
    <w:uiPriority w:val="2"/>
    <w:qFormat/>
    <w:rsid w:val="003D4D93"/>
    <w:pPr>
      <w:spacing w:line="240" w:lineRule="atLeast"/>
      <w:outlineLvl w:val="2"/>
    </w:pPr>
    <w:rPr>
      <w:rFonts w:ascii="Lato" w:hAnsi="Lato"/>
      <w:b/>
      <w:sz w:val="20"/>
      <w:szCs w:val="24"/>
    </w:rPr>
  </w:style>
  <w:style w:type="paragraph" w:styleId="Heading4">
    <w:name w:val="heading 4"/>
    <w:aliases w:val="Subheading 2"/>
    <w:basedOn w:val="Heading3"/>
    <w:next w:val="Normal"/>
    <w:link w:val="Heading4Char"/>
    <w:uiPriority w:val="2"/>
    <w:qFormat/>
    <w:rsid w:val="003D4D93"/>
    <w:pPr>
      <w:outlineLvl w:val="3"/>
    </w:pPr>
    <w:rPr>
      <w:b w:val="0"/>
      <w:iCs/>
    </w:rPr>
  </w:style>
  <w:style w:type="paragraph" w:styleId="Heading5">
    <w:name w:val="heading 5"/>
    <w:basedOn w:val="Normal"/>
    <w:next w:val="Normal"/>
    <w:link w:val="Heading5Char"/>
    <w:uiPriority w:val="10"/>
    <w:semiHidden/>
    <w:qFormat/>
    <w:rsid w:val="003D4D93"/>
    <w:pPr>
      <w:keepNext/>
      <w:keepLines/>
      <w:spacing w:before="40" w:after="0"/>
      <w:outlineLvl w:val="4"/>
    </w:pPr>
    <w:rPr>
      <w:rFonts w:asciiTheme="majorHAnsi" w:eastAsiaTheme="majorEastAsia" w:hAnsiTheme="majorHAnsi" w:cstheme="majorBidi"/>
      <w:color w:val="AAADAA" w:themeColor="accent1" w:themeShade="BF"/>
    </w:rPr>
  </w:style>
  <w:style w:type="paragraph" w:styleId="Heading6">
    <w:name w:val="heading 6"/>
    <w:basedOn w:val="Heading1"/>
    <w:next w:val="Normal"/>
    <w:link w:val="Heading6Char"/>
    <w:uiPriority w:val="10"/>
    <w:semiHidden/>
    <w:rsid w:val="003D4D93"/>
    <w:pPr>
      <w:outlineLvl w:val="5"/>
    </w:pPr>
  </w:style>
  <w:style w:type="paragraph" w:styleId="Heading7">
    <w:name w:val="heading 7"/>
    <w:basedOn w:val="Normal"/>
    <w:next w:val="Normal"/>
    <w:link w:val="Heading7Char"/>
    <w:uiPriority w:val="10"/>
    <w:semiHidden/>
    <w:qFormat/>
    <w:rsid w:val="003D4D93"/>
    <w:pPr>
      <w:keepNext/>
      <w:keepLines/>
      <w:spacing w:before="40" w:after="0"/>
      <w:outlineLvl w:val="6"/>
    </w:pPr>
    <w:rPr>
      <w:rFonts w:asciiTheme="majorHAnsi" w:eastAsiaTheme="majorEastAsia" w:hAnsiTheme="majorHAnsi" w:cstheme="majorBidi"/>
      <w:i/>
      <w:iCs/>
      <w:color w:val="707470" w:themeColor="accent1" w:themeShade="7F"/>
    </w:rPr>
  </w:style>
  <w:style w:type="paragraph" w:styleId="Heading8">
    <w:name w:val="heading 8"/>
    <w:basedOn w:val="Normal"/>
    <w:next w:val="Normal"/>
    <w:link w:val="Heading8Char"/>
    <w:uiPriority w:val="10"/>
    <w:semiHidden/>
    <w:qFormat/>
    <w:rsid w:val="003D4D93"/>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10"/>
    <w:semiHidden/>
    <w:qFormat/>
    <w:rsid w:val="003D4D93"/>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3D4D93"/>
    <w:pPr>
      <w:spacing w:after="0" w:line="240" w:lineRule="auto"/>
    </w:pPr>
    <w:rPr>
      <w:sz w:val="10"/>
    </w:rPr>
  </w:style>
  <w:style w:type="character" w:customStyle="1" w:styleId="HeaderChar">
    <w:name w:val="Header Char"/>
    <w:basedOn w:val="DefaultParagraphFont"/>
    <w:link w:val="Header"/>
    <w:uiPriority w:val="99"/>
    <w:semiHidden/>
    <w:rsid w:val="00A77E2C"/>
    <w:rPr>
      <w:sz w:val="10"/>
    </w:rPr>
  </w:style>
  <w:style w:type="paragraph" w:styleId="Footer">
    <w:name w:val="footer"/>
    <w:aliases w:val="DocFooter"/>
    <w:basedOn w:val="Normal"/>
    <w:next w:val="Normal"/>
    <w:link w:val="FooterChar"/>
    <w:uiPriority w:val="10"/>
    <w:qFormat/>
    <w:rsid w:val="004C1C37"/>
    <w:pPr>
      <w:tabs>
        <w:tab w:val="right" w:pos="9639"/>
      </w:tabs>
      <w:spacing w:after="0" w:line="200" w:lineRule="atLeast"/>
    </w:pPr>
    <w:rPr>
      <w:rFonts w:ascii="Lato" w:hAnsi="Lato"/>
      <w:color w:val="404040" w:themeColor="text1" w:themeTint="BF"/>
      <w:sz w:val="16"/>
    </w:rPr>
  </w:style>
  <w:style w:type="character" w:customStyle="1" w:styleId="FooterChar">
    <w:name w:val="Footer Char"/>
    <w:aliases w:val="DocFooter Char"/>
    <w:basedOn w:val="DefaultParagraphFont"/>
    <w:link w:val="Footer"/>
    <w:uiPriority w:val="10"/>
    <w:rsid w:val="004C1C37"/>
    <w:rPr>
      <w:rFonts w:ascii="Lato" w:hAnsi="Lato"/>
      <w:color w:val="404040" w:themeColor="text1" w:themeTint="BF"/>
      <w:sz w:val="16"/>
    </w:rPr>
  </w:style>
  <w:style w:type="paragraph" w:customStyle="1" w:styleId="HeadingNum1">
    <w:name w:val="HeadingNum 1"/>
    <w:basedOn w:val="Heading1"/>
    <w:next w:val="Normal"/>
    <w:uiPriority w:val="2"/>
    <w:qFormat/>
    <w:rsid w:val="003D4D93"/>
    <w:pPr>
      <w:numPr>
        <w:numId w:val="2"/>
      </w:numPr>
    </w:pPr>
  </w:style>
  <w:style w:type="paragraph" w:customStyle="1" w:styleId="HeadingNum2">
    <w:name w:val="HeadingNum 2"/>
    <w:basedOn w:val="Heading2"/>
    <w:next w:val="Normal"/>
    <w:uiPriority w:val="2"/>
    <w:qFormat/>
    <w:rsid w:val="003D4D93"/>
    <w:pPr>
      <w:numPr>
        <w:ilvl w:val="1"/>
        <w:numId w:val="2"/>
      </w:numPr>
    </w:pPr>
    <w:rPr>
      <w:szCs w:val="24"/>
    </w:rPr>
  </w:style>
  <w:style w:type="paragraph" w:customStyle="1" w:styleId="HeadingNum3">
    <w:name w:val="HeadingNum 3"/>
    <w:basedOn w:val="Heading3"/>
    <w:next w:val="Normal"/>
    <w:uiPriority w:val="2"/>
    <w:qFormat/>
    <w:rsid w:val="003D4D93"/>
    <w:pPr>
      <w:numPr>
        <w:ilvl w:val="2"/>
        <w:numId w:val="2"/>
      </w:numPr>
      <w:ind w:left="0"/>
    </w:pPr>
  </w:style>
  <w:style w:type="paragraph" w:customStyle="1" w:styleId="HeadingNum4">
    <w:name w:val="HeadingNum 4"/>
    <w:basedOn w:val="HeadingNum3"/>
    <w:next w:val="Normal"/>
    <w:uiPriority w:val="2"/>
    <w:qFormat/>
    <w:rsid w:val="003D4D93"/>
    <w:pPr>
      <w:numPr>
        <w:ilvl w:val="3"/>
      </w:numPr>
    </w:pPr>
    <w:rPr>
      <w:b w:val="0"/>
      <w:color w:val="auto"/>
    </w:rPr>
  </w:style>
  <w:style w:type="character" w:customStyle="1" w:styleId="Heading1Char">
    <w:name w:val="Heading 1 Char"/>
    <w:basedOn w:val="DefaultParagraphFont"/>
    <w:link w:val="Heading1"/>
    <w:uiPriority w:val="2"/>
    <w:rsid w:val="00842397"/>
    <w:rPr>
      <w:rFonts w:asciiTheme="majorHAnsi" w:eastAsiaTheme="majorEastAsia" w:hAnsiTheme="majorHAnsi" w:cstheme="majorBidi"/>
      <w:color w:val="A67EC6" w:themeColor="accent3"/>
      <w:sz w:val="30"/>
      <w:szCs w:val="32"/>
    </w:rPr>
  </w:style>
  <w:style w:type="character" w:customStyle="1" w:styleId="Heading2Char">
    <w:name w:val="Heading 2 Char"/>
    <w:basedOn w:val="DefaultParagraphFont"/>
    <w:link w:val="Heading2"/>
    <w:uiPriority w:val="2"/>
    <w:rsid w:val="009C7484"/>
    <w:rPr>
      <w:rFonts w:asciiTheme="majorHAnsi" w:eastAsiaTheme="majorEastAsia" w:hAnsiTheme="majorHAnsi" w:cstheme="majorBidi"/>
      <w:color w:val="000000" w:themeColor="text1"/>
      <w:sz w:val="22"/>
      <w:szCs w:val="26"/>
    </w:rPr>
  </w:style>
  <w:style w:type="character" w:customStyle="1" w:styleId="Heading3Char">
    <w:name w:val="Heading 3 Char"/>
    <w:aliases w:val="Subheading 1 Char"/>
    <w:basedOn w:val="DefaultParagraphFont"/>
    <w:link w:val="Heading3"/>
    <w:uiPriority w:val="2"/>
    <w:rsid w:val="003D4D93"/>
    <w:rPr>
      <w:rFonts w:ascii="Lato" w:eastAsiaTheme="majorEastAsia" w:hAnsi="Lato" w:cstheme="majorBidi"/>
      <w:b/>
      <w:color w:val="000000" w:themeColor="text1"/>
      <w:szCs w:val="24"/>
    </w:rPr>
  </w:style>
  <w:style w:type="character" w:customStyle="1" w:styleId="Heading4Char">
    <w:name w:val="Heading 4 Char"/>
    <w:aliases w:val="Subheading 2 Char"/>
    <w:basedOn w:val="DefaultParagraphFont"/>
    <w:link w:val="Heading4"/>
    <w:uiPriority w:val="2"/>
    <w:rsid w:val="003D4D93"/>
    <w:rPr>
      <w:rFonts w:ascii="Lato" w:eastAsiaTheme="majorEastAsia" w:hAnsi="Lato" w:cstheme="majorBidi"/>
      <w:iCs/>
      <w:color w:val="000000" w:themeColor="text1"/>
      <w:szCs w:val="24"/>
    </w:rPr>
  </w:style>
  <w:style w:type="character" w:customStyle="1" w:styleId="Heading6Char">
    <w:name w:val="Heading 6 Char"/>
    <w:basedOn w:val="DefaultParagraphFont"/>
    <w:link w:val="Heading6"/>
    <w:uiPriority w:val="10"/>
    <w:semiHidden/>
    <w:rsid w:val="003D4D93"/>
    <w:rPr>
      <w:rFonts w:asciiTheme="majorHAnsi" w:eastAsiaTheme="majorEastAsia" w:hAnsiTheme="majorHAnsi" w:cstheme="majorBidi"/>
      <w:color w:val="343334" w:themeColor="text2"/>
      <w:sz w:val="30"/>
      <w:szCs w:val="32"/>
    </w:rPr>
  </w:style>
  <w:style w:type="paragraph" w:customStyle="1" w:styleId="HeadingAppendix">
    <w:name w:val="HeadingAppendix"/>
    <w:basedOn w:val="Heading1"/>
    <w:next w:val="Normal"/>
    <w:uiPriority w:val="6"/>
    <w:rsid w:val="003D4D93"/>
  </w:style>
  <w:style w:type="paragraph" w:styleId="TOCHeading">
    <w:name w:val="TOC Heading"/>
    <w:aliases w:val="HeadingTOC &amp; Figures"/>
    <w:basedOn w:val="Heading1"/>
    <w:next w:val="Normal"/>
    <w:uiPriority w:val="39"/>
    <w:unhideWhenUsed/>
    <w:qFormat/>
    <w:rsid w:val="003D4D93"/>
    <w:pPr>
      <w:spacing w:before="0"/>
    </w:pPr>
  </w:style>
  <w:style w:type="paragraph" w:styleId="TOC1">
    <w:name w:val="toc 1"/>
    <w:basedOn w:val="Normal"/>
    <w:next w:val="Normal"/>
    <w:autoRedefine/>
    <w:uiPriority w:val="39"/>
    <w:unhideWhenUsed/>
    <w:rsid w:val="00C17425"/>
    <w:pPr>
      <w:pBdr>
        <w:top w:val="single" w:sz="2" w:space="3" w:color="auto"/>
        <w:between w:val="single" w:sz="2" w:space="3" w:color="auto"/>
      </w:pBdr>
      <w:tabs>
        <w:tab w:val="right" w:pos="6350"/>
      </w:tabs>
      <w:spacing w:before="60" w:after="0" w:line="288" w:lineRule="auto"/>
      <w:ind w:right="3289"/>
    </w:pPr>
    <w:rPr>
      <w:rFonts w:ascii="Lato" w:hAnsi="Lato"/>
      <w:b/>
    </w:rPr>
  </w:style>
  <w:style w:type="paragraph" w:styleId="TOC2">
    <w:name w:val="toc 2"/>
    <w:basedOn w:val="Normal"/>
    <w:next w:val="Normal"/>
    <w:autoRedefine/>
    <w:uiPriority w:val="39"/>
    <w:unhideWhenUsed/>
    <w:rsid w:val="002B2413"/>
    <w:pPr>
      <w:tabs>
        <w:tab w:val="right" w:pos="6350"/>
      </w:tabs>
      <w:spacing w:before="60" w:after="0" w:line="300" w:lineRule="auto"/>
      <w:ind w:right="3289"/>
    </w:pPr>
  </w:style>
  <w:style w:type="paragraph" w:styleId="Caption">
    <w:name w:val="caption"/>
    <w:aliases w:val="~Caption,VTP Caption"/>
    <w:basedOn w:val="Normal"/>
    <w:next w:val="Normal"/>
    <w:uiPriority w:val="9"/>
    <w:qFormat/>
    <w:rsid w:val="003D4D93"/>
    <w:pPr>
      <w:spacing w:line="190" w:lineRule="exact"/>
    </w:pPr>
    <w:rPr>
      <w:rFonts w:ascii="Lato" w:hAnsi="Lato"/>
      <w:iCs/>
      <w:color w:val="000000" w:themeColor="text1"/>
      <w:sz w:val="16"/>
      <w:szCs w:val="18"/>
    </w:rPr>
  </w:style>
  <w:style w:type="paragraph" w:styleId="FootnoteText">
    <w:name w:val="footnote text"/>
    <w:basedOn w:val="Normal"/>
    <w:link w:val="FootnoteTextChar"/>
    <w:uiPriority w:val="9"/>
    <w:unhideWhenUsed/>
    <w:rsid w:val="003D4D93"/>
    <w:pPr>
      <w:spacing w:line="180" w:lineRule="atLeast"/>
    </w:pPr>
    <w:rPr>
      <w:color w:val="343334" w:themeColor="text2"/>
      <w:sz w:val="15"/>
    </w:rPr>
  </w:style>
  <w:style w:type="character" w:customStyle="1" w:styleId="FootnoteTextChar">
    <w:name w:val="Footnote Text Char"/>
    <w:basedOn w:val="DefaultParagraphFont"/>
    <w:link w:val="FootnoteText"/>
    <w:uiPriority w:val="9"/>
    <w:rsid w:val="003D4D93"/>
    <w:rPr>
      <w:color w:val="343334" w:themeColor="text2"/>
      <w:sz w:val="15"/>
    </w:rPr>
  </w:style>
  <w:style w:type="paragraph" w:styleId="EndnoteText">
    <w:name w:val="endnote text"/>
    <w:basedOn w:val="Normal"/>
    <w:link w:val="EndnoteTextChar"/>
    <w:uiPriority w:val="9"/>
    <w:unhideWhenUsed/>
    <w:rsid w:val="003D4D93"/>
    <w:pPr>
      <w:spacing w:after="0" w:line="180" w:lineRule="atLeast"/>
    </w:pPr>
    <w:rPr>
      <w:color w:val="343334" w:themeColor="text2"/>
      <w:sz w:val="15"/>
    </w:rPr>
  </w:style>
  <w:style w:type="character" w:customStyle="1" w:styleId="EndnoteTextChar">
    <w:name w:val="Endnote Text Char"/>
    <w:basedOn w:val="DefaultParagraphFont"/>
    <w:link w:val="EndnoteText"/>
    <w:uiPriority w:val="9"/>
    <w:rsid w:val="003D4D93"/>
    <w:rPr>
      <w:color w:val="343334" w:themeColor="text2"/>
      <w:sz w:val="15"/>
    </w:rPr>
  </w:style>
  <w:style w:type="paragraph" w:styleId="ListParagraph">
    <w:name w:val="List Paragraph"/>
    <w:basedOn w:val="Normal"/>
    <w:link w:val="ListParagraphChar"/>
    <w:uiPriority w:val="34"/>
    <w:qFormat/>
    <w:rsid w:val="003D4D93"/>
    <w:pPr>
      <w:numPr>
        <w:numId w:val="1"/>
      </w:numPr>
      <w:contextualSpacing/>
    </w:pPr>
  </w:style>
  <w:style w:type="paragraph" w:customStyle="1" w:styleId="ListNum-level1">
    <w:name w:val="ListNum - level 1"/>
    <w:basedOn w:val="ListParagraph"/>
    <w:link w:val="ListNum-level1Char"/>
    <w:uiPriority w:val="7"/>
    <w:qFormat/>
    <w:rsid w:val="003618AB"/>
    <w:pPr>
      <w:numPr>
        <w:numId w:val="22"/>
      </w:numPr>
      <w:contextualSpacing w:val="0"/>
    </w:pPr>
  </w:style>
  <w:style w:type="paragraph" w:customStyle="1" w:styleId="ListNum-level2">
    <w:name w:val="ListNum - level 2"/>
    <w:basedOn w:val="ListNum-level1"/>
    <w:link w:val="ListNum-level2Char"/>
    <w:uiPriority w:val="7"/>
    <w:qFormat/>
    <w:rsid w:val="003618AB"/>
    <w:pPr>
      <w:numPr>
        <w:ilvl w:val="1"/>
      </w:numPr>
    </w:pPr>
  </w:style>
  <w:style w:type="character" w:customStyle="1" w:styleId="ListParagraphChar">
    <w:name w:val="List Paragraph Char"/>
    <w:basedOn w:val="DefaultParagraphFont"/>
    <w:link w:val="ListParagraph"/>
    <w:uiPriority w:val="34"/>
    <w:rsid w:val="003D4D93"/>
  </w:style>
  <w:style w:type="character" w:customStyle="1" w:styleId="ListNum-level1Char">
    <w:name w:val="ListNum - level 1 Char"/>
    <w:basedOn w:val="ListParagraphChar"/>
    <w:link w:val="ListNum-level1"/>
    <w:uiPriority w:val="7"/>
    <w:rsid w:val="003618AB"/>
  </w:style>
  <w:style w:type="paragraph" w:customStyle="1" w:styleId="ListNum-level3">
    <w:name w:val="ListNum - level 3"/>
    <w:basedOn w:val="ListNum-level2"/>
    <w:link w:val="ListNum-level3Char"/>
    <w:uiPriority w:val="7"/>
    <w:rsid w:val="003618AB"/>
    <w:pPr>
      <w:numPr>
        <w:ilvl w:val="2"/>
      </w:numPr>
    </w:pPr>
  </w:style>
  <w:style w:type="character" w:customStyle="1" w:styleId="ListNum-level2Char">
    <w:name w:val="ListNum - level 2 Char"/>
    <w:basedOn w:val="ListNum-level1Char"/>
    <w:link w:val="ListNum-level2"/>
    <w:uiPriority w:val="7"/>
    <w:rsid w:val="003618AB"/>
  </w:style>
  <w:style w:type="paragraph" w:customStyle="1" w:styleId="ListBullet-level1">
    <w:name w:val="ListBullet - level 1"/>
    <w:basedOn w:val="ListParagraph"/>
    <w:link w:val="ListBullet-level1Char"/>
    <w:uiPriority w:val="1"/>
    <w:qFormat/>
    <w:rsid w:val="003618AB"/>
    <w:pPr>
      <w:numPr>
        <w:numId w:val="21"/>
      </w:numPr>
    </w:pPr>
  </w:style>
  <w:style w:type="character" w:customStyle="1" w:styleId="ListNum-level3Char">
    <w:name w:val="ListNum - level 3 Char"/>
    <w:basedOn w:val="ListNum-level2Char"/>
    <w:link w:val="ListNum-level3"/>
    <w:uiPriority w:val="7"/>
    <w:rsid w:val="003618AB"/>
  </w:style>
  <w:style w:type="paragraph" w:customStyle="1" w:styleId="ListBullet-level2">
    <w:name w:val="ListBullet - level 2"/>
    <w:basedOn w:val="ListBullet-level1"/>
    <w:link w:val="ListBullet-level2Char"/>
    <w:uiPriority w:val="1"/>
    <w:qFormat/>
    <w:rsid w:val="003618AB"/>
    <w:pPr>
      <w:numPr>
        <w:ilvl w:val="1"/>
      </w:numPr>
    </w:pPr>
  </w:style>
  <w:style w:type="character" w:customStyle="1" w:styleId="ListBullet-level1Char">
    <w:name w:val="ListBullet - level 1 Char"/>
    <w:basedOn w:val="ListParagraphChar"/>
    <w:link w:val="ListBullet-level1"/>
    <w:uiPriority w:val="1"/>
    <w:rsid w:val="003618AB"/>
  </w:style>
  <w:style w:type="numbering" w:customStyle="1" w:styleId="HoareLeaListNum">
    <w:name w:val="HoareLeaListNum"/>
    <w:uiPriority w:val="99"/>
    <w:rsid w:val="003D4D93"/>
    <w:pPr>
      <w:numPr>
        <w:numId w:val="7"/>
      </w:numPr>
    </w:pPr>
  </w:style>
  <w:style w:type="character" w:customStyle="1" w:styleId="ListBullet-level2Char">
    <w:name w:val="ListBullet - level 2 Char"/>
    <w:basedOn w:val="ListBullet-level1Char"/>
    <w:link w:val="ListBullet-level2"/>
    <w:uiPriority w:val="7"/>
    <w:rsid w:val="003618AB"/>
  </w:style>
  <w:style w:type="paragraph" w:customStyle="1" w:styleId="ListBullet-level3">
    <w:name w:val="ListBullet - level 3"/>
    <w:basedOn w:val="ListBullet-level2"/>
    <w:link w:val="ListBullet-level3Char"/>
    <w:uiPriority w:val="1"/>
    <w:qFormat/>
    <w:rsid w:val="003618AB"/>
    <w:pPr>
      <w:numPr>
        <w:ilvl w:val="2"/>
      </w:numPr>
    </w:pPr>
  </w:style>
  <w:style w:type="numbering" w:customStyle="1" w:styleId="HoareLeaListBullet">
    <w:name w:val="HoareLeaListBullet"/>
    <w:uiPriority w:val="99"/>
    <w:rsid w:val="003D4D93"/>
    <w:pPr>
      <w:numPr>
        <w:numId w:val="6"/>
      </w:numPr>
    </w:pPr>
  </w:style>
  <w:style w:type="character" w:customStyle="1" w:styleId="ListBullet-level3Char">
    <w:name w:val="ListBullet - level 3 Char"/>
    <w:basedOn w:val="ListBullet-level2Char"/>
    <w:link w:val="ListBullet-level3"/>
    <w:uiPriority w:val="7"/>
    <w:rsid w:val="003618AB"/>
  </w:style>
  <w:style w:type="numbering" w:customStyle="1" w:styleId="HoareLeaHeadingNum">
    <w:name w:val="HoareLeaHeadingNum"/>
    <w:uiPriority w:val="99"/>
    <w:rsid w:val="003D4D93"/>
    <w:pPr>
      <w:numPr>
        <w:numId w:val="5"/>
      </w:numPr>
    </w:pPr>
  </w:style>
  <w:style w:type="paragraph" w:customStyle="1" w:styleId="DocHeader-Pagenr">
    <w:name w:val="DocHeader - Page nr"/>
    <w:basedOn w:val="Normal"/>
    <w:link w:val="DocHeader-PagenrChar"/>
    <w:uiPriority w:val="1"/>
    <w:semiHidden/>
    <w:rsid w:val="003D4D93"/>
    <w:pPr>
      <w:spacing w:after="0" w:line="200" w:lineRule="exact"/>
      <w:jc w:val="right"/>
    </w:pPr>
    <w:rPr>
      <w:rFonts w:ascii="Lato" w:hAnsi="Lato"/>
      <w:b/>
      <w:caps/>
      <w:color w:val="343334" w:themeColor="text2"/>
      <w:spacing w:val="16"/>
      <w:sz w:val="16"/>
      <w:szCs w:val="28"/>
    </w:rPr>
  </w:style>
  <w:style w:type="character" w:styleId="Hyperlink">
    <w:name w:val="Hyperlink"/>
    <w:basedOn w:val="DefaultParagraphFont"/>
    <w:uiPriority w:val="99"/>
    <w:unhideWhenUsed/>
    <w:qFormat/>
    <w:rsid w:val="003D4D93"/>
    <w:rPr>
      <w:rFonts w:asciiTheme="minorHAnsi" w:hAnsiTheme="minorHAnsi"/>
      <w:color w:val="717071" w:themeColor="hyperlink"/>
      <w:u w:val="single"/>
    </w:rPr>
  </w:style>
  <w:style w:type="character" w:customStyle="1" w:styleId="DocHeader-PagenrChar">
    <w:name w:val="DocHeader - Page nr Char"/>
    <w:basedOn w:val="DefaultParagraphFont"/>
    <w:link w:val="DocHeader-Pagenr"/>
    <w:uiPriority w:val="1"/>
    <w:semiHidden/>
    <w:rsid w:val="00A77E2C"/>
    <w:rPr>
      <w:rFonts w:ascii="Lato" w:hAnsi="Lato"/>
      <w:b/>
      <w:caps/>
      <w:color w:val="343334" w:themeColor="text2"/>
      <w:spacing w:val="16"/>
      <w:sz w:val="16"/>
      <w:szCs w:val="28"/>
    </w:rPr>
  </w:style>
  <w:style w:type="character" w:styleId="FollowedHyperlink">
    <w:name w:val="FollowedHyperlink"/>
    <w:basedOn w:val="DefaultParagraphFont"/>
    <w:uiPriority w:val="99"/>
    <w:unhideWhenUsed/>
    <w:rsid w:val="003D4D93"/>
    <w:rPr>
      <w:rFonts w:asciiTheme="minorHAnsi" w:hAnsiTheme="minorHAnsi"/>
      <w:color w:val="717071" w:themeColor="followedHyperlink"/>
      <w:u w:val="single"/>
    </w:rPr>
  </w:style>
  <w:style w:type="table" w:styleId="TableGrid">
    <w:name w:val="Table Grid"/>
    <w:basedOn w:val="TableNormal"/>
    <w:uiPriority w:val="39"/>
    <w:rsid w:val="003D4D9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
    <w:name w:val="TableText"/>
    <w:basedOn w:val="Normal"/>
    <w:link w:val="TableTextChar"/>
    <w:uiPriority w:val="8"/>
    <w:qFormat/>
    <w:rsid w:val="003D4D93"/>
    <w:pPr>
      <w:spacing w:after="0"/>
    </w:pPr>
  </w:style>
  <w:style w:type="paragraph" w:customStyle="1" w:styleId="TableTextHeader-Column">
    <w:name w:val="TableTextHeader - Column"/>
    <w:basedOn w:val="TableText"/>
    <w:link w:val="TableTextHeader-ColumnChar"/>
    <w:uiPriority w:val="8"/>
    <w:semiHidden/>
    <w:rsid w:val="003D4D93"/>
  </w:style>
  <w:style w:type="character" w:customStyle="1" w:styleId="TableTextChar">
    <w:name w:val="TableText Char"/>
    <w:basedOn w:val="DefaultParagraphFont"/>
    <w:link w:val="TableText"/>
    <w:uiPriority w:val="8"/>
    <w:rsid w:val="003D4D93"/>
  </w:style>
  <w:style w:type="paragraph" w:customStyle="1" w:styleId="TableTextBullet">
    <w:name w:val="TableText Bullet"/>
    <w:basedOn w:val="ListBullet-level1"/>
    <w:link w:val="TableTextBulletChar"/>
    <w:uiPriority w:val="8"/>
    <w:qFormat/>
    <w:rsid w:val="003D4D93"/>
    <w:pPr>
      <w:tabs>
        <w:tab w:val="left" w:pos="340"/>
      </w:tabs>
      <w:spacing w:after="0"/>
    </w:pPr>
  </w:style>
  <w:style w:type="character" w:customStyle="1" w:styleId="TableTextHeader-ColumnChar">
    <w:name w:val="TableTextHeader - Column Char"/>
    <w:basedOn w:val="TableTextChar"/>
    <w:link w:val="TableTextHeader-Column"/>
    <w:uiPriority w:val="8"/>
    <w:semiHidden/>
    <w:rsid w:val="003D4D93"/>
  </w:style>
  <w:style w:type="paragraph" w:customStyle="1" w:styleId="TableTextNum">
    <w:name w:val="TableText Num"/>
    <w:basedOn w:val="TableText"/>
    <w:link w:val="TableTextNumChar"/>
    <w:uiPriority w:val="8"/>
    <w:qFormat/>
    <w:rsid w:val="003D4D93"/>
    <w:pPr>
      <w:numPr>
        <w:numId w:val="20"/>
      </w:numPr>
    </w:pPr>
  </w:style>
  <w:style w:type="character" w:customStyle="1" w:styleId="TableTextBulletChar">
    <w:name w:val="TableText Bullet Char"/>
    <w:basedOn w:val="ListBullet-level1Char"/>
    <w:link w:val="TableTextBullet"/>
    <w:uiPriority w:val="8"/>
    <w:rsid w:val="003D4D93"/>
  </w:style>
  <w:style w:type="paragraph" w:styleId="BalloonText">
    <w:name w:val="Balloon Text"/>
    <w:basedOn w:val="Normal"/>
    <w:link w:val="BalloonTextChar"/>
    <w:uiPriority w:val="99"/>
    <w:semiHidden/>
    <w:unhideWhenUsed/>
    <w:rsid w:val="003D4D93"/>
    <w:pPr>
      <w:spacing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3D4D93"/>
    <w:rPr>
      <w:rFonts w:ascii="Segoe UI" w:hAnsi="Segoe UI" w:cs="Segoe UI"/>
      <w:sz w:val="18"/>
      <w:szCs w:val="18"/>
    </w:rPr>
  </w:style>
  <w:style w:type="paragraph" w:customStyle="1" w:styleId="TableTextHeader-Row">
    <w:name w:val="TableTextHeader - Row"/>
    <w:basedOn w:val="TableText"/>
    <w:link w:val="TableTextHeader-RowChar"/>
    <w:uiPriority w:val="8"/>
    <w:semiHidden/>
    <w:rsid w:val="003D4D93"/>
  </w:style>
  <w:style w:type="character" w:customStyle="1" w:styleId="TableTextNumChar">
    <w:name w:val="TableText Num Char"/>
    <w:basedOn w:val="TableTextChar"/>
    <w:link w:val="TableTextNum"/>
    <w:uiPriority w:val="8"/>
    <w:rsid w:val="003D4D93"/>
  </w:style>
  <w:style w:type="character" w:customStyle="1" w:styleId="TableTextHeader-RowChar">
    <w:name w:val="TableTextHeader - Row Char"/>
    <w:basedOn w:val="TableTextChar"/>
    <w:link w:val="TableTextHeader-Row"/>
    <w:uiPriority w:val="8"/>
    <w:semiHidden/>
    <w:rsid w:val="003D4D93"/>
  </w:style>
  <w:style w:type="character" w:customStyle="1" w:styleId="Engineersselect">
    <w:name w:val="Engineer's select"/>
    <w:basedOn w:val="DefaultParagraphFont"/>
    <w:uiPriority w:val="79"/>
    <w:semiHidden/>
    <w:qFormat/>
    <w:rsid w:val="003D4D93"/>
    <w:rPr>
      <w:rFonts w:asciiTheme="minorHAnsi" w:hAnsiTheme="minorHAnsi"/>
      <w:i/>
      <w:color w:val="0000FF"/>
      <w:sz w:val="20"/>
      <w:bdr w:val="none" w:sz="0" w:space="0" w:color="auto"/>
      <w:shd w:val="clear" w:color="auto" w:fill="FABF8F"/>
    </w:rPr>
  </w:style>
  <w:style w:type="paragraph" w:customStyle="1" w:styleId="DocTitle2">
    <w:name w:val="DocTitle2"/>
    <w:basedOn w:val="Normal"/>
    <w:next w:val="DocTitle3"/>
    <w:link w:val="DocTitle2Char"/>
    <w:uiPriority w:val="1"/>
    <w:semiHidden/>
    <w:rsid w:val="00EA2C95"/>
    <w:pPr>
      <w:spacing w:after="0" w:line="640" w:lineRule="exact"/>
    </w:pPr>
    <w:rPr>
      <w:rFonts w:ascii="Grueber" w:hAnsi="Grueber"/>
      <w:color w:val="A67EC6" w:themeColor="accent3"/>
      <w:sz w:val="64"/>
    </w:rPr>
  </w:style>
  <w:style w:type="paragraph" w:customStyle="1" w:styleId="DocDetail1">
    <w:name w:val="DocDetail1"/>
    <w:basedOn w:val="Normal"/>
    <w:link w:val="DocDetail1Char"/>
    <w:uiPriority w:val="1"/>
    <w:semiHidden/>
    <w:rsid w:val="003D4D93"/>
    <w:pPr>
      <w:spacing w:after="0" w:line="300" w:lineRule="atLeast"/>
    </w:pPr>
    <w:rPr>
      <w:caps/>
      <w:color w:val="343334" w:themeColor="text2"/>
      <w:spacing w:val="20"/>
      <w:sz w:val="26"/>
    </w:rPr>
  </w:style>
  <w:style w:type="character" w:customStyle="1" w:styleId="DocTitle2Char">
    <w:name w:val="DocTitle2 Char"/>
    <w:basedOn w:val="DefaultParagraphFont"/>
    <w:link w:val="DocTitle2"/>
    <w:uiPriority w:val="1"/>
    <w:semiHidden/>
    <w:rsid w:val="00A77E2C"/>
    <w:rPr>
      <w:rFonts w:ascii="Grueber" w:hAnsi="Grueber"/>
      <w:color w:val="A67EC6" w:themeColor="accent3"/>
      <w:sz w:val="64"/>
    </w:rPr>
  </w:style>
  <w:style w:type="paragraph" w:customStyle="1" w:styleId="DocTitle3">
    <w:name w:val="DocTitle3"/>
    <w:basedOn w:val="Normal"/>
    <w:link w:val="DocTitle3Char"/>
    <w:uiPriority w:val="1"/>
    <w:semiHidden/>
    <w:rsid w:val="003D4D93"/>
    <w:pPr>
      <w:spacing w:after="0" w:line="300" w:lineRule="atLeast"/>
    </w:pPr>
    <w:rPr>
      <w:rFonts w:ascii="Lato" w:hAnsi="Lato"/>
      <w:b/>
      <w:caps/>
      <w:color w:val="343334" w:themeColor="text2"/>
      <w:spacing w:val="20"/>
      <w:sz w:val="26"/>
    </w:rPr>
  </w:style>
  <w:style w:type="character" w:customStyle="1" w:styleId="DocDetail1Char">
    <w:name w:val="DocDetail1 Char"/>
    <w:basedOn w:val="DefaultParagraphFont"/>
    <w:link w:val="DocDetail1"/>
    <w:uiPriority w:val="1"/>
    <w:semiHidden/>
    <w:rsid w:val="00A77E2C"/>
    <w:rPr>
      <w:caps/>
      <w:color w:val="343334" w:themeColor="text2"/>
      <w:spacing w:val="20"/>
      <w:sz w:val="26"/>
    </w:rPr>
  </w:style>
  <w:style w:type="paragraph" w:customStyle="1" w:styleId="CoverImagehiddentext">
    <w:name w:val="CoverImage (hidden text)"/>
    <w:basedOn w:val="Normal"/>
    <w:link w:val="CoverImagehiddentextChar"/>
    <w:uiPriority w:val="1"/>
    <w:semiHidden/>
    <w:rsid w:val="003D4D93"/>
    <w:rPr>
      <w:vanish/>
    </w:rPr>
  </w:style>
  <w:style w:type="character" w:customStyle="1" w:styleId="DocTitle3Char">
    <w:name w:val="DocTitle3 Char"/>
    <w:basedOn w:val="DefaultParagraphFont"/>
    <w:link w:val="DocTitle3"/>
    <w:uiPriority w:val="1"/>
    <w:semiHidden/>
    <w:rsid w:val="00A77E2C"/>
    <w:rPr>
      <w:rFonts w:ascii="Lato" w:hAnsi="Lato"/>
      <w:b/>
      <w:caps/>
      <w:color w:val="343334" w:themeColor="text2"/>
      <w:spacing w:val="20"/>
      <w:sz w:val="26"/>
    </w:rPr>
  </w:style>
  <w:style w:type="character" w:customStyle="1" w:styleId="CoverImagehiddentextChar">
    <w:name w:val="CoverImage (hidden text) Char"/>
    <w:basedOn w:val="DefaultParagraphFont"/>
    <w:link w:val="CoverImagehiddentext"/>
    <w:uiPriority w:val="1"/>
    <w:semiHidden/>
    <w:rsid w:val="00A77E2C"/>
    <w:rPr>
      <w:vanish/>
    </w:rPr>
  </w:style>
  <w:style w:type="paragraph" w:styleId="TOC3">
    <w:name w:val="toc 3"/>
    <w:basedOn w:val="Normal"/>
    <w:next w:val="Normal"/>
    <w:autoRedefine/>
    <w:uiPriority w:val="39"/>
    <w:unhideWhenUsed/>
    <w:rsid w:val="003D4D93"/>
    <w:pPr>
      <w:tabs>
        <w:tab w:val="right" w:pos="6350"/>
      </w:tabs>
      <w:spacing w:before="60" w:after="0" w:line="300" w:lineRule="auto"/>
      <w:ind w:right="3289"/>
    </w:pPr>
    <w:rPr>
      <w:rFonts w:eastAsiaTheme="minorEastAsia" w:cs="Times New Roman"/>
      <w:szCs w:val="22"/>
    </w:rPr>
  </w:style>
  <w:style w:type="paragraph" w:customStyle="1" w:styleId="DocFooterA3">
    <w:name w:val="DocFooterA3"/>
    <w:basedOn w:val="Footer"/>
    <w:link w:val="DocFooterA3Char"/>
    <w:uiPriority w:val="10"/>
    <w:semiHidden/>
    <w:rsid w:val="003D4D93"/>
    <w:pPr>
      <w:tabs>
        <w:tab w:val="clear" w:pos="9639"/>
        <w:tab w:val="right" w:pos="21546"/>
      </w:tabs>
    </w:pPr>
  </w:style>
  <w:style w:type="character" w:customStyle="1" w:styleId="DocFooterA3Char">
    <w:name w:val="DocFooterA3 Char"/>
    <w:basedOn w:val="FooterChar"/>
    <w:link w:val="DocFooterA3"/>
    <w:uiPriority w:val="10"/>
    <w:semiHidden/>
    <w:rsid w:val="00A77E2C"/>
    <w:rPr>
      <w:rFonts w:ascii="Lato" w:hAnsi="Lato"/>
      <w:color w:val="404040" w:themeColor="text1" w:themeTint="BF"/>
      <w:sz w:val="16"/>
    </w:rPr>
  </w:style>
  <w:style w:type="paragraph" w:styleId="TableofFigures">
    <w:name w:val="table of figures"/>
    <w:basedOn w:val="TOC1"/>
    <w:next w:val="Normal"/>
    <w:uiPriority w:val="99"/>
    <w:unhideWhenUsed/>
    <w:rsid w:val="003D4D93"/>
    <w:pPr>
      <w:pBdr>
        <w:between w:val="none" w:sz="0" w:space="0" w:color="auto"/>
      </w:pBdr>
    </w:pPr>
    <w:rPr>
      <w:rFonts w:asciiTheme="minorHAnsi" w:hAnsiTheme="minorHAnsi"/>
      <w:b w:val="0"/>
    </w:rPr>
  </w:style>
  <w:style w:type="paragraph" w:customStyle="1" w:styleId="Guidancetext">
    <w:name w:val="Guidance text"/>
    <w:basedOn w:val="Normal"/>
    <w:link w:val="GuidancetextChar"/>
    <w:uiPriority w:val="79"/>
    <w:semiHidden/>
    <w:qFormat/>
    <w:rsid w:val="003D4D93"/>
    <w:rPr>
      <w:i/>
      <w:color w:val="0000FF"/>
    </w:rPr>
  </w:style>
  <w:style w:type="paragraph" w:customStyle="1" w:styleId="Designguidance">
    <w:name w:val="Design guidance"/>
    <w:basedOn w:val="Guidancetext"/>
    <w:link w:val="DesignguidanceChar"/>
    <w:uiPriority w:val="79"/>
    <w:semiHidden/>
    <w:qFormat/>
    <w:rsid w:val="003D4D93"/>
    <w:rPr>
      <w:color w:val="ED7D31"/>
    </w:rPr>
  </w:style>
  <w:style w:type="character" w:customStyle="1" w:styleId="GuidancetextChar">
    <w:name w:val="Guidance text Char"/>
    <w:basedOn w:val="DefaultParagraphFont"/>
    <w:link w:val="Guidancetext"/>
    <w:uiPriority w:val="79"/>
    <w:semiHidden/>
    <w:rsid w:val="003D4D93"/>
    <w:rPr>
      <w:i/>
      <w:color w:val="0000FF"/>
    </w:rPr>
  </w:style>
  <w:style w:type="character" w:customStyle="1" w:styleId="Pre-definedmacro">
    <w:name w:val="Pre-defined macro"/>
    <w:basedOn w:val="DefaultParagraphFont"/>
    <w:uiPriority w:val="79"/>
    <w:semiHidden/>
    <w:qFormat/>
    <w:rsid w:val="003D4D93"/>
    <w:rPr>
      <w:rFonts w:asciiTheme="minorHAnsi" w:hAnsiTheme="minorHAnsi"/>
      <w:i/>
      <w:color w:val="0000FF"/>
      <w:sz w:val="20"/>
      <w:bdr w:val="none" w:sz="0" w:space="0" w:color="auto"/>
      <w:shd w:val="clear" w:color="auto" w:fill="FFFF00"/>
    </w:rPr>
  </w:style>
  <w:style w:type="character" w:customStyle="1" w:styleId="DesignguidanceChar">
    <w:name w:val="Design guidance Char"/>
    <w:basedOn w:val="GuidancetextChar"/>
    <w:link w:val="Designguidance"/>
    <w:uiPriority w:val="79"/>
    <w:semiHidden/>
    <w:rsid w:val="003D4D93"/>
    <w:rPr>
      <w:i/>
      <w:color w:val="ED7D31"/>
    </w:rPr>
  </w:style>
  <w:style w:type="character" w:customStyle="1" w:styleId="EngineersselectTableText">
    <w:name w:val="Engineer's select TableText"/>
    <w:basedOn w:val="DefaultParagraphFont"/>
    <w:uiPriority w:val="79"/>
    <w:semiHidden/>
    <w:qFormat/>
    <w:rsid w:val="003D4D93"/>
    <w:rPr>
      <w:rFonts w:asciiTheme="minorHAnsi" w:hAnsiTheme="minorHAnsi"/>
      <w:i/>
      <w:color w:val="0000FF"/>
      <w:sz w:val="20"/>
      <w:bdr w:val="none" w:sz="0" w:space="0" w:color="auto"/>
      <w:shd w:val="clear" w:color="auto" w:fill="FABF8F"/>
    </w:rPr>
  </w:style>
  <w:style w:type="paragraph" w:customStyle="1" w:styleId="Guidancetext-hyperlink">
    <w:name w:val="Guidance text - hyperlink"/>
    <w:basedOn w:val="Normal"/>
    <w:link w:val="Guidancetext-hyperlinkChar"/>
    <w:uiPriority w:val="79"/>
    <w:semiHidden/>
    <w:qFormat/>
    <w:rsid w:val="003D4D93"/>
    <w:rPr>
      <w:i/>
      <w:color w:val="0000FF"/>
      <w:u w:val="single"/>
    </w:rPr>
  </w:style>
  <w:style w:type="character" w:customStyle="1" w:styleId="Guidancetext-hyperlinkChar">
    <w:name w:val="Guidance text - hyperlink Char"/>
    <w:basedOn w:val="DefaultParagraphFont"/>
    <w:link w:val="Guidancetext-hyperlink"/>
    <w:uiPriority w:val="79"/>
    <w:semiHidden/>
    <w:rsid w:val="003D4D93"/>
    <w:rPr>
      <w:i/>
      <w:color w:val="0000FF"/>
      <w:u w:val="single"/>
    </w:rPr>
  </w:style>
  <w:style w:type="paragraph" w:customStyle="1" w:styleId="Designguidancehyperlink">
    <w:name w:val="Design guidance hyperlink"/>
    <w:basedOn w:val="Guidancetext-hyperlink"/>
    <w:link w:val="DesignguidancehyperlinkChar"/>
    <w:uiPriority w:val="79"/>
    <w:semiHidden/>
    <w:qFormat/>
    <w:rsid w:val="003D4D93"/>
    <w:rPr>
      <w:color w:val="ED7D31"/>
    </w:rPr>
  </w:style>
  <w:style w:type="paragraph" w:customStyle="1" w:styleId="EngineersselectListBullet-level1">
    <w:name w:val="Engineer's select ListBullet - level 1"/>
    <w:basedOn w:val="ListBullet-level1"/>
    <w:link w:val="EngineersselectListBullet-level1Char"/>
    <w:uiPriority w:val="79"/>
    <w:semiHidden/>
    <w:qFormat/>
    <w:rsid w:val="003D4D93"/>
    <w:rPr>
      <w:i/>
      <w:color w:val="0000FF"/>
      <w:shd w:val="clear" w:color="auto" w:fill="FABF8F"/>
    </w:rPr>
  </w:style>
  <w:style w:type="character" w:customStyle="1" w:styleId="DesignguidancehyperlinkChar">
    <w:name w:val="Design guidance hyperlink Char"/>
    <w:basedOn w:val="Guidancetext-hyperlinkChar"/>
    <w:link w:val="Designguidancehyperlink"/>
    <w:uiPriority w:val="79"/>
    <w:semiHidden/>
    <w:rsid w:val="003D4D93"/>
    <w:rPr>
      <w:i/>
      <w:color w:val="ED7D31"/>
      <w:u w:val="single"/>
    </w:rPr>
  </w:style>
  <w:style w:type="paragraph" w:customStyle="1" w:styleId="EngineersselectListBullet-level2">
    <w:name w:val="Engineer's select ListBullet - level 2"/>
    <w:basedOn w:val="ListBullet-level2"/>
    <w:link w:val="EngineersselectListBullet-level2Char"/>
    <w:uiPriority w:val="79"/>
    <w:semiHidden/>
    <w:qFormat/>
    <w:rsid w:val="003D4D93"/>
    <w:rPr>
      <w:i/>
      <w:color w:val="0000FF"/>
      <w:shd w:val="clear" w:color="auto" w:fill="FABF8F"/>
    </w:rPr>
  </w:style>
  <w:style w:type="character" w:customStyle="1" w:styleId="EngineersselectListBullet-level1Char">
    <w:name w:val="Engineer's select ListBullet - level 1 Char"/>
    <w:basedOn w:val="ListBullet-level1Char"/>
    <w:link w:val="EngineersselectListBullet-level1"/>
    <w:uiPriority w:val="79"/>
    <w:semiHidden/>
    <w:rsid w:val="003D4D93"/>
    <w:rPr>
      <w:i/>
      <w:color w:val="0000FF"/>
    </w:rPr>
  </w:style>
  <w:style w:type="paragraph" w:customStyle="1" w:styleId="EngineersselectListBullet-level3">
    <w:name w:val="Engineer's select ListBullet - level 3"/>
    <w:basedOn w:val="ListBullet-level3"/>
    <w:link w:val="EngineersselectListBullet-level3Char"/>
    <w:uiPriority w:val="79"/>
    <w:semiHidden/>
    <w:qFormat/>
    <w:rsid w:val="003D4D93"/>
    <w:rPr>
      <w:i/>
      <w:color w:val="0000FF"/>
      <w:shd w:val="clear" w:color="auto" w:fill="FABF8F"/>
    </w:rPr>
  </w:style>
  <w:style w:type="character" w:customStyle="1" w:styleId="EngineersselectListBullet-level2Char">
    <w:name w:val="Engineer's select ListBullet - level 2 Char"/>
    <w:basedOn w:val="ListBullet-level2Char"/>
    <w:link w:val="EngineersselectListBullet-level2"/>
    <w:uiPriority w:val="79"/>
    <w:semiHidden/>
    <w:rsid w:val="003D4D93"/>
    <w:rPr>
      <w:i/>
      <w:color w:val="0000FF"/>
    </w:rPr>
  </w:style>
  <w:style w:type="character" w:customStyle="1" w:styleId="EngineersselectListBullet-level3Char">
    <w:name w:val="Engineer's select ListBullet - level 3 Char"/>
    <w:basedOn w:val="ListBullet-level3Char"/>
    <w:link w:val="EngineersselectListBullet-level3"/>
    <w:uiPriority w:val="79"/>
    <w:semiHidden/>
    <w:rsid w:val="003D4D93"/>
    <w:rPr>
      <w:i/>
      <w:color w:val="0000FF"/>
    </w:rPr>
  </w:style>
  <w:style w:type="paragraph" w:customStyle="1" w:styleId="EngineersselectTableTextbullet">
    <w:name w:val="Engineer's select TableText bullet"/>
    <w:basedOn w:val="TableTextBullet"/>
    <w:link w:val="EngineersselectTableTextbulletChar"/>
    <w:uiPriority w:val="79"/>
    <w:semiHidden/>
    <w:qFormat/>
    <w:rsid w:val="003D4D93"/>
    <w:rPr>
      <w:i/>
      <w:color w:val="0000FF"/>
      <w:shd w:val="clear" w:color="auto" w:fill="FABF8F"/>
    </w:rPr>
  </w:style>
  <w:style w:type="paragraph" w:customStyle="1" w:styleId="EngineersselectTableTextnumbered">
    <w:name w:val="Engineer's select TableText numbered"/>
    <w:basedOn w:val="TableTextNum"/>
    <w:link w:val="EngineersselectTableTextnumberedChar"/>
    <w:uiPriority w:val="79"/>
    <w:semiHidden/>
    <w:qFormat/>
    <w:rsid w:val="003D4D93"/>
    <w:pPr>
      <w:tabs>
        <w:tab w:val="left" w:pos="340"/>
      </w:tabs>
    </w:pPr>
    <w:rPr>
      <w:i/>
      <w:color w:val="0000FF"/>
      <w:shd w:val="clear" w:color="auto" w:fill="FABF8F"/>
    </w:rPr>
  </w:style>
  <w:style w:type="character" w:customStyle="1" w:styleId="EngineersselectTableTextbulletChar">
    <w:name w:val="Engineer's select TableText bullet Char"/>
    <w:basedOn w:val="TableTextBulletChar"/>
    <w:link w:val="EngineersselectTableTextbullet"/>
    <w:uiPriority w:val="79"/>
    <w:semiHidden/>
    <w:rsid w:val="003D4D93"/>
    <w:rPr>
      <w:i/>
      <w:color w:val="0000FF"/>
    </w:rPr>
  </w:style>
  <w:style w:type="paragraph" w:customStyle="1" w:styleId="Pre-definedmacroListBullet1">
    <w:name w:val="Pre-defined macro ListBullet 1"/>
    <w:basedOn w:val="EngineersselectListBullet-level1"/>
    <w:link w:val="Pre-definedmacroListBullet1Char"/>
    <w:uiPriority w:val="79"/>
    <w:semiHidden/>
    <w:qFormat/>
    <w:rsid w:val="003D4D93"/>
    <w:rPr>
      <w:shd w:val="clear" w:color="auto" w:fill="FFFF00"/>
    </w:rPr>
  </w:style>
  <w:style w:type="character" w:customStyle="1" w:styleId="EngineersselectTableTextnumberedChar">
    <w:name w:val="Engineer's select TableText numbered Char"/>
    <w:basedOn w:val="TableTextNumChar"/>
    <w:link w:val="EngineersselectTableTextnumbered"/>
    <w:uiPriority w:val="79"/>
    <w:semiHidden/>
    <w:rsid w:val="003D4D93"/>
    <w:rPr>
      <w:i/>
      <w:color w:val="0000FF"/>
    </w:rPr>
  </w:style>
  <w:style w:type="paragraph" w:customStyle="1" w:styleId="Pre-definedmacroListBullet2">
    <w:name w:val="Pre-defined macro ListBullet 2"/>
    <w:basedOn w:val="EngineersselectListBullet-level2"/>
    <w:link w:val="Pre-definedmacroListBullet2Char"/>
    <w:uiPriority w:val="79"/>
    <w:semiHidden/>
    <w:qFormat/>
    <w:rsid w:val="003D4D93"/>
    <w:rPr>
      <w:shd w:val="clear" w:color="auto" w:fill="FFFF00"/>
    </w:rPr>
  </w:style>
  <w:style w:type="character" w:customStyle="1" w:styleId="Pre-definedmacroListBullet1Char">
    <w:name w:val="Pre-defined macro ListBullet 1 Char"/>
    <w:basedOn w:val="EngineersselectListBullet-level1Char"/>
    <w:link w:val="Pre-definedmacroListBullet1"/>
    <w:uiPriority w:val="79"/>
    <w:semiHidden/>
    <w:rsid w:val="003D4D93"/>
    <w:rPr>
      <w:i/>
      <w:color w:val="0000FF"/>
    </w:rPr>
  </w:style>
  <w:style w:type="paragraph" w:customStyle="1" w:styleId="Pre-definedmacroListBullet3">
    <w:name w:val="Pre-defined macro ListBullet 3"/>
    <w:basedOn w:val="EngineersselectListBullet-level3"/>
    <w:link w:val="Pre-definedmacroListBullet3Char"/>
    <w:uiPriority w:val="79"/>
    <w:semiHidden/>
    <w:qFormat/>
    <w:rsid w:val="003D4D93"/>
    <w:rPr>
      <w:shd w:val="clear" w:color="auto" w:fill="FFFF00"/>
    </w:rPr>
  </w:style>
  <w:style w:type="character" w:customStyle="1" w:styleId="Pre-definedmacroListBullet2Char">
    <w:name w:val="Pre-defined macro ListBullet 2 Char"/>
    <w:basedOn w:val="EngineersselectListBullet-level2Char"/>
    <w:link w:val="Pre-definedmacroListBullet2"/>
    <w:uiPriority w:val="79"/>
    <w:semiHidden/>
    <w:rsid w:val="003D4D93"/>
    <w:rPr>
      <w:i/>
      <w:color w:val="0000FF"/>
    </w:rPr>
  </w:style>
  <w:style w:type="character" w:customStyle="1" w:styleId="Pre-definedmacroListBullet3Char">
    <w:name w:val="Pre-defined macro ListBullet 3 Char"/>
    <w:basedOn w:val="EngineersselectListBullet-level3Char"/>
    <w:link w:val="Pre-definedmacroListBullet3"/>
    <w:uiPriority w:val="79"/>
    <w:semiHidden/>
    <w:rsid w:val="003D4D93"/>
    <w:rPr>
      <w:i/>
      <w:color w:val="0000FF"/>
    </w:rPr>
  </w:style>
  <w:style w:type="character" w:styleId="PlaceholderText">
    <w:name w:val="Placeholder Text"/>
    <w:uiPriority w:val="99"/>
    <w:rsid w:val="003D4D93"/>
    <w:rPr>
      <w:color w:val="auto"/>
      <w:bdr w:val="none" w:sz="0" w:space="0" w:color="auto"/>
      <w:shd w:val="clear" w:color="auto" w:fill="FFFFCC"/>
    </w:rPr>
  </w:style>
  <w:style w:type="table" w:styleId="TableGridLight">
    <w:name w:val="Grid Table Light"/>
    <w:basedOn w:val="TableNormal"/>
    <w:uiPriority w:val="40"/>
    <w:rsid w:val="003D4D93"/>
    <w:pPr>
      <w:spacing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styleId="CommentReference">
    <w:name w:val="annotation reference"/>
    <w:basedOn w:val="DefaultParagraphFont"/>
    <w:uiPriority w:val="99"/>
    <w:semiHidden/>
    <w:unhideWhenUsed/>
    <w:rsid w:val="003D4D93"/>
    <w:rPr>
      <w:sz w:val="16"/>
      <w:szCs w:val="16"/>
    </w:rPr>
  </w:style>
  <w:style w:type="paragraph" w:styleId="CommentText">
    <w:name w:val="annotation text"/>
    <w:basedOn w:val="Normal"/>
    <w:link w:val="CommentTextChar"/>
    <w:uiPriority w:val="99"/>
    <w:unhideWhenUsed/>
    <w:rsid w:val="003D4D93"/>
    <w:pPr>
      <w:spacing w:line="240" w:lineRule="auto"/>
    </w:pPr>
  </w:style>
  <w:style w:type="character" w:customStyle="1" w:styleId="CommentTextChar">
    <w:name w:val="Comment Text Char"/>
    <w:basedOn w:val="DefaultParagraphFont"/>
    <w:link w:val="CommentText"/>
    <w:uiPriority w:val="99"/>
    <w:rsid w:val="003D4D93"/>
  </w:style>
  <w:style w:type="paragraph" w:styleId="CommentSubject">
    <w:name w:val="annotation subject"/>
    <w:basedOn w:val="CommentText"/>
    <w:next w:val="CommentText"/>
    <w:link w:val="CommentSubjectChar"/>
    <w:uiPriority w:val="99"/>
    <w:semiHidden/>
    <w:unhideWhenUsed/>
    <w:rsid w:val="003D4D93"/>
    <w:rPr>
      <w:b/>
      <w:bCs/>
    </w:rPr>
  </w:style>
  <w:style w:type="character" w:customStyle="1" w:styleId="CommentSubjectChar">
    <w:name w:val="Comment Subject Char"/>
    <w:basedOn w:val="CommentTextChar"/>
    <w:link w:val="CommentSubject"/>
    <w:uiPriority w:val="99"/>
    <w:semiHidden/>
    <w:rsid w:val="003D4D93"/>
    <w:rPr>
      <w:b/>
      <w:bCs/>
    </w:rPr>
  </w:style>
  <w:style w:type="table" w:customStyle="1" w:styleId="HoareLeaTable1">
    <w:name w:val="!HoareLea Table 1"/>
    <w:basedOn w:val="TableNormal"/>
    <w:uiPriority w:val="99"/>
    <w:rsid w:val="003D4D93"/>
    <w:pPr>
      <w:spacing w:after="0"/>
    </w:pPr>
    <w:tblPr>
      <w:tblStyleRowBandSize w:val="1"/>
      <w:tblBorders>
        <w:top w:val="single" w:sz="2" w:space="0" w:color="595959" w:themeColor="text1" w:themeTint="A6"/>
        <w:left w:val="single" w:sz="2" w:space="0" w:color="595959" w:themeColor="text1" w:themeTint="A6"/>
        <w:bottom w:val="single" w:sz="2" w:space="0" w:color="595959" w:themeColor="text1" w:themeTint="A6"/>
        <w:right w:val="single" w:sz="2" w:space="0" w:color="595959" w:themeColor="text1" w:themeTint="A6"/>
        <w:insideH w:val="single" w:sz="2" w:space="0" w:color="595959" w:themeColor="text1" w:themeTint="A6"/>
        <w:insideV w:val="single" w:sz="2" w:space="0" w:color="595959" w:themeColor="text1" w:themeTint="A6"/>
      </w:tblBorders>
      <w:tblCellMar>
        <w:top w:w="57" w:type="dxa"/>
        <w:left w:w="57" w:type="dxa"/>
        <w:bottom w:w="57" w:type="dxa"/>
        <w:right w:w="57" w:type="dxa"/>
      </w:tblCellMar>
    </w:tblPr>
    <w:tblStylePr w:type="firstRow">
      <w:rPr>
        <w:rFonts w:asciiTheme="minorHAnsi" w:hAnsiTheme="minorHAnsi"/>
        <w:sz w:val="20"/>
      </w:rPr>
      <w:tblPr/>
      <w:trPr>
        <w:tblHeader/>
      </w:trPr>
      <w:tcPr>
        <w:shd w:val="clear" w:color="auto" w:fill="E5E6E5" w:themeFill="accent1"/>
        <w:tcMar>
          <w:top w:w="57" w:type="dxa"/>
          <w:left w:w="57" w:type="dxa"/>
          <w:bottom w:w="170" w:type="dxa"/>
          <w:right w:w="57" w:type="dxa"/>
        </w:tcMar>
        <w:vAlign w:val="top"/>
      </w:tcPr>
    </w:tblStylePr>
    <w:tblStylePr w:type="band1Horz">
      <w:tblPr/>
      <w:tcPr>
        <w:tcBorders>
          <w:top w:val="nil"/>
          <w:insideH w:val="dotted" w:sz="4" w:space="0" w:color="AEACAE" w:themeColor="text2" w:themeTint="66"/>
        </w:tcBorders>
        <w:noWrap/>
        <w:tcMar>
          <w:top w:w="57" w:type="dxa"/>
          <w:left w:w="0" w:type="nil"/>
          <w:bottom w:w="57" w:type="dxa"/>
          <w:right w:w="0" w:type="nil"/>
        </w:tcMar>
      </w:tcPr>
    </w:tblStylePr>
    <w:tblStylePr w:type="band2Horz">
      <w:tblPr/>
      <w:tcPr>
        <w:tcBorders>
          <w:insideH w:val="nil"/>
        </w:tcBorders>
        <w:noWrap/>
        <w:tcMar>
          <w:top w:w="57" w:type="dxa"/>
          <w:left w:w="0" w:type="nil"/>
          <w:bottom w:w="57" w:type="dxa"/>
          <w:right w:w="0" w:type="nil"/>
        </w:tcMar>
      </w:tcPr>
    </w:tblStylePr>
  </w:style>
  <w:style w:type="table" w:customStyle="1" w:styleId="HoareLeaTable2">
    <w:name w:val="!HoareLea Table 2"/>
    <w:basedOn w:val="TableNormal"/>
    <w:uiPriority w:val="99"/>
    <w:rsid w:val="003D4D93"/>
    <w:pPr>
      <w:spacing w:after="0"/>
    </w:pPr>
    <w:tblPr>
      <w:tblStyleRowBandSize w:val="1"/>
      <w:tblStyleColBandSize w:val="1"/>
      <w:tblBorders>
        <w:top w:val="single" w:sz="2" w:space="0" w:color="595959" w:themeColor="text1" w:themeTint="A6"/>
        <w:left w:val="single" w:sz="2" w:space="0" w:color="595959" w:themeColor="text1" w:themeTint="A6"/>
        <w:bottom w:val="single" w:sz="2" w:space="0" w:color="595959" w:themeColor="text1" w:themeTint="A6"/>
        <w:right w:val="single" w:sz="2" w:space="0" w:color="595959" w:themeColor="text1" w:themeTint="A6"/>
        <w:insideH w:val="single" w:sz="2" w:space="0" w:color="595959" w:themeColor="text1" w:themeTint="A6"/>
        <w:insideV w:val="single" w:sz="2" w:space="0" w:color="595959" w:themeColor="text1" w:themeTint="A6"/>
      </w:tblBorders>
      <w:tblCellMar>
        <w:top w:w="57" w:type="dxa"/>
        <w:left w:w="57" w:type="dxa"/>
        <w:bottom w:w="57" w:type="dxa"/>
        <w:right w:w="57" w:type="dxa"/>
      </w:tblCellMar>
    </w:tblPr>
    <w:tcPr>
      <w:shd w:val="clear" w:color="auto" w:fill="auto"/>
    </w:tcPr>
    <w:tblStylePr w:type="firstCol">
      <w:pPr>
        <w:wordWrap/>
        <w:jc w:val="left"/>
      </w:pPr>
      <w:rPr>
        <w:rFonts w:asciiTheme="minorHAnsi" w:hAnsiTheme="minorHAnsi"/>
        <w:sz w:val="20"/>
      </w:rPr>
      <w:tblPr/>
      <w:tcPr>
        <w:tcBorders>
          <w:top w:val="single" w:sz="4" w:space="0" w:color="595959" w:themeColor="text1" w:themeTint="A6"/>
          <w:left w:val="single" w:sz="4" w:space="0" w:color="595959" w:themeColor="text1" w:themeTint="A6"/>
          <w:bottom w:val="single" w:sz="4" w:space="0" w:color="595959" w:themeColor="text1" w:themeTint="A6"/>
          <w:right w:val="single" w:sz="4" w:space="0" w:color="595959" w:themeColor="text1" w:themeTint="A6"/>
          <w:insideH w:val="single" w:sz="4" w:space="0" w:color="595959" w:themeColor="text1" w:themeTint="A6"/>
          <w:insideV w:val="single" w:sz="4" w:space="0" w:color="595959" w:themeColor="text1" w:themeTint="A6"/>
          <w:tl2br w:val="nil"/>
          <w:tr2bl w:val="nil"/>
        </w:tcBorders>
        <w:shd w:val="clear" w:color="auto" w:fill="E5E6E5" w:themeFill="accent1"/>
      </w:tcPr>
    </w:tblStylePr>
    <w:tblStylePr w:type="band1Vert">
      <w:tblPr/>
      <w:tcPr>
        <w:tcBorders>
          <w:left w:val="nil"/>
          <w:insideV w:val="nil"/>
        </w:tcBorders>
        <w:shd w:val="clear" w:color="auto" w:fill="auto"/>
      </w:tcPr>
    </w:tblStylePr>
    <w:tblStylePr w:type="band2Vert">
      <w:tblPr/>
      <w:tcPr>
        <w:noWrap/>
        <w:tcMar>
          <w:top w:w="57" w:type="dxa"/>
          <w:left w:w="0" w:type="nil"/>
          <w:bottom w:w="57" w:type="dxa"/>
          <w:right w:w="0" w:type="nil"/>
        </w:tcMar>
      </w:tcPr>
    </w:tblStylePr>
    <w:tblStylePr w:type="band1Horz">
      <w:tblPr/>
      <w:tcPr>
        <w:noWrap/>
        <w:tcMar>
          <w:top w:w="57" w:type="dxa"/>
          <w:left w:w="0" w:type="nil"/>
          <w:bottom w:w="57" w:type="dxa"/>
          <w:right w:w="0" w:type="nil"/>
        </w:tcMar>
      </w:tcPr>
    </w:tblStylePr>
    <w:tblStylePr w:type="band2Horz">
      <w:tblPr/>
      <w:tcPr>
        <w:noWrap/>
        <w:tcMar>
          <w:top w:w="57" w:type="dxa"/>
          <w:left w:w="0" w:type="nil"/>
          <w:bottom w:w="57" w:type="dxa"/>
          <w:right w:w="0" w:type="nil"/>
        </w:tcMar>
      </w:tcPr>
    </w:tblStylePr>
  </w:style>
  <w:style w:type="table" w:customStyle="1" w:styleId="HoareLeaTable3">
    <w:name w:val="!HoareLea Table 3"/>
    <w:basedOn w:val="TableNormal"/>
    <w:uiPriority w:val="99"/>
    <w:rsid w:val="003D4D93"/>
    <w:pPr>
      <w:spacing w:after="0"/>
    </w:pPr>
    <w:tblPr>
      <w:tblStyleRowBandSize w:val="1"/>
      <w:tblStyleColBandSize w:val="1"/>
      <w:tblBorders>
        <w:top w:val="single" w:sz="4" w:space="0" w:color="595959" w:themeColor="text1" w:themeTint="A6"/>
        <w:left w:val="single" w:sz="4" w:space="0" w:color="595959" w:themeColor="text1" w:themeTint="A6"/>
        <w:bottom w:val="single" w:sz="4" w:space="0" w:color="595959" w:themeColor="text1" w:themeTint="A6"/>
        <w:right w:val="single" w:sz="4" w:space="0" w:color="595959" w:themeColor="text1" w:themeTint="A6"/>
        <w:insideH w:val="single" w:sz="4" w:space="0" w:color="595959" w:themeColor="text1" w:themeTint="A6"/>
        <w:insideV w:val="single" w:sz="4" w:space="0" w:color="595959" w:themeColor="text1" w:themeTint="A6"/>
      </w:tblBorders>
      <w:tblCellMar>
        <w:top w:w="57" w:type="dxa"/>
        <w:left w:w="57" w:type="dxa"/>
        <w:bottom w:w="57" w:type="dxa"/>
        <w:right w:w="57" w:type="dxa"/>
      </w:tblCellMar>
    </w:tblPr>
    <w:tcPr>
      <w:shd w:val="clear" w:color="auto" w:fill="auto"/>
    </w:tcPr>
    <w:tblStylePr w:type="firstRow">
      <w:pPr>
        <w:wordWrap/>
        <w:jc w:val="left"/>
      </w:pPr>
      <w:rPr>
        <w:rFonts w:asciiTheme="minorHAnsi" w:hAnsiTheme="minorHAnsi"/>
        <w:sz w:val="20"/>
      </w:rPr>
      <w:tblPr/>
      <w:trPr>
        <w:tblHeader/>
      </w:trPr>
      <w:tcPr>
        <w:shd w:val="clear" w:color="auto" w:fill="E5E6E5" w:themeFill="accent1"/>
        <w:tcMar>
          <w:top w:w="57" w:type="dxa"/>
          <w:left w:w="57" w:type="dxa"/>
          <w:bottom w:w="170" w:type="dxa"/>
          <w:right w:w="57" w:type="dxa"/>
        </w:tcMar>
        <w:vAlign w:val="top"/>
      </w:tcPr>
    </w:tblStylePr>
    <w:tblStylePr w:type="firstCol">
      <w:pPr>
        <w:wordWrap/>
        <w:jc w:val="left"/>
      </w:pPr>
      <w:rPr>
        <w:rFonts w:asciiTheme="minorHAnsi" w:hAnsiTheme="minorHAnsi"/>
        <w:sz w:val="20"/>
      </w:rPr>
      <w:tblPr/>
      <w:tcPr>
        <w:tcBorders>
          <w:top w:val="single" w:sz="4" w:space="0" w:color="595959" w:themeColor="text1" w:themeTint="A6"/>
          <w:left w:val="single" w:sz="4" w:space="0" w:color="595959" w:themeColor="text1" w:themeTint="A6"/>
          <w:bottom w:val="single" w:sz="4" w:space="0" w:color="595959" w:themeColor="text1" w:themeTint="A6"/>
          <w:right w:val="single" w:sz="4" w:space="0" w:color="595959" w:themeColor="text1" w:themeTint="A6"/>
          <w:insideH w:val="single" w:sz="4" w:space="0" w:color="595959" w:themeColor="text1" w:themeTint="A6"/>
          <w:insideV w:val="single" w:sz="4" w:space="0" w:color="595959" w:themeColor="text1" w:themeTint="A6"/>
        </w:tcBorders>
        <w:shd w:val="clear" w:color="auto" w:fill="E5E6E5" w:themeFill="accent1"/>
      </w:tcPr>
    </w:tblStylePr>
    <w:tblStylePr w:type="band1Vert">
      <w:tblPr/>
      <w:tcPr>
        <w:tcBorders>
          <w:left w:val="nil"/>
        </w:tcBorders>
        <w:shd w:val="clear" w:color="auto" w:fill="auto"/>
      </w:tcPr>
    </w:tblStylePr>
    <w:tblStylePr w:type="band1Horz">
      <w:tblPr/>
      <w:tcPr>
        <w:tcBorders>
          <w:top w:val="nil"/>
        </w:tcBorders>
        <w:noWrap/>
        <w:tcMar>
          <w:top w:w="57" w:type="dxa"/>
          <w:left w:w="0" w:type="nil"/>
          <w:bottom w:w="57" w:type="dxa"/>
          <w:right w:w="0" w:type="nil"/>
        </w:tcMar>
      </w:tcPr>
    </w:tblStylePr>
    <w:tblStylePr w:type="band2Horz">
      <w:tblPr/>
      <w:tcPr>
        <w:noWrap/>
        <w:tcMar>
          <w:top w:w="57" w:type="dxa"/>
          <w:left w:w="0" w:type="nil"/>
          <w:bottom w:w="57" w:type="dxa"/>
          <w:right w:w="0" w:type="nil"/>
        </w:tcMar>
      </w:tcPr>
    </w:tblStylePr>
  </w:style>
  <w:style w:type="table" w:customStyle="1" w:styleId="HoareLeaTable5">
    <w:name w:val="!HoareLea Table 5"/>
    <w:basedOn w:val="TableNormal"/>
    <w:uiPriority w:val="99"/>
    <w:rsid w:val="003D4D93"/>
    <w:pPr>
      <w:spacing w:after="0"/>
    </w:pPr>
    <w:tblPr>
      <w:tblBorders>
        <w:top w:val="single" w:sz="4" w:space="0" w:color="595959" w:themeColor="text1" w:themeTint="A6"/>
        <w:left w:val="single" w:sz="4" w:space="0" w:color="595959" w:themeColor="text1" w:themeTint="A6"/>
        <w:bottom w:val="single" w:sz="4" w:space="0" w:color="595959" w:themeColor="text1" w:themeTint="A6"/>
        <w:right w:val="single" w:sz="4" w:space="0" w:color="595959" w:themeColor="text1" w:themeTint="A6"/>
        <w:insideH w:val="single" w:sz="4" w:space="0" w:color="595959" w:themeColor="text1" w:themeTint="A6"/>
        <w:insideV w:val="single" w:sz="4" w:space="0" w:color="595959" w:themeColor="text1" w:themeTint="A6"/>
      </w:tblBorders>
      <w:tblCellMar>
        <w:top w:w="57" w:type="dxa"/>
        <w:left w:w="57" w:type="dxa"/>
        <w:bottom w:w="57" w:type="dxa"/>
        <w:right w:w="57" w:type="dxa"/>
      </w:tblCellMar>
    </w:tblPr>
    <w:tcPr>
      <w:shd w:val="clear" w:color="auto" w:fill="auto"/>
    </w:tcPr>
  </w:style>
  <w:style w:type="paragraph" w:customStyle="1" w:styleId="ParaNumHeading1">
    <w:name w:val="ParaNumHeading 1"/>
    <w:basedOn w:val="Heading1"/>
    <w:next w:val="ParaNumHeading2"/>
    <w:link w:val="ParaNumHeading1Char"/>
    <w:uiPriority w:val="5"/>
    <w:semiHidden/>
    <w:qFormat/>
    <w:rsid w:val="008D6E0C"/>
    <w:pPr>
      <w:numPr>
        <w:numId w:val="23"/>
      </w:numPr>
    </w:pPr>
  </w:style>
  <w:style w:type="paragraph" w:customStyle="1" w:styleId="ParaNumText2">
    <w:name w:val="ParaNumText 2"/>
    <w:basedOn w:val="ParaNumHeading1"/>
    <w:link w:val="ParaNumText2Char"/>
    <w:uiPriority w:val="5"/>
    <w:semiHidden/>
    <w:qFormat/>
    <w:rsid w:val="00236637"/>
    <w:pPr>
      <w:numPr>
        <w:ilvl w:val="1"/>
      </w:numPr>
      <w:spacing w:before="0" w:line="240" w:lineRule="atLeast"/>
    </w:pPr>
    <w:rPr>
      <w:rFonts w:asciiTheme="minorHAnsi" w:hAnsiTheme="minorHAnsi"/>
      <w:color w:val="000000" w:themeColor="text1"/>
      <w:sz w:val="20"/>
    </w:rPr>
  </w:style>
  <w:style w:type="character" w:customStyle="1" w:styleId="ParaNumHeading1Char">
    <w:name w:val="ParaNumHeading 1 Char"/>
    <w:basedOn w:val="DefaultParagraphFont"/>
    <w:link w:val="ParaNumHeading1"/>
    <w:uiPriority w:val="5"/>
    <w:semiHidden/>
    <w:rsid w:val="00737F81"/>
    <w:rPr>
      <w:rFonts w:asciiTheme="majorHAnsi" w:eastAsiaTheme="majorEastAsia" w:hAnsiTheme="majorHAnsi" w:cstheme="majorBidi"/>
      <w:color w:val="B5D1C6" w:themeColor="accent2"/>
      <w:sz w:val="30"/>
      <w:szCs w:val="32"/>
    </w:rPr>
  </w:style>
  <w:style w:type="paragraph" w:customStyle="1" w:styleId="ParaNumText3">
    <w:name w:val="ParaNumText 3"/>
    <w:basedOn w:val="ParaNumText2"/>
    <w:link w:val="ParaNumText3Char"/>
    <w:uiPriority w:val="5"/>
    <w:semiHidden/>
    <w:qFormat/>
    <w:rsid w:val="003D4D93"/>
    <w:pPr>
      <w:numPr>
        <w:ilvl w:val="2"/>
      </w:numPr>
    </w:pPr>
  </w:style>
  <w:style w:type="character" w:customStyle="1" w:styleId="ParaNumText2Char">
    <w:name w:val="ParaNumText 2 Char"/>
    <w:basedOn w:val="DefaultParagraphFont"/>
    <w:link w:val="ParaNumText2"/>
    <w:uiPriority w:val="5"/>
    <w:semiHidden/>
    <w:rsid w:val="003618AB"/>
    <w:rPr>
      <w:rFonts w:eastAsiaTheme="majorEastAsia" w:cstheme="majorBidi"/>
      <w:color w:val="000000" w:themeColor="text1"/>
      <w:szCs w:val="32"/>
    </w:rPr>
  </w:style>
  <w:style w:type="paragraph" w:customStyle="1" w:styleId="ParaNumText4">
    <w:name w:val="ParaNumText 4"/>
    <w:basedOn w:val="ParaNumText3"/>
    <w:link w:val="ParaNumText4Char"/>
    <w:uiPriority w:val="5"/>
    <w:semiHidden/>
    <w:qFormat/>
    <w:rsid w:val="003D4D93"/>
    <w:pPr>
      <w:numPr>
        <w:ilvl w:val="3"/>
      </w:numPr>
    </w:pPr>
  </w:style>
  <w:style w:type="character" w:customStyle="1" w:styleId="ParaNumText3Char">
    <w:name w:val="ParaNumText 3 Char"/>
    <w:basedOn w:val="DefaultParagraphFont"/>
    <w:link w:val="ParaNumText3"/>
    <w:uiPriority w:val="5"/>
    <w:semiHidden/>
    <w:rsid w:val="003618AB"/>
    <w:rPr>
      <w:rFonts w:eastAsiaTheme="majorEastAsia" w:cstheme="majorBidi"/>
      <w:color w:val="000000" w:themeColor="text1"/>
      <w:szCs w:val="32"/>
    </w:rPr>
  </w:style>
  <w:style w:type="character" w:customStyle="1" w:styleId="ParaNumText4Char">
    <w:name w:val="ParaNumText 4 Char"/>
    <w:basedOn w:val="DefaultParagraphFont"/>
    <w:link w:val="ParaNumText4"/>
    <w:uiPriority w:val="5"/>
    <w:semiHidden/>
    <w:rsid w:val="003618AB"/>
    <w:rPr>
      <w:rFonts w:eastAsiaTheme="majorEastAsia" w:cstheme="majorBidi"/>
      <w:color w:val="000000" w:themeColor="text1"/>
      <w:szCs w:val="32"/>
    </w:rPr>
  </w:style>
  <w:style w:type="paragraph" w:customStyle="1" w:styleId="ParaNumHeading2">
    <w:name w:val="ParaNumHeading 2"/>
    <w:basedOn w:val="ParaNumText2"/>
    <w:next w:val="ParaNumText3"/>
    <w:link w:val="ParaNumHeading2Char"/>
    <w:uiPriority w:val="5"/>
    <w:semiHidden/>
    <w:qFormat/>
    <w:rsid w:val="003618AB"/>
    <w:pPr>
      <w:keepNext/>
      <w:tabs>
        <w:tab w:val="left" w:pos="851"/>
      </w:tabs>
      <w:spacing w:before="113" w:line="220" w:lineRule="atLeast"/>
    </w:pPr>
    <w:rPr>
      <w:rFonts w:asciiTheme="majorHAnsi" w:hAnsiTheme="majorHAnsi"/>
      <w:sz w:val="22"/>
    </w:rPr>
  </w:style>
  <w:style w:type="character" w:customStyle="1" w:styleId="ParaNumHeading2Char">
    <w:name w:val="ParaNumHeading 2 Char"/>
    <w:basedOn w:val="ParaNumText2Char"/>
    <w:link w:val="ParaNumHeading2"/>
    <w:uiPriority w:val="5"/>
    <w:semiHidden/>
    <w:rsid w:val="003618AB"/>
    <w:rPr>
      <w:rFonts w:asciiTheme="majorHAnsi" w:eastAsiaTheme="majorEastAsia" w:hAnsiTheme="majorHAnsi" w:cstheme="majorBidi"/>
      <w:color w:val="000000" w:themeColor="text1"/>
      <w:sz w:val="22"/>
      <w:szCs w:val="32"/>
    </w:rPr>
  </w:style>
  <w:style w:type="paragraph" w:customStyle="1" w:styleId="DocTitle1">
    <w:name w:val="DocTitle1"/>
    <w:basedOn w:val="Normal"/>
    <w:link w:val="DocTitle1Char"/>
    <w:uiPriority w:val="1"/>
    <w:semiHidden/>
    <w:rsid w:val="003D4D93"/>
    <w:pPr>
      <w:spacing w:after="0" w:line="640" w:lineRule="exact"/>
    </w:pPr>
    <w:rPr>
      <w:rFonts w:ascii="Grueber" w:hAnsi="Grueber"/>
      <w:color w:val="343334" w:themeColor="text2"/>
      <w:sz w:val="64"/>
    </w:rPr>
  </w:style>
  <w:style w:type="paragraph" w:customStyle="1" w:styleId="DocDetail2">
    <w:name w:val="DocDetail2"/>
    <w:basedOn w:val="Normal"/>
    <w:link w:val="DocDetail2Char"/>
    <w:uiPriority w:val="1"/>
    <w:semiHidden/>
    <w:rsid w:val="003D4D93"/>
    <w:pPr>
      <w:spacing w:after="0"/>
    </w:pPr>
    <w:rPr>
      <w:color w:val="343334" w:themeColor="text2"/>
    </w:rPr>
  </w:style>
  <w:style w:type="character" w:styleId="FootnoteReference">
    <w:name w:val="footnote reference"/>
    <w:basedOn w:val="DefaultParagraphFont"/>
    <w:uiPriority w:val="9"/>
    <w:semiHidden/>
    <w:rsid w:val="003D4D93"/>
    <w:rPr>
      <w:vertAlign w:val="superscript"/>
    </w:rPr>
  </w:style>
  <w:style w:type="paragraph" w:styleId="Bibliography">
    <w:name w:val="Bibliography"/>
    <w:basedOn w:val="Normal"/>
    <w:next w:val="Normal"/>
    <w:uiPriority w:val="37"/>
    <w:semiHidden/>
    <w:unhideWhenUsed/>
    <w:rsid w:val="003D4D93"/>
  </w:style>
  <w:style w:type="paragraph" w:styleId="BlockText">
    <w:name w:val="Block Text"/>
    <w:basedOn w:val="Normal"/>
    <w:uiPriority w:val="99"/>
    <w:semiHidden/>
    <w:unhideWhenUsed/>
    <w:rsid w:val="003D4D93"/>
    <w:pPr>
      <w:pBdr>
        <w:top w:val="single" w:sz="2" w:space="10" w:color="E5E6E5" w:themeColor="accent1" w:frame="1"/>
        <w:left w:val="single" w:sz="2" w:space="10" w:color="E5E6E5" w:themeColor="accent1" w:frame="1"/>
        <w:bottom w:val="single" w:sz="2" w:space="10" w:color="E5E6E5" w:themeColor="accent1" w:frame="1"/>
        <w:right w:val="single" w:sz="2" w:space="10" w:color="E5E6E5" w:themeColor="accent1" w:frame="1"/>
      </w:pBdr>
      <w:ind w:left="1152" w:right="1152"/>
    </w:pPr>
    <w:rPr>
      <w:rFonts w:eastAsiaTheme="minorEastAsia"/>
      <w:i/>
      <w:iCs/>
      <w:color w:val="E5E6E5" w:themeColor="accent1"/>
    </w:rPr>
  </w:style>
  <w:style w:type="paragraph" w:styleId="BodyText">
    <w:name w:val="Body Text"/>
    <w:basedOn w:val="Normal"/>
    <w:link w:val="BodyTextChar"/>
    <w:uiPriority w:val="99"/>
    <w:semiHidden/>
    <w:unhideWhenUsed/>
    <w:rsid w:val="003D4D93"/>
    <w:pPr>
      <w:spacing w:after="120"/>
    </w:pPr>
  </w:style>
  <w:style w:type="character" w:customStyle="1" w:styleId="BodyTextChar">
    <w:name w:val="Body Text Char"/>
    <w:basedOn w:val="DefaultParagraphFont"/>
    <w:link w:val="BodyText"/>
    <w:uiPriority w:val="99"/>
    <w:semiHidden/>
    <w:rsid w:val="003D4D93"/>
  </w:style>
  <w:style w:type="paragraph" w:styleId="BodyText2">
    <w:name w:val="Body Text 2"/>
    <w:basedOn w:val="Normal"/>
    <w:link w:val="BodyText2Char"/>
    <w:uiPriority w:val="99"/>
    <w:semiHidden/>
    <w:unhideWhenUsed/>
    <w:rsid w:val="003D4D93"/>
    <w:pPr>
      <w:spacing w:after="120" w:line="480" w:lineRule="auto"/>
    </w:pPr>
  </w:style>
  <w:style w:type="character" w:customStyle="1" w:styleId="BodyText2Char">
    <w:name w:val="Body Text 2 Char"/>
    <w:basedOn w:val="DefaultParagraphFont"/>
    <w:link w:val="BodyText2"/>
    <w:uiPriority w:val="99"/>
    <w:semiHidden/>
    <w:rsid w:val="003D4D93"/>
  </w:style>
  <w:style w:type="paragraph" w:styleId="BodyText3">
    <w:name w:val="Body Text 3"/>
    <w:basedOn w:val="Normal"/>
    <w:link w:val="BodyText3Char"/>
    <w:uiPriority w:val="99"/>
    <w:semiHidden/>
    <w:unhideWhenUsed/>
    <w:rsid w:val="003D4D93"/>
    <w:pPr>
      <w:spacing w:after="120"/>
    </w:pPr>
    <w:rPr>
      <w:sz w:val="16"/>
      <w:szCs w:val="16"/>
    </w:rPr>
  </w:style>
  <w:style w:type="character" w:customStyle="1" w:styleId="BodyText3Char">
    <w:name w:val="Body Text 3 Char"/>
    <w:basedOn w:val="DefaultParagraphFont"/>
    <w:link w:val="BodyText3"/>
    <w:uiPriority w:val="99"/>
    <w:semiHidden/>
    <w:rsid w:val="003D4D93"/>
    <w:rPr>
      <w:sz w:val="16"/>
      <w:szCs w:val="16"/>
    </w:rPr>
  </w:style>
  <w:style w:type="paragraph" w:styleId="BodyTextFirstIndent">
    <w:name w:val="Body Text First Indent"/>
    <w:basedOn w:val="BodyText"/>
    <w:link w:val="BodyTextFirstIndentChar"/>
    <w:uiPriority w:val="99"/>
    <w:semiHidden/>
    <w:unhideWhenUsed/>
    <w:rsid w:val="003D4D93"/>
    <w:pPr>
      <w:spacing w:after="113"/>
      <w:ind w:firstLine="360"/>
    </w:pPr>
  </w:style>
  <w:style w:type="character" w:customStyle="1" w:styleId="BodyTextFirstIndentChar">
    <w:name w:val="Body Text First Indent Char"/>
    <w:basedOn w:val="BodyTextChar"/>
    <w:link w:val="BodyTextFirstIndent"/>
    <w:uiPriority w:val="99"/>
    <w:semiHidden/>
    <w:rsid w:val="003D4D93"/>
  </w:style>
  <w:style w:type="paragraph" w:styleId="BodyTextIndent">
    <w:name w:val="Body Text Indent"/>
    <w:basedOn w:val="Normal"/>
    <w:link w:val="BodyTextIndentChar"/>
    <w:uiPriority w:val="99"/>
    <w:semiHidden/>
    <w:unhideWhenUsed/>
    <w:rsid w:val="003D4D93"/>
    <w:pPr>
      <w:spacing w:after="120"/>
      <w:ind w:left="283"/>
    </w:pPr>
  </w:style>
  <w:style w:type="character" w:customStyle="1" w:styleId="BodyTextIndentChar">
    <w:name w:val="Body Text Indent Char"/>
    <w:basedOn w:val="DefaultParagraphFont"/>
    <w:link w:val="BodyTextIndent"/>
    <w:uiPriority w:val="99"/>
    <w:semiHidden/>
    <w:rsid w:val="003D4D93"/>
  </w:style>
  <w:style w:type="paragraph" w:styleId="BodyTextFirstIndent2">
    <w:name w:val="Body Text First Indent 2"/>
    <w:basedOn w:val="BodyTextIndent"/>
    <w:link w:val="BodyTextFirstIndent2Char"/>
    <w:uiPriority w:val="99"/>
    <w:semiHidden/>
    <w:unhideWhenUsed/>
    <w:rsid w:val="003D4D93"/>
    <w:pPr>
      <w:spacing w:after="113"/>
      <w:ind w:left="360" w:firstLine="360"/>
    </w:pPr>
  </w:style>
  <w:style w:type="character" w:customStyle="1" w:styleId="BodyTextFirstIndent2Char">
    <w:name w:val="Body Text First Indent 2 Char"/>
    <w:basedOn w:val="BodyTextIndentChar"/>
    <w:link w:val="BodyTextFirstIndent2"/>
    <w:uiPriority w:val="99"/>
    <w:semiHidden/>
    <w:rsid w:val="003D4D93"/>
  </w:style>
  <w:style w:type="paragraph" w:styleId="BodyTextIndent2">
    <w:name w:val="Body Text Indent 2"/>
    <w:basedOn w:val="Normal"/>
    <w:link w:val="BodyTextIndent2Char"/>
    <w:uiPriority w:val="99"/>
    <w:semiHidden/>
    <w:unhideWhenUsed/>
    <w:rsid w:val="003D4D93"/>
    <w:pPr>
      <w:spacing w:after="120" w:line="480" w:lineRule="auto"/>
      <w:ind w:left="283"/>
    </w:pPr>
  </w:style>
  <w:style w:type="character" w:customStyle="1" w:styleId="BodyTextIndent2Char">
    <w:name w:val="Body Text Indent 2 Char"/>
    <w:basedOn w:val="DefaultParagraphFont"/>
    <w:link w:val="BodyTextIndent2"/>
    <w:uiPriority w:val="99"/>
    <w:semiHidden/>
    <w:rsid w:val="003D4D93"/>
  </w:style>
  <w:style w:type="paragraph" w:styleId="BodyTextIndent3">
    <w:name w:val="Body Text Indent 3"/>
    <w:basedOn w:val="Normal"/>
    <w:link w:val="BodyTextIndent3Char"/>
    <w:uiPriority w:val="99"/>
    <w:semiHidden/>
    <w:unhideWhenUsed/>
    <w:rsid w:val="003D4D93"/>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3D4D93"/>
    <w:rPr>
      <w:sz w:val="16"/>
      <w:szCs w:val="16"/>
    </w:rPr>
  </w:style>
  <w:style w:type="paragraph" w:styleId="Closing">
    <w:name w:val="Closing"/>
    <w:basedOn w:val="Normal"/>
    <w:link w:val="ClosingChar"/>
    <w:uiPriority w:val="99"/>
    <w:semiHidden/>
    <w:unhideWhenUsed/>
    <w:rsid w:val="003D4D93"/>
    <w:pPr>
      <w:spacing w:after="0" w:line="240" w:lineRule="auto"/>
      <w:ind w:left="4252"/>
    </w:pPr>
  </w:style>
  <w:style w:type="character" w:customStyle="1" w:styleId="ClosingChar">
    <w:name w:val="Closing Char"/>
    <w:basedOn w:val="DefaultParagraphFont"/>
    <w:link w:val="Closing"/>
    <w:uiPriority w:val="99"/>
    <w:semiHidden/>
    <w:rsid w:val="003D4D93"/>
  </w:style>
  <w:style w:type="paragraph" w:styleId="Date">
    <w:name w:val="Date"/>
    <w:basedOn w:val="Normal"/>
    <w:next w:val="Normal"/>
    <w:link w:val="DateChar"/>
    <w:uiPriority w:val="99"/>
    <w:semiHidden/>
    <w:unhideWhenUsed/>
    <w:rsid w:val="003D4D93"/>
  </w:style>
  <w:style w:type="character" w:customStyle="1" w:styleId="DateChar">
    <w:name w:val="Date Char"/>
    <w:basedOn w:val="DefaultParagraphFont"/>
    <w:link w:val="Date"/>
    <w:uiPriority w:val="99"/>
    <w:semiHidden/>
    <w:rsid w:val="003D4D93"/>
  </w:style>
  <w:style w:type="paragraph" w:customStyle="1" w:styleId="DocTitle">
    <w:name w:val="DocTitle"/>
    <w:next w:val="Normal"/>
    <w:link w:val="DocTitleChar"/>
    <w:uiPriority w:val="1"/>
    <w:semiHidden/>
    <w:qFormat/>
    <w:rsid w:val="003D4D93"/>
    <w:pPr>
      <w:spacing w:after="340" w:line="420" w:lineRule="exact"/>
      <w:contextualSpacing/>
    </w:pPr>
    <w:rPr>
      <w:rFonts w:asciiTheme="majorHAnsi" w:hAnsiTheme="majorHAnsi"/>
      <w:sz w:val="42"/>
    </w:rPr>
  </w:style>
  <w:style w:type="character" w:customStyle="1" w:styleId="DocTitleChar">
    <w:name w:val="DocTitle Char"/>
    <w:basedOn w:val="DefaultParagraphFont"/>
    <w:link w:val="DocTitle"/>
    <w:uiPriority w:val="1"/>
    <w:semiHidden/>
    <w:rsid w:val="00A77E2C"/>
    <w:rPr>
      <w:rFonts w:asciiTheme="majorHAnsi" w:hAnsiTheme="majorHAnsi"/>
      <w:sz w:val="42"/>
    </w:rPr>
  </w:style>
  <w:style w:type="paragraph" w:styleId="DocumentMap">
    <w:name w:val="Document Map"/>
    <w:basedOn w:val="Normal"/>
    <w:link w:val="DocumentMapChar"/>
    <w:uiPriority w:val="99"/>
    <w:semiHidden/>
    <w:unhideWhenUsed/>
    <w:rsid w:val="003D4D93"/>
    <w:pPr>
      <w:spacing w:after="0" w:line="240" w:lineRule="auto"/>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3D4D93"/>
    <w:rPr>
      <w:rFonts w:ascii="Segoe UI" w:hAnsi="Segoe UI" w:cs="Segoe UI"/>
      <w:sz w:val="16"/>
      <w:szCs w:val="16"/>
    </w:rPr>
  </w:style>
  <w:style w:type="paragraph" w:styleId="E-mailSignature">
    <w:name w:val="E-mail Signature"/>
    <w:basedOn w:val="Normal"/>
    <w:link w:val="E-mailSignatureChar"/>
    <w:uiPriority w:val="99"/>
    <w:semiHidden/>
    <w:unhideWhenUsed/>
    <w:rsid w:val="003D4D93"/>
    <w:pPr>
      <w:spacing w:after="0" w:line="240" w:lineRule="auto"/>
    </w:pPr>
  </w:style>
  <w:style w:type="character" w:customStyle="1" w:styleId="E-mailSignatureChar">
    <w:name w:val="E-mail Signature Char"/>
    <w:basedOn w:val="DefaultParagraphFont"/>
    <w:link w:val="E-mailSignature"/>
    <w:uiPriority w:val="99"/>
    <w:semiHidden/>
    <w:rsid w:val="003D4D93"/>
  </w:style>
  <w:style w:type="paragraph" w:styleId="EnvelopeAddress">
    <w:name w:val="envelope address"/>
    <w:basedOn w:val="Normal"/>
    <w:uiPriority w:val="99"/>
    <w:semiHidden/>
    <w:unhideWhenUsed/>
    <w:rsid w:val="003D4D93"/>
    <w:pPr>
      <w:framePr w:w="7920" w:h="1980" w:hRule="exact" w:hSpace="180"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3D4D93"/>
    <w:pPr>
      <w:spacing w:after="0" w:line="240" w:lineRule="auto"/>
    </w:pPr>
    <w:rPr>
      <w:rFonts w:asciiTheme="majorHAnsi" w:eastAsiaTheme="majorEastAsia" w:hAnsiTheme="majorHAnsi" w:cstheme="majorBidi"/>
    </w:rPr>
  </w:style>
  <w:style w:type="character" w:customStyle="1" w:styleId="Heading5Char">
    <w:name w:val="Heading 5 Char"/>
    <w:basedOn w:val="DefaultParagraphFont"/>
    <w:link w:val="Heading5"/>
    <w:uiPriority w:val="10"/>
    <w:semiHidden/>
    <w:rsid w:val="003D4D93"/>
    <w:rPr>
      <w:rFonts w:asciiTheme="majorHAnsi" w:eastAsiaTheme="majorEastAsia" w:hAnsiTheme="majorHAnsi" w:cstheme="majorBidi"/>
      <w:color w:val="AAADAA" w:themeColor="accent1" w:themeShade="BF"/>
    </w:rPr>
  </w:style>
  <w:style w:type="character" w:customStyle="1" w:styleId="Heading7Char">
    <w:name w:val="Heading 7 Char"/>
    <w:basedOn w:val="DefaultParagraphFont"/>
    <w:link w:val="Heading7"/>
    <w:uiPriority w:val="10"/>
    <w:semiHidden/>
    <w:rsid w:val="003D4D93"/>
    <w:rPr>
      <w:rFonts w:asciiTheme="majorHAnsi" w:eastAsiaTheme="majorEastAsia" w:hAnsiTheme="majorHAnsi" w:cstheme="majorBidi"/>
      <w:i/>
      <w:iCs/>
      <w:color w:val="707470" w:themeColor="accent1" w:themeShade="7F"/>
    </w:rPr>
  </w:style>
  <w:style w:type="character" w:customStyle="1" w:styleId="Heading8Char">
    <w:name w:val="Heading 8 Char"/>
    <w:basedOn w:val="DefaultParagraphFont"/>
    <w:link w:val="Heading8"/>
    <w:uiPriority w:val="10"/>
    <w:semiHidden/>
    <w:rsid w:val="003D4D93"/>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10"/>
    <w:semiHidden/>
    <w:rsid w:val="003D4D93"/>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3D4D93"/>
    <w:pPr>
      <w:spacing w:after="0" w:line="240" w:lineRule="auto"/>
    </w:pPr>
    <w:rPr>
      <w:i/>
      <w:iCs/>
    </w:rPr>
  </w:style>
  <w:style w:type="character" w:customStyle="1" w:styleId="HTMLAddressChar">
    <w:name w:val="HTML Address Char"/>
    <w:basedOn w:val="DefaultParagraphFont"/>
    <w:link w:val="HTMLAddress"/>
    <w:uiPriority w:val="99"/>
    <w:semiHidden/>
    <w:rsid w:val="003D4D93"/>
    <w:rPr>
      <w:i/>
      <w:iCs/>
    </w:rPr>
  </w:style>
  <w:style w:type="paragraph" w:styleId="HTMLPreformatted">
    <w:name w:val="HTML Preformatted"/>
    <w:basedOn w:val="Normal"/>
    <w:link w:val="HTMLPreformattedChar"/>
    <w:uiPriority w:val="99"/>
    <w:semiHidden/>
    <w:unhideWhenUsed/>
    <w:rsid w:val="003D4D93"/>
    <w:pPr>
      <w:spacing w:after="0" w:line="240" w:lineRule="auto"/>
    </w:pPr>
    <w:rPr>
      <w:rFonts w:ascii="Consolas" w:hAnsi="Consolas" w:cs="Consolas"/>
    </w:rPr>
  </w:style>
  <w:style w:type="character" w:customStyle="1" w:styleId="HTMLPreformattedChar">
    <w:name w:val="HTML Preformatted Char"/>
    <w:basedOn w:val="DefaultParagraphFont"/>
    <w:link w:val="HTMLPreformatted"/>
    <w:uiPriority w:val="99"/>
    <w:semiHidden/>
    <w:rsid w:val="003D4D93"/>
    <w:rPr>
      <w:rFonts w:ascii="Consolas" w:hAnsi="Consolas" w:cs="Consolas"/>
    </w:rPr>
  </w:style>
  <w:style w:type="paragraph" w:styleId="Index1">
    <w:name w:val="index 1"/>
    <w:basedOn w:val="Normal"/>
    <w:next w:val="Normal"/>
    <w:autoRedefine/>
    <w:uiPriority w:val="99"/>
    <w:semiHidden/>
    <w:unhideWhenUsed/>
    <w:rsid w:val="003D4D93"/>
    <w:pPr>
      <w:spacing w:after="0" w:line="240" w:lineRule="auto"/>
      <w:ind w:left="200" w:hanging="200"/>
    </w:pPr>
  </w:style>
  <w:style w:type="paragraph" w:styleId="Index2">
    <w:name w:val="index 2"/>
    <w:basedOn w:val="Normal"/>
    <w:next w:val="Normal"/>
    <w:autoRedefine/>
    <w:uiPriority w:val="99"/>
    <w:semiHidden/>
    <w:unhideWhenUsed/>
    <w:rsid w:val="003D4D93"/>
    <w:pPr>
      <w:spacing w:after="0" w:line="240" w:lineRule="auto"/>
      <w:ind w:left="400" w:hanging="200"/>
    </w:pPr>
  </w:style>
  <w:style w:type="paragraph" w:styleId="Index3">
    <w:name w:val="index 3"/>
    <w:basedOn w:val="Normal"/>
    <w:next w:val="Normal"/>
    <w:autoRedefine/>
    <w:uiPriority w:val="99"/>
    <w:semiHidden/>
    <w:unhideWhenUsed/>
    <w:rsid w:val="003D4D93"/>
    <w:pPr>
      <w:spacing w:after="0" w:line="240" w:lineRule="auto"/>
      <w:ind w:left="600" w:hanging="200"/>
    </w:pPr>
  </w:style>
  <w:style w:type="paragraph" w:styleId="Index4">
    <w:name w:val="index 4"/>
    <w:basedOn w:val="Normal"/>
    <w:next w:val="Normal"/>
    <w:autoRedefine/>
    <w:uiPriority w:val="99"/>
    <w:semiHidden/>
    <w:unhideWhenUsed/>
    <w:rsid w:val="003D4D93"/>
    <w:pPr>
      <w:spacing w:after="0" w:line="240" w:lineRule="auto"/>
      <w:ind w:left="800" w:hanging="200"/>
    </w:pPr>
  </w:style>
  <w:style w:type="paragraph" w:styleId="Index5">
    <w:name w:val="index 5"/>
    <w:basedOn w:val="Normal"/>
    <w:next w:val="Normal"/>
    <w:autoRedefine/>
    <w:uiPriority w:val="99"/>
    <w:semiHidden/>
    <w:unhideWhenUsed/>
    <w:rsid w:val="003D4D93"/>
    <w:pPr>
      <w:spacing w:after="0" w:line="240" w:lineRule="auto"/>
      <w:ind w:left="1000" w:hanging="200"/>
    </w:pPr>
  </w:style>
  <w:style w:type="paragraph" w:styleId="Index6">
    <w:name w:val="index 6"/>
    <w:basedOn w:val="Normal"/>
    <w:next w:val="Normal"/>
    <w:autoRedefine/>
    <w:uiPriority w:val="99"/>
    <w:semiHidden/>
    <w:unhideWhenUsed/>
    <w:rsid w:val="003D4D93"/>
    <w:pPr>
      <w:spacing w:after="0" w:line="240" w:lineRule="auto"/>
      <w:ind w:left="1200" w:hanging="200"/>
    </w:pPr>
  </w:style>
  <w:style w:type="paragraph" w:styleId="Index7">
    <w:name w:val="index 7"/>
    <w:basedOn w:val="Normal"/>
    <w:next w:val="Normal"/>
    <w:autoRedefine/>
    <w:uiPriority w:val="99"/>
    <w:semiHidden/>
    <w:unhideWhenUsed/>
    <w:rsid w:val="003D4D93"/>
    <w:pPr>
      <w:spacing w:after="0" w:line="240" w:lineRule="auto"/>
      <w:ind w:left="1400" w:hanging="200"/>
    </w:pPr>
  </w:style>
  <w:style w:type="paragraph" w:styleId="Index8">
    <w:name w:val="index 8"/>
    <w:basedOn w:val="Normal"/>
    <w:next w:val="Normal"/>
    <w:autoRedefine/>
    <w:uiPriority w:val="99"/>
    <w:semiHidden/>
    <w:unhideWhenUsed/>
    <w:rsid w:val="003D4D93"/>
    <w:pPr>
      <w:spacing w:after="0" w:line="240" w:lineRule="auto"/>
      <w:ind w:left="1600" w:hanging="200"/>
    </w:pPr>
  </w:style>
  <w:style w:type="paragraph" w:styleId="Index9">
    <w:name w:val="index 9"/>
    <w:basedOn w:val="Normal"/>
    <w:next w:val="Normal"/>
    <w:autoRedefine/>
    <w:uiPriority w:val="99"/>
    <w:semiHidden/>
    <w:unhideWhenUsed/>
    <w:rsid w:val="003D4D93"/>
    <w:pPr>
      <w:spacing w:after="0" w:line="240" w:lineRule="auto"/>
      <w:ind w:left="1800" w:hanging="200"/>
    </w:pPr>
  </w:style>
  <w:style w:type="paragraph" w:styleId="IndexHeading">
    <w:name w:val="index heading"/>
    <w:basedOn w:val="Normal"/>
    <w:next w:val="Index1"/>
    <w:uiPriority w:val="99"/>
    <w:semiHidden/>
    <w:unhideWhenUsed/>
    <w:rsid w:val="003D4D93"/>
    <w:rPr>
      <w:rFonts w:asciiTheme="majorHAnsi" w:eastAsiaTheme="majorEastAsia" w:hAnsiTheme="majorHAnsi" w:cstheme="majorBidi"/>
      <w:b/>
      <w:bCs/>
    </w:rPr>
  </w:style>
  <w:style w:type="paragraph" w:styleId="IntenseQuote">
    <w:name w:val="Intense Quote"/>
    <w:basedOn w:val="Normal"/>
    <w:next w:val="Normal"/>
    <w:link w:val="IntenseQuoteChar"/>
    <w:uiPriority w:val="30"/>
    <w:semiHidden/>
    <w:qFormat/>
    <w:rsid w:val="003D4D93"/>
    <w:pPr>
      <w:pBdr>
        <w:top w:val="single" w:sz="4" w:space="10" w:color="E5E6E5" w:themeColor="accent1"/>
        <w:bottom w:val="single" w:sz="4" w:space="10" w:color="E5E6E5" w:themeColor="accent1"/>
      </w:pBdr>
      <w:spacing w:before="360" w:after="360"/>
      <w:ind w:left="864" w:right="864"/>
      <w:jc w:val="center"/>
    </w:pPr>
    <w:rPr>
      <w:i/>
      <w:iCs/>
      <w:color w:val="E5E6E5" w:themeColor="accent1"/>
    </w:rPr>
  </w:style>
  <w:style w:type="character" w:customStyle="1" w:styleId="IntenseQuoteChar">
    <w:name w:val="Intense Quote Char"/>
    <w:basedOn w:val="DefaultParagraphFont"/>
    <w:link w:val="IntenseQuote"/>
    <w:uiPriority w:val="30"/>
    <w:semiHidden/>
    <w:rsid w:val="003D4D93"/>
    <w:rPr>
      <w:i/>
      <w:iCs/>
      <w:color w:val="E5E6E5" w:themeColor="accent1"/>
    </w:rPr>
  </w:style>
  <w:style w:type="paragraph" w:styleId="List">
    <w:name w:val="List"/>
    <w:basedOn w:val="Normal"/>
    <w:uiPriority w:val="99"/>
    <w:semiHidden/>
    <w:unhideWhenUsed/>
    <w:rsid w:val="003D4D93"/>
    <w:pPr>
      <w:ind w:left="283" w:hanging="283"/>
      <w:contextualSpacing/>
    </w:pPr>
  </w:style>
  <w:style w:type="paragraph" w:styleId="List2">
    <w:name w:val="List 2"/>
    <w:basedOn w:val="Normal"/>
    <w:uiPriority w:val="99"/>
    <w:semiHidden/>
    <w:unhideWhenUsed/>
    <w:rsid w:val="003D4D93"/>
    <w:pPr>
      <w:ind w:left="566" w:hanging="283"/>
      <w:contextualSpacing/>
    </w:pPr>
  </w:style>
  <w:style w:type="paragraph" w:styleId="List3">
    <w:name w:val="List 3"/>
    <w:basedOn w:val="Normal"/>
    <w:uiPriority w:val="99"/>
    <w:semiHidden/>
    <w:unhideWhenUsed/>
    <w:rsid w:val="003D4D93"/>
    <w:pPr>
      <w:ind w:left="849" w:hanging="283"/>
      <w:contextualSpacing/>
    </w:pPr>
  </w:style>
  <w:style w:type="paragraph" w:styleId="List4">
    <w:name w:val="List 4"/>
    <w:basedOn w:val="Normal"/>
    <w:uiPriority w:val="99"/>
    <w:semiHidden/>
    <w:unhideWhenUsed/>
    <w:rsid w:val="003D4D93"/>
    <w:pPr>
      <w:ind w:left="1132" w:hanging="283"/>
      <w:contextualSpacing/>
    </w:pPr>
  </w:style>
  <w:style w:type="paragraph" w:styleId="List5">
    <w:name w:val="List 5"/>
    <w:basedOn w:val="Normal"/>
    <w:uiPriority w:val="99"/>
    <w:semiHidden/>
    <w:unhideWhenUsed/>
    <w:rsid w:val="003D4D93"/>
    <w:pPr>
      <w:ind w:left="1415" w:hanging="283"/>
      <w:contextualSpacing/>
    </w:pPr>
  </w:style>
  <w:style w:type="paragraph" w:styleId="ListBullet">
    <w:name w:val="List Bullet"/>
    <w:basedOn w:val="Normal"/>
    <w:uiPriority w:val="99"/>
    <w:semiHidden/>
    <w:unhideWhenUsed/>
    <w:rsid w:val="003D4D93"/>
    <w:pPr>
      <w:numPr>
        <w:numId w:val="8"/>
      </w:numPr>
      <w:contextualSpacing/>
    </w:pPr>
  </w:style>
  <w:style w:type="paragraph" w:styleId="ListBullet2">
    <w:name w:val="List Bullet 2"/>
    <w:basedOn w:val="Normal"/>
    <w:uiPriority w:val="99"/>
    <w:semiHidden/>
    <w:unhideWhenUsed/>
    <w:rsid w:val="003D4D93"/>
    <w:pPr>
      <w:numPr>
        <w:numId w:val="9"/>
      </w:numPr>
      <w:contextualSpacing/>
    </w:pPr>
  </w:style>
  <w:style w:type="paragraph" w:styleId="ListBullet3">
    <w:name w:val="List Bullet 3"/>
    <w:basedOn w:val="Normal"/>
    <w:uiPriority w:val="99"/>
    <w:semiHidden/>
    <w:unhideWhenUsed/>
    <w:rsid w:val="003D4D93"/>
    <w:pPr>
      <w:numPr>
        <w:numId w:val="10"/>
      </w:numPr>
      <w:contextualSpacing/>
    </w:pPr>
  </w:style>
  <w:style w:type="paragraph" w:styleId="ListBullet4">
    <w:name w:val="List Bullet 4"/>
    <w:basedOn w:val="Normal"/>
    <w:uiPriority w:val="99"/>
    <w:semiHidden/>
    <w:unhideWhenUsed/>
    <w:rsid w:val="003D4D93"/>
    <w:pPr>
      <w:numPr>
        <w:numId w:val="11"/>
      </w:numPr>
      <w:contextualSpacing/>
    </w:pPr>
  </w:style>
  <w:style w:type="paragraph" w:styleId="ListBullet5">
    <w:name w:val="List Bullet 5"/>
    <w:basedOn w:val="Normal"/>
    <w:uiPriority w:val="99"/>
    <w:semiHidden/>
    <w:unhideWhenUsed/>
    <w:rsid w:val="003D4D93"/>
    <w:pPr>
      <w:numPr>
        <w:numId w:val="12"/>
      </w:numPr>
      <w:contextualSpacing/>
    </w:pPr>
  </w:style>
  <w:style w:type="paragraph" w:styleId="ListContinue">
    <w:name w:val="List Continue"/>
    <w:basedOn w:val="Normal"/>
    <w:uiPriority w:val="99"/>
    <w:semiHidden/>
    <w:unhideWhenUsed/>
    <w:rsid w:val="003D4D93"/>
    <w:pPr>
      <w:spacing w:after="120"/>
      <w:ind w:left="283"/>
      <w:contextualSpacing/>
    </w:pPr>
  </w:style>
  <w:style w:type="paragraph" w:styleId="ListContinue2">
    <w:name w:val="List Continue 2"/>
    <w:basedOn w:val="Normal"/>
    <w:uiPriority w:val="99"/>
    <w:semiHidden/>
    <w:unhideWhenUsed/>
    <w:rsid w:val="003D4D93"/>
    <w:pPr>
      <w:spacing w:after="120"/>
      <w:ind w:left="566"/>
      <w:contextualSpacing/>
    </w:pPr>
  </w:style>
  <w:style w:type="paragraph" w:styleId="ListContinue3">
    <w:name w:val="List Continue 3"/>
    <w:basedOn w:val="Normal"/>
    <w:uiPriority w:val="99"/>
    <w:semiHidden/>
    <w:unhideWhenUsed/>
    <w:rsid w:val="003D4D93"/>
    <w:pPr>
      <w:spacing w:after="120"/>
      <w:ind w:left="849"/>
      <w:contextualSpacing/>
    </w:pPr>
  </w:style>
  <w:style w:type="paragraph" w:styleId="ListContinue4">
    <w:name w:val="List Continue 4"/>
    <w:basedOn w:val="Normal"/>
    <w:uiPriority w:val="99"/>
    <w:semiHidden/>
    <w:unhideWhenUsed/>
    <w:rsid w:val="003D4D93"/>
    <w:pPr>
      <w:spacing w:after="120"/>
      <w:ind w:left="1132"/>
      <w:contextualSpacing/>
    </w:pPr>
  </w:style>
  <w:style w:type="paragraph" w:styleId="ListContinue5">
    <w:name w:val="List Continue 5"/>
    <w:basedOn w:val="Normal"/>
    <w:uiPriority w:val="99"/>
    <w:semiHidden/>
    <w:unhideWhenUsed/>
    <w:rsid w:val="003D4D93"/>
    <w:pPr>
      <w:spacing w:after="120"/>
      <w:ind w:left="1415"/>
      <w:contextualSpacing/>
    </w:pPr>
  </w:style>
  <w:style w:type="paragraph" w:styleId="ListNumber">
    <w:name w:val="List Number"/>
    <w:basedOn w:val="Normal"/>
    <w:uiPriority w:val="99"/>
    <w:semiHidden/>
    <w:unhideWhenUsed/>
    <w:rsid w:val="003D4D93"/>
    <w:pPr>
      <w:numPr>
        <w:numId w:val="13"/>
      </w:numPr>
      <w:contextualSpacing/>
    </w:pPr>
  </w:style>
  <w:style w:type="paragraph" w:styleId="ListNumber2">
    <w:name w:val="List Number 2"/>
    <w:basedOn w:val="Normal"/>
    <w:uiPriority w:val="99"/>
    <w:semiHidden/>
    <w:unhideWhenUsed/>
    <w:rsid w:val="003D4D93"/>
    <w:pPr>
      <w:numPr>
        <w:numId w:val="14"/>
      </w:numPr>
      <w:contextualSpacing/>
    </w:pPr>
  </w:style>
  <w:style w:type="paragraph" w:styleId="ListNumber3">
    <w:name w:val="List Number 3"/>
    <w:basedOn w:val="Normal"/>
    <w:uiPriority w:val="99"/>
    <w:semiHidden/>
    <w:unhideWhenUsed/>
    <w:rsid w:val="003D4D93"/>
    <w:pPr>
      <w:numPr>
        <w:numId w:val="15"/>
      </w:numPr>
      <w:contextualSpacing/>
    </w:pPr>
  </w:style>
  <w:style w:type="paragraph" w:styleId="ListNumber4">
    <w:name w:val="List Number 4"/>
    <w:basedOn w:val="Normal"/>
    <w:uiPriority w:val="99"/>
    <w:semiHidden/>
    <w:unhideWhenUsed/>
    <w:rsid w:val="003D4D93"/>
    <w:pPr>
      <w:numPr>
        <w:numId w:val="16"/>
      </w:numPr>
      <w:contextualSpacing/>
    </w:pPr>
  </w:style>
  <w:style w:type="paragraph" w:styleId="ListNumber5">
    <w:name w:val="List Number 5"/>
    <w:basedOn w:val="Normal"/>
    <w:uiPriority w:val="99"/>
    <w:semiHidden/>
    <w:unhideWhenUsed/>
    <w:rsid w:val="003D4D93"/>
    <w:pPr>
      <w:numPr>
        <w:numId w:val="17"/>
      </w:numPr>
      <w:contextualSpacing/>
    </w:pPr>
  </w:style>
  <w:style w:type="paragraph" w:styleId="MacroText">
    <w:name w:val="macro"/>
    <w:link w:val="MacroTextChar"/>
    <w:uiPriority w:val="99"/>
    <w:semiHidden/>
    <w:unhideWhenUsed/>
    <w:rsid w:val="003D4D93"/>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cs="Consolas"/>
    </w:rPr>
  </w:style>
  <w:style w:type="character" w:customStyle="1" w:styleId="MacroTextChar">
    <w:name w:val="Macro Text Char"/>
    <w:basedOn w:val="DefaultParagraphFont"/>
    <w:link w:val="MacroText"/>
    <w:uiPriority w:val="99"/>
    <w:semiHidden/>
    <w:rsid w:val="003D4D93"/>
    <w:rPr>
      <w:rFonts w:ascii="Consolas" w:hAnsi="Consolas" w:cs="Consolas"/>
    </w:rPr>
  </w:style>
  <w:style w:type="paragraph" w:styleId="MessageHeader">
    <w:name w:val="Message Header"/>
    <w:basedOn w:val="Normal"/>
    <w:link w:val="MessageHeaderChar"/>
    <w:uiPriority w:val="99"/>
    <w:semiHidden/>
    <w:unhideWhenUsed/>
    <w:rsid w:val="003D4D93"/>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3D4D93"/>
    <w:rPr>
      <w:rFonts w:asciiTheme="majorHAnsi" w:eastAsiaTheme="majorEastAsia" w:hAnsiTheme="majorHAnsi" w:cstheme="majorBidi"/>
      <w:sz w:val="24"/>
      <w:szCs w:val="24"/>
      <w:shd w:val="pct20" w:color="auto" w:fill="auto"/>
    </w:rPr>
  </w:style>
  <w:style w:type="paragraph" w:styleId="NoSpacing">
    <w:name w:val="No Spacing"/>
    <w:uiPriority w:val="1"/>
    <w:semiHidden/>
    <w:rsid w:val="003D4D93"/>
    <w:pPr>
      <w:spacing w:after="0" w:line="240" w:lineRule="auto"/>
    </w:pPr>
  </w:style>
  <w:style w:type="paragraph" w:styleId="NormalWeb">
    <w:name w:val="Normal (Web)"/>
    <w:basedOn w:val="Normal"/>
    <w:uiPriority w:val="99"/>
    <w:semiHidden/>
    <w:unhideWhenUsed/>
    <w:rsid w:val="003D4D93"/>
    <w:rPr>
      <w:rFonts w:ascii="Times New Roman" w:hAnsi="Times New Roman" w:cs="Times New Roman"/>
      <w:sz w:val="24"/>
      <w:szCs w:val="24"/>
    </w:rPr>
  </w:style>
  <w:style w:type="paragraph" w:styleId="NormalIndent">
    <w:name w:val="Normal Indent"/>
    <w:basedOn w:val="Normal"/>
    <w:uiPriority w:val="99"/>
    <w:semiHidden/>
    <w:unhideWhenUsed/>
    <w:rsid w:val="003D4D93"/>
    <w:pPr>
      <w:ind w:left="720"/>
    </w:pPr>
  </w:style>
  <w:style w:type="paragraph" w:styleId="NoteHeading">
    <w:name w:val="Note Heading"/>
    <w:basedOn w:val="Normal"/>
    <w:next w:val="Normal"/>
    <w:link w:val="NoteHeadingChar"/>
    <w:uiPriority w:val="99"/>
    <w:semiHidden/>
    <w:unhideWhenUsed/>
    <w:rsid w:val="003D4D93"/>
    <w:pPr>
      <w:spacing w:after="0" w:line="240" w:lineRule="auto"/>
    </w:pPr>
  </w:style>
  <w:style w:type="character" w:customStyle="1" w:styleId="NoteHeadingChar">
    <w:name w:val="Note Heading Char"/>
    <w:basedOn w:val="DefaultParagraphFont"/>
    <w:link w:val="NoteHeading"/>
    <w:uiPriority w:val="99"/>
    <w:semiHidden/>
    <w:rsid w:val="003D4D93"/>
  </w:style>
  <w:style w:type="paragraph" w:styleId="PlainText">
    <w:name w:val="Plain Text"/>
    <w:basedOn w:val="Normal"/>
    <w:link w:val="PlainTextChar"/>
    <w:uiPriority w:val="99"/>
    <w:semiHidden/>
    <w:unhideWhenUsed/>
    <w:rsid w:val="003D4D93"/>
    <w:pPr>
      <w:spacing w:after="0" w:line="240" w:lineRule="auto"/>
    </w:pPr>
    <w:rPr>
      <w:rFonts w:ascii="Consolas" w:hAnsi="Consolas" w:cs="Consolas"/>
      <w:sz w:val="21"/>
      <w:szCs w:val="21"/>
    </w:rPr>
  </w:style>
  <w:style w:type="character" w:customStyle="1" w:styleId="PlainTextChar">
    <w:name w:val="Plain Text Char"/>
    <w:basedOn w:val="DefaultParagraphFont"/>
    <w:link w:val="PlainText"/>
    <w:uiPriority w:val="99"/>
    <w:semiHidden/>
    <w:rsid w:val="003D4D93"/>
    <w:rPr>
      <w:rFonts w:ascii="Consolas" w:hAnsi="Consolas" w:cs="Consolas"/>
      <w:sz w:val="21"/>
      <w:szCs w:val="21"/>
    </w:rPr>
  </w:style>
  <w:style w:type="paragraph" w:styleId="Quote">
    <w:name w:val="Quote"/>
    <w:basedOn w:val="Normal"/>
    <w:next w:val="Normal"/>
    <w:link w:val="QuoteChar"/>
    <w:uiPriority w:val="5"/>
    <w:semiHidden/>
    <w:qFormat/>
    <w:rsid w:val="003618AB"/>
    <w:pPr>
      <w:ind w:left="1134"/>
    </w:pPr>
    <w:rPr>
      <w:i/>
      <w:iCs/>
      <w:color w:val="404040" w:themeColor="text1" w:themeTint="BF"/>
    </w:rPr>
  </w:style>
  <w:style w:type="character" w:customStyle="1" w:styleId="QuoteChar">
    <w:name w:val="Quote Char"/>
    <w:basedOn w:val="DefaultParagraphFont"/>
    <w:link w:val="Quote"/>
    <w:uiPriority w:val="5"/>
    <w:semiHidden/>
    <w:rsid w:val="003618AB"/>
    <w:rPr>
      <w:i/>
      <w:iCs/>
      <w:color w:val="404040" w:themeColor="text1" w:themeTint="BF"/>
    </w:rPr>
  </w:style>
  <w:style w:type="paragraph" w:styleId="Salutation">
    <w:name w:val="Salutation"/>
    <w:basedOn w:val="Normal"/>
    <w:next w:val="Normal"/>
    <w:link w:val="SalutationChar"/>
    <w:uiPriority w:val="99"/>
    <w:semiHidden/>
    <w:unhideWhenUsed/>
    <w:rsid w:val="003D4D93"/>
  </w:style>
  <w:style w:type="character" w:customStyle="1" w:styleId="SalutationChar">
    <w:name w:val="Salutation Char"/>
    <w:basedOn w:val="DefaultParagraphFont"/>
    <w:link w:val="Salutation"/>
    <w:uiPriority w:val="99"/>
    <w:semiHidden/>
    <w:rsid w:val="003D4D93"/>
  </w:style>
  <w:style w:type="paragraph" w:styleId="Signature">
    <w:name w:val="Signature"/>
    <w:basedOn w:val="Normal"/>
    <w:link w:val="SignatureChar"/>
    <w:uiPriority w:val="99"/>
    <w:semiHidden/>
    <w:unhideWhenUsed/>
    <w:rsid w:val="003D4D93"/>
    <w:pPr>
      <w:spacing w:after="0" w:line="240" w:lineRule="auto"/>
      <w:ind w:left="4252"/>
    </w:pPr>
  </w:style>
  <w:style w:type="character" w:customStyle="1" w:styleId="SignatureChar">
    <w:name w:val="Signature Char"/>
    <w:basedOn w:val="DefaultParagraphFont"/>
    <w:link w:val="Signature"/>
    <w:uiPriority w:val="99"/>
    <w:semiHidden/>
    <w:rsid w:val="003D4D93"/>
  </w:style>
  <w:style w:type="paragraph" w:styleId="Subtitle">
    <w:name w:val="Subtitle"/>
    <w:basedOn w:val="Normal"/>
    <w:next w:val="Normal"/>
    <w:link w:val="SubtitleChar"/>
    <w:uiPriority w:val="11"/>
    <w:semiHidden/>
    <w:qFormat/>
    <w:rsid w:val="003D4D93"/>
    <w:pPr>
      <w:numPr>
        <w:ilvl w:val="1"/>
      </w:numPr>
      <w:spacing w:after="160"/>
    </w:pPr>
    <w:rPr>
      <w:rFonts w:eastAsiaTheme="minorEastAsia"/>
      <w:color w:val="5A5A5A" w:themeColor="text1" w:themeTint="A5"/>
      <w:spacing w:val="15"/>
      <w:sz w:val="22"/>
      <w:szCs w:val="22"/>
    </w:rPr>
  </w:style>
  <w:style w:type="character" w:customStyle="1" w:styleId="SubtitleChar">
    <w:name w:val="Subtitle Char"/>
    <w:basedOn w:val="DefaultParagraphFont"/>
    <w:link w:val="Subtitle"/>
    <w:uiPriority w:val="11"/>
    <w:semiHidden/>
    <w:rsid w:val="003D4D93"/>
    <w:rPr>
      <w:rFonts w:eastAsiaTheme="minorEastAsia"/>
      <w:color w:val="5A5A5A" w:themeColor="text1" w:themeTint="A5"/>
      <w:spacing w:val="15"/>
      <w:sz w:val="22"/>
      <w:szCs w:val="22"/>
    </w:rPr>
  </w:style>
  <w:style w:type="paragraph" w:styleId="TableofAuthorities">
    <w:name w:val="table of authorities"/>
    <w:basedOn w:val="Normal"/>
    <w:next w:val="Normal"/>
    <w:uiPriority w:val="99"/>
    <w:semiHidden/>
    <w:unhideWhenUsed/>
    <w:rsid w:val="003D4D93"/>
    <w:pPr>
      <w:spacing w:after="0"/>
      <w:ind w:left="200" w:hanging="200"/>
    </w:pPr>
  </w:style>
  <w:style w:type="paragraph" w:styleId="Title">
    <w:name w:val="Title"/>
    <w:basedOn w:val="Normal"/>
    <w:next w:val="Normal"/>
    <w:link w:val="TitleChar"/>
    <w:uiPriority w:val="10"/>
    <w:semiHidden/>
    <w:qFormat/>
    <w:rsid w:val="003D4D93"/>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semiHidden/>
    <w:rsid w:val="003D4D93"/>
    <w:rPr>
      <w:rFonts w:asciiTheme="majorHAnsi" w:eastAsiaTheme="majorEastAsia" w:hAnsiTheme="majorHAnsi" w:cstheme="majorBidi"/>
      <w:spacing w:val="-10"/>
      <w:kern w:val="28"/>
      <w:sz w:val="56"/>
      <w:szCs w:val="56"/>
    </w:rPr>
  </w:style>
  <w:style w:type="paragraph" w:styleId="TOAHeading">
    <w:name w:val="toa heading"/>
    <w:basedOn w:val="Normal"/>
    <w:next w:val="Normal"/>
    <w:uiPriority w:val="99"/>
    <w:semiHidden/>
    <w:unhideWhenUsed/>
    <w:rsid w:val="003D4D93"/>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semiHidden/>
    <w:unhideWhenUsed/>
    <w:rsid w:val="003D4D93"/>
    <w:pPr>
      <w:spacing w:after="100"/>
      <w:ind w:left="600"/>
    </w:pPr>
  </w:style>
  <w:style w:type="paragraph" w:styleId="TOC5">
    <w:name w:val="toc 5"/>
    <w:basedOn w:val="Normal"/>
    <w:next w:val="Normal"/>
    <w:autoRedefine/>
    <w:uiPriority w:val="39"/>
    <w:semiHidden/>
    <w:unhideWhenUsed/>
    <w:rsid w:val="003D4D93"/>
    <w:pPr>
      <w:spacing w:after="100"/>
      <w:ind w:left="800"/>
    </w:pPr>
  </w:style>
  <w:style w:type="paragraph" w:styleId="TOC6">
    <w:name w:val="toc 6"/>
    <w:basedOn w:val="Normal"/>
    <w:next w:val="Normal"/>
    <w:autoRedefine/>
    <w:uiPriority w:val="39"/>
    <w:semiHidden/>
    <w:unhideWhenUsed/>
    <w:rsid w:val="003D4D93"/>
    <w:pPr>
      <w:spacing w:after="100"/>
      <w:ind w:left="1000"/>
    </w:pPr>
  </w:style>
  <w:style w:type="paragraph" w:styleId="TOC7">
    <w:name w:val="toc 7"/>
    <w:basedOn w:val="Normal"/>
    <w:next w:val="Normal"/>
    <w:autoRedefine/>
    <w:uiPriority w:val="39"/>
    <w:semiHidden/>
    <w:unhideWhenUsed/>
    <w:rsid w:val="003D4D93"/>
    <w:pPr>
      <w:spacing w:after="100"/>
      <w:ind w:left="1200"/>
    </w:pPr>
  </w:style>
  <w:style w:type="paragraph" w:styleId="TOC8">
    <w:name w:val="toc 8"/>
    <w:basedOn w:val="Normal"/>
    <w:next w:val="Normal"/>
    <w:autoRedefine/>
    <w:uiPriority w:val="39"/>
    <w:semiHidden/>
    <w:unhideWhenUsed/>
    <w:rsid w:val="003D4D93"/>
    <w:pPr>
      <w:spacing w:after="100"/>
      <w:ind w:left="1400"/>
    </w:pPr>
  </w:style>
  <w:style w:type="paragraph" w:styleId="TOC9">
    <w:name w:val="toc 9"/>
    <w:basedOn w:val="Normal"/>
    <w:next w:val="Normal"/>
    <w:autoRedefine/>
    <w:uiPriority w:val="39"/>
    <w:semiHidden/>
    <w:unhideWhenUsed/>
    <w:rsid w:val="003D4D93"/>
    <w:pPr>
      <w:spacing w:after="100"/>
      <w:ind w:left="1600"/>
    </w:pPr>
  </w:style>
  <w:style w:type="character" w:customStyle="1" w:styleId="DocTitle1Char">
    <w:name w:val="DocTitle1 Char"/>
    <w:basedOn w:val="DefaultParagraphFont"/>
    <w:link w:val="DocTitle1"/>
    <w:uiPriority w:val="1"/>
    <w:semiHidden/>
    <w:rsid w:val="00A77E2C"/>
    <w:rPr>
      <w:rFonts w:ascii="Grueber" w:hAnsi="Grueber"/>
      <w:color w:val="343334" w:themeColor="text2"/>
      <w:sz w:val="64"/>
    </w:rPr>
  </w:style>
  <w:style w:type="character" w:customStyle="1" w:styleId="DocDetail2Char">
    <w:name w:val="DocDetail2 Char"/>
    <w:basedOn w:val="DefaultParagraphFont"/>
    <w:link w:val="DocDetail2"/>
    <w:uiPriority w:val="1"/>
    <w:semiHidden/>
    <w:rsid w:val="00A77E2C"/>
    <w:rPr>
      <w:color w:val="343334" w:themeColor="text2"/>
    </w:rPr>
  </w:style>
  <w:style w:type="character" w:customStyle="1" w:styleId="DocDetail1lc">
    <w:name w:val="DocDetail1 (lc)"/>
    <w:basedOn w:val="DocDetail1Char"/>
    <w:uiPriority w:val="1"/>
    <w:semiHidden/>
    <w:rsid w:val="003D4D93"/>
    <w:rPr>
      <w:rFonts w:asciiTheme="minorHAnsi" w:hAnsiTheme="minorHAnsi"/>
      <w:caps w:val="0"/>
      <w:color w:val="343334" w:themeColor="text2"/>
      <w:spacing w:val="20"/>
      <w:sz w:val="26"/>
    </w:rPr>
  </w:style>
  <w:style w:type="character" w:customStyle="1" w:styleId="DOCHEADER-LINE1">
    <w:name w:val="DOCHEADER - LINE 1"/>
    <w:basedOn w:val="NormalforDocHeaderChar"/>
    <w:uiPriority w:val="1"/>
    <w:semiHidden/>
    <w:qFormat/>
    <w:rsid w:val="003D4D93"/>
    <w:rPr>
      <w:rFonts w:ascii="Lato" w:hAnsi="Lato"/>
      <w:b/>
      <w:caps/>
      <w:smallCaps w:val="0"/>
      <w:color w:val="343334" w:themeColor="text2"/>
      <w:spacing w:val="16"/>
      <w:sz w:val="15"/>
      <w:u w:val="none"/>
    </w:rPr>
  </w:style>
  <w:style w:type="character" w:customStyle="1" w:styleId="DOCHEADER-LINE2">
    <w:name w:val="DOCHEADER - LINE 2"/>
    <w:basedOn w:val="NormalforDocHeaderChar"/>
    <w:uiPriority w:val="1"/>
    <w:semiHidden/>
    <w:qFormat/>
    <w:rsid w:val="003D4D93"/>
    <w:rPr>
      <w:rFonts w:asciiTheme="minorHAnsi" w:hAnsiTheme="minorHAnsi"/>
      <w:b w:val="0"/>
      <w:i w:val="0"/>
      <w:caps/>
      <w:smallCaps w:val="0"/>
      <w:color w:val="343334" w:themeColor="text2"/>
      <w:spacing w:val="16"/>
      <w:sz w:val="15"/>
      <w:u w:val="none"/>
    </w:rPr>
  </w:style>
  <w:style w:type="paragraph" w:customStyle="1" w:styleId="NormalforDocHeader">
    <w:name w:val="Normal for DocHeader"/>
    <w:basedOn w:val="Normal"/>
    <w:link w:val="NormalforDocHeaderChar"/>
    <w:semiHidden/>
    <w:qFormat/>
    <w:rsid w:val="003D4D93"/>
    <w:pPr>
      <w:spacing w:after="0" w:line="200" w:lineRule="exact"/>
    </w:pPr>
    <w:rPr>
      <w:sz w:val="15"/>
    </w:rPr>
  </w:style>
  <w:style w:type="character" w:customStyle="1" w:styleId="NormalforDocHeaderChar">
    <w:name w:val="Normal for DocHeader Char"/>
    <w:basedOn w:val="DefaultParagraphFont"/>
    <w:link w:val="NormalforDocHeader"/>
    <w:semiHidden/>
    <w:rsid w:val="00A77E2C"/>
    <w:rPr>
      <w:sz w:val="15"/>
    </w:rPr>
  </w:style>
  <w:style w:type="paragraph" w:customStyle="1" w:styleId="DocFooterEntity">
    <w:name w:val="DocFooterEntity"/>
    <w:link w:val="DocFooterEntityChar"/>
    <w:uiPriority w:val="10"/>
    <w:semiHidden/>
    <w:qFormat/>
    <w:rsid w:val="003D4D93"/>
    <w:pPr>
      <w:spacing w:after="0" w:line="160" w:lineRule="exact"/>
    </w:pPr>
    <w:rPr>
      <w:rFonts w:ascii="Lato" w:hAnsi="Lato"/>
      <w:color w:val="343334" w:themeColor="text2"/>
      <w:sz w:val="12"/>
      <w:szCs w:val="16"/>
    </w:rPr>
  </w:style>
  <w:style w:type="character" w:customStyle="1" w:styleId="DocFooterEntityChar">
    <w:name w:val="DocFooterEntity Char"/>
    <w:basedOn w:val="DefaultParagraphFont"/>
    <w:link w:val="DocFooterEntity"/>
    <w:uiPriority w:val="10"/>
    <w:semiHidden/>
    <w:rsid w:val="00A77E2C"/>
    <w:rPr>
      <w:rFonts w:ascii="Lato" w:hAnsi="Lato"/>
      <w:color w:val="343334" w:themeColor="text2"/>
      <w:sz w:val="12"/>
      <w:szCs w:val="16"/>
    </w:rPr>
  </w:style>
  <w:style w:type="paragraph" w:customStyle="1" w:styleId="DocFooterHL">
    <w:name w:val="DocFooterHL"/>
    <w:link w:val="DocFooterHLChar"/>
    <w:uiPriority w:val="10"/>
    <w:semiHidden/>
    <w:qFormat/>
    <w:rsid w:val="003D4D93"/>
    <w:pPr>
      <w:spacing w:after="0" w:line="200" w:lineRule="exact"/>
    </w:pPr>
    <w:rPr>
      <w:rFonts w:ascii="Lato" w:hAnsi="Lato"/>
      <w:caps/>
      <w:color w:val="000000" w:themeColor="text1"/>
      <w:spacing w:val="16"/>
      <w:sz w:val="16"/>
    </w:rPr>
  </w:style>
  <w:style w:type="character" w:customStyle="1" w:styleId="DocFooterHLChar">
    <w:name w:val="DocFooterHL Char"/>
    <w:basedOn w:val="DefaultParagraphFont"/>
    <w:link w:val="DocFooterHL"/>
    <w:uiPriority w:val="10"/>
    <w:semiHidden/>
    <w:rsid w:val="00A77E2C"/>
    <w:rPr>
      <w:rFonts w:ascii="Lato" w:hAnsi="Lato"/>
      <w:caps/>
      <w:color w:val="000000" w:themeColor="text1"/>
      <w:spacing w:val="16"/>
      <w:sz w:val="16"/>
    </w:rPr>
  </w:style>
  <w:style w:type="paragraph" w:customStyle="1" w:styleId="DocHeader-Address">
    <w:name w:val="DocHeader-Address"/>
    <w:link w:val="DocHeader-AddressChar"/>
    <w:uiPriority w:val="1"/>
    <w:semiHidden/>
    <w:qFormat/>
    <w:rsid w:val="004C1C37"/>
    <w:pPr>
      <w:spacing w:after="0" w:line="240" w:lineRule="exact"/>
      <w:ind w:left="6691"/>
    </w:pPr>
    <w:rPr>
      <w:rFonts w:ascii="Lato" w:hAnsi="Lato"/>
      <w:sz w:val="18"/>
    </w:rPr>
  </w:style>
  <w:style w:type="character" w:customStyle="1" w:styleId="DocHeader-AddressChar">
    <w:name w:val="DocHeader-Address Char"/>
    <w:basedOn w:val="DefaultParagraphFont"/>
    <w:link w:val="DocHeader-Address"/>
    <w:uiPriority w:val="1"/>
    <w:semiHidden/>
    <w:rsid w:val="00A77E2C"/>
    <w:rPr>
      <w:rFonts w:ascii="Lato" w:hAnsi="Lato"/>
      <w:sz w:val="18"/>
    </w:rPr>
  </w:style>
  <w:style w:type="paragraph" w:customStyle="1" w:styleId="DocTitle4">
    <w:name w:val="DocTitle4"/>
    <w:next w:val="Normal"/>
    <w:link w:val="DocTitle4Char"/>
    <w:uiPriority w:val="1"/>
    <w:semiHidden/>
    <w:qFormat/>
    <w:rsid w:val="003D4D93"/>
    <w:pPr>
      <w:spacing w:after="340" w:line="280" w:lineRule="atLeast"/>
    </w:pPr>
    <w:rPr>
      <w:rFonts w:ascii="Lato" w:eastAsiaTheme="majorEastAsia" w:hAnsi="Lato" w:cstheme="majorBidi"/>
      <w:b/>
      <w:caps/>
      <w:spacing w:val="20"/>
      <w:sz w:val="24"/>
      <w:szCs w:val="24"/>
    </w:rPr>
  </w:style>
  <w:style w:type="character" w:customStyle="1" w:styleId="DocTitle4Char">
    <w:name w:val="DocTitle4 Char"/>
    <w:basedOn w:val="DefaultParagraphFont"/>
    <w:link w:val="DocTitle4"/>
    <w:uiPriority w:val="1"/>
    <w:semiHidden/>
    <w:rsid w:val="00A77E2C"/>
    <w:rPr>
      <w:rFonts w:ascii="Lato" w:eastAsiaTheme="majorEastAsia" w:hAnsi="Lato" w:cstheme="majorBidi"/>
      <w:b/>
      <w:caps/>
      <w:spacing w:val="20"/>
      <w:sz w:val="24"/>
      <w:szCs w:val="24"/>
    </w:rPr>
  </w:style>
  <w:style w:type="paragraph" w:customStyle="1" w:styleId="HeadingNum2notML">
    <w:name w:val="HeadingNum2 (not ML)"/>
    <w:basedOn w:val="Heading2"/>
    <w:next w:val="Normal"/>
    <w:uiPriority w:val="3"/>
    <w:semiHidden/>
    <w:qFormat/>
    <w:rsid w:val="003D4D93"/>
    <w:pPr>
      <w:numPr>
        <w:numId w:val="3"/>
      </w:numPr>
    </w:pPr>
  </w:style>
  <w:style w:type="paragraph" w:customStyle="1" w:styleId="HeadingNum4notML">
    <w:name w:val="HeadingNum4 (not ML)"/>
    <w:basedOn w:val="Heading4"/>
    <w:next w:val="Normal"/>
    <w:uiPriority w:val="3"/>
    <w:semiHidden/>
    <w:rsid w:val="003D4D93"/>
    <w:pPr>
      <w:numPr>
        <w:numId w:val="4"/>
      </w:numPr>
    </w:pPr>
    <w:rPr>
      <w:color w:val="auto"/>
    </w:rPr>
  </w:style>
  <w:style w:type="paragraph" w:customStyle="1" w:styleId="SubheadingNum1">
    <w:name w:val="SubheadingNum1"/>
    <w:basedOn w:val="Heading3"/>
    <w:next w:val="Normal"/>
    <w:uiPriority w:val="3"/>
    <w:semiHidden/>
    <w:rsid w:val="003D4D93"/>
    <w:pPr>
      <w:numPr>
        <w:numId w:val="19"/>
      </w:numPr>
    </w:pPr>
  </w:style>
  <w:style w:type="paragraph" w:customStyle="1" w:styleId="SubheadingNum2">
    <w:name w:val="SubheadingNum2"/>
    <w:basedOn w:val="SubheadingNum1"/>
    <w:next w:val="Normal"/>
    <w:uiPriority w:val="3"/>
    <w:semiHidden/>
    <w:qFormat/>
    <w:rsid w:val="003D4D93"/>
    <w:pPr>
      <w:numPr>
        <w:ilvl w:val="1"/>
      </w:numPr>
    </w:pPr>
    <w:rPr>
      <w:b w:val="0"/>
    </w:rPr>
  </w:style>
  <w:style w:type="paragraph" w:customStyle="1" w:styleId="TableTextNum2">
    <w:name w:val="TableText Num 2"/>
    <w:basedOn w:val="TableTextNum"/>
    <w:link w:val="TableTextNum2Char"/>
    <w:uiPriority w:val="8"/>
    <w:rsid w:val="003D4D93"/>
    <w:pPr>
      <w:numPr>
        <w:ilvl w:val="1"/>
      </w:numPr>
    </w:pPr>
  </w:style>
  <w:style w:type="character" w:customStyle="1" w:styleId="TableTextNum2Char">
    <w:name w:val="TableText Num 2 Char"/>
    <w:basedOn w:val="TableTextNumChar"/>
    <w:link w:val="TableTextNum2"/>
    <w:uiPriority w:val="8"/>
    <w:rsid w:val="003D4D93"/>
  </w:style>
  <w:style w:type="paragraph" w:customStyle="1" w:styleId="ListBullet-level4">
    <w:name w:val="ListBullet - level 4"/>
    <w:basedOn w:val="ListBullet-level3"/>
    <w:link w:val="ListBullet-level4Char"/>
    <w:uiPriority w:val="7"/>
    <w:qFormat/>
    <w:rsid w:val="003618AB"/>
    <w:pPr>
      <w:numPr>
        <w:ilvl w:val="3"/>
      </w:numPr>
      <w:tabs>
        <w:tab w:val="clear" w:pos="1136"/>
        <w:tab w:val="num" w:pos="360"/>
      </w:tabs>
      <w:ind w:left="852"/>
    </w:pPr>
  </w:style>
  <w:style w:type="character" w:customStyle="1" w:styleId="ListBullet-level4Char">
    <w:name w:val="ListBullet - level 4 Char"/>
    <w:basedOn w:val="ListBullet-level3Char"/>
    <w:link w:val="ListBullet-level4"/>
    <w:uiPriority w:val="7"/>
    <w:rsid w:val="003618AB"/>
  </w:style>
  <w:style w:type="paragraph" w:customStyle="1" w:styleId="ListBullet-level5">
    <w:name w:val="ListBullet - level 5"/>
    <w:basedOn w:val="ListBullet-level3"/>
    <w:link w:val="ListBullet-level5Char"/>
    <w:uiPriority w:val="7"/>
    <w:qFormat/>
    <w:rsid w:val="003618AB"/>
    <w:pPr>
      <w:numPr>
        <w:ilvl w:val="4"/>
      </w:numPr>
      <w:tabs>
        <w:tab w:val="clear" w:pos="1420"/>
        <w:tab w:val="num" w:pos="360"/>
      </w:tabs>
      <w:ind w:left="852"/>
    </w:pPr>
  </w:style>
  <w:style w:type="character" w:customStyle="1" w:styleId="ListBullet-level5Char">
    <w:name w:val="ListBullet - level 5 Char"/>
    <w:basedOn w:val="ListBullet-level3Char"/>
    <w:link w:val="ListBullet-level5"/>
    <w:uiPriority w:val="7"/>
    <w:rsid w:val="003618AB"/>
  </w:style>
  <w:style w:type="paragraph" w:customStyle="1" w:styleId="ListNum-level4">
    <w:name w:val="ListNum - level 4"/>
    <w:basedOn w:val="ListNum-level3"/>
    <w:link w:val="ListNum-level4Char"/>
    <w:uiPriority w:val="7"/>
    <w:semiHidden/>
    <w:qFormat/>
    <w:rsid w:val="003618AB"/>
    <w:pPr>
      <w:numPr>
        <w:ilvl w:val="3"/>
      </w:numPr>
    </w:pPr>
  </w:style>
  <w:style w:type="character" w:customStyle="1" w:styleId="ListNum-level4Char">
    <w:name w:val="ListNum - level 4 Char"/>
    <w:basedOn w:val="ListNum-level3Char"/>
    <w:link w:val="ListNum-level4"/>
    <w:uiPriority w:val="7"/>
    <w:semiHidden/>
    <w:rsid w:val="003618AB"/>
  </w:style>
  <w:style w:type="paragraph" w:customStyle="1" w:styleId="ListNum-level5">
    <w:name w:val="ListNum - level 5"/>
    <w:basedOn w:val="ListNum-level3"/>
    <w:link w:val="ListNum-level5Char"/>
    <w:uiPriority w:val="7"/>
    <w:semiHidden/>
    <w:qFormat/>
    <w:rsid w:val="003618AB"/>
    <w:pPr>
      <w:numPr>
        <w:ilvl w:val="4"/>
      </w:numPr>
    </w:pPr>
  </w:style>
  <w:style w:type="character" w:customStyle="1" w:styleId="ListNum-level5Char">
    <w:name w:val="ListNum - level 5 Char"/>
    <w:basedOn w:val="ListNum-level3Char"/>
    <w:link w:val="ListNum-level5"/>
    <w:uiPriority w:val="7"/>
    <w:semiHidden/>
    <w:rsid w:val="003618AB"/>
  </w:style>
  <w:style w:type="paragraph" w:customStyle="1" w:styleId="ListNum-level6">
    <w:name w:val="ListNum - level 6"/>
    <w:basedOn w:val="ListNum-level3"/>
    <w:link w:val="ListNum-level6Char"/>
    <w:uiPriority w:val="7"/>
    <w:semiHidden/>
    <w:qFormat/>
    <w:rsid w:val="003618AB"/>
    <w:pPr>
      <w:numPr>
        <w:ilvl w:val="5"/>
      </w:numPr>
    </w:pPr>
  </w:style>
  <w:style w:type="character" w:customStyle="1" w:styleId="ListNum-level6Char">
    <w:name w:val="ListNum - level 6 Char"/>
    <w:basedOn w:val="ListNum-level3Char"/>
    <w:link w:val="ListNum-level6"/>
    <w:uiPriority w:val="7"/>
    <w:semiHidden/>
    <w:rsid w:val="003618AB"/>
  </w:style>
  <w:style w:type="table" w:customStyle="1" w:styleId="TableGrid1">
    <w:name w:val="Table Grid1"/>
    <w:basedOn w:val="TableNormal"/>
    <w:next w:val="TableGrid"/>
    <w:rsid w:val="00FD64FD"/>
    <w:pPr>
      <w:spacing w:after="0" w:line="240" w:lineRule="auto"/>
    </w:pPr>
    <w:rPr>
      <w:rFonts w:eastAsiaTheme="minorHAns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5E06CE"/>
    <w:pPr>
      <w:spacing w:after="0" w:line="240" w:lineRule="auto"/>
    </w:pPr>
  </w:style>
  <w:style w:type="paragraph" w:customStyle="1" w:styleId="TableParagraph">
    <w:name w:val="Table Paragraph"/>
    <w:basedOn w:val="Normal"/>
    <w:uiPriority w:val="1"/>
    <w:qFormat/>
    <w:rsid w:val="00887BA4"/>
    <w:pPr>
      <w:widowControl w:val="0"/>
      <w:autoSpaceDE w:val="0"/>
      <w:autoSpaceDN w:val="0"/>
      <w:spacing w:before="58" w:after="0" w:line="240" w:lineRule="auto"/>
      <w:ind w:left="107"/>
    </w:pPr>
    <w:rPr>
      <w:rFonts w:ascii="Arial" w:eastAsia="Arial" w:hAnsi="Arial" w:cs="Arial"/>
      <w:sz w:val="22"/>
      <w:szCs w:val="22"/>
      <w:lang w:eastAsia="en-GB" w:bidi="en-GB"/>
    </w:rPr>
  </w:style>
  <w:style w:type="character" w:customStyle="1" w:styleId="cf01">
    <w:name w:val="cf01"/>
    <w:basedOn w:val="DefaultParagraphFont"/>
    <w:rsid w:val="000A060F"/>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0931116">
      <w:bodyDiv w:val="1"/>
      <w:marLeft w:val="0"/>
      <w:marRight w:val="0"/>
      <w:marTop w:val="0"/>
      <w:marBottom w:val="0"/>
      <w:divBdr>
        <w:top w:val="none" w:sz="0" w:space="0" w:color="auto"/>
        <w:left w:val="none" w:sz="0" w:space="0" w:color="auto"/>
        <w:bottom w:val="none" w:sz="0" w:space="0" w:color="auto"/>
        <w:right w:val="none" w:sz="0" w:space="0" w:color="auto"/>
      </w:divBdr>
    </w:div>
    <w:div w:id="87890131">
      <w:bodyDiv w:val="1"/>
      <w:marLeft w:val="0"/>
      <w:marRight w:val="0"/>
      <w:marTop w:val="0"/>
      <w:marBottom w:val="0"/>
      <w:divBdr>
        <w:top w:val="none" w:sz="0" w:space="0" w:color="auto"/>
        <w:left w:val="none" w:sz="0" w:space="0" w:color="auto"/>
        <w:bottom w:val="none" w:sz="0" w:space="0" w:color="auto"/>
        <w:right w:val="none" w:sz="0" w:space="0" w:color="auto"/>
      </w:divBdr>
    </w:div>
    <w:div w:id="130559747">
      <w:bodyDiv w:val="1"/>
      <w:marLeft w:val="0"/>
      <w:marRight w:val="0"/>
      <w:marTop w:val="0"/>
      <w:marBottom w:val="0"/>
      <w:divBdr>
        <w:top w:val="none" w:sz="0" w:space="0" w:color="auto"/>
        <w:left w:val="none" w:sz="0" w:space="0" w:color="auto"/>
        <w:bottom w:val="none" w:sz="0" w:space="0" w:color="auto"/>
        <w:right w:val="none" w:sz="0" w:space="0" w:color="auto"/>
      </w:divBdr>
    </w:div>
    <w:div w:id="144704424">
      <w:bodyDiv w:val="1"/>
      <w:marLeft w:val="0"/>
      <w:marRight w:val="0"/>
      <w:marTop w:val="0"/>
      <w:marBottom w:val="0"/>
      <w:divBdr>
        <w:top w:val="none" w:sz="0" w:space="0" w:color="auto"/>
        <w:left w:val="none" w:sz="0" w:space="0" w:color="auto"/>
        <w:bottom w:val="none" w:sz="0" w:space="0" w:color="auto"/>
        <w:right w:val="none" w:sz="0" w:space="0" w:color="auto"/>
      </w:divBdr>
    </w:div>
    <w:div w:id="183786966">
      <w:bodyDiv w:val="1"/>
      <w:marLeft w:val="0"/>
      <w:marRight w:val="0"/>
      <w:marTop w:val="0"/>
      <w:marBottom w:val="0"/>
      <w:divBdr>
        <w:top w:val="none" w:sz="0" w:space="0" w:color="auto"/>
        <w:left w:val="none" w:sz="0" w:space="0" w:color="auto"/>
        <w:bottom w:val="none" w:sz="0" w:space="0" w:color="auto"/>
        <w:right w:val="none" w:sz="0" w:space="0" w:color="auto"/>
      </w:divBdr>
    </w:div>
    <w:div w:id="315652683">
      <w:bodyDiv w:val="1"/>
      <w:marLeft w:val="0"/>
      <w:marRight w:val="0"/>
      <w:marTop w:val="0"/>
      <w:marBottom w:val="0"/>
      <w:divBdr>
        <w:top w:val="none" w:sz="0" w:space="0" w:color="auto"/>
        <w:left w:val="none" w:sz="0" w:space="0" w:color="auto"/>
        <w:bottom w:val="none" w:sz="0" w:space="0" w:color="auto"/>
        <w:right w:val="none" w:sz="0" w:space="0" w:color="auto"/>
      </w:divBdr>
    </w:div>
    <w:div w:id="374239770">
      <w:bodyDiv w:val="1"/>
      <w:marLeft w:val="0"/>
      <w:marRight w:val="0"/>
      <w:marTop w:val="0"/>
      <w:marBottom w:val="0"/>
      <w:divBdr>
        <w:top w:val="none" w:sz="0" w:space="0" w:color="auto"/>
        <w:left w:val="none" w:sz="0" w:space="0" w:color="auto"/>
        <w:bottom w:val="none" w:sz="0" w:space="0" w:color="auto"/>
        <w:right w:val="none" w:sz="0" w:space="0" w:color="auto"/>
      </w:divBdr>
    </w:div>
    <w:div w:id="477840247">
      <w:bodyDiv w:val="1"/>
      <w:marLeft w:val="0"/>
      <w:marRight w:val="0"/>
      <w:marTop w:val="0"/>
      <w:marBottom w:val="0"/>
      <w:divBdr>
        <w:top w:val="none" w:sz="0" w:space="0" w:color="auto"/>
        <w:left w:val="none" w:sz="0" w:space="0" w:color="auto"/>
        <w:bottom w:val="none" w:sz="0" w:space="0" w:color="auto"/>
        <w:right w:val="none" w:sz="0" w:space="0" w:color="auto"/>
      </w:divBdr>
    </w:div>
    <w:div w:id="531697369">
      <w:bodyDiv w:val="1"/>
      <w:marLeft w:val="0"/>
      <w:marRight w:val="0"/>
      <w:marTop w:val="0"/>
      <w:marBottom w:val="0"/>
      <w:divBdr>
        <w:top w:val="none" w:sz="0" w:space="0" w:color="auto"/>
        <w:left w:val="none" w:sz="0" w:space="0" w:color="auto"/>
        <w:bottom w:val="none" w:sz="0" w:space="0" w:color="auto"/>
        <w:right w:val="none" w:sz="0" w:space="0" w:color="auto"/>
      </w:divBdr>
      <w:divsChild>
        <w:div w:id="959339340">
          <w:marLeft w:val="0"/>
          <w:marRight w:val="0"/>
          <w:marTop w:val="0"/>
          <w:marBottom w:val="0"/>
          <w:divBdr>
            <w:top w:val="none" w:sz="0" w:space="0" w:color="auto"/>
            <w:left w:val="none" w:sz="0" w:space="0" w:color="auto"/>
            <w:bottom w:val="none" w:sz="0" w:space="0" w:color="auto"/>
            <w:right w:val="none" w:sz="0" w:space="0" w:color="auto"/>
          </w:divBdr>
        </w:div>
      </w:divsChild>
    </w:div>
    <w:div w:id="735520160">
      <w:bodyDiv w:val="1"/>
      <w:marLeft w:val="0"/>
      <w:marRight w:val="0"/>
      <w:marTop w:val="0"/>
      <w:marBottom w:val="0"/>
      <w:divBdr>
        <w:top w:val="none" w:sz="0" w:space="0" w:color="auto"/>
        <w:left w:val="none" w:sz="0" w:space="0" w:color="auto"/>
        <w:bottom w:val="none" w:sz="0" w:space="0" w:color="auto"/>
        <w:right w:val="none" w:sz="0" w:space="0" w:color="auto"/>
      </w:divBdr>
    </w:div>
    <w:div w:id="737165677">
      <w:bodyDiv w:val="1"/>
      <w:marLeft w:val="0"/>
      <w:marRight w:val="0"/>
      <w:marTop w:val="0"/>
      <w:marBottom w:val="0"/>
      <w:divBdr>
        <w:top w:val="none" w:sz="0" w:space="0" w:color="auto"/>
        <w:left w:val="none" w:sz="0" w:space="0" w:color="auto"/>
        <w:bottom w:val="none" w:sz="0" w:space="0" w:color="auto"/>
        <w:right w:val="none" w:sz="0" w:space="0" w:color="auto"/>
      </w:divBdr>
    </w:div>
    <w:div w:id="958221199">
      <w:bodyDiv w:val="1"/>
      <w:marLeft w:val="0"/>
      <w:marRight w:val="0"/>
      <w:marTop w:val="0"/>
      <w:marBottom w:val="0"/>
      <w:divBdr>
        <w:top w:val="none" w:sz="0" w:space="0" w:color="auto"/>
        <w:left w:val="none" w:sz="0" w:space="0" w:color="auto"/>
        <w:bottom w:val="none" w:sz="0" w:space="0" w:color="auto"/>
        <w:right w:val="none" w:sz="0" w:space="0" w:color="auto"/>
      </w:divBdr>
    </w:div>
    <w:div w:id="1063869221">
      <w:bodyDiv w:val="1"/>
      <w:marLeft w:val="0"/>
      <w:marRight w:val="0"/>
      <w:marTop w:val="0"/>
      <w:marBottom w:val="0"/>
      <w:divBdr>
        <w:top w:val="none" w:sz="0" w:space="0" w:color="auto"/>
        <w:left w:val="none" w:sz="0" w:space="0" w:color="auto"/>
        <w:bottom w:val="none" w:sz="0" w:space="0" w:color="auto"/>
        <w:right w:val="none" w:sz="0" w:space="0" w:color="auto"/>
      </w:divBdr>
    </w:div>
    <w:div w:id="1114590825">
      <w:bodyDiv w:val="1"/>
      <w:marLeft w:val="0"/>
      <w:marRight w:val="0"/>
      <w:marTop w:val="0"/>
      <w:marBottom w:val="0"/>
      <w:divBdr>
        <w:top w:val="none" w:sz="0" w:space="0" w:color="auto"/>
        <w:left w:val="none" w:sz="0" w:space="0" w:color="auto"/>
        <w:bottom w:val="none" w:sz="0" w:space="0" w:color="auto"/>
        <w:right w:val="none" w:sz="0" w:space="0" w:color="auto"/>
      </w:divBdr>
      <w:divsChild>
        <w:div w:id="1195920931">
          <w:marLeft w:val="274"/>
          <w:marRight w:val="0"/>
          <w:marTop w:val="0"/>
          <w:marBottom w:val="0"/>
          <w:divBdr>
            <w:top w:val="none" w:sz="0" w:space="0" w:color="auto"/>
            <w:left w:val="none" w:sz="0" w:space="0" w:color="auto"/>
            <w:bottom w:val="none" w:sz="0" w:space="0" w:color="auto"/>
            <w:right w:val="none" w:sz="0" w:space="0" w:color="auto"/>
          </w:divBdr>
        </w:div>
        <w:div w:id="1298148086">
          <w:marLeft w:val="274"/>
          <w:marRight w:val="0"/>
          <w:marTop w:val="0"/>
          <w:marBottom w:val="0"/>
          <w:divBdr>
            <w:top w:val="none" w:sz="0" w:space="0" w:color="auto"/>
            <w:left w:val="none" w:sz="0" w:space="0" w:color="auto"/>
            <w:bottom w:val="none" w:sz="0" w:space="0" w:color="auto"/>
            <w:right w:val="none" w:sz="0" w:space="0" w:color="auto"/>
          </w:divBdr>
        </w:div>
        <w:div w:id="1103840251">
          <w:marLeft w:val="274"/>
          <w:marRight w:val="0"/>
          <w:marTop w:val="0"/>
          <w:marBottom w:val="0"/>
          <w:divBdr>
            <w:top w:val="none" w:sz="0" w:space="0" w:color="auto"/>
            <w:left w:val="none" w:sz="0" w:space="0" w:color="auto"/>
            <w:bottom w:val="none" w:sz="0" w:space="0" w:color="auto"/>
            <w:right w:val="none" w:sz="0" w:space="0" w:color="auto"/>
          </w:divBdr>
        </w:div>
        <w:div w:id="1657299171">
          <w:marLeft w:val="274"/>
          <w:marRight w:val="0"/>
          <w:marTop w:val="0"/>
          <w:marBottom w:val="0"/>
          <w:divBdr>
            <w:top w:val="none" w:sz="0" w:space="0" w:color="auto"/>
            <w:left w:val="none" w:sz="0" w:space="0" w:color="auto"/>
            <w:bottom w:val="none" w:sz="0" w:space="0" w:color="auto"/>
            <w:right w:val="none" w:sz="0" w:space="0" w:color="auto"/>
          </w:divBdr>
        </w:div>
        <w:div w:id="1323195278">
          <w:marLeft w:val="274"/>
          <w:marRight w:val="0"/>
          <w:marTop w:val="0"/>
          <w:marBottom w:val="0"/>
          <w:divBdr>
            <w:top w:val="none" w:sz="0" w:space="0" w:color="auto"/>
            <w:left w:val="none" w:sz="0" w:space="0" w:color="auto"/>
            <w:bottom w:val="none" w:sz="0" w:space="0" w:color="auto"/>
            <w:right w:val="none" w:sz="0" w:space="0" w:color="auto"/>
          </w:divBdr>
        </w:div>
        <w:div w:id="617762987">
          <w:marLeft w:val="274"/>
          <w:marRight w:val="0"/>
          <w:marTop w:val="0"/>
          <w:marBottom w:val="0"/>
          <w:divBdr>
            <w:top w:val="none" w:sz="0" w:space="0" w:color="auto"/>
            <w:left w:val="none" w:sz="0" w:space="0" w:color="auto"/>
            <w:bottom w:val="none" w:sz="0" w:space="0" w:color="auto"/>
            <w:right w:val="none" w:sz="0" w:space="0" w:color="auto"/>
          </w:divBdr>
        </w:div>
      </w:divsChild>
    </w:div>
    <w:div w:id="1123040226">
      <w:bodyDiv w:val="1"/>
      <w:marLeft w:val="0"/>
      <w:marRight w:val="0"/>
      <w:marTop w:val="0"/>
      <w:marBottom w:val="0"/>
      <w:divBdr>
        <w:top w:val="none" w:sz="0" w:space="0" w:color="auto"/>
        <w:left w:val="none" w:sz="0" w:space="0" w:color="auto"/>
        <w:bottom w:val="none" w:sz="0" w:space="0" w:color="auto"/>
        <w:right w:val="none" w:sz="0" w:space="0" w:color="auto"/>
      </w:divBdr>
    </w:div>
    <w:div w:id="1438678898">
      <w:bodyDiv w:val="1"/>
      <w:marLeft w:val="0"/>
      <w:marRight w:val="0"/>
      <w:marTop w:val="0"/>
      <w:marBottom w:val="0"/>
      <w:divBdr>
        <w:top w:val="none" w:sz="0" w:space="0" w:color="auto"/>
        <w:left w:val="none" w:sz="0" w:space="0" w:color="auto"/>
        <w:bottom w:val="none" w:sz="0" w:space="0" w:color="auto"/>
        <w:right w:val="none" w:sz="0" w:space="0" w:color="auto"/>
      </w:divBdr>
    </w:div>
    <w:div w:id="1488403830">
      <w:bodyDiv w:val="1"/>
      <w:marLeft w:val="0"/>
      <w:marRight w:val="0"/>
      <w:marTop w:val="0"/>
      <w:marBottom w:val="0"/>
      <w:divBdr>
        <w:top w:val="none" w:sz="0" w:space="0" w:color="auto"/>
        <w:left w:val="none" w:sz="0" w:space="0" w:color="auto"/>
        <w:bottom w:val="none" w:sz="0" w:space="0" w:color="auto"/>
        <w:right w:val="none" w:sz="0" w:space="0" w:color="auto"/>
      </w:divBdr>
    </w:div>
    <w:div w:id="1547177746">
      <w:bodyDiv w:val="1"/>
      <w:marLeft w:val="0"/>
      <w:marRight w:val="0"/>
      <w:marTop w:val="0"/>
      <w:marBottom w:val="0"/>
      <w:divBdr>
        <w:top w:val="none" w:sz="0" w:space="0" w:color="auto"/>
        <w:left w:val="none" w:sz="0" w:space="0" w:color="auto"/>
        <w:bottom w:val="none" w:sz="0" w:space="0" w:color="auto"/>
        <w:right w:val="none" w:sz="0" w:space="0" w:color="auto"/>
      </w:divBdr>
    </w:div>
    <w:div w:id="1561133686">
      <w:bodyDiv w:val="1"/>
      <w:marLeft w:val="0"/>
      <w:marRight w:val="0"/>
      <w:marTop w:val="0"/>
      <w:marBottom w:val="0"/>
      <w:divBdr>
        <w:top w:val="none" w:sz="0" w:space="0" w:color="auto"/>
        <w:left w:val="none" w:sz="0" w:space="0" w:color="auto"/>
        <w:bottom w:val="none" w:sz="0" w:space="0" w:color="auto"/>
        <w:right w:val="none" w:sz="0" w:space="0" w:color="auto"/>
      </w:divBdr>
    </w:div>
    <w:div w:id="1580870798">
      <w:bodyDiv w:val="1"/>
      <w:marLeft w:val="0"/>
      <w:marRight w:val="0"/>
      <w:marTop w:val="0"/>
      <w:marBottom w:val="0"/>
      <w:divBdr>
        <w:top w:val="none" w:sz="0" w:space="0" w:color="auto"/>
        <w:left w:val="none" w:sz="0" w:space="0" w:color="auto"/>
        <w:bottom w:val="none" w:sz="0" w:space="0" w:color="auto"/>
        <w:right w:val="none" w:sz="0" w:space="0" w:color="auto"/>
      </w:divBdr>
    </w:div>
    <w:div w:id="1587496454">
      <w:bodyDiv w:val="1"/>
      <w:marLeft w:val="0"/>
      <w:marRight w:val="0"/>
      <w:marTop w:val="0"/>
      <w:marBottom w:val="0"/>
      <w:divBdr>
        <w:top w:val="none" w:sz="0" w:space="0" w:color="auto"/>
        <w:left w:val="none" w:sz="0" w:space="0" w:color="auto"/>
        <w:bottom w:val="none" w:sz="0" w:space="0" w:color="auto"/>
        <w:right w:val="none" w:sz="0" w:space="0" w:color="auto"/>
      </w:divBdr>
      <w:divsChild>
        <w:div w:id="1759403414">
          <w:marLeft w:val="274"/>
          <w:marRight w:val="0"/>
          <w:marTop w:val="0"/>
          <w:marBottom w:val="0"/>
          <w:divBdr>
            <w:top w:val="none" w:sz="0" w:space="0" w:color="auto"/>
            <w:left w:val="none" w:sz="0" w:space="0" w:color="auto"/>
            <w:bottom w:val="none" w:sz="0" w:space="0" w:color="auto"/>
            <w:right w:val="none" w:sz="0" w:space="0" w:color="auto"/>
          </w:divBdr>
        </w:div>
        <w:div w:id="1099329308">
          <w:marLeft w:val="274"/>
          <w:marRight w:val="0"/>
          <w:marTop w:val="0"/>
          <w:marBottom w:val="0"/>
          <w:divBdr>
            <w:top w:val="none" w:sz="0" w:space="0" w:color="auto"/>
            <w:left w:val="none" w:sz="0" w:space="0" w:color="auto"/>
            <w:bottom w:val="none" w:sz="0" w:space="0" w:color="auto"/>
            <w:right w:val="none" w:sz="0" w:space="0" w:color="auto"/>
          </w:divBdr>
        </w:div>
        <w:div w:id="383599952">
          <w:marLeft w:val="274"/>
          <w:marRight w:val="0"/>
          <w:marTop w:val="0"/>
          <w:marBottom w:val="0"/>
          <w:divBdr>
            <w:top w:val="none" w:sz="0" w:space="0" w:color="auto"/>
            <w:left w:val="none" w:sz="0" w:space="0" w:color="auto"/>
            <w:bottom w:val="none" w:sz="0" w:space="0" w:color="auto"/>
            <w:right w:val="none" w:sz="0" w:space="0" w:color="auto"/>
          </w:divBdr>
        </w:div>
        <w:div w:id="2007050014">
          <w:marLeft w:val="274"/>
          <w:marRight w:val="0"/>
          <w:marTop w:val="0"/>
          <w:marBottom w:val="0"/>
          <w:divBdr>
            <w:top w:val="none" w:sz="0" w:space="0" w:color="auto"/>
            <w:left w:val="none" w:sz="0" w:space="0" w:color="auto"/>
            <w:bottom w:val="none" w:sz="0" w:space="0" w:color="auto"/>
            <w:right w:val="none" w:sz="0" w:space="0" w:color="auto"/>
          </w:divBdr>
        </w:div>
        <w:div w:id="1803574768">
          <w:marLeft w:val="274"/>
          <w:marRight w:val="0"/>
          <w:marTop w:val="0"/>
          <w:marBottom w:val="0"/>
          <w:divBdr>
            <w:top w:val="none" w:sz="0" w:space="0" w:color="auto"/>
            <w:left w:val="none" w:sz="0" w:space="0" w:color="auto"/>
            <w:bottom w:val="none" w:sz="0" w:space="0" w:color="auto"/>
            <w:right w:val="none" w:sz="0" w:space="0" w:color="auto"/>
          </w:divBdr>
        </w:div>
      </w:divsChild>
    </w:div>
    <w:div w:id="1628194499">
      <w:bodyDiv w:val="1"/>
      <w:marLeft w:val="0"/>
      <w:marRight w:val="0"/>
      <w:marTop w:val="0"/>
      <w:marBottom w:val="0"/>
      <w:divBdr>
        <w:top w:val="none" w:sz="0" w:space="0" w:color="auto"/>
        <w:left w:val="none" w:sz="0" w:space="0" w:color="auto"/>
        <w:bottom w:val="none" w:sz="0" w:space="0" w:color="auto"/>
        <w:right w:val="none" w:sz="0" w:space="0" w:color="auto"/>
      </w:divBdr>
    </w:div>
    <w:div w:id="1640186746">
      <w:bodyDiv w:val="1"/>
      <w:marLeft w:val="0"/>
      <w:marRight w:val="0"/>
      <w:marTop w:val="0"/>
      <w:marBottom w:val="0"/>
      <w:divBdr>
        <w:top w:val="none" w:sz="0" w:space="0" w:color="auto"/>
        <w:left w:val="none" w:sz="0" w:space="0" w:color="auto"/>
        <w:bottom w:val="none" w:sz="0" w:space="0" w:color="auto"/>
        <w:right w:val="none" w:sz="0" w:space="0" w:color="auto"/>
      </w:divBdr>
    </w:div>
    <w:div w:id="1718358005">
      <w:bodyDiv w:val="1"/>
      <w:marLeft w:val="0"/>
      <w:marRight w:val="0"/>
      <w:marTop w:val="0"/>
      <w:marBottom w:val="0"/>
      <w:divBdr>
        <w:top w:val="none" w:sz="0" w:space="0" w:color="auto"/>
        <w:left w:val="none" w:sz="0" w:space="0" w:color="auto"/>
        <w:bottom w:val="none" w:sz="0" w:space="0" w:color="auto"/>
        <w:right w:val="none" w:sz="0" w:space="0" w:color="auto"/>
      </w:divBdr>
    </w:div>
    <w:div w:id="1728072113">
      <w:bodyDiv w:val="1"/>
      <w:marLeft w:val="0"/>
      <w:marRight w:val="0"/>
      <w:marTop w:val="0"/>
      <w:marBottom w:val="0"/>
      <w:divBdr>
        <w:top w:val="none" w:sz="0" w:space="0" w:color="auto"/>
        <w:left w:val="none" w:sz="0" w:space="0" w:color="auto"/>
        <w:bottom w:val="none" w:sz="0" w:space="0" w:color="auto"/>
        <w:right w:val="none" w:sz="0" w:space="0" w:color="auto"/>
      </w:divBdr>
    </w:div>
    <w:div w:id="1731996642">
      <w:bodyDiv w:val="1"/>
      <w:marLeft w:val="0"/>
      <w:marRight w:val="0"/>
      <w:marTop w:val="0"/>
      <w:marBottom w:val="0"/>
      <w:divBdr>
        <w:top w:val="none" w:sz="0" w:space="0" w:color="auto"/>
        <w:left w:val="none" w:sz="0" w:space="0" w:color="auto"/>
        <w:bottom w:val="none" w:sz="0" w:space="0" w:color="auto"/>
        <w:right w:val="none" w:sz="0" w:space="0" w:color="auto"/>
      </w:divBdr>
    </w:div>
    <w:div w:id="1749158289">
      <w:bodyDiv w:val="1"/>
      <w:marLeft w:val="0"/>
      <w:marRight w:val="0"/>
      <w:marTop w:val="0"/>
      <w:marBottom w:val="0"/>
      <w:divBdr>
        <w:top w:val="none" w:sz="0" w:space="0" w:color="auto"/>
        <w:left w:val="none" w:sz="0" w:space="0" w:color="auto"/>
        <w:bottom w:val="none" w:sz="0" w:space="0" w:color="auto"/>
        <w:right w:val="none" w:sz="0" w:space="0" w:color="auto"/>
      </w:divBdr>
    </w:div>
    <w:div w:id="1828201085">
      <w:bodyDiv w:val="1"/>
      <w:marLeft w:val="0"/>
      <w:marRight w:val="0"/>
      <w:marTop w:val="0"/>
      <w:marBottom w:val="0"/>
      <w:divBdr>
        <w:top w:val="none" w:sz="0" w:space="0" w:color="auto"/>
        <w:left w:val="none" w:sz="0" w:space="0" w:color="auto"/>
        <w:bottom w:val="none" w:sz="0" w:space="0" w:color="auto"/>
        <w:right w:val="none" w:sz="0" w:space="0" w:color="auto"/>
      </w:divBdr>
      <w:divsChild>
        <w:div w:id="1202397876">
          <w:marLeft w:val="274"/>
          <w:marRight w:val="0"/>
          <w:marTop w:val="0"/>
          <w:marBottom w:val="0"/>
          <w:divBdr>
            <w:top w:val="none" w:sz="0" w:space="0" w:color="auto"/>
            <w:left w:val="none" w:sz="0" w:space="0" w:color="auto"/>
            <w:bottom w:val="none" w:sz="0" w:space="0" w:color="auto"/>
            <w:right w:val="none" w:sz="0" w:space="0" w:color="auto"/>
          </w:divBdr>
        </w:div>
        <w:div w:id="127941055">
          <w:marLeft w:val="274"/>
          <w:marRight w:val="0"/>
          <w:marTop w:val="0"/>
          <w:marBottom w:val="0"/>
          <w:divBdr>
            <w:top w:val="none" w:sz="0" w:space="0" w:color="auto"/>
            <w:left w:val="none" w:sz="0" w:space="0" w:color="auto"/>
            <w:bottom w:val="none" w:sz="0" w:space="0" w:color="auto"/>
            <w:right w:val="none" w:sz="0" w:space="0" w:color="auto"/>
          </w:divBdr>
        </w:div>
        <w:div w:id="2126075319">
          <w:marLeft w:val="274"/>
          <w:marRight w:val="0"/>
          <w:marTop w:val="0"/>
          <w:marBottom w:val="0"/>
          <w:divBdr>
            <w:top w:val="none" w:sz="0" w:space="0" w:color="auto"/>
            <w:left w:val="none" w:sz="0" w:space="0" w:color="auto"/>
            <w:bottom w:val="none" w:sz="0" w:space="0" w:color="auto"/>
            <w:right w:val="none" w:sz="0" w:space="0" w:color="auto"/>
          </w:divBdr>
        </w:div>
        <w:div w:id="1156725357">
          <w:marLeft w:val="274"/>
          <w:marRight w:val="0"/>
          <w:marTop w:val="0"/>
          <w:marBottom w:val="0"/>
          <w:divBdr>
            <w:top w:val="none" w:sz="0" w:space="0" w:color="auto"/>
            <w:left w:val="none" w:sz="0" w:space="0" w:color="auto"/>
            <w:bottom w:val="none" w:sz="0" w:space="0" w:color="auto"/>
            <w:right w:val="none" w:sz="0" w:space="0" w:color="auto"/>
          </w:divBdr>
        </w:div>
        <w:div w:id="651638255">
          <w:marLeft w:val="274"/>
          <w:marRight w:val="0"/>
          <w:marTop w:val="0"/>
          <w:marBottom w:val="0"/>
          <w:divBdr>
            <w:top w:val="none" w:sz="0" w:space="0" w:color="auto"/>
            <w:left w:val="none" w:sz="0" w:space="0" w:color="auto"/>
            <w:bottom w:val="none" w:sz="0" w:space="0" w:color="auto"/>
            <w:right w:val="none" w:sz="0" w:space="0" w:color="auto"/>
          </w:divBdr>
        </w:div>
        <w:div w:id="1075207157">
          <w:marLeft w:val="274"/>
          <w:marRight w:val="0"/>
          <w:marTop w:val="0"/>
          <w:marBottom w:val="0"/>
          <w:divBdr>
            <w:top w:val="none" w:sz="0" w:space="0" w:color="auto"/>
            <w:left w:val="none" w:sz="0" w:space="0" w:color="auto"/>
            <w:bottom w:val="none" w:sz="0" w:space="0" w:color="auto"/>
            <w:right w:val="none" w:sz="0" w:space="0" w:color="auto"/>
          </w:divBdr>
        </w:div>
      </w:divsChild>
    </w:div>
    <w:div w:id="1974871870">
      <w:bodyDiv w:val="1"/>
      <w:marLeft w:val="0"/>
      <w:marRight w:val="0"/>
      <w:marTop w:val="0"/>
      <w:marBottom w:val="0"/>
      <w:divBdr>
        <w:top w:val="none" w:sz="0" w:space="0" w:color="auto"/>
        <w:left w:val="none" w:sz="0" w:space="0" w:color="auto"/>
        <w:bottom w:val="none" w:sz="0" w:space="0" w:color="auto"/>
        <w:right w:val="none" w:sz="0" w:space="0" w:color="auto"/>
      </w:divBdr>
    </w:div>
    <w:div w:id="1986470239">
      <w:bodyDiv w:val="1"/>
      <w:marLeft w:val="0"/>
      <w:marRight w:val="0"/>
      <w:marTop w:val="0"/>
      <w:marBottom w:val="0"/>
      <w:divBdr>
        <w:top w:val="none" w:sz="0" w:space="0" w:color="auto"/>
        <w:left w:val="none" w:sz="0" w:space="0" w:color="auto"/>
        <w:bottom w:val="none" w:sz="0" w:space="0" w:color="auto"/>
        <w:right w:val="none" w:sz="0" w:space="0" w:color="auto"/>
      </w:divBdr>
    </w:div>
    <w:div w:id="2014913696">
      <w:bodyDiv w:val="1"/>
      <w:marLeft w:val="0"/>
      <w:marRight w:val="0"/>
      <w:marTop w:val="0"/>
      <w:marBottom w:val="0"/>
      <w:divBdr>
        <w:top w:val="none" w:sz="0" w:space="0" w:color="auto"/>
        <w:left w:val="none" w:sz="0" w:space="0" w:color="auto"/>
        <w:bottom w:val="none" w:sz="0" w:space="0" w:color="auto"/>
        <w:right w:val="none" w:sz="0" w:space="0" w:color="auto"/>
      </w:divBdr>
    </w:div>
    <w:div w:id="2037929374">
      <w:bodyDiv w:val="1"/>
      <w:marLeft w:val="0"/>
      <w:marRight w:val="0"/>
      <w:marTop w:val="0"/>
      <w:marBottom w:val="0"/>
      <w:divBdr>
        <w:top w:val="none" w:sz="0" w:space="0" w:color="auto"/>
        <w:left w:val="none" w:sz="0" w:space="0" w:color="auto"/>
        <w:bottom w:val="none" w:sz="0" w:space="0" w:color="auto"/>
        <w:right w:val="none" w:sz="0" w:space="0" w:color="auto"/>
      </w:divBdr>
    </w:div>
    <w:div w:id="207403724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pixelsPerInch w:val="72"/>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image" Target="media/image8.png"/><Relationship Id="rId39" Type="http://schemas.openxmlformats.org/officeDocument/2006/relationships/glossaryDocument" Target="glossary/document.xml"/><Relationship Id="rId21" Type="http://schemas.openxmlformats.org/officeDocument/2006/relationships/image" Target="media/image3.png"/><Relationship Id="rId34" Type="http://schemas.openxmlformats.org/officeDocument/2006/relationships/image" Target="media/image14.png"/><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image" Target="media/image7.png"/><Relationship Id="rId33" Type="http://schemas.openxmlformats.org/officeDocument/2006/relationships/image" Target="media/image13.png"/><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image" Target="media/image10.png"/><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6.png"/><Relationship Id="rId32" Type="http://schemas.microsoft.com/office/2007/relationships/hdphoto" Target="media/hdphoto1.wdp"/><Relationship Id="rId37" Type="http://schemas.openxmlformats.org/officeDocument/2006/relationships/footer" Target="footer5.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image" Target="media/image5.png"/><Relationship Id="rId28" Type="http://schemas.openxmlformats.org/officeDocument/2006/relationships/footer" Target="footer4.xml"/><Relationship Id="rId36" Type="http://schemas.openxmlformats.org/officeDocument/2006/relationships/header" Target="header5.xml"/><Relationship Id="rId10" Type="http://schemas.openxmlformats.org/officeDocument/2006/relationships/settings" Target="settings.xml"/><Relationship Id="rId19" Type="http://schemas.openxmlformats.org/officeDocument/2006/relationships/header" Target="header3.xml"/><Relationship Id="rId31" Type="http://schemas.openxmlformats.org/officeDocument/2006/relationships/image" Target="media/image12.png"/><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image" Target="media/image4.png"/><Relationship Id="rId27" Type="http://schemas.openxmlformats.org/officeDocument/2006/relationships/header" Target="header4.xml"/><Relationship Id="rId30" Type="http://schemas.openxmlformats.org/officeDocument/2006/relationships/image" Target="media/image11.png"/><Relationship Id="rId35" Type="http://schemas.openxmlformats.org/officeDocument/2006/relationships/image" Target="media/image15.emf"/><Relationship Id="rId8" Type="http://schemas.openxmlformats.org/officeDocument/2006/relationships/numbering" Target="numbering.xml"/><Relationship Id="rId3" Type="http://schemas.openxmlformats.org/officeDocument/2006/relationships/customXml" Target="../customXml/item3.xml"/></Relationships>
</file>

<file path=word/_rels/footer4.xml.rels><?xml version="1.0" encoding="UTF-8" standalone="yes"?>
<Relationships xmlns="http://schemas.openxmlformats.org/package/2006/relationships"><Relationship Id="rId1" Type="http://schemas.openxmlformats.org/officeDocument/2006/relationships/image" Target="media/image9.EMF"/></Relationships>
</file>

<file path=word/_rels/header2.xml.rels><?xml version="1.0" encoding="UTF-8" standalone="yes"?>
<Relationships xmlns="http://schemas.openxmlformats.org/package/2006/relationships"><Relationship Id="rId1" Type="http://schemas.openxmlformats.org/officeDocument/2006/relationships/image" Target="media/image2.EMF"/></Relationships>
</file>

<file path=word/_rels/header5.xml.rels><?xml version="1.0" encoding="UTF-8" standalone="yes"?>
<Relationships xmlns="http://schemas.openxmlformats.org/package/2006/relationships"><Relationship Id="rId1" Type="http://schemas.openxmlformats.org/officeDocument/2006/relationships/image" Target="media/image2.EMF"/></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20files%20(x86)\hoareleatemplates\2018\External%20Report%20A3%20Templates\A3%20Report.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CEA028C20E647DB9508C77DD299FD25"/>
        <w:category>
          <w:name w:val="General"/>
          <w:gallery w:val="placeholder"/>
        </w:category>
        <w:types>
          <w:type w:val="bbPlcHdr"/>
        </w:types>
        <w:behaviors>
          <w:behavior w:val="content"/>
        </w:behaviors>
        <w:guid w:val="{29BFD0B4-C504-4DB2-B7F5-C9BFC79FBEEC}"/>
      </w:docPartPr>
      <w:docPartBody>
        <w:p w:rsidR="00572BD6" w:rsidRDefault="004B072D">
          <w:pPr>
            <w:pStyle w:val="DCEA028C20E647DB9508C77DD299FD25"/>
          </w:pPr>
          <w:r w:rsidRPr="00DC6FAA">
            <w:rPr>
              <w:rStyle w:val="PlaceholderText"/>
            </w:rPr>
            <w:t>Click here to enter text.</w:t>
          </w:r>
        </w:p>
      </w:docPartBody>
    </w:docPart>
    <w:docPart>
      <w:docPartPr>
        <w:name w:val="6EC6A9CCDF174FDC910AA21CB5263FC4"/>
        <w:category>
          <w:name w:val="General"/>
          <w:gallery w:val="placeholder"/>
        </w:category>
        <w:types>
          <w:type w:val="bbPlcHdr"/>
        </w:types>
        <w:behaviors>
          <w:behavior w:val="content"/>
        </w:behaviors>
        <w:guid w:val="{B82CDEEB-2181-41C4-A077-B04B32CA56C0}"/>
      </w:docPartPr>
      <w:docPartBody>
        <w:p w:rsidR="00572BD6" w:rsidRDefault="004B072D">
          <w:pPr>
            <w:pStyle w:val="6EC6A9CCDF174FDC910AA21CB5263FC4"/>
          </w:pPr>
          <w:r w:rsidRPr="00C8147F">
            <w:rPr>
              <w:rStyle w:val="PlaceholderText"/>
            </w:rPr>
            <w:t>Project Name</w:t>
          </w:r>
        </w:p>
      </w:docPartBody>
    </w:docPart>
    <w:docPart>
      <w:docPartPr>
        <w:name w:val="238A3E8EF7654C739DB37F47E9F2597A"/>
        <w:category>
          <w:name w:val="General"/>
          <w:gallery w:val="placeholder"/>
        </w:category>
        <w:types>
          <w:type w:val="bbPlcHdr"/>
        </w:types>
        <w:behaviors>
          <w:behavior w:val="content"/>
        </w:behaviors>
        <w:guid w:val="{2D853740-752B-44C6-9532-D5306A695D4E}"/>
      </w:docPartPr>
      <w:docPartBody>
        <w:p w:rsidR="00572BD6" w:rsidRDefault="004B072D">
          <w:pPr>
            <w:pStyle w:val="238A3E8EF7654C739DB37F47E9F2597A"/>
          </w:pPr>
          <w:r w:rsidRPr="00C8147F">
            <w:rPr>
              <w:rStyle w:val="PlaceholderText"/>
            </w:rPr>
            <w:t>Project Location</w:t>
          </w:r>
        </w:p>
      </w:docPartBody>
    </w:docPart>
    <w:docPart>
      <w:docPartPr>
        <w:name w:val="324A3990B4354E348FE5260DA5731E8E"/>
        <w:category>
          <w:name w:val="General"/>
          <w:gallery w:val="placeholder"/>
        </w:category>
        <w:types>
          <w:type w:val="bbPlcHdr"/>
        </w:types>
        <w:behaviors>
          <w:behavior w:val="content"/>
        </w:behaviors>
        <w:guid w:val="{647AD95C-C657-44AA-BCE3-9C72AF23F580}"/>
      </w:docPartPr>
      <w:docPartBody>
        <w:p w:rsidR="00572BD6" w:rsidRDefault="004B072D">
          <w:pPr>
            <w:pStyle w:val="324A3990B4354E348FE5260DA5731E8E"/>
          </w:pPr>
          <w:r w:rsidRPr="00C8147F">
            <w:rPr>
              <w:rStyle w:val="PlaceholderText"/>
            </w:rPr>
            <w:t>Project Client Name</w:t>
          </w:r>
        </w:p>
      </w:docPartBody>
    </w:docPart>
    <w:docPart>
      <w:docPartPr>
        <w:name w:val="BC0BB2CA3C6E444DA4902EADEFAF473E"/>
        <w:category>
          <w:name w:val="General"/>
          <w:gallery w:val="placeholder"/>
        </w:category>
        <w:types>
          <w:type w:val="bbPlcHdr"/>
        </w:types>
        <w:behaviors>
          <w:behavior w:val="content"/>
        </w:behaviors>
        <w:guid w:val="{CEF600A0-E6B0-46AC-AFF6-28F1F7CE1AA3}"/>
      </w:docPartPr>
      <w:docPartBody>
        <w:p w:rsidR="00572BD6" w:rsidRDefault="004B072D">
          <w:pPr>
            <w:pStyle w:val="BC0BB2CA3C6E444DA4902EADEFAF473E"/>
          </w:pPr>
          <w:r w:rsidRPr="00C8147F">
            <w:rPr>
              <w:rStyle w:val="PlaceholderText"/>
            </w:rPr>
            <w:t>REPORT DISCIPLINE</w:t>
          </w:r>
        </w:p>
      </w:docPartBody>
    </w:docPart>
    <w:docPart>
      <w:docPartPr>
        <w:name w:val="7337568889C240ECA8BA4896FA3BD7AB"/>
        <w:category>
          <w:name w:val="General"/>
          <w:gallery w:val="placeholder"/>
        </w:category>
        <w:types>
          <w:type w:val="bbPlcHdr"/>
        </w:types>
        <w:behaviors>
          <w:behavior w:val="content"/>
        </w:behaviors>
        <w:guid w:val="{0E9E7C28-5E52-4C92-8C87-D9FE08D0EE0B}"/>
      </w:docPartPr>
      <w:docPartBody>
        <w:p w:rsidR="00572BD6" w:rsidRDefault="004B072D">
          <w:pPr>
            <w:pStyle w:val="7337568889C240ECA8BA4896FA3BD7AB"/>
          </w:pPr>
          <w:r w:rsidRPr="00C8147F">
            <w:rPr>
              <w:rStyle w:val="PlaceholderText"/>
            </w:rPr>
            <w:t>Report Title</w:t>
          </w:r>
        </w:p>
      </w:docPartBody>
    </w:docPart>
    <w:docPart>
      <w:docPartPr>
        <w:name w:val="0B385F9E582C4B30A81FEA797231D497"/>
        <w:category>
          <w:name w:val="General"/>
          <w:gallery w:val="placeholder"/>
        </w:category>
        <w:types>
          <w:type w:val="bbPlcHdr"/>
        </w:types>
        <w:behaviors>
          <w:behavior w:val="content"/>
        </w:behaviors>
        <w:guid w:val="{E7618EC3-DB55-4E60-BC32-36C9B84795DD}"/>
      </w:docPartPr>
      <w:docPartBody>
        <w:p w:rsidR="00572BD6" w:rsidRDefault="004B072D">
          <w:pPr>
            <w:pStyle w:val="0B385F9E582C4B30A81FEA797231D497"/>
          </w:pPr>
          <w:r w:rsidRPr="00C8147F">
            <w:rPr>
              <w:rStyle w:val="PlaceholderText"/>
            </w:rPr>
            <w:t>Report Subtitle</w:t>
          </w:r>
        </w:p>
      </w:docPartBody>
    </w:docPart>
    <w:docPart>
      <w:docPartPr>
        <w:name w:val="C4385C47A1774E9BB4DF8A1A6EADF542"/>
        <w:category>
          <w:name w:val="General"/>
          <w:gallery w:val="placeholder"/>
        </w:category>
        <w:types>
          <w:type w:val="bbPlcHdr"/>
        </w:types>
        <w:behaviors>
          <w:behavior w:val="content"/>
        </w:behaviors>
        <w:guid w:val="{D17946AC-2C93-42B3-B995-9771D8C152F9}"/>
      </w:docPartPr>
      <w:docPartBody>
        <w:p w:rsidR="00572BD6" w:rsidRDefault="004B072D">
          <w:pPr>
            <w:pStyle w:val="C4385C47A1774E9BB4DF8A1A6EADF542"/>
          </w:pPr>
          <w:r>
            <w:rPr>
              <w:rStyle w:val="PlaceholderText"/>
            </w:rPr>
            <w:t xml:space="preserve">TYPE WITHIN </w:t>
          </w:r>
          <w:r w:rsidRPr="004423DE">
            <w:rPr>
              <w:rStyle w:val="PlaceholderText"/>
            </w:rPr>
            <w:t>AUDIT SHEET</w:t>
          </w:r>
        </w:p>
      </w:docPartBody>
    </w:docPart>
    <w:docPart>
      <w:docPartPr>
        <w:name w:val="53CEAD3FCA364F4CAC3F72426A11070B"/>
        <w:category>
          <w:name w:val="General"/>
          <w:gallery w:val="placeholder"/>
        </w:category>
        <w:types>
          <w:type w:val="bbPlcHdr"/>
        </w:types>
        <w:behaviors>
          <w:behavior w:val="content"/>
        </w:behaviors>
        <w:guid w:val="{A7078779-69A4-463B-BF11-B286A8894A3E}"/>
      </w:docPartPr>
      <w:docPartBody>
        <w:p w:rsidR="00572BD6" w:rsidRDefault="004B072D">
          <w:pPr>
            <w:pStyle w:val="53CEAD3FCA364F4CAC3F72426A11070B"/>
          </w:pPr>
          <w:r>
            <w:rPr>
              <w:rStyle w:val="PlaceholderText"/>
            </w:rPr>
            <w:t xml:space="preserve">TYPE WITHIN </w:t>
          </w:r>
          <w:r w:rsidRPr="004423DE">
            <w:rPr>
              <w:rStyle w:val="PlaceholderText"/>
            </w:rPr>
            <w:t>AUDIT SHEET</w:t>
          </w:r>
        </w:p>
      </w:docPartBody>
    </w:docPart>
    <w:docPart>
      <w:docPartPr>
        <w:name w:val="A5CCD3207B0F488ABBA7CBDA6DD09576"/>
        <w:category>
          <w:name w:val="General"/>
          <w:gallery w:val="placeholder"/>
        </w:category>
        <w:types>
          <w:type w:val="bbPlcHdr"/>
        </w:types>
        <w:behaviors>
          <w:behavior w:val="content"/>
        </w:behaviors>
        <w:guid w:val="{DEDBCA7C-3EE3-4209-8879-C33BA16CEE81}"/>
      </w:docPartPr>
      <w:docPartBody>
        <w:p w:rsidR="00572BD6" w:rsidRDefault="004B072D">
          <w:pPr>
            <w:pStyle w:val="A5CCD3207B0F488ABBA7CBDA6DD09576"/>
          </w:pPr>
          <w:r w:rsidRPr="00D2148F">
            <w:rPr>
              <w:rStyle w:val="PlaceholderText"/>
            </w:rPr>
            <w:t>Required disclaimer</w:t>
          </w:r>
        </w:p>
      </w:docPartBody>
    </w:docPart>
    <w:docPart>
      <w:docPartPr>
        <w:name w:val="C18D8541CE8F4F0385F59E4C4208E2A0"/>
        <w:category>
          <w:name w:val="General"/>
          <w:gallery w:val="placeholder"/>
        </w:category>
        <w:types>
          <w:type w:val="bbPlcHdr"/>
        </w:types>
        <w:behaviors>
          <w:behavior w:val="content"/>
        </w:behaviors>
        <w:guid w:val="{DD2A82AA-BC78-404F-B728-0A9175613DF8}"/>
      </w:docPartPr>
      <w:docPartBody>
        <w:p w:rsidR="00572BD6" w:rsidRDefault="004B072D">
          <w:pPr>
            <w:pStyle w:val="C18D8541CE8F4F0385F59E4C4208E2A0"/>
          </w:pPr>
          <w:r w:rsidRPr="004650BA">
            <w:rPr>
              <w:rStyle w:val="PlaceholderText"/>
            </w:rPr>
            <w:t>XX</w:t>
          </w:r>
          <w:r>
            <w:rPr>
              <w:rStyle w:val="PlaceholderText"/>
            </w:rPr>
            <w:t>/</w:t>
          </w:r>
          <w:r w:rsidRPr="004650BA">
            <w:rPr>
              <w:rStyle w:val="PlaceholderText"/>
            </w:rPr>
            <w:t>YYYYY</w:t>
          </w:r>
        </w:p>
      </w:docPartBody>
    </w:docPart>
    <w:docPart>
      <w:docPartPr>
        <w:name w:val="5EC4159419814CA19E3FFEDCCBD31EF6"/>
        <w:category>
          <w:name w:val="General"/>
          <w:gallery w:val="placeholder"/>
        </w:category>
        <w:types>
          <w:type w:val="bbPlcHdr"/>
        </w:types>
        <w:behaviors>
          <w:behavior w:val="content"/>
        </w:behaviors>
        <w:guid w:val="{C63EDDC5-952E-4CFA-9603-CC63EA93D889}"/>
      </w:docPartPr>
      <w:docPartBody>
        <w:p w:rsidR="00572BD6" w:rsidRDefault="004B072D">
          <w:pPr>
            <w:pStyle w:val="5EC4159419814CA19E3FFEDCCBD31EF6"/>
          </w:pPr>
          <w:r w:rsidRPr="004423DE">
            <w:rPr>
              <w:rStyle w:val="PlaceholderText"/>
            </w:rPr>
            <w:t>Report Contact Name</w:t>
          </w:r>
        </w:p>
      </w:docPartBody>
    </w:docPart>
    <w:docPart>
      <w:docPartPr>
        <w:name w:val="7E7300A09B034E62B7C0C7036CA63F6C"/>
        <w:category>
          <w:name w:val="General"/>
          <w:gallery w:val="placeholder"/>
        </w:category>
        <w:types>
          <w:type w:val="bbPlcHdr"/>
        </w:types>
        <w:behaviors>
          <w:behavior w:val="content"/>
        </w:behaviors>
        <w:guid w:val="{575B1193-E3C1-4920-BF6A-7395C4D735B2}"/>
      </w:docPartPr>
      <w:docPartBody>
        <w:p w:rsidR="00572BD6" w:rsidRDefault="004B072D">
          <w:pPr>
            <w:pStyle w:val="7E7300A09B034E62B7C0C7036CA63F6C"/>
          </w:pPr>
          <w:r w:rsidRPr="004423DE">
            <w:rPr>
              <w:rStyle w:val="PlaceholderText"/>
            </w:rPr>
            <w:t>Report Contact Title</w:t>
          </w:r>
        </w:p>
      </w:docPartBody>
    </w:docPart>
    <w:docPart>
      <w:docPartPr>
        <w:name w:val="8A9448C532D640C39C6A89BCAE424516"/>
        <w:category>
          <w:name w:val="General"/>
          <w:gallery w:val="placeholder"/>
        </w:category>
        <w:types>
          <w:type w:val="bbPlcHdr"/>
        </w:types>
        <w:behaviors>
          <w:behavior w:val="content"/>
        </w:behaviors>
        <w:guid w:val="{418901C5-A799-48F2-9684-542558499A59}"/>
      </w:docPartPr>
      <w:docPartBody>
        <w:p w:rsidR="00572BD6" w:rsidRDefault="004B072D">
          <w:pPr>
            <w:pStyle w:val="8A9448C532D640C39C6A89BCAE424516"/>
          </w:pPr>
          <w:r w:rsidRPr="004423DE">
            <w:rPr>
              <w:rStyle w:val="PlaceholderText"/>
            </w:rPr>
            <w:t>Report Contact DDI</w:t>
          </w:r>
        </w:p>
      </w:docPartBody>
    </w:docPart>
    <w:docPart>
      <w:docPartPr>
        <w:name w:val="FECBFB61140349EAAB745CC2A0163F10"/>
        <w:category>
          <w:name w:val="General"/>
          <w:gallery w:val="placeholder"/>
        </w:category>
        <w:types>
          <w:type w:val="bbPlcHdr"/>
        </w:types>
        <w:behaviors>
          <w:behavior w:val="content"/>
        </w:behaviors>
        <w:guid w:val="{991230BD-9280-4402-9962-3CE8CD3670DC}"/>
      </w:docPartPr>
      <w:docPartBody>
        <w:p w:rsidR="00572BD6" w:rsidRDefault="004B072D">
          <w:pPr>
            <w:pStyle w:val="FECBFB61140349EAAB745CC2A0163F10"/>
          </w:pPr>
          <w:r w:rsidRPr="004423DE">
            <w:rPr>
              <w:rStyle w:val="PlaceholderText"/>
            </w:rPr>
            <w:t>report contact email</w:t>
          </w:r>
        </w:p>
      </w:docPartBody>
    </w:docPart>
    <w:docPart>
      <w:docPartPr>
        <w:name w:val="6C57ABEA67434B5DB2D3DD45ABF42357"/>
        <w:category>
          <w:name w:val="General"/>
          <w:gallery w:val="placeholder"/>
        </w:category>
        <w:types>
          <w:type w:val="bbPlcHdr"/>
        </w:types>
        <w:behaviors>
          <w:behavior w:val="content"/>
        </w:behaviors>
        <w:guid w:val="{55C24E80-B05D-4F11-A920-5EB2996A85A6}"/>
      </w:docPartPr>
      <w:docPartBody>
        <w:p w:rsidR="00572BD6" w:rsidRDefault="004B072D">
          <w:pPr>
            <w:pStyle w:val="6C57ABEA67434B5DB2D3DD45ABF42357"/>
          </w:pPr>
          <w:r w:rsidRPr="004423DE">
            <w:rPr>
              <w:rStyle w:val="PlaceholderText"/>
            </w:rPr>
            <w:t>Report Contact HL Office Address</w:t>
          </w:r>
        </w:p>
      </w:docPartBody>
    </w:docPart>
    <w:docPart>
      <w:docPartPr>
        <w:name w:val="C92630D0AFCF4A159000C280EAE8405F"/>
        <w:category>
          <w:name w:val="General"/>
          <w:gallery w:val="placeholder"/>
        </w:category>
        <w:types>
          <w:type w:val="bbPlcHdr"/>
        </w:types>
        <w:behaviors>
          <w:behavior w:val="content"/>
        </w:behaviors>
        <w:guid w:val="{04121E87-CDD7-4FA8-936C-4D1CD890DE21}"/>
      </w:docPartPr>
      <w:docPartBody>
        <w:p w:rsidR="00572BD6" w:rsidRDefault="004B072D">
          <w:pPr>
            <w:pStyle w:val="C92630D0AFCF4A159000C280EAE8405F"/>
          </w:pPr>
          <w:r w:rsidRPr="001C70E8">
            <w:rPr>
              <w:rStyle w:val="PlaceholderText"/>
            </w:rPr>
            <w:t>PROJECT NAME</w:t>
          </w:r>
        </w:p>
      </w:docPartBody>
    </w:docPart>
    <w:docPart>
      <w:docPartPr>
        <w:name w:val="FCA9C6E32A154F21A2DFD93341B33F4E"/>
        <w:category>
          <w:name w:val="General"/>
          <w:gallery w:val="placeholder"/>
        </w:category>
        <w:types>
          <w:type w:val="bbPlcHdr"/>
        </w:types>
        <w:behaviors>
          <w:behavior w:val="content"/>
        </w:behaviors>
        <w:guid w:val="{5F34D312-84D0-4DB8-A581-F40A71A63A91}"/>
      </w:docPartPr>
      <w:docPartBody>
        <w:p w:rsidR="00572BD6" w:rsidRDefault="004B072D">
          <w:pPr>
            <w:pStyle w:val="FCA9C6E32A154F21A2DFD93341B33F4E"/>
          </w:pPr>
          <w:r w:rsidRPr="001C70E8">
            <w:rPr>
              <w:rStyle w:val="PlaceholderText"/>
            </w:rPr>
            <w:t>PROJECT CLIENT NAME</w:t>
          </w:r>
        </w:p>
      </w:docPartBody>
    </w:docPart>
    <w:docPart>
      <w:docPartPr>
        <w:name w:val="266391A81EA84C75BE145017828C952C"/>
        <w:category>
          <w:name w:val="General"/>
          <w:gallery w:val="placeholder"/>
        </w:category>
        <w:types>
          <w:type w:val="bbPlcHdr"/>
        </w:types>
        <w:behaviors>
          <w:behavior w:val="content"/>
        </w:behaviors>
        <w:guid w:val="{CF4ECB59-8B1C-420C-9B3B-F17EDB32F9D2}"/>
      </w:docPartPr>
      <w:docPartBody>
        <w:p w:rsidR="00572BD6" w:rsidRDefault="004B072D">
          <w:pPr>
            <w:pStyle w:val="266391A81EA84C75BE145017828C952C"/>
          </w:pPr>
          <w:r w:rsidRPr="00AF2F34">
            <w:rPr>
              <w:rStyle w:val="PlaceholderText"/>
            </w:rPr>
            <w:t>REPORT DISCIPLINE</w:t>
          </w:r>
        </w:p>
      </w:docPartBody>
    </w:docPart>
    <w:docPart>
      <w:docPartPr>
        <w:name w:val="BE351FDC7D8348068845457A0D1AAA71"/>
        <w:category>
          <w:name w:val="General"/>
          <w:gallery w:val="placeholder"/>
        </w:category>
        <w:types>
          <w:type w:val="bbPlcHdr"/>
        </w:types>
        <w:behaviors>
          <w:behavior w:val="content"/>
        </w:behaviors>
        <w:guid w:val="{292CDA94-A059-40D9-B6DB-6318A493B762}"/>
      </w:docPartPr>
      <w:docPartBody>
        <w:p w:rsidR="00572BD6" w:rsidRDefault="004B072D">
          <w:pPr>
            <w:pStyle w:val="BE351FDC7D8348068845457A0D1AAA71"/>
          </w:pPr>
          <w:r w:rsidRPr="001C70E8">
            <w:rPr>
              <w:rStyle w:val="PlaceholderText"/>
            </w:rPr>
            <w:t>REPORT TITLE</w:t>
          </w:r>
        </w:p>
      </w:docPartBody>
    </w:docPart>
    <w:docPart>
      <w:docPartPr>
        <w:name w:val="6C18071398C24E78A9233AABB81768E1"/>
        <w:category>
          <w:name w:val="General"/>
          <w:gallery w:val="placeholder"/>
        </w:category>
        <w:types>
          <w:type w:val="bbPlcHdr"/>
        </w:types>
        <w:behaviors>
          <w:behavior w:val="content"/>
        </w:behaviors>
        <w:guid w:val="{4750AF72-C9F4-4137-8FCE-1FC81055FD7A}"/>
      </w:docPartPr>
      <w:docPartBody>
        <w:p w:rsidR="00572BD6" w:rsidRDefault="004B072D">
          <w:pPr>
            <w:pStyle w:val="6C18071398C24E78A9233AABB81768E1"/>
          </w:pPr>
          <w:r w:rsidRPr="004423DE">
            <w:rPr>
              <w:rStyle w:val="PlaceholderText"/>
            </w:rPr>
            <w:t>X</w:t>
          </w:r>
        </w:p>
      </w:docPartBody>
    </w:docPart>
    <w:docPart>
      <w:docPartPr>
        <w:name w:val="5A94FD52517C436CB62438EB195A295E"/>
        <w:category>
          <w:name w:val="General"/>
          <w:gallery w:val="placeholder"/>
        </w:category>
        <w:types>
          <w:type w:val="bbPlcHdr"/>
        </w:types>
        <w:behaviors>
          <w:behavior w:val="content"/>
        </w:behaviors>
        <w:guid w:val="{878943BC-15C7-4F71-96F6-4CCE8E28FA5D}"/>
      </w:docPartPr>
      <w:docPartBody>
        <w:p w:rsidR="00572BD6" w:rsidRDefault="004B072D">
          <w:pPr>
            <w:pStyle w:val="5A94FD52517C436CB62438EB195A295E"/>
          </w:pPr>
          <w:r w:rsidRPr="0056066D">
            <w:rPr>
              <w:rStyle w:val="PlaceholderText"/>
            </w:rPr>
            <w:t>Click or tap here to enter text.</w:t>
          </w:r>
        </w:p>
      </w:docPartBody>
    </w:docPart>
    <w:docPart>
      <w:docPartPr>
        <w:name w:val="B4F4E1B8A4A34C3EA428A1237161AE9A"/>
        <w:category>
          <w:name w:val="General"/>
          <w:gallery w:val="placeholder"/>
        </w:category>
        <w:types>
          <w:type w:val="bbPlcHdr"/>
        </w:types>
        <w:behaviors>
          <w:behavior w:val="content"/>
        </w:behaviors>
        <w:guid w:val="{B91EFE07-1609-45DF-8CC4-1934B67BFE51}"/>
      </w:docPartPr>
      <w:docPartBody>
        <w:p w:rsidR="00843468" w:rsidRDefault="00442AED" w:rsidP="00442AED">
          <w:pPr>
            <w:pStyle w:val="B4F4E1B8A4A34C3EA428A1237161AE9A"/>
          </w:pPr>
          <w:r w:rsidRPr="00EE5BEC">
            <w:rPr>
              <w:rStyle w:val="PlaceholderText"/>
            </w:rPr>
            <w:t>Client Name from our Appointment</w:t>
          </w:r>
        </w:p>
      </w:docPartBody>
    </w:docPart>
    <w:docPart>
      <w:docPartPr>
        <w:name w:val="615FADBC28824E02A57EDC34F975EB7F"/>
        <w:category>
          <w:name w:val="General"/>
          <w:gallery w:val="placeholder"/>
        </w:category>
        <w:types>
          <w:type w:val="bbPlcHdr"/>
        </w:types>
        <w:behaviors>
          <w:behavior w:val="content"/>
        </w:behaviors>
        <w:guid w:val="{E94F9B89-4A48-4F2A-908F-5D317E67DF14}"/>
      </w:docPartPr>
      <w:docPartBody>
        <w:p w:rsidR="009F7C01" w:rsidRDefault="009F7C01"/>
      </w:docPartBody>
    </w:docPart>
    <w:docPart>
      <w:docPartPr>
        <w:name w:val="2B640A6F7C1B4AEFA192F333F1F67132"/>
        <w:category>
          <w:name w:val="General"/>
          <w:gallery w:val="placeholder"/>
        </w:category>
        <w:types>
          <w:type w:val="bbPlcHdr"/>
        </w:types>
        <w:behaviors>
          <w:behavior w:val="content"/>
        </w:behaviors>
        <w:guid w:val="{24DA0CEA-D883-4C13-8485-16BC5482870A}"/>
      </w:docPartPr>
      <w:docPartBody>
        <w:p w:rsidR="009F7C01" w:rsidRDefault="009F7C01"/>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Lato Light">
    <w:panose1 w:val="020F0502020204030203"/>
    <w:charset w:val="00"/>
    <w:family w:val="swiss"/>
    <w:pitch w:val="variable"/>
    <w:sig w:usb0="E10002FF" w:usb1="5000ECFF" w:usb2="00000021" w:usb3="00000000" w:csb0="000001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Grueber">
    <w:panose1 w:val="02060503030502020204"/>
    <w:charset w:val="00"/>
    <w:family w:val="roman"/>
    <w:pitch w:val="variable"/>
    <w:sig w:usb0="A00000AF" w:usb1="5000205B" w:usb2="00000000" w:usb3="00000000" w:csb0="00000093" w:csb1="00000000"/>
  </w:font>
  <w:font w:name="Lato">
    <w:panose1 w:val="020F0502020204030203"/>
    <w:charset w:val="00"/>
    <w:family w:val="swiss"/>
    <w:pitch w:val="variable"/>
    <w:sig w:usb0="E10002FF" w:usb1="5000ECFF" w:usb2="00000021"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 w:name="SimHei">
    <w:altName w:val="黑体"/>
    <w:panose1 w:val="02010600030101010101"/>
    <w:charset w:val="86"/>
    <w:family w:val="modern"/>
    <w:pitch w:val="fixed"/>
    <w:sig w:usb0="800002BF" w:usb1="38CF7CFA" w:usb2="00000016" w:usb3="00000000" w:csb0="00040001" w:csb1="00000000"/>
  </w:font>
  <w:font w:name="Segoe UI">
    <w:panose1 w:val="020B0502040204020203"/>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comments="0" w:insDel="0"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B072D"/>
    <w:rsid w:val="00060067"/>
    <w:rsid w:val="00073873"/>
    <w:rsid w:val="000838C9"/>
    <w:rsid w:val="000A73DF"/>
    <w:rsid w:val="001051B5"/>
    <w:rsid w:val="00132AAB"/>
    <w:rsid w:val="001626FF"/>
    <w:rsid w:val="00170CF3"/>
    <w:rsid w:val="00197760"/>
    <w:rsid w:val="001A364D"/>
    <w:rsid w:val="001E3AFF"/>
    <w:rsid w:val="002025C9"/>
    <w:rsid w:val="00255D07"/>
    <w:rsid w:val="00261E52"/>
    <w:rsid w:val="00300744"/>
    <w:rsid w:val="0035391D"/>
    <w:rsid w:val="003802DE"/>
    <w:rsid w:val="003957C7"/>
    <w:rsid w:val="003D167D"/>
    <w:rsid w:val="003D6F41"/>
    <w:rsid w:val="003E0172"/>
    <w:rsid w:val="00436268"/>
    <w:rsid w:val="00442AED"/>
    <w:rsid w:val="004A3BA5"/>
    <w:rsid w:val="004B072D"/>
    <w:rsid w:val="004C1EA9"/>
    <w:rsid w:val="004C4DAD"/>
    <w:rsid w:val="00572BD6"/>
    <w:rsid w:val="005A2FE4"/>
    <w:rsid w:val="005B66F3"/>
    <w:rsid w:val="005E4DA8"/>
    <w:rsid w:val="006020F5"/>
    <w:rsid w:val="00605FB1"/>
    <w:rsid w:val="00630EC2"/>
    <w:rsid w:val="00636F29"/>
    <w:rsid w:val="006D031E"/>
    <w:rsid w:val="006D4669"/>
    <w:rsid w:val="006F0CCA"/>
    <w:rsid w:val="00704432"/>
    <w:rsid w:val="00763624"/>
    <w:rsid w:val="0078133C"/>
    <w:rsid w:val="007A0AB4"/>
    <w:rsid w:val="007B3F32"/>
    <w:rsid w:val="007C63B3"/>
    <w:rsid w:val="007F58B2"/>
    <w:rsid w:val="008018D5"/>
    <w:rsid w:val="00843468"/>
    <w:rsid w:val="00847CE8"/>
    <w:rsid w:val="0086421A"/>
    <w:rsid w:val="00864C23"/>
    <w:rsid w:val="00880B72"/>
    <w:rsid w:val="008A37E2"/>
    <w:rsid w:val="008A5465"/>
    <w:rsid w:val="00931D1C"/>
    <w:rsid w:val="009C4CAB"/>
    <w:rsid w:val="009C6335"/>
    <w:rsid w:val="009F7C01"/>
    <w:rsid w:val="00A07A62"/>
    <w:rsid w:val="00A36AD7"/>
    <w:rsid w:val="00A72D48"/>
    <w:rsid w:val="00A84150"/>
    <w:rsid w:val="00AC289C"/>
    <w:rsid w:val="00AE55B6"/>
    <w:rsid w:val="00AF03E6"/>
    <w:rsid w:val="00B25FB9"/>
    <w:rsid w:val="00B712F6"/>
    <w:rsid w:val="00B74921"/>
    <w:rsid w:val="00B860E9"/>
    <w:rsid w:val="00B964D9"/>
    <w:rsid w:val="00BA5129"/>
    <w:rsid w:val="00BF625B"/>
    <w:rsid w:val="00C12871"/>
    <w:rsid w:val="00C2018E"/>
    <w:rsid w:val="00C20235"/>
    <w:rsid w:val="00C227D3"/>
    <w:rsid w:val="00C86B5E"/>
    <w:rsid w:val="00C91548"/>
    <w:rsid w:val="00CC176B"/>
    <w:rsid w:val="00CD3BDE"/>
    <w:rsid w:val="00D1148B"/>
    <w:rsid w:val="00D87383"/>
    <w:rsid w:val="00DB08DE"/>
    <w:rsid w:val="00DF3D3E"/>
    <w:rsid w:val="00E07DC0"/>
    <w:rsid w:val="00E24A64"/>
    <w:rsid w:val="00E302AB"/>
    <w:rsid w:val="00E65ECD"/>
    <w:rsid w:val="00E90163"/>
    <w:rsid w:val="00EB40C5"/>
    <w:rsid w:val="00EF2315"/>
    <w:rsid w:val="00EF374D"/>
    <w:rsid w:val="00F13326"/>
    <w:rsid w:val="00F17878"/>
    <w:rsid w:val="00F2630D"/>
    <w:rsid w:val="00F6594B"/>
    <w:rsid w:val="00F670E2"/>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zh-C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rsid w:val="009F7C01"/>
    <w:rPr>
      <w:color w:val="auto"/>
      <w:bdr w:val="none" w:sz="0" w:space="0" w:color="auto"/>
      <w:shd w:val="clear" w:color="auto" w:fill="FFFFCC"/>
    </w:rPr>
  </w:style>
  <w:style w:type="paragraph" w:customStyle="1" w:styleId="DCEA028C20E647DB9508C77DD299FD25">
    <w:name w:val="DCEA028C20E647DB9508C77DD299FD25"/>
  </w:style>
  <w:style w:type="paragraph" w:customStyle="1" w:styleId="6EC6A9CCDF174FDC910AA21CB5263FC4">
    <w:name w:val="6EC6A9CCDF174FDC910AA21CB5263FC4"/>
  </w:style>
  <w:style w:type="paragraph" w:customStyle="1" w:styleId="238A3E8EF7654C739DB37F47E9F2597A">
    <w:name w:val="238A3E8EF7654C739DB37F47E9F2597A"/>
  </w:style>
  <w:style w:type="paragraph" w:customStyle="1" w:styleId="324A3990B4354E348FE5260DA5731E8E">
    <w:name w:val="324A3990B4354E348FE5260DA5731E8E"/>
  </w:style>
  <w:style w:type="paragraph" w:customStyle="1" w:styleId="BC0BB2CA3C6E444DA4902EADEFAF473E">
    <w:name w:val="BC0BB2CA3C6E444DA4902EADEFAF473E"/>
  </w:style>
  <w:style w:type="paragraph" w:customStyle="1" w:styleId="7337568889C240ECA8BA4896FA3BD7AB">
    <w:name w:val="7337568889C240ECA8BA4896FA3BD7AB"/>
  </w:style>
  <w:style w:type="paragraph" w:customStyle="1" w:styleId="0B385F9E582C4B30A81FEA797231D497">
    <w:name w:val="0B385F9E582C4B30A81FEA797231D497"/>
  </w:style>
  <w:style w:type="paragraph" w:customStyle="1" w:styleId="C4385C47A1774E9BB4DF8A1A6EADF542">
    <w:name w:val="C4385C47A1774E9BB4DF8A1A6EADF542"/>
  </w:style>
  <w:style w:type="paragraph" w:customStyle="1" w:styleId="53CEAD3FCA364F4CAC3F72426A11070B">
    <w:name w:val="53CEAD3FCA364F4CAC3F72426A11070B"/>
  </w:style>
  <w:style w:type="paragraph" w:customStyle="1" w:styleId="A5CCD3207B0F488ABBA7CBDA6DD09576">
    <w:name w:val="A5CCD3207B0F488ABBA7CBDA6DD09576"/>
  </w:style>
  <w:style w:type="paragraph" w:customStyle="1" w:styleId="B4F4E1B8A4A34C3EA428A1237161AE9A">
    <w:name w:val="B4F4E1B8A4A34C3EA428A1237161AE9A"/>
    <w:rsid w:val="00442AED"/>
  </w:style>
  <w:style w:type="paragraph" w:customStyle="1" w:styleId="C18D8541CE8F4F0385F59E4C4208E2A0">
    <w:name w:val="C18D8541CE8F4F0385F59E4C4208E2A0"/>
  </w:style>
  <w:style w:type="paragraph" w:customStyle="1" w:styleId="5EC4159419814CA19E3FFEDCCBD31EF6">
    <w:name w:val="5EC4159419814CA19E3FFEDCCBD31EF6"/>
  </w:style>
  <w:style w:type="paragraph" w:customStyle="1" w:styleId="7E7300A09B034E62B7C0C7036CA63F6C">
    <w:name w:val="7E7300A09B034E62B7C0C7036CA63F6C"/>
  </w:style>
  <w:style w:type="paragraph" w:customStyle="1" w:styleId="8A9448C532D640C39C6A89BCAE424516">
    <w:name w:val="8A9448C532D640C39C6A89BCAE424516"/>
  </w:style>
  <w:style w:type="paragraph" w:customStyle="1" w:styleId="FECBFB61140349EAAB745CC2A0163F10">
    <w:name w:val="FECBFB61140349EAAB745CC2A0163F10"/>
  </w:style>
  <w:style w:type="paragraph" w:customStyle="1" w:styleId="6C57ABEA67434B5DB2D3DD45ABF42357">
    <w:name w:val="6C57ABEA67434B5DB2D3DD45ABF42357"/>
  </w:style>
  <w:style w:type="paragraph" w:customStyle="1" w:styleId="C92630D0AFCF4A159000C280EAE8405F">
    <w:name w:val="C92630D0AFCF4A159000C280EAE8405F"/>
  </w:style>
  <w:style w:type="paragraph" w:customStyle="1" w:styleId="FCA9C6E32A154F21A2DFD93341B33F4E">
    <w:name w:val="FCA9C6E32A154F21A2DFD93341B33F4E"/>
  </w:style>
  <w:style w:type="paragraph" w:customStyle="1" w:styleId="266391A81EA84C75BE145017828C952C">
    <w:name w:val="266391A81EA84C75BE145017828C952C"/>
  </w:style>
  <w:style w:type="paragraph" w:customStyle="1" w:styleId="BE351FDC7D8348068845457A0D1AAA71">
    <w:name w:val="BE351FDC7D8348068845457A0D1AAA71"/>
  </w:style>
  <w:style w:type="paragraph" w:customStyle="1" w:styleId="6C18071398C24E78A9233AABB81768E1">
    <w:name w:val="6C18071398C24E78A9233AABB81768E1"/>
  </w:style>
  <w:style w:type="paragraph" w:customStyle="1" w:styleId="5A94FD52517C436CB62438EB195A295E">
    <w:name w:val="5A94FD52517C436CB62438EB195A295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Hoare Lea Word">
  <a:themeElements>
    <a:clrScheme name="HoareLeaColour-01">
      <a:dk1>
        <a:srgbClr val="000000"/>
      </a:dk1>
      <a:lt1>
        <a:srgbClr val="FFFFFF"/>
      </a:lt1>
      <a:dk2>
        <a:srgbClr val="343334"/>
      </a:dk2>
      <a:lt2>
        <a:srgbClr val="FFFFFF"/>
      </a:lt2>
      <a:accent1>
        <a:srgbClr val="E5E6E5"/>
      </a:accent1>
      <a:accent2>
        <a:srgbClr val="B5D1C6"/>
      </a:accent2>
      <a:accent3>
        <a:srgbClr val="A67EC6"/>
      </a:accent3>
      <a:accent4>
        <a:srgbClr val="81B0C0"/>
      </a:accent4>
      <a:accent5>
        <a:srgbClr val="E3ED64"/>
      </a:accent5>
      <a:accent6>
        <a:srgbClr val="D02E6F"/>
      </a:accent6>
      <a:hlink>
        <a:srgbClr val="717071"/>
      </a:hlink>
      <a:folHlink>
        <a:srgbClr val="717071"/>
      </a:folHlink>
    </a:clrScheme>
    <a:fontScheme name="HoareLeaFonts-01">
      <a:majorFont>
        <a:latin typeface="Grueber"/>
        <a:ea typeface=""/>
        <a:cs typeface=""/>
      </a:majorFont>
      <a:minorFont>
        <a:latin typeface="Lato Light"/>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1049338" rtl="0" eaLnBrk="1" fontAlgn="base" latinLnBrk="0" hangingPunct="1">
          <a:lnSpc>
            <a:spcPct val="100000"/>
          </a:lnSpc>
          <a:spcBef>
            <a:spcPct val="0"/>
          </a:spcBef>
          <a:spcAft>
            <a:spcPct val="0"/>
          </a:spcAft>
          <a:buClrTx/>
          <a:buSzTx/>
          <a:buFontTx/>
          <a:buNone/>
          <a:tabLst/>
          <a:defRPr kumimoji="0" lang="en-US" sz="21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1049338" rtl="0" eaLnBrk="1" fontAlgn="base" latinLnBrk="0" hangingPunct="1">
          <a:lnSpc>
            <a:spcPct val="100000"/>
          </a:lnSpc>
          <a:spcBef>
            <a:spcPct val="0"/>
          </a:spcBef>
          <a:spcAft>
            <a:spcPct val="0"/>
          </a:spcAft>
          <a:buClrTx/>
          <a:buSzTx/>
          <a:buFontTx/>
          <a:buNone/>
          <a:tabLst/>
          <a:defRPr kumimoji="0" lang="en-US" sz="2100" b="0" i="0" u="none" strike="noStrike" cap="none" normalizeH="0" baseline="0" smtClean="0">
            <a:ln>
              <a:noFill/>
            </a:ln>
            <a:solidFill>
              <a:schemeClr val="tx1"/>
            </a:solidFill>
            <a:effectLst/>
            <a:latin typeface="Arial" charset="0"/>
          </a:defRPr>
        </a:defPPr>
      </a:lstStyle>
    </a:lnDef>
    <a:txDef>
      <a:spPr bwMode="auto">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a:spPr>
      <a:bodyPr lIns="0" tIns="0" rIns="0" bIns="0">
        <a:spAutoFit/>
      </a:bodyPr>
      <a:lstStyle>
        <a:defPPr algn="just" eaLnBrk="1" hangingPunct="1">
          <a:defRPr sz="2000" dirty="0">
            <a:solidFill>
              <a:srgbClr val="000000"/>
            </a:solidFill>
            <a:latin typeface="Gill Sans MT" pitchFamily="34" charset="0"/>
            <a:cs typeface="Arial" charset="0"/>
          </a:defRPr>
        </a:defPPr>
      </a:lstStyle>
    </a:tx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Hoare Lea presentation-white background" id="{96CF85B6-1385-46B5-BE21-047553B424FF}" vid="{57B45C55-3FF3-497E-9121-E828A32721F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08 April 2025</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tns:customPropertyEditors xmlns:tns="http://schemas.microsoft.com/office/2006/customDocumentInformationPanel">
  <tns:showOnOpen>false</tns:showOnOpen>
  <tns:defaultPropertyEditorNamespace>Standard and SharePoint library properties</tns:defaultPropertyEditorNamespace>
</tns:customPropertyEdito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A4EF4A01477A4940980946695981C4B5" ma:contentTypeVersion="17" ma:contentTypeDescription="Create a new document." ma:contentTypeScope="" ma:versionID="b52c665e45accc2964ea2af3e8da2e96">
  <xsd:schema xmlns:xsd="http://www.w3.org/2001/XMLSchema" xmlns:xs="http://www.w3.org/2001/XMLSchema" xmlns:p="http://schemas.microsoft.com/office/2006/metadata/properties" xmlns:ns3="6c087ff1-93c8-4516-841c-3304c51a4ed3" targetNamespace="http://schemas.microsoft.com/office/2006/metadata/properties" ma:root="true" ma:fieldsID="600be8f09aaa72c6dfdfe2134d188418" ns3:_="">
    <xsd:import namespace="6c087ff1-93c8-4516-841c-3304c51a4ed3"/>
    <xsd:element name="properties">
      <xsd:complexType>
        <xsd:sequence>
          <xsd:element name="documentManagement">
            <xsd:complexType>
              <xsd:all>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087ff1-93c8-4516-841c-3304c51a4ed3"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ContentControls_Map_Root xmlns="HoareLea/CC_Mapping_Part">
  <doc>
    <docContactDDI>+44 141 471 0025</docContactDDI>
    <docContactEmail>jamesrobb@hoarelea.com</docContactEmail>
    <docContactHLOfficeAddress>&lt;?xml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wp14"&gt;&lt;w:body&gt;&lt;w:p w14:paraId="18757D44" w14:textId="77777777" w:rsidR="00C5244D" w:rsidRDefault="00C5244D" w:rsidP="008665D1"&gt;&lt;w:pPr&gt;&lt;w:pStyle w:val="DocDetail2"/&gt;&lt;/w:pPr&gt;&lt;w:r&gt;&lt;w:t&gt;McLellan Works&lt;/w:t&gt;&lt;/w:r&gt;&lt;/w:p&gt;&lt;w:p w14:paraId="0E5FBCE4" w14:textId="77777777" w:rsidR="00C5244D" w:rsidRDefault="00C5244D" w:rsidP="008665D1"&gt;&lt;w:pPr&gt;&lt;w:pStyle w:val="DocDetail2"/&gt;&lt;/w:pPr&gt;&lt;w:r&gt;&lt;w:t&gt;3rd Floor&lt;/w:t&gt;&lt;/w:r&gt;&lt;/w:p&gt;&lt;w:p w14:paraId="2EA75A5E" w14:textId="77777777" w:rsidR="00C5244D" w:rsidRDefault="00C5244D" w:rsidP="008665D1"&gt;&lt;w:pPr&gt;&lt;w:pStyle w:val="DocDetail2"/&gt;&lt;/w:pPr&gt;&lt;w:r&gt;&lt;w:t&gt;274 Sauchiehall Street&lt;/w:t&gt;&lt;/w:r&gt;&lt;/w:p&gt;&lt;w:p w14:paraId="44D7E06A" w14:textId="77777777" w:rsidR="00C5244D" w:rsidRDefault="00C5244D" w:rsidP="008665D1"&gt;&lt;w:pPr&gt;&lt;w:pStyle w:val="DocDetail2"/&gt;&lt;/w:pPr&gt;&lt;w:r&gt;&lt;w:t&gt;Glasgow&lt;/w:t&gt;&lt;/w:r&gt;&lt;/w:p&gt;&lt;w:p w14:paraId="15D5D108" w14:textId="28C91F32" w:rsidR="008853F9" w:rsidRPr="008665D1" w:rsidRDefault="00C5244D" w:rsidP="008665D1"&gt;&lt;w:pPr&gt;&lt;w:pStyle w:val="DocDetail2"/&gt;&lt;/w:pPr&gt;&lt;w:r&gt;&lt;w:t&gt;G2 3EH&lt;/w:t&gt;&lt;/w:r&gt;&lt;/w:p&gt;&lt;w:sectPr w:rsidR="008853F9" w:rsidRPr="008665D1"&gt;&lt;w:pgSz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Id="rId1" Type="http://schemas.openxmlformats.org/officeDocument/2006/relationships/styles" Target="styles.xml"/&gt;&lt;/Relationships&gt;&lt;/pkg:xmlData&gt;&lt;/pkg:part&gt;&lt;pkg:part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w16sdtdh"&gt;&lt;w:docDefaults&gt;&lt;w:rPrDefault&gt;&lt;w:rPr&gt;&lt;w:rFonts w:asciiTheme="minorHAnsi" w:eastAsia="PMingLiU" w:hAnsiTheme="minorHAnsi" w:cstheme="minorBidi"/&gt;&lt;w:lang w:val="en-GB" w:eastAsia="en-US" w:bidi="ar-SA"/&gt;&lt;/w:rPr&gt;&lt;/w:rPrDefault&gt;&lt;w:pPrDefault&gt;&lt;w:pPr&gt;&lt;w:spacing w:after="113" w:line="240" w:lineRule="atLeast"/&gt;&lt;/w:pPr&gt;&lt;/w:pPrDefault&gt;&lt;/w:docDefaults&gt;&lt;w:style w:type="paragraph" w:default="1" w:styleId="Normal"&gt;&lt;w:name w:val="Normal"/&gt;&lt;w:qFormat/&gt;&lt;/w:style&gt;&lt;w:style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w:type="paragraph" w:customStyle="1" w:styleId="DocDetail2"&gt;&lt;w:name w:val="DocDetail2"/&gt;&lt;w:basedOn w:val="Normal"/&gt;&lt;w:link w:val="DocDetail2Char"/&gt;&lt;w:uiPriority w:val="1"/&gt;&lt;w:semiHidden/&gt;&lt;w:pPr&gt;&lt;w:spacing w:after="0"/&gt;&lt;/w:pPr&gt;&lt;w:rPr&gt;&lt;w:color w:val="343334" w:themeColor="text2"/&gt;&lt;/w:rPr&gt;&lt;/w:style&gt;&lt;w:style w:type="character" w:customStyle="1" w:styleId="DocDetail2Char"&gt;&lt;w:name w:val="DocDetail2 Char"/&gt;&lt;w:basedOn w:val="DefaultParagraphFont"/&gt;&lt;w:link w:val="DocDetail2"/&gt;&lt;w:uiPriority w:val="1"/&gt;&lt;w:semiHidden/&gt;&lt;w:rPr&gt;&lt;w:color w:val="343334" w:themeColor="text2"/&gt;&lt;/w:rPr&gt;&lt;/w:style&gt;&lt;/w:styles&gt;&lt;/pkg:xmlData&gt;&lt;/pkg:part&gt;&lt;/pkg:package&gt;
</docContactHLOfficeAddress>
    <docContactHLOfficeFax/>
    <docContactHLOfficePhone/>
    <docContactName>JAMES ROBB</docContactName>
    <docContactTitle>SENIOR ASSOCIATE</docContactTitle>
    <docRevision>P06</docRevision>
    <docSubTitle> </docSubTitle>
  </doc>
  <project>
    <projectClientName>Abbey Road Sedgemere Limited</projectClientName>
    <projectDisclaimer>&lt;?xml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wp14"&gt;&lt;w:body&gt;&lt;w:p w14:paraId="73D6235F" w14:textId="69AC8C0F" w:rsidR="00516E98" w:rsidRDefault="008853F9" w:rsidP="00CF61DF"&gt;&lt;w:r w:rsidRPr="00BB4C1F"&gt;&lt;w:t xml:space="preserve"&gt;This document has been prepared for &lt;/w:t&gt;&lt;/w:r&gt;&lt;w:sdt&gt;&lt;w:sdtPr&gt;&lt;w:alias w:val="repClientDisclName"/&gt;&lt;w:tag w:val="repClientDisclName"/&gt;&lt;w:id w:val="-626235043"/&gt;&lt;w:placeholder&gt;&lt;w:docPart w:val="CCA493EAF9C2449BA7309028807E618A"/&gt;&lt;/w:placeholder&gt;&lt;w:text/&gt;&lt;/w:sdtPr&gt;&lt;w:sdtContent&gt;&lt;w:r w:rsidR="00C5244D"&gt;&lt;w:t&gt;Abbey Road Sedgemere Limited&lt;/w:t&gt;&lt;/w:r&gt;&lt;/w:sdtContent&gt;&lt;/w:sdt&gt;&lt;w:r w:rsidRPr="00BB4C1F"&gt;&lt;w:t xml:space="preserve"&gt; only and solely for the purposes expressly defined herein. We owe no duty of care to any third parties in respect of its content. Therefore, unless expressly agreed by us in signed writing, we hereby exclude all liability to third parties, including liability for negligence, save only for liabilities that cannot be so excluded by operation of applicable law. The consequences of climate change and the effects of future changes in climatic conditions cannot be accurately predicted. This report has been based solely on the specific design assumptions and criteria stated herein.&lt;/w:t&gt;&lt;/w:r&gt;&lt;w:r w:rsidR="00CF3F3A"&gt;&lt;w:t xml:space="preserve"&gt; &lt;/w:t&gt;&lt;/w:r&gt;&lt;/w:p&gt;&lt;w:sectPr w:rsidR="00516E98"&gt;&lt;w:pgSz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Type="http://schemas.openxmlformats.org/officeDocument/2006/relationships/glossaryDocument" Target="glossary/document.xml"/&gt;&lt;Relationship Id="rId1" Type="http://schemas.openxmlformats.org/officeDocument/2006/relationships/styles" Target="styles.xml"/&gt;&lt;/Relationships&gt;&lt;/pkg:xmlData&gt;&lt;/pkg:part&gt;&lt;pkg:part pkg:name="/word/glossary/document.xml" pkg:contentType="application/vnd.openxmlformats-officedocument.wordprocessingml.document.glossary+xml"&gt;&lt;pkg:xmlData&gt;&lt;w:glossaryDocument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wp14"&gt;&lt;w:docParts&gt;&lt;w:docPart&gt;&lt;w:docPartPr&gt;&lt;w:name w:val="CCA493EAF9C2449BA7309028807E618A"/&gt;&lt;w:category&gt;&lt;w:name w:val="General"/&gt;&lt;w:gallery w:val="placeholder"/&gt;&lt;/w:category&gt;&lt;w:types&gt;&lt;w:type w:val="bbPlcHdr"/&gt;&lt;/w:types&gt;&lt;w:behaviors&gt;&lt;w:behavior w:val="content"/&gt;&lt;/w:behaviors&gt;&lt;w:guid w:val="{C77E996A-7AC9-4C93-A1FB-6C132F2E1315}"/&gt;&lt;/w:docPartPr&gt;&lt;w:docPartBody&gt;&lt;w:p w:rsidR="00547189" w:rsidRDefault="00547189"&gt;&lt;w:pPr&gt;&lt;w:pStyle w:val="CCA493EAF9C2449BA7309028807E618A"/&gt;&lt;/w:pPr&gt;&lt;w:r w:rsidRPr="00EE5BEC"&gt;&lt;w:rPr&gt;&lt;w:rStyle w:val="PlaceholderText"/&gt;&lt;/w:rPr&gt;&lt;w:t&gt;Client Name from our Appointment&lt;/w:t&gt;&lt;/w:r&gt;&lt;/w:p&gt;&lt;/w:docPartBody&gt;&lt;/w:docPart&gt;&lt;/w:docParts&gt;&lt;/w:glossaryDocument&gt;&lt;/pkg:xmlData&gt;&lt;/pkg:part&gt;&lt;pkg:part pkg:name="/word/glossary/settings.xml" pkg:contentType="application/vnd.openxmlformats-officedocument.wordprocessingml.settings+xml"&gt;&lt;pkg:xmlData&gt;&lt;w:settings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w16sdtdh"&gt;&lt;w:view w:val="normal"/&gt;&lt;w:defaultTabStop w:val="720"/&gt;&lt;w:characterSpacingControl w:val="doNotCompress"/&gt;&lt;w:compat&gt;&lt;w:useFELayout/&gt;&lt;w:compatSetting w:name="compatibilityMode" w:uri="http://schemas.microsoft.com/office/word" w:val="15"/&gt;&lt;w:compatSetting w:name="overrideTableStyleFontSizeAndJustification" w:uri="http://schemas.microsoft.com/office/word" w:val="1"/&gt;&lt;w:compatSetting w:name="enableOpenTypeFeatures" w:uri="http://schemas.microsoft.com/office/word" w:val="1"/&gt;&lt;w:compatSetting w:name="doNotFlipMirrorIndents" w:uri="http://schemas.microsoft.com/office/word" w:val="1"/&gt;&lt;w:compatSetting w:name="differentiateMultirowTableHeaders" w:uri="http://schemas.microsoft.com/office/word" w:val="1"/&gt;&lt;w:compatSetting w:name="useWord2013TrackBottomHyphenation" w:uri="http://schemas.microsoft.com/office/word" w:val="0"/&gt;&lt;/w:compat&gt;&lt;w:rsids&gt;&lt;w:rsidRoot w:val="00251FDB"/&gt;&lt;w:rsid w:val="00251FDB"/&gt;&lt;w:rsid w:val="00547189"/&gt;&lt;/w:rsids&gt;&lt;m:mathPr&gt;&lt;m:mathFont m:val="Cambria Math"/&gt;&lt;m:brkBin m:val="before"/&gt;&lt;m:brkBinSub m:val="--"/&gt;&lt;m:smallFrac m:val="0"/&gt;&lt;m:dispDef/&gt;&lt;m:lMargin m:val="0"/&gt;&lt;m:rMargin m:val="0"/&gt;&lt;m:defJc m:val="centerGroup"/&gt;&lt;m:wrapIndent m:val="1440"/&gt;&lt;m:intLim m:val="subSup"/&gt;&lt;m:naryLim m:val="undOvr"/&gt;&lt;/m:mathPr&gt;&lt;w:themeFontLang w:val="en-GB"/&gt;&lt;w:clrSchemeMapping w:bg1="light1" w:t1="dark1" w:bg2="light2" w:t2="dark2" w:accent1="accent1" w:accent2="accent2" w:accent3="accent3" w:accent4="accent4" w:accent5="accent5" w:accent6="accent6" w:hyperlink="hyperlink" w:followedHyperlink="followedHyperlink"/&gt;&lt;w:decimalSymbol w:val="."/&gt;&lt;w:listSeparator w:val=","/&gt;&lt;w15:chartTrackingRefBased/&gt;&lt;/w:settings&gt;&lt;/pkg:xmlData&gt;&lt;/pkg:part&gt;&lt;pkg:part pkg:name="/word/glossary/_rels/document.xml.rels" pkg:contentType="application/vnd.openxmlformats-package.relationships+xml"&gt;&lt;pkg:xmlData&gt;&lt;Relationships xmlns="http://schemas.openxmlformats.org/package/2006/relationships"&gt;&lt;Relationship Id="rId3" Type="http://schemas.openxmlformats.org/officeDocument/2006/relationships/webSettings" Target="webSettings.xml"/&gt;&lt;Relationship Id="rId2" Type="http://schemas.openxmlformats.org/officeDocument/2006/relationships/settings" Target="settings.xml"/&gt;&lt;Relationship Id="rId1" Type="http://schemas.openxmlformats.org/officeDocument/2006/relationships/styles" Target="styles.xml"/&gt;&lt;Relationship Id="rId4" Type="http://schemas.openxmlformats.org/officeDocument/2006/relationships/fontTable" Target="fontTable.xml"/&gt;&lt;/Relationships&gt;&lt;/pkg:xmlData&gt;&lt;/pkg:part&gt;&lt;pkg:part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w16sdtdh"&gt;&lt;w:docDefaults&gt;&lt;w:rPrDefault&gt;&lt;w:rPr&gt;&lt;w:rFonts w:asciiTheme="minorHAnsi" w:eastAsia="PMingLiU" w:hAnsiTheme="minorHAnsi" w:cstheme="minorBidi"/&gt;&lt;w:lang w:val="en-GB" w:eastAsia="en-US" w:bidi="ar-SA"/&gt;&lt;/w:rPr&gt;&lt;/w:rPrDefault&gt;&lt;w:pPrDefault&gt;&lt;w:pPr&gt;&lt;w:spacing w:after="113" w:line="240" w:lineRule="atLeast"/&gt;&lt;/w:pPr&gt;&lt;/w:pPrDefault&gt;&lt;/w:docDefaults&gt;&lt;w:style w:type="paragraph" w:default="1" w:styleId="Normal"&gt;&lt;w:name w:val="Normal"/&gt;&lt;w:qFormat/&gt;&lt;/w:style&gt;&lt;w:style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w:val="99"/&gt;&lt;w:semiHidden/&gt;&lt;w:unhideWhenUsed/&gt;&lt;/w:style&gt;&lt;/w:styles&gt;&lt;/pkg:xmlData&gt;&lt;/pkg:part&gt;&lt;pkg:part pkg:name="/word/glossary/styles.xml"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w16sdtdh"&gt;&lt;w:docDefaults&gt;&lt;w:rPrDefault&gt;&lt;w:rPr&gt;&lt;w:rFonts w:asciiTheme="minorHAnsi" w:eastAsiaTheme="minorEastAsia" w:hAnsiTheme="minorHAnsi" w:cstheme="minorBidi"/&gt;&lt;w:sz w:val="22"/&gt;&lt;w:szCs w:val="22"/&gt;&lt;w:lang w:val="en-GB" w:eastAsia="en-GB" w:bidi="ar-SA"/&gt;&lt;/w:rPr&gt;&lt;/w:rPrDefault&gt;&lt;w:pPrDefault&gt;&lt;w:pPr&gt;&lt;w:spacing w:after="160" w:line="259" w:lineRule="auto"/&gt;&lt;/w:pPr&gt;&lt;/w:pPrDefault&gt;&lt;/w:docDefaults&gt;&lt;w:latentStyles w:defLockedState="0" w:defUIPriority="99" w:defSemiHidden="0" w:defUnhideWhenUsed="0" w:defQFormat="0" w:count="376"&gt;&lt;w:lsdException w:name="Normal" w:uiPriority="0" w:qFormat="1"/&gt;&lt;w:lsdException w:name="heading 1" w:uiPriority="9" w:qFormat="1"/&gt;&lt;w:lsdException w:name="heading 2" w:semiHidden="1" w:uiPriority="9" w:unhideWhenUsed="1" w:qFormat="1"/&gt;&lt;w:lsdException w:name="heading 3" w:semiHidden="1" w:uiPriority="9" w:unhideWhenUsed="1" w:qFormat="1"/&gt;&lt;w:lsdException w:name="heading 4" w:semiHidden="1" w:uiPriority="9" w:unhideWhenUsed="1" w:qFormat="1"/&gt;&lt;w:lsdException w:name="heading 5" w:semiHidden="1" w:uiPriority="9" w:unhideWhenUsed="1" w:qFormat="1"/&gt;&lt;w:lsdException w:name="heading 6" w:semiHidden="1" w:uiPriority="9" w:unhideWhenUsed="1" w:qFormat="1"/&gt;&lt;w:lsdException w:name="heading 7" w:semiHidden="1" w:uiPriority="9" w:unhideWhenUsed="1" w:qFormat="1"/&gt;&lt;w:lsdException w:name="heading 8" w:semiHidden="1" w:uiPriority="9" w:unhideWhenUsed="1" w:qFormat="1"/&gt;&lt;w:lsdException w:name="heading 9" w:semiHidden="1" w:uiPriority="9" w:unhideWhenUsed="1" w:qFormat="1"/&gt;&lt;w:lsdException w:name="index 1" w:semiHidden="1" w:unhideWhenUsed="1"/&gt;&lt;w:lsdException w:name="index 2" w:semiHidden="1" w:unhideWhenUsed="1"/&gt;&lt;w:lsdException w:name="index 3" w:semiHidden="1" w:unhideWhenUsed="1"/&gt;&lt;w:lsdException w:name="index 4" w:semiHidden="1" w:unhideWhenUsed="1"/&gt;&lt;w:lsdException w:name="index 5" w:semiHidden="1" w:unhideWhenUsed="1"/&gt;&lt;w:lsdException w:name="index 6" w:semiHidden="1" w:unhideWhenUsed="1"/&gt;&lt;w:lsdException w:name="index 7" w:semiHidden="1" w:unhideWhenUsed="1"/&gt;&lt;w:lsdException w:name="index 8" w:semiHidden="1" w:unhideWhenUsed="1"/&gt;&lt;w:lsdException w:name="index 9" w:semiHidden="1" w:unhideWhenUsed="1"/&gt;&lt;w:lsdException w:name="toc 1" w:semiHidden="1" w:uiPriority="39" w:unhideWhenUsed="1"/&gt;&lt;w:lsdException w:name="toc 2" w:semiHidden="1" w:uiPriority="39" w:unhideWhenUsed="1"/&gt;&lt;w:lsdException w:name="toc 3" w:semiHidden="1" w:uiPriority="39" w:unhideWhenUsed="1"/&gt;&lt;w:lsdException w:name="toc 4" w:semiHidden="1" w:uiPriority="39" w:unhideWhenUsed="1"/&gt;&lt;w:lsdException w:name="toc 5" w:semiHidden="1" w:uiPriority="39" w:unhideWhenUsed="1"/&gt;&lt;w:lsdException w:name="toc 6" w:semiHidden="1" w:uiPriority="39" w:unhideWhenUsed="1"/&gt;&lt;w:lsdException w:name="toc 7" w:semiHidden="1" w:uiPriority="39" w:unhideWhenUsed="1"/&gt;&lt;w:lsdException w:name="toc 8" w:semiHidden="1" w:uiPriority="39" w:unhideWhenUsed="1"/&gt;&lt;w:lsdException w:name="toc 9" w:semiHidden="1" w:uiPriority="39" w:unhideWhenUsed="1"/&gt;&lt;w:lsdException w:name="Normal Indent" w:semiHidden="1" w:unhideWhenUsed="1"/&gt;&lt;w:lsdException w:name="footnote text" w:semiHidden="1" w:unhideWhenUsed="1"/&gt;&lt;w:lsdException w:name="annotation text" w:semiHidden="1" w:unhideWhenUsed="1"/&gt;&lt;w:lsdException w:name="header" w:semiHidden="1" w:unhideWhenUsed="1"/&gt;&lt;w:lsdException w:name="footer" w:semiHidden="1" w:unhideWhenUsed="1"/&gt;&lt;w:lsdException w:name="index heading" w:semiHidden="1" w:unhideWhenUsed="1"/&gt;&lt;w:lsdException w:name="caption" w:semiHidden="1" w:uiPriority="35" w:unhideWhenUsed="1" w:qFormat="1"/&gt;&lt;w:lsdException w:name="table of figures" w:semiHidden="1" w:unhideWhenUsed="1"/&gt;&lt;w:lsdException w:name="envelope address" w:semiHidden="1" w:unhideWhenUsed="1"/&gt;&lt;w:lsdException w:name="envelope return" w:semiHidden="1" w:unhideWhenUsed="1"/&gt;&lt;w:lsdException w:name="footnote reference" w:semiHidden="1" w:unhideWhenUsed="1"/&gt;&lt;w:lsdException w:name="annotation reference" w:semiHidden="1" w:unhideWhenUsed="1"/&gt;&lt;w:lsdException w:name="line number" w:semiHidden="1" w:unhideWhenUsed="1"/&gt;&lt;w:lsdException w:name="page number" w:semiHidden="1" w:unhideWhenUsed="1"/&gt;&lt;w:lsdException w:name="endnote reference" w:semiHidden="1" w:unhideWhenUsed="1"/&gt;&lt;w:lsdException w:name="endnote text" w:semiHidden="1" w:unhideWhenUsed="1"/&gt;&lt;w:lsdException w:name="table of authorities" w:semiHidden="1" w:unhideWhenUsed="1"/&gt;&lt;w:lsdException w:name="macro" w:semiHidden="1" w:unhideWhenUsed="1"/&gt;&lt;w:lsdException w:name="toa heading" w:semiHidden="1" w:unhideWhenUsed="1"/&gt;&lt;w:lsdException w:name="List" w:semiHidden="1" w:unhideWhenUsed="1"/&gt;&lt;w:lsdException w:name="List Bullet" w:semiHidden="1" w:unhideWhenUsed="1"/&gt;&lt;w:lsdException w:name="List Number" w:semiHidden="1" w:unhideWhenUsed="1"/&gt;&lt;w:lsdException w:name="List 2" w:semiHidden="1" w:unhideWhenUsed="1"/&gt;&lt;w:lsdException w:name="List 3" w:semiHidden="1" w:unhideWhenUsed="1"/&gt;&lt;w:lsdException w:name="List 4" w:semiHidden="1" w:unhideWhenUsed="1"/&gt;&lt;w:lsdException w:name="List 5" w:semiHidden="1" w:unhideWhenUsed="1"/&gt;&lt;w:lsdException w:name="List Bullet 2" w:semiHidden="1" w:unhideWhenUsed="1"/&gt;&lt;w:lsdException w:name="List Bullet 3" w:semiHidden="1" w:unhideWhenUsed="1"/&gt;&lt;w:lsdException w:name="List Bullet 4" w:semiHidden="1" w:unhideWhenUsed="1"/&gt;&lt;w:lsdException w:name="List Bullet 5" w:semiHidden="1" w:unhideWhenUsed="1"/&gt;&lt;w:lsdException w:name="List Number 2" w:semiHidden="1" w:unhideWhenUsed="1"/&gt;&lt;w:lsdException w:name="List Number 3" w:semiHidden="1" w:unhideWhenUsed="1"/&gt;&lt;w:lsdException w:name="List Number 4" w:semiHidden="1" w:unhideWhenUsed="1"/&gt;&lt;w:lsdException w:name="List Number 5" w:semiHidden="1" w:unhideWhenUsed="1"/&gt;&lt;w:lsdException w:name="Title" w:uiPriority="10" w:qFormat="1"/&gt;&lt;w:lsdException w:name="Closing" w:semiHidden="1" w:unhideWhenUsed="1"/&gt;&lt;w:lsdException w:name="Signature" w:semiHidden="1" w:unhideWhenUsed="1"/&gt;&lt;w:lsdException w:name="Default Paragraph Font" w:semiHidden="1" w:uiPriority="1" w:unhideWhenUsed="1"/&gt;&lt;w:lsdException w:name="Body Text" w:semiHidden="1" w:unhideWhenUsed="1"/&gt;&lt;w:lsdException w:name="Body Text Indent" w:semiHidden="1" w:unhideWhenUsed="1"/&gt;&lt;w:lsdException w:name="List Continue" w:semiHidden="1" w:unhideWhenUsed="1"/&gt;&lt;w:lsdException w:name="List Continue 2" w:semiHidden="1" w:unhideWhenUsed="1"/&gt;&lt;w:lsdException w:name="List Continue 3" w:semiHidden="1" w:unhideWhenUsed="1"/&gt;&lt;w:lsdException w:name="List Continue 4" w:semiHidden="1" w:unhideWhenUsed="1"/&gt;&lt;w:lsdException w:name="List Continue 5" w:semiHidden="1" w:unhideWhenUsed="1"/&gt;&lt;w:lsdException w:name="Message Header" w:semiHidden="1" w:unhideWhenUsed="1"/&gt;&lt;w:lsdException w:name="Subtitle" w:uiPriority="11" w:qFormat="1"/&gt;&lt;w:lsdException w:name="Salutation" w:semiHidden="1" w:unhideWhenUsed="1"/&gt;&lt;w:lsdException w:name="Date" w:semiHidden="1" w:unhideWhenUsed="1"/&gt;&lt;w:lsdException w:name="Body Text First Indent" w:semiHidden="1" w:unhideWhenUsed="1"/&gt;&lt;w:lsdException w:name="Body Text First Indent 2" w:semiHidden="1" w:unhideWhenUsed="1"/&gt;&lt;w:lsdException w:name="Note Heading" w:semiHidden="1" w:unhideWhenUsed="1"/&gt;&lt;w:lsdException w:name="Body Text 2" w:semiHidden="1" w:unhideWhenUsed="1"/&gt;&lt;w:lsdException w:name="Body Text 3" w:semiHidden="1" w:unhideWhenUsed="1"/&gt;&lt;w:lsdException w:name="Body Text Indent 2" w:semiHidden="1" w:unhideWhenUsed="1"/&gt;&lt;w:lsdException w:name="Body Text Indent 3" w:semiHidden="1" w:unhideWhenUsed="1"/&gt;&lt;w:lsdException w:name="Block Text" w:semiHidden="1" w:unhideWhenUsed="1"/&gt;&lt;w:lsdException w:name="Hyperlink" w:semiHidden="1" w:unhideWhenUsed="1"/&gt;&lt;w:lsdException w:name="FollowedHyperlink" w:semiHidden="1" w:unhideWhenUsed="1"/&gt;&lt;w:lsdException w:name="Strong" w:uiPriority="22" w:qFormat="1"/&gt;&lt;w:lsdException w:name="Emphasis" w:uiPriority="20" w:qFormat="1"/&gt;&lt;w:lsdException w:name="Document Map" w:semiHidden="1" w:unhideWhenUsed="1"/&gt;&lt;w:lsdException w:name="Plain Text" w:semiHidden="1" w:unhideWhenUsed="1"/&gt;&lt;w:lsdException w:name="E-mail Signature" w:semiHidden="1" w:unhideWhenUsed="1"/&gt;&lt;w:lsdException w:name="HTML Top of Form" w:semiHidden="1" w:unhideWhenUsed="1"/&gt;&lt;w:lsdException w:name="HTML Bottom of Form" w:semiHidden="1" w:unhideWhenUsed="1"/&gt;&lt;w:lsdException w:name="Normal (Web)" w:semiHidden="1" w:unhideWhenUsed="1"/&gt;&lt;w:lsdException w:name="HTML Acronym" w:semiHidden="1" w:unhideWhenUsed="1"/&gt;&lt;w:lsdException w:name="HTML Address" w:semiHidden="1" w:unhideWhenUsed="1"/&gt;&lt;w:lsdException w:name="HTML Cite" w:semiHidden="1" w:unhideWhenUsed="1"/&gt;&lt;w:lsdException w:name="HTML Code" w:semiHidden="1" w:unhideWhenUsed="1"/&gt;&lt;w:lsdException w:name="HTML Definition" w:semiHidden="1" w:unhideWhenUsed="1"/&gt;&lt;w:lsdException w:name="HTML Keyboard" w:semiHidden="1" w:unhideWhenUsed="1"/&gt;&lt;w:lsdException w:name="HTML Preformatted" w:semiHidden="1" w:unhideWhenUsed="1"/&gt;&lt;w:lsdException w:name="HTML Sample" w:semiHidden="1" w:unhideWhenUsed="1"/&gt;&lt;w:lsdException w:name="HTML Typewriter" w:semiHidden="1" w:unhideWhenUsed="1"/&gt;&lt;w:lsdException w:name="HTML Variable" w:semiHidden="1" w:unhideWhenUsed="1"/&gt;&lt;w:lsdException w:name="Normal Table" w:semiHidden="1" w:unhideWhenUsed="1"/&gt;&lt;w:lsdException w:name="annotation subject" w:semiHidden="1" w:unhideWhenUsed="1"/&gt;&lt;w:lsdException w:name="No List" w:semiHidden="1" w:unhideWhenUsed="1"/&gt;&lt;w:lsdException w:name="Outline List 1" w:semiHidden="1" w:unhideWhenUsed="1"/&gt;&lt;w:lsdException w:name="Outline List 2" w:semiHidden="1" w:unhideWhenUsed="1"/&gt;&lt;w:lsdException w:name="Outline List 3" w:semiHidden="1" w:unhideWhenUsed="1"/&gt;&lt;w:lsdException w:name="Table Simple 1" w:semiHidden="1" w:unhideWhenUsed="1"/&gt;&lt;w:lsdException w:name="Table Simple 2" w:semiHidden="1" w:unhideWhenUsed="1"/&gt;&lt;w:lsdException w:name="Table Simple 3" w:semiHidden="1" w:unhideWhenUsed="1"/&gt;&lt;w:lsdException w:name="Table Classic 1" w:semiHidden="1" w:unhideWhenUsed="1"/&gt;&lt;w:lsdException w:name="Table Classic 2" w:semiHidden="1" w:unhideWhenUsed="1"/&gt;&lt;w:lsdException w:name="Table Classic 3" w:semiHidden="1" w:unhideWhenUsed="1"/&gt;&lt;w:lsdException w:name="Table Classic 4" w:semiHidden="1" w:unhideWhenUsed="1"/&gt;&lt;w:lsdException w:name="Table Colorful 1" w:semiHidden="1" w:unhideWhenUsed="1"/&gt;&lt;w:lsdException w:name="Table Colorful 2" w:semiHidden="1" w:unhideWhenUsed="1"/&gt;&lt;w:lsdException w:name="Table Colorful 3" w:semiHidden="1" w:unhideWhenUsed="1"/&gt;&lt;w:lsdException w:name="Table Columns 1" w:semiHidden="1" w:unhideWhenUsed="1"/&gt;&lt;w:lsdException w:name="Table Columns 2" w:semiHidden="1" w:unhideWhenUsed="1"/&gt;&lt;w:lsdException w:name="Table Columns 3" w:semiHidden="1" w:unhideWhenUsed="1"/&gt;&lt;w:lsdException w:name="Table Columns 4" w:semiHidden="1" w:unhideWhenUsed="1"/&gt;&lt;w:lsdException w:name="Table Columns 5" w:semiHidden="1" w:unhideWhenUsed="1"/&gt;&lt;w:lsdException w:name="Table Grid 1" w:semiHidden="1" w:unhideWhenUsed="1"/&gt;&lt;w:lsdException w:name="Table Grid 2" w:semiHidden="1" w:unhideWhenUsed="1"/&gt;&lt;w:lsdException w:name="Table Grid 3" w:semiHidden="1" w:unhideWhenUsed="1"/&gt;&lt;w:lsdException w:name="Table Grid 4" w:semiHidden="1" w:unhideWhenUsed="1"/&gt;&lt;w:lsdException w:name="Table Grid 5" w:semiHidden="1" w:unhideWhenUsed="1"/&gt;&lt;w:lsdException w:name="Table Grid 6" w:semiHidden="1" w:unhideWhenUsed="1"/&gt;&lt;w:lsdException w:name="Table Grid 7" w:semiHidden="1" w:unhideWhenUsed="1"/&gt;&lt;w:lsdException w:name="Table Grid 8" w:semiHidden="1" w:unhideWhenUsed="1"/&gt;&lt;w:lsdException w:name="Table List 1" w:semiHidden="1" w:unhideWhenUsed="1"/&gt;&lt;w:lsdException w:name="Table List 2" w:semiHidden="1" w:unhideWhenUsed="1"/&gt;&lt;w:lsdException w:name="Table List 3" w:semiHidden="1" w:unhideWhenUsed="1"/&gt;&lt;w:lsdException w:name="Table List 4" w:semiHidden="1" w:unhideWhenUsed="1"/&gt;&lt;w:lsdException w:name="Table List 5" w:semiHidden="1" w:unhideWhenUsed="1"/&gt;&lt;w:lsdException w:name="Table List 6" w:semiHidden="1" w:unhideWhenUsed="1"/&gt;&lt;w:lsdException w:name="Table List 7" w:semiHidden="1" w:unhideWhenUsed="1"/&gt;&lt;w:lsdException w:name="Table List 8" w:semiHidden="1" w:unhideWhenUsed="1"/&gt;&lt;w:lsdException w:name="Table 3D effects 1" w:semiHidden="1" w:unhideWhenUsed="1"/&gt;&lt;w:lsdException w:name="Table 3D effects 2" w:semiHidden="1" w:unhideWhenUsed="1"/&gt;&lt;w:lsdException w:name="Table 3D effects 3" w:semiHidden="1" w:unhideWhenUsed="1"/&gt;&lt;w:lsdException w:name="Table Contemporary" w:semiHidden="1" w:unhideWhenUsed="1"/&gt;&lt;w:lsdException w:name="Table Elegant" w:semiHidden="1" w:unhideWhenUsed="1"/&gt;&lt;w:lsdException w:name="Table Professional" w:semiHidden="1" w:unhideWhenUsed="1"/&gt;&lt;w:lsdException w:name="Table Subtle 1" w:semiHidden="1" w:unhideWhenUsed="1"/&gt;&lt;w:lsdException w:name="Table Subtle 2" w:semiHidden="1" w:unhideWhenUsed="1"/&gt;&lt;w:lsdException w:name="Table Web 1" w:semiHidden="1" w:unhideWhenUsed="1"/&gt;&lt;w:lsdException w:name="Table Web 2" w:semiHidden="1" w:unhideWhenUsed="1"/&gt;&lt;w:lsdException w:name="Table Web 3" w:semiHidden="1" w:unhideWhenUsed="1"/&gt;&lt;w:lsdException w:name="Balloon Text" w:semiHidden="1" w:unhideWhenUsed="1"/&gt;&lt;w:lsdException w:name="Table Grid" w:uiPriority="39"/&gt;&lt;w:lsdException w:name="Table Theme" w:semiHidden="1" w:unhideWhenUsed="1"/&gt;&lt;w:lsdException w:name="Placeholder Text" w:semiHidden="1"/&gt;&lt;w:lsdException w:name="No Spacing" w:uiPriority="1" w:qFormat="1"/&gt;&lt;w:lsdException w:name="Light Shading" w:uiPriority="60"/&gt;&lt;w:lsdException w:name="Light List" w:uiPriority="61"/&gt;&lt;w:lsdException w:name="Light Grid" w:uiPriority="62"/&gt;&lt;w:lsdException w:name="Medium Shading 1" w:uiPriority="63"/&gt;&lt;w:lsdException w:name="Medium Shading 2" w:uiPriority="64"/&gt;&lt;w:lsdException w:name="Medium List 1" w:uiPriority="65"/&gt;&lt;w:lsdException w:name="Medium List 2" w:uiPriority="66"/&gt;&lt;w:lsdException w:name="Medium Grid 1" w:uiPriority="67"/&gt;&lt;w:lsdException w:name="Medium Grid 2" w:uiPriority="68"/&gt;&lt;w:lsdException w:name="Medium Grid 3" w:uiPriority="69"/&gt;&lt;w:lsdException w:name="Dark List" w:uiPriority="70"/&gt;&lt;w:lsdException w:name="Colorful Shading" w:uiPriority="71"/&gt;&lt;w:lsdException w:name="Colorful List" w:uiPriority="72"/&gt;&lt;w:lsdException w:name="Colorful Grid" w:uiPriority="73"/&gt;&lt;w:lsdException w:name="Light Shading Accent 1" w:uiPriority="60"/&gt;&lt;w:lsdException w:name="Light List Accent 1" w:uiPriority="61"/&gt;&lt;w:lsdException w:name="Light Grid Accent 1" w:uiPriority="62"/&gt;&lt;w:lsdException w:name="Medium Shading 1 Accent 1" w:uiPriority="63"/&gt;&lt;w:lsdException w:name="Medium Shading 2 Accent 1" w:uiPriority="64"/&gt;&lt;w:lsdException w:name="Medium List 1 Accent 1" w:uiPriority="65"/&gt;&lt;w:lsdException w:name="Revision" w:semiHidden="1"/&gt;&lt;w:lsdException w:name="List Paragraph" w:uiPriority="34" w:qFormat="1"/&gt;&lt;w:lsdException w:name="Quote" w:uiPriority="29" w:qFormat="1"/&gt;&lt;w:lsdException w:name="Intense Quote" w:uiPriority="30" w:qFormat="1"/&gt;&lt;w:lsdException w:name="Medium List 2 Accent 1" w:uiPriority="66"/&gt;&lt;w:lsdException w:name="Medium Grid 1 Accent 1" w:uiPriority="67"/&gt;&lt;w:lsdException w:name="Medium Grid 2 Accent 1" w:uiPriority="68"/&gt;&lt;w:lsdException w:name="Medium Grid 3 Accent 1" w:uiPriority="69"/&gt;&lt;w:lsdException w:name="Dark List Accent 1" w:uiPriority="70"/&gt;&lt;w:lsdException w:name="Colorful Shading Accent 1" w:uiPriority="71"/&gt;&lt;w:lsdException w:name="Colorful List Accent 1" w:uiPriority="72"/&gt;&lt;w:lsdException w:name="Colorful Grid Accent 1" w:uiPriority="73"/&gt;&lt;w:lsdException w:name="Light Shading Accent 2" w:uiPriority="60"/&gt;&lt;w:lsdException w:name="Light List Accent 2" w:uiPriority="61"/&gt;&lt;w:lsdException w:name="Light Grid Accent 2" w:uiPriority="62"/&gt;&lt;w:lsdException w:name="Medium Shading 1 Accent 2" w:uiPriority="63"/&gt;&lt;w:lsdException w:name="Medium Shading 2 Accent 2" w:uiPriority="64"/&gt;&lt;w:lsdException w:name="Medium List 1 Accent 2" w:uiPriority="65"/&gt;&lt;w:lsdException w:name="Medium List 2 Accent 2" w:uiPriority="66"/&gt;&lt;w:lsdException w:name="Medium Grid 1 Accent 2" w:uiPriority="67"/&gt;&lt;w:lsdException w:name="Medium Grid 2 Accent 2" w:uiPriority="68"/&gt;&lt;w:lsdException w:name="Medium Grid 3 Accent 2" w:uiPriority="69"/&gt;&lt;w:lsdException w:name="Dark List Accent 2" w:uiPriority="70"/&gt;&lt;w:lsdException w:name="Colorful Shading Accent 2" w:uiPriority="71"/&gt;&lt;w:lsdException w:name="Colorful List Accent 2" w:uiPriority="72"/&gt;&lt;w:lsdException w:name="Colorful Grid Accent 2" w:uiPriority="73"/&gt;&lt;w:lsdException w:name="Light Shading Accent 3" w:uiPriority="60"/&gt;&lt;w:lsdException w:name="Light List Accent 3" w:uiPriority="61"/&gt;&lt;w:lsdException w:name="Light Grid Accent 3" w:uiPriority="62"/&gt;&lt;w:lsdException w:name="Medium Shading 1 Accent 3" w:uiPriority="63"/&gt;&lt;w:lsdException w:name="Medium Shading 2 Accent 3" w:uiPriority="64"/&gt;&lt;w:lsdException w:name="Medium List 1 Accent 3" w:uiPriority="65"/&gt;&lt;w:lsdException w:name="Medium List 2 Accent 3" w:uiPriority="66"/&gt;&lt;w:lsdException w:name="Medium Grid 1 Accent 3" w:uiPriority="67"/&gt;&lt;w:lsdException w:name="Medium Grid 2 Accent 3" w:uiPriority="68"/&gt;&lt;w:lsdException w:name="Medium Grid 3 Accent 3" w:uiPriority="69"/&gt;&lt;w:lsdException w:name="Dark List Accent 3" w:uiPriority="70"/&gt;&lt;w:lsdException w:name="Colorful Shading Accent 3" w:uiPriority="71"/&gt;&lt;w:lsdException w:name="Colorful List Accent 3" w:uiPriority="72"/&gt;&lt;w:lsdException w:name="Colorful Grid Accent 3" w:uiPriority="73"/&gt;&lt;w:lsdException w:name="Light Shading Accent 4" w:uiPriority="60"/&gt;&lt;w:lsdException w:name="Light List Accent 4" w:uiPriority="61"/&gt;&lt;w:lsdException w:name="Light Grid Accent 4" w:uiPriority="62"/&gt;&lt;w:lsdException w:name="Medium Shading 1 Accent 4" w:uiPriority="63"/&gt;&lt;w:lsdException w:name="Medium Shading 2 Accent 4" w:uiPriority="64"/&gt;&lt;w:lsdException w:name="Medium List 1 Accent 4" w:uiPriority="65"/&gt;&lt;w:lsdException w:name="Medium List 2 Accent 4" w:uiPriority="66"/&gt;&lt;w:lsdException w:name="Medium Grid 1 Accent 4" w:uiPriority="67"/&gt;&lt;w:lsdException w:name="Medium Grid 2 Accent 4" w:uiPriority="68"/&gt;&lt;w:lsdException w:name="Medium Grid 3 Accent 4" w:uiPriority="69"/&gt;&lt;w:lsdException w:name="Dark List Accent 4" w:uiPriority="70"/&gt;&lt;w:lsdException w:name="Colorful Shading Accent 4" w:uiPriority="71"/&gt;&lt;w:lsdException w:name="Colorful List Accent 4" w:uiPriority="72"/&gt;&lt;w:lsdException w:name="Colorful Grid Accent 4" w:uiPriority="73"/&gt;&lt;w:lsdException w:name="Light Shading Accent 5" w:uiPriority="60"/&gt;&lt;w:lsdException w:name="Light List Accent 5" w:uiPriority="61"/&gt;&lt;w:lsdException w:name="Light Grid Accent 5" w:uiPriority="62"/&gt;&lt;w:lsdException w:name="Medium Shading 1 Accent 5" w:uiPriority="63"/&gt;&lt;w:lsdException w:name="Medium Shading 2 Accent 5" w:uiPriority="64"/&gt;&lt;w:lsdException w:name="Medium List 1 Accent 5" w:uiPriority="65"/&gt;&lt;w:lsdException w:name="Medium List 2 Accent 5" w:uiPriority="66"/&gt;&lt;w:lsdException w:name="Medium Grid 1 Accent 5" w:uiPriority="67"/&gt;&lt;w:lsdException w:name="Medium Grid 2 Accent 5" w:uiPriority="68"/&gt;&lt;w:lsdException w:name="Medium Grid 3 Accent 5" w:uiPriority="69"/&gt;&lt;w:lsdException w:name="Dark List Accent 5" w:uiPriority="70"/&gt;&lt;w:lsdException w:name="Colorful Shading Accent 5" w:uiPriority="71"/&gt;&lt;w:lsdException w:name="Colorful List Accent 5" w:uiPriority="72"/&gt;&lt;w:lsdException w:name="Colorful Grid Accent 5" w:uiPriority="73"/&gt;&lt;w:lsdException w:name="Light Shading Accent 6" w:uiPriority="60"/&gt;&lt;w:lsdException w:name="Light List Accent 6" w:uiPriority="61"/&gt;&lt;w:lsdException w:name="Light Grid Accent 6" w:uiPriority="62"/&gt;&lt;w:lsdException w:name="Medium Shading 1 Accent 6" w:uiPriority="63"/&gt;&lt;w:lsdException w:name="Medium Shading 2 Accent 6" w:uiPriority="64"/&gt;&lt;w:lsdException w:name="Medium List 1 Accent 6" w:uiPriority="65"/&gt;&lt;w:lsdException w:name="Medium List 2 Accent 6" w:uiPriority="66"/&gt;&lt;w:lsdException w:name="Medium Grid 1 Accent 6" w:uiPriority="67"/&gt;&lt;w:lsdException w:name="Medium Grid 2 Accent 6" w:uiPriority="68"/&gt;&lt;w:lsdException w:name="Medium Grid 3 Accent 6" w:uiPriority="69"/&gt;&lt;w:lsdException w:name="Dark List Accent 6" w:uiPriority="70"/&gt;&lt;w:lsdException w:name="Colorful Shading Accent 6" w:uiPriority="71"/&gt;&lt;w:lsdException w:name="Colorful List Accent 6" w:uiPriority="72"/&gt;&lt;w:lsdException w:name="Colorful Grid Accent 6" w:uiPriority="73"/&gt;&lt;w:lsdException w:name="Subtle Emphasis" w:uiPriority="19" w:qFormat="1"/&gt;&lt;w:lsdException w:name="Intense Emphasis" w:uiPriority="21" w:qFormat="1"/&gt;&lt;w:lsdException w:name="Subtle Reference" w:uiPriority="31" w:qFormat="1"/&gt;&lt;w:lsdException w:name="Intense Reference" w:uiPriority="32" w:qFormat="1"/&gt;&lt;w:lsdException w:name="Book Title" w:uiPriority="33" w:qFormat="1"/&gt;&lt;w:lsdException w:name="Bibliography" w:semiHidden="1" w:uiPriority="37" w:unhideWhenUsed="1"/&gt;&lt;w:lsdException w:name="TOC Heading" w:semiHidden="1" w:uiPriority="39" w:unhideWhenUsed="1" w:qFormat="1"/&gt;&lt;w:lsdException w:name="Plain Table 1" w:uiPriority="41"/&gt;&lt;w:lsdException w:name="Plain Table 2" w:uiPriority="42"/&gt;&lt;w:lsdException w:name="Plain Table 3" w:uiPriority="43"/&gt;&lt;w:lsdException w:name="Plain Table 4" w:uiPriority="44"/&gt;&lt;w:lsdException w:name="Plain Table 5" w:uiPriority="45"/&gt;&lt;w:lsdException w:name="Grid Table Light" w:uiPriority="40"/&gt;&lt;w:lsdException w:name="Grid Table 1 Light" w:uiPriority="46"/&gt;&lt;w:lsdException w:name="Grid Table 2" w:uiPriority="47"/&gt;&lt;w:lsdException w:name="Grid Table 3" w:uiPriority="48"/&gt;&lt;w:lsdException w:name="Grid Table 4" w:uiPriority="49"/&gt;&lt;w:lsdException w:name="Grid Table 5 Dark" w:uiPriority="50"/&gt;&lt;w:lsdException w:name="Grid Table 6 Colorful" w:uiPriority="51"/&gt;&lt;w:lsdException w:name="Grid Table 7 Colorful" w:uiPriority="52"/&gt;&lt;w:lsdException w:name="Grid Table 1 Light Accent 1" w:uiPriority="46"/&gt;&lt;w:lsdException w:name="Grid Table 2 Accent 1" w:uiPriority="47"/&gt;&lt;w:lsdException w:name="Grid Table 3 Accent 1" w:uiPriority="48"/&gt;&lt;w:lsdException w:name="Grid Table 4 Accent 1" w:uiPriority="49"/&gt;&lt;w:lsdException w:name="Grid Table 5 Dark Accent 1" w:uiPriority="50"/&gt;&lt;w:lsdException w:name="Grid Table 6 Colorful Accent 1" w:uiPriority="51"/&gt;&lt;w:lsdException w:name="Grid Table 7 Colorful Accent 1" w:uiPriority="52"/&gt;&lt;w:lsdException w:name="Grid Table 1 Light Accent 2" w:uiPriority="46"/&gt;&lt;w:lsdException w:name="Grid Table 2 Accent 2" w:uiPriority="47"/&gt;&lt;w:lsdException w:name="Grid Table 3 Accent 2" w:uiPriority="48"/&gt;&lt;w:lsdException w:name="Grid Table 4 Accent 2" w:uiPriority="49"/&gt;&lt;w:lsdException w:name="Grid Table 5 Dark Accent 2" w:uiPriority="50"/&gt;&lt;w:lsdException w:name="Grid Table 6 Colorful Accent 2" w:uiPriority="51"/&gt;&lt;w:lsdException w:name="Grid Table 7 Colorful Accent 2" w:uiPriority="52"/&gt;&lt;w:lsdException w:name="Grid Table 1 Light Accent 3" w:uiPriority="46"/&gt;&lt;w:lsdException w:name="Grid Table 2 Accent 3" w:uiPriority="47"/&gt;&lt;w:lsdException w:name="Grid Table 3 Accent 3" w:uiPriority="48"/&gt;&lt;w:lsdException w:name="Grid Table 4 Accent 3" w:uiPriority="49"/&gt;&lt;w:lsdException w:name="Grid Table 5 Dark Accent 3" w:uiPriority="50"/&gt;&lt;w:lsdException w:name="Grid Table 6 Colorful Accent 3" w:uiPriority="51"/&gt;&lt;w:lsdException w:name="Grid Table 7 Colorful Accent 3" w:uiPriority="52"/&gt;&lt;w:lsdException w:name="Grid Table 1 Light Accent 4" w:uiPriority="46"/&gt;&lt;w:lsdException w:name="Grid Table 2 Accent 4" w:uiPriority="47"/&gt;&lt;w:lsdException w:name="Grid Table 3 Accent 4" w:uiPriority="48"/&gt;&lt;w:lsdException w:name="Grid Table 4 Accent 4" w:uiPriority="49"/&gt;&lt;w:lsdException w:name="Grid Table 5 Dark Accent 4" w:uiPriority="50"/&gt;&lt;w:lsdException w:name="Grid Table 6 Colorful Accent 4" w:uiPriority="51"/&gt;&lt;w:lsdException w:name="Grid Table 7 Colorful Accent 4" w:uiPriority="52"/&gt;&lt;w:lsdException w:name="Grid Table 1 Light Accent 5" w:uiPriority="46"/&gt;&lt;w:lsdException w:name="Grid Table 2 Accent 5" w:uiPriority="47"/&gt;&lt;w:lsdException w:name="Grid Table 3 Accent 5" w:uiPriority="48"/&gt;&lt;w:lsdException w:name="Grid Table 4 Accent 5" w:uiPriority="49"/&gt;&lt;w:lsdException w:name="Grid Table 5 Dark Accent 5" w:uiPriority="50"/&gt;&lt;w:lsdException w:name="Grid Table 6 Colorful Accent 5" w:uiPriority="51"/&gt;&lt;w:lsdException w:name="Grid Table 7 Colorful Accent 5" w:uiPriority="52"/&gt;&lt;w:lsdException w:name="Grid Table 1 Light Accent 6" w:uiPriority="46"/&gt;&lt;w:lsdException w:name="Grid Table 2 Accent 6" w:uiPriority="47"/&gt;&lt;w:lsdException w:name="Grid Table 3 Accent 6" w:uiPriority="48"/&gt;&lt;w:lsdException w:name="Grid Table 4 Accent 6" w:uiPriority="49"/&gt;&lt;w:lsdException w:name="Grid Table 5 Dark Accent 6" w:uiPriority="50"/&gt;&lt;w:lsdException w:name="Grid Table 6 Colorful Accent 6" w:uiPriority="51"/&gt;&lt;w:lsdException w:name="Grid Table 7 Colorful Accent 6" w:uiPriority="52"/&gt;&lt;w:lsdException w:name="List Table 1 Light" w:uiPriority="46"/&gt;&lt;w:lsdException w:name="List Table 2" w:uiPriority="47"/&gt;&lt;w:lsdException w:name="List Table 3" w:uiPriority="48"/&gt;&lt;w:lsdException w:name="List Table 4" w:uiPriority="49"/&gt;&lt;w:lsdException w:name="List Table 5 Dark" w:uiPriority="50"/&gt;&lt;w:lsdException w:name="List Table 6 Colorful" w:uiPriority="51"/&gt;&lt;w:lsdException w:name="List Table 7 Colorful" w:uiPriority="52"/&gt;&lt;w:lsdException w:name="List Table 1 Light Accent 1" w:uiPriority="46"/&gt;&lt;w:lsdException w:name="List Table 2 Accent 1" w:uiPriority="47"/&gt;&lt;w:lsdException w:name="List Table 3 Accent 1" w:uiPriority="48"/&gt;&lt;w:lsdException w:name="List Table 4 Accent 1" w:uiPriority="49"/&gt;&lt;w:lsdException w:name="List Table 5 Dark Accent 1" w:uiPriority="50"/&gt;&lt;w:lsdException w:name="List Table 6 Colorful Accent 1" w:uiPriority="51"/&gt;&lt;w:lsdException w:name="List Table 7 Colorful Accent 1" w:uiPriority="52"/&gt;&lt;w:lsdException w:name="List Table 1 Light Accent 2" w:uiPriority="46"/&gt;&lt;w:lsdException w:name="List Table 2 Accent 2" w:uiPriority="47"/&gt;&lt;w:lsdException w:name="List Table 3 Accent 2" w:uiPriority="48"/&gt;&lt;w:lsdException w:name="List Table 4 Accent 2" w:uiPriority="49"/&gt;&lt;w:lsdException w:name="List Table 5 Dark Accent 2" w:uiPriority="50"/&gt;&lt;w:lsdException w:name="List Table 6 Colorful Accent 2" w:uiPriority="51"/&gt;&lt;w:lsdException w:name="List Table 7 Colorful Accent 2" w:uiPriority="52"/&gt;&lt;w:lsdException w:name="List Table 1 Light Accent 3" w:uiPriority="46"/&gt;&lt;w:lsdException w:name="List Table 2 Accent 3" w:uiPriority="47"/&gt;&lt;w:lsdException w:name="List Table 3 Accent 3" w:uiPriority="48"/&gt;&lt;w:lsdException w:name="List Table 4 Accent 3" w:uiPriority="49"/&gt;&lt;w:lsdException w:name="List Table 5 Dark Accent 3" w:uiPriority="50"/&gt;&lt;w:lsdException w:name="List Table 6 Colorful Accent 3" w:uiPriority="51"/&gt;&lt;w:lsdException w:name="List Table 7 Colorful Accent 3" w:uiPriority="52"/&gt;&lt;w:lsdException w:name="List Table 1 Light Accent 4" w:uiPriority="46"/&gt;&lt;w:lsdException w:name="List Table 2 Accent 4" w:uiPriority="47"/&gt;&lt;w:lsdException w:name="List Table 3 Accent 4" w:uiPriority="48"/&gt;&lt;w:lsdException w:name="List Table 4 Accent 4" w:uiPriority="49"/&gt;&lt;w:lsdException w:name="List Table 5 Dark Accent 4" w:uiPriority="50"/&gt;&lt;w:lsdException w:name="List Table 6 Colorful Accent 4" w:uiPriority="51"/&gt;&lt;w:lsdException w:name="List Table 7 Colorful Accent 4" w:uiPriority="52"/&gt;&lt;w:lsdException w:name="List Table 1 Light Accent 5" w:uiPriority="46"/&gt;&lt;w:lsdException w:name="List Table 2 Accent 5" w:uiPriority="47"/&gt;&lt;w:lsdException w:name="List Table 3 Accent 5" w:uiPriority="48"/&gt;&lt;w:lsdException w:name="List Table 4 Accent 5" w:uiPriority="49"/&gt;&lt;w:lsdException w:name="List Table 5 Dark Accent 5" w:uiPriority="50"/&gt;&lt;w:lsdException w:name="List Table 6 Colorful Accent 5" w:uiPriority="51"/&gt;&lt;w:lsdException w:name="List Table 7 Colorful Accent 5" w:uiPriority="52"/&gt;&lt;w:lsdException w:name="List Table 1 Light Accent 6" w:uiPriority="46"/&gt;&lt;w:lsdException w:name="List Table 2 Accent 6" w:uiPriority="47"/&gt;&lt;w:lsdException w:name="List Table 3 Accent 6" w:uiPriority="48"/&gt;&lt;w:lsdException w:name="List Table 4 Accent 6" w:uiPriority="49"/&gt;&lt;w:lsdException w:name="List Table 5 Dark Accent 6" w:uiPriority="50"/&gt;&lt;w:lsdException w:name="List Table 6 Colorful Accent 6" w:uiPriority="51"/&gt;&lt;w:lsdException w:name="List Table 7 Colorful Accent 6" w:uiPriority="52"/&gt;&lt;w:lsdException w:name="Mention" w:semiHidden="1" w:unhideWhenUsed="1"/&gt;&lt;w:lsdException w:name="Smart Hyperlink" w:semiHidden="1" w:unhideWhenUsed="1"/&gt;&lt;w:lsdException w:name="Hashtag" w:semiHidden="1" w:unhideWhenUsed="1"/&gt;&lt;w:lsdException w:name="Unresolved Mention" w:semiHidden="1" w:unhideWhenUsed="1"/&gt;&lt;w:lsdException w:name="Smart Link" w:semiHidden="1" w:unhideWhenUsed="1"/&gt;&lt;/w:latentStyles&gt;&lt;w:style w:type="paragraph" w:default="1" w:styleId="Normal"&gt;&lt;w:name w:val="Normal"/&gt;&lt;w:qFormat/&gt;&lt;/w:style&gt;&lt;w:style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w:type="character" w:styleId="PlaceholderText"&gt;&lt;w:name w:val="Placeholder Text"/&gt;&lt;w:uiPriority w:val="99"/&gt;&lt;w:rPr&gt;&lt;w:color w:val="auto"/&gt;&lt;w:bdr w:val="none" w:sz="0" w:space="0" w:color="auto"/&gt;&lt;w:shd w:val="clear" w:color="auto" w:fill="FFFFCC"/&gt;&lt;/w:rPr&gt;&lt;/w:style&gt;&lt;w:style w:type="paragraph" w:customStyle="1" w:styleId="779C2B2704B54407833C34743D040287"&gt;&lt;w:name w:val="779C2B2704B54407833C34743D040287"/&gt;&lt;/w:style&gt;&lt;w:style w:type="paragraph" w:customStyle="1" w:styleId="75CDFA6A92324E18A97D916149EF0F5C"&gt;&lt;w:name w:val="75CDFA6A92324E18A97D916149EF0F5C"/&gt;&lt;w:rPr&gt;&lt;w:kern w:val="2"/&gt;&lt;w14:ligatures w14:val="standardContextual"/&gt;&lt;/w:rPr&gt;&lt;/w:style&gt;&lt;w:style w:type="paragraph" w:customStyle="1" w:styleId="AFA049C1F45841A5B03CAD9B4234A8C4"&gt;&lt;w:name w:val="AFA049C1F45841A5B03CAD9B4234A8C4"/&gt;&lt;w:rPr&gt;&lt;w:kern w:val="2"/&gt;&lt;w14:ligatures w14:val="standardContextual"/&gt;&lt;/w:rPr&gt;&lt;/w:style&gt;&lt;w:style w:type="paragraph" w:customStyle="1" w:styleId="34EE63B97A604FEC881559F1BE389979"&gt;&lt;w:name w:val="34EE63B97A604FEC881559F1BE389979"/&gt;&lt;w:rPr&gt;&lt;w:kern w:val="2"/&gt;&lt;w14:ligatures w14:val="standardContextual"/&gt;&lt;/w:rPr&gt;&lt;/w:style&gt;&lt;w:style w:type="paragraph" w:customStyle="1" w:styleId="9A4917FC9E6D477F941F252D529F6675"&gt;&lt;w:name w:val="9A4917FC9E6D477F941F252D529F6675"/&gt;&lt;w:rPr&gt;&lt;w:kern w:val="2"/&gt;&lt;w14:ligatures w14:val="standardContextual"/&gt;&lt;/w:rPr&gt;&lt;/w:style&gt;&lt;w:style w:type="paragraph" w:customStyle="1" w:styleId="CCA493EAF9C2449BA7309028807E618A"&gt;&lt;w:name w:val="CCA493EAF9C2449BA7309028807E618A"/&gt;&lt;w:rPr&gt;&lt;w:kern w:val="2"/&gt;&lt;w14:ligatures w14:val="standardContextual"/&gt;&lt;/w:rPr&gt;&lt;/w:style&gt;&lt;/w:styles&gt;&lt;/pkg:xmlData&gt;&lt;/pkg:part&gt;&lt;pkg:part pkg:name="/word/glossary/webSettings.xml" pkg:contentType="application/vnd.openxmlformats-officedocument.wordprocessingml.webSettings+xml"&gt;&lt;pkg:xmlData&gt;&lt;w:webSettings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w16sdtdh"&gt;&lt;w:optimizeForBrowser/&gt;&lt;w:allowPNG/&gt;&lt;/w:webSettings&gt;&lt;/pkg:xmlData&gt;&lt;/pkg:part&gt;&lt;pkg:part pkg:name="/word/glossary/fontTable.xml" pkg:contentType="application/vnd.openxmlformats-officedocument.wordprocessingml.fontTable+xml"&gt;&lt;pkg:xmlData&gt;&lt;w:fonts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w16sdtdh"/&gt;&lt;/pkg:xmlData&gt;&lt;/pkg:part&gt;&lt;/pkg:package&gt;
</projectDisclaimer>
    <projectLocation>Bexley, London</projectLocation>
    <projectNumber>23/25289</projectNumber>
  </project>
</ContentControls_Map_Root>
</file>

<file path=customXml/item7.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2E4E4F6-9777-4EF1-A79E-875C93878385}">
  <ds:schemaRefs>
    <ds:schemaRef ds:uri="http://schemas.openxmlformats.org/officeDocument/2006/bibliography"/>
  </ds:schemaRefs>
</ds:datastoreItem>
</file>

<file path=customXml/itemProps3.xml><?xml version="1.0" encoding="utf-8"?>
<ds:datastoreItem xmlns:ds="http://schemas.openxmlformats.org/officeDocument/2006/customXml" ds:itemID="{EC00D0E3-1E41-4AD7-88DF-29DE8FDAC5F6}">
  <ds:schemaRefs>
    <ds:schemaRef ds:uri="http://schemas.microsoft.com/office/2006/customDocumentInformationPanel"/>
  </ds:schemaRefs>
</ds:datastoreItem>
</file>

<file path=customXml/itemProps4.xml><?xml version="1.0" encoding="utf-8"?>
<ds:datastoreItem xmlns:ds="http://schemas.openxmlformats.org/officeDocument/2006/customXml" ds:itemID="{DBF7C6D3-B5B3-4383-9455-29656A3BF7A2}">
  <ds:schemaRefs>
    <ds:schemaRef ds:uri="http://schemas.microsoft.com/sharepoint/v3/contenttype/forms"/>
  </ds:schemaRefs>
</ds:datastoreItem>
</file>

<file path=customXml/itemProps5.xml><?xml version="1.0" encoding="utf-8"?>
<ds:datastoreItem xmlns:ds="http://schemas.openxmlformats.org/officeDocument/2006/customXml" ds:itemID="{B0546D66-28A0-4BDC-9EDF-2461259F9AD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087ff1-93c8-4516-841c-3304c51a4e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630D53E9-7615-4EF2-B035-6AA5BF9AC2D9}">
  <ds:schemaRefs>
    <ds:schemaRef ds:uri="HoareLea/CC_Mapping_Part"/>
  </ds:schemaRefs>
</ds:datastoreItem>
</file>

<file path=customXml/itemProps7.xml><?xml version="1.0" encoding="utf-8"?>
<ds:datastoreItem xmlns:ds="http://schemas.openxmlformats.org/officeDocument/2006/customXml" ds:itemID="{BB0DC9D5-977A-43E5-B75C-954627A698E3}">
  <ds:schemaRefs>
    <ds:schemaRef ds:uri="http://purl.org/dc/dcmitype/"/>
    <ds:schemaRef ds:uri="http://schemas.microsoft.com/office/infopath/2007/PartnerControls"/>
    <ds:schemaRef ds:uri="http://www.w3.org/XML/1998/namespace"/>
    <ds:schemaRef ds:uri="http://schemas.openxmlformats.org/package/2006/metadata/core-properties"/>
    <ds:schemaRef ds:uri="http://schemas.microsoft.com/office/2006/documentManagement/types"/>
    <ds:schemaRef ds:uri="6c087ff1-93c8-4516-841c-3304c51a4ed3"/>
    <ds:schemaRef ds:uri="http://purl.org/dc/terms/"/>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A3 Report.dotm</Template>
  <TotalTime>173</TotalTime>
  <Pages>24</Pages>
  <Words>8920</Words>
  <Characters>50849</Characters>
  <Application>Microsoft Office Word</Application>
  <DocSecurity>0</DocSecurity>
  <Lines>423</Lines>
  <Paragraphs>119</Paragraphs>
  <ScaleCrop>false</ScaleCrop>
  <HeadingPairs>
    <vt:vector size="2" baseType="variant">
      <vt:variant>
        <vt:lpstr>Title</vt:lpstr>
      </vt:variant>
      <vt:variant>
        <vt:i4>1</vt:i4>
      </vt:variant>
    </vt:vector>
  </HeadingPairs>
  <TitlesOfParts>
    <vt:vector size="1" baseType="lpstr">
      <vt:lpstr>CIRCULAR ECONOMY STATEMENT</vt:lpstr>
    </vt:vector>
  </TitlesOfParts>
  <Company>Hoare Lea</Company>
  <LinksUpToDate>false</LinksUpToDate>
  <CharactersWithSpaces>59650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CIRCULAR ECONOMY STATEMENT</dc:title>
  <dc:subject>4-8 Sedgemere Road</dc:subject>
  <dc:creator>Michelle Wang</dc:creator>
  <cp:keywords/>
  <dc:description/>
  <cp:lastModifiedBy>Branford, Zoe</cp:lastModifiedBy>
  <cp:revision>12</cp:revision>
  <cp:lastPrinted>2025-04-08T11:06:00Z</cp:lastPrinted>
  <dcterms:created xsi:type="dcterms:W3CDTF">2024-09-25T14:21:00Z</dcterms:created>
  <dcterms:modified xsi:type="dcterms:W3CDTF">2025-04-08T11:06:00Z</dcterms:modified>
  <cp:category>SUSTAINABILITY</cp:category>
  <cp:contentStatus>vSP.5.1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0x010100A4EF4A01477A4940980946695981C4B5</vt:lpwstr>
  </property>
</Properties>
</file>