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50" r:id="rId5"/>
  </p:sldMasterIdLst>
  <p:notesMasterIdLst>
    <p:notesMasterId r:id="rId45"/>
  </p:notesMasterIdLst>
  <p:handoutMasterIdLst>
    <p:handoutMasterId r:id="rId46"/>
  </p:handoutMasterIdLst>
  <p:sldIdLst>
    <p:sldId id="4436" r:id="rId6"/>
    <p:sldId id="4399" r:id="rId7"/>
    <p:sldId id="4496" r:id="rId8"/>
    <p:sldId id="4498" r:id="rId9"/>
    <p:sldId id="4499" r:id="rId10"/>
    <p:sldId id="4402" r:id="rId11"/>
    <p:sldId id="4432" r:id="rId12"/>
    <p:sldId id="4410" r:id="rId13"/>
    <p:sldId id="706" r:id="rId14"/>
    <p:sldId id="4501" r:id="rId15"/>
    <p:sldId id="4506" r:id="rId16"/>
    <p:sldId id="4424" r:id="rId17"/>
    <p:sldId id="4370" r:id="rId18"/>
    <p:sldId id="274" r:id="rId19"/>
    <p:sldId id="4414" r:id="rId20"/>
    <p:sldId id="4323" r:id="rId21"/>
    <p:sldId id="802" r:id="rId22"/>
    <p:sldId id="272" r:id="rId23"/>
    <p:sldId id="4507" r:id="rId24"/>
    <p:sldId id="4400" r:id="rId25"/>
    <p:sldId id="4427" r:id="rId26"/>
    <p:sldId id="4413" r:id="rId27"/>
    <p:sldId id="4419" r:id="rId28"/>
    <p:sldId id="876" r:id="rId29"/>
    <p:sldId id="269" r:id="rId30"/>
    <p:sldId id="4369" r:id="rId31"/>
    <p:sldId id="4304" r:id="rId32"/>
    <p:sldId id="264" r:id="rId33"/>
    <p:sldId id="4401" r:id="rId34"/>
    <p:sldId id="4428" r:id="rId35"/>
    <p:sldId id="4508" r:id="rId36"/>
    <p:sldId id="4415" r:id="rId37"/>
    <p:sldId id="4433" r:id="rId38"/>
    <p:sldId id="4406" r:id="rId39"/>
    <p:sldId id="4505" r:id="rId40"/>
    <p:sldId id="4435" r:id="rId41"/>
    <p:sldId id="4497" r:id="rId42"/>
    <p:sldId id="4426" r:id="rId43"/>
    <p:sldId id="441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1965D-3E76-4F2D-B6D2-71218C6DFEE6}" v="3" dt="2023-01-23T12:33:56.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5" autoAdjust="0"/>
    <p:restoredTop sz="89379" autoAdjust="0"/>
  </p:normalViewPr>
  <p:slideViewPr>
    <p:cSldViewPr snapToGrid="0">
      <p:cViewPr varScale="1">
        <p:scale>
          <a:sx n="83" d="100"/>
          <a:sy n="83" d="100"/>
        </p:scale>
        <p:origin x="390" y="51"/>
      </p:cViewPr>
      <p:guideLst>
        <p:guide orient="horz" pos="2160"/>
        <p:guide pos="3840"/>
      </p:guideLst>
    </p:cSldViewPr>
  </p:slideViewPr>
  <p:notesTextViewPr>
    <p:cViewPr>
      <p:scale>
        <a:sx n="1" d="1"/>
        <a:sy n="1" d="1"/>
      </p:scale>
      <p:origin x="0" y="0"/>
    </p:cViewPr>
  </p:notesTextViewPr>
  <p:sorterViewPr>
    <p:cViewPr>
      <p:scale>
        <a:sx n="200" d="100"/>
        <a:sy n="200" d="100"/>
      </p:scale>
      <p:origin x="0" y="-70459"/>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greaterlondonauthority.sharepoint.com/sites/CIINTLondonDatastoreAlpha/Shared%20Documents/General/06-polling/02-results/Tracker%20data/Cost%20of%20Living%202022/1.%20Cost%20of%20living%20over%20time%20cross%20tabs%20MAST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new%20charts%2018.11.22.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yipsi\AppData\Local\Microsoft\Windows\INetCache\Content.Outlook\W98HGPTK\Homelet_rents_chart.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new%20charts%2018.11.22.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charts%20collated%2006.10.22.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SfL%20debt%20is%20a%20heavy%20burden%202021.22.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charts%20collated%2006.10.22.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9cf9d3e158992b83/Documents/Worky%20McWork%20Time/Waltham%20Forest/WF%20charts/GLA%20col%20poll%202022.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charts%20collated%2006.10.22.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AB%20chart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py%20of%20Healthy%20Start%20voucher%20uptake%20OC.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greaterlondonauthority.sharepoint.com/sites/CIINTLondonDatastoreAlpha/Shared%20Documents/General/06-polling/02-results/Tracker%20data/Cost%20of%20Living%202022/1.%20Cost%20of%20living%20over%20time%20cross%20tabs%20MAS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greaterlondonauthority.sharepoint.com/sites/CIINTLondonDatastoreAlpha/Shared%20Documents/General/06-polling/02-results/Tracker%20data/Cost%20of%20Living%202022/1.%20Cost%20of%20living%20over%20time%20cross%20tabs%20MAST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new%20charts%2018.11.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new%20charts%2018.11.2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9cf9d3e158992b83/Documents/Worky%20McWork%20Time/Cost%20of%20Living/CoL%20new%20charts%2022.11.2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greaterlondonauthority.sharepoint.com/sites/CIINTLondonDatastoreAlpha/Shared%20Documents/General/06-polling/02-results/Tracker%20data/Cost%20of%20Living%202022/1.%20Cost%20of%20living%20over%20time%20cross%20tabs%20MASTER.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b="1" dirty="0"/>
              <a:t>Fig 2. Londoners' financial situation over time</a:t>
            </a:r>
          </a:p>
        </c:rich>
      </c:tx>
      <c:layout>
        <c:manualLayout>
          <c:xMode val="edge"/>
          <c:yMode val="edge"/>
          <c:x val="0.2211445406571868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3218931872646355E-2"/>
          <c:y val="0.18962840345630916"/>
          <c:w val="0.94678106812735363"/>
          <c:h val="0.68668637086531614"/>
        </c:manualLayout>
      </c:layout>
      <c:lineChart>
        <c:grouping val="standard"/>
        <c:varyColors val="0"/>
        <c:ser>
          <c:idx val="0"/>
          <c:order val="0"/>
          <c:tx>
            <c:strRef>
              <c:f>'Financial situation'!$B$32</c:f>
              <c:strCache>
                <c:ptCount val="1"/>
                <c:pt idx="0">
                  <c:v>Financially struggling</c:v>
                </c:pt>
              </c:strCache>
            </c:strRef>
          </c:tx>
          <c:spPr>
            <a:ln w="28575" cap="rnd">
              <a:solidFill>
                <a:schemeClr val="tx1">
                  <a:lumMod val="50000"/>
                  <a:lumOff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A8-43AA-BCE6-52F148C42D3E}"/>
                </c:ext>
              </c:extLst>
            </c:dLbl>
            <c:dLbl>
              <c:idx val="7"/>
              <c:delete val="1"/>
              <c:extLst>
                <c:ext xmlns:c15="http://schemas.microsoft.com/office/drawing/2012/chart" uri="{CE6537A1-D6FC-4f65-9D91-7224C49458BB}"/>
                <c:ext xmlns:c16="http://schemas.microsoft.com/office/drawing/2014/chart" uri="{C3380CC4-5D6E-409C-BE32-E72D297353CC}">
                  <c16:uniqueId val="{00000001-77A8-43AA-BCE6-52F148C42D3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A8-43AA-BCE6-52F148C42D3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'Financial situation'!$C$31:$M$31</c:f>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f>'Financial situation'!$C$32:$M$32</c:f>
              <c:numCache>
                <c:formatCode>#,##0_ ;[Red]\-#,##0\ </c:formatCode>
                <c:ptCount val="11"/>
                <c:pt idx="0">
                  <c:v>12.411059099640866</c:v>
                </c:pt>
                <c:pt idx="1">
                  <c:v>14.375647883976534</c:v>
                </c:pt>
                <c:pt idx="2">
                  <c:v>13.899632629314009</c:v>
                </c:pt>
                <c:pt idx="3">
                  <c:v>14.968536297519949</c:v>
                </c:pt>
                <c:pt idx="4">
                  <c:v>17.2975136305128</c:v>
                </c:pt>
                <c:pt idx="5">
                  <c:v>18.734685664744248</c:v>
                </c:pt>
                <c:pt idx="6">
                  <c:v>19.38211156725108</c:v>
                </c:pt>
                <c:pt idx="7">
                  <c:v>20.14793359234001</c:v>
                </c:pt>
                <c:pt idx="8">
                  <c:v>18.03290000597724</c:v>
                </c:pt>
                <c:pt idx="9">
                  <c:v>19.111225850574751</c:v>
                </c:pt>
                <c:pt idx="10">
                  <c:v>19.526655976565941</c:v>
                </c:pt>
              </c:numCache>
            </c:numRef>
          </c:val>
          <c:smooth val="0"/>
          <c:extLst>
            <c:ext xmlns:c16="http://schemas.microsoft.com/office/drawing/2014/chart" uri="{C3380CC4-5D6E-409C-BE32-E72D297353CC}">
              <c16:uniqueId val="{00000003-77A8-43AA-BCE6-52F148C42D3E}"/>
            </c:ext>
          </c:extLst>
        </c:ser>
        <c:ser>
          <c:idx val="3"/>
          <c:order val="3"/>
          <c:tx>
            <c:strRef>
              <c:f>'Financial situation'!$B$35</c:f>
              <c:strCache>
                <c:ptCount val="1"/>
                <c:pt idx="0">
                  <c:v>Just about managing</c:v>
                </c:pt>
              </c:strCache>
            </c:strRef>
          </c:tx>
          <c:spPr>
            <a:ln w="28575" cap="rnd">
              <a:solidFill>
                <a:schemeClr val="accent6">
                  <a:lumMod val="75000"/>
                </a:schemeClr>
              </a:solidFill>
              <a:round/>
            </a:ln>
            <a:effectLst/>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04-77A8-43AA-BCE6-52F148C42D3E}"/>
                </c:ext>
              </c:extLst>
            </c:dLbl>
            <c:dLbl>
              <c:idx val="10"/>
              <c:layout>
                <c:manualLayout>
                  <c:x val="-1.7713160915506076E-16"/>
                  <c:y val="-1.1674569982842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A8-43AA-BCE6-52F148C42D3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'Financial situation'!$C$31:$M$31</c:f>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f>'Financial situation'!$C$35:$M$35</c:f>
              <c:numCache>
                <c:formatCode>#,##0_ ;[Red]\-#,##0\ </c:formatCode>
                <c:ptCount val="11"/>
                <c:pt idx="0">
                  <c:v>22.780832155093382</c:v>
                </c:pt>
                <c:pt idx="1">
                  <c:v>25.411849459488391</c:v>
                </c:pt>
                <c:pt idx="2">
                  <c:v>28.353663127055466</c:v>
                </c:pt>
                <c:pt idx="3">
                  <c:v>28.293546040561839</c:v>
                </c:pt>
                <c:pt idx="4">
                  <c:v>30.337417737519427</c:v>
                </c:pt>
                <c:pt idx="5">
                  <c:v>29.610172014278852</c:v>
                </c:pt>
                <c:pt idx="6">
                  <c:v>31.485609797315689</c:v>
                </c:pt>
                <c:pt idx="7">
                  <c:v>32.543426806246032</c:v>
                </c:pt>
                <c:pt idx="8">
                  <c:v>32.123179662079949</c:v>
                </c:pt>
                <c:pt idx="9">
                  <c:v>31.190934487439069</c:v>
                </c:pt>
                <c:pt idx="10">
                  <c:v>31.497951095678289</c:v>
                </c:pt>
              </c:numCache>
            </c:numRef>
          </c:val>
          <c:smooth val="0"/>
          <c:extLst>
            <c:ext xmlns:c16="http://schemas.microsoft.com/office/drawing/2014/chart" uri="{C3380CC4-5D6E-409C-BE32-E72D297353CC}">
              <c16:uniqueId val="{00000006-77A8-43AA-BCE6-52F148C42D3E}"/>
            </c:ext>
          </c:extLst>
        </c:ser>
        <c:ser>
          <c:idx val="4"/>
          <c:order val="4"/>
          <c:tx>
            <c:strRef>
              <c:f>'Financial situation'!$B$36</c:f>
              <c:strCache>
                <c:ptCount val="1"/>
                <c:pt idx="0">
                  <c:v>Coping okay</c:v>
                </c:pt>
              </c:strCache>
            </c:strRef>
          </c:tx>
          <c:spPr>
            <a:ln w="28575" cap="rnd">
              <a:solidFill>
                <a:schemeClr val="bg2">
                  <a:lumMod val="9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A8-43AA-BCE6-52F148C42D3E}"/>
                </c:ext>
              </c:extLst>
            </c:dLbl>
            <c:dLbl>
              <c:idx val="7"/>
              <c:delete val="1"/>
              <c:extLst>
                <c:ext xmlns:c15="http://schemas.microsoft.com/office/drawing/2012/chart" uri="{CE6537A1-D6FC-4f65-9D91-7224C49458BB}"/>
                <c:ext xmlns:c16="http://schemas.microsoft.com/office/drawing/2014/chart" uri="{C3380CC4-5D6E-409C-BE32-E72D297353CC}">
                  <c16:uniqueId val="{00000008-77A8-43AA-BCE6-52F148C42D3E}"/>
                </c:ext>
              </c:extLst>
            </c:dLbl>
            <c:dLbl>
              <c:idx val="10"/>
              <c:layout>
                <c:manualLayout>
                  <c:x val="-1.7713160915506076E-16"/>
                  <c:y val="5.83728499142097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A8-43AA-BCE6-52F148C42D3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'Financial situation'!$C$31:$M$31</c:f>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f>'Financial situation'!$C$36:$M$36</c:f>
              <c:numCache>
                <c:formatCode>#,##0_ ;[Red]\-#,##0\ </c:formatCode>
                <c:ptCount val="11"/>
                <c:pt idx="0">
                  <c:v>35.830559957455321</c:v>
                </c:pt>
                <c:pt idx="1">
                  <c:v>35.493024817793277</c:v>
                </c:pt>
                <c:pt idx="2">
                  <c:v>36.017981190279507</c:v>
                </c:pt>
                <c:pt idx="3">
                  <c:v>34.653750517680528</c:v>
                </c:pt>
                <c:pt idx="4">
                  <c:v>31.71911599962527</c:v>
                </c:pt>
                <c:pt idx="5">
                  <c:v>31.233529306047803</c:v>
                </c:pt>
                <c:pt idx="6">
                  <c:v>28.15276117060715</c:v>
                </c:pt>
                <c:pt idx="7">
                  <c:v>29.319341006854071</c:v>
                </c:pt>
                <c:pt idx="8">
                  <c:v>32.044047806530415</c:v>
                </c:pt>
                <c:pt idx="9">
                  <c:v>32.985958627054927</c:v>
                </c:pt>
                <c:pt idx="10">
                  <c:v>30.399719786110218</c:v>
                </c:pt>
              </c:numCache>
            </c:numRef>
          </c:val>
          <c:smooth val="0"/>
          <c:extLst>
            <c:ext xmlns:c16="http://schemas.microsoft.com/office/drawing/2014/chart" uri="{C3380CC4-5D6E-409C-BE32-E72D297353CC}">
              <c16:uniqueId val="{0000000A-77A8-43AA-BCE6-52F148C42D3E}"/>
            </c:ext>
          </c:extLst>
        </c:ser>
        <c:ser>
          <c:idx val="5"/>
          <c:order val="5"/>
          <c:tx>
            <c:strRef>
              <c:f>'Financial situation'!$B$37</c:f>
              <c:strCache>
                <c:ptCount val="1"/>
                <c:pt idx="0">
                  <c:v>Comfortable</c:v>
                </c:pt>
              </c:strCache>
            </c:strRef>
          </c:tx>
          <c:spPr>
            <a:ln w="28575" cap="rnd">
              <a:solidFill>
                <a:schemeClr val="accent6">
                  <a:lumMod val="40000"/>
                  <a:lumOff val="6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A8-43AA-BCE6-52F148C42D3E}"/>
                </c:ext>
              </c:extLst>
            </c:dLbl>
            <c:dLbl>
              <c:idx val="7"/>
              <c:delete val="1"/>
              <c:extLst>
                <c:ext xmlns:c15="http://schemas.microsoft.com/office/drawing/2012/chart" uri="{CE6537A1-D6FC-4f65-9D91-7224C49458BB}"/>
                <c:ext xmlns:c16="http://schemas.microsoft.com/office/drawing/2014/chart" uri="{C3380CC4-5D6E-409C-BE32-E72D297353CC}">
                  <c16:uniqueId val="{0000000C-77A8-43AA-BCE6-52F148C42D3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A8-43AA-BCE6-52F148C42D3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'Financial situation'!$C$31:$M$31</c:f>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f>'Financial situation'!$C$37:$M$37</c:f>
              <c:numCache>
                <c:formatCode>#,##0_ ;[Red]\-#,##0\ </c:formatCode>
                <c:ptCount val="11"/>
                <c:pt idx="0">
                  <c:v>23.497100457697538</c:v>
                </c:pt>
                <c:pt idx="1">
                  <c:v>17.900799602741561</c:v>
                </c:pt>
                <c:pt idx="2">
                  <c:v>14.91485686089031</c:v>
                </c:pt>
                <c:pt idx="3">
                  <c:v>13.592890798417129</c:v>
                </c:pt>
                <c:pt idx="4">
                  <c:v>13.22599065487265</c:v>
                </c:pt>
                <c:pt idx="5">
                  <c:v>13.076815582695289</c:v>
                </c:pt>
                <c:pt idx="6">
                  <c:v>12.356095550688</c:v>
                </c:pt>
                <c:pt idx="7">
                  <c:v>10.491733180945561</c:v>
                </c:pt>
                <c:pt idx="8">
                  <c:v>11.97667647863295</c:v>
                </c:pt>
                <c:pt idx="9">
                  <c:v>10.52803296196927</c:v>
                </c:pt>
                <c:pt idx="10">
                  <c:v>11.57259755287161</c:v>
                </c:pt>
              </c:numCache>
            </c:numRef>
          </c:val>
          <c:smooth val="0"/>
          <c:extLst>
            <c:ext xmlns:c16="http://schemas.microsoft.com/office/drawing/2014/chart" uri="{C3380CC4-5D6E-409C-BE32-E72D297353CC}">
              <c16:uniqueId val="{0000000E-77A8-43AA-BCE6-52F148C42D3E}"/>
            </c:ext>
          </c:extLst>
        </c:ser>
        <c:ser>
          <c:idx val="8"/>
          <c:order val="8"/>
          <c:tx>
            <c:strRef>
              <c:f>'Financial situation'!$B$40</c:f>
              <c:strCache>
                <c:ptCount val="1"/>
                <c:pt idx="0">
                  <c:v>Don't know / prefer not to say</c:v>
                </c:pt>
              </c:strCache>
            </c:strRef>
          </c:tx>
          <c:spPr>
            <a:ln w="28575" cap="rnd">
              <a:solidFill>
                <a:schemeClr val="accent5">
                  <a:lumMod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A8-43AA-BCE6-52F148C42D3E}"/>
                </c:ext>
              </c:extLst>
            </c:dLbl>
            <c:dLbl>
              <c:idx val="1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7A8-43AA-BCE6-52F148C42D3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situation'!$C$31:$M$31</c:f>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f>'Financial situation'!$C$40:$M$40</c:f>
              <c:numCache>
                <c:formatCode>#,##0_ ;[Red]\-#,##0\ </c:formatCode>
                <c:ptCount val="11"/>
                <c:pt idx="0">
                  <c:v>5.4804483301128784</c:v>
                </c:pt>
                <c:pt idx="1">
                  <c:v>6.8186782360002276</c:v>
                </c:pt>
                <c:pt idx="2">
                  <c:v>6.8138661924607167</c:v>
                </c:pt>
                <c:pt idx="3">
                  <c:v>8.4912763458205678</c:v>
                </c:pt>
                <c:pt idx="4">
                  <c:v>7.4199619774698551</c:v>
                </c:pt>
                <c:pt idx="5">
                  <c:v>7.3447974322338103</c:v>
                </c:pt>
                <c:pt idx="6">
                  <c:v>8.6234219141380777</c:v>
                </c:pt>
                <c:pt idx="7">
                  <c:v>7.497565413614347</c:v>
                </c:pt>
                <c:pt idx="8">
                  <c:v>5.8231960467794357</c:v>
                </c:pt>
                <c:pt idx="9">
                  <c:v>6.1838480729619762</c:v>
                </c:pt>
                <c:pt idx="10">
                  <c:v>7.0030755887739451</c:v>
                </c:pt>
              </c:numCache>
            </c:numRef>
          </c:val>
          <c:smooth val="0"/>
          <c:extLst>
            <c:ext xmlns:c16="http://schemas.microsoft.com/office/drawing/2014/chart" uri="{C3380CC4-5D6E-409C-BE32-E72D297353CC}">
              <c16:uniqueId val="{00000011-77A8-43AA-BCE6-52F148C42D3E}"/>
            </c:ext>
          </c:extLst>
        </c:ser>
        <c:dLbls>
          <c:dLblPos val="t"/>
          <c:showLegendKey val="0"/>
          <c:showVal val="1"/>
          <c:showCatName val="0"/>
          <c:showSerName val="0"/>
          <c:showPercent val="0"/>
          <c:showBubbleSize val="0"/>
        </c:dLbls>
        <c:smooth val="0"/>
        <c:axId val="389970624"/>
        <c:axId val="389965376"/>
        <c:extLst>
          <c:ext xmlns:c15="http://schemas.microsoft.com/office/drawing/2012/chart" uri="{02D57815-91ED-43cb-92C2-25804820EDAC}">
            <c15:filteredLineSeries>
              <c15:ser>
                <c:idx val="1"/>
                <c:order val="1"/>
                <c:tx>
                  <c:strRef>
                    <c:extLst>
                      <c:ext uri="{02D57815-91ED-43cb-92C2-25804820EDAC}">
                        <c15:formulaRef>
                          <c15:sqref>'Financial situation'!$B$33</c15:sqref>
                        </c15:formulaRef>
                      </c:ext>
                    </c:extLst>
                    <c:strCache>
                      <c:ptCount val="1"/>
                      <c:pt idx="0">
                        <c:v>Going without essentials and/or rely on debt*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'Financial situation'!$C$31:$M$31</c15:sqref>
                        </c15:formulaRef>
                      </c:ext>
                    </c:extLst>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extLst>
                      <c:ext uri="{02D57815-91ED-43cb-92C2-25804820EDAC}">
                        <c15:formulaRef>
                          <c15:sqref>'Financial situation'!$C$33:$M$33</c15:sqref>
                        </c15:formulaRef>
                      </c:ext>
                    </c:extLst>
                    <c:numCache>
                      <c:formatCode>#,##0_ ;[Red]\-#,##0\ </c:formatCode>
                      <c:ptCount val="11"/>
                      <c:pt idx="0">
                        <c:v>2.63949478617839</c:v>
                      </c:pt>
                      <c:pt idx="1">
                        <c:v>3.5356399962714025</c:v>
                      </c:pt>
                      <c:pt idx="2">
                        <c:v>3.1910490507122828</c:v>
                      </c:pt>
                      <c:pt idx="3">
                        <c:v>4.3400559632230644</c:v>
                      </c:pt>
                      <c:pt idx="4">
                        <c:v>3.3067293067650487</c:v>
                      </c:pt>
                      <c:pt idx="5">
                        <c:v>4.1485417477606621</c:v>
                      </c:pt>
                      <c:pt idx="6">
                        <c:v>3.738948235157503</c:v>
                      </c:pt>
                      <c:pt idx="7">
                        <c:v>4.6318418200906635</c:v>
                      </c:pt>
                      <c:pt idx="8">
                        <c:v>3.385310717790103</c:v>
                      </c:pt>
                      <c:pt idx="9">
                        <c:v>4.0471444729855035</c:v>
                      </c:pt>
                      <c:pt idx="10">
                        <c:v>4.0665237767338578</c:v>
                      </c:pt>
                    </c:numCache>
                  </c:numRef>
                </c:val>
                <c:smooth val="0"/>
                <c:extLst>
                  <c:ext xmlns:c16="http://schemas.microsoft.com/office/drawing/2014/chart" uri="{C3380CC4-5D6E-409C-BE32-E72D297353CC}">
                    <c16:uniqueId val="{00000012-77A8-43AA-BCE6-52F148C42D3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'Financial situation'!$B$34</c15:sqref>
                        </c15:formulaRef>
                      </c:ext>
                    </c:extLst>
                    <c:strCache>
                      <c:ptCount val="1"/>
                      <c:pt idx="0">
                        <c:v>Struggling to make ends meet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'Financial situation'!$C$31:$M$31</c15:sqref>
                        </c15:formulaRef>
                      </c:ext>
                    </c:extLst>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extLst xmlns:c15="http://schemas.microsoft.com/office/drawing/2012/chart">
                      <c:ext xmlns:c15="http://schemas.microsoft.com/office/drawing/2012/chart" uri="{02D57815-91ED-43cb-92C2-25804820EDAC}">
                        <c15:formulaRef>
                          <c15:sqref>'Financial situation'!$C$34:$M$34</c15:sqref>
                        </c15:formulaRef>
                      </c:ext>
                    </c:extLst>
                    <c:numCache>
                      <c:formatCode>#,##0_ ;[Red]\-#,##0\ </c:formatCode>
                      <c:ptCount val="11"/>
                      <c:pt idx="0">
                        <c:v>9.771564313462477</c:v>
                      </c:pt>
                      <c:pt idx="1">
                        <c:v>10.840007887705131</c:v>
                      </c:pt>
                      <c:pt idx="2">
                        <c:v>10.708583578601729</c:v>
                      </c:pt>
                      <c:pt idx="3">
                        <c:v>10.62848033429688</c:v>
                      </c:pt>
                      <c:pt idx="4">
                        <c:v>13.990784323747759</c:v>
                      </c:pt>
                      <c:pt idx="5">
                        <c:v>14.586143916983579</c:v>
                      </c:pt>
                      <c:pt idx="6">
                        <c:v>15.643163332093572</c:v>
                      </c:pt>
                      <c:pt idx="7">
                        <c:v>15.516091772249348</c:v>
                      </c:pt>
                      <c:pt idx="8">
                        <c:v>14.64758928818714</c:v>
                      </c:pt>
                      <c:pt idx="9">
                        <c:v>15.06408137758925</c:v>
                      </c:pt>
                      <c:pt idx="10">
                        <c:v>15.46013219983208</c:v>
                      </c:pt>
                    </c:numCache>
                  </c:numRef>
                </c:val>
                <c:smooth val="0"/>
                <c:extLst xmlns:c15="http://schemas.microsoft.com/office/drawing/2012/chart">
                  <c:ext xmlns:c16="http://schemas.microsoft.com/office/drawing/2014/chart" uri="{C3380CC4-5D6E-409C-BE32-E72D297353CC}">
                    <c16:uniqueId val="{00000013-77A8-43AA-BCE6-52F148C42D3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'Financial situation'!$B$38</c15:sqref>
                        </c15:formulaRef>
                      </c:ext>
                    </c:extLst>
                    <c:strCache>
                      <c:ptCount val="1"/>
                      <c:pt idx="0">
                        <c:v>Don't know</c:v>
                      </c:pt>
                    </c:strCache>
                  </c:strRef>
                </c:tx>
                <c:spPr>
                  <a:ln w="28575" cap="rnd">
                    <a:solidFill>
                      <a:schemeClr val="accent1">
                        <a:lumMod val="50000"/>
                      </a:schemeClr>
                    </a:solidFill>
                    <a:round/>
                  </a:ln>
                  <a:effectLst/>
                </c:spPr>
                <c:marker>
                  <c:symbol val="none"/>
                </c:marker>
                <c:dLbls>
                  <c:delete val="1"/>
                </c:dLbls>
                <c:cat>
                  <c:strRef>
                    <c:extLst xmlns:c15="http://schemas.microsoft.com/office/drawing/2012/chart">
                      <c:ext xmlns:c15="http://schemas.microsoft.com/office/drawing/2012/chart" uri="{02D57815-91ED-43cb-92C2-25804820EDAC}">
                        <c15:formulaRef>
                          <c15:sqref>'Financial situation'!$C$31:$M$31</c15:sqref>
                        </c15:formulaRef>
                      </c:ext>
                    </c:extLst>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extLst xmlns:c15="http://schemas.microsoft.com/office/drawing/2012/chart">
                      <c:ext xmlns:c15="http://schemas.microsoft.com/office/drawing/2012/chart" uri="{02D57815-91ED-43cb-92C2-25804820EDAC}">
                        <c15:formulaRef>
                          <c15:sqref>'Financial situation'!$C$38:$M$38</c15:sqref>
                        </c15:formulaRef>
                      </c:ext>
                    </c:extLst>
                    <c:numCache>
                      <c:formatCode>#,##0_ ;[Red]\-#,##0\ </c:formatCode>
                      <c:ptCount val="11"/>
                      <c:pt idx="0">
                        <c:v>2.3654037340043361</c:v>
                      </c:pt>
                      <c:pt idx="1">
                        <c:v>2.251174674101986</c:v>
                      </c:pt>
                      <c:pt idx="2">
                        <c:v>2.0911777053868827</c:v>
                      </c:pt>
                      <c:pt idx="3">
                        <c:v>3.9490906653729918</c:v>
                      </c:pt>
                      <c:pt idx="4">
                        <c:v>2.6336389733427832</c:v>
                      </c:pt>
                      <c:pt idx="5">
                        <c:v>2.280585742272581</c:v>
                      </c:pt>
                      <c:pt idx="6">
                        <c:v>3.3900711772378909</c:v>
                      </c:pt>
                      <c:pt idx="7">
                        <c:v>2.5454580601543171</c:v>
                      </c:pt>
                      <c:pt idx="8">
                        <c:v>1.077746607681352</c:v>
                      </c:pt>
                      <c:pt idx="9">
                        <c:v>2.502817670487929</c:v>
                      </c:pt>
                      <c:pt idx="10">
                        <c:v>2.6710072394421651</c:v>
                      </c:pt>
                    </c:numCache>
                  </c:numRef>
                </c:val>
                <c:smooth val="0"/>
                <c:extLst xmlns:c15="http://schemas.microsoft.com/office/drawing/2012/chart">
                  <c:ext xmlns:c16="http://schemas.microsoft.com/office/drawing/2014/chart" uri="{C3380CC4-5D6E-409C-BE32-E72D297353CC}">
                    <c16:uniqueId val="{00000014-77A8-43AA-BCE6-52F148C42D3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'Financial situation'!$B$39</c15:sqref>
                        </c15:formulaRef>
                      </c:ext>
                    </c:extLst>
                    <c:strCache>
                      <c:ptCount val="1"/>
                      <c:pt idx="0">
                        <c:v>Prefer not to say</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'Financial situation'!$C$31:$M$31</c15:sqref>
                        </c15:formulaRef>
                      </c:ext>
                    </c:extLst>
                    <c:strCache>
                      <c:ptCount val="11"/>
                      <c:pt idx="0">
                        <c:v>Jan
(n=1188)</c:v>
                      </c:pt>
                      <c:pt idx="1">
                        <c:v>Feb
(n=1276)</c:v>
                      </c:pt>
                      <c:pt idx="2">
                        <c:v>Apr
(n=1123)</c:v>
                      </c:pt>
                      <c:pt idx="3">
                        <c:v>May
(n=1250)</c:v>
                      </c:pt>
                      <c:pt idx="4">
                        <c:v>Jun
(n=1015)</c:v>
                      </c:pt>
                      <c:pt idx="5">
                        <c:v>Jul
(n=1245)</c:v>
                      </c:pt>
                      <c:pt idx="6">
                        <c:v>Aug
(n=1299)</c:v>
                      </c:pt>
                      <c:pt idx="7">
                        <c:v>Sep
(n=1270)</c:v>
                      </c:pt>
                      <c:pt idx="8">
                        <c:v>Oct
(n=1162)</c:v>
                      </c:pt>
                      <c:pt idx="9">
                        <c:v>Nov
(n=1167)</c:v>
                      </c:pt>
                      <c:pt idx="10">
                        <c:v>Dec
(n=1320)</c:v>
                      </c:pt>
                    </c:strCache>
                  </c:strRef>
                </c:cat>
                <c:val>
                  <c:numRef>
                    <c:extLst xmlns:c15="http://schemas.microsoft.com/office/drawing/2012/chart">
                      <c:ext xmlns:c15="http://schemas.microsoft.com/office/drawing/2012/chart" uri="{02D57815-91ED-43cb-92C2-25804820EDAC}">
                        <c15:formulaRef>
                          <c15:sqref>'Financial situation'!$C$39:$M$39</c15:sqref>
                        </c15:formulaRef>
                      </c:ext>
                    </c:extLst>
                    <c:numCache>
                      <c:formatCode>#,##0_ ;[Red]\-#,##0\ </c:formatCode>
                      <c:ptCount val="11"/>
                      <c:pt idx="0">
                        <c:v>3.1150445961085427</c:v>
                      </c:pt>
                      <c:pt idx="1">
                        <c:v>4.5675035618982411</c:v>
                      </c:pt>
                      <c:pt idx="2">
                        <c:v>4.7226884870738335</c:v>
                      </c:pt>
                      <c:pt idx="3">
                        <c:v>4.5421856804475738</c:v>
                      </c:pt>
                      <c:pt idx="4">
                        <c:v>4.7863230041270723</c:v>
                      </c:pt>
                      <c:pt idx="5">
                        <c:v>5.0642116899612279</c:v>
                      </c:pt>
                      <c:pt idx="6">
                        <c:v>5.2333507369001868</c:v>
                      </c:pt>
                      <c:pt idx="7">
                        <c:v>4.9521073534600291</c:v>
                      </c:pt>
                      <c:pt idx="8">
                        <c:v>4.7454494390980839</c:v>
                      </c:pt>
                      <c:pt idx="9">
                        <c:v>3.6810304024740468</c:v>
                      </c:pt>
                      <c:pt idx="10">
                        <c:v>4.33206834933178</c:v>
                      </c:pt>
                    </c:numCache>
                  </c:numRef>
                </c:val>
                <c:smooth val="0"/>
                <c:extLst xmlns:c15="http://schemas.microsoft.com/office/drawing/2012/chart">
                  <c:ext xmlns:c16="http://schemas.microsoft.com/office/drawing/2014/chart" uri="{C3380CC4-5D6E-409C-BE32-E72D297353CC}">
                    <c16:uniqueId val="{00000015-77A8-43AA-BCE6-52F148C42D3E}"/>
                  </c:ext>
                </c:extLst>
              </c15:ser>
            </c15:filteredLineSeries>
          </c:ext>
        </c:extLst>
      </c:lineChart>
      <c:catAx>
        <c:axId val="389970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9965376"/>
        <c:crosses val="autoZero"/>
        <c:auto val="1"/>
        <c:lblAlgn val="ctr"/>
        <c:lblOffset val="100"/>
        <c:noMultiLvlLbl val="0"/>
      </c:catAx>
      <c:valAx>
        <c:axId val="389965376"/>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Red]\-#,##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9970624"/>
        <c:crosses val="autoZero"/>
        <c:crossBetween val="between"/>
        <c:majorUnit val="10"/>
      </c:valAx>
      <c:spPr>
        <a:noFill/>
        <a:ln>
          <a:noFill/>
        </a:ln>
        <a:effectLst/>
      </c:spPr>
    </c:plotArea>
    <c:legend>
      <c:legendPos val="t"/>
      <c:layout>
        <c:manualLayout>
          <c:xMode val="edge"/>
          <c:yMode val="edge"/>
          <c:x val="3.5017709987845529E-3"/>
          <c:y val="7.5802915039618252E-2"/>
          <c:w val="0.99649816236201183"/>
          <c:h val="9.04272141539868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320" b="1" i="0" u="none" strike="noStrike" kern="1200" spc="0" baseline="0">
                <a:solidFill>
                  <a:schemeClr val="tx1">
                    <a:lumMod val="65000"/>
                    <a:lumOff val="35000"/>
                  </a:schemeClr>
                </a:solidFill>
                <a:latin typeface="+mn-lt"/>
                <a:ea typeface="+mn-ea"/>
                <a:cs typeface="+mn-cs"/>
              </a:defRPr>
            </a:pPr>
            <a:r>
              <a:rPr lang="en-GB" sz="1400" b="1" dirty="0">
                <a:solidFill>
                  <a:schemeClr val="tx1"/>
                </a:solidFill>
              </a:rPr>
              <a:t>Fig 12. Price of 50 hours a week of nursery based childcare for children aged under three, Inner and Outer London and England, 2022</a:t>
            </a:r>
          </a:p>
        </c:rich>
      </c:tx>
      <c:layout>
        <c:manualLayout>
          <c:xMode val="edge"/>
          <c:yMode val="edge"/>
          <c:x val="2.505021968828017E-3"/>
          <c:y val="1.3535263637876575E-2"/>
        </c:manualLayout>
      </c:layout>
      <c:overlay val="0"/>
      <c:spPr>
        <a:noFill/>
        <a:ln>
          <a:noFill/>
        </a:ln>
        <a:effectLst/>
      </c:spPr>
      <c:txPr>
        <a:bodyPr rot="0" spcFirstLastPara="1" vertOverflow="ellipsis" vert="horz" wrap="square" anchor="ctr" anchorCtr="1"/>
        <a:lstStyle/>
        <a:p>
          <a:pPr algn="l">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'[Childcare costs.xlsx]Sheet1'!$J$4</c:f>
              <c:strCache>
                <c:ptCount val="1"/>
                <c:pt idx="0">
                  <c:v>England</c:v>
                </c:pt>
              </c:strCache>
            </c:strRef>
          </c:tx>
          <c:spPr>
            <a:solidFill>
              <a:schemeClr val="accent3">
                <a:lumMod val="60000"/>
                <a:lumOff val="40000"/>
              </a:schemeClr>
            </a:solidFill>
            <a:ln>
              <a:noFill/>
            </a:ln>
            <a:effectLst/>
          </c:spPr>
          <c:invertIfNegative val="0"/>
          <c:cat>
            <c:multiLvlStrRef>
              <c:f>'[Childcare costs.xlsx]Sheet1'!$K$2:$L$3</c:f>
              <c:multiLvlStrCache>
                <c:ptCount val="2"/>
                <c:lvl>
                  <c:pt idx="0">
                    <c:v>Under two</c:v>
                  </c:pt>
                  <c:pt idx="1">
                    <c:v> Two</c:v>
                  </c:pt>
                </c:lvl>
                <c:lvl>
                  <c:pt idx="0">
                    <c:v>Nursery</c:v>
                  </c:pt>
                </c:lvl>
              </c:multiLvlStrCache>
            </c:multiLvlStrRef>
          </c:cat>
          <c:val>
            <c:numRef>
              <c:f>'[Childcare costs.xlsx]Sheet1'!$K$4:$L$4</c:f>
              <c:numCache>
                <c:formatCode>"£"#,##0.00_);[Red]\("£"#,##0.00\)</c:formatCode>
                <c:ptCount val="2"/>
                <c:pt idx="0">
                  <c:v>273.57</c:v>
                </c:pt>
                <c:pt idx="1">
                  <c:v>265.38</c:v>
                </c:pt>
              </c:numCache>
            </c:numRef>
          </c:val>
          <c:extLst>
            <c:ext xmlns:c16="http://schemas.microsoft.com/office/drawing/2014/chart" uri="{C3380CC4-5D6E-409C-BE32-E72D297353CC}">
              <c16:uniqueId val="{00000000-BE50-4F24-951F-31720955330B}"/>
            </c:ext>
          </c:extLst>
        </c:ser>
        <c:ser>
          <c:idx val="1"/>
          <c:order val="1"/>
          <c:tx>
            <c:strRef>
              <c:f>'[Childcare costs.xlsx]Sheet1'!$J$5</c:f>
              <c:strCache>
                <c:ptCount val="1"/>
                <c:pt idx="0">
                  <c:v>Outer London</c:v>
                </c:pt>
              </c:strCache>
            </c:strRef>
          </c:tx>
          <c:spPr>
            <a:solidFill>
              <a:schemeClr val="accent6">
                <a:lumMod val="40000"/>
                <a:lumOff val="60000"/>
              </a:schemeClr>
            </a:solidFill>
            <a:ln>
              <a:noFill/>
            </a:ln>
            <a:effectLst/>
          </c:spPr>
          <c:invertIfNegative val="0"/>
          <c:cat>
            <c:multiLvlStrRef>
              <c:f>'[Childcare costs.xlsx]Sheet1'!$K$2:$L$3</c:f>
              <c:multiLvlStrCache>
                <c:ptCount val="2"/>
                <c:lvl>
                  <c:pt idx="0">
                    <c:v>Under two</c:v>
                  </c:pt>
                  <c:pt idx="1">
                    <c:v> Two</c:v>
                  </c:pt>
                </c:lvl>
                <c:lvl>
                  <c:pt idx="0">
                    <c:v>Nursery</c:v>
                  </c:pt>
                </c:lvl>
              </c:multiLvlStrCache>
            </c:multiLvlStrRef>
          </c:cat>
          <c:val>
            <c:numRef>
              <c:f>'[Childcare costs.xlsx]Sheet1'!$K$5:$L$5</c:f>
              <c:numCache>
                <c:formatCode>"£"#,##0.00_);[Red]\("£"#,##0.00\)</c:formatCode>
                <c:ptCount val="2"/>
                <c:pt idx="0">
                  <c:v>303.04000000000002</c:v>
                </c:pt>
                <c:pt idx="1">
                  <c:v>308.79000000000002</c:v>
                </c:pt>
              </c:numCache>
            </c:numRef>
          </c:val>
          <c:extLst>
            <c:ext xmlns:c16="http://schemas.microsoft.com/office/drawing/2014/chart" uri="{C3380CC4-5D6E-409C-BE32-E72D297353CC}">
              <c16:uniqueId val="{00000001-BE50-4F24-951F-31720955330B}"/>
            </c:ext>
          </c:extLst>
        </c:ser>
        <c:ser>
          <c:idx val="2"/>
          <c:order val="2"/>
          <c:tx>
            <c:strRef>
              <c:f>'[Childcare costs.xlsx]Sheet1'!$J$6</c:f>
              <c:strCache>
                <c:ptCount val="1"/>
                <c:pt idx="0">
                  <c:v>Inner London</c:v>
                </c:pt>
              </c:strCache>
            </c:strRef>
          </c:tx>
          <c:spPr>
            <a:solidFill>
              <a:schemeClr val="accent6"/>
            </a:solidFill>
            <a:ln>
              <a:noFill/>
            </a:ln>
            <a:effectLst/>
          </c:spPr>
          <c:invertIfNegative val="0"/>
          <c:cat>
            <c:multiLvlStrRef>
              <c:f>'[Childcare costs.xlsx]Sheet1'!$K$2:$L$3</c:f>
              <c:multiLvlStrCache>
                <c:ptCount val="2"/>
                <c:lvl>
                  <c:pt idx="0">
                    <c:v>Under two</c:v>
                  </c:pt>
                  <c:pt idx="1">
                    <c:v> Two</c:v>
                  </c:pt>
                </c:lvl>
                <c:lvl>
                  <c:pt idx="0">
                    <c:v>Nursery</c:v>
                  </c:pt>
                </c:lvl>
              </c:multiLvlStrCache>
            </c:multiLvlStrRef>
          </c:cat>
          <c:val>
            <c:numRef>
              <c:f>'[Childcare costs.xlsx]Sheet1'!$K$6:$L$6</c:f>
              <c:numCache>
                <c:formatCode>"£"#,##0.00_);[Red]\("£"#,##0.00\)</c:formatCode>
                <c:ptCount val="2"/>
                <c:pt idx="0">
                  <c:v>368.73</c:v>
                </c:pt>
                <c:pt idx="1">
                  <c:v>347.25</c:v>
                </c:pt>
              </c:numCache>
            </c:numRef>
          </c:val>
          <c:extLst>
            <c:ext xmlns:c16="http://schemas.microsoft.com/office/drawing/2014/chart" uri="{C3380CC4-5D6E-409C-BE32-E72D297353CC}">
              <c16:uniqueId val="{00000002-BE50-4F24-951F-31720955330B}"/>
            </c:ext>
          </c:extLst>
        </c:ser>
        <c:dLbls>
          <c:showLegendKey val="0"/>
          <c:showVal val="0"/>
          <c:showCatName val="0"/>
          <c:showSerName val="0"/>
          <c:showPercent val="0"/>
          <c:showBubbleSize val="0"/>
        </c:dLbls>
        <c:gapWidth val="219"/>
        <c:overlap val="-27"/>
        <c:axId val="869696207"/>
        <c:axId val="869695791"/>
      </c:barChart>
      <c:catAx>
        <c:axId val="86969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9695791"/>
        <c:crosses val="autoZero"/>
        <c:auto val="1"/>
        <c:lblAlgn val="ctr"/>
        <c:lblOffset val="100"/>
        <c:noMultiLvlLbl val="0"/>
      </c:catAx>
      <c:valAx>
        <c:axId val="8696957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969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Households</a:t>
            </a:r>
          </a:p>
        </c:rich>
      </c:tx>
      <c:layout>
        <c:manualLayout>
          <c:xMode val="edge"/>
          <c:yMode val="edge"/>
          <c:x val="5.067804024496543E-4"/>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108105062491398E-2"/>
          <c:y val="0.12814905237906499"/>
          <c:w val="0.88121714854250321"/>
          <c:h val="0.51363508552764015"/>
        </c:manualLayout>
      </c:layout>
      <c:barChart>
        <c:barDir val="col"/>
        <c:grouping val="clustered"/>
        <c:varyColors val="0"/>
        <c:ser>
          <c:idx val="0"/>
          <c:order val="0"/>
          <c:tx>
            <c:strRef>
              <c:f>'[CoL new charts 18.11.22.xlsx]Housing cap '!$A$8</c:f>
              <c:strCache>
                <c:ptCount val="1"/>
                <c:pt idx="0">
                  <c:v>Single </c:v>
                </c:pt>
              </c:strCache>
            </c:strRef>
          </c:tx>
          <c:spPr>
            <a:solidFill>
              <a:schemeClr val="accent6"/>
            </a:solidFill>
            <a:ln>
              <a:noFill/>
            </a:ln>
            <a:effectLst/>
          </c:spPr>
          <c:invertIfNegative val="0"/>
          <c:cat>
            <c:strRef>
              <c:f>'[CoL new charts 18.11.22.xlsx]Housing cap '!$B$7:$H$7</c:f>
              <c:strCache>
                <c:ptCount val="7"/>
                <c:pt idx="0">
                  <c:v>No dependents</c:v>
                </c:pt>
                <c:pt idx="1">
                  <c:v>1 dependant </c:v>
                </c:pt>
                <c:pt idx="2">
                  <c:v>2 dependants</c:v>
                </c:pt>
                <c:pt idx="3">
                  <c:v>3 dependants</c:v>
                </c:pt>
                <c:pt idx="4">
                  <c:v>4 dependants</c:v>
                </c:pt>
                <c:pt idx="5">
                  <c:v>5 dependants</c:v>
                </c:pt>
                <c:pt idx="6">
                  <c:v>More than 5 dependants</c:v>
                </c:pt>
              </c:strCache>
            </c:strRef>
          </c:cat>
          <c:val>
            <c:numRef>
              <c:f>'[CoL new charts 18.11.22.xlsx]Housing cap '!$B$8:$H$8</c:f>
              <c:numCache>
                <c:formatCode>General</c:formatCode>
                <c:ptCount val="7"/>
                <c:pt idx="0">
                  <c:v>1449</c:v>
                </c:pt>
                <c:pt idx="1">
                  <c:v>565</c:v>
                </c:pt>
                <c:pt idx="2">
                  <c:v>1756</c:v>
                </c:pt>
                <c:pt idx="3">
                  <c:v>2939</c:v>
                </c:pt>
                <c:pt idx="4">
                  <c:v>2469</c:v>
                </c:pt>
                <c:pt idx="5">
                  <c:v>760</c:v>
                </c:pt>
                <c:pt idx="6">
                  <c:v>256</c:v>
                </c:pt>
              </c:numCache>
            </c:numRef>
          </c:val>
          <c:extLst>
            <c:ext xmlns:c16="http://schemas.microsoft.com/office/drawing/2014/chart" uri="{C3380CC4-5D6E-409C-BE32-E72D297353CC}">
              <c16:uniqueId val="{00000000-9529-4396-9EAF-10DE12A2D47A}"/>
            </c:ext>
          </c:extLst>
        </c:ser>
        <c:ser>
          <c:idx val="1"/>
          <c:order val="1"/>
          <c:tx>
            <c:strRef>
              <c:f>'[CoL new charts 18.11.22.xlsx]Housing cap '!$A$9</c:f>
              <c:strCache>
                <c:ptCount val="1"/>
                <c:pt idx="0">
                  <c:v>Couple</c:v>
                </c:pt>
              </c:strCache>
            </c:strRef>
          </c:tx>
          <c:spPr>
            <a:solidFill>
              <a:schemeClr val="bg1">
                <a:lumMod val="75000"/>
              </a:schemeClr>
            </a:solidFill>
            <a:ln>
              <a:noFill/>
            </a:ln>
            <a:effectLst/>
          </c:spPr>
          <c:invertIfNegative val="0"/>
          <c:cat>
            <c:strRef>
              <c:f>'[CoL new charts 18.11.22.xlsx]Housing cap '!$B$7:$H$7</c:f>
              <c:strCache>
                <c:ptCount val="7"/>
                <c:pt idx="0">
                  <c:v>No dependents</c:v>
                </c:pt>
                <c:pt idx="1">
                  <c:v>1 dependant </c:v>
                </c:pt>
                <c:pt idx="2">
                  <c:v>2 dependants</c:v>
                </c:pt>
                <c:pt idx="3">
                  <c:v>3 dependants</c:v>
                </c:pt>
                <c:pt idx="4">
                  <c:v>4 dependants</c:v>
                </c:pt>
                <c:pt idx="5">
                  <c:v>5 dependants</c:v>
                </c:pt>
                <c:pt idx="6">
                  <c:v>More than 5 dependants</c:v>
                </c:pt>
              </c:strCache>
            </c:strRef>
          </c:cat>
          <c:val>
            <c:numRef>
              <c:f>'[CoL new charts 18.11.22.xlsx]Housing cap '!$B$9:$H$9</c:f>
              <c:numCache>
                <c:formatCode>General</c:formatCode>
                <c:ptCount val="7"/>
                <c:pt idx="0">
                  <c:v>27</c:v>
                </c:pt>
                <c:pt idx="1">
                  <c:v>105</c:v>
                </c:pt>
                <c:pt idx="2">
                  <c:v>666</c:v>
                </c:pt>
                <c:pt idx="3">
                  <c:v>923</c:v>
                </c:pt>
                <c:pt idx="4">
                  <c:v>527</c:v>
                </c:pt>
                <c:pt idx="5">
                  <c:v>209</c:v>
                </c:pt>
                <c:pt idx="6">
                  <c:v>96</c:v>
                </c:pt>
              </c:numCache>
            </c:numRef>
          </c:val>
          <c:extLst>
            <c:ext xmlns:c16="http://schemas.microsoft.com/office/drawing/2014/chart" uri="{C3380CC4-5D6E-409C-BE32-E72D297353CC}">
              <c16:uniqueId val="{00000001-9529-4396-9EAF-10DE12A2D47A}"/>
            </c:ext>
          </c:extLst>
        </c:ser>
        <c:dLbls>
          <c:showLegendKey val="0"/>
          <c:showVal val="0"/>
          <c:showCatName val="0"/>
          <c:showSerName val="0"/>
          <c:showPercent val="0"/>
          <c:showBubbleSize val="0"/>
        </c:dLbls>
        <c:gapWidth val="219"/>
        <c:overlap val="-27"/>
        <c:axId val="1677656847"/>
        <c:axId val="1677648943"/>
      </c:barChart>
      <c:catAx>
        <c:axId val="167765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7648943"/>
        <c:crosses val="autoZero"/>
        <c:auto val="1"/>
        <c:lblAlgn val="ctr"/>
        <c:lblOffset val="100"/>
        <c:noMultiLvlLbl val="0"/>
      </c:catAx>
      <c:valAx>
        <c:axId val="1677648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7656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41066047082077E-2"/>
          <c:y val="0.11015209539186713"/>
          <c:w val="0.91718996033534772"/>
          <c:h val="0.74972094148368784"/>
        </c:manualLayout>
      </c:layout>
      <c:lineChart>
        <c:grouping val="standard"/>
        <c:varyColors val="0"/>
        <c:ser>
          <c:idx val="0"/>
          <c:order val="0"/>
          <c:tx>
            <c:strRef>
              <c:f>'Figure 2 data'!$A$9</c:f>
              <c:strCache>
                <c:ptCount val="1"/>
                <c:pt idx="0">
                  <c:v>London</c:v>
                </c:pt>
              </c:strCache>
            </c:strRef>
          </c:tx>
          <c:spPr>
            <a:ln w="28575" cap="rnd">
              <a:solidFill>
                <a:schemeClr val="accent1"/>
              </a:solidFill>
              <a:round/>
            </a:ln>
            <a:effectLst/>
          </c:spPr>
          <c:marker>
            <c:symbol val="none"/>
          </c:marker>
          <c:cat>
            <c:numRef>
              <c:f>'Figure 2 data'!$N$8:$AK$8</c:f>
              <c:numCache>
                <c:formatCode>m/d/yyyy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'Figure 2 data'!$N$9:$AK$9</c:f>
              <c:numCache>
                <c:formatCode>0</c:formatCode>
                <c:ptCount val="24"/>
                <c:pt idx="0">
                  <c:v>-3.9336201598033194</c:v>
                </c:pt>
                <c:pt idx="1">
                  <c:v>-4.7272727272727249</c:v>
                </c:pt>
                <c:pt idx="2">
                  <c:v>-5.2002390914524854</c:v>
                </c:pt>
                <c:pt idx="3">
                  <c:v>-5.2757793764988019</c:v>
                </c:pt>
                <c:pt idx="4">
                  <c:v>-0.9386733416770987</c:v>
                </c:pt>
                <c:pt idx="5">
                  <c:v>1.516108654453574</c:v>
                </c:pt>
                <c:pt idx="6">
                  <c:v>2.1104903786468121</c:v>
                </c:pt>
                <c:pt idx="7">
                  <c:v>3.6297640653357499</c:v>
                </c:pt>
                <c:pt idx="8">
                  <c:v>6.4398541919805652</c:v>
                </c:pt>
                <c:pt idx="9">
                  <c:v>9.7317529631940189</c:v>
                </c:pt>
                <c:pt idx="10">
                  <c:v>11.484771573604057</c:v>
                </c:pt>
                <c:pt idx="11">
                  <c:v>12.596401028277636</c:v>
                </c:pt>
                <c:pt idx="12">
                  <c:v>12.603966730646189</c:v>
                </c:pt>
                <c:pt idx="13">
                  <c:v>11.76844783715012</c:v>
                </c:pt>
                <c:pt idx="14">
                  <c:v>11.601513240857496</c:v>
                </c:pt>
                <c:pt idx="15">
                  <c:v>14.177215189873426</c:v>
                </c:pt>
                <c:pt idx="16">
                  <c:v>15.729627289955772</c:v>
                </c:pt>
                <c:pt idx="17">
                  <c:v>14.872433105164905</c:v>
                </c:pt>
                <c:pt idx="18" formatCode="0.0">
                  <c:v>13.55623100303951</c:v>
                </c:pt>
                <c:pt idx="19" formatCode="0.0">
                  <c:v>10.799766491535312</c:v>
                </c:pt>
                <c:pt idx="20" formatCode="0.0">
                  <c:v>11.015981735159809</c:v>
                </c:pt>
                <c:pt idx="21" formatCode="0.0">
                  <c:v>13.07561114269471</c:v>
                </c:pt>
                <c:pt idx="22" formatCode="0.0">
                  <c:v>14.456459874786564</c:v>
                </c:pt>
                <c:pt idx="23" formatCode="0.0">
                  <c:v>14.554794520547954</c:v>
                </c:pt>
              </c:numCache>
            </c:numRef>
          </c:val>
          <c:smooth val="0"/>
          <c:extLst>
            <c:ext xmlns:c16="http://schemas.microsoft.com/office/drawing/2014/chart" uri="{C3380CC4-5D6E-409C-BE32-E72D297353CC}">
              <c16:uniqueId val="{00000000-1CB9-4FAF-99B5-D69D4D75527B}"/>
            </c:ext>
          </c:extLst>
        </c:ser>
        <c:ser>
          <c:idx val="1"/>
          <c:order val="1"/>
          <c:tx>
            <c:strRef>
              <c:f>'Figure 2 data'!$A$10</c:f>
              <c:strCache>
                <c:ptCount val="1"/>
                <c:pt idx="0">
                  <c:v>UK</c:v>
                </c:pt>
              </c:strCache>
            </c:strRef>
          </c:tx>
          <c:spPr>
            <a:ln w="28575" cap="rnd">
              <a:solidFill>
                <a:schemeClr val="accent2"/>
              </a:solidFill>
              <a:round/>
            </a:ln>
            <a:effectLst/>
          </c:spPr>
          <c:marker>
            <c:symbol val="none"/>
          </c:marker>
          <c:cat>
            <c:numRef>
              <c:f>'Figure 2 data'!$N$8:$AK$8</c:f>
              <c:numCache>
                <c:formatCode>m/d/yyyy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'Figure 2 data'!$N$10:$AK$10</c:f>
              <c:numCache>
                <c:formatCode>0</c:formatCode>
                <c:ptCount val="24"/>
                <c:pt idx="0">
                  <c:v>2.9380902413431276</c:v>
                </c:pt>
                <c:pt idx="1">
                  <c:v>3.0366492146596924</c:v>
                </c:pt>
                <c:pt idx="2">
                  <c:v>3.4410844629822801</c:v>
                </c:pt>
                <c:pt idx="3">
                  <c:v>2.8925619834710758</c:v>
                </c:pt>
                <c:pt idx="4">
                  <c:v>3.9624608967674613</c:v>
                </c:pt>
                <c:pt idx="5">
                  <c:v>5.8885383806519531</c:v>
                </c:pt>
                <c:pt idx="6">
                  <c:v>6.6321243523316031</c:v>
                </c:pt>
                <c:pt idx="7">
                  <c:v>6.9035532994923932</c:v>
                </c:pt>
                <c:pt idx="8">
                  <c:v>7.4974670719351488</c:v>
                </c:pt>
                <c:pt idx="9">
                  <c:v>8.7268993839835662</c:v>
                </c:pt>
                <c:pt idx="10">
                  <c:v>8.6242299794661257</c:v>
                </c:pt>
                <c:pt idx="11">
                  <c:v>8.2737487231869355</c:v>
                </c:pt>
                <c:pt idx="12">
                  <c:v>8.460754332313968</c:v>
                </c:pt>
                <c:pt idx="13">
                  <c:v>8.6382113821138251</c:v>
                </c:pt>
                <c:pt idx="14">
                  <c:v>8.6693548387096762</c:v>
                </c:pt>
                <c:pt idx="15">
                  <c:v>9.5381526104417738</c:v>
                </c:pt>
                <c:pt idx="16">
                  <c:v>10.631895687061178</c:v>
                </c:pt>
                <c:pt idx="17">
                  <c:v>10.526315789473696</c:v>
                </c:pt>
                <c:pt idx="18">
                  <c:v>9.5238095238095344</c:v>
                </c:pt>
                <c:pt idx="19">
                  <c:v>8.547008547008538</c:v>
                </c:pt>
                <c:pt idx="20">
                  <c:v>9.2365692742695451</c:v>
                </c:pt>
                <c:pt idx="21">
                  <c:v>10.576015108593007</c:v>
                </c:pt>
                <c:pt idx="22">
                  <c:v>11.058601134215507</c:v>
                </c:pt>
                <c:pt idx="23">
                  <c:v>10.754716981132084</c:v>
                </c:pt>
              </c:numCache>
            </c:numRef>
          </c:val>
          <c:smooth val="0"/>
          <c:extLst>
            <c:ext xmlns:c16="http://schemas.microsoft.com/office/drawing/2014/chart" uri="{C3380CC4-5D6E-409C-BE32-E72D297353CC}">
              <c16:uniqueId val="{00000001-1CB9-4FAF-99B5-D69D4D75527B}"/>
            </c:ext>
          </c:extLst>
        </c:ser>
        <c:dLbls>
          <c:showLegendKey val="0"/>
          <c:showVal val="0"/>
          <c:showCatName val="0"/>
          <c:showSerName val="0"/>
          <c:showPercent val="0"/>
          <c:showBubbleSize val="0"/>
        </c:dLbls>
        <c:smooth val="0"/>
        <c:axId val="918281360"/>
        <c:axId val="918274144"/>
      </c:lineChart>
      <c:dateAx>
        <c:axId val="918281360"/>
        <c:scaling>
          <c:orientation val="minMax"/>
        </c:scaling>
        <c:delete val="0"/>
        <c:axPos val="b"/>
        <c:numFmt formatCode="mmm\-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8274144"/>
        <c:crosses val="autoZero"/>
        <c:auto val="1"/>
        <c:lblOffset val="100"/>
        <c:baseTimeUnit val="months"/>
        <c:majorUnit val="3"/>
        <c:majorTimeUnit val="months"/>
      </c:dateAx>
      <c:valAx>
        <c:axId val="918274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 growth year on year</a:t>
                </a:r>
              </a:p>
            </c:rich>
          </c:tx>
          <c:layout>
            <c:manualLayout>
              <c:xMode val="edge"/>
              <c:yMode val="edge"/>
              <c:x val="3.8785115799529202E-3"/>
              <c:y val="1.1085350617960392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8281360"/>
        <c:crosses val="autoZero"/>
        <c:crossBetween val="between"/>
      </c:valAx>
      <c:spPr>
        <a:noFill/>
        <a:ln>
          <a:noFill/>
        </a:ln>
        <a:effectLst/>
      </c:spPr>
    </c:plotArea>
    <c:legend>
      <c:legendPos val="r"/>
      <c:layout>
        <c:manualLayout>
          <c:xMode val="edge"/>
          <c:yMode val="edge"/>
          <c:x val="0.29271462827978539"/>
          <c:y val="0.88792922551425457"/>
          <c:w val="0.42027551480369846"/>
          <c:h val="0.112070774485745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dirty="0"/>
              <a:t>£ millions</a:t>
            </a:r>
          </a:p>
        </c:rich>
      </c:tx>
      <c:layout>
        <c:manualLayout>
          <c:xMode val="edge"/>
          <c:yMode val="edge"/>
          <c:x val="2.0555555555555808E-3"/>
          <c:y val="2.777777777777777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'[CoL new charts 18.11.22.xlsx]Remortgage'!$C$147</c:f>
              <c:strCache>
                <c:ptCount val="1"/>
                <c:pt idx="0">
                  <c:v>House purchase</c:v>
                </c:pt>
              </c:strCache>
            </c:strRef>
          </c:tx>
          <c:spPr>
            <a:ln w="28575" cap="rnd">
              <a:solidFill>
                <a:schemeClr val="accent6">
                  <a:lumMod val="75000"/>
                </a:schemeClr>
              </a:solidFill>
              <a:round/>
            </a:ln>
            <a:effectLst/>
          </c:spPr>
          <c:marker>
            <c:symbol val="none"/>
          </c:marker>
          <c:trendline>
            <c:spPr>
              <a:ln w="19050" cap="rnd">
                <a:solidFill>
                  <a:schemeClr val="accent6">
                    <a:lumMod val="75000"/>
                  </a:schemeClr>
                </a:solidFill>
                <a:prstDash val="sysDot"/>
              </a:ln>
              <a:effectLst/>
            </c:spPr>
            <c:trendlineType val="linear"/>
            <c:dispRSqr val="0"/>
            <c:dispEq val="0"/>
          </c:trendline>
          <c:cat>
            <c:multiLvlStrRef>
              <c:f>'[CoL new charts 18.11.22.xlsx]Remortgage'!$Q$12:$BN$13</c:f>
              <c:multiLvlStrCache>
                <c:ptCount val="5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'[CoL new charts 18.11.22.xlsx]Remortgage'!$O$147:$BL$147</c:f>
              <c:numCache>
                <c:formatCode>#,##0</c:formatCode>
                <c:ptCount val="50"/>
                <c:pt idx="0">
                  <c:v>23585.473000000002</c:v>
                </c:pt>
                <c:pt idx="1">
                  <c:v>22614.760999999999</c:v>
                </c:pt>
                <c:pt idx="2">
                  <c:v>19842.326000000001</c:v>
                </c:pt>
                <c:pt idx="3">
                  <c:v>25627.31</c:v>
                </c:pt>
                <c:pt idx="4">
                  <c:v>23312.366999999998</c:v>
                </c:pt>
                <c:pt idx="5">
                  <c:v>19139.232</c:v>
                </c:pt>
                <c:pt idx="6">
                  <c:v>17988.777999999998</c:v>
                </c:pt>
                <c:pt idx="7">
                  <c:v>24288.413</c:v>
                </c:pt>
                <c:pt idx="8">
                  <c:v>24984.126</c:v>
                </c:pt>
                <c:pt idx="9">
                  <c:v>21407.954000000002</c:v>
                </c:pt>
                <c:pt idx="10">
                  <c:v>21552.027999999998</c:v>
                </c:pt>
                <c:pt idx="11">
                  <c:v>25705.255000000001</c:v>
                </c:pt>
                <c:pt idx="12">
                  <c:v>23532</c:v>
                </c:pt>
                <c:pt idx="13">
                  <c:v>23430.255000000001</c:v>
                </c:pt>
                <c:pt idx="14">
                  <c:v>22218.727999999999</c:v>
                </c:pt>
                <c:pt idx="15">
                  <c:v>31832.777999999998</c:v>
                </c:pt>
                <c:pt idx="16">
                  <c:v>32789.038999999997</c:v>
                </c:pt>
                <c:pt idx="17">
                  <c:v>33411.824000000001</c:v>
                </c:pt>
                <c:pt idx="18">
                  <c:v>31861.88</c:v>
                </c:pt>
                <c:pt idx="19">
                  <c:v>37636.160000000003</c:v>
                </c:pt>
                <c:pt idx="20">
                  <c:v>36662.152000000002</c:v>
                </c:pt>
                <c:pt idx="21">
                  <c:v>29776.737000000001</c:v>
                </c:pt>
                <c:pt idx="22">
                  <c:v>29584.879000000001</c:v>
                </c:pt>
                <c:pt idx="23">
                  <c:v>39730.129999999997</c:v>
                </c:pt>
                <c:pt idx="24">
                  <c:v>41678.567999999999</c:v>
                </c:pt>
                <c:pt idx="25">
                  <c:v>37685.303999999996</c:v>
                </c:pt>
                <c:pt idx="26">
                  <c:v>36992.262999999999</c:v>
                </c:pt>
                <c:pt idx="27">
                  <c:v>43524.633999999998</c:v>
                </c:pt>
                <c:pt idx="28">
                  <c:v>36968.427000000003</c:v>
                </c:pt>
                <c:pt idx="29">
                  <c:v>36647.167999999998</c:v>
                </c:pt>
                <c:pt idx="30">
                  <c:v>35397.404000000002</c:v>
                </c:pt>
                <c:pt idx="31">
                  <c:v>42328.351999999999</c:v>
                </c:pt>
                <c:pt idx="32">
                  <c:v>40805.404999999999</c:v>
                </c:pt>
                <c:pt idx="33">
                  <c:v>35289.108999999997</c:v>
                </c:pt>
                <c:pt idx="34">
                  <c:v>33924.182000000001</c:v>
                </c:pt>
                <c:pt idx="35">
                  <c:v>42836.923999999999</c:v>
                </c:pt>
                <c:pt idx="36">
                  <c:v>41275.572999999997</c:v>
                </c:pt>
                <c:pt idx="37">
                  <c:v>37253.114000000001</c:v>
                </c:pt>
                <c:pt idx="38">
                  <c:v>34997.286</c:v>
                </c:pt>
                <c:pt idx="39">
                  <c:v>44844.803</c:v>
                </c:pt>
                <c:pt idx="40">
                  <c:v>44279.606</c:v>
                </c:pt>
                <c:pt idx="41">
                  <c:v>39405.002999999997</c:v>
                </c:pt>
                <c:pt idx="42">
                  <c:v>38074.966999999997</c:v>
                </c:pt>
                <c:pt idx="43">
                  <c:v>15326.897000000001</c:v>
                </c:pt>
                <c:pt idx="44">
                  <c:v>55344.031999999999</c:v>
                </c:pt>
                <c:pt idx="45">
                  <c:v>62993.468000000001</c:v>
                </c:pt>
                <c:pt idx="46">
                  <c:v>53794.27</c:v>
                </c:pt>
                <c:pt idx="47">
                  <c:v>61886.476000000002</c:v>
                </c:pt>
                <c:pt idx="48">
                  <c:v>51066.934000000001</c:v>
                </c:pt>
                <c:pt idx="49">
                  <c:v>45437.964999999997</c:v>
                </c:pt>
              </c:numCache>
            </c:numRef>
          </c:val>
          <c:smooth val="0"/>
          <c:extLst>
            <c:ext xmlns:c16="http://schemas.microsoft.com/office/drawing/2014/chart" uri="{C3380CC4-5D6E-409C-BE32-E72D297353CC}">
              <c16:uniqueId val="{00000001-F539-40CA-B52E-B31A6E7BCBE8}"/>
            </c:ext>
          </c:extLst>
        </c:ser>
        <c:ser>
          <c:idx val="1"/>
          <c:order val="1"/>
          <c:tx>
            <c:strRef>
              <c:f>'[CoL new charts 18.11.22.xlsx]Remortgage'!$C$148</c:f>
              <c:strCache>
                <c:ptCount val="1"/>
                <c:pt idx="0">
                  <c:v>Remortgage</c:v>
                </c:pt>
              </c:strCache>
            </c:strRef>
          </c:tx>
          <c:spPr>
            <a:ln w="28575" cap="rnd">
              <a:solidFill>
                <a:schemeClr val="bg2">
                  <a:lumMod val="50000"/>
                </a:schemeClr>
              </a:solidFill>
              <a:round/>
            </a:ln>
            <a:effectLst/>
          </c:spPr>
          <c:marker>
            <c:symbol val="none"/>
          </c:marker>
          <c:trendline>
            <c:spPr>
              <a:ln w="19050" cap="rnd">
                <a:solidFill>
                  <a:schemeClr val="bg2">
                    <a:lumMod val="50000"/>
                  </a:schemeClr>
                </a:solidFill>
                <a:prstDash val="sysDot"/>
              </a:ln>
              <a:effectLst/>
            </c:spPr>
            <c:trendlineType val="linear"/>
            <c:dispRSqr val="0"/>
            <c:dispEq val="0"/>
          </c:trendline>
          <c:cat>
            <c:multiLvlStrRef>
              <c:f>'[CoL new charts 18.11.22.xlsx]Remortgage'!$Q$12:$BN$13</c:f>
              <c:multiLvlStrCache>
                <c:ptCount val="5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'[CoL new charts 18.11.22.xlsx]Remortgage'!$O$148:$BL$148</c:f>
              <c:numCache>
                <c:formatCode>#,##0</c:formatCode>
                <c:ptCount val="50"/>
                <c:pt idx="0">
                  <c:v>11624.884</c:v>
                </c:pt>
                <c:pt idx="1">
                  <c:v>9648.2659999999996</c:v>
                </c:pt>
                <c:pt idx="2">
                  <c:v>10849.748</c:v>
                </c:pt>
                <c:pt idx="3">
                  <c:v>11579.563</c:v>
                </c:pt>
                <c:pt idx="4">
                  <c:v>11703.215</c:v>
                </c:pt>
                <c:pt idx="5">
                  <c:v>12439.305</c:v>
                </c:pt>
                <c:pt idx="6">
                  <c:v>14202.768</c:v>
                </c:pt>
                <c:pt idx="7">
                  <c:v>12405.267</c:v>
                </c:pt>
                <c:pt idx="8">
                  <c:v>13537.985000000001</c:v>
                </c:pt>
                <c:pt idx="9">
                  <c:v>12777.977000000001</c:v>
                </c:pt>
                <c:pt idx="10">
                  <c:v>12594.413</c:v>
                </c:pt>
                <c:pt idx="11">
                  <c:v>11488.116</c:v>
                </c:pt>
                <c:pt idx="12">
                  <c:v>10481</c:v>
                </c:pt>
                <c:pt idx="13">
                  <c:v>11361.758</c:v>
                </c:pt>
                <c:pt idx="14">
                  <c:v>11011.996999999999</c:v>
                </c:pt>
                <c:pt idx="15">
                  <c:v>13505.767</c:v>
                </c:pt>
                <c:pt idx="16">
                  <c:v>15141.835999999999</c:v>
                </c:pt>
                <c:pt idx="17">
                  <c:v>14458.132</c:v>
                </c:pt>
                <c:pt idx="18">
                  <c:v>14316.683999999999</c:v>
                </c:pt>
                <c:pt idx="19">
                  <c:v>13227.276</c:v>
                </c:pt>
                <c:pt idx="20">
                  <c:v>14502.633</c:v>
                </c:pt>
                <c:pt idx="21">
                  <c:v>14190.386</c:v>
                </c:pt>
                <c:pt idx="22">
                  <c:v>14776.856</c:v>
                </c:pt>
                <c:pt idx="23">
                  <c:v>17232.391</c:v>
                </c:pt>
                <c:pt idx="24">
                  <c:v>19345.447</c:v>
                </c:pt>
                <c:pt idx="25">
                  <c:v>18957.089</c:v>
                </c:pt>
                <c:pt idx="26">
                  <c:v>20189.238000000001</c:v>
                </c:pt>
                <c:pt idx="27">
                  <c:v>20773.2</c:v>
                </c:pt>
                <c:pt idx="28">
                  <c:v>20889.091</c:v>
                </c:pt>
                <c:pt idx="29">
                  <c:v>21547.264999999999</c:v>
                </c:pt>
                <c:pt idx="30">
                  <c:v>22244.052</c:v>
                </c:pt>
                <c:pt idx="31">
                  <c:v>22914.559000000001</c:v>
                </c:pt>
                <c:pt idx="32">
                  <c:v>25227.159</c:v>
                </c:pt>
                <c:pt idx="33">
                  <c:v>26132.671999999999</c:v>
                </c:pt>
                <c:pt idx="34">
                  <c:v>23453.883999999998</c:v>
                </c:pt>
                <c:pt idx="35">
                  <c:v>26876.434000000001</c:v>
                </c:pt>
                <c:pt idx="36">
                  <c:v>27991.268</c:v>
                </c:pt>
                <c:pt idx="37">
                  <c:v>27084.656999999999</c:v>
                </c:pt>
                <c:pt idx="38">
                  <c:v>24820.013999999999</c:v>
                </c:pt>
                <c:pt idx="39">
                  <c:v>24477.474999999999</c:v>
                </c:pt>
                <c:pt idx="40">
                  <c:v>25812.494999999999</c:v>
                </c:pt>
                <c:pt idx="41">
                  <c:v>27303.705999999998</c:v>
                </c:pt>
                <c:pt idx="42">
                  <c:v>25341.415000000001</c:v>
                </c:pt>
                <c:pt idx="43">
                  <c:v>16805.781999999999</c:v>
                </c:pt>
                <c:pt idx="44">
                  <c:v>19702.624</c:v>
                </c:pt>
                <c:pt idx="45">
                  <c:v>20697.189999999999</c:v>
                </c:pt>
                <c:pt idx="46">
                  <c:v>19482.14</c:v>
                </c:pt>
                <c:pt idx="47">
                  <c:v>19927.205000000002</c:v>
                </c:pt>
                <c:pt idx="48">
                  <c:v>24030.702000000001</c:v>
                </c:pt>
                <c:pt idx="49">
                  <c:v>27325.327000000001</c:v>
                </c:pt>
              </c:numCache>
            </c:numRef>
          </c:val>
          <c:smooth val="0"/>
          <c:extLst>
            <c:ext xmlns:c16="http://schemas.microsoft.com/office/drawing/2014/chart" uri="{C3380CC4-5D6E-409C-BE32-E72D297353CC}">
              <c16:uniqueId val="{00000003-F539-40CA-B52E-B31A6E7BCBE8}"/>
            </c:ext>
          </c:extLst>
        </c:ser>
        <c:dLbls>
          <c:showLegendKey val="0"/>
          <c:showVal val="0"/>
          <c:showCatName val="0"/>
          <c:showSerName val="0"/>
          <c:showPercent val="0"/>
          <c:showBubbleSize val="0"/>
        </c:dLbls>
        <c:smooth val="0"/>
        <c:axId val="1380285728"/>
        <c:axId val="1380282400"/>
      </c:lineChart>
      <c:catAx>
        <c:axId val="13802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0282400"/>
        <c:crosses val="autoZero"/>
        <c:auto val="1"/>
        <c:lblAlgn val="ctr"/>
        <c:lblOffset val="100"/>
        <c:noMultiLvlLbl val="0"/>
      </c:catAx>
      <c:valAx>
        <c:axId val="138028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80285728"/>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dirty="0"/>
              <a:t>Percent</a:t>
            </a:r>
          </a:p>
        </c:rich>
      </c:tx>
      <c:layout>
        <c:manualLayout>
          <c:xMode val="edge"/>
          <c:yMode val="edge"/>
          <c:x val="1.318897637795481E-4"/>
          <c:y val="2.3148148148148147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'[CoL charts collated 06.10.22.xlsx]5'!$C$116:$C$120</c:f>
              <c:strCache>
                <c:ptCount val="5"/>
                <c:pt idx="0">
                  <c:v>1 (most deprived)</c:v>
                </c:pt>
                <c:pt idx="1">
                  <c:v>2</c:v>
                </c:pt>
                <c:pt idx="2">
                  <c:v>3</c:v>
                </c:pt>
                <c:pt idx="3">
                  <c:v>4</c:v>
                </c:pt>
                <c:pt idx="4">
                  <c:v>5 (least deprived)</c:v>
                </c:pt>
              </c:strCache>
            </c:strRef>
          </c:cat>
          <c:val>
            <c:numRef>
              <c:f>'[CoL charts collated 06.10.22.xlsx]5'!$D$116:$D$120</c:f>
              <c:numCache>
                <c:formatCode>General</c:formatCode>
                <c:ptCount val="5"/>
              </c:numCache>
            </c:numRef>
          </c:val>
          <c:extLst>
            <c:ext xmlns:c16="http://schemas.microsoft.com/office/drawing/2014/chart" uri="{C3380CC4-5D6E-409C-BE32-E72D297353CC}">
              <c16:uniqueId val="{00000000-B15E-471E-BECF-48C99C24C422}"/>
            </c:ext>
          </c:extLst>
        </c:ser>
        <c:ser>
          <c:idx val="1"/>
          <c:order val="1"/>
          <c:spPr>
            <a:solidFill>
              <a:schemeClr val="accent6"/>
            </a:solidFill>
            <a:ln>
              <a:noFill/>
            </a:ln>
            <a:effectLst/>
          </c:spPr>
          <c:invertIfNegative val="0"/>
          <c:cat>
            <c:strRef>
              <c:f>'[CoL charts collated 06.10.22.xlsx]5'!$C$116:$C$120</c:f>
              <c:strCache>
                <c:ptCount val="5"/>
                <c:pt idx="0">
                  <c:v>1 (most deprived)</c:v>
                </c:pt>
                <c:pt idx="1">
                  <c:v>2</c:v>
                </c:pt>
                <c:pt idx="2">
                  <c:v>3</c:v>
                </c:pt>
                <c:pt idx="3">
                  <c:v>4</c:v>
                </c:pt>
                <c:pt idx="4">
                  <c:v>5 (least deprived)</c:v>
                </c:pt>
              </c:strCache>
            </c:strRef>
          </c:cat>
          <c:val>
            <c:numRef>
              <c:f>'[CoL charts collated 06.10.22.xlsx]5'!$E$116:$E$120</c:f>
              <c:numCache>
                <c:formatCode>0</c:formatCode>
                <c:ptCount val="5"/>
                <c:pt idx="0">
                  <c:v>10.450392557267236</c:v>
                </c:pt>
                <c:pt idx="1">
                  <c:v>8.2997499703063085</c:v>
                </c:pt>
                <c:pt idx="2">
                  <c:v>6.5910156376518501</c:v>
                </c:pt>
                <c:pt idx="3">
                  <c:v>3.0529074358012922</c:v>
                </c:pt>
                <c:pt idx="4">
                  <c:v>4.4483302320131717</c:v>
                </c:pt>
              </c:numCache>
            </c:numRef>
          </c:val>
          <c:extLst>
            <c:ext xmlns:c16="http://schemas.microsoft.com/office/drawing/2014/chart" uri="{C3380CC4-5D6E-409C-BE32-E72D297353CC}">
              <c16:uniqueId val="{00000001-B15E-471E-BECF-48C99C24C422}"/>
            </c:ext>
          </c:extLst>
        </c:ser>
        <c:dLbls>
          <c:showLegendKey val="0"/>
          <c:showVal val="0"/>
          <c:showCatName val="0"/>
          <c:showSerName val="0"/>
          <c:showPercent val="0"/>
          <c:showBubbleSize val="0"/>
        </c:dLbls>
        <c:gapWidth val="100"/>
        <c:overlap val="100"/>
        <c:axId val="1257904016"/>
        <c:axId val="1257899856"/>
      </c:barChart>
      <c:catAx>
        <c:axId val="125790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7899856"/>
        <c:crosses val="autoZero"/>
        <c:auto val="1"/>
        <c:lblAlgn val="ctr"/>
        <c:lblOffset val="100"/>
        <c:noMultiLvlLbl val="0"/>
      </c:catAx>
      <c:valAx>
        <c:axId val="125789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790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dirty="0"/>
              <a:t>Percent</a:t>
            </a:r>
          </a:p>
        </c:rich>
      </c:tx>
      <c:layout>
        <c:manualLayout>
          <c:xMode val="edge"/>
          <c:yMode val="edge"/>
          <c:x val="1.318897637795481E-4"/>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11206036745406822"/>
          <c:w val="0.90286351706036749"/>
          <c:h val="0.78054024496937879"/>
        </c:manualLayout>
      </c:layout>
      <c:barChart>
        <c:barDir val="col"/>
        <c:grouping val="clustered"/>
        <c:varyColors val="0"/>
        <c:ser>
          <c:idx val="1"/>
          <c:order val="0"/>
          <c:tx>
            <c:strRef>
              <c:f>'[SfL debt is a heavy burden 2021.22.xlsx]8'!$S$116</c:f>
              <c:strCache>
                <c:ptCount val="1"/>
                <c:pt idx="0">
                  <c:v>2021-22</c:v>
                </c:pt>
              </c:strCache>
            </c:strRef>
          </c:tx>
          <c:spPr>
            <a:solidFill>
              <a:schemeClr val="accent6"/>
            </a:solidFill>
            <a:ln>
              <a:noFill/>
            </a:ln>
            <a:effectLst/>
          </c:spPr>
          <c:invertIfNegative val="0"/>
          <c:cat>
            <c:strRef>
              <c:f>'[SfL debt is a heavy burden 2021.22.xlsx]8'!$Q$117:$Q$121</c:f>
              <c:strCache>
                <c:ptCount val="5"/>
                <c:pt idx="0">
                  <c:v>1 (most deprived)</c:v>
                </c:pt>
                <c:pt idx="1">
                  <c:v>2</c:v>
                </c:pt>
                <c:pt idx="2">
                  <c:v>3</c:v>
                </c:pt>
                <c:pt idx="3">
                  <c:v>4</c:v>
                </c:pt>
                <c:pt idx="4">
                  <c:v>5 (least deprived)</c:v>
                </c:pt>
              </c:strCache>
            </c:strRef>
          </c:cat>
          <c:val>
            <c:numRef>
              <c:f>'[SfL debt is a heavy burden 2021.22.xlsx]8'!$S$117:$S$121</c:f>
              <c:numCache>
                <c:formatCode>0</c:formatCode>
                <c:ptCount val="5"/>
                <c:pt idx="0">
                  <c:v>26.077269501046345</c:v>
                </c:pt>
                <c:pt idx="1">
                  <c:v>20.691006122829783</c:v>
                </c:pt>
                <c:pt idx="2">
                  <c:v>16.141307830849019</c:v>
                </c:pt>
                <c:pt idx="3">
                  <c:v>8.1522598030205486</c:v>
                </c:pt>
                <c:pt idx="4">
                  <c:v>11.816521844065313</c:v>
                </c:pt>
              </c:numCache>
            </c:numRef>
          </c:val>
          <c:extLst>
            <c:ext xmlns:c16="http://schemas.microsoft.com/office/drawing/2014/chart" uri="{C3380CC4-5D6E-409C-BE32-E72D297353CC}">
              <c16:uniqueId val="{00000000-4C0B-4F0F-96C6-37D4113F1593}"/>
            </c:ext>
          </c:extLst>
        </c:ser>
        <c:dLbls>
          <c:showLegendKey val="0"/>
          <c:showVal val="0"/>
          <c:showCatName val="0"/>
          <c:showSerName val="0"/>
          <c:showPercent val="0"/>
          <c:showBubbleSize val="0"/>
        </c:dLbls>
        <c:gapWidth val="100"/>
        <c:overlap val="-27"/>
        <c:axId val="1157908448"/>
        <c:axId val="1157908032"/>
      </c:barChart>
      <c:catAx>
        <c:axId val="11579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57908032"/>
        <c:crosses val="autoZero"/>
        <c:auto val="1"/>
        <c:lblAlgn val="ctr"/>
        <c:lblOffset val="100"/>
        <c:noMultiLvlLbl val="0"/>
      </c:catAx>
      <c:valAx>
        <c:axId val="115790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57908448"/>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dirty="0"/>
              <a:t>Percent</a:t>
            </a:r>
          </a:p>
        </c:rich>
      </c:tx>
      <c:layout>
        <c:manualLayout>
          <c:xMode val="edge"/>
          <c:yMode val="edge"/>
          <c:x val="1.318897637795481E-4"/>
          <c:y val="0"/>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3159774624E-2"/>
          <c:y val="0.10169693164145938"/>
          <c:w val="0.90286351706036749"/>
          <c:h val="0.81925755145236567"/>
        </c:manualLayout>
      </c:layout>
      <c:barChart>
        <c:barDir val="col"/>
        <c:grouping val="clustered"/>
        <c:varyColors val="0"/>
        <c:ser>
          <c:idx val="0"/>
          <c:order val="0"/>
          <c:spPr>
            <a:solidFill>
              <a:schemeClr val="accent6"/>
            </a:solidFill>
            <a:ln>
              <a:noFill/>
            </a:ln>
            <a:effectLst/>
          </c:spPr>
          <c:invertIfNegative val="0"/>
          <c:cat>
            <c:strRef>
              <c:f>'[CoL charts collated 06.10.22.xlsx]10'!$C$116:$C$120</c:f>
              <c:strCache>
                <c:ptCount val="5"/>
                <c:pt idx="0">
                  <c:v>1 (most deprived)</c:v>
                </c:pt>
                <c:pt idx="1">
                  <c:v>2</c:v>
                </c:pt>
                <c:pt idx="2">
                  <c:v>3</c:v>
                </c:pt>
                <c:pt idx="3">
                  <c:v>4</c:v>
                </c:pt>
                <c:pt idx="4">
                  <c:v>5 (least deprived)</c:v>
                </c:pt>
              </c:strCache>
            </c:strRef>
          </c:cat>
          <c:val>
            <c:numRef>
              <c:f>'[CoL charts collated 06.10.22.xlsx]10'!$H$116:$H$120</c:f>
              <c:numCache>
                <c:formatCode>0</c:formatCode>
                <c:ptCount val="5"/>
                <c:pt idx="0">
                  <c:v>18.46405390293047</c:v>
                </c:pt>
                <c:pt idx="1">
                  <c:v>14.770594879855823</c:v>
                </c:pt>
                <c:pt idx="2">
                  <c:v>12.248643827764475</c:v>
                </c:pt>
                <c:pt idx="3">
                  <c:v>10.366189430059475</c:v>
                </c:pt>
                <c:pt idx="4">
                  <c:v>5.913347055038642</c:v>
                </c:pt>
              </c:numCache>
            </c:numRef>
          </c:val>
          <c:extLst>
            <c:ext xmlns:c16="http://schemas.microsoft.com/office/drawing/2014/chart" uri="{C3380CC4-5D6E-409C-BE32-E72D297353CC}">
              <c16:uniqueId val="{00000000-8F63-4356-B151-9FB9E2EF38AA}"/>
            </c:ext>
          </c:extLst>
        </c:ser>
        <c:dLbls>
          <c:showLegendKey val="0"/>
          <c:showVal val="0"/>
          <c:showCatName val="0"/>
          <c:showSerName val="0"/>
          <c:showPercent val="0"/>
          <c:showBubbleSize val="0"/>
        </c:dLbls>
        <c:gapWidth val="100"/>
        <c:overlap val="-5"/>
        <c:axId val="1409596000"/>
        <c:axId val="1409593504"/>
      </c:barChart>
      <c:catAx>
        <c:axId val="140959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09593504"/>
        <c:crosses val="autoZero"/>
        <c:auto val="1"/>
        <c:lblAlgn val="ctr"/>
        <c:lblOffset val="100"/>
        <c:noMultiLvlLbl val="0"/>
      </c:catAx>
      <c:valAx>
        <c:axId val="1409593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0959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Percent</a:t>
            </a:r>
          </a:p>
        </c:rich>
      </c:tx>
      <c:layout>
        <c:manualLayout>
          <c:xMode val="edge"/>
          <c:yMode val="edge"/>
          <c:x val="9.5926646018117416E-4"/>
          <c:y val="9.91303726447885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896941251707172E-2"/>
          <c:y val="9.8201974898938282E-2"/>
          <c:w val="0.8884687280529423"/>
          <c:h val="0.69227525248902033"/>
        </c:manualLayout>
      </c:layout>
      <c:scatterChart>
        <c:scatterStyle val="lineMarker"/>
        <c:varyColors val="0"/>
        <c:ser>
          <c:idx val="0"/>
          <c:order val="0"/>
          <c:tx>
            <c:strRef>
              <c:f>EPC!$C$1</c:f>
              <c:strCache>
                <c:ptCount val="1"/>
                <c:pt idx="0">
                  <c:v>Average EPC rating</c:v>
                </c:pt>
              </c:strCache>
            </c:strRef>
          </c:tx>
          <c:spPr>
            <a:ln w="25400" cap="rnd">
              <a:noFill/>
              <a:round/>
            </a:ln>
            <a:effectLst/>
          </c:spPr>
          <c:marker>
            <c:symbol val="circle"/>
            <c:size val="7"/>
            <c:spPr>
              <a:solidFill>
                <a:schemeClr val="accent6"/>
              </a:solidFill>
              <a:ln w="15875">
                <a:noFill/>
              </a:ln>
              <a:effectLst/>
            </c:spPr>
          </c:marker>
          <c:trendline>
            <c:spPr>
              <a:ln w="25400" cap="rnd">
                <a:solidFill>
                  <a:schemeClr val="accent6"/>
                </a:solidFill>
                <a:prstDash val="sysDot"/>
              </a:ln>
              <a:effectLst/>
            </c:spPr>
            <c:trendlineType val="linear"/>
            <c:dispRSqr val="0"/>
            <c:dispEq val="0"/>
          </c:trendline>
          <c:xVal>
            <c:numRef>
              <c:f>EPC!$B$2:$B$34</c:f>
              <c:numCache>
                <c:formatCode>0.000</c:formatCode>
                <c:ptCount val="33"/>
                <c:pt idx="0">
                  <c:v>14.72</c:v>
                </c:pt>
                <c:pt idx="1">
                  <c:v>32.768000000000001</c:v>
                </c:pt>
                <c:pt idx="2">
                  <c:v>16.148</c:v>
                </c:pt>
                <c:pt idx="3">
                  <c:v>16.273</c:v>
                </c:pt>
                <c:pt idx="4">
                  <c:v>25.558</c:v>
                </c:pt>
                <c:pt idx="5">
                  <c:v>14.163</c:v>
                </c:pt>
                <c:pt idx="6">
                  <c:v>20.131</c:v>
                </c:pt>
                <c:pt idx="7">
                  <c:v>22.477</c:v>
                </c:pt>
                <c:pt idx="8">
                  <c:v>22.71</c:v>
                </c:pt>
                <c:pt idx="9">
                  <c:v>25.780999999999999</c:v>
                </c:pt>
                <c:pt idx="10">
                  <c:v>24.463999999999999</c:v>
                </c:pt>
                <c:pt idx="11">
                  <c:v>32.526000000000003</c:v>
                </c:pt>
                <c:pt idx="12">
                  <c:v>22.27</c:v>
                </c:pt>
                <c:pt idx="13">
                  <c:v>27.956</c:v>
                </c:pt>
                <c:pt idx="14">
                  <c:v>15.031000000000001</c:v>
                </c:pt>
                <c:pt idx="15">
                  <c:v>16.789000000000001</c:v>
                </c:pt>
                <c:pt idx="16">
                  <c:v>18.222999999999999</c:v>
                </c:pt>
                <c:pt idx="17">
                  <c:v>21.486999999999998</c:v>
                </c:pt>
                <c:pt idx="18">
                  <c:v>27.535</c:v>
                </c:pt>
                <c:pt idx="19">
                  <c:v>21.526</c:v>
                </c:pt>
                <c:pt idx="20">
                  <c:v>11.381</c:v>
                </c:pt>
                <c:pt idx="21">
                  <c:v>25.422000000000001</c:v>
                </c:pt>
                <c:pt idx="22">
                  <c:v>26.661000000000001</c:v>
                </c:pt>
                <c:pt idx="23">
                  <c:v>14.648999999999999</c:v>
                </c:pt>
                <c:pt idx="24">
                  <c:v>29.577000000000002</c:v>
                </c:pt>
                <c:pt idx="25">
                  <c:v>17.202999999999999</c:v>
                </c:pt>
                <c:pt idx="26">
                  <c:v>9.4250000000000007</c:v>
                </c:pt>
                <c:pt idx="27">
                  <c:v>25.811</c:v>
                </c:pt>
                <c:pt idx="28">
                  <c:v>13.987</c:v>
                </c:pt>
                <c:pt idx="29">
                  <c:v>27.913</c:v>
                </c:pt>
                <c:pt idx="30">
                  <c:v>25.209</c:v>
                </c:pt>
                <c:pt idx="31">
                  <c:v>16.611000000000001</c:v>
                </c:pt>
                <c:pt idx="32">
                  <c:v>20.338999999999999</c:v>
                </c:pt>
              </c:numCache>
            </c:numRef>
          </c:xVal>
          <c:yVal>
            <c:numRef>
              <c:f>EPC!$C$2:$C$34</c:f>
              <c:numCache>
                <c:formatCode>0.00</c:formatCode>
                <c:ptCount val="33"/>
                <c:pt idx="0">
                  <c:v>64.739999999999995</c:v>
                </c:pt>
                <c:pt idx="1">
                  <c:v>52.37</c:v>
                </c:pt>
                <c:pt idx="2">
                  <c:v>50.42</c:v>
                </c:pt>
                <c:pt idx="3">
                  <c:v>37.22</c:v>
                </c:pt>
                <c:pt idx="4">
                  <c:v>51.79</c:v>
                </c:pt>
                <c:pt idx="5">
                  <c:v>38.68</c:v>
                </c:pt>
                <c:pt idx="6">
                  <c:v>51.19</c:v>
                </c:pt>
                <c:pt idx="7">
                  <c:v>42.56</c:v>
                </c:pt>
                <c:pt idx="8">
                  <c:v>47.03</c:v>
                </c:pt>
                <c:pt idx="9">
                  <c:v>38.479999999999997</c:v>
                </c:pt>
                <c:pt idx="10">
                  <c:v>59.41</c:v>
                </c:pt>
                <c:pt idx="11">
                  <c:v>61.27</c:v>
                </c:pt>
                <c:pt idx="12">
                  <c:v>51.36</c:v>
                </c:pt>
                <c:pt idx="13">
                  <c:v>42.98</c:v>
                </c:pt>
                <c:pt idx="14">
                  <c:v>41.64</c:v>
                </c:pt>
                <c:pt idx="15">
                  <c:v>37.549999999999997</c:v>
                </c:pt>
                <c:pt idx="16">
                  <c:v>42.8</c:v>
                </c:pt>
                <c:pt idx="17">
                  <c:v>51.32</c:v>
                </c:pt>
                <c:pt idx="18">
                  <c:v>58.18</c:v>
                </c:pt>
                <c:pt idx="19">
                  <c:v>44.58</c:v>
                </c:pt>
                <c:pt idx="20">
                  <c:v>39</c:v>
                </c:pt>
                <c:pt idx="21">
                  <c:v>49.93</c:v>
                </c:pt>
                <c:pt idx="22">
                  <c:v>49.8</c:v>
                </c:pt>
                <c:pt idx="23">
                  <c:v>43.6</c:v>
                </c:pt>
                <c:pt idx="24">
                  <c:v>55.56</c:v>
                </c:pt>
                <c:pt idx="25">
                  <c:v>38.119999999999997</c:v>
                </c:pt>
                <c:pt idx="26">
                  <c:v>38.04</c:v>
                </c:pt>
                <c:pt idx="27">
                  <c:v>62.07</c:v>
                </c:pt>
                <c:pt idx="28">
                  <c:v>44.26</c:v>
                </c:pt>
                <c:pt idx="29">
                  <c:v>76.11</c:v>
                </c:pt>
                <c:pt idx="30">
                  <c:v>40.42</c:v>
                </c:pt>
                <c:pt idx="31">
                  <c:v>54.42</c:v>
                </c:pt>
                <c:pt idx="32">
                  <c:v>55.77</c:v>
                </c:pt>
              </c:numCache>
            </c:numRef>
          </c:yVal>
          <c:smooth val="0"/>
          <c:extLst>
            <c:ext xmlns:c16="http://schemas.microsoft.com/office/drawing/2014/chart" uri="{C3380CC4-5D6E-409C-BE32-E72D297353CC}">
              <c16:uniqueId val="{00000001-9298-4063-AFCF-CB5350929DBB}"/>
            </c:ext>
          </c:extLst>
        </c:ser>
        <c:dLbls>
          <c:showLegendKey val="0"/>
          <c:showVal val="0"/>
          <c:showCatName val="0"/>
          <c:showSerName val="0"/>
          <c:showPercent val="0"/>
          <c:showBubbleSize val="0"/>
        </c:dLbls>
        <c:axId val="1874178128"/>
        <c:axId val="1874173136"/>
      </c:scatterChart>
      <c:valAx>
        <c:axId val="1874178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dirty="0"/>
                  <a:t>IMD score (2019)</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74173136"/>
        <c:crosses val="autoZero"/>
        <c:crossBetween val="midCat"/>
      </c:valAx>
      <c:valAx>
        <c:axId val="187417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74178128"/>
        <c:crosses val="autoZero"/>
        <c:crossBetween val="midCat"/>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Percent</a:t>
            </a:r>
          </a:p>
        </c:rich>
      </c:tx>
      <c:layout>
        <c:manualLayout>
          <c:xMode val="edge"/>
          <c:yMode val="edge"/>
          <c:x val="1.3188400469949505E-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69425780441046"/>
          <c:y val="7.9336000561521736E-2"/>
          <c:w val="0.85782865105083639"/>
          <c:h val="0.41289068375297056"/>
        </c:manualLayout>
      </c:layout>
      <c:barChart>
        <c:barDir val="col"/>
        <c:grouping val="clustered"/>
        <c:varyColors val="0"/>
        <c:ser>
          <c:idx val="0"/>
          <c:order val="0"/>
          <c:tx>
            <c:strRef>
              <c:f>'[CoL charts collated 06.10.22.xlsx]16'!$T$90</c:f>
              <c:strCache>
                <c:ptCount val="1"/>
                <c:pt idx="0">
                  <c:v>2021-22</c:v>
                </c:pt>
              </c:strCache>
            </c:strRef>
          </c:tx>
          <c:spPr>
            <a:solidFill>
              <a:schemeClr val="accent6"/>
            </a:solidFill>
            <a:ln>
              <a:noFill/>
            </a:ln>
            <a:effectLst/>
          </c:spPr>
          <c:invertIfNegative val="0"/>
          <c:cat>
            <c:strRef>
              <c:f>'[CoL charts collated 06.10.22.xlsx]16'!$S$91:$S$104</c:f>
              <c:strCache>
                <c:ptCount val="14"/>
                <c:pt idx="0">
                  <c:v>Brent and Harrow</c:v>
                </c:pt>
                <c:pt idx="1">
                  <c:v>West Central</c:v>
                </c:pt>
                <c:pt idx="2">
                  <c:v>City and East</c:v>
                </c:pt>
                <c:pt idx="3">
                  <c:v>Ealing and Hillingdon</c:v>
                </c:pt>
                <c:pt idx="4">
                  <c:v>Merton and Wandsworth</c:v>
                </c:pt>
                <c:pt idx="5">
                  <c:v>South West</c:v>
                </c:pt>
                <c:pt idx="6">
                  <c:v>Enfield and Haringey</c:v>
                </c:pt>
                <c:pt idx="7">
                  <c:v>Havering and Redbridge</c:v>
                </c:pt>
                <c:pt idx="8">
                  <c:v>Greenwich and Lewisham</c:v>
                </c:pt>
                <c:pt idx="9">
                  <c:v>Barnet and Camden</c:v>
                </c:pt>
                <c:pt idx="10">
                  <c:v>Croydon and Sutton</c:v>
                </c:pt>
                <c:pt idx="11">
                  <c:v>North East</c:v>
                </c:pt>
                <c:pt idx="12">
                  <c:v>Bexley and Bromley</c:v>
                </c:pt>
                <c:pt idx="13">
                  <c:v>Lambeth and Southwark</c:v>
                </c:pt>
              </c:strCache>
            </c:strRef>
          </c:cat>
          <c:val>
            <c:numRef>
              <c:f>'[CoL charts collated 06.10.22.xlsx]16'!$T$91:$T$104</c:f>
              <c:numCache>
                <c:formatCode>0</c:formatCode>
                <c:ptCount val="14"/>
                <c:pt idx="0">
                  <c:v>29.342156230156409</c:v>
                </c:pt>
                <c:pt idx="1">
                  <c:v>21.95840404956941</c:v>
                </c:pt>
                <c:pt idx="2">
                  <c:v>21.587711925425907</c:v>
                </c:pt>
                <c:pt idx="3">
                  <c:v>21.399941464852436</c:v>
                </c:pt>
                <c:pt idx="4">
                  <c:v>21.255555130709812</c:v>
                </c:pt>
                <c:pt idx="5">
                  <c:v>20.939514516834244</c:v>
                </c:pt>
                <c:pt idx="6">
                  <c:v>20.495879186723759</c:v>
                </c:pt>
                <c:pt idx="7">
                  <c:v>17.510521918716641</c:v>
                </c:pt>
                <c:pt idx="8">
                  <c:v>16.853074432654893</c:v>
                </c:pt>
                <c:pt idx="9">
                  <c:v>12.94292324837863</c:v>
                </c:pt>
                <c:pt idx="10">
                  <c:v>12.928420565270809</c:v>
                </c:pt>
                <c:pt idx="11">
                  <c:v>11.347165931468563</c:v>
                </c:pt>
                <c:pt idx="12">
                  <c:v>10.591596214637791</c:v>
                </c:pt>
                <c:pt idx="13">
                  <c:v>9.9133938166040938</c:v>
                </c:pt>
              </c:numCache>
            </c:numRef>
          </c:val>
          <c:extLst>
            <c:ext xmlns:c16="http://schemas.microsoft.com/office/drawing/2014/chart" uri="{C3380CC4-5D6E-409C-BE32-E72D297353CC}">
              <c16:uniqueId val="{00000000-51F0-4169-AAE4-09A63F809532}"/>
            </c:ext>
          </c:extLst>
        </c:ser>
        <c:dLbls>
          <c:showLegendKey val="0"/>
          <c:showVal val="0"/>
          <c:showCatName val="0"/>
          <c:showSerName val="0"/>
          <c:showPercent val="0"/>
          <c:showBubbleSize val="0"/>
        </c:dLbls>
        <c:gapWidth val="100"/>
        <c:overlap val="-5"/>
        <c:axId val="708519600"/>
        <c:axId val="708521264"/>
      </c:barChart>
      <c:lineChart>
        <c:grouping val="standard"/>
        <c:varyColors val="0"/>
        <c:ser>
          <c:idx val="1"/>
          <c:order val="1"/>
          <c:tx>
            <c:strRef>
              <c:f>'[CoL charts collated 06.10.22.xlsx]16'!$U$90</c:f>
              <c:strCache>
                <c:ptCount val="1"/>
                <c:pt idx="0">
                  <c:v>London</c:v>
                </c:pt>
              </c:strCache>
            </c:strRef>
          </c:tx>
          <c:spPr>
            <a:ln w="28575" cap="rnd">
              <a:solidFill>
                <a:sysClr val="windowText" lastClr="000000"/>
              </a:solidFill>
              <a:prstDash val="dash"/>
              <a:round/>
            </a:ln>
            <a:effectLst/>
          </c:spPr>
          <c:marker>
            <c:symbol val="none"/>
          </c:marker>
          <c:cat>
            <c:strRef>
              <c:f>'[CoL charts collated 06.10.22.xlsx]16'!$S$91:$S$104</c:f>
              <c:strCache>
                <c:ptCount val="14"/>
                <c:pt idx="0">
                  <c:v>Brent and Harrow</c:v>
                </c:pt>
                <c:pt idx="1">
                  <c:v>West Central</c:v>
                </c:pt>
                <c:pt idx="2">
                  <c:v>City and East</c:v>
                </c:pt>
                <c:pt idx="3">
                  <c:v>Ealing and Hillingdon</c:v>
                </c:pt>
                <c:pt idx="4">
                  <c:v>Merton and Wandsworth</c:v>
                </c:pt>
                <c:pt idx="5">
                  <c:v>South West</c:v>
                </c:pt>
                <c:pt idx="6">
                  <c:v>Enfield and Haringey</c:v>
                </c:pt>
                <c:pt idx="7">
                  <c:v>Havering and Redbridge</c:v>
                </c:pt>
                <c:pt idx="8">
                  <c:v>Greenwich and Lewisham</c:v>
                </c:pt>
                <c:pt idx="9">
                  <c:v>Barnet and Camden</c:v>
                </c:pt>
                <c:pt idx="10">
                  <c:v>Croydon and Sutton</c:v>
                </c:pt>
                <c:pt idx="11">
                  <c:v>North East</c:v>
                </c:pt>
                <c:pt idx="12">
                  <c:v>Bexley and Bromley</c:v>
                </c:pt>
                <c:pt idx="13">
                  <c:v>Lambeth and Southwark</c:v>
                </c:pt>
              </c:strCache>
            </c:strRef>
          </c:cat>
          <c:val>
            <c:numRef>
              <c:f>'[CoL charts collated 06.10.22.xlsx]16'!$U$91:$U$104</c:f>
              <c:numCache>
                <c:formatCode>0</c:formatCode>
                <c:ptCount val="14"/>
                <c:pt idx="0">
                  <c:v>17.573948153477275</c:v>
                </c:pt>
                <c:pt idx="1">
                  <c:v>17.573948153477275</c:v>
                </c:pt>
                <c:pt idx="2">
                  <c:v>17.573948153477275</c:v>
                </c:pt>
                <c:pt idx="3">
                  <c:v>17.573948153477275</c:v>
                </c:pt>
                <c:pt idx="4">
                  <c:v>17.573948153477275</c:v>
                </c:pt>
                <c:pt idx="5">
                  <c:v>17.573948153477275</c:v>
                </c:pt>
                <c:pt idx="6">
                  <c:v>17.573948153477275</c:v>
                </c:pt>
                <c:pt idx="7">
                  <c:v>17.573948153477275</c:v>
                </c:pt>
                <c:pt idx="8">
                  <c:v>17.573948153477275</c:v>
                </c:pt>
                <c:pt idx="9">
                  <c:v>17.573948153477275</c:v>
                </c:pt>
                <c:pt idx="10">
                  <c:v>17.573948153477275</c:v>
                </c:pt>
                <c:pt idx="11">
                  <c:v>17.573948153477275</c:v>
                </c:pt>
                <c:pt idx="12">
                  <c:v>17.573948153477275</c:v>
                </c:pt>
                <c:pt idx="13">
                  <c:v>17.573948153477275</c:v>
                </c:pt>
              </c:numCache>
            </c:numRef>
          </c:val>
          <c:smooth val="0"/>
          <c:extLst>
            <c:ext xmlns:c16="http://schemas.microsoft.com/office/drawing/2014/chart" uri="{C3380CC4-5D6E-409C-BE32-E72D297353CC}">
              <c16:uniqueId val="{00000001-51F0-4169-AAE4-09A63F809532}"/>
            </c:ext>
          </c:extLst>
        </c:ser>
        <c:dLbls>
          <c:showLegendKey val="0"/>
          <c:showVal val="0"/>
          <c:showCatName val="0"/>
          <c:showSerName val="0"/>
          <c:showPercent val="0"/>
          <c:showBubbleSize val="0"/>
        </c:dLbls>
        <c:marker val="1"/>
        <c:smooth val="0"/>
        <c:axId val="708519600"/>
        <c:axId val="708521264"/>
      </c:lineChart>
      <c:catAx>
        <c:axId val="7085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521264"/>
        <c:crosses val="autoZero"/>
        <c:auto val="1"/>
        <c:lblAlgn val="ctr"/>
        <c:lblOffset val="100"/>
        <c:noMultiLvlLbl val="0"/>
      </c:catAx>
      <c:valAx>
        <c:axId val="70852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8519600"/>
        <c:crosses val="autoZero"/>
        <c:crossBetween val="between"/>
      </c:valAx>
      <c:spPr>
        <a:noFill/>
        <a:ln>
          <a:noFill/>
        </a:ln>
        <a:effectLst/>
      </c:spPr>
    </c:plotArea>
    <c:legend>
      <c:legendPos val="b"/>
      <c:legendEntry>
        <c:idx val="0"/>
        <c:delete val="1"/>
      </c:legendEntry>
      <c:layout>
        <c:manualLayout>
          <c:xMode val="edge"/>
          <c:yMode val="edge"/>
          <c:x val="0.40775155500827925"/>
          <c:y val="0.81163427889580775"/>
          <c:w val="0.18449671252678929"/>
          <c:h val="5.78369882381253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Food parcels</a:t>
            </a:r>
          </a:p>
        </c:rich>
      </c:tx>
      <c:layout>
        <c:manualLayout>
          <c:xMode val="edge"/>
          <c:yMode val="edge"/>
          <c:x val="5.55555555555524E-4"/>
          <c:y val="1.3888888888888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24759405074366"/>
          <c:y val="0.13520851560221639"/>
          <c:w val="0.85219685039370074"/>
          <c:h val="0.75739209682123076"/>
        </c:manualLayout>
      </c:layout>
      <c:lineChart>
        <c:grouping val="standard"/>
        <c:varyColors val="0"/>
        <c:ser>
          <c:idx val="0"/>
          <c:order val="0"/>
          <c:tx>
            <c:strRef>
              <c:f>'Food banks'!$A$2</c:f>
              <c:strCache>
                <c:ptCount val="1"/>
                <c:pt idx="0">
                  <c:v>London</c:v>
                </c:pt>
              </c:strCache>
            </c:strRef>
          </c:tx>
          <c:spPr>
            <a:ln w="28575" cap="rnd">
              <a:solidFill>
                <a:schemeClr val="accent6">
                  <a:lumMod val="75000"/>
                </a:schemeClr>
              </a:solidFill>
              <a:round/>
            </a:ln>
            <a:effectLst/>
          </c:spPr>
          <c:marker>
            <c:symbol val="none"/>
          </c:marker>
          <c:cat>
            <c:strRef>
              <c:f>'Food banks'!$B$1:$I$1</c:f>
              <c:strCache>
                <c:ptCount val="8"/>
                <c:pt idx="0">
                  <c:v>2014/15</c:v>
                </c:pt>
                <c:pt idx="1">
                  <c:v>2015/16</c:v>
                </c:pt>
                <c:pt idx="2">
                  <c:v>2016/17</c:v>
                </c:pt>
                <c:pt idx="3">
                  <c:v>2017/18</c:v>
                </c:pt>
                <c:pt idx="4">
                  <c:v>2018/19</c:v>
                </c:pt>
                <c:pt idx="5">
                  <c:v>2019/20</c:v>
                </c:pt>
                <c:pt idx="6">
                  <c:v>2020/21</c:v>
                </c:pt>
                <c:pt idx="7">
                  <c:v>2021/22</c:v>
                </c:pt>
              </c:strCache>
            </c:strRef>
          </c:cat>
          <c:val>
            <c:numRef>
              <c:f>'Food banks'!$B$2:$I$2</c:f>
              <c:numCache>
                <c:formatCode>0.00</c:formatCode>
                <c:ptCount val="8"/>
                <c:pt idx="0">
                  <c:v>108373</c:v>
                </c:pt>
                <c:pt idx="1">
                  <c:v>112124</c:v>
                </c:pt>
                <c:pt idx="2">
                  <c:v>113514</c:v>
                </c:pt>
                <c:pt idx="3">
                  <c:v>137248</c:v>
                </c:pt>
                <c:pt idx="4">
                  <c:v>167727</c:v>
                </c:pt>
                <c:pt idx="5">
                  <c:v>204335</c:v>
                </c:pt>
                <c:pt idx="6">
                  <c:v>423263</c:v>
                </c:pt>
                <c:pt idx="7">
                  <c:v>283563</c:v>
                </c:pt>
              </c:numCache>
            </c:numRef>
          </c:val>
          <c:smooth val="0"/>
          <c:extLst>
            <c:ext xmlns:c16="http://schemas.microsoft.com/office/drawing/2014/chart" uri="{C3380CC4-5D6E-409C-BE32-E72D297353CC}">
              <c16:uniqueId val="{00000000-0ABF-463B-94B7-7BFD603C6D6B}"/>
            </c:ext>
          </c:extLst>
        </c:ser>
        <c:dLbls>
          <c:showLegendKey val="0"/>
          <c:showVal val="0"/>
          <c:showCatName val="0"/>
          <c:showSerName val="0"/>
          <c:showPercent val="0"/>
          <c:showBubbleSize val="0"/>
        </c:dLbls>
        <c:smooth val="0"/>
        <c:axId val="1311060640"/>
        <c:axId val="1311056896"/>
      </c:lineChart>
      <c:catAx>
        <c:axId val="13110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1056896"/>
        <c:crosses val="autoZero"/>
        <c:auto val="1"/>
        <c:lblAlgn val="ctr"/>
        <c:lblOffset val="100"/>
        <c:noMultiLvlLbl val="0"/>
      </c:catAx>
      <c:valAx>
        <c:axId val="131105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106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400" b="1" dirty="0">
                <a:solidFill>
                  <a:schemeClr val="tx1"/>
                </a:solidFill>
                <a:latin typeface="+mj-lt"/>
              </a:rPr>
              <a:t>Fig 3.</a:t>
            </a:r>
            <a:r>
              <a:rPr lang="en-GB" sz="1400" b="1" baseline="0" dirty="0">
                <a:solidFill>
                  <a:schemeClr val="tx1"/>
                </a:solidFill>
                <a:latin typeface="+mj-lt"/>
              </a:rPr>
              <a:t> </a:t>
            </a:r>
            <a:r>
              <a:rPr lang="en-GB" sz="1400" b="1" dirty="0">
                <a:solidFill>
                  <a:schemeClr val="tx1"/>
                </a:solidFill>
                <a:latin typeface="+mj-lt"/>
              </a:rPr>
              <a:t>Ability to meet </a:t>
            </a:r>
            <a:r>
              <a:rPr lang="en-GB" sz="1400" b="1" baseline="0" dirty="0">
                <a:solidFill>
                  <a:schemeClr val="tx1"/>
                </a:solidFill>
                <a:latin typeface="+mj-lt"/>
              </a:rPr>
              <a:t>costs in the next six months</a:t>
            </a:r>
            <a:endParaRPr lang="en-GB" sz="1400" b="1" dirty="0">
              <a:solidFill>
                <a:schemeClr val="tx1"/>
              </a:solidFill>
              <a:latin typeface="+mj-lt"/>
            </a:endParaRPr>
          </a:p>
        </c:rich>
      </c:tx>
      <c:layout>
        <c:manualLayout>
          <c:xMode val="edge"/>
          <c:yMode val="edge"/>
          <c:x val="1.0589492976420187E-3"/>
          <c:y val="1.105177304084398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831459926204877"/>
          <c:y val="0.15294100343388631"/>
          <c:w val="0.76965765148921605"/>
          <c:h val="0.76860511677658916"/>
        </c:manualLayout>
      </c:layout>
      <c:barChart>
        <c:barDir val="bar"/>
        <c:grouping val="stacked"/>
        <c:varyColors val="0"/>
        <c:ser>
          <c:idx val="0"/>
          <c:order val="0"/>
          <c:tx>
            <c:strRef>
              <c:f>'CoL future payments nex..'!$D$5</c:f>
              <c:strCache>
                <c:ptCount val="1"/>
                <c:pt idx="0">
                  <c:v>Definitely will struggle</c:v>
                </c:pt>
              </c:strCache>
            </c:strRef>
          </c:tx>
          <c:spPr>
            <a:solidFill>
              <a:srgbClr val="E7E6E6">
                <a:lumMod val="25000"/>
              </a:srgbClr>
            </a:solidFill>
            <a:ln>
              <a:solidFill>
                <a:schemeClr val="bg1"/>
              </a:solidFill>
            </a:ln>
            <a:effectLst/>
          </c:spPr>
          <c:invertIfNegative val="0"/>
          <c:dLbls>
            <c:numFmt formatCode="#,##0_ ;[Red]\-#,##0\ "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 future payments nex..'!$A$6:$A$9,'CoL future payments nex..'!$A$10:$A$11)</c:f>
              <c:strCache>
                <c:ptCount val="6"/>
                <c:pt idx="0">
                  <c:v>Mortgage payments</c:v>
                </c:pt>
                <c:pt idx="1">
                  <c:v>Day to day transport costs</c:v>
                </c:pt>
                <c:pt idx="2">
                  <c:v>Regular household shop</c:v>
                </c:pt>
                <c:pt idx="3">
                  <c:v>Other household bills</c:v>
                </c:pt>
                <c:pt idx="4">
                  <c:v>Rent payments</c:v>
                </c:pt>
                <c:pt idx="5">
                  <c:v>Energy bills</c:v>
                </c:pt>
              </c:strCache>
            </c:strRef>
          </c:cat>
          <c:val>
            <c:numRef>
              <c:f>('CoL future payments nex..'!$D$6:$D$9,'CoL future payments nex..'!$D$10:$D$11)</c:f>
              <c:numCache>
                <c:formatCode>#,##0_ ;[Red]\-#,##0\ </c:formatCode>
                <c:ptCount val="6"/>
                <c:pt idx="0" formatCode="0">
                  <c:v>6.9851735144932814</c:v>
                </c:pt>
                <c:pt idx="1">
                  <c:v>8.9701737715806438</c:v>
                </c:pt>
                <c:pt idx="2">
                  <c:v>8.9968765149214391</c:v>
                </c:pt>
                <c:pt idx="3">
                  <c:v>9.9537573887346333</c:v>
                </c:pt>
                <c:pt idx="4" formatCode="0">
                  <c:v>11.315652964154561</c:v>
                </c:pt>
                <c:pt idx="5">
                  <c:v>15.08835752693733</c:v>
                </c:pt>
              </c:numCache>
            </c:numRef>
          </c:val>
          <c:extLst>
            <c:ext xmlns:c16="http://schemas.microsoft.com/office/drawing/2014/chart" uri="{C3380CC4-5D6E-409C-BE32-E72D297353CC}">
              <c16:uniqueId val="{00000000-F799-4F55-8703-A9B87DC51DE5}"/>
            </c:ext>
          </c:extLst>
        </c:ser>
        <c:ser>
          <c:idx val="1"/>
          <c:order val="1"/>
          <c:tx>
            <c:strRef>
              <c:f>'CoL future payments nex..'!$E$5</c:f>
              <c:strCache>
                <c:ptCount val="1"/>
                <c:pt idx="0">
                  <c:v>Probably will struggle</c:v>
                </c:pt>
              </c:strCache>
            </c:strRef>
          </c:tx>
          <c:spPr>
            <a:solidFill>
              <a:srgbClr val="70AD47">
                <a:lumMod val="75000"/>
              </a:srgbClr>
            </a:solidFill>
            <a:ln>
              <a:solidFill>
                <a:schemeClr val="bg1"/>
              </a:solidFill>
            </a:ln>
            <a:effectLst/>
          </c:spPr>
          <c:invertIfNegative val="0"/>
          <c:dLbls>
            <c:numFmt formatCode="#,##0_ ;[Red]\-#,##0\ "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 future payments nex..'!$A$6:$A$9,'CoL future payments nex..'!$A$10:$A$11)</c:f>
              <c:strCache>
                <c:ptCount val="6"/>
                <c:pt idx="0">
                  <c:v>Mortgage payments</c:v>
                </c:pt>
                <c:pt idx="1">
                  <c:v>Day to day transport costs</c:v>
                </c:pt>
                <c:pt idx="2">
                  <c:v>Regular household shop</c:v>
                </c:pt>
                <c:pt idx="3">
                  <c:v>Other household bills</c:v>
                </c:pt>
                <c:pt idx="4">
                  <c:v>Rent payments</c:v>
                </c:pt>
                <c:pt idx="5">
                  <c:v>Energy bills</c:v>
                </c:pt>
              </c:strCache>
            </c:strRef>
          </c:cat>
          <c:val>
            <c:numRef>
              <c:f>('CoL future payments nex..'!$E$6:$E$9,'CoL future payments nex..'!$E$10:$E$11)</c:f>
              <c:numCache>
                <c:formatCode>#,##0_ ;[Red]\-#,##0\ </c:formatCode>
                <c:ptCount val="6"/>
                <c:pt idx="0" formatCode="0">
                  <c:v>19.180512518316501</c:v>
                </c:pt>
                <c:pt idx="1">
                  <c:v>23.160952953439427</c:v>
                </c:pt>
                <c:pt idx="2">
                  <c:v>25.041998290028822</c:v>
                </c:pt>
                <c:pt idx="3">
                  <c:v>26.607923991341391</c:v>
                </c:pt>
                <c:pt idx="4" formatCode="0">
                  <c:v>28.50082542535176</c:v>
                </c:pt>
                <c:pt idx="5">
                  <c:v>28.717262605033213</c:v>
                </c:pt>
              </c:numCache>
            </c:numRef>
          </c:val>
          <c:extLst>
            <c:ext xmlns:c16="http://schemas.microsoft.com/office/drawing/2014/chart" uri="{C3380CC4-5D6E-409C-BE32-E72D297353CC}">
              <c16:uniqueId val="{00000001-F799-4F55-8703-A9B87DC51DE5}"/>
            </c:ext>
          </c:extLst>
        </c:ser>
        <c:ser>
          <c:idx val="2"/>
          <c:order val="2"/>
          <c:tx>
            <c:strRef>
              <c:f>'CoL future payments nex..'!$F$5</c:f>
              <c:strCache>
                <c:ptCount val="1"/>
                <c:pt idx="0">
                  <c:v>Probably will not struggle</c:v>
                </c:pt>
              </c:strCache>
            </c:strRef>
          </c:tx>
          <c:spPr>
            <a:solidFill>
              <a:srgbClr val="70AD47">
                <a:lumMod val="60000"/>
                <a:lumOff val="40000"/>
              </a:srgbClr>
            </a:solidFill>
            <a:ln>
              <a:solidFill>
                <a:schemeClr val="bg1"/>
              </a:solidFill>
            </a:ln>
            <a:effectLst/>
          </c:spPr>
          <c:invertIfNegative val="0"/>
          <c:dLbls>
            <c:numFmt formatCode="#,##0_ ;[Red]\-#,##0\ "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 future payments nex..'!$A$6:$A$9,'CoL future payments nex..'!$A$10:$A$11)</c:f>
              <c:strCache>
                <c:ptCount val="6"/>
                <c:pt idx="0">
                  <c:v>Mortgage payments</c:v>
                </c:pt>
                <c:pt idx="1">
                  <c:v>Day to day transport costs</c:v>
                </c:pt>
                <c:pt idx="2">
                  <c:v>Regular household shop</c:v>
                </c:pt>
                <c:pt idx="3">
                  <c:v>Other household bills</c:v>
                </c:pt>
                <c:pt idx="4">
                  <c:v>Rent payments</c:v>
                </c:pt>
                <c:pt idx="5">
                  <c:v>Energy bills</c:v>
                </c:pt>
              </c:strCache>
            </c:strRef>
          </c:cat>
          <c:val>
            <c:numRef>
              <c:f>('CoL future payments nex..'!$F$6:$F$9,'CoL future payments nex..'!$F$10:$F$11)</c:f>
              <c:numCache>
                <c:formatCode>#,##0_ ;[Red]\-#,##0\ </c:formatCode>
                <c:ptCount val="6"/>
                <c:pt idx="0" formatCode="0">
                  <c:v>41.76856932106174</c:v>
                </c:pt>
                <c:pt idx="1">
                  <c:v>32.65308691994661</c:v>
                </c:pt>
                <c:pt idx="2">
                  <c:v>38.249714933060794</c:v>
                </c:pt>
                <c:pt idx="3">
                  <c:v>35.295363325425086</c:v>
                </c:pt>
                <c:pt idx="4" formatCode="0">
                  <c:v>33.783595169806006</c:v>
                </c:pt>
                <c:pt idx="5">
                  <c:v>32.38555793140182</c:v>
                </c:pt>
              </c:numCache>
            </c:numRef>
          </c:val>
          <c:extLst>
            <c:ext xmlns:c16="http://schemas.microsoft.com/office/drawing/2014/chart" uri="{C3380CC4-5D6E-409C-BE32-E72D297353CC}">
              <c16:uniqueId val="{00000002-F799-4F55-8703-A9B87DC51DE5}"/>
            </c:ext>
          </c:extLst>
        </c:ser>
        <c:ser>
          <c:idx val="3"/>
          <c:order val="3"/>
          <c:tx>
            <c:strRef>
              <c:f>'CoL future payments nex..'!$G$5</c:f>
              <c:strCache>
                <c:ptCount val="1"/>
                <c:pt idx="0">
                  <c:v>Definitely will not struggle</c:v>
                </c:pt>
              </c:strCache>
            </c:strRef>
          </c:tx>
          <c:spPr>
            <a:solidFill>
              <a:sysClr val="window" lastClr="FFFFFF">
                <a:lumMod val="75000"/>
              </a:sys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 future payments nex..'!$A$6:$A$9,'CoL future payments nex..'!$A$10:$A$11)</c:f>
              <c:strCache>
                <c:ptCount val="6"/>
                <c:pt idx="0">
                  <c:v>Mortgage payments</c:v>
                </c:pt>
                <c:pt idx="1">
                  <c:v>Day to day transport costs</c:v>
                </c:pt>
                <c:pt idx="2">
                  <c:v>Regular household shop</c:v>
                </c:pt>
                <c:pt idx="3">
                  <c:v>Other household bills</c:v>
                </c:pt>
                <c:pt idx="4">
                  <c:v>Rent payments</c:v>
                </c:pt>
                <c:pt idx="5">
                  <c:v>Energy bills</c:v>
                </c:pt>
              </c:strCache>
            </c:strRef>
          </c:cat>
          <c:val>
            <c:numRef>
              <c:f>('CoL future payments nex..'!$G$6:$G$9,'CoL future payments nex..'!$G$10:$G$11)</c:f>
              <c:numCache>
                <c:formatCode>#,##0_ ;[Red]\-#,##0\ </c:formatCode>
                <c:ptCount val="6"/>
                <c:pt idx="0" formatCode="0">
                  <c:v>26.661281049717179</c:v>
                </c:pt>
                <c:pt idx="1">
                  <c:v>28.532181097987991</c:v>
                </c:pt>
                <c:pt idx="2">
                  <c:v>21.314943199547869</c:v>
                </c:pt>
                <c:pt idx="3">
                  <c:v>20.273138232775199</c:v>
                </c:pt>
                <c:pt idx="4" formatCode="0">
                  <c:v>18.17539237770885</c:v>
                </c:pt>
                <c:pt idx="5">
                  <c:v>15.512971921970358</c:v>
                </c:pt>
              </c:numCache>
            </c:numRef>
          </c:val>
          <c:extLst>
            <c:ext xmlns:c16="http://schemas.microsoft.com/office/drawing/2014/chart" uri="{C3380CC4-5D6E-409C-BE32-E72D297353CC}">
              <c16:uniqueId val="{00000003-F799-4F55-8703-A9B87DC51DE5}"/>
            </c:ext>
          </c:extLst>
        </c:ser>
        <c:ser>
          <c:idx val="4"/>
          <c:order val="4"/>
          <c:tx>
            <c:strRef>
              <c:f>'CoL future payments nex..'!$H$5</c:f>
              <c:strCache>
                <c:ptCount val="1"/>
                <c:pt idx="0">
                  <c:v>Don’t know</c:v>
                </c:pt>
              </c:strCache>
            </c:strRef>
          </c:tx>
          <c:spPr>
            <a:solidFill>
              <a:srgbClr val="868B8E"/>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 future payments nex..'!$A$6:$A$9,'CoL future payments nex..'!$A$10:$A$11)</c:f>
              <c:strCache>
                <c:ptCount val="6"/>
                <c:pt idx="0">
                  <c:v>Mortgage payments</c:v>
                </c:pt>
                <c:pt idx="1">
                  <c:v>Day to day transport costs</c:v>
                </c:pt>
                <c:pt idx="2">
                  <c:v>Regular household shop</c:v>
                </c:pt>
                <c:pt idx="3">
                  <c:v>Other household bills</c:v>
                </c:pt>
                <c:pt idx="4">
                  <c:v>Rent payments</c:v>
                </c:pt>
                <c:pt idx="5">
                  <c:v>Energy bills</c:v>
                </c:pt>
              </c:strCache>
            </c:strRef>
          </c:cat>
          <c:val>
            <c:numRef>
              <c:f>('CoL future payments nex..'!$H$6:$H$9,'CoL future payments nex..'!$H$10:$H$11)</c:f>
              <c:numCache>
                <c:formatCode>#,##0_ ;[Red]\-#,##0\ </c:formatCode>
                <c:ptCount val="6"/>
                <c:pt idx="0" formatCode="0">
                  <c:v>5.404463596411305</c:v>
                </c:pt>
                <c:pt idx="1">
                  <c:v>6.6836052570453344</c:v>
                </c:pt>
                <c:pt idx="2">
                  <c:v>6.3964670624410971</c:v>
                </c:pt>
                <c:pt idx="3">
                  <c:v>7.8698170617236869</c:v>
                </c:pt>
                <c:pt idx="4" formatCode="0">
                  <c:v>8.2245340629788242</c:v>
                </c:pt>
                <c:pt idx="5">
                  <c:v>8.2958500146572849</c:v>
                </c:pt>
              </c:numCache>
            </c:numRef>
          </c:val>
          <c:extLst>
            <c:ext xmlns:c16="http://schemas.microsoft.com/office/drawing/2014/chart" uri="{C3380CC4-5D6E-409C-BE32-E72D297353CC}">
              <c16:uniqueId val="{00000004-F799-4F55-8703-A9B87DC51DE5}"/>
            </c:ext>
          </c:extLst>
        </c:ser>
        <c:dLbls>
          <c:showLegendKey val="0"/>
          <c:showVal val="1"/>
          <c:showCatName val="0"/>
          <c:showSerName val="0"/>
          <c:showPercent val="0"/>
          <c:showBubbleSize val="0"/>
        </c:dLbls>
        <c:gapWidth val="50"/>
        <c:overlap val="100"/>
        <c:axId val="890307952"/>
        <c:axId val="890309264"/>
      </c:barChart>
      <c:catAx>
        <c:axId val="89030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890309264"/>
        <c:crosses val="autoZero"/>
        <c:auto val="1"/>
        <c:lblAlgn val="ctr"/>
        <c:lblOffset val="100"/>
        <c:noMultiLvlLbl val="0"/>
      </c:catAx>
      <c:valAx>
        <c:axId val="890309264"/>
        <c:scaling>
          <c:orientation val="minMax"/>
          <c:max val="100"/>
        </c:scaling>
        <c:delete val="0"/>
        <c:axPos val="b"/>
        <c:numFmt formatCode="#,##0&quot;%&quot;\ ;[Red]\-#,##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890307952"/>
        <c:crosses val="autoZero"/>
        <c:crossBetween val="between"/>
      </c:valAx>
      <c:spPr>
        <a:noFill/>
        <a:ln>
          <a:noFill/>
        </a:ln>
        <a:effectLst/>
      </c:spPr>
    </c:plotArea>
    <c:legend>
      <c:legendPos val="t"/>
      <c:layout>
        <c:manualLayout>
          <c:xMode val="edge"/>
          <c:yMode val="edge"/>
          <c:x val="2.2580124096120702E-3"/>
          <c:y val="8.4328625810935642E-2"/>
          <c:w val="0.99774200829318938"/>
          <c:h val="9.25365666063384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showDLblsOverMax val="0"/>
    <c:extLst/>
  </c:chart>
  <c:spPr>
    <a:solidFill>
      <a:srgbClr val="FFFFFF"/>
    </a:solidFill>
    <a:ln w="9525" cap="flat" cmpd="sng" algn="ctr">
      <a:noFill/>
      <a:round/>
    </a:ln>
    <a:effectLst/>
  </c:spPr>
  <c:txPr>
    <a:bodyPr/>
    <a:lstStyle/>
    <a:p>
      <a:pPr>
        <a:defRPr sz="1200">
          <a:solidFill>
            <a:schemeClr val="bg2"/>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Percent</a:t>
            </a:r>
          </a:p>
        </c:rich>
      </c:tx>
      <c:layout>
        <c:manualLayout>
          <c:xMode val="edge"/>
          <c:yMode val="edge"/>
          <c:x val="0.87022900262467207"/>
          <c:y val="2.777777777777777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'[CAB charts.xlsx]Change year '!$B$29</c:f>
              <c:strCache>
                <c:ptCount val="1"/>
                <c:pt idx="0">
                  <c:v>Percent change</c:v>
                </c:pt>
              </c:strCache>
            </c:strRef>
          </c:tx>
          <c:spPr>
            <a:solidFill>
              <a:schemeClr val="accent6">
                <a:lumMod val="75000"/>
              </a:schemeClr>
            </a:solidFill>
            <a:ln>
              <a:noFill/>
            </a:ln>
            <a:effectLst/>
          </c:spPr>
          <c:invertIfNegative val="0"/>
          <c:cat>
            <c:strRef>
              <c:f>'[CAB charts.xlsx]Change year '!$A$30:$A$35</c:f>
              <c:strCache>
                <c:ptCount val="6"/>
                <c:pt idx="0">
                  <c:v>Fuel</c:v>
                </c:pt>
                <c:pt idx="1">
                  <c:v>Water and sewerage</c:v>
                </c:pt>
                <c:pt idx="2">
                  <c:v>Other communications and utility issues</c:v>
                </c:pt>
                <c:pt idx="3">
                  <c:v>Internet and broadband</c:v>
                </c:pt>
                <c:pt idx="4">
                  <c:v>Mobile phones</c:v>
                </c:pt>
                <c:pt idx="5">
                  <c:v>TV including cable, digital and satellite</c:v>
                </c:pt>
              </c:strCache>
            </c:strRef>
          </c:cat>
          <c:val>
            <c:numRef>
              <c:f>'[CAB charts.xlsx]Change year '!$B$30:$B$35</c:f>
              <c:numCache>
                <c:formatCode>General</c:formatCode>
                <c:ptCount val="6"/>
                <c:pt idx="0">
                  <c:v>143.19999999999999</c:v>
                </c:pt>
                <c:pt idx="1">
                  <c:v>70.7</c:v>
                </c:pt>
                <c:pt idx="2">
                  <c:v>69.5</c:v>
                </c:pt>
                <c:pt idx="3">
                  <c:v>16.3</c:v>
                </c:pt>
                <c:pt idx="4">
                  <c:v>-11.8</c:v>
                </c:pt>
                <c:pt idx="5">
                  <c:v>-13.6</c:v>
                </c:pt>
              </c:numCache>
            </c:numRef>
          </c:val>
          <c:extLst>
            <c:ext xmlns:c16="http://schemas.microsoft.com/office/drawing/2014/chart" uri="{C3380CC4-5D6E-409C-BE32-E72D297353CC}">
              <c16:uniqueId val="{00000000-4C0F-4C7E-9F50-7D9DE0C4521E}"/>
            </c:ext>
          </c:extLst>
        </c:ser>
        <c:dLbls>
          <c:showLegendKey val="0"/>
          <c:showVal val="0"/>
          <c:showCatName val="0"/>
          <c:showSerName val="0"/>
          <c:showPercent val="0"/>
          <c:showBubbleSize val="0"/>
        </c:dLbls>
        <c:gapWidth val="182"/>
        <c:axId val="1875196208"/>
        <c:axId val="1875185808"/>
      </c:barChart>
      <c:catAx>
        <c:axId val="18751962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5185808"/>
        <c:crosses val="autoZero"/>
        <c:auto val="1"/>
        <c:lblAlgn val="ctr"/>
        <c:lblOffset val="100"/>
        <c:noMultiLvlLbl val="0"/>
      </c:catAx>
      <c:valAx>
        <c:axId val="18751858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519620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GB" dirty="0"/>
              <a:t>Percent</a:t>
            </a:r>
          </a:p>
        </c:rich>
      </c:tx>
      <c:layout>
        <c:manualLayout>
          <c:xMode val="edge"/>
          <c:yMode val="edge"/>
          <c:x val="0.88872827507493446"/>
          <c:y val="4.8047573007425209E-3"/>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418662338169247"/>
          <c:y val="7.6543605228779732E-2"/>
          <c:w val="0.68596166687913063"/>
          <c:h val="0.89895646430752973"/>
        </c:manualLayout>
      </c:layout>
      <c:barChart>
        <c:barDir val="bar"/>
        <c:grouping val="clustered"/>
        <c:varyColors val="0"/>
        <c:ser>
          <c:idx val="0"/>
          <c:order val="0"/>
          <c:tx>
            <c:strRef>
              <c:f>'[Copy of Healthy Start voucher uptake OC.xlsx]Bar'!$F$2</c:f>
              <c:strCache>
                <c:ptCount val="1"/>
                <c:pt idx="0">
                  <c:v>Uptake </c:v>
                </c:pt>
              </c:strCache>
            </c:strRef>
          </c:tx>
          <c:spPr>
            <a:solidFill>
              <a:schemeClr val="accent6"/>
            </a:solidFill>
            <a:ln>
              <a:noFill/>
            </a:ln>
            <a:effectLst/>
          </c:spPr>
          <c:invertIfNegative val="0"/>
          <c:dPt>
            <c:idx val="13"/>
            <c:invertIfNegative val="0"/>
            <c:bubble3D val="0"/>
            <c:spPr>
              <a:solidFill>
                <a:schemeClr val="bg1">
                  <a:lumMod val="75000"/>
                </a:schemeClr>
              </a:solidFill>
              <a:ln>
                <a:noFill/>
              </a:ln>
              <a:effectLst/>
            </c:spPr>
            <c:extLst>
              <c:ext xmlns:c16="http://schemas.microsoft.com/office/drawing/2014/chart" uri="{C3380CC4-5D6E-409C-BE32-E72D297353CC}">
                <c16:uniqueId val="{00000001-FD8A-411A-AFA6-D08D64AA8C18}"/>
              </c:ext>
            </c:extLst>
          </c:dPt>
          <c:cat>
            <c:strRef>
              <c:f>'[Copy of Healthy Start voucher uptake OC.xlsx]Bar'!$A$3:$A$35</c:f>
              <c:strCache>
                <c:ptCount val="33"/>
                <c:pt idx="0">
                  <c:v>Islington</c:v>
                </c:pt>
                <c:pt idx="1">
                  <c:v>Westminster</c:v>
                </c:pt>
                <c:pt idx="2">
                  <c:v>Camden</c:v>
                </c:pt>
                <c:pt idx="3">
                  <c:v>Greenwich</c:v>
                </c:pt>
                <c:pt idx="4">
                  <c:v>Tower Hamlets</c:v>
                </c:pt>
                <c:pt idx="5">
                  <c:v>Hackney</c:v>
                </c:pt>
                <c:pt idx="6">
                  <c:v>Wandsworth</c:v>
                </c:pt>
                <c:pt idx="7">
                  <c:v>Bexley</c:v>
                </c:pt>
                <c:pt idx="8">
                  <c:v>Southwark</c:v>
                </c:pt>
                <c:pt idx="9">
                  <c:v>Kensington and Chelsea</c:v>
                </c:pt>
                <c:pt idx="10">
                  <c:v>Kingston upon Thames</c:v>
                </c:pt>
                <c:pt idx="11">
                  <c:v>Lewisham</c:v>
                </c:pt>
                <c:pt idx="12">
                  <c:v>Hillingdon</c:v>
                </c:pt>
                <c:pt idx="13">
                  <c:v>London</c:v>
                </c:pt>
                <c:pt idx="14">
                  <c:v>Haringey</c:v>
                </c:pt>
                <c:pt idx="15">
                  <c:v>Richmond upon Thames</c:v>
                </c:pt>
                <c:pt idx="16">
                  <c:v>Lambeth</c:v>
                </c:pt>
                <c:pt idx="17">
                  <c:v>Waltham Forest</c:v>
                </c:pt>
                <c:pt idx="18">
                  <c:v>Hammersmith and Fulham</c:v>
                </c:pt>
                <c:pt idx="19">
                  <c:v>Enfield</c:v>
                </c:pt>
                <c:pt idx="20">
                  <c:v>Bromley</c:v>
                </c:pt>
                <c:pt idx="21">
                  <c:v>Ealing</c:v>
                </c:pt>
                <c:pt idx="22">
                  <c:v>Barking and Dagenham</c:v>
                </c:pt>
                <c:pt idx="23">
                  <c:v>Hounslow</c:v>
                </c:pt>
                <c:pt idx="24">
                  <c:v>Brent</c:v>
                </c:pt>
                <c:pt idx="25">
                  <c:v>Merton</c:v>
                </c:pt>
                <c:pt idx="26">
                  <c:v>Newham</c:v>
                </c:pt>
                <c:pt idx="27">
                  <c:v>Havering</c:v>
                </c:pt>
                <c:pt idx="28">
                  <c:v>Barnet</c:v>
                </c:pt>
                <c:pt idx="29">
                  <c:v>Harrow</c:v>
                </c:pt>
                <c:pt idx="30">
                  <c:v>Croydon</c:v>
                </c:pt>
                <c:pt idx="31">
                  <c:v>Sutton</c:v>
                </c:pt>
                <c:pt idx="32">
                  <c:v>Redbridge</c:v>
                </c:pt>
              </c:strCache>
            </c:strRef>
          </c:cat>
          <c:val>
            <c:numRef>
              <c:f>'[Copy of Healthy Start voucher uptake OC.xlsx]Bar'!$F$3:$F$35</c:f>
              <c:numCache>
                <c:formatCode>General</c:formatCode>
                <c:ptCount val="33"/>
                <c:pt idx="0">
                  <c:v>57.647993643226059</c:v>
                </c:pt>
                <c:pt idx="1">
                  <c:v>56.914523974982622</c:v>
                </c:pt>
                <c:pt idx="2">
                  <c:v>55.335533553355333</c:v>
                </c:pt>
                <c:pt idx="3">
                  <c:v>53.120741346415912</c:v>
                </c:pt>
                <c:pt idx="4">
                  <c:v>53.035757139428839</c:v>
                </c:pt>
                <c:pt idx="5">
                  <c:v>51.798126322151703</c:v>
                </c:pt>
                <c:pt idx="6">
                  <c:v>51.145374449339208</c:v>
                </c:pt>
                <c:pt idx="7">
                  <c:v>48.668171557562076</c:v>
                </c:pt>
                <c:pt idx="8">
                  <c:v>48.144044321329638</c:v>
                </c:pt>
                <c:pt idx="9">
                  <c:v>47.782546494992843</c:v>
                </c:pt>
                <c:pt idx="10">
                  <c:v>47.731568998109644</c:v>
                </c:pt>
                <c:pt idx="11">
                  <c:v>47.5</c:v>
                </c:pt>
                <c:pt idx="12">
                  <c:v>46.689536878216124</c:v>
                </c:pt>
                <c:pt idx="13">
                  <c:v>45.681345890259536</c:v>
                </c:pt>
                <c:pt idx="14">
                  <c:v>45.671438309475121</c:v>
                </c:pt>
                <c:pt idx="15">
                  <c:v>45.662100456621005</c:v>
                </c:pt>
                <c:pt idx="16">
                  <c:v>45.47433903576983</c:v>
                </c:pt>
                <c:pt idx="17">
                  <c:v>45.060936497754973</c:v>
                </c:pt>
                <c:pt idx="18">
                  <c:v>45.026881720430104</c:v>
                </c:pt>
                <c:pt idx="19">
                  <c:v>44.904214559386972</c:v>
                </c:pt>
                <c:pt idx="20">
                  <c:v>44.827586206896555</c:v>
                </c:pt>
                <c:pt idx="21">
                  <c:v>44.582299421009097</c:v>
                </c:pt>
                <c:pt idx="22">
                  <c:v>44.468487963213413</c:v>
                </c:pt>
                <c:pt idx="23">
                  <c:v>43.283582089552233</c:v>
                </c:pt>
                <c:pt idx="24">
                  <c:v>42.645413870246088</c:v>
                </c:pt>
                <c:pt idx="25">
                  <c:v>42.31464737793852</c:v>
                </c:pt>
                <c:pt idx="26">
                  <c:v>42.045716924497803</c:v>
                </c:pt>
                <c:pt idx="27">
                  <c:v>41.536614645858343</c:v>
                </c:pt>
                <c:pt idx="28">
                  <c:v>41.062801932367151</c:v>
                </c:pt>
                <c:pt idx="29">
                  <c:v>38.779432964920716</c:v>
                </c:pt>
                <c:pt idx="30">
                  <c:v>37.699743539159599</c:v>
                </c:pt>
                <c:pt idx="31">
                  <c:v>36.84210526315789</c:v>
                </c:pt>
                <c:pt idx="32">
                  <c:v>36.170212765957451</c:v>
                </c:pt>
              </c:numCache>
            </c:numRef>
          </c:val>
          <c:extLst>
            <c:ext xmlns:c16="http://schemas.microsoft.com/office/drawing/2014/chart" uri="{C3380CC4-5D6E-409C-BE32-E72D297353CC}">
              <c16:uniqueId val="{00000002-FD8A-411A-AFA6-D08D64AA8C18}"/>
            </c:ext>
          </c:extLst>
        </c:ser>
        <c:dLbls>
          <c:showLegendKey val="0"/>
          <c:showVal val="0"/>
          <c:showCatName val="0"/>
          <c:showSerName val="0"/>
          <c:showPercent val="0"/>
          <c:showBubbleSize val="0"/>
        </c:dLbls>
        <c:gapWidth val="182"/>
        <c:axId val="1620897904"/>
        <c:axId val="1620894992"/>
      </c:barChart>
      <c:catAx>
        <c:axId val="162089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0894992"/>
        <c:crosses val="autoZero"/>
        <c:auto val="1"/>
        <c:lblAlgn val="ctr"/>
        <c:lblOffset val="100"/>
        <c:noMultiLvlLbl val="0"/>
      </c:catAx>
      <c:valAx>
        <c:axId val="1620894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20897904"/>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a:t>All Londoners</a:t>
            </a:r>
          </a:p>
        </c:rich>
      </c:tx>
      <c:layout>
        <c:manualLayout>
          <c:xMode val="edge"/>
          <c:yMode val="edge"/>
          <c:x val="0.388345491740003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2880866913694613"/>
          <c:y val="6.6892298414878357E-2"/>
          <c:w val="0.51313436004322988"/>
          <c:h val="0.8638012032161142"/>
        </c:manualLayout>
      </c:layout>
      <c:barChart>
        <c:barDir val="bar"/>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'Actions taken'!$C$88:$C$102</c:f>
              <c:strCache>
                <c:ptCount val="15"/>
                <c:pt idx="0">
                  <c:v>Buying cheaper products</c:v>
                </c:pt>
                <c:pt idx="1">
                  <c:v>Spending less on non-essentials</c:v>
                </c:pt>
                <c:pt idx="2">
                  <c:v>Using less water, energy or fuel</c:v>
                </c:pt>
                <c:pt idx="3">
                  <c:v>Saving less</c:v>
                </c:pt>
                <c:pt idx="4">
                  <c:v>Buying less food and essentials</c:v>
                </c:pt>
                <c:pt idx="5">
                  <c:v>Stopping or delaying non-essential spend</c:v>
                </c:pt>
                <c:pt idx="6">
                  <c:v>Shopping around or switching</c:v>
                </c:pt>
                <c:pt idx="7">
                  <c:v>Using free transport</c:v>
                </c:pt>
                <c:pt idx="8">
                  <c:v>Using my savings</c:v>
                </c:pt>
                <c:pt idx="9">
                  <c:v>Doing free activities</c:v>
                </c:pt>
                <c:pt idx="10">
                  <c:v>Using more credit or going into debt</c:v>
                </c:pt>
                <c:pt idx="11">
                  <c:v>Looking for a better-paying job</c:v>
                </c:pt>
                <c:pt idx="12">
                  <c:v>Going without essentials</c:v>
                </c:pt>
                <c:pt idx="13">
                  <c:v>Borrowing money from friends or family</c:v>
                </c:pt>
                <c:pt idx="14">
                  <c:v>Taking on additional paid work</c:v>
                </c:pt>
              </c:strCache>
            </c:strRef>
          </c:cat>
          <c:val>
            <c:numRef>
              <c:f>'Actions taken'!$L$88:$L$102</c:f>
              <c:numCache>
                <c:formatCode>#,##0_ ;[Red]\-#,##0\ </c:formatCode>
                <c:ptCount val="15"/>
                <c:pt idx="0">
                  <c:v>49.89263128771654</c:v>
                </c:pt>
                <c:pt idx="1">
                  <c:v>47.320724994596418</c:v>
                </c:pt>
                <c:pt idx="2">
                  <c:v>46.063713813780396</c:v>
                </c:pt>
                <c:pt idx="3">
                  <c:v>33.13829908240151</c:v>
                </c:pt>
                <c:pt idx="4">
                  <c:v>31.670494939897932</c:v>
                </c:pt>
                <c:pt idx="5">
                  <c:v>25.703331761921739</c:v>
                </c:pt>
                <c:pt idx="6">
                  <c:v>23.711781418945229</c:v>
                </c:pt>
                <c:pt idx="7">
                  <c:v>22.994998409378912</c:v>
                </c:pt>
                <c:pt idx="8">
                  <c:v>21.07039768791838</c:v>
                </c:pt>
                <c:pt idx="9">
                  <c:v>15.018747963286819</c:v>
                </c:pt>
                <c:pt idx="10">
                  <c:v>12.364630197904789</c:v>
                </c:pt>
                <c:pt idx="11">
                  <c:v>11.68164019238079</c:v>
                </c:pt>
                <c:pt idx="12">
                  <c:v>11.336999347146289</c:v>
                </c:pt>
                <c:pt idx="13">
                  <c:v>7.3694220692786052</c:v>
                </c:pt>
                <c:pt idx="14">
                  <c:v>7.0659922933230837</c:v>
                </c:pt>
              </c:numCache>
            </c:numRef>
          </c:val>
          <c:extLst>
            <c:ext xmlns:c16="http://schemas.microsoft.com/office/drawing/2014/chart" uri="{C3380CC4-5D6E-409C-BE32-E72D297353CC}">
              <c16:uniqueId val="{00000000-4C67-4C0E-ABBF-34B27624C2FF}"/>
            </c:ext>
          </c:extLst>
        </c:ser>
        <c:dLbls>
          <c:dLblPos val="outEnd"/>
          <c:showLegendKey val="0"/>
          <c:showVal val="1"/>
          <c:showCatName val="0"/>
          <c:showSerName val="0"/>
          <c:showPercent val="0"/>
          <c:showBubbleSize val="0"/>
        </c:dLbls>
        <c:gapWidth val="50"/>
        <c:axId val="679675288"/>
        <c:axId val="679677584"/>
      </c:barChart>
      <c:catAx>
        <c:axId val="679675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9677584"/>
        <c:crosses val="autoZero"/>
        <c:auto val="1"/>
        <c:lblAlgn val="ctr"/>
        <c:lblOffset val="10"/>
        <c:tickLblSkip val="1"/>
        <c:noMultiLvlLbl val="0"/>
      </c:catAx>
      <c:valAx>
        <c:axId val="679677584"/>
        <c:scaling>
          <c:orientation val="minMax"/>
          <c:max val="80"/>
        </c:scaling>
        <c:delete val="0"/>
        <c:axPos val="b"/>
        <c:numFmt formatCode="#,##0&quot;%&quot;\ ;[Red]\-#,##0&quot;%&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9675288"/>
        <c:crosses val="max"/>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dirty="0"/>
              <a:t>Financially struggling Londoners</a:t>
            </a:r>
          </a:p>
        </c:rich>
      </c:tx>
      <c:layout>
        <c:manualLayout>
          <c:xMode val="edge"/>
          <c:yMode val="edge"/>
          <c:x val="0.27941176470588236"/>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3146062992125983"/>
          <c:y val="6.1664940760749909E-2"/>
          <c:w val="0.52894225721784782"/>
          <c:h val="0.87034172017894262"/>
        </c:manualLayout>
      </c:layout>
      <c:barChart>
        <c:barDir val="bar"/>
        <c:grouping val="clustered"/>
        <c:varyColors val="0"/>
        <c:ser>
          <c:idx val="1"/>
          <c:order val="0"/>
          <c:tx>
            <c:strRef>
              <c:f>'Actions demogs'!$BC$147</c:f>
              <c:strCache>
                <c:ptCount val="1"/>
                <c:pt idx="0">
                  <c:v>Financially struggling</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'Actions demogs'!$C$148:$C$162</c:f>
              <c:strCache>
                <c:ptCount val="15"/>
                <c:pt idx="0">
                  <c:v>Buying cheaper products</c:v>
                </c:pt>
                <c:pt idx="1">
                  <c:v>Spending less on non-essentials</c:v>
                </c:pt>
                <c:pt idx="2">
                  <c:v>Using less water, energy or fuel</c:v>
                </c:pt>
                <c:pt idx="3">
                  <c:v>Saving less</c:v>
                </c:pt>
                <c:pt idx="4">
                  <c:v>Buying less food and essentials</c:v>
                </c:pt>
                <c:pt idx="5">
                  <c:v>Stopping or delaying non-essential spend</c:v>
                </c:pt>
                <c:pt idx="6">
                  <c:v>Shopping around or switching</c:v>
                </c:pt>
                <c:pt idx="7">
                  <c:v>Using free transport</c:v>
                </c:pt>
                <c:pt idx="8">
                  <c:v>Using my savings</c:v>
                </c:pt>
                <c:pt idx="9">
                  <c:v>Doing free activities</c:v>
                </c:pt>
                <c:pt idx="10">
                  <c:v>Using more credit or going into debt</c:v>
                </c:pt>
                <c:pt idx="11">
                  <c:v>Looking for a better-paying job</c:v>
                </c:pt>
                <c:pt idx="12">
                  <c:v>Going without essentials</c:v>
                </c:pt>
                <c:pt idx="13">
                  <c:v>Borrowing money from friends or family</c:v>
                </c:pt>
                <c:pt idx="14">
                  <c:v>Taking on additional paid work</c:v>
                </c:pt>
              </c:strCache>
            </c:strRef>
          </c:cat>
          <c:val>
            <c:numRef>
              <c:f>'Actions demogs'!$BC$148:$BC$162</c:f>
              <c:numCache>
                <c:formatCode>#,##0_ ;[Red]\-#,##0\ </c:formatCode>
                <c:ptCount val="15"/>
                <c:pt idx="0">
                  <c:v>69.279852781969424</c:v>
                </c:pt>
                <c:pt idx="1">
                  <c:v>55.672122447925453</c:v>
                </c:pt>
                <c:pt idx="2">
                  <c:v>59.28255708292216</c:v>
                </c:pt>
                <c:pt idx="3">
                  <c:v>31.49597426997579</c:v>
                </c:pt>
                <c:pt idx="4">
                  <c:v>65.752302560075805</c:v>
                </c:pt>
                <c:pt idx="5">
                  <c:v>39.530049080237852</c:v>
                </c:pt>
                <c:pt idx="6">
                  <c:v>28.223820601085372</c:v>
                </c:pt>
                <c:pt idx="7">
                  <c:v>26.52396789236915</c:v>
                </c:pt>
                <c:pt idx="8">
                  <c:v>28.558895776667082</c:v>
                </c:pt>
                <c:pt idx="9">
                  <c:v>13.975575832859722</c:v>
                </c:pt>
                <c:pt idx="10">
                  <c:v>31.279748458798114</c:v>
                </c:pt>
                <c:pt idx="11">
                  <c:v>17.358495138831049</c:v>
                </c:pt>
                <c:pt idx="12">
                  <c:v>32.1422632986095</c:v>
                </c:pt>
                <c:pt idx="13">
                  <c:v>19.98733913796136</c:v>
                </c:pt>
                <c:pt idx="14">
                  <c:v>10.671365386342179</c:v>
                </c:pt>
              </c:numCache>
            </c:numRef>
          </c:val>
          <c:extLst>
            <c:ext xmlns:c16="http://schemas.microsoft.com/office/drawing/2014/chart" uri="{C3380CC4-5D6E-409C-BE32-E72D297353CC}">
              <c16:uniqueId val="{00000000-DEFF-457C-8F0E-DF352B10346A}"/>
            </c:ext>
          </c:extLst>
        </c:ser>
        <c:dLbls>
          <c:dLblPos val="outEnd"/>
          <c:showLegendKey val="0"/>
          <c:showVal val="1"/>
          <c:showCatName val="0"/>
          <c:showSerName val="0"/>
          <c:showPercent val="0"/>
          <c:showBubbleSize val="0"/>
        </c:dLbls>
        <c:gapWidth val="50"/>
        <c:axId val="741541480"/>
        <c:axId val="741542136"/>
      </c:barChart>
      <c:catAx>
        <c:axId val="74154148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1542136"/>
        <c:crosses val="autoZero"/>
        <c:auto val="1"/>
        <c:lblAlgn val="ctr"/>
        <c:lblOffset val="10"/>
        <c:noMultiLvlLbl val="0"/>
      </c:catAx>
      <c:valAx>
        <c:axId val="741542136"/>
        <c:scaling>
          <c:orientation val="minMax"/>
        </c:scaling>
        <c:delete val="0"/>
        <c:axPos val="b"/>
        <c:numFmt formatCode="#,##0&quot;%&quot;\ ;[Red]\-#,##0&quot;%&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1541480"/>
        <c:crosses val="max"/>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Percent</a:t>
            </a:r>
          </a:p>
        </c:rich>
      </c:tx>
      <c:layout>
        <c:manualLayout>
          <c:xMode val="edge"/>
          <c:yMode val="edge"/>
          <c:x val="8.487850331914728E-4"/>
          <c:y val="2.164654065584358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'[CoL new charts 18.11.22.xlsx]Change in local authority spend'!$C$1</c:f>
              <c:strCache>
                <c:ptCount val="1"/>
                <c:pt idx="0">
                  <c:v>Percentage change in spending power</c:v>
                </c:pt>
              </c:strCache>
            </c:strRef>
          </c:tx>
          <c:spPr>
            <a:solidFill>
              <a:schemeClr val="accent6"/>
            </a:solidFill>
            <a:ln>
              <a:noFill/>
            </a:ln>
            <a:effectLst/>
          </c:spPr>
          <c:invertIfNegative val="0"/>
          <c:cat>
            <c:strRef>
              <c:f>'[CoL new charts 18.11.22.xlsx]Change in local authority spend'!$A$2:$A$33</c:f>
              <c:strCache>
                <c:ptCount val="32"/>
                <c:pt idx="0">
                  <c:v>Richmond upon Thames</c:v>
                </c:pt>
                <c:pt idx="1">
                  <c:v>Harrow</c:v>
                </c:pt>
                <c:pt idx="2">
                  <c:v>Bromley</c:v>
                </c:pt>
                <c:pt idx="3">
                  <c:v>Havering</c:v>
                </c:pt>
                <c:pt idx="4">
                  <c:v>Barnet</c:v>
                </c:pt>
                <c:pt idx="5">
                  <c:v>Redbridge</c:v>
                </c:pt>
                <c:pt idx="6">
                  <c:v>Kingston upon Thames</c:v>
                </c:pt>
                <c:pt idx="7">
                  <c:v>Croydon</c:v>
                </c:pt>
                <c:pt idx="8">
                  <c:v>Bexley</c:v>
                </c:pt>
                <c:pt idx="9">
                  <c:v>Sutton</c:v>
                </c:pt>
                <c:pt idx="10">
                  <c:v>Enfield</c:v>
                </c:pt>
                <c:pt idx="11">
                  <c:v>Hounslow</c:v>
                </c:pt>
                <c:pt idx="12">
                  <c:v>Brent</c:v>
                </c:pt>
                <c:pt idx="13">
                  <c:v>Merton</c:v>
                </c:pt>
                <c:pt idx="14">
                  <c:v>Waltham Forest</c:v>
                </c:pt>
                <c:pt idx="15">
                  <c:v>Greenwich</c:v>
                </c:pt>
                <c:pt idx="16">
                  <c:v>Hillingdon</c:v>
                </c:pt>
                <c:pt idx="17">
                  <c:v>Ealing</c:v>
                </c:pt>
                <c:pt idx="18">
                  <c:v>Barking and Dagenham</c:v>
                </c:pt>
                <c:pt idx="19">
                  <c:v>Lewisham</c:v>
                </c:pt>
                <c:pt idx="20">
                  <c:v>Wandsworth</c:v>
                </c:pt>
                <c:pt idx="21">
                  <c:v>Southwark</c:v>
                </c:pt>
                <c:pt idx="22">
                  <c:v>Tower Hamlets</c:v>
                </c:pt>
                <c:pt idx="23">
                  <c:v>Camden</c:v>
                </c:pt>
                <c:pt idx="24">
                  <c:v>Lambeth</c:v>
                </c:pt>
                <c:pt idx="25">
                  <c:v>Kensington and Chelsea</c:v>
                </c:pt>
                <c:pt idx="26">
                  <c:v>Islington</c:v>
                </c:pt>
                <c:pt idx="27">
                  <c:v>Hammersmith and Fulham</c:v>
                </c:pt>
                <c:pt idx="28">
                  <c:v>Newham</c:v>
                </c:pt>
                <c:pt idx="29">
                  <c:v>Haringey</c:v>
                </c:pt>
                <c:pt idx="30">
                  <c:v>Westminster</c:v>
                </c:pt>
                <c:pt idx="31">
                  <c:v>Hackney</c:v>
                </c:pt>
              </c:strCache>
            </c:strRef>
          </c:cat>
          <c:val>
            <c:numRef>
              <c:f>'[CoL new charts 18.11.22.xlsx]Change in local authority spend'!$C$2:$C$33</c:f>
              <c:numCache>
                <c:formatCode>General</c:formatCode>
                <c:ptCount val="32"/>
                <c:pt idx="0">
                  <c:v>-19.1762464</c:v>
                </c:pt>
                <c:pt idx="1">
                  <c:v>-21.215790399999999</c:v>
                </c:pt>
                <c:pt idx="2">
                  <c:v>-21.707068</c:v>
                </c:pt>
                <c:pt idx="3">
                  <c:v>-21.773808299999999</c:v>
                </c:pt>
                <c:pt idx="4">
                  <c:v>-22.202069399999999</c:v>
                </c:pt>
                <c:pt idx="5">
                  <c:v>-22.965845600000002</c:v>
                </c:pt>
                <c:pt idx="6">
                  <c:v>-23.457016599999999</c:v>
                </c:pt>
                <c:pt idx="7">
                  <c:v>-23.623384600000001</c:v>
                </c:pt>
                <c:pt idx="8">
                  <c:v>-24.172844000000001</c:v>
                </c:pt>
                <c:pt idx="9">
                  <c:v>-25.9776658</c:v>
                </c:pt>
                <c:pt idx="10">
                  <c:v>-28.840207500000002</c:v>
                </c:pt>
                <c:pt idx="11">
                  <c:v>-28.9880304</c:v>
                </c:pt>
                <c:pt idx="12">
                  <c:v>-29.178539600000001</c:v>
                </c:pt>
                <c:pt idx="13">
                  <c:v>-29.301171</c:v>
                </c:pt>
                <c:pt idx="14">
                  <c:v>-29.6711147</c:v>
                </c:pt>
                <c:pt idx="15">
                  <c:v>-29.737753300000001</c:v>
                </c:pt>
                <c:pt idx="16">
                  <c:v>-29.888760300000001</c:v>
                </c:pt>
                <c:pt idx="17">
                  <c:v>-30.218833400000001</c:v>
                </c:pt>
                <c:pt idx="18">
                  <c:v>-30.357772000000001</c:v>
                </c:pt>
                <c:pt idx="19">
                  <c:v>-31.806721899999999</c:v>
                </c:pt>
                <c:pt idx="20">
                  <c:v>-32.048247799999999</c:v>
                </c:pt>
                <c:pt idx="21">
                  <c:v>-34.166033900000002</c:v>
                </c:pt>
                <c:pt idx="22">
                  <c:v>-34.362925099999998</c:v>
                </c:pt>
                <c:pt idx="23">
                  <c:v>-35.173570699999999</c:v>
                </c:pt>
                <c:pt idx="24">
                  <c:v>-35.452259300000001</c:v>
                </c:pt>
                <c:pt idx="25">
                  <c:v>-35.571308600000002</c:v>
                </c:pt>
                <c:pt idx="26">
                  <c:v>-36.034587199999997</c:v>
                </c:pt>
                <c:pt idx="27">
                  <c:v>-36.473114500000001</c:v>
                </c:pt>
                <c:pt idx="28">
                  <c:v>-37.835152200000003</c:v>
                </c:pt>
                <c:pt idx="29">
                  <c:v>-37.905525400000002</c:v>
                </c:pt>
                <c:pt idx="30">
                  <c:v>-39.1893776</c:v>
                </c:pt>
                <c:pt idx="31">
                  <c:v>-40.191958700000001</c:v>
                </c:pt>
              </c:numCache>
            </c:numRef>
          </c:val>
          <c:extLst>
            <c:ext xmlns:c16="http://schemas.microsoft.com/office/drawing/2014/chart" uri="{C3380CC4-5D6E-409C-BE32-E72D297353CC}">
              <c16:uniqueId val="{00000000-D49D-4311-BD24-3FB027C9FD40}"/>
            </c:ext>
          </c:extLst>
        </c:ser>
        <c:dLbls>
          <c:showLegendKey val="0"/>
          <c:showVal val="0"/>
          <c:showCatName val="0"/>
          <c:showSerName val="0"/>
          <c:showPercent val="0"/>
          <c:showBubbleSize val="0"/>
        </c:dLbls>
        <c:gapWidth val="182"/>
        <c:axId val="1824928336"/>
        <c:axId val="1824934576"/>
      </c:barChart>
      <c:catAx>
        <c:axId val="182492833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934576"/>
        <c:crosses val="autoZero"/>
        <c:auto val="1"/>
        <c:lblAlgn val="ctr"/>
        <c:lblOffset val="100"/>
        <c:noMultiLvlLbl val="0"/>
      </c:catAx>
      <c:valAx>
        <c:axId val="1824934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49283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Percent</a:t>
            </a:r>
          </a:p>
        </c:rich>
      </c:tx>
      <c:layout>
        <c:manualLayout>
          <c:xMode val="edge"/>
          <c:yMode val="edge"/>
          <c:x val="0"/>
          <c:y val="5.886735176984989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33814523184602E-2"/>
          <c:y val="0.10037985182709923"/>
          <c:w val="0.89365507436570435"/>
          <c:h val="0.7357159175476029"/>
        </c:manualLayout>
      </c:layout>
      <c:scatterChart>
        <c:scatterStyle val="lineMarker"/>
        <c:varyColors val="0"/>
        <c:ser>
          <c:idx val="0"/>
          <c:order val="0"/>
          <c:tx>
            <c:strRef>
              <c:f>'[CoL new charts 18.11.22.xlsx]Change in local authority spend'!$C$1</c:f>
              <c:strCache>
                <c:ptCount val="1"/>
                <c:pt idx="0">
                  <c:v>Percentage change in spending power</c:v>
                </c:pt>
              </c:strCache>
            </c:strRef>
          </c:tx>
          <c:spPr>
            <a:ln w="25400" cap="rnd">
              <a:noFill/>
              <a:round/>
            </a:ln>
            <a:effectLst/>
          </c:spPr>
          <c:marker>
            <c:symbol val="circle"/>
            <c:size val="7"/>
            <c:spPr>
              <a:solidFill>
                <a:schemeClr val="accent6"/>
              </a:solidFill>
              <a:ln w="9525">
                <a:noFill/>
              </a:ln>
              <a:effectLst/>
            </c:spPr>
          </c:marker>
          <c:dLbls>
            <c:delete val="1"/>
          </c:dLbls>
          <c:trendline>
            <c:spPr>
              <a:ln w="28575" cap="rnd">
                <a:solidFill>
                  <a:schemeClr val="accent6">
                    <a:lumMod val="50000"/>
                  </a:schemeClr>
                </a:solidFill>
                <a:prstDash val="sysDot"/>
              </a:ln>
              <a:effectLst/>
            </c:spPr>
            <c:trendlineType val="linear"/>
            <c:dispRSqr val="0"/>
            <c:dispEq val="0"/>
          </c:trendline>
          <c:xVal>
            <c:numRef>
              <c:f>'[CoL new charts 18.11.22.xlsx]Change in local authority spend'!$B$2:$B$33</c:f>
              <c:numCache>
                <c:formatCode>0.000</c:formatCode>
                <c:ptCount val="32"/>
                <c:pt idx="0">
                  <c:v>9.4250000000000007</c:v>
                </c:pt>
                <c:pt idx="1">
                  <c:v>15.031000000000001</c:v>
                </c:pt>
                <c:pt idx="2">
                  <c:v>14.163</c:v>
                </c:pt>
                <c:pt idx="3">
                  <c:v>16.789000000000001</c:v>
                </c:pt>
                <c:pt idx="4">
                  <c:v>16.148</c:v>
                </c:pt>
                <c:pt idx="5">
                  <c:v>17.202999999999999</c:v>
                </c:pt>
                <c:pt idx="6">
                  <c:v>11.381</c:v>
                </c:pt>
                <c:pt idx="7">
                  <c:v>22.477</c:v>
                </c:pt>
                <c:pt idx="8">
                  <c:v>16.273</c:v>
                </c:pt>
                <c:pt idx="9">
                  <c:v>13.987</c:v>
                </c:pt>
                <c:pt idx="10">
                  <c:v>25.780999999999999</c:v>
                </c:pt>
                <c:pt idx="11">
                  <c:v>21.486999999999998</c:v>
                </c:pt>
                <c:pt idx="12">
                  <c:v>25.558</c:v>
                </c:pt>
                <c:pt idx="13">
                  <c:v>14.648999999999999</c:v>
                </c:pt>
                <c:pt idx="14">
                  <c:v>25.209</c:v>
                </c:pt>
                <c:pt idx="15">
                  <c:v>24.463999999999999</c:v>
                </c:pt>
                <c:pt idx="16">
                  <c:v>18.222999999999999</c:v>
                </c:pt>
                <c:pt idx="17">
                  <c:v>22.71</c:v>
                </c:pt>
                <c:pt idx="18">
                  <c:v>32.768000000000001</c:v>
                </c:pt>
                <c:pt idx="19">
                  <c:v>26.661000000000001</c:v>
                </c:pt>
                <c:pt idx="20">
                  <c:v>16.611000000000001</c:v>
                </c:pt>
                <c:pt idx="21">
                  <c:v>25.811</c:v>
                </c:pt>
                <c:pt idx="22">
                  <c:v>27.913</c:v>
                </c:pt>
                <c:pt idx="23">
                  <c:v>20.131</c:v>
                </c:pt>
                <c:pt idx="24">
                  <c:v>25.422000000000001</c:v>
                </c:pt>
                <c:pt idx="25">
                  <c:v>21.526</c:v>
                </c:pt>
                <c:pt idx="26">
                  <c:v>27.535</c:v>
                </c:pt>
                <c:pt idx="27">
                  <c:v>22.27</c:v>
                </c:pt>
                <c:pt idx="28">
                  <c:v>29.577000000000002</c:v>
                </c:pt>
                <c:pt idx="29">
                  <c:v>27.956</c:v>
                </c:pt>
                <c:pt idx="30">
                  <c:v>20.338999999999999</c:v>
                </c:pt>
                <c:pt idx="31">
                  <c:v>32.526000000000003</c:v>
                </c:pt>
              </c:numCache>
            </c:numRef>
          </c:xVal>
          <c:yVal>
            <c:numRef>
              <c:f>'[CoL new charts 18.11.22.xlsx]Change in local authority spend'!$C$2:$C$33</c:f>
              <c:numCache>
                <c:formatCode>General</c:formatCode>
                <c:ptCount val="32"/>
                <c:pt idx="0">
                  <c:v>-19.1762464</c:v>
                </c:pt>
                <c:pt idx="1">
                  <c:v>-21.215790399999999</c:v>
                </c:pt>
                <c:pt idx="2">
                  <c:v>-21.707068</c:v>
                </c:pt>
                <c:pt idx="3">
                  <c:v>-21.773808299999999</c:v>
                </c:pt>
                <c:pt idx="4">
                  <c:v>-22.202069399999999</c:v>
                </c:pt>
                <c:pt idx="5">
                  <c:v>-22.965845600000002</c:v>
                </c:pt>
                <c:pt idx="6">
                  <c:v>-23.457016599999999</c:v>
                </c:pt>
                <c:pt idx="7">
                  <c:v>-23.623384600000001</c:v>
                </c:pt>
                <c:pt idx="8">
                  <c:v>-24.172844000000001</c:v>
                </c:pt>
                <c:pt idx="9">
                  <c:v>-25.9776658</c:v>
                </c:pt>
                <c:pt idx="10">
                  <c:v>-28.840207500000002</c:v>
                </c:pt>
                <c:pt idx="11">
                  <c:v>-28.9880304</c:v>
                </c:pt>
                <c:pt idx="12">
                  <c:v>-29.178539600000001</c:v>
                </c:pt>
                <c:pt idx="13">
                  <c:v>-29.301171</c:v>
                </c:pt>
                <c:pt idx="14">
                  <c:v>-29.6711147</c:v>
                </c:pt>
                <c:pt idx="15">
                  <c:v>-29.737753300000001</c:v>
                </c:pt>
                <c:pt idx="16">
                  <c:v>-29.888760300000001</c:v>
                </c:pt>
                <c:pt idx="17">
                  <c:v>-30.218833400000001</c:v>
                </c:pt>
                <c:pt idx="18">
                  <c:v>-30.357772000000001</c:v>
                </c:pt>
                <c:pt idx="19">
                  <c:v>-31.806721899999999</c:v>
                </c:pt>
                <c:pt idx="20">
                  <c:v>-32.048247799999999</c:v>
                </c:pt>
                <c:pt idx="21">
                  <c:v>-34.166033900000002</c:v>
                </c:pt>
                <c:pt idx="22">
                  <c:v>-34.362925099999998</c:v>
                </c:pt>
                <c:pt idx="23">
                  <c:v>-35.173570699999999</c:v>
                </c:pt>
                <c:pt idx="24">
                  <c:v>-35.452259300000001</c:v>
                </c:pt>
                <c:pt idx="25">
                  <c:v>-35.571308600000002</c:v>
                </c:pt>
                <c:pt idx="26">
                  <c:v>-36.034587199999997</c:v>
                </c:pt>
                <c:pt idx="27">
                  <c:v>-36.473114500000001</c:v>
                </c:pt>
                <c:pt idx="28">
                  <c:v>-37.835152200000003</c:v>
                </c:pt>
                <c:pt idx="29">
                  <c:v>-37.905525400000002</c:v>
                </c:pt>
                <c:pt idx="30">
                  <c:v>-39.1893776</c:v>
                </c:pt>
                <c:pt idx="31">
                  <c:v>-40.191958700000001</c:v>
                </c:pt>
              </c:numCache>
            </c:numRef>
          </c:yVal>
          <c:smooth val="0"/>
          <c:extLst>
            <c:ext xmlns:c16="http://schemas.microsoft.com/office/drawing/2014/chart" uri="{C3380CC4-5D6E-409C-BE32-E72D297353CC}">
              <c16:uniqueId val="{00000001-1EFF-4426-98D0-98ACBECE4F67}"/>
            </c:ext>
          </c:extLst>
        </c:ser>
        <c:dLbls>
          <c:dLblPos val="t"/>
          <c:showLegendKey val="0"/>
          <c:showVal val="1"/>
          <c:showCatName val="0"/>
          <c:showSerName val="0"/>
          <c:showPercent val="0"/>
          <c:showBubbleSize val="0"/>
        </c:dLbls>
        <c:axId val="2116221360"/>
        <c:axId val="2116232176"/>
      </c:scatterChart>
      <c:valAx>
        <c:axId val="2116221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IMD score (2019)</a:t>
                </a:r>
              </a:p>
            </c:rich>
          </c:tx>
          <c:layout>
            <c:manualLayout>
              <c:xMode val="edge"/>
              <c:yMode val="edge"/>
              <c:x val="0.38501268591426074"/>
              <c:y val="0.89719889180519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232176"/>
        <c:crosses val="autoZero"/>
        <c:crossBetween val="midCat"/>
      </c:valAx>
      <c:valAx>
        <c:axId val="211623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6221360"/>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73767209221938E-2"/>
          <c:y val="4.6081228635985766E-2"/>
          <c:w val="0.88650990725820566"/>
          <c:h val="0.75823883759449751"/>
        </c:manualLayout>
      </c:layout>
      <c:lineChart>
        <c:grouping val="standard"/>
        <c:varyColors val="0"/>
        <c:ser>
          <c:idx val="0"/>
          <c:order val="0"/>
          <c:tx>
            <c:strRef>
              <c:f>'[wealth-inequality (Final).xls]London'!$C$17</c:f>
              <c:strCache>
                <c:ptCount val="1"/>
                <c:pt idx="0">
                  <c:v>Decile 1</c:v>
                </c:pt>
              </c:strCache>
            </c:strRef>
          </c:tx>
          <c:spPr>
            <a:ln w="28575" cap="rnd">
              <a:solidFill>
                <a:schemeClr val="accent6"/>
              </a:solidFill>
              <a:prstDash val="dashDot"/>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(Final).xls]London'!$D$17:$G$17</c:f>
              <c:numCache>
                <c:formatCode>General</c:formatCode>
                <c:ptCount val="4"/>
                <c:pt idx="0">
                  <c:v>4500</c:v>
                </c:pt>
                <c:pt idx="1">
                  <c:v>3700</c:v>
                </c:pt>
                <c:pt idx="2">
                  <c:v>4400</c:v>
                </c:pt>
                <c:pt idx="3">
                  <c:v>4700</c:v>
                </c:pt>
              </c:numCache>
            </c:numRef>
          </c:val>
          <c:smooth val="0"/>
          <c:extLst>
            <c:ext xmlns:c16="http://schemas.microsoft.com/office/drawing/2014/chart" uri="{C3380CC4-5D6E-409C-BE32-E72D297353CC}">
              <c16:uniqueId val="{00000000-C3B9-43F6-B883-984A7B2CD21C}"/>
            </c:ext>
          </c:extLst>
        </c:ser>
        <c:ser>
          <c:idx val="1"/>
          <c:order val="1"/>
          <c:tx>
            <c:strRef>
              <c:f>'[wealth-inequality (Final).xls]London'!$C$18</c:f>
              <c:strCache>
                <c:ptCount val="1"/>
                <c:pt idx="0">
                  <c:v>Decile 2</c:v>
                </c:pt>
              </c:strCache>
            </c:strRef>
          </c:tx>
          <c:spPr>
            <a:ln w="28575" cap="rnd">
              <a:solidFill>
                <a:schemeClr val="bg1">
                  <a:lumMod val="65000"/>
                </a:schemeClr>
              </a:solidFill>
              <a:prstDash val="sysDot"/>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(Final).xls]London'!$D$18:$G$18</c:f>
              <c:numCache>
                <c:formatCode>General</c:formatCode>
                <c:ptCount val="4"/>
                <c:pt idx="0">
                  <c:v>22500</c:v>
                </c:pt>
                <c:pt idx="1">
                  <c:v>20500</c:v>
                </c:pt>
                <c:pt idx="2">
                  <c:v>21100</c:v>
                </c:pt>
                <c:pt idx="3">
                  <c:v>26100</c:v>
                </c:pt>
              </c:numCache>
            </c:numRef>
          </c:val>
          <c:smooth val="0"/>
          <c:extLst>
            <c:ext xmlns:c16="http://schemas.microsoft.com/office/drawing/2014/chart" uri="{C3380CC4-5D6E-409C-BE32-E72D297353CC}">
              <c16:uniqueId val="{00000001-C3B9-43F6-B883-984A7B2CD21C}"/>
            </c:ext>
          </c:extLst>
        </c:ser>
        <c:ser>
          <c:idx val="2"/>
          <c:order val="2"/>
          <c:tx>
            <c:strRef>
              <c:f>'[wealth-inequality (Final).xls]London'!$C$19</c:f>
              <c:strCache>
                <c:ptCount val="1"/>
                <c:pt idx="0">
                  <c:v>Decile 3</c:v>
                </c:pt>
              </c:strCache>
            </c:strRef>
          </c:tx>
          <c:spPr>
            <a:ln w="28575" cap="rnd">
              <a:solidFill>
                <a:schemeClr val="accent6"/>
              </a:solidFill>
              <a:prstDash val="sysDot"/>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(Final).xls]London'!$D$19:$G$19</c:f>
              <c:numCache>
                <c:formatCode>General</c:formatCode>
                <c:ptCount val="4"/>
                <c:pt idx="0">
                  <c:v>54500</c:v>
                </c:pt>
                <c:pt idx="1">
                  <c:v>51500</c:v>
                </c:pt>
                <c:pt idx="2">
                  <c:v>57100</c:v>
                </c:pt>
                <c:pt idx="3">
                  <c:v>70500</c:v>
                </c:pt>
              </c:numCache>
            </c:numRef>
          </c:val>
          <c:smooth val="0"/>
          <c:extLst>
            <c:ext xmlns:c16="http://schemas.microsoft.com/office/drawing/2014/chart" uri="{C3380CC4-5D6E-409C-BE32-E72D297353CC}">
              <c16:uniqueId val="{00000002-C3B9-43F6-B883-984A7B2CD21C}"/>
            </c:ext>
          </c:extLst>
        </c:ser>
        <c:ser>
          <c:idx val="3"/>
          <c:order val="3"/>
          <c:tx>
            <c:strRef>
              <c:f>'[wealth-inequality (Final).xls]London'!$C$20</c:f>
              <c:strCache>
                <c:ptCount val="1"/>
                <c:pt idx="0">
                  <c:v>Decile 4</c:v>
                </c:pt>
              </c:strCache>
            </c:strRef>
          </c:tx>
          <c:spPr>
            <a:ln w="28575" cap="rnd">
              <a:solidFill>
                <a:schemeClr val="accent6">
                  <a:lumMod val="20000"/>
                  <a:lumOff val="80000"/>
                </a:schemeClr>
              </a:solidFill>
              <a:prstDash val="sysDot"/>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(Final).xls]London'!$D$20:$G$20</c:f>
              <c:numCache>
                <c:formatCode>General</c:formatCode>
                <c:ptCount val="4"/>
                <c:pt idx="0">
                  <c:v>116000</c:v>
                </c:pt>
                <c:pt idx="1">
                  <c:v>117800</c:v>
                </c:pt>
                <c:pt idx="2">
                  <c:v>134000</c:v>
                </c:pt>
                <c:pt idx="3">
                  <c:v>140300</c:v>
                </c:pt>
              </c:numCache>
            </c:numRef>
          </c:val>
          <c:smooth val="0"/>
          <c:extLst>
            <c:ext xmlns:c16="http://schemas.microsoft.com/office/drawing/2014/chart" uri="{C3380CC4-5D6E-409C-BE32-E72D297353CC}">
              <c16:uniqueId val="{00000003-C3B9-43F6-B883-984A7B2CD21C}"/>
            </c:ext>
          </c:extLst>
        </c:ser>
        <c:ser>
          <c:idx val="4"/>
          <c:order val="4"/>
          <c:tx>
            <c:strRef>
              <c:f>'[wealth-inequality (Final).xls]London'!$C$21</c:f>
              <c:strCache>
                <c:ptCount val="1"/>
                <c:pt idx="0">
                  <c:v>Decile 5</c:v>
                </c:pt>
              </c:strCache>
            </c:strRef>
          </c:tx>
          <c:spPr>
            <a:ln w="28575" cap="rnd">
              <a:solidFill>
                <a:schemeClr val="bg1">
                  <a:lumMod val="65000"/>
                </a:schemeClr>
              </a:solidFill>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(Final).xls]London'!$D$21:$G$21</c:f>
              <c:numCache>
                <c:formatCode>General</c:formatCode>
                <c:ptCount val="4"/>
                <c:pt idx="0">
                  <c:v>180700</c:v>
                </c:pt>
                <c:pt idx="1">
                  <c:v>179500</c:v>
                </c:pt>
                <c:pt idx="2">
                  <c:v>220500</c:v>
                </c:pt>
                <c:pt idx="3">
                  <c:v>235600</c:v>
                </c:pt>
              </c:numCache>
            </c:numRef>
          </c:val>
          <c:smooth val="0"/>
          <c:extLst>
            <c:ext xmlns:c16="http://schemas.microsoft.com/office/drawing/2014/chart" uri="{C3380CC4-5D6E-409C-BE32-E72D297353CC}">
              <c16:uniqueId val="{00000004-C3B9-43F6-B883-984A7B2CD21C}"/>
            </c:ext>
          </c:extLst>
        </c:ser>
        <c:ser>
          <c:idx val="5"/>
          <c:order val="5"/>
          <c:tx>
            <c:strRef>
              <c:f>'[wealth-inequality (Final).xls]London'!$C$22</c:f>
              <c:strCache>
                <c:ptCount val="1"/>
                <c:pt idx="0">
                  <c:v>Decile 6</c:v>
                </c:pt>
              </c:strCache>
            </c:strRef>
          </c:tx>
          <c:spPr>
            <a:ln w="28575" cap="rnd">
              <a:solidFill>
                <a:schemeClr val="accent6"/>
              </a:solidFill>
              <a:prstDash val="sysDash"/>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(Final).xls]London'!$D$22:$G$22</c:f>
              <c:numCache>
                <c:formatCode>General</c:formatCode>
                <c:ptCount val="4"/>
                <c:pt idx="0">
                  <c:v>257300</c:v>
                </c:pt>
                <c:pt idx="1">
                  <c:v>268900</c:v>
                </c:pt>
                <c:pt idx="2">
                  <c:v>330500</c:v>
                </c:pt>
                <c:pt idx="3">
                  <c:v>349300</c:v>
                </c:pt>
              </c:numCache>
            </c:numRef>
          </c:val>
          <c:smooth val="0"/>
          <c:extLst>
            <c:ext xmlns:c16="http://schemas.microsoft.com/office/drawing/2014/chart" uri="{C3380CC4-5D6E-409C-BE32-E72D297353CC}">
              <c16:uniqueId val="{00000005-C3B9-43F6-B883-984A7B2CD21C}"/>
            </c:ext>
          </c:extLst>
        </c:ser>
        <c:ser>
          <c:idx val="6"/>
          <c:order val="6"/>
          <c:tx>
            <c:strRef>
              <c:f>'[wealth-inequality (Final).xls]London'!$C$23</c:f>
              <c:strCache>
                <c:ptCount val="1"/>
                <c:pt idx="0">
                  <c:v>Decile 7</c:v>
                </c:pt>
              </c:strCache>
            </c:strRef>
          </c:tx>
          <c:spPr>
            <a:ln w="28575" cap="rnd">
              <a:solidFill>
                <a:schemeClr val="bg1">
                  <a:lumMod val="65000"/>
                </a:schemeClr>
              </a:solidFill>
              <a:prstDash val="dash"/>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(Final).xls]London'!$D$23:$G$23</c:f>
              <c:numCache>
                <c:formatCode>General</c:formatCode>
                <c:ptCount val="4"/>
                <c:pt idx="0">
                  <c:v>350700</c:v>
                </c:pt>
                <c:pt idx="1">
                  <c:v>382700</c:v>
                </c:pt>
                <c:pt idx="2">
                  <c:v>450300</c:v>
                </c:pt>
                <c:pt idx="3">
                  <c:v>509600</c:v>
                </c:pt>
              </c:numCache>
            </c:numRef>
          </c:val>
          <c:smooth val="0"/>
          <c:extLst>
            <c:ext xmlns:c16="http://schemas.microsoft.com/office/drawing/2014/chart" uri="{C3380CC4-5D6E-409C-BE32-E72D297353CC}">
              <c16:uniqueId val="{00000006-C3B9-43F6-B883-984A7B2CD21C}"/>
            </c:ext>
          </c:extLst>
        </c:ser>
        <c:ser>
          <c:idx val="7"/>
          <c:order val="7"/>
          <c:tx>
            <c:strRef>
              <c:f>'[wealth-inequality (Final).xls]London'!$C$24</c:f>
              <c:strCache>
                <c:ptCount val="1"/>
                <c:pt idx="0">
                  <c:v>Decile 8</c:v>
                </c:pt>
              </c:strCache>
            </c:strRef>
          </c:tx>
          <c:spPr>
            <a:ln w="28575" cap="rnd">
              <a:solidFill>
                <a:schemeClr val="accent6">
                  <a:lumMod val="60000"/>
                  <a:lumOff val="40000"/>
                </a:schemeClr>
              </a:solidFill>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(Final).xls]London'!$D$24:$G$24</c:f>
              <c:numCache>
                <c:formatCode>General</c:formatCode>
                <c:ptCount val="4"/>
                <c:pt idx="0">
                  <c:v>495000</c:v>
                </c:pt>
                <c:pt idx="1">
                  <c:v>562300</c:v>
                </c:pt>
                <c:pt idx="2">
                  <c:v>641400</c:v>
                </c:pt>
                <c:pt idx="3">
                  <c:v>710200</c:v>
                </c:pt>
              </c:numCache>
            </c:numRef>
          </c:val>
          <c:smooth val="0"/>
          <c:extLst>
            <c:ext xmlns:c16="http://schemas.microsoft.com/office/drawing/2014/chart" uri="{C3380CC4-5D6E-409C-BE32-E72D297353CC}">
              <c16:uniqueId val="{00000007-C3B9-43F6-B883-984A7B2CD21C}"/>
            </c:ext>
          </c:extLst>
        </c:ser>
        <c:ser>
          <c:idx val="8"/>
          <c:order val="8"/>
          <c:tx>
            <c:strRef>
              <c:f>'[wealth-inequality (Final).xls]London'!$C$25</c:f>
              <c:strCache>
                <c:ptCount val="1"/>
                <c:pt idx="0">
                  <c:v>Decile 9</c:v>
                </c:pt>
              </c:strCache>
            </c:strRef>
          </c:tx>
          <c:spPr>
            <a:ln w="28575" cap="rnd">
              <a:solidFill>
                <a:schemeClr val="accent3">
                  <a:lumMod val="60000"/>
                </a:schemeClr>
              </a:solidFill>
              <a:prstDash val="sysDash"/>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(Final).xls]London'!$D$25:$G$25</c:f>
              <c:numCache>
                <c:formatCode>General</c:formatCode>
                <c:ptCount val="4"/>
                <c:pt idx="0">
                  <c:v>703200</c:v>
                </c:pt>
                <c:pt idx="1">
                  <c:v>799300</c:v>
                </c:pt>
                <c:pt idx="2">
                  <c:v>966300</c:v>
                </c:pt>
                <c:pt idx="3">
                  <c:v>1117700</c:v>
                </c:pt>
              </c:numCache>
            </c:numRef>
          </c:val>
          <c:smooth val="0"/>
          <c:extLst>
            <c:ext xmlns:c16="http://schemas.microsoft.com/office/drawing/2014/chart" uri="{C3380CC4-5D6E-409C-BE32-E72D297353CC}">
              <c16:uniqueId val="{00000008-C3B9-43F6-B883-984A7B2CD21C}"/>
            </c:ext>
          </c:extLst>
        </c:ser>
        <c:ser>
          <c:idx val="9"/>
          <c:order val="9"/>
          <c:tx>
            <c:strRef>
              <c:f>'[wealth-inequality (Final).xls]London'!$C$26</c:f>
              <c:strCache>
                <c:ptCount val="1"/>
                <c:pt idx="0">
                  <c:v>Decile 10</c:v>
                </c:pt>
              </c:strCache>
            </c:strRef>
          </c:tx>
          <c:spPr>
            <a:ln w="28575" cap="rnd">
              <a:solidFill>
                <a:schemeClr val="accent6"/>
              </a:solidFill>
              <a:round/>
            </a:ln>
            <a:effectLst/>
          </c:spPr>
          <c:marker>
            <c:symbol val="none"/>
          </c:marker>
          <c:cat>
            <c:strRef>
              <c:f>'[wealth-inequality (Final).xls]London'!$D$15:$G$16</c:f>
              <c:strCache>
                <c:ptCount val="4"/>
                <c:pt idx="0">
                  <c:v>July 2010 - June 2012</c:v>
                </c:pt>
                <c:pt idx="1">
                  <c:v>July 2012 - June 2014</c:v>
                </c:pt>
                <c:pt idx="2">
                  <c:v>July 2014 - June 2016</c:v>
                </c:pt>
                <c:pt idx="3">
                  <c:v>April 2016 - March 2018</c:v>
                </c:pt>
              </c:strCache>
            </c:strRef>
          </c:cat>
          <c:val>
            <c:numRef>
              <c:f>'[wealth-inequality (Final).xls]London'!$D$26:$G$26</c:f>
              <c:numCache>
                <c:formatCode>General</c:formatCode>
                <c:ptCount val="4"/>
                <c:pt idx="0">
                  <c:v>1450000</c:v>
                </c:pt>
                <c:pt idx="1">
                  <c:v>1567100</c:v>
                </c:pt>
                <c:pt idx="2">
                  <c:v>1891400</c:v>
                </c:pt>
                <c:pt idx="3">
                  <c:v>2044400</c:v>
                </c:pt>
              </c:numCache>
            </c:numRef>
          </c:val>
          <c:smooth val="0"/>
          <c:extLst>
            <c:ext xmlns:c16="http://schemas.microsoft.com/office/drawing/2014/chart" uri="{C3380CC4-5D6E-409C-BE32-E72D297353CC}">
              <c16:uniqueId val="{00000009-C3B9-43F6-B883-984A7B2CD21C}"/>
            </c:ext>
          </c:extLst>
        </c:ser>
        <c:dLbls>
          <c:showLegendKey val="0"/>
          <c:showVal val="0"/>
          <c:showCatName val="0"/>
          <c:showSerName val="0"/>
          <c:showPercent val="0"/>
          <c:showBubbleSize val="0"/>
        </c:dLbls>
        <c:smooth val="0"/>
        <c:axId val="798372927"/>
        <c:axId val="1"/>
      </c:lineChart>
      <c:catAx>
        <c:axId val="79837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vert="horz"/>
          <a:lstStyle/>
          <a:p>
            <a:pPr>
              <a:defRPr/>
            </a:pPr>
            <a:endParaRPr lang="en-US"/>
          </a:p>
        </c:txPr>
        <c:crossAx val="798372927"/>
        <c:crosses val="autoZero"/>
        <c:crossBetween val="between"/>
      </c:valAx>
      <c:spPr>
        <a:noFill/>
        <a:ln w="25400">
          <a:noFill/>
        </a:ln>
      </c:spPr>
    </c:plotArea>
    <c:legend>
      <c:legendPos val="b"/>
      <c:layout>
        <c:manualLayout>
          <c:xMode val="edge"/>
          <c:yMode val="edge"/>
          <c:x val="0.14236690100301824"/>
          <c:y val="0.88642422752482763"/>
          <c:w val="0.84090726868926025"/>
          <c:h val="9.2691676331042513E-2"/>
        </c:manualLayout>
      </c:layout>
      <c:overlay val="0"/>
      <c:spPr>
        <a:noFill/>
        <a:ln>
          <a:noFill/>
        </a:ln>
        <a:effectLst/>
      </c:spPr>
    </c:legend>
    <c:plotVisOnly val="1"/>
    <c:dispBlanksAs val="gap"/>
    <c:showDLblsOverMax val="0"/>
  </c:chart>
  <c:spPr>
    <a:solidFill>
      <a:schemeClr val="bg1"/>
    </a:solidFill>
    <a:ln w="9525" cap="flat" cmpd="sng" algn="ctr">
      <a:solidFill>
        <a:sysClr val="window" lastClr="FFFFFF"/>
      </a:solidFill>
      <a:round/>
    </a:ln>
    <a:effectLst/>
  </c:spPr>
  <c:txPr>
    <a:bodyPr/>
    <a:lstStyle/>
    <a:p>
      <a:pPr>
        <a:defRPr sz="1200" b="0" i="0" u="none" strike="noStrike" baseline="0">
          <a:solidFill>
            <a:srgbClr val="000000"/>
          </a:solidFill>
          <a:latin typeface="+mn-lt"/>
          <a:ea typeface="Cambria"/>
          <a:cs typeface="Cambria"/>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Percent</a:t>
            </a:r>
          </a:p>
        </c:rich>
      </c:tx>
      <c:layout>
        <c:manualLayout>
          <c:xMode val="edge"/>
          <c:yMode val="edge"/>
          <c:x val="2.8259269136595207E-2"/>
          <c:y val="1.11842931867928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19835896214323E-2"/>
          <c:y val="9.6128183254971203E-2"/>
          <c:w val="0.60129253092157553"/>
          <c:h val="0.75524938114856177"/>
        </c:manualLayout>
      </c:layout>
      <c:lineChart>
        <c:grouping val="standard"/>
        <c:varyColors val="0"/>
        <c:ser>
          <c:idx val="1"/>
          <c:order val="0"/>
          <c:tx>
            <c:strRef>
              <c:f>'[CoL new charts 22.11.22.xlsx]Tenure'!$B$5</c:f>
              <c:strCache>
                <c:ptCount val="1"/>
                <c:pt idx="0">
                  <c:v>Owner Occupied</c:v>
                </c:pt>
              </c:strCache>
            </c:strRef>
          </c:tx>
          <c:spPr>
            <a:ln w="28575" cap="rnd">
              <a:solidFill>
                <a:schemeClr val="bg1">
                  <a:lumMod val="50000"/>
                </a:schemeClr>
              </a:solidFill>
              <a:round/>
            </a:ln>
            <a:effectLst/>
          </c:spPr>
          <c:marker>
            <c:symbol val="none"/>
          </c:marker>
          <c:cat>
            <c:numRef>
              <c:f>'[CoL new charts 22.11.22.xlsx]Tenure'!$A$7:$A$26</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'[CoL new charts 22.11.22.xlsx]Tenure'!$C$30:$C$49</c:f>
              <c:numCache>
                <c:formatCode>0.00</c:formatCode>
                <c:ptCount val="20"/>
                <c:pt idx="0">
                  <c:v>58.135489523091053</c:v>
                </c:pt>
                <c:pt idx="1">
                  <c:v>56.558697899019229</c:v>
                </c:pt>
                <c:pt idx="2">
                  <c:v>57.548514499985771</c:v>
                </c:pt>
                <c:pt idx="3">
                  <c:v>57.15610095883973</c:v>
                </c:pt>
                <c:pt idx="4">
                  <c:v>55.434885186291346</c:v>
                </c:pt>
                <c:pt idx="5">
                  <c:v>55.024635054827165</c:v>
                </c:pt>
                <c:pt idx="6">
                  <c:v>53.601049069008575</c:v>
                </c:pt>
                <c:pt idx="7">
                  <c:v>52.192790931214539</c:v>
                </c:pt>
                <c:pt idx="8">
                  <c:v>51.238352545907887</c:v>
                </c:pt>
                <c:pt idx="9">
                  <c:v>50.514165155783012</c:v>
                </c:pt>
                <c:pt idx="10">
                  <c:v>49.948201395516769</c:v>
                </c:pt>
                <c:pt idx="11">
                  <c:v>49.210406331222963</c:v>
                </c:pt>
                <c:pt idx="12">
                  <c:v>48.911862979209047</c:v>
                </c:pt>
                <c:pt idx="13">
                  <c:v>48.83911123629742</c:v>
                </c:pt>
                <c:pt idx="14">
                  <c:v>48.039049239983541</c:v>
                </c:pt>
                <c:pt idx="15">
                  <c:v>48.608826612892955</c:v>
                </c:pt>
                <c:pt idx="16">
                  <c:v>49.205918483703904</c:v>
                </c:pt>
                <c:pt idx="17">
                  <c:v>49.109365888384929</c:v>
                </c:pt>
                <c:pt idx="18">
                  <c:v>49.28107318809338</c:v>
                </c:pt>
                <c:pt idx="19">
                  <c:v>49.40927740505451</c:v>
                </c:pt>
              </c:numCache>
            </c:numRef>
          </c:val>
          <c:smooth val="0"/>
          <c:extLst>
            <c:ext xmlns:c16="http://schemas.microsoft.com/office/drawing/2014/chart" uri="{C3380CC4-5D6E-409C-BE32-E72D297353CC}">
              <c16:uniqueId val="{00000000-A776-46EA-ACC4-461ED05A6992}"/>
            </c:ext>
          </c:extLst>
        </c:ser>
        <c:ser>
          <c:idx val="3"/>
          <c:order val="1"/>
          <c:tx>
            <c:strRef>
              <c:f>'[CoL new charts 22.11.22.xlsx]Tenure'!$D$5</c:f>
              <c:strCache>
                <c:ptCount val="1"/>
                <c:pt idx="0">
                  <c:v>Rented Privately or with a job or business</c:v>
                </c:pt>
              </c:strCache>
            </c:strRef>
          </c:tx>
          <c:spPr>
            <a:ln w="28575" cap="rnd">
              <a:solidFill>
                <a:schemeClr val="accent6">
                  <a:lumMod val="60000"/>
                  <a:lumOff val="40000"/>
                </a:schemeClr>
              </a:solidFill>
              <a:round/>
            </a:ln>
            <a:effectLst/>
          </c:spPr>
          <c:marker>
            <c:symbol val="none"/>
          </c:marker>
          <c:cat>
            <c:numRef>
              <c:f>'[CoL new charts 22.11.22.xlsx]Tenure'!$A$7:$A$26</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'[CoL new charts 22.11.22.xlsx]Tenure'!$E$30:$E$49</c:f>
              <c:numCache>
                <c:formatCode>0.00</c:formatCode>
                <c:ptCount val="20"/>
                <c:pt idx="0">
                  <c:v>15.915937560344457</c:v>
                </c:pt>
                <c:pt idx="1">
                  <c:v>17.874031030365121</c:v>
                </c:pt>
                <c:pt idx="2">
                  <c:v>17.62486030577395</c:v>
                </c:pt>
                <c:pt idx="3">
                  <c:v>18.570054944961846</c:v>
                </c:pt>
                <c:pt idx="4">
                  <c:v>20.595403637590039</c:v>
                </c:pt>
                <c:pt idx="5">
                  <c:v>21.450148301170749</c:v>
                </c:pt>
                <c:pt idx="6">
                  <c:v>22.586066010435168</c:v>
                </c:pt>
                <c:pt idx="7">
                  <c:v>24.075013709240444</c:v>
                </c:pt>
                <c:pt idx="8">
                  <c:v>25.176395466938416</c:v>
                </c:pt>
                <c:pt idx="9">
                  <c:v>25.975465914792608</c:v>
                </c:pt>
                <c:pt idx="10">
                  <c:v>26.558043162857686</c:v>
                </c:pt>
                <c:pt idx="11">
                  <c:v>27.456583378203391</c:v>
                </c:pt>
                <c:pt idx="12">
                  <c:v>27.966978209627246</c:v>
                </c:pt>
                <c:pt idx="13">
                  <c:v>28.352552131295482</c:v>
                </c:pt>
                <c:pt idx="14">
                  <c:v>29.103735690361876</c:v>
                </c:pt>
                <c:pt idx="15">
                  <c:v>28.887697240351791</c:v>
                </c:pt>
                <c:pt idx="16">
                  <c:v>28.517781156014006</c:v>
                </c:pt>
                <c:pt idx="17">
                  <c:v>28.78473331341851</c:v>
                </c:pt>
                <c:pt idx="18">
                  <c:v>28.895004305370442</c:v>
                </c:pt>
                <c:pt idx="19">
                  <c:v>28.919500816033633</c:v>
                </c:pt>
              </c:numCache>
            </c:numRef>
          </c:val>
          <c:smooth val="0"/>
          <c:extLst>
            <c:ext xmlns:c16="http://schemas.microsoft.com/office/drawing/2014/chart" uri="{C3380CC4-5D6E-409C-BE32-E72D297353CC}">
              <c16:uniqueId val="{00000001-A776-46EA-ACC4-461ED05A6992}"/>
            </c:ext>
          </c:extLst>
        </c:ser>
        <c:ser>
          <c:idx val="5"/>
          <c:order val="2"/>
          <c:tx>
            <c:strRef>
              <c:f>'[CoL new charts 22.11.22.xlsx]Tenure'!$F$5</c:f>
              <c:strCache>
                <c:ptCount val="1"/>
                <c:pt idx="0">
                  <c:v>Rented from Private Registered Providers</c:v>
                </c:pt>
              </c:strCache>
            </c:strRef>
          </c:tx>
          <c:spPr>
            <a:ln w="28575" cap="rnd">
              <a:solidFill>
                <a:schemeClr val="accent6">
                  <a:lumMod val="50000"/>
                </a:schemeClr>
              </a:solidFill>
              <a:round/>
            </a:ln>
            <a:effectLst/>
          </c:spPr>
          <c:marker>
            <c:symbol val="none"/>
          </c:marker>
          <c:cat>
            <c:numRef>
              <c:f>'[CoL new charts 22.11.22.xlsx]Tenure'!$A$7:$A$26</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'[CoL new charts 22.11.22.xlsx]Tenure'!$G$30:$G$49</c:f>
              <c:numCache>
                <c:formatCode>0.00</c:formatCode>
                <c:ptCount val="20"/>
                <c:pt idx="0">
                  <c:v>8.9708011703759674</c:v>
                </c:pt>
                <c:pt idx="1">
                  <c:v>9.1642397867699437</c:v>
                </c:pt>
                <c:pt idx="2">
                  <c:v>9.2161131101817588</c:v>
                </c:pt>
                <c:pt idx="3">
                  <c:v>9.2953542393780051</c:v>
                </c:pt>
                <c:pt idx="4">
                  <c:v>9.4608599767594761</c:v>
                </c:pt>
                <c:pt idx="5">
                  <c:v>9.4014927684734548</c:v>
                </c:pt>
                <c:pt idx="6">
                  <c:v>10.308781217982457</c:v>
                </c:pt>
                <c:pt idx="7">
                  <c:v>10.440046392660198</c:v>
                </c:pt>
                <c:pt idx="8">
                  <c:v>10.74673385144383</c:v>
                </c:pt>
                <c:pt idx="9">
                  <c:v>10.863573642834666</c:v>
                </c:pt>
                <c:pt idx="10">
                  <c:v>10.921177652585893</c:v>
                </c:pt>
                <c:pt idx="11">
                  <c:v>10.955791228366152</c:v>
                </c:pt>
                <c:pt idx="12">
                  <c:v>10.93661361724401</c:v>
                </c:pt>
                <c:pt idx="13">
                  <c:v>11.024102452993853</c:v>
                </c:pt>
                <c:pt idx="14">
                  <c:v>11.173048335651558</c:v>
                </c:pt>
                <c:pt idx="15">
                  <c:v>11.067469698885283</c:v>
                </c:pt>
                <c:pt idx="16">
                  <c:v>10.974619771662509</c:v>
                </c:pt>
                <c:pt idx="17">
                  <c:v>10.969118990629754</c:v>
                </c:pt>
                <c:pt idx="18">
                  <c:v>10.983333358449393</c:v>
                </c:pt>
                <c:pt idx="19">
                  <c:v>10.922406264630908</c:v>
                </c:pt>
              </c:numCache>
            </c:numRef>
          </c:val>
          <c:smooth val="0"/>
          <c:extLst>
            <c:ext xmlns:c16="http://schemas.microsoft.com/office/drawing/2014/chart" uri="{C3380CC4-5D6E-409C-BE32-E72D297353CC}">
              <c16:uniqueId val="{00000002-A776-46EA-ACC4-461ED05A6992}"/>
            </c:ext>
          </c:extLst>
        </c:ser>
        <c:ser>
          <c:idx val="7"/>
          <c:order val="3"/>
          <c:tx>
            <c:strRef>
              <c:f>'[CoL new charts 22.11.22.xlsx]Tenure'!$H$5</c:f>
              <c:strCache>
                <c:ptCount val="1"/>
                <c:pt idx="0">
                  <c:v>Rented from Local Authorities</c:v>
                </c:pt>
              </c:strCache>
            </c:strRef>
          </c:tx>
          <c:spPr>
            <a:ln w="28575" cap="rnd">
              <a:solidFill>
                <a:schemeClr val="accent3">
                  <a:lumMod val="60000"/>
                  <a:lumOff val="40000"/>
                </a:schemeClr>
              </a:solidFill>
              <a:round/>
            </a:ln>
            <a:effectLst/>
          </c:spPr>
          <c:marker>
            <c:symbol val="none"/>
          </c:marker>
          <c:cat>
            <c:numRef>
              <c:f>'[CoL new charts 22.11.22.xlsx]Tenure'!$A$7:$A$26</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'[CoL new charts 22.11.22.xlsx]Tenure'!$I$30:$I$49</c:f>
              <c:numCache>
                <c:formatCode>0.00</c:formatCode>
                <c:ptCount val="20"/>
                <c:pt idx="0">
                  <c:v>16.591159153813614</c:v>
                </c:pt>
                <c:pt idx="1">
                  <c:v>15.965574541411051</c:v>
                </c:pt>
                <c:pt idx="2">
                  <c:v>15.296847533394468</c:v>
                </c:pt>
                <c:pt idx="3">
                  <c:v>14.696708729827385</c:v>
                </c:pt>
                <c:pt idx="4">
                  <c:v>14.222411215062767</c:v>
                </c:pt>
                <c:pt idx="5">
                  <c:v>13.901879470759107</c:v>
                </c:pt>
                <c:pt idx="6">
                  <c:v>13.296058013835884</c:v>
                </c:pt>
                <c:pt idx="7">
                  <c:v>13.087524612527943</c:v>
                </c:pt>
                <c:pt idx="8">
                  <c:v>12.648579630686962</c:v>
                </c:pt>
                <c:pt idx="9">
                  <c:v>12.438794662438958</c:v>
                </c:pt>
                <c:pt idx="10">
                  <c:v>12.202731754402249</c:v>
                </c:pt>
                <c:pt idx="11">
                  <c:v>12.04473455402964</c:v>
                </c:pt>
                <c:pt idx="12">
                  <c:v>11.856156496628563</c:v>
                </c:pt>
                <c:pt idx="13">
                  <c:v>11.629073721028245</c:v>
                </c:pt>
                <c:pt idx="14">
                  <c:v>11.40808823253845</c:v>
                </c:pt>
                <c:pt idx="15">
                  <c:v>11.177326935681233</c:v>
                </c:pt>
                <c:pt idx="16">
                  <c:v>11.044774362144667</c:v>
                </c:pt>
                <c:pt idx="17">
                  <c:v>10.882577498238341</c:v>
                </c:pt>
                <c:pt idx="18">
                  <c:v>10.746056086583538</c:v>
                </c:pt>
                <c:pt idx="19">
                  <c:v>10.632411397677039</c:v>
                </c:pt>
              </c:numCache>
            </c:numRef>
          </c:val>
          <c:smooth val="0"/>
          <c:extLst>
            <c:ext xmlns:c16="http://schemas.microsoft.com/office/drawing/2014/chart" uri="{C3380CC4-5D6E-409C-BE32-E72D297353CC}">
              <c16:uniqueId val="{00000003-A776-46EA-ACC4-461ED05A6992}"/>
            </c:ext>
          </c:extLst>
        </c:ser>
        <c:dLbls>
          <c:showLegendKey val="0"/>
          <c:showVal val="0"/>
          <c:showCatName val="0"/>
          <c:showSerName val="0"/>
          <c:showPercent val="0"/>
          <c:showBubbleSize val="0"/>
        </c:dLbls>
        <c:smooth val="0"/>
        <c:axId val="1077083920"/>
        <c:axId val="1077084336"/>
      </c:lineChart>
      <c:catAx>
        <c:axId val="107708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77084336"/>
        <c:crosses val="autoZero"/>
        <c:auto val="1"/>
        <c:lblAlgn val="ctr"/>
        <c:lblOffset val="100"/>
        <c:noMultiLvlLbl val="0"/>
      </c:catAx>
      <c:valAx>
        <c:axId val="107708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77083920"/>
        <c:crosses val="autoZero"/>
        <c:crossBetween val="between"/>
      </c:valAx>
      <c:spPr>
        <a:noFill/>
        <a:ln>
          <a:noFill/>
        </a:ln>
        <a:effectLst/>
      </c:spPr>
    </c:plotArea>
    <c:legend>
      <c:legendPos val="b"/>
      <c:layout>
        <c:manualLayout>
          <c:xMode val="edge"/>
          <c:yMode val="edge"/>
          <c:x val="0.6860425475356382"/>
          <c:y val="0.18294394737944242"/>
          <c:w val="0.31122222222222223"/>
          <c:h val="0.702371720226743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n-GB" dirty="0"/>
              <a:t>Fig 11. Londoners' financial situation: key demographic groups</a:t>
            </a:r>
          </a:p>
        </c:rich>
      </c:tx>
      <c:layout>
        <c:manualLayout>
          <c:xMode val="edge"/>
          <c:yMode val="edge"/>
          <c:x val="0.21023049202254407"/>
          <c:y val="1.393712418233709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5.6990551449556032E-2"/>
          <c:y val="0.13659003565123679"/>
          <c:w val="0.943009448550444"/>
          <c:h val="0.414890086681384"/>
        </c:manualLayout>
      </c:layout>
      <c:barChart>
        <c:barDir val="col"/>
        <c:grouping val="stacked"/>
        <c:varyColors val="0"/>
        <c:ser>
          <c:idx val="0"/>
          <c:order val="0"/>
          <c:tx>
            <c:strRef>
              <c:f>'Financial situation'!$B$76</c:f>
              <c:strCache>
                <c:ptCount val="1"/>
                <c:pt idx="0">
                  <c:v>Financially struggling</c:v>
                </c:pt>
              </c:strCache>
            </c:strRef>
          </c:tx>
          <c:spPr>
            <a:solidFill>
              <a:schemeClr val="bg2">
                <a:lumMod val="9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('Financial situation'!$C$75,'Financial situation'!$O$75:$Q$75,'Financial situation'!$S$75,'Financial situation'!$U$75:$Z$75,'Financial situation'!$AD$75:$AF$75,'Financial situation'!$AI$75:$AJ$75,'Financial situation'!$AL$75:$AN$75,'Financial situation'!$AP$75:$AQ$75,'Financial situation'!$AU$75:$AX$75)</c:f>
              <c:strCache>
                <c:ptCount val="10"/>
                <c:pt idx="0">
                  <c:v>All</c:v>
                </c:pt>
                <c:pt idx="1">
                  <c:v>C2DE</c:v>
                </c:pt>
                <c:pt idx="2">
                  <c:v>Asian</c:v>
                </c:pt>
                <c:pt idx="3">
                  <c:v>Black</c:v>
                </c:pt>
                <c:pt idx="4">
                  <c:v>Not in employment</c:v>
                </c:pt>
                <c:pt idx="5">
                  <c:v>Income less than £20,000</c:v>
                </c:pt>
                <c:pt idx="6">
                  <c:v>£20,000 to £39,999</c:v>
                </c:pt>
                <c:pt idx="7">
                  <c:v>Private renters</c:v>
                </c:pt>
                <c:pt idx="8">
                  <c:v>Social renters</c:v>
                </c:pt>
                <c:pt idx="9">
                  <c:v>Deaf and disabled Londoners</c:v>
                </c:pt>
              </c:strCache>
              <c:extLst/>
            </c:strRef>
          </c:cat>
          <c:val>
            <c:numRef>
              <c:f>('Financial situation'!$C$76,'Financial situation'!$O$76:$Q$76,'Financial situation'!$S$76,'Financial situation'!$U$76:$Z$76,'Financial situation'!$AD$76:$AF$76,'Financial situation'!$AI$76:$AJ$76,'Financial situation'!$AL$76:$AN$76,'Financial situation'!$AP$76:$AQ$76,'Financial situation'!$AU$76:$AX$76)</c:f>
              <c:numCache>
                <c:formatCode>#,##0_ ;[Red]\-#,##0\ </c:formatCode>
                <c:ptCount val="10"/>
                <c:pt idx="0">
                  <c:v>19.526655976565941</c:v>
                </c:pt>
                <c:pt idx="1">
                  <c:v>29.018396426522241</c:v>
                </c:pt>
                <c:pt idx="2">
                  <c:v>23.855268903304498</c:v>
                </c:pt>
                <c:pt idx="3">
                  <c:v>23.446124742620793</c:v>
                </c:pt>
                <c:pt idx="4">
                  <c:v>24.734929960148779</c:v>
                </c:pt>
                <c:pt idx="5">
                  <c:v>38.383892257693851</c:v>
                </c:pt>
                <c:pt idx="6">
                  <c:v>26.86338726710235</c:v>
                </c:pt>
                <c:pt idx="7">
                  <c:v>26.709473818099521</c:v>
                </c:pt>
                <c:pt idx="8">
                  <c:v>36.200589233546928</c:v>
                </c:pt>
                <c:pt idx="9">
                  <c:v>32.099077624599794</c:v>
                </c:pt>
              </c:numCache>
              <c:extLst/>
            </c:numRef>
          </c:val>
          <c:extLst>
            <c:ext xmlns:c16="http://schemas.microsoft.com/office/drawing/2014/chart" uri="{C3380CC4-5D6E-409C-BE32-E72D297353CC}">
              <c16:uniqueId val="{00000000-EB89-4689-A261-44B28D4A90F1}"/>
            </c:ext>
          </c:extLst>
        </c:ser>
        <c:ser>
          <c:idx val="4"/>
          <c:order val="1"/>
          <c:tx>
            <c:strRef>
              <c:f>'Financial situation'!$B$79</c:f>
              <c:strCache>
                <c:ptCount val="1"/>
                <c:pt idx="0">
                  <c:v>Just about managing</c:v>
                </c:pt>
              </c:strCache>
            </c:strRef>
          </c:tx>
          <c:spPr>
            <a:solidFill>
              <a:schemeClr val="accent6">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('Financial situation'!$C$75,'Financial situation'!$O$75:$Q$75,'Financial situation'!$S$75,'Financial situation'!$U$75:$Z$75,'Financial situation'!$AD$75:$AF$75,'Financial situation'!$AI$75:$AJ$75,'Financial situation'!$AL$75:$AN$75,'Financial situation'!$AP$75:$AQ$75,'Financial situation'!$AU$75:$AX$75)</c:f>
              <c:strCache>
                <c:ptCount val="10"/>
                <c:pt idx="0">
                  <c:v>All</c:v>
                </c:pt>
                <c:pt idx="1">
                  <c:v>C2DE</c:v>
                </c:pt>
                <c:pt idx="2">
                  <c:v>Asian</c:v>
                </c:pt>
                <c:pt idx="3">
                  <c:v>Black</c:v>
                </c:pt>
                <c:pt idx="4">
                  <c:v>Not in employment</c:v>
                </c:pt>
                <c:pt idx="5">
                  <c:v>Income less than £20,000</c:v>
                </c:pt>
                <c:pt idx="6">
                  <c:v>£20,000 to £39,999</c:v>
                </c:pt>
                <c:pt idx="7">
                  <c:v>Private renters</c:v>
                </c:pt>
                <c:pt idx="8">
                  <c:v>Social renters</c:v>
                </c:pt>
                <c:pt idx="9">
                  <c:v>Deaf and disabled Londoners</c:v>
                </c:pt>
              </c:strCache>
              <c:extLst/>
            </c:strRef>
          </c:cat>
          <c:val>
            <c:numRef>
              <c:f>('Financial situation'!$C$79,'Financial situation'!$O$79:$Q$79,'Financial situation'!$S$79,'Financial situation'!$U$79:$Z$79,'Financial situation'!$AD$79:$AF$79,'Financial situation'!$AI$79:$AJ$79,'Financial situation'!$AL$79:$AN$79,'Financial situation'!$AP$79:$AQ$79,'Financial situation'!$AU$79:$AX$79)</c:f>
              <c:numCache>
                <c:formatCode>#,##0_ ;[Red]\-#,##0\ </c:formatCode>
                <c:ptCount val="10"/>
                <c:pt idx="0">
                  <c:v>31.497951095678289</c:v>
                </c:pt>
                <c:pt idx="1">
                  <c:v>34.178646148367868</c:v>
                </c:pt>
                <c:pt idx="2">
                  <c:v>32.538324184194273</c:v>
                </c:pt>
                <c:pt idx="3">
                  <c:v>35.449939489063631</c:v>
                </c:pt>
                <c:pt idx="4">
                  <c:v>29.33747925228608</c:v>
                </c:pt>
                <c:pt idx="5">
                  <c:v>35.24829459124868</c:v>
                </c:pt>
                <c:pt idx="6">
                  <c:v>34.214441479887334</c:v>
                </c:pt>
                <c:pt idx="7">
                  <c:v>33.924685874634406</c:v>
                </c:pt>
                <c:pt idx="8">
                  <c:v>35.9673617908906</c:v>
                </c:pt>
                <c:pt idx="9">
                  <c:v>36.199414057571985</c:v>
                </c:pt>
              </c:numCache>
              <c:extLst/>
            </c:numRef>
          </c:val>
          <c:extLst>
            <c:ext xmlns:c16="http://schemas.microsoft.com/office/drawing/2014/chart" uri="{C3380CC4-5D6E-409C-BE32-E72D297353CC}">
              <c16:uniqueId val="{00000001-EB89-4689-A261-44B28D4A90F1}"/>
            </c:ext>
          </c:extLst>
        </c:ser>
        <c:ser>
          <c:idx val="1"/>
          <c:order val="2"/>
          <c:tx>
            <c:strRef>
              <c:f>'Financial situation'!$B$80</c:f>
              <c:strCache>
                <c:ptCount val="1"/>
                <c:pt idx="0">
                  <c:v>Coping okay</c:v>
                </c:pt>
              </c:strCache>
            </c:strRef>
          </c:tx>
          <c:spPr>
            <a:solidFill>
              <a:schemeClr val="tx1">
                <a:lumMod val="50000"/>
                <a:lumOff val="5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('Financial situation'!$C$75,'Financial situation'!$O$75:$Q$75,'Financial situation'!$S$75,'Financial situation'!$U$75:$Z$75,'Financial situation'!$AD$75:$AF$75,'Financial situation'!$AI$75:$AJ$75,'Financial situation'!$AL$75:$AN$75,'Financial situation'!$AP$75:$AQ$75,'Financial situation'!$AU$75:$AX$75)</c:f>
              <c:strCache>
                <c:ptCount val="10"/>
                <c:pt idx="0">
                  <c:v>All</c:v>
                </c:pt>
                <c:pt idx="1">
                  <c:v>C2DE</c:v>
                </c:pt>
                <c:pt idx="2">
                  <c:v>Asian</c:v>
                </c:pt>
                <c:pt idx="3">
                  <c:v>Black</c:v>
                </c:pt>
                <c:pt idx="4">
                  <c:v>Not in employment</c:v>
                </c:pt>
                <c:pt idx="5">
                  <c:v>Income less than £20,000</c:v>
                </c:pt>
                <c:pt idx="6">
                  <c:v>£20,000 to £39,999</c:v>
                </c:pt>
                <c:pt idx="7">
                  <c:v>Private renters</c:v>
                </c:pt>
                <c:pt idx="8">
                  <c:v>Social renters</c:v>
                </c:pt>
                <c:pt idx="9">
                  <c:v>Deaf and disabled Londoners</c:v>
                </c:pt>
              </c:strCache>
              <c:extLst/>
            </c:strRef>
          </c:cat>
          <c:val>
            <c:numRef>
              <c:f>('Financial situation'!$C$80,'Financial situation'!$O$80:$Q$80,'Financial situation'!$S$80,'Financial situation'!$U$80:$Z$80,'Financial situation'!$AD$80:$AF$80,'Financial situation'!$AI$80:$AJ$80,'Financial situation'!$AL$80:$AN$80,'Financial situation'!$AP$80:$AQ$80,'Financial situation'!$AU$80:$AX$80)</c:f>
              <c:numCache>
                <c:formatCode>#,##0_ ;[Red]\-#,##0\ </c:formatCode>
                <c:ptCount val="10"/>
                <c:pt idx="0">
                  <c:v>30.399719786110218</c:v>
                </c:pt>
                <c:pt idx="1">
                  <c:v>22.482499853918281</c:v>
                </c:pt>
                <c:pt idx="2">
                  <c:v>19.359573631996671</c:v>
                </c:pt>
                <c:pt idx="3">
                  <c:v>24.762645026621549</c:v>
                </c:pt>
                <c:pt idx="4">
                  <c:v>27.82897607869732</c:v>
                </c:pt>
                <c:pt idx="5">
                  <c:v>18.548906252567871</c:v>
                </c:pt>
                <c:pt idx="6">
                  <c:v>27.370029947951842</c:v>
                </c:pt>
                <c:pt idx="7">
                  <c:v>27.435528356824403</c:v>
                </c:pt>
                <c:pt idx="8">
                  <c:v>17.850525572080471</c:v>
                </c:pt>
                <c:pt idx="9">
                  <c:v>20.70932020267761</c:v>
                </c:pt>
              </c:numCache>
              <c:extLst/>
            </c:numRef>
          </c:val>
          <c:extLst>
            <c:ext xmlns:c16="http://schemas.microsoft.com/office/drawing/2014/chart" uri="{C3380CC4-5D6E-409C-BE32-E72D297353CC}">
              <c16:uniqueId val="{00000002-EB89-4689-A261-44B28D4A90F1}"/>
            </c:ext>
          </c:extLst>
        </c:ser>
        <c:ser>
          <c:idx val="5"/>
          <c:order val="3"/>
          <c:tx>
            <c:strRef>
              <c:f>'Financial situation'!$B$81</c:f>
              <c:strCache>
                <c:ptCount val="1"/>
                <c:pt idx="0">
                  <c:v>Financially comfortable</c:v>
                </c:pt>
              </c:strCache>
            </c:strRef>
          </c:tx>
          <c:spPr>
            <a:solidFill>
              <a:schemeClr val="accent6">
                <a:lumMod val="60000"/>
                <a:lumOff val="40000"/>
              </a:schemeClr>
            </a:solidFill>
            <a:ln>
              <a:solidFill>
                <a:schemeClr val="bg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A-EB89-4689-A261-44B28D4A90F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('Financial situation'!$C$75,'Financial situation'!$O$75:$Q$75,'Financial situation'!$S$75,'Financial situation'!$U$75:$Z$75,'Financial situation'!$AD$75:$AF$75,'Financial situation'!$AI$75:$AJ$75,'Financial situation'!$AL$75:$AN$75,'Financial situation'!$AP$75:$AQ$75,'Financial situation'!$AU$75:$AX$75)</c:f>
              <c:strCache>
                <c:ptCount val="10"/>
                <c:pt idx="0">
                  <c:v>All</c:v>
                </c:pt>
                <c:pt idx="1">
                  <c:v>C2DE</c:v>
                </c:pt>
                <c:pt idx="2">
                  <c:v>Asian</c:v>
                </c:pt>
                <c:pt idx="3">
                  <c:v>Black</c:v>
                </c:pt>
                <c:pt idx="4">
                  <c:v>Not in employment</c:v>
                </c:pt>
                <c:pt idx="5">
                  <c:v>Income less than £20,000</c:v>
                </c:pt>
                <c:pt idx="6">
                  <c:v>£20,000 to £39,999</c:v>
                </c:pt>
                <c:pt idx="7">
                  <c:v>Private renters</c:v>
                </c:pt>
                <c:pt idx="8">
                  <c:v>Social renters</c:v>
                </c:pt>
                <c:pt idx="9">
                  <c:v>Deaf and disabled Londoners</c:v>
                </c:pt>
              </c:strCache>
              <c:extLst/>
            </c:strRef>
          </c:cat>
          <c:val>
            <c:numRef>
              <c:f>('Financial situation'!$C$81,'Financial situation'!$O$81:$Q$81,'Financial situation'!$S$81,'Financial situation'!$U$81:$Z$81,'Financial situation'!$AD$81:$AF$81,'Financial situation'!$AI$81:$AJ$81,'Financial situation'!$AL$81:$AN$81,'Financial situation'!$AP$81:$AQ$81,'Financial situation'!$AU$81:$AX$81)</c:f>
              <c:numCache>
                <c:formatCode>#,##0_ ;[Red]\-#,##0\ </c:formatCode>
                <c:ptCount val="10"/>
                <c:pt idx="0">
                  <c:v>11.57259755287161</c:v>
                </c:pt>
                <c:pt idx="1">
                  <c:v>5.9518421715419265</c:v>
                </c:pt>
                <c:pt idx="2">
                  <c:v>7.2565993697741655</c:v>
                </c:pt>
                <c:pt idx="3">
                  <c:v>9.695209852826677</c:v>
                </c:pt>
                <c:pt idx="4">
                  <c:v>9.7059935491323639</c:v>
                </c:pt>
                <c:pt idx="5">
                  <c:v>4.6853081776807315</c:v>
                </c:pt>
                <c:pt idx="6">
                  <c:v>7.4421750054437812</c:v>
                </c:pt>
                <c:pt idx="7">
                  <c:v>8.475939823262447</c:v>
                </c:pt>
                <c:pt idx="8">
                  <c:v>4.0980038521194633</c:v>
                </c:pt>
                <c:pt idx="9">
                  <c:v>4.8357739884083806</c:v>
                </c:pt>
              </c:numCache>
              <c:extLst/>
            </c:numRef>
          </c:val>
          <c:extLst>
            <c:ext xmlns:c16="http://schemas.microsoft.com/office/drawing/2014/chart" uri="{C3380CC4-5D6E-409C-BE32-E72D297353CC}">
              <c16:uniqueId val="{00000003-EB89-4689-A261-44B28D4A90F1}"/>
            </c:ext>
          </c:extLst>
        </c:ser>
        <c:ser>
          <c:idx val="8"/>
          <c:order val="4"/>
          <c:tx>
            <c:strRef>
              <c:f>'Financial situation'!$B$84</c:f>
              <c:strCache>
                <c:ptCount val="1"/>
                <c:pt idx="0">
                  <c:v>Don't know / prefer not to say</c:v>
                </c:pt>
              </c:strCache>
            </c:strRef>
          </c:tx>
          <c:spPr>
            <a:solidFill>
              <a:schemeClr val="tx2"/>
            </a:solidFill>
            <a:ln>
              <a:solidFill>
                <a:schemeClr val="bg1"/>
              </a:solid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7-EB89-4689-A261-44B28D4A90F1}"/>
                </c:ext>
              </c:extLst>
            </c:dLbl>
            <c:dLbl>
              <c:idx val="6"/>
              <c:delete val="1"/>
              <c:extLst>
                <c:ext xmlns:c15="http://schemas.microsoft.com/office/drawing/2012/chart" uri="{CE6537A1-D6FC-4f65-9D91-7224C49458BB}"/>
                <c:ext xmlns:c16="http://schemas.microsoft.com/office/drawing/2014/chart" uri="{C3380CC4-5D6E-409C-BE32-E72D297353CC}">
                  <c16:uniqueId val="{00000008-EB89-4689-A261-44B28D4A90F1}"/>
                </c:ext>
              </c:extLst>
            </c:dLbl>
            <c:dLbl>
              <c:idx val="7"/>
              <c:delete val="1"/>
              <c:extLst>
                <c:ext xmlns:c15="http://schemas.microsoft.com/office/drawing/2012/chart" uri="{CE6537A1-D6FC-4f65-9D91-7224C49458BB}"/>
                <c:ext xmlns:c16="http://schemas.microsoft.com/office/drawing/2014/chart" uri="{C3380CC4-5D6E-409C-BE32-E72D297353CC}">
                  <c16:uniqueId val="{00000009-EB89-4689-A261-44B28D4A90F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('Financial situation'!$C$75,'Financial situation'!$O$75:$Q$75,'Financial situation'!$S$75,'Financial situation'!$U$75:$Z$75,'Financial situation'!$AD$75:$AF$75,'Financial situation'!$AI$75:$AJ$75,'Financial situation'!$AL$75:$AN$75,'Financial situation'!$AP$75:$AQ$75,'Financial situation'!$AU$75:$AX$75)</c:f>
              <c:strCache>
                <c:ptCount val="10"/>
                <c:pt idx="0">
                  <c:v>All</c:v>
                </c:pt>
                <c:pt idx="1">
                  <c:v>C2DE</c:v>
                </c:pt>
                <c:pt idx="2">
                  <c:v>Asian</c:v>
                </c:pt>
                <c:pt idx="3">
                  <c:v>Black</c:v>
                </c:pt>
                <c:pt idx="4">
                  <c:v>Not in employment</c:v>
                </c:pt>
                <c:pt idx="5">
                  <c:v>Income less than £20,000</c:v>
                </c:pt>
                <c:pt idx="6">
                  <c:v>£20,000 to £39,999</c:v>
                </c:pt>
                <c:pt idx="7">
                  <c:v>Private renters</c:v>
                </c:pt>
                <c:pt idx="8">
                  <c:v>Social renters</c:v>
                </c:pt>
                <c:pt idx="9">
                  <c:v>Deaf and disabled Londoners</c:v>
                </c:pt>
              </c:strCache>
              <c:extLst/>
            </c:strRef>
          </c:cat>
          <c:val>
            <c:numRef>
              <c:f>('Financial situation'!$C$84,'Financial situation'!$O$84:$Q$84,'Financial situation'!$S$84,'Financial situation'!$U$84:$Z$84,'Financial situation'!$AD$84:$AF$84,'Financial situation'!$AI$84:$AJ$84,'Financial situation'!$AL$84:$AN$84,'Financial situation'!$AP$84:$AQ$84,'Financial situation'!$AU$84:$AX$84)</c:f>
              <c:numCache>
                <c:formatCode>#,##0_ ;[Red]\-#,##0\ </c:formatCode>
                <c:ptCount val="10"/>
                <c:pt idx="0">
                  <c:v>7.0030755887739451</c:v>
                </c:pt>
                <c:pt idx="1">
                  <c:v>8.3686153996497197</c:v>
                </c:pt>
                <c:pt idx="2">
                  <c:v>16.990233910730378</c:v>
                </c:pt>
                <c:pt idx="3">
                  <c:v>6.6460808888673535</c:v>
                </c:pt>
                <c:pt idx="4">
                  <c:v>8.3926211597354534</c:v>
                </c:pt>
                <c:pt idx="5">
                  <c:v>3.1335987208088527</c:v>
                </c:pt>
                <c:pt idx="6">
                  <c:v>4.1099662996146824</c:v>
                </c:pt>
                <c:pt idx="7">
                  <c:v>3.4543721271792012</c:v>
                </c:pt>
                <c:pt idx="8">
                  <c:v>5.8835195513625518</c:v>
                </c:pt>
                <c:pt idx="9">
                  <c:v>6.1564141267422334</c:v>
                </c:pt>
              </c:numCache>
              <c:extLst/>
            </c:numRef>
          </c:val>
          <c:extLst>
            <c:ext xmlns:c16="http://schemas.microsoft.com/office/drawing/2014/chart" uri="{C3380CC4-5D6E-409C-BE32-E72D297353CC}">
              <c16:uniqueId val="{00000004-EB89-4689-A261-44B28D4A90F1}"/>
            </c:ext>
          </c:extLst>
        </c:ser>
        <c:dLbls>
          <c:dLblPos val="ctr"/>
          <c:showLegendKey val="0"/>
          <c:showVal val="1"/>
          <c:showCatName val="0"/>
          <c:showSerName val="0"/>
          <c:showPercent val="0"/>
          <c:showBubbleSize val="0"/>
        </c:dLbls>
        <c:gapWidth val="100"/>
        <c:overlap val="100"/>
        <c:axId val="389970624"/>
        <c:axId val="389965376"/>
      </c:barChart>
      <c:catAx>
        <c:axId val="389970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9965376"/>
        <c:crosses val="autoZero"/>
        <c:auto val="1"/>
        <c:lblAlgn val="ctr"/>
        <c:lblOffset val="100"/>
        <c:noMultiLvlLbl val="0"/>
      </c:catAx>
      <c:valAx>
        <c:axId val="389965376"/>
        <c:scaling>
          <c:orientation val="minMax"/>
          <c:max val="100"/>
        </c:scaling>
        <c:delete val="0"/>
        <c:axPos val="l"/>
        <c:numFmt formatCode="#,##0&quot;%&quot;\ ;[Red]\-#,##0&quot;%&quot;"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9970624"/>
        <c:crosses val="autoZero"/>
        <c:crossBetween val="between"/>
        <c:majorUnit val="20"/>
      </c:valAx>
      <c:spPr>
        <a:noFill/>
        <a:ln>
          <a:noFill/>
        </a:ln>
        <a:effectLst/>
      </c:spPr>
    </c:plotArea>
    <c:legend>
      <c:legendPos val="b"/>
      <c:layout>
        <c:manualLayout>
          <c:xMode val="edge"/>
          <c:yMode val="edge"/>
          <c:x val="7.4691234781275708E-4"/>
          <c:y val="0.81808767785908609"/>
          <c:w val="0.84683337124564495"/>
          <c:h val="0.16440046716665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6350" cap="flat" cmpd="sng" algn="ctr">
      <a:noFill/>
      <a:prstDash val="solid"/>
      <a:miter lim="800000"/>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0.90972</cdr:y>
    </cdr:from>
    <cdr:to>
      <cdr:x>0.24833</cdr:x>
      <cdr:y>1</cdr:y>
    </cdr:to>
    <cdr:sp macro="" textlink="">
      <cdr:nvSpPr>
        <cdr:cNvPr id="2" name="TextBox 1">
          <a:extLst xmlns:a="http://schemas.openxmlformats.org/drawingml/2006/main">
            <a:ext uri="{FF2B5EF4-FFF2-40B4-BE49-F238E27FC236}">
              <a16:creationId xmlns:a16="http://schemas.microsoft.com/office/drawing/2014/main" id="{61F396DA-324B-79A4-06DD-0FB5ABAAE3A3}"/>
            </a:ext>
          </a:extLst>
        </cdr:cNvPr>
        <cdr:cNvSpPr txBox="1"/>
      </cdr:nvSpPr>
      <cdr:spPr>
        <a:xfrm xmlns:a="http://schemas.openxmlformats.org/drawingml/2006/main">
          <a:off x="0" y="2495550"/>
          <a:ext cx="113538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t>Least deprived</a:t>
          </a:r>
        </a:p>
      </cdr:txBody>
    </cdr:sp>
  </cdr:relSizeAnchor>
  <cdr:relSizeAnchor xmlns:cdr="http://schemas.openxmlformats.org/drawingml/2006/chartDrawing">
    <cdr:from>
      <cdr:x>0.77405</cdr:x>
      <cdr:y>0.91111</cdr:y>
    </cdr:from>
    <cdr:to>
      <cdr:x>1</cdr:x>
      <cdr:y>1</cdr:y>
    </cdr:to>
    <cdr:sp macro="" textlink="">
      <cdr:nvSpPr>
        <cdr:cNvPr id="3" name="TextBox 2">
          <a:extLst xmlns:a="http://schemas.openxmlformats.org/drawingml/2006/main">
            <a:ext uri="{FF2B5EF4-FFF2-40B4-BE49-F238E27FC236}">
              <a16:creationId xmlns:a16="http://schemas.microsoft.com/office/drawing/2014/main" id="{BF0B6858-94A1-DA59-8924-F3EF64C222AC}"/>
            </a:ext>
          </a:extLst>
        </cdr:cNvPr>
        <cdr:cNvSpPr txBox="1"/>
      </cdr:nvSpPr>
      <cdr:spPr>
        <a:xfrm xmlns:a="http://schemas.openxmlformats.org/drawingml/2006/main">
          <a:off x="3957573" y="3664105"/>
          <a:ext cx="1155255" cy="3574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t>Most deprived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2F0F8-AA5F-076B-BD93-F48002882D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F773EC1-7BCE-E4BA-054F-24235A88D2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93BFBA-DA04-48FE-B0B5-E69281D7987D}" type="datetimeFigureOut">
              <a:rPr lang="en-GB" smtClean="0"/>
              <a:t>23/01/2023</a:t>
            </a:fld>
            <a:endParaRPr lang="en-GB" dirty="0"/>
          </a:p>
        </p:txBody>
      </p:sp>
      <p:sp>
        <p:nvSpPr>
          <p:cNvPr id="4" name="Footer Placeholder 3">
            <a:extLst>
              <a:ext uri="{FF2B5EF4-FFF2-40B4-BE49-F238E27FC236}">
                <a16:creationId xmlns:a16="http://schemas.microsoft.com/office/drawing/2014/main" id="{96DA141F-A82E-D321-8633-BBEB52EBA3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BD0F84E-0DED-EDB4-5E9B-D3AD23884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C92B7-E251-4B0E-961A-120CBCA409A4}" type="slidenum">
              <a:rPr lang="en-GB" smtClean="0"/>
              <a:t>‹#›</a:t>
            </a:fld>
            <a:endParaRPr lang="en-GB" dirty="0"/>
          </a:p>
        </p:txBody>
      </p:sp>
    </p:spTree>
    <p:extLst>
      <p:ext uri="{BB962C8B-B14F-4D97-AF65-F5344CB8AC3E}">
        <p14:creationId xmlns:p14="http://schemas.microsoft.com/office/powerpoint/2010/main" val="14972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D8360-9429-4F6F-9702-B40CAED2A08D}" type="datetimeFigureOut">
              <a:rPr lang="en-GB" smtClean="0"/>
              <a:t>23/01/2023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9C249-31AF-4A6E-AD6F-0C40D27F0C10}" type="slidenum">
              <a:rPr lang="en-GB" smtClean="0"/>
              <a:t>‹#›</a:t>
            </a:fld>
            <a:endParaRPr lang="en-GB" dirty="0"/>
          </a:p>
        </p:txBody>
      </p:sp>
    </p:spTree>
    <p:extLst>
      <p:ext uri="{BB962C8B-B14F-4D97-AF65-F5344CB8AC3E}">
        <p14:creationId xmlns:p14="http://schemas.microsoft.com/office/powerpoint/2010/main" val="274759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902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972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19C249-31AF-4A6E-AD6F-0C40D27F0C10}" type="slidenum">
              <a:rPr lang="en-GB" smtClean="0"/>
              <a:t>14</a:t>
            </a:fld>
            <a:endParaRPr lang="en-GB" dirty="0"/>
          </a:p>
        </p:txBody>
      </p:sp>
    </p:spTree>
    <p:extLst>
      <p:ext uri="{BB962C8B-B14F-4D97-AF65-F5344CB8AC3E}">
        <p14:creationId xmlns:p14="http://schemas.microsoft.com/office/powerpoint/2010/main" val="51145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19C249-31AF-4A6E-AD6F-0C40D27F0C10}" type="slidenum">
              <a:rPr lang="en-GB" smtClean="0"/>
              <a:t>15</a:t>
            </a:fld>
            <a:endParaRPr lang="en-GB" dirty="0"/>
          </a:p>
        </p:txBody>
      </p:sp>
    </p:spTree>
    <p:extLst>
      <p:ext uri="{BB962C8B-B14F-4D97-AF65-F5344CB8AC3E}">
        <p14:creationId xmlns:p14="http://schemas.microsoft.com/office/powerpoint/2010/main" val="206856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408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EF8D0-1A4F-4F90-88A6-9131633B03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76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777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997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79253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19C249-31AF-4A6E-AD6F-0C40D27F0C10}" type="slidenum">
              <a:rPr lang="en-GB" smtClean="0"/>
              <a:t>25</a:t>
            </a:fld>
            <a:endParaRPr lang="en-GB" dirty="0"/>
          </a:p>
        </p:txBody>
      </p:sp>
    </p:spTree>
    <p:extLst>
      <p:ext uri="{BB962C8B-B14F-4D97-AF65-F5344CB8AC3E}">
        <p14:creationId xmlns:p14="http://schemas.microsoft.com/office/powerpoint/2010/main" val="312652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856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102488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7402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364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99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19C249-31AF-4A6E-AD6F-0C40D27F0C10}" type="slidenum">
              <a:rPr lang="en-GB" smtClean="0"/>
              <a:t>33</a:t>
            </a:fld>
            <a:endParaRPr lang="en-GB" dirty="0"/>
          </a:p>
        </p:txBody>
      </p:sp>
    </p:spTree>
    <p:extLst>
      <p:ext uri="{BB962C8B-B14F-4D97-AF65-F5344CB8AC3E}">
        <p14:creationId xmlns:p14="http://schemas.microsoft.com/office/powerpoint/2010/main" val="73258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242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71674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422461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Tree>
    <p:extLst>
      <p:ext uri="{BB962C8B-B14F-4D97-AF65-F5344CB8AC3E}">
        <p14:creationId xmlns:p14="http://schemas.microsoft.com/office/powerpoint/2010/main" val="2592708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852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8615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65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38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31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102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85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561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EEF8D0-1A4F-4F90-88A6-9131633B03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67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60DC-D95B-AC6A-0788-A7DDB4E6E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F75A44-FFF2-6867-490B-038F17B0E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BB8DF5-27F8-F18A-33D0-124F7BF9B039}"/>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7C821EBA-1DCF-EAE7-176E-846437D6CD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8455D1-6DA0-D18F-4A9A-6F123EF36B0C}"/>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256785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99AE-85D7-F1F4-19B0-03F7EF8315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D09053-E38E-57D8-2363-E931ED199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C68BA-1D3B-4154-FE45-DFC36EBA8622}"/>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C79476BC-4E5B-B5FC-A1C7-B420CC267E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58F513-B5C3-1201-D8A3-2697516CBEE3}"/>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5761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F620D-127B-9F5C-C2B4-537F18BF4D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6E6C08-4F31-FD76-5039-DB594C9CEA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54F12-B4F6-3B9E-367A-2E331FF38200}"/>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C11A621B-5A47-0D5A-AFF1-1C2084D4C8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471F6C-991E-4F04-1AB9-4FF380311814}"/>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31864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263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82287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314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251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2B66-26E6-ADE3-076E-AF9F3E2D3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0C561E-1F3A-959F-550B-996121ADC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E2C86C-FD81-628A-08B8-789A323FBB76}"/>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27D1338F-28BA-1BFE-B77D-0F1574C27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0424F-EC54-7F86-29D6-AFA43964C2FB}"/>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67046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7747-65D8-ED24-A6C1-871682E1F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3C4B4F-C911-2830-30C1-7EFECDC9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60E10E-F871-8272-AED3-4C8FFE736526}"/>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02E326F5-F576-72EC-221A-D00DB08BA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EAF15-D171-045C-E708-B2C4A2E102A3}"/>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374080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2334-47FD-F69C-08C3-BAFA76BE49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C9FA9-424B-ABD3-10B6-A96538EB0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D8A3E-A720-A119-F2DD-0658B30E4257}"/>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4CFCC1CD-E4D2-9E55-EE43-A4CEE3AF2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120A7-5FD8-F12A-6829-D54DBF9CDDAF}"/>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293252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314A-A8A9-B036-E4CB-B945E6F9AC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24D905-57EC-D5C9-1391-6F788A07F9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1B99AF-9547-7974-A88B-FF344D97F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2B83C2-56D1-9E25-965D-09883AB84600}"/>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6" name="Footer Placeholder 5">
            <a:extLst>
              <a:ext uri="{FF2B5EF4-FFF2-40B4-BE49-F238E27FC236}">
                <a16:creationId xmlns:a16="http://schemas.microsoft.com/office/drawing/2014/main" id="{64E64446-557B-CDC4-1783-12BA0FC04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E468D0-B1A5-A3C4-07B9-FF335B3465A6}"/>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214744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1C63-5FE4-4B0B-72E9-2A0CCB96AFB7}"/>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BC8B2F2-EE6C-F76F-8A74-8DFD21CB97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FAB44-263E-D412-0E1F-783ECDCBC0B0}"/>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F95A5ADD-9594-D4D1-48CB-6BAA79DAD8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83E10B-85A4-96E1-98E3-2D67DD6B684B}"/>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124893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282C-BBB2-588B-45C7-2482AC9A33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393E7B-1DFF-146D-E29B-7A009619D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45587-2B09-E873-B849-BA9A0D378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987752-D563-DE6C-D855-FBF092971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413B8-F6E6-D448-B1C7-61F9C28E7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A9FA88-1C9B-A56F-B7C5-C74B0A73FB4D}"/>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8" name="Footer Placeholder 7">
            <a:extLst>
              <a:ext uri="{FF2B5EF4-FFF2-40B4-BE49-F238E27FC236}">
                <a16:creationId xmlns:a16="http://schemas.microsoft.com/office/drawing/2014/main" id="{0B166BF0-3FAB-4FFE-EB2F-63B9172909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CDD59-1C38-BB7A-C089-359DADC22554}"/>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196643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14CE-6534-F146-5E72-C8D5DA6806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3A3F7B-C60C-32F3-186A-CF741E3FE851}"/>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4" name="Footer Placeholder 3">
            <a:extLst>
              <a:ext uri="{FF2B5EF4-FFF2-40B4-BE49-F238E27FC236}">
                <a16:creationId xmlns:a16="http://schemas.microsoft.com/office/drawing/2014/main" id="{0E2DEC52-86CE-13CB-9F71-E1F0000E9D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9AC715-F425-3938-6A13-EBC63A5FBBCD}"/>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205689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EFBD5-5B31-EF23-AC22-D8A27E1018A1}"/>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3" name="Footer Placeholder 2">
            <a:extLst>
              <a:ext uri="{FF2B5EF4-FFF2-40B4-BE49-F238E27FC236}">
                <a16:creationId xmlns:a16="http://schemas.microsoft.com/office/drawing/2014/main" id="{03D06114-6D3E-E16A-12EC-BEAFD94EAE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85845B-504F-3FAC-A458-28CF087CB1BD}"/>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2709290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E683-F758-B24D-AAD8-789F27B87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A36A2E-5DD8-22B0-7693-99F9185F6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52E997-C2B5-5E25-B2C8-C05FAB9F6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9F7A3-4F77-BACA-7894-F8F0184A242C}"/>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6" name="Footer Placeholder 5">
            <a:extLst>
              <a:ext uri="{FF2B5EF4-FFF2-40B4-BE49-F238E27FC236}">
                <a16:creationId xmlns:a16="http://schemas.microsoft.com/office/drawing/2014/main" id="{78AFA1E1-9584-3FE1-5A54-3E0911263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89E0A-711B-9EB4-E239-EBD583544048}"/>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3441937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2872-3650-FE9A-F9DD-596EDCDD7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FBA9D-8044-B18C-7EFE-150BFA974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421B93-D4AF-DC93-D40F-76ACC9EF0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B1EEC-1264-5018-8E6F-2D19CA112119}"/>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6" name="Footer Placeholder 5">
            <a:extLst>
              <a:ext uri="{FF2B5EF4-FFF2-40B4-BE49-F238E27FC236}">
                <a16:creationId xmlns:a16="http://schemas.microsoft.com/office/drawing/2014/main" id="{A2E5B408-014F-1789-02B5-ACB98F885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34B46-46E8-A118-EEEB-1E24A0A6BC60}"/>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2814450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092A-DA88-4E26-DDF9-1FEEFAB1B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D830FB-62F2-BBD8-5801-B1ED98496E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96CE8-1282-76C8-E61B-6740F4C39167}"/>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D2414C89-3B2B-19CC-05A1-5FD72F47E3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FF3E5-6F6F-7951-39C1-DB5AA8B2A62D}"/>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150181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03B33-CE33-4D49-7AD4-84091CC9D2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0A49CD-1322-6687-3EF6-A2DFB9DDA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1C286-BDED-595D-1A02-74F58AADA084}"/>
              </a:ext>
            </a:extLst>
          </p:cNvPr>
          <p:cNvSpPr>
            <a:spLocks noGrp="1"/>
          </p:cNvSpPr>
          <p:nvPr>
            <p:ph type="dt" sz="half" idx="10"/>
          </p:nvPr>
        </p:nvSpPr>
        <p:spPr/>
        <p:txBody>
          <a:body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CBA9D6DA-DF80-7C05-E0A3-7E8FA8C10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963296-D0B3-2A9B-7513-16F1DED65EF8}"/>
              </a:ext>
            </a:extLst>
          </p:cNvPr>
          <p:cNvSpPr>
            <a:spLocks noGrp="1"/>
          </p:cNvSpPr>
          <p:nvPr>
            <p:ph type="sldNum" sz="quarter" idx="12"/>
          </p:nvPr>
        </p:nvSpPr>
        <p:spPr/>
        <p:txBody>
          <a:bodyPr/>
          <a:lstStyle/>
          <a:p>
            <a:fld id="{C05CDB8A-C943-461C-A04C-D2B3E7559222}" type="slidenum">
              <a:rPr lang="en-GB" smtClean="0"/>
              <a:t>‹#›</a:t>
            </a:fld>
            <a:endParaRPr lang="en-GB"/>
          </a:p>
        </p:txBody>
      </p:sp>
    </p:spTree>
    <p:extLst>
      <p:ext uri="{BB962C8B-B14F-4D97-AF65-F5344CB8AC3E}">
        <p14:creationId xmlns:p14="http://schemas.microsoft.com/office/powerpoint/2010/main" val="347218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A459-966D-60EA-1011-A7728F7144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E826C9-5C69-E0F6-7D42-B4D5A7F27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0D35D-593B-BEBD-351A-8E36B6BABEC0}"/>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E5E6E654-E750-7466-B567-FED576775E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F4C097-4D2A-C510-511F-F94C7E35C1F6}"/>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164769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B72B-5AC3-61FB-A128-7C3A742773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91A3A-4485-E892-7942-18E4A1996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9C1A97-16F1-B41A-692A-AD5610C5A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40005A-B94C-C0AE-A8B8-8E8C24676E58}"/>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6" name="Footer Placeholder 5">
            <a:extLst>
              <a:ext uri="{FF2B5EF4-FFF2-40B4-BE49-F238E27FC236}">
                <a16:creationId xmlns:a16="http://schemas.microsoft.com/office/drawing/2014/main" id="{0E481CB6-D30A-9EDF-004C-59A7322591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431BB5-A140-D51E-AE77-04E7F81ACBB8}"/>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193276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466E-5977-C312-4E1A-A223A5E82B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32FB08-68C0-05D1-0061-74E06AC14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DB44C-7DAE-FA40-67B1-78FA845885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31DE6F-87F8-CF7E-264A-84861303C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AFE02-C55F-03F2-A952-771E1CC32B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EFD081-6115-8C5D-781A-06913614F0CB}"/>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8" name="Footer Placeholder 7">
            <a:extLst>
              <a:ext uri="{FF2B5EF4-FFF2-40B4-BE49-F238E27FC236}">
                <a16:creationId xmlns:a16="http://schemas.microsoft.com/office/drawing/2014/main" id="{52E40DDC-D293-A1B9-B108-B22052971FA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5E1C2A3-59B8-E7C8-26A2-25B65EE7E675}"/>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382806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A85E-599E-6AAF-1DD8-AD992BEC17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306CDC-C14F-7A26-3C91-7CC2C05DC33E}"/>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4" name="Footer Placeholder 3">
            <a:extLst>
              <a:ext uri="{FF2B5EF4-FFF2-40B4-BE49-F238E27FC236}">
                <a16:creationId xmlns:a16="http://schemas.microsoft.com/office/drawing/2014/main" id="{20304329-948F-65F7-D423-43FCEE5B98A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73BFEA-A703-5BB6-F9D8-20B24DB76942}"/>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2934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67DA5-06C2-2B02-8B2A-60487226E1BE}"/>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3" name="Footer Placeholder 2">
            <a:extLst>
              <a:ext uri="{FF2B5EF4-FFF2-40B4-BE49-F238E27FC236}">
                <a16:creationId xmlns:a16="http://schemas.microsoft.com/office/drawing/2014/main" id="{C15D615C-5258-39D5-5838-1794B4E9B22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CC015E1-0755-2144-08D9-23C47C4EAAE5}"/>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12817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41D0-0F04-3F2D-755C-1CD985C01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D725F2-5BC7-1DDE-5B25-EF7CBE348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2E303-7338-FDBC-D70E-20363FE02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8230C-4BB2-6E49-299F-FD862771E9E1}"/>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6" name="Footer Placeholder 5">
            <a:extLst>
              <a:ext uri="{FF2B5EF4-FFF2-40B4-BE49-F238E27FC236}">
                <a16:creationId xmlns:a16="http://schemas.microsoft.com/office/drawing/2014/main" id="{01A6E139-7312-BDCF-ED42-A8A229C0042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5D259D4-FAF1-6161-FB8E-5CB3FA728B91}"/>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284404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9448-85F5-0AA9-7142-538A9DF5E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673FCE-E1A3-2DB5-23B2-1EC4795B5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290E1E5-EF73-5610-3ED0-D38285AC9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B54D8-AEE5-7380-1C3F-F782D6A100BB}"/>
              </a:ext>
            </a:extLst>
          </p:cNvPr>
          <p:cNvSpPr>
            <a:spLocks noGrp="1"/>
          </p:cNvSpPr>
          <p:nvPr>
            <p:ph type="dt" sz="half" idx="10"/>
          </p:nvPr>
        </p:nvSpPr>
        <p:spPr/>
        <p:txBody>
          <a:bodyPr/>
          <a:lstStyle/>
          <a:p>
            <a:fld id="{B348F109-7574-4A12-8323-0AA133486392}" type="datetimeFigureOut">
              <a:rPr lang="en-GB" smtClean="0"/>
              <a:t>23/01/2023</a:t>
            </a:fld>
            <a:endParaRPr lang="en-GB" dirty="0"/>
          </a:p>
        </p:txBody>
      </p:sp>
      <p:sp>
        <p:nvSpPr>
          <p:cNvPr id="6" name="Footer Placeholder 5">
            <a:extLst>
              <a:ext uri="{FF2B5EF4-FFF2-40B4-BE49-F238E27FC236}">
                <a16:creationId xmlns:a16="http://schemas.microsoft.com/office/drawing/2014/main" id="{61BEDD29-5C05-B0F4-C60B-7DA5D627AA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E58377-0D5D-69A7-3F1E-4882148F12C4}"/>
              </a:ext>
            </a:extLst>
          </p:cNvPr>
          <p:cNvSpPr>
            <a:spLocks noGrp="1"/>
          </p:cNvSpPr>
          <p:nvPr>
            <p:ph type="sldNum" sz="quarter" idx="12"/>
          </p:nvPr>
        </p:nvSpPr>
        <p:spPr/>
        <p:txBody>
          <a:bodyPr/>
          <a:lstStyle/>
          <a:p>
            <a:fld id="{DEF84A7F-2428-4217-A753-7D2BC8D73FBE}" type="slidenum">
              <a:rPr lang="en-GB" smtClean="0"/>
              <a:t>‹#›</a:t>
            </a:fld>
            <a:endParaRPr lang="en-GB" dirty="0"/>
          </a:p>
        </p:txBody>
      </p:sp>
    </p:spTree>
    <p:extLst>
      <p:ext uri="{BB962C8B-B14F-4D97-AF65-F5344CB8AC3E}">
        <p14:creationId xmlns:p14="http://schemas.microsoft.com/office/powerpoint/2010/main" val="197327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769D2-E01E-1A15-49A4-74F23A080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887CB-AB38-CFC2-A627-23947DE7F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38B07-99D9-D66F-7293-CB0B1008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F109-7574-4A12-8323-0AA133486392}" type="datetimeFigureOut">
              <a:rPr lang="en-GB" smtClean="0"/>
              <a:t>23/01/2023</a:t>
            </a:fld>
            <a:endParaRPr lang="en-GB" dirty="0"/>
          </a:p>
        </p:txBody>
      </p:sp>
      <p:sp>
        <p:nvSpPr>
          <p:cNvPr id="5" name="Footer Placeholder 4">
            <a:extLst>
              <a:ext uri="{FF2B5EF4-FFF2-40B4-BE49-F238E27FC236}">
                <a16:creationId xmlns:a16="http://schemas.microsoft.com/office/drawing/2014/main" id="{4E0391A2-BAF0-B5CB-DA3C-9860A5C29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88DFE86-EC69-330D-8EAD-566AFE254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84A7F-2428-4217-A753-7D2BC8D73FBE}" type="slidenum">
              <a:rPr lang="en-GB" smtClean="0"/>
              <a:t>‹#›</a:t>
            </a:fld>
            <a:endParaRPr lang="en-GB" dirty="0"/>
          </a:p>
        </p:txBody>
      </p:sp>
    </p:spTree>
    <p:extLst>
      <p:ext uri="{BB962C8B-B14F-4D97-AF65-F5344CB8AC3E}">
        <p14:creationId xmlns:p14="http://schemas.microsoft.com/office/powerpoint/2010/main" val="77780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8" r:id="rId13"/>
    <p:sldLayoutId id="2147483691" r:id="rId14"/>
    <p:sldLayoutId id="214748374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7AE30-58A7-0C4C-AC96-16BAC21D1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33EB89-27CB-A1C8-D40D-A574AAF2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B3440A-CCE0-1CD7-7070-DF67D6A10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40C6C-EB3D-4AB1-BD69-A12E5759D457}" type="datetimeFigureOut">
              <a:rPr lang="en-GB" smtClean="0"/>
              <a:t>23/01/2023</a:t>
            </a:fld>
            <a:endParaRPr lang="en-GB"/>
          </a:p>
        </p:txBody>
      </p:sp>
      <p:sp>
        <p:nvSpPr>
          <p:cNvPr id="5" name="Footer Placeholder 4">
            <a:extLst>
              <a:ext uri="{FF2B5EF4-FFF2-40B4-BE49-F238E27FC236}">
                <a16:creationId xmlns:a16="http://schemas.microsoft.com/office/drawing/2014/main" id="{352509F5-F312-7731-0161-5C3A51BDB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0D0E4E-7A64-7FAF-06A3-BFA02A6B9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CDB8A-C943-461C-A04C-D2B3E7559222}" type="slidenum">
              <a:rPr lang="en-GB" smtClean="0"/>
              <a:t>‹#›</a:t>
            </a:fld>
            <a:endParaRPr lang="en-GB"/>
          </a:p>
        </p:txBody>
      </p:sp>
    </p:spTree>
    <p:extLst>
      <p:ext uri="{BB962C8B-B14F-4D97-AF65-F5344CB8AC3E}">
        <p14:creationId xmlns:p14="http://schemas.microsoft.com/office/powerpoint/2010/main" val="9964313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ata.london.gov.uk/dataset/gla-poll-results-cost-of-living-2022"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hyperlink" Target="https://data.london.gov.uk/dataset/gla-poll-results-cost-of-living-202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o.org.uk/financial-sustainability-update-raw-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hyperlink" Target="https://data.london.gov.uk/dataset/wealth-inequa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data.london.gov.uk/economic-fairness/labour-market/employment-gaps/" TargetMode="External"/><Relationship Id="rId5" Type="http://schemas.openxmlformats.org/officeDocument/2006/relationships/hyperlink" Target="https://data.london.gov.uk/economic-fairness/living-standards/population-in-poverty/" TargetMode="External"/><Relationship Id="rId4" Type="http://schemas.openxmlformats.org/officeDocument/2006/relationships/hyperlink" Target="https://data.london.gov.uk/economic-fairness/equal-opportunities/income-inequalit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housing-and-health-inequalities-in-london" TargetMode="External"/><Relationship Id="rId2" Type="http://schemas.openxmlformats.org/officeDocument/2006/relationships/hyperlink" Target="https://www.gov.uk/government/statistical-data-sets/live-tables-on-dwelling-stock-including-vacants" TargetMode="External"/><Relationship Id="rId1" Type="http://schemas.openxmlformats.org/officeDocument/2006/relationships/slideLayout" Target="../slideLayouts/slideLayout2.xml"/><Relationship Id="rId5" Type="http://schemas.openxmlformats.org/officeDocument/2006/relationships/hyperlink" Target="https://www.instituteofhealthequity.org/resources-reports/evidence-review-housing-and-health-inequalities-in-london/full-report.pdf" TargetMode="Externa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data.london.gov.uk/dataset/gla-poll-results-cost-of-living-20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cost-of-living-and-health-inequalities-in-london/click-here-to-read-the-report.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ram.org.uk/resource/coram-family-and-childcare-survey-2022"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stat-xplore.dwp.gov.uk/webapi/metadata/dashboards/bc/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london.gov.uk/housing/housing-in-london/" TargetMode="External"/><Relationship Id="rId2" Type="http://schemas.openxmlformats.org/officeDocument/2006/relationships/hyperlink" Target="https://homelet.co.uk/homelet-rental-index" TargetMode="Externa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ankofengland.co.uk/statistics/mortgage-lenders-and-administrators/2022/2022-q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data.london.gov.uk/dataset/survey-of-londoners-2021-22" TargetMode="External"/><Relationship Id="rId5" Type="http://schemas.openxmlformats.org/officeDocument/2006/relationships/hyperlink" Target="https://data.london.gov.uk/economic-fairness/living-standards/population-in-poverty/" TargetMode="External"/><Relationship Id="rId4" Type="http://schemas.openxmlformats.org/officeDocument/2006/relationships/hyperlink" Target="https://data.london.gov.uk/blog/poverty-in-london-2020-21/"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hyperlink" Target="https://data.london.gov.uk/dataset/survey-of-londoners-2021-22"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hyperlink" Target="https://data.london.gov.uk/dataset/survey-of-londoners-2021-2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cost-of-living-and-health-inequalities-in-london/click-here-to-read-the-report.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7.xml"/><Relationship Id="rId5" Type="http://schemas.openxmlformats.org/officeDocument/2006/relationships/hyperlink" Target="https://data.london.gov.uk/dataset/survey-of-londoners-2021-22" TargetMode="External"/><Relationship Id="rId4" Type="http://schemas.openxmlformats.org/officeDocument/2006/relationships/hyperlink" Target="https://www.trusselltrust.org/news-and-blog/latest-stats/end-year-stat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ublic.tableau.com/app/profile/citizensadvice/viz/AdviceTrendsOct2022/Cover" TargetMode="Externa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london.gov.uk/who-we-are/what-london-assembly-does/questions-mayor/find-an-answer?question_text=2020/302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data.london.gov.uk/dataset/snapshot-of-health-inequalities-in-londo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hyperlink" Target="https://yonderconsulting.com/poll/cost-of-living-survey/" TargetMode="External"/><Relationship Id="rId3" Type="http://schemas.openxmlformats.org/officeDocument/2006/relationships/hyperlink" Target="https://data.london.gov.uk/dataset/snapshot-of-health-inequalities-in-london" TargetMode="External"/><Relationship Id="rId7" Type="http://schemas.openxmlformats.org/officeDocument/2006/relationships/hyperlink" Target="https://www.instituteofhealthequity.org/resources-reports/marmot-review-10-years-on"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fingertips.phe.org.uk/profile/mortality-profile/data#page/1/gid/1938133056/pat/15/par/E92000001/ati/6/are/E12000007/iid/93721/age/163/sex/4/cat/-1/ctp/-1/yrr/3/cid/4/tbm/1/page-options/car-do-0" TargetMode="External"/><Relationship Id="rId5" Type="http://schemas.openxmlformats.org/officeDocument/2006/relationships/hyperlink" Target="https://fingertips.phe.org.uk/static-reports/health-profile-for-england/regional-profile-london.html#physical-activity" TargetMode="External"/><Relationship Id="rId4" Type="http://schemas.openxmlformats.org/officeDocument/2006/relationships/hyperlink" Target="https://fingertips.phe.org.uk/profile/public-health-outcomes-framework/data#page/3/gid/1000049/pat/6/par/E12000007/ati/402/are/E09000002/iid/90362/age/1/sex/1/cat/-1/ctp/-1/cid/4/tbm/1/page-options/ine-pt-1_ine-yo-1:2019:-1:-1_ine-ct-9_car-do-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ata.london.gov.uk/dataset/snapshot-of-health-inequalities-in-london"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www.health.org.uk/publications/long-reads/living-in-poverty-was-bad-for-your-health-long-before-COVID-19#:~:text=Poverty%20in%20particular%20is%20associated%20with%20worse%20health,health%20and%20allow%20fewer%20opportunities%20for%20good%20health." TargetMode="External"/><Relationship Id="rId4" Type="http://schemas.openxmlformats.org/officeDocument/2006/relationships/hyperlink" Target="https://www.instituteofhealthequity.org/resources-reports/marmot-review-10-years-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29.xml"/><Relationship Id="rId5" Type="http://schemas.openxmlformats.org/officeDocument/2006/relationships/slide" Target="slide20.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ituteofhealthequity.org/resources-reports/evidence-review-cost-of-living-and-health-inequalities-in-london/click-here-to-read-the-report.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ons.gov.uk/peoplepopulationandcommunity/personalandhouseholdfinances/expenditure/bulletins/familyspendingintheuk/april2019tomarch202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iesr.ac.uk/wp-content/uploads/2022/05/UK-Economic-Outlook-Spring-2022.pdf" TargetMode="External"/><Relationship Id="rId2" Type="http://schemas.openxmlformats.org/officeDocument/2006/relationships/hyperlink" Target="https://data.london.gov.uk/dataset/gla-poll-results-cost-of-living-2022" TargetMode="Externa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s://www.ons.gov.uk/peoplepopulationandcommunity/personalandhouseholdfinances/expenditure/bulletins/familyspendingintheuk/april2019tomarch202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9" name="Google Shape;229;p1"/>
          <p:cNvSpPr txBox="1">
            <a:spLocks noGrp="1"/>
          </p:cNvSpPr>
          <p:nvPr>
            <p:ph type="body" idx="1"/>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buNone/>
            </a:pPr>
            <a:r>
              <a:rPr lang="en-GB" sz="1800" spc="-20" dirty="0">
                <a:solidFill>
                  <a:srgbClr val="353D42"/>
                </a:solidFill>
              </a:rPr>
              <a:t>BUILDING THE EVIDENCE DATA WORKING GROUP</a:t>
            </a:r>
          </a:p>
        </p:txBody>
      </p: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697159"/>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dirty="0">
                <a:ln>
                  <a:noFill/>
                </a:ln>
                <a:solidFill>
                  <a:srgbClr val="353E43"/>
                </a:solidFill>
                <a:effectLst/>
                <a:uLnTx/>
                <a:uFillTx/>
                <a:ea typeface="Aktiv Grotesk" panose="020B0504020202020204" pitchFamily="34" charset="0"/>
                <a:sym typeface="Arial"/>
              </a:rPr>
              <a:t>IMPACTS OF RISING COST OF LIVING ON LONDON</a:t>
            </a:r>
            <a:endParaRPr lang="en-US" sz="3000" spc="190" dirty="0">
              <a:solidFill>
                <a:srgbClr val="353E43"/>
              </a:solidFill>
              <a:ea typeface="Aktiv Grotesk" panose="020B0504020202020204" pitchFamily="34" charset="0"/>
            </a:endParaRP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353D42"/>
                </a:solidFill>
                <a:effectLst/>
                <a:uLnTx/>
                <a:uFillTx/>
                <a:latin typeface="Arial"/>
                <a:ea typeface="+mn-ea"/>
                <a:cs typeface="Arial"/>
                <a:sym typeface="Arial"/>
              </a:rPr>
              <a:t>January 2023</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pic>
        <p:nvPicPr>
          <p:cNvPr id="3" name="Picture 5">
            <a:extLst>
              <a:ext uri="{FF2B5EF4-FFF2-40B4-BE49-F238E27FC236}">
                <a16:creationId xmlns:a16="http://schemas.microsoft.com/office/drawing/2014/main" id="{91814371-FF36-9B63-AF77-DEDE5BD2D7B5}"/>
              </a:ext>
            </a:extLst>
          </p:cNvPr>
          <p:cNvPicPr>
            <a:picLocks noChangeAspect="1"/>
          </p:cNvPicPr>
          <p:nvPr/>
        </p:nvPicPr>
        <p:blipFill>
          <a:blip r:embed="rId4"/>
          <a:srcRect/>
          <a:stretch/>
        </p:blipFill>
        <p:spPr>
          <a:xfrm>
            <a:off x="9934577" y="6275447"/>
            <a:ext cx="2009770" cy="393579"/>
          </a:xfrm>
          <a:prstGeom prst="rect">
            <a:avLst/>
          </a:prstGeom>
        </p:spPr>
      </p:pic>
      <p:pic>
        <p:nvPicPr>
          <p:cNvPr id="5" name="Picture 4" descr="Text&#10;&#10;Description automatically generated">
            <a:extLst>
              <a:ext uri="{FF2B5EF4-FFF2-40B4-BE49-F238E27FC236}">
                <a16:creationId xmlns:a16="http://schemas.microsoft.com/office/drawing/2014/main" id="{7B12BC1E-1725-6D1B-1283-800B0BAEE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73" y="6061761"/>
            <a:ext cx="2009770" cy="546076"/>
          </a:xfrm>
          <a:prstGeom prst="rect">
            <a:avLst/>
          </a:prstGeom>
        </p:spPr>
      </p:pic>
      <p:pic>
        <p:nvPicPr>
          <p:cNvPr id="7" name="Picture 6">
            <a:extLst>
              <a:ext uri="{FF2B5EF4-FFF2-40B4-BE49-F238E27FC236}">
                <a16:creationId xmlns:a16="http://schemas.microsoft.com/office/drawing/2014/main" id="{657893C8-BF52-3B6E-E164-220AA7B8FE53}"/>
              </a:ext>
            </a:extLst>
          </p:cNvPr>
          <p:cNvPicPr/>
          <p:nvPr/>
        </p:nvPicPr>
        <p:blipFill rotWithShape="1">
          <a:blip r:embed="rId6"/>
          <a:srcRect l="25560" t="72826" r="56888" b="23556"/>
          <a:stretch/>
        </p:blipFill>
        <p:spPr bwMode="auto">
          <a:xfrm>
            <a:off x="6141511" y="6247985"/>
            <a:ext cx="3728496" cy="421041"/>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5C2B5B13-AF92-C4C9-9EE2-E94B9525FE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1722" y="5875879"/>
            <a:ext cx="845053" cy="833786"/>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10824495" cy="3012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dirty="0">
                <a:ln>
                  <a:noFill/>
                </a:ln>
                <a:solidFill>
                  <a:srgbClr val="353D42"/>
                </a:solidFill>
                <a:effectLst/>
                <a:uLnTx/>
                <a:uFillTx/>
                <a:latin typeface="Arial"/>
                <a:cs typeface="Arial"/>
                <a:sym typeface="Arial"/>
              </a:rPr>
              <a:t>Data Companion </a:t>
            </a:r>
            <a:r>
              <a:rPr lang="en-GB" sz="2200" kern="0" spc="-20" dirty="0">
                <a:solidFill>
                  <a:srgbClr val="353D42"/>
                </a:solidFill>
              </a:rPr>
              <a:t>Pack</a:t>
            </a:r>
            <a:endParaRPr kumimoji="0" lang="en-GB" sz="2200" b="1" i="0" u="none" strike="noStrike" kern="0" cap="none" spc="-20" normalizeH="0" baseline="0" noProof="0" dirty="0">
              <a:ln>
                <a:noFill/>
              </a:ln>
              <a:solidFill>
                <a:srgbClr val="353D42"/>
              </a:solidFill>
              <a:effectLst/>
              <a:uLnTx/>
              <a:uFillTx/>
              <a:latin typeface="Arial"/>
              <a:cs typeface="Arial"/>
              <a:sym typeface="Arial"/>
            </a:endParaRP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14" name="Picture 13">
            <a:extLst>
              <a:ext uri="{FF2B5EF4-FFF2-40B4-BE49-F238E27FC236}">
                <a16:creationId xmlns:a16="http://schemas.microsoft.com/office/drawing/2014/main" id="{2B949CDE-1D9F-4B96-B931-164A46A91712}"/>
              </a:ext>
            </a:extLst>
          </p:cNvPr>
          <p:cNvPicPr>
            <a:picLocks noChangeAspect="1"/>
          </p:cNvPicPr>
          <p:nvPr/>
        </p:nvPicPr>
        <p:blipFill rotWithShape="1">
          <a:blip r:embed="rId8"/>
          <a:srcRect l="18572" t="30476" r="18175" b="31984"/>
          <a:stretch/>
        </p:blipFill>
        <p:spPr>
          <a:xfrm>
            <a:off x="4324043" y="5875879"/>
            <a:ext cx="1476024" cy="875984"/>
          </a:xfrm>
          <a:prstGeom prst="rect">
            <a:avLst/>
          </a:prstGeom>
        </p:spPr>
      </p:pic>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AD71A40-62E2-CCAE-8BC6-62312C1612DC}"/>
              </a:ext>
            </a:extLst>
          </p:cNvPr>
          <p:cNvSpPr txBox="1">
            <a:spLocks/>
          </p:cNvSpPr>
          <p:nvPr/>
        </p:nvSpPr>
        <p:spPr>
          <a:xfrm>
            <a:off x="568496" y="475360"/>
            <a:ext cx="11896773" cy="757130"/>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b="1" cap="all" dirty="0">
                <a:solidFill>
                  <a:srgbClr val="353E43"/>
                </a:solidFill>
                <a:latin typeface="Arial" panose="020B0604020202020204" pitchFamily="34" charset="0"/>
                <a:ea typeface="Aktiv Grotesk" panose="020B0504020202020204" pitchFamily="34" charset="0"/>
                <a:cs typeface="Arial" panose="020B0604020202020204" pitchFamily="34" charset="0"/>
              </a:rPr>
              <a:t>Home energy and rent are the largest financial concerns for people in London</a:t>
            </a:r>
            <a:endParaRPr lang="en-US" sz="2400" b="1" cap="all" dirty="0">
              <a:solidFill>
                <a:srgbClr val="353E43"/>
              </a:solidFill>
              <a:latin typeface="Arial" panose="020B0604020202020204" pitchFamily="34" charset="0"/>
              <a:ea typeface="Aktiv Grotesk" panose="020B05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80718D4-3B8A-1AEA-04B1-A494BF853625}"/>
              </a:ext>
            </a:extLst>
          </p:cNvPr>
          <p:cNvSpPr>
            <a:spLocks noGrp="1"/>
          </p:cNvSpPr>
          <p:nvPr>
            <p:ph idx="1"/>
          </p:nvPr>
        </p:nvSpPr>
        <p:spPr>
          <a:xfrm>
            <a:off x="554085" y="1581444"/>
            <a:ext cx="3009900" cy="4351338"/>
          </a:xfrm>
        </p:spPr>
        <p:txBody>
          <a:bodyPr>
            <a:noAutofit/>
          </a:bodyPr>
          <a:lstStyle/>
          <a:p>
            <a:r>
              <a:rPr lang="en-GB" sz="1400" b="0" dirty="0">
                <a:solidFill>
                  <a:schemeClr val="tx1"/>
                </a:solidFill>
                <a:latin typeface="Arial"/>
                <a:cs typeface="Arial"/>
              </a:rPr>
              <a:t>Whilst around 80% of Londoners </a:t>
            </a:r>
            <a:r>
              <a:rPr lang="en-GB" sz="1400" dirty="0">
                <a:latin typeface="Arial"/>
                <a:cs typeface="Arial"/>
              </a:rPr>
              <a:t>were</a:t>
            </a:r>
            <a:r>
              <a:rPr lang="en-GB" sz="1400" b="0" dirty="0">
                <a:solidFill>
                  <a:schemeClr val="tx1"/>
                </a:solidFill>
                <a:latin typeface="Arial"/>
                <a:cs typeface="Arial"/>
              </a:rPr>
              <a:t> worried about costs over the next </a:t>
            </a:r>
            <a:r>
              <a:rPr lang="en-GB" sz="1400" dirty="0">
                <a:latin typeface="Arial"/>
                <a:cs typeface="Arial"/>
              </a:rPr>
              <a:t>12</a:t>
            </a:r>
            <a:r>
              <a:rPr lang="en-GB" sz="1400" b="0" dirty="0">
                <a:solidFill>
                  <a:schemeClr val="tx1"/>
                </a:solidFill>
                <a:latin typeface="Arial"/>
                <a:cs typeface="Arial"/>
              </a:rPr>
              <a:t> months, when asked about the ability to meet payments in the future this reduces. </a:t>
            </a:r>
          </a:p>
          <a:p>
            <a:r>
              <a:rPr lang="en-GB" sz="1400" b="0" dirty="0">
                <a:solidFill>
                  <a:schemeClr val="tx1"/>
                </a:solidFill>
              </a:rPr>
              <a:t>Two in five Londoners (44%) think they will definitely or probably struggle to pay their energy bills and four in ten renters (40%) saying that they will definitely or probably struggle to meet rent payments in the next six months.</a:t>
            </a:r>
          </a:p>
        </p:txBody>
      </p:sp>
      <p:graphicFrame>
        <p:nvGraphicFramePr>
          <p:cNvPr id="12" name="Content Placeholder 3" descr="Chart: ability to meet costs in the next six months">
            <a:extLst>
              <a:ext uri="{FF2B5EF4-FFF2-40B4-BE49-F238E27FC236}">
                <a16:creationId xmlns:a16="http://schemas.microsoft.com/office/drawing/2014/main" id="{FC8CBFE4-470A-1924-4C48-3513FD023DE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64688357"/>
              </p:ext>
            </p:extLst>
          </p:nvPr>
        </p:nvGraphicFramePr>
        <p:xfrm>
          <a:off x="3563985" y="1336847"/>
          <a:ext cx="833278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288FCDF-7F28-337F-B7CC-893D5A4F9881}"/>
              </a:ext>
            </a:extLst>
          </p:cNvPr>
          <p:cNvSpPr txBox="1"/>
          <p:nvPr/>
        </p:nvSpPr>
        <p:spPr>
          <a:xfrm>
            <a:off x="3611634" y="5709624"/>
            <a:ext cx="8237490" cy="877163"/>
          </a:xfrm>
          <a:prstGeom prst="rect">
            <a:avLst/>
          </a:prstGeom>
          <a:noFill/>
        </p:spPr>
        <p:txBody>
          <a:bodyPr wrap="square">
            <a:spAutoFit/>
          </a:bodyPr>
          <a:lstStyle/>
          <a:p>
            <a:pPr marL="628650" marR="0" lvl="0" indent="-628650" algn="l" defTabSz="914400" rtl="0" eaLnBrk="1" fontAlgn="auto" latinLnBrk="0" hangingPunct="1">
              <a:lnSpc>
                <a:spcPct val="100000"/>
              </a:lnSpc>
              <a:spcBef>
                <a:spcPts val="0"/>
              </a:spcBef>
              <a:spcAft>
                <a:spcPts val="0"/>
              </a:spcAft>
              <a:buClrTx/>
              <a:buSzTx/>
              <a:buFontTx/>
              <a:buNone/>
              <a:tabLst>
                <a:tab pos="628650" algn="l"/>
              </a:tabLst>
              <a:defRPr/>
            </a:pPr>
            <a:r>
              <a:rPr kumimoji="0" lang="en-US" sz="1050" b="1"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Note</a:t>
            </a:r>
            <a:r>
              <a:rPr kumimoji="0" lang="en-US" sz="105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GB" sz="1050" b="0" i="0" u="none" strike="noStrike" kern="1200" cap="none" spc="0" normalizeH="0" baseline="0" noProof="0" dirty="0">
                <a:ln>
                  <a:noFill/>
                </a:ln>
                <a:solidFill>
                  <a:srgbClr val="5C6970"/>
                </a:solidFill>
                <a:effectLst/>
                <a:uLnTx/>
                <a:uFillTx/>
                <a:latin typeface="Arial"/>
                <a:ea typeface="+mn-ea"/>
                <a:cs typeface="+mn-cs"/>
              </a:rPr>
              <a:t>Rent / mortgage ability amongst those who pay rent or have a mortgage</a:t>
            </a:r>
          </a:p>
          <a:p>
            <a:pPr marL="628650" indent="-628650">
              <a:tabLst>
                <a:tab pos="628650" algn="l"/>
              </a:tabLst>
              <a:defRPr/>
            </a:pPr>
            <a:r>
              <a:rPr kumimoji="0" lang="en-US" sz="1050" b="1"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Question</a:t>
            </a:r>
            <a:r>
              <a:rPr kumimoji="0" lang="en-US" sz="105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a:t>
            </a:r>
            <a:r>
              <a:rPr kumimoji="0" lang="en-GB" sz="105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And do you think you will, or will not struggle to meet the following payments in the next six months? Excluding not applicable responses</a:t>
            </a:r>
            <a:endParaRPr kumimoji="0" lang="en-US" sz="105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1" fontAlgn="auto" latinLnBrk="0" hangingPunct="1">
              <a:lnSpc>
                <a:spcPct val="100000"/>
              </a:lnSpc>
              <a:spcBef>
                <a:spcPts val="0"/>
              </a:spcBef>
              <a:spcAft>
                <a:spcPts val="0"/>
              </a:spcAft>
              <a:buClrTx/>
              <a:buSzTx/>
              <a:buFontTx/>
              <a:buNone/>
              <a:tabLst>
                <a:tab pos="628650" algn="l"/>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872CB46-E04A-4AC8-BAB4-49D0C237E718}"/>
              </a:ext>
            </a:extLst>
          </p:cNvPr>
          <p:cNvSpPr/>
          <p:nvPr/>
        </p:nvSpPr>
        <p:spPr>
          <a:xfrm>
            <a:off x="0" y="6535021"/>
            <a:ext cx="8605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Arial" panose="020B0604020202020204" pitchFamily="34" charset="0"/>
              </a:rPr>
              <a:t>Source:</a:t>
            </a:r>
            <a:r>
              <a:rPr kumimoji="0" lang="en-GB" sz="1000" b="0" i="0" u="none" strike="noStrike" kern="1200" cap="none" spc="0" normalizeH="0" baseline="0" noProof="0" dirty="0">
                <a:ln>
                  <a:noFill/>
                </a:ln>
                <a:effectLst/>
                <a:uLnTx/>
                <a:uFillTx/>
                <a:latin typeface="+mj-lt"/>
                <a:ea typeface="+mn-ea"/>
                <a:cs typeface="+mn-cs"/>
              </a:rPr>
              <a:t> YouGov Plc polling data completed on behalf of the GLA </a:t>
            </a:r>
            <a:r>
              <a:rPr lang="en-GB" sz="1000" u="sng" dirty="0">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https://data.london.gov.uk/dataset/gla-poll-results-cost-of-living-2022</a:t>
            </a:r>
            <a:r>
              <a:rPr lang="en-GB" sz="1000" u="sng" dirty="0">
                <a:effectLst/>
                <a:latin typeface="+mj-lt"/>
                <a:ea typeface="Calibri" panose="020F0502020204030204" pitchFamily="34" charset="0"/>
              </a:rPr>
              <a:t>, October 2022</a:t>
            </a:r>
            <a:endParaRPr kumimoji="0" lang="en-US" sz="1000" b="0" i="0" u="none" strike="noStrike" kern="1200" cap="none" spc="0"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312703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descr="Chart: How Londoners are managing living costs, top 15, latest month">
            <a:extLst>
              <a:ext uri="{FF2B5EF4-FFF2-40B4-BE49-F238E27FC236}">
                <a16:creationId xmlns:a16="http://schemas.microsoft.com/office/drawing/2014/main" id="{DBF56970-F5B4-41A8-BAA9-C4508FBF0F2B}"/>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9E2A4E5-5020-4DFA-A417-38D8969ABD6D}"/>
              </a:ext>
            </a:extLst>
          </p:cNvPr>
          <p:cNvSpPr txBox="1"/>
          <p:nvPr/>
        </p:nvSpPr>
        <p:spPr>
          <a:xfrm>
            <a:off x="1081145" y="1390809"/>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sym typeface="Arial"/>
              </a:rPr>
              <a:t>Fig 4. Actions to manage rising living costs</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9DB6BD31-C7C2-4167-9A27-FEFAA625D6BE}"/>
              </a:ext>
            </a:extLst>
          </p:cNvPr>
          <p:cNvSpPr txBox="1"/>
          <p:nvPr/>
        </p:nvSpPr>
        <p:spPr>
          <a:xfrm>
            <a:off x="441958" y="6016248"/>
            <a:ext cx="1091184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53E43"/>
                </a:solidFill>
                <a:effectLst/>
                <a:uLnTx/>
                <a:uFillTx/>
                <a:latin typeface="Arial"/>
                <a:ea typeface="+mn-ea"/>
                <a:cs typeface="Arial"/>
                <a:sym typeface="Arial"/>
              </a:rPr>
              <a:t>Around a third of Londoners (32%) said they are buying less in food and essentials. This rose to two-thirds (66%) among Londoners who are ‘struggling financially’.</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63E3381-F2FF-4374-9C08-AFAA90530057}"/>
              </a:ext>
            </a:extLst>
          </p:cNvPr>
          <p:cNvSpPr/>
          <p:nvPr/>
        </p:nvSpPr>
        <p:spPr>
          <a:xfrm>
            <a:off x="0" y="6601022"/>
            <a:ext cx="886264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rPr>
              <a:t>Source:</a:t>
            </a:r>
            <a:r>
              <a:rPr kumimoji="0" lang="en-GB" sz="1000" b="0" i="0" u="none" strike="noStrike" kern="1200" cap="none" spc="0" normalizeH="0" baseline="0" noProof="0" dirty="0">
                <a:ln>
                  <a:noFill/>
                </a:ln>
                <a:effectLst/>
                <a:uLnTx/>
                <a:uFillTx/>
                <a:latin typeface="Arial" panose="020B0604020202020204"/>
                <a:ea typeface="+mn-ea"/>
                <a:cs typeface="+mn-cs"/>
              </a:rPr>
              <a:t> YouGov Plc polling data completed on behalf of the GLA </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val="tx"/>
                    </a:ext>
                  </a:extLst>
                </a:hlinkClick>
              </a:rPr>
              <a:t>https://data.london.gov.uk/dataset/gla-poll-results-cost-of-living-2022</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rPr>
              <a:t>, December 2022</a:t>
            </a:r>
            <a:endPar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graphicFrame>
        <p:nvGraphicFramePr>
          <p:cNvPr id="17" name="Content Placeholder 11" descr="Chart: Proportion of 'financially struggling Londoners'' taking top 15 actions taken to manage living costs for all Londoners latest month">
            <a:extLst>
              <a:ext uri="{FF2B5EF4-FFF2-40B4-BE49-F238E27FC236}">
                <a16:creationId xmlns:a16="http://schemas.microsoft.com/office/drawing/2014/main" id="{F27B0EDA-2D7D-4BAF-8A89-121A4A839773}"/>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2">
            <a:extLst>
              <a:ext uri="{FF2B5EF4-FFF2-40B4-BE49-F238E27FC236}">
                <a16:creationId xmlns:a16="http://schemas.microsoft.com/office/drawing/2014/main" id="{ADD0C83A-7543-4775-AAD7-17E744F4DCCE}"/>
              </a:ext>
            </a:extLst>
          </p:cNvPr>
          <p:cNvSpPr txBox="1">
            <a:spLocks/>
          </p:cNvSpPr>
          <p:nvPr/>
        </p:nvSpPr>
        <p:spPr>
          <a:xfrm>
            <a:off x="568496" y="475360"/>
            <a:ext cx="11896773" cy="757130"/>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b="1" cap="all" dirty="0">
                <a:solidFill>
                  <a:srgbClr val="353E43"/>
                </a:solidFill>
                <a:latin typeface="Arial" panose="020B0604020202020204" pitchFamily="34" charset="0"/>
                <a:ea typeface="Aktiv Grotesk" panose="020B0504020202020204" pitchFamily="34" charset="0"/>
                <a:cs typeface="Arial" panose="020B0604020202020204" pitchFamily="34" charset="0"/>
              </a:rPr>
              <a:t>LONDONERS who are ‘financially struggling’ are more likely to go without essentials (32%), use credit Or GO INTO DEBT (31%)</a:t>
            </a:r>
            <a:endParaRPr lang="en-US" sz="2400" b="1" cap="all" dirty="0">
              <a:solidFill>
                <a:srgbClr val="353E43"/>
              </a:solidFill>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254121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923289"/>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b="1" dirty="0">
                <a:solidFill>
                  <a:schemeClr val="lt1"/>
                </a:solidFill>
                <a:ea typeface="Arial"/>
                <a:cs typeface="Arial"/>
                <a:sym typeface="Arial"/>
              </a:rPr>
              <a:t>PART 2: </a:t>
            </a:r>
            <a:r>
              <a:rPr lang="en-GB" sz="3000" b="1" dirty="0">
                <a:solidFill>
                  <a:schemeClr val="lt1"/>
                </a:solidFill>
              </a:rPr>
              <a:t>WHO IS AT GREATEST RISK DUE TO THE RISING  COST OF LIVING?</a:t>
            </a:r>
            <a:endParaRPr lang="en-GB" sz="3000" b="1" dirty="0">
              <a:solidFill>
                <a:schemeClr val="lt1"/>
              </a:solidFill>
              <a:ea typeface="Arial"/>
              <a:cs typeface="Arial"/>
              <a:sym typeface="Arial"/>
            </a:endParaRP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288632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02270" y="466141"/>
            <a:ext cx="10751768" cy="757090"/>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dirty="0">
                <a:solidFill>
                  <a:schemeClr val="tx1"/>
                </a:solidFill>
                <a:latin typeface="+mj-lt"/>
                <a:ea typeface="Aktiv Grotesk" panose="020B0504020202020204" pitchFamily="34" charset="0"/>
              </a:rPr>
              <a:t>PART 2: </a:t>
            </a:r>
            <a:r>
              <a:rPr lang="en-GB" sz="2400" b="1" dirty="0">
                <a:solidFill>
                  <a:schemeClr val="tx1"/>
                </a:solidFill>
                <a:latin typeface="+mj-lt"/>
                <a:ea typeface="Aktiv Grotesk" panose="020B0504020202020204" pitchFamily="34" charset="0"/>
              </a:rPr>
              <a:t>WHO IS AT GREATEST RISK DUE TO THE RISING  COST </a:t>
            </a:r>
            <a:r>
              <a:rPr lang="en-GB" sz="2400" b="1">
                <a:solidFill>
                  <a:schemeClr val="tx1"/>
                </a:solidFill>
                <a:latin typeface="+mj-lt"/>
                <a:ea typeface="Aktiv Grotesk" panose="020B0504020202020204" pitchFamily="34" charset="0"/>
              </a:rPr>
              <a:t>OF LIVING?</a:t>
            </a:r>
            <a:endParaRPr lang="en-US" sz="2400" b="1" dirty="0">
              <a:solidFill>
                <a:schemeClr val="tx1"/>
              </a:solidFill>
              <a:latin typeface="+mj-lt"/>
              <a:ea typeface="Aktiv Grotesk" panose="020B0504020202020204" pitchFamily="34" charset="0"/>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837383" y="1789881"/>
            <a:ext cx="10600738" cy="2926184"/>
          </a:xfrm>
          <a:prstGeom prst="rect">
            <a:avLst/>
          </a:prstGeom>
          <a:noFill/>
        </p:spPr>
        <p:txBody>
          <a:bodyPr wrap="square" lIns="0" tIns="0" rIns="0" bIns="0" rtlCol="0" anchor="t">
            <a:noAutofit/>
          </a:bodyPr>
          <a:lstStyle/>
          <a:p>
            <a:r>
              <a:rPr lang="en-GB" sz="1400" dirty="0">
                <a:effectLst/>
                <a:ea typeface="Times New Roman" panose="02020603050405020304" pitchFamily="18" charset="0"/>
                <a:cs typeface="Browallia New"/>
              </a:rPr>
              <a:t>This section summarises some of the major factors that will determine the resilience of London and </a:t>
            </a:r>
            <a:r>
              <a:rPr lang="en-GB" sz="1400" dirty="0">
                <a:ea typeface="Times New Roman" panose="02020603050405020304" pitchFamily="18" charset="0"/>
                <a:cs typeface="Browallia New"/>
              </a:rPr>
              <a:t>people living in London to </a:t>
            </a:r>
            <a:r>
              <a:rPr lang="en-GB" sz="1400" dirty="0">
                <a:effectLst/>
                <a:ea typeface="Times New Roman" panose="02020603050405020304" pitchFamily="18" charset="0"/>
                <a:cs typeface="Browallia New"/>
              </a:rPr>
              <a:t>the health impact of falling real incomes.</a:t>
            </a:r>
            <a:r>
              <a:rPr lang="en-GB" sz="1400" dirty="0">
                <a:ea typeface="Times New Roman" panose="02020603050405020304" pitchFamily="18" charset="0"/>
                <a:cs typeface="Browallia New"/>
              </a:rPr>
              <a:t> </a:t>
            </a:r>
            <a:endParaRPr lang="en-GB" sz="1400" dirty="0">
              <a:effectLst/>
              <a:ea typeface="Times New Roman" panose="02020603050405020304" pitchFamily="18" charset="0"/>
              <a:cs typeface="Browallia New" panose="020B0502040204020203" pitchFamily="34" charset="-34"/>
            </a:endParaRPr>
          </a:p>
          <a:p>
            <a:endParaRPr lang="en-GB" sz="1400" dirty="0">
              <a:ea typeface="Times New Roman" panose="02020603050405020304" pitchFamily="18" charset="0"/>
              <a:cs typeface="Browallia New" panose="020B0502040204020203" pitchFamily="34" charset="-34"/>
            </a:endParaRPr>
          </a:p>
          <a:p>
            <a:r>
              <a:rPr lang="en-GB" sz="1400" dirty="0">
                <a:ea typeface="Times New Roman" panose="02020603050405020304" pitchFamily="18" charset="0"/>
                <a:cs typeface="Browallia New" panose="020B0502040204020203" pitchFamily="34" charset="-34"/>
              </a:rPr>
              <a:t>These include:</a:t>
            </a:r>
          </a:p>
          <a:p>
            <a:pPr marL="342900" indent="-342900">
              <a:buFont typeface="Arial" panose="020B0604020202020204" pitchFamily="34" charset="0"/>
              <a:buChar char="•"/>
            </a:pPr>
            <a:r>
              <a:rPr lang="en-GB" sz="1400" dirty="0">
                <a:ea typeface="Times New Roman" panose="02020603050405020304" pitchFamily="18" charset="0"/>
                <a:cs typeface="Browallia New"/>
              </a:rPr>
              <a:t>Changes in the spending power of local authorities in London.</a:t>
            </a:r>
          </a:p>
          <a:p>
            <a:pPr marL="342900" indent="-342900">
              <a:buFont typeface="Arial" panose="020B0604020202020204" pitchFamily="34" charset="0"/>
              <a:buChar char="•"/>
            </a:pPr>
            <a:r>
              <a:rPr lang="en-GB" sz="1400" dirty="0">
                <a:ea typeface="Times New Roman" panose="02020603050405020304" pitchFamily="18" charset="0"/>
                <a:cs typeface="Browallia New"/>
              </a:rPr>
              <a:t>Large inequalities in wealth and income which affect who is most impacted by inflation.</a:t>
            </a:r>
          </a:p>
          <a:p>
            <a:pPr marL="342900" indent="-342900">
              <a:buFont typeface="Arial" panose="020B0604020202020204" pitchFamily="34" charset="0"/>
              <a:buChar char="•"/>
            </a:pPr>
            <a:r>
              <a:rPr lang="en-GB" sz="1400" dirty="0">
                <a:ea typeface="Times New Roman" panose="02020603050405020304" pitchFamily="18" charset="0"/>
                <a:cs typeface="Browallia New"/>
              </a:rPr>
              <a:t>There are significant health inequalities in London at baseline.</a:t>
            </a:r>
          </a:p>
          <a:p>
            <a:pPr marL="342900" indent="-342900">
              <a:buFont typeface="Arial" panose="020B0604020202020204" pitchFamily="34" charset="0"/>
              <a:buChar char="•"/>
            </a:pPr>
            <a:r>
              <a:rPr lang="en-GB" sz="1400" dirty="0">
                <a:ea typeface="Times New Roman" panose="02020603050405020304" pitchFamily="18" charset="0"/>
                <a:cs typeface="Browallia New"/>
              </a:rPr>
              <a:t>Low income is the primary risk factor for adverse impacts of the rising cost of living, and some sub-groups are more likely to be affected by low income.  </a:t>
            </a:r>
            <a:endParaRPr lang="en-GB" sz="1400" dirty="0">
              <a:ea typeface="Times New Roman" panose="02020603050405020304" pitchFamily="18" charset="0"/>
              <a:cs typeface="Browallia New" panose="020B0502040204020203" pitchFamily="34" charset="-34"/>
            </a:endParaRPr>
          </a:p>
          <a:p>
            <a:pPr marL="342900" indent="-342900">
              <a:buFont typeface="Arial" panose="020B0604020202020204" pitchFamily="34" charset="0"/>
              <a:buChar char="•"/>
            </a:pPr>
            <a:r>
              <a:rPr lang="en-GB" sz="1400" dirty="0">
                <a:ea typeface="Times New Roman" panose="02020603050405020304" pitchFamily="18" charset="0"/>
                <a:cs typeface="Browallia New"/>
              </a:rPr>
              <a:t>In particular, children, lone parents and people living with disabilities are at higher risk and often underserved by the support available</a:t>
            </a:r>
            <a:r>
              <a:rPr lang="en-GB" dirty="0">
                <a:ea typeface="Times New Roman" panose="02020603050405020304" pitchFamily="18" charset="0"/>
                <a:cs typeface="Browallia New"/>
              </a:rPr>
              <a:t>.</a:t>
            </a:r>
            <a:endParaRPr lang="en-GB" dirty="0">
              <a:effectLst/>
              <a:ea typeface="Times New Roman" panose="02020603050405020304" pitchFamily="18" charset="0"/>
              <a:cs typeface="Browallia New"/>
            </a:endParaRPr>
          </a:p>
          <a:p>
            <a:br>
              <a:rPr lang="en-GB" sz="1800" dirty="0">
                <a:effectLst/>
                <a:latin typeface="Cambria" panose="02040503050406030204" pitchFamily="18" charset="0"/>
                <a:ea typeface="Times New Roman" panose="02020603050405020304" pitchFamily="18" charset="0"/>
                <a:cs typeface="Times New Roman" panose="02020603050405020304" pitchFamily="18" charset="0"/>
              </a:rPr>
            </a:br>
            <a:endParaRPr kumimoji="0" lang="en-US" sz="1400" b="0" i="0" u="none" strike="noStrike" kern="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279747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9CC271-9F27-31D4-97F7-956C8637083A}"/>
              </a:ext>
            </a:extLst>
          </p:cNvPr>
          <p:cNvSpPr txBox="1"/>
          <p:nvPr/>
        </p:nvSpPr>
        <p:spPr>
          <a:xfrm>
            <a:off x="42226" y="6611779"/>
            <a:ext cx="5864588" cy="246221"/>
          </a:xfrm>
          <a:prstGeom prst="rect">
            <a:avLst/>
          </a:prstGeom>
          <a:noFill/>
        </p:spPr>
        <p:txBody>
          <a:bodyPr wrap="square" rtlCol="0">
            <a:spAutoFit/>
          </a:bodyPr>
          <a:lstStyle/>
          <a:p>
            <a:r>
              <a:rPr lang="en-GB" sz="1000" dirty="0"/>
              <a:t>Source: </a:t>
            </a:r>
            <a:r>
              <a:rPr lang="en-GB" sz="1000" dirty="0">
                <a:hlinkClick r:id="rId3">
                  <a:extLst>
                    <a:ext uri="{A12FA001-AC4F-418D-AE19-62706E023703}">
                      <ahyp:hlinkClr xmlns:ahyp="http://schemas.microsoft.com/office/drawing/2018/hyperlinkcolor" val="tx"/>
                    </a:ext>
                  </a:extLst>
                </a:hlinkClick>
              </a:rPr>
              <a:t>National Audit Office. Financial sustainability of local authorities data visualisation raw data</a:t>
            </a:r>
            <a:endParaRPr lang="en-GB" sz="1000" dirty="0"/>
          </a:p>
        </p:txBody>
      </p:sp>
      <p:sp>
        <p:nvSpPr>
          <p:cNvPr id="6" name="Title 1">
            <a:extLst>
              <a:ext uri="{FF2B5EF4-FFF2-40B4-BE49-F238E27FC236}">
                <a16:creationId xmlns:a16="http://schemas.microsoft.com/office/drawing/2014/main" id="{092AF027-504F-BD07-752A-91D6A02DE88B}"/>
              </a:ext>
            </a:extLst>
          </p:cNvPr>
          <p:cNvSpPr>
            <a:spLocks noGrp="1"/>
          </p:cNvSpPr>
          <p:nvPr>
            <p:ph type="title"/>
          </p:nvPr>
        </p:nvSpPr>
        <p:spPr>
          <a:xfrm>
            <a:off x="7566565" y="1187042"/>
            <a:ext cx="4495733" cy="658994"/>
          </a:xfrm>
        </p:spPr>
        <p:txBody>
          <a:bodyPr>
            <a:normAutofit/>
          </a:bodyPr>
          <a:lstStyle/>
          <a:p>
            <a:r>
              <a:rPr lang="en-GB" sz="1400" b="1" dirty="0">
                <a:solidFill>
                  <a:srgbClr val="000000"/>
                </a:solidFill>
              </a:rPr>
              <a:t>Fig 6. </a:t>
            </a:r>
            <a:r>
              <a:rPr lang="en-GB" sz="1400" b="1" i="0" u="none" strike="noStrike" dirty="0">
                <a:solidFill>
                  <a:srgbClr val="000000"/>
                </a:solidFill>
                <a:effectLst/>
              </a:rPr>
              <a:t>Change in local authority spending power 2010/11 – 2020/21</a:t>
            </a:r>
            <a:endParaRPr lang="en-GB" sz="1400" b="1" dirty="0">
              <a:solidFill>
                <a:schemeClr val="tx2"/>
              </a:solidFill>
            </a:endParaRPr>
          </a:p>
        </p:txBody>
      </p:sp>
      <p:sp>
        <p:nvSpPr>
          <p:cNvPr id="9" name="TextBox 8">
            <a:extLst>
              <a:ext uri="{FF2B5EF4-FFF2-40B4-BE49-F238E27FC236}">
                <a16:creationId xmlns:a16="http://schemas.microsoft.com/office/drawing/2014/main" id="{5DB7FBF2-78B1-0D87-EFCF-094ED29A0C91}"/>
              </a:ext>
            </a:extLst>
          </p:cNvPr>
          <p:cNvSpPr txBox="1"/>
          <p:nvPr/>
        </p:nvSpPr>
        <p:spPr>
          <a:xfrm>
            <a:off x="2453737" y="1267513"/>
            <a:ext cx="5112828" cy="523220"/>
          </a:xfrm>
          <a:prstGeom prst="rect">
            <a:avLst/>
          </a:prstGeom>
          <a:noFill/>
        </p:spPr>
        <p:txBody>
          <a:bodyPr wrap="square">
            <a:spAutoFit/>
          </a:bodyPr>
          <a:lstStyle/>
          <a:p>
            <a:r>
              <a:rPr lang="en-GB" sz="1400" b="1" i="0" u="none" strike="noStrike" dirty="0">
                <a:solidFill>
                  <a:srgbClr val="000000"/>
                </a:solidFill>
                <a:effectLst/>
                <a:latin typeface="+mj-lt"/>
              </a:rPr>
              <a:t>Fig 5. Change in local authority spending power, by deprivation, London local </a:t>
            </a:r>
            <a:r>
              <a:rPr lang="en-GB" sz="1400" b="1" dirty="0">
                <a:solidFill>
                  <a:srgbClr val="000000"/>
                </a:solidFill>
                <a:latin typeface="+mj-lt"/>
              </a:rPr>
              <a:t>authorities, 2010/11 – 2020/21</a:t>
            </a:r>
            <a:endParaRPr lang="en-GB" sz="1400" b="1" dirty="0">
              <a:latin typeface="+mj-lt"/>
            </a:endParaRPr>
          </a:p>
        </p:txBody>
      </p:sp>
      <p:graphicFrame>
        <p:nvGraphicFramePr>
          <p:cNvPr id="2" name="Chart 1">
            <a:extLst>
              <a:ext uri="{FF2B5EF4-FFF2-40B4-BE49-F238E27FC236}">
                <a16:creationId xmlns:a16="http://schemas.microsoft.com/office/drawing/2014/main" id="{AB0CC507-67CD-4967-ACCB-2BE75DCEA921}"/>
              </a:ext>
            </a:extLst>
          </p:cNvPr>
          <p:cNvGraphicFramePr>
            <a:graphicFrameLocks/>
          </p:cNvGraphicFramePr>
          <p:nvPr>
            <p:extLst>
              <p:ext uri="{D42A27DB-BD31-4B8C-83A1-F6EECF244321}">
                <p14:modId xmlns:p14="http://schemas.microsoft.com/office/powerpoint/2010/main" val="3608940405"/>
              </p:ext>
            </p:extLst>
          </p:nvPr>
        </p:nvGraphicFramePr>
        <p:xfrm>
          <a:off x="7566565" y="1699037"/>
          <a:ext cx="4625435" cy="5223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CE39454B-D7A5-4B10-9FF2-21C6158A2B10}"/>
              </a:ext>
            </a:extLst>
          </p:cNvPr>
          <p:cNvGraphicFramePr>
            <a:graphicFrameLocks/>
          </p:cNvGraphicFramePr>
          <p:nvPr>
            <p:extLst>
              <p:ext uri="{D42A27DB-BD31-4B8C-83A1-F6EECF244321}">
                <p14:modId xmlns:p14="http://schemas.microsoft.com/office/powerpoint/2010/main" val="4069048294"/>
              </p:ext>
            </p:extLst>
          </p:nvPr>
        </p:nvGraphicFramePr>
        <p:xfrm>
          <a:off x="2453737" y="1782713"/>
          <a:ext cx="5112828" cy="402158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303825ED-8B07-23E1-A51A-8763FB5F0D5F}"/>
              </a:ext>
            </a:extLst>
          </p:cNvPr>
          <p:cNvSpPr txBox="1"/>
          <p:nvPr/>
        </p:nvSpPr>
        <p:spPr>
          <a:xfrm>
            <a:off x="592732" y="424089"/>
            <a:ext cx="12149773" cy="830997"/>
          </a:xfrm>
          <a:prstGeom prst="rect">
            <a:avLst/>
          </a:prstGeom>
          <a:noFill/>
        </p:spPr>
        <p:txBody>
          <a:bodyPr wrap="square" rtlCol="0">
            <a:spAutoFit/>
          </a:bodyPr>
          <a:lstStyle/>
          <a:p>
            <a:r>
              <a:rPr lang="en-GB" sz="2400" b="1" cap="all" dirty="0"/>
              <a:t>Local </a:t>
            </a:r>
            <a:r>
              <a:rPr lang="en-GB" sz="2400" b="1" cap="all" dirty="0">
                <a:latin typeface="+mj-lt"/>
              </a:rPr>
              <a:t>authorities</a:t>
            </a:r>
            <a:r>
              <a:rPr lang="en-GB" sz="2400" b="1" cap="all" dirty="0"/>
              <a:t> enter this period of rising costs with less spending power than following the 2008 financial crash</a:t>
            </a:r>
          </a:p>
        </p:txBody>
      </p:sp>
      <p:sp>
        <p:nvSpPr>
          <p:cNvPr id="8" name="TextBox 7">
            <a:extLst>
              <a:ext uri="{FF2B5EF4-FFF2-40B4-BE49-F238E27FC236}">
                <a16:creationId xmlns:a16="http://schemas.microsoft.com/office/drawing/2014/main" id="{043CDB0F-0EAB-B0DB-1A7E-2CF889CF6910}"/>
              </a:ext>
            </a:extLst>
          </p:cNvPr>
          <p:cNvSpPr txBox="1"/>
          <p:nvPr/>
        </p:nvSpPr>
        <p:spPr>
          <a:xfrm>
            <a:off x="61123" y="2113367"/>
            <a:ext cx="2392614" cy="4185761"/>
          </a:xfrm>
          <a:prstGeom prst="rect">
            <a:avLst/>
          </a:prstGeom>
          <a:noFill/>
        </p:spPr>
        <p:txBody>
          <a:bodyPr wrap="square" rtlCol="0">
            <a:spAutoFit/>
          </a:bodyPr>
          <a:lstStyle/>
          <a:p>
            <a:pPr marL="285750" indent="-285750">
              <a:buFont typeface="Arial" panose="020B0604020202020204" pitchFamily="34" charset="0"/>
              <a:buChar char="•"/>
            </a:pPr>
            <a:r>
              <a:rPr lang="en-GB" sz="1400" dirty="0"/>
              <a:t>Local authority government grants were reduced significantly between 2010 and 2020, with up to 40% reductions in spending power in some London local authorities.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This disproportionately affected more deprived local authorities. Figure 5 displays the trend in spending reductions from the least (left hand side) to most (right hand side) deprived local authorities in London.</a:t>
            </a:r>
          </a:p>
          <a:p>
            <a:endParaRPr lang="en-GB" sz="1400" dirty="0"/>
          </a:p>
        </p:txBody>
      </p:sp>
    </p:spTree>
    <p:extLst>
      <p:ext uri="{BB962C8B-B14F-4D97-AF65-F5344CB8AC3E}">
        <p14:creationId xmlns:p14="http://schemas.microsoft.com/office/powerpoint/2010/main" val="30978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9AF8-0FA0-43EC-A0DD-0E5EB6C0975E}"/>
              </a:ext>
            </a:extLst>
          </p:cNvPr>
          <p:cNvSpPr>
            <a:spLocks noGrp="1"/>
          </p:cNvSpPr>
          <p:nvPr>
            <p:ph type="title"/>
          </p:nvPr>
        </p:nvSpPr>
        <p:spPr>
          <a:xfrm>
            <a:off x="606489" y="426973"/>
            <a:ext cx="10530079" cy="551173"/>
          </a:xfrm>
        </p:spPr>
        <p:txBody>
          <a:bodyPr>
            <a:normAutofit/>
          </a:bodyPr>
          <a:lstStyle/>
          <a:p>
            <a:r>
              <a:rPr lang="en-GB" sz="2400" b="1" cap="all" dirty="0"/>
              <a:t>Wealth is unequally distributed in London</a:t>
            </a:r>
          </a:p>
        </p:txBody>
      </p:sp>
      <p:sp>
        <p:nvSpPr>
          <p:cNvPr id="13" name="TextBox 12">
            <a:extLst>
              <a:ext uri="{FF2B5EF4-FFF2-40B4-BE49-F238E27FC236}">
                <a16:creationId xmlns:a16="http://schemas.microsoft.com/office/drawing/2014/main" id="{BFAD43EA-ED0A-491F-A233-D285D84CB3C4}"/>
              </a:ext>
            </a:extLst>
          </p:cNvPr>
          <p:cNvSpPr txBox="1"/>
          <p:nvPr/>
        </p:nvSpPr>
        <p:spPr>
          <a:xfrm>
            <a:off x="0" y="6611779"/>
            <a:ext cx="1140372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Arial" panose="020B0604020202020204" pitchFamily="34" charset="0"/>
              </a:rPr>
              <a:t>Source: </a:t>
            </a:r>
            <a:r>
              <a:rPr kumimoji="0" lang="en-US" sz="1000" b="0" i="0" u="none" strike="noStrike" kern="1200" cap="none" spc="0" normalizeH="0" baseline="0" noProof="0" dirty="0">
                <a:ln>
                  <a:noFill/>
                </a:ln>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ONS Wealth and Assets Survey</a:t>
            </a:r>
            <a:endParaRPr kumimoji="0" lang="en-GB" sz="14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7953B875-7D4F-D195-6DAE-6D9271DCDE1D}"/>
              </a:ext>
            </a:extLst>
          </p:cNvPr>
          <p:cNvGraphicFramePr>
            <a:graphicFrameLocks/>
          </p:cNvGraphicFramePr>
          <p:nvPr>
            <p:extLst>
              <p:ext uri="{D42A27DB-BD31-4B8C-83A1-F6EECF244321}">
                <p14:modId xmlns:p14="http://schemas.microsoft.com/office/powerpoint/2010/main" val="2240652870"/>
              </p:ext>
            </p:extLst>
          </p:nvPr>
        </p:nvGraphicFramePr>
        <p:xfrm>
          <a:off x="5082953" y="1566081"/>
          <a:ext cx="6772459" cy="486494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D5F3B51-1E3F-4953-D199-A10148A30752}"/>
              </a:ext>
            </a:extLst>
          </p:cNvPr>
          <p:cNvSpPr txBox="1"/>
          <p:nvPr/>
        </p:nvSpPr>
        <p:spPr>
          <a:xfrm>
            <a:off x="520408" y="1465955"/>
            <a:ext cx="4476464" cy="4401205"/>
          </a:xfrm>
          <a:prstGeom prst="rect">
            <a:avLst/>
          </a:prstGeom>
          <a:noFill/>
        </p:spPr>
        <p:txBody>
          <a:bodyPr wrap="square">
            <a:spAutoFit/>
          </a:bodyPr>
          <a:lstStyle/>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Wealth provides resilience to </a:t>
            </a:r>
            <a:r>
              <a:rPr lang="en-GB" sz="1400" dirty="0">
                <a:latin typeface="Arial" panose="020B0604020202020204" pitchFamily="34" charset="0"/>
                <a:ea typeface="Times New Roman" panose="02020603050405020304" pitchFamily="18" charset="0"/>
                <a:cs typeface="Arial" panose="020B0604020202020204" pitchFamily="34" charset="0"/>
              </a:rPr>
              <a:t>rising living costs as people with significant wealth are more likely to own their own homes, have a pension, and investments that provide additional income.</a:t>
            </a:r>
          </a:p>
          <a:p>
            <a:pPr marL="285750" indent="-285750">
              <a:buFont typeface="Arial" panose="020B0604020202020204" pitchFamily="34" charset="0"/>
              <a:buChar char="•"/>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The </a:t>
            </a:r>
            <a:r>
              <a:rPr lang="en-GB" sz="1400" dirty="0">
                <a:latin typeface="Arial" panose="020B0604020202020204" pitchFamily="34" charset="0"/>
                <a:ea typeface="Times New Roman" panose="02020603050405020304" pitchFamily="18" charset="0"/>
                <a:cs typeface="Arial" panose="020B0604020202020204" pitchFamily="34" charset="0"/>
              </a:rPr>
              <a:t>lowest four wealth deciles in London have seen almost no change in wealth in the last decade.</a:t>
            </a:r>
          </a:p>
          <a:p>
            <a:pPr marL="285750" indent="-285750">
              <a:buFont typeface="Arial" panose="020B0604020202020204" pitchFamily="34" charset="0"/>
              <a:buChar char="•"/>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Between 2010-12 and 2016-18, the median wealth of people in the lowest wealth decile in London grew by £200, whilst for those in the highest decile it increased by just under £600,000</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More recent data are available at quartile points: wealth at the 25th percentile point in London was less than £10,000 (&lt;50 per cent) higher in 2020 than in 2006-08, yet had doubled, rising by over £450,000, for households at the 75th percentile point.</a:t>
            </a:r>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F421E5-47AC-4C8C-9FEA-F2683B28681A}"/>
              </a:ext>
            </a:extLst>
          </p:cNvPr>
          <p:cNvSpPr txBox="1"/>
          <p:nvPr/>
        </p:nvSpPr>
        <p:spPr>
          <a:xfrm>
            <a:off x="4996872" y="1259989"/>
            <a:ext cx="6406851" cy="523220"/>
          </a:xfrm>
          <a:prstGeom prst="rect">
            <a:avLst/>
          </a:prstGeom>
          <a:noFill/>
        </p:spPr>
        <p:txBody>
          <a:bodyPr wrap="square">
            <a:spAutoFit/>
          </a:bodyPr>
          <a:lstStyle/>
          <a:p>
            <a:r>
              <a:rPr kumimoji="0" lang="en-US" sz="1400" b="1" i="0" u="none" strike="noStrike" kern="1200" cap="none" spc="0" normalizeH="0" baseline="0" noProof="0" dirty="0">
                <a:ln>
                  <a:noFill/>
                </a:ln>
                <a:solidFill>
                  <a:srgbClr val="353E43"/>
                </a:solidFill>
                <a:effectLst/>
                <a:uLnTx/>
                <a:uFillTx/>
                <a:latin typeface="+mj-lt"/>
                <a:ea typeface="+mn-ea"/>
                <a:cs typeface="Arial"/>
                <a:sym typeface="Arial"/>
              </a:rPr>
              <a:t>Fig 7. </a:t>
            </a:r>
            <a:r>
              <a:rPr kumimoji="0" lang="en-GB" sz="1400" b="1" i="0" u="none" strike="noStrike" kern="1200" cap="none" spc="0" normalizeH="0" baseline="0" noProof="0" dirty="0">
                <a:ln>
                  <a:noFill/>
                </a:ln>
                <a:solidFill>
                  <a:srgbClr val="353E43"/>
                </a:solidFill>
                <a:effectLst/>
                <a:uLnTx/>
                <a:uFillTx/>
                <a:latin typeface="+mj-lt"/>
                <a:ea typeface="+mn-ea"/>
                <a:cs typeface="Arial"/>
                <a:sym typeface="Arial"/>
              </a:rPr>
              <a:t>Trend in m</a:t>
            </a:r>
            <a:r>
              <a:rPr lang="en-GB" sz="1400" b="1" dirty="0">
                <a:latin typeface="+mj-lt"/>
              </a:rPr>
              <a:t>edian wealth in London by income decile, 2010 to 2018</a:t>
            </a:r>
          </a:p>
          <a:p>
            <a:r>
              <a:rPr kumimoji="0" lang="en-US" sz="1400" b="1" i="0" u="none" strike="noStrike" kern="1200" cap="none" spc="0" normalizeH="0" baseline="0" noProof="0" dirty="0">
                <a:ln>
                  <a:noFill/>
                </a:ln>
                <a:solidFill>
                  <a:srgbClr val="353E43"/>
                </a:solidFill>
                <a:effectLst/>
                <a:uLnTx/>
                <a:uFillTx/>
                <a:latin typeface="+mj-lt"/>
                <a:ea typeface="+mn-ea"/>
                <a:cs typeface="Arial"/>
                <a:sym typeface="Arial"/>
              </a:rPr>
              <a:t> </a:t>
            </a:r>
            <a:endParaRPr lang="en-GB" sz="1400" b="1" dirty="0">
              <a:latin typeface="+mj-lt"/>
            </a:endParaRPr>
          </a:p>
        </p:txBody>
      </p:sp>
    </p:spTree>
    <p:extLst>
      <p:ext uri="{BB962C8B-B14F-4D97-AF65-F5344CB8AC3E}">
        <p14:creationId xmlns:p14="http://schemas.microsoft.com/office/powerpoint/2010/main" val="294295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diagram&#10;&#10;Description automatically generated">
            <a:extLst>
              <a:ext uri="{FF2B5EF4-FFF2-40B4-BE49-F238E27FC236}">
                <a16:creationId xmlns:a16="http://schemas.microsoft.com/office/drawing/2014/main" id="{5BD40BA2-AA55-09D5-0080-27F8F6C7F4B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10290" y="1782105"/>
            <a:ext cx="5917606" cy="3793007"/>
          </a:xfrm>
          <a:prstGeom prst="rect">
            <a:avLst/>
          </a:prstGeom>
        </p:spPr>
      </p:pic>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2823" y="488235"/>
            <a:ext cx="10751768" cy="757130"/>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cap="all" dirty="0">
                <a:solidFill>
                  <a:schemeClr val="tx1"/>
                </a:solidFill>
                <a:latin typeface="+mj-lt"/>
                <a:ea typeface="Aktiv Grotesk" panose="020B0504020202020204" pitchFamily="34" charset="0"/>
                <a:cs typeface="Calibri" panose="020F0502020204030204" pitchFamily="34" charset="0"/>
              </a:rPr>
              <a:t>The Richest 10% of people in London have 10x more income than the poorest 10%</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17" name="Rectangle 16">
            <a:extLst>
              <a:ext uri="{FF2B5EF4-FFF2-40B4-BE49-F238E27FC236}">
                <a16:creationId xmlns:a16="http://schemas.microsoft.com/office/drawing/2014/main" id="{8F7E62B8-EBF9-BD19-BA75-786B5BD165A7}"/>
              </a:ext>
            </a:extLst>
          </p:cNvPr>
          <p:cNvSpPr/>
          <p:nvPr/>
        </p:nvSpPr>
        <p:spPr>
          <a:xfrm>
            <a:off x="0" y="6611779"/>
            <a:ext cx="729238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dirty="0">
                <a:ln>
                  <a:noFill/>
                </a:ln>
                <a:solidFill>
                  <a:srgbClr val="353E43"/>
                </a:solidFill>
                <a:effectLst/>
                <a:uLnTx/>
                <a:uFillTx/>
                <a:latin typeface="Arial"/>
                <a:ea typeface="+mn-ea"/>
                <a:cs typeface="+mn-cs"/>
                <a:hlinkClick r:id="rId4">
                  <a:extLst>
                    <a:ext uri="{A12FA001-AC4F-418D-AE19-62706E023703}">
                      <ahyp:hlinkClr xmlns:ahyp="http://schemas.microsoft.com/office/drawing/2018/hyperlinkcolor" val="tx"/>
                    </a:ext>
                  </a:extLst>
                </a:hlinkClick>
              </a:rPr>
              <a:t>London Datastore - Income Inequality</a:t>
            </a:r>
            <a:r>
              <a:rPr kumimoji="0" lang="en-GB" sz="1000" b="0" i="0" u="none" strike="noStrike" kern="1200" cap="none" spc="0" normalizeH="0" baseline="0" noProof="0" dirty="0">
                <a:ln>
                  <a:noFill/>
                </a:ln>
                <a:solidFill>
                  <a:srgbClr val="353E43"/>
                </a:solidFill>
                <a:effectLst/>
                <a:uLnTx/>
                <a:uFillTx/>
                <a:latin typeface="Arial"/>
                <a:ea typeface="+mn-ea"/>
                <a:cs typeface="+mn-cs"/>
              </a:rPr>
              <a:t> (2) </a:t>
            </a:r>
            <a:r>
              <a:rPr kumimoji="0" lang="en-GB" sz="1000" b="0" i="0" u="none" strike="noStrike" kern="1200" cap="none" spc="0" normalizeH="0" baseline="0" noProof="0" dirty="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London Datastore – Poverty</a:t>
            </a:r>
            <a:r>
              <a:rPr kumimoji="0" lang="en-GB" sz="1000" b="0" i="0" u="none" strike="noStrike" kern="1200" cap="none" spc="0" normalizeH="0" baseline="0" noProof="0" dirty="0">
                <a:ln>
                  <a:noFill/>
                </a:ln>
                <a:solidFill>
                  <a:srgbClr val="353E43"/>
                </a:solidFill>
                <a:effectLst/>
                <a:uLnTx/>
                <a:uFillTx/>
                <a:latin typeface="Arial"/>
                <a:ea typeface="+mn-ea"/>
                <a:cs typeface="+mn-cs"/>
              </a:rPr>
              <a:t> (3) </a:t>
            </a:r>
            <a:r>
              <a:rPr kumimoji="0" lang="en-GB" sz="1000" b="0" i="0" u="none" strike="noStrike" kern="1200" cap="none" spc="0" normalizeH="0" baseline="0" noProof="0" dirty="0">
                <a:ln>
                  <a:noFill/>
                </a:ln>
                <a:solidFill>
                  <a:srgbClr val="353E43"/>
                </a:solidFill>
                <a:effectLst/>
                <a:uLnTx/>
                <a:uFillTx/>
                <a:latin typeface="Arial"/>
                <a:ea typeface="+mn-ea"/>
                <a:cs typeface="+mn-cs"/>
                <a:hlinkClick r:id="rId6">
                  <a:extLst>
                    <a:ext uri="{A12FA001-AC4F-418D-AE19-62706E023703}">
                      <ahyp:hlinkClr xmlns:ahyp="http://schemas.microsoft.com/office/drawing/2018/hyperlinkcolor" val="tx"/>
                    </a:ext>
                  </a:extLst>
                </a:hlinkClick>
              </a:rPr>
              <a:t>London Datastore - Employment Gaps</a:t>
            </a: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
        <p:nvSpPr>
          <p:cNvPr id="11" name="Text Placeholder 5">
            <a:extLst>
              <a:ext uri="{FF2B5EF4-FFF2-40B4-BE49-F238E27FC236}">
                <a16:creationId xmlns:a16="http://schemas.microsoft.com/office/drawing/2014/main" id="{09B0B11B-4B2C-79B6-E1E3-2AFB2A316B08}"/>
              </a:ext>
            </a:extLst>
          </p:cNvPr>
          <p:cNvSpPr txBox="1">
            <a:spLocks/>
          </p:cNvSpPr>
          <p:nvPr/>
        </p:nvSpPr>
        <p:spPr>
          <a:xfrm>
            <a:off x="6317561" y="1294014"/>
            <a:ext cx="5486435" cy="27447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 </a:t>
            </a:r>
            <a:r>
              <a:rPr lang="en-US" sz="1400" dirty="0">
                <a:solidFill>
                  <a:srgbClr val="353E43"/>
                </a:solidFill>
                <a:latin typeface="Arial"/>
                <a:cs typeface="Arial"/>
                <a:sym typeface="Arial"/>
              </a:rPr>
              <a:t>8</a:t>
            </a:r>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 Difference in weekly income (after housing costs) between top and bottom deciles in London and UK (2017/18 – 2019/20 )</a:t>
            </a:r>
          </a:p>
        </p:txBody>
      </p:sp>
      <p:sp>
        <p:nvSpPr>
          <p:cNvPr id="9" name="TextBox 8">
            <a:extLst>
              <a:ext uri="{FF2B5EF4-FFF2-40B4-BE49-F238E27FC236}">
                <a16:creationId xmlns:a16="http://schemas.microsoft.com/office/drawing/2014/main" id="{6CB4DCAB-85E6-4EA8-977C-2FCD44F6FE04}"/>
              </a:ext>
            </a:extLst>
          </p:cNvPr>
          <p:cNvSpPr txBox="1"/>
          <p:nvPr/>
        </p:nvSpPr>
        <p:spPr>
          <a:xfrm>
            <a:off x="520407" y="1465955"/>
            <a:ext cx="5320589" cy="4832092"/>
          </a:xfrm>
          <a:prstGeom prst="rect">
            <a:avLst/>
          </a:prstGeom>
          <a:noFill/>
        </p:spPr>
        <p:txBody>
          <a:bodyPr wrap="square" lIns="91440" tIns="45720" rIns="91440" bIns="45720" anchor="t">
            <a:spAutoFit/>
          </a:bodyPr>
          <a:lstStyle/>
          <a:p>
            <a:pPr marL="285750" indent="-285750">
              <a:buClr>
                <a:srgbClr val="000000"/>
              </a:buClr>
              <a:buFont typeface="Arial" panose="020B0604020202020204" pitchFamily="34" charset="0"/>
              <a:buChar char="•"/>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The richest tenth of </a:t>
            </a:r>
            <a:r>
              <a:rPr lang="en-US" sz="1400" kern="0" dirty="0">
                <a:solidFill>
                  <a:srgbClr val="353E43"/>
                </a:solidFill>
                <a:latin typeface="Arial"/>
                <a:cs typeface="Arial"/>
                <a:sym typeface="Arial"/>
              </a:rPr>
              <a:t>people living in London have</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more than 10x the </a:t>
            </a:r>
            <a:r>
              <a:rPr kumimoji="0" lang="en-US" sz="1400" b="1" i="0" u="none" strike="noStrike" kern="0" cap="none" spc="0" normalizeH="0" baseline="0" noProof="0" dirty="0">
                <a:ln>
                  <a:noFill/>
                </a:ln>
                <a:solidFill>
                  <a:srgbClr val="353E43"/>
                </a:solidFill>
                <a:effectLst/>
                <a:uLnTx/>
                <a:uFillTx/>
                <a:latin typeface="Arial"/>
                <a:ea typeface="+mn-ea"/>
                <a:cs typeface="Arial"/>
                <a:sym typeface="Arial"/>
              </a:rPr>
              <a:t>income</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of the poorest tenth. </a:t>
            </a:r>
            <a:endParaRPr kumimoji="0" lang="en-US" sz="1400" b="0" i="0" u="none" strike="noStrike" kern="0" cap="none" spc="0" normalizeH="0" baseline="0" noProof="0" dirty="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Incomes at the lowest decile are 30% below the rest of the UK.</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1</a:t>
            </a:r>
            <a:endParaRPr kumimoji="0" lang="en-US" sz="1400" b="0" i="0" u="none" strike="noStrike" kern="0" cap="none" spc="0" normalizeH="0" baseline="30000" noProof="0" dirty="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London has the highest rate of poverty of any region in the UK, with more than a quarter (27%) of London residents in poverty after housing costs.</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2</a:t>
            </a:r>
            <a:endParaRPr kumimoji="0" lang="en-US" sz="1400" b="0" i="0" u="none" strike="noStrike" kern="0" cap="none" spc="0" normalizeH="0" baseline="30000" noProof="0" dirty="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The </a:t>
            </a:r>
            <a:r>
              <a:rPr kumimoji="0" lang="en-US" sz="1400" b="1" i="0" u="none" strike="noStrike" kern="0" cap="none" spc="0" normalizeH="0" baseline="0" noProof="0" dirty="0">
                <a:ln>
                  <a:noFill/>
                </a:ln>
                <a:solidFill>
                  <a:srgbClr val="353E43"/>
                </a:solidFill>
                <a:effectLst/>
                <a:uLnTx/>
                <a:uFillTx/>
                <a:latin typeface="Arial"/>
                <a:ea typeface="+mn-ea"/>
                <a:cs typeface="Arial"/>
                <a:sym typeface="Arial"/>
              </a:rPr>
              <a:t>unemployment</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rate in London is above the UK average but varies widely within the capital and despite improvements persistent inequalities in </a:t>
            </a:r>
            <a:r>
              <a:rPr kumimoji="0" lang="en-US" sz="1400" b="0" i="0" u="none" strike="noStrike" kern="0" cap="none" spc="0" normalizeH="0" baseline="0" noProof="0" dirty="0" err="1">
                <a:ln>
                  <a:noFill/>
                </a:ln>
                <a:solidFill>
                  <a:srgbClr val="353E43"/>
                </a:solidFill>
                <a:effectLst/>
                <a:uLnTx/>
                <a:uFillTx/>
                <a:latin typeface="Arial"/>
                <a:ea typeface="+mn-ea"/>
                <a:cs typeface="Arial"/>
                <a:sym typeface="Arial"/>
              </a:rPr>
              <a:t>labour</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market outcomes remain:</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3</a:t>
            </a:r>
            <a:endParaRPr kumimoji="0" lang="en-US" sz="1400" b="0" i="0" u="none" strike="noStrike" kern="0" cap="none" spc="0" normalizeH="0" baseline="30000" noProof="0" dirty="0">
              <a:ln>
                <a:noFill/>
              </a:ln>
              <a:solidFill>
                <a:srgbClr val="353E43"/>
              </a:solidFill>
              <a:effectLst/>
              <a:uLnTx/>
              <a:uFillTx/>
              <a:latin typeface="Arial"/>
              <a:ea typeface="+mn-ea"/>
              <a:cs typeface="Arial"/>
            </a:endParaRPr>
          </a:p>
          <a:p>
            <a:pPr marL="742950" lvl="1" indent="-285750">
              <a:buClr>
                <a:srgbClr val="000000"/>
              </a:buClr>
              <a:buFont typeface="Arial" panose="020B0604020202020204" pitchFamily="34" charset="0"/>
              <a:buChar char="•"/>
              <a:defRPr/>
            </a:pPr>
            <a:r>
              <a:rPr kumimoji="0" lang="en-GB" sz="1400" b="0" i="0" u="none" strike="noStrike" kern="1200" cap="none" spc="0" normalizeH="0" baseline="0" noProof="0" dirty="0">
                <a:ln>
                  <a:noFill/>
                </a:ln>
                <a:solidFill>
                  <a:srgbClr val="353D42"/>
                </a:solidFill>
                <a:effectLst/>
                <a:uLnTx/>
                <a:uFillTx/>
                <a:latin typeface="Arial"/>
                <a:ea typeface="+mn-ea"/>
                <a:cs typeface="Arial"/>
              </a:rPr>
              <a:t>The employment gap between disabled and non-disabled </a:t>
            </a:r>
            <a:r>
              <a:rPr lang="en-GB" sz="1400" dirty="0">
                <a:solidFill>
                  <a:srgbClr val="353D42"/>
                </a:solidFill>
                <a:latin typeface="Arial"/>
                <a:cs typeface="Arial"/>
              </a:rPr>
              <a:t>people living in London stayed</a:t>
            </a:r>
            <a:r>
              <a:rPr kumimoji="0" lang="en-GB" sz="1400" b="0" i="0" u="none" strike="noStrike" kern="1200" cap="none" spc="0" normalizeH="0" baseline="0" noProof="0" dirty="0">
                <a:ln>
                  <a:noFill/>
                </a:ln>
                <a:solidFill>
                  <a:srgbClr val="353D42"/>
                </a:solidFill>
                <a:effectLst/>
                <a:uLnTx/>
                <a:uFillTx/>
                <a:latin typeface="Arial"/>
                <a:ea typeface="+mn-ea"/>
                <a:cs typeface="Arial"/>
              </a:rPr>
              <a:t> the same overall between 2020 and 2019 (25 percentage points(pp)), but fell between males and females from 11pp to 7pp</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ea typeface="+mn-ea"/>
                <a:cs typeface="Arial"/>
              </a:rPr>
              <a:t>In London, the employment gaps between White and BAME groups combined has improved in 2020, falling to 12 pp, (improvement has also been seen in the employment gap between White and most other ethnic groups compared to 2019</a:t>
            </a:r>
            <a:r>
              <a:rPr lang="en-GB" sz="1400" b="0" i="0" dirty="0">
                <a:solidFill>
                  <a:srgbClr val="353D42"/>
                </a:solidFill>
                <a:effectLst/>
                <a:latin typeface="Arial"/>
                <a:cs typeface="Arial"/>
              </a:rPr>
              <a:t>, except for Mixed ethnic group</a:t>
            </a:r>
            <a:r>
              <a:rPr kumimoji="0" lang="en-GB" sz="1400" b="0" i="0" u="none" strike="noStrike" kern="1200" cap="none" spc="0" normalizeH="0" baseline="0" noProof="0" dirty="0">
                <a:ln>
                  <a:noFill/>
                </a:ln>
                <a:solidFill>
                  <a:srgbClr val="353D42"/>
                </a:solidFill>
                <a:effectLst/>
                <a:uLnTx/>
                <a:uFillTx/>
                <a:latin typeface="Arial"/>
                <a:ea typeface="+mn-ea"/>
                <a:cs typeface="Arial"/>
              </a:rPr>
              <a:t>)</a:t>
            </a: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p:txBody>
      </p:sp>
    </p:spTree>
    <p:extLst>
      <p:ext uri="{BB962C8B-B14F-4D97-AF65-F5344CB8AC3E}">
        <p14:creationId xmlns:p14="http://schemas.microsoft.com/office/powerpoint/2010/main" val="25984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7A49-B0F4-4AA3-A95E-435D8D222AFA}"/>
              </a:ext>
            </a:extLst>
          </p:cNvPr>
          <p:cNvSpPr>
            <a:spLocks noGrp="1"/>
          </p:cNvSpPr>
          <p:nvPr>
            <p:ph type="title"/>
          </p:nvPr>
        </p:nvSpPr>
        <p:spPr>
          <a:xfrm>
            <a:off x="552451" y="209353"/>
            <a:ext cx="11639549" cy="1325563"/>
          </a:xfrm>
        </p:spPr>
        <p:txBody>
          <a:bodyPr>
            <a:noAutofit/>
          </a:bodyPr>
          <a:lstStyle/>
          <a:p>
            <a:r>
              <a:rPr lang="en-GB" sz="2400" b="1" cap="all" dirty="0">
                <a:cs typeface="Arial"/>
              </a:rPr>
              <a:t>The wage recovery has skewed towards well-paid sectors, further widening inequalities as real pay falls</a:t>
            </a:r>
          </a:p>
        </p:txBody>
      </p:sp>
      <p:sp>
        <p:nvSpPr>
          <p:cNvPr id="6" name="TextBox 5">
            <a:extLst>
              <a:ext uri="{FF2B5EF4-FFF2-40B4-BE49-F238E27FC236}">
                <a16:creationId xmlns:a16="http://schemas.microsoft.com/office/drawing/2014/main" id="{01041C71-8FD6-4265-A0C2-0F31F05EB299}"/>
              </a:ext>
            </a:extLst>
          </p:cNvPr>
          <p:cNvSpPr txBox="1"/>
          <p:nvPr/>
        </p:nvSpPr>
        <p:spPr>
          <a:xfrm>
            <a:off x="7139985" y="1690688"/>
            <a:ext cx="4403859" cy="398570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Real wages initially recovered firmly from the pandemic, but have gone into reverse as inflation drags on pay.</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Lower-paid sectors in London have seen a weaker pay recovery since the pandemic, leaving low-income households more vulnerable.</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Hospitality has the lowest median pay in the private sector and has seen that fall by 1% since February 2020 even before taking inflation into account. </a:t>
            </a:r>
          </a:p>
          <a:p>
            <a:pPr marL="285750" indent="-285750">
              <a:spcBef>
                <a:spcPts val="1000"/>
              </a:spcBef>
              <a:buFont typeface="Arial" panose="020B0604020202020204" pitchFamily="34" charset="0"/>
              <a:buChar char="•"/>
              <a:defRPr/>
            </a:pPr>
            <a:r>
              <a:rPr kumimoji="0" lang="en-GB" sz="1400" b="0" i="0" u="none" strike="noStrike" kern="1200" cap="none" spc="0" normalizeH="0" baseline="0" noProof="0" dirty="0">
                <a:ln>
                  <a:noFill/>
                </a:ln>
                <a:effectLst/>
                <a:uLnTx/>
                <a:uFillTx/>
                <a:latin typeface="Arial"/>
                <a:ea typeface="+mn-ea"/>
                <a:cs typeface="Arial"/>
              </a:rPr>
              <a:t>Meanwhile median employee pay in ICT (Information and Communications Technology) was over 50% higher than the London average before the </a:t>
            </a:r>
            <a:r>
              <a:rPr lang="en-GB" sz="1400" dirty="0">
                <a:latin typeface="Arial"/>
                <a:cs typeface="Arial"/>
              </a:rPr>
              <a:t>pandemic and</a:t>
            </a:r>
            <a:r>
              <a:rPr kumimoji="0" lang="en-GB" sz="1400" b="0" i="0" u="none" strike="noStrike" kern="1200" cap="none" spc="0" normalizeH="0" baseline="0" noProof="0" dirty="0">
                <a:ln>
                  <a:noFill/>
                </a:ln>
                <a:effectLst/>
                <a:uLnTx/>
                <a:uFillTx/>
                <a:latin typeface="Arial"/>
                <a:ea typeface="+mn-ea"/>
                <a:cs typeface="Arial"/>
              </a:rPr>
              <a:t> grew by 20% up to July 2022.</a:t>
            </a:r>
            <a:endParaRPr lang="en-GB" sz="1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55FD16-FE56-1C3A-DEBA-A6697A568330}"/>
              </a:ext>
            </a:extLst>
          </p:cNvPr>
          <p:cNvPicPr>
            <a:picLocks noChangeAspect="1"/>
          </p:cNvPicPr>
          <p:nvPr/>
        </p:nvPicPr>
        <p:blipFill rotWithShape="1">
          <a:blip r:embed="rId3"/>
          <a:srcRect t="9081"/>
          <a:stretch/>
        </p:blipFill>
        <p:spPr>
          <a:xfrm>
            <a:off x="354527" y="2128569"/>
            <a:ext cx="6889153" cy="4384525"/>
          </a:xfrm>
          <a:prstGeom prst="rect">
            <a:avLst/>
          </a:prstGeom>
        </p:spPr>
      </p:pic>
      <p:sp>
        <p:nvSpPr>
          <p:cNvPr id="7" name="TextBox 6">
            <a:extLst>
              <a:ext uri="{FF2B5EF4-FFF2-40B4-BE49-F238E27FC236}">
                <a16:creationId xmlns:a16="http://schemas.microsoft.com/office/drawing/2014/main" id="{DE7E240D-D429-4614-BBBE-CA2D1D806B8D}"/>
              </a:ext>
            </a:extLst>
          </p:cNvPr>
          <p:cNvSpPr txBox="1"/>
          <p:nvPr/>
        </p:nvSpPr>
        <p:spPr>
          <a:xfrm>
            <a:off x="552451" y="1820792"/>
            <a:ext cx="6376111" cy="307777"/>
          </a:xfrm>
          <a:prstGeom prst="rect">
            <a:avLst/>
          </a:prstGeom>
          <a:noFill/>
        </p:spPr>
        <p:txBody>
          <a:bodyPr wrap="square">
            <a:spAutoFit/>
          </a:bodyPr>
          <a:lstStyle/>
          <a:p>
            <a:r>
              <a:rPr kumimoji="0" lang="en-US" sz="1400" b="1" i="0" u="none" strike="noStrike" kern="1200" cap="none" spc="0" normalizeH="0" baseline="0" noProof="0" dirty="0">
                <a:ln>
                  <a:noFill/>
                </a:ln>
                <a:solidFill>
                  <a:srgbClr val="353E43"/>
                </a:solidFill>
                <a:effectLst/>
                <a:uLnTx/>
                <a:uFillTx/>
                <a:latin typeface="Arial"/>
                <a:ea typeface="+mn-ea"/>
                <a:cs typeface="Arial"/>
                <a:sym typeface="Arial"/>
              </a:rPr>
              <a:t>Fig 9. Median pay level vs. median pay growth. February 2020, London  </a:t>
            </a:r>
            <a:endParaRPr lang="en-GB" sz="1400" b="1" dirty="0"/>
          </a:p>
        </p:txBody>
      </p:sp>
    </p:spTree>
    <p:extLst>
      <p:ext uri="{BB962C8B-B14F-4D97-AF65-F5344CB8AC3E}">
        <p14:creationId xmlns:p14="http://schemas.microsoft.com/office/powerpoint/2010/main" val="131658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1E8DFE-F7D9-F145-A279-A09927D0E93B}"/>
              </a:ext>
            </a:extLst>
          </p:cNvPr>
          <p:cNvSpPr>
            <a:spLocks noGrp="1"/>
          </p:cNvSpPr>
          <p:nvPr>
            <p:ph type="title"/>
          </p:nvPr>
        </p:nvSpPr>
        <p:spPr>
          <a:xfrm>
            <a:off x="516932" y="1264606"/>
            <a:ext cx="6020502" cy="384072"/>
          </a:xfrm>
        </p:spPr>
        <p:txBody>
          <a:bodyPr>
            <a:normAutofit/>
          </a:bodyPr>
          <a:lstStyle/>
          <a:p>
            <a:r>
              <a:rPr lang="en-GB" sz="1400" b="1" i="0" u="none" strike="noStrike" dirty="0">
                <a:solidFill>
                  <a:srgbClr val="000000"/>
                </a:solidFill>
                <a:effectLst/>
              </a:rPr>
              <a:t>Fig 10.  Dwelling stock by tenure, London, 2002-2021</a:t>
            </a:r>
            <a:endParaRPr lang="en-GB" sz="1100" b="1" dirty="0">
              <a:solidFill>
                <a:schemeClr val="tx2"/>
              </a:solidFill>
            </a:endParaRPr>
          </a:p>
        </p:txBody>
      </p:sp>
      <p:sp>
        <p:nvSpPr>
          <p:cNvPr id="10" name="TextBox 9">
            <a:extLst>
              <a:ext uri="{FF2B5EF4-FFF2-40B4-BE49-F238E27FC236}">
                <a16:creationId xmlns:a16="http://schemas.microsoft.com/office/drawing/2014/main" id="{62FC84BD-80A6-710D-E05D-6E1FF0EA8718}"/>
              </a:ext>
            </a:extLst>
          </p:cNvPr>
          <p:cNvSpPr txBox="1"/>
          <p:nvPr/>
        </p:nvSpPr>
        <p:spPr>
          <a:xfrm>
            <a:off x="0" y="6552015"/>
            <a:ext cx="6321287" cy="246221"/>
          </a:xfrm>
          <a:prstGeom prst="rect">
            <a:avLst/>
          </a:prstGeom>
          <a:noFill/>
        </p:spPr>
        <p:txBody>
          <a:bodyPr wrap="square" rtlCol="0">
            <a:spAutoFit/>
          </a:bodyPr>
          <a:lstStyle/>
          <a:p>
            <a:r>
              <a:rPr lang="en-GB" sz="1000" dirty="0"/>
              <a:t>Source: 1) </a:t>
            </a:r>
            <a:r>
              <a:rPr lang="en-GB" sz="1000" dirty="0">
                <a:solidFill>
                  <a:srgbClr val="0563C1"/>
                </a:solidFill>
                <a:hlinkClick r:id="rId2">
                  <a:extLst>
                    <a:ext uri="{A12FA001-AC4F-418D-AE19-62706E023703}">
                      <ahyp:hlinkClr xmlns:ahyp="http://schemas.microsoft.com/office/drawing/2018/hyperlinkcolor" val="tx"/>
                    </a:ext>
                  </a:extLst>
                </a:hlinkClick>
              </a:rPr>
              <a:t>MHCLG &amp; </a:t>
            </a:r>
            <a:r>
              <a:rPr lang="en-GB" sz="1000" dirty="0">
                <a:hlinkClick r:id="rId2">
                  <a:extLst>
                    <a:ext uri="{A12FA001-AC4F-418D-AE19-62706E023703}">
                      <ahyp:hlinkClr xmlns:ahyp="http://schemas.microsoft.com/office/drawing/2018/hyperlinkcolor" val="tx"/>
                    </a:ext>
                  </a:extLst>
                </a:hlinkClick>
              </a:rPr>
              <a:t>DLUHC</a:t>
            </a:r>
            <a:r>
              <a:rPr lang="en-GB" sz="1000" dirty="0"/>
              <a:t> 2)</a:t>
            </a:r>
            <a:r>
              <a:rPr lang="en-GB" sz="1000" dirty="0">
                <a:hlinkClick r:id="rId3">
                  <a:extLst>
                    <a:ext uri="{A12FA001-AC4F-418D-AE19-62706E023703}">
                      <ahyp:hlinkClr xmlns:ahyp="http://schemas.microsoft.com/office/drawing/2018/hyperlinkcolor" val="tx"/>
                    </a:ext>
                  </a:extLst>
                </a:hlinkClick>
              </a:rPr>
              <a:t> IHE Evidence Review: Housing and Health Inequalities in London  </a:t>
            </a:r>
            <a:endParaRPr lang="en-GB" sz="1000" dirty="0"/>
          </a:p>
        </p:txBody>
      </p:sp>
      <p:graphicFrame>
        <p:nvGraphicFramePr>
          <p:cNvPr id="2" name="Chart 1">
            <a:extLst>
              <a:ext uri="{FF2B5EF4-FFF2-40B4-BE49-F238E27FC236}">
                <a16:creationId xmlns:a16="http://schemas.microsoft.com/office/drawing/2014/main" id="{24ED5F29-3850-4664-9CCC-7B594C550354}"/>
              </a:ext>
            </a:extLst>
          </p:cNvPr>
          <p:cNvGraphicFramePr>
            <a:graphicFrameLocks/>
          </p:cNvGraphicFramePr>
          <p:nvPr>
            <p:extLst>
              <p:ext uri="{D42A27DB-BD31-4B8C-83A1-F6EECF244321}">
                <p14:modId xmlns:p14="http://schemas.microsoft.com/office/powerpoint/2010/main" val="4213741414"/>
              </p:ext>
            </p:extLst>
          </p:nvPr>
        </p:nvGraphicFramePr>
        <p:xfrm>
          <a:off x="463652" y="1597634"/>
          <a:ext cx="6127061" cy="454626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2C4E5D56-E0A9-4377-8BD5-05DE24FF6937}"/>
              </a:ext>
            </a:extLst>
          </p:cNvPr>
          <p:cNvSpPr txBox="1">
            <a:spLocks/>
          </p:cNvSpPr>
          <p:nvPr/>
        </p:nvSpPr>
        <p:spPr>
          <a:xfrm>
            <a:off x="564586" y="359240"/>
            <a:ext cx="10582835" cy="994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r>
              <a:rPr lang="en-GB" sz="2400" b="1" cap="all" dirty="0">
                <a:solidFill>
                  <a:schemeClr val="tx1"/>
                </a:solidFill>
              </a:rPr>
              <a:t>Declines in wealth are reflected in changing nature of housing tenure in London</a:t>
            </a:r>
          </a:p>
        </p:txBody>
      </p:sp>
      <p:sp>
        <p:nvSpPr>
          <p:cNvPr id="5" name="TextBox 4">
            <a:extLst>
              <a:ext uri="{FF2B5EF4-FFF2-40B4-BE49-F238E27FC236}">
                <a16:creationId xmlns:a16="http://schemas.microsoft.com/office/drawing/2014/main" id="{A4520F43-134B-6DC8-B897-A82AE0AF37A9}"/>
              </a:ext>
            </a:extLst>
          </p:cNvPr>
          <p:cNvSpPr txBox="1"/>
          <p:nvPr/>
        </p:nvSpPr>
        <p:spPr>
          <a:xfrm>
            <a:off x="6819911" y="1767006"/>
            <a:ext cx="4961716" cy="418576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t>Trends in housing tenure in London mirror trends across the UK.</a:t>
            </a:r>
          </a:p>
          <a:p>
            <a:endParaRPr lang="en-GB" sz="1400" dirty="0"/>
          </a:p>
          <a:p>
            <a:pPr marL="285750" indent="-285750">
              <a:buFont typeface="Arial" panose="020B0604020202020204" pitchFamily="34" charset="0"/>
              <a:buChar char="•"/>
            </a:pPr>
            <a:r>
              <a:rPr lang="en-GB" sz="1400" dirty="0"/>
              <a:t>Whilst owner-occupation has declined across the UK, in London it started from a lower baseline, and has ended with fewer than half of homes being owner-occupied.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Meanwhile, the percentage of homes that were privately rented in London almost doubled between 2002 and 2020.</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proportion of people living in private rental accommodation has implications for the ability to save, and unequal vulnerability to the cost of living crisis as rents rise faster than inflation.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Further information on interventions to address </a:t>
            </a:r>
            <a:r>
              <a:rPr lang="en-GB" sz="1400" dirty="0">
                <a:hlinkClick r:id="rId5">
                  <a:extLst>
                    <a:ext uri="{A12FA001-AC4F-418D-AE19-62706E023703}">
                      <ahyp:hlinkClr xmlns:ahyp="http://schemas.microsoft.com/office/drawing/2018/hyperlinkcolor" val="tx"/>
                    </a:ext>
                  </a:extLst>
                </a:hlinkClick>
              </a:rPr>
              <a:t>housing related health inequalities in London </a:t>
            </a:r>
            <a:r>
              <a:rPr lang="en-GB" sz="1400" dirty="0"/>
              <a:t>is available in the published intervention review</a:t>
            </a:r>
          </a:p>
        </p:txBody>
      </p:sp>
    </p:spTree>
    <p:extLst>
      <p:ext uri="{BB962C8B-B14F-4D97-AF65-F5344CB8AC3E}">
        <p14:creationId xmlns:p14="http://schemas.microsoft.com/office/powerpoint/2010/main" val="306603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BB5391-4784-1951-DC1B-4A4F875C1A3F}"/>
              </a:ext>
            </a:extLst>
          </p:cNvPr>
          <p:cNvSpPr txBox="1"/>
          <p:nvPr/>
        </p:nvSpPr>
        <p:spPr>
          <a:xfrm>
            <a:off x="7955501" y="1551160"/>
            <a:ext cx="3912243" cy="280589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ea typeface="+mn-ea"/>
                <a:cs typeface="Arial"/>
              </a:rPr>
              <a:t>Social renters and Londoners with a gross household income of less than £20,000 are not only more likely to be ‘financially struggling’ but are also more likely to be ‘just about managing’ financially based on December 2022 polling data.</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1400" dirty="0">
                <a:solidFill>
                  <a:srgbClr val="353D42"/>
                </a:solidFill>
                <a:latin typeface="Arial"/>
                <a:cs typeface="Arial"/>
              </a:rPr>
              <a:t>People living in</a:t>
            </a:r>
            <a:r>
              <a:rPr kumimoji="0" lang="en-GB" sz="1400" b="0" i="0" u="none" strike="noStrike" kern="1200" cap="none" spc="0" normalizeH="0" baseline="0" noProof="0" dirty="0">
                <a:ln>
                  <a:noFill/>
                </a:ln>
                <a:solidFill>
                  <a:srgbClr val="353D42"/>
                </a:solidFill>
                <a:effectLst/>
                <a:uLnTx/>
                <a:uFillTx/>
                <a:latin typeface="Arial"/>
                <a:ea typeface="+mn-ea"/>
                <a:cs typeface="Arial"/>
              </a:rPr>
              <a:t> </a:t>
            </a:r>
            <a:r>
              <a:rPr lang="en-GB" sz="1400" dirty="0">
                <a:solidFill>
                  <a:srgbClr val="353D42"/>
                </a:solidFill>
                <a:latin typeface="Arial"/>
                <a:cs typeface="Arial"/>
              </a:rPr>
              <a:t>London in</a:t>
            </a:r>
            <a:r>
              <a:rPr kumimoji="0" lang="en-GB" sz="1400" b="0" i="0" u="none" strike="noStrike" kern="1200" cap="none" spc="0" normalizeH="0" baseline="0" noProof="0" dirty="0">
                <a:ln>
                  <a:noFill/>
                </a:ln>
                <a:solidFill>
                  <a:srgbClr val="353D42"/>
                </a:solidFill>
                <a:effectLst/>
                <a:uLnTx/>
                <a:uFillTx/>
                <a:latin typeface="Arial"/>
                <a:ea typeface="+mn-ea"/>
                <a:cs typeface="Arial"/>
              </a:rPr>
              <a:t> the C2DE group (See </a:t>
            </a:r>
            <a:r>
              <a:rPr kumimoji="0" lang="en-GB" sz="1400" b="1" i="0" u="none" strike="noStrike" kern="1200" cap="none" spc="0" normalizeH="0" baseline="0" noProof="0" dirty="0">
                <a:ln>
                  <a:noFill/>
                </a:ln>
                <a:solidFill>
                  <a:srgbClr val="353D42"/>
                </a:solidFill>
                <a:effectLst/>
                <a:uLnTx/>
                <a:uFillTx/>
                <a:latin typeface="Arial"/>
                <a:ea typeface="+mn-ea"/>
                <a:cs typeface="Arial"/>
              </a:rPr>
              <a:t>Note</a:t>
            </a:r>
            <a:r>
              <a:rPr kumimoji="0" lang="en-GB" sz="1400" b="0" i="0" u="none" strike="noStrike" kern="1200" cap="none" spc="0" normalizeH="0" baseline="0" noProof="0" dirty="0">
                <a:ln>
                  <a:noFill/>
                </a:ln>
                <a:solidFill>
                  <a:srgbClr val="353D42"/>
                </a:solidFill>
                <a:effectLst/>
                <a:uLnTx/>
                <a:uFillTx/>
                <a:latin typeface="Arial"/>
                <a:ea typeface="+mn-ea"/>
                <a:cs typeface="Arial"/>
              </a:rPr>
              <a:t> below); Asian; Black; with a gross household income between £20,000 and £39,999; renters (in particular social renters); and those who are disabled are also more likely to be ‘struggling financially’.</a:t>
            </a:r>
          </a:p>
        </p:txBody>
      </p:sp>
      <p:sp>
        <p:nvSpPr>
          <p:cNvPr id="7" name="Rectangle 6">
            <a:extLst>
              <a:ext uri="{FF2B5EF4-FFF2-40B4-BE49-F238E27FC236}">
                <a16:creationId xmlns:a16="http://schemas.microsoft.com/office/drawing/2014/main" id="{CF5DE30B-4E77-4F23-ADB5-729321595415}"/>
              </a:ext>
            </a:extLst>
          </p:cNvPr>
          <p:cNvSpPr/>
          <p:nvPr/>
        </p:nvSpPr>
        <p:spPr>
          <a:xfrm>
            <a:off x="0" y="6606934"/>
            <a:ext cx="866648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rPr>
              <a:t>Source:</a:t>
            </a:r>
            <a:r>
              <a:rPr kumimoji="0" lang="en-GB" sz="1000" b="0" i="0" u="none" strike="noStrike" kern="1200" cap="none" spc="0" normalizeH="0" baseline="0" noProof="0" dirty="0">
                <a:ln>
                  <a:noFill/>
                </a:ln>
                <a:effectLst/>
                <a:uLnTx/>
                <a:uFillTx/>
                <a:latin typeface="Arial" panose="020B0604020202020204"/>
                <a:ea typeface="+mn-ea"/>
                <a:cs typeface="+mn-cs"/>
              </a:rPr>
              <a:t> YouGov Plc polling data completed on behalf of the GLA </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hlinkClick r:id="rId2">
                  <a:extLst>
                    <a:ext uri="{A12FA001-AC4F-418D-AE19-62706E023703}">
                      <ahyp:hlinkClr xmlns:ahyp="http://schemas.microsoft.com/office/drawing/2018/hyperlinkcolor" val="tx"/>
                    </a:ext>
                  </a:extLst>
                </a:hlinkClick>
              </a:rPr>
              <a:t>https://data.london.gov.uk/dataset/gla-poll-results-cost-of-living-2022</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rPr>
              <a:t>, December 2022</a:t>
            </a:r>
            <a:endPar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graphicFrame>
        <p:nvGraphicFramePr>
          <p:cNvPr id="10" name="Content Placeholder 8" descr="Chart: Londoners' financial situation by key demographic group, latest month">
            <a:extLst>
              <a:ext uri="{FF2B5EF4-FFF2-40B4-BE49-F238E27FC236}">
                <a16:creationId xmlns:a16="http://schemas.microsoft.com/office/drawing/2014/main" id="{6DEECF12-6C1E-43E7-B9F0-999E6EACC407}"/>
              </a:ext>
            </a:extLst>
          </p:cNvPr>
          <p:cNvGraphicFramePr>
            <a:graphicFrameLocks noGrp="1"/>
          </p:cNvGraphicFramePr>
          <p:nvPr>
            <p:ph idx="1"/>
            <p:extLst>
              <p:ext uri="{D42A27DB-BD31-4B8C-83A1-F6EECF244321}">
                <p14:modId xmlns:p14="http://schemas.microsoft.com/office/powerpoint/2010/main" val="3798966923"/>
              </p:ext>
            </p:extLst>
          </p:nvPr>
        </p:nvGraphicFramePr>
        <p:xfrm>
          <a:off x="838200" y="1825625"/>
          <a:ext cx="711730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042B91B1-B9BF-4334-A660-E45A1C79142B}"/>
              </a:ext>
            </a:extLst>
          </p:cNvPr>
          <p:cNvSpPr txBox="1">
            <a:spLocks/>
          </p:cNvSpPr>
          <p:nvPr/>
        </p:nvSpPr>
        <p:spPr>
          <a:xfrm>
            <a:off x="577621" y="188570"/>
            <a:ext cx="11731557" cy="13255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cap="all">
                <a:latin typeface="Arial"/>
                <a:cs typeface="Arial"/>
              </a:rPr>
              <a:t>Social renters and PEOPLE LIVING IN LONDON with a gross household income of BELOW £20,000 are most impacted</a:t>
            </a:r>
            <a:endParaRPr lang="en-GB" sz="2400" b="1" cap="all" dirty="0">
              <a:latin typeface="Arial"/>
              <a:cs typeface="Arial"/>
            </a:endParaRPr>
          </a:p>
        </p:txBody>
      </p:sp>
      <p:sp>
        <p:nvSpPr>
          <p:cNvPr id="11" name="TextBox 10">
            <a:extLst>
              <a:ext uri="{FF2B5EF4-FFF2-40B4-BE49-F238E27FC236}">
                <a16:creationId xmlns:a16="http://schemas.microsoft.com/office/drawing/2014/main" id="{42C3DB3F-CEB7-4AB2-82F7-109BC826458A}"/>
              </a:ext>
            </a:extLst>
          </p:cNvPr>
          <p:cNvSpPr txBox="1"/>
          <p:nvPr/>
        </p:nvSpPr>
        <p:spPr>
          <a:xfrm>
            <a:off x="838200" y="6015909"/>
            <a:ext cx="11231880" cy="707886"/>
          </a:xfrm>
          <a:prstGeom prst="rect">
            <a:avLst/>
          </a:prstGeom>
          <a:noFill/>
        </p:spPr>
        <p:txBody>
          <a:bodyPr wrap="square" rtlCol="0">
            <a:spAutoFit/>
          </a:bodyPr>
          <a:lstStyle/>
          <a:p>
            <a:pPr>
              <a:tabLst>
                <a:tab pos="354013" algn="l"/>
              </a:tabLst>
              <a:defRPr/>
            </a:pPr>
            <a:r>
              <a:rPr kumimoji="0" lang="en-GB" sz="1000" b="1" i="0" u="none" strike="noStrike" kern="1200" cap="none" spc="0" normalizeH="0" baseline="0" noProof="0" dirty="0">
                <a:ln>
                  <a:noFill/>
                </a:ln>
                <a:solidFill>
                  <a:srgbClr val="666666"/>
                </a:solidFill>
                <a:effectLst/>
                <a:uLnTx/>
                <a:uFillTx/>
                <a:latin typeface="Arial"/>
                <a:ea typeface="+mn-ea"/>
                <a:cs typeface="+mn-cs"/>
              </a:rPr>
              <a:t>Question: </a:t>
            </a:r>
            <a:r>
              <a:rPr kumimoji="0" lang="en-GB" sz="1000" b="0" i="0" u="none" strike="noStrike" kern="1200" cap="none" spc="0" normalizeH="0" baseline="0" noProof="0" dirty="0">
                <a:ln>
                  <a:noFill/>
                </a:ln>
                <a:solidFill>
                  <a:srgbClr val="666666"/>
                </a:solidFill>
                <a:effectLst/>
                <a:uLnTx/>
                <a:uFillTx/>
                <a:latin typeface="Arial"/>
                <a:ea typeface="+mn-ea"/>
                <a:cs typeface="+mn-cs"/>
              </a:rPr>
              <a:t>Thinking about your current financial situation, which of these statements best applies to you?</a:t>
            </a:r>
            <a:endParaRPr kumimoji="0" lang="en-GB" sz="1000" b="1" i="0" u="none" strike="noStrike" kern="1200" cap="none" spc="0" normalizeH="0" baseline="0" noProof="0" dirty="0">
              <a:ln>
                <a:noFill/>
              </a:ln>
              <a:solidFill>
                <a:srgbClr val="66666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54013" algn="l"/>
              </a:tabLst>
              <a:defRPr/>
            </a:pPr>
            <a:r>
              <a:rPr kumimoji="0" lang="en-GB" sz="1000" b="1" i="0" u="none" strike="noStrike" kern="1200" cap="none" spc="0" normalizeH="0" baseline="0" noProof="0" dirty="0">
                <a:ln>
                  <a:noFill/>
                </a:ln>
                <a:solidFill>
                  <a:srgbClr val="666666"/>
                </a:solidFill>
                <a:effectLst/>
                <a:uLnTx/>
                <a:uFillTx/>
                <a:latin typeface="Arial"/>
                <a:ea typeface="+mn-ea"/>
                <a:cs typeface="+mn-cs"/>
              </a:rPr>
              <a:t>Note:	1| </a:t>
            </a:r>
            <a:r>
              <a:rPr kumimoji="0" lang="en-GB" sz="1000" b="0" i="0" u="none" strike="noStrike" kern="1200" cap="none" spc="0" normalizeH="0" baseline="0" noProof="0" dirty="0">
                <a:ln>
                  <a:noFill/>
                </a:ln>
                <a:solidFill>
                  <a:srgbClr val="666666"/>
                </a:solidFill>
                <a:effectLst/>
                <a:uLnTx/>
                <a:uFillTx/>
                <a:latin typeface="Arial"/>
                <a:ea typeface="+mn-ea"/>
                <a:cs typeface="+mn-cs"/>
              </a:rPr>
              <a:t>Numbers less than 5% removed from chart  </a:t>
            </a:r>
            <a:r>
              <a:rPr kumimoji="0" lang="en-GB" sz="1000" b="1" i="0" u="none" strike="noStrike" kern="1200" cap="none" spc="0" normalizeH="0" baseline="0" noProof="0" dirty="0">
                <a:ln>
                  <a:noFill/>
                </a:ln>
                <a:solidFill>
                  <a:srgbClr val="666666"/>
                </a:solidFill>
                <a:effectLst/>
                <a:uLnTx/>
                <a:uFillTx/>
                <a:latin typeface="Arial"/>
                <a:ea typeface="+mn-ea"/>
                <a:cs typeface="+mn-cs"/>
              </a:rPr>
              <a:t>2| </a:t>
            </a:r>
            <a:r>
              <a:rPr kumimoji="0" lang="en-GB" sz="1000" b="0" i="0" u="none" strike="noStrike" kern="1200" cap="none" spc="0" normalizeH="0" baseline="0" noProof="0" dirty="0">
                <a:ln>
                  <a:noFill/>
                </a:ln>
                <a:solidFill>
                  <a:srgbClr val="666666"/>
                </a:solidFill>
                <a:effectLst/>
                <a:uLnTx/>
                <a:uFillTx/>
                <a:latin typeface="Arial"/>
                <a:ea typeface="+mn-ea"/>
                <a:cs typeface="+mn-cs"/>
              </a:rPr>
              <a:t>For definition of ‘Financially struggling’ and full response options see slide 9 and linked data sheet</a:t>
            </a:r>
          </a:p>
          <a:p>
            <a:pPr marL="0" marR="0" lvl="0" indent="0" algn="l" defTabSz="914400" rtl="0" eaLnBrk="1" fontAlgn="auto" latinLnBrk="0" hangingPunct="1">
              <a:lnSpc>
                <a:spcPct val="100000"/>
              </a:lnSpc>
              <a:spcBef>
                <a:spcPts val="0"/>
              </a:spcBef>
              <a:spcAft>
                <a:spcPts val="0"/>
              </a:spcAft>
              <a:buClrTx/>
              <a:buSzTx/>
              <a:buFontTx/>
              <a:buNone/>
              <a:tabLst>
                <a:tab pos="354013" algn="l"/>
              </a:tabLst>
              <a:defRPr/>
            </a:pPr>
            <a:r>
              <a:rPr lang="en-GB" sz="1000" b="1" dirty="0">
                <a:solidFill>
                  <a:srgbClr val="666666"/>
                </a:solidFill>
                <a:latin typeface="Arial"/>
              </a:rPr>
              <a:t>3) </a:t>
            </a:r>
            <a:r>
              <a:rPr lang="en-GB" sz="1000" dirty="0">
                <a:solidFill>
                  <a:srgbClr val="666666"/>
                </a:solidFill>
                <a:latin typeface="Arial"/>
              </a:rPr>
              <a:t>C2DE is a category from the social grade model referring to those in skilled manual occupations (C2) and semi-skilled &amp; unskilled manual occupations, unemployed and lowest grade occupations (DE) </a:t>
            </a:r>
            <a:endParaRPr kumimoji="0" lang="en-GB" sz="1000" b="0" i="0" u="none" strike="noStrike" kern="1200" cap="none" spc="0" normalizeH="0" baseline="0" noProof="0" dirty="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8675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531845" y="709785"/>
            <a:ext cx="10609645" cy="507791"/>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tabLst>
                <a:tab pos="93663" algn="l"/>
              </a:tabLst>
            </a:pPr>
            <a:r>
              <a:rPr lang="en-US" sz="3000" b="1" dirty="0">
                <a:solidFill>
                  <a:schemeClr val="bg1"/>
                </a:solidFill>
                <a:latin typeface="Arial" panose="020B0604020202020204" pitchFamily="34" charset="0"/>
                <a:ea typeface="Aktiv Grotesk" panose="020B0504020202020204" pitchFamily="34" charset="0"/>
                <a:cs typeface="Arial" panose="020B0604020202020204" pitchFamily="34" charset="0"/>
              </a:rPr>
              <a:t>EXECUTIVE SUMMARY </a:t>
            </a: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2369302"/>
            <a:ext cx="10945982" cy="3145934"/>
          </a:xfrm>
          <a:prstGeom prst="rect">
            <a:avLst/>
          </a:prstGeom>
          <a:noFill/>
        </p:spPr>
        <p:txBody>
          <a:bodyPr wrap="square" lIns="0" tIns="0" rIns="0" bIns="0" rtlCol="0" anchor="t">
            <a:noAutofit/>
          </a:bodyPr>
          <a:lstStyle/>
          <a:p>
            <a:r>
              <a:rPr lang="en-GB" sz="1400" dirty="0">
                <a:solidFill>
                  <a:schemeClr val="bg1"/>
                </a:solidFill>
                <a:effectLst/>
                <a:ea typeface="Times New Roman" panose="02020603050405020304" pitchFamily="18" charset="0"/>
                <a:cs typeface="Times New Roman" panose="02020603050405020304" pitchFamily="18" charset="0"/>
              </a:rPr>
              <a:t>Headline inflation was running at over 11% in December 2022, the first time in many Londoners’ living memory that they have </a:t>
            </a:r>
            <a:r>
              <a:rPr lang="en-US" sz="1400" dirty="0">
                <a:solidFill>
                  <a:schemeClr val="bg1"/>
                </a:solidFill>
                <a:effectLst/>
                <a:ea typeface="Times New Roman" panose="02020603050405020304" pitchFamily="18" charset="0"/>
                <a:cs typeface="Times New Roman" panose="02020603050405020304" pitchFamily="18" charset="0"/>
              </a:rPr>
              <a:t>experienced such a rapid decline in their real incomes.  </a:t>
            </a:r>
          </a:p>
          <a:p>
            <a:pPr marL="285750" indent="-285750">
              <a:buFont typeface="Arial" panose="020B0604020202020204" pitchFamily="34" charset="0"/>
              <a:buChar char="•"/>
            </a:pPr>
            <a:r>
              <a:rPr lang="en-US" sz="1400" dirty="0">
                <a:solidFill>
                  <a:schemeClr val="bg1"/>
                </a:solidFill>
                <a:effectLst/>
                <a:ea typeface="Times New Roman" panose="02020603050405020304" pitchFamily="18" charset="0"/>
                <a:cs typeface="Times New Roman" panose="02020603050405020304" pitchFamily="18" charset="0"/>
              </a:rPr>
              <a:t>The rising cost of living threatens to worsen living standards, increase poverty and widen inequalities in health.   </a:t>
            </a:r>
          </a:p>
          <a:p>
            <a:endParaRPr lang="en-US" sz="1400" dirty="0">
              <a:solidFill>
                <a:schemeClr val="bg1"/>
              </a:solidFill>
              <a:effectLst/>
              <a:ea typeface="Times New Roman" panose="02020603050405020304" pitchFamily="18" charset="0"/>
              <a:cs typeface="Times New Roman" panose="02020603050405020304" pitchFamily="18" charset="0"/>
            </a:endParaRPr>
          </a:p>
          <a:p>
            <a:r>
              <a:rPr lang="en-US" sz="1400" dirty="0">
                <a:solidFill>
                  <a:schemeClr val="bg1"/>
                </a:solidFill>
                <a:effectLst/>
                <a:ea typeface="Times New Roman" panose="02020603050405020304" pitchFamily="18" charset="0"/>
                <a:cs typeface="Times New Roman" panose="02020603050405020304" pitchFamily="18" charset="0"/>
              </a:rPr>
              <a:t>Everyone is affected by rising living costs, but lower income groups spend comparably more of their income on essential goods, such as food and home energy, that are rising much faster than headline inflation.  </a:t>
            </a:r>
          </a:p>
          <a:p>
            <a:pPr marL="285750" indent="-285750">
              <a:buFont typeface="Arial" panose="020B0604020202020204" pitchFamily="34" charset="0"/>
              <a:buChar char="•"/>
            </a:pPr>
            <a:r>
              <a:rPr lang="en-US" sz="1400" dirty="0">
                <a:solidFill>
                  <a:schemeClr val="bg1"/>
                </a:solidFill>
                <a:effectLst/>
                <a:ea typeface="Times New Roman" panose="02020603050405020304" pitchFamily="18" charset="0"/>
                <a:cs typeface="Times New Roman" panose="02020603050405020304" pitchFamily="18" charset="0"/>
              </a:rPr>
              <a:t>This contributes to a social gradient in the effects of the rising cost of living, and this is likely to mirror the social gradient in health: the finding that people who are more socioeconomically advantaged have better health than people who are less advantaged, and this relationship is continuous from the lowest to the highest income groups. </a:t>
            </a:r>
          </a:p>
          <a:p>
            <a:pPr marL="285750" indent="-285750">
              <a:buFont typeface="Arial" panose="020B0604020202020204" pitchFamily="34" charset="0"/>
              <a:buChar char="•"/>
            </a:pPr>
            <a:r>
              <a:rPr lang="en-US" sz="1400" dirty="0">
                <a:solidFill>
                  <a:schemeClr val="bg1"/>
                </a:solidFill>
                <a:effectLst/>
                <a:ea typeface="Times New Roman" panose="02020603050405020304" pitchFamily="18" charset="0"/>
                <a:cs typeface="Times New Roman" panose="02020603050405020304" pitchFamily="18" charset="0"/>
              </a:rPr>
              <a:t>Similarly, people who are more affluent are likely to be better able to absorb rising living costs, but many people who were previously financially secure will be drawn towards, or into, poverty and financial hardship. </a:t>
            </a:r>
          </a:p>
          <a:p>
            <a:endParaRPr lang="en-US" sz="1400" dirty="0">
              <a:solidFill>
                <a:schemeClr val="bg1"/>
              </a:solidFill>
              <a:effectLst/>
              <a:ea typeface="Times New Roman" panose="02020603050405020304" pitchFamily="18" charset="0"/>
              <a:cs typeface="Times New Roman" panose="02020603050405020304" pitchFamily="18" charset="0"/>
            </a:endParaRPr>
          </a:p>
          <a:p>
            <a:r>
              <a:rPr lang="en-US" sz="1400" dirty="0">
                <a:solidFill>
                  <a:schemeClr val="bg1"/>
                </a:solidFill>
                <a:effectLst/>
                <a:ea typeface="Times New Roman" panose="02020603050405020304" pitchFamily="18" charset="0"/>
                <a:cs typeface="Times New Roman"/>
              </a:rPr>
              <a:t>This data companion </a:t>
            </a:r>
            <a:r>
              <a:rPr lang="en-US" sz="1400" dirty="0">
                <a:solidFill>
                  <a:schemeClr val="bg1"/>
                </a:solidFill>
                <a:ea typeface="Times New Roman" panose="02020603050405020304" pitchFamily="18" charset="0"/>
                <a:cs typeface="Times New Roman"/>
              </a:rPr>
              <a:t>pack accompanies </a:t>
            </a:r>
            <a:r>
              <a:rPr lang="en-US" sz="1400" dirty="0">
                <a:solidFill>
                  <a:schemeClr val="bg1"/>
                </a:solidFill>
                <a:effectLst/>
                <a:ea typeface="Times New Roman" panose="02020603050405020304" pitchFamily="18" charset="0"/>
                <a:cs typeface="Times New Roman"/>
              </a:rPr>
              <a:t>a </a:t>
            </a:r>
            <a:r>
              <a:rPr lang="en-US" sz="1400" dirty="0">
                <a:solidFill>
                  <a:schemeClr val="bg1"/>
                </a:solidFill>
                <a:effectLst/>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rapid review of evidence for interventions to mitigate the impacts of the rising cost of living on London.</a:t>
            </a:r>
            <a:r>
              <a:rPr lang="en-US" sz="1400" dirty="0">
                <a:solidFill>
                  <a:schemeClr val="bg1"/>
                </a:solidFill>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  </a:t>
            </a:r>
            <a:endParaRPr lang="en-US" sz="1400" dirty="0">
              <a:solidFill>
                <a:schemeClr val="bg1"/>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bg1"/>
                </a:solidFill>
                <a:effectLst/>
                <a:ea typeface="Times New Roman" panose="02020603050405020304" pitchFamily="18" charset="0"/>
                <a:cs typeface="Times New Roman"/>
              </a:rPr>
              <a:t>The data companion </a:t>
            </a:r>
            <a:r>
              <a:rPr lang="en-US" sz="1400" dirty="0">
                <a:solidFill>
                  <a:schemeClr val="bg1"/>
                </a:solidFill>
                <a:ea typeface="Times New Roman" panose="02020603050405020304" pitchFamily="18" charset="0"/>
                <a:cs typeface="Times New Roman"/>
              </a:rPr>
              <a:t>pack has </a:t>
            </a:r>
            <a:r>
              <a:rPr lang="en-US" sz="1400" dirty="0">
                <a:solidFill>
                  <a:schemeClr val="bg1"/>
                </a:solidFill>
                <a:effectLst/>
                <a:ea typeface="Times New Roman" panose="02020603050405020304" pitchFamily="18" charset="0"/>
                <a:cs typeface="Times New Roman"/>
              </a:rPr>
              <a:t>been produced by the UCL Institute of Health Equity for the Greater London Authority, in collaboration with them, and system partners across government, and the NHS</a:t>
            </a:r>
            <a:r>
              <a:rPr lang="en-US" sz="1400" dirty="0">
                <a:solidFill>
                  <a:schemeClr val="bg1"/>
                </a:solidFill>
                <a:ea typeface="Times New Roman" panose="02020603050405020304" pitchFamily="18" charset="0"/>
                <a:cs typeface="Times New Roman"/>
              </a:rPr>
              <a:t> to provide context for the need for action in London. </a:t>
            </a:r>
            <a:endParaRPr lang="en-US" sz="1400" dirty="0">
              <a:solidFill>
                <a:schemeClr val="bg1"/>
              </a:solidFill>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bg1"/>
                </a:solidFill>
                <a:effectLst/>
                <a:ea typeface="Times New Roman" panose="02020603050405020304" pitchFamily="18" charset="0"/>
                <a:cs typeface="Times New Roman"/>
              </a:rPr>
              <a:t>The accompanying rapid review of </a:t>
            </a:r>
            <a:r>
              <a:rPr lang="en-GB" sz="1400" dirty="0">
                <a:solidFill>
                  <a:schemeClr val="bg1"/>
                </a:solidFill>
                <a:effectLst/>
                <a:ea typeface="Times New Roman" panose="02020603050405020304" pitchFamily="18" charset="0"/>
                <a:cs typeface="Times New Roman"/>
              </a:rPr>
              <a:t>of evidence for interventions </a:t>
            </a:r>
            <a:r>
              <a:rPr lang="en-GB" sz="1400" dirty="0">
                <a:solidFill>
                  <a:schemeClr val="bg1"/>
                </a:solidFill>
                <a:ea typeface="Times New Roman" panose="02020603050405020304" pitchFamily="18" charset="0"/>
                <a:cs typeface="Times New Roman"/>
              </a:rPr>
              <a:t>produced </a:t>
            </a:r>
            <a:r>
              <a:rPr lang="en-GB" sz="1400" dirty="0">
                <a:solidFill>
                  <a:schemeClr val="bg1"/>
                </a:solidFill>
                <a:effectLst/>
                <a:ea typeface="Times New Roman" panose="02020603050405020304" pitchFamily="18" charset="0"/>
                <a:cs typeface="Times New Roman"/>
              </a:rPr>
              <a:t>by the Institute of Health Equity focuses </a:t>
            </a:r>
            <a:r>
              <a:rPr lang="en-US" sz="1400" dirty="0">
                <a:solidFill>
                  <a:schemeClr val="bg1"/>
                </a:solidFill>
                <a:effectLst/>
                <a:ea typeface="Times New Roman" panose="02020603050405020304" pitchFamily="18" charset="0"/>
                <a:cs typeface="Times New Roman"/>
              </a:rPr>
              <a:t>on supporting</a:t>
            </a:r>
            <a:r>
              <a:rPr lang="en-US" sz="1400" dirty="0">
                <a:solidFill>
                  <a:schemeClr val="bg1"/>
                </a:solidFill>
                <a:ea typeface="Times New Roman" panose="02020603050405020304" pitchFamily="18" charset="0"/>
                <a:cs typeface="Times New Roman"/>
              </a:rPr>
              <a:t> </a:t>
            </a:r>
            <a:r>
              <a:rPr lang="en-US" sz="1400" dirty="0">
                <a:solidFill>
                  <a:schemeClr val="bg1"/>
                </a:solidFill>
                <a:effectLst/>
                <a:ea typeface="Times New Roman" panose="02020603050405020304" pitchFamily="18" charset="0"/>
                <a:cs typeface="Times New Roman"/>
              </a:rPr>
              <a:t>a coordinated response</a:t>
            </a:r>
            <a:r>
              <a:rPr lang="en-US" sz="1400" dirty="0">
                <a:solidFill>
                  <a:schemeClr val="bg1"/>
                </a:solidFill>
                <a:ea typeface="Times New Roman" panose="02020603050405020304" pitchFamily="18" charset="0"/>
                <a:cs typeface="Times New Roman"/>
              </a:rPr>
              <a:t> to</a:t>
            </a:r>
            <a:r>
              <a:rPr lang="en-US" sz="1400" dirty="0">
                <a:solidFill>
                  <a:schemeClr val="bg1"/>
                </a:solidFill>
                <a:effectLst/>
                <a:ea typeface="Times New Roman" panose="02020603050405020304" pitchFamily="18" charset="0"/>
                <a:cs typeface="Times New Roman"/>
              </a:rPr>
              <a:t> </a:t>
            </a:r>
            <a:r>
              <a:rPr lang="en-US" sz="1400" dirty="0">
                <a:solidFill>
                  <a:schemeClr val="bg1"/>
                </a:solidFill>
                <a:ea typeface="Times New Roman" panose="02020603050405020304" pitchFamily="18" charset="0"/>
                <a:cs typeface="Times New Roman"/>
              </a:rPr>
              <a:t>the cost of living crisis </a:t>
            </a:r>
            <a:r>
              <a:rPr lang="en-US" sz="1400" dirty="0">
                <a:solidFill>
                  <a:schemeClr val="bg1"/>
                </a:solidFill>
                <a:effectLst/>
                <a:ea typeface="Times New Roman" panose="02020603050405020304" pitchFamily="18" charset="0"/>
                <a:cs typeface="Times New Roman"/>
              </a:rPr>
              <a:t>across health and public services, </a:t>
            </a:r>
            <a:r>
              <a:rPr lang="en-US" sz="1400" dirty="0">
                <a:solidFill>
                  <a:schemeClr val="bg1"/>
                </a:solidFill>
                <a:ea typeface="Times New Roman" panose="02020603050405020304" pitchFamily="18" charset="0"/>
                <a:cs typeface="Times New Roman"/>
              </a:rPr>
              <a:t>l</a:t>
            </a:r>
            <a:r>
              <a:rPr lang="en-US" sz="1400" dirty="0">
                <a:solidFill>
                  <a:schemeClr val="bg1"/>
                </a:solidFill>
                <a:effectLst/>
                <a:ea typeface="Times New Roman" panose="02020603050405020304" pitchFamily="18" charset="0"/>
                <a:cs typeface="Times New Roman"/>
              </a:rPr>
              <a:t>ocal authorities, the Greater London Authority, businesses and voluntary, community faith and social enterprises.</a:t>
            </a:r>
            <a:endParaRPr lang="en-GB" sz="1400" dirty="0">
              <a:solidFill>
                <a:schemeClr val="bg1"/>
              </a:solidFill>
              <a:effectLst/>
              <a:ea typeface="Times New Roman" panose="02020603050405020304" pitchFamily="18" charset="0"/>
              <a:cs typeface="Times New Roman"/>
            </a:endParaRPr>
          </a:p>
        </p:txBody>
      </p:sp>
    </p:spTree>
    <p:extLst>
      <p:ext uri="{BB962C8B-B14F-4D97-AF65-F5344CB8AC3E}">
        <p14:creationId xmlns:p14="http://schemas.microsoft.com/office/powerpoint/2010/main" val="82175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923289"/>
          </a:xfrm>
          <a:prstGeom prst="rect">
            <a:avLst/>
          </a:prstGeom>
          <a:noFill/>
          <a:ln>
            <a:noFill/>
          </a:ln>
        </p:spPr>
        <p:txBody>
          <a:bodyPr spcFirstLastPara="1" wrap="square" lIns="0" tIns="45700" rIns="91425" bIns="45700" anchor="t" anchorCtr="0">
            <a:spAutoFit/>
          </a:bodyPr>
          <a:lstStyle/>
          <a:p>
            <a:pPr>
              <a:buClr>
                <a:schemeClr val="lt1"/>
              </a:buClr>
              <a:buSzPts val="3000"/>
            </a:pPr>
            <a:r>
              <a:rPr lang="en-GB" sz="3000" b="1" dirty="0">
                <a:solidFill>
                  <a:schemeClr val="lt1"/>
                </a:solidFill>
                <a:latin typeface="Arial" panose="020B0604020202020204" pitchFamily="34" charset="0"/>
                <a:ea typeface="Arial"/>
                <a:cs typeface="Arial" panose="020B0604020202020204" pitchFamily="34" charset="0"/>
                <a:sym typeface="Arial"/>
              </a:rPr>
              <a:t>PART 3: INDICATORS OF RISING FINANCIAL INSECURITY IN LONDON</a:t>
            </a:r>
            <a:endParaRPr lang="en-GB" sz="3000" b="1" dirty="0">
              <a:solidFill>
                <a:schemeClr val="lt1"/>
              </a:solidFill>
              <a:latin typeface="Arial"/>
              <a:ea typeface="Arial"/>
              <a:cs typeface="Arial"/>
              <a:sym typeface="Arial"/>
            </a:endParaRP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7201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2823" y="487746"/>
            <a:ext cx="10751768" cy="424732"/>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dirty="0">
                <a:solidFill>
                  <a:schemeClr val="tx1"/>
                </a:solidFill>
                <a:ea typeface="Aktiv Grotesk" panose="020B0504020202020204" pitchFamily="34" charset="0"/>
              </a:rPr>
              <a:t>PART 3 </a:t>
            </a:r>
            <a:r>
              <a:rPr lang="en-GB" sz="2400" b="1" dirty="0">
                <a:solidFill>
                  <a:schemeClr val="tx1"/>
                </a:solidFill>
                <a:ea typeface="Aktiv Grotesk" panose="020B0504020202020204" pitchFamily="34" charset="0"/>
              </a:rPr>
              <a:t>INDICATORS OF RISING FINANCIAL INSECURITY IN LONDON</a:t>
            </a:r>
            <a:endParaRPr lang="en-US" sz="2400" b="1" dirty="0">
              <a:solidFill>
                <a:schemeClr val="tx1"/>
              </a:solidFill>
              <a:ea typeface="Aktiv Grotesk" panose="020B0504020202020204" pitchFamily="34" charset="0"/>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804324"/>
            <a:ext cx="10600738" cy="2926184"/>
          </a:xfrm>
          <a:prstGeom prst="rect">
            <a:avLst/>
          </a:prstGeom>
          <a:noFill/>
        </p:spPr>
        <p:txBody>
          <a:bodyPr wrap="square" lIns="0" tIns="0" rIns="0" bIns="0" rtlCol="0" anchor="t">
            <a:noAutofit/>
          </a:bodyPr>
          <a:lstStyle/>
          <a:p>
            <a:pPr marL="742950" lvl="1" indent="-285750">
              <a:buClr>
                <a:srgbClr val="000000"/>
              </a:buClr>
              <a:buFont typeface="Arial" panose="020B0604020202020204" pitchFamily="34" charset="0"/>
              <a:buChar char="•"/>
              <a:defRPr/>
            </a:pPr>
            <a:r>
              <a:rPr lang="en-GB" sz="1400" kern="0" dirty="0">
                <a:solidFill>
                  <a:srgbClr val="353E43"/>
                </a:solidFill>
                <a:latin typeface="Arial"/>
                <a:cs typeface="Arial"/>
              </a:rPr>
              <a:t>Part 3 presents data on how high living costs and low incomes already disproportionately affect people living in London, and some of these costs are rising faster than inflation.</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Parents in London are impacted by the highest childcare costs in the country combined with the highest housing costs. It is unsurprising that London is also home to the highest proportion of children in after housing cost poverty.</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r>
              <a:rPr kumimoji="0" lang="en-GB" sz="1400" b="0" i="0" u="none" strike="noStrike" kern="0" cap="none" spc="0" normalizeH="0" baseline="0" noProof="0" dirty="0">
                <a:ln>
                  <a:noFill/>
                </a:ln>
                <a:solidFill>
                  <a:srgbClr val="353E43"/>
                </a:solidFill>
                <a:effectLst/>
                <a:uLnTx/>
                <a:uFillTx/>
                <a:latin typeface="Arial"/>
                <a:ea typeface="+mn-ea"/>
                <a:cs typeface="Arial"/>
              </a:rPr>
              <a:t>Costs such as these, mean people in low income communities are increasingly likel</a:t>
            </a:r>
            <a:r>
              <a:rPr lang="en-GB" sz="1400" kern="0" dirty="0">
                <a:solidFill>
                  <a:srgbClr val="353E43"/>
                </a:solidFill>
                <a:latin typeface="Arial"/>
                <a:cs typeface="Arial"/>
              </a:rPr>
              <a:t>y to struggle with debt and the cost of utilities.  </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kern="0" dirty="0">
              <a:solidFill>
                <a:srgbClr val="353E43"/>
              </a:solidFill>
              <a:latin typeface="Arial"/>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kern="0" dirty="0">
                <a:solidFill>
                  <a:srgbClr val="353E43"/>
                </a:solidFill>
                <a:latin typeface="Arial"/>
                <a:cs typeface="Arial"/>
              </a:rPr>
              <a:t>The linked Cost of Living intervention review describes how the combined effects of these contribute to stress and anxiety, with impacts on physical and mental health, and the quality of people’s relationships, in particular the quality of parenting.</a:t>
            </a:r>
            <a:endParaRPr kumimoji="0" lang="en-GB" sz="1400" b="0" i="0" u="none" strike="noStrike" kern="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224241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95734" y="481149"/>
            <a:ext cx="10751768" cy="424732"/>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cap="all" dirty="0">
                <a:solidFill>
                  <a:schemeClr val="tx1"/>
                </a:solidFill>
                <a:latin typeface="Arial" panose="020B0604020202020204" pitchFamily="34" charset="0"/>
                <a:ea typeface="Aktiv Grotesk" panose="020B0504020202020204" pitchFamily="34" charset="0"/>
                <a:cs typeface="Arial" panose="020B0604020202020204" pitchFamily="34" charset="0"/>
              </a:rPr>
              <a:t>London has the highest childcare costs in England</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5678670" y="2800703"/>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9" name="Text Placeholder 5">
            <a:extLst>
              <a:ext uri="{FF2B5EF4-FFF2-40B4-BE49-F238E27FC236}">
                <a16:creationId xmlns:a16="http://schemas.microsoft.com/office/drawing/2014/main" id="{CA1BEA7A-AC1C-4E41-87EC-A15A61000F9A}"/>
              </a:ext>
            </a:extLst>
          </p:cNvPr>
          <p:cNvSpPr txBox="1">
            <a:spLocks/>
          </p:cNvSpPr>
          <p:nvPr/>
        </p:nvSpPr>
        <p:spPr>
          <a:xfrm>
            <a:off x="6366944" y="1756699"/>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endParaRPr>
          </a:p>
        </p:txBody>
      </p:sp>
      <p:sp>
        <p:nvSpPr>
          <p:cNvPr id="5" name="Rectangle 3">
            <a:extLst>
              <a:ext uri="{FF2B5EF4-FFF2-40B4-BE49-F238E27FC236}">
                <a16:creationId xmlns:a16="http://schemas.microsoft.com/office/drawing/2014/main" id="{402D11DE-6F5A-8EAB-841D-E24EBDB143F8}"/>
              </a:ext>
            </a:extLst>
          </p:cNvPr>
          <p:cNvSpPr>
            <a:spLocks noChangeArrowheads="1"/>
          </p:cNvSpPr>
          <p:nvPr/>
        </p:nvSpPr>
        <p:spPr bwMode="auto">
          <a:xfrm>
            <a:off x="0" y="6611779"/>
            <a:ext cx="34612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effectLst/>
                <a:ea typeface="Times New Roman" panose="02020603050405020304" pitchFamily="18" charset="0"/>
                <a:cs typeface="Times New Roman" panose="02020603050405020304" pitchFamily="18" charset="0"/>
              </a:rPr>
              <a:t>Source: </a:t>
            </a:r>
            <a:r>
              <a:rPr kumimoji="0" lang="en-GB" altLang="en-US" sz="1000" b="0" i="0" u="none" strike="noStrike" cap="none" normalizeH="0" baseline="0" dirty="0">
                <a:ln>
                  <a:noFill/>
                </a:ln>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Coram Family and Childcare Annual Survey 2022</a:t>
            </a:r>
            <a:endParaRPr kumimoji="0" lang="en-GB" altLang="en-US" sz="1800" b="0" i="0" u="none" strike="noStrike" cap="none" normalizeH="0" baseline="0" dirty="0">
              <a:ln>
                <a:noFill/>
              </a:ln>
              <a:effectLst/>
            </a:endParaRPr>
          </a:p>
        </p:txBody>
      </p:sp>
      <p:sp>
        <p:nvSpPr>
          <p:cNvPr id="7" name="TextBox 6">
            <a:extLst>
              <a:ext uri="{FF2B5EF4-FFF2-40B4-BE49-F238E27FC236}">
                <a16:creationId xmlns:a16="http://schemas.microsoft.com/office/drawing/2014/main" id="{51DD9AD8-0960-9406-842A-D8DF57D40054}"/>
              </a:ext>
            </a:extLst>
          </p:cNvPr>
          <p:cNvSpPr txBox="1"/>
          <p:nvPr/>
        </p:nvSpPr>
        <p:spPr>
          <a:xfrm>
            <a:off x="525531" y="1594485"/>
            <a:ext cx="5008467" cy="2893100"/>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 early 2022, in inner London, average childcare costs for a two-year old in a full-time nursery place were over 30% higher in Inner London than average for England, at £347.25 per week, and 16% higher in Outer London at £308.79 per week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Parents in London are further impacted by higher commuting costs and often less local family support with childcare.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Access to good quality childcare is a key determinant of reducing differences in early years development between socioeconomic groups.</a:t>
            </a:r>
            <a:endParaRPr lang="en-GB" sz="1400"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8630CD88-C3EA-1527-2D49-D5FC2DBA374F}"/>
              </a:ext>
            </a:extLst>
          </p:cNvPr>
          <p:cNvGraphicFramePr>
            <a:graphicFrameLocks/>
          </p:cNvGraphicFramePr>
          <p:nvPr>
            <p:extLst>
              <p:ext uri="{D42A27DB-BD31-4B8C-83A1-F6EECF244321}">
                <p14:modId xmlns:p14="http://schemas.microsoft.com/office/powerpoint/2010/main" val="1437190526"/>
              </p:ext>
            </p:extLst>
          </p:nvPr>
        </p:nvGraphicFramePr>
        <p:xfrm>
          <a:off x="5678670" y="1342858"/>
          <a:ext cx="6289366" cy="4458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835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1E33-96F7-1BEE-25CA-C7670DC9A863}"/>
              </a:ext>
            </a:extLst>
          </p:cNvPr>
          <p:cNvSpPr>
            <a:spLocks noGrp="1"/>
          </p:cNvSpPr>
          <p:nvPr>
            <p:ph type="title"/>
          </p:nvPr>
        </p:nvSpPr>
        <p:spPr>
          <a:xfrm>
            <a:off x="662190" y="1285255"/>
            <a:ext cx="6020502" cy="585411"/>
          </a:xfrm>
        </p:spPr>
        <p:txBody>
          <a:bodyPr>
            <a:normAutofit/>
          </a:bodyPr>
          <a:lstStyle/>
          <a:p>
            <a:r>
              <a:rPr lang="en-GB" sz="1400" b="1" i="0" u="none" strike="noStrike" dirty="0">
                <a:solidFill>
                  <a:srgbClr val="000000"/>
                </a:solidFill>
                <a:effectLst/>
              </a:rPr>
              <a:t>Fig 13. Capped households (Housing Benefit only) by family type and number of children, London, May 2022 </a:t>
            </a:r>
            <a:endParaRPr lang="en-GB" sz="1400" b="1" dirty="0">
              <a:solidFill>
                <a:schemeClr val="tx2"/>
              </a:solidFill>
            </a:endParaRPr>
          </a:p>
        </p:txBody>
      </p:sp>
      <p:sp>
        <p:nvSpPr>
          <p:cNvPr id="5" name="TextBox 4">
            <a:extLst>
              <a:ext uri="{FF2B5EF4-FFF2-40B4-BE49-F238E27FC236}">
                <a16:creationId xmlns:a16="http://schemas.microsoft.com/office/drawing/2014/main" id="{FC03B4DD-7DF8-74AE-1387-A9D6FEC6ACD1}"/>
              </a:ext>
            </a:extLst>
          </p:cNvPr>
          <p:cNvSpPr txBox="1"/>
          <p:nvPr/>
        </p:nvSpPr>
        <p:spPr>
          <a:xfrm>
            <a:off x="0" y="6611779"/>
            <a:ext cx="2700047" cy="246221"/>
          </a:xfrm>
          <a:prstGeom prst="rect">
            <a:avLst/>
          </a:prstGeom>
          <a:noFill/>
        </p:spPr>
        <p:txBody>
          <a:bodyPr wrap="square" rtlCol="0">
            <a:spAutoFit/>
          </a:bodyPr>
          <a:lstStyle/>
          <a:p>
            <a:r>
              <a:rPr lang="en-GB" sz="1000" dirty="0"/>
              <a:t>Source: </a:t>
            </a:r>
            <a:r>
              <a:rPr lang="en-GB" sz="1000" dirty="0">
                <a:hlinkClick r:id="rId2">
                  <a:extLst>
                    <a:ext uri="{A12FA001-AC4F-418D-AE19-62706E023703}">
                      <ahyp:hlinkClr xmlns:ahyp="http://schemas.microsoft.com/office/drawing/2018/hyperlinkcolor" val="tx"/>
                    </a:ext>
                  </a:extLst>
                </a:hlinkClick>
              </a:rPr>
              <a:t>DWP</a:t>
            </a:r>
            <a:endParaRPr lang="en-GB" sz="1000" dirty="0"/>
          </a:p>
        </p:txBody>
      </p:sp>
      <p:graphicFrame>
        <p:nvGraphicFramePr>
          <p:cNvPr id="4" name="Chart 3">
            <a:extLst>
              <a:ext uri="{FF2B5EF4-FFF2-40B4-BE49-F238E27FC236}">
                <a16:creationId xmlns:a16="http://schemas.microsoft.com/office/drawing/2014/main" id="{D15AF24D-A35C-ED90-7964-623DF305423D}"/>
              </a:ext>
            </a:extLst>
          </p:cNvPr>
          <p:cNvGraphicFramePr>
            <a:graphicFrameLocks/>
          </p:cNvGraphicFramePr>
          <p:nvPr>
            <p:extLst>
              <p:ext uri="{D42A27DB-BD31-4B8C-83A1-F6EECF244321}">
                <p14:modId xmlns:p14="http://schemas.microsoft.com/office/powerpoint/2010/main" val="4133491847"/>
              </p:ext>
            </p:extLst>
          </p:nvPr>
        </p:nvGraphicFramePr>
        <p:xfrm>
          <a:off x="662190" y="1895151"/>
          <a:ext cx="6274638" cy="41067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C679E29-5DBB-BB14-F0BB-23AF688FEBEA}"/>
              </a:ext>
            </a:extLst>
          </p:cNvPr>
          <p:cNvSpPr txBox="1"/>
          <p:nvPr/>
        </p:nvSpPr>
        <p:spPr>
          <a:xfrm>
            <a:off x="559060" y="429773"/>
            <a:ext cx="11092542" cy="830997"/>
          </a:xfrm>
          <a:prstGeom prst="rect">
            <a:avLst/>
          </a:prstGeom>
          <a:noFill/>
        </p:spPr>
        <p:txBody>
          <a:bodyPr wrap="square" rtlCol="0">
            <a:spAutoFit/>
          </a:bodyPr>
          <a:lstStyle/>
          <a:p>
            <a:r>
              <a:rPr lang="en-GB" sz="2400" b="1" cap="all" dirty="0"/>
              <a:t>The housing benefit cap disproportionately affects children in lone parent households</a:t>
            </a:r>
          </a:p>
        </p:txBody>
      </p:sp>
      <p:sp>
        <p:nvSpPr>
          <p:cNvPr id="6" name="TextBox 5">
            <a:extLst>
              <a:ext uri="{FF2B5EF4-FFF2-40B4-BE49-F238E27FC236}">
                <a16:creationId xmlns:a16="http://schemas.microsoft.com/office/drawing/2014/main" id="{F08810CF-AFC0-660C-DABF-A0465FFA566B}"/>
              </a:ext>
            </a:extLst>
          </p:cNvPr>
          <p:cNvSpPr txBox="1"/>
          <p:nvPr/>
        </p:nvSpPr>
        <p:spPr>
          <a:xfrm>
            <a:off x="7243908" y="1577961"/>
            <a:ext cx="4539343"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benefit cap for households with children is £1916.67 in Greater London. This does not affect all benefits, but affects those most likely to be claimed, including Universal Credit, Child Benefit, and Housing Benefit.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 lone parents are less able to work (see following slide), they are more likely to be affected by the benefit cap.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Children in lone-parent families are much more likely to be affected by the Housing Benefit cap than children in two-parent families.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proportion of the population in a local authority that are affected by the roll-out of Universal Credit (UC), benefit sanctions, reductions in the main out-of-work benefit and the ‘bedroom tax’ are all statistically significant predictors of foodbank usage</a:t>
            </a:r>
            <a:r>
              <a:rPr lang="en-US" sz="1400" dirty="0"/>
              <a:t>.</a:t>
            </a:r>
            <a:endParaRPr lang="en-GB" sz="1400" dirty="0"/>
          </a:p>
        </p:txBody>
      </p:sp>
    </p:spTree>
    <p:extLst>
      <p:ext uri="{BB962C8B-B14F-4D97-AF65-F5344CB8AC3E}">
        <p14:creationId xmlns:p14="http://schemas.microsoft.com/office/powerpoint/2010/main" val="145811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69E932-9E1C-4DBE-8FDD-487E3F967045}"/>
              </a:ext>
            </a:extLst>
          </p:cNvPr>
          <p:cNvSpPr>
            <a:spLocks noGrp="1"/>
          </p:cNvSpPr>
          <p:nvPr>
            <p:ph type="title"/>
          </p:nvPr>
        </p:nvSpPr>
        <p:spPr>
          <a:xfrm>
            <a:off x="567612" y="200905"/>
            <a:ext cx="10515600" cy="1325563"/>
          </a:xfrm>
        </p:spPr>
        <p:txBody>
          <a:bodyPr>
            <a:normAutofit/>
          </a:bodyPr>
          <a:lstStyle/>
          <a:p>
            <a:r>
              <a:rPr lang="en-GB" sz="2400" b="1" cap="all" dirty="0"/>
              <a:t>New rental prices are soaring in London, so housing will soon add to high inflation in essential goods</a:t>
            </a:r>
          </a:p>
        </p:txBody>
      </p:sp>
      <p:sp>
        <p:nvSpPr>
          <p:cNvPr id="6" name="Content Placeholder 5">
            <a:extLst>
              <a:ext uri="{FF2B5EF4-FFF2-40B4-BE49-F238E27FC236}">
                <a16:creationId xmlns:a16="http://schemas.microsoft.com/office/drawing/2014/main" id="{5BA11CB2-C86F-4C2C-849F-E1BFDACB3CF6}"/>
              </a:ext>
            </a:extLst>
          </p:cNvPr>
          <p:cNvSpPr>
            <a:spLocks noGrp="1"/>
          </p:cNvSpPr>
          <p:nvPr>
            <p:ph sz="half" idx="1"/>
          </p:nvPr>
        </p:nvSpPr>
        <p:spPr>
          <a:xfrm>
            <a:off x="7322515" y="1825626"/>
            <a:ext cx="4212000" cy="4351338"/>
          </a:xfrm>
        </p:spPr>
        <p:txBody>
          <a:bodyPr vert="horz" lIns="91440" tIns="45720" rIns="91440" bIns="45720" rtlCol="0" anchor="t">
            <a:normAutofit/>
          </a:bodyPr>
          <a:lstStyle/>
          <a:p>
            <a:r>
              <a:rPr lang="en-GB" sz="1400" dirty="0"/>
              <a:t>Rent is the single biggest outgoing for many people in London and one on which they devote a higher share of their spending than the UK average.</a:t>
            </a:r>
          </a:p>
          <a:p>
            <a:r>
              <a:rPr lang="en-GB" sz="1400" dirty="0"/>
              <a:t>ONS (Office for National Statistics) private rent data suggests London is seeing lower rent growth than the rest of the UK. But this is likely due to long contracts locking in low rents from the pandemic.</a:t>
            </a:r>
          </a:p>
          <a:p>
            <a:r>
              <a:rPr lang="en-GB" sz="1400" dirty="0"/>
              <a:t>New rental prices are soaring in the capital, with the HomeLet Rental Index showing London asking rents rising nearly 14% year on year.</a:t>
            </a:r>
          </a:p>
          <a:p>
            <a:r>
              <a:rPr lang="en-GB" sz="1400" dirty="0"/>
              <a:t>As existing contracts roll over to line up with new prices, overall housing costs for people living in London will rise sharply.</a:t>
            </a:r>
            <a:endParaRPr lang="en-GB" sz="1400" dirty="0">
              <a:cs typeface="Arial"/>
            </a:endParaRPr>
          </a:p>
        </p:txBody>
      </p:sp>
      <p:sp>
        <p:nvSpPr>
          <p:cNvPr id="2" name="TextBox 1">
            <a:extLst>
              <a:ext uri="{FF2B5EF4-FFF2-40B4-BE49-F238E27FC236}">
                <a16:creationId xmlns:a16="http://schemas.microsoft.com/office/drawing/2014/main" id="{16BABC91-7E0B-3B45-9AF6-D0A8FE9F6555}"/>
              </a:ext>
            </a:extLst>
          </p:cNvPr>
          <p:cNvSpPr txBox="1"/>
          <p:nvPr/>
        </p:nvSpPr>
        <p:spPr>
          <a:xfrm>
            <a:off x="0" y="6611779"/>
            <a:ext cx="9692640" cy="246221"/>
          </a:xfrm>
          <a:prstGeom prst="rect">
            <a:avLst/>
          </a:prstGeom>
          <a:noFill/>
        </p:spPr>
        <p:txBody>
          <a:bodyPr wrap="square" rtlCol="0">
            <a:spAutoFit/>
          </a:bodyPr>
          <a:lstStyle/>
          <a:p>
            <a:r>
              <a:rPr lang="en-GB" sz="1000" dirty="0"/>
              <a:t>Source: 1) </a:t>
            </a:r>
            <a:r>
              <a:rPr lang="en-GB" sz="1000" dirty="0">
                <a:hlinkClick r:id="rId2">
                  <a:extLst>
                    <a:ext uri="{A12FA001-AC4F-418D-AE19-62706E023703}">
                      <ahyp:hlinkClr xmlns:ahyp="http://schemas.microsoft.com/office/drawing/2018/hyperlinkcolor" val="tx"/>
                    </a:ext>
                  </a:extLst>
                </a:hlinkClick>
              </a:rPr>
              <a:t>HomeLet Rental Index </a:t>
            </a:r>
            <a:r>
              <a:rPr lang="en-GB" sz="1000" dirty="0"/>
              <a:t>2)  </a:t>
            </a:r>
            <a:r>
              <a:rPr lang="en-GB" sz="1000" dirty="0">
                <a:hlinkClick r:id="rId3">
                  <a:extLst>
                    <a:ext uri="{A12FA001-AC4F-418D-AE19-62706E023703}">
                      <ahyp:hlinkClr xmlns:ahyp="http://schemas.microsoft.com/office/drawing/2018/hyperlinkcolor" val="tx"/>
                    </a:ext>
                  </a:extLst>
                </a:hlinkClick>
              </a:rPr>
              <a:t>Housing in London Report 2022</a:t>
            </a:r>
            <a:endParaRPr lang="en-GB" sz="1000" dirty="0"/>
          </a:p>
        </p:txBody>
      </p:sp>
      <p:sp>
        <p:nvSpPr>
          <p:cNvPr id="3" name="TextBox 2">
            <a:extLst>
              <a:ext uri="{FF2B5EF4-FFF2-40B4-BE49-F238E27FC236}">
                <a16:creationId xmlns:a16="http://schemas.microsoft.com/office/drawing/2014/main" id="{B5C7D6E6-1188-09F2-C6C0-C342B46171AE}"/>
              </a:ext>
            </a:extLst>
          </p:cNvPr>
          <p:cNvSpPr txBox="1"/>
          <p:nvPr/>
        </p:nvSpPr>
        <p:spPr>
          <a:xfrm>
            <a:off x="733424" y="1825626"/>
            <a:ext cx="6004259" cy="307777"/>
          </a:xfrm>
          <a:prstGeom prst="rect">
            <a:avLst/>
          </a:prstGeom>
          <a:noFill/>
        </p:spPr>
        <p:txBody>
          <a:bodyPr wrap="square" rtlCol="0">
            <a:spAutoFit/>
          </a:bodyPr>
          <a:lstStyle/>
          <a:p>
            <a:r>
              <a:rPr lang="en-GB" sz="1400" b="1" dirty="0">
                <a:latin typeface="+mj-lt"/>
              </a:rPr>
              <a:t>Fig 14. HomeLet Rental Index for average new private rents</a:t>
            </a:r>
          </a:p>
        </p:txBody>
      </p:sp>
      <p:graphicFrame>
        <p:nvGraphicFramePr>
          <p:cNvPr id="10" name="Chart 9">
            <a:extLst>
              <a:ext uri="{FF2B5EF4-FFF2-40B4-BE49-F238E27FC236}">
                <a16:creationId xmlns:a16="http://schemas.microsoft.com/office/drawing/2014/main" id="{5DB36891-02EC-4AF1-8C2A-920FBEBA953E}"/>
              </a:ext>
            </a:extLst>
          </p:cNvPr>
          <p:cNvGraphicFramePr>
            <a:graphicFrameLocks/>
          </p:cNvGraphicFramePr>
          <p:nvPr>
            <p:extLst>
              <p:ext uri="{D42A27DB-BD31-4B8C-83A1-F6EECF244321}">
                <p14:modId xmlns:p14="http://schemas.microsoft.com/office/powerpoint/2010/main" val="1852828939"/>
              </p:ext>
            </p:extLst>
          </p:nvPr>
        </p:nvGraphicFramePr>
        <p:xfrm>
          <a:off x="773611" y="2133403"/>
          <a:ext cx="6548904" cy="4117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38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1E33-96F7-1BEE-25CA-C7670DC9A863}"/>
              </a:ext>
            </a:extLst>
          </p:cNvPr>
          <p:cNvSpPr>
            <a:spLocks noGrp="1"/>
          </p:cNvSpPr>
          <p:nvPr>
            <p:ph type="title"/>
          </p:nvPr>
        </p:nvSpPr>
        <p:spPr>
          <a:xfrm>
            <a:off x="4209498" y="1103668"/>
            <a:ext cx="7706577" cy="1325563"/>
          </a:xfrm>
        </p:spPr>
        <p:txBody>
          <a:bodyPr>
            <a:normAutofit/>
          </a:bodyPr>
          <a:lstStyle/>
          <a:p>
            <a:r>
              <a:rPr lang="en-GB" sz="1400" b="1" dirty="0">
                <a:latin typeface="+mn-lt"/>
              </a:rPr>
              <a:t>Fig 15. Residential loans to individuals for house purchase or remortgage, £ millions, London, 2010 Q1 – 2022 Q2</a:t>
            </a:r>
          </a:p>
        </p:txBody>
      </p:sp>
      <p:sp>
        <p:nvSpPr>
          <p:cNvPr id="5" name="TextBox 4">
            <a:extLst>
              <a:ext uri="{FF2B5EF4-FFF2-40B4-BE49-F238E27FC236}">
                <a16:creationId xmlns:a16="http://schemas.microsoft.com/office/drawing/2014/main" id="{FC03B4DD-7DF8-74AE-1387-A9D6FEC6ACD1}"/>
              </a:ext>
            </a:extLst>
          </p:cNvPr>
          <p:cNvSpPr txBox="1"/>
          <p:nvPr/>
        </p:nvSpPr>
        <p:spPr>
          <a:xfrm>
            <a:off x="0" y="6580572"/>
            <a:ext cx="2700047" cy="246221"/>
          </a:xfrm>
          <a:prstGeom prst="rect">
            <a:avLst/>
          </a:prstGeom>
          <a:noFill/>
        </p:spPr>
        <p:txBody>
          <a:bodyPr wrap="square" rtlCol="0">
            <a:spAutoFit/>
          </a:bodyPr>
          <a:lstStyle/>
          <a:p>
            <a:r>
              <a:rPr lang="en-GB" sz="1000" dirty="0"/>
              <a:t>Source: </a:t>
            </a:r>
            <a:r>
              <a:rPr lang="en-GB" sz="1000" dirty="0">
                <a:hlinkClick r:id="rId3">
                  <a:extLst>
                    <a:ext uri="{A12FA001-AC4F-418D-AE19-62706E023703}">
                      <ahyp:hlinkClr xmlns:ahyp="http://schemas.microsoft.com/office/drawing/2018/hyperlinkcolor" val="tx"/>
                    </a:ext>
                  </a:extLst>
                </a:hlinkClick>
              </a:rPr>
              <a:t>Bank of England</a:t>
            </a:r>
            <a:endParaRPr lang="en-GB" sz="1000" dirty="0"/>
          </a:p>
        </p:txBody>
      </p:sp>
      <p:graphicFrame>
        <p:nvGraphicFramePr>
          <p:cNvPr id="3" name="Chart 2">
            <a:extLst>
              <a:ext uri="{FF2B5EF4-FFF2-40B4-BE49-F238E27FC236}">
                <a16:creationId xmlns:a16="http://schemas.microsoft.com/office/drawing/2014/main" id="{7CD6E2C5-3CBD-6D4B-E274-4254FCC6DD8C}"/>
              </a:ext>
            </a:extLst>
          </p:cNvPr>
          <p:cNvGraphicFramePr>
            <a:graphicFrameLocks/>
          </p:cNvGraphicFramePr>
          <p:nvPr>
            <p:extLst>
              <p:ext uri="{D42A27DB-BD31-4B8C-83A1-F6EECF244321}">
                <p14:modId xmlns:p14="http://schemas.microsoft.com/office/powerpoint/2010/main" val="143838257"/>
              </p:ext>
            </p:extLst>
          </p:nvPr>
        </p:nvGraphicFramePr>
        <p:xfrm>
          <a:off x="4209498" y="1944577"/>
          <a:ext cx="7239752" cy="46359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4">
            <a:extLst>
              <a:ext uri="{FF2B5EF4-FFF2-40B4-BE49-F238E27FC236}">
                <a16:creationId xmlns:a16="http://schemas.microsoft.com/office/drawing/2014/main" id="{5CF3DD57-D8AE-6451-61FA-7C0DD0384FAE}"/>
              </a:ext>
            </a:extLst>
          </p:cNvPr>
          <p:cNvSpPr txBox="1">
            <a:spLocks/>
          </p:cNvSpPr>
          <p:nvPr/>
        </p:nvSpPr>
        <p:spPr>
          <a:xfrm>
            <a:off x="558282" y="198559"/>
            <a:ext cx="10890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r>
              <a:rPr lang="en-US" sz="2400" b="1" dirty="0">
                <a:solidFill>
                  <a:schemeClr val="tx1"/>
                </a:solidFill>
              </a:rPr>
              <a:t>HOUSING SECURITY OF OWNER OCCUPIERS WILL ALSO BE IMPACTED BY RISING INTEREST RATES</a:t>
            </a:r>
          </a:p>
        </p:txBody>
      </p:sp>
      <p:sp>
        <p:nvSpPr>
          <p:cNvPr id="8" name="TextBox 7">
            <a:extLst>
              <a:ext uri="{FF2B5EF4-FFF2-40B4-BE49-F238E27FC236}">
                <a16:creationId xmlns:a16="http://schemas.microsoft.com/office/drawing/2014/main" id="{C24243FB-A163-5522-57E3-006E138AF591}"/>
              </a:ext>
            </a:extLst>
          </p:cNvPr>
          <p:cNvSpPr txBox="1"/>
          <p:nvPr/>
        </p:nvSpPr>
        <p:spPr>
          <a:xfrm>
            <a:off x="538983" y="1744023"/>
            <a:ext cx="3603647"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average amount loaned each month against house purchases and re-mortgages in London increased by more than 150% between 2010 and 2022.</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This has implications for exposure to higher interest rates when remortgaging.</a:t>
            </a:r>
          </a:p>
        </p:txBody>
      </p:sp>
    </p:spTree>
    <p:extLst>
      <p:ext uri="{BB962C8B-B14F-4D97-AF65-F5344CB8AC3E}">
        <p14:creationId xmlns:p14="http://schemas.microsoft.com/office/powerpoint/2010/main" val="1818775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48339" y="1137334"/>
            <a:ext cx="5525989" cy="184217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Data from previous years informs us that nearly 40% of London’s children are likely to be living below the poverty line (using the relative poverty </a:t>
            </a:r>
            <a:r>
              <a:rPr kumimoji="0" lang="en-GB" sz="1400" b="1" i="0" u="sng" strike="noStrike" kern="0" cap="none" spc="0" normalizeH="0" baseline="0" noProof="0" dirty="0">
                <a:ln>
                  <a:noFill/>
                </a:ln>
                <a:solidFill>
                  <a:srgbClr val="353E43"/>
                </a:solidFill>
                <a:effectLst/>
                <a:uLnTx/>
                <a:uFillTx/>
                <a:latin typeface="Arial"/>
                <a:ea typeface="+mn-ea"/>
                <a:cs typeface="Arial"/>
                <a:sym typeface="Arial"/>
              </a:rPr>
              <a:t>after housing costs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measure). </a:t>
            </a:r>
            <a:r>
              <a:rPr kumimoji="0" lang="en-GB" sz="1400" b="0" i="0" u="none" strike="noStrike" kern="0" cap="none" spc="0" normalizeH="0" baseline="30000" noProof="0" dirty="0">
                <a:ln>
                  <a:noFill/>
                </a:ln>
                <a:solidFill>
                  <a:srgbClr val="353E43"/>
                </a:solidFill>
                <a:effectLst/>
                <a:uLnTx/>
                <a:uFillTx/>
                <a:latin typeface="Arial"/>
                <a:ea typeface="+mn-ea"/>
                <a:cs typeface="Arial"/>
                <a:sym typeface="Arial"/>
              </a:rPr>
              <a:t>1,2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Modelled estimates of children living in low-income families indicate that 17% of London’s children overall were living in poverty </a:t>
            </a:r>
            <a:r>
              <a:rPr kumimoji="0" lang="en-GB" sz="1400" b="1" i="0" u="sng" strike="noStrike" kern="0" cap="none" spc="0" normalizeH="0" baseline="0" noProof="0" dirty="0">
                <a:ln>
                  <a:noFill/>
                </a:ln>
                <a:solidFill>
                  <a:srgbClr val="353E43"/>
                </a:solidFill>
                <a:effectLst/>
                <a:uLnTx/>
                <a:uFillTx/>
                <a:latin typeface="Arial"/>
                <a:ea typeface="+mn-ea"/>
                <a:cs typeface="Arial"/>
                <a:sym typeface="Arial"/>
              </a:rPr>
              <a:t>before taking housing costs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into account in 2020/21.</a:t>
            </a:r>
            <a:r>
              <a:rPr kumimoji="0" lang="en-GB" sz="1400" b="0" i="0" u="none" strike="noStrike" kern="0" cap="none" spc="0" normalizeH="0" baseline="30000" noProof="0" dirty="0">
                <a:ln>
                  <a:noFill/>
                </a:ln>
                <a:solidFill>
                  <a:srgbClr val="353E43"/>
                </a:solidFill>
                <a:effectLst/>
                <a:uLnTx/>
                <a:uFillTx/>
                <a:latin typeface="Arial"/>
                <a:ea typeface="+mn-ea"/>
                <a:cs typeface="Arial"/>
                <a:sym typeface="Arial"/>
              </a:rPr>
              <a:t>1,2</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These modelled estimates for small areas highlight some of the areas in London where the issue of child poverty is most acute, most notably some of the wards in Tower Hamlets and Camden.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Survey of Londoners 2021-22 found that 14% of parents had children who had experienced food insecurity in the past 12 months (around 300,000 children).</a:t>
            </a:r>
            <a:r>
              <a:rPr kumimoji="0" lang="en-GB" sz="1400" b="0" i="0" u="none" strike="noStrike" kern="0" cap="none" spc="0" normalizeH="0" baseline="30000" noProof="0" dirty="0">
                <a:ln>
                  <a:noFill/>
                </a:ln>
                <a:solidFill>
                  <a:srgbClr val="353E43"/>
                </a:solidFill>
                <a:effectLst/>
                <a:uLnTx/>
                <a:uFillTx/>
                <a:latin typeface="Arial"/>
                <a:ea typeface="+mn-ea"/>
                <a:cs typeface="Arial"/>
                <a:sym typeface="Arial"/>
              </a:rPr>
              <a:t>3</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Groups of parents more likely to have children in food insecurity included; Black parents, disabled parents, non-degree educated parents and single parents.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Due to methodological difficulties in data collection in the pandemic, there is increased data uncertainty and more detailed characteristics of the data have not been published.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There are no official published poverty estimates for London for 2020/21.</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p:txBody>
      </p:sp>
      <p:pic>
        <p:nvPicPr>
          <p:cNvPr id="2050" name="Picture 2">
            <a:extLst>
              <a:ext uri="{FF2B5EF4-FFF2-40B4-BE49-F238E27FC236}">
                <a16:creationId xmlns:a16="http://schemas.microsoft.com/office/drawing/2014/main" id="{D9ADC1FD-7FAB-4479-982D-E09E771CB4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279073"/>
            <a:ext cx="5887292" cy="416329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a:extLst>
              <a:ext uri="{FF2B5EF4-FFF2-40B4-BE49-F238E27FC236}">
                <a16:creationId xmlns:a16="http://schemas.microsoft.com/office/drawing/2014/main" id="{CA1BEA7A-AC1C-4E41-87EC-A15A61000F9A}"/>
              </a:ext>
            </a:extLst>
          </p:cNvPr>
          <p:cNvSpPr txBox="1">
            <a:spLocks/>
          </p:cNvSpPr>
          <p:nvPr/>
        </p:nvSpPr>
        <p:spPr>
          <a:xfrm>
            <a:off x="6394143" y="1476308"/>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rPr>
              <a:t>Fig 16. Percentage of children under 18 living in low income families, London wards, 2020/21 </a:t>
            </a:r>
          </a:p>
        </p:txBody>
      </p:sp>
      <p:sp>
        <p:nvSpPr>
          <p:cNvPr id="5" name="Title 4">
            <a:extLst>
              <a:ext uri="{FF2B5EF4-FFF2-40B4-BE49-F238E27FC236}">
                <a16:creationId xmlns:a16="http://schemas.microsoft.com/office/drawing/2014/main" id="{7FE5DCE6-136A-28CC-77CA-AB2B2F170027}"/>
              </a:ext>
            </a:extLst>
          </p:cNvPr>
          <p:cNvSpPr txBox="1">
            <a:spLocks/>
          </p:cNvSpPr>
          <p:nvPr/>
        </p:nvSpPr>
        <p:spPr>
          <a:xfrm>
            <a:off x="576936" y="1985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r>
              <a:rPr lang="en-US" sz="2400" b="1" dirty="0">
                <a:solidFill>
                  <a:schemeClr val="tx1"/>
                </a:solidFill>
              </a:rPr>
              <a:t>TWO IN FIVE CHILDREN LIVE IN POVERTY WHEN HOUSING COSTS ARE INCLUDED</a:t>
            </a:r>
          </a:p>
        </p:txBody>
      </p:sp>
      <p:sp>
        <p:nvSpPr>
          <p:cNvPr id="11" name="TextBox 10">
            <a:extLst>
              <a:ext uri="{FF2B5EF4-FFF2-40B4-BE49-F238E27FC236}">
                <a16:creationId xmlns:a16="http://schemas.microsoft.com/office/drawing/2014/main" id="{1CD57C7D-4E50-4131-8BA4-7DFE116E55D5}"/>
              </a:ext>
            </a:extLst>
          </p:cNvPr>
          <p:cNvSpPr txBox="1"/>
          <p:nvPr/>
        </p:nvSpPr>
        <p:spPr>
          <a:xfrm>
            <a:off x="0" y="6580572"/>
            <a:ext cx="103844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Arial" panose="020B0604020202020204" pitchFamily="34" charset="0"/>
              </a:rPr>
              <a:t>Source: 1) </a:t>
            </a:r>
            <a:r>
              <a:rPr kumimoji="0" lang="en-GB" sz="1000" b="0" i="0" u="none" strike="noStrike" kern="1200" cap="none" spc="0" normalizeH="0" baseline="0" noProof="0" dirty="0">
                <a:ln>
                  <a:noFill/>
                </a:ln>
                <a:effectLst/>
                <a:uLnTx/>
                <a:uFillTx/>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London Datastore – Poverty in London 2020/21</a:t>
            </a:r>
            <a:r>
              <a:rPr kumimoji="0" lang="en-GB" sz="1000" b="0" i="0" u="none" strike="noStrike" kern="1200" cap="none" spc="0" normalizeH="0" baseline="0" noProof="0" dirty="0">
                <a:ln>
                  <a:noFill/>
                </a:ln>
                <a:effectLst/>
                <a:uLnTx/>
                <a:uFillTx/>
                <a:latin typeface="Arial"/>
                <a:ea typeface="+mn-ea"/>
                <a:cs typeface="Arial" panose="020B0604020202020204" pitchFamily="34" charset="0"/>
              </a:rPr>
              <a:t>  2) </a:t>
            </a:r>
            <a:r>
              <a:rPr lang="en-GB" sz="1000" dirty="0">
                <a:hlinkClick r:id="rId5">
                  <a:extLst>
                    <a:ext uri="{A12FA001-AC4F-418D-AE19-62706E023703}">
                      <ahyp:hlinkClr xmlns:ahyp="http://schemas.microsoft.com/office/drawing/2018/hyperlinkcolor" val="tx"/>
                    </a:ext>
                  </a:extLst>
                </a:hlinkClick>
              </a:rPr>
              <a:t>Economic Fairness – Population in Poverty – London Datastore</a:t>
            </a:r>
            <a:r>
              <a:rPr lang="en-GB" sz="1000" dirty="0"/>
              <a:t> 3)</a:t>
            </a:r>
            <a:r>
              <a:rPr kumimoji="0" lang="en-GB" sz="1000" b="0" i="0" u="none" strike="noStrike" kern="1200" cap="none" spc="0" normalizeH="0" baseline="0" noProof="0" dirty="0">
                <a:ln>
                  <a:noFill/>
                </a:ln>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effectLst/>
                <a:uLnTx/>
                <a:uFillTx/>
                <a:latin typeface="Arial"/>
                <a:ea typeface="+mn-ea"/>
                <a:cs typeface="Arial" panose="020B0604020202020204" pitchFamily="34" charset="0"/>
                <a:hlinkClick r:id="rId6">
                  <a:extLst>
                    <a:ext uri="{A12FA001-AC4F-418D-AE19-62706E023703}">
                      <ahyp:hlinkClr xmlns:ahyp="http://schemas.microsoft.com/office/drawing/2018/hyperlinkcolor" val="tx"/>
                    </a:ext>
                  </a:extLst>
                </a:hlinkClick>
              </a:rPr>
              <a:t>GLA, Survey of Londoners 2021-22</a:t>
            </a:r>
            <a:endParaRPr kumimoji="0" lang="en-GB" sz="1000" b="0" i="0" u="none" strike="noStrike" kern="1200" cap="none" spc="0" normalizeH="0" baseline="0" noProof="0" dirty="0">
              <a:ln>
                <a:noFill/>
              </a:ln>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92962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74327" y="2665992"/>
            <a:ext cx="5538637" cy="29237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lang="en-GB" sz="1400" dirty="0">
                <a:solidFill>
                  <a:schemeClr val="tx1"/>
                </a:solidFill>
                <a:latin typeface="+mn-lt"/>
              </a:rPr>
              <a:t>Fig 18. Those who r</a:t>
            </a:r>
            <a:r>
              <a:rPr lang="en-GB" sz="1400" b="1" dirty="0">
                <a:solidFill>
                  <a:schemeClr val="tx1"/>
                </a:solidFill>
                <a:latin typeface="+mn-lt"/>
              </a:rPr>
              <a:t>ely on cash in day-to-day life a great or very great extent, percentage, IMD quintiles (2019), London, 2021/22</a:t>
            </a:r>
            <a:endParaRPr kumimoji="0" lang="en-GB" sz="1400" b="1" i="0" u="none" strike="noStrike" kern="1200" cap="none" spc="-10" normalizeH="0" baseline="0" noProof="0" dirty="0">
              <a:ln>
                <a:noFill/>
              </a:ln>
              <a:solidFill>
                <a:schemeClr val="tx1"/>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87501" y="1302182"/>
            <a:ext cx="5369335" cy="900238"/>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latin typeface="Arial"/>
                <a:cs typeface="Arial"/>
                <a:sym typeface="Arial"/>
              </a:rPr>
              <a:t>People in more depriv</a:t>
            </a:r>
            <a:r>
              <a:rPr lang="en-GB" sz="1400" kern="0" dirty="0">
                <a:latin typeface="Arial"/>
                <a:cs typeface="Arial"/>
                <a:sym typeface="Arial"/>
              </a:rPr>
              <a:t>ed communities in London are more likely to have unsecured loans and credit agreements.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kern="0" dirty="0">
                <a:latin typeface="Arial"/>
                <a:cs typeface="Arial"/>
                <a:sym typeface="Arial"/>
              </a:rPr>
              <a:t>People in those communities are also more likely to feel debt is a heavy burden</a:t>
            </a:r>
          </a:p>
        </p:txBody>
      </p:sp>
      <p:graphicFrame>
        <p:nvGraphicFramePr>
          <p:cNvPr id="5" name="Chart 4">
            <a:extLst>
              <a:ext uri="{FF2B5EF4-FFF2-40B4-BE49-F238E27FC236}">
                <a16:creationId xmlns:a16="http://schemas.microsoft.com/office/drawing/2014/main" id="{19852185-C156-EF9A-38C6-6559DC03F52A}"/>
              </a:ext>
            </a:extLst>
          </p:cNvPr>
          <p:cNvGraphicFramePr>
            <a:graphicFrameLocks/>
          </p:cNvGraphicFramePr>
          <p:nvPr>
            <p:extLst>
              <p:ext uri="{D42A27DB-BD31-4B8C-83A1-F6EECF244321}">
                <p14:modId xmlns:p14="http://schemas.microsoft.com/office/powerpoint/2010/main" val="723685100"/>
              </p:ext>
            </p:extLst>
          </p:nvPr>
        </p:nvGraphicFramePr>
        <p:xfrm>
          <a:off x="6174327" y="3364991"/>
          <a:ext cx="5849507" cy="31304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453D95E-DA11-3245-03F1-D71DA2A5CAD4}"/>
              </a:ext>
            </a:extLst>
          </p:cNvPr>
          <p:cNvSpPr txBox="1">
            <a:spLocks/>
          </p:cNvSpPr>
          <p:nvPr/>
        </p:nvSpPr>
        <p:spPr>
          <a:xfrm>
            <a:off x="389834" y="2665992"/>
            <a:ext cx="5627839" cy="4735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latin typeface="+mn-lt"/>
              </a:rPr>
              <a:t>Fig 17. Those who owe money who feel their debt is a heavy burden, percentage, IMD quintiles (2019), London, 2021/22</a:t>
            </a:r>
          </a:p>
        </p:txBody>
      </p:sp>
      <p:sp>
        <p:nvSpPr>
          <p:cNvPr id="4" name="Title 4">
            <a:extLst>
              <a:ext uri="{FF2B5EF4-FFF2-40B4-BE49-F238E27FC236}">
                <a16:creationId xmlns:a16="http://schemas.microsoft.com/office/drawing/2014/main" id="{7191A49A-5AB8-22DE-7834-36EE2623895D}"/>
              </a:ext>
            </a:extLst>
          </p:cNvPr>
          <p:cNvSpPr txBox="1">
            <a:spLocks/>
          </p:cNvSpPr>
          <p:nvPr/>
        </p:nvSpPr>
        <p:spPr>
          <a:xfrm>
            <a:off x="544358" y="1954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r>
              <a:rPr lang="en-US" sz="2400" b="1" dirty="0">
                <a:solidFill>
                  <a:schemeClr val="tx1"/>
                </a:solidFill>
              </a:rPr>
              <a:t>UNSECURED DEBT AND FINANCIAL EXCLUSION ARE MORE LIKELY TO ADVERSELY AFFECT DEPRIVED COMMUNITIES</a:t>
            </a:r>
          </a:p>
        </p:txBody>
      </p:sp>
      <p:sp>
        <p:nvSpPr>
          <p:cNvPr id="6" name="Rectangle 5">
            <a:extLst>
              <a:ext uri="{FF2B5EF4-FFF2-40B4-BE49-F238E27FC236}">
                <a16:creationId xmlns:a16="http://schemas.microsoft.com/office/drawing/2014/main" id="{5375E359-7BBE-B3DB-E8ED-B5CB2798407A}"/>
              </a:ext>
            </a:extLst>
          </p:cNvPr>
          <p:cNvSpPr/>
          <p:nvPr/>
        </p:nvSpPr>
        <p:spPr>
          <a:xfrm>
            <a:off x="0" y="6606254"/>
            <a:ext cx="2441694" cy="246221"/>
          </a:xfrm>
          <a:prstGeom prst="rect">
            <a:avLst/>
          </a:prstGeom>
        </p:spPr>
        <p:txBody>
          <a:bodyPr wrap="none">
            <a:spAutoFit/>
          </a:bodyPr>
          <a:lstStyle/>
          <a:p>
            <a:r>
              <a:rPr lang="en-US" sz="1000" dirty="0">
                <a:cs typeface="Arial" panose="020B0604020202020204" pitchFamily="34" charset="0"/>
              </a:rPr>
              <a:t>Source: </a:t>
            </a:r>
            <a:r>
              <a:rPr lang="en-US" sz="1000" dirty="0">
                <a:cs typeface="Arial" panose="020B0604020202020204" pitchFamily="34" charset="0"/>
                <a:hlinkClick r:id="rId4">
                  <a:extLst>
                    <a:ext uri="{A12FA001-AC4F-418D-AE19-62706E023703}">
                      <ahyp:hlinkClr xmlns:ahyp="http://schemas.microsoft.com/office/drawing/2018/hyperlinkcolor" val="tx"/>
                    </a:ext>
                  </a:extLst>
                </a:hlinkClick>
              </a:rPr>
              <a:t>Survey of Londoners 2021-22 </a:t>
            </a:r>
            <a:endParaRPr lang="en-US" sz="1000" dirty="0">
              <a:cs typeface="Arial" panose="020B0604020202020204" pitchFamily="34" charset="0"/>
            </a:endParaRPr>
          </a:p>
        </p:txBody>
      </p:sp>
      <p:graphicFrame>
        <p:nvGraphicFramePr>
          <p:cNvPr id="3" name="Chart 2">
            <a:extLst>
              <a:ext uri="{FF2B5EF4-FFF2-40B4-BE49-F238E27FC236}">
                <a16:creationId xmlns:a16="http://schemas.microsoft.com/office/drawing/2014/main" id="{E588BBD5-1C97-449E-8481-BCCE1BD659C9}"/>
              </a:ext>
            </a:extLst>
          </p:cNvPr>
          <p:cNvGraphicFramePr>
            <a:graphicFrameLocks/>
          </p:cNvGraphicFramePr>
          <p:nvPr>
            <p:extLst>
              <p:ext uri="{D42A27DB-BD31-4B8C-83A1-F6EECF244321}">
                <p14:modId xmlns:p14="http://schemas.microsoft.com/office/powerpoint/2010/main" val="3028994625"/>
              </p:ext>
            </p:extLst>
          </p:nvPr>
        </p:nvGraphicFramePr>
        <p:xfrm>
          <a:off x="413076" y="3428999"/>
          <a:ext cx="5389082" cy="294595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77FBBE79-C9B0-A69C-02D3-F36C252E5C17}"/>
              </a:ext>
            </a:extLst>
          </p:cNvPr>
          <p:cNvSpPr txBox="1"/>
          <p:nvPr/>
        </p:nvSpPr>
        <p:spPr>
          <a:xfrm>
            <a:off x="6086218" y="1248313"/>
            <a:ext cx="5457444"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kern="0" dirty="0">
                <a:latin typeface="Arial"/>
                <a:cs typeface="Arial"/>
                <a:sym typeface="Arial"/>
              </a:rPr>
              <a:t>People in the same communities are also more likely to rely on cash, indicating reduced access to banking and regulated financial services. This increases their vulnerability to unregulated creditors, including loan sharks.</a:t>
            </a:r>
            <a:endParaRPr kumimoji="0" lang="en-GB" sz="1400" i="0" u="none" strike="noStrike" kern="0" cap="none" spc="0" normalizeH="0" baseline="0" noProof="0" dirty="0">
              <a:ln>
                <a:noFill/>
              </a:ln>
              <a:effectLst/>
              <a:uLnTx/>
              <a:uFillTx/>
              <a:latin typeface="Arial"/>
              <a:cs typeface="Arial"/>
              <a:sym typeface="Arial"/>
            </a:endParaRPr>
          </a:p>
        </p:txBody>
      </p:sp>
    </p:spTree>
    <p:extLst>
      <p:ext uri="{BB962C8B-B14F-4D97-AF65-F5344CB8AC3E}">
        <p14:creationId xmlns:p14="http://schemas.microsoft.com/office/powerpoint/2010/main" val="267541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1E33-96F7-1BEE-25CA-C7670DC9A863}"/>
              </a:ext>
            </a:extLst>
          </p:cNvPr>
          <p:cNvSpPr>
            <a:spLocks noGrp="1"/>
          </p:cNvSpPr>
          <p:nvPr>
            <p:ph type="title"/>
          </p:nvPr>
        </p:nvSpPr>
        <p:spPr>
          <a:xfrm>
            <a:off x="6096000" y="2618258"/>
            <a:ext cx="5751280" cy="598714"/>
          </a:xfrm>
        </p:spPr>
        <p:txBody>
          <a:bodyPr>
            <a:noAutofit/>
          </a:bodyPr>
          <a:lstStyle/>
          <a:p>
            <a:r>
              <a:rPr lang="en-GB" sz="1400" b="1" dirty="0">
                <a:latin typeface="+mn-lt"/>
              </a:rPr>
              <a:t>Fig 20. Those who cannot keep their home warm enough in winter, percentage, IMD quintiles (2019), London, 2021/22</a:t>
            </a:r>
          </a:p>
        </p:txBody>
      </p:sp>
      <p:graphicFrame>
        <p:nvGraphicFramePr>
          <p:cNvPr id="4" name="Chart 3">
            <a:extLst>
              <a:ext uri="{FF2B5EF4-FFF2-40B4-BE49-F238E27FC236}">
                <a16:creationId xmlns:a16="http://schemas.microsoft.com/office/drawing/2014/main" id="{EEE7007C-EC6D-5913-CAAF-67CE55FC6346}"/>
              </a:ext>
            </a:extLst>
          </p:cNvPr>
          <p:cNvGraphicFramePr>
            <a:graphicFrameLocks/>
          </p:cNvGraphicFramePr>
          <p:nvPr>
            <p:extLst>
              <p:ext uri="{D42A27DB-BD31-4B8C-83A1-F6EECF244321}">
                <p14:modId xmlns:p14="http://schemas.microsoft.com/office/powerpoint/2010/main" val="3715344045"/>
              </p:ext>
            </p:extLst>
          </p:nvPr>
        </p:nvGraphicFramePr>
        <p:xfrm>
          <a:off x="6098350" y="3468046"/>
          <a:ext cx="5748929" cy="31437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1717D0EC-4DE1-9D6A-F870-D1C5A9133F54}"/>
              </a:ext>
            </a:extLst>
          </p:cNvPr>
          <p:cNvSpPr txBox="1">
            <a:spLocks/>
          </p:cNvSpPr>
          <p:nvPr/>
        </p:nvSpPr>
        <p:spPr>
          <a:xfrm>
            <a:off x="550091" y="477061"/>
            <a:ext cx="11026798" cy="757130"/>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kern="0" dirty="0">
                <a:solidFill>
                  <a:schemeClr val="tx1"/>
                </a:solidFill>
                <a:latin typeface="Arial" panose="020B0604020202020204" pitchFamily="34" charset="0"/>
                <a:ea typeface="Aktiv Grotesk" panose="020B0504020202020204" pitchFamily="34" charset="0"/>
                <a:cs typeface="Arial" panose="020B0604020202020204" pitchFamily="34" charset="0"/>
                <a:sym typeface="Arial"/>
              </a:rPr>
              <a:t>PEOPLE IN MORE DEPRIVED COMMUNITIES ARE MORE LIKELY TO STRUGGLE WITH HOME ENERGY BILLS</a:t>
            </a:r>
            <a:endParaRPr lang="en-US" sz="2400" b="1" dirty="0">
              <a:solidFill>
                <a:schemeClr val="tx1"/>
              </a:solidFill>
              <a:ea typeface="Aktiv Grotesk" panose="020B0504020202020204" pitchFamily="34" charset="0"/>
            </a:endParaRPr>
          </a:p>
        </p:txBody>
      </p:sp>
      <p:sp>
        <p:nvSpPr>
          <p:cNvPr id="6" name="Title 1">
            <a:extLst>
              <a:ext uri="{FF2B5EF4-FFF2-40B4-BE49-F238E27FC236}">
                <a16:creationId xmlns:a16="http://schemas.microsoft.com/office/drawing/2014/main" id="{500CC431-5CB0-2371-93F3-AFD5F3EAB403}"/>
              </a:ext>
            </a:extLst>
          </p:cNvPr>
          <p:cNvSpPr txBox="1">
            <a:spLocks/>
          </p:cNvSpPr>
          <p:nvPr/>
        </p:nvSpPr>
        <p:spPr>
          <a:xfrm>
            <a:off x="418205" y="2712174"/>
            <a:ext cx="5562181" cy="598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00000"/>
                </a:solidFill>
                <a:latin typeface="Arial" panose="020B0604020202020204" pitchFamily="34" charset="0"/>
                <a:cs typeface="Arial" panose="020B0604020202020204" pitchFamily="34" charset="0"/>
              </a:rPr>
              <a:t>Fig 19. Percentage of dwellings with an EPC rating of at least 'C' and deprivation (IMD 2019), London local authorities, FYE March 2022</a:t>
            </a:r>
            <a:r>
              <a:rPr lang="en-GB" sz="1400" b="1" dirty="0">
                <a:latin typeface="Arial" panose="020B0604020202020204" pitchFamily="34" charset="0"/>
                <a:cs typeface="Arial" panose="020B0604020202020204" pitchFamily="34" charset="0"/>
              </a:rPr>
              <a:t> </a:t>
            </a:r>
            <a:endParaRPr lang="en-GB" sz="1400" b="1" dirty="0">
              <a:solidFill>
                <a:schemeClr val="tx2"/>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6338974B-8B2C-27EA-6D19-4D5C6D87C97D}"/>
              </a:ext>
            </a:extLst>
          </p:cNvPr>
          <p:cNvGraphicFramePr>
            <a:graphicFrameLocks/>
          </p:cNvGraphicFramePr>
          <p:nvPr>
            <p:extLst>
              <p:ext uri="{D42A27DB-BD31-4B8C-83A1-F6EECF244321}">
                <p14:modId xmlns:p14="http://schemas.microsoft.com/office/powerpoint/2010/main" val="2304976931"/>
              </p:ext>
            </p:extLst>
          </p:nvPr>
        </p:nvGraphicFramePr>
        <p:xfrm>
          <a:off x="344721" y="3429000"/>
          <a:ext cx="5016333" cy="35545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7487B7D-FCAB-AA23-4A17-F4A331A0DC89}"/>
              </a:ext>
            </a:extLst>
          </p:cNvPr>
          <p:cNvSpPr txBox="1"/>
          <p:nvPr/>
        </p:nvSpPr>
        <p:spPr>
          <a:xfrm>
            <a:off x="549889" y="1170021"/>
            <a:ext cx="11297390" cy="1384995"/>
          </a:xfrm>
          <a:prstGeom prst="rect">
            <a:avLst/>
          </a:prstGeom>
          <a:noFill/>
        </p:spPr>
        <p:txBody>
          <a:bodyPr wrap="square" rtlCol="0">
            <a:spAutoFit/>
          </a:bodyPr>
          <a:lstStyle/>
          <a:p>
            <a:pPr marL="285750" indent="-285750">
              <a:buFont typeface="Arial" panose="020B0604020202020204" pitchFamily="34" charset="0"/>
              <a:buChar char="•"/>
            </a:pPr>
            <a:r>
              <a:rPr lang="en-US" sz="1400" kern="0" dirty="0">
                <a:latin typeface="Arial" panose="020B0604020202020204" pitchFamily="34" charset="0"/>
                <a:ea typeface="Aktiv Grotesk" panose="020B0504020202020204" pitchFamily="34" charset="0"/>
                <a:cs typeface="Arial" panose="020B0604020202020204" pitchFamily="34" charset="0"/>
                <a:sym typeface="Arial"/>
              </a:rPr>
              <a:t>The energy efficiency performance rating of homes is generally higher in more deprived areas of London, which is in part related to the proportion of people living in flats, which are typically better insulated than houses, and to the improving quality of social rented housing stock.</a:t>
            </a:r>
          </a:p>
          <a:p>
            <a:pPr marL="285750" indent="-285750">
              <a:buFont typeface="Arial" panose="020B0604020202020204" pitchFamily="34" charset="0"/>
              <a:buChar char="•"/>
            </a:pPr>
            <a:r>
              <a:rPr lang="en-US" sz="1400" kern="0" dirty="0">
                <a:latin typeface="Arial" panose="020B0604020202020204" pitchFamily="34" charset="0"/>
                <a:ea typeface="Aktiv Grotesk" panose="020B0504020202020204" pitchFamily="34" charset="0"/>
                <a:cs typeface="Arial" panose="020B0604020202020204" pitchFamily="34" charset="0"/>
                <a:sym typeface="Arial"/>
              </a:rPr>
              <a:t>However, despite this, people in more deprived communities are more likely to struggle to afford energy bills and keep their homes warm than in the least deprived communities.</a:t>
            </a:r>
          </a:p>
          <a:p>
            <a:endParaRPr lang="en-GB" sz="1400" dirty="0"/>
          </a:p>
        </p:txBody>
      </p:sp>
      <p:sp>
        <p:nvSpPr>
          <p:cNvPr id="11" name="Rectangle 10">
            <a:extLst>
              <a:ext uri="{FF2B5EF4-FFF2-40B4-BE49-F238E27FC236}">
                <a16:creationId xmlns:a16="http://schemas.microsoft.com/office/drawing/2014/main" id="{F397E903-A7B0-2891-59EA-4AD35ACE353F}"/>
              </a:ext>
            </a:extLst>
          </p:cNvPr>
          <p:cNvSpPr/>
          <p:nvPr/>
        </p:nvSpPr>
        <p:spPr>
          <a:xfrm>
            <a:off x="0" y="6606254"/>
            <a:ext cx="2441694" cy="246221"/>
          </a:xfrm>
          <a:prstGeom prst="rect">
            <a:avLst/>
          </a:prstGeom>
        </p:spPr>
        <p:txBody>
          <a:bodyPr wrap="none">
            <a:spAutoFit/>
          </a:bodyPr>
          <a:lstStyle/>
          <a:p>
            <a:r>
              <a:rPr lang="en-US" sz="1000" dirty="0">
                <a:cs typeface="Arial" panose="020B0604020202020204" pitchFamily="34" charset="0"/>
              </a:rPr>
              <a:t>Source: </a:t>
            </a:r>
            <a:r>
              <a:rPr lang="en-US" sz="1000" dirty="0">
                <a:cs typeface="Arial" panose="020B0604020202020204" pitchFamily="34" charset="0"/>
                <a:hlinkClick r:id="rId4">
                  <a:extLst>
                    <a:ext uri="{A12FA001-AC4F-418D-AE19-62706E023703}">
                      <ahyp:hlinkClr xmlns:ahyp="http://schemas.microsoft.com/office/drawing/2018/hyperlinkcolor" val="tx"/>
                    </a:ext>
                  </a:extLst>
                </a:hlinkClick>
              </a:rPr>
              <a:t>Survey of Londoners 2021-22 </a:t>
            </a:r>
            <a:endParaRPr lang="en-US" sz="1000" dirty="0">
              <a:cs typeface="Arial" panose="020B0604020202020204" pitchFamily="34" charset="0"/>
            </a:endParaRPr>
          </a:p>
        </p:txBody>
      </p:sp>
    </p:spTree>
    <p:extLst>
      <p:ext uri="{BB962C8B-B14F-4D97-AF65-F5344CB8AC3E}">
        <p14:creationId xmlns:p14="http://schemas.microsoft.com/office/powerpoint/2010/main" val="3560930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1338788"/>
          </a:xfrm>
          <a:prstGeom prst="rect">
            <a:avLst/>
          </a:prstGeom>
          <a:noFill/>
          <a:ln>
            <a:noFill/>
          </a:ln>
        </p:spPr>
        <p:txBody>
          <a:bodyPr spcFirstLastPara="1" wrap="square" lIns="0" tIns="45700" rIns="91425" bIns="45700" anchor="t" anchorCtr="0">
            <a:spAutoFit/>
          </a:bodyPr>
          <a:lstStyle/>
          <a:p>
            <a:pPr>
              <a:buClr>
                <a:schemeClr val="lt1"/>
              </a:buClr>
              <a:buSzPts val="3000"/>
            </a:pPr>
            <a:r>
              <a:rPr lang="en-GB" sz="3000" b="1" spc="190" dirty="0">
                <a:solidFill>
                  <a:schemeClr val="lt1"/>
                </a:solidFill>
                <a:latin typeface="Arial"/>
                <a:ea typeface="Arial"/>
                <a:cs typeface="Arial"/>
                <a:sym typeface="Arial"/>
              </a:rPr>
              <a:t>PART 4: </a:t>
            </a:r>
            <a:r>
              <a:rPr lang="en-GB" sz="3000" b="1" dirty="0">
                <a:solidFill>
                  <a:srgbClr val="FFFFFF"/>
                </a:solidFill>
                <a:ea typeface="+mn-ea"/>
              </a:rPr>
              <a:t>A</a:t>
            </a:r>
            <a:r>
              <a:rPr kumimoji="0" lang="en-GB" sz="3000" b="1" i="0" u="none" strike="noStrike" kern="0" cap="none" spc="0" normalizeH="0" baseline="0" noProof="0" dirty="0">
                <a:ln>
                  <a:noFill/>
                </a:ln>
                <a:solidFill>
                  <a:srgbClr val="FFFFFF"/>
                </a:solidFill>
                <a:effectLst/>
                <a:uLnTx/>
                <a:uFillTx/>
                <a:latin typeface="Arial"/>
                <a:ea typeface="+mn-ea"/>
                <a:cs typeface="Arial"/>
                <a:sym typeface="Arial"/>
              </a:rPr>
              <a:t>CCESS TO SUPPORT WITH RISING LIVING COSTS</a:t>
            </a:r>
            <a:br>
              <a:rPr kumimoji="0" lang="en-GB" sz="3200" b="1" i="0" u="none" strike="noStrike" kern="0" cap="none" spc="0" normalizeH="0" baseline="0" noProof="0" dirty="0">
                <a:ln>
                  <a:noFill/>
                </a:ln>
                <a:solidFill>
                  <a:srgbClr val="FFFFFF"/>
                </a:solidFill>
                <a:effectLst/>
                <a:uLnTx/>
                <a:uFillTx/>
                <a:latin typeface="Arial"/>
                <a:ea typeface="+mn-ea"/>
                <a:cs typeface="Arial"/>
                <a:sym typeface="Arial"/>
              </a:rPr>
            </a:br>
            <a:endParaRPr lang="en-GB" sz="3000" b="1" spc="190" dirty="0">
              <a:solidFill>
                <a:schemeClr val="lt1"/>
              </a:solidFill>
              <a:latin typeface="Arial"/>
              <a:ea typeface="Arial"/>
              <a:cs typeface="Arial"/>
              <a:sym typeface="Arial"/>
            </a:endParaRP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40066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2338118"/>
            <a:ext cx="10945982" cy="314593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Audience for this work</a:t>
            </a:r>
          </a:p>
          <a:p>
            <a:pPr>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This is a resource intended to frame the linked rapid </a:t>
            </a:r>
            <a:r>
              <a:rPr lang="en-GB" sz="1400" kern="0" dirty="0">
                <a:solidFill>
                  <a:srgbClr val="FFFFFF"/>
                </a:solidFill>
                <a:latin typeface="Arial"/>
                <a:cs typeface="Arial"/>
                <a:sym typeface="Arial"/>
              </a:rPr>
              <a:t>review of evidence for interventions to address the cost of living crisis. </a:t>
            </a:r>
            <a:endParaRPr lang="en-GB" sz="1400" kern="0" dirty="0">
              <a:solidFill>
                <a:srgbClr val="FFFFFF"/>
              </a:solidFill>
              <a:latin typeface="Arial"/>
              <a:cs typeface="Arial"/>
            </a:endParaRPr>
          </a:p>
          <a:p>
            <a:pPr>
              <a:defRPr/>
            </a:pPr>
            <a:r>
              <a:rPr lang="en-GB" sz="1400" kern="0" dirty="0">
                <a:solidFill>
                  <a:srgbClr val="FFFFFF"/>
                </a:solidFill>
                <a:latin typeface="Arial"/>
                <a:cs typeface="Arial"/>
                <a:sym typeface="Arial"/>
              </a:rPr>
              <a:t>It is intended to provide a high-level overview of the need people in London have for support to deal with the cost of living crisis through intelligence available in the public domain. </a:t>
            </a:r>
            <a:r>
              <a:rPr lang="en-GB" sz="1400" kern="0" dirty="0">
                <a:solidFill>
                  <a:srgbClr val="FFFFFF"/>
                </a:solidFill>
                <a:latin typeface="Arial"/>
                <a:cs typeface="Arial"/>
              </a:rPr>
              <a:t>Given there are significant gaps in intelligence available, the pack also highlights these gaps and limitations in our understanding.</a:t>
            </a:r>
            <a:endParaRPr lang="en-GB" sz="1400" kern="0" dirty="0">
              <a:solidFill>
                <a:srgbClr val="FF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It will be useful for health leaders, analysts, officers, and policy makers from local and regional government, integrated care systems, NHS, academia, VCS organisations and partners across London to support their work to address the costs of living crisis by</a:t>
            </a:r>
          </a:p>
          <a:p>
            <a:pPr marL="285750" indent="-285750">
              <a:buFont typeface="Arial" panose="020B0604020202020204" pitchFamily="34" charset="0"/>
              <a:buChar char="•"/>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Advocating for the need for action to address the </a:t>
            </a:r>
            <a:r>
              <a:rPr lang="en-GB" sz="1400" kern="0" dirty="0">
                <a:solidFill>
                  <a:srgbClr val="FFFFFF"/>
                </a:solidFill>
                <a:latin typeface="Arial"/>
                <a:cs typeface="Arial"/>
                <a:sym typeface="Arial"/>
              </a:rPr>
              <a:t>rising cost </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of living given impacts on health and health inequalities</a:t>
            </a:r>
            <a:r>
              <a:rPr lang="en-GB" sz="1400" kern="0" dirty="0">
                <a:solidFill>
                  <a:srgbClr val="FFFFFF"/>
                </a:solidFill>
                <a:latin typeface="Arial"/>
                <a:cs typeface="Arial"/>
                <a:sym typeface="Arial"/>
              </a:rPr>
              <a:t> </a:t>
            </a:r>
            <a:endParaRPr lang="en-GB" sz="1400" b="0" i="0" u="none" strike="noStrike" kern="0" cap="none" spc="0" normalizeH="0" baseline="0" noProof="0" dirty="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FFFFFF"/>
                </a:solidFill>
                <a:latin typeface="Arial"/>
                <a:cs typeface="Arial"/>
                <a:sym typeface="Arial"/>
              </a:rPr>
              <a:t>Framing the context for the interventions highlighted in the linked rapid review of interventions</a:t>
            </a:r>
            <a:endParaRPr kumimoji="0" lang="en-GB" sz="1400" b="1" i="0" u="none" strike="noStrike" kern="0" cap="none" spc="0" normalizeH="0" baseline="0" noProof="0" dirty="0">
              <a:ln>
                <a:noFill/>
              </a:ln>
              <a:solidFill>
                <a:srgbClr val="FFFFFF"/>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Engaging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How to use this resource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The resource is provided in PDF and PowerPoint format to support colleagues in their work to address the </a:t>
            </a:r>
            <a:r>
              <a:rPr lang="en-GB" sz="1400" kern="0" dirty="0">
                <a:solidFill>
                  <a:srgbClr val="FFFFFF"/>
                </a:solidFill>
                <a:latin typeface="Arial"/>
                <a:cs typeface="Arial"/>
                <a:sym typeface="Arial"/>
              </a:rPr>
              <a:t>cost</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 of living crisis and health inequalities</a:t>
            </a:r>
          </a:p>
          <a:p>
            <a:pPr marL="285750" indent="-285750">
              <a:buFont typeface="Arial" panose="020B0604020202020204" pitchFamily="34" charset="0"/>
              <a:buChar char="•"/>
              <a:defRPr/>
            </a:pPr>
            <a:r>
              <a:rPr lang="en-GB" sz="1400" kern="0" dirty="0">
                <a:solidFill>
                  <a:srgbClr val="FFFFFF"/>
                </a:solidFill>
                <a:latin typeface="Arial"/>
                <a:cs typeface="Arial"/>
                <a:sym typeface="Arial"/>
              </a:rPr>
              <a:t>The resource provides the context of the cost of living crisis in London only, and should be read alongside the accompanying rapid </a:t>
            </a:r>
            <a:r>
              <a:rPr lang="en-GB" sz="1400" kern="0" dirty="0">
                <a:solidFill>
                  <a:schemeClr val="bg1"/>
                </a:solidFill>
                <a:latin typeface="Arial"/>
                <a:cs typeface="Arial"/>
                <a:sym typeface="Arial"/>
                <a:hlinkClick r:id="rId3">
                  <a:extLst>
                    <a:ext uri="{A12FA001-AC4F-418D-AE19-62706E023703}">
                      <ahyp:hlinkClr xmlns:ahyp="http://schemas.microsoft.com/office/drawing/2018/hyperlinkcolor" val="tx"/>
                    </a:ext>
                  </a:extLst>
                </a:hlinkClick>
              </a:rPr>
              <a:t>review of evidence for interventions to mitigate the impacts of the rising cost of living on London</a:t>
            </a:r>
            <a:r>
              <a:rPr lang="en-GB" sz="1400" kern="0" dirty="0">
                <a:solidFill>
                  <a:srgbClr val="FFFFFF"/>
                </a:solidFill>
                <a:latin typeface="Arial"/>
                <a:cs typeface="Arial"/>
                <a:sym typeface="Arial"/>
              </a:rPr>
              <a:t>, which contains the recommendations for action.</a:t>
            </a: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8" name="Title 2">
            <a:extLst>
              <a:ext uri="{FF2B5EF4-FFF2-40B4-BE49-F238E27FC236}">
                <a16:creationId xmlns:a16="http://schemas.microsoft.com/office/drawing/2014/main" id="{84F0CD9D-E44D-4C98-8393-4DFD3498C14B}"/>
              </a:ext>
            </a:extLst>
          </p:cNvPr>
          <p:cNvSpPr txBox="1">
            <a:spLocks/>
          </p:cNvSpPr>
          <p:nvPr/>
        </p:nvSpPr>
        <p:spPr>
          <a:xfrm>
            <a:off x="622988" y="548779"/>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normalizeH="0" baseline="0" noProof="0" dirty="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AUDIENCE FOR THIS WORK AND HOW TO USE THIS RESOURCE</a:t>
            </a:r>
          </a:p>
        </p:txBody>
      </p:sp>
    </p:spTree>
    <p:extLst>
      <p:ext uri="{BB962C8B-B14F-4D97-AF65-F5344CB8AC3E}">
        <p14:creationId xmlns:p14="http://schemas.microsoft.com/office/powerpoint/2010/main" val="1498373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579030" y="499545"/>
            <a:ext cx="10751768" cy="424732"/>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dirty="0">
                <a:solidFill>
                  <a:schemeClr val="tx1"/>
                </a:solidFill>
                <a:latin typeface="+mj-lt"/>
                <a:ea typeface="Aktiv Grotesk" panose="020B0504020202020204" pitchFamily="34" charset="0"/>
              </a:rPr>
              <a:t>PART 4 ACCESS TO SUPPORT WITH RISING LIVING COSTS</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795631" y="1965908"/>
            <a:ext cx="10600738" cy="2926184"/>
          </a:xfrm>
          <a:prstGeom prst="rect">
            <a:avLst/>
          </a:prstGeom>
          <a:noFill/>
        </p:spPr>
        <p:txBody>
          <a:bodyPr wrap="square" lIns="0" tIns="0" rIns="0" bIns="0" rtlCol="0" anchor="t">
            <a:noAutofit/>
          </a:bodyPr>
          <a:lstStyle/>
          <a:p>
            <a:pPr marL="742950" lvl="1" indent="-285750">
              <a:buClr>
                <a:srgbClr val="000000"/>
              </a:buClr>
              <a:buFont typeface="Arial" panose="020B0604020202020204" pitchFamily="34" charset="0"/>
              <a:buChar char="•"/>
              <a:defRPr/>
            </a:pPr>
            <a:r>
              <a:rPr lang="en-GB" sz="1400" dirty="0">
                <a:effectLst/>
                <a:latin typeface="+mj-lt"/>
                <a:ea typeface="Times New Roman" panose="02020603050405020304" pitchFamily="18" charset="0"/>
                <a:cs typeface="Times New Roman" panose="02020603050405020304" pitchFamily="18" charset="0"/>
              </a:rPr>
              <a:t>Benefits provide a safety net for people facing financial hardship and are a central pillar of the welfare state. </a:t>
            </a:r>
            <a:endParaRPr kumimoji="0" lang="en-US" sz="1400" b="0" i="0" u="none" strike="noStrike" kern="0" cap="none" spc="0" normalizeH="0" baseline="0" noProof="0" dirty="0">
              <a:ln>
                <a:noFill/>
              </a:ln>
              <a:solidFill>
                <a:srgbClr val="353E43"/>
              </a:solidFill>
              <a:effectLst/>
              <a:uLnTx/>
              <a:uFillTx/>
              <a:latin typeface="+mj-lt"/>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mj-lt"/>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mj-lt"/>
                <a:ea typeface="+mn-ea"/>
                <a:cs typeface="Arial"/>
              </a:rPr>
              <a:t>Whilst data on uptake of benefit entitlements is minimal at a London level, national official indicators include that in 2018/19 up to £3.4 billion of available Housing Benefit went unclaimed, and </a:t>
            </a:r>
            <a:r>
              <a:rPr lang="en-GB" sz="1400" dirty="0">
                <a:effectLst/>
                <a:latin typeface="+mj-lt"/>
                <a:ea typeface="Times New Roman" panose="02020603050405020304" pitchFamily="18" charset="0"/>
                <a:cs typeface="Times New Roman" panose="02020603050405020304" pitchFamily="18" charset="0"/>
              </a:rPr>
              <a:t>in 2019/20 official estimates are that 3 of 10 older people entitled to Pension </a:t>
            </a:r>
            <a:r>
              <a:rPr lang="en-GB" sz="1400" dirty="0">
                <a:latin typeface="+mj-lt"/>
                <a:ea typeface="Times New Roman" panose="02020603050405020304" pitchFamily="18" charset="0"/>
                <a:cs typeface="Times New Roman" panose="02020603050405020304" pitchFamily="18" charset="0"/>
              </a:rPr>
              <a:t>C</a:t>
            </a:r>
            <a:r>
              <a:rPr lang="en-GB" sz="1400" dirty="0">
                <a:effectLst/>
                <a:latin typeface="+mj-lt"/>
                <a:ea typeface="Times New Roman" panose="02020603050405020304" pitchFamily="18" charset="0"/>
                <a:cs typeface="Times New Roman" panose="02020603050405020304" pitchFamily="18" charset="0"/>
              </a:rPr>
              <a:t>redit (averaging £1,900 per household/year) do not claim it, and 23% of total Pension </a:t>
            </a:r>
            <a:r>
              <a:rPr lang="en-GB" sz="1400" dirty="0">
                <a:latin typeface="+mj-lt"/>
                <a:ea typeface="Times New Roman" panose="02020603050405020304" pitchFamily="18" charset="0"/>
                <a:cs typeface="Times New Roman" panose="02020603050405020304" pitchFamily="18" charset="0"/>
              </a:rPr>
              <a:t>C</a:t>
            </a:r>
            <a:r>
              <a:rPr lang="en-GB" sz="1400" dirty="0">
                <a:effectLst/>
                <a:latin typeface="+mj-lt"/>
                <a:ea typeface="Times New Roman" panose="02020603050405020304" pitchFamily="18" charset="0"/>
                <a:cs typeface="Times New Roman" panose="02020603050405020304" pitchFamily="18" charset="0"/>
              </a:rPr>
              <a:t>redit goes unclaimed.</a:t>
            </a:r>
          </a:p>
          <a:p>
            <a:pPr marR="0" lvl="1" algn="l" defTabSz="914400" rtl="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dirty="0">
              <a:ln>
                <a:noFill/>
              </a:ln>
              <a:solidFill>
                <a:srgbClr val="353E43"/>
              </a:solidFill>
              <a:effectLst/>
              <a:uLnTx/>
              <a:uFillTx/>
              <a:latin typeface="+mj-lt"/>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kern="0" dirty="0">
                <a:solidFill>
                  <a:srgbClr val="353E43"/>
                </a:solidFill>
                <a:latin typeface="+mj-lt"/>
                <a:cs typeface="Arial"/>
              </a:rPr>
              <a:t>The following slides present limited London-specific indicators of uptake of some entitlements and demand for non-statutory hardship support (such as food banks), where available. This includes rising demand for food banks, yet low uptake of Healthy Start vouchers among those eligible. It includes indicators that people’s awareness of support available to claim benefits and entitlements is much lower than would be expected in some areas of London.</a:t>
            </a:r>
            <a:endParaRPr kumimoji="0" lang="en-US" sz="1400" b="0" i="0" u="none" strike="noStrike" kern="0" cap="none" spc="0" normalizeH="0" baseline="0" noProof="0" dirty="0">
              <a:ln>
                <a:noFill/>
              </a:ln>
              <a:solidFill>
                <a:srgbClr val="353E43"/>
              </a:solidFill>
              <a:effectLst/>
              <a:uLnTx/>
              <a:uFillTx/>
              <a:latin typeface="+mj-lt"/>
              <a:ea typeface="+mn-ea"/>
              <a:cs typeface="Arial"/>
            </a:endParaRPr>
          </a:p>
        </p:txBody>
      </p:sp>
    </p:spTree>
    <p:extLst>
      <p:ext uri="{BB962C8B-B14F-4D97-AF65-F5344CB8AC3E}">
        <p14:creationId xmlns:p14="http://schemas.microsoft.com/office/powerpoint/2010/main" val="690632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1E33-96F7-1BEE-25CA-C7670DC9A863}"/>
              </a:ext>
            </a:extLst>
          </p:cNvPr>
          <p:cNvSpPr>
            <a:spLocks noGrp="1"/>
          </p:cNvSpPr>
          <p:nvPr>
            <p:ph type="title"/>
          </p:nvPr>
        </p:nvSpPr>
        <p:spPr>
          <a:xfrm>
            <a:off x="6193849" y="2645110"/>
            <a:ext cx="5631925" cy="743631"/>
          </a:xfrm>
        </p:spPr>
        <p:txBody>
          <a:bodyPr>
            <a:normAutofit fontScale="90000"/>
          </a:bodyPr>
          <a:lstStyle/>
          <a:p>
            <a:r>
              <a:rPr lang="en-GB" sz="1600" b="1" dirty="0">
                <a:latin typeface="+mn-lt"/>
              </a:rPr>
              <a:t>Fig 22. Individuals that were not aware of particular hardship support organisations, London constituency assemblies and London, 2021/22</a:t>
            </a:r>
          </a:p>
        </p:txBody>
      </p:sp>
      <p:graphicFrame>
        <p:nvGraphicFramePr>
          <p:cNvPr id="3" name="Chart 2">
            <a:extLst>
              <a:ext uri="{FF2B5EF4-FFF2-40B4-BE49-F238E27FC236}">
                <a16:creationId xmlns:a16="http://schemas.microsoft.com/office/drawing/2014/main" id="{DAEF72CE-53BD-A5C8-D208-17185CC4FEA6}"/>
              </a:ext>
            </a:extLst>
          </p:cNvPr>
          <p:cNvGraphicFramePr>
            <a:graphicFrameLocks/>
          </p:cNvGraphicFramePr>
          <p:nvPr/>
        </p:nvGraphicFramePr>
        <p:xfrm>
          <a:off x="6193849" y="3402005"/>
          <a:ext cx="5635179" cy="3989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64A925F-CBA8-629A-C38F-77A86F032FE6}"/>
              </a:ext>
            </a:extLst>
          </p:cNvPr>
          <p:cNvGraphicFramePr>
            <a:graphicFrameLocks/>
          </p:cNvGraphicFramePr>
          <p:nvPr/>
        </p:nvGraphicFramePr>
        <p:xfrm>
          <a:off x="366228" y="3358056"/>
          <a:ext cx="5631925" cy="30112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93BE2D9-2B1A-0200-7141-813C1A4C557C}"/>
              </a:ext>
            </a:extLst>
          </p:cNvPr>
          <p:cNvSpPr txBox="1"/>
          <p:nvPr/>
        </p:nvSpPr>
        <p:spPr>
          <a:xfrm>
            <a:off x="618487" y="2658374"/>
            <a:ext cx="54775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Fig 21. Number of emergency food parcels given out by Trussell Trust food banks, London, 2014/15 - 2021/22</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itle 4">
            <a:extLst>
              <a:ext uri="{FF2B5EF4-FFF2-40B4-BE49-F238E27FC236}">
                <a16:creationId xmlns:a16="http://schemas.microsoft.com/office/drawing/2014/main" id="{382FE773-6705-6077-441B-4CEF94F96BBF}"/>
              </a:ext>
            </a:extLst>
          </p:cNvPr>
          <p:cNvSpPr txBox="1">
            <a:spLocks/>
          </p:cNvSpPr>
          <p:nvPr/>
        </p:nvSpPr>
        <p:spPr>
          <a:xfrm>
            <a:off x="541176" y="200174"/>
            <a:ext cx="110597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Demand for hardship support is rising, though awareness of the support available varies across London</a:t>
            </a:r>
          </a:p>
        </p:txBody>
      </p:sp>
      <p:sp>
        <p:nvSpPr>
          <p:cNvPr id="10" name="TextBox 9">
            <a:extLst>
              <a:ext uri="{FF2B5EF4-FFF2-40B4-BE49-F238E27FC236}">
                <a16:creationId xmlns:a16="http://schemas.microsoft.com/office/drawing/2014/main" id="{3E7440A2-F783-70FB-3714-BFE28AD3A56F}"/>
              </a:ext>
            </a:extLst>
          </p:cNvPr>
          <p:cNvSpPr txBox="1"/>
          <p:nvPr/>
        </p:nvSpPr>
        <p:spPr>
          <a:xfrm>
            <a:off x="264695" y="1262555"/>
            <a:ext cx="549385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Demand for food parcels from the Trussell Trust peaked during the pandemic when routes to access emergency food parcels were temporarily opened up.  Since then they have returned to a long-term trend of rising demand, which has increased almost three-fold since between 2014/15 and 2021/22.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0C67FC6-EBB4-996F-5F87-856B4C632298}"/>
              </a:ext>
            </a:extLst>
          </p:cNvPr>
          <p:cNvSpPr txBox="1"/>
          <p:nvPr/>
        </p:nvSpPr>
        <p:spPr>
          <a:xfrm>
            <a:off x="6194155" y="1262555"/>
            <a:ext cx="5733150"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Not all individuals are aware that hardship support is available, and some areas of London may need to invest more in raising awareness, taking into account the language and access needs of some groups more likely to be affected by financial hardship.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8CCEA59-AF5F-47B0-D197-542B9BD95F73}"/>
              </a:ext>
            </a:extLst>
          </p:cNvPr>
          <p:cNvSpPr/>
          <p:nvPr/>
        </p:nvSpPr>
        <p:spPr>
          <a:xfrm>
            <a:off x="0" y="6606254"/>
            <a:ext cx="34804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Source: 1)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4">
                  <a:extLst>
                    <a:ext uri="{A12FA001-AC4F-418D-AE19-62706E023703}">
                      <ahyp:hlinkClr xmlns:ahyp="http://schemas.microsoft.com/office/drawing/2018/hyperlinkcolor" val="tx"/>
                    </a:ext>
                  </a:extLst>
                </a:hlinkClick>
              </a:rPr>
              <a:t>Trussell Trust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5">
                  <a:extLst>
                    <a:ext uri="{A12FA001-AC4F-418D-AE19-62706E023703}">
                      <ahyp:hlinkClr xmlns:ahyp="http://schemas.microsoft.com/office/drawing/2018/hyperlinkcolor" val="tx"/>
                    </a:ext>
                  </a:extLst>
                </a:hlinkClick>
              </a:rPr>
              <a:t>Survey of Londoners 2021-22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8054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7B824A4-1CE0-6325-55E5-861A293F5892}"/>
              </a:ext>
            </a:extLst>
          </p:cNvPr>
          <p:cNvGraphicFramePr>
            <a:graphicFrameLocks/>
          </p:cNvGraphicFramePr>
          <p:nvPr>
            <p:extLst>
              <p:ext uri="{D42A27DB-BD31-4B8C-83A1-F6EECF244321}">
                <p14:modId xmlns:p14="http://schemas.microsoft.com/office/powerpoint/2010/main" val="597104701"/>
              </p:ext>
            </p:extLst>
          </p:nvPr>
        </p:nvGraphicFramePr>
        <p:xfrm>
          <a:off x="6372375" y="2275114"/>
          <a:ext cx="5282214" cy="38624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2A86A70-CFFC-1679-1FE6-0DAB5EE56C3B}"/>
              </a:ext>
            </a:extLst>
          </p:cNvPr>
          <p:cNvSpPr txBox="1"/>
          <p:nvPr/>
        </p:nvSpPr>
        <p:spPr>
          <a:xfrm>
            <a:off x="6786422" y="1416161"/>
            <a:ext cx="5282214" cy="954107"/>
          </a:xfrm>
          <a:prstGeom prst="rect">
            <a:avLst/>
          </a:prstGeom>
          <a:noFill/>
        </p:spPr>
        <p:txBody>
          <a:bodyPr wrap="square" rtlCol="0">
            <a:spAutoFit/>
          </a:bodyPr>
          <a:lstStyle/>
          <a:p>
            <a:r>
              <a:rPr lang="en-GB" sz="1400" b="1" i="0" u="none" strike="noStrike" dirty="0">
                <a:solidFill>
                  <a:srgbClr val="000000"/>
                </a:solidFill>
                <a:effectLst/>
              </a:rPr>
              <a:t>Fig 23. Change in volume of advice given by Citizens Advice (breakdown of utilities and communications) compared to previous 12 months, by subject, London, November 2021 - October 2022</a:t>
            </a:r>
            <a:r>
              <a:rPr lang="en-GB" sz="1400" b="1" dirty="0"/>
              <a:t> </a:t>
            </a:r>
          </a:p>
        </p:txBody>
      </p:sp>
      <p:sp>
        <p:nvSpPr>
          <p:cNvPr id="2" name="TextBox 1">
            <a:extLst>
              <a:ext uri="{FF2B5EF4-FFF2-40B4-BE49-F238E27FC236}">
                <a16:creationId xmlns:a16="http://schemas.microsoft.com/office/drawing/2014/main" id="{C05FFEF8-FE55-E94E-A9B4-D584404A66BE}"/>
              </a:ext>
            </a:extLst>
          </p:cNvPr>
          <p:cNvSpPr txBox="1"/>
          <p:nvPr/>
        </p:nvSpPr>
        <p:spPr>
          <a:xfrm>
            <a:off x="537411" y="1765686"/>
            <a:ext cx="5798075" cy="4462760"/>
          </a:xfrm>
          <a:prstGeom prst="rect">
            <a:avLst/>
          </a:prstGeom>
          <a:noFill/>
        </p:spPr>
        <p:txBody>
          <a:bodyPr wrap="square" rtlCol="0">
            <a:spAutoFit/>
          </a:bodyPr>
          <a:lstStyle/>
          <a:p>
            <a:pPr marL="285750" indent="-285750">
              <a:buFont typeface="Arial" panose="020B0604020202020204" pitchFamily="34" charset="0"/>
              <a:buChar char="•"/>
            </a:pPr>
            <a:r>
              <a:rPr lang="en-GB" sz="1400" dirty="0"/>
              <a:t>Roughly three-quarters of advice sessions delivered by Citizens advice in London are on the topic of benefits and tax credits, including Universal Credit.  </a:t>
            </a:r>
          </a:p>
          <a:p>
            <a:pPr marL="285750" indent="-285750">
              <a:buFont typeface="Arial" panose="020B0604020202020204" pitchFamily="34" charset="0"/>
              <a:buChar char="•"/>
            </a:pPr>
            <a:r>
              <a:rPr lang="en-GB" sz="1400" dirty="0"/>
              <a:t>The amount of advice given on benefits and tax credits, debt and utilities and communications all increased in the year to October 2022.  Without knowing how much the capacity to deliver advice changed it is difficult to assess how this reflects demand.</a:t>
            </a:r>
          </a:p>
          <a:p>
            <a:pPr marL="285750" indent="-285750">
              <a:buFont typeface="Arial" panose="020B0604020202020204" pitchFamily="34" charset="0"/>
              <a:buChar char="•"/>
            </a:pPr>
            <a:r>
              <a:rPr lang="en-GB" sz="1400" dirty="0"/>
              <a:t>Social housing tenants were over twice as likely to receive benefits advice from Citizens Advice than private rental sector tenants in October 2022, and over five times more likely than owner occupiers per 10,000 of the population.</a:t>
            </a:r>
          </a:p>
          <a:p>
            <a:pPr marL="285750" indent="-285750">
              <a:buFont typeface="Arial" panose="020B0604020202020204" pitchFamily="34" charset="0"/>
              <a:buChar char="•"/>
            </a:pPr>
            <a:r>
              <a:rPr lang="en-GB" sz="1400" dirty="0"/>
              <a:t>Utilities advice is a small proportion of the total advice given, but increased proportionately more than any other topic, with advice sought on home energy costs increasing by almost 150 percent in the 12 months to October 2022 in London (see Fig 23.).</a:t>
            </a:r>
          </a:p>
          <a:p>
            <a:pPr marL="285750" indent="-285750">
              <a:buFont typeface="Arial" panose="020B0604020202020204" pitchFamily="34" charset="0"/>
              <a:buChar char="•"/>
            </a:pPr>
            <a:r>
              <a:rPr lang="en-GB" sz="1400" dirty="0"/>
              <a:t>The age groups most likely to seek advice on fuel costs are 35-64 year olds, over 65s almost half as likely to seek advice. This may relate to unwillingness to request advice rather than being less affected.</a:t>
            </a:r>
          </a:p>
          <a:p>
            <a:pPr marL="285750" indent="-285750">
              <a:buFont typeface="Arial" panose="020B0604020202020204" pitchFamily="34" charset="0"/>
              <a:buChar char="•"/>
            </a:pPr>
            <a:endParaRPr lang="en-GB" dirty="0"/>
          </a:p>
        </p:txBody>
      </p:sp>
      <p:sp>
        <p:nvSpPr>
          <p:cNvPr id="3" name="Title 4">
            <a:extLst>
              <a:ext uri="{FF2B5EF4-FFF2-40B4-BE49-F238E27FC236}">
                <a16:creationId xmlns:a16="http://schemas.microsoft.com/office/drawing/2014/main" id="{087923B7-553A-B52D-9CD5-2CEC7B00C406}"/>
              </a:ext>
            </a:extLst>
          </p:cNvPr>
          <p:cNvSpPr txBox="1">
            <a:spLocks/>
          </p:cNvSpPr>
          <p:nvPr/>
        </p:nvSpPr>
        <p:spPr>
          <a:xfrm>
            <a:off x="556073" y="193187"/>
            <a:ext cx="109292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a:lstStyle>
          <a:p>
            <a:r>
              <a:rPr lang="en-US" sz="2400" b="1" dirty="0">
                <a:solidFill>
                  <a:schemeClr val="tx1"/>
                </a:solidFill>
              </a:rPr>
              <a:t>THE SUBJECTS OF FINANCIAL ADVICE ARE CHANGING AS LIVING COSTS RISE </a:t>
            </a:r>
          </a:p>
        </p:txBody>
      </p:sp>
      <p:sp>
        <p:nvSpPr>
          <p:cNvPr id="9" name="Rectangle 8">
            <a:extLst>
              <a:ext uri="{FF2B5EF4-FFF2-40B4-BE49-F238E27FC236}">
                <a16:creationId xmlns:a16="http://schemas.microsoft.com/office/drawing/2014/main" id="{FCB0F95C-28E3-4EC8-B229-C30667C6BDA3}"/>
              </a:ext>
            </a:extLst>
          </p:cNvPr>
          <p:cNvSpPr/>
          <p:nvPr/>
        </p:nvSpPr>
        <p:spPr>
          <a:xfrm>
            <a:off x="0" y="6606254"/>
            <a:ext cx="1532792" cy="246221"/>
          </a:xfrm>
          <a:prstGeom prst="rect">
            <a:avLst/>
          </a:prstGeom>
        </p:spPr>
        <p:txBody>
          <a:bodyPr wrap="none">
            <a:spAutoFit/>
          </a:bodyPr>
          <a:lstStyle/>
          <a:p>
            <a:r>
              <a:rPr lang="en-GB" sz="1000" dirty="0"/>
              <a:t>Source: </a:t>
            </a:r>
            <a:r>
              <a:rPr lang="en-GB" sz="1000" dirty="0">
                <a:hlinkClick r:id="rId3">
                  <a:extLst>
                    <a:ext uri="{A12FA001-AC4F-418D-AE19-62706E023703}">
                      <ahyp:hlinkClr xmlns:ahyp="http://schemas.microsoft.com/office/drawing/2018/hyperlinkcolor" val="tx"/>
                    </a:ext>
                  </a:extLst>
                </a:hlinkClick>
              </a:rPr>
              <a:t>Citizens Advice</a:t>
            </a:r>
            <a:endParaRPr lang="en-GB" sz="1000" dirty="0"/>
          </a:p>
        </p:txBody>
      </p:sp>
    </p:spTree>
    <p:extLst>
      <p:ext uri="{BB962C8B-B14F-4D97-AF65-F5344CB8AC3E}">
        <p14:creationId xmlns:p14="http://schemas.microsoft.com/office/powerpoint/2010/main" val="2183807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F10628-AA1A-1FFE-FFD5-69346A545C49}"/>
              </a:ext>
            </a:extLst>
          </p:cNvPr>
          <p:cNvSpPr>
            <a:spLocks noGrp="1"/>
          </p:cNvSpPr>
          <p:nvPr>
            <p:ph sz="quarter" idx="11"/>
          </p:nvPr>
        </p:nvSpPr>
        <p:spPr>
          <a:xfrm>
            <a:off x="570354" y="1744856"/>
            <a:ext cx="4929257" cy="4265613"/>
          </a:xfrm>
        </p:spPr>
        <p:txBody>
          <a:bodyPr/>
          <a:lstStyle/>
          <a:p>
            <a:r>
              <a:rPr lang="en-GB" sz="1400" dirty="0"/>
              <a:t>The main form of direct subsidy for food in England is Healthy Start vouchers worth up to £8.50 per week. They are available to pregnant women and young children under 4 years old in low-income households to subsidise the purchase of fruit and vegetables, and infant formula.  </a:t>
            </a:r>
          </a:p>
          <a:p>
            <a:r>
              <a:rPr lang="en-GB" sz="1400" dirty="0"/>
              <a:t>Healthy Start vouchers can stretch food budgets further for those eligible and are particularly valuable to families that otherwise have no recourse to public funds, as they are eligible to receive them if on a low income.   </a:t>
            </a:r>
          </a:p>
          <a:p>
            <a:r>
              <a:rPr lang="en-GB" sz="1400" dirty="0"/>
              <a:t>Fewer than half of eligible households in London participate in the programme, amounting to over £10million per year in unclaimed vouchers.</a:t>
            </a:r>
          </a:p>
        </p:txBody>
      </p:sp>
      <p:sp>
        <p:nvSpPr>
          <p:cNvPr id="3" name="Title 2">
            <a:extLst>
              <a:ext uri="{FF2B5EF4-FFF2-40B4-BE49-F238E27FC236}">
                <a16:creationId xmlns:a16="http://schemas.microsoft.com/office/drawing/2014/main" id="{6E9D79C6-2645-6957-2784-A323CEC9EEE4}"/>
              </a:ext>
            </a:extLst>
          </p:cNvPr>
          <p:cNvSpPr>
            <a:spLocks noGrp="1"/>
          </p:cNvSpPr>
          <p:nvPr>
            <p:ph type="title"/>
          </p:nvPr>
        </p:nvSpPr>
        <p:spPr>
          <a:xfrm>
            <a:off x="570354" y="425794"/>
            <a:ext cx="10393362" cy="540000"/>
          </a:xfrm>
        </p:spPr>
        <p:txBody>
          <a:bodyPr>
            <a:noAutofit/>
          </a:bodyPr>
          <a:lstStyle/>
          <a:p>
            <a:r>
              <a:rPr lang="en-GB" sz="2400" b="1" dirty="0"/>
              <a:t>UPTAKE OF HEALTHY START VOUCHERS IS LOW </a:t>
            </a:r>
          </a:p>
        </p:txBody>
      </p:sp>
      <p:graphicFrame>
        <p:nvGraphicFramePr>
          <p:cNvPr id="6" name="Chart 5">
            <a:extLst>
              <a:ext uri="{FF2B5EF4-FFF2-40B4-BE49-F238E27FC236}">
                <a16:creationId xmlns:a16="http://schemas.microsoft.com/office/drawing/2014/main" id="{7AC5764E-8821-B50A-56D7-89CC8A61ED09}"/>
              </a:ext>
            </a:extLst>
          </p:cNvPr>
          <p:cNvGraphicFramePr>
            <a:graphicFrameLocks/>
          </p:cNvGraphicFramePr>
          <p:nvPr>
            <p:extLst>
              <p:ext uri="{D42A27DB-BD31-4B8C-83A1-F6EECF244321}">
                <p14:modId xmlns:p14="http://schemas.microsoft.com/office/powerpoint/2010/main" val="3553602406"/>
              </p:ext>
            </p:extLst>
          </p:nvPr>
        </p:nvGraphicFramePr>
        <p:xfrm>
          <a:off x="6843643" y="1355325"/>
          <a:ext cx="4929257" cy="55026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266995B-87F3-0CF0-88DF-E407A6869378}"/>
              </a:ext>
            </a:extLst>
          </p:cNvPr>
          <p:cNvSpPr txBox="1"/>
          <p:nvPr/>
        </p:nvSpPr>
        <p:spPr>
          <a:xfrm>
            <a:off x="0" y="6596390"/>
            <a:ext cx="4421171" cy="261610"/>
          </a:xfrm>
          <a:prstGeom prst="rect">
            <a:avLst/>
          </a:prstGeom>
          <a:noFill/>
        </p:spPr>
        <p:txBody>
          <a:bodyPr wrap="square" rtlCol="0">
            <a:spAutoFit/>
          </a:bodyPr>
          <a:lstStyle/>
          <a:p>
            <a:r>
              <a:rPr lang="en-GB" sz="1050" dirty="0"/>
              <a:t>Source: </a:t>
            </a:r>
            <a:r>
              <a:rPr lang="en-GB" sz="1050" dirty="0">
                <a:hlinkClick r:id="rId4">
                  <a:extLst>
                    <a:ext uri="{A12FA001-AC4F-418D-AE19-62706E023703}">
                      <ahyp:hlinkClr xmlns:ahyp="http://schemas.microsoft.com/office/drawing/2018/hyperlinkcolor" val="tx"/>
                    </a:ext>
                  </a:extLst>
                </a:hlinkClick>
              </a:rPr>
              <a:t>Healthy Start Vouchers Take-up in London - London.gov.uk</a:t>
            </a:r>
            <a:endParaRPr lang="en-GB" sz="1050" dirty="0"/>
          </a:p>
        </p:txBody>
      </p:sp>
      <p:sp>
        <p:nvSpPr>
          <p:cNvPr id="12" name="TextBox 11">
            <a:extLst>
              <a:ext uri="{FF2B5EF4-FFF2-40B4-BE49-F238E27FC236}">
                <a16:creationId xmlns:a16="http://schemas.microsoft.com/office/drawing/2014/main" id="{73246C8C-D843-BEAD-1A92-CC98AB26E841}"/>
              </a:ext>
            </a:extLst>
          </p:cNvPr>
          <p:cNvSpPr txBox="1"/>
          <p:nvPr/>
        </p:nvSpPr>
        <p:spPr>
          <a:xfrm>
            <a:off x="6712312" y="1079481"/>
            <a:ext cx="5479688" cy="523220"/>
          </a:xfrm>
          <a:prstGeom prst="rect">
            <a:avLst/>
          </a:prstGeom>
          <a:noFill/>
        </p:spPr>
        <p:txBody>
          <a:bodyPr wrap="square" rtlCol="0">
            <a:spAutoFit/>
          </a:bodyPr>
          <a:lstStyle/>
          <a:p>
            <a:r>
              <a:rPr lang="en-GB" sz="1400" b="1" dirty="0"/>
              <a:t>Fig 24. Uptake of Healthy Start vouchers, London local authorities, 2020</a:t>
            </a:r>
          </a:p>
        </p:txBody>
      </p:sp>
    </p:spTree>
    <p:extLst>
      <p:ext uri="{BB962C8B-B14F-4D97-AF65-F5344CB8AC3E}">
        <p14:creationId xmlns:p14="http://schemas.microsoft.com/office/powerpoint/2010/main" val="173315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b="1" spc="190" dirty="0">
                <a:solidFill>
                  <a:schemeClr val="lt1"/>
                </a:solidFill>
                <a:latin typeface="Arial"/>
                <a:ea typeface="Arial"/>
                <a:cs typeface="Arial"/>
                <a:sym typeface="Arial"/>
              </a:rPr>
              <a:t>PART 5: HEALTH AND THE RISING COST OF LIVING</a:t>
            </a: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412964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927146" y="1413886"/>
            <a:ext cx="4318650" cy="2737823"/>
          </a:xfrm>
          <a:prstGeom prst="rect">
            <a:avLst/>
          </a:prstGeom>
          <a:noFill/>
        </p:spPr>
        <p:txBody>
          <a:bodyPr wrap="square" lIns="0" tIns="0" rIns="0" bIns="0" rtlCol="0" anchor="t">
            <a:noAutofit/>
          </a:bodyPr>
          <a:lstStyle/>
          <a:p>
            <a:pPr lvl="0">
              <a:buClr>
                <a:srgbClr val="000000"/>
              </a:buClr>
              <a:defRPr/>
            </a:pPr>
            <a:endParaRPr lang="en-US" dirty="0">
              <a:sym typeface="Arial"/>
            </a:endParaRPr>
          </a:p>
          <a:p>
            <a:pPr marL="285750" lvl="0" indent="-285750">
              <a:buClr>
                <a:srgbClr val="000000"/>
              </a:buClr>
              <a:buFont typeface="Arial" panose="020B0604020202020204" pitchFamily="34" charset="0"/>
              <a:buChar char="•"/>
              <a:defRPr/>
            </a:pPr>
            <a:r>
              <a:rPr lang="en-US" sz="1400" dirty="0">
                <a:sym typeface="Arial"/>
              </a:rPr>
              <a:t>Prior to the recent rises in inflation and emergence of a cost of living crisis, London has been recovering from the devastating impact of the Covid-19 pandemic</a:t>
            </a:r>
          </a:p>
          <a:p>
            <a:pPr marL="285750" indent="-285750">
              <a:buClr>
                <a:srgbClr val="000000"/>
              </a:buClr>
              <a:buFont typeface="Arial" panose="020B0604020202020204" pitchFamily="34" charset="0"/>
              <a:buChar char="•"/>
              <a:defRPr/>
            </a:pPr>
            <a:r>
              <a:rPr lang="en-US" sz="1400" dirty="0">
                <a:sym typeface="Arial"/>
              </a:rPr>
              <a:t>Our recently published </a:t>
            </a:r>
            <a:r>
              <a:rPr lang="en-GB" sz="1400" dirty="0">
                <a:hlinkClick r:id="rId3">
                  <a:extLst>
                    <a:ext uri="{A12FA001-AC4F-418D-AE19-62706E023703}">
                      <ahyp:hlinkClr xmlns:ahyp="http://schemas.microsoft.com/office/drawing/2018/hyperlinkcolor" val="tx"/>
                    </a:ext>
                  </a:extLst>
                </a:hlinkClick>
              </a:rPr>
              <a:t>Snapshot of Health Inequalities in London</a:t>
            </a:r>
            <a:r>
              <a:rPr lang="en-GB" sz="1400" u="sng" dirty="0">
                <a:hlinkClick r:id="rId3">
                  <a:extLst>
                    <a:ext uri="{A12FA001-AC4F-418D-AE19-62706E023703}">
                      <ahyp:hlinkClr xmlns:ahyp="http://schemas.microsoft.com/office/drawing/2018/hyperlinkcolor" val="tx"/>
                    </a:ext>
                  </a:extLst>
                </a:hlinkClick>
              </a:rPr>
              <a:t> </a:t>
            </a:r>
            <a:r>
              <a:rPr lang="en-GB" sz="1400" dirty="0"/>
              <a:t>highlights how </a:t>
            </a:r>
            <a:r>
              <a:rPr lang="en-US" sz="1400" dirty="0">
                <a:sym typeface="Arial"/>
              </a:rPr>
              <a:t>there is already significant inequality in health and life expectancy between the most and least deprived communities in London, and also across protected characteristics, and inclusion health groups living in London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53E43"/>
                </a:solidFill>
                <a:effectLst/>
                <a:uLnTx/>
                <a:uFillTx/>
                <a:latin typeface="Arial" panose="020B0604020202020204"/>
                <a:ea typeface="+mn-ea"/>
                <a:cs typeface="+mn-cs"/>
                <a:sym typeface="Arial"/>
              </a:rPr>
              <a:t>The relationship between poverty and ill health and lower life expectancy in London is well established</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Based on the line shown in the graph, the average gap in life expectancy between the least and most deprived middle-layer super output areas in London (areas with a population of around 7,500) was 4.4 years for males and 6.3 years for females</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53E43"/>
              </a:solidFill>
              <a:effectLst/>
              <a:uLnTx/>
              <a:uFillTx/>
              <a:latin typeface="Arial" panose="020B0604020202020204"/>
              <a:ea typeface="+mn-ea"/>
              <a:cs typeface="+mn-cs"/>
              <a:sym typeface="Arial"/>
            </a:endParaRPr>
          </a:p>
          <a:p>
            <a:pPr marL="285750" indent="-285750">
              <a:buClr>
                <a:srgbClr val="000000"/>
              </a:buClr>
              <a:buFont typeface="Arial" panose="020B0604020202020204" pitchFamily="34" charset="0"/>
              <a:buChar char="•"/>
              <a:defRPr/>
            </a:pPr>
            <a:endParaRPr kumimoji="0" lang="en-GB" u="none" strike="noStrike" kern="1200" cap="none" spc="0" baseline="30000" noProof="0" dirty="0">
              <a:ln>
                <a:noFill/>
              </a:ln>
              <a:solidFill>
                <a:srgbClr val="333333"/>
              </a:solidFill>
              <a:effectLst/>
              <a:uLnTx/>
              <a:uFillTx/>
              <a:ea typeface="+mn-ea"/>
              <a:cs typeface="+mn-cs"/>
            </a:endParaRPr>
          </a:p>
          <a:p>
            <a:pPr marL="285750" indent="-285750">
              <a:buClr>
                <a:srgbClr val="000000"/>
              </a:buClr>
              <a:buFont typeface="Arial" panose="020B0604020202020204" pitchFamily="34" charset="0"/>
              <a:buChar char="•"/>
              <a:defRPr/>
            </a:pPr>
            <a:endParaRPr kumimoji="0" lang="en-US" u="none" strike="noStrike" kern="0" cap="none" spc="0" baseline="0" noProof="0" dirty="0">
              <a:ln>
                <a:noFill/>
              </a:ln>
              <a:solidFill>
                <a:srgbClr val="353E43"/>
              </a:solidFill>
              <a:effectLst/>
              <a:uLnTx/>
              <a:uFillTx/>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9" name="Rectangle 8">
            <a:extLst>
              <a:ext uri="{FF2B5EF4-FFF2-40B4-BE49-F238E27FC236}">
                <a16:creationId xmlns:a16="http://schemas.microsoft.com/office/drawing/2014/main" id="{5642CAB8-4650-E903-9373-AD4F030AD4F8}"/>
              </a:ext>
            </a:extLst>
          </p:cNvPr>
          <p:cNvSpPr/>
          <p:nvPr/>
        </p:nvSpPr>
        <p:spPr>
          <a:xfrm>
            <a:off x="246570" y="6457890"/>
            <a:ext cx="8448675"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Arial"/>
              </a:rPr>
              <a:t>Source 1) </a:t>
            </a:r>
            <a:r>
              <a:rPr kumimoji="0" lang="en-GB" sz="1000" b="0" i="0" u="none" strike="noStrike" kern="1200" cap="none" spc="0" normalizeH="0" baseline="0" noProof="0" dirty="0">
                <a:ln>
                  <a:noFill/>
                </a:ln>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Snapshot of Health Inequalities in London</a:t>
            </a:r>
            <a:endParaRPr kumimoji="0" lang="en-GB" sz="1000" b="0" i="0" u="none" strike="noStrike" kern="1200" cap="none" spc="0" normalizeH="0" baseline="0" noProof="0" dirty="0">
              <a:ln>
                <a:noFill/>
              </a:ln>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8E20FCF-894D-E961-B8CB-112840D961B1}"/>
              </a:ext>
            </a:extLst>
          </p:cNvPr>
          <p:cNvSpPr txBox="1"/>
          <p:nvPr/>
        </p:nvSpPr>
        <p:spPr>
          <a:xfrm>
            <a:off x="557893" y="450080"/>
            <a:ext cx="10401300" cy="830997"/>
          </a:xfrm>
          <a:prstGeom prst="rect">
            <a:avLst/>
          </a:prstGeom>
          <a:noFill/>
        </p:spPr>
        <p:txBody>
          <a:bodyPr wrap="square" rtlCol="0">
            <a:spAutoFit/>
          </a:bodyPr>
          <a:lstStyle/>
          <a:p>
            <a:r>
              <a:rPr lang="en-GB" sz="2400" b="1" cap="all" dirty="0"/>
              <a:t>INEQUALITY IN LIFE EXPECTANCY AND HEALTH IN LONDON EXISTED PRIOR TO THE COST OF LIVING CRISIS</a:t>
            </a:r>
          </a:p>
        </p:txBody>
      </p:sp>
      <p:pic>
        <p:nvPicPr>
          <p:cNvPr id="7" name="Picture 6">
            <a:extLst>
              <a:ext uri="{FF2B5EF4-FFF2-40B4-BE49-F238E27FC236}">
                <a16:creationId xmlns:a16="http://schemas.microsoft.com/office/drawing/2014/main" id="{027A9719-F6A6-4724-A808-9F307802D5B3}"/>
              </a:ext>
            </a:extLst>
          </p:cNvPr>
          <p:cNvPicPr>
            <a:picLocks noChangeAspect="1"/>
          </p:cNvPicPr>
          <p:nvPr/>
        </p:nvPicPr>
        <p:blipFill>
          <a:blip r:embed="rId4"/>
          <a:stretch>
            <a:fillRect/>
          </a:stretch>
        </p:blipFill>
        <p:spPr>
          <a:xfrm>
            <a:off x="5342104" y="1867075"/>
            <a:ext cx="5904782" cy="4286465"/>
          </a:xfrm>
          <a:prstGeom prst="rect">
            <a:avLst/>
          </a:prstGeom>
        </p:spPr>
      </p:pic>
      <p:sp>
        <p:nvSpPr>
          <p:cNvPr id="8" name="TextBox 7">
            <a:extLst>
              <a:ext uri="{FF2B5EF4-FFF2-40B4-BE49-F238E27FC236}">
                <a16:creationId xmlns:a16="http://schemas.microsoft.com/office/drawing/2014/main" id="{B1DFD325-124F-416D-ADCF-89AC7F4F6DC6}"/>
              </a:ext>
            </a:extLst>
          </p:cNvPr>
          <p:cNvSpPr txBox="1"/>
          <p:nvPr/>
        </p:nvSpPr>
        <p:spPr>
          <a:xfrm>
            <a:off x="5263764" y="1343855"/>
            <a:ext cx="5479688" cy="523220"/>
          </a:xfrm>
          <a:prstGeom prst="rect">
            <a:avLst/>
          </a:prstGeom>
          <a:noFill/>
        </p:spPr>
        <p:txBody>
          <a:bodyPr wrap="square" rtlCol="0">
            <a:spAutoFit/>
          </a:bodyPr>
          <a:lstStyle/>
          <a:p>
            <a:r>
              <a:rPr lang="en-GB" sz="1400" b="1" dirty="0"/>
              <a:t>Fig 25. Inequality in life expectancy by gender and deprivation for London Boroughs, 2016-20</a:t>
            </a:r>
          </a:p>
        </p:txBody>
      </p:sp>
    </p:spTree>
    <p:extLst>
      <p:ext uri="{BB962C8B-B14F-4D97-AF65-F5344CB8AC3E}">
        <p14:creationId xmlns:p14="http://schemas.microsoft.com/office/powerpoint/2010/main" val="27886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9" name="Rectangle 8">
            <a:extLst>
              <a:ext uri="{FF2B5EF4-FFF2-40B4-BE49-F238E27FC236}">
                <a16:creationId xmlns:a16="http://schemas.microsoft.com/office/drawing/2014/main" id="{5642CAB8-4650-E903-9373-AD4F030AD4F8}"/>
              </a:ext>
            </a:extLst>
          </p:cNvPr>
          <p:cNvSpPr/>
          <p:nvPr/>
        </p:nvSpPr>
        <p:spPr>
          <a:xfrm>
            <a:off x="246570" y="6457890"/>
            <a:ext cx="10925013" cy="553998"/>
          </a:xfrm>
          <a:prstGeom prst="rect">
            <a:avLst/>
          </a:prstGeom>
        </p:spPr>
        <p:txBody>
          <a:bodyPr wrap="square" lIns="91440" tIns="45720" rIns="91440" bIns="45720" anchor="t">
            <a:spAutoFit/>
          </a:bodyPr>
          <a:lstStyle/>
          <a:p>
            <a:pPr>
              <a:defRPr/>
            </a:pPr>
            <a:r>
              <a:rPr kumimoji="0" lang="en-GB" sz="1000" b="0" i="0" u="none" strike="noStrike" kern="1200" cap="none" spc="0" normalizeH="0" baseline="0" noProof="0" dirty="0">
                <a:ln>
                  <a:noFill/>
                </a:ln>
                <a:effectLst/>
                <a:uLnTx/>
                <a:uFillTx/>
                <a:latin typeface="Arial"/>
                <a:ea typeface="+mn-ea"/>
                <a:cs typeface="Arial"/>
              </a:rPr>
              <a:t>Source 1) </a:t>
            </a:r>
            <a:r>
              <a:rPr lang="en-GB" sz="1000" dirty="0">
                <a:hlinkClick r:id="rId3">
                  <a:extLst>
                    <a:ext uri="{A12FA001-AC4F-418D-AE19-62706E023703}">
                      <ahyp:hlinkClr xmlns:ahyp="http://schemas.microsoft.com/office/drawing/2018/hyperlinkcolor" val="tx"/>
                    </a:ext>
                  </a:extLst>
                </a:hlinkClick>
              </a:rPr>
              <a:t>Snapshot of Health Inequalities in London - London Datastore</a:t>
            </a:r>
            <a:r>
              <a:rPr lang="en-GB" sz="1000" dirty="0"/>
              <a:t>  2) </a:t>
            </a:r>
            <a:r>
              <a:rPr kumimoji="0" lang="en-GB" sz="1000" b="0" i="0" u="none" strike="noStrike" kern="1200" cap="none" spc="0" normalizeH="0" baseline="0" noProof="0" dirty="0">
                <a:ln>
                  <a:noFill/>
                </a:ln>
                <a:effectLst/>
                <a:uLnTx/>
                <a:uFillTx/>
                <a:latin typeface="Arial"/>
                <a:ea typeface="+mn-ea"/>
                <a:cs typeface="Arial"/>
              </a:rPr>
              <a:t>PHE Public Health Outcomes Framework </a:t>
            </a:r>
            <a:r>
              <a:rPr kumimoji="0" lang="en-GB" sz="1000" b="0" i="0" u="none" strike="noStrike" kern="1200" cap="none" spc="0" normalizeH="0" baseline="0" noProof="0" dirty="0">
                <a:ln>
                  <a:noFill/>
                </a:ln>
                <a:effectLst/>
                <a:uLnTx/>
                <a:uFillTx/>
                <a:latin typeface="Arial"/>
                <a:ea typeface="+mn-ea"/>
                <a:cs typeface="Arial"/>
                <a:hlinkClick r:id="rId4">
                  <a:extLst>
                    <a:ext uri="{A12FA001-AC4F-418D-AE19-62706E023703}">
                      <ahyp:hlinkClr xmlns:ahyp="http://schemas.microsoft.com/office/drawing/2018/hyperlinkcolor" val="tx"/>
                    </a:ext>
                  </a:extLst>
                </a:hlinkClick>
              </a:rPr>
              <a:t>- Healthy life expectancy at birth </a:t>
            </a:r>
            <a:r>
              <a:rPr kumimoji="0" lang="en-GB" sz="1000" b="0" i="0" u="none" strike="noStrike" kern="1200" cap="none" spc="0" normalizeH="0" baseline="0" noProof="0" dirty="0">
                <a:ln>
                  <a:noFill/>
                </a:ln>
                <a:effectLst/>
                <a:uLnTx/>
                <a:uFillTx/>
                <a:latin typeface="Arial"/>
                <a:ea typeface="+mn-ea"/>
                <a:cs typeface="Arial"/>
              </a:rPr>
              <a:t> 3) </a:t>
            </a:r>
            <a:r>
              <a:rPr kumimoji="0" lang="en-US" sz="1000" b="0" i="0" u="none" strike="noStrike" kern="1200" cap="none" spc="0" normalizeH="0" baseline="0" noProof="0" dirty="0">
                <a:ln>
                  <a:noFill/>
                </a:ln>
                <a:effectLst/>
                <a:uLnTx/>
                <a:uFillTx/>
                <a:latin typeface="Arial"/>
                <a:ea typeface="+mn-ea"/>
                <a:cs typeface="Arial"/>
                <a:hlinkClick r:id="rId5">
                  <a:extLst>
                    <a:ext uri="{A12FA001-AC4F-418D-AE19-62706E023703}">
                      <ahyp:hlinkClr xmlns:ahyp="http://schemas.microsoft.com/office/drawing/2018/hyperlinkcolor" val="tx"/>
                    </a:ext>
                  </a:extLst>
                </a:hlinkClick>
              </a:rPr>
              <a:t>Figure 7b, Health Profile for London, 2021</a:t>
            </a:r>
            <a:r>
              <a:rPr kumimoji="0" lang="en-GB" sz="1000" b="0" i="0" u="none" strike="noStrike" kern="1200" cap="none" spc="0" normalizeH="0" baseline="0" noProof="0" dirty="0">
                <a:ln>
                  <a:noFill/>
                </a:ln>
                <a:effectLst/>
                <a:uLnTx/>
                <a:uFillTx/>
                <a:latin typeface="Arial"/>
                <a:ea typeface="+mn-ea"/>
                <a:cs typeface="+mn-cs"/>
              </a:rPr>
              <a:t> (4)</a:t>
            </a:r>
            <a:r>
              <a:rPr kumimoji="0" lang="en-GB" sz="1000" b="0" i="0" u="none" strike="noStrike" kern="1200" cap="none" spc="0" normalizeH="0" baseline="0" noProof="0" dirty="0">
                <a:ln>
                  <a:noFill/>
                </a:ln>
                <a:effectLst/>
                <a:uLnTx/>
                <a:uFillTx/>
                <a:latin typeface="Arial"/>
                <a:ea typeface="+mn-ea"/>
                <a:cs typeface="+mn-cs"/>
                <a:hlinkClick r:id="rId6">
                  <a:extLst>
                    <a:ext uri="{A12FA001-AC4F-418D-AE19-62706E023703}">
                      <ahyp:hlinkClr xmlns:ahyp="http://schemas.microsoft.com/office/drawing/2018/hyperlinkcolor" val="tx"/>
                    </a:ext>
                  </a:extLst>
                </a:hlinkClick>
              </a:rPr>
              <a:t> Fingertips - Mortality profile</a:t>
            </a:r>
            <a:r>
              <a:rPr kumimoji="0" lang="en-GB" sz="1000" b="0" i="0" u="none" strike="noStrike" kern="1200" cap="none" spc="0" normalizeH="0" baseline="0" noProof="0" dirty="0">
                <a:ln>
                  <a:noFill/>
                </a:ln>
                <a:effectLst/>
                <a:uLnTx/>
                <a:uFillTx/>
                <a:latin typeface="Arial"/>
                <a:ea typeface="+mn-ea"/>
                <a:cs typeface="+mn-cs"/>
              </a:rPr>
              <a:t> 4)</a:t>
            </a:r>
            <a:r>
              <a:rPr lang="en-GB" sz="1000" dirty="0">
                <a:hlinkClick r:id="rId7">
                  <a:extLst>
                    <a:ext uri="{A12FA001-AC4F-418D-AE19-62706E023703}">
                      <ahyp:hlinkClr xmlns:ahyp="http://schemas.microsoft.com/office/drawing/2018/hyperlinkcolor" val="tx"/>
                    </a:ext>
                  </a:extLst>
                </a:hlinkClick>
              </a:rPr>
              <a:t> Marmot Review 10 Years On </a:t>
            </a:r>
            <a:r>
              <a:rPr lang="en-GB" sz="1000" dirty="0"/>
              <a:t>5) </a:t>
            </a:r>
            <a:r>
              <a:rPr lang="en-GB" sz="1000" dirty="0">
                <a:hlinkClick r:id="rId8">
                  <a:extLst>
                    <a:ext uri="{A12FA001-AC4F-418D-AE19-62706E023703}">
                      <ahyp:hlinkClr xmlns:ahyp="http://schemas.microsoft.com/office/drawing/2018/hyperlinkcolor" val="tx"/>
                    </a:ext>
                  </a:extLst>
                </a:hlinkClick>
              </a:rPr>
              <a:t>Cost of Living Survey data published by Yonder</a:t>
            </a:r>
            <a:endParaRPr kumimoji="0" lang="en-GB" sz="10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58E20FCF-894D-E961-B8CB-112840D961B1}"/>
              </a:ext>
            </a:extLst>
          </p:cNvPr>
          <p:cNvSpPr txBox="1"/>
          <p:nvPr/>
        </p:nvSpPr>
        <p:spPr>
          <a:xfrm>
            <a:off x="557893" y="450080"/>
            <a:ext cx="10401300" cy="830997"/>
          </a:xfrm>
          <a:prstGeom prst="rect">
            <a:avLst/>
          </a:prstGeom>
          <a:noFill/>
        </p:spPr>
        <p:txBody>
          <a:bodyPr wrap="square" rtlCol="0">
            <a:spAutoFit/>
          </a:bodyPr>
          <a:lstStyle/>
          <a:p>
            <a:r>
              <a:rPr lang="en-GB" sz="2400" b="1" cap="all" dirty="0"/>
              <a:t>The cost of living crisis risks worsening EXISTING HEALTH INEQUALITIES in London</a:t>
            </a:r>
          </a:p>
        </p:txBody>
      </p:sp>
      <p:sp>
        <p:nvSpPr>
          <p:cNvPr id="7" name="TextBox 6">
            <a:extLst>
              <a:ext uri="{FF2B5EF4-FFF2-40B4-BE49-F238E27FC236}">
                <a16:creationId xmlns:a16="http://schemas.microsoft.com/office/drawing/2014/main" id="{0CFD91D4-9DE3-46F9-AD81-FF1B26E051FA}"/>
              </a:ext>
            </a:extLst>
          </p:cNvPr>
          <p:cNvSpPr txBox="1"/>
          <p:nvPr/>
        </p:nvSpPr>
        <p:spPr bwMode="gray">
          <a:xfrm>
            <a:off x="945113" y="1245005"/>
            <a:ext cx="10598549" cy="1842172"/>
          </a:xfrm>
          <a:prstGeom prst="rect">
            <a:avLst/>
          </a:prstGeom>
          <a:noFill/>
        </p:spPr>
        <p:txBody>
          <a:bodyPr wrap="square" lIns="0" tIns="0" rIns="0" bIns="0" rtlCol="0" anchor="t">
            <a:noAutofit/>
          </a:bodyPr>
          <a:lstStyle/>
          <a:p>
            <a:pPr marL="285750" lvl="0" indent="-285750">
              <a:buClr>
                <a:srgbClr val="000000"/>
              </a:buClr>
              <a:buFont typeface="Arial" panose="020B0604020202020204" pitchFamily="34" charset="0"/>
              <a:buChar char="•"/>
              <a:defRPr/>
            </a:pPr>
            <a:endParaRPr lang="en-US" dirty="0">
              <a:sym typeface="Arial"/>
            </a:endParaRPr>
          </a:p>
          <a:p>
            <a:pPr marL="285750" lvl="0" indent="-285750">
              <a:buClr>
                <a:srgbClr val="000000"/>
              </a:buClr>
              <a:buFont typeface="Arial" panose="020B0604020202020204" pitchFamily="34" charset="0"/>
              <a:buChar char="•"/>
              <a:defRPr/>
            </a:pPr>
            <a:endParaRPr lang="en-GB" sz="1400" dirty="0">
              <a:sym typeface="Arial"/>
            </a:endParaRPr>
          </a:p>
          <a:p>
            <a:pPr marL="285750" lvl="0" indent="-285750">
              <a:buClr>
                <a:srgbClr val="000000"/>
              </a:buClr>
              <a:buFont typeface="Arial" panose="020B0604020202020204" pitchFamily="34" charset="0"/>
              <a:buChar char="•"/>
              <a:defRPr/>
            </a:pPr>
            <a:r>
              <a:rPr lang="en-US" sz="1400" kern="0" dirty="0">
                <a:solidFill>
                  <a:srgbClr val="353E43"/>
                </a:solidFill>
                <a:cs typeface="Arial"/>
                <a:sym typeface="Arial"/>
              </a:rPr>
              <a:t>Healthy life expectancy provides an</a:t>
            </a:r>
            <a:r>
              <a:rPr lang="en-GB" sz="1400" kern="0" dirty="0">
                <a:solidFill>
                  <a:srgbClr val="353E43"/>
                </a:solidFill>
                <a:cs typeface="Arial"/>
                <a:sym typeface="Arial"/>
              </a:rPr>
              <a:t> estimate of lifetime spent in "very good" or "good" health, based on how individuals perceive their general health. </a:t>
            </a:r>
            <a:r>
              <a:rPr lang="en-US" sz="1400" kern="0" dirty="0">
                <a:solidFill>
                  <a:srgbClr val="353E43"/>
                </a:solidFill>
                <a:cs typeface="Arial"/>
                <a:sym typeface="Arial"/>
              </a:rPr>
              <a:t>There is variation across London boroughs with the range of healthy life expectancy spanning from:</a:t>
            </a:r>
          </a:p>
          <a:p>
            <a:pPr marL="742950" lvl="1" indent="-285750">
              <a:buClr>
                <a:srgbClr val="000000"/>
              </a:buClr>
              <a:buFont typeface="Arial" panose="020B0604020202020204" pitchFamily="34" charset="0"/>
              <a:buChar char="•"/>
              <a:defRPr/>
            </a:pPr>
            <a:r>
              <a:rPr lang="en-US" sz="1400" kern="0" dirty="0">
                <a:solidFill>
                  <a:srgbClr val="353E43"/>
                </a:solidFill>
                <a:cs typeface="Arial"/>
                <a:sym typeface="Arial"/>
              </a:rPr>
              <a:t>58.1 years in Barking and Dagenham, to 70.2 years in Richmond upon Thames, for males</a:t>
            </a:r>
          </a:p>
          <a:p>
            <a:pPr marL="742950" lvl="1" indent="-285750">
              <a:buClr>
                <a:srgbClr val="000000"/>
              </a:buClr>
              <a:buFont typeface="Arial" panose="020B0604020202020204" pitchFamily="34" charset="0"/>
              <a:buChar char="•"/>
              <a:defRPr/>
            </a:pPr>
            <a:r>
              <a:rPr lang="en-US" sz="1400" kern="0" dirty="0">
                <a:solidFill>
                  <a:srgbClr val="353E43"/>
                </a:solidFill>
                <a:cs typeface="Arial"/>
                <a:sym typeface="Arial"/>
              </a:rPr>
              <a:t>And 57.8 years in Tower Hamlets to 70.1 years in Wandsworth, for females.</a:t>
            </a:r>
            <a:r>
              <a:rPr lang="en-US" sz="1400" kern="0" baseline="30000" dirty="0">
                <a:solidFill>
                  <a:srgbClr val="353E43"/>
                </a:solidFill>
                <a:cs typeface="Arial"/>
                <a:sym typeface="Arial"/>
              </a:rPr>
              <a:t>1</a:t>
            </a:r>
            <a:endParaRPr lang="en-US" sz="1400" kern="0" baseline="30000" dirty="0">
              <a:solidFill>
                <a:srgbClr val="353E43"/>
              </a:solidFill>
              <a:cs typeface="Arial"/>
            </a:endParaRPr>
          </a:p>
          <a:p>
            <a:pPr marL="285750" indent="-285750">
              <a:buClr>
                <a:srgbClr val="000000"/>
              </a:buClr>
              <a:buFont typeface="Arial" panose="020B0604020202020204" pitchFamily="34" charset="0"/>
              <a:buChar char="•"/>
              <a:defRPr/>
            </a:pPr>
            <a:r>
              <a:rPr lang="en-US" sz="1400" dirty="0">
                <a:solidFill>
                  <a:srgbClr val="333333"/>
                </a:solidFill>
              </a:rPr>
              <a:t>Premature mortality was three times higher in the most vs least deprived decile of London in 2019-21</a:t>
            </a:r>
            <a:r>
              <a:rPr lang="en-US" sz="1400" baseline="30000" dirty="0">
                <a:solidFill>
                  <a:srgbClr val="333333"/>
                </a:solidFill>
              </a:rPr>
              <a:t>3 </a:t>
            </a:r>
            <a:r>
              <a:rPr lang="en-GB" sz="1400" dirty="0">
                <a:solidFill>
                  <a:srgbClr val="333333"/>
                </a:solidFill>
              </a:rPr>
              <a:t> and the largest increase in premature mortality rates were seen in the most deprived deciles.</a:t>
            </a:r>
            <a:r>
              <a:rPr lang="en-GB" sz="1400" baseline="30000" dirty="0">
                <a:solidFill>
                  <a:srgbClr val="333333"/>
                </a:solidFill>
              </a:rPr>
              <a:t>2</a:t>
            </a:r>
            <a:endParaRPr lang="en-GB" sz="1400" baseline="30000" dirty="0">
              <a:solidFill>
                <a:srgbClr val="333333"/>
              </a:solidFill>
              <a:cs typeface="Arial"/>
            </a:endParaRPr>
          </a:p>
          <a:p>
            <a:pPr marL="285750" indent="-285750">
              <a:buClr>
                <a:srgbClr val="000000"/>
              </a:buClr>
              <a:buFont typeface="Arial" panose="020B0604020202020204" pitchFamily="34" charset="0"/>
              <a:buChar char="•"/>
              <a:defRPr/>
            </a:pPr>
            <a:r>
              <a:rPr lang="en-GB" sz="1400" kern="0" dirty="0">
                <a:solidFill>
                  <a:srgbClr val="353E43"/>
                </a:solidFill>
                <a:cs typeface="Arial"/>
                <a:sym typeface="Arial"/>
              </a:rPr>
              <a:t>Equally, health challenges that existed for London pre-pandemic such as obesity, and smoking persist; while increasing pressure on health and social care services is evident with those living in most deprived areas most adversely affected</a:t>
            </a:r>
          </a:p>
          <a:p>
            <a:pPr marL="285750" indent="-285750">
              <a:buClr>
                <a:srgbClr val="000000"/>
              </a:buClr>
              <a:buFont typeface="Arial" panose="020B0604020202020204" pitchFamily="34" charset="0"/>
              <a:buChar char="•"/>
              <a:defRPr/>
            </a:pPr>
            <a:r>
              <a:rPr lang="en-GB" sz="1400" kern="0" dirty="0">
                <a:solidFill>
                  <a:srgbClr val="353E43"/>
                </a:solidFill>
                <a:cs typeface="Arial"/>
                <a:sym typeface="Arial"/>
              </a:rPr>
              <a:t>An online survey conducted in September 2022 in London indicates that around 2 in 5 Londoners are concerned of the impact the cost-of-living crisis is having on their physical health (43%), and half are concerned about the impact on their mental health and wellbeing (50%) (noting the small sample size of 292 people in London for this survey).</a:t>
            </a:r>
          </a:p>
          <a:p>
            <a:pPr marL="285750" indent="-285750">
              <a:buClr>
                <a:srgbClr val="000000"/>
              </a:buClr>
              <a:buFont typeface="Arial" panose="020B0604020202020204" pitchFamily="34" charset="0"/>
              <a:buChar char="•"/>
              <a:defRPr/>
            </a:pPr>
            <a:r>
              <a:rPr lang="en-GB" sz="1400" kern="0" dirty="0">
                <a:solidFill>
                  <a:srgbClr val="353E43"/>
                </a:solidFill>
                <a:cs typeface="Arial"/>
                <a:sym typeface="Arial"/>
              </a:rPr>
              <a:t>The cost of living crisis risks widening these existing inequalities through mechanisms that have been well described in evidence generated in the aftermath of the 2008 financial crash, examining the impact on health of rising poverty (see next slide)</a:t>
            </a:r>
          </a:p>
          <a:p>
            <a:pPr marL="742950" lvl="2" indent="-285750">
              <a:buClr>
                <a:srgbClr val="000000"/>
              </a:buClr>
              <a:buFont typeface="Arial" panose="020B0604020202020204" pitchFamily="34" charset="0"/>
              <a:buChar char="•"/>
              <a:defRPr/>
            </a:pPr>
            <a:r>
              <a:rPr lang="en-GB" sz="1400" kern="0" dirty="0">
                <a:solidFill>
                  <a:srgbClr val="353E43"/>
                </a:solidFill>
                <a:cs typeface="Arial"/>
              </a:rPr>
              <a:t>Inflation results in real-term declines in funding for public services and in personal incomes that are not dissimilar to the effects of recession and the policies of austerity seen following the 2008 financial crash. As</a:t>
            </a:r>
            <a:r>
              <a:rPr lang="en-GB" sz="1400" dirty="0">
                <a:sym typeface="Arial"/>
              </a:rPr>
              <a:t> people are living on lower incomes in real-terms, this will push more people towards, or into, poverty.</a:t>
            </a:r>
          </a:p>
          <a:p>
            <a:pPr marL="742950" lvl="1" indent="-285750">
              <a:buClr>
                <a:srgbClr val="000000"/>
              </a:buClr>
              <a:buFont typeface="Arial" panose="020B0604020202020204" pitchFamily="34" charset="0"/>
              <a:buChar char="•"/>
              <a:defRPr/>
            </a:pPr>
            <a:r>
              <a:rPr lang="en-GB" sz="1400" dirty="0">
                <a:sym typeface="Arial"/>
              </a:rPr>
              <a:t>Intelligence consistently shows that people living on the lowest incomes have the worst health in London, and the relationship between income and health is continuous between the most and least deprived communities.  </a:t>
            </a:r>
          </a:p>
          <a:p>
            <a:pPr marL="742950" lvl="2" indent="-285750">
              <a:buClr>
                <a:srgbClr val="000000"/>
              </a:buClr>
              <a:buFont typeface="Arial" panose="020B0604020202020204" pitchFamily="34" charset="0"/>
              <a:buChar char="•"/>
              <a:defRPr/>
            </a:pPr>
            <a:endParaRPr lang="en-US" sz="1600" kern="0" dirty="0">
              <a:solidFill>
                <a:srgbClr val="353E43"/>
              </a:solidFil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u="none" strike="noStrike" kern="0" cap="none" spc="0" baseline="0" noProof="0" dirty="0">
              <a:ln>
                <a:noFill/>
              </a:ln>
              <a:solidFill>
                <a:srgbClr val="353E43"/>
              </a:solidFill>
              <a:effectLst/>
              <a:uLnTx/>
              <a:uFillTx/>
              <a:ea typeface="+mn-ea"/>
              <a:cs typeface="Arial"/>
              <a:sym typeface="Arial"/>
            </a:endParaRPr>
          </a:p>
          <a:p>
            <a:pPr marL="285750" indent="-285750">
              <a:buClr>
                <a:srgbClr val="000000"/>
              </a:buClr>
              <a:buFont typeface="Arial" panose="020B0604020202020204" pitchFamily="34" charset="0"/>
              <a:buChar char="•"/>
              <a:defRPr/>
            </a:pPr>
            <a:endParaRPr kumimoji="0" lang="en-GB" u="none" strike="noStrike" kern="1200" cap="none" spc="0" baseline="30000" noProof="0" dirty="0">
              <a:ln>
                <a:noFill/>
              </a:ln>
              <a:solidFill>
                <a:srgbClr val="333333"/>
              </a:solidFill>
              <a:effectLst/>
              <a:uLnTx/>
              <a:uFillTx/>
              <a:ea typeface="+mn-ea"/>
              <a:cs typeface="+mn-cs"/>
            </a:endParaRPr>
          </a:p>
          <a:p>
            <a:pPr marL="285750" indent="-285750">
              <a:buClr>
                <a:srgbClr val="000000"/>
              </a:buClr>
              <a:buFont typeface="Arial" panose="020B0604020202020204" pitchFamily="34" charset="0"/>
              <a:buChar char="•"/>
              <a:defRPr/>
            </a:pPr>
            <a:endParaRPr kumimoji="0" lang="en-US" u="none" strike="noStrike" kern="0" cap="none" spc="0" baseline="0" noProof="0" dirty="0">
              <a:ln>
                <a:noFill/>
              </a:ln>
              <a:solidFill>
                <a:srgbClr val="353E43"/>
              </a:solidFill>
              <a:effectLst/>
              <a:uLnTx/>
              <a:uFillTx/>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p:txBody>
      </p:sp>
    </p:spTree>
    <p:extLst>
      <p:ext uri="{BB962C8B-B14F-4D97-AF65-F5344CB8AC3E}">
        <p14:creationId xmlns:p14="http://schemas.microsoft.com/office/powerpoint/2010/main" val="2175869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945113" y="1245005"/>
            <a:ext cx="10598549" cy="1842172"/>
          </a:xfrm>
          <a:prstGeom prst="rect">
            <a:avLst/>
          </a:prstGeom>
          <a:noFill/>
        </p:spPr>
        <p:txBody>
          <a:bodyPr wrap="square" lIns="0" tIns="0" rIns="0" bIns="0" rtlCol="0" anchor="t">
            <a:noAutofit/>
          </a:bodyPr>
          <a:lstStyle/>
          <a:p>
            <a:pPr marL="285750" lvl="0" indent="-285750">
              <a:buClr>
                <a:srgbClr val="000000"/>
              </a:buClr>
              <a:buFont typeface="Arial" panose="020B0604020202020204" pitchFamily="34" charset="0"/>
              <a:buChar char="•"/>
              <a:defRPr/>
            </a:pPr>
            <a:endParaRPr lang="en-US" dirty="0">
              <a:sym typeface="Arial"/>
            </a:endParaRPr>
          </a:p>
          <a:p>
            <a:pPr marL="285750" lvl="0" indent="-285750">
              <a:buClr>
                <a:srgbClr val="000000"/>
              </a:buClr>
              <a:buFont typeface="Arial" panose="020B0604020202020204" pitchFamily="34" charset="0"/>
              <a:buChar char="•"/>
              <a:defRPr/>
            </a:pPr>
            <a:endParaRPr lang="en-GB" sz="1400" dirty="0">
              <a:sym typeface="Arial"/>
            </a:endParaRPr>
          </a:p>
          <a:p>
            <a:pPr lvl="0">
              <a:buClr>
                <a:srgbClr val="000000"/>
              </a:buClr>
              <a:defRPr/>
            </a:pPr>
            <a:r>
              <a:rPr lang="en-GB" sz="1400" dirty="0">
                <a:sym typeface="Arial"/>
              </a:rPr>
              <a:t>The factors that explain why people on low incomes have worse health are called the wider or ‘social’ determinants of health – these are factors that make it more or less likely that someone can lead a healthy life. Economic factors that are affected by falling real incomes include that: </a:t>
            </a:r>
          </a:p>
          <a:p>
            <a:pPr marL="342900" indent="-342900">
              <a:buClr>
                <a:srgbClr val="000000"/>
              </a:buClr>
              <a:buFont typeface="+mj-lt"/>
              <a:buAutoNum type="arabicPeriod"/>
              <a:defRPr/>
            </a:pPr>
            <a:r>
              <a:rPr lang="en-GB" sz="1400" dirty="0">
                <a:sym typeface="Arial"/>
              </a:rPr>
              <a:t>The rising cost of essentials, such as food, housing, home energy and childcare, all contribute to stress and anxiety and limit people’s choices </a:t>
            </a:r>
          </a:p>
          <a:p>
            <a:pPr marL="342900" indent="-342900">
              <a:buClr>
                <a:srgbClr val="000000"/>
              </a:buClr>
              <a:buFont typeface="+mj-lt"/>
              <a:buAutoNum type="arabicPeriod"/>
              <a:defRPr/>
            </a:pPr>
            <a:r>
              <a:rPr lang="en-GB" sz="1400" dirty="0">
                <a:sym typeface="Arial"/>
              </a:rPr>
              <a:t>Insufficient income causes stress as people struggle to afford essentials and deal with the uncertainty and social exclusion that low income can create.  Continuous stress is bad for long-term health and can also worsen mental health in the short term. </a:t>
            </a:r>
          </a:p>
          <a:p>
            <a:pPr marL="342900" indent="-342900">
              <a:buClr>
                <a:srgbClr val="000000"/>
              </a:buClr>
              <a:buFont typeface="+mj-lt"/>
              <a:buAutoNum type="arabicPeriod"/>
              <a:defRPr/>
            </a:pPr>
            <a:r>
              <a:rPr lang="en-GB" sz="1400" dirty="0">
                <a:sym typeface="Arial"/>
              </a:rPr>
              <a:t>Being unable to afford a healthy lifestyle – for example, to live in a healthy home, eat a healthy diet, access green space and avoid environmental pollution - makes it more likely someone will lead an unhealthy lifestyle. ‘Healthy behaviours’ are not always an option for people when they cannot afford to make healthy choices.</a:t>
            </a:r>
          </a:p>
          <a:p>
            <a:pPr>
              <a:buClr>
                <a:srgbClr val="000000"/>
              </a:buClr>
              <a:defRPr/>
            </a:pPr>
            <a:endParaRPr lang="en-GB" sz="1400" dirty="0">
              <a:sym typeface="Arial"/>
            </a:endParaRPr>
          </a:p>
          <a:p>
            <a:pPr marL="285750" indent="-285750">
              <a:buClr>
                <a:srgbClr val="000000"/>
              </a:buClr>
              <a:buFont typeface="Arial" panose="020B0604020202020204" pitchFamily="34" charset="0"/>
              <a:buChar char="•"/>
              <a:defRPr/>
            </a:pPr>
            <a:r>
              <a:rPr lang="en-GB" sz="1400" dirty="0">
                <a:sym typeface="Arial"/>
              </a:rPr>
              <a:t>In London, smoking, high body mass index and diet were the top health behaviours driving death and disability between 2009 and 2019.  These harmful health behaviours themselves reflect the impacts of social inequalities and their prevalence is unequal across population groups.  </a:t>
            </a:r>
          </a:p>
          <a:p>
            <a:pPr marL="742950" lvl="1" indent="-285750">
              <a:buClr>
                <a:srgbClr val="000000"/>
              </a:buClr>
              <a:buFont typeface="Arial" panose="020B0604020202020204" pitchFamily="34" charset="0"/>
              <a:buChar char="•"/>
              <a:defRPr/>
            </a:pPr>
            <a:r>
              <a:rPr lang="en-GB" sz="1400" dirty="0">
                <a:sym typeface="Arial"/>
              </a:rPr>
              <a:t>For example, calorie-for-calorie, cheaper foods are more likely to be poor quality, highly processed and high in fat, sugar and salt.  As more people switch to cheaper foods, it is likely that rates of obesity will rise.  </a:t>
            </a:r>
          </a:p>
          <a:p>
            <a:pPr marL="742950" lvl="1" indent="-285750">
              <a:buClr>
                <a:srgbClr val="000000"/>
              </a:buClr>
              <a:buFont typeface="Arial" panose="020B0604020202020204" pitchFamily="34" charset="0"/>
              <a:buChar char="•"/>
              <a:defRPr/>
            </a:pPr>
            <a:r>
              <a:rPr lang="en-GB" sz="1400" dirty="0">
                <a:sym typeface="Arial"/>
              </a:rPr>
              <a:t>Meanwhile, more people may turn to unhealthy coping behaviours in response to stress and anxiety, which may increase rates of smoking, alcohol and substance misuse.</a:t>
            </a:r>
          </a:p>
          <a:p>
            <a:pPr marL="285750" indent="-285750">
              <a:buClr>
                <a:srgbClr val="000000"/>
              </a:buClr>
              <a:buFont typeface="Arial" panose="020B0604020202020204" pitchFamily="34" charset="0"/>
              <a:buChar char="•"/>
              <a:defRPr/>
            </a:pPr>
            <a:r>
              <a:rPr lang="en-GB" sz="1400" dirty="0">
                <a:sym typeface="Arial"/>
              </a:rPr>
              <a:t>As population health behaviours worsen on average, they translate into increases in illnesses, particularly long-term illnesses which risks putting further pressures on health and care services</a:t>
            </a:r>
            <a:br>
              <a:rPr lang="en-GB" sz="1400" dirty="0">
                <a:sym typeface="Arial"/>
              </a:rPr>
            </a:br>
            <a:br>
              <a:rPr lang="en-GB" sz="1600" dirty="0">
                <a:sym typeface="Arial"/>
              </a:rPr>
            </a:br>
            <a:br>
              <a:rPr lang="en-GB" sz="1600" dirty="0">
                <a:sym typeface="Arial"/>
              </a:rPr>
            </a:br>
            <a:endParaRPr kumimoji="0" lang="en-US" u="none" strike="noStrike" kern="0" cap="none" spc="0" baseline="0" noProof="0" dirty="0">
              <a:ln>
                <a:noFill/>
              </a:ln>
              <a:solidFill>
                <a:srgbClr val="353E43"/>
              </a:solidFill>
              <a:effectLst/>
              <a:uLnTx/>
              <a:uFillTx/>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u="none" strike="noStrike" kern="0" cap="none" spc="0" baseline="0" noProof="0" dirty="0">
              <a:ln>
                <a:noFill/>
              </a:ln>
              <a:solidFill>
                <a:srgbClr val="353E43"/>
              </a:solidFill>
              <a:effectLst/>
              <a:uLnTx/>
              <a:uFillTx/>
              <a:ea typeface="+mn-ea"/>
              <a:cs typeface="Arial"/>
              <a:sym typeface="Arial"/>
            </a:endParaRPr>
          </a:p>
          <a:p>
            <a:pPr marL="285750" indent="-285750">
              <a:buClr>
                <a:srgbClr val="000000"/>
              </a:buClr>
              <a:buFont typeface="Arial" panose="020B0604020202020204" pitchFamily="34" charset="0"/>
              <a:buChar char="•"/>
              <a:defRPr/>
            </a:pPr>
            <a:endParaRPr kumimoji="0" lang="en-GB" u="none" strike="noStrike" kern="1200" cap="none" spc="0" baseline="30000" noProof="0" dirty="0">
              <a:ln>
                <a:noFill/>
              </a:ln>
              <a:solidFill>
                <a:srgbClr val="333333"/>
              </a:solidFill>
              <a:effectLst/>
              <a:uLnTx/>
              <a:uFillTx/>
              <a:ea typeface="+mn-ea"/>
              <a:cs typeface="+mn-cs"/>
            </a:endParaRPr>
          </a:p>
          <a:p>
            <a:pPr marL="285750" indent="-285750">
              <a:buClr>
                <a:srgbClr val="000000"/>
              </a:buClr>
              <a:buFont typeface="Arial" panose="020B0604020202020204" pitchFamily="34" charset="0"/>
              <a:buChar char="•"/>
              <a:defRPr/>
            </a:pPr>
            <a:endParaRPr kumimoji="0" lang="en-US" u="none" strike="noStrike" kern="0" cap="none" spc="0" baseline="0" noProof="0" dirty="0">
              <a:ln>
                <a:noFill/>
              </a:ln>
              <a:solidFill>
                <a:srgbClr val="353E43"/>
              </a:solidFill>
              <a:effectLst/>
              <a:uLnTx/>
              <a:uFillTx/>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8E20FCF-894D-E961-B8CB-112840D961B1}"/>
              </a:ext>
            </a:extLst>
          </p:cNvPr>
          <p:cNvSpPr txBox="1"/>
          <p:nvPr/>
        </p:nvSpPr>
        <p:spPr>
          <a:xfrm>
            <a:off x="620345" y="450080"/>
            <a:ext cx="10401300" cy="1200329"/>
          </a:xfrm>
          <a:prstGeom prst="rect">
            <a:avLst/>
          </a:prstGeom>
          <a:noFill/>
        </p:spPr>
        <p:txBody>
          <a:bodyPr wrap="square" rtlCol="0">
            <a:spAutoFit/>
          </a:bodyPr>
          <a:lstStyle/>
          <a:p>
            <a:r>
              <a:rPr lang="en-GB" sz="2400" b="1" cap="all" dirty="0"/>
              <a:t>As THE COST OF LIVING RISES, real incomes decline, fewer people LIVING in London (especially those on lower incomes) ARE able to lead healthy LIVES</a:t>
            </a:r>
          </a:p>
        </p:txBody>
      </p:sp>
      <p:sp>
        <p:nvSpPr>
          <p:cNvPr id="7" name="Rectangle 6">
            <a:extLst>
              <a:ext uri="{FF2B5EF4-FFF2-40B4-BE49-F238E27FC236}">
                <a16:creationId xmlns:a16="http://schemas.microsoft.com/office/drawing/2014/main" id="{4DE9423C-2AA4-412B-84E3-52F35A3010C1}"/>
              </a:ext>
            </a:extLst>
          </p:cNvPr>
          <p:cNvSpPr/>
          <p:nvPr/>
        </p:nvSpPr>
        <p:spPr>
          <a:xfrm>
            <a:off x="246570" y="6457890"/>
            <a:ext cx="10885256" cy="400110"/>
          </a:xfrm>
          <a:prstGeom prst="rect">
            <a:avLst/>
          </a:prstGeom>
        </p:spPr>
        <p:txBody>
          <a:bodyPr wrap="square" lIns="91440" tIns="45720" rIns="91440" bIns="45720" anchor="t">
            <a:spAutoFit/>
          </a:bodyPr>
          <a:lstStyle/>
          <a:p>
            <a:pPr>
              <a:defRPr/>
            </a:pPr>
            <a:r>
              <a:rPr kumimoji="0" lang="en-GB" sz="1000" b="0" i="0" u="none" strike="noStrike" kern="1200" cap="none" spc="0" normalizeH="0" baseline="0" noProof="0" dirty="0">
                <a:ln>
                  <a:noFill/>
                </a:ln>
                <a:effectLst/>
                <a:uLnTx/>
                <a:uFillTx/>
                <a:latin typeface="Arial"/>
                <a:ea typeface="+mn-ea"/>
                <a:cs typeface="Arial"/>
              </a:rPr>
              <a:t>Source 1) </a:t>
            </a:r>
            <a:r>
              <a:rPr lang="en-GB" sz="1000" dirty="0">
                <a:hlinkClick r:id="rId3">
                  <a:extLst>
                    <a:ext uri="{A12FA001-AC4F-418D-AE19-62706E023703}">
                      <ahyp:hlinkClr xmlns:ahyp="http://schemas.microsoft.com/office/drawing/2018/hyperlinkcolor" val="tx"/>
                    </a:ext>
                  </a:extLst>
                </a:hlinkClick>
              </a:rPr>
              <a:t>Snapshot of Health Inequalities in London - London Datastore</a:t>
            </a:r>
            <a:r>
              <a:rPr lang="en-GB" sz="1000" dirty="0"/>
              <a:t>  2) </a:t>
            </a:r>
            <a:r>
              <a:rPr lang="en-GB" sz="1000" dirty="0">
                <a:hlinkClick r:id="rId4">
                  <a:extLst>
                    <a:ext uri="{A12FA001-AC4F-418D-AE19-62706E023703}">
                      <ahyp:hlinkClr xmlns:ahyp="http://schemas.microsoft.com/office/drawing/2018/hyperlinkcolor" val="tx"/>
                    </a:ext>
                  </a:extLst>
                </a:hlinkClick>
              </a:rPr>
              <a:t>Marmot Review 10 Years On  3) </a:t>
            </a:r>
            <a:r>
              <a:rPr lang="en-GB" sz="1000" dirty="0">
                <a:hlinkClick r:id="rId5">
                  <a:extLst>
                    <a:ext uri="{A12FA001-AC4F-418D-AE19-62706E023703}">
                      <ahyp:hlinkClr xmlns:ahyp="http://schemas.microsoft.com/office/drawing/2018/hyperlinkcolor" val="tx"/>
                    </a:ext>
                  </a:extLst>
                </a:hlinkClick>
              </a:rPr>
              <a:t>Living in poverty was bad for your health long before COVID-19 </a:t>
            </a:r>
            <a:endParaRPr kumimoji="0" lang="en-GB" sz="10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E43"/>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67289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b="1" spc="190" dirty="0">
                <a:solidFill>
                  <a:schemeClr val="lt1"/>
                </a:solidFill>
                <a:latin typeface="Arial"/>
                <a:ea typeface="Arial"/>
                <a:cs typeface="Arial"/>
                <a:sym typeface="Arial"/>
              </a:rPr>
              <a:t>PART 6: </a:t>
            </a:r>
            <a:r>
              <a:rPr lang="en-GB" sz="3000" b="1" spc="190" dirty="0">
                <a:solidFill>
                  <a:schemeClr val="lt1"/>
                </a:solidFill>
              </a:rPr>
              <a:t>GAPS IN AVAILABLE DATA</a:t>
            </a:r>
            <a:endParaRPr lang="en-GB" sz="3000" b="1" spc="190" dirty="0">
              <a:solidFill>
                <a:schemeClr val="lt1"/>
              </a:solidFill>
              <a:latin typeface="Arial"/>
              <a:ea typeface="Arial"/>
              <a:cs typeface="Arial"/>
              <a:sym typeface="Arial"/>
            </a:endParaRP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071528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41650" y="487230"/>
            <a:ext cx="10751768" cy="4246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2400" b="1" cap="all" dirty="0">
                <a:solidFill>
                  <a:schemeClr val="tx1"/>
                </a:solidFill>
                <a:latin typeface="Arial" panose="020B0604020202020204" pitchFamily="34" charset="0"/>
                <a:ea typeface="Aktiv Grotesk" panose="020B0504020202020204" pitchFamily="34" charset="0"/>
                <a:cs typeface="Arial" panose="020B0604020202020204" pitchFamily="34" charset="0"/>
              </a:rPr>
              <a:t>Gaps in available data</a:t>
            </a:r>
            <a:endParaRPr lang="en-US" sz="2400" b="1" cap="all" dirty="0">
              <a:solidFill>
                <a:schemeClr val="tx1"/>
              </a:solidFill>
              <a:latin typeface="Arial" panose="020B0604020202020204" pitchFamily="34" charset="0"/>
              <a:ea typeface="Aktiv Grotesk" panose="020B05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41650" y="1206358"/>
            <a:ext cx="5171819" cy="314593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a:ea typeface="+mn-ea"/>
                <a:cs typeface="Arial"/>
                <a:sym typeface="Arial"/>
              </a:rPr>
              <a:t>There are significant gaps in the data available in the public domain on impacts of cost of living. Data is needed that can be broken down to understand impacts on dimensions of inequality such as protected characteristic; disability and ethnicity in particular.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a:ea typeface="+mn-ea"/>
                <a:cs typeface="Arial"/>
                <a:sym typeface="Arial"/>
              </a:rPr>
              <a:t>There are gaps in identifying those eligible for benefits, with local data on Housing </a:t>
            </a:r>
            <a:r>
              <a:rPr lang="en-US" sz="1400" kern="0" dirty="0">
                <a:latin typeface="Arial"/>
                <a:cs typeface="Arial"/>
                <a:sym typeface="Arial"/>
              </a:rPr>
              <a:t>B</a:t>
            </a:r>
            <a:r>
              <a:rPr kumimoji="0" lang="en-US" sz="1400" b="0" i="0" u="none" strike="noStrike" kern="0" cap="none" spc="0" normalizeH="0" baseline="0" noProof="0" dirty="0" err="1">
                <a:ln>
                  <a:noFill/>
                </a:ln>
                <a:effectLst/>
                <a:uLnTx/>
                <a:uFillTx/>
                <a:latin typeface="Arial"/>
                <a:ea typeface="+mn-ea"/>
                <a:cs typeface="Arial"/>
                <a:sym typeface="Arial"/>
              </a:rPr>
              <a:t>enefits</a:t>
            </a:r>
            <a:r>
              <a:rPr kumimoji="0" lang="en-US" sz="1400" b="0" i="0" u="none" strike="noStrike" kern="0" cap="none" spc="0" normalizeH="0" baseline="0" noProof="0" dirty="0">
                <a:ln>
                  <a:noFill/>
                </a:ln>
                <a:effectLst/>
                <a:uLnTx/>
                <a:uFillTx/>
                <a:latin typeface="Arial"/>
                <a:ea typeface="+mn-ea"/>
                <a:cs typeface="Arial"/>
                <a:sym typeface="Arial"/>
              </a:rPr>
              <a:t> being a particular issue. Data regarding uptake of benefits would allow for a targeted approach to the most vulnerable groups who are unable to take up their benefit entitlement.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a:ea typeface="+mn-ea"/>
                <a:cs typeface="Arial"/>
                <a:sym typeface="Arial"/>
              </a:rPr>
              <a:t>To </a:t>
            </a:r>
            <a:r>
              <a:rPr lang="en-US" sz="1400" kern="0" dirty="0">
                <a:latin typeface="Arial"/>
                <a:cs typeface="Arial"/>
                <a:sym typeface="Arial"/>
              </a:rPr>
              <a:t>estimate the local u</a:t>
            </a:r>
            <a:r>
              <a:rPr kumimoji="0" lang="en-US" sz="1400" b="0" i="0" u="none" strike="noStrike" kern="0" cap="none" spc="0" normalizeH="0" baseline="0" noProof="0" dirty="0">
                <a:ln>
                  <a:noFill/>
                </a:ln>
                <a:effectLst/>
                <a:uLnTx/>
                <a:uFillTx/>
                <a:latin typeface="Arial"/>
                <a:ea typeface="+mn-ea"/>
                <a:cs typeface="Arial"/>
                <a:sym typeface="Arial"/>
              </a:rPr>
              <a:t>ptake rate for benefits  would require accurate population denominators – </a:t>
            </a:r>
            <a:r>
              <a:rPr lang="en-US" sz="1400" kern="0" dirty="0">
                <a:latin typeface="Arial"/>
                <a:cs typeface="Arial"/>
                <a:sym typeface="Arial"/>
              </a:rPr>
              <a:t>which is a recognised challenge in London, with </a:t>
            </a:r>
            <a:r>
              <a:rPr kumimoji="0" lang="en-US" sz="1400" b="0" i="0" u="none" strike="noStrike" kern="0" cap="none" spc="0" normalizeH="0" baseline="0" noProof="0" dirty="0">
                <a:ln>
                  <a:noFill/>
                </a:ln>
                <a:effectLst/>
                <a:uLnTx/>
                <a:uFillTx/>
                <a:latin typeface="Arial"/>
                <a:ea typeface="+mn-ea"/>
                <a:cs typeface="Arial"/>
                <a:sym typeface="Arial"/>
              </a:rPr>
              <a:t>some current borough supplied data (e.g. vaccination uptake) based on uncertain population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dirty="0">
              <a:latin typeface="Arial"/>
              <a:cs typeface="Arial"/>
              <a:sym typeface="Arial"/>
            </a:endParaRPr>
          </a:p>
          <a:p>
            <a:pPr>
              <a:defRPr/>
            </a:pPr>
            <a:r>
              <a:rPr lang="en-US" sz="1400" dirty="0"/>
              <a:t>Some gaps in intelligence noted here could be addressed by more comprehensive London-wide surveys, however others require greater accountability from the representative organisations.</a:t>
            </a:r>
          </a:p>
          <a:p>
            <a:pPr>
              <a:defRPr/>
            </a:pPr>
            <a:endParaRPr lang="en-US" sz="1400" dirty="0"/>
          </a:p>
          <a:p>
            <a:pPr>
              <a:defRPr/>
            </a:pPr>
            <a:r>
              <a:rPr lang="en-US" sz="1400" dirty="0"/>
              <a:t>There is also need for analysis of data to identify pressures on health and care services that may emerge immediately, secondary to increased stress and anxiety due to the rising cost of living, and then more gradually due to potential adoption of worse health </a:t>
            </a:r>
            <a:r>
              <a:rPr lang="en-US" sz="1400" dirty="0" err="1"/>
              <a:t>behaviours</a:t>
            </a:r>
            <a:r>
              <a:rPr lang="en-US" sz="1400" dirty="0"/>
              <a:t> during this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9CDF1AC1-16D5-D28A-6711-45C428BD8C59}"/>
              </a:ext>
            </a:extLst>
          </p:cNvPr>
          <p:cNvSpPr txBox="1"/>
          <p:nvPr/>
        </p:nvSpPr>
        <p:spPr>
          <a:xfrm>
            <a:off x="6194910" y="1206358"/>
            <a:ext cx="5604435" cy="64325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latin typeface="Arial"/>
                <a:cs typeface="Arial"/>
                <a:sym typeface="Arial"/>
              </a:rPr>
              <a:t>Monitoring of financial hardship in London would also be enhanced with: </a:t>
            </a:r>
          </a:p>
          <a:p>
            <a:pPr marL="285750" indent="-285750">
              <a:buFont typeface="Arial" panose="020B0604020202020204" pitchFamily="34" charset="0"/>
              <a:buChar char="•"/>
              <a:defRPr/>
            </a:pPr>
            <a:r>
              <a:rPr kumimoji="0" lang="en-GB" sz="1400" b="0" i="0" u="none" strike="noStrike" kern="0" cap="none" spc="0" normalizeH="0" baseline="0" noProof="0" dirty="0">
                <a:ln>
                  <a:noFill/>
                </a:ln>
                <a:effectLst/>
                <a:uLnTx/>
                <a:uFillTx/>
                <a:latin typeface="Arial"/>
                <a:ea typeface="+mn-ea"/>
                <a:cs typeface="Arial"/>
                <a:sym typeface="Arial"/>
              </a:rPr>
              <a:t>More systematic and consistent data collection, recording and coding of data relating to geography, across all protected characteristics, and of key inclusion health groups</a:t>
            </a:r>
            <a:endParaRPr lang="en-US"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a:ea typeface="+mn-ea"/>
                <a:cs typeface="Arial"/>
                <a:sym typeface="Arial"/>
              </a:rPr>
              <a:t>More timely, disaggregated and publicly available data concerning cost of living pressures on health services and the health and social care workforce.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a:ea typeface="+mn-ea"/>
                <a:cs typeface="Arial"/>
                <a:sym typeface="Arial"/>
              </a:rPr>
              <a:t>Granular intelligence regarding energy payment default, households unable to re-mortgage, and mortgage repossessions to enable early identification of those </a:t>
            </a:r>
            <a:r>
              <a:rPr lang="en-US" sz="1400" kern="0" dirty="0">
                <a:latin typeface="Arial"/>
                <a:cs typeface="Arial"/>
                <a:sym typeface="Arial"/>
              </a:rPr>
              <a:t>needing support</a:t>
            </a:r>
            <a:r>
              <a:rPr kumimoji="0" lang="en-US" sz="1400" b="0" i="0" u="none" strike="noStrike" kern="0" cap="none" spc="0" normalizeH="0" baseline="0" noProof="0" dirty="0">
                <a:ln>
                  <a:noFill/>
                </a:ln>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0" dirty="0">
              <a:latin typeface="Arial"/>
              <a:cs typeface="Arial"/>
              <a:sym typeface="Arial"/>
            </a:endParaRPr>
          </a:p>
          <a:p>
            <a:pPr marL="285750" indent="-285750">
              <a:buFont typeface="Arial" panose="020B0604020202020204" pitchFamily="34" charset="0"/>
              <a:buChar char="•"/>
            </a:pPr>
            <a:r>
              <a:rPr lang="en-US" sz="1400" dirty="0"/>
              <a:t>Data regarding food bank usage. Currently the data is only available at an </a:t>
            </a:r>
            <a:r>
              <a:rPr lang="en-US" sz="1400" dirty="0" err="1"/>
              <a:t>organisational</a:t>
            </a:r>
            <a:r>
              <a:rPr lang="en-US" sz="1400" dirty="0"/>
              <a:t> level and is not representative of London or London boroughs.</a:t>
            </a:r>
          </a:p>
          <a:p>
            <a:endParaRPr lang="en-US" sz="1400" dirty="0"/>
          </a:p>
          <a:p>
            <a:pPr marL="285750" indent="-285750">
              <a:buFont typeface="Arial" panose="020B0604020202020204" pitchFamily="34" charset="0"/>
              <a:buChar char="•"/>
            </a:pPr>
            <a:r>
              <a:rPr lang="en-US" sz="1400" dirty="0"/>
              <a:t>The number of households being transferred to pre-payment meters to deal with debt and the number of households struggling to top these up. These data is held by Ofgem but is not publicly available.</a:t>
            </a:r>
          </a:p>
          <a:p>
            <a:endParaRPr lang="en-US" sz="14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5622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2338118"/>
            <a:ext cx="10945982" cy="3145934"/>
          </a:xfrm>
          <a:prstGeom prst="rect">
            <a:avLst/>
          </a:prstGeom>
          <a:noFill/>
        </p:spPr>
        <p:txBody>
          <a:bodyPr wrap="square" lIns="0" tIns="0" rIns="0" bIns="0" rtlCol="0" anchor="t">
            <a:noAutofit/>
          </a:bodyPr>
          <a:lstStyle/>
          <a:p>
            <a:pPr marR="0" lvl="0" algn="l" defTabSz="914400" rtl="0" eaLnBrk="1" fontAlgn="auto" latinLnBrk="0" hangingPunct="1">
              <a:lnSpc>
                <a:spcPct val="100000"/>
              </a:lnSpc>
              <a:spcBef>
                <a:spcPts val="0"/>
              </a:spcBef>
              <a:spcAft>
                <a:spcPts val="0"/>
              </a:spcAft>
              <a:buClr>
                <a:srgbClr val="FFFFFF"/>
              </a:buClr>
              <a:buSzTx/>
              <a:tabLst/>
              <a:defRPr/>
            </a:pPr>
            <a:r>
              <a:rPr kumimoji="0" lang="en-GB" sz="1400" b="0" i="0" u="none" strike="noStrike" kern="0" cap="none" spc="0" normalizeH="0" baseline="0" noProof="0" dirty="0">
                <a:ln>
                  <a:noFill/>
                </a:ln>
                <a:solidFill>
                  <a:schemeClr val="bg1"/>
                </a:solidFill>
                <a:effectLst/>
                <a:uLnTx/>
                <a:uFillTx/>
                <a:latin typeface="Arial"/>
                <a:ea typeface="+mn-ea"/>
                <a:cs typeface="Arial"/>
                <a:sym typeface="Arial"/>
              </a:rPr>
              <a:t>PART 1: </a:t>
            </a:r>
            <a:r>
              <a:rPr kumimoji="0" lang="en-GB" sz="1400" b="0" i="0" u="none" strike="noStrike" kern="0" cap="none" spc="0" normalizeH="0" baseline="0" noProof="0" dirty="0">
                <a:ln>
                  <a:noFill/>
                </a:ln>
                <a:solidFill>
                  <a:schemeClr val="bg1"/>
                </a:solidFill>
                <a:effectLst/>
                <a:uLnTx/>
                <a:uFillTx/>
                <a:latin typeface="Arial"/>
                <a:ea typeface="+mn-ea"/>
                <a:cs typeface="Arial"/>
                <a:sym typeface="Arial"/>
                <a:hlinkClick r:id="rId3" action="ppaction://hlinksldjump">
                  <a:extLst>
                    <a:ext uri="{A12FA001-AC4F-418D-AE19-62706E023703}">
                      <ahyp:hlinkClr xmlns:ahyp="http://schemas.microsoft.com/office/drawing/2018/hyperlinkcolor" val="tx"/>
                    </a:ext>
                  </a:extLst>
                </a:hlinkClick>
              </a:rPr>
              <a:t>London: The rising costs of living in context</a:t>
            </a:r>
            <a:r>
              <a:rPr kumimoji="0" lang="en-GB" sz="1400" b="0" i="0" u="none" strike="noStrike" kern="0" cap="none" spc="0" normalizeH="0" baseline="0" noProof="0" dirty="0">
                <a:ln>
                  <a:noFill/>
                </a:ln>
                <a:solidFill>
                  <a:schemeClr val="bg1"/>
                </a:solidFill>
                <a:effectLst/>
                <a:uLnTx/>
                <a:uFillTx/>
                <a:latin typeface="Arial"/>
                <a:ea typeface="+mn-ea"/>
                <a:cs typeface="Arial"/>
                <a:sym typeface="Arial"/>
              </a:rPr>
              <a:t>: Inflation in London and how it is affecting the spending patterns of people in London.</a:t>
            </a:r>
          </a:p>
          <a:p>
            <a:pPr marR="0" lvl="0" algn="l" defTabSz="914400" rtl="0" eaLnBrk="1" fontAlgn="auto" latinLnBrk="0" hangingPunct="1">
              <a:lnSpc>
                <a:spcPct val="100000"/>
              </a:lnSpc>
              <a:spcBef>
                <a:spcPts val="0"/>
              </a:spcBef>
              <a:spcAft>
                <a:spcPts val="0"/>
              </a:spcAft>
              <a:buClr>
                <a:srgbClr val="FFFFFF"/>
              </a:buClr>
              <a:buSzTx/>
              <a:tabLst/>
              <a:defRPr/>
            </a:pP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r>
              <a:rPr kumimoji="0" lang="en-GB" sz="1400" b="0" i="0" u="none" strike="noStrike" kern="0" cap="none" spc="0" normalizeH="0" baseline="0" noProof="0" dirty="0">
                <a:ln>
                  <a:noFill/>
                </a:ln>
                <a:solidFill>
                  <a:schemeClr val="bg1"/>
                </a:solidFill>
                <a:effectLst/>
                <a:uLnTx/>
                <a:uFillTx/>
                <a:latin typeface="Arial"/>
                <a:ea typeface="+mn-ea"/>
                <a:cs typeface="Arial"/>
                <a:sym typeface="Arial"/>
              </a:rPr>
              <a:t>PART 2: </a:t>
            </a:r>
            <a:r>
              <a:rPr kumimoji="0" lang="en-GB" sz="1400" b="0" i="0" u="none" strike="noStrike" kern="0" cap="none" spc="0" normalizeH="0" baseline="0" noProof="0" dirty="0">
                <a:ln>
                  <a:noFill/>
                </a:ln>
                <a:solidFill>
                  <a:schemeClr val="bg1"/>
                </a:solidFill>
                <a:effectLst/>
                <a:uLnTx/>
                <a:uFillTx/>
                <a:latin typeface="Arial"/>
                <a:ea typeface="+mn-ea"/>
                <a:cs typeface="Arial"/>
                <a:sym typeface="Arial"/>
                <a:hlinkClick r:id="rId4" action="ppaction://hlinksldjump">
                  <a:extLst>
                    <a:ext uri="{A12FA001-AC4F-418D-AE19-62706E023703}">
                      <ahyp:hlinkClr xmlns:ahyp="http://schemas.microsoft.com/office/drawing/2018/hyperlinkcolor" val="tx"/>
                    </a:ext>
                  </a:extLst>
                </a:hlinkClick>
              </a:rPr>
              <a:t>Who is at greatest risk due to rising cost of living?: </a:t>
            </a:r>
            <a:r>
              <a:rPr kumimoji="0" lang="en-US" sz="1400" b="0" i="0" u="none" strike="noStrike" kern="0" cap="none" spc="0" normalizeH="0" baseline="0" noProof="0" dirty="0">
                <a:ln>
                  <a:noFill/>
                </a:ln>
                <a:solidFill>
                  <a:schemeClr val="bg1"/>
                </a:solidFill>
                <a:effectLst/>
                <a:uLnTx/>
                <a:uFillTx/>
                <a:latin typeface="Arial"/>
                <a:ea typeface="+mn-ea"/>
                <a:cs typeface="Arial"/>
                <a:sym typeface="Arial"/>
              </a:rPr>
              <a:t>changes in the spending power of local authorities in London and</a:t>
            </a:r>
          </a:p>
          <a:p>
            <a:pPr marR="0" lvl="0" algn="l" defTabSz="914400" rtl="0" eaLnBrk="1" fontAlgn="auto" latinLnBrk="0" hangingPunct="1">
              <a:lnSpc>
                <a:spcPct val="100000"/>
              </a:lnSpc>
              <a:spcBef>
                <a:spcPts val="0"/>
              </a:spcBef>
              <a:spcAft>
                <a:spcPts val="0"/>
              </a:spcAft>
              <a:buClr>
                <a:srgbClr val="FFFFFF"/>
              </a:buClr>
              <a:buSzTx/>
              <a:tabLst/>
              <a:defRPr/>
            </a:pPr>
            <a:r>
              <a:rPr lang="en-US" sz="1400" kern="0" dirty="0">
                <a:solidFill>
                  <a:schemeClr val="bg1"/>
                </a:solidFill>
                <a:latin typeface="Arial"/>
                <a:cs typeface="Arial"/>
                <a:sym typeface="Arial"/>
              </a:rPr>
              <a:t>               </a:t>
            </a:r>
            <a:r>
              <a:rPr kumimoji="0" lang="en-US" sz="1400" b="0" i="0" u="none" strike="noStrike" kern="0" cap="none" spc="0" normalizeH="0" baseline="0" noProof="0" dirty="0">
                <a:ln>
                  <a:noFill/>
                </a:ln>
                <a:solidFill>
                  <a:schemeClr val="bg1"/>
                </a:solidFill>
                <a:effectLst/>
                <a:uLnTx/>
                <a:uFillTx/>
                <a:latin typeface="Arial"/>
                <a:ea typeface="+mn-ea"/>
                <a:cs typeface="Arial"/>
                <a:sym typeface="Arial"/>
              </a:rPr>
              <a:t>baseline inequalities in wealth and income and which groups are most affected by these</a:t>
            </a: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r>
              <a:rPr kumimoji="0" lang="en-GB" sz="1400" b="0" i="0" u="none" strike="noStrike" kern="0" cap="none" spc="0" normalizeH="0" baseline="0" noProof="0" dirty="0">
                <a:ln>
                  <a:noFill/>
                </a:ln>
                <a:solidFill>
                  <a:schemeClr val="bg1"/>
                </a:solidFill>
                <a:effectLst/>
                <a:uLnTx/>
                <a:uFillTx/>
                <a:latin typeface="Arial"/>
                <a:ea typeface="+mn-ea"/>
                <a:cs typeface="Arial"/>
                <a:sym typeface="Arial"/>
              </a:rPr>
              <a:t>PART 3: </a:t>
            </a:r>
            <a:r>
              <a:rPr kumimoji="0" lang="en-GB" sz="1400" b="0" i="0" u="none" strike="noStrike" kern="0" cap="none" spc="0" normalizeH="0" baseline="0" noProof="0" dirty="0">
                <a:ln>
                  <a:noFill/>
                </a:ln>
                <a:solidFill>
                  <a:schemeClr val="bg1"/>
                </a:solidFill>
                <a:effectLst/>
                <a:uLnTx/>
                <a:uFillTx/>
                <a:latin typeface="Arial"/>
                <a:ea typeface="+mn-ea"/>
                <a:cs typeface="Arial"/>
                <a:sym typeface="Arial"/>
                <a:hlinkClick r:id="rId5" action="ppaction://hlinksldjump">
                  <a:extLst>
                    <a:ext uri="{A12FA001-AC4F-418D-AE19-62706E023703}">
                      <ahyp:hlinkClr xmlns:ahyp="http://schemas.microsoft.com/office/drawing/2018/hyperlinkcolor" val="tx"/>
                    </a:ext>
                  </a:extLst>
                </a:hlinkClick>
              </a:rPr>
              <a:t>Indicators of </a:t>
            </a:r>
            <a:r>
              <a:rPr kumimoji="0" lang="en-GB" sz="1400" b="0" i="0" u="none" strike="noStrike" kern="0" cap="none" spc="0" normalizeH="0" baseline="0" noProof="0" dirty="0">
                <a:ln>
                  <a:noFill/>
                </a:ln>
                <a:solidFill>
                  <a:schemeClr val="bg2"/>
                </a:solidFill>
                <a:effectLst/>
                <a:uLnTx/>
                <a:uFillTx/>
                <a:latin typeface="Arial"/>
                <a:ea typeface="+mn-ea"/>
                <a:cs typeface="Arial"/>
                <a:sym typeface="Arial"/>
                <a:hlinkClick r:id="rId5" action="ppaction://hlinksldjump">
                  <a:extLst>
                    <a:ext uri="{A12FA001-AC4F-418D-AE19-62706E023703}">
                      <ahyp:hlinkClr xmlns:ahyp="http://schemas.microsoft.com/office/drawing/2018/hyperlinkcolor" val="tx"/>
                    </a:ext>
                  </a:extLst>
                </a:hlinkClick>
              </a:rPr>
              <a:t>rising financial insecurity in London</a:t>
            </a:r>
            <a:r>
              <a:rPr kumimoji="0" lang="en-GB" sz="1400" b="0" i="0" u="none" strike="noStrike" kern="0" cap="none" spc="0" normalizeH="0" baseline="0" noProof="0" dirty="0">
                <a:ln>
                  <a:noFill/>
                </a:ln>
                <a:solidFill>
                  <a:schemeClr val="bg2"/>
                </a:solidFill>
                <a:effectLst/>
                <a:uLnTx/>
                <a:uFillTx/>
                <a:latin typeface="Arial"/>
                <a:ea typeface="+mn-ea"/>
                <a:cs typeface="Arial"/>
                <a:sym typeface="Arial"/>
              </a:rPr>
              <a:t>:</a:t>
            </a:r>
            <a:r>
              <a:rPr lang="en-US" sz="1400" kern="0" dirty="0">
                <a:solidFill>
                  <a:schemeClr val="bg2"/>
                </a:solidFill>
                <a:latin typeface="Arial"/>
                <a:cs typeface="Arial"/>
                <a:sym typeface="Arial"/>
              </a:rPr>
              <a:t> Many essential l</a:t>
            </a:r>
            <a:r>
              <a:rPr kumimoji="0" lang="en-US" sz="1400" b="0" i="0" u="none" strike="noStrike" kern="0" cap="none" spc="0" normalizeH="0" baseline="0" noProof="0" dirty="0">
                <a:ln>
                  <a:noFill/>
                </a:ln>
                <a:solidFill>
                  <a:schemeClr val="bg2"/>
                </a:solidFill>
                <a:effectLst/>
                <a:uLnTx/>
                <a:uFillTx/>
                <a:latin typeface="Arial"/>
                <a:ea typeface="+mn-ea"/>
                <a:cs typeface="Arial"/>
                <a:sym typeface="Arial"/>
              </a:rPr>
              <a:t>iving costs in London are higher than in other parts of the UK</a:t>
            </a:r>
            <a:endParaRPr kumimoji="0" lang="en-GB" sz="1400" b="0" i="0" u="none" strike="noStrike" kern="0" cap="none" spc="0" normalizeH="0" baseline="0" noProof="0" dirty="0">
              <a:ln>
                <a:noFill/>
              </a:ln>
              <a:solidFill>
                <a:schemeClr val="bg2"/>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endParaRPr kumimoji="0" lang="en-GB" sz="1400" b="0" i="0" u="none" strike="noStrike" kern="0" cap="none" spc="0" normalizeH="0" baseline="0" noProof="0" dirty="0">
              <a:ln>
                <a:noFill/>
              </a:ln>
              <a:solidFill>
                <a:schemeClr val="bg2"/>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r>
              <a:rPr kumimoji="0" lang="en-GB" sz="1400" b="0" i="0" u="none" strike="noStrike" kern="0" cap="none" spc="0" normalizeH="0" baseline="0" noProof="0" dirty="0">
                <a:ln>
                  <a:noFill/>
                </a:ln>
                <a:solidFill>
                  <a:schemeClr val="bg2"/>
                </a:solidFill>
                <a:effectLst/>
                <a:uLnTx/>
                <a:uFillTx/>
                <a:latin typeface="Arial"/>
                <a:ea typeface="+mn-ea"/>
                <a:cs typeface="Arial"/>
                <a:sym typeface="Arial"/>
              </a:rPr>
              <a:t>PART 4: </a:t>
            </a:r>
            <a:r>
              <a:rPr kumimoji="0" lang="en-GB" sz="1400" b="0" i="0" u="none" strike="noStrike" kern="0" cap="none" spc="0" normalizeH="0" baseline="0" noProof="0" dirty="0">
                <a:ln>
                  <a:noFill/>
                </a:ln>
                <a:solidFill>
                  <a:schemeClr val="bg2"/>
                </a:solidFill>
                <a:effectLst/>
                <a:uLnTx/>
                <a:uFillTx/>
                <a:latin typeface="Arial"/>
                <a:ea typeface="+mn-ea"/>
                <a:cs typeface="Arial"/>
                <a:sym typeface="Arial"/>
                <a:hlinkClick r:id="rId6" action="ppaction://hlinksldjump">
                  <a:extLst>
                    <a:ext uri="{A12FA001-AC4F-418D-AE19-62706E023703}">
                      <ahyp:hlinkClr xmlns:ahyp="http://schemas.microsoft.com/office/drawing/2018/hyperlinkcolor" val="tx"/>
                    </a:ext>
                  </a:extLst>
                </a:hlinkClick>
              </a:rPr>
              <a:t>Access to support with rising living costs</a:t>
            </a:r>
            <a:r>
              <a:rPr kumimoji="0" lang="en-GB" sz="1400" b="0" i="0" u="none" strike="noStrike" kern="0" cap="none" spc="0" normalizeH="0" baseline="0" noProof="0" dirty="0">
                <a:ln>
                  <a:noFill/>
                </a:ln>
                <a:solidFill>
                  <a:schemeClr val="bg2"/>
                </a:solidFill>
                <a:effectLst/>
                <a:uLnTx/>
                <a:uFillTx/>
                <a:latin typeface="Arial"/>
                <a:ea typeface="+mn-ea"/>
                <a:cs typeface="Arial"/>
                <a:sym typeface="Arial"/>
              </a:rPr>
              <a:t>: Indicators of uptake of advice and assistance to manage rising living costs in London</a:t>
            </a:r>
          </a:p>
          <a:p>
            <a:pPr marR="0" lvl="0" algn="l" defTabSz="914400" rtl="0" eaLnBrk="1" fontAlgn="auto" latinLnBrk="0" hangingPunct="1">
              <a:lnSpc>
                <a:spcPct val="100000"/>
              </a:lnSpc>
              <a:spcBef>
                <a:spcPts val="0"/>
              </a:spcBef>
              <a:spcAft>
                <a:spcPts val="0"/>
              </a:spcAft>
              <a:buClr>
                <a:srgbClr val="FFFFFF"/>
              </a:buClr>
              <a:buSzTx/>
              <a:tabLst/>
              <a:defRPr/>
            </a:pPr>
            <a:endParaRPr kumimoji="0" lang="en-GB" sz="1400" b="0" i="0" u="none" strike="noStrike" kern="0" cap="none" spc="0" normalizeH="0" baseline="0" noProof="0" dirty="0">
              <a:ln>
                <a:noFill/>
              </a:ln>
              <a:solidFill>
                <a:schemeClr val="bg2"/>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r>
              <a:rPr kumimoji="0" lang="en-GB" sz="1400" b="0" i="0" u="none" strike="noStrike" kern="0" cap="none" spc="0" normalizeH="0" baseline="0" noProof="0" dirty="0">
                <a:ln>
                  <a:noFill/>
                </a:ln>
                <a:solidFill>
                  <a:schemeClr val="bg2"/>
                </a:solidFill>
                <a:effectLst/>
                <a:uLnTx/>
                <a:uFillTx/>
                <a:latin typeface="Arial"/>
                <a:ea typeface="+mn-ea"/>
                <a:cs typeface="Arial"/>
                <a:sym typeface="Arial"/>
              </a:rPr>
              <a:t>PART 5: </a:t>
            </a:r>
            <a:r>
              <a:rPr lang="en-GB" sz="1400" kern="0" dirty="0">
                <a:solidFill>
                  <a:schemeClr val="bg2"/>
                </a:solidFill>
                <a:latin typeface="Arial"/>
                <a:cs typeface="Arial"/>
                <a:sym typeface="Arial"/>
                <a:hlinkClick r:id="rId7" action="ppaction://hlinksldjump">
                  <a:extLst>
                    <a:ext uri="{A12FA001-AC4F-418D-AE19-62706E023703}">
                      <ahyp:hlinkClr xmlns:ahyp="http://schemas.microsoft.com/office/drawing/2018/hyperlinkcolor" val="tx"/>
                    </a:ext>
                  </a:extLst>
                </a:hlinkClick>
              </a:rPr>
              <a:t>Health and </a:t>
            </a:r>
            <a:r>
              <a:rPr lang="en-GB" sz="1400" kern="0" dirty="0">
                <a:solidFill>
                  <a:schemeClr val="bg1"/>
                </a:solidFill>
                <a:latin typeface="Arial"/>
                <a:cs typeface="Arial"/>
                <a:sym typeface="Arial"/>
                <a:hlinkClick r:id="rId7" action="ppaction://hlinksldjump">
                  <a:extLst>
                    <a:ext uri="{A12FA001-AC4F-418D-AE19-62706E023703}">
                      <ahyp:hlinkClr xmlns:ahyp="http://schemas.microsoft.com/office/drawing/2018/hyperlinkcolor" val="tx"/>
                    </a:ext>
                  </a:extLst>
                </a:hlinkClick>
              </a:rPr>
              <a:t>the rising cost of living: </a:t>
            </a:r>
            <a:r>
              <a:rPr lang="en-GB" sz="1400" kern="0" dirty="0">
                <a:solidFill>
                  <a:schemeClr val="bg1"/>
                </a:solidFill>
                <a:latin typeface="Arial"/>
                <a:cs typeface="Arial"/>
                <a:sym typeface="Arial"/>
              </a:rPr>
              <a:t>A short introduction to the impacts on health arising from the rising cost of living in London</a:t>
            </a:r>
          </a:p>
          <a:p>
            <a:pPr marR="0" lvl="0" algn="l" defTabSz="914400" rtl="0" eaLnBrk="1" fontAlgn="auto" latinLnBrk="0" hangingPunct="1">
              <a:lnSpc>
                <a:spcPct val="100000"/>
              </a:lnSpc>
              <a:spcBef>
                <a:spcPts val="0"/>
              </a:spcBef>
              <a:spcAft>
                <a:spcPts val="0"/>
              </a:spcAft>
              <a:buClr>
                <a:srgbClr val="FFFFFF"/>
              </a:buClr>
              <a:buSzTx/>
              <a:tabLst/>
              <a:defRPr/>
            </a:pP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FFFFFF"/>
              </a:buClr>
              <a:buSzTx/>
              <a:tabLst/>
              <a:defRPr/>
            </a:pPr>
            <a:r>
              <a:rPr lang="en-GB" sz="1400" kern="0" dirty="0">
                <a:solidFill>
                  <a:schemeClr val="bg1"/>
                </a:solidFill>
                <a:latin typeface="Arial"/>
                <a:cs typeface="Arial"/>
                <a:sym typeface="Arial"/>
              </a:rPr>
              <a:t>PART 6: </a:t>
            </a:r>
            <a:r>
              <a:rPr lang="en-GB" sz="1400" kern="0" dirty="0">
                <a:solidFill>
                  <a:schemeClr val="bg1"/>
                </a:solidFill>
                <a:latin typeface="Arial"/>
                <a:cs typeface="Arial"/>
                <a:sym typeface="Arial"/>
                <a:hlinkClick r:id="rId8" action="ppaction://hlinksldjump">
                  <a:extLst>
                    <a:ext uri="{A12FA001-AC4F-418D-AE19-62706E023703}">
                      <ahyp:hlinkClr xmlns:ahyp="http://schemas.microsoft.com/office/drawing/2018/hyperlinkcolor" val="tx"/>
                    </a:ext>
                  </a:extLst>
                </a:hlinkClick>
              </a:rPr>
              <a:t>Gaps in available data</a:t>
            </a:r>
            <a:r>
              <a:rPr lang="en-GB" sz="1400" kern="0" dirty="0">
                <a:solidFill>
                  <a:schemeClr val="bg1"/>
                </a:solidFill>
                <a:latin typeface="Arial"/>
                <a:cs typeface="Arial"/>
                <a:sym typeface="Arial"/>
              </a:rPr>
              <a:t>: </a:t>
            </a:r>
            <a:r>
              <a:rPr lang="en-GB" sz="1400" kern="0" dirty="0">
                <a:solidFill>
                  <a:schemeClr val="bg2"/>
                </a:solidFill>
                <a:latin typeface="Arial"/>
                <a:cs typeface="Arial"/>
                <a:sym typeface="Arial"/>
              </a:rPr>
              <a:t>gaps </a:t>
            </a:r>
            <a:r>
              <a:rPr lang="en-GB" sz="1400" kern="0" dirty="0">
                <a:solidFill>
                  <a:schemeClr val="bg1"/>
                </a:solidFill>
                <a:latin typeface="Arial"/>
                <a:cs typeface="Arial"/>
                <a:sym typeface="Arial"/>
              </a:rPr>
              <a:t>in the data that would support improved monitoring of impacts of high inflation in London.</a:t>
            </a: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8" name="Title 2">
            <a:extLst>
              <a:ext uri="{FF2B5EF4-FFF2-40B4-BE49-F238E27FC236}">
                <a16:creationId xmlns:a16="http://schemas.microsoft.com/office/drawing/2014/main" id="{84F0CD9D-E44D-4C98-8393-4DFD3498C14B}"/>
              </a:ext>
            </a:extLst>
          </p:cNvPr>
          <p:cNvSpPr txBox="1">
            <a:spLocks/>
          </p:cNvSpPr>
          <p:nvPr/>
        </p:nvSpPr>
        <p:spPr>
          <a:xfrm>
            <a:off x="622988" y="720493"/>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lang="en-US" sz="3000" b="1" dirty="0">
                <a:solidFill>
                  <a:schemeClr val="bg1"/>
                </a:solidFill>
                <a:latin typeface="Arial" panose="020B0604020202020204" pitchFamily="34" charset="0"/>
                <a:ea typeface="Aktiv Grotesk" panose="020B0504020202020204" pitchFamily="34" charset="0"/>
                <a:cs typeface="Arial" panose="020B0604020202020204" pitchFamily="34" charset="0"/>
              </a:rPr>
              <a:t>CONTENT NAVIGATOR</a:t>
            </a:r>
            <a:endParaRPr kumimoji="0" lang="en-US" sz="3000" b="1" i="0" u="none" strike="noStrike" kern="0" cap="none" normalizeH="0" baseline="0" noProof="0" dirty="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8652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529305"/>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FF627AA-A8A3-4E38-AFB5-100A6F200E46}"/>
              </a:ext>
            </a:extLst>
          </p:cNvPr>
          <p:cNvCxnSpPr>
            <a:cxnSpLocks/>
          </p:cNvCxnSpPr>
          <p:nvPr/>
        </p:nvCxnSpPr>
        <p:spPr>
          <a:xfrm>
            <a:off x="622988" y="2152764"/>
            <a:ext cx="10945983" cy="0"/>
          </a:xfrm>
          <a:prstGeom prst="line">
            <a:avLst/>
          </a:prstGeom>
          <a:ln w="12700">
            <a:solidFill>
              <a:schemeClr val="bg1"/>
            </a:solidFill>
            <a:tailEnd type="none"/>
          </a:ln>
        </p:spPr>
        <p:style>
          <a:lnRef idx="1">
            <a:schemeClr val="accent2"/>
          </a:lnRef>
          <a:fillRef idx="0">
            <a:schemeClr val="accent2"/>
          </a:fillRef>
          <a:effectRef idx="0">
            <a:schemeClr val="accent2"/>
          </a:effectRef>
          <a:fontRef idx="minor">
            <a:schemeClr val="tx1"/>
          </a:fontRef>
        </p:style>
      </p:cxnSp>
      <p:sp>
        <p:nvSpPr>
          <p:cNvPr id="8" name="Title 2">
            <a:extLst>
              <a:ext uri="{FF2B5EF4-FFF2-40B4-BE49-F238E27FC236}">
                <a16:creationId xmlns:a16="http://schemas.microsoft.com/office/drawing/2014/main" id="{84F0CD9D-E44D-4C98-8393-4DFD3498C14B}"/>
              </a:ext>
            </a:extLst>
          </p:cNvPr>
          <p:cNvSpPr txBox="1">
            <a:spLocks/>
          </p:cNvSpPr>
          <p:nvPr/>
        </p:nvSpPr>
        <p:spPr>
          <a:xfrm>
            <a:off x="622988" y="651951"/>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lang="en-US" sz="3000" b="1" dirty="0">
                <a:solidFill>
                  <a:schemeClr val="bg1"/>
                </a:solidFill>
                <a:latin typeface="Arial" panose="020B0604020202020204" pitchFamily="34" charset="0"/>
                <a:ea typeface="Aktiv Grotesk" panose="020B0504020202020204" pitchFamily="34" charset="0"/>
                <a:cs typeface="Arial" panose="020B0604020202020204" pitchFamily="34" charset="0"/>
              </a:rPr>
              <a:t>APPROACH, PURPOSE AND LIMITATIONS</a:t>
            </a:r>
            <a:endParaRPr kumimoji="0" lang="en-US" sz="3000" b="1" i="0" u="none" strike="noStrike" kern="0" cap="none" normalizeH="0" baseline="0" noProof="0" dirty="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6" name="Text Placeholder 5">
            <a:extLst>
              <a:ext uri="{FF2B5EF4-FFF2-40B4-BE49-F238E27FC236}">
                <a16:creationId xmlns:a16="http://schemas.microsoft.com/office/drawing/2014/main" id="{70750ECE-3126-606A-39A7-0A9F4CDDA74E}"/>
              </a:ext>
            </a:extLst>
          </p:cNvPr>
          <p:cNvSpPr txBox="1">
            <a:spLocks/>
          </p:cNvSpPr>
          <p:nvPr/>
        </p:nvSpPr>
        <p:spPr>
          <a:xfrm>
            <a:off x="623010" y="1752536"/>
            <a:ext cx="5320577" cy="19858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a:rPr>
              <a:t>APPROACH </a:t>
            </a:r>
            <a:endParaRPr kumimoji="0" lang="en-GB" sz="1600" b="1" i="0" u="none" strike="noStrike" kern="1200" cap="none" spc="-10" normalizeH="0" baseline="0" noProof="0" dirty="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7" name="Text Placeholder 5">
            <a:extLst>
              <a:ext uri="{FF2B5EF4-FFF2-40B4-BE49-F238E27FC236}">
                <a16:creationId xmlns:a16="http://schemas.microsoft.com/office/drawing/2014/main" id="{E8895DD4-DB8E-A765-4A9C-CB89192FE759}"/>
              </a:ext>
            </a:extLst>
          </p:cNvPr>
          <p:cNvSpPr txBox="1">
            <a:spLocks/>
          </p:cNvSpPr>
          <p:nvPr/>
        </p:nvSpPr>
        <p:spPr>
          <a:xfrm>
            <a:off x="6237766" y="1734731"/>
            <a:ext cx="5331223" cy="3564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a:rPr>
              <a:t>LIMITATIONS</a:t>
            </a:r>
            <a:endParaRPr kumimoji="0" lang="en-GB" sz="1600" b="1" i="0" u="none" strike="noStrike" kern="1200" cap="none" spc="-10" normalizeH="0" baseline="0" noProof="0" dirty="0">
              <a:ln>
                <a:noFill/>
              </a:ln>
              <a:solidFill>
                <a:srgbClr val="FFFFFF"/>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9" name="TextBox 8">
            <a:extLst>
              <a:ext uri="{FF2B5EF4-FFF2-40B4-BE49-F238E27FC236}">
                <a16:creationId xmlns:a16="http://schemas.microsoft.com/office/drawing/2014/main" id="{E88E7E7E-183B-B053-F884-2FE1B4E0C2CE}"/>
              </a:ext>
            </a:extLst>
          </p:cNvPr>
          <p:cNvSpPr txBox="1"/>
          <p:nvPr/>
        </p:nvSpPr>
        <p:spPr bwMode="gray">
          <a:xfrm>
            <a:off x="622988" y="2369302"/>
            <a:ext cx="5320589" cy="3145933"/>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Greater London Authority (GLA) Health, GLA City Intelligence Unit, Office for Health Improvement and Disparities London (OHID), Association of Directors of Public Health London  (ADPH) London, NHSE and Institute of Health Equity (IHE) have collaboratively produced this report </a:t>
            </a:r>
            <a:r>
              <a:rPr lang="en-GB" sz="1400" kern="0" dirty="0">
                <a:solidFill>
                  <a:srgbClr val="FFFFFF"/>
                </a:solidFill>
                <a:latin typeface="Arial"/>
                <a:cs typeface="Arial"/>
                <a:sym typeface="Arial"/>
              </a:rPr>
              <a:t>on </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indicators of which population groups are most at risk from the rising cost of living in London.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0" dirty="0">
              <a:solidFill>
                <a:srgbClr val="FFFFFF"/>
              </a:solidFill>
              <a:latin typeface="Arial"/>
              <a:cs typeface="Arial"/>
              <a:sym typeface="Arial"/>
            </a:endParaRPr>
          </a:p>
          <a:p>
            <a:pPr marL="285750" indent="-285750">
              <a:buFont typeface="Arial" panose="020B0604020202020204" pitchFamily="34" charset="0"/>
              <a:buChar char="•"/>
              <a:defRPr/>
            </a:pPr>
            <a:r>
              <a:rPr lang="en-GB" sz="1400" kern="0" dirty="0">
                <a:solidFill>
                  <a:srgbClr val="FFFFFF"/>
                </a:solidFill>
                <a:latin typeface="Arial"/>
                <a:cs typeface="Arial"/>
                <a:sym typeface="Arial"/>
              </a:rPr>
              <a:t>Drawing on the expertise and intelligence held by members of the above group, this slide deck gathers indicators of how high inflation is affecting people living in London, evidence for its potential impacts, and which population groups are likely to be the most impacted.</a:t>
            </a:r>
          </a:p>
          <a:p>
            <a:pPr marR="0" lvl="0" algn="l" defTabSz="914400" rtl="0" eaLnBrk="1" fontAlgn="auto" latinLnBrk="0" hangingPunct="1">
              <a:lnSpc>
                <a:spcPct val="100000"/>
              </a:lnSpc>
              <a:spcBef>
                <a:spcPts val="0"/>
              </a:spcBef>
              <a:spcAft>
                <a:spcPts val="0"/>
              </a:spcAft>
              <a:buClrTx/>
              <a:buSzTx/>
              <a:tabLst/>
              <a:defRPr/>
            </a:pPr>
            <a:endParaRPr lang="en-GB" sz="1400" kern="0" dirty="0">
              <a:solidFill>
                <a:srgbClr val="FFFFFF"/>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We </a:t>
            </a: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aim</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 to use this work to</a:t>
            </a:r>
          </a:p>
          <a:p>
            <a:pPr marL="285750" indent="-285750">
              <a:buClr>
                <a:srgbClr val="FFFFFF"/>
              </a:buClr>
              <a:buFont typeface="Arial" panose="020B0604020202020204" pitchFamily="34" charset="0"/>
              <a:buChar char="•"/>
              <a:defRPr/>
            </a:pPr>
            <a:r>
              <a:rPr lang="en-GB" sz="1400" kern="0" dirty="0">
                <a:solidFill>
                  <a:srgbClr val="FFFFFF"/>
                </a:solidFill>
                <a:latin typeface="Arial"/>
                <a:cs typeface="Arial"/>
                <a:sym typeface="Arial"/>
              </a:rPr>
              <a:t>Help frame and provide intelligence and context for the </a:t>
            </a:r>
            <a:r>
              <a:rPr lang="en-GB" sz="1400" kern="0" dirty="0">
                <a:solidFill>
                  <a:schemeClr val="bg1"/>
                </a:solidFill>
                <a:latin typeface="Arial"/>
                <a:cs typeface="Arial"/>
                <a:sym typeface="Arial"/>
                <a:hlinkClick r:id="rId3">
                  <a:extLst>
                    <a:ext uri="{A12FA001-AC4F-418D-AE19-62706E023703}">
                      <ahyp:hlinkClr xmlns:ahyp="http://schemas.microsoft.com/office/drawing/2018/hyperlinkcolor" val="tx"/>
                    </a:ext>
                  </a:extLst>
                </a:hlinkClick>
              </a:rPr>
              <a:t>linked rapid intervention review being published by the Institute of Health Equity into the rising cost of living in London </a:t>
            </a: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GB" sz="1400" kern="0" dirty="0">
                <a:solidFill>
                  <a:srgbClr val="FFFFFF"/>
                </a:solidFill>
                <a:latin typeface="Arial"/>
                <a:cs typeface="Arial"/>
                <a:sym typeface="Arial"/>
              </a:rPr>
              <a:t>Identify gaps in current knowledge and scope for further research.</a:t>
            </a:r>
            <a:endParaRPr kumimoji="0" lang="en-GB" sz="1400" b="0" i="0" u="none" strike="noStrike" kern="0" cap="none" spc="0" normalizeH="0" baseline="0" noProof="0" dirty="0">
              <a:ln>
                <a:noFill/>
              </a:ln>
              <a:solidFill>
                <a:srgbClr val="FFFFFF"/>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endParaRPr lang="en-GB" sz="1400" kern="0" dirty="0">
              <a:solidFill>
                <a:srgbClr val="FFFFFF"/>
              </a:solidFill>
              <a:latin typeface="Arial"/>
              <a:cs typeface="Arial"/>
              <a:sym typeface="Arial"/>
            </a:endParaRPr>
          </a:p>
        </p:txBody>
      </p:sp>
      <p:sp>
        <p:nvSpPr>
          <p:cNvPr id="12" name="TextBox 11">
            <a:extLst>
              <a:ext uri="{FF2B5EF4-FFF2-40B4-BE49-F238E27FC236}">
                <a16:creationId xmlns:a16="http://schemas.microsoft.com/office/drawing/2014/main" id="{23FCD459-A7C7-75B0-F352-2D7B81F3593D}"/>
              </a:ext>
            </a:extLst>
          </p:cNvPr>
          <p:cNvSpPr txBox="1"/>
          <p:nvPr/>
        </p:nvSpPr>
        <p:spPr bwMode="gray">
          <a:xfrm>
            <a:off x="6237766" y="2369302"/>
            <a:ext cx="5320589" cy="300983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Key </a:t>
            </a:r>
            <a:r>
              <a:rPr kumimoji="0" lang="en-GB" sz="1400" b="1" i="0" u="sng" strike="noStrike" kern="0" cap="none" spc="0" normalizeH="0" baseline="0" noProof="0" dirty="0">
                <a:ln>
                  <a:noFill/>
                </a:ln>
                <a:solidFill>
                  <a:srgbClr val="FFFFFF"/>
                </a:solidFill>
                <a:effectLst/>
                <a:uLnTx/>
                <a:uFillTx/>
                <a:latin typeface="Arial"/>
                <a:ea typeface="+mn-ea"/>
                <a:cs typeface="Arial"/>
                <a:sym typeface="Arial"/>
              </a:rPr>
              <a:t>limitations</a:t>
            </a: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 include:</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400" b="0" i="0" u="none" strike="noStrike" kern="0" cap="none" spc="0" normalizeH="0" baseline="0" noProof="0" dirty="0">
                <a:ln>
                  <a:noFill/>
                </a:ln>
                <a:solidFill>
                  <a:srgbClr val="FFFFFF"/>
                </a:solidFill>
                <a:effectLst/>
                <a:uLnTx/>
                <a:uFillTx/>
                <a:latin typeface="Arial"/>
                <a:ea typeface="+mn-ea"/>
                <a:cs typeface="Arial"/>
                <a:sym typeface="Arial"/>
              </a:rPr>
              <a:t>The indicators of financial</a:t>
            </a:r>
            <a:r>
              <a:rPr lang="en-GB" sz="1400" kern="0" dirty="0">
                <a:solidFill>
                  <a:srgbClr val="FFFFFF"/>
                </a:solidFill>
                <a:latin typeface="Arial"/>
                <a:cs typeface="Arial"/>
                <a:sym typeface="Arial"/>
              </a:rPr>
              <a:t> hardship and inequalities presented in this deck are limited to data that is available publicly </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lang="en-GB" sz="1400" kern="0" dirty="0">
                <a:solidFill>
                  <a:srgbClr val="FFFFFF"/>
                </a:solidFill>
                <a:latin typeface="Arial"/>
                <a:cs typeface="Arial"/>
                <a:sym typeface="Arial"/>
              </a:rPr>
              <a:t>Further limitations in the breadth and granularity of </a:t>
            </a:r>
            <a:r>
              <a:rPr lang="en-GB" sz="1400" kern="0" dirty="0">
                <a:solidFill>
                  <a:schemeClr val="bg1"/>
                </a:solidFill>
                <a:latin typeface="Arial"/>
                <a:cs typeface="Arial"/>
                <a:sym typeface="Arial"/>
              </a:rPr>
              <a:t>intelligence and indicators available that would improve the monitoring of financial hardship are noted in the final slide on </a:t>
            </a:r>
            <a:r>
              <a:rPr lang="en-GB" sz="1400" kern="0" dirty="0">
                <a:solidFill>
                  <a:schemeClr val="bg1"/>
                </a:solidFill>
                <a:latin typeface="Arial"/>
                <a:cs typeface="Arial"/>
                <a:sym typeface="Arial"/>
                <a:hlinkClick r:id="rId4" action="ppaction://hlinksldjump">
                  <a:extLst>
                    <a:ext uri="{A12FA001-AC4F-418D-AE19-62706E023703}">
                      <ahyp:hlinkClr xmlns:ahyp="http://schemas.microsoft.com/office/drawing/2018/hyperlinkcolor" val="tx"/>
                    </a:ext>
                  </a:extLst>
                </a:hlinkClick>
              </a:rPr>
              <a:t>gaps in available data</a:t>
            </a:r>
            <a:endParaRPr kumimoji="0" lang="en-GB" sz="1400" b="0" i="0" u="none" strike="noStrike" kern="0" cap="none" spc="0" normalizeH="0" baseline="0" noProof="0" dirty="0">
              <a:ln>
                <a:noFill/>
              </a:ln>
              <a:solidFill>
                <a:schemeClr val="bg1"/>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9832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923289"/>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b="1" dirty="0">
                <a:solidFill>
                  <a:schemeClr val="lt1"/>
                </a:solidFill>
                <a:latin typeface="Arial"/>
                <a:ea typeface="Arial"/>
                <a:cs typeface="Arial"/>
                <a:sym typeface="Arial"/>
              </a:rPr>
              <a:t>PART 1: LONDON - THE RISING COSTS OF LIVING IN CONTEXT</a:t>
            </a:r>
          </a:p>
        </p:txBody>
      </p:sp>
      <p:cxnSp>
        <p:nvCxnSpPr>
          <p:cNvPr id="242" name="Google Shape;242;p2"/>
          <p:cNvCxnSpPr/>
          <p:nvPr/>
        </p:nvCxnSpPr>
        <p:spPr>
          <a:xfrm>
            <a:off x="666531" y="431102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1696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02374" y="489078"/>
            <a:ext cx="10751768" cy="4246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2400" b="1" dirty="0">
                <a:solidFill>
                  <a:schemeClr val="tx1"/>
                </a:solidFill>
                <a:latin typeface="+mj-lt"/>
                <a:ea typeface="Aktiv Grotesk" panose="020B0504020202020204" pitchFamily="34" charset="0"/>
              </a:rPr>
              <a:t>PART 1: LONDON - THE RISING COSTS OF LIVING IN CONTEXT</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837383" y="1789881"/>
            <a:ext cx="10600738" cy="2926184"/>
          </a:xfrm>
          <a:prstGeom prst="rect">
            <a:avLst/>
          </a:prstGeom>
          <a:noFill/>
        </p:spPr>
        <p:txBody>
          <a:bodyPr wrap="square" lIns="0" tIns="0" rIns="0" bIns="0" rtlCol="0" anchor="t">
            <a:noAutofit/>
          </a:bodyPr>
          <a:lstStyle/>
          <a:p>
            <a:r>
              <a:rPr lang="en-GB" sz="1400" dirty="0">
                <a:effectLst/>
                <a:latin typeface="+mj-lt"/>
                <a:ea typeface="Times New Roman" panose="02020603050405020304" pitchFamily="18" charset="0"/>
                <a:cs typeface="Browallia New"/>
              </a:rPr>
              <a:t>Inflation </a:t>
            </a:r>
            <a:r>
              <a:rPr lang="en-GB" sz="1400" dirty="0">
                <a:latin typeface="+mj-lt"/>
                <a:ea typeface="Times New Roman" panose="02020603050405020304" pitchFamily="18" charset="0"/>
                <a:cs typeface="Browallia New"/>
              </a:rPr>
              <a:t>in the cost of </a:t>
            </a:r>
            <a:r>
              <a:rPr lang="en-GB" sz="1400" dirty="0">
                <a:effectLst/>
                <a:latin typeface="+mj-lt"/>
                <a:ea typeface="Times New Roman" panose="02020603050405020304" pitchFamily="18" charset="0"/>
                <a:cs typeface="Browallia New"/>
              </a:rPr>
              <a:t>many essential goods and services, including rented housing, food and home energy, is outstripping that of more discretionary items, and some of these are rising faster than other parts of the UK.</a:t>
            </a:r>
            <a:r>
              <a:rPr lang="en-GB" sz="1400" dirty="0">
                <a:latin typeface="+mj-lt"/>
                <a:ea typeface="Times New Roman" panose="02020603050405020304" pitchFamily="18" charset="0"/>
                <a:cs typeface="Browallia New"/>
              </a:rPr>
              <a:t>   </a:t>
            </a:r>
            <a:endParaRPr lang="en-GB" sz="1400" dirty="0">
              <a:effectLst/>
              <a:latin typeface="+mj-lt"/>
              <a:ea typeface="Times New Roman" panose="02020603050405020304" pitchFamily="18" charset="0"/>
              <a:cs typeface="Browallia New" panose="020B0502040204020203" pitchFamily="34" charset="-34"/>
            </a:endParaRPr>
          </a:p>
          <a:p>
            <a:pPr marL="342900" indent="-342900">
              <a:buFont typeface="Arial" panose="020B0604020202020204" pitchFamily="34" charset="0"/>
              <a:buChar char="•"/>
            </a:pPr>
            <a:endParaRPr lang="en-GB" sz="1400" dirty="0">
              <a:latin typeface="+mj-lt"/>
              <a:ea typeface="Times New Roman" panose="02020603050405020304" pitchFamily="18" charset="0"/>
              <a:cs typeface="Browallia New" panose="020B0502040204020203" pitchFamily="34" charset="-34"/>
            </a:endParaRPr>
          </a:p>
          <a:p>
            <a:pPr marL="342900" indent="-342900">
              <a:buFont typeface="Arial" panose="020B0604020202020204" pitchFamily="34" charset="0"/>
              <a:buChar char="•"/>
            </a:pPr>
            <a:r>
              <a:rPr lang="en-GB" sz="1400" dirty="0">
                <a:latin typeface="+mj-lt"/>
                <a:ea typeface="Times New Roman" panose="02020603050405020304" pitchFamily="18" charset="0"/>
                <a:cs typeface="Browallia New"/>
              </a:rPr>
              <a:t>This section</a:t>
            </a:r>
            <a:r>
              <a:rPr lang="en-GB" sz="1400" dirty="0">
                <a:effectLst/>
                <a:latin typeface="+mj-lt"/>
                <a:ea typeface="Times New Roman" panose="02020603050405020304" pitchFamily="18" charset="0"/>
                <a:cs typeface="Browallia New"/>
              </a:rPr>
              <a:t> looks at indicators of how this is affecting </a:t>
            </a:r>
            <a:r>
              <a:rPr lang="en-GB" sz="1400" dirty="0">
                <a:latin typeface="+mj-lt"/>
                <a:ea typeface="Times New Roman" panose="02020603050405020304" pitchFamily="18" charset="0"/>
                <a:cs typeface="Browallia New"/>
              </a:rPr>
              <a:t>people living in London</a:t>
            </a:r>
            <a:r>
              <a:rPr lang="en-GB" sz="1400" dirty="0">
                <a:effectLst/>
                <a:latin typeface="+mj-lt"/>
                <a:ea typeface="Times New Roman" panose="02020603050405020304" pitchFamily="18" charset="0"/>
                <a:cs typeface="Browallia New"/>
              </a:rPr>
              <a:t>, with rises in self-reported financial struggles, and declines in ability to afford essential bills.</a:t>
            </a:r>
            <a:r>
              <a:rPr lang="en-GB" sz="1400" dirty="0">
                <a:latin typeface="+mj-lt"/>
                <a:ea typeface="Times New Roman" panose="02020603050405020304" pitchFamily="18" charset="0"/>
                <a:cs typeface="Browallia New"/>
              </a:rPr>
              <a:t> </a:t>
            </a:r>
            <a:r>
              <a:rPr lang="en-GB" sz="1400" dirty="0">
                <a:effectLst/>
                <a:latin typeface="+mj-lt"/>
                <a:ea typeface="Times New Roman" panose="02020603050405020304" pitchFamily="18" charset="0"/>
                <a:cs typeface="Browallia New"/>
              </a:rPr>
              <a:t>This </a:t>
            </a:r>
            <a:r>
              <a:rPr lang="en-GB" sz="1400" dirty="0">
                <a:latin typeface="+mj-lt"/>
                <a:ea typeface="Times New Roman" panose="02020603050405020304" pitchFamily="18" charset="0"/>
                <a:cs typeface="Browallia New"/>
              </a:rPr>
              <a:t>translates into changes in behaviour, several of which are likely to have health consequences – such as not heating homes, eating poorer quality food and using up savings.</a:t>
            </a:r>
          </a:p>
          <a:p>
            <a:pPr marL="342900" indent="-342900">
              <a:buFont typeface="Arial" panose="020B0604020202020204" pitchFamily="34" charset="0"/>
              <a:buChar char="•"/>
            </a:pPr>
            <a:endParaRPr kumimoji="0" lang="en-GB" sz="1400" b="0" i="0" u="none" strike="noStrike" kern="0" cap="none" spc="0" normalizeH="0" baseline="0" noProof="0" dirty="0">
              <a:ln>
                <a:noFill/>
              </a:ln>
              <a:solidFill>
                <a:srgbClr val="353E43"/>
              </a:solidFill>
              <a:effectLst/>
              <a:uLnTx/>
              <a:uFillTx/>
              <a:latin typeface="+mj-lt"/>
              <a:cs typeface="Browallia New" panose="020B0502040204020203" pitchFamily="34" charset="-34"/>
            </a:endParaRPr>
          </a:p>
          <a:p>
            <a:pPr marL="342900" indent="-342900">
              <a:buFont typeface="Arial" panose="020B0604020202020204" pitchFamily="34" charset="0"/>
              <a:buChar char="•"/>
            </a:pPr>
            <a:r>
              <a:rPr lang="en-GB" sz="1400" dirty="0">
                <a:latin typeface="+mj-lt"/>
                <a:cs typeface="Browallia New" panose="020B0502040204020203" pitchFamily="34" charset="-34"/>
              </a:rPr>
              <a:t>These occur in a context in which local authorities, by necessity due to reductions in spending power, are spending less on non-statutory services to support their communities through this period.</a:t>
            </a:r>
            <a:endParaRPr lang="en-US" sz="1400" dirty="0">
              <a:latin typeface="+mj-lt"/>
              <a:cs typeface="Browallia New" panose="020B0502040204020203" pitchFamily="34" charset="-34"/>
            </a:endParaRPr>
          </a:p>
        </p:txBody>
      </p:sp>
    </p:spTree>
    <p:extLst>
      <p:ext uri="{BB962C8B-B14F-4D97-AF65-F5344CB8AC3E}">
        <p14:creationId xmlns:p14="http://schemas.microsoft.com/office/powerpoint/2010/main" val="72368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895B35-A8A5-4B35-87A9-876BE411756F}"/>
              </a:ext>
            </a:extLst>
          </p:cNvPr>
          <p:cNvPicPr>
            <a:picLocks noChangeAspect="1"/>
          </p:cNvPicPr>
          <p:nvPr/>
        </p:nvPicPr>
        <p:blipFill>
          <a:blip r:embed="rId3"/>
          <a:stretch>
            <a:fillRect/>
          </a:stretch>
        </p:blipFill>
        <p:spPr>
          <a:xfrm>
            <a:off x="6096000" y="2687914"/>
            <a:ext cx="6006084" cy="3602736"/>
          </a:xfrm>
          <a:prstGeom prst="rect">
            <a:avLst/>
          </a:prstGeom>
        </p:spPr>
      </p:pic>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25162" y="477725"/>
            <a:ext cx="10751768" cy="108952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2400" b="1" dirty="0">
                <a:solidFill>
                  <a:schemeClr val="tx1"/>
                </a:solidFill>
                <a:latin typeface="Arial" panose="020B0604020202020204" pitchFamily="34" charset="0"/>
                <a:ea typeface="Aktiv Grotesk" panose="020B0504020202020204" pitchFamily="34" charset="0"/>
                <a:cs typeface="Arial" panose="020B0604020202020204" pitchFamily="34" charset="0"/>
              </a:rPr>
              <a:t>LONDON’S</a:t>
            </a:r>
            <a:r>
              <a:rPr lang="en-GB" sz="2400" b="1" spc="190" dirty="0">
                <a:solidFill>
                  <a:schemeClr val="tx1"/>
                </a:solidFill>
                <a:latin typeface="Arial" panose="020B0604020202020204" pitchFamily="34" charset="0"/>
                <a:ea typeface="Aktiv Grotesk" panose="020B0504020202020204" pitchFamily="34" charset="0"/>
                <a:cs typeface="Arial" panose="020B0604020202020204" pitchFamily="34" charset="0"/>
              </a:rPr>
              <a:t> PRICES INITIALLY ROSE FASTER THAN THE REST OF THE UK, WITH ITEM CATEGORIES CONTRIBUTING DIFFERENTLY TO INFLATION IN THE CAPITAL </a:t>
            </a:r>
            <a:endParaRPr lang="en-US" sz="2400" b="1" u="sng" spc="190" dirty="0">
              <a:solidFill>
                <a:schemeClr val="tx1"/>
              </a:solidFill>
              <a:latin typeface="Arial" panose="020B0604020202020204" pitchFamily="34" charset="0"/>
              <a:ea typeface="Aktiv Grotesk" panose="020B0504020202020204" pitchFamily="34" charset="0"/>
              <a:cs typeface="Arial" panose="020B0604020202020204" pitchFamily="34" charset="0"/>
            </a:endParaRP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428744" y="1956943"/>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i="0" u="none" strike="noStrike" kern="1200" cap="none" spc="0" normalizeH="0" baseline="0" noProof="0" dirty="0">
                <a:ln>
                  <a:noFill/>
                </a:ln>
                <a:solidFill>
                  <a:srgbClr val="353E43"/>
                </a:solidFill>
                <a:effectLst/>
                <a:uLnTx/>
                <a:uFillTx/>
                <a:latin typeface="Arial"/>
                <a:ea typeface="+mn-ea"/>
                <a:cs typeface="Arial"/>
                <a:sym typeface="Arial"/>
              </a:rPr>
              <a:t>Fig 1. Top five and bottom five price categories in terms of the difference between their contributions to London and UK inflation, 2022</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1670825"/>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25163" y="1137334"/>
            <a:ext cx="5585128" cy="1734438"/>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Using Office for National Statistics (ONS) price quotes, the Greater London Authority (GLA) have built a measure of underlying local inflation for the capital.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dirty="0">
              <a:ln>
                <a:noFill/>
              </a:ln>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The measure suggests local prices in London initially rose faster for the first half of 2022 than the UK average. Those trends have now reversed, suggesting London inflation may have peaked sooner.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dirty="0">
              <a:ln>
                <a:noFill/>
              </a:ln>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a:ea typeface="+mn-ea"/>
                <a:cs typeface="Arial"/>
              </a:rPr>
              <a:t>When London prices were rising faster, food was a key factor in the gap, and as lower-income households tend to spend more on food, this is likely to have widened inequalities in the capital.</a:t>
            </a:r>
          </a:p>
          <a:p>
            <a:pPr marL="285750" marR="0" lvl="0" indent="-285750" algn="l" defTabSz="914400">
              <a:lnSpc>
                <a:spcPct val="100000"/>
              </a:lnSpc>
              <a:spcBef>
                <a:spcPts val="0"/>
              </a:spcBef>
              <a:spcAft>
                <a:spcPts val="0"/>
              </a:spcAft>
              <a:buClr>
                <a:srgbClr val="000000"/>
              </a:buClr>
              <a:buSzTx/>
              <a:buFont typeface="Arial" panose="020B0604020202020204" pitchFamily="34" charset="0"/>
              <a:buChar char="•"/>
              <a:tabLst/>
              <a:defRPr/>
            </a:pPr>
            <a:endParaRPr lang="en-GB" sz="1400" b="0" i="0" u="none" strike="noStrike" kern="1200" cap="none" spc="0" normalizeH="0" baseline="0" noProof="0" dirty="0">
              <a:ln>
                <a:noFill/>
              </a:ln>
              <a:effectLst/>
              <a:uLnTx/>
              <a:uFillTx/>
              <a:latin typeface="Arial"/>
              <a:cs typeface="Arial"/>
            </a:endParaRPr>
          </a:p>
          <a:p>
            <a:pPr marL="285750" indent="-285750">
              <a:buClr>
                <a:srgbClr val="000000"/>
              </a:buClr>
              <a:buFont typeface="Arial" panose="020B0604020202020204" pitchFamily="34" charset="0"/>
              <a:buChar char="•"/>
              <a:defRPr/>
            </a:pPr>
            <a:r>
              <a:rPr kumimoji="0" lang="en-GB" sz="1400" b="0" i="0" u="none" strike="noStrike" kern="1200" cap="none" spc="0" normalizeH="0" baseline="0" noProof="0" dirty="0">
                <a:ln>
                  <a:noFill/>
                </a:ln>
                <a:effectLst/>
                <a:uLnTx/>
                <a:uFillTx/>
                <a:latin typeface="Arial"/>
                <a:ea typeface="+mn-ea"/>
                <a:cs typeface="Arial"/>
              </a:rPr>
              <a:t>Energy is not part of this measure and </a:t>
            </a:r>
            <a:r>
              <a:rPr lang="en-GB" sz="1400" dirty="0">
                <a:latin typeface="Arial"/>
                <a:cs typeface="Arial"/>
              </a:rPr>
              <a:t>people living in London </a:t>
            </a:r>
            <a:r>
              <a:rPr kumimoji="0" lang="en-GB" sz="1400" b="0" i="0" u="none" strike="noStrike" kern="1200" cap="none" spc="0" normalizeH="0" baseline="0" noProof="0" dirty="0">
                <a:ln>
                  <a:noFill/>
                </a:ln>
                <a:effectLst/>
                <a:uLnTx/>
                <a:uFillTx/>
                <a:latin typeface="Arial"/>
                <a:ea typeface="+mn-ea"/>
                <a:cs typeface="Arial"/>
              </a:rPr>
              <a:t>spend less on it than the UK average, so the overall inflation experience may be higher still in other regions.</a:t>
            </a:r>
            <a:endParaRPr lang="en-GB" sz="1400" b="0" i="0" u="none" strike="noStrike" kern="120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dirty="0">
              <a:ln>
                <a:noFill/>
              </a:ln>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effectLst/>
              <a:uLnTx/>
              <a:uFillTx/>
              <a:latin typeface="Arial"/>
              <a:ea typeface="+mn-ea"/>
              <a:cs typeface="Arial"/>
              <a:sym typeface="Arial"/>
            </a:endParaRPr>
          </a:p>
        </p:txBody>
      </p:sp>
      <p:sp>
        <p:nvSpPr>
          <p:cNvPr id="15" name="Rectangle 14">
            <a:extLst>
              <a:ext uri="{FF2B5EF4-FFF2-40B4-BE49-F238E27FC236}">
                <a16:creationId xmlns:a16="http://schemas.microsoft.com/office/drawing/2014/main" id="{A8A862D9-4F44-D86D-7BD0-C73BA985FCFD}"/>
              </a:ext>
            </a:extLst>
          </p:cNvPr>
          <p:cNvSpPr/>
          <p:nvPr/>
        </p:nvSpPr>
        <p:spPr>
          <a:xfrm>
            <a:off x="0" y="6535021"/>
            <a:ext cx="836372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a:ea typeface="+mn-ea"/>
                <a:cs typeface="Arial" panose="020B0604020202020204" pitchFamily="34" charset="0"/>
              </a:rPr>
              <a:t>Source:</a:t>
            </a:r>
            <a:r>
              <a:rPr kumimoji="0" lang="en-GB" sz="1000" b="0" i="0" u="none" strike="noStrike" kern="1200" cap="none" spc="0" normalizeH="0" baseline="0" noProof="0" dirty="0">
                <a:ln>
                  <a:noFill/>
                </a:ln>
                <a:effectLst/>
                <a:uLnTx/>
                <a:uFillTx/>
                <a:latin typeface="Arial" panose="020B0604020202020204" pitchFamily="34" charset="0"/>
                <a:ea typeface="+mn-ea"/>
                <a:cs typeface="+mn-cs"/>
              </a:rPr>
              <a:t>  1) GLA Calculations based on date from ONS </a:t>
            </a:r>
            <a:r>
              <a:rPr kumimoji="0" lang="en-GB" sz="1000" b="0" i="0" u="sng" strike="noStrike" kern="1200" cap="none" spc="0" normalizeH="0" baseline="0" noProof="0" dirty="0">
                <a:ln>
                  <a:noFill/>
                </a:ln>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Family Spending dataset, Workbook 2</a:t>
            </a:r>
            <a:endParaRPr kumimoji="0" lang="en-US" sz="1000" b="0" i="0" u="none" strike="noStrike" kern="1200" cap="none" spc="0" normalizeH="0" baseline="0" noProof="0" dirty="0">
              <a:ln>
                <a:noFill/>
              </a:ln>
              <a:effectLst/>
              <a:uLnTx/>
              <a:uFillTx/>
              <a:latin typeface="Arial"/>
              <a:ea typeface="+mn-ea"/>
              <a:cs typeface="Arial" panose="020B0604020202020204" pitchFamily="34" charset="0"/>
            </a:endParaRPr>
          </a:p>
        </p:txBody>
      </p:sp>
      <p:sp>
        <p:nvSpPr>
          <p:cNvPr id="9" name="TextBox 8">
            <a:extLst>
              <a:ext uri="{FF2B5EF4-FFF2-40B4-BE49-F238E27FC236}">
                <a16:creationId xmlns:a16="http://schemas.microsoft.com/office/drawing/2014/main" id="{34A746FD-8EA0-4FB5-A22A-4F52428E6367}"/>
              </a:ext>
            </a:extLst>
          </p:cNvPr>
          <p:cNvSpPr txBox="1"/>
          <p:nvPr/>
        </p:nvSpPr>
        <p:spPr>
          <a:xfrm>
            <a:off x="6731959" y="6190793"/>
            <a:ext cx="5145814" cy="707886"/>
          </a:xfrm>
          <a:prstGeom prst="rect">
            <a:avLst/>
          </a:prstGeom>
          <a:noFill/>
        </p:spPr>
        <p:txBody>
          <a:bodyPr wrap="square" rtlCol="0">
            <a:spAutoFit/>
          </a:bodyPr>
          <a:lstStyle/>
          <a:p>
            <a:pPr>
              <a:tabLst>
                <a:tab pos="354013" algn="l"/>
              </a:tabLst>
            </a:pPr>
            <a:r>
              <a:rPr lang="en-GB" sz="1000" b="1" dirty="0">
                <a:latin typeface="+mj-lt"/>
              </a:rPr>
              <a:t>Note:	</a:t>
            </a:r>
            <a:r>
              <a:rPr lang="en-GB" sz="1000" dirty="0">
                <a:latin typeface="+mj-lt"/>
              </a:rPr>
              <a:t>X-axis units in this graph are percentage point contributions to the London inflation measure, over and above the same category’s contribution to the UK measure.</a:t>
            </a:r>
          </a:p>
          <a:p>
            <a:pPr>
              <a:tabLst>
                <a:tab pos="354013" algn="l"/>
              </a:tabLst>
            </a:pPr>
            <a:endParaRPr lang="en-GB" sz="1000" dirty="0">
              <a:latin typeface="+mj-lt"/>
            </a:endParaRPr>
          </a:p>
          <a:p>
            <a:pPr>
              <a:tabLst>
                <a:tab pos="354013" algn="l"/>
              </a:tabLst>
            </a:pPr>
            <a:endParaRPr lang="en-GB" sz="1000" dirty="0">
              <a:latin typeface="+mj-lt"/>
            </a:endParaRPr>
          </a:p>
        </p:txBody>
      </p:sp>
    </p:spTree>
    <p:extLst>
      <p:ext uri="{BB962C8B-B14F-4D97-AF65-F5344CB8AC3E}">
        <p14:creationId xmlns:p14="http://schemas.microsoft.com/office/powerpoint/2010/main" val="339620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3652-D033-4A06-AECD-D6CF157896A1}"/>
              </a:ext>
            </a:extLst>
          </p:cNvPr>
          <p:cNvSpPr>
            <a:spLocks noGrp="1"/>
          </p:cNvSpPr>
          <p:nvPr>
            <p:ph type="title"/>
          </p:nvPr>
        </p:nvSpPr>
        <p:spPr>
          <a:xfrm>
            <a:off x="477486" y="1269392"/>
            <a:ext cx="6990631" cy="788553"/>
          </a:xfrm>
          <a:noFill/>
        </p:spPr>
        <p:txBody>
          <a:bodyPr>
            <a:noAutofit/>
          </a:bodyPr>
          <a:lstStyle/>
          <a:p>
            <a:pPr marL="285750" indent="-285750">
              <a:buFont typeface="Arial" panose="020B0604020202020204" pitchFamily="34" charset="0"/>
              <a:buChar char="•"/>
            </a:pPr>
            <a:r>
              <a:rPr lang="en-GB" sz="1400" b="0" dirty="0"/>
              <a:t>Overall in December 2022, 51% of Londoners were either ‘financially struggling’ or ‘just about managing’ financially.</a:t>
            </a:r>
            <a:br>
              <a:rPr lang="en-GB" sz="1400" b="0" dirty="0"/>
            </a:br>
            <a:r>
              <a:rPr lang="en-GB" sz="1400" b="0" dirty="0"/>
              <a:t>One in five Londoners (20%) said they were ‘struggling financially’ in Dece</a:t>
            </a:r>
            <a:r>
              <a:rPr lang="en-GB" sz="1400" dirty="0"/>
              <a:t>mber</a:t>
            </a:r>
            <a:r>
              <a:rPr lang="en-GB" sz="1400" b="0" dirty="0"/>
              <a:t> up from 12% in January, while a third (31%) say they were “just about managing” </a:t>
            </a:r>
            <a:r>
              <a:rPr lang="en-GB" sz="1400" b="0" baseline="30000" dirty="0"/>
              <a:t>1</a:t>
            </a:r>
          </a:p>
        </p:txBody>
      </p:sp>
      <p:sp>
        <p:nvSpPr>
          <p:cNvPr id="2" name="TextBox 1">
            <a:extLst>
              <a:ext uri="{FF2B5EF4-FFF2-40B4-BE49-F238E27FC236}">
                <a16:creationId xmlns:a16="http://schemas.microsoft.com/office/drawing/2014/main" id="{2EE8C7D8-8A3E-487E-A522-2F982EE52469}"/>
              </a:ext>
            </a:extLst>
          </p:cNvPr>
          <p:cNvSpPr txBox="1"/>
          <p:nvPr/>
        </p:nvSpPr>
        <p:spPr>
          <a:xfrm>
            <a:off x="10646" y="6172200"/>
            <a:ext cx="79243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54013" algn="l"/>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Note: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‘Financially struggling’ is ‘I am having to go without my basic needs and / or rely on debt to pay for my basic needs’ plus ‘I’m struggling to make ends meet’ </a:t>
            </a: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Question: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Thinking about your current financial situation, which of these statements best applies to you?”</a:t>
            </a:r>
          </a:p>
        </p:txBody>
      </p:sp>
      <p:sp>
        <p:nvSpPr>
          <p:cNvPr id="3" name="Rectangle 2">
            <a:extLst>
              <a:ext uri="{FF2B5EF4-FFF2-40B4-BE49-F238E27FC236}">
                <a16:creationId xmlns:a16="http://schemas.microsoft.com/office/drawing/2014/main" id="{7843716A-B7BA-AD24-E6B8-0304E50D4E42}"/>
              </a:ext>
            </a:extLst>
          </p:cNvPr>
          <p:cNvSpPr/>
          <p:nvPr/>
        </p:nvSpPr>
        <p:spPr>
          <a:xfrm>
            <a:off x="-1" y="6535021"/>
            <a:ext cx="121407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rPr>
              <a:t>Source:</a:t>
            </a:r>
            <a:r>
              <a:rPr kumimoji="0" lang="en-GB" sz="1000" b="0" i="0" u="none" strike="noStrike" kern="1200" cap="none" spc="0" normalizeH="0" baseline="0" noProof="0" dirty="0">
                <a:ln>
                  <a:noFill/>
                </a:ln>
                <a:effectLst/>
                <a:uLnTx/>
                <a:uFillTx/>
                <a:latin typeface="Arial" panose="020B0604020202020204"/>
                <a:ea typeface="+mn-ea"/>
                <a:cs typeface="+mn-cs"/>
              </a:rPr>
              <a:t> 1) YouGov Plc polling data completed on behalf of the GLA </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hlinkClick r:id="rId2">
                  <a:extLst>
                    <a:ext uri="{A12FA001-AC4F-418D-AE19-62706E023703}">
                      <ahyp:hlinkClr xmlns:ahyp="http://schemas.microsoft.com/office/drawing/2018/hyperlinkcolor" val="tx"/>
                    </a:ext>
                  </a:extLst>
                </a:hlinkClick>
              </a:rPr>
              <a:t>https://data.london.gov.uk/dataset/gla-poll-results-cost-of-living-2022</a:t>
            </a:r>
            <a:r>
              <a:rPr kumimoji="0" lang="en-GB" sz="1000" b="0" i="0" u="sng" strike="noStrike" kern="1200" cap="none" spc="0" normalizeH="0" baseline="0" noProof="0" dirty="0">
                <a:ln>
                  <a:noFill/>
                </a:ln>
                <a:effectLst/>
                <a:uLnTx/>
                <a:uFillTx/>
                <a:latin typeface="Arial" panose="020B0604020202020204"/>
                <a:ea typeface="Calibri" panose="020F0502020204030204" pitchFamily="34" charset="0"/>
                <a:cs typeface="+mn-cs"/>
              </a:rPr>
              <a:t>, October and December 2022 </a:t>
            </a:r>
            <a:r>
              <a:rPr kumimoji="0" lang="en-GB" sz="1000" b="0" i="0" u="none" strike="noStrike" kern="1200" cap="none" spc="0" normalizeH="0" baseline="0" noProof="0" dirty="0">
                <a:ln>
                  <a:noFill/>
                </a:ln>
                <a:effectLst/>
                <a:uLnTx/>
                <a:uFillTx/>
                <a:latin typeface="Arial" panose="020B0604020202020204" pitchFamily="34" charset="0"/>
                <a:ea typeface="+mn-ea"/>
                <a:cs typeface="+mn-cs"/>
              </a:rPr>
              <a:t>2) </a:t>
            </a:r>
            <a:r>
              <a:rPr kumimoji="0" lang="en-GB" sz="1000" b="0" i="0" u="sng" strike="noStrike" kern="1200" cap="none" spc="0" normalizeH="0" baseline="0" noProof="0" dirty="0">
                <a:ln>
                  <a:noFill/>
                </a:ln>
                <a:solidFill>
                  <a:srgbClr val="0563C1"/>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NIESR modelling (using LINDA, </a:t>
            </a:r>
            <a:r>
              <a:rPr kumimoji="0" lang="en-GB" sz="1000" b="0" i="0" u="sng" strike="noStrike" kern="1200" cap="none" spc="0" normalizeH="0" baseline="0" noProof="0" dirty="0" err="1">
                <a:ln>
                  <a:noFill/>
                </a:ln>
                <a:solidFill>
                  <a:srgbClr val="0563C1"/>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NiReMS</a:t>
            </a:r>
            <a:r>
              <a:rPr kumimoji="0" lang="en-GB" sz="1000" b="0" i="0" u="sng" strike="noStrike" kern="1200" cap="none" spc="0" normalizeH="0" baseline="0" noProof="0" dirty="0">
                <a:ln>
                  <a:noFill/>
                </a:ln>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dirty="0">
                <a:ln>
                  <a:noFill/>
                </a:ln>
                <a:effectLst/>
                <a:uLnTx/>
                <a:uFillTx/>
                <a:latin typeface="Arial" panose="020B0604020202020204" pitchFamily="34" charset="0"/>
                <a:ea typeface="+mn-ea"/>
                <a:cs typeface="+mn-cs"/>
              </a:rPr>
              <a:t>; 3) ONS </a:t>
            </a:r>
            <a:r>
              <a:rPr kumimoji="0" lang="en-GB" sz="1000" b="0" i="0" u="sng" strike="noStrike" kern="1200" cap="none" spc="0" normalizeH="0" baseline="0" noProof="0" dirty="0">
                <a:ln>
                  <a:noFill/>
                </a:ln>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Family Spending dataset, Workbook 2</a:t>
            </a:r>
            <a:r>
              <a:rPr kumimoji="0" lang="en-GB" sz="1000" b="0" i="0" u="none" strike="noStrike" kern="1200" cap="none" spc="0" normalizeH="0" baseline="0" noProof="0" dirty="0">
                <a:ln>
                  <a:noFill/>
                </a:ln>
                <a:effectLst/>
                <a:uLnTx/>
                <a:uFillTx/>
                <a:latin typeface="Arial" panose="020B0604020202020204" pitchFamily="34" charset="0"/>
                <a:ea typeface="+mn-ea"/>
                <a:cs typeface="+mn-cs"/>
              </a:rPr>
              <a:t>​</a:t>
            </a:r>
            <a:endParaRPr kumimoji="0" lang="en-US" sz="1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p:txBody>
      </p:sp>
      <p:sp>
        <p:nvSpPr>
          <p:cNvPr id="6" name="TextBox 5">
            <a:extLst>
              <a:ext uri="{FF2B5EF4-FFF2-40B4-BE49-F238E27FC236}">
                <a16:creationId xmlns:a16="http://schemas.microsoft.com/office/drawing/2014/main" id="{D9FC1F9A-3DD5-8221-AA94-1717687CA1C9}"/>
              </a:ext>
            </a:extLst>
          </p:cNvPr>
          <p:cNvSpPr txBox="1"/>
          <p:nvPr/>
        </p:nvSpPr>
        <p:spPr bwMode="gray">
          <a:xfrm>
            <a:off x="7578968" y="1222673"/>
            <a:ext cx="4327281" cy="173443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In August 2022, 90% of Londoners said their household costs had risen over the last six months.</a:t>
            </a:r>
            <a:r>
              <a:rPr kumimoji="0" lang="en-US" sz="1200" b="0" i="0" u="none" strike="noStrike" kern="0" cap="none" spc="0" normalizeH="0" baseline="30000" noProof="0" dirty="0">
                <a:ln>
                  <a:noFill/>
                </a:ln>
                <a:solidFill>
                  <a:srgbClr val="353E43"/>
                </a:solidFill>
                <a:effectLst/>
                <a:uLnTx/>
                <a:uFillTx/>
                <a:latin typeface="Arial"/>
                <a:ea typeface="+mn-ea"/>
                <a:cs typeface="Arial"/>
                <a:sym typeface="Arial"/>
              </a:rPr>
              <a:t>2-4</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CPI annual inflation hit a 40-year high of 11.1% in October.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Increases in the cost of living are likely to be most pronounced for the lowest-income Londoners. Lower-income households devote a larger share of their spending to food and fuel.</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2,3</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NIESR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National Institute of Economic and Social Research)</a:t>
            </a: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 estimate the rise in living costs will equate to an income cut of 9.5% for the hardest-hit households, vs 0.6% for the highest income households.</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ea typeface="+mn-ea"/>
                <a:cs typeface="Arial"/>
              </a:rPr>
              <a:t>In YouGov polling commissioned by the GLA in October 2022</a:t>
            </a:r>
            <a:r>
              <a:rPr kumimoji="0" lang="en-US" sz="1400" b="0" i="0" u="none" strike="noStrike" kern="0" cap="none" spc="0" normalizeH="0" baseline="30000" noProof="0" dirty="0">
                <a:ln>
                  <a:noFill/>
                </a:ln>
                <a:solidFill>
                  <a:srgbClr val="353E43"/>
                </a:solidFill>
                <a:effectLst/>
                <a:uLnTx/>
                <a:uFillTx/>
                <a:latin typeface="Arial"/>
                <a:ea typeface="+mn-ea"/>
                <a:cs typeface="Arial"/>
                <a:sym typeface="Arial"/>
              </a:rPr>
              <a:t> 1</a:t>
            </a:r>
            <a:r>
              <a:rPr kumimoji="0" lang="en-GB" sz="1400" b="0" i="0" u="none" strike="noStrike" kern="1200" cap="none" spc="0" normalizeH="0" baseline="0" noProof="0" dirty="0">
                <a:ln>
                  <a:noFill/>
                </a:ln>
                <a:solidFill>
                  <a:srgbClr val="353D42"/>
                </a:solidFill>
                <a:effectLst/>
                <a:uLnTx/>
                <a:uFillTx/>
                <a:latin typeface="Arial"/>
                <a:ea typeface="+mn-ea"/>
                <a:cs typeface="Arial"/>
              </a:rPr>
              <a:t>, 86% of Londoners said their cost of living had increased over the last six months, with 51% saying it had increased a lot.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353E43"/>
                </a:solidFill>
                <a:effectLst/>
                <a:uLnTx/>
                <a:uFillTx/>
                <a:latin typeface="Arial"/>
                <a:ea typeface="+mn-ea"/>
                <a:cs typeface="Arial"/>
                <a:sym typeface="Arial"/>
              </a:rPr>
              <a:t>7% of Londoners had fallen behind on some or all bill payments, while 12% were constantly struggling to pay their bills.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353D42"/>
                </a:solidFill>
                <a:effectLst/>
                <a:uLnTx/>
                <a:uFillTx/>
                <a:latin typeface="Arial"/>
                <a:ea typeface="+mn-ea"/>
                <a:cs typeface="Arial"/>
              </a:rPr>
              <a:t>12% said they have regularly or occasionally been unable to buy food or essential items.</a:t>
            </a:r>
          </a:p>
        </p:txBody>
      </p:sp>
      <p:graphicFrame>
        <p:nvGraphicFramePr>
          <p:cNvPr id="8" name="Content Placeholder 8" descr="Chart: Londoners' financial situation over time">
            <a:extLst>
              <a:ext uri="{FF2B5EF4-FFF2-40B4-BE49-F238E27FC236}">
                <a16:creationId xmlns:a16="http://schemas.microsoft.com/office/drawing/2014/main" id="{364F8CAE-8C41-43D7-AF6D-E04304739928}"/>
              </a:ext>
            </a:extLst>
          </p:cNvPr>
          <p:cNvGraphicFramePr>
            <a:graphicFrameLocks noGrp="1"/>
          </p:cNvGraphicFramePr>
          <p:nvPr>
            <p:ph idx="1"/>
          </p:nvPr>
        </p:nvGraphicFramePr>
        <p:xfrm>
          <a:off x="295226" y="2057945"/>
          <a:ext cx="7283743" cy="411901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2">
            <a:extLst>
              <a:ext uri="{FF2B5EF4-FFF2-40B4-BE49-F238E27FC236}">
                <a16:creationId xmlns:a16="http://schemas.microsoft.com/office/drawing/2014/main" id="{5B8C0AFE-2FED-4946-A113-281CDF2E1F01}"/>
              </a:ext>
            </a:extLst>
          </p:cNvPr>
          <p:cNvSpPr txBox="1">
            <a:spLocks/>
          </p:cNvSpPr>
          <p:nvPr/>
        </p:nvSpPr>
        <p:spPr>
          <a:xfrm>
            <a:off x="588336" y="513035"/>
            <a:ext cx="12140716" cy="424732"/>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400" b="1" cap="all" dirty="0">
                <a:solidFill>
                  <a:srgbClr val="353E43"/>
                </a:solidFill>
                <a:latin typeface="Arial"/>
                <a:ea typeface="Aktiv Grotesk" panose="020B0504020202020204" pitchFamily="34" charset="0"/>
                <a:cs typeface="Arial"/>
              </a:rPr>
              <a:t>A HIGH PROPORTION OF LONDONERS ARE STRUGGLING FINANCIALLY</a:t>
            </a:r>
            <a:endParaRPr lang="en-US" sz="2400" b="1" u="sng" dirty="0">
              <a:solidFill>
                <a:srgbClr val="353E43"/>
              </a:solidFill>
              <a:latin typeface="Arial"/>
              <a:ea typeface="Aktiv Grotesk" panose="020B0504020202020204" pitchFamily="34" charset="0"/>
              <a:cs typeface="Arial"/>
            </a:endParaRPr>
          </a:p>
        </p:txBody>
      </p:sp>
    </p:spTree>
    <p:extLst>
      <p:ext uri="{BB962C8B-B14F-4D97-AF65-F5344CB8AC3E}">
        <p14:creationId xmlns:p14="http://schemas.microsoft.com/office/powerpoint/2010/main" val="83089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U poll theme">
    <a:dk1>
      <a:srgbClr val="353D42"/>
    </a:dk1>
    <a:lt1>
      <a:srgbClr val="FFFFFF"/>
    </a:lt1>
    <a:dk2>
      <a:srgbClr val="868B8E"/>
    </a:dk2>
    <a:lt2>
      <a:srgbClr val="666666"/>
    </a:lt2>
    <a:accent1>
      <a:srgbClr val="6DA7DE"/>
    </a:accent1>
    <a:accent2>
      <a:srgbClr val="9E0059"/>
    </a:accent2>
    <a:accent3>
      <a:srgbClr val="DEE000"/>
    </a:accent3>
    <a:accent4>
      <a:srgbClr val="D82222"/>
    </a:accent4>
    <a:accent5>
      <a:srgbClr val="5EA15D"/>
    </a:accent5>
    <a:accent6>
      <a:srgbClr val="943FA6"/>
    </a:accent6>
    <a:hlink>
      <a:srgbClr val="9E0059"/>
    </a:hlink>
    <a:folHlink>
      <a:srgbClr val="EE266D"/>
    </a:folHlink>
  </a:clrScheme>
  <a:fontScheme name="CIU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9eb763-7362-49f6-aad1-b82dbb89a54d" xsi:nil="true"/>
    <lcf76f155ced4ddcb4097134ff3c332f xmlns="f60ce3f7-453f-4666-9559-b9678b0a3a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A3C43E00B7C448FE661E7C98C6316" ma:contentTypeVersion="16" ma:contentTypeDescription="Create a new document." ma:contentTypeScope="" ma:versionID="cf9dd207ed708d6ac6c5de3279f16a5c">
  <xsd:schema xmlns:xsd="http://www.w3.org/2001/XMLSchema" xmlns:xs="http://www.w3.org/2001/XMLSchema" xmlns:p="http://schemas.microsoft.com/office/2006/metadata/properties" xmlns:ns2="f60ce3f7-453f-4666-9559-b9678b0a3ab4" xmlns:ns3="249eb763-7362-49f6-aad1-b82dbb89a54d" targetNamespace="http://schemas.microsoft.com/office/2006/metadata/properties" ma:root="true" ma:fieldsID="7881b52bb645cd30a65fbf9f6ff4efb8" ns2:_="" ns3:_="">
    <xsd:import namespace="f60ce3f7-453f-4666-9559-b9678b0a3ab4"/>
    <xsd:import namespace="249eb763-7362-49f6-aad1-b82dbb89a5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ce3f7-453f-4666-9559-b9678b0a3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eb763-7362-49f6-aad1-b82dbb89a5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a69f34-00df-4230-a17b-8b82ed324bbe}" ma:internalName="TaxCatchAll" ma:showField="CatchAllData" ma:web="249eb763-7362-49f6-aad1-b82dbb89a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9AC62-7ECA-4B1C-9CD5-A46FAFD91FF7}">
  <ds:schemaRefs>
    <ds:schemaRef ds:uri="http://schemas.microsoft.com/office/2006/metadata/properties"/>
    <ds:schemaRef ds:uri="http://schemas.microsoft.com/office/infopath/2007/PartnerControls"/>
    <ds:schemaRef ds:uri="249eb763-7362-49f6-aad1-b82dbb89a54d"/>
    <ds:schemaRef ds:uri="f60ce3f7-453f-4666-9559-b9678b0a3ab4"/>
  </ds:schemaRefs>
</ds:datastoreItem>
</file>

<file path=customXml/itemProps2.xml><?xml version="1.0" encoding="utf-8"?>
<ds:datastoreItem xmlns:ds="http://schemas.openxmlformats.org/officeDocument/2006/customXml" ds:itemID="{B6B1298A-7C1D-4637-AC44-F95BCFFD6594}">
  <ds:schemaRefs>
    <ds:schemaRef ds:uri="http://schemas.microsoft.com/sharepoint/v3/contenttype/forms"/>
  </ds:schemaRefs>
</ds:datastoreItem>
</file>

<file path=customXml/itemProps3.xml><?xml version="1.0" encoding="utf-8"?>
<ds:datastoreItem xmlns:ds="http://schemas.openxmlformats.org/officeDocument/2006/customXml" ds:itemID="{A28F8423-5D8F-407B-9F1E-C3E5ED324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ce3f7-453f-4666-9559-b9678b0a3ab4"/>
    <ds:schemaRef ds:uri="249eb763-7362-49f6-aad1-b82dbb89a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6663</Words>
  <Application>Microsoft Office PowerPoint</Application>
  <PresentationFormat>Widescreen</PresentationFormat>
  <Paragraphs>359</Paragraphs>
  <Slides>39</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Calibri Light</vt:lpstr>
      <vt:lpstr>Cambria</vt:lpstr>
      <vt:lpstr>Office Theme</vt:lpstr>
      <vt:lpstr>1_Office Theme</vt:lpstr>
      <vt:lpstr>IMPACTS OF RISING COST OF LIVING ON LONDON</vt:lpstr>
      <vt:lpstr>EXECUTIVE SUMMARY </vt:lpstr>
      <vt:lpstr>PowerPoint Presentation</vt:lpstr>
      <vt:lpstr>PowerPoint Presentation</vt:lpstr>
      <vt:lpstr>PowerPoint Presentation</vt:lpstr>
      <vt:lpstr>PART 1: LONDON - THE RISING COSTS OF LIVING IN CONTEXT</vt:lpstr>
      <vt:lpstr>PART 1: LONDON - THE RISING COSTS OF LIVING IN CONTEXT</vt:lpstr>
      <vt:lpstr>LONDON’S PRICES INITIALLY ROSE FASTER THAN THE REST OF THE UK, WITH ITEM CATEGORIES CONTRIBUTING DIFFERENTLY TO INFLATION IN THE CAPITAL </vt:lpstr>
      <vt:lpstr>Overall in December 2022, 51% of Londoners were either ‘financially struggling’ or ‘just about managing’ financially. One in five Londoners (20%) said they were ‘struggling financially’ in December up from 12% in January, while a third (31%) say they were “just about managing” 1</vt:lpstr>
      <vt:lpstr>PowerPoint Presentation</vt:lpstr>
      <vt:lpstr>PowerPoint Presentation</vt:lpstr>
      <vt:lpstr>PART 2: WHO IS AT GREATEST RISK DUE TO THE RISING  COST OF LIVING?</vt:lpstr>
      <vt:lpstr>PART 2: WHO IS AT GREATEST RISK DUE TO THE RISING  COST OF LIVING?</vt:lpstr>
      <vt:lpstr>Fig 6. Change in local authority spending power 2010/11 – 2020/21</vt:lpstr>
      <vt:lpstr>Wealth is unequally distributed in London</vt:lpstr>
      <vt:lpstr>The Richest 10% of people in London have 10x more income than the poorest 10%</vt:lpstr>
      <vt:lpstr>The wage recovery has skewed towards well-paid sectors, further widening inequalities as real pay falls</vt:lpstr>
      <vt:lpstr>Fig 10.  Dwelling stock by tenure, London, 2002-2021</vt:lpstr>
      <vt:lpstr>PowerPoint Presentation</vt:lpstr>
      <vt:lpstr>PART 3: INDICATORS OF RISING FINANCIAL INSECURITY IN LONDON</vt:lpstr>
      <vt:lpstr>PART 3 INDICATORS OF RISING FINANCIAL INSECURITY IN LONDON</vt:lpstr>
      <vt:lpstr>London has the highest childcare costs in England</vt:lpstr>
      <vt:lpstr>Fig 13. Capped households (Housing Benefit only) by family type and number of children, London, May 2022 </vt:lpstr>
      <vt:lpstr>New rental prices are soaring in London, so housing will soon add to high inflation in essential goods</vt:lpstr>
      <vt:lpstr>Fig 15. Residential loans to individuals for house purchase or remortgage, £ millions, London, 2010 Q1 – 2022 Q2</vt:lpstr>
      <vt:lpstr>PowerPoint Presentation</vt:lpstr>
      <vt:lpstr>PowerPoint Presentation</vt:lpstr>
      <vt:lpstr>Fig 20. Those who cannot keep their home warm enough in winter, percentage, IMD quintiles (2019), London, 2021/22</vt:lpstr>
      <vt:lpstr>PART 4: ACCESS TO SUPPORT WITH RISING LIVING COSTS </vt:lpstr>
      <vt:lpstr>PART 4 ACCESS TO SUPPORT WITH RISING LIVING COSTS</vt:lpstr>
      <vt:lpstr>Fig 22. Individuals that were not aware of particular hardship support organisations, London constituency assemblies and London, 2021/22</vt:lpstr>
      <vt:lpstr>PowerPoint Presentation</vt:lpstr>
      <vt:lpstr>UPTAKE OF HEALTHY START VOUCHERS IS LOW </vt:lpstr>
      <vt:lpstr>PART 5: HEALTH AND THE RISING COST OF LIVING</vt:lpstr>
      <vt:lpstr>PowerPoint Presentation</vt:lpstr>
      <vt:lpstr>PowerPoint Presentation</vt:lpstr>
      <vt:lpstr>PowerPoint Presentation</vt:lpstr>
      <vt:lpstr>PART 6: GAPS IN AVAILABLE DATA</vt:lpstr>
      <vt:lpstr>Gaps in available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2023-01-18T16:57:10Z</dcterms:created>
  <dcterms:modified xsi:type="dcterms:W3CDTF">2023-01-23T12:34:02Z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0x010100E6FA3C43E00B7C448FE661E7C98C6316</vt:lpwstr>
  </property>
</Properties>
</file>