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7" r:id="rId5"/>
    <p:sldMasterId id="2147483699" r:id="rId6"/>
  </p:sldMasterIdLst>
  <p:notesMasterIdLst>
    <p:notesMasterId r:id="rId23"/>
  </p:notesMasterIdLst>
  <p:handoutMasterIdLst>
    <p:handoutMasterId r:id="rId24"/>
  </p:handoutMasterIdLst>
  <p:sldIdLst>
    <p:sldId id="258" r:id="rId7"/>
    <p:sldId id="581" r:id="rId8"/>
    <p:sldId id="586" r:id="rId9"/>
    <p:sldId id="593" r:id="rId10"/>
    <p:sldId id="613" r:id="rId11"/>
    <p:sldId id="600" r:id="rId12"/>
    <p:sldId id="594" r:id="rId13"/>
    <p:sldId id="598" r:id="rId14"/>
    <p:sldId id="599" r:id="rId15"/>
    <p:sldId id="605" r:id="rId16"/>
    <p:sldId id="610" r:id="rId17"/>
    <p:sldId id="604" r:id="rId18"/>
    <p:sldId id="606" r:id="rId19"/>
    <p:sldId id="608" r:id="rId20"/>
    <p:sldId id="585" r:id="rId21"/>
    <p:sldId id="612" r:id="rId22"/>
  </p:sldIdLst>
  <p:sldSz cx="12192000" cy="6858000"/>
  <p:notesSz cx="6858000" cy="10953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yles Wilson" initials="MW" lastIdx="50" clrIdx="0">
    <p:extLst>
      <p:ext uri="{19B8F6BF-5375-455C-9EA6-DF929625EA0E}">
        <p15:presenceInfo xmlns:p15="http://schemas.microsoft.com/office/powerpoint/2012/main" userId="S::Myles.Wilson@london.gov.uk::4dc37e72-c3b0-4a2a-9f69-e98f5613d499" providerId="AD"/>
      </p:ext>
    </p:extLst>
  </p:cmAuthor>
  <p:cmAuthor id="2" name="Sara-Jane Millar" initials="SM" lastIdx="31" clrIdx="1">
    <p:extLst>
      <p:ext uri="{19B8F6BF-5375-455C-9EA6-DF929625EA0E}">
        <p15:presenceInfo xmlns:p15="http://schemas.microsoft.com/office/powerpoint/2012/main" userId="S::sara-jane.millar@london.gov.uk::cd7219f3-eea2-4458-a325-758b29e938c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53D42"/>
    <a:srgbClr val="FFF200"/>
    <a:srgbClr val="9E0059"/>
    <a:srgbClr val="008D48"/>
    <a:srgbClr val="00AE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08AB828-947E-4517-B5B9-0EB8EA9779F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933E0C4F-304A-4FB1-8A28-4F53C09FCB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65FF0-E698-45AF-9BC4-D800A122D31F}" type="datetimeFigureOut">
              <a:rPr lang="en-GB" smtClean="0"/>
              <a:t>11/06/2020</a:t>
            </a:fld>
            <a:endParaRPr lang="en-GB"/>
          </a:p>
        </p:txBody>
      </p:sp>
      <p:sp>
        <p:nvSpPr>
          <p:cNvPr id="4" name="Footer Placeholder 3">
            <a:extLst>
              <a:ext uri="{FF2B5EF4-FFF2-40B4-BE49-F238E27FC236}">
                <a16:creationId xmlns:a16="http://schemas.microsoft.com/office/drawing/2014/main" id="{212A9916-18E8-46C9-8627-237F4E30BB2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BA40381-DE2A-4220-B1FA-944C3A88E24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5815EBD-948B-425A-BDA4-E35A6799B51C}" type="slidenum">
              <a:rPr lang="en-GB" smtClean="0"/>
              <a:t>‹#›</a:t>
            </a:fld>
            <a:endParaRPr lang="en-GB"/>
          </a:p>
        </p:txBody>
      </p:sp>
    </p:spTree>
    <p:extLst>
      <p:ext uri="{BB962C8B-B14F-4D97-AF65-F5344CB8AC3E}">
        <p14:creationId xmlns:p14="http://schemas.microsoft.com/office/powerpoint/2010/main" val="15903225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46D684-9EFD-48DD-AB1C-7782013F2A07}" type="datetimeFigureOut">
              <a:rPr lang="en-GB" smtClean="0"/>
              <a:t>11/06/2020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A95B39-5133-4C08-9D66-881202762C1F}" type="slidenum">
              <a:rPr lang="en-GB" smtClean="0"/>
              <a:t>‹#›</a:t>
            </a:fld>
            <a:endParaRPr lang="en-GB"/>
          </a:p>
        </p:txBody>
      </p:sp>
    </p:spTree>
    <p:extLst>
      <p:ext uri="{BB962C8B-B14F-4D97-AF65-F5344CB8AC3E}">
        <p14:creationId xmlns:p14="http://schemas.microsoft.com/office/powerpoint/2010/main" val="2832059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0AA95B39-5133-4C08-9D66-881202762C1F}" type="slidenum">
              <a:rPr lang="en-GB" smtClean="0"/>
              <a:t>8</a:t>
            </a:fld>
            <a:endParaRPr lang="en-GB"/>
          </a:p>
        </p:txBody>
      </p:sp>
    </p:spTree>
    <p:extLst>
      <p:ext uri="{BB962C8B-B14F-4D97-AF65-F5344CB8AC3E}">
        <p14:creationId xmlns:p14="http://schemas.microsoft.com/office/powerpoint/2010/main" val="30377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AA95B39-5133-4C08-9D66-881202762C1F}" type="slidenum">
              <a:rPr lang="en-GB" smtClean="0"/>
              <a:t>9</a:t>
            </a:fld>
            <a:endParaRPr lang="en-GB"/>
          </a:p>
        </p:txBody>
      </p:sp>
    </p:spTree>
    <p:extLst>
      <p:ext uri="{BB962C8B-B14F-4D97-AF65-F5344CB8AC3E}">
        <p14:creationId xmlns:p14="http://schemas.microsoft.com/office/powerpoint/2010/main" val="1142750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AA95B39-5133-4C08-9D66-881202762C1F}" type="slidenum">
              <a:rPr lang="en-GB" smtClean="0"/>
              <a:t>10</a:t>
            </a:fld>
            <a:endParaRPr lang="en-GB"/>
          </a:p>
        </p:txBody>
      </p:sp>
    </p:spTree>
    <p:extLst>
      <p:ext uri="{BB962C8B-B14F-4D97-AF65-F5344CB8AC3E}">
        <p14:creationId xmlns:p14="http://schemas.microsoft.com/office/powerpoint/2010/main" val="808106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AA95B39-5133-4C08-9D66-881202762C1F}" type="slidenum">
              <a:rPr lang="en-GB" smtClean="0"/>
              <a:t>13</a:t>
            </a:fld>
            <a:endParaRPr lang="en-GB"/>
          </a:p>
        </p:txBody>
      </p:sp>
    </p:spTree>
    <p:extLst>
      <p:ext uri="{BB962C8B-B14F-4D97-AF65-F5344CB8AC3E}">
        <p14:creationId xmlns:p14="http://schemas.microsoft.com/office/powerpoint/2010/main" val="1251946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A95B39-5133-4C08-9D66-881202762C1F}" type="slidenum">
              <a:rPr lang="en-GB" smtClean="0"/>
              <a:t>14</a:t>
            </a:fld>
            <a:endParaRPr lang="en-GB"/>
          </a:p>
        </p:txBody>
      </p:sp>
    </p:spTree>
    <p:extLst>
      <p:ext uri="{BB962C8B-B14F-4D97-AF65-F5344CB8AC3E}">
        <p14:creationId xmlns:p14="http://schemas.microsoft.com/office/powerpoint/2010/main" val="1797423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DC4E-818D-4CFE-ACB9-5325153756EC}"/>
              </a:ext>
            </a:extLst>
          </p:cNvPr>
          <p:cNvSpPr>
            <a:spLocks noGrp="1"/>
          </p:cNvSpPr>
          <p:nvPr>
            <p:ph type="ctrTitle"/>
          </p:nvPr>
        </p:nvSpPr>
        <p:spPr>
          <a:xfrm>
            <a:off x="1524000" y="1122363"/>
            <a:ext cx="9144000" cy="2387600"/>
          </a:xfrm>
        </p:spPr>
        <p:txBody>
          <a:bodyPr anchor="b"/>
          <a:lstStyle>
            <a:lvl1pPr algn="l">
              <a:defRPr sz="60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76F0AD7C-6114-4009-B012-5F41EACC416F}"/>
              </a:ext>
            </a:extLst>
          </p:cNvPr>
          <p:cNvSpPr>
            <a:spLocks noGrp="1"/>
          </p:cNvSpPr>
          <p:nvPr>
            <p:ph type="subTitle" idx="1"/>
          </p:nvPr>
        </p:nvSpPr>
        <p:spPr>
          <a:xfrm>
            <a:off x="1524000" y="3602038"/>
            <a:ext cx="9144000" cy="1655762"/>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grpSp>
        <p:nvGrpSpPr>
          <p:cNvPr id="7" name="Group 6">
            <a:extLst>
              <a:ext uri="{FF2B5EF4-FFF2-40B4-BE49-F238E27FC236}">
                <a16:creationId xmlns:a16="http://schemas.microsoft.com/office/drawing/2014/main" id="{3E85BC0E-8CDC-4817-B071-3EFFD002A68D}"/>
              </a:ext>
            </a:extLst>
          </p:cNvPr>
          <p:cNvGrpSpPr/>
          <p:nvPr userDrawn="1"/>
        </p:nvGrpSpPr>
        <p:grpSpPr>
          <a:xfrm>
            <a:off x="1180806" y="960120"/>
            <a:ext cx="97200" cy="4937760"/>
            <a:chOff x="1180806" y="2240010"/>
            <a:chExt cx="172278" cy="2377980"/>
          </a:xfrm>
        </p:grpSpPr>
        <p:sp>
          <p:nvSpPr>
            <p:cNvPr id="8" name="Rectangle 7">
              <a:extLst>
                <a:ext uri="{FF2B5EF4-FFF2-40B4-BE49-F238E27FC236}">
                  <a16:creationId xmlns:a16="http://schemas.microsoft.com/office/drawing/2014/main" id="{262198DA-53F7-4181-AA7E-F24DA9548EA5}"/>
                </a:ext>
              </a:extLst>
            </p:cNvPr>
            <p:cNvSpPr/>
            <p:nvPr/>
          </p:nvSpPr>
          <p:spPr>
            <a:xfrm>
              <a:off x="1180806" y="4077990"/>
              <a:ext cx="172278" cy="540000"/>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9" name="Rectangle 8">
              <a:extLst>
                <a:ext uri="{FF2B5EF4-FFF2-40B4-BE49-F238E27FC236}">
                  <a16:creationId xmlns:a16="http://schemas.microsoft.com/office/drawing/2014/main" id="{D76C6836-5015-40AD-90FA-3D30AA3FCC19}"/>
                </a:ext>
              </a:extLst>
            </p:cNvPr>
            <p:cNvSpPr/>
            <p:nvPr/>
          </p:nvSpPr>
          <p:spPr>
            <a:xfrm>
              <a:off x="1180806" y="2240010"/>
              <a:ext cx="172278" cy="540000"/>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0" name="Rectangle 9">
              <a:extLst>
                <a:ext uri="{FF2B5EF4-FFF2-40B4-BE49-F238E27FC236}">
                  <a16:creationId xmlns:a16="http://schemas.microsoft.com/office/drawing/2014/main" id="{1D462169-F53D-472E-B9F0-8BCAF010191A}"/>
                </a:ext>
              </a:extLst>
            </p:cNvPr>
            <p:cNvSpPr/>
            <p:nvPr/>
          </p:nvSpPr>
          <p:spPr>
            <a:xfrm>
              <a:off x="1180806" y="2852670"/>
              <a:ext cx="172278" cy="540000"/>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1" name="Rectangle 10">
              <a:extLst>
                <a:ext uri="{FF2B5EF4-FFF2-40B4-BE49-F238E27FC236}">
                  <a16:creationId xmlns:a16="http://schemas.microsoft.com/office/drawing/2014/main" id="{11CCB3D9-D2C3-4887-B78B-3D946E2278E9}"/>
                </a:ext>
              </a:extLst>
            </p:cNvPr>
            <p:cNvSpPr/>
            <p:nvPr/>
          </p:nvSpPr>
          <p:spPr>
            <a:xfrm>
              <a:off x="1180806" y="3465330"/>
              <a:ext cx="172278" cy="540000"/>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grpSp>
    </p:spTree>
    <p:extLst>
      <p:ext uri="{BB962C8B-B14F-4D97-AF65-F5344CB8AC3E}">
        <p14:creationId xmlns:p14="http://schemas.microsoft.com/office/powerpoint/2010/main" val="2161768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7F3360BC-E53B-4B54-928D-D93681B77E0B}"/>
              </a:ext>
            </a:extLst>
          </p:cNvPr>
          <p:cNvSpPr/>
          <p:nvPr userDrawn="1"/>
        </p:nvSpPr>
        <p:spPr>
          <a:xfrm>
            <a:off x="631767" y="481012"/>
            <a:ext cx="97102" cy="1093788"/>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3070253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Conten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5664E6FF-7F48-4E3D-A23C-F90B3484792B}"/>
              </a:ext>
            </a:extLst>
          </p:cNvPr>
          <p:cNvSpPr/>
          <p:nvPr userDrawn="1"/>
        </p:nvSpPr>
        <p:spPr>
          <a:xfrm>
            <a:off x="631767" y="481012"/>
            <a:ext cx="97102" cy="1093788"/>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4213991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DABDBFA5-FA16-43B0-B8B0-D8050CE97301}"/>
              </a:ext>
            </a:extLst>
          </p:cNvPr>
          <p:cNvSpPr/>
          <p:nvPr userDrawn="1"/>
        </p:nvSpPr>
        <p:spPr>
          <a:xfrm>
            <a:off x="631767" y="481012"/>
            <a:ext cx="97102" cy="1093788"/>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638271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Content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18565CC2-48FE-4807-BC1F-228C581D3634}"/>
              </a:ext>
            </a:extLst>
          </p:cNvPr>
          <p:cNvSpPr/>
          <p:nvPr userDrawn="1"/>
        </p:nvSpPr>
        <p:spPr>
          <a:xfrm>
            <a:off x="631767" y="481012"/>
            <a:ext cx="97102" cy="1093788"/>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1537972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ontent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99A0B44-40F0-4082-918F-ECE64121F3EB}"/>
              </a:ext>
            </a:extLst>
          </p:cNvPr>
          <p:cNvSpPr/>
          <p:nvPr userDrawn="1"/>
        </p:nvSpPr>
        <p:spPr>
          <a:xfrm>
            <a:off x="631767" y="481012"/>
            <a:ext cx="97102" cy="1093788"/>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3860704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all Content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E55127E-B30C-4914-B78D-3DDA509194C9}"/>
              </a:ext>
            </a:extLst>
          </p:cNvPr>
          <p:cNvSpPr/>
          <p:nvPr userDrawn="1"/>
        </p:nvSpPr>
        <p:spPr>
          <a:xfrm>
            <a:off x="631669" y="387032"/>
            <a:ext cx="97200" cy="382588"/>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689981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all Conten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817D743-7AE0-440A-B15A-60464AA4E7F9}"/>
              </a:ext>
            </a:extLst>
          </p:cNvPr>
          <p:cNvSpPr/>
          <p:nvPr userDrawn="1"/>
        </p:nvSpPr>
        <p:spPr>
          <a:xfrm>
            <a:off x="631669" y="387032"/>
            <a:ext cx="97200" cy="382588"/>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1553275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all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880C2362-CB36-4D46-BA08-89833C947ADC}"/>
              </a:ext>
            </a:extLst>
          </p:cNvPr>
          <p:cNvSpPr/>
          <p:nvPr userDrawn="1"/>
        </p:nvSpPr>
        <p:spPr>
          <a:xfrm>
            <a:off x="631669" y="387032"/>
            <a:ext cx="97200" cy="382588"/>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2684604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all Content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A17C3A4-8EA0-4145-8790-905346091B74}"/>
              </a:ext>
            </a:extLst>
          </p:cNvPr>
          <p:cNvSpPr/>
          <p:nvPr userDrawn="1"/>
        </p:nvSpPr>
        <p:spPr>
          <a:xfrm>
            <a:off x="631669" y="387032"/>
            <a:ext cx="97200" cy="382588"/>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422370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all Content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A6FDFC76-2A4A-4A7E-8CCD-2D159D47F2C2}"/>
              </a:ext>
            </a:extLst>
          </p:cNvPr>
          <p:cNvSpPr/>
          <p:nvPr userDrawn="1"/>
        </p:nvSpPr>
        <p:spPr>
          <a:xfrm>
            <a:off x="631669" y="387032"/>
            <a:ext cx="97200" cy="382588"/>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3133229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Rectangle 6">
            <a:extLst>
              <a:ext uri="{FF2B5EF4-FFF2-40B4-BE49-F238E27FC236}">
                <a16:creationId xmlns:a16="http://schemas.microsoft.com/office/drawing/2014/main" id="{47095277-1FEB-4CDE-B25E-8AA9C0A881B6}"/>
              </a:ext>
            </a:extLst>
          </p:cNvPr>
          <p:cNvSpPr/>
          <p:nvPr userDrawn="1"/>
        </p:nvSpPr>
        <p:spPr>
          <a:xfrm>
            <a:off x="556591" y="1709738"/>
            <a:ext cx="97200" cy="2852737"/>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10997867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5" name="Rectangle 4">
            <a:extLst>
              <a:ext uri="{FF2B5EF4-FFF2-40B4-BE49-F238E27FC236}">
                <a16:creationId xmlns:a16="http://schemas.microsoft.com/office/drawing/2014/main" id="{8C281048-5CA2-44E4-A753-29972A116E2D}"/>
              </a:ext>
            </a:extLst>
          </p:cNvPr>
          <p:cNvSpPr/>
          <p:nvPr userDrawn="1"/>
        </p:nvSpPr>
        <p:spPr>
          <a:xfrm>
            <a:off x="556591" y="1709738"/>
            <a:ext cx="97200" cy="2852737"/>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6020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5" name="Rectangle 4">
            <a:extLst>
              <a:ext uri="{FF2B5EF4-FFF2-40B4-BE49-F238E27FC236}">
                <a16:creationId xmlns:a16="http://schemas.microsoft.com/office/drawing/2014/main" id="{6ED5722E-8D7C-4F62-89F5-12A42A4601D4}"/>
              </a:ext>
            </a:extLst>
          </p:cNvPr>
          <p:cNvSpPr/>
          <p:nvPr userDrawn="1"/>
        </p:nvSpPr>
        <p:spPr>
          <a:xfrm>
            <a:off x="556591" y="1709738"/>
            <a:ext cx="97200" cy="2852737"/>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4887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Rectangle 5">
            <a:extLst>
              <a:ext uri="{FF2B5EF4-FFF2-40B4-BE49-F238E27FC236}">
                <a16:creationId xmlns:a16="http://schemas.microsoft.com/office/drawing/2014/main" id="{44D48D96-3103-457A-A2FD-7002BE6E61E6}"/>
              </a:ext>
            </a:extLst>
          </p:cNvPr>
          <p:cNvSpPr/>
          <p:nvPr userDrawn="1"/>
        </p:nvSpPr>
        <p:spPr>
          <a:xfrm>
            <a:off x="556591" y="1709738"/>
            <a:ext cx="97200" cy="2852737"/>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8647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Rectangle 5">
            <a:extLst>
              <a:ext uri="{FF2B5EF4-FFF2-40B4-BE49-F238E27FC236}">
                <a16:creationId xmlns:a16="http://schemas.microsoft.com/office/drawing/2014/main" id="{8536DBD1-D888-4D34-9A3D-59132998F70A}"/>
              </a:ext>
            </a:extLst>
          </p:cNvPr>
          <p:cNvSpPr/>
          <p:nvPr userDrawn="1"/>
        </p:nvSpPr>
        <p:spPr>
          <a:xfrm>
            <a:off x="556591" y="1709738"/>
            <a:ext cx="97200" cy="2852737"/>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68453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B6F05F84-5AA6-4A84-B528-1DB8E335E0C8}"/>
              </a:ext>
            </a:extLst>
          </p:cNvPr>
          <p:cNvSpPr/>
          <p:nvPr userDrawn="1"/>
        </p:nvSpPr>
        <p:spPr>
          <a:xfrm>
            <a:off x="631767" y="481012"/>
            <a:ext cx="97102" cy="1093788"/>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41722738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0E5E0F69-15B5-489C-B5D4-DDA2A74895CE}"/>
              </a:ext>
            </a:extLst>
          </p:cNvPr>
          <p:cNvSpPr/>
          <p:nvPr userDrawn="1"/>
        </p:nvSpPr>
        <p:spPr>
          <a:xfrm>
            <a:off x="631767" y="481012"/>
            <a:ext cx="97102" cy="1093788"/>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1097318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C5A88D74-66C0-40CA-8272-A8366D7E6837}"/>
              </a:ext>
            </a:extLst>
          </p:cNvPr>
          <p:cNvSpPr/>
          <p:nvPr userDrawn="1"/>
        </p:nvSpPr>
        <p:spPr>
          <a:xfrm>
            <a:off x="631767" y="481012"/>
            <a:ext cx="97102" cy="1093788"/>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33975085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0973F0F0-2B5B-48CB-9F07-B3AC788AE4F8}"/>
              </a:ext>
            </a:extLst>
          </p:cNvPr>
          <p:cNvSpPr/>
          <p:nvPr userDrawn="1"/>
        </p:nvSpPr>
        <p:spPr>
          <a:xfrm>
            <a:off x="631767" y="481012"/>
            <a:ext cx="97102" cy="1093788"/>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28038743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74CC2CC3-ED51-4C63-9B75-589BEA5EE2CF}"/>
              </a:ext>
            </a:extLst>
          </p:cNvPr>
          <p:cNvSpPr/>
          <p:nvPr userDrawn="1"/>
        </p:nvSpPr>
        <p:spPr>
          <a:xfrm>
            <a:off x="631767" y="481012"/>
            <a:ext cx="97102" cy="1093788"/>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spTree>
    <p:extLst>
      <p:ext uri="{BB962C8B-B14F-4D97-AF65-F5344CB8AC3E}">
        <p14:creationId xmlns:p14="http://schemas.microsoft.com/office/powerpoint/2010/main" val="2778573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DC4E-818D-4CFE-ACB9-5325153756EC}"/>
              </a:ext>
            </a:extLst>
          </p:cNvPr>
          <p:cNvSpPr>
            <a:spLocks noGrp="1"/>
          </p:cNvSpPr>
          <p:nvPr>
            <p:ph type="ctrTitle"/>
          </p:nvPr>
        </p:nvSpPr>
        <p:spPr>
          <a:xfrm>
            <a:off x="1524000" y="1122363"/>
            <a:ext cx="9144000" cy="2387600"/>
          </a:xfrm>
        </p:spPr>
        <p:txBody>
          <a:bodyPr anchor="b"/>
          <a:lstStyle>
            <a:lvl1pPr algn="l">
              <a:defRPr sz="6000">
                <a:solidFill>
                  <a:srgbClr val="353D42"/>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76F0AD7C-6114-4009-B012-5F41EACC416F}"/>
              </a:ext>
            </a:extLst>
          </p:cNvPr>
          <p:cNvSpPr>
            <a:spLocks noGrp="1"/>
          </p:cNvSpPr>
          <p:nvPr>
            <p:ph type="subTitle" idx="1"/>
          </p:nvPr>
        </p:nvSpPr>
        <p:spPr>
          <a:xfrm>
            <a:off x="1524000" y="3602038"/>
            <a:ext cx="9144000" cy="1655762"/>
          </a:xfrm>
        </p:spPr>
        <p:txBody>
          <a:bodyPr/>
          <a:lstStyle>
            <a:lvl1pPr marL="0" indent="0" algn="l">
              <a:buNone/>
              <a:defRPr sz="2400">
                <a:solidFill>
                  <a:srgbClr val="353D4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grpSp>
        <p:nvGrpSpPr>
          <p:cNvPr id="7" name="Group 6">
            <a:extLst>
              <a:ext uri="{FF2B5EF4-FFF2-40B4-BE49-F238E27FC236}">
                <a16:creationId xmlns:a16="http://schemas.microsoft.com/office/drawing/2014/main" id="{3E85BC0E-8CDC-4817-B071-3EFFD002A68D}"/>
              </a:ext>
            </a:extLst>
          </p:cNvPr>
          <p:cNvGrpSpPr/>
          <p:nvPr userDrawn="1"/>
        </p:nvGrpSpPr>
        <p:grpSpPr>
          <a:xfrm>
            <a:off x="1180806" y="960120"/>
            <a:ext cx="97200" cy="4937760"/>
            <a:chOff x="1180806" y="2240010"/>
            <a:chExt cx="172278" cy="2377980"/>
          </a:xfrm>
        </p:grpSpPr>
        <p:sp>
          <p:nvSpPr>
            <p:cNvPr id="8" name="Rectangle 7">
              <a:extLst>
                <a:ext uri="{FF2B5EF4-FFF2-40B4-BE49-F238E27FC236}">
                  <a16:creationId xmlns:a16="http://schemas.microsoft.com/office/drawing/2014/main" id="{262198DA-53F7-4181-AA7E-F24DA9548EA5}"/>
                </a:ext>
              </a:extLst>
            </p:cNvPr>
            <p:cNvSpPr/>
            <p:nvPr/>
          </p:nvSpPr>
          <p:spPr>
            <a:xfrm>
              <a:off x="1180806" y="4077990"/>
              <a:ext cx="172278" cy="540000"/>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D76C6836-5015-40AD-90FA-3D30AA3FCC19}"/>
                </a:ext>
              </a:extLst>
            </p:cNvPr>
            <p:cNvSpPr/>
            <p:nvPr/>
          </p:nvSpPr>
          <p:spPr>
            <a:xfrm>
              <a:off x="1180806" y="2240010"/>
              <a:ext cx="172278" cy="540000"/>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D462169-F53D-472E-B9F0-8BCAF010191A}"/>
                </a:ext>
              </a:extLst>
            </p:cNvPr>
            <p:cNvSpPr/>
            <p:nvPr/>
          </p:nvSpPr>
          <p:spPr>
            <a:xfrm>
              <a:off x="1180806" y="2852670"/>
              <a:ext cx="172278" cy="540000"/>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1CCB3D9-D2C3-4887-B78B-3D946E2278E9}"/>
                </a:ext>
              </a:extLst>
            </p:cNvPr>
            <p:cNvSpPr/>
            <p:nvPr/>
          </p:nvSpPr>
          <p:spPr>
            <a:xfrm>
              <a:off x="1180806" y="3465330"/>
              <a:ext cx="172278" cy="540000"/>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3011075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7F3360BC-E53B-4B54-928D-D93681B77E0B}"/>
              </a:ext>
            </a:extLst>
          </p:cNvPr>
          <p:cNvSpPr/>
          <p:nvPr userDrawn="1"/>
        </p:nvSpPr>
        <p:spPr>
          <a:xfrm>
            <a:off x="631767" y="481012"/>
            <a:ext cx="97102" cy="1093788"/>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438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5664E6FF-7F48-4E3D-A23C-F90B3484792B}"/>
              </a:ext>
            </a:extLst>
          </p:cNvPr>
          <p:cNvSpPr/>
          <p:nvPr userDrawn="1"/>
        </p:nvSpPr>
        <p:spPr>
          <a:xfrm>
            <a:off x="631767" y="481012"/>
            <a:ext cx="97102" cy="1093788"/>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90019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DABDBFA5-FA16-43B0-B8B0-D8050CE97301}"/>
              </a:ext>
            </a:extLst>
          </p:cNvPr>
          <p:cNvSpPr/>
          <p:nvPr userDrawn="1"/>
        </p:nvSpPr>
        <p:spPr>
          <a:xfrm>
            <a:off x="631767" y="481012"/>
            <a:ext cx="97102" cy="1093788"/>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09273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tent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18565CC2-48FE-4807-BC1F-228C581D3634}"/>
              </a:ext>
            </a:extLst>
          </p:cNvPr>
          <p:cNvSpPr/>
          <p:nvPr userDrawn="1"/>
        </p:nvSpPr>
        <p:spPr>
          <a:xfrm>
            <a:off x="631767" y="481012"/>
            <a:ext cx="97102" cy="1093788"/>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71911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tent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99A0B44-40F0-4082-918F-ECE64121F3EB}"/>
              </a:ext>
            </a:extLst>
          </p:cNvPr>
          <p:cNvSpPr/>
          <p:nvPr userDrawn="1"/>
        </p:nvSpPr>
        <p:spPr>
          <a:xfrm>
            <a:off x="631767" y="481012"/>
            <a:ext cx="97102" cy="1093788"/>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2629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all Content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E55127E-B30C-4914-B78D-3DDA509194C9}"/>
              </a:ext>
            </a:extLst>
          </p:cNvPr>
          <p:cNvSpPr/>
          <p:nvPr userDrawn="1"/>
        </p:nvSpPr>
        <p:spPr>
          <a:xfrm>
            <a:off x="631669" y="387032"/>
            <a:ext cx="97200" cy="382588"/>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65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all Conten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817D743-7AE0-440A-B15A-60464AA4E7F9}"/>
              </a:ext>
            </a:extLst>
          </p:cNvPr>
          <p:cNvSpPr/>
          <p:nvPr userDrawn="1"/>
        </p:nvSpPr>
        <p:spPr>
          <a:xfrm>
            <a:off x="631669" y="387032"/>
            <a:ext cx="97200" cy="382588"/>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18720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all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880C2362-CB36-4D46-BA08-89833C947ADC}"/>
              </a:ext>
            </a:extLst>
          </p:cNvPr>
          <p:cNvSpPr/>
          <p:nvPr userDrawn="1"/>
        </p:nvSpPr>
        <p:spPr>
          <a:xfrm>
            <a:off x="631669" y="387032"/>
            <a:ext cx="97200" cy="382588"/>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0299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all Content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A17C3A4-8EA0-4145-8790-905346091B74}"/>
              </a:ext>
            </a:extLst>
          </p:cNvPr>
          <p:cNvSpPr/>
          <p:nvPr userDrawn="1"/>
        </p:nvSpPr>
        <p:spPr>
          <a:xfrm>
            <a:off x="631669" y="387032"/>
            <a:ext cx="97200" cy="382588"/>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43147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all Content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B183-039D-4124-BB89-00414261404D}"/>
              </a:ext>
            </a:extLst>
          </p:cNvPr>
          <p:cNvSpPr>
            <a:spLocks noGrp="1"/>
          </p:cNvSpPr>
          <p:nvPr>
            <p:ph type="title"/>
          </p:nvPr>
        </p:nvSpPr>
        <p:spPr>
          <a:xfrm>
            <a:off x="838200" y="423526"/>
            <a:ext cx="10515600" cy="309600"/>
          </a:xfrm>
        </p:spPr>
        <p:txBody>
          <a:bodyPr>
            <a:noAutofit/>
          </a:bodyPr>
          <a:lstStyle>
            <a:lvl1pPr>
              <a:defRPr sz="2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0A010-7174-4C4E-B713-4F3A59E92F5C}"/>
              </a:ext>
            </a:extLst>
          </p:cNvPr>
          <p:cNvSpPr>
            <a:spLocks noGrp="1"/>
          </p:cNvSpPr>
          <p:nvPr>
            <p:ph idx="1"/>
          </p:nvPr>
        </p:nvSpPr>
        <p:spPr>
          <a:xfrm>
            <a:off x="838200" y="1027906"/>
            <a:ext cx="10515600" cy="5112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A6FDFC76-2A4A-4A7E-8CCD-2D159D47F2C2}"/>
              </a:ext>
            </a:extLst>
          </p:cNvPr>
          <p:cNvSpPr/>
          <p:nvPr userDrawn="1"/>
        </p:nvSpPr>
        <p:spPr>
          <a:xfrm>
            <a:off x="631669" y="387032"/>
            <a:ext cx="97200" cy="382588"/>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8103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Rectangle 6">
            <a:extLst>
              <a:ext uri="{FF2B5EF4-FFF2-40B4-BE49-F238E27FC236}">
                <a16:creationId xmlns:a16="http://schemas.microsoft.com/office/drawing/2014/main" id="{47095277-1FEB-4CDE-B25E-8AA9C0A881B6}"/>
              </a:ext>
            </a:extLst>
          </p:cNvPr>
          <p:cNvSpPr/>
          <p:nvPr userDrawn="1"/>
        </p:nvSpPr>
        <p:spPr>
          <a:xfrm>
            <a:off x="556591" y="1709738"/>
            <a:ext cx="97200" cy="2852737"/>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78441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5" name="Rectangle 4">
            <a:extLst>
              <a:ext uri="{FF2B5EF4-FFF2-40B4-BE49-F238E27FC236}">
                <a16:creationId xmlns:a16="http://schemas.microsoft.com/office/drawing/2014/main" id="{8C281048-5CA2-44E4-A753-29972A116E2D}"/>
              </a:ext>
            </a:extLst>
          </p:cNvPr>
          <p:cNvSpPr/>
          <p:nvPr userDrawn="1"/>
        </p:nvSpPr>
        <p:spPr>
          <a:xfrm>
            <a:off x="556591" y="1709738"/>
            <a:ext cx="97200" cy="2852737"/>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97171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5" name="Rectangle 4">
            <a:extLst>
              <a:ext uri="{FF2B5EF4-FFF2-40B4-BE49-F238E27FC236}">
                <a16:creationId xmlns:a16="http://schemas.microsoft.com/office/drawing/2014/main" id="{6ED5722E-8D7C-4F62-89F5-12A42A4601D4}"/>
              </a:ext>
            </a:extLst>
          </p:cNvPr>
          <p:cNvSpPr/>
          <p:nvPr userDrawn="1"/>
        </p:nvSpPr>
        <p:spPr>
          <a:xfrm>
            <a:off x="556591" y="1709738"/>
            <a:ext cx="97200" cy="2852737"/>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334270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Rectangle 5">
            <a:extLst>
              <a:ext uri="{FF2B5EF4-FFF2-40B4-BE49-F238E27FC236}">
                <a16:creationId xmlns:a16="http://schemas.microsoft.com/office/drawing/2014/main" id="{44D48D96-3103-457A-A2FD-7002BE6E61E6}"/>
              </a:ext>
            </a:extLst>
          </p:cNvPr>
          <p:cNvSpPr/>
          <p:nvPr userDrawn="1"/>
        </p:nvSpPr>
        <p:spPr>
          <a:xfrm>
            <a:off x="556591" y="1709738"/>
            <a:ext cx="97200" cy="2852737"/>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29623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F83B-937A-4614-BC8D-1F080E668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B7927B-A156-469B-9F2F-5DFBCBC4F2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Rectangle 5">
            <a:extLst>
              <a:ext uri="{FF2B5EF4-FFF2-40B4-BE49-F238E27FC236}">
                <a16:creationId xmlns:a16="http://schemas.microsoft.com/office/drawing/2014/main" id="{8536DBD1-D888-4D34-9A3D-59132998F70A}"/>
              </a:ext>
            </a:extLst>
          </p:cNvPr>
          <p:cNvSpPr/>
          <p:nvPr userDrawn="1"/>
        </p:nvSpPr>
        <p:spPr>
          <a:xfrm>
            <a:off x="556591" y="1709738"/>
            <a:ext cx="97200" cy="2852737"/>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958537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i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B6F05F84-5AA6-4A84-B528-1DB8E335E0C8}"/>
              </a:ext>
            </a:extLst>
          </p:cNvPr>
          <p:cNvSpPr/>
          <p:nvPr userDrawn="1"/>
        </p:nvSpPr>
        <p:spPr>
          <a:xfrm>
            <a:off x="631767" y="481012"/>
            <a:ext cx="97102" cy="1093788"/>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94590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0E5E0F69-15B5-489C-B5D4-DDA2A74895CE}"/>
              </a:ext>
            </a:extLst>
          </p:cNvPr>
          <p:cNvSpPr/>
          <p:nvPr userDrawn="1"/>
        </p:nvSpPr>
        <p:spPr>
          <a:xfrm>
            <a:off x="631767" y="481012"/>
            <a:ext cx="97102" cy="1093788"/>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85497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C5A88D74-66C0-40CA-8272-A8366D7E6837}"/>
              </a:ext>
            </a:extLst>
          </p:cNvPr>
          <p:cNvSpPr/>
          <p:nvPr userDrawn="1"/>
        </p:nvSpPr>
        <p:spPr>
          <a:xfrm>
            <a:off x="631767" y="481012"/>
            <a:ext cx="97102" cy="1093788"/>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211828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0973F0F0-2B5B-48CB-9F07-B3AC788AE4F8}"/>
              </a:ext>
            </a:extLst>
          </p:cNvPr>
          <p:cNvSpPr/>
          <p:nvPr userDrawn="1"/>
        </p:nvSpPr>
        <p:spPr>
          <a:xfrm>
            <a:off x="631767" y="481012"/>
            <a:ext cx="97102" cy="1093788"/>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12217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74CC2CC3-ED51-4C63-9B75-589BEA5EE2CF}"/>
              </a:ext>
            </a:extLst>
          </p:cNvPr>
          <p:cNvSpPr/>
          <p:nvPr userDrawn="1"/>
        </p:nvSpPr>
        <p:spPr>
          <a:xfrm>
            <a:off x="631767" y="481012"/>
            <a:ext cx="97102" cy="1093788"/>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715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6213" y="1395412"/>
            <a:ext cx="11199664" cy="666861"/>
          </a:xfrm>
        </p:spPr>
        <p:txBody>
          <a:bodyPr lIns="0">
            <a:normAutofit/>
          </a:bodyPr>
          <a:lstStyle>
            <a:lvl1pPr algn="l">
              <a:defRPr sz="2500" b="0" i="0" spc="140">
                <a:solidFill>
                  <a:schemeClr val="tx1">
                    <a:lumMod val="75000"/>
                    <a:lumOff val="25000"/>
                  </a:schemeClr>
                </a:solidFill>
                <a:latin typeface="Arial"/>
              </a:defRPr>
            </a:lvl1pPr>
          </a:lstStyle>
          <a:p>
            <a:r>
              <a:rPr lang="en-GB"/>
              <a:t>Click to edit Master title style</a:t>
            </a:r>
            <a:endParaRPr lang="en-US"/>
          </a:p>
        </p:txBody>
      </p:sp>
      <p:sp>
        <p:nvSpPr>
          <p:cNvPr id="7" name="Text Placeholder 2"/>
          <p:cNvSpPr>
            <a:spLocks noGrp="1"/>
          </p:cNvSpPr>
          <p:nvPr>
            <p:ph type="body" idx="10"/>
          </p:nvPr>
        </p:nvSpPr>
        <p:spPr>
          <a:xfrm>
            <a:off x="486213" y="2466615"/>
            <a:ext cx="5372648" cy="3245272"/>
          </a:xfrm>
        </p:spPr>
        <p:txBody>
          <a:bodyPr lIns="0" tIns="0" rIns="0" bIns="0">
            <a:noAutofit/>
          </a:bodyPr>
          <a:lstStyle>
            <a:lvl1pPr marL="0" indent="0" algn="l">
              <a:lnSpc>
                <a:spcPct val="100000"/>
              </a:lnSpc>
              <a:spcBef>
                <a:spcPts val="400"/>
              </a:spcBef>
              <a:buNone/>
              <a:defRPr sz="1800" spc="140">
                <a:solidFill>
                  <a:schemeClr val="tx1">
                    <a:lumMod val="75000"/>
                    <a:lumOff val="25000"/>
                  </a:schemeClr>
                </a:solidFill>
                <a:latin typeface="Aria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a:p>
            <a:pPr lvl="0"/>
            <a:endParaRPr lang="en-GB"/>
          </a:p>
          <a:p>
            <a:pPr lvl="0"/>
            <a:endParaRPr lang="en-GB"/>
          </a:p>
          <a:p>
            <a:pPr lvl="0"/>
            <a:endParaRPr lang="en-GB"/>
          </a:p>
          <a:p>
            <a:pPr lvl="0"/>
            <a:endParaRPr lang="en-GB"/>
          </a:p>
          <a:p>
            <a:pPr lvl="0"/>
            <a:endParaRPr lang="en-GB"/>
          </a:p>
          <a:p>
            <a:pPr lvl="0"/>
            <a:endParaRPr lang="en-GB"/>
          </a:p>
          <a:p>
            <a:pPr lvl="0"/>
            <a:endParaRPr lang="en-GB"/>
          </a:p>
        </p:txBody>
      </p:sp>
      <p:sp>
        <p:nvSpPr>
          <p:cNvPr id="8" name="Picture Placeholder 2"/>
          <p:cNvSpPr>
            <a:spLocks noGrp="1"/>
          </p:cNvSpPr>
          <p:nvPr>
            <p:ph type="pic" idx="11"/>
          </p:nvPr>
        </p:nvSpPr>
        <p:spPr>
          <a:xfrm>
            <a:off x="6103357" y="2466615"/>
            <a:ext cx="5582520" cy="3245272"/>
          </a:xfrm>
        </p:spPr>
        <p:txBody>
          <a:bodyPr lIns="0" tIns="0" rIns="0" bIns="0" rtlCol="0">
            <a:noAutofit/>
          </a:bodyPr>
          <a:lstStyle>
            <a:lvl1pPr marL="0" indent="0">
              <a:spcBef>
                <a:spcPts val="0"/>
              </a:spcBef>
              <a:buNone/>
              <a:defRPr sz="1800" spc="140">
                <a:solidFill>
                  <a:schemeClr val="tx1">
                    <a:lumMod val="75000"/>
                    <a:lumOff val="25000"/>
                  </a:schemeClr>
                </a:solidFill>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Tree>
    <p:extLst>
      <p:ext uri="{BB962C8B-B14F-4D97-AF65-F5344CB8AC3E}">
        <p14:creationId xmlns:p14="http://schemas.microsoft.com/office/powerpoint/2010/main" val="38435013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6213" y="1395412"/>
            <a:ext cx="11199664" cy="666861"/>
          </a:xfrm>
        </p:spPr>
        <p:txBody>
          <a:bodyPr lIns="0">
            <a:normAutofit/>
          </a:bodyPr>
          <a:lstStyle>
            <a:lvl1pPr algn="l">
              <a:defRPr sz="2500" b="0" i="0" spc="140">
                <a:solidFill>
                  <a:schemeClr val="tx1">
                    <a:lumMod val="75000"/>
                    <a:lumOff val="25000"/>
                  </a:schemeClr>
                </a:solidFill>
                <a:latin typeface="Arial"/>
              </a:defRPr>
            </a:lvl1pPr>
          </a:lstStyle>
          <a:p>
            <a:r>
              <a:rPr lang="en-GB"/>
              <a:t>Click to edit Master title style</a:t>
            </a:r>
            <a:endParaRPr lang="en-US"/>
          </a:p>
        </p:txBody>
      </p:sp>
      <p:sp>
        <p:nvSpPr>
          <p:cNvPr id="7" name="Text Placeholder 2"/>
          <p:cNvSpPr>
            <a:spLocks noGrp="1"/>
          </p:cNvSpPr>
          <p:nvPr>
            <p:ph type="body" idx="10"/>
          </p:nvPr>
        </p:nvSpPr>
        <p:spPr>
          <a:xfrm>
            <a:off x="486213" y="2466615"/>
            <a:ext cx="5372648" cy="3245272"/>
          </a:xfrm>
        </p:spPr>
        <p:txBody>
          <a:bodyPr lIns="0" tIns="0" rIns="0" bIns="0">
            <a:noAutofit/>
          </a:bodyPr>
          <a:lstStyle>
            <a:lvl1pPr marL="0" indent="0" algn="l">
              <a:lnSpc>
                <a:spcPct val="100000"/>
              </a:lnSpc>
              <a:spcBef>
                <a:spcPts val="400"/>
              </a:spcBef>
              <a:buNone/>
              <a:defRPr sz="1800" spc="140">
                <a:solidFill>
                  <a:schemeClr val="tx1">
                    <a:lumMod val="75000"/>
                    <a:lumOff val="25000"/>
                  </a:schemeClr>
                </a:solidFill>
                <a:latin typeface="Aria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a:p>
            <a:pPr lvl="0"/>
            <a:endParaRPr lang="en-GB"/>
          </a:p>
          <a:p>
            <a:pPr lvl="0"/>
            <a:endParaRPr lang="en-GB"/>
          </a:p>
          <a:p>
            <a:pPr lvl="0"/>
            <a:endParaRPr lang="en-GB"/>
          </a:p>
          <a:p>
            <a:pPr lvl="0"/>
            <a:endParaRPr lang="en-GB"/>
          </a:p>
          <a:p>
            <a:pPr lvl="0"/>
            <a:endParaRPr lang="en-GB"/>
          </a:p>
          <a:p>
            <a:pPr lvl="0"/>
            <a:endParaRPr lang="en-GB"/>
          </a:p>
          <a:p>
            <a:pPr lvl="0"/>
            <a:endParaRPr lang="en-GB"/>
          </a:p>
        </p:txBody>
      </p:sp>
      <p:sp>
        <p:nvSpPr>
          <p:cNvPr id="8" name="Picture Placeholder 2"/>
          <p:cNvSpPr>
            <a:spLocks noGrp="1"/>
          </p:cNvSpPr>
          <p:nvPr>
            <p:ph type="pic" idx="11"/>
          </p:nvPr>
        </p:nvSpPr>
        <p:spPr>
          <a:xfrm>
            <a:off x="6103357" y="2466615"/>
            <a:ext cx="5582520" cy="3245272"/>
          </a:xfrm>
        </p:spPr>
        <p:txBody>
          <a:bodyPr lIns="0" tIns="0" rIns="0" bIns="0" rtlCol="0">
            <a:noAutofit/>
          </a:bodyPr>
          <a:lstStyle>
            <a:lvl1pPr marL="0" indent="0">
              <a:spcBef>
                <a:spcPts val="0"/>
              </a:spcBef>
              <a:buNone/>
              <a:defRPr sz="1800" spc="140">
                <a:solidFill>
                  <a:schemeClr val="tx1">
                    <a:lumMod val="75000"/>
                    <a:lumOff val="25000"/>
                  </a:schemeClr>
                </a:solidFill>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Tree>
    <p:extLst>
      <p:ext uri="{BB962C8B-B14F-4D97-AF65-F5344CB8AC3E}">
        <p14:creationId xmlns:p14="http://schemas.microsoft.com/office/powerpoint/2010/main" val="22788429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ink">
    <p:bg>
      <p:bgPr>
        <a:solidFill>
          <a:srgbClr val="353D4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lvl1pPr>
              <a:defRPr>
                <a:solidFill>
                  <a:srgbClr val="353D42"/>
                </a:solidFill>
              </a:defRPr>
            </a:lvl1pPr>
            <a:lvl2pPr>
              <a:defRPr>
                <a:solidFill>
                  <a:srgbClr val="353D42"/>
                </a:solidFill>
              </a:defRPr>
            </a:lvl2pPr>
            <a:lvl3pPr>
              <a:defRPr>
                <a:solidFill>
                  <a:srgbClr val="353D42"/>
                </a:solidFill>
              </a:defRPr>
            </a:lvl3pPr>
            <a:lvl4pPr>
              <a:defRPr>
                <a:solidFill>
                  <a:srgbClr val="353D42"/>
                </a:solidFill>
              </a:defRPr>
            </a:lvl4pPr>
            <a:lvl5pPr>
              <a:defRPr>
                <a:solidFill>
                  <a:srgbClr val="353D4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a:extLst>
              <a:ext uri="{FF2B5EF4-FFF2-40B4-BE49-F238E27FC236}">
                <a16:creationId xmlns:a16="http://schemas.microsoft.com/office/drawing/2014/main" id="{B6F05F84-5AA6-4A84-B528-1DB8E335E0C8}"/>
              </a:ext>
            </a:extLst>
          </p:cNvPr>
          <p:cNvSpPr/>
          <p:nvPr userDrawn="1"/>
        </p:nvSpPr>
        <p:spPr>
          <a:xfrm>
            <a:off x="631767" y="481012"/>
            <a:ext cx="97102" cy="1093788"/>
          </a:xfrm>
          <a:prstGeom prst="rect">
            <a:avLst/>
          </a:prstGeom>
          <a:solidFill>
            <a:srgbClr val="EE2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524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lvl1pPr>
              <a:defRPr>
                <a:solidFill>
                  <a:srgbClr val="353D42"/>
                </a:solidFill>
              </a:defRPr>
            </a:lvl1pPr>
            <a:lvl2pPr>
              <a:defRPr>
                <a:solidFill>
                  <a:srgbClr val="353D42"/>
                </a:solidFill>
              </a:defRPr>
            </a:lvl2pPr>
            <a:lvl3pPr>
              <a:defRPr>
                <a:solidFill>
                  <a:srgbClr val="353D42"/>
                </a:solidFill>
              </a:defRPr>
            </a:lvl3pPr>
            <a:lvl4pPr>
              <a:defRPr>
                <a:solidFill>
                  <a:srgbClr val="353D42"/>
                </a:solidFill>
              </a:defRPr>
            </a:lvl4pPr>
            <a:lvl5pPr>
              <a:defRPr>
                <a:solidFill>
                  <a:srgbClr val="353D4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0E5E0F69-15B5-489C-B5D4-DDA2A74895CE}"/>
              </a:ext>
            </a:extLst>
          </p:cNvPr>
          <p:cNvSpPr/>
          <p:nvPr userDrawn="1"/>
        </p:nvSpPr>
        <p:spPr>
          <a:xfrm>
            <a:off x="631767" y="481012"/>
            <a:ext cx="97102" cy="1093788"/>
          </a:xfrm>
          <a:prstGeom prst="rect">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476038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lvl1pPr>
              <a:defRPr>
                <a:solidFill>
                  <a:srgbClr val="353D42"/>
                </a:solidFill>
              </a:defRPr>
            </a:lvl1pPr>
            <a:lvl2pPr>
              <a:defRPr>
                <a:solidFill>
                  <a:srgbClr val="353D42"/>
                </a:solidFill>
              </a:defRPr>
            </a:lvl2pPr>
            <a:lvl3pPr>
              <a:defRPr>
                <a:solidFill>
                  <a:srgbClr val="353D42"/>
                </a:solidFill>
              </a:defRPr>
            </a:lvl3pPr>
            <a:lvl4pPr>
              <a:defRPr>
                <a:solidFill>
                  <a:srgbClr val="353D42"/>
                </a:solidFill>
              </a:defRPr>
            </a:lvl4pPr>
            <a:lvl5pPr>
              <a:defRPr>
                <a:solidFill>
                  <a:srgbClr val="353D4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C5A88D74-66C0-40CA-8272-A8366D7E6837}"/>
              </a:ext>
            </a:extLst>
          </p:cNvPr>
          <p:cNvSpPr/>
          <p:nvPr userDrawn="1"/>
        </p:nvSpPr>
        <p:spPr>
          <a:xfrm>
            <a:off x="631767" y="481012"/>
            <a:ext cx="97102" cy="1093788"/>
          </a:xfrm>
          <a:prstGeom prst="rect">
            <a:avLst/>
          </a:prstGeom>
          <a:solidFill>
            <a:srgbClr val="008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77971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Yello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lvl1pPr>
              <a:defRPr>
                <a:solidFill>
                  <a:srgbClr val="353D42"/>
                </a:solidFill>
              </a:defRPr>
            </a:lvl1pPr>
            <a:lvl2pPr>
              <a:defRPr>
                <a:solidFill>
                  <a:srgbClr val="353D42"/>
                </a:solidFill>
              </a:defRPr>
            </a:lvl2pPr>
            <a:lvl3pPr>
              <a:defRPr>
                <a:solidFill>
                  <a:srgbClr val="353D42"/>
                </a:solidFill>
              </a:defRPr>
            </a:lvl3pPr>
            <a:lvl4pPr>
              <a:defRPr>
                <a:solidFill>
                  <a:srgbClr val="353D42"/>
                </a:solidFill>
              </a:defRPr>
            </a:lvl4pPr>
            <a:lvl5pPr>
              <a:defRPr>
                <a:solidFill>
                  <a:srgbClr val="353D4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0973F0F0-2B5B-48CB-9F07-B3AC788AE4F8}"/>
              </a:ext>
            </a:extLst>
          </p:cNvPr>
          <p:cNvSpPr/>
          <p:nvPr userDrawn="1"/>
        </p:nvSpPr>
        <p:spPr>
          <a:xfrm>
            <a:off x="631767" y="481012"/>
            <a:ext cx="97102" cy="1093788"/>
          </a:xfrm>
          <a:prstGeom prst="rect">
            <a:avLst/>
          </a:prstGeom>
          <a:solidFill>
            <a:srgbClr val="FF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7900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ur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494C-21CD-4651-A786-0AFB256FB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82BFD-1748-43DE-B3C7-3AE7165300A1}"/>
              </a:ext>
            </a:extLst>
          </p:cNvPr>
          <p:cNvSpPr>
            <a:spLocks noGrp="1"/>
          </p:cNvSpPr>
          <p:nvPr>
            <p:ph sz="half" idx="1"/>
          </p:nvPr>
        </p:nvSpPr>
        <p:spPr>
          <a:xfrm>
            <a:off x="838200" y="1825625"/>
            <a:ext cx="5181600" cy="4351338"/>
          </a:xfrm>
        </p:spPr>
        <p:txBody>
          <a:bodyPr/>
          <a:lstStyle>
            <a:lvl1pPr>
              <a:defRPr>
                <a:solidFill>
                  <a:srgbClr val="353D42"/>
                </a:solidFill>
              </a:defRPr>
            </a:lvl1pPr>
            <a:lvl2pPr>
              <a:defRPr>
                <a:solidFill>
                  <a:srgbClr val="353D42"/>
                </a:solidFill>
              </a:defRPr>
            </a:lvl2pPr>
            <a:lvl3pPr>
              <a:defRPr>
                <a:solidFill>
                  <a:srgbClr val="353D42"/>
                </a:solidFill>
              </a:defRPr>
            </a:lvl3pPr>
            <a:lvl4pPr>
              <a:defRPr>
                <a:solidFill>
                  <a:srgbClr val="353D42"/>
                </a:solidFill>
              </a:defRPr>
            </a:lvl4pPr>
            <a:lvl5pPr>
              <a:defRPr>
                <a:solidFill>
                  <a:srgbClr val="353D4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38DA7F-5BE9-4D56-B3FE-2FFB85E972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74CC2CC3-ED51-4C63-9B75-589BEA5EE2CF}"/>
              </a:ext>
            </a:extLst>
          </p:cNvPr>
          <p:cNvSpPr/>
          <p:nvPr userDrawn="1"/>
        </p:nvSpPr>
        <p:spPr>
          <a:xfrm>
            <a:off x="631767" y="481012"/>
            <a:ext cx="97102" cy="1093788"/>
          </a:xfrm>
          <a:prstGeom prst="rect">
            <a:avLst/>
          </a:prstGeom>
          <a:solidFill>
            <a:srgbClr val="9E0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0479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3" Type="http://schemas.openxmlformats.org/officeDocument/2006/relationships/slideLayout" Target="../slideLayouts/slideLayout24.xml"/><Relationship Id="rId21" Type="http://schemas.openxmlformats.org/officeDocument/2006/relationships/slideLayout" Target="../slideLayouts/slideLayout42.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5" Type="http://schemas.openxmlformats.org/officeDocument/2006/relationships/image" Target="../media/image2.png"/><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slideLayout" Target="../slideLayouts/slideLayout41.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24" Type="http://schemas.openxmlformats.org/officeDocument/2006/relationships/theme" Target="../theme/theme2.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23" Type="http://schemas.openxmlformats.org/officeDocument/2006/relationships/slideLayout" Target="../slideLayouts/slideLayout44.xml"/><Relationship Id="rId10" Type="http://schemas.openxmlformats.org/officeDocument/2006/relationships/slideLayout" Target="../slideLayouts/slideLayout31.xml"/><Relationship Id="rId19" Type="http://schemas.openxmlformats.org/officeDocument/2006/relationships/slideLayout" Target="../slideLayouts/slideLayout40.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 Id="rId22" Type="http://schemas.openxmlformats.org/officeDocument/2006/relationships/slideLayout" Target="../slideLayouts/slideLayout4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47.xml"/><Relationship Id="rId7" Type="http://schemas.openxmlformats.org/officeDocument/2006/relationships/image" Target="../media/image1.png"/><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theme" Target="../theme/theme3.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53D4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8C109B-B4CF-4D7F-9261-981195E23C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106725-62F0-4F31-9A72-AD8DEEA2FF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Picture 6" descr="A picture containing clipart&#10;&#10;Description generated with high confidence">
            <a:extLst>
              <a:ext uri="{FF2B5EF4-FFF2-40B4-BE49-F238E27FC236}">
                <a16:creationId xmlns:a16="http://schemas.microsoft.com/office/drawing/2014/main" id="{8A91E656-FB05-4205-BF7B-D9FC9DADDD24}"/>
              </a:ext>
            </a:extLst>
          </p:cNvPr>
          <p:cNvPicPr>
            <a:picLocks noChangeAspect="1"/>
          </p:cNvPicPr>
          <p:nvPr userDrawn="1"/>
        </p:nvPicPr>
        <p:blipFill>
          <a:blip r:embed="rId23">
            <a:extLst>
              <a:ext uri="{28A0092B-C50C-407E-A947-70E740481C1C}">
                <a14:useLocalDpi xmlns:a14="http://schemas.microsoft.com/office/drawing/2010/main" val="0"/>
              </a:ext>
            </a:extLst>
          </a:blip>
          <a:stretch>
            <a:fillRect/>
          </a:stretch>
        </p:blipFill>
        <p:spPr>
          <a:xfrm>
            <a:off x="9481930" y="6391547"/>
            <a:ext cx="2411896" cy="202656"/>
          </a:xfrm>
          <a:prstGeom prst="rect">
            <a:avLst/>
          </a:prstGeom>
        </p:spPr>
      </p:pic>
    </p:spTree>
    <p:extLst>
      <p:ext uri="{BB962C8B-B14F-4D97-AF65-F5344CB8AC3E}">
        <p14:creationId xmlns:p14="http://schemas.microsoft.com/office/powerpoint/2010/main" val="760977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51" r:id="rId12"/>
    <p:sldLayoutId id="2147483669" r:id="rId13"/>
    <p:sldLayoutId id="2147483670" r:id="rId14"/>
    <p:sldLayoutId id="2147483671" r:id="rId15"/>
    <p:sldLayoutId id="2147483672" r:id="rId16"/>
    <p:sldLayoutId id="2147483652" r:id="rId17"/>
    <p:sldLayoutId id="2147483673" r:id="rId18"/>
    <p:sldLayoutId id="2147483674" r:id="rId19"/>
    <p:sldLayoutId id="2147483675" r:id="rId20"/>
    <p:sldLayoutId id="2147483676" r:id="rId21"/>
  </p:sldLayoutIdLst>
  <p:txStyles>
    <p:titleStyle>
      <a:lvl1pPr algn="l" defTabSz="914400" rtl="0" eaLnBrk="1" latinLnBrk="0" hangingPunct="1">
        <a:lnSpc>
          <a:spcPct val="90000"/>
        </a:lnSpc>
        <a:spcBef>
          <a:spcPct val="0"/>
        </a:spcBef>
        <a:buNone/>
        <a:defRPr sz="4400" kern="1200">
          <a:solidFill>
            <a:schemeClr val="bg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8C109B-B4CF-4D7F-9261-981195E23C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106725-62F0-4F31-9A72-AD8DEEA2FF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6" name="Picture 5">
            <a:extLst>
              <a:ext uri="{FF2B5EF4-FFF2-40B4-BE49-F238E27FC236}">
                <a16:creationId xmlns:a16="http://schemas.microsoft.com/office/drawing/2014/main" id="{7DF8DFA5-34BD-4B44-BC35-D1054D2CCA80}"/>
              </a:ext>
            </a:extLst>
          </p:cNvPr>
          <p:cNvPicPr>
            <a:picLocks noChangeAspect="1"/>
          </p:cNvPicPr>
          <p:nvPr userDrawn="1"/>
        </p:nvPicPr>
        <p:blipFill>
          <a:blip r:embed="rId25">
            <a:extLst>
              <a:ext uri="{28A0092B-C50C-407E-A947-70E740481C1C}">
                <a14:useLocalDpi xmlns:a14="http://schemas.microsoft.com/office/drawing/2010/main" val="0"/>
              </a:ext>
            </a:extLst>
          </a:blip>
          <a:stretch>
            <a:fillRect/>
          </a:stretch>
        </p:blipFill>
        <p:spPr>
          <a:xfrm>
            <a:off x="9482400" y="6390000"/>
            <a:ext cx="2412000" cy="202665"/>
          </a:xfrm>
          <a:prstGeom prst="rect">
            <a:avLst/>
          </a:prstGeom>
        </p:spPr>
      </p:pic>
    </p:spTree>
    <p:extLst>
      <p:ext uri="{BB962C8B-B14F-4D97-AF65-F5344CB8AC3E}">
        <p14:creationId xmlns:p14="http://schemas.microsoft.com/office/powerpoint/2010/main" val="248001338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 id="2147483697" r:id="rId20"/>
    <p:sldLayoutId id="2147483698" r:id="rId21"/>
    <p:sldLayoutId id="2147483722" r:id="rId22"/>
    <p:sldLayoutId id="2147483723" r:id="rId23"/>
  </p:sldLayoutIdLst>
  <p:txStyles>
    <p:titleStyle>
      <a:lvl1pPr algn="l" defTabSz="914400" rtl="0" eaLnBrk="1" latinLnBrk="0" hangingPunct="1">
        <a:lnSpc>
          <a:spcPct val="90000"/>
        </a:lnSpc>
        <a:spcBef>
          <a:spcPct val="0"/>
        </a:spcBef>
        <a:buNone/>
        <a:defRPr sz="4400" kern="1200">
          <a:solidFill>
            <a:srgbClr val="353D42"/>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353D42"/>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806C1F1-8DA4-4E73-9DA6-CF432EFBF109}"/>
              </a:ext>
            </a:extLst>
          </p:cNvPr>
          <p:cNvSpPr/>
          <p:nvPr userDrawn="1"/>
        </p:nvSpPr>
        <p:spPr>
          <a:xfrm>
            <a:off x="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9A8C109B-B4CF-4D7F-9261-981195E23CF8}"/>
              </a:ext>
            </a:extLst>
          </p:cNvPr>
          <p:cNvSpPr>
            <a:spLocks noGrp="1"/>
          </p:cNvSpPr>
          <p:nvPr>
            <p:ph type="title"/>
          </p:nvPr>
        </p:nvSpPr>
        <p:spPr>
          <a:xfrm>
            <a:off x="838200" y="365125"/>
            <a:ext cx="5171902"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106725-62F0-4F31-9A72-AD8DEEA2FF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Picture 6" descr="A picture containing clipart&#10;&#10;Description generated with high confidence">
            <a:extLst>
              <a:ext uri="{FF2B5EF4-FFF2-40B4-BE49-F238E27FC236}">
                <a16:creationId xmlns:a16="http://schemas.microsoft.com/office/drawing/2014/main" id="{8A91E656-FB05-4205-BF7B-D9FC9DADDD24}"/>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9481930" y="6391547"/>
            <a:ext cx="2411896" cy="202656"/>
          </a:xfrm>
          <a:prstGeom prst="rect">
            <a:avLst/>
          </a:prstGeom>
        </p:spPr>
      </p:pic>
    </p:spTree>
    <p:extLst>
      <p:ext uri="{BB962C8B-B14F-4D97-AF65-F5344CB8AC3E}">
        <p14:creationId xmlns:p14="http://schemas.microsoft.com/office/powerpoint/2010/main" val="3592020299"/>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Lst>
  <p:txStyles>
    <p:titleStyle>
      <a:lvl1pPr algn="l" defTabSz="914400" rtl="0" eaLnBrk="1" latinLnBrk="0" hangingPunct="1">
        <a:lnSpc>
          <a:spcPct val="90000"/>
        </a:lnSpc>
        <a:spcBef>
          <a:spcPct val="0"/>
        </a:spcBef>
        <a:buNone/>
        <a:defRPr sz="3200" kern="1200">
          <a:solidFill>
            <a:srgbClr val="353D42"/>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slideLayout" Target="../slideLayouts/slideLayout23.xml"/><Relationship Id="rId4" Type="http://schemas.openxmlformats.org/officeDocument/2006/relationships/video" Target="../media/media2.mp4"/></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5.mp4"/><Relationship Id="rId7" Type="http://schemas.openxmlformats.org/officeDocument/2006/relationships/image" Target="../media/image6.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notesSlide" Target="../notesSlides/notesSlide2.xml"/><Relationship Id="rId5" Type="http://schemas.openxmlformats.org/officeDocument/2006/relationships/slideLayout" Target="../slideLayouts/slideLayout23.xml"/><Relationship Id="rId4" Type="http://schemas.openxmlformats.org/officeDocument/2006/relationships/video" Target="../media/media5.mp4"/></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9.mp4"/><Relationship Id="rId7" Type="http://schemas.openxmlformats.org/officeDocument/2006/relationships/slideLayout" Target="../slideLayouts/slideLayout23.xml"/><Relationship Id="rId2" Type="http://schemas.openxmlformats.org/officeDocument/2006/relationships/video" Target="../media/media8.mp4"/><Relationship Id="rId1" Type="http://schemas.microsoft.com/office/2007/relationships/media" Target="../media/media8.mp4"/><Relationship Id="rId6" Type="http://schemas.microsoft.com/office/2007/relationships/media" Target="../media/media10.mp4"/><Relationship Id="rId5" Type="http://schemas.openxmlformats.org/officeDocument/2006/relationships/video" Target="NULL" TargetMode="External"/><Relationship Id="rId10" Type="http://schemas.openxmlformats.org/officeDocument/2006/relationships/image" Target="../media/image12.png"/><Relationship Id="rId4" Type="http://schemas.openxmlformats.org/officeDocument/2006/relationships/video" Target="../media/media9.mp4"/><Relationship Id="rId9"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023DA-104A-4450-8813-1D1FB6DBDB9A}"/>
              </a:ext>
            </a:extLst>
          </p:cNvPr>
          <p:cNvSpPr>
            <a:spLocks noGrp="1"/>
          </p:cNvSpPr>
          <p:nvPr>
            <p:ph type="ctrTitle"/>
          </p:nvPr>
        </p:nvSpPr>
        <p:spPr/>
        <p:txBody>
          <a:bodyPr/>
          <a:lstStyle/>
          <a:p>
            <a:r>
              <a:rPr lang="en-GB">
                <a:latin typeface="Arial"/>
                <a:cs typeface="Arial"/>
              </a:rPr>
              <a:t>COVID-19 online diary</a:t>
            </a:r>
            <a:endParaRPr lang="en-GB"/>
          </a:p>
        </p:txBody>
      </p:sp>
      <p:sp>
        <p:nvSpPr>
          <p:cNvPr id="3" name="Subtitle 2">
            <a:extLst>
              <a:ext uri="{FF2B5EF4-FFF2-40B4-BE49-F238E27FC236}">
                <a16:creationId xmlns:a16="http://schemas.microsoft.com/office/drawing/2014/main" id="{5001BE08-324E-4747-9819-BF517FEFFB6C}"/>
              </a:ext>
            </a:extLst>
          </p:cNvPr>
          <p:cNvSpPr>
            <a:spLocks noGrp="1"/>
          </p:cNvSpPr>
          <p:nvPr>
            <p:ph type="subTitle" idx="1"/>
          </p:nvPr>
        </p:nvSpPr>
        <p:spPr/>
        <p:txBody>
          <a:bodyPr vert="horz" lIns="91440" tIns="45720" rIns="91440" bIns="45720" rtlCol="0" anchor="t">
            <a:normAutofit/>
          </a:bodyPr>
          <a:lstStyle/>
          <a:p>
            <a:r>
              <a:rPr lang="en-GB">
                <a:latin typeface="Arial"/>
                <a:cs typeface="Arial"/>
              </a:rPr>
              <a:t>Weeks 1 and 2</a:t>
            </a:r>
          </a:p>
        </p:txBody>
      </p:sp>
    </p:spTree>
    <p:extLst>
      <p:ext uri="{BB962C8B-B14F-4D97-AF65-F5344CB8AC3E}">
        <p14:creationId xmlns:p14="http://schemas.microsoft.com/office/powerpoint/2010/main" val="772226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C042C-1517-4BD9-A583-C3B3993D49A0}"/>
              </a:ext>
            </a:extLst>
          </p:cNvPr>
          <p:cNvSpPr>
            <a:spLocks noGrp="1"/>
          </p:cNvSpPr>
          <p:nvPr>
            <p:ph type="title"/>
          </p:nvPr>
        </p:nvSpPr>
        <p:spPr/>
        <p:txBody>
          <a:bodyPr>
            <a:normAutofit/>
          </a:bodyPr>
          <a:lstStyle/>
          <a:p>
            <a:r>
              <a:rPr lang="en-GB" sz="2800" b="1"/>
              <a:t>Overview of the research</a:t>
            </a:r>
          </a:p>
        </p:txBody>
      </p:sp>
      <p:sp>
        <p:nvSpPr>
          <p:cNvPr id="3" name="Content Placeholder 2">
            <a:extLst>
              <a:ext uri="{FF2B5EF4-FFF2-40B4-BE49-F238E27FC236}">
                <a16:creationId xmlns:a16="http://schemas.microsoft.com/office/drawing/2014/main" id="{DA7E8085-4A7E-4711-A1F0-8FC34DDA6AC1}"/>
              </a:ext>
            </a:extLst>
          </p:cNvPr>
          <p:cNvSpPr>
            <a:spLocks noGrp="1"/>
          </p:cNvSpPr>
          <p:nvPr>
            <p:ph sz="half" idx="1"/>
          </p:nvPr>
        </p:nvSpPr>
        <p:spPr/>
        <p:txBody>
          <a:bodyPr vert="horz" lIns="91440" tIns="45720" rIns="91440" bIns="45720" rtlCol="0" anchor="t">
            <a:normAutofit/>
          </a:bodyPr>
          <a:lstStyle/>
          <a:p>
            <a:r>
              <a:rPr lang="en-GB" sz="1500">
                <a:latin typeface="Arial"/>
                <a:cs typeface="Arial"/>
              </a:rPr>
              <a:t>20 Londoners were recruited through Talk London to complete an only diary over the course of 8 weeks.</a:t>
            </a:r>
          </a:p>
          <a:p>
            <a:r>
              <a:rPr lang="en-GB" sz="1500">
                <a:latin typeface="Arial"/>
                <a:cs typeface="Arial"/>
              </a:rPr>
              <a:t>The diary allows us to capture ground-up, spontaneous qualitative insight as well as immediate responses to major developments and announcements.</a:t>
            </a:r>
          </a:p>
          <a:p>
            <a:r>
              <a:rPr lang="en-GB" sz="1500">
                <a:latin typeface="Arial"/>
                <a:cs typeface="Arial"/>
              </a:rPr>
              <a:t>The aim of this research is to complement existing representative polling and online engagement, through highlighting individual experiences.</a:t>
            </a:r>
          </a:p>
          <a:p>
            <a:endParaRPr lang="en-GB" sz="1500">
              <a:latin typeface="Arial"/>
              <a:cs typeface="Arial"/>
            </a:endParaRPr>
          </a:p>
          <a:p>
            <a:endParaRPr lang="en-GB" sz="1500">
              <a:latin typeface="Arial"/>
              <a:cs typeface="Arial"/>
            </a:endParaRPr>
          </a:p>
          <a:p>
            <a:endParaRPr lang="en-GB" sz="1500" b="1">
              <a:latin typeface="Arial"/>
              <a:cs typeface="Arial"/>
            </a:endParaRPr>
          </a:p>
        </p:txBody>
      </p:sp>
    </p:spTree>
    <p:extLst>
      <p:ext uri="{BB962C8B-B14F-4D97-AF65-F5344CB8AC3E}">
        <p14:creationId xmlns:p14="http://schemas.microsoft.com/office/powerpoint/2010/main" val="4263640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C042C-1517-4BD9-A583-C3B3993D49A0}"/>
              </a:ext>
            </a:extLst>
          </p:cNvPr>
          <p:cNvSpPr>
            <a:spLocks noGrp="1"/>
          </p:cNvSpPr>
          <p:nvPr>
            <p:ph type="title"/>
          </p:nvPr>
        </p:nvSpPr>
        <p:spPr/>
        <p:txBody>
          <a:bodyPr>
            <a:normAutofit/>
          </a:bodyPr>
          <a:lstStyle/>
          <a:p>
            <a:r>
              <a:rPr lang="en-GB" sz="2800" b="1"/>
              <a:t>Methodology</a:t>
            </a:r>
          </a:p>
        </p:txBody>
      </p:sp>
      <p:sp>
        <p:nvSpPr>
          <p:cNvPr id="3" name="Content Placeholder 2">
            <a:extLst>
              <a:ext uri="{FF2B5EF4-FFF2-40B4-BE49-F238E27FC236}">
                <a16:creationId xmlns:a16="http://schemas.microsoft.com/office/drawing/2014/main" id="{DA7E8085-4A7E-4711-A1F0-8FC34DDA6AC1}"/>
              </a:ext>
            </a:extLst>
          </p:cNvPr>
          <p:cNvSpPr>
            <a:spLocks noGrp="1"/>
          </p:cNvSpPr>
          <p:nvPr>
            <p:ph sz="half" idx="1"/>
          </p:nvPr>
        </p:nvSpPr>
        <p:spPr/>
        <p:txBody>
          <a:bodyPr vert="horz" lIns="91440" tIns="45720" rIns="91440" bIns="45720" rtlCol="0" anchor="t">
            <a:normAutofit/>
          </a:bodyPr>
          <a:lstStyle/>
          <a:p>
            <a:r>
              <a:rPr lang="en-GB" sz="1500" dirty="0">
                <a:latin typeface="Arial"/>
                <a:cs typeface="Arial"/>
              </a:rPr>
              <a:t>Each week respondents are asked to use an online research platform to reflect on their previous week and answer ad-hoc questions through videos, text, and polls.</a:t>
            </a:r>
          </a:p>
          <a:p>
            <a:r>
              <a:rPr lang="en-GB" sz="1500" dirty="0">
                <a:latin typeface="Arial"/>
                <a:cs typeface="Arial"/>
              </a:rPr>
              <a:t>The sample was recruited to include a mix of demographic and socio-economic characteristics, such as age, gender, social grade, and ethnicity, but is </a:t>
            </a:r>
            <a:r>
              <a:rPr lang="en-GB" sz="1500" b="1" dirty="0">
                <a:latin typeface="Arial"/>
                <a:cs typeface="Arial"/>
              </a:rPr>
              <a:t>not representative of London's population and includes those who are more engaged with City Hall</a:t>
            </a:r>
            <a:r>
              <a:rPr lang="en-GB" sz="1500" dirty="0">
                <a:latin typeface="Arial"/>
                <a:cs typeface="Arial"/>
              </a:rPr>
              <a:t>.</a:t>
            </a:r>
            <a:endParaRPr lang="en-US" sz="1500" dirty="0">
              <a:latin typeface="Arial"/>
              <a:cs typeface="Arial"/>
            </a:endParaRPr>
          </a:p>
          <a:p>
            <a:r>
              <a:rPr lang="en-GB" sz="1500" dirty="0">
                <a:latin typeface="Arial"/>
                <a:cs typeface="Arial"/>
              </a:rPr>
              <a:t>The sample includes key groups of Londoners that have been particularly affected by the coronavirus outbreak:</a:t>
            </a:r>
            <a:endParaRPr lang="en-US" sz="1500" dirty="0">
              <a:latin typeface="Arial"/>
              <a:cs typeface="Arial"/>
            </a:endParaRPr>
          </a:p>
          <a:p>
            <a:pPr lvl="1"/>
            <a:endParaRPr lang="en-GB" sz="1200" dirty="0">
              <a:latin typeface="Arial"/>
              <a:cs typeface="Arial"/>
            </a:endParaRPr>
          </a:p>
          <a:p>
            <a:pPr lvl="1"/>
            <a:r>
              <a:rPr lang="en-GB" sz="1200" dirty="0">
                <a:latin typeface="Arial"/>
                <a:cs typeface="Arial"/>
              </a:rPr>
              <a:t>Furloughed workers and those recently unemployed</a:t>
            </a:r>
            <a:endParaRPr lang="en-GB" sz="1200" dirty="0"/>
          </a:p>
          <a:p>
            <a:pPr lvl="1"/>
            <a:r>
              <a:rPr lang="en-GB" sz="1200" dirty="0">
                <a:latin typeface="Arial"/>
                <a:cs typeface="Arial"/>
              </a:rPr>
              <a:t>People who are working from home (because of Covid-19) </a:t>
            </a:r>
            <a:endParaRPr lang="en-GB" sz="1200" dirty="0"/>
          </a:p>
          <a:p>
            <a:pPr lvl="1"/>
            <a:r>
              <a:rPr lang="en-GB" sz="1200" dirty="0">
                <a:latin typeface="Arial"/>
                <a:cs typeface="Arial"/>
              </a:rPr>
              <a:t>Regular public transport users (before Covid-19) </a:t>
            </a:r>
            <a:endParaRPr lang="en-GB" sz="1200" dirty="0"/>
          </a:p>
          <a:p>
            <a:pPr lvl="1"/>
            <a:r>
              <a:rPr lang="en-GB" sz="1200" dirty="0">
                <a:latin typeface="Arial"/>
                <a:cs typeface="Arial"/>
              </a:rPr>
              <a:t>Parents of primary school and secondary school children </a:t>
            </a:r>
            <a:endParaRPr lang="en-GB" sz="1200" dirty="0"/>
          </a:p>
          <a:p>
            <a:pPr lvl="1"/>
            <a:r>
              <a:rPr lang="en-GB" sz="1200" dirty="0">
                <a:latin typeface="Arial"/>
                <a:cs typeface="Arial"/>
              </a:rPr>
              <a:t>Those living alone </a:t>
            </a:r>
            <a:endParaRPr lang="en-GB" sz="1200" dirty="0"/>
          </a:p>
          <a:p>
            <a:endParaRPr lang="en-GB" sz="1600" dirty="0">
              <a:latin typeface="Arial"/>
              <a:cs typeface="Arial"/>
            </a:endParaRPr>
          </a:p>
          <a:p>
            <a:endParaRPr lang="en-GB" sz="1600" dirty="0"/>
          </a:p>
        </p:txBody>
      </p:sp>
    </p:spTree>
    <p:extLst>
      <p:ext uri="{BB962C8B-B14F-4D97-AF65-F5344CB8AC3E}">
        <p14:creationId xmlns:p14="http://schemas.microsoft.com/office/powerpoint/2010/main" val="2351213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AFCAC-78CE-433B-B11B-112831E5A355}"/>
              </a:ext>
            </a:extLst>
          </p:cNvPr>
          <p:cNvSpPr>
            <a:spLocks noGrp="1"/>
          </p:cNvSpPr>
          <p:nvPr>
            <p:ph type="title"/>
          </p:nvPr>
        </p:nvSpPr>
        <p:spPr/>
        <p:txBody>
          <a:bodyPr>
            <a:normAutofit/>
          </a:bodyPr>
          <a:lstStyle/>
          <a:p>
            <a:r>
              <a:rPr lang="en-GB" sz="2800" b="1"/>
              <a:t>This report </a:t>
            </a:r>
          </a:p>
        </p:txBody>
      </p:sp>
      <p:sp>
        <p:nvSpPr>
          <p:cNvPr id="3" name="Content Placeholder 2">
            <a:extLst>
              <a:ext uri="{FF2B5EF4-FFF2-40B4-BE49-F238E27FC236}">
                <a16:creationId xmlns:a16="http://schemas.microsoft.com/office/drawing/2014/main" id="{D5FF32F7-71AB-43C2-8949-16C159F6E758}"/>
              </a:ext>
            </a:extLst>
          </p:cNvPr>
          <p:cNvSpPr>
            <a:spLocks noGrp="1"/>
          </p:cNvSpPr>
          <p:nvPr>
            <p:ph sz="half" idx="1"/>
          </p:nvPr>
        </p:nvSpPr>
        <p:spPr/>
        <p:txBody>
          <a:bodyPr vert="horz" lIns="91440" tIns="45720" rIns="91440" bIns="45720" rtlCol="0" anchor="t">
            <a:normAutofit/>
          </a:bodyPr>
          <a:lstStyle/>
          <a:p>
            <a:r>
              <a:rPr lang="en-GB" sz="1500" b="1" dirty="0">
                <a:latin typeface="Arial"/>
                <a:cs typeface="Arial"/>
              </a:rPr>
              <a:t>This report summarises key findings from weeks 1 and 2 of the diary (19th May to 4th June)</a:t>
            </a:r>
            <a:r>
              <a:rPr lang="en-GB" sz="1500" dirty="0">
                <a:latin typeface="Arial"/>
                <a:cs typeface="Arial"/>
              </a:rPr>
              <a:t>, which reflected on experiences during lockdown to date and explored views on easing lockdown.</a:t>
            </a:r>
          </a:p>
          <a:p>
            <a:r>
              <a:rPr lang="en-GB" sz="1500" dirty="0">
                <a:latin typeface="Arial"/>
                <a:cs typeface="Arial"/>
              </a:rPr>
              <a:t>The next report will cover weeks 3 and 4 which explore the longer-term priorities for the London Recovery Board, short-term support for Londoners, and views on the Test and Trace system.</a:t>
            </a:r>
          </a:p>
          <a:p>
            <a:endParaRPr lang="en-GB" sz="1500" dirty="0">
              <a:latin typeface="Arial"/>
              <a:cs typeface="Arial"/>
            </a:endParaRPr>
          </a:p>
          <a:p>
            <a:endParaRPr lang="en-GB" sz="1500" dirty="0">
              <a:latin typeface="Arial"/>
              <a:cs typeface="Arial"/>
            </a:endParaRPr>
          </a:p>
          <a:p>
            <a:endParaRPr lang="en-GB" sz="1500" dirty="0">
              <a:latin typeface="Arial"/>
              <a:cs typeface="Arial"/>
            </a:endParaRPr>
          </a:p>
          <a:p>
            <a:r>
              <a:rPr lang="en-GB" sz="1500" b="1" i="1" dirty="0">
                <a:latin typeface="Arial"/>
                <a:cs typeface="Arial"/>
              </a:rPr>
              <a:t>This report contains video clips from respondents. </a:t>
            </a:r>
            <a:r>
              <a:rPr lang="en-GB" sz="1500" i="1" dirty="0">
                <a:latin typeface="Arial"/>
                <a:cs typeface="Arial"/>
              </a:rPr>
              <a:t>These can be viewed when in 'Slide Show' mode (if viewing the slides online) or in normal mode (if you download the slides or 'Open in Desktop App’).</a:t>
            </a:r>
            <a:endParaRPr lang="en-GB" sz="1500" i="1" dirty="0"/>
          </a:p>
          <a:p>
            <a:endParaRPr lang="en-GB" sz="1500" dirty="0"/>
          </a:p>
        </p:txBody>
      </p:sp>
    </p:spTree>
    <p:extLst>
      <p:ext uri="{BB962C8B-B14F-4D97-AF65-F5344CB8AC3E}">
        <p14:creationId xmlns:p14="http://schemas.microsoft.com/office/powerpoint/2010/main" val="1475025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5DC0D-7AE5-4FB0-9362-EE042969B085}"/>
              </a:ext>
            </a:extLst>
          </p:cNvPr>
          <p:cNvSpPr>
            <a:spLocks noGrp="1"/>
          </p:cNvSpPr>
          <p:nvPr>
            <p:ph type="title"/>
          </p:nvPr>
        </p:nvSpPr>
        <p:spPr/>
        <p:txBody>
          <a:bodyPr>
            <a:normAutofit/>
          </a:bodyPr>
          <a:lstStyle/>
          <a:p>
            <a:r>
              <a:rPr lang="en-GB" sz="2800" b="1" dirty="0"/>
              <a:t>Summary</a:t>
            </a:r>
          </a:p>
        </p:txBody>
      </p:sp>
      <p:sp>
        <p:nvSpPr>
          <p:cNvPr id="3" name="Content Placeholder 2">
            <a:extLst>
              <a:ext uri="{FF2B5EF4-FFF2-40B4-BE49-F238E27FC236}">
                <a16:creationId xmlns:a16="http://schemas.microsoft.com/office/drawing/2014/main" id="{BF3BE6DC-4F1F-44E8-8289-2ED26D612552}"/>
              </a:ext>
            </a:extLst>
          </p:cNvPr>
          <p:cNvSpPr>
            <a:spLocks noGrp="1"/>
          </p:cNvSpPr>
          <p:nvPr>
            <p:ph sz="half" idx="1"/>
          </p:nvPr>
        </p:nvSpPr>
        <p:spPr>
          <a:xfrm>
            <a:off x="838200" y="1825625"/>
            <a:ext cx="5534608" cy="4351338"/>
          </a:xfrm>
        </p:spPr>
        <p:txBody>
          <a:bodyPr>
            <a:normAutofit fontScale="92500"/>
          </a:bodyPr>
          <a:lstStyle/>
          <a:p>
            <a:r>
              <a:rPr lang="en-GB" sz="1600" dirty="0">
                <a:latin typeface="Arial"/>
                <a:cs typeface="Arial"/>
              </a:rPr>
              <a:t>The diary has revealed the wide ranging emotions and experiences of Londoners during lockdown:</a:t>
            </a:r>
          </a:p>
          <a:p>
            <a:pPr lvl="1"/>
            <a:r>
              <a:rPr lang="en-GB" sz="1300" b="1" dirty="0">
                <a:latin typeface="Arial"/>
                <a:cs typeface="Arial"/>
              </a:rPr>
              <a:t>Fearful and anxious</a:t>
            </a:r>
          </a:p>
          <a:p>
            <a:pPr lvl="1"/>
            <a:r>
              <a:rPr lang="en-GB" sz="1300" b="1" dirty="0">
                <a:latin typeface="Arial"/>
                <a:cs typeface="Arial"/>
              </a:rPr>
              <a:t>Coping and trying to make the most of it</a:t>
            </a:r>
          </a:p>
          <a:p>
            <a:pPr lvl="1"/>
            <a:r>
              <a:rPr lang="en-GB" sz="1300" b="1" dirty="0">
                <a:latin typeface="Arial"/>
                <a:cs typeface="Arial"/>
              </a:rPr>
              <a:t>Frustrated and had enough</a:t>
            </a:r>
          </a:p>
          <a:p>
            <a:pPr lvl="1"/>
            <a:r>
              <a:rPr lang="en-GB" sz="1300" b="1" dirty="0">
                <a:latin typeface="Arial"/>
                <a:cs typeface="Arial"/>
              </a:rPr>
              <a:t>Financially insecure and stressed</a:t>
            </a:r>
          </a:p>
          <a:p>
            <a:r>
              <a:rPr lang="en-GB" sz="1600" dirty="0">
                <a:latin typeface="Arial"/>
                <a:cs typeface="Arial"/>
              </a:rPr>
              <a:t>Since lockdown has started to ease, many respondents are enjoying more freedoms. Life is also starting to return to normal for some respondents.</a:t>
            </a:r>
          </a:p>
          <a:p>
            <a:r>
              <a:rPr lang="en-GB" sz="1600" dirty="0"/>
              <a:t>For those who have been working from home or furloughed, there are concerns about returning to the workplace.</a:t>
            </a:r>
          </a:p>
          <a:p>
            <a:r>
              <a:rPr lang="en-GB" sz="1600" dirty="0"/>
              <a:t>Views on reopening schools are mixed among parents and come down to education attainment vs perceived risk.</a:t>
            </a:r>
          </a:p>
          <a:p>
            <a:r>
              <a:rPr lang="en-GB" sz="1600" dirty="0"/>
              <a:t>Despite general support for re-opening non-essential shops, respondents do not plan to flock to their high street.</a:t>
            </a:r>
          </a:p>
          <a:p>
            <a:r>
              <a:rPr lang="en-GB" sz="1600" dirty="0"/>
              <a:t>Regardless of whether they support the easing, questions have been raised over how the government have handled it.</a:t>
            </a:r>
          </a:p>
        </p:txBody>
      </p:sp>
    </p:spTree>
    <p:extLst>
      <p:ext uri="{BB962C8B-B14F-4D97-AF65-F5344CB8AC3E}">
        <p14:creationId xmlns:p14="http://schemas.microsoft.com/office/powerpoint/2010/main" val="3201996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A4505-0D56-4BF2-B35F-4C6CA52322E1}"/>
              </a:ext>
            </a:extLst>
          </p:cNvPr>
          <p:cNvSpPr>
            <a:spLocks noGrp="1"/>
          </p:cNvSpPr>
          <p:nvPr>
            <p:ph type="title"/>
          </p:nvPr>
        </p:nvSpPr>
        <p:spPr/>
        <p:txBody>
          <a:bodyPr anchor="ctr">
            <a:normAutofit/>
          </a:bodyPr>
          <a:lstStyle/>
          <a:p>
            <a:r>
              <a:rPr lang="en-GB" sz="2800" b="1">
                <a:latin typeface="Arial"/>
                <a:cs typeface="Arial"/>
              </a:rPr>
              <a:t>How are different Londoners feeling during lockdown?</a:t>
            </a:r>
            <a:endParaRPr lang="en-GB" sz="2800"/>
          </a:p>
        </p:txBody>
      </p:sp>
    </p:spTree>
    <p:extLst>
      <p:ext uri="{BB962C8B-B14F-4D97-AF65-F5344CB8AC3E}">
        <p14:creationId xmlns:p14="http://schemas.microsoft.com/office/powerpoint/2010/main" val="2767138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DBC7-5FA2-4339-A352-AB0CE97F4089}"/>
              </a:ext>
            </a:extLst>
          </p:cNvPr>
          <p:cNvSpPr>
            <a:spLocks noGrp="1"/>
          </p:cNvSpPr>
          <p:nvPr>
            <p:ph type="title"/>
          </p:nvPr>
        </p:nvSpPr>
        <p:spPr/>
        <p:txBody>
          <a:bodyPr>
            <a:normAutofit/>
          </a:bodyPr>
          <a:lstStyle/>
          <a:p>
            <a:pPr marL="514350" indent="-514350">
              <a:buFont typeface="+mj-lt"/>
              <a:buAutoNum type="arabicPeriod"/>
            </a:pPr>
            <a:r>
              <a:rPr lang="en-GB" sz="2800" b="1" dirty="0">
                <a:latin typeface="Arial"/>
                <a:cs typeface="Arial"/>
              </a:rPr>
              <a:t>Fearful and anxious</a:t>
            </a:r>
            <a:endParaRPr lang="en-GB" sz="2800" b="1" dirty="0"/>
          </a:p>
        </p:txBody>
      </p:sp>
      <p:sp>
        <p:nvSpPr>
          <p:cNvPr id="3" name="Content Placeholder 2">
            <a:extLst>
              <a:ext uri="{FF2B5EF4-FFF2-40B4-BE49-F238E27FC236}">
                <a16:creationId xmlns:a16="http://schemas.microsoft.com/office/drawing/2014/main" id="{EE49AB87-BECC-4761-ADBF-34AB71257372}"/>
              </a:ext>
            </a:extLst>
          </p:cNvPr>
          <p:cNvSpPr>
            <a:spLocks noGrp="1"/>
          </p:cNvSpPr>
          <p:nvPr>
            <p:ph idx="1"/>
          </p:nvPr>
        </p:nvSpPr>
        <p:spPr>
          <a:xfrm>
            <a:off x="838200" y="1825625"/>
            <a:ext cx="10515600" cy="715581"/>
          </a:xfrm>
        </p:spPr>
        <p:txBody>
          <a:bodyPr vert="horz" lIns="91440" tIns="45720" rIns="91440" bIns="45720" rtlCol="0" anchor="t">
            <a:spAutoFit/>
          </a:bodyPr>
          <a:lstStyle/>
          <a:p>
            <a:pPr marL="0" indent="0">
              <a:buNone/>
            </a:pPr>
            <a:r>
              <a:rPr lang="en-GB" sz="1500">
                <a:latin typeface="Arial"/>
                <a:cs typeface="Arial"/>
              </a:rPr>
              <a:t>Worried about themselves or family catching coronavirus and are staying at home as much as possible. For some this is affecting their physical or mental health e.g. difficulty sleeping or anxiety when they have to go out and others are not keeping their distance. May not feel safe and ready for life to return to normal until there is a vaccine or no new cases.</a:t>
            </a:r>
            <a:endParaRPr lang="en-GB"/>
          </a:p>
        </p:txBody>
      </p:sp>
      <p:pic>
        <p:nvPicPr>
          <p:cNvPr id="5" name="Monia - fear to go out">
            <a:hlinkClick r:id="" action="ppaction://media"/>
            <a:extLst>
              <a:ext uri="{FF2B5EF4-FFF2-40B4-BE49-F238E27FC236}">
                <a16:creationId xmlns:a16="http://schemas.microsoft.com/office/drawing/2014/main" id="{E76187A3-9C7A-4A91-8596-5B0F2F31612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t="36551"/>
          <a:stretch>
            <a:fillRect/>
          </a:stretch>
        </p:blipFill>
        <p:spPr>
          <a:xfrm>
            <a:off x="8559026" y="2951954"/>
            <a:ext cx="2794774" cy="3149867"/>
          </a:xfrm>
          <a:prstGeom prst="rect">
            <a:avLst/>
          </a:prstGeom>
        </p:spPr>
      </p:pic>
      <p:sp>
        <p:nvSpPr>
          <p:cNvPr id="6" name="TextBox 5">
            <a:extLst>
              <a:ext uri="{FF2B5EF4-FFF2-40B4-BE49-F238E27FC236}">
                <a16:creationId xmlns:a16="http://schemas.microsoft.com/office/drawing/2014/main" id="{AA99B242-DEF2-437A-A41D-E47AEA1473EA}"/>
              </a:ext>
            </a:extLst>
          </p:cNvPr>
          <p:cNvSpPr txBox="1"/>
          <p:nvPr/>
        </p:nvSpPr>
        <p:spPr>
          <a:xfrm>
            <a:off x="3910162" y="4316795"/>
            <a:ext cx="3887796" cy="1477328"/>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“There is a continuous stress on my mind like we are not going to be safe…I have sleepless nights because of fear of sickness. Fear from hospitals. Just in case we need medical, but we are not willing to go to the hospitals and doctors.”</a:t>
            </a:r>
            <a:endParaRPr lang="en-US" sz="1500" i="1">
              <a:solidFill>
                <a:schemeClr val="bg1"/>
              </a:solidFill>
              <a:latin typeface="Arial"/>
              <a:cs typeface="Arial"/>
            </a:endParaRPr>
          </a:p>
        </p:txBody>
      </p:sp>
      <p:sp>
        <p:nvSpPr>
          <p:cNvPr id="7" name="TextBox 6">
            <a:extLst>
              <a:ext uri="{FF2B5EF4-FFF2-40B4-BE49-F238E27FC236}">
                <a16:creationId xmlns:a16="http://schemas.microsoft.com/office/drawing/2014/main" id="{4AFD7FE7-6C15-41D7-AF27-D838256BCE4A}"/>
              </a:ext>
            </a:extLst>
          </p:cNvPr>
          <p:cNvSpPr txBox="1"/>
          <p:nvPr/>
        </p:nvSpPr>
        <p:spPr>
          <a:xfrm>
            <a:off x="3910162" y="3297188"/>
            <a:ext cx="3887796" cy="784830"/>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“I always have the worry in the back of my mind…my mum is in the spectrum of people that aren't allowed to go out.”</a:t>
            </a:r>
            <a:endParaRPr lang="en-US" sz="1500" i="1">
              <a:solidFill>
                <a:schemeClr val="bg1"/>
              </a:solidFill>
              <a:latin typeface="Arial"/>
              <a:cs typeface="Arial"/>
            </a:endParaRPr>
          </a:p>
        </p:txBody>
      </p:sp>
      <p:pic>
        <p:nvPicPr>
          <p:cNvPr id="8" name="Dharmendra - not going to shops">
            <a:hlinkClick r:id="" action="ppaction://media"/>
            <a:extLst>
              <a:ext uri="{FF2B5EF4-FFF2-40B4-BE49-F238E27FC236}">
                <a16:creationId xmlns:a16="http://schemas.microsoft.com/office/drawing/2014/main" id="{4157A679-5EBE-438C-B9D7-58436CB998F6}"/>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7"/>
          <a:srcRect t="23266"/>
          <a:stretch>
            <a:fillRect/>
          </a:stretch>
        </p:blipFill>
        <p:spPr>
          <a:xfrm>
            <a:off x="838200" y="2951955"/>
            <a:ext cx="2310895" cy="3149867"/>
          </a:xfrm>
          <a:prstGeom prst="rect">
            <a:avLst/>
          </a:prstGeom>
        </p:spPr>
      </p:pic>
    </p:spTree>
    <p:extLst>
      <p:ext uri="{BB962C8B-B14F-4D97-AF65-F5344CB8AC3E}">
        <p14:creationId xmlns:p14="http://schemas.microsoft.com/office/powerpoint/2010/main" val="1735134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883"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707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seq concurrent="1" nextAc="seek">
              <p:cTn id="17" restart="whenNotActive" fill="hold" evtFilter="cancelBubble" nodeType="interactiveSeq">
                <p:stCondLst>
                  <p:cond evt="onClick" delay="0">
                    <p:tgtEl>
                      <p:spTgt spid="8"/>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8"/>
                                        </p:tgtEl>
                                      </p:cBhvr>
                                    </p:cmd>
                                  </p:childTnLst>
                                </p:cTn>
                              </p:par>
                            </p:childTnLst>
                          </p:cTn>
                        </p:par>
                      </p:childTnLst>
                    </p:cTn>
                  </p:par>
                </p:childTnLst>
              </p:cTn>
              <p:nextCondLst>
                <p:cond evt="onClick" delay="0">
                  <p:tgtEl>
                    <p:spTgt spid="8"/>
                  </p:tgtEl>
                </p:cond>
              </p:nextCondLst>
            </p:seq>
            <p:video>
              <p:cMediaNode vol="80000">
                <p:cTn id="22" fill="hold" display="0">
                  <p:stCondLst>
                    <p:cond delay="indefinite"/>
                  </p:stCondLst>
                </p:cTn>
                <p:tgtEl>
                  <p:spTgt spid="8"/>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DBC7-5FA2-4339-A352-AB0CE97F4089}"/>
              </a:ext>
            </a:extLst>
          </p:cNvPr>
          <p:cNvSpPr>
            <a:spLocks noGrp="1"/>
          </p:cNvSpPr>
          <p:nvPr>
            <p:ph type="title"/>
          </p:nvPr>
        </p:nvSpPr>
        <p:spPr/>
        <p:txBody>
          <a:bodyPr>
            <a:normAutofit/>
          </a:bodyPr>
          <a:lstStyle/>
          <a:p>
            <a:pPr marL="514350" indent="-514350">
              <a:buFont typeface="+mj-lt"/>
              <a:buAutoNum type="arabicPeriod" startAt="2"/>
            </a:pPr>
            <a:r>
              <a:rPr lang="en-GB" sz="2800" b="1" dirty="0">
                <a:latin typeface="Arial"/>
                <a:cs typeface="Arial"/>
              </a:rPr>
              <a:t>Coping and trying to make the most of it</a:t>
            </a:r>
            <a:endParaRPr lang="en-GB" sz="2800" b="1" dirty="0"/>
          </a:p>
        </p:txBody>
      </p:sp>
      <p:sp>
        <p:nvSpPr>
          <p:cNvPr id="3" name="Content Placeholder 2">
            <a:extLst>
              <a:ext uri="{FF2B5EF4-FFF2-40B4-BE49-F238E27FC236}">
                <a16:creationId xmlns:a16="http://schemas.microsoft.com/office/drawing/2014/main" id="{EE49AB87-BECC-4761-ADBF-34AB71257372}"/>
              </a:ext>
            </a:extLst>
          </p:cNvPr>
          <p:cNvSpPr>
            <a:spLocks noGrp="1"/>
          </p:cNvSpPr>
          <p:nvPr>
            <p:ph idx="1"/>
          </p:nvPr>
        </p:nvSpPr>
        <p:spPr>
          <a:xfrm>
            <a:off x="838200" y="1825625"/>
            <a:ext cx="10515600" cy="923330"/>
          </a:xfrm>
        </p:spPr>
        <p:txBody>
          <a:bodyPr vert="horz" lIns="91440" tIns="45720" rIns="91440" bIns="45720" rtlCol="0" anchor="t">
            <a:spAutoFit/>
          </a:bodyPr>
          <a:lstStyle/>
          <a:p>
            <a:pPr marL="0" indent="0">
              <a:buNone/>
            </a:pPr>
            <a:r>
              <a:rPr lang="en-GB" sz="1500">
                <a:latin typeface="Arial"/>
                <a:cs typeface="Arial"/>
              </a:rPr>
              <a:t>Have struggled at times (feeling lonely, bored or ‘imprisoned’), but have generally adapted to lockdown and become used to it. Some positive experiences have been noted – exercising more, new hobbies, volunteering, helping others, more spare time taking a pause, connecting more with friends and family, and improved health (one respondent even reported that, for the first time in years, she has not needed her Asthma medication because of better air quality).</a:t>
            </a:r>
            <a:endParaRPr lang="en-GB" sz="1500"/>
          </a:p>
        </p:txBody>
      </p:sp>
      <p:sp>
        <p:nvSpPr>
          <p:cNvPr id="6" name="TextBox 5">
            <a:extLst>
              <a:ext uri="{FF2B5EF4-FFF2-40B4-BE49-F238E27FC236}">
                <a16:creationId xmlns:a16="http://schemas.microsoft.com/office/drawing/2014/main" id="{7BD27226-ED3C-4523-A5DE-6BE43EE5628F}"/>
              </a:ext>
            </a:extLst>
          </p:cNvPr>
          <p:cNvSpPr txBox="1"/>
          <p:nvPr/>
        </p:nvSpPr>
        <p:spPr>
          <a:xfrm>
            <a:off x="5131943" y="3406199"/>
            <a:ext cx="2805587" cy="216982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“At first it did kind of affect my mental health but now I’ve gotten used to it. And I’m enjoying it. I’m enjoying working from home. I do miss my colleagues, but I don’t miss my commute. It forced me to get my bike fixed and I’ve become more active.”</a:t>
            </a:r>
            <a:endParaRPr lang="en-US" sz="1500" i="1">
              <a:solidFill>
                <a:schemeClr val="bg1"/>
              </a:solidFill>
              <a:latin typeface="Arial"/>
              <a:cs typeface="Arial"/>
            </a:endParaRPr>
          </a:p>
        </p:txBody>
      </p:sp>
      <p:sp>
        <p:nvSpPr>
          <p:cNvPr id="7" name="TextBox 6">
            <a:extLst>
              <a:ext uri="{FF2B5EF4-FFF2-40B4-BE49-F238E27FC236}">
                <a16:creationId xmlns:a16="http://schemas.microsoft.com/office/drawing/2014/main" id="{E4259DE5-400B-433C-8098-AC0AB84C40C1}"/>
              </a:ext>
            </a:extLst>
          </p:cNvPr>
          <p:cNvSpPr txBox="1"/>
          <p:nvPr/>
        </p:nvSpPr>
        <p:spPr>
          <a:xfrm>
            <a:off x="8381757" y="3406200"/>
            <a:ext cx="2972043" cy="216982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“I communicate more with friends and family, since the outbreak, but virtually. I live alone and often work from home. Not having that social scene to balance it out, has taken being alone to a whole new extreme. I miss the side of the city that enables socialising.”</a:t>
            </a:r>
            <a:endParaRPr lang="en-US" sz="1500" i="1">
              <a:solidFill>
                <a:schemeClr val="bg1"/>
              </a:solidFill>
              <a:latin typeface="Arial"/>
              <a:ea typeface="+mn-lt"/>
              <a:cs typeface="Arial"/>
            </a:endParaRPr>
          </a:p>
        </p:txBody>
      </p:sp>
      <p:pic>
        <p:nvPicPr>
          <p:cNvPr id="5" name="Petra - adapting">
            <a:hlinkClick r:id="" action="ppaction://media"/>
            <a:extLst>
              <a:ext uri="{FF2B5EF4-FFF2-40B4-BE49-F238E27FC236}">
                <a16:creationId xmlns:a16="http://schemas.microsoft.com/office/drawing/2014/main" id="{D5816CD0-0DCE-4A4B-967F-D20EE1C8979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38200" y="3406199"/>
            <a:ext cx="3857465" cy="2169824"/>
          </a:xfrm>
          <a:prstGeom prst="rect">
            <a:avLst/>
          </a:prstGeom>
        </p:spPr>
      </p:pic>
    </p:spTree>
    <p:extLst>
      <p:ext uri="{BB962C8B-B14F-4D97-AF65-F5344CB8AC3E}">
        <p14:creationId xmlns:p14="http://schemas.microsoft.com/office/powerpoint/2010/main" val="3485161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DBC7-5FA2-4339-A352-AB0CE97F4089}"/>
              </a:ext>
            </a:extLst>
          </p:cNvPr>
          <p:cNvSpPr>
            <a:spLocks noGrp="1"/>
          </p:cNvSpPr>
          <p:nvPr>
            <p:ph type="title"/>
          </p:nvPr>
        </p:nvSpPr>
        <p:spPr/>
        <p:txBody>
          <a:bodyPr>
            <a:normAutofit/>
          </a:bodyPr>
          <a:lstStyle/>
          <a:p>
            <a:pPr marL="514350" indent="-514350">
              <a:buFont typeface="+mj-lt"/>
              <a:buAutoNum type="arabicPeriod" startAt="3"/>
            </a:pPr>
            <a:r>
              <a:rPr lang="en-GB" sz="2800" b="1" dirty="0">
                <a:latin typeface="Arial"/>
                <a:cs typeface="Arial"/>
              </a:rPr>
              <a:t>Frustrated and had enough</a:t>
            </a:r>
            <a:endParaRPr lang="en-GB" sz="2800" b="1" dirty="0"/>
          </a:p>
        </p:txBody>
      </p:sp>
      <p:sp>
        <p:nvSpPr>
          <p:cNvPr id="3" name="Content Placeholder 2">
            <a:extLst>
              <a:ext uri="{FF2B5EF4-FFF2-40B4-BE49-F238E27FC236}">
                <a16:creationId xmlns:a16="http://schemas.microsoft.com/office/drawing/2014/main" id="{EE49AB87-BECC-4761-ADBF-34AB71257372}"/>
              </a:ext>
            </a:extLst>
          </p:cNvPr>
          <p:cNvSpPr>
            <a:spLocks noGrp="1"/>
          </p:cNvSpPr>
          <p:nvPr>
            <p:ph idx="1"/>
          </p:nvPr>
        </p:nvSpPr>
        <p:spPr>
          <a:xfrm>
            <a:off x="838200" y="1825625"/>
            <a:ext cx="10515600" cy="715581"/>
          </a:xfrm>
        </p:spPr>
        <p:txBody>
          <a:bodyPr vert="horz" lIns="91440" tIns="45720" rIns="91440" bIns="45720" rtlCol="0" anchor="t">
            <a:spAutoFit/>
          </a:bodyPr>
          <a:lstStyle/>
          <a:p>
            <a:pPr marL="0" indent="0">
              <a:buNone/>
            </a:pPr>
            <a:r>
              <a:rPr lang="en-GB" sz="1500">
                <a:latin typeface="Arial"/>
                <a:cs typeface="Arial"/>
              </a:rPr>
              <a:t>Tired and frustrated with lockdown. Still see the need for those at risk to be cautious but think the time has come to re-open more of the economy (concerned about the long-term impact) and for the public to be able to make their own choices and take responsibility. Want life to start going back to normal: restaurants, gyms, work, schools etc.</a:t>
            </a:r>
          </a:p>
        </p:txBody>
      </p:sp>
      <p:pic>
        <p:nvPicPr>
          <p:cNvPr id="4" name="Gustavo - time to re-open, no second wave">
            <a:hlinkClick r:id="" action="ppaction://media"/>
            <a:extLst>
              <a:ext uri="{FF2B5EF4-FFF2-40B4-BE49-F238E27FC236}">
                <a16:creationId xmlns:a16="http://schemas.microsoft.com/office/drawing/2014/main" id="{E93BF8D3-5CDD-4DDC-8711-63E35BDB435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l="16590" r="9091"/>
          <a:stretch>
            <a:fillRect/>
          </a:stretch>
        </p:blipFill>
        <p:spPr>
          <a:xfrm>
            <a:off x="8500188" y="3354821"/>
            <a:ext cx="2853612" cy="2159844"/>
          </a:xfrm>
          <a:prstGeom prst="rect">
            <a:avLst/>
          </a:prstGeom>
        </p:spPr>
      </p:pic>
      <p:sp>
        <p:nvSpPr>
          <p:cNvPr id="6" name="Content Placeholder 3">
            <a:extLst>
              <a:ext uri="{FF2B5EF4-FFF2-40B4-BE49-F238E27FC236}">
                <a16:creationId xmlns:a16="http://schemas.microsoft.com/office/drawing/2014/main" id="{08B5042A-AE13-4CDD-803C-8DADDAF8496D}"/>
              </a:ext>
            </a:extLst>
          </p:cNvPr>
          <p:cNvSpPr txBox="1">
            <a:spLocks/>
          </p:cNvSpPr>
          <p:nvPr/>
        </p:nvSpPr>
        <p:spPr>
          <a:xfrm>
            <a:off x="4783755" y="3354821"/>
            <a:ext cx="2941016" cy="2159844"/>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rgbClr val="FFFFFF"/>
                </a:solidFill>
                <a:latin typeface="Arial"/>
                <a:cs typeface="Arial"/>
              </a:rPr>
              <a:t>"Feeling very much the same. Bored. Until the announcement we could, as vulnerable people, go out at last...couldn't wait for that day, it's been a long time coming. First thing I did? Went down to my local who are doing take outs and had a proper pint...absolute bliss. Roll on the day they open properly."</a:t>
            </a:r>
          </a:p>
        </p:txBody>
      </p:sp>
      <p:pic>
        <p:nvPicPr>
          <p:cNvPr id="5" name="Sakia - time to re-open">
            <a:hlinkClick r:id="" action="ppaction://media"/>
            <a:extLst>
              <a:ext uri="{FF2B5EF4-FFF2-40B4-BE49-F238E27FC236}">
                <a16:creationId xmlns:a16="http://schemas.microsoft.com/office/drawing/2014/main" id="{863AE8EC-46A5-4109-BCCD-6C02FAD05331}"/>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8"/>
          <a:srcRect l="13007" r="10497"/>
          <a:stretch>
            <a:fillRect/>
          </a:stretch>
        </p:blipFill>
        <p:spPr>
          <a:xfrm>
            <a:off x="1091559" y="3354820"/>
            <a:ext cx="2941016" cy="2162618"/>
          </a:xfrm>
          <a:prstGeom prst="rect">
            <a:avLst/>
          </a:prstGeom>
        </p:spPr>
      </p:pic>
    </p:spTree>
    <p:extLst>
      <p:ext uri="{BB962C8B-B14F-4D97-AF65-F5344CB8AC3E}">
        <p14:creationId xmlns:p14="http://schemas.microsoft.com/office/powerpoint/2010/main" val="1229999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549"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9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DBC7-5FA2-4339-A352-AB0CE97F4089}"/>
              </a:ext>
            </a:extLst>
          </p:cNvPr>
          <p:cNvSpPr>
            <a:spLocks noGrp="1"/>
          </p:cNvSpPr>
          <p:nvPr>
            <p:ph type="title"/>
          </p:nvPr>
        </p:nvSpPr>
        <p:spPr/>
        <p:txBody>
          <a:bodyPr>
            <a:normAutofit/>
          </a:bodyPr>
          <a:lstStyle/>
          <a:p>
            <a:pPr marL="514350" indent="-514350">
              <a:buFont typeface="+mj-lt"/>
              <a:buAutoNum type="arabicPeriod" startAt="4"/>
            </a:pPr>
            <a:r>
              <a:rPr lang="en-GB" sz="2800" b="1" dirty="0">
                <a:latin typeface="Arial"/>
                <a:cs typeface="Arial"/>
              </a:rPr>
              <a:t>Financially insecure and stressed</a:t>
            </a:r>
            <a:endParaRPr lang="en-GB" sz="2800" b="1" dirty="0"/>
          </a:p>
        </p:txBody>
      </p:sp>
      <p:sp>
        <p:nvSpPr>
          <p:cNvPr id="3" name="Content Placeholder 2">
            <a:extLst>
              <a:ext uri="{FF2B5EF4-FFF2-40B4-BE49-F238E27FC236}">
                <a16:creationId xmlns:a16="http://schemas.microsoft.com/office/drawing/2014/main" id="{EE49AB87-BECC-4761-ADBF-34AB71257372}"/>
              </a:ext>
            </a:extLst>
          </p:cNvPr>
          <p:cNvSpPr>
            <a:spLocks noGrp="1"/>
          </p:cNvSpPr>
          <p:nvPr>
            <p:ph sz="half" idx="1"/>
          </p:nvPr>
        </p:nvSpPr>
        <p:spPr>
          <a:xfrm>
            <a:off x="828040" y="1825625"/>
            <a:ext cx="10515600" cy="1131079"/>
          </a:xfrm>
        </p:spPr>
        <p:txBody>
          <a:bodyPr vert="horz" lIns="91440" tIns="45720" rIns="91440" bIns="45720" rtlCol="0" anchor="t">
            <a:spAutoFit/>
          </a:bodyPr>
          <a:lstStyle/>
          <a:p>
            <a:pPr marL="0" indent="0">
              <a:buNone/>
            </a:pPr>
            <a:r>
              <a:rPr lang="en-GB" sz="1500">
                <a:latin typeface="Arial"/>
                <a:cs typeface="Arial"/>
              </a:rPr>
              <a:t>Struggling financially, through being furloughed or losing work. Some have fallen through the gap – not eligible for furlough pay or self-employed income support, and unsure about eligibility requirements. A few have considered Universal Credit as a last resort but are again unsure about eligibility or are worried that they would have to pay it back in future. For some, this is the time for a Universal Basic Income. Additionally, there is the anxiety from not knowing when they will be able to start working again or find a new job, especially those in hard-hit industries. </a:t>
            </a:r>
            <a:endParaRPr lang="en-GB" sz="1500"/>
          </a:p>
        </p:txBody>
      </p:sp>
      <p:pic>
        <p:nvPicPr>
          <p:cNvPr id="5" name="Kate - financial insecurity">
            <a:hlinkClick r:id="" action="ppaction://media"/>
            <a:extLst>
              <a:ext uri="{FF2B5EF4-FFF2-40B4-BE49-F238E27FC236}">
                <a16:creationId xmlns:a16="http://schemas.microsoft.com/office/drawing/2014/main" id="{B30A3967-930B-4604-A693-4FAA27A1848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6127"/>
          <a:stretch>
            <a:fillRect/>
          </a:stretch>
        </p:blipFill>
        <p:spPr>
          <a:xfrm>
            <a:off x="3900785" y="3499324"/>
            <a:ext cx="2153734" cy="2826147"/>
          </a:xfrm>
          <a:prstGeom prst="rect">
            <a:avLst/>
          </a:prstGeom>
        </p:spPr>
      </p:pic>
      <p:sp>
        <p:nvSpPr>
          <p:cNvPr id="12" name="TextBox 11">
            <a:extLst>
              <a:ext uri="{FF2B5EF4-FFF2-40B4-BE49-F238E27FC236}">
                <a16:creationId xmlns:a16="http://schemas.microsoft.com/office/drawing/2014/main" id="{3EFCAD0B-CC4E-4217-9C75-5AF2CB5BC136}"/>
              </a:ext>
            </a:extLst>
          </p:cNvPr>
          <p:cNvSpPr txBox="1"/>
          <p:nvPr/>
        </p:nvSpPr>
        <p:spPr>
          <a:xfrm>
            <a:off x="6910678" y="3827486"/>
            <a:ext cx="4443122" cy="216982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a:t>
            </a:r>
            <a:r>
              <a:rPr lang="en-US" sz="1500" i="1">
                <a:solidFill>
                  <a:schemeClr val="bg1"/>
                </a:solidFill>
                <a:latin typeface="Arial"/>
                <a:ea typeface="+mn-lt"/>
                <a:cs typeface="Arial"/>
              </a:rPr>
              <a:t>My boyfriend had 2 jobs but neither had put them on the payroll by 19th March which was the cut off. He tried to get furlough from his previous employer. Universal Credit is complicated as we live in the same flat. Unsure as to whether he can claim as being in a couple. If he claimed as a couple my income will be affected. So now I’m paying for his rent and bills at £634 per month. He might still apply for Universal Credit.</a:t>
            </a:r>
            <a:r>
              <a:rPr lang="en-GB" sz="1500" i="1">
                <a:solidFill>
                  <a:schemeClr val="bg1"/>
                </a:solidFill>
                <a:latin typeface="Arial"/>
                <a:ea typeface="+mn-lt"/>
                <a:cs typeface="Arial"/>
              </a:rPr>
              <a:t>”</a:t>
            </a:r>
            <a:endParaRPr lang="en-US" sz="1500" i="1">
              <a:solidFill>
                <a:schemeClr val="bg1"/>
              </a:solidFill>
              <a:latin typeface="Arial"/>
              <a:ea typeface="+mn-lt"/>
              <a:cs typeface="Arial"/>
            </a:endParaRPr>
          </a:p>
        </p:txBody>
      </p:sp>
      <p:sp>
        <p:nvSpPr>
          <p:cNvPr id="14" name="TextBox 13">
            <a:extLst>
              <a:ext uri="{FF2B5EF4-FFF2-40B4-BE49-F238E27FC236}">
                <a16:creationId xmlns:a16="http://schemas.microsoft.com/office/drawing/2014/main" id="{81A7D5A8-1D9F-49E5-9096-855A664D8A7F}"/>
              </a:ext>
            </a:extLst>
          </p:cNvPr>
          <p:cNvSpPr txBox="1"/>
          <p:nvPr/>
        </p:nvSpPr>
        <p:spPr>
          <a:xfrm>
            <a:off x="838200" y="3827486"/>
            <a:ext cx="2153734" cy="216982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panose="020B0604020202020204" pitchFamily="34" charset="0"/>
                <a:ea typeface="+mn-lt"/>
                <a:cs typeface="Arial" panose="020B0604020202020204" pitchFamily="34" charset="0"/>
              </a:rPr>
              <a:t>“I </a:t>
            </a:r>
            <a:r>
              <a:rPr lang="en-US" sz="1500" i="1">
                <a:solidFill>
                  <a:schemeClr val="bg1"/>
                </a:solidFill>
                <a:latin typeface="Arial" panose="020B0604020202020204" pitchFamily="34" charset="0"/>
                <a:ea typeface="+mn-lt"/>
                <a:cs typeface="Arial" panose="020B0604020202020204" pitchFamily="34" charset="0"/>
              </a:rPr>
              <a:t>have been furloughed and have struggled not knowing if or when we will go back to work… </a:t>
            </a:r>
            <a:r>
              <a:rPr lang="en-GB" sz="1500" i="1">
                <a:solidFill>
                  <a:schemeClr val="bg1"/>
                </a:solidFill>
                <a:latin typeface="Arial" panose="020B0604020202020204" pitchFamily="34" charset="0"/>
                <a:cs typeface="Arial" panose="020B0604020202020204" pitchFamily="34" charset="0"/>
              </a:rPr>
              <a:t>I'm concerned about spending my savings when I could be out of a job in a few months.</a:t>
            </a:r>
            <a:r>
              <a:rPr lang="en-GB" sz="1500" i="1">
                <a:solidFill>
                  <a:schemeClr val="bg1"/>
                </a:solidFill>
                <a:latin typeface="Arial" panose="020B0604020202020204" pitchFamily="34" charset="0"/>
                <a:ea typeface="+mn-lt"/>
                <a:cs typeface="Arial" panose="020B0604020202020204" pitchFamily="34" charset="0"/>
              </a:rPr>
              <a:t>”</a:t>
            </a:r>
            <a:endParaRPr lang="en-US" sz="1500">
              <a:solidFill>
                <a:schemeClr val="bg1"/>
              </a:solidFill>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95098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4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par>
              <p:cTn id="13"/>
            </p:par>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A4505-0D56-4BF2-B35F-4C6CA52322E1}"/>
              </a:ext>
            </a:extLst>
          </p:cNvPr>
          <p:cNvSpPr>
            <a:spLocks noGrp="1"/>
          </p:cNvSpPr>
          <p:nvPr>
            <p:ph type="title"/>
          </p:nvPr>
        </p:nvSpPr>
        <p:spPr/>
        <p:txBody>
          <a:bodyPr anchor="ctr">
            <a:normAutofit/>
          </a:bodyPr>
          <a:lstStyle/>
          <a:p>
            <a:r>
              <a:rPr lang="en-GB" sz="2800" b="1">
                <a:latin typeface="Arial"/>
                <a:cs typeface="Arial"/>
              </a:rPr>
              <a:t>What are their views on easing lockdown?</a:t>
            </a:r>
            <a:endParaRPr lang="en-US"/>
          </a:p>
        </p:txBody>
      </p:sp>
    </p:spTree>
    <p:extLst>
      <p:ext uri="{BB962C8B-B14F-4D97-AF65-F5344CB8AC3E}">
        <p14:creationId xmlns:p14="http://schemas.microsoft.com/office/powerpoint/2010/main" val="710268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B5185-D57C-45C3-8EBA-331B338A2C3D}"/>
              </a:ext>
            </a:extLst>
          </p:cNvPr>
          <p:cNvSpPr>
            <a:spLocks noGrp="1"/>
          </p:cNvSpPr>
          <p:nvPr>
            <p:ph type="title"/>
          </p:nvPr>
        </p:nvSpPr>
        <p:spPr/>
        <p:txBody>
          <a:bodyPr>
            <a:normAutofit/>
          </a:bodyPr>
          <a:lstStyle/>
          <a:p>
            <a:r>
              <a:rPr lang="en-GB" sz="2800" b="1" dirty="0">
                <a:latin typeface="Arial"/>
                <a:cs typeface="Arial"/>
              </a:rPr>
              <a:t>Firstly, many are enjoying more freedoms. Life is also starting to return to normal for some respondents.</a:t>
            </a:r>
            <a:endParaRPr lang="en-GB" sz="2800" b="1" dirty="0"/>
          </a:p>
        </p:txBody>
      </p:sp>
      <p:sp>
        <p:nvSpPr>
          <p:cNvPr id="4" name="TextBox 3">
            <a:extLst>
              <a:ext uri="{FF2B5EF4-FFF2-40B4-BE49-F238E27FC236}">
                <a16:creationId xmlns:a16="http://schemas.microsoft.com/office/drawing/2014/main" id="{7FDE4EA5-19C5-4DBB-96A7-34B8FB1F440A}"/>
              </a:ext>
            </a:extLst>
          </p:cNvPr>
          <p:cNvSpPr txBox="1"/>
          <p:nvPr/>
        </p:nvSpPr>
        <p:spPr>
          <a:xfrm>
            <a:off x="8398922" y="2614778"/>
            <a:ext cx="2954878" cy="1477328"/>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“I went to a birthday picnic on Monday 1st on Hampstead Heath which I have not been to since lockdown...It was the first time I have seen my friend who is pregnant since March.”</a:t>
            </a:r>
            <a:endParaRPr lang="en-US" sz="1500" i="1">
              <a:solidFill>
                <a:schemeClr val="bg1"/>
              </a:solidFill>
              <a:latin typeface="Arial"/>
              <a:cs typeface="Arial"/>
            </a:endParaRPr>
          </a:p>
        </p:txBody>
      </p:sp>
      <p:sp>
        <p:nvSpPr>
          <p:cNvPr id="5" name="TextBox 4">
            <a:extLst>
              <a:ext uri="{FF2B5EF4-FFF2-40B4-BE49-F238E27FC236}">
                <a16:creationId xmlns:a16="http://schemas.microsoft.com/office/drawing/2014/main" id="{600F0742-20B9-4688-83C3-D0EC85B0AEB9}"/>
              </a:ext>
            </a:extLst>
          </p:cNvPr>
          <p:cNvSpPr txBox="1"/>
          <p:nvPr/>
        </p:nvSpPr>
        <p:spPr>
          <a:xfrm>
            <a:off x="804750" y="2614778"/>
            <a:ext cx="2805587" cy="1015663"/>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“I also had news from work this week that they are planning for the college to re-open on July 6th.”</a:t>
            </a:r>
            <a:endParaRPr lang="en-US" sz="1500" i="1">
              <a:solidFill>
                <a:schemeClr val="bg1"/>
              </a:solidFill>
              <a:latin typeface="Arial"/>
              <a:cs typeface="Arial"/>
            </a:endParaRPr>
          </a:p>
        </p:txBody>
      </p:sp>
      <p:sp>
        <p:nvSpPr>
          <p:cNvPr id="6" name="TextBox 5">
            <a:extLst>
              <a:ext uri="{FF2B5EF4-FFF2-40B4-BE49-F238E27FC236}">
                <a16:creationId xmlns:a16="http://schemas.microsoft.com/office/drawing/2014/main" id="{28E3B2AA-1684-481F-B528-6FDAAF2AEA92}"/>
              </a:ext>
            </a:extLst>
          </p:cNvPr>
          <p:cNvSpPr txBox="1"/>
          <p:nvPr/>
        </p:nvSpPr>
        <p:spPr>
          <a:xfrm>
            <a:off x="4693205" y="4932386"/>
            <a:ext cx="2805587" cy="784830"/>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“My son, in year 9, went back to school as I continued to work.”</a:t>
            </a:r>
            <a:endParaRPr lang="en-US" sz="1500" i="1">
              <a:solidFill>
                <a:schemeClr val="bg1"/>
              </a:solidFill>
              <a:latin typeface="Arial"/>
              <a:cs typeface="Arial"/>
            </a:endParaRPr>
          </a:p>
        </p:txBody>
      </p:sp>
      <p:sp>
        <p:nvSpPr>
          <p:cNvPr id="7" name="TextBox 6">
            <a:extLst>
              <a:ext uri="{FF2B5EF4-FFF2-40B4-BE49-F238E27FC236}">
                <a16:creationId xmlns:a16="http://schemas.microsoft.com/office/drawing/2014/main" id="{2C493D66-31AE-4E01-AFAD-08B074B32CBC}"/>
              </a:ext>
            </a:extLst>
          </p:cNvPr>
          <p:cNvSpPr txBox="1"/>
          <p:nvPr/>
        </p:nvSpPr>
        <p:spPr>
          <a:xfrm>
            <a:off x="8548213" y="4470721"/>
            <a:ext cx="2805587" cy="124649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“I was asked if I wanted to come back to my barista job. I make coffee in a coworking office space which reopened on June 1.”</a:t>
            </a:r>
            <a:endParaRPr lang="en-US" sz="1500" i="1">
              <a:solidFill>
                <a:schemeClr val="bg1"/>
              </a:solidFill>
              <a:latin typeface="Arial"/>
              <a:cs typeface="Arial"/>
            </a:endParaRPr>
          </a:p>
        </p:txBody>
      </p:sp>
      <p:sp>
        <p:nvSpPr>
          <p:cNvPr id="8" name="TextBox 7">
            <a:extLst>
              <a:ext uri="{FF2B5EF4-FFF2-40B4-BE49-F238E27FC236}">
                <a16:creationId xmlns:a16="http://schemas.microsoft.com/office/drawing/2014/main" id="{8D7F3692-E3C5-426D-8A0B-09B790424597}"/>
              </a:ext>
            </a:extLst>
          </p:cNvPr>
          <p:cNvSpPr txBox="1"/>
          <p:nvPr/>
        </p:nvSpPr>
        <p:spPr>
          <a:xfrm>
            <a:off x="4693206" y="2614778"/>
            <a:ext cx="2805587" cy="1477328"/>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rgbClr val="FFFFFF"/>
                </a:solidFill>
                <a:latin typeface="Arial"/>
                <a:ea typeface="+mn-lt"/>
                <a:cs typeface="Arial"/>
              </a:rPr>
              <a:t>“Finally I have found a new job. I was very worried about to have difficulty during the pandemic to be without job and income. I had to accept a lower salary.”</a:t>
            </a:r>
            <a:endParaRPr lang="en-US" sz="1500" i="1">
              <a:solidFill>
                <a:srgbClr val="FFFFFF"/>
              </a:solidFill>
              <a:latin typeface="Arial"/>
              <a:cs typeface="Arial"/>
            </a:endParaRPr>
          </a:p>
        </p:txBody>
      </p:sp>
      <p:sp>
        <p:nvSpPr>
          <p:cNvPr id="9" name="TextBox 8">
            <a:extLst>
              <a:ext uri="{FF2B5EF4-FFF2-40B4-BE49-F238E27FC236}">
                <a16:creationId xmlns:a16="http://schemas.microsoft.com/office/drawing/2014/main" id="{98A40AF2-AD02-44B7-81F5-6131D93C3F66}"/>
              </a:ext>
            </a:extLst>
          </p:cNvPr>
          <p:cNvSpPr txBox="1"/>
          <p:nvPr/>
        </p:nvSpPr>
        <p:spPr>
          <a:xfrm>
            <a:off x="806275" y="4009056"/>
            <a:ext cx="3132000" cy="1708160"/>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chemeClr val="bg1"/>
                </a:solidFill>
                <a:latin typeface="Arial"/>
                <a:ea typeface="+mn-lt"/>
                <a:cs typeface="Arial"/>
              </a:rPr>
              <a:t>“I’ve had quite a good week… a couple of friends have now retuned to London, so I’ve got some people to hang out with. I’ve been down at my allotment, gardening, getting a tan, which has definitely improved my mood.”</a:t>
            </a:r>
            <a:endParaRPr lang="en-US" sz="1500" i="1">
              <a:solidFill>
                <a:schemeClr val="bg1"/>
              </a:solidFill>
              <a:latin typeface="Arial"/>
              <a:cs typeface="Arial"/>
            </a:endParaRPr>
          </a:p>
        </p:txBody>
      </p:sp>
    </p:spTree>
    <p:extLst>
      <p:ext uri="{BB962C8B-B14F-4D97-AF65-F5344CB8AC3E}">
        <p14:creationId xmlns:p14="http://schemas.microsoft.com/office/powerpoint/2010/main" val="2903555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C3197-7589-4DE8-873B-3BBF1AB0FB24}"/>
              </a:ext>
            </a:extLst>
          </p:cNvPr>
          <p:cNvSpPr>
            <a:spLocks noGrp="1"/>
          </p:cNvSpPr>
          <p:nvPr>
            <p:ph type="title"/>
          </p:nvPr>
        </p:nvSpPr>
        <p:spPr>
          <a:xfrm>
            <a:off x="838200" y="365125"/>
            <a:ext cx="10606238" cy="1325563"/>
          </a:xfrm>
        </p:spPr>
        <p:txBody>
          <a:bodyPr>
            <a:normAutofit/>
          </a:bodyPr>
          <a:lstStyle/>
          <a:p>
            <a:r>
              <a:rPr lang="en-GB" sz="2800" b="1" dirty="0">
                <a:latin typeface="Arial"/>
                <a:cs typeface="Arial"/>
              </a:rPr>
              <a:t>For those who have been working from home or furloughed, there are concerns about returning to the workplace.</a:t>
            </a:r>
            <a:endParaRPr lang="en-US" sz="2800" b="1" dirty="0"/>
          </a:p>
        </p:txBody>
      </p:sp>
      <p:sp>
        <p:nvSpPr>
          <p:cNvPr id="3" name="Content Placeholder 2">
            <a:extLst>
              <a:ext uri="{FF2B5EF4-FFF2-40B4-BE49-F238E27FC236}">
                <a16:creationId xmlns:a16="http://schemas.microsoft.com/office/drawing/2014/main" id="{7AFAF8FD-D8A8-4330-9DE0-71FF9629055E}"/>
              </a:ext>
            </a:extLst>
          </p:cNvPr>
          <p:cNvSpPr>
            <a:spLocks noGrp="1"/>
          </p:cNvSpPr>
          <p:nvPr>
            <p:ph idx="1"/>
          </p:nvPr>
        </p:nvSpPr>
        <p:spPr>
          <a:xfrm>
            <a:off x="838200" y="1825625"/>
            <a:ext cx="10515600" cy="715581"/>
          </a:xfrm>
        </p:spPr>
        <p:txBody>
          <a:bodyPr vert="horz" lIns="91440" tIns="45720" rIns="91440" bIns="45720" rtlCol="0" anchor="t">
            <a:spAutoFit/>
          </a:bodyPr>
          <a:lstStyle/>
          <a:p>
            <a:r>
              <a:rPr lang="en-GB" sz="1500">
                <a:latin typeface="Arial"/>
                <a:cs typeface="Arial"/>
              </a:rPr>
              <a:t>There is some uncertainty over safety when returning to at work (and using public transport) as well as the risk it poses to their family or vulnerable contacts. There are also questions around whether they </a:t>
            </a:r>
            <a:r>
              <a:rPr lang="en-GB" sz="1500" i="1">
                <a:latin typeface="Arial"/>
                <a:cs typeface="Arial"/>
              </a:rPr>
              <a:t>have </a:t>
            </a:r>
            <a:r>
              <a:rPr lang="en-GB" sz="1500">
                <a:latin typeface="Arial"/>
                <a:cs typeface="Arial"/>
              </a:rPr>
              <a:t>to go back to work, why they are being asked to go back to work, and what changes there will be in the workplace. </a:t>
            </a:r>
            <a:endParaRPr lang="en-GB" sz="1500"/>
          </a:p>
        </p:txBody>
      </p:sp>
      <p:sp>
        <p:nvSpPr>
          <p:cNvPr id="7" name="Content Placeholder 3">
            <a:extLst>
              <a:ext uri="{FF2B5EF4-FFF2-40B4-BE49-F238E27FC236}">
                <a16:creationId xmlns:a16="http://schemas.microsoft.com/office/drawing/2014/main" id="{D843C471-E753-4321-B1DB-304088CC770A}"/>
              </a:ext>
            </a:extLst>
          </p:cNvPr>
          <p:cNvSpPr txBox="1">
            <a:spLocks/>
          </p:cNvSpPr>
          <p:nvPr/>
        </p:nvSpPr>
        <p:spPr>
          <a:xfrm>
            <a:off x="7987255" y="3273277"/>
            <a:ext cx="3116282" cy="1338828"/>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rgbClr val="FFFFFF"/>
                </a:solidFill>
                <a:latin typeface="Arial"/>
                <a:cs typeface="Arial"/>
              </a:rPr>
              <a:t>"I told them I wanted to wait at least two more weeks as I'm not at all comfortable returning… especially because I am still shopping and running errands for people who are shielding.”</a:t>
            </a:r>
            <a:endParaRPr lang="en-GB">
              <a:solidFill>
                <a:srgbClr val="FFFFFF"/>
              </a:solidFill>
            </a:endParaRPr>
          </a:p>
        </p:txBody>
      </p:sp>
      <p:sp>
        <p:nvSpPr>
          <p:cNvPr id="5" name="Content Placeholder 3">
            <a:extLst>
              <a:ext uri="{FF2B5EF4-FFF2-40B4-BE49-F238E27FC236}">
                <a16:creationId xmlns:a16="http://schemas.microsoft.com/office/drawing/2014/main" id="{BC062FF7-70AF-433D-B540-2E6CFB281DB2}"/>
              </a:ext>
            </a:extLst>
          </p:cNvPr>
          <p:cNvSpPr txBox="1">
            <a:spLocks/>
          </p:cNvSpPr>
          <p:nvPr/>
        </p:nvSpPr>
        <p:spPr>
          <a:xfrm>
            <a:off x="838200" y="3273277"/>
            <a:ext cx="2511490" cy="2169825"/>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rgbClr val="FFFFFF"/>
                </a:solidFill>
                <a:latin typeface="Arial"/>
                <a:cs typeface="Arial"/>
              </a:rPr>
              <a:t>"</a:t>
            </a:r>
            <a:r>
              <a:rPr lang="en-US" sz="1500" i="1">
                <a:solidFill>
                  <a:srgbClr val="FFFFFF"/>
                </a:solidFill>
                <a:latin typeface="Arial"/>
                <a:cs typeface="Arial"/>
              </a:rPr>
              <a:t>They're entitled to ask him to come in but there wasn't that much information got into to work not really clear what anybody's plans are as to whether things are going to be open or not but seem to be some requirement for him to be there</a:t>
            </a:r>
            <a:r>
              <a:rPr lang="en-GB" sz="1500" i="1">
                <a:solidFill>
                  <a:srgbClr val="FFFFFF"/>
                </a:solidFill>
                <a:latin typeface="Arial"/>
                <a:cs typeface="Arial"/>
              </a:rPr>
              <a:t>.”</a:t>
            </a:r>
            <a:endParaRPr lang="en-GB" i="1">
              <a:solidFill>
                <a:srgbClr val="FFFFFF"/>
              </a:solidFill>
            </a:endParaRPr>
          </a:p>
        </p:txBody>
      </p:sp>
      <p:sp>
        <p:nvSpPr>
          <p:cNvPr id="6" name="Content Placeholder 3">
            <a:extLst>
              <a:ext uri="{FF2B5EF4-FFF2-40B4-BE49-F238E27FC236}">
                <a16:creationId xmlns:a16="http://schemas.microsoft.com/office/drawing/2014/main" id="{9796C3E9-A980-41FE-AF0B-C3B7A0102E00}"/>
              </a:ext>
            </a:extLst>
          </p:cNvPr>
          <p:cNvSpPr txBox="1">
            <a:spLocks/>
          </p:cNvSpPr>
          <p:nvPr/>
        </p:nvSpPr>
        <p:spPr>
          <a:xfrm>
            <a:off x="4110331" y="3273277"/>
            <a:ext cx="3116282" cy="2169825"/>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rgbClr val="FFFFFF"/>
                </a:solidFill>
                <a:latin typeface="Arial"/>
                <a:cs typeface="Arial"/>
              </a:rPr>
              <a:t>"I have mixed feelings about it, I feel safe in my home bubble right now and will feel less in control of my safety in a shared environment. My manager has reassured the team that we will not be returning if she doesn't deem it to be safe for us. We shall see how it goes and I will see how I feel as it gets closer to the date.”</a:t>
            </a:r>
            <a:endParaRPr lang="en-GB">
              <a:solidFill>
                <a:srgbClr val="FFFFFF"/>
              </a:solidFill>
            </a:endParaRPr>
          </a:p>
        </p:txBody>
      </p:sp>
      <p:sp>
        <p:nvSpPr>
          <p:cNvPr id="8" name="Content Placeholder 3">
            <a:extLst>
              <a:ext uri="{FF2B5EF4-FFF2-40B4-BE49-F238E27FC236}">
                <a16:creationId xmlns:a16="http://schemas.microsoft.com/office/drawing/2014/main" id="{8E109A2A-1C8C-4091-8B15-1F5674D169CF}"/>
              </a:ext>
            </a:extLst>
          </p:cNvPr>
          <p:cNvSpPr txBox="1">
            <a:spLocks/>
          </p:cNvSpPr>
          <p:nvPr/>
        </p:nvSpPr>
        <p:spPr>
          <a:xfrm>
            <a:off x="7987254" y="4727757"/>
            <a:ext cx="3116283" cy="715581"/>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chemeClr val="bg1"/>
                </a:solidFill>
                <a:latin typeface="Arial"/>
                <a:cs typeface="Arial"/>
              </a:rPr>
              <a:t>"I'm not sure I will still be expected to visit the different sites, but I am concerned.”</a:t>
            </a:r>
            <a:endParaRPr lang="en-GB" sz="1500">
              <a:solidFill>
                <a:schemeClr val="bg1"/>
              </a:solidFill>
            </a:endParaRPr>
          </a:p>
        </p:txBody>
      </p:sp>
    </p:spTree>
    <p:extLst>
      <p:ext uri="{BB962C8B-B14F-4D97-AF65-F5344CB8AC3E}">
        <p14:creationId xmlns:p14="http://schemas.microsoft.com/office/powerpoint/2010/main" val="2801997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DBC7-5FA2-4339-A352-AB0CE97F4089}"/>
              </a:ext>
            </a:extLst>
          </p:cNvPr>
          <p:cNvSpPr>
            <a:spLocks noGrp="1"/>
          </p:cNvSpPr>
          <p:nvPr>
            <p:ph type="title"/>
          </p:nvPr>
        </p:nvSpPr>
        <p:spPr/>
        <p:txBody>
          <a:bodyPr>
            <a:normAutofit/>
          </a:bodyPr>
          <a:lstStyle/>
          <a:p>
            <a:r>
              <a:rPr lang="en-GB" sz="2800" b="1" dirty="0">
                <a:latin typeface="Arial"/>
                <a:cs typeface="Arial"/>
              </a:rPr>
              <a:t>Views on reopening schools are mixed among parents and come down to education attainment vs perceived risk.</a:t>
            </a:r>
            <a:endParaRPr lang="en-GB" sz="2800" b="1" dirty="0"/>
          </a:p>
        </p:txBody>
      </p:sp>
      <p:sp>
        <p:nvSpPr>
          <p:cNvPr id="3" name="Content Placeholder 2">
            <a:extLst>
              <a:ext uri="{FF2B5EF4-FFF2-40B4-BE49-F238E27FC236}">
                <a16:creationId xmlns:a16="http://schemas.microsoft.com/office/drawing/2014/main" id="{EE49AB87-BECC-4761-ADBF-34AB71257372}"/>
              </a:ext>
            </a:extLst>
          </p:cNvPr>
          <p:cNvSpPr>
            <a:spLocks noGrp="1"/>
          </p:cNvSpPr>
          <p:nvPr>
            <p:ph sz="half" idx="1"/>
          </p:nvPr>
        </p:nvSpPr>
        <p:spPr>
          <a:xfrm>
            <a:off x="838200" y="1825624"/>
            <a:ext cx="10579100" cy="1603376"/>
          </a:xfrm>
        </p:spPr>
        <p:txBody>
          <a:bodyPr vert="horz" lIns="91440" tIns="45720" rIns="91440" bIns="45720" rtlCol="0" anchor="t">
            <a:normAutofit/>
          </a:bodyPr>
          <a:lstStyle/>
          <a:p>
            <a:pPr marL="285750" indent="-285750"/>
            <a:r>
              <a:rPr lang="en-GB" sz="1500">
                <a:latin typeface="Arial"/>
                <a:cs typeface="Arial"/>
              </a:rPr>
              <a:t>Some parents want schools to be open for all children. They cited the difficulties home-schooling and the impact on learning, as well as the successful reopening in other countries and the little evidence of children spreading the virus.</a:t>
            </a:r>
            <a:endParaRPr lang="en-US"/>
          </a:p>
          <a:p>
            <a:pPr marL="285750" indent="-285750"/>
            <a:r>
              <a:rPr lang="en-GB" sz="1500">
                <a:latin typeface="Arial"/>
                <a:cs typeface="Arial"/>
              </a:rPr>
              <a:t>But others are concerned about their children going back to school and, importantly, getting to and from school (if were users of public transport). They would prefer schools to be open to older students first, who can socially distance and need to prepare for exams next year, or continue to prioritise the children of key workers. There is also some level of anxiety regarding parents' rights about returning their children to school.</a:t>
            </a:r>
          </a:p>
        </p:txBody>
      </p:sp>
      <p:sp>
        <p:nvSpPr>
          <p:cNvPr id="8" name="Content Placeholder 3">
            <a:extLst>
              <a:ext uri="{FF2B5EF4-FFF2-40B4-BE49-F238E27FC236}">
                <a16:creationId xmlns:a16="http://schemas.microsoft.com/office/drawing/2014/main" id="{3674D02F-8B90-4585-AFE0-D468CA92A1E2}"/>
              </a:ext>
            </a:extLst>
          </p:cNvPr>
          <p:cNvSpPr txBox="1">
            <a:spLocks/>
          </p:cNvSpPr>
          <p:nvPr/>
        </p:nvSpPr>
        <p:spPr>
          <a:xfrm>
            <a:off x="3564849" y="3596465"/>
            <a:ext cx="3945132" cy="2585323"/>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chemeClr val="bg1"/>
                </a:solidFill>
                <a:latin typeface="Arial"/>
                <a:cs typeface="Arial"/>
              </a:rPr>
              <a:t>"I think that this is a completely wrong decision. Firstly, it's too early. Reception kids at school who won't be able to play with things and interact physically with others i.e. friends or in sport will not make the most of the time in school which is useless… my youngest daughter is in Year 5 but I feel that primary aged kids shouldn't be prioritised right now… If people should be prioritised, then better the older students who can socially distance better and may need support for next year's exams."</a:t>
            </a:r>
            <a:endParaRPr lang="en-GB">
              <a:solidFill>
                <a:schemeClr val="bg1"/>
              </a:solidFill>
            </a:endParaRPr>
          </a:p>
        </p:txBody>
      </p:sp>
      <p:pic>
        <p:nvPicPr>
          <p:cNvPr id="4" name="Mark - schools">
            <a:hlinkClick r:id="" action="ppaction://media"/>
            <a:extLst>
              <a:ext uri="{FF2B5EF4-FFF2-40B4-BE49-F238E27FC236}">
                <a16:creationId xmlns:a16="http://schemas.microsoft.com/office/drawing/2014/main" id="{B58BD6F8-718C-42EE-B225-69730169D82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b="24483"/>
          <a:stretch>
            <a:fillRect/>
          </a:stretch>
        </p:blipFill>
        <p:spPr>
          <a:xfrm>
            <a:off x="842738" y="3596465"/>
            <a:ext cx="1917888" cy="2572694"/>
          </a:xfrm>
          <a:prstGeom prst="rect">
            <a:avLst/>
          </a:prstGeom>
        </p:spPr>
      </p:pic>
      <p:sp>
        <p:nvSpPr>
          <p:cNvPr id="6" name="Content Placeholder 3">
            <a:extLst>
              <a:ext uri="{FF2B5EF4-FFF2-40B4-BE49-F238E27FC236}">
                <a16:creationId xmlns:a16="http://schemas.microsoft.com/office/drawing/2014/main" id="{6D9E87BD-E3C5-4A0C-8132-214113C004CD}"/>
              </a:ext>
            </a:extLst>
          </p:cNvPr>
          <p:cNvSpPr txBox="1">
            <a:spLocks/>
          </p:cNvSpPr>
          <p:nvPr/>
        </p:nvSpPr>
        <p:spPr>
          <a:xfrm>
            <a:off x="8314204" y="3579568"/>
            <a:ext cx="3039596" cy="1338828"/>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chemeClr val="bg1"/>
                </a:solidFill>
                <a:latin typeface="Arial"/>
                <a:cs typeface="Arial"/>
              </a:rPr>
              <a:t>"My concerns around my child's safety extend beyond just going to school, the feasibility of getting to school safely, where she took the bus previously, I would not want her on a bus now at all."</a:t>
            </a:r>
            <a:endParaRPr lang="en-GB" sz="1500" i="1">
              <a:solidFill>
                <a:schemeClr val="bg1"/>
              </a:solidFill>
            </a:endParaRPr>
          </a:p>
        </p:txBody>
      </p:sp>
      <p:sp>
        <p:nvSpPr>
          <p:cNvPr id="7" name="Content Placeholder 3">
            <a:extLst>
              <a:ext uri="{FF2B5EF4-FFF2-40B4-BE49-F238E27FC236}">
                <a16:creationId xmlns:a16="http://schemas.microsoft.com/office/drawing/2014/main" id="{FDD55FB8-B7BD-4C74-A271-B546F828CCCE}"/>
              </a:ext>
            </a:extLst>
          </p:cNvPr>
          <p:cNvSpPr txBox="1">
            <a:spLocks/>
          </p:cNvSpPr>
          <p:nvPr/>
        </p:nvSpPr>
        <p:spPr>
          <a:xfrm>
            <a:off x="8309666" y="5245829"/>
            <a:ext cx="3039596" cy="923330"/>
          </a:xfrm>
          <a:prstGeom prst="rect">
            <a:avLst/>
          </a:prstGeom>
          <a:solidFill>
            <a:schemeClr val="accent2"/>
          </a:solidFill>
        </p:spPr>
        <p:txBody>
          <a:bodyPr vert="horz" wrap="square" lIns="91440" tIns="45720" rIns="91440" bIns="4572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53D4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53D4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53D4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53D4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i="1">
                <a:solidFill>
                  <a:schemeClr val="bg1"/>
                </a:solidFill>
                <a:latin typeface="Arial"/>
                <a:cs typeface="Arial"/>
              </a:rPr>
              <a:t>“I do have worries… but when he is at school, I feel reassured that the school is only open for key worker parents like myself."</a:t>
            </a:r>
            <a:endParaRPr lang="en-GB" sz="1500" i="1">
              <a:solidFill>
                <a:schemeClr val="bg1"/>
              </a:solidFill>
            </a:endParaRPr>
          </a:p>
        </p:txBody>
      </p:sp>
    </p:spTree>
    <p:extLst>
      <p:ext uri="{BB962C8B-B14F-4D97-AF65-F5344CB8AC3E}">
        <p14:creationId xmlns:p14="http://schemas.microsoft.com/office/powerpoint/2010/main" val="2735815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DBC7-5FA2-4339-A352-AB0CE97F4089}"/>
              </a:ext>
            </a:extLst>
          </p:cNvPr>
          <p:cNvSpPr>
            <a:spLocks noGrp="1"/>
          </p:cNvSpPr>
          <p:nvPr>
            <p:ph type="title"/>
          </p:nvPr>
        </p:nvSpPr>
        <p:spPr/>
        <p:txBody>
          <a:bodyPr>
            <a:normAutofit/>
          </a:bodyPr>
          <a:lstStyle/>
          <a:p>
            <a:r>
              <a:rPr lang="en-GB" sz="2800" b="1" dirty="0">
                <a:latin typeface="Arial"/>
                <a:cs typeface="Arial"/>
              </a:rPr>
              <a:t>Despite general support for re-opening non-essential shops, respondents do not plan to flock to their high street.</a:t>
            </a:r>
          </a:p>
        </p:txBody>
      </p:sp>
      <p:sp>
        <p:nvSpPr>
          <p:cNvPr id="3" name="Content Placeholder 2">
            <a:extLst>
              <a:ext uri="{FF2B5EF4-FFF2-40B4-BE49-F238E27FC236}">
                <a16:creationId xmlns:a16="http://schemas.microsoft.com/office/drawing/2014/main" id="{EE49AB87-BECC-4761-ADBF-34AB71257372}"/>
              </a:ext>
            </a:extLst>
          </p:cNvPr>
          <p:cNvSpPr>
            <a:spLocks noGrp="1"/>
          </p:cNvSpPr>
          <p:nvPr>
            <p:ph idx="1"/>
          </p:nvPr>
        </p:nvSpPr>
        <p:spPr>
          <a:xfrm>
            <a:off x="838200" y="1825625"/>
            <a:ext cx="10515600" cy="1467068"/>
          </a:xfrm>
        </p:spPr>
        <p:txBody>
          <a:bodyPr vert="horz" lIns="91440" tIns="45720" rIns="91440" bIns="45720" rtlCol="0" anchor="t">
            <a:spAutoFit/>
          </a:bodyPr>
          <a:lstStyle/>
          <a:p>
            <a:r>
              <a:rPr lang="en-GB" sz="1500">
                <a:latin typeface="Arial"/>
                <a:cs typeface="Arial"/>
              </a:rPr>
              <a:t>Only a few respondents are planning on using them. If they are, it’s for specific reasons rather than simply browsing the shops. For most, there is currently little desire – either they are used to online shopping and will continue to do that, have no need to buy anything yet, are concerned about the risk (to them or others), or are tight on money.</a:t>
            </a:r>
          </a:p>
          <a:p>
            <a:r>
              <a:rPr lang="en-GB" sz="1500">
                <a:latin typeface="Arial"/>
                <a:cs typeface="Arial"/>
              </a:rPr>
              <a:t>There are also concerns about safety in shops. The majority want reassurance that social distancing and hygiene measures are in place e.g. regular cleaning; screens; crowd control in larger shops; limits on the number of shoppers; making sure shoppers are keeping their distance; closing changing rooms; mandatory face masks.</a:t>
            </a:r>
          </a:p>
        </p:txBody>
      </p:sp>
      <p:sp>
        <p:nvSpPr>
          <p:cNvPr id="4" name="Content Placeholder 3">
            <a:extLst>
              <a:ext uri="{FF2B5EF4-FFF2-40B4-BE49-F238E27FC236}">
                <a16:creationId xmlns:a16="http://schemas.microsoft.com/office/drawing/2014/main" id="{2B4ECEC0-694A-4863-9D9E-3CF9FCE1ACD4}"/>
              </a:ext>
            </a:extLst>
          </p:cNvPr>
          <p:cNvSpPr>
            <a:spLocks noGrp="1"/>
          </p:cNvSpPr>
          <p:nvPr>
            <p:ph sz="half" idx="4294967295"/>
          </p:nvPr>
        </p:nvSpPr>
        <p:spPr>
          <a:xfrm>
            <a:off x="8759174" y="4073442"/>
            <a:ext cx="2947198" cy="1754326"/>
          </a:xfrm>
          <a:solidFill>
            <a:schemeClr val="accent2"/>
          </a:solidFill>
        </p:spPr>
        <p:txBody>
          <a:bodyPr vert="horz" wrap="square" lIns="91440" tIns="45720" rIns="91440" bIns="45720" rtlCol="0" anchor="t">
            <a:spAutoFit/>
          </a:bodyPr>
          <a:lstStyle/>
          <a:p>
            <a:pPr marL="0" indent="0">
              <a:buNone/>
            </a:pPr>
            <a:r>
              <a:rPr lang="en-GB" sz="1500" i="1">
                <a:solidFill>
                  <a:schemeClr val="bg1"/>
                </a:solidFill>
                <a:latin typeface="Arial"/>
                <a:cs typeface="Arial"/>
              </a:rPr>
              <a:t>"I assume that standard social distancing measures will be in place in all shops, but that doesn't guarantee safety, and will be hard to implement properly across all shops. Social distancing in my local corner shops is already patchy."</a:t>
            </a:r>
          </a:p>
        </p:txBody>
      </p:sp>
      <p:pic>
        <p:nvPicPr>
          <p:cNvPr id="5" name="Patricio - measures in shops">
            <a:hlinkClick r:id="" action="ppaction://media"/>
            <a:extLst>
              <a:ext uri="{FF2B5EF4-FFF2-40B4-BE49-F238E27FC236}">
                <a16:creationId xmlns:a16="http://schemas.microsoft.com/office/drawing/2014/main" id="{C8E16ECD-57CF-4FA7-A8F8-69DEC988CA9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l="16886"/>
          <a:stretch>
            <a:fillRect/>
          </a:stretch>
        </p:blipFill>
        <p:spPr>
          <a:xfrm>
            <a:off x="5825653" y="4076925"/>
            <a:ext cx="2581469" cy="1747090"/>
          </a:xfrm>
          <a:prstGeom prst="rect">
            <a:avLst/>
          </a:prstGeom>
        </p:spPr>
      </p:pic>
      <p:pic>
        <p:nvPicPr>
          <p:cNvPr id="6" name="Dharmendra - not going to shops">
            <a:hlinkClick r:id="" action="ppaction://media"/>
            <a:extLst>
              <a:ext uri="{FF2B5EF4-FFF2-40B4-BE49-F238E27FC236}">
                <a16:creationId xmlns:a16="http://schemas.microsoft.com/office/drawing/2014/main" id="{44EAE6BF-6BC6-4EFB-AE4F-F59078392F9F}"/>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9"/>
          <a:srcRect t="23266"/>
          <a:stretch>
            <a:fillRect/>
          </a:stretch>
        </p:blipFill>
        <p:spPr>
          <a:xfrm>
            <a:off x="4089586" y="4073442"/>
            <a:ext cx="1289614" cy="1757809"/>
          </a:xfrm>
          <a:prstGeom prst="rect">
            <a:avLst/>
          </a:prstGeom>
        </p:spPr>
      </p:pic>
      <p:pic>
        <p:nvPicPr>
          <p:cNvPr id="8" name="Dorothy - no plan to go to non-essential shops">
            <a:hlinkClick r:id="" action="ppaction://media"/>
            <a:extLst>
              <a:ext uri="{FF2B5EF4-FFF2-40B4-BE49-F238E27FC236}">
                <a16:creationId xmlns:a16="http://schemas.microsoft.com/office/drawing/2014/main" id="{7EC09251-B4B0-4FED-9643-BC388133BBF3}"/>
              </a:ext>
            </a:extLst>
          </p:cNvPr>
          <p:cNvPicPr>
            <a:picLocks noChangeAspect="1"/>
          </p:cNvPicPr>
          <p:nvPr>
            <a:videoFile r:link="rId5"/>
            <p:extLst>
              <p:ext uri="{DAA4B4D4-6D71-4841-9C94-3DE7FCFB9230}">
                <p14:media xmlns:p14="http://schemas.microsoft.com/office/powerpoint/2010/main" r:embed="rId6">
                  <p14:trim st="989"/>
                </p14:media>
              </p:ext>
            </p:extLst>
          </p:nvPr>
        </p:nvPicPr>
        <p:blipFill rotWithShape="1">
          <a:blip r:embed="rId10"/>
          <a:srcRect l="26365"/>
          <a:stretch>
            <a:fillRect/>
          </a:stretch>
        </p:blipFill>
        <p:spPr>
          <a:xfrm>
            <a:off x="838200" y="4066207"/>
            <a:ext cx="2804933" cy="1757808"/>
          </a:xfrm>
          <a:prstGeom prst="rect">
            <a:avLst/>
          </a:prstGeom>
        </p:spPr>
      </p:pic>
    </p:spTree>
    <p:extLst>
      <p:ext uri="{BB962C8B-B14F-4D97-AF65-F5344CB8AC3E}">
        <p14:creationId xmlns:p14="http://schemas.microsoft.com/office/powerpoint/2010/main" val="375669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633"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484"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video>
              <p:cMediaNode vol="80000">
                <p:cTn id="21" fill="hold" display="0">
                  <p:stCondLst>
                    <p:cond delay="indefinite"/>
                  </p:stCondLst>
                </p:cTn>
                <p:tgtEl>
                  <p:spTgt spid="6"/>
                </p:tgtEl>
              </p:cMediaNode>
            </p:video>
            <p:seq concurrent="1" nextAc="seek">
              <p:cTn id="22" restart="whenNotActive" fill="hold" evtFilter="cancelBubble" nodeType="interactiveSeq">
                <p:stCondLst>
                  <p:cond evt="onClick" delay="0">
                    <p:tgtEl>
                      <p:spTgt spid="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6"/>
                                        </p:tgtEl>
                                      </p:cBhvr>
                                    </p:cmd>
                                  </p:childTnLst>
                                </p:cTn>
                              </p:par>
                            </p:childTnLst>
                          </p:cTn>
                        </p:par>
                      </p:childTnLst>
                    </p:cTn>
                  </p:par>
                </p:childTnLst>
              </p:cTn>
              <p:nextCondLst>
                <p:cond evt="onClick" delay="0">
                  <p:tgtEl>
                    <p:spTgt spid="6"/>
                  </p:tgtEl>
                </p:cond>
              </p:nextCondLst>
            </p:seq>
            <p:video>
              <p:cMediaNode vol="80000">
                <p:cTn id="27" fill="hold" display="0">
                  <p:stCondLst>
                    <p:cond delay="indefinite"/>
                  </p:stCondLst>
                </p:cTn>
                <p:tgtEl>
                  <p:spTgt spid="8"/>
                </p:tgtEl>
              </p:cMediaNode>
            </p:video>
            <p:seq concurrent="1" nextAc="seek">
              <p:cTn id="28" restart="whenNotActive" fill="hold" evtFilter="cancelBubble" nodeType="interactiveSeq">
                <p:stCondLst>
                  <p:cond evt="onClick" delay="0">
                    <p:tgtEl>
                      <p:spTgt spid="8"/>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C24CC-4918-47EC-86BE-D45E6825C41B}"/>
              </a:ext>
            </a:extLst>
          </p:cNvPr>
          <p:cNvSpPr>
            <a:spLocks noGrp="1"/>
          </p:cNvSpPr>
          <p:nvPr>
            <p:ph type="title"/>
          </p:nvPr>
        </p:nvSpPr>
        <p:spPr>
          <a:xfrm>
            <a:off x="838200" y="365125"/>
            <a:ext cx="10817994" cy="1325563"/>
          </a:xfrm>
        </p:spPr>
        <p:txBody>
          <a:bodyPr>
            <a:normAutofit/>
          </a:bodyPr>
          <a:lstStyle/>
          <a:p>
            <a:r>
              <a:rPr lang="en-GB" sz="2800" b="1" dirty="0">
                <a:latin typeface="Arial"/>
                <a:cs typeface="Arial"/>
              </a:rPr>
              <a:t>Regardless of whether they support the easing, questions have been raised over how the government have handled it.</a:t>
            </a:r>
          </a:p>
        </p:txBody>
      </p:sp>
      <p:sp>
        <p:nvSpPr>
          <p:cNvPr id="3" name="Content Placeholder 2">
            <a:extLst>
              <a:ext uri="{FF2B5EF4-FFF2-40B4-BE49-F238E27FC236}">
                <a16:creationId xmlns:a16="http://schemas.microsoft.com/office/drawing/2014/main" id="{28EAF965-0C92-45CF-989A-7AA9E91CA2B1}"/>
              </a:ext>
            </a:extLst>
          </p:cNvPr>
          <p:cNvSpPr>
            <a:spLocks noGrp="1"/>
          </p:cNvSpPr>
          <p:nvPr>
            <p:ph idx="1"/>
          </p:nvPr>
        </p:nvSpPr>
        <p:spPr>
          <a:xfrm>
            <a:off x="838200" y="1825625"/>
            <a:ext cx="10515600" cy="715581"/>
          </a:xfrm>
        </p:spPr>
        <p:txBody>
          <a:bodyPr vert="horz" lIns="91440" tIns="45720" rIns="91440" bIns="45720" rtlCol="0" anchor="t">
            <a:spAutoFit/>
          </a:bodyPr>
          <a:lstStyle/>
          <a:p>
            <a:r>
              <a:rPr lang="en-GB" sz="1500">
                <a:latin typeface="Arial"/>
                <a:cs typeface="Arial"/>
              </a:rPr>
              <a:t>Many have found the new rules and plans for easing lockdown to be confusing, vague, or difficult to enforce. Some think this was done on purpose and are cynical about the intentions of the government. Others have lost confidence since the Dominic Cummings scandal and no longer think that government should expect the public to follow the rules. </a:t>
            </a:r>
            <a:endParaRPr lang="en-GB" sz="1500"/>
          </a:p>
        </p:txBody>
      </p:sp>
      <p:pic>
        <p:nvPicPr>
          <p:cNvPr id="4" name="Kate - easing lockdown criticism">
            <a:hlinkClick r:id="" action="ppaction://media"/>
            <a:extLst>
              <a:ext uri="{FF2B5EF4-FFF2-40B4-BE49-F238E27FC236}">
                <a16:creationId xmlns:a16="http://schemas.microsoft.com/office/drawing/2014/main" id="{14330823-84B3-4839-803B-4AD873CAB8E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86339" y="3544057"/>
            <a:ext cx="3359618" cy="2239745"/>
          </a:xfrm>
          <a:prstGeom prst="rect">
            <a:avLst/>
          </a:prstGeom>
        </p:spPr>
      </p:pic>
      <p:sp>
        <p:nvSpPr>
          <p:cNvPr id="5" name="TextBox 4">
            <a:extLst>
              <a:ext uri="{FF2B5EF4-FFF2-40B4-BE49-F238E27FC236}">
                <a16:creationId xmlns:a16="http://schemas.microsoft.com/office/drawing/2014/main" id="{3B16DAA2-0F0B-47E4-B726-33BC1C321D85}"/>
              </a:ext>
            </a:extLst>
          </p:cNvPr>
          <p:cNvSpPr txBox="1"/>
          <p:nvPr/>
        </p:nvSpPr>
        <p:spPr>
          <a:xfrm>
            <a:off x="4986732" y="3460750"/>
            <a:ext cx="3144253" cy="1015663"/>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rgbClr val="FFFFFF"/>
                </a:solidFill>
                <a:latin typeface="Arial"/>
                <a:ea typeface="+mn-lt"/>
                <a:cs typeface="Arial"/>
              </a:rPr>
              <a:t>“Confusion seems to be the general consensus - nobody is sure what they can/can't do, if the virus is on the retreat.”</a:t>
            </a:r>
            <a:endParaRPr lang="en-US" sz="1500" i="1">
              <a:solidFill>
                <a:srgbClr val="FFFFFF"/>
              </a:solidFill>
              <a:latin typeface="Arial"/>
              <a:cs typeface="Arial"/>
            </a:endParaRPr>
          </a:p>
        </p:txBody>
      </p:sp>
      <p:sp>
        <p:nvSpPr>
          <p:cNvPr id="6" name="TextBox 5">
            <a:extLst>
              <a:ext uri="{FF2B5EF4-FFF2-40B4-BE49-F238E27FC236}">
                <a16:creationId xmlns:a16="http://schemas.microsoft.com/office/drawing/2014/main" id="{4C98883A-96CE-4F01-9B73-C7244C101E63}"/>
              </a:ext>
            </a:extLst>
          </p:cNvPr>
          <p:cNvSpPr txBox="1"/>
          <p:nvPr/>
        </p:nvSpPr>
        <p:spPr>
          <a:xfrm>
            <a:off x="8553314" y="3460749"/>
            <a:ext cx="2805587" cy="2400657"/>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rgbClr val="FFFFFF"/>
                </a:solidFill>
                <a:latin typeface="Arial"/>
                <a:ea typeface="+mn-lt"/>
                <a:cs typeface="Arial"/>
              </a:rPr>
              <a:t>“I think over the last week I have felt less content with how things are going. I just think the UK as a whole has dealt with this situation badly, as a result of the  government's handling of this pandemic and the Dominic Cummings situation people are listening less and less I feel.”</a:t>
            </a:r>
            <a:endParaRPr lang="en-US" sz="1500" i="1">
              <a:solidFill>
                <a:srgbClr val="FFFFFF"/>
              </a:solidFill>
              <a:latin typeface="Arial"/>
              <a:cs typeface="Arial"/>
            </a:endParaRPr>
          </a:p>
        </p:txBody>
      </p:sp>
      <p:sp>
        <p:nvSpPr>
          <p:cNvPr id="7" name="TextBox 6">
            <a:extLst>
              <a:ext uri="{FF2B5EF4-FFF2-40B4-BE49-F238E27FC236}">
                <a16:creationId xmlns:a16="http://schemas.microsoft.com/office/drawing/2014/main" id="{DF03AB70-382F-4632-9EF3-A9C8A120FABB}"/>
              </a:ext>
            </a:extLst>
          </p:cNvPr>
          <p:cNvSpPr txBox="1"/>
          <p:nvPr/>
        </p:nvSpPr>
        <p:spPr>
          <a:xfrm>
            <a:off x="4986731" y="4624916"/>
            <a:ext cx="3144254" cy="1477328"/>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i="1">
                <a:solidFill>
                  <a:srgbClr val="FFFFFF"/>
                </a:solidFill>
                <a:latin typeface="Arial"/>
                <a:ea typeface="+mn-lt"/>
                <a:cs typeface="Arial"/>
              </a:rPr>
              <a:t>“Well, after the debacle with Cummings I think they may as well just stop the lockdown forthwith. Make people wear masks while travelling but just let them get on with their lives.”</a:t>
            </a:r>
            <a:endParaRPr lang="en-US" sz="1500" i="1">
              <a:solidFill>
                <a:srgbClr val="FFFFFF"/>
              </a:solidFill>
              <a:latin typeface="Arial"/>
              <a:cs typeface="Arial"/>
            </a:endParaRPr>
          </a:p>
        </p:txBody>
      </p:sp>
    </p:spTree>
    <p:extLst>
      <p:ext uri="{BB962C8B-B14F-4D97-AF65-F5344CB8AC3E}">
        <p14:creationId xmlns:p14="http://schemas.microsoft.com/office/powerpoint/2010/main" val="1778157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CIU Dark Theme">
  <a:themeElements>
    <a:clrScheme name="City Intelligence">
      <a:dk1>
        <a:srgbClr val="000000"/>
      </a:dk1>
      <a:lt1>
        <a:srgbClr val="FFFFFF"/>
      </a:lt1>
      <a:dk2>
        <a:srgbClr val="353D42"/>
      </a:dk2>
      <a:lt2>
        <a:srgbClr val="868B8E"/>
      </a:lt2>
      <a:accent1>
        <a:srgbClr val="008BC1"/>
      </a:accent1>
      <a:accent2>
        <a:srgbClr val="EE266D"/>
      </a:accent2>
      <a:accent3>
        <a:srgbClr val="4C9E4C"/>
      </a:accent3>
      <a:accent4>
        <a:srgbClr val="9E0059"/>
      </a:accent4>
      <a:accent5>
        <a:srgbClr val="DD072B"/>
      </a:accent5>
      <a:accent6>
        <a:srgbClr val="C617A1"/>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U Light Theme">
  <a:themeElements>
    <a:clrScheme name="City Intelligence">
      <a:dk1>
        <a:srgbClr val="000000"/>
      </a:dk1>
      <a:lt1>
        <a:srgbClr val="FFFFFF"/>
      </a:lt1>
      <a:dk2>
        <a:srgbClr val="353D42"/>
      </a:dk2>
      <a:lt2>
        <a:srgbClr val="868B8E"/>
      </a:lt2>
      <a:accent1>
        <a:srgbClr val="008BC1"/>
      </a:accent1>
      <a:accent2>
        <a:srgbClr val="EE266D"/>
      </a:accent2>
      <a:accent3>
        <a:srgbClr val="4C9E4C"/>
      </a:accent3>
      <a:accent4>
        <a:srgbClr val="9E0059"/>
      </a:accent4>
      <a:accent5>
        <a:srgbClr val="DD072B"/>
      </a:accent5>
      <a:accent6>
        <a:srgbClr val="C617A1"/>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U Half and Half">
  <a:themeElements>
    <a:clrScheme name="City Intelligence">
      <a:dk1>
        <a:srgbClr val="000000"/>
      </a:dk1>
      <a:lt1>
        <a:srgbClr val="FFFFFF"/>
      </a:lt1>
      <a:dk2>
        <a:srgbClr val="353D42"/>
      </a:dk2>
      <a:lt2>
        <a:srgbClr val="868B8E"/>
      </a:lt2>
      <a:accent1>
        <a:srgbClr val="008BC1"/>
      </a:accent1>
      <a:accent2>
        <a:srgbClr val="EE266D"/>
      </a:accent2>
      <a:accent3>
        <a:srgbClr val="4C9E4C"/>
      </a:accent3>
      <a:accent4>
        <a:srgbClr val="9E0059"/>
      </a:accent4>
      <a:accent5>
        <a:srgbClr val="DD072B"/>
      </a:accent5>
      <a:accent6>
        <a:srgbClr val="C617A1"/>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98704C25449A44290F353CD821D285D" ma:contentTypeVersion="13" ma:contentTypeDescription="Create a new document." ma:contentTypeScope="" ma:versionID="d521ecd54a564497c1e06c6b08423d50">
  <xsd:schema xmlns:xsd="http://www.w3.org/2001/XMLSchema" xmlns:xs="http://www.w3.org/2001/XMLSchema" xmlns:p="http://schemas.microsoft.com/office/2006/metadata/properties" xmlns:ns3="2573bfd3-1d4c-4505-b50d-a8d8bcd24262" xmlns:ns4="baad82b1-1e54-49e6-a568-19dc37e41b37" targetNamespace="http://schemas.microsoft.com/office/2006/metadata/properties" ma:root="true" ma:fieldsID="52e41fe87dc5fac27b60d3689b076c4b" ns3:_="" ns4:_="">
    <xsd:import namespace="2573bfd3-1d4c-4505-b50d-a8d8bcd24262"/>
    <xsd:import namespace="baad82b1-1e54-49e6-a568-19dc37e41b37"/>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DateTaken" minOccurs="0"/>
                <xsd:element ref="ns3:MediaServiceLocatio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73bfd3-1d4c-4505-b50d-a8d8bcd242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aad82b1-1e54-49e6-a568-19dc37e41b3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A2D28B-D4F6-439D-90FE-F7B63CAA61BF}">
  <ds:schemaRefs>
    <ds:schemaRef ds:uri="http://purl.org/dc/terms/"/>
    <ds:schemaRef ds:uri="2573bfd3-1d4c-4505-b50d-a8d8bcd24262"/>
    <ds:schemaRef ds:uri="http://schemas.microsoft.com/office/2006/documentManagement/types"/>
    <ds:schemaRef ds:uri="http://schemas.microsoft.com/office/infopath/2007/PartnerControls"/>
    <ds:schemaRef ds:uri="http://purl.org/dc/elements/1.1/"/>
    <ds:schemaRef ds:uri="http://schemas.microsoft.com/office/2006/metadata/properties"/>
    <ds:schemaRef ds:uri="baad82b1-1e54-49e6-a568-19dc37e41b37"/>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3F185013-0A39-4C6C-966B-145A0802C5A1}">
  <ds:schemaRefs>
    <ds:schemaRef ds:uri="http://schemas.microsoft.com/sharepoint/v3/contenttype/forms"/>
  </ds:schemaRefs>
</ds:datastoreItem>
</file>

<file path=customXml/itemProps3.xml><?xml version="1.0" encoding="utf-8"?>
<ds:datastoreItem xmlns:ds="http://schemas.openxmlformats.org/officeDocument/2006/customXml" ds:itemID="{BAB60FBF-8D43-446D-A568-B690F82BAE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73bfd3-1d4c-4505-b50d-a8d8bcd24262"/>
    <ds:schemaRef ds:uri="baad82b1-1e54-49e6-a568-19dc37e41b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TotalTime>
  <Words>1531</Words>
  <Application>Microsoft Office PowerPoint</Application>
  <PresentationFormat>Widescreen</PresentationFormat>
  <Paragraphs>86</Paragraphs>
  <Slides>16</Slides>
  <Notes>5</Notes>
  <HiddenSlides>0</HiddenSlides>
  <MMClips>11</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16</vt:i4>
      </vt:variant>
    </vt:vector>
  </HeadingPairs>
  <TitlesOfParts>
    <vt:vector size="21" baseType="lpstr">
      <vt:lpstr>Arial</vt:lpstr>
      <vt:lpstr>Calibri</vt:lpstr>
      <vt:lpstr>CIU Dark Theme</vt:lpstr>
      <vt:lpstr>CIU Light Theme</vt:lpstr>
      <vt:lpstr>CIU Half and Half</vt:lpstr>
      <vt:lpstr>COVID-19 online diary</vt:lpstr>
      <vt:lpstr>Overview of the research</vt:lpstr>
      <vt:lpstr>Methodology</vt:lpstr>
      <vt:lpstr>This report </vt:lpstr>
      <vt:lpstr>Summary</vt:lpstr>
      <vt:lpstr>How are different Londoners feeling during lockdown?</vt:lpstr>
      <vt:lpstr>Fearful and anxious</vt:lpstr>
      <vt:lpstr>Coping and trying to make the most of it</vt:lpstr>
      <vt:lpstr>Frustrated and had enough</vt:lpstr>
      <vt:lpstr>Financially insecure and stressed</vt:lpstr>
      <vt:lpstr>What are their views on easing lockdown?</vt:lpstr>
      <vt:lpstr>Firstly, many are enjoying more freedoms. Life is also starting to return to normal for some respondents.</vt:lpstr>
      <vt:lpstr>For those who have been working from home or furloughed, there are concerns about returning to the workplace.</vt:lpstr>
      <vt:lpstr>Views on reopening schools are mixed among parents and come down to education attainment vs perceived risk.</vt:lpstr>
      <vt:lpstr>Despite general support for re-opening non-essential shops, respondents do not plan to flock to their high street.</vt:lpstr>
      <vt:lpstr>Regardless of whether they support the easing, questions have been raised over how the government have handled 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Myles.Wilson@london.gov.uk</dc:creator>
  <cp:lastModifiedBy>Myles Wilson</cp:lastModifiedBy>
  <cp:revision>1</cp:revision>
  <dcterms:created xsi:type="dcterms:W3CDTF">2019-06-10T10:31:11Z</dcterms:created>
  <dcterms:modified xsi:type="dcterms:W3CDTF">2020-06-11T16:09:39Z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0x010100598704C25449A44290F353CD821D285D</vt:lpwstr>
  </property>
</Properties>
</file>