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 id="2147483699" r:id="rId6"/>
  </p:sldMasterIdLst>
  <p:notesMasterIdLst>
    <p:notesMasterId r:id="rId25"/>
  </p:notesMasterIdLst>
  <p:handoutMasterIdLst>
    <p:handoutMasterId r:id="rId26"/>
  </p:handoutMasterIdLst>
  <p:sldIdLst>
    <p:sldId id="258" r:id="rId7"/>
    <p:sldId id="581" r:id="rId8"/>
    <p:sldId id="586" r:id="rId9"/>
    <p:sldId id="613" r:id="rId10"/>
    <p:sldId id="600" r:id="rId11"/>
    <p:sldId id="628" r:id="rId12"/>
    <p:sldId id="631" r:id="rId13"/>
    <p:sldId id="632" r:id="rId14"/>
    <p:sldId id="634" r:id="rId15"/>
    <p:sldId id="630" r:id="rId16"/>
    <p:sldId id="640" r:id="rId17"/>
    <p:sldId id="638" r:id="rId18"/>
    <p:sldId id="615" r:id="rId19"/>
    <p:sldId id="616" r:id="rId20"/>
    <p:sldId id="618" r:id="rId21"/>
    <p:sldId id="626" r:id="rId22"/>
    <p:sldId id="627" r:id="rId23"/>
    <p:sldId id="642" r:id="rId24"/>
  </p:sldIdLst>
  <p:sldSz cx="12192000" cy="6858000"/>
  <p:notesSz cx="6858000" cy="1095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les Wilson" initials="MW" lastIdx="52" clrIdx="0">
    <p:extLst>
      <p:ext uri="{19B8F6BF-5375-455C-9EA6-DF929625EA0E}">
        <p15:presenceInfo xmlns:p15="http://schemas.microsoft.com/office/powerpoint/2012/main" userId="S::Myles.Wilson@london.gov.uk::4dc37e72-c3b0-4a2a-9f69-e98f5613d499" providerId="AD"/>
      </p:ext>
    </p:extLst>
  </p:cmAuthor>
  <p:cmAuthor id="2" name="Sara-Jane Millar" initials="SM" lastIdx="31" clrIdx="1">
    <p:extLst>
      <p:ext uri="{19B8F6BF-5375-455C-9EA6-DF929625EA0E}">
        <p15:presenceInfo xmlns:p15="http://schemas.microsoft.com/office/powerpoint/2012/main" userId="S::sara-jane.millar@london.gov.uk::cd7219f3-eea2-4458-a325-758b29e938cc" providerId="AD"/>
      </p:ext>
    </p:extLst>
  </p:cmAuthor>
  <p:cmAuthor id="3" name="Helen Moore" initials="HM" lastIdx="2" clrIdx="2">
    <p:extLst>
      <p:ext uri="{19B8F6BF-5375-455C-9EA6-DF929625EA0E}">
        <p15:presenceInfo xmlns:p15="http://schemas.microsoft.com/office/powerpoint/2012/main" userId="S::Helen.Moore@london.gov.uk::12af58bb-7298-49da-a6d2-82e9d562b433" providerId="AD"/>
      </p:ext>
    </p:extLst>
  </p:cmAuthor>
  <p:cmAuthor id="4" name="Henry Hall" initials="HH" lastIdx="2" clrIdx="3">
    <p:extLst>
      <p:ext uri="{19B8F6BF-5375-455C-9EA6-DF929625EA0E}">
        <p15:presenceInfo xmlns:p15="http://schemas.microsoft.com/office/powerpoint/2012/main" userId="S::henry.hall@london.gov.uk::7e353a16-faf9-4ca3-84e4-f9410354c0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53D42"/>
    <a:srgbClr val="FFF200"/>
    <a:srgbClr val="9E0059"/>
    <a:srgbClr val="008D48"/>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6ACC8D-982B-9F24-C8C8-7F24663E0D6B}" v="28" dt="2020-06-19T13:11:45.030"/>
    <p1510:client id="{AF1FC47A-6812-60C1-41C8-8E5DB4EE0643}" v="555" dt="2020-06-19T12:08:40.080"/>
    <p1510:client id="{2EA41D6F-365B-4CE2-BC39-ACF4319FB993}" v="4744" dt="2020-06-18T18:04:56.747"/>
    <p1510:client id="{64F06B40-5861-4093-ABD3-4610FB4305FF}" v="3776" dt="2020-06-19T13:38:09.887"/>
    <p1510:client id="{7A17C0A6-756B-9E02-758D-993E94271EAB}" v="10" dt="2020-06-19T14:05:07.429"/>
    <p1510:client id="{ED73E5D8-B331-C8E6-DB53-1FB4F715C11F}" v="29" dt="2020-06-19T14:50:39.389"/>
    <p1510:client id="{963CE3ED-4222-8331-164E-A7796BD53478}" v="83" dt="2020-06-19T08:08:34.391"/>
    <p1510:client id="{C5EAA0A1-FE9E-FBE4-4693-30F8D51186C6}" v="4" dt="2020-06-19T13:03:29.100"/>
    <p1510:client id="{CE0A0D3E-4687-E6BC-377C-21077DC99977}" v="2" dt="2020-06-19T13:20:04.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8AB828-947E-4517-B5B9-0EB8EA9779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33E0C4F-304A-4FB1-8A28-4F53C09FCB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65FF0-E698-45AF-9BC4-D800A122D31F}" type="datetimeFigureOut">
              <a:rPr lang="en-GB" smtClean="0"/>
              <a:t>19/06/2020</a:t>
            </a:fld>
            <a:endParaRPr lang="en-GB"/>
          </a:p>
        </p:txBody>
      </p:sp>
      <p:sp>
        <p:nvSpPr>
          <p:cNvPr id="4" name="Footer Placeholder 3">
            <a:extLst>
              <a:ext uri="{FF2B5EF4-FFF2-40B4-BE49-F238E27FC236}">
                <a16:creationId xmlns:a16="http://schemas.microsoft.com/office/drawing/2014/main" id="{212A9916-18E8-46C9-8627-237F4E30BB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BA40381-DE2A-4220-B1FA-944C3A88E2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815EBD-948B-425A-BDA4-E35A6799B51C}" type="slidenum">
              <a:rPr lang="en-GB" smtClean="0"/>
              <a:t>‹#›</a:t>
            </a:fld>
            <a:endParaRPr lang="en-GB"/>
          </a:p>
        </p:txBody>
      </p:sp>
    </p:spTree>
    <p:extLst>
      <p:ext uri="{BB962C8B-B14F-4D97-AF65-F5344CB8AC3E}">
        <p14:creationId xmlns:p14="http://schemas.microsoft.com/office/powerpoint/2010/main" val="1590322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6D684-9EFD-48DD-AB1C-7782013F2A07}" type="datetimeFigureOut">
              <a:rPr lang="en-GB" smtClean="0"/>
              <a:t>19/06/2020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A95B39-5133-4C08-9D66-881202762C1F}" type="slidenum">
              <a:rPr lang="en-GB" smtClean="0"/>
              <a:t>‹#›</a:t>
            </a:fld>
            <a:endParaRPr lang="en-GB"/>
          </a:p>
        </p:txBody>
      </p:sp>
    </p:spTree>
    <p:extLst>
      <p:ext uri="{BB962C8B-B14F-4D97-AF65-F5344CB8AC3E}">
        <p14:creationId xmlns:p14="http://schemas.microsoft.com/office/powerpoint/2010/main" val="2832059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AA95B39-5133-4C08-9D66-881202762C1F}" type="slidenum">
              <a:rPr lang="en-GB" smtClean="0"/>
              <a:t>8</a:t>
            </a:fld>
            <a:endParaRPr lang="en-GB"/>
          </a:p>
        </p:txBody>
      </p:sp>
    </p:spTree>
    <p:extLst>
      <p:ext uri="{BB962C8B-B14F-4D97-AF65-F5344CB8AC3E}">
        <p14:creationId xmlns:p14="http://schemas.microsoft.com/office/powerpoint/2010/main" val="312959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AA95B39-5133-4C08-9D66-881202762C1F}" type="slidenum">
              <a:rPr lang="en-GB" smtClean="0"/>
              <a:t>9</a:t>
            </a:fld>
            <a:endParaRPr lang="en-GB"/>
          </a:p>
        </p:txBody>
      </p:sp>
    </p:spTree>
    <p:extLst>
      <p:ext uri="{BB962C8B-B14F-4D97-AF65-F5344CB8AC3E}">
        <p14:creationId xmlns:p14="http://schemas.microsoft.com/office/powerpoint/2010/main" val="2965000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DC4E-818D-4CFE-ACB9-5325153756EC}"/>
              </a:ext>
            </a:extLst>
          </p:cNvPr>
          <p:cNvSpPr>
            <a:spLocks noGrp="1"/>
          </p:cNvSpPr>
          <p:nvPr>
            <p:ph type="ctrTitle"/>
          </p:nvPr>
        </p:nvSpPr>
        <p:spPr>
          <a:xfrm>
            <a:off x="1524000" y="1122363"/>
            <a:ext cx="9144000" cy="2387600"/>
          </a:xfrm>
        </p:spPr>
        <p:txBody>
          <a:bodyPr anchor="b"/>
          <a:lstStyle>
            <a:lvl1pPr algn="l">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6F0AD7C-6114-4009-B012-5F41EACC41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3E85BC0E-8CDC-4817-B071-3EFFD002A68D}"/>
              </a:ext>
            </a:extLst>
          </p:cNvPr>
          <p:cNvGrpSpPr/>
          <p:nvPr userDrawn="1"/>
        </p:nvGrpSpPr>
        <p:grpSpPr>
          <a:xfrm>
            <a:off x="1180806" y="960120"/>
            <a:ext cx="97200" cy="4937760"/>
            <a:chOff x="1180806" y="2240010"/>
            <a:chExt cx="172278" cy="2377980"/>
          </a:xfrm>
        </p:grpSpPr>
        <p:sp>
          <p:nvSpPr>
            <p:cNvPr id="8" name="Rectangle 7">
              <a:extLst>
                <a:ext uri="{FF2B5EF4-FFF2-40B4-BE49-F238E27FC236}">
                  <a16:creationId xmlns:a16="http://schemas.microsoft.com/office/drawing/2014/main" id="{262198DA-53F7-4181-AA7E-F24DA9548EA5}"/>
                </a:ext>
              </a:extLst>
            </p:cNvPr>
            <p:cNvSpPr/>
            <p:nvPr/>
          </p:nvSpPr>
          <p:spPr>
            <a:xfrm>
              <a:off x="1180806" y="4077990"/>
              <a:ext cx="172278" cy="540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9" name="Rectangle 8">
              <a:extLst>
                <a:ext uri="{FF2B5EF4-FFF2-40B4-BE49-F238E27FC236}">
                  <a16:creationId xmlns:a16="http://schemas.microsoft.com/office/drawing/2014/main" id="{D76C6836-5015-40AD-90FA-3D30AA3FCC19}"/>
                </a:ext>
              </a:extLst>
            </p:cNvPr>
            <p:cNvSpPr/>
            <p:nvPr/>
          </p:nvSpPr>
          <p:spPr>
            <a:xfrm>
              <a:off x="1180806" y="2240010"/>
              <a:ext cx="172278" cy="540000"/>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0" name="Rectangle 9">
              <a:extLst>
                <a:ext uri="{FF2B5EF4-FFF2-40B4-BE49-F238E27FC236}">
                  <a16:creationId xmlns:a16="http://schemas.microsoft.com/office/drawing/2014/main" id="{1D462169-F53D-472E-B9F0-8BCAF010191A}"/>
                </a:ext>
              </a:extLst>
            </p:cNvPr>
            <p:cNvSpPr/>
            <p:nvPr/>
          </p:nvSpPr>
          <p:spPr>
            <a:xfrm>
              <a:off x="1180806" y="2852670"/>
              <a:ext cx="172278" cy="540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Rectangle 10">
              <a:extLst>
                <a:ext uri="{FF2B5EF4-FFF2-40B4-BE49-F238E27FC236}">
                  <a16:creationId xmlns:a16="http://schemas.microsoft.com/office/drawing/2014/main" id="{11CCB3D9-D2C3-4887-B78B-3D946E2278E9}"/>
                </a:ext>
              </a:extLst>
            </p:cNvPr>
            <p:cNvSpPr/>
            <p:nvPr/>
          </p:nvSpPr>
          <p:spPr>
            <a:xfrm>
              <a:off x="1180806" y="3465330"/>
              <a:ext cx="172278" cy="540000"/>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spTree>
    <p:extLst>
      <p:ext uri="{BB962C8B-B14F-4D97-AF65-F5344CB8AC3E}">
        <p14:creationId xmlns:p14="http://schemas.microsoft.com/office/powerpoint/2010/main" val="2161768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all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EA17C3A4-8EA0-4145-8790-905346091B74}"/>
              </a:ext>
            </a:extLst>
          </p:cNvPr>
          <p:cNvSpPr/>
          <p:nvPr userDrawn="1"/>
        </p:nvSpPr>
        <p:spPr>
          <a:xfrm>
            <a:off x="631669" y="387032"/>
            <a:ext cx="97200" cy="3825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422370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all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A6FDFC76-2A4A-4A7E-8CCD-2D159D47F2C2}"/>
              </a:ext>
            </a:extLst>
          </p:cNvPr>
          <p:cNvSpPr/>
          <p:nvPr userDrawn="1"/>
        </p:nvSpPr>
        <p:spPr>
          <a:xfrm>
            <a:off x="631669" y="387032"/>
            <a:ext cx="97200" cy="3825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3133229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47095277-1FEB-4CDE-B25E-8AA9C0A881B6}"/>
              </a:ext>
            </a:extLst>
          </p:cNvPr>
          <p:cNvSpPr/>
          <p:nvPr userDrawn="1"/>
        </p:nvSpPr>
        <p:spPr>
          <a:xfrm>
            <a:off x="556591" y="1709738"/>
            <a:ext cx="97200" cy="2852737"/>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1099786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Rectangle 4">
            <a:extLst>
              <a:ext uri="{FF2B5EF4-FFF2-40B4-BE49-F238E27FC236}">
                <a16:creationId xmlns:a16="http://schemas.microsoft.com/office/drawing/2014/main" id="{8C281048-5CA2-44E4-A753-29972A116E2D}"/>
              </a:ext>
            </a:extLst>
          </p:cNvPr>
          <p:cNvSpPr/>
          <p:nvPr userDrawn="1"/>
        </p:nvSpPr>
        <p:spPr>
          <a:xfrm>
            <a:off x="556591" y="1709738"/>
            <a:ext cx="97200" cy="2852737"/>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020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Rectangle 4">
            <a:extLst>
              <a:ext uri="{FF2B5EF4-FFF2-40B4-BE49-F238E27FC236}">
                <a16:creationId xmlns:a16="http://schemas.microsoft.com/office/drawing/2014/main" id="{6ED5722E-8D7C-4F62-89F5-12A42A4601D4}"/>
              </a:ext>
            </a:extLst>
          </p:cNvPr>
          <p:cNvSpPr/>
          <p:nvPr userDrawn="1"/>
        </p:nvSpPr>
        <p:spPr>
          <a:xfrm>
            <a:off x="556591" y="1709738"/>
            <a:ext cx="97200" cy="2852737"/>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887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a:extLst>
              <a:ext uri="{FF2B5EF4-FFF2-40B4-BE49-F238E27FC236}">
                <a16:creationId xmlns:a16="http://schemas.microsoft.com/office/drawing/2014/main" id="{44D48D96-3103-457A-A2FD-7002BE6E61E6}"/>
              </a:ext>
            </a:extLst>
          </p:cNvPr>
          <p:cNvSpPr/>
          <p:nvPr userDrawn="1"/>
        </p:nvSpPr>
        <p:spPr>
          <a:xfrm>
            <a:off x="556591" y="1709738"/>
            <a:ext cx="97200" cy="2852737"/>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647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a:extLst>
              <a:ext uri="{FF2B5EF4-FFF2-40B4-BE49-F238E27FC236}">
                <a16:creationId xmlns:a16="http://schemas.microsoft.com/office/drawing/2014/main" id="{8536DBD1-D888-4D34-9A3D-59132998F70A}"/>
              </a:ext>
            </a:extLst>
          </p:cNvPr>
          <p:cNvSpPr/>
          <p:nvPr userDrawn="1"/>
        </p:nvSpPr>
        <p:spPr>
          <a:xfrm>
            <a:off x="556591" y="1709738"/>
            <a:ext cx="97200" cy="2852737"/>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845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B6F05F84-5AA6-4A84-B528-1DB8E335E0C8}"/>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4172273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E5E0F69-15B5-489C-B5D4-DDA2A74895CE}"/>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1097318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C5A88D74-66C0-40CA-8272-A8366D7E6837}"/>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339750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F3360BC-E53B-4B54-928D-D93681B77E0B}"/>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307025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973F0F0-2B5B-48CB-9F07-B3AC788AE4F8}"/>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2803874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4CC2CC3-ED51-4C63-9B75-589BEA5EE2CF}"/>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2778573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DC4E-818D-4CFE-ACB9-5325153756EC}"/>
              </a:ext>
            </a:extLst>
          </p:cNvPr>
          <p:cNvSpPr>
            <a:spLocks noGrp="1"/>
          </p:cNvSpPr>
          <p:nvPr>
            <p:ph type="ctrTitle"/>
          </p:nvPr>
        </p:nvSpPr>
        <p:spPr>
          <a:xfrm>
            <a:off x="1524000" y="1122363"/>
            <a:ext cx="9144000" cy="2387600"/>
          </a:xfrm>
        </p:spPr>
        <p:txBody>
          <a:bodyPr anchor="b"/>
          <a:lstStyle>
            <a:lvl1pPr algn="l">
              <a:defRPr sz="6000">
                <a:solidFill>
                  <a:srgbClr val="353D4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6F0AD7C-6114-4009-B012-5F41EACC416F}"/>
              </a:ext>
            </a:extLst>
          </p:cNvPr>
          <p:cNvSpPr>
            <a:spLocks noGrp="1"/>
          </p:cNvSpPr>
          <p:nvPr>
            <p:ph type="subTitle" idx="1"/>
          </p:nvPr>
        </p:nvSpPr>
        <p:spPr>
          <a:xfrm>
            <a:off x="1524000" y="3602038"/>
            <a:ext cx="9144000" cy="1655762"/>
          </a:xfrm>
        </p:spPr>
        <p:txBody>
          <a:bodyPr/>
          <a:lstStyle>
            <a:lvl1pPr marL="0" indent="0" algn="l">
              <a:buNone/>
              <a:defRPr sz="2400">
                <a:solidFill>
                  <a:srgbClr val="353D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3E85BC0E-8CDC-4817-B071-3EFFD002A68D}"/>
              </a:ext>
            </a:extLst>
          </p:cNvPr>
          <p:cNvGrpSpPr/>
          <p:nvPr userDrawn="1"/>
        </p:nvGrpSpPr>
        <p:grpSpPr>
          <a:xfrm>
            <a:off x="1180806" y="960120"/>
            <a:ext cx="97200" cy="4937760"/>
            <a:chOff x="1180806" y="2240010"/>
            <a:chExt cx="172278" cy="2377980"/>
          </a:xfrm>
        </p:grpSpPr>
        <p:sp>
          <p:nvSpPr>
            <p:cNvPr id="8" name="Rectangle 7">
              <a:extLst>
                <a:ext uri="{FF2B5EF4-FFF2-40B4-BE49-F238E27FC236}">
                  <a16:creationId xmlns:a16="http://schemas.microsoft.com/office/drawing/2014/main" id="{262198DA-53F7-4181-AA7E-F24DA9548EA5}"/>
                </a:ext>
              </a:extLst>
            </p:cNvPr>
            <p:cNvSpPr/>
            <p:nvPr/>
          </p:nvSpPr>
          <p:spPr>
            <a:xfrm>
              <a:off x="1180806" y="4077990"/>
              <a:ext cx="172278" cy="540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76C6836-5015-40AD-90FA-3D30AA3FCC19}"/>
                </a:ext>
              </a:extLst>
            </p:cNvPr>
            <p:cNvSpPr/>
            <p:nvPr/>
          </p:nvSpPr>
          <p:spPr>
            <a:xfrm>
              <a:off x="1180806" y="2240010"/>
              <a:ext cx="172278" cy="540000"/>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D462169-F53D-472E-B9F0-8BCAF010191A}"/>
                </a:ext>
              </a:extLst>
            </p:cNvPr>
            <p:cNvSpPr/>
            <p:nvPr/>
          </p:nvSpPr>
          <p:spPr>
            <a:xfrm>
              <a:off x="1180806" y="2852670"/>
              <a:ext cx="172278" cy="540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1CCB3D9-D2C3-4887-B78B-3D946E2278E9}"/>
                </a:ext>
              </a:extLst>
            </p:cNvPr>
            <p:cNvSpPr/>
            <p:nvPr/>
          </p:nvSpPr>
          <p:spPr>
            <a:xfrm>
              <a:off x="1180806" y="3465330"/>
              <a:ext cx="172278" cy="540000"/>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01107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F3360BC-E53B-4B54-928D-D93681B77E0B}"/>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438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5664E6FF-7F48-4E3D-A23C-F90B3484792B}"/>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001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DABDBFA5-FA16-43B0-B8B0-D8050CE97301}"/>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927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18565CC2-48FE-4807-BC1F-228C581D3634}"/>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191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499A0B44-40F0-4082-918F-ECE64121F3EB}"/>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262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all 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E55127E-B30C-4914-B78D-3DDA509194C9}"/>
              </a:ext>
            </a:extLst>
          </p:cNvPr>
          <p:cNvSpPr/>
          <p:nvPr userDrawn="1"/>
        </p:nvSpPr>
        <p:spPr>
          <a:xfrm>
            <a:off x="631669" y="387032"/>
            <a:ext cx="97200" cy="3825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511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all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5817D743-7AE0-440A-B15A-60464AA4E7F9}"/>
              </a:ext>
            </a:extLst>
          </p:cNvPr>
          <p:cNvSpPr/>
          <p:nvPr userDrawn="1"/>
        </p:nvSpPr>
        <p:spPr>
          <a:xfrm>
            <a:off x="631669" y="387032"/>
            <a:ext cx="97200" cy="3825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872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5664E6FF-7F48-4E3D-A23C-F90B3484792B}"/>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4213991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all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880C2362-CB36-4D46-BA08-89833C947ADC}"/>
              </a:ext>
            </a:extLst>
          </p:cNvPr>
          <p:cNvSpPr/>
          <p:nvPr userDrawn="1"/>
        </p:nvSpPr>
        <p:spPr>
          <a:xfrm>
            <a:off x="631669" y="387032"/>
            <a:ext cx="97200" cy="3825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029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all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EA17C3A4-8EA0-4145-8790-905346091B74}"/>
              </a:ext>
            </a:extLst>
          </p:cNvPr>
          <p:cNvSpPr/>
          <p:nvPr userDrawn="1"/>
        </p:nvSpPr>
        <p:spPr>
          <a:xfrm>
            <a:off x="631669" y="387032"/>
            <a:ext cx="97200" cy="3825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14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all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A6FDFC76-2A4A-4A7E-8CCD-2D159D47F2C2}"/>
              </a:ext>
            </a:extLst>
          </p:cNvPr>
          <p:cNvSpPr/>
          <p:nvPr userDrawn="1"/>
        </p:nvSpPr>
        <p:spPr>
          <a:xfrm>
            <a:off x="631669" y="387032"/>
            <a:ext cx="97200" cy="3825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810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47095277-1FEB-4CDE-B25E-8AA9C0A881B6}"/>
              </a:ext>
            </a:extLst>
          </p:cNvPr>
          <p:cNvSpPr/>
          <p:nvPr userDrawn="1"/>
        </p:nvSpPr>
        <p:spPr>
          <a:xfrm>
            <a:off x="556591" y="1709738"/>
            <a:ext cx="97200" cy="2852737"/>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844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Rectangle 4">
            <a:extLst>
              <a:ext uri="{FF2B5EF4-FFF2-40B4-BE49-F238E27FC236}">
                <a16:creationId xmlns:a16="http://schemas.microsoft.com/office/drawing/2014/main" id="{8C281048-5CA2-44E4-A753-29972A116E2D}"/>
              </a:ext>
            </a:extLst>
          </p:cNvPr>
          <p:cNvSpPr/>
          <p:nvPr userDrawn="1"/>
        </p:nvSpPr>
        <p:spPr>
          <a:xfrm>
            <a:off x="556591" y="1709738"/>
            <a:ext cx="97200" cy="2852737"/>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971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Rectangle 4">
            <a:extLst>
              <a:ext uri="{FF2B5EF4-FFF2-40B4-BE49-F238E27FC236}">
                <a16:creationId xmlns:a16="http://schemas.microsoft.com/office/drawing/2014/main" id="{6ED5722E-8D7C-4F62-89F5-12A42A4601D4}"/>
              </a:ext>
            </a:extLst>
          </p:cNvPr>
          <p:cNvSpPr/>
          <p:nvPr userDrawn="1"/>
        </p:nvSpPr>
        <p:spPr>
          <a:xfrm>
            <a:off x="556591" y="1709738"/>
            <a:ext cx="97200" cy="2852737"/>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342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a:extLst>
              <a:ext uri="{FF2B5EF4-FFF2-40B4-BE49-F238E27FC236}">
                <a16:creationId xmlns:a16="http://schemas.microsoft.com/office/drawing/2014/main" id="{44D48D96-3103-457A-A2FD-7002BE6E61E6}"/>
              </a:ext>
            </a:extLst>
          </p:cNvPr>
          <p:cNvSpPr/>
          <p:nvPr userDrawn="1"/>
        </p:nvSpPr>
        <p:spPr>
          <a:xfrm>
            <a:off x="556591" y="1709738"/>
            <a:ext cx="97200" cy="2852737"/>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962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a:extLst>
              <a:ext uri="{FF2B5EF4-FFF2-40B4-BE49-F238E27FC236}">
                <a16:creationId xmlns:a16="http://schemas.microsoft.com/office/drawing/2014/main" id="{8536DBD1-D888-4D34-9A3D-59132998F70A}"/>
              </a:ext>
            </a:extLst>
          </p:cNvPr>
          <p:cNvSpPr/>
          <p:nvPr userDrawn="1"/>
        </p:nvSpPr>
        <p:spPr>
          <a:xfrm>
            <a:off x="556591" y="1709738"/>
            <a:ext cx="97200" cy="2852737"/>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585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B6F05F84-5AA6-4A84-B528-1DB8E335E0C8}"/>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459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E5E0F69-15B5-489C-B5D4-DDA2A74895CE}"/>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54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DABDBFA5-FA16-43B0-B8B0-D8050CE97301}"/>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638271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C5A88D74-66C0-40CA-8272-A8366D7E6837}"/>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118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973F0F0-2B5B-48CB-9F07-B3AC788AE4F8}"/>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2217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4CC2CC3-ED51-4C63-9B75-589BEA5EE2CF}"/>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157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6213" y="1395412"/>
            <a:ext cx="11199664" cy="666861"/>
          </a:xfrm>
        </p:spPr>
        <p:txBody>
          <a:bodyPr lIns="0">
            <a:normAutofit/>
          </a:bodyPr>
          <a:lstStyle>
            <a:lvl1pPr algn="l">
              <a:defRPr sz="2500" b="0" i="0" spc="140">
                <a:solidFill>
                  <a:schemeClr val="tx1">
                    <a:lumMod val="75000"/>
                    <a:lumOff val="25000"/>
                  </a:schemeClr>
                </a:solidFill>
                <a:latin typeface="Arial"/>
              </a:defRPr>
            </a:lvl1pPr>
          </a:lstStyle>
          <a:p>
            <a:r>
              <a:rPr lang="en-GB"/>
              <a:t>Click to edit Master title style</a:t>
            </a:r>
            <a:endParaRPr lang="en-US"/>
          </a:p>
        </p:txBody>
      </p:sp>
      <p:sp>
        <p:nvSpPr>
          <p:cNvPr id="7" name="Text Placeholder 2"/>
          <p:cNvSpPr>
            <a:spLocks noGrp="1"/>
          </p:cNvSpPr>
          <p:nvPr>
            <p:ph type="body" idx="10"/>
          </p:nvPr>
        </p:nvSpPr>
        <p:spPr>
          <a:xfrm>
            <a:off x="486213" y="2466615"/>
            <a:ext cx="5372648" cy="3245272"/>
          </a:xfrm>
        </p:spPr>
        <p:txBody>
          <a:bodyPr lIns="0" tIns="0" rIns="0" bIns="0">
            <a:noAutofit/>
          </a:bodyPr>
          <a:lstStyle>
            <a:lvl1pPr marL="0" indent="0" algn="l">
              <a:lnSpc>
                <a:spcPct val="100000"/>
              </a:lnSpc>
              <a:spcBef>
                <a:spcPts val="400"/>
              </a:spcBef>
              <a:buNone/>
              <a:defRPr sz="1800" spc="140">
                <a:solidFill>
                  <a:schemeClr val="tx1">
                    <a:lumMod val="75000"/>
                    <a:lumOff val="2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a:p>
            <a:pPr lvl="0"/>
            <a:endParaRPr lang="en-GB"/>
          </a:p>
          <a:p>
            <a:pPr lvl="0"/>
            <a:endParaRPr lang="en-GB"/>
          </a:p>
          <a:p>
            <a:pPr lvl="0"/>
            <a:endParaRPr lang="en-GB"/>
          </a:p>
          <a:p>
            <a:pPr lvl="0"/>
            <a:endParaRPr lang="en-GB"/>
          </a:p>
          <a:p>
            <a:pPr lvl="0"/>
            <a:endParaRPr lang="en-GB"/>
          </a:p>
          <a:p>
            <a:pPr lvl="0"/>
            <a:endParaRPr lang="en-GB"/>
          </a:p>
          <a:p>
            <a:pPr lvl="0"/>
            <a:endParaRPr lang="en-GB"/>
          </a:p>
        </p:txBody>
      </p:sp>
      <p:sp>
        <p:nvSpPr>
          <p:cNvPr id="8" name="Picture Placeholder 2"/>
          <p:cNvSpPr>
            <a:spLocks noGrp="1"/>
          </p:cNvSpPr>
          <p:nvPr>
            <p:ph type="pic" idx="11"/>
          </p:nvPr>
        </p:nvSpPr>
        <p:spPr>
          <a:xfrm>
            <a:off x="6103357" y="2466615"/>
            <a:ext cx="5582520" cy="3245272"/>
          </a:xfrm>
        </p:spPr>
        <p:txBody>
          <a:bodyPr lIns="0" tIns="0" rIns="0" bIns="0" rtlCol="0">
            <a:noAutofit/>
          </a:bodyPr>
          <a:lstStyle>
            <a:lvl1pPr marL="0" indent="0">
              <a:spcBef>
                <a:spcPts val="0"/>
              </a:spcBef>
              <a:buNone/>
              <a:defRPr sz="1800" spc="140">
                <a:solidFill>
                  <a:schemeClr val="tx1">
                    <a:lumMod val="75000"/>
                    <a:lumOff val="25000"/>
                  </a:schemeClr>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Tree>
    <p:extLst>
      <p:ext uri="{BB962C8B-B14F-4D97-AF65-F5344CB8AC3E}">
        <p14:creationId xmlns:p14="http://schemas.microsoft.com/office/powerpoint/2010/main" val="3843501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6213" y="1395412"/>
            <a:ext cx="11199664" cy="666861"/>
          </a:xfrm>
        </p:spPr>
        <p:txBody>
          <a:bodyPr lIns="0">
            <a:normAutofit/>
          </a:bodyPr>
          <a:lstStyle>
            <a:lvl1pPr algn="l">
              <a:defRPr sz="2500" b="0" i="0" spc="140">
                <a:solidFill>
                  <a:schemeClr val="tx1">
                    <a:lumMod val="75000"/>
                    <a:lumOff val="25000"/>
                  </a:schemeClr>
                </a:solidFill>
                <a:latin typeface="Arial"/>
              </a:defRPr>
            </a:lvl1pPr>
          </a:lstStyle>
          <a:p>
            <a:r>
              <a:rPr lang="en-GB"/>
              <a:t>Click to edit Master title style</a:t>
            </a:r>
            <a:endParaRPr lang="en-US"/>
          </a:p>
        </p:txBody>
      </p:sp>
      <p:sp>
        <p:nvSpPr>
          <p:cNvPr id="7" name="Text Placeholder 2"/>
          <p:cNvSpPr>
            <a:spLocks noGrp="1"/>
          </p:cNvSpPr>
          <p:nvPr>
            <p:ph type="body" idx="10"/>
          </p:nvPr>
        </p:nvSpPr>
        <p:spPr>
          <a:xfrm>
            <a:off x="486213" y="2466615"/>
            <a:ext cx="5372648" cy="3245272"/>
          </a:xfrm>
        </p:spPr>
        <p:txBody>
          <a:bodyPr lIns="0" tIns="0" rIns="0" bIns="0">
            <a:noAutofit/>
          </a:bodyPr>
          <a:lstStyle>
            <a:lvl1pPr marL="0" indent="0" algn="l">
              <a:lnSpc>
                <a:spcPct val="100000"/>
              </a:lnSpc>
              <a:spcBef>
                <a:spcPts val="400"/>
              </a:spcBef>
              <a:buNone/>
              <a:defRPr sz="1800" spc="140">
                <a:solidFill>
                  <a:schemeClr val="tx1">
                    <a:lumMod val="75000"/>
                    <a:lumOff val="2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a:p>
            <a:pPr lvl="0"/>
            <a:endParaRPr lang="en-GB"/>
          </a:p>
          <a:p>
            <a:pPr lvl="0"/>
            <a:endParaRPr lang="en-GB"/>
          </a:p>
          <a:p>
            <a:pPr lvl="0"/>
            <a:endParaRPr lang="en-GB"/>
          </a:p>
          <a:p>
            <a:pPr lvl="0"/>
            <a:endParaRPr lang="en-GB"/>
          </a:p>
          <a:p>
            <a:pPr lvl="0"/>
            <a:endParaRPr lang="en-GB"/>
          </a:p>
          <a:p>
            <a:pPr lvl="0"/>
            <a:endParaRPr lang="en-GB"/>
          </a:p>
          <a:p>
            <a:pPr lvl="0"/>
            <a:endParaRPr lang="en-GB"/>
          </a:p>
        </p:txBody>
      </p:sp>
      <p:sp>
        <p:nvSpPr>
          <p:cNvPr id="8" name="Picture Placeholder 2"/>
          <p:cNvSpPr>
            <a:spLocks noGrp="1"/>
          </p:cNvSpPr>
          <p:nvPr>
            <p:ph type="pic" idx="11"/>
          </p:nvPr>
        </p:nvSpPr>
        <p:spPr>
          <a:xfrm>
            <a:off x="6103357" y="2466615"/>
            <a:ext cx="5582520" cy="3245272"/>
          </a:xfrm>
        </p:spPr>
        <p:txBody>
          <a:bodyPr lIns="0" tIns="0" rIns="0" bIns="0" rtlCol="0">
            <a:noAutofit/>
          </a:bodyPr>
          <a:lstStyle>
            <a:lvl1pPr marL="0" indent="0">
              <a:spcBef>
                <a:spcPts val="0"/>
              </a:spcBef>
              <a:buNone/>
              <a:defRPr sz="1800" spc="140">
                <a:solidFill>
                  <a:schemeClr val="tx1">
                    <a:lumMod val="75000"/>
                    <a:lumOff val="25000"/>
                  </a:schemeClr>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Tree>
    <p:extLst>
      <p:ext uri="{BB962C8B-B14F-4D97-AF65-F5344CB8AC3E}">
        <p14:creationId xmlns:p14="http://schemas.microsoft.com/office/powerpoint/2010/main" val="22788429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ink">
    <p:bg>
      <p:bgPr>
        <a:solidFill>
          <a:srgbClr val="353D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lvl1pPr>
              <a:defRPr>
                <a:solidFill>
                  <a:srgbClr val="353D42"/>
                </a:solidFill>
              </a:defRPr>
            </a:lvl1pPr>
            <a:lvl2pPr>
              <a:defRPr>
                <a:solidFill>
                  <a:srgbClr val="353D42"/>
                </a:solidFill>
              </a:defRPr>
            </a:lvl2pPr>
            <a:lvl3pPr>
              <a:defRPr>
                <a:solidFill>
                  <a:srgbClr val="353D42"/>
                </a:solidFill>
              </a:defRPr>
            </a:lvl3pPr>
            <a:lvl4pPr>
              <a:defRPr>
                <a:solidFill>
                  <a:srgbClr val="353D42"/>
                </a:solidFill>
              </a:defRPr>
            </a:lvl4pPr>
            <a:lvl5pPr>
              <a:defRPr>
                <a:solidFill>
                  <a:srgbClr val="353D4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B6F05F84-5AA6-4A84-B528-1DB8E335E0C8}"/>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524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lvl1pPr>
              <a:defRPr>
                <a:solidFill>
                  <a:srgbClr val="353D42"/>
                </a:solidFill>
              </a:defRPr>
            </a:lvl1pPr>
            <a:lvl2pPr>
              <a:defRPr>
                <a:solidFill>
                  <a:srgbClr val="353D42"/>
                </a:solidFill>
              </a:defRPr>
            </a:lvl2pPr>
            <a:lvl3pPr>
              <a:defRPr>
                <a:solidFill>
                  <a:srgbClr val="353D42"/>
                </a:solidFill>
              </a:defRPr>
            </a:lvl3pPr>
            <a:lvl4pPr>
              <a:defRPr>
                <a:solidFill>
                  <a:srgbClr val="353D42"/>
                </a:solidFill>
              </a:defRPr>
            </a:lvl4pPr>
            <a:lvl5pPr>
              <a:defRPr>
                <a:solidFill>
                  <a:srgbClr val="353D4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E5E0F69-15B5-489C-B5D4-DDA2A74895CE}"/>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760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lvl1pPr>
              <a:defRPr>
                <a:solidFill>
                  <a:srgbClr val="353D42"/>
                </a:solidFill>
              </a:defRPr>
            </a:lvl1pPr>
            <a:lvl2pPr>
              <a:defRPr>
                <a:solidFill>
                  <a:srgbClr val="353D42"/>
                </a:solidFill>
              </a:defRPr>
            </a:lvl2pPr>
            <a:lvl3pPr>
              <a:defRPr>
                <a:solidFill>
                  <a:srgbClr val="353D42"/>
                </a:solidFill>
              </a:defRPr>
            </a:lvl3pPr>
            <a:lvl4pPr>
              <a:defRPr>
                <a:solidFill>
                  <a:srgbClr val="353D42"/>
                </a:solidFill>
              </a:defRPr>
            </a:lvl4pPr>
            <a:lvl5pPr>
              <a:defRPr>
                <a:solidFill>
                  <a:srgbClr val="353D4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C5A88D74-66C0-40CA-8272-A8366D7E6837}"/>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7971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lvl1pPr>
              <a:defRPr>
                <a:solidFill>
                  <a:srgbClr val="353D42"/>
                </a:solidFill>
              </a:defRPr>
            </a:lvl1pPr>
            <a:lvl2pPr>
              <a:defRPr>
                <a:solidFill>
                  <a:srgbClr val="353D42"/>
                </a:solidFill>
              </a:defRPr>
            </a:lvl2pPr>
            <a:lvl3pPr>
              <a:defRPr>
                <a:solidFill>
                  <a:srgbClr val="353D42"/>
                </a:solidFill>
              </a:defRPr>
            </a:lvl3pPr>
            <a:lvl4pPr>
              <a:defRPr>
                <a:solidFill>
                  <a:srgbClr val="353D42"/>
                </a:solidFill>
              </a:defRPr>
            </a:lvl4pPr>
            <a:lvl5pPr>
              <a:defRPr>
                <a:solidFill>
                  <a:srgbClr val="353D4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973F0F0-2B5B-48CB-9F07-B3AC788AE4F8}"/>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900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lvl1pPr>
              <a:defRPr>
                <a:solidFill>
                  <a:srgbClr val="353D42"/>
                </a:solidFill>
              </a:defRPr>
            </a:lvl1pPr>
            <a:lvl2pPr>
              <a:defRPr>
                <a:solidFill>
                  <a:srgbClr val="353D42"/>
                </a:solidFill>
              </a:defRPr>
            </a:lvl2pPr>
            <a:lvl3pPr>
              <a:defRPr>
                <a:solidFill>
                  <a:srgbClr val="353D42"/>
                </a:solidFill>
              </a:defRPr>
            </a:lvl3pPr>
            <a:lvl4pPr>
              <a:defRPr>
                <a:solidFill>
                  <a:srgbClr val="353D42"/>
                </a:solidFill>
              </a:defRPr>
            </a:lvl4pPr>
            <a:lvl5pPr>
              <a:defRPr>
                <a:solidFill>
                  <a:srgbClr val="353D4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4CC2CC3-ED51-4C63-9B75-589BEA5EE2CF}"/>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479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18565CC2-48FE-4807-BC1F-228C581D3634}"/>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153797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499A0B44-40F0-4082-918F-ECE64121F3EB}"/>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3860704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all 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E55127E-B30C-4914-B78D-3DDA509194C9}"/>
              </a:ext>
            </a:extLst>
          </p:cNvPr>
          <p:cNvSpPr/>
          <p:nvPr userDrawn="1"/>
        </p:nvSpPr>
        <p:spPr>
          <a:xfrm>
            <a:off x="631669" y="387032"/>
            <a:ext cx="97200" cy="3825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689981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all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5817D743-7AE0-440A-B15A-60464AA4E7F9}"/>
              </a:ext>
            </a:extLst>
          </p:cNvPr>
          <p:cNvSpPr/>
          <p:nvPr userDrawn="1"/>
        </p:nvSpPr>
        <p:spPr>
          <a:xfrm>
            <a:off x="631669" y="387032"/>
            <a:ext cx="97200" cy="3825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1553275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all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880C2362-CB36-4D46-BA08-89833C947ADC}"/>
              </a:ext>
            </a:extLst>
          </p:cNvPr>
          <p:cNvSpPr/>
          <p:nvPr userDrawn="1"/>
        </p:nvSpPr>
        <p:spPr>
          <a:xfrm>
            <a:off x="631669" y="387032"/>
            <a:ext cx="97200" cy="3825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2684604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heme" Target="../theme/theme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1.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3.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3D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C109B-B4CF-4D7F-9261-981195E23C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106725-62F0-4F31-9A72-AD8DEEA2F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picture containing clipart&#10;&#10;Description generated with high confidence">
            <a:extLst>
              <a:ext uri="{FF2B5EF4-FFF2-40B4-BE49-F238E27FC236}">
                <a16:creationId xmlns:a16="http://schemas.microsoft.com/office/drawing/2014/main" id="{8A91E656-FB05-4205-BF7B-D9FC9DADDD24}"/>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481930" y="6391547"/>
            <a:ext cx="2411896" cy="202656"/>
          </a:xfrm>
          <a:prstGeom prst="rect">
            <a:avLst/>
          </a:prstGeom>
        </p:spPr>
      </p:pic>
    </p:spTree>
    <p:extLst>
      <p:ext uri="{BB962C8B-B14F-4D97-AF65-F5344CB8AC3E}">
        <p14:creationId xmlns:p14="http://schemas.microsoft.com/office/powerpoint/2010/main" val="760977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51" r:id="rId12"/>
    <p:sldLayoutId id="2147483669" r:id="rId13"/>
    <p:sldLayoutId id="2147483670" r:id="rId14"/>
    <p:sldLayoutId id="2147483671" r:id="rId15"/>
    <p:sldLayoutId id="2147483672" r:id="rId16"/>
    <p:sldLayoutId id="2147483652" r:id="rId17"/>
    <p:sldLayoutId id="2147483673" r:id="rId18"/>
    <p:sldLayoutId id="2147483674" r:id="rId19"/>
    <p:sldLayoutId id="2147483675" r:id="rId20"/>
    <p:sldLayoutId id="2147483676" r:id="rId2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C109B-B4CF-4D7F-9261-981195E23C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106725-62F0-4F31-9A72-AD8DEEA2F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7DF8DFA5-34BD-4B44-BC35-D1054D2CCA80}"/>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9482400" y="6390000"/>
            <a:ext cx="2412000" cy="202665"/>
          </a:xfrm>
          <a:prstGeom prst="rect">
            <a:avLst/>
          </a:prstGeom>
        </p:spPr>
      </p:pic>
    </p:spTree>
    <p:extLst>
      <p:ext uri="{BB962C8B-B14F-4D97-AF65-F5344CB8AC3E}">
        <p14:creationId xmlns:p14="http://schemas.microsoft.com/office/powerpoint/2010/main" val="248001338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722" r:id="rId22"/>
    <p:sldLayoutId id="2147483723" r:id="rId23"/>
  </p:sldLayoutIdLst>
  <p:txStyles>
    <p:titleStyle>
      <a:lvl1pPr algn="l" defTabSz="914400" rtl="0" eaLnBrk="1" latinLnBrk="0" hangingPunct="1">
        <a:lnSpc>
          <a:spcPct val="90000"/>
        </a:lnSpc>
        <a:spcBef>
          <a:spcPct val="0"/>
        </a:spcBef>
        <a:buNone/>
        <a:defRPr sz="4400" kern="1200">
          <a:solidFill>
            <a:srgbClr val="353D4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D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D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D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53D4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06C1F1-8DA4-4E73-9DA6-CF432EFBF109}"/>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9A8C109B-B4CF-4D7F-9261-981195E23CF8}"/>
              </a:ext>
            </a:extLst>
          </p:cNvPr>
          <p:cNvSpPr>
            <a:spLocks noGrp="1"/>
          </p:cNvSpPr>
          <p:nvPr>
            <p:ph type="title"/>
          </p:nvPr>
        </p:nvSpPr>
        <p:spPr>
          <a:xfrm>
            <a:off x="838200" y="365125"/>
            <a:ext cx="5171902"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106725-62F0-4F31-9A72-AD8DEEA2F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picture containing clipart&#10;&#10;Description generated with high confidence">
            <a:extLst>
              <a:ext uri="{FF2B5EF4-FFF2-40B4-BE49-F238E27FC236}">
                <a16:creationId xmlns:a16="http://schemas.microsoft.com/office/drawing/2014/main" id="{8A91E656-FB05-4205-BF7B-D9FC9DADDD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81930" y="6391547"/>
            <a:ext cx="2411896" cy="202656"/>
          </a:xfrm>
          <a:prstGeom prst="rect">
            <a:avLst/>
          </a:prstGeom>
        </p:spPr>
      </p:pic>
    </p:spTree>
    <p:extLst>
      <p:ext uri="{BB962C8B-B14F-4D97-AF65-F5344CB8AC3E}">
        <p14:creationId xmlns:p14="http://schemas.microsoft.com/office/powerpoint/2010/main" val="359202029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p:txStyles>
    <p:titleStyle>
      <a:lvl1pPr algn="l" defTabSz="914400" rtl="0" eaLnBrk="1" latinLnBrk="0" hangingPunct="1">
        <a:lnSpc>
          <a:spcPct val="90000"/>
        </a:lnSpc>
        <a:spcBef>
          <a:spcPct val="0"/>
        </a:spcBef>
        <a:buNone/>
        <a:defRPr sz="3200" kern="1200">
          <a:solidFill>
            <a:srgbClr val="353D4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9.mp4"/><Relationship Id="rId1" Type="http://schemas.openxmlformats.org/officeDocument/2006/relationships/video" Target="NULL"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hyperlink" Target="mailto:Myles.Wilson@London.gov.uk"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23.xml"/><Relationship Id="rId4" Type="http://schemas.openxmlformats.org/officeDocument/2006/relationships/video" Target="../media/media2.mp4"/></Relationships>
</file>

<file path=ppt/slides/_rels/slide7.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slideLayout" Target="../slideLayouts/slideLayout23.xml"/><Relationship Id="rId4" Type="http://schemas.openxmlformats.org/officeDocument/2006/relationships/video" Target="../media/media4.mp4"/></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6.mp4"/><Relationship Id="rId7" Type="http://schemas.openxmlformats.org/officeDocument/2006/relationships/slideLayout" Target="../slideLayouts/slideLayout2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9.png"/><Relationship Id="rId5" Type="http://schemas.microsoft.com/office/2007/relationships/media" Target="../media/media7.mp4"/><Relationship Id="rId10" Type="http://schemas.openxmlformats.org/officeDocument/2006/relationships/image" Target="../media/image8.png"/><Relationship Id="rId4" Type="http://schemas.openxmlformats.org/officeDocument/2006/relationships/video" Target="../media/media6.mp4"/><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23DA-104A-4450-8813-1D1FB6DBDB9A}"/>
              </a:ext>
            </a:extLst>
          </p:cNvPr>
          <p:cNvSpPr>
            <a:spLocks noGrp="1"/>
          </p:cNvSpPr>
          <p:nvPr>
            <p:ph type="ctrTitle"/>
          </p:nvPr>
        </p:nvSpPr>
        <p:spPr/>
        <p:txBody>
          <a:bodyPr/>
          <a:lstStyle/>
          <a:p>
            <a:r>
              <a:rPr lang="en-GB" dirty="0">
                <a:latin typeface="Arial"/>
                <a:cs typeface="Arial"/>
              </a:rPr>
              <a:t>COVID-19 online diary</a:t>
            </a:r>
            <a:endParaRPr lang="en-GB" dirty="0"/>
          </a:p>
        </p:txBody>
      </p:sp>
      <p:sp>
        <p:nvSpPr>
          <p:cNvPr id="3" name="Subtitle 2">
            <a:extLst>
              <a:ext uri="{FF2B5EF4-FFF2-40B4-BE49-F238E27FC236}">
                <a16:creationId xmlns:a16="http://schemas.microsoft.com/office/drawing/2014/main" id="{5001BE08-324E-4747-9819-BF517FEFFB6C}"/>
              </a:ext>
            </a:extLst>
          </p:cNvPr>
          <p:cNvSpPr>
            <a:spLocks noGrp="1"/>
          </p:cNvSpPr>
          <p:nvPr>
            <p:ph type="subTitle" idx="1"/>
          </p:nvPr>
        </p:nvSpPr>
        <p:spPr/>
        <p:txBody>
          <a:bodyPr vert="horz" lIns="91440" tIns="45720" rIns="91440" bIns="45720" rtlCol="0" anchor="t">
            <a:normAutofit/>
          </a:bodyPr>
          <a:lstStyle/>
          <a:p>
            <a:r>
              <a:rPr lang="en-GB" dirty="0">
                <a:latin typeface="Arial"/>
                <a:cs typeface="Arial"/>
              </a:rPr>
              <a:t>Weeks 3 and 4</a:t>
            </a:r>
          </a:p>
        </p:txBody>
      </p:sp>
    </p:spTree>
    <p:extLst>
      <p:ext uri="{BB962C8B-B14F-4D97-AF65-F5344CB8AC3E}">
        <p14:creationId xmlns:p14="http://schemas.microsoft.com/office/powerpoint/2010/main" val="772226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14054-48A0-45C6-93D6-42C50976432B}"/>
              </a:ext>
            </a:extLst>
          </p:cNvPr>
          <p:cNvSpPr>
            <a:spLocks noGrp="1"/>
          </p:cNvSpPr>
          <p:nvPr>
            <p:ph type="title"/>
          </p:nvPr>
        </p:nvSpPr>
        <p:spPr/>
        <p:txBody>
          <a:bodyPr>
            <a:noAutofit/>
          </a:bodyPr>
          <a:lstStyle/>
          <a:p>
            <a:r>
              <a:rPr lang="en-GB" sz="2800" b="1"/>
              <a:t>Safety remains paramount – this should be emphasised </a:t>
            </a:r>
            <a:r>
              <a:rPr lang="en-GB" sz="2800" b="1" i="1"/>
              <a:t>alongside</a:t>
            </a:r>
            <a:r>
              <a:rPr lang="en-GB" sz="2800" b="1"/>
              <a:t> economic recovery measures.</a:t>
            </a:r>
          </a:p>
        </p:txBody>
      </p:sp>
      <p:sp>
        <p:nvSpPr>
          <p:cNvPr id="3" name="Content Placeholder 2">
            <a:extLst>
              <a:ext uri="{FF2B5EF4-FFF2-40B4-BE49-F238E27FC236}">
                <a16:creationId xmlns:a16="http://schemas.microsoft.com/office/drawing/2014/main" id="{0B2B9C08-06D8-469B-B5EC-35B1512C02F4}"/>
              </a:ext>
            </a:extLst>
          </p:cNvPr>
          <p:cNvSpPr>
            <a:spLocks noGrp="1"/>
          </p:cNvSpPr>
          <p:nvPr>
            <p:ph idx="1"/>
          </p:nvPr>
        </p:nvSpPr>
        <p:spPr>
          <a:xfrm>
            <a:off x="838200" y="1633121"/>
            <a:ext cx="10515600" cy="2267287"/>
          </a:xfrm>
        </p:spPr>
        <p:txBody>
          <a:bodyPr>
            <a:spAutoFit/>
          </a:bodyPr>
          <a:lstStyle/>
          <a:p>
            <a:r>
              <a:rPr lang="en-GB" sz="1500"/>
              <a:t>Recovery of the economy is key, but in the short term there is still the threat of coronavirus and a possible second wave. Many are still nervous about relaxing lockdown, and feel strongly that this should be accompanied by strict preventive measures. They need reassurance that the economy is opening up in a safe way. This includes:</a:t>
            </a:r>
          </a:p>
          <a:p>
            <a:pPr lvl="1">
              <a:spcBef>
                <a:spcPts val="1000"/>
              </a:spcBef>
            </a:pPr>
            <a:r>
              <a:rPr lang="en-GB" sz="1500"/>
              <a:t>More of the measures that are already being seen across London, such as free masks, hand sanitizer outside shops, widening pavements or pedestrianizing streets.</a:t>
            </a:r>
          </a:p>
          <a:p>
            <a:pPr lvl="1">
              <a:spcBef>
                <a:spcPts val="1000"/>
              </a:spcBef>
            </a:pPr>
            <a:r>
              <a:rPr lang="en-GB" sz="1500"/>
              <a:t>More practical advice, including from City Hall, on how to stay safe as lockdown eases (on TV, not just online).</a:t>
            </a:r>
          </a:p>
          <a:p>
            <a:pPr lvl="1">
              <a:spcBef>
                <a:spcPts val="1000"/>
              </a:spcBef>
            </a:pPr>
            <a:r>
              <a:rPr lang="en-GB" sz="1500"/>
              <a:t>Reassurance of the steps TfL are taking to ensure public transport is safe.</a:t>
            </a:r>
          </a:p>
          <a:p>
            <a:pPr lvl="1">
              <a:spcBef>
                <a:spcPts val="1000"/>
              </a:spcBef>
            </a:pPr>
            <a:r>
              <a:rPr lang="en-GB" sz="1500"/>
              <a:t>Promoting active travel and keep streets car-free to make this an attractive option.</a:t>
            </a:r>
          </a:p>
        </p:txBody>
      </p:sp>
      <p:sp>
        <p:nvSpPr>
          <p:cNvPr id="4" name="TextBox 3">
            <a:extLst>
              <a:ext uri="{FF2B5EF4-FFF2-40B4-BE49-F238E27FC236}">
                <a16:creationId xmlns:a16="http://schemas.microsoft.com/office/drawing/2014/main" id="{973A3841-CC43-4842-BA60-6212A67ADEC0}"/>
              </a:ext>
            </a:extLst>
          </p:cNvPr>
          <p:cNvSpPr txBox="1"/>
          <p:nvPr/>
        </p:nvSpPr>
        <p:spPr>
          <a:xfrm>
            <a:off x="6694806" y="4157041"/>
            <a:ext cx="1120029" cy="1708160"/>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“Provide lots of places to get free recyclable masks and sanitizer.”</a:t>
            </a:r>
          </a:p>
        </p:txBody>
      </p:sp>
      <p:sp>
        <p:nvSpPr>
          <p:cNvPr id="6" name="TextBox 5">
            <a:extLst>
              <a:ext uri="{FF2B5EF4-FFF2-40B4-BE49-F238E27FC236}">
                <a16:creationId xmlns:a16="http://schemas.microsoft.com/office/drawing/2014/main" id="{5B96C2B6-4585-464D-9AB9-388620B17D0A}"/>
              </a:ext>
            </a:extLst>
          </p:cNvPr>
          <p:cNvSpPr txBox="1"/>
          <p:nvPr/>
        </p:nvSpPr>
        <p:spPr>
          <a:xfrm>
            <a:off x="8473800" y="4157041"/>
            <a:ext cx="2880000" cy="1708160"/>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“Possibly making a campaign of 'get London walking' and developing a app that rewards Londoners for walking to places and counts their miles etc. Get fewer people to use vehicles as a means of transport.”</a:t>
            </a:r>
          </a:p>
        </p:txBody>
      </p:sp>
      <p:sp>
        <p:nvSpPr>
          <p:cNvPr id="7" name="TextBox 6">
            <a:extLst>
              <a:ext uri="{FF2B5EF4-FFF2-40B4-BE49-F238E27FC236}">
                <a16:creationId xmlns:a16="http://schemas.microsoft.com/office/drawing/2014/main" id="{89365ED4-84D0-4FDE-8B51-B7BC17591570}"/>
              </a:ext>
            </a:extLst>
          </p:cNvPr>
          <p:cNvSpPr txBox="1"/>
          <p:nvPr/>
        </p:nvSpPr>
        <p:spPr>
          <a:xfrm>
            <a:off x="838200" y="4157041"/>
            <a:ext cx="5197641" cy="1708160"/>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“I would like to feel more safe if in few weeks I will need to work from office and I will need to take tube or buses. I am not sure that travelling with face covered will be enough. I think more information and more reassurances will be a good start point. All the practical information about COVID is provided in a inconsistent way from companies and I would like to get more info from City Hall directly.”</a:t>
            </a:r>
          </a:p>
        </p:txBody>
      </p:sp>
    </p:spTree>
    <p:extLst>
      <p:ext uri="{BB962C8B-B14F-4D97-AF65-F5344CB8AC3E}">
        <p14:creationId xmlns:p14="http://schemas.microsoft.com/office/powerpoint/2010/main" val="951464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BBF77-31E6-4984-B9E8-12DEC6D15742}"/>
              </a:ext>
            </a:extLst>
          </p:cNvPr>
          <p:cNvSpPr>
            <a:spLocks noGrp="1"/>
          </p:cNvSpPr>
          <p:nvPr>
            <p:ph type="title"/>
          </p:nvPr>
        </p:nvSpPr>
        <p:spPr/>
        <p:txBody>
          <a:bodyPr>
            <a:normAutofit/>
          </a:bodyPr>
          <a:lstStyle/>
          <a:p>
            <a:r>
              <a:rPr lang="en-GB" sz="2800" b="1">
                <a:latin typeface="Arial"/>
                <a:cs typeface="Arial"/>
              </a:rPr>
              <a:t>Immediate financial relief and support for Londoners is also needed, alongside supporting businesses.</a:t>
            </a:r>
          </a:p>
        </p:txBody>
      </p:sp>
      <p:sp>
        <p:nvSpPr>
          <p:cNvPr id="3" name="Content Placeholder 2">
            <a:extLst>
              <a:ext uri="{FF2B5EF4-FFF2-40B4-BE49-F238E27FC236}">
                <a16:creationId xmlns:a16="http://schemas.microsoft.com/office/drawing/2014/main" id="{0F63D36A-7B32-4F8B-AB86-F6CF8FBBE470}"/>
              </a:ext>
            </a:extLst>
          </p:cNvPr>
          <p:cNvSpPr>
            <a:spLocks noGrp="1"/>
          </p:cNvSpPr>
          <p:nvPr>
            <p:ph idx="1"/>
          </p:nvPr>
        </p:nvSpPr>
        <p:spPr/>
        <p:txBody>
          <a:bodyPr>
            <a:normAutofit/>
          </a:bodyPr>
          <a:lstStyle/>
          <a:p>
            <a:r>
              <a:rPr lang="en-GB" sz="1500"/>
              <a:t>Respondents understand that supporting businesses and the economy will positively impact on Londoners, through increasing employment for example. But they stressed the need to provide financial relief and support to individual Londoners alongside this, which will then in turn help the economy through labour supply and spending. </a:t>
            </a:r>
          </a:p>
        </p:txBody>
      </p:sp>
      <p:sp>
        <p:nvSpPr>
          <p:cNvPr id="4" name="Rectangle 3">
            <a:extLst>
              <a:ext uri="{FF2B5EF4-FFF2-40B4-BE49-F238E27FC236}">
                <a16:creationId xmlns:a16="http://schemas.microsoft.com/office/drawing/2014/main" id="{2DFADFC5-9D9B-4439-B72E-96CC9435EBBA}"/>
              </a:ext>
            </a:extLst>
          </p:cNvPr>
          <p:cNvSpPr/>
          <p:nvPr/>
        </p:nvSpPr>
        <p:spPr>
          <a:xfrm>
            <a:off x="838201" y="2855050"/>
            <a:ext cx="5495222" cy="27949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en-GB" sz="1400" b="1">
                <a:solidFill>
                  <a:schemeClr val="bg2">
                    <a:lumMod val="50000"/>
                  </a:schemeClr>
                </a:solidFill>
                <a:latin typeface="Arial" panose="020B0604020202020204" pitchFamily="34" charset="0"/>
                <a:cs typeface="Arial" panose="020B0604020202020204" pitchFamily="34" charset="0"/>
              </a:rPr>
              <a:t>Reducing the financial strain </a:t>
            </a:r>
            <a:r>
              <a:rPr lang="en-GB" sz="1400">
                <a:solidFill>
                  <a:schemeClr val="bg2">
                    <a:lumMod val="50000"/>
                  </a:schemeClr>
                </a:solidFill>
                <a:latin typeface="Arial" panose="020B0604020202020204" pitchFamily="34" charset="0"/>
                <a:cs typeface="Arial" panose="020B0604020202020204" pitchFamily="34" charset="0"/>
              </a:rPr>
              <a:t>–</a:t>
            </a:r>
            <a:r>
              <a:rPr lang="en-GB" sz="1400" b="1">
                <a:solidFill>
                  <a:schemeClr val="bg2">
                    <a:lumMod val="50000"/>
                  </a:schemeClr>
                </a:solidFill>
                <a:latin typeface="Arial" panose="020B0604020202020204" pitchFamily="34" charset="0"/>
                <a:cs typeface="Arial" panose="020B0604020202020204" pitchFamily="34" charset="0"/>
              </a:rPr>
              <a:t> </a:t>
            </a:r>
            <a:r>
              <a:rPr lang="en-GB" sz="1400">
                <a:solidFill>
                  <a:schemeClr val="bg2">
                    <a:lumMod val="50000"/>
                  </a:schemeClr>
                </a:solidFill>
                <a:latin typeface="Arial" panose="020B0604020202020204" pitchFamily="34" charset="0"/>
                <a:cs typeface="Arial" panose="020B0604020202020204" pitchFamily="34" charset="0"/>
              </a:rPr>
              <a:t>e.g. by reducing council tax</a:t>
            </a:r>
          </a:p>
          <a:p>
            <a:pPr marL="285750" lvl="0" indent="-285750">
              <a:buFont typeface="Arial" panose="020B0604020202020204" pitchFamily="34" charset="0"/>
              <a:buChar char="•"/>
            </a:pPr>
            <a:endParaRPr lang="en-GB" sz="1400">
              <a:solidFill>
                <a:schemeClr val="bg2">
                  <a:lumMod val="50000"/>
                </a:schemeClr>
              </a:solidFill>
              <a:latin typeface="Arial" panose="020B0604020202020204" pitchFamily="34" charset="0"/>
              <a:cs typeface="Arial" panose="020B0604020202020204" pitchFamily="34" charset="0"/>
            </a:endParaRPr>
          </a:p>
          <a:p>
            <a:pPr lvl="0"/>
            <a:r>
              <a:rPr lang="en-GB" sz="1400" b="1">
                <a:solidFill>
                  <a:schemeClr val="bg2">
                    <a:lumMod val="50000"/>
                  </a:schemeClr>
                </a:solidFill>
                <a:latin typeface="Arial" panose="020B0604020202020204" pitchFamily="34" charset="0"/>
                <a:cs typeface="Arial" panose="020B0604020202020204" pitchFamily="34" charset="0"/>
              </a:rPr>
              <a:t>Providing practical financial advice </a:t>
            </a:r>
            <a:r>
              <a:rPr lang="en-GB" sz="1400">
                <a:solidFill>
                  <a:schemeClr val="bg2">
                    <a:lumMod val="50000"/>
                  </a:schemeClr>
                </a:solidFill>
                <a:latin typeface="Arial" panose="020B0604020202020204" pitchFamily="34" charset="0"/>
                <a:cs typeface="Arial" panose="020B0604020202020204" pitchFamily="34" charset="0"/>
              </a:rPr>
              <a:t>–</a:t>
            </a:r>
            <a:r>
              <a:rPr lang="en-GB" sz="1400" b="1">
                <a:solidFill>
                  <a:schemeClr val="bg2">
                    <a:lumMod val="50000"/>
                  </a:schemeClr>
                </a:solidFill>
                <a:latin typeface="Arial" panose="020B0604020202020204" pitchFamily="34" charset="0"/>
                <a:cs typeface="Arial" panose="020B0604020202020204" pitchFamily="34" charset="0"/>
              </a:rPr>
              <a:t> </a:t>
            </a:r>
            <a:r>
              <a:rPr lang="en-GB" sz="1400">
                <a:solidFill>
                  <a:schemeClr val="bg2">
                    <a:lumMod val="50000"/>
                  </a:schemeClr>
                </a:solidFill>
                <a:latin typeface="Arial" panose="020B0604020202020204" pitchFamily="34" charset="0"/>
                <a:cs typeface="Arial" panose="020B0604020202020204" pitchFamily="34" charset="0"/>
              </a:rPr>
              <a:t>such as that offered by Money Saving Expert (e.g. shopping smarter. managing household bills, negotiating rent)</a:t>
            </a:r>
          </a:p>
          <a:p>
            <a:pPr marL="285750" lvl="0" indent="-285750">
              <a:buFont typeface="Arial" panose="020B0604020202020204" pitchFamily="34" charset="0"/>
              <a:buChar char="•"/>
            </a:pPr>
            <a:endParaRPr lang="en-GB" sz="1400" b="1">
              <a:solidFill>
                <a:schemeClr val="bg2">
                  <a:lumMod val="50000"/>
                </a:schemeClr>
              </a:solidFill>
              <a:latin typeface="Arial" panose="020B0604020202020204" pitchFamily="34" charset="0"/>
              <a:cs typeface="Arial" panose="020B0604020202020204" pitchFamily="34" charset="0"/>
            </a:endParaRPr>
          </a:p>
          <a:p>
            <a:pPr lvl="0"/>
            <a:r>
              <a:rPr lang="en-GB" sz="1400" b="1">
                <a:solidFill>
                  <a:schemeClr val="bg2">
                    <a:lumMod val="50000"/>
                  </a:schemeClr>
                </a:solidFill>
                <a:latin typeface="Arial" panose="020B0604020202020204" pitchFamily="34" charset="0"/>
                <a:cs typeface="Arial" panose="020B0604020202020204" pitchFamily="34" charset="0"/>
              </a:rPr>
              <a:t>Universal income </a:t>
            </a:r>
            <a:r>
              <a:rPr lang="en-GB" sz="1400">
                <a:solidFill>
                  <a:schemeClr val="bg2">
                    <a:lumMod val="50000"/>
                  </a:schemeClr>
                </a:solidFill>
                <a:latin typeface="Arial" panose="020B0604020202020204" pitchFamily="34" charset="0"/>
                <a:cs typeface="Arial" panose="020B0604020202020204" pitchFamily="34" charset="0"/>
              </a:rPr>
              <a:t>– to provide financial security, avoid the complicated benefits system/ Universal Credit, and ‘jumpstart’ the economy by making it easier for some people to work</a:t>
            </a:r>
          </a:p>
          <a:p>
            <a:pPr marL="285750" lvl="0" indent="-285750">
              <a:buFont typeface="Arial" panose="020B0604020202020204" pitchFamily="34" charset="0"/>
              <a:buChar char="•"/>
            </a:pPr>
            <a:endParaRPr lang="en-GB" sz="1400" b="1" i="1">
              <a:solidFill>
                <a:schemeClr val="bg2">
                  <a:lumMod val="50000"/>
                </a:schemeClr>
              </a:solidFill>
              <a:latin typeface="Arial" panose="020B0604020202020204" pitchFamily="34" charset="0"/>
              <a:cs typeface="Arial" panose="020B0604020202020204" pitchFamily="34" charset="0"/>
            </a:endParaRPr>
          </a:p>
          <a:p>
            <a:pPr lvl="0"/>
            <a:r>
              <a:rPr lang="en-GB" sz="1400" b="1">
                <a:solidFill>
                  <a:schemeClr val="bg2">
                    <a:lumMod val="50000"/>
                  </a:schemeClr>
                </a:solidFill>
                <a:latin typeface="Arial" panose="020B0604020202020204" pitchFamily="34" charset="0"/>
                <a:cs typeface="Arial" panose="020B0604020202020204" pitchFamily="34" charset="0"/>
              </a:rPr>
              <a:t>Employment and skills support </a:t>
            </a:r>
            <a:r>
              <a:rPr lang="en-GB" sz="1400">
                <a:solidFill>
                  <a:schemeClr val="bg2">
                    <a:lumMod val="50000"/>
                  </a:schemeClr>
                </a:solidFill>
                <a:latin typeface="Arial" panose="020B0604020202020204" pitchFamily="34" charset="0"/>
                <a:cs typeface="Arial" panose="020B0604020202020204" pitchFamily="34" charset="0"/>
              </a:rPr>
              <a:t>– training opportunities, work experience and careers advice (especially for young people) </a:t>
            </a:r>
            <a:endParaRPr lang="en-GB" sz="1200">
              <a:solidFill>
                <a:schemeClr val="bg2">
                  <a:lumMod val="50000"/>
                </a:schemeClr>
              </a:solidFill>
              <a:latin typeface="Arial" panose="020B0604020202020204" pitchFamily="34" charset="0"/>
              <a:cs typeface="Arial" panose="020B0604020202020204" pitchFamily="34" charset="0"/>
            </a:endParaRPr>
          </a:p>
        </p:txBody>
      </p:sp>
      <p:pic>
        <p:nvPicPr>
          <p:cNvPr id="5" name="Petra - employment support for young people">
            <a:hlinkClick r:id="" action="ppaction://media"/>
            <a:extLst>
              <a:ext uri="{FF2B5EF4-FFF2-40B4-BE49-F238E27FC236}">
                <a16:creationId xmlns:a16="http://schemas.microsoft.com/office/drawing/2014/main" id="{D32D405C-17D3-48CF-8F92-01243E00BEAD}"/>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16000"/>
          </a:blip>
          <a:stretch>
            <a:fillRect/>
          </a:stretch>
        </p:blipFill>
        <p:spPr>
          <a:xfrm>
            <a:off x="7045693" y="3201559"/>
            <a:ext cx="3753932" cy="2111586"/>
          </a:xfrm>
          <a:prstGeom prst="rect">
            <a:avLst/>
          </a:prstGeom>
        </p:spPr>
      </p:pic>
    </p:spTree>
    <p:extLst>
      <p:ext uri="{BB962C8B-B14F-4D97-AF65-F5344CB8AC3E}">
        <p14:creationId xmlns:p14="http://schemas.microsoft.com/office/powerpoint/2010/main" val="219127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FEF80-7C76-40C1-AB41-DFC6453CD7B7}"/>
              </a:ext>
            </a:extLst>
          </p:cNvPr>
          <p:cNvSpPr>
            <a:spLocks noGrp="1"/>
          </p:cNvSpPr>
          <p:nvPr>
            <p:ph type="title"/>
          </p:nvPr>
        </p:nvSpPr>
        <p:spPr/>
        <p:txBody>
          <a:bodyPr>
            <a:noAutofit/>
          </a:bodyPr>
          <a:lstStyle/>
          <a:p>
            <a:r>
              <a:rPr lang="en-GB" sz="2800" b="1"/>
              <a:t>Respondents stress the importance of supporting those most at need, and the role of community support.</a:t>
            </a:r>
          </a:p>
        </p:txBody>
      </p:sp>
      <p:sp>
        <p:nvSpPr>
          <p:cNvPr id="3" name="Content Placeholder 2">
            <a:extLst>
              <a:ext uri="{FF2B5EF4-FFF2-40B4-BE49-F238E27FC236}">
                <a16:creationId xmlns:a16="http://schemas.microsoft.com/office/drawing/2014/main" id="{C016724B-CAD5-4897-847C-5DD1C48695E9}"/>
              </a:ext>
            </a:extLst>
          </p:cNvPr>
          <p:cNvSpPr>
            <a:spLocks noGrp="1"/>
          </p:cNvSpPr>
          <p:nvPr>
            <p:ph idx="1"/>
          </p:nvPr>
        </p:nvSpPr>
        <p:spPr/>
        <p:txBody>
          <a:bodyPr vert="horz" lIns="91440" tIns="45720" rIns="91440" bIns="45720" rtlCol="0" anchor="t">
            <a:normAutofit/>
          </a:bodyPr>
          <a:lstStyle/>
          <a:p>
            <a:r>
              <a:rPr lang="en-GB" sz="1500">
                <a:latin typeface="Arial"/>
                <a:cs typeface="Arial"/>
              </a:rPr>
              <a:t>Respondents are agreed that immediate recovery efforts should prioritise those most in need – for example the elderly, single parents, homeless, those with health conditions. They want councils to proactively identify and support those most at need. They also don’t want to see the support services established during the pandemic to disappear.</a:t>
            </a:r>
          </a:p>
          <a:p>
            <a:r>
              <a:rPr lang="en-GB" sz="1500">
                <a:latin typeface="Arial"/>
                <a:cs typeface="Arial"/>
              </a:rPr>
              <a:t>Others want to harness the community support and community initiatives that came out of the pandemic – they want to know how to support people in their local communities (e.g. reducing loneliness; improving digital skills to ensure Londoners can work and shop online, supporting people with essential shopping and chores).</a:t>
            </a:r>
          </a:p>
        </p:txBody>
      </p:sp>
      <p:sp>
        <p:nvSpPr>
          <p:cNvPr id="5" name="Rectangle 4">
            <a:extLst>
              <a:ext uri="{FF2B5EF4-FFF2-40B4-BE49-F238E27FC236}">
                <a16:creationId xmlns:a16="http://schemas.microsoft.com/office/drawing/2014/main" id="{5D80872D-7528-4D8B-ABA7-73A4EBB4B8F5}"/>
              </a:ext>
            </a:extLst>
          </p:cNvPr>
          <p:cNvSpPr/>
          <p:nvPr/>
        </p:nvSpPr>
        <p:spPr>
          <a:xfrm>
            <a:off x="7431755" y="4000695"/>
            <a:ext cx="3367289" cy="1708160"/>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“Run anti-loneliness initiatives e.g. befriending and digital skills courses to help older people who are still isolating. Continue keeping homeless people housed, do not kick them out of the accommodation that was provided for lockdown.”</a:t>
            </a:r>
          </a:p>
        </p:txBody>
      </p:sp>
      <p:sp>
        <p:nvSpPr>
          <p:cNvPr id="8" name="TextBox 7">
            <a:extLst>
              <a:ext uri="{FF2B5EF4-FFF2-40B4-BE49-F238E27FC236}">
                <a16:creationId xmlns:a16="http://schemas.microsoft.com/office/drawing/2014/main" id="{8BAC61ED-A6C1-486B-ACD7-E4A388CD56D9}"/>
              </a:ext>
            </a:extLst>
          </p:cNvPr>
          <p:cNvSpPr txBox="1"/>
          <p:nvPr/>
        </p:nvSpPr>
        <p:spPr>
          <a:xfrm>
            <a:off x="1392956" y="4000695"/>
            <a:ext cx="3116283" cy="1708160"/>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“In the short-term I feel it will be important for local councils to continue to support local communities, businesses and those more vulnerable so that we can come out of this safely and with confidence…”</a:t>
            </a:r>
          </a:p>
        </p:txBody>
      </p:sp>
      <p:sp>
        <p:nvSpPr>
          <p:cNvPr id="9" name="Rectangle 8">
            <a:extLst>
              <a:ext uri="{FF2B5EF4-FFF2-40B4-BE49-F238E27FC236}">
                <a16:creationId xmlns:a16="http://schemas.microsoft.com/office/drawing/2014/main" id="{1BE5BD6C-7B45-4C45-9382-1D2BE4F43E16}"/>
              </a:ext>
            </a:extLst>
          </p:cNvPr>
          <p:cNvSpPr/>
          <p:nvPr/>
        </p:nvSpPr>
        <p:spPr>
          <a:xfrm>
            <a:off x="5063995" y="4000695"/>
            <a:ext cx="1813004" cy="1708160"/>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“I think we need to teach people how to do their work online…shopping as well so that they can do the shopping online.”</a:t>
            </a:r>
          </a:p>
        </p:txBody>
      </p:sp>
    </p:spTree>
    <p:extLst>
      <p:ext uri="{BB962C8B-B14F-4D97-AF65-F5344CB8AC3E}">
        <p14:creationId xmlns:p14="http://schemas.microsoft.com/office/powerpoint/2010/main" val="1350424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A4505-0D56-4BF2-B35F-4C6CA52322E1}"/>
              </a:ext>
            </a:extLst>
          </p:cNvPr>
          <p:cNvSpPr>
            <a:spLocks noGrp="1"/>
          </p:cNvSpPr>
          <p:nvPr>
            <p:ph type="title"/>
          </p:nvPr>
        </p:nvSpPr>
        <p:spPr/>
        <p:txBody>
          <a:bodyPr anchor="ctr">
            <a:normAutofit/>
          </a:bodyPr>
          <a:lstStyle/>
          <a:p>
            <a:r>
              <a:rPr lang="en-GB" sz="2800" b="1">
                <a:latin typeface="Arial"/>
                <a:cs typeface="Arial"/>
              </a:rPr>
              <a:t>Views on Test and Trace</a:t>
            </a:r>
            <a:endParaRPr lang="en-GB" sz="2800" b="1"/>
          </a:p>
        </p:txBody>
      </p:sp>
    </p:spTree>
    <p:extLst>
      <p:ext uri="{BB962C8B-B14F-4D97-AF65-F5344CB8AC3E}">
        <p14:creationId xmlns:p14="http://schemas.microsoft.com/office/powerpoint/2010/main" val="2709007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B029D-AC3D-491A-82C2-2254D9091A1C}"/>
              </a:ext>
            </a:extLst>
          </p:cNvPr>
          <p:cNvSpPr>
            <a:spLocks noGrp="1"/>
          </p:cNvSpPr>
          <p:nvPr>
            <p:ph type="title"/>
          </p:nvPr>
        </p:nvSpPr>
        <p:spPr/>
        <p:txBody>
          <a:bodyPr>
            <a:normAutofit/>
          </a:bodyPr>
          <a:lstStyle/>
          <a:p>
            <a:r>
              <a:rPr lang="en-GB" sz="2800" b="1">
                <a:latin typeface="Arial"/>
                <a:cs typeface="Arial"/>
              </a:rPr>
              <a:t>Test and Trace is seen as a good idea in principal, but respondents question its effectiveness and timing.</a:t>
            </a:r>
          </a:p>
        </p:txBody>
      </p:sp>
      <p:sp>
        <p:nvSpPr>
          <p:cNvPr id="3" name="Content Placeholder 2">
            <a:extLst>
              <a:ext uri="{FF2B5EF4-FFF2-40B4-BE49-F238E27FC236}">
                <a16:creationId xmlns:a16="http://schemas.microsoft.com/office/drawing/2014/main" id="{D676190A-2DE7-4761-BC06-8847A8BF402D}"/>
              </a:ext>
            </a:extLst>
          </p:cNvPr>
          <p:cNvSpPr>
            <a:spLocks noGrp="1"/>
          </p:cNvSpPr>
          <p:nvPr>
            <p:ph idx="1"/>
          </p:nvPr>
        </p:nvSpPr>
        <p:spPr>
          <a:xfrm>
            <a:off x="838200" y="1825625"/>
            <a:ext cx="10769082" cy="1595309"/>
          </a:xfrm>
        </p:spPr>
        <p:txBody>
          <a:bodyPr vert="horz" wrap="square" lIns="91440" tIns="45720" rIns="91440" bIns="45720" rtlCol="0" anchor="t">
            <a:spAutoFit/>
          </a:bodyPr>
          <a:lstStyle/>
          <a:p>
            <a:r>
              <a:rPr lang="en-GB" sz="1500">
                <a:latin typeface="Arial"/>
                <a:cs typeface="Arial"/>
              </a:rPr>
              <a:t>Respondents see the need for some form of contact-tracing, alongside social distancing. They noted successes in other countries, and a few respondents feel more reassured going out now that Test and Trace is up and running. </a:t>
            </a:r>
            <a:endParaRPr lang="en-GB" sz="1500"/>
          </a:p>
          <a:p>
            <a:r>
              <a:rPr lang="en-GB" sz="1500">
                <a:latin typeface="Arial"/>
                <a:cs typeface="Arial"/>
              </a:rPr>
              <a:t>However, many questioned why it has taken so long to introduce the manual contact-tracing and why the app is not yet ready. They think both were needed much earlier (at least before easing lockdown), and question how effective it will be at this point in the pandemic when transmission is currently low. </a:t>
            </a:r>
          </a:p>
          <a:p>
            <a:r>
              <a:rPr lang="en-GB" sz="1500">
                <a:latin typeface="Arial"/>
                <a:cs typeface="Arial"/>
              </a:rPr>
              <a:t>Respondents highlighted concerns and flaws that underpin their perceived effectiveness of it (</a:t>
            </a:r>
            <a:r>
              <a:rPr lang="en-GB" sz="1500" i="1">
                <a:latin typeface="Arial"/>
                <a:cs typeface="Arial"/>
              </a:rPr>
              <a:t>see next slides</a:t>
            </a:r>
            <a:r>
              <a:rPr lang="en-GB" sz="1500">
                <a:latin typeface="Arial"/>
                <a:cs typeface="Arial"/>
              </a:rPr>
              <a:t>).</a:t>
            </a:r>
            <a:endParaRPr lang="en-GB"/>
          </a:p>
        </p:txBody>
      </p:sp>
      <p:sp>
        <p:nvSpPr>
          <p:cNvPr id="6" name="TextBox 5">
            <a:extLst>
              <a:ext uri="{FF2B5EF4-FFF2-40B4-BE49-F238E27FC236}">
                <a16:creationId xmlns:a16="http://schemas.microsoft.com/office/drawing/2014/main" id="{C0A12B87-D5C4-4F12-BC48-D09DF113D281}"/>
              </a:ext>
            </a:extLst>
          </p:cNvPr>
          <p:cNvSpPr txBox="1"/>
          <p:nvPr/>
        </p:nvSpPr>
        <p:spPr>
          <a:xfrm>
            <a:off x="838200" y="3988845"/>
            <a:ext cx="2212909" cy="1477328"/>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“I think it will still be effective in stopping the spread of the virus and it does give me some reassurance when I leave the house.”</a:t>
            </a:r>
          </a:p>
        </p:txBody>
      </p:sp>
      <p:pic>
        <p:nvPicPr>
          <p:cNvPr id="7" name="Dorothy - Test and Trace too late">
            <a:hlinkClick r:id="" action="ppaction://media"/>
            <a:extLst>
              <a:ext uri="{FF2B5EF4-FFF2-40B4-BE49-F238E27FC236}">
                <a16:creationId xmlns:a16="http://schemas.microsoft.com/office/drawing/2014/main" id="{92DCBFA7-C436-4BB0-91A2-7879D3A91FE8}"/>
              </a:ext>
            </a:extLst>
          </p:cNvPr>
          <p:cNvPicPr>
            <a:picLocks noChangeAspect="1"/>
          </p:cNvPicPr>
          <p:nvPr>
            <a:videoFile r:link="rId1"/>
            <p:extLst>
              <p:ext uri="{DAA4B4D4-6D71-4841-9C94-3DE7FCFB9230}">
                <p14:media xmlns:p14="http://schemas.microsoft.com/office/powerpoint/2010/main" r:embed="rId2">
                  <p14:trim st="2112"/>
                </p14:media>
              </p:ext>
            </p:extLst>
          </p:nvPr>
        </p:nvPicPr>
        <p:blipFill rotWithShape="1">
          <a:blip r:embed="rId4"/>
          <a:srcRect l="21223" r="25998"/>
          <a:stretch/>
        </p:blipFill>
        <p:spPr>
          <a:xfrm>
            <a:off x="4303356" y="3630276"/>
            <a:ext cx="2529372" cy="2194466"/>
          </a:xfrm>
          <a:prstGeom prst="rect">
            <a:avLst/>
          </a:prstGeom>
        </p:spPr>
      </p:pic>
      <p:sp>
        <p:nvSpPr>
          <p:cNvPr id="8" name="TextBox 7">
            <a:extLst>
              <a:ext uri="{FF2B5EF4-FFF2-40B4-BE49-F238E27FC236}">
                <a16:creationId xmlns:a16="http://schemas.microsoft.com/office/drawing/2014/main" id="{1F2184F2-0D7A-4C9E-A143-739C7C08B87F}"/>
              </a:ext>
            </a:extLst>
          </p:cNvPr>
          <p:cNvSpPr txBox="1"/>
          <p:nvPr/>
        </p:nvSpPr>
        <p:spPr>
          <a:xfrm>
            <a:off x="8084976" y="3988845"/>
            <a:ext cx="3268823" cy="1477328"/>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“Some form of Test and Trace should have been implemented months ago. The effectiveness today is probably minuscule relative to what it would have been had it started in February or March.”</a:t>
            </a:r>
          </a:p>
        </p:txBody>
      </p:sp>
    </p:spTree>
    <p:extLst>
      <p:ext uri="{BB962C8B-B14F-4D97-AF65-F5344CB8AC3E}">
        <p14:creationId xmlns:p14="http://schemas.microsoft.com/office/powerpoint/2010/main" val="340492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2A16-9BB0-4FFF-8363-2624A8A01B95}"/>
              </a:ext>
            </a:extLst>
          </p:cNvPr>
          <p:cNvSpPr>
            <a:spLocks noGrp="1"/>
          </p:cNvSpPr>
          <p:nvPr>
            <p:ph type="title"/>
          </p:nvPr>
        </p:nvSpPr>
        <p:spPr/>
        <p:txBody>
          <a:bodyPr>
            <a:normAutofit/>
          </a:bodyPr>
          <a:lstStyle/>
          <a:p>
            <a:r>
              <a:rPr lang="en-GB" sz="2800" b="1">
                <a:latin typeface="Arial"/>
                <a:cs typeface="Arial"/>
              </a:rPr>
              <a:t>Key concerns and flaws with Test and Trace in general:</a:t>
            </a:r>
            <a:endParaRPr lang="en-US">
              <a:latin typeface="Arial"/>
              <a:cs typeface="Arial"/>
            </a:endParaRPr>
          </a:p>
        </p:txBody>
      </p:sp>
      <p:sp>
        <p:nvSpPr>
          <p:cNvPr id="3" name="Content Placeholder 2">
            <a:extLst>
              <a:ext uri="{FF2B5EF4-FFF2-40B4-BE49-F238E27FC236}">
                <a16:creationId xmlns:a16="http://schemas.microsoft.com/office/drawing/2014/main" id="{0C25C47C-78CB-4471-863A-2CC18A449B4F}"/>
              </a:ext>
            </a:extLst>
          </p:cNvPr>
          <p:cNvSpPr>
            <a:spLocks noGrp="1"/>
          </p:cNvSpPr>
          <p:nvPr>
            <p:ph idx="1"/>
          </p:nvPr>
        </p:nvSpPr>
        <p:spPr>
          <a:xfrm>
            <a:off x="838200" y="1825625"/>
            <a:ext cx="10515600" cy="1931298"/>
          </a:xfrm>
        </p:spPr>
        <p:txBody>
          <a:bodyPr vert="horz" lIns="91440" tIns="45720" rIns="91440" bIns="45720" rtlCol="0" anchor="t">
            <a:spAutoFit/>
          </a:bodyPr>
          <a:lstStyle/>
          <a:p>
            <a:r>
              <a:rPr lang="en-GB" sz="1500">
                <a:latin typeface="Arial"/>
                <a:cs typeface="Arial"/>
              </a:rPr>
              <a:t>It relies on cooperation from the public and is seen by some to be ‘too voluntary’. Some respondents questioned whether people, if notified, will decide to self-isolate for 14 days especially now that lockdown is easing. There is also no guarantee that somebody will have coronavirus just because they were in contact with somebody who did. </a:t>
            </a:r>
            <a:endParaRPr lang="en-GB" sz="1500"/>
          </a:p>
          <a:p>
            <a:r>
              <a:rPr lang="en-GB" sz="1500">
                <a:latin typeface="Arial"/>
                <a:cs typeface="Arial"/>
              </a:rPr>
              <a:t>Some Londoners may also be unable to self-isolate for 14 days, if this will affect income or caring responsibilities.</a:t>
            </a:r>
            <a:endParaRPr lang="en-GB"/>
          </a:p>
          <a:p>
            <a:r>
              <a:rPr lang="en-GB" sz="1500">
                <a:latin typeface="Arial"/>
                <a:cs typeface="Arial"/>
              </a:rPr>
              <a:t>Concerns were raised over how employers would react if staff were 'advised' to self-isolate for 14 days. </a:t>
            </a:r>
          </a:p>
          <a:p>
            <a:r>
              <a:rPr lang="en-GB" sz="1500"/>
              <a:t>The scheme also relies on mass testing, with rapid turn-around, to identify those who have the virus. Some have doubts whether testing in the UK is currently at that stage.</a:t>
            </a:r>
          </a:p>
        </p:txBody>
      </p:sp>
      <p:sp>
        <p:nvSpPr>
          <p:cNvPr id="6" name="TextBox 5">
            <a:extLst>
              <a:ext uri="{FF2B5EF4-FFF2-40B4-BE49-F238E27FC236}">
                <a16:creationId xmlns:a16="http://schemas.microsoft.com/office/drawing/2014/main" id="{53818BCA-F2AE-4475-AED7-4E669B58E536}"/>
              </a:ext>
            </a:extLst>
          </p:cNvPr>
          <p:cNvSpPr txBox="1"/>
          <p:nvPr/>
        </p:nvSpPr>
        <p:spPr>
          <a:xfrm>
            <a:off x="8778551" y="4222497"/>
            <a:ext cx="2575249" cy="1477328"/>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“In my opinion it is not 100% safe to stop the spread of the virus as the whole population would have to test first to see who is positive or not.”</a:t>
            </a:r>
          </a:p>
        </p:txBody>
      </p:sp>
      <p:sp>
        <p:nvSpPr>
          <p:cNvPr id="10" name="TextBox 9">
            <a:extLst>
              <a:ext uri="{FF2B5EF4-FFF2-40B4-BE49-F238E27FC236}">
                <a16:creationId xmlns:a16="http://schemas.microsoft.com/office/drawing/2014/main" id="{4C9D28D8-E6CA-4A9C-9C1E-2DCE16F174C5}"/>
              </a:ext>
            </a:extLst>
          </p:cNvPr>
          <p:cNvSpPr txBox="1"/>
          <p:nvPr/>
        </p:nvSpPr>
        <p:spPr>
          <a:xfrm>
            <a:off x="4193117" y="4222497"/>
            <a:ext cx="3958739" cy="1938992"/>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“There are too many question marks over it. It relies on cooperation. People may say they never got a message if they were contacted. They can just ignore it. How on earth do you convince your boss? You got this spurious message about coming into contact with somebody with coronavirus and now you have to be off work for 2 weeks.”</a:t>
            </a:r>
          </a:p>
        </p:txBody>
      </p:sp>
      <p:sp>
        <p:nvSpPr>
          <p:cNvPr id="11" name="TextBox 10">
            <a:extLst>
              <a:ext uri="{FF2B5EF4-FFF2-40B4-BE49-F238E27FC236}">
                <a16:creationId xmlns:a16="http://schemas.microsoft.com/office/drawing/2014/main" id="{EB7A75B4-18E3-4A28-97DF-DE10A1F178CC}"/>
              </a:ext>
            </a:extLst>
          </p:cNvPr>
          <p:cNvSpPr txBox="1"/>
          <p:nvPr/>
        </p:nvSpPr>
        <p:spPr>
          <a:xfrm>
            <a:off x="991620" y="4222497"/>
            <a:ext cx="2575249" cy="1938992"/>
          </a:xfrm>
          <a:prstGeom prst="rect">
            <a:avLst/>
          </a:prstGeom>
          <a:solidFill>
            <a:schemeClr val="accent2"/>
          </a:solidFill>
        </p:spPr>
        <p:txBody>
          <a:bodyPr wrap="square" rtlCol="0" anchor="t">
            <a:spAutoFit/>
          </a:bodyPr>
          <a:lstStyle/>
          <a:p>
            <a:r>
              <a:rPr lang="en-GB" sz="1500" i="1">
                <a:solidFill>
                  <a:schemeClr val="bg1"/>
                </a:solidFill>
                <a:latin typeface="Arial"/>
                <a:cs typeface="Arial"/>
              </a:rPr>
              <a:t>“People are less likely to self-isolate if they're notified, they’ve been in contact with the virus. The scheme is too voluntary: people are sick of lockdown and want to get back to normal.”</a:t>
            </a:r>
          </a:p>
        </p:txBody>
      </p:sp>
    </p:spTree>
    <p:extLst>
      <p:ext uri="{BB962C8B-B14F-4D97-AF65-F5344CB8AC3E}">
        <p14:creationId xmlns:p14="http://schemas.microsoft.com/office/powerpoint/2010/main" val="409336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1C43D84-5CA4-46A3-939E-4F9E97516ECD}"/>
              </a:ext>
            </a:extLst>
          </p:cNvPr>
          <p:cNvSpPr>
            <a:spLocks noGrp="1"/>
          </p:cNvSpPr>
          <p:nvPr>
            <p:ph type="title"/>
          </p:nvPr>
        </p:nvSpPr>
        <p:spPr>
          <a:xfrm>
            <a:off x="838200" y="365125"/>
            <a:ext cx="10862388" cy="1325563"/>
          </a:xfrm>
        </p:spPr>
        <p:txBody>
          <a:bodyPr>
            <a:normAutofit/>
          </a:bodyPr>
          <a:lstStyle/>
          <a:p>
            <a:r>
              <a:rPr lang="en-GB" sz="2800" b="1">
                <a:latin typeface="Arial"/>
                <a:cs typeface="Arial"/>
              </a:rPr>
              <a:t>Key concerns and flaws with the </a:t>
            </a:r>
            <a:r>
              <a:rPr lang="en-GB" sz="2800" b="1" u="sng">
                <a:latin typeface="Arial"/>
                <a:cs typeface="Arial"/>
              </a:rPr>
              <a:t>manual contact-tracing</a:t>
            </a:r>
            <a:r>
              <a:rPr lang="en-GB" sz="2800" b="1">
                <a:latin typeface="Arial"/>
                <a:cs typeface="Arial"/>
              </a:rPr>
              <a:t>:</a:t>
            </a:r>
          </a:p>
        </p:txBody>
      </p:sp>
      <p:sp>
        <p:nvSpPr>
          <p:cNvPr id="3" name="Content Placeholder 2">
            <a:extLst>
              <a:ext uri="{FF2B5EF4-FFF2-40B4-BE49-F238E27FC236}">
                <a16:creationId xmlns:a16="http://schemas.microsoft.com/office/drawing/2014/main" id="{0C25C47C-78CB-4471-863A-2CC18A449B4F}"/>
              </a:ext>
            </a:extLst>
          </p:cNvPr>
          <p:cNvSpPr>
            <a:spLocks noGrp="1"/>
          </p:cNvSpPr>
          <p:nvPr>
            <p:ph idx="1"/>
          </p:nvPr>
        </p:nvSpPr>
        <p:spPr>
          <a:xfrm>
            <a:off x="838200" y="1825625"/>
            <a:ext cx="10515600" cy="1595309"/>
          </a:xfrm>
        </p:spPr>
        <p:txBody>
          <a:bodyPr vert="horz" lIns="91440" tIns="45720" rIns="91440" bIns="45720" rtlCol="0" anchor="t">
            <a:spAutoFit/>
          </a:bodyPr>
          <a:lstStyle/>
          <a:p>
            <a:r>
              <a:rPr lang="en-GB" sz="1500">
                <a:latin typeface="Arial"/>
                <a:cs typeface="Arial"/>
              </a:rPr>
              <a:t>It relies on individuals remembering who they were in close contact with and only identifies already ‘close’ contacts, not strangers that they may have been in contact with. For this reason, the app is seen to be a more effective tracer.</a:t>
            </a:r>
          </a:p>
          <a:p>
            <a:r>
              <a:rPr lang="en-GB" sz="1500">
                <a:latin typeface="Arial"/>
                <a:cs typeface="Arial"/>
              </a:rPr>
              <a:t>If tested positive, many respondents would notify their close friends and family anyway.</a:t>
            </a:r>
            <a:endParaRPr lang="en-US" sz="1500"/>
          </a:p>
          <a:p>
            <a:r>
              <a:rPr lang="en-GB" sz="1500">
                <a:latin typeface="Arial"/>
                <a:cs typeface="Arial"/>
              </a:rPr>
              <a:t>Some have doubts over the speed and efficiency of the manual contact-tracing, and think it will be too slow to notify close contacts. To be effective, they think the contract-tracing needs to notify contacts straight away. Again, this is another reason why some think the app will be more effective at notifying those with suspected coronavirus.</a:t>
            </a:r>
            <a:endParaRPr lang="en-GB" sz="1500"/>
          </a:p>
        </p:txBody>
      </p:sp>
      <p:sp>
        <p:nvSpPr>
          <p:cNvPr id="10" name="TextBox 9">
            <a:extLst>
              <a:ext uri="{FF2B5EF4-FFF2-40B4-BE49-F238E27FC236}">
                <a16:creationId xmlns:a16="http://schemas.microsoft.com/office/drawing/2014/main" id="{35757170-39EE-4FD6-9D19-4139D3983114}"/>
              </a:ext>
            </a:extLst>
          </p:cNvPr>
          <p:cNvSpPr txBox="1"/>
          <p:nvPr/>
        </p:nvSpPr>
        <p:spPr>
          <a:xfrm>
            <a:off x="838201" y="3843906"/>
            <a:ext cx="1634411" cy="1938992"/>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“As my partner says, as a train driver, he might interact with over 50 people a day. Is he expected to remember them all?”</a:t>
            </a:r>
          </a:p>
        </p:txBody>
      </p:sp>
      <p:sp>
        <p:nvSpPr>
          <p:cNvPr id="11" name="TextBox 10">
            <a:extLst>
              <a:ext uri="{FF2B5EF4-FFF2-40B4-BE49-F238E27FC236}">
                <a16:creationId xmlns:a16="http://schemas.microsoft.com/office/drawing/2014/main" id="{D8D86DF5-864E-4DBA-B51C-F32E67C0801C}"/>
              </a:ext>
            </a:extLst>
          </p:cNvPr>
          <p:cNvSpPr txBox="1"/>
          <p:nvPr/>
        </p:nvSpPr>
        <p:spPr>
          <a:xfrm>
            <a:off x="5542384" y="3843906"/>
            <a:ext cx="2435289" cy="1938992"/>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“I think the app will be more effective in contact tracing because it will help identify not just the people you have knowingly passed but those who you didn't know you came into contact with.”</a:t>
            </a:r>
          </a:p>
        </p:txBody>
      </p:sp>
      <p:sp>
        <p:nvSpPr>
          <p:cNvPr id="12" name="TextBox 11">
            <a:extLst>
              <a:ext uri="{FF2B5EF4-FFF2-40B4-BE49-F238E27FC236}">
                <a16:creationId xmlns:a16="http://schemas.microsoft.com/office/drawing/2014/main" id="{36654527-DDBD-413C-91EF-37F361FE4E71}"/>
              </a:ext>
            </a:extLst>
          </p:cNvPr>
          <p:cNvSpPr txBox="1"/>
          <p:nvPr/>
        </p:nvSpPr>
        <p:spPr>
          <a:xfrm>
            <a:off x="8403773" y="3843906"/>
            <a:ext cx="2898709" cy="1938992"/>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“Until one shares details of whom/ where they have been in contact with and the NHS notifies them, it all takes some time…people (that will eventually be notified) will already have been in contact with many others.”</a:t>
            </a:r>
          </a:p>
        </p:txBody>
      </p:sp>
      <p:sp>
        <p:nvSpPr>
          <p:cNvPr id="13" name="TextBox 12">
            <a:extLst>
              <a:ext uri="{FF2B5EF4-FFF2-40B4-BE49-F238E27FC236}">
                <a16:creationId xmlns:a16="http://schemas.microsoft.com/office/drawing/2014/main" id="{8B25C123-CBF7-4DC7-9E48-CFE479B0AB2E}"/>
              </a:ext>
            </a:extLst>
          </p:cNvPr>
          <p:cNvSpPr txBox="1"/>
          <p:nvPr/>
        </p:nvSpPr>
        <p:spPr>
          <a:xfrm>
            <a:off x="2927869" y="3843906"/>
            <a:ext cx="2159257" cy="1938992"/>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“If that person was on a bus and sneezed… there are people on the bus who are not 'contacts' but may have been infected and pass it on without ever being traced.”</a:t>
            </a:r>
          </a:p>
        </p:txBody>
      </p:sp>
    </p:spTree>
    <p:extLst>
      <p:ext uri="{BB962C8B-B14F-4D97-AF65-F5344CB8AC3E}">
        <p14:creationId xmlns:p14="http://schemas.microsoft.com/office/powerpoint/2010/main" val="2682104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9DF6F6-B508-44BB-A70D-4672494DFE6D}"/>
              </a:ext>
            </a:extLst>
          </p:cNvPr>
          <p:cNvSpPr>
            <a:spLocks noGrp="1"/>
          </p:cNvSpPr>
          <p:nvPr>
            <p:ph type="title"/>
          </p:nvPr>
        </p:nvSpPr>
        <p:spPr/>
        <p:txBody>
          <a:bodyPr>
            <a:normAutofit/>
          </a:bodyPr>
          <a:lstStyle/>
          <a:p>
            <a:r>
              <a:rPr lang="en-GB" sz="2800" b="1">
                <a:latin typeface="Arial"/>
                <a:cs typeface="Arial"/>
              </a:rPr>
              <a:t>Key concerns and flaws with the </a:t>
            </a:r>
            <a:r>
              <a:rPr lang="en-GB" sz="2800" b="1" u="sng">
                <a:latin typeface="Arial"/>
                <a:cs typeface="Arial"/>
              </a:rPr>
              <a:t>smartphone app</a:t>
            </a:r>
            <a:r>
              <a:rPr lang="en-GB" sz="2800" b="1">
                <a:latin typeface="Arial"/>
                <a:cs typeface="Arial"/>
              </a:rPr>
              <a:t>:</a:t>
            </a:r>
            <a:endParaRPr lang="en-US">
              <a:latin typeface="Arial"/>
              <a:cs typeface="Arial"/>
            </a:endParaRPr>
          </a:p>
        </p:txBody>
      </p:sp>
      <p:sp>
        <p:nvSpPr>
          <p:cNvPr id="3" name="Content Placeholder 2">
            <a:extLst>
              <a:ext uri="{FF2B5EF4-FFF2-40B4-BE49-F238E27FC236}">
                <a16:creationId xmlns:a16="http://schemas.microsoft.com/office/drawing/2014/main" id="{0C25C47C-78CB-4471-863A-2CC18A449B4F}"/>
              </a:ext>
            </a:extLst>
          </p:cNvPr>
          <p:cNvSpPr>
            <a:spLocks noGrp="1"/>
          </p:cNvSpPr>
          <p:nvPr>
            <p:ph idx="1"/>
          </p:nvPr>
        </p:nvSpPr>
        <p:spPr>
          <a:xfrm>
            <a:off x="838200" y="1825625"/>
            <a:ext cx="10515600" cy="1179810"/>
          </a:xfrm>
        </p:spPr>
        <p:txBody>
          <a:bodyPr vert="horz" lIns="91440" tIns="45720" rIns="91440" bIns="45720" rtlCol="0" anchor="t">
            <a:spAutoFit/>
          </a:bodyPr>
          <a:lstStyle/>
          <a:p>
            <a:r>
              <a:rPr lang="en-GB" sz="1500">
                <a:latin typeface="Arial"/>
                <a:cs typeface="Arial"/>
              </a:rPr>
              <a:t>Respondents believe the app will only be effective when used en masse. They question how many people, especially those most at risk, will even use the app and thus whether there is any point in using it themselves.</a:t>
            </a:r>
            <a:endParaRPr lang="en-US"/>
          </a:p>
          <a:p>
            <a:r>
              <a:rPr lang="en-GB" sz="1500">
                <a:latin typeface="Arial"/>
                <a:cs typeface="Arial"/>
              </a:rPr>
              <a:t>There are inevitably concerns around how the government will use their personal data, now as well as in the future.</a:t>
            </a:r>
          </a:p>
          <a:p>
            <a:r>
              <a:rPr lang="en-GB" sz="1500">
                <a:latin typeface="Arial"/>
                <a:cs typeface="Arial"/>
              </a:rPr>
              <a:t>There is also some scepticism about the technology itself and how well the app* will work.</a:t>
            </a:r>
            <a:endParaRPr lang="en-GB"/>
          </a:p>
        </p:txBody>
      </p:sp>
      <p:sp>
        <p:nvSpPr>
          <p:cNvPr id="10" name="TextBox 9">
            <a:extLst>
              <a:ext uri="{FF2B5EF4-FFF2-40B4-BE49-F238E27FC236}">
                <a16:creationId xmlns:a16="http://schemas.microsoft.com/office/drawing/2014/main" id="{35757170-39EE-4FD6-9D19-4139D3983114}"/>
              </a:ext>
            </a:extLst>
          </p:cNvPr>
          <p:cNvSpPr txBox="1"/>
          <p:nvPr/>
        </p:nvSpPr>
        <p:spPr>
          <a:xfrm>
            <a:off x="838199" y="3621598"/>
            <a:ext cx="2892489" cy="1938992"/>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“I fail to see how effective the app would be unless the vast majority used it, which would never be the case. I know lots of people who don't own smartphones, don't use many apps, or believe different theories about coronavirus.”</a:t>
            </a:r>
          </a:p>
        </p:txBody>
      </p:sp>
      <p:sp>
        <p:nvSpPr>
          <p:cNvPr id="15" name="TextBox 14">
            <a:extLst>
              <a:ext uri="{FF2B5EF4-FFF2-40B4-BE49-F238E27FC236}">
                <a16:creationId xmlns:a16="http://schemas.microsoft.com/office/drawing/2014/main" id="{82A891DB-D102-49FE-A0BD-4C48D89B245E}"/>
              </a:ext>
            </a:extLst>
          </p:cNvPr>
          <p:cNvSpPr txBox="1"/>
          <p:nvPr/>
        </p:nvSpPr>
        <p:spPr>
          <a:xfrm>
            <a:off x="4239208" y="3616370"/>
            <a:ext cx="3954624" cy="1938992"/>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“I have no confidence in the protection of personal information. This includes what information might be collected now or expanded upon in future; what algorithms will be used on the data collected; what other data the information will be combined with; how long the data will be stored, who it will be shared with now or in the future.”</a:t>
            </a:r>
          </a:p>
        </p:txBody>
      </p:sp>
      <p:sp>
        <p:nvSpPr>
          <p:cNvPr id="8" name="TextBox 7">
            <a:extLst>
              <a:ext uri="{FF2B5EF4-FFF2-40B4-BE49-F238E27FC236}">
                <a16:creationId xmlns:a16="http://schemas.microsoft.com/office/drawing/2014/main" id="{CF276A49-A9C3-4696-B4C5-33092783EA74}"/>
              </a:ext>
            </a:extLst>
          </p:cNvPr>
          <p:cNvSpPr txBox="1"/>
          <p:nvPr/>
        </p:nvSpPr>
        <p:spPr>
          <a:xfrm>
            <a:off x="8702352" y="3616370"/>
            <a:ext cx="2651448" cy="1938992"/>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“Both Apple and Google have already developed Apps that are capable of doing this… I would expect tech companies who are experts in this field to deliver a better product than a government is capable of.”</a:t>
            </a:r>
          </a:p>
        </p:txBody>
      </p:sp>
      <p:sp>
        <p:nvSpPr>
          <p:cNvPr id="2" name="TextBox 1">
            <a:extLst>
              <a:ext uri="{FF2B5EF4-FFF2-40B4-BE49-F238E27FC236}">
                <a16:creationId xmlns:a16="http://schemas.microsoft.com/office/drawing/2014/main" id="{91248718-FDCB-4B40-8504-EE0635514EA4}"/>
              </a:ext>
            </a:extLst>
          </p:cNvPr>
          <p:cNvSpPr txBox="1"/>
          <p:nvPr/>
        </p:nvSpPr>
        <p:spPr>
          <a:xfrm>
            <a:off x="193338" y="6262042"/>
            <a:ext cx="83442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i="1">
                <a:solidFill>
                  <a:srgbClr val="353D42"/>
                </a:solidFill>
                <a:latin typeface="Arial"/>
              </a:rPr>
              <a:t>*Note: responses were collated before Government announced on 18</a:t>
            </a:r>
            <a:r>
              <a:rPr lang="en-GB" sz="1000" i="1" baseline="30000">
                <a:solidFill>
                  <a:srgbClr val="353D42"/>
                </a:solidFill>
                <a:latin typeface="Arial"/>
              </a:rPr>
              <a:t>th</a:t>
            </a:r>
            <a:r>
              <a:rPr lang="en-GB" sz="1000" i="1">
                <a:solidFill>
                  <a:srgbClr val="353D42"/>
                </a:solidFill>
                <a:latin typeface="Arial"/>
              </a:rPr>
              <a:t> June that it would switch to technology developed by Apple and Google</a:t>
            </a:r>
            <a:endParaRPr lang="en-GB" sz="1000" i="1">
              <a:latin typeface="Arial"/>
              <a:cs typeface="Arial"/>
            </a:endParaRPr>
          </a:p>
        </p:txBody>
      </p:sp>
    </p:spTree>
    <p:extLst>
      <p:ext uri="{BB962C8B-B14F-4D97-AF65-F5344CB8AC3E}">
        <p14:creationId xmlns:p14="http://schemas.microsoft.com/office/powerpoint/2010/main" val="21230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1C6B2-CF69-429E-BD8F-8D1ADC4A7A03}"/>
              </a:ext>
            </a:extLst>
          </p:cNvPr>
          <p:cNvSpPr>
            <a:spLocks noGrp="1"/>
          </p:cNvSpPr>
          <p:nvPr>
            <p:ph type="ctrTitle"/>
          </p:nvPr>
        </p:nvSpPr>
        <p:spPr/>
        <p:txBody>
          <a:bodyPr>
            <a:normAutofit/>
          </a:bodyPr>
          <a:lstStyle/>
          <a:p>
            <a:r>
              <a:rPr lang="en-GB" sz="5400" dirty="0">
                <a:latin typeface="Arial"/>
                <a:cs typeface="Arial"/>
              </a:rPr>
              <a:t>COVID-19 online diary</a:t>
            </a:r>
            <a:br>
              <a:rPr lang="en-GB" sz="2400" dirty="0">
                <a:latin typeface="Arial"/>
                <a:cs typeface="Arial"/>
              </a:rPr>
            </a:br>
            <a:br>
              <a:rPr lang="en-GB" sz="2400" dirty="0">
                <a:latin typeface="Arial"/>
                <a:cs typeface="Arial"/>
              </a:rPr>
            </a:br>
            <a:r>
              <a:rPr lang="en-GB" sz="2400" dirty="0">
                <a:latin typeface="Arial"/>
                <a:cs typeface="Arial"/>
              </a:rPr>
              <a:t>Weeks 3 and 4 (June 2020)</a:t>
            </a:r>
            <a:endParaRPr lang="en-GB" sz="2400" dirty="0"/>
          </a:p>
        </p:txBody>
      </p:sp>
      <p:sp>
        <p:nvSpPr>
          <p:cNvPr id="3" name="Subtitle 2">
            <a:extLst>
              <a:ext uri="{FF2B5EF4-FFF2-40B4-BE49-F238E27FC236}">
                <a16:creationId xmlns:a16="http://schemas.microsoft.com/office/drawing/2014/main" id="{D37CB174-3ECC-4972-A604-D8ECE341ED9C}"/>
              </a:ext>
            </a:extLst>
          </p:cNvPr>
          <p:cNvSpPr>
            <a:spLocks noGrp="1"/>
          </p:cNvSpPr>
          <p:nvPr>
            <p:ph type="subTitle" idx="1"/>
          </p:nvPr>
        </p:nvSpPr>
        <p:spPr>
          <a:xfrm>
            <a:off x="1524000" y="3929295"/>
            <a:ext cx="9144000" cy="1655762"/>
          </a:xfrm>
        </p:spPr>
        <p:txBody>
          <a:bodyPr>
            <a:normAutofit fontScale="55000" lnSpcReduction="20000"/>
          </a:bodyPr>
          <a:lstStyle/>
          <a:p>
            <a:pPr>
              <a:spcAft>
                <a:spcPts val="0"/>
              </a:spcAft>
            </a:pPr>
            <a:r>
              <a:rPr lang="en-GB" dirty="0"/>
              <a:t>For more information please contact Myles Wilson, GLA Intelligence</a:t>
            </a:r>
          </a:p>
          <a:p>
            <a:pPr>
              <a:spcAft>
                <a:spcPts val="0"/>
              </a:spcAft>
            </a:pPr>
            <a:r>
              <a:rPr lang="en-GB" dirty="0"/>
              <a:t>Greater London Authority, City Hall, The Queen’s Walk, More London, London SE1 2AA</a:t>
            </a:r>
          </a:p>
          <a:p>
            <a:pPr>
              <a:spcAft>
                <a:spcPts val="0"/>
              </a:spcAft>
            </a:pPr>
            <a:r>
              <a:rPr lang="en-GB" dirty="0"/>
              <a:t>e-mail: </a:t>
            </a:r>
            <a:r>
              <a:rPr lang="en-GB" dirty="0">
                <a:hlinkClick r:id="rId2"/>
              </a:rPr>
              <a:t>Myles.Wilson@London.gov.uk</a:t>
            </a:r>
            <a:r>
              <a:rPr lang="en-GB" dirty="0"/>
              <a:t> </a:t>
            </a:r>
          </a:p>
          <a:p>
            <a:pPr>
              <a:spcAft>
                <a:spcPts val="0"/>
              </a:spcAft>
            </a:pPr>
            <a:r>
              <a:rPr lang="en-GB" dirty="0"/>
              <a:t>Phone: 07925 126 936</a:t>
            </a:r>
          </a:p>
          <a:p>
            <a:pPr>
              <a:spcAft>
                <a:spcPts val="0"/>
              </a:spcAft>
            </a:pPr>
            <a:r>
              <a:rPr lang="en-GB" dirty="0"/>
              <a:t> </a:t>
            </a:r>
          </a:p>
          <a:p>
            <a:pPr>
              <a:spcAft>
                <a:spcPts val="0"/>
              </a:spcAft>
            </a:pPr>
            <a:r>
              <a:rPr lang="en-GB" dirty="0"/>
              <a:t>Copyright © Greater London Authority, 2020</a:t>
            </a:r>
          </a:p>
        </p:txBody>
      </p:sp>
      <p:sp>
        <p:nvSpPr>
          <p:cNvPr id="4" name="Rectangle 3">
            <a:extLst>
              <a:ext uri="{FF2B5EF4-FFF2-40B4-BE49-F238E27FC236}">
                <a16:creationId xmlns:a16="http://schemas.microsoft.com/office/drawing/2014/main" id="{EEC35298-6989-4214-B97A-BCD23E461C09}"/>
              </a:ext>
            </a:extLst>
          </p:cNvPr>
          <p:cNvSpPr/>
          <p:nvPr/>
        </p:nvSpPr>
        <p:spPr>
          <a:xfrm>
            <a:off x="0" y="6538913"/>
            <a:ext cx="8922506" cy="307777"/>
          </a:xfrm>
          <a:prstGeom prst="rect">
            <a:avLst/>
          </a:prstGeom>
        </p:spPr>
        <p:txBody>
          <a:bodyPr wrap="square">
            <a:spAutoFit/>
          </a:bodyPr>
          <a:lstStyle/>
          <a:p>
            <a:r>
              <a:rPr lang="en-US" sz="1400" b="1" u="sng" dirty="0">
                <a:solidFill>
                  <a:srgbClr val="FF0000"/>
                </a:solidFill>
                <a:latin typeface="Arial" panose="020B0604020202020204" pitchFamily="34" charset="0"/>
                <a:cs typeface="Arial" panose="020B0604020202020204" pitchFamily="34" charset="0"/>
              </a:rPr>
              <a:t>NOT FOR GENERAL CIRCULATION</a:t>
            </a:r>
            <a:endParaRPr lang="en-US"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6691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042C-1517-4BD9-A583-C3B3993D49A0}"/>
              </a:ext>
            </a:extLst>
          </p:cNvPr>
          <p:cNvSpPr>
            <a:spLocks noGrp="1"/>
          </p:cNvSpPr>
          <p:nvPr>
            <p:ph type="title"/>
          </p:nvPr>
        </p:nvSpPr>
        <p:spPr/>
        <p:txBody>
          <a:bodyPr>
            <a:normAutofit/>
          </a:bodyPr>
          <a:lstStyle/>
          <a:p>
            <a:r>
              <a:rPr lang="en-GB" sz="2800" b="1"/>
              <a:t>Overview of the research</a:t>
            </a:r>
          </a:p>
        </p:txBody>
      </p:sp>
      <p:sp>
        <p:nvSpPr>
          <p:cNvPr id="3" name="Content Placeholder 2">
            <a:extLst>
              <a:ext uri="{FF2B5EF4-FFF2-40B4-BE49-F238E27FC236}">
                <a16:creationId xmlns:a16="http://schemas.microsoft.com/office/drawing/2014/main" id="{DA7E8085-4A7E-4711-A1F0-8FC34DDA6AC1}"/>
              </a:ext>
            </a:extLst>
          </p:cNvPr>
          <p:cNvSpPr>
            <a:spLocks noGrp="1"/>
          </p:cNvSpPr>
          <p:nvPr>
            <p:ph sz="half" idx="1"/>
          </p:nvPr>
        </p:nvSpPr>
        <p:spPr/>
        <p:txBody>
          <a:bodyPr vert="horz" lIns="91440" tIns="45720" rIns="91440" bIns="45720" rtlCol="0" anchor="t">
            <a:normAutofit/>
          </a:bodyPr>
          <a:lstStyle/>
          <a:p>
            <a:r>
              <a:rPr lang="en-GB" sz="1500">
                <a:latin typeface="Arial"/>
                <a:cs typeface="Arial"/>
              </a:rPr>
              <a:t>20 Londoners were recruited through Talk London to complete an only diary over the course of 8 weeks.</a:t>
            </a:r>
          </a:p>
          <a:p>
            <a:r>
              <a:rPr lang="en-GB" sz="1500">
                <a:latin typeface="Arial"/>
                <a:cs typeface="Arial"/>
              </a:rPr>
              <a:t>The diary allows us to capture ground-up, spontaneous qualitative insight as well as immediate responses to major developments and announcements.</a:t>
            </a:r>
          </a:p>
          <a:p>
            <a:r>
              <a:rPr lang="en-GB" sz="1500">
                <a:latin typeface="Arial"/>
                <a:cs typeface="Arial"/>
              </a:rPr>
              <a:t>The aim of this research is to complement existing representative polling and online engagement, through highlighting individual experiences.</a:t>
            </a:r>
          </a:p>
          <a:p>
            <a:endParaRPr lang="en-GB" sz="1500">
              <a:latin typeface="Arial"/>
              <a:cs typeface="Arial"/>
            </a:endParaRPr>
          </a:p>
          <a:p>
            <a:endParaRPr lang="en-GB" sz="1500">
              <a:latin typeface="Arial"/>
              <a:cs typeface="Arial"/>
            </a:endParaRPr>
          </a:p>
          <a:p>
            <a:endParaRPr lang="en-GB" sz="1500" b="1">
              <a:latin typeface="Arial"/>
              <a:cs typeface="Arial"/>
            </a:endParaRPr>
          </a:p>
        </p:txBody>
      </p:sp>
    </p:spTree>
    <p:extLst>
      <p:ext uri="{BB962C8B-B14F-4D97-AF65-F5344CB8AC3E}">
        <p14:creationId xmlns:p14="http://schemas.microsoft.com/office/powerpoint/2010/main" val="4263640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042C-1517-4BD9-A583-C3B3993D49A0}"/>
              </a:ext>
            </a:extLst>
          </p:cNvPr>
          <p:cNvSpPr>
            <a:spLocks noGrp="1"/>
          </p:cNvSpPr>
          <p:nvPr>
            <p:ph type="title"/>
          </p:nvPr>
        </p:nvSpPr>
        <p:spPr/>
        <p:txBody>
          <a:bodyPr>
            <a:normAutofit/>
          </a:bodyPr>
          <a:lstStyle/>
          <a:p>
            <a:r>
              <a:rPr lang="en-GB" sz="2800" b="1"/>
              <a:t>Methodology</a:t>
            </a:r>
          </a:p>
        </p:txBody>
      </p:sp>
      <p:sp>
        <p:nvSpPr>
          <p:cNvPr id="3" name="Content Placeholder 2">
            <a:extLst>
              <a:ext uri="{FF2B5EF4-FFF2-40B4-BE49-F238E27FC236}">
                <a16:creationId xmlns:a16="http://schemas.microsoft.com/office/drawing/2014/main" id="{DA7E8085-4A7E-4711-A1F0-8FC34DDA6AC1}"/>
              </a:ext>
            </a:extLst>
          </p:cNvPr>
          <p:cNvSpPr>
            <a:spLocks noGrp="1"/>
          </p:cNvSpPr>
          <p:nvPr>
            <p:ph sz="half" idx="1"/>
          </p:nvPr>
        </p:nvSpPr>
        <p:spPr/>
        <p:txBody>
          <a:bodyPr vert="horz" lIns="91440" tIns="45720" rIns="91440" bIns="45720" rtlCol="0" anchor="t">
            <a:normAutofit/>
          </a:bodyPr>
          <a:lstStyle/>
          <a:p>
            <a:r>
              <a:rPr lang="en-GB" sz="1500">
                <a:latin typeface="Arial"/>
                <a:cs typeface="Arial"/>
              </a:rPr>
              <a:t>Each week respondents are asked to use an online research platform to reflect on their previous week and answer ad-hoc questions through videos, text, and polls.</a:t>
            </a:r>
          </a:p>
          <a:p>
            <a:r>
              <a:rPr lang="en-GB" sz="1500">
                <a:latin typeface="Arial"/>
                <a:cs typeface="Arial"/>
              </a:rPr>
              <a:t>The sample was recruited to include a mix of demographic and socio-economic characteristics, such as age, gender, social grade, and ethnicity, but is </a:t>
            </a:r>
            <a:r>
              <a:rPr lang="en-GB" sz="1500" b="1">
                <a:latin typeface="Arial"/>
                <a:cs typeface="Arial"/>
              </a:rPr>
              <a:t>not representative of London's population and includes those who are more engaged with City Hall</a:t>
            </a:r>
            <a:r>
              <a:rPr lang="en-GB" sz="1500">
                <a:latin typeface="Arial"/>
                <a:cs typeface="Arial"/>
              </a:rPr>
              <a:t>.</a:t>
            </a:r>
            <a:endParaRPr lang="en-US" sz="1500">
              <a:latin typeface="Arial"/>
              <a:cs typeface="Arial"/>
            </a:endParaRPr>
          </a:p>
          <a:p>
            <a:r>
              <a:rPr lang="en-GB" sz="1500">
                <a:latin typeface="Arial"/>
                <a:cs typeface="Arial"/>
              </a:rPr>
              <a:t>The sample includes key groups of Londoners that have been particularly affected by the coronavirus outbreak:</a:t>
            </a:r>
            <a:endParaRPr lang="en-US" sz="1500">
              <a:latin typeface="Arial"/>
              <a:cs typeface="Arial"/>
            </a:endParaRPr>
          </a:p>
          <a:p>
            <a:pPr lvl="1"/>
            <a:endParaRPr lang="en-GB" sz="1200">
              <a:latin typeface="Arial"/>
              <a:cs typeface="Arial"/>
            </a:endParaRPr>
          </a:p>
          <a:p>
            <a:pPr lvl="1"/>
            <a:r>
              <a:rPr lang="en-GB" sz="1200">
                <a:latin typeface="Arial"/>
                <a:cs typeface="Arial"/>
              </a:rPr>
              <a:t>Furloughed workers and those recently unemployed</a:t>
            </a:r>
            <a:endParaRPr lang="en-GB" sz="1200"/>
          </a:p>
          <a:p>
            <a:pPr lvl="1"/>
            <a:r>
              <a:rPr lang="en-GB" sz="1200">
                <a:latin typeface="Arial"/>
                <a:cs typeface="Arial"/>
              </a:rPr>
              <a:t>People who are working from home (because of Covid-19) </a:t>
            </a:r>
            <a:endParaRPr lang="en-GB" sz="1200"/>
          </a:p>
          <a:p>
            <a:pPr lvl="1"/>
            <a:r>
              <a:rPr lang="en-GB" sz="1200">
                <a:latin typeface="Arial"/>
                <a:cs typeface="Arial"/>
              </a:rPr>
              <a:t>Regular public transport users (before Covid-19) </a:t>
            </a:r>
            <a:endParaRPr lang="en-GB" sz="1200"/>
          </a:p>
          <a:p>
            <a:pPr lvl="1"/>
            <a:r>
              <a:rPr lang="en-GB" sz="1200">
                <a:latin typeface="Arial"/>
                <a:cs typeface="Arial"/>
              </a:rPr>
              <a:t>Parents of primary school and secondary school children </a:t>
            </a:r>
            <a:endParaRPr lang="en-GB" sz="1200"/>
          </a:p>
          <a:p>
            <a:pPr lvl="1"/>
            <a:r>
              <a:rPr lang="en-GB" sz="1200">
                <a:latin typeface="Arial"/>
                <a:cs typeface="Arial"/>
              </a:rPr>
              <a:t>Those living alone </a:t>
            </a:r>
            <a:endParaRPr lang="en-GB" sz="1200"/>
          </a:p>
          <a:p>
            <a:endParaRPr lang="en-GB" sz="1600">
              <a:latin typeface="Arial"/>
              <a:cs typeface="Arial"/>
            </a:endParaRPr>
          </a:p>
          <a:p>
            <a:endParaRPr lang="en-GB" sz="1600"/>
          </a:p>
        </p:txBody>
      </p:sp>
      <p:sp>
        <p:nvSpPr>
          <p:cNvPr id="4" name="Content Placeholder 3">
            <a:extLst>
              <a:ext uri="{FF2B5EF4-FFF2-40B4-BE49-F238E27FC236}">
                <a16:creationId xmlns:a16="http://schemas.microsoft.com/office/drawing/2014/main" id="{D6159FD6-185F-4949-A209-34FCDC2F9C80}"/>
              </a:ext>
            </a:extLst>
          </p:cNvPr>
          <p:cNvSpPr>
            <a:spLocks noGrp="1"/>
          </p:cNvSpPr>
          <p:nvPr>
            <p:ph sz="half" idx="2"/>
          </p:nvPr>
        </p:nvSpPr>
        <p:spPr/>
        <p:txBody>
          <a:bodyPr vert="horz" lIns="91440" tIns="45720" rIns="91440" bIns="45720" rtlCol="0" anchor="t">
            <a:normAutofit/>
          </a:bodyPr>
          <a:lstStyle/>
          <a:p>
            <a:r>
              <a:rPr lang="en-GB" sz="1500" b="1" dirty="0">
                <a:latin typeface="Arial"/>
                <a:cs typeface="Arial"/>
              </a:rPr>
              <a:t>This report summarises key findings from weeks 3 and 4 of the diary (4th June to 17th June)</a:t>
            </a:r>
            <a:r>
              <a:rPr lang="en-GB" sz="1500" dirty="0">
                <a:latin typeface="Arial"/>
                <a:cs typeface="Arial"/>
              </a:rPr>
              <a:t>, which explored priorities for London’s recovery, both short and long-term, and views on the Test and Trace system.</a:t>
            </a:r>
            <a:endParaRPr lang="en-US" sz="1600" dirty="0"/>
          </a:p>
          <a:p>
            <a:r>
              <a:rPr lang="en-GB" sz="1500" b="1" i="1" dirty="0">
                <a:latin typeface="Arial"/>
                <a:cs typeface="Arial"/>
              </a:rPr>
              <a:t>The slides contains video clips from respondents. </a:t>
            </a:r>
            <a:r>
              <a:rPr lang="en-GB" sz="1500" i="1" dirty="0">
                <a:latin typeface="Arial"/>
                <a:cs typeface="Arial"/>
              </a:rPr>
              <a:t>If you have trouble viewing the videos online, please view the slides in Slide Show mode or 'Open in Desktop App’.</a:t>
            </a:r>
            <a:endParaRPr lang="en-GB" sz="1500" i="1" dirty="0"/>
          </a:p>
          <a:p>
            <a:endParaRPr lang="en-GB" sz="1500" dirty="0"/>
          </a:p>
        </p:txBody>
      </p:sp>
    </p:spTree>
    <p:extLst>
      <p:ext uri="{BB962C8B-B14F-4D97-AF65-F5344CB8AC3E}">
        <p14:creationId xmlns:p14="http://schemas.microsoft.com/office/powerpoint/2010/main" val="2351213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5DC0D-7AE5-4FB0-9362-EE042969B085}"/>
              </a:ext>
            </a:extLst>
          </p:cNvPr>
          <p:cNvSpPr>
            <a:spLocks noGrp="1"/>
          </p:cNvSpPr>
          <p:nvPr>
            <p:ph type="title"/>
          </p:nvPr>
        </p:nvSpPr>
        <p:spPr/>
        <p:txBody>
          <a:bodyPr>
            <a:normAutofit/>
          </a:bodyPr>
          <a:lstStyle/>
          <a:p>
            <a:r>
              <a:rPr lang="en-GB" sz="2800" b="1"/>
              <a:t>Summary</a:t>
            </a:r>
          </a:p>
        </p:txBody>
      </p:sp>
      <p:sp>
        <p:nvSpPr>
          <p:cNvPr id="3" name="Content Placeholder 2">
            <a:extLst>
              <a:ext uri="{FF2B5EF4-FFF2-40B4-BE49-F238E27FC236}">
                <a16:creationId xmlns:a16="http://schemas.microsoft.com/office/drawing/2014/main" id="{BF3BE6DC-4F1F-44E8-8289-2ED26D612552}"/>
              </a:ext>
            </a:extLst>
          </p:cNvPr>
          <p:cNvSpPr>
            <a:spLocks noGrp="1"/>
          </p:cNvSpPr>
          <p:nvPr>
            <p:ph sz="half" idx="1"/>
          </p:nvPr>
        </p:nvSpPr>
        <p:spPr>
          <a:xfrm>
            <a:off x="838200" y="1825625"/>
            <a:ext cx="5508000" cy="4351338"/>
          </a:xfrm>
        </p:spPr>
        <p:txBody>
          <a:bodyPr vert="horz" lIns="91440" tIns="45720" rIns="91440" bIns="45720" rtlCol="0" anchor="t">
            <a:normAutofit/>
          </a:bodyPr>
          <a:lstStyle/>
          <a:p>
            <a:pPr marL="0" indent="0">
              <a:buNone/>
            </a:pPr>
            <a:r>
              <a:rPr lang="en-GB" sz="1500" b="1">
                <a:latin typeface="Arial"/>
                <a:cs typeface="Arial"/>
              </a:rPr>
              <a:t>London’s recovery</a:t>
            </a:r>
          </a:p>
          <a:p>
            <a:r>
              <a:rPr lang="en-GB" sz="1500">
                <a:latin typeface="Arial"/>
                <a:cs typeface="Arial"/>
              </a:rPr>
              <a:t>The aims of the London Recovery Board seem appropriate, though some questioned the role of the board.</a:t>
            </a:r>
          </a:p>
          <a:p>
            <a:r>
              <a:rPr lang="en-GB" sz="1500">
                <a:latin typeface="Arial"/>
                <a:cs typeface="Arial"/>
              </a:rPr>
              <a:t>There is appetite for change – respondents see coronavirus as a catalyst, and want London's recovery to capitalise on it.</a:t>
            </a:r>
          </a:p>
          <a:p>
            <a:r>
              <a:rPr lang="en-GB" sz="1500">
                <a:latin typeface="Arial"/>
                <a:cs typeface="Arial"/>
              </a:rPr>
              <a:t>Respondents want an economic recovery that is local and fair, not ‘profit-making for the sake of profit-making’. </a:t>
            </a:r>
          </a:p>
          <a:p>
            <a:r>
              <a:rPr lang="en-GB" sz="1500">
                <a:latin typeface="Arial"/>
                <a:cs typeface="Arial"/>
              </a:rPr>
              <a:t>Safety remains paramount – this should be emphasised alongside economic recovery measures. </a:t>
            </a:r>
          </a:p>
          <a:p>
            <a:r>
              <a:rPr lang="en-GB" sz="1500">
                <a:latin typeface="Arial"/>
                <a:cs typeface="Arial"/>
              </a:rPr>
              <a:t>Immediate financial relief and support for Londoners is also needed, alongside supporting businesses.</a:t>
            </a:r>
          </a:p>
          <a:p>
            <a:r>
              <a:rPr lang="en-GB" sz="1500">
                <a:latin typeface="Arial"/>
                <a:cs typeface="Arial"/>
              </a:rPr>
              <a:t>Respondents stress the importance of supporting those most at need, and the role of community support.</a:t>
            </a:r>
          </a:p>
        </p:txBody>
      </p:sp>
      <p:sp>
        <p:nvSpPr>
          <p:cNvPr id="4" name="Content Placeholder 3">
            <a:extLst>
              <a:ext uri="{FF2B5EF4-FFF2-40B4-BE49-F238E27FC236}">
                <a16:creationId xmlns:a16="http://schemas.microsoft.com/office/drawing/2014/main" id="{546CB9AB-7D49-424E-80CA-D0126D342BA1}"/>
              </a:ext>
            </a:extLst>
          </p:cNvPr>
          <p:cNvSpPr>
            <a:spLocks noGrp="1"/>
          </p:cNvSpPr>
          <p:nvPr>
            <p:ph sz="half" idx="2"/>
          </p:nvPr>
        </p:nvSpPr>
        <p:spPr>
          <a:xfrm>
            <a:off x="6483926" y="1825625"/>
            <a:ext cx="4869873" cy="4351338"/>
          </a:xfrm>
        </p:spPr>
        <p:txBody>
          <a:bodyPr vert="horz" lIns="91440" tIns="45720" rIns="91440" bIns="45720" rtlCol="0" anchor="t">
            <a:normAutofit/>
          </a:bodyPr>
          <a:lstStyle/>
          <a:p>
            <a:pPr marL="0" indent="0">
              <a:buNone/>
            </a:pPr>
            <a:r>
              <a:rPr lang="en-GB" sz="1500" b="1">
                <a:latin typeface="Arial"/>
                <a:cs typeface="Arial"/>
              </a:rPr>
              <a:t>Test and Trace</a:t>
            </a:r>
          </a:p>
          <a:p>
            <a:r>
              <a:rPr lang="en-GB" sz="1500">
                <a:latin typeface="Arial"/>
                <a:cs typeface="Arial"/>
              </a:rPr>
              <a:t>The scheme is seen as a good idea in principal, but respondents question its effectiveness and timing.</a:t>
            </a:r>
          </a:p>
          <a:p>
            <a:r>
              <a:rPr lang="en-GB" sz="1500"/>
              <a:t>There are key flaws and concerns that underpin respondents’ perceived effectiveness, notably compliance with self-isolation and uptake of the app.</a:t>
            </a:r>
          </a:p>
          <a:p>
            <a:endParaRPr lang="en-GB" sz="1500"/>
          </a:p>
        </p:txBody>
      </p:sp>
    </p:spTree>
    <p:extLst>
      <p:ext uri="{BB962C8B-B14F-4D97-AF65-F5344CB8AC3E}">
        <p14:creationId xmlns:p14="http://schemas.microsoft.com/office/powerpoint/2010/main" val="3201996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A4505-0D56-4BF2-B35F-4C6CA52322E1}"/>
              </a:ext>
            </a:extLst>
          </p:cNvPr>
          <p:cNvSpPr>
            <a:spLocks noGrp="1"/>
          </p:cNvSpPr>
          <p:nvPr>
            <p:ph type="title"/>
          </p:nvPr>
        </p:nvSpPr>
        <p:spPr/>
        <p:txBody>
          <a:bodyPr anchor="ctr">
            <a:normAutofit/>
          </a:bodyPr>
          <a:lstStyle/>
          <a:p>
            <a:r>
              <a:rPr lang="en-GB" sz="2800" b="1">
                <a:latin typeface="Arial"/>
                <a:cs typeface="Arial"/>
              </a:rPr>
              <a:t>London’s recovery</a:t>
            </a:r>
            <a:endParaRPr lang="en-US"/>
          </a:p>
        </p:txBody>
      </p:sp>
    </p:spTree>
    <p:extLst>
      <p:ext uri="{BB962C8B-B14F-4D97-AF65-F5344CB8AC3E}">
        <p14:creationId xmlns:p14="http://schemas.microsoft.com/office/powerpoint/2010/main" val="2767138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298F-8F26-43AE-B38E-CED99BF8894B}"/>
              </a:ext>
            </a:extLst>
          </p:cNvPr>
          <p:cNvSpPr>
            <a:spLocks noGrp="1"/>
          </p:cNvSpPr>
          <p:nvPr>
            <p:ph type="title"/>
          </p:nvPr>
        </p:nvSpPr>
        <p:spPr>
          <a:xfrm>
            <a:off x="838200" y="365125"/>
            <a:ext cx="10868377" cy="1339674"/>
          </a:xfrm>
        </p:spPr>
        <p:txBody>
          <a:bodyPr>
            <a:normAutofit/>
          </a:bodyPr>
          <a:lstStyle/>
          <a:p>
            <a:r>
              <a:rPr lang="en-GB" sz="2800" b="1">
                <a:latin typeface="Arial"/>
                <a:cs typeface="Arial"/>
              </a:rPr>
              <a:t>The aims of the London Recovery Board seem appropriate, though some questioned the role of the board.</a:t>
            </a:r>
            <a:endParaRPr lang="en-GB" sz="2800" b="1"/>
          </a:p>
        </p:txBody>
      </p:sp>
      <p:sp>
        <p:nvSpPr>
          <p:cNvPr id="3" name="Content Placeholder 2">
            <a:extLst>
              <a:ext uri="{FF2B5EF4-FFF2-40B4-BE49-F238E27FC236}">
                <a16:creationId xmlns:a16="http://schemas.microsoft.com/office/drawing/2014/main" id="{BA3EDCB5-4D95-4C1B-A083-8E4E10BF7B11}"/>
              </a:ext>
            </a:extLst>
          </p:cNvPr>
          <p:cNvSpPr>
            <a:spLocks noGrp="1"/>
          </p:cNvSpPr>
          <p:nvPr>
            <p:ph idx="1"/>
          </p:nvPr>
        </p:nvSpPr>
        <p:spPr/>
        <p:txBody>
          <a:bodyPr vert="horz" lIns="91440" tIns="45720" rIns="91440" bIns="45720" rtlCol="0" anchor="t">
            <a:normAutofit/>
          </a:bodyPr>
          <a:lstStyle/>
          <a:p>
            <a:r>
              <a:rPr lang="en-GB" sz="1500">
                <a:latin typeface="Arial"/>
                <a:cs typeface="Arial"/>
              </a:rPr>
              <a:t>Respondents agree with current aims* of the London Recovery Board – they seem to cover the main issues. However they are not particularly surprising, and many expected City Hall and London's councils to be working on these already.</a:t>
            </a:r>
            <a:endParaRPr lang="en-GB"/>
          </a:p>
          <a:p>
            <a:r>
              <a:rPr lang="en-GB" sz="1500">
                <a:latin typeface="Arial"/>
                <a:cs typeface="Arial"/>
              </a:rPr>
              <a:t>A few respondents were sceptical of what they deem to be 'yet another board', and questioned what the board will do and what the outcomes will be. Questions were also raised around what the board can achieve versus what is out of its hands or is instead the responsibility of Government, for example around reducing unemployment.</a:t>
            </a:r>
            <a:endParaRPr lang="en-GB" sz="1500"/>
          </a:p>
          <a:p>
            <a:endParaRPr lang="en-GB" sz="1500"/>
          </a:p>
          <a:p>
            <a:endParaRPr lang="en-GB" sz="1500"/>
          </a:p>
        </p:txBody>
      </p:sp>
      <p:sp>
        <p:nvSpPr>
          <p:cNvPr id="4" name="TextBox 3">
            <a:extLst>
              <a:ext uri="{FF2B5EF4-FFF2-40B4-BE49-F238E27FC236}">
                <a16:creationId xmlns:a16="http://schemas.microsoft.com/office/drawing/2014/main" id="{A143F7EC-0FB0-4B70-93ED-ABB66E0B9C60}"/>
              </a:ext>
            </a:extLst>
          </p:cNvPr>
          <p:cNvSpPr txBox="1"/>
          <p:nvPr/>
        </p:nvSpPr>
        <p:spPr>
          <a:xfrm>
            <a:off x="193338" y="6262042"/>
            <a:ext cx="74764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i="1">
                <a:solidFill>
                  <a:srgbClr val="353D42"/>
                </a:solidFill>
                <a:latin typeface="Arial"/>
              </a:rPr>
              <a:t>*Reverse the pattern of rising unemployment and lost economic growth; Support our communities, including those most impacted by the virus; Keep young people safe; Narrow social, economic and health inequalities; Deliver a cleaner, greener London</a:t>
            </a:r>
            <a:r>
              <a:rPr lang="en-GB" sz="1000" i="1">
                <a:latin typeface="Arial"/>
                <a:cs typeface="Arial"/>
              </a:rPr>
              <a:t>​</a:t>
            </a:r>
            <a:endParaRPr lang="en-GB" sz="1000" i="1"/>
          </a:p>
        </p:txBody>
      </p:sp>
      <p:sp>
        <p:nvSpPr>
          <p:cNvPr id="8" name="TextBox 7">
            <a:extLst>
              <a:ext uri="{FF2B5EF4-FFF2-40B4-BE49-F238E27FC236}">
                <a16:creationId xmlns:a16="http://schemas.microsoft.com/office/drawing/2014/main" id="{BF1131B1-AD25-4053-A2A0-BCDE94E9B3AA}"/>
              </a:ext>
            </a:extLst>
          </p:cNvPr>
          <p:cNvSpPr txBox="1"/>
          <p:nvPr/>
        </p:nvSpPr>
        <p:spPr>
          <a:xfrm>
            <a:off x="7838082" y="3595769"/>
            <a:ext cx="1636744" cy="1938992"/>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“It's difficult within London to do that when you're trying to work with schemes that have been set up government.”</a:t>
            </a:r>
          </a:p>
        </p:txBody>
      </p:sp>
      <p:pic>
        <p:nvPicPr>
          <p:cNvPr id="9" name="Dharmendra - how much can the board achieve">
            <a:hlinkClick r:id="" action="ppaction://media"/>
            <a:extLst>
              <a:ext uri="{FF2B5EF4-FFF2-40B4-BE49-F238E27FC236}">
                <a16:creationId xmlns:a16="http://schemas.microsoft.com/office/drawing/2014/main" id="{0B3D1547-6148-4158-A83E-81A088B986E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8410"/>
          <a:stretch/>
        </p:blipFill>
        <p:spPr>
          <a:xfrm>
            <a:off x="5240228" y="3595770"/>
            <a:ext cx="1524466" cy="1938610"/>
          </a:xfrm>
          <a:prstGeom prst="rect">
            <a:avLst/>
          </a:prstGeom>
        </p:spPr>
      </p:pic>
      <p:pic>
        <p:nvPicPr>
          <p:cNvPr id="10" name="Saskia - skeptical about the board">
            <a:hlinkClick r:id="" action="ppaction://media"/>
            <a:extLst>
              <a:ext uri="{FF2B5EF4-FFF2-40B4-BE49-F238E27FC236}">
                <a16:creationId xmlns:a16="http://schemas.microsoft.com/office/drawing/2014/main" id="{D37E3E19-B5E1-4956-A8A8-094BDAE1CE93}"/>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1938" r="15877"/>
          <a:stretch/>
        </p:blipFill>
        <p:spPr>
          <a:xfrm>
            <a:off x="1866121" y="3595769"/>
            <a:ext cx="2487799" cy="1938609"/>
          </a:xfrm>
          <a:prstGeom prst="rect">
            <a:avLst/>
          </a:prstGeom>
        </p:spPr>
      </p:pic>
    </p:spTree>
    <p:extLst>
      <p:ext uri="{BB962C8B-B14F-4D97-AF65-F5344CB8AC3E}">
        <p14:creationId xmlns:p14="http://schemas.microsoft.com/office/powerpoint/2010/main" val="49600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47"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48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9"/>
                </p:tgtEl>
              </p:cMediaNode>
            </p:vide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childTnLst>
              </p:cTn>
              <p:nextCondLst>
                <p:cond evt="onClick" delay="0">
                  <p:tgtEl>
                    <p:spTgt spid="10"/>
                  </p:tgtEl>
                </p:cond>
              </p:nextCondLst>
            </p:seq>
            <p:video>
              <p:cMediaNode vol="80000">
                <p:cTn id="22"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FBC88-0955-4664-AD79-AA1D1497BA4C}"/>
              </a:ext>
            </a:extLst>
          </p:cNvPr>
          <p:cNvSpPr>
            <a:spLocks noGrp="1"/>
          </p:cNvSpPr>
          <p:nvPr>
            <p:ph type="title"/>
          </p:nvPr>
        </p:nvSpPr>
        <p:spPr>
          <a:xfrm>
            <a:off x="838200" y="365125"/>
            <a:ext cx="10566862" cy="1325563"/>
          </a:xfrm>
        </p:spPr>
        <p:txBody>
          <a:bodyPr>
            <a:normAutofit/>
          </a:bodyPr>
          <a:lstStyle/>
          <a:p>
            <a:r>
              <a:rPr lang="en-GB" sz="2800" b="1">
                <a:latin typeface="Arial"/>
                <a:cs typeface="Arial"/>
              </a:rPr>
              <a:t>There is appetite for change – respondents see coronavirus as a catalyst, and want London's recovery to capitalise on it.</a:t>
            </a:r>
            <a:endParaRPr lang="en-GB" sz="2800" b="1"/>
          </a:p>
        </p:txBody>
      </p:sp>
      <p:sp>
        <p:nvSpPr>
          <p:cNvPr id="3" name="Content Placeholder 2">
            <a:extLst>
              <a:ext uri="{FF2B5EF4-FFF2-40B4-BE49-F238E27FC236}">
                <a16:creationId xmlns:a16="http://schemas.microsoft.com/office/drawing/2014/main" id="{6BB16BAC-68F6-48D1-B62C-C475D5BB258E}"/>
              </a:ext>
            </a:extLst>
          </p:cNvPr>
          <p:cNvSpPr>
            <a:spLocks noGrp="1"/>
          </p:cNvSpPr>
          <p:nvPr>
            <p:ph idx="1"/>
          </p:nvPr>
        </p:nvSpPr>
        <p:spPr>
          <a:xfrm>
            <a:off x="838200" y="1825625"/>
            <a:ext cx="10515600" cy="1259319"/>
          </a:xfrm>
        </p:spPr>
        <p:txBody>
          <a:bodyPr vert="horz" lIns="91440" tIns="45720" rIns="91440" bIns="45720" rtlCol="0" anchor="t">
            <a:spAutoFit/>
          </a:bodyPr>
          <a:lstStyle/>
          <a:p>
            <a:r>
              <a:rPr lang="en-GB" sz="1500">
                <a:latin typeface="Arial"/>
                <a:cs typeface="Arial"/>
              </a:rPr>
              <a:t>Over the last 4 weeks many respondents have highlighted some of the positive changes during the pandemic, notably environmental, and have seen the pandemic as an opportunity and catalyst for change. They want London's recovery to capitalise on this, and for these changes to become the new normal, not for London to return to how it was before.</a:t>
            </a:r>
            <a:endParaRPr lang="en-GB" sz="1500"/>
          </a:p>
          <a:p>
            <a:r>
              <a:rPr lang="en-GB" sz="1500">
                <a:latin typeface="Arial"/>
                <a:cs typeface="Arial"/>
              </a:rPr>
              <a:t>Some are now more optimistic that positive changes </a:t>
            </a:r>
            <a:r>
              <a:rPr lang="en-GB" sz="1500" i="1">
                <a:latin typeface="Arial"/>
                <a:cs typeface="Arial"/>
              </a:rPr>
              <a:t>can</a:t>
            </a:r>
            <a:r>
              <a:rPr lang="en-GB" sz="1500">
                <a:latin typeface="Arial"/>
                <a:cs typeface="Arial"/>
              </a:rPr>
              <a:t> be made, and quickly, if there is desire and action. For example, improving air quality, changing lifestyles, working flexibly, helping homeless people off the streets. </a:t>
            </a:r>
            <a:endParaRPr lang="en-GB" sz="1500"/>
          </a:p>
        </p:txBody>
      </p:sp>
      <p:pic>
        <p:nvPicPr>
          <p:cNvPr id="6" name="Patricio - positive changes">
            <a:hlinkClick r:id="" action="ppaction://media"/>
            <a:extLst>
              <a:ext uri="{FF2B5EF4-FFF2-40B4-BE49-F238E27FC236}">
                <a16:creationId xmlns:a16="http://schemas.microsoft.com/office/drawing/2014/main" id="{CD2EB21D-6A1A-4077-854C-74CE70C539B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37064" y="3687268"/>
            <a:ext cx="2532931" cy="1899699"/>
          </a:xfrm>
          <a:prstGeom prst="rect">
            <a:avLst/>
          </a:prstGeom>
        </p:spPr>
      </p:pic>
      <p:pic>
        <p:nvPicPr>
          <p:cNvPr id="7" name="Helen - maintain greener london">
            <a:hlinkClick r:id="" action="ppaction://media"/>
            <a:extLst>
              <a:ext uri="{FF2B5EF4-FFF2-40B4-BE49-F238E27FC236}">
                <a16:creationId xmlns:a16="http://schemas.microsoft.com/office/drawing/2014/main" id="{C3FAED0B-7D1E-46DA-B93F-757D191DB2D3}"/>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b="35024"/>
          <a:stretch>
            <a:fillRect/>
          </a:stretch>
        </p:blipFill>
        <p:spPr>
          <a:xfrm>
            <a:off x="1906159" y="3687268"/>
            <a:ext cx="1645920" cy="1899699"/>
          </a:xfrm>
          <a:prstGeom prst="rect">
            <a:avLst/>
          </a:prstGeom>
        </p:spPr>
      </p:pic>
      <p:sp>
        <p:nvSpPr>
          <p:cNvPr id="8" name="TextBox 7">
            <a:extLst>
              <a:ext uri="{FF2B5EF4-FFF2-40B4-BE49-F238E27FC236}">
                <a16:creationId xmlns:a16="http://schemas.microsoft.com/office/drawing/2014/main" id="{174EB89B-BA3D-4D62-B216-14A0B8F95D6B}"/>
              </a:ext>
            </a:extLst>
          </p:cNvPr>
          <p:cNvSpPr txBox="1"/>
          <p:nvPr/>
        </p:nvSpPr>
        <p:spPr>
          <a:xfrm>
            <a:off x="8127025" y="3783037"/>
            <a:ext cx="1875957" cy="1708160"/>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“This is a great opportunity where we’ve taken [the homeless] off the streets, so now let’s keep them off the streets.”</a:t>
            </a:r>
          </a:p>
        </p:txBody>
      </p:sp>
    </p:spTree>
    <p:extLst>
      <p:ext uri="{BB962C8B-B14F-4D97-AF65-F5344CB8AC3E}">
        <p14:creationId xmlns:p14="http://schemas.microsoft.com/office/powerpoint/2010/main" val="32603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6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6659-CFFE-4437-9EFD-DE9D50F1EA14}"/>
              </a:ext>
            </a:extLst>
          </p:cNvPr>
          <p:cNvSpPr>
            <a:spLocks noGrp="1"/>
          </p:cNvSpPr>
          <p:nvPr>
            <p:ph type="title"/>
          </p:nvPr>
        </p:nvSpPr>
        <p:spPr>
          <a:xfrm>
            <a:off x="838200" y="365125"/>
            <a:ext cx="10657114" cy="1325563"/>
          </a:xfrm>
        </p:spPr>
        <p:txBody>
          <a:bodyPr>
            <a:normAutofit/>
          </a:bodyPr>
          <a:lstStyle/>
          <a:p>
            <a:r>
              <a:rPr lang="en-GB" sz="2800" b="1">
                <a:latin typeface="Arial"/>
                <a:cs typeface="Arial"/>
              </a:rPr>
              <a:t>Respondents want an economic recovery that is local and fair, not ‘profit-making for the sake of profit-making’. </a:t>
            </a:r>
            <a:endParaRPr lang="en-GB" sz="2800" b="1"/>
          </a:p>
        </p:txBody>
      </p:sp>
      <p:sp>
        <p:nvSpPr>
          <p:cNvPr id="3" name="Content Placeholder 2">
            <a:extLst>
              <a:ext uri="{FF2B5EF4-FFF2-40B4-BE49-F238E27FC236}">
                <a16:creationId xmlns:a16="http://schemas.microsoft.com/office/drawing/2014/main" id="{508B0708-E44F-4168-99DA-53A043624AFC}"/>
              </a:ext>
            </a:extLst>
          </p:cNvPr>
          <p:cNvSpPr>
            <a:spLocks noGrp="1"/>
          </p:cNvSpPr>
          <p:nvPr>
            <p:ph idx="1"/>
          </p:nvPr>
        </p:nvSpPr>
        <p:spPr>
          <a:xfrm>
            <a:off x="838200" y="1825625"/>
            <a:ext cx="10515600" cy="1051570"/>
          </a:xfrm>
        </p:spPr>
        <p:txBody>
          <a:bodyPr>
            <a:spAutoFit/>
          </a:bodyPr>
          <a:lstStyle/>
          <a:p>
            <a:r>
              <a:rPr lang="en-GB" sz="1500"/>
              <a:t>Respondents see the economy at the centre of London’s long-term recovery, but want ‘good growth’. As part of this, many see the need the need for investment and government intervention, for both the economy and Londoners. </a:t>
            </a:r>
          </a:p>
          <a:p>
            <a:r>
              <a:rPr lang="en-GB" sz="1500"/>
              <a:t>Supporting small and local business and supporting sectors that have been most affected during lockdown are seen to be key priorities for rebuilding the economy. But this should not happen at the expense of worker’s rights and pay.</a:t>
            </a:r>
          </a:p>
        </p:txBody>
      </p:sp>
      <p:pic>
        <p:nvPicPr>
          <p:cNvPr id="5" name="Stacy - support local businesses">
            <a:hlinkClick r:id="" action="ppaction://media"/>
            <a:extLst>
              <a:ext uri="{FF2B5EF4-FFF2-40B4-BE49-F238E27FC236}">
                <a16:creationId xmlns:a16="http://schemas.microsoft.com/office/drawing/2014/main" id="{34C3AA13-3064-460C-946D-13BE732BD84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0439" r="9796"/>
          <a:stretch/>
        </p:blipFill>
        <p:spPr>
          <a:xfrm>
            <a:off x="1434966" y="3088069"/>
            <a:ext cx="2397967" cy="1701671"/>
          </a:xfrm>
          <a:prstGeom prst="rect">
            <a:avLst/>
          </a:prstGeom>
        </p:spPr>
      </p:pic>
      <p:pic>
        <p:nvPicPr>
          <p:cNvPr id="6" name="Adam - employment rights and pay">
            <a:hlinkClick r:id="" action="ppaction://media"/>
            <a:extLst>
              <a:ext uri="{FF2B5EF4-FFF2-40B4-BE49-F238E27FC236}">
                <a16:creationId xmlns:a16="http://schemas.microsoft.com/office/drawing/2014/main" id="{47681468-83E3-4D09-8A0A-99509384936D}"/>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lum bright="42000"/>
          </a:blip>
          <a:srcRect l="14269"/>
          <a:stretch/>
        </p:blipFill>
        <p:spPr>
          <a:xfrm>
            <a:off x="7974007" y="3088068"/>
            <a:ext cx="1945143" cy="1701671"/>
          </a:xfrm>
          <a:prstGeom prst="rect">
            <a:avLst/>
          </a:prstGeom>
        </p:spPr>
      </p:pic>
      <p:sp>
        <p:nvSpPr>
          <p:cNvPr id="8" name="Content Placeholder 2">
            <a:extLst>
              <a:ext uri="{FF2B5EF4-FFF2-40B4-BE49-F238E27FC236}">
                <a16:creationId xmlns:a16="http://schemas.microsoft.com/office/drawing/2014/main" id="{EC8C8F49-458B-421E-8626-A092E584B907}"/>
              </a:ext>
            </a:extLst>
          </p:cNvPr>
          <p:cNvSpPr txBox="1">
            <a:spLocks/>
          </p:cNvSpPr>
          <p:nvPr/>
        </p:nvSpPr>
        <p:spPr>
          <a:xfrm>
            <a:off x="1434966" y="5014647"/>
            <a:ext cx="2397967" cy="5078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D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D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D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a:t>Support small and local businesses</a:t>
            </a:r>
          </a:p>
        </p:txBody>
      </p:sp>
      <p:sp>
        <p:nvSpPr>
          <p:cNvPr id="9" name="Content Placeholder 2">
            <a:extLst>
              <a:ext uri="{FF2B5EF4-FFF2-40B4-BE49-F238E27FC236}">
                <a16:creationId xmlns:a16="http://schemas.microsoft.com/office/drawing/2014/main" id="{2BE69137-0BB9-44D7-AE42-9F3B7F4C34F0}"/>
              </a:ext>
            </a:extLst>
          </p:cNvPr>
          <p:cNvSpPr txBox="1">
            <a:spLocks/>
          </p:cNvSpPr>
          <p:nvPr/>
        </p:nvSpPr>
        <p:spPr>
          <a:xfrm>
            <a:off x="7942662" y="5014264"/>
            <a:ext cx="1986114" cy="5078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D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D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D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a:t>Protect worker’s rights and pay</a:t>
            </a:r>
          </a:p>
        </p:txBody>
      </p:sp>
      <p:pic>
        <p:nvPicPr>
          <p:cNvPr id="10" name="Dorothy - support cultural sector">
            <a:hlinkClick r:id="" action="ppaction://media"/>
            <a:extLst>
              <a:ext uri="{FF2B5EF4-FFF2-40B4-BE49-F238E27FC236}">
                <a16:creationId xmlns:a16="http://schemas.microsoft.com/office/drawing/2014/main" id="{B3A43C40-2741-44D6-976C-240E3AB66DB0}"/>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16238" r="18726"/>
          <a:stretch/>
        </p:blipFill>
        <p:spPr>
          <a:xfrm>
            <a:off x="4630756" y="3088256"/>
            <a:ext cx="2397967" cy="1701483"/>
          </a:xfrm>
          <a:prstGeom prst="rect">
            <a:avLst/>
          </a:prstGeom>
        </p:spPr>
      </p:pic>
      <p:sp>
        <p:nvSpPr>
          <p:cNvPr id="11" name="Content Placeholder 2">
            <a:extLst>
              <a:ext uri="{FF2B5EF4-FFF2-40B4-BE49-F238E27FC236}">
                <a16:creationId xmlns:a16="http://schemas.microsoft.com/office/drawing/2014/main" id="{D031EEFA-0B79-49BC-97FE-7C9BDE050EC2}"/>
              </a:ext>
            </a:extLst>
          </p:cNvPr>
          <p:cNvSpPr txBox="1">
            <a:spLocks/>
          </p:cNvSpPr>
          <p:nvPr/>
        </p:nvSpPr>
        <p:spPr>
          <a:xfrm>
            <a:off x="4622919" y="5014264"/>
            <a:ext cx="2529756" cy="5078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D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D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D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a:t>Support at-risk sectors (e.g. culture and hospitality)</a:t>
            </a:r>
          </a:p>
        </p:txBody>
      </p:sp>
    </p:spTree>
    <p:extLst>
      <p:ext uri="{BB962C8B-B14F-4D97-AF65-F5344CB8AC3E}">
        <p14:creationId xmlns:p14="http://schemas.microsoft.com/office/powerpoint/2010/main" val="402315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796"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14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fill="hold" display="0">
                  <p:stCondLst>
                    <p:cond delay="indefinite"/>
                  </p:stCondLst>
                </p:cTn>
                <p:tgtEl>
                  <p:spTgt spid="6"/>
                </p:tgtEl>
              </p:cMediaNode>
            </p:video>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0"/>
                                        </p:tgtEl>
                                      </p:cBhvr>
                                    </p:cmd>
                                  </p:childTnLst>
                                </p:cTn>
                              </p:par>
                            </p:childTnLst>
                          </p:cTn>
                        </p:par>
                      </p:childTnLst>
                    </p:cTn>
                  </p:par>
                </p:childTnLst>
              </p:cTn>
              <p:nextCondLst>
                <p:cond evt="onClick" delay="0">
                  <p:tgtEl>
                    <p:spTgt spid="10"/>
                  </p:tgtEl>
                </p:cond>
              </p:nextCondLst>
            </p:seq>
            <p:video>
              <p:cMediaNode vol="80000">
                <p:cTn id="32" fill="hold" display="0">
                  <p:stCondLst>
                    <p:cond delay="indefinite"/>
                  </p:st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0E61-E2D8-489C-80F8-0CA5B13E0A86}"/>
              </a:ext>
            </a:extLst>
          </p:cNvPr>
          <p:cNvSpPr>
            <a:spLocks noGrp="1"/>
          </p:cNvSpPr>
          <p:nvPr>
            <p:ph type="title"/>
          </p:nvPr>
        </p:nvSpPr>
        <p:spPr>
          <a:xfrm>
            <a:off x="838199" y="365125"/>
            <a:ext cx="10904621" cy="1325563"/>
          </a:xfrm>
        </p:spPr>
        <p:txBody>
          <a:bodyPr>
            <a:noAutofit/>
          </a:bodyPr>
          <a:lstStyle/>
          <a:p>
            <a:r>
              <a:rPr lang="en-GB" sz="2800" b="1"/>
              <a:t>Respondents identified some immediate support and ideas for London’s small businesses and high streets.</a:t>
            </a:r>
          </a:p>
        </p:txBody>
      </p:sp>
      <p:sp>
        <p:nvSpPr>
          <p:cNvPr id="4" name="TextBox 3">
            <a:extLst>
              <a:ext uri="{FF2B5EF4-FFF2-40B4-BE49-F238E27FC236}">
                <a16:creationId xmlns:a16="http://schemas.microsoft.com/office/drawing/2014/main" id="{6C76E035-4BB4-4981-A3AC-13AC1CFF1005}"/>
              </a:ext>
            </a:extLst>
          </p:cNvPr>
          <p:cNvSpPr txBox="1"/>
          <p:nvPr/>
        </p:nvSpPr>
        <p:spPr>
          <a:xfrm>
            <a:off x="838199" y="2163031"/>
            <a:ext cx="5427847" cy="1246495"/>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“I think extra support for small businesses and not-for-profits is really needed. I know many in my immediate local area that have suffered and are under threat because they didn't receive any support/ grants etc due to falling through some of the many loopholes in the government support packages.”</a:t>
            </a:r>
          </a:p>
        </p:txBody>
      </p:sp>
      <p:sp>
        <p:nvSpPr>
          <p:cNvPr id="5" name="TextBox 4">
            <a:extLst>
              <a:ext uri="{FF2B5EF4-FFF2-40B4-BE49-F238E27FC236}">
                <a16:creationId xmlns:a16="http://schemas.microsoft.com/office/drawing/2014/main" id="{8F377759-050B-48D7-9669-76EAE3AF97D3}"/>
              </a:ext>
            </a:extLst>
          </p:cNvPr>
          <p:cNvSpPr txBox="1"/>
          <p:nvPr/>
        </p:nvSpPr>
        <p:spPr>
          <a:xfrm>
            <a:off x="5421773" y="3667717"/>
            <a:ext cx="2677198" cy="1938992"/>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“I have seen it already with the expansion of pavements but perhaps pedestrianising some local high streets completely to encourage people to shop locally, supporting local business but also to feel safe doing so.”</a:t>
            </a:r>
          </a:p>
        </p:txBody>
      </p:sp>
      <p:sp>
        <p:nvSpPr>
          <p:cNvPr id="6" name="Rectangle 5">
            <a:extLst>
              <a:ext uri="{FF2B5EF4-FFF2-40B4-BE49-F238E27FC236}">
                <a16:creationId xmlns:a16="http://schemas.microsoft.com/office/drawing/2014/main" id="{72BD06AE-ECD4-41AB-98BD-AC207B31A137}"/>
              </a:ext>
            </a:extLst>
          </p:cNvPr>
          <p:cNvSpPr/>
          <p:nvPr/>
        </p:nvSpPr>
        <p:spPr>
          <a:xfrm>
            <a:off x="7520587" y="2163031"/>
            <a:ext cx="3720963" cy="1246495"/>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“Make arrangements for congestion charge side streets to be pedestrianised so restaurants and bars can move tables outside onto the streets so people can social distance and dine out.”</a:t>
            </a:r>
          </a:p>
        </p:txBody>
      </p:sp>
      <p:sp>
        <p:nvSpPr>
          <p:cNvPr id="11" name="Rectangle 10">
            <a:extLst>
              <a:ext uri="{FF2B5EF4-FFF2-40B4-BE49-F238E27FC236}">
                <a16:creationId xmlns:a16="http://schemas.microsoft.com/office/drawing/2014/main" id="{E9863E6F-0F91-4FC1-BEFD-B6AF2BBE0310}"/>
              </a:ext>
            </a:extLst>
          </p:cNvPr>
          <p:cNvSpPr/>
          <p:nvPr/>
        </p:nvSpPr>
        <p:spPr>
          <a:xfrm>
            <a:off x="9108374" y="3667717"/>
            <a:ext cx="2133176" cy="1938992"/>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“For retailers who don’t have online deliveries...teach them how to do the online business as well, so that most of the businesses can be online.”</a:t>
            </a:r>
          </a:p>
        </p:txBody>
      </p:sp>
      <p:sp>
        <p:nvSpPr>
          <p:cNvPr id="12" name="Rectangle 11">
            <a:extLst>
              <a:ext uri="{FF2B5EF4-FFF2-40B4-BE49-F238E27FC236}">
                <a16:creationId xmlns:a16="http://schemas.microsoft.com/office/drawing/2014/main" id="{273A04F6-C21C-4A7D-898A-24F729CADBA9}"/>
              </a:ext>
            </a:extLst>
          </p:cNvPr>
          <p:cNvSpPr/>
          <p:nvPr/>
        </p:nvSpPr>
        <p:spPr>
          <a:xfrm>
            <a:off x="838199" y="3667717"/>
            <a:ext cx="3888180" cy="1938992"/>
          </a:xfrm>
          <a:prstGeom prst="rect">
            <a:avLst/>
          </a:prstGeom>
          <a:solidFill>
            <a:schemeClr val="accent2"/>
          </a:solidFill>
        </p:spPr>
        <p:txBody>
          <a:bodyPr wrap="square" rtlCol="0">
            <a:spAutoFit/>
          </a:bodyPr>
          <a:lstStyle/>
          <a:p>
            <a:r>
              <a:rPr lang="en-GB" sz="1500" i="1">
                <a:solidFill>
                  <a:schemeClr val="bg1"/>
                </a:solidFill>
                <a:latin typeface="Arial" panose="020B0604020202020204" pitchFamily="34" charset="0"/>
                <a:cs typeface="Arial" panose="020B0604020202020204" pitchFamily="34" charset="0"/>
              </a:rPr>
              <a:t>“I am not sure what role the GLA has with regard to the High Street but it seems like it needs special help to reimagine itself. Could the Mayor launch a competition or a series of awards and cash… A bit like the Britain in Bloom awards, but for innovative and creative use of High Street Space, and with big grant awards going to the winners.”</a:t>
            </a:r>
          </a:p>
        </p:txBody>
      </p:sp>
    </p:spTree>
    <p:extLst>
      <p:ext uri="{BB962C8B-B14F-4D97-AF65-F5344CB8AC3E}">
        <p14:creationId xmlns:p14="http://schemas.microsoft.com/office/powerpoint/2010/main" val="637457903"/>
      </p:ext>
    </p:extLst>
  </p:cSld>
  <p:clrMapOvr>
    <a:masterClrMapping/>
  </p:clrMapOvr>
</p:sld>
</file>

<file path=ppt/theme/theme1.xml><?xml version="1.0" encoding="utf-8"?>
<a:theme xmlns:a="http://schemas.openxmlformats.org/drawingml/2006/main" name="CIU Dark Theme">
  <a:themeElements>
    <a:clrScheme name="City Intelligence">
      <a:dk1>
        <a:srgbClr val="000000"/>
      </a:dk1>
      <a:lt1>
        <a:srgbClr val="FFFFFF"/>
      </a:lt1>
      <a:dk2>
        <a:srgbClr val="353D42"/>
      </a:dk2>
      <a:lt2>
        <a:srgbClr val="868B8E"/>
      </a:lt2>
      <a:accent1>
        <a:srgbClr val="008BC1"/>
      </a:accent1>
      <a:accent2>
        <a:srgbClr val="EE266D"/>
      </a:accent2>
      <a:accent3>
        <a:srgbClr val="4C9E4C"/>
      </a:accent3>
      <a:accent4>
        <a:srgbClr val="9E0059"/>
      </a:accent4>
      <a:accent5>
        <a:srgbClr val="DD072B"/>
      </a:accent5>
      <a:accent6>
        <a:srgbClr val="C617A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U Light Theme">
  <a:themeElements>
    <a:clrScheme name="City Intelligence">
      <a:dk1>
        <a:srgbClr val="000000"/>
      </a:dk1>
      <a:lt1>
        <a:srgbClr val="FFFFFF"/>
      </a:lt1>
      <a:dk2>
        <a:srgbClr val="353D42"/>
      </a:dk2>
      <a:lt2>
        <a:srgbClr val="868B8E"/>
      </a:lt2>
      <a:accent1>
        <a:srgbClr val="008BC1"/>
      </a:accent1>
      <a:accent2>
        <a:srgbClr val="EE266D"/>
      </a:accent2>
      <a:accent3>
        <a:srgbClr val="4C9E4C"/>
      </a:accent3>
      <a:accent4>
        <a:srgbClr val="9E0059"/>
      </a:accent4>
      <a:accent5>
        <a:srgbClr val="DD072B"/>
      </a:accent5>
      <a:accent6>
        <a:srgbClr val="C617A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U Half and Half">
  <a:themeElements>
    <a:clrScheme name="City Intelligence">
      <a:dk1>
        <a:srgbClr val="000000"/>
      </a:dk1>
      <a:lt1>
        <a:srgbClr val="FFFFFF"/>
      </a:lt1>
      <a:dk2>
        <a:srgbClr val="353D42"/>
      </a:dk2>
      <a:lt2>
        <a:srgbClr val="868B8E"/>
      </a:lt2>
      <a:accent1>
        <a:srgbClr val="008BC1"/>
      </a:accent1>
      <a:accent2>
        <a:srgbClr val="EE266D"/>
      </a:accent2>
      <a:accent3>
        <a:srgbClr val="4C9E4C"/>
      </a:accent3>
      <a:accent4>
        <a:srgbClr val="9E0059"/>
      </a:accent4>
      <a:accent5>
        <a:srgbClr val="DD072B"/>
      </a:accent5>
      <a:accent6>
        <a:srgbClr val="C617A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19435AF031D8439A4E409E7F56C6E1" ma:contentTypeVersion="6" ma:contentTypeDescription="Create a new document." ma:contentTypeScope="" ma:versionID="7aadac312df62c86d33b4a1bff8b94d5">
  <xsd:schema xmlns:xsd="http://www.w3.org/2001/XMLSchema" xmlns:xs="http://www.w3.org/2001/XMLSchema" xmlns:p="http://schemas.microsoft.com/office/2006/metadata/properties" xmlns:ns2="c9d090c0-2c29-4a30-8766-0b00a73f182b" xmlns:ns3="81eb125c-ee74-4196-9ae3-dec086fa8147" targetNamespace="http://schemas.microsoft.com/office/2006/metadata/properties" ma:root="true" ma:fieldsID="d3f2c9735ef1dfdd8ab37aeefdfbacad" ns2:_="" ns3:_="">
    <xsd:import namespace="c9d090c0-2c29-4a30-8766-0b00a73f182b"/>
    <xsd:import namespace="81eb125c-ee74-4196-9ae3-dec086fa81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d090c0-2c29-4a30-8766-0b00a73f18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1eb125c-ee74-4196-9ae3-dec086fa814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A2D28B-D4F6-439D-90FE-F7B63CAA61B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F185013-0A39-4C6C-966B-145A0802C5A1}">
  <ds:schemaRefs>
    <ds:schemaRef ds:uri="http://schemas.microsoft.com/sharepoint/v3/contenttype/forms"/>
  </ds:schemaRefs>
</ds:datastoreItem>
</file>

<file path=customXml/itemProps3.xml><?xml version="1.0" encoding="utf-8"?>
<ds:datastoreItem xmlns:ds="http://schemas.openxmlformats.org/officeDocument/2006/customXml" ds:itemID="{AD1F8EF4-E872-44EB-B618-F6623BC02B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d090c0-2c29-4a30-8766-0b00a73f182b"/>
    <ds:schemaRef ds:uri="81eb125c-ee74-4196-9ae3-dec086fa81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2285</Words>
  <Application>Microsoft Office PowerPoint</Application>
  <PresentationFormat>Widescreen</PresentationFormat>
  <Paragraphs>117</Paragraphs>
  <Slides>18</Slides>
  <Notes>2</Notes>
  <HiddenSlides>0</HiddenSlides>
  <MMClips>9</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18</vt:i4>
      </vt:variant>
    </vt:vector>
  </HeadingPairs>
  <TitlesOfParts>
    <vt:vector size="23" baseType="lpstr">
      <vt:lpstr>Arial</vt:lpstr>
      <vt:lpstr>Calibri</vt:lpstr>
      <vt:lpstr>CIU Dark Theme</vt:lpstr>
      <vt:lpstr>CIU Light Theme</vt:lpstr>
      <vt:lpstr>CIU Half and Half</vt:lpstr>
      <vt:lpstr>COVID-19 online diary</vt:lpstr>
      <vt:lpstr>Overview of the research</vt:lpstr>
      <vt:lpstr>Methodology</vt:lpstr>
      <vt:lpstr>Summary</vt:lpstr>
      <vt:lpstr>London’s recovery</vt:lpstr>
      <vt:lpstr>The aims of the London Recovery Board seem appropriate, though some questioned the role of the board.</vt:lpstr>
      <vt:lpstr>There is appetite for change – respondents see coronavirus as a catalyst, and want London's recovery to capitalise on it.</vt:lpstr>
      <vt:lpstr>Respondents want an economic recovery that is local and fair, not ‘profit-making for the sake of profit-making’. </vt:lpstr>
      <vt:lpstr>Respondents identified some immediate support and ideas for London’s small businesses and high streets.</vt:lpstr>
      <vt:lpstr>Safety remains paramount – this should be emphasised alongside economic recovery measures.</vt:lpstr>
      <vt:lpstr>Immediate financial relief and support for Londoners is also needed, alongside supporting businesses.</vt:lpstr>
      <vt:lpstr>Respondents stress the importance of supporting those most at need, and the role of community support.</vt:lpstr>
      <vt:lpstr>Views on Test and Trace</vt:lpstr>
      <vt:lpstr>Test and Trace is seen as a good idea in principal, but respondents question its effectiveness and timing.</vt:lpstr>
      <vt:lpstr>Key concerns and flaws with Test and Trace in general:</vt:lpstr>
      <vt:lpstr>Key concerns and flaws with the manual contact-tracing:</vt:lpstr>
      <vt:lpstr>Key concerns and flaws with the smartphone app:</vt:lpstr>
      <vt:lpstr>COVID-19 online diary  Weeks 3 and 4 (June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Myles.Wilson@london.gov.uk</dc:creator>
  <cp:lastModifiedBy>Myles Wilson</cp:lastModifiedBy>
  <cp:revision>14</cp:revision>
  <dcterms:created xsi:type="dcterms:W3CDTF">2019-06-10T10:31:11Z</dcterms:created>
  <dcterms:modified xsi:type="dcterms:W3CDTF">2020-06-19T15:06:03Z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0x010100F919435AF031D8439A4E409E7F56C6E1</vt:lpwstr>
  </property>
</Properties>
</file>