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93" r:id="rId2"/>
    <p:sldMasterId id="2147483748" r:id="rId3"/>
    <p:sldMasterId id="2147483771" r:id="rId4"/>
  </p:sldMasterIdLst>
  <p:notesMasterIdLst>
    <p:notesMasterId r:id="rId85"/>
  </p:notesMasterIdLst>
  <p:handoutMasterIdLst>
    <p:handoutMasterId r:id="rId86"/>
  </p:handoutMasterIdLst>
  <p:sldIdLst>
    <p:sldId id="4429" r:id="rId5"/>
    <p:sldId id="4430" r:id="rId6"/>
    <p:sldId id="4431" r:id="rId7"/>
    <p:sldId id="4432" r:id="rId8"/>
    <p:sldId id="4433" r:id="rId9"/>
    <p:sldId id="4496" r:id="rId10"/>
    <p:sldId id="4434" r:id="rId11"/>
    <p:sldId id="4435" r:id="rId12"/>
    <p:sldId id="4436" r:id="rId13"/>
    <p:sldId id="4296" r:id="rId14"/>
    <p:sldId id="4370" r:id="rId15"/>
    <p:sldId id="4303" r:id="rId16"/>
    <p:sldId id="4389" r:id="rId17"/>
    <p:sldId id="4390" r:id="rId18"/>
    <p:sldId id="4392" r:id="rId19"/>
    <p:sldId id="4305" r:id="rId20"/>
    <p:sldId id="4335" r:id="rId21"/>
    <p:sldId id="4437" r:id="rId22"/>
    <p:sldId id="4297" r:id="rId23"/>
    <p:sldId id="4376" r:id="rId24"/>
    <p:sldId id="4438" r:id="rId25"/>
    <p:sldId id="4439" r:id="rId26"/>
    <p:sldId id="4440" r:id="rId27"/>
    <p:sldId id="4441" r:id="rId28"/>
    <p:sldId id="4442" r:id="rId29"/>
    <p:sldId id="4443" r:id="rId30"/>
    <p:sldId id="4444" r:id="rId31"/>
    <p:sldId id="4445" r:id="rId32"/>
    <p:sldId id="4449" r:id="rId33"/>
    <p:sldId id="4447" r:id="rId34"/>
    <p:sldId id="4300" r:id="rId35"/>
    <p:sldId id="4451" r:id="rId36"/>
    <p:sldId id="4452" r:id="rId37"/>
    <p:sldId id="4453" r:id="rId38"/>
    <p:sldId id="4454" r:id="rId39"/>
    <p:sldId id="4455" r:id="rId40"/>
    <p:sldId id="4456" r:id="rId41"/>
    <p:sldId id="4457" r:id="rId42"/>
    <p:sldId id="4458" r:id="rId43"/>
    <p:sldId id="4459" r:id="rId44"/>
    <p:sldId id="4460" r:id="rId45"/>
    <p:sldId id="4461" r:id="rId46"/>
    <p:sldId id="4470" r:id="rId47"/>
    <p:sldId id="4463" r:id="rId48"/>
    <p:sldId id="4464" r:id="rId49"/>
    <p:sldId id="4465" r:id="rId50"/>
    <p:sldId id="4466" r:id="rId51"/>
    <p:sldId id="4467" r:id="rId52"/>
    <p:sldId id="4468" r:id="rId53"/>
    <p:sldId id="4469" r:id="rId54"/>
    <p:sldId id="4299" r:id="rId55"/>
    <p:sldId id="4471" r:id="rId56"/>
    <p:sldId id="4472" r:id="rId57"/>
    <p:sldId id="4473" r:id="rId58"/>
    <p:sldId id="4474" r:id="rId59"/>
    <p:sldId id="4475" r:id="rId60"/>
    <p:sldId id="4476" r:id="rId61"/>
    <p:sldId id="4477" r:id="rId62"/>
    <p:sldId id="4478" r:id="rId63"/>
    <p:sldId id="4479" r:id="rId64"/>
    <p:sldId id="4480" r:id="rId65"/>
    <p:sldId id="4481" r:id="rId66"/>
    <p:sldId id="4482" r:id="rId67"/>
    <p:sldId id="4483" r:id="rId68"/>
    <p:sldId id="4484" r:id="rId69"/>
    <p:sldId id="4487" r:id="rId70"/>
    <p:sldId id="4448" r:id="rId71"/>
    <p:sldId id="4486" r:id="rId72"/>
    <p:sldId id="4401" r:id="rId73"/>
    <p:sldId id="4495" r:id="rId74"/>
    <p:sldId id="4414" r:id="rId75"/>
    <p:sldId id="4490" r:id="rId76"/>
    <p:sldId id="4491" r:id="rId77"/>
    <p:sldId id="4492" r:id="rId78"/>
    <p:sldId id="4493" r:id="rId79"/>
    <p:sldId id="4494" r:id="rId80"/>
    <p:sldId id="4343" r:id="rId81"/>
    <p:sldId id="4411" r:id="rId82"/>
    <p:sldId id="4412" r:id="rId83"/>
    <p:sldId id="433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4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E77083-55B8-4BEF-9336-2B334E26D8D1}" v="4" dt="2022-12-19T09:55:39.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61" autoAdjust="0"/>
    <p:restoredTop sz="95481" autoAdjust="0"/>
  </p:normalViewPr>
  <p:slideViewPr>
    <p:cSldViewPr snapToGrid="0">
      <p:cViewPr varScale="1">
        <p:scale>
          <a:sx n="91" d="100"/>
          <a:sy n="91" d="100"/>
        </p:scale>
        <p:origin x="114" y="59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homedata\home$\DRozario\survey%20of%20londoners\August%202022\charts\Data%20for%20Daryl%20-%20Survey%20of%20Londoners-D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'Respect Part Comm'!$B$46</c:f>
              <c:strCache>
                <c:ptCount val="1"/>
                <c:pt idx="0">
                  <c:v>2018/19</c:v>
                </c:pt>
              </c:strCache>
            </c:strRef>
          </c:tx>
          <c:spPr>
            <a:solidFill>
              <a:schemeClr val="accent1"/>
            </a:solidFill>
            <a:ln>
              <a:noFill/>
            </a:ln>
            <a:effectLst/>
          </c:spPr>
          <c:invertIfNegative val="0"/>
          <c:dLbls>
            <c:dLbl>
              <c:idx val="0"/>
              <c:layout>
                <c:manualLayout>
                  <c:x val="-7.100591715976331E-3"/>
                  <c:y val="-1.544431476291915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BA-4C6D-99C7-32C84ED5AD14}"/>
                </c:ext>
              </c:extLst>
            </c:dLbl>
            <c:dLbl>
              <c:idx val="1"/>
              <c:layout>
                <c:manualLayout>
                  <c:x val="-9.4674556213017961E-3"/>
                  <c:y val="-3.088862952583831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BA-4C6D-99C7-32C84ED5AD14}"/>
                </c:ext>
              </c:extLst>
            </c:dLbl>
            <c:dLbl>
              <c:idx val="2"/>
              <c:layout>
                <c:manualLayout>
                  <c:x val="-7.1005917159763744E-3"/>
                  <c:y val="3.36970760224608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BA-4C6D-99C7-32C84ED5AD14}"/>
                </c:ext>
              </c:extLst>
            </c:dLbl>
            <c:dLbl>
              <c:idx val="3"/>
              <c:layout>
                <c:manualLayout>
                  <c:x val="-7.10059171597633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BA-4C6D-99C7-32C84ED5AD14}"/>
                </c:ext>
              </c:extLst>
            </c:dLbl>
            <c:dLbl>
              <c:idx val="4"/>
              <c:layout>
                <c:manualLayout>
                  <c:x val="-4.7337278106508876E-3"/>
                  <c:y val="-6.17772590516766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BA-4C6D-99C7-32C84ED5AD14}"/>
                </c:ext>
              </c:extLst>
            </c:dLbl>
            <c:dLbl>
              <c:idx val="5"/>
              <c:layout>
                <c:manualLayout>
                  <c:x val="-4.733727810650887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BA-4C6D-99C7-32C84ED5AD14}"/>
                </c:ext>
              </c:extLst>
            </c:dLbl>
            <c:dLbl>
              <c:idx val="6"/>
              <c:layout>
                <c:manualLayout>
                  <c:x val="-7.100591715976417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ABA-4C6D-99C7-32C84ED5AD14}"/>
                </c:ext>
              </c:extLst>
            </c:dLbl>
            <c:dLbl>
              <c:idx val="7"/>
              <c:layout>
                <c:manualLayout>
                  <c:x val="-9.46745562130186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BA-4C6D-99C7-32C84ED5AD14}"/>
                </c:ext>
              </c:extLst>
            </c:dLbl>
            <c:dLbl>
              <c:idx val="8"/>
              <c:layout>
                <c:manualLayout>
                  <c:x val="-2.3668639053254438E-3"/>
                  <c:y val="-6.17772590516766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ABA-4C6D-99C7-32C84ED5AD14}"/>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'Respect Part Comm'!$A$47:$A$56</c:f>
              <c:strCache>
                <c:ptCount val="10"/>
                <c:pt idx="0">
                  <c:v>Ethnicity</c:v>
                </c:pt>
                <c:pt idx="1">
                  <c:v>Age</c:v>
                </c:pt>
                <c:pt idx="2">
                  <c:v>Sex</c:v>
                </c:pt>
                <c:pt idx="3">
                  <c:v>Social class</c:v>
                </c:pt>
                <c:pt idx="4">
                  <c:v>Religion</c:v>
                </c:pt>
                <c:pt idx="5">
                  <c:v>Disability</c:v>
                </c:pt>
                <c:pt idx="6">
                  <c:v>Sexual orientation</c:v>
                </c:pt>
                <c:pt idx="7">
                  <c:v>Pregnancy / maternity leave</c:v>
                </c:pt>
                <c:pt idx="8">
                  <c:v>Married / civil partnership</c:v>
                </c:pt>
                <c:pt idx="9">
                  <c:v>Gender identity*</c:v>
                </c:pt>
              </c:strCache>
            </c:strRef>
          </c:cat>
          <c:val>
            <c:numRef>
              <c:f>'Respect Part Comm'!$B$47:$B$56</c:f>
              <c:numCache>
                <c:formatCode>###0%</c:formatCode>
                <c:ptCount val="10"/>
                <c:pt idx="0">
                  <c:v>0.15854229011272494</c:v>
                </c:pt>
                <c:pt idx="1">
                  <c:v>0.12380659040700706</c:v>
                </c:pt>
                <c:pt idx="2">
                  <c:v>0.11214515097479608</c:v>
                </c:pt>
                <c:pt idx="3">
                  <c:v>7.4500561845912736E-2</c:v>
                </c:pt>
                <c:pt idx="4">
                  <c:v>6.5362059387340327E-2</c:v>
                </c:pt>
                <c:pt idx="5">
                  <c:v>3.6888781587685056E-2</c:v>
                </c:pt>
                <c:pt idx="6">
                  <c:v>3.0311489549619909E-2</c:v>
                </c:pt>
                <c:pt idx="7">
                  <c:v>1.1451243023435351E-2</c:v>
                </c:pt>
                <c:pt idx="8">
                  <c:v>6.5709804199321712E-3</c:v>
                </c:pt>
                <c:pt idx="9">
                  <c:v>1.4583688535252572E-3</c:v>
                </c:pt>
              </c:numCache>
            </c:numRef>
          </c:val>
          <c:extLst>
            <c:ext xmlns:c16="http://schemas.microsoft.com/office/drawing/2014/chart" uri="{C3380CC4-5D6E-409C-BE32-E72D297353CC}">
              <c16:uniqueId val="{00000009-2ABA-4C6D-99C7-32C84ED5AD14}"/>
            </c:ext>
          </c:extLst>
        </c:ser>
        <c:ser>
          <c:idx val="1"/>
          <c:order val="1"/>
          <c:tx>
            <c:strRef>
              <c:f>'Respect Part Comm'!$C$46</c:f>
              <c:strCache>
                <c:ptCount val="1"/>
                <c:pt idx="0">
                  <c:v>2021/22</c:v>
                </c:pt>
              </c:strCache>
            </c:strRef>
          </c:tx>
          <c:spPr>
            <a:solidFill>
              <a:schemeClr val="accent2"/>
            </a:solidFill>
            <a:ln>
              <a:noFill/>
            </a:ln>
            <a:effectLst/>
          </c:spPr>
          <c:invertIfNegative val="0"/>
          <c:dLbls>
            <c:dLbl>
              <c:idx val="1"/>
              <c:layout>
                <c:manualLayout>
                  <c:x val="7.100591715976287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ABA-4C6D-99C7-32C84ED5AD14}"/>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'Respect Part Comm'!$A$47:$A$56</c:f>
              <c:strCache>
                <c:ptCount val="10"/>
                <c:pt idx="0">
                  <c:v>Ethnicity</c:v>
                </c:pt>
                <c:pt idx="1">
                  <c:v>Age</c:v>
                </c:pt>
                <c:pt idx="2">
                  <c:v>Sex</c:v>
                </c:pt>
                <c:pt idx="3">
                  <c:v>Social class</c:v>
                </c:pt>
                <c:pt idx="4">
                  <c:v>Religion</c:v>
                </c:pt>
                <c:pt idx="5">
                  <c:v>Disability</c:v>
                </c:pt>
                <c:pt idx="6">
                  <c:v>Sexual orientation</c:v>
                </c:pt>
                <c:pt idx="7">
                  <c:v>Pregnancy / maternity leave</c:v>
                </c:pt>
                <c:pt idx="8">
                  <c:v>Married / civil partnership</c:v>
                </c:pt>
                <c:pt idx="9">
                  <c:v>Gender identity*</c:v>
                </c:pt>
              </c:strCache>
            </c:strRef>
          </c:cat>
          <c:val>
            <c:numRef>
              <c:f>'Respect Part Comm'!$C$47:$C$56</c:f>
              <c:numCache>
                <c:formatCode>###0%</c:formatCode>
                <c:ptCount val="10"/>
                <c:pt idx="0">
                  <c:v>0.18585415942370784</c:v>
                </c:pt>
                <c:pt idx="1">
                  <c:v>0.11942957629675793</c:v>
                </c:pt>
                <c:pt idx="2">
                  <c:v>0.13061531053313691</c:v>
                </c:pt>
                <c:pt idx="3">
                  <c:v>7.8035122567218784E-2</c:v>
                </c:pt>
                <c:pt idx="4">
                  <c:v>5.6658429522385534E-2</c:v>
                </c:pt>
                <c:pt idx="5">
                  <c:v>4.1934691752575227E-2</c:v>
                </c:pt>
                <c:pt idx="6">
                  <c:v>2.7362767872468975E-2</c:v>
                </c:pt>
                <c:pt idx="7">
                  <c:v>1.3043866248243739E-2</c:v>
                </c:pt>
                <c:pt idx="8">
                  <c:v>5.214332291523416E-3</c:v>
                </c:pt>
                <c:pt idx="9">
                  <c:v>1.4544385751778001E-2</c:v>
                </c:pt>
              </c:numCache>
            </c:numRef>
          </c:val>
          <c:extLst>
            <c:ext xmlns:c16="http://schemas.microsoft.com/office/drawing/2014/chart" uri="{C3380CC4-5D6E-409C-BE32-E72D297353CC}">
              <c16:uniqueId val="{0000000B-2ABA-4C6D-99C7-32C84ED5AD14}"/>
            </c:ext>
          </c:extLst>
        </c:ser>
        <c:dLbls>
          <c:dLblPos val="outEnd"/>
          <c:showLegendKey val="0"/>
          <c:showVal val="1"/>
          <c:showCatName val="0"/>
          <c:showSerName val="0"/>
          <c:showPercent val="0"/>
          <c:showBubbleSize val="0"/>
        </c:dLbls>
        <c:gapWidth val="219"/>
        <c:overlap val="-27"/>
        <c:axId val="804453016"/>
        <c:axId val="804455640"/>
      </c:barChart>
      <c:catAx>
        <c:axId val="80445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04455640"/>
        <c:crosses val="autoZero"/>
        <c:auto val="1"/>
        <c:lblAlgn val="ctr"/>
        <c:lblOffset val="100"/>
        <c:noMultiLvlLbl val="0"/>
      </c:catAx>
      <c:valAx>
        <c:axId val="804455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4453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4A282D-5B55-446B-8A6E-32211622B2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A5D6A51-735F-4EE8-8A91-1F3F88DEE1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4A3682-61EA-4A71-971A-715E9DB3E5E8}" type="datetimeFigureOut">
              <a:rPr lang="en-GB" smtClean="0"/>
              <a:t>16/12/2022</a:t>
            </a:fld>
            <a:endParaRPr lang="en-GB" dirty="0"/>
          </a:p>
        </p:txBody>
      </p:sp>
      <p:sp>
        <p:nvSpPr>
          <p:cNvPr id="4" name="Footer Placeholder 3">
            <a:extLst>
              <a:ext uri="{FF2B5EF4-FFF2-40B4-BE49-F238E27FC236}">
                <a16:creationId xmlns:a16="http://schemas.microsoft.com/office/drawing/2014/main" id="{A09A8D36-F8B5-4A61-BA9B-60FFE810EB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CD4C4BA8-2D1D-469D-86BE-70C6A0B9DE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E60A85-776E-4307-8F5E-A06D5C1E8654}" type="slidenum">
              <a:rPr lang="en-GB" smtClean="0"/>
              <a:t>‹#›</a:t>
            </a:fld>
            <a:endParaRPr lang="en-GB" dirty="0"/>
          </a:p>
        </p:txBody>
      </p:sp>
    </p:spTree>
    <p:extLst>
      <p:ext uri="{BB962C8B-B14F-4D97-AF65-F5344CB8AC3E}">
        <p14:creationId xmlns:p14="http://schemas.microsoft.com/office/powerpoint/2010/main" val="709182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A3208-04DF-4AB0-896B-51565B4B060D}" type="datetimeFigureOut">
              <a:rPr lang="en-GB" smtClean="0"/>
              <a:t>16/12/2022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577C-CE09-4EC6-9CEE-5446383E4956}" type="slidenum">
              <a:rPr lang="en-GB" smtClean="0"/>
              <a:t>‹#›</a:t>
            </a:fld>
            <a:endParaRPr lang="en-GB" dirty="0"/>
          </a:p>
        </p:txBody>
      </p:sp>
    </p:spTree>
    <p:extLst>
      <p:ext uri="{BB962C8B-B14F-4D97-AF65-F5344CB8AC3E}">
        <p14:creationId xmlns:p14="http://schemas.microsoft.com/office/powerpoint/2010/main" val="182090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cs typeface="Calibri"/>
            </a:endParaRPr>
          </a:p>
        </p:txBody>
      </p:sp>
    </p:spTree>
    <p:extLst>
      <p:ext uri="{BB962C8B-B14F-4D97-AF65-F5344CB8AC3E}">
        <p14:creationId xmlns:p14="http://schemas.microsoft.com/office/powerpoint/2010/main" val="149958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249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936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2696877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662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941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2414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0435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28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3457736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345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8566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719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Tree>
    <p:extLst>
      <p:ext uri="{BB962C8B-B14F-4D97-AF65-F5344CB8AC3E}">
        <p14:creationId xmlns:p14="http://schemas.microsoft.com/office/powerpoint/2010/main" val="3352747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Tree>
    <p:extLst>
      <p:ext uri="{BB962C8B-B14F-4D97-AF65-F5344CB8AC3E}">
        <p14:creationId xmlns:p14="http://schemas.microsoft.com/office/powerpoint/2010/main" val="218699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4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3977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2137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9277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4660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8926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078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0013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1673377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2393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1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1024888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3764943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2582814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1480629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3773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6937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561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306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1708483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9161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388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1244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822606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331069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6902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202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r>
              <a:rPr lang="en-GB" dirty="0"/>
              <a:t>DISABILITY DATA TO BE ADDED </a:t>
            </a:r>
            <a:endParaRPr lang="en-US" dirty="0"/>
          </a:p>
        </p:txBody>
      </p:sp>
    </p:spTree>
    <p:extLst>
      <p:ext uri="{BB962C8B-B14F-4D97-AF65-F5344CB8AC3E}">
        <p14:creationId xmlns:p14="http://schemas.microsoft.com/office/powerpoint/2010/main" val="20021752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r>
              <a:rPr lang="en-GB" dirty="0"/>
              <a:t>DISABILITY DATA TO BE ADDED </a:t>
            </a:r>
            <a:endParaRPr lang="en-US" dirty="0"/>
          </a:p>
        </p:txBody>
      </p:sp>
    </p:spTree>
    <p:extLst>
      <p:ext uri="{BB962C8B-B14F-4D97-AF65-F5344CB8AC3E}">
        <p14:creationId xmlns:p14="http://schemas.microsoft.com/office/powerpoint/2010/main" val="391464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8727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755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3267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689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8994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2630850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59627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panose="020B0502040204020203" pitchFamily="34" charset="0"/>
              </a:rPr>
              <a:t>To consider footnote on impact of pandemic - restrictions of time spent outdoors during some periods, but also some travel mode shift</a:t>
            </a:r>
            <a:endParaRPr lang="en-GB" sz="1800" dirty="0">
              <a:effectLst/>
              <a:latin typeface="Arial" panose="020B0604020202020204" pitchFamily="34" charset="0"/>
            </a:endParaRPr>
          </a:p>
          <a:p>
            <a:br>
              <a:rPr lang="en-GB" dirty="0"/>
            </a:br>
            <a:endParaRPr lang="en-US" dirty="0"/>
          </a:p>
        </p:txBody>
      </p:sp>
    </p:spTree>
    <p:extLst>
      <p:ext uri="{BB962C8B-B14F-4D97-AF65-F5344CB8AC3E}">
        <p14:creationId xmlns:p14="http://schemas.microsoft.com/office/powerpoint/2010/main" val="16746775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98320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GB" dirty="0"/>
          </a:p>
        </p:txBody>
      </p:sp>
    </p:spTree>
    <p:extLst>
      <p:ext uri="{BB962C8B-B14F-4D97-AF65-F5344CB8AC3E}">
        <p14:creationId xmlns:p14="http://schemas.microsoft.com/office/powerpoint/2010/main" val="1597509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444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8615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Tree>
    <p:extLst>
      <p:ext uri="{BB962C8B-B14F-4D97-AF65-F5344CB8AC3E}">
        <p14:creationId xmlns:p14="http://schemas.microsoft.com/office/powerpoint/2010/main" val="42291408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3114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3901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773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6630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7221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11642382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dirty="0"/>
          </a:p>
        </p:txBody>
      </p:sp>
    </p:spTree>
    <p:extLst>
      <p:ext uri="{BB962C8B-B14F-4D97-AF65-F5344CB8AC3E}">
        <p14:creationId xmlns:p14="http://schemas.microsoft.com/office/powerpoint/2010/main" val="3757719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12605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22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28531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60535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28523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25448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3957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89838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85949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2344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50484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7653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944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81649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813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7860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slide with MOL logo top">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FCC5F-AE85-4281-ABFD-03212ABD7804}"/>
              </a:ext>
            </a:extLst>
          </p:cNvPr>
          <p:cNvPicPr>
            <a:picLocks noChangeAspect="1"/>
          </p:cNvPicPr>
          <p:nvPr userDrawn="1"/>
        </p:nvPicPr>
        <p:blipFill>
          <a:blip r:embed="rId2"/>
          <a:stretch>
            <a:fillRect/>
          </a:stretch>
        </p:blipFill>
        <p:spPr>
          <a:xfrm>
            <a:off x="4405561" y="63653"/>
            <a:ext cx="3380879" cy="966646"/>
          </a:xfrm>
          <a:prstGeom prst="rect">
            <a:avLst/>
          </a:prstGeom>
        </p:spPr>
      </p:pic>
      <p:cxnSp>
        <p:nvCxnSpPr>
          <p:cNvPr id="7" name="Straight Connector 6">
            <a:extLst>
              <a:ext uri="{FF2B5EF4-FFF2-40B4-BE49-F238E27FC236}">
                <a16:creationId xmlns:a16="http://schemas.microsoft.com/office/drawing/2014/main" id="{0344D278-D991-4D63-822F-C546A8C266A4}"/>
              </a:ext>
            </a:extLst>
          </p:cNvPr>
          <p:cNvCxnSpPr>
            <a:cxnSpLocks/>
          </p:cNvCxnSpPr>
          <p:nvPr userDrawn="1"/>
        </p:nvCxnSpPr>
        <p:spPr>
          <a:xfrm>
            <a:off x="906463" y="1083362"/>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96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7" name="Content Placeholder 4">
            <a:extLst>
              <a:ext uri="{FF2B5EF4-FFF2-40B4-BE49-F238E27FC236}">
                <a16:creationId xmlns:a16="http://schemas.microsoft.com/office/drawing/2014/main" id="{867750C4-2CF3-42E4-8DC1-23093AA10D15}"/>
              </a:ext>
            </a:extLst>
          </p:cNvPr>
          <p:cNvSpPr>
            <a:spLocks noGrp="1"/>
          </p:cNvSpPr>
          <p:nvPr>
            <p:ph sz="quarter" idx="20" hasCustomPrompt="1"/>
          </p:nvPr>
        </p:nvSpPr>
        <p:spPr>
          <a:xfrm>
            <a:off x="6356279"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D1871B70-D49E-447F-8679-85AEF08FB277}"/>
              </a:ext>
            </a:extLst>
          </p:cNvPr>
          <p:cNvSpPr>
            <a:spLocks noGrp="1"/>
          </p:cNvSpPr>
          <p:nvPr>
            <p:ph type="body" sz="quarter" idx="21" hasCustomPrompt="1"/>
          </p:nvPr>
        </p:nvSpPr>
        <p:spPr>
          <a:xfrm>
            <a:off x="6356279"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Tree>
    <p:extLst>
      <p:ext uri="{BB962C8B-B14F-4D97-AF65-F5344CB8AC3E}">
        <p14:creationId xmlns:p14="http://schemas.microsoft.com/office/powerpoint/2010/main" val="2346702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mp; graph with title">
  <p:cSld name="Title &amp; graph with title">
    <p:spTree>
      <p:nvGrpSpPr>
        <p:cNvPr id="1" name="Shape 88"/>
        <p:cNvGrpSpPr/>
        <p:nvPr/>
      </p:nvGrpSpPr>
      <p:grpSpPr>
        <a:xfrm>
          <a:off x="0" y="0"/>
          <a:ext cx="0" cy="0"/>
          <a:chOff x="0" y="0"/>
          <a:chExt cx="0" cy="0"/>
        </a:xfrm>
      </p:grpSpPr>
      <p:sp>
        <p:nvSpPr>
          <p:cNvPr id="89" name="Google Shape;89;p47"/>
          <p:cNvSpPr txBox="1">
            <a:spLocks noGrp="1"/>
          </p:cNvSpPr>
          <p:nvPr>
            <p:ph type="body" idx="1"/>
          </p:nvPr>
        </p:nvSpPr>
        <p:spPr>
          <a:xfrm>
            <a:off x="2039565" y="1532878"/>
            <a:ext cx="8112871"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sz="18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7"/>
          <p:cNvSpPr>
            <a:spLocks noGrp="1"/>
          </p:cNvSpPr>
          <p:nvPr>
            <p:ph type="chart" idx="2"/>
          </p:nvPr>
        </p:nvSpPr>
        <p:spPr>
          <a:xfrm>
            <a:off x="2039831" y="1999130"/>
            <a:ext cx="8112338" cy="3702927"/>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91" name="Google Shape;91;p47"/>
          <p:cNvSpPr txBox="1">
            <a:spLocks noGrp="1"/>
          </p:cNvSpPr>
          <p:nvPr>
            <p:ph type="body" idx="3"/>
          </p:nvPr>
        </p:nvSpPr>
        <p:spPr>
          <a:xfrm>
            <a:off x="2039565" y="5749501"/>
            <a:ext cx="8112871" cy="1678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7"/>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7"/>
          <p:cNvSpPr txBox="1">
            <a:spLocks noGrp="1"/>
          </p:cNvSpPr>
          <p:nvPr>
            <p:ph type="body" idx="4"/>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70193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mp; 2 graphs with text &amp; titles">
  <p:cSld name="Title &amp; 2 graphs with text &amp; titles">
    <p:spTree>
      <p:nvGrpSpPr>
        <p:cNvPr id="1" name="Shape 94"/>
        <p:cNvGrpSpPr/>
        <p:nvPr/>
      </p:nvGrpSpPr>
      <p:grpSpPr>
        <a:xfrm>
          <a:off x="0" y="0"/>
          <a:ext cx="0" cy="0"/>
          <a:chOff x="0" y="0"/>
          <a:chExt cx="0" cy="0"/>
        </a:xfrm>
      </p:grpSpPr>
      <p:sp>
        <p:nvSpPr>
          <p:cNvPr id="95" name="Google Shape;95;p48"/>
          <p:cNvSpPr txBox="1">
            <a:spLocks noGrp="1"/>
          </p:cNvSpPr>
          <p:nvPr>
            <p:ph type="body" idx="1"/>
          </p:nvPr>
        </p:nvSpPr>
        <p:spPr>
          <a:xfrm>
            <a:off x="906500" y="1549660"/>
            <a:ext cx="4780276"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8"/>
          <p:cNvSpPr>
            <a:spLocks noGrp="1"/>
          </p:cNvSpPr>
          <p:nvPr>
            <p:ph type="chart" idx="2"/>
          </p:nvPr>
        </p:nvSpPr>
        <p:spPr>
          <a:xfrm>
            <a:off x="906463" y="1999130"/>
            <a:ext cx="4779962" cy="2411505"/>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97" name="Google Shape;97;p48"/>
          <p:cNvSpPr txBox="1">
            <a:spLocks noGrp="1"/>
          </p:cNvSpPr>
          <p:nvPr>
            <p:ph type="body" idx="3"/>
          </p:nvPr>
        </p:nvSpPr>
        <p:spPr>
          <a:xfrm>
            <a:off x="906500" y="5753422"/>
            <a:ext cx="4780276" cy="1678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8"/>
          <p:cNvSpPr txBox="1">
            <a:spLocks noGrp="1"/>
          </p:cNvSpPr>
          <p:nvPr>
            <p:ph type="body" idx="4"/>
          </p:nvPr>
        </p:nvSpPr>
        <p:spPr>
          <a:xfrm>
            <a:off x="906461" y="4544359"/>
            <a:ext cx="4779956" cy="1010462"/>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8"/>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8"/>
          <p:cNvSpPr txBox="1">
            <a:spLocks noGrp="1"/>
          </p:cNvSpPr>
          <p:nvPr>
            <p:ph type="body" idx="5"/>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8"/>
          <p:cNvSpPr txBox="1">
            <a:spLocks noGrp="1"/>
          </p:cNvSpPr>
          <p:nvPr>
            <p:ph type="body" idx="6"/>
          </p:nvPr>
        </p:nvSpPr>
        <p:spPr>
          <a:xfrm>
            <a:off x="6519900" y="1549660"/>
            <a:ext cx="4780276"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8"/>
          <p:cNvSpPr>
            <a:spLocks noGrp="1"/>
          </p:cNvSpPr>
          <p:nvPr>
            <p:ph type="chart" idx="7"/>
          </p:nvPr>
        </p:nvSpPr>
        <p:spPr>
          <a:xfrm>
            <a:off x="6519863" y="1999130"/>
            <a:ext cx="4779962" cy="2411505"/>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03" name="Google Shape;103;p48"/>
          <p:cNvSpPr txBox="1">
            <a:spLocks noGrp="1"/>
          </p:cNvSpPr>
          <p:nvPr>
            <p:ph type="body" idx="8"/>
          </p:nvPr>
        </p:nvSpPr>
        <p:spPr>
          <a:xfrm>
            <a:off x="6519900" y="5753422"/>
            <a:ext cx="4780276" cy="1678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8"/>
          <p:cNvSpPr txBox="1">
            <a:spLocks noGrp="1"/>
          </p:cNvSpPr>
          <p:nvPr>
            <p:ph type="body" idx="9"/>
          </p:nvPr>
        </p:nvSpPr>
        <p:spPr>
          <a:xfrm>
            <a:off x="6519861" y="4544359"/>
            <a:ext cx="4779956" cy="1010462"/>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10066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text box &amp; graph with titles">
  <p:cSld name="Title, text box &amp; graph with titles">
    <p:spTree>
      <p:nvGrpSpPr>
        <p:cNvPr id="1" name="Shape 105"/>
        <p:cNvGrpSpPr/>
        <p:nvPr/>
      </p:nvGrpSpPr>
      <p:grpSpPr>
        <a:xfrm>
          <a:off x="0" y="0"/>
          <a:ext cx="0" cy="0"/>
          <a:chOff x="0" y="0"/>
          <a:chExt cx="0" cy="0"/>
        </a:xfrm>
      </p:grpSpPr>
      <p:sp>
        <p:nvSpPr>
          <p:cNvPr id="106" name="Google Shape;106;p49"/>
          <p:cNvSpPr txBox="1">
            <a:spLocks noGrp="1"/>
          </p:cNvSpPr>
          <p:nvPr>
            <p:ph type="body" idx="1"/>
          </p:nvPr>
        </p:nvSpPr>
        <p:spPr>
          <a:xfrm>
            <a:off x="906463" y="1559934"/>
            <a:ext cx="4784889"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9"/>
          <p:cNvSpPr txBox="1">
            <a:spLocks noGrp="1"/>
          </p:cNvSpPr>
          <p:nvPr>
            <p:ph type="body" idx="2"/>
          </p:nvPr>
        </p:nvSpPr>
        <p:spPr>
          <a:xfrm>
            <a:off x="6358059" y="1559934"/>
            <a:ext cx="4942091"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9"/>
          <p:cNvSpPr>
            <a:spLocks noGrp="1"/>
          </p:cNvSpPr>
          <p:nvPr>
            <p:ph type="chart" idx="3"/>
          </p:nvPr>
        </p:nvSpPr>
        <p:spPr>
          <a:xfrm>
            <a:off x="6358059" y="1999130"/>
            <a:ext cx="4941766" cy="3579737"/>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09" name="Google Shape;109;p49"/>
          <p:cNvSpPr txBox="1">
            <a:spLocks noGrp="1"/>
          </p:cNvSpPr>
          <p:nvPr>
            <p:ph type="body" idx="4"/>
          </p:nvPr>
        </p:nvSpPr>
        <p:spPr>
          <a:xfrm>
            <a:off x="6358059" y="5757371"/>
            <a:ext cx="4941766" cy="2421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9"/>
          <p:cNvSpPr txBox="1">
            <a:spLocks noGrp="1"/>
          </p:cNvSpPr>
          <p:nvPr>
            <p:ph type="body" idx="5"/>
          </p:nvPr>
        </p:nvSpPr>
        <p:spPr>
          <a:xfrm>
            <a:off x="906464" y="1999130"/>
            <a:ext cx="4785420" cy="3858745"/>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9"/>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49"/>
          <p:cNvSpPr txBox="1">
            <a:spLocks noGrp="1"/>
          </p:cNvSpPr>
          <p:nvPr>
            <p:ph type="body" idx="6"/>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339705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ubtitle text &amp; table">
  <p:cSld name="Title, subtitle text &amp; table">
    <p:spTree>
      <p:nvGrpSpPr>
        <p:cNvPr id="1" name="Shape 113"/>
        <p:cNvGrpSpPr/>
        <p:nvPr/>
      </p:nvGrpSpPr>
      <p:grpSpPr>
        <a:xfrm>
          <a:off x="0" y="0"/>
          <a:ext cx="0" cy="0"/>
          <a:chOff x="0" y="0"/>
          <a:chExt cx="0" cy="0"/>
        </a:xfrm>
      </p:grpSpPr>
      <p:sp>
        <p:nvSpPr>
          <p:cNvPr id="114" name="Google Shape;114;p50"/>
          <p:cNvSpPr txBox="1">
            <a:spLocks noGrp="1"/>
          </p:cNvSpPr>
          <p:nvPr>
            <p:ph type="body" idx="1"/>
          </p:nvPr>
        </p:nvSpPr>
        <p:spPr>
          <a:xfrm>
            <a:off x="906463" y="1592263"/>
            <a:ext cx="2972202"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50"/>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0"/>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97381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ubtitle &amp; table">
  <p:cSld name="Title, subtitle &amp; table">
    <p:spTree>
      <p:nvGrpSpPr>
        <p:cNvPr id="1" name="Shape 117"/>
        <p:cNvGrpSpPr/>
        <p:nvPr/>
      </p:nvGrpSpPr>
      <p:grpSpPr>
        <a:xfrm>
          <a:off x="0" y="0"/>
          <a:ext cx="0" cy="0"/>
          <a:chOff x="0" y="0"/>
          <a:chExt cx="0" cy="0"/>
        </a:xfrm>
      </p:grpSpPr>
      <p:sp>
        <p:nvSpPr>
          <p:cNvPr id="118" name="Google Shape;118;p51"/>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1"/>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65032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mp; pic with caption">
  <p:cSld name="Title &amp; pic with caption">
    <p:spTree>
      <p:nvGrpSpPr>
        <p:cNvPr id="1" name="Shape 120"/>
        <p:cNvGrpSpPr/>
        <p:nvPr/>
      </p:nvGrpSpPr>
      <p:grpSpPr>
        <a:xfrm>
          <a:off x="0" y="0"/>
          <a:ext cx="0" cy="0"/>
          <a:chOff x="0" y="0"/>
          <a:chExt cx="0" cy="0"/>
        </a:xfrm>
      </p:grpSpPr>
      <p:sp>
        <p:nvSpPr>
          <p:cNvPr id="121" name="Google Shape;121;p52"/>
          <p:cNvSpPr>
            <a:spLocks noGrp="1"/>
          </p:cNvSpPr>
          <p:nvPr>
            <p:ph type="pic" idx="2"/>
          </p:nvPr>
        </p:nvSpPr>
        <p:spPr>
          <a:xfrm>
            <a:off x="906463" y="1592263"/>
            <a:ext cx="10393362" cy="426561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2" name="Google Shape;122;p52"/>
          <p:cNvSpPr txBox="1">
            <a:spLocks noGrp="1"/>
          </p:cNvSpPr>
          <p:nvPr>
            <p:ph type="body" idx="1"/>
          </p:nvPr>
        </p:nvSpPr>
        <p:spPr>
          <a:xfrm>
            <a:off x="906463" y="5512279"/>
            <a:ext cx="10393362"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2"/>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52"/>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3005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mp; 4 pics with captions">
  <p:cSld name="Title &amp; 4 pics with captions">
    <p:spTree>
      <p:nvGrpSpPr>
        <p:cNvPr id="1" name="Shape 125"/>
        <p:cNvGrpSpPr/>
        <p:nvPr/>
      </p:nvGrpSpPr>
      <p:grpSpPr>
        <a:xfrm>
          <a:off x="0" y="0"/>
          <a:ext cx="0" cy="0"/>
          <a:chOff x="0" y="0"/>
          <a:chExt cx="0" cy="0"/>
        </a:xfrm>
      </p:grpSpPr>
      <p:sp>
        <p:nvSpPr>
          <p:cNvPr id="126" name="Google Shape;126;p53"/>
          <p:cNvSpPr>
            <a:spLocks noGrp="1"/>
          </p:cNvSpPr>
          <p:nvPr>
            <p:ph type="pic" idx="2"/>
          </p:nvPr>
        </p:nvSpPr>
        <p:spPr>
          <a:xfrm>
            <a:off x="906462" y="1607247"/>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7" name="Google Shape;127;p53"/>
          <p:cNvSpPr txBox="1">
            <a:spLocks noGrp="1"/>
          </p:cNvSpPr>
          <p:nvPr>
            <p:ph type="body" idx="1"/>
          </p:nvPr>
        </p:nvSpPr>
        <p:spPr>
          <a:xfrm>
            <a:off x="906462" y="3225621"/>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53"/>
          <p:cNvSpPr>
            <a:spLocks noGrp="1"/>
          </p:cNvSpPr>
          <p:nvPr>
            <p:ph type="pic" idx="3"/>
          </p:nvPr>
        </p:nvSpPr>
        <p:spPr>
          <a:xfrm>
            <a:off x="906462" y="3904179"/>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9" name="Google Shape;129;p53"/>
          <p:cNvSpPr txBox="1">
            <a:spLocks noGrp="1"/>
          </p:cNvSpPr>
          <p:nvPr>
            <p:ph type="body" idx="4"/>
          </p:nvPr>
        </p:nvSpPr>
        <p:spPr>
          <a:xfrm>
            <a:off x="906462" y="5522553"/>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3"/>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3"/>
          <p:cNvSpPr txBox="1">
            <a:spLocks noGrp="1"/>
          </p:cNvSpPr>
          <p:nvPr>
            <p:ph type="body" idx="5"/>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53"/>
          <p:cNvSpPr>
            <a:spLocks noGrp="1"/>
          </p:cNvSpPr>
          <p:nvPr>
            <p:ph type="pic" idx="6"/>
          </p:nvPr>
        </p:nvSpPr>
        <p:spPr>
          <a:xfrm>
            <a:off x="8127448" y="1607247"/>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3" name="Google Shape;133;p53"/>
          <p:cNvSpPr txBox="1">
            <a:spLocks noGrp="1"/>
          </p:cNvSpPr>
          <p:nvPr>
            <p:ph type="body" idx="7"/>
          </p:nvPr>
        </p:nvSpPr>
        <p:spPr>
          <a:xfrm>
            <a:off x="8127448" y="3225621"/>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3"/>
          <p:cNvSpPr>
            <a:spLocks noGrp="1"/>
          </p:cNvSpPr>
          <p:nvPr>
            <p:ph type="pic" idx="8"/>
          </p:nvPr>
        </p:nvSpPr>
        <p:spPr>
          <a:xfrm>
            <a:off x="8127448" y="3904179"/>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5" name="Google Shape;135;p53"/>
          <p:cNvSpPr txBox="1">
            <a:spLocks noGrp="1"/>
          </p:cNvSpPr>
          <p:nvPr>
            <p:ph type="body" idx="9"/>
          </p:nvPr>
        </p:nvSpPr>
        <p:spPr>
          <a:xfrm>
            <a:off x="8127448" y="5522553"/>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53"/>
          <p:cNvSpPr>
            <a:spLocks noGrp="1"/>
          </p:cNvSpPr>
          <p:nvPr>
            <p:ph type="pic" idx="13"/>
          </p:nvPr>
        </p:nvSpPr>
        <p:spPr>
          <a:xfrm>
            <a:off x="4516955" y="1607247"/>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7" name="Google Shape;137;p53"/>
          <p:cNvSpPr txBox="1">
            <a:spLocks noGrp="1"/>
          </p:cNvSpPr>
          <p:nvPr>
            <p:ph type="body" idx="14"/>
          </p:nvPr>
        </p:nvSpPr>
        <p:spPr>
          <a:xfrm>
            <a:off x="4516955" y="3225621"/>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3"/>
          <p:cNvSpPr>
            <a:spLocks noGrp="1"/>
          </p:cNvSpPr>
          <p:nvPr>
            <p:ph type="pic" idx="15"/>
          </p:nvPr>
        </p:nvSpPr>
        <p:spPr>
          <a:xfrm>
            <a:off x="4516955" y="3904179"/>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9" name="Google Shape;139;p53"/>
          <p:cNvSpPr txBox="1">
            <a:spLocks noGrp="1"/>
          </p:cNvSpPr>
          <p:nvPr>
            <p:ph type="body" idx="16"/>
          </p:nvPr>
        </p:nvSpPr>
        <p:spPr>
          <a:xfrm>
            <a:off x="4516955" y="5522553"/>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35084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Title &amp; pic with caption">
  <p:cSld name="1_Title &amp; pic with caption">
    <p:spTree>
      <p:nvGrpSpPr>
        <p:cNvPr id="1" name="Shape 140"/>
        <p:cNvGrpSpPr/>
        <p:nvPr/>
      </p:nvGrpSpPr>
      <p:grpSpPr>
        <a:xfrm>
          <a:off x="0" y="0"/>
          <a:ext cx="0" cy="0"/>
          <a:chOff x="0" y="0"/>
          <a:chExt cx="0" cy="0"/>
        </a:xfrm>
      </p:grpSpPr>
      <p:sp>
        <p:nvSpPr>
          <p:cNvPr id="141" name="Google Shape;141;p54"/>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54"/>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54"/>
          <p:cNvSpPr>
            <a:spLocks noGrp="1"/>
          </p:cNvSpPr>
          <p:nvPr>
            <p:ph type="pic" idx="2"/>
          </p:nvPr>
        </p:nvSpPr>
        <p:spPr>
          <a:xfrm>
            <a:off x="906463" y="1592263"/>
            <a:ext cx="2463461" cy="209615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44" name="Google Shape;144;p54"/>
          <p:cNvSpPr txBox="1">
            <a:spLocks noGrp="1"/>
          </p:cNvSpPr>
          <p:nvPr>
            <p:ph type="body" idx="3"/>
          </p:nvPr>
        </p:nvSpPr>
        <p:spPr>
          <a:xfrm>
            <a:off x="906463" y="3683973"/>
            <a:ext cx="2462109" cy="898302"/>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b="1"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4"/>
          <p:cNvSpPr txBox="1">
            <a:spLocks noGrp="1"/>
          </p:cNvSpPr>
          <p:nvPr>
            <p:ph type="body" idx="4"/>
          </p:nvPr>
        </p:nvSpPr>
        <p:spPr>
          <a:xfrm>
            <a:off x="3708971" y="1592262"/>
            <a:ext cx="757656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sz="1600"/>
            </a:lvl1pPr>
            <a:lvl2pPr marL="914400" lvl="1" indent="-330200" algn="l">
              <a:lnSpc>
                <a:spcPct val="100000"/>
              </a:lnSpc>
              <a:spcBef>
                <a:spcPts val="0"/>
              </a:spcBef>
              <a:spcAft>
                <a:spcPts val="0"/>
              </a:spcAft>
              <a:buClr>
                <a:schemeClr val="dk2"/>
              </a:buClr>
              <a:buSzPts val="1600"/>
              <a:buChar char="•"/>
              <a:defRPr sz="1600"/>
            </a:lvl2pPr>
            <a:lvl3pPr marL="1371600" lvl="2" indent="-330200" algn="l">
              <a:lnSpc>
                <a:spcPct val="100000"/>
              </a:lnSpc>
              <a:spcBef>
                <a:spcPts val="0"/>
              </a:spcBef>
              <a:spcAft>
                <a:spcPts val="0"/>
              </a:spcAft>
              <a:buClr>
                <a:schemeClr val="dk2"/>
              </a:buClr>
              <a:buSzPts val="1600"/>
              <a:buChar char="•"/>
              <a:defRPr sz="16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33071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Title &amp; pic with caption">
  <p:cSld name="2_Title &amp; pic with caption">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55"/>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5"/>
          <p:cNvSpPr txBox="1">
            <a:spLocks noGrp="1"/>
          </p:cNvSpPr>
          <p:nvPr>
            <p:ph type="body" idx="2"/>
          </p:nvPr>
        </p:nvSpPr>
        <p:spPr>
          <a:xfrm>
            <a:off x="2947598" y="1592262"/>
            <a:ext cx="2805930" cy="4265613"/>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5"/>
          <p:cNvSpPr>
            <a:spLocks noGrp="1"/>
          </p:cNvSpPr>
          <p:nvPr>
            <p:ph type="pic" idx="3"/>
          </p:nvPr>
        </p:nvSpPr>
        <p:spPr>
          <a:xfrm>
            <a:off x="906463" y="1592263"/>
            <a:ext cx="1786045" cy="209615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51" name="Google Shape;151;p55"/>
          <p:cNvSpPr txBox="1">
            <a:spLocks noGrp="1"/>
          </p:cNvSpPr>
          <p:nvPr>
            <p:ph type="body" idx="4"/>
          </p:nvPr>
        </p:nvSpPr>
        <p:spPr>
          <a:xfrm>
            <a:off x="906463" y="3683973"/>
            <a:ext cx="1785065" cy="898302"/>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b="1"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55"/>
          <p:cNvSpPr txBox="1">
            <a:spLocks noGrp="1"/>
          </p:cNvSpPr>
          <p:nvPr>
            <p:ph type="body" idx="5"/>
          </p:nvPr>
        </p:nvSpPr>
        <p:spPr>
          <a:xfrm>
            <a:off x="8479607" y="1592262"/>
            <a:ext cx="2805930" cy="4265613"/>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5"/>
          <p:cNvSpPr>
            <a:spLocks noGrp="1"/>
          </p:cNvSpPr>
          <p:nvPr>
            <p:ph type="pic" idx="6"/>
          </p:nvPr>
        </p:nvSpPr>
        <p:spPr>
          <a:xfrm>
            <a:off x="6438472" y="1592263"/>
            <a:ext cx="1786045" cy="209615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54" name="Google Shape;154;p55"/>
          <p:cNvSpPr txBox="1">
            <a:spLocks noGrp="1"/>
          </p:cNvSpPr>
          <p:nvPr>
            <p:ph type="body" idx="7"/>
          </p:nvPr>
        </p:nvSpPr>
        <p:spPr>
          <a:xfrm>
            <a:off x="6438472" y="3683973"/>
            <a:ext cx="1785065" cy="898302"/>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b="1"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39919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mp; 3 pics with text">
  <p:cSld name="Title &amp; 3 pics with text">
    <p:spTree>
      <p:nvGrpSpPr>
        <p:cNvPr id="1" name="Shape 155"/>
        <p:cNvGrpSpPr/>
        <p:nvPr/>
      </p:nvGrpSpPr>
      <p:grpSpPr>
        <a:xfrm>
          <a:off x="0" y="0"/>
          <a:ext cx="0" cy="0"/>
          <a:chOff x="0" y="0"/>
          <a:chExt cx="0" cy="0"/>
        </a:xfrm>
      </p:grpSpPr>
      <p:sp>
        <p:nvSpPr>
          <p:cNvPr id="156" name="Google Shape;156;p56"/>
          <p:cNvSpPr>
            <a:spLocks noGrp="1"/>
          </p:cNvSpPr>
          <p:nvPr>
            <p:ph type="pic" idx="2"/>
          </p:nvPr>
        </p:nvSpPr>
        <p:spPr>
          <a:xfrm>
            <a:off x="906463" y="1592263"/>
            <a:ext cx="3234022" cy="2025038"/>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57" name="Google Shape;157;p56"/>
          <p:cNvSpPr txBox="1">
            <a:spLocks noGrp="1"/>
          </p:cNvSpPr>
          <p:nvPr>
            <p:ph type="body" idx="1"/>
          </p:nvPr>
        </p:nvSpPr>
        <p:spPr>
          <a:xfrm>
            <a:off x="906463" y="3617300"/>
            <a:ext cx="3234022"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6"/>
          <p:cNvSpPr txBox="1">
            <a:spLocks noGrp="1"/>
          </p:cNvSpPr>
          <p:nvPr>
            <p:ph type="body" idx="3"/>
          </p:nvPr>
        </p:nvSpPr>
        <p:spPr>
          <a:xfrm>
            <a:off x="906463" y="4237037"/>
            <a:ext cx="3234014" cy="1620838"/>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6"/>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6"/>
          <p:cNvSpPr txBox="1">
            <a:spLocks noGrp="1"/>
          </p:cNvSpPr>
          <p:nvPr>
            <p:ph type="body" idx="4"/>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6"/>
          <p:cNvSpPr>
            <a:spLocks noGrp="1"/>
          </p:cNvSpPr>
          <p:nvPr>
            <p:ph type="pic" idx="5"/>
          </p:nvPr>
        </p:nvSpPr>
        <p:spPr>
          <a:xfrm>
            <a:off x="4478989" y="1592263"/>
            <a:ext cx="3234022" cy="2025038"/>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62" name="Google Shape;162;p56"/>
          <p:cNvSpPr txBox="1">
            <a:spLocks noGrp="1"/>
          </p:cNvSpPr>
          <p:nvPr>
            <p:ph type="body" idx="6"/>
          </p:nvPr>
        </p:nvSpPr>
        <p:spPr>
          <a:xfrm>
            <a:off x="4478989" y="3617300"/>
            <a:ext cx="3234022"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6"/>
          <p:cNvSpPr txBox="1">
            <a:spLocks noGrp="1"/>
          </p:cNvSpPr>
          <p:nvPr>
            <p:ph type="body" idx="7"/>
          </p:nvPr>
        </p:nvSpPr>
        <p:spPr>
          <a:xfrm>
            <a:off x="4478989" y="4237037"/>
            <a:ext cx="3234014" cy="1620838"/>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6"/>
          <p:cNvSpPr>
            <a:spLocks noGrp="1"/>
          </p:cNvSpPr>
          <p:nvPr>
            <p:ph type="pic" idx="8"/>
          </p:nvPr>
        </p:nvSpPr>
        <p:spPr>
          <a:xfrm>
            <a:off x="8051515" y="1592263"/>
            <a:ext cx="3234022" cy="2025038"/>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65" name="Google Shape;165;p56"/>
          <p:cNvSpPr txBox="1">
            <a:spLocks noGrp="1"/>
          </p:cNvSpPr>
          <p:nvPr>
            <p:ph type="body" idx="9"/>
          </p:nvPr>
        </p:nvSpPr>
        <p:spPr>
          <a:xfrm>
            <a:off x="8051515" y="3617300"/>
            <a:ext cx="3234022"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56"/>
          <p:cNvSpPr txBox="1">
            <a:spLocks noGrp="1"/>
          </p:cNvSpPr>
          <p:nvPr>
            <p:ph type="body" idx="13"/>
          </p:nvPr>
        </p:nvSpPr>
        <p:spPr>
          <a:xfrm>
            <a:off x="8051515" y="4237037"/>
            <a:ext cx="3234014" cy="1620838"/>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780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amp; pink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a:solidFill>
                <a:schemeClr val="bg1"/>
              </a:solidFill>
              <a:latin typeface="Brave Sans" panose="020B0504020101010102" pitchFamily="34" charset="0"/>
              <a:cs typeface="Brave Sans" panose="020B0504020101010102" pitchFamily="34" charset="0"/>
            </a:endParaRPr>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92264"/>
            <a:ext cx="5868909"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D4FED8BD-D08F-4794-BD3E-95BEF1669D1F}"/>
              </a:ext>
            </a:extLst>
          </p:cNvPr>
          <p:cNvSpPr>
            <a:spLocks noGrp="1"/>
          </p:cNvSpPr>
          <p:nvPr>
            <p:ph type="title" hasCustomPrompt="1"/>
          </p:nvPr>
        </p:nvSpPr>
        <p:spPr>
          <a:xfrm>
            <a:off x="906463" y="506192"/>
            <a:ext cx="5868910"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AF4A8A07-B1F8-4A0D-B994-2DAE348DB8F4}"/>
              </a:ext>
            </a:extLst>
          </p:cNvPr>
          <p:cNvSpPr>
            <a:spLocks noGrp="1"/>
          </p:cNvSpPr>
          <p:nvPr>
            <p:ph type="body" sz="quarter" idx="10" hasCustomPrompt="1"/>
          </p:nvPr>
        </p:nvSpPr>
        <p:spPr>
          <a:xfrm>
            <a:off x="906463" y="1155943"/>
            <a:ext cx="5868909"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7" name="Straight Connector 6">
            <a:extLst>
              <a:ext uri="{FF2B5EF4-FFF2-40B4-BE49-F238E27FC236}">
                <a16:creationId xmlns:a16="http://schemas.microsoft.com/office/drawing/2014/main" id="{2700FF85-2E17-439D-9472-397AA16C0E9C}"/>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7227063" y="630237"/>
            <a:ext cx="4058473" cy="5227637"/>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361137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mp; 6 pics with captions">
  <p:cSld name="Title &amp; 6 pics with captions">
    <p:spTree>
      <p:nvGrpSpPr>
        <p:cNvPr id="1" name="Shape 167"/>
        <p:cNvGrpSpPr/>
        <p:nvPr/>
      </p:nvGrpSpPr>
      <p:grpSpPr>
        <a:xfrm>
          <a:off x="0" y="0"/>
          <a:ext cx="0" cy="0"/>
          <a:chOff x="0" y="0"/>
          <a:chExt cx="0" cy="0"/>
        </a:xfrm>
      </p:grpSpPr>
      <p:sp>
        <p:nvSpPr>
          <p:cNvPr id="168" name="Google Shape;168;p57"/>
          <p:cNvSpPr>
            <a:spLocks noGrp="1"/>
          </p:cNvSpPr>
          <p:nvPr>
            <p:ph type="pic" idx="2"/>
          </p:nvPr>
        </p:nvSpPr>
        <p:spPr>
          <a:xfrm>
            <a:off x="906463" y="159226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69" name="Google Shape;169;p57"/>
          <p:cNvSpPr txBox="1">
            <a:spLocks noGrp="1"/>
          </p:cNvSpPr>
          <p:nvPr>
            <p:ph type="body" idx="1"/>
          </p:nvPr>
        </p:nvSpPr>
        <p:spPr>
          <a:xfrm>
            <a:off x="906466" y="305142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57"/>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57"/>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7"/>
          <p:cNvSpPr txBox="1">
            <a:spLocks noGrp="1"/>
          </p:cNvSpPr>
          <p:nvPr>
            <p:ph type="body" idx="4"/>
          </p:nvPr>
        </p:nvSpPr>
        <p:spPr>
          <a:xfrm>
            <a:off x="2897650" y="159226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17500" algn="l">
              <a:lnSpc>
                <a:spcPct val="100000"/>
              </a:lnSpc>
              <a:spcBef>
                <a:spcPts val="0"/>
              </a:spcBef>
              <a:spcAft>
                <a:spcPts val="0"/>
              </a:spcAft>
              <a:buClr>
                <a:schemeClr val="dk2"/>
              </a:buClr>
              <a:buSzPts val="1400"/>
              <a:buChar char="•"/>
              <a:defRPr sz="1400"/>
            </a:lvl4pPr>
            <a:lvl5pPr marL="2286000" lvl="4" indent="-317500" algn="l">
              <a:lnSpc>
                <a:spcPct val="100000"/>
              </a:lnSpc>
              <a:spcBef>
                <a:spcPts val="0"/>
              </a:spcBef>
              <a:spcAft>
                <a:spcPts val="0"/>
              </a:spcAft>
              <a:buClr>
                <a:schemeClr val="dk2"/>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7"/>
          <p:cNvSpPr>
            <a:spLocks noGrp="1"/>
          </p:cNvSpPr>
          <p:nvPr>
            <p:ph type="pic" idx="5"/>
          </p:nvPr>
        </p:nvSpPr>
        <p:spPr>
          <a:xfrm>
            <a:off x="6298649" y="159226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74" name="Google Shape;174;p57"/>
          <p:cNvSpPr txBox="1">
            <a:spLocks noGrp="1"/>
          </p:cNvSpPr>
          <p:nvPr>
            <p:ph type="body" idx="6"/>
          </p:nvPr>
        </p:nvSpPr>
        <p:spPr>
          <a:xfrm>
            <a:off x="6298652" y="305142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7"/>
          <p:cNvSpPr txBox="1">
            <a:spLocks noGrp="1"/>
          </p:cNvSpPr>
          <p:nvPr>
            <p:ph type="body" idx="7"/>
          </p:nvPr>
        </p:nvSpPr>
        <p:spPr>
          <a:xfrm>
            <a:off x="8289836" y="159226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7"/>
          <p:cNvSpPr>
            <a:spLocks noGrp="1"/>
          </p:cNvSpPr>
          <p:nvPr>
            <p:ph type="pic" idx="8"/>
          </p:nvPr>
        </p:nvSpPr>
        <p:spPr>
          <a:xfrm>
            <a:off x="906463" y="390685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77" name="Google Shape;177;p57"/>
          <p:cNvSpPr txBox="1">
            <a:spLocks noGrp="1"/>
          </p:cNvSpPr>
          <p:nvPr>
            <p:ph type="body" idx="9"/>
          </p:nvPr>
        </p:nvSpPr>
        <p:spPr>
          <a:xfrm>
            <a:off x="906466" y="536601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7"/>
          <p:cNvSpPr txBox="1">
            <a:spLocks noGrp="1"/>
          </p:cNvSpPr>
          <p:nvPr>
            <p:ph type="body" idx="13"/>
          </p:nvPr>
        </p:nvSpPr>
        <p:spPr>
          <a:xfrm>
            <a:off x="2897650" y="390685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7"/>
          <p:cNvSpPr>
            <a:spLocks noGrp="1"/>
          </p:cNvSpPr>
          <p:nvPr>
            <p:ph type="pic" idx="14"/>
          </p:nvPr>
        </p:nvSpPr>
        <p:spPr>
          <a:xfrm>
            <a:off x="6298649" y="390685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80" name="Google Shape;180;p57"/>
          <p:cNvSpPr txBox="1">
            <a:spLocks noGrp="1"/>
          </p:cNvSpPr>
          <p:nvPr>
            <p:ph type="body" idx="15"/>
          </p:nvPr>
        </p:nvSpPr>
        <p:spPr>
          <a:xfrm>
            <a:off x="6298652" y="536601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7"/>
          <p:cNvSpPr txBox="1">
            <a:spLocks noGrp="1"/>
          </p:cNvSpPr>
          <p:nvPr>
            <p:ph type="body" idx="16"/>
          </p:nvPr>
        </p:nvSpPr>
        <p:spPr>
          <a:xfrm>
            <a:off x="8289836" y="390685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02921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Title &amp; 6 pics with captions">
  <p:cSld name="1_Title &amp; 6 pics with captions">
    <p:spTree>
      <p:nvGrpSpPr>
        <p:cNvPr id="1" name="Shape 182"/>
        <p:cNvGrpSpPr/>
        <p:nvPr/>
      </p:nvGrpSpPr>
      <p:grpSpPr>
        <a:xfrm>
          <a:off x="0" y="0"/>
          <a:ext cx="0" cy="0"/>
          <a:chOff x="0" y="0"/>
          <a:chExt cx="0" cy="0"/>
        </a:xfrm>
      </p:grpSpPr>
      <p:sp>
        <p:nvSpPr>
          <p:cNvPr id="183" name="Google Shape;183;p58"/>
          <p:cNvSpPr>
            <a:spLocks noGrp="1"/>
          </p:cNvSpPr>
          <p:nvPr>
            <p:ph type="pic" idx="2"/>
          </p:nvPr>
        </p:nvSpPr>
        <p:spPr>
          <a:xfrm>
            <a:off x="906464" y="1592263"/>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84" name="Google Shape;184;p58"/>
          <p:cNvSpPr txBox="1">
            <a:spLocks noGrp="1"/>
          </p:cNvSpPr>
          <p:nvPr>
            <p:ph type="body" idx="1"/>
          </p:nvPr>
        </p:nvSpPr>
        <p:spPr>
          <a:xfrm>
            <a:off x="906467" y="2951146"/>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58"/>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58"/>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8"/>
          <p:cNvSpPr txBox="1">
            <a:spLocks noGrp="1"/>
          </p:cNvSpPr>
          <p:nvPr>
            <p:ph type="body" idx="4"/>
          </p:nvPr>
        </p:nvSpPr>
        <p:spPr>
          <a:xfrm>
            <a:off x="2341079" y="1592262"/>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8"/>
          <p:cNvSpPr>
            <a:spLocks noGrp="1"/>
          </p:cNvSpPr>
          <p:nvPr>
            <p:ph type="pic" idx="5"/>
          </p:nvPr>
        </p:nvSpPr>
        <p:spPr>
          <a:xfrm>
            <a:off x="906464" y="3906854"/>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89" name="Google Shape;189;p58"/>
          <p:cNvSpPr txBox="1">
            <a:spLocks noGrp="1"/>
          </p:cNvSpPr>
          <p:nvPr>
            <p:ph type="body" idx="6"/>
          </p:nvPr>
        </p:nvSpPr>
        <p:spPr>
          <a:xfrm>
            <a:off x="906467" y="5265737"/>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8"/>
          <p:cNvSpPr txBox="1">
            <a:spLocks noGrp="1"/>
          </p:cNvSpPr>
          <p:nvPr>
            <p:ph type="body" idx="7"/>
          </p:nvPr>
        </p:nvSpPr>
        <p:spPr>
          <a:xfrm>
            <a:off x="2341079" y="3906853"/>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8"/>
          <p:cNvSpPr>
            <a:spLocks noGrp="1"/>
          </p:cNvSpPr>
          <p:nvPr>
            <p:ph type="pic" idx="8"/>
          </p:nvPr>
        </p:nvSpPr>
        <p:spPr>
          <a:xfrm>
            <a:off x="4478450" y="1592263"/>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92" name="Google Shape;192;p58"/>
          <p:cNvSpPr txBox="1">
            <a:spLocks noGrp="1"/>
          </p:cNvSpPr>
          <p:nvPr>
            <p:ph type="body" idx="9"/>
          </p:nvPr>
        </p:nvSpPr>
        <p:spPr>
          <a:xfrm>
            <a:off x="4478453" y="2951146"/>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8"/>
          <p:cNvSpPr txBox="1">
            <a:spLocks noGrp="1"/>
          </p:cNvSpPr>
          <p:nvPr>
            <p:ph type="body" idx="13"/>
          </p:nvPr>
        </p:nvSpPr>
        <p:spPr>
          <a:xfrm>
            <a:off x="5913065" y="1592262"/>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8"/>
          <p:cNvSpPr>
            <a:spLocks noGrp="1"/>
          </p:cNvSpPr>
          <p:nvPr>
            <p:ph type="pic" idx="14"/>
          </p:nvPr>
        </p:nvSpPr>
        <p:spPr>
          <a:xfrm>
            <a:off x="4478450" y="3906854"/>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95" name="Google Shape;195;p58"/>
          <p:cNvSpPr txBox="1">
            <a:spLocks noGrp="1"/>
          </p:cNvSpPr>
          <p:nvPr>
            <p:ph type="body" idx="15"/>
          </p:nvPr>
        </p:nvSpPr>
        <p:spPr>
          <a:xfrm>
            <a:off x="4478453" y="5265737"/>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8"/>
          <p:cNvSpPr txBox="1">
            <a:spLocks noGrp="1"/>
          </p:cNvSpPr>
          <p:nvPr>
            <p:ph type="body" idx="16"/>
          </p:nvPr>
        </p:nvSpPr>
        <p:spPr>
          <a:xfrm>
            <a:off x="5913065" y="3906853"/>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58"/>
          <p:cNvSpPr>
            <a:spLocks noGrp="1"/>
          </p:cNvSpPr>
          <p:nvPr>
            <p:ph type="pic" idx="17"/>
          </p:nvPr>
        </p:nvSpPr>
        <p:spPr>
          <a:xfrm>
            <a:off x="8036385" y="1592263"/>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98" name="Google Shape;198;p58"/>
          <p:cNvSpPr txBox="1">
            <a:spLocks noGrp="1"/>
          </p:cNvSpPr>
          <p:nvPr>
            <p:ph type="body" idx="18"/>
          </p:nvPr>
        </p:nvSpPr>
        <p:spPr>
          <a:xfrm>
            <a:off x="8036388" y="2951146"/>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58"/>
          <p:cNvSpPr txBox="1">
            <a:spLocks noGrp="1"/>
          </p:cNvSpPr>
          <p:nvPr>
            <p:ph type="body" idx="19"/>
          </p:nvPr>
        </p:nvSpPr>
        <p:spPr>
          <a:xfrm>
            <a:off x="9471000" y="1592262"/>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8"/>
          <p:cNvSpPr>
            <a:spLocks noGrp="1"/>
          </p:cNvSpPr>
          <p:nvPr>
            <p:ph type="pic" idx="20"/>
          </p:nvPr>
        </p:nvSpPr>
        <p:spPr>
          <a:xfrm>
            <a:off x="8036385" y="3906854"/>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201" name="Google Shape;201;p58"/>
          <p:cNvSpPr txBox="1">
            <a:spLocks noGrp="1"/>
          </p:cNvSpPr>
          <p:nvPr>
            <p:ph type="body" idx="21"/>
          </p:nvPr>
        </p:nvSpPr>
        <p:spPr>
          <a:xfrm>
            <a:off x="8036388" y="5265737"/>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8"/>
          <p:cNvSpPr txBox="1">
            <a:spLocks noGrp="1"/>
          </p:cNvSpPr>
          <p:nvPr>
            <p:ph type="body" idx="22"/>
          </p:nvPr>
        </p:nvSpPr>
        <p:spPr>
          <a:xfrm>
            <a:off x="9471000" y="3906853"/>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30201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2 pics &amp; titles with text ">
  <p:cSld name="Title, 2 pics &amp; titles with text ">
    <p:spTree>
      <p:nvGrpSpPr>
        <p:cNvPr id="1" name="Shape 203"/>
        <p:cNvGrpSpPr/>
        <p:nvPr/>
      </p:nvGrpSpPr>
      <p:grpSpPr>
        <a:xfrm>
          <a:off x="0" y="0"/>
          <a:ext cx="0" cy="0"/>
          <a:chOff x="0" y="0"/>
          <a:chExt cx="0" cy="0"/>
        </a:xfrm>
      </p:grpSpPr>
      <p:sp>
        <p:nvSpPr>
          <p:cNvPr id="204" name="Google Shape;204;p59"/>
          <p:cNvSpPr>
            <a:spLocks noGrp="1"/>
          </p:cNvSpPr>
          <p:nvPr>
            <p:ph type="pic" idx="2"/>
          </p:nvPr>
        </p:nvSpPr>
        <p:spPr>
          <a:xfrm>
            <a:off x="2589841" y="1592263"/>
            <a:ext cx="3366773" cy="2549047"/>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205" name="Google Shape;205;p59"/>
          <p:cNvSpPr txBox="1">
            <a:spLocks noGrp="1"/>
          </p:cNvSpPr>
          <p:nvPr>
            <p:ph type="body" idx="1"/>
          </p:nvPr>
        </p:nvSpPr>
        <p:spPr>
          <a:xfrm>
            <a:off x="2589841" y="3652359"/>
            <a:ext cx="3366773"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9"/>
          <p:cNvSpPr txBox="1">
            <a:spLocks noGrp="1"/>
          </p:cNvSpPr>
          <p:nvPr>
            <p:ph type="body" idx="3"/>
          </p:nvPr>
        </p:nvSpPr>
        <p:spPr>
          <a:xfrm>
            <a:off x="2589841" y="4777454"/>
            <a:ext cx="3366765" cy="10804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9"/>
          <p:cNvSpPr txBox="1">
            <a:spLocks noGrp="1"/>
          </p:cNvSpPr>
          <p:nvPr>
            <p:ph type="body" idx="4"/>
          </p:nvPr>
        </p:nvSpPr>
        <p:spPr>
          <a:xfrm>
            <a:off x="2589841" y="4338197"/>
            <a:ext cx="3366765" cy="3239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1pPr>
            <a:lvl2pPr marL="914400" lvl="1"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2pPr>
            <a:lvl3pPr marL="1371600" lvl="2"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3pPr>
            <a:lvl4pPr marL="1828800" lvl="3"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4pPr>
            <a:lvl5pPr marL="2286000" lvl="4"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9"/>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59"/>
          <p:cNvSpPr txBox="1">
            <a:spLocks noGrp="1"/>
          </p:cNvSpPr>
          <p:nvPr>
            <p:ph type="body" idx="5"/>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9"/>
          <p:cNvSpPr>
            <a:spLocks noGrp="1"/>
          </p:cNvSpPr>
          <p:nvPr>
            <p:ph type="pic" idx="6"/>
          </p:nvPr>
        </p:nvSpPr>
        <p:spPr>
          <a:xfrm>
            <a:off x="6235371" y="1592263"/>
            <a:ext cx="3366773" cy="2549047"/>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211" name="Google Shape;211;p59"/>
          <p:cNvSpPr txBox="1">
            <a:spLocks noGrp="1"/>
          </p:cNvSpPr>
          <p:nvPr>
            <p:ph type="body" idx="7"/>
          </p:nvPr>
        </p:nvSpPr>
        <p:spPr>
          <a:xfrm>
            <a:off x="6235371" y="3652359"/>
            <a:ext cx="3366773"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9"/>
          <p:cNvSpPr txBox="1">
            <a:spLocks noGrp="1"/>
          </p:cNvSpPr>
          <p:nvPr>
            <p:ph type="body" idx="8"/>
          </p:nvPr>
        </p:nvSpPr>
        <p:spPr>
          <a:xfrm>
            <a:off x="6235371" y="4777454"/>
            <a:ext cx="3366765" cy="10804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9"/>
          <p:cNvSpPr txBox="1">
            <a:spLocks noGrp="1"/>
          </p:cNvSpPr>
          <p:nvPr>
            <p:ph type="body" idx="9"/>
          </p:nvPr>
        </p:nvSpPr>
        <p:spPr>
          <a:xfrm>
            <a:off x="6235371" y="4338197"/>
            <a:ext cx="3366765" cy="3239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1pPr>
            <a:lvl2pPr marL="914400" lvl="1"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2pPr>
            <a:lvl3pPr marL="1371600" lvl="2"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3pPr>
            <a:lvl4pPr marL="1828800" lvl="3"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4pPr>
            <a:lvl5pPr marL="2286000" lvl="4"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75121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ubtitle, content &amp; large picture">
  <p:cSld name="Title, subtitle, content &amp; large picture">
    <p:spTree>
      <p:nvGrpSpPr>
        <p:cNvPr id="1" name="Shape 214"/>
        <p:cNvGrpSpPr/>
        <p:nvPr/>
      </p:nvGrpSpPr>
      <p:grpSpPr>
        <a:xfrm>
          <a:off x="0" y="0"/>
          <a:ext cx="0" cy="0"/>
          <a:chOff x="0" y="0"/>
          <a:chExt cx="0" cy="0"/>
        </a:xfrm>
      </p:grpSpPr>
      <p:sp>
        <p:nvSpPr>
          <p:cNvPr id="215" name="Google Shape;215;p60"/>
          <p:cNvSpPr/>
          <p:nvPr/>
        </p:nvSpPr>
        <p:spPr>
          <a:xfrm>
            <a:off x="359596" y="811658"/>
            <a:ext cx="11743361" cy="4034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ourier New"/>
              <a:buNone/>
            </a:pPr>
            <a:endParaRPr sz="1600" dirty="0">
              <a:solidFill>
                <a:schemeClr val="lt1"/>
              </a:solidFill>
              <a:latin typeface="Arial"/>
              <a:ea typeface="Arial"/>
              <a:cs typeface="Arial"/>
              <a:sym typeface="Arial"/>
            </a:endParaRPr>
          </a:p>
        </p:txBody>
      </p:sp>
      <p:cxnSp>
        <p:nvCxnSpPr>
          <p:cNvPr id="216" name="Google Shape;216;p60"/>
          <p:cNvCxnSpPr/>
          <p:nvPr/>
        </p:nvCxnSpPr>
        <p:spPr>
          <a:xfrm>
            <a:off x="906463" y="1074695"/>
            <a:ext cx="5868908" cy="0"/>
          </a:xfrm>
          <a:prstGeom prst="straightConnector1">
            <a:avLst/>
          </a:prstGeom>
          <a:noFill/>
          <a:ln w="12700" cap="flat" cmpd="sng">
            <a:solidFill>
              <a:schemeClr val="dk2"/>
            </a:solidFill>
            <a:prstDash val="solid"/>
            <a:round/>
            <a:headEnd type="none" w="sm" len="sm"/>
            <a:tailEnd type="none" w="sm" len="sm"/>
          </a:ln>
        </p:spPr>
      </p:cxnSp>
      <p:sp>
        <p:nvSpPr>
          <p:cNvPr id="217" name="Google Shape;217;p60"/>
          <p:cNvSpPr txBox="1">
            <a:spLocks noGrp="1"/>
          </p:cNvSpPr>
          <p:nvPr>
            <p:ph type="body" idx="1"/>
          </p:nvPr>
        </p:nvSpPr>
        <p:spPr>
          <a:xfrm>
            <a:off x="906462" y="1585430"/>
            <a:ext cx="5868909" cy="4272445"/>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60"/>
          <p:cNvSpPr>
            <a:spLocks noGrp="1"/>
          </p:cNvSpPr>
          <p:nvPr>
            <p:ph type="pic" idx="2"/>
          </p:nvPr>
        </p:nvSpPr>
        <p:spPr>
          <a:xfrm>
            <a:off x="7227066" y="630237"/>
            <a:ext cx="4072759" cy="5227635"/>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219" name="Google Shape;219;p60"/>
          <p:cNvSpPr txBox="1">
            <a:spLocks noGrp="1"/>
          </p:cNvSpPr>
          <p:nvPr>
            <p:ph type="body" idx="3"/>
          </p:nvPr>
        </p:nvSpPr>
        <p:spPr>
          <a:xfrm>
            <a:off x="7227066" y="5386688"/>
            <a:ext cx="4072759" cy="471184"/>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60"/>
          <p:cNvSpPr txBox="1">
            <a:spLocks noGrp="1"/>
          </p:cNvSpPr>
          <p:nvPr>
            <p:ph type="title"/>
          </p:nvPr>
        </p:nvSpPr>
        <p:spPr>
          <a:xfrm>
            <a:off x="906463" y="506192"/>
            <a:ext cx="5868909"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60"/>
          <p:cNvSpPr txBox="1">
            <a:spLocks noGrp="1"/>
          </p:cNvSpPr>
          <p:nvPr>
            <p:ph type="body" idx="4"/>
          </p:nvPr>
        </p:nvSpPr>
        <p:spPr>
          <a:xfrm>
            <a:off x="906464" y="1155943"/>
            <a:ext cx="5868908"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227814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402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solid LH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617894"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7675296"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C79D51ED-1FED-4AE8-A8C8-1F768FC848E7}"/>
              </a:ext>
            </a:extLst>
          </p:cNvPr>
          <p:cNvSpPr>
            <a:spLocks noGrp="1"/>
          </p:cNvSpPr>
          <p:nvPr>
            <p:ph type="body" sz="quarter" idx="16" hasCustomPrompt="1"/>
          </p:nvPr>
        </p:nvSpPr>
        <p:spPr>
          <a:xfrm>
            <a:off x="906463" y="1592263"/>
            <a:ext cx="2264268" cy="4265612"/>
          </a:xfrm>
          <a:solidFill>
            <a:schemeClr val="accent1"/>
          </a:solidFill>
        </p:spPr>
        <p:txBody>
          <a:bodyPr lIns="108000" tIns="108000" rIns="108000" bIns="108000"/>
          <a:lstStyle>
            <a:lvl1pPr marL="0" indent="0">
              <a:buFont typeface="Arial" panose="020B0604020202020204" pitchFamily="34" charse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25507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bottom">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6403349"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85F6F67A-D083-4FD6-AA0C-A041F592348F}"/>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11992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2099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pink call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a:extLst>
              <a:ext uri="{FF2B5EF4-FFF2-40B4-BE49-F238E27FC236}">
                <a16:creationId xmlns:a16="http://schemas.microsoft.com/office/drawing/2014/main" id="{E66F8E85-E11E-4D83-8C64-EBA0B34C5521}"/>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965742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2039565" y="1532878"/>
            <a:ext cx="8112871"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2039831" y="1999130"/>
            <a:ext cx="8112338" cy="3702927"/>
          </a:xfrm>
          <a:solidFill>
            <a:schemeClr val="bg2">
              <a:lumMod val="20000"/>
              <a:lumOff val="80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2039565" y="5749501"/>
            <a:ext cx="8112871"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C458DEB9-9AB7-4ACE-AE31-8AF903593611}"/>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5C61C21-A8E6-472E-99BC-490D2AA6D726}"/>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498474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2 graphs with text &amp;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5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906463" y="1999130"/>
            <a:ext cx="4779962" cy="2411505"/>
          </a:xfrm>
          <a:solidFill>
            <a:schemeClr val="bg2">
              <a:lumMod val="20000"/>
              <a:lumOff val="80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9065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4" name="Text Placeholder 3">
            <a:extLst>
              <a:ext uri="{FF2B5EF4-FFF2-40B4-BE49-F238E27FC236}">
                <a16:creationId xmlns:a16="http://schemas.microsoft.com/office/drawing/2014/main" id="{D8486FD2-0742-409A-B501-45247128BE73}"/>
              </a:ext>
            </a:extLst>
          </p:cNvPr>
          <p:cNvSpPr>
            <a:spLocks noGrp="1"/>
          </p:cNvSpPr>
          <p:nvPr>
            <p:ph type="body" sz="quarter" idx="21" hasCustomPrompt="1"/>
          </p:nvPr>
        </p:nvSpPr>
        <p:spPr>
          <a:xfrm>
            <a:off x="906461" y="4544359"/>
            <a:ext cx="4779956" cy="1010462"/>
          </a:xfrm>
        </p:spPr>
        <p:txBody>
          <a:bodyPr/>
          <a:lstStyle>
            <a:lvl1pPr marL="134938" indent="-134938">
              <a:defRPr sz="1400"/>
            </a:lvl1pPr>
          </a:lstStyle>
          <a:p>
            <a:pPr lvl="0"/>
            <a:r>
              <a:rPr lang="en-US"/>
              <a:t>Add first level body copy</a:t>
            </a:r>
            <a:endParaRPr lang="en-GB"/>
          </a:p>
        </p:txBody>
      </p:sp>
      <p:sp>
        <p:nvSpPr>
          <p:cNvPr id="16" name="Title 1">
            <a:extLst>
              <a:ext uri="{FF2B5EF4-FFF2-40B4-BE49-F238E27FC236}">
                <a16:creationId xmlns:a16="http://schemas.microsoft.com/office/drawing/2014/main" id="{75C516CB-64FB-41AB-A15A-8D5426967D9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8" name="Text Placeholder 3">
            <a:extLst>
              <a:ext uri="{FF2B5EF4-FFF2-40B4-BE49-F238E27FC236}">
                <a16:creationId xmlns:a16="http://schemas.microsoft.com/office/drawing/2014/main" id="{EBC44855-F43B-49F1-B4CE-90A9B6FEC6D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Text Placeholder 9">
            <a:extLst>
              <a:ext uri="{FF2B5EF4-FFF2-40B4-BE49-F238E27FC236}">
                <a16:creationId xmlns:a16="http://schemas.microsoft.com/office/drawing/2014/main" id="{54DABF8B-F946-4C2E-9403-3E1F24A49B0B}"/>
              </a:ext>
            </a:extLst>
          </p:cNvPr>
          <p:cNvSpPr>
            <a:spLocks noGrp="1"/>
          </p:cNvSpPr>
          <p:nvPr>
            <p:ph type="body" sz="quarter" idx="22" hasCustomPrompt="1"/>
          </p:nvPr>
        </p:nvSpPr>
        <p:spPr>
          <a:xfrm>
            <a:off x="65199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7" name="Chart Placeholder 9">
            <a:extLst>
              <a:ext uri="{FF2B5EF4-FFF2-40B4-BE49-F238E27FC236}">
                <a16:creationId xmlns:a16="http://schemas.microsoft.com/office/drawing/2014/main" id="{8C992EB9-DF5A-4BEB-B9D4-5FF0902E7027}"/>
              </a:ext>
            </a:extLst>
          </p:cNvPr>
          <p:cNvSpPr>
            <a:spLocks noGrp="1"/>
          </p:cNvSpPr>
          <p:nvPr>
            <p:ph type="chart" sz="quarter" idx="23" hasCustomPrompt="1"/>
          </p:nvPr>
        </p:nvSpPr>
        <p:spPr>
          <a:xfrm>
            <a:off x="6519863" y="1999130"/>
            <a:ext cx="4779962" cy="2411505"/>
          </a:xfrm>
          <a:solidFill>
            <a:schemeClr val="bg2">
              <a:lumMod val="20000"/>
              <a:lumOff val="80000"/>
            </a:schemeClr>
          </a:solidFill>
        </p:spPr>
        <p:txBody>
          <a:bodyPr/>
          <a:lstStyle>
            <a:lvl1pPr marL="0" indent="0">
              <a:buNone/>
              <a:defRPr sz="1600"/>
            </a:lvl1pPr>
          </a:lstStyle>
          <a:p>
            <a:r>
              <a:rPr lang="en-GB" dirty="0"/>
              <a:t>Add graph</a:t>
            </a:r>
          </a:p>
        </p:txBody>
      </p:sp>
      <p:sp>
        <p:nvSpPr>
          <p:cNvPr id="19" name="Text Placeholder 9">
            <a:extLst>
              <a:ext uri="{FF2B5EF4-FFF2-40B4-BE49-F238E27FC236}">
                <a16:creationId xmlns:a16="http://schemas.microsoft.com/office/drawing/2014/main" id="{D6062728-491B-4969-A0E0-7AAA0C942273}"/>
              </a:ext>
            </a:extLst>
          </p:cNvPr>
          <p:cNvSpPr>
            <a:spLocks noGrp="1"/>
          </p:cNvSpPr>
          <p:nvPr>
            <p:ph type="body" sz="quarter" idx="24" hasCustomPrompt="1"/>
          </p:nvPr>
        </p:nvSpPr>
        <p:spPr>
          <a:xfrm>
            <a:off x="65199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20" name="Text Placeholder 3">
            <a:extLst>
              <a:ext uri="{FF2B5EF4-FFF2-40B4-BE49-F238E27FC236}">
                <a16:creationId xmlns:a16="http://schemas.microsoft.com/office/drawing/2014/main" id="{EBB02456-66F8-4E20-BD4D-D00758C8DAAF}"/>
              </a:ext>
            </a:extLst>
          </p:cNvPr>
          <p:cNvSpPr>
            <a:spLocks noGrp="1"/>
          </p:cNvSpPr>
          <p:nvPr>
            <p:ph type="body" sz="quarter" idx="25" hasCustomPrompt="1"/>
          </p:nvPr>
        </p:nvSpPr>
        <p:spPr>
          <a:xfrm>
            <a:off x="6519861" y="4544359"/>
            <a:ext cx="4779956" cy="1010462"/>
          </a:xfrm>
        </p:spPr>
        <p:txBody>
          <a:bodyPr/>
          <a:lstStyle>
            <a:lvl1pPr marL="134938" indent="-134938">
              <a:defRPr sz="1400"/>
            </a:lvl1pPr>
          </a:lstStyle>
          <a:p>
            <a:pPr lvl="0"/>
            <a:r>
              <a:rPr lang="en-US"/>
              <a:t>Add first level body copy</a:t>
            </a:r>
            <a:endParaRPr lang="en-GB"/>
          </a:p>
        </p:txBody>
      </p:sp>
    </p:spTree>
    <p:extLst>
      <p:ext uri="{BB962C8B-B14F-4D97-AF65-F5344CB8AC3E}">
        <p14:creationId xmlns:p14="http://schemas.microsoft.com/office/powerpoint/2010/main" val="1710260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463" y="1559934"/>
            <a:ext cx="4784889"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559934"/>
            <a:ext cx="4942091"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4941766" cy="3579737"/>
          </a:xfrm>
          <a:solidFill>
            <a:schemeClr val="bg2">
              <a:lumMod val="20000"/>
              <a:lumOff val="80000"/>
            </a:schemeClr>
          </a:solidFill>
        </p:spPr>
        <p:txBody>
          <a:bodyPr/>
          <a:lstStyle>
            <a:lvl1pPr marL="0" indent="0">
              <a:buNone/>
              <a:defRPr sz="1600"/>
            </a:lvl1pPr>
          </a:lstStyle>
          <a:p>
            <a:r>
              <a:rPr lang="en-GB" dirty="0"/>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757371"/>
            <a:ext cx="4941766" cy="24210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906464" y="1999130"/>
            <a:ext cx="4785420" cy="38587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7EA24D25-6338-4D89-B23F-AFC937C38DBC}"/>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6" name="Text Placeholder 3">
            <a:extLst>
              <a:ext uri="{FF2B5EF4-FFF2-40B4-BE49-F238E27FC236}">
                <a16:creationId xmlns:a16="http://schemas.microsoft.com/office/drawing/2014/main" id="{F748BD08-B8C9-4550-A6AD-F538C91EF48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759116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297220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592263"/>
            <a:ext cx="7121525" cy="4265613"/>
          </a:xfrm>
          <a:solidFill>
            <a:schemeClr val="bg2">
              <a:lumMod val="20000"/>
              <a:lumOff val="80000"/>
            </a:schemeClr>
          </a:solidFill>
        </p:spPr>
        <p:txBody>
          <a:bodyPr/>
          <a:lstStyle>
            <a:lvl1pPr marL="0" indent="0">
              <a:buNone/>
              <a:defRPr sz="1600"/>
            </a:lvl1pPr>
          </a:lstStyle>
          <a:p>
            <a:r>
              <a:rPr lang="en-GB" dirty="0"/>
              <a:t>Add table</a:t>
            </a:r>
          </a:p>
        </p:txBody>
      </p:sp>
      <p:sp>
        <p:nvSpPr>
          <p:cNvPr id="8" name="Title 1">
            <a:extLst>
              <a:ext uri="{FF2B5EF4-FFF2-40B4-BE49-F238E27FC236}">
                <a16:creationId xmlns:a16="http://schemas.microsoft.com/office/drawing/2014/main" id="{A6B8A2C8-F818-400B-AA9D-F517A11CFB98}"/>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0" name="Text Placeholder 3">
            <a:extLst>
              <a:ext uri="{FF2B5EF4-FFF2-40B4-BE49-F238E27FC236}">
                <a16:creationId xmlns:a16="http://schemas.microsoft.com/office/drawing/2014/main" id="{F23AF189-54C8-4682-90AF-B2D0581D368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06394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EE4D82-B4A0-4D23-8D01-9E3F98900ADC}"/>
              </a:ext>
            </a:extLst>
          </p:cNvPr>
          <p:cNvSpPr/>
          <p:nvPr userDrawn="1"/>
        </p:nvSpPr>
        <p:spPr bwMode="gray">
          <a:xfrm>
            <a:off x="836705" y="630238"/>
            <a:ext cx="10518590" cy="8794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a:solidFill>
                <a:schemeClr val="bg1"/>
              </a:solidFill>
              <a:latin typeface="Brave Sans" panose="020B0504020101010102" pitchFamily="34" charset="0"/>
              <a:cs typeface="Brave Sans" panose="020B0504020101010102" pitchFamily="34" charset="0"/>
            </a:endParaRPr>
          </a:p>
        </p:txBody>
      </p:sp>
    </p:spTree>
    <p:extLst>
      <p:ext uri="{BB962C8B-B14F-4D97-AF65-F5344CB8AC3E}">
        <p14:creationId xmlns:p14="http://schemas.microsoft.com/office/powerpoint/2010/main" val="14003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906462" y="1592263"/>
            <a:ext cx="10393361" cy="4265613"/>
          </a:xfrm>
          <a:solidFill>
            <a:schemeClr val="bg2">
              <a:lumMod val="20000"/>
              <a:lumOff val="80000"/>
            </a:schemeClr>
          </a:solidFill>
        </p:spPr>
        <p:txBody>
          <a:bodyPr/>
          <a:lstStyle>
            <a:lvl1pPr marL="0" indent="0">
              <a:buNone/>
              <a:defRPr sz="1600"/>
            </a:lvl1pPr>
          </a:lstStyle>
          <a:p>
            <a:r>
              <a:rPr lang="en-GB" dirty="0"/>
              <a:t>Add table</a:t>
            </a:r>
          </a:p>
        </p:txBody>
      </p:sp>
      <p:sp>
        <p:nvSpPr>
          <p:cNvPr id="7" name="Title 1">
            <a:extLst>
              <a:ext uri="{FF2B5EF4-FFF2-40B4-BE49-F238E27FC236}">
                <a16:creationId xmlns:a16="http://schemas.microsoft.com/office/drawing/2014/main" id="{1C1F7C03-37EE-463A-A910-97529A017ED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D68EE590-3ED0-4815-8767-B8E90785ACD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091061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0393362" cy="426561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906463" y="5512279"/>
            <a:ext cx="10393362"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7403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2"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B2272C8A-2075-4FD0-8954-8369EB1314B7}"/>
              </a:ext>
            </a:extLst>
          </p:cNvPr>
          <p:cNvSpPr>
            <a:spLocks noGrp="1"/>
          </p:cNvSpPr>
          <p:nvPr>
            <p:ph type="body" sz="quarter" idx="20" hasCustomPrompt="1"/>
          </p:nvPr>
        </p:nvSpPr>
        <p:spPr>
          <a:xfrm>
            <a:off x="906462"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9F834D9C-3B92-4F61-A784-44587D75D7FE}"/>
              </a:ext>
            </a:extLst>
          </p:cNvPr>
          <p:cNvSpPr>
            <a:spLocks noGrp="1"/>
          </p:cNvSpPr>
          <p:nvPr>
            <p:ph type="pic" sz="quarter" idx="21" hasCustomPrompt="1"/>
          </p:nvPr>
        </p:nvSpPr>
        <p:spPr>
          <a:xfrm>
            <a:off x="906462"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0" name="Text Placeholder 9">
            <a:extLst>
              <a:ext uri="{FF2B5EF4-FFF2-40B4-BE49-F238E27FC236}">
                <a16:creationId xmlns:a16="http://schemas.microsoft.com/office/drawing/2014/main" id="{B2805005-9CB6-4A6C-BA20-589CDE8E3CA1}"/>
              </a:ext>
            </a:extLst>
          </p:cNvPr>
          <p:cNvSpPr>
            <a:spLocks noGrp="1"/>
          </p:cNvSpPr>
          <p:nvPr>
            <p:ph type="body" sz="quarter" idx="22" hasCustomPrompt="1"/>
          </p:nvPr>
        </p:nvSpPr>
        <p:spPr>
          <a:xfrm>
            <a:off x="906462"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6" name="Title 1">
            <a:extLst>
              <a:ext uri="{FF2B5EF4-FFF2-40B4-BE49-F238E27FC236}">
                <a16:creationId xmlns:a16="http://schemas.microsoft.com/office/drawing/2014/main" id="{57222905-2F14-47F1-99A6-06773954A79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32" name="Text Placeholder 3">
            <a:extLst>
              <a:ext uri="{FF2B5EF4-FFF2-40B4-BE49-F238E27FC236}">
                <a16:creationId xmlns:a16="http://schemas.microsoft.com/office/drawing/2014/main" id="{C47EC3CE-08E6-4FE7-B0D7-2DA955BF82A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8" name="Picture Placeholder 7">
            <a:extLst>
              <a:ext uri="{FF2B5EF4-FFF2-40B4-BE49-F238E27FC236}">
                <a16:creationId xmlns:a16="http://schemas.microsoft.com/office/drawing/2014/main" id="{0FCE2297-5715-415F-989A-21C43C6BE274}"/>
              </a:ext>
            </a:extLst>
          </p:cNvPr>
          <p:cNvSpPr>
            <a:spLocks noGrp="1"/>
          </p:cNvSpPr>
          <p:nvPr>
            <p:ph type="pic" sz="quarter" idx="23" hasCustomPrompt="1"/>
          </p:nvPr>
        </p:nvSpPr>
        <p:spPr>
          <a:xfrm>
            <a:off x="8127448"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9" name="Text Placeholder 9">
            <a:extLst>
              <a:ext uri="{FF2B5EF4-FFF2-40B4-BE49-F238E27FC236}">
                <a16:creationId xmlns:a16="http://schemas.microsoft.com/office/drawing/2014/main" id="{B401E369-C630-4F33-93FD-AAB7B5C4E592}"/>
              </a:ext>
            </a:extLst>
          </p:cNvPr>
          <p:cNvSpPr>
            <a:spLocks noGrp="1"/>
          </p:cNvSpPr>
          <p:nvPr>
            <p:ph type="body" sz="quarter" idx="24" hasCustomPrompt="1"/>
          </p:nvPr>
        </p:nvSpPr>
        <p:spPr>
          <a:xfrm>
            <a:off x="8127448"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0" name="Picture Placeholder 7">
            <a:extLst>
              <a:ext uri="{FF2B5EF4-FFF2-40B4-BE49-F238E27FC236}">
                <a16:creationId xmlns:a16="http://schemas.microsoft.com/office/drawing/2014/main" id="{69DA894B-3A77-4039-9E06-5D4A4CBB34E4}"/>
              </a:ext>
            </a:extLst>
          </p:cNvPr>
          <p:cNvSpPr>
            <a:spLocks noGrp="1"/>
          </p:cNvSpPr>
          <p:nvPr>
            <p:ph type="pic" sz="quarter" idx="25" hasCustomPrompt="1"/>
          </p:nvPr>
        </p:nvSpPr>
        <p:spPr>
          <a:xfrm>
            <a:off x="8127448"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1" name="Text Placeholder 9">
            <a:extLst>
              <a:ext uri="{FF2B5EF4-FFF2-40B4-BE49-F238E27FC236}">
                <a16:creationId xmlns:a16="http://schemas.microsoft.com/office/drawing/2014/main" id="{26A699C0-3C99-4CC4-9299-A29775AE0EB8}"/>
              </a:ext>
            </a:extLst>
          </p:cNvPr>
          <p:cNvSpPr>
            <a:spLocks noGrp="1"/>
          </p:cNvSpPr>
          <p:nvPr>
            <p:ph type="body" sz="quarter" idx="26" hasCustomPrompt="1"/>
          </p:nvPr>
        </p:nvSpPr>
        <p:spPr>
          <a:xfrm>
            <a:off x="8127448"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3" name="Picture Placeholder 7">
            <a:extLst>
              <a:ext uri="{FF2B5EF4-FFF2-40B4-BE49-F238E27FC236}">
                <a16:creationId xmlns:a16="http://schemas.microsoft.com/office/drawing/2014/main" id="{329FCA89-66DA-4EEB-86AB-16E34D113A5B}"/>
              </a:ext>
            </a:extLst>
          </p:cNvPr>
          <p:cNvSpPr>
            <a:spLocks noGrp="1"/>
          </p:cNvSpPr>
          <p:nvPr>
            <p:ph type="pic" sz="quarter" idx="27" hasCustomPrompt="1"/>
          </p:nvPr>
        </p:nvSpPr>
        <p:spPr>
          <a:xfrm>
            <a:off x="4516955"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4" name="Text Placeholder 9">
            <a:extLst>
              <a:ext uri="{FF2B5EF4-FFF2-40B4-BE49-F238E27FC236}">
                <a16:creationId xmlns:a16="http://schemas.microsoft.com/office/drawing/2014/main" id="{12CF2E81-D19B-4BB4-A530-673FE1E269F8}"/>
              </a:ext>
            </a:extLst>
          </p:cNvPr>
          <p:cNvSpPr>
            <a:spLocks noGrp="1"/>
          </p:cNvSpPr>
          <p:nvPr>
            <p:ph type="body" sz="quarter" idx="28" hasCustomPrompt="1"/>
          </p:nvPr>
        </p:nvSpPr>
        <p:spPr>
          <a:xfrm>
            <a:off x="4516955"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5" name="Picture Placeholder 7">
            <a:extLst>
              <a:ext uri="{FF2B5EF4-FFF2-40B4-BE49-F238E27FC236}">
                <a16:creationId xmlns:a16="http://schemas.microsoft.com/office/drawing/2014/main" id="{C93E7E5B-1799-4786-9F38-E2433E4574E6}"/>
              </a:ext>
            </a:extLst>
          </p:cNvPr>
          <p:cNvSpPr>
            <a:spLocks noGrp="1"/>
          </p:cNvSpPr>
          <p:nvPr>
            <p:ph type="pic" sz="quarter" idx="29" hasCustomPrompt="1"/>
          </p:nvPr>
        </p:nvSpPr>
        <p:spPr>
          <a:xfrm>
            <a:off x="4516955"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6" name="Text Placeholder 9">
            <a:extLst>
              <a:ext uri="{FF2B5EF4-FFF2-40B4-BE49-F238E27FC236}">
                <a16:creationId xmlns:a16="http://schemas.microsoft.com/office/drawing/2014/main" id="{184DF83C-1D00-4A59-9CB9-73A98001C2EA}"/>
              </a:ext>
            </a:extLst>
          </p:cNvPr>
          <p:cNvSpPr>
            <a:spLocks noGrp="1"/>
          </p:cNvSpPr>
          <p:nvPr>
            <p:ph type="body" sz="quarter" idx="30" hasCustomPrompt="1"/>
          </p:nvPr>
        </p:nvSpPr>
        <p:spPr>
          <a:xfrm>
            <a:off x="4516955"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Tree>
    <p:extLst>
      <p:ext uri="{BB962C8B-B14F-4D97-AF65-F5344CB8AC3E}">
        <p14:creationId xmlns:p14="http://schemas.microsoft.com/office/powerpoint/2010/main" val="2168397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Person x1</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906463" y="159226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906463" y="3683973"/>
            <a:ext cx="2462109"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7" name="Text Placeholder 4">
            <a:extLst>
              <a:ext uri="{FF2B5EF4-FFF2-40B4-BE49-F238E27FC236}">
                <a16:creationId xmlns:a16="http://schemas.microsoft.com/office/drawing/2014/main" id="{C5E10A17-9825-4163-81DF-4DDE28D255D0}"/>
              </a:ext>
            </a:extLst>
          </p:cNvPr>
          <p:cNvSpPr>
            <a:spLocks noGrp="1"/>
          </p:cNvSpPr>
          <p:nvPr>
            <p:ph type="body" sz="quarter" idx="31" hasCustomPrompt="1"/>
          </p:nvPr>
        </p:nvSpPr>
        <p:spPr>
          <a:xfrm>
            <a:off x="3708971" y="1592262"/>
            <a:ext cx="7576566" cy="4265613"/>
          </a:xfrm>
        </p:spPr>
        <p:txBody>
          <a:bodyPr vert="horz" lIns="0" tIns="45720" rIns="91440" bIns="45720" rtlCol="0">
            <a:noAutofit/>
          </a:bodyPr>
          <a:lstStyle>
            <a:lvl1pPr>
              <a:defRPr lang="en-US" sz="1600" dirty="0" smtClean="0"/>
            </a:lvl1pPr>
            <a:lvl2pPr>
              <a:defRPr lang="en-US" sz="1600" dirty="0" smtClean="0"/>
            </a:lvl2pPr>
            <a:lvl3pPr>
              <a:defRPr lang="en-GB" sz="16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739841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people x2</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8" name="Text Placeholder 4">
            <a:extLst>
              <a:ext uri="{FF2B5EF4-FFF2-40B4-BE49-F238E27FC236}">
                <a16:creationId xmlns:a16="http://schemas.microsoft.com/office/drawing/2014/main" id="{1FAF04D7-8B74-471D-9FA1-3C6FED8E9192}"/>
              </a:ext>
            </a:extLst>
          </p:cNvPr>
          <p:cNvSpPr>
            <a:spLocks noGrp="1"/>
          </p:cNvSpPr>
          <p:nvPr>
            <p:ph type="body" sz="quarter" idx="31" hasCustomPrompt="1"/>
          </p:nvPr>
        </p:nvSpPr>
        <p:spPr>
          <a:xfrm>
            <a:off x="2947598"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9" name="Picture Placeholder 7">
            <a:extLst>
              <a:ext uri="{FF2B5EF4-FFF2-40B4-BE49-F238E27FC236}">
                <a16:creationId xmlns:a16="http://schemas.microsoft.com/office/drawing/2014/main" id="{35D0F6B1-1FD7-4B9F-A213-CDA7AA7BE50C}"/>
              </a:ext>
            </a:extLst>
          </p:cNvPr>
          <p:cNvSpPr>
            <a:spLocks noGrp="1"/>
          </p:cNvSpPr>
          <p:nvPr>
            <p:ph type="pic" sz="quarter" idx="12" hasCustomPrompt="1"/>
          </p:nvPr>
        </p:nvSpPr>
        <p:spPr>
          <a:xfrm>
            <a:off x="906463"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0" name="Text Placeholder 9">
            <a:extLst>
              <a:ext uri="{FF2B5EF4-FFF2-40B4-BE49-F238E27FC236}">
                <a16:creationId xmlns:a16="http://schemas.microsoft.com/office/drawing/2014/main" id="{6B7C7C2E-6449-4AAA-AACE-276385BB591E}"/>
              </a:ext>
            </a:extLst>
          </p:cNvPr>
          <p:cNvSpPr>
            <a:spLocks noGrp="1"/>
          </p:cNvSpPr>
          <p:nvPr>
            <p:ph type="body" sz="quarter" idx="13" hasCustomPrompt="1"/>
          </p:nvPr>
        </p:nvSpPr>
        <p:spPr>
          <a:xfrm>
            <a:off x="906463"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4" name="Text Placeholder 4">
            <a:extLst>
              <a:ext uri="{FF2B5EF4-FFF2-40B4-BE49-F238E27FC236}">
                <a16:creationId xmlns:a16="http://schemas.microsoft.com/office/drawing/2014/main" id="{DB553D4E-FF79-4F9C-AE9A-0AE6C6B12C4F}"/>
              </a:ext>
            </a:extLst>
          </p:cNvPr>
          <p:cNvSpPr>
            <a:spLocks noGrp="1"/>
          </p:cNvSpPr>
          <p:nvPr>
            <p:ph type="body" sz="quarter" idx="32" hasCustomPrompt="1"/>
          </p:nvPr>
        </p:nvSpPr>
        <p:spPr>
          <a:xfrm>
            <a:off x="8479607"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5" name="Picture Placeholder 7">
            <a:extLst>
              <a:ext uri="{FF2B5EF4-FFF2-40B4-BE49-F238E27FC236}">
                <a16:creationId xmlns:a16="http://schemas.microsoft.com/office/drawing/2014/main" id="{4F604CE5-29D5-47F8-B304-4A24EE1F46F7}"/>
              </a:ext>
            </a:extLst>
          </p:cNvPr>
          <p:cNvSpPr>
            <a:spLocks noGrp="1"/>
          </p:cNvSpPr>
          <p:nvPr>
            <p:ph type="pic" sz="quarter" idx="33" hasCustomPrompt="1"/>
          </p:nvPr>
        </p:nvSpPr>
        <p:spPr>
          <a:xfrm>
            <a:off x="6438472"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6" name="Text Placeholder 9">
            <a:extLst>
              <a:ext uri="{FF2B5EF4-FFF2-40B4-BE49-F238E27FC236}">
                <a16:creationId xmlns:a16="http://schemas.microsoft.com/office/drawing/2014/main" id="{F059DF60-38DC-4667-89DE-D14D049FC7B1}"/>
              </a:ext>
            </a:extLst>
          </p:cNvPr>
          <p:cNvSpPr>
            <a:spLocks noGrp="1"/>
          </p:cNvSpPr>
          <p:nvPr>
            <p:ph type="body" sz="quarter" idx="34" hasCustomPrompt="1"/>
          </p:nvPr>
        </p:nvSpPr>
        <p:spPr>
          <a:xfrm>
            <a:off x="6438472"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Tree>
    <p:extLst>
      <p:ext uri="{BB962C8B-B14F-4D97-AF65-F5344CB8AC3E}">
        <p14:creationId xmlns:p14="http://schemas.microsoft.com/office/powerpoint/2010/main" val="3749319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906463"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906463"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906463"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E3D4F58A-34E2-4997-A2B2-C106D12D8E82}"/>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80129624-6553-4A69-85B3-6FEC416B4AB4}"/>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6" name="Picture Placeholder 7">
            <a:extLst>
              <a:ext uri="{FF2B5EF4-FFF2-40B4-BE49-F238E27FC236}">
                <a16:creationId xmlns:a16="http://schemas.microsoft.com/office/drawing/2014/main" id="{3E8025B5-143B-4614-B5F7-C1BC37E178C4}"/>
              </a:ext>
            </a:extLst>
          </p:cNvPr>
          <p:cNvSpPr>
            <a:spLocks noGrp="1"/>
          </p:cNvSpPr>
          <p:nvPr>
            <p:ph type="pic" sz="quarter" idx="15" hasCustomPrompt="1"/>
          </p:nvPr>
        </p:nvSpPr>
        <p:spPr>
          <a:xfrm>
            <a:off x="4478989"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7" name="Text Placeholder 9">
            <a:extLst>
              <a:ext uri="{FF2B5EF4-FFF2-40B4-BE49-F238E27FC236}">
                <a16:creationId xmlns:a16="http://schemas.microsoft.com/office/drawing/2014/main" id="{1C06426E-732E-443E-9E49-48CC6F3AB8C1}"/>
              </a:ext>
            </a:extLst>
          </p:cNvPr>
          <p:cNvSpPr>
            <a:spLocks noGrp="1"/>
          </p:cNvSpPr>
          <p:nvPr>
            <p:ph type="body" sz="quarter" idx="16" hasCustomPrompt="1"/>
          </p:nvPr>
        </p:nvSpPr>
        <p:spPr>
          <a:xfrm>
            <a:off x="4478989"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1" name="Text Placeholder 3">
            <a:extLst>
              <a:ext uri="{FF2B5EF4-FFF2-40B4-BE49-F238E27FC236}">
                <a16:creationId xmlns:a16="http://schemas.microsoft.com/office/drawing/2014/main" id="{6553159D-437D-4165-93F6-B976A7FE3354}"/>
              </a:ext>
            </a:extLst>
          </p:cNvPr>
          <p:cNvSpPr>
            <a:spLocks noGrp="1"/>
          </p:cNvSpPr>
          <p:nvPr>
            <p:ph type="body" sz="quarter" idx="17" hasCustomPrompt="1"/>
          </p:nvPr>
        </p:nvSpPr>
        <p:spPr>
          <a:xfrm>
            <a:off x="4478989"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Picture Placeholder 7">
            <a:extLst>
              <a:ext uri="{FF2B5EF4-FFF2-40B4-BE49-F238E27FC236}">
                <a16:creationId xmlns:a16="http://schemas.microsoft.com/office/drawing/2014/main" id="{F265C580-2414-43EC-BBC4-281B73DDE8B6}"/>
              </a:ext>
            </a:extLst>
          </p:cNvPr>
          <p:cNvSpPr>
            <a:spLocks noGrp="1"/>
          </p:cNvSpPr>
          <p:nvPr>
            <p:ph type="pic" sz="quarter" idx="18" hasCustomPrompt="1"/>
          </p:nvPr>
        </p:nvSpPr>
        <p:spPr>
          <a:xfrm>
            <a:off x="8051515"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3" name="Text Placeholder 9">
            <a:extLst>
              <a:ext uri="{FF2B5EF4-FFF2-40B4-BE49-F238E27FC236}">
                <a16:creationId xmlns:a16="http://schemas.microsoft.com/office/drawing/2014/main" id="{D1B7CEF5-B8C6-485C-8441-0031BFA2D117}"/>
              </a:ext>
            </a:extLst>
          </p:cNvPr>
          <p:cNvSpPr>
            <a:spLocks noGrp="1"/>
          </p:cNvSpPr>
          <p:nvPr>
            <p:ph type="body" sz="quarter" idx="19" hasCustomPrompt="1"/>
          </p:nvPr>
        </p:nvSpPr>
        <p:spPr>
          <a:xfrm>
            <a:off x="8051515"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4" name="Text Placeholder 3">
            <a:extLst>
              <a:ext uri="{FF2B5EF4-FFF2-40B4-BE49-F238E27FC236}">
                <a16:creationId xmlns:a16="http://schemas.microsoft.com/office/drawing/2014/main" id="{8827904D-E3FE-44A6-AB6B-165CE391E4EF}"/>
              </a:ext>
            </a:extLst>
          </p:cNvPr>
          <p:cNvSpPr>
            <a:spLocks noGrp="1"/>
          </p:cNvSpPr>
          <p:nvPr>
            <p:ph type="body" sz="quarter" idx="20" hasCustomPrompt="1"/>
          </p:nvPr>
        </p:nvSpPr>
        <p:spPr>
          <a:xfrm>
            <a:off x="8051515"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0921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6"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x4</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897650" y="1592262"/>
            <a:ext cx="3009989" cy="1951021"/>
          </a:xfrm>
        </p:spPr>
        <p:txBody>
          <a:bodyPr/>
          <a:lstStyle>
            <a:lvl1pPr marL="174625" indent="-174625">
              <a:defRPr sz="1400"/>
            </a:lvl1pPr>
            <a:lvl2pPr marL="452438" indent="-185738">
              <a:defRPr sz="1400"/>
            </a:lvl2pPr>
            <a:lvl3pPr marL="801688" indent="-174625">
              <a:defRPr sz="1400"/>
            </a:lvl3pPr>
            <a:lvl4pPr>
              <a:defRPr sz="1400"/>
            </a:lvl4pPr>
            <a:lvl5pPr>
              <a:defRPr sz="1400"/>
            </a:lvl5pPr>
          </a:lstStyle>
          <a:p>
            <a:pPr lvl="0"/>
            <a:r>
              <a:rPr lang="en-US"/>
              <a:t>Add first level body copy</a:t>
            </a:r>
          </a:p>
          <a:p>
            <a:pPr lvl="1"/>
            <a:r>
              <a:rPr lang="en-US"/>
              <a:t>Second level</a:t>
            </a:r>
          </a:p>
          <a:p>
            <a:pPr lvl="2"/>
            <a:r>
              <a:rPr lang="en-US"/>
              <a:t>Third level</a:t>
            </a:r>
            <a:endParaRPr lang="en-GB"/>
          </a:p>
        </p:txBody>
      </p:sp>
      <p:sp>
        <p:nvSpPr>
          <p:cNvPr id="39" name="Picture Placeholder 7">
            <a:extLst>
              <a:ext uri="{FF2B5EF4-FFF2-40B4-BE49-F238E27FC236}">
                <a16:creationId xmlns:a16="http://schemas.microsoft.com/office/drawing/2014/main" id="{865EFB54-6A1B-4E06-BCCA-B3ADA5560950}"/>
              </a:ext>
            </a:extLst>
          </p:cNvPr>
          <p:cNvSpPr>
            <a:spLocks noGrp="1"/>
          </p:cNvSpPr>
          <p:nvPr>
            <p:ph type="pic" sz="quarter" idx="33" hasCustomPrompt="1"/>
          </p:nvPr>
        </p:nvSpPr>
        <p:spPr>
          <a:xfrm>
            <a:off x="6298649"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40" name="Text Placeholder 9">
            <a:extLst>
              <a:ext uri="{FF2B5EF4-FFF2-40B4-BE49-F238E27FC236}">
                <a16:creationId xmlns:a16="http://schemas.microsoft.com/office/drawing/2014/main" id="{07CCE860-3874-4E10-AA97-1B7765ACD0CC}"/>
              </a:ext>
            </a:extLst>
          </p:cNvPr>
          <p:cNvSpPr>
            <a:spLocks noGrp="1"/>
          </p:cNvSpPr>
          <p:nvPr>
            <p:ph type="body" sz="quarter" idx="34" hasCustomPrompt="1"/>
          </p:nvPr>
        </p:nvSpPr>
        <p:spPr>
          <a:xfrm>
            <a:off x="6298652"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43" name="Text Placeholder 4">
            <a:extLst>
              <a:ext uri="{FF2B5EF4-FFF2-40B4-BE49-F238E27FC236}">
                <a16:creationId xmlns:a16="http://schemas.microsoft.com/office/drawing/2014/main" id="{A2804C67-9F45-478C-A138-69596612BD41}"/>
              </a:ext>
            </a:extLst>
          </p:cNvPr>
          <p:cNvSpPr>
            <a:spLocks noGrp="1"/>
          </p:cNvSpPr>
          <p:nvPr>
            <p:ph type="body" sz="quarter" idx="37" hasCustomPrompt="1"/>
          </p:nvPr>
        </p:nvSpPr>
        <p:spPr>
          <a:xfrm>
            <a:off x="8289836" y="159226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3" name="Picture Placeholder 7">
            <a:extLst>
              <a:ext uri="{FF2B5EF4-FFF2-40B4-BE49-F238E27FC236}">
                <a16:creationId xmlns:a16="http://schemas.microsoft.com/office/drawing/2014/main" id="{4A0DCA40-453A-4B37-9F84-3A7D54952EEF}"/>
              </a:ext>
            </a:extLst>
          </p:cNvPr>
          <p:cNvSpPr>
            <a:spLocks noGrp="1"/>
          </p:cNvSpPr>
          <p:nvPr>
            <p:ph type="pic" sz="quarter" idx="38" hasCustomPrompt="1"/>
          </p:nvPr>
        </p:nvSpPr>
        <p:spPr>
          <a:xfrm>
            <a:off x="906463"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54" name="Text Placeholder 9">
            <a:extLst>
              <a:ext uri="{FF2B5EF4-FFF2-40B4-BE49-F238E27FC236}">
                <a16:creationId xmlns:a16="http://schemas.microsoft.com/office/drawing/2014/main" id="{06121884-838C-4001-8648-B7CACB22A531}"/>
              </a:ext>
            </a:extLst>
          </p:cNvPr>
          <p:cNvSpPr>
            <a:spLocks noGrp="1"/>
          </p:cNvSpPr>
          <p:nvPr>
            <p:ph type="body" sz="quarter" idx="39" hasCustomPrompt="1"/>
          </p:nvPr>
        </p:nvSpPr>
        <p:spPr>
          <a:xfrm>
            <a:off x="906466"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5" name="Text Placeholder 4">
            <a:extLst>
              <a:ext uri="{FF2B5EF4-FFF2-40B4-BE49-F238E27FC236}">
                <a16:creationId xmlns:a16="http://schemas.microsoft.com/office/drawing/2014/main" id="{DFA0BC82-56C0-4EC2-9A09-18474764D8C0}"/>
              </a:ext>
            </a:extLst>
          </p:cNvPr>
          <p:cNvSpPr>
            <a:spLocks noGrp="1"/>
          </p:cNvSpPr>
          <p:nvPr>
            <p:ph type="body" sz="quarter" idx="40" hasCustomPrompt="1"/>
          </p:nvPr>
        </p:nvSpPr>
        <p:spPr>
          <a:xfrm>
            <a:off x="2897650"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6" name="Picture Placeholder 7">
            <a:extLst>
              <a:ext uri="{FF2B5EF4-FFF2-40B4-BE49-F238E27FC236}">
                <a16:creationId xmlns:a16="http://schemas.microsoft.com/office/drawing/2014/main" id="{3EDFBDD5-DC3F-4453-A500-F2F86098BA23}"/>
              </a:ext>
            </a:extLst>
          </p:cNvPr>
          <p:cNvSpPr>
            <a:spLocks noGrp="1"/>
          </p:cNvSpPr>
          <p:nvPr>
            <p:ph type="pic" sz="quarter" idx="41" hasCustomPrompt="1"/>
          </p:nvPr>
        </p:nvSpPr>
        <p:spPr>
          <a:xfrm>
            <a:off x="6298649"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57" name="Text Placeholder 9">
            <a:extLst>
              <a:ext uri="{FF2B5EF4-FFF2-40B4-BE49-F238E27FC236}">
                <a16:creationId xmlns:a16="http://schemas.microsoft.com/office/drawing/2014/main" id="{1CFACE9E-230D-45A8-8990-86BC32D9E017}"/>
              </a:ext>
            </a:extLst>
          </p:cNvPr>
          <p:cNvSpPr>
            <a:spLocks noGrp="1"/>
          </p:cNvSpPr>
          <p:nvPr>
            <p:ph type="body" sz="quarter" idx="42" hasCustomPrompt="1"/>
          </p:nvPr>
        </p:nvSpPr>
        <p:spPr>
          <a:xfrm>
            <a:off x="6298652"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8" name="Text Placeholder 4">
            <a:extLst>
              <a:ext uri="{FF2B5EF4-FFF2-40B4-BE49-F238E27FC236}">
                <a16:creationId xmlns:a16="http://schemas.microsoft.com/office/drawing/2014/main" id="{1D1D2046-AA3F-43C8-A352-863F5C5B3064}"/>
              </a:ext>
            </a:extLst>
          </p:cNvPr>
          <p:cNvSpPr>
            <a:spLocks noGrp="1"/>
          </p:cNvSpPr>
          <p:nvPr>
            <p:ph type="body" sz="quarter" idx="43" hasCustomPrompt="1"/>
          </p:nvPr>
        </p:nvSpPr>
        <p:spPr>
          <a:xfrm>
            <a:off x="8289836"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3329970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4"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7"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x6</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341079"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Picture Placeholder 7">
            <a:extLst>
              <a:ext uri="{FF2B5EF4-FFF2-40B4-BE49-F238E27FC236}">
                <a16:creationId xmlns:a16="http://schemas.microsoft.com/office/drawing/2014/main" id="{548E8139-7073-4086-AA60-C6DB861D2DD6}"/>
              </a:ext>
            </a:extLst>
          </p:cNvPr>
          <p:cNvSpPr>
            <a:spLocks noGrp="1"/>
          </p:cNvSpPr>
          <p:nvPr>
            <p:ph type="pic" sz="quarter" idx="32" hasCustomPrompt="1"/>
          </p:nvPr>
        </p:nvSpPr>
        <p:spPr>
          <a:xfrm>
            <a:off x="906464"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7" name="Text Placeholder 9">
            <a:extLst>
              <a:ext uri="{FF2B5EF4-FFF2-40B4-BE49-F238E27FC236}">
                <a16:creationId xmlns:a16="http://schemas.microsoft.com/office/drawing/2014/main" id="{ADE543AE-C7B9-4039-B5B3-B3F790B2FBC5}"/>
              </a:ext>
            </a:extLst>
          </p:cNvPr>
          <p:cNvSpPr>
            <a:spLocks noGrp="1"/>
          </p:cNvSpPr>
          <p:nvPr>
            <p:ph type="body" sz="quarter" idx="33" hasCustomPrompt="1"/>
          </p:nvPr>
        </p:nvSpPr>
        <p:spPr>
          <a:xfrm>
            <a:off x="906467"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9" name="Text Placeholder 4">
            <a:extLst>
              <a:ext uri="{FF2B5EF4-FFF2-40B4-BE49-F238E27FC236}">
                <a16:creationId xmlns:a16="http://schemas.microsoft.com/office/drawing/2014/main" id="{E384A942-4D8D-4841-868F-B90053AFB2CA}"/>
              </a:ext>
            </a:extLst>
          </p:cNvPr>
          <p:cNvSpPr>
            <a:spLocks noGrp="1"/>
          </p:cNvSpPr>
          <p:nvPr>
            <p:ph type="body" sz="quarter" idx="34" hasCustomPrompt="1"/>
          </p:nvPr>
        </p:nvSpPr>
        <p:spPr>
          <a:xfrm>
            <a:off x="2341079"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3" name="Picture Placeholder 7">
            <a:extLst>
              <a:ext uri="{FF2B5EF4-FFF2-40B4-BE49-F238E27FC236}">
                <a16:creationId xmlns:a16="http://schemas.microsoft.com/office/drawing/2014/main" id="{33552513-C288-45DB-991E-09CC69D84841}"/>
              </a:ext>
            </a:extLst>
          </p:cNvPr>
          <p:cNvSpPr>
            <a:spLocks noGrp="1"/>
          </p:cNvSpPr>
          <p:nvPr>
            <p:ph type="pic" sz="quarter" idx="35" hasCustomPrompt="1"/>
          </p:nvPr>
        </p:nvSpPr>
        <p:spPr>
          <a:xfrm>
            <a:off x="4478450"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84" name="Text Placeholder 9">
            <a:extLst>
              <a:ext uri="{FF2B5EF4-FFF2-40B4-BE49-F238E27FC236}">
                <a16:creationId xmlns:a16="http://schemas.microsoft.com/office/drawing/2014/main" id="{CA37982B-630D-4272-A120-2025A3B1CAA3}"/>
              </a:ext>
            </a:extLst>
          </p:cNvPr>
          <p:cNvSpPr>
            <a:spLocks noGrp="1"/>
          </p:cNvSpPr>
          <p:nvPr>
            <p:ph type="body" sz="quarter" idx="36" hasCustomPrompt="1"/>
          </p:nvPr>
        </p:nvSpPr>
        <p:spPr>
          <a:xfrm>
            <a:off x="4478453"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5" name="Text Placeholder 4">
            <a:extLst>
              <a:ext uri="{FF2B5EF4-FFF2-40B4-BE49-F238E27FC236}">
                <a16:creationId xmlns:a16="http://schemas.microsoft.com/office/drawing/2014/main" id="{2A05EC2B-5439-4A4B-BF26-5C4E18392699}"/>
              </a:ext>
            </a:extLst>
          </p:cNvPr>
          <p:cNvSpPr>
            <a:spLocks noGrp="1"/>
          </p:cNvSpPr>
          <p:nvPr>
            <p:ph type="body" sz="quarter" idx="37" hasCustomPrompt="1"/>
          </p:nvPr>
        </p:nvSpPr>
        <p:spPr>
          <a:xfrm>
            <a:off x="5913065"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6" name="Picture Placeholder 7">
            <a:extLst>
              <a:ext uri="{FF2B5EF4-FFF2-40B4-BE49-F238E27FC236}">
                <a16:creationId xmlns:a16="http://schemas.microsoft.com/office/drawing/2014/main" id="{057FF91B-17C6-472B-A895-73D2C8F25F52}"/>
              </a:ext>
            </a:extLst>
          </p:cNvPr>
          <p:cNvSpPr>
            <a:spLocks noGrp="1"/>
          </p:cNvSpPr>
          <p:nvPr>
            <p:ph type="pic" sz="quarter" idx="38" hasCustomPrompt="1"/>
          </p:nvPr>
        </p:nvSpPr>
        <p:spPr>
          <a:xfrm>
            <a:off x="4478450"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87" name="Text Placeholder 9">
            <a:extLst>
              <a:ext uri="{FF2B5EF4-FFF2-40B4-BE49-F238E27FC236}">
                <a16:creationId xmlns:a16="http://schemas.microsoft.com/office/drawing/2014/main" id="{19EBA128-E975-43EE-89BA-1A8B98973009}"/>
              </a:ext>
            </a:extLst>
          </p:cNvPr>
          <p:cNvSpPr>
            <a:spLocks noGrp="1"/>
          </p:cNvSpPr>
          <p:nvPr>
            <p:ph type="body" sz="quarter" idx="39" hasCustomPrompt="1"/>
          </p:nvPr>
        </p:nvSpPr>
        <p:spPr>
          <a:xfrm>
            <a:off x="4478453"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8" name="Text Placeholder 4">
            <a:extLst>
              <a:ext uri="{FF2B5EF4-FFF2-40B4-BE49-F238E27FC236}">
                <a16:creationId xmlns:a16="http://schemas.microsoft.com/office/drawing/2014/main" id="{4243E751-8A1A-4E70-8F87-6A33B1CEABE4}"/>
              </a:ext>
            </a:extLst>
          </p:cNvPr>
          <p:cNvSpPr>
            <a:spLocks noGrp="1"/>
          </p:cNvSpPr>
          <p:nvPr>
            <p:ph type="body" sz="quarter" idx="40" hasCustomPrompt="1"/>
          </p:nvPr>
        </p:nvSpPr>
        <p:spPr>
          <a:xfrm>
            <a:off x="5913065"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9" name="Picture Placeholder 7">
            <a:extLst>
              <a:ext uri="{FF2B5EF4-FFF2-40B4-BE49-F238E27FC236}">
                <a16:creationId xmlns:a16="http://schemas.microsoft.com/office/drawing/2014/main" id="{52803711-2D0F-48BC-A493-BA4CD7A912AA}"/>
              </a:ext>
            </a:extLst>
          </p:cNvPr>
          <p:cNvSpPr>
            <a:spLocks noGrp="1"/>
          </p:cNvSpPr>
          <p:nvPr>
            <p:ph type="pic" sz="quarter" idx="41" hasCustomPrompt="1"/>
          </p:nvPr>
        </p:nvSpPr>
        <p:spPr>
          <a:xfrm>
            <a:off x="8036385"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90" name="Text Placeholder 9">
            <a:extLst>
              <a:ext uri="{FF2B5EF4-FFF2-40B4-BE49-F238E27FC236}">
                <a16:creationId xmlns:a16="http://schemas.microsoft.com/office/drawing/2014/main" id="{B587AF14-85CE-483E-A5B2-B00AA2EE6203}"/>
              </a:ext>
            </a:extLst>
          </p:cNvPr>
          <p:cNvSpPr>
            <a:spLocks noGrp="1"/>
          </p:cNvSpPr>
          <p:nvPr>
            <p:ph type="body" sz="quarter" idx="42" hasCustomPrompt="1"/>
          </p:nvPr>
        </p:nvSpPr>
        <p:spPr>
          <a:xfrm>
            <a:off x="8036388"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1" name="Text Placeholder 4">
            <a:extLst>
              <a:ext uri="{FF2B5EF4-FFF2-40B4-BE49-F238E27FC236}">
                <a16:creationId xmlns:a16="http://schemas.microsoft.com/office/drawing/2014/main" id="{679984AC-9BC0-42F2-892B-92BBA578E832}"/>
              </a:ext>
            </a:extLst>
          </p:cNvPr>
          <p:cNvSpPr>
            <a:spLocks noGrp="1"/>
          </p:cNvSpPr>
          <p:nvPr>
            <p:ph type="body" sz="quarter" idx="43" hasCustomPrompt="1"/>
          </p:nvPr>
        </p:nvSpPr>
        <p:spPr>
          <a:xfrm>
            <a:off x="9471000"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92" name="Picture Placeholder 7">
            <a:extLst>
              <a:ext uri="{FF2B5EF4-FFF2-40B4-BE49-F238E27FC236}">
                <a16:creationId xmlns:a16="http://schemas.microsoft.com/office/drawing/2014/main" id="{CDB49A6F-4B2E-4F18-820D-9ABE6F6B6C98}"/>
              </a:ext>
            </a:extLst>
          </p:cNvPr>
          <p:cNvSpPr>
            <a:spLocks noGrp="1"/>
          </p:cNvSpPr>
          <p:nvPr>
            <p:ph type="pic" sz="quarter" idx="44" hasCustomPrompt="1"/>
          </p:nvPr>
        </p:nvSpPr>
        <p:spPr>
          <a:xfrm>
            <a:off x="8036385"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93" name="Text Placeholder 9">
            <a:extLst>
              <a:ext uri="{FF2B5EF4-FFF2-40B4-BE49-F238E27FC236}">
                <a16:creationId xmlns:a16="http://schemas.microsoft.com/office/drawing/2014/main" id="{4AA708CC-1F4A-4E0E-B5A9-01AB7D5CD10D}"/>
              </a:ext>
            </a:extLst>
          </p:cNvPr>
          <p:cNvSpPr>
            <a:spLocks noGrp="1"/>
          </p:cNvSpPr>
          <p:nvPr>
            <p:ph type="body" sz="quarter" idx="45" hasCustomPrompt="1"/>
          </p:nvPr>
        </p:nvSpPr>
        <p:spPr>
          <a:xfrm>
            <a:off x="8036388"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4" name="Text Placeholder 4">
            <a:extLst>
              <a:ext uri="{FF2B5EF4-FFF2-40B4-BE49-F238E27FC236}">
                <a16:creationId xmlns:a16="http://schemas.microsoft.com/office/drawing/2014/main" id="{C5A11E1C-C8D4-459B-BF8F-EB34F57C61E2}"/>
              </a:ext>
            </a:extLst>
          </p:cNvPr>
          <p:cNvSpPr>
            <a:spLocks noGrp="1"/>
          </p:cNvSpPr>
          <p:nvPr>
            <p:ph type="body" sz="quarter" idx="46" hasCustomPrompt="1"/>
          </p:nvPr>
        </p:nvSpPr>
        <p:spPr>
          <a:xfrm>
            <a:off x="9471000"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1146803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258984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258984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258984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258984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12" name="Title 1">
            <a:extLst>
              <a:ext uri="{FF2B5EF4-FFF2-40B4-BE49-F238E27FC236}">
                <a16:creationId xmlns:a16="http://schemas.microsoft.com/office/drawing/2014/main" id="{B7210237-0A48-41D6-B1C6-45B698F4556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55EAB272-54CF-41F3-9510-996550363EE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1" name="Picture Placeholder 7">
            <a:extLst>
              <a:ext uri="{FF2B5EF4-FFF2-40B4-BE49-F238E27FC236}">
                <a16:creationId xmlns:a16="http://schemas.microsoft.com/office/drawing/2014/main" id="{B21ABBB2-A65E-473E-9031-2D58A953D25D}"/>
              </a:ext>
            </a:extLst>
          </p:cNvPr>
          <p:cNvSpPr>
            <a:spLocks noGrp="1"/>
          </p:cNvSpPr>
          <p:nvPr>
            <p:ph type="pic" sz="quarter" idx="22" hasCustomPrompt="1"/>
          </p:nvPr>
        </p:nvSpPr>
        <p:spPr>
          <a:xfrm>
            <a:off x="623537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2" name="Text Placeholder 9">
            <a:extLst>
              <a:ext uri="{FF2B5EF4-FFF2-40B4-BE49-F238E27FC236}">
                <a16:creationId xmlns:a16="http://schemas.microsoft.com/office/drawing/2014/main" id="{BB8D0AF9-A91A-4148-8591-42DEFFBDFD00}"/>
              </a:ext>
            </a:extLst>
          </p:cNvPr>
          <p:cNvSpPr>
            <a:spLocks noGrp="1"/>
          </p:cNvSpPr>
          <p:nvPr>
            <p:ph type="body" sz="quarter" idx="23" hasCustomPrompt="1"/>
          </p:nvPr>
        </p:nvSpPr>
        <p:spPr>
          <a:xfrm>
            <a:off x="623537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3" name="Text Placeholder 3">
            <a:extLst>
              <a:ext uri="{FF2B5EF4-FFF2-40B4-BE49-F238E27FC236}">
                <a16:creationId xmlns:a16="http://schemas.microsoft.com/office/drawing/2014/main" id="{0D9D78BD-D2E1-47D7-B5D8-A25520358717}"/>
              </a:ext>
            </a:extLst>
          </p:cNvPr>
          <p:cNvSpPr>
            <a:spLocks noGrp="1"/>
          </p:cNvSpPr>
          <p:nvPr>
            <p:ph type="body" sz="quarter" idx="24" hasCustomPrompt="1"/>
          </p:nvPr>
        </p:nvSpPr>
        <p:spPr>
          <a:xfrm>
            <a:off x="623537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4" name="Text Placeholder 3">
            <a:extLst>
              <a:ext uri="{FF2B5EF4-FFF2-40B4-BE49-F238E27FC236}">
                <a16:creationId xmlns:a16="http://schemas.microsoft.com/office/drawing/2014/main" id="{C6287A56-279A-4E06-B279-80BA7C8F1366}"/>
              </a:ext>
            </a:extLst>
          </p:cNvPr>
          <p:cNvSpPr>
            <a:spLocks noGrp="1"/>
          </p:cNvSpPr>
          <p:nvPr>
            <p:ph type="body" sz="quarter" idx="25" hasCustomPrompt="1"/>
          </p:nvPr>
        </p:nvSpPr>
        <p:spPr>
          <a:xfrm>
            <a:off x="623537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Tree>
    <p:extLst>
      <p:ext uri="{BB962C8B-B14F-4D97-AF65-F5344CB8AC3E}">
        <p14:creationId xmlns:p14="http://schemas.microsoft.com/office/powerpoint/2010/main" val="892035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CEB854-CE92-4FA8-8665-63D883D8BED3}"/>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a:solidFill>
                <a:schemeClr val="bg1"/>
              </a:solidFill>
              <a:latin typeface="Brave Sans" panose="020B0504020101010102" pitchFamily="34" charset="0"/>
              <a:cs typeface="Brave Sans" panose="020B0504020101010102" pitchFamily="34" charset="0"/>
            </a:endParaRPr>
          </a:p>
        </p:txBody>
      </p:sp>
      <p:cxnSp>
        <p:nvCxnSpPr>
          <p:cNvPr id="11" name="Straight Connector 10">
            <a:extLst>
              <a:ext uri="{FF2B5EF4-FFF2-40B4-BE49-F238E27FC236}">
                <a16:creationId xmlns:a16="http://schemas.microsoft.com/office/drawing/2014/main" id="{6AC8A76D-ECD1-48DB-AD5F-CE32BFB58777}"/>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85430"/>
            <a:ext cx="5868909" cy="42724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630237"/>
            <a:ext cx="4072759" cy="5227635"/>
          </a:xfrm>
          <a:solidFill>
            <a:schemeClr val="bg2">
              <a:lumMod val="95000"/>
            </a:schemeClr>
          </a:solidFill>
        </p:spPr>
        <p:txBody>
          <a:bodyPr vert="horz" lIns="0" tIns="45720" rIns="91440" bIns="45720" rtlCol="0">
            <a:noAutofit/>
          </a:bodyPr>
          <a:lstStyle>
            <a:lvl1pPr>
              <a:defRPr lang="en-GB" dirty="0">
                <a:solidFill>
                  <a:schemeClr val="bg1"/>
                </a:solidFill>
              </a:defRPr>
            </a:lvl1pPr>
          </a:lstStyle>
          <a:p>
            <a:pPr marL="0" lvl="0" indent="0">
              <a:buNone/>
            </a:pPr>
            <a:r>
              <a:rPr lang="en-GB" dirty="0"/>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386688"/>
            <a:ext cx="4072759" cy="471184"/>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0" name="Title 1">
            <a:extLst>
              <a:ext uri="{FF2B5EF4-FFF2-40B4-BE49-F238E27FC236}">
                <a16:creationId xmlns:a16="http://schemas.microsoft.com/office/drawing/2014/main" id="{7D83CB9C-45E0-4B08-AB03-C2C5F4C24057}"/>
              </a:ext>
            </a:extLst>
          </p:cNvPr>
          <p:cNvSpPr>
            <a:spLocks noGrp="1"/>
          </p:cNvSpPr>
          <p:nvPr>
            <p:ph type="title" hasCustomPrompt="1"/>
          </p:nvPr>
        </p:nvSpPr>
        <p:spPr>
          <a:xfrm>
            <a:off x="906463" y="506192"/>
            <a:ext cx="5868909"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2A22B088-EB16-4642-80AC-4C7D87CFAE0B}"/>
              </a:ext>
            </a:extLst>
          </p:cNvPr>
          <p:cNvSpPr>
            <a:spLocks noGrp="1"/>
          </p:cNvSpPr>
          <p:nvPr>
            <p:ph type="body" sz="quarter" idx="10" hasCustomPrompt="1"/>
          </p:nvPr>
        </p:nvSpPr>
        <p:spPr>
          <a:xfrm>
            <a:off x="906464" y="1155943"/>
            <a:ext cx="5868908"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50817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906463" y="507069"/>
            <a:ext cx="10393362" cy="540000"/>
          </a:xfrm>
        </p:spPr>
        <p:txBody>
          <a:bodyPr anchor="ctr"/>
          <a:lstStyle>
            <a:lvl1pPr>
              <a:defRPr/>
            </a:lvl1pPr>
          </a:lstStyle>
          <a:p>
            <a:r>
              <a:rPr lang="en-US"/>
              <a:t>Add title</a:t>
            </a:r>
            <a:endParaRPr lang="en-GB"/>
          </a:p>
        </p:txBody>
      </p:sp>
    </p:spTree>
    <p:extLst>
      <p:ext uri="{BB962C8B-B14F-4D97-AF65-F5344CB8AC3E}">
        <p14:creationId xmlns:p14="http://schemas.microsoft.com/office/powerpoint/2010/main" val="10370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pink MOL">
    <p:bg>
      <p:bgPr>
        <a:solidFill>
          <a:schemeClr val="accent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8345578-04AD-4C25-A197-3D49F3B0A2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5313" y="66675"/>
            <a:ext cx="33813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0E116ACB-2B64-433D-8B87-7B0948A5E89C}"/>
              </a:ext>
            </a:extLst>
          </p:cNvPr>
          <p:cNvCxnSpPr>
            <a:cxnSpLocks/>
          </p:cNvCxnSpPr>
          <p:nvPr userDrawn="1"/>
        </p:nvCxnSpPr>
        <p:spPr>
          <a:xfrm>
            <a:off x="906463" y="1082675"/>
            <a:ext cx="1039336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ctrTitle"/>
          </p:nvPr>
        </p:nvSpPr>
        <p:spPr>
          <a:xfrm>
            <a:off x="896938" y="4506061"/>
            <a:ext cx="9027271" cy="657115"/>
          </a:xfrm>
          <a:prstGeom prst="rect">
            <a:avLst/>
          </a:prstGeom>
        </p:spPr>
        <p:txBody>
          <a:bodyPr tIns="36000" rIns="36000" bIns="36000" anchor="b">
            <a:noAutofit/>
          </a:bodyPr>
          <a:lstStyle>
            <a:lvl1pPr algn="l">
              <a:defRPr sz="4200" b="1"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0" name="Subtitle 2"/>
          <p:cNvSpPr>
            <a:spLocks noGrp="1"/>
          </p:cNvSpPr>
          <p:nvPr>
            <p:ph type="subTitle" idx="1"/>
          </p:nvPr>
        </p:nvSpPr>
        <p:spPr>
          <a:xfrm>
            <a:off x="896938" y="5214265"/>
            <a:ext cx="9027271" cy="329002"/>
          </a:xfrm>
          <a:prstGeom prst="rect">
            <a:avLst/>
          </a:prstGeom>
        </p:spPr>
        <p:txBody>
          <a:bodyPr lIns="0" tIns="36000" rIns="36000" bIns="36000">
            <a:noAutofit/>
          </a:bodyPr>
          <a:lstStyle>
            <a:lvl1pPr marL="0" indent="0" algn="l">
              <a:lnSpc>
                <a:spcPct val="90000"/>
              </a:lnSpc>
              <a:buNone/>
              <a:defRPr sz="1800" b="0"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24"/>
          <p:cNvSpPr>
            <a:spLocks noGrp="1"/>
          </p:cNvSpPr>
          <p:nvPr>
            <p:ph type="body" sz="quarter" idx="13"/>
          </p:nvPr>
        </p:nvSpPr>
        <p:spPr>
          <a:xfrm>
            <a:off x="896938" y="5766091"/>
            <a:ext cx="9027271" cy="329002"/>
          </a:xfrm>
        </p:spPr>
        <p:txBody>
          <a:bodyPr lIns="0" tIns="0" rIns="0" bIns="0">
            <a:noAutofit/>
          </a:bodyPr>
          <a:lstStyle>
            <a:lvl1pPr marL="0" indent="0" algn="l">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Edit Master text styles</a:t>
            </a:r>
          </a:p>
        </p:txBody>
      </p:sp>
    </p:spTree>
    <p:extLst>
      <p:ext uri="{BB962C8B-B14F-4D97-AF65-F5344CB8AC3E}">
        <p14:creationId xmlns:p14="http://schemas.microsoft.com/office/powerpoint/2010/main" val="333242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slide with MOL logo top">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FCC5F-AE85-4281-ABFD-03212ABD7804}"/>
              </a:ext>
            </a:extLst>
          </p:cNvPr>
          <p:cNvPicPr>
            <a:picLocks noChangeAspect="1"/>
          </p:cNvPicPr>
          <p:nvPr userDrawn="1"/>
        </p:nvPicPr>
        <p:blipFill>
          <a:blip r:embed="rId2"/>
          <a:stretch>
            <a:fillRect/>
          </a:stretch>
        </p:blipFill>
        <p:spPr>
          <a:xfrm>
            <a:off x="4405561" y="63653"/>
            <a:ext cx="3380879" cy="966646"/>
          </a:xfrm>
          <a:prstGeom prst="rect">
            <a:avLst/>
          </a:prstGeom>
        </p:spPr>
      </p:pic>
      <p:cxnSp>
        <p:nvCxnSpPr>
          <p:cNvPr id="7" name="Straight Connector 6">
            <a:extLst>
              <a:ext uri="{FF2B5EF4-FFF2-40B4-BE49-F238E27FC236}">
                <a16:creationId xmlns:a16="http://schemas.microsoft.com/office/drawing/2014/main" id="{0344D278-D991-4D63-822F-C546A8C266A4}"/>
              </a:ext>
            </a:extLst>
          </p:cNvPr>
          <p:cNvCxnSpPr>
            <a:cxnSpLocks/>
          </p:cNvCxnSpPr>
          <p:nvPr userDrawn="1"/>
        </p:nvCxnSpPr>
        <p:spPr>
          <a:xfrm>
            <a:off x="906463" y="1083362"/>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929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EE4D82-B4A0-4D23-8D01-9E3F98900ADC}"/>
              </a:ext>
            </a:extLst>
          </p:cNvPr>
          <p:cNvSpPr/>
          <p:nvPr userDrawn="1"/>
        </p:nvSpPr>
        <p:spPr bwMode="gray">
          <a:xfrm>
            <a:off x="836705" y="630238"/>
            <a:ext cx="10518590" cy="8794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a:solidFill>
                <a:schemeClr val="bg1"/>
              </a:solidFill>
              <a:latin typeface="Brave Sans" panose="020B0504020101010102" pitchFamily="34" charset="0"/>
              <a:cs typeface="Brave Sans" panose="020B0504020101010102" pitchFamily="34" charset="0"/>
            </a:endParaRPr>
          </a:p>
        </p:txBody>
      </p:sp>
    </p:spTree>
    <p:extLst>
      <p:ext uri="{BB962C8B-B14F-4D97-AF65-F5344CB8AC3E}">
        <p14:creationId xmlns:p14="http://schemas.microsoft.com/office/powerpoint/2010/main" val="2331541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906463" y="507069"/>
            <a:ext cx="10393362" cy="540000"/>
          </a:xfrm>
        </p:spPr>
        <p:txBody>
          <a:bodyPr anchor="ctr"/>
          <a:lstStyle>
            <a:lvl1pPr>
              <a:defRPr/>
            </a:lvl1pPr>
          </a:lstStyle>
          <a:p>
            <a:r>
              <a:rPr lang="en-US"/>
              <a:t>Add title</a:t>
            </a:r>
            <a:endParaRPr lang="en-GB"/>
          </a:p>
        </p:txBody>
      </p:sp>
    </p:spTree>
    <p:extLst>
      <p:ext uri="{BB962C8B-B14F-4D97-AF65-F5344CB8AC3E}">
        <p14:creationId xmlns:p14="http://schemas.microsoft.com/office/powerpoint/2010/main" val="536381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FC8C2B-6625-4ED9-B5CC-20E2EDF30143}"/>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3444B0A5-0DCB-48B7-8383-3B8EDCAE55B8}"/>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434568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2" y="1592263"/>
            <a:ext cx="10393363"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E707E8D-02A6-4E60-A9BC-589876C900E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F9C34D73-6474-4E7F-9F4E-0FBC9BFE753A}"/>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292276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4" y="1592263"/>
            <a:ext cx="10393362" cy="416237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906464" y="5754634"/>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7" name="Title 1">
            <a:extLst>
              <a:ext uri="{FF2B5EF4-FFF2-40B4-BE49-F238E27FC236}">
                <a16:creationId xmlns:a16="http://schemas.microsoft.com/office/drawing/2014/main" id="{08B85A9A-2089-4861-8906-B3D8040F8E7A}"/>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EF04979-F2A3-4CA2-9AA4-1A023931253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238719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1039336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393624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2022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10393362"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39427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FC8C2B-6625-4ED9-B5CC-20E2EDF30143}"/>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3444B0A5-0DCB-48B7-8383-3B8EDCAE55B8}"/>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4031756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7" name="Content Placeholder 4">
            <a:extLst>
              <a:ext uri="{FF2B5EF4-FFF2-40B4-BE49-F238E27FC236}">
                <a16:creationId xmlns:a16="http://schemas.microsoft.com/office/drawing/2014/main" id="{867750C4-2CF3-42E4-8DC1-23093AA10D15}"/>
              </a:ext>
            </a:extLst>
          </p:cNvPr>
          <p:cNvSpPr>
            <a:spLocks noGrp="1"/>
          </p:cNvSpPr>
          <p:nvPr>
            <p:ph sz="quarter" idx="20" hasCustomPrompt="1"/>
          </p:nvPr>
        </p:nvSpPr>
        <p:spPr>
          <a:xfrm>
            <a:off x="6356279"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D1871B70-D49E-447F-8679-85AEF08FB277}"/>
              </a:ext>
            </a:extLst>
          </p:cNvPr>
          <p:cNvSpPr>
            <a:spLocks noGrp="1"/>
          </p:cNvSpPr>
          <p:nvPr>
            <p:ph type="body" sz="quarter" idx="21" hasCustomPrompt="1"/>
          </p:nvPr>
        </p:nvSpPr>
        <p:spPr>
          <a:xfrm>
            <a:off x="6356279"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Tree>
    <p:extLst>
      <p:ext uri="{BB962C8B-B14F-4D97-AF65-F5344CB8AC3E}">
        <p14:creationId xmlns:p14="http://schemas.microsoft.com/office/powerpoint/2010/main" val="1163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content &amp; pink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a:solidFill>
                <a:schemeClr val="bg1"/>
              </a:solidFill>
              <a:latin typeface="Brave Sans" panose="020B0504020101010102" pitchFamily="34" charset="0"/>
              <a:cs typeface="Brave Sans" panose="020B0504020101010102" pitchFamily="34" charset="0"/>
            </a:endParaRPr>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92264"/>
            <a:ext cx="5868909"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D4FED8BD-D08F-4794-BD3E-95BEF1669D1F}"/>
              </a:ext>
            </a:extLst>
          </p:cNvPr>
          <p:cNvSpPr>
            <a:spLocks noGrp="1"/>
          </p:cNvSpPr>
          <p:nvPr>
            <p:ph type="title" hasCustomPrompt="1"/>
          </p:nvPr>
        </p:nvSpPr>
        <p:spPr>
          <a:xfrm>
            <a:off x="906463" y="506192"/>
            <a:ext cx="5868910"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AF4A8A07-B1F8-4A0D-B994-2DAE348DB8F4}"/>
              </a:ext>
            </a:extLst>
          </p:cNvPr>
          <p:cNvSpPr>
            <a:spLocks noGrp="1"/>
          </p:cNvSpPr>
          <p:nvPr>
            <p:ph type="body" sz="quarter" idx="10" hasCustomPrompt="1"/>
          </p:nvPr>
        </p:nvSpPr>
        <p:spPr>
          <a:xfrm>
            <a:off x="906463" y="1155943"/>
            <a:ext cx="5868909"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7" name="Straight Connector 6">
            <a:extLst>
              <a:ext uri="{FF2B5EF4-FFF2-40B4-BE49-F238E27FC236}">
                <a16:creationId xmlns:a16="http://schemas.microsoft.com/office/drawing/2014/main" id="{2700FF85-2E17-439D-9472-397AA16C0E9C}"/>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7227063" y="630237"/>
            <a:ext cx="4058473" cy="5227637"/>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2257614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solid LH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617894"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7675296"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C79D51ED-1FED-4AE8-A8C8-1F768FC848E7}"/>
              </a:ext>
            </a:extLst>
          </p:cNvPr>
          <p:cNvSpPr>
            <a:spLocks noGrp="1"/>
          </p:cNvSpPr>
          <p:nvPr>
            <p:ph type="body" sz="quarter" idx="16" hasCustomPrompt="1"/>
          </p:nvPr>
        </p:nvSpPr>
        <p:spPr>
          <a:xfrm>
            <a:off x="906463" y="1592263"/>
            <a:ext cx="2264268" cy="4265612"/>
          </a:xfrm>
          <a:solidFill>
            <a:schemeClr val="accent1"/>
          </a:solidFill>
        </p:spPr>
        <p:txBody>
          <a:bodyPr lIns="108000" tIns="108000" rIns="108000" bIns="108000"/>
          <a:lstStyle>
            <a:lvl1pPr marL="0" indent="0">
              <a:buFont typeface="Arial" panose="020B0604020202020204" pitchFamily="34" charse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739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bottom">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6403349"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85F6F67A-D083-4FD6-AA0C-A041F592348F}"/>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2626130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9526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pink call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a:extLst>
              <a:ext uri="{FF2B5EF4-FFF2-40B4-BE49-F238E27FC236}">
                <a16:creationId xmlns:a16="http://schemas.microsoft.com/office/drawing/2014/main" id="{E66F8E85-E11E-4D83-8C64-EBA0B34C5521}"/>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549567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2039565" y="1532878"/>
            <a:ext cx="8112871"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2039831" y="1999130"/>
            <a:ext cx="8112338" cy="3702927"/>
          </a:xfrm>
          <a:solidFill>
            <a:schemeClr val="bg2">
              <a:lumMod val="20000"/>
              <a:lumOff val="80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2039565" y="5749501"/>
            <a:ext cx="8112871"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C458DEB9-9AB7-4ACE-AE31-8AF903593611}"/>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5C61C21-A8E6-472E-99BC-490D2AA6D726}"/>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035297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 graphs with text &amp;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5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906463" y="1999130"/>
            <a:ext cx="4779962" cy="2411505"/>
          </a:xfrm>
          <a:solidFill>
            <a:schemeClr val="bg2">
              <a:lumMod val="20000"/>
              <a:lumOff val="80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9065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4" name="Text Placeholder 3">
            <a:extLst>
              <a:ext uri="{FF2B5EF4-FFF2-40B4-BE49-F238E27FC236}">
                <a16:creationId xmlns:a16="http://schemas.microsoft.com/office/drawing/2014/main" id="{D8486FD2-0742-409A-B501-45247128BE73}"/>
              </a:ext>
            </a:extLst>
          </p:cNvPr>
          <p:cNvSpPr>
            <a:spLocks noGrp="1"/>
          </p:cNvSpPr>
          <p:nvPr>
            <p:ph type="body" sz="quarter" idx="21" hasCustomPrompt="1"/>
          </p:nvPr>
        </p:nvSpPr>
        <p:spPr>
          <a:xfrm>
            <a:off x="906461" y="4544359"/>
            <a:ext cx="4779956" cy="1010462"/>
          </a:xfrm>
        </p:spPr>
        <p:txBody>
          <a:bodyPr/>
          <a:lstStyle>
            <a:lvl1pPr marL="134938" indent="-134938">
              <a:defRPr sz="1400"/>
            </a:lvl1pPr>
          </a:lstStyle>
          <a:p>
            <a:pPr lvl="0"/>
            <a:r>
              <a:rPr lang="en-US"/>
              <a:t>Add first level body copy</a:t>
            </a:r>
            <a:endParaRPr lang="en-GB"/>
          </a:p>
        </p:txBody>
      </p:sp>
      <p:sp>
        <p:nvSpPr>
          <p:cNvPr id="16" name="Title 1">
            <a:extLst>
              <a:ext uri="{FF2B5EF4-FFF2-40B4-BE49-F238E27FC236}">
                <a16:creationId xmlns:a16="http://schemas.microsoft.com/office/drawing/2014/main" id="{75C516CB-64FB-41AB-A15A-8D5426967D9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8" name="Text Placeholder 3">
            <a:extLst>
              <a:ext uri="{FF2B5EF4-FFF2-40B4-BE49-F238E27FC236}">
                <a16:creationId xmlns:a16="http://schemas.microsoft.com/office/drawing/2014/main" id="{EBC44855-F43B-49F1-B4CE-90A9B6FEC6D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Text Placeholder 9">
            <a:extLst>
              <a:ext uri="{FF2B5EF4-FFF2-40B4-BE49-F238E27FC236}">
                <a16:creationId xmlns:a16="http://schemas.microsoft.com/office/drawing/2014/main" id="{54DABF8B-F946-4C2E-9403-3E1F24A49B0B}"/>
              </a:ext>
            </a:extLst>
          </p:cNvPr>
          <p:cNvSpPr>
            <a:spLocks noGrp="1"/>
          </p:cNvSpPr>
          <p:nvPr>
            <p:ph type="body" sz="quarter" idx="22" hasCustomPrompt="1"/>
          </p:nvPr>
        </p:nvSpPr>
        <p:spPr>
          <a:xfrm>
            <a:off x="65199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7" name="Chart Placeholder 9">
            <a:extLst>
              <a:ext uri="{FF2B5EF4-FFF2-40B4-BE49-F238E27FC236}">
                <a16:creationId xmlns:a16="http://schemas.microsoft.com/office/drawing/2014/main" id="{8C992EB9-DF5A-4BEB-B9D4-5FF0902E7027}"/>
              </a:ext>
            </a:extLst>
          </p:cNvPr>
          <p:cNvSpPr>
            <a:spLocks noGrp="1"/>
          </p:cNvSpPr>
          <p:nvPr>
            <p:ph type="chart" sz="quarter" idx="23" hasCustomPrompt="1"/>
          </p:nvPr>
        </p:nvSpPr>
        <p:spPr>
          <a:xfrm>
            <a:off x="6519863" y="1999130"/>
            <a:ext cx="4779962" cy="2411505"/>
          </a:xfrm>
          <a:solidFill>
            <a:schemeClr val="bg2">
              <a:lumMod val="20000"/>
              <a:lumOff val="80000"/>
            </a:schemeClr>
          </a:solidFill>
        </p:spPr>
        <p:txBody>
          <a:bodyPr/>
          <a:lstStyle>
            <a:lvl1pPr marL="0" indent="0">
              <a:buNone/>
              <a:defRPr sz="1600"/>
            </a:lvl1pPr>
          </a:lstStyle>
          <a:p>
            <a:r>
              <a:rPr lang="en-GB" dirty="0"/>
              <a:t>Add graph</a:t>
            </a:r>
          </a:p>
        </p:txBody>
      </p:sp>
      <p:sp>
        <p:nvSpPr>
          <p:cNvPr id="19" name="Text Placeholder 9">
            <a:extLst>
              <a:ext uri="{FF2B5EF4-FFF2-40B4-BE49-F238E27FC236}">
                <a16:creationId xmlns:a16="http://schemas.microsoft.com/office/drawing/2014/main" id="{D6062728-491B-4969-A0E0-7AAA0C942273}"/>
              </a:ext>
            </a:extLst>
          </p:cNvPr>
          <p:cNvSpPr>
            <a:spLocks noGrp="1"/>
          </p:cNvSpPr>
          <p:nvPr>
            <p:ph type="body" sz="quarter" idx="24" hasCustomPrompt="1"/>
          </p:nvPr>
        </p:nvSpPr>
        <p:spPr>
          <a:xfrm>
            <a:off x="65199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20" name="Text Placeholder 3">
            <a:extLst>
              <a:ext uri="{FF2B5EF4-FFF2-40B4-BE49-F238E27FC236}">
                <a16:creationId xmlns:a16="http://schemas.microsoft.com/office/drawing/2014/main" id="{EBB02456-66F8-4E20-BD4D-D00758C8DAAF}"/>
              </a:ext>
            </a:extLst>
          </p:cNvPr>
          <p:cNvSpPr>
            <a:spLocks noGrp="1"/>
          </p:cNvSpPr>
          <p:nvPr>
            <p:ph type="body" sz="quarter" idx="25" hasCustomPrompt="1"/>
          </p:nvPr>
        </p:nvSpPr>
        <p:spPr>
          <a:xfrm>
            <a:off x="6519861" y="4544359"/>
            <a:ext cx="4779956" cy="1010462"/>
          </a:xfrm>
        </p:spPr>
        <p:txBody>
          <a:bodyPr/>
          <a:lstStyle>
            <a:lvl1pPr marL="134938" indent="-134938">
              <a:defRPr sz="1400"/>
            </a:lvl1pPr>
          </a:lstStyle>
          <a:p>
            <a:pPr lvl="0"/>
            <a:r>
              <a:rPr lang="en-US"/>
              <a:t>Add first level body copy</a:t>
            </a:r>
            <a:endParaRPr lang="en-GB"/>
          </a:p>
        </p:txBody>
      </p:sp>
    </p:spTree>
    <p:extLst>
      <p:ext uri="{BB962C8B-B14F-4D97-AF65-F5344CB8AC3E}">
        <p14:creationId xmlns:p14="http://schemas.microsoft.com/office/powerpoint/2010/main" val="2479076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463" y="1559934"/>
            <a:ext cx="4784889"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559934"/>
            <a:ext cx="4942091"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4941766" cy="3579737"/>
          </a:xfrm>
          <a:solidFill>
            <a:schemeClr val="bg2">
              <a:lumMod val="20000"/>
              <a:lumOff val="80000"/>
            </a:schemeClr>
          </a:solidFill>
        </p:spPr>
        <p:txBody>
          <a:bodyPr/>
          <a:lstStyle>
            <a:lvl1pPr marL="0" indent="0">
              <a:buNone/>
              <a:defRPr sz="1600"/>
            </a:lvl1pPr>
          </a:lstStyle>
          <a:p>
            <a:r>
              <a:rPr lang="en-GB" dirty="0"/>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757371"/>
            <a:ext cx="4941766" cy="24210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906464" y="1999130"/>
            <a:ext cx="4785420" cy="38587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7EA24D25-6338-4D89-B23F-AFC937C38DBC}"/>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6" name="Text Placeholder 3">
            <a:extLst>
              <a:ext uri="{FF2B5EF4-FFF2-40B4-BE49-F238E27FC236}">
                <a16:creationId xmlns:a16="http://schemas.microsoft.com/office/drawing/2014/main" id="{F748BD08-B8C9-4550-A6AD-F538C91EF48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974701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297220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592263"/>
            <a:ext cx="7121525" cy="4265613"/>
          </a:xfrm>
          <a:solidFill>
            <a:schemeClr val="bg2">
              <a:lumMod val="20000"/>
              <a:lumOff val="80000"/>
            </a:schemeClr>
          </a:solidFill>
        </p:spPr>
        <p:txBody>
          <a:bodyPr/>
          <a:lstStyle>
            <a:lvl1pPr marL="0" indent="0">
              <a:buNone/>
              <a:defRPr sz="1600"/>
            </a:lvl1pPr>
          </a:lstStyle>
          <a:p>
            <a:r>
              <a:rPr lang="en-GB" dirty="0"/>
              <a:t>Add table</a:t>
            </a:r>
          </a:p>
        </p:txBody>
      </p:sp>
      <p:sp>
        <p:nvSpPr>
          <p:cNvPr id="8" name="Title 1">
            <a:extLst>
              <a:ext uri="{FF2B5EF4-FFF2-40B4-BE49-F238E27FC236}">
                <a16:creationId xmlns:a16="http://schemas.microsoft.com/office/drawing/2014/main" id="{A6B8A2C8-F818-400B-AA9D-F517A11CFB98}"/>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0" name="Text Placeholder 3">
            <a:extLst>
              <a:ext uri="{FF2B5EF4-FFF2-40B4-BE49-F238E27FC236}">
                <a16:creationId xmlns:a16="http://schemas.microsoft.com/office/drawing/2014/main" id="{F23AF189-54C8-4682-90AF-B2D0581D368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85465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2" y="1592263"/>
            <a:ext cx="10393363"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E707E8D-02A6-4E60-A9BC-589876C900E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F9C34D73-6474-4E7F-9F4E-0FBC9BFE753A}"/>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452025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906462" y="1592263"/>
            <a:ext cx="10393361" cy="4265613"/>
          </a:xfrm>
          <a:solidFill>
            <a:schemeClr val="bg2">
              <a:lumMod val="20000"/>
              <a:lumOff val="80000"/>
            </a:schemeClr>
          </a:solidFill>
        </p:spPr>
        <p:txBody>
          <a:bodyPr/>
          <a:lstStyle>
            <a:lvl1pPr marL="0" indent="0">
              <a:buNone/>
              <a:defRPr sz="1600"/>
            </a:lvl1pPr>
          </a:lstStyle>
          <a:p>
            <a:r>
              <a:rPr lang="en-GB" dirty="0"/>
              <a:t>Add table</a:t>
            </a:r>
          </a:p>
        </p:txBody>
      </p:sp>
      <p:sp>
        <p:nvSpPr>
          <p:cNvPr id="7" name="Title 1">
            <a:extLst>
              <a:ext uri="{FF2B5EF4-FFF2-40B4-BE49-F238E27FC236}">
                <a16:creationId xmlns:a16="http://schemas.microsoft.com/office/drawing/2014/main" id="{1C1F7C03-37EE-463A-A910-97529A017ED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D68EE590-3ED0-4815-8767-B8E90785ACD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70522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0393362" cy="426561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906463" y="5512279"/>
            <a:ext cx="10393362"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345271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2"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B2272C8A-2075-4FD0-8954-8369EB1314B7}"/>
              </a:ext>
            </a:extLst>
          </p:cNvPr>
          <p:cNvSpPr>
            <a:spLocks noGrp="1"/>
          </p:cNvSpPr>
          <p:nvPr>
            <p:ph type="body" sz="quarter" idx="20" hasCustomPrompt="1"/>
          </p:nvPr>
        </p:nvSpPr>
        <p:spPr>
          <a:xfrm>
            <a:off x="906462"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9F834D9C-3B92-4F61-A784-44587D75D7FE}"/>
              </a:ext>
            </a:extLst>
          </p:cNvPr>
          <p:cNvSpPr>
            <a:spLocks noGrp="1"/>
          </p:cNvSpPr>
          <p:nvPr>
            <p:ph type="pic" sz="quarter" idx="21" hasCustomPrompt="1"/>
          </p:nvPr>
        </p:nvSpPr>
        <p:spPr>
          <a:xfrm>
            <a:off x="906462"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0" name="Text Placeholder 9">
            <a:extLst>
              <a:ext uri="{FF2B5EF4-FFF2-40B4-BE49-F238E27FC236}">
                <a16:creationId xmlns:a16="http://schemas.microsoft.com/office/drawing/2014/main" id="{B2805005-9CB6-4A6C-BA20-589CDE8E3CA1}"/>
              </a:ext>
            </a:extLst>
          </p:cNvPr>
          <p:cNvSpPr>
            <a:spLocks noGrp="1"/>
          </p:cNvSpPr>
          <p:nvPr>
            <p:ph type="body" sz="quarter" idx="22" hasCustomPrompt="1"/>
          </p:nvPr>
        </p:nvSpPr>
        <p:spPr>
          <a:xfrm>
            <a:off x="906462"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6" name="Title 1">
            <a:extLst>
              <a:ext uri="{FF2B5EF4-FFF2-40B4-BE49-F238E27FC236}">
                <a16:creationId xmlns:a16="http://schemas.microsoft.com/office/drawing/2014/main" id="{57222905-2F14-47F1-99A6-06773954A79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32" name="Text Placeholder 3">
            <a:extLst>
              <a:ext uri="{FF2B5EF4-FFF2-40B4-BE49-F238E27FC236}">
                <a16:creationId xmlns:a16="http://schemas.microsoft.com/office/drawing/2014/main" id="{C47EC3CE-08E6-4FE7-B0D7-2DA955BF82A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8" name="Picture Placeholder 7">
            <a:extLst>
              <a:ext uri="{FF2B5EF4-FFF2-40B4-BE49-F238E27FC236}">
                <a16:creationId xmlns:a16="http://schemas.microsoft.com/office/drawing/2014/main" id="{0FCE2297-5715-415F-989A-21C43C6BE274}"/>
              </a:ext>
            </a:extLst>
          </p:cNvPr>
          <p:cNvSpPr>
            <a:spLocks noGrp="1"/>
          </p:cNvSpPr>
          <p:nvPr>
            <p:ph type="pic" sz="quarter" idx="23" hasCustomPrompt="1"/>
          </p:nvPr>
        </p:nvSpPr>
        <p:spPr>
          <a:xfrm>
            <a:off x="8127448"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9" name="Text Placeholder 9">
            <a:extLst>
              <a:ext uri="{FF2B5EF4-FFF2-40B4-BE49-F238E27FC236}">
                <a16:creationId xmlns:a16="http://schemas.microsoft.com/office/drawing/2014/main" id="{B401E369-C630-4F33-93FD-AAB7B5C4E592}"/>
              </a:ext>
            </a:extLst>
          </p:cNvPr>
          <p:cNvSpPr>
            <a:spLocks noGrp="1"/>
          </p:cNvSpPr>
          <p:nvPr>
            <p:ph type="body" sz="quarter" idx="24" hasCustomPrompt="1"/>
          </p:nvPr>
        </p:nvSpPr>
        <p:spPr>
          <a:xfrm>
            <a:off x="8127448"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0" name="Picture Placeholder 7">
            <a:extLst>
              <a:ext uri="{FF2B5EF4-FFF2-40B4-BE49-F238E27FC236}">
                <a16:creationId xmlns:a16="http://schemas.microsoft.com/office/drawing/2014/main" id="{69DA894B-3A77-4039-9E06-5D4A4CBB34E4}"/>
              </a:ext>
            </a:extLst>
          </p:cNvPr>
          <p:cNvSpPr>
            <a:spLocks noGrp="1"/>
          </p:cNvSpPr>
          <p:nvPr>
            <p:ph type="pic" sz="quarter" idx="25" hasCustomPrompt="1"/>
          </p:nvPr>
        </p:nvSpPr>
        <p:spPr>
          <a:xfrm>
            <a:off x="8127448"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1" name="Text Placeholder 9">
            <a:extLst>
              <a:ext uri="{FF2B5EF4-FFF2-40B4-BE49-F238E27FC236}">
                <a16:creationId xmlns:a16="http://schemas.microsoft.com/office/drawing/2014/main" id="{26A699C0-3C99-4CC4-9299-A29775AE0EB8}"/>
              </a:ext>
            </a:extLst>
          </p:cNvPr>
          <p:cNvSpPr>
            <a:spLocks noGrp="1"/>
          </p:cNvSpPr>
          <p:nvPr>
            <p:ph type="body" sz="quarter" idx="26" hasCustomPrompt="1"/>
          </p:nvPr>
        </p:nvSpPr>
        <p:spPr>
          <a:xfrm>
            <a:off x="8127448"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3" name="Picture Placeholder 7">
            <a:extLst>
              <a:ext uri="{FF2B5EF4-FFF2-40B4-BE49-F238E27FC236}">
                <a16:creationId xmlns:a16="http://schemas.microsoft.com/office/drawing/2014/main" id="{329FCA89-66DA-4EEB-86AB-16E34D113A5B}"/>
              </a:ext>
            </a:extLst>
          </p:cNvPr>
          <p:cNvSpPr>
            <a:spLocks noGrp="1"/>
          </p:cNvSpPr>
          <p:nvPr>
            <p:ph type="pic" sz="quarter" idx="27" hasCustomPrompt="1"/>
          </p:nvPr>
        </p:nvSpPr>
        <p:spPr>
          <a:xfrm>
            <a:off x="4516955"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4" name="Text Placeholder 9">
            <a:extLst>
              <a:ext uri="{FF2B5EF4-FFF2-40B4-BE49-F238E27FC236}">
                <a16:creationId xmlns:a16="http://schemas.microsoft.com/office/drawing/2014/main" id="{12CF2E81-D19B-4BB4-A530-673FE1E269F8}"/>
              </a:ext>
            </a:extLst>
          </p:cNvPr>
          <p:cNvSpPr>
            <a:spLocks noGrp="1"/>
          </p:cNvSpPr>
          <p:nvPr>
            <p:ph type="body" sz="quarter" idx="28" hasCustomPrompt="1"/>
          </p:nvPr>
        </p:nvSpPr>
        <p:spPr>
          <a:xfrm>
            <a:off x="4516955"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5" name="Picture Placeholder 7">
            <a:extLst>
              <a:ext uri="{FF2B5EF4-FFF2-40B4-BE49-F238E27FC236}">
                <a16:creationId xmlns:a16="http://schemas.microsoft.com/office/drawing/2014/main" id="{C93E7E5B-1799-4786-9F38-E2433E4574E6}"/>
              </a:ext>
            </a:extLst>
          </p:cNvPr>
          <p:cNvSpPr>
            <a:spLocks noGrp="1"/>
          </p:cNvSpPr>
          <p:nvPr>
            <p:ph type="pic" sz="quarter" idx="29" hasCustomPrompt="1"/>
          </p:nvPr>
        </p:nvSpPr>
        <p:spPr>
          <a:xfrm>
            <a:off x="4516955"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6" name="Text Placeholder 9">
            <a:extLst>
              <a:ext uri="{FF2B5EF4-FFF2-40B4-BE49-F238E27FC236}">
                <a16:creationId xmlns:a16="http://schemas.microsoft.com/office/drawing/2014/main" id="{184DF83C-1D00-4A59-9CB9-73A98001C2EA}"/>
              </a:ext>
            </a:extLst>
          </p:cNvPr>
          <p:cNvSpPr>
            <a:spLocks noGrp="1"/>
          </p:cNvSpPr>
          <p:nvPr>
            <p:ph type="body" sz="quarter" idx="30" hasCustomPrompt="1"/>
          </p:nvPr>
        </p:nvSpPr>
        <p:spPr>
          <a:xfrm>
            <a:off x="4516955"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Tree>
    <p:extLst>
      <p:ext uri="{BB962C8B-B14F-4D97-AF65-F5344CB8AC3E}">
        <p14:creationId xmlns:p14="http://schemas.microsoft.com/office/powerpoint/2010/main" val="2202496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Person x1</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906463" y="159226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906463" y="3683973"/>
            <a:ext cx="2462109"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7" name="Text Placeholder 4">
            <a:extLst>
              <a:ext uri="{FF2B5EF4-FFF2-40B4-BE49-F238E27FC236}">
                <a16:creationId xmlns:a16="http://schemas.microsoft.com/office/drawing/2014/main" id="{C5E10A17-9825-4163-81DF-4DDE28D255D0}"/>
              </a:ext>
            </a:extLst>
          </p:cNvPr>
          <p:cNvSpPr>
            <a:spLocks noGrp="1"/>
          </p:cNvSpPr>
          <p:nvPr>
            <p:ph type="body" sz="quarter" idx="31" hasCustomPrompt="1"/>
          </p:nvPr>
        </p:nvSpPr>
        <p:spPr>
          <a:xfrm>
            <a:off x="3708971" y="1592262"/>
            <a:ext cx="7576566" cy="4265613"/>
          </a:xfrm>
        </p:spPr>
        <p:txBody>
          <a:bodyPr vert="horz" lIns="0" tIns="45720" rIns="91440" bIns="45720" rtlCol="0">
            <a:noAutofit/>
          </a:bodyPr>
          <a:lstStyle>
            <a:lvl1pPr>
              <a:defRPr lang="en-US" sz="1600" dirty="0" smtClean="0"/>
            </a:lvl1pPr>
            <a:lvl2pPr>
              <a:defRPr lang="en-US" sz="1600" dirty="0" smtClean="0"/>
            </a:lvl2pPr>
            <a:lvl3pPr>
              <a:defRPr lang="en-GB" sz="16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2760128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people x2</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8" name="Text Placeholder 4">
            <a:extLst>
              <a:ext uri="{FF2B5EF4-FFF2-40B4-BE49-F238E27FC236}">
                <a16:creationId xmlns:a16="http://schemas.microsoft.com/office/drawing/2014/main" id="{1FAF04D7-8B74-471D-9FA1-3C6FED8E9192}"/>
              </a:ext>
            </a:extLst>
          </p:cNvPr>
          <p:cNvSpPr>
            <a:spLocks noGrp="1"/>
          </p:cNvSpPr>
          <p:nvPr>
            <p:ph type="body" sz="quarter" idx="31" hasCustomPrompt="1"/>
          </p:nvPr>
        </p:nvSpPr>
        <p:spPr>
          <a:xfrm>
            <a:off x="2947598"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9" name="Picture Placeholder 7">
            <a:extLst>
              <a:ext uri="{FF2B5EF4-FFF2-40B4-BE49-F238E27FC236}">
                <a16:creationId xmlns:a16="http://schemas.microsoft.com/office/drawing/2014/main" id="{35D0F6B1-1FD7-4B9F-A213-CDA7AA7BE50C}"/>
              </a:ext>
            </a:extLst>
          </p:cNvPr>
          <p:cNvSpPr>
            <a:spLocks noGrp="1"/>
          </p:cNvSpPr>
          <p:nvPr>
            <p:ph type="pic" sz="quarter" idx="12" hasCustomPrompt="1"/>
          </p:nvPr>
        </p:nvSpPr>
        <p:spPr>
          <a:xfrm>
            <a:off x="906463"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0" name="Text Placeholder 9">
            <a:extLst>
              <a:ext uri="{FF2B5EF4-FFF2-40B4-BE49-F238E27FC236}">
                <a16:creationId xmlns:a16="http://schemas.microsoft.com/office/drawing/2014/main" id="{6B7C7C2E-6449-4AAA-AACE-276385BB591E}"/>
              </a:ext>
            </a:extLst>
          </p:cNvPr>
          <p:cNvSpPr>
            <a:spLocks noGrp="1"/>
          </p:cNvSpPr>
          <p:nvPr>
            <p:ph type="body" sz="quarter" idx="13" hasCustomPrompt="1"/>
          </p:nvPr>
        </p:nvSpPr>
        <p:spPr>
          <a:xfrm>
            <a:off x="906463"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4" name="Text Placeholder 4">
            <a:extLst>
              <a:ext uri="{FF2B5EF4-FFF2-40B4-BE49-F238E27FC236}">
                <a16:creationId xmlns:a16="http://schemas.microsoft.com/office/drawing/2014/main" id="{DB553D4E-FF79-4F9C-AE9A-0AE6C6B12C4F}"/>
              </a:ext>
            </a:extLst>
          </p:cNvPr>
          <p:cNvSpPr>
            <a:spLocks noGrp="1"/>
          </p:cNvSpPr>
          <p:nvPr>
            <p:ph type="body" sz="quarter" idx="32" hasCustomPrompt="1"/>
          </p:nvPr>
        </p:nvSpPr>
        <p:spPr>
          <a:xfrm>
            <a:off x="8479607"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5" name="Picture Placeholder 7">
            <a:extLst>
              <a:ext uri="{FF2B5EF4-FFF2-40B4-BE49-F238E27FC236}">
                <a16:creationId xmlns:a16="http://schemas.microsoft.com/office/drawing/2014/main" id="{4F604CE5-29D5-47F8-B304-4A24EE1F46F7}"/>
              </a:ext>
            </a:extLst>
          </p:cNvPr>
          <p:cNvSpPr>
            <a:spLocks noGrp="1"/>
          </p:cNvSpPr>
          <p:nvPr>
            <p:ph type="pic" sz="quarter" idx="33" hasCustomPrompt="1"/>
          </p:nvPr>
        </p:nvSpPr>
        <p:spPr>
          <a:xfrm>
            <a:off x="6438472"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6" name="Text Placeholder 9">
            <a:extLst>
              <a:ext uri="{FF2B5EF4-FFF2-40B4-BE49-F238E27FC236}">
                <a16:creationId xmlns:a16="http://schemas.microsoft.com/office/drawing/2014/main" id="{F059DF60-38DC-4667-89DE-D14D049FC7B1}"/>
              </a:ext>
            </a:extLst>
          </p:cNvPr>
          <p:cNvSpPr>
            <a:spLocks noGrp="1"/>
          </p:cNvSpPr>
          <p:nvPr>
            <p:ph type="body" sz="quarter" idx="34" hasCustomPrompt="1"/>
          </p:nvPr>
        </p:nvSpPr>
        <p:spPr>
          <a:xfrm>
            <a:off x="6438472"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Tree>
    <p:extLst>
      <p:ext uri="{BB962C8B-B14F-4D97-AF65-F5344CB8AC3E}">
        <p14:creationId xmlns:p14="http://schemas.microsoft.com/office/powerpoint/2010/main" val="123879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906463"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906463"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906463"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E3D4F58A-34E2-4997-A2B2-C106D12D8E82}"/>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80129624-6553-4A69-85B3-6FEC416B4AB4}"/>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6" name="Picture Placeholder 7">
            <a:extLst>
              <a:ext uri="{FF2B5EF4-FFF2-40B4-BE49-F238E27FC236}">
                <a16:creationId xmlns:a16="http://schemas.microsoft.com/office/drawing/2014/main" id="{3E8025B5-143B-4614-B5F7-C1BC37E178C4}"/>
              </a:ext>
            </a:extLst>
          </p:cNvPr>
          <p:cNvSpPr>
            <a:spLocks noGrp="1"/>
          </p:cNvSpPr>
          <p:nvPr>
            <p:ph type="pic" sz="quarter" idx="15" hasCustomPrompt="1"/>
          </p:nvPr>
        </p:nvSpPr>
        <p:spPr>
          <a:xfrm>
            <a:off x="4478989"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7" name="Text Placeholder 9">
            <a:extLst>
              <a:ext uri="{FF2B5EF4-FFF2-40B4-BE49-F238E27FC236}">
                <a16:creationId xmlns:a16="http://schemas.microsoft.com/office/drawing/2014/main" id="{1C06426E-732E-443E-9E49-48CC6F3AB8C1}"/>
              </a:ext>
            </a:extLst>
          </p:cNvPr>
          <p:cNvSpPr>
            <a:spLocks noGrp="1"/>
          </p:cNvSpPr>
          <p:nvPr>
            <p:ph type="body" sz="quarter" idx="16" hasCustomPrompt="1"/>
          </p:nvPr>
        </p:nvSpPr>
        <p:spPr>
          <a:xfrm>
            <a:off x="4478989"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1" name="Text Placeholder 3">
            <a:extLst>
              <a:ext uri="{FF2B5EF4-FFF2-40B4-BE49-F238E27FC236}">
                <a16:creationId xmlns:a16="http://schemas.microsoft.com/office/drawing/2014/main" id="{6553159D-437D-4165-93F6-B976A7FE3354}"/>
              </a:ext>
            </a:extLst>
          </p:cNvPr>
          <p:cNvSpPr>
            <a:spLocks noGrp="1"/>
          </p:cNvSpPr>
          <p:nvPr>
            <p:ph type="body" sz="quarter" idx="17" hasCustomPrompt="1"/>
          </p:nvPr>
        </p:nvSpPr>
        <p:spPr>
          <a:xfrm>
            <a:off x="4478989"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Picture Placeholder 7">
            <a:extLst>
              <a:ext uri="{FF2B5EF4-FFF2-40B4-BE49-F238E27FC236}">
                <a16:creationId xmlns:a16="http://schemas.microsoft.com/office/drawing/2014/main" id="{F265C580-2414-43EC-BBC4-281B73DDE8B6}"/>
              </a:ext>
            </a:extLst>
          </p:cNvPr>
          <p:cNvSpPr>
            <a:spLocks noGrp="1"/>
          </p:cNvSpPr>
          <p:nvPr>
            <p:ph type="pic" sz="quarter" idx="18" hasCustomPrompt="1"/>
          </p:nvPr>
        </p:nvSpPr>
        <p:spPr>
          <a:xfrm>
            <a:off x="8051515"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3" name="Text Placeholder 9">
            <a:extLst>
              <a:ext uri="{FF2B5EF4-FFF2-40B4-BE49-F238E27FC236}">
                <a16:creationId xmlns:a16="http://schemas.microsoft.com/office/drawing/2014/main" id="{D1B7CEF5-B8C6-485C-8441-0031BFA2D117}"/>
              </a:ext>
            </a:extLst>
          </p:cNvPr>
          <p:cNvSpPr>
            <a:spLocks noGrp="1"/>
          </p:cNvSpPr>
          <p:nvPr>
            <p:ph type="body" sz="quarter" idx="19" hasCustomPrompt="1"/>
          </p:nvPr>
        </p:nvSpPr>
        <p:spPr>
          <a:xfrm>
            <a:off x="8051515"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4" name="Text Placeholder 3">
            <a:extLst>
              <a:ext uri="{FF2B5EF4-FFF2-40B4-BE49-F238E27FC236}">
                <a16:creationId xmlns:a16="http://schemas.microsoft.com/office/drawing/2014/main" id="{8827904D-E3FE-44A6-AB6B-165CE391E4EF}"/>
              </a:ext>
            </a:extLst>
          </p:cNvPr>
          <p:cNvSpPr>
            <a:spLocks noGrp="1"/>
          </p:cNvSpPr>
          <p:nvPr>
            <p:ph type="body" sz="quarter" idx="20" hasCustomPrompt="1"/>
          </p:nvPr>
        </p:nvSpPr>
        <p:spPr>
          <a:xfrm>
            <a:off x="8051515"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9542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6"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x4</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897650" y="1592262"/>
            <a:ext cx="3009989" cy="1951021"/>
          </a:xfrm>
        </p:spPr>
        <p:txBody>
          <a:bodyPr/>
          <a:lstStyle>
            <a:lvl1pPr marL="174625" indent="-174625">
              <a:defRPr sz="1400"/>
            </a:lvl1pPr>
            <a:lvl2pPr marL="452438" indent="-185738">
              <a:defRPr sz="1400"/>
            </a:lvl2pPr>
            <a:lvl3pPr marL="801688" indent="-174625">
              <a:defRPr sz="1400"/>
            </a:lvl3pPr>
            <a:lvl4pPr>
              <a:defRPr sz="1400"/>
            </a:lvl4pPr>
            <a:lvl5pPr>
              <a:defRPr sz="1400"/>
            </a:lvl5pPr>
          </a:lstStyle>
          <a:p>
            <a:pPr lvl="0"/>
            <a:r>
              <a:rPr lang="en-US"/>
              <a:t>Add first level body copy</a:t>
            </a:r>
          </a:p>
          <a:p>
            <a:pPr lvl="1"/>
            <a:r>
              <a:rPr lang="en-US"/>
              <a:t>Second level</a:t>
            </a:r>
          </a:p>
          <a:p>
            <a:pPr lvl="2"/>
            <a:r>
              <a:rPr lang="en-US"/>
              <a:t>Third level</a:t>
            </a:r>
            <a:endParaRPr lang="en-GB"/>
          </a:p>
        </p:txBody>
      </p:sp>
      <p:sp>
        <p:nvSpPr>
          <p:cNvPr id="39" name="Picture Placeholder 7">
            <a:extLst>
              <a:ext uri="{FF2B5EF4-FFF2-40B4-BE49-F238E27FC236}">
                <a16:creationId xmlns:a16="http://schemas.microsoft.com/office/drawing/2014/main" id="{865EFB54-6A1B-4E06-BCCA-B3ADA5560950}"/>
              </a:ext>
            </a:extLst>
          </p:cNvPr>
          <p:cNvSpPr>
            <a:spLocks noGrp="1"/>
          </p:cNvSpPr>
          <p:nvPr>
            <p:ph type="pic" sz="quarter" idx="33" hasCustomPrompt="1"/>
          </p:nvPr>
        </p:nvSpPr>
        <p:spPr>
          <a:xfrm>
            <a:off x="6298649"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40" name="Text Placeholder 9">
            <a:extLst>
              <a:ext uri="{FF2B5EF4-FFF2-40B4-BE49-F238E27FC236}">
                <a16:creationId xmlns:a16="http://schemas.microsoft.com/office/drawing/2014/main" id="{07CCE860-3874-4E10-AA97-1B7765ACD0CC}"/>
              </a:ext>
            </a:extLst>
          </p:cNvPr>
          <p:cNvSpPr>
            <a:spLocks noGrp="1"/>
          </p:cNvSpPr>
          <p:nvPr>
            <p:ph type="body" sz="quarter" idx="34" hasCustomPrompt="1"/>
          </p:nvPr>
        </p:nvSpPr>
        <p:spPr>
          <a:xfrm>
            <a:off x="6298652"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43" name="Text Placeholder 4">
            <a:extLst>
              <a:ext uri="{FF2B5EF4-FFF2-40B4-BE49-F238E27FC236}">
                <a16:creationId xmlns:a16="http://schemas.microsoft.com/office/drawing/2014/main" id="{A2804C67-9F45-478C-A138-69596612BD41}"/>
              </a:ext>
            </a:extLst>
          </p:cNvPr>
          <p:cNvSpPr>
            <a:spLocks noGrp="1"/>
          </p:cNvSpPr>
          <p:nvPr>
            <p:ph type="body" sz="quarter" idx="37" hasCustomPrompt="1"/>
          </p:nvPr>
        </p:nvSpPr>
        <p:spPr>
          <a:xfrm>
            <a:off x="8289836" y="159226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3" name="Picture Placeholder 7">
            <a:extLst>
              <a:ext uri="{FF2B5EF4-FFF2-40B4-BE49-F238E27FC236}">
                <a16:creationId xmlns:a16="http://schemas.microsoft.com/office/drawing/2014/main" id="{4A0DCA40-453A-4B37-9F84-3A7D54952EEF}"/>
              </a:ext>
            </a:extLst>
          </p:cNvPr>
          <p:cNvSpPr>
            <a:spLocks noGrp="1"/>
          </p:cNvSpPr>
          <p:nvPr>
            <p:ph type="pic" sz="quarter" idx="38" hasCustomPrompt="1"/>
          </p:nvPr>
        </p:nvSpPr>
        <p:spPr>
          <a:xfrm>
            <a:off x="906463"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54" name="Text Placeholder 9">
            <a:extLst>
              <a:ext uri="{FF2B5EF4-FFF2-40B4-BE49-F238E27FC236}">
                <a16:creationId xmlns:a16="http://schemas.microsoft.com/office/drawing/2014/main" id="{06121884-838C-4001-8648-B7CACB22A531}"/>
              </a:ext>
            </a:extLst>
          </p:cNvPr>
          <p:cNvSpPr>
            <a:spLocks noGrp="1"/>
          </p:cNvSpPr>
          <p:nvPr>
            <p:ph type="body" sz="quarter" idx="39" hasCustomPrompt="1"/>
          </p:nvPr>
        </p:nvSpPr>
        <p:spPr>
          <a:xfrm>
            <a:off x="906466"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5" name="Text Placeholder 4">
            <a:extLst>
              <a:ext uri="{FF2B5EF4-FFF2-40B4-BE49-F238E27FC236}">
                <a16:creationId xmlns:a16="http://schemas.microsoft.com/office/drawing/2014/main" id="{DFA0BC82-56C0-4EC2-9A09-18474764D8C0}"/>
              </a:ext>
            </a:extLst>
          </p:cNvPr>
          <p:cNvSpPr>
            <a:spLocks noGrp="1"/>
          </p:cNvSpPr>
          <p:nvPr>
            <p:ph type="body" sz="quarter" idx="40" hasCustomPrompt="1"/>
          </p:nvPr>
        </p:nvSpPr>
        <p:spPr>
          <a:xfrm>
            <a:off x="2897650"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6" name="Picture Placeholder 7">
            <a:extLst>
              <a:ext uri="{FF2B5EF4-FFF2-40B4-BE49-F238E27FC236}">
                <a16:creationId xmlns:a16="http://schemas.microsoft.com/office/drawing/2014/main" id="{3EDFBDD5-DC3F-4453-A500-F2F86098BA23}"/>
              </a:ext>
            </a:extLst>
          </p:cNvPr>
          <p:cNvSpPr>
            <a:spLocks noGrp="1"/>
          </p:cNvSpPr>
          <p:nvPr>
            <p:ph type="pic" sz="quarter" idx="41" hasCustomPrompt="1"/>
          </p:nvPr>
        </p:nvSpPr>
        <p:spPr>
          <a:xfrm>
            <a:off x="6298649"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57" name="Text Placeholder 9">
            <a:extLst>
              <a:ext uri="{FF2B5EF4-FFF2-40B4-BE49-F238E27FC236}">
                <a16:creationId xmlns:a16="http://schemas.microsoft.com/office/drawing/2014/main" id="{1CFACE9E-230D-45A8-8990-86BC32D9E017}"/>
              </a:ext>
            </a:extLst>
          </p:cNvPr>
          <p:cNvSpPr>
            <a:spLocks noGrp="1"/>
          </p:cNvSpPr>
          <p:nvPr>
            <p:ph type="body" sz="quarter" idx="42" hasCustomPrompt="1"/>
          </p:nvPr>
        </p:nvSpPr>
        <p:spPr>
          <a:xfrm>
            <a:off x="6298652"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8" name="Text Placeholder 4">
            <a:extLst>
              <a:ext uri="{FF2B5EF4-FFF2-40B4-BE49-F238E27FC236}">
                <a16:creationId xmlns:a16="http://schemas.microsoft.com/office/drawing/2014/main" id="{1D1D2046-AA3F-43C8-A352-863F5C5B3064}"/>
              </a:ext>
            </a:extLst>
          </p:cNvPr>
          <p:cNvSpPr>
            <a:spLocks noGrp="1"/>
          </p:cNvSpPr>
          <p:nvPr>
            <p:ph type="body" sz="quarter" idx="43" hasCustomPrompt="1"/>
          </p:nvPr>
        </p:nvSpPr>
        <p:spPr>
          <a:xfrm>
            <a:off x="8289836"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849558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4"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7"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x6</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341079"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Picture Placeholder 7">
            <a:extLst>
              <a:ext uri="{FF2B5EF4-FFF2-40B4-BE49-F238E27FC236}">
                <a16:creationId xmlns:a16="http://schemas.microsoft.com/office/drawing/2014/main" id="{548E8139-7073-4086-AA60-C6DB861D2DD6}"/>
              </a:ext>
            </a:extLst>
          </p:cNvPr>
          <p:cNvSpPr>
            <a:spLocks noGrp="1"/>
          </p:cNvSpPr>
          <p:nvPr>
            <p:ph type="pic" sz="quarter" idx="32" hasCustomPrompt="1"/>
          </p:nvPr>
        </p:nvSpPr>
        <p:spPr>
          <a:xfrm>
            <a:off x="906464"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7" name="Text Placeholder 9">
            <a:extLst>
              <a:ext uri="{FF2B5EF4-FFF2-40B4-BE49-F238E27FC236}">
                <a16:creationId xmlns:a16="http://schemas.microsoft.com/office/drawing/2014/main" id="{ADE543AE-C7B9-4039-B5B3-B3F790B2FBC5}"/>
              </a:ext>
            </a:extLst>
          </p:cNvPr>
          <p:cNvSpPr>
            <a:spLocks noGrp="1"/>
          </p:cNvSpPr>
          <p:nvPr>
            <p:ph type="body" sz="quarter" idx="33" hasCustomPrompt="1"/>
          </p:nvPr>
        </p:nvSpPr>
        <p:spPr>
          <a:xfrm>
            <a:off x="906467"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9" name="Text Placeholder 4">
            <a:extLst>
              <a:ext uri="{FF2B5EF4-FFF2-40B4-BE49-F238E27FC236}">
                <a16:creationId xmlns:a16="http://schemas.microsoft.com/office/drawing/2014/main" id="{E384A942-4D8D-4841-868F-B90053AFB2CA}"/>
              </a:ext>
            </a:extLst>
          </p:cNvPr>
          <p:cNvSpPr>
            <a:spLocks noGrp="1"/>
          </p:cNvSpPr>
          <p:nvPr>
            <p:ph type="body" sz="quarter" idx="34" hasCustomPrompt="1"/>
          </p:nvPr>
        </p:nvSpPr>
        <p:spPr>
          <a:xfrm>
            <a:off x="2341079"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3" name="Picture Placeholder 7">
            <a:extLst>
              <a:ext uri="{FF2B5EF4-FFF2-40B4-BE49-F238E27FC236}">
                <a16:creationId xmlns:a16="http://schemas.microsoft.com/office/drawing/2014/main" id="{33552513-C288-45DB-991E-09CC69D84841}"/>
              </a:ext>
            </a:extLst>
          </p:cNvPr>
          <p:cNvSpPr>
            <a:spLocks noGrp="1"/>
          </p:cNvSpPr>
          <p:nvPr>
            <p:ph type="pic" sz="quarter" idx="35" hasCustomPrompt="1"/>
          </p:nvPr>
        </p:nvSpPr>
        <p:spPr>
          <a:xfrm>
            <a:off x="4478450"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84" name="Text Placeholder 9">
            <a:extLst>
              <a:ext uri="{FF2B5EF4-FFF2-40B4-BE49-F238E27FC236}">
                <a16:creationId xmlns:a16="http://schemas.microsoft.com/office/drawing/2014/main" id="{CA37982B-630D-4272-A120-2025A3B1CAA3}"/>
              </a:ext>
            </a:extLst>
          </p:cNvPr>
          <p:cNvSpPr>
            <a:spLocks noGrp="1"/>
          </p:cNvSpPr>
          <p:nvPr>
            <p:ph type="body" sz="quarter" idx="36" hasCustomPrompt="1"/>
          </p:nvPr>
        </p:nvSpPr>
        <p:spPr>
          <a:xfrm>
            <a:off x="4478453"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5" name="Text Placeholder 4">
            <a:extLst>
              <a:ext uri="{FF2B5EF4-FFF2-40B4-BE49-F238E27FC236}">
                <a16:creationId xmlns:a16="http://schemas.microsoft.com/office/drawing/2014/main" id="{2A05EC2B-5439-4A4B-BF26-5C4E18392699}"/>
              </a:ext>
            </a:extLst>
          </p:cNvPr>
          <p:cNvSpPr>
            <a:spLocks noGrp="1"/>
          </p:cNvSpPr>
          <p:nvPr>
            <p:ph type="body" sz="quarter" idx="37" hasCustomPrompt="1"/>
          </p:nvPr>
        </p:nvSpPr>
        <p:spPr>
          <a:xfrm>
            <a:off x="5913065"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6" name="Picture Placeholder 7">
            <a:extLst>
              <a:ext uri="{FF2B5EF4-FFF2-40B4-BE49-F238E27FC236}">
                <a16:creationId xmlns:a16="http://schemas.microsoft.com/office/drawing/2014/main" id="{057FF91B-17C6-472B-A895-73D2C8F25F52}"/>
              </a:ext>
            </a:extLst>
          </p:cNvPr>
          <p:cNvSpPr>
            <a:spLocks noGrp="1"/>
          </p:cNvSpPr>
          <p:nvPr>
            <p:ph type="pic" sz="quarter" idx="38" hasCustomPrompt="1"/>
          </p:nvPr>
        </p:nvSpPr>
        <p:spPr>
          <a:xfrm>
            <a:off x="4478450"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87" name="Text Placeholder 9">
            <a:extLst>
              <a:ext uri="{FF2B5EF4-FFF2-40B4-BE49-F238E27FC236}">
                <a16:creationId xmlns:a16="http://schemas.microsoft.com/office/drawing/2014/main" id="{19EBA128-E975-43EE-89BA-1A8B98973009}"/>
              </a:ext>
            </a:extLst>
          </p:cNvPr>
          <p:cNvSpPr>
            <a:spLocks noGrp="1"/>
          </p:cNvSpPr>
          <p:nvPr>
            <p:ph type="body" sz="quarter" idx="39" hasCustomPrompt="1"/>
          </p:nvPr>
        </p:nvSpPr>
        <p:spPr>
          <a:xfrm>
            <a:off x="4478453"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8" name="Text Placeholder 4">
            <a:extLst>
              <a:ext uri="{FF2B5EF4-FFF2-40B4-BE49-F238E27FC236}">
                <a16:creationId xmlns:a16="http://schemas.microsoft.com/office/drawing/2014/main" id="{4243E751-8A1A-4E70-8F87-6A33B1CEABE4}"/>
              </a:ext>
            </a:extLst>
          </p:cNvPr>
          <p:cNvSpPr>
            <a:spLocks noGrp="1"/>
          </p:cNvSpPr>
          <p:nvPr>
            <p:ph type="body" sz="quarter" idx="40" hasCustomPrompt="1"/>
          </p:nvPr>
        </p:nvSpPr>
        <p:spPr>
          <a:xfrm>
            <a:off x="5913065"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9" name="Picture Placeholder 7">
            <a:extLst>
              <a:ext uri="{FF2B5EF4-FFF2-40B4-BE49-F238E27FC236}">
                <a16:creationId xmlns:a16="http://schemas.microsoft.com/office/drawing/2014/main" id="{52803711-2D0F-48BC-A493-BA4CD7A912AA}"/>
              </a:ext>
            </a:extLst>
          </p:cNvPr>
          <p:cNvSpPr>
            <a:spLocks noGrp="1"/>
          </p:cNvSpPr>
          <p:nvPr>
            <p:ph type="pic" sz="quarter" idx="41" hasCustomPrompt="1"/>
          </p:nvPr>
        </p:nvSpPr>
        <p:spPr>
          <a:xfrm>
            <a:off x="8036385"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90" name="Text Placeholder 9">
            <a:extLst>
              <a:ext uri="{FF2B5EF4-FFF2-40B4-BE49-F238E27FC236}">
                <a16:creationId xmlns:a16="http://schemas.microsoft.com/office/drawing/2014/main" id="{B587AF14-85CE-483E-A5B2-B00AA2EE6203}"/>
              </a:ext>
            </a:extLst>
          </p:cNvPr>
          <p:cNvSpPr>
            <a:spLocks noGrp="1"/>
          </p:cNvSpPr>
          <p:nvPr>
            <p:ph type="body" sz="quarter" idx="42" hasCustomPrompt="1"/>
          </p:nvPr>
        </p:nvSpPr>
        <p:spPr>
          <a:xfrm>
            <a:off x="8036388"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1" name="Text Placeholder 4">
            <a:extLst>
              <a:ext uri="{FF2B5EF4-FFF2-40B4-BE49-F238E27FC236}">
                <a16:creationId xmlns:a16="http://schemas.microsoft.com/office/drawing/2014/main" id="{679984AC-9BC0-42F2-892B-92BBA578E832}"/>
              </a:ext>
            </a:extLst>
          </p:cNvPr>
          <p:cNvSpPr>
            <a:spLocks noGrp="1"/>
          </p:cNvSpPr>
          <p:nvPr>
            <p:ph type="body" sz="quarter" idx="43" hasCustomPrompt="1"/>
          </p:nvPr>
        </p:nvSpPr>
        <p:spPr>
          <a:xfrm>
            <a:off x="9471000"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92" name="Picture Placeholder 7">
            <a:extLst>
              <a:ext uri="{FF2B5EF4-FFF2-40B4-BE49-F238E27FC236}">
                <a16:creationId xmlns:a16="http://schemas.microsoft.com/office/drawing/2014/main" id="{CDB49A6F-4B2E-4F18-820D-9ABE6F6B6C98}"/>
              </a:ext>
            </a:extLst>
          </p:cNvPr>
          <p:cNvSpPr>
            <a:spLocks noGrp="1"/>
          </p:cNvSpPr>
          <p:nvPr>
            <p:ph type="pic" sz="quarter" idx="44" hasCustomPrompt="1"/>
          </p:nvPr>
        </p:nvSpPr>
        <p:spPr>
          <a:xfrm>
            <a:off x="8036385"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93" name="Text Placeholder 9">
            <a:extLst>
              <a:ext uri="{FF2B5EF4-FFF2-40B4-BE49-F238E27FC236}">
                <a16:creationId xmlns:a16="http://schemas.microsoft.com/office/drawing/2014/main" id="{4AA708CC-1F4A-4E0E-B5A9-01AB7D5CD10D}"/>
              </a:ext>
            </a:extLst>
          </p:cNvPr>
          <p:cNvSpPr>
            <a:spLocks noGrp="1"/>
          </p:cNvSpPr>
          <p:nvPr>
            <p:ph type="body" sz="quarter" idx="45" hasCustomPrompt="1"/>
          </p:nvPr>
        </p:nvSpPr>
        <p:spPr>
          <a:xfrm>
            <a:off x="8036388"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4" name="Text Placeholder 4">
            <a:extLst>
              <a:ext uri="{FF2B5EF4-FFF2-40B4-BE49-F238E27FC236}">
                <a16:creationId xmlns:a16="http://schemas.microsoft.com/office/drawing/2014/main" id="{C5A11E1C-C8D4-459B-BF8F-EB34F57C61E2}"/>
              </a:ext>
            </a:extLst>
          </p:cNvPr>
          <p:cNvSpPr>
            <a:spLocks noGrp="1"/>
          </p:cNvSpPr>
          <p:nvPr>
            <p:ph type="body" sz="quarter" idx="46" hasCustomPrompt="1"/>
          </p:nvPr>
        </p:nvSpPr>
        <p:spPr>
          <a:xfrm>
            <a:off x="9471000"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851494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258984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258984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258984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258984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12" name="Title 1">
            <a:extLst>
              <a:ext uri="{FF2B5EF4-FFF2-40B4-BE49-F238E27FC236}">
                <a16:creationId xmlns:a16="http://schemas.microsoft.com/office/drawing/2014/main" id="{B7210237-0A48-41D6-B1C6-45B698F4556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55EAB272-54CF-41F3-9510-996550363EE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1" name="Picture Placeholder 7">
            <a:extLst>
              <a:ext uri="{FF2B5EF4-FFF2-40B4-BE49-F238E27FC236}">
                <a16:creationId xmlns:a16="http://schemas.microsoft.com/office/drawing/2014/main" id="{B21ABBB2-A65E-473E-9031-2D58A953D25D}"/>
              </a:ext>
            </a:extLst>
          </p:cNvPr>
          <p:cNvSpPr>
            <a:spLocks noGrp="1"/>
          </p:cNvSpPr>
          <p:nvPr>
            <p:ph type="pic" sz="quarter" idx="22" hasCustomPrompt="1"/>
          </p:nvPr>
        </p:nvSpPr>
        <p:spPr>
          <a:xfrm>
            <a:off x="623537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2" name="Text Placeholder 9">
            <a:extLst>
              <a:ext uri="{FF2B5EF4-FFF2-40B4-BE49-F238E27FC236}">
                <a16:creationId xmlns:a16="http://schemas.microsoft.com/office/drawing/2014/main" id="{BB8D0AF9-A91A-4148-8591-42DEFFBDFD00}"/>
              </a:ext>
            </a:extLst>
          </p:cNvPr>
          <p:cNvSpPr>
            <a:spLocks noGrp="1"/>
          </p:cNvSpPr>
          <p:nvPr>
            <p:ph type="body" sz="quarter" idx="23" hasCustomPrompt="1"/>
          </p:nvPr>
        </p:nvSpPr>
        <p:spPr>
          <a:xfrm>
            <a:off x="623537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3" name="Text Placeholder 3">
            <a:extLst>
              <a:ext uri="{FF2B5EF4-FFF2-40B4-BE49-F238E27FC236}">
                <a16:creationId xmlns:a16="http://schemas.microsoft.com/office/drawing/2014/main" id="{0D9D78BD-D2E1-47D7-B5D8-A25520358717}"/>
              </a:ext>
            </a:extLst>
          </p:cNvPr>
          <p:cNvSpPr>
            <a:spLocks noGrp="1"/>
          </p:cNvSpPr>
          <p:nvPr>
            <p:ph type="body" sz="quarter" idx="24" hasCustomPrompt="1"/>
          </p:nvPr>
        </p:nvSpPr>
        <p:spPr>
          <a:xfrm>
            <a:off x="623537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4" name="Text Placeholder 3">
            <a:extLst>
              <a:ext uri="{FF2B5EF4-FFF2-40B4-BE49-F238E27FC236}">
                <a16:creationId xmlns:a16="http://schemas.microsoft.com/office/drawing/2014/main" id="{C6287A56-279A-4E06-B279-80BA7C8F1366}"/>
              </a:ext>
            </a:extLst>
          </p:cNvPr>
          <p:cNvSpPr>
            <a:spLocks noGrp="1"/>
          </p:cNvSpPr>
          <p:nvPr>
            <p:ph type="body" sz="quarter" idx="25" hasCustomPrompt="1"/>
          </p:nvPr>
        </p:nvSpPr>
        <p:spPr>
          <a:xfrm>
            <a:off x="623537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Tree>
    <p:extLst>
      <p:ext uri="{BB962C8B-B14F-4D97-AF65-F5344CB8AC3E}">
        <p14:creationId xmlns:p14="http://schemas.microsoft.com/office/powerpoint/2010/main" val="1550320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CEB854-CE92-4FA8-8665-63D883D8BED3}"/>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a:solidFill>
                <a:schemeClr val="bg1"/>
              </a:solidFill>
              <a:latin typeface="Brave Sans" panose="020B0504020101010102" pitchFamily="34" charset="0"/>
              <a:cs typeface="Brave Sans" panose="020B0504020101010102" pitchFamily="34" charset="0"/>
            </a:endParaRPr>
          </a:p>
        </p:txBody>
      </p:sp>
      <p:cxnSp>
        <p:nvCxnSpPr>
          <p:cNvPr id="11" name="Straight Connector 10">
            <a:extLst>
              <a:ext uri="{FF2B5EF4-FFF2-40B4-BE49-F238E27FC236}">
                <a16:creationId xmlns:a16="http://schemas.microsoft.com/office/drawing/2014/main" id="{6AC8A76D-ECD1-48DB-AD5F-CE32BFB58777}"/>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85430"/>
            <a:ext cx="5868909" cy="42724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630237"/>
            <a:ext cx="4072759" cy="5227635"/>
          </a:xfrm>
          <a:solidFill>
            <a:schemeClr val="bg2">
              <a:lumMod val="95000"/>
            </a:schemeClr>
          </a:solidFill>
        </p:spPr>
        <p:txBody>
          <a:bodyPr vert="horz" lIns="0" tIns="45720" rIns="91440" bIns="45720" rtlCol="0">
            <a:noAutofit/>
          </a:bodyPr>
          <a:lstStyle>
            <a:lvl1pPr>
              <a:defRPr lang="en-GB" dirty="0">
                <a:solidFill>
                  <a:schemeClr val="bg1"/>
                </a:solidFill>
              </a:defRPr>
            </a:lvl1pPr>
          </a:lstStyle>
          <a:p>
            <a:pPr marL="0" lvl="0" indent="0">
              <a:buNone/>
            </a:pPr>
            <a:r>
              <a:rPr lang="en-GB" dirty="0"/>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386688"/>
            <a:ext cx="4072759" cy="471184"/>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0" name="Title 1">
            <a:extLst>
              <a:ext uri="{FF2B5EF4-FFF2-40B4-BE49-F238E27FC236}">
                <a16:creationId xmlns:a16="http://schemas.microsoft.com/office/drawing/2014/main" id="{7D83CB9C-45E0-4B08-AB03-C2C5F4C24057}"/>
              </a:ext>
            </a:extLst>
          </p:cNvPr>
          <p:cNvSpPr>
            <a:spLocks noGrp="1"/>
          </p:cNvSpPr>
          <p:nvPr>
            <p:ph type="title" hasCustomPrompt="1"/>
          </p:nvPr>
        </p:nvSpPr>
        <p:spPr>
          <a:xfrm>
            <a:off x="906463" y="506192"/>
            <a:ext cx="5868909"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2A22B088-EB16-4642-80AC-4C7D87CFAE0B}"/>
              </a:ext>
            </a:extLst>
          </p:cNvPr>
          <p:cNvSpPr>
            <a:spLocks noGrp="1"/>
          </p:cNvSpPr>
          <p:nvPr>
            <p:ph type="body" sz="quarter" idx="10" hasCustomPrompt="1"/>
          </p:nvPr>
        </p:nvSpPr>
        <p:spPr>
          <a:xfrm>
            <a:off x="906464" y="1155943"/>
            <a:ext cx="5868908"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93629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4" y="1592263"/>
            <a:ext cx="10393362" cy="416237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906464" y="5754634"/>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7" name="Title 1">
            <a:extLst>
              <a:ext uri="{FF2B5EF4-FFF2-40B4-BE49-F238E27FC236}">
                <a16:creationId xmlns:a16="http://schemas.microsoft.com/office/drawing/2014/main" id="{08B85A9A-2089-4861-8906-B3D8040F8E7A}"/>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EF04979-F2A3-4CA2-9AA4-1A023931253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1301936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pic2 MOL">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B2F5E-E9D4-4A3E-AC18-15D8AD67B6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048"/>
            <a:ext cx="12206287" cy="6858000"/>
          </a:xfrm>
          <a:prstGeom prst="rect">
            <a:avLst/>
          </a:prstGeom>
        </p:spPr>
      </p:pic>
      <p:sp>
        <p:nvSpPr>
          <p:cNvPr id="19" name="Title 1">
            <a:extLst>
              <a:ext uri="{FF2B5EF4-FFF2-40B4-BE49-F238E27FC236}">
                <a16:creationId xmlns:a16="http://schemas.microsoft.com/office/drawing/2014/main" id="{133248FA-9D7F-483F-AEED-3F462B042BFE}"/>
              </a:ext>
            </a:extLst>
          </p:cNvPr>
          <p:cNvSpPr>
            <a:spLocks noGrp="1"/>
          </p:cNvSpPr>
          <p:nvPr>
            <p:ph type="ctrTitle" hasCustomPrompt="1"/>
          </p:nvPr>
        </p:nvSpPr>
        <p:spPr>
          <a:xfrm>
            <a:off x="896938" y="4506061"/>
            <a:ext cx="9027271" cy="657115"/>
          </a:xfrm>
          <a:prstGeom prst="rect">
            <a:avLst/>
          </a:prstGeom>
        </p:spPr>
        <p:txBody>
          <a:bodyPr lIns="0" tIns="36000" rIns="36000" bIns="36000" anchor="b">
            <a:noAutofit/>
          </a:bodyPr>
          <a:lstStyle>
            <a:lvl1pPr algn="l">
              <a:defRPr sz="4200" b="1" cap="none"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20" name="Subtitle 2">
            <a:extLst>
              <a:ext uri="{FF2B5EF4-FFF2-40B4-BE49-F238E27FC236}">
                <a16:creationId xmlns:a16="http://schemas.microsoft.com/office/drawing/2014/main" id="{726C4B60-F73A-40E8-A81D-1B74138FE60C}"/>
              </a:ext>
            </a:extLst>
          </p:cNvPr>
          <p:cNvSpPr>
            <a:spLocks noGrp="1"/>
          </p:cNvSpPr>
          <p:nvPr>
            <p:ph type="subTitle" idx="1" hasCustomPrompt="1"/>
          </p:nvPr>
        </p:nvSpPr>
        <p:spPr>
          <a:xfrm>
            <a:off x="896938" y="5214265"/>
            <a:ext cx="9027271" cy="329002"/>
          </a:xfrm>
          <a:prstGeom prst="rect">
            <a:avLst/>
          </a:prstGeom>
        </p:spPr>
        <p:txBody>
          <a:bodyPr lIns="0" tIns="36000" rIns="36000" bIns="36000">
            <a:noAutofit/>
          </a:bodyPr>
          <a:lstStyle>
            <a:lvl1pPr marL="0" indent="0" algn="l">
              <a:lnSpc>
                <a:spcPct val="90000"/>
              </a:lnSpc>
              <a:buNone/>
              <a:defRPr sz="1800" b="0"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15" name="Text Placeholder 24">
            <a:extLst>
              <a:ext uri="{FF2B5EF4-FFF2-40B4-BE49-F238E27FC236}">
                <a16:creationId xmlns:a16="http://schemas.microsoft.com/office/drawing/2014/main" id="{33FD60A5-297A-4821-A8D6-5DE5C2B8E45C}"/>
              </a:ext>
            </a:extLst>
          </p:cNvPr>
          <p:cNvSpPr>
            <a:spLocks noGrp="1"/>
          </p:cNvSpPr>
          <p:nvPr>
            <p:ph type="body" sz="quarter" idx="13" hasCustomPrompt="1"/>
          </p:nvPr>
        </p:nvSpPr>
        <p:spPr>
          <a:xfrm>
            <a:off x="896938" y="5766091"/>
            <a:ext cx="9027271" cy="329002"/>
          </a:xfrm>
        </p:spPr>
        <p:txBody>
          <a:bodyPr lIns="0" tIns="0" rIns="0" bIns="0">
            <a:noAutofit/>
          </a:bodyPr>
          <a:lstStyle>
            <a:lvl1pPr marL="0" indent="0" algn="l">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
        <p:nvSpPr>
          <p:cNvPr id="8" name="Rectangle 7">
            <a:extLst>
              <a:ext uri="{FF2B5EF4-FFF2-40B4-BE49-F238E27FC236}">
                <a16:creationId xmlns:a16="http://schemas.microsoft.com/office/drawing/2014/main" id="{ACE732F4-AD6E-4F83-8DCC-42866CC239D4}"/>
              </a:ext>
            </a:extLst>
          </p:cNvPr>
          <p:cNvSpPr/>
          <p:nvPr userDrawn="1"/>
        </p:nvSpPr>
        <p:spPr bwMode="gray">
          <a:xfrm>
            <a:off x="12421354" y="0"/>
            <a:ext cx="887240" cy="1637461"/>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GB" sz="1600" dirty="0">
                <a:solidFill>
                  <a:schemeClr val="bg1"/>
                </a:solidFill>
                <a:latin typeface="Arial" pitchFamily="34" charset="0"/>
                <a:cs typeface="Arial" pitchFamily="34" charset="0"/>
              </a:rPr>
              <a:t>Update image in slide master mode</a:t>
            </a:r>
          </a:p>
        </p:txBody>
      </p:sp>
      <p:pic>
        <p:nvPicPr>
          <p:cNvPr id="10" name="Picture 9">
            <a:extLst>
              <a:ext uri="{FF2B5EF4-FFF2-40B4-BE49-F238E27FC236}">
                <a16:creationId xmlns:a16="http://schemas.microsoft.com/office/drawing/2014/main" id="{A4D06D9B-FA4A-4072-9E70-84B627B704A9}"/>
              </a:ext>
            </a:extLst>
          </p:cNvPr>
          <p:cNvPicPr>
            <a:picLocks noChangeAspect="1"/>
          </p:cNvPicPr>
          <p:nvPr userDrawn="1"/>
        </p:nvPicPr>
        <p:blipFill>
          <a:blip r:embed="rId3"/>
          <a:stretch>
            <a:fillRect/>
          </a:stretch>
        </p:blipFill>
        <p:spPr>
          <a:xfrm>
            <a:off x="4405561" y="66544"/>
            <a:ext cx="3380879" cy="966648"/>
          </a:xfrm>
          <a:prstGeom prst="rect">
            <a:avLst/>
          </a:prstGeom>
        </p:spPr>
      </p:pic>
      <p:cxnSp>
        <p:nvCxnSpPr>
          <p:cNvPr id="11" name="Straight Connector 10">
            <a:extLst>
              <a:ext uri="{FF2B5EF4-FFF2-40B4-BE49-F238E27FC236}">
                <a16:creationId xmlns:a16="http://schemas.microsoft.com/office/drawing/2014/main" id="{BF53DD5A-1BA3-4148-9AB9-0D15ACF8AF15}"/>
              </a:ext>
            </a:extLst>
          </p:cNvPr>
          <p:cNvCxnSpPr>
            <a:cxnSpLocks/>
          </p:cNvCxnSpPr>
          <p:nvPr userDrawn="1"/>
        </p:nvCxnSpPr>
        <p:spPr>
          <a:xfrm>
            <a:off x="906463" y="1083362"/>
            <a:ext cx="1039336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637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pink MOL">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33248FA-9D7F-483F-AEED-3F462B042BFE}"/>
              </a:ext>
            </a:extLst>
          </p:cNvPr>
          <p:cNvSpPr>
            <a:spLocks noGrp="1"/>
          </p:cNvSpPr>
          <p:nvPr>
            <p:ph type="ctrTitle" hasCustomPrompt="1"/>
          </p:nvPr>
        </p:nvSpPr>
        <p:spPr>
          <a:xfrm>
            <a:off x="896938" y="4506061"/>
            <a:ext cx="9027271" cy="657115"/>
          </a:xfrm>
          <a:prstGeom prst="rect">
            <a:avLst/>
          </a:prstGeom>
        </p:spPr>
        <p:txBody>
          <a:bodyPr lIns="0" tIns="36000" rIns="36000" bIns="36000" anchor="b">
            <a:noAutofit/>
          </a:bodyPr>
          <a:lstStyle>
            <a:lvl1pPr algn="l">
              <a:defRPr sz="4200" b="1" cap="none"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20" name="Subtitle 2">
            <a:extLst>
              <a:ext uri="{FF2B5EF4-FFF2-40B4-BE49-F238E27FC236}">
                <a16:creationId xmlns:a16="http://schemas.microsoft.com/office/drawing/2014/main" id="{726C4B60-F73A-40E8-A81D-1B74138FE60C}"/>
              </a:ext>
            </a:extLst>
          </p:cNvPr>
          <p:cNvSpPr>
            <a:spLocks noGrp="1"/>
          </p:cNvSpPr>
          <p:nvPr>
            <p:ph type="subTitle" idx="1" hasCustomPrompt="1"/>
          </p:nvPr>
        </p:nvSpPr>
        <p:spPr>
          <a:xfrm>
            <a:off x="896938" y="5214265"/>
            <a:ext cx="9027271" cy="329002"/>
          </a:xfrm>
          <a:prstGeom prst="rect">
            <a:avLst/>
          </a:prstGeom>
        </p:spPr>
        <p:txBody>
          <a:bodyPr lIns="0" tIns="36000" rIns="36000" bIns="36000">
            <a:noAutofit/>
          </a:bodyPr>
          <a:lstStyle>
            <a:lvl1pPr marL="0" indent="0" algn="l">
              <a:lnSpc>
                <a:spcPct val="90000"/>
              </a:lnSpc>
              <a:buNone/>
              <a:defRPr sz="1800" b="0"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15" name="Text Placeholder 24">
            <a:extLst>
              <a:ext uri="{FF2B5EF4-FFF2-40B4-BE49-F238E27FC236}">
                <a16:creationId xmlns:a16="http://schemas.microsoft.com/office/drawing/2014/main" id="{33FD60A5-297A-4821-A8D6-5DE5C2B8E45C}"/>
              </a:ext>
            </a:extLst>
          </p:cNvPr>
          <p:cNvSpPr>
            <a:spLocks noGrp="1"/>
          </p:cNvSpPr>
          <p:nvPr>
            <p:ph type="body" sz="quarter" idx="13" hasCustomPrompt="1"/>
          </p:nvPr>
        </p:nvSpPr>
        <p:spPr>
          <a:xfrm>
            <a:off x="896938" y="5766091"/>
            <a:ext cx="9027271" cy="329002"/>
          </a:xfrm>
        </p:spPr>
        <p:txBody>
          <a:bodyPr lIns="0" tIns="0" rIns="0" bIns="0">
            <a:noAutofit/>
          </a:bodyPr>
          <a:lstStyle>
            <a:lvl1pPr marL="0" indent="0" algn="l">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pic>
        <p:nvPicPr>
          <p:cNvPr id="7" name="Picture 6">
            <a:extLst>
              <a:ext uri="{FF2B5EF4-FFF2-40B4-BE49-F238E27FC236}">
                <a16:creationId xmlns:a16="http://schemas.microsoft.com/office/drawing/2014/main" id="{53577442-A2FE-4DD6-8F50-CBFE2E0086D4}"/>
              </a:ext>
            </a:extLst>
          </p:cNvPr>
          <p:cNvPicPr>
            <a:picLocks noChangeAspect="1"/>
          </p:cNvPicPr>
          <p:nvPr userDrawn="1"/>
        </p:nvPicPr>
        <p:blipFill>
          <a:blip r:embed="rId2"/>
          <a:stretch>
            <a:fillRect/>
          </a:stretch>
        </p:blipFill>
        <p:spPr>
          <a:xfrm>
            <a:off x="4405561" y="66544"/>
            <a:ext cx="3380879" cy="966648"/>
          </a:xfrm>
          <a:prstGeom prst="rect">
            <a:avLst/>
          </a:prstGeom>
        </p:spPr>
      </p:pic>
      <p:cxnSp>
        <p:nvCxnSpPr>
          <p:cNvPr id="8" name="Straight Connector 7">
            <a:extLst>
              <a:ext uri="{FF2B5EF4-FFF2-40B4-BE49-F238E27FC236}">
                <a16:creationId xmlns:a16="http://schemas.microsoft.com/office/drawing/2014/main" id="{2CCCB18B-0A0C-437C-B77E-6BC3FBB7B651}"/>
              </a:ext>
            </a:extLst>
          </p:cNvPr>
          <p:cNvCxnSpPr>
            <a:cxnSpLocks/>
          </p:cNvCxnSpPr>
          <p:nvPr userDrawn="1"/>
        </p:nvCxnSpPr>
        <p:spPr>
          <a:xfrm>
            <a:off x="906463" y="1083362"/>
            <a:ext cx="1039336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10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5B14E-8560-443B-B02C-B08EA8F0D45B}"/>
              </a:ext>
            </a:extLst>
          </p:cNvPr>
          <p:cNvSpPr>
            <a:spLocks noGrp="1"/>
          </p:cNvSpPr>
          <p:nvPr>
            <p:ph type="dt" sz="half" idx="10"/>
          </p:nvPr>
        </p:nvSpPr>
        <p:spPr/>
        <p:txBody>
          <a:bodyPr/>
          <a:lstStyle/>
          <a:p>
            <a:fld id="{CA62936E-339B-4A8E-B34E-A82DFB4B92B1}" type="datetimeFigureOut">
              <a:rPr lang="en-GB" smtClean="0"/>
              <a:t>16/12/2022</a:t>
            </a:fld>
            <a:endParaRPr lang="en-GB" dirty="0"/>
          </a:p>
        </p:txBody>
      </p:sp>
      <p:sp>
        <p:nvSpPr>
          <p:cNvPr id="3" name="Footer Placeholder 2">
            <a:extLst>
              <a:ext uri="{FF2B5EF4-FFF2-40B4-BE49-F238E27FC236}">
                <a16:creationId xmlns:a16="http://schemas.microsoft.com/office/drawing/2014/main" id="{144A652C-0404-44F1-A64F-9D79611C5BE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544F7D6-D2D9-42B4-B036-1FE74A75083B}"/>
              </a:ext>
            </a:extLst>
          </p:cNvPr>
          <p:cNvSpPr>
            <a:spLocks noGrp="1"/>
          </p:cNvSpPr>
          <p:nvPr>
            <p:ph type="sldNum" sz="quarter" idx="12"/>
          </p:nvPr>
        </p:nvSpPr>
        <p:spPr/>
        <p:txBody>
          <a:bodyPr/>
          <a:lstStyle/>
          <a:p>
            <a:fld id="{D9355D22-EA5D-406A-A375-581F0928439B}" type="slidenum">
              <a:rPr lang="en-GB" smtClean="0"/>
              <a:t>‹#›</a:t>
            </a:fld>
            <a:endParaRPr lang="en-GB" dirty="0"/>
          </a:p>
        </p:txBody>
      </p:sp>
    </p:spTree>
    <p:extLst>
      <p:ext uri="{BB962C8B-B14F-4D97-AF65-F5344CB8AC3E}">
        <p14:creationId xmlns:p14="http://schemas.microsoft.com/office/powerpoint/2010/main" val="1656279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DC4E-818D-4CFE-ACB9-5325153756EC}"/>
              </a:ext>
            </a:extLst>
          </p:cNvPr>
          <p:cNvSpPr>
            <a:spLocks noGrp="1"/>
          </p:cNvSpPr>
          <p:nvPr>
            <p:ph type="ctrTitle"/>
          </p:nvPr>
        </p:nvSpPr>
        <p:spPr>
          <a:xfrm>
            <a:off x="1524000" y="1122363"/>
            <a:ext cx="9144000" cy="2387600"/>
          </a:xfrm>
        </p:spPr>
        <p:txBody>
          <a:bodyPr anchor="b"/>
          <a:lstStyle>
            <a:lvl1pPr algn="l">
              <a:defRPr sz="6000">
                <a:solidFill>
                  <a:srgbClr val="353D4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6F0AD7C-6114-4009-B012-5F41EACC416F}"/>
              </a:ext>
            </a:extLst>
          </p:cNvPr>
          <p:cNvSpPr>
            <a:spLocks noGrp="1"/>
          </p:cNvSpPr>
          <p:nvPr>
            <p:ph type="subTitle" idx="1"/>
          </p:nvPr>
        </p:nvSpPr>
        <p:spPr>
          <a:xfrm>
            <a:off x="1524000" y="3602038"/>
            <a:ext cx="9144000" cy="1655762"/>
          </a:xfrm>
        </p:spPr>
        <p:txBody>
          <a:bodyPr/>
          <a:lstStyle>
            <a:lvl1pPr marL="0" indent="0" algn="l">
              <a:buNone/>
              <a:defRPr sz="2400">
                <a:solidFill>
                  <a:srgbClr val="353D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3E85BC0E-8CDC-4817-B071-3EFFD002A68D}"/>
              </a:ext>
            </a:extLst>
          </p:cNvPr>
          <p:cNvGrpSpPr/>
          <p:nvPr userDrawn="1"/>
        </p:nvGrpSpPr>
        <p:grpSpPr>
          <a:xfrm>
            <a:off x="1180806" y="960120"/>
            <a:ext cx="97200" cy="4937760"/>
            <a:chOff x="1180806" y="2240010"/>
            <a:chExt cx="172278" cy="2377980"/>
          </a:xfrm>
        </p:grpSpPr>
        <p:sp>
          <p:nvSpPr>
            <p:cNvPr id="8" name="Rectangle 7">
              <a:extLst>
                <a:ext uri="{FF2B5EF4-FFF2-40B4-BE49-F238E27FC236}">
                  <a16:creationId xmlns:a16="http://schemas.microsoft.com/office/drawing/2014/main" id="{262198DA-53F7-4181-AA7E-F24DA9548EA5}"/>
                </a:ext>
              </a:extLst>
            </p:cNvPr>
            <p:cNvSpPr/>
            <p:nvPr/>
          </p:nvSpPr>
          <p:spPr>
            <a:xfrm>
              <a:off x="1180806" y="4077990"/>
              <a:ext cx="172278" cy="540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76C6836-5015-40AD-90FA-3D30AA3FCC19}"/>
                </a:ext>
              </a:extLst>
            </p:cNvPr>
            <p:cNvSpPr/>
            <p:nvPr/>
          </p:nvSpPr>
          <p:spPr>
            <a:xfrm>
              <a:off x="1180806" y="2240010"/>
              <a:ext cx="172278" cy="540000"/>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D462169-F53D-472E-B9F0-8BCAF010191A}"/>
                </a:ext>
              </a:extLst>
            </p:cNvPr>
            <p:cNvSpPr/>
            <p:nvPr/>
          </p:nvSpPr>
          <p:spPr>
            <a:xfrm>
              <a:off x="1180806" y="2852670"/>
              <a:ext cx="172278" cy="540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1CCB3D9-D2C3-4887-B78B-3D946E2278E9}"/>
                </a:ext>
              </a:extLst>
            </p:cNvPr>
            <p:cNvSpPr/>
            <p:nvPr/>
          </p:nvSpPr>
          <p:spPr>
            <a:xfrm>
              <a:off x="1180806" y="3465330"/>
              <a:ext cx="172278" cy="540000"/>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6756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F3360BC-E53B-4B54-928D-D93681B77E0B}"/>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48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5664E6FF-7F48-4E3D-A23C-F90B3484792B}"/>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8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ABDBFA5-FA16-43B0-B8B0-D8050CE97301}"/>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988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18565CC2-48FE-4807-BC1F-228C581D3634}"/>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8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99A0B44-40F0-4082-918F-ECE64121F3EB}"/>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6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all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55127E-B30C-4914-B78D-3DDA509194C9}"/>
              </a:ext>
            </a:extLst>
          </p:cNvPr>
          <p:cNvSpPr/>
          <p:nvPr userDrawn="1"/>
        </p:nvSpPr>
        <p:spPr>
          <a:xfrm>
            <a:off x="631669" y="387032"/>
            <a:ext cx="97200" cy="3825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35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1039336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0174674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all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817D743-7AE0-440A-B15A-60464AA4E7F9}"/>
              </a:ext>
            </a:extLst>
          </p:cNvPr>
          <p:cNvSpPr/>
          <p:nvPr userDrawn="1"/>
        </p:nvSpPr>
        <p:spPr>
          <a:xfrm>
            <a:off x="631669" y="387032"/>
            <a:ext cx="97200" cy="3825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800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all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880C2362-CB36-4D46-BA08-89833C947ADC}"/>
              </a:ext>
            </a:extLst>
          </p:cNvPr>
          <p:cNvSpPr/>
          <p:nvPr userDrawn="1"/>
        </p:nvSpPr>
        <p:spPr>
          <a:xfrm>
            <a:off x="631669" y="387032"/>
            <a:ext cx="97200" cy="3825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934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all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17C3A4-8EA0-4145-8790-905346091B74}"/>
              </a:ext>
            </a:extLst>
          </p:cNvPr>
          <p:cNvSpPr/>
          <p:nvPr userDrawn="1"/>
        </p:nvSpPr>
        <p:spPr>
          <a:xfrm>
            <a:off x="631669" y="387032"/>
            <a:ext cx="97200" cy="3825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29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all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A6FDFC76-2A4A-4A7E-8CCD-2D159D47F2C2}"/>
              </a:ext>
            </a:extLst>
          </p:cNvPr>
          <p:cNvSpPr/>
          <p:nvPr userDrawn="1"/>
        </p:nvSpPr>
        <p:spPr>
          <a:xfrm>
            <a:off x="631669" y="387032"/>
            <a:ext cx="97200" cy="3825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762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47095277-1FEB-4CDE-B25E-8AA9C0A881B6}"/>
              </a:ext>
            </a:extLst>
          </p:cNvPr>
          <p:cNvSpPr/>
          <p:nvPr userDrawn="1"/>
        </p:nvSpPr>
        <p:spPr>
          <a:xfrm>
            <a:off x="556591" y="1709738"/>
            <a:ext cx="97200" cy="2852737"/>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3693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8C281048-5CA2-44E4-A753-29972A116E2D}"/>
              </a:ext>
            </a:extLst>
          </p:cNvPr>
          <p:cNvSpPr/>
          <p:nvPr userDrawn="1"/>
        </p:nvSpPr>
        <p:spPr>
          <a:xfrm>
            <a:off x="556591" y="1709738"/>
            <a:ext cx="97200" cy="285273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522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6ED5722E-8D7C-4F62-89F5-12A42A4601D4}"/>
              </a:ext>
            </a:extLst>
          </p:cNvPr>
          <p:cNvSpPr/>
          <p:nvPr userDrawn="1"/>
        </p:nvSpPr>
        <p:spPr>
          <a:xfrm>
            <a:off x="556591" y="1709738"/>
            <a:ext cx="97200" cy="2852737"/>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56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44D48D96-3103-457A-A2FD-7002BE6E61E6}"/>
              </a:ext>
            </a:extLst>
          </p:cNvPr>
          <p:cNvSpPr/>
          <p:nvPr userDrawn="1"/>
        </p:nvSpPr>
        <p:spPr>
          <a:xfrm>
            <a:off x="556591" y="1709738"/>
            <a:ext cx="97200" cy="2852737"/>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901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8536DBD1-D888-4D34-9A3D-59132998F70A}"/>
              </a:ext>
            </a:extLst>
          </p:cNvPr>
          <p:cNvSpPr/>
          <p:nvPr userDrawn="1"/>
        </p:nvSpPr>
        <p:spPr>
          <a:xfrm>
            <a:off x="556591" y="1709738"/>
            <a:ext cx="97200" cy="2852737"/>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515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0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7797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03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17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51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5107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DD497-CFB8-4E47-A889-BFB55D6C522F}"/>
              </a:ext>
            </a:extLst>
          </p:cNvPr>
          <p:cNvSpPr>
            <a:spLocks noGrp="1"/>
          </p:cNvSpPr>
          <p:nvPr>
            <p:ph type="dt" sz="half" idx="10"/>
          </p:nvPr>
        </p:nvSpPr>
        <p:spPr/>
        <p:txBody>
          <a:bodyPr/>
          <a:lstStyle/>
          <a:p>
            <a:fld id="{04AE9867-3761-4657-A2D3-881561B9A552}" type="datetimeFigureOut">
              <a:rPr lang="en-GB" smtClean="0"/>
              <a:t>16/12/2022</a:t>
            </a:fld>
            <a:endParaRPr lang="en-GB" dirty="0"/>
          </a:p>
        </p:txBody>
      </p:sp>
      <p:sp>
        <p:nvSpPr>
          <p:cNvPr id="3" name="Footer Placeholder 2">
            <a:extLst>
              <a:ext uri="{FF2B5EF4-FFF2-40B4-BE49-F238E27FC236}">
                <a16:creationId xmlns:a16="http://schemas.microsoft.com/office/drawing/2014/main" id="{367D038C-926F-4147-A877-BF331CE2A4E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E23B605-DB14-498A-BD88-085E6710F235}"/>
              </a:ext>
            </a:extLst>
          </p:cNvPr>
          <p:cNvSpPr>
            <a:spLocks noGrp="1"/>
          </p:cNvSpPr>
          <p:nvPr>
            <p:ph type="sldNum" sz="quarter" idx="12"/>
          </p:nvPr>
        </p:nvSpPr>
        <p:spPr/>
        <p:txBody>
          <a:bodyPr/>
          <a:lstStyle/>
          <a:p>
            <a:fld id="{FD298121-4254-42F7-861C-1D560F3B0E6E}" type="slidenum">
              <a:rPr lang="en-GB" smtClean="0"/>
              <a:t>‹#›</a:t>
            </a:fld>
            <a:endParaRPr lang="en-GB" dirty="0"/>
          </a:p>
        </p:txBody>
      </p:sp>
    </p:spTree>
    <p:extLst>
      <p:ext uri="{BB962C8B-B14F-4D97-AF65-F5344CB8AC3E}">
        <p14:creationId xmlns:p14="http://schemas.microsoft.com/office/powerpoint/2010/main" val="34761078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subtitle &amp; content">
  <p:cSld name="1_Title, subtitle &amp; content">
    <p:spTree>
      <p:nvGrpSpPr>
        <p:cNvPr id="1" name="Shape 16"/>
        <p:cNvGrpSpPr/>
        <p:nvPr/>
      </p:nvGrpSpPr>
      <p:grpSpPr>
        <a:xfrm>
          <a:off x="0" y="0"/>
          <a:ext cx="0" cy="0"/>
          <a:chOff x="0" y="0"/>
          <a:chExt cx="0" cy="0"/>
        </a:xfrm>
      </p:grpSpPr>
      <p:sp>
        <p:nvSpPr>
          <p:cNvPr id="17" name="Google Shape;17;p32"/>
          <p:cNvSpPr txBox="1">
            <a:spLocks noGrp="1"/>
          </p:cNvSpPr>
          <p:nvPr>
            <p:ph type="body" idx="1"/>
          </p:nvPr>
        </p:nvSpPr>
        <p:spPr>
          <a:xfrm>
            <a:off x="906464" y="1592262"/>
            <a:ext cx="4929257"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2"/>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2"/>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2"/>
          <p:cNvSpPr txBox="1">
            <a:spLocks noGrp="1"/>
          </p:cNvSpPr>
          <p:nvPr>
            <p:ph type="body" idx="3"/>
          </p:nvPr>
        </p:nvSpPr>
        <p:spPr>
          <a:xfrm>
            <a:off x="6370568" y="1592262"/>
            <a:ext cx="4929257"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1082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lank slide with MOL logo top">
  <p:cSld name="Blank slide with MOL logo top">
    <p:bg>
      <p:bgPr>
        <a:solidFill>
          <a:schemeClr val="lt1"/>
        </a:solidFill>
        <a:effectLst/>
      </p:bgPr>
    </p:bg>
    <p:spTree>
      <p:nvGrpSpPr>
        <p:cNvPr id="1" name="Shape 21"/>
        <p:cNvGrpSpPr/>
        <p:nvPr/>
      </p:nvGrpSpPr>
      <p:grpSpPr>
        <a:xfrm>
          <a:off x="0" y="0"/>
          <a:ext cx="0" cy="0"/>
          <a:chOff x="0" y="0"/>
          <a:chExt cx="0" cy="0"/>
        </a:xfrm>
      </p:grpSpPr>
      <p:pic>
        <p:nvPicPr>
          <p:cNvPr id="22" name="Google Shape;22;p33"/>
          <p:cNvPicPr preferRelativeResize="0"/>
          <p:nvPr/>
        </p:nvPicPr>
        <p:blipFill rotWithShape="1">
          <a:blip r:embed="rId2">
            <a:alphaModFix/>
          </a:blip>
          <a:srcRect/>
          <a:stretch/>
        </p:blipFill>
        <p:spPr>
          <a:xfrm>
            <a:off x="4405561" y="63653"/>
            <a:ext cx="3380879" cy="966646"/>
          </a:xfrm>
          <a:prstGeom prst="rect">
            <a:avLst/>
          </a:prstGeom>
          <a:noFill/>
          <a:ln>
            <a:noFill/>
          </a:ln>
        </p:spPr>
      </p:pic>
      <p:cxnSp>
        <p:nvCxnSpPr>
          <p:cNvPr id="23" name="Google Shape;23;p33"/>
          <p:cNvCxnSpPr/>
          <p:nvPr/>
        </p:nvCxnSpPr>
        <p:spPr>
          <a:xfrm>
            <a:off x="906463" y="1083362"/>
            <a:ext cx="10393362" cy="0"/>
          </a:xfrm>
          <a:prstGeom prst="straightConnector1">
            <a:avLst/>
          </a:prstGeom>
          <a:noFill/>
          <a:ln w="1270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029790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o content">
  <p:cSld name="No content">
    <p:spTree>
      <p:nvGrpSpPr>
        <p:cNvPr id="1" name="Shape 24"/>
        <p:cNvGrpSpPr/>
        <p:nvPr/>
      </p:nvGrpSpPr>
      <p:grpSpPr>
        <a:xfrm>
          <a:off x="0" y="0"/>
          <a:ext cx="0" cy="0"/>
          <a:chOff x="0" y="0"/>
          <a:chExt cx="0" cy="0"/>
        </a:xfrm>
      </p:grpSpPr>
      <p:sp>
        <p:nvSpPr>
          <p:cNvPr id="25" name="Google Shape;25;p34"/>
          <p:cNvSpPr/>
          <p:nvPr/>
        </p:nvSpPr>
        <p:spPr>
          <a:xfrm>
            <a:off x="836705" y="630238"/>
            <a:ext cx="10518590" cy="8794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ourier New"/>
              <a:buNone/>
            </a:pPr>
            <a:endParaRPr sz="16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133284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6"/>
        <p:cNvGrpSpPr/>
        <p:nvPr/>
      </p:nvGrpSpPr>
      <p:grpSpPr>
        <a:xfrm>
          <a:off x="0" y="0"/>
          <a:ext cx="0" cy="0"/>
          <a:chOff x="0" y="0"/>
          <a:chExt cx="0" cy="0"/>
        </a:xfrm>
      </p:grpSpPr>
      <p:sp>
        <p:nvSpPr>
          <p:cNvPr id="27" name="Google Shape;27;p35"/>
          <p:cNvSpPr txBox="1">
            <a:spLocks noGrp="1"/>
          </p:cNvSpPr>
          <p:nvPr>
            <p:ph type="title"/>
          </p:nvPr>
        </p:nvSpPr>
        <p:spPr>
          <a:xfrm>
            <a:off x="906463" y="507069"/>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60219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8"/>
        <p:cNvGrpSpPr/>
        <p:nvPr/>
      </p:nvGrpSpPr>
      <p:grpSpPr>
        <a:xfrm>
          <a:off x="0" y="0"/>
          <a:ext cx="0" cy="0"/>
          <a:chOff x="0" y="0"/>
          <a:chExt cx="0" cy="0"/>
        </a:xfrm>
      </p:grpSpPr>
      <p:sp>
        <p:nvSpPr>
          <p:cNvPr id="29" name="Google Shape;29;p36"/>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6"/>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349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10393362"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196077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31"/>
        <p:cNvGrpSpPr/>
        <p:nvPr/>
      </p:nvGrpSpPr>
      <p:grpSpPr>
        <a:xfrm>
          <a:off x="0" y="0"/>
          <a:ext cx="0" cy="0"/>
          <a:chOff x="0" y="0"/>
          <a:chExt cx="0" cy="0"/>
        </a:xfrm>
      </p:grpSpPr>
      <p:sp>
        <p:nvSpPr>
          <p:cNvPr id="32" name="Google Shape;32;p37"/>
          <p:cNvSpPr txBox="1">
            <a:spLocks noGrp="1"/>
          </p:cNvSpPr>
          <p:nvPr>
            <p:ph type="body" idx="1"/>
          </p:nvPr>
        </p:nvSpPr>
        <p:spPr>
          <a:xfrm>
            <a:off x="906462" y="1592263"/>
            <a:ext cx="10393363" cy="4265611"/>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7"/>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7"/>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564761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content &amp; source/footnote">
  <p:cSld name="Title, content &amp; source/footnote">
    <p:spTree>
      <p:nvGrpSpPr>
        <p:cNvPr id="1" name="Shape 35"/>
        <p:cNvGrpSpPr/>
        <p:nvPr/>
      </p:nvGrpSpPr>
      <p:grpSpPr>
        <a:xfrm>
          <a:off x="0" y="0"/>
          <a:ext cx="0" cy="0"/>
          <a:chOff x="0" y="0"/>
          <a:chExt cx="0" cy="0"/>
        </a:xfrm>
      </p:grpSpPr>
      <p:sp>
        <p:nvSpPr>
          <p:cNvPr id="36" name="Google Shape;36;p38"/>
          <p:cNvSpPr txBox="1">
            <a:spLocks noGrp="1"/>
          </p:cNvSpPr>
          <p:nvPr>
            <p:ph type="body" idx="1"/>
          </p:nvPr>
        </p:nvSpPr>
        <p:spPr>
          <a:xfrm>
            <a:off x="906464" y="1592263"/>
            <a:ext cx="10393362" cy="4162371"/>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8"/>
          <p:cNvSpPr txBox="1">
            <a:spLocks noGrp="1"/>
          </p:cNvSpPr>
          <p:nvPr>
            <p:ph type="body" idx="2"/>
          </p:nvPr>
        </p:nvSpPr>
        <p:spPr>
          <a:xfrm>
            <a:off x="906464" y="5754634"/>
            <a:ext cx="10393361"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8"/>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8"/>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11760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ubtitle &amp; content">
  <p:cSld name="Title, subtitle &amp; content">
    <p:spTree>
      <p:nvGrpSpPr>
        <p:cNvPr id="1" name="Shape 40"/>
        <p:cNvGrpSpPr/>
        <p:nvPr/>
      </p:nvGrpSpPr>
      <p:grpSpPr>
        <a:xfrm>
          <a:off x="0" y="0"/>
          <a:ext cx="0" cy="0"/>
          <a:chOff x="0" y="0"/>
          <a:chExt cx="0" cy="0"/>
        </a:xfrm>
      </p:grpSpPr>
      <p:sp>
        <p:nvSpPr>
          <p:cNvPr id="41" name="Google Shape;41;p39"/>
          <p:cNvSpPr txBox="1">
            <a:spLocks noGrp="1"/>
          </p:cNvSpPr>
          <p:nvPr>
            <p:ph type="body" idx="1"/>
          </p:nvPr>
        </p:nvSpPr>
        <p:spPr>
          <a:xfrm>
            <a:off x="906464" y="1592262"/>
            <a:ext cx="10393362"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9"/>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9"/>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2816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ubtitle, content &amp; source/footnote">
  <p:cSld name="Title, subtitle, content &amp; source/footnote">
    <p:spTree>
      <p:nvGrpSpPr>
        <p:cNvPr id="1" name="Shape 44"/>
        <p:cNvGrpSpPr/>
        <p:nvPr/>
      </p:nvGrpSpPr>
      <p:grpSpPr>
        <a:xfrm>
          <a:off x="0" y="0"/>
          <a:ext cx="0" cy="0"/>
          <a:chOff x="0" y="0"/>
          <a:chExt cx="0" cy="0"/>
        </a:xfrm>
      </p:grpSpPr>
      <p:sp>
        <p:nvSpPr>
          <p:cNvPr id="45" name="Google Shape;45;p40"/>
          <p:cNvSpPr txBox="1">
            <a:spLocks noGrp="1"/>
          </p:cNvSpPr>
          <p:nvPr>
            <p:ph type="body" idx="1"/>
          </p:nvPr>
        </p:nvSpPr>
        <p:spPr>
          <a:xfrm>
            <a:off x="906464" y="1592263"/>
            <a:ext cx="10393362" cy="410979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body" idx="2"/>
          </p:nvPr>
        </p:nvSpPr>
        <p:spPr>
          <a:xfrm>
            <a:off x="906464" y="5756086"/>
            <a:ext cx="10393361"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0"/>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0"/>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180020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subtitle, content &amp; source/footnote">
  <p:cSld name="1_Title, subtitle, content &amp; source/footnote">
    <p:spTree>
      <p:nvGrpSpPr>
        <p:cNvPr id="1" name="Shape 49"/>
        <p:cNvGrpSpPr/>
        <p:nvPr/>
      </p:nvGrpSpPr>
      <p:grpSpPr>
        <a:xfrm>
          <a:off x="0" y="0"/>
          <a:ext cx="0" cy="0"/>
          <a:chOff x="0" y="0"/>
          <a:chExt cx="0" cy="0"/>
        </a:xfrm>
      </p:grpSpPr>
      <p:sp>
        <p:nvSpPr>
          <p:cNvPr id="50" name="Google Shape;50;p41"/>
          <p:cNvSpPr txBox="1">
            <a:spLocks noGrp="1"/>
          </p:cNvSpPr>
          <p:nvPr>
            <p:ph type="body" idx="1"/>
          </p:nvPr>
        </p:nvSpPr>
        <p:spPr>
          <a:xfrm>
            <a:off x="906464" y="1592263"/>
            <a:ext cx="4929257" cy="410979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1"/>
          <p:cNvSpPr txBox="1">
            <a:spLocks noGrp="1"/>
          </p:cNvSpPr>
          <p:nvPr>
            <p:ph type="body" idx="2"/>
          </p:nvPr>
        </p:nvSpPr>
        <p:spPr>
          <a:xfrm>
            <a:off x="906464" y="5756086"/>
            <a:ext cx="4929257"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1"/>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1"/>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1"/>
          <p:cNvSpPr txBox="1">
            <a:spLocks noGrp="1"/>
          </p:cNvSpPr>
          <p:nvPr>
            <p:ph type="body" idx="4"/>
          </p:nvPr>
        </p:nvSpPr>
        <p:spPr>
          <a:xfrm>
            <a:off x="6356279" y="1592263"/>
            <a:ext cx="4929257" cy="410979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1"/>
          <p:cNvSpPr txBox="1">
            <a:spLocks noGrp="1"/>
          </p:cNvSpPr>
          <p:nvPr>
            <p:ph type="body" idx="5"/>
          </p:nvPr>
        </p:nvSpPr>
        <p:spPr>
          <a:xfrm>
            <a:off x="6356279" y="5756086"/>
            <a:ext cx="4929257"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08346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ubtitle, content &amp; pink text box">
  <p:cSld name="Title, subtitle, content &amp; pink text box">
    <p:spTree>
      <p:nvGrpSpPr>
        <p:cNvPr id="1" name="Shape 56"/>
        <p:cNvGrpSpPr/>
        <p:nvPr/>
      </p:nvGrpSpPr>
      <p:grpSpPr>
        <a:xfrm>
          <a:off x="0" y="0"/>
          <a:ext cx="0" cy="0"/>
          <a:chOff x="0" y="0"/>
          <a:chExt cx="0" cy="0"/>
        </a:xfrm>
      </p:grpSpPr>
      <p:sp>
        <p:nvSpPr>
          <p:cNvPr id="57" name="Google Shape;57;p42"/>
          <p:cNvSpPr/>
          <p:nvPr/>
        </p:nvSpPr>
        <p:spPr>
          <a:xfrm>
            <a:off x="359596" y="811658"/>
            <a:ext cx="11743361" cy="4034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ourier New"/>
              <a:buNone/>
            </a:pPr>
            <a:endParaRPr sz="1600" dirty="0">
              <a:solidFill>
                <a:schemeClr val="lt1"/>
              </a:solidFill>
              <a:latin typeface="Arial"/>
              <a:ea typeface="Arial"/>
              <a:cs typeface="Arial"/>
              <a:sym typeface="Arial"/>
            </a:endParaRPr>
          </a:p>
        </p:txBody>
      </p:sp>
      <p:sp>
        <p:nvSpPr>
          <p:cNvPr id="58" name="Google Shape;58;p42"/>
          <p:cNvSpPr txBox="1">
            <a:spLocks noGrp="1"/>
          </p:cNvSpPr>
          <p:nvPr>
            <p:ph type="body" idx="1"/>
          </p:nvPr>
        </p:nvSpPr>
        <p:spPr>
          <a:xfrm>
            <a:off x="906462" y="1592264"/>
            <a:ext cx="5868909" cy="4265611"/>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2"/>
          <p:cNvSpPr txBox="1">
            <a:spLocks noGrp="1"/>
          </p:cNvSpPr>
          <p:nvPr>
            <p:ph type="title"/>
          </p:nvPr>
        </p:nvSpPr>
        <p:spPr>
          <a:xfrm>
            <a:off x="906463" y="506192"/>
            <a:ext cx="5868910"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2"/>
          </p:nvPr>
        </p:nvSpPr>
        <p:spPr>
          <a:xfrm>
            <a:off x="906463" y="1155943"/>
            <a:ext cx="5868909"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1" name="Google Shape;61;p42"/>
          <p:cNvCxnSpPr/>
          <p:nvPr/>
        </p:nvCxnSpPr>
        <p:spPr>
          <a:xfrm>
            <a:off x="906463" y="1074695"/>
            <a:ext cx="5868908" cy="0"/>
          </a:xfrm>
          <a:prstGeom prst="straightConnector1">
            <a:avLst/>
          </a:prstGeom>
          <a:noFill/>
          <a:ln w="12700" cap="flat" cmpd="sng">
            <a:solidFill>
              <a:schemeClr val="dk2"/>
            </a:solidFill>
            <a:prstDash val="solid"/>
            <a:round/>
            <a:headEnd type="none" w="sm" len="sm"/>
            <a:tailEnd type="none" w="sm" len="sm"/>
          </a:ln>
        </p:spPr>
      </p:cxnSp>
      <p:sp>
        <p:nvSpPr>
          <p:cNvPr id="62" name="Google Shape;62;p42"/>
          <p:cNvSpPr txBox="1">
            <a:spLocks noGrp="1"/>
          </p:cNvSpPr>
          <p:nvPr>
            <p:ph type="body" idx="3"/>
          </p:nvPr>
        </p:nvSpPr>
        <p:spPr>
          <a:xfrm>
            <a:off x="7227063" y="630237"/>
            <a:ext cx="4058473" cy="5227637"/>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6620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ubtitle &amp; 2 content with callout box pink solid LHS">
  <p:cSld name="Title, subtitle &amp; 2 content with callout box pink solid LHS">
    <p:spTree>
      <p:nvGrpSpPr>
        <p:cNvPr id="1" name="Shape 63"/>
        <p:cNvGrpSpPr/>
        <p:nvPr/>
      </p:nvGrpSpPr>
      <p:grpSpPr>
        <a:xfrm>
          <a:off x="0" y="0"/>
          <a:ext cx="0" cy="0"/>
          <a:chOff x="0" y="0"/>
          <a:chExt cx="0" cy="0"/>
        </a:xfrm>
      </p:grpSpPr>
      <p:sp>
        <p:nvSpPr>
          <p:cNvPr id="64" name="Google Shape;64;p43"/>
          <p:cNvSpPr txBox="1">
            <a:spLocks noGrp="1"/>
          </p:cNvSpPr>
          <p:nvPr>
            <p:ph type="body" idx="1"/>
          </p:nvPr>
        </p:nvSpPr>
        <p:spPr>
          <a:xfrm>
            <a:off x="3617894" y="1582722"/>
            <a:ext cx="3610240" cy="4265612"/>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3"/>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3"/>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3"/>
          <p:cNvSpPr txBox="1">
            <a:spLocks noGrp="1"/>
          </p:cNvSpPr>
          <p:nvPr>
            <p:ph type="body" idx="3"/>
          </p:nvPr>
        </p:nvSpPr>
        <p:spPr>
          <a:xfrm>
            <a:off x="7675296" y="1582722"/>
            <a:ext cx="3610240" cy="4265612"/>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3"/>
          <p:cNvSpPr txBox="1">
            <a:spLocks noGrp="1"/>
          </p:cNvSpPr>
          <p:nvPr>
            <p:ph type="body" idx="4"/>
          </p:nvPr>
        </p:nvSpPr>
        <p:spPr>
          <a:xfrm>
            <a:off x="906463" y="1592263"/>
            <a:ext cx="2264268" cy="4265612"/>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Font typeface="Arial"/>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31941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ubtitle &amp; 2 content with callout box pink bottom">
  <p:cSld name="Title, subtitle &amp; 2 content with callout box pink bottom">
    <p:spTree>
      <p:nvGrpSpPr>
        <p:cNvPr id="1" name="Shape 69"/>
        <p:cNvGrpSpPr/>
        <p:nvPr/>
      </p:nvGrpSpPr>
      <p:grpSpPr>
        <a:xfrm>
          <a:off x="0" y="0"/>
          <a:ext cx="0" cy="0"/>
          <a:chOff x="0" y="0"/>
          <a:chExt cx="0" cy="0"/>
        </a:xfrm>
      </p:grpSpPr>
      <p:sp>
        <p:nvSpPr>
          <p:cNvPr id="70" name="Google Shape;70;p44"/>
          <p:cNvSpPr txBox="1">
            <a:spLocks noGrp="1"/>
          </p:cNvSpPr>
          <p:nvPr>
            <p:ph type="body" idx="1"/>
          </p:nvPr>
        </p:nvSpPr>
        <p:spPr>
          <a:xfrm>
            <a:off x="906463" y="1582722"/>
            <a:ext cx="4896475" cy="336952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4"/>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4"/>
          <p:cNvSpPr txBox="1">
            <a:spLocks noGrp="1"/>
          </p:cNvSpPr>
          <p:nvPr>
            <p:ph type="body" idx="3"/>
          </p:nvPr>
        </p:nvSpPr>
        <p:spPr>
          <a:xfrm>
            <a:off x="6403349" y="1582722"/>
            <a:ext cx="4896475" cy="336952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4"/>
          <p:cNvSpPr txBox="1">
            <a:spLocks noGrp="1"/>
          </p:cNvSpPr>
          <p:nvPr>
            <p:ph type="body" idx="4"/>
          </p:nvPr>
        </p:nvSpPr>
        <p:spPr>
          <a:xfrm>
            <a:off x="906463" y="5111609"/>
            <a:ext cx="10393362" cy="746266"/>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01975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ubtitle &amp; 3 content">
  <p:cSld name="Title, subtitle &amp; 3 content">
    <p:spTree>
      <p:nvGrpSpPr>
        <p:cNvPr id="1" name="Shape 75"/>
        <p:cNvGrpSpPr/>
        <p:nvPr/>
      </p:nvGrpSpPr>
      <p:grpSpPr>
        <a:xfrm>
          <a:off x="0" y="0"/>
          <a:ext cx="0" cy="0"/>
          <a:chOff x="0" y="0"/>
          <a:chExt cx="0" cy="0"/>
        </a:xfrm>
      </p:grpSpPr>
      <p:sp>
        <p:nvSpPr>
          <p:cNvPr id="76" name="Google Shape;76;p45"/>
          <p:cNvSpPr txBox="1">
            <a:spLocks noGrp="1"/>
          </p:cNvSpPr>
          <p:nvPr>
            <p:ph type="body" idx="1"/>
          </p:nvPr>
        </p:nvSpPr>
        <p:spPr>
          <a:xfrm>
            <a:off x="906463" y="1592262"/>
            <a:ext cx="319292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5"/>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5"/>
          <p:cNvSpPr txBox="1">
            <a:spLocks noGrp="1"/>
          </p:cNvSpPr>
          <p:nvPr>
            <p:ph type="body" idx="3"/>
          </p:nvPr>
        </p:nvSpPr>
        <p:spPr>
          <a:xfrm>
            <a:off x="4506681" y="1592262"/>
            <a:ext cx="319292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5"/>
          <p:cNvSpPr txBox="1">
            <a:spLocks noGrp="1"/>
          </p:cNvSpPr>
          <p:nvPr>
            <p:ph type="body" idx="4"/>
          </p:nvPr>
        </p:nvSpPr>
        <p:spPr>
          <a:xfrm>
            <a:off x="8106899" y="1592262"/>
            <a:ext cx="319292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71006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ubtitle &amp; 3 content with pink callout">
  <p:cSld name="Title, subtitle &amp; 3 content with pink callout">
    <p:spTree>
      <p:nvGrpSpPr>
        <p:cNvPr id="1" name="Shape 81"/>
        <p:cNvGrpSpPr/>
        <p:nvPr/>
      </p:nvGrpSpPr>
      <p:grpSpPr>
        <a:xfrm>
          <a:off x="0" y="0"/>
          <a:ext cx="0" cy="0"/>
          <a:chOff x="0" y="0"/>
          <a:chExt cx="0" cy="0"/>
        </a:xfrm>
      </p:grpSpPr>
      <p:sp>
        <p:nvSpPr>
          <p:cNvPr id="82" name="Google Shape;82;p46"/>
          <p:cNvSpPr txBox="1">
            <a:spLocks noGrp="1"/>
          </p:cNvSpPr>
          <p:nvPr>
            <p:ph type="body" idx="1"/>
          </p:nvPr>
        </p:nvSpPr>
        <p:spPr>
          <a:xfrm>
            <a:off x="906463" y="1592263"/>
            <a:ext cx="3192926" cy="342186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6"/>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6"/>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6"/>
          <p:cNvSpPr txBox="1">
            <a:spLocks noGrp="1"/>
          </p:cNvSpPr>
          <p:nvPr>
            <p:ph type="body" idx="3"/>
          </p:nvPr>
        </p:nvSpPr>
        <p:spPr>
          <a:xfrm>
            <a:off x="4506681" y="1592263"/>
            <a:ext cx="3192926" cy="342186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6"/>
          <p:cNvSpPr txBox="1">
            <a:spLocks noGrp="1"/>
          </p:cNvSpPr>
          <p:nvPr>
            <p:ph type="body" idx="4"/>
          </p:nvPr>
        </p:nvSpPr>
        <p:spPr>
          <a:xfrm>
            <a:off x="8106899" y="1592263"/>
            <a:ext cx="3192926" cy="342186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6"/>
          <p:cNvSpPr txBox="1">
            <a:spLocks noGrp="1"/>
          </p:cNvSpPr>
          <p:nvPr>
            <p:ph type="body" idx="5"/>
          </p:nvPr>
        </p:nvSpPr>
        <p:spPr>
          <a:xfrm>
            <a:off x="906463" y="5111609"/>
            <a:ext cx="10393362" cy="746266"/>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61196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image" Target="../media/image5.pn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3.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theme" Target="../theme/theme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906463" y="517343"/>
            <a:ext cx="10393362" cy="540000"/>
          </a:xfrm>
          <a:prstGeom prst="rect">
            <a:avLst/>
          </a:prstGeom>
        </p:spPr>
        <p:txBody>
          <a:bodyPr vert="horz" lIns="0" tIns="45720" rIns="91440" bIns="45720" rtlCol="0" anchor="ctr">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906463" y="1592263"/>
            <a:ext cx="10393362" cy="4265612"/>
          </a:xfrm>
          <a:prstGeom prst="rect">
            <a:avLst/>
          </a:prstGeom>
        </p:spPr>
        <p:txBody>
          <a:bodyPr vert="horz" lIns="0" tIns="45720" rIns="91440" bIns="4572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3" name="Straight Connector 32">
            <a:extLst>
              <a:ext uri="{FF2B5EF4-FFF2-40B4-BE49-F238E27FC236}">
                <a16:creationId xmlns:a16="http://schemas.microsoft.com/office/drawing/2014/main" id="{8B838113-2299-44E3-AB16-DF8AFC74CDCC}"/>
              </a:ext>
            </a:extLst>
          </p:cNvPr>
          <p:cNvCxnSpPr>
            <a:cxnSpLocks/>
          </p:cNvCxnSpPr>
          <p:nvPr userDrawn="1"/>
        </p:nvCxnSpPr>
        <p:spPr>
          <a:xfrm>
            <a:off x="906463" y="6229427"/>
            <a:ext cx="10393362"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604FA0F-3A6B-4592-85AD-660849DE4810}"/>
              </a:ext>
            </a:extLst>
          </p:cNvPr>
          <p:cNvSpPr txBox="1"/>
          <p:nvPr userDrawn="1"/>
        </p:nvSpPr>
        <p:spPr>
          <a:xfrm>
            <a:off x="6652016" y="6466695"/>
            <a:ext cx="4668988" cy="216951"/>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b="0" dirty="0">
                <a:solidFill>
                  <a:schemeClr val="tx2"/>
                </a:solidFill>
                <a:latin typeface="Arial" panose="020B0604020202020204" pitchFamily="34" charset="0"/>
                <a:cs typeface="Arial" panose="020B0604020202020204" pitchFamily="34" charset="0"/>
              </a:rPr>
              <a:t> </a:t>
            </a:r>
            <a:fld id="{13D9B5B3-34F1-4574-8603-EBF049354228}" type="slidenum">
              <a:rPr lang="en-GB" sz="900" b="1" smtClean="0">
                <a:solidFill>
                  <a:schemeClr val="accent1"/>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b="1" dirty="0">
              <a:solidFill>
                <a:schemeClr val="accent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0690857-9D33-4CC4-B7BE-94B6735697E8}"/>
              </a:ext>
            </a:extLst>
          </p:cNvPr>
          <p:cNvCxnSpPr>
            <a:cxnSpLocks/>
          </p:cNvCxnSpPr>
          <p:nvPr userDrawn="1"/>
        </p:nvCxnSpPr>
        <p:spPr>
          <a:xfrm>
            <a:off x="906463" y="1074695"/>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BC57A7-35A1-4C67-9216-FDB5D238F7CD}"/>
              </a:ext>
            </a:extLst>
          </p:cNvPr>
          <p:cNvSpPr txBox="1"/>
          <p:nvPr userDrawn="1"/>
        </p:nvSpPr>
        <p:spPr>
          <a:xfrm>
            <a:off x="906463" y="6466695"/>
            <a:ext cx="4668988" cy="21695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chemeClr val="tx2"/>
                </a:solidFill>
                <a:latin typeface="Arial" panose="020B0604020202020204" pitchFamily="34" charset="0"/>
                <a:cs typeface="Arial" panose="020B0604020202020204" pitchFamily="34" charset="0"/>
              </a:rPr>
              <a:t>MAYOR OF LONDON     </a:t>
            </a:r>
            <a:endParaRPr lang="en-GB" sz="9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521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dt="0"/>
  <p:txStyles>
    <p:titleStyle>
      <a:lvl1pPr algn="l" defTabSz="914400" rtl="0" eaLnBrk="1" latinLnBrk="0" hangingPunct="1">
        <a:lnSpc>
          <a:spcPct val="90000"/>
        </a:lnSpc>
        <a:spcBef>
          <a:spcPct val="0"/>
        </a:spcBef>
        <a:buNone/>
        <a:defRPr sz="2800" b="1" i="0" kern="1200" cap="all"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5" orient="horz" pos="1003">
          <p15:clr>
            <a:srgbClr val="F26B43"/>
          </p15:clr>
        </p15:guide>
        <p15:guide id="6" pos="711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906463" y="517343"/>
            <a:ext cx="10393362" cy="540000"/>
          </a:xfrm>
          <a:prstGeom prst="rect">
            <a:avLst/>
          </a:prstGeom>
        </p:spPr>
        <p:txBody>
          <a:bodyPr vert="horz" lIns="0" tIns="45720" rIns="91440" bIns="45720" rtlCol="0" anchor="ctr">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906463" y="1592263"/>
            <a:ext cx="10393362" cy="4265612"/>
          </a:xfrm>
          <a:prstGeom prst="rect">
            <a:avLst/>
          </a:prstGeom>
        </p:spPr>
        <p:txBody>
          <a:bodyPr vert="horz" lIns="0" tIns="45720" rIns="91440" bIns="4572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3" name="Straight Connector 32">
            <a:extLst>
              <a:ext uri="{FF2B5EF4-FFF2-40B4-BE49-F238E27FC236}">
                <a16:creationId xmlns:a16="http://schemas.microsoft.com/office/drawing/2014/main" id="{8B838113-2299-44E3-AB16-DF8AFC74CDCC}"/>
              </a:ext>
            </a:extLst>
          </p:cNvPr>
          <p:cNvCxnSpPr>
            <a:cxnSpLocks/>
          </p:cNvCxnSpPr>
          <p:nvPr userDrawn="1"/>
        </p:nvCxnSpPr>
        <p:spPr>
          <a:xfrm>
            <a:off x="906463" y="6229427"/>
            <a:ext cx="10393362"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604FA0F-3A6B-4592-85AD-660849DE4810}"/>
              </a:ext>
            </a:extLst>
          </p:cNvPr>
          <p:cNvSpPr txBox="1"/>
          <p:nvPr userDrawn="1"/>
        </p:nvSpPr>
        <p:spPr>
          <a:xfrm>
            <a:off x="6652016" y="6466695"/>
            <a:ext cx="4668988" cy="216951"/>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b="0" dirty="0">
                <a:solidFill>
                  <a:schemeClr val="tx2"/>
                </a:solidFill>
                <a:latin typeface="Arial" panose="020B0604020202020204" pitchFamily="34" charset="0"/>
                <a:cs typeface="Arial" panose="020B0604020202020204" pitchFamily="34" charset="0"/>
              </a:rPr>
              <a:t> </a:t>
            </a:r>
            <a:fld id="{13D9B5B3-34F1-4574-8603-EBF049354228}" type="slidenum">
              <a:rPr lang="en-GB" sz="900" b="1" smtClean="0">
                <a:solidFill>
                  <a:schemeClr val="accent1"/>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b="1" dirty="0">
              <a:solidFill>
                <a:schemeClr val="accent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0690857-9D33-4CC4-B7BE-94B6735697E8}"/>
              </a:ext>
            </a:extLst>
          </p:cNvPr>
          <p:cNvCxnSpPr>
            <a:cxnSpLocks/>
          </p:cNvCxnSpPr>
          <p:nvPr userDrawn="1"/>
        </p:nvCxnSpPr>
        <p:spPr>
          <a:xfrm>
            <a:off x="906463" y="1074695"/>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BC57A7-35A1-4C67-9216-FDB5D238F7CD}"/>
              </a:ext>
            </a:extLst>
          </p:cNvPr>
          <p:cNvSpPr txBox="1"/>
          <p:nvPr userDrawn="1"/>
        </p:nvSpPr>
        <p:spPr>
          <a:xfrm>
            <a:off x="906463" y="6466695"/>
            <a:ext cx="4668988" cy="21695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chemeClr val="tx2"/>
                </a:solidFill>
                <a:latin typeface="Arial" panose="020B0604020202020204" pitchFamily="34" charset="0"/>
                <a:cs typeface="Arial" panose="020B0604020202020204" pitchFamily="34" charset="0"/>
              </a:rPr>
              <a:t>MAYOR OF LONDON     </a:t>
            </a:r>
            <a:endParaRPr lang="en-GB" sz="9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545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Lst>
  <p:txStyles>
    <p:titleStyle>
      <a:lvl1pPr algn="l" defTabSz="914400" rtl="0" eaLnBrk="1" latinLnBrk="0" hangingPunct="1">
        <a:lnSpc>
          <a:spcPct val="90000"/>
        </a:lnSpc>
        <a:spcBef>
          <a:spcPct val="0"/>
        </a:spcBef>
        <a:buNone/>
        <a:defRPr sz="2800" b="1" i="0" kern="1200" cap="all"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5" orient="horz" pos="1003">
          <p15:clr>
            <a:srgbClr val="F26B43"/>
          </p15:clr>
        </p15:guide>
        <p15:guide id="6" pos="711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7DF8DFA5-34BD-4B44-BC35-D1054D2CCA8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82400" y="6390000"/>
            <a:ext cx="2412000" cy="202665"/>
          </a:xfrm>
          <a:prstGeom prst="rect">
            <a:avLst/>
          </a:prstGeom>
        </p:spPr>
      </p:pic>
    </p:spTree>
    <p:extLst>
      <p:ext uri="{BB962C8B-B14F-4D97-AF65-F5344CB8AC3E}">
        <p14:creationId xmlns:p14="http://schemas.microsoft.com/office/powerpoint/2010/main" val="79224502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Lst>
  <p:txStyles>
    <p:title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906463" y="517343"/>
            <a:ext cx="10393362" cy="540000"/>
          </a:xfrm>
          <a:prstGeom prst="rect">
            <a:avLst/>
          </a:prstGeom>
          <a:noFill/>
          <a:ln>
            <a:noFill/>
          </a:ln>
        </p:spPr>
        <p:txBody>
          <a:bodyPr spcFirstLastPara="1" wrap="square" lIns="0" tIns="45700" rIns="91425" bIns="45700" anchor="ctr" anchorCtr="0">
            <a:noAutofit/>
          </a:bodyPr>
          <a:lstStyle>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906463" y="1592263"/>
            <a:ext cx="10393362" cy="4265612"/>
          </a:xfrm>
          <a:prstGeom prst="rect">
            <a:avLst/>
          </a:prstGeom>
          <a:noFill/>
          <a:ln>
            <a:noFill/>
          </a:ln>
        </p:spPr>
        <p:txBody>
          <a:bodyPr spcFirstLastPara="1" wrap="square" lIns="0" tIns="45700" rIns="91425" bIns="45700" anchor="t" anchorCtr="0">
            <a:noAutofit/>
          </a:bodyPr>
          <a:lstStyle>
            <a:lvl1pPr marL="457200" marR="0" lvl="0"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2" name="Google Shape;12;p31"/>
          <p:cNvCxnSpPr/>
          <p:nvPr/>
        </p:nvCxnSpPr>
        <p:spPr>
          <a:xfrm>
            <a:off x="906463" y="6229427"/>
            <a:ext cx="10393362" cy="0"/>
          </a:xfrm>
          <a:prstGeom prst="straightConnector1">
            <a:avLst/>
          </a:prstGeom>
          <a:noFill/>
          <a:ln w="12700" cap="flat" cmpd="sng">
            <a:solidFill>
              <a:schemeClr val="dk1"/>
            </a:solidFill>
            <a:prstDash val="solid"/>
            <a:round/>
            <a:headEnd type="none" w="sm" len="sm"/>
            <a:tailEnd type="none" w="sm" len="sm"/>
          </a:ln>
        </p:spPr>
      </p:cxnSp>
      <p:sp>
        <p:nvSpPr>
          <p:cNvPr id="13" name="Google Shape;13;p31"/>
          <p:cNvSpPr txBox="1"/>
          <p:nvPr/>
        </p:nvSpPr>
        <p:spPr>
          <a:xfrm>
            <a:off x="6652016" y="6466695"/>
            <a:ext cx="4668988" cy="216951"/>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2"/>
              </a:buClr>
              <a:buSzPts val="900"/>
              <a:buFont typeface="Arial"/>
              <a:buNone/>
            </a:pPr>
            <a:r>
              <a:rPr lang="en-US" sz="900" b="0" i="0" u="none" strike="noStrike" cap="none" dirty="0">
                <a:solidFill>
                  <a:schemeClr val="dk2"/>
                </a:solidFill>
                <a:latin typeface="Arial"/>
                <a:ea typeface="Arial"/>
                <a:cs typeface="Arial"/>
                <a:sym typeface="Arial"/>
              </a:rPr>
              <a:t> </a:t>
            </a:r>
            <a:fld id="{00000000-1234-1234-1234-123412341234}" type="slidenum">
              <a:rPr lang="en-US" sz="900" b="1" i="0" u="none" strike="noStrike" cap="none">
                <a:solidFill>
                  <a:schemeClr val="accent1"/>
                </a:solidFill>
                <a:latin typeface="Arial"/>
                <a:ea typeface="Arial"/>
                <a:cs typeface="Arial"/>
                <a:sym typeface="Arial"/>
              </a:rPr>
              <a:t>‹#›</a:t>
            </a:fld>
            <a:endParaRPr sz="900" b="1" i="0" u="none" strike="noStrike" cap="none" dirty="0">
              <a:solidFill>
                <a:schemeClr val="accent1"/>
              </a:solidFill>
              <a:latin typeface="Arial"/>
              <a:ea typeface="Arial"/>
              <a:cs typeface="Arial"/>
              <a:sym typeface="Arial"/>
            </a:endParaRPr>
          </a:p>
        </p:txBody>
      </p:sp>
      <p:cxnSp>
        <p:nvCxnSpPr>
          <p:cNvPr id="14" name="Google Shape;14;p31"/>
          <p:cNvCxnSpPr/>
          <p:nvPr/>
        </p:nvCxnSpPr>
        <p:spPr>
          <a:xfrm>
            <a:off x="906463" y="1074695"/>
            <a:ext cx="10393362" cy="0"/>
          </a:xfrm>
          <a:prstGeom prst="straightConnector1">
            <a:avLst/>
          </a:prstGeom>
          <a:noFill/>
          <a:ln w="12700" cap="flat" cmpd="sng">
            <a:solidFill>
              <a:schemeClr val="dk2"/>
            </a:solidFill>
            <a:prstDash val="solid"/>
            <a:round/>
            <a:headEnd type="none" w="sm" len="sm"/>
            <a:tailEnd type="none" w="sm" len="sm"/>
          </a:ln>
        </p:spPr>
      </p:cxnSp>
      <p:sp>
        <p:nvSpPr>
          <p:cNvPr id="15" name="Google Shape;15;p31"/>
          <p:cNvSpPr txBox="1"/>
          <p:nvPr/>
        </p:nvSpPr>
        <p:spPr>
          <a:xfrm>
            <a:off x="906463" y="6466695"/>
            <a:ext cx="4668988" cy="21695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900"/>
              <a:buFont typeface="Arial"/>
              <a:buNone/>
            </a:pPr>
            <a:r>
              <a:rPr lang="en-US" sz="900" b="0" i="0" u="none" strike="noStrike" cap="none" dirty="0">
                <a:solidFill>
                  <a:schemeClr val="dk2"/>
                </a:solidFill>
                <a:latin typeface="Arial"/>
                <a:ea typeface="Arial"/>
                <a:cs typeface="Arial"/>
                <a:sym typeface="Arial"/>
              </a:rPr>
              <a:t>MAYOR OF LONDON     </a:t>
            </a:r>
            <a:endParaRPr sz="900" b="1" i="0" u="none" strike="noStrike" cap="none" dirty="0">
              <a:solidFill>
                <a:schemeClr val="accent1"/>
              </a:solidFill>
              <a:latin typeface="Arial"/>
              <a:ea typeface="Arial"/>
              <a:cs typeface="Arial"/>
              <a:sym typeface="Arial"/>
            </a:endParaRPr>
          </a:p>
        </p:txBody>
      </p:sp>
    </p:spTree>
    <p:extLst>
      <p:ext uri="{BB962C8B-B14F-4D97-AF65-F5344CB8AC3E}">
        <p14:creationId xmlns:p14="http://schemas.microsoft.com/office/powerpoint/2010/main" val="3330400709"/>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4" orient="horz" pos="1003">
          <p15:clr>
            <a:srgbClr val="F26B43"/>
          </p15:clr>
        </p15:guide>
        <p15:guide id="5" pos="711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14.xml"/><Relationship Id="rId6" Type="http://schemas.openxmlformats.org/officeDocument/2006/relationships/hyperlink" Target="https://www.nomisweb.co.uk/datasets/apsnew" TargetMode="External"/><Relationship Id="rId5" Type="http://schemas.openxmlformats.org/officeDocument/2006/relationships/hyperlink" Target="https://census.gov.uk/census-2021-results"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www.ons.gov.uk/employmentandlabourmarket/peopleinwork/earningsandworkinghours/datasets/realtimeinformationstatisticsreferencetableseasonallyadjusted" TargetMode="External"/><Relationship Id="rId2" Type="http://schemas.openxmlformats.org/officeDocument/2006/relationships/notesSlide" Target="../notesSlides/notesSlide13.xml"/><Relationship Id="rId1" Type="http://schemas.openxmlformats.org/officeDocument/2006/relationships/slideLayout" Target="../slideLayouts/slideLayout114.xml"/><Relationship Id="rId6" Type="http://schemas.openxmlformats.org/officeDocument/2006/relationships/hyperlink" Target="https://data.london.gov.uk/dataset/population-change-in-london-during-the-pandemic" TargetMode="External"/><Relationship Id="rId5" Type="http://schemas.openxmlformats.org/officeDocument/2006/relationships/hyperlink" Target="https://census.gov.uk/census-2021-results"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https://census.gov.uk/census-2021-results" TargetMode="External"/><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4.xml"/><Relationship Id="rId6" Type="http://schemas.openxmlformats.org/officeDocument/2006/relationships/hyperlink" Target="https://data.london.gov.uk/dataset/2021-census-first-release" TargetMode="External"/><Relationship Id="rId5" Type="http://schemas.openxmlformats.org/officeDocument/2006/relationships/hyperlink" Target="https://www.ons.gov.uk/employmentandlabourmarket/peopleinwork/earningsandworkinghours/datasets/realtimeinformationstatisticsreferencetableseasonallyadjusted" TargetMode="External"/><Relationship Id="rId4" Type="http://schemas.openxmlformats.org/officeDocument/2006/relationships/hyperlink" Target="https://data.london.gov.uk/dataset/population-change-in-london-during-the-pandemi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14.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s://coronavirus.data.gov.uk/" TargetMode="External"/><Relationship Id="rId2" Type="http://schemas.openxmlformats.org/officeDocument/2006/relationships/notesSlide" Target="../notesSlides/notesSlide16.xml"/><Relationship Id="rId1" Type="http://schemas.openxmlformats.org/officeDocument/2006/relationships/slideLayout" Target="../slideLayouts/slideLayout114.xml"/><Relationship Id="rId5" Type="http://schemas.openxmlformats.org/officeDocument/2006/relationships/image" Target="../media/image21.png"/><Relationship Id="rId4" Type="http://schemas.openxmlformats.org/officeDocument/2006/relationships/hyperlink" Target="https://data.london.gov.uk/dataset/coronavirus--covid-19--cas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14.xml"/><Relationship Id="rId4" Type="http://schemas.openxmlformats.org/officeDocument/2006/relationships/hyperlink" Target="https://fingertips.phe.org.uk/static-reports/health-profile-for-england/hpfe_report.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14.xml"/><Relationship Id="rId5" Type="http://schemas.openxmlformats.org/officeDocument/2006/relationships/hyperlink" Target="https://assets.publishing.service.gov.uk/government/uploads/system/uploads/attachment_data/file/892376/COVID_stakeholder_engagement_synthesis_beyond_the_data.pdf" TargetMode="External"/><Relationship Id="rId4" Type="http://schemas.openxmlformats.org/officeDocument/2006/relationships/hyperlink" Target="https://www.gov.uk/government/statistics/excess-mortality-in-england-and-english-region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4.xml"/><Relationship Id="rId4" Type="http://schemas.openxmlformats.org/officeDocument/2006/relationships/hyperlink" Target="https://analytics.phe.gov.uk/apps/chim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4.xml"/><Relationship Id="rId5" Type="http://schemas.openxmlformats.org/officeDocument/2006/relationships/hyperlink" Target="https://www.gov.uk/guidance/english-indices-of-deprivation-2019-mapping-resources" TargetMode="External"/><Relationship Id="rId4" Type="http://schemas.openxmlformats.org/officeDocument/2006/relationships/hyperlink" Target="https://www.ons.gov.uk/peoplepopulationandcommunity/birthsdeathsandmarriages/lifeexpectancies/bulletins/nationallifetablesunitedkingdom/2017to201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14.xml"/><Relationship Id="rId4" Type="http://schemas.openxmlformats.org/officeDocument/2006/relationships/hyperlink" Target="https://www.ons.gov.uk/peoplepopulationandcommunity/birthsdeathsandmarriages/lifeexpectancies/bulletins/nationallifetablesunitedkingdom/2017to201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4.xml"/><Relationship Id="rId6" Type="http://schemas.openxmlformats.org/officeDocument/2006/relationships/hyperlink" Target="https://www.nhsrho.org/publications/ethnic-health-inequalities-in-the-uk/" TargetMode="External"/><Relationship Id="rId5" Type="http://schemas.openxmlformats.org/officeDocument/2006/relationships/hyperlink" Target="https://www.gov.uk/government/publications/covid-19-review-of-disparities-in-risks-and-outcomes" TargetMode="External"/><Relationship Id="rId4" Type="http://schemas.openxmlformats.org/officeDocument/2006/relationships/hyperlink" Target="https://www.ons.gov.uk/peoplepopulationandcommunity/birthsdeathsandmarriages/lifeexpectancies/articles/ethnicdifferencesinlifeexpectancyandmortalityfromselectedcausesinenglandandwales/2011to201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publications/the-report-of-the-commission-on-race-and-ethnic-disparities-supporting-research/ethnic-disparities-in-the-major-causes-of-mortality-and-their-risk-factors-by-dr-raghib-ali-et-al" TargetMode="External"/><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8" Type="http://schemas.openxmlformats.org/officeDocument/2006/relationships/hyperlink" Target="https://www.bma.org.uk/advice-and-support/ethics/refugees-overseas-visitors-and-vulnerable-migrants/refugee-and-asylum-seeker-patient-health-toolkit/unique-health-challenges-for-refugees-and-asylum-seekers#:~:text=Refugees%20and%20asylum%20seekers%20may,their%20journeys%20to%20the%20UK" TargetMode="External"/><Relationship Id="rId3" Type="http://schemas.openxmlformats.org/officeDocument/2006/relationships/hyperlink" Target="https://data.london.gov.uk/dataset/chain-reports" TargetMode="External"/><Relationship Id="rId7" Type="http://schemas.openxmlformats.org/officeDocument/2006/relationships/hyperlink" Target="https://assets.publishing.service.gov.uk/government/uploads/system/uploads/attachment_data/file/1074799/An_inspection_of_contingency_asylum_accommodation.pdf" TargetMode="External"/><Relationship Id="rId2" Type="http://schemas.openxmlformats.org/officeDocument/2006/relationships/notesSlide" Target="../notesSlides/notesSlide26.xml"/><Relationship Id="rId1" Type="http://schemas.openxmlformats.org/officeDocument/2006/relationships/slideLayout" Target="../slideLayouts/slideLayout114.xml"/><Relationship Id="rId6" Type="http://schemas.openxmlformats.org/officeDocument/2006/relationships/hyperlink" Target="https://committees.parliament.uk/oralevidence/3370/pdf/" TargetMode="External"/><Relationship Id="rId5" Type="http://schemas.openxmlformats.org/officeDocument/2006/relationships/hyperlink" Target="https://local.gov.uk/impact-health-homelessness-guide-local-authorities" TargetMode="External"/><Relationship Id="rId10" Type="http://schemas.openxmlformats.org/officeDocument/2006/relationships/hyperlink" Target="https://assets.publishing.service.gov.uk/government/uploads/system/uploads/attachment_data/file/287805/vulnerable_groups_data_collections.pdf" TargetMode="External"/><Relationship Id="rId4" Type="http://schemas.openxmlformats.org/officeDocument/2006/relationships/hyperlink" Target="https://www.gov.uk/government/publications/inclusion-health-applying-all-our-health/inclusion-health-applying-all-our-health" TargetMode="External"/><Relationship Id="rId9" Type="http://schemas.openxmlformats.org/officeDocument/2006/relationships/hyperlink" Target="http://www.londongypsiesandtravellers.org.uk/why-were-need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14.xml"/><Relationship Id="rId5" Type="http://schemas.openxmlformats.org/officeDocument/2006/relationships/hyperlink" Target="https://fingertips.phe.org.uk/profile/public-health-outcomes-framework/data#page/3/gid/1000049/pat/6/par/E12000007/ati/402/are/E09000002/iid/90362/age/1/sex/1/cat/-1/ctp/-1/cid/4/tbm/1/page-options/ine-pt-1_ine-yo-1:2019:-1:-1_ine-ct-9_car-do-0" TargetMode="Externa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fingertips.phe.org.uk/profile/public-health-outcomes-framework/data#page/3/gid/1000042/pat/6/par/E12000007/ati/402/are/E09000002/iid/20601/age/200/sex/4/cat/-1/ctp/-1/yrr/1/cid/4/tbm/1/page-options/ine-pt-1_ine-yo-1:2019:-1:-1_ine-ct-9_car-do-0" TargetMode="External"/><Relationship Id="rId2" Type="http://schemas.openxmlformats.org/officeDocument/2006/relationships/notesSlide" Target="../notesSlides/notesSlide28.xml"/><Relationship Id="rId1" Type="http://schemas.openxmlformats.org/officeDocument/2006/relationships/slideLayout" Target="../slideLayouts/slideLayout114.xml"/><Relationship Id="rId6" Type="http://schemas.openxmlformats.org/officeDocument/2006/relationships/hyperlink" Target="https://fingertips.phe.org.uk/profile/public-health-outcomes-framework/data#page/3/gid/1000049/pat/6/par/E12000007/ati/402/are/E09000002/iid/90362/age/1/sex/1/cat/-1/ctp/-1/cid/4/tbm/1/page-options/ine-pt-1_ine-yo-1:2019:-1:-1_ine-ct-9_car-do-0"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14.xml"/><Relationship Id="rId5" Type="http://schemas.openxmlformats.org/officeDocument/2006/relationships/hyperlink" Target="https://www.ons.gov.uk/peoplepopulationandcommunity/healthandsocialcare/healthandlifeexpectancies/bulletins/healthstatelifeexpectanciesuk/2016to2018"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3" Type="http://schemas.openxmlformats.org/officeDocument/2006/relationships/hyperlink" Target="https://fingertips.phe.org.uk/profile/child-health-profiles/data#page/3/gid/1938133228/pat/15/par/E92000001/ati/402/are/E06000047/iid/20101/age/235/sex/4/cat/-1/ctp/-1/yrr/1/cid/4/tbm/1/page-options/car-do-0" TargetMode="External"/><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hyperlink" Target="https://academic.oup.com/jpubhealth/article/31/1/131/1583731" TargetMode="External"/><Relationship Id="rId5" Type="http://schemas.openxmlformats.org/officeDocument/2006/relationships/hyperlink" Target="https://fingertips.phe.org.uk/static-reports/health-profile-for-england/regional-profile-london.html#low-birthweight"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hyperlink" Target="https://www.health.org.uk/publications/reports/the-marmot-review-10-years-on" TargetMode="External"/><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14.xml"/><Relationship Id="rId6" Type="http://schemas.openxmlformats.org/officeDocument/2006/relationships/hyperlink" Target="https://data.london.gov.uk/dataset/survey-of-londoners-2021-22" TargetMode="External"/><Relationship Id="rId5" Type="http://schemas.openxmlformats.org/officeDocument/2006/relationships/hyperlink" Target="https://data.london.gov.uk/economic-fairness/living-standards/population-in-poverty/" TargetMode="External"/><Relationship Id="rId4" Type="http://schemas.openxmlformats.org/officeDocument/2006/relationships/hyperlink" Target="https://data.london.gov.uk/blog/poverty-in-london-2020-2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14.xml"/><Relationship Id="rId5" Type="http://schemas.openxmlformats.org/officeDocument/2006/relationships/hyperlink" Target="https://data.london.gov.uk/economic-fairness/equal-opportunities/school-readiness/" TargetMode="Externa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14.xml"/><Relationship Id="rId5" Type="http://schemas.openxmlformats.org/officeDocument/2006/relationships/hyperlink" Target="https://data.london.gov.uk/economic-fairness/equal-opportunities/ks4-achievement/" TargetMode="Externa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hyperlink" Target="https://www.ons.gov.uk/peoplepopulationandcommunity/wellbeing/articles/measuringnationalwellbeing/2015-10-20" TargetMode="External"/><Relationship Id="rId2" Type="http://schemas.openxmlformats.org/officeDocument/2006/relationships/notesSlide" Target="../notesSlides/notesSlide36.xml"/><Relationship Id="rId1" Type="http://schemas.openxmlformats.org/officeDocument/2006/relationships/slideLayout" Target="../slideLayouts/slideLayout114.xml"/><Relationship Id="rId5" Type="http://schemas.openxmlformats.org/officeDocument/2006/relationships/hyperlink" Target="http://doi.org/10.5255/UKDA-SN-6614-16" TargetMode="Externa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14.xml"/><Relationship Id="rId6" Type="http://schemas.openxmlformats.org/officeDocument/2006/relationships/hyperlink" Target="https://data.london.gov.uk/economic-fairness/labour-market/employment-gaps/" TargetMode="External"/><Relationship Id="rId5" Type="http://schemas.openxmlformats.org/officeDocument/2006/relationships/hyperlink" Target="https://data.london.gov.uk/economic-fairness/living-standards/population-in-poverty/" TargetMode="External"/><Relationship Id="rId4" Type="http://schemas.openxmlformats.org/officeDocument/2006/relationships/hyperlink" Target="https://data.london.gov.uk/economic-fairness/equal-opportunities/income-inequality/"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14.xml"/><Relationship Id="rId6" Type="http://schemas.openxmlformats.org/officeDocument/2006/relationships/hyperlink" Target="https://www.ons.gov.uk/peoplepopulationandcommunity/personalandhouseholdfinances/expenditure/bulletins/familyspendingintheuk/april2019tomarch2020" TargetMode="External"/><Relationship Id="rId5" Type="http://schemas.openxmlformats.org/officeDocument/2006/relationships/hyperlink" Target="https://data.london.gov.uk/dataset/the-rising-cost-of-living-and-its-effects-on-londoners" TargetMode="External"/><Relationship Id="rId4" Type="http://schemas.openxmlformats.org/officeDocument/2006/relationships/hyperlink" Target="https://www.niesr.ac.uk/wp-content/uploads/2022/05/UK-Economic-Outlook-Spring-2022.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9.xml"/><Relationship Id="rId1" Type="http://schemas.openxmlformats.org/officeDocument/2006/relationships/slideLayout" Target="../slideLayouts/slideLayout114.xml"/><Relationship Id="rId4" Type="http://schemas.openxmlformats.org/officeDocument/2006/relationships/hyperlink" Target="https://www.ons.gov.uk/peoplepopulationandcommunity/personalandhouseholdfinances/expenditure/bulletins/familyspendingintheuk/april2019tomarch202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hyperlink" Target="https://homelet.co.uk/homelet-rental-index" TargetMode="External"/><Relationship Id="rId2" Type="http://schemas.openxmlformats.org/officeDocument/2006/relationships/notesSlide" Target="../notesSlides/notesSlide40.xml"/><Relationship Id="rId1" Type="http://schemas.openxmlformats.org/officeDocument/2006/relationships/slideLayout" Target="../slideLayouts/slideLayout114.xml"/><Relationship Id="rId6" Type="http://schemas.openxmlformats.org/officeDocument/2006/relationships/hyperlink" Target="https://apps.london.gov.uk/resilience-dashboard/state-of-london.html" TargetMode="External"/><Relationship Id="rId5" Type="http://schemas.openxmlformats.org/officeDocument/2006/relationships/hyperlink" Target="https://data.london.gov.uk/dataset/housing-london" TargetMode="Externa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14.xml"/><Relationship Id="rId5" Type="http://schemas.openxmlformats.org/officeDocument/2006/relationships/hyperlink" Target="https://content.tfl.gov.uk/barriers-to-cycling-for-ethnic-minorities-and-deprived-groups-summary.pdf" TargetMode="External"/><Relationship Id="rId4" Type="http://schemas.openxmlformats.org/officeDocument/2006/relationships/hyperlink" Target="https://content.tfl.gov.uk/travel-in-london-report-14.pdf"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friendsoftheearth.uk/nature/access-green-space-england-are-you-missing-out" TargetMode="External"/><Relationship Id="rId3" Type="http://schemas.openxmlformats.org/officeDocument/2006/relationships/image" Target="../media/image46.png"/><Relationship Id="rId7" Type="http://schemas.openxmlformats.org/officeDocument/2006/relationships/hyperlink" Target="https://www.ons.gov.uk/economy/environmentalaccounts/datasets/accesstogardensandpublicgreenspaceingreatbritain" TargetMode="External"/><Relationship Id="rId2" Type="http://schemas.openxmlformats.org/officeDocument/2006/relationships/notesSlide" Target="../notesSlides/notesSlide42.xml"/><Relationship Id="rId1" Type="http://schemas.openxmlformats.org/officeDocument/2006/relationships/slideLayout" Target="../slideLayouts/slideLayout114.xml"/><Relationship Id="rId6" Type="http://schemas.openxmlformats.org/officeDocument/2006/relationships/hyperlink" Target="https://citymonitor.ai/environment/uk-londoners-are-far-least-likely-have-gardens-5104" TargetMode="External"/><Relationship Id="rId5" Type="http://schemas.openxmlformats.org/officeDocument/2006/relationships/image" Target="../media/image47.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14.xml"/><Relationship Id="rId6" Type="http://schemas.openxmlformats.org/officeDocument/2006/relationships/hyperlink" Target="https://www.london.gov.uk/sites/default/files/air_pollution_and_inequalities_in_london_2019_update_0.pdf" TargetMode="External"/><Relationship Id="rId5" Type="http://schemas.openxmlformats.org/officeDocument/2006/relationships/hyperlink" Target="https://fingertips.phe.org.uk/static-reports/health-profile-for-england/regional-profile-london.html#smoking" TargetMode="External"/><Relationship Id="rId4" Type="http://schemas.openxmlformats.org/officeDocument/2006/relationships/hyperlink" Target="https://fingertips.phe.org.uk/profile/public-health-outcomes-framework/data#page/3/gid/1000043/ati/402/iid/30101/age/230/sex/4/cat/-1/ctp/-1/cid/4/tbm/1/page-options/car-do-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healthystreetsscorecard.london/about/" TargetMode="External"/><Relationship Id="rId2" Type="http://schemas.openxmlformats.org/officeDocument/2006/relationships/notesSlide" Target="../notesSlides/notesSlide44.xml"/><Relationship Id="rId1" Type="http://schemas.openxmlformats.org/officeDocument/2006/relationships/slideLayout" Target="../slideLayouts/slideLayout114.xml"/><Relationship Id="rId6" Type="http://schemas.openxmlformats.org/officeDocument/2006/relationships/hyperlink" Target="https://www.healthystreetsscorecard.london/" TargetMode="External"/><Relationship Id="rId5" Type="http://schemas.openxmlformats.org/officeDocument/2006/relationships/hyperlink" Target="https://www.gov.uk/government/publications/fast-food-outlets-density-by-local-authority-in-england" TargetMode="Externa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14.xml"/><Relationship Id="rId5" Type="http://schemas.openxmlformats.org/officeDocument/2006/relationships/hyperlink" Target="https://www.london.gov.uk/what-we-do/mayors-office-policing-and-crime-mopac/data-and-statistics/taking-part-mopacs-surveys" TargetMode="External"/><Relationship Id="rId4" Type="http://schemas.openxmlformats.org/officeDocument/2006/relationships/image" Target="../media/image51.sv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14.xml"/><Relationship Id="rId5" Type="http://schemas.openxmlformats.org/officeDocument/2006/relationships/hyperlink" Target="https://www.ons.gov.uk/peoplepopulationandcommunity/crimeandjustice/articles/thenatureofviolentcrimeinenglandandwales/yearendingmarch2020" TargetMode="External"/><Relationship Id="rId4" Type="http://schemas.openxmlformats.org/officeDocument/2006/relationships/hyperlink" Target="https://data.london.gov.uk/dataset/serious-youth-violenc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14.xml"/><Relationship Id="rId5" Type="http://schemas.openxmlformats.org/officeDocument/2006/relationships/hyperlink" Target="https://www.healthdata.org/united-kingdom-england-greater-london" TargetMode="External"/><Relationship Id="rId4" Type="http://schemas.openxmlformats.org/officeDocument/2006/relationships/slide" Target="slide51.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114.xml"/><Relationship Id="rId4" Type="http://schemas.openxmlformats.org/officeDocument/2006/relationships/hyperlink" Target="https://data.london.gov.uk/dataset/survey-of-londoners-2021-22"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ata.london.gov.uk/dataset/survey-of-londoners-2021-22" TargetMode="External"/><Relationship Id="rId2" Type="http://schemas.openxmlformats.org/officeDocument/2006/relationships/notesSlide" Target="../notesSlides/notesSlide49.xml"/><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4.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14.xml"/><Relationship Id="rId6" Type="http://schemas.openxmlformats.org/officeDocument/2006/relationships/hyperlink" Target="https://www.london.gov.uk/what-we-do/environment/climate-change/climate-adaptation/climate-risk-map" TargetMode="External"/><Relationship Id="rId5" Type="http://schemas.openxmlformats.org/officeDocument/2006/relationships/hyperlink" Target="https://www.london.gov.uk/press-releases/mayoral/bame-londoners-bear-brunt-of-climate-emergency" TargetMode="Externa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hyperlink" Target="https://fingertips.phe.org.uk/static-reports/health-profile-for-england/regional-profile-london.html#overview-5" TargetMode="External"/><Relationship Id="rId2" Type="http://schemas.openxmlformats.org/officeDocument/2006/relationships/notesSlide" Target="../notesSlides/notesSlide52.xml"/><Relationship Id="rId1" Type="http://schemas.openxmlformats.org/officeDocument/2006/relationships/slideLayout" Target="../slideLayouts/slideLayout114.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ash.org.uk/resources/publications/fact-sheets" TargetMode="External"/><Relationship Id="rId2" Type="http://schemas.openxmlformats.org/officeDocument/2006/relationships/notesSlide" Target="../notesSlides/notesSlide53.xml"/><Relationship Id="rId1" Type="http://schemas.openxmlformats.org/officeDocument/2006/relationships/slideLayout" Target="../slideLayouts/slideLayout114.xml"/><Relationship Id="rId6" Type="http://schemas.openxmlformats.org/officeDocument/2006/relationships/hyperlink" Target="https://fingertips.phe.org.uk/static-reports/health-profile-for-england/regional-profile-london.html#physical-activity" TargetMode="External"/><Relationship Id="rId5" Type="http://schemas.openxmlformats.org/officeDocument/2006/relationships/hyperlink" Target="https://fingertips.phe.org.uk/profile/tobacco-control/data#page/0/gid/1938132885/pat/15/par/E92000001/ati/6/are/E12000007/iid/92443/age/168/sex/4/cid/4/tbm/1/page-options/car-do-0_ine-vo-0_ine-ao-0_ine-yo-1:2019:-1:-1_ine-ct-39_ine-pt-1_ovw-do-0" TargetMode="External"/><Relationship Id="rId4" Type="http://schemas.openxmlformats.org/officeDocument/2006/relationships/hyperlink" Target="https://www.healthylondon.org/wp-content/uploads/2019/09/Tobacco-control-and-reducing-smoking.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14.xml"/><Relationship Id="rId5" Type="http://schemas.openxmlformats.org/officeDocument/2006/relationships/hyperlink" Target="https://digital.nhs.uk/data-and-information/publications/statistical/quality-and-outcomes-framework-achievement-prevalence-and-exceptions-data/2020-21" TargetMode="External"/><Relationship Id="rId4" Type="http://schemas.openxmlformats.org/officeDocument/2006/relationships/hyperlink" Target="https://fingertips.phe.org.uk/static-reports/health-profile-for-england/regional-profile-london.html#smoki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fingertips.phe.org.uk/static-reports/health-profile-for-england/regional-profile-london.html#childhood-obesity" TargetMode="External"/><Relationship Id="rId2" Type="http://schemas.openxmlformats.org/officeDocument/2006/relationships/notesSlide" Target="../notesSlides/notesSlide55.xml"/><Relationship Id="rId1" Type="http://schemas.openxmlformats.org/officeDocument/2006/relationships/slideLayout" Target="../slideLayouts/slideLayout114.xml"/><Relationship Id="rId6" Type="http://schemas.openxmlformats.org/officeDocument/2006/relationships/hyperlink" Target="https://fingertips.phe.org.uk/profile/public-health-outcomes-framework/data#page/3/gid/1000042/pat/6/par/E12000007/ati/402/are/E09000002/iid/20602/age/201/sex/4/cat/-1/ctp/-1/yrr/1/cid/4/tbm/1/page-options/ine-pt-1_ine-yo-1:2019:-1:-1_ine-ct-9_car-do-0" TargetMode="External"/><Relationship Id="rId5" Type="http://schemas.openxmlformats.org/officeDocument/2006/relationships/hyperlink" Target="https://fingertips.phe.org.uk/profile/public-health-outcomes-framework/data#page/3/gid/1000042/pat/6/par/E12000007/ati/402/are/E09000002/iid/20601/age/200/sex/4/cat/-1/ctp/-1/yrr/1/cid/4/tbm/1/page-options/ine-pt-1_ine-yo-1:2019:-1:-1_ine-ct-9_car-do-0" TargetMode="External"/><Relationship Id="rId4" Type="http://schemas.openxmlformats.org/officeDocument/2006/relationships/hyperlink" Target="https://digital.nhs.uk/data-and-information/publications/statistical/national-child-measurement-programme/2020-21-school-year/deprivatio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14.xml"/><Relationship Id="rId6" Type="http://schemas.openxmlformats.org/officeDocument/2006/relationships/hyperlink" Target="https://www.sportengland.org/know-your-audience/data/active-lives" TargetMode="External"/><Relationship Id="rId5" Type="http://schemas.openxmlformats.org/officeDocument/2006/relationships/hyperlink" Target="https://fingertips.phe.org.uk/profile/physical-activity/data#page/3/gid/1938132899/pat/6/par/E12000007/ati/402/iid/93014/age/298/sex/4/cat/-1/ctp/-1/yrr/1/cid/4/tbm/1/page-options/car-do-0" TargetMode="Externa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hyperlink" Target="https://fingertips.phe.org.uk/profile/local-alcohol-profiles/data#page/3/gid/1938132984/pat/6/par/E12000007/ati/402/iid/93763/age/1/sex/4/cat/-1/ctp/-1/yrr/1/cid/4/tbm/1/page-options/car-do-0" TargetMode="External"/><Relationship Id="rId2" Type="http://schemas.openxmlformats.org/officeDocument/2006/relationships/notesSlide" Target="../notesSlides/notesSlide57.xml"/><Relationship Id="rId1" Type="http://schemas.openxmlformats.org/officeDocument/2006/relationships/slideLayout" Target="../slideLayouts/slideLayout114.xml"/><Relationship Id="rId6" Type="http://schemas.openxmlformats.org/officeDocument/2006/relationships/hyperlink" Target="https://fingertips.phe.org.uk/static-reports/health-profile-for-england/regional-profile-london.html#blood-glucose" TargetMode="External"/><Relationship Id="rId5" Type="http://schemas.openxmlformats.org/officeDocument/2006/relationships/hyperlink" Target="https://www.ons.gov.uk/peoplepopulationandcommunity/birthsdeathsandmarriages/deaths/bulletins/deathsrelatedtodrugpoisoninginenglandandwales/2019registrations" TargetMode="External"/><Relationship Id="rId4" Type="http://schemas.openxmlformats.org/officeDocument/2006/relationships/hyperlink" Target="https://fingertips.phe.org.uk/search/drug%20deaths#page/3/gid/1/pat/6/par/E12000007/ati/402/iid/92432/age/1/sex/4/cat/-1/ctp/-1/yrr/3/cid/4/tbm/1/page-options/car-do-0"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114.xml"/><Relationship Id="rId5" Type="http://schemas.openxmlformats.org/officeDocument/2006/relationships/hyperlink" Target="https://fingertips.phe.org.uk/profile/mortality-profile/data#page/1/gid/1938133056/pat/15/par/E92000001/ati/6/are/E12000007/iid/93721/age/163/sex/4/cat/-1/ctp/-1/yrr/3/cid/4/tbm/1/page-options/car-do-0" TargetMode="External"/><Relationship Id="rId4" Type="http://schemas.openxmlformats.org/officeDocument/2006/relationships/hyperlink" Target="https://fingertips.phe.org.uk/static-reports/health-profile-for-england/regional-profile-london.html#physical-activity"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14.xml"/><Relationship Id="rId5" Type="http://schemas.openxmlformats.org/officeDocument/2006/relationships/hyperlink" Target="https://fingertips.phe.org.uk/static-reports/health-profile-for-england/regional-profile-london.html#physical-activity" TargetMode="Externa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analytics.phe.gov.uk/apps/chime/" TargetMode="External"/><Relationship Id="rId2" Type="http://schemas.openxmlformats.org/officeDocument/2006/relationships/notesSlide" Target="../notesSlides/notesSlide62.xml"/><Relationship Id="rId1" Type="http://schemas.openxmlformats.org/officeDocument/2006/relationships/slideLayout" Target="../slideLayouts/slideLayout1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114.xml"/><Relationship Id="rId4" Type="http://schemas.openxmlformats.org/officeDocument/2006/relationships/hyperlink" Target="https://fingertips.phe.org.uk/static-reports/health-profile-for-england/regional-profile-london.html#physical-activity"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14.xml"/><Relationship Id="rId6" Type="http://schemas.openxmlformats.org/officeDocument/2006/relationships/hyperlink" Target="https://apps.model.nhs.uk/report/PaPi" TargetMode="External"/><Relationship Id="rId5" Type="http://schemas.microsoft.com/office/2007/relationships/hdphoto" Target="../media/hdphoto1.wdp"/><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14.xml"/><Relationship Id="rId6" Type="http://schemas.openxmlformats.org/officeDocument/2006/relationships/hyperlink" Target="https://apps.model.nhs.uk/report/PaPi" TargetMode="External"/><Relationship Id="rId5" Type="http://schemas.microsoft.com/office/2007/relationships/hdphoto" Target="../media/hdphoto1.wdp"/><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114.xml"/><Relationship Id="rId4" Type="http://schemas.openxmlformats.org/officeDocument/2006/relationships/hyperlink" Target="http://doi.org/10.5255/UKDA-SN-6614-16"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14.xml"/><Relationship Id="rId4" Type="http://schemas.openxmlformats.org/officeDocument/2006/relationships/hyperlink" Target="https://fingertips.phe.org.uk/static-reports/health-profile-for-england/regional-profile-london.html#low-birthweight"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9.xml"/><Relationship Id="rId18" Type="http://schemas.openxmlformats.org/officeDocument/2006/relationships/slide" Target="slide35.xml"/><Relationship Id="rId26" Type="http://schemas.openxmlformats.org/officeDocument/2006/relationships/slide" Target="slide44.xml"/><Relationship Id="rId3" Type="http://schemas.openxmlformats.org/officeDocument/2006/relationships/slide" Target="slide10.xml"/><Relationship Id="rId21" Type="http://schemas.openxmlformats.org/officeDocument/2006/relationships/slide" Target="slide38.xml"/><Relationship Id="rId7" Type="http://schemas.openxmlformats.org/officeDocument/2006/relationships/slide" Target="slide16.xml"/><Relationship Id="rId12" Type="http://schemas.openxmlformats.org/officeDocument/2006/relationships/slide" Target="slide27.xml"/><Relationship Id="rId17" Type="http://schemas.openxmlformats.org/officeDocument/2006/relationships/slide" Target="slide34.xml"/><Relationship Id="rId25" Type="http://schemas.openxmlformats.org/officeDocument/2006/relationships/slide" Target="slide43.xml"/><Relationship Id="rId2" Type="http://schemas.openxmlformats.org/officeDocument/2006/relationships/notesSlide" Target="../notesSlides/notesSlide7.xml"/><Relationship Id="rId16" Type="http://schemas.openxmlformats.org/officeDocument/2006/relationships/slide" Target="slide33.xml"/><Relationship Id="rId20" Type="http://schemas.openxmlformats.org/officeDocument/2006/relationships/slide" Target="slide37.xml"/><Relationship Id="rId29" Type="http://schemas.openxmlformats.org/officeDocument/2006/relationships/slide" Target="slide47.xml"/><Relationship Id="rId1" Type="http://schemas.openxmlformats.org/officeDocument/2006/relationships/slideLayout" Target="../slideLayouts/slideLayout114.xml"/><Relationship Id="rId6" Type="http://schemas.openxmlformats.org/officeDocument/2006/relationships/slide" Target="slide15.xml"/><Relationship Id="rId11" Type="http://schemas.openxmlformats.org/officeDocument/2006/relationships/slide" Target="slide26.xml"/><Relationship Id="rId24" Type="http://schemas.openxmlformats.org/officeDocument/2006/relationships/slide" Target="slide42.xml"/><Relationship Id="rId5" Type="http://schemas.openxmlformats.org/officeDocument/2006/relationships/slide" Target="slide14.xml"/><Relationship Id="rId15" Type="http://schemas.openxmlformats.org/officeDocument/2006/relationships/slide" Target="slide31.xml"/><Relationship Id="rId23" Type="http://schemas.openxmlformats.org/officeDocument/2006/relationships/slide" Target="slide41.xml"/><Relationship Id="rId28" Type="http://schemas.openxmlformats.org/officeDocument/2006/relationships/slide" Target="slide46.xml"/><Relationship Id="rId10" Type="http://schemas.openxmlformats.org/officeDocument/2006/relationships/slide" Target="slide24.xml"/><Relationship Id="rId19" Type="http://schemas.openxmlformats.org/officeDocument/2006/relationships/slide" Target="slide36.xml"/><Relationship Id="rId31" Type="http://schemas.openxmlformats.org/officeDocument/2006/relationships/slide" Target="slide50.xml"/><Relationship Id="rId4" Type="http://schemas.openxmlformats.org/officeDocument/2006/relationships/slide" Target="slide12.xml"/><Relationship Id="rId9" Type="http://schemas.openxmlformats.org/officeDocument/2006/relationships/slide" Target="slide22.xml"/><Relationship Id="rId14" Type="http://schemas.openxmlformats.org/officeDocument/2006/relationships/slide" Target="slide30.xml"/><Relationship Id="rId22" Type="http://schemas.openxmlformats.org/officeDocument/2006/relationships/slide" Target="slide40.xml"/><Relationship Id="rId27" Type="http://schemas.openxmlformats.org/officeDocument/2006/relationships/slide" Target="slide45.xml"/><Relationship Id="rId30" Type="http://schemas.openxmlformats.org/officeDocument/2006/relationships/slide" Target="slide48.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114.xml"/><Relationship Id="rId6" Type="http://schemas.openxmlformats.org/officeDocument/2006/relationships/hyperlink" Target="https://apps.model.nhs.uk/report/PaPi" TargetMode="External"/><Relationship Id="rId5" Type="http://schemas.microsoft.com/office/2007/relationships/hdphoto" Target="../media/hdphoto1.wdp"/><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114.xml"/><Relationship Id="rId4" Type="http://schemas.openxmlformats.org/officeDocument/2006/relationships/hyperlink" Target="https://analytics.phe.gov.uk/apps/chim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114.xml"/><Relationship Id="rId4" Type="http://schemas.openxmlformats.org/officeDocument/2006/relationships/hyperlink" Target="https://analytics.phe.gov.uk/apps/chime/"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114.xml"/><Relationship Id="rId4" Type="http://schemas.openxmlformats.org/officeDocument/2006/relationships/hyperlink" Target="https://www.gov.uk/government/statistics/seasonal-flu-vaccine-uptake-in-gp-patients-monthly-data-2021-to-2022"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14.xml"/><Relationship Id="rId5" Type="http://schemas.openxmlformats.org/officeDocument/2006/relationships/hyperlink" Target="https://fingertips.phe.org.uk/profile/cancerservices/data#page/1" TargetMode="Externa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14.xml"/><Relationship Id="rId4" Type="http://schemas.openxmlformats.org/officeDocument/2006/relationships/hyperlink" Target="https://fingertips.phe.org.uk/profile/general-practice/data#page/1/"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4.xml"/><Relationship Id="rId18" Type="http://schemas.openxmlformats.org/officeDocument/2006/relationships/slide" Target="slide71.xml"/><Relationship Id="rId3" Type="http://schemas.openxmlformats.org/officeDocument/2006/relationships/slide" Target="slide51.xml"/><Relationship Id="rId21" Type="http://schemas.openxmlformats.org/officeDocument/2006/relationships/slide" Target="slide75.xml"/><Relationship Id="rId7" Type="http://schemas.openxmlformats.org/officeDocument/2006/relationships/slide" Target="slide56.xml"/><Relationship Id="rId12" Type="http://schemas.openxmlformats.org/officeDocument/2006/relationships/slide" Target="slide63.xml"/><Relationship Id="rId17" Type="http://schemas.openxmlformats.org/officeDocument/2006/relationships/slide" Target="slide70.xml"/><Relationship Id="rId25" Type="http://schemas.openxmlformats.org/officeDocument/2006/relationships/slide" Target="slide79.xml"/><Relationship Id="rId2" Type="http://schemas.openxmlformats.org/officeDocument/2006/relationships/notesSlide" Target="../notesSlides/notesSlide8.xml"/><Relationship Id="rId16" Type="http://schemas.openxmlformats.org/officeDocument/2006/relationships/slide" Target="slide68.xml"/><Relationship Id="rId20" Type="http://schemas.openxmlformats.org/officeDocument/2006/relationships/slide" Target="slide74.xml"/><Relationship Id="rId1" Type="http://schemas.openxmlformats.org/officeDocument/2006/relationships/slideLayout" Target="../slideLayouts/slideLayout114.xml"/><Relationship Id="rId6" Type="http://schemas.openxmlformats.org/officeDocument/2006/relationships/slide" Target="slide55.xml"/><Relationship Id="rId11" Type="http://schemas.openxmlformats.org/officeDocument/2006/relationships/slide" Target="slide61.xml"/><Relationship Id="rId24" Type="http://schemas.openxmlformats.org/officeDocument/2006/relationships/slide" Target="slide78.xml"/><Relationship Id="rId5" Type="http://schemas.openxmlformats.org/officeDocument/2006/relationships/slide" Target="slide54.xml"/><Relationship Id="rId15" Type="http://schemas.openxmlformats.org/officeDocument/2006/relationships/slide" Target="slide30.xml"/><Relationship Id="rId23" Type="http://schemas.openxmlformats.org/officeDocument/2006/relationships/slide" Target="slide77.xml"/><Relationship Id="rId10" Type="http://schemas.openxmlformats.org/officeDocument/2006/relationships/slide" Target="slide60.xml"/><Relationship Id="rId19" Type="http://schemas.openxmlformats.org/officeDocument/2006/relationships/slide" Target="slide73.xml"/><Relationship Id="rId4" Type="http://schemas.openxmlformats.org/officeDocument/2006/relationships/slide" Target="slide53.xml"/><Relationship Id="rId9" Type="http://schemas.openxmlformats.org/officeDocument/2006/relationships/slide" Target="slide58.xml"/><Relationship Id="rId14" Type="http://schemas.openxmlformats.org/officeDocument/2006/relationships/slide" Target="slide66.xml"/><Relationship Id="rId22" Type="http://schemas.openxmlformats.org/officeDocument/2006/relationships/slide" Target="slide7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6" name="Rectangle 5">
            <a:extLst>
              <a:ext uri="{FF2B5EF4-FFF2-40B4-BE49-F238E27FC236}">
                <a16:creationId xmlns:a16="http://schemas.microsoft.com/office/drawing/2014/main" id="{910A5823-5B9F-4574-B2D8-4E38FCBB637F}"/>
              </a:ext>
            </a:extLst>
          </p:cNvPr>
          <p:cNvSpPr/>
          <p:nvPr/>
        </p:nvSpPr>
        <p:spPr>
          <a:xfrm>
            <a:off x="0" y="0"/>
            <a:ext cx="12192000" cy="6858000"/>
          </a:xfrm>
          <a:prstGeom prst="rect">
            <a:avLst/>
          </a:prstGeom>
          <a:gradFill>
            <a:gsLst>
              <a:gs pos="39000">
                <a:schemeClr val="accent1">
                  <a:lumMod val="5000"/>
                  <a:lumOff val="95000"/>
                  <a:alpha val="0"/>
                </a:schemeClr>
              </a:gs>
              <a:gs pos="8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9" name="Google Shape;229;p1"/>
          <p:cNvSpPr txBox="1">
            <a:spLocks noGrp="1"/>
          </p:cNvSpPr>
          <p:nvPr>
            <p:ph type="body" idx="2"/>
          </p:nvPr>
        </p:nvSpPr>
        <p:spPr>
          <a:xfrm>
            <a:off x="641286" y="2230249"/>
            <a:ext cx="9311579" cy="312786"/>
          </a:xfrm>
          <a:prstGeom prst="rect">
            <a:avLst/>
          </a:prstGeom>
          <a:noFill/>
          <a:ln>
            <a:noFill/>
          </a:ln>
        </p:spPr>
        <p:txBody>
          <a:bodyPr spcFirstLastPara="1" wrap="square" lIns="0" tIns="0" rIns="0" bIns="0" anchor="t" anchorCtr="0">
            <a:noAutofit/>
          </a:bodyPr>
          <a:lstStyle/>
          <a:p>
            <a:pPr marL="0" indent="0">
              <a:lnSpc>
                <a:spcPct val="150000"/>
              </a:lnSpc>
            </a:pPr>
            <a:r>
              <a:rPr lang="en-GB" sz="1800" spc="-20" dirty="0">
                <a:solidFill>
                  <a:srgbClr val="353D42"/>
                </a:solidFill>
              </a:rPr>
              <a:t>BUILDING THE EVIDENCE DATA WORKING GROUP</a:t>
            </a:r>
          </a:p>
        </p:txBody>
      </p:sp>
      <p:sp>
        <p:nvSpPr>
          <p:cNvPr id="230" name="Google Shape;230;p1"/>
          <p:cNvSpPr txBox="1"/>
          <p:nvPr/>
        </p:nvSpPr>
        <p:spPr>
          <a:xfrm>
            <a:off x="641286" y="2654700"/>
            <a:ext cx="5320599" cy="323576"/>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20555"/>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353D42"/>
                </a:solidFill>
                <a:effectLst/>
                <a:uLnTx/>
                <a:uFillTx/>
                <a:latin typeface="Arial"/>
                <a:ea typeface="+mn-ea"/>
                <a:cs typeface="Arial"/>
                <a:sym typeface="Arial"/>
              </a:rPr>
              <a:t>December 2022</a:t>
            </a:r>
            <a:endParaRPr kumimoji="0" sz="1600" b="1"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31" name="Google Shape;231;p1"/>
          <p:cNvCxnSpPr>
            <a:cxnSpLocks/>
          </p:cNvCxnSpPr>
          <p:nvPr/>
        </p:nvCxnSpPr>
        <p:spPr>
          <a:xfrm>
            <a:off x="613795" y="2117583"/>
            <a:ext cx="9870951" cy="0"/>
          </a:xfrm>
          <a:prstGeom prst="straightConnector1">
            <a:avLst/>
          </a:prstGeom>
          <a:noFill/>
          <a:ln w="25400" cap="flat" cmpd="sng">
            <a:solidFill>
              <a:srgbClr val="353D42"/>
            </a:solidFill>
            <a:prstDash val="solid"/>
            <a:round/>
            <a:headEnd type="none" w="sm" len="sm"/>
            <a:tailEnd type="none" w="sm" len="sm"/>
          </a:ln>
        </p:spPr>
      </p:cxnSp>
      <p:sp>
        <p:nvSpPr>
          <p:cNvPr id="23" name="Title 2">
            <a:extLst>
              <a:ext uri="{FF2B5EF4-FFF2-40B4-BE49-F238E27FC236}">
                <a16:creationId xmlns:a16="http://schemas.microsoft.com/office/drawing/2014/main" id="{5B82DB94-21DA-3E48-BAB7-626EB06023E1}"/>
              </a:ext>
            </a:extLst>
          </p:cNvPr>
          <p:cNvSpPr>
            <a:spLocks noGrp="1"/>
          </p:cNvSpPr>
          <p:nvPr>
            <p:ph type="title"/>
          </p:nvPr>
        </p:nvSpPr>
        <p:spPr>
          <a:xfrm>
            <a:off x="613795" y="472713"/>
            <a:ext cx="10945999" cy="553957"/>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pPr>
              <a:lnSpc>
                <a:spcPct val="100000"/>
              </a:lnSpc>
            </a:pPr>
            <a:r>
              <a:rPr kumimoji="0" lang="en-GB" sz="3000" b="1" i="0" u="none" strike="noStrike" kern="0" cap="none" spc="190" normalizeH="0" baseline="0" noProof="0" dirty="0">
                <a:ln>
                  <a:noFill/>
                </a:ln>
                <a:solidFill>
                  <a:srgbClr val="353E43"/>
                </a:solidFill>
                <a:effectLst/>
                <a:uLnTx/>
                <a:uFillTx/>
                <a:ea typeface="Aktiv Grotesk" panose="020B0504020202020204" pitchFamily="34" charset="0"/>
                <a:sym typeface="Arial"/>
              </a:rPr>
              <a:t>HEALTH INEQUALITIES IN LONDON</a:t>
            </a:r>
            <a:endParaRPr lang="en-US" sz="3000" spc="190" dirty="0">
              <a:solidFill>
                <a:srgbClr val="353E43"/>
              </a:solidFill>
              <a:ea typeface="Aktiv Grotesk" panose="020B0504020202020204" pitchFamily="34" charset="0"/>
            </a:endParaRPr>
          </a:p>
        </p:txBody>
      </p:sp>
      <p:pic>
        <p:nvPicPr>
          <p:cNvPr id="3" name="Picture 5">
            <a:extLst>
              <a:ext uri="{FF2B5EF4-FFF2-40B4-BE49-F238E27FC236}">
                <a16:creationId xmlns:a16="http://schemas.microsoft.com/office/drawing/2014/main" id="{91814371-FF36-9B63-AF77-DEDE5BD2D7B5}"/>
              </a:ext>
            </a:extLst>
          </p:cNvPr>
          <p:cNvPicPr>
            <a:picLocks noChangeAspect="1"/>
          </p:cNvPicPr>
          <p:nvPr/>
        </p:nvPicPr>
        <p:blipFill>
          <a:blip r:embed="rId4"/>
          <a:srcRect/>
          <a:stretch/>
        </p:blipFill>
        <p:spPr>
          <a:xfrm>
            <a:off x="9934577" y="6275447"/>
            <a:ext cx="2009770" cy="393579"/>
          </a:xfrm>
          <a:prstGeom prst="rect">
            <a:avLst/>
          </a:prstGeom>
        </p:spPr>
      </p:pic>
      <p:pic>
        <p:nvPicPr>
          <p:cNvPr id="5" name="Picture 4" descr="Text&#10;&#10;Description automatically generated">
            <a:extLst>
              <a:ext uri="{FF2B5EF4-FFF2-40B4-BE49-F238E27FC236}">
                <a16:creationId xmlns:a16="http://schemas.microsoft.com/office/drawing/2014/main" id="{7B12BC1E-1725-6D1B-1283-800B0BAEEC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473" y="6061761"/>
            <a:ext cx="2009770" cy="546076"/>
          </a:xfrm>
          <a:prstGeom prst="rect">
            <a:avLst/>
          </a:prstGeom>
        </p:spPr>
      </p:pic>
      <p:pic>
        <p:nvPicPr>
          <p:cNvPr id="7" name="Picture 6">
            <a:extLst>
              <a:ext uri="{FF2B5EF4-FFF2-40B4-BE49-F238E27FC236}">
                <a16:creationId xmlns:a16="http://schemas.microsoft.com/office/drawing/2014/main" id="{657893C8-BF52-3B6E-E164-220AA7B8FE53}"/>
              </a:ext>
            </a:extLst>
          </p:cNvPr>
          <p:cNvPicPr/>
          <p:nvPr/>
        </p:nvPicPr>
        <p:blipFill rotWithShape="1">
          <a:blip r:embed="rId6"/>
          <a:srcRect l="25560" t="72826" r="56888" b="23556"/>
          <a:stretch/>
        </p:blipFill>
        <p:spPr bwMode="auto">
          <a:xfrm>
            <a:off x="6141511" y="6247985"/>
            <a:ext cx="3728496" cy="421041"/>
          </a:xfrm>
          <a:prstGeom prst="rect">
            <a:avLst/>
          </a:prstGeom>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5C2B5B13-AF92-C4C9-9EE2-E94B9525FE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1722" y="5875879"/>
            <a:ext cx="845053" cy="833786"/>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29;p1">
            <a:extLst>
              <a:ext uri="{FF2B5EF4-FFF2-40B4-BE49-F238E27FC236}">
                <a16:creationId xmlns:a16="http://schemas.microsoft.com/office/drawing/2014/main" id="{9563186F-0E2A-4298-B1F7-3CCDCCE78E3A}"/>
              </a:ext>
            </a:extLst>
          </p:cNvPr>
          <p:cNvSpPr txBox="1">
            <a:spLocks/>
          </p:cNvSpPr>
          <p:nvPr/>
        </p:nvSpPr>
        <p:spPr>
          <a:xfrm>
            <a:off x="641286" y="1440090"/>
            <a:ext cx="9311579" cy="3127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Arial"/>
                <a:ea typeface="Arial"/>
                <a:cs typeface="Arial"/>
                <a:sym typeface="Arial"/>
              </a:defRPr>
            </a:lvl1pPr>
            <a:lvl2pPr marL="914400" marR="0" lvl="1"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50000"/>
              </a:lnSpc>
              <a:spcBef>
                <a:spcPts val="0"/>
              </a:spcBef>
              <a:spcAft>
                <a:spcPts val="0"/>
              </a:spcAft>
              <a:buClr>
                <a:srgbClr val="353D42"/>
              </a:buClr>
              <a:buSzPts val="2000"/>
              <a:buFont typeface="Arial"/>
              <a:buNone/>
              <a:tabLst/>
              <a:defRPr/>
            </a:pPr>
            <a:r>
              <a:rPr kumimoji="0" lang="en-GB" sz="2200" b="1" i="0" u="none" strike="noStrike" kern="0" cap="none" spc="-20" normalizeH="0" baseline="0" noProof="0" dirty="0">
                <a:ln>
                  <a:noFill/>
                </a:ln>
                <a:solidFill>
                  <a:srgbClr val="353D42"/>
                </a:solidFill>
                <a:effectLst/>
                <a:uLnTx/>
                <a:uFillTx/>
                <a:latin typeface="Arial"/>
                <a:cs typeface="Arial"/>
                <a:sym typeface="Arial"/>
              </a:rPr>
              <a:t>A snapshot of health inequalities in London</a:t>
            </a:r>
          </a:p>
        </p:txBody>
      </p:sp>
      <p:cxnSp>
        <p:nvCxnSpPr>
          <p:cNvPr id="18" name="Google Shape;231;p1">
            <a:extLst>
              <a:ext uri="{FF2B5EF4-FFF2-40B4-BE49-F238E27FC236}">
                <a16:creationId xmlns:a16="http://schemas.microsoft.com/office/drawing/2014/main" id="{EE0AFD04-B13C-4502-843D-FD3A1D340865}"/>
              </a:ext>
            </a:extLst>
          </p:cNvPr>
          <p:cNvCxnSpPr>
            <a:cxnSpLocks/>
          </p:cNvCxnSpPr>
          <p:nvPr/>
        </p:nvCxnSpPr>
        <p:spPr>
          <a:xfrm>
            <a:off x="10916702" y="2117583"/>
            <a:ext cx="652287" cy="0"/>
          </a:xfrm>
          <a:prstGeom prst="straightConnector1">
            <a:avLst/>
          </a:prstGeom>
          <a:noFill/>
          <a:ln w="25400" cap="flat" cmpd="sng">
            <a:solidFill>
              <a:srgbClr val="353D42"/>
            </a:solidFill>
            <a:prstDash val="solid"/>
            <a:round/>
            <a:headEnd type="none" w="sm" len="sm"/>
            <a:tailEnd type="none" w="sm" len="sm"/>
          </a:ln>
        </p:spPr>
      </p:cxnSp>
      <p:pic>
        <p:nvPicPr>
          <p:cNvPr id="14" name="Picture 13">
            <a:extLst>
              <a:ext uri="{FF2B5EF4-FFF2-40B4-BE49-F238E27FC236}">
                <a16:creationId xmlns:a16="http://schemas.microsoft.com/office/drawing/2014/main" id="{2B949CDE-1D9F-4B96-B931-164A46A91712}"/>
              </a:ext>
            </a:extLst>
          </p:cNvPr>
          <p:cNvPicPr>
            <a:picLocks noChangeAspect="1"/>
          </p:cNvPicPr>
          <p:nvPr/>
        </p:nvPicPr>
        <p:blipFill rotWithShape="1">
          <a:blip r:embed="rId8"/>
          <a:srcRect l="18572" t="30476" r="18175" b="31984"/>
          <a:stretch/>
        </p:blipFill>
        <p:spPr>
          <a:xfrm>
            <a:off x="4324043" y="5875879"/>
            <a:ext cx="1476024" cy="875984"/>
          </a:xfrm>
          <a:prstGeom prst="rect">
            <a:avLst/>
          </a:prstGeom>
        </p:spPr>
      </p:pic>
    </p:spTree>
    <p:extLst>
      <p:ext uri="{BB962C8B-B14F-4D97-AF65-F5344CB8AC3E}">
        <p14:creationId xmlns:p14="http://schemas.microsoft.com/office/powerpoint/2010/main" val="3779824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dirty="0">
                <a:solidFill>
                  <a:schemeClr val="lt1"/>
                </a:solidFill>
                <a:latin typeface="Arial"/>
                <a:ea typeface="Arial"/>
                <a:cs typeface="Arial"/>
                <a:sym typeface="Arial"/>
              </a:rPr>
              <a:t>PART 1: CURRENT CONTEXT</a:t>
            </a:r>
            <a:endParaRPr sz="3000" spc="190" dirty="0">
              <a:solidFill>
                <a:schemeClr val="lt1"/>
              </a:solidFill>
              <a:latin typeface="Arial"/>
              <a:ea typeface="Arial"/>
              <a:cs typeface="Arial"/>
              <a:sym typeface="Arial"/>
            </a:endParaRPr>
          </a:p>
        </p:txBody>
      </p:sp>
      <p:sp>
        <p:nvSpPr>
          <p:cNvPr id="240" name="Google Shape;240;p2"/>
          <p:cNvSpPr txBox="1">
            <a:spLocks noGrp="1"/>
          </p:cNvSpPr>
          <p:nvPr>
            <p:ph type="body" idx="2"/>
          </p:nvPr>
        </p:nvSpPr>
        <p:spPr>
          <a:xfrm>
            <a:off x="666542" y="3577885"/>
            <a:ext cx="10945985" cy="267417"/>
          </a:xfrm>
          <a:prstGeom prst="rect">
            <a:avLst/>
          </a:prstGeom>
          <a:noFill/>
          <a:ln>
            <a:noFill/>
          </a:ln>
        </p:spPr>
        <p:txBody>
          <a:bodyPr spcFirstLastPara="1" wrap="square" lIns="0" tIns="0" rIns="0" bIns="0" anchor="t" anchorCtr="0">
            <a:noAutofit/>
          </a:bodyPr>
          <a:lstStyle/>
          <a:p>
            <a:pPr marL="0" lvl="0" indent="0">
              <a:buClr>
                <a:schemeClr val="lt1"/>
              </a:buClr>
            </a:pPr>
            <a:r>
              <a:rPr lang="en-GB" sz="2200" spc="-20" dirty="0">
                <a:solidFill>
                  <a:schemeClr val="lt1"/>
                </a:solidFill>
              </a:rPr>
              <a:t>DEMOGRAPHIC OVERVIEW OF LONDON AND COVID RECOVERY</a:t>
            </a:r>
            <a:endParaRPr sz="2200" spc="-20" dirty="0"/>
          </a:p>
        </p:txBody>
      </p:sp>
      <p:cxnSp>
        <p:nvCxnSpPr>
          <p:cNvPr id="242" name="Google Shape;242;p2"/>
          <p:cNvCxnSpPr/>
          <p:nvPr/>
        </p:nvCxnSpPr>
        <p:spPr>
          <a:xfrm>
            <a:off x="666543" y="410217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3374945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a:buClr>
                <a:srgbClr val="000000"/>
              </a:buCl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Before reviewing health </a:t>
            </a:r>
            <a:r>
              <a:rPr lang="en-GB" sz="1400" kern="0" dirty="0" err="1">
                <a:solidFill>
                  <a:srgbClr val="353E43"/>
                </a:solidFill>
                <a:latin typeface="Arial"/>
                <a:cs typeface="Arial"/>
                <a:sym typeface="Arial"/>
              </a:rPr>
              <a:t>i</a:t>
            </a:r>
            <a:r>
              <a:rPr kumimoji="0" lang="en-GB" sz="1400" b="0" i="0" u="none" strike="noStrike" kern="0" cap="none" spc="0" normalizeH="0" baseline="0" noProof="0" dirty="0" err="1">
                <a:ln>
                  <a:noFill/>
                </a:ln>
                <a:solidFill>
                  <a:srgbClr val="353E43"/>
                </a:solidFill>
                <a:effectLst/>
                <a:uLnTx/>
                <a:uFillTx/>
                <a:latin typeface="Arial"/>
                <a:ea typeface="+mn-ea"/>
                <a:cs typeface="Arial"/>
                <a:sym typeface="Arial"/>
              </a:rPr>
              <a:t>nequalities</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in London, a key challenge we have is assessing who is now living in London following the Covid-19 pandemic, given extensive in- and out-migration during and post-pandemic. </a:t>
            </a:r>
          </a:p>
          <a:p>
            <a:pPr>
              <a:buClr>
                <a:srgbClr val="000000"/>
              </a:buClr>
              <a:defRPr/>
            </a:pPr>
            <a:endParaRPr lang="en-GB" sz="1400" kern="0" dirty="0">
              <a:solidFill>
                <a:srgbClr val="353E43"/>
              </a:solidFill>
              <a:latin typeface="Arial"/>
              <a:cs typeface="Arial"/>
              <a:sym typeface="Arial"/>
            </a:endParaRPr>
          </a:p>
          <a:p>
            <a:pPr>
              <a:buClr>
                <a:srgbClr val="000000"/>
              </a:buCl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It is also important to reflect on the impact the pandemic had on the city, and how this has shaped the health of Londoners and exposed and widened existing inequalities</a:t>
            </a:r>
          </a:p>
          <a:p>
            <a:pPr marL="285750" indent="-285750">
              <a:buClr>
                <a:srgbClr val="000000"/>
              </a:buClr>
              <a:buFont typeface="Arial" panose="020B0604020202020204" pitchFamily="34" charset="0"/>
              <a:buChar char="•"/>
              <a:defRPr/>
            </a:pPr>
            <a:endParaRPr lang="en-GB" sz="1400" kern="0" dirty="0">
              <a:solidFill>
                <a:srgbClr val="353E43"/>
              </a:solidFill>
              <a:latin typeface="Arial"/>
              <a:cs typeface="Arial"/>
              <a:sym typeface="Arial"/>
            </a:endParaRPr>
          </a:p>
          <a:p>
            <a:pPr>
              <a:buClr>
                <a:srgbClr val="000000"/>
              </a:buClr>
              <a:defRPr/>
            </a:pPr>
            <a:r>
              <a:rPr lang="en-GB" sz="1400" kern="0" dirty="0">
                <a:solidFill>
                  <a:srgbClr val="353E43"/>
                </a:solidFill>
                <a:latin typeface="Arial"/>
                <a:cs typeface="Arial"/>
                <a:sym typeface="Arial"/>
              </a:rPr>
              <a:t>In this part we specifically outline:</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London census day population</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Limitations of the census</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Limitations of population estimates</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Population churn in London</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Reflection on impact of Covid-19 in London</a:t>
            </a:r>
          </a:p>
          <a:p>
            <a:pPr marL="742950" lvl="1"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Mortality due to Covid-19 in London</a:t>
            </a:r>
          </a:p>
          <a:p>
            <a:pPr marL="742950" lvl="1"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How Covid-19 exposed existing inequalities</a:t>
            </a:r>
            <a:endParaRPr lang="en-GB" sz="1400" kern="0" dirty="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lvl="1">
              <a:buClr>
                <a:srgbClr val="000000"/>
              </a:buClr>
              <a:defRPr/>
            </a:pPr>
            <a:endParaRPr lang="en-US" sz="1400" kern="0" dirty="0">
              <a:solidFill>
                <a:srgbClr val="353E43"/>
              </a:solidFill>
              <a:latin typeface="Arial"/>
              <a:cs typeface="Arial"/>
            </a:endParaRPr>
          </a:p>
        </p:txBody>
      </p:sp>
      <p:sp>
        <p:nvSpPr>
          <p:cNvPr id="5" name="Title 2">
            <a:extLst>
              <a:ext uri="{FF2B5EF4-FFF2-40B4-BE49-F238E27FC236}">
                <a16:creationId xmlns:a16="http://schemas.microsoft.com/office/drawing/2014/main" id="{CBF00C10-00E5-4D53-AC19-948F5AC7D980}"/>
              </a:ext>
            </a:extLst>
          </p:cNvPr>
          <p:cNvSpPr txBox="1">
            <a:spLocks/>
          </p:cNvSpPr>
          <p:nvPr/>
        </p:nvSpPr>
        <p:spPr>
          <a:xfrm>
            <a:off x="628300" y="6530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PART 1 OVERVIEW: CURRENT CONTEXT</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6533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199656" y="1621438"/>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GB" sz="1600" b="1" i="0" u="none" strike="noStrike" kern="1200" cap="none" spc="0" normalizeH="0" baseline="0" noProof="0" dirty="0">
                <a:ln>
                  <a:noFill/>
                </a:ln>
                <a:solidFill>
                  <a:srgbClr val="353E43"/>
                </a:solidFill>
                <a:effectLst/>
                <a:uLnTx/>
                <a:uFillTx/>
                <a:latin typeface="Arial"/>
                <a:cs typeface="Arial"/>
                <a:sym typeface="Arial"/>
              </a:rPr>
              <a:t>Fig 1. Population Density (persons per km</a:t>
            </a:r>
            <a:r>
              <a:rPr kumimoji="0" lang="en-GB" sz="1600" b="1" i="0" u="none" strike="noStrike" kern="1200" cap="none" spc="0" normalizeH="0" baseline="30000" noProof="0" dirty="0">
                <a:ln>
                  <a:noFill/>
                </a:ln>
                <a:solidFill>
                  <a:srgbClr val="353E43"/>
                </a:solidFill>
                <a:effectLst/>
                <a:uLnTx/>
                <a:uFillTx/>
                <a:latin typeface="Arial"/>
                <a:cs typeface="Arial"/>
                <a:sym typeface="Arial"/>
              </a:rPr>
              <a:t>2</a:t>
            </a:r>
            <a:r>
              <a:rPr kumimoji="0" lang="en-GB" sz="1600" b="1" i="0" u="none" strike="noStrike" kern="1200" cap="none" spc="0" normalizeH="0" baseline="0" noProof="0" dirty="0">
                <a:ln>
                  <a:noFill/>
                </a:ln>
                <a:solidFill>
                  <a:srgbClr val="353E43"/>
                </a:solidFill>
                <a:effectLst/>
                <a:uLnTx/>
                <a:uFillTx/>
                <a:latin typeface="Arial"/>
                <a:cs typeface="Arial"/>
                <a:sym typeface="Arial"/>
              </a:rPr>
              <a:t>) by London Borough, 2021 Census</a:t>
            </a:r>
            <a:endParaRPr kumimoji="0" lang="en-GB" sz="1600" b="1" i="0" u="none" strike="noStrike" kern="1200" cap="none" spc="-1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621438"/>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The 2021 census estimate of London’s population is 8.8 million​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1400" kern="0" dirty="0">
              <a:solidFill>
                <a:srgbClr val="353E43"/>
              </a:solidFill>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GLA (Greater London Authority) population projections indicate London’s population may have </a:t>
            </a:r>
            <a:r>
              <a:rPr lang="en-GB" sz="1400" kern="0" dirty="0">
                <a:solidFill>
                  <a:srgbClr val="353E43"/>
                </a:solidFill>
                <a:latin typeface="Arial"/>
                <a:cs typeface="Arial"/>
                <a:sym typeface="Arial"/>
              </a:rPr>
              <a:t>recovered since the census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i="0" u="none" strike="noStrike" kern="0" cap="none" spc="0" normalizeH="0" baseline="0" noProof="0" dirty="0">
              <a:ln>
                <a:noFill/>
              </a:ln>
              <a:solidFill>
                <a:srgbClr val="353E43"/>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As recovery </a:t>
            </a:r>
            <a:r>
              <a:rPr lang="en-GB" sz="1400" kern="0" dirty="0">
                <a:solidFill>
                  <a:srgbClr val="353E43"/>
                </a:solidFill>
                <a:latin typeface="Arial"/>
                <a:cs typeface="Arial"/>
                <a:sym typeface="Arial"/>
              </a:rPr>
              <a:t>continues</a:t>
            </a:r>
            <a:r>
              <a:rPr kumimoji="0" lang="en-GB" sz="1400" i="0" u="none" strike="noStrike" kern="0" cap="none" spc="0" normalizeH="0" baseline="0" noProof="0" dirty="0">
                <a:ln>
                  <a:noFill/>
                </a:ln>
                <a:solidFill>
                  <a:srgbClr val="353E43"/>
                </a:solidFill>
                <a:effectLst/>
                <a:uLnTx/>
                <a:uFillTx/>
                <a:latin typeface="Arial"/>
                <a:cs typeface="Arial"/>
                <a:sym typeface="Arial"/>
              </a:rPr>
              <a:t> population growth is expected, albeit at a slower rate than in recent decades</a:t>
            </a:r>
            <a:r>
              <a:rPr lang="en-GB" sz="1400" kern="0" dirty="0">
                <a:solidFill>
                  <a:srgbClr val="353E43"/>
                </a:solidFill>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1400" kern="0" dirty="0">
              <a:solidFill>
                <a:srgbClr val="353E43"/>
              </a:solidFill>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However limitation of these </a:t>
            </a:r>
            <a:r>
              <a:rPr lang="en-GB" sz="1400" kern="0" dirty="0">
                <a:solidFill>
                  <a:srgbClr val="353E43"/>
                </a:solidFill>
                <a:latin typeface="Arial"/>
                <a:cs typeface="Arial"/>
                <a:sym typeface="Arial"/>
              </a:rPr>
              <a:t>estimates (next slides) does mean we remain uncertain about the exact status of London demography</a:t>
            </a:r>
          </a:p>
          <a:p>
            <a:pPr marR="0" lvl="0" algn="l" defTabSz="914400" rtl="0" eaLnBrk="1" fontAlgn="auto" latinLnBrk="0" hangingPunct="1">
              <a:lnSpc>
                <a:spcPct val="100000"/>
              </a:lnSpc>
              <a:spcBef>
                <a:spcPts val="0"/>
              </a:spcBef>
              <a:spcAft>
                <a:spcPts val="0"/>
              </a:spcAft>
              <a:buClr>
                <a:srgbClr val="000000"/>
              </a:buClr>
              <a:buSzTx/>
              <a:buFont typeface="Arial"/>
              <a:tabLst/>
              <a:defRPr/>
            </a:pPr>
            <a:endParaRPr lang="en-GB" sz="1400" i="0" u="none" strike="noStrike" kern="0" cap="none" spc="0" normalizeH="0" baseline="0" noProof="0" dirty="0">
              <a:ln>
                <a:noFill/>
              </a:ln>
              <a:solidFill>
                <a:srgbClr val="353E43"/>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353E43"/>
                </a:solidFill>
                <a:effectLst/>
                <a:uLnTx/>
                <a:uFillTx/>
                <a:latin typeface="Arial"/>
                <a:cs typeface="Arial"/>
                <a:sym typeface="Arial"/>
              </a:rPr>
              <a:t>Key statistics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46% of Londoners are Black, Asian and minority ethnic groups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400" kern="0" dirty="0">
                <a:solidFill>
                  <a:srgbClr val="353E43"/>
                </a:solidFill>
                <a:latin typeface="Arial"/>
                <a:cs typeface="Arial"/>
                <a:sym typeface="Arial"/>
              </a:rPr>
              <a:t>41% of Londoners are born outside UK (Rest of England 13%)</a:t>
            </a:r>
            <a:endParaRPr kumimoji="0" lang="en-GB" sz="1400" i="0" u="none" strike="noStrike" kern="0" cap="none" spc="0" normalizeH="0" baseline="0" noProof="0" dirty="0">
              <a:ln>
                <a:noFill/>
              </a:ln>
              <a:solidFill>
                <a:srgbClr val="353E43"/>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50% of Londoners are aged 35 or under (Rest of England 43%)</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19% of London’s working-age population are disabled </a:t>
            </a:r>
            <a:r>
              <a:rPr kumimoji="0" lang="en-GB" sz="1400" i="0" u="none" strike="noStrike" kern="0" cap="none" spc="0" normalizeH="0" baseline="30000" noProof="0" dirty="0">
                <a:ln>
                  <a:noFill/>
                </a:ln>
                <a:solidFill>
                  <a:srgbClr val="353E43"/>
                </a:solidFill>
                <a:effectLst/>
                <a:uLnTx/>
                <a:uFillTx/>
                <a:latin typeface="Arial"/>
                <a:cs typeface="Arial"/>
                <a:sym typeface="Arial"/>
              </a:rPr>
              <a:t>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20% of Londoners are 16 or under (Rest of England 20%)</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37% of Londoners are born outside of the UK, compared with 11% in the rest of the UK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dirty="0">
              <a:ln>
                <a:noFill/>
              </a:ln>
              <a:solidFill>
                <a:srgbClr val="353E43"/>
              </a:solidFill>
              <a:effectLst/>
              <a:uLnTx/>
              <a:uFillTx/>
              <a:latin typeface="Arial"/>
              <a:cs typeface="Arial"/>
              <a:sym typeface="Arial"/>
            </a:endParaRPr>
          </a:p>
        </p:txBody>
      </p:sp>
      <p:pic>
        <p:nvPicPr>
          <p:cNvPr id="8" name="Picture 2">
            <a:extLst>
              <a:ext uri="{FF2B5EF4-FFF2-40B4-BE49-F238E27FC236}">
                <a16:creationId xmlns:a16="http://schemas.microsoft.com/office/drawing/2014/main" id="{E911B6B4-F62D-4666-8C4C-D06DE9E571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74328" y="2157974"/>
            <a:ext cx="6061753" cy="4397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EEACAB0-C0B0-41F8-931A-150C1E2F95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72718" y="5477710"/>
            <a:ext cx="551839" cy="80841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AF9DEC43-AD98-4E76-8FD2-9BC388602532}"/>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LONDON’S 2021 CENSUS DAY POPULATION WAS 8.8 MILLION, BUT GROWTH HAS HAPPENED SINCE </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B0CD425-5049-4A2C-BA63-1AE9ACA504BC}"/>
              </a:ext>
            </a:extLst>
          </p:cNvPr>
          <p:cNvSpPr/>
          <p:nvPr/>
        </p:nvSpPr>
        <p:spPr>
          <a:xfrm>
            <a:off x="817179" y="6498124"/>
            <a:ext cx="4653838" cy="400110"/>
          </a:xfrm>
          <a:prstGeom prst="rect">
            <a:avLst/>
          </a:prstGeom>
        </p:spPr>
        <p:txBody>
          <a:bodyPr wrap="none">
            <a:spAutoFit/>
          </a:bodyPr>
          <a:lstStyle/>
          <a:p>
            <a:r>
              <a:rPr lang="en-US" sz="1000" dirty="0">
                <a:cs typeface="Arial" panose="020B0604020202020204" pitchFamily="34" charset="0"/>
              </a:rPr>
              <a:t>Source: (1) </a:t>
            </a:r>
            <a:r>
              <a:rPr lang="en-US" sz="1000" dirty="0">
                <a:cs typeface="Arial" panose="020B0604020202020204" pitchFamily="34" charset="0"/>
                <a:hlinkClick r:id="rId5">
                  <a:extLst>
                    <a:ext uri="{A12FA001-AC4F-418D-AE19-62706E023703}">
                      <ahyp:hlinkClr xmlns:ahyp="http://schemas.microsoft.com/office/drawing/2018/hyperlinkcolor" val="tx"/>
                    </a:ext>
                  </a:extLst>
                </a:hlinkClick>
              </a:rPr>
              <a:t>England Wales Census 2021 </a:t>
            </a:r>
            <a:r>
              <a:rPr lang="en-US" sz="1000" dirty="0">
                <a:cs typeface="Arial" panose="020B0604020202020204" pitchFamily="34" charset="0"/>
              </a:rPr>
              <a:t>(2) </a:t>
            </a:r>
            <a:r>
              <a:rPr lang="en-GB" sz="1000" dirty="0">
                <a:hlinkClick r:id="rId6">
                  <a:extLst>
                    <a:ext uri="{A12FA001-AC4F-418D-AE19-62706E023703}">
                      <ahyp:hlinkClr xmlns:ahyp="http://schemas.microsoft.com/office/drawing/2018/hyperlinkcolor" val="tx"/>
                    </a:ext>
                  </a:extLst>
                </a:hlinkClick>
              </a:rPr>
              <a:t>Annual population survey 2021-22</a:t>
            </a:r>
            <a:endParaRPr lang="en-US" sz="1000" dirty="0">
              <a:cs typeface="Arial" panose="020B0604020202020204" pitchFamily="34" charset="0"/>
            </a:endParaRPr>
          </a:p>
          <a:p>
            <a:endParaRPr lang="en-US" sz="1000" dirty="0">
              <a:solidFill>
                <a:srgbClr val="FFFFFF">
                  <a:lumMod val="50000"/>
                </a:srgbClr>
              </a:solidFill>
              <a:cs typeface="Arial" panose="020B0604020202020204" pitchFamily="34" charset="0"/>
            </a:endParaRPr>
          </a:p>
        </p:txBody>
      </p:sp>
    </p:spTree>
    <p:extLst>
      <p:ext uri="{BB962C8B-B14F-4D97-AF65-F5344CB8AC3E}">
        <p14:creationId xmlns:p14="http://schemas.microsoft.com/office/powerpoint/2010/main" val="401414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594702"/>
            <a:ext cx="5195899" cy="3129698"/>
          </a:xfrm>
          <a:prstGeom prst="rect">
            <a:avLst/>
          </a:prstGeom>
          <a:noFill/>
        </p:spPr>
        <p:txBody>
          <a:bodyPr wrap="square" lIns="0" tIns="0" rIns="0" bIns="0" rtlCol="0" anchor="t">
            <a:noAutofit/>
          </a:bodyPr>
          <a:lstStyle/>
          <a:p>
            <a:pPr>
              <a:buClr>
                <a:srgbClr val="000000"/>
              </a:buClr>
              <a:defRPr/>
            </a:pPr>
            <a:r>
              <a:rPr kumimoji="0" lang="en-GB" sz="1400" i="0" u="none" strike="noStrike" kern="0" cap="none" spc="0" normalizeH="0" baseline="0" noProof="0" dirty="0">
                <a:ln>
                  <a:noFill/>
                </a:ln>
                <a:solidFill>
                  <a:srgbClr val="353E43"/>
                </a:solidFill>
                <a:effectLst/>
                <a:uLnTx/>
                <a:uFillTx/>
                <a:latin typeface="Arial"/>
                <a:cs typeface="Arial"/>
                <a:sym typeface="Arial"/>
              </a:rPr>
              <a:t>Data from the March 2021 census is being published by ONS in line with a planned schedule of outputs</a:t>
            </a:r>
            <a:r>
              <a:rPr kumimoji="0" lang="en-US" sz="1400" i="0" u="none" strike="noStrike" kern="0" cap="none" spc="0" normalizeH="0" baseline="0" noProof="0" dirty="0">
                <a:ln>
                  <a:noFill/>
                </a:ln>
                <a:solidFill>
                  <a:srgbClr val="353E43"/>
                </a:solidFill>
                <a:effectLst/>
                <a:uLnTx/>
                <a:uFillTx/>
                <a:latin typeface="Arial"/>
                <a:cs typeface="Arial"/>
                <a:sym typeface="Arial"/>
              </a:rPr>
              <a:t>:</a:t>
            </a:r>
            <a:r>
              <a:rPr kumimoji="0" lang="en-US" sz="1400" i="0" u="none" strike="noStrike" kern="0" cap="none" spc="0" normalizeH="0" baseline="30000" noProof="0" dirty="0">
                <a:ln>
                  <a:noFill/>
                </a:ln>
                <a:solidFill>
                  <a:srgbClr val="353E43"/>
                </a:solidFill>
                <a:effectLst/>
                <a:uLnTx/>
                <a:uFillTx/>
                <a:latin typeface="Arial"/>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Initial data estimates the London’s population as 8.8 million​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400" kern="0" dirty="0">
                <a:solidFill>
                  <a:srgbClr val="353E43"/>
                </a:solidFill>
                <a:latin typeface="Arial"/>
                <a:cs typeface="Arial"/>
                <a:sym typeface="Arial"/>
              </a:rPr>
              <a:t>This is </a:t>
            </a:r>
            <a:r>
              <a:rPr kumimoji="0" lang="en-GB" sz="1400" i="0" u="none" strike="noStrike" kern="0" cap="none" spc="0" normalizeH="0" baseline="0" noProof="0" dirty="0">
                <a:ln>
                  <a:noFill/>
                </a:ln>
                <a:solidFill>
                  <a:srgbClr val="353E43"/>
                </a:solidFill>
                <a:effectLst/>
                <a:uLnTx/>
                <a:uFillTx/>
                <a:latin typeface="Arial"/>
                <a:cs typeface="Arial"/>
                <a:sym typeface="Arial"/>
              </a:rPr>
              <a:t>200,000 lower than the 2020 mid-year estimate and 90,000 below GLA projections​</a:t>
            </a:r>
          </a:p>
          <a:p>
            <a:pPr marR="0" lvl="0" algn="l" defTabSz="914400" rtl="0" eaLnBrk="1" fontAlgn="auto" latinLnBrk="0" hangingPunct="1">
              <a:lnSpc>
                <a:spcPct val="100000"/>
              </a:lnSpc>
              <a:spcBef>
                <a:spcPts val="0"/>
              </a:spcBef>
              <a:spcAft>
                <a:spcPts val="0"/>
              </a:spcAft>
              <a:buClr>
                <a:srgbClr val="000000"/>
              </a:buClr>
              <a:buSzTx/>
              <a:tabLst/>
              <a:defRPr/>
            </a:pPr>
            <a:endParaRPr lang="en-GB" sz="1400" kern="0" dirty="0">
              <a:solidFill>
                <a:srgbClr val="353E43"/>
              </a:solidFill>
              <a:latin typeface="Arial"/>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kumimoji="0" lang="en-US" sz="1400" i="0" u="none" strike="noStrike" kern="0" cap="none" spc="0" normalizeH="0" baseline="0" noProof="0" dirty="0">
                <a:ln>
                  <a:noFill/>
                </a:ln>
                <a:solidFill>
                  <a:srgbClr val="353E43"/>
                </a:solidFill>
                <a:effectLst/>
                <a:uLnTx/>
                <a:uFillTx/>
                <a:latin typeface="Arial"/>
                <a:cs typeface="Arial"/>
                <a:sym typeface="Arial"/>
              </a:rPr>
              <a:t>The census was taken at the height of the pandemic. The extent to which this will affect the results is unknown but considerations include:</a:t>
            </a:r>
            <a:r>
              <a:rPr kumimoji="0" lang="en-US" sz="1400" i="0" u="none" strike="noStrike" kern="0" cap="none" spc="0" normalizeH="0" baseline="30000" noProof="0" dirty="0">
                <a:ln>
                  <a:noFill/>
                </a:ln>
                <a:solidFill>
                  <a:srgbClr val="353E43"/>
                </a:solidFill>
                <a:effectLst/>
                <a:uLnTx/>
                <a:uFillTx/>
                <a:latin typeface="Arial"/>
                <a:cs typeface="Arial"/>
                <a:sym typeface="Arial"/>
              </a:rPr>
              <a:t>2,3</a:t>
            </a:r>
            <a:endParaRPr kumimoji="0" lang="en-GB" sz="1400" i="0" u="none" strike="noStrike" kern="0" cap="none" spc="0" normalizeH="0" baseline="30000" noProof="0" dirty="0">
              <a:ln>
                <a:noFill/>
              </a:ln>
              <a:solidFill>
                <a:srgbClr val="353E43"/>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Timing of census </a:t>
            </a:r>
            <a:r>
              <a:rPr lang="en-GB" sz="1400" kern="0" dirty="0">
                <a:solidFill>
                  <a:srgbClr val="353E43"/>
                </a:solidFill>
                <a:latin typeface="Arial"/>
                <a:cs typeface="Arial"/>
                <a:sym typeface="Arial"/>
              </a:rPr>
              <a:t>occurred at </a:t>
            </a:r>
            <a:r>
              <a:rPr kumimoji="0" lang="en-GB" sz="1400" i="0" u="none" strike="noStrike" kern="0" cap="none" spc="0" normalizeH="0" baseline="0" noProof="0" dirty="0">
                <a:ln>
                  <a:noFill/>
                </a:ln>
                <a:solidFill>
                  <a:srgbClr val="353E43"/>
                </a:solidFill>
                <a:effectLst/>
                <a:uLnTx/>
                <a:uFillTx/>
                <a:latin typeface="Arial"/>
                <a:cs typeface="Arial"/>
                <a:sym typeface="Arial"/>
              </a:rPr>
              <a:t>a point when many young adults are </a:t>
            </a:r>
            <a:r>
              <a:rPr lang="en-GB" sz="1400" kern="0" dirty="0">
                <a:solidFill>
                  <a:srgbClr val="353E43"/>
                </a:solidFill>
                <a:latin typeface="Arial"/>
                <a:cs typeface="Arial"/>
                <a:sym typeface="Arial"/>
              </a:rPr>
              <a:t>known to have temporarily left London​ during the pandemic </a:t>
            </a:r>
          </a:p>
          <a:p>
            <a:pPr marL="285750" indent="-285750">
              <a:buClr>
                <a:srgbClr val="000000"/>
              </a:buClr>
              <a:buFont typeface="Arial" panose="020B0604020202020204" pitchFamily="34" charset="0"/>
              <a:buChar char="•"/>
              <a:defRPr/>
            </a:pPr>
            <a:r>
              <a:rPr lang="en-US" sz="1400" b="0" i="0" u="none" strike="noStrike" dirty="0">
                <a:solidFill>
                  <a:srgbClr val="353E43"/>
                </a:solidFill>
                <a:effectLst/>
                <a:latin typeface="Arial" panose="020B0604020202020204" pitchFamily="34" charset="0"/>
              </a:rPr>
              <a:t>However in the 15 months since the census, migration to London of students, hospitality/entertainment industry workers and those who left London temporarily during the pandemic, will mean populations (particularly among young adults) are higher now than the census results indicate</a:t>
            </a:r>
            <a:r>
              <a:rPr lang="en-US" sz="1400" b="0" i="0" dirty="0">
                <a:solidFill>
                  <a:srgbClr val="353E43"/>
                </a:solidFill>
                <a:effectLst/>
                <a:latin typeface="Arial" panose="020B0604020202020204" pitchFamily="34" charset="0"/>
              </a:rPr>
              <a:t>​</a:t>
            </a:r>
          </a:p>
          <a:p>
            <a:pPr marL="285750" indent="-285750">
              <a:buClr>
                <a:srgbClr val="000000"/>
              </a:buClr>
              <a:buFont typeface="Arial" panose="020B0604020202020204" pitchFamily="34" charset="0"/>
              <a:buChar char="•"/>
              <a:defRPr/>
            </a:pPr>
            <a:r>
              <a:rPr kumimoji="0" lang="en-GB" sz="1400" i="0" u="none" strike="noStrike" kern="0" cap="none" spc="0" normalizeH="0" baseline="0" noProof="0" dirty="0">
                <a:ln>
                  <a:noFill/>
                </a:ln>
                <a:solidFill>
                  <a:srgbClr val="353E43"/>
                </a:solidFill>
                <a:effectLst/>
                <a:uLnTx/>
                <a:uFillTx/>
                <a:latin typeface="Arial"/>
                <a:cs typeface="Arial"/>
                <a:sym typeface="Arial"/>
              </a:rPr>
              <a:t>Further differences seen between census and prior ONS estimates is likely attributable to how population inflation was incorporated into annual estimates over the past decade​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i="0" u="none" strike="noStrike" kern="0" cap="none" spc="0" normalizeH="0" baseline="0" noProof="0" dirty="0">
                <a:ln>
                  <a:noFill/>
                </a:ln>
                <a:solidFill>
                  <a:srgbClr val="353E43"/>
                </a:solidFill>
                <a:effectLst/>
                <a:uLnTx/>
                <a:uFillTx/>
                <a:latin typeface="Arial"/>
                <a:cs typeface="Arial"/>
                <a:sym typeface="Arial"/>
              </a:rPr>
              <a:t>Uneven impacts of the pandemic on results across areas and population groups will also add uncertainty to future analysis</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i="0" u="none" strike="noStrike" kern="0" cap="none" spc="0" normalizeH="0" baseline="0" noProof="0" dirty="0">
              <a:ln>
                <a:noFill/>
              </a:ln>
              <a:solidFill>
                <a:srgbClr val="353E43"/>
              </a:solidFill>
              <a:effectLst/>
              <a:uLnTx/>
              <a:uFillTx/>
              <a:latin typeface="Arial"/>
              <a:cs typeface="Arial"/>
              <a:sym typeface="Arial"/>
            </a:endParaRPr>
          </a:p>
          <a:p>
            <a:pPr marL="742950" lvl="1" indent="-285750">
              <a:buClr>
                <a:srgbClr val="000000"/>
              </a:buClr>
              <a:buFont typeface="Arial" panose="020B0604020202020204" pitchFamily="34" charset="0"/>
              <a:buChar char="•"/>
              <a:defRPr/>
            </a:pPr>
            <a:endParaRPr kumimoji="0" lang="en-US" sz="1400" i="0" u="none" strike="noStrike" kern="0" cap="none" spc="0" normalizeH="0" baseline="0" noProof="0" dirty="0">
              <a:ln>
                <a:noFill/>
              </a:ln>
              <a:solidFill>
                <a:srgbClr val="353E43"/>
              </a:solidFill>
              <a:effectLst/>
              <a:uLnTx/>
              <a:uFillTx/>
              <a:latin typeface="Arial"/>
              <a:cs typeface="Arial"/>
              <a:sym typeface="Arial"/>
            </a:endParaRPr>
          </a:p>
        </p:txBody>
      </p:sp>
      <p:pic>
        <p:nvPicPr>
          <p:cNvPr id="2050" name="Picture 2">
            <a:extLst>
              <a:ext uri="{FF2B5EF4-FFF2-40B4-BE49-F238E27FC236}">
                <a16:creationId xmlns:a16="http://schemas.microsoft.com/office/drawing/2014/main" id="{8511F54E-6D9E-4FFE-BBFC-22D98730B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525" y="1615400"/>
            <a:ext cx="4716228" cy="23537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D03BAE8A-681A-46EA-A76A-7CA8D7265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525" y="3976640"/>
            <a:ext cx="4716228" cy="2795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259A9DF1-2F94-4A38-BD7D-280683B4E715}"/>
              </a:ext>
            </a:extLst>
          </p:cNvPr>
          <p:cNvSpPr txBox="1">
            <a:spLocks/>
          </p:cNvSpPr>
          <p:nvPr/>
        </p:nvSpPr>
        <p:spPr>
          <a:xfrm>
            <a:off x="5991726" y="1621437"/>
            <a:ext cx="1087471" cy="115785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GB" sz="1600" dirty="0">
                <a:solidFill>
                  <a:srgbClr val="353E43"/>
                </a:solidFill>
                <a:latin typeface="Arial"/>
                <a:cs typeface="Arial"/>
                <a:sym typeface="Arial"/>
              </a:rPr>
              <a:t>Fig</a:t>
            </a:r>
            <a:r>
              <a:rPr kumimoji="0" lang="en-GB" sz="1600" b="1" i="0" u="none" strike="noStrike" kern="1200" cap="none" spc="0" normalizeH="0" baseline="0" noProof="0" dirty="0">
                <a:ln>
                  <a:noFill/>
                </a:ln>
                <a:solidFill>
                  <a:srgbClr val="353E43"/>
                </a:solidFill>
                <a:effectLst/>
                <a:uLnTx/>
                <a:uFillTx/>
                <a:latin typeface="Arial"/>
                <a:cs typeface="Arial"/>
                <a:sym typeface="Arial"/>
              </a:rPr>
              <a:t> 2. London’s population past and projected (top) and change in number of London employees over time (below) </a:t>
            </a:r>
            <a:endParaRPr kumimoji="0" lang="en-GB" sz="1600" b="1" i="0" u="none" strike="noStrike" kern="1200" cap="none" spc="-1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1" name="Title 2">
            <a:extLst>
              <a:ext uri="{FF2B5EF4-FFF2-40B4-BE49-F238E27FC236}">
                <a16:creationId xmlns:a16="http://schemas.microsoft.com/office/drawing/2014/main" id="{19A1D4BE-45F1-462F-A154-5B2E0D29699A}"/>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2021 CENSUS WAS HELD IN A PANDEMIC AND UNCERTAINTY EXISTS IN LONDON DEMOGRAPHY</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17A6F98F-0536-4537-87E9-2BA0F6EE4C0A}"/>
              </a:ext>
            </a:extLst>
          </p:cNvPr>
          <p:cNvSpPr/>
          <p:nvPr/>
        </p:nvSpPr>
        <p:spPr>
          <a:xfrm>
            <a:off x="817179" y="6498124"/>
            <a:ext cx="5623655" cy="400110"/>
          </a:xfrm>
          <a:prstGeom prst="rect">
            <a:avLst/>
          </a:prstGeom>
        </p:spPr>
        <p:txBody>
          <a:bodyPr wrap="none">
            <a:spAutoFit/>
          </a:bodyPr>
          <a:lstStyle/>
          <a:p>
            <a:r>
              <a:rPr lang="en-US" sz="1000" dirty="0">
                <a:cs typeface="Arial" panose="020B0604020202020204" pitchFamily="34" charset="0"/>
              </a:rPr>
              <a:t>Source: (1) </a:t>
            </a:r>
            <a:r>
              <a:rPr lang="en-US" sz="1000" dirty="0">
                <a:cs typeface="Arial" panose="020B0604020202020204" pitchFamily="34" charset="0"/>
                <a:hlinkClick r:id="rId5">
                  <a:extLst>
                    <a:ext uri="{A12FA001-AC4F-418D-AE19-62706E023703}">
                      <ahyp:hlinkClr xmlns:ahyp="http://schemas.microsoft.com/office/drawing/2018/hyperlinkcolor" val="tx"/>
                    </a:ext>
                  </a:extLst>
                </a:hlinkClick>
              </a:rPr>
              <a:t>England Wales Census 2021 </a:t>
            </a:r>
            <a:endParaRPr lang="en-US" sz="1000" dirty="0">
              <a:cs typeface="Arial" panose="020B0604020202020204" pitchFamily="34" charset="0"/>
            </a:endParaRPr>
          </a:p>
          <a:p>
            <a:r>
              <a:rPr lang="en-US" sz="1000" dirty="0">
                <a:cs typeface="Arial" panose="020B0604020202020204" pitchFamily="34" charset="0"/>
              </a:rPr>
              <a:t>(2) </a:t>
            </a:r>
            <a:r>
              <a:rPr lang="en-GB" sz="1000" dirty="0">
                <a:cs typeface="Arial" panose="020B0604020202020204" pitchFamily="34" charset="0"/>
                <a:hlinkClick r:id="rId6">
                  <a:extLst>
                    <a:ext uri="{A12FA001-AC4F-418D-AE19-62706E023703}">
                      <ahyp:hlinkClr xmlns:ahyp="http://schemas.microsoft.com/office/drawing/2018/hyperlinkcolor" val="tx"/>
                    </a:ext>
                  </a:extLst>
                </a:hlinkClick>
              </a:rPr>
              <a:t>Population change in London during the pandemic</a:t>
            </a:r>
            <a:r>
              <a:rPr lang="en-GB" sz="1000" dirty="0">
                <a:cs typeface="Arial" panose="020B0604020202020204" pitchFamily="34" charset="0"/>
              </a:rPr>
              <a:t> (3)</a:t>
            </a:r>
            <a:r>
              <a:rPr lang="en-GB" sz="1000" dirty="0">
                <a:cs typeface="Arial" panose="020B0604020202020204" pitchFamily="34" charset="0"/>
                <a:hlinkClick r:id="rId7">
                  <a:extLst>
                    <a:ext uri="{A12FA001-AC4F-418D-AE19-62706E023703}">
                      <ahyp:hlinkClr xmlns:ahyp="http://schemas.microsoft.com/office/drawing/2018/hyperlinkcolor" val="tx"/>
                    </a:ext>
                  </a:extLst>
                </a:hlinkClick>
              </a:rPr>
              <a:t> Earnings and employment from PAYE </a:t>
            </a:r>
            <a:endParaRPr lang="en-US" sz="1000" dirty="0">
              <a:cs typeface="Arial" panose="020B0604020202020204" pitchFamily="34" charset="0"/>
            </a:endParaRPr>
          </a:p>
        </p:txBody>
      </p:sp>
    </p:spTree>
    <p:extLst>
      <p:ext uri="{BB962C8B-B14F-4D97-AF65-F5344CB8AC3E}">
        <p14:creationId xmlns:p14="http://schemas.microsoft.com/office/powerpoint/2010/main" val="830828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1" y="1594702"/>
            <a:ext cx="6171894" cy="3129698"/>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1400" i="0" u="none" strike="noStrike" kern="0" cap="none" spc="0" normalizeH="0" baseline="0" noProof="0" dirty="0">
                <a:ln>
                  <a:noFill/>
                </a:ln>
                <a:solidFill>
                  <a:srgbClr val="353E43"/>
                </a:solidFill>
                <a:effectLst/>
                <a:uLnTx/>
                <a:uFillTx/>
                <a:latin typeface="Arial"/>
                <a:cs typeface="Arial"/>
                <a:sym typeface="Arial"/>
              </a:rPr>
              <a:t>There are a </a:t>
            </a:r>
            <a:r>
              <a:rPr lang="en-US" sz="1400" kern="0" dirty="0">
                <a:solidFill>
                  <a:srgbClr val="353E43"/>
                </a:solidFill>
                <a:latin typeface="Arial"/>
                <a:cs typeface="Arial"/>
                <a:sym typeface="Arial"/>
              </a:rPr>
              <a:t>number of limitations to existing methods used to estimate London demography which should be considered during interpretation</a:t>
            </a:r>
            <a:r>
              <a:rPr kumimoji="0" lang="en-US" sz="1400" i="0" u="none" strike="noStrike" kern="0" cap="none" spc="0" normalizeH="0" baseline="0" noProof="0" dirty="0">
                <a:ln>
                  <a:noFill/>
                </a:ln>
                <a:solidFill>
                  <a:srgbClr val="353E43"/>
                </a:solidFill>
                <a:effectLst/>
                <a:uLnTx/>
                <a:uFillTx/>
                <a:latin typeface="Arial"/>
                <a:cs typeface="Arial"/>
                <a:sym typeface="Arial"/>
              </a:rPr>
              <a:t>:</a:t>
            </a:r>
            <a:r>
              <a:rPr kumimoji="0" lang="en-US" sz="1400" i="0" u="none" strike="noStrike" kern="0" cap="none" spc="0" normalizeH="0" baseline="30000" noProof="0" dirty="0">
                <a:ln>
                  <a:noFill/>
                </a:ln>
                <a:solidFill>
                  <a:srgbClr val="353E43"/>
                </a:solidFill>
                <a:effectLst/>
                <a:uLnTx/>
                <a:uFillTx/>
                <a:latin typeface="Arial"/>
                <a:cs typeface="Arial"/>
                <a:sym typeface="Arial"/>
              </a:rPr>
              <a:t>1-4</a:t>
            </a:r>
          </a:p>
          <a:p>
            <a:pPr marL="285750" indent="-285750">
              <a:buClr>
                <a:srgbClr val="000000"/>
              </a:buClr>
              <a:buFont typeface="Arial" panose="020B0604020202020204" pitchFamily="34" charset="0"/>
              <a:buChar char="•"/>
              <a:defRPr/>
            </a:pPr>
            <a:r>
              <a:rPr kumimoji="0" lang="en-GB" sz="1400" i="0" u="none" strike="noStrike" kern="0" cap="none" spc="0" normalizeH="0" baseline="0" noProof="0" dirty="0">
                <a:ln>
                  <a:noFill/>
                </a:ln>
                <a:solidFill>
                  <a:srgbClr val="353E43"/>
                </a:solidFill>
                <a:effectLst/>
                <a:uLnTx/>
                <a:uFillTx/>
                <a:latin typeface="Arial"/>
                <a:cs typeface="Arial"/>
                <a:sym typeface="Arial"/>
              </a:rPr>
              <a:t>Official estimates are anchored in the results and limitations of previous census and only account for subsequent estimates of birth, deaths, and migration​</a:t>
            </a:r>
          </a:p>
          <a:p>
            <a:pPr marL="285750" indent="-285750">
              <a:buClr>
                <a:srgbClr val="000000"/>
              </a:buClr>
              <a:buFont typeface="Arial" panose="020B0604020202020204" pitchFamily="34" charset="0"/>
              <a:buChar char="•"/>
              <a:defRPr/>
            </a:pPr>
            <a:r>
              <a:rPr kumimoji="0" lang="en-GB" sz="1400" i="0" u="none" strike="noStrike" kern="0" cap="none" spc="0" normalizeH="0" baseline="0" noProof="0" dirty="0">
                <a:ln>
                  <a:noFill/>
                </a:ln>
                <a:solidFill>
                  <a:srgbClr val="353E43"/>
                </a:solidFill>
                <a:effectLst/>
                <a:uLnTx/>
                <a:uFillTx/>
                <a:latin typeface="Arial"/>
                <a:cs typeface="Arial"/>
                <a:sym typeface="Arial"/>
              </a:rPr>
              <a:t>High levels of mobility and migration into, across and out of London​</a:t>
            </a:r>
          </a:p>
          <a:p>
            <a:pPr marL="285750" indent="-285750">
              <a:buClr>
                <a:srgbClr val="000000"/>
              </a:buClr>
              <a:buFont typeface="Arial" panose="020B0604020202020204" pitchFamily="34" charset="0"/>
              <a:buChar char="•"/>
              <a:defRPr/>
            </a:pPr>
            <a:r>
              <a:rPr kumimoji="0" lang="en-GB" sz="1400" i="0" u="none" strike="noStrike" kern="0" cap="none" spc="0" normalizeH="0" baseline="0" noProof="0" dirty="0">
                <a:ln>
                  <a:noFill/>
                </a:ln>
                <a:solidFill>
                  <a:srgbClr val="353E43"/>
                </a:solidFill>
                <a:effectLst/>
                <a:uLnTx/>
                <a:uFillTx/>
                <a:latin typeface="Arial"/>
                <a:cs typeface="Arial"/>
                <a:sym typeface="Arial"/>
              </a:rPr>
              <a:t>Systematic errors in the estimates accumulate and compound over course of the decade​</a:t>
            </a:r>
          </a:p>
          <a:p>
            <a:pPr marL="285750" indent="-285750">
              <a:buClr>
                <a:srgbClr val="000000"/>
              </a:buClr>
              <a:buFont typeface="Arial" panose="020B0604020202020204" pitchFamily="34" charset="0"/>
              <a:buChar char="•"/>
              <a:defRPr/>
            </a:pPr>
            <a:r>
              <a:rPr kumimoji="0" lang="en-US" sz="1400" i="0" u="none" strike="noStrike" kern="0" cap="none" spc="0" normalizeH="0" baseline="0" noProof="0" dirty="0">
                <a:ln>
                  <a:noFill/>
                </a:ln>
                <a:solidFill>
                  <a:srgbClr val="353E43"/>
                </a:solidFill>
                <a:effectLst/>
                <a:uLnTx/>
                <a:uFillTx/>
                <a:latin typeface="Arial"/>
                <a:cs typeface="Arial"/>
                <a:sym typeface="Arial"/>
              </a:rPr>
              <a:t>Official population estimates usually operate on 1-year lag</a:t>
            </a:r>
          </a:p>
          <a:p>
            <a:pPr marL="285750" indent="-285750">
              <a:buClr>
                <a:srgbClr val="000000"/>
              </a:buClr>
              <a:buFont typeface="Arial" panose="020B0604020202020204" pitchFamily="34" charset="0"/>
              <a:buChar char="•"/>
              <a:defRPr/>
            </a:pPr>
            <a:r>
              <a:rPr lang="en-US" sz="1400" kern="0" dirty="0">
                <a:solidFill>
                  <a:srgbClr val="353E43"/>
                </a:solidFill>
                <a:latin typeface="Arial"/>
                <a:cs typeface="Arial"/>
                <a:sym typeface="Arial"/>
              </a:rPr>
              <a:t>Often estimates are unable to account for inclusion health groups </a:t>
            </a:r>
          </a:p>
          <a:p>
            <a:pPr marL="285750" indent="-285750">
              <a:buClr>
                <a:srgbClr val="000000"/>
              </a:buClr>
              <a:buFont typeface="Arial" panose="020B0604020202020204" pitchFamily="34" charset="0"/>
              <a:buChar char="•"/>
              <a:defRPr/>
            </a:pPr>
            <a:r>
              <a:rPr kumimoji="0" lang="en-US" sz="1400" i="0" u="none" strike="noStrike" kern="0" cap="none" spc="0" normalizeH="0" baseline="0" noProof="0" dirty="0">
                <a:ln>
                  <a:noFill/>
                </a:ln>
                <a:solidFill>
                  <a:srgbClr val="353E43"/>
                </a:solidFill>
                <a:effectLst/>
                <a:uLnTx/>
                <a:uFillTx/>
                <a:latin typeface="Arial"/>
                <a:cs typeface="Arial"/>
                <a:sym typeface="Arial"/>
              </a:rPr>
              <a:t>The pandemic affected estimates in a number of ways:</a:t>
            </a:r>
          </a:p>
          <a:p>
            <a:pPr marL="742950" lvl="1" indent="-285750">
              <a:buClr>
                <a:srgbClr val="000000"/>
              </a:buClr>
              <a:buFont typeface="Arial" panose="020B0604020202020204" pitchFamily="34" charset="0"/>
              <a:buChar char="•"/>
              <a:defRPr/>
            </a:pPr>
            <a:r>
              <a:rPr kumimoji="0" lang="en-US" sz="1400" i="0" u="none" strike="noStrike" kern="0" cap="none" spc="0" normalizeH="0" baseline="0" noProof="0" dirty="0">
                <a:ln>
                  <a:noFill/>
                </a:ln>
                <a:solidFill>
                  <a:srgbClr val="353E43"/>
                </a:solidFill>
                <a:effectLst/>
                <a:uLnTx/>
                <a:uFillTx/>
                <a:latin typeface="Arial"/>
                <a:cs typeface="Arial"/>
                <a:sym typeface="Arial"/>
              </a:rPr>
              <a:t>Difficulties in data collection (e.g. delays to birth registrations, end of international passengers surveys)</a:t>
            </a:r>
          </a:p>
          <a:p>
            <a:pPr marL="742950" lvl="1" indent="-285750">
              <a:buClr>
                <a:srgbClr val="000000"/>
              </a:buClr>
              <a:buFont typeface="Arial" panose="020B0604020202020204" pitchFamily="34" charset="0"/>
              <a:buChar char="•"/>
              <a:defRPr/>
            </a:pPr>
            <a:r>
              <a:rPr kumimoji="0" lang="en-US" sz="1400" i="0" u="none" strike="noStrike" kern="0" cap="none" spc="0" normalizeH="0" baseline="0" noProof="0" dirty="0">
                <a:ln>
                  <a:noFill/>
                </a:ln>
                <a:solidFill>
                  <a:srgbClr val="353E43"/>
                </a:solidFill>
                <a:effectLst/>
                <a:uLnTx/>
                <a:uFillTx/>
                <a:latin typeface="Arial"/>
                <a:cs typeface="Arial"/>
                <a:sym typeface="Arial"/>
              </a:rPr>
              <a:t>Changed behaviours (modelling assumptions no longer sound for population churn)</a:t>
            </a:r>
          </a:p>
          <a:p>
            <a:pPr marL="285750" indent="-285750">
              <a:buClr>
                <a:srgbClr val="000000"/>
              </a:buClr>
              <a:buFont typeface="Arial" panose="020B0604020202020204" pitchFamily="34" charset="0"/>
              <a:buChar char="•"/>
              <a:defRPr/>
            </a:pPr>
            <a:r>
              <a:rPr kumimoji="0" lang="en-GB" sz="1400" i="0" u="none" strike="noStrike" kern="0" cap="none" spc="0" normalizeH="0" baseline="0" noProof="0" dirty="0">
                <a:ln>
                  <a:noFill/>
                </a:ln>
                <a:solidFill>
                  <a:srgbClr val="353E43"/>
                </a:solidFill>
                <a:effectLst/>
                <a:uLnTx/>
                <a:uFillTx/>
                <a:latin typeface="Arial"/>
                <a:cs typeface="Arial"/>
                <a:sym typeface="Arial"/>
              </a:rPr>
              <a:t>2021 census confirmed issues with current official series: inflated the number of children and old people, and a failure to accurately capture returning international students​. </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The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figure shows the most recent official population estimates (Mid Year estimates for 2020) with census estimates for each London borough</a:t>
            </a:r>
            <a:endParaRPr lang="en-GB" sz="1400" kern="0" dirty="0">
              <a:solidFill>
                <a:srgbClr val="353E43"/>
              </a:solidFill>
              <a:latin typeface="Arial"/>
              <a:cs typeface="Arial"/>
              <a:sym typeface="Arial"/>
            </a:endParaRPr>
          </a:p>
          <a:p>
            <a:pPr marL="285750" indent="-285750">
              <a:buClr>
                <a:srgbClr val="000000"/>
              </a:buClr>
              <a:buFont typeface="Arial" panose="020B0604020202020204" pitchFamily="34" charset="0"/>
              <a:buChar char="•"/>
              <a:defRPr/>
            </a:pPr>
            <a:r>
              <a:rPr kumimoji="0" lang="en-GB" sz="1400" i="0" u="none" strike="noStrike" kern="0" cap="none" spc="0" normalizeH="0" baseline="0" noProof="0" dirty="0">
                <a:ln>
                  <a:noFill/>
                </a:ln>
                <a:solidFill>
                  <a:srgbClr val="353E43"/>
                </a:solidFill>
                <a:effectLst/>
                <a:uLnTx/>
                <a:uFillTx/>
                <a:latin typeface="Arial"/>
                <a:cs typeface="Arial"/>
                <a:sym typeface="Arial"/>
              </a:rPr>
              <a:t>This led to distortion of a range of measures and indicators that use estimates as denominators, including life expectancy, and prevalence and vaccination rates</a:t>
            </a: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kumimoji="0" lang="en-US" sz="1400" i="0" u="none" strike="noStrike" kern="0" cap="none" spc="0" normalizeH="0" baseline="0" noProof="0" dirty="0">
              <a:ln>
                <a:noFill/>
              </a:ln>
              <a:solidFill>
                <a:srgbClr val="353E43"/>
              </a:solidFill>
              <a:effectLst/>
              <a:uLnTx/>
              <a:uFillTx/>
              <a:latin typeface="Arial"/>
              <a:cs typeface="Arial"/>
              <a:sym typeface="Arial"/>
            </a:endParaRPr>
          </a:p>
          <a:p>
            <a:pPr lvl="2">
              <a:buClr>
                <a:srgbClr val="000000"/>
              </a:buClr>
              <a:defRPr/>
            </a:pPr>
            <a:endParaRPr lang="en-US" sz="1400" kern="0" dirty="0">
              <a:solidFill>
                <a:srgbClr val="353E43"/>
              </a:solidFill>
              <a:latin typeface="Arial"/>
              <a:cs typeface="Arial"/>
            </a:endParaRPr>
          </a:p>
          <a:p>
            <a:pPr lvl="2">
              <a:buClr>
                <a:srgbClr val="000000"/>
              </a:buClr>
              <a:defRPr/>
            </a:pPr>
            <a:endParaRPr kumimoji="0" lang="en-US" sz="1400" i="0" u="none" strike="noStrike" kern="0" cap="none" spc="0" normalizeH="0" baseline="0" noProof="0" dirty="0">
              <a:ln>
                <a:noFill/>
              </a:ln>
              <a:solidFill>
                <a:srgbClr val="353E43"/>
              </a:solidFill>
              <a:effectLst/>
              <a:uLnTx/>
              <a:uFillTx/>
              <a:latin typeface="Arial"/>
              <a:cs typeface="Arial"/>
              <a:sym typeface="Arial"/>
            </a:endParaRPr>
          </a:p>
          <a:p>
            <a:pPr marL="742950" lvl="1" indent="-285750">
              <a:buClr>
                <a:srgbClr val="000000"/>
              </a:buClr>
              <a:buFont typeface="Arial" panose="020B0604020202020204" pitchFamily="34" charset="0"/>
              <a:buChar char="•"/>
              <a:defRPr/>
            </a:pPr>
            <a:endParaRPr kumimoji="0" lang="en-US" sz="1400" i="0" u="none" strike="noStrike" kern="0" cap="none" spc="0" normalizeH="0" baseline="0" noProof="0" dirty="0">
              <a:ln>
                <a:noFill/>
              </a:ln>
              <a:solidFill>
                <a:srgbClr val="353E43"/>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481A514A-2991-47A7-9868-C9CF2AD8A141}"/>
              </a:ext>
            </a:extLst>
          </p:cNvPr>
          <p:cNvSpPr/>
          <p:nvPr/>
        </p:nvSpPr>
        <p:spPr>
          <a:xfrm>
            <a:off x="817179" y="6498124"/>
            <a:ext cx="8004114" cy="400110"/>
          </a:xfrm>
          <a:prstGeom prst="rect">
            <a:avLst/>
          </a:prstGeom>
        </p:spPr>
        <p:txBody>
          <a:bodyPr wrap="none">
            <a:spAutoFit/>
          </a:bodyPr>
          <a:lstStyle/>
          <a:p>
            <a:r>
              <a:rPr lang="en-US" sz="1000" dirty="0">
                <a:cs typeface="Arial" panose="020B0604020202020204" pitchFamily="34" charset="0"/>
              </a:rPr>
              <a:t>Source: (1</a:t>
            </a:r>
            <a:r>
              <a:rPr lang="en-US" sz="1000">
                <a:cs typeface="Arial" panose="020B0604020202020204" pitchFamily="34" charset="0"/>
              </a:rPr>
              <a:t>) </a:t>
            </a:r>
            <a:r>
              <a:rPr lang="en-US" sz="1000">
                <a:cs typeface="Arial" panose="020B0604020202020204" pitchFamily="34" charset="0"/>
                <a:hlinkClick r:id="rId3">
                  <a:extLst>
                    <a:ext uri="{A12FA001-AC4F-418D-AE19-62706E023703}">
                      <ahyp:hlinkClr xmlns:ahyp="http://schemas.microsoft.com/office/drawing/2018/hyperlinkcolor" val="tx"/>
                    </a:ext>
                  </a:extLst>
                </a:hlinkClick>
              </a:rPr>
              <a:t>England Wales Census 2021 </a:t>
            </a:r>
            <a:r>
              <a:rPr lang="en-US" sz="1000">
                <a:cs typeface="Arial" panose="020B0604020202020204" pitchFamily="34" charset="0"/>
              </a:rPr>
              <a:t>(</a:t>
            </a:r>
            <a:r>
              <a:rPr lang="en-US" sz="1000" dirty="0">
                <a:cs typeface="Arial" panose="020B0604020202020204" pitchFamily="34" charset="0"/>
              </a:rPr>
              <a:t>2) </a:t>
            </a:r>
            <a:r>
              <a:rPr lang="en-GB" sz="1000" dirty="0">
                <a:hlinkClick r:id="rId4">
                  <a:extLst>
                    <a:ext uri="{A12FA001-AC4F-418D-AE19-62706E023703}">
                      <ahyp:hlinkClr xmlns:ahyp="http://schemas.microsoft.com/office/drawing/2018/hyperlinkcolor" val="tx"/>
                    </a:ext>
                  </a:extLst>
                </a:hlinkClick>
              </a:rPr>
              <a:t>Population change in London during the pandemic</a:t>
            </a:r>
            <a:r>
              <a:rPr lang="en-GB" sz="1000" dirty="0"/>
              <a:t> (3)</a:t>
            </a:r>
            <a:r>
              <a:rPr lang="en-GB" sz="1000" dirty="0">
                <a:hlinkClick r:id="rId5">
                  <a:extLst>
                    <a:ext uri="{A12FA001-AC4F-418D-AE19-62706E023703}">
                      <ahyp:hlinkClr xmlns:ahyp="http://schemas.microsoft.com/office/drawing/2018/hyperlinkcolor" val="tx"/>
                    </a:ext>
                  </a:extLst>
                </a:hlinkClick>
              </a:rPr>
              <a:t> Earnings and employment from PAYE </a:t>
            </a:r>
            <a:r>
              <a:rPr lang="en-GB" sz="1000" dirty="0"/>
              <a:t> </a:t>
            </a:r>
          </a:p>
          <a:p>
            <a:r>
              <a:rPr lang="en-GB" sz="1000" dirty="0"/>
              <a:t>(4) </a:t>
            </a:r>
            <a:r>
              <a:rPr lang="en-GB" sz="1000" dirty="0">
                <a:hlinkClick r:id="rId6">
                  <a:extLst>
                    <a:ext uri="{A12FA001-AC4F-418D-AE19-62706E023703}">
                      <ahyp:hlinkClr xmlns:ahyp="http://schemas.microsoft.com/office/drawing/2018/hyperlinkcolor" val="tx"/>
                    </a:ext>
                  </a:extLst>
                </a:hlinkClick>
              </a:rPr>
              <a:t>Census 2021 first release - CIU Report on London Datastore</a:t>
            </a:r>
            <a:endParaRPr lang="en-US" sz="1000" dirty="0">
              <a:cs typeface="Arial" panose="020B0604020202020204" pitchFamily="34" charset="0"/>
            </a:endParaRPr>
          </a:p>
        </p:txBody>
      </p:sp>
      <p:sp>
        <p:nvSpPr>
          <p:cNvPr id="8" name="Text Placeholder 5">
            <a:extLst>
              <a:ext uri="{FF2B5EF4-FFF2-40B4-BE49-F238E27FC236}">
                <a16:creationId xmlns:a16="http://schemas.microsoft.com/office/drawing/2014/main" id="{008665F8-3970-45DB-A93D-4C2C01BB867C}"/>
              </a:ext>
            </a:extLst>
          </p:cNvPr>
          <p:cNvSpPr txBox="1">
            <a:spLocks/>
          </p:cNvSpPr>
          <p:nvPr/>
        </p:nvSpPr>
        <p:spPr>
          <a:xfrm>
            <a:off x="6822666" y="1594702"/>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GB" sz="1600" b="1" i="0" u="none" strike="noStrike" kern="1200" cap="none" spc="0" normalizeH="0" baseline="0" noProof="0" dirty="0">
                <a:ln>
                  <a:noFill/>
                </a:ln>
                <a:solidFill>
                  <a:srgbClr val="353E43"/>
                </a:solidFill>
                <a:effectLst/>
                <a:uLnTx/>
                <a:uFillTx/>
                <a:latin typeface="Arial"/>
                <a:cs typeface="Arial"/>
                <a:sym typeface="Arial"/>
              </a:rPr>
              <a:t>Fig 3. Population estimates from 2020 and 2021 (1000s) compared to Census 2021, for London boroughs</a:t>
            </a:r>
          </a:p>
          <a:p>
            <a:pPr>
              <a:buClr>
                <a:srgbClr val="000000"/>
              </a:buClr>
              <a:defRPr/>
            </a:pPr>
            <a:endParaRPr kumimoji="0" lang="en-GB" sz="1600" b="1" i="0" u="none" strike="noStrike" kern="1200" cap="none" spc="0" normalizeH="0" baseline="0" noProof="0" dirty="0">
              <a:ln>
                <a:noFill/>
              </a:ln>
              <a:solidFill>
                <a:srgbClr val="353E43"/>
              </a:solidFill>
              <a:effectLst/>
              <a:uLnTx/>
              <a:uFillTx/>
              <a:latin typeface="Arial"/>
              <a:cs typeface="Arial"/>
              <a:sym typeface="Arial"/>
            </a:endParaRPr>
          </a:p>
          <a:p>
            <a:pPr>
              <a:buClr>
                <a:srgbClr val="000000"/>
              </a:buClr>
              <a:defRPr/>
            </a:pPr>
            <a:endParaRPr kumimoji="0" lang="en-GB" sz="1600" b="1" i="0" u="none" strike="noStrike" kern="1200" cap="none" spc="-1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39EA00DA-BEB5-47D1-B322-E9C7AB133A6F}"/>
              </a:ext>
            </a:extLst>
          </p:cNvPr>
          <p:cNvPicPr>
            <a:picLocks noChangeAspect="1"/>
          </p:cNvPicPr>
          <p:nvPr/>
        </p:nvPicPr>
        <p:blipFill>
          <a:blip r:embed="rId7"/>
          <a:stretch>
            <a:fillRect/>
          </a:stretch>
        </p:blipFill>
        <p:spPr>
          <a:xfrm>
            <a:off x="6941002" y="2179153"/>
            <a:ext cx="4456562" cy="3871296"/>
          </a:xfrm>
          <a:prstGeom prst="rect">
            <a:avLst/>
          </a:prstGeom>
        </p:spPr>
      </p:pic>
      <p:sp>
        <p:nvSpPr>
          <p:cNvPr id="9" name="Rectangle 8">
            <a:extLst>
              <a:ext uri="{FF2B5EF4-FFF2-40B4-BE49-F238E27FC236}">
                <a16:creationId xmlns:a16="http://schemas.microsoft.com/office/drawing/2014/main" id="{75256A7E-1B5D-490C-8F41-426CA4EAF8B8}"/>
              </a:ext>
            </a:extLst>
          </p:cNvPr>
          <p:cNvSpPr/>
          <p:nvPr/>
        </p:nvSpPr>
        <p:spPr>
          <a:xfrm>
            <a:off x="6941002" y="6006152"/>
            <a:ext cx="4332198" cy="553998"/>
          </a:xfrm>
          <a:prstGeom prst="rect">
            <a:avLst/>
          </a:prstGeom>
        </p:spPr>
        <p:txBody>
          <a:bodyPr wrap="square" lIns="91440" tIns="45720" rIns="91440" bIns="45720" anchor="t">
            <a:spAutoFit/>
          </a:bodyPr>
          <a:lstStyle/>
          <a:p>
            <a:r>
              <a:rPr lang="en-GB" sz="1000" b="1" kern="0" dirty="0">
                <a:solidFill>
                  <a:schemeClr val="tx1">
                    <a:lumMod val="50000"/>
                  </a:schemeClr>
                </a:solidFill>
                <a:latin typeface="Arial"/>
                <a:cs typeface="Arial"/>
              </a:rPr>
              <a:t>Note: </a:t>
            </a:r>
            <a:r>
              <a:rPr lang="en-GB" sz="1000" kern="0" dirty="0">
                <a:solidFill>
                  <a:schemeClr val="tx1">
                    <a:lumMod val="50000"/>
                  </a:schemeClr>
                </a:solidFill>
                <a:latin typeface="Arial"/>
                <a:cs typeface="Arial"/>
              </a:rPr>
              <a:t>MYE= Mid-year Estimates; </a:t>
            </a:r>
            <a:r>
              <a:rPr lang="en-GB" sz="1000" kern="0" dirty="0">
                <a:solidFill>
                  <a:srgbClr val="353E43"/>
                </a:solidFill>
                <a:latin typeface="Arial"/>
                <a:cs typeface="Arial"/>
              </a:rPr>
              <a:t>Boroughs sorted by descending % difference between estimates</a:t>
            </a:r>
          </a:p>
          <a:p>
            <a:endParaRPr lang="en-GB" sz="1000" dirty="0">
              <a:solidFill>
                <a:srgbClr val="FFFFFF">
                  <a:lumMod val="50000"/>
                </a:srgbClr>
              </a:solidFill>
              <a:cs typeface="Arial" panose="020B0604020202020204" pitchFamily="34" charset="0"/>
            </a:endParaRPr>
          </a:p>
        </p:txBody>
      </p:sp>
      <p:sp>
        <p:nvSpPr>
          <p:cNvPr id="11" name="Title 2">
            <a:extLst>
              <a:ext uri="{FF2B5EF4-FFF2-40B4-BE49-F238E27FC236}">
                <a16:creationId xmlns:a16="http://schemas.microsoft.com/office/drawing/2014/main" id="{DC8D2307-4277-40E2-993F-15BBC09A81E7}"/>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THERE ARE LIMITATIONS TO CONSIDER IN POPULATION ESTIMATES FOR LONDON AS WELL</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43729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605C4D21-9302-4059-A2C1-FCF2D4515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1" y="2908565"/>
            <a:ext cx="3990928" cy="34957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6133" y="1838979"/>
            <a:ext cx="10224613"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4. </a:t>
            </a:r>
            <a:r>
              <a:rPr lang="en-GB" sz="1600" dirty="0">
                <a:solidFill>
                  <a:srgbClr val="353E43"/>
                </a:solidFill>
                <a:cs typeface="Arial"/>
                <a:sym typeface="Arial"/>
              </a:rPr>
              <a:t>Population Churn in London: (A) Heat Map of population address changes over a year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600" dirty="0">
                <a:solidFill>
                  <a:srgbClr val="353E43"/>
                </a:solidFill>
                <a:cs typeface="Arial"/>
                <a:sym typeface="Arial"/>
              </a:rPr>
              <a:t>(B) population turnover by age in London and (C) across specific London boroughs</a:t>
            </a:r>
            <a:endPar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14" name="Rectangle 13">
            <a:extLst>
              <a:ext uri="{FF2B5EF4-FFF2-40B4-BE49-F238E27FC236}">
                <a16:creationId xmlns:a16="http://schemas.microsoft.com/office/drawing/2014/main" id="{E7440249-C8D0-364B-8404-2B31B3BBE8C3}"/>
              </a:ext>
            </a:extLst>
          </p:cNvPr>
          <p:cNvSpPr/>
          <p:nvPr/>
        </p:nvSpPr>
        <p:spPr>
          <a:xfrm>
            <a:off x="626133" y="2115057"/>
            <a:ext cx="10792255" cy="910881"/>
          </a:xfrm>
          <a:prstGeom prst="rect">
            <a:avLst/>
          </a:prstGeom>
        </p:spPr>
        <p:txBody>
          <a:bodyPr wrap="square" lIns="0" tIns="45720" rIns="91440" bIns="45720" anchor="t">
            <a:noAutofit/>
          </a:bodyPr>
          <a:lstStyle/>
          <a:p>
            <a:pPr>
              <a:buClr>
                <a:srgbClr val="000000"/>
              </a:buClr>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 </a:t>
            </a:r>
          </a:p>
          <a:p>
            <a:pPr>
              <a:buClr>
                <a:srgbClr val="000000"/>
              </a:buClr>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In a typical year, over 900,000 people migrate across London’s boundary – a turnover rate of over 100 moves per 1000 residents​.</a:t>
            </a:r>
          </a:p>
          <a:p>
            <a:pPr>
              <a:buClr>
                <a:srgbClr val="000000"/>
              </a:buClr>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Levels of population turnover and churn vary greatly by age and location​. The highest levels are seen in Central London and near to universities</a:t>
            </a:r>
            <a:endParaRPr lang="en-GB" sz="1200" kern="0" dirty="0">
              <a:solidFill>
                <a:srgbClr val="000000"/>
              </a:solidFill>
              <a:latin typeface="Arial"/>
              <a:cs typeface="Arial"/>
              <a:sym typeface="Arial"/>
            </a:endParaRPr>
          </a:p>
          <a:p>
            <a:pPr>
              <a:buClr>
                <a:srgbClr val="000000"/>
              </a:buClr>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Rates are highest among young adults in their early twenties​</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9AE0CFB0-4C78-4213-A31C-BCF5ED99E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049" y="3675631"/>
            <a:ext cx="3780816" cy="2219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F2052FE7-6304-4344-8232-966285E80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2086" y="3598823"/>
            <a:ext cx="3780816" cy="22962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142E83-D69F-4E91-9545-F6B2C6D9C328}"/>
              </a:ext>
            </a:extLst>
          </p:cNvPr>
          <p:cNvSpPr txBox="1"/>
          <p:nvPr/>
        </p:nvSpPr>
        <p:spPr>
          <a:xfrm>
            <a:off x="663501" y="3460324"/>
            <a:ext cx="323539" cy="276999"/>
          </a:xfrm>
          <a:prstGeom prst="rect">
            <a:avLst/>
          </a:prstGeom>
          <a:noFill/>
        </p:spPr>
        <p:txBody>
          <a:bodyPr wrap="square" rtlCol="0">
            <a:spAutoFit/>
          </a:bodyPr>
          <a:lstStyle/>
          <a:p>
            <a:r>
              <a:rPr lang="en-GB" sz="1200" dirty="0"/>
              <a:t>A</a:t>
            </a:r>
            <a:endParaRPr lang="en-GB" sz="1400" dirty="0"/>
          </a:p>
        </p:txBody>
      </p:sp>
      <p:sp>
        <p:nvSpPr>
          <p:cNvPr id="16" name="TextBox 15">
            <a:extLst>
              <a:ext uri="{FF2B5EF4-FFF2-40B4-BE49-F238E27FC236}">
                <a16:creationId xmlns:a16="http://schemas.microsoft.com/office/drawing/2014/main" id="{AEC73508-D290-418E-969D-D8F28D6322D3}"/>
              </a:ext>
            </a:extLst>
          </p:cNvPr>
          <p:cNvSpPr txBox="1"/>
          <p:nvPr/>
        </p:nvSpPr>
        <p:spPr>
          <a:xfrm>
            <a:off x="4267049" y="3306552"/>
            <a:ext cx="323539" cy="276999"/>
          </a:xfrm>
          <a:prstGeom prst="rect">
            <a:avLst/>
          </a:prstGeom>
          <a:noFill/>
        </p:spPr>
        <p:txBody>
          <a:bodyPr wrap="square" rtlCol="0">
            <a:spAutoFit/>
          </a:bodyPr>
          <a:lstStyle/>
          <a:p>
            <a:r>
              <a:rPr lang="en-GB" sz="1200" b="1" dirty="0"/>
              <a:t>B</a:t>
            </a:r>
            <a:endParaRPr lang="en-GB" sz="1400" b="1" dirty="0"/>
          </a:p>
        </p:txBody>
      </p:sp>
      <p:sp>
        <p:nvSpPr>
          <p:cNvPr id="17" name="TextBox 16">
            <a:extLst>
              <a:ext uri="{FF2B5EF4-FFF2-40B4-BE49-F238E27FC236}">
                <a16:creationId xmlns:a16="http://schemas.microsoft.com/office/drawing/2014/main" id="{B6880988-004E-4F2B-8200-8241787C36BD}"/>
              </a:ext>
            </a:extLst>
          </p:cNvPr>
          <p:cNvSpPr txBox="1"/>
          <p:nvPr/>
        </p:nvSpPr>
        <p:spPr>
          <a:xfrm>
            <a:off x="8055315" y="3306552"/>
            <a:ext cx="323539" cy="276999"/>
          </a:xfrm>
          <a:prstGeom prst="rect">
            <a:avLst/>
          </a:prstGeom>
          <a:noFill/>
        </p:spPr>
        <p:txBody>
          <a:bodyPr wrap="square" rtlCol="0">
            <a:spAutoFit/>
          </a:bodyPr>
          <a:lstStyle/>
          <a:p>
            <a:r>
              <a:rPr lang="en-GB" sz="1200" b="1" dirty="0"/>
              <a:t>C</a:t>
            </a:r>
            <a:endParaRPr lang="en-GB" sz="1400" b="1" dirty="0"/>
          </a:p>
        </p:txBody>
      </p:sp>
      <p:sp>
        <p:nvSpPr>
          <p:cNvPr id="19" name="Title 2">
            <a:extLst>
              <a:ext uri="{FF2B5EF4-FFF2-40B4-BE49-F238E27FC236}">
                <a16:creationId xmlns:a16="http://schemas.microsoft.com/office/drawing/2014/main" id="{AEB0CCBF-9D51-470C-9479-B4AF6254F8A6}"/>
              </a:ext>
            </a:extLst>
          </p:cNvPr>
          <p:cNvSpPr txBox="1">
            <a:spLocks/>
          </p:cNvSpPr>
          <p:nvPr/>
        </p:nvSpPr>
        <p:spPr>
          <a:xfrm>
            <a:off x="628300" y="653007"/>
            <a:ext cx="10751768" cy="1338788"/>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POPULATION CHURN IN LONDON</a:t>
            </a:r>
            <a:b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br>
            <a:b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b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20" name="Rectangle 19">
            <a:extLst>
              <a:ext uri="{FF2B5EF4-FFF2-40B4-BE49-F238E27FC236}">
                <a16:creationId xmlns:a16="http://schemas.microsoft.com/office/drawing/2014/main" id="{ECED4121-2D53-4848-8B2C-B5F40F3C6C25}"/>
              </a:ext>
            </a:extLst>
          </p:cNvPr>
          <p:cNvSpPr/>
          <p:nvPr/>
        </p:nvSpPr>
        <p:spPr>
          <a:xfrm>
            <a:off x="817179" y="6498124"/>
            <a:ext cx="1444626" cy="246221"/>
          </a:xfrm>
          <a:prstGeom prst="rect">
            <a:avLst/>
          </a:prstGeom>
        </p:spPr>
        <p:txBody>
          <a:bodyPr wrap="none">
            <a:spAutoFit/>
          </a:bodyPr>
          <a:lstStyle/>
          <a:p>
            <a:r>
              <a:rPr lang="en-US" sz="1000" dirty="0">
                <a:cs typeface="Arial" panose="020B0604020202020204" pitchFamily="34" charset="0"/>
              </a:rPr>
              <a:t>Source: 2011 Census </a:t>
            </a:r>
          </a:p>
        </p:txBody>
      </p:sp>
      <p:sp>
        <p:nvSpPr>
          <p:cNvPr id="18" name="Text Placeholder 5">
            <a:extLst>
              <a:ext uri="{FF2B5EF4-FFF2-40B4-BE49-F238E27FC236}">
                <a16:creationId xmlns:a16="http://schemas.microsoft.com/office/drawing/2014/main" id="{08EDF91A-F34C-4BB8-92F9-707EC53AFEE5}"/>
              </a:ext>
            </a:extLst>
          </p:cNvPr>
          <p:cNvSpPr txBox="1">
            <a:spLocks/>
          </p:cNvSpPr>
          <p:nvPr/>
        </p:nvSpPr>
        <p:spPr>
          <a:xfrm>
            <a:off x="626133" y="1006300"/>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London historically experiences very high levels of migration and mobility, with large net international inflows offset by similarly large net domestic outflows​</a:t>
            </a:r>
          </a:p>
        </p:txBody>
      </p:sp>
    </p:spTree>
    <p:extLst>
      <p:ext uri="{BB962C8B-B14F-4D97-AF65-F5344CB8AC3E}">
        <p14:creationId xmlns:p14="http://schemas.microsoft.com/office/powerpoint/2010/main" val="157808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839DCE06-AA45-9842-BC19-D4480B9BE36F}"/>
              </a:ext>
            </a:extLst>
          </p:cNvPr>
          <p:cNvSpPr txBox="1">
            <a:spLocks/>
          </p:cNvSpPr>
          <p:nvPr/>
        </p:nvSpPr>
        <p:spPr>
          <a:xfrm>
            <a:off x="626039" y="1590529"/>
            <a:ext cx="8024947" cy="20984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400" b="0" dirty="0">
                <a:solidFill>
                  <a:srgbClr val="353E43"/>
                </a:solidFill>
                <a:latin typeface="Arial"/>
                <a:cs typeface="Arial"/>
                <a:sym typeface="Arial"/>
              </a:rPr>
              <a:t>3.1</a:t>
            </a:r>
            <a:r>
              <a:rPr kumimoji="0" lang="en-GB" sz="1400" b="0" i="0" u="none" strike="noStrike" kern="1200" cap="none" spc="0" normalizeH="0" baseline="0" noProof="0" dirty="0">
                <a:ln>
                  <a:noFill/>
                </a:ln>
                <a:solidFill>
                  <a:srgbClr val="353E43"/>
                </a:solidFill>
                <a:effectLst/>
                <a:uLnTx/>
                <a:uFillTx/>
                <a:latin typeface="Arial"/>
                <a:cs typeface="Arial"/>
                <a:sym typeface="Arial"/>
              </a:rPr>
              <a:t> million cases in London (15.3% of the England total) were detected as of </a:t>
            </a:r>
            <a:r>
              <a:rPr lang="en-GB" sz="1400" b="0" dirty="0">
                <a:solidFill>
                  <a:srgbClr val="353E43"/>
                </a:solidFill>
                <a:latin typeface="Arial"/>
                <a:cs typeface="Arial"/>
                <a:sym typeface="Arial"/>
              </a:rPr>
              <a:t>December</a:t>
            </a:r>
            <a:r>
              <a:rPr kumimoji="0" lang="en-GB" sz="1400" b="0" i="0" u="none" strike="noStrike" kern="1200" cap="none" spc="0" normalizeH="0" baseline="0" noProof="0" dirty="0">
                <a:ln>
                  <a:noFill/>
                </a:ln>
                <a:solidFill>
                  <a:srgbClr val="353E43"/>
                </a:solidFill>
                <a:effectLst/>
                <a:uLnTx/>
                <a:uFillTx/>
                <a:latin typeface="Arial"/>
                <a:cs typeface="Arial"/>
                <a:sym typeface="Arial"/>
              </a:rPr>
              <a:t> 2022 however eligibility and availability of testing has changes across time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a:cs typeface="Arial"/>
                <a:sym typeface="Arial"/>
              </a:rPr>
              <a:t>24,640 Londoners have died within 28 days following a positive </a:t>
            </a:r>
            <a:r>
              <a:rPr lang="en-GB" sz="1400" b="0" dirty="0">
                <a:solidFill>
                  <a:srgbClr val="353E43"/>
                </a:solidFill>
                <a:latin typeface="Arial"/>
                <a:cs typeface="Arial"/>
                <a:sym typeface="Arial"/>
              </a:rPr>
              <a:t>Covid-19</a:t>
            </a:r>
            <a:r>
              <a:rPr kumimoji="0" lang="en-GB" sz="1400" b="0" i="0" u="none" strike="noStrike" kern="1200" cap="none" spc="0" normalizeH="0" baseline="0" noProof="0" dirty="0">
                <a:ln>
                  <a:noFill/>
                </a:ln>
                <a:solidFill>
                  <a:srgbClr val="353E43"/>
                </a:solidFill>
                <a:effectLst/>
                <a:uLnTx/>
                <a:uFillTx/>
                <a:latin typeface="Arial"/>
                <a:cs typeface="Arial"/>
                <a:sym typeface="Arial"/>
              </a:rPr>
              <a:t> test during this period </a:t>
            </a:r>
            <a:endParaRPr lang="en-GB" sz="1400" b="0" i="0" u="none" strike="noStrike" kern="1200" cap="none" spc="0" normalizeH="0" baseline="0" noProof="0" dirty="0">
              <a:ln>
                <a:noFill/>
              </a:ln>
              <a:solidFill>
                <a:srgbClr val="353E43"/>
              </a:solidFill>
              <a:effectLst/>
              <a:uLnTx/>
              <a:uFillTx/>
              <a:latin typeface="Arial"/>
              <a:cs typeface="Arial"/>
            </a:endParaRPr>
          </a:p>
        </p:txBody>
      </p:sp>
      <p:sp>
        <p:nvSpPr>
          <p:cNvPr id="7" name="Text Placeholder 5">
            <a:extLst>
              <a:ext uri="{FF2B5EF4-FFF2-40B4-BE49-F238E27FC236}">
                <a16:creationId xmlns:a16="http://schemas.microsoft.com/office/drawing/2014/main" id="{4FF10383-2C30-4EDB-9370-67F6B86D94F1}"/>
              </a:ext>
            </a:extLst>
          </p:cNvPr>
          <p:cNvSpPr txBox="1">
            <a:spLocks/>
          </p:cNvSpPr>
          <p:nvPr/>
        </p:nvSpPr>
        <p:spPr>
          <a:xfrm>
            <a:off x="626039" y="2314203"/>
            <a:ext cx="9945883"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GB" sz="1600" dirty="0">
                <a:solidFill>
                  <a:srgbClr val="353E43"/>
                </a:solidFill>
                <a:latin typeface="Arial"/>
                <a:cs typeface="Arial"/>
                <a:sym typeface="Arial"/>
              </a:rPr>
              <a:t>Fig 5. Daily cases of Covid-19 by specimen in London, March 2020 to Dec 2022</a:t>
            </a:r>
            <a:endParaRPr kumimoji="0" lang="en-US" sz="1600" b="1" i="0" u="none" strike="noStrike" kern="1200" cap="none" spc="0" normalizeH="0" baseline="0" noProof="0" dirty="0">
              <a:ln>
                <a:noFill/>
              </a:ln>
              <a:solidFill>
                <a:srgbClr val="353E43"/>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B99FBA1C-FAF0-4870-BA40-8987219B2879}"/>
              </a:ext>
            </a:extLst>
          </p:cNvPr>
          <p:cNvSpPr/>
          <p:nvPr/>
        </p:nvSpPr>
        <p:spPr>
          <a:xfrm>
            <a:off x="626039" y="6075635"/>
            <a:ext cx="5611517" cy="400110"/>
          </a:xfrm>
          <a:prstGeom prst="rect">
            <a:avLst/>
          </a:prstGeom>
        </p:spPr>
        <p:txBody>
          <a:bodyPr wrap="square" lIns="91440" tIns="45720" rIns="91440" bIns="45720" anchor="t">
            <a:spAutoFit/>
          </a:bodyPr>
          <a:lstStyle/>
          <a:p>
            <a:r>
              <a:rPr lang="en-GB" sz="1000" kern="0" dirty="0">
                <a:solidFill>
                  <a:schemeClr val="tx2">
                    <a:lumMod val="75000"/>
                  </a:schemeClr>
                </a:solidFill>
                <a:latin typeface="Arial"/>
                <a:cs typeface="Arial"/>
              </a:rPr>
              <a:t>Note: Specimen date = the date the sample was taken from the person being tested</a:t>
            </a:r>
            <a:endParaRPr lang="en-GB" sz="1000" kern="0" dirty="0">
              <a:solidFill>
                <a:schemeClr val="tx2">
                  <a:lumMod val="75000"/>
                </a:schemeClr>
              </a:solidFill>
              <a:latin typeface="Arial"/>
              <a:cs typeface="Arial"/>
              <a:sym typeface="Arial"/>
            </a:endParaRPr>
          </a:p>
          <a:p>
            <a:endParaRPr lang="en-GB" sz="1000" dirty="0">
              <a:solidFill>
                <a:srgbClr val="FFFFFF">
                  <a:lumMod val="50000"/>
                </a:srgbClr>
              </a:solidFill>
              <a:cs typeface="Arial" panose="020B0604020202020204" pitchFamily="34" charset="0"/>
            </a:endParaRPr>
          </a:p>
        </p:txBody>
      </p:sp>
      <p:sp>
        <p:nvSpPr>
          <p:cNvPr id="13" name="Title 2">
            <a:extLst>
              <a:ext uri="{FF2B5EF4-FFF2-40B4-BE49-F238E27FC236}">
                <a16:creationId xmlns:a16="http://schemas.microsoft.com/office/drawing/2014/main" id="{9169FE43-32BD-442C-8A36-65076A5047D2}"/>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lang="en-GB" sz="3000" kern="0" spc="190" dirty="0">
                <a:solidFill>
                  <a:srgbClr val="353E43"/>
                </a:solidFill>
                <a:ea typeface="Aktiv Grotesk" panose="020B0504020202020204" pitchFamily="34" charset="0"/>
              </a:rPr>
              <a:t>3.1</a:t>
            </a: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 MILLION COVID-19 CASES WERE RECORDED IN LONDON WITH 24,640 DEATHS BY </a:t>
            </a:r>
            <a:r>
              <a:rPr lang="en-GB" sz="3000" kern="0" spc="190" dirty="0">
                <a:solidFill>
                  <a:srgbClr val="353E43"/>
                </a:solidFill>
                <a:ea typeface="Aktiv Grotesk" panose="020B0504020202020204" pitchFamily="34" charset="0"/>
              </a:rPr>
              <a:t>DECEMBER</a:t>
            </a: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 2022</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FB38113D-627E-492B-B0EA-3CB20E4B9296}"/>
              </a:ext>
            </a:extLst>
          </p:cNvPr>
          <p:cNvSpPr/>
          <p:nvPr/>
        </p:nvSpPr>
        <p:spPr>
          <a:xfrm>
            <a:off x="817179" y="6498124"/>
            <a:ext cx="5381601" cy="246221"/>
          </a:xfrm>
          <a:prstGeom prst="rect">
            <a:avLst/>
          </a:prstGeom>
        </p:spPr>
        <p:txBody>
          <a:bodyPr wrap="none">
            <a:spAutoFit/>
          </a:bodyPr>
          <a:lstStyle/>
          <a:p>
            <a:r>
              <a:rPr lang="en-US" sz="1000" dirty="0">
                <a:cs typeface="Arial" panose="020B0604020202020204" pitchFamily="34" charset="0"/>
              </a:rPr>
              <a:t>Source: (1) </a:t>
            </a:r>
            <a:r>
              <a:rPr lang="en-US" sz="1000" dirty="0">
                <a:cs typeface="Arial" panose="020B0604020202020204" pitchFamily="34" charset="0"/>
                <a:hlinkClick r:id="rId3">
                  <a:extLst>
                    <a:ext uri="{A12FA001-AC4F-418D-AE19-62706E023703}">
                      <ahyp:hlinkClr xmlns:ahyp="http://schemas.microsoft.com/office/drawing/2018/hyperlinkcolor" val="tx"/>
                    </a:ext>
                  </a:extLst>
                </a:hlinkClick>
              </a:rPr>
              <a:t>UK Government Covid-19 Dashboard</a:t>
            </a:r>
            <a:r>
              <a:rPr lang="en-US" sz="1000" dirty="0">
                <a:cs typeface="Arial" panose="020B0604020202020204" pitchFamily="34" charset="0"/>
              </a:rPr>
              <a:t> (2) </a:t>
            </a:r>
            <a:r>
              <a:rPr lang="en-GB" sz="1000" dirty="0">
                <a:hlinkClick r:id="rId4">
                  <a:extLst>
                    <a:ext uri="{A12FA001-AC4F-418D-AE19-62706E023703}">
                      <ahyp:hlinkClr xmlns:ahyp="http://schemas.microsoft.com/office/drawing/2018/hyperlinkcolor" val="tx"/>
                    </a:ext>
                  </a:extLst>
                </a:hlinkClick>
              </a:rPr>
              <a:t> London Datastore - Covid-19 Updates</a:t>
            </a:r>
            <a:endParaRPr lang="en-US" sz="1000" dirty="0">
              <a:cs typeface="Arial" panose="020B0604020202020204" pitchFamily="34" charset="0"/>
            </a:endParaRPr>
          </a:p>
        </p:txBody>
      </p:sp>
      <p:pic>
        <p:nvPicPr>
          <p:cNvPr id="2" name="Picture 1">
            <a:extLst>
              <a:ext uri="{FF2B5EF4-FFF2-40B4-BE49-F238E27FC236}">
                <a16:creationId xmlns:a16="http://schemas.microsoft.com/office/drawing/2014/main" id="{53196D55-83C2-483C-A02D-2A374F9152EF}"/>
              </a:ext>
            </a:extLst>
          </p:cNvPr>
          <p:cNvPicPr>
            <a:picLocks noChangeAspect="1"/>
          </p:cNvPicPr>
          <p:nvPr/>
        </p:nvPicPr>
        <p:blipFill rotWithShape="1">
          <a:blip r:embed="rId5"/>
          <a:srcRect t="8856"/>
          <a:stretch/>
        </p:blipFill>
        <p:spPr>
          <a:xfrm>
            <a:off x="626039" y="2592888"/>
            <a:ext cx="9332064" cy="3544023"/>
          </a:xfrm>
          <a:prstGeom prst="rect">
            <a:avLst/>
          </a:prstGeom>
        </p:spPr>
      </p:pic>
    </p:spTree>
    <p:extLst>
      <p:ext uri="{BB962C8B-B14F-4D97-AF65-F5344CB8AC3E}">
        <p14:creationId xmlns:p14="http://schemas.microsoft.com/office/powerpoint/2010/main" val="188598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44CE53-EA98-B52B-5419-CF01F10ED91E}"/>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6095999" y="2590978"/>
            <a:ext cx="5643221" cy="3534211"/>
          </a:xfrm>
          <a:prstGeom prst="rect">
            <a:avLst/>
          </a:prstGeom>
          <a:noFill/>
          <a:ln>
            <a:noFill/>
          </a:ln>
        </p:spPr>
      </p:pic>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49843" y="200455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sz="1600" dirty="0">
                <a:solidFill>
                  <a:srgbClr val="353E43"/>
                </a:solidFill>
                <a:latin typeface="Arial"/>
                <a:cs typeface="Arial"/>
                <a:sym typeface="Arial"/>
              </a:rPr>
              <a:t>Fig 6. Cumulative excess mortality ratio, by regions in England, week ending 27 March 2020 to week ending 2  July 2021</a:t>
            </a:r>
            <a:endParaRPr kumimoji="0" lang="en-US" sz="1600" b="1" i="0" u="none" strike="noStrike" kern="1200" cap="none" spc="0" normalizeH="0" baseline="0" noProof="0" dirty="0">
              <a:ln>
                <a:noFill/>
              </a:ln>
              <a:solidFill>
                <a:srgbClr val="353E43"/>
              </a:solidFill>
              <a:effectLst/>
              <a:uLnTx/>
              <a:uFillTx/>
              <a:latin typeface="Arial"/>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2" y="1137334"/>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indent="-285750">
              <a:buClr>
                <a:srgbClr val="000000"/>
              </a:buClr>
              <a:buFont typeface="Arial" panose="020B0604020202020204" pitchFamily="34" charset="0"/>
              <a:buChar char="•"/>
              <a:defRPr/>
            </a:pPr>
            <a:r>
              <a:rPr lang="en-GB" sz="1400" dirty="0">
                <a:latin typeface="Arial" panose="020B0604020202020204" pitchFamily="34" charset="0"/>
                <a:cs typeface="Arial" panose="020B0604020202020204" pitchFamily="34" charset="0"/>
              </a:rPr>
              <a:t>E</a:t>
            </a:r>
            <a:r>
              <a:rPr lang="en-GB" sz="1400" b="0" dirty="0">
                <a:latin typeface="Arial" panose="020B0604020202020204" pitchFamily="34" charset="0"/>
                <a:cs typeface="Arial" panose="020B0604020202020204" pitchFamily="34" charset="0"/>
              </a:rPr>
              <a:t>xcess mortality</a:t>
            </a:r>
            <a:r>
              <a:rPr lang="en-GB" sz="1400" dirty="0">
                <a:latin typeface="Arial" panose="020B0604020202020204" pitchFamily="34" charset="0"/>
                <a:cs typeface="Arial" panose="020B0604020202020204" pitchFamily="34" charset="0"/>
              </a:rPr>
              <a:t> </a:t>
            </a:r>
            <a:r>
              <a:rPr lang="en-GB" sz="1400" b="0" dirty="0">
                <a:latin typeface="Arial" panose="020B0604020202020204" pitchFamily="34" charset="0"/>
                <a:cs typeface="Arial" panose="020B0604020202020204" pitchFamily="34" charset="0"/>
              </a:rPr>
              <a:t>is a measure of how much higher all-cause mortality (death from any cause) was in the pandemic period than expected, compared to previous years</a:t>
            </a:r>
          </a:p>
          <a:p>
            <a:pPr marL="285750" indent="-285750">
              <a:buClr>
                <a:srgbClr val="000000"/>
              </a:buClr>
              <a:buFont typeface="Arial" panose="020B0604020202020204" pitchFamily="34" charset="0"/>
              <a:buChar char="•"/>
              <a:defRPr/>
            </a:pPr>
            <a:r>
              <a:rPr lang="en-GB" sz="1400" dirty="0">
                <a:latin typeface="Arial" panose="020B0604020202020204" pitchFamily="34" charset="0"/>
                <a:cs typeface="Arial" panose="020B0604020202020204" pitchFamily="34" charset="0"/>
              </a:rPr>
              <a:t>It is expressed as a ratio comparing registered deaths to expected deaths</a:t>
            </a:r>
            <a:endParaRPr lang="en-GB" sz="1400" b="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In all English regions there were more deaths than expected during the pandemic period but excess mortality was highest in London compared to previous years.</a:t>
            </a:r>
            <a:endParaRPr kumimoji="0" lang="en-GB" sz="1400" i="0" u="none" strike="noStrike" kern="0" cap="none" spc="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400" b="0" dirty="0">
                <a:latin typeface="Arial"/>
                <a:cs typeface="Arial"/>
              </a:rPr>
              <a:t>In London, the </a:t>
            </a:r>
            <a:r>
              <a:rPr lang="en-GB" sz="1400" dirty="0">
                <a:latin typeface="Arial"/>
                <a:cs typeface="Arial"/>
              </a:rPr>
              <a:t>excess mortality ratio</a:t>
            </a:r>
            <a:r>
              <a:rPr lang="en-GB" sz="1400" b="0" dirty="0">
                <a:latin typeface="Arial"/>
                <a:cs typeface="Arial"/>
              </a:rPr>
              <a:t> was 1.23 times higher than expected</a:t>
            </a:r>
            <a:r>
              <a:rPr lang="en-GB" sz="1400" dirty="0">
                <a:latin typeface="Arial"/>
                <a:cs typeface="Arial"/>
              </a:rPr>
              <a:t> between March 2020 and July 2021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400" b="0" dirty="0">
                <a:latin typeface="Arial"/>
                <a:cs typeface="Arial"/>
              </a:rPr>
              <a:t>This was the highest of any region in England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7742C7C1-3D9C-4D93-B6CA-093F10B81EC4}"/>
              </a:ext>
            </a:extLst>
          </p:cNvPr>
          <p:cNvSpPr/>
          <p:nvPr/>
        </p:nvSpPr>
        <p:spPr>
          <a:xfrm>
            <a:off x="6422571" y="6017247"/>
            <a:ext cx="4332198" cy="400110"/>
          </a:xfrm>
          <a:prstGeom prst="rect">
            <a:avLst/>
          </a:prstGeom>
        </p:spPr>
        <p:txBody>
          <a:bodyPr wrap="square" lIns="91440" tIns="45720" rIns="91440" bIns="45720" anchor="t">
            <a:spAutoFit/>
          </a:bodyPr>
          <a:lstStyle/>
          <a:p>
            <a:r>
              <a:rPr lang="en-GB" sz="1000" b="1" kern="0" dirty="0">
                <a:solidFill>
                  <a:schemeClr val="tx1">
                    <a:lumMod val="50000"/>
                  </a:schemeClr>
                </a:solidFill>
                <a:latin typeface="Arial"/>
                <a:cs typeface="Arial"/>
              </a:rPr>
              <a:t>Note: </a:t>
            </a:r>
            <a:r>
              <a:rPr lang="en-GB" sz="1000" kern="0" dirty="0">
                <a:solidFill>
                  <a:srgbClr val="353E43"/>
                </a:solidFill>
                <a:latin typeface="Arial"/>
                <a:cs typeface="Arial"/>
              </a:rPr>
              <a:t>Excess mortality ratio (1= same as expected)</a:t>
            </a:r>
            <a:endParaRPr lang="en-GB" sz="1000" kern="0" dirty="0">
              <a:solidFill>
                <a:srgbClr val="353E43"/>
              </a:solidFill>
              <a:latin typeface="Arial"/>
              <a:cs typeface="Arial"/>
              <a:sym typeface="Arial"/>
            </a:endParaRPr>
          </a:p>
          <a:p>
            <a:endParaRPr lang="en-GB" sz="1000" dirty="0">
              <a:solidFill>
                <a:srgbClr val="FFFFFF">
                  <a:lumMod val="50000"/>
                </a:srgbClr>
              </a:solidFill>
              <a:cs typeface="Arial" panose="020B0604020202020204" pitchFamily="34" charset="0"/>
            </a:endParaRPr>
          </a:p>
        </p:txBody>
      </p:sp>
      <p:sp>
        <p:nvSpPr>
          <p:cNvPr id="12" name="Title 2">
            <a:extLst>
              <a:ext uri="{FF2B5EF4-FFF2-40B4-BE49-F238E27FC236}">
                <a16:creationId xmlns:a16="http://schemas.microsoft.com/office/drawing/2014/main" id="{DE4D1839-FA94-48C5-92D0-A31D8EE89288}"/>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LONDON HAD THE HIGHEST REGIONAL EXCESS MORTALITY RATIO IN ENGLAND DURING COVID-19</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435CB04-C70C-4080-A39D-FE223C31B6C8}"/>
              </a:ext>
            </a:extLst>
          </p:cNvPr>
          <p:cNvSpPr/>
          <p:nvPr/>
        </p:nvSpPr>
        <p:spPr>
          <a:xfrm>
            <a:off x="817179" y="6498124"/>
            <a:ext cx="2464136" cy="246221"/>
          </a:xfrm>
          <a:prstGeom prst="rect">
            <a:avLst/>
          </a:prstGeom>
        </p:spPr>
        <p:txBody>
          <a:bodyPr wrap="none">
            <a:spAutoFit/>
          </a:bodyPr>
          <a:lstStyle/>
          <a:p>
            <a:r>
              <a:rPr lang="en-US" sz="1000" dirty="0">
                <a:cs typeface="Arial" panose="020B0604020202020204" pitchFamily="34" charset="0"/>
              </a:rPr>
              <a:t>Source: </a:t>
            </a:r>
            <a:r>
              <a:rPr lang="en-US" sz="1000" dirty="0">
                <a:cs typeface="Arial" panose="020B0604020202020204" pitchFamily="34" charset="0"/>
                <a:hlinkClick r:id="rId4">
                  <a:extLst>
                    <a:ext uri="{A12FA001-AC4F-418D-AE19-62706E023703}">
                      <ahyp:hlinkClr xmlns:ahyp="http://schemas.microsoft.com/office/drawing/2018/hyperlinkcolor" val="tx"/>
                    </a:ext>
                  </a:extLst>
                </a:hlinkClick>
              </a:rPr>
              <a:t>Health Profile for England, 2021</a:t>
            </a:r>
            <a:endParaRPr lang="en-US" sz="1000" dirty="0">
              <a:cs typeface="Arial" panose="020B0604020202020204" pitchFamily="34" charset="0"/>
            </a:endParaRPr>
          </a:p>
        </p:txBody>
      </p:sp>
    </p:spTree>
    <p:extLst>
      <p:ext uri="{BB962C8B-B14F-4D97-AF65-F5344CB8AC3E}">
        <p14:creationId xmlns:p14="http://schemas.microsoft.com/office/powerpoint/2010/main" val="3444833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593560"/>
            <a:ext cx="5815432" cy="1835440"/>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The impact of Covid-19 on deaths across ethnic groups can be seen in the ratio of registered deaths to expected deaths by ethnic group.</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This ratio is highest for male (1.5) and females (1.3) from Black ethnic groups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Black, Pakistani and Bangladeshi communities were disproportionately exposed to the virus and the consequence of worse outcomes as a result of factors including:</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2</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Sans-Serif"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social and economic inequalities such as living in overcrowded housing and financial vulnerabilities</a:t>
            </a:r>
            <a:endParaRPr kumimoji="0" lang="en-GB" sz="1400" b="0" i="0" u="none" strike="noStrike" kern="0" cap="none" spc="0" normalizeH="0" baseline="0" noProof="0" dirty="0">
              <a:ln>
                <a:noFill/>
              </a:ln>
              <a:solidFill>
                <a:srgbClr val="353E43"/>
              </a:solidFill>
              <a:effectLst/>
              <a:uLnTx/>
              <a:uFillTx/>
              <a:latin typeface="Arial"/>
              <a:ea typeface="+mn-lt"/>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racism</a:t>
            </a:r>
            <a:endParaRPr kumimoji="0" lang="en-GB" sz="1400" b="0" i="0" u="none" strike="noStrike" kern="0" cap="none" spc="0" normalizeH="0" baseline="0" noProof="0" dirty="0">
              <a:ln>
                <a:noFill/>
              </a:ln>
              <a:solidFill>
                <a:srgbClr val="353E43"/>
              </a:solidFill>
              <a:effectLst/>
              <a:uLnTx/>
              <a:uFillTx/>
              <a:latin typeface="Arial"/>
              <a:ea typeface="+mn-lt"/>
              <a:cs typeface="Arial"/>
              <a:sym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discrimination and stigma</a:t>
            </a:r>
            <a:endParaRPr kumimoji="0" lang="en-GB" sz="1400" b="0" i="0" u="none" strike="noStrike" kern="0" cap="none" spc="0" normalizeH="0" baseline="0" noProof="0" dirty="0">
              <a:ln>
                <a:noFill/>
              </a:ln>
              <a:solidFill>
                <a:srgbClr val="353E43"/>
              </a:solidFill>
              <a:effectLst/>
              <a:uLnTx/>
              <a:uFillTx/>
              <a:latin typeface="Arial"/>
              <a:ea typeface="+mn-lt"/>
              <a:cs typeface="Arial"/>
              <a:sym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occupational risk, e.g. greater likelihood of working in public-facing roles</a:t>
            </a:r>
            <a:endParaRPr kumimoji="0" lang="en-GB" sz="1400" b="0" i="0" u="none" strike="noStrike" kern="0" cap="none" spc="0" normalizeH="0" baseline="0" noProof="0" dirty="0">
              <a:ln>
                <a:noFill/>
              </a:ln>
              <a:solidFill>
                <a:srgbClr val="353E43"/>
              </a:solidFill>
              <a:effectLst/>
              <a:uLnTx/>
              <a:uFillTx/>
              <a:latin typeface="Arial"/>
              <a:ea typeface="+mn-lt"/>
              <a:cs typeface="Arial"/>
            </a:endParaRPr>
          </a:p>
          <a:p>
            <a:pPr marL="742950" marR="0" lvl="1"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inequalities in the prevalence of conditions that increase the severity of disease including obesity, diabetes, CVD (cardiovascular diseases) and asthma.</a:t>
            </a:r>
            <a:endParaRPr kumimoji="0" lang="en-GB" sz="1800" b="0" i="0" u="none" strike="noStrike" kern="1200" cap="none" spc="0" normalizeH="0" baseline="0" noProof="0" dirty="0">
              <a:ln>
                <a:noFill/>
              </a:ln>
              <a:solidFill>
                <a:srgbClr val="353E4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Many of these negative experiences are shared with low income groups from a range of ethnicities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Black and ethnic minority groups are over-represented in the low income population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0" name="Text Placeholder 5">
            <a:extLst>
              <a:ext uri="{FF2B5EF4-FFF2-40B4-BE49-F238E27FC236}">
                <a16:creationId xmlns:a16="http://schemas.microsoft.com/office/drawing/2014/main" id="{7761C188-ACB5-46AF-B8AA-19C07BBAE8B2}"/>
              </a:ext>
            </a:extLst>
          </p:cNvPr>
          <p:cNvSpPr txBox="1">
            <a:spLocks/>
          </p:cNvSpPr>
          <p:nvPr/>
        </p:nvSpPr>
        <p:spPr>
          <a:xfrm>
            <a:off x="6624186" y="1571060"/>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7. Ratio of deaths registered compared to those expected, by ethnic group in London, 21 March 2020 to 20 May 2022 </a:t>
            </a:r>
            <a:endParaRPr kumimoji="0" lang="en-US" sz="1600" b="1" i="0" u="none" strike="noStrike" kern="1200" cap="none" spc="0" normalizeH="0" baseline="0" noProof="0" dirty="0">
              <a:ln>
                <a:noFill/>
              </a:ln>
              <a:solidFill>
                <a:srgbClr val="353E43"/>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5B5230B5-BC02-40F9-BE1B-98F839CF4FC3}"/>
              </a:ext>
            </a:extLst>
          </p:cNvPr>
          <p:cNvPicPr>
            <a:picLocks noChangeAspect="1"/>
          </p:cNvPicPr>
          <p:nvPr/>
        </p:nvPicPr>
        <p:blipFill>
          <a:blip r:embed="rId3"/>
          <a:stretch>
            <a:fillRect/>
          </a:stretch>
        </p:blipFill>
        <p:spPr>
          <a:xfrm>
            <a:off x="6624186" y="2541577"/>
            <a:ext cx="5298019" cy="2845540"/>
          </a:xfrm>
          <a:prstGeom prst="rect">
            <a:avLst/>
          </a:prstGeom>
        </p:spPr>
      </p:pic>
      <p:sp>
        <p:nvSpPr>
          <p:cNvPr id="13" name="Rectangle 12">
            <a:extLst>
              <a:ext uri="{FF2B5EF4-FFF2-40B4-BE49-F238E27FC236}">
                <a16:creationId xmlns:a16="http://schemas.microsoft.com/office/drawing/2014/main" id="{B4289DD9-6D8B-41C4-BA31-4200497BFED2}"/>
              </a:ext>
            </a:extLst>
          </p:cNvPr>
          <p:cNvSpPr/>
          <p:nvPr/>
        </p:nvSpPr>
        <p:spPr>
          <a:xfrm>
            <a:off x="6624186" y="5608992"/>
            <a:ext cx="4332198" cy="80021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53E43">
                    <a:lumMod val="50000"/>
                  </a:srgbClr>
                </a:solidFill>
                <a:effectLst/>
                <a:uLnTx/>
                <a:uFillTx/>
                <a:latin typeface="Arial"/>
                <a:ea typeface="+mn-ea"/>
                <a:cs typeface="Arial"/>
              </a:rPr>
              <a:t>Note: </a:t>
            </a:r>
            <a:r>
              <a:rPr kumimoji="0" lang="en-GB" sz="1200" b="0" i="0" u="none" strike="noStrike" kern="0" cap="none" spc="0" normalizeH="0" baseline="0" noProof="0" dirty="0">
                <a:ln>
                  <a:noFill/>
                </a:ln>
                <a:solidFill>
                  <a:srgbClr val="353E43"/>
                </a:solidFill>
                <a:effectLst/>
                <a:uLnTx/>
                <a:uFillTx/>
                <a:latin typeface="Arial"/>
                <a:ea typeface="+mn-ea"/>
                <a:cs typeface="Arial"/>
              </a:rPr>
              <a:t>Excess mortality ratio (1= same as expected). </a:t>
            </a:r>
            <a:r>
              <a:rPr kumimoji="0" lang="en-GB" sz="1200" b="0" i="0" u="none" strike="noStrike" kern="1200" cap="none" spc="0" normalizeH="0" baseline="0" noProof="0" dirty="0">
                <a:ln>
                  <a:noFill/>
                </a:ln>
                <a:solidFill>
                  <a:srgbClr val="353E43"/>
                </a:solidFill>
                <a:effectLst/>
                <a:uLnTx/>
                <a:uFillTx/>
                <a:latin typeface="Arial"/>
                <a:ea typeface="+mn-ea"/>
                <a:cs typeface="+mn-cs"/>
              </a:rPr>
              <a:t>Expected deaths based on death rates in London for each ethnic group in 2015-19</a:t>
            </a:r>
            <a:endParaRPr kumimoji="0" lang="en-GB" sz="12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9" name="Title 2">
            <a:extLst>
              <a:ext uri="{FF2B5EF4-FFF2-40B4-BE49-F238E27FC236}">
                <a16:creationId xmlns:a16="http://schemas.microsoft.com/office/drawing/2014/main" id="{63228551-0231-46F8-BC88-B543BA3224AE}"/>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COVID EXPOSED EXISTING HEALTH INEQUALITIES IN LOW INCOME AND MINORITY ETHNIC GROUPS  </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07F1BF38-0A5F-4D0E-8FAC-0416CAFAF61C}"/>
              </a:ext>
            </a:extLst>
          </p:cNvPr>
          <p:cNvSpPr/>
          <p:nvPr/>
        </p:nvSpPr>
        <p:spPr>
          <a:xfrm>
            <a:off x="817179" y="6498124"/>
            <a:ext cx="78983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a:rPr>
              <a:t>Source:</a:t>
            </a:r>
            <a:r>
              <a:rPr kumimoji="0" lang="en-US" sz="1000" b="0" i="0" u="none" strike="noStrike" kern="1200" cap="none" spc="0" normalizeH="0" baseline="0" noProof="0" dirty="0">
                <a:ln>
                  <a:noFill/>
                </a:ln>
                <a:effectLst/>
                <a:uLnTx/>
                <a:uFillTx/>
                <a:latin typeface="Arial"/>
                <a:ea typeface="+mn-ea"/>
                <a:cs typeface="+mn-cs"/>
              </a:rPr>
              <a:t> 1</a:t>
            </a:r>
            <a:r>
              <a:rPr kumimoji="0" lang="en-GB" sz="1000" b="0" i="0" u="none" strike="noStrike" kern="1200" cap="none" spc="0" normalizeH="0" baseline="0" noProof="0" dirty="0">
                <a:ln>
                  <a:noFill/>
                </a:ln>
                <a:effectLst/>
                <a:uLnTx/>
                <a:uFillTx/>
                <a:latin typeface="Arial"/>
                <a:ea typeface="+mn-ea"/>
                <a:cs typeface="+mn-cs"/>
              </a:rPr>
              <a:t>) </a:t>
            </a:r>
            <a:r>
              <a:rPr kumimoji="0" lang="en-GB" sz="1000" b="0" i="0" u="none" strike="noStrike" kern="1200" cap="none" spc="0" normalizeH="0" baseline="0" noProof="0" dirty="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Excess mortality in England and English region </a:t>
            </a:r>
            <a:r>
              <a:rPr kumimoji="0" lang="en-US" sz="1000" b="0" i="0" u="none" strike="noStrike" kern="1200" cap="none" spc="0" normalizeH="0" baseline="0" noProof="0" dirty="0">
                <a:ln>
                  <a:noFill/>
                </a:ln>
                <a:effectLst/>
                <a:uLnTx/>
                <a:uFillTx/>
                <a:latin typeface="Arial"/>
                <a:ea typeface="+mn-lt"/>
                <a:cs typeface="Arial"/>
              </a:rPr>
              <a:t> 2) </a:t>
            </a:r>
            <a:r>
              <a:rPr kumimoji="0" lang="en-GB" sz="1000" b="0" i="0" u="none" strike="noStrike" kern="1200" cap="none" spc="0" normalizeH="0" baseline="0" noProof="0" dirty="0">
                <a:ln>
                  <a:noFill/>
                </a:ln>
                <a:effectLst/>
                <a:uLnTx/>
                <a:uFillTx/>
                <a:latin typeface="Arial"/>
                <a:ea typeface="+mn-lt"/>
                <a:cs typeface="Arial"/>
                <a:hlinkClick r:id="rId5">
                  <a:extLst>
                    <a:ext uri="{A12FA001-AC4F-418D-AE19-62706E023703}">
                      <ahyp:hlinkClr xmlns:ahyp="http://schemas.microsoft.com/office/drawing/2018/hyperlinkcolor" val="tx"/>
                    </a:ext>
                  </a:extLst>
                </a:hlinkClick>
              </a:rPr>
              <a:t>Beyond the data: Understanding the impact of COVID-19 on BAME groups</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8430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dirty="0">
                <a:solidFill>
                  <a:schemeClr val="lt1"/>
                </a:solidFill>
                <a:latin typeface="Arial"/>
                <a:ea typeface="Arial"/>
                <a:cs typeface="Arial"/>
                <a:sym typeface="Arial"/>
              </a:rPr>
              <a:t>PART 2: HEALTH INEQUALITY IN HEALTH STATUS</a:t>
            </a:r>
            <a:endParaRPr sz="3000" spc="190" dirty="0">
              <a:solidFill>
                <a:schemeClr val="lt1"/>
              </a:solidFill>
              <a:latin typeface="Arial"/>
              <a:ea typeface="Arial"/>
              <a:cs typeface="Arial"/>
              <a:sym typeface="Arial"/>
            </a:endParaRPr>
          </a:p>
        </p:txBody>
      </p:sp>
      <p:cxnSp>
        <p:nvCxnSpPr>
          <p:cNvPr id="242" name="Google Shape;242;p2"/>
          <p:cNvCxnSpPr/>
          <p:nvPr/>
        </p:nvCxnSpPr>
        <p:spPr>
          <a:xfrm>
            <a:off x="666543" y="410217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398410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597794" y="2152764"/>
            <a:ext cx="11222537" cy="3767459"/>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This report provides a snapshot of health inequalities in London based on available data sources and a shared overarching narrative that relevant partners can use in their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An adapted version of the Kings Fund framework for measuring inequalities and the Marmot principles for addressing inequality have been used to organise this snapshot of inequalities in London into 7 parts summarised below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1 – Current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The Covid-19 pandemic had a devastating impact on London which was the region in England with the highest excess mortality ratio (1.23) between March 2020 and July 2021. This exposed existing health inequalities and how different circumstances of our lives ultimately determine our chances of poor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Uncertainties now remain </a:t>
            </a:r>
            <a:r>
              <a:rPr lang="en-GB" sz="1400" kern="0" dirty="0">
                <a:solidFill>
                  <a:srgbClr val="FFFFFF"/>
                </a:solidFill>
                <a:latin typeface="Arial"/>
                <a:cs typeface="Arial"/>
                <a:sym typeface="Arial"/>
              </a:rPr>
              <a:t>around</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 the size of the population currently living in London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	(1) the 2021 census was undertaken at the pandemic peak when many young adults were known to have temporarily left London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	(2) London continues to experience high volumes of population churn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Initial 2021 census estimates place London population at 8.8 million, but projections suggest the population may have further recovered and grown since, albeit at a slower rate than pre-pandemic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2 – Health Inequality in Health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Over the last decade increases in life expectancy in both London and England have slowed, and in 2021 life expectancy in London was 79.5 years for males and 83.8 years for females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Gender, geographical, and socioeconomic inequalities are evident. The average gap in life expectancy between the least and most deprived Middle Layer Super Output Areas (MSOAs are areas containing ~7,500 residents) being 4.4 years for males and 6.3 years for females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8" name="Title 2">
            <a:extLst>
              <a:ext uri="{FF2B5EF4-FFF2-40B4-BE49-F238E27FC236}">
                <a16:creationId xmlns:a16="http://schemas.microsoft.com/office/drawing/2014/main" id="{3EB0CACD-D1C8-45D6-A328-7D66CD96CD6E}"/>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EXECUTIVE SUMMARY (1 of 4)</a:t>
            </a:r>
          </a:p>
        </p:txBody>
      </p:sp>
    </p:spTree>
    <p:extLst>
      <p:ext uri="{BB962C8B-B14F-4D97-AF65-F5344CB8AC3E}">
        <p14:creationId xmlns:p14="http://schemas.microsoft.com/office/powerpoint/2010/main" val="1997463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a:buClr>
                <a:srgbClr val="000000"/>
              </a:buCl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purpose of this part is to help illustrate the scale of inequality in London across health status for dimensions below (where there is reported data in public do</a:t>
            </a:r>
            <a:r>
              <a:rPr lang="en-GB" sz="1400" kern="0" dirty="0">
                <a:solidFill>
                  <a:srgbClr val="353E43"/>
                </a:solidFill>
                <a:latin typeface="Arial"/>
                <a:cs typeface="Arial"/>
                <a:sym typeface="Arial"/>
              </a:rPr>
              <a:t>main). I</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 is not intending or able to capture every dimension of inequality</a:t>
            </a:r>
          </a:p>
          <a:p>
            <a:pPr marL="285750" indent="-285750">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Deprivation </a:t>
            </a:r>
          </a:p>
          <a:p>
            <a:pPr marL="285750" indent="-285750">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Gender</a:t>
            </a:r>
          </a:p>
          <a:p>
            <a:pPr marL="285750" indent="-285750">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Geography</a:t>
            </a:r>
          </a:p>
          <a:p>
            <a:pPr marL="742950" lvl="1" indent="-285750">
              <a:buClr>
                <a:srgbClr val="000000"/>
              </a:buClr>
              <a:buFont typeface="Arial" panose="020B0604020202020204" pitchFamily="34" charset="0"/>
              <a:buChar char="•"/>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a:buClr>
                <a:srgbClr val="000000"/>
              </a:buClr>
              <a:defRPr/>
            </a:pPr>
            <a:r>
              <a:rPr lang="en-GB" sz="1400" kern="0" dirty="0">
                <a:solidFill>
                  <a:srgbClr val="353E43"/>
                </a:solidFill>
                <a:latin typeface="Arial"/>
                <a:cs typeface="Arial"/>
                <a:sym typeface="Arial"/>
              </a:rPr>
              <a:t>This section highlights health inequalities relating to groups below recognising the lack of data available on the health of these groups and limitations of data that exists:</a:t>
            </a:r>
          </a:p>
          <a:p>
            <a:pPr marL="285750" indent="-285750">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Ethnic minority groups</a:t>
            </a:r>
          </a:p>
          <a:p>
            <a:pPr marL="285750" indent="-285750">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Inclusion health groups*</a:t>
            </a:r>
          </a:p>
          <a:p>
            <a:pPr>
              <a:buClr>
                <a:srgbClr val="000000"/>
              </a:buClr>
              <a:defRPr/>
            </a:pPr>
            <a:endParaRPr lang="en-GB" sz="1400" kern="0" dirty="0">
              <a:solidFill>
                <a:srgbClr val="353E43"/>
              </a:solidFill>
              <a:latin typeface="Arial"/>
              <a:cs typeface="Arial"/>
              <a:sym typeface="Arial"/>
            </a:endParaRPr>
          </a:p>
          <a:p>
            <a:pPr>
              <a:buClr>
                <a:srgbClr val="000000"/>
              </a:buCl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Other common measures of health inequality in health status that are available for London will also be presented including:</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Inequality in healthy life expectancy</a:t>
            </a:r>
          </a:p>
          <a:p>
            <a:pPr marL="285750" indent="-285750">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Inequality in disability free life expectancy</a:t>
            </a:r>
          </a:p>
          <a:p>
            <a:pPr marL="285750"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Low birthweight in London</a:t>
            </a:r>
          </a:p>
          <a:p>
            <a:pPr>
              <a:buClr>
                <a:srgbClr val="000000"/>
              </a:buClr>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a:buClr>
                <a:srgbClr val="000000"/>
              </a:buClr>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solidFill>
                  <a:srgbClr val="353E43"/>
                </a:solidFill>
                <a:latin typeface="Arial"/>
                <a:cs typeface="Arial"/>
                <a:sym typeface="Arial"/>
              </a:rPr>
              <a:t>*</a:t>
            </a:r>
            <a:r>
              <a:rPr lang="en-GB" sz="1400" kern="0" dirty="0">
                <a:solidFill>
                  <a:srgbClr val="353E43"/>
                </a:solidFill>
                <a:latin typeface="Arial"/>
                <a:cs typeface="Arial"/>
              </a:rPr>
              <a:t>Inclusion health refers to any population group that is socially excluded. This can include people who experience homelessness, vulnerable migrants, Gypsy, Roma and Traveller communities, drug and alcohol dependence, sex workers, people in contact with the justice system and victims of modern slavery, and other socially excluded groups.</a:t>
            </a:r>
          </a:p>
          <a:p>
            <a:pPr>
              <a:buClr>
                <a:srgbClr val="000000"/>
              </a:buClr>
              <a:defRPr/>
            </a:pPr>
            <a:endParaRPr lang="en-GB" sz="1400" kern="0" dirty="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lvl="1">
              <a:buClr>
                <a:srgbClr val="000000"/>
              </a:buClr>
              <a:defRPr/>
            </a:pPr>
            <a:endParaRPr lang="en-US" sz="1400" kern="0" dirty="0">
              <a:solidFill>
                <a:srgbClr val="353E43"/>
              </a:solidFill>
              <a:latin typeface="Arial"/>
              <a:cs typeface="Arial"/>
            </a:endParaRPr>
          </a:p>
        </p:txBody>
      </p:sp>
      <p:sp>
        <p:nvSpPr>
          <p:cNvPr id="5" name="Title 2">
            <a:extLst>
              <a:ext uri="{FF2B5EF4-FFF2-40B4-BE49-F238E27FC236}">
                <a16:creationId xmlns:a16="http://schemas.microsoft.com/office/drawing/2014/main" id="{91F13B15-7E15-4D9D-8A38-117ECEA05BAF}"/>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PART 2 OVERVIEW:HEALTH INEQUALITY IN HEALTH STATUS</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802976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ED38F0-A629-4497-90F3-F37F854B932B}"/>
              </a:ext>
            </a:extLst>
          </p:cNvPr>
          <p:cNvPicPr>
            <a:picLocks noChangeAspect="1"/>
          </p:cNvPicPr>
          <p:nvPr/>
        </p:nvPicPr>
        <p:blipFill>
          <a:blip r:embed="rId3"/>
          <a:stretch>
            <a:fillRect/>
          </a:stretch>
        </p:blipFill>
        <p:spPr>
          <a:xfrm>
            <a:off x="6096000" y="2281726"/>
            <a:ext cx="5923304" cy="3820566"/>
          </a:xfrm>
          <a:prstGeom prst="rect">
            <a:avLst/>
          </a:prstGeom>
        </p:spPr>
      </p:pic>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199656" y="1621438"/>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8. Trend in life expectancy at birth, London and England, by sex, 2015 - 2021</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GB" sz="1600" b="1" i="0" u="none" strike="noStrike" kern="1200" cap="none" spc="0" normalizeH="0" baseline="0" noProof="0" dirty="0">
              <a:ln>
                <a:noFill/>
              </a:ln>
              <a:solidFill>
                <a:srgbClr val="353E43"/>
              </a:solidFill>
              <a:effectLst/>
              <a:uLnTx/>
              <a:uFillTx/>
              <a:latin typeface="Arial"/>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621438"/>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Increases in life expectancy have slowed over the course of the past decade both in London and England as shown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 2021, life expectancy in London was 79.5 years for males and 83.8 years for females.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Due to the impact of the Covid-19  pandemic between 2019 and 2020, life expectancy fell significantly for both sexes in London, but increased slightly in 2021 by 0.51 years in males and 0.27 years in females.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Although there were decreases in life expectancy in all English regions between 2019 and 2020, the greatest reduction was seen in London.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Not all regions saw increased life expectancy in 2021 however.</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  </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p:txBody>
      </p:sp>
      <p:sp>
        <p:nvSpPr>
          <p:cNvPr id="8" name="Title 2">
            <a:extLst>
              <a:ext uri="{FF2B5EF4-FFF2-40B4-BE49-F238E27FC236}">
                <a16:creationId xmlns:a16="http://schemas.microsoft.com/office/drawing/2014/main" id="{F3CD24D3-3780-43A1-A867-2032CAAB0530}"/>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LIFE EXPECTANCY DECREASED IN 2020 DUE TO COVID-19 HOWEVER HAS INCREASED IN 2021 </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1" name="Rectangle 10">
            <a:extLst>
              <a:ext uri="{FF2B5EF4-FFF2-40B4-BE49-F238E27FC236}">
                <a16:creationId xmlns:a16="http://schemas.microsoft.com/office/drawing/2014/main" id="{0C4C5C8E-8240-46E2-AF5C-68B3864B8603}"/>
              </a:ext>
            </a:extLst>
          </p:cNvPr>
          <p:cNvSpPr/>
          <p:nvPr/>
        </p:nvSpPr>
        <p:spPr>
          <a:xfrm>
            <a:off x="479575" y="6459029"/>
            <a:ext cx="1749197"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Source</a:t>
            </a:r>
            <a:r>
              <a:rPr kumimoji="0" lang="en-US" sz="105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sym typeface="Wingdings" panose="05000000000000000000" pitchFamily="2" charset="2"/>
              </a:rPr>
              <a:t>: OHID </a:t>
            </a:r>
            <a:r>
              <a:rPr kumimoji="0" lang="en-GB" sz="1050" b="0" i="0" u="none" strike="noStrike" kern="1200" cap="none" spc="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hlinkClick r:id="rId4"/>
              </a:rPr>
              <a:t>CHIME tool</a:t>
            </a:r>
            <a:endParaRPr kumimoji="0" lang="en-US" sz="105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8559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327336" y="1621438"/>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9. Inequality in life expectancy by gender and deprivation for London Boroughs, 2016-20</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621438"/>
            <a:ext cx="5320589"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graph illustrates the gradient of inequality in life expectancy experienced across two dimensions;</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Geographically between those in the most and least deprived MSOAs (Middle Layer Super Output Area) in London as determined by IMD 2019</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By gender</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Based on the regression line shown in the graph, the average gap in life expectancy between the least and most deprived MSOAs was 4.4 years for males and 6.3 years for females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Life expectancy in the least deprived MSOA in London in Bromley (Petts Wood - 025) was 84.0 years for males and 89.3 years for females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Life expectancy in the most deprived MSOA in London in Haringey (Northumberland Park - 002) was 76.9 years for males and 85.7 years for females</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sym typeface="Arial"/>
              </a:rPr>
              <a:t>Note: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1. Middle Layer Super Output Areas (MSOAs)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have an average population of ~7500 residents or consist of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~4000 households.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 2. Most recent available Life expectancy data from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ONS spanning 2017-20  used.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  </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p:txBody>
      </p:sp>
      <p:pic>
        <p:nvPicPr>
          <p:cNvPr id="8" name="Picture 7">
            <a:extLst>
              <a:ext uri="{FF2B5EF4-FFF2-40B4-BE49-F238E27FC236}">
                <a16:creationId xmlns:a16="http://schemas.microsoft.com/office/drawing/2014/main" id="{91769D24-E388-4360-8317-13ECD65F7967}"/>
              </a:ext>
            </a:extLst>
          </p:cNvPr>
          <p:cNvPicPr>
            <a:picLocks noChangeAspect="1"/>
          </p:cNvPicPr>
          <p:nvPr/>
        </p:nvPicPr>
        <p:blipFill>
          <a:blip r:embed="rId3"/>
          <a:stretch>
            <a:fillRect/>
          </a:stretch>
        </p:blipFill>
        <p:spPr>
          <a:xfrm>
            <a:off x="6327336" y="2166686"/>
            <a:ext cx="5091336" cy="3695959"/>
          </a:xfrm>
          <a:prstGeom prst="rect">
            <a:avLst/>
          </a:prstGeom>
        </p:spPr>
      </p:pic>
      <p:sp>
        <p:nvSpPr>
          <p:cNvPr id="10" name="Rectangle 9">
            <a:extLst>
              <a:ext uri="{FF2B5EF4-FFF2-40B4-BE49-F238E27FC236}">
                <a16:creationId xmlns:a16="http://schemas.microsoft.com/office/drawing/2014/main" id="{079BB5FB-3533-451F-8C34-FE8E160C1032}"/>
              </a:ext>
            </a:extLst>
          </p:cNvPr>
          <p:cNvSpPr/>
          <p:nvPr/>
        </p:nvSpPr>
        <p:spPr>
          <a:xfrm>
            <a:off x="479575" y="6459029"/>
            <a:ext cx="596188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Source</a:t>
            </a:r>
            <a:r>
              <a:rPr kumimoji="0" lang="en-US" sz="105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sym typeface="Wingdings" panose="05000000000000000000" pitchFamily="2" charset="2"/>
              </a:rPr>
              <a:t>: (1) </a:t>
            </a:r>
            <a:r>
              <a:rPr kumimoji="0" lang="en-GB" sz="1050" b="0" i="0" u="none" strike="noStrike" kern="1200" cap="none" spc="0" normalizeH="0" baseline="0" noProof="0" dirty="0">
                <a:ln>
                  <a:noFill/>
                </a:ln>
                <a:solidFill>
                  <a:srgbClr val="353E43"/>
                </a:solidFill>
                <a:effectLst/>
                <a:uLnTx/>
                <a:uFillTx/>
                <a:latin typeface="Arial"/>
                <a:ea typeface="+mn-ea"/>
                <a:cs typeface="+mn-cs"/>
                <a:hlinkClick r:id="rId4">
                  <a:extLst>
                    <a:ext uri="{A12FA001-AC4F-418D-AE19-62706E023703}">
                      <ahyp:hlinkClr xmlns:ahyp="http://schemas.microsoft.com/office/drawing/2018/hyperlinkcolor" val="tx"/>
                    </a:ext>
                  </a:extLst>
                </a:hlinkClick>
              </a:rPr>
              <a:t>ONS</a:t>
            </a:r>
            <a:r>
              <a:rPr kumimoji="0" lang="en-GB" sz="1050" b="0" i="0" u="none" strike="noStrike" kern="1200" cap="none" spc="0" normalizeH="0" baseline="0" noProof="0" dirty="0">
                <a:ln>
                  <a:noFill/>
                </a:ln>
                <a:solidFill>
                  <a:srgbClr val="353E43"/>
                </a:solidFill>
                <a:effectLst/>
                <a:uLnTx/>
                <a:uFillTx/>
                <a:latin typeface="Arial"/>
                <a:ea typeface="+mn-ea"/>
                <a:cs typeface="+mn-cs"/>
              </a:rPr>
              <a:t> National Life Tables (2) </a:t>
            </a:r>
            <a:r>
              <a:rPr kumimoji="0" lang="en-GB" sz="1050" b="0" i="0" u="none" strike="noStrike" kern="1200" cap="none" spc="0" normalizeH="0" baseline="0" noProof="0" dirty="0">
                <a:ln>
                  <a:noFill/>
                </a:ln>
                <a:solidFill>
                  <a:srgbClr val="353E43"/>
                </a:solidFill>
                <a:effectLst/>
                <a:uLnTx/>
                <a:uFillTx/>
                <a:latin typeface="Arial"/>
                <a:ea typeface="+mn-ea"/>
                <a:cs typeface="+mn-cs"/>
                <a:hlinkClick r:id="rId5">
                  <a:extLst>
                    <a:ext uri="{A12FA001-AC4F-418D-AE19-62706E023703}">
                      <ahyp:hlinkClr xmlns:ahyp="http://schemas.microsoft.com/office/drawing/2018/hyperlinkcolor" val="tx"/>
                    </a:ext>
                  </a:extLst>
                </a:hlinkClick>
              </a:rPr>
              <a:t>English indices of deprivation 2019: mapping resources</a:t>
            </a:r>
            <a:endParaRPr kumimoji="0" lang="en-US" sz="105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
        <p:nvSpPr>
          <p:cNvPr id="11" name="Rectangle 10">
            <a:extLst>
              <a:ext uri="{FF2B5EF4-FFF2-40B4-BE49-F238E27FC236}">
                <a16:creationId xmlns:a16="http://schemas.microsoft.com/office/drawing/2014/main" id="{72171AC1-CE20-48D4-9899-7C936C61E352}"/>
              </a:ext>
            </a:extLst>
          </p:cNvPr>
          <p:cNvSpPr/>
          <p:nvPr/>
        </p:nvSpPr>
        <p:spPr>
          <a:xfrm>
            <a:off x="6327336" y="5905031"/>
            <a:ext cx="4332198"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53E43">
                    <a:lumMod val="50000"/>
                  </a:srgbClr>
                </a:solidFill>
                <a:effectLst/>
                <a:uLnTx/>
                <a:uFillTx/>
                <a:latin typeface="Arial"/>
                <a:ea typeface="+mn-ea"/>
                <a:cs typeface="Arial"/>
              </a:rPr>
              <a:t>Note: </a:t>
            </a:r>
            <a:r>
              <a:rPr kumimoji="0" lang="en-GB" sz="1200" b="0" i="0" u="none" strike="noStrike" kern="0" cap="none" spc="0" normalizeH="0" baseline="0" noProof="0" dirty="0">
                <a:ln>
                  <a:noFill/>
                </a:ln>
                <a:solidFill>
                  <a:srgbClr val="353E43"/>
                </a:solidFill>
                <a:effectLst/>
                <a:uLnTx/>
                <a:uFillTx/>
                <a:latin typeface="Arial"/>
                <a:ea typeface="+mn-ea"/>
                <a:cs typeface="Arial"/>
              </a:rPr>
              <a:t>Percentage distribution derived by ranking neighbourhoods (MSOAs) within London by their IMD2019 deprivation score. </a:t>
            </a: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This includes data from Covid-19 in 2020 which may distort patterns. </a:t>
            </a:r>
            <a:endParaRPr kumimoji="0" lang="en-GB" sz="1200" b="0" i="0"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13" name="Title 2">
            <a:extLst>
              <a:ext uri="{FF2B5EF4-FFF2-40B4-BE49-F238E27FC236}">
                <a16:creationId xmlns:a16="http://schemas.microsoft.com/office/drawing/2014/main" id="{CAF22BDC-BCAB-489A-A128-1CDF67A19EDE}"/>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INEQUALITY IN LIFE EXPECTANCY FOR LONDON EXISTS BY GENDER AND DEPRIVATION </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78601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621438"/>
            <a:ext cx="5320589" cy="173443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3597E-F2F1-4A65-A27A-97A53EB7CD24}"/>
              </a:ext>
            </a:extLst>
          </p:cNvPr>
          <p:cNvPicPr>
            <a:picLocks noChangeAspect="1"/>
          </p:cNvPicPr>
          <p:nvPr/>
        </p:nvPicPr>
        <p:blipFill rotWithShape="1">
          <a:blip r:embed="rId3"/>
          <a:srcRect l="26527" t="21206" r="11658" b="16341"/>
          <a:stretch/>
        </p:blipFill>
        <p:spPr>
          <a:xfrm>
            <a:off x="4107633" y="2030144"/>
            <a:ext cx="7906153" cy="4341821"/>
          </a:xfrm>
          <a:prstGeom prst="rect">
            <a:avLst/>
          </a:prstGeom>
        </p:spPr>
      </p:pic>
      <p:sp>
        <p:nvSpPr>
          <p:cNvPr id="12" name="Text Placeholder 5">
            <a:extLst>
              <a:ext uri="{FF2B5EF4-FFF2-40B4-BE49-F238E27FC236}">
                <a16:creationId xmlns:a16="http://schemas.microsoft.com/office/drawing/2014/main" id="{D78489A6-A6DF-448D-B6F1-96664CE3E525}"/>
              </a:ext>
            </a:extLst>
          </p:cNvPr>
          <p:cNvSpPr txBox="1">
            <a:spLocks/>
          </p:cNvSpPr>
          <p:nvPr/>
        </p:nvSpPr>
        <p:spPr>
          <a:xfrm>
            <a:off x="4486603" y="1516547"/>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10. Inequality in life expectancy as measured across stops on the London Elizabeth line, using MSOA data, 2015-19</a:t>
            </a:r>
          </a:p>
        </p:txBody>
      </p:sp>
      <p:sp>
        <p:nvSpPr>
          <p:cNvPr id="13" name="TextBox 12">
            <a:extLst>
              <a:ext uri="{FF2B5EF4-FFF2-40B4-BE49-F238E27FC236}">
                <a16:creationId xmlns:a16="http://schemas.microsoft.com/office/drawing/2014/main" id="{6CFFCED4-B9EC-4BEF-8043-8FA3FB43CDA2}"/>
              </a:ext>
            </a:extLst>
          </p:cNvPr>
          <p:cNvSpPr txBox="1"/>
          <p:nvPr/>
        </p:nvSpPr>
        <p:spPr bwMode="gray">
          <a:xfrm>
            <a:off x="397670" y="1486397"/>
            <a:ext cx="3709963" cy="1728287"/>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Geographical inequality in life expectancy in London is illustrated as one travels along the Elizabeth line in London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graph provided illustrates two sections of the line where there are systematic changes in life expectancy for both men and woman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Moving both from Hanwell to Acton and Liverpool Street to Custom House a gradient of inequality in life expectancy is evident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sym typeface="Arial"/>
              </a:rPr>
              <a:t>Note: </a:t>
            </a: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1.The Liverpool Street (City of London)  life expectancy calculation has limitations due to challenges with calculating a denominator and capturing who exactly lives in this area (as it is theorised that some individuals may list this as their place of residence, but may not live there)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2. Middle Layer Super Output Areas (MSOAs)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have an average population of ~7500 residents or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~4000 households.</a:t>
            </a:r>
            <a:endParaRPr kumimoji="0" lang="en-GB" sz="1200" b="1" i="0" u="none" strike="noStrike" kern="0" cap="none" spc="0" normalizeH="0" baseline="0" noProof="0" dirty="0">
              <a:ln>
                <a:noFill/>
              </a:ln>
              <a:solidFill>
                <a:srgbClr val="353E43"/>
              </a:solidFill>
              <a:effectLst/>
              <a:uLnTx/>
              <a:uFillTx/>
              <a:latin typeface="Arial"/>
              <a:ea typeface="+mn-ea"/>
              <a:cs typeface="Arial"/>
            </a:endParaRPr>
          </a:p>
        </p:txBody>
      </p:sp>
      <p:sp>
        <p:nvSpPr>
          <p:cNvPr id="9" name="Title 2">
            <a:extLst>
              <a:ext uri="{FF2B5EF4-FFF2-40B4-BE49-F238E27FC236}">
                <a16:creationId xmlns:a16="http://schemas.microsoft.com/office/drawing/2014/main" id="{4ECDB971-38B7-40ED-BA04-32178A3B9A45}"/>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INEQUALITY IN LIFE EXPECTANCY EXISTS ACROSS ELIZABETH LINE STOPS IN LONDON</a:t>
            </a:r>
          </a:p>
        </p:txBody>
      </p:sp>
      <p:sp>
        <p:nvSpPr>
          <p:cNvPr id="14" name="Rectangle 13">
            <a:extLst>
              <a:ext uri="{FF2B5EF4-FFF2-40B4-BE49-F238E27FC236}">
                <a16:creationId xmlns:a16="http://schemas.microsoft.com/office/drawing/2014/main" id="{F44A234A-166C-4FF9-A22A-39E7D91C2E5B}"/>
              </a:ext>
            </a:extLst>
          </p:cNvPr>
          <p:cNvSpPr/>
          <p:nvPr/>
        </p:nvSpPr>
        <p:spPr>
          <a:xfrm>
            <a:off x="479575" y="6459029"/>
            <a:ext cx="21339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a:t>
            </a:r>
            <a:r>
              <a:rPr kumimoji="0" lang="en-US" sz="1000" b="0" i="0" u="none" strike="noStrike" kern="1200" cap="none" spc="0" normalizeH="0" baseline="0" noProof="0" dirty="0">
                <a:ln>
                  <a:noFill/>
                </a:ln>
                <a:effectLst/>
                <a:uLnTx/>
                <a:uFillTx/>
                <a:latin typeface="Arial"/>
                <a:ea typeface="+mn-ea"/>
                <a:cs typeface="Arial" panose="020B0604020202020204" pitchFamily="34" charset="0"/>
                <a:sym typeface="Wingdings" panose="05000000000000000000" pitchFamily="2" charset="2"/>
              </a:rPr>
              <a:t>:  </a:t>
            </a:r>
            <a:r>
              <a:rPr kumimoji="0" lang="en-GB" sz="1000" b="0" i="0" u="none" strike="noStrike" kern="1200" cap="none" spc="0" normalizeH="0" baseline="0" noProof="0" dirty="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ONS</a:t>
            </a:r>
            <a:r>
              <a:rPr kumimoji="0" lang="en-GB" sz="1000" b="0" i="0" u="none" strike="noStrike" kern="1200" cap="none" spc="0" normalizeH="0" baseline="0" noProof="0" dirty="0">
                <a:ln>
                  <a:noFill/>
                </a:ln>
                <a:effectLst/>
                <a:uLnTx/>
                <a:uFillTx/>
                <a:latin typeface="Arial"/>
                <a:ea typeface="+mn-ea"/>
                <a:cs typeface="+mn-cs"/>
              </a:rPr>
              <a:t> National Life Tables</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09183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582243"/>
            <a:ext cx="5320589" cy="173443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2" name="Text Placeholder 5">
            <a:extLst>
              <a:ext uri="{FF2B5EF4-FFF2-40B4-BE49-F238E27FC236}">
                <a16:creationId xmlns:a16="http://schemas.microsoft.com/office/drawing/2014/main" id="{D78489A6-A6DF-448D-B6F1-96664CE3E525}"/>
              </a:ext>
            </a:extLst>
          </p:cNvPr>
          <p:cNvSpPr txBox="1">
            <a:spLocks/>
          </p:cNvSpPr>
          <p:nvPr/>
        </p:nvSpPr>
        <p:spPr>
          <a:xfrm>
            <a:off x="5120002" y="1475247"/>
            <a:ext cx="1574059" cy="15749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11. Ethnic inequalities in the UK (Taken from NHSE Race &amp; Health observatory) </a:t>
            </a:r>
          </a:p>
        </p:txBody>
      </p:sp>
      <p:sp>
        <p:nvSpPr>
          <p:cNvPr id="13" name="TextBox 12">
            <a:extLst>
              <a:ext uri="{FF2B5EF4-FFF2-40B4-BE49-F238E27FC236}">
                <a16:creationId xmlns:a16="http://schemas.microsoft.com/office/drawing/2014/main" id="{6CFFCED4-B9EC-4BEF-8043-8FA3FB43CDA2}"/>
              </a:ext>
            </a:extLst>
          </p:cNvPr>
          <p:cNvSpPr txBox="1"/>
          <p:nvPr/>
        </p:nvSpPr>
        <p:spPr bwMode="gray">
          <a:xfrm>
            <a:off x="623010" y="1475247"/>
            <a:ext cx="3709963" cy="1728287"/>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most recent reliable figures for life expectancy by ethnicity are for 2011-14 (based on follow-up of the Census) and highlighted complex differences in life expectancy and cause-specific mortality for different ethnic groups in England and Wales as a whole.</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White and Mixed ethnic groups had lower life expectancy at birth than all other ethnic groups, while the Black African group had statistically significant higher life expectancy than most groups based on pre-pandemic data</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Public Health England (PHE) Covid-19 review of disparities in risks and outcomes found that risk of dying from Covid-19 was higher in those from Black, Asian and minority ethnic groups.</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Examples of ethnic inequalities in the UK are highlighted in this infographic from the NHSE Race &amp; Health Observatory.</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3</a:t>
            </a:r>
          </a:p>
        </p:txBody>
      </p:sp>
      <p:pic>
        <p:nvPicPr>
          <p:cNvPr id="2" name="Picture 1">
            <a:extLst>
              <a:ext uri="{FF2B5EF4-FFF2-40B4-BE49-F238E27FC236}">
                <a16:creationId xmlns:a16="http://schemas.microsoft.com/office/drawing/2014/main" id="{BD00952E-99B5-4FFD-9B08-C4E26D370A3B}"/>
              </a:ext>
            </a:extLst>
          </p:cNvPr>
          <p:cNvPicPr>
            <a:picLocks noChangeAspect="1"/>
          </p:cNvPicPr>
          <p:nvPr/>
        </p:nvPicPr>
        <p:blipFill rotWithShape="1">
          <a:blip r:embed="rId3"/>
          <a:srcRect t="18669" b="17272"/>
          <a:stretch/>
        </p:blipFill>
        <p:spPr>
          <a:xfrm>
            <a:off x="6651656" y="1542062"/>
            <a:ext cx="5122735" cy="4641310"/>
          </a:xfrm>
          <a:prstGeom prst="rect">
            <a:avLst/>
          </a:prstGeom>
        </p:spPr>
      </p:pic>
      <p:sp>
        <p:nvSpPr>
          <p:cNvPr id="9" name="Title 2">
            <a:extLst>
              <a:ext uri="{FF2B5EF4-FFF2-40B4-BE49-F238E27FC236}">
                <a16:creationId xmlns:a16="http://schemas.microsoft.com/office/drawing/2014/main" id="{C0BD8294-CA7A-45FA-8504-9CBC9096FCA2}"/>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HEALTH INEQUALITY BY ETHNICITY WAS EVIDENT PRE-PANDEMIC AND EXPOSED DURING COVID-19</a:t>
            </a:r>
          </a:p>
        </p:txBody>
      </p:sp>
      <p:sp>
        <p:nvSpPr>
          <p:cNvPr id="14" name="Rectangle 13">
            <a:extLst>
              <a:ext uri="{FF2B5EF4-FFF2-40B4-BE49-F238E27FC236}">
                <a16:creationId xmlns:a16="http://schemas.microsoft.com/office/drawing/2014/main" id="{9E84886C-FBE6-45EF-97E6-228D00FAE088}"/>
              </a:ext>
            </a:extLst>
          </p:cNvPr>
          <p:cNvSpPr/>
          <p:nvPr/>
        </p:nvSpPr>
        <p:spPr>
          <a:xfrm>
            <a:off x="479575" y="6459029"/>
            <a:ext cx="860684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rPr>
              <a:t>ONS Ethnic Difference in Life Expectancy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(2)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rPr>
              <a:t>COVID-19: review of disparities in risks and outcomes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(3)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6"/>
              </a:rPr>
              <a:t>NHS Race &amp; Health Observatory</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65455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 further report on ethnic disparities in the UK highlights:</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a:t>
            </a:r>
            <a:endParaRPr kumimoji="0" lang="en-GB" sz="1400" b="0" i="0" u="none" strike="noStrike" kern="0" cap="none" spc="0" normalizeH="0" baseline="3000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People</a:t>
            </a: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 in Bangladeshi, Pakistani and Black ethnic groups are the most likely to be living in deprived neighbourhoods</a:t>
            </a:r>
            <a:endParaRPr kumimoji="0" lang="en-GB" sz="1800" b="0" i="0" u="none" strike="noStrike" kern="1200" cap="none" spc="0" normalizeH="0" baseline="0" noProof="0" dirty="0">
              <a:ln>
                <a:noFill/>
              </a:ln>
              <a:solidFill>
                <a:srgbClr val="353E43"/>
              </a:solidFill>
              <a:effectLst/>
              <a:uLnTx/>
              <a:uFillTx/>
              <a:latin typeface="Arial"/>
              <a:ea typeface="+mn-lt"/>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Unemployment rates are highest among Black, Bangladeshi, and Pakistani populations, while White and Indian groups are more likely to be in employment</a:t>
            </a:r>
            <a:endParaRPr kumimoji="0" lang="en-GB" sz="1800" b="0" i="0" u="none" strike="noStrike" kern="120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People in Bangladeshi, Pakistani, Chinese and Black ethnic groups are around twice as likely to be living on a low income, and experiencing child poverty, as White people</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l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lt"/>
                <a:cs typeface="Arial"/>
              </a:rPr>
              <a:t>The report also highlights ethnic differences in disease patterns including:</a:t>
            </a:r>
            <a:r>
              <a:rPr kumimoji="0" lang="en-GB" sz="1400" b="0" i="0" u="none" strike="noStrike" kern="0" cap="none" spc="0" normalizeH="0" baseline="30000" noProof="0" dirty="0">
                <a:ln>
                  <a:noFill/>
                </a:ln>
                <a:solidFill>
                  <a:srgbClr val="353E43"/>
                </a:solidFill>
                <a:effectLst/>
                <a:uLnTx/>
                <a:uFillTx/>
                <a:latin typeface="Arial"/>
                <a:ea typeface="+mn-lt"/>
                <a:cs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People</a:t>
            </a:r>
            <a:r>
              <a:rPr kumimoji="0" lang="en-GB" sz="1400" b="0" i="0" u="none" strike="noStrike" kern="0" cap="none" spc="0" normalizeH="0" baseline="0" noProof="0" dirty="0">
                <a:ln>
                  <a:noFill/>
                </a:ln>
                <a:solidFill>
                  <a:srgbClr val="353E43"/>
                </a:solidFill>
                <a:effectLst/>
                <a:uLnTx/>
                <a:uFillTx/>
                <a:latin typeface="Arial"/>
                <a:ea typeface="+mn-ea"/>
                <a:cs typeface="Arial"/>
              </a:rPr>
              <a:t> </a:t>
            </a:r>
            <a:r>
              <a:rPr kumimoji="0" lang="en-GB" sz="1400" b="0" i="0" u="none" strike="noStrike" kern="0" cap="none" spc="0" normalizeH="0" baseline="0" noProof="0" dirty="0">
                <a:ln>
                  <a:noFill/>
                </a:ln>
                <a:solidFill>
                  <a:srgbClr val="353E43"/>
                </a:solidFill>
                <a:effectLst/>
                <a:uLnTx/>
                <a:uFillTx/>
                <a:latin typeface="Arial"/>
                <a:ea typeface="+mn-lt"/>
                <a:cs typeface="Arial"/>
              </a:rPr>
              <a:t>from South Asian ethnic groups having more heart disease, hypertension and diabetes than White people</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lt"/>
                <a:cs typeface="Arial"/>
              </a:rPr>
              <a:t>Black people having more hypertension and diabetes but lower heart disease than White people</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People from South Asian ethnic and Black ethnic groups have higher risk of type 2 diabetes and stroke</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People from South Asian ethnic groups having a much lower incidence of ‘all cancers’, while Black ethnic groups having slightly lower incidence than White (though patterns vary for different cancer types)</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
        <p:nvSpPr>
          <p:cNvPr id="6" name="Title 2">
            <a:extLst>
              <a:ext uri="{FF2B5EF4-FFF2-40B4-BE49-F238E27FC236}">
                <a16:creationId xmlns:a16="http://schemas.microsoft.com/office/drawing/2014/main" id="{F72C2742-B40D-4B57-A666-3ED7B16D6155}"/>
              </a:ext>
            </a:extLst>
          </p:cNvPr>
          <p:cNvSpPr txBox="1">
            <a:spLocks/>
          </p:cNvSpPr>
          <p:nvPr/>
        </p:nvSpPr>
        <p:spPr>
          <a:xfrm>
            <a:off x="628300" y="6530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ETHNIC INEQUALITIES EXIST IN INCOME, EMPLOYMENT AND DISEASE PATTERNS</a:t>
            </a:r>
          </a:p>
        </p:txBody>
      </p:sp>
      <p:sp>
        <p:nvSpPr>
          <p:cNvPr id="9" name="Rectangle 8">
            <a:extLst>
              <a:ext uri="{FF2B5EF4-FFF2-40B4-BE49-F238E27FC236}">
                <a16:creationId xmlns:a16="http://schemas.microsoft.com/office/drawing/2014/main" id="{0BE30460-3F6D-4EBE-8791-615F3C59F58B}"/>
              </a:ext>
            </a:extLst>
          </p:cNvPr>
          <p:cNvSpPr/>
          <p:nvPr/>
        </p:nvSpPr>
        <p:spPr>
          <a:xfrm>
            <a:off x="479575" y="6459029"/>
            <a:ext cx="461055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53E43"/>
                </a:solidFill>
                <a:effectLst/>
                <a:uLnTx/>
                <a:uFillTx/>
                <a:latin typeface="Arial"/>
                <a:ea typeface="+mn-ea"/>
                <a:cs typeface="Arial"/>
              </a:rPr>
              <a:t>Source: </a:t>
            </a:r>
            <a:r>
              <a:rPr kumimoji="0" lang="en-GB" sz="1000" b="0" i="0" u="none" strike="noStrike" kern="1200" cap="none" spc="0" normalizeH="0" baseline="0" noProof="0" dirty="0">
                <a:ln>
                  <a:noFill/>
                </a:ln>
                <a:solidFill>
                  <a:srgbClr val="353E43"/>
                </a:solidFill>
                <a:effectLst/>
                <a:uLnTx/>
                <a:uFillTx/>
                <a:latin typeface="Arial"/>
                <a:ea typeface="+mn-lt"/>
                <a:cs typeface="Arial"/>
                <a:hlinkClick r:id="rId3">
                  <a:extLst>
                    <a:ext uri="{A12FA001-AC4F-418D-AE19-62706E023703}">
                      <ahyp:hlinkClr xmlns:ahyp="http://schemas.microsoft.com/office/drawing/2018/hyperlinkcolor" val="tx"/>
                    </a:ext>
                  </a:extLst>
                </a:hlinkClick>
              </a:rPr>
              <a:t>Ethnic disparities in the major causes of mortality and their risk factors</a:t>
            </a:r>
            <a:endParaRPr kumimoji="0" lang="en-GB"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28831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3F0AD5AE-B101-4E9E-8878-CA822871F212}"/>
              </a:ext>
            </a:extLst>
          </p:cNvPr>
          <p:cNvGrpSpPr/>
          <p:nvPr/>
        </p:nvGrpSpPr>
        <p:grpSpPr>
          <a:xfrm>
            <a:off x="543614" y="1690040"/>
            <a:ext cx="10856492" cy="4642521"/>
            <a:chOff x="597310" y="1917339"/>
            <a:chExt cx="10802796" cy="4716303"/>
          </a:xfrm>
        </p:grpSpPr>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Rough Sleepers</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Estimates of rough sleepers on a single night in Autumn in 2021 indicate that nearly 640 (26.2%) of total estimated 2,440 rough sleepers in England were in London.</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8,329 people were seen rough sleeping by outreach workers in London across 2021/22 which represented a 24% decrease compared to 11,018 in 2020/21.</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2</a:t>
              </a:r>
              <a:endParaRPr kumimoji="0" lang="en-GB" sz="1400" b="0" i="0" u="none" strike="noStrike" kern="0" cap="none" spc="0" normalizeH="0" baseline="30000" noProof="0" dirty="0">
                <a:ln>
                  <a:noFill/>
                </a:ln>
                <a:solidFill>
                  <a:srgbClr val="353E43"/>
                </a:solidFill>
                <a:effectLst/>
                <a:uLnTx/>
                <a:uFillTx/>
                <a:latin typeface="Arial"/>
                <a:ea typeface="+mn-ea"/>
                <a:cs typeface="Aria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These statistics do not capture the full homelessness problem which includes those in temporary accommodation, sofa surfing and other forms of insecure housing​</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Higher prevalence of long-term physical health problems (41%) and diagnosed mental health problems (45%) have been identified in homeless groups compared to 28% and 25% in the general population respectively.</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Asylum Seekers </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It is estimated that more than half of the UK’s 674,000 undocumented adults and children live in London (397,000).</a:t>
              </a:r>
              <a:r>
                <a:rPr kumimoji="0" lang="en-US"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a:t>
              </a:r>
              <a:r>
                <a:rPr kumimoji="0" lang="en-US" sz="1400" b="0" i="0" u="none" strike="noStrike" kern="1200" cap="none" spc="0" normalizeH="0" baseline="30000" noProof="0" dirty="0">
                  <a:ln>
                    <a:noFill/>
                  </a:ln>
                  <a:solidFill>
                    <a:srgbClr val="353E43"/>
                  </a:solidFill>
                  <a:effectLst/>
                  <a:uLnTx/>
                  <a:uFillTx/>
                  <a:latin typeface="Arial" panose="020B0604020202020204" pitchFamily="34" charset="0"/>
                  <a:ea typeface="+mn-ea"/>
                  <a:cs typeface="+mn-cs"/>
                </a:rPr>
                <a:t>4</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In Feb 2022, there were 25,000 people in initial accommodation hotels, with the majority of these accommodations in London.</a:t>
              </a:r>
              <a:r>
                <a:rPr kumimoji="0" lang="en-GB" sz="1400" b="0" i="0" u="none" strike="noStrike" kern="0" cap="none" spc="0" normalizeH="0" baseline="30000" noProof="0" dirty="0">
                  <a:ln>
                    <a:noFill/>
                  </a:ln>
                  <a:solidFill>
                    <a:srgbClr val="353E43"/>
                  </a:solidFill>
                  <a:effectLst/>
                  <a:uLnTx/>
                  <a:uFillTx/>
                  <a:latin typeface="Arial"/>
                  <a:ea typeface="+mn-ea"/>
                  <a:cs typeface="Arial"/>
                </a:rPr>
                <a:t>4</a:t>
              </a:r>
              <a:r>
                <a:rPr kumimoji="0" lang="en-GB" sz="1400" b="0" i="0" u="none" strike="noStrike" kern="1200" cap="none" spc="0" normalizeH="0" baseline="30000" noProof="0" dirty="0">
                  <a:ln>
                    <a:noFill/>
                  </a:ln>
                  <a:solidFill>
                    <a:srgbClr val="353E43"/>
                  </a:solidFill>
                  <a:effectLst/>
                  <a:uLnTx/>
                  <a:uFillTx/>
                  <a:latin typeface="Arial" panose="020B0604020202020204" pitchFamily="34" charset="0"/>
                  <a:ea typeface="+mn-ea"/>
                  <a:cs typeface="+mn-cs"/>
                </a:rPr>
                <a: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The number of Afghan refugees in bridging hotels in London is in addition, and has changed over time with thousands accommodated in London in Feb 2022.</a:t>
              </a:r>
              <a:r>
                <a:rPr kumimoji="0" lang="en-GB" sz="1400" b="0" i="0" u="none" strike="noStrike" kern="0" cap="none" spc="0" normalizeH="0" baseline="30000" noProof="0" dirty="0">
                  <a:ln>
                    <a:noFill/>
                  </a:ln>
                  <a:solidFill>
                    <a:srgbClr val="353E43"/>
                  </a:solidFill>
                  <a:effectLst/>
                  <a:uLnTx/>
                  <a:uFillTx/>
                  <a:latin typeface="Arial"/>
                  <a:ea typeface="+mn-ea"/>
                  <a:cs typeface="Arial"/>
                </a:rPr>
                <a:t>4,5</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400" dirty="0">
                  <a:solidFill>
                    <a:srgbClr val="353E43"/>
                  </a:solidFill>
                  <a:latin typeface="Arial" panose="020B0604020202020204" pitchFamily="34" charset="0"/>
                </a:rPr>
                <a:t>Common health challenges prevalent in this group include untreated communicable diseases, poorly controlled chronic conditions, maternity care, mental health and specialist support needs.</a:t>
              </a:r>
              <a:r>
                <a:rPr lang="en-GB" sz="1400" baseline="30000" dirty="0">
                  <a:solidFill>
                    <a:srgbClr val="353E43"/>
                  </a:solidFill>
                  <a:latin typeface="Arial" panose="020B0604020202020204" pitchFamily="34" charset="0"/>
                </a:rPr>
                <a:t>6</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Gypsy, Roma and Travellers</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a:p>
              <a:pPr marL="285750" indent="-285750">
                <a:lnSpc>
                  <a:spcPct val="107000"/>
                </a:lnSpc>
                <a:buFont typeface="Arial" panose="020B0604020202020204" pitchFamily="34" charset="0"/>
                <a:buChar char="•"/>
                <a:defRPr/>
              </a:pPr>
              <a:r>
                <a:rPr lang="en-GB" sz="1400" dirty="0">
                  <a:solidFill>
                    <a:srgbClr val="353E43"/>
                  </a:solidFill>
                  <a:latin typeface="Arial" panose="020B0604020202020204" pitchFamily="34" charset="0"/>
                </a:rPr>
                <a:t>Past research found up to 30,000 Gypsies and Travellers living in London, though we await more accurate estimates from 2021 census for Gypsy, Roma and Travellers</a:t>
              </a:r>
              <a:r>
                <a:rPr lang="en-GB" sz="1400" baseline="30000" dirty="0">
                  <a:solidFill>
                    <a:srgbClr val="353E43"/>
                  </a:solidFill>
                  <a:latin typeface="Arial" panose="020B0604020202020204" pitchFamily="34" charset="0"/>
                </a:rPr>
                <a:t>7</a:t>
              </a:r>
            </a:p>
            <a:p>
              <a:pPr marL="285750" indent="-285750">
                <a:lnSpc>
                  <a:spcPct val="107000"/>
                </a:lnSpc>
                <a:buFont typeface="Arial" panose="020B0604020202020204" pitchFamily="34" charset="0"/>
                <a:buChar char="•"/>
                <a:defRPr/>
              </a:pPr>
              <a:r>
                <a:rPr lang="en-GB" sz="1400" dirty="0">
                  <a:solidFill>
                    <a:srgbClr val="353E43"/>
                  </a:solidFill>
                  <a:latin typeface="Arial" panose="020B0604020202020204" pitchFamily="34" charset="0"/>
                </a:rPr>
                <a:t>Studies have reported higher prevalence of long-term illness including diabetes, anxiety and depression and worse birth outcomes and maternal health in this group.</a:t>
              </a:r>
              <a:r>
                <a:rPr lang="en-GB" sz="1400" baseline="30000" dirty="0">
                  <a:solidFill>
                    <a:srgbClr val="353E43"/>
                  </a:solidFill>
                  <a:latin typeface="Arial" panose="020B0604020202020204" pitchFamily="34" charset="0"/>
                </a:rPr>
                <a:t>8</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1200" cap="none" spc="0" normalizeH="0" baseline="0" noProof="0" dirty="0">
                <a:ln>
                  <a:noFill/>
                </a:ln>
                <a:solidFill>
                  <a:srgbClr val="0B0C0C"/>
                </a:solidFill>
                <a:effectLst/>
                <a:uLnTx/>
                <a:uFillTx/>
                <a:latin typeface="Arial" panose="020B060402020202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3000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3000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en-GB" sz="1400" b="0" i="0" u="none" strike="noStrike" kern="0" cap="none" spc="0" normalizeH="0" baseline="3000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17E2EC44-CCDF-4DD4-80AB-67C646BB08D8}"/>
                </a:ext>
              </a:extLst>
            </p:cNvPr>
            <p:cNvSpPr/>
            <p:nvPr/>
          </p:nvSpPr>
          <p:spPr>
            <a:xfrm>
              <a:off x="597310" y="1917339"/>
              <a:ext cx="10802796" cy="1929447"/>
            </a:xfrm>
            <a:prstGeom prst="rect">
              <a:avLst/>
            </a:prstGeom>
            <a:no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560ADF0E-4F81-480D-AD47-6606FAE54BC5}"/>
                </a:ext>
              </a:extLst>
            </p:cNvPr>
            <p:cNvSpPr/>
            <p:nvPr/>
          </p:nvSpPr>
          <p:spPr>
            <a:xfrm>
              <a:off x="597310" y="3846786"/>
              <a:ext cx="10802796" cy="1642890"/>
            </a:xfrm>
            <a:prstGeom prst="rect">
              <a:avLst/>
            </a:prstGeom>
            <a:no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369144F-FDF5-46E1-B37B-E4BECA67BFC6}"/>
                </a:ext>
              </a:extLst>
            </p:cNvPr>
            <p:cNvSpPr/>
            <p:nvPr/>
          </p:nvSpPr>
          <p:spPr>
            <a:xfrm>
              <a:off x="597310" y="5489676"/>
              <a:ext cx="10802796" cy="1143966"/>
            </a:xfrm>
            <a:prstGeom prst="rect">
              <a:avLst/>
            </a:prstGeom>
            <a:no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Title 2">
            <a:extLst>
              <a:ext uri="{FF2B5EF4-FFF2-40B4-BE49-F238E27FC236}">
                <a16:creationId xmlns:a16="http://schemas.microsoft.com/office/drawing/2014/main" id="{40E231E2-1CC1-45F9-8B64-A30C1C63D710}"/>
              </a:ext>
            </a:extLst>
          </p:cNvPr>
          <p:cNvSpPr txBox="1">
            <a:spLocks/>
          </p:cNvSpPr>
          <p:nvPr/>
        </p:nvSpPr>
        <p:spPr>
          <a:xfrm>
            <a:off x="595976" y="366168"/>
            <a:ext cx="10751768" cy="1338788"/>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dirty="0">
                <a:ln>
                  <a:noFill/>
                </a:ln>
                <a:solidFill>
                  <a:srgbClr val="353E43"/>
                </a:solidFill>
                <a:effectLst/>
                <a:uLnTx/>
                <a:uFillTx/>
                <a:latin typeface="Arial"/>
                <a:ea typeface="Aktiv Grotesk" panose="020B0504020202020204" pitchFamily="34" charset="0"/>
                <a:cs typeface="Arial"/>
                <a:sym typeface="Arial"/>
              </a:rPr>
              <a:t>HIGH NUMBERS OF INDIVIDUALS BELONGING TO INCLUSION HEALTH GROUPS LIVE IN LONDON THOUGH DATA AVAILABLE ON HEALTH IS LIMITED</a:t>
            </a:r>
          </a:p>
        </p:txBody>
      </p:sp>
      <p:sp>
        <p:nvSpPr>
          <p:cNvPr id="13" name="Rectangle 12">
            <a:extLst>
              <a:ext uri="{FF2B5EF4-FFF2-40B4-BE49-F238E27FC236}">
                <a16:creationId xmlns:a16="http://schemas.microsoft.com/office/drawing/2014/main" id="{EBB99E81-F5FD-46A0-9E88-965E911ABB8C}"/>
              </a:ext>
            </a:extLst>
          </p:cNvPr>
          <p:cNvSpPr/>
          <p:nvPr/>
        </p:nvSpPr>
        <p:spPr>
          <a:xfrm>
            <a:off x="479575" y="6459029"/>
            <a:ext cx="11177037" cy="3989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a:rPr>
              <a:t>Source: (1) </a:t>
            </a:r>
            <a:r>
              <a:rPr kumimoji="0" lang="en-GB" sz="1000" b="0" i="0" u="none" strike="noStrike" kern="1200" cap="none" spc="0" normalizeH="0" baseline="0" noProof="0" dirty="0">
                <a:ln>
                  <a:noFill/>
                </a:ln>
                <a:effectLst/>
                <a:uLnTx/>
                <a:uFillTx/>
                <a:latin typeface="Arial"/>
                <a:ea typeface="+mn-ea"/>
                <a:cs typeface="+mn-cs"/>
                <a:hlinkClick r:id="rId3">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dirty="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Inclusion Health</a:t>
            </a:r>
            <a:r>
              <a:rPr kumimoji="0" lang="en-GB" sz="1000" b="0" i="0" u="none" strike="noStrike" kern="1200" cap="none" spc="0" normalizeH="0" baseline="0" noProof="0" dirty="0">
                <a:ln>
                  <a:noFill/>
                </a:ln>
                <a:effectLst/>
                <a:uLnTx/>
                <a:uFillTx/>
                <a:latin typeface="Arial"/>
                <a:ea typeface="+mn-ea"/>
                <a:cs typeface="+mn-cs"/>
              </a:rPr>
              <a:t>  (2) </a:t>
            </a:r>
            <a:r>
              <a:rPr kumimoji="0" lang="en-GB" sz="1000" b="0" i="0" u="none" strike="noStrike" kern="1200" cap="none" spc="0" normalizeH="0" baseline="0" noProof="0" dirty="0">
                <a:ln>
                  <a:noFill/>
                </a:ln>
                <a:effectLst/>
                <a:uLnTx/>
                <a:uFillTx/>
                <a:latin typeface="Arial"/>
                <a:ea typeface="+mn-lt"/>
                <a:cs typeface="Arial"/>
                <a:hlinkClick r:id="rId3">
                  <a:extLst>
                    <a:ext uri="{A12FA001-AC4F-418D-AE19-62706E023703}">
                      <ahyp:hlinkClr xmlns:ahyp="http://schemas.microsoft.com/office/drawing/2018/hyperlinkcolor" val="tx"/>
                    </a:ext>
                  </a:extLst>
                </a:hlinkClick>
              </a:rPr>
              <a:t>London Datastore - CHAIN Reports </a:t>
            </a:r>
            <a:r>
              <a:rPr kumimoji="0" lang="en-GB" sz="1000" b="0" i="0" u="none" strike="noStrike" kern="1200" cap="none" spc="0" normalizeH="0" baseline="0" noProof="0" dirty="0">
                <a:ln>
                  <a:noFill/>
                </a:ln>
                <a:effectLst/>
                <a:uLnTx/>
                <a:uFillTx/>
                <a:latin typeface="Arial"/>
                <a:ea typeface="+mn-ea"/>
                <a:cs typeface="+mn-cs"/>
              </a:rPr>
              <a:t> (3) </a:t>
            </a:r>
            <a:r>
              <a:rPr kumimoji="0" lang="en-GB" sz="1000" b="0"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The impact of homelessness on health: a guide for local authorities | Local Government Association </a:t>
            </a:r>
            <a:r>
              <a:rPr kumimoji="0" lang="en-GB" sz="1000" b="0" i="0" u="none" strike="noStrike" kern="1200" cap="none" spc="0" normalizeH="0" baseline="0" noProof="0" dirty="0">
                <a:ln>
                  <a:noFill/>
                </a:ln>
                <a:effectLst/>
                <a:uLnTx/>
                <a:uFillTx/>
                <a:latin typeface="Arial"/>
                <a:ea typeface="+mn-ea"/>
                <a:cs typeface="+mn-cs"/>
              </a:rPr>
              <a:t> (4)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Home Affairs Committee Report</a:t>
            </a:r>
            <a:r>
              <a:rPr kumimoji="0" lang="en-GB" sz="1000" b="0" i="0" u="none" strike="noStrike" kern="1200" cap="none" spc="0" normalizeH="0" baseline="0" noProof="0" dirty="0">
                <a:ln>
                  <a:noFill/>
                </a:ln>
                <a:effectLst/>
                <a:uLnTx/>
                <a:uFillTx/>
                <a:latin typeface="Arial"/>
                <a:ea typeface="+mn-ea"/>
                <a:cs typeface="+mn-cs"/>
              </a:rPr>
              <a:t> (5) </a:t>
            </a:r>
            <a:r>
              <a:rPr kumimoji="0" lang="en-GB" sz="1000" b="0" i="0" u="none" strike="noStrike" kern="1200" cap="none" spc="0" normalizeH="0" baseline="0" noProof="0" dirty="0">
                <a:ln>
                  <a:noFill/>
                </a:ln>
                <a:effectLst/>
                <a:uLnTx/>
                <a:uFillTx/>
                <a:latin typeface="Arial"/>
                <a:ea typeface="+mn-ea"/>
                <a:cs typeface="+mn-cs"/>
                <a:hlinkClick r:id="rId7">
                  <a:extLst>
                    <a:ext uri="{A12FA001-AC4F-418D-AE19-62706E023703}">
                      <ahyp:hlinkClr xmlns:ahyp="http://schemas.microsoft.com/office/drawing/2018/hyperlinkcolor" val="tx"/>
                    </a:ext>
                  </a:extLst>
                </a:hlinkClick>
              </a:rPr>
              <a:t>Inspection of contingency asylum accommodation</a:t>
            </a:r>
            <a:r>
              <a:rPr kumimoji="0" lang="en-GB" sz="1000" b="0" i="0" u="none" strike="noStrike" kern="1200" cap="none" spc="0" normalizeH="0" baseline="0" noProof="0" dirty="0">
                <a:ln>
                  <a:noFill/>
                </a:ln>
                <a:effectLst/>
                <a:uLnTx/>
                <a:uFillTx/>
                <a:latin typeface="Arial"/>
                <a:ea typeface="+mn-ea"/>
                <a:cs typeface="+mn-cs"/>
              </a:rPr>
              <a:t> (6) </a:t>
            </a:r>
            <a:r>
              <a:rPr kumimoji="0" lang="en-GB" sz="1000" b="0" i="0" u="none" strike="noStrike" kern="1200" cap="none" spc="0" normalizeH="0" baseline="0" noProof="0" dirty="0">
                <a:ln>
                  <a:noFill/>
                </a:ln>
                <a:effectLst/>
                <a:uLnTx/>
                <a:uFillTx/>
                <a:latin typeface="Arial"/>
                <a:ea typeface="+mn-ea"/>
                <a:cs typeface="+mn-cs"/>
                <a:hlinkClick r:id="rId8">
                  <a:extLst>
                    <a:ext uri="{A12FA001-AC4F-418D-AE19-62706E023703}">
                      <ahyp:hlinkClr xmlns:ahyp="http://schemas.microsoft.com/office/drawing/2018/hyperlinkcolor" val="tx"/>
                    </a:ext>
                  </a:extLst>
                </a:hlinkClick>
              </a:rPr>
              <a:t>Unique health challenges for refugees and asylum seekers </a:t>
            </a:r>
            <a:r>
              <a:rPr kumimoji="0" lang="en-GB" sz="1000" b="0" i="0" u="none" strike="noStrike" kern="1200" cap="none" spc="0" normalizeH="0" baseline="0" noProof="0" dirty="0">
                <a:ln>
                  <a:noFill/>
                </a:ln>
                <a:effectLst/>
                <a:uLnTx/>
                <a:uFillTx/>
                <a:latin typeface="Arial"/>
                <a:ea typeface="+mn-ea"/>
                <a:cs typeface="+mn-cs"/>
              </a:rPr>
              <a:t>(7) </a:t>
            </a:r>
            <a:r>
              <a:rPr kumimoji="0" lang="en-GB" sz="1000" b="0" i="0" u="none" strike="noStrike" kern="1200" cap="none" spc="0" normalizeH="0" baseline="0" noProof="0" dirty="0">
                <a:ln>
                  <a:noFill/>
                </a:ln>
                <a:effectLst/>
                <a:uLnTx/>
                <a:uFillTx/>
                <a:latin typeface="Arial"/>
                <a:ea typeface="+mn-ea"/>
                <a:cs typeface="+mn-cs"/>
                <a:hlinkClick r:id="rId9">
                  <a:extLst>
                    <a:ext uri="{A12FA001-AC4F-418D-AE19-62706E023703}">
                      <ahyp:hlinkClr xmlns:ahyp="http://schemas.microsoft.com/office/drawing/2018/hyperlinkcolor" val="tx"/>
                    </a:ext>
                  </a:extLst>
                </a:hlinkClick>
              </a:rPr>
              <a:t>Why we’re needed </a:t>
            </a:r>
            <a:r>
              <a:rPr kumimoji="0" lang="en-GB" sz="1000" b="0" i="0" u="none" strike="noStrike" kern="1200" cap="none" spc="0" normalizeH="0" baseline="0" noProof="0" dirty="0">
                <a:ln>
                  <a:noFill/>
                </a:ln>
                <a:effectLst/>
                <a:uLnTx/>
                <a:uFillTx/>
                <a:latin typeface="Arial"/>
                <a:ea typeface="+mn-ea"/>
                <a:cs typeface="+mn-cs"/>
              </a:rPr>
              <a:t>(8) </a:t>
            </a:r>
            <a:r>
              <a:rPr kumimoji="0" lang="en-GB" sz="1000" b="0" i="0" u="none" strike="noStrike" kern="1200" cap="none" spc="0" normalizeH="0" baseline="0" noProof="0" dirty="0">
                <a:ln>
                  <a:noFill/>
                </a:ln>
                <a:effectLst/>
                <a:uLnTx/>
                <a:uFillTx/>
                <a:latin typeface="Arial"/>
                <a:ea typeface="+mn-ea"/>
                <a:cs typeface="+mn-cs"/>
                <a:hlinkClick r:id="rId10">
                  <a:extLst>
                    <a:ext uri="{A12FA001-AC4F-418D-AE19-62706E023703}">
                      <ahyp:hlinkClr xmlns:ahyp="http://schemas.microsoft.com/office/drawing/2018/hyperlinkcolor" val="tx"/>
                    </a:ext>
                  </a:extLst>
                </a:hlinkClick>
              </a:rPr>
              <a:t>Aspinall Report</a:t>
            </a:r>
            <a:endParaRPr kumimoji="0" lang="en-GB" sz="10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3904736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3601" y="530407"/>
            <a:ext cx="10751768" cy="1338788"/>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dirty="0">
                <a:solidFill>
                  <a:srgbClr val="353E43"/>
                </a:solidFill>
                <a:ea typeface="Aktiv Grotesk" panose="020B0504020202020204" pitchFamily="34" charset="0"/>
              </a:rPr>
              <a:t>HEALTHY LIFE EXPECTANCY IN LONDON</a:t>
            </a:r>
            <a:br>
              <a:rPr lang="en-GB" sz="3000" spc="190" dirty="0">
                <a:latin typeface="Arial" panose="020B0604020202020204" pitchFamily="34" charset="0"/>
                <a:ea typeface="Aktiv Grotesk" panose="020B0504020202020204" pitchFamily="34" charset="0"/>
                <a:cs typeface="Arial" panose="020B0604020202020204" pitchFamily="34" charset="0"/>
              </a:rPr>
            </a:br>
            <a:br>
              <a:rPr lang="en-GB" sz="3000" spc="190" dirty="0">
                <a:latin typeface="Arial" panose="020B0604020202020204" pitchFamily="34" charset="0"/>
                <a:ea typeface="Aktiv Grotesk" panose="020B0504020202020204" pitchFamily="34" charset="0"/>
                <a:cs typeface="Arial" panose="020B0604020202020204" pitchFamily="34" charset="0"/>
              </a:rPr>
            </a:br>
            <a:endPar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31" name="Text Placeholder 5">
            <a:extLst>
              <a:ext uri="{FF2B5EF4-FFF2-40B4-BE49-F238E27FC236}">
                <a16:creationId xmlns:a16="http://schemas.microsoft.com/office/drawing/2014/main" id="{65A83344-215A-914E-B205-18E85DD6402D}"/>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2018-20, healthy life expectancy was similar in London to England for males at 63.8 years and above the national average for females at 65.0 years</a:t>
            </a:r>
            <a:endParaRPr kumimoji="0" lang="en-US" sz="1200" b="0" i="0" u="none" strike="noStrike" kern="1200" cap="none" spc="0" normalizeH="0" baseline="0" noProof="0" dirty="0">
              <a:ln>
                <a:noFill/>
              </a:ln>
              <a:solidFill>
                <a:srgbClr val="353E43">
                  <a:tint val="75000"/>
                </a:srgbClr>
              </a:solidFill>
              <a:effectLst/>
              <a:uLnTx/>
              <a:uFillTx/>
              <a:latin typeface="Arial"/>
              <a:ea typeface="+mn-ea"/>
              <a:cs typeface="+mn-cs"/>
            </a:endParaRPr>
          </a:p>
        </p:txBody>
      </p:sp>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6264" y="1898932"/>
            <a:ext cx="10224613"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12. Trend in healthy life expectancy at birth, by sex, London compared to England, 2009-11 to 2018-20</a:t>
            </a:r>
          </a:p>
        </p:txBody>
      </p:sp>
      <p:sp>
        <p:nvSpPr>
          <p:cNvPr id="14" name="Rectangle 13">
            <a:extLst>
              <a:ext uri="{FF2B5EF4-FFF2-40B4-BE49-F238E27FC236}">
                <a16:creationId xmlns:a16="http://schemas.microsoft.com/office/drawing/2014/main" id="{E7440249-C8D0-364B-8404-2B31B3BBE8C3}"/>
              </a:ext>
            </a:extLst>
          </p:cNvPr>
          <p:cNvSpPr/>
          <p:nvPr/>
        </p:nvSpPr>
        <p:spPr>
          <a:xfrm>
            <a:off x="626133" y="2157020"/>
            <a:ext cx="10792255" cy="910881"/>
          </a:xfrm>
          <a:prstGeom prst="rect">
            <a:avLst/>
          </a:prstGeom>
        </p:spPr>
        <p:txBody>
          <a:bodyPr wrap="square" lIns="0" tIns="45720" rIns="91440" bIns="4572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i="0" u="none" strike="noStrike" kern="0" cap="none" spc="0" normalizeH="0" baseline="0" noProof="0" dirty="0">
                <a:ln>
                  <a:noFill/>
                </a:ln>
                <a:solidFill>
                  <a:srgbClr val="000000"/>
                </a:solidFill>
                <a:effectLst/>
                <a:uLnTx/>
                <a:uFillTx/>
                <a:latin typeface="Arial"/>
                <a:ea typeface="+mn-ea"/>
                <a:cs typeface="Arial"/>
                <a:sym typeface="Arial"/>
              </a:rPr>
              <a:t>There had been recent improvements for both sexes but as this period only includes one year of pandemic figures this may change. There is wide variation across London boroughs (next slide). </a:t>
            </a:r>
            <a:r>
              <a:rPr kumimoji="0" lang="en-GB" sz="1200" b="1" i="0" u="none" strike="noStrike" kern="0" cap="none" spc="0" normalizeH="0" baseline="0" noProof="0" dirty="0">
                <a:ln>
                  <a:noFill/>
                </a:ln>
                <a:solidFill>
                  <a:srgbClr val="000000"/>
                </a:solidFill>
                <a:effectLst/>
                <a:uLnTx/>
                <a:uFillTx/>
                <a:latin typeface="Arial"/>
                <a:ea typeface="+mn-ea"/>
                <a:cs typeface="Arial"/>
                <a:sym typeface="Arial"/>
              </a:rPr>
              <a:t>Note: The most recent d</a:t>
            </a:r>
            <a:r>
              <a:rPr kumimoji="0" lang="en-GB" sz="1200" b="1" i="0" u="none" strike="noStrike" kern="1200" cap="none" spc="-20" normalizeH="0" baseline="0" noProof="0" dirty="0">
                <a:ln>
                  <a:noFill/>
                </a:ln>
                <a:solidFill>
                  <a:srgbClr val="353E43"/>
                </a:solidFill>
                <a:effectLst/>
                <a:uLnTx/>
                <a:uFillTx/>
                <a:latin typeface="Arial"/>
                <a:ea typeface="+mn-ea"/>
                <a:cs typeface="Arial"/>
                <a:sym typeface="Arial"/>
              </a:rPr>
              <a:t>ata</a:t>
            </a:r>
            <a:r>
              <a:rPr kumimoji="0" lang="en-GB" sz="1200" b="1"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 is based on 3-year figures which includes one year of pandemic data and will not entirely reflect the impact of the pandemic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a:extLst>
              <a:ext uri="{FF2B5EF4-FFF2-40B4-BE49-F238E27FC236}">
                <a16:creationId xmlns:a16="http://schemas.microsoft.com/office/drawing/2014/main" id="{BFF6052F-457F-465B-A233-A623EB04E4B8}"/>
              </a:ext>
            </a:extLst>
          </p:cNvPr>
          <p:cNvPicPr>
            <a:picLocks noChangeAspect="1"/>
          </p:cNvPicPr>
          <p:nvPr/>
        </p:nvPicPr>
        <p:blipFill>
          <a:blip r:embed="rId3"/>
          <a:stretch>
            <a:fillRect/>
          </a:stretch>
        </p:blipFill>
        <p:spPr>
          <a:xfrm>
            <a:off x="626133" y="2804677"/>
            <a:ext cx="5179151" cy="3379616"/>
          </a:xfrm>
          <a:prstGeom prst="rect">
            <a:avLst/>
          </a:prstGeom>
        </p:spPr>
      </p:pic>
      <p:pic>
        <p:nvPicPr>
          <p:cNvPr id="17" name="Picture 16">
            <a:extLst>
              <a:ext uri="{FF2B5EF4-FFF2-40B4-BE49-F238E27FC236}">
                <a16:creationId xmlns:a16="http://schemas.microsoft.com/office/drawing/2014/main" id="{5DE94CDF-06EC-4183-A4E1-431E4B0ED4D7}"/>
              </a:ext>
            </a:extLst>
          </p:cNvPr>
          <p:cNvPicPr>
            <a:picLocks noChangeAspect="1"/>
          </p:cNvPicPr>
          <p:nvPr/>
        </p:nvPicPr>
        <p:blipFill>
          <a:blip r:embed="rId4"/>
          <a:stretch>
            <a:fillRect/>
          </a:stretch>
        </p:blipFill>
        <p:spPr>
          <a:xfrm>
            <a:off x="6096000" y="2763616"/>
            <a:ext cx="5322448" cy="3473123"/>
          </a:xfrm>
          <a:prstGeom prst="rect">
            <a:avLst/>
          </a:prstGeom>
        </p:spPr>
      </p:pic>
      <p:sp>
        <p:nvSpPr>
          <p:cNvPr id="9" name="Rectangle 8">
            <a:extLst>
              <a:ext uri="{FF2B5EF4-FFF2-40B4-BE49-F238E27FC236}">
                <a16:creationId xmlns:a16="http://schemas.microsoft.com/office/drawing/2014/main" id="{EF393212-A71A-4311-B846-00C4E9477ABA}"/>
              </a:ext>
            </a:extLst>
          </p:cNvPr>
          <p:cNvSpPr/>
          <p:nvPr/>
        </p:nvSpPr>
        <p:spPr>
          <a:xfrm>
            <a:off x="623601" y="6184293"/>
            <a:ext cx="10919300" cy="43088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53E43">
                    <a:lumMod val="50000"/>
                  </a:srgbClr>
                </a:solidFill>
                <a:effectLst/>
                <a:uLnTx/>
                <a:uFillTx/>
                <a:latin typeface="Arial"/>
                <a:ea typeface="+mn-ea"/>
                <a:cs typeface="Arial"/>
              </a:rPr>
              <a:t>Note</a:t>
            </a:r>
            <a:r>
              <a:rPr kumimoji="0" lang="en-GB" sz="1200" b="0" i="0" u="none" strike="noStrike" kern="0" cap="none" spc="0" normalizeH="0" baseline="0" noProof="0" dirty="0">
                <a:ln>
                  <a:noFill/>
                </a:ln>
                <a:solidFill>
                  <a:srgbClr val="353E43">
                    <a:lumMod val="50000"/>
                  </a:srgbClr>
                </a:solidFill>
                <a:effectLst/>
                <a:uLnTx/>
                <a:uFillTx/>
                <a:latin typeface="Arial"/>
                <a:ea typeface="+mn-ea"/>
                <a:cs typeface="Arial"/>
              </a:rPr>
              <a:t>: Healthy life expectancy provides an estimate of lifetime spent in 'very good' or 'good' health, based on how individuals perceive their general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12" name="Rectangle 11">
            <a:extLst>
              <a:ext uri="{FF2B5EF4-FFF2-40B4-BE49-F238E27FC236}">
                <a16:creationId xmlns:a16="http://schemas.microsoft.com/office/drawing/2014/main" id="{EDB8AC76-936E-46B2-96E1-57C055E8E642}"/>
              </a:ext>
            </a:extLst>
          </p:cNvPr>
          <p:cNvSpPr/>
          <p:nvPr/>
        </p:nvSpPr>
        <p:spPr>
          <a:xfrm>
            <a:off x="479575" y="6459029"/>
            <a:ext cx="488787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53E43"/>
                </a:solidFill>
                <a:effectLst/>
                <a:uLnTx/>
                <a:uFillTx/>
                <a:latin typeface="Arial"/>
                <a:ea typeface="+mn-ea"/>
                <a:cs typeface="Arial"/>
              </a:rPr>
              <a:t>Source: PHE Public Health Outcomes Framework</a:t>
            </a:r>
            <a:r>
              <a:rPr kumimoji="0" lang="en-GB" sz="1000" b="0" i="0" u="none" strike="noStrike" kern="1200" cap="none" spc="0" normalizeH="0" baseline="0" noProof="0" dirty="0">
                <a:ln>
                  <a:noFill/>
                </a:ln>
                <a:solidFill>
                  <a:srgbClr val="353E43"/>
                </a:solidFill>
                <a:effectLst/>
                <a:uLnTx/>
                <a:uFillTx/>
                <a:latin typeface="Arial"/>
                <a:ea typeface="+mn-ea"/>
                <a:cs typeface="Arial"/>
                <a:hlinkClick r:id="rId5">
                  <a:extLst>
                    <a:ext uri="{A12FA001-AC4F-418D-AE19-62706E023703}">
                      <ahyp:hlinkClr xmlns:ahyp="http://schemas.microsoft.com/office/drawing/2018/hyperlinkcolor" val="tx"/>
                    </a:ext>
                  </a:extLst>
                </a:hlinkClick>
              </a:rPr>
              <a:t> - Healthy life expectancy at birth </a:t>
            </a:r>
            <a:endParaRPr kumimoji="0" lang="en-GB"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742090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61123" y="477342"/>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SIGNIFICANT VARIATION IN HEALTHY LIFE EXPECTANCY BY LONDON BOROUGH</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694884" y="1676171"/>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13. Healthy life expectancy at birth by London borough for males (left) and females (right), 2018-2020</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122" y="1730911"/>
            <a:ext cx="5320589"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Healthy life expectancy provides an</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estimate of lifetime spent in 'very good' or ‘good’ health, based on how individuals perceive their general health*</a:t>
            </a: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There is variation across London boroughs with the range of healthy life expectancy spanning from:</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58.1 years in Barking and Dagenham, to 70.2 years in Richmond upon Thames, for males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57.8 years in Tower Hamlets to 70.1 years in Wandsworth, for females</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sym typeface="Arial"/>
              </a:rPr>
              <a:t>Note: *</a:t>
            </a: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Healthy life expectancy is defined in the </a:t>
            </a:r>
            <a:r>
              <a:rPr kumimoji="0" lang="en-GB" sz="1200" b="0" i="0" u="none" strike="noStrike" kern="0" cap="none" spc="0" normalizeH="0" baseline="0" noProof="0" dirty="0">
                <a:ln>
                  <a:noFill/>
                </a:ln>
                <a:solidFill>
                  <a:srgbClr val="353E43"/>
                </a:solidFill>
                <a:effectLst/>
                <a:uLnTx/>
                <a:uFillTx/>
                <a:latin typeface="Arial"/>
                <a:ea typeface="+mn-ea"/>
                <a:cs typeface="Arial"/>
              </a:rPr>
              <a:t>OHID Fingertips</a:t>
            </a:r>
            <a:r>
              <a:rPr kumimoji="0" lang="en-GB" sz="1200" b="0" i="0" u="none" strike="noStrike" kern="0" cap="none" spc="0" normalizeH="0" baseline="0" noProof="0" dirty="0">
                <a:ln>
                  <a:noFill/>
                </a:ln>
                <a:solidFill>
                  <a:srgbClr val="353E43"/>
                </a:solidFill>
                <a:effectLst/>
                <a:uLnTx/>
                <a:uFillTx/>
                <a:latin typeface="Arial"/>
                <a:ea typeface="+mn-ea"/>
                <a:cs typeface="Arial"/>
                <a:hlinkClick r:id="rId3">
                  <a:extLst>
                    <a:ext uri="{A12FA001-AC4F-418D-AE19-62706E023703}">
                      <ahyp:hlinkClr xmlns:ahyp="http://schemas.microsoft.com/office/drawing/2018/hyperlinkcolor" val="tx"/>
                    </a:ext>
                  </a:extLst>
                </a:hlinkClick>
              </a:rPr>
              <a:t> </a:t>
            </a: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Public Health Outcomes Framework (PHOF) as '</a:t>
            </a:r>
            <a:r>
              <a:rPr kumimoji="0" lang="en-GB" sz="1200" b="0" i="0" u="none" strike="noStrike" kern="0" cap="none" spc="0" normalizeH="0" baseline="0" noProof="0" dirty="0">
                <a:ln>
                  <a:noFill/>
                </a:ln>
                <a:solidFill>
                  <a:srgbClr val="353E43"/>
                </a:solidFill>
                <a:effectLst/>
                <a:uLnTx/>
                <a:uFillTx/>
                <a:latin typeface="Arial"/>
                <a:ea typeface="+mn-ea"/>
                <a:cs typeface="Arial"/>
              </a:rPr>
              <a:t>A measure of the average number of years a person would expect to live in good health based on contemporary mortality rates and prevalence of self-reported good health. The prevalence of good health is derived from responses to a survey question on general health’</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grpSp>
        <p:nvGrpSpPr>
          <p:cNvPr id="6" name="Group 5">
            <a:extLst>
              <a:ext uri="{FF2B5EF4-FFF2-40B4-BE49-F238E27FC236}">
                <a16:creationId xmlns:a16="http://schemas.microsoft.com/office/drawing/2014/main" id="{3F013C9C-4B2F-4B33-B869-B69A54DDEAF2}"/>
              </a:ext>
            </a:extLst>
          </p:cNvPr>
          <p:cNvGrpSpPr/>
          <p:nvPr/>
        </p:nvGrpSpPr>
        <p:grpSpPr>
          <a:xfrm>
            <a:off x="6491748" y="2257188"/>
            <a:ext cx="5582679" cy="4518772"/>
            <a:chOff x="6493707" y="2327198"/>
            <a:chExt cx="5582679" cy="4518772"/>
          </a:xfrm>
        </p:grpSpPr>
        <p:grpSp>
          <p:nvGrpSpPr>
            <p:cNvPr id="5" name="Group 4">
              <a:extLst>
                <a:ext uri="{FF2B5EF4-FFF2-40B4-BE49-F238E27FC236}">
                  <a16:creationId xmlns:a16="http://schemas.microsoft.com/office/drawing/2014/main" id="{66EA2403-81C7-4BD1-94EE-B8E6FB4C837C}"/>
                </a:ext>
              </a:extLst>
            </p:cNvPr>
            <p:cNvGrpSpPr/>
            <p:nvPr/>
          </p:nvGrpSpPr>
          <p:grpSpPr>
            <a:xfrm>
              <a:off x="6493707" y="2327198"/>
              <a:ext cx="3101236" cy="4518772"/>
              <a:chOff x="342742" y="1608466"/>
              <a:chExt cx="3240521" cy="5711542"/>
            </a:xfrm>
          </p:grpSpPr>
          <p:grpSp>
            <p:nvGrpSpPr>
              <p:cNvPr id="4" name="Group 3">
                <a:extLst>
                  <a:ext uri="{FF2B5EF4-FFF2-40B4-BE49-F238E27FC236}">
                    <a16:creationId xmlns:a16="http://schemas.microsoft.com/office/drawing/2014/main" id="{BF2A172D-3BAA-4B28-B35A-5CCD89F15EE7}"/>
                  </a:ext>
                </a:extLst>
              </p:cNvPr>
              <p:cNvGrpSpPr/>
              <p:nvPr/>
            </p:nvGrpSpPr>
            <p:grpSpPr>
              <a:xfrm>
                <a:off x="342742" y="1608466"/>
                <a:ext cx="3240521" cy="5711542"/>
                <a:chOff x="342742" y="1608466"/>
                <a:chExt cx="3240521" cy="5711542"/>
              </a:xfrm>
            </p:grpSpPr>
            <p:pic>
              <p:nvPicPr>
                <p:cNvPr id="22" name="Picture 21">
                  <a:extLst>
                    <a:ext uri="{FF2B5EF4-FFF2-40B4-BE49-F238E27FC236}">
                      <a16:creationId xmlns:a16="http://schemas.microsoft.com/office/drawing/2014/main" id="{13D87182-3848-4682-B6A9-96CF0C70435D}"/>
                    </a:ext>
                  </a:extLst>
                </p:cNvPr>
                <p:cNvPicPr>
                  <a:picLocks noChangeAspect="1"/>
                </p:cNvPicPr>
                <p:nvPr/>
              </p:nvPicPr>
              <p:blipFill rotWithShape="1">
                <a:blip r:embed="rId4"/>
                <a:srcRect l="50948" t="16952" r="20981" b="1"/>
                <a:stretch/>
              </p:blipFill>
              <p:spPr>
                <a:xfrm>
                  <a:off x="1712104" y="1624637"/>
                  <a:ext cx="1871159" cy="5695371"/>
                </a:xfrm>
                <a:prstGeom prst="rect">
                  <a:avLst/>
                </a:prstGeom>
              </p:spPr>
            </p:pic>
            <p:pic>
              <p:nvPicPr>
                <p:cNvPr id="23" name="Picture 22">
                  <a:extLst>
                    <a:ext uri="{FF2B5EF4-FFF2-40B4-BE49-F238E27FC236}">
                      <a16:creationId xmlns:a16="http://schemas.microsoft.com/office/drawing/2014/main" id="{DAAFABB0-E0EC-43DE-9AD6-42A935676C29}"/>
                    </a:ext>
                  </a:extLst>
                </p:cNvPr>
                <p:cNvPicPr>
                  <a:picLocks noChangeAspect="1"/>
                </p:cNvPicPr>
                <p:nvPr/>
              </p:nvPicPr>
              <p:blipFill rotWithShape="1">
                <a:blip r:embed="rId4"/>
                <a:srcRect t="17465" r="79457" b="1"/>
                <a:stretch/>
              </p:blipFill>
              <p:spPr>
                <a:xfrm>
                  <a:off x="342742" y="1608466"/>
                  <a:ext cx="1369362" cy="5660212"/>
                </a:xfrm>
                <a:prstGeom prst="rect">
                  <a:avLst/>
                </a:prstGeom>
              </p:spPr>
            </p:pic>
          </p:grpSp>
          <p:pic>
            <p:nvPicPr>
              <p:cNvPr id="24" name="Picture 23">
                <a:extLst>
                  <a:ext uri="{FF2B5EF4-FFF2-40B4-BE49-F238E27FC236}">
                    <a16:creationId xmlns:a16="http://schemas.microsoft.com/office/drawing/2014/main" id="{D06C28EC-CDA5-44C0-A085-E48EEE10DEC6}"/>
                  </a:ext>
                </a:extLst>
              </p:cNvPr>
              <p:cNvPicPr>
                <a:picLocks noChangeAspect="1"/>
              </p:cNvPicPr>
              <p:nvPr/>
            </p:nvPicPr>
            <p:blipFill rotWithShape="1">
              <a:blip r:embed="rId4"/>
              <a:srcRect t="1" r="68849" b="95593"/>
              <a:stretch/>
            </p:blipFill>
            <p:spPr>
              <a:xfrm>
                <a:off x="347244" y="6841041"/>
                <a:ext cx="2076486" cy="302201"/>
              </a:xfrm>
              <a:prstGeom prst="rect">
                <a:avLst/>
              </a:prstGeom>
            </p:spPr>
          </p:pic>
        </p:grpSp>
        <p:grpSp>
          <p:nvGrpSpPr>
            <p:cNvPr id="3" name="Group 2">
              <a:extLst>
                <a:ext uri="{FF2B5EF4-FFF2-40B4-BE49-F238E27FC236}">
                  <a16:creationId xmlns:a16="http://schemas.microsoft.com/office/drawing/2014/main" id="{B0877AA0-B31A-462C-AFAE-6914C0871B5B}"/>
                </a:ext>
              </a:extLst>
            </p:cNvPr>
            <p:cNvGrpSpPr/>
            <p:nvPr/>
          </p:nvGrpSpPr>
          <p:grpSpPr>
            <a:xfrm>
              <a:off x="9638488" y="2359731"/>
              <a:ext cx="2437898" cy="4123728"/>
              <a:chOff x="5925794" y="4150386"/>
              <a:chExt cx="2437898" cy="4123728"/>
            </a:xfrm>
          </p:grpSpPr>
          <p:pic>
            <p:nvPicPr>
              <p:cNvPr id="17" name="Picture 16">
                <a:extLst>
                  <a:ext uri="{FF2B5EF4-FFF2-40B4-BE49-F238E27FC236}">
                    <a16:creationId xmlns:a16="http://schemas.microsoft.com/office/drawing/2014/main" id="{E9E409CA-F026-4DDD-AB7A-38C1D43D41F9}"/>
                  </a:ext>
                </a:extLst>
              </p:cNvPr>
              <p:cNvPicPr>
                <a:picLocks noChangeAspect="1"/>
              </p:cNvPicPr>
              <p:nvPr/>
            </p:nvPicPr>
            <p:blipFill rotWithShape="1">
              <a:blip r:embed="rId5"/>
              <a:srcRect l="53849" t="11867" r="20022" b="5208"/>
              <a:stretch/>
            </p:blipFill>
            <p:spPr>
              <a:xfrm>
                <a:off x="6922437" y="4150387"/>
                <a:ext cx="1441255" cy="4123727"/>
              </a:xfrm>
              <a:prstGeom prst="rect">
                <a:avLst/>
              </a:prstGeom>
            </p:spPr>
          </p:pic>
          <p:pic>
            <p:nvPicPr>
              <p:cNvPr id="18" name="Picture 17">
                <a:extLst>
                  <a:ext uri="{FF2B5EF4-FFF2-40B4-BE49-F238E27FC236}">
                    <a16:creationId xmlns:a16="http://schemas.microsoft.com/office/drawing/2014/main" id="{7847F210-D98A-46A9-9168-F7DC58559081}"/>
                  </a:ext>
                </a:extLst>
              </p:cNvPr>
              <p:cNvPicPr>
                <a:picLocks noChangeAspect="1"/>
              </p:cNvPicPr>
              <p:nvPr/>
            </p:nvPicPr>
            <p:blipFill rotWithShape="1">
              <a:blip r:embed="rId5"/>
              <a:srcRect t="11867" r="81932" b="5208"/>
              <a:stretch/>
            </p:blipFill>
            <p:spPr>
              <a:xfrm>
                <a:off x="5925794" y="4150386"/>
                <a:ext cx="996643" cy="4123727"/>
              </a:xfrm>
              <a:prstGeom prst="rect">
                <a:avLst/>
              </a:prstGeom>
            </p:spPr>
          </p:pic>
        </p:grpSp>
      </p:grpSp>
      <p:sp>
        <p:nvSpPr>
          <p:cNvPr id="21" name="Rectangle 20">
            <a:extLst>
              <a:ext uri="{FF2B5EF4-FFF2-40B4-BE49-F238E27FC236}">
                <a16:creationId xmlns:a16="http://schemas.microsoft.com/office/drawing/2014/main" id="{D490E6DE-CA36-4728-A94E-CA77DE25FFF7}"/>
              </a:ext>
            </a:extLst>
          </p:cNvPr>
          <p:cNvSpPr/>
          <p:nvPr/>
        </p:nvSpPr>
        <p:spPr>
          <a:xfrm>
            <a:off x="479575" y="6459029"/>
            <a:ext cx="488787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53E43"/>
                </a:solidFill>
                <a:effectLst/>
                <a:uLnTx/>
                <a:uFillTx/>
                <a:latin typeface="Arial"/>
                <a:ea typeface="+mn-ea"/>
                <a:cs typeface="Arial"/>
              </a:rPr>
              <a:t>Source: PHE Public Health Outcomes Framework</a:t>
            </a:r>
            <a:r>
              <a:rPr kumimoji="0" lang="en-GB" sz="1000" b="0" i="0" u="none" strike="noStrike" kern="1200" cap="none" spc="0" normalizeH="0" baseline="0" noProof="0" dirty="0">
                <a:ln>
                  <a:noFill/>
                </a:ln>
                <a:solidFill>
                  <a:srgbClr val="353E43"/>
                </a:solidFill>
                <a:effectLst/>
                <a:uLnTx/>
                <a:uFillTx/>
                <a:latin typeface="Arial"/>
                <a:ea typeface="+mn-ea"/>
                <a:cs typeface="Arial"/>
                <a:hlinkClick r:id="rId6">
                  <a:extLst>
                    <a:ext uri="{A12FA001-AC4F-418D-AE19-62706E023703}">
                      <ahyp:hlinkClr xmlns:ahyp="http://schemas.microsoft.com/office/drawing/2018/hyperlinkcolor" val="tx"/>
                    </a:ext>
                  </a:extLst>
                </a:hlinkClick>
              </a:rPr>
              <a:t> - Healthy life expectancy at birth </a:t>
            </a:r>
            <a:endParaRPr kumimoji="0" lang="en-GB"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760626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6264" y="1898932"/>
            <a:ext cx="10224613"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14. Percent of life spent with a disability, by length of life free of a disability, London Borough and sex, 2017-19</a:t>
            </a:r>
          </a:p>
        </p:txBody>
      </p:sp>
      <p:sp>
        <p:nvSpPr>
          <p:cNvPr id="14" name="Rectangle 13">
            <a:extLst>
              <a:ext uri="{FF2B5EF4-FFF2-40B4-BE49-F238E27FC236}">
                <a16:creationId xmlns:a16="http://schemas.microsoft.com/office/drawing/2014/main" id="{E7440249-C8D0-364B-8404-2B31B3BBE8C3}"/>
              </a:ext>
            </a:extLst>
          </p:cNvPr>
          <p:cNvSpPr/>
          <p:nvPr/>
        </p:nvSpPr>
        <p:spPr>
          <a:xfrm>
            <a:off x="626133" y="2157020"/>
            <a:ext cx="10792255" cy="910881"/>
          </a:xfrm>
          <a:prstGeom prst="rect">
            <a:avLst/>
          </a:prstGeom>
        </p:spPr>
        <p:txBody>
          <a:bodyPr wrap="square" lIns="0" tIns="45720" rIns="91440" bIns="4572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Arial"/>
                <a:sym typeface="Arial"/>
              </a:rPr>
              <a:t>There was significant variation in percent of life spent with disability across London. For males this varied from around 25% in males in Lewisham, to around 15% in Southwark and Ealing. For females, this varied from around 30% in Greenwich, Westminster and Tower Hamlets to around 15% in Wandsworth </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EF393212-A71A-4311-B846-00C4E9477ABA}"/>
              </a:ext>
            </a:extLst>
          </p:cNvPr>
          <p:cNvSpPr/>
          <p:nvPr/>
        </p:nvSpPr>
        <p:spPr>
          <a:xfrm>
            <a:off x="626038" y="6067834"/>
            <a:ext cx="10538256"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353E43">
                    <a:lumMod val="50000"/>
                  </a:srgbClr>
                </a:solidFill>
                <a:effectLst/>
                <a:uLnTx/>
                <a:uFillTx/>
                <a:latin typeface="Arial"/>
                <a:ea typeface="+mn-ea"/>
                <a:cs typeface="Arial"/>
              </a:rPr>
              <a:t>Note</a:t>
            </a:r>
            <a:r>
              <a:rPr kumimoji="0" lang="en-GB" sz="1000" b="0" i="0" u="none" strike="noStrike" kern="0" cap="none" spc="0" normalizeH="0" baseline="0" noProof="0" dirty="0">
                <a:ln>
                  <a:noFill/>
                </a:ln>
                <a:solidFill>
                  <a:srgbClr val="353E43">
                    <a:lumMod val="50000"/>
                  </a:srgbClr>
                </a:solidFill>
                <a:effectLst/>
                <a:uLnTx/>
                <a:uFillTx/>
                <a:latin typeface="Arial"/>
                <a:ea typeface="+mn-ea"/>
                <a:cs typeface="Arial"/>
              </a:rPr>
              <a:t>: Disability-free life expectancy is defined as the average number of years a person aged 'x' would live disability-free (no limiting long-term illness) if he or she experienced the particular area's age-specific mortality and health rates throughout their life.</a:t>
            </a:r>
            <a:endParaRPr kumimoji="0" lang="en-GB" sz="1000" b="0" i="0"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pic>
        <p:nvPicPr>
          <p:cNvPr id="11" name="Picture 10">
            <a:extLst>
              <a:ext uri="{FF2B5EF4-FFF2-40B4-BE49-F238E27FC236}">
                <a16:creationId xmlns:a16="http://schemas.microsoft.com/office/drawing/2014/main" id="{0CC2A604-BF84-4133-8273-51FB862B854A}"/>
              </a:ext>
            </a:extLst>
          </p:cNvPr>
          <p:cNvPicPr>
            <a:picLocks noChangeAspect="1"/>
          </p:cNvPicPr>
          <p:nvPr/>
        </p:nvPicPr>
        <p:blipFill>
          <a:blip r:embed="rId3"/>
          <a:stretch>
            <a:fillRect/>
          </a:stretch>
        </p:blipFill>
        <p:spPr>
          <a:xfrm>
            <a:off x="6136414" y="3085918"/>
            <a:ext cx="4942190" cy="2974528"/>
          </a:xfrm>
          <a:prstGeom prst="rect">
            <a:avLst/>
          </a:prstGeom>
        </p:spPr>
      </p:pic>
      <p:pic>
        <p:nvPicPr>
          <p:cNvPr id="12" name="Picture 11">
            <a:extLst>
              <a:ext uri="{FF2B5EF4-FFF2-40B4-BE49-F238E27FC236}">
                <a16:creationId xmlns:a16="http://schemas.microsoft.com/office/drawing/2014/main" id="{F8E33FC5-94ED-42DA-A5F2-70ADB778D848}"/>
              </a:ext>
            </a:extLst>
          </p:cNvPr>
          <p:cNvPicPr>
            <a:picLocks noChangeAspect="1"/>
          </p:cNvPicPr>
          <p:nvPr/>
        </p:nvPicPr>
        <p:blipFill>
          <a:blip r:embed="rId4"/>
          <a:stretch>
            <a:fillRect/>
          </a:stretch>
        </p:blipFill>
        <p:spPr>
          <a:xfrm>
            <a:off x="773612" y="3066605"/>
            <a:ext cx="4979916" cy="3001230"/>
          </a:xfrm>
          <a:prstGeom prst="rect">
            <a:avLst/>
          </a:prstGeom>
        </p:spPr>
      </p:pic>
      <p:sp>
        <p:nvSpPr>
          <p:cNvPr id="2" name="TextBox 1">
            <a:extLst>
              <a:ext uri="{FF2B5EF4-FFF2-40B4-BE49-F238E27FC236}">
                <a16:creationId xmlns:a16="http://schemas.microsoft.com/office/drawing/2014/main" id="{F6AC913F-F73B-4DCE-9CAE-2B8A9B81D781}"/>
              </a:ext>
            </a:extLst>
          </p:cNvPr>
          <p:cNvSpPr txBox="1"/>
          <p:nvPr/>
        </p:nvSpPr>
        <p:spPr>
          <a:xfrm>
            <a:off x="773612" y="2778141"/>
            <a:ext cx="76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53E43"/>
                </a:solidFill>
                <a:effectLst/>
                <a:uLnTx/>
                <a:uFillTx/>
                <a:latin typeface="Arial"/>
                <a:ea typeface="+mn-ea"/>
                <a:cs typeface="+mn-cs"/>
              </a:rPr>
              <a:t>Male</a:t>
            </a:r>
            <a:endParaRPr kumimoji="0" lang="en-GB" sz="1600" b="1" i="0" u="none" strike="noStrike" kern="1200" cap="none" spc="0" normalizeH="0" baseline="0" noProof="0" dirty="0">
              <a:ln>
                <a:noFill/>
              </a:ln>
              <a:solidFill>
                <a:srgbClr val="353E43"/>
              </a:solidFill>
              <a:effectLst/>
              <a:uLnTx/>
              <a:uFillTx/>
              <a:latin typeface="Arial"/>
              <a:ea typeface="+mn-ea"/>
              <a:cs typeface="+mn-cs"/>
            </a:endParaRPr>
          </a:p>
        </p:txBody>
      </p:sp>
      <p:sp>
        <p:nvSpPr>
          <p:cNvPr id="15" name="TextBox 14">
            <a:extLst>
              <a:ext uri="{FF2B5EF4-FFF2-40B4-BE49-F238E27FC236}">
                <a16:creationId xmlns:a16="http://schemas.microsoft.com/office/drawing/2014/main" id="{9FF173BF-6BE3-4772-8447-DD73097F232B}"/>
              </a:ext>
            </a:extLst>
          </p:cNvPr>
          <p:cNvSpPr txBox="1"/>
          <p:nvPr/>
        </p:nvSpPr>
        <p:spPr>
          <a:xfrm>
            <a:off x="6136414" y="2792898"/>
            <a:ext cx="1289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53E43"/>
                </a:solidFill>
                <a:effectLst/>
                <a:uLnTx/>
                <a:uFillTx/>
                <a:latin typeface="Arial"/>
                <a:ea typeface="+mn-ea"/>
                <a:cs typeface="+mn-cs"/>
              </a:rPr>
              <a:t>Female</a:t>
            </a:r>
            <a:endParaRPr kumimoji="0" lang="en-GB" sz="1600" b="1" i="0" u="none" strike="noStrike" kern="1200" cap="none" spc="0" normalizeH="0" baseline="0" noProof="0" dirty="0">
              <a:ln>
                <a:noFill/>
              </a:ln>
              <a:solidFill>
                <a:srgbClr val="353E43"/>
              </a:solidFill>
              <a:effectLst/>
              <a:uLnTx/>
              <a:uFillTx/>
              <a:latin typeface="Arial"/>
              <a:ea typeface="+mn-ea"/>
              <a:cs typeface="+mn-cs"/>
            </a:endParaRPr>
          </a:p>
        </p:txBody>
      </p:sp>
      <p:sp>
        <p:nvSpPr>
          <p:cNvPr id="16" name="Title 2">
            <a:extLst>
              <a:ext uri="{FF2B5EF4-FFF2-40B4-BE49-F238E27FC236}">
                <a16:creationId xmlns:a16="http://schemas.microsoft.com/office/drawing/2014/main" id="{8C891ACA-1246-4A4A-80D8-79842EE5FEC1}"/>
              </a:ext>
            </a:extLst>
          </p:cNvPr>
          <p:cNvSpPr txBox="1">
            <a:spLocks/>
          </p:cNvSpPr>
          <p:nvPr/>
        </p:nvSpPr>
        <p:spPr>
          <a:xfrm>
            <a:off x="623601" y="5304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DISABILITY FREE LIFE EXPECTANCY IN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7" name="Text Placeholder 5">
            <a:extLst>
              <a:ext uri="{FF2B5EF4-FFF2-40B4-BE49-F238E27FC236}">
                <a16:creationId xmlns:a16="http://schemas.microsoft.com/office/drawing/2014/main" id="{A7B82089-2CD6-466A-8DDB-104EA8C62AB1}"/>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2017-19, there were several boroughs where both males and females could expect to live around 25% (a quarter of their life) in disability</a:t>
            </a:r>
          </a:p>
        </p:txBody>
      </p:sp>
      <p:sp>
        <p:nvSpPr>
          <p:cNvPr id="19" name="Rectangle 18">
            <a:extLst>
              <a:ext uri="{FF2B5EF4-FFF2-40B4-BE49-F238E27FC236}">
                <a16:creationId xmlns:a16="http://schemas.microsoft.com/office/drawing/2014/main" id="{8967A5C0-44B0-466A-9702-C083093A1799}"/>
              </a:ext>
            </a:extLst>
          </p:cNvPr>
          <p:cNvSpPr/>
          <p:nvPr/>
        </p:nvSpPr>
        <p:spPr>
          <a:xfrm>
            <a:off x="479575" y="6459029"/>
            <a:ext cx="291297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a:rPr>
              <a:t>Source: </a:t>
            </a:r>
            <a:r>
              <a:rPr kumimoji="0" lang="en-GB" sz="1000" b="0"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ONS Health state life expectancies, UK </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70314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7AAB6C6E-E5E6-3747-A5CC-5FDF0D368A38}"/>
              </a:ext>
            </a:extLst>
          </p:cNvPr>
          <p:cNvSpPr>
            <a:spLocks noGrp="1"/>
          </p:cNvSpPr>
          <p:nvPr>
            <p:ph type="title"/>
          </p:nvPr>
        </p:nvSpPr>
        <p:spPr>
          <a:xfrm>
            <a:off x="720095" y="651951"/>
            <a:ext cx="10751768" cy="507791"/>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dirty="0">
                <a:solidFill>
                  <a:schemeClr val="bg1"/>
                </a:solidFill>
                <a:latin typeface="Arial" panose="020B0604020202020204" pitchFamily="34" charset="0"/>
                <a:ea typeface="Aktiv Grotesk" panose="020B0504020202020204" pitchFamily="34" charset="0"/>
                <a:cs typeface="Arial" panose="020B0604020202020204" pitchFamily="34" charset="0"/>
              </a:rPr>
              <a:t>EXECUTIVE SUMMARY (2 of 4)</a:t>
            </a:r>
          </a:p>
        </p:txBody>
      </p:sp>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678817" y="2268669"/>
            <a:ext cx="10945982" cy="314593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2 – Health Inequality in Health Status – contd.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Variation exists across London boroughs in healthy life expectancy. This ranges from 58.1 years in Barking and Dagenham to 70.2 years, in Richmond upon Thames for males; and 57.8 years in Tower Hamlets to 70.1 years in Wandsworth for females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Ethnic inequalities in life expectancy and disease are evident for instance with South Asian and Black people 2-4 times more likely to develop type 2 diabetes mellitus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High numbers of individuals belonging to inclusion health groups such as rough sleepers, asylum seekers and Gypsy, Roma and Traveller communities live in London. There is limited timely data available on the health of some of these populations, though data  available consistently shows high health needs and higher prevalence of communicable and non-communicable diseases compared to the general population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3 - Why Inequality exists? - Wider determinants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This part on wider determinants is structured using the 8 Marmot principles and highlights how significant social inequalities evident from early years through to later life, ultimately drive health inequalities seen in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2 in 5 children in London live in poverty when housing costs are </a:t>
            </a:r>
            <a:r>
              <a:rPr lang="en-GB" sz="1400" kern="0" dirty="0">
                <a:solidFill>
                  <a:srgbClr val="FFFFFF"/>
                </a:solidFill>
                <a:latin typeface="Arial"/>
                <a:cs typeface="Arial"/>
                <a:sym typeface="Arial"/>
              </a:rPr>
              <a:t>in</a:t>
            </a:r>
            <a:r>
              <a:rPr kumimoji="0" lang="en-GB" sz="1400" b="0" i="0" u="none" strike="noStrike" kern="0" cap="none" spc="0" normalizeH="0" baseline="0" noProof="0" dirty="0" err="1">
                <a:ln>
                  <a:noFill/>
                </a:ln>
                <a:solidFill>
                  <a:srgbClr val="FFFFFF"/>
                </a:solidFill>
                <a:effectLst/>
                <a:uLnTx/>
                <a:uFillTx/>
                <a:latin typeface="Arial"/>
                <a:ea typeface="+mn-ea"/>
                <a:cs typeface="Arial"/>
                <a:sym typeface="Arial"/>
              </a:rPr>
              <a:t>cluded</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 while the least deprived decile of Londoners have 10x more income than the poorest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The cost of living crisis has meant a quarter of Londoners are buying less food and essentials to manage, while overcrowding, quality and affordability of housing is negatively impacting most on those in low income and minority ethnic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Consistently, intelligence shows how low income and minority ethnic Londoners engage less in active travel, have less access to green space, experience the worst of the climate crisis and air pollution, meaning collectively they have less opportunity for good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43% of Black and 33% of Asian Londoners reported being treated unfairly due to their ethnicity compared to 12% for the London population in general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00975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67715" y="1496737"/>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Low birthweight (weight less than 2,500 grams) is associated with an increased risk of infant mortality, developmental problems in childhood and poorer health in later life.</a:t>
            </a:r>
            <a:r>
              <a:rPr kumimoji="0" lang="en-GB" sz="1400" b="0" i="0" u="none" strike="noStrike" kern="1200" cap="none" spc="0" normalizeH="0" baseline="30000" noProof="0" dirty="0">
                <a:ln>
                  <a:noFill/>
                </a:ln>
                <a:solidFill>
                  <a:srgbClr val="333333"/>
                </a:solidFill>
                <a:effectLst/>
                <a:uLnTx/>
                <a:uFillTx/>
                <a:latin typeface="Arial" panose="020B0604020202020204" pitchFamily="34" charset="0"/>
                <a:ea typeface="+mn-ea"/>
                <a:cs typeface="+mn-cs"/>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In 2020, the proportion of babies born at term with a low birthweight in London </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was higher </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than the England average (3.3% for London compared to 2.9% for England).</a:t>
            </a:r>
            <a:r>
              <a:rPr kumimoji="0" lang="en-GB" sz="1400" b="0" i="0" u="none" strike="noStrike" kern="1200" cap="none" spc="0" normalizeH="0" baseline="30000" noProof="0" dirty="0">
                <a:ln>
                  <a:noFill/>
                </a:ln>
                <a:solidFill>
                  <a:srgbClr val="333333"/>
                </a:solidFill>
                <a:effectLst/>
                <a:uLnTx/>
                <a:uFillTx/>
                <a:latin typeface="Arial" panose="020B0604020202020204" pitchFamily="34" charset="0"/>
                <a:ea typeface="+mn-ea"/>
                <a:cs typeface="+mn-cs"/>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33333"/>
              </a:solidFill>
              <a:effectLst/>
              <a:uLnTx/>
              <a:uFillTx/>
              <a:latin typeface="Arial" panose="020B0604020202020204" pitchFamily="34" charset="0"/>
              <a:ea typeface="Aktiv Grotesk" panose="020B0504020202020204" pitchFamily="3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There is some variation by local authority.</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1</a:t>
            </a:r>
            <a:endPar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Within London, the proportion ranged from 2.0% (Kingston upon Thames) up to 4.5% (Redbridge).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Redbridge (4.5%) and Newham (4.3%) ranked among the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five local authorities</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in both London and England with the highest proportion of low birthweight babies</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a:t>
            </a: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Note</a:t>
            </a:r>
            <a:r>
              <a:rPr kumimoji="0" lang="en-GB" sz="12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An important consideration when interpreting this indicator is that low birthweight is more common in some Black and minority ethnic groups for example:</a:t>
            </a:r>
            <a:r>
              <a:rPr kumimoji="0" lang="en-GB" sz="1200" b="0" i="0" u="none" strike="noStrike" kern="1200" cap="none" spc="-20" normalizeH="0" baseline="3000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a:t>
            </a:r>
            <a:r>
              <a:rPr kumimoji="0" lang="en-GB" sz="1200" b="0" i="0" u="none" strike="noStrike" kern="1200" cap="none" spc="-2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sym typeface="Arial"/>
              </a:rPr>
              <a:t>I</a:t>
            </a:r>
            <a:r>
              <a:rPr kumimoji="0" lang="en-GB" sz="1200" b="0" i="0" u="none" strike="noStrike" kern="1200" cap="none" spc="-2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rPr>
              <a:t>ndian, Pakistani and Bangladeshi infants are 280–350 g lighter, and 2.5 times more likely to be low birthweight compared with White infants due likely to a combination of genetic and social determinants.</a:t>
            </a:r>
            <a:r>
              <a:rPr kumimoji="0" lang="en-GB" sz="1200" b="0" i="0" u="none" strike="noStrike" kern="1200" cap="none" spc="-20" normalizeH="0" baseline="30000" noProof="0" dirty="0">
                <a:ln>
                  <a:noFill/>
                </a:ln>
                <a:solidFill>
                  <a:srgbClr val="353E43"/>
                </a:solidFill>
                <a:effectLst/>
                <a:uLnTx/>
                <a:uFillTx/>
                <a:latin typeface="Arial" panose="020B0604020202020204" pitchFamily="34" charset="0"/>
                <a:ea typeface="+mn-ea"/>
                <a:cs typeface="Arial" panose="020B0604020202020204" pitchFamily="34" charset="0"/>
              </a:rPr>
              <a:t>2 </a:t>
            </a:r>
            <a:r>
              <a:rPr kumimoji="0" lang="en-GB" sz="1200" b="0" i="0" u="none" strike="noStrike" kern="1200" cap="none" spc="-20" normalizeH="0" baseline="30000" noProof="0" dirty="0">
                <a:ln>
                  <a:noFill/>
                </a:ln>
                <a:solidFill>
                  <a:srgbClr val="353E43"/>
                </a:solidFill>
                <a:effectLst/>
                <a:uLnTx/>
                <a:uFillTx/>
                <a:latin typeface="Arial" panose="020B0604020202020204" pitchFamily="34" charset="0"/>
                <a:ea typeface="+mn-ea"/>
                <a:cs typeface="Arial" panose="020B0604020202020204" pitchFamily="34" charset="0"/>
                <a:sym typeface="Arial"/>
              </a:rPr>
              <a:t> </a:t>
            </a:r>
            <a:r>
              <a:rPr kumimoji="0" lang="en-GB" sz="1200" b="0" i="0" u="none" strike="noStrike" kern="1200" cap="none" spc="-2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sym typeface="Arial"/>
              </a:rPr>
              <a:t>These population groups are more prevalent in London.</a:t>
            </a:r>
          </a:p>
        </p:txBody>
      </p:sp>
      <p:pic>
        <p:nvPicPr>
          <p:cNvPr id="3" name="Picture 2">
            <a:extLst>
              <a:ext uri="{FF2B5EF4-FFF2-40B4-BE49-F238E27FC236}">
                <a16:creationId xmlns:a16="http://schemas.microsoft.com/office/drawing/2014/main" id="{7F498538-14D8-43E1-98BE-85D090987186}"/>
              </a:ext>
            </a:extLst>
          </p:cNvPr>
          <p:cNvPicPr>
            <a:picLocks noChangeAspect="1"/>
          </p:cNvPicPr>
          <p:nvPr/>
        </p:nvPicPr>
        <p:blipFill rotWithShape="1">
          <a:blip r:embed="rId4"/>
          <a:srcRect l="17854" t="30942" r="34459" b="13163"/>
          <a:stretch/>
        </p:blipFill>
        <p:spPr>
          <a:xfrm>
            <a:off x="6174328" y="2346339"/>
            <a:ext cx="5813946" cy="3691339"/>
          </a:xfrm>
          <a:prstGeom prst="rect">
            <a:avLst/>
          </a:prstGeom>
        </p:spPr>
      </p:pic>
      <p:sp>
        <p:nvSpPr>
          <p:cNvPr id="11" name="Title 2">
            <a:extLst>
              <a:ext uri="{FF2B5EF4-FFF2-40B4-BE49-F238E27FC236}">
                <a16:creationId xmlns:a16="http://schemas.microsoft.com/office/drawing/2014/main" id="{7742480D-E56A-4DB9-A9BD-A2C4D1EE7885}"/>
              </a:ext>
            </a:extLst>
          </p:cNvPr>
          <p:cNvSpPr txBox="1">
            <a:spLocks/>
          </p:cNvSpPr>
          <p:nvPr/>
        </p:nvSpPr>
        <p:spPr>
          <a:xfrm>
            <a:off x="623601" y="5304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LOW BIRTHWEIGHT IN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899B32E8-C7C9-4D5E-A424-2261C6AED802}"/>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2020, 3.3% of babies born were low birthweight, which is higher than England (2.9%) and represents a continuing worsening trend since 2017</a:t>
            </a:r>
          </a:p>
        </p:txBody>
      </p:sp>
      <p:sp>
        <p:nvSpPr>
          <p:cNvPr id="16" name="Rectangle 15">
            <a:extLst>
              <a:ext uri="{FF2B5EF4-FFF2-40B4-BE49-F238E27FC236}">
                <a16:creationId xmlns:a16="http://schemas.microsoft.com/office/drawing/2014/main" id="{12590262-39BA-4A1A-BD02-2B39B9BA61F8}"/>
              </a:ext>
            </a:extLst>
          </p:cNvPr>
          <p:cNvSpPr/>
          <p:nvPr/>
        </p:nvSpPr>
        <p:spPr>
          <a:xfrm>
            <a:off x="479575" y="6459029"/>
            <a:ext cx="440056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Health Profile for London 2021</a:t>
            </a:r>
            <a:r>
              <a:rPr kumimoji="0" lang="en-GB" sz="1000" b="0" i="0" u="none" strike="noStrike" kern="1200" cap="none" spc="0" normalizeH="0" baseline="0" noProof="0" dirty="0">
                <a:ln>
                  <a:noFill/>
                </a:ln>
                <a:effectLst/>
                <a:uLnTx/>
                <a:uFillTx/>
                <a:latin typeface="Arial"/>
                <a:ea typeface="+mn-ea"/>
                <a:cs typeface="+mn-cs"/>
              </a:rPr>
              <a:t> – Low Birthweight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(2)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Kelly et al</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10289" y="1909785"/>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15. Percentage of low birthweight babies at term by local authority in London, 2020</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697765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1754286"/>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dirty="0">
                <a:solidFill>
                  <a:schemeClr val="lt1"/>
                </a:solidFill>
                <a:latin typeface="Arial"/>
                <a:ea typeface="Arial"/>
                <a:cs typeface="Arial"/>
                <a:sym typeface="Arial"/>
              </a:rPr>
              <a:t>PART 3: WHY INEQUALITY EXISTS?</a:t>
            </a:r>
            <a:br>
              <a:rPr lang="en-GB" sz="3000" spc="190" dirty="0">
                <a:solidFill>
                  <a:schemeClr val="lt1"/>
                </a:solidFill>
                <a:latin typeface="Arial"/>
                <a:ea typeface="Arial"/>
                <a:cs typeface="Arial"/>
                <a:sym typeface="Arial"/>
              </a:rPr>
            </a:br>
            <a:br>
              <a:rPr lang="en-GB" sz="3000" spc="190" dirty="0">
                <a:solidFill>
                  <a:schemeClr val="lt1"/>
                </a:solidFill>
                <a:latin typeface="Arial"/>
                <a:ea typeface="Arial"/>
                <a:cs typeface="Arial"/>
                <a:sym typeface="Arial"/>
              </a:rPr>
            </a:br>
            <a:r>
              <a:rPr lang="en-GB" sz="3000" spc="190" dirty="0">
                <a:solidFill>
                  <a:schemeClr val="lt1"/>
                </a:solidFill>
                <a:latin typeface="Arial"/>
                <a:ea typeface="Arial"/>
                <a:cs typeface="Arial"/>
                <a:sym typeface="Arial"/>
              </a:rPr>
              <a:t>WIDER DETERMINANTS OF HEALTH</a:t>
            </a:r>
            <a:br>
              <a:rPr lang="en-GB" sz="3000" spc="190" dirty="0">
                <a:solidFill>
                  <a:schemeClr val="lt1"/>
                </a:solidFill>
                <a:latin typeface="Arial"/>
                <a:ea typeface="Arial"/>
                <a:cs typeface="Arial"/>
                <a:sym typeface="Arial"/>
              </a:rPr>
            </a:br>
            <a:r>
              <a:rPr lang="en-GB" sz="3000" spc="190" dirty="0">
                <a:solidFill>
                  <a:schemeClr val="lt1"/>
                </a:solidFill>
                <a:latin typeface="Arial"/>
                <a:ea typeface="Arial"/>
                <a:cs typeface="Arial"/>
                <a:sym typeface="Arial"/>
              </a:rPr>
              <a:t>(“Causes of the causes” of health inequalities)</a:t>
            </a:r>
          </a:p>
        </p:txBody>
      </p:sp>
      <p:cxnSp>
        <p:nvCxnSpPr>
          <p:cNvPr id="242" name="Google Shape;242;p2"/>
          <p:cNvCxnSpPr/>
          <p:nvPr/>
        </p:nvCxnSpPr>
        <p:spPr>
          <a:xfrm>
            <a:off x="666531" y="431102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2003409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368699"/>
            <a:ext cx="10600738" cy="292618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Wider determinants known as the '</a:t>
            </a: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causes of the causes</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affect </a:t>
            </a: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opportunity for good health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as they relate to where we live, work, our income and ultimately influence the opportunities to be active, to eat well, to live securely, and to grow and age well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Wider determinants influence the formation of unhealthy behaviours and health inequalities, far more than healthcare access and quality alone (which accounts for only 10-20% of our opportunity to live healthy lives)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more we can do to narrow the gap in social inequalities across the wider determinants as illustrated in this part, the more benefit we will see in reductions in health inequalities.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a:ea typeface="+mn-ea"/>
                <a:cs typeface="+mn-cs"/>
              </a:rPr>
              <a:t>The majority of data presented highlights inequality in those from more deprived backgrounds, certain geographic regions, and Black and ethnic minority groups as that is where data is available.  It is important to recognise a major limitation is that there are likely to be other dimensions of inequalities (across other protected characteristics and inclusion health groups where inequalities exists) but cannot be demonstrated using data, as it is unavailable or of insufficient quality.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This part has been structured according to the Marmot 8 principles for addressing inequality and includes topics below:</a:t>
            </a:r>
          </a:p>
          <a:p>
            <a:pPr marL="628650" marR="0" lvl="1" indent="-171450" algn="l" defTabSz="914400" rtl="0" eaLnBrk="1" fontAlgn="auto" latinLnBrk="0" hangingPunct="1">
              <a:lnSpc>
                <a:spcPct val="100000"/>
              </a:lnSpc>
              <a:spcBef>
                <a:spcPts val="0"/>
              </a:spcBef>
              <a:spcAft>
                <a:spcPts val="0"/>
              </a:spcAft>
              <a:buClr>
                <a:srgbClr val="000000"/>
              </a:buClr>
              <a:buSzTx/>
              <a:buFontTx/>
              <a:buChar char="-"/>
              <a:tabLst/>
              <a:defRPr/>
            </a:pPr>
            <a:r>
              <a:rPr kumimoji="0" lang="en-GB" sz="1050" b="0" i="0" u="none" strike="noStrike" kern="1200" cap="none" spc="0" normalizeH="0" baseline="0" noProof="0" dirty="0">
                <a:ln>
                  <a:noFill/>
                </a:ln>
                <a:solidFill>
                  <a:srgbClr val="353E43"/>
                </a:solidFill>
                <a:effectLst/>
                <a:uLnTx/>
                <a:uFillTx/>
                <a:latin typeface="Arial"/>
                <a:ea typeface="+mn-ea"/>
                <a:cs typeface="+mn-cs"/>
              </a:rPr>
              <a:t>.</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
        <p:nvSpPr>
          <p:cNvPr id="5" name="TextBox 4">
            <a:extLst>
              <a:ext uri="{FF2B5EF4-FFF2-40B4-BE49-F238E27FC236}">
                <a16:creationId xmlns:a16="http://schemas.microsoft.com/office/drawing/2014/main" id="{89D06651-A421-468A-A108-F3AFFBA47A51}"/>
              </a:ext>
            </a:extLst>
          </p:cNvPr>
          <p:cNvSpPr txBox="1"/>
          <p:nvPr/>
        </p:nvSpPr>
        <p:spPr bwMode="gray">
          <a:xfrm>
            <a:off x="228600" y="3648602"/>
            <a:ext cx="4270238" cy="2557522"/>
          </a:xfrm>
          <a:prstGeom prst="rect">
            <a:avLst/>
          </a:prstGeom>
          <a:noFill/>
        </p:spPr>
        <p:txBody>
          <a:bodyPr wrap="square" lIns="0" tIns="0" rIns="0" bIns="0" rtlCol="0" anchor="t">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Give every child the best start in life</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Child Poverty</a:t>
            </a: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Enabling children, young people and adults to maximise their capabilities</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School Readiness</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KS4 educational attainment</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Mental Health</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Fair employment and good work for all</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Income and Employment</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
        <p:nvSpPr>
          <p:cNvPr id="6" name="TextBox 5">
            <a:extLst>
              <a:ext uri="{FF2B5EF4-FFF2-40B4-BE49-F238E27FC236}">
                <a16:creationId xmlns:a16="http://schemas.microsoft.com/office/drawing/2014/main" id="{CFAD840A-A431-4A3A-8EDB-C2FD91570C14}"/>
              </a:ext>
            </a:extLst>
          </p:cNvPr>
          <p:cNvSpPr txBox="1"/>
          <p:nvPr/>
        </p:nvSpPr>
        <p:spPr bwMode="gray">
          <a:xfrm>
            <a:off x="4204252" y="3648602"/>
            <a:ext cx="3783495" cy="2557522"/>
          </a:xfrm>
          <a:prstGeom prst="rect">
            <a:avLst/>
          </a:prstGeom>
          <a:noFill/>
        </p:spPr>
        <p:txBody>
          <a:bodyPr wrap="square" lIns="0" tIns="0" rIns="0" bIns="0" rtlCol="0" anchor="t">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4. Healthy standard of living for all</a:t>
            </a:r>
          </a:p>
          <a:p>
            <a:pPr marL="1200150" marR="0" lvl="2"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Cost of Living</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5. Healthy and sustainable places and communities</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Housing</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Active Travel</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Green Space</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Air Pollution</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Neighbourhood Cohesion</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Built Environment</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Crime</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50" b="0" i="0" u="none" strike="noStrike" kern="1200" cap="none" spc="0" normalizeH="0" baseline="0" noProof="0" dirty="0">
              <a:ln>
                <a:noFill/>
              </a:ln>
              <a:solidFill>
                <a:srgbClr val="353E43"/>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
        <p:nvSpPr>
          <p:cNvPr id="7" name="TextBox 6">
            <a:extLst>
              <a:ext uri="{FF2B5EF4-FFF2-40B4-BE49-F238E27FC236}">
                <a16:creationId xmlns:a16="http://schemas.microsoft.com/office/drawing/2014/main" id="{86AF90AD-8368-4E65-BBB7-3B5A6AB0914C}"/>
              </a:ext>
            </a:extLst>
          </p:cNvPr>
          <p:cNvSpPr txBox="1"/>
          <p:nvPr/>
        </p:nvSpPr>
        <p:spPr bwMode="gray">
          <a:xfrm>
            <a:off x="7760167" y="3703130"/>
            <a:ext cx="3783495" cy="2557522"/>
          </a:xfrm>
          <a:prstGeom prst="rect">
            <a:avLst/>
          </a:prstGeom>
          <a:noFill/>
        </p:spPr>
        <p:txBody>
          <a:bodyPr wrap="square" lIns="0" tIns="0" rIns="0" bIns="0" rtlCol="0" anchor="t">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6. Ill Health prevention</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Key behavioural risk factors</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7. Racism and Discrimination</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8. Environmental Sustainability and Equity</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Climate Risk</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50" b="0" i="0" u="none" strike="noStrike" kern="1200" cap="none" spc="0" normalizeH="0" baseline="0" noProof="0" dirty="0">
              <a:ln>
                <a:noFill/>
              </a:ln>
              <a:solidFill>
                <a:srgbClr val="353E43"/>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
        <p:nvSpPr>
          <p:cNvPr id="9" name="Rectangle 8">
            <a:extLst>
              <a:ext uri="{FF2B5EF4-FFF2-40B4-BE49-F238E27FC236}">
                <a16:creationId xmlns:a16="http://schemas.microsoft.com/office/drawing/2014/main" id="{4F271E64-9C48-41A0-A90C-2AD1437A286F}"/>
              </a:ext>
            </a:extLst>
          </p:cNvPr>
          <p:cNvSpPr/>
          <p:nvPr/>
        </p:nvSpPr>
        <p:spPr>
          <a:xfrm>
            <a:off x="648337" y="3821373"/>
            <a:ext cx="10822098" cy="23847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53E43"/>
              </a:solidFill>
              <a:effectLst/>
              <a:uLnTx/>
              <a:uFillTx/>
              <a:latin typeface="Arial"/>
              <a:ea typeface="+mn-ea"/>
              <a:cs typeface="+mn-cs"/>
            </a:endParaRPr>
          </a:p>
        </p:txBody>
      </p:sp>
      <p:sp>
        <p:nvSpPr>
          <p:cNvPr id="11" name="Title 2">
            <a:extLst>
              <a:ext uri="{FF2B5EF4-FFF2-40B4-BE49-F238E27FC236}">
                <a16:creationId xmlns:a16="http://schemas.microsoft.com/office/drawing/2014/main" id="{C23D826F-847A-47EE-978D-7F3CC81BD5FA}"/>
              </a:ext>
            </a:extLst>
          </p:cNvPr>
          <p:cNvSpPr txBox="1">
            <a:spLocks/>
          </p:cNvSpPr>
          <p:nvPr/>
        </p:nvSpPr>
        <p:spPr>
          <a:xfrm>
            <a:off x="572823" y="608953"/>
            <a:ext cx="11046354"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PART 3 OVERVIEW: WIDER DETERMINANTS</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6A6FF20-F949-44C5-8F90-F69EDCAB2121}"/>
              </a:ext>
            </a:extLst>
          </p:cNvPr>
          <p:cNvSpPr/>
          <p:nvPr/>
        </p:nvSpPr>
        <p:spPr>
          <a:xfrm>
            <a:off x="479575" y="6459029"/>
            <a:ext cx="405431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mn-cs"/>
                <a:hlinkClick r:id="rId3">
                  <a:extLst>
                    <a:ext uri="{A12FA001-AC4F-418D-AE19-62706E023703}">
                      <ahyp:hlinkClr xmlns:ahyp="http://schemas.microsoft.com/office/drawing/2018/hyperlinkcolor" val="tx"/>
                    </a:ext>
                  </a:extLst>
                </a:hlinkClick>
              </a:rPr>
              <a:t>Health Equity in England: The Marmot Review 10 Years On </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811250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25989" cy="1842172"/>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Data from previous years informs us that nearly 40% of London’s children are likely to be living below the poverty line (using the relative poverty </a:t>
            </a:r>
            <a:r>
              <a:rPr kumimoji="0" lang="en-GB" sz="1400" b="1" i="0" u="sng" strike="noStrike" kern="0" cap="none" spc="0" normalizeH="0" baseline="0" noProof="0" dirty="0">
                <a:ln>
                  <a:noFill/>
                </a:ln>
                <a:solidFill>
                  <a:srgbClr val="353E43"/>
                </a:solidFill>
                <a:effectLst/>
                <a:uLnTx/>
                <a:uFillTx/>
                <a:latin typeface="Arial"/>
                <a:ea typeface="+mn-ea"/>
                <a:cs typeface="Arial"/>
                <a:sym typeface="Arial"/>
              </a:rPr>
              <a:t>after housing costs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measure). </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Modelled estimates of children living in low-income families indicate that 17% of London’s children overall were living in poverty </a:t>
            </a:r>
            <a:r>
              <a:rPr kumimoji="0" lang="en-GB" sz="1400" b="1" i="0" u="sng" strike="noStrike" kern="0" cap="none" spc="0" normalizeH="0" baseline="0" noProof="0" dirty="0">
                <a:ln>
                  <a:noFill/>
                </a:ln>
                <a:solidFill>
                  <a:srgbClr val="353E43"/>
                </a:solidFill>
                <a:effectLst/>
                <a:uLnTx/>
                <a:uFillTx/>
                <a:latin typeface="Arial"/>
                <a:ea typeface="+mn-ea"/>
                <a:cs typeface="Arial"/>
                <a:sym typeface="Arial"/>
              </a:rPr>
              <a:t>before taking housing costs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into account in 2020/21.</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1,2</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These modelled estimates for small areas highlight some of the areas in London where the issue of child poverty is most acute, most notably some of the wards in Tower Hamlets and Camden.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Survey of Londoners 2021-22 found that 14% of parents had children who had experienced food insecurity in the past 12 months (around 300,000 children).</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3</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Groups of parents more likely to have children in food insecurity included; Black parents, disabled parents, non-degree educated parents and single parents.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Due to methodological difficulties in data collection in the pandemic, there is increased data uncertainty and more detailed characteristics of the data have not been published.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There are no official published poverty estimates for London for 2020/21.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2050" name="Picture 2">
            <a:extLst>
              <a:ext uri="{FF2B5EF4-FFF2-40B4-BE49-F238E27FC236}">
                <a16:creationId xmlns:a16="http://schemas.microsoft.com/office/drawing/2014/main" id="{D9ADC1FD-7FAB-4479-982D-E09E771CB4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96000" y="2279073"/>
            <a:ext cx="5887292" cy="416329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a:extLst>
              <a:ext uri="{FF2B5EF4-FFF2-40B4-BE49-F238E27FC236}">
                <a16:creationId xmlns:a16="http://schemas.microsoft.com/office/drawing/2014/main" id="{CA1BEA7A-AC1C-4E41-87EC-A15A61000F9A}"/>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17. Percentage of children under 18 living in low income families, London wards, 2020/21 </a:t>
            </a:r>
          </a:p>
        </p:txBody>
      </p:sp>
      <p:sp>
        <p:nvSpPr>
          <p:cNvPr id="10" name="Title 2">
            <a:extLst>
              <a:ext uri="{FF2B5EF4-FFF2-40B4-BE49-F238E27FC236}">
                <a16:creationId xmlns:a16="http://schemas.microsoft.com/office/drawing/2014/main" id="{639F0BFB-0F52-4050-8760-71FA27AD612F}"/>
              </a:ext>
            </a:extLst>
          </p:cNvPr>
          <p:cNvSpPr txBox="1">
            <a:spLocks/>
          </p:cNvSpPr>
          <p:nvPr/>
        </p:nvSpPr>
        <p:spPr>
          <a:xfrm>
            <a:off x="572823" y="608953"/>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TWO IN FIVE CHILDREN LIVE IN POVERTY WHEN HOUSING COSTS ARE INCLUDED</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3C142FA-37AA-4F2F-8E3D-03DD1B11B636}"/>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1. GIVE EVERY CHILD THE BEST START IN LIFE</a:t>
            </a:r>
          </a:p>
        </p:txBody>
      </p:sp>
      <p:sp>
        <p:nvSpPr>
          <p:cNvPr id="14" name="Rectangle 13">
            <a:extLst>
              <a:ext uri="{FF2B5EF4-FFF2-40B4-BE49-F238E27FC236}">
                <a16:creationId xmlns:a16="http://schemas.microsoft.com/office/drawing/2014/main" id="{57F74F8D-C3F1-452D-AC11-FFF6C766C1A4}"/>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London Datastore – Poverty in London 2020/21</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  (2) </a:t>
            </a:r>
            <a:r>
              <a:rPr lang="en-GB" sz="1000" dirty="0">
                <a:hlinkClick r:id="rId5">
                  <a:extLst>
                    <a:ext uri="{A12FA001-AC4F-418D-AE19-62706E023703}">
                      <ahyp:hlinkClr xmlns:ahyp="http://schemas.microsoft.com/office/drawing/2018/hyperlinkcolor" val="tx"/>
                    </a:ext>
                  </a:extLst>
                </a:hlinkClick>
              </a:rPr>
              <a:t>Economic Fairness – Population in Poverty – London Datastore</a:t>
            </a:r>
            <a:r>
              <a:rPr lang="en-GB" sz="1000" dirty="0"/>
              <a:t> (3)</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6">
                  <a:extLst>
                    <a:ext uri="{A12FA001-AC4F-418D-AE19-62706E023703}">
                      <ahyp:hlinkClr xmlns:ahyp="http://schemas.microsoft.com/office/drawing/2018/hyperlinkcolor" val="tx"/>
                    </a:ext>
                  </a:extLst>
                </a:hlinkClick>
              </a:rPr>
              <a:t>GLA, Survey of Londoners 2021-22</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576785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61952" cy="1842172"/>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Early Years Foundation Stage Progress (EYFSP) tests have shown higher levels of school readiness among London’s young children than those in every other region of England, except for the South East which scores highest overall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Across specific characteristics below, inequalities exist. However, London children do at least as well, and in most cases better, than those elsewhere in England with the same characteristics including:</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ethnicity</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first language</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eligibility for free school meals (FSM)</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those with SEN (special educational) support needs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There are still differences between these sub-groups, however, with Chinese children most likely to achieve the expected standard across Early Learning Goals (ELG) in London.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There were no assessments in 2020 and 2021 due to the pandemic, but the EYFSP publication will resume for the 2021/22 academic year.</a:t>
            </a: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00D168EB-B389-44C3-BF10-8C381610C607}"/>
              </a:ext>
            </a:extLst>
          </p:cNvPr>
          <p:cNvGrpSpPr/>
          <p:nvPr/>
        </p:nvGrpSpPr>
        <p:grpSpPr>
          <a:xfrm>
            <a:off x="6402908" y="2580116"/>
            <a:ext cx="4610836" cy="4019459"/>
            <a:chOff x="6365886" y="2058420"/>
            <a:chExt cx="4679103" cy="4123890"/>
          </a:xfrm>
        </p:grpSpPr>
        <p:pic>
          <p:nvPicPr>
            <p:cNvPr id="3074" name="Picture 2">
              <a:extLst>
                <a:ext uri="{FF2B5EF4-FFF2-40B4-BE49-F238E27FC236}">
                  <a16:creationId xmlns:a16="http://schemas.microsoft.com/office/drawing/2014/main" id="{EC35181F-DB3F-4BD7-977D-D0FA350F7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6" y="2058420"/>
              <a:ext cx="4679103" cy="24565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7C2557A-F5F0-4190-ADDD-589538D68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886" y="4619196"/>
              <a:ext cx="4224634" cy="156311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Placeholder 5">
            <a:extLst>
              <a:ext uri="{FF2B5EF4-FFF2-40B4-BE49-F238E27FC236}">
                <a16:creationId xmlns:a16="http://schemas.microsoft.com/office/drawing/2014/main" id="{9D11C4AD-7BF7-4965-ABB8-A555BC941507}"/>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18. Achievement in Early Years Foundation Stage Progress (EYFSP) by ethnicity (top) and Free School Meal eligibility (below), 2019</a:t>
            </a:r>
          </a:p>
        </p:txBody>
      </p:sp>
      <p:sp>
        <p:nvSpPr>
          <p:cNvPr id="14" name="Title 2">
            <a:extLst>
              <a:ext uri="{FF2B5EF4-FFF2-40B4-BE49-F238E27FC236}">
                <a16:creationId xmlns:a16="http://schemas.microsoft.com/office/drawing/2014/main" id="{73692AF2-4B77-43E5-B8C1-D27C816E0244}"/>
              </a:ext>
            </a:extLst>
          </p:cNvPr>
          <p:cNvSpPr txBox="1">
            <a:spLocks/>
          </p:cNvSpPr>
          <p:nvPr/>
        </p:nvSpPr>
        <p:spPr>
          <a:xfrm>
            <a:off x="572823" y="608953"/>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LONDON CHILDREN EXHIBIT HIGH LEVELS OF SCHOOL READINESS BUT INEQUALITIES EXIST</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C177333-02F2-4005-8B1F-DA96B17B902A}"/>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2. ENABLING CHILDREN, YOUNG PEOPLE AND ADULTS  TO MAXIMISE THEIR CAPABILITIES</a:t>
            </a:r>
          </a:p>
        </p:txBody>
      </p:sp>
      <p:sp>
        <p:nvSpPr>
          <p:cNvPr id="16" name="Rectangle 15">
            <a:extLst>
              <a:ext uri="{FF2B5EF4-FFF2-40B4-BE49-F238E27FC236}">
                <a16:creationId xmlns:a16="http://schemas.microsoft.com/office/drawing/2014/main" id="{D322A1BD-99F7-4774-907E-FAFC62C348AD}"/>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London Datastore – School Readiness</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585534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61952" cy="1842172"/>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Pupils at London’s schools have higher GCSE scores than those from any other region. The average 'Attainment 8' score, which gives a score across various core and optional elements, is more complex than the previous GCSE measures.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London pupils do better than those across England as a whole, on each element of the Attainment 8 score and across all attributes from ethnicity to free school meal (FSM) status.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average Attainment 8 score in London was 54.1 in 2021 and as in other years, this was higher than the national figure (50.9).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There are still differences between sub-groups, however, with Chinese pupils achieving the highest average score and Black pupils the lowest.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Attainment gaps also exist by special educational needs (SEN) status and FSM eligibility status.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Note</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Due to the COVID-19 pandemic, GCSE exams were cancelled in 2020 and 2021. Pupils’ grades were determined through other methods, meaning GCSE results from 2019/20 and from 2020/21 are not comparable with those from other years.</a:t>
            </a:r>
          </a:p>
        </p:txBody>
      </p:sp>
      <p:sp>
        <p:nvSpPr>
          <p:cNvPr id="11" name="Text Placeholder 5">
            <a:extLst>
              <a:ext uri="{FF2B5EF4-FFF2-40B4-BE49-F238E27FC236}">
                <a16:creationId xmlns:a16="http://schemas.microsoft.com/office/drawing/2014/main" id="{9D11C4AD-7BF7-4965-ABB8-A555BC941507}"/>
              </a:ext>
            </a:extLst>
          </p:cNvPr>
          <p:cNvSpPr txBox="1">
            <a:spLocks/>
          </p:cNvSpPr>
          <p:nvPr/>
        </p:nvSpPr>
        <p:spPr>
          <a:xfrm>
            <a:off x="6366944" y="1756699"/>
            <a:ext cx="5369334" cy="23126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19. Achievement in Average Attainment 8 Score by Ethnicity (above) and Free School Meal eligibility (below), 2021</a:t>
            </a:r>
          </a:p>
        </p:txBody>
      </p:sp>
      <p:grpSp>
        <p:nvGrpSpPr>
          <p:cNvPr id="2" name="Group 1">
            <a:extLst>
              <a:ext uri="{FF2B5EF4-FFF2-40B4-BE49-F238E27FC236}">
                <a16:creationId xmlns:a16="http://schemas.microsoft.com/office/drawing/2014/main" id="{56E408A6-BFBE-4108-91E8-10EFDECA5FB4}"/>
              </a:ext>
            </a:extLst>
          </p:cNvPr>
          <p:cNvGrpSpPr/>
          <p:nvPr/>
        </p:nvGrpSpPr>
        <p:grpSpPr>
          <a:xfrm>
            <a:off x="6366944" y="2475686"/>
            <a:ext cx="4882754" cy="4226318"/>
            <a:chOff x="6291292" y="2058420"/>
            <a:chExt cx="5075097" cy="4448606"/>
          </a:xfrm>
        </p:grpSpPr>
        <p:pic>
          <p:nvPicPr>
            <p:cNvPr id="3" name="Picture 2" descr="Chart, bar chart, funnel chart&#10;&#10;Description automatically generated">
              <a:extLst>
                <a:ext uri="{FF2B5EF4-FFF2-40B4-BE49-F238E27FC236}">
                  <a16:creationId xmlns:a16="http://schemas.microsoft.com/office/drawing/2014/main" id="{142639AC-0BAF-41C9-BC18-263A7602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292" y="2058420"/>
              <a:ext cx="5075097" cy="2703947"/>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E006BE56-FD9E-4579-B86A-256B01F93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428" y="4832825"/>
              <a:ext cx="4518860" cy="1674201"/>
            </a:xfrm>
            <a:prstGeom prst="rect">
              <a:avLst/>
            </a:prstGeom>
          </p:spPr>
        </p:pic>
      </p:grpSp>
      <p:sp>
        <p:nvSpPr>
          <p:cNvPr id="12" name="Title 2">
            <a:extLst>
              <a:ext uri="{FF2B5EF4-FFF2-40B4-BE49-F238E27FC236}">
                <a16:creationId xmlns:a16="http://schemas.microsoft.com/office/drawing/2014/main" id="{ED0E746F-9D6E-470B-8C1A-6B53A0660DF6}"/>
              </a:ext>
            </a:extLst>
          </p:cNvPr>
          <p:cNvSpPr txBox="1">
            <a:spLocks/>
          </p:cNvSpPr>
          <p:nvPr/>
        </p:nvSpPr>
        <p:spPr>
          <a:xfrm>
            <a:off x="572823" y="608953"/>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KS4 ATTAINMENT GAPS EXIST BY ETHNICITY, SPECIAL NEEDS AND FSM ELIGIBILITY STATUS</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045F895-9B26-4385-B674-E0D59FD930A4}"/>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2. ENABLING CHILDREN, YOUNG PEOPLE AND ADULTS  TO MAXIMISE THEIR CAPABILITIES</a:t>
            </a:r>
          </a:p>
        </p:txBody>
      </p:sp>
      <p:sp>
        <p:nvSpPr>
          <p:cNvPr id="16" name="Rectangle 15">
            <a:extLst>
              <a:ext uri="{FF2B5EF4-FFF2-40B4-BE49-F238E27FC236}">
                <a16:creationId xmlns:a16="http://schemas.microsoft.com/office/drawing/2014/main" id="{593B24A7-3673-4CF3-8E60-4E9A0935C743}"/>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London Datastore – KS4 Achievement</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734081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4107" y="925662"/>
            <a:ext cx="5561951" cy="1842172"/>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This data is from the strengths and difficulties questionnaire (SDQ) which is an emotional and behavioural screening questionnaire for children and young people.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total difficulties score is the sum of the emotional symptoms, conduct problems, hyperactivity/inattention and peer relationships problems subscales, and ranges from 0-40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total difficulties score results from the Understanding Society survey for 10-15-year-olds, categorised as: normal (0 to 14); slightly raised (15 to 17); high (18 to 19); and very high (20 to 40).</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 2015,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hlinkClick r:id="rId3"/>
              </a:rPr>
              <a:t>ONS</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used the proportion of children reporting a high or very high total difficulties score (18+) as the headline measure for the prevalence of mental ill health.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In 2009-11, 8% of Londoners aged 10-15 had a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probable mental disorder, lower than across the UK (13%). The London proportion has remained below the UK proportion over the last 10 years, though in the most recent wave of the Understanding society survey 2019-21 (partially covering the pandemic period), the proportions equalised at 18%.</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Rates of probable mental disorder in this age group have increased in the last 10 years both in London and the UK</a:t>
            </a:r>
            <a:endParaRPr kumimoji="0" lang="en-US" sz="13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3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ED14E95-045C-46FC-871A-5B559BC975F0}"/>
              </a:ext>
            </a:extLst>
          </p:cNvPr>
          <p:cNvPicPr>
            <a:picLocks noChangeAspect="1"/>
          </p:cNvPicPr>
          <p:nvPr/>
        </p:nvPicPr>
        <p:blipFill>
          <a:blip r:embed="rId4"/>
          <a:stretch>
            <a:fillRect/>
          </a:stretch>
        </p:blipFill>
        <p:spPr>
          <a:xfrm>
            <a:off x="6432537" y="2409826"/>
            <a:ext cx="5349104" cy="3219434"/>
          </a:xfrm>
          <a:prstGeom prst="rect">
            <a:avLst/>
          </a:prstGeom>
        </p:spPr>
      </p:pic>
      <p:sp>
        <p:nvSpPr>
          <p:cNvPr id="14" name="Text Placeholder 5">
            <a:extLst>
              <a:ext uri="{FF2B5EF4-FFF2-40B4-BE49-F238E27FC236}">
                <a16:creationId xmlns:a16="http://schemas.microsoft.com/office/drawing/2014/main" id="{95A1226C-4B80-46DE-BD7F-6D3CA43C26FA}"/>
              </a:ext>
            </a:extLst>
          </p:cNvPr>
          <p:cNvSpPr txBox="1">
            <a:spLocks/>
          </p:cNvSpPr>
          <p:nvPr/>
        </p:nvSpPr>
        <p:spPr>
          <a:xfrm>
            <a:off x="6449939" y="1596526"/>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20. Proportion of children aged 10-15 in the UK and London with a high or very high total difficulties score (18 or more) (%), 2009-21</a:t>
            </a:r>
          </a:p>
        </p:txBody>
      </p:sp>
      <p:sp>
        <p:nvSpPr>
          <p:cNvPr id="11" name="Title 2">
            <a:extLst>
              <a:ext uri="{FF2B5EF4-FFF2-40B4-BE49-F238E27FC236}">
                <a16:creationId xmlns:a16="http://schemas.microsoft.com/office/drawing/2014/main" id="{23879B27-4077-4EF5-B4A4-E09BC2A3C64A}"/>
              </a:ext>
            </a:extLst>
          </p:cNvPr>
          <p:cNvSpPr txBox="1">
            <a:spLocks/>
          </p:cNvSpPr>
          <p:nvPr/>
        </p:nvSpPr>
        <p:spPr>
          <a:xfrm>
            <a:off x="572823" y="608953"/>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THE MENTAL HEALTH OF CHILDREN AGED 10-15 HAS DECLINED IN THE LAST 10 YEARS</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849FDF2-AAF9-4C87-B955-7A31F66D09B6}"/>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2. ENABLING CHILDREN, YOUNG PEOPLE AND ADULTS  TO MAXIMISE THEIR CAPABILITIES</a:t>
            </a:r>
          </a:p>
        </p:txBody>
      </p:sp>
      <p:sp>
        <p:nvSpPr>
          <p:cNvPr id="15" name="Rectangle 14">
            <a:extLst>
              <a:ext uri="{FF2B5EF4-FFF2-40B4-BE49-F238E27FC236}">
                <a16:creationId xmlns:a16="http://schemas.microsoft.com/office/drawing/2014/main" id="{9022659C-3EFE-468C-BFB8-62411B60C6CE}"/>
              </a:ext>
            </a:extLst>
          </p:cNvPr>
          <p:cNvSpPr/>
          <p:nvPr/>
        </p:nvSpPr>
        <p:spPr>
          <a:xfrm>
            <a:off x="479575" y="6459029"/>
            <a:ext cx="104852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University of Essex, Institute for Social and Economic Research. (2022). Understanding Society: Waves 1-11, 2009-2020 and Harmonised BHPS: Waves 1-18, 1991-2009.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http://doi.org/10.5255/UKDA-SN-6614-16</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a:t>
            </a:r>
          </a:p>
        </p:txBody>
      </p:sp>
    </p:spTree>
    <p:extLst>
      <p:ext uri="{BB962C8B-B14F-4D97-AF65-F5344CB8AC3E}">
        <p14:creationId xmlns:p14="http://schemas.microsoft.com/office/powerpoint/2010/main" val="947753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descr="Chart, diagram&#10;&#10;Description automatically generated">
            <a:extLst>
              <a:ext uri="{FF2B5EF4-FFF2-40B4-BE49-F238E27FC236}">
                <a16:creationId xmlns:a16="http://schemas.microsoft.com/office/drawing/2014/main" id="{5BD40BA2-AA55-09D5-0080-27F8F6C7F4B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10290" y="2649443"/>
            <a:ext cx="5917606" cy="3793007"/>
          </a:xfrm>
          <a:prstGeom prst="rect">
            <a:avLst/>
          </a:prstGeom>
        </p:spPr>
      </p:pic>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572823" y="608953"/>
            <a:ext cx="11046354" cy="923289"/>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LEAST DEPRIVED DECILE OF LONDONERS HAVE 10 TIMES MORE INCOME THAN THE POOREST DECILE</a:t>
            </a:r>
          </a:p>
        </p:txBody>
      </p:sp>
      <p:sp>
        <p:nvSpPr>
          <p:cNvPr id="34" name="Rectangle 33">
            <a:extLst>
              <a:ext uri="{FF2B5EF4-FFF2-40B4-BE49-F238E27FC236}">
                <a16:creationId xmlns:a16="http://schemas.microsoft.com/office/drawing/2014/main" id="{EA7DDB4C-1115-E242-A72F-FF1C2B9E3A10}"/>
              </a:ext>
            </a:extLst>
          </p:cNvPr>
          <p:cNvSpPr/>
          <p:nvPr/>
        </p:nvSpPr>
        <p:spPr>
          <a:xfrm>
            <a:off x="6161543" y="2139042"/>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72823" y="1608467"/>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The richest tenth of Londoners have more than 10 times the </a:t>
            </a:r>
            <a:r>
              <a:rPr kumimoji="0" lang="en-US" sz="1400" b="1" i="0" u="none" strike="noStrike" kern="0" cap="none" spc="0" normalizeH="0" baseline="0" noProof="0" dirty="0">
                <a:ln>
                  <a:noFill/>
                </a:ln>
                <a:solidFill>
                  <a:srgbClr val="353E43"/>
                </a:solidFill>
                <a:effectLst/>
                <a:uLnTx/>
                <a:uFillTx/>
                <a:latin typeface="Arial"/>
                <a:ea typeface="+mn-ea"/>
                <a:cs typeface="Arial"/>
                <a:sym typeface="Arial"/>
              </a:rPr>
              <a:t>income</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of the poorest tenth. </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Incomes at the lowest decile are 30% below the rest of the UK.</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endParaRPr kumimoji="0" lang="en-US" sz="1400" b="0" i="0" u="none" strike="noStrike" kern="0" cap="none" spc="0" normalizeH="0" baseline="3000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London has the highest rate of poverty of any region in the UK, with more than a quarter (27%) of London residents in poverty after housing costs.</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2</a:t>
            </a:r>
            <a:endParaRPr kumimoji="0" lang="en-US" sz="1400" b="0" i="0" u="none" strike="noStrike" kern="0" cap="none" spc="0" normalizeH="0" baseline="3000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The </a:t>
            </a:r>
            <a:r>
              <a:rPr kumimoji="0" lang="en-US" sz="1400" b="1" i="0" u="none" strike="noStrike" kern="0" cap="none" spc="0" normalizeH="0" baseline="0" noProof="0" dirty="0">
                <a:ln>
                  <a:noFill/>
                </a:ln>
                <a:solidFill>
                  <a:srgbClr val="353E43"/>
                </a:solidFill>
                <a:effectLst/>
                <a:uLnTx/>
                <a:uFillTx/>
                <a:latin typeface="Arial"/>
                <a:ea typeface="+mn-ea"/>
                <a:cs typeface="Arial"/>
                <a:sym typeface="Arial"/>
              </a:rPr>
              <a:t>unemployment</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rate in London is above the UK average but varies widely within the capital and despite improvements persistent inequalities in labour market outcomes remain:</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3</a:t>
            </a:r>
            <a:endParaRPr kumimoji="0" lang="en-US" sz="1400" b="0" i="0" u="none" strike="noStrike" kern="0" cap="none" spc="0" normalizeH="0" baseline="3000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53D42"/>
                </a:solidFill>
                <a:effectLst/>
                <a:uLnTx/>
                <a:uFillTx/>
                <a:latin typeface="Arial"/>
                <a:ea typeface="+mn-ea"/>
                <a:cs typeface="Arial"/>
              </a:rPr>
              <a:t>The employment gap between disabled and non-disabled Londoners stayed the same overall between 2020 and 2019 (25 percentage points(pp)), but fell between males and females from 11pp to 7pp</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53D42"/>
                </a:solidFill>
                <a:effectLst/>
                <a:uLnTx/>
                <a:uFillTx/>
                <a:latin typeface="Arial"/>
                <a:ea typeface="+mn-ea"/>
                <a:cs typeface="Arial"/>
              </a:rPr>
              <a:t>In London, the employment gaps between White and minority ethnic groups overall has remained at around 12pp, (however improvement has been seen in the gap between White and most other ethnic groups compared to 2019, except for mixed ethnic group)</a:t>
            </a: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1" name="Text Placeholder 5">
            <a:extLst>
              <a:ext uri="{FF2B5EF4-FFF2-40B4-BE49-F238E27FC236}">
                <a16:creationId xmlns:a16="http://schemas.microsoft.com/office/drawing/2014/main" id="{09B0B11B-4B2C-79B6-E1E3-2AFB2A316B08}"/>
              </a:ext>
            </a:extLst>
          </p:cNvPr>
          <p:cNvSpPr txBox="1">
            <a:spLocks/>
          </p:cNvSpPr>
          <p:nvPr/>
        </p:nvSpPr>
        <p:spPr>
          <a:xfrm>
            <a:off x="6297381" y="1766845"/>
            <a:ext cx="5486435" cy="27447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21. Difference in weekly income (after housing costs) between top and bottom deciles in London and UK (2017/18 – 2019/20 )</a:t>
            </a:r>
          </a:p>
        </p:txBody>
      </p:sp>
      <p:sp>
        <p:nvSpPr>
          <p:cNvPr id="9" name="TextBox 8">
            <a:extLst>
              <a:ext uri="{FF2B5EF4-FFF2-40B4-BE49-F238E27FC236}">
                <a16:creationId xmlns:a16="http://schemas.microsoft.com/office/drawing/2014/main" id="{D8B5B14B-4C48-4EC9-8114-EAB5EC223E5E}"/>
              </a:ext>
            </a:extLst>
          </p:cNvPr>
          <p:cNvSpPr txBox="1"/>
          <p:nvPr/>
        </p:nvSpPr>
        <p:spPr>
          <a:xfrm>
            <a:off x="572823" y="116510"/>
            <a:ext cx="5879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3. FAIR EMPLOYMENT AND GOOD WORK</a:t>
            </a:r>
          </a:p>
        </p:txBody>
      </p:sp>
      <p:sp>
        <p:nvSpPr>
          <p:cNvPr id="12" name="Rectangle 11">
            <a:extLst>
              <a:ext uri="{FF2B5EF4-FFF2-40B4-BE49-F238E27FC236}">
                <a16:creationId xmlns:a16="http://schemas.microsoft.com/office/drawing/2014/main" id="{772A3E7A-B963-4873-8193-E6D9B34A0CBA}"/>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solidFill>
                  <a:srgbClr val="353E43"/>
                </a:solidFill>
                <a:effectLst/>
                <a:uLnTx/>
                <a:uFillTx/>
                <a:latin typeface="Arial"/>
                <a:ea typeface="+mn-ea"/>
                <a:cs typeface="+mn-cs"/>
                <a:hlinkClick r:id="rId4">
                  <a:extLst>
                    <a:ext uri="{A12FA001-AC4F-418D-AE19-62706E023703}">
                      <ahyp:hlinkClr xmlns:ahyp="http://schemas.microsoft.com/office/drawing/2018/hyperlinkcolor" val="tx"/>
                    </a:ext>
                  </a:extLst>
                </a:hlinkClick>
              </a:rPr>
              <a:t>London Datastore - Income Inequality</a:t>
            </a:r>
            <a:r>
              <a:rPr kumimoji="0" lang="en-GB" sz="1000" b="0" i="0" u="none" strike="noStrike" kern="1200" cap="none" spc="0" normalizeH="0" baseline="0" noProof="0" dirty="0">
                <a:ln>
                  <a:noFill/>
                </a:ln>
                <a:solidFill>
                  <a:srgbClr val="353E43"/>
                </a:solidFill>
                <a:effectLst/>
                <a:uLnTx/>
                <a:uFillTx/>
                <a:latin typeface="Arial"/>
                <a:ea typeface="+mn-ea"/>
                <a:cs typeface="+mn-cs"/>
              </a:rPr>
              <a:t> (2) </a:t>
            </a:r>
            <a:r>
              <a:rPr kumimoji="0" lang="en-GB" sz="1000" b="0" i="0" u="none" strike="noStrike" kern="1200" cap="none" spc="0" normalizeH="0" baseline="0" noProof="0" dirty="0">
                <a:ln>
                  <a:noFill/>
                </a:ln>
                <a:solidFill>
                  <a:srgbClr val="353E43"/>
                </a:solidFill>
                <a:effectLst/>
                <a:uLnTx/>
                <a:uFillTx/>
                <a:latin typeface="Arial"/>
                <a:ea typeface="+mn-ea"/>
                <a:cs typeface="+mn-cs"/>
                <a:hlinkClick r:id="rId5">
                  <a:extLst>
                    <a:ext uri="{A12FA001-AC4F-418D-AE19-62706E023703}">
                      <ahyp:hlinkClr xmlns:ahyp="http://schemas.microsoft.com/office/drawing/2018/hyperlinkcolor" val="tx"/>
                    </a:ext>
                  </a:extLst>
                </a:hlinkClick>
              </a:rPr>
              <a:t>London Datastore – Poverty</a:t>
            </a:r>
            <a:r>
              <a:rPr kumimoji="0" lang="en-GB" sz="1000" b="0" i="0" u="none" strike="noStrike" kern="1200" cap="none" spc="0" normalizeH="0" baseline="0" noProof="0" dirty="0">
                <a:ln>
                  <a:noFill/>
                </a:ln>
                <a:solidFill>
                  <a:srgbClr val="353E43"/>
                </a:solidFill>
                <a:effectLst/>
                <a:uLnTx/>
                <a:uFillTx/>
                <a:latin typeface="Arial"/>
                <a:ea typeface="+mn-ea"/>
                <a:cs typeface="+mn-cs"/>
              </a:rPr>
              <a:t> (3) </a:t>
            </a:r>
            <a:r>
              <a:rPr kumimoji="0" lang="en-GB" sz="1000" b="0" i="0" u="none" strike="noStrike" kern="1200" cap="none" spc="0" normalizeH="0" baseline="0" noProof="0" dirty="0">
                <a:ln>
                  <a:noFill/>
                </a:ln>
                <a:solidFill>
                  <a:srgbClr val="353E43"/>
                </a:solidFill>
                <a:effectLst/>
                <a:uLnTx/>
                <a:uFillTx/>
                <a:latin typeface="Arial"/>
                <a:ea typeface="+mn-ea"/>
                <a:cs typeface="+mn-cs"/>
                <a:hlinkClick r:id="rId6">
                  <a:extLst>
                    <a:ext uri="{A12FA001-AC4F-418D-AE19-62706E023703}">
                      <ahyp:hlinkClr xmlns:ahyp="http://schemas.microsoft.com/office/drawing/2018/hyperlinkcolor" val="tx"/>
                    </a:ext>
                  </a:extLst>
                </a:hlinkClick>
              </a:rPr>
              <a:t>London Datastore - Employment Gaps</a:t>
            </a:r>
            <a:endParaRPr kumimoji="0" lang="en-GB"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796531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501750" y="200455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22. Projection of share of households with food and energy bills above disposable income in UK, 2022-23</a:t>
            </a:r>
          </a:p>
        </p:txBody>
      </p:sp>
      <p:sp>
        <p:nvSpPr>
          <p:cNvPr id="34" name="Rectangle 33">
            <a:extLst>
              <a:ext uri="{FF2B5EF4-FFF2-40B4-BE49-F238E27FC236}">
                <a16:creationId xmlns:a16="http://schemas.microsoft.com/office/drawing/2014/main" id="{EA7DDB4C-1115-E242-A72F-FF1C2B9E3A10}"/>
              </a:ext>
            </a:extLst>
          </p:cNvPr>
          <p:cNvSpPr/>
          <p:nvPr/>
        </p:nvSpPr>
        <p:spPr>
          <a:xfrm>
            <a:off x="6210290" y="16594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1810" y="2451969"/>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1810" y="1161875"/>
            <a:ext cx="5738983" cy="1689864"/>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The National Institute of Economic &amp; Social Research found that, before the latest Government support package, 236,000 London households (6.5% of the total) would see their energy and food bills exceed their total disposable income in 2022 and 2023. This would be the highest share of any UK region.</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In August 2022, </a:t>
            </a:r>
            <a:r>
              <a:rPr kumimoji="0" lang="en-GB" sz="1400" b="0" i="0" u="none" strike="noStrike" kern="0" cap="none" spc="0" normalizeH="0" baseline="0" noProof="0" dirty="0">
                <a:ln>
                  <a:noFill/>
                </a:ln>
                <a:solidFill>
                  <a:srgbClr val="353E43"/>
                </a:solidFill>
                <a:effectLst/>
                <a:uLnTx/>
                <a:uFillTx/>
                <a:latin typeface="Arial"/>
                <a:ea typeface="+mn-ea"/>
                <a:cs typeface="Arial"/>
              </a:rPr>
              <a:t>90% of Londoners say their household costs have risen over the last six months</a:t>
            </a:r>
            <a:r>
              <a:rPr kumimoji="0" lang="en-GB" sz="1400" b="0" i="0" u="none" strike="noStrike" kern="0" cap="none" spc="0" normalizeH="0" baseline="30000" noProof="0" dirty="0">
                <a:ln>
                  <a:noFill/>
                </a:ln>
                <a:solidFill>
                  <a:srgbClr val="353E43"/>
                </a:solidFill>
                <a:effectLst/>
                <a:uLnTx/>
                <a:uFillTx/>
                <a:latin typeface="Arial"/>
                <a:ea typeface="+mn-ea"/>
                <a:cs typeface="Arial"/>
              </a:rPr>
              <a:t>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53E43"/>
                </a:solidFill>
                <a:effectLst/>
                <a:uLnTx/>
                <a:uFillTx/>
                <a:latin typeface="Arial"/>
                <a:ea typeface="+mn-ea"/>
                <a:cs typeface="+mn-cs"/>
              </a:rPr>
              <a:t>CPI annual inflation hit a 40-year high of 9.4% in June. </a:t>
            </a:r>
            <a:endParaRPr kumimoji="0" lang="en-GB" sz="1400" b="0" i="0" u="none" strike="noStrike" kern="0" cap="none" spc="0" normalizeH="0" baseline="3000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D42"/>
                </a:solidFill>
                <a:effectLst/>
                <a:uLnTx/>
                <a:uFillTx/>
                <a:latin typeface="Arial"/>
                <a:ea typeface="+mn-ea"/>
                <a:cs typeface="Arial"/>
              </a:rPr>
              <a:t>Increases in the cost of living are likely to be most pronounced for the lowest-income Londoners. Lower-income households devote a larger share of their spending to food and fuel.</a:t>
            </a:r>
            <a:r>
              <a:rPr kumimoji="0" lang="en-GB" sz="1400" b="0" i="0" u="none" strike="noStrike" kern="1200" cap="none" spc="0" normalizeH="0" baseline="30000" noProof="0" dirty="0">
                <a:ln>
                  <a:noFill/>
                </a:ln>
                <a:solidFill>
                  <a:srgbClr val="353D42"/>
                </a:solidFill>
                <a:effectLst/>
                <a:uLnTx/>
                <a:uFillTx/>
                <a:latin typeface="Arial"/>
                <a:ea typeface="+mn-ea"/>
                <a:cs typeface="Arial"/>
              </a:rPr>
              <a:t>2,3</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4C4C4C"/>
                </a:solidFill>
                <a:effectLst/>
                <a:uLnTx/>
                <a:uFillTx/>
                <a:latin typeface="Arial"/>
                <a:ea typeface="+mn-ea"/>
                <a:cs typeface="Arial"/>
              </a:rPr>
              <a:t>NIESR estimate the rise in living costs will equal an income cut of 9.5% for the hardest-hit households, vs 0.6% for the highest income households.</a:t>
            </a:r>
            <a:r>
              <a:rPr kumimoji="0" lang="en-GB" sz="1400" b="0" i="0" u="none" strike="noStrike" kern="1200" cap="none" spc="0" normalizeH="0" baseline="30000" noProof="0" dirty="0">
                <a:ln>
                  <a:noFill/>
                </a:ln>
                <a:solidFill>
                  <a:srgbClr val="4C4C4C"/>
                </a:solidFill>
                <a:effectLst/>
                <a:uLnTx/>
                <a:uFillTx/>
                <a:latin typeface="Arial"/>
                <a:ea typeface="+mn-ea"/>
                <a:cs typeface="Arial"/>
              </a:rPr>
              <a:t>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4C4C4C"/>
                </a:solidFill>
                <a:effectLst/>
                <a:uLnTx/>
                <a:uFillTx/>
                <a:latin typeface="Arial"/>
                <a:ea typeface="+mn-ea"/>
                <a:cs typeface="Arial"/>
              </a:rPr>
              <a:t>YouGov polling commissioned by the GLA in May 2022 showed 8% of Londoners had fallen behind on some bill payments, while 12% were constantly struggling to pay their bills.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53D42"/>
                </a:solidFill>
                <a:effectLst/>
                <a:uLnTx/>
                <a:uFillTx/>
                <a:latin typeface="Arial"/>
                <a:ea typeface="+mn-ea"/>
                <a:cs typeface="Arial"/>
              </a:rPr>
              <a:t>Around a quarter (26%) of Londoners say they are buying less in food and essentials. This rises to around two-thirds (65%) among Londoners who are struggling financially.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F3A5705F-8F22-F2E4-7D3A-1BD7D00EB971}"/>
              </a:ext>
            </a:extLst>
          </p:cNvPr>
          <p:cNvPicPr>
            <a:picLocks noChangeAspect="1"/>
          </p:cNvPicPr>
          <p:nvPr/>
        </p:nvPicPr>
        <p:blipFill rotWithShape="1">
          <a:blip r:embed="rId3"/>
          <a:srcRect t="15308"/>
          <a:stretch/>
        </p:blipFill>
        <p:spPr>
          <a:xfrm>
            <a:off x="6392783" y="2604079"/>
            <a:ext cx="4818915" cy="3868157"/>
          </a:xfrm>
          <a:prstGeom prst="rect">
            <a:avLst/>
          </a:prstGeom>
        </p:spPr>
      </p:pic>
      <p:sp>
        <p:nvSpPr>
          <p:cNvPr id="10" name="Title 2">
            <a:extLst>
              <a:ext uri="{FF2B5EF4-FFF2-40B4-BE49-F238E27FC236}">
                <a16:creationId xmlns:a16="http://schemas.microsoft.com/office/drawing/2014/main" id="{4F09016C-017C-4638-9E56-D6B48C813EA5}"/>
              </a:ext>
            </a:extLst>
          </p:cNvPr>
          <p:cNvSpPr txBox="1">
            <a:spLocks/>
          </p:cNvSpPr>
          <p:nvPr/>
        </p:nvSpPr>
        <p:spPr>
          <a:xfrm>
            <a:off x="572823" y="608953"/>
            <a:ext cx="11046354" cy="1338788"/>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A QUARTER OF LONDONERS REPORT BUYING LESS FOOD AND ESSENTIALS TO MANAGE THE RISING COST OF LIVING</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75C29AF-A095-49CA-A016-A705883EC5C0}"/>
              </a:ext>
            </a:extLst>
          </p:cNvPr>
          <p:cNvSpPr txBox="1"/>
          <p:nvPr/>
        </p:nvSpPr>
        <p:spPr>
          <a:xfrm>
            <a:off x="572823" y="116510"/>
            <a:ext cx="5879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4. HEALTHY STANDARD OF LIVING</a:t>
            </a:r>
          </a:p>
        </p:txBody>
      </p:sp>
      <p:sp>
        <p:nvSpPr>
          <p:cNvPr id="14" name="Rectangle 13">
            <a:extLst>
              <a:ext uri="{FF2B5EF4-FFF2-40B4-BE49-F238E27FC236}">
                <a16:creationId xmlns:a16="http://schemas.microsoft.com/office/drawing/2014/main" id="{871F72D6-A482-4944-9107-0A4F66791D10}"/>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panose="020B0604020202020204" pitchFamily="34" charset="0"/>
                <a:ea typeface="+mn-ea"/>
                <a:cs typeface="+mn-cs"/>
              </a:rPr>
              <a:t>1) </a:t>
            </a:r>
            <a:r>
              <a:rPr kumimoji="0" lang="en-GB" sz="1000" b="0" i="0" u="sng" strike="noStrike" kern="1200" cap="none" spc="0" normalizeH="0" baseline="0" noProof="0" dirty="0">
                <a:ln>
                  <a:noFill/>
                </a:ln>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NIESR modelling (using LINDA, </a:t>
            </a:r>
            <a:r>
              <a:rPr kumimoji="0" lang="en-GB" sz="1000" b="0" i="0" u="sng" strike="noStrike" kern="1200" cap="none" spc="0" normalizeH="0" baseline="0" noProof="0" dirty="0" err="1">
                <a:ln>
                  <a:noFill/>
                </a:ln>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NiReMS</a:t>
            </a:r>
            <a:r>
              <a:rPr kumimoji="0" lang="en-GB" sz="1000" b="0" i="0" u="sng" strike="noStrike" kern="1200" cap="none" spc="0" normalizeH="0" baseline="0" noProof="0" dirty="0">
                <a:ln>
                  <a:noFill/>
                </a:ln>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dirty="0">
                <a:ln>
                  <a:noFill/>
                </a:ln>
                <a:effectLst/>
                <a:uLnTx/>
                <a:uFillTx/>
                <a:latin typeface="Arial" panose="020B0604020202020204" pitchFamily="34" charset="0"/>
                <a:ea typeface="+mn-ea"/>
                <a:cs typeface="+mn-cs"/>
              </a:rPr>
              <a:t>; (2) GLA </a:t>
            </a:r>
            <a:r>
              <a:rPr kumimoji="0" lang="en-GB" sz="1000" b="0" i="0" u="none" strike="noStrike" kern="1200" cap="none" spc="0" normalizeH="0" baseline="0" noProof="0" dirty="0">
                <a:ln>
                  <a:noFill/>
                </a:ln>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Cost of Living 2022 Reports </a:t>
            </a:r>
            <a:r>
              <a:rPr kumimoji="0" lang="en-GB" sz="1000" b="0" i="0" u="none" strike="noStrike" kern="1200" cap="none" spc="0" normalizeH="0" baseline="0" noProof="0" dirty="0">
                <a:ln>
                  <a:noFill/>
                </a:ln>
                <a:effectLst/>
                <a:uLnTx/>
                <a:uFillTx/>
                <a:latin typeface="Arial" panose="020B0604020202020204" pitchFamily="34" charset="0"/>
                <a:ea typeface="+mn-ea"/>
                <a:cs typeface="+mn-cs"/>
              </a:rPr>
              <a:t>3) ONS </a:t>
            </a:r>
            <a:r>
              <a:rPr kumimoji="0" lang="en-GB" sz="1000" b="0" i="0" u="sng" strike="noStrike" kern="1200" cap="none" spc="0" normalizeH="0" baseline="0" noProof="0" dirty="0">
                <a:ln>
                  <a:noFill/>
                </a:ln>
                <a:effectLst/>
                <a:uLnTx/>
                <a:uFillTx/>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Family Spending dataset, Workbook 2</a:t>
            </a:r>
            <a:r>
              <a:rPr kumimoji="0" lang="en-GB" sz="1000" b="0" i="0" u="none" strike="noStrike" kern="1200" cap="none" spc="0" normalizeH="0" baseline="0" noProof="0" dirty="0">
                <a:ln>
                  <a:noFill/>
                </a:ln>
                <a:effectLst/>
                <a:uLnTx/>
                <a:uFillTx/>
                <a:latin typeface="Arial" panose="020B0604020202020204" pitchFamily="34" charset="0"/>
                <a:ea typeface="+mn-ea"/>
                <a:cs typeface="+mn-cs"/>
              </a:rPr>
              <a:t>​</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571151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895B35-A8A5-4B35-87A9-876BE411756F}"/>
              </a:ext>
            </a:extLst>
          </p:cNvPr>
          <p:cNvPicPr>
            <a:picLocks noChangeAspect="1"/>
          </p:cNvPicPr>
          <p:nvPr/>
        </p:nvPicPr>
        <p:blipFill>
          <a:blip r:embed="rId3"/>
          <a:stretch>
            <a:fillRect/>
          </a:stretch>
        </p:blipFill>
        <p:spPr>
          <a:xfrm>
            <a:off x="6096000" y="2614478"/>
            <a:ext cx="6006084" cy="3602736"/>
          </a:xfrm>
          <a:prstGeom prst="rect">
            <a:avLst/>
          </a:prstGeom>
        </p:spPr>
      </p:pic>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066521" y="1729225"/>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23. Top five and bottom five price categories in terms of the difference between their contributions to London and UK inflation, 2022</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1670825"/>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2" y="841862"/>
            <a:ext cx="5470838"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D42"/>
                </a:solidFill>
                <a:effectLst/>
                <a:uLnTx/>
                <a:uFillTx/>
                <a:latin typeface="Arial"/>
                <a:ea typeface="+mn-ea"/>
                <a:cs typeface="Arial"/>
              </a:rPr>
              <a:t>Using ONS price quotes, the GLA have built a measure of underlying local inflation for the capital.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D42"/>
                </a:solidFill>
                <a:effectLst/>
                <a:uLnTx/>
                <a:uFillTx/>
                <a:latin typeface="Arial"/>
                <a:ea typeface="+mn-ea"/>
                <a:cs typeface="Arial"/>
              </a:rPr>
              <a:t>The measure suggests local prices in London are rising 1.5 percentage points faster than the UK average.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D42"/>
                </a:solidFill>
                <a:effectLst/>
                <a:uLnTx/>
                <a:uFillTx/>
                <a:latin typeface="Arial"/>
                <a:ea typeface="+mn-ea"/>
                <a:cs typeface="Arial"/>
              </a:rPr>
              <a:t>Food is a key factor in this gap, and as lower-income households tend to spend more on food, this will widen inequalities in the capital.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D42"/>
                </a:solidFill>
                <a:effectLst/>
                <a:uLnTx/>
                <a:uFillTx/>
                <a:latin typeface="Arial"/>
                <a:ea typeface="+mn-ea"/>
                <a:cs typeface="Arial"/>
              </a:rPr>
              <a:t>Energy is not part of this measure, and Londoners spend less on it than the UK average, so the overall inflation gap may be narrower.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0" name="Title 2">
            <a:extLst>
              <a:ext uri="{FF2B5EF4-FFF2-40B4-BE49-F238E27FC236}">
                <a16:creationId xmlns:a16="http://schemas.microsoft.com/office/drawing/2014/main" id="{3D8DE8B6-921B-4B8E-AA92-BF94192A2D83}"/>
              </a:ext>
            </a:extLst>
          </p:cNvPr>
          <p:cNvSpPr txBox="1">
            <a:spLocks/>
          </p:cNvSpPr>
          <p:nvPr/>
        </p:nvSpPr>
        <p:spPr>
          <a:xfrm>
            <a:off x="572823" y="608953"/>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LONDON’S PRICES ARE RISING FASTER THAN REST OF UK, WITH FOOD COSTS LEADING THE WAY</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5DD3F00-32E4-417F-B8DD-AE3A4D66B113}"/>
              </a:ext>
            </a:extLst>
          </p:cNvPr>
          <p:cNvSpPr txBox="1"/>
          <p:nvPr/>
        </p:nvSpPr>
        <p:spPr>
          <a:xfrm>
            <a:off x="572823" y="116510"/>
            <a:ext cx="5879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4. HEALTHY STANDARD OF LIVING</a:t>
            </a:r>
          </a:p>
        </p:txBody>
      </p:sp>
      <p:sp>
        <p:nvSpPr>
          <p:cNvPr id="14" name="Rectangle 13">
            <a:extLst>
              <a:ext uri="{FF2B5EF4-FFF2-40B4-BE49-F238E27FC236}">
                <a16:creationId xmlns:a16="http://schemas.microsoft.com/office/drawing/2014/main" id="{168D55BF-E8D5-4CB3-9ED0-066D44DDF591}"/>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a:t>
            </a:r>
            <a:r>
              <a:rPr kumimoji="0" lang="en-GB" sz="1000" b="0" i="0" u="none" strike="noStrike" kern="1200" cap="none" spc="0" normalizeH="0" baseline="0" noProof="0" dirty="0">
                <a:ln>
                  <a:noFill/>
                </a:ln>
                <a:effectLst/>
                <a:uLnTx/>
                <a:uFillTx/>
                <a:latin typeface="Arial" panose="020B0604020202020204" pitchFamily="34" charset="0"/>
                <a:ea typeface="+mn-ea"/>
                <a:cs typeface="+mn-cs"/>
              </a:rPr>
              <a:t>  1) GLA Calculations based on date from ONS </a:t>
            </a:r>
            <a:r>
              <a:rPr kumimoji="0" lang="en-GB" sz="1000" b="0" i="0" u="sng" strike="noStrike" kern="1200" cap="none" spc="0" normalizeH="0" baseline="0" noProof="0" dirty="0">
                <a:ln>
                  <a:noFill/>
                </a:ln>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Family Spending dataset, Workbook 2</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081300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2369302"/>
            <a:ext cx="10945982" cy="314593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4 – Health behavioural risk factors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Social inequalities seen in Part 3, determine inequalities evident in the prevalence of health behaviours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Smoking prevalence has decreased in recent years to 12.9% in London. However inequalities remain with prevalence in routine and manual occupations (for those aged 18 to 64 years) at 20.7%, twice that of managerial and professional occupations (10.3%).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In 2020/21, 56.0% of the adult population in London were either overweight or obese, with obesity prevalence lowest in least deprived (~</a:t>
            </a:r>
            <a:r>
              <a:rPr lang="en-GB" sz="1400" kern="0" dirty="0">
                <a:solidFill>
                  <a:srgbClr val="FFFFFF"/>
                </a:solidFill>
                <a:latin typeface="Arial"/>
                <a:cs typeface="Arial"/>
                <a:sym typeface="Arial"/>
              </a:rPr>
              <a:t>4</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 and highest in the most deprived areas (~10%) of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In 2019/20, one in five reception-age children and around two in five Year 6 children in London were classified as overweight or obese, with similar inequalities seen by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5 – Death and Illness in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All-cause premature mortality rate in London increased by 23% between 2019 and 2020 for males, and by 17% for females largely due to direct and indirect impacts of the pandemic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The premature mortality rate in the most deprived decile in 2020 was almost three times that of the least deprived decile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COVID-19, cardiovascular disease, cancer and respiratory disease contributed significantly to gaps in life expectancy between the most and least deprived decile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Low back pain, depression and headache contributes most to illness in London and nearly one in four Londoners aged over 16 report characteristics of poor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8" name="Title 2">
            <a:extLst>
              <a:ext uri="{FF2B5EF4-FFF2-40B4-BE49-F238E27FC236}">
                <a16:creationId xmlns:a16="http://schemas.microsoft.com/office/drawing/2014/main" id="{C1DB81A7-B1E2-40DE-BD21-8B53917186D1}"/>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EXECUTIVE SUMMARY (3 of 4)</a:t>
            </a:r>
          </a:p>
        </p:txBody>
      </p:sp>
    </p:spTree>
    <p:extLst>
      <p:ext uri="{BB962C8B-B14F-4D97-AF65-F5344CB8AC3E}">
        <p14:creationId xmlns:p14="http://schemas.microsoft.com/office/powerpoint/2010/main" val="3984949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750121" y="1802692"/>
            <a:ext cx="5250692" cy="44269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24. Change in average rents for new tenancies in inner London, 2022</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373737" y="1144983"/>
            <a:ext cx="6101783" cy="1842172"/>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Around 9% of households in London are </a:t>
            </a:r>
            <a:r>
              <a:rPr kumimoji="0" lang="en-US" sz="1400" b="1" i="0" u="none" strike="noStrike" kern="0" cap="none" spc="0" normalizeH="0" baseline="0" noProof="0" dirty="0">
                <a:ln>
                  <a:noFill/>
                </a:ln>
                <a:solidFill>
                  <a:srgbClr val="353E43"/>
                </a:solidFill>
                <a:effectLst/>
                <a:uLnTx/>
                <a:uFillTx/>
                <a:latin typeface="Arial"/>
                <a:ea typeface="+mn-ea"/>
                <a:cs typeface="Arial"/>
                <a:sym typeface="Arial"/>
              </a:rPr>
              <a:t>overcrowded</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(defined as lacking one or more bedrooms compared to estimated need). </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Londoners from Black, Asian and other minority groups are around twice as likely to live in overcrowded conditions as White.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1.6% of all households (54,080) were assessed as </a:t>
            </a:r>
            <a:r>
              <a:rPr kumimoji="0" lang="en-US" sz="1400" b="1" i="0" u="none" strike="noStrike" kern="0" cap="none" spc="0" normalizeH="0" baseline="0" noProof="0" dirty="0">
                <a:ln>
                  <a:noFill/>
                </a:ln>
                <a:solidFill>
                  <a:srgbClr val="353E43"/>
                </a:solidFill>
                <a:effectLst/>
                <a:uLnTx/>
                <a:uFillTx/>
                <a:latin typeface="Arial"/>
                <a:ea typeface="+mn-ea"/>
                <a:cs typeface="Arial"/>
                <a:sym typeface="Arial"/>
              </a:rPr>
              <a:t>owed a homelessness duty</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in London in 2019-20,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This rate varies enormously by ethnicity - from less than one in every 1,000 for Chinese, Indian and White British households to four or five in every 100 for Black and Mixed ethnicity.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15% of homes in London fell below the official </a:t>
            </a:r>
            <a:r>
              <a:rPr kumimoji="0" lang="en-US" sz="1400" b="1" i="0" u="none" strike="noStrike" kern="0" cap="none" spc="0" normalizeH="0" baseline="0" noProof="0" dirty="0">
                <a:ln>
                  <a:noFill/>
                </a:ln>
                <a:solidFill>
                  <a:srgbClr val="353E43"/>
                </a:solidFill>
                <a:effectLst/>
                <a:uLnTx/>
                <a:uFillTx/>
                <a:latin typeface="Arial"/>
                <a:ea typeface="+mn-ea"/>
                <a:cs typeface="Arial"/>
                <a:sym typeface="Arial"/>
              </a:rPr>
              <a:t>Decent Homes Standard in 2019</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ranging from 13% of owner-occupied homes to 18% of private rented homes.</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 1,2</a:t>
            </a: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Londoners of Asian ethnicity are more likely to live in homes that fail to meet the Decent Homes Standard, while Black Londoners are more likely to have damp problems. </a:t>
            </a: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Housing affordability and rent for new tenancies (</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hlinkClick r:id="rId3"/>
              </a:rPr>
              <a:t>Homelet Rental Index</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is rising unequally but faster overall in London than in other regions and is a severe problem for many households.</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 1,2</a:t>
            </a: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Black and ethnic minority households in privately rented homes in London spend a significantly higher average proportion of their household incomes on rent, than their White counterparts</a:t>
            </a:r>
          </a:p>
        </p:txBody>
      </p:sp>
      <p:pic>
        <p:nvPicPr>
          <p:cNvPr id="14" name="Picture 4" descr="Chart, histogram&#10;&#10;Description automatically generated">
            <a:extLst>
              <a:ext uri="{FF2B5EF4-FFF2-40B4-BE49-F238E27FC236}">
                <a16:creationId xmlns:a16="http://schemas.microsoft.com/office/drawing/2014/main" id="{C1734BBA-086A-93E5-F6C9-65B78201CD54}"/>
              </a:ext>
            </a:extLst>
          </p:cNvPr>
          <p:cNvPicPr>
            <a:picLocks noChangeAspect="1"/>
          </p:cNvPicPr>
          <p:nvPr/>
        </p:nvPicPr>
        <p:blipFill>
          <a:blip r:embed="rId4"/>
          <a:stretch>
            <a:fillRect/>
          </a:stretch>
        </p:blipFill>
        <p:spPr>
          <a:xfrm>
            <a:off x="6776713" y="2333477"/>
            <a:ext cx="5106480" cy="3274700"/>
          </a:xfrm>
          <a:prstGeom prst="rect">
            <a:avLst/>
          </a:prstGeom>
        </p:spPr>
      </p:pic>
      <p:sp>
        <p:nvSpPr>
          <p:cNvPr id="10" name="Title 2">
            <a:extLst>
              <a:ext uri="{FF2B5EF4-FFF2-40B4-BE49-F238E27FC236}">
                <a16:creationId xmlns:a16="http://schemas.microsoft.com/office/drawing/2014/main" id="{6115FFDB-56EA-4BB8-8D8C-F351B5E7EF8A}"/>
              </a:ext>
            </a:extLst>
          </p:cNvPr>
          <p:cNvSpPr txBox="1">
            <a:spLocks/>
          </p:cNvSpPr>
          <p:nvPr/>
        </p:nvSpPr>
        <p:spPr>
          <a:xfrm>
            <a:off x="572823" y="608953"/>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OVERCROWDING, QUALITY AND AFFORDABILITY OF HOUSING AFFECTS LONDONERS UNEQUALLY</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598C2EF-8B64-43A6-A4A3-953FCA187069}"/>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5. HEALTHY AND SUSTAINABLE PLACE AND COMMUNITY</a:t>
            </a:r>
          </a:p>
        </p:txBody>
      </p:sp>
      <p:sp>
        <p:nvSpPr>
          <p:cNvPr id="15" name="Rectangle 14">
            <a:extLst>
              <a:ext uri="{FF2B5EF4-FFF2-40B4-BE49-F238E27FC236}">
                <a16:creationId xmlns:a16="http://schemas.microsoft.com/office/drawing/2014/main" id="{0CE99314-1625-4866-BFEC-3D1E27FA19DA}"/>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London Datastore - Housing in London</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 (2)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6">
                  <a:extLst>
                    <a:ext uri="{A12FA001-AC4F-418D-AE19-62706E023703}">
                      <ahyp:hlinkClr xmlns:ahyp="http://schemas.microsoft.com/office/drawing/2018/hyperlinkcolor" val="tx"/>
                    </a:ext>
                  </a:extLst>
                </a:hlinkClick>
              </a:rPr>
              <a:t>State of London Report - Dashboard</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715953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587848" y="657639"/>
            <a:ext cx="10751768" cy="1338788"/>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PEOPLE FROM DEPRIVED AREAS ENGAGE IN LESS ACTIVE </a:t>
            </a:r>
            <a:r>
              <a:rPr lang="en-US" sz="3000" u="sng" spc="190" dirty="0">
                <a:solidFill>
                  <a:srgbClr val="353E43"/>
                </a:solidFill>
                <a:latin typeface="Arial" panose="020B0604020202020204" pitchFamily="34" charset="0"/>
                <a:ea typeface="Aktiv Grotesk" panose="020B0504020202020204" pitchFamily="34" charset="0"/>
                <a:cs typeface="Arial" panose="020B0604020202020204" pitchFamily="34" charset="0"/>
              </a:rPr>
              <a:t>TRAVEL </a:t>
            </a:r>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AND ARE MORE LIKELY TO BE INJURED ON THE ROAD</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366944" y="1941016"/>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25. Access to opportunities score (ATOS) showing accessibility on foot within 15 metres in London, 2021</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1670825"/>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2" y="1137334"/>
            <a:ext cx="5320589"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Higher a</a:t>
            </a:r>
            <a:r>
              <a:rPr kumimoji="0" lang="en-US" sz="1400" b="0" i="0" u="none" strike="noStrike" kern="1200" cap="none" spc="0" normalizeH="0" baseline="0" noProof="0" dirty="0">
                <a:ln>
                  <a:noFill/>
                </a:ln>
                <a:solidFill>
                  <a:srgbClr val="353E43"/>
                </a:solidFill>
                <a:effectLst/>
                <a:uLnTx/>
                <a:uFillTx/>
                <a:latin typeface="Arial"/>
                <a:ea typeface="+mn-ea"/>
                <a:cs typeface="Arial"/>
                <a:sym typeface="Arial"/>
              </a:rPr>
              <a:t>ccess to opportunities score (</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ATOS)* scores tend to be focused in inner London, whereas there are large areas of outer London which do not meet this criterion, i.e. walking access to essential services is greater than 15 minutes.</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There are barriers to </a:t>
            </a:r>
            <a:r>
              <a:rPr kumimoji="0" lang="en-GB" sz="1400" b="1" i="0" u="none" strike="noStrike" kern="0" cap="none" spc="0" normalizeH="0" baseline="0" noProof="0" dirty="0">
                <a:ln>
                  <a:noFill/>
                </a:ln>
                <a:solidFill>
                  <a:srgbClr val="353E43"/>
                </a:solidFill>
                <a:effectLst/>
                <a:uLnTx/>
                <a:uFillTx/>
                <a:latin typeface="Arial"/>
                <a:ea typeface="+mn-ea"/>
                <a:cs typeface="Arial"/>
              </a:rPr>
              <a:t>active travel</a:t>
            </a:r>
            <a:r>
              <a:rPr kumimoji="0" lang="en-GB" sz="1400" b="0" i="0" u="none" strike="noStrike" kern="0" cap="none" spc="0" normalizeH="0" baseline="0" noProof="0" dirty="0">
                <a:ln>
                  <a:noFill/>
                </a:ln>
                <a:solidFill>
                  <a:srgbClr val="353E43"/>
                </a:solidFill>
                <a:effectLst/>
                <a:uLnTx/>
                <a:uFillTx/>
                <a:latin typeface="Arial"/>
                <a:ea typeface="+mn-ea"/>
                <a:cs typeface="Arial"/>
              </a:rPr>
              <a:t>. For example, Black and ethnic minority groups, women, people from more deprived neighbourhoods, those with disabilities and older people are typically under-represented in cycling.</a:t>
            </a:r>
            <a:r>
              <a:rPr kumimoji="0" lang="en-GB" sz="1400" b="0" i="0" u="none" strike="noStrike" kern="0" cap="none" spc="0" normalizeH="0" baseline="30000" noProof="0" dirty="0">
                <a:ln>
                  <a:noFill/>
                </a:ln>
                <a:solidFill>
                  <a:srgbClr val="353E43"/>
                </a:solidFill>
                <a:effectLst/>
                <a:uLnTx/>
                <a:uFillTx/>
                <a:latin typeface="Arial"/>
                <a:ea typeface="+mn-ea"/>
                <a:cs typeface="Arial"/>
              </a:rPr>
              <a:t>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Currently, 45 per cent of disabled Londoners find planning and making trips on public transport stressful.</a:t>
            </a:r>
            <a:r>
              <a:rPr kumimoji="0" lang="en-GB" sz="1400" b="0" i="0" u="none" strike="noStrike" kern="0" cap="none" spc="0" normalizeH="0" baseline="30000" noProof="0" dirty="0">
                <a:ln>
                  <a:noFill/>
                </a:ln>
                <a:solidFill>
                  <a:srgbClr val="353E43"/>
                </a:solidFill>
                <a:effectLst/>
                <a:uLnTx/>
                <a:uFillTx/>
                <a:latin typeface="Arial"/>
                <a:ea typeface="+mn-ea"/>
                <a:cs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People from deprived backgrounds are twice as likely to be injured in a road traffic collision as those from the least deprived areas, and Black people are 2.3 times more likely to be killed or seriously injured on London’s roads than White people.</a:t>
            </a:r>
            <a:r>
              <a:rPr kumimoji="0" lang="en-GB" sz="1400" b="0" i="0" u="none" strike="noStrike" kern="0" cap="none" spc="0" normalizeH="0" baseline="30000" noProof="0" dirty="0">
                <a:ln>
                  <a:noFill/>
                </a:ln>
                <a:solidFill>
                  <a:srgbClr val="353E43"/>
                </a:solidFill>
                <a:effectLst/>
                <a:uLnTx/>
                <a:uFillTx/>
                <a:latin typeface="Arial"/>
                <a:ea typeface="+mn-ea"/>
                <a:cs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rPr>
              <a:t>The risk of being killed or seriously injured for children aged 4-15 living in deprived areas is nearly three times higher than for their peers in the least deprived areas.</a:t>
            </a:r>
            <a:r>
              <a:rPr kumimoji="0" lang="en-GB" sz="1400" b="0" i="0" u="none" strike="noStrike" kern="0" cap="none" spc="0" normalizeH="0" baseline="30000" noProof="0" dirty="0">
                <a:ln>
                  <a:noFill/>
                </a:ln>
                <a:solidFill>
                  <a:srgbClr val="353E43"/>
                </a:solidFill>
                <a:effectLst/>
                <a:uLnTx/>
                <a:uFillTx/>
                <a:latin typeface="Arial"/>
                <a:ea typeface="+mn-ea"/>
                <a:cs typeface="Arial"/>
              </a:rPr>
              <a:t>1</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Note</a:t>
            </a:r>
            <a:r>
              <a:rPr kumimoji="0" lang="en-GB" sz="12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*ATOS (Access to Opportunities and Services) scores look at walking times from all locations to reach essential services such as schools, healthcare, food shopping and open spaces.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1200" cap="none" spc="-2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53E4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BDE9FDC8-72D0-8512-8F76-56F403E53BB8}"/>
              </a:ext>
            </a:extLst>
          </p:cNvPr>
          <p:cNvPicPr/>
          <p:nvPr/>
        </p:nvPicPr>
        <p:blipFill rotWithShape="1">
          <a:blip r:embed="rId3"/>
          <a:srcRect t="10925"/>
          <a:stretch/>
        </p:blipFill>
        <p:spPr>
          <a:xfrm>
            <a:off x="6418651" y="2665821"/>
            <a:ext cx="5112226" cy="3283566"/>
          </a:xfrm>
          <a:prstGeom prst="rect">
            <a:avLst/>
          </a:prstGeom>
        </p:spPr>
      </p:pic>
      <p:sp>
        <p:nvSpPr>
          <p:cNvPr id="10" name="Rectangle 9">
            <a:extLst>
              <a:ext uri="{FF2B5EF4-FFF2-40B4-BE49-F238E27FC236}">
                <a16:creationId xmlns:a16="http://schemas.microsoft.com/office/drawing/2014/main" id="{0BC01756-495D-4446-AB43-845B58D649D2}"/>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US" sz="1000" b="0" i="0" u="none" strike="noStrike" kern="1200" cap="none" spc="0" normalizeH="0" baseline="0" noProof="0" dirty="0" err="1">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TfL</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 (2021) ‘Travel in London Report 14</a:t>
            </a:r>
            <a:r>
              <a:rPr kumimoji="0" lang="en-US" sz="1000" b="0" i="0" u="none" strike="noStrike" kern="1200" cap="none" spc="0" normalizeH="0" baseline="0" noProof="0" dirty="0">
                <a:ln>
                  <a:noFill/>
                </a:ln>
                <a:effectLst/>
                <a:uLnTx/>
                <a:uFillTx/>
                <a:latin typeface="Arial"/>
                <a:ea typeface="+mn-ea"/>
                <a:cs typeface="Arial" panose="020B0604020202020204" pitchFamily="34" charset="0"/>
              </a:rPr>
              <a:t> (2) </a:t>
            </a:r>
            <a:r>
              <a:rPr kumimoji="0" lang="en-GB" sz="1000" b="0"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Barriers to cycling amongst ethnic minority groups and people from deprived backgrounds </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1" name="TextBox 10">
            <a:extLst>
              <a:ext uri="{FF2B5EF4-FFF2-40B4-BE49-F238E27FC236}">
                <a16:creationId xmlns:a16="http://schemas.microsoft.com/office/drawing/2014/main" id="{B4D2BF8E-CAD4-457C-9E0E-11F9BF5DA65D}"/>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5. HEALTHY AND SUSTAINABLE PLACE AND COMMUNITY</a:t>
            </a:r>
          </a:p>
        </p:txBody>
      </p:sp>
    </p:spTree>
    <p:extLst>
      <p:ext uri="{BB962C8B-B14F-4D97-AF65-F5344CB8AC3E}">
        <p14:creationId xmlns:p14="http://schemas.microsoft.com/office/powerpoint/2010/main" val="3267201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569867" y="666201"/>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LOWER INCOME &amp; BLACK LONDONERS ARE LEAST LIKELY TO HAVE ACCESS TO </a:t>
            </a:r>
            <a:r>
              <a:rPr lang="en-US" sz="3000" u="sng" spc="190" dirty="0">
                <a:solidFill>
                  <a:srgbClr val="353E43"/>
                </a:solidFill>
                <a:latin typeface="Arial" panose="020B0604020202020204" pitchFamily="34" charset="0"/>
                <a:ea typeface="Aktiv Grotesk" panose="020B0504020202020204" pitchFamily="34" charset="0"/>
                <a:cs typeface="Arial" panose="020B0604020202020204" pitchFamily="34" charset="0"/>
              </a:rPr>
              <a:t>GREEN SPACE</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26. Percentage of addresses with private outdoor space in local authorities in London, 2020</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1670825"/>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2" y="1137334"/>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One in five Londoners (21%) have no access to a garden, the highest percentage of any region in the UK and almost double the national average.</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Private gardens in London are also the smallest in any region in Britain, 26% less than the national average.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Lower income Londoners and Black Londoners are least likely to have access to a garden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London has the lowest provision of green space per person of all regions in the UK. Friends of the Earth analysis found that the ten worst local authorities for access to green space are all in London.</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2,3</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Half of all London households are in areas of deficiency of access to open space (i.e. more than 400m from a local park)</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Ethnic minority Londoners and those living in more deprived neighbourhoods are more likely to have poor access to high quality local green spaces.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11" name="Picture 10">
            <a:extLst>
              <a:ext uri="{FF2B5EF4-FFF2-40B4-BE49-F238E27FC236}">
                <a16:creationId xmlns:a16="http://schemas.microsoft.com/office/drawing/2014/main" id="{02DEC68F-ED78-2104-2FAC-9964573A2B56}"/>
              </a:ext>
            </a:extLst>
          </p:cNvPr>
          <p:cNvPicPr>
            <a:picLocks noChangeAspect="1"/>
          </p:cNvPicPr>
          <p:nvPr/>
        </p:nvPicPr>
        <p:blipFill>
          <a:blip r:embed="rId3"/>
          <a:stretch>
            <a:fillRect/>
          </a:stretch>
        </p:blipFill>
        <p:spPr>
          <a:xfrm>
            <a:off x="6366944" y="2350887"/>
            <a:ext cx="5334462" cy="3822523"/>
          </a:xfrm>
          <a:prstGeom prst="rect">
            <a:avLst/>
          </a:prstGeom>
        </p:spPr>
      </p:pic>
      <p:graphicFrame>
        <p:nvGraphicFramePr>
          <p:cNvPr id="17" name="Object 16">
            <a:extLst>
              <a:ext uri="{FF2B5EF4-FFF2-40B4-BE49-F238E27FC236}">
                <a16:creationId xmlns:a16="http://schemas.microsoft.com/office/drawing/2014/main" id="{8E003E84-0633-BE93-5B09-5548884A02F3}"/>
              </a:ext>
            </a:extLst>
          </p:cNvPr>
          <p:cNvGraphicFramePr>
            <a:graphicFrameLocks noChangeAspect="1"/>
          </p:cNvGraphicFramePr>
          <p:nvPr/>
        </p:nvGraphicFramePr>
        <p:xfrm>
          <a:off x="6366944" y="5190800"/>
          <a:ext cx="804863" cy="969963"/>
        </p:xfrm>
        <a:graphic>
          <a:graphicData uri="http://schemas.openxmlformats.org/presentationml/2006/ole">
            <mc:AlternateContent xmlns:mc="http://schemas.openxmlformats.org/markup-compatibility/2006">
              <mc:Choice xmlns:v="urn:schemas-microsoft-com:vml" Requires="v">
                <p:oleObj name="Worksheet" r:id="rId4" imgW="804531" imgH="969440" progId="Excel.Sheet.8">
                  <p:embed/>
                </p:oleObj>
              </mc:Choice>
              <mc:Fallback>
                <p:oleObj name="Worksheet" r:id="rId4" imgW="804531" imgH="969440" progId="Excel.Sheet.8">
                  <p:embed/>
                  <p:pic>
                    <p:nvPicPr>
                      <p:cNvPr id="17" name="Object 16">
                        <a:extLst>
                          <a:ext uri="{FF2B5EF4-FFF2-40B4-BE49-F238E27FC236}">
                            <a16:creationId xmlns:a16="http://schemas.microsoft.com/office/drawing/2014/main" id="{8E003E84-0633-BE93-5B09-5548884A02F3}"/>
                          </a:ext>
                        </a:extLst>
                      </p:cNvPr>
                      <p:cNvPicPr/>
                      <p:nvPr/>
                    </p:nvPicPr>
                    <p:blipFill>
                      <a:blip r:embed="rId5"/>
                      <a:stretch>
                        <a:fillRect/>
                      </a:stretch>
                    </p:blipFill>
                    <p:spPr>
                      <a:xfrm>
                        <a:off x="6366944" y="5190800"/>
                        <a:ext cx="804863" cy="969963"/>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E5269048-2B19-4C77-99A9-0F311B22119B}"/>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Source: (1) </a:t>
            </a:r>
            <a:r>
              <a:rPr kumimoji="0" lang="en-US" sz="1000" b="0" i="0" u="none" strike="noStrike" kern="1200" cap="none" spc="0" normalizeH="0" baseline="0" noProof="0" dirty="0">
                <a:ln>
                  <a:noFill/>
                </a:ln>
                <a:solidFill>
                  <a:srgbClr val="5C6970"/>
                </a:solidFill>
                <a:effectLst/>
                <a:uLnTx/>
                <a:uFillTx/>
                <a:latin typeface="Arial"/>
                <a:ea typeface="+mn-ea"/>
                <a:cs typeface="Arial" panose="020B0604020202020204" pitchFamily="34" charset="0"/>
                <a:hlinkClick r:id="rId6">
                  <a:extLst>
                    <a:ext uri="{A12FA001-AC4F-418D-AE19-62706E023703}">
                      <ahyp:hlinkClr xmlns:ahyp="http://schemas.microsoft.com/office/drawing/2018/hyperlinkcolor" val="tx"/>
                    </a:ext>
                  </a:extLst>
                </a:hlinkClick>
              </a:rPr>
              <a:t>City </a:t>
            </a:r>
            <a:r>
              <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hlinkClick r:id="rId6">
                  <a:extLst>
                    <a:ext uri="{A12FA001-AC4F-418D-AE19-62706E023703}">
                      <ahyp:hlinkClr xmlns:ahyp="http://schemas.microsoft.com/office/drawing/2018/hyperlinkcolor" val="tx"/>
                    </a:ext>
                  </a:extLst>
                </a:hlinkClick>
              </a:rPr>
              <a:t>Monitor </a:t>
            </a:r>
            <a:r>
              <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(2) </a:t>
            </a:r>
            <a:r>
              <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hlinkClick r:id="rId7">
                  <a:extLst>
                    <a:ext uri="{A12FA001-AC4F-418D-AE19-62706E023703}">
                      <ahyp:hlinkClr xmlns:ahyp="http://schemas.microsoft.com/office/drawing/2018/hyperlinkcolor" val="tx"/>
                    </a:ext>
                  </a:extLst>
                </a:hlinkClick>
              </a:rPr>
              <a:t>ONS</a:t>
            </a:r>
            <a:r>
              <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  (3)</a:t>
            </a:r>
            <a:r>
              <a:rPr kumimoji="0" lang="en-GB" sz="1000" b="0" i="0" u="none" strike="noStrike" kern="1200" cap="none" spc="0" normalizeH="0" baseline="0" noProof="0" dirty="0">
                <a:ln>
                  <a:noFill/>
                </a:ln>
                <a:solidFill>
                  <a:srgbClr val="353E43"/>
                </a:solidFill>
                <a:effectLst/>
                <a:uLnTx/>
                <a:uFillTx/>
                <a:latin typeface="Arial"/>
                <a:ea typeface="+mn-ea"/>
                <a:cs typeface="+mn-cs"/>
                <a:hlinkClick r:id="rId8">
                  <a:extLst>
                    <a:ext uri="{A12FA001-AC4F-418D-AE19-62706E023703}">
                      <ahyp:hlinkClr xmlns:ahyp="http://schemas.microsoft.com/office/drawing/2018/hyperlinkcolor" val="tx"/>
                    </a:ext>
                  </a:extLst>
                </a:hlinkClick>
              </a:rPr>
              <a:t> Access to green space in England | Friends of the Earth</a:t>
            </a:r>
            <a:endPar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
        <p:nvSpPr>
          <p:cNvPr id="14" name="TextBox 13">
            <a:extLst>
              <a:ext uri="{FF2B5EF4-FFF2-40B4-BE49-F238E27FC236}">
                <a16:creationId xmlns:a16="http://schemas.microsoft.com/office/drawing/2014/main" id="{C8B91A14-343C-42B3-A767-A2A5B496216F}"/>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5. HEALTHY AND SUSTAINABLE PLACE AND COMMUNITY</a:t>
            </a:r>
          </a:p>
        </p:txBody>
      </p:sp>
    </p:spTree>
    <p:extLst>
      <p:ext uri="{BB962C8B-B14F-4D97-AF65-F5344CB8AC3E}">
        <p14:creationId xmlns:p14="http://schemas.microsoft.com/office/powerpoint/2010/main" val="2670885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72823" y="1608467"/>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L</a:t>
            </a:r>
            <a:r>
              <a:rPr kumimoji="0" lang="en-GB" sz="1400" b="0" i="0" u="none" strike="noStrike" kern="0" cap="none" spc="0" normalizeH="0" baseline="0" noProof="0" dirty="0" err="1">
                <a:ln>
                  <a:noFill/>
                </a:ln>
                <a:solidFill>
                  <a:srgbClr val="353E43"/>
                </a:solidFill>
                <a:effectLst/>
                <a:uLnTx/>
                <a:uFillTx/>
                <a:latin typeface="Arial"/>
                <a:ea typeface="+mn-ea"/>
                <a:cs typeface="Arial"/>
                <a:sym typeface="Arial"/>
              </a:rPr>
              <a:t>ondon</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had the highest percentage of deaths attributable to particulate air pollution (7.2%) of all English regions in 2020, with little improvement in more recent years.</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Of the top 25 upper tier local authorities in England with the highest proportion (%) of deaths attributable to PM 2.5 in 2019, 23 were London boroughs.</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However the trend in the level of air pollution from man-made fine particulate matter for London has been decreasing since 2011 and will take time to have a lagged impact on mortality</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2</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2500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53E43"/>
                </a:solidFill>
                <a:effectLst/>
                <a:uLnTx/>
                <a:uFillTx/>
                <a:latin typeface="Arial"/>
                <a:ea typeface="+mn-ea"/>
                <a:cs typeface="Arial"/>
                <a:sym typeface="Arial"/>
              </a:rPr>
              <a:t>Air Quality is worst in deprived areas of London </a:t>
            </a:r>
            <a:r>
              <a:rPr kumimoji="0" lang="en-US" sz="1400" b="0" i="0" u="none" strike="noStrike" kern="1200" cap="none" spc="0" normalizeH="0" baseline="30000" noProof="0" dirty="0">
                <a:ln>
                  <a:noFill/>
                </a:ln>
                <a:solidFill>
                  <a:srgbClr val="353E43"/>
                </a:solidFill>
                <a:effectLst/>
                <a:uLnTx/>
                <a:uFillTx/>
                <a:latin typeface="Arial"/>
                <a:ea typeface="+mn-ea"/>
                <a:cs typeface="Arial"/>
                <a:sym typeface="Arial"/>
              </a:rPr>
              <a:t>3</a:t>
            </a:r>
            <a:endParaRPr kumimoji="0" lang="en-US" sz="1400" b="0" i="0" u="none" strike="noStrike" kern="1200" cap="none" spc="0" normalizeH="0" baseline="3000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53E43"/>
                </a:solidFill>
                <a:effectLst/>
                <a:uLnTx/>
                <a:uFillTx/>
                <a:latin typeface="Arial"/>
                <a:ea typeface="+mn-ea"/>
                <a:cs typeface="Arial"/>
                <a:sym typeface="Arial"/>
              </a:rPr>
              <a:t>NO</a:t>
            </a:r>
            <a:r>
              <a:rPr kumimoji="0" lang="en-US" sz="1400" b="0" i="0" u="none" strike="noStrike" kern="1200" cap="none" spc="0" normalizeH="0" baseline="30000" noProof="0" dirty="0">
                <a:ln>
                  <a:noFill/>
                </a:ln>
                <a:solidFill>
                  <a:srgbClr val="353E43"/>
                </a:solidFill>
                <a:effectLst/>
                <a:uLnTx/>
                <a:uFillTx/>
                <a:latin typeface="Arial"/>
                <a:ea typeface="+mn-ea"/>
                <a:cs typeface="Arial"/>
                <a:sym typeface="Arial"/>
              </a:rPr>
              <a:t>2</a:t>
            </a:r>
            <a:r>
              <a:rPr kumimoji="0" lang="en-US" sz="1400" b="0" i="0" u="none" strike="noStrike" kern="1200" cap="none" spc="0" normalizeH="0" baseline="0" noProof="0" dirty="0">
                <a:ln>
                  <a:noFill/>
                </a:ln>
                <a:solidFill>
                  <a:srgbClr val="353E43"/>
                </a:solidFill>
                <a:effectLst/>
                <a:uLnTx/>
                <a:uFillTx/>
                <a:latin typeface="Arial"/>
                <a:ea typeface="+mn-ea"/>
                <a:cs typeface="Arial"/>
                <a:sym typeface="Arial"/>
              </a:rPr>
              <a:t> and PM2.5 concentrations are highest in deprived areas </a:t>
            </a:r>
            <a:endParaRPr kumimoji="0" lang="en-US" sz="1400" b="0" i="0" u="none" strike="noStrike" kern="120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GB" sz="1400" b="0" i="0" u="none" strike="noStrike" kern="1200" cap="none" spc="0" normalizeH="0" baseline="0" noProof="0" dirty="0">
                <a:ln>
                  <a:noFill/>
                </a:ln>
                <a:solidFill>
                  <a:srgbClr val="353E43"/>
                </a:solidFill>
                <a:effectLst/>
                <a:uLnTx/>
                <a:uFillTx/>
                <a:latin typeface="Arial"/>
                <a:ea typeface="+mn-ea"/>
                <a:cs typeface="Arial"/>
                <a:sym typeface="Arial"/>
              </a:rPr>
              <a:t>White ethnic groups in London are more likely to be exposed to lower levels of air pollution </a:t>
            </a:r>
            <a:endParaRPr kumimoji="0" lang="en-GB" sz="1400" b="0" i="0" u="none" strike="noStrike" kern="1200" cap="none" spc="0" normalizeH="0" baseline="0" noProof="0" dirty="0">
              <a:ln>
                <a:noFill/>
              </a:ln>
              <a:solidFill>
                <a:srgbClr val="353E43"/>
              </a:solidFill>
              <a:effectLst/>
              <a:uLnTx/>
              <a:uFillTx/>
              <a:latin typeface="Arial" panose="020B0604020202020204" pitchFamily="34" charset="0"/>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a:ea typeface="+mn-ea"/>
                <a:cs typeface="Arial"/>
                <a:sym typeface="Arial"/>
              </a:rPr>
              <a:t>In 2019, between 31% and 35% of areas with the highest proportion of black and mixed/multiple ethnicities were in areas with higher levels of air pollution (top 25%), reducing to 15-18% for Asian ethnic groups and just 4-5% for White ethnic groups.</a:t>
            </a:r>
            <a:r>
              <a:rPr kumimoji="0" lang="en-GB" sz="1400" b="0" i="0" u="none" strike="noStrike" kern="1200" cap="none" spc="0" normalizeH="0" baseline="30000" noProof="0" dirty="0">
                <a:ln>
                  <a:noFill/>
                </a:ln>
                <a:solidFill>
                  <a:srgbClr val="353E43"/>
                </a:solidFill>
                <a:effectLst/>
                <a:uLnTx/>
                <a:uFillTx/>
                <a:latin typeface="Arial"/>
                <a:ea typeface="+mn-ea"/>
                <a:cs typeface="Arial"/>
                <a:sym typeface="Arial"/>
              </a:rPr>
              <a:t>3</a:t>
            </a:r>
            <a:endParaRPr kumimoji="0" lang="en-GB" sz="1400" b="0" i="0" u="none" strike="noStrike" kern="1200" cap="none" spc="0" normalizeH="0" baseline="3000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1" name="Text Placeholder 5">
            <a:extLst>
              <a:ext uri="{FF2B5EF4-FFF2-40B4-BE49-F238E27FC236}">
                <a16:creationId xmlns:a16="http://schemas.microsoft.com/office/drawing/2014/main" id="{09B0B11B-4B2C-79B6-E1E3-2AFB2A316B08}"/>
              </a:ext>
            </a:extLst>
          </p:cNvPr>
          <p:cNvSpPr txBox="1">
            <a:spLocks/>
          </p:cNvSpPr>
          <p:nvPr/>
        </p:nvSpPr>
        <p:spPr>
          <a:xfrm>
            <a:off x="6249843" y="200455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27. Proportion (%) of mortality attributable to particulate air pollution by region in England, 2020</a:t>
            </a:r>
          </a:p>
        </p:txBody>
      </p:sp>
      <p:pic>
        <p:nvPicPr>
          <p:cNvPr id="5" name="Picture 4">
            <a:extLst>
              <a:ext uri="{FF2B5EF4-FFF2-40B4-BE49-F238E27FC236}">
                <a16:creationId xmlns:a16="http://schemas.microsoft.com/office/drawing/2014/main" id="{4E9B98BB-1137-40BE-A340-C25270EED1E1}"/>
              </a:ext>
            </a:extLst>
          </p:cNvPr>
          <p:cNvPicPr>
            <a:picLocks noChangeAspect="1"/>
          </p:cNvPicPr>
          <p:nvPr/>
        </p:nvPicPr>
        <p:blipFill>
          <a:blip r:embed="rId3"/>
          <a:stretch>
            <a:fillRect/>
          </a:stretch>
        </p:blipFill>
        <p:spPr>
          <a:xfrm>
            <a:off x="6017673" y="2577918"/>
            <a:ext cx="5841694" cy="3515906"/>
          </a:xfrm>
          <a:prstGeom prst="rect">
            <a:avLst/>
          </a:prstGeom>
        </p:spPr>
      </p:pic>
      <p:sp>
        <p:nvSpPr>
          <p:cNvPr id="10" name="Title 2">
            <a:extLst>
              <a:ext uri="{FF2B5EF4-FFF2-40B4-BE49-F238E27FC236}">
                <a16:creationId xmlns:a16="http://schemas.microsoft.com/office/drawing/2014/main" id="{7B0628F1-8F63-4A29-94F8-FFAD5F33ADEB}"/>
              </a:ext>
            </a:extLst>
          </p:cNvPr>
          <p:cNvSpPr txBox="1">
            <a:spLocks/>
          </p:cNvSpPr>
          <p:nvPr/>
        </p:nvSpPr>
        <p:spPr>
          <a:xfrm>
            <a:off x="569867" y="666201"/>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LONDON HAS THE HIGHEST % OF DEATHS IN ENGLAND ATTRIBUTABLE TO AIR POLLUTION</a:t>
            </a:r>
            <a:endParaRPr lang="en-US" sz="3000" u="sng"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0C58F33-997C-4B99-A7AF-47E369CD6B1C}"/>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OHID Fingertips- Fraction of mortality attributable to particulate air pollution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(2)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Health Profile for London  2021</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 (3)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Air Pollution and Inequalities in London: 2019 Update</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A64CD9DD-CBD9-4BD1-9B39-BF71DDC40F65}"/>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5. HEALTHY AND SUSTAINABLE PLACE AND COMMUNITY</a:t>
            </a:r>
          </a:p>
        </p:txBody>
      </p:sp>
    </p:spTree>
    <p:extLst>
      <p:ext uri="{BB962C8B-B14F-4D97-AF65-F5344CB8AC3E}">
        <p14:creationId xmlns:p14="http://schemas.microsoft.com/office/powerpoint/2010/main" val="4284248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25989" cy="1842172"/>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‘Fast food’ refers to energy dense food that is available quickly, therefore it covers a range of outlets that include, but are not limited to, burger bars, kebab and chicken shops, chip shops and pizza outlets.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Across England, more deprived local authorities had greater density of fast food outlets though this is data from 2017</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Out of all local authorities in England, Camden had the second highest density of fast food outlets across England (174 per 100,000 population).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However, the average density across all London local authorities (93 per 100,000) was similar to that of England overall (91 per 100,000).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hlinkClick r:id="rId3"/>
              </a:rPr>
              <a:t>Healthy Streets coalition</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put together scorecards in 2022 for London boroughs, based on what they want boroughs to implement: including low Traffic Neighbourhoods, a default 20mph speed limit, small-area Controlled Parking Zones, protected cycle lanes on main roads and traffic-free streets around all schools with safe walking and cycling provision.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Best scoring London boroughs </a:t>
            </a:r>
            <a:r>
              <a:rPr kumimoji="0" lang="en-GB" sz="1400" b="0" i="0" u="none" strike="noStrike" kern="0" cap="none" spc="0" normalizeH="0" baseline="0" noProof="0" dirty="0">
                <a:ln>
                  <a:noFill/>
                </a:ln>
                <a:solidFill>
                  <a:srgbClr val="353E43"/>
                </a:solidFill>
                <a:effectLst/>
                <a:uLnTx/>
                <a:uFillTx/>
                <a:latin typeface="Arial"/>
                <a:ea typeface="+mn-ea"/>
                <a:cs typeface="Arial"/>
              </a:rPr>
              <a:t>were the City, Islington, Hackney and Camden in Inner London.</a:t>
            </a: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Poorest scoring boroughs </a:t>
            </a:r>
            <a:r>
              <a:rPr kumimoji="0" lang="en-GB" sz="1400" b="0" i="0" u="none" strike="noStrike" kern="0" cap="none" spc="0" normalizeH="0" baseline="0" noProof="0" dirty="0">
                <a:ln>
                  <a:noFill/>
                </a:ln>
                <a:solidFill>
                  <a:srgbClr val="353E43"/>
                </a:solidFill>
                <a:effectLst/>
                <a:uLnTx/>
                <a:uFillTx/>
                <a:latin typeface="Arial"/>
                <a:ea typeface="+mn-ea"/>
                <a:cs typeface="Arial"/>
              </a:rPr>
              <a:t>Hillingdon, then Barking &amp; Dagenham and Redbridge</a:t>
            </a: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9" name="Text Placeholder 5">
            <a:extLst>
              <a:ext uri="{FF2B5EF4-FFF2-40B4-BE49-F238E27FC236}">
                <a16:creationId xmlns:a16="http://schemas.microsoft.com/office/drawing/2014/main" id="{CA1BEA7A-AC1C-4E41-87EC-A15A61000F9A}"/>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28. </a:t>
            </a: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Density of fast food outlets in London, 31 December 2017</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pic>
        <p:nvPicPr>
          <p:cNvPr id="3" name="Picture 2" descr="Map&#10;&#10;Description automatically generated">
            <a:extLst>
              <a:ext uri="{FF2B5EF4-FFF2-40B4-BE49-F238E27FC236}">
                <a16:creationId xmlns:a16="http://schemas.microsoft.com/office/drawing/2014/main" id="{7C90F340-C63E-46A5-892D-12F5ABDF0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328" y="2221075"/>
            <a:ext cx="5870856" cy="4150925"/>
          </a:xfrm>
          <a:prstGeom prst="rect">
            <a:avLst/>
          </a:prstGeom>
        </p:spPr>
      </p:pic>
      <p:sp>
        <p:nvSpPr>
          <p:cNvPr id="11" name="Title 2">
            <a:extLst>
              <a:ext uri="{FF2B5EF4-FFF2-40B4-BE49-F238E27FC236}">
                <a16:creationId xmlns:a16="http://schemas.microsoft.com/office/drawing/2014/main" id="{8DB13AF6-AB41-40C8-8482-B6DD33279D15}"/>
              </a:ext>
            </a:extLst>
          </p:cNvPr>
          <p:cNvSpPr txBox="1">
            <a:spLocks/>
          </p:cNvSpPr>
          <p:nvPr/>
        </p:nvSpPr>
        <p:spPr>
          <a:xfrm>
            <a:off x="569867" y="666201"/>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rPr>
              <a:t>MORE DEPRIVED LOCAL AUTHORITIES HAD A GREATER DENSITY OF FAST FOOD OUTLETS</a:t>
            </a:r>
            <a:endParaRPr lang="en-US" sz="3000" u="sng"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7771312-B459-43EE-AED5-13E22D6DCC64}"/>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Public Health England (OHID)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Fast food outlets: density by local authority in England</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 2018 (2)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6">
                  <a:extLst>
                    <a:ext uri="{A12FA001-AC4F-418D-AE19-62706E023703}">
                      <ahyp:hlinkClr xmlns:ahyp="http://schemas.microsoft.com/office/drawing/2018/hyperlinkcolor" val="tx"/>
                    </a:ext>
                  </a:extLst>
                </a:hlinkClick>
              </a:rPr>
              <a:t>2022 London Boroughs Healthy Streets Scorecard</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0" name="TextBox 9">
            <a:extLst>
              <a:ext uri="{FF2B5EF4-FFF2-40B4-BE49-F238E27FC236}">
                <a16:creationId xmlns:a16="http://schemas.microsoft.com/office/drawing/2014/main" id="{F035D454-E455-478C-8451-413113A7976E}"/>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5. HEALTHY AND SUSTAINABLE PLACE AND COMMUNITY</a:t>
            </a:r>
          </a:p>
        </p:txBody>
      </p:sp>
    </p:spTree>
    <p:extLst>
      <p:ext uri="{BB962C8B-B14F-4D97-AF65-F5344CB8AC3E}">
        <p14:creationId xmlns:p14="http://schemas.microsoft.com/office/powerpoint/2010/main" val="2413677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05828" y="6543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u="sng" spc="190" dirty="0">
                <a:solidFill>
                  <a:srgbClr val="353E43"/>
                </a:solidFill>
                <a:latin typeface="Arial" panose="020B0604020202020204" pitchFamily="34" charset="0"/>
                <a:ea typeface="Aktiv Grotesk" panose="020B0504020202020204" pitchFamily="34" charset="0"/>
                <a:cs typeface="Arial" panose="020B0604020202020204" pitchFamily="34" charset="0"/>
              </a:rPr>
              <a:t>NEIGHBOURHOOD COHESION</a:t>
            </a:r>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 IS GENERALLY HIGH THOUGH LOWER FOR SOME LONDON BOROUGHS</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61952" cy="1842172"/>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 2008, neighbourhood cohesion was much lower than it is today with around three quarters of Londoners (73%) agreeing with the statement ‘</a:t>
            </a:r>
            <a:r>
              <a:rPr kumimoji="0" lang="en-GB" sz="1400" b="0" i="1" u="none" strike="noStrike" kern="0" cap="none" spc="0" normalizeH="0" baseline="0" noProof="0" dirty="0">
                <a:ln>
                  <a:noFill/>
                </a:ln>
                <a:solidFill>
                  <a:srgbClr val="353E43"/>
                </a:solidFill>
                <a:effectLst/>
                <a:uLnTx/>
                <a:uFillTx/>
                <a:latin typeface="Arial"/>
                <a:ea typeface="+mn-ea"/>
                <a:cs typeface="Arial"/>
                <a:sym typeface="Arial"/>
              </a:rPr>
              <a:t>my local area is a place where people from different backgrounds get on well together</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There were annual increases up until 2013-14 when 95% of Londoners agreed with this statement. Every year since then it has been above 90% and in the final year before fieldwork on the survey was disrupted by the pandemic (2019-20), it was 92%.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Fig. 29 shows monthly data from the same survey, from around the time the pandemic started.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It has remained above 90% each month and, as of June 2022, 95% of Londoners agreed with the statement though there is variation across borough.</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 2021-22, some boroughs with highest agreement rates were:</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Richmond upon Thames (99%); Wandsworth (98%); Redbridge (97%); Kingston upon Thames (97%); and Hackney (97%)</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Some boroughs with the lowest agreement rates were:</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Barking and Dagenham (85%); Bexley (87%); and Havering (91%)</a:t>
            </a:r>
          </a:p>
        </p:txBody>
      </p:sp>
      <p:sp>
        <p:nvSpPr>
          <p:cNvPr id="10" name="Text Placeholder 5">
            <a:extLst>
              <a:ext uri="{FF2B5EF4-FFF2-40B4-BE49-F238E27FC236}">
                <a16:creationId xmlns:a16="http://schemas.microsoft.com/office/drawing/2014/main" id="{42E82ADF-04A6-4608-B828-88B50FDD10BE}"/>
              </a:ext>
            </a:extLst>
          </p:cNvPr>
          <p:cNvSpPr txBox="1">
            <a:spLocks/>
          </p:cNvSpPr>
          <p:nvPr/>
        </p:nvSpPr>
        <p:spPr>
          <a:xfrm>
            <a:off x="6364138" y="1759316"/>
            <a:ext cx="5654727" cy="2250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29. Proportion who agree that people from different backgrounds get on well in their local area of London (%), 2020-2022</a:t>
            </a:r>
          </a:p>
        </p:txBody>
      </p:sp>
      <p:pic>
        <p:nvPicPr>
          <p:cNvPr id="12" name="Graphic 11">
            <a:extLst>
              <a:ext uri="{FF2B5EF4-FFF2-40B4-BE49-F238E27FC236}">
                <a16:creationId xmlns:a16="http://schemas.microsoft.com/office/drawing/2014/main" id="{F5C566C2-72AE-45DA-945C-DC81DA30D93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4811"/>
          <a:stretch/>
        </p:blipFill>
        <p:spPr>
          <a:xfrm>
            <a:off x="6305295" y="2416041"/>
            <a:ext cx="5451051" cy="2666155"/>
          </a:xfrm>
          <a:prstGeom prst="rect">
            <a:avLst/>
          </a:prstGeom>
        </p:spPr>
      </p:pic>
      <p:sp>
        <p:nvSpPr>
          <p:cNvPr id="11" name="Rectangle 10">
            <a:extLst>
              <a:ext uri="{FF2B5EF4-FFF2-40B4-BE49-F238E27FC236}">
                <a16:creationId xmlns:a16="http://schemas.microsoft.com/office/drawing/2014/main" id="{03AB3CF2-4725-4D75-969E-6A9D4FC926F0}"/>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MOPAC,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Public Attitude Survey (PAS)</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4" name="TextBox 13">
            <a:extLst>
              <a:ext uri="{FF2B5EF4-FFF2-40B4-BE49-F238E27FC236}">
                <a16:creationId xmlns:a16="http://schemas.microsoft.com/office/drawing/2014/main" id="{A40465A3-F46B-45B4-9880-354A36F93481}"/>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5. HEALTHY AND SUSTAINABLE PLACE AND COMMUNITY</a:t>
            </a:r>
          </a:p>
        </p:txBody>
      </p:sp>
    </p:spTree>
    <p:extLst>
      <p:ext uri="{BB962C8B-B14F-4D97-AF65-F5344CB8AC3E}">
        <p14:creationId xmlns:p14="http://schemas.microsoft.com/office/powerpoint/2010/main" val="3514800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5162" y="656511"/>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u="sng" spc="190" dirty="0">
                <a:solidFill>
                  <a:srgbClr val="353E43"/>
                </a:solidFill>
                <a:latin typeface="Arial" panose="020B0604020202020204" pitchFamily="34" charset="0"/>
                <a:ea typeface="Aktiv Grotesk" panose="020B0504020202020204" pitchFamily="34" charset="0"/>
                <a:cs typeface="Arial" panose="020B0604020202020204" pitchFamily="34" charset="0"/>
              </a:rPr>
              <a:t>VIOLENCE</a:t>
            </a:r>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 IS EXPERIENCED UNEQUALLY ACROSS LONDON AND MOST IN DEPRIVED AREAS </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10093" y="1831983"/>
            <a:ext cx="5369334" cy="30072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30. Violence with Injury and Domestic Abuse Violence with Injury across London Boroughs, 2020-22</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1670825"/>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2" y="1137334"/>
            <a:ext cx="5320589"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Some geographical areas of London experience much higher rates and concentrations of violence than others.</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However, some socio-demographic and socio-economic groups are disproportionately overrepresented as the victims and/or offenders.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Research has found that young black males were disproportionately more likely to be either a victim or a perpetrator of serious violence than any other category of young people.</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The Crime Survey for England and Wales (CSEW) found that:</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2</a:t>
            </a: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Men were more likely to be victims of CSEW violent crime than women for all types of violence (2% vs 1.3%) except for domestic violence, where women were more likely to be victims (0.3% vs 0.1%)</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People with disabilities were more likely to be victims of violent crime than people without disabilities (2.4% vs 1.5%).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53E43"/>
                </a:solidFill>
                <a:effectLst/>
                <a:uLnTx/>
                <a:uFillTx/>
                <a:latin typeface="Arial"/>
                <a:ea typeface="+mn-ea"/>
                <a:cs typeface="Arial"/>
              </a:rPr>
              <a:t>Adults aged 16-24 years (3.6%) were much more likely to be victimised than older age groups across </a:t>
            </a:r>
            <a:r>
              <a:rPr kumimoji="0" lang="en-GB" sz="1400" b="0" i="0" u="sng" strike="noStrike" kern="1200" cap="none" spc="0" normalizeH="0" baseline="0" noProof="0" dirty="0">
                <a:ln>
                  <a:noFill/>
                </a:ln>
                <a:solidFill>
                  <a:srgbClr val="353E43"/>
                </a:solidFill>
                <a:effectLst/>
                <a:uLnTx/>
                <a:uFillTx/>
                <a:latin typeface="Arial"/>
                <a:ea typeface="+mn-ea"/>
                <a:cs typeface="Arial"/>
              </a:rPr>
              <a:t>all</a:t>
            </a:r>
            <a:r>
              <a:rPr kumimoji="0" lang="en-GB" sz="1400" b="0" i="0" u="none" strike="noStrike" kern="1200" cap="none" spc="0" normalizeH="0" baseline="0" noProof="0" dirty="0">
                <a:ln>
                  <a:noFill/>
                </a:ln>
                <a:solidFill>
                  <a:srgbClr val="353E43"/>
                </a:solidFill>
                <a:effectLst/>
                <a:uLnTx/>
                <a:uFillTx/>
                <a:latin typeface="Arial"/>
                <a:ea typeface="+mn-ea"/>
                <a:cs typeface="Arial"/>
              </a:rPr>
              <a:t> violence</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BF4E51BF-62B7-F003-418B-4CCE667EA265}"/>
              </a:ext>
            </a:extLst>
          </p:cNvPr>
          <p:cNvGrpSpPr/>
          <p:nvPr/>
        </p:nvGrpSpPr>
        <p:grpSpPr>
          <a:xfrm>
            <a:off x="6017673" y="2331884"/>
            <a:ext cx="6155117" cy="2676844"/>
            <a:chOff x="5769824" y="2631474"/>
            <a:chExt cx="6155117" cy="2676844"/>
          </a:xfrm>
        </p:grpSpPr>
        <p:pic>
          <p:nvPicPr>
            <p:cNvPr id="11" name="Picture 5" descr="Graphical user interface&#10;&#10;Description automatically generated">
              <a:extLst>
                <a:ext uri="{FF2B5EF4-FFF2-40B4-BE49-F238E27FC236}">
                  <a16:creationId xmlns:a16="http://schemas.microsoft.com/office/drawing/2014/main" id="{4C677428-99B3-BC82-5D76-8A98CD3B4B4A}"/>
                </a:ext>
              </a:extLst>
            </p:cNvPr>
            <p:cNvPicPr>
              <a:picLocks noChangeAspect="1"/>
            </p:cNvPicPr>
            <p:nvPr/>
          </p:nvPicPr>
          <p:blipFill rotWithShape="1">
            <a:blip r:embed="rId3"/>
            <a:srcRect r="55389" b="49974"/>
            <a:stretch/>
          </p:blipFill>
          <p:spPr>
            <a:xfrm>
              <a:off x="5769824" y="2631474"/>
              <a:ext cx="3089171" cy="2648177"/>
            </a:xfrm>
            <a:prstGeom prst="rect">
              <a:avLst/>
            </a:prstGeom>
          </p:spPr>
        </p:pic>
        <p:pic>
          <p:nvPicPr>
            <p:cNvPr id="12" name="Picture 5" descr="Graphical user interface&#10;&#10;Description automatically generated">
              <a:extLst>
                <a:ext uri="{FF2B5EF4-FFF2-40B4-BE49-F238E27FC236}">
                  <a16:creationId xmlns:a16="http://schemas.microsoft.com/office/drawing/2014/main" id="{C1BA8516-9507-8F82-67EC-1F7FB2F68643}"/>
                </a:ext>
              </a:extLst>
            </p:cNvPr>
            <p:cNvPicPr>
              <a:picLocks noChangeAspect="1"/>
            </p:cNvPicPr>
            <p:nvPr/>
          </p:nvPicPr>
          <p:blipFill rotWithShape="1">
            <a:blip r:embed="rId3"/>
            <a:srcRect t="49935" r="52385"/>
            <a:stretch/>
          </p:blipFill>
          <p:spPr>
            <a:xfrm>
              <a:off x="8627701" y="2658070"/>
              <a:ext cx="3297240" cy="2650248"/>
            </a:xfrm>
            <a:prstGeom prst="rect">
              <a:avLst/>
            </a:prstGeom>
          </p:spPr>
        </p:pic>
      </p:grpSp>
      <p:sp>
        <p:nvSpPr>
          <p:cNvPr id="16" name="Rectangle 15">
            <a:extLst>
              <a:ext uri="{FF2B5EF4-FFF2-40B4-BE49-F238E27FC236}">
                <a16:creationId xmlns:a16="http://schemas.microsoft.com/office/drawing/2014/main" id="{9F9EFE9D-8E8D-4F06-93F4-4A2AB9C924E5}"/>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Understanding serious violence among young people in London</a:t>
            </a:r>
            <a:r>
              <a:rPr kumimoji="0" lang="en-US" sz="1000" b="0" i="0" u="none" strike="noStrike" kern="1200" cap="none" spc="0" normalizeH="0" baseline="0" noProof="0" dirty="0">
                <a:ln>
                  <a:noFill/>
                </a:ln>
                <a:effectLst/>
                <a:uLnTx/>
                <a:uFillTx/>
                <a:latin typeface="Arial"/>
                <a:ea typeface="+mn-ea"/>
                <a:cs typeface="Arial" panose="020B0604020202020204" pitchFamily="34" charset="0"/>
              </a:rPr>
              <a:t> (2) </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Crime Survey for England and Wales </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ECC9BFA9-4C05-41AE-95A6-05DFE830ACF3}"/>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5. HEALTHY AND SUSTAINABLE PLACE AND COMMUNITY</a:t>
            </a:r>
          </a:p>
        </p:txBody>
      </p:sp>
    </p:spTree>
    <p:extLst>
      <p:ext uri="{BB962C8B-B14F-4D97-AF65-F5344CB8AC3E}">
        <p14:creationId xmlns:p14="http://schemas.microsoft.com/office/powerpoint/2010/main" val="901976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843AE3D-4F53-4E83-B547-9A09129C0F23}"/>
              </a:ext>
            </a:extLst>
          </p:cNvPr>
          <p:cNvPicPr>
            <a:picLocks noChangeAspect="1"/>
          </p:cNvPicPr>
          <p:nvPr/>
        </p:nvPicPr>
        <p:blipFill rotWithShape="1">
          <a:blip r:embed="rId3"/>
          <a:srcRect l="30824" t="36872" r="17913" b="24772"/>
          <a:stretch/>
        </p:blipFill>
        <p:spPr>
          <a:xfrm>
            <a:off x="6096000" y="2547989"/>
            <a:ext cx="6028140" cy="2874999"/>
          </a:xfrm>
          <a:prstGeom prst="rect">
            <a:avLst/>
          </a:prstGeom>
        </p:spPr>
      </p:pic>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5162" y="675689"/>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TOBACCO, HIGH BMI AND DIET ARE THE TOP RISK FACTORS DRIVING DEATH AND DISABILITY</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02499" y="1748247"/>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31. Ranked risk factors driving the most death and disability in London, and percent change in risk factors from 2009-2019</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1670825"/>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2" y="1137334"/>
            <a:ext cx="5320589"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The Global Burden of disease (GBD) tool identifies t</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obacco, high BMI (Body Mass Index), high fasting glucose and diet as the health behaviours most responsible for driving disability and death in London between 2009 and 2019</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The top nine risk factors driving ill health in London as per the GBD tool in 2009 were the same in 2019</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Only air pollution has moved from 10 to 11, and malnutrition has moved in the opposite direction</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Greatest progress in risk factor reduction was seen for tobacco and air pollution while high BMI and high fasting glucose (raised blood sugar) have worsened in prevalence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hlinkClick r:id="rId4" action="ppaction://hlinksldjump"/>
              </a:rPr>
              <a:t>Part 4</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 we illustrate how these harmful health behaviours     (focusing on tobacco, obesity (high BMI) and physical activity) themselves reflect the consequences of social inequalities in how their prevalence is unequally distributed across population groups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rPr>
              <a:t>More disadvantaged groups experiencing inequalities are also more likely to have a cluster of unhealthy behaviours such as – smoking, drinking, low consumption of fruit and vegetables, and low levels of physical activity.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1" name="Rectangle 10">
            <a:extLst>
              <a:ext uri="{FF2B5EF4-FFF2-40B4-BE49-F238E27FC236}">
                <a16:creationId xmlns:a16="http://schemas.microsoft.com/office/drawing/2014/main" id="{E8092B0D-508E-41FC-8CAE-67BD401A6C6D}"/>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Global Burden of Disease Tool for London</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4D615248-01DC-46D2-8655-EE6D3A679B61}"/>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6. ILL HEALTH PREVENTION</a:t>
            </a:r>
          </a:p>
        </p:txBody>
      </p:sp>
    </p:spTree>
    <p:extLst>
      <p:ext uri="{BB962C8B-B14F-4D97-AF65-F5344CB8AC3E}">
        <p14:creationId xmlns:p14="http://schemas.microsoft.com/office/powerpoint/2010/main" val="3468894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61123" y="6543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BLACK LONDONERS REPORT AN INCRESE IN BEING </a:t>
            </a:r>
            <a:r>
              <a:rPr lang="en-GB" sz="3000" u="sng" spc="190" dirty="0">
                <a:solidFill>
                  <a:srgbClr val="353E43"/>
                </a:solidFill>
                <a:latin typeface="Arial" panose="020B0604020202020204" pitchFamily="34" charset="0"/>
                <a:ea typeface="Aktiv Grotesk" panose="020B0504020202020204" pitchFamily="34" charset="0"/>
                <a:cs typeface="Arial" panose="020B0604020202020204" pitchFamily="34" charset="0"/>
              </a:rPr>
              <a:t>UNFAIRLY TREATED</a:t>
            </a:r>
            <a:r>
              <a:rPr lang="en-GB"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 DUE TO ETHNICITY</a:t>
            </a:r>
            <a:endPar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25989" cy="184217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Survey of Londoners 2021-22 repeated the question used in the 2018-19 survey about whether respondents had been treated unfairly by people in the past 12 months (with one small modification to include option to report if unfair treatment was from friends and family)</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 comparable measure can be derived for 2021-22 to compare against 2018-19 in 2021-22, 36% of Londoners had been treated unfairly in the past 12 months because of one or several protected characteristics, or because of their social class (no significant difference from 2018-19 when it was 35%).</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 2021-22 ethnicity was the characteristic Londoners were most likely to report being treated unfairly by (19%), followed by sex (13%), age (12%), social class (8%) and religion (6%).</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Unfair treatment because of their ethnicity has increased from 16% to 19% between the two surveys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Black Londoners were the only ethnic group to have seen an increase in unfair treatment experienced as a result of their ethnicity between the two surveys (from 26% to 43%). </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Women were much more likely than men to report being treated unfairly because of their sex (22% and 4% respectively) and it has also increased </a:t>
            </a:r>
            <a:r>
              <a:rPr kumimoji="0" lang="en-GB" sz="1400" b="0" i="0" u="none" strike="noStrike" kern="0" cap="none" spc="0" normalizeH="0" baseline="0" noProof="0" dirty="0">
                <a:ln>
                  <a:noFill/>
                </a:ln>
                <a:solidFill>
                  <a:srgbClr val="353E43"/>
                </a:solidFill>
                <a:effectLst/>
                <a:uLnTx/>
                <a:uFillTx/>
                <a:latin typeface="Arial"/>
                <a:ea typeface="+mn-ea"/>
                <a:cs typeface="Arial"/>
              </a:rPr>
              <a:t>since 2018-19, when it was 18%.</a:t>
            </a:r>
          </a:p>
        </p:txBody>
      </p:sp>
      <p:graphicFrame>
        <p:nvGraphicFramePr>
          <p:cNvPr id="10" name="Chart 9">
            <a:extLst>
              <a:ext uri="{FF2B5EF4-FFF2-40B4-BE49-F238E27FC236}">
                <a16:creationId xmlns:a16="http://schemas.microsoft.com/office/drawing/2014/main" id="{7ECD1794-C3DF-4A39-A101-3A036890BF63}"/>
              </a:ext>
            </a:extLst>
          </p:cNvPr>
          <p:cNvGraphicFramePr/>
          <p:nvPr/>
        </p:nvGraphicFramePr>
        <p:xfrm>
          <a:off x="6371593" y="2416041"/>
          <a:ext cx="5360035" cy="3813175"/>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89DF2AE2-BF20-4333-98E6-CAA3DC31306E}"/>
              </a:ext>
            </a:extLst>
          </p:cNvPr>
          <p:cNvSpPr/>
          <p:nvPr/>
        </p:nvSpPr>
        <p:spPr>
          <a:xfrm>
            <a:off x="6343497" y="6048834"/>
            <a:ext cx="584850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 </a:t>
            </a:r>
            <a:r>
              <a:rPr kumimoji="0" lang="en-GB" sz="12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This characteristic was labelled ‘gender identity’ in the 2021-22 survey, and as ‘being or becoming a transsexual person’ in the 2018-19 survey. Therefore, these are not wholly comparable labels.</a:t>
            </a:r>
          </a:p>
        </p:txBody>
      </p:sp>
      <p:sp>
        <p:nvSpPr>
          <p:cNvPr id="14" name="Text Placeholder 5">
            <a:extLst>
              <a:ext uri="{FF2B5EF4-FFF2-40B4-BE49-F238E27FC236}">
                <a16:creationId xmlns:a16="http://schemas.microsoft.com/office/drawing/2014/main" id="{96FE3DD6-0BE4-418B-A2AA-D970CD1B51C5}"/>
              </a:ext>
            </a:extLst>
          </p:cNvPr>
          <p:cNvSpPr txBox="1">
            <a:spLocks/>
          </p:cNvSpPr>
          <p:nvPr/>
        </p:nvSpPr>
        <p:spPr>
          <a:xfrm>
            <a:off x="6366944" y="1743701"/>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32. </a:t>
            </a: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Londoners were more likely to be treated unfairly because of their ethnicity than any other characteristic, 2018/19 vs 2021/22</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15" name="Rectangle 14">
            <a:extLst>
              <a:ext uri="{FF2B5EF4-FFF2-40B4-BE49-F238E27FC236}">
                <a16:creationId xmlns:a16="http://schemas.microsoft.com/office/drawing/2014/main" id="{C6C5337F-DE18-46D4-A49E-A224F2C6DF2E}"/>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GLA, Survey of Londoners 2021-22</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6" name="TextBox 15">
            <a:extLst>
              <a:ext uri="{FF2B5EF4-FFF2-40B4-BE49-F238E27FC236}">
                <a16:creationId xmlns:a16="http://schemas.microsoft.com/office/drawing/2014/main" id="{24B15268-F665-4983-83BD-E670BAC59EC0}"/>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7. RACISM AND DISCRIMINATION</a:t>
            </a:r>
          </a:p>
        </p:txBody>
      </p:sp>
    </p:spTree>
    <p:extLst>
      <p:ext uri="{BB962C8B-B14F-4D97-AF65-F5344CB8AC3E}">
        <p14:creationId xmlns:p14="http://schemas.microsoft.com/office/powerpoint/2010/main" val="4015718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05828" y="6543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cap="all" spc="190" dirty="0">
                <a:solidFill>
                  <a:srgbClr val="353E43"/>
                </a:solidFill>
                <a:latin typeface="Arial" panose="020B0604020202020204" pitchFamily="34" charset="0"/>
                <a:ea typeface="Aktiv Grotesk" panose="020B0504020202020204" pitchFamily="34" charset="0"/>
                <a:cs typeface="Arial" panose="020B0604020202020204" pitchFamily="34" charset="0"/>
              </a:rPr>
              <a:t>PARTICULAR groups of Londoners were more likely to REPORT unfair treatment</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25989" cy="184217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 summary from the Survey of Londoners 2021-22, of how different groups of Londoners experience different forms of unfair treatment based on several characteristics is included in Table 33.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Londoners aged 16-24</a:t>
            </a:r>
            <a:r>
              <a:rPr kumimoji="0" lang="en-GB" sz="1400" b="0" i="0" u="none" strike="noStrike" kern="0" cap="none" spc="0" normalizeH="0" baseline="0" noProof="0" dirty="0">
                <a:ln>
                  <a:noFill/>
                </a:ln>
                <a:solidFill>
                  <a:srgbClr val="353E43"/>
                </a:solidFill>
                <a:effectLst/>
                <a:uLnTx/>
                <a:uFillTx/>
                <a:latin typeface="Arial"/>
                <a:ea typeface="+mn-ea"/>
                <a:cs typeface="Arial"/>
              </a:rPr>
              <a:t> were more likely to report being treated unfairly because of their age than the overall average (20% and 12%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Women</a:t>
            </a:r>
            <a:r>
              <a:rPr kumimoji="0" lang="en-GB" sz="1400" b="0" i="0" u="none" strike="noStrike" kern="0" cap="none" spc="0" normalizeH="0" baseline="0" noProof="0" dirty="0">
                <a:ln>
                  <a:noFill/>
                </a:ln>
                <a:solidFill>
                  <a:srgbClr val="353E43"/>
                </a:solidFill>
                <a:effectLst/>
                <a:uLnTx/>
                <a:uFillTx/>
                <a:latin typeface="Arial"/>
                <a:ea typeface="+mn-ea"/>
                <a:cs typeface="Arial"/>
              </a:rPr>
              <a:t> were more likely to report being treated unfairly because of their sex than the overall average (22% and 13%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Black and Asian Londoners </a:t>
            </a:r>
            <a:r>
              <a:rPr kumimoji="0" lang="en-GB" sz="1400" b="0" i="0" u="none" strike="noStrike" kern="0" cap="none" spc="0" normalizeH="0" baseline="0" noProof="0" dirty="0">
                <a:ln>
                  <a:noFill/>
                </a:ln>
                <a:solidFill>
                  <a:srgbClr val="353E43"/>
                </a:solidFill>
                <a:effectLst/>
                <a:uLnTx/>
                <a:uFillTx/>
                <a:latin typeface="Arial"/>
                <a:ea typeface="+mn-ea"/>
                <a:cs typeface="Arial"/>
              </a:rPr>
              <a:t>were more likely to report being treated unfairly because of their ethnicity than the overall average (43%, 33% and 19%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Muslim and Jewish Londoners </a:t>
            </a:r>
            <a:r>
              <a:rPr kumimoji="0" lang="en-GB" sz="1400" b="0" i="0" u="none" strike="noStrike" kern="0" cap="none" spc="0" normalizeH="0" baseline="0" noProof="0" dirty="0">
                <a:ln>
                  <a:noFill/>
                </a:ln>
                <a:solidFill>
                  <a:srgbClr val="353E43"/>
                </a:solidFill>
                <a:effectLst/>
                <a:uLnTx/>
                <a:uFillTx/>
                <a:latin typeface="Arial"/>
                <a:ea typeface="+mn-ea"/>
                <a:cs typeface="Arial"/>
              </a:rPr>
              <a:t>were more likely to report being treated unfairly because of their religion than the overall average (27%, 18% and 6%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Disabled Londoners </a:t>
            </a:r>
            <a:r>
              <a:rPr kumimoji="0" lang="en-GB" sz="1400" b="0" i="0" u="none" strike="noStrike" kern="0" cap="none" spc="0" normalizeH="0" baseline="0" noProof="0" dirty="0">
                <a:ln>
                  <a:noFill/>
                </a:ln>
                <a:solidFill>
                  <a:srgbClr val="353E43"/>
                </a:solidFill>
                <a:effectLst/>
                <a:uLnTx/>
                <a:uFillTx/>
                <a:latin typeface="Arial"/>
                <a:ea typeface="+mn-ea"/>
                <a:cs typeface="Arial"/>
              </a:rPr>
              <a:t>were more likely to report being treated unfairly because of disability related reasons than the overall average (20% and 4%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rPr>
              <a:t>LGBTQ+ Londoners</a:t>
            </a:r>
            <a:r>
              <a:rPr kumimoji="0" lang="en-GB" sz="1400" b="0" i="0" u="none" strike="noStrike" kern="0" cap="none" spc="0" normalizeH="0" baseline="0" noProof="0" dirty="0">
                <a:ln>
                  <a:noFill/>
                </a:ln>
                <a:solidFill>
                  <a:srgbClr val="353E43"/>
                </a:solidFill>
                <a:effectLst/>
                <a:uLnTx/>
                <a:uFillTx/>
                <a:latin typeface="Arial"/>
                <a:ea typeface="+mn-ea"/>
                <a:cs typeface="Arial"/>
              </a:rPr>
              <a:t> were more likely to report being treated unfairly because of their sexual orientation than the overall average (26% and 3% respectively). </a:t>
            </a:r>
          </a:p>
        </p:txBody>
      </p:sp>
      <p:sp>
        <p:nvSpPr>
          <p:cNvPr id="14" name="Text Placeholder 5">
            <a:extLst>
              <a:ext uri="{FF2B5EF4-FFF2-40B4-BE49-F238E27FC236}">
                <a16:creationId xmlns:a16="http://schemas.microsoft.com/office/drawing/2014/main" id="{96FE3DD6-0BE4-418B-A2AA-D970CD1B51C5}"/>
              </a:ext>
            </a:extLst>
          </p:cNvPr>
          <p:cNvSpPr txBox="1">
            <a:spLocks/>
          </p:cNvSpPr>
          <p:nvPr/>
        </p:nvSpPr>
        <p:spPr>
          <a:xfrm>
            <a:off x="6320422" y="181134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Table 33. </a:t>
            </a: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Some groups of Londoners were more likely to experience unfair treatment because of a particular characteristic than Londoners overall, 2021/22</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graphicFrame>
        <p:nvGraphicFramePr>
          <p:cNvPr id="16" name="Table 5">
            <a:extLst>
              <a:ext uri="{FF2B5EF4-FFF2-40B4-BE49-F238E27FC236}">
                <a16:creationId xmlns:a16="http://schemas.microsoft.com/office/drawing/2014/main" id="{3880BF8C-51C1-4939-8F63-1D4D260DD653}"/>
              </a:ext>
            </a:extLst>
          </p:cNvPr>
          <p:cNvGraphicFramePr>
            <a:graphicFrameLocks/>
          </p:cNvGraphicFramePr>
          <p:nvPr/>
        </p:nvGraphicFramePr>
        <p:xfrm>
          <a:off x="6320422" y="2656123"/>
          <a:ext cx="5715000" cy="3685105"/>
        </p:xfrm>
        <a:graphic>
          <a:graphicData uri="http://schemas.openxmlformats.org/drawingml/2006/table">
            <a:tbl>
              <a:tblPr firstRow="1" bandRow="1">
                <a:tableStyleId>{5C22544A-7EE6-4342-B048-85BDC9FD1C3A}</a:tableStyleId>
              </a:tblPr>
              <a:tblGrid>
                <a:gridCol w="1775325">
                  <a:extLst>
                    <a:ext uri="{9D8B030D-6E8A-4147-A177-3AD203B41FA5}">
                      <a16:colId xmlns:a16="http://schemas.microsoft.com/office/drawing/2014/main" val="4231178611"/>
                    </a:ext>
                  </a:extLst>
                </a:gridCol>
                <a:gridCol w="943812">
                  <a:extLst>
                    <a:ext uri="{9D8B030D-6E8A-4147-A177-3AD203B41FA5}">
                      <a16:colId xmlns:a16="http://schemas.microsoft.com/office/drawing/2014/main" val="1912592737"/>
                    </a:ext>
                  </a:extLst>
                </a:gridCol>
                <a:gridCol w="625642">
                  <a:extLst>
                    <a:ext uri="{9D8B030D-6E8A-4147-A177-3AD203B41FA5}">
                      <a16:colId xmlns:a16="http://schemas.microsoft.com/office/drawing/2014/main" val="2903730122"/>
                    </a:ext>
                  </a:extLst>
                </a:gridCol>
                <a:gridCol w="697832">
                  <a:extLst>
                    <a:ext uri="{9D8B030D-6E8A-4147-A177-3AD203B41FA5}">
                      <a16:colId xmlns:a16="http://schemas.microsoft.com/office/drawing/2014/main" val="2315834174"/>
                    </a:ext>
                  </a:extLst>
                </a:gridCol>
                <a:gridCol w="890336">
                  <a:extLst>
                    <a:ext uri="{9D8B030D-6E8A-4147-A177-3AD203B41FA5}">
                      <a16:colId xmlns:a16="http://schemas.microsoft.com/office/drawing/2014/main" val="4207723955"/>
                    </a:ext>
                  </a:extLst>
                </a:gridCol>
                <a:gridCol w="782053">
                  <a:extLst>
                    <a:ext uri="{9D8B030D-6E8A-4147-A177-3AD203B41FA5}">
                      <a16:colId xmlns:a16="http://schemas.microsoft.com/office/drawing/2014/main" val="2664671902"/>
                    </a:ext>
                  </a:extLst>
                </a:gridCol>
              </a:tblGrid>
              <a:tr h="370840">
                <a:tc>
                  <a:txBody>
                    <a:bodyPr/>
                    <a:lstStyle/>
                    <a:p>
                      <a:r>
                        <a:rPr lang="en-GB" sz="1400" dirty="0"/>
                        <a:t>Unfair treatment by this characteristic</a:t>
                      </a:r>
                    </a:p>
                  </a:txBody>
                  <a:tcPr/>
                </a:tc>
                <a:tc>
                  <a:txBody>
                    <a:bodyPr/>
                    <a:lstStyle/>
                    <a:p>
                      <a:r>
                        <a:rPr lang="en-GB" sz="1400" dirty="0"/>
                        <a:t>Sub-group</a:t>
                      </a:r>
                    </a:p>
                  </a:txBody>
                  <a:tcPr/>
                </a:tc>
                <a:tc>
                  <a:txBody>
                    <a:bodyPr/>
                    <a:lstStyle/>
                    <a:p>
                      <a:pPr algn="ctr"/>
                      <a:r>
                        <a:rPr lang="en-GB" sz="1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Base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London %</a:t>
                      </a:r>
                    </a:p>
                  </a:txBody>
                  <a:tcPr/>
                </a:tc>
                <a:tc>
                  <a:txBody>
                    <a:bodyPr/>
                    <a:lstStyle/>
                    <a:p>
                      <a:pPr algn="ctr"/>
                      <a:r>
                        <a:rPr lang="en-GB" sz="1400" dirty="0"/>
                        <a:t>Base</a:t>
                      </a:r>
                    </a:p>
                  </a:txBody>
                  <a:tcPr/>
                </a:tc>
                <a:extLst>
                  <a:ext uri="{0D108BD9-81ED-4DB2-BD59-A6C34878D82A}">
                    <a16:rowId xmlns:a16="http://schemas.microsoft.com/office/drawing/2014/main" val="1753336936"/>
                  </a:ext>
                </a:extLst>
              </a:tr>
              <a:tr h="370840">
                <a:tc>
                  <a:txBody>
                    <a:bodyPr/>
                    <a:lstStyle/>
                    <a:p>
                      <a:r>
                        <a:rPr lang="en-GB" sz="1400" dirty="0"/>
                        <a:t>Age</a:t>
                      </a:r>
                    </a:p>
                  </a:txBody>
                  <a:tcPr/>
                </a:tc>
                <a:tc>
                  <a:txBody>
                    <a:bodyPr/>
                    <a:lstStyle/>
                    <a:p>
                      <a:r>
                        <a:rPr lang="en-GB" sz="1400" dirty="0"/>
                        <a:t>16-24</a:t>
                      </a:r>
                    </a:p>
                  </a:txBody>
                  <a:tcPr/>
                </a:tc>
                <a:tc>
                  <a:txBody>
                    <a:bodyPr/>
                    <a:lstStyle/>
                    <a:p>
                      <a:pPr algn="ctr"/>
                      <a:r>
                        <a:rPr lang="en-GB" sz="1400" dirty="0"/>
                        <a:t>20%</a:t>
                      </a:r>
                    </a:p>
                  </a:txBody>
                  <a:tcPr/>
                </a:tc>
                <a:tc>
                  <a:txBody>
                    <a:bodyPr/>
                    <a:lstStyle/>
                    <a:p>
                      <a:pPr algn="ctr"/>
                      <a:r>
                        <a:rPr lang="en-GB" sz="1400" dirty="0"/>
                        <a:t>522</a:t>
                      </a:r>
                    </a:p>
                  </a:txBody>
                  <a:tcPr/>
                </a:tc>
                <a:tc>
                  <a:txBody>
                    <a:bodyPr/>
                    <a:lstStyle/>
                    <a:p>
                      <a:pPr algn="ctr"/>
                      <a:r>
                        <a:rPr lang="en-GB" sz="1400" dirty="0"/>
                        <a:t>12%</a:t>
                      </a:r>
                    </a:p>
                  </a:txBody>
                  <a:tcPr/>
                </a:tc>
                <a:tc>
                  <a:txBody>
                    <a:bodyPr/>
                    <a:lstStyle/>
                    <a:p>
                      <a:pPr algn="ctr"/>
                      <a:r>
                        <a:rPr lang="en-GB" sz="1400" dirty="0"/>
                        <a:t>5,963</a:t>
                      </a:r>
                    </a:p>
                  </a:txBody>
                  <a:tcPr/>
                </a:tc>
                <a:extLst>
                  <a:ext uri="{0D108BD9-81ED-4DB2-BD59-A6C34878D82A}">
                    <a16:rowId xmlns:a16="http://schemas.microsoft.com/office/drawing/2014/main" val="3238803366"/>
                  </a:ext>
                </a:extLst>
              </a:tr>
              <a:tr h="370840">
                <a:tc>
                  <a:txBody>
                    <a:bodyPr/>
                    <a:lstStyle/>
                    <a:p>
                      <a:r>
                        <a:rPr lang="en-GB" sz="1400" dirty="0"/>
                        <a:t>Sex</a:t>
                      </a:r>
                    </a:p>
                  </a:txBody>
                  <a:tcPr/>
                </a:tc>
                <a:tc>
                  <a:txBody>
                    <a:bodyPr/>
                    <a:lstStyle/>
                    <a:p>
                      <a:r>
                        <a:rPr lang="en-GB" sz="1400" dirty="0"/>
                        <a:t>Woman</a:t>
                      </a:r>
                    </a:p>
                  </a:txBody>
                  <a:tcPr/>
                </a:tc>
                <a:tc>
                  <a:txBody>
                    <a:bodyPr/>
                    <a:lstStyle/>
                    <a:p>
                      <a:pPr algn="ctr"/>
                      <a:r>
                        <a:rPr lang="en-GB" sz="1400" dirty="0"/>
                        <a:t>22%</a:t>
                      </a:r>
                    </a:p>
                  </a:txBody>
                  <a:tcPr/>
                </a:tc>
                <a:tc>
                  <a:txBody>
                    <a:bodyPr/>
                    <a:lstStyle/>
                    <a:p>
                      <a:pPr algn="ctr"/>
                      <a:r>
                        <a:rPr lang="en-GB" sz="1400" dirty="0"/>
                        <a:t>3,204</a:t>
                      </a:r>
                    </a:p>
                  </a:txBody>
                  <a:tcPr/>
                </a:tc>
                <a:tc>
                  <a:txBody>
                    <a:bodyPr/>
                    <a:lstStyle/>
                    <a:p>
                      <a:pPr algn="ctr"/>
                      <a:r>
                        <a:rPr lang="en-GB" sz="1400" dirty="0"/>
                        <a:t>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1740201254"/>
                  </a:ext>
                </a:extLst>
              </a:tr>
              <a:tr h="370840">
                <a:tc>
                  <a:txBody>
                    <a:bodyPr/>
                    <a:lstStyle/>
                    <a:p>
                      <a:r>
                        <a:rPr lang="en-GB" sz="1400" dirty="0"/>
                        <a:t>Ethnicity</a:t>
                      </a:r>
                    </a:p>
                  </a:txBody>
                  <a:tcPr/>
                </a:tc>
                <a:tc>
                  <a:txBody>
                    <a:bodyPr/>
                    <a:lstStyle/>
                    <a:p>
                      <a:r>
                        <a:rPr lang="en-GB" sz="1400" dirty="0"/>
                        <a:t>Black</a:t>
                      </a:r>
                    </a:p>
                  </a:txBody>
                  <a:tcPr/>
                </a:tc>
                <a:tc>
                  <a:txBody>
                    <a:bodyPr/>
                    <a:lstStyle/>
                    <a:p>
                      <a:pPr algn="ctr"/>
                      <a:r>
                        <a:rPr lang="en-GB" sz="1400" dirty="0"/>
                        <a:t>43%</a:t>
                      </a:r>
                    </a:p>
                  </a:txBody>
                  <a:tcPr/>
                </a:tc>
                <a:tc>
                  <a:txBody>
                    <a:bodyPr/>
                    <a:lstStyle/>
                    <a:p>
                      <a:pPr algn="ctr"/>
                      <a:r>
                        <a:rPr lang="en-GB" sz="1400" dirty="0"/>
                        <a:t>407</a:t>
                      </a:r>
                    </a:p>
                  </a:txBody>
                  <a:tcPr/>
                </a:tc>
                <a:tc>
                  <a:txBody>
                    <a:bodyPr/>
                    <a:lstStyle/>
                    <a:p>
                      <a:pPr algn="ctr"/>
                      <a:r>
                        <a:rPr lang="en-GB" sz="1400" dirty="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2323347989"/>
                  </a:ext>
                </a:extLst>
              </a:tr>
              <a:tr h="370840">
                <a:tc>
                  <a:txBody>
                    <a:bodyPr/>
                    <a:lstStyle/>
                    <a:p>
                      <a:r>
                        <a:rPr lang="en-GB" sz="1400" dirty="0"/>
                        <a:t>Ethnicity</a:t>
                      </a:r>
                    </a:p>
                  </a:txBody>
                  <a:tcPr/>
                </a:tc>
                <a:tc>
                  <a:txBody>
                    <a:bodyPr/>
                    <a:lstStyle/>
                    <a:p>
                      <a:r>
                        <a:rPr lang="en-GB" sz="1400" dirty="0"/>
                        <a:t>Asian</a:t>
                      </a:r>
                    </a:p>
                  </a:txBody>
                  <a:tcPr/>
                </a:tc>
                <a:tc>
                  <a:txBody>
                    <a:bodyPr/>
                    <a:lstStyle/>
                    <a:p>
                      <a:pPr algn="ctr"/>
                      <a:r>
                        <a:rPr lang="en-GB" sz="1400" dirty="0"/>
                        <a:t>33%</a:t>
                      </a:r>
                    </a:p>
                  </a:txBody>
                  <a:tcPr/>
                </a:tc>
                <a:tc>
                  <a:txBody>
                    <a:bodyPr/>
                    <a:lstStyle/>
                    <a:p>
                      <a:pPr algn="ctr"/>
                      <a:r>
                        <a:rPr lang="en-GB" sz="1400" dirty="0"/>
                        <a:t>1,263</a:t>
                      </a:r>
                    </a:p>
                  </a:txBody>
                  <a:tcPr/>
                </a:tc>
                <a:tc>
                  <a:txBody>
                    <a:bodyPr/>
                    <a:lstStyle/>
                    <a:p>
                      <a:pPr algn="ctr"/>
                      <a:r>
                        <a:rPr lang="en-GB" sz="1400" dirty="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1777556482"/>
                  </a:ext>
                </a:extLst>
              </a:tr>
              <a:tr h="370840">
                <a:tc>
                  <a:txBody>
                    <a:bodyPr/>
                    <a:lstStyle/>
                    <a:p>
                      <a:r>
                        <a:rPr lang="en-GB" sz="1400" dirty="0"/>
                        <a:t>Religion</a:t>
                      </a:r>
                    </a:p>
                  </a:txBody>
                  <a:tcPr/>
                </a:tc>
                <a:tc>
                  <a:txBody>
                    <a:bodyPr/>
                    <a:lstStyle/>
                    <a:p>
                      <a:r>
                        <a:rPr lang="en-GB" sz="1400" dirty="0"/>
                        <a:t>Muslim</a:t>
                      </a:r>
                    </a:p>
                  </a:txBody>
                  <a:tcPr/>
                </a:tc>
                <a:tc>
                  <a:txBody>
                    <a:bodyPr/>
                    <a:lstStyle/>
                    <a:p>
                      <a:pPr algn="ctr"/>
                      <a:r>
                        <a:rPr lang="en-GB" sz="1400" dirty="0"/>
                        <a:t>27%</a:t>
                      </a:r>
                    </a:p>
                  </a:txBody>
                  <a:tcPr/>
                </a:tc>
                <a:tc>
                  <a:txBody>
                    <a:bodyPr/>
                    <a:lstStyle/>
                    <a:p>
                      <a:pPr algn="ctr"/>
                      <a:r>
                        <a:rPr lang="en-GB" sz="1400" dirty="0"/>
                        <a:t>671</a:t>
                      </a:r>
                    </a:p>
                  </a:txBody>
                  <a:tcPr/>
                </a:tc>
                <a:tc>
                  <a:txBody>
                    <a:bodyPr/>
                    <a:lstStyle/>
                    <a:p>
                      <a:pPr algn="ctr"/>
                      <a:r>
                        <a:rPr lang="en-GB" sz="1400"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560203488"/>
                  </a:ext>
                </a:extLst>
              </a:tr>
              <a:tr h="357705">
                <a:tc>
                  <a:txBody>
                    <a:bodyPr/>
                    <a:lstStyle/>
                    <a:p>
                      <a:r>
                        <a:rPr lang="en-GB" sz="1400" dirty="0"/>
                        <a:t>Religion</a:t>
                      </a:r>
                    </a:p>
                  </a:txBody>
                  <a:tcPr/>
                </a:tc>
                <a:tc>
                  <a:txBody>
                    <a:bodyPr/>
                    <a:lstStyle/>
                    <a:p>
                      <a:r>
                        <a:rPr lang="en-GB" sz="1400" dirty="0"/>
                        <a:t>Jewish</a:t>
                      </a:r>
                    </a:p>
                  </a:txBody>
                  <a:tcPr/>
                </a:tc>
                <a:tc>
                  <a:txBody>
                    <a:bodyPr/>
                    <a:lstStyle/>
                    <a:p>
                      <a:pPr algn="ctr"/>
                      <a:r>
                        <a:rPr lang="en-GB" sz="1400" dirty="0"/>
                        <a:t>18%</a:t>
                      </a:r>
                    </a:p>
                  </a:txBody>
                  <a:tcPr/>
                </a:tc>
                <a:tc>
                  <a:txBody>
                    <a:bodyPr/>
                    <a:lstStyle/>
                    <a:p>
                      <a:pPr algn="ctr"/>
                      <a:r>
                        <a:rPr lang="en-GB" sz="1400" dirty="0"/>
                        <a:t>100</a:t>
                      </a:r>
                    </a:p>
                  </a:txBody>
                  <a:tcPr/>
                </a:tc>
                <a:tc>
                  <a:txBody>
                    <a:bodyPr/>
                    <a:lstStyle/>
                    <a:p>
                      <a:pPr algn="ctr"/>
                      <a:r>
                        <a:rPr lang="en-GB" sz="1400"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1878805463"/>
                  </a:ext>
                </a:extLst>
              </a:tr>
              <a:tr h="370840">
                <a:tc>
                  <a:txBody>
                    <a:bodyPr/>
                    <a:lstStyle/>
                    <a:p>
                      <a:r>
                        <a:rPr lang="en-GB" sz="1400" dirty="0"/>
                        <a:t>Disability</a:t>
                      </a:r>
                    </a:p>
                  </a:txBody>
                  <a:tcPr/>
                </a:tc>
                <a:tc>
                  <a:txBody>
                    <a:bodyPr/>
                    <a:lstStyle/>
                    <a:p>
                      <a:r>
                        <a:rPr lang="en-GB" sz="1400" dirty="0"/>
                        <a:t>Disabled</a:t>
                      </a:r>
                    </a:p>
                  </a:txBody>
                  <a:tcPr/>
                </a:tc>
                <a:tc>
                  <a:txBody>
                    <a:bodyPr/>
                    <a:lstStyle/>
                    <a:p>
                      <a:pPr algn="ctr"/>
                      <a:r>
                        <a:rPr lang="en-GB" sz="1400" dirty="0"/>
                        <a:t>20%</a:t>
                      </a:r>
                    </a:p>
                  </a:txBody>
                  <a:tcPr/>
                </a:tc>
                <a:tc>
                  <a:txBody>
                    <a:bodyPr/>
                    <a:lstStyle/>
                    <a:p>
                      <a:pPr algn="ctr"/>
                      <a:r>
                        <a:rPr lang="en-GB" sz="1400" dirty="0"/>
                        <a:t>1,086</a:t>
                      </a:r>
                    </a:p>
                  </a:txBody>
                  <a:tcPr/>
                </a:tc>
                <a:tc>
                  <a:txBody>
                    <a:bodyPr/>
                    <a:lstStyle/>
                    <a:p>
                      <a:pPr algn="ctr"/>
                      <a:r>
                        <a:rPr lang="en-GB" sz="1400"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mn-cs"/>
                        </a:rPr>
                        <a:t>5,963</a:t>
                      </a:r>
                    </a:p>
                  </a:txBody>
                  <a:tcPr/>
                </a:tc>
                <a:extLst>
                  <a:ext uri="{0D108BD9-81ED-4DB2-BD59-A6C34878D82A}">
                    <a16:rowId xmlns:a16="http://schemas.microsoft.com/office/drawing/2014/main" val="2853948647"/>
                  </a:ext>
                </a:extLst>
              </a:tr>
              <a:tr h="370840">
                <a:tc>
                  <a:txBody>
                    <a:bodyPr/>
                    <a:lstStyle/>
                    <a:p>
                      <a:r>
                        <a:rPr lang="en-GB" sz="1400" dirty="0"/>
                        <a:t>Sexual orientation</a:t>
                      </a:r>
                    </a:p>
                  </a:txBody>
                  <a:tcPr/>
                </a:tc>
                <a:tc>
                  <a:txBody>
                    <a:bodyPr/>
                    <a:lstStyle/>
                    <a:p>
                      <a:r>
                        <a:rPr lang="en-GB" sz="1400" dirty="0"/>
                        <a:t>LGBTQ+</a:t>
                      </a:r>
                    </a:p>
                  </a:txBody>
                  <a:tcPr/>
                </a:tc>
                <a:tc>
                  <a:txBody>
                    <a:bodyPr/>
                    <a:lstStyle/>
                    <a:p>
                      <a:pPr algn="ctr"/>
                      <a:r>
                        <a:rPr lang="en-GB" sz="1400" dirty="0"/>
                        <a:t>26%</a:t>
                      </a:r>
                    </a:p>
                  </a:txBody>
                  <a:tcPr/>
                </a:tc>
                <a:tc>
                  <a:txBody>
                    <a:bodyPr/>
                    <a:lstStyle/>
                    <a:p>
                      <a:pPr algn="ctr"/>
                      <a:r>
                        <a:rPr lang="en-GB" sz="1400" dirty="0"/>
                        <a:t>505</a:t>
                      </a:r>
                    </a:p>
                  </a:txBody>
                  <a:tcPr/>
                </a:tc>
                <a:tc>
                  <a:txBody>
                    <a:bodyPr/>
                    <a:lstStyle/>
                    <a:p>
                      <a:pPr algn="ctr"/>
                      <a:r>
                        <a:rPr lang="en-GB" sz="1400"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2466139954"/>
                  </a:ext>
                </a:extLst>
              </a:tr>
            </a:tbl>
          </a:graphicData>
        </a:graphic>
      </p:graphicFrame>
      <p:sp>
        <p:nvSpPr>
          <p:cNvPr id="11" name="Rectangle 10">
            <a:extLst>
              <a:ext uri="{FF2B5EF4-FFF2-40B4-BE49-F238E27FC236}">
                <a16:creationId xmlns:a16="http://schemas.microsoft.com/office/drawing/2014/main" id="{D5B85F95-34DF-4800-84A5-745E909DE174}"/>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3">
                  <a:extLst>
                    <a:ext uri="{A12FA001-AC4F-418D-AE19-62706E023703}">
                      <ahyp:hlinkClr xmlns:ahyp="http://schemas.microsoft.com/office/drawing/2018/hyperlinkcolor" val="tx"/>
                    </a:ext>
                  </a:extLst>
                </a:hlinkClick>
              </a:rPr>
              <a:t>GLA, Survey of Londoners 2021-22</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2A72AE88-1D8C-4AA7-826A-73754AE59387}"/>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7. RACISM AND DISCRIMINATION</a:t>
            </a:r>
          </a:p>
        </p:txBody>
      </p:sp>
    </p:spTree>
    <p:extLst>
      <p:ext uri="{BB962C8B-B14F-4D97-AF65-F5344CB8AC3E}">
        <p14:creationId xmlns:p14="http://schemas.microsoft.com/office/powerpoint/2010/main" val="132672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2338118"/>
            <a:ext cx="10945982" cy="314593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6 – Healthcare Inequalities in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Inequalities in access to and the quality of health and care provision risk further compounding and worsening existing health inequalities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Emergency department and non-elective per capita spend in London for people aged 65-84 is higher in the most deprived quintile than in the least deprived (£97 vs £58; £787 vs £457); while elective care per capita spend is slightly higher in the least deprived quintile than in the most deprived (£264 vs £250). This collectively highlights how deprived areas tend to receive more reactive than proactive healthcare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Unvaccinated rates for Covid-19, increase with deprivation (22.6% in most deprived quintile, 11.1% in least deprived) and are highest in the Black Caribbean (39.1%), Other White (25.2%) and Black African (24.9%) populations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Those belonging to the most deprived deciles have the lowest rates of breast and bowel cancer screening uptake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Part 7 - Conclusion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The report highlights that data evidencing health inequalities in London is plentiful but disjointed. There are still important gaps in the availability of data to describe, analyse and interpret inequalities.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More systematic and consistent collection, recording and coding of data relating to geography, across all protected characteristics, and of key inclusion health groups should remain a priority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Partnership action could be used to identify means of accessing more novel and timely data, more integrated and linked datasets between heath and care and wider determinants.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This would allow better application of evidence-based approaches such as the Marmot Principles and 'Health in all Policies' to help address inequalities in London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Arial"/>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8" name="Title 2">
            <a:extLst>
              <a:ext uri="{FF2B5EF4-FFF2-40B4-BE49-F238E27FC236}">
                <a16:creationId xmlns:a16="http://schemas.microsoft.com/office/drawing/2014/main" id="{84F0CD9D-E44D-4C98-8393-4DFD3498C14B}"/>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EXECUTIVE SUMMARY (4 of 4)</a:t>
            </a:r>
          </a:p>
        </p:txBody>
      </p:sp>
    </p:spTree>
    <p:extLst>
      <p:ext uri="{BB962C8B-B14F-4D97-AF65-F5344CB8AC3E}">
        <p14:creationId xmlns:p14="http://schemas.microsoft.com/office/powerpoint/2010/main" val="2795846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5838690" y="1711078"/>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34. Geographical distribution of overall climate risk in London, 2021</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1670825"/>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325485" y="1100165"/>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It is well-established in research from the Intergovernmental Panel on Climate Change (IPCC) that the poorest around the world - predominantly Black and Asian people, who tend to have the smallest carbon footprints - will suffer the most severe consequences.</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Geographical regions of London with Black, Asian and minority ethnic populations of more than 50% are more likely to face the highest climate risk in London.</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This includes flooding, exposure to toxic air, heat risk and limited access to green space.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These risks often intersect with social vulnerability, disproportionately affecting minority groups.</a:t>
            </a:r>
            <a:r>
              <a:rPr kumimoji="0" lang="en-US" sz="1400" b="0" i="0" u="none" strike="noStrike" kern="0" cap="none" spc="0" normalizeH="0" baseline="30000" noProof="0" dirty="0">
                <a:ln>
                  <a:noFill/>
                </a:ln>
                <a:solidFill>
                  <a:srgbClr val="353E43"/>
                </a:solidFill>
                <a:effectLst/>
                <a:uLnTx/>
                <a:uFillTx/>
                <a:latin typeface="Arial"/>
                <a:ea typeface="+mn-ea"/>
                <a:cs typeface="Arial"/>
                <a:sym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This has been highlighted by the Covid-19 crisis,      where existing inequalities have further exacerbated impacts of the pandemic, particularly for those in deprived neighbourhoods.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018ED2A8-F875-9F37-39E2-E94EC497CDA8}"/>
              </a:ext>
            </a:extLst>
          </p:cNvPr>
          <p:cNvPicPr>
            <a:picLocks noChangeAspect="1"/>
          </p:cNvPicPr>
          <p:nvPr/>
        </p:nvPicPr>
        <p:blipFill>
          <a:blip r:embed="rId3"/>
          <a:stretch>
            <a:fillRect/>
          </a:stretch>
        </p:blipFill>
        <p:spPr>
          <a:xfrm>
            <a:off x="7143010" y="2341946"/>
            <a:ext cx="4593268" cy="3657082"/>
          </a:xfrm>
          <a:prstGeom prst="rect">
            <a:avLst/>
          </a:prstGeom>
        </p:spPr>
      </p:pic>
      <p:pic>
        <p:nvPicPr>
          <p:cNvPr id="14" name="Picture 13">
            <a:extLst>
              <a:ext uri="{FF2B5EF4-FFF2-40B4-BE49-F238E27FC236}">
                <a16:creationId xmlns:a16="http://schemas.microsoft.com/office/drawing/2014/main" id="{DE606EBD-7E49-3EF0-8CED-10EEB6DBFED2}"/>
              </a:ext>
            </a:extLst>
          </p:cNvPr>
          <p:cNvPicPr>
            <a:picLocks noChangeAspect="1"/>
          </p:cNvPicPr>
          <p:nvPr/>
        </p:nvPicPr>
        <p:blipFill>
          <a:blip r:embed="rId4"/>
          <a:stretch>
            <a:fillRect/>
          </a:stretch>
        </p:blipFill>
        <p:spPr>
          <a:xfrm>
            <a:off x="5640320" y="4687275"/>
            <a:ext cx="1453247" cy="1203422"/>
          </a:xfrm>
          <a:prstGeom prst="rect">
            <a:avLst/>
          </a:prstGeom>
        </p:spPr>
      </p:pic>
      <p:sp>
        <p:nvSpPr>
          <p:cNvPr id="11" name="Title 2">
            <a:extLst>
              <a:ext uri="{FF2B5EF4-FFF2-40B4-BE49-F238E27FC236}">
                <a16:creationId xmlns:a16="http://schemas.microsoft.com/office/drawing/2014/main" id="{EA3F7C99-94B4-4077-933D-C5871F8EC201}"/>
              </a:ext>
            </a:extLst>
          </p:cNvPr>
          <p:cNvSpPr txBox="1">
            <a:spLocks/>
          </p:cNvSpPr>
          <p:nvPr/>
        </p:nvSpPr>
        <p:spPr>
          <a:xfrm>
            <a:off x="605828" y="654328"/>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cap="all" spc="190" dirty="0">
                <a:solidFill>
                  <a:srgbClr val="353E43"/>
                </a:solidFill>
                <a:latin typeface="Arial" panose="020B0604020202020204" pitchFamily="34" charset="0"/>
                <a:ea typeface="Aktiv Grotesk" panose="020B0504020202020204" pitchFamily="34" charset="0"/>
                <a:cs typeface="Arial" panose="020B0604020202020204" pitchFamily="34" charset="0"/>
              </a:rPr>
              <a:t>DEPRIVED AND ETHNICALLY DIVERSE AREAS OF LONDON FACE THE HIGHEST CLIMATE RISK </a:t>
            </a:r>
          </a:p>
        </p:txBody>
      </p:sp>
      <p:sp>
        <p:nvSpPr>
          <p:cNvPr id="17" name="Rectangle 16">
            <a:extLst>
              <a:ext uri="{FF2B5EF4-FFF2-40B4-BE49-F238E27FC236}">
                <a16:creationId xmlns:a16="http://schemas.microsoft.com/office/drawing/2014/main" id="{CC05F2AE-3111-4498-B10C-428858C3FEA3}"/>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BAME Londoners more likely to be affected by climate emergency | London City Hall</a:t>
            </a:r>
            <a:r>
              <a:rPr kumimoji="0" lang="en-US" sz="1000" b="0" i="0" u="none" strike="noStrike" kern="1200" cap="none" spc="0" normalizeH="0" baseline="0" noProof="0" dirty="0">
                <a:ln>
                  <a:noFill/>
                </a:ln>
                <a:effectLst/>
                <a:uLnTx/>
                <a:uFillTx/>
                <a:latin typeface="Arial"/>
                <a:ea typeface="+mn-ea"/>
                <a:cs typeface="Arial" panose="020B0604020202020204" pitchFamily="34" charset="0"/>
              </a:rPr>
              <a:t> (2)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Climate Risk Map | London City Hall</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F8399766-E8F8-4196-995B-70FC05538AD2}"/>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53E43"/>
                </a:solidFill>
                <a:effectLst/>
                <a:uLnTx/>
                <a:uFillTx/>
                <a:latin typeface="Arial"/>
                <a:ea typeface="+mn-ea"/>
                <a:cs typeface="+mn-cs"/>
              </a:rPr>
              <a:t>8. ENVIRONMENTAL SUSTAINABILITY AND EQUITY</a:t>
            </a:r>
          </a:p>
        </p:txBody>
      </p:sp>
    </p:spTree>
    <p:extLst>
      <p:ext uri="{BB962C8B-B14F-4D97-AF65-F5344CB8AC3E}">
        <p14:creationId xmlns:p14="http://schemas.microsoft.com/office/powerpoint/2010/main" val="1612669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923289"/>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dirty="0">
                <a:solidFill>
                  <a:schemeClr val="lt1"/>
                </a:solidFill>
                <a:latin typeface="Arial"/>
                <a:ea typeface="Arial"/>
                <a:cs typeface="Arial"/>
                <a:sym typeface="Arial"/>
              </a:rPr>
              <a:t>PART 4: HEALTH BEHAVIOURAL RISK FACTORS</a:t>
            </a:r>
            <a:br>
              <a:rPr lang="en-GB" sz="3000" spc="190" dirty="0">
                <a:solidFill>
                  <a:schemeClr val="lt1"/>
                </a:solidFill>
                <a:latin typeface="Arial"/>
                <a:ea typeface="Arial"/>
                <a:cs typeface="Arial"/>
                <a:sym typeface="Arial"/>
              </a:rPr>
            </a:br>
            <a:r>
              <a:rPr lang="en-GB" sz="3000" spc="190" dirty="0">
                <a:solidFill>
                  <a:schemeClr val="lt1"/>
                </a:solidFill>
                <a:latin typeface="Arial"/>
                <a:ea typeface="Arial"/>
                <a:cs typeface="Arial"/>
                <a:sym typeface="Arial"/>
              </a:rPr>
              <a:t>(Direct causes of poor health)</a:t>
            </a:r>
            <a:endParaRPr sz="3000" spc="190" dirty="0">
              <a:solidFill>
                <a:schemeClr val="lt1"/>
              </a:solidFill>
              <a:latin typeface="Arial"/>
              <a:ea typeface="Arial"/>
              <a:cs typeface="Arial"/>
              <a:sym typeface="Arial"/>
            </a:endParaRPr>
          </a:p>
        </p:txBody>
      </p:sp>
      <p:cxnSp>
        <p:nvCxnSpPr>
          <p:cNvPr id="242" name="Google Shape;242;p2"/>
          <p:cNvCxnSpPr/>
          <p:nvPr/>
        </p:nvCxnSpPr>
        <p:spPr>
          <a:xfrm>
            <a:off x="666543" y="410217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1938378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purpose of this section is to help illustrate how social inequalities described in part 3 with respect to the wider determinants, drives inequalities in the prevalence of health behaviours which in turn drive inequalities in illness and death in London (Part 5)</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This includes an overview of behaviours below and identification of inequalities within:</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Smoking prevalence</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Overweight/obesity prevalence in adults (including diet) </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Overweight/obesity prevalence in children</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Physical activity</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Alcohol misuse, drug misuse and high blood pressure</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More detail on these factors and other behavioural risk factors is available on the </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hlinkClick r:id="rId3"/>
              </a:rPr>
              <a:t>Health Profile for London</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
        <p:nvSpPr>
          <p:cNvPr id="5" name="Title 2">
            <a:extLst>
              <a:ext uri="{FF2B5EF4-FFF2-40B4-BE49-F238E27FC236}">
                <a16:creationId xmlns:a16="http://schemas.microsoft.com/office/drawing/2014/main" id="{81D419E9-076F-4148-B2AC-BE2DB2B8448A}"/>
              </a:ext>
            </a:extLst>
          </p:cNvPr>
          <p:cNvSpPr txBox="1">
            <a:spLocks/>
          </p:cNvSpPr>
          <p:nvPr/>
        </p:nvSpPr>
        <p:spPr>
          <a:xfrm>
            <a:off x="623601" y="5304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PART 4 OVERVIEW: HEALTH BEHAVIOURAL RISK FACTORS</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Tree>
    <p:extLst>
      <p:ext uri="{BB962C8B-B14F-4D97-AF65-F5344CB8AC3E}">
        <p14:creationId xmlns:p14="http://schemas.microsoft.com/office/powerpoint/2010/main" val="4224694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10290" y="1842461"/>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35. Trend in smoking prevalence (%) by current smokers and by those in routine and manual occupations, ages 18+, London &amp; England, 2011-2019 </a:t>
            </a:r>
            <a:endPar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3010" y="1621438"/>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Smoking tobacco remains London’s leading cause of premature death killing 8,000 people per year​.</a:t>
            </a:r>
            <a:r>
              <a:rPr kumimoji="0" lang="en-GB" sz="1400" b="0" i="0" u="none" strike="noStrike" kern="1200" cap="none" spc="0" normalizeH="0" baseline="30000" noProof="0" dirty="0">
                <a:ln>
                  <a:noFill/>
                </a:ln>
                <a:solidFill>
                  <a:srgbClr val="353E43"/>
                </a:solidFill>
                <a:effectLst/>
                <a:uLnTx/>
                <a:uFillTx/>
                <a:latin typeface="Arial" panose="020B0604020202020204" pitchFamily="34" charset="0"/>
                <a:ea typeface="+mn-ea"/>
                <a:cs typeface="+mn-cs"/>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Between 2015 and 2019, adult smoking prevalence [Annual Population Survey(APS)] fell in London from 16.3% to 12.9%.</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2,3</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sym typeface="Arial"/>
              </a:rPr>
              <a:t>In 2020, the adult smoking prevalence from the APS was 11.1%, however as this data was collected only via a telephone survey due to Covid-19 (not face to face interviews as well)  concerns were raised that this figure may be an under-estimate</a:t>
            </a:r>
            <a:endParaRPr kumimoji="0" lang="en-GB" sz="1400" b="0" i="0" u="none" strike="noStrike" kern="1200" cap="none" spc="-2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rPr>
              <a:t>Smoking prevalence </a:t>
            </a:r>
            <a:r>
              <a:rPr kumimoji="0" lang="en-GB" sz="1400" b="0" i="0" u="none" strike="noStrike" kern="1200" cap="none" spc="0" normalizeH="0" baseline="0" noProof="0" dirty="0">
                <a:ln>
                  <a:noFill/>
                </a:ln>
                <a:solidFill>
                  <a:srgbClr val="333333"/>
                </a:solidFill>
                <a:effectLst/>
                <a:uLnTx/>
                <a:uFillTx/>
                <a:latin typeface="Arial"/>
                <a:ea typeface="+mn-ea"/>
                <a:cs typeface="Arial"/>
              </a:rPr>
              <a:t>ranged from 8.0% in Richmond upon Thames to 18.1% in Barking &amp; Dagenham, in 2019.</a:t>
            </a:r>
            <a:r>
              <a:rPr kumimoji="0" lang="en-GB" sz="1400" b="0" i="0" u="none" strike="noStrike" kern="1200" cap="none" spc="0" normalizeH="0" baseline="30000" noProof="0" dirty="0">
                <a:ln>
                  <a:noFill/>
                </a:ln>
                <a:solidFill>
                  <a:srgbClr val="333333"/>
                </a:solidFill>
                <a:effectLst/>
                <a:uLnTx/>
                <a:uFillTx/>
                <a:latin typeface="Arial"/>
                <a:ea typeface="+mn-ea"/>
                <a:cs typeface="Arial"/>
              </a:rPr>
              <a:t>3</a:t>
            </a:r>
            <a:endParaRPr kumimoji="0" lang="en-GB" sz="1400" b="0" i="0" u="none" strike="noStrike" kern="1200" cap="none" spc="-20" normalizeH="0" baseline="3000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Prevalence in routine and manual occupations (aged 18-64 years) was 20.7%, twice that of managerial and professional occupations (10.3%).</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3</a:t>
            </a:r>
            <a:endPar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Prevalence in 2019 was 16.2% for men vs 9.8% for woman.</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rPr>
              <a:t>Data from the GP Patient Survey (GPPS) shows that smoking prevalence is higher in adults (18+) with a long-term mental health condition in London (26.6%) in 2019/20, compared to 13.1% in the general adult population.</a:t>
            </a:r>
            <a:r>
              <a:rPr kumimoji="0" lang="en-GB" sz="1400" b="0" i="0" u="none" strike="noStrike" kern="1200" cap="none" spc="-20" normalizeH="0" baseline="30000" noProof="0" dirty="0">
                <a:ln>
                  <a:noFill/>
                </a:ln>
                <a:solidFill>
                  <a:srgbClr val="353E43"/>
                </a:solidFill>
                <a:effectLst/>
                <a:uLnTx/>
                <a:uFillTx/>
                <a:latin typeface="Arial"/>
                <a:ea typeface="+mn-ea"/>
                <a:cs typeface="Arial"/>
              </a:rPr>
              <a:t>3</a:t>
            </a:r>
            <a:r>
              <a:rPr kumimoji="0" lang="en-GB" sz="1400" b="0" i="0" u="none" strike="noStrike" kern="1200" cap="none" spc="-20" normalizeH="0" baseline="0" noProof="0" dirty="0">
                <a:ln>
                  <a:noFill/>
                </a:ln>
                <a:solidFill>
                  <a:srgbClr val="353E43"/>
                </a:solidFill>
                <a:effectLst/>
                <a:uLnTx/>
                <a:uFillTx/>
                <a:latin typeface="Arial"/>
                <a:ea typeface="+mn-ea"/>
                <a:cs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Smoking during pregnancy is the leading modifiable risk factor for poor birth outcomes</a:t>
            </a:r>
            <a:r>
              <a:rPr kumimoji="0" lang="en-US"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 In 2</a:t>
            </a:r>
            <a:r>
              <a:rPr kumimoji="0" lang="en-GB" sz="1400" b="0" i="0" u="none" strike="noStrike" kern="1200" cap="none" spc="0" normalizeH="0" baseline="0" noProof="0" dirty="0">
                <a:ln>
                  <a:noFill/>
                </a:ln>
                <a:solidFill>
                  <a:srgbClr val="353E43"/>
                </a:solidFill>
                <a:effectLst/>
                <a:uLnTx/>
                <a:uFillTx/>
                <a:latin typeface="Arial" panose="020B0604020202020204" pitchFamily="34" charset="0"/>
                <a:ea typeface="+mn-ea"/>
                <a:cs typeface="+mn-cs"/>
              </a:rPr>
              <a:t>020/21, 9.5% of women were smoking at the time of delivery in England.</a:t>
            </a:r>
            <a:r>
              <a:rPr kumimoji="0" lang="en-GB" sz="1400" b="0" i="0" u="none" strike="noStrike" kern="1200" cap="none" spc="0" normalizeH="0" baseline="30000" noProof="0" dirty="0">
                <a:ln>
                  <a:noFill/>
                </a:ln>
                <a:solidFill>
                  <a:srgbClr val="353E43"/>
                </a:solidFill>
                <a:effectLst/>
                <a:uLnTx/>
                <a:uFillTx/>
                <a:latin typeface="Arial" panose="020B0604020202020204" pitchFamily="34" charset="0"/>
                <a:ea typeface="+mn-ea"/>
                <a:cs typeface="+mn-cs"/>
              </a:rPr>
              <a:t>4</a:t>
            </a:r>
            <a:endParaRPr kumimoji="0" lang="en-US" sz="1400" b="0" i="0" u="none" strike="noStrike" kern="1200" cap="none" spc="0" normalizeH="0" baseline="30000" noProof="0" dirty="0">
              <a:ln>
                <a:noFill/>
              </a:ln>
              <a:solidFill>
                <a:srgbClr val="353E43"/>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30000" noProof="0" dirty="0">
              <a:ln>
                <a:noFill/>
              </a:ln>
              <a:solidFill>
                <a:srgbClr val="353E43"/>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521A484-3746-4F9B-A39A-BB1AB40356CF}"/>
              </a:ext>
            </a:extLst>
          </p:cNvPr>
          <p:cNvPicPr>
            <a:picLocks noChangeAspect="1"/>
          </p:cNvPicPr>
          <p:nvPr/>
        </p:nvPicPr>
        <p:blipFill rotWithShape="1">
          <a:blip r:embed="rId3"/>
          <a:srcRect t="7438"/>
          <a:stretch/>
        </p:blipFill>
        <p:spPr>
          <a:xfrm>
            <a:off x="6248403" y="2589911"/>
            <a:ext cx="5310076" cy="3391481"/>
          </a:xfrm>
          <a:prstGeom prst="rect">
            <a:avLst/>
          </a:prstGeom>
        </p:spPr>
      </p:pic>
      <p:sp>
        <p:nvSpPr>
          <p:cNvPr id="11" name="Rectangle 10">
            <a:extLst>
              <a:ext uri="{FF2B5EF4-FFF2-40B4-BE49-F238E27FC236}">
                <a16:creationId xmlns:a16="http://schemas.microsoft.com/office/drawing/2014/main" id="{4F69F8D6-A909-41CC-9A34-78F1EF8675A8}"/>
              </a:ext>
            </a:extLst>
          </p:cNvPr>
          <p:cNvSpPr/>
          <p:nvPr/>
        </p:nvSpPr>
        <p:spPr>
          <a:xfrm>
            <a:off x="6467795" y="5804754"/>
            <a:ext cx="5354749"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53E43">
                    <a:lumMod val="50000"/>
                  </a:srgbClr>
                </a:solidFill>
                <a:effectLst/>
                <a:uLnTx/>
                <a:uFillTx/>
                <a:latin typeface="Arial"/>
                <a:ea typeface="+mn-ea"/>
                <a:cs typeface="Arial"/>
              </a:rPr>
              <a:t>Note: </a:t>
            </a:r>
            <a:r>
              <a:rPr kumimoji="0" lang="en-GB" sz="1200" b="0" i="0" u="none" strike="noStrike" kern="0" cap="none" spc="0" normalizeH="0" baseline="0" noProof="0" dirty="0">
                <a:ln>
                  <a:noFill/>
                </a:ln>
                <a:solidFill>
                  <a:srgbClr val="353E43">
                    <a:lumMod val="50000"/>
                  </a:srgbClr>
                </a:solidFill>
                <a:effectLst/>
                <a:uLnTx/>
                <a:uFillTx/>
                <a:latin typeface="Arial"/>
                <a:ea typeface="+mn-ea"/>
                <a:cs typeface="Arial"/>
              </a:rPr>
              <a:t>The trend in smoking prevalence should be interpreted with caution as survey methodology switched to a telephone based survey in recent years, potentially influencing the estimates. </a:t>
            </a:r>
            <a:endParaRPr kumimoji="0" lang="en-GB" sz="1200" b="0" i="0"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12" name="Title 2">
            <a:extLst>
              <a:ext uri="{FF2B5EF4-FFF2-40B4-BE49-F238E27FC236}">
                <a16:creationId xmlns:a16="http://schemas.microsoft.com/office/drawing/2014/main" id="{77BF38F4-3F7F-4BD2-8916-BB008A5F5E19}"/>
              </a:ext>
            </a:extLst>
          </p:cNvPr>
          <p:cNvSpPr txBox="1">
            <a:spLocks/>
          </p:cNvSpPr>
          <p:nvPr/>
        </p:nvSpPr>
        <p:spPr>
          <a:xfrm>
            <a:off x="623601" y="5304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SMOKING PREVALENCE IN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67298610-6C48-4375-ACF3-2A1E364343A0}"/>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Smoking prevalence has decreased to 12.9% in London, but significant inequalities remain with rates higher in deprived areas, in those with mental illness and routine and manual occupations</a:t>
            </a:r>
          </a:p>
        </p:txBody>
      </p:sp>
      <p:sp>
        <p:nvSpPr>
          <p:cNvPr id="16" name="Rectangle 15">
            <a:extLst>
              <a:ext uri="{FF2B5EF4-FFF2-40B4-BE49-F238E27FC236}">
                <a16:creationId xmlns:a16="http://schemas.microsoft.com/office/drawing/2014/main" id="{7B56F96B-E52E-490F-877D-4D2856FA239B}"/>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a:rPr>
              <a:t>Source: (1)  </a:t>
            </a:r>
            <a:r>
              <a:rPr kumimoji="0" lang="en-GB" sz="1000" b="0" i="0" u="none" strike="noStrike" kern="1200" cap="none" spc="0" normalizeH="0" baseline="0" noProof="0" dirty="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London Vision -Tobacco-control-and-reducing-smoking </a:t>
            </a:r>
            <a:r>
              <a:rPr kumimoji="0" lang="en-GB" sz="1000" b="0" i="0" u="none" strike="noStrike" kern="1200" cap="none" spc="0" normalizeH="0" baseline="0" noProof="0" dirty="0">
                <a:ln>
                  <a:noFill/>
                </a:ln>
                <a:effectLst/>
                <a:uLnTx/>
                <a:uFillTx/>
                <a:latin typeface="Arial"/>
                <a:ea typeface="+mn-ea"/>
                <a:cs typeface="+mn-cs"/>
              </a:rPr>
              <a:t> (2) </a:t>
            </a:r>
            <a:r>
              <a:rPr kumimoji="0" lang="en-GB" sz="1000" b="0" i="0" u="none" strike="noStrike" kern="1200" cap="none" spc="0" normalizeH="0" baseline="0" noProof="0" dirty="0">
                <a:ln>
                  <a:noFill/>
                </a:ln>
                <a:effectLst/>
                <a:uLnTx/>
                <a:uFillTx/>
                <a:latin typeface="Arial"/>
                <a:ea typeface="+mn-lt"/>
                <a:cs typeface="Arial"/>
                <a:hlinkClick r:id="rId5">
                  <a:extLst>
                    <a:ext uri="{A12FA001-AC4F-418D-AE19-62706E023703}">
                      <ahyp:hlinkClr xmlns:ahyp="http://schemas.microsoft.com/office/drawing/2018/hyperlinkcolor" val="tx"/>
                    </a:ext>
                  </a:extLst>
                </a:hlinkClick>
              </a:rPr>
              <a:t>Local Tobacco Control Profiles</a:t>
            </a:r>
            <a:r>
              <a:rPr kumimoji="0" lang="en-GB" sz="1000" b="0" i="0" u="none" strike="noStrike" kern="1200" cap="none" spc="0" normalizeH="0" baseline="0" noProof="0" dirty="0">
                <a:ln>
                  <a:noFill/>
                </a:ln>
                <a:effectLst/>
                <a:uLnTx/>
                <a:uFillTx/>
                <a:latin typeface="Arial"/>
                <a:ea typeface="+mn-ea"/>
                <a:cs typeface="Arial"/>
                <a:hlinkClick r:id="rId5">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dirty="0">
                <a:ln>
                  <a:noFill/>
                </a:ln>
                <a:effectLst/>
                <a:uLnTx/>
                <a:uFillTx/>
                <a:latin typeface="Arial"/>
                <a:ea typeface="+mn-ea"/>
                <a:cs typeface="Arial"/>
              </a:rPr>
              <a:t> (3) </a:t>
            </a:r>
            <a:r>
              <a:rPr kumimoji="0" lang="en-GB" sz="1000" b="0" i="0" u="none" strike="noStrike" kern="1200" cap="none" spc="0" normalizeH="0" baseline="0" noProof="0" dirty="0">
                <a:ln>
                  <a:noFill/>
                </a:ln>
                <a:effectLst/>
                <a:uLnTx/>
                <a:uFillTx/>
                <a:latin typeface="Arial"/>
                <a:ea typeface="+mn-ea"/>
                <a:cs typeface="Arial"/>
                <a:hlinkClick r:id="rId6"/>
              </a:rPr>
              <a:t>Health Profile for London 2021 </a:t>
            </a:r>
            <a:r>
              <a:rPr kumimoji="0" lang="en-GB" sz="1000" b="0" i="0" u="none" strike="noStrike" kern="1200" cap="none" spc="0" normalizeH="0" baseline="0" noProof="0" dirty="0">
                <a:ln>
                  <a:noFill/>
                </a:ln>
                <a:effectLst/>
                <a:uLnTx/>
                <a:uFillTx/>
                <a:latin typeface="Arial"/>
                <a:ea typeface="+mn-ea"/>
                <a:cs typeface="Arial"/>
              </a:rPr>
              <a:t>(4)  </a:t>
            </a:r>
            <a:r>
              <a:rPr kumimoji="0" lang="en-GB" sz="1000" b="0" i="0" u="none" strike="noStrike" kern="1200" cap="none" spc="0" normalizeH="0" baseline="0" noProof="0" dirty="0">
                <a:ln>
                  <a:noFill/>
                </a:ln>
                <a:effectLst/>
                <a:uLnTx/>
                <a:uFillTx/>
                <a:latin typeface="Arial"/>
                <a:ea typeface="+mn-ea"/>
                <a:cs typeface="+mn-cs"/>
                <a:hlinkClick r:id="rId7">
                  <a:extLst>
                    <a:ext uri="{A12FA001-AC4F-418D-AE19-62706E023703}">
                      <ahyp:hlinkClr xmlns:ahyp="http://schemas.microsoft.com/office/drawing/2018/hyperlinkcolor" val="tx"/>
                    </a:ext>
                  </a:extLst>
                </a:hlinkClick>
              </a:rPr>
              <a:t>Fact Sheets - ASH</a:t>
            </a:r>
            <a:endParaRPr kumimoji="0" lang="en-GB" sz="10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2724088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17004" y="183063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36. Percentage of adults (aged 18+) classified as overweight/obese by local authority in London, 2020/21</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3010" y="1621438"/>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There is some variation by local authority.</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1</a:t>
            </a:r>
            <a:endPar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Bexley (64.6%) had the highest proportion of overweight or obese adults and Islington (44.0%) had the lowest.</a:t>
            </a:r>
            <a:endParaRPr kumimoji="0" lang="en-GB" sz="1800" b="0" i="0" u="none" strike="noStrike" kern="1200" cap="none" spc="0" normalizeH="0" baseline="0" noProof="0" dirty="0">
              <a:ln>
                <a:noFill/>
              </a:ln>
              <a:solidFill>
                <a:srgbClr val="353E43"/>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both males and females, obesity was lowest in those aged under 25 with a gradual increase by age through to 55-64 years, after which prevalence decreases. </a:t>
            </a: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Obesity prevalence was lowest in the least deprived and highest in the most deprived (~</a:t>
            </a:r>
            <a:r>
              <a:rPr lang="en-GB" sz="1400" spc="-20" dirty="0">
                <a:solidFill>
                  <a:srgbClr val="353E43"/>
                </a:solidFill>
                <a:latin typeface="Arial"/>
                <a:ea typeface="Aktiv Grotesk" panose="020B0504020202020204" pitchFamily="34" charset="0"/>
                <a:cs typeface="Arial"/>
                <a:sym typeface="Arial"/>
              </a:rPr>
              <a:t>4</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 in least vs 10% in most) </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The impact of the pandemic on adult obesity levels is not yet known. Given the changes in other risk factors presented, such as diet, physical activity, and alcohol, it is possible that there has been an increase and widening of inequalities.</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sym typeface="Arial"/>
              </a:rPr>
              <a:t>Diet and Physical activity are key risk factors for being  overweight/obesity.</a:t>
            </a:r>
            <a:r>
              <a:rPr kumimoji="0" lang="en-GB" sz="1400" b="0" i="0" u="none" strike="noStrike" kern="1200" cap="none" spc="-20" normalizeH="0" baseline="30000" noProof="0" dirty="0">
                <a:ln>
                  <a:noFill/>
                </a:ln>
                <a:solidFill>
                  <a:srgbClr val="353E43"/>
                </a:solidFill>
                <a:effectLst/>
                <a:uLnTx/>
                <a:uFillTx/>
                <a:latin typeface="Arial"/>
                <a:ea typeface="+mn-ea"/>
                <a:cs typeface="Arial"/>
                <a:sym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sym typeface="Arial"/>
              </a:rPr>
              <a:t>In 2019/20, the proportion of the population meeting the recommended 5 portions of fruit and vegetables on a ‘usual day’ in London was 55.8%, similar to England (55.4%).</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National data highlights that 5-a-day consumption is lower in people who are unemployed (45.2%), living with a disability (52.1%), Asian (47.2%), Black (45.7%), or living in the most deprived areas (45.7%).</a:t>
            </a:r>
            <a:endParaRPr kumimoji="0" lang="en-GB" sz="1400" b="0" i="0" u="none" strike="noStrike" kern="1200" cap="none" spc="-20" normalizeH="0" baseline="0" noProof="0" dirty="0">
              <a:ln>
                <a:noFill/>
              </a:ln>
              <a:solidFill>
                <a:srgbClr val="353E43"/>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DAB85F-77C9-4140-AB99-73132E33B3DA}"/>
              </a:ext>
            </a:extLst>
          </p:cNvPr>
          <p:cNvPicPr>
            <a:picLocks noChangeAspect="1"/>
          </p:cNvPicPr>
          <p:nvPr/>
        </p:nvPicPr>
        <p:blipFill rotWithShape="1">
          <a:blip r:embed="rId3"/>
          <a:srcRect l="16735" t="26009" r="33377" b="17873"/>
          <a:stretch/>
        </p:blipFill>
        <p:spPr>
          <a:xfrm>
            <a:off x="6174328" y="2339004"/>
            <a:ext cx="6082396" cy="3706009"/>
          </a:xfrm>
          <a:prstGeom prst="rect">
            <a:avLst/>
          </a:prstGeom>
        </p:spPr>
      </p:pic>
      <p:sp>
        <p:nvSpPr>
          <p:cNvPr id="11" name="Title 2">
            <a:extLst>
              <a:ext uri="{FF2B5EF4-FFF2-40B4-BE49-F238E27FC236}">
                <a16:creationId xmlns:a16="http://schemas.microsoft.com/office/drawing/2014/main" id="{046EACDA-52F0-407C-BB0B-5EB9C2E3BE0F}"/>
              </a:ext>
            </a:extLst>
          </p:cNvPr>
          <p:cNvSpPr txBox="1">
            <a:spLocks/>
          </p:cNvSpPr>
          <p:nvPr/>
        </p:nvSpPr>
        <p:spPr>
          <a:xfrm>
            <a:off x="623601" y="5304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OVERWEIGHT/OBESITY IN ADULTS IN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2" name="Text Placeholder 5">
            <a:extLst>
              <a:ext uri="{FF2B5EF4-FFF2-40B4-BE49-F238E27FC236}">
                <a16:creationId xmlns:a16="http://schemas.microsoft.com/office/drawing/2014/main" id="{FF7703C2-1522-4F31-9A0C-AADBB8467D39}"/>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2020/21, more than half (56.0%) of the adult population in London were either overweight or obese, with no improvement over time and wide variation across London local authorities</a:t>
            </a:r>
          </a:p>
        </p:txBody>
      </p:sp>
      <p:sp>
        <p:nvSpPr>
          <p:cNvPr id="15" name="Rectangle 14">
            <a:extLst>
              <a:ext uri="{FF2B5EF4-FFF2-40B4-BE49-F238E27FC236}">
                <a16:creationId xmlns:a16="http://schemas.microsoft.com/office/drawing/2014/main" id="{D315F0B8-0ADD-4323-B1C0-E979C726FBF7}"/>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Health Profile for London  2021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 - Obesity and Diet (2) </a:t>
            </a:r>
            <a:r>
              <a:rPr kumimoji="0" lang="en-GB" sz="1000" b="0"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Quality and Outcomes Framework (QOF) 2020/21</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77096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AE1D56-2A1F-45F5-995B-EFF6A44F13AE}"/>
              </a:ext>
            </a:extLst>
          </p:cNvPr>
          <p:cNvPicPr>
            <a:picLocks noChangeAspect="1"/>
          </p:cNvPicPr>
          <p:nvPr/>
        </p:nvPicPr>
        <p:blipFill rotWithShape="1">
          <a:blip r:embed="rId3"/>
          <a:srcRect t="6827"/>
          <a:stretch/>
        </p:blipFill>
        <p:spPr>
          <a:xfrm>
            <a:off x="6069588" y="2546819"/>
            <a:ext cx="5106431" cy="3351255"/>
          </a:xfrm>
          <a:prstGeom prst="rect">
            <a:avLst/>
          </a:prstGeom>
        </p:spPr>
      </p:pic>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10290" y="184435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37. Trend in percentage of 10-11 year olds (Year 6),  overweight or obese by sex in London and England, 2007/8-2019/20</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56383" y="1406848"/>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Excess weight in 4-5 year olds is less prevalent in London (21.6%) than in England (23.0%). However, prevalence varies within London and on average 1 in 5 children in this age group are overweight/obese.</a:t>
            </a:r>
            <a:r>
              <a:rPr kumimoji="0" lang="en-US"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1</a:t>
            </a:r>
            <a:endParaRPr kumimoji="0" lang="en-US"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Excess weight in 10-11 year olds remains more prevalent in London (38.2%) than England (35.2%) with higher and worsening rates in males (41.6%) compared to females (34.8%), who have seen recent improvements.</a:t>
            </a:r>
            <a:r>
              <a:rPr kumimoji="0" lang="en-GB" sz="1400" b="0" i="0" u="none" strike="noStrike" kern="0" cap="none" spc="0" normalizeH="0" baseline="30000" noProof="0" dirty="0">
                <a:ln>
                  <a:noFill/>
                </a:ln>
                <a:solidFill>
                  <a:srgbClr val="353E43"/>
                </a:solidFill>
                <a:effectLst/>
                <a:uLnTx/>
                <a:uFillTx/>
                <a:latin typeface="Arial"/>
                <a:ea typeface="+mn-lt"/>
                <a:cs typeface="Arial"/>
                <a:sym typeface="Arial"/>
              </a:rPr>
              <a:t>2</a:t>
            </a:r>
            <a:endParaRPr kumimoji="0" lang="en-US" sz="1400" b="0" i="0" u="none" strike="noStrike" kern="0" cap="none" spc="0" normalizeH="0" baseline="30000" noProof="0" dirty="0">
              <a:ln>
                <a:noFill/>
              </a:ln>
              <a:solidFill>
                <a:srgbClr val="353E43"/>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For all London local authorities, prevalence was higher in Year 6 children than Reception, with prevalence ranging from 11.1% in Richmond upon Thames to 29.0% in Barking and Dagenham (data not available for all London local authorities).</a:t>
            </a:r>
            <a:r>
              <a:rPr kumimoji="0" lang="en-GB" sz="1400" b="0" i="0" u="none" strike="noStrike" kern="0" cap="none" spc="0" normalizeH="0" baseline="30000" noProof="0" dirty="0">
                <a:ln>
                  <a:noFill/>
                </a:ln>
                <a:solidFill>
                  <a:srgbClr val="353E43"/>
                </a:solidFill>
                <a:effectLst/>
                <a:uLnTx/>
                <a:uFillTx/>
                <a:latin typeface="Arial"/>
                <a:ea typeface="+mn-lt"/>
                <a:cs typeface="Arial"/>
                <a:sym typeface="Arial"/>
              </a:rPr>
              <a:t>3</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 2019/20 in England, </a:t>
            </a: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children in the most deprived areas were </a:t>
            </a:r>
            <a:r>
              <a:rPr kumimoji="0" lang="en-GB" sz="1400" b="0" i="0" u="sng" strike="noStrike" kern="0" cap="none" spc="0" normalizeH="0" baseline="0" noProof="0" dirty="0">
                <a:ln>
                  <a:noFill/>
                </a:ln>
                <a:solidFill>
                  <a:srgbClr val="353E43"/>
                </a:solidFill>
                <a:effectLst/>
                <a:uLnTx/>
                <a:uFillTx/>
                <a:latin typeface="Arial"/>
                <a:ea typeface="+mn-lt"/>
                <a:cs typeface="Arial"/>
                <a:sym typeface="Arial"/>
                <a:hlinkClick r:id="rId4">
                  <a:extLst>
                    <a:ext uri="{A12FA001-AC4F-418D-AE19-62706E023703}">
                      <ahyp:hlinkClr xmlns:ahyp="http://schemas.microsoft.com/office/drawing/2018/hyperlinkcolor" val="tx"/>
                    </a:ext>
                  </a:extLst>
                </a:hlinkClick>
              </a:rPr>
              <a:t>more than twice</a:t>
            </a: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 as likely as children in the least deprived to be obese, while</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the Black African group had the highest prevalence of obesity in both Reception and Year 6.</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3</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30000" noProof="0" dirty="0">
              <a:ln>
                <a:noFill/>
              </a:ln>
              <a:solidFill>
                <a:srgbClr val="353E43"/>
              </a:solidFill>
              <a:effectLst/>
              <a:uLnTx/>
              <a:uFillTx/>
              <a:latin typeface="Arial"/>
              <a:ea typeface="+mn-ea"/>
              <a:cs typeface="Arial"/>
              <a:sym typeface="Arial"/>
            </a:endParaRPr>
          </a:p>
        </p:txBody>
      </p:sp>
      <p:sp>
        <p:nvSpPr>
          <p:cNvPr id="3" name="Rectangle 2">
            <a:extLst>
              <a:ext uri="{FF2B5EF4-FFF2-40B4-BE49-F238E27FC236}">
                <a16:creationId xmlns:a16="http://schemas.microsoft.com/office/drawing/2014/main" id="{DF3D6748-2D9F-17FA-9F89-F92194375D55}"/>
              </a:ext>
            </a:extLst>
          </p:cNvPr>
          <p:cNvSpPr/>
          <p:nvPr/>
        </p:nvSpPr>
        <p:spPr>
          <a:xfrm>
            <a:off x="6249990" y="5910335"/>
            <a:ext cx="5369334"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53E43">
                    <a:lumMod val="50000"/>
                  </a:srgbClr>
                </a:solidFill>
                <a:effectLst/>
                <a:uLnTx/>
                <a:uFillTx/>
                <a:latin typeface="Arial"/>
                <a:ea typeface="+mn-ea"/>
                <a:cs typeface="Arial"/>
              </a:rPr>
              <a:t>Note</a:t>
            </a:r>
            <a:r>
              <a:rPr kumimoji="0" lang="en-GB" sz="1200" b="1" i="0" u="none" strike="noStrike" kern="0" cap="none" spc="0" normalizeH="0" baseline="0" noProof="0" dirty="0">
                <a:ln>
                  <a:noFill/>
                </a:ln>
                <a:solidFill>
                  <a:srgbClr val="353E43">
                    <a:lumMod val="50000"/>
                  </a:srgbClr>
                </a:solidFill>
                <a:effectLst/>
                <a:uLnTx/>
                <a:uFillTx/>
                <a:latin typeface="Arial"/>
                <a:ea typeface="+mn-ea"/>
                <a:cs typeface="Arial"/>
              </a:rPr>
              <a:t>: </a:t>
            </a:r>
            <a:r>
              <a:rPr kumimoji="0" lang="en-GB" sz="1200" b="0" i="0" u="none" strike="noStrike" kern="0" cap="none" spc="0" normalizeH="0" baseline="0" noProof="0" dirty="0">
                <a:ln>
                  <a:noFill/>
                </a:ln>
                <a:solidFill>
                  <a:srgbClr val="333333"/>
                </a:solidFill>
                <a:effectLst/>
                <a:uLnTx/>
                <a:uFillTx/>
                <a:latin typeface="Arial"/>
                <a:ea typeface="+mn-ea"/>
                <a:cs typeface="Arial"/>
              </a:rPr>
              <a:t>2019/20 data on child obesity is less robust than previous years as fewer measurements were taken due to school closures in the pandemic</a:t>
            </a:r>
            <a:endParaRPr kumimoji="0" lang="en-GB" sz="12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1" name="Title 2">
            <a:extLst>
              <a:ext uri="{FF2B5EF4-FFF2-40B4-BE49-F238E27FC236}">
                <a16:creationId xmlns:a16="http://schemas.microsoft.com/office/drawing/2014/main" id="{3FBE286C-4A44-43EE-8408-826DD740CEDE}"/>
              </a:ext>
            </a:extLst>
          </p:cNvPr>
          <p:cNvSpPr txBox="1">
            <a:spLocks/>
          </p:cNvSpPr>
          <p:nvPr/>
        </p:nvSpPr>
        <p:spPr>
          <a:xfrm>
            <a:off x="623601" y="5304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OVERWEIGHT/OBESITY IN CHILDREN IN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273D96F0-7ED2-499D-96CB-1A0BDDCD8FE2}"/>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2019/20, one in five reception-age children and nearly two in five Year 6 children in London were classified as overweight or obese</a:t>
            </a:r>
          </a:p>
        </p:txBody>
      </p:sp>
      <p:sp>
        <p:nvSpPr>
          <p:cNvPr id="16" name="Rectangle 15">
            <a:extLst>
              <a:ext uri="{FF2B5EF4-FFF2-40B4-BE49-F238E27FC236}">
                <a16:creationId xmlns:a16="http://schemas.microsoft.com/office/drawing/2014/main" id="{EF04B957-08B9-487E-BB44-161785FEEC84}"/>
              </a:ext>
            </a:extLst>
          </p:cNvPr>
          <p:cNvSpPr/>
          <p:nvPr/>
        </p:nvSpPr>
        <p:spPr>
          <a:xfrm>
            <a:off x="479575" y="6459029"/>
            <a:ext cx="104852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a:rPr>
              <a:t>Source: (1) OHID Fingertips</a:t>
            </a:r>
            <a:r>
              <a:rPr kumimoji="0" lang="en-GB" sz="1000" b="0" i="0" u="none" strike="noStrike" kern="1200" cap="none" spc="0" normalizeH="0" baseline="0" noProof="0" dirty="0">
                <a:ln>
                  <a:noFill/>
                </a:ln>
                <a:effectLst/>
                <a:uLnTx/>
                <a:uFillTx/>
                <a:latin typeface="Arial"/>
                <a:ea typeface="+mn-ea"/>
                <a:cs typeface="Arial"/>
                <a:hlinkClick r:id="rId5">
                  <a:extLst>
                    <a:ext uri="{A12FA001-AC4F-418D-AE19-62706E023703}">
                      <ahyp:hlinkClr xmlns:ahyp="http://schemas.microsoft.com/office/drawing/2018/hyperlinkcolor" val="tx"/>
                    </a:ext>
                  </a:extLst>
                </a:hlinkClick>
              </a:rPr>
              <a:t> - Reception: Prevalence of overweight (including obesity) </a:t>
            </a:r>
            <a:r>
              <a:rPr kumimoji="0" lang="en-GB" sz="1000" b="0" i="0" u="none" strike="noStrike" kern="1200" cap="none" spc="0" normalizeH="0" baseline="0" noProof="0" dirty="0">
                <a:ln>
                  <a:noFill/>
                </a:ln>
                <a:effectLst/>
                <a:uLnTx/>
                <a:uFillTx/>
                <a:latin typeface="Arial"/>
                <a:ea typeface="+mn-ea"/>
                <a:cs typeface="Arial"/>
              </a:rPr>
              <a:t>(2) OHID Fingertips</a:t>
            </a:r>
            <a:r>
              <a:rPr kumimoji="0" lang="en-GB" sz="1000" b="0" i="0" u="none" strike="noStrike" kern="1200" cap="none" spc="0" normalizeH="0" baseline="0" noProof="0" dirty="0">
                <a:ln>
                  <a:noFill/>
                </a:ln>
                <a:effectLst/>
                <a:uLnTx/>
                <a:uFillTx/>
                <a:latin typeface="Arial"/>
                <a:ea typeface="+mn-lt"/>
                <a:cs typeface="Arial"/>
                <a:hlinkClick r:id="rId6">
                  <a:extLst>
                    <a:ext uri="{A12FA001-AC4F-418D-AE19-62706E023703}">
                      <ahyp:hlinkClr xmlns:ahyp="http://schemas.microsoft.com/office/drawing/2018/hyperlinkcolor" val="tx"/>
                    </a:ext>
                  </a:extLst>
                </a:hlinkClick>
              </a:rPr>
              <a:t>– Year 6: Prevalence</a:t>
            </a:r>
            <a:r>
              <a:rPr kumimoji="0" lang="en-GB" sz="1000" b="0" i="0" u="none" strike="noStrike" kern="1200" cap="none" spc="0" normalizeH="0" baseline="0" noProof="0" dirty="0">
                <a:ln>
                  <a:noFill/>
                </a:ln>
                <a:effectLst/>
                <a:uLnTx/>
                <a:uFillTx/>
                <a:latin typeface="Arial"/>
                <a:ea typeface="+mn-ea"/>
                <a:cs typeface="Arial"/>
                <a:hlinkClick r:id="rId6">
                  <a:extLst>
                    <a:ext uri="{A12FA001-AC4F-418D-AE19-62706E023703}">
                      <ahyp:hlinkClr xmlns:ahyp="http://schemas.microsoft.com/office/drawing/2018/hyperlinkcolor" val="tx"/>
                    </a:ext>
                  </a:extLst>
                </a:hlinkClick>
              </a:rPr>
              <a:t> of overweight (including obesity)</a:t>
            </a:r>
            <a:r>
              <a:rPr kumimoji="0" lang="en-GB" sz="1000" b="0" i="0" u="none" strike="noStrike" kern="1200" cap="none" spc="0" normalizeH="0" baseline="0" noProof="0" dirty="0">
                <a:ln>
                  <a:noFill/>
                </a:ln>
                <a:effectLst/>
                <a:uLnTx/>
                <a:uFillTx/>
                <a:latin typeface="Arial"/>
                <a:ea typeface="+mn-ea"/>
                <a:cs typeface="Arial"/>
              </a:rPr>
              <a:t> (3) </a:t>
            </a:r>
            <a:r>
              <a:rPr kumimoji="0" lang="en-GB" sz="1000" b="0" i="0" u="none" strike="noStrike" kern="1200" cap="none" spc="0" normalizeH="0" baseline="0" noProof="0" dirty="0">
                <a:ln>
                  <a:noFill/>
                </a:ln>
                <a:effectLst/>
                <a:uLnTx/>
                <a:uFillTx/>
                <a:latin typeface="Arial"/>
                <a:ea typeface="+mn-ea"/>
                <a:cs typeface="Arial"/>
                <a:hlinkClick r:id="rId7">
                  <a:extLst>
                    <a:ext uri="{A12FA001-AC4F-418D-AE19-62706E023703}">
                      <ahyp:hlinkClr xmlns:ahyp="http://schemas.microsoft.com/office/drawing/2018/hyperlinkcolor" val="tx"/>
                    </a:ext>
                  </a:extLst>
                </a:hlinkClick>
              </a:rPr>
              <a:t>Health Profile for London  2021 _ Child Obesity</a:t>
            </a:r>
            <a:endParaRPr kumimoji="0" lang="en-GB" sz="10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3764241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476259" y="1860252"/>
            <a:ext cx="1714806" cy="19980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38. Percentage of physically active adults by local authority, London, ages 18+, 2020/2021</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3010" y="1621438"/>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2020/21, 64.9% of adults (aged 19+) were physically active in London. This is lower than the England average of 65.9% with significant variation by Local Authority.</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1</a:t>
            </a:r>
            <a:endPar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rPr>
              <a:t>This equates to over 1 in 3 adults being insufficiently physically active in London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Findings from Sport England found wide inequalities in physical activity in adults. The proportion of physically active adults was lower for: </a:t>
            </a:r>
            <a:r>
              <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2</a:t>
            </a:r>
            <a:endParaRPr kumimoji="0" lang="en-GB"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People in routine/semi-routine jobs and those who are long-term unemployed or have never worked (52%)</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Those living with a disability or long-term health condition (45%)</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Asian ethnic groups (48%) </a:t>
            </a: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Black ethnic groups (52%)</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Note</a:t>
            </a:r>
            <a:r>
              <a:rPr kumimoji="0" lang="en-GB" sz="12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 The definition of being physically active is taking at least the recommended level of 150 minutes of moderate intensity physical activity or equivalent per week.</a:t>
            </a:r>
            <a:r>
              <a:rPr kumimoji="0" lang="en-GB" sz="12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1</a:t>
            </a:r>
            <a:endParaRPr kumimoji="0" lang="en-GB" sz="12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2F96BC7A-0225-4E37-BB8E-7B6E5C01C82A}"/>
              </a:ext>
            </a:extLst>
          </p:cNvPr>
          <p:cNvGrpSpPr/>
          <p:nvPr/>
        </p:nvGrpSpPr>
        <p:grpSpPr>
          <a:xfrm>
            <a:off x="8242732" y="1844659"/>
            <a:ext cx="2953245" cy="4834230"/>
            <a:chOff x="8400554" y="1844659"/>
            <a:chExt cx="2953245" cy="4834230"/>
          </a:xfrm>
        </p:grpSpPr>
        <p:grpSp>
          <p:nvGrpSpPr>
            <p:cNvPr id="3" name="Group 2">
              <a:extLst>
                <a:ext uri="{FF2B5EF4-FFF2-40B4-BE49-F238E27FC236}">
                  <a16:creationId xmlns:a16="http://schemas.microsoft.com/office/drawing/2014/main" id="{D94EC41A-0D9A-4E98-9876-C7D6EEF3767E}"/>
                </a:ext>
              </a:extLst>
            </p:cNvPr>
            <p:cNvGrpSpPr/>
            <p:nvPr/>
          </p:nvGrpSpPr>
          <p:grpSpPr>
            <a:xfrm>
              <a:off x="8400554" y="1844659"/>
              <a:ext cx="2953245" cy="4610732"/>
              <a:chOff x="-433172" y="1243526"/>
              <a:chExt cx="3336079" cy="5614474"/>
            </a:xfrm>
          </p:grpSpPr>
          <p:pic>
            <p:nvPicPr>
              <p:cNvPr id="16" name="Picture 15">
                <a:extLst>
                  <a:ext uri="{FF2B5EF4-FFF2-40B4-BE49-F238E27FC236}">
                    <a16:creationId xmlns:a16="http://schemas.microsoft.com/office/drawing/2014/main" id="{3306449B-274D-4D4B-9A58-78C7E7E34CA3}"/>
                  </a:ext>
                </a:extLst>
              </p:cNvPr>
              <p:cNvPicPr>
                <a:picLocks noChangeAspect="1"/>
              </p:cNvPicPr>
              <p:nvPr/>
            </p:nvPicPr>
            <p:blipFill rotWithShape="1">
              <a:blip r:embed="rId3"/>
              <a:srcRect t="13688" r="83562" b="4721"/>
              <a:stretch/>
            </p:blipFill>
            <p:spPr>
              <a:xfrm>
                <a:off x="-433172" y="1243526"/>
                <a:ext cx="1159701" cy="5595486"/>
              </a:xfrm>
              <a:prstGeom prst="rect">
                <a:avLst/>
              </a:prstGeom>
            </p:spPr>
          </p:pic>
          <p:pic>
            <p:nvPicPr>
              <p:cNvPr id="17" name="Picture 16">
                <a:extLst>
                  <a:ext uri="{FF2B5EF4-FFF2-40B4-BE49-F238E27FC236}">
                    <a16:creationId xmlns:a16="http://schemas.microsoft.com/office/drawing/2014/main" id="{CCACB0E1-8221-4982-B746-5FFAB35CB24D}"/>
                  </a:ext>
                </a:extLst>
              </p:cNvPr>
              <p:cNvPicPr>
                <a:picLocks noChangeAspect="1"/>
              </p:cNvPicPr>
              <p:nvPr/>
            </p:nvPicPr>
            <p:blipFill rotWithShape="1">
              <a:blip r:embed="rId3"/>
              <a:srcRect l="44059" t="13965" r="25147" b="4445"/>
              <a:stretch/>
            </p:blipFill>
            <p:spPr>
              <a:xfrm>
                <a:off x="730417" y="1262514"/>
                <a:ext cx="2172490" cy="5595486"/>
              </a:xfrm>
              <a:prstGeom prst="rect">
                <a:avLst/>
              </a:prstGeom>
            </p:spPr>
          </p:pic>
        </p:grpSp>
        <p:pic>
          <p:nvPicPr>
            <p:cNvPr id="12" name="Picture 11">
              <a:extLst>
                <a:ext uri="{FF2B5EF4-FFF2-40B4-BE49-F238E27FC236}">
                  <a16:creationId xmlns:a16="http://schemas.microsoft.com/office/drawing/2014/main" id="{2EF89674-D1FA-4C9D-A85E-87EB9951B837}"/>
                </a:ext>
              </a:extLst>
            </p:cNvPr>
            <p:cNvPicPr>
              <a:picLocks noChangeAspect="1"/>
            </p:cNvPicPr>
            <p:nvPr/>
          </p:nvPicPr>
          <p:blipFill rotWithShape="1">
            <a:blip r:embed="rId4"/>
            <a:srcRect t="1" r="68849" b="95593"/>
            <a:stretch/>
          </p:blipFill>
          <p:spPr>
            <a:xfrm>
              <a:off x="8404973" y="6439798"/>
              <a:ext cx="1987234" cy="239091"/>
            </a:xfrm>
            <a:prstGeom prst="rect">
              <a:avLst/>
            </a:prstGeom>
          </p:spPr>
        </p:pic>
      </p:grpSp>
      <p:sp>
        <p:nvSpPr>
          <p:cNvPr id="14" name="Title 2">
            <a:extLst>
              <a:ext uri="{FF2B5EF4-FFF2-40B4-BE49-F238E27FC236}">
                <a16:creationId xmlns:a16="http://schemas.microsoft.com/office/drawing/2014/main" id="{76782536-1929-4EE2-984B-708A86A6B874}"/>
              </a:ext>
            </a:extLst>
          </p:cNvPr>
          <p:cNvSpPr txBox="1">
            <a:spLocks/>
          </p:cNvSpPr>
          <p:nvPr/>
        </p:nvSpPr>
        <p:spPr>
          <a:xfrm>
            <a:off x="623601" y="530407"/>
            <a:ext cx="10751768" cy="1338788"/>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PHYSICAL ACTIVITY IN LONDON</a:t>
            </a:r>
            <a:b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br>
            <a:b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b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E482B99A-72BD-4E5E-B3C6-FBFEC3F66234}"/>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The percentage of physically active adults in London remains significantly worse than England with over 1 in 3 adults insufficiently active, with significant variation by local authority</a:t>
            </a:r>
          </a:p>
        </p:txBody>
      </p:sp>
      <p:sp>
        <p:nvSpPr>
          <p:cNvPr id="19" name="Rectangle 18">
            <a:extLst>
              <a:ext uri="{FF2B5EF4-FFF2-40B4-BE49-F238E27FC236}">
                <a16:creationId xmlns:a16="http://schemas.microsoft.com/office/drawing/2014/main" id="{7B63E59C-F2C8-490C-B565-FD33FC83D12D}"/>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dirty="0">
                <a:ln>
                  <a:noFill/>
                </a:ln>
                <a:solidFill>
                  <a:srgbClr val="5C6970"/>
                </a:solidFill>
                <a:effectLst/>
                <a:uLnTx/>
                <a:uFillTx/>
                <a:latin typeface="Arial"/>
                <a:ea typeface="+mn-ea"/>
                <a:cs typeface="Arial"/>
              </a:rPr>
              <a:t>OHID Fingertips</a:t>
            </a:r>
            <a:r>
              <a:rPr kumimoji="0" lang="en-GB" sz="1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hlinkClick r:id="rId5"/>
              </a:rPr>
              <a:t> -. Percentage of physically active adults </a:t>
            </a:r>
            <a:r>
              <a:rPr kumimoji="0" lang="en-GB" sz="1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(2) </a:t>
            </a:r>
            <a:r>
              <a:rPr kumimoji="0" lang="en-GB" sz="1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hlinkClick r:id="rId6"/>
              </a:rPr>
              <a:t>Sports England</a:t>
            </a:r>
            <a:endPar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07320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7303D461-DCB0-4AB5-A604-23152AE89517}"/>
              </a:ext>
            </a:extLst>
          </p:cNvPr>
          <p:cNvGrpSpPr/>
          <p:nvPr/>
        </p:nvGrpSpPr>
        <p:grpSpPr>
          <a:xfrm>
            <a:off x="623601" y="1673131"/>
            <a:ext cx="10856492" cy="4532719"/>
            <a:chOff x="543614" y="1917339"/>
            <a:chExt cx="10856492" cy="4532719"/>
          </a:xfrm>
        </p:grpSpPr>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Alcohol Misuse</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In 2019, the Health Survey for England showed prevalence of ‘increasing or higher risk drinkers’ in London was 20.1% (vs 22.7% for England) and the proportion of ‘higher risk drinkers’ (more than 35 units for women or 50 units for men per week) was 5%</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For local authorities within London, estimates for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prevalence of ‘increasing or higher risk drinkers’</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vary from 10.0% to 41.3%</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The number of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deaths related to alcohol</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in London was 2,197 in 2020, which represents a rate of 32.2 per 100,000 population and is significantly lower than the England average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The prevalence of ‘increasing or higher risk’ drinking in England is generally greatest in the highest household income group. However, the rate of hospital admissions for alcohol-related conditions is highest in the most deprived areas – a phenomenon known as the 'alcohol harm paradox' and is believed to be due to interactions with other health behaviours in more deprived areas such as smoking, poor diet and exercise.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Drug Misuse </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In London, the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rate of death due to drug misuse</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was 3.5 per 100,000, lower than for England (5.0 per 100,000) and lowest of any region. Within London,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rates ranged</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from 1.9 per 100,000 in Enfield up to 8.0 per 100,000 in Hammersmith and Fulham.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National data highlights that the rate of deaths due to drug misuse continue to be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highest among those born in the 1970s</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with the highest rate in those aged 45 to 49.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Blood Pressure</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The recorded prevalence of high blood pressure in London changed little between 2015/16 (11.0%) and 2020/21 (10.8%)</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Havering (14.3%) had the highest recorded prevalence while Hammersmith and Fulham (7.1%) had the lowest. However, it is acknowledged that this local authority variation could reflect better diagnosis rates between GPs in an area.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This indicator from QOF (Quality and Outcomes Framework) only includes recorded prevalence of hypertension, so may not reflect true prevalence in the population</a:t>
              </a:r>
              <a:endParaRPr kumimoji="0" lang="en-GB" sz="1400" b="0" i="0" u="none" strike="noStrike" kern="1200" cap="none" spc="0" normalizeH="0" baseline="30000" noProof="0" dirty="0">
                <a:ln>
                  <a:noFill/>
                </a:ln>
                <a:solidFill>
                  <a:srgbClr val="0B0C0C"/>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1200" cap="none" spc="0" normalizeH="0" baseline="0" noProof="0" dirty="0">
                  <a:ln>
                    <a:noFill/>
                  </a:ln>
                  <a:solidFill>
                    <a:srgbClr val="0B0C0C"/>
                  </a:solidFill>
                  <a:effectLst/>
                  <a:uLnTx/>
                  <a:uFillTx/>
                  <a:latin typeface="Arial" panose="020B0604020202020204" pitchFamily="34" charset="0"/>
                  <a:ea typeface="+mn-ea"/>
                  <a:cs typeface="+mn-cs"/>
                  <a:sym typeface="Arial"/>
                </a:rPr>
                <a:t> </a:t>
              </a:r>
              <a:endParaRPr kumimoji="0" lang="en-GB" sz="1400" b="0" i="0" u="none" strike="noStrike" kern="0" cap="none" spc="0" normalizeH="0" baseline="3000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32402BE2-05A6-48DF-B4A5-28F31FBC2DD6}"/>
                </a:ext>
              </a:extLst>
            </p:cNvPr>
            <p:cNvSpPr/>
            <p:nvPr/>
          </p:nvSpPr>
          <p:spPr>
            <a:xfrm>
              <a:off x="543614" y="1923540"/>
              <a:ext cx="10856492" cy="2116197"/>
            </a:xfrm>
            <a:prstGeom prst="rect">
              <a:avLst/>
            </a:prstGeom>
            <a:no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81E0C6F9-EEF7-404E-9199-FD14019791ED}"/>
                </a:ext>
              </a:extLst>
            </p:cNvPr>
            <p:cNvSpPr/>
            <p:nvPr/>
          </p:nvSpPr>
          <p:spPr>
            <a:xfrm>
              <a:off x="543614" y="4039738"/>
              <a:ext cx="10856492" cy="1173708"/>
            </a:xfrm>
            <a:prstGeom prst="rect">
              <a:avLst/>
            </a:prstGeom>
            <a:no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26A1C8D-6DA3-4981-A20E-D88B9A6AE82D}"/>
                </a:ext>
              </a:extLst>
            </p:cNvPr>
            <p:cNvSpPr/>
            <p:nvPr/>
          </p:nvSpPr>
          <p:spPr>
            <a:xfrm>
              <a:off x="543614" y="5213446"/>
              <a:ext cx="10856492" cy="1236612"/>
            </a:xfrm>
            <a:prstGeom prst="rect">
              <a:avLst/>
            </a:prstGeom>
            <a:no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2" name="Title 2">
            <a:extLst>
              <a:ext uri="{FF2B5EF4-FFF2-40B4-BE49-F238E27FC236}">
                <a16:creationId xmlns:a16="http://schemas.microsoft.com/office/drawing/2014/main" id="{566F851F-2A31-4EE4-8EAF-2A22066ADDF9}"/>
              </a:ext>
            </a:extLst>
          </p:cNvPr>
          <p:cNvSpPr txBox="1">
            <a:spLocks/>
          </p:cNvSpPr>
          <p:nvPr/>
        </p:nvSpPr>
        <p:spPr>
          <a:xfrm>
            <a:off x="623601" y="530407"/>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PREVALENCE OF ALCOHOL &amp; DRUG MISUSE AND HIGH BLOOD PRESSURE VARIES ACROSS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9FFD30E-2F6C-4D63-B363-57214D30ADF1}"/>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Health Profile for London 2021 </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315141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dirty="0">
                <a:solidFill>
                  <a:schemeClr val="lt1"/>
                </a:solidFill>
                <a:latin typeface="Arial"/>
                <a:ea typeface="Arial"/>
                <a:cs typeface="Arial"/>
                <a:sym typeface="Arial"/>
              </a:rPr>
              <a:t>PART 5: DEA</a:t>
            </a:r>
            <a:r>
              <a:rPr lang="en-GB" sz="3000" spc="190" dirty="0">
                <a:solidFill>
                  <a:schemeClr val="lt1"/>
                </a:solidFill>
              </a:rPr>
              <a:t>TH AND</a:t>
            </a:r>
            <a:r>
              <a:rPr lang="en-GB" sz="3000" spc="190" dirty="0">
                <a:solidFill>
                  <a:schemeClr val="lt1"/>
                </a:solidFill>
                <a:latin typeface="Arial"/>
                <a:ea typeface="Arial"/>
                <a:cs typeface="Arial"/>
                <a:sym typeface="Arial"/>
              </a:rPr>
              <a:t> ILLNESS IN LONDON</a:t>
            </a:r>
            <a:endParaRPr sz="3000" spc="190" dirty="0">
              <a:solidFill>
                <a:schemeClr val="lt1"/>
              </a:solidFill>
              <a:latin typeface="Arial"/>
              <a:ea typeface="Arial"/>
              <a:cs typeface="Arial"/>
              <a:sym typeface="Arial"/>
            </a:endParaRPr>
          </a:p>
        </p:txBody>
      </p:sp>
      <p:cxnSp>
        <p:nvCxnSpPr>
          <p:cNvPr id="242" name="Google Shape;242;p2"/>
          <p:cNvCxnSpPr/>
          <p:nvPr/>
        </p:nvCxnSpPr>
        <p:spPr>
          <a:xfrm>
            <a:off x="666543" y="410217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3651511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48338" y="675690"/>
            <a:ext cx="11046354" cy="507791"/>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r>
              <a:rPr lang="en-US" sz="3000" spc="190" dirty="0">
                <a:solidFill>
                  <a:srgbClr val="353E43"/>
                </a:solidFill>
                <a:ea typeface="Aktiv Grotesk" panose="020B0504020202020204" pitchFamily="34" charset="0"/>
              </a:rPr>
              <a:t>PART 5 DEATH AND ILLNESS IN LONDON</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purpose of this section is to help illustrate how social inequalities across the wider determinants (Part 3), leading to inequalities in health behaviours (Part 4), ultimately manifest in inequalities in patterns of death and disease seen in London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data presented in this section highlights what diseases and causes of death are driving the inequalities in life expectancy and healthy life expectancy seen in London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Specifically in this part we will examine below topics and present data cut by dimensions of inequality where available:</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Premature and preventable mortality</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Causes of death</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Causes of illness (morbidity)</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Mental health of adult Londoners</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400" kern="0" dirty="0">
                <a:solidFill>
                  <a:srgbClr val="353E43"/>
                </a:solidFill>
                <a:latin typeface="Arial"/>
                <a:cs typeface="Arial"/>
                <a:sym typeface="Arial"/>
              </a:rPr>
              <a:t>Infant mortality</a:t>
            </a: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Tree>
    <p:extLst>
      <p:ext uri="{BB962C8B-B14F-4D97-AF65-F5344CB8AC3E}">
        <p14:creationId xmlns:p14="http://schemas.microsoft.com/office/powerpoint/2010/main" val="3212437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2338118"/>
            <a:ext cx="10945982" cy="314593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0" dirty="0">
                <a:solidFill>
                  <a:srgbClr val="FFFFFF"/>
                </a:solidFill>
                <a:latin typeface="Arial"/>
                <a:cs typeface="Arial"/>
                <a:sym typeface="Arial"/>
              </a:rPr>
              <a:t>Audience for this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solidFill>
                  <a:srgbClr val="FFFFFF"/>
                </a:solidFill>
                <a:latin typeface="Arial"/>
                <a:cs typeface="Arial"/>
                <a:sym typeface="Arial"/>
              </a:rPr>
              <a:t>This is a resource intended for health leaders, analysts, officers, and policy makers from local and regional government, integrated care systems, NHS, academia, VCS organisations and partners across London to support their work to address inequalities by helping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rgbClr val="FFFFFF"/>
                </a:solidFill>
                <a:latin typeface="Arial"/>
                <a:cs typeface="Arial"/>
                <a:sym typeface="Arial"/>
              </a:rPr>
              <a:t>Frame discussions with system partners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rgbClr val="FFFFFF"/>
                </a:solidFill>
                <a:latin typeface="Arial"/>
                <a:cs typeface="Arial"/>
                <a:sym typeface="Arial"/>
              </a:rPr>
              <a:t>Engage communities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rgbClr val="FFFFFF"/>
                </a:solidFill>
                <a:latin typeface="Arial"/>
                <a:cs typeface="Arial"/>
                <a:sym typeface="Arial"/>
              </a:rPr>
              <a:t>Identify data sources on a given topic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rgbClr val="FFFFFF"/>
                </a:solidFill>
                <a:latin typeface="Arial"/>
                <a:cs typeface="Arial"/>
                <a:sym typeface="Arial"/>
              </a:rPr>
              <a:t>Advocate for the need for action to address health inequalities</a:t>
            </a:r>
            <a:endParaRPr lang="en-GB" sz="1400" b="1" kern="0" dirty="0">
              <a:solidFill>
                <a:srgbClr val="FFFFFF"/>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0" dirty="0">
              <a:solidFill>
                <a:srgbClr val="FFFFFF"/>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0" dirty="0">
                <a:solidFill>
                  <a:srgbClr val="FFFFFF"/>
                </a:solidFill>
                <a:latin typeface="Arial"/>
                <a:cs typeface="Arial"/>
                <a:sym typeface="Arial"/>
              </a:rPr>
              <a:t>How to use this resource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400" kern="0" dirty="0">
                <a:solidFill>
                  <a:srgbClr val="FFFFFF"/>
                </a:solidFill>
                <a:latin typeface="Arial"/>
                <a:cs typeface="Arial"/>
                <a:sym typeface="Arial"/>
              </a:rPr>
              <a:t>The resources includes a content navigator which allows the user to navigate to any part or topic of interest via the embedded link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400" kern="0" dirty="0">
                <a:solidFill>
                  <a:srgbClr val="FFFFFF"/>
                </a:solidFill>
                <a:latin typeface="Arial"/>
                <a:cs typeface="Arial"/>
                <a:sym typeface="Arial"/>
              </a:rPr>
              <a:t>The separate appendices (Appendix A and Appendix B) also provides a list of all data sources used by topic and alphabetically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400" kern="0" dirty="0">
                <a:solidFill>
                  <a:srgbClr val="FFFFFF"/>
                </a:solidFill>
                <a:latin typeface="Arial"/>
                <a:cs typeface="Arial"/>
                <a:sym typeface="Arial"/>
              </a:rPr>
              <a:t>The resource is provided in PDF and PowerPoint format to support colleagues in their work on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0" dirty="0">
              <a:solidFill>
                <a:srgbClr val="FFFFFF"/>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8" name="Title 2">
            <a:extLst>
              <a:ext uri="{FF2B5EF4-FFF2-40B4-BE49-F238E27FC236}">
                <a16:creationId xmlns:a16="http://schemas.microsoft.com/office/drawing/2014/main" id="{84F0CD9D-E44D-4C98-8393-4DFD3498C14B}"/>
              </a:ext>
            </a:extLst>
          </p:cNvPr>
          <p:cNvSpPr txBox="1">
            <a:spLocks/>
          </p:cNvSpPr>
          <p:nvPr/>
        </p:nvSpPr>
        <p:spPr>
          <a:xfrm>
            <a:off x="720095" y="651951"/>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lang="en-US" sz="3000" kern="0" spc="190" dirty="0">
                <a:solidFill>
                  <a:srgbClr val="FFFFFF"/>
                </a:solidFill>
                <a:latin typeface="Arial" panose="020B0604020202020204" pitchFamily="34" charset="0"/>
                <a:ea typeface="Aktiv Grotesk" panose="020B0504020202020204" pitchFamily="34" charset="0"/>
                <a:cs typeface="Arial" panose="020B0604020202020204" pitchFamily="34" charset="0"/>
              </a:rPr>
              <a:t>AUDIENCE FOR THIS WORK AND HOW</a:t>
            </a:r>
            <a:r>
              <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TO USE THIS RESOURCE</a:t>
            </a:r>
          </a:p>
        </p:txBody>
      </p:sp>
    </p:spTree>
    <p:extLst>
      <p:ext uri="{BB962C8B-B14F-4D97-AF65-F5344CB8AC3E}">
        <p14:creationId xmlns:p14="http://schemas.microsoft.com/office/powerpoint/2010/main" val="1498373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096000" y="1515751"/>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39. Premature mortality rates (Age standardised mortality rates for under 75 per 100,000), by deprivation decile for London, 2019-21</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546053" y="1548822"/>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12529"/>
                </a:solidFill>
                <a:effectLst/>
                <a:uLnTx/>
                <a:uFillTx/>
                <a:latin typeface="Arial" panose="020B0604020202020204" pitchFamily="34" charset="0"/>
                <a:ea typeface="+mn-ea"/>
                <a:cs typeface="+mn-cs"/>
              </a:rPr>
              <a:t>Premature mortality refers to age-standardised mortality rate for all deaths registered in people aged under 75 years.</a:t>
            </a:r>
            <a:r>
              <a:rPr kumimoji="0" lang="en-GB" sz="1400" b="0" i="0" u="none" strike="noStrike" kern="1200" cap="none" spc="0" normalizeH="0" baseline="30000" noProof="0" dirty="0">
                <a:ln>
                  <a:noFill/>
                </a:ln>
                <a:solidFill>
                  <a:srgbClr val="212529"/>
                </a:solidFill>
                <a:effectLst/>
                <a:uLnTx/>
                <a:uFillTx/>
                <a:latin typeface="Arial" panose="020B0604020202020204" pitchFamily="34" charset="0"/>
                <a:ea typeface="+mn-ea"/>
                <a:cs typeface="+mn-cs"/>
              </a:rPr>
              <a:t>1,2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All-cause premature mortality rate in London increased by 23% between 2019 and 2020 for males, and by 17% for females largely due to direct and indirect impacts of the pandemic. This was the largest increase of any region in the UK</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In comparison, between 2020 and 2021, little change was observed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The biggest increase in premature mortality rates were seen in the most deprived deciles.</a:t>
            </a:r>
            <a:r>
              <a:rPr kumimoji="0" lang="en-GB" sz="1400" b="0" i="0" u="none" strike="noStrike" kern="1200" cap="none" spc="0" normalizeH="0" baseline="30000" noProof="0" dirty="0">
                <a:ln>
                  <a:noFill/>
                </a:ln>
                <a:solidFill>
                  <a:srgbClr val="333333"/>
                </a:solidFill>
                <a:effectLst/>
                <a:uLnTx/>
                <a:uFillTx/>
                <a:latin typeface="Arial" panose="020B0604020202020204" pitchFamily="34" charset="0"/>
                <a:ea typeface="+mn-ea"/>
                <a:cs typeface="+mn-cs"/>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The premature mortality rate in the most deprived decile between 2019-21 has consistently been nearly three times that of the least deprived decile.</a:t>
            </a:r>
            <a:endParaRPr kumimoji="0" lang="en-GB" sz="1400" b="0" i="0" u="none" strike="noStrike" kern="1200" cap="none" spc="0" normalizeH="0" baseline="0" noProof="0" dirty="0">
              <a:ln>
                <a:noFill/>
              </a:ln>
              <a:solidFill>
                <a:srgbClr val="212529"/>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Under 75 mortality rates from all causes considered preventable* using data from 2017-19 for London, were similar or better than the England average.</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This includes cardiovascular, cancer, liver and respiratory diseases causes considered preventable*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1200" cap="none" spc="0" normalizeH="0" baseline="0" noProof="0" dirty="0">
                <a:ln>
                  <a:noFill/>
                </a:ln>
                <a:solidFill>
                  <a:srgbClr val="212529"/>
                </a:solidFill>
                <a:effectLst/>
                <a:uLnTx/>
                <a:uFillTx/>
                <a:latin typeface="Arial" panose="020B0604020202020204" pitchFamily="34" charset="0"/>
                <a:ea typeface="+mn-ea"/>
                <a:cs typeface="+mn-cs"/>
              </a:rPr>
              <a:t>*Preventable mortality: Deaths are considered preventable if, in light of the understanding of the determinants of health at the time of death, all or most deaths from the underlying cause could mainly be avoided through public health and primary prevention.</a:t>
            </a:r>
            <a:r>
              <a:rPr kumimoji="0" lang="en-GB" sz="1400" b="0" i="0" u="none" strike="noStrike" kern="0" cap="none" spc="0" normalizeH="0" baseline="30000" noProof="0" dirty="0">
                <a:ln>
                  <a:noFill/>
                </a:ln>
                <a:solidFill>
                  <a:srgbClr val="353E43"/>
                </a:solidFill>
                <a:effectLst/>
                <a:uLnTx/>
                <a:uFillTx/>
                <a:latin typeface="Arial"/>
                <a:ea typeface="+mn-ea"/>
                <a:cs typeface="Arial"/>
                <a:sym typeface="Arial"/>
              </a:rPr>
              <a:t>2</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353E43"/>
                </a:solidFill>
                <a:effectLst/>
                <a:uLnTx/>
                <a:uFillTx/>
                <a:latin typeface="Arial"/>
                <a:ea typeface="+mn-ea"/>
                <a:cs typeface="Arial"/>
                <a:sym typeface="Arial"/>
              </a:rPr>
              <a:t>  </a:t>
            </a:r>
            <a:endParaRPr kumimoji="0" lang="en-GB" sz="1400" b="1" i="0" u="none" strike="noStrike" kern="0" cap="none" spc="0" normalizeH="0" baseline="0" noProof="0" dirty="0">
              <a:ln>
                <a:noFill/>
              </a:ln>
              <a:solidFill>
                <a:srgbClr val="353E43"/>
              </a:solidFill>
              <a:effectLst/>
              <a:uLnTx/>
              <a:uFillTx/>
              <a:latin typeface="Arial"/>
              <a:ea typeface="+mn-ea"/>
              <a:cs typeface="Arial"/>
            </a:endParaRPr>
          </a:p>
        </p:txBody>
      </p:sp>
      <p:pic>
        <p:nvPicPr>
          <p:cNvPr id="5" name="Picture 4">
            <a:extLst>
              <a:ext uri="{FF2B5EF4-FFF2-40B4-BE49-F238E27FC236}">
                <a16:creationId xmlns:a16="http://schemas.microsoft.com/office/drawing/2014/main" id="{4ECADBC0-1999-4623-B393-53B0A3EB360D}"/>
              </a:ext>
            </a:extLst>
          </p:cNvPr>
          <p:cNvPicPr>
            <a:picLocks noChangeAspect="1"/>
          </p:cNvPicPr>
          <p:nvPr/>
        </p:nvPicPr>
        <p:blipFill rotWithShape="1">
          <a:blip r:embed="rId3"/>
          <a:srcRect l="16791" t="48893" r="34627" b="763"/>
          <a:stretch/>
        </p:blipFill>
        <p:spPr>
          <a:xfrm>
            <a:off x="6017673" y="2226297"/>
            <a:ext cx="6056858" cy="3399766"/>
          </a:xfrm>
          <a:prstGeom prst="rect">
            <a:avLst/>
          </a:prstGeom>
        </p:spPr>
      </p:pic>
      <p:sp>
        <p:nvSpPr>
          <p:cNvPr id="11" name="Title 2">
            <a:extLst>
              <a:ext uri="{FF2B5EF4-FFF2-40B4-BE49-F238E27FC236}">
                <a16:creationId xmlns:a16="http://schemas.microsoft.com/office/drawing/2014/main" id="{D3BA56CD-E00B-4B65-BC8D-7A17E0AB83BF}"/>
              </a:ext>
            </a:extLst>
          </p:cNvPr>
          <p:cNvSpPr txBox="1">
            <a:spLocks/>
          </p:cNvSpPr>
          <p:nvPr/>
        </p:nvSpPr>
        <p:spPr>
          <a:xfrm>
            <a:off x="648338" y="675690"/>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PREMATURE MORTALITY WAS THREE TIMES HIGHER IN THE MOST VS LEAST DEPRIVED DECILE</a:t>
            </a:r>
            <a:endParaRPr lang="en-US" sz="3000" kern="0" spc="190" dirty="0">
              <a:solidFill>
                <a:srgbClr val="353E43"/>
              </a:solidFill>
              <a:ea typeface="Aktiv Grotesk" panose="020B0504020202020204" pitchFamily="34" charset="0"/>
            </a:endParaRPr>
          </a:p>
        </p:txBody>
      </p:sp>
      <p:sp>
        <p:nvSpPr>
          <p:cNvPr id="15" name="Rectangle 14">
            <a:extLst>
              <a:ext uri="{FF2B5EF4-FFF2-40B4-BE49-F238E27FC236}">
                <a16:creationId xmlns:a16="http://schemas.microsoft.com/office/drawing/2014/main" id="{3970D0D3-80D6-4E77-821F-CA2ED2F76B90}"/>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a:t>
            </a:r>
            <a:r>
              <a:rPr kumimoji="0" lang="en-US" sz="1000" b="0" i="0" u="none" strike="noStrike" kern="1200" cap="none" spc="0" normalizeH="0" baseline="0" noProof="0" dirty="0">
                <a:ln>
                  <a:noFill/>
                </a:ln>
                <a:effectLst/>
                <a:uLnTx/>
                <a:uFillTx/>
                <a:latin typeface="Arial"/>
                <a:ea typeface="+mn-ea"/>
                <a:cs typeface="Arial" panose="020B0604020202020204" pitchFamily="34" charset="0"/>
                <a:sym typeface="Wingdings" panose="05000000000000000000" pitchFamily="2" charset="2"/>
              </a:rPr>
              <a:t>: (1) </a:t>
            </a:r>
            <a:r>
              <a:rPr kumimoji="0" lang="en-US" sz="1000" b="0" i="0" u="none" strike="noStrike" kern="1200" cap="none" spc="0" normalizeH="0" baseline="0" noProof="0" dirty="0">
                <a:ln>
                  <a:noFill/>
                </a:ln>
                <a:effectLst/>
                <a:uLnTx/>
                <a:uFillTx/>
                <a:latin typeface="Arial"/>
                <a:ea typeface="+mn-ea"/>
                <a:cs typeface="Arial"/>
                <a:hlinkClick r:id="rId4">
                  <a:extLst>
                    <a:ext uri="{A12FA001-AC4F-418D-AE19-62706E023703}">
                      <ahyp:hlinkClr xmlns:ahyp="http://schemas.microsoft.com/office/drawing/2018/hyperlinkcolor" val="tx"/>
                    </a:ext>
                  </a:extLst>
                </a:hlinkClick>
              </a:rPr>
              <a:t>Figure 7b, Health Profile for London, 2021</a:t>
            </a:r>
            <a:r>
              <a:rPr kumimoji="0" lang="en-GB" sz="1000" b="0" i="0" u="none" strike="noStrike" kern="1200" cap="none" spc="0" normalizeH="0" baseline="0" noProof="0" dirty="0">
                <a:ln>
                  <a:noFill/>
                </a:ln>
                <a:effectLst/>
                <a:uLnTx/>
                <a:uFillTx/>
                <a:latin typeface="Arial"/>
                <a:ea typeface="+mn-ea"/>
                <a:cs typeface="+mn-cs"/>
              </a:rPr>
              <a:t> (2)</a:t>
            </a:r>
            <a:r>
              <a:rPr kumimoji="0" lang="en-GB" sz="1000" b="0"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 Fingertips - Mortality profile</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396891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49842" y="2004553"/>
            <a:ext cx="5592883" cy="20138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40. Leading causes of death by sex (all ages) in London, 2020</a:t>
            </a:r>
          </a:p>
        </p:txBody>
      </p:sp>
      <p:sp>
        <p:nvSpPr>
          <p:cNvPr id="34" name="Rectangle 33">
            <a:extLst>
              <a:ext uri="{FF2B5EF4-FFF2-40B4-BE49-F238E27FC236}">
                <a16:creationId xmlns:a16="http://schemas.microsoft.com/office/drawing/2014/main" id="{EA7DDB4C-1115-E242-A72F-FF1C2B9E3A10}"/>
              </a:ext>
            </a:extLst>
          </p:cNvPr>
          <p:cNvSpPr/>
          <p:nvPr/>
        </p:nvSpPr>
        <p:spPr>
          <a:xfrm>
            <a:off x="6227552" y="1951380"/>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95114" y="1212817"/>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After Covid-19 which was the leading cause of death in 2020 in all ages for males and females, the main other causes of death included</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Dementia</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Heart disease</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Stroke</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Chronic respiratory (lung) diseases</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400" b="0" i="0" u="none" strike="noStrike" kern="0" cap="none" spc="0" normalizeH="0" baseline="0" noProof="0" dirty="0">
                <a:ln>
                  <a:noFill/>
                </a:ln>
                <a:solidFill>
                  <a:srgbClr val="353E43"/>
                </a:solidFill>
                <a:effectLst/>
                <a:uLnTx/>
                <a:uFillTx/>
                <a:latin typeface="Arial"/>
                <a:ea typeface="+mn-lt"/>
                <a:cs typeface="Arial"/>
                <a:sym typeface="Arial"/>
              </a:rPr>
              <a:t>Four of the top five leading causes of death in 2020 were shared between males and females except:</a:t>
            </a:r>
            <a:endParaRPr kumimoji="0" lang="en-US" sz="1800" b="0" i="0" u="none" strike="noStrike" kern="1200" cap="none" spc="0" normalizeH="0" baseline="0" noProof="0" dirty="0">
              <a:ln>
                <a:noFill/>
              </a:ln>
              <a:solidFill>
                <a:srgbClr val="353E43"/>
              </a:solidFill>
              <a:effectLst/>
              <a:uLnTx/>
              <a:uFillTx/>
              <a:latin typeface="Arial"/>
              <a:ea typeface="+mn-lt"/>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353E43"/>
                </a:solidFill>
                <a:effectLst/>
                <a:uLnTx/>
                <a:uFillTx/>
                <a:latin typeface="Arial"/>
                <a:ea typeface="+mn-lt"/>
                <a:cs typeface="Arial"/>
                <a:sym typeface="Arial"/>
              </a:rPr>
              <a:t>Lung cancer was the 5</a:t>
            </a:r>
            <a:r>
              <a:rPr kumimoji="0" lang="en-US" sz="1400" b="0" i="0" u="none" strike="noStrike" kern="0" cap="none" spc="0" normalizeH="0" baseline="30000" noProof="0" dirty="0">
                <a:ln>
                  <a:noFill/>
                </a:ln>
                <a:solidFill>
                  <a:srgbClr val="353E43"/>
                </a:solidFill>
                <a:effectLst/>
                <a:uLnTx/>
                <a:uFillTx/>
                <a:latin typeface="Arial"/>
                <a:ea typeface="+mn-lt"/>
                <a:cs typeface="Arial"/>
                <a:sym typeface="Arial"/>
              </a:rPr>
              <a:t>th</a:t>
            </a:r>
            <a:r>
              <a:rPr kumimoji="0" lang="en-US" sz="1400" b="0" i="0" u="none" strike="noStrike" kern="0" cap="none" spc="0" normalizeH="0" baseline="0" noProof="0" dirty="0">
                <a:ln>
                  <a:noFill/>
                </a:ln>
                <a:solidFill>
                  <a:srgbClr val="353E43"/>
                </a:solidFill>
                <a:effectLst/>
                <a:uLnTx/>
                <a:uFillTx/>
                <a:latin typeface="Arial"/>
                <a:ea typeface="+mn-lt"/>
                <a:cs typeface="Arial"/>
                <a:sym typeface="Arial"/>
              </a:rPr>
              <a:t> leading cause of death in males while stroke was the 4</a:t>
            </a:r>
            <a:r>
              <a:rPr kumimoji="0" lang="en-US" sz="1400" b="0" i="0" u="none" strike="noStrike" kern="0" cap="none" spc="0" normalizeH="0" baseline="30000" noProof="0" dirty="0">
                <a:ln>
                  <a:noFill/>
                </a:ln>
                <a:solidFill>
                  <a:srgbClr val="353E43"/>
                </a:solidFill>
                <a:effectLst/>
                <a:uLnTx/>
                <a:uFillTx/>
                <a:latin typeface="Arial"/>
                <a:ea typeface="+mn-lt"/>
                <a:cs typeface="Arial"/>
                <a:sym typeface="Arial"/>
              </a:rPr>
              <a:t>th</a:t>
            </a:r>
            <a:r>
              <a:rPr kumimoji="0" lang="en-US" sz="1400" b="0" i="0" u="none" strike="noStrike" kern="0" cap="none" spc="0" normalizeH="0" baseline="0" noProof="0" dirty="0">
                <a:ln>
                  <a:noFill/>
                </a:ln>
                <a:solidFill>
                  <a:srgbClr val="353E43"/>
                </a:solidFill>
                <a:effectLst/>
                <a:uLnTx/>
                <a:uFillTx/>
                <a:latin typeface="Arial"/>
                <a:ea typeface="+mn-lt"/>
                <a:cs typeface="Arial"/>
                <a:sym typeface="Arial"/>
              </a:rPr>
              <a:t> leading cause of death in females</a:t>
            </a:r>
            <a:endParaRPr kumimoji="0" lang="en-US" sz="1800" b="0" i="0" u="none" strike="noStrike" kern="120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grpSp>
        <p:nvGrpSpPr>
          <p:cNvPr id="28" name="Group 27">
            <a:extLst>
              <a:ext uri="{FF2B5EF4-FFF2-40B4-BE49-F238E27FC236}">
                <a16:creationId xmlns:a16="http://schemas.microsoft.com/office/drawing/2014/main" id="{345B3F0B-8234-4E92-8E78-479834447E7B}"/>
              </a:ext>
            </a:extLst>
          </p:cNvPr>
          <p:cNvGrpSpPr/>
          <p:nvPr/>
        </p:nvGrpSpPr>
        <p:grpSpPr>
          <a:xfrm>
            <a:off x="5945414" y="2451281"/>
            <a:ext cx="5958377" cy="3200219"/>
            <a:chOff x="6028623" y="2704754"/>
            <a:chExt cx="5958039" cy="2828667"/>
          </a:xfrm>
        </p:grpSpPr>
        <p:pic>
          <p:nvPicPr>
            <p:cNvPr id="5" name="Picture 4">
              <a:extLst>
                <a:ext uri="{FF2B5EF4-FFF2-40B4-BE49-F238E27FC236}">
                  <a16:creationId xmlns:a16="http://schemas.microsoft.com/office/drawing/2014/main" id="{22534D31-40C2-4D70-BA85-296DABDCC5B0}"/>
                </a:ext>
              </a:extLst>
            </p:cNvPr>
            <p:cNvPicPr>
              <a:picLocks noChangeAspect="1"/>
            </p:cNvPicPr>
            <p:nvPr/>
          </p:nvPicPr>
          <p:blipFill rotWithShape="1">
            <a:blip r:embed="rId3"/>
            <a:srcRect l="18480" t="27228" r="26143" b="61126"/>
            <a:stretch/>
          </p:blipFill>
          <p:spPr>
            <a:xfrm>
              <a:off x="6028623" y="3073649"/>
              <a:ext cx="5958039" cy="798692"/>
            </a:xfrm>
            <a:prstGeom prst="rect">
              <a:avLst/>
            </a:prstGeom>
          </p:spPr>
        </p:pic>
        <p:pic>
          <p:nvPicPr>
            <p:cNvPr id="7" name="Picture 6">
              <a:extLst>
                <a:ext uri="{FF2B5EF4-FFF2-40B4-BE49-F238E27FC236}">
                  <a16:creationId xmlns:a16="http://schemas.microsoft.com/office/drawing/2014/main" id="{758D6802-1677-4FB5-B7D3-4FBC781F1761}"/>
                </a:ext>
              </a:extLst>
            </p:cNvPr>
            <p:cNvPicPr>
              <a:picLocks noChangeAspect="1"/>
            </p:cNvPicPr>
            <p:nvPr/>
          </p:nvPicPr>
          <p:blipFill rotWithShape="1">
            <a:blip r:embed="rId3"/>
            <a:srcRect l="15085" t="14736" r="77227" b="79631"/>
            <a:stretch/>
          </p:blipFill>
          <p:spPr>
            <a:xfrm>
              <a:off x="6921198" y="2704754"/>
              <a:ext cx="827140" cy="386246"/>
            </a:xfrm>
            <a:prstGeom prst="rect">
              <a:avLst/>
            </a:prstGeom>
          </p:spPr>
        </p:pic>
        <p:pic>
          <p:nvPicPr>
            <p:cNvPr id="16" name="Picture 15">
              <a:extLst>
                <a:ext uri="{FF2B5EF4-FFF2-40B4-BE49-F238E27FC236}">
                  <a16:creationId xmlns:a16="http://schemas.microsoft.com/office/drawing/2014/main" id="{DEFACD77-E8CF-43E2-8739-BE045A71AE9C}"/>
                </a:ext>
              </a:extLst>
            </p:cNvPr>
            <p:cNvPicPr>
              <a:picLocks noChangeAspect="1"/>
            </p:cNvPicPr>
            <p:nvPr/>
          </p:nvPicPr>
          <p:blipFill rotWithShape="1">
            <a:blip r:embed="rId4"/>
            <a:srcRect l="19374" t="37474" r="25874" b="51117"/>
            <a:stretch/>
          </p:blipFill>
          <p:spPr>
            <a:xfrm>
              <a:off x="6096000" y="4270056"/>
              <a:ext cx="5890662" cy="782449"/>
            </a:xfrm>
            <a:prstGeom prst="rect">
              <a:avLst/>
            </a:prstGeom>
          </p:spPr>
        </p:pic>
        <p:pic>
          <p:nvPicPr>
            <p:cNvPr id="23" name="Picture 22">
              <a:extLst>
                <a:ext uri="{FF2B5EF4-FFF2-40B4-BE49-F238E27FC236}">
                  <a16:creationId xmlns:a16="http://schemas.microsoft.com/office/drawing/2014/main" id="{D6ED4F5D-29A6-41D0-9C63-5EDB9E5C9DF2}"/>
                </a:ext>
              </a:extLst>
            </p:cNvPr>
            <p:cNvPicPr>
              <a:picLocks noChangeAspect="1"/>
            </p:cNvPicPr>
            <p:nvPr/>
          </p:nvPicPr>
          <p:blipFill rotWithShape="1">
            <a:blip r:embed="rId4"/>
            <a:srcRect l="14095" t="25123" r="77853" b="69814"/>
            <a:stretch/>
          </p:blipFill>
          <p:spPr>
            <a:xfrm>
              <a:off x="6789693" y="3911612"/>
              <a:ext cx="866275" cy="347190"/>
            </a:xfrm>
            <a:prstGeom prst="rect">
              <a:avLst/>
            </a:prstGeom>
          </p:spPr>
        </p:pic>
        <p:pic>
          <p:nvPicPr>
            <p:cNvPr id="27" name="Picture 26">
              <a:extLst>
                <a:ext uri="{FF2B5EF4-FFF2-40B4-BE49-F238E27FC236}">
                  <a16:creationId xmlns:a16="http://schemas.microsoft.com/office/drawing/2014/main" id="{FE5D3628-593F-43FA-9CEF-BB8683ADD492}"/>
                </a:ext>
              </a:extLst>
            </p:cNvPr>
            <p:cNvPicPr>
              <a:picLocks noChangeAspect="1"/>
            </p:cNvPicPr>
            <p:nvPr/>
          </p:nvPicPr>
          <p:blipFill rotWithShape="1">
            <a:blip r:embed="rId4"/>
            <a:srcRect l="27336" t="17383" r="26501" b="77180"/>
            <a:stretch/>
          </p:blipFill>
          <p:spPr>
            <a:xfrm>
              <a:off x="6921198" y="5160601"/>
              <a:ext cx="4966636" cy="372820"/>
            </a:xfrm>
            <a:prstGeom prst="rect">
              <a:avLst/>
            </a:prstGeom>
          </p:spPr>
        </p:pic>
      </p:grpSp>
      <p:sp>
        <p:nvSpPr>
          <p:cNvPr id="14" name="Title 2">
            <a:extLst>
              <a:ext uri="{FF2B5EF4-FFF2-40B4-BE49-F238E27FC236}">
                <a16:creationId xmlns:a16="http://schemas.microsoft.com/office/drawing/2014/main" id="{0D381DA6-3FF8-4713-8CB2-E2D86742DD56}"/>
              </a:ext>
            </a:extLst>
          </p:cNvPr>
          <p:cNvSpPr txBox="1">
            <a:spLocks/>
          </p:cNvSpPr>
          <p:nvPr/>
        </p:nvSpPr>
        <p:spPr>
          <a:xfrm>
            <a:off x="648338" y="675690"/>
            <a:ext cx="11046354" cy="1338788"/>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COVID-19, DEMENTIA, HEART DISEASE, STROKE, LUNG DISEASE AND LUNG CANCER WERE THE COMMON CAUSES OF DEATH IN LONDON</a:t>
            </a:r>
            <a:endParaRPr lang="en-US" sz="3000" kern="0" spc="190" dirty="0">
              <a:solidFill>
                <a:srgbClr val="353E43"/>
              </a:solidFill>
              <a:ea typeface="Aktiv Grotesk" panose="020B0504020202020204" pitchFamily="34" charset="0"/>
            </a:endParaRPr>
          </a:p>
        </p:txBody>
      </p:sp>
      <p:sp>
        <p:nvSpPr>
          <p:cNvPr id="17" name="Rectangle 16">
            <a:extLst>
              <a:ext uri="{FF2B5EF4-FFF2-40B4-BE49-F238E27FC236}">
                <a16:creationId xmlns:a16="http://schemas.microsoft.com/office/drawing/2014/main" id="{F8CBED5F-9BC0-40B9-8D99-9A9E3BD9D9A6}"/>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53E43"/>
                </a:solidFill>
                <a:effectLst/>
                <a:uLnTx/>
                <a:uFillTx/>
                <a:latin typeface="Arial"/>
                <a:ea typeface="+mn-ea"/>
                <a:cs typeface="Arial"/>
              </a:rPr>
              <a:t>Source: Adapted from </a:t>
            </a:r>
            <a:r>
              <a:rPr kumimoji="0" lang="en-US" sz="1000" b="0" i="0" u="none" strike="noStrike" kern="1200" cap="none" spc="0" normalizeH="0" baseline="0" noProof="0" dirty="0">
                <a:ln>
                  <a:noFill/>
                </a:ln>
                <a:solidFill>
                  <a:srgbClr val="353E43"/>
                </a:solidFill>
                <a:effectLst/>
                <a:uLnTx/>
                <a:uFillTx/>
                <a:latin typeface="Arial"/>
                <a:ea typeface="+mn-ea"/>
                <a:cs typeface="Arial"/>
                <a:hlinkClick r:id="rId5">
                  <a:extLst>
                    <a:ext uri="{A12FA001-AC4F-418D-AE19-62706E023703}">
                      <ahyp:hlinkClr xmlns:ahyp="http://schemas.microsoft.com/office/drawing/2018/hyperlinkcolor" val="tx"/>
                    </a:ext>
                  </a:extLst>
                </a:hlinkClick>
              </a:rPr>
              <a:t>Figure 8, Health Profile for London, 2021</a:t>
            </a:r>
            <a:endParaRPr kumimoji="0" lang="en-US" sz="1000" b="0" i="0" u="none" strike="noStrike" kern="1200" cap="none" spc="0" normalizeH="0" baseline="0" noProof="0" dirty="0">
              <a:ln>
                <a:noFill/>
              </a:ln>
              <a:solidFill>
                <a:srgbClr val="353E43"/>
              </a:solidFill>
              <a:effectLst/>
              <a:uLnTx/>
              <a:uFillTx/>
              <a:latin typeface="Arial"/>
              <a:ea typeface="+mn-ea"/>
              <a:cs typeface="Arial"/>
            </a:endParaRPr>
          </a:p>
        </p:txBody>
      </p:sp>
    </p:spTree>
    <p:extLst>
      <p:ext uri="{BB962C8B-B14F-4D97-AF65-F5344CB8AC3E}">
        <p14:creationId xmlns:p14="http://schemas.microsoft.com/office/powerpoint/2010/main" val="259114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43A2FE-EB36-45EF-845F-5B2BA1C098E2}"/>
              </a:ext>
            </a:extLst>
          </p:cNvPr>
          <p:cNvGrpSpPr/>
          <p:nvPr/>
        </p:nvGrpSpPr>
        <p:grpSpPr>
          <a:xfrm>
            <a:off x="5886368" y="2817606"/>
            <a:ext cx="5808324" cy="4005307"/>
            <a:chOff x="5811890" y="2432719"/>
            <a:chExt cx="6305632" cy="4302288"/>
          </a:xfrm>
        </p:grpSpPr>
        <p:grpSp>
          <p:nvGrpSpPr>
            <p:cNvPr id="11" name="Group 10">
              <a:extLst>
                <a:ext uri="{FF2B5EF4-FFF2-40B4-BE49-F238E27FC236}">
                  <a16:creationId xmlns:a16="http://schemas.microsoft.com/office/drawing/2014/main" id="{5B54B775-B961-7D14-3F5B-05CE533F76AA}"/>
                </a:ext>
              </a:extLst>
            </p:cNvPr>
            <p:cNvGrpSpPr/>
            <p:nvPr/>
          </p:nvGrpSpPr>
          <p:grpSpPr>
            <a:xfrm>
              <a:off x="5811890" y="2432719"/>
              <a:ext cx="4885828" cy="4302288"/>
              <a:chOff x="675831" y="2517288"/>
              <a:chExt cx="4885828" cy="4302288"/>
            </a:xfrm>
          </p:grpSpPr>
          <p:pic>
            <p:nvPicPr>
              <p:cNvPr id="12" name="Picture 11">
                <a:extLst>
                  <a:ext uri="{FF2B5EF4-FFF2-40B4-BE49-F238E27FC236}">
                    <a16:creationId xmlns:a16="http://schemas.microsoft.com/office/drawing/2014/main" id="{2E944451-83DC-BF29-9676-792158B11F8E}"/>
                  </a:ext>
                </a:extLst>
              </p:cNvPr>
              <p:cNvPicPr>
                <a:picLocks noChangeAspect="1"/>
              </p:cNvPicPr>
              <p:nvPr/>
            </p:nvPicPr>
            <p:blipFill>
              <a:blip r:embed="rId3"/>
              <a:stretch>
                <a:fillRect/>
              </a:stretch>
            </p:blipFill>
            <p:spPr>
              <a:xfrm>
                <a:off x="675831" y="2744569"/>
                <a:ext cx="1903364" cy="3530878"/>
              </a:xfrm>
              <a:prstGeom prst="rect">
                <a:avLst/>
              </a:prstGeom>
            </p:spPr>
          </p:pic>
          <p:pic>
            <p:nvPicPr>
              <p:cNvPr id="14" name="Picture 13">
                <a:extLst>
                  <a:ext uri="{FF2B5EF4-FFF2-40B4-BE49-F238E27FC236}">
                    <a16:creationId xmlns:a16="http://schemas.microsoft.com/office/drawing/2014/main" id="{719FCA88-0174-C831-2CF7-0C8072942300}"/>
                  </a:ext>
                </a:extLst>
              </p:cNvPr>
              <p:cNvPicPr>
                <a:picLocks noChangeAspect="1"/>
              </p:cNvPicPr>
              <p:nvPr/>
            </p:nvPicPr>
            <p:blipFill>
              <a:blip r:embed="rId4"/>
              <a:stretch>
                <a:fillRect/>
              </a:stretch>
            </p:blipFill>
            <p:spPr>
              <a:xfrm>
                <a:off x="2675246" y="2730721"/>
                <a:ext cx="1386655" cy="4088855"/>
              </a:xfrm>
              <a:prstGeom prst="rect">
                <a:avLst/>
              </a:prstGeom>
            </p:spPr>
          </p:pic>
          <p:pic>
            <p:nvPicPr>
              <p:cNvPr id="15" name="Picture 14">
                <a:extLst>
                  <a:ext uri="{FF2B5EF4-FFF2-40B4-BE49-F238E27FC236}">
                    <a16:creationId xmlns:a16="http://schemas.microsoft.com/office/drawing/2014/main" id="{D8A3727B-6949-DA29-2627-71B75D06D84F}"/>
                  </a:ext>
                </a:extLst>
              </p:cNvPr>
              <p:cNvPicPr>
                <a:picLocks noChangeAspect="1"/>
              </p:cNvPicPr>
              <p:nvPr/>
            </p:nvPicPr>
            <p:blipFill>
              <a:blip r:embed="rId5"/>
              <a:stretch>
                <a:fillRect/>
              </a:stretch>
            </p:blipFill>
            <p:spPr>
              <a:xfrm>
                <a:off x="4139474" y="2613840"/>
                <a:ext cx="1422185" cy="3803208"/>
              </a:xfrm>
              <a:prstGeom prst="rect">
                <a:avLst/>
              </a:prstGeom>
            </p:spPr>
          </p:pic>
          <p:sp>
            <p:nvSpPr>
              <p:cNvPr id="18" name="TextBox 17">
                <a:extLst>
                  <a:ext uri="{FF2B5EF4-FFF2-40B4-BE49-F238E27FC236}">
                    <a16:creationId xmlns:a16="http://schemas.microsoft.com/office/drawing/2014/main" id="{F4ED780C-0DDB-7C69-8CBD-2F26D2C28A0C}"/>
                  </a:ext>
                </a:extLst>
              </p:cNvPr>
              <p:cNvSpPr txBox="1"/>
              <p:nvPr/>
            </p:nvSpPr>
            <p:spPr>
              <a:xfrm>
                <a:off x="2693366" y="2531381"/>
                <a:ext cx="95878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53E43"/>
                    </a:solidFill>
                    <a:effectLst/>
                    <a:uLnTx/>
                    <a:uFillTx/>
                    <a:latin typeface="Arial"/>
                    <a:ea typeface="+mn-ea"/>
                    <a:cs typeface="+mn-cs"/>
                  </a:rPr>
                  <a:t>Males 2021</a:t>
                </a:r>
              </a:p>
            </p:txBody>
          </p:sp>
          <p:sp>
            <p:nvSpPr>
              <p:cNvPr id="19" name="TextBox 18">
                <a:extLst>
                  <a:ext uri="{FF2B5EF4-FFF2-40B4-BE49-F238E27FC236}">
                    <a16:creationId xmlns:a16="http://schemas.microsoft.com/office/drawing/2014/main" id="{BC0483B1-F1FE-E199-4B05-F47D8F320CE5}"/>
                  </a:ext>
                </a:extLst>
              </p:cNvPr>
              <p:cNvSpPr txBox="1"/>
              <p:nvPr/>
            </p:nvSpPr>
            <p:spPr>
              <a:xfrm>
                <a:off x="4129608" y="2517288"/>
                <a:ext cx="1262500" cy="264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53E43"/>
                    </a:solidFill>
                    <a:effectLst/>
                    <a:uLnTx/>
                    <a:uFillTx/>
                    <a:latin typeface="Arial"/>
                    <a:ea typeface="+mn-ea"/>
                    <a:cs typeface="+mn-cs"/>
                  </a:rPr>
                  <a:t>Females 2021</a:t>
                </a:r>
              </a:p>
            </p:txBody>
          </p:sp>
        </p:grpSp>
        <p:pic>
          <p:nvPicPr>
            <p:cNvPr id="20" name="Picture 19">
              <a:extLst>
                <a:ext uri="{FF2B5EF4-FFF2-40B4-BE49-F238E27FC236}">
                  <a16:creationId xmlns:a16="http://schemas.microsoft.com/office/drawing/2014/main" id="{1FBD62D6-855E-E8B6-867F-8677A8B68D59}"/>
                </a:ext>
              </a:extLst>
            </p:cNvPr>
            <p:cNvPicPr>
              <a:picLocks noChangeAspect="1"/>
            </p:cNvPicPr>
            <p:nvPr/>
          </p:nvPicPr>
          <p:blipFill rotWithShape="1">
            <a:blip r:embed="rId6"/>
            <a:srcRect l="49607" t="2172"/>
            <a:stretch/>
          </p:blipFill>
          <p:spPr>
            <a:xfrm>
              <a:off x="9986625" y="3827646"/>
              <a:ext cx="2130897" cy="391311"/>
            </a:xfrm>
            <a:prstGeom prst="rect">
              <a:avLst/>
            </a:prstGeom>
          </p:spPr>
        </p:pic>
        <p:pic>
          <p:nvPicPr>
            <p:cNvPr id="16" name="Picture 15">
              <a:extLst>
                <a:ext uri="{FF2B5EF4-FFF2-40B4-BE49-F238E27FC236}">
                  <a16:creationId xmlns:a16="http://schemas.microsoft.com/office/drawing/2014/main" id="{08B81428-19A1-48E6-B9E5-F7E1F9B2E371}"/>
                </a:ext>
              </a:extLst>
            </p:cNvPr>
            <p:cNvPicPr>
              <a:picLocks noChangeAspect="1"/>
            </p:cNvPicPr>
            <p:nvPr/>
          </p:nvPicPr>
          <p:blipFill rotWithShape="1">
            <a:blip r:embed="rId6"/>
            <a:srcRect r="51325"/>
            <a:stretch/>
          </p:blipFill>
          <p:spPr>
            <a:xfrm>
              <a:off x="9922728" y="3487629"/>
              <a:ext cx="2058251" cy="400000"/>
            </a:xfrm>
            <a:prstGeom prst="rect">
              <a:avLst/>
            </a:prstGeom>
          </p:spPr>
        </p:pic>
      </p:gr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49843" y="200455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41. Breakdown of the gap in life expectancy in between the most and least deprived deciles by cause of death in London, 2021</a:t>
            </a: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34051BA1-CAAF-4A52-BEF6-91FC27994F58}"/>
              </a:ext>
            </a:extLst>
          </p:cNvPr>
          <p:cNvSpPr txBox="1"/>
          <p:nvPr/>
        </p:nvSpPr>
        <p:spPr bwMode="gray">
          <a:xfrm>
            <a:off x="595114" y="1212817"/>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Higher mortality due to Covid-19 had the biggest impact on the gap in life expectancy, between the most and least deprived deciles</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After Covid-19, deaths due to cardiovascular disease (heart disease, stroke, other circulatory), cancer and respiratory disease contributed significantly to gaps in life expectancy </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However, nearly every cause of death noted, contributed to the gap seen in life expectancy between the most and least deprived deciles</a:t>
            </a:r>
            <a:endParaRPr kumimoji="0" lang="en-US"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22" name="Title 2">
            <a:extLst>
              <a:ext uri="{FF2B5EF4-FFF2-40B4-BE49-F238E27FC236}">
                <a16:creationId xmlns:a16="http://schemas.microsoft.com/office/drawing/2014/main" id="{943ADF9B-2406-4B33-9488-9F91CF78B673}"/>
              </a:ext>
            </a:extLst>
          </p:cNvPr>
          <p:cNvSpPr txBox="1">
            <a:spLocks/>
          </p:cNvSpPr>
          <p:nvPr/>
        </p:nvSpPr>
        <p:spPr>
          <a:xfrm>
            <a:off x="648338" y="675690"/>
            <a:ext cx="11046354" cy="1338788"/>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COVID-19, HEART DISEASE, CANCERS AND LUNG DISEASE ADDED TO GAP IN LIFE EXPECTANCY BETWEEN MOST AND LEAST DEPRIVED DECILES</a:t>
            </a:r>
            <a:endParaRPr lang="en-US" sz="3000" kern="0" spc="190" dirty="0">
              <a:solidFill>
                <a:srgbClr val="353E43"/>
              </a:solidFill>
              <a:ea typeface="Aktiv Grotesk" panose="020B0504020202020204" pitchFamily="34" charset="0"/>
            </a:endParaRPr>
          </a:p>
        </p:txBody>
      </p:sp>
      <p:sp>
        <p:nvSpPr>
          <p:cNvPr id="23" name="Rectangle 22">
            <a:extLst>
              <a:ext uri="{FF2B5EF4-FFF2-40B4-BE49-F238E27FC236}">
                <a16:creationId xmlns:a16="http://schemas.microsoft.com/office/drawing/2014/main" id="{0AA824EE-5847-4D36-A161-DFDEE87E4A77}"/>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7">
                  <a:extLst>
                    <a:ext uri="{A12FA001-AC4F-418D-AE19-62706E023703}">
                      <ahyp:hlinkClr xmlns:ahyp="http://schemas.microsoft.com/office/drawing/2018/hyperlinkcolor" val="tx"/>
                    </a:ext>
                  </a:extLst>
                </a:hlinkClick>
              </a:rPr>
              <a:t>: OHID CHIME tool</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551294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5102363" y="1757284"/>
            <a:ext cx="6793802" cy="51194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42. Age-standardised morbidity rate (years lived with disability) in London for all persons, per 100,000 population, 1990 vs 2019 </a:t>
            </a:r>
            <a:endPar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97084" y="152420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05828" y="1732467"/>
            <a:ext cx="4279797"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Years lived with disability as measured by the Global Burden of Disease tool helps assess the impact across the population of different illnesses and symptoms (morbidity)</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Low back pain, depressive symptoms and headache continue to contribute significantly to years lived with disability in London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Several others causes increased too since 1990, but the most significant increase was seen in diabetes </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a:ea typeface="+mn-ea"/>
                <a:cs typeface="Arial"/>
              </a:rPr>
              <a:t>For males in 2019, the top three causes were low back pain, diabetes, and depressive disorders. For females, these were low back pain, headache disorders, and depressive disorders.</a:t>
            </a: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9FE0E3B-8A25-46B7-A270-5BD6506C2931}"/>
              </a:ext>
            </a:extLst>
          </p:cNvPr>
          <p:cNvGrpSpPr/>
          <p:nvPr/>
        </p:nvGrpSpPr>
        <p:grpSpPr>
          <a:xfrm>
            <a:off x="5102363" y="2366704"/>
            <a:ext cx="6871464" cy="3711107"/>
            <a:chOff x="4754880" y="1988566"/>
            <a:chExt cx="7170821" cy="3865321"/>
          </a:xfrm>
        </p:grpSpPr>
        <p:pic>
          <p:nvPicPr>
            <p:cNvPr id="3" name="Picture 2">
              <a:extLst>
                <a:ext uri="{FF2B5EF4-FFF2-40B4-BE49-F238E27FC236}">
                  <a16:creationId xmlns:a16="http://schemas.microsoft.com/office/drawing/2014/main" id="{9A869F3D-CD3C-4E01-86B1-8114E3F90212}"/>
                </a:ext>
              </a:extLst>
            </p:cNvPr>
            <p:cNvPicPr>
              <a:picLocks noChangeAspect="1"/>
            </p:cNvPicPr>
            <p:nvPr/>
          </p:nvPicPr>
          <p:blipFill rotWithShape="1">
            <a:blip r:embed="rId3"/>
            <a:srcRect l="17763" t="12351" r="15586" b="34878"/>
            <a:stretch/>
          </p:blipFill>
          <p:spPr>
            <a:xfrm>
              <a:off x="4754880" y="1988566"/>
              <a:ext cx="7170821" cy="3619100"/>
            </a:xfrm>
            <a:prstGeom prst="rect">
              <a:avLst/>
            </a:prstGeom>
          </p:spPr>
        </p:pic>
        <p:pic>
          <p:nvPicPr>
            <p:cNvPr id="7" name="Picture 6">
              <a:extLst>
                <a:ext uri="{FF2B5EF4-FFF2-40B4-BE49-F238E27FC236}">
                  <a16:creationId xmlns:a16="http://schemas.microsoft.com/office/drawing/2014/main" id="{1EE0FB56-B4AB-4E02-A6D1-3469D2FD6A9A}"/>
                </a:ext>
              </a:extLst>
            </p:cNvPr>
            <p:cNvPicPr>
              <a:picLocks noChangeAspect="1"/>
            </p:cNvPicPr>
            <p:nvPr/>
          </p:nvPicPr>
          <p:blipFill rotWithShape="1">
            <a:blip r:embed="rId3"/>
            <a:srcRect l="41292" t="74709" r="46941" b="21701"/>
            <a:stretch/>
          </p:blipFill>
          <p:spPr>
            <a:xfrm>
              <a:off x="8941869" y="5607666"/>
              <a:ext cx="1266033" cy="246221"/>
            </a:xfrm>
            <a:prstGeom prst="rect">
              <a:avLst/>
            </a:prstGeom>
          </p:spPr>
        </p:pic>
      </p:grpSp>
      <p:sp>
        <p:nvSpPr>
          <p:cNvPr id="5" name="Rectangle 4">
            <a:extLst>
              <a:ext uri="{FF2B5EF4-FFF2-40B4-BE49-F238E27FC236}">
                <a16:creationId xmlns:a16="http://schemas.microsoft.com/office/drawing/2014/main" id="{0A5BCD2F-1C58-1A80-A983-AD85A0A34594}"/>
              </a:ext>
            </a:extLst>
          </p:cNvPr>
          <p:cNvSpPr/>
          <p:nvPr/>
        </p:nvSpPr>
        <p:spPr>
          <a:xfrm>
            <a:off x="5102363" y="6075347"/>
            <a:ext cx="6871464" cy="61555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53E43">
                    <a:lumMod val="50000"/>
                  </a:srgbClr>
                </a:solidFill>
                <a:effectLst/>
                <a:uLnTx/>
                <a:uFillTx/>
                <a:latin typeface="Arial"/>
                <a:ea typeface="+mn-ea"/>
                <a:cs typeface="Arial"/>
              </a:rPr>
              <a:t>Note: </a:t>
            </a:r>
            <a:r>
              <a:rPr kumimoji="0" lang="en-GB" sz="1200" b="0" i="0" u="none" strike="noStrike" kern="0" cap="none" spc="0" normalizeH="0" baseline="0" noProof="0" dirty="0">
                <a:ln>
                  <a:noFill/>
                </a:ln>
                <a:solidFill>
                  <a:srgbClr val="353E43"/>
                </a:solidFill>
                <a:effectLst/>
                <a:uLnTx/>
                <a:uFillTx/>
                <a:latin typeface="Arial"/>
                <a:ea typeface="+mn-lt"/>
                <a:cs typeface="Arial"/>
              </a:rPr>
              <a:t>Change between years should be interpreted with caution as it may reflect changes in methodology and categorisation, and uncertainty limits are wide for most causes.</a:t>
            </a:r>
            <a:r>
              <a:rPr kumimoji="0" lang="en-GB" sz="1200" b="0" i="0" u="none" strike="noStrike" kern="0" cap="none" spc="0" normalizeH="0" baseline="0" noProof="0" dirty="0">
                <a:ln>
                  <a:noFill/>
                </a:ln>
                <a:solidFill>
                  <a:srgbClr val="353E43"/>
                </a:solidFill>
                <a:effectLst/>
                <a:uLnTx/>
                <a:uFillTx/>
                <a:latin typeface="Arial"/>
                <a:ea typeface="+mn-ea"/>
                <a:cs typeface="Arial"/>
              </a:rPr>
              <a:t>)</a:t>
            </a:r>
            <a:endParaRPr kumimoji="0" lang="en-GB" sz="12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12" name="Title 2">
            <a:extLst>
              <a:ext uri="{FF2B5EF4-FFF2-40B4-BE49-F238E27FC236}">
                <a16:creationId xmlns:a16="http://schemas.microsoft.com/office/drawing/2014/main" id="{DB986EDC-6197-4C95-851A-EE34E5CDCFE5}"/>
              </a:ext>
            </a:extLst>
          </p:cNvPr>
          <p:cNvSpPr txBox="1">
            <a:spLocks/>
          </p:cNvSpPr>
          <p:nvPr/>
        </p:nvSpPr>
        <p:spPr>
          <a:xfrm>
            <a:off x="648338" y="675690"/>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US" sz="3000" spc="190" dirty="0">
                <a:solidFill>
                  <a:srgbClr val="353E43"/>
                </a:solidFill>
                <a:ea typeface="Aktiv Grotesk" panose="020B0504020202020204" pitchFamily="34" charset="0"/>
              </a:rPr>
              <a:t>LOW BACK PAIN, DEPRESSION AND HEADACHE CONTRIBUTE MOST TO ILLNESS IN LONDON</a:t>
            </a:r>
            <a:endParaRPr lang="en-US" sz="3000" kern="0" spc="190" dirty="0">
              <a:solidFill>
                <a:srgbClr val="353E43"/>
              </a:solidFill>
              <a:ea typeface="Aktiv Grotesk" panose="020B0504020202020204" pitchFamily="34" charset="0"/>
            </a:endParaRPr>
          </a:p>
        </p:txBody>
      </p:sp>
      <p:sp>
        <p:nvSpPr>
          <p:cNvPr id="15" name="Rectangle 14">
            <a:extLst>
              <a:ext uri="{FF2B5EF4-FFF2-40B4-BE49-F238E27FC236}">
                <a16:creationId xmlns:a16="http://schemas.microsoft.com/office/drawing/2014/main" id="{16B6C889-2DBC-428E-B9B3-0F215F5C23E5}"/>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rPr>
              <a:t>Source: </a:t>
            </a:r>
            <a:r>
              <a:rPr kumimoji="0" lang="en-US" sz="1000" b="0" i="0" u="none" strike="noStrike" kern="1200" cap="none" spc="0" normalizeH="0" baseline="0" noProof="0" dirty="0">
                <a:ln>
                  <a:noFill/>
                </a:ln>
                <a:solidFill>
                  <a:srgbClr val="353E43"/>
                </a:solidFill>
                <a:effectLst/>
                <a:uLnTx/>
                <a:uFillTx/>
                <a:latin typeface="Arial"/>
                <a:ea typeface="+mn-ea"/>
                <a:cs typeface="Arial"/>
                <a:hlinkClick r:id="rId4">
                  <a:extLst>
                    <a:ext uri="{A12FA001-AC4F-418D-AE19-62706E023703}">
                      <ahyp:hlinkClr xmlns:ahyp="http://schemas.microsoft.com/office/drawing/2018/hyperlinkcolor" val="tx"/>
                    </a:ext>
                  </a:extLst>
                </a:hlinkClick>
              </a:rPr>
              <a:t>Figure 16, Health Profile for London, 2021</a:t>
            </a:r>
            <a:endParaRPr kumimoji="0" lang="en-US" sz="1000" b="0" i="0" u="none" strike="noStrike" kern="1200" cap="none" spc="0" normalizeH="0" baseline="0" noProof="0" dirty="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682659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5108074" y="1535167"/>
            <a:ext cx="6985314" cy="49990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43. Comparison of prevalence of several common diseases, people aged 65-84, most and least deprived groups, London, June 2021 </a:t>
            </a:r>
            <a:endPar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571764" y="1548822"/>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123" y="1493328"/>
            <a:ext cx="4279797"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Segmentation Model uses nationally available datasets to assign conditions to the entire GP registered population based on their historic health service usage.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Patients aged 65-84 in the most deprived quintile in London, have higher morbidity and much higher (estimated) prevalence of hypertension (44.6% vs 33.7%) and diabetes (31.3% vs 16.1%) compared to the least deprived quintile.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Higher prevalence in more deprived groups of other major diseases was also observed including osteoarthritis, coronary heart disease, cerebrovascular disease, asthma, and depression.</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sym typeface="Arial"/>
              </a:rPr>
              <a:t>Note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Patients with conditions that can be managed entirely within primary care without presenting to secondary/community care will not be 'detected' by the Segmentation Model.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65-84 category is a large age bracket, which could be skewed differently between populations.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160244F4-73F1-4F05-84F7-FD16C6929DBE}"/>
              </a:ext>
            </a:extLst>
          </p:cNvPr>
          <p:cNvPicPr>
            <a:picLocks noChangeAspect="1"/>
          </p:cNvPicPr>
          <p:nvPr/>
        </p:nvPicPr>
        <p:blipFill>
          <a:blip r:embed="rId3"/>
          <a:stretch>
            <a:fillRect/>
          </a:stretch>
        </p:blipFill>
        <p:spPr>
          <a:xfrm>
            <a:off x="5108074" y="2076907"/>
            <a:ext cx="6559865" cy="4218798"/>
          </a:xfrm>
          <a:prstGeom prst="rect">
            <a:avLst/>
          </a:prstGeom>
        </p:spPr>
      </p:pic>
      <p:pic>
        <p:nvPicPr>
          <p:cNvPr id="10" name="Picture 9">
            <a:extLst>
              <a:ext uri="{FF2B5EF4-FFF2-40B4-BE49-F238E27FC236}">
                <a16:creationId xmlns:a16="http://schemas.microsoft.com/office/drawing/2014/main" id="{C0422E15-E6CB-4A00-BCBF-A2ED557C68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633389" y="6405259"/>
            <a:ext cx="2558611" cy="452741"/>
          </a:xfrm>
          <a:prstGeom prst="rect">
            <a:avLst/>
          </a:prstGeom>
        </p:spPr>
      </p:pic>
      <p:sp>
        <p:nvSpPr>
          <p:cNvPr id="11" name="Title 2">
            <a:extLst>
              <a:ext uri="{FF2B5EF4-FFF2-40B4-BE49-F238E27FC236}">
                <a16:creationId xmlns:a16="http://schemas.microsoft.com/office/drawing/2014/main" id="{D61BDF28-6FB3-46E1-B336-A7F4958036FC}"/>
              </a:ext>
            </a:extLst>
          </p:cNvPr>
          <p:cNvSpPr txBox="1">
            <a:spLocks/>
          </p:cNvSpPr>
          <p:nvPr/>
        </p:nvSpPr>
        <p:spPr>
          <a:xfrm>
            <a:off x="648338" y="675690"/>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US" sz="3000" spc="190" dirty="0">
                <a:solidFill>
                  <a:srgbClr val="353E43"/>
                </a:solidFill>
                <a:ea typeface="Aktiv Grotesk" panose="020B0504020202020204" pitchFamily="34" charset="0"/>
              </a:rPr>
              <a:t>PREVALENCE OF SEVERAL COMMON DIAGNOSED DISEASES WAS HIGHER IN DEPRIVED GROUPS</a:t>
            </a:r>
            <a:endParaRPr lang="en-US" sz="3000" kern="0" spc="190" dirty="0">
              <a:solidFill>
                <a:srgbClr val="353E43"/>
              </a:solidFill>
              <a:ea typeface="Aktiv Grotesk" panose="020B0504020202020204" pitchFamily="34" charset="0"/>
            </a:endParaRPr>
          </a:p>
        </p:txBody>
      </p:sp>
      <p:sp>
        <p:nvSpPr>
          <p:cNvPr id="14" name="Rectangle 13">
            <a:extLst>
              <a:ext uri="{FF2B5EF4-FFF2-40B4-BE49-F238E27FC236}">
                <a16:creationId xmlns:a16="http://schemas.microsoft.com/office/drawing/2014/main" id="{887AEF58-5802-4BBB-88F3-EB8DE92F4C06}"/>
              </a:ext>
            </a:extLst>
          </p:cNvPr>
          <p:cNvSpPr/>
          <p:nvPr/>
        </p:nvSpPr>
        <p:spPr>
          <a:xfrm>
            <a:off x="479575" y="6455391"/>
            <a:ext cx="9083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mn-cs"/>
              </a:rPr>
              <a:t>Segmentation Model developed by Data, Analysis and Intelligence Service (DAIS) in NHSEI, Public Health England (PHE), Outcomes Based Healthcare (OBH) and Arden &amp; GEM CSU.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https://apps.model.nhs.uk/report/PaPi</a:t>
            </a:r>
            <a:endParaRPr kumimoji="0" lang="en-GB" sz="10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3505098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5484348" y="1548822"/>
            <a:ext cx="1379959" cy="4571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a:ea typeface="+mn-ea"/>
                <a:cs typeface="Arial"/>
                <a:sym typeface="Arial"/>
              </a:rPr>
              <a:t>Fig 44. Comparison of prevalence of several common diseases in people aged 65-84, by ethnic group, London, June 2021 </a:t>
            </a:r>
            <a:endPar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598823"/>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123" y="1548822"/>
            <a:ext cx="4279797"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Segmentation Model highlights several examples of ethnic inequality in the prevalence of common diseases in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353E43"/>
                </a:solidFill>
                <a:effectLst/>
                <a:uLnTx/>
                <a:uFillTx/>
                <a:latin typeface="Arial"/>
                <a:ea typeface="+mn-ea"/>
                <a:cs typeface="+mn-cs"/>
              </a:rPr>
              <a:t>Hypertension</a:t>
            </a:r>
            <a:r>
              <a:rPr kumimoji="0" lang="en-GB" sz="1400" b="0" i="0" u="none" strike="noStrike" kern="1200" cap="none" spc="0" normalizeH="0" baseline="0" noProof="0" dirty="0">
                <a:ln>
                  <a:noFill/>
                </a:ln>
                <a:solidFill>
                  <a:srgbClr val="353E43"/>
                </a:solidFill>
                <a:effectLst/>
                <a:uLnTx/>
                <a:uFillTx/>
                <a:latin typeface="Arial"/>
                <a:ea typeface="+mn-ea"/>
                <a:cs typeface="+mn-cs"/>
              </a:rPr>
              <a:t>: A much higher prevalence is seen in Asian (56.5%) and Black (56.0%) ethnic groups compared to White (42.2%).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353E43"/>
                </a:solidFill>
                <a:effectLst/>
                <a:uLnTx/>
                <a:uFillTx/>
                <a:latin typeface="Arial"/>
                <a:ea typeface="+mn-ea"/>
                <a:cs typeface="+mn-cs"/>
              </a:rPr>
              <a:t>Diabetes</a:t>
            </a:r>
            <a:r>
              <a:rPr kumimoji="0" lang="en-GB" sz="1400" b="0" i="0" u="none" strike="noStrike" kern="1200" cap="none" spc="0" normalizeH="0" baseline="0" noProof="0" dirty="0">
                <a:ln>
                  <a:noFill/>
                </a:ln>
                <a:solidFill>
                  <a:srgbClr val="353E43"/>
                </a:solidFill>
                <a:effectLst/>
                <a:uLnTx/>
                <a:uFillTx/>
                <a:latin typeface="Arial"/>
                <a:ea typeface="+mn-ea"/>
                <a:cs typeface="+mn-cs"/>
              </a:rPr>
              <a:t>: A much higher prevalence is seen in Asian (49.2%) and Black (40.4%) ethnic groups than White (18.8%).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353E43"/>
                </a:solidFill>
                <a:effectLst/>
                <a:uLnTx/>
                <a:uFillTx/>
                <a:latin typeface="Arial"/>
                <a:ea typeface="+mn-ea"/>
                <a:cs typeface="+mn-cs"/>
              </a:rPr>
              <a:t>Other</a:t>
            </a:r>
            <a:r>
              <a:rPr kumimoji="0" lang="en-GB" sz="1400" b="0" i="0" u="none" strike="noStrike" kern="1200" cap="none" spc="0" normalizeH="0" baseline="0" noProof="0" dirty="0">
                <a:ln>
                  <a:noFill/>
                </a:ln>
                <a:solidFill>
                  <a:srgbClr val="353E43"/>
                </a:solidFill>
                <a:effectLst/>
                <a:uLnTx/>
                <a:uFillTx/>
                <a:latin typeface="Arial"/>
                <a:ea typeface="+mn-ea"/>
                <a:cs typeface="+mn-cs"/>
              </a:rPr>
              <a:t>: Higher coronary heart disease (CHD) and asthma prevalence in Asian ethnic groups; while a lower cancer prevalence is observed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sym typeface="Arial"/>
              </a:rPr>
              <a:t>Note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Ethnicity coding has improved but remains incomplete with concerns remaining especially around secondary care coding quality.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sym typeface="Arial"/>
              </a:rPr>
              <a:t>Missing records likely to be skewed towards patients not routinely accessing healthcare services/younger people. </a:t>
            </a:r>
            <a:endParaRPr kumimoji="0" lang="en-GB" sz="1200" b="0"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363911D5-9EB5-4F19-8E32-82B1A9BB7FA9}"/>
              </a:ext>
            </a:extLst>
          </p:cNvPr>
          <p:cNvPicPr>
            <a:picLocks noChangeAspect="1"/>
          </p:cNvPicPr>
          <p:nvPr/>
        </p:nvPicPr>
        <p:blipFill>
          <a:blip r:embed="rId3"/>
          <a:stretch>
            <a:fillRect/>
          </a:stretch>
        </p:blipFill>
        <p:spPr>
          <a:xfrm>
            <a:off x="6864307" y="1516573"/>
            <a:ext cx="4892133" cy="4665737"/>
          </a:xfrm>
          <a:prstGeom prst="rect">
            <a:avLst/>
          </a:prstGeom>
        </p:spPr>
      </p:pic>
      <p:pic>
        <p:nvPicPr>
          <p:cNvPr id="10" name="Picture 9">
            <a:extLst>
              <a:ext uri="{FF2B5EF4-FFF2-40B4-BE49-F238E27FC236}">
                <a16:creationId xmlns:a16="http://schemas.microsoft.com/office/drawing/2014/main" id="{F5432622-5313-441C-9BEC-5E628C7098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633389" y="6405259"/>
            <a:ext cx="2558611" cy="452741"/>
          </a:xfrm>
          <a:prstGeom prst="rect">
            <a:avLst/>
          </a:prstGeom>
        </p:spPr>
      </p:pic>
      <p:sp>
        <p:nvSpPr>
          <p:cNvPr id="12" name="Title 2">
            <a:extLst>
              <a:ext uri="{FF2B5EF4-FFF2-40B4-BE49-F238E27FC236}">
                <a16:creationId xmlns:a16="http://schemas.microsoft.com/office/drawing/2014/main" id="{41934369-1237-4E3A-A859-8360298537F5}"/>
              </a:ext>
            </a:extLst>
          </p:cNvPr>
          <p:cNvSpPr txBox="1">
            <a:spLocks/>
          </p:cNvSpPr>
          <p:nvPr/>
        </p:nvSpPr>
        <p:spPr>
          <a:xfrm>
            <a:off x="648338" y="675690"/>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spc="190" dirty="0">
                <a:solidFill>
                  <a:srgbClr val="353E43"/>
                </a:solidFill>
                <a:ea typeface="Aktiv Grotesk" panose="020B0504020202020204" pitchFamily="34" charset="0"/>
              </a:rPr>
              <a:t>THE PREVALENCE OF COMMON DIAGNOSED DISEASES IN LONDON VARIES BY ETHNICITY</a:t>
            </a:r>
            <a:endParaRPr lang="en-US" sz="3000" kern="0" spc="190" dirty="0">
              <a:solidFill>
                <a:srgbClr val="353E43"/>
              </a:solidFill>
              <a:ea typeface="Aktiv Grotesk" panose="020B0504020202020204" pitchFamily="34" charset="0"/>
            </a:endParaRPr>
          </a:p>
        </p:txBody>
      </p:sp>
      <p:sp>
        <p:nvSpPr>
          <p:cNvPr id="15" name="Rectangle 14">
            <a:extLst>
              <a:ext uri="{FF2B5EF4-FFF2-40B4-BE49-F238E27FC236}">
                <a16:creationId xmlns:a16="http://schemas.microsoft.com/office/drawing/2014/main" id="{5D4FEDA3-F09B-42DC-8188-E3747A080DC4}"/>
              </a:ext>
            </a:extLst>
          </p:cNvPr>
          <p:cNvSpPr/>
          <p:nvPr/>
        </p:nvSpPr>
        <p:spPr>
          <a:xfrm>
            <a:off x="479575" y="6455391"/>
            <a:ext cx="9083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mn-cs"/>
              </a:rPr>
              <a:t>Segmentation Model developed by Data, Analysis and Intelligence Service (DAIS) in NHSEI, Public Health England (PHE), Outcomes Based Healthcare (OBH) and Arden &amp; GEM CSU.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https://apps.model.nhs.uk/report/PaPi</a:t>
            </a:r>
            <a:endParaRPr kumimoji="0" lang="en-GB" sz="10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1753295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117" y="1121632"/>
            <a:ext cx="5561952" cy="184217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General Health Questionnaire (GHQ-12) helps to identify minor psychiatric disorders in the general population. Higher scores are indicative of poorer mental health.</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53E43"/>
                </a:solidFill>
                <a:effectLst/>
                <a:uLnTx/>
                <a:uFillTx/>
                <a:latin typeface="Arial"/>
                <a:ea typeface="+mn-ea"/>
                <a:cs typeface="Arial"/>
                <a:sym typeface="Arial"/>
              </a:rPr>
              <a:t>In 2009-11 around one in five (20%) of Londoners aged 16+ </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reported characteristics of poor mental health. It has remained quite stable over the last 10 years, though in the most recent wave of the survey 2019-21 (partially covering the pandemic period), the proportion increased to 24%.</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Female Londoners (28%) were more likely to display features of poorer mental health than male Londoners (18%).</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Londoners aged 50+ (18%) were less likely to display features of poorer mental health than Londoners aged 16-29 and 30-49 (27% and 28% respectively).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B6BEAFBF-E5EA-4196-8CA1-6812300C628C}"/>
              </a:ext>
            </a:extLst>
          </p:cNvPr>
          <p:cNvPicPr>
            <a:picLocks noChangeAspect="1"/>
          </p:cNvPicPr>
          <p:nvPr/>
        </p:nvPicPr>
        <p:blipFill>
          <a:blip r:embed="rId3"/>
          <a:stretch>
            <a:fillRect/>
          </a:stretch>
        </p:blipFill>
        <p:spPr>
          <a:xfrm>
            <a:off x="6372443" y="2274201"/>
            <a:ext cx="5363835" cy="3800863"/>
          </a:xfrm>
          <a:prstGeom prst="rect">
            <a:avLst/>
          </a:prstGeom>
        </p:spPr>
      </p:pic>
      <p:sp>
        <p:nvSpPr>
          <p:cNvPr id="3" name="TextBox 2">
            <a:extLst>
              <a:ext uri="{FF2B5EF4-FFF2-40B4-BE49-F238E27FC236}">
                <a16:creationId xmlns:a16="http://schemas.microsoft.com/office/drawing/2014/main" id="{D9E9A903-D941-48F0-B6D5-97193C71067D}"/>
              </a:ext>
            </a:extLst>
          </p:cNvPr>
          <p:cNvSpPr txBox="1"/>
          <p:nvPr/>
        </p:nvSpPr>
        <p:spPr>
          <a:xfrm>
            <a:off x="742089" y="4612650"/>
            <a:ext cx="55491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353E4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53E43"/>
                </a:solidFill>
                <a:effectLst/>
                <a:uLnTx/>
                <a:uFillTx/>
                <a:latin typeface="Arial"/>
                <a:ea typeface="+mn-ea"/>
                <a:cs typeface="+mn-cs"/>
              </a:rPr>
              <a:t>Note</a:t>
            </a:r>
            <a:r>
              <a:rPr kumimoji="0" lang="en-GB" sz="1200" b="0" i="0" u="none" strike="noStrike" kern="1200" cap="none" spc="0" normalizeH="0" baseline="0" noProof="0" dirty="0">
                <a:ln>
                  <a:noFill/>
                </a:ln>
                <a:solidFill>
                  <a:srgbClr val="353E43"/>
                </a:solidFill>
                <a:effectLst/>
                <a:uLnTx/>
                <a:uFillTx/>
                <a:latin typeface="Arial"/>
                <a:ea typeface="+mn-ea"/>
                <a:cs typeface="+mn-cs"/>
              </a:rPr>
              <a:t>: The General Health Questionnaire focuses on two major areas: the inability to carry out normal functions; and the appearance of new and distressing phenomena, with each of the 12 items rated on a four-point response scale. A coding method was used whereby the maximum score for any respondent is 12, with higher values indicating poorer mental health. A threshold of 4 or more was set as the difference between 'no or few mental health problems' and 'poorer mental health’.</a:t>
            </a:r>
          </a:p>
        </p:txBody>
      </p:sp>
      <p:sp>
        <p:nvSpPr>
          <p:cNvPr id="10" name="Text Placeholder 5">
            <a:extLst>
              <a:ext uri="{FF2B5EF4-FFF2-40B4-BE49-F238E27FC236}">
                <a16:creationId xmlns:a16="http://schemas.microsoft.com/office/drawing/2014/main" id="{657A592A-2EC6-4D2F-99EA-D53A5AA457D4}"/>
              </a:ext>
            </a:extLst>
          </p:cNvPr>
          <p:cNvSpPr txBox="1">
            <a:spLocks/>
          </p:cNvSpPr>
          <p:nvPr/>
        </p:nvSpPr>
        <p:spPr>
          <a:xfrm>
            <a:off x="6366944" y="1673954"/>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45. Percentage of Londoners aged 16+ with a high GHQ-12 score (4 or more), 2009-21</a:t>
            </a:r>
          </a:p>
        </p:txBody>
      </p:sp>
      <p:sp>
        <p:nvSpPr>
          <p:cNvPr id="11" name="Title 2">
            <a:extLst>
              <a:ext uri="{FF2B5EF4-FFF2-40B4-BE49-F238E27FC236}">
                <a16:creationId xmlns:a16="http://schemas.microsoft.com/office/drawing/2014/main" id="{2618F71D-AEE1-4E3B-B778-80BC64F316B7}"/>
              </a:ext>
            </a:extLst>
          </p:cNvPr>
          <p:cNvSpPr txBox="1">
            <a:spLocks/>
          </p:cNvSpPr>
          <p:nvPr/>
        </p:nvSpPr>
        <p:spPr>
          <a:xfrm>
            <a:off x="648338" y="675690"/>
            <a:ext cx="11046354"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spc="190" dirty="0">
                <a:solidFill>
                  <a:srgbClr val="353E43"/>
                </a:solidFill>
                <a:ea typeface="Aktiv Grotesk" panose="020B0504020202020204" pitchFamily="34" charset="0"/>
              </a:rPr>
              <a:t>NEARLY ONE IN FOUR LONDONERS AGED 16+ REPORT SIGNS OF POOR MENTAL HEALTH</a:t>
            </a:r>
            <a:endParaRPr lang="en-US" sz="3000" kern="0" spc="190" dirty="0">
              <a:solidFill>
                <a:srgbClr val="353E43"/>
              </a:solidFill>
              <a:ea typeface="Aktiv Grotesk" panose="020B0504020202020204" pitchFamily="34" charset="0"/>
            </a:endParaRPr>
          </a:p>
        </p:txBody>
      </p:sp>
      <p:sp>
        <p:nvSpPr>
          <p:cNvPr id="14" name="Rectangle 13">
            <a:extLst>
              <a:ext uri="{FF2B5EF4-FFF2-40B4-BE49-F238E27FC236}">
                <a16:creationId xmlns:a16="http://schemas.microsoft.com/office/drawing/2014/main" id="{C9A90BEC-C7A7-4DC1-8278-BC34AC16C514}"/>
              </a:ext>
            </a:extLst>
          </p:cNvPr>
          <p:cNvSpPr/>
          <p:nvPr/>
        </p:nvSpPr>
        <p:spPr>
          <a:xfrm>
            <a:off x="479575" y="6455391"/>
            <a:ext cx="9083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University of Essex, Institute for Social and Economic Research. (2022). Understanding Society: Waves 1-11, 2009-2020 and Harmonised BHPS: Waves 1-18, 1991-2009. [data collection]. 15th Edition. UK Data Service. SN: 6614,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http://doi.org/10.5255/UKDA-SN-6614-16</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a:t>
            </a:r>
          </a:p>
        </p:txBody>
      </p:sp>
    </p:spTree>
    <p:extLst>
      <p:ext uri="{BB962C8B-B14F-4D97-AF65-F5344CB8AC3E}">
        <p14:creationId xmlns:p14="http://schemas.microsoft.com/office/powerpoint/2010/main" val="4273497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10289" y="1909785"/>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16. Infant mortality rate per 1,000 live births by local authority in London, 2018-20</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3010" y="1621438"/>
            <a:ext cx="5320589" cy="173443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Infant mortality includes all deaths within the first year of life.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The majority of these are neonatal deaths which occur during the first month, with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main cause relating to prematurity and preterm birth</a:t>
            </a: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followed closely by congenital anomalies.</a:t>
            </a:r>
            <a:endParaRPr kumimoji="0" lang="en-GB" sz="1400" b="0" i="0" u="none" strike="noStrike" kern="1200" cap="none" spc="0" normalizeH="0" baseline="30000" noProof="0" dirty="0">
              <a:ln>
                <a:noFill/>
              </a:ln>
              <a:solidFill>
                <a:srgbClr val="333333"/>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There is some variation by local authority.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Within London infant mortality rates range from 1.9 per 1,000 in Wandsworth up to 4.7 per 1,000 in Hounslow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Nationally data shows the rate of infant mortality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increases as deprivation increases</a:t>
            </a:r>
            <a:r>
              <a:rPr kumimoji="0" lang="en-GB" sz="16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t>
            </a:r>
            <a:endParaRPr kumimoji="0" lang="en-GB"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Note</a:t>
            </a:r>
            <a:r>
              <a:rPr kumimoji="0" lang="en-GB" sz="12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a:t>
            </a:r>
            <a:r>
              <a:rPr kumimoji="0" lang="en-GB" sz="1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Infant mortality rates are presented as a three-year rolling average to smooth out variation. </a:t>
            </a: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id="{184A6368-E684-43DC-A546-DFBE6E77FDFB}"/>
              </a:ext>
            </a:extLst>
          </p:cNvPr>
          <p:cNvPicPr>
            <a:picLocks noChangeAspect="1"/>
          </p:cNvPicPr>
          <p:nvPr/>
        </p:nvPicPr>
        <p:blipFill rotWithShape="1">
          <a:blip r:embed="rId3"/>
          <a:srcRect l="16959" t="31863" r="34347" b="12543"/>
          <a:stretch/>
        </p:blipFill>
        <p:spPr>
          <a:xfrm>
            <a:off x="5926568" y="2534754"/>
            <a:ext cx="5936776" cy="3671440"/>
          </a:xfrm>
          <a:prstGeom prst="rect">
            <a:avLst/>
          </a:prstGeom>
        </p:spPr>
      </p:pic>
      <p:sp>
        <p:nvSpPr>
          <p:cNvPr id="11" name="Title 2">
            <a:extLst>
              <a:ext uri="{FF2B5EF4-FFF2-40B4-BE49-F238E27FC236}">
                <a16:creationId xmlns:a16="http://schemas.microsoft.com/office/drawing/2014/main" id="{53953FE3-4B4B-4D32-B061-C870BE8A4BBC}"/>
              </a:ext>
            </a:extLst>
          </p:cNvPr>
          <p:cNvSpPr txBox="1">
            <a:spLocks/>
          </p:cNvSpPr>
          <p:nvPr/>
        </p:nvSpPr>
        <p:spPr>
          <a:xfrm>
            <a:off x="623601" y="5304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INFANT MORTALITY IN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2" name="Text Placeholder 5">
            <a:extLst>
              <a:ext uri="{FF2B5EF4-FFF2-40B4-BE49-F238E27FC236}">
                <a16:creationId xmlns:a16="http://schemas.microsoft.com/office/drawing/2014/main" id="{D58198B5-0E80-4CEB-B40C-599877442828}"/>
              </a:ext>
            </a:extLst>
          </p:cNvPr>
          <p:cNvSpPr txBox="1">
            <a:spLocks/>
          </p:cNvSpPr>
          <p:nvPr/>
        </p:nvSpPr>
        <p:spPr>
          <a:xfrm>
            <a:off x="623601" y="923627"/>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2018-20, infant mortality was 3.4 per 1,000 live births and lower than the England average (3.9 per 1000) though no improvement has been seen in recent years</a:t>
            </a:r>
          </a:p>
        </p:txBody>
      </p:sp>
      <p:sp>
        <p:nvSpPr>
          <p:cNvPr id="15" name="Rectangle 14">
            <a:extLst>
              <a:ext uri="{FF2B5EF4-FFF2-40B4-BE49-F238E27FC236}">
                <a16:creationId xmlns:a16="http://schemas.microsoft.com/office/drawing/2014/main" id="{C23E28D5-2AAB-41D0-A7DF-71AEA6374FEB}"/>
              </a:ext>
            </a:extLst>
          </p:cNvPr>
          <p:cNvSpPr/>
          <p:nvPr/>
        </p:nvSpPr>
        <p:spPr>
          <a:xfrm>
            <a:off x="479575" y="6459029"/>
            <a:ext cx="33986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Health Profile for London 2021</a:t>
            </a:r>
            <a:r>
              <a:rPr kumimoji="0" lang="en-GB" sz="1000" b="0" i="0" u="none" strike="noStrike" kern="1200" cap="none" spc="0" normalizeH="0" baseline="0" noProof="0" dirty="0">
                <a:ln>
                  <a:noFill/>
                </a:ln>
                <a:effectLst/>
                <a:uLnTx/>
                <a:uFillTx/>
                <a:latin typeface="Arial"/>
                <a:ea typeface="+mn-ea"/>
                <a:cs typeface="+mn-cs"/>
              </a:rPr>
              <a:t> – Infant Mortality</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424141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923289"/>
          </a:xfrm>
          <a:prstGeom prst="rect">
            <a:avLst/>
          </a:prstGeom>
          <a:noFill/>
          <a:ln>
            <a:noFill/>
          </a:ln>
        </p:spPr>
        <p:txBody>
          <a:bodyPr spcFirstLastPara="1" wrap="square" lIns="0" tIns="45700" rIns="91425" bIns="45700" anchor="t" anchorCtr="0">
            <a:spAutoFit/>
          </a:bodyPr>
          <a:lstStyle/>
          <a:p>
            <a:pPr>
              <a:buClr>
                <a:schemeClr val="lt1"/>
              </a:buClr>
              <a:buSzPts val="3000"/>
            </a:pPr>
            <a:r>
              <a:rPr lang="en-GB" sz="3000" spc="190" dirty="0">
                <a:solidFill>
                  <a:schemeClr val="lt1"/>
                </a:solidFill>
                <a:latin typeface="Arial"/>
                <a:ea typeface="Arial"/>
                <a:cs typeface="Arial"/>
                <a:sym typeface="Arial"/>
              </a:rPr>
              <a:t>PART 6: HEALTHCARE INEQUALITIES</a:t>
            </a:r>
            <a:br>
              <a:rPr lang="en-GB" sz="3000" spc="190" dirty="0">
                <a:solidFill>
                  <a:schemeClr val="lt1"/>
                </a:solidFill>
                <a:latin typeface="Arial"/>
                <a:ea typeface="Arial"/>
                <a:cs typeface="Arial"/>
                <a:sym typeface="Arial"/>
              </a:rPr>
            </a:br>
            <a:endParaRPr lang="en-GB" sz="3000" spc="190" dirty="0">
              <a:solidFill>
                <a:schemeClr val="lt1"/>
              </a:solidFill>
              <a:latin typeface="Arial"/>
              <a:ea typeface="Arial"/>
              <a:cs typeface="Arial"/>
            </a:endParaRPr>
          </a:p>
        </p:txBody>
      </p:sp>
      <p:cxnSp>
        <p:nvCxnSpPr>
          <p:cNvPr id="242" name="Google Shape;242;p2"/>
          <p:cNvCxnSpPr/>
          <p:nvPr/>
        </p:nvCxnSpPr>
        <p:spPr>
          <a:xfrm>
            <a:off x="666543" y="410217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3676960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7DDB4C-1115-E242-A72F-FF1C2B9E3A10}"/>
              </a:ext>
            </a:extLst>
          </p:cNvPr>
          <p:cNvSpPr/>
          <p:nvPr/>
        </p:nvSpPr>
        <p:spPr>
          <a:xfrm>
            <a:off x="6174328" y="2166091"/>
            <a:ext cx="5369334" cy="499901"/>
          </a:xfrm>
          <a:prstGeom prst="rect">
            <a:avLst/>
          </a:prstGeom>
        </p:spPr>
        <p:txBody>
          <a:bodyPr wrap="square" lIns="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a:buClr>
                <a:srgbClr val="000000"/>
              </a:buCl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purpose of this part is to help illustrates through select examples (due to limitations around what data is available in public domain) how inequalities evident in access to, quality and experience of health and care provision can further compound and worsen existing health inequalities</a:t>
            </a:r>
          </a:p>
          <a:p>
            <a:pPr>
              <a:buClr>
                <a:srgbClr val="000000"/>
              </a:buClr>
              <a:defRPr/>
            </a:pPr>
            <a:endParaRPr lang="en-GB" sz="1400" kern="0" dirty="0">
              <a:solidFill>
                <a:srgbClr val="353E43"/>
              </a:solidFill>
              <a:latin typeface="Arial"/>
              <a:cs typeface="Arial"/>
              <a:sym typeface="Arial"/>
            </a:endParaRPr>
          </a:p>
          <a:p>
            <a:pPr>
              <a:buClr>
                <a:srgbClr val="000000"/>
              </a:buCl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a:t>
            </a:r>
            <a:r>
              <a:rPr lang="en-GB" sz="1400" kern="0" dirty="0">
                <a:solidFill>
                  <a:srgbClr val="353E43"/>
                </a:solidFill>
                <a:latin typeface="Arial"/>
                <a:cs typeface="Arial"/>
                <a:sym typeface="Arial"/>
              </a:rPr>
              <a:t>Specifically in this part, we will examine below topics, and present data cut by dimensions of inequality where available:</a:t>
            </a:r>
          </a:p>
          <a:p>
            <a:pPr marL="742950" lvl="1" indent="-285750">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Spend </a:t>
            </a:r>
            <a:r>
              <a:rPr lang="en-GB" sz="1400" kern="0" dirty="0">
                <a:solidFill>
                  <a:srgbClr val="353E43"/>
                </a:solidFill>
                <a:latin typeface="Arial"/>
                <a:cs typeface="Arial"/>
                <a:sym typeface="Arial"/>
              </a:rPr>
              <a:t>on unplanned care by deprivation</a:t>
            </a:r>
          </a:p>
          <a:p>
            <a:pPr marL="742950" lvl="1"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Covid-19 vaccination uptake by deprivation</a:t>
            </a:r>
          </a:p>
          <a:p>
            <a:pPr marL="742950" lvl="1"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Covid-19 vaccination uptake by ethnicity</a:t>
            </a:r>
          </a:p>
          <a:p>
            <a:pPr marL="742950" lvl="1"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Influenza vaccination uptake by deprivation</a:t>
            </a:r>
          </a:p>
          <a:p>
            <a:pPr marL="742950" lvl="1"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Breast and Bowel cancer screening uptake by deprivation</a:t>
            </a:r>
          </a:p>
          <a:p>
            <a:pPr marL="742950" lvl="1" indent="-285750">
              <a:buClr>
                <a:srgbClr val="000000"/>
              </a:buClr>
              <a:buFont typeface="Arial" panose="020B0604020202020204" pitchFamily="34" charset="0"/>
              <a:buChar char="•"/>
              <a:defRPr/>
            </a:pPr>
            <a:r>
              <a:rPr lang="en-GB" sz="1400" kern="0" dirty="0">
                <a:solidFill>
                  <a:srgbClr val="353E43"/>
                </a:solidFill>
                <a:latin typeface="Arial"/>
                <a:cs typeface="Arial"/>
                <a:sym typeface="Arial"/>
              </a:rPr>
              <a:t>Inequality in diabetes care by deprivation</a:t>
            </a: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dirty="0">
              <a:solidFill>
                <a:srgbClr val="353E43"/>
              </a:solidFill>
              <a:latin typeface="Arial"/>
              <a:cs typeface="Arial"/>
            </a:endParaRPr>
          </a:p>
          <a:p>
            <a:pPr lvl="1">
              <a:buClr>
                <a:srgbClr val="000000"/>
              </a:buClr>
              <a:defRPr/>
            </a:pPr>
            <a:endParaRPr lang="en-US" sz="1400" kern="0" dirty="0">
              <a:solidFill>
                <a:srgbClr val="353E43"/>
              </a:solidFill>
              <a:latin typeface="Arial"/>
              <a:cs typeface="Arial"/>
            </a:endParaRPr>
          </a:p>
        </p:txBody>
      </p:sp>
      <p:sp>
        <p:nvSpPr>
          <p:cNvPr id="8" name="Title 2">
            <a:extLst>
              <a:ext uri="{FF2B5EF4-FFF2-40B4-BE49-F238E27FC236}">
                <a16:creationId xmlns:a16="http://schemas.microsoft.com/office/drawing/2014/main" id="{57F3B4CD-EAE1-413D-848F-5F6B57617DB9}"/>
              </a:ext>
            </a:extLst>
          </p:cNvPr>
          <p:cNvSpPr>
            <a:spLocks noGrp="1"/>
          </p:cNvSpPr>
          <p:nvPr>
            <p:ph type="title"/>
          </p:nvPr>
        </p:nvSpPr>
        <p:spPr>
          <a:xfrm>
            <a:off x="564739" y="551128"/>
            <a:ext cx="10751768" cy="507791"/>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PART 6 HEALTHCARE INEQUALITIES</a:t>
            </a:r>
          </a:p>
        </p:txBody>
      </p:sp>
    </p:spTree>
    <p:extLst>
      <p:ext uri="{BB962C8B-B14F-4D97-AF65-F5344CB8AC3E}">
        <p14:creationId xmlns:p14="http://schemas.microsoft.com/office/powerpoint/2010/main" val="40687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3" name="Text Placeholder 5">
            <a:extLst>
              <a:ext uri="{FF2B5EF4-FFF2-40B4-BE49-F238E27FC236}">
                <a16:creationId xmlns:a16="http://schemas.microsoft.com/office/drawing/2014/main" id="{728707B4-BA8E-9146-AB82-8B671E220E43}"/>
              </a:ext>
            </a:extLst>
          </p:cNvPr>
          <p:cNvSpPr txBox="1">
            <a:spLocks/>
          </p:cNvSpPr>
          <p:nvPr/>
        </p:nvSpPr>
        <p:spPr>
          <a:xfrm>
            <a:off x="6237766" y="1734731"/>
            <a:ext cx="5331223" cy="35648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85C383E3-9E71-E74D-9016-0B4EAB7F2098}"/>
              </a:ext>
            </a:extLst>
          </p:cNvPr>
          <p:cNvCxnSpPr>
            <a:cxnSpLocks/>
          </p:cNvCxnSpPr>
          <p:nvPr/>
        </p:nvCxnSpPr>
        <p:spPr>
          <a:xfrm>
            <a:off x="622992" y="220501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F1CEEC7-A434-1F44-BA6B-286BFF8F9BFA}"/>
              </a:ext>
            </a:extLst>
          </p:cNvPr>
          <p:cNvCxnSpPr>
            <a:cxnSpLocks/>
          </p:cNvCxnSpPr>
          <p:nvPr/>
        </p:nvCxnSpPr>
        <p:spPr>
          <a:xfrm>
            <a:off x="6248400" y="220501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E4A02656-0CFA-B741-9A68-ECBED6CC7AA1}"/>
              </a:ext>
            </a:extLst>
          </p:cNvPr>
          <p:cNvSpPr txBox="1"/>
          <p:nvPr/>
        </p:nvSpPr>
        <p:spPr bwMode="gray">
          <a:xfrm>
            <a:off x="622988" y="2369302"/>
            <a:ext cx="228748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3" action="ppaction://hlinksldjump">
                  <a:extLst>
                    <a:ext uri="{A12FA001-AC4F-418D-AE19-62706E023703}">
                      <ahyp:hlinkClr xmlns:ahyp="http://schemas.microsoft.com/office/drawing/2018/hyperlinkcolor" val="tx"/>
                    </a:ext>
                  </a:extLst>
                </a:hlinkClick>
              </a:rPr>
              <a:t>Part 1 Current Context</a:t>
            </a: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4" action="ppaction://hlinksldjump">
                  <a:extLst>
                    <a:ext uri="{A12FA001-AC4F-418D-AE19-62706E023703}">
                      <ahyp:hlinkClr xmlns:ahyp="http://schemas.microsoft.com/office/drawing/2018/hyperlinkcolor" val="tx"/>
                    </a:ext>
                  </a:extLst>
                </a:hlinkClick>
              </a:rPr>
              <a:t>London 2021 Census</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5" action="ppaction://hlinksldjump">
                  <a:extLst>
                    <a:ext uri="{A12FA001-AC4F-418D-AE19-62706E023703}">
                      <ahyp:hlinkClr xmlns:ahyp="http://schemas.microsoft.com/office/drawing/2018/hyperlinkcolor" val="tx"/>
                    </a:ext>
                  </a:extLst>
                </a:hlinkClick>
              </a:rPr>
              <a:t>Limitations of Population Estimates</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6" action="ppaction://hlinksldjump">
                  <a:extLst>
                    <a:ext uri="{A12FA001-AC4F-418D-AE19-62706E023703}">
                      <ahyp:hlinkClr xmlns:ahyp="http://schemas.microsoft.com/office/drawing/2018/hyperlinkcolor" val="tx"/>
                    </a:ext>
                  </a:extLst>
                </a:hlinkClick>
              </a:rPr>
              <a:t>Population Churn in London</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7" action="ppaction://hlinksldjump">
                  <a:extLst>
                    <a:ext uri="{A12FA001-AC4F-418D-AE19-62706E023703}">
                      <ahyp:hlinkClr xmlns:ahyp="http://schemas.microsoft.com/office/drawing/2018/hyperlinkcolor" val="tx"/>
                    </a:ext>
                  </a:extLst>
                </a:hlinkClick>
              </a:rPr>
              <a:t>Covid-19 and recovery</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EA58B7CA-1E0D-44D2-BA3C-9583B2904676}"/>
              </a:ext>
            </a:extLst>
          </p:cNvPr>
          <p:cNvSpPr txBox="1"/>
          <p:nvPr/>
        </p:nvSpPr>
        <p:spPr bwMode="gray">
          <a:xfrm>
            <a:off x="2910468" y="2369301"/>
            <a:ext cx="2909887" cy="324431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8" action="ppaction://hlinksldjump">
                  <a:extLst>
                    <a:ext uri="{A12FA001-AC4F-418D-AE19-62706E023703}">
                      <ahyp:hlinkClr xmlns:ahyp="http://schemas.microsoft.com/office/drawing/2018/hyperlinkcolor" val="tx"/>
                    </a:ext>
                  </a:extLst>
                </a:hlinkClick>
              </a:rPr>
              <a:t>Part 2 Health Inequality in Health Status</a:t>
            </a: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9" action="ppaction://hlinksldjump">
                  <a:extLst>
                    <a:ext uri="{A12FA001-AC4F-418D-AE19-62706E023703}">
                      <ahyp:hlinkClr xmlns:ahyp="http://schemas.microsoft.com/office/drawing/2018/hyperlinkcolor" val="tx"/>
                    </a:ext>
                  </a:extLst>
                </a:hlinkClick>
              </a:rPr>
              <a:t>Inequality in Life expectancy</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0" action="ppaction://hlinksldjump">
                  <a:extLst>
                    <a:ext uri="{A12FA001-AC4F-418D-AE19-62706E023703}">
                      <ahyp:hlinkClr xmlns:ahyp="http://schemas.microsoft.com/office/drawing/2018/hyperlinkcolor" val="tx"/>
                    </a:ext>
                  </a:extLst>
                </a:hlinkClick>
              </a:rPr>
              <a:t>Inequality by ethnicity in health</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1" action="ppaction://hlinksldjump">
                  <a:extLst>
                    <a:ext uri="{A12FA001-AC4F-418D-AE19-62706E023703}">
                      <ahyp:hlinkClr xmlns:ahyp="http://schemas.microsoft.com/office/drawing/2018/hyperlinkcolor" val="tx"/>
                    </a:ext>
                  </a:extLst>
                </a:hlinkClick>
              </a:rPr>
              <a:t>Inequality by select inclusion health groups in health</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2" action="ppaction://hlinksldjump">
                  <a:extLst>
                    <a:ext uri="{A12FA001-AC4F-418D-AE19-62706E023703}">
                      <ahyp:hlinkClr xmlns:ahyp="http://schemas.microsoft.com/office/drawing/2018/hyperlinkcolor" val="tx"/>
                    </a:ext>
                  </a:extLst>
                </a:hlinkClick>
              </a:rPr>
              <a:t>Inequality in healthy life expectancy</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3" action="ppaction://hlinksldjump">
                  <a:extLst>
                    <a:ext uri="{A12FA001-AC4F-418D-AE19-62706E023703}">
                      <ahyp:hlinkClr xmlns:ahyp="http://schemas.microsoft.com/office/drawing/2018/hyperlinkcolor" val="tx"/>
                    </a:ext>
                  </a:extLst>
                </a:hlinkClick>
              </a:rPr>
              <a:t>Inequality in disability free life expectancy</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4" action="ppaction://hlinksldjump">
                  <a:extLst>
                    <a:ext uri="{A12FA001-AC4F-418D-AE19-62706E023703}">
                      <ahyp:hlinkClr xmlns:ahyp="http://schemas.microsoft.com/office/drawing/2018/hyperlinkcolor" val="tx"/>
                    </a:ext>
                  </a:extLst>
                </a:hlinkClick>
              </a:rPr>
              <a:t>Inequality in low birthweight </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FB955E0-D760-4410-9E40-F5A84BFF585A}"/>
              </a:ext>
            </a:extLst>
          </p:cNvPr>
          <p:cNvSpPr txBox="1"/>
          <p:nvPr/>
        </p:nvSpPr>
        <p:spPr bwMode="gray">
          <a:xfrm>
            <a:off x="9149455" y="2318812"/>
            <a:ext cx="228748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0F871CC2-3C8E-5EBA-28E1-C34BE23880B7}"/>
              </a:ext>
            </a:extLst>
          </p:cNvPr>
          <p:cNvSpPr txBox="1"/>
          <p:nvPr/>
        </p:nvSpPr>
        <p:spPr bwMode="gray">
          <a:xfrm>
            <a:off x="6133596" y="2381013"/>
            <a:ext cx="2827524" cy="324431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5" action="ppaction://hlinksldjump">
                  <a:extLst>
                    <a:ext uri="{A12FA001-AC4F-418D-AE19-62706E023703}">
                      <ahyp:hlinkClr xmlns:ahyp="http://schemas.microsoft.com/office/drawing/2018/hyperlinkcolor" val="tx"/>
                    </a:ext>
                  </a:extLst>
                </a:hlinkClick>
              </a:rPr>
              <a:t>Part 3 Why Inequality exists? - Wider determinants</a:t>
            </a: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6" action="ppaction://hlinksldjump">
                  <a:extLst>
                    <a:ext uri="{A12FA001-AC4F-418D-AE19-62706E023703}">
                      <ahyp:hlinkClr xmlns:ahyp="http://schemas.microsoft.com/office/drawing/2018/hyperlinkcolor" val="tx"/>
                    </a:ext>
                  </a:extLst>
                </a:hlinkClick>
              </a:rPr>
              <a:t>1. </a:t>
            </a: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6" action="ppaction://hlinksldjump">
                  <a:extLst>
                    <a:ext uri="{A12FA001-AC4F-418D-AE19-62706E023703}">
                      <ahyp:hlinkClr xmlns:ahyp="http://schemas.microsoft.com/office/drawing/2018/hyperlinkcolor" val="tx"/>
                    </a:ext>
                  </a:extLst>
                </a:hlinkClick>
              </a:rPr>
              <a:t>Give every child the best start in life</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6" action="ppaction://hlinksldjump">
                  <a:extLst>
                    <a:ext uri="{A12FA001-AC4F-418D-AE19-62706E023703}">
                      <ahyp:hlinkClr xmlns:ahyp="http://schemas.microsoft.com/office/drawing/2018/hyperlinkcolor" val="tx"/>
                    </a:ext>
                  </a:extLst>
                </a:hlinkClick>
              </a:rPr>
              <a:t>Child Poverty</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dirty="0">
              <a:ln>
                <a:noFill/>
              </a:ln>
              <a:solidFill>
                <a:srgbClr val="5C6970"/>
              </a:solidFill>
              <a:effectLst/>
              <a:uLnTx/>
              <a:uFillTx/>
              <a:latin typeface="Arial"/>
              <a:ea typeface="+mn-ea"/>
              <a:cs typeface="Arial"/>
              <a:sym typeface="Arial"/>
              <a:hlinkClick r:id="rId17" action="ppaction://hlinksldjump">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7" action="ppaction://hlinksldjump">
                  <a:extLst>
                    <a:ext uri="{A12FA001-AC4F-418D-AE19-62706E023703}">
                      <ahyp:hlinkClr xmlns:ahyp="http://schemas.microsoft.com/office/drawing/2018/hyperlinkcolor" val="tx"/>
                    </a:ext>
                  </a:extLst>
                </a:hlinkClick>
              </a:rPr>
              <a:t>2. </a:t>
            </a: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7" action="ppaction://hlinksldjump">
                  <a:extLst>
                    <a:ext uri="{A12FA001-AC4F-418D-AE19-62706E023703}">
                      <ahyp:hlinkClr xmlns:ahyp="http://schemas.microsoft.com/office/drawing/2018/hyperlinkcolor" val="tx"/>
                    </a:ext>
                  </a:extLst>
                </a:hlinkClick>
              </a:rPr>
              <a:t>Enabling children, young people and adults to maximise their capabilities</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7" action="ppaction://hlinksldjump">
                  <a:extLst>
                    <a:ext uri="{A12FA001-AC4F-418D-AE19-62706E023703}">
                      <ahyp:hlinkClr xmlns:ahyp="http://schemas.microsoft.com/office/drawing/2018/hyperlinkcolor" val="tx"/>
                    </a:ext>
                  </a:extLst>
                </a:hlinkClick>
              </a:rPr>
              <a:t>School Readiness</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8" action="ppaction://hlinksldjump">
                  <a:extLst>
                    <a:ext uri="{A12FA001-AC4F-418D-AE19-62706E023703}">
                      <ahyp:hlinkClr xmlns:ahyp="http://schemas.microsoft.com/office/drawing/2018/hyperlinkcolor" val="tx"/>
                    </a:ext>
                  </a:extLst>
                </a:hlinkClick>
              </a:rPr>
              <a:t>KS4 educational attainment</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9" action="ppaction://hlinksldjump">
                  <a:extLst>
                    <a:ext uri="{A12FA001-AC4F-418D-AE19-62706E023703}">
                      <ahyp:hlinkClr xmlns:ahyp="http://schemas.microsoft.com/office/drawing/2018/hyperlinkcolor" val="tx"/>
                    </a:ext>
                  </a:extLst>
                </a:hlinkClick>
              </a:rPr>
              <a:t>Mental Health</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0" action="ppaction://hlinksldjump">
                  <a:extLst>
                    <a:ext uri="{A12FA001-AC4F-418D-AE19-62706E023703}">
                      <ahyp:hlinkClr xmlns:ahyp="http://schemas.microsoft.com/office/drawing/2018/hyperlinkcolor" val="tx"/>
                    </a:ext>
                  </a:extLst>
                </a:hlinkClick>
              </a:rPr>
              <a:t>3. </a:t>
            </a: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0" action="ppaction://hlinksldjump">
                  <a:extLst>
                    <a:ext uri="{A12FA001-AC4F-418D-AE19-62706E023703}">
                      <ahyp:hlinkClr xmlns:ahyp="http://schemas.microsoft.com/office/drawing/2018/hyperlinkcolor" val="tx"/>
                    </a:ext>
                  </a:extLst>
                </a:hlinkClick>
              </a:rPr>
              <a:t>Fair employment and good work for all</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0" action="ppaction://hlinksldjump">
                  <a:extLst>
                    <a:ext uri="{A12FA001-AC4F-418D-AE19-62706E023703}">
                      <ahyp:hlinkClr xmlns:ahyp="http://schemas.microsoft.com/office/drawing/2018/hyperlinkcolor" val="tx"/>
                    </a:ext>
                  </a:extLst>
                </a:hlinkClick>
              </a:rPr>
              <a:t>Income and Employment</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1" action="ppaction://hlinksldjump">
                  <a:extLst>
                    <a:ext uri="{A12FA001-AC4F-418D-AE19-62706E023703}">
                      <ahyp:hlinkClr xmlns:ahyp="http://schemas.microsoft.com/office/drawing/2018/hyperlinkcolor" val="tx"/>
                    </a:ext>
                  </a:extLst>
                </a:hlinkClick>
              </a:rPr>
              <a:t>4. </a:t>
            </a: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1" action="ppaction://hlinksldjump">
                  <a:extLst>
                    <a:ext uri="{A12FA001-AC4F-418D-AE19-62706E023703}">
                      <ahyp:hlinkClr xmlns:ahyp="http://schemas.microsoft.com/office/drawing/2018/hyperlinkcolor" val="tx"/>
                    </a:ext>
                  </a:extLst>
                </a:hlinkClick>
              </a:rPr>
              <a:t>Healthy standard of living for all</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1" action="ppaction://hlinksldjump">
                  <a:extLst>
                    <a:ext uri="{A12FA001-AC4F-418D-AE19-62706E023703}">
                      <ahyp:hlinkClr xmlns:ahyp="http://schemas.microsoft.com/office/drawing/2018/hyperlinkcolor" val="tx"/>
                    </a:ext>
                  </a:extLst>
                </a:hlinkClick>
              </a:rPr>
              <a:t>Cost of Living</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96D6D08B-19D6-49DF-9BF1-9EB61F6E3E74}"/>
              </a:ext>
            </a:extLst>
          </p:cNvPr>
          <p:cNvSpPr txBox="1"/>
          <p:nvPr/>
        </p:nvSpPr>
        <p:spPr bwMode="gray">
          <a:xfrm>
            <a:off x="9043483" y="2369300"/>
            <a:ext cx="273981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rPr>
              <a:t>Part 3 – Contd.</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rPr>
              <a:t>5. </a:t>
            </a: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2" action="ppaction://hlinksldjump">
                  <a:extLst>
                    <a:ext uri="{A12FA001-AC4F-418D-AE19-62706E023703}">
                      <ahyp:hlinkClr xmlns:ahyp="http://schemas.microsoft.com/office/drawing/2018/hyperlinkcolor" val="tx"/>
                    </a:ext>
                  </a:extLst>
                </a:hlinkClick>
              </a:rPr>
              <a:t>Healthy and sustainable places and communities</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2" action="ppaction://hlinksldjump">
                  <a:extLst>
                    <a:ext uri="{A12FA001-AC4F-418D-AE19-62706E023703}">
                      <ahyp:hlinkClr xmlns:ahyp="http://schemas.microsoft.com/office/drawing/2018/hyperlinkcolor" val="tx"/>
                    </a:ext>
                  </a:extLst>
                </a:hlinkClick>
              </a:rPr>
              <a:t>Housing</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3" action="ppaction://hlinksldjump">
                  <a:extLst>
                    <a:ext uri="{A12FA001-AC4F-418D-AE19-62706E023703}">
                      <ahyp:hlinkClr xmlns:ahyp="http://schemas.microsoft.com/office/drawing/2018/hyperlinkcolor" val="tx"/>
                    </a:ext>
                  </a:extLst>
                </a:hlinkClick>
              </a:rPr>
              <a:t>Active Travel</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4" action="ppaction://hlinksldjump">
                  <a:extLst>
                    <a:ext uri="{A12FA001-AC4F-418D-AE19-62706E023703}">
                      <ahyp:hlinkClr xmlns:ahyp="http://schemas.microsoft.com/office/drawing/2018/hyperlinkcolor" val="tx"/>
                    </a:ext>
                  </a:extLst>
                </a:hlinkClick>
              </a:rPr>
              <a:t>Green Space</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5" action="ppaction://hlinksldjump">
                  <a:extLst>
                    <a:ext uri="{A12FA001-AC4F-418D-AE19-62706E023703}">
                      <ahyp:hlinkClr xmlns:ahyp="http://schemas.microsoft.com/office/drawing/2018/hyperlinkcolor" val="tx"/>
                    </a:ext>
                  </a:extLst>
                </a:hlinkClick>
              </a:rPr>
              <a:t>Air Pollution</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6" action="ppaction://hlinksldjump">
                  <a:extLst>
                    <a:ext uri="{A12FA001-AC4F-418D-AE19-62706E023703}">
                      <ahyp:hlinkClr xmlns:ahyp="http://schemas.microsoft.com/office/drawing/2018/hyperlinkcolor" val="tx"/>
                    </a:ext>
                  </a:extLst>
                </a:hlinkClick>
              </a:rPr>
              <a:t>Built Environment</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7" action="ppaction://hlinksldjump">
                  <a:extLst>
                    <a:ext uri="{A12FA001-AC4F-418D-AE19-62706E023703}">
                      <ahyp:hlinkClr xmlns:ahyp="http://schemas.microsoft.com/office/drawing/2018/hyperlinkcolor" val="tx"/>
                    </a:ext>
                  </a:extLst>
                </a:hlinkClick>
              </a:rPr>
              <a:t>Neighbourhood Cohesion</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8" action="ppaction://hlinksldjump">
                  <a:extLst>
                    <a:ext uri="{A12FA001-AC4F-418D-AE19-62706E023703}">
                      <ahyp:hlinkClr xmlns:ahyp="http://schemas.microsoft.com/office/drawing/2018/hyperlinkcolor" val="tx"/>
                    </a:ext>
                  </a:extLst>
                </a:hlinkClick>
              </a:rPr>
              <a:t>Violence</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9" action="ppaction://hlinksldjump">
                  <a:extLst>
                    <a:ext uri="{A12FA001-AC4F-418D-AE19-62706E023703}">
                      <ahyp:hlinkClr xmlns:ahyp="http://schemas.microsoft.com/office/drawing/2018/hyperlinkcolor" val="tx"/>
                    </a:ext>
                  </a:extLst>
                </a:hlinkClick>
              </a:rPr>
              <a:t>6. Ill Health prevention</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9" action="ppaction://hlinksldjump">
                  <a:extLst>
                    <a:ext uri="{A12FA001-AC4F-418D-AE19-62706E023703}">
                      <ahyp:hlinkClr xmlns:ahyp="http://schemas.microsoft.com/office/drawing/2018/hyperlinkcolor" val="tx"/>
                    </a:ext>
                  </a:extLst>
                </a:hlinkClick>
              </a:rPr>
              <a:t>Key behavioural risk factors</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30" action="ppaction://hlinksldjump">
                  <a:extLst>
                    <a:ext uri="{A12FA001-AC4F-418D-AE19-62706E023703}">
                      <ahyp:hlinkClr xmlns:ahyp="http://schemas.microsoft.com/office/drawing/2018/hyperlinkcolor" val="tx"/>
                    </a:ext>
                  </a:extLst>
                </a:hlinkClick>
              </a:rPr>
              <a:t>7</a:t>
            </a: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30" action="ppaction://hlinksldjump">
                  <a:extLst>
                    <a:ext uri="{A12FA001-AC4F-418D-AE19-62706E023703}">
                      <ahyp:hlinkClr xmlns:ahyp="http://schemas.microsoft.com/office/drawing/2018/hyperlinkcolor" val="tx"/>
                    </a:ext>
                  </a:extLst>
                </a:hlinkClick>
              </a:rPr>
              <a:t>. Racism and Discrimination</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31" action="ppaction://hlinksldjump">
                  <a:extLst>
                    <a:ext uri="{A12FA001-AC4F-418D-AE19-62706E023703}">
                      <ahyp:hlinkClr xmlns:ahyp="http://schemas.microsoft.com/office/drawing/2018/hyperlinkcolor" val="tx"/>
                    </a:ext>
                  </a:extLst>
                </a:hlinkClick>
              </a:rPr>
              <a:t>8. Environmental Sustainability and Equity</a:t>
            </a:r>
            <a:endParaRPr kumimoji="0" lang="en-GB" sz="1400" b="0" i="0" u="sng"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31" action="ppaction://hlinksldjump">
                  <a:extLst>
                    <a:ext uri="{A12FA001-AC4F-418D-AE19-62706E023703}">
                      <ahyp:hlinkClr xmlns:ahyp="http://schemas.microsoft.com/office/drawing/2018/hyperlinkcolor" val="tx"/>
                    </a:ext>
                  </a:extLst>
                </a:hlinkClick>
              </a:rPr>
              <a:t>Climate Risk</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9" name="Title 2">
            <a:extLst>
              <a:ext uri="{FF2B5EF4-FFF2-40B4-BE49-F238E27FC236}">
                <a16:creationId xmlns:a16="http://schemas.microsoft.com/office/drawing/2014/main" id="{EBC3CB34-4D63-4FDE-A225-30C18FACDBA1}"/>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CONTENT NAVIGATOR (1 of 2)</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100804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564739" y="5511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THERE IS HIGHER SPEND ON UNPLANNED CARE AND LOWER ON PLANNED IN DEPRIVED AREAS</a:t>
            </a:r>
            <a:endPar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564739" y="1411790"/>
            <a:ext cx="4277763" cy="1984791"/>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The Segmentation Model uses nationally available datasets to assign conditions and costs to the entire GP registered population based on their historic health service usage.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Emergency department (ED) and non-elective (NEL) per capita spend in London, for people aged 65-84, is higher in the most deprived quintile than in the least deprived (£97 vs £58; £787 vs £457).</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Elective (EL) per capita spend is slightly higher in the least deprived quintile than in the most deprived (£264 vs £250).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Outpatient (OP) spend is slightly higher in the most deprived quintile than in the least deprived (£286 vs £278).</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This collectively highlights how deprived areas tend to receive more reactive than proactive healthcare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rPr>
              <a:t>Note</a:t>
            </a:r>
            <a:r>
              <a:rPr kumimoji="0" lang="en-GB" sz="1200" b="0" i="0" u="none" strike="noStrike" kern="0" cap="none" spc="0" normalizeH="0" baseline="0" noProof="0" dirty="0">
                <a:ln>
                  <a:noFill/>
                </a:ln>
                <a:solidFill>
                  <a:srgbClr val="353E43"/>
                </a:solidFill>
                <a:effectLst/>
                <a:uLnTx/>
                <a:uFillTx/>
                <a:latin typeface="Arial"/>
                <a:ea typeface="+mn-ea"/>
                <a:cs typeface="Arial"/>
              </a:rPr>
              <a:t>:(1) Financial values are based on national tariffs, supplemented with reference cost information where no tariff exists for an indicative price value.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rPr>
              <a:t>(2) ED=Emergency Department; NEL=Non-elective care; EL=elective care; OP=outpatient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53E43"/>
              </a:solidFill>
              <a:effectLst/>
              <a:uLnTx/>
              <a:uFillTx/>
              <a:latin typeface="Arial"/>
              <a:ea typeface="+mn-ea"/>
              <a:cs typeface="Arial"/>
            </a:endParaRP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rot="10800000" flipV="1">
            <a:off x="5022844" y="1492519"/>
            <a:ext cx="1388715" cy="354117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46. Cost by point of delivery for care in most deprived compared to least deprived quintiles (ages 65-84)  </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pic>
        <p:nvPicPr>
          <p:cNvPr id="2" name="Picture 1">
            <a:extLst>
              <a:ext uri="{FF2B5EF4-FFF2-40B4-BE49-F238E27FC236}">
                <a16:creationId xmlns:a16="http://schemas.microsoft.com/office/drawing/2014/main" id="{6A4118ED-5218-4601-82FF-058CF2E2EC31}"/>
              </a:ext>
            </a:extLst>
          </p:cNvPr>
          <p:cNvPicPr>
            <a:picLocks noChangeAspect="1"/>
          </p:cNvPicPr>
          <p:nvPr/>
        </p:nvPicPr>
        <p:blipFill>
          <a:blip r:embed="rId3"/>
          <a:stretch>
            <a:fillRect/>
          </a:stretch>
        </p:blipFill>
        <p:spPr>
          <a:xfrm>
            <a:off x="6290572" y="1334170"/>
            <a:ext cx="5336689" cy="4754389"/>
          </a:xfrm>
          <a:prstGeom prst="rect">
            <a:avLst/>
          </a:prstGeom>
        </p:spPr>
      </p:pic>
      <p:pic>
        <p:nvPicPr>
          <p:cNvPr id="7" name="Picture 6">
            <a:extLst>
              <a:ext uri="{FF2B5EF4-FFF2-40B4-BE49-F238E27FC236}">
                <a16:creationId xmlns:a16="http://schemas.microsoft.com/office/drawing/2014/main" id="{D6139574-6A68-499F-8798-9865993F85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633389" y="6405259"/>
            <a:ext cx="2558611" cy="452741"/>
          </a:xfrm>
          <a:prstGeom prst="rect">
            <a:avLst/>
          </a:prstGeom>
        </p:spPr>
      </p:pic>
      <p:sp>
        <p:nvSpPr>
          <p:cNvPr id="8" name="Rectangle 7">
            <a:extLst>
              <a:ext uri="{FF2B5EF4-FFF2-40B4-BE49-F238E27FC236}">
                <a16:creationId xmlns:a16="http://schemas.microsoft.com/office/drawing/2014/main" id="{40A71361-C13C-4882-A5BB-5A357ADA9EC5}"/>
              </a:ext>
            </a:extLst>
          </p:cNvPr>
          <p:cNvSpPr/>
          <p:nvPr/>
        </p:nvSpPr>
        <p:spPr>
          <a:xfrm>
            <a:off x="479575" y="6455391"/>
            <a:ext cx="9083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Segmentation Model developed by Data, Analysis and Intelligence Service (DAIS) in NHSEI, Public Health England (PHE), Outcomes Based Healthcare (OBH) and Arden &amp; GEM CSU. </a:t>
            </a:r>
            <a:r>
              <a:rPr kumimoji="0" lang="en-GB" sz="1000" b="0" i="0" u="none" strike="noStrike" kern="1200" cap="none" spc="0" normalizeH="0" baseline="0" noProof="0" dirty="0">
                <a:ln>
                  <a:noFill/>
                </a:ln>
                <a:effectLst/>
                <a:uLnTx/>
                <a:uFillTx/>
                <a:latin typeface="Arial"/>
                <a:ea typeface="+mn-ea"/>
                <a:cs typeface="+mn-cs"/>
                <a:hlinkClick r:id="rId6">
                  <a:extLst>
                    <a:ext uri="{A12FA001-AC4F-418D-AE19-62706E023703}">
                      <ahyp:hlinkClr xmlns:ahyp="http://schemas.microsoft.com/office/drawing/2018/hyperlinkcolor" val="tx"/>
                    </a:ext>
                  </a:extLst>
                </a:hlinkClick>
              </a:rPr>
              <a:t>https://apps.model.nhs.uk/report/PaPi</a:t>
            </a:r>
            <a:endParaRPr kumimoji="0" lang="en-GB" sz="10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1360855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3010" y="549051"/>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SOCIOECONOMIC INEQUALITY WAS EVIDENT IN COVID-19 VACCINATION UPTAKE IN LONDON</a:t>
            </a: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472340"/>
            <a:ext cx="4791672" cy="1984791"/>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An element of inequality in quality of care can be seen in uptake of Covid-19 vaccination in London by deprivation.</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 gradient of decreasing vaccination uptake by increasing deprivation (as per IMD quintile) is evident.</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53E43"/>
                </a:solidFill>
                <a:effectLst/>
                <a:uLnTx/>
                <a:uFillTx/>
                <a:latin typeface="Arial"/>
                <a:ea typeface="+mn-ea"/>
                <a:cs typeface="+mn-cs"/>
              </a:rPr>
              <a:t>Unvaccinated rates increase with deprivation (22.6% in most deprived quintile vs 11.1% in least deprived).</a:t>
            </a: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Cumulative COVID-19 mortality rates also increase significantly with deprivation (545 deaths per 100,000 in most deprived decile vs 252 in least deprived).</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rPr>
              <a:t>Note</a:t>
            </a:r>
            <a:r>
              <a:rPr kumimoji="0" lang="en-GB" sz="1200" b="0" i="0" u="none" strike="noStrike" kern="0" cap="none" spc="0" normalizeH="0" baseline="0" noProof="0" dirty="0">
                <a:ln>
                  <a:noFill/>
                </a:ln>
                <a:solidFill>
                  <a:srgbClr val="353E43"/>
                </a:solidFill>
                <a:effectLst/>
                <a:uLnTx/>
                <a:uFillTx/>
                <a:latin typeface="Arial"/>
                <a:ea typeface="+mn-ea"/>
                <a:cs typeface="Arial"/>
              </a:rPr>
              <a:t>:(1) Deprivation quintiles are intra-London not national.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rPr>
              <a:t>(2) Measures are age/sex standardised.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rPr>
              <a:t>(3) Vaccination data only covers a subset of the population and may differ from NHSE weekly published figures.</a:t>
            </a:r>
            <a:endParaRPr kumimoji="0" lang="en-GB" sz="1600" b="0" i="0" u="none" strike="noStrike" kern="1200" cap="none" spc="0" normalizeH="0" baseline="0" noProof="0" dirty="0">
              <a:ln>
                <a:noFill/>
              </a:ln>
              <a:solidFill>
                <a:srgbClr val="353E43"/>
              </a:solidFill>
              <a:effectLst/>
              <a:uLnTx/>
              <a:uFillTx/>
              <a:latin typeface="Arial"/>
              <a:ea typeface="+mn-ea"/>
              <a:cs typeface="Arial"/>
            </a:endParaRP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a:off x="6199656" y="1474488"/>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47. Cumulative age-standardized percentage of adults aged 18+ unvaccinated for Covid-19 by deprivation quintile, Dec 2020 to May 2022</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pic>
        <p:nvPicPr>
          <p:cNvPr id="8" name="Picture 7">
            <a:extLst>
              <a:ext uri="{FF2B5EF4-FFF2-40B4-BE49-F238E27FC236}">
                <a16:creationId xmlns:a16="http://schemas.microsoft.com/office/drawing/2014/main" id="{B16FC16C-15AF-4010-BD5E-BDC8B8A4E46B}"/>
              </a:ext>
            </a:extLst>
          </p:cNvPr>
          <p:cNvPicPr>
            <a:picLocks noChangeAspect="1"/>
          </p:cNvPicPr>
          <p:nvPr/>
        </p:nvPicPr>
        <p:blipFill rotWithShape="1">
          <a:blip r:embed="rId3"/>
          <a:srcRect t="7320"/>
          <a:stretch/>
        </p:blipFill>
        <p:spPr>
          <a:xfrm>
            <a:off x="6231862" y="2332173"/>
            <a:ext cx="5337128" cy="3850137"/>
          </a:xfrm>
          <a:prstGeom prst="rect">
            <a:avLst/>
          </a:prstGeom>
        </p:spPr>
      </p:pic>
      <p:sp>
        <p:nvSpPr>
          <p:cNvPr id="7" name="Rectangle 6">
            <a:extLst>
              <a:ext uri="{FF2B5EF4-FFF2-40B4-BE49-F238E27FC236}">
                <a16:creationId xmlns:a16="http://schemas.microsoft.com/office/drawing/2014/main" id="{7317B4B8-83BF-4348-8ABC-F0BEACADF166}"/>
              </a:ext>
            </a:extLst>
          </p:cNvPr>
          <p:cNvSpPr/>
          <p:nvPr/>
        </p:nvSpPr>
        <p:spPr>
          <a:xfrm>
            <a:off x="489100" y="6455391"/>
            <a:ext cx="908352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OHID CHIME tool. Vaccination rates calculated by ONS </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https://analytics.phe.gov.uk/apps/chime/</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2873671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3010" y="549051"/>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rPr>
              <a:t>ETHNIC INEQUALITY WAS EVIDENT IN COVID-19 VACCINATION UPTAKE IN LONDON</a:t>
            </a: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621437"/>
            <a:ext cx="4851815" cy="1984791"/>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An element of inequality in quality of care for vaccination can be seen in uptake of Covid-19 vaccination in London by ethnicity.</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 gradient of decreasing vaccination uptake across ethnic groups is evident.</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dirty="0">
                <a:ln>
                  <a:noFill/>
                </a:ln>
                <a:solidFill>
                  <a:srgbClr val="353E43"/>
                </a:solidFill>
                <a:effectLst/>
                <a:uLnTx/>
                <a:uFillTx/>
                <a:latin typeface="Arial"/>
                <a:ea typeface="+mn-ea"/>
                <a:cs typeface="+mn-cs"/>
              </a:rPr>
              <a:t>Unvaccinated rates are lowest in the White British (8.6%) and Indian (9.2%) populations, and highest in the Black Caribbean (39.1%), Other White (25.2%) and Black African (24.9%) populations.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Cumulative COVID-19 mortality rates much higher in Black/Black British (606 deaths per 100,000) and Asian/Asian British groups (577 deaths per 100,000) vs White (321 deaths per 100,000) and Mixed/Multiple ethnic groups (330 deaths per 100,000).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53E43"/>
                </a:solidFill>
                <a:effectLst/>
                <a:uLnTx/>
                <a:uFillTx/>
                <a:latin typeface="Arial"/>
                <a:ea typeface="+mn-ea"/>
                <a:cs typeface="Arial"/>
              </a:rPr>
              <a:t>Note</a:t>
            </a:r>
            <a:r>
              <a:rPr kumimoji="0" lang="en-GB" sz="1200" b="0" i="0" u="none" strike="noStrike" kern="0" cap="none" spc="0" normalizeH="0" baseline="0" noProof="0" dirty="0">
                <a:ln>
                  <a:noFill/>
                </a:ln>
                <a:solidFill>
                  <a:srgbClr val="353E43"/>
                </a:solidFill>
                <a:effectLst/>
                <a:uLnTx/>
                <a:uFillTx/>
                <a:latin typeface="Arial"/>
                <a:ea typeface="+mn-ea"/>
                <a:cs typeface="Arial"/>
              </a:rPr>
              <a:t>:(1) Measures are age/sex standardised.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53E43"/>
                </a:solidFill>
                <a:effectLst/>
                <a:uLnTx/>
                <a:uFillTx/>
                <a:latin typeface="Arial"/>
                <a:ea typeface="+mn-ea"/>
                <a:cs typeface="Arial"/>
              </a:rPr>
              <a:t>(2) Vaccination data only covers a subset of the population and may differ from NHSE weekly published figures.</a:t>
            </a:r>
            <a:endParaRPr kumimoji="0" lang="en-GB" sz="1600" b="0" i="0" u="none" strike="noStrike" kern="1200" cap="none" spc="0" normalizeH="0" baseline="0" noProof="0" dirty="0">
              <a:ln>
                <a:noFill/>
              </a:ln>
              <a:solidFill>
                <a:srgbClr val="353E43"/>
              </a:solidFill>
              <a:effectLst/>
              <a:uLnTx/>
              <a:uFillTx/>
              <a:latin typeface="Arial"/>
              <a:ea typeface="+mn-ea"/>
              <a:cs typeface="Arial"/>
            </a:endParaRP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a:off x="6438863" y="158283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48. Cumulative age-standardized percentage of adults aged 18+ unvaccinated for Covid-19, by ethnicity, Dec 2020 to May 2022</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pic>
        <p:nvPicPr>
          <p:cNvPr id="2" name="Picture 1">
            <a:extLst>
              <a:ext uri="{FF2B5EF4-FFF2-40B4-BE49-F238E27FC236}">
                <a16:creationId xmlns:a16="http://schemas.microsoft.com/office/drawing/2014/main" id="{FC903051-FE4B-4747-ADD5-FDC19D155D58}"/>
              </a:ext>
            </a:extLst>
          </p:cNvPr>
          <p:cNvPicPr>
            <a:picLocks noChangeAspect="1"/>
          </p:cNvPicPr>
          <p:nvPr/>
        </p:nvPicPr>
        <p:blipFill rotWithShape="1">
          <a:blip r:embed="rId3"/>
          <a:srcRect l="-1" t="10062" r="127"/>
          <a:stretch/>
        </p:blipFill>
        <p:spPr>
          <a:xfrm>
            <a:off x="6185358" y="2368768"/>
            <a:ext cx="5453021" cy="3813542"/>
          </a:xfrm>
          <a:prstGeom prst="rect">
            <a:avLst/>
          </a:prstGeom>
        </p:spPr>
      </p:pic>
      <p:sp>
        <p:nvSpPr>
          <p:cNvPr id="7" name="Rectangle 6">
            <a:extLst>
              <a:ext uri="{FF2B5EF4-FFF2-40B4-BE49-F238E27FC236}">
                <a16:creationId xmlns:a16="http://schemas.microsoft.com/office/drawing/2014/main" id="{3D161FFF-0D9D-4E2F-B39D-E8BE63A5248C}"/>
              </a:ext>
            </a:extLst>
          </p:cNvPr>
          <p:cNvSpPr/>
          <p:nvPr/>
        </p:nvSpPr>
        <p:spPr>
          <a:xfrm>
            <a:off x="489100" y="6455391"/>
            <a:ext cx="908352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Arial" panose="020B0604020202020204" pitchFamily="34" charset="0"/>
              </a:rPr>
              <a:t>OHID CHIME tool. Vaccination rates calculated by ONS </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https://analytics.phe.gov.uk/apps/chime/</a:t>
            </a:r>
            <a:endParaRPr kumimoji="0" lang="en-US"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853065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693166-6770-481E-B259-500C1CE26405}"/>
              </a:ext>
            </a:extLst>
          </p:cNvPr>
          <p:cNvPicPr>
            <a:picLocks noChangeAspect="1"/>
          </p:cNvPicPr>
          <p:nvPr/>
        </p:nvPicPr>
        <p:blipFill rotWithShape="1">
          <a:blip r:embed="rId3"/>
          <a:srcRect t="11338"/>
          <a:stretch/>
        </p:blipFill>
        <p:spPr>
          <a:xfrm>
            <a:off x="626133" y="2092042"/>
            <a:ext cx="7494000" cy="4304293"/>
          </a:xfrm>
          <a:prstGeom prst="rect">
            <a:avLst/>
          </a:prstGeom>
        </p:spPr>
      </p:pic>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36727" y="550028"/>
            <a:ext cx="10751768" cy="507791"/>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dirty="0">
                <a:solidFill>
                  <a:srgbClr val="353E43"/>
                </a:solidFill>
                <a:ea typeface="Aktiv Grotesk" panose="020B0504020202020204" pitchFamily="34" charset="0"/>
              </a:rPr>
              <a:t>ETHNIC INEQUALITY IN FLU VACCINATION UPTAKE</a:t>
            </a:r>
            <a:endParaRPr lang="en-US" sz="300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6133" y="1618341"/>
            <a:ext cx="10224613"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49. Cumulative uptake data for London of seasonal influenza vaccination given to people aged 65 and over, from 1 September 2021 to 28 February 2022 </a:t>
            </a:r>
            <a:r>
              <a:rPr kumimoji="0" lang="en-GB" sz="1600" b="0" i="1"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(provisional data)</a:t>
            </a:r>
          </a:p>
        </p:txBody>
      </p:sp>
      <p:sp>
        <p:nvSpPr>
          <p:cNvPr id="7" name="Text Placeholder 5">
            <a:extLst>
              <a:ext uri="{FF2B5EF4-FFF2-40B4-BE49-F238E27FC236}">
                <a16:creationId xmlns:a16="http://schemas.microsoft.com/office/drawing/2014/main" id="{475230AA-A089-4C96-999B-797ECB246F25}"/>
              </a:ext>
            </a:extLst>
          </p:cNvPr>
          <p:cNvSpPr txBox="1">
            <a:spLocks/>
          </p:cNvSpPr>
          <p:nvPr/>
        </p:nvSpPr>
        <p:spPr>
          <a:xfrm>
            <a:off x="623601" y="923627"/>
            <a:ext cx="10650071" cy="400110"/>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2021-22, the lowest flu vaccine uptake was in Black/Black British Caribbean group (49%)</a:t>
            </a:r>
          </a:p>
        </p:txBody>
      </p:sp>
      <p:sp>
        <p:nvSpPr>
          <p:cNvPr id="8" name="Rectangle 7">
            <a:extLst>
              <a:ext uri="{FF2B5EF4-FFF2-40B4-BE49-F238E27FC236}">
                <a16:creationId xmlns:a16="http://schemas.microsoft.com/office/drawing/2014/main" id="{93F78F67-7F45-48BC-9F05-47DC7E7DBB6D}"/>
              </a:ext>
            </a:extLst>
          </p:cNvPr>
          <p:cNvSpPr/>
          <p:nvPr/>
        </p:nvSpPr>
        <p:spPr>
          <a:xfrm>
            <a:off x="489100" y="6455391"/>
            <a:ext cx="11455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a:rPr>
              <a:t>Source: </a:t>
            </a:r>
            <a:r>
              <a:rPr kumimoji="0" lang="en-GB" sz="1000" b="0" i="0" u="none" strike="noStrike" kern="1200" cap="none" spc="0" normalizeH="0" baseline="0" noProof="0" dirty="0" err="1">
                <a:ln>
                  <a:noFill/>
                </a:ln>
                <a:effectLst/>
                <a:uLnTx/>
                <a:uFillTx/>
                <a:latin typeface="Arial"/>
                <a:ea typeface="+mn-ea"/>
                <a:cs typeface="+mn-cs"/>
              </a:rPr>
              <a:t>Immform</a:t>
            </a:r>
            <a:r>
              <a:rPr kumimoji="0" lang="en-GB" sz="1000" b="0" i="0" u="none" strike="noStrike" kern="1200" cap="none" spc="0" normalizeH="0" baseline="0" noProof="0" dirty="0">
                <a:ln>
                  <a:noFill/>
                </a:ln>
                <a:effectLst/>
                <a:uLnTx/>
                <a:uFillTx/>
                <a:latin typeface="Arial"/>
                <a:ea typeface="+mn-ea"/>
                <a:cs typeface="+mn-cs"/>
              </a:rPr>
              <a:t> website, registered GP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https://www.gov.uk/government/statistics/seasonal-flu-vaccine-uptake-in-gp-patients-monthly-data-2021-to-2022</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755504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6133" y="1852720"/>
            <a:ext cx="10224613"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rPr>
              <a:t>Fig 50. Percentage uptake of breast cancer screening (persons aged 50-70) and bowel cancer screening (persons aged 60-74) within 6 months of invitations, 2020-21</a:t>
            </a:r>
          </a:p>
        </p:txBody>
      </p:sp>
      <p:sp>
        <p:nvSpPr>
          <p:cNvPr id="14" name="Rectangle 13">
            <a:extLst>
              <a:ext uri="{FF2B5EF4-FFF2-40B4-BE49-F238E27FC236}">
                <a16:creationId xmlns:a16="http://schemas.microsoft.com/office/drawing/2014/main" id="{E7440249-C8D0-364B-8404-2B31B3BBE8C3}"/>
              </a:ext>
            </a:extLst>
          </p:cNvPr>
          <p:cNvSpPr/>
          <p:nvPr/>
        </p:nvSpPr>
        <p:spPr>
          <a:xfrm>
            <a:off x="626133" y="2189794"/>
            <a:ext cx="10792255" cy="910881"/>
          </a:xfrm>
          <a:prstGeom prst="rect">
            <a:avLst/>
          </a:prstGeom>
        </p:spPr>
        <p:txBody>
          <a:bodyPr wrap="square" lIns="0" tIns="45720" rIns="91440" bIns="4572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a:ea typeface="+mn-ea"/>
                <a:cs typeface="Arial"/>
                <a:sym typeface="Arial"/>
              </a:rPr>
              <a:t>Note</a:t>
            </a:r>
            <a:r>
              <a:rPr kumimoji="0" lang="en-GB" sz="1200" b="0" i="0" u="none" strike="noStrike" kern="0" cap="none" spc="0" normalizeH="0" baseline="0" noProof="0" dirty="0">
                <a:ln>
                  <a:noFill/>
                </a:ln>
                <a:solidFill>
                  <a:srgbClr val="000000"/>
                </a:solidFill>
                <a:effectLst/>
                <a:uLnTx/>
                <a:uFillTx/>
                <a:latin typeface="Arial"/>
                <a:ea typeface="+mn-ea"/>
                <a:cs typeface="Arial"/>
                <a:sym typeface="Arial"/>
              </a:rPr>
              <a:t>: 1) Labels refer to the numerator (i.e. number of people screened). 2) IMD metrics are calculated from GP level aggregate data (not patient-level data). Composite GP IMD scores have been calculated based on the proportion of registered population in each LSOA (1=most deprived vs 10=least deprived).</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F6AC913F-F73B-4DCE-9CAE-2B8A9B81D781}"/>
              </a:ext>
            </a:extLst>
          </p:cNvPr>
          <p:cNvSpPr txBox="1"/>
          <p:nvPr/>
        </p:nvSpPr>
        <p:spPr>
          <a:xfrm>
            <a:off x="942924" y="2778141"/>
            <a:ext cx="32827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53E43"/>
                </a:solidFill>
                <a:effectLst/>
                <a:uLnTx/>
                <a:uFillTx/>
                <a:latin typeface="Arial"/>
                <a:ea typeface="+mn-ea"/>
                <a:cs typeface="+mn-cs"/>
              </a:rPr>
              <a:t>Breast Cancer</a:t>
            </a:r>
            <a:endParaRPr kumimoji="0" lang="en-GB" sz="1600" b="1" i="0" u="none" strike="noStrike" kern="1200" cap="none" spc="0" normalizeH="0" baseline="0" noProof="0" dirty="0">
              <a:ln>
                <a:noFill/>
              </a:ln>
              <a:solidFill>
                <a:srgbClr val="353E43"/>
              </a:solidFill>
              <a:effectLst/>
              <a:uLnTx/>
              <a:uFillTx/>
              <a:latin typeface="Arial"/>
              <a:ea typeface="+mn-ea"/>
              <a:cs typeface="+mn-cs"/>
            </a:endParaRPr>
          </a:p>
        </p:txBody>
      </p:sp>
      <p:sp>
        <p:nvSpPr>
          <p:cNvPr id="15" name="TextBox 14">
            <a:extLst>
              <a:ext uri="{FF2B5EF4-FFF2-40B4-BE49-F238E27FC236}">
                <a16:creationId xmlns:a16="http://schemas.microsoft.com/office/drawing/2014/main" id="{9FF173BF-6BE3-4772-8447-DD73097F232B}"/>
              </a:ext>
            </a:extLst>
          </p:cNvPr>
          <p:cNvSpPr txBox="1"/>
          <p:nvPr/>
        </p:nvSpPr>
        <p:spPr>
          <a:xfrm>
            <a:off x="6261587" y="2778141"/>
            <a:ext cx="18017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53E43"/>
                </a:solidFill>
                <a:effectLst/>
                <a:uLnTx/>
                <a:uFillTx/>
                <a:latin typeface="Arial"/>
                <a:ea typeface="+mn-ea"/>
                <a:cs typeface="+mn-cs"/>
              </a:rPr>
              <a:t>Bowel Cancer</a:t>
            </a:r>
            <a:endParaRPr kumimoji="0" lang="en-GB" sz="1600" b="1" i="0" u="none" strike="noStrike" kern="1200" cap="none" spc="0" normalizeH="0" baseline="0" noProof="0" dirty="0">
              <a:ln>
                <a:noFill/>
              </a:ln>
              <a:solidFill>
                <a:srgbClr val="353E43"/>
              </a:solidFill>
              <a:effectLst/>
              <a:uLnTx/>
              <a:uFillTx/>
              <a:latin typeface="Arial"/>
              <a:ea typeface="+mn-ea"/>
              <a:cs typeface="+mn-cs"/>
            </a:endParaRPr>
          </a:p>
        </p:txBody>
      </p:sp>
      <p:pic>
        <p:nvPicPr>
          <p:cNvPr id="4" name="Picture 3">
            <a:extLst>
              <a:ext uri="{FF2B5EF4-FFF2-40B4-BE49-F238E27FC236}">
                <a16:creationId xmlns:a16="http://schemas.microsoft.com/office/drawing/2014/main" id="{87B643F3-7389-4211-B91C-7375A5714143}"/>
              </a:ext>
            </a:extLst>
          </p:cNvPr>
          <p:cNvPicPr>
            <a:picLocks noChangeAspect="1"/>
          </p:cNvPicPr>
          <p:nvPr/>
        </p:nvPicPr>
        <p:blipFill rotWithShape="1">
          <a:blip r:embed="rId3"/>
          <a:srcRect t="7079"/>
          <a:stretch/>
        </p:blipFill>
        <p:spPr>
          <a:xfrm>
            <a:off x="707072" y="3100675"/>
            <a:ext cx="5361698" cy="3002252"/>
          </a:xfrm>
          <a:prstGeom prst="rect">
            <a:avLst/>
          </a:prstGeom>
        </p:spPr>
      </p:pic>
      <p:pic>
        <p:nvPicPr>
          <p:cNvPr id="16" name="Picture 15">
            <a:extLst>
              <a:ext uri="{FF2B5EF4-FFF2-40B4-BE49-F238E27FC236}">
                <a16:creationId xmlns:a16="http://schemas.microsoft.com/office/drawing/2014/main" id="{EF0543FA-9EEA-4AAE-A391-D84D871FB84D}"/>
              </a:ext>
            </a:extLst>
          </p:cNvPr>
          <p:cNvPicPr>
            <a:picLocks noChangeAspect="1"/>
          </p:cNvPicPr>
          <p:nvPr/>
        </p:nvPicPr>
        <p:blipFill rotWithShape="1">
          <a:blip r:embed="rId4"/>
          <a:srcRect t="7715"/>
          <a:stretch/>
        </p:blipFill>
        <p:spPr>
          <a:xfrm>
            <a:off x="6172512" y="3100675"/>
            <a:ext cx="5409344" cy="3002252"/>
          </a:xfrm>
          <a:prstGeom prst="rect">
            <a:avLst/>
          </a:prstGeom>
        </p:spPr>
      </p:pic>
      <p:sp>
        <p:nvSpPr>
          <p:cNvPr id="11" name="Text Placeholder 5">
            <a:extLst>
              <a:ext uri="{FF2B5EF4-FFF2-40B4-BE49-F238E27FC236}">
                <a16:creationId xmlns:a16="http://schemas.microsoft.com/office/drawing/2014/main" id="{77115A4D-3202-40FD-8C36-D1625D2CB5A0}"/>
              </a:ext>
            </a:extLst>
          </p:cNvPr>
          <p:cNvSpPr txBox="1">
            <a:spLocks/>
          </p:cNvSpPr>
          <p:nvPr/>
        </p:nvSpPr>
        <p:spPr>
          <a:xfrm>
            <a:off x="623601" y="923627"/>
            <a:ext cx="10650071" cy="400110"/>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2020-21, breast cancer and bowel cancer screening uptake was lower in deprived areas </a:t>
            </a:r>
            <a:endParaRPr kumimoji="0" lang="en-US" sz="1200" b="0" i="0" u="none" strike="noStrike" kern="1200" cap="none" spc="0" normalizeH="0" baseline="0" noProof="0" dirty="0">
              <a:ln>
                <a:noFill/>
              </a:ln>
              <a:solidFill>
                <a:srgbClr val="353E43">
                  <a:tint val="75000"/>
                </a:srgbClr>
              </a:solidFill>
              <a:effectLst/>
              <a:uLnTx/>
              <a:uFillTx/>
              <a:latin typeface="Arial"/>
              <a:ea typeface="+mn-ea"/>
              <a:cs typeface="+mn-cs"/>
            </a:endParaRPr>
          </a:p>
        </p:txBody>
      </p:sp>
      <p:sp>
        <p:nvSpPr>
          <p:cNvPr id="12" name="Title 2">
            <a:extLst>
              <a:ext uri="{FF2B5EF4-FFF2-40B4-BE49-F238E27FC236}">
                <a16:creationId xmlns:a16="http://schemas.microsoft.com/office/drawing/2014/main" id="{7BE78A86-DC0F-479B-A802-03466DCE0A33}"/>
              </a:ext>
            </a:extLst>
          </p:cNvPr>
          <p:cNvSpPr txBox="1">
            <a:spLocks/>
          </p:cNvSpPr>
          <p:nvPr/>
        </p:nvSpPr>
        <p:spPr>
          <a:xfrm>
            <a:off x="636727" y="550028"/>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INEQUALITY IN SCREENING UPTAKE IN LONDON</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7B1B275-4B65-4843-B216-077D1849BC65}"/>
              </a:ext>
            </a:extLst>
          </p:cNvPr>
          <p:cNvSpPr/>
          <p:nvPr/>
        </p:nvSpPr>
        <p:spPr>
          <a:xfrm>
            <a:off x="489100" y="6455391"/>
            <a:ext cx="11455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Arial"/>
              </a:rPr>
              <a:t>Source: </a:t>
            </a:r>
            <a:r>
              <a:rPr kumimoji="0" lang="en-GB" sz="1000" b="0" i="0" u="none" strike="noStrike" kern="1200" cap="none" spc="0" normalizeH="0" baseline="0" noProof="0" dirty="0">
                <a:ln>
                  <a:noFill/>
                </a:ln>
                <a:effectLst/>
                <a:uLnTx/>
                <a:uFillTx/>
                <a:latin typeface="Arial"/>
                <a:ea typeface="+mn-ea"/>
                <a:cs typeface="+mn-cs"/>
              </a:rPr>
              <a:t>Bowel Cancer Data Source: Extracted from the Bowel Cancer Screening System (BCSS) via the Open Exeter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mn-cs"/>
              </a:rPr>
              <a:t>Data was collected by the NHS Cancer Screening Programme. </a:t>
            </a:r>
            <a:r>
              <a:rPr kumimoji="0" lang="en-GB" sz="1000" b="0" i="0" u="none" strike="noStrike" kern="1200" cap="none" spc="0" normalizeH="0" baseline="0" noProof="0" dirty="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https://fingertips.phe.org.uk/profile/cancerservices/data#page/1</a:t>
            </a:r>
            <a:endParaRPr kumimoji="0" lang="en-GB" sz="1000" b="0" i="0" u="none" strike="noStrike" kern="1200" cap="none" spc="0" normalizeH="0" baseline="0" noProof="0" dirty="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7725337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77379A-6AC9-4885-9841-30FD6DD38380}"/>
              </a:ext>
            </a:extLst>
          </p:cNvPr>
          <p:cNvPicPr>
            <a:picLocks noChangeAspect="1"/>
          </p:cNvPicPr>
          <p:nvPr/>
        </p:nvPicPr>
        <p:blipFill>
          <a:blip r:embed="rId3"/>
          <a:stretch>
            <a:fillRect/>
          </a:stretch>
        </p:blipFill>
        <p:spPr>
          <a:xfrm>
            <a:off x="6325386" y="2101437"/>
            <a:ext cx="5665238" cy="3541811"/>
          </a:xfrm>
          <a:prstGeom prst="rect">
            <a:avLst/>
          </a:prstGeom>
        </p:spPr>
      </p:pic>
      <p:sp>
        <p:nvSpPr>
          <p:cNvPr id="40" name="TextBox 39">
            <a:extLst>
              <a:ext uri="{FF2B5EF4-FFF2-40B4-BE49-F238E27FC236}">
                <a16:creationId xmlns:a16="http://schemas.microsoft.com/office/drawing/2014/main" id="{27B07B3D-F66A-9646-9C2D-95983657B7C2}"/>
              </a:ext>
            </a:extLst>
          </p:cNvPr>
          <p:cNvSpPr txBox="1"/>
          <p:nvPr/>
        </p:nvSpPr>
        <p:spPr bwMode="gray">
          <a:xfrm>
            <a:off x="597660" y="1444209"/>
            <a:ext cx="5268956" cy="1984791"/>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An </a:t>
            </a:r>
            <a:r>
              <a:rPr lang="en-GB" sz="1400" kern="0" dirty="0">
                <a:solidFill>
                  <a:srgbClr val="353E43"/>
                </a:solidFill>
                <a:latin typeface="Arial"/>
                <a:cs typeface="Arial"/>
                <a:sym typeface="Arial"/>
              </a:rPr>
              <a:t>illustration</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 of inequality in quality of care across </a:t>
            </a:r>
            <a:r>
              <a:rPr lang="en-GB" sz="1400" kern="0" dirty="0">
                <a:solidFill>
                  <a:srgbClr val="353E43"/>
                </a:solidFill>
                <a:latin typeface="Arial"/>
                <a:cs typeface="Arial"/>
                <a:sym typeface="Arial"/>
              </a:rPr>
              <a:t>l</a:t>
            </a:r>
            <a:r>
              <a:rPr kumimoji="0" lang="en-GB" sz="1400" b="0" i="0" u="none" strike="noStrike" kern="0" cap="none" spc="0" normalizeH="0" baseline="0" noProof="0" dirty="0" err="1">
                <a:ln>
                  <a:noFill/>
                </a:ln>
                <a:solidFill>
                  <a:srgbClr val="353E43"/>
                </a:solidFill>
                <a:effectLst/>
                <a:uLnTx/>
                <a:uFillTx/>
                <a:latin typeface="Arial"/>
                <a:ea typeface="+mn-ea"/>
                <a:cs typeface="Arial"/>
                <a:sym typeface="Arial"/>
              </a:rPr>
              <a:t>ong</a:t>
            </a: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-term illnesses can be seen in characteristics of patients registered in primary care in London that have well-controlled diabetes.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Glycated haemoglobin (HbA1c) is commonly used to monitor glucose control. Rising levels of HbA1c increase the risk of acute complications such as hyperosomolar hyperglycaemic states and mortality and chronic complications both macrovascular and microvascular.</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Achieving a target of HbA1c ≤ 58 mmol/mol is a sign of good glucose control.</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With the exception of the most deprived decile, IFCC-HbA1c levels appear to be better regulated in less deprived areas. </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3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srgbClr val="353E43"/>
                </a:solidFill>
                <a:effectLst/>
                <a:uLnTx/>
                <a:uFillTx/>
                <a:latin typeface="Arial"/>
                <a:ea typeface="+mn-ea"/>
                <a:cs typeface="Arial"/>
              </a:rPr>
              <a:t>Note</a:t>
            </a:r>
            <a:r>
              <a:rPr kumimoji="0" lang="en-GB" sz="1300" b="0" i="0" u="none" strike="noStrike" kern="0" cap="none" spc="0" normalizeH="0" baseline="0" noProof="0" dirty="0">
                <a:ln>
                  <a:noFill/>
                </a:ln>
                <a:solidFill>
                  <a:srgbClr val="353E43"/>
                </a:solidFill>
                <a:effectLst/>
                <a:uLnTx/>
                <a:uFillTx/>
                <a:latin typeface="Arial"/>
                <a:ea typeface="+mn-ea"/>
                <a:cs typeface="Arial"/>
              </a:rPr>
              <a:t>:(1) </a:t>
            </a:r>
            <a:r>
              <a:rPr kumimoji="0" lang="en-GB" sz="1300" b="0" i="0" u="none" strike="noStrike" kern="0" cap="none" spc="0" normalizeH="0" baseline="0" noProof="0" dirty="0">
                <a:ln>
                  <a:noFill/>
                </a:ln>
                <a:solidFill>
                  <a:srgbClr val="353E43"/>
                </a:solidFill>
                <a:effectLst/>
                <a:uLnTx/>
                <a:uFillTx/>
                <a:latin typeface="Arial"/>
                <a:ea typeface="+mn-ea"/>
                <a:cs typeface="Arial"/>
                <a:sym typeface="Arial"/>
              </a:rPr>
              <a:t>The outlier values for the most deprived decile may be driven by the relatively low numbers of patients within these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0" cap="none" spc="0" normalizeH="0" baseline="0" noProof="0" dirty="0">
                <a:ln>
                  <a:noFill/>
                </a:ln>
                <a:solidFill>
                  <a:srgbClr val="353E43"/>
                </a:solidFill>
                <a:effectLst/>
                <a:uLnTx/>
                <a:uFillTx/>
                <a:latin typeface="Arial"/>
                <a:ea typeface="+mn-ea"/>
                <a:cs typeface="Arial"/>
                <a:sym typeface="Arial"/>
              </a:rPr>
              <a:t>(2) </a:t>
            </a:r>
            <a:r>
              <a:rPr kumimoji="0" lang="en-GB" sz="1300" b="0" i="0" u="none" strike="noStrike" kern="1200" cap="none" spc="0" normalizeH="0" baseline="0" noProof="0" dirty="0">
                <a:ln>
                  <a:noFill/>
                </a:ln>
                <a:solidFill>
                  <a:srgbClr val="353E43"/>
                </a:solidFill>
                <a:effectLst/>
                <a:uLnTx/>
                <a:uFillTx/>
                <a:latin typeface="Arial"/>
                <a:ea typeface="+mn-ea"/>
                <a:cs typeface="+mn-cs"/>
              </a:rPr>
              <a:t>The utility of these measures depends on clinical case finding by GPs (i.e. people with diabetes being detected and properly recorded in GP records).  (3) COVID-19 may have impacted 2020/21 QOF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53E43"/>
                </a:solidFill>
                <a:effectLst/>
                <a:uLnTx/>
                <a:uFillTx/>
                <a:latin typeface="Arial"/>
                <a:ea typeface="+mn-ea"/>
                <a:cs typeface="+mn-cs"/>
              </a:rPr>
              <a:t>(4) Denominators include Personalised Care Adjustments (PCAs); patients who are deemed unable to receive a particular treatment. PCAs are usually the result of a decision by a patient or GP at a personal level; e.g. patient/carer refusing a treatment, interactions between different medications etc.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353E43"/>
              </a:solidFill>
              <a:effectLst/>
              <a:uLnTx/>
              <a:uFillTx/>
              <a:latin typeface="Arial"/>
              <a:ea typeface="+mn-ea"/>
              <a:cs typeface="Arial"/>
            </a:endParaRP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a:off x="6444342" y="1425776"/>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srgbClr val="353E43"/>
                </a:solidFill>
                <a:effectLst/>
                <a:uLnTx/>
                <a:uFillTx/>
                <a:latin typeface="Arial"/>
                <a:ea typeface="+mn-ea"/>
                <a:cs typeface="Arial"/>
                <a:sym typeface="Arial"/>
              </a:rPr>
              <a:t>Fig 51. Percentage of people with diabetes without frailty, registered in GP, that is well-controlled (IFCC-HbA1c≤ 58 mmol/mol)</a:t>
            </a:r>
            <a:endParaRPr kumimoji="0" lang="en-US" sz="1600" b="1" i="0" u="none" strike="noStrike" kern="1200" cap="none" spc="0" normalizeH="0" baseline="0" noProof="0" dirty="0">
              <a:ln>
                <a:noFill/>
              </a:ln>
              <a:solidFill>
                <a:srgbClr val="353E43"/>
              </a:solidFill>
              <a:effectLst/>
              <a:uLnTx/>
              <a:uFillTx/>
              <a:latin typeface="Arial" panose="020B0604020202020204" pitchFamily="34" charset="0"/>
              <a:ea typeface="+mn-ea"/>
              <a:cs typeface="Arial"/>
              <a:sym typeface="Arial"/>
            </a:endParaRPr>
          </a:p>
        </p:txBody>
      </p:sp>
      <p:sp>
        <p:nvSpPr>
          <p:cNvPr id="8" name="Rectangle 7">
            <a:extLst>
              <a:ext uri="{FF2B5EF4-FFF2-40B4-BE49-F238E27FC236}">
                <a16:creationId xmlns:a16="http://schemas.microsoft.com/office/drawing/2014/main" id="{B48B5A40-BAB8-4D64-9678-B5035D3CB63C}"/>
              </a:ext>
            </a:extLst>
          </p:cNvPr>
          <p:cNvSpPr/>
          <p:nvPr/>
        </p:nvSpPr>
        <p:spPr>
          <a:xfrm>
            <a:off x="6325386" y="5824328"/>
            <a:ext cx="4332198" cy="61555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53E43">
                    <a:lumMod val="50000"/>
                  </a:srgbClr>
                </a:solidFill>
                <a:effectLst/>
                <a:uLnTx/>
                <a:uFillTx/>
                <a:latin typeface="Arial"/>
                <a:ea typeface="+mn-ea"/>
                <a:cs typeface="Arial"/>
              </a:rPr>
              <a:t>Note: </a:t>
            </a:r>
            <a:r>
              <a:rPr kumimoji="0" lang="en-GB" sz="1200" b="0" i="0" u="none" strike="noStrike" kern="0" cap="none" spc="0" normalizeH="0" baseline="0" noProof="0" dirty="0">
                <a:ln>
                  <a:noFill/>
                </a:ln>
                <a:solidFill>
                  <a:srgbClr val="353E43"/>
                </a:solidFill>
                <a:effectLst/>
                <a:uLnTx/>
                <a:uFillTx/>
                <a:latin typeface="Arial"/>
                <a:ea typeface="+mn-lt"/>
                <a:cs typeface="Arial"/>
              </a:rPr>
              <a:t>Labels refer to the number of patients with diabetes and IFCC-HbA1c &lt;=58mmol/mol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9" name="Title 2">
            <a:extLst>
              <a:ext uri="{FF2B5EF4-FFF2-40B4-BE49-F238E27FC236}">
                <a16:creationId xmlns:a16="http://schemas.microsoft.com/office/drawing/2014/main" id="{24A686B6-675E-48DD-A34C-6ABE50E0786D}"/>
              </a:ext>
            </a:extLst>
          </p:cNvPr>
          <p:cNvSpPr txBox="1">
            <a:spLocks/>
          </p:cNvSpPr>
          <p:nvPr/>
        </p:nvSpPr>
        <p:spPr>
          <a:xfrm>
            <a:off x="636727" y="550028"/>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r>
              <a:rPr lang="en-GB" sz="3000" kern="0" spc="190" dirty="0">
                <a:solidFill>
                  <a:srgbClr val="353E43"/>
                </a:solidFill>
                <a:ea typeface="Aktiv Grotesk" panose="020B0504020202020204" pitchFamily="34" charset="0"/>
              </a:rPr>
              <a:t>INEQUALITY IN QUALITY OF CARE EXISTS FOR DIABETES EVIDENT VIA THE VARIATION IN HBA1C</a:t>
            </a:r>
            <a:endParaRPr lang="en-US" sz="3000" kern="0" spc="190" dirty="0">
              <a:solidFill>
                <a:srgbClr val="353E43"/>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DA72B15-2F37-4E28-A705-1867AA894B59}"/>
              </a:ext>
            </a:extLst>
          </p:cNvPr>
          <p:cNvSpPr/>
          <p:nvPr/>
        </p:nvSpPr>
        <p:spPr>
          <a:xfrm>
            <a:off x="489100" y="6455391"/>
            <a:ext cx="11455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dirty="0">
                <a:ln>
                  <a:noFill/>
                </a:ln>
                <a:effectLst/>
                <a:uLnTx/>
                <a:uFillTx/>
                <a:latin typeface="Arial"/>
                <a:ea typeface="+mn-ea"/>
                <a:cs typeface="+mn-cs"/>
              </a:rPr>
              <a:t>Quality and Outcomes Framework (QOF) 2020/21, NHS Digital. </a:t>
            </a:r>
            <a:r>
              <a:rPr kumimoji="0" lang="en-GB" sz="1000" b="0" i="0" u="none" strike="noStrike" kern="1200" cap="none" spc="0" normalizeH="0" baseline="0" noProof="0" dirty="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https://fingertips.phe.org.uk/profile/general-practice/data#page/1/</a:t>
            </a:r>
            <a:endParaRPr kumimoji="0" lang="en-GB" sz="10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70C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0858379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dirty="0">
                <a:solidFill>
                  <a:schemeClr val="lt1"/>
                </a:solidFill>
                <a:latin typeface="Arial"/>
                <a:ea typeface="Arial"/>
                <a:cs typeface="Arial"/>
                <a:sym typeface="Arial"/>
              </a:rPr>
              <a:t>PART 7: </a:t>
            </a:r>
            <a:r>
              <a:rPr lang="en-GB" sz="3000" spc="190" dirty="0">
                <a:solidFill>
                  <a:schemeClr val="lt1"/>
                </a:solidFill>
              </a:rPr>
              <a:t>CONCLUSION</a:t>
            </a:r>
            <a:endParaRPr lang="en-GB" sz="3000" spc="190" dirty="0">
              <a:solidFill>
                <a:schemeClr val="lt1"/>
              </a:solidFill>
              <a:latin typeface="Arial"/>
              <a:ea typeface="Arial"/>
              <a:cs typeface="Arial"/>
              <a:sym typeface="Arial"/>
            </a:endParaRPr>
          </a:p>
        </p:txBody>
      </p:sp>
      <p:cxnSp>
        <p:nvCxnSpPr>
          <p:cNvPr id="242" name="Google Shape;242;p2"/>
          <p:cNvCxnSpPr/>
          <p:nvPr/>
        </p:nvCxnSpPr>
        <p:spPr>
          <a:xfrm>
            <a:off x="666543" y="410217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2005953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2152764"/>
            <a:ext cx="11152452" cy="3145934"/>
          </a:xfrm>
          <a:prstGeom prst="rect">
            <a:avLst/>
          </a:prstGeom>
          <a:noFill/>
        </p:spPr>
        <p:txBody>
          <a:bodyPr wrap="square" lIns="0" tIns="0" rIns="0" bIns="0" rtlCol="0" anchor="t">
            <a:noAutofit/>
          </a:bodyPr>
          <a:lstStyle/>
          <a:p>
            <a:pPr marL="285750" indent="-285750">
              <a:buFont typeface="Arial" panose="020B0604020202020204" pitchFamily="34" charset="0"/>
              <a:buChar char="•"/>
              <a:defRPr/>
            </a:pPr>
            <a:endParaRPr lang="en-US" sz="1400" kern="0" dirty="0">
              <a:solidFill>
                <a:srgbClr val="FFFFFF"/>
              </a:solidFill>
              <a:latin typeface="Arial"/>
              <a:cs typeface="Arial"/>
              <a:sym typeface="Arial"/>
            </a:endParaRPr>
          </a:p>
          <a:p>
            <a:pPr marL="285750" indent="-285750">
              <a:buFont typeface="Arial" panose="020B0604020202020204" pitchFamily="34" charset="0"/>
              <a:buChar char="•"/>
              <a:defRPr/>
            </a:pPr>
            <a:r>
              <a:rPr lang="en-US" sz="1400" kern="0" dirty="0">
                <a:solidFill>
                  <a:srgbClr val="FFFFFF"/>
                </a:solidFill>
                <a:latin typeface="Arial"/>
                <a:cs typeface="Arial"/>
                <a:sym typeface="Arial"/>
              </a:rPr>
              <a:t>The Covid-19 pandemic reshaped the lives of Londoners and showed with devastating effect how the different circumstances of our lives can affect our chances of poor health. </a:t>
            </a:r>
          </a:p>
          <a:p>
            <a:pPr marL="285750" indent="-285750">
              <a:buFont typeface="Arial" panose="020B0604020202020204" pitchFamily="34" charset="0"/>
              <a:buChar char="•"/>
              <a:defRPr/>
            </a:pPr>
            <a:r>
              <a:rPr lang="en-US" sz="1400" kern="0" dirty="0">
                <a:solidFill>
                  <a:srgbClr val="FFFFFF"/>
                </a:solidFill>
                <a:latin typeface="Arial"/>
                <a:cs typeface="Arial"/>
                <a:sym typeface="Arial"/>
              </a:rPr>
              <a:t>Uncertainties remains around the population now living in London given extensive in- and outmigration in these past years, and because the 2021 census was undertaken at the peak of the pandemic</a:t>
            </a:r>
          </a:p>
          <a:p>
            <a:pPr marL="285750" indent="-285750">
              <a:buFont typeface="Arial" panose="020B0604020202020204" pitchFamily="34" charset="0"/>
              <a:buChar char="•"/>
              <a:defRPr/>
            </a:pPr>
            <a:r>
              <a:rPr lang="en-US" sz="1400" kern="0" dirty="0">
                <a:solidFill>
                  <a:srgbClr val="FFFFFF"/>
                </a:solidFill>
                <a:latin typeface="Arial"/>
                <a:cs typeface="Arial"/>
                <a:sym typeface="Arial"/>
              </a:rPr>
              <a:t>Health inequalities known to exist in London between more and less deprived areas, across characteristics like age, gender and race, inclusion health and geographies have been exposed</a:t>
            </a:r>
          </a:p>
          <a:p>
            <a:pPr marL="285750" indent="-285750">
              <a:buFont typeface="Arial" panose="020B0604020202020204" pitchFamily="34" charset="0"/>
              <a:buChar char="•"/>
              <a:defRPr/>
            </a:pPr>
            <a:r>
              <a:rPr lang="en-GB" sz="1400" kern="0" dirty="0">
                <a:solidFill>
                  <a:srgbClr val="FFFFFF"/>
                </a:solidFill>
                <a:latin typeface="Arial"/>
                <a:cs typeface="Arial"/>
                <a:sym typeface="Arial"/>
              </a:rPr>
              <a:t>This report presents a rapid snapshot of health inequalities in London, what existing data is available and what it shows, as a baseline to monitor our efforts as we move through recovery and building London back better</a:t>
            </a:r>
          </a:p>
          <a:p>
            <a:pPr marL="285750" indent="-285750">
              <a:buFont typeface="Arial" panose="020B0604020202020204" pitchFamily="34" charset="0"/>
              <a:buChar char="•"/>
              <a:defRPr/>
            </a:pPr>
            <a:r>
              <a:rPr lang="en-US" sz="1400" kern="0" dirty="0">
                <a:solidFill>
                  <a:srgbClr val="FFFFFF"/>
                </a:solidFill>
                <a:latin typeface="Arial"/>
                <a:cs typeface="Arial"/>
                <a:sym typeface="Arial"/>
              </a:rPr>
              <a:t>Many challenges that existed for London pre-pandemic such as childhood obesity, air pollution and climate change remain with further ones around health and social care access, ethnic inequality and structural racism, housing and the costs of living rising in importance</a:t>
            </a:r>
            <a:endParaRPr lang="en-US" sz="1400" kern="0" dirty="0">
              <a:solidFill>
                <a:srgbClr val="FFFFFF"/>
              </a:solidFill>
              <a:latin typeface="Arial"/>
              <a:cs typeface="Arial"/>
            </a:endParaRPr>
          </a:p>
          <a:p>
            <a:pPr marL="285750" indent="-285750">
              <a:buFont typeface="Arial" panose="020B0604020202020204" pitchFamily="34" charset="0"/>
              <a:buChar char="•"/>
              <a:defRPr/>
            </a:pPr>
            <a:r>
              <a:rPr lang="en-US" sz="1400" kern="0" dirty="0">
                <a:solidFill>
                  <a:srgbClr val="FFFFFF"/>
                </a:solidFill>
                <a:latin typeface="Arial"/>
                <a:cs typeface="Arial"/>
                <a:sym typeface="Arial"/>
              </a:rPr>
              <a:t>There is already a huge volume of data and action taking place at national and local level, to address inequalities, though data pertaining to certain topic areas such as healthcare inequalities is sparse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rgbClr val="FFFFFF"/>
                </a:solidFill>
                <a:latin typeface="Arial"/>
                <a:cs typeface="Arial"/>
                <a:sym typeface="Arial"/>
              </a:rPr>
              <a:t>Data evidencing health inequalities in London is also disjointed with </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important gaps in the availability of data to describe, analyse and interpret inequalities.  More systematic and consistent collection, recording and coding of data relating to geography, across all protected characteristics, and of key inclusion health groups should remain a priority</a:t>
            </a:r>
          </a:p>
          <a:p>
            <a:pPr marL="285750" indent="-285750">
              <a:buFont typeface="Arial" panose="020B0604020202020204" pitchFamily="34" charset="0"/>
              <a:buChar char="•"/>
              <a:defRPr/>
            </a:pPr>
            <a:r>
              <a:rPr lang="en-GB" sz="1400" kern="0" dirty="0">
                <a:solidFill>
                  <a:srgbClr val="FFFFFF"/>
                </a:solidFill>
                <a:latin typeface="Arial"/>
                <a:cs typeface="Arial"/>
                <a:sym typeface="Arial"/>
              </a:rPr>
              <a:t>P</a:t>
            </a:r>
            <a:r>
              <a:rPr lang="en-US" sz="1400" kern="0" dirty="0">
                <a:solidFill>
                  <a:srgbClr val="FFFFFF"/>
                </a:solidFill>
                <a:latin typeface="Arial"/>
                <a:cs typeface="Arial"/>
                <a:sym typeface="Arial"/>
              </a:rPr>
              <a:t>artnership action could be used to identify means of accessing more novel and timely data, more integrated and linked datasets between heath and care and wider determinants. This would address some gaps and provide more effective intelligence, enabling targeted  strategic work across all populating groups and communities</a:t>
            </a:r>
            <a:endParaRPr lang="en-US" sz="1400" kern="0" dirty="0">
              <a:solidFill>
                <a:srgbClr val="FFFFFF"/>
              </a:solidFill>
              <a:latin typeface="Arial"/>
              <a:cs typeface="Arial"/>
            </a:endParaRPr>
          </a:p>
          <a:p>
            <a:pPr marL="285750" indent="-285750">
              <a:buFont typeface="Arial" panose="020B0604020202020204" pitchFamily="34" charset="0"/>
              <a:buChar char="•"/>
              <a:defRPr/>
            </a:pPr>
            <a:r>
              <a:rPr lang="en-US" sz="1400" kern="0" dirty="0">
                <a:solidFill>
                  <a:srgbClr val="FFFFFF"/>
                </a:solidFill>
                <a:latin typeface="Arial"/>
                <a:cs typeface="Arial"/>
                <a:sym typeface="Arial"/>
              </a:rPr>
              <a:t>This could include better application of evidence based approaches such as the Marmot Principles and “Health in all Policies” to help address inequalities</a:t>
            </a:r>
          </a:p>
          <a:p>
            <a:pPr marR="0" lvl="0" algn="l" defTabSz="914400" rtl="0" eaLnBrk="1" fontAlgn="auto" latinLnBrk="0" hangingPunct="1">
              <a:lnSpc>
                <a:spcPct val="100000"/>
              </a:lnSpc>
              <a:spcBef>
                <a:spcPts val="0"/>
              </a:spcBef>
              <a:spcAft>
                <a:spcPts val="0"/>
              </a:spcAft>
              <a:buClrTx/>
              <a:buSzTx/>
              <a:tabLst/>
              <a:defRPr/>
            </a:pPr>
            <a:endParaRPr lang="en-US" sz="1400" kern="0" dirty="0">
              <a:solidFill>
                <a:srgbClr val="FFFFFF"/>
              </a:solidFill>
              <a:latin typeface="Arial"/>
              <a:cs typeface="Arial"/>
              <a:sym typeface="Arial"/>
            </a:endParaRPr>
          </a:p>
          <a:p>
            <a:pPr marL="285750" indent="-285750">
              <a:buFont typeface="Arial" panose="020B0604020202020204" pitchFamily="34" charset="0"/>
              <a:buChar char="•"/>
              <a:defRPr/>
            </a:pPr>
            <a:endParaRPr lang="en-US" sz="1400" kern="0" dirty="0">
              <a:solidFill>
                <a:srgbClr val="FFFFFF"/>
              </a:solidFill>
              <a:latin typeface="Arial"/>
              <a:cs typeface="Arial"/>
              <a:sym typeface="Arial"/>
            </a:endParaRPr>
          </a:p>
          <a:p>
            <a:pPr>
              <a:defRPr/>
            </a:pPr>
            <a:endParaRPr lang="en-US" sz="1400" kern="0" dirty="0">
              <a:solidFill>
                <a:srgbClr val="FFFFFF"/>
              </a:solidFill>
              <a:latin typeface="Arial"/>
              <a:cs typeface="Arial"/>
              <a:sym typeface="Arial"/>
            </a:endParaRPr>
          </a:p>
          <a:p>
            <a:pPr marL="285750" indent="-285750">
              <a:buFont typeface="Arial" panose="020B0604020202020204" pitchFamily="34" charset="0"/>
              <a:buChar char="•"/>
              <a:defRPr/>
            </a:pPr>
            <a:endParaRPr lang="en-US" sz="1400" kern="0" dirty="0">
              <a:solidFill>
                <a:srgbClr val="FFFFFF"/>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Title 2">
            <a:extLst>
              <a:ext uri="{FF2B5EF4-FFF2-40B4-BE49-F238E27FC236}">
                <a16:creationId xmlns:a16="http://schemas.microsoft.com/office/drawing/2014/main" id="{E9D5C273-70B3-4BBC-88C1-23C88669A4C2}"/>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CONCLUDING COMMENTS</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60474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2369302"/>
            <a:ext cx="8441002" cy="314593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The purpose of this slide deck </a:t>
            </a:r>
            <a:r>
              <a:rPr lang="en-US" sz="1400" kern="0" dirty="0">
                <a:solidFill>
                  <a:srgbClr val="FFFFFF"/>
                </a:solidFill>
                <a:latin typeface="Arial"/>
                <a:cs typeface="Arial"/>
                <a:sym typeface="Arial"/>
              </a:rPr>
              <a:t>is</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 to provide a snapshot of health inequalities pertaining to some key issues in London, however it has identified recurrent gaps in our intelligence in particular the need for: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More granular data for topic areas available at a local level and cut by dimensions of inequality in particular</a:t>
            </a:r>
            <a:endParaRPr kumimoji="0" lang="en-US" sz="1400" b="0" i="0" u="none" strike="noStrike" kern="0" cap="none" spc="0" normalizeH="0" baseline="0" noProof="0" dirty="0">
              <a:ln>
                <a:noFill/>
              </a:ln>
              <a:solidFill>
                <a:srgbClr val="FFFFFF"/>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Ethnicity, disability and other protected characteristics</a:t>
            </a:r>
            <a:endParaRPr kumimoji="0" lang="en-US" sz="1400" b="0" i="0" u="none" strike="noStrike" kern="0" cap="none" spc="0" normalizeH="0" baseline="0" noProof="0" dirty="0">
              <a:ln>
                <a:noFill/>
              </a:ln>
              <a:solidFill>
                <a:srgbClr val="FFFFFF"/>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Inclusion health groups</a:t>
            </a:r>
            <a:endParaRPr kumimoji="0" lang="en-US" sz="14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More integrated health and social care data and better linked datasets to allow more effective longitudinal and cross-sectional analysis of inequalities</a:t>
            </a:r>
            <a:endParaRPr kumimoji="0" lang="en-US" sz="1400" b="0"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There is also a clear need for further work on identifying useful and timely intelligence to expand on the impact on health and health inequalities of topic areas, already identified as important for London and aligned to the Building the Evidence (B</a:t>
            </a:r>
            <a:r>
              <a:rPr lang="en-US" sz="1400" kern="0" dirty="0">
                <a:solidFill>
                  <a:srgbClr val="FFFFFF"/>
                </a:solidFill>
                <a:latin typeface="Arial"/>
                <a:cs typeface="Arial"/>
                <a:sym typeface="Arial"/>
              </a:rPr>
              <a:t>TE)</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 intervention reviews such as: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Cost of Living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Structural Racism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0" dirty="0">
                <a:solidFill>
                  <a:srgbClr val="FFFFFF"/>
                </a:solidFill>
                <a:latin typeface="Arial"/>
                <a:cs typeface="Arial"/>
                <a:sym typeface="Arial"/>
              </a:rPr>
              <a:t>Housing</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err="1">
                <a:ln>
                  <a:noFill/>
                </a:ln>
                <a:solidFill>
                  <a:srgbClr val="FFFFFF"/>
                </a:solidFill>
                <a:effectLst/>
                <a:uLnTx/>
                <a:uFillTx/>
                <a:latin typeface="Arial"/>
                <a:ea typeface="+mn-ea"/>
                <a:cs typeface="Arial"/>
                <a:sym typeface="Arial"/>
              </a:rPr>
              <a:t>Liveable</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 cities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Skills for Work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0" dirty="0">
              <a:solidFill>
                <a:srgbClr val="FFFFFF"/>
              </a:solidFill>
              <a:latin typeface="Arial"/>
              <a:cs typeface="Arial"/>
              <a:sym typeface="Arial"/>
            </a:endParaRPr>
          </a:p>
          <a:p>
            <a:pPr marL="285750" indent="-285750">
              <a:buFont typeface="Arial" panose="020B0604020202020204" pitchFamily="34" charset="0"/>
              <a:buChar char="•"/>
              <a:defRPr/>
            </a:pPr>
            <a:endParaRPr lang="en-US" sz="1400" kern="0" dirty="0">
              <a:solidFill>
                <a:srgbClr val="FFFFFF"/>
              </a:solidFill>
              <a:latin typeface="Arial"/>
              <a:cs typeface="Arial"/>
              <a:sym typeface="Arial"/>
            </a:endParaRPr>
          </a:p>
          <a:p>
            <a:pPr>
              <a:defRPr/>
            </a:pPr>
            <a:endParaRPr lang="en-US" sz="1400" kern="0" dirty="0">
              <a:solidFill>
                <a:srgbClr val="FFFFFF"/>
              </a:solidFill>
              <a:latin typeface="Arial"/>
              <a:cs typeface="Arial"/>
              <a:sym typeface="Arial"/>
            </a:endParaRPr>
          </a:p>
          <a:p>
            <a:pPr marL="285750" indent="-285750">
              <a:buFont typeface="Arial" panose="020B0604020202020204" pitchFamily="34" charset="0"/>
              <a:buChar char="•"/>
              <a:defRPr/>
            </a:pPr>
            <a:endParaRPr lang="en-US" sz="1400" kern="0" dirty="0">
              <a:solidFill>
                <a:srgbClr val="FFFFFF"/>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Title 2">
            <a:extLst>
              <a:ext uri="{FF2B5EF4-FFF2-40B4-BE49-F238E27FC236}">
                <a16:creationId xmlns:a16="http://schemas.microsoft.com/office/drawing/2014/main" id="{32AC5573-B24D-4169-8DF3-108B8CDF93D7}"/>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lang="en-GB" sz="3000" spc="190" dirty="0">
                <a:solidFill>
                  <a:schemeClr val="bg1"/>
                </a:solidFill>
                <a:latin typeface="Arial" panose="020B0604020202020204" pitchFamily="34" charset="0"/>
                <a:ea typeface="Aktiv Grotesk" panose="020B0504020202020204" pitchFamily="34" charset="0"/>
                <a:cs typeface="Arial" panose="020B0604020202020204" pitchFamily="34" charset="0"/>
              </a:rPr>
              <a:t>GAPS IN EVIDENCE AND GAPS IN THIS DECK</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56229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FF627AA-A8A3-4E38-AFB5-100A6F200E46}"/>
              </a:ext>
            </a:extLst>
          </p:cNvPr>
          <p:cNvCxnSpPr>
            <a:cxnSpLocks/>
          </p:cNvCxnSpPr>
          <p:nvPr/>
        </p:nvCxnSpPr>
        <p:spPr>
          <a:xfrm>
            <a:off x="622988" y="2152764"/>
            <a:ext cx="10945983"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2369302"/>
            <a:ext cx="8441002" cy="3145934"/>
          </a:xfrm>
          <a:prstGeom prst="rect">
            <a:avLst/>
          </a:prstGeom>
          <a:noFill/>
        </p:spPr>
        <p:txBody>
          <a:bodyPr wrap="square" lIns="0" tIns="0" rIns="0" bIns="0" rtlCol="0" anchor="t">
            <a:noAutofit/>
          </a:bodyPr>
          <a:lstStyle/>
          <a:p>
            <a:pPr marL="285750" indent="-285750">
              <a:buFont typeface="Arial" panose="020B0604020202020204" pitchFamily="34" charset="0"/>
              <a:buChar char="•"/>
              <a:defRPr/>
            </a:pPr>
            <a:r>
              <a:rPr lang="en-GB" sz="1400" kern="0" dirty="0">
                <a:solidFill>
                  <a:srgbClr val="FFFFFF"/>
                </a:solidFill>
                <a:latin typeface="Arial"/>
                <a:cs typeface="Arial"/>
                <a:sym typeface="Arial"/>
              </a:rPr>
              <a:t>This work has been a collaborative product and a sincere thanks must go to all colleagues involved in the Building the Evidence (BTE) data working group from the organisations listed below, as well as the advisory group overseeing the direction of the work</a:t>
            </a:r>
          </a:p>
          <a:p>
            <a:pPr marL="285750" indent="-285750">
              <a:buFont typeface="Arial" panose="020B0604020202020204" pitchFamily="34" charset="0"/>
              <a:buChar char="•"/>
              <a:defRPr/>
            </a:pPr>
            <a:endParaRPr lang="en-GB" sz="1400" kern="0" dirty="0">
              <a:solidFill>
                <a:srgbClr val="FFFFFF"/>
              </a:solidFill>
              <a:latin typeface="Arial"/>
              <a:cs typeface="Arial"/>
              <a:sym typeface="Arial"/>
            </a:endParaRPr>
          </a:p>
          <a:p>
            <a:pPr marL="285750" indent="-285750">
              <a:buFont typeface="Arial" panose="020B0604020202020204" pitchFamily="34" charset="0"/>
              <a:buChar char="•"/>
              <a:defRPr/>
            </a:pPr>
            <a:r>
              <a:rPr lang="en-GB" sz="1400" kern="0" dirty="0">
                <a:solidFill>
                  <a:srgbClr val="FFFFFF"/>
                </a:solidFill>
                <a:latin typeface="Arial"/>
                <a:cs typeface="Arial"/>
                <a:sym typeface="Arial"/>
              </a:rPr>
              <a:t>GREATER LONDON AUTHORITY HEALTH</a:t>
            </a:r>
          </a:p>
          <a:p>
            <a:pPr marL="285750" indent="-285750">
              <a:buFont typeface="Arial" panose="020B0604020202020204" pitchFamily="34" charset="0"/>
              <a:buChar char="•"/>
              <a:defRPr/>
            </a:pPr>
            <a:r>
              <a:rPr lang="en-GB" sz="1400" kern="0" dirty="0">
                <a:solidFill>
                  <a:srgbClr val="FFFFFF"/>
                </a:solidFill>
                <a:latin typeface="Arial"/>
                <a:cs typeface="Arial"/>
                <a:sym typeface="Arial"/>
              </a:rPr>
              <a:t>GREATER LONDON AUTHORITY CITY INTELLIGENCE UNIT</a:t>
            </a:r>
          </a:p>
          <a:p>
            <a:pPr marL="285750" indent="-285750">
              <a:buFont typeface="Arial" panose="020B0604020202020204" pitchFamily="34" charset="0"/>
              <a:buChar char="•"/>
              <a:defRPr/>
            </a:pPr>
            <a:r>
              <a:rPr lang="en-GB" sz="1400" kern="0" dirty="0">
                <a:solidFill>
                  <a:srgbClr val="FFFFFF"/>
                </a:solidFill>
                <a:latin typeface="Arial"/>
                <a:cs typeface="Arial"/>
                <a:sym typeface="Arial"/>
              </a:rPr>
              <a:t>INSTITUTE OF HEALTH EQUITY</a:t>
            </a:r>
          </a:p>
          <a:p>
            <a:pPr marL="285750" indent="-285750">
              <a:buFont typeface="Arial" panose="020B0604020202020204" pitchFamily="34" charset="0"/>
              <a:buChar char="•"/>
              <a:defRPr/>
            </a:pPr>
            <a:r>
              <a:rPr lang="en-GB" sz="1400" kern="0" dirty="0">
                <a:solidFill>
                  <a:srgbClr val="FFFFFF"/>
                </a:solidFill>
                <a:latin typeface="Arial"/>
                <a:cs typeface="Arial"/>
                <a:sym typeface="Arial"/>
              </a:rPr>
              <a:t>OFFICE FOR HEALTH IMPROVEMENT AND DISPARITIES LONDON</a:t>
            </a:r>
          </a:p>
          <a:p>
            <a:pPr marL="285750" indent="-285750">
              <a:buFont typeface="Arial" panose="020B0604020202020204" pitchFamily="34" charset="0"/>
              <a:buChar char="•"/>
              <a:defRPr/>
            </a:pPr>
            <a:r>
              <a:rPr lang="en-GB" sz="1400" kern="0" dirty="0">
                <a:solidFill>
                  <a:srgbClr val="FFFFFF"/>
                </a:solidFill>
                <a:latin typeface="Arial"/>
                <a:cs typeface="Arial"/>
                <a:sym typeface="Arial"/>
              </a:rPr>
              <a:t>ASSOCIATION OF DIRECTORS OF PUBLIC HEALTH LONDON</a:t>
            </a:r>
          </a:p>
          <a:p>
            <a:pPr marL="285750" indent="-285750">
              <a:buFont typeface="Arial" panose="020B0604020202020204" pitchFamily="34" charset="0"/>
              <a:buChar char="•"/>
              <a:defRPr/>
            </a:pPr>
            <a:r>
              <a:rPr lang="en-GB" sz="1400" kern="0" dirty="0">
                <a:solidFill>
                  <a:srgbClr val="FFFFFF"/>
                </a:solidFill>
                <a:latin typeface="Arial"/>
                <a:cs typeface="Arial"/>
                <a:sym typeface="Arial"/>
              </a:rPr>
              <a:t>NHS ENGLAND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0" dirty="0">
              <a:solidFill>
                <a:srgbClr val="FFFFFF"/>
              </a:solidFill>
              <a:latin typeface="Arial"/>
              <a:cs typeface="Arial"/>
              <a:sym typeface="Arial"/>
            </a:endParaRPr>
          </a:p>
          <a:p>
            <a:pPr marL="285750" indent="-285750">
              <a:buFont typeface="Arial" panose="020B0604020202020204" pitchFamily="34" charset="0"/>
              <a:buChar char="•"/>
              <a:defRPr/>
            </a:pPr>
            <a:endParaRPr lang="en-US" sz="1400" kern="0" dirty="0">
              <a:solidFill>
                <a:srgbClr val="FFFFFF"/>
              </a:solidFill>
              <a:latin typeface="Arial"/>
              <a:cs typeface="Arial"/>
              <a:sym typeface="Arial"/>
            </a:endParaRPr>
          </a:p>
          <a:p>
            <a:pPr>
              <a:defRPr/>
            </a:pPr>
            <a:endParaRPr lang="en-US" sz="1400" kern="0" dirty="0">
              <a:solidFill>
                <a:srgbClr val="FFFFFF"/>
              </a:solidFill>
              <a:latin typeface="Arial"/>
              <a:cs typeface="Arial"/>
              <a:sym typeface="Arial"/>
            </a:endParaRPr>
          </a:p>
          <a:p>
            <a:pPr marL="285750" indent="-285750">
              <a:buFont typeface="Arial" panose="020B0604020202020204" pitchFamily="34" charset="0"/>
              <a:buChar char="•"/>
              <a:defRPr/>
            </a:pPr>
            <a:endParaRPr lang="en-US" sz="1400" kern="0" dirty="0">
              <a:solidFill>
                <a:srgbClr val="FFFFFF"/>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Title 2">
            <a:extLst>
              <a:ext uri="{FF2B5EF4-FFF2-40B4-BE49-F238E27FC236}">
                <a16:creationId xmlns:a16="http://schemas.microsoft.com/office/drawing/2014/main" id="{163B799D-04CE-4705-BA02-33A2FA212825}"/>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lang="en-US" sz="3000" spc="190" dirty="0">
                <a:solidFill>
                  <a:schemeClr val="bg1"/>
                </a:solidFill>
                <a:latin typeface="Arial" panose="020B0604020202020204" pitchFamily="34" charset="0"/>
                <a:ea typeface="Aktiv Grotesk" panose="020B0504020202020204" pitchFamily="34" charset="0"/>
                <a:cs typeface="Arial" panose="020B0604020202020204" pitchFamily="34" charset="0"/>
              </a:rPr>
              <a:t>ACKNOWLEDGEMENTS</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910303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2" name="Text Placeholder 5">
            <a:extLst>
              <a:ext uri="{FF2B5EF4-FFF2-40B4-BE49-F238E27FC236}">
                <a16:creationId xmlns:a16="http://schemas.microsoft.com/office/drawing/2014/main" id="{9C7DABF5-93FB-7040-AF5C-8F118992CC08}"/>
              </a:ext>
            </a:extLst>
          </p:cNvPr>
          <p:cNvSpPr txBox="1">
            <a:spLocks/>
          </p:cNvSpPr>
          <p:nvPr/>
        </p:nvSpPr>
        <p:spPr>
          <a:xfrm>
            <a:off x="623010" y="1752536"/>
            <a:ext cx="5320577" cy="36093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 Placeholder 5">
            <a:extLst>
              <a:ext uri="{FF2B5EF4-FFF2-40B4-BE49-F238E27FC236}">
                <a16:creationId xmlns:a16="http://schemas.microsoft.com/office/drawing/2014/main" id="{728707B4-BA8E-9146-AB82-8B671E220E43}"/>
              </a:ext>
            </a:extLst>
          </p:cNvPr>
          <p:cNvSpPr txBox="1">
            <a:spLocks/>
          </p:cNvSpPr>
          <p:nvPr/>
        </p:nvSpPr>
        <p:spPr>
          <a:xfrm>
            <a:off x="6237766" y="1734731"/>
            <a:ext cx="5331223" cy="35648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85C383E3-9E71-E74D-9016-0B4EAB7F2098}"/>
              </a:ext>
            </a:extLst>
          </p:cNvPr>
          <p:cNvCxnSpPr>
            <a:cxnSpLocks/>
          </p:cNvCxnSpPr>
          <p:nvPr/>
        </p:nvCxnSpPr>
        <p:spPr>
          <a:xfrm>
            <a:off x="622992" y="220501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F1CEEC7-A434-1F44-BA6B-286BFF8F9BFA}"/>
              </a:ext>
            </a:extLst>
          </p:cNvPr>
          <p:cNvCxnSpPr>
            <a:cxnSpLocks/>
          </p:cNvCxnSpPr>
          <p:nvPr/>
        </p:nvCxnSpPr>
        <p:spPr>
          <a:xfrm>
            <a:off x="6248400" y="220501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F5070087-903A-0909-38AD-0D45F4497FB1}"/>
              </a:ext>
            </a:extLst>
          </p:cNvPr>
          <p:cNvSpPr txBox="1"/>
          <p:nvPr/>
        </p:nvSpPr>
        <p:spPr bwMode="gray">
          <a:xfrm>
            <a:off x="5476619" y="4463582"/>
            <a:ext cx="228748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C590C2E3-6AB3-45D1-9EEB-6FF2FFE81BAA}"/>
              </a:ext>
            </a:extLst>
          </p:cNvPr>
          <p:cNvSpPr txBox="1"/>
          <p:nvPr/>
        </p:nvSpPr>
        <p:spPr bwMode="gray">
          <a:xfrm>
            <a:off x="622988" y="2369302"/>
            <a:ext cx="228748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3" action="ppaction://hlinksldjump">
                  <a:extLst>
                    <a:ext uri="{A12FA001-AC4F-418D-AE19-62706E023703}">
                      <ahyp:hlinkClr xmlns:ahyp="http://schemas.microsoft.com/office/drawing/2018/hyperlinkcolor" val="tx"/>
                    </a:ext>
                  </a:extLst>
                </a:hlinkClick>
              </a:rPr>
              <a:t>Part 4 Health behavioural risk factors</a:t>
            </a: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4" action="ppaction://hlinksldjump">
                  <a:extLst>
                    <a:ext uri="{A12FA001-AC4F-418D-AE19-62706E023703}">
                      <ahyp:hlinkClr xmlns:ahyp="http://schemas.microsoft.com/office/drawing/2018/hyperlinkcolor" val="tx"/>
                    </a:ext>
                  </a:extLst>
                </a:hlinkClick>
              </a:rPr>
              <a:t>Smoking</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5" action="ppaction://hlinksldjump">
                  <a:extLst>
                    <a:ext uri="{A12FA001-AC4F-418D-AE19-62706E023703}">
                      <ahyp:hlinkClr xmlns:ahyp="http://schemas.microsoft.com/office/drawing/2018/hyperlinkcolor" val="tx"/>
                    </a:ext>
                  </a:extLst>
                </a:hlinkClick>
              </a:rPr>
              <a:t>Obesity in Adults (including diet) </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6" action="ppaction://hlinksldjump">
                  <a:extLst>
                    <a:ext uri="{A12FA001-AC4F-418D-AE19-62706E023703}">
                      <ahyp:hlinkClr xmlns:ahyp="http://schemas.microsoft.com/office/drawing/2018/hyperlinkcolor" val="tx"/>
                    </a:ext>
                  </a:extLst>
                </a:hlinkClick>
              </a:rPr>
              <a:t>Obesity in Children</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7" action="ppaction://hlinksldjump">
                  <a:extLst>
                    <a:ext uri="{A12FA001-AC4F-418D-AE19-62706E023703}">
                      <ahyp:hlinkClr xmlns:ahyp="http://schemas.microsoft.com/office/drawing/2018/hyperlinkcolor" val="tx"/>
                    </a:ext>
                  </a:extLst>
                </a:hlinkClick>
              </a:rPr>
              <a:t>Physical Activity</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8" action="ppaction://hlinksldjump">
                  <a:extLst>
                    <a:ext uri="{A12FA001-AC4F-418D-AE19-62706E023703}">
                      <ahyp:hlinkClr xmlns:ahyp="http://schemas.microsoft.com/office/drawing/2018/hyperlinkcolor" val="tx"/>
                    </a:ext>
                  </a:extLst>
                </a:hlinkClick>
              </a:rPr>
              <a:t>Alcohol Misuse, Drug Misuse and High Blood Pressure</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FC54DF82-246C-40C4-B3B9-104B7D7E0BA7}"/>
              </a:ext>
            </a:extLst>
          </p:cNvPr>
          <p:cNvSpPr txBox="1"/>
          <p:nvPr/>
        </p:nvSpPr>
        <p:spPr bwMode="gray">
          <a:xfrm>
            <a:off x="2910468" y="2369301"/>
            <a:ext cx="3185532"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9" action="ppaction://hlinksldjump">
                  <a:extLst>
                    <a:ext uri="{A12FA001-AC4F-418D-AE19-62706E023703}">
                      <ahyp:hlinkClr xmlns:ahyp="http://schemas.microsoft.com/office/drawing/2018/hyperlinkcolor" val="tx"/>
                    </a:ext>
                  </a:extLst>
                </a:hlinkClick>
              </a:rPr>
              <a:t>Part 5 Death and Illness in London</a:t>
            </a: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rId10" action="ppaction://hlinksldjump">
                  <a:extLst>
                    <a:ext uri="{A12FA001-AC4F-418D-AE19-62706E023703}">
                      <ahyp:hlinkClr xmlns:ahyp="http://schemas.microsoft.com/office/drawing/2018/hyperlinkcolor" val="tx"/>
                    </a:ext>
                  </a:extLst>
                </a:hlinkClick>
              </a:rPr>
              <a:t>Premature and Preventable Mortality</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rId11" action="ppaction://hlinksldjump">
                  <a:extLst>
                    <a:ext uri="{A12FA001-AC4F-418D-AE19-62706E023703}">
                      <ahyp:hlinkClr xmlns:ahyp="http://schemas.microsoft.com/office/drawing/2018/hyperlinkcolor" val="tx"/>
                    </a:ext>
                  </a:extLst>
                </a:hlinkClick>
              </a:rPr>
              <a:t>Causes of death in London</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rId12" action="ppaction://hlinksldjump">
                  <a:extLst>
                    <a:ext uri="{A12FA001-AC4F-418D-AE19-62706E023703}">
                      <ahyp:hlinkClr xmlns:ahyp="http://schemas.microsoft.com/office/drawing/2018/hyperlinkcolor" val="tx"/>
                    </a:ext>
                  </a:extLst>
                </a:hlinkClick>
              </a:rPr>
              <a:t>Illness in London </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rId13" action="ppaction://hlinksldjump">
                  <a:extLst>
                    <a:ext uri="{A12FA001-AC4F-418D-AE19-62706E023703}">
                      <ahyp:hlinkClr xmlns:ahyp="http://schemas.microsoft.com/office/drawing/2018/hyperlinkcolor" val="tx"/>
                    </a:ext>
                  </a:extLst>
                </a:hlinkClick>
              </a:rPr>
              <a:t>Prevalence of disease </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hlinkClick r:id="rId14" action="ppaction://hlinksldjump">
                  <a:extLst>
                    <a:ext uri="{A12FA001-AC4F-418D-AE19-62706E023703}">
                      <ahyp:hlinkClr xmlns:ahyp="http://schemas.microsoft.com/office/drawing/2018/hyperlinkcolor" val="tx"/>
                    </a:ext>
                  </a:extLst>
                </a:hlinkClick>
              </a:rPr>
              <a:t>Mental health in Adults</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kern="0" dirty="0">
              <a:solidFill>
                <a:srgbClr val="5C6970">
                  <a:lumMod val="20000"/>
                  <a:lumOff val="80000"/>
                </a:srgbClr>
              </a:solidFill>
              <a:latin typeface="Arial"/>
              <a:cs typeface="Arial"/>
            </a:endParaRPr>
          </a:p>
          <a:p>
            <a:pPr marL="285750" indent="-285750">
              <a:buFont typeface="Arial" panose="020B0604020202020204" pitchFamily="34" charset="0"/>
              <a:buChar char="•"/>
              <a:defRPr/>
            </a:pPr>
            <a:r>
              <a:rPr kumimoji="0" lang="en-GB" sz="1400" b="0" i="0" u="none" strike="noStrike" kern="0" cap="none" spc="0" normalizeH="0" baseline="0" noProof="0" dirty="0">
                <a:ln>
                  <a:noFill/>
                </a:ln>
                <a:solidFill>
                  <a:schemeClr val="bg1"/>
                </a:solidFill>
                <a:effectLst/>
                <a:uLnTx/>
                <a:uFillTx/>
                <a:latin typeface="Arial"/>
                <a:ea typeface="+mn-ea"/>
                <a:cs typeface="Arial"/>
                <a:sym typeface="Arial"/>
                <a:hlinkClick r:id="rId15" action="ppaction://hlinksldjump">
                  <a:extLst>
                    <a:ext uri="{A12FA001-AC4F-418D-AE19-62706E023703}">
                      <ahyp:hlinkClr xmlns:ahyp="http://schemas.microsoft.com/office/drawing/2018/hyperlinkcolor" val="tx"/>
                    </a:ext>
                  </a:extLst>
                </a:hlinkClick>
              </a:rPr>
              <a:t>Infant mortality</a:t>
            </a:r>
            <a:endParaRPr kumimoji="0" lang="en-GB" sz="1400" b="0" i="0" u="none" strike="noStrike" kern="0" cap="none" spc="0" normalizeH="0" baseline="0" noProof="0" dirty="0">
              <a:ln>
                <a:noFill/>
              </a:ln>
              <a:solidFill>
                <a:schemeClr val="bg1"/>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5C6970">
                  <a:lumMod val="20000"/>
                  <a:lumOff val="80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C1AE56A4-C684-4C1A-9317-3D7659C0C0B5}"/>
              </a:ext>
            </a:extLst>
          </p:cNvPr>
          <p:cNvSpPr txBox="1"/>
          <p:nvPr/>
        </p:nvSpPr>
        <p:spPr bwMode="gray">
          <a:xfrm>
            <a:off x="6286427" y="2381013"/>
            <a:ext cx="273981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6" action="ppaction://hlinksldjump">
                  <a:extLst>
                    <a:ext uri="{A12FA001-AC4F-418D-AE19-62706E023703}">
                      <ahyp:hlinkClr xmlns:ahyp="http://schemas.microsoft.com/office/drawing/2018/hyperlinkcolor" val="tx"/>
                    </a:ext>
                  </a:extLst>
                </a:hlinkClick>
              </a:rPr>
              <a:t>Part 6 Healthcare Inequalities</a:t>
            </a: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7" action="ppaction://hlinksldjump">
                  <a:extLst>
                    <a:ext uri="{A12FA001-AC4F-418D-AE19-62706E023703}">
                      <ahyp:hlinkClr xmlns:ahyp="http://schemas.microsoft.com/office/drawing/2018/hyperlinkcolor" val="tx"/>
                    </a:ext>
                  </a:extLst>
                </a:hlinkClick>
              </a:rPr>
              <a:t>Spend on Care</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8" action="ppaction://hlinksldjump">
                  <a:extLst>
                    <a:ext uri="{A12FA001-AC4F-418D-AE19-62706E023703}">
                      <ahyp:hlinkClr xmlns:ahyp="http://schemas.microsoft.com/office/drawing/2018/hyperlinkcolor" val="tx"/>
                    </a:ext>
                  </a:extLst>
                </a:hlinkClick>
              </a:rPr>
              <a:t>Covid-19 vaccination uptake</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19" action="ppaction://hlinksldjump">
                  <a:extLst>
                    <a:ext uri="{A12FA001-AC4F-418D-AE19-62706E023703}">
                      <ahyp:hlinkClr xmlns:ahyp="http://schemas.microsoft.com/office/drawing/2018/hyperlinkcolor" val="tx"/>
                    </a:ext>
                  </a:extLst>
                </a:hlinkClick>
              </a:rPr>
              <a:t>Flu vaccination uptake</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0" action="ppaction://hlinksldjump">
                  <a:extLst>
                    <a:ext uri="{A12FA001-AC4F-418D-AE19-62706E023703}">
                      <ahyp:hlinkClr xmlns:ahyp="http://schemas.microsoft.com/office/drawing/2018/hyperlinkcolor" val="tx"/>
                    </a:ext>
                  </a:extLst>
                </a:hlinkClick>
              </a:rPr>
              <a:t>Screening uptake</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1" action="ppaction://hlinksldjump">
                  <a:extLst>
                    <a:ext uri="{A12FA001-AC4F-418D-AE19-62706E023703}">
                      <ahyp:hlinkClr xmlns:ahyp="http://schemas.microsoft.com/office/drawing/2018/hyperlinkcolor" val="tx"/>
                    </a:ext>
                  </a:extLst>
                </a:hlinkClick>
              </a:rPr>
              <a:t>Care for diabetes</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8B312202-F424-4DE6-BC99-53A951D3D732}"/>
              </a:ext>
            </a:extLst>
          </p:cNvPr>
          <p:cNvSpPr txBox="1"/>
          <p:nvPr/>
        </p:nvSpPr>
        <p:spPr bwMode="gray">
          <a:xfrm>
            <a:off x="9043483" y="2369300"/>
            <a:ext cx="273981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2" action="ppaction://hlinksldjump">
                  <a:extLst>
                    <a:ext uri="{A12FA001-AC4F-418D-AE19-62706E023703}">
                      <ahyp:hlinkClr xmlns:ahyp="http://schemas.microsoft.com/office/drawing/2018/hyperlinkcolor" val="tx"/>
                    </a:ext>
                  </a:extLst>
                </a:hlinkClick>
              </a:rPr>
              <a:t>Part 7 Conclusion</a:t>
            </a:r>
            <a:endParaRPr kumimoji="0" lang="en-GB" sz="1400" b="1"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3" action="ppaction://hlinksldjump">
                  <a:extLst>
                    <a:ext uri="{A12FA001-AC4F-418D-AE19-62706E023703}">
                      <ahyp:hlinkClr xmlns:ahyp="http://schemas.microsoft.com/office/drawing/2018/hyperlinkcolor" val="tx"/>
                    </a:ext>
                  </a:extLst>
                </a:hlinkClick>
              </a:rPr>
              <a:t>Concluding comments</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hlinkClick r:id="rId24" action="ppaction://hlinksldjump">
                  <a:extLst>
                    <a:ext uri="{A12FA001-AC4F-418D-AE19-62706E023703}">
                      <ahyp:hlinkClr xmlns:ahyp="http://schemas.microsoft.com/office/drawing/2018/hyperlinkcolor" val="tx"/>
                    </a:ext>
                  </a:extLst>
                </a:hlinkClick>
              </a:rPr>
              <a:t>Gaps in Evidence and in this deck</a:t>
            </a:r>
            <a:endParaRPr kumimoji="0" lang="en-GB" sz="1400" b="0" i="0" u="none" strike="noStrike" kern="0" cap="none" spc="0" normalizeH="0" baseline="0" noProof="0" dirty="0">
              <a:ln>
                <a:noFill/>
              </a:ln>
              <a:solidFill>
                <a:srgbClr val="5C6970">
                  <a:lumMod val="20000"/>
                  <a:lumOff val="8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hlinkClick r:id="rId25" action="ppaction://hlinksldjump">
                  <a:extLst>
                    <a:ext uri="{A12FA001-AC4F-418D-AE19-62706E023703}">
                      <ahyp:hlinkClr xmlns:ahyp="http://schemas.microsoft.com/office/drawing/2018/hyperlinkcolor" val="tx"/>
                    </a:ext>
                  </a:extLst>
                </a:hlinkClick>
              </a:rPr>
              <a:t>Acknowledgements</a:t>
            </a:r>
            <a:endParaRPr kumimoji="0" lang="en-GB" sz="14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22" name="Title 2">
            <a:extLst>
              <a:ext uri="{FF2B5EF4-FFF2-40B4-BE49-F238E27FC236}">
                <a16:creationId xmlns:a16="http://schemas.microsoft.com/office/drawing/2014/main" id="{B5ED670C-E7FD-42CF-85BA-E32BA2815143}"/>
              </a:ext>
            </a:extLst>
          </p:cNvPr>
          <p:cNvSpPr txBox="1">
            <a:spLocks/>
          </p:cNvSpPr>
          <p:nvPr/>
        </p:nvSpPr>
        <p:spPr>
          <a:xfrm>
            <a:off x="720095" y="651951"/>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CONTENT NAVIGATOR (2 of 2)</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29199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dirty="0">
                <a:solidFill>
                  <a:schemeClr val="lt1"/>
                </a:solidFill>
                <a:latin typeface="Arial"/>
                <a:ea typeface="Arial"/>
                <a:cs typeface="Arial"/>
                <a:sym typeface="Arial"/>
              </a:rPr>
              <a:t>END</a:t>
            </a:r>
          </a:p>
        </p:txBody>
      </p:sp>
      <p:cxnSp>
        <p:nvCxnSpPr>
          <p:cNvPr id="242" name="Google Shape;242;p2"/>
          <p:cNvCxnSpPr/>
          <p:nvPr/>
        </p:nvCxnSpPr>
        <p:spPr>
          <a:xfrm>
            <a:off x="666543" y="4102177"/>
            <a:ext cx="10945999" cy="0"/>
          </a:xfrm>
          <a:prstGeom prst="straightConnector1">
            <a:avLst/>
          </a:prstGeom>
          <a:noFill/>
          <a:ln w="254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97558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53D4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Lst>
          </p:cNvPr>
          <p:cNvCxnSpPr>
            <a:cxnSpLocks/>
          </p:cNvCxnSpPr>
          <p:nvPr/>
        </p:nvCxnSpPr>
        <p:spPr>
          <a:xfrm>
            <a:off x="622988" y="1529305"/>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2" name="Text Placeholder 5">
            <a:extLst>
              <a:ext uri="{FF2B5EF4-FFF2-40B4-BE49-F238E27FC236}">
                <a16:creationId xmlns:a16="http://schemas.microsoft.com/office/drawing/2014/main" id="{9C7DABF5-93FB-7040-AF5C-8F118992CC08}"/>
              </a:ext>
            </a:extLst>
          </p:cNvPr>
          <p:cNvSpPr txBox="1">
            <a:spLocks/>
          </p:cNvSpPr>
          <p:nvPr/>
        </p:nvSpPr>
        <p:spPr>
          <a:xfrm>
            <a:off x="623010" y="1752536"/>
            <a:ext cx="5320577" cy="36093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sym typeface="Arial"/>
              </a:rPr>
              <a:t>APPROACH </a:t>
            </a:r>
            <a:endParaRPr kumimoji="0" lang="en-GB" sz="1600" b="1" i="0" u="none" strike="noStrike" kern="1200" cap="none" spc="-1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3" name="Text Placeholder 5">
            <a:extLst>
              <a:ext uri="{FF2B5EF4-FFF2-40B4-BE49-F238E27FC236}">
                <a16:creationId xmlns:a16="http://schemas.microsoft.com/office/drawing/2014/main" id="{728707B4-BA8E-9146-AB82-8B671E220E43}"/>
              </a:ext>
            </a:extLst>
          </p:cNvPr>
          <p:cNvSpPr txBox="1">
            <a:spLocks/>
          </p:cNvSpPr>
          <p:nvPr/>
        </p:nvSpPr>
        <p:spPr>
          <a:xfrm>
            <a:off x="6237766" y="1734731"/>
            <a:ext cx="5331223" cy="3564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sym typeface="Arial"/>
              </a:rPr>
              <a:t>LIMITATIONS</a:t>
            </a:r>
            <a:endParaRPr kumimoji="0" lang="en-GB" sz="1600" b="1" i="0" u="none" strike="noStrike" kern="1200" cap="none" spc="-1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cxnSp>
        <p:nvCxnSpPr>
          <p:cNvPr id="15" name="Straight Connector 14">
            <a:extLst>
              <a:ext uri="{FF2B5EF4-FFF2-40B4-BE49-F238E27FC236}">
                <a16:creationId xmlns:a16="http://schemas.microsoft.com/office/drawing/2014/main" id="{85C383E3-9E71-E74D-9016-0B4EAB7F2098}"/>
              </a:ext>
            </a:extLst>
          </p:cNvPr>
          <p:cNvCxnSpPr>
            <a:cxnSpLocks/>
          </p:cNvCxnSpPr>
          <p:nvPr/>
        </p:nvCxnSpPr>
        <p:spPr>
          <a:xfrm>
            <a:off x="622992" y="220501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F1CEEC7-A434-1F44-BA6B-286BFF8F9BFA}"/>
              </a:ext>
            </a:extLst>
          </p:cNvPr>
          <p:cNvCxnSpPr>
            <a:cxnSpLocks/>
          </p:cNvCxnSpPr>
          <p:nvPr/>
        </p:nvCxnSpPr>
        <p:spPr>
          <a:xfrm>
            <a:off x="6248400" y="220501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793B78A1-DEF9-024C-BDD0-431790E25929}"/>
              </a:ext>
            </a:extLst>
          </p:cNvPr>
          <p:cNvSpPr txBox="1"/>
          <p:nvPr/>
        </p:nvSpPr>
        <p:spPr bwMode="gray">
          <a:xfrm>
            <a:off x="6237766" y="2369302"/>
            <a:ext cx="5320589" cy="300983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We </a:t>
            </a: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aim</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 to use this work to: </a:t>
            </a:r>
            <a:endParaRPr kumimoji="0" lang="en-GB" sz="14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Provide an overview of major inequalities issues affecting London in an accessible format</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Highlight existing data resources available in London to measure inequalities around a shared narrative that colleagues can use</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Provide a platform for partnership work across London such as identifying key gaps in intelligence, that would improve our  understanding of inequalities </a:t>
            </a:r>
          </a:p>
          <a:p>
            <a:pPr marL="457200" marR="0" lvl="1"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Key </a:t>
            </a:r>
            <a:r>
              <a:rPr kumimoji="0" lang="en-GB" sz="1400" b="1" i="0" u="sng" strike="noStrike" kern="0" cap="none" spc="0" normalizeH="0" baseline="0" noProof="0" dirty="0">
                <a:ln>
                  <a:noFill/>
                </a:ln>
                <a:solidFill>
                  <a:srgbClr val="FFFFFF"/>
                </a:solidFill>
                <a:effectLst/>
                <a:uLnTx/>
                <a:uFillTx/>
                <a:latin typeface="Arial"/>
                <a:ea typeface="+mn-ea"/>
                <a:cs typeface="Arial"/>
                <a:sym typeface="Arial"/>
              </a:rPr>
              <a:t>limitations</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 include:</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This is </a:t>
            </a: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only a snapshot of inequalities </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in London and not intended to comprehensively cover all inequalities issues affecting London, every inequality dimension or factor driving inequalities in London. </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Only content published in the public domain is used</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This report cannot be used in isolation to prioritise health inequalities issues in London or indeed Identify actions needed to address inequalities which are beyond its scope</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sng"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endParaRPr>
          </a:p>
        </p:txBody>
      </p:sp>
      <p:sp>
        <p:nvSpPr>
          <p:cNvPr id="20" name="TextBox 19">
            <a:extLst>
              <a:ext uri="{FF2B5EF4-FFF2-40B4-BE49-F238E27FC236}">
                <a16:creationId xmlns:a16="http://schemas.microsoft.com/office/drawing/2014/main" id="{E4A02656-0CFA-B741-9A68-ECBED6CC7AA1}"/>
              </a:ext>
            </a:extLst>
          </p:cNvPr>
          <p:cNvSpPr txBox="1"/>
          <p:nvPr/>
        </p:nvSpPr>
        <p:spPr bwMode="gray">
          <a:xfrm>
            <a:off x="622988" y="2369302"/>
            <a:ext cx="5320589" cy="3145933"/>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This report has been produced collaboratively by the Greater London Authority (GLA) Health team, GLA City Intelligence Unit, Office for Health Improvement and Disparities London (OHID), Association of Directors of Public Health London  (ADPH), NHSE and Institute of Health Equity (IHE)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An adapted version of the Kings Fund measures of health inequalities alongside the 8 Marmot Principles has been used to help structure this deck and identify topic areas to illustrate the breadth of inequalities challenges in London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The structure of the deck, divided in parts, covers </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current context, health inequality in health status, wider determinants (structured to the Marmot 8 principles), health behavioral risk factors, death and illness and healthcare inequalities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Throughout the deck, </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inequalities have been examined where possible across 4 dimensions (deprivation, geography, protected characteristics and inclusion health)</a:t>
            </a:r>
            <a:endParaRPr kumimoji="0" lang="en-GB" sz="14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Sources of data were identified from existing published data, working in partnership through iterative discussion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Further information on methodology and limitations are provided in Appendices C and D (see companion appendices)</a:t>
            </a:r>
            <a:endParaRPr kumimoji="0" lang="en-GB" sz="1400" b="0"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Arial"/>
            </a:endParaRPr>
          </a:p>
        </p:txBody>
      </p:sp>
      <p:sp>
        <p:nvSpPr>
          <p:cNvPr id="2" name="Rectangle 1">
            <a:extLst>
              <a:ext uri="{FF2B5EF4-FFF2-40B4-BE49-F238E27FC236}">
                <a16:creationId xmlns:a16="http://schemas.microsoft.com/office/drawing/2014/main" id="{587C2F96-F315-4549-9E3D-C36315E07549}"/>
              </a:ext>
            </a:extLst>
          </p:cNvPr>
          <p:cNvSpPr/>
          <p:nvPr/>
        </p:nvSpPr>
        <p:spPr>
          <a:xfrm>
            <a:off x="566158" y="2296561"/>
            <a:ext cx="5388077" cy="442450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356F02E6-1FCA-41AC-A7C3-D8F12F884AA3}"/>
              </a:ext>
            </a:extLst>
          </p:cNvPr>
          <p:cNvSpPr/>
          <p:nvPr/>
        </p:nvSpPr>
        <p:spPr>
          <a:xfrm>
            <a:off x="6192082" y="2318813"/>
            <a:ext cx="5291995" cy="203687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F6420AEE-533C-4007-94D3-4CE5292236C4}"/>
              </a:ext>
            </a:extLst>
          </p:cNvPr>
          <p:cNvSpPr/>
          <p:nvPr/>
        </p:nvSpPr>
        <p:spPr>
          <a:xfrm>
            <a:off x="6192082" y="4469488"/>
            <a:ext cx="5291995" cy="203687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itle 2">
            <a:extLst>
              <a:ext uri="{FF2B5EF4-FFF2-40B4-BE49-F238E27FC236}">
                <a16:creationId xmlns:a16="http://schemas.microsoft.com/office/drawing/2014/main" id="{A8E99606-00A9-4414-A6FC-7CC111B6D52A}"/>
              </a:ext>
            </a:extLst>
          </p:cNvPr>
          <p:cNvSpPr txBox="1">
            <a:spLocks/>
          </p:cNvSpPr>
          <p:nvPr/>
        </p:nvSpPr>
        <p:spPr>
          <a:xfrm>
            <a:off x="628300" y="653007"/>
            <a:ext cx="10751768" cy="507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METHODOLOGY AND LIMITATIONS</a:t>
            </a:r>
            <a:endParaRPr kumimoji="0" lang="en-US" sz="3000" b="1" i="0" u="none" strike="noStrike" kern="0" cap="none" spc="190" normalizeH="0" baseline="0" noProof="0" dirty="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73739650"/>
      </p:ext>
    </p:extLst>
  </p:cSld>
  <p:clrMapOvr>
    <a:masterClrMapping/>
  </p:clrMapOvr>
</p:sld>
</file>

<file path=ppt/theme/theme1.xml><?xml version="1.0" encoding="utf-8"?>
<a:theme xmlns:a="http://schemas.openxmlformats.org/drawingml/2006/main" name="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err="1" smtClean="0">
            <a:latin typeface="+mn-lt"/>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theme>
</file>

<file path=ppt/theme/theme2.xml><?xml version="1.0" encoding="utf-8"?>
<a:theme xmlns:a="http://schemas.openxmlformats.org/drawingml/2006/main" name="1_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err="1" smtClean="0">
            <a:latin typeface="+mn-lt"/>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theme>
</file>

<file path=ppt/theme/theme3.xml><?xml version="1.0" encoding="utf-8"?>
<a:theme xmlns:a="http://schemas.openxmlformats.org/drawingml/2006/main" name="CIU Light Theme">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353D42"/>
    </a:dk2>
    <a:lt2>
      <a:srgbClr val="868B8E"/>
    </a:lt2>
    <a:accent1>
      <a:srgbClr val="6DA7DE"/>
    </a:accent1>
    <a:accent2>
      <a:srgbClr val="9E0059"/>
    </a:accent2>
    <a:accent3>
      <a:srgbClr val="DEE000"/>
    </a:accent3>
    <a:accent4>
      <a:srgbClr val="D82222"/>
    </a:accent4>
    <a:accent5>
      <a:srgbClr val="5EA15D"/>
    </a:accent5>
    <a:accent6>
      <a:srgbClr val="943FA6"/>
    </a:accent6>
    <a:hlink>
      <a:srgbClr val="002060"/>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16164</Words>
  <Application>Microsoft Office PowerPoint</Application>
  <PresentationFormat>Widescreen</PresentationFormat>
  <Paragraphs>1271</Paragraphs>
  <Slides>80</Slides>
  <Notes>80</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80</vt:i4>
      </vt:variant>
    </vt:vector>
  </HeadingPairs>
  <TitlesOfParts>
    <vt:vector size="91" baseType="lpstr">
      <vt:lpstr>Arial</vt:lpstr>
      <vt:lpstr>Arial,Sans-Serif</vt:lpstr>
      <vt:lpstr>Brave Sans</vt:lpstr>
      <vt:lpstr>Calibri</vt:lpstr>
      <vt:lpstr>Courier New</vt:lpstr>
      <vt:lpstr>Segoe UI</vt:lpstr>
      <vt:lpstr>CONTENT_MOL</vt:lpstr>
      <vt:lpstr>1_CONTENT_MOL</vt:lpstr>
      <vt:lpstr>CIU Light Theme</vt:lpstr>
      <vt:lpstr>2_CONTENT_MOL</vt:lpstr>
      <vt:lpstr>Worksheet</vt:lpstr>
      <vt:lpstr>HEALTH INEQUALITIES IN LONDON</vt:lpstr>
      <vt:lpstr>PowerPoint Presentation</vt:lpstr>
      <vt:lpstr>EXECUTIVE SUMMARY (2 of 4)</vt:lpstr>
      <vt:lpstr>PowerPoint Presentation</vt:lpstr>
      <vt:lpstr>PowerPoint Presentation</vt:lpstr>
      <vt:lpstr>PowerPoint Presentation</vt:lpstr>
      <vt:lpstr>PowerPoint Presentation</vt:lpstr>
      <vt:lpstr>PowerPoint Presentation</vt:lpstr>
      <vt:lpstr>PowerPoint Presentation</vt:lpstr>
      <vt:lpstr>PART 1: CURRENT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HEALTH INEQUALITY IN HEALTH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LIFE EXPECTANCY IN LONDON  </vt:lpstr>
      <vt:lpstr>SIGNIFICANT VARIATION IN HEALTHY LIFE EXPECTANCY BY LONDON BOROUGH</vt:lpstr>
      <vt:lpstr>PowerPoint Presentation</vt:lpstr>
      <vt:lpstr>PowerPoint Presentation</vt:lpstr>
      <vt:lpstr>PART 3: WHY INEQUALITY EXISTS?  WIDER DETERMINANTS OF HEALTH (“Causes of the causes” of health inequalities)</vt:lpstr>
      <vt:lpstr>PowerPoint Presentation</vt:lpstr>
      <vt:lpstr>PowerPoint Presentation</vt:lpstr>
      <vt:lpstr>PowerPoint Presentation</vt:lpstr>
      <vt:lpstr>PowerPoint Presentation</vt:lpstr>
      <vt:lpstr>PowerPoint Presentation</vt:lpstr>
      <vt:lpstr>LEAST DEPRIVED DECILE OF LONDONERS HAVE 10 TIMES MORE INCOME THAN THE POOREST DECILE</vt:lpstr>
      <vt:lpstr>PowerPoint Presentation</vt:lpstr>
      <vt:lpstr>PowerPoint Presentation</vt:lpstr>
      <vt:lpstr>PowerPoint Presentation</vt:lpstr>
      <vt:lpstr>PEOPLE FROM DEPRIVED AREAS ENGAGE IN LESS ACTIVE TRAVEL AND ARE MORE LIKELY TO BE INJURED ON THE ROAD</vt:lpstr>
      <vt:lpstr>LOWER INCOME &amp; BLACK LONDONERS ARE LEAST LIKELY TO HAVE ACCESS TO GREEN SPACE</vt:lpstr>
      <vt:lpstr>PowerPoint Presentation</vt:lpstr>
      <vt:lpstr>PowerPoint Presentation</vt:lpstr>
      <vt:lpstr>NEIGHBOURHOOD COHESION IS GENERALLY HIGH THOUGH LOWER FOR SOME LONDON BOROUGHS</vt:lpstr>
      <vt:lpstr>VIOLENCE IS EXPERIENCED UNEQUALLY ACROSS LONDON AND MOST IN DEPRIVED AREAS </vt:lpstr>
      <vt:lpstr>TOBACCO, HIGH BMI AND DIET ARE THE TOP RISK FACTORS DRIVING DEATH AND DISABILITY</vt:lpstr>
      <vt:lpstr>BLACK LONDONERS REPORT AN INCRESE IN BEING UNFAIRLY TREATED DUE TO ETHNICITY</vt:lpstr>
      <vt:lpstr>PARTICULAR groups of Londoners were more likely to REPORT unfair treatment</vt:lpstr>
      <vt:lpstr>PowerPoint Presentation</vt:lpstr>
      <vt:lpstr>PART 4: HEALTH BEHAVIOURAL RISK FACTORS (Direct causes of poor health)</vt:lpstr>
      <vt:lpstr>PowerPoint Presentation</vt:lpstr>
      <vt:lpstr>PowerPoint Presentation</vt:lpstr>
      <vt:lpstr>PowerPoint Presentation</vt:lpstr>
      <vt:lpstr>PowerPoint Presentation</vt:lpstr>
      <vt:lpstr>PowerPoint Presentation</vt:lpstr>
      <vt:lpstr>PowerPoint Presentation</vt:lpstr>
      <vt:lpstr>PART 5: DEATH AND ILLNESS IN LONDON</vt:lpstr>
      <vt:lpstr>PART 5 DEATH AND ILLNESS IN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6: HEALTHCARE INEQUALITIES </vt:lpstr>
      <vt:lpstr>PART 6 HEALTHCARE INEQUALITIES</vt:lpstr>
      <vt:lpstr>THERE IS HIGHER SPEND ON UNPLANNED CARE AND LOWER ON PLANNED IN DEPRIVED AREAS</vt:lpstr>
      <vt:lpstr>SOCIOECONOMIC INEQUALITY WAS EVIDENT IN COVID-19 VACCINATION UPTAKE IN LONDON</vt:lpstr>
      <vt:lpstr>ETHNIC INEQUALITY WAS EVIDENT IN COVID-19 VACCINATION UPTAKE IN LONDON</vt:lpstr>
      <vt:lpstr>ETHNIC INEQUALITY IN FLU VACCINATION UPTAKE</vt:lpstr>
      <vt:lpstr>PowerPoint Presentation</vt:lpstr>
      <vt:lpstr>PowerPoint Presentation</vt:lpstr>
      <vt:lpstr>PART 7: CONCLUSION</vt:lpstr>
      <vt:lpstr>PowerPoint Presentation</vt:lpstr>
      <vt:lpstr>PowerPoint Presentation</vt:lpstr>
      <vt:lpstr>PowerPoint Presentation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Snapshot of Health Inequalities in London</dc:title>
  <dc:creator/>
  <cp:lastModifiedBy/>
  <cp:revision>1</cp:revision>
  <dcterms:created xsi:type="dcterms:W3CDTF">2022-12-19T09:52:58Z</dcterms:created>
  <dcterms:modified xsi:type="dcterms:W3CDTF">2022-12-19T09:55:39Z</dcterms:modified>
</cp:coreProperties>
</file>