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6.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7.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6.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7.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9.xml" ContentType="application/vnd.openxmlformats-officedocument.themeOverride+xml"/>
  <Override PartName="/ppt/notesSlides/notesSlide32.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1.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5" r:id="rId5"/>
    <p:sldMasterId id="2147483707" r:id="rId6"/>
  </p:sldMasterIdLst>
  <p:notesMasterIdLst>
    <p:notesMasterId r:id="rId41"/>
  </p:notesMasterIdLst>
  <p:sldIdLst>
    <p:sldId id="4429" r:id="rId7"/>
    <p:sldId id="4434" r:id="rId8"/>
    <p:sldId id="4430" r:id="rId9"/>
    <p:sldId id="4431" r:id="rId10"/>
    <p:sldId id="4432" r:id="rId11"/>
    <p:sldId id="4433" r:id="rId12"/>
    <p:sldId id="4550" r:id="rId13"/>
    <p:sldId id="4527" r:id="rId14"/>
    <p:sldId id="4443" r:id="rId15"/>
    <p:sldId id="4438" r:id="rId16"/>
    <p:sldId id="4552" r:id="rId17"/>
    <p:sldId id="4526" r:id="rId18"/>
    <p:sldId id="4525" r:id="rId19"/>
    <p:sldId id="4479" r:id="rId20"/>
    <p:sldId id="4553" r:id="rId21"/>
    <p:sldId id="4554" r:id="rId22"/>
    <p:sldId id="4555" r:id="rId23"/>
    <p:sldId id="4556" r:id="rId24"/>
    <p:sldId id="4557" r:id="rId25"/>
    <p:sldId id="4491" r:id="rId26"/>
    <p:sldId id="4558" r:id="rId27"/>
    <p:sldId id="4559" r:id="rId28"/>
    <p:sldId id="4560" r:id="rId29"/>
    <p:sldId id="4473" r:id="rId30"/>
    <p:sldId id="4562" r:id="rId31"/>
    <p:sldId id="4510" r:id="rId32"/>
    <p:sldId id="4564" r:id="rId33"/>
    <p:sldId id="4565" r:id="rId34"/>
    <p:sldId id="4566" r:id="rId35"/>
    <p:sldId id="4567" r:id="rId36"/>
    <p:sldId id="4568" r:id="rId37"/>
    <p:sldId id="4569" r:id="rId38"/>
    <p:sldId id="4343" r:id="rId39"/>
    <p:sldId id="457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AB872DAF-62DD-3A4F-AD18-F842CF5F630E}" name="Billett, Julie" initials="BJ" userId="S::julie.billett_dhsc.gov.uk#ext#@greaterlondonauthority.onmicrosoft.com::88af5e1f-859f-4f51-8d4f-ce1174dbd317" providerId="AD"/>
  <p188:author id="{ABBE8AEB-1A0C-FB0D-D8F3-DE8D1DF7D552}" name="Vicky Hobart" initials="VH" userId="S::vicky.hobart@london.gov.uk::4b66b961-a068-460e-ba22-43dc0350133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91" y="6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ie Bloom" userId="S::ellie.bloom@london.gov.uk::cc97dbcd-6fae-492d-8f26-60e54cc9e974" providerId="AD" clId="Web-{8A339DAD-8E7A-2864-97F7-8CF5199A5539}"/>
    <pc:docChg chg="delSld modSld">
      <pc:chgData name="Ellie Bloom" userId="S::ellie.bloom@london.gov.uk::cc97dbcd-6fae-492d-8f26-60e54cc9e974" providerId="AD" clId="Web-{8A339DAD-8E7A-2864-97F7-8CF5199A5539}" dt="2024-07-19T10:18:38.790" v="6" actId="20577"/>
      <pc:docMkLst>
        <pc:docMk/>
      </pc:docMkLst>
      <pc:sldChg chg="modSp">
        <pc:chgData name="Ellie Bloom" userId="S::ellie.bloom@london.gov.uk::cc97dbcd-6fae-492d-8f26-60e54cc9e974" providerId="AD" clId="Web-{8A339DAD-8E7A-2864-97F7-8CF5199A5539}" dt="2024-07-19T10:18:38.790" v="6" actId="20577"/>
        <pc:sldMkLst>
          <pc:docMk/>
          <pc:sldMk cId="3779824878" sldId="4429"/>
        </pc:sldMkLst>
        <pc:spChg chg="mod">
          <ac:chgData name="Ellie Bloom" userId="S::ellie.bloom@london.gov.uk::cc97dbcd-6fae-492d-8f26-60e54cc9e974" providerId="AD" clId="Web-{8A339DAD-8E7A-2864-97F7-8CF5199A5539}" dt="2024-07-19T10:18:38.790" v="6" actId="20577"/>
          <ac:spMkLst>
            <pc:docMk/>
            <pc:sldMk cId="3779824878" sldId="4429"/>
            <ac:spMk id="230" creationId="{00000000-0000-0000-0000-000000000000}"/>
          </ac:spMkLst>
        </pc:spChg>
      </pc:sldChg>
      <pc:sldChg chg="modSp">
        <pc:chgData name="Ellie Bloom" userId="S::ellie.bloom@london.gov.uk::cc97dbcd-6fae-492d-8f26-60e54cc9e974" providerId="AD" clId="Web-{8A339DAD-8E7A-2864-97F7-8CF5199A5539}" dt="2024-07-19T10:08:49.511" v="3" actId="20577"/>
        <pc:sldMkLst>
          <pc:docMk/>
          <pc:sldMk cId="1997463432" sldId="4430"/>
        </pc:sldMkLst>
        <pc:spChg chg="mod">
          <ac:chgData name="Ellie Bloom" userId="S::ellie.bloom@london.gov.uk::cc97dbcd-6fae-492d-8f26-60e54cc9e974" providerId="AD" clId="Web-{8A339DAD-8E7A-2864-97F7-8CF5199A5539}" dt="2024-07-19T10:08:49.511" v="3" actId="20577"/>
          <ac:spMkLst>
            <pc:docMk/>
            <pc:sldMk cId="1997463432" sldId="4430"/>
            <ac:spMk id="16" creationId="{50D55606-9498-4378-9AE7-7D19EB44EF7B}"/>
          </ac:spMkLst>
        </pc:spChg>
      </pc:sldChg>
      <pc:sldChg chg="modSp">
        <pc:chgData name="Ellie Bloom" userId="S::ellie.bloom@london.gov.uk::cc97dbcd-6fae-492d-8f26-60e54cc9e974" providerId="AD" clId="Web-{8A339DAD-8E7A-2864-97F7-8CF5199A5539}" dt="2024-07-19T10:08:41.901" v="2" actId="20577"/>
        <pc:sldMkLst>
          <pc:docMk/>
          <pc:sldMk cId="1100804969" sldId="4434"/>
        </pc:sldMkLst>
        <pc:spChg chg="mod">
          <ac:chgData name="Ellie Bloom" userId="S::ellie.bloom@london.gov.uk::cc97dbcd-6fae-492d-8f26-60e54cc9e974" providerId="AD" clId="Web-{8A339DAD-8E7A-2864-97F7-8CF5199A5539}" dt="2024-07-19T10:08:41.901" v="2" actId="20577"/>
          <ac:spMkLst>
            <pc:docMk/>
            <pc:sldMk cId="1100804969" sldId="4434"/>
            <ac:spMk id="3" creationId="{089AE876-A445-593B-CF7F-C5E85C19936A}"/>
          </ac:spMkLst>
        </pc:spChg>
      </pc:sldChg>
      <pc:sldChg chg="del">
        <pc:chgData name="Ellie Bloom" userId="S::ellie.bloom@london.gov.uk::cc97dbcd-6fae-492d-8f26-60e54cc9e974" providerId="AD" clId="Web-{8A339DAD-8E7A-2864-97F7-8CF5199A5539}" dt="2024-07-19T10:09:44.141" v="4"/>
        <pc:sldMkLst>
          <pc:docMk/>
          <pc:sldMk cId="3297673077" sldId="4551"/>
        </pc:sldMkLst>
      </pc:sldChg>
    </pc:docChg>
  </pc:docChgLst>
  <pc:docChgLst>
    <pc:chgData name="Janani Arulrajah" userId="S::janani.arulrajah@london.gov.uk::59553cc7-6017-4644-b73d-d71417935331" providerId="AD" clId="Web-{CCE2596F-54EC-442E-941D-CB75B9D443A3}"/>
    <pc:docChg chg="modSld">
      <pc:chgData name="Janani Arulrajah" userId="S::janani.arulrajah@london.gov.uk::59553cc7-6017-4644-b73d-d71417935331" providerId="AD" clId="Web-{CCE2596F-54EC-442E-941D-CB75B9D443A3}" dt="2024-07-19T10:11:24.887" v="9" actId="20577"/>
      <pc:docMkLst>
        <pc:docMk/>
      </pc:docMkLst>
      <pc:sldChg chg="modSp">
        <pc:chgData name="Janani Arulrajah" userId="S::janani.arulrajah@london.gov.uk::59553cc7-6017-4644-b73d-d71417935331" providerId="AD" clId="Web-{CCE2596F-54EC-442E-941D-CB75B9D443A3}" dt="2024-07-19T10:11:24.887" v="9" actId="20577"/>
        <pc:sldMkLst>
          <pc:docMk/>
          <pc:sldMk cId="3779824878" sldId="4429"/>
        </pc:sldMkLst>
        <pc:spChg chg="mod">
          <ac:chgData name="Janani Arulrajah" userId="S::janani.arulrajah@london.gov.uk::59553cc7-6017-4644-b73d-d71417935331" providerId="AD" clId="Web-{CCE2596F-54EC-442E-941D-CB75B9D443A3}" dt="2024-07-19T10:11:24.887" v="9" actId="20577"/>
          <ac:spMkLst>
            <pc:docMk/>
            <pc:sldMk cId="3779824878" sldId="4429"/>
            <ac:spMk id="229" creationId="{00000000-0000-0000-0000-000000000000}"/>
          </ac:spMkLst>
        </pc:spChg>
      </pc:sldChg>
    </pc:docChg>
  </pc:docChgLst>
  <pc:docChgLst>
    <pc:chgData name="Ellie Bloom" userId="S::ellie.bloom@london.gov.uk::cc97dbcd-6fae-492d-8f26-60e54cc9e974" providerId="AD" clId="Web-{88F314DF-B42C-F644-3F51-D02D600E562D}"/>
    <pc:docChg chg="modSld">
      <pc:chgData name="Ellie Bloom" userId="S::ellie.bloom@london.gov.uk::cc97dbcd-6fae-492d-8f26-60e54cc9e974" providerId="AD" clId="Web-{88F314DF-B42C-F644-3F51-D02D600E562D}" dt="2024-07-18T16:43:28.242" v="3" actId="20577"/>
      <pc:docMkLst>
        <pc:docMk/>
      </pc:docMkLst>
      <pc:sldChg chg="modSp">
        <pc:chgData name="Ellie Bloom" userId="S::ellie.bloom@london.gov.uk::cc97dbcd-6fae-492d-8f26-60e54cc9e974" providerId="AD" clId="Web-{88F314DF-B42C-F644-3F51-D02D600E562D}" dt="2024-07-18T16:43:28.242" v="3" actId="20577"/>
        <pc:sldMkLst>
          <pc:docMk/>
          <pc:sldMk cId="1100804969" sldId="4434"/>
        </pc:sldMkLst>
        <pc:spChg chg="mod">
          <ac:chgData name="Ellie Bloom" userId="S::ellie.bloom@london.gov.uk::cc97dbcd-6fae-492d-8f26-60e54cc9e974" providerId="AD" clId="Web-{88F314DF-B42C-F644-3F51-D02D600E562D}" dt="2024-07-18T16:43:28.242" v="3" actId="20577"/>
          <ac:spMkLst>
            <pc:docMk/>
            <pc:sldMk cId="1100804969" sldId="4434"/>
            <ac:spMk id="3" creationId="{089AE876-A445-593B-CF7F-C5E85C19936A}"/>
          </ac:spMkLst>
        </pc:spChg>
      </pc:sldChg>
    </pc:docChg>
  </pc:docChgLst>
  <pc:docChgLst>
    <pc:chgData name="Ellie Bloom" userId="S::ellie.bloom@london.gov.uk::cc97dbcd-6fae-492d-8f26-60e54cc9e974" providerId="AD" clId="Web-{C0460B45-C61A-C7C9-898C-A49B9D0503C2}"/>
    <pc:docChg chg="modSld">
      <pc:chgData name="Ellie Bloom" userId="S::ellie.bloom@london.gov.uk::cc97dbcd-6fae-492d-8f26-60e54cc9e974" providerId="AD" clId="Web-{C0460B45-C61A-C7C9-898C-A49B9D0503C2}" dt="2024-07-17T16:20:34.275" v="374" actId="20577"/>
      <pc:docMkLst>
        <pc:docMk/>
      </pc:docMkLst>
      <pc:sldChg chg="modSp">
        <pc:chgData name="Ellie Bloom" userId="S::ellie.bloom@london.gov.uk::cc97dbcd-6fae-492d-8f26-60e54cc9e974" providerId="AD" clId="Web-{C0460B45-C61A-C7C9-898C-A49B9D0503C2}" dt="2024-07-17T16:20:34.275" v="374" actId="20577"/>
        <pc:sldMkLst>
          <pc:docMk/>
          <pc:sldMk cId="1997463432" sldId="4430"/>
        </pc:sldMkLst>
        <pc:spChg chg="mod">
          <ac:chgData name="Ellie Bloom" userId="S::ellie.bloom@london.gov.uk::cc97dbcd-6fae-492d-8f26-60e54cc9e974" providerId="AD" clId="Web-{C0460B45-C61A-C7C9-898C-A49B9D0503C2}" dt="2024-07-17T16:20:34.275" v="374" actId="20577"/>
          <ac:spMkLst>
            <pc:docMk/>
            <pc:sldMk cId="1997463432" sldId="4430"/>
            <ac:spMk id="16" creationId="{50D55606-9498-4378-9AE7-7D19EB44EF7B}"/>
          </ac:spMkLst>
        </pc:spChg>
      </pc:sldChg>
      <pc:sldChg chg="addSp delSp modSp">
        <pc:chgData name="Ellie Bloom" userId="S::ellie.bloom@london.gov.uk::cc97dbcd-6fae-492d-8f26-60e54cc9e974" providerId="AD" clId="Web-{C0460B45-C61A-C7C9-898C-A49B9D0503C2}" dt="2024-07-17T16:20:05.446" v="373" actId="20577"/>
        <pc:sldMkLst>
          <pc:docMk/>
          <pc:sldMk cId="1100804969" sldId="4434"/>
        </pc:sldMkLst>
        <pc:spChg chg="add del mod">
          <ac:chgData name="Ellie Bloom" userId="S::ellie.bloom@london.gov.uk::cc97dbcd-6fae-492d-8f26-60e54cc9e974" providerId="AD" clId="Web-{C0460B45-C61A-C7C9-898C-A49B9D0503C2}" dt="2024-07-17T16:12:36.154" v="17"/>
          <ac:spMkLst>
            <pc:docMk/>
            <pc:sldMk cId="1100804969" sldId="4434"/>
            <ac:spMk id="2" creationId="{92895123-BF31-8DFC-C0B0-B293B65298C4}"/>
          </ac:spMkLst>
        </pc:spChg>
        <pc:spChg chg="mod">
          <ac:chgData name="Ellie Bloom" userId="S::ellie.bloom@london.gov.uk::cc97dbcd-6fae-492d-8f26-60e54cc9e974" providerId="AD" clId="Web-{C0460B45-C61A-C7C9-898C-A49B9D0503C2}" dt="2024-07-17T16:20:05.446" v="373" actId="20577"/>
          <ac:spMkLst>
            <pc:docMk/>
            <pc:sldMk cId="1100804969" sldId="4434"/>
            <ac:spMk id="3" creationId="{089AE876-A445-593B-CF7F-C5E85C19936A}"/>
          </ac:spMkLst>
        </pc:spChg>
        <pc:picChg chg="add del mod">
          <ac:chgData name="Ellie Bloom" userId="S::ellie.bloom@london.gov.uk::cc97dbcd-6fae-492d-8f26-60e54cc9e974" providerId="AD" clId="Web-{C0460B45-C61A-C7C9-898C-A49B9D0503C2}" dt="2024-07-17T16:18:42.569" v="369"/>
          <ac:picMkLst>
            <pc:docMk/>
            <pc:sldMk cId="1100804969" sldId="4434"/>
            <ac:picMk id="5" creationId="{A2335AEB-7734-6CAE-CBC6-EBA381B4CDEF}"/>
          </ac:picMkLst>
        </pc:picChg>
      </pc:sldChg>
    </pc:docChg>
  </pc:docChgLst>
  <pc:docChgLst>
    <pc:chgData name="Ellie Bloom" userId="S::ellie.bloom@london.gov.uk::cc97dbcd-6fae-492d-8f26-60e54cc9e974" providerId="AD" clId="Web-{A1C5F9AF-BA51-72BD-D9CD-3DDA4EF5FD3B}"/>
    <pc:docChg chg="addSld delSld modSld">
      <pc:chgData name="Ellie Bloom" userId="S::ellie.bloom@london.gov.uk::cc97dbcd-6fae-492d-8f26-60e54cc9e974" providerId="AD" clId="Web-{A1C5F9AF-BA51-72BD-D9CD-3DDA4EF5FD3B}" dt="2024-07-30T14:39:47.770" v="22" actId="20577"/>
      <pc:docMkLst>
        <pc:docMk/>
      </pc:docMkLst>
      <pc:sldChg chg="addSp delSp modSp del">
        <pc:chgData name="Ellie Bloom" userId="S::ellie.bloom@london.gov.uk::cc97dbcd-6fae-492d-8f26-60e54cc9e974" providerId="AD" clId="Web-{A1C5F9AF-BA51-72BD-D9CD-3DDA4EF5FD3B}" dt="2024-07-30T14:39:47.770" v="22" actId="20577"/>
        <pc:sldMkLst>
          <pc:docMk/>
          <pc:sldMk cId="1028214707" sldId="4527"/>
        </pc:sldMkLst>
        <pc:spChg chg="add del mod">
          <ac:chgData name="Ellie Bloom" userId="S::ellie.bloom@london.gov.uk::cc97dbcd-6fae-492d-8f26-60e54cc9e974" providerId="AD" clId="Web-{A1C5F9AF-BA51-72BD-D9CD-3DDA4EF5FD3B}" dt="2024-07-30T14:39:00.269" v="7"/>
          <ac:spMkLst>
            <pc:docMk/>
            <pc:sldMk cId="1028214707" sldId="4527"/>
            <ac:spMk id="2" creationId="{97D70C10-2574-8973-CDE6-F7482065AB19}"/>
          </ac:spMkLst>
        </pc:spChg>
        <pc:spChg chg="add del">
          <ac:chgData name="Ellie Bloom" userId="S::ellie.bloom@london.gov.uk::cc97dbcd-6fae-492d-8f26-60e54cc9e974" providerId="AD" clId="Web-{A1C5F9AF-BA51-72BD-D9CD-3DDA4EF5FD3B}" dt="2024-07-30T14:39:43.489" v="18"/>
          <ac:spMkLst>
            <pc:docMk/>
            <pc:sldMk cId="1028214707" sldId="4527"/>
            <ac:spMk id="3" creationId="{27B07B3D-F66A-9646-9C2D-95983657B7C2}"/>
          </ac:spMkLst>
        </pc:spChg>
        <pc:spChg chg="mod">
          <ac:chgData name="Ellie Bloom" userId="S::ellie.bloom@london.gov.uk::cc97dbcd-6fae-492d-8f26-60e54cc9e974" providerId="AD" clId="Web-{A1C5F9AF-BA51-72BD-D9CD-3DDA4EF5FD3B}" dt="2024-07-30T14:39:40.911" v="17" actId="14100"/>
          <ac:spMkLst>
            <pc:docMk/>
            <pc:sldMk cId="1028214707" sldId="4527"/>
            <ac:spMk id="33" creationId="{DB1AB912-F8CC-0541-AED2-082E4223B659}"/>
          </ac:spMkLst>
        </pc:spChg>
        <pc:spChg chg="add del mod">
          <ac:chgData name="Ellie Bloom" userId="S::ellie.bloom@london.gov.uk::cc97dbcd-6fae-492d-8f26-60e54cc9e974" providerId="AD" clId="Web-{A1C5F9AF-BA51-72BD-D9CD-3DDA4EF5FD3B}" dt="2024-07-30T14:39:47.770" v="22" actId="20577"/>
          <ac:spMkLst>
            <pc:docMk/>
            <pc:sldMk cId="1028214707" sldId="4527"/>
            <ac:spMk id="40" creationId="{27B07B3D-F66A-9646-9C2D-95983657B7C2}"/>
          </ac:spMkLst>
        </pc:spChg>
        <pc:picChg chg="add del">
          <ac:chgData name="Ellie Bloom" userId="S::ellie.bloom@london.gov.uk::cc97dbcd-6fae-492d-8f26-60e54cc9e974" providerId="AD" clId="Web-{A1C5F9AF-BA51-72BD-D9CD-3DDA4EF5FD3B}" dt="2024-07-30T14:39:37.942" v="16"/>
          <ac:picMkLst>
            <pc:docMk/>
            <pc:sldMk cId="1028214707" sldId="4527"/>
            <ac:picMk id="8" creationId="{E911B6B4-F62D-4666-8C4C-D06DE9E57160}"/>
          </ac:picMkLst>
        </pc:picChg>
      </pc:sldChg>
      <pc:sldChg chg="add del">
        <pc:chgData name="Ellie Bloom" userId="S::ellie.bloom@london.gov.uk::cc97dbcd-6fae-492d-8f26-60e54cc9e974" providerId="AD" clId="Web-{A1C5F9AF-BA51-72BD-D9CD-3DDA4EF5FD3B}" dt="2024-07-30T14:39:37.114" v="15"/>
        <pc:sldMkLst>
          <pc:docMk/>
          <pc:sldMk cId="3807584777" sldId="4572"/>
        </pc:sldMkLst>
      </pc:sldChg>
    </pc:docChg>
  </pc:docChgLst>
  <pc:docChgLst>
    <pc:chgData name="Ellie Bloom" userId="cc97dbcd-6fae-492d-8f26-60e54cc9e974" providerId="ADAL" clId="{50713D5A-AC15-497A-901F-D1619222E07D}"/>
    <pc:docChg chg="undo custSel modSld">
      <pc:chgData name="Ellie Bloom" userId="cc97dbcd-6fae-492d-8f26-60e54cc9e974" providerId="ADAL" clId="{50713D5A-AC15-497A-901F-D1619222E07D}" dt="2024-12-05T13:23:26.884" v="48" actId="113"/>
      <pc:docMkLst>
        <pc:docMk/>
      </pc:docMkLst>
      <pc:sldChg chg="modSp mod">
        <pc:chgData name="Ellie Bloom" userId="cc97dbcd-6fae-492d-8f26-60e54cc9e974" providerId="ADAL" clId="{50713D5A-AC15-497A-901F-D1619222E07D}" dt="2024-12-05T13:23:26.884" v="48" actId="113"/>
        <pc:sldMkLst>
          <pc:docMk/>
          <pc:sldMk cId="1100804969" sldId="4434"/>
        </pc:sldMkLst>
        <pc:spChg chg="mod">
          <ac:chgData name="Ellie Bloom" userId="cc97dbcd-6fae-492d-8f26-60e54cc9e974" providerId="ADAL" clId="{50713D5A-AC15-497A-901F-D1619222E07D}" dt="2024-12-05T13:23:26.884" v="48" actId="113"/>
          <ac:spMkLst>
            <pc:docMk/>
            <pc:sldMk cId="1100804969" sldId="4434"/>
            <ac:spMk id="3" creationId="{089AE876-A445-593B-CF7F-C5E85C19936A}"/>
          </ac:spMkLst>
        </pc:spChg>
      </pc:sldChg>
      <pc:sldChg chg="modSp mod">
        <pc:chgData name="Ellie Bloom" userId="cc97dbcd-6fae-492d-8f26-60e54cc9e974" providerId="ADAL" clId="{50713D5A-AC15-497A-901F-D1619222E07D}" dt="2024-12-05T13:21:55.970" v="21" actId="6549"/>
        <pc:sldMkLst>
          <pc:docMk/>
          <pc:sldMk cId="3724571690" sldId="4562"/>
        </pc:sldMkLst>
        <pc:spChg chg="mod">
          <ac:chgData name="Ellie Bloom" userId="cc97dbcd-6fae-492d-8f26-60e54cc9e974" providerId="ADAL" clId="{50713D5A-AC15-497A-901F-D1619222E07D}" dt="2024-12-05T13:20:22.297" v="20"/>
          <ac:spMkLst>
            <pc:docMk/>
            <pc:sldMk cId="3724571690" sldId="4562"/>
            <ac:spMk id="13" creationId="{905965EE-0FE6-76A0-1598-BFF18F9BBBA6}"/>
          </ac:spMkLst>
        </pc:spChg>
        <pc:spChg chg="mod">
          <ac:chgData name="Ellie Bloom" userId="cc97dbcd-6fae-492d-8f26-60e54cc9e974" providerId="ADAL" clId="{50713D5A-AC15-497A-901F-D1619222E07D}" dt="2024-12-05T13:21:55.970" v="21" actId="6549"/>
          <ac:spMkLst>
            <pc:docMk/>
            <pc:sldMk cId="3724571690" sldId="4562"/>
            <ac:spMk id="16" creationId="{EF04B957-08B9-487E-BB44-161785FEEC8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4400048734074414E-2"/>
          <c:y val="3.715846941241098E-2"/>
          <c:w val="0.85040597224478431"/>
          <c:h val="0.89410372625813972"/>
        </c:manualLayout>
      </c:layout>
      <c:lineChart>
        <c:grouping val="standard"/>
        <c:varyColors val="0"/>
        <c:ser>
          <c:idx val="1"/>
          <c:order val="0"/>
          <c:tx>
            <c:strRef>
              <c:f>Sheet1!$B$23:$C$23</c:f>
              <c:strCache>
                <c:ptCount val="2"/>
                <c:pt idx="0">
                  <c:v>London</c:v>
                </c:pt>
                <c:pt idx="1">
                  <c:v>Male</c:v>
                </c:pt>
              </c:strCache>
            </c:strRef>
          </c:tx>
          <c:spPr>
            <a:ln w="12700">
              <a:noFill/>
            </a:ln>
          </c:spPr>
          <c:marker>
            <c:symbol val="none"/>
          </c:marker>
          <c:errBars>
            <c:errDir val="y"/>
            <c:errBarType val="both"/>
            <c:errValType val="cust"/>
            <c:noEndCap val="0"/>
            <c:plus>
              <c:numRef>
                <c:f>Sheet1!$D$37:$K$37</c:f>
                <c:numCache>
                  <c:formatCode>General</c:formatCode>
                  <c:ptCount val="8"/>
                  <c:pt idx="0">
                    <c:v>9.9999999999994316E-2</c:v>
                  </c:pt>
                  <c:pt idx="1">
                    <c:v>0</c:v>
                  </c:pt>
                  <c:pt idx="2">
                    <c:v>0</c:v>
                  </c:pt>
                  <c:pt idx="3">
                    <c:v>0</c:v>
                  </c:pt>
                  <c:pt idx="4">
                    <c:v>0</c:v>
                  </c:pt>
                  <c:pt idx="5">
                    <c:v>0</c:v>
                  </c:pt>
                  <c:pt idx="6">
                    <c:v>9.9999999999994316E-2</c:v>
                  </c:pt>
                  <c:pt idx="7">
                    <c:v>0</c:v>
                  </c:pt>
                </c:numCache>
              </c:numRef>
            </c:plus>
            <c:minus>
              <c:numRef>
                <c:f>Sheet1!$D$36:$K$36</c:f>
                <c:numCache>
                  <c:formatCode>General</c:formatCode>
                  <c:ptCount val="8"/>
                  <c:pt idx="0">
                    <c:v>0</c:v>
                  </c:pt>
                  <c:pt idx="1">
                    <c:v>0</c:v>
                  </c:pt>
                  <c:pt idx="2">
                    <c:v>0</c:v>
                  </c:pt>
                  <c:pt idx="3">
                    <c:v>9.9999999999994316E-2</c:v>
                  </c:pt>
                  <c:pt idx="4">
                    <c:v>0.10000000000000853</c:v>
                  </c:pt>
                  <c:pt idx="5">
                    <c:v>0</c:v>
                  </c:pt>
                  <c:pt idx="6">
                    <c:v>0</c:v>
                  </c:pt>
                  <c:pt idx="7">
                    <c:v>0.10000000000000853</c:v>
                  </c:pt>
                </c:numCache>
              </c:numRef>
            </c:minus>
          </c:errBars>
          <c:cat>
            <c:strRef>
              <c:f>Sheet1!$D$22:$K$22</c:f>
              <c:strCache>
                <c:ptCount val="8"/>
                <c:pt idx="0">
                  <c:v>2013-15</c:v>
                </c:pt>
                <c:pt idx="1">
                  <c:v>2014-16</c:v>
                </c:pt>
                <c:pt idx="2">
                  <c:v>2015-17</c:v>
                </c:pt>
                <c:pt idx="3">
                  <c:v>2016-18</c:v>
                </c:pt>
                <c:pt idx="4">
                  <c:v>2017-19</c:v>
                </c:pt>
                <c:pt idx="5">
                  <c:v>2018-20</c:v>
                </c:pt>
                <c:pt idx="6">
                  <c:v>2019-21</c:v>
                </c:pt>
                <c:pt idx="7">
                  <c:v>2020-22</c:v>
                </c:pt>
              </c:strCache>
            </c:strRef>
          </c:cat>
          <c:val>
            <c:numRef>
              <c:f>Sheet1!$D$23:$K$23</c:f>
              <c:numCache>
                <c:formatCode>General</c:formatCode>
                <c:ptCount val="8"/>
                <c:pt idx="0">
                  <c:v>80</c:v>
                </c:pt>
                <c:pt idx="1">
                  <c:v>80.099999999999994</c:v>
                </c:pt>
                <c:pt idx="2">
                  <c:v>80.099999999999994</c:v>
                </c:pt>
                <c:pt idx="3">
                  <c:v>80.3</c:v>
                </c:pt>
                <c:pt idx="4">
                  <c:v>80.400000000000006</c:v>
                </c:pt>
                <c:pt idx="5">
                  <c:v>79.7</c:v>
                </c:pt>
                <c:pt idx="6">
                  <c:v>79.2</c:v>
                </c:pt>
                <c:pt idx="7">
                  <c:v>79.099999999999994</c:v>
                </c:pt>
              </c:numCache>
            </c:numRef>
          </c:val>
          <c:smooth val="0"/>
          <c:extLst>
            <c:ext xmlns:c16="http://schemas.microsoft.com/office/drawing/2014/chart" uri="{C3380CC4-5D6E-409C-BE32-E72D297353CC}">
              <c16:uniqueId val="{00000000-5F8A-4F9D-8628-79ABBD275EBF}"/>
            </c:ext>
          </c:extLst>
        </c:ser>
        <c:ser>
          <c:idx val="2"/>
          <c:order val="1"/>
          <c:tx>
            <c:strRef>
              <c:f>Sheet1!$B$28:$C$28</c:f>
              <c:strCache>
                <c:ptCount val="2"/>
                <c:pt idx="0">
                  <c:v>London</c:v>
                </c:pt>
                <c:pt idx="1">
                  <c:v>Female</c:v>
                </c:pt>
              </c:strCache>
            </c:strRef>
          </c:tx>
          <c:spPr>
            <a:ln w="12700">
              <a:noFill/>
            </a:ln>
          </c:spPr>
          <c:marker>
            <c:symbol val="none"/>
          </c:marker>
          <c:errBars>
            <c:errDir val="y"/>
            <c:errBarType val="both"/>
            <c:errValType val="cust"/>
            <c:noEndCap val="0"/>
            <c:plus>
              <c:numRef>
                <c:f>Sheet1!$D$32:$K$32</c:f>
                <c:numCache>
                  <c:formatCode>General</c:formatCode>
                  <c:ptCount val="8"/>
                  <c:pt idx="0">
                    <c:v>9.9999999999994316E-2</c:v>
                  </c:pt>
                  <c:pt idx="1">
                    <c:v>9.9999999999994316E-2</c:v>
                  </c:pt>
                  <c:pt idx="2">
                    <c:v>0.10000000000000853</c:v>
                  </c:pt>
                  <c:pt idx="3">
                    <c:v>0</c:v>
                  </c:pt>
                  <c:pt idx="4">
                    <c:v>0</c:v>
                  </c:pt>
                  <c:pt idx="5">
                    <c:v>0</c:v>
                  </c:pt>
                  <c:pt idx="6">
                    <c:v>9.9999999999994316E-2</c:v>
                  </c:pt>
                  <c:pt idx="7">
                    <c:v>0.20000000000000284</c:v>
                  </c:pt>
                </c:numCache>
              </c:numRef>
            </c:plus>
            <c:minus>
              <c:numRef>
                <c:f>Sheet1!$D$31:$K$31</c:f>
                <c:numCache>
                  <c:formatCode>General</c:formatCode>
                  <c:ptCount val="8"/>
                  <c:pt idx="0">
                    <c:v>0</c:v>
                  </c:pt>
                  <c:pt idx="1">
                    <c:v>0</c:v>
                  </c:pt>
                  <c:pt idx="2">
                    <c:v>9.9999999999994316E-2</c:v>
                  </c:pt>
                  <c:pt idx="3">
                    <c:v>9.9999999999994316E-2</c:v>
                  </c:pt>
                  <c:pt idx="4">
                    <c:v>0.10000000000000853</c:v>
                  </c:pt>
                  <c:pt idx="5">
                    <c:v>9.9999999999994316E-2</c:v>
                  </c:pt>
                  <c:pt idx="6">
                    <c:v>0.10000000000000853</c:v>
                  </c:pt>
                  <c:pt idx="7">
                    <c:v>0</c:v>
                  </c:pt>
                </c:numCache>
              </c:numRef>
            </c:minus>
          </c:errBars>
          <c:cat>
            <c:strRef>
              <c:f>Sheet1!$D$22:$K$22</c:f>
              <c:strCache>
                <c:ptCount val="8"/>
                <c:pt idx="0">
                  <c:v>2013-15</c:v>
                </c:pt>
                <c:pt idx="1">
                  <c:v>2014-16</c:v>
                </c:pt>
                <c:pt idx="2">
                  <c:v>2015-17</c:v>
                </c:pt>
                <c:pt idx="3">
                  <c:v>2016-18</c:v>
                </c:pt>
                <c:pt idx="4">
                  <c:v>2017-19</c:v>
                </c:pt>
                <c:pt idx="5">
                  <c:v>2018-20</c:v>
                </c:pt>
                <c:pt idx="6">
                  <c:v>2019-21</c:v>
                </c:pt>
                <c:pt idx="7">
                  <c:v>2020-22</c:v>
                </c:pt>
              </c:strCache>
            </c:strRef>
          </c:cat>
          <c:val>
            <c:numRef>
              <c:f>Sheet1!$D$28:$K$28</c:f>
              <c:numCache>
                <c:formatCode>General</c:formatCode>
                <c:ptCount val="8"/>
                <c:pt idx="0">
                  <c:v>83.9</c:v>
                </c:pt>
                <c:pt idx="1">
                  <c:v>84</c:v>
                </c:pt>
                <c:pt idx="2">
                  <c:v>84.1</c:v>
                </c:pt>
                <c:pt idx="3">
                  <c:v>84.3</c:v>
                </c:pt>
                <c:pt idx="4">
                  <c:v>84.4</c:v>
                </c:pt>
                <c:pt idx="5">
                  <c:v>84</c:v>
                </c:pt>
                <c:pt idx="6">
                  <c:v>83.7</c:v>
                </c:pt>
                <c:pt idx="7">
                  <c:v>83.6</c:v>
                </c:pt>
              </c:numCache>
            </c:numRef>
          </c:val>
          <c:smooth val="0"/>
          <c:extLst>
            <c:ext xmlns:c16="http://schemas.microsoft.com/office/drawing/2014/chart" uri="{C3380CC4-5D6E-409C-BE32-E72D297353CC}">
              <c16:uniqueId val="{00000001-5F8A-4F9D-8628-79ABBD275EBF}"/>
            </c:ext>
          </c:extLst>
        </c:ser>
        <c:ser>
          <c:idx val="3"/>
          <c:order val="2"/>
          <c:tx>
            <c:strRef>
              <c:f>Sheet1!$B$33:$C$33</c:f>
              <c:strCache>
                <c:ptCount val="2"/>
                <c:pt idx="0">
                  <c:v>England</c:v>
                </c:pt>
                <c:pt idx="1">
                  <c:v>Male</c:v>
                </c:pt>
              </c:strCache>
            </c:strRef>
          </c:tx>
          <c:spPr>
            <a:ln w="12700">
              <a:noFill/>
            </a:ln>
          </c:spPr>
          <c:marker>
            <c:symbol val="none"/>
          </c:marker>
          <c:errBars>
            <c:errDir val="y"/>
            <c:errBarType val="both"/>
            <c:errValType val="cust"/>
            <c:noEndCap val="0"/>
            <c:plus>
              <c:numRef>
                <c:f>Sheet1!$D$42:$K$42</c:f>
                <c:numCache>
                  <c:formatCode>General</c:formatCode>
                  <c:ptCount val="8"/>
                  <c:pt idx="0">
                    <c:v>0</c:v>
                  </c:pt>
                  <c:pt idx="1">
                    <c:v>0</c:v>
                  </c:pt>
                  <c:pt idx="2">
                    <c:v>0</c:v>
                  </c:pt>
                  <c:pt idx="3">
                    <c:v>0</c:v>
                  </c:pt>
                  <c:pt idx="4">
                    <c:v>0</c:v>
                  </c:pt>
                  <c:pt idx="5">
                    <c:v>0</c:v>
                  </c:pt>
                  <c:pt idx="6">
                    <c:v>9.9999999999994316E-2</c:v>
                  </c:pt>
                  <c:pt idx="7">
                    <c:v>0</c:v>
                  </c:pt>
                </c:numCache>
              </c:numRef>
            </c:plus>
            <c:minus>
              <c:numRef>
                <c:f>Sheet1!$D$41:$K$41</c:f>
                <c:numCache>
                  <c:formatCode>General</c:formatCode>
                  <c:ptCount val="8"/>
                  <c:pt idx="0">
                    <c:v>0</c:v>
                  </c:pt>
                  <c:pt idx="1">
                    <c:v>0</c:v>
                  </c:pt>
                  <c:pt idx="2">
                    <c:v>0</c:v>
                  </c:pt>
                  <c:pt idx="3">
                    <c:v>0.10000000000000853</c:v>
                  </c:pt>
                  <c:pt idx="4">
                    <c:v>0</c:v>
                  </c:pt>
                  <c:pt idx="5">
                    <c:v>9.9999999999994316E-2</c:v>
                  </c:pt>
                  <c:pt idx="6">
                    <c:v>0</c:v>
                  </c:pt>
                  <c:pt idx="7">
                    <c:v>0</c:v>
                  </c:pt>
                </c:numCache>
              </c:numRef>
            </c:minus>
          </c:errBars>
          <c:cat>
            <c:strRef>
              <c:f>Sheet1!$D$22:$K$22</c:f>
              <c:strCache>
                <c:ptCount val="8"/>
                <c:pt idx="0">
                  <c:v>2013-15</c:v>
                </c:pt>
                <c:pt idx="1">
                  <c:v>2014-16</c:v>
                </c:pt>
                <c:pt idx="2">
                  <c:v>2015-17</c:v>
                </c:pt>
                <c:pt idx="3">
                  <c:v>2016-18</c:v>
                </c:pt>
                <c:pt idx="4">
                  <c:v>2017-19</c:v>
                </c:pt>
                <c:pt idx="5">
                  <c:v>2018-20</c:v>
                </c:pt>
                <c:pt idx="6">
                  <c:v>2019-21</c:v>
                </c:pt>
                <c:pt idx="7">
                  <c:v>2020-22</c:v>
                </c:pt>
              </c:strCache>
            </c:strRef>
          </c:cat>
          <c:val>
            <c:numRef>
              <c:f>Sheet1!$D$33:$K$33</c:f>
              <c:numCache>
                <c:formatCode>General</c:formatCode>
                <c:ptCount val="8"/>
                <c:pt idx="0">
                  <c:v>79.400000000000006</c:v>
                </c:pt>
                <c:pt idx="1">
                  <c:v>79.5</c:v>
                </c:pt>
                <c:pt idx="2">
                  <c:v>79.5</c:v>
                </c:pt>
                <c:pt idx="3">
                  <c:v>79.599999999999994</c:v>
                </c:pt>
                <c:pt idx="4">
                  <c:v>79.7</c:v>
                </c:pt>
                <c:pt idx="5">
                  <c:v>79.3</c:v>
                </c:pt>
                <c:pt idx="6">
                  <c:v>79</c:v>
                </c:pt>
                <c:pt idx="7">
                  <c:v>78.900000000000006</c:v>
                </c:pt>
              </c:numCache>
            </c:numRef>
          </c:val>
          <c:smooth val="0"/>
          <c:extLst>
            <c:ext xmlns:c16="http://schemas.microsoft.com/office/drawing/2014/chart" uri="{C3380CC4-5D6E-409C-BE32-E72D297353CC}">
              <c16:uniqueId val="{00000002-5F8A-4F9D-8628-79ABBD275EBF}"/>
            </c:ext>
          </c:extLst>
        </c:ser>
        <c:ser>
          <c:idx val="4"/>
          <c:order val="3"/>
          <c:tx>
            <c:strRef>
              <c:f>Sheet1!$B$38:$C$38</c:f>
              <c:strCache>
                <c:ptCount val="2"/>
                <c:pt idx="0">
                  <c:v>England</c:v>
                </c:pt>
                <c:pt idx="1">
                  <c:v>Female</c:v>
                </c:pt>
              </c:strCache>
            </c:strRef>
          </c:tx>
          <c:spPr>
            <a:ln w="12700">
              <a:noFill/>
            </a:ln>
          </c:spPr>
          <c:marker>
            <c:symbol val="none"/>
          </c:marker>
          <c:errBars>
            <c:errDir val="y"/>
            <c:errBarType val="both"/>
            <c:errValType val="cust"/>
            <c:noEndCap val="0"/>
            <c:plus>
              <c:numRef>
                <c:f>Sheet1!$D$42:$K$42</c:f>
                <c:numCache>
                  <c:formatCode>General</c:formatCode>
                  <c:ptCount val="8"/>
                  <c:pt idx="0">
                    <c:v>0</c:v>
                  </c:pt>
                  <c:pt idx="1">
                    <c:v>0</c:v>
                  </c:pt>
                  <c:pt idx="2">
                    <c:v>0</c:v>
                  </c:pt>
                  <c:pt idx="3">
                    <c:v>0</c:v>
                  </c:pt>
                  <c:pt idx="4">
                    <c:v>0</c:v>
                  </c:pt>
                  <c:pt idx="5">
                    <c:v>0</c:v>
                  </c:pt>
                  <c:pt idx="6">
                    <c:v>9.9999999999994316E-2</c:v>
                  </c:pt>
                  <c:pt idx="7">
                    <c:v>0</c:v>
                  </c:pt>
                </c:numCache>
              </c:numRef>
            </c:plus>
            <c:minus>
              <c:numRef>
                <c:f>Sheet1!$D$41:$K$41</c:f>
                <c:numCache>
                  <c:formatCode>General</c:formatCode>
                  <c:ptCount val="8"/>
                  <c:pt idx="0">
                    <c:v>0</c:v>
                  </c:pt>
                  <c:pt idx="1">
                    <c:v>0</c:v>
                  </c:pt>
                  <c:pt idx="2">
                    <c:v>0</c:v>
                  </c:pt>
                  <c:pt idx="3">
                    <c:v>0.10000000000000853</c:v>
                  </c:pt>
                  <c:pt idx="4">
                    <c:v>0</c:v>
                  </c:pt>
                  <c:pt idx="5">
                    <c:v>9.9999999999994316E-2</c:v>
                  </c:pt>
                  <c:pt idx="6">
                    <c:v>0</c:v>
                  </c:pt>
                  <c:pt idx="7">
                    <c:v>0</c:v>
                  </c:pt>
                </c:numCache>
              </c:numRef>
            </c:minus>
          </c:errBars>
          <c:cat>
            <c:strRef>
              <c:f>Sheet1!$D$22:$K$22</c:f>
              <c:strCache>
                <c:ptCount val="8"/>
                <c:pt idx="0">
                  <c:v>2013-15</c:v>
                </c:pt>
                <c:pt idx="1">
                  <c:v>2014-16</c:v>
                </c:pt>
                <c:pt idx="2">
                  <c:v>2015-17</c:v>
                </c:pt>
                <c:pt idx="3">
                  <c:v>2016-18</c:v>
                </c:pt>
                <c:pt idx="4">
                  <c:v>2017-19</c:v>
                </c:pt>
                <c:pt idx="5">
                  <c:v>2018-20</c:v>
                </c:pt>
                <c:pt idx="6">
                  <c:v>2019-21</c:v>
                </c:pt>
                <c:pt idx="7">
                  <c:v>2020-22</c:v>
                </c:pt>
              </c:strCache>
            </c:strRef>
          </c:cat>
          <c:val>
            <c:numRef>
              <c:f>Sheet1!$D$38:$K$38</c:f>
              <c:numCache>
                <c:formatCode>General</c:formatCode>
                <c:ptCount val="8"/>
                <c:pt idx="0">
                  <c:v>83.1</c:v>
                </c:pt>
                <c:pt idx="1">
                  <c:v>83.1</c:v>
                </c:pt>
                <c:pt idx="2">
                  <c:v>83.1</c:v>
                </c:pt>
                <c:pt idx="3">
                  <c:v>83.2</c:v>
                </c:pt>
                <c:pt idx="4">
                  <c:v>83.3</c:v>
                </c:pt>
                <c:pt idx="5">
                  <c:v>83.1</c:v>
                </c:pt>
                <c:pt idx="6">
                  <c:v>82.9</c:v>
                </c:pt>
                <c:pt idx="7">
                  <c:v>82.8</c:v>
                </c:pt>
              </c:numCache>
            </c:numRef>
          </c:val>
          <c:smooth val="0"/>
          <c:extLst>
            <c:ext xmlns:c16="http://schemas.microsoft.com/office/drawing/2014/chart" uri="{C3380CC4-5D6E-409C-BE32-E72D297353CC}">
              <c16:uniqueId val="{00000003-5F8A-4F9D-8628-79ABBD275EBF}"/>
            </c:ext>
          </c:extLst>
        </c:ser>
        <c:ser>
          <c:idx val="0"/>
          <c:order val="4"/>
          <c:tx>
            <c:strRef>
              <c:f>Sheet1!$B$23:$C$23</c:f>
              <c:strCache>
                <c:ptCount val="2"/>
                <c:pt idx="0">
                  <c:v>London</c:v>
                </c:pt>
                <c:pt idx="1">
                  <c:v>Male</c:v>
                </c:pt>
              </c:strCache>
            </c:strRef>
          </c:tx>
          <c:spPr>
            <a:ln w="19050" cap="rnd">
              <a:solidFill>
                <a:srgbClr val="A72538"/>
              </a:solidFill>
              <a:prstDash val="sysDash"/>
              <a:round/>
            </a:ln>
            <a:effectLst/>
          </c:spPr>
          <c:marker>
            <c:symbol val="circle"/>
            <c:size val="6"/>
            <c:spPr>
              <a:solidFill>
                <a:srgbClr val="A72538"/>
              </a:solidFill>
              <a:ln>
                <a:solidFill>
                  <a:srgbClr val="A72538">
                    <a:alpha val="90000"/>
                  </a:srgbClr>
                </a:solidFill>
                <a:prstDash val="sysDash"/>
              </a:ln>
            </c:spPr>
          </c:marker>
          <c:errBars>
            <c:errDir val="y"/>
            <c:errBarType val="both"/>
            <c:errValType val="cust"/>
            <c:noEndCap val="0"/>
            <c:plus>
              <c:numRef>
                <c:f>Sheet1!$D$37:$K$37</c:f>
                <c:numCache>
                  <c:formatCode>General</c:formatCode>
                  <c:ptCount val="8"/>
                  <c:pt idx="0">
                    <c:v>9.9999999999994316E-2</c:v>
                  </c:pt>
                  <c:pt idx="1">
                    <c:v>0</c:v>
                  </c:pt>
                  <c:pt idx="2">
                    <c:v>0</c:v>
                  </c:pt>
                  <c:pt idx="3">
                    <c:v>0</c:v>
                  </c:pt>
                  <c:pt idx="4">
                    <c:v>0</c:v>
                  </c:pt>
                  <c:pt idx="5">
                    <c:v>0</c:v>
                  </c:pt>
                  <c:pt idx="6">
                    <c:v>9.9999999999994316E-2</c:v>
                  </c:pt>
                  <c:pt idx="7">
                    <c:v>0</c:v>
                  </c:pt>
                </c:numCache>
              </c:numRef>
            </c:plus>
            <c:minus>
              <c:numRef>
                <c:f>Sheet1!$D$36:$K$36</c:f>
                <c:numCache>
                  <c:formatCode>General</c:formatCode>
                  <c:ptCount val="8"/>
                  <c:pt idx="0">
                    <c:v>0</c:v>
                  </c:pt>
                  <c:pt idx="1">
                    <c:v>0</c:v>
                  </c:pt>
                  <c:pt idx="2">
                    <c:v>0</c:v>
                  </c:pt>
                  <c:pt idx="3">
                    <c:v>9.9999999999994316E-2</c:v>
                  </c:pt>
                  <c:pt idx="4">
                    <c:v>0.10000000000000853</c:v>
                  </c:pt>
                  <c:pt idx="5">
                    <c:v>0</c:v>
                  </c:pt>
                  <c:pt idx="6">
                    <c:v>0</c:v>
                  </c:pt>
                  <c:pt idx="7">
                    <c:v>0.10000000000000853</c:v>
                  </c:pt>
                </c:numCache>
              </c:numRef>
            </c:minus>
            <c:spPr>
              <a:noFill/>
              <a:ln w="9525" cap="flat" cmpd="sng" algn="ctr">
                <a:solidFill>
                  <a:schemeClr val="tx1">
                    <a:lumMod val="65000"/>
                    <a:lumOff val="35000"/>
                  </a:schemeClr>
                </a:solidFill>
                <a:round/>
              </a:ln>
              <a:effectLst/>
            </c:spPr>
          </c:errBars>
          <c:cat>
            <c:strRef>
              <c:f>Sheet1!$D$22:$K$22</c:f>
              <c:strCache>
                <c:ptCount val="8"/>
                <c:pt idx="0">
                  <c:v>2013-15</c:v>
                </c:pt>
                <c:pt idx="1">
                  <c:v>2014-16</c:v>
                </c:pt>
                <c:pt idx="2">
                  <c:v>2015-17</c:v>
                </c:pt>
                <c:pt idx="3">
                  <c:v>2016-18</c:v>
                </c:pt>
                <c:pt idx="4">
                  <c:v>2017-19</c:v>
                </c:pt>
                <c:pt idx="5">
                  <c:v>2018-20</c:v>
                </c:pt>
                <c:pt idx="6">
                  <c:v>2019-21</c:v>
                </c:pt>
                <c:pt idx="7">
                  <c:v>2020-22</c:v>
                </c:pt>
              </c:strCache>
            </c:strRef>
          </c:cat>
          <c:val>
            <c:numRef>
              <c:f>Sheet1!$D$23:$K$23</c:f>
              <c:numCache>
                <c:formatCode>General</c:formatCode>
                <c:ptCount val="8"/>
                <c:pt idx="0">
                  <c:v>80</c:v>
                </c:pt>
                <c:pt idx="1">
                  <c:v>80.099999999999994</c:v>
                </c:pt>
                <c:pt idx="2">
                  <c:v>80.099999999999994</c:v>
                </c:pt>
                <c:pt idx="3">
                  <c:v>80.3</c:v>
                </c:pt>
                <c:pt idx="4">
                  <c:v>80.400000000000006</c:v>
                </c:pt>
                <c:pt idx="5">
                  <c:v>79.7</c:v>
                </c:pt>
                <c:pt idx="6">
                  <c:v>79.2</c:v>
                </c:pt>
                <c:pt idx="7">
                  <c:v>79.099999999999994</c:v>
                </c:pt>
              </c:numCache>
            </c:numRef>
          </c:val>
          <c:smooth val="0"/>
          <c:extLst>
            <c:ext xmlns:c16="http://schemas.microsoft.com/office/drawing/2014/chart" uri="{C3380CC4-5D6E-409C-BE32-E72D297353CC}">
              <c16:uniqueId val="{00000004-5F8A-4F9D-8628-79ABBD275EBF}"/>
            </c:ext>
          </c:extLst>
        </c:ser>
        <c:ser>
          <c:idx val="5"/>
          <c:order val="5"/>
          <c:tx>
            <c:strRef>
              <c:f>Sheet1!$B$28:$C$28</c:f>
              <c:strCache>
                <c:ptCount val="2"/>
                <c:pt idx="0">
                  <c:v>London</c:v>
                </c:pt>
                <c:pt idx="1">
                  <c:v>Female</c:v>
                </c:pt>
              </c:strCache>
            </c:strRef>
          </c:tx>
          <c:spPr>
            <a:ln w="19050" cap="rnd">
              <a:solidFill>
                <a:srgbClr val="A72538"/>
              </a:solidFill>
              <a:round/>
            </a:ln>
            <a:effectLst/>
          </c:spPr>
          <c:marker>
            <c:spPr>
              <a:solidFill>
                <a:srgbClr val="A72538"/>
              </a:solidFill>
              <a:ln>
                <a:solidFill>
                  <a:srgbClr val="A72538">
                    <a:alpha val="88000"/>
                  </a:srgbClr>
                </a:solidFill>
              </a:ln>
            </c:spPr>
          </c:marker>
          <c:errBars>
            <c:errDir val="y"/>
            <c:errBarType val="both"/>
            <c:errValType val="cust"/>
            <c:noEndCap val="0"/>
            <c:plus>
              <c:numRef>
                <c:f>Sheet1!$D$32:$K$32</c:f>
                <c:numCache>
                  <c:formatCode>General</c:formatCode>
                  <c:ptCount val="8"/>
                  <c:pt idx="0">
                    <c:v>9.9999999999994316E-2</c:v>
                  </c:pt>
                  <c:pt idx="1">
                    <c:v>9.9999999999994316E-2</c:v>
                  </c:pt>
                  <c:pt idx="2">
                    <c:v>0.10000000000000853</c:v>
                  </c:pt>
                  <c:pt idx="3">
                    <c:v>0</c:v>
                  </c:pt>
                  <c:pt idx="4">
                    <c:v>0</c:v>
                  </c:pt>
                  <c:pt idx="5">
                    <c:v>0</c:v>
                  </c:pt>
                  <c:pt idx="6">
                    <c:v>9.9999999999994316E-2</c:v>
                  </c:pt>
                  <c:pt idx="7">
                    <c:v>0.20000000000000284</c:v>
                  </c:pt>
                </c:numCache>
              </c:numRef>
            </c:plus>
            <c:minus>
              <c:numRef>
                <c:f>Sheet1!$D$31:$K$31</c:f>
                <c:numCache>
                  <c:formatCode>General</c:formatCode>
                  <c:ptCount val="8"/>
                  <c:pt idx="0">
                    <c:v>0</c:v>
                  </c:pt>
                  <c:pt idx="1">
                    <c:v>0</c:v>
                  </c:pt>
                  <c:pt idx="2">
                    <c:v>9.9999999999994316E-2</c:v>
                  </c:pt>
                  <c:pt idx="3">
                    <c:v>9.9999999999994316E-2</c:v>
                  </c:pt>
                  <c:pt idx="4">
                    <c:v>0.10000000000000853</c:v>
                  </c:pt>
                  <c:pt idx="5">
                    <c:v>9.9999999999994316E-2</c:v>
                  </c:pt>
                  <c:pt idx="6">
                    <c:v>0.10000000000000853</c:v>
                  </c:pt>
                  <c:pt idx="7">
                    <c:v>0</c:v>
                  </c:pt>
                </c:numCache>
              </c:numRef>
            </c:minus>
            <c:spPr>
              <a:noFill/>
              <a:ln w="9525" cap="flat" cmpd="sng" algn="ctr">
                <a:solidFill>
                  <a:schemeClr val="tx1">
                    <a:lumMod val="65000"/>
                    <a:lumOff val="35000"/>
                  </a:schemeClr>
                </a:solidFill>
                <a:round/>
              </a:ln>
              <a:effectLst/>
            </c:spPr>
          </c:errBars>
          <c:cat>
            <c:strRef>
              <c:f>Sheet1!$D$22:$K$22</c:f>
              <c:strCache>
                <c:ptCount val="8"/>
                <c:pt idx="0">
                  <c:v>2013-15</c:v>
                </c:pt>
                <c:pt idx="1">
                  <c:v>2014-16</c:v>
                </c:pt>
                <c:pt idx="2">
                  <c:v>2015-17</c:v>
                </c:pt>
                <c:pt idx="3">
                  <c:v>2016-18</c:v>
                </c:pt>
                <c:pt idx="4">
                  <c:v>2017-19</c:v>
                </c:pt>
                <c:pt idx="5">
                  <c:v>2018-20</c:v>
                </c:pt>
                <c:pt idx="6">
                  <c:v>2019-21</c:v>
                </c:pt>
                <c:pt idx="7">
                  <c:v>2020-22</c:v>
                </c:pt>
              </c:strCache>
            </c:strRef>
          </c:cat>
          <c:val>
            <c:numRef>
              <c:f>Sheet1!$D$28:$K$28</c:f>
              <c:numCache>
                <c:formatCode>General</c:formatCode>
                <c:ptCount val="8"/>
                <c:pt idx="0">
                  <c:v>83.9</c:v>
                </c:pt>
                <c:pt idx="1">
                  <c:v>84</c:v>
                </c:pt>
                <c:pt idx="2">
                  <c:v>84.1</c:v>
                </c:pt>
                <c:pt idx="3">
                  <c:v>84.3</c:v>
                </c:pt>
                <c:pt idx="4">
                  <c:v>84.4</c:v>
                </c:pt>
                <c:pt idx="5">
                  <c:v>84</c:v>
                </c:pt>
                <c:pt idx="6">
                  <c:v>83.7</c:v>
                </c:pt>
                <c:pt idx="7">
                  <c:v>83.6</c:v>
                </c:pt>
              </c:numCache>
            </c:numRef>
          </c:val>
          <c:smooth val="0"/>
          <c:extLst>
            <c:ext xmlns:c16="http://schemas.microsoft.com/office/drawing/2014/chart" uri="{C3380CC4-5D6E-409C-BE32-E72D297353CC}">
              <c16:uniqueId val="{00000005-5F8A-4F9D-8628-79ABBD275EBF}"/>
            </c:ext>
          </c:extLst>
        </c:ser>
        <c:ser>
          <c:idx val="10"/>
          <c:order val="6"/>
          <c:tx>
            <c:strRef>
              <c:f>Sheet1!$B$33:$C$33</c:f>
              <c:strCache>
                <c:ptCount val="2"/>
                <c:pt idx="0">
                  <c:v>England</c:v>
                </c:pt>
                <c:pt idx="1">
                  <c:v>Male</c:v>
                </c:pt>
              </c:strCache>
            </c:strRef>
          </c:tx>
          <c:spPr>
            <a:ln w="19050" cap="rnd">
              <a:solidFill>
                <a:srgbClr val="00A78A"/>
              </a:solidFill>
              <a:prstDash val="sysDash"/>
              <a:round/>
            </a:ln>
            <a:effectLst/>
          </c:spPr>
          <c:marker>
            <c:spPr>
              <a:solidFill>
                <a:srgbClr val="00A78A"/>
              </a:solidFill>
              <a:ln>
                <a:solidFill>
                  <a:srgbClr val="00A78A">
                    <a:alpha val="90000"/>
                  </a:srgbClr>
                </a:solidFill>
                <a:prstDash val="sysDash"/>
              </a:ln>
            </c:spPr>
          </c:marker>
          <c:errBars>
            <c:errDir val="y"/>
            <c:errBarType val="both"/>
            <c:errValType val="cust"/>
            <c:noEndCap val="0"/>
            <c:plus>
              <c:numRef>
                <c:f>Sheet1!$D$42:$K$42</c:f>
                <c:numCache>
                  <c:formatCode>General</c:formatCode>
                  <c:ptCount val="8"/>
                  <c:pt idx="0">
                    <c:v>0</c:v>
                  </c:pt>
                  <c:pt idx="1">
                    <c:v>0</c:v>
                  </c:pt>
                  <c:pt idx="2">
                    <c:v>0</c:v>
                  </c:pt>
                  <c:pt idx="3">
                    <c:v>0</c:v>
                  </c:pt>
                  <c:pt idx="4">
                    <c:v>0</c:v>
                  </c:pt>
                  <c:pt idx="5">
                    <c:v>0</c:v>
                  </c:pt>
                  <c:pt idx="6">
                    <c:v>9.9999999999994316E-2</c:v>
                  </c:pt>
                  <c:pt idx="7">
                    <c:v>0</c:v>
                  </c:pt>
                </c:numCache>
              </c:numRef>
            </c:plus>
            <c:minus>
              <c:numRef>
                <c:f>Sheet1!$D$41:$K$41</c:f>
                <c:numCache>
                  <c:formatCode>General</c:formatCode>
                  <c:ptCount val="8"/>
                  <c:pt idx="0">
                    <c:v>0</c:v>
                  </c:pt>
                  <c:pt idx="1">
                    <c:v>0</c:v>
                  </c:pt>
                  <c:pt idx="2">
                    <c:v>0</c:v>
                  </c:pt>
                  <c:pt idx="3">
                    <c:v>0.10000000000000853</c:v>
                  </c:pt>
                  <c:pt idx="4">
                    <c:v>0</c:v>
                  </c:pt>
                  <c:pt idx="5">
                    <c:v>9.9999999999994316E-2</c:v>
                  </c:pt>
                  <c:pt idx="6">
                    <c:v>0</c:v>
                  </c:pt>
                  <c:pt idx="7">
                    <c:v>0</c:v>
                  </c:pt>
                </c:numCache>
              </c:numRef>
            </c:minus>
            <c:spPr>
              <a:noFill/>
              <a:ln w="9525" cap="flat" cmpd="sng" algn="ctr">
                <a:solidFill>
                  <a:schemeClr val="tx1">
                    <a:lumMod val="65000"/>
                    <a:lumOff val="35000"/>
                  </a:schemeClr>
                </a:solidFill>
                <a:round/>
              </a:ln>
              <a:effectLst/>
            </c:spPr>
          </c:errBars>
          <c:cat>
            <c:strRef>
              <c:f>Sheet1!$D$22:$K$22</c:f>
              <c:strCache>
                <c:ptCount val="8"/>
                <c:pt idx="0">
                  <c:v>2013-15</c:v>
                </c:pt>
                <c:pt idx="1">
                  <c:v>2014-16</c:v>
                </c:pt>
                <c:pt idx="2">
                  <c:v>2015-17</c:v>
                </c:pt>
                <c:pt idx="3">
                  <c:v>2016-18</c:v>
                </c:pt>
                <c:pt idx="4">
                  <c:v>2017-19</c:v>
                </c:pt>
                <c:pt idx="5">
                  <c:v>2018-20</c:v>
                </c:pt>
                <c:pt idx="6">
                  <c:v>2019-21</c:v>
                </c:pt>
                <c:pt idx="7">
                  <c:v>2020-22</c:v>
                </c:pt>
              </c:strCache>
            </c:strRef>
          </c:cat>
          <c:val>
            <c:numRef>
              <c:f>Sheet1!$D$33:$K$33</c:f>
              <c:numCache>
                <c:formatCode>General</c:formatCode>
                <c:ptCount val="8"/>
                <c:pt idx="0">
                  <c:v>79.400000000000006</c:v>
                </c:pt>
                <c:pt idx="1">
                  <c:v>79.5</c:v>
                </c:pt>
                <c:pt idx="2">
                  <c:v>79.5</c:v>
                </c:pt>
                <c:pt idx="3">
                  <c:v>79.599999999999994</c:v>
                </c:pt>
                <c:pt idx="4">
                  <c:v>79.7</c:v>
                </c:pt>
                <c:pt idx="5">
                  <c:v>79.3</c:v>
                </c:pt>
                <c:pt idx="6">
                  <c:v>79</c:v>
                </c:pt>
                <c:pt idx="7">
                  <c:v>78.900000000000006</c:v>
                </c:pt>
              </c:numCache>
            </c:numRef>
          </c:val>
          <c:smooth val="0"/>
          <c:extLst>
            <c:ext xmlns:c16="http://schemas.microsoft.com/office/drawing/2014/chart" uri="{C3380CC4-5D6E-409C-BE32-E72D297353CC}">
              <c16:uniqueId val="{00000006-5F8A-4F9D-8628-79ABBD275EBF}"/>
            </c:ext>
          </c:extLst>
        </c:ser>
        <c:ser>
          <c:idx val="15"/>
          <c:order val="7"/>
          <c:tx>
            <c:strRef>
              <c:f>Sheet1!$B$38:$C$38</c:f>
              <c:strCache>
                <c:ptCount val="2"/>
                <c:pt idx="0">
                  <c:v>England</c:v>
                </c:pt>
                <c:pt idx="1">
                  <c:v>Female</c:v>
                </c:pt>
              </c:strCache>
            </c:strRef>
          </c:tx>
          <c:spPr>
            <a:ln w="19050" cap="rnd">
              <a:solidFill>
                <a:srgbClr val="00A78A"/>
              </a:solidFill>
              <a:round/>
            </a:ln>
            <a:effectLst/>
          </c:spPr>
          <c:marker>
            <c:spPr>
              <a:solidFill>
                <a:srgbClr val="00A78A"/>
              </a:solidFill>
              <a:ln>
                <a:solidFill>
                  <a:srgbClr val="00A78A">
                    <a:alpha val="90000"/>
                  </a:srgbClr>
                </a:solidFill>
              </a:ln>
            </c:spPr>
          </c:marker>
          <c:errBars>
            <c:errDir val="y"/>
            <c:errBarType val="both"/>
            <c:errValType val="cust"/>
            <c:noEndCap val="0"/>
            <c:plus>
              <c:numRef>
                <c:f>Sheet1!$D$42:$K$42</c:f>
                <c:numCache>
                  <c:formatCode>General</c:formatCode>
                  <c:ptCount val="8"/>
                  <c:pt idx="0">
                    <c:v>0</c:v>
                  </c:pt>
                  <c:pt idx="1">
                    <c:v>0</c:v>
                  </c:pt>
                  <c:pt idx="2">
                    <c:v>0</c:v>
                  </c:pt>
                  <c:pt idx="3">
                    <c:v>0</c:v>
                  </c:pt>
                  <c:pt idx="4">
                    <c:v>0</c:v>
                  </c:pt>
                  <c:pt idx="5">
                    <c:v>0</c:v>
                  </c:pt>
                  <c:pt idx="6">
                    <c:v>9.9999999999994316E-2</c:v>
                  </c:pt>
                  <c:pt idx="7">
                    <c:v>0</c:v>
                  </c:pt>
                </c:numCache>
              </c:numRef>
            </c:plus>
            <c:minus>
              <c:numRef>
                <c:f>Sheet1!$D$41:$K$41</c:f>
                <c:numCache>
                  <c:formatCode>General</c:formatCode>
                  <c:ptCount val="8"/>
                  <c:pt idx="0">
                    <c:v>0</c:v>
                  </c:pt>
                  <c:pt idx="1">
                    <c:v>0</c:v>
                  </c:pt>
                  <c:pt idx="2">
                    <c:v>0</c:v>
                  </c:pt>
                  <c:pt idx="3">
                    <c:v>0.10000000000000853</c:v>
                  </c:pt>
                  <c:pt idx="4">
                    <c:v>0</c:v>
                  </c:pt>
                  <c:pt idx="5">
                    <c:v>9.9999999999994316E-2</c:v>
                  </c:pt>
                  <c:pt idx="6">
                    <c:v>0</c:v>
                  </c:pt>
                  <c:pt idx="7">
                    <c:v>0</c:v>
                  </c:pt>
                </c:numCache>
              </c:numRef>
            </c:minus>
            <c:spPr>
              <a:noFill/>
              <a:ln w="9525" cap="flat" cmpd="sng" algn="ctr">
                <a:solidFill>
                  <a:schemeClr val="tx1">
                    <a:lumMod val="65000"/>
                    <a:lumOff val="35000"/>
                  </a:schemeClr>
                </a:solidFill>
                <a:round/>
              </a:ln>
              <a:effectLst/>
            </c:spPr>
          </c:errBars>
          <c:cat>
            <c:strRef>
              <c:f>Sheet1!$D$22:$K$22</c:f>
              <c:strCache>
                <c:ptCount val="8"/>
                <c:pt idx="0">
                  <c:v>2013-15</c:v>
                </c:pt>
                <c:pt idx="1">
                  <c:v>2014-16</c:v>
                </c:pt>
                <c:pt idx="2">
                  <c:v>2015-17</c:v>
                </c:pt>
                <c:pt idx="3">
                  <c:v>2016-18</c:v>
                </c:pt>
                <c:pt idx="4">
                  <c:v>2017-19</c:v>
                </c:pt>
                <c:pt idx="5">
                  <c:v>2018-20</c:v>
                </c:pt>
                <c:pt idx="6">
                  <c:v>2019-21</c:v>
                </c:pt>
                <c:pt idx="7">
                  <c:v>2020-22</c:v>
                </c:pt>
              </c:strCache>
            </c:strRef>
          </c:cat>
          <c:val>
            <c:numRef>
              <c:f>Sheet1!$D$38:$K$38</c:f>
              <c:numCache>
                <c:formatCode>General</c:formatCode>
                <c:ptCount val="8"/>
                <c:pt idx="0">
                  <c:v>83.1</c:v>
                </c:pt>
                <c:pt idx="1">
                  <c:v>83.1</c:v>
                </c:pt>
                <c:pt idx="2">
                  <c:v>83.1</c:v>
                </c:pt>
                <c:pt idx="3">
                  <c:v>83.2</c:v>
                </c:pt>
                <c:pt idx="4">
                  <c:v>83.3</c:v>
                </c:pt>
                <c:pt idx="5">
                  <c:v>83.1</c:v>
                </c:pt>
                <c:pt idx="6">
                  <c:v>82.9</c:v>
                </c:pt>
                <c:pt idx="7">
                  <c:v>82.8</c:v>
                </c:pt>
              </c:numCache>
            </c:numRef>
          </c:val>
          <c:smooth val="0"/>
          <c:extLst>
            <c:ext xmlns:c16="http://schemas.microsoft.com/office/drawing/2014/chart" uri="{C3380CC4-5D6E-409C-BE32-E72D297353CC}">
              <c16:uniqueId val="{00000007-5F8A-4F9D-8628-79ABBD275EBF}"/>
            </c:ext>
          </c:extLst>
        </c:ser>
        <c:dLbls>
          <c:showLegendKey val="0"/>
          <c:showVal val="0"/>
          <c:showCatName val="0"/>
          <c:showSerName val="0"/>
          <c:showPercent val="0"/>
          <c:showBubbleSize val="0"/>
        </c:dLbls>
        <c:smooth val="0"/>
        <c:axId val="1603922736"/>
        <c:axId val="2127155136"/>
      </c:lineChart>
      <c:catAx>
        <c:axId val="1603922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27155136"/>
        <c:crosses val="autoZero"/>
        <c:auto val="1"/>
        <c:lblAlgn val="ctr"/>
        <c:lblOffset val="100"/>
        <c:noMultiLvlLbl val="0"/>
      </c:catAx>
      <c:valAx>
        <c:axId val="2127155136"/>
        <c:scaling>
          <c:orientation val="minMax"/>
          <c:min val="76"/>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603922736"/>
        <c:crosses val="autoZero"/>
        <c:crossBetween val="between"/>
        <c:majorUnit val="2"/>
      </c:valAx>
    </c:plotArea>
    <c:plotVisOnly val="1"/>
    <c:dispBlanksAs val="gap"/>
    <c:showDLblsOverMax val="0"/>
  </c:chart>
  <c:txPr>
    <a:bodyPr/>
    <a:lstStyle/>
    <a:p>
      <a:pPr>
        <a:defRPr/>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Sheet2!$Y$109</c:f>
              <c:strCache>
                <c:ptCount val="1"/>
                <c:pt idx="0">
                  <c:v>Percentalised</c:v>
                </c:pt>
              </c:strCache>
            </c:strRef>
          </c:tx>
          <c:spPr>
            <a:solidFill>
              <a:srgbClr val="4472C4">
                <a:lumMod val="40000"/>
                <a:lumOff val="60000"/>
              </a:srgbClr>
            </a:solidFill>
            <a:ln>
              <a:noFill/>
            </a:ln>
            <a:effectLst/>
          </c:spPr>
          <c:invertIfNegative val="0"/>
          <c:errBars>
            <c:errBarType val="both"/>
            <c:errValType val="cust"/>
            <c:noEndCap val="0"/>
            <c:plus>
              <c:numRef>
                <c:f>Sheet2!$AC$110:$AC$119</c:f>
                <c:numCache>
                  <c:formatCode>General</c:formatCode>
                  <c:ptCount val="10"/>
                  <c:pt idx="0">
                    <c:v>3.2453954140516045E-3</c:v>
                  </c:pt>
                  <c:pt idx="1">
                    <c:v>1.2891754033440125E-3</c:v>
                  </c:pt>
                  <c:pt idx="2">
                    <c:v>9.8817670647824885E-4</c:v>
                  </c:pt>
                  <c:pt idx="3">
                    <c:v>1.0130760292312137E-3</c:v>
                  </c:pt>
                  <c:pt idx="4">
                    <c:v>1.0172812889909207E-3</c:v>
                  </c:pt>
                  <c:pt idx="5">
                    <c:v>1.2404651035689425E-3</c:v>
                  </c:pt>
                  <c:pt idx="6">
                    <c:v>1.2039211839093573E-3</c:v>
                  </c:pt>
                  <c:pt idx="7">
                    <c:v>1.1210118707703116E-3</c:v>
                  </c:pt>
                  <c:pt idx="8">
                    <c:v>1.2714428562242176E-3</c:v>
                  </c:pt>
                  <c:pt idx="9">
                    <c:v>1.2459219471192475E-3</c:v>
                  </c:pt>
                </c:numCache>
              </c:numRef>
            </c:plus>
            <c:minus>
              <c:numRef>
                <c:f>Sheet2!$AB$110:$AB$119</c:f>
                <c:numCache>
                  <c:formatCode>General</c:formatCode>
                  <c:ptCount val="10"/>
                  <c:pt idx="0">
                    <c:v>3.2453954140516045E-3</c:v>
                  </c:pt>
                  <c:pt idx="1">
                    <c:v>1.2891754033440125E-3</c:v>
                  </c:pt>
                  <c:pt idx="2">
                    <c:v>9.8817670647824885E-4</c:v>
                  </c:pt>
                  <c:pt idx="3">
                    <c:v>1.0130760292312137E-3</c:v>
                  </c:pt>
                  <c:pt idx="4">
                    <c:v>1.0172812889909207E-3</c:v>
                  </c:pt>
                  <c:pt idx="5">
                    <c:v>1.2404651035689425E-3</c:v>
                  </c:pt>
                  <c:pt idx="6">
                    <c:v>1.2039211839093573E-3</c:v>
                  </c:pt>
                  <c:pt idx="7">
                    <c:v>1.1210118707703116E-3</c:v>
                  </c:pt>
                  <c:pt idx="8">
                    <c:v>1.2714428562242176E-3</c:v>
                  </c:pt>
                  <c:pt idx="9">
                    <c:v>1.2459219471192475E-3</c:v>
                  </c:pt>
                </c:numCache>
              </c:numRef>
            </c:minus>
            <c:spPr>
              <a:noFill/>
              <a:ln w="19050" cap="flat" cmpd="sng" algn="ctr">
                <a:solidFill>
                  <a:schemeClr val="tx1">
                    <a:lumMod val="65000"/>
                    <a:lumOff val="35000"/>
                  </a:schemeClr>
                </a:solidFill>
                <a:round/>
              </a:ln>
              <a:effectLst/>
            </c:spPr>
          </c:errBars>
          <c:cat>
            <c:numRef>
              <c:f>Sheet2!$W$76:$W$85</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Sheet2!$Y$110:$Y$119</c:f>
              <c:numCache>
                <c:formatCode>0.00%</c:formatCode>
                <c:ptCount val="10"/>
                <c:pt idx="0">
                  <c:v>0.83663002928470875</c:v>
                </c:pt>
                <c:pt idx="1">
                  <c:v>0.86147804527995386</c:v>
                </c:pt>
                <c:pt idx="2">
                  <c:v>0.85186365172068701</c:v>
                </c:pt>
                <c:pt idx="3">
                  <c:v>0.84243647080914652</c:v>
                </c:pt>
                <c:pt idx="4">
                  <c:v>0.82695037519728776</c:v>
                </c:pt>
                <c:pt idx="5">
                  <c:v>0.82843624485929357</c:v>
                </c:pt>
                <c:pt idx="6">
                  <c:v>0.83370722338883052</c:v>
                </c:pt>
                <c:pt idx="7">
                  <c:v>0.82161178318371286</c:v>
                </c:pt>
                <c:pt idx="8">
                  <c:v>0.82827862091041315</c:v>
                </c:pt>
                <c:pt idx="9">
                  <c:v>0.8338932815238701</c:v>
                </c:pt>
              </c:numCache>
            </c:numRef>
          </c:val>
          <c:extLst>
            <c:ext xmlns:c16="http://schemas.microsoft.com/office/drawing/2014/chart" uri="{C3380CC4-5D6E-409C-BE32-E72D297353CC}">
              <c16:uniqueId val="{00000000-794D-4229-88EE-52AA032D1FA9}"/>
            </c:ext>
          </c:extLst>
        </c:ser>
        <c:dLbls>
          <c:showLegendKey val="0"/>
          <c:showVal val="0"/>
          <c:showCatName val="0"/>
          <c:showSerName val="0"/>
          <c:showPercent val="0"/>
          <c:showBubbleSize val="0"/>
        </c:dLbls>
        <c:gapWidth val="61"/>
        <c:overlap val="-27"/>
        <c:axId val="789813647"/>
        <c:axId val="1184319247"/>
      </c:barChart>
      <c:catAx>
        <c:axId val="789813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184319247"/>
        <c:crosses val="autoZero"/>
        <c:auto val="1"/>
        <c:lblAlgn val="ctr"/>
        <c:lblOffset val="100"/>
        <c:noMultiLvlLbl val="0"/>
      </c:catAx>
      <c:valAx>
        <c:axId val="1184319247"/>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7898136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Sheet2!$Y$141</c:f>
              <c:strCache>
                <c:ptCount val="1"/>
                <c:pt idx="0">
                  <c:v>Percentalised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errBars>
            <c:errDir val="y"/>
            <c:errBarType val="both"/>
            <c:errValType val="cust"/>
            <c:noEndCap val="0"/>
            <c:plus>
              <c:numRef>
                <c:f>Sheet2!$AC$142:$AC$151</c:f>
                <c:numCache>
                  <c:formatCode>General</c:formatCode>
                  <c:ptCount val="10"/>
                  <c:pt idx="0">
                    <c:v>7.6729727322663267E-3</c:v>
                  </c:pt>
                  <c:pt idx="1">
                    <c:v>3.1089669908240252E-3</c:v>
                  </c:pt>
                  <c:pt idx="2">
                    <c:v>2.3697816203100738E-3</c:v>
                  </c:pt>
                  <c:pt idx="3">
                    <c:v>2.4061806627152724E-3</c:v>
                  </c:pt>
                  <c:pt idx="4">
                    <c:v>2.4334573619641886E-3</c:v>
                  </c:pt>
                  <c:pt idx="5">
                    <c:v>2.9675936033027044E-3</c:v>
                  </c:pt>
                  <c:pt idx="6">
                    <c:v>2.991453641813727E-3</c:v>
                  </c:pt>
                  <c:pt idx="7">
                    <c:v>2.8302683620963351E-3</c:v>
                  </c:pt>
                  <c:pt idx="8">
                    <c:v>3.3405536839689067E-3</c:v>
                  </c:pt>
                  <c:pt idx="9">
                    <c:v>3.3128339328568845E-3</c:v>
                  </c:pt>
                </c:numCache>
              </c:numRef>
            </c:plus>
            <c:minus>
              <c:numRef>
                <c:f>Sheet2!$AB$142:$AB$151</c:f>
                <c:numCache>
                  <c:formatCode>General</c:formatCode>
                  <c:ptCount val="10"/>
                  <c:pt idx="0">
                    <c:v>7.6729727322663267E-3</c:v>
                  </c:pt>
                  <c:pt idx="1">
                    <c:v>3.1089669908240252E-3</c:v>
                  </c:pt>
                  <c:pt idx="2">
                    <c:v>2.3697816203100738E-3</c:v>
                  </c:pt>
                  <c:pt idx="3">
                    <c:v>2.4061806627152724E-3</c:v>
                  </c:pt>
                  <c:pt idx="4">
                    <c:v>2.4334573619641886E-3</c:v>
                  </c:pt>
                  <c:pt idx="5">
                    <c:v>2.9675936033027044E-3</c:v>
                  </c:pt>
                  <c:pt idx="6">
                    <c:v>2.991453641813727E-3</c:v>
                  </c:pt>
                  <c:pt idx="7">
                    <c:v>2.8302683620963351E-3</c:v>
                  </c:pt>
                  <c:pt idx="8">
                    <c:v>3.3405536839689067E-3</c:v>
                  </c:pt>
                  <c:pt idx="9">
                    <c:v>3.3128339328568845E-3</c:v>
                  </c:pt>
                </c:numCache>
              </c:numRef>
            </c:minus>
            <c:spPr>
              <a:noFill/>
              <a:ln w="19050" cap="flat" cmpd="sng" algn="ctr">
                <a:solidFill>
                  <a:schemeClr val="tx1">
                    <a:lumMod val="65000"/>
                    <a:lumOff val="35000"/>
                  </a:schemeClr>
                </a:solidFill>
                <a:round/>
              </a:ln>
              <a:effectLst/>
            </c:spPr>
          </c:errBars>
          <c:cat>
            <c:numRef>
              <c:f>Sheet2!$W$76:$W$85</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Sheet2!$Y$142:$Y$151</c:f>
              <c:numCache>
                <c:formatCode>0.00%</c:formatCode>
                <c:ptCount val="10"/>
                <c:pt idx="0">
                  <c:v>0.61242052655879342</c:v>
                </c:pt>
                <c:pt idx="1">
                  <c:v>0.692055029823745</c:v>
                </c:pt>
                <c:pt idx="2">
                  <c:v>0.68285997418475319</c:v>
                </c:pt>
                <c:pt idx="3">
                  <c:v>0.6766639303845714</c:v>
                </c:pt>
                <c:pt idx="4">
                  <c:v>0.65929147134199373</c:v>
                </c:pt>
                <c:pt idx="5">
                  <c:v>0.67696219103981603</c:v>
                </c:pt>
                <c:pt idx="6">
                  <c:v>0.68541110435532449</c:v>
                </c:pt>
                <c:pt idx="7">
                  <c:v>0.67975430171946816</c:v>
                </c:pt>
                <c:pt idx="8">
                  <c:v>0.66714724459607011</c:v>
                </c:pt>
                <c:pt idx="9">
                  <c:v>0.69925996898422715</c:v>
                </c:pt>
              </c:numCache>
            </c:numRef>
          </c:val>
          <c:smooth val="0"/>
          <c:extLst>
            <c:ext xmlns:c16="http://schemas.microsoft.com/office/drawing/2014/chart" uri="{C3380CC4-5D6E-409C-BE32-E72D297353CC}">
              <c16:uniqueId val="{00000000-1C60-4E6B-8023-01FA7A710FE6}"/>
            </c:ext>
          </c:extLst>
        </c:ser>
        <c:dLbls>
          <c:showLegendKey val="0"/>
          <c:showVal val="0"/>
          <c:showCatName val="0"/>
          <c:showSerName val="0"/>
          <c:showPercent val="0"/>
          <c:showBubbleSize val="0"/>
        </c:dLbls>
        <c:marker val="1"/>
        <c:smooth val="0"/>
        <c:axId val="789813647"/>
        <c:axId val="1184319247"/>
      </c:lineChart>
      <c:catAx>
        <c:axId val="789813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184319247"/>
        <c:crosses val="autoZero"/>
        <c:auto val="1"/>
        <c:lblAlgn val="ctr"/>
        <c:lblOffset val="100"/>
        <c:noMultiLvlLbl val="0"/>
      </c:catAx>
      <c:valAx>
        <c:axId val="1184319247"/>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7898136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Sheet1!$D$259:$D$260</c:f>
              <c:strCache>
                <c:ptCount val="2"/>
                <c:pt idx="0">
                  <c:v>Life expectancy at birth</c:v>
                </c:pt>
                <c:pt idx="1">
                  <c:v>Male</c:v>
                </c:pt>
              </c:strCache>
            </c:strRef>
          </c:tx>
          <c:spPr>
            <a:ln w="19050" cap="rnd">
              <a:noFill/>
              <a:round/>
            </a:ln>
            <a:effectLst/>
          </c:spPr>
          <c:marker>
            <c:symbol val="circle"/>
            <c:size val="7"/>
            <c:spPr>
              <a:solidFill>
                <a:srgbClr val="792D89">
                  <a:lumMod val="60000"/>
                  <a:lumOff val="40000"/>
                </a:srgbClr>
              </a:solidFill>
              <a:ln w="12700">
                <a:solidFill>
                  <a:srgbClr val="353E43">
                    <a:lumMod val="50000"/>
                  </a:srgbClr>
                </a:solidFill>
              </a:ln>
              <a:effectLst/>
            </c:spPr>
          </c:marker>
          <c:trendline>
            <c:spPr>
              <a:ln w="19050" cap="rnd">
                <a:solidFill>
                  <a:srgbClr val="792D89">
                    <a:lumMod val="60000"/>
                    <a:lumOff val="40000"/>
                  </a:srgbClr>
                </a:solidFill>
                <a:prstDash val="solid"/>
              </a:ln>
              <a:effectLst/>
            </c:spPr>
            <c:trendlineType val="linear"/>
            <c:dispRSqr val="0"/>
            <c:dispEq val="0"/>
          </c:trendline>
          <c:xVal>
            <c:numRef>
              <c:f>Sheet1!$C$261:$C$292</c:f>
              <c:numCache>
                <c:formatCode>General</c:formatCode>
                <c:ptCount val="32"/>
                <c:pt idx="0">
                  <c:v>32.799999999999997</c:v>
                </c:pt>
                <c:pt idx="1">
                  <c:v>16.100000000000001</c:v>
                </c:pt>
                <c:pt idx="2">
                  <c:v>16.3</c:v>
                </c:pt>
                <c:pt idx="3">
                  <c:v>25.6</c:v>
                </c:pt>
                <c:pt idx="4">
                  <c:v>14.2</c:v>
                </c:pt>
                <c:pt idx="5">
                  <c:v>20.100000000000001</c:v>
                </c:pt>
                <c:pt idx="6">
                  <c:v>22.5</c:v>
                </c:pt>
                <c:pt idx="7">
                  <c:v>22.7</c:v>
                </c:pt>
                <c:pt idx="8">
                  <c:v>25.8</c:v>
                </c:pt>
                <c:pt idx="9">
                  <c:v>24.5</c:v>
                </c:pt>
                <c:pt idx="10">
                  <c:v>32.5</c:v>
                </c:pt>
                <c:pt idx="11">
                  <c:v>22.3</c:v>
                </c:pt>
                <c:pt idx="12">
                  <c:v>28</c:v>
                </c:pt>
                <c:pt idx="13">
                  <c:v>15</c:v>
                </c:pt>
                <c:pt idx="14">
                  <c:v>16.8</c:v>
                </c:pt>
                <c:pt idx="15">
                  <c:v>18.2</c:v>
                </c:pt>
                <c:pt idx="16">
                  <c:v>21.5</c:v>
                </c:pt>
                <c:pt idx="17">
                  <c:v>27.5</c:v>
                </c:pt>
                <c:pt idx="18">
                  <c:v>21.5</c:v>
                </c:pt>
                <c:pt idx="19">
                  <c:v>11.4</c:v>
                </c:pt>
                <c:pt idx="20">
                  <c:v>25.4</c:v>
                </c:pt>
                <c:pt idx="21">
                  <c:v>26.7</c:v>
                </c:pt>
                <c:pt idx="22">
                  <c:v>14.6</c:v>
                </c:pt>
                <c:pt idx="23">
                  <c:v>29.6</c:v>
                </c:pt>
                <c:pt idx="24">
                  <c:v>17.2</c:v>
                </c:pt>
                <c:pt idx="25">
                  <c:v>9.4</c:v>
                </c:pt>
                <c:pt idx="26">
                  <c:v>25.8</c:v>
                </c:pt>
                <c:pt idx="27">
                  <c:v>14</c:v>
                </c:pt>
                <c:pt idx="28">
                  <c:v>27.9</c:v>
                </c:pt>
                <c:pt idx="29">
                  <c:v>25.2</c:v>
                </c:pt>
                <c:pt idx="30">
                  <c:v>16.600000000000001</c:v>
                </c:pt>
                <c:pt idx="31">
                  <c:v>20.3</c:v>
                </c:pt>
              </c:numCache>
            </c:numRef>
          </c:xVal>
          <c:yVal>
            <c:numRef>
              <c:f>Sheet1!$D$261:$D$292</c:f>
              <c:numCache>
                <c:formatCode>General</c:formatCode>
                <c:ptCount val="32"/>
                <c:pt idx="0">
                  <c:v>76.3</c:v>
                </c:pt>
                <c:pt idx="1">
                  <c:v>80.900000000000006</c:v>
                </c:pt>
                <c:pt idx="2">
                  <c:v>79.7</c:v>
                </c:pt>
                <c:pt idx="3">
                  <c:v>78.599999999999994</c:v>
                </c:pt>
                <c:pt idx="4">
                  <c:v>81.3</c:v>
                </c:pt>
                <c:pt idx="5">
                  <c:v>79.2</c:v>
                </c:pt>
                <c:pt idx="6">
                  <c:v>79</c:v>
                </c:pt>
                <c:pt idx="7">
                  <c:v>78.900000000000006</c:v>
                </c:pt>
                <c:pt idx="8">
                  <c:v>79.3</c:v>
                </c:pt>
                <c:pt idx="9">
                  <c:v>78.2</c:v>
                </c:pt>
                <c:pt idx="10">
                  <c:v>76.7</c:v>
                </c:pt>
                <c:pt idx="11">
                  <c:v>77.599999999999994</c:v>
                </c:pt>
                <c:pt idx="12">
                  <c:v>78.5</c:v>
                </c:pt>
                <c:pt idx="13">
                  <c:v>80.8</c:v>
                </c:pt>
                <c:pt idx="14">
                  <c:v>79.099999999999994</c:v>
                </c:pt>
                <c:pt idx="15">
                  <c:v>78.900000000000006</c:v>
                </c:pt>
                <c:pt idx="16">
                  <c:v>79</c:v>
                </c:pt>
                <c:pt idx="17">
                  <c:v>78</c:v>
                </c:pt>
                <c:pt idx="18">
                  <c:v>80.7</c:v>
                </c:pt>
                <c:pt idx="19">
                  <c:v>81.099999999999994</c:v>
                </c:pt>
                <c:pt idx="20">
                  <c:v>77.900000000000006</c:v>
                </c:pt>
                <c:pt idx="21">
                  <c:v>77.900000000000006</c:v>
                </c:pt>
                <c:pt idx="22">
                  <c:v>79.7</c:v>
                </c:pt>
                <c:pt idx="23">
                  <c:v>76.5</c:v>
                </c:pt>
                <c:pt idx="24">
                  <c:v>79</c:v>
                </c:pt>
                <c:pt idx="25">
                  <c:v>82.4</c:v>
                </c:pt>
                <c:pt idx="26">
                  <c:v>78.400000000000006</c:v>
                </c:pt>
                <c:pt idx="27">
                  <c:v>79.8</c:v>
                </c:pt>
                <c:pt idx="28">
                  <c:v>77</c:v>
                </c:pt>
                <c:pt idx="29">
                  <c:v>78.5</c:v>
                </c:pt>
                <c:pt idx="30">
                  <c:v>79.8</c:v>
                </c:pt>
                <c:pt idx="31">
                  <c:v>80.3</c:v>
                </c:pt>
              </c:numCache>
            </c:numRef>
          </c:yVal>
          <c:smooth val="0"/>
          <c:extLst>
            <c:ext xmlns:c16="http://schemas.microsoft.com/office/drawing/2014/chart" uri="{C3380CC4-5D6E-409C-BE32-E72D297353CC}">
              <c16:uniqueId val="{00000001-70D8-419D-B9BC-65C77A35A57A}"/>
            </c:ext>
          </c:extLst>
        </c:ser>
        <c:ser>
          <c:idx val="1"/>
          <c:order val="1"/>
          <c:tx>
            <c:strRef>
              <c:f>Sheet1!$E$259:$E$260</c:f>
              <c:strCache>
                <c:ptCount val="2"/>
                <c:pt idx="0">
                  <c:v>Life expectancy at birth</c:v>
                </c:pt>
                <c:pt idx="1">
                  <c:v>Female</c:v>
                </c:pt>
              </c:strCache>
            </c:strRef>
          </c:tx>
          <c:spPr>
            <a:ln w="19050" cap="rnd">
              <a:noFill/>
              <a:round/>
            </a:ln>
            <a:effectLst/>
          </c:spPr>
          <c:marker>
            <c:symbol val="circle"/>
            <c:size val="7"/>
            <c:spPr>
              <a:solidFill>
                <a:srgbClr val="EE266D">
                  <a:lumMod val="75000"/>
                </a:srgbClr>
              </a:solidFill>
              <a:ln w="9525">
                <a:solidFill>
                  <a:srgbClr val="353E43">
                    <a:lumMod val="50000"/>
                  </a:srgbClr>
                </a:solidFill>
              </a:ln>
              <a:effectLst/>
            </c:spPr>
          </c:marker>
          <c:trendline>
            <c:spPr>
              <a:ln w="19050" cap="rnd">
                <a:solidFill>
                  <a:srgbClr val="EE266D"/>
                </a:solidFill>
                <a:prstDash val="solid"/>
              </a:ln>
              <a:effectLst/>
            </c:spPr>
            <c:trendlineType val="linear"/>
            <c:dispRSqr val="0"/>
            <c:dispEq val="0"/>
          </c:trendline>
          <c:xVal>
            <c:numRef>
              <c:f>Sheet1!$C$261:$C$292</c:f>
              <c:numCache>
                <c:formatCode>General</c:formatCode>
                <c:ptCount val="32"/>
                <c:pt idx="0">
                  <c:v>32.799999999999997</c:v>
                </c:pt>
                <c:pt idx="1">
                  <c:v>16.100000000000001</c:v>
                </c:pt>
                <c:pt idx="2">
                  <c:v>16.3</c:v>
                </c:pt>
                <c:pt idx="3">
                  <c:v>25.6</c:v>
                </c:pt>
                <c:pt idx="4">
                  <c:v>14.2</c:v>
                </c:pt>
                <c:pt idx="5">
                  <c:v>20.100000000000001</c:v>
                </c:pt>
                <c:pt idx="6">
                  <c:v>22.5</c:v>
                </c:pt>
                <c:pt idx="7">
                  <c:v>22.7</c:v>
                </c:pt>
                <c:pt idx="8">
                  <c:v>25.8</c:v>
                </c:pt>
                <c:pt idx="9">
                  <c:v>24.5</c:v>
                </c:pt>
                <c:pt idx="10">
                  <c:v>32.5</c:v>
                </c:pt>
                <c:pt idx="11">
                  <c:v>22.3</c:v>
                </c:pt>
                <c:pt idx="12">
                  <c:v>28</c:v>
                </c:pt>
                <c:pt idx="13">
                  <c:v>15</c:v>
                </c:pt>
                <c:pt idx="14">
                  <c:v>16.8</c:v>
                </c:pt>
                <c:pt idx="15">
                  <c:v>18.2</c:v>
                </c:pt>
                <c:pt idx="16">
                  <c:v>21.5</c:v>
                </c:pt>
                <c:pt idx="17">
                  <c:v>27.5</c:v>
                </c:pt>
                <c:pt idx="18">
                  <c:v>21.5</c:v>
                </c:pt>
                <c:pt idx="19">
                  <c:v>11.4</c:v>
                </c:pt>
                <c:pt idx="20">
                  <c:v>25.4</c:v>
                </c:pt>
                <c:pt idx="21">
                  <c:v>26.7</c:v>
                </c:pt>
                <c:pt idx="22">
                  <c:v>14.6</c:v>
                </c:pt>
                <c:pt idx="23">
                  <c:v>29.6</c:v>
                </c:pt>
                <c:pt idx="24">
                  <c:v>17.2</c:v>
                </c:pt>
                <c:pt idx="25">
                  <c:v>9.4</c:v>
                </c:pt>
                <c:pt idx="26">
                  <c:v>25.8</c:v>
                </c:pt>
                <c:pt idx="27">
                  <c:v>14</c:v>
                </c:pt>
                <c:pt idx="28">
                  <c:v>27.9</c:v>
                </c:pt>
                <c:pt idx="29">
                  <c:v>25.2</c:v>
                </c:pt>
                <c:pt idx="30">
                  <c:v>16.600000000000001</c:v>
                </c:pt>
                <c:pt idx="31">
                  <c:v>20.3</c:v>
                </c:pt>
              </c:numCache>
            </c:numRef>
          </c:xVal>
          <c:yVal>
            <c:numRef>
              <c:f>Sheet1!$E$261:$E$292</c:f>
              <c:numCache>
                <c:formatCode>General</c:formatCode>
                <c:ptCount val="32"/>
                <c:pt idx="0">
                  <c:v>80.400000000000006</c:v>
                </c:pt>
                <c:pt idx="1">
                  <c:v>84.9</c:v>
                </c:pt>
                <c:pt idx="2">
                  <c:v>83.2</c:v>
                </c:pt>
                <c:pt idx="3">
                  <c:v>84.3</c:v>
                </c:pt>
                <c:pt idx="4">
                  <c:v>85</c:v>
                </c:pt>
                <c:pt idx="5">
                  <c:v>84.5</c:v>
                </c:pt>
                <c:pt idx="6">
                  <c:v>83.6</c:v>
                </c:pt>
                <c:pt idx="7">
                  <c:v>84</c:v>
                </c:pt>
                <c:pt idx="8">
                  <c:v>84.1</c:v>
                </c:pt>
                <c:pt idx="9">
                  <c:v>82.2</c:v>
                </c:pt>
                <c:pt idx="10">
                  <c:v>81.599999999999994</c:v>
                </c:pt>
                <c:pt idx="11">
                  <c:v>83.1</c:v>
                </c:pt>
                <c:pt idx="12">
                  <c:v>84</c:v>
                </c:pt>
                <c:pt idx="13">
                  <c:v>84.9</c:v>
                </c:pt>
                <c:pt idx="14">
                  <c:v>82.8</c:v>
                </c:pt>
                <c:pt idx="15">
                  <c:v>83.5</c:v>
                </c:pt>
                <c:pt idx="16">
                  <c:v>83.5</c:v>
                </c:pt>
                <c:pt idx="17">
                  <c:v>82.6</c:v>
                </c:pt>
                <c:pt idx="18">
                  <c:v>86.3</c:v>
                </c:pt>
                <c:pt idx="19">
                  <c:v>84.7</c:v>
                </c:pt>
                <c:pt idx="20">
                  <c:v>82.9</c:v>
                </c:pt>
                <c:pt idx="21">
                  <c:v>82.6</c:v>
                </c:pt>
                <c:pt idx="22">
                  <c:v>84.4</c:v>
                </c:pt>
                <c:pt idx="23">
                  <c:v>81.599999999999994</c:v>
                </c:pt>
                <c:pt idx="24">
                  <c:v>83.5</c:v>
                </c:pt>
                <c:pt idx="25">
                  <c:v>85.8</c:v>
                </c:pt>
                <c:pt idx="26">
                  <c:v>83.2</c:v>
                </c:pt>
                <c:pt idx="27">
                  <c:v>83.9</c:v>
                </c:pt>
                <c:pt idx="28">
                  <c:v>81.2</c:v>
                </c:pt>
                <c:pt idx="29">
                  <c:v>83</c:v>
                </c:pt>
                <c:pt idx="30">
                  <c:v>84.2</c:v>
                </c:pt>
                <c:pt idx="31">
                  <c:v>84.7</c:v>
                </c:pt>
              </c:numCache>
            </c:numRef>
          </c:yVal>
          <c:smooth val="0"/>
          <c:extLst>
            <c:ext xmlns:c16="http://schemas.microsoft.com/office/drawing/2014/chart" uri="{C3380CC4-5D6E-409C-BE32-E72D297353CC}">
              <c16:uniqueId val="{00000003-70D8-419D-B9BC-65C77A35A57A}"/>
            </c:ext>
          </c:extLst>
        </c:ser>
        <c:dLbls>
          <c:showLegendKey val="0"/>
          <c:showVal val="0"/>
          <c:showCatName val="0"/>
          <c:showSerName val="0"/>
          <c:showPercent val="0"/>
          <c:showBubbleSize val="0"/>
        </c:dLbls>
        <c:axId val="154122703"/>
        <c:axId val="991870031"/>
      </c:scatterChart>
      <c:valAx>
        <c:axId val="154122703"/>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j-lt"/>
                    <a:ea typeface="+mn-ea"/>
                    <a:cs typeface="+mn-cs"/>
                  </a:defRPr>
                </a:pPr>
                <a:r>
                  <a:rPr lang="en-GB" sz="1400" b="1">
                    <a:latin typeface="+mj-lt"/>
                  </a:rPr>
                  <a:t>Deprivation Score</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991870031"/>
        <c:crosses val="autoZero"/>
        <c:crossBetween val="midCat"/>
      </c:valAx>
      <c:valAx>
        <c:axId val="991870031"/>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GB" sz="1400" b="1"/>
                  <a:t>Life expectancy at birth (years)</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54122703"/>
        <c:crosses val="autoZero"/>
        <c:crossBetween val="midCat"/>
      </c:valAx>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Sheet1!$G$259:$G$260</c:f>
              <c:strCache>
                <c:ptCount val="2"/>
                <c:pt idx="0">
                  <c:v>Healthy life expectancy</c:v>
                </c:pt>
                <c:pt idx="1">
                  <c:v>Male</c:v>
                </c:pt>
              </c:strCache>
            </c:strRef>
          </c:tx>
          <c:spPr>
            <a:ln w="19050" cap="rnd">
              <a:noFill/>
              <a:round/>
            </a:ln>
            <a:effectLst/>
          </c:spPr>
          <c:marker>
            <c:symbol val="circle"/>
            <c:size val="7"/>
            <c:spPr>
              <a:solidFill>
                <a:srgbClr val="792D89">
                  <a:lumMod val="60000"/>
                  <a:lumOff val="40000"/>
                </a:srgbClr>
              </a:solidFill>
              <a:ln w="9525">
                <a:solidFill>
                  <a:srgbClr val="353E43">
                    <a:lumMod val="50000"/>
                  </a:srgbClr>
                </a:solidFill>
              </a:ln>
              <a:effectLst/>
            </c:spPr>
          </c:marker>
          <c:trendline>
            <c:spPr>
              <a:ln w="19050" cap="rnd">
                <a:solidFill>
                  <a:srgbClr val="792D89">
                    <a:lumMod val="60000"/>
                    <a:lumOff val="40000"/>
                  </a:srgbClr>
                </a:solidFill>
                <a:prstDash val="solid"/>
              </a:ln>
              <a:effectLst/>
            </c:spPr>
            <c:trendlineType val="linear"/>
            <c:dispRSqr val="0"/>
            <c:dispEq val="0"/>
          </c:trendline>
          <c:xVal>
            <c:numRef>
              <c:f>Sheet1!$C$261:$C$292</c:f>
              <c:numCache>
                <c:formatCode>General</c:formatCode>
                <c:ptCount val="32"/>
                <c:pt idx="0">
                  <c:v>32.799999999999997</c:v>
                </c:pt>
                <c:pt idx="1">
                  <c:v>16.100000000000001</c:v>
                </c:pt>
                <c:pt idx="2">
                  <c:v>16.3</c:v>
                </c:pt>
                <c:pt idx="3">
                  <c:v>25.6</c:v>
                </c:pt>
                <c:pt idx="4">
                  <c:v>14.2</c:v>
                </c:pt>
                <c:pt idx="5">
                  <c:v>20.100000000000001</c:v>
                </c:pt>
                <c:pt idx="6">
                  <c:v>22.5</c:v>
                </c:pt>
                <c:pt idx="7">
                  <c:v>22.7</c:v>
                </c:pt>
                <c:pt idx="8">
                  <c:v>25.8</c:v>
                </c:pt>
                <c:pt idx="9">
                  <c:v>24.5</c:v>
                </c:pt>
                <c:pt idx="10">
                  <c:v>32.5</c:v>
                </c:pt>
                <c:pt idx="11">
                  <c:v>22.3</c:v>
                </c:pt>
                <c:pt idx="12">
                  <c:v>28</c:v>
                </c:pt>
                <c:pt idx="13">
                  <c:v>15</c:v>
                </c:pt>
                <c:pt idx="14">
                  <c:v>16.8</c:v>
                </c:pt>
                <c:pt idx="15">
                  <c:v>18.2</c:v>
                </c:pt>
                <c:pt idx="16">
                  <c:v>21.5</c:v>
                </c:pt>
                <c:pt idx="17">
                  <c:v>27.5</c:v>
                </c:pt>
                <c:pt idx="18">
                  <c:v>21.5</c:v>
                </c:pt>
                <c:pt idx="19">
                  <c:v>11.4</c:v>
                </c:pt>
                <c:pt idx="20">
                  <c:v>25.4</c:v>
                </c:pt>
                <c:pt idx="21">
                  <c:v>26.7</c:v>
                </c:pt>
                <c:pt idx="22">
                  <c:v>14.6</c:v>
                </c:pt>
                <c:pt idx="23">
                  <c:v>29.6</c:v>
                </c:pt>
                <c:pt idx="24">
                  <c:v>17.2</c:v>
                </c:pt>
                <c:pt idx="25">
                  <c:v>9.4</c:v>
                </c:pt>
                <c:pt idx="26">
                  <c:v>25.8</c:v>
                </c:pt>
                <c:pt idx="27">
                  <c:v>14</c:v>
                </c:pt>
                <c:pt idx="28">
                  <c:v>27.9</c:v>
                </c:pt>
                <c:pt idx="29">
                  <c:v>25.2</c:v>
                </c:pt>
                <c:pt idx="30">
                  <c:v>16.600000000000001</c:v>
                </c:pt>
                <c:pt idx="31">
                  <c:v>20.3</c:v>
                </c:pt>
              </c:numCache>
            </c:numRef>
          </c:xVal>
          <c:yVal>
            <c:numRef>
              <c:f>Sheet1!$G$261:$G$292</c:f>
              <c:numCache>
                <c:formatCode>General</c:formatCode>
                <c:ptCount val="32"/>
                <c:pt idx="0">
                  <c:v>58.1</c:v>
                </c:pt>
                <c:pt idx="1">
                  <c:v>62.9</c:v>
                </c:pt>
                <c:pt idx="2">
                  <c:v>66.400000000000006</c:v>
                </c:pt>
                <c:pt idx="3">
                  <c:v>62.6</c:v>
                </c:pt>
                <c:pt idx="4">
                  <c:v>67.400000000000006</c:v>
                </c:pt>
                <c:pt idx="5">
                  <c:v>64.599999999999994</c:v>
                </c:pt>
                <c:pt idx="6">
                  <c:v>63.2</c:v>
                </c:pt>
                <c:pt idx="7">
                  <c:v>61.4</c:v>
                </c:pt>
                <c:pt idx="8">
                  <c:v>64.3</c:v>
                </c:pt>
                <c:pt idx="9">
                  <c:v>60.1</c:v>
                </c:pt>
                <c:pt idx="10">
                  <c:v>60.2</c:v>
                </c:pt>
                <c:pt idx="11">
                  <c:v>66.099999999999994</c:v>
                </c:pt>
                <c:pt idx="12">
                  <c:v>62.6</c:v>
                </c:pt>
                <c:pt idx="13">
                  <c:v>64.8</c:v>
                </c:pt>
                <c:pt idx="14">
                  <c:v>64.599999999999994</c:v>
                </c:pt>
                <c:pt idx="15">
                  <c:v>65</c:v>
                </c:pt>
                <c:pt idx="16">
                  <c:v>62.1</c:v>
                </c:pt>
                <c:pt idx="17">
                  <c:v>63</c:v>
                </c:pt>
                <c:pt idx="18">
                  <c:v>67.400000000000006</c:v>
                </c:pt>
                <c:pt idx="19">
                  <c:v>69.400000000000006</c:v>
                </c:pt>
                <c:pt idx="20">
                  <c:v>60.9</c:v>
                </c:pt>
                <c:pt idx="21">
                  <c:v>64.599999999999994</c:v>
                </c:pt>
                <c:pt idx="22">
                  <c:v>66.599999999999994</c:v>
                </c:pt>
                <c:pt idx="23">
                  <c:v>59.5</c:v>
                </c:pt>
                <c:pt idx="24">
                  <c:v>60.6</c:v>
                </c:pt>
                <c:pt idx="25">
                  <c:v>70.2</c:v>
                </c:pt>
                <c:pt idx="26">
                  <c:v>63.4</c:v>
                </c:pt>
                <c:pt idx="27">
                  <c:v>66.3</c:v>
                </c:pt>
                <c:pt idx="28">
                  <c:v>65.3</c:v>
                </c:pt>
                <c:pt idx="29">
                  <c:v>63.2</c:v>
                </c:pt>
                <c:pt idx="30">
                  <c:v>65.400000000000006</c:v>
                </c:pt>
                <c:pt idx="31">
                  <c:v>66.3</c:v>
                </c:pt>
              </c:numCache>
            </c:numRef>
          </c:yVal>
          <c:smooth val="0"/>
          <c:extLst>
            <c:ext xmlns:c16="http://schemas.microsoft.com/office/drawing/2014/chart" uri="{C3380CC4-5D6E-409C-BE32-E72D297353CC}">
              <c16:uniqueId val="{00000001-E5C3-46D9-A7D2-41C858AC6791}"/>
            </c:ext>
          </c:extLst>
        </c:ser>
        <c:ser>
          <c:idx val="1"/>
          <c:order val="1"/>
          <c:tx>
            <c:strRef>
              <c:f>Sheet1!$H$259:$H$260</c:f>
              <c:strCache>
                <c:ptCount val="2"/>
                <c:pt idx="0">
                  <c:v>Healthy life expectancy</c:v>
                </c:pt>
                <c:pt idx="1">
                  <c:v>Female</c:v>
                </c:pt>
              </c:strCache>
            </c:strRef>
          </c:tx>
          <c:spPr>
            <a:ln w="19050" cap="rnd">
              <a:noFill/>
              <a:round/>
            </a:ln>
            <a:effectLst/>
          </c:spPr>
          <c:marker>
            <c:symbol val="circle"/>
            <c:size val="7"/>
            <c:spPr>
              <a:solidFill>
                <a:srgbClr val="EE266D">
                  <a:lumMod val="75000"/>
                </a:srgbClr>
              </a:solidFill>
              <a:ln w="9525">
                <a:solidFill>
                  <a:srgbClr val="353E43">
                    <a:lumMod val="50000"/>
                  </a:srgbClr>
                </a:solidFill>
              </a:ln>
              <a:effectLst/>
            </c:spPr>
          </c:marker>
          <c:trendline>
            <c:spPr>
              <a:ln w="19050" cap="rnd">
                <a:solidFill>
                  <a:srgbClr val="EE266D">
                    <a:lumMod val="75000"/>
                  </a:srgbClr>
                </a:solidFill>
                <a:prstDash val="solid"/>
              </a:ln>
              <a:effectLst/>
            </c:spPr>
            <c:trendlineType val="linear"/>
            <c:dispRSqr val="0"/>
            <c:dispEq val="0"/>
          </c:trendline>
          <c:xVal>
            <c:numRef>
              <c:f>Sheet1!$C$261:$C$292</c:f>
              <c:numCache>
                <c:formatCode>General</c:formatCode>
                <c:ptCount val="32"/>
                <c:pt idx="0">
                  <c:v>32.799999999999997</c:v>
                </c:pt>
                <c:pt idx="1">
                  <c:v>16.100000000000001</c:v>
                </c:pt>
                <c:pt idx="2">
                  <c:v>16.3</c:v>
                </c:pt>
                <c:pt idx="3">
                  <c:v>25.6</c:v>
                </c:pt>
                <c:pt idx="4">
                  <c:v>14.2</c:v>
                </c:pt>
                <c:pt idx="5">
                  <c:v>20.100000000000001</c:v>
                </c:pt>
                <c:pt idx="6">
                  <c:v>22.5</c:v>
                </c:pt>
                <c:pt idx="7">
                  <c:v>22.7</c:v>
                </c:pt>
                <c:pt idx="8">
                  <c:v>25.8</c:v>
                </c:pt>
                <c:pt idx="9">
                  <c:v>24.5</c:v>
                </c:pt>
                <c:pt idx="10">
                  <c:v>32.5</c:v>
                </c:pt>
                <c:pt idx="11">
                  <c:v>22.3</c:v>
                </c:pt>
                <c:pt idx="12">
                  <c:v>28</c:v>
                </c:pt>
                <c:pt idx="13">
                  <c:v>15</c:v>
                </c:pt>
                <c:pt idx="14">
                  <c:v>16.8</c:v>
                </c:pt>
                <c:pt idx="15">
                  <c:v>18.2</c:v>
                </c:pt>
                <c:pt idx="16">
                  <c:v>21.5</c:v>
                </c:pt>
                <c:pt idx="17">
                  <c:v>27.5</c:v>
                </c:pt>
                <c:pt idx="18">
                  <c:v>21.5</c:v>
                </c:pt>
                <c:pt idx="19">
                  <c:v>11.4</c:v>
                </c:pt>
                <c:pt idx="20">
                  <c:v>25.4</c:v>
                </c:pt>
                <c:pt idx="21">
                  <c:v>26.7</c:v>
                </c:pt>
                <c:pt idx="22">
                  <c:v>14.6</c:v>
                </c:pt>
                <c:pt idx="23">
                  <c:v>29.6</c:v>
                </c:pt>
                <c:pt idx="24">
                  <c:v>17.2</c:v>
                </c:pt>
                <c:pt idx="25">
                  <c:v>9.4</c:v>
                </c:pt>
                <c:pt idx="26">
                  <c:v>25.8</c:v>
                </c:pt>
                <c:pt idx="27">
                  <c:v>14</c:v>
                </c:pt>
                <c:pt idx="28">
                  <c:v>27.9</c:v>
                </c:pt>
                <c:pt idx="29">
                  <c:v>25.2</c:v>
                </c:pt>
                <c:pt idx="30">
                  <c:v>16.600000000000001</c:v>
                </c:pt>
                <c:pt idx="31">
                  <c:v>20.3</c:v>
                </c:pt>
              </c:numCache>
            </c:numRef>
          </c:xVal>
          <c:yVal>
            <c:numRef>
              <c:f>Sheet1!$H$261:$H$292</c:f>
              <c:numCache>
                <c:formatCode>General</c:formatCode>
                <c:ptCount val="32"/>
                <c:pt idx="0">
                  <c:v>60.1</c:v>
                </c:pt>
                <c:pt idx="1">
                  <c:v>67.099999999999994</c:v>
                </c:pt>
                <c:pt idx="2">
                  <c:v>63.9</c:v>
                </c:pt>
                <c:pt idx="3">
                  <c:v>68.599999999999994</c:v>
                </c:pt>
                <c:pt idx="4">
                  <c:v>67.599999999999994</c:v>
                </c:pt>
                <c:pt idx="5">
                  <c:v>66.8</c:v>
                </c:pt>
                <c:pt idx="6">
                  <c:v>62.4</c:v>
                </c:pt>
                <c:pt idx="7">
                  <c:v>65.3</c:v>
                </c:pt>
                <c:pt idx="8">
                  <c:v>62.1</c:v>
                </c:pt>
                <c:pt idx="9">
                  <c:v>67.2</c:v>
                </c:pt>
                <c:pt idx="10">
                  <c:v>61.5</c:v>
                </c:pt>
                <c:pt idx="11">
                  <c:v>62.6</c:v>
                </c:pt>
                <c:pt idx="12">
                  <c:v>65</c:v>
                </c:pt>
                <c:pt idx="13">
                  <c:v>60.9</c:v>
                </c:pt>
                <c:pt idx="14">
                  <c:v>63.8</c:v>
                </c:pt>
                <c:pt idx="15">
                  <c:v>63.4</c:v>
                </c:pt>
                <c:pt idx="16">
                  <c:v>62.6</c:v>
                </c:pt>
                <c:pt idx="17">
                  <c:v>63.8</c:v>
                </c:pt>
                <c:pt idx="18">
                  <c:v>70</c:v>
                </c:pt>
                <c:pt idx="19">
                  <c:v>69.599999999999994</c:v>
                </c:pt>
                <c:pt idx="20">
                  <c:v>59.5</c:v>
                </c:pt>
                <c:pt idx="21">
                  <c:v>63.2</c:v>
                </c:pt>
                <c:pt idx="22">
                  <c:v>67.099999999999994</c:v>
                </c:pt>
                <c:pt idx="23">
                  <c:v>64.599999999999994</c:v>
                </c:pt>
                <c:pt idx="24">
                  <c:v>64</c:v>
                </c:pt>
                <c:pt idx="25">
                  <c:v>68.900000000000006</c:v>
                </c:pt>
                <c:pt idx="26">
                  <c:v>62</c:v>
                </c:pt>
                <c:pt idx="27">
                  <c:v>68.5</c:v>
                </c:pt>
                <c:pt idx="28">
                  <c:v>57.8</c:v>
                </c:pt>
                <c:pt idx="29">
                  <c:v>68</c:v>
                </c:pt>
                <c:pt idx="30">
                  <c:v>70.099999999999994</c:v>
                </c:pt>
                <c:pt idx="31">
                  <c:v>65.2</c:v>
                </c:pt>
              </c:numCache>
            </c:numRef>
          </c:yVal>
          <c:smooth val="0"/>
          <c:extLst>
            <c:ext xmlns:c16="http://schemas.microsoft.com/office/drawing/2014/chart" uri="{C3380CC4-5D6E-409C-BE32-E72D297353CC}">
              <c16:uniqueId val="{00000003-E5C3-46D9-A7D2-41C858AC6791}"/>
            </c:ext>
          </c:extLst>
        </c:ser>
        <c:dLbls>
          <c:showLegendKey val="0"/>
          <c:showVal val="0"/>
          <c:showCatName val="0"/>
          <c:showSerName val="0"/>
          <c:showPercent val="0"/>
          <c:showBubbleSize val="0"/>
        </c:dLbls>
        <c:axId val="1477988048"/>
        <c:axId val="1598240288"/>
      </c:scatterChart>
      <c:valAx>
        <c:axId val="1477988048"/>
        <c:scaling>
          <c:orientation val="minMax"/>
          <c:min val="5"/>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GB" sz="1200" b="1"/>
                  <a:t>Average Deprivation Score</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98240288"/>
        <c:crosses val="autoZero"/>
        <c:crossBetween val="midCat"/>
      </c:valAx>
      <c:valAx>
        <c:axId val="1598240288"/>
        <c:scaling>
          <c:orientation val="minMax"/>
          <c:min val="50"/>
        </c:scaling>
        <c:delete val="0"/>
        <c:axPos val="l"/>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GB" sz="1400" b="1"/>
                  <a:t>Healthy life expectancy (years)</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77988048"/>
        <c:crosses val="autoZero"/>
        <c:crossBetween val="midCat"/>
      </c:valAx>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Sheet1!$F$259</c:f>
              <c:strCache>
                <c:ptCount val="1"/>
                <c:pt idx="0">
                  <c:v>Low birthweight</c:v>
                </c:pt>
              </c:strCache>
            </c:strRef>
          </c:tx>
          <c:spPr>
            <a:ln w="19050" cap="rnd">
              <a:noFill/>
              <a:round/>
            </a:ln>
            <a:effectLst/>
          </c:spPr>
          <c:marker>
            <c:symbol val="circle"/>
            <c:size val="7"/>
            <c:spPr>
              <a:solidFill>
                <a:srgbClr val="EE266D">
                  <a:lumMod val="75000"/>
                </a:srgbClr>
              </a:solidFill>
              <a:ln w="9525">
                <a:solidFill>
                  <a:srgbClr val="353E43">
                    <a:lumMod val="50000"/>
                  </a:srgbClr>
                </a:solidFill>
              </a:ln>
              <a:effectLst/>
            </c:spPr>
          </c:marker>
          <c:trendline>
            <c:spPr>
              <a:ln w="19050" cap="rnd">
                <a:solidFill>
                  <a:srgbClr val="EE266D">
                    <a:lumMod val="40000"/>
                    <a:lumOff val="60000"/>
                  </a:srgbClr>
                </a:solidFill>
                <a:prstDash val="solid"/>
              </a:ln>
              <a:effectLst/>
            </c:spPr>
            <c:trendlineType val="linear"/>
            <c:dispRSqr val="0"/>
            <c:dispEq val="0"/>
          </c:trendline>
          <c:xVal>
            <c:numRef>
              <c:f>Sheet1!$C$260:$C$292</c:f>
              <c:numCache>
                <c:formatCode>General</c:formatCode>
                <c:ptCount val="33"/>
                <c:pt idx="1">
                  <c:v>32.799999999999997</c:v>
                </c:pt>
                <c:pt idx="2">
                  <c:v>16.100000000000001</c:v>
                </c:pt>
                <c:pt idx="3">
                  <c:v>16.3</c:v>
                </c:pt>
                <c:pt idx="4">
                  <c:v>25.6</c:v>
                </c:pt>
                <c:pt idx="5">
                  <c:v>14.2</c:v>
                </c:pt>
                <c:pt idx="6">
                  <c:v>20.100000000000001</c:v>
                </c:pt>
                <c:pt idx="7">
                  <c:v>22.5</c:v>
                </c:pt>
                <c:pt idx="8">
                  <c:v>22.7</c:v>
                </c:pt>
                <c:pt idx="9">
                  <c:v>25.8</c:v>
                </c:pt>
                <c:pt idx="10">
                  <c:v>24.5</c:v>
                </c:pt>
                <c:pt idx="11">
                  <c:v>32.5</c:v>
                </c:pt>
                <c:pt idx="12">
                  <c:v>22.3</c:v>
                </c:pt>
                <c:pt idx="13">
                  <c:v>28</c:v>
                </c:pt>
                <c:pt idx="14">
                  <c:v>15</c:v>
                </c:pt>
                <c:pt idx="15">
                  <c:v>16.8</c:v>
                </c:pt>
                <c:pt idx="16">
                  <c:v>18.2</c:v>
                </c:pt>
                <c:pt idx="17">
                  <c:v>21.5</c:v>
                </c:pt>
                <c:pt idx="18">
                  <c:v>27.5</c:v>
                </c:pt>
                <c:pt idx="19">
                  <c:v>21.5</c:v>
                </c:pt>
                <c:pt idx="20">
                  <c:v>11.4</c:v>
                </c:pt>
                <c:pt idx="21">
                  <c:v>25.4</c:v>
                </c:pt>
                <c:pt idx="22">
                  <c:v>26.7</c:v>
                </c:pt>
                <c:pt idx="23">
                  <c:v>14.6</c:v>
                </c:pt>
                <c:pt idx="24">
                  <c:v>29.6</c:v>
                </c:pt>
                <c:pt idx="25">
                  <c:v>17.2</c:v>
                </c:pt>
                <c:pt idx="26">
                  <c:v>9.4</c:v>
                </c:pt>
                <c:pt idx="27">
                  <c:v>25.8</c:v>
                </c:pt>
                <c:pt idx="28">
                  <c:v>14</c:v>
                </c:pt>
                <c:pt idx="29">
                  <c:v>27.9</c:v>
                </c:pt>
                <c:pt idx="30">
                  <c:v>25.2</c:v>
                </c:pt>
                <c:pt idx="31">
                  <c:v>16.600000000000001</c:v>
                </c:pt>
                <c:pt idx="32">
                  <c:v>20.3</c:v>
                </c:pt>
              </c:numCache>
            </c:numRef>
          </c:xVal>
          <c:yVal>
            <c:numRef>
              <c:f>Sheet1!$F$260:$F$292</c:f>
              <c:numCache>
                <c:formatCode>0.00%</c:formatCode>
                <c:ptCount val="33"/>
                <c:pt idx="1">
                  <c:v>3.7699999999999997E-2</c:v>
                </c:pt>
                <c:pt idx="2">
                  <c:v>2.6600000000000002E-2</c:v>
                </c:pt>
                <c:pt idx="3">
                  <c:v>3.4500000000000003E-2</c:v>
                </c:pt>
                <c:pt idx="4">
                  <c:v>3.7900000000000003E-2</c:v>
                </c:pt>
                <c:pt idx="5">
                  <c:v>2.4900000000000002E-2</c:v>
                </c:pt>
                <c:pt idx="6">
                  <c:v>3.3300000000000003E-2</c:v>
                </c:pt>
                <c:pt idx="7">
                  <c:v>3.1300000000000001E-2</c:v>
                </c:pt>
                <c:pt idx="8">
                  <c:v>3.9E-2</c:v>
                </c:pt>
                <c:pt idx="9">
                  <c:v>3.4700000000000002E-2</c:v>
                </c:pt>
                <c:pt idx="10">
                  <c:v>3.7999999999999999E-2</c:v>
                </c:pt>
                <c:pt idx="11">
                  <c:v>3.1099999999999999E-2</c:v>
                </c:pt>
                <c:pt idx="12">
                  <c:v>3.0800000000000001E-2</c:v>
                </c:pt>
                <c:pt idx="13">
                  <c:v>2.6200000000000001E-2</c:v>
                </c:pt>
                <c:pt idx="14">
                  <c:v>3.4000000000000002E-2</c:v>
                </c:pt>
                <c:pt idx="15">
                  <c:v>2.9900000000000003E-2</c:v>
                </c:pt>
                <c:pt idx="16">
                  <c:v>3.3799999999999997E-2</c:v>
                </c:pt>
                <c:pt idx="17">
                  <c:v>3.9900000000000005E-2</c:v>
                </c:pt>
                <c:pt idx="18">
                  <c:v>3.1E-2</c:v>
                </c:pt>
                <c:pt idx="19">
                  <c:v>2.1899999999999999E-2</c:v>
                </c:pt>
                <c:pt idx="20">
                  <c:v>2.06E-2</c:v>
                </c:pt>
                <c:pt idx="21">
                  <c:v>3.3599999999999998E-2</c:v>
                </c:pt>
                <c:pt idx="22">
                  <c:v>2.7699999999999999E-2</c:v>
                </c:pt>
                <c:pt idx="23">
                  <c:v>3.0800000000000001E-2</c:v>
                </c:pt>
                <c:pt idx="24">
                  <c:v>5.0499999999999996E-2</c:v>
                </c:pt>
                <c:pt idx="25">
                  <c:v>4.1500000000000002E-2</c:v>
                </c:pt>
                <c:pt idx="26">
                  <c:v>2.3399999999999997E-2</c:v>
                </c:pt>
                <c:pt idx="27">
                  <c:v>2.9500000000000002E-2</c:v>
                </c:pt>
                <c:pt idx="28">
                  <c:v>2.6200000000000001E-2</c:v>
                </c:pt>
                <c:pt idx="29">
                  <c:v>4.36E-2</c:v>
                </c:pt>
                <c:pt idx="30">
                  <c:v>2.5000000000000001E-2</c:v>
                </c:pt>
                <c:pt idx="31">
                  <c:v>2.81E-2</c:v>
                </c:pt>
                <c:pt idx="32">
                  <c:v>2.4300000000000002E-2</c:v>
                </c:pt>
              </c:numCache>
            </c:numRef>
          </c:yVal>
          <c:smooth val="0"/>
          <c:extLst>
            <c:ext xmlns:c16="http://schemas.microsoft.com/office/drawing/2014/chart" uri="{C3380CC4-5D6E-409C-BE32-E72D297353CC}">
              <c16:uniqueId val="{00000001-2BA3-49E5-A4FE-7489FBEE0C9A}"/>
            </c:ext>
          </c:extLst>
        </c:ser>
        <c:dLbls>
          <c:showLegendKey val="0"/>
          <c:showVal val="0"/>
          <c:showCatName val="0"/>
          <c:showSerName val="0"/>
          <c:showPercent val="0"/>
          <c:showBubbleSize val="0"/>
        </c:dLbls>
        <c:axId val="414993519"/>
        <c:axId val="161486719"/>
      </c:scatterChart>
      <c:valAx>
        <c:axId val="414993519"/>
        <c:scaling>
          <c:orientation val="minMax"/>
          <c:min val="5"/>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GB" sz="1200" b="1"/>
                  <a:t>Average Deprivation Score</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1486719"/>
        <c:crosses val="autoZero"/>
        <c:crossBetween val="midCat"/>
      </c:valAx>
      <c:valAx>
        <c:axId val="161486719"/>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GB" sz="1400" b="1"/>
                  <a:t>Percentage</a:t>
                </a:r>
                <a:r>
                  <a:rPr lang="en-GB" sz="1400" b="1" baseline="0"/>
                  <a:t> of babies at term with low birthweight (%)</a:t>
                </a:r>
                <a:endParaRPr lang="en-GB" sz="1400" b="1"/>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4993519"/>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Sheet1!$I$259</c:f>
              <c:strCache>
                <c:ptCount val="1"/>
                <c:pt idx="0">
                  <c:v>Infant mortality</c:v>
                </c:pt>
              </c:strCache>
            </c:strRef>
          </c:tx>
          <c:spPr>
            <a:ln w="19050" cap="rnd">
              <a:noFill/>
              <a:round/>
            </a:ln>
            <a:effectLst/>
          </c:spPr>
          <c:marker>
            <c:symbol val="circle"/>
            <c:size val="7"/>
            <c:spPr>
              <a:solidFill>
                <a:srgbClr val="00A78A"/>
              </a:solidFill>
              <a:ln w="9525">
                <a:solidFill>
                  <a:srgbClr val="353E43">
                    <a:lumMod val="50000"/>
                  </a:srgbClr>
                </a:solidFill>
              </a:ln>
              <a:effectLst/>
            </c:spPr>
          </c:marker>
          <c:trendline>
            <c:spPr>
              <a:ln w="19050" cap="rnd">
                <a:solidFill>
                  <a:srgbClr val="00A78A"/>
                </a:solidFill>
                <a:prstDash val="solid"/>
              </a:ln>
              <a:effectLst/>
            </c:spPr>
            <c:trendlineType val="linear"/>
            <c:dispRSqr val="0"/>
            <c:dispEq val="0"/>
          </c:trendline>
          <c:xVal>
            <c:numRef>
              <c:f>Sheet1!$C$260:$C$292</c:f>
              <c:numCache>
                <c:formatCode>General</c:formatCode>
                <c:ptCount val="33"/>
                <c:pt idx="1">
                  <c:v>32.799999999999997</c:v>
                </c:pt>
                <c:pt idx="2">
                  <c:v>16.100000000000001</c:v>
                </c:pt>
                <c:pt idx="3">
                  <c:v>16.3</c:v>
                </c:pt>
                <c:pt idx="4">
                  <c:v>25.6</c:v>
                </c:pt>
                <c:pt idx="5">
                  <c:v>14.2</c:v>
                </c:pt>
                <c:pt idx="6">
                  <c:v>20.100000000000001</c:v>
                </c:pt>
                <c:pt idx="7">
                  <c:v>22.5</c:v>
                </c:pt>
                <c:pt idx="8">
                  <c:v>22.7</c:v>
                </c:pt>
                <c:pt idx="9">
                  <c:v>25.8</c:v>
                </c:pt>
                <c:pt idx="10">
                  <c:v>24.5</c:v>
                </c:pt>
                <c:pt idx="11">
                  <c:v>32.5</c:v>
                </c:pt>
                <c:pt idx="12">
                  <c:v>22.3</c:v>
                </c:pt>
                <c:pt idx="13">
                  <c:v>28</c:v>
                </c:pt>
                <c:pt idx="14">
                  <c:v>15</c:v>
                </c:pt>
                <c:pt idx="15">
                  <c:v>16.8</c:v>
                </c:pt>
                <c:pt idx="16">
                  <c:v>18.2</c:v>
                </c:pt>
                <c:pt idx="17">
                  <c:v>21.5</c:v>
                </c:pt>
                <c:pt idx="18">
                  <c:v>27.5</c:v>
                </c:pt>
                <c:pt idx="19">
                  <c:v>21.5</c:v>
                </c:pt>
                <c:pt idx="20">
                  <c:v>11.4</c:v>
                </c:pt>
                <c:pt idx="21">
                  <c:v>25.4</c:v>
                </c:pt>
                <c:pt idx="22">
                  <c:v>26.7</c:v>
                </c:pt>
                <c:pt idx="23">
                  <c:v>14.6</c:v>
                </c:pt>
                <c:pt idx="24">
                  <c:v>29.6</c:v>
                </c:pt>
                <c:pt idx="25">
                  <c:v>17.2</c:v>
                </c:pt>
                <c:pt idx="26">
                  <c:v>9.4</c:v>
                </c:pt>
                <c:pt idx="27">
                  <c:v>25.8</c:v>
                </c:pt>
                <c:pt idx="28">
                  <c:v>14</c:v>
                </c:pt>
                <c:pt idx="29">
                  <c:v>27.9</c:v>
                </c:pt>
                <c:pt idx="30">
                  <c:v>25.2</c:v>
                </c:pt>
                <c:pt idx="31">
                  <c:v>16.600000000000001</c:v>
                </c:pt>
                <c:pt idx="32">
                  <c:v>20.3</c:v>
                </c:pt>
              </c:numCache>
            </c:numRef>
          </c:xVal>
          <c:yVal>
            <c:numRef>
              <c:f>Sheet1!$I$260:$I$292</c:f>
              <c:numCache>
                <c:formatCode>General</c:formatCode>
                <c:ptCount val="33"/>
                <c:pt idx="1">
                  <c:v>4.3319999999999999</c:v>
                </c:pt>
                <c:pt idx="2">
                  <c:v>2.9860000000000002</c:v>
                </c:pt>
                <c:pt idx="3">
                  <c:v>4.5759999999999996</c:v>
                </c:pt>
                <c:pt idx="4">
                  <c:v>3.4380000000000002</c:v>
                </c:pt>
                <c:pt idx="5">
                  <c:v>2.7839999999999998</c:v>
                </c:pt>
                <c:pt idx="6">
                  <c:v>3.83</c:v>
                </c:pt>
                <c:pt idx="7">
                  <c:v>3.1150000000000002</c:v>
                </c:pt>
                <c:pt idx="8">
                  <c:v>3.2719999999999998</c:v>
                </c:pt>
                <c:pt idx="9">
                  <c:v>3.88</c:v>
                </c:pt>
                <c:pt idx="10">
                  <c:v>4.7889999999999997</c:v>
                </c:pt>
                <c:pt idx="11">
                  <c:v>4.3220000000000001</c:v>
                </c:pt>
                <c:pt idx="12">
                  <c:v>4.0860000000000003</c:v>
                </c:pt>
                <c:pt idx="13">
                  <c:v>2.8740000000000001</c:v>
                </c:pt>
                <c:pt idx="14">
                  <c:v>3.694</c:v>
                </c:pt>
                <c:pt idx="15">
                  <c:v>2.8519999999999999</c:v>
                </c:pt>
                <c:pt idx="16">
                  <c:v>4.4260000000000002</c:v>
                </c:pt>
                <c:pt idx="17">
                  <c:v>4.4480000000000004</c:v>
                </c:pt>
                <c:pt idx="18">
                  <c:v>2.3660000000000001</c:v>
                </c:pt>
                <c:pt idx="19">
                  <c:v>2.8559999999999999</c:v>
                </c:pt>
                <c:pt idx="20">
                  <c:v>3.1619999999999999</c:v>
                </c:pt>
                <c:pt idx="21">
                  <c:v>4.6239999999999997</c:v>
                </c:pt>
                <c:pt idx="22">
                  <c:v>4.3849999999999998</c:v>
                </c:pt>
                <c:pt idx="23">
                  <c:v>3.54</c:v>
                </c:pt>
                <c:pt idx="24">
                  <c:v>4.2460000000000004</c:v>
                </c:pt>
                <c:pt idx="25">
                  <c:v>3.0579999999999998</c:v>
                </c:pt>
                <c:pt idx="26">
                  <c:v>2.3460000000000001</c:v>
                </c:pt>
                <c:pt idx="27">
                  <c:v>3.1419999999999999</c:v>
                </c:pt>
                <c:pt idx="28">
                  <c:v>3.6869999999999998</c:v>
                </c:pt>
                <c:pt idx="29">
                  <c:v>3.3290000000000002</c:v>
                </c:pt>
                <c:pt idx="30">
                  <c:v>3.9140000000000001</c:v>
                </c:pt>
                <c:pt idx="31">
                  <c:v>1.9119999999999999</c:v>
                </c:pt>
                <c:pt idx="32">
                  <c:v>2.4870000000000001</c:v>
                </c:pt>
              </c:numCache>
            </c:numRef>
          </c:yVal>
          <c:smooth val="0"/>
          <c:extLst>
            <c:ext xmlns:c16="http://schemas.microsoft.com/office/drawing/2014/chart" uri="{C3380CC4-5D6E-409C-BE32-E72D297353CC}">
              <c16:uniqueId val="{00000001-BEF2-45EC-8057-9FC2DDEB55F8}"/>
            </c:ext>
          </c:extLst>
        </c:ser>
        <c:dLbls>
          <c:showLegendKey val="0"/>
          <c:showVal val="0"/>
          <c:showCatName val="0"/>
          <c:showSerName val="0"/>
          <c:showPercent val="0"/>
          <c:showBubbleSize val="0"/>
        </c:dLbls>
        <c:axId val="1752568528"/>
        <c:axId val="1216111184"/>
      </c:scatterChart>
      <c:valAx>
        <c:axId val="1752568528"/>
        <c:scaling>
          <c:orientation val="minMax"/>
          <c:min val="5"/>
        </c:scaling>
        <c:delete val="0"/>
        <c:axPos val="b"/>
        <c:title>
          <c:tx>
            <c:rich>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r>
                  <a:rPr lang="en-GB"/>
                  <a:t>Average</a:t>
                </a:r>
                <a:r>
                  <a:rPr lang="en-GB" baseline="0"/>
                  <a:t> Deprivation Score</a:t>
                </a:r>
                <a:endParaRPr lang="en-GB"/>
              </a:p>
            </c:rich>
          </c:tx>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216111184"/>
        <c:crosses val="autoZero"/>
        <c:crossBetween val="midCat"/>
      </c:valAx>
      <c:valAx>
        <c:axId val="1216111184"/>
        <c:scaling>
          <c:orientation val="minMax"/>
        </c:scaling>
        <c:delete val="0"/>
        <c:axPos val="l"/>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GB" sz="1100" b="1"/>
                  <a:t>Infant Mortality</a:t>
                </a:r>
                <a:r>
                  <a:rPr lang="en-GB" sz="1100" b="1" baseline="0"/>
                  <a:t> Rate per 1,000 Live Births</a:t>
                </a:r>
                <a:endParaRPr lang="en-GB" sz="1100" b="1"/>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75256852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2705598399642"/>
          <c:y val="2.9271238357768289E-2"/>
          <c:w val="0.86923550697876162"/>
          <c:h val="0.74256354446410067"/>
        </c:manualLayout>
      </c:layout>
      <c:lineChart>
        <c:grouping val="standard"/>
        <c:varyColors val="0"/>
        <c:ser>
          <c:idx val="0"/>
          <c:order val="0"/>
          <c:tx>
            <c:strRef>
              <c:f>Sheet1!$C$2</c:f>
              <c:strCache>
                <c:ptCount val="1"/>
                <c:pt idx="0">
                  <c:v>White</c:v>
                </c:pt>
              </c:strCache>
            </c:strRef>
          </c:tx>
          <c:spPr>
            <a:ln w="28575" cap="rnd">
              <a:solidFill>
                <a:srgbClr val="00AEEF">
                  <a:lumMod val="60000"/>
                  <a:lumOff val="40000"/>
                </a:srgbClr>
              </a:solidFill>
              <a:round/>
            </a:ln>
            <a:effectLst/>
          </c:spPr>
          <c:marker>
            <c:symbol val="none"/>
          </c:marker>
          <c:cat>
            <c:strRef>
              <c:f>Sheet1!$B$3:$B$37</c:f>
              <c:strCache>
                <c:ptCount val="35"/>
                <c:pt idx="0">
                  <c:v>March 2020</c:v>
                </c:pt>
                <c:pt idx="1">
                  <c:v>April 2020</c:v>
                </c:pt>
                <c:pt idx="2">
                  <c:v>May 2020</c:v>
                </c:pt>
                <c:pt idx="3">
                  <c:v>June 2020</c:v>
                </c:pt>
                <c:pt idx="4">
                  <c:v>July 2020</c:v>
                </c:pt>
                <c:pt idx="5">
                  <c:v>August 2020</c:v>
                </c:pt>
                <c:pt idx="6">
                  <c:v>September 2020</c:v>
                </c:pt>
                <c:pt idx="7">
                  <c:v>October 2020</c:v>
                </c:pt>
                <c:pt idx="8">
                  <c:v>November 2020</c:v>
                </c:pt>
                <c:pt idx="9">
                  <c:v>December 2020</c:v>
                </c:pt>
                <c:pt idx="10">
                  <c:v>January 2021</c:v>
                </c:pt>
                <c:pt idx="11">
                  <c:v>February 2021</c:v>
                </c:pt>
                <c:pt idx="12">
                  <c:v>March 2021</c:v>
                </c:pt>
                <c:pt idx="13">
                  <c:v>April 2021</c:v>
                </c:pt>
                <c:pt idx="14">
                  <c:v>May 2021</c:v>
                </c:pt>
                <c:pt idx="15">
                  <c:v>June 2021</c:v>
                </c:pt>
                <c:pt idx="16">
                  <c:v>July 2021</c:v>
                </c:pt>
                <c:pt idx="17">
                  <c:v>August 2021</c:v>
                </c:pt>
                <c:pt idx="18">
                  <c:v>September 2021</c:v>
                </c:pt>
                <c:pt idx="19">
                  <c:v>October 2021</c:v>
                </c:pt>
                <c:pt idx="20">
                  <c:v>November 2021</c:v>
                </c:pt>
                <c:pt idx="21">
                  <c:v>December 2021</c:v>
                </c:pt>
                <c:pt idx="22">
                  <c:v>January 2022</c:v>
                </c:pt>
                <c:pt idx="23">
                  <c:v>February 2022</c:v>
                </c:pt>
                <c:pt idx="24">
                  <c:v>March 2022</c:v>
                </c:pt>
                <c:pt idx="25">
                  <c:v>April 2022</c:v>
                </c:pt>
                <c:pt idx="26">
                  <c:v>May 2022</c:v>
                </c:pt>
                <c:pt idx="27">
                  <c:v>June 2022</c:v>
                </c:pt>
                <c:pt idx="28">
                  <c:v>July 2022</c:v>
                </c:pt>
                <c:pt idx="29">
                  <c:v>August 2022</c:v>
                </c:pt>
                <c:pt idx="30">
                  <c:v>September 2022</c:v>
                </c:pt>
                <c:pt idx="31">
                  <c:v>October 2022</c:v>
                </c:pt>
                <c:pt idx="32">
                  <c:v>November 2022</c:v>
                </c:pt>
                <c:pt idx="33">
                  <c:v>December 2022</c:v>
                </c:pt>
                <c:pt idx="34">
                  <c:v>January 2023</c:v>
                </c:pt>
              </c:strCache>
            </c:strRef>
          </c:cat>
          <c:val>
            <c:numRef>
              <c:f>Sheet1!$C$3:$C$37</c:f>
              <c:numCache>
                <c:formatCode>General</c:formatCode>
                <c:ptCount val="35"/>
                <c:pt idx="0">
                  <c:v>1031.2</c:v>
                </c:pt>
                <c:pt idx="1">
                  <c:v>1666.8</c:v>
                </c:pt>
                <c:pt idx="2">
                  <c:v>1035</c:v>
                </c:pt>
                <c:pt idx="3">
                  <c:v>832.6</c:v>
                </c:pt>
                <c:pt idx="4">
                  <c:v>780.9</c:v>
                </c:pt>
                <c:pt idx="5">
                  <c:v>805.9</c:v>
                </c:pt>
                <c:pt idx="6">
                  <c:v>832.4</c:v>
                </c:pt>
                <c:pt idx="7">
                  <c:v>942</c:v>
                </c:pt>
                <c:pt idx="8">
                  <c:v>1059.5999999999999</c:v>
                </c:pt>
                <c:pt idx="9">
                  <c:v>1150.9000000000001</c:v>
                </c:pt>
                <c:pt idx="10">
                  <c:v>1498.3</c:v>
                </c:pt>
                <c:pt idx="11">
                  <c:v>1138.3</c:v>
                </c:pt>
                <c:pt idx="12">
                  <c:v>872.5</c:v>
                </c:pt>
                <c:pt idx="13">
                  <c:v>816.3</c:v>
                </c:pt>
                <c:pt idx="14">
                  <c:v>822.2</c:v>
                </c:pt>
                <c:pt idx="15">
                  <c:v>806.3</c:v>
                </c:pt>
                <c:pt idx="16">
                  <c:v>884.2</c:v>
                </c:pt>
                <c:pt idx="17">
                  <c:v>875.2</c:v>
                </c:pt>
                <c:pt idx="18">
                  <c:v>927.7</c:v>
                </c:pt>
                <c:pt idx="19">
                  <c:v>983</c:v>
                </c:pt>
                <c:pt idx="20">
                  <c:v>1015.7</c:v>
                </c:pt>
                <c:pt idx="21">
                  <c:v>1074.4000000000001</c:v>
                </c:pt>
                <c:pt idx="22">
                  <c:v>1035</c:v>
                </c:pt>
                <c:pt idx="23">
                  <c:v>974</c:v>
                </c:pt>
                <c:pt idx="24">
                  <c:v>962.1</c:v>
                </c:pt>
                <c:pt idx="25">
                  <c:v>978.3</c:v>
                </c:pt>
                <c:pt idx="26">
                  <c:v>880.2</c:v>
                </c:pt>
                <c:pt idx="27">
                  <c:v>870.5</c:v>
                </c:pt>
                <c:pt idx="28">
                  <c:v>916.2</c:v>
                </c:pt>
                <c:pt idx="29">
                  <c:v>864.6</c:v>
                </c:pt>
                <c:pt idx="30">
                  <c:v>857.9</c:v>
                </c:pt>
                <c:pt idx="31">
                  <c:v>953.8</c:v>
                </c:pt>
                <c:pt idx="32">
                  <c:v>927.9</c:v>
                </c:pt>
                <c:pt idx="33">
                  <c:v>1204.8</c:v>
                </c:pt>
                <c:pt idx="34">
                  <c:v>1071</c:v>
                </c:pt>
              </c:numCache>
            </c:numRef>
          </c:val>
          <c:smooth val="0"/>
          <c:extLst>
            <c:ext xmlns:c16="http://schemas.microsoft.com/office/drawing/2014/chart" uri="{C3380CC4-5D6E-409C-BE32-E72D297353CC}">
              <c16:uniqueId val="{00000000-6117-433B-BE93-DC2BF130D47B}"/>
            </c:ext>
          </c:extLst>
        </c:ser>
        <c:ser>
          <c:idx val="1"/>
          <c:order val="1"/>
          <c:tx>
            <c:strRef>
              <c:f>Sheet1!$D$2</c:f>
              <c:strCache>
                <c:ptCount val="1"/>
                <c:pt idx="0">
                  <c:v>Black/Black British</c:v>
                </c:pt>
              </c:strCache>
            </c:strRef>
          </c:tx>
          <c:spPr>
            <a:ln w="28575" cap="rnd">
              <a:solidFill>
                <a:srgbClr val="792D89">
                  <a:lumMod val="60000"/>
                  <a:lumOff val="40000"/>
                </a:srgbClr>
              </a:solidFill>
              <a:bevel/>
            </a:ln>
            <a:effectLst/>
          </c:spPr>
          <c:marker>
            <c:symbol val="none"/>
          </c:marker>
          <c:cat>
            <c:strRef>
              <c:f>Sheet1!$B$3:$B$37</c:f>
              <c:strCache>
                <c:ptCount val="35"/>
                <c:pt idx="0">
                  <c:v>March 2020</c:v>
                </c:pt>
                <c:pt idx="1">
                  <c:v>April 2020</c:v>
                </c:pt>
                <c:pt idx="2">
                  <c:v>May 2020</c:v>
                </c:pt>
                <c:pt idx="3">
                  <c:v>June 2020</c:v>
                </c:pt>
                <c:pt idx="4">
                  <c:v>July 2020</c:v>
                </c:pt>
                <c:pt idx="5">
                  <c:v>August 2020</c:v>
                </c:pt>
                <c:pt idx="6">
                  <c:v>September 2020</c:v>
                </c:pt>
                <c:pt idx="7">
                  <c:v>October 2020</c:v>
                </c:pt>
                <c:pt idx="8">
                  <c:v>November 2020</c:v>
                </c:pt>
                <c:pt idx="9">
                  <c:v>December 2020</c:v>
                </c:pt>
                <c:pt idx="10">
                  <c:v>January 2021</c:v>
                </c:pt>
                <c:pt idx="11">
                  <c:v>February 2021</c:v>
                </c:pt>
                <c:pt idx="12">
                  <c:v>March 2021</c:v>
                </c:pt>
                <c:pt idx="13">
                  <c:v>April 2021</c:v>
                </c:pt>
                <c:pt idx="14">
                  <c:v>May 2021</c:v>
                </c:pt>
                <c:pt idx="15">
                  <c:v>June 2021</c:v>
                </c:pt>
                <c:pt idx="16">
                  <c:v>July 2021</c:v>
                </c:pt>
                <c:pt idx="17">
                  <c:v>August 2021</c:v>
                </c:pt>
                <c:pt idx="18">
                  <c:v>September 2021</c:v>
                </c:pt>
                <c:pt idx="19">
                  <c:v>October 2021</c:v>
                </c:pt>
                <c:pt idx="20">
                  <c:v>November 2021</c:v>
                </c:pt>
                <c:pt idx="21">
                  <c:v>December 2021</c:v>
                </c:pt>
                <c:pt idx="22">
                  <c:v>January 2022</c:v>
                </c:pt>
                <c:pt idx="23">
                  <c:v>February 2022</c:v>
                </c:pt>
                <c:pt idx="24">
                  <c:v>March 2022</c:v>
                </c:pt>
                <c:pt idx="25">
                  <c:v>April 2022</c:v>
                </c:pt>
                <c:pt idx="26">
                  <c:v>May 2022</c:v>
                </c:pt>
                <c:pt idx="27">
                  <c:v>June 2022</c:v>
                </c:pt>
                <c:pt idx="28">
                  <c:v>July 2022</c:v>
                </c:pt>
                <c:pt idx="29">
                  <c:v>August 2022</c:v>
                </c:pt>
                <c:pt idx="30">
                  <c:v>September 2022</c:v>
                </c:pt>
                <c:pt idx="31">
                  <c:v>October 2022</c:v>
                </c:pt>
                <c:pt idx="32">
                  <c:v>November 2022</c:v>
                </c:pt>
                <c:pt idx="33">
                  <c:v>December 2022</c:v>
                </c:pt>
                <c:pt idx="34">
                  <c:v>January 2023</c:v>
                </c:pt>
              </c:strCache>
            </c:strRef>
          </c:cat>
          <c:val>
            <c:numRef>
              <c:f>Sheet1!$D$3:$D$37</c:f>
              <c:numCache>
                <c:formatCode>General</c:formatCode>
                <c:ptCount val="35"/>
                <c:pt idx="0">
                  <c:v>1570.1</c:v>
                </c:pt>
                <c:pt idx="1">
                  <c:v>3050.7</c:v>
                </c:pt>
                <c:pt idx="2">
                  <c:v>1065</c:v>
                </c:pt>
                <c:pt idx="3">
                  <c:v>737.9</c:v>
                </c:pt>
                <c:pt idx="4">
                  <c:v>686.1</c:v>
                </c:pt>
                <c:pt idx="5">
                  <c:v>766.8</c:v>
                </c:pt>
                <c:pt idx="6">
                  <c:v>741.9</c:v>
                </c:pt>
                <c:pt idx="7">
                  <c:v>828.5</c:v>
                </c:pt>
                <c:pt idx="8">
                  <c:v>988.2</c:v>
                </c:pt>
                <c:pt idx="9">
                  <c:v>1249.2</c:v>
                </c:pt>
                <c:pt idx="10">
                  <c:v>2324.1</c:v>
                </c:pt>
                <c:pt idx="11">
                  <c:v>1417</c:v>
                </c:pt>
                <c:pt idx="12">
                  <c:v>798.3</c:v>
                </c:pt>
                <c:pt idx="13">
                  <c:v>757.9</c:v>
                </c:pt>
                <c:pt idx="14">
                  <c:v>729.7</c:v>
                </c:pt>
                <c:pt idx="15">
                  <c:v>815.7</c:v>
                </c:pt>
                <c:pt idx="16">
                  <c:v>889</c:v>
                </c:pt>
                <c:pt idx="17">
                  <c:v>953.9</c:v>
                </c:pt>
                <c:pt idx="18">
                  <c:v>998.1</c:v>
                </c:pt>
                <c:pt idx="19">
                  <c:v>918.9</c:v>
                </c:pt>
                <c:pt idx="20">
                  <c:v>1010.9</c:v>
                </c:pt>
                <c:pt idx="21">
                  <c:v>1146.5</c:v>
                </c:pt>
                <c:pt idx="22">
                  <c:v>1182.5</c:v>
                </c:pt>
                <c:pt idx="23">
                  <c:v>900.2</c:v>
                </c:pt>
                <c:pt idx="24">
                  <c:v>860.3</c:v>
                </c:pt>
                <c:pt idx="25">
                  <c:v>890</c:v>
                </c:pt>
                <c:pt idx="26">
                  <c:v>816.2</c:v>
                </c:pt>
                <c:pt idx="27">
                  <c:v>780.6</c:v>
                </c:pt>
                <c:pt idx="28">
                  <c:v>830.6</c:v>
                </c:pt>
                <c:pt idx="29">
                  <c:v>738.6</c:v>
                </c:pt>
                <c:pt idx="30">
                  <c:v>794.4</c:v>
                </c:pt>
                <c:pt idx="31">
                  <c:v>834</c:v>
                </c:pt>
                <c:pt idx="32">
                  <c:v>881.3</c:v>
                </c:pt>
                <c:pt idx="33">
                  <c:v>1105.7</c:v>
                </c:pt>
                <c:pt idx="34">
                  <c:v>940.9</c:v>
                </c:pt>
              </c:numCache>
            </c:numRef>
          </c:val>
          <c:smooth val="0"/>
          <c:extLst>
            <c:ext xmlns:c16="http://schemas.microsoft.com/office/drawing/2014/chart" uri="{C3380CC4-5D6E-409C-BE32-E72D297353CC}">
              <c16:uniqueId val="{00000001-6117-433B-BE93-DC2BF130D47B}"/>
            </c:ext>
          </c:extLst>
        </c:ser>
        <c:ser>
          <c:idx val="2"/>
          <c:order val="2"/>
          <c:tx>
            <c:strRef>
              <c:f>Sheet1!$E$2</c:f>
              <c:strCache>
                <c:ptCount val="1"/>
                <c:pt idx="0">
                  <c:v>Asian/Asian British</c:v>
                </c:pt>
              </c:strCache>
            </c:strRef>
          </c:tx>
          <c:spPr>
            <a:ln w="28575" cap="rnd">
              <a:solidFill>
                <a:srgbClr val="E95814">
                  <a:lumMod val="60000"/>
                  <a:lumOff val="40000"/>
                </a:srgbClr>
              </a:solidFill>
              <a:round/>
            </a:ln>
            <a:effectLst/>
          </c:spPr>
          <c:marker>
            <c:symbol val="none"/>
          </c:marker>
          <c:cat>
            <c:strRef>
              <c:f>Sheet1!$B$3:$B$37</c:f>
              <c:strCache>
                <c:ptCount val="35"/>
                <c:pt idx="0">
                  <c:v>March 2020</c:v>
                </c:pt>
                <c:pt idx="1">
                  <c:v>April 2020</c:v>
                </c:pt>
                <c:pt idx="2">
                  <c:v>May 2020</c:v>
                </c:pt>
                <c:pt idx="3">
                  <c:v>June 2020</c:v>
                </c:pt>
                <c:pt idx="4">
                  <c:v>July 2020</c:v>
                </c:pt>
                <c:pt idx="5">
                  <c:v>August 2020</c:v>
                </c:pt>
                <c:pt idx="6">
                  <c:v>September 2020</c:v>
                </c:pt>
                <c:pt idx="7">
                  <c:v>October 2020</c:v>
                </c:pt>
                <c:pt idx="8">
                  <c:v>November 2020</c:v>
                </c:pt>
                <c:pt idx="9">
                  <c:v>December 2020</c:v>
                </c:pt>
                <c:pt idx="10">
                  <c:v>January 2021</c:v>
                </c:pt>
                <c:pt idx="11">
                  <c:v>February 2021</c:v>
                </c:pt>
                <c:pt idx="12">
                  <c:v>March 2021</c:v>
                </c:pt>
                <c:pt idx="13">
                  <c:v>April 2021</c:v>
                </c:pt>
                <c:pt idx="14">
                  <c:v>May 2021</c:v>
                </c:pt>
                <c:pt idx="15">
                  <c:v>June 2021</c:v>
                </c:pt>
                <c:pt idx="16">
                  <c:v>July 2021</c:v>
                </c:pt>
                <c:pt idx="17">
                  <c:v>August 2021</c:v>
                </c:pt>
                <c:pt idx="18">
                  <c:v>September 2021</c:v>
                </c:pt>
                <c:pt idx="19">
                  <c:v>October 2021</c:v>
                </c:pt>
                <c:pt idx="20">
                  <c:v>November 2021</c:v>
                </c:pt>
                <c:pt idx="21">
                  <c:v>December 2021</c:v>
                </c:pt>
                <c:pt idx="22">
                  <c:v>January 2022</c:v>
                </c:pt>
                <c:pt idx="23">
                  <c:v>February 2022</c:v>
                </c:pt>
                <c:pt idx="24">
                  <c:v>March 2022</c:v>
                </c:pt>
                <c:pt idx="25">
                  <c:v>April 2022</c:v>
                </c:pt>
                <c:pt idx="26">
                  <c:v>May 2022</c:v>
                </c:pt>
                <c:pt idx="27">
                  <c:v>June 2022</c:v>
                </c:pt>
                <c:pt idx="28">
                  <c:v>July 2022</c:v>
                </c:pt>
                <c:pt idx="29">
                  <c:v>August 2022</c:v>
                </c:pt>
                <c:pt idx="30">
                  <c:v>September 2022</c:v>
                </c:pt>
                <c:pt idx="31">
                  <c:v>October 2022</c:v>
                </c:pt>
                <c:pt idx="32">
                  <c:v>November 2022</c:v>
                </c:pt>
                <c:pt idx="33">
                  <c:v>December 2022</c:v>
                </c:pt>
                <c:pt idx="34">
                  <c:v>January 2023</c:v>
                </c:pt>
              </c:strCache>
            </c:strRef>
          </c:cat>
          <c:val>
            <c:numRef>
              <c:f>Sheet1!$E$3:$E$37</c:f>
              <c:numCache>
                <c:formatCode>General</c:formatCode>
                <c:ptCount val="35"/>
                <c:pt idx="0">
                  <c:v>1101.0999999999999</c:v>
                </c:pt>
                <c:pt idx="1">
                  <c:v>2210.8000000000002</c:v>
                </c:pt>
                <c:pt idx="2">
                  <c:v>965</c:v>
                </c:pt>
                <c:pt idx="3">
                  <c:v>725.3</c:v>
                </c:pt>
                <c:pt idx="4">
                  <c:v>720.2</c:v>
                </c:pt>
                <c:pt idx="5">
                  <c:v>675.9</c:v>
                </c:pt>
                <c:pt idx="6">
                  <c:v>809.5</c:v>
                </c:pt>
                <c:pt idx="7">
                  <c:v>943.5</c:v>
                </c:pt>
                <c:pt idx="8">
                  <c:v>1266.9000000000001</c:v>
                </c:pt>
                <c:pt idx="9">
                  <c:v>1373</c:v>
                </c:pt>
                <c:pt idx="10">
                  <c:v>2324.6999999999998</c:v>
                </c:pt>
                <c:pt idx="11">
                  <c:v>1472.3</c:v>
                </c:pt>
                <c:pt idx="12">
                  <c:v>851.3</c:v>
                </c:pt>
                <c:pt idx="13">
                  <c:v>796</c:v>
                </c:pt>
                <c:pt idx="14">
                  <c:v>802.9</c:v>
                </c:pt>
                <c:pt idx="15">
                  <c:v>758.5</c:v>
                </c:pt>
                <c:pt idx="16">
                  <c:v>797.8</c:v>
                </c:pt>
                <c:pt idx="17">
                  <c:v>897.3</c:v>
                </c:pt>
                <c:pt idx="18">
                  <c:v>885.3</c:v>
                </c:pt>
                <c:pt idx="19">
                  <c:v>956</c:v>
                </c:pt>
                <c:pt idx="20">
                  <c:v>964.7</c:v>
                </c:pt>
                <c:pt idx="21">
                  <c:v>1024</c:v>
                </c:pt>
                <c:pt idx="22">
                  <c:v>1040.9000000000001</c:v>
                </c:pt>
                <c:pt idx="23">
                  <c:v>964.7</c:v>
                </c:pt>
                <c:pt idx="24">
                  <c:v>897.5</c:v>
                </c:pt>
                <c:pt idx="25">
                  <c:v>896.3</c:v>
                </c:pt>
                <c:pt idx="26">
                  <c:v>835.6</c:v>
                </c:pt>
                <c:pt idx="27">
                  <c:v>802.8</c:v>
                </c:pt>
                <c:pt idx="28">
                  <c:v>806.2</c:v>
                </c:pt>
                <c:pt idx="29">
                  <c:v>772.7</c:v>
                </c:pt>
                <c:pt idx="30">
                  <c:v>780.4</c:v>
                </c:pt>
                <c:pt idx="31">
                  <c:v>866.8</c:v>
                </c:pt>
                <c:pt idx="32">
                  <c:v>883.2</c:v>
                </c:pt>
                <c:pt idx="33">
                  <c:v>1182.4000000000001</c:v>
                </c:pt>
                <c:pt idx="34">
                  <c:v>978.6</c:v>
                </c:pt>
              </c:numCache>
            </c:numRef>
          </c:val>
          <c:smooth val="0"/>
          <c:extLst>
            <c:ext xmlns:c16="http://schemas.microsoft.com/office/drawing/2014/chart" uri="{C3380CC4-5D6E-409C-BE32-E72D297353CC}">
              <c16:uniqueId val="{00000002-6117-433B-BE93-DC2BF130D47B}"/>
            </c:ext>
          </c:extLst>
        </c:ser>
        <c:ser>
          <c:idx val="3"/>
          <c:order val="3"/>
          <c:tx>
            <c:strRef>
              <c:f>Sheet1!$F$2</c:f>
              <c:strCache>
                <c:ptCount val="1"/>
                <c:pt idx="0">
                  <c:v>Mixed/Multiple ethnic groups</c:v>
                </c:pt>
              </c:strCache>
            </c:strRef>
          </c:tx>
          <c:spPr>
            <a:ln w="28575" cap="rnd">
              <a:solidFill>
                <a:srgbClr val="008D48">
                  <a:lumMod val="60000"/>
                  <a:lumOff val="40000"/>
                </a:srgbClr>
              </a:solidFill>
              <a:round/>
            </a:ln>
            <a:effectLst/>
          </c:spPr>
          <c:marker>
            <c:symbol val="none"/>
          </c:marker>
          <c:cat>
            <c:strRef>
              <c:f>Sheet1!$B$3:$B$37</c:f>
              <c:strCache>
                <c:ptCount val="35"/>
                <c:pt idx="0">
                  <c:v>March 2020</c:v>
                </c:pt>
                <c:pt idx="1">
                  <c:v>April 2020</c:v>
                </c:pt>
                <c:pt idx="2">
                  <c:v>May 2020</c:v>
                </c:pt>
                <c:pt idx="3">
                  <c:v>June 2020</c:v>
                </c:pt>
                <c:pt idx="4">
                  <c:v>July 2020</c:v>
                </c:pt>
                <c:pt idx="5">
                  <c:v>August 2020</c:v>
                </c:pt>
                <c:pt idx="6">
                  <c:v>September 2020</c:v>
                </c:pt>
                <c:pt idx="7">
                  <c:v>October 2020</c:v>
                </c:pt>
                <c:pt idx="8">
                  <c:v>November 2020</c:v>
                </c:pt>
                <c:pt idx="9">
                  <c:v>December 2020</c:v>
                </c:pt>
                <c:pt idx="10">
                  <c:v>January 2021</c:v>
                </c:pt>
                <c:pt idx="11">
                  <c:v>February 2021</c:v>
                </c:pt>
                <c:pt idx="12">
                  <c:v>March 2021</c:v>
                </c:pt>
                <c:pt idx="13">
                  <c:v>April 2021</c:v>
                </c:pt>
                <c:pt idx="14">
                  <c:v>May 2021</c:v>
                </c:pt>
                <c:pt idx="15">
                  <c:v>June 2021</c:v>
                </c:pt>
                <c:pt idx="16">
                  <c:v>July 2021</c:v>
                </c:pt>
                <c:pt idx="17">
                  <c:v>August 2021</c:v>
                </c:pt>
                <c:pt idx="18">
                  <c:v>September 2021</c:v>
                </c:pt>
                <c:pt idx="19">
                  <c:v>October 2021</c:v>
                </c:pt>
                <c:pt idx="20">
                  <c:v>November 2021</c:v>
                </c:pt>
                <c:pt idx="21">
                  <c:v>December 2021</c:v>
                </c:pt>
                <c:pt idx="22">
                  <c:v>January 2022</c:v>
                </c:pt>
                <c:pt idx="23">
                  <c:v>February 2022</c:v>
                </c:pt>
                <c:pt idx="24">
                  <c:v>March 2022</c:v>
                </c:pt>
                <c:pt idx="25">
                  <c:v>April 2022</c:v>
                </c:pt>
                <c:pt idx="26">
                  <c:v>May 2022</c:v>
                </c:pt>
                <c:pt idx="27">
                  <c:v>June 2022</c:v>
                </c:pt>
                <c:pt idx="28">
                  <c:v>July 2022</c:v>
                </c:pt>
                <c:pt idx="29">
                  <c:v>August 2022</c:v>
                </c:pt>
                <c:pt idx="30">
                  <c:v>September 2022</c:v>
                </c:pt>
                <c:pt idx="31">
                  <c:v>October 2022</c:v>
                </c:pt>
                <c:pt idx="32">
                  <c:v>November 2022</c:v>
                </c:pt>
                <c:pt idx="33">
                  <c:v>December 2022</c:v>
                </c:pt>
                <c:pt idx="34">
                  <c:v>January 2023</c:v>
                </c:pt>
              </c:strCache>
            </c:strRef>
          </c:cat>
          <c:val>
            <c:numRef>
              <c:f>Sheet1!$F$3:$F$37</c:f>
              <c:numCache>
                <c:formatCode>General</c:formatCode>
                <c:ptCount val="35"/>
                <c:pt idx="0">
                  <c:v>785.6</c:v>
                </c:pt>
                <c:pt idx="1">
                  <c:v>1650.2</c:v>
                </c:pt>
                <c:pt idx="2">
                  <c:v>672.7</c:v>
                </c:pt>
                <c:pt idx="3">
                  <c:v>601.1</c:v>
                </c:pt>
                <c:pt idx="4">
                  <c:v>589.5</c:v>
                </c:pt>
                <c:pt idx="5">
                  <c:v>485.8</c:v>
                </c:pt>
                <c:pt idx="6">
                  <c:v>580.6</c:v>
                </c:pt>
                <c:pt idx="7">
                  <c:v>644.4</c:v>
                </c:pt>
                <c:pt idx="8">
                  <c:v>735</c:v>
                </c:pt>
                <c:pt idx="9">
                  <c:v>890.3</c:v>
                </c:pt>
                <c:pt idx="10">
                  <c:v>1528.2</c:v>
                </c:pt>
                <c:pt idx="11">
                  <c:v>971.7</c:v>
                </c:pt>
                <c:pt idx="12">
                  <c:v>641.9</c:v>
                </c:pt>
                <c:pt idx="13">
                  <c:v>620.70000000000005</c:v>
                </c:pt>
                <c:pt idx="14">
                  <c:v>652.29999999999995</c:v>
                </c:pt>
                <c:pt idx="15">
                  <c:v>549.20000000000005</c:v>
                </c:pt>
                <c:pt idx="16">
                  <c:v>679.1</c:v>
                </c:pt>
                <c:pt idx="17">
                  <c:v>655.6</c:v>
                </c:pt>
                <c:pt idx="18">
                  <c:v>593.5</c:v>
                </c:pt>
                <c:pt idx="19">
                  <c:v>665.7</c:v>
                </c:pt>
                <c:pt idx="20">
                  <c:v>736</c:v>
                </c:pt>
                <c:pt idx="21">
                  <c:v>829.7</c:v>
                </c:pt>
                <c:pt idx="22">
                  <c:v>877.8</c:v>
                </c:pt>
                <c:pt idx="23">
                  <c:v>747.5</c:v>
                </c:pt>
                <c:pt idx="24">
                  <c:v>772.1</c:v>
                </c:pt>
                <c:pt idx="25">
                  <c:v>701.1</c:v>
                </c:pt>
                <c:pt idx="26">
                  <c:v>709.1</c:v>
                </c:pt>
                <c:pt idx="27">
                  <c:v>714</c:v>
                </c:pt>
                <c:pt idx="28">
                  <c:v>636.29999999999995</c:v>
                </c:pt>
                <c:pt idx="29">
                  <c:v>585</c:v>
                </c:pt>
                <c:pt idx="30">
                  <c:v>588.20000000000005</c:v>
                </c:pt>
                <c:pt idx="31">
                  <c:v>750</c:v>
                </c:pt>
                <c:pt idx="32">
                  <c:v>651.4</c:v>
                </c:pt>
                <c:pt idx="33">
                  <c:v>791.4</c:v>
                </c:pt>
                <c:pt idx="34">
                  <c:v>872.9</c:v>
                </c:pt>
              </c:numCache>
            </c:numRef>
          </c:val>
          <c:smooth val="0"/>
          <c:extLst>
            <c:ext xmlns:c16="http://schemas.microsoft.com/office/drawing/2014/chart" uri="{C3380CC4-5D6E-409C-BE32-E72D297353CC}">
              <c16:uniqueId val="{00000003-6117-433B-BE93-DC2BF130D47B}"/>
            </c:ext>
          </c:extLst>
        </c:ser>
        <c:ser>
          <c:idx val="4"/>
          <c:order val="4"/>
          <c:tx>
            <c:strRef>
              <c:f>Sheet1!$G$2</c:f>
              <c:strCache>
                <c:ptCount val="1"/>
                <c:pt idx="0">
                  <c:v>Any other ethnic group</c:v>
                </c:pt>
              </c:strCache>
            </c:strRef>
          </c:tx>
          <c:spPr>
            <a:ln w="28575" cap="rnd">
              <a:solidFill>
                <a:srgbClr val="EE266D">
                  <a:lumMod val="60000"/>
                  <a:lumOff val="40000"/>
                </a:srgbClr>
              </a:solidFill>
              <a:round/>
            </a:ln>
            <a:effectLst/>
          </c:spPr>
          <c:marker>
            <c:symbol val="none"/>
          </c:marker>
          <c:cat>
            <c:strRef>
              <c:f>Sheet1!$B$3:$B$37</c:f>
              <c:strCache>
                <c:ptCount val="35"/>
                <c:pt idx="0">
                  <c:v>March 2020</c:v>
                </c:pt>
                <c:pt idx="1">
                  <c:v>April 2020</c:v>
                </c:pt>
                <c:pt idx="2">
                  <c:v>May 2020</c:v>
                </c:pt>
                <c:pt idx="3">
                  <c:v>June 2020</c:v>
                </c:pt>
                <c:pt idx="4">
                  <c:v>July 2020</c:v>
                </c:pt>
                <c:pt idx="5">
                  <c:v>August 2020</c:v>
                </c:pt>
                <c:pt idx="6">
                  <c:v>September 2020</c:v>
                </c:pt>
                <c:pt idx="7">
                  <c:v>October 2020</c:v>
                </c:pt>
                <c:pt idx="8">
                  <c:v>November 2020</c:v>
                </c:pt>
                <c:pt idx="9">
                  <c:v>December 2020</c:v>
                </c:pt>
                <c:pt idx="10">
                  <c:v>January 2021</c:v>
                </c:pt>
                <c:pt idx="11">
                  <c:v>February 2021</c:v>
                </c:pt>
                <c:pt idx="12">
                  <c:v>March 2021</c:v>
                </c:pt>
                <c:pt idx="13">
                  <c:v>April 2021</c:v>
                </c:pt>
                <c:pt idx="14">
                  <c:v>May 2021</c:v>
                </c:pt>
                <c:pt idx="15">
                  <c:v>June 2021</c:v>
                </c:pt>
                <c:pt idx="16">
                  <c:v>July 2021</c:v>
                </c:pt>
                <c:pt idx="17">
                  <c:v>August 2021</c:v>
                </c:pt>
                <c:pt idx="18">
                  <c:v>September 2021</c:v>
                </c:pt>
                <c:pt idx="19">
                  <c:v>October 2021</c:v>
                </c:pt>
                <c:pt idx="20">
                  <c:v>November 2021</c:v>
                </c:pt>
                <c:pt idx="21">
                  <c:v>December 2021</c:v>
                </c:pt>
                <c:pt idx="22">
                  <c:v>January 2022</c:v>
                </c:pt>
                <c:pt idx="23">
                  <c:v>February 2022</c:v>
                </c:pt>
                <c:pt idx="24">
                  <c:v>March 2022</c:v>
                </c:pt>
                <c:pt idx="25">
                  <c:v>April 2022</c:v>
                </c:pt>
                <c:pt idx="26">
                  <c:v>May 2022</c:v>
                </c:pt>
                <c:pt idx="27">
                  <c:v>June 2022</c:v>
                </c:pt>
                <c:pt idx="28">
                  <c:v>July 2022</c:v>
                </c:pt>
                <c:pt idx="29">
                  <c:v>August 2022</c:v>
                </c:pt>
                <c:pt idx="30">
                  <c:v>September 2022</c:v>
                </c:pt>
                <c:pt idx="31">
                  <c:v>October 2022</c:v>
                </c:pt>
                <c:pt idx="32">
                  <c:v>November 2022</c:v>
                </c:pt>
                <c:pt idx="33">
                  <c:v>December 2022</c:v>
                </c:pt>
                <c:pt idx="34">
                  <c:v>January 2023</c:v>
                </c:pt>
              </c:strCache>
            </c:strRef>
          </c:cat>
          <c:val>
            <c:numRef>
              <c:f>Sheet1!$G$3:$G$37</c:f>
              <c:numCache>
                <c:formatCode>General</c:formatCode>
                <c:ptCount val="35"/>
                <c:pt idx="0">
                  <c:v>820.9</c:v>
                </c:pt>
                <c:pt idx="1">
                  <c:v>1673.9</c:v>
                </c:pt>
                <c:pt idx="2">
                  <c:v>900.9</c:v>
                </c:pt>
                <c:pt idx="3">
                  <c:v>605.70000000000005</c:v>
                </c:pt>
                <c:pt idx="4">
                  <c:v>554.29999999999995</c:v>
                </c:pt>
                <c:pt idx="5">
                  <c:v>550.5</c:v>
                </c:pt>
                <c:pt idx="6">
                  <c:v>671.8</c:v>
                </c:pt>
                <c:pt idx="7">
                  <c:v>653.79999999999995</c:v>
                </c:pt>
                <c:pt idx="8">
                  <c:v>699.1</c:v>
                </c:pt>
                <c:pt idx="9">
                  <c:v>820.1</c:v>
                </c:pt>
                <c:pt idx="10">
                  <c:v>1582</c:v>
                </c:pt>
                <c:pt idx="11">
                  <c:v>1026.2</c:v>
                </c:pt>
                <c:pt idx="12">
                  <c:v>775.1</c:v>
                </c:pt>
                <c:pt idx="13">
                  <c:v>659.5</c:v>
                </c:pt>
                <c:pt idx="14">
                  <c:v>539.4</c:v>
                </c:pt>
                <c:pt idx="15">
                  <c:v>557.4</c:v>
                </c:pt>
                <c:pt idx="16">
                  <c:v>634</c:v>
                </c:pt>
                <c:pt idx="17">
                  <c:v>702.5</c:v>
                </c:pt>
                <c:pt idx="18">
                  <c:v>785.7</c:v>
                </c:pt>
                <c:pt idx="19">
                  <c:v>805.1</c:v>
                </c:pt>
                <c:pt idx="20">
                  <c:v>816.3</c:v>
                </c:pt>
                <c:pt idx="21">
                  <c:v>890.3</c:v>
                </c:pt>
                <c:pt idx="22">
                  <c:v>947.5</c:v>
                </c:pt>
                <c:pt idx="23">
                  <c:v>762.2</c:v>
                </c:pt>
                <c:pt idx="24">
                  <c:v>686.2</c:v>
                </c:pt>
                <c:pt idx="25">
                  <c:v>745.1</c:v>
                </c:pt>
                <c:pt idx="26">
                  <c:v>557.70000000000005</c:v>
                </c:pt>
                <c:pt idx="27">
                  <c:v>579.6</c:v>
                </c:pt>
                <c:pt idx="28">
                  <c:v>700.8</c:v>
                </c:pt>
                <c:pt idx="29">
                  <c:v>693.1</c:v>
                </c:pt>
                <c:pt idx="30">
                  <c:v>704.7</c:v>
                </c:pt>
                <c:pt idx="31">
                  <c:v>646.70000000000005</c:v>
                </c:pt>
                <c:pt idx="32">
                  <c:v>651.29999999999995</c:v>
                </c:pt>
                <c:pt idx="33">
                  <c:v>860.9</c:v>
                </c:pt>
                <c:pt idx="34">
                  <c:v>687.9</c:v>
                </c:pt>
              </c:numCache>
            </c:numRef>
          </c:val>
          <c:smooth val="0"/>
          <c:extLst>
            <c:ext xmlns:c16="http://schemas.microsoft.com/office/drawing/2014/chart" uri="{C3380CC4-5D6E-409C-BE32-E72D297353CC}">
              <c16:uniqueId val="{00000004-6117-433B-BE93-DC2BF130D47B}"/>
            </c:ext>
          </c:extLst>
        </c:ser>
        <c:dLbls>
          <c:showLegendKey val="0"/>
          <c:showVal val="0"/>
          <c:showCatName val="0"/>
          <c:showSerName val="0"/>
          <c:showPercent val="0"/>
          <c:showBubbleSize val="0"/>
        </c:dLbls>
        <c:smooth val="0"/>
        <c:axId val="645055167"/>
        <c:axId val="632087775"/>
      </c:lineChart>
      <c:catAx>
        <c:axId val="645055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632087775"/>
        <c:crosses val="autoZero"/>
        <c:auto val="1"/>
        <c:lblAlgn val="ctr"/>
        <c:lblOffset val="100"/>
        <c:noMultiLvlLbl val="0"/>
      </c:catAx>
      <c:valAx>
        <c:axId val="632087775"/>
        <c:scaling>
          <c:orientation val="minMax"/>
        </c:scaling>
        <c:delete val="0"/>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GB" sz="1100"/>
                  <a:t>Mortality rate per 100,000 person</a:t>
                </a:r>
                <a:r>
                  <a:rPr lang="en-GB" sz="1100" baseline="0"/>
                  <a:t> years</a:t>
                </a:r>
                <a:endParaRPr lang="en-GB" sz="1100"/>
              </a:p>
            </c:rich>
          </c:tx>
          <c:layout>
            <c:manualLayout>
              <c:xMode val="edge"/>
              <c:yMode val="edge"/>
              <c:x val="0"/>
              <c:y val="0.18984000973892026"/>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645055167"/>
        <c:crosses val="autoZero"/>
        <c:crossBetween val="between"/>
      </c:valAx>
      <c:spPr>
        <a:noFill/>
        <a:ln>
          <a:noFill/>
        </a:ln>
        <a:effectLst/>
      </c:spPr>
    </c:plotArea>
    <c:legend>
      <c:legendPos val="b"/>
      <c:layout>
        <c:manualLayout>
          <c:xMode val="edge"/>
          <c:yMode val="edge"/>
          <c:x val="0.39882553875698562"/>
          <c:y val="6.0629155694604496E-2"/>
          <c:w val="0.59456971684451854"/>
          <c:h val="0.13893277944970489"/>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Sheet1!$G$140</c:f>
              <c:strCache>
                <c:ptCount val="1"/>
                <c:pt idx="0">
                  <c:v>2019</c:v>
                </c:pt>
              </c:strCache>
            </c:strRef>
          </c:tx>
          <c:spPr>
            <a:solidFill>
              <a:srgbClr val="E95814">
                <a:lumMod val="40000"/>
                <a:lumOff val="60000"/>
              </a:srgb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Sheet1!$C$141:$C$145</c:f>
              <c:strCache>
                <c:ptCount val="5"/>
                <c:pt idx="0">
                  <c:v>White</c:v>
                </c:pt>
                <c:pt idx="1">
                  <c:v>Asian</c:v>
                </c:pt>
                <c:pt idx="2">
                  <c:v>Black</c:v>
                </c:pt>
                <c:pt idx="3">
                  <c:v>Mixed Multiple</c:v>
                </c:pt>
                <c:pt idx="4">
                  <c:v>Other</c:v>
                </c:pt>
              </c:strCache>
            </c:strRef>
          </c:cat>
          <c:val>
            <c:numRef>
              <c:f>Sheet1!$G$141:$G$145</c:f>
              <c:numCache>
                <c:formatCode>0.00%</c:formatCode>
                <c:ptCount val="5"/>
                <c:pt idx="0">
                  <c:v>-3.703703703703709E-2</c:v>
                </c:pt>
                <c:pt idx="1">
                  <c:v>-9.5238095238095233E-2</c:v>
                </c:pt>
                <c:pt idx="2">
                  <c:v>7.1428571428571397E-2</c:v>
                </c:pt>
                <c:pt idx="3">
                  <c:v>0</c:v>
                </c:pt>
                <c:pt idx="4">
                  <c:v>0.33333333333333348</c:v>
                </c:pt>
              </c:numCache>
            </c:numRef>
          </c:val>
          <c:extLst>
            <c:ext xmlns:c16="http://schemas.microsoft.com/office/drawing/2014/chart" uri="{C3380CC4-5D6E-409C-BE32-E72D297353CC}">
              <c16:uniqueId val="{00000000-B4DF-40E9-BF1E-8F3142585F0B}"/>
            </c:ext>
          </c:extLst>
        </c:ser>
        <c:ser>
          <c:idx val="1"/>
          <c:order val="1"/>
          <c:tx>
            <c:strRef>
              <c:f>Sheet1!$K$140</c:f>
              <c:strCache>
                <c:ptCount val="1"/>
                <c:pt idx="0">
                  <c:v>2030</c:v>
                </c:pt>
              </c:strCache>
            </c:strRef>
          </c:tx>
          <c:spPr>
            <a:solidFill>
              <a:srgbClr val="00AEEF">
                <a:lumMod val="75000"/>
              </a:srgb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Sheet1!$C$141:$C$145</c:f>
              <c:strCache>
                <c:ptCount val="5"/>
                <c:pt idx="0">
                  <c:v>White</c:v>
                </c:pt>
                <c:pt idx="1">
                  <c:v>Asian</c:v>
                </c:pt>
                <c:pt idx="2">
                  <c:v>Black</c:v>
                </c:pt>
                <c:pt idx="3">
                  <c:v>Mixed Multiple</c:v>
                </c:pt>
                <c:pt idx="4">
                  <c:v>Other</c:v>
                </c:pt>
              </c:strCache>
            </c:strRef>
          </c:cat>
          <c:val>
            <c:numRef>
              <c:f>Sheet1!$K$141:$K$145</c:f>
              <c:numCache>
                <c:formatCode>0.00%</c:formatCode>
                <c:ptCount val="5"/>
                <c:pt idx="0">
                  <c:v>-5.555555555555558E-2</c:v>
                </c:pt>
                <c:pt idx="1">
                  <c:v>-4.7619047619047561E-2</c:v>
                </c:pt>
                <c:pt idx="2">
                  <c:v>7.1428571428571397E-2</c:v>
                </c:pt>
                <c:pt idx="3">
                  <c:v>0.16666666666666674</c:v>
                </c:pt>
                <c:pt idx="4">
                  <c:v>0.33333333333333348</c:v>
                </c:pt>
              </c:numCache>
            </c:numRef>
          </c:val>
          <c:extLst>
            <c:ext xmlns:c16="http://schemas.microsoft.com/office/drawing/2014/chart" uri="{C3380CC4-5D6E-409C-BE32-E72D297353CC}">
              <c16:uniqueId val="{00000001-B4DF-40E9-BF1E-8F3142585F0B}"/>
            </c:ext>
          </c:extLst>
        </c:ser>
        <c:dLbls>
          <c:showLegendKey val="0"/>
          <c:showVal val="0"/>
          <c:showCatName val="0"/>
          <c:showSerName val="0"/>
          <c:showPercent val="0"/>
          <c:showBubbleSize val="0"/>
        </c:dLbls>
        <c:gapWidth val="40"/>
        <c:axId val="1816763424"/>
        <c:axId val="1730181392"/>
      </c:barChart>
      <c:catAx>
        <c:axId val="1816763424"/>
        <c:scaling>
          <c:orientation val="minMax"/>
        </c:scaling>
        <c:delete val="0"/>
        <c:axPos val="b"/>
        <c:numFmt formatCode="General" sourceLinked="1"/>
        <c:majorTickMark val="cross"/>
        <c:minorTickMark val="none"/>
        <c:tickLblPos val="low"/>
        <c:spPr>
          <a:noFill/>
          <a:ln w="22225" cap="flat" cmpd="sng" algn="ctr">
            <a:solidFill>
              <a:srgbClr val="353E43">
                <a:lumMod val="75000"/>
              </a:srgb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30181392"/>
        <c:crosses val="autoZero"/>
        <c:auto val="1"/>
        <c:lblAlgn val="ctr"/>
        <c:lblOffset val="100"/>
        <c:noMultiLvlLbl val="0"/>
      </c:catAx>
      <c:valAx>
        <c:axId val="1730181392"/>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16763424"/>
        <c:crosses val="autoZero"/>
        <c:crossBetween val="between"/>
      </c:valAx>
      <c:spPr>
        <a:noFill/>
        <a:ln>
          <a:noFill/>
        </a:ln>
        <a:effectLst/>
      </c:spPr>
    </c:plotArea>
    <c:legend>
      <c:legendPos val="b"/>
      <c:layout>
        <c:manualLayout>
          <c:xMode val="edge"/>
          <c:yMode val="edge"/>
          <c:x val="0.38806307301308923"/>
          <c:y val="3.0509614870859791E-2"/>
          <c:w val="0.30449752672011943"/>
          <c:h val="7.338635890467998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Sheet1!$F$201</c:f>
              <c:strCache>
                <c:ptCount val="1"/>
                <c:pt idx="0">
                  <c:v>Uptake rate</c:v>
                </c:pt>
              </c:strCache>
            </c:strRef>
          </c:tx>
          <c:spPr>
            <a:solidFill>
              <a:srgbClr val="EE266D">
                <a:lumMod val="40000"/>
                <a:lumOff val="60000"/>
              </a:srgbClr>
            </a:solidFill>
            <a:ln>
              <a:noFill/>
            </a:ln>
            <a:effectLst/>
          </c:spPr>
          <c:invertIfNegative val="0"/>
          <c:errBars>
            <c:errBarType val="both"/>
            <c:errValType val="cust"/>
            <c:noEndCap val="0"/>
            <c:plus>
              <c:numRef>
                <c:f>Sheet1!$J$202:$J$207</c:f>
                <c:numCache>
                  <c:formatCode>General</c:formatCode>
                  <c:ptCount val="6"/>
                  <c:pt idx="0">
                    <c:v>1.9289012351398349E-3</c:v>
                  </c:pt>
                  <c:pt idx="1">
                    <c:v>3.5604267801705798E-3</c:v>
                  </c:pt>
                  <c:pt idx="2">
                    <c:v>4.1852014958831804E-3</c:v>
                  </c:pt>
                  <c:pt idx="3">
                    <c:v>9.0580559031675223E-3</c:v>
                  </c:pt>
                  <c:pt idx="4">
                    <c:v>6.9612330081628574E-3</c:v>
                  </c:pt>
                  <c:pt idx="5">
                    <c:v>3.1693483425706843E-3</c:v>
                  </c:pt>
                </c:numCache>
              </c:numRef>
            </c:plus>
            <c:minus>
              <c:numRef>
                <c:f>Sheet1!$I$202:$I$207</c:f>
                <c:numCache>
                  <c:formatCode>General</c:formatCode>
                  <c:ptCount val="6"/>
                  <c:pt idx="0">
                    <c:v>1.9289012351398349E-3</c:v>
                  </c:pt>
                  <c:pt idx="1">
                    <c:v>3.5604267801705798E-3</c:v>
                  </c:pt>
                  <c:pt idx="2">
                    <c:v>4.1852014958831804E-3</c:v>
                  </c:pt>
                  <c:pt idx="3">
                    <c:v>9.0580559031675223E-3</c:v>
                  </c:pt>
                  <c:pt idx="4">
                    <c:v>6.9612330081628574E-3</c:v>
                  </c:pt>
                  <c:pt idx="5">
                    <c:v>3.1693483425706843E-3</c:v>
                  </c:pt>
                </c:numCache>
              </c:numRef>
            </c:minus>
            <c:spPr>
              <a:noFill/>
              <a:ln w="9525" cap="flat" cmpd="sng" algn="ctr">
                <a:solidFill>
                  <a:srgbClr val="353E43"/>
                </a:solidFill>
                <a:round/>
              </a:ln>
              <a:effectLst/>
            </c:spPr>
          </c:errBars>
          <c:cat>
            <c:strRef>
              <c:f>Sheet1!$B$202:$B$207</c:f>
              <c:strCache>
                <c:ptCount val="6"/>
                <c:pt idx="0">
                  <c:v>White</c:v>
                </c:pt>
                <c:pt idx="1">
                  <c:v>Asian</c:v>
                </c:pt>
                <c:pt idx="2">
                  <c:v>Black</c:v>
                </c:pt>
                <c:pt idx="3">
                  <c:v>Mixed</c:v>
                </c:pt>
                <c:pt idx="4">
                  <c:v>Other</c:v>
                </c:pt>
                <c:pt idx="5">
                  <c:v>Not stated</c:v>
                </c:pt>
              </c:strCache>
            </c:strRef>
          </c:cat>
          <c:val>
            <c:numRef>
              <c:f>Sheet1!$F$202:$F$207</c:f>
              <c:numCache>
                <c:formatCode>0.0%</c:formatCode>
                <c:ptCount val="6"/>
                <c:pt idx="0">
                  <c:v>0.4304513060379565</c:v>
                </c:pt>
                <c:pt idx="1">
                  <c:v>0.56246396438675772</c:v>
                </c:pt>
                <c:pt idx="2">
                  <c:v>0.52093762560748347</c:v>
                </c:pt>
                <c:pt idx="3">
                  <c:v>0.44148982243395407</c:v>
                </c:pt>
                <c:pt idx="4">
                  <c:v>0.48881821394315716</c:v>
                </c:pt>
                <c:pt idx="5">
                  <c:v>0.13696690851176782</c:v>
                </c:pt>
              </c:numCache>
            </c:numRef>
          </c:val>
          <c:extLst>
            <c:ext xmlns:c16="http://schemas.microsoft.com/office/drawing/2014/chart" uri="{C3380CC4-5D6E-409C-BE32-E72D297353CC}">
              <c16:uniqueId val="{00000000-28D0-48D4-87A4-95E1290E0EEE}"/>
            </c:ext>
          </c:extLst>
        </c:ser>
        <c:dLbls>
          <c:showLegendKey val="0"/>
          <c:showVal val="0"/>
          <c:showCatName val="0"/>
          <c:showSerName val="0"/>
          <c:showPercent val="0"/>
          <c:showBubbleSize val="0"/>
        </c:dLbls>
        <c:gapWidth val="49"/>
        <c:overlap val="-27"/>
        <c:axId val="649133872"/>
        <c:axId val="1098921152"/>
      </c:barChart>
      <c:catAx>
        <c:axId val="64913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098921152"/>
        <c:crosses val="autoZero"/>
        <c:auto val="1"/>
        <c:lblAlgn val="ctr"/>
        <c:lblOffset val="100"/>
        <c:noMultiLvlLbl val="0"/>
      </c:catAx>
      <c:valAx>
        <c:axId val="1098921152"/>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49133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Sheet1!$E$226</c:f>
              <c:strCache>
                <c:ptCount val="1"/>
                <c:pt idx="0">
                  <c:v>Uptake rate</c:v>
                </c:pt>
              </c:strCache>
            </c:strRef>
          </c:tx>
          <c:spPr>
            <a:solidFill>
              <a:schemeClr val="accent1">
                <a:lumMod val="40000"/>
                <a:lumOff val="60000"/>
              </a:schemeClr>
            </a:solidFill>
            <a:ln>
              <a:noFill/>
            </a:ln>
            <a:effectLst/>
          </c:spPr>
          <c:invertIfNegative val="0"/>
          <c:errBars>
            <c:errBarType val="both"/>
            <c:errValType val="cust"/>
            <c:noEndCap val="0"/>
            <c:plus>
              <c:numRef>
                <c:f>Sheet1!$I$227:$I$236</c:f>
                <c:numCache>
                  <c:formatCode>General</c:formatCode>
                  <c:ptCount val="10"/>
                  <c:pt idx="0">
                    <c:v>6.1093169530827829E-3</c:v>
                  </c:pt>
                  <c:pt idx="1">
                    <c:v>3.4673984867649426E-3</c:v>
                  </c:pt>
                  <c:pt idx="2">
                    <c:v>3.4642782529073269E-3</c:v>
                  </c:pt>
                  <c:pt idx="3">
                    <c:v>3.8958681934572761E-3</c:v>
                  </c:pt>
                  <c:pt idx="4">
                    <c:v>4.2207649953087366E-3</c:v>
                  </c:pt>
                  <c:pt idx="5">
                    <c:v>4.4958419712304047E-3</c:v>
                  </c:pt>
                  <c:pt idx="6">
                    <c:v>4.8342931952926682E-3</c:v>
                  </c:pt>
                  <c:pt idx="7">
                    <c:v>5.1461755845390077E-3</c:v>
                  </c:pt>
                  <c:pt idx="8">
                    <c:v>5.7713008644016128E-3</c:v>
                  </c:pt>
                  <c:pt idx="9">
                    <c:v>8.1136737284622715E-3</c:v>
                  </c:pt>
                </c:numCache>
              </c:numRef>
            </c:plus>
            <c:minus>
              <c:numRef>
                <c:f>Sheet1!$H$227:$H$236</c:f>
                <c:numCache>
                  <c:formatCode>General</c:formatCode>
                  <c:ptCount val="10"/>
                  <c:pt idx="0">
                    <c:v>6.1093169530827829E-3</c:v>
                  </c:pt>
                  <c:pt idx="1">
                    <c:v>3.4673984867649426E-3</c:v>
                  </c:pt>
                  <c:pt idx="2">
                    <c:v>3.4642782529073269E-3</c:v>
                  </c:pt>
                  <c:pt idx="3">
                    <c:v>3.8958681934572761E-3</c:v>
                  </c:pt>
                  <c:pt idx="4">
                    <c:v>4.2207649953087366E-3</c:v>
                  </c:pt>
                  <c:pt idx="5">
                    <c:v>4.4958419712304047E-3</c:v>
                  </c:pt>
                  <c:pt idx="6">
                    <c:v>4.8342931952926682E-3</c:v>
                  </c:pt>
                  <c:pt idx="7">
                    <c:v>5.1461755845390077E-3</c:v>
                  </c:pt>
                  <c:pt idx="8">
                    <c:v>5.7713008644016128E-3</c:v>
                  </c:pt>
                  <c:pt idx="9">
                    <c:v>8.1136737284622715E-3</c:v>
                  </c:pt>
                </c:numCache>
              </c:numRef>
            </c:minus>
            <c:spPr>
              <a:noFill/>
              <a:ln w="9525" cap="flat" cmpd="sng" algn="ctr">
                <a:solidFill>
                  <a:schemeClr val="tx1">
                    <a:lumMod val="65000"/>
                    <a:lumOff val="35000"/>
                  </a:schemeClr>
                </a:solidFill>
                <a:round/>
              </a:ln>
              <a:effectLst/>
            </c:spPr>
          </c:errBars>
          <c:cat>
            <c:numRef>
              <c:f>Sheet1!$B$227:$B$236</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Sheet1!$E$227:$E$236</c:f>
              <c:numCache>
                <c:formatCode>0.00%</c:formatCode>
                <c:ptCount val="10"/>
                <c:pt idx="0">
                  <c:v>0.52239096573208721</c:v>
                </c:pt>
                <c:pt idx="1">
                  <c:v>0.48455610550717376</c:v>
                </c:pt>
                <c:pt idx="2">
                  <c:v>0.48022528160200251</c:v>
                </c:pt>
                <c:pt idx="3">
                  <c:v>0.43788121990369183</c:v>
                </c:pt>
                <c:pt idx="4">
                  <c:v>0.41535376682898884</c:v>
                </c:pt>
                <c:pt idx="5">
                  <c:v>0.38904261206419477</c:v>
                </c:pt>
                <c:pt idx="6">
                  <c:v>0.38146190537578961</c:v>
                </c:pt>
                <c:pt idx="7">
                  <c:v>0.36433993153743116</c:v>
                </c:pt>
                <c:pt idx="8">
                  <c:v>0.39265588074895474</c:v>
                </c:pt>
                <c:pt idx="9">
                  <c:v>0.39375448671931085</c:v>
                </c:pt>
              </c:numCache>
            </c:numRef>
          </c:val>
          <c:extLst>
            <c:ext xmlns:c16="http://schemas.microsoft.com/office/drawing/2014/chart" uri="{C3380CC4-5D6E-409C-BE32-E72D297353CC}">
              <c16:uniqueId val="{00000000-8559-45A2-8810-3B4DA8401FC7}"/>
            </c:ext>
          </c:extLst>
        </c:ser>
        <c:dLbls>
          <c:showLegendKey val="0"/>
          <c:showVal val="0"/>
          <c:showCatName val="0"/>
          <c:showSerName val="0"/>
          <c:showPercent val="0"/>
          <c:showBubbleSize val="0"/>
        </c:dLbls>
        <c:gapWidth val="74"/>
        <c:overlap val="-27"/>
        <c:axId val="1200644160"/>
        <c:axId val="1187607920"/>
      </c:barChart>
      <c:catAx>
        <c:axId val="1200644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187607920"/>
        <c:crosses val="autoZero"/>
        <c:auto val="1"/>
        <c:lblAlgn val="ctr"/>
        <c:lblOffset val="100"/>
        <c:noMultiLvlLbl val="0"/>
      </c:catAx>
      <c:valAx>
        <c:axId val="1187607920"/>
        <c:scaling>
          <c:orientation val="minMax"/>
          <c:min val="0.30000000000000004"/>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2006441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0.85833</cdr:x>
      <cdr:y>0.21816</cdr:y>
    </cdr:from>
    <cdr:to>
      <cdr:x>1</cdr:x>
      <cdr:y>0.29223</cdr:y>
    </cdr:to>
    <cdr:sp macro="" textlink="">
      <cdr:nvSpPr>
        <cdr:cNvPr id="2" name="TextBox 1">
          <a:extLst xmlns:a="http://schemas.openxmlformats.org/drawingml/2006/main">
            <a:ext uri="{FF2B5EF4-FFF2-40B4-BE49-F238E27FC236}">
              <a16:creationId xmlns:a16="http://schemas.microsoft.com/office/drawing/2014/main" id="{AAB32A4F-FFD9-C438-9880-451DD595E273}"/>
            </a:ext>
          </a:extLst>
        </cdr:cNvPr>
        <cdr:cNvSpPr txBox="1"/>
      </cdr:nvSpPr>
      <cdr:spPr>
        <a:xfrm xmlns:a="http://schemas.openxmlformats.org/drawingml/2006/main">
          <a:off x="4734247" y="894759"/>
          <a:ext cx="781401" cy="3037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000" dirty="0"/>
            <a:t>London</a:t>
          </a:r>
        </a:p>
      </cdr:txBody>
    </cdr:sp>
  </cdr:relSizeAnchor>
  <cdr:relSizeAnchor xmlns:cdr="http://schemas.openxmlformats.org/drawingml/2006/chartDrawing">
    <cdr:from>
      <cdr:x>0.85833</cdr:x>
      <cdr:y>0.28853</cdr:y>
    </cdr:from>
    <cdr:to>
      <cdr:x>1</cdr:x>
      <cdr:y>0.36259</cdr:y>
    </cdr:to>
    <cdr:sp macro="" textlink="">
      <cdr:nvSpPr>
        <cdr:cNvPr id="3" name="TextBox 1">
          <a:extLst xmlns:a="http://schemas.openxmlformats.org/drawingml/2006/main">
            <a:ext uri="{FF2B5EF4-FFF2-40B4-BE49-F238E27FC236}">
              <a16:creationId xmlns:a16="http://schemas.microsoft.com/office/drawing/2014/main" id="{F50B7F79-B08C-DAE1-82F5-2B6685882ED5}"/>
            </a:ext>
          </a:extLst>
        </cdr:cNvPr>
        <cdr:cNvSpPr txBox="1"/>
      </cdr:nvSpPr>
      <cdr:spPr>
        <a:xfrm xmlns:a="http://schemas.openxmlformats.org/drawingml/2006/main">
          <a:off x="4734247" y="1183343"/>
          <a:ext cx="781401" cy="30378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000" dirty="0"/>
            <a:t>England</a:t>
          </a:r>
        </a:p>
      </cdr:txBody>
    </cdr:sp>
  </cdr:relSizeAnchor>
  <cdr:relSizeAnchor xmlns:cdr="http://schemas.openxmlformats.org/drawingml/2006/chartDrawing">
    <cdr:from>
      <cdr:x>0.07917</cdr:x>
      <cdr:y>0.03472</cdr:y>
    </cdr:from>
    <cdr:to>
      <cdr:x>0.22084</cdr:x>
      <cdr:y>0.10879</cdr:y>
    </cdr:to>
    <cdr:sp macro="" textlink="">
      <cdr:nvSpPr>
        <cdr:cNvPr id="6" name="TextBox 1">
          <a:extLst xmlns:a="http://schemas.openxmlformats.org/drawingml/2006/main">
            <a:ext uri="{FF2B5EF4-FFF2-40B4-BE49-F238E27FC236}">
              <a16:creationId xmlns:a16="http://schemas.microsoft.com/office/drawing/2014/main" id="{3BD67DAA-B408-3CEF-6935-2B1DAC30A880}"/>
            </a:ext>
          </a:extLst>
        </cdr:cNvPr>
        <cdr:cNvSpPr txBox="1"/>
      </cdr:nvSpPr>
      <cdr:spPr>
        <a:xfrm xmlns:a="http://schemas.openxmlformats.org/drawingml/2006/main">
          <a:off x="361950" y="95250"/>
          <a:ext cx="647715" cy="20318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dirty="0"/>
            <a:t>Female</a:t>
          </a:r>
        </a:p>
      </cdr:txBody>
    </cdr:sp>
  </cdr:relSizeAnchor>
  <cdr:relSizeAnchor xmlns:cdr="http://schemas.openxmlformats.org/drawingml/2006/chartDrawing">
    <cdr:from>
      <cdr:x>0.08913</cdr:x>
      <cdr:y>0.47499</cdr:y>
    </cdr:from>
    <cdr:to>
      <cdr:x>0.2308</cdr:x>
      <cdr:y>0.54906</cdr:y>
    </cdr:to>
    <cdr:sp macro="" textlink="">
      <cdr:nvSpPr>
        <cdr:cNvPr id="7" name="TextBox 1">
          <a:extLst xmlns:a="http://schemas.openxmlformats.org/drawingml/2006/main">
            <a:ext uri="{FF2B5EF4-FFF2-40B4-BE49-F238E27FC236}">
              <a16:creationId xmlns:a16="http://schemas.microsoft.com/office/drawing/2014/main" id="{FE307E41-5830-6EAA-8517-1DB24579E37D}"/>
            </a:ext>
          </a:extLst>
        </cdr:cNvPr>
        <cdr:cNvSpPr txBox="1"/>
      </cdr:nvSpPr>
      <cdr:spPr>
        <a:xfrm xmlns:a="http://schemas.openxmlformats.org/drawingml/2006/main">
          <a:off x="491584" y="1948091"/>
          <a:ext cx="781402" cy="30378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dirty="0"/>
            <a:t>Male</a:t>
          </a:r>
        </a:p>
      </cdr:txBody>
    </cdr:sp>
  </cdr:relSizeAnchor>
  <cdr:relSizeAnchor xmlns:cdr="http://schemas.openxmlformats.org/drawingml/2006/chartDrawing">
    <cdr:from>
      <cdr:x>0.85833</cdr:x>
      <cdr:y>0.61984</cdr:y>
    </cdr:from>
    <cdr:to>
      <cdr:x>1</cdr:x>
      <cdr:y>0.69391</cdr:y>
    </cdr:to>
    <cdr:sp macro="" textlink="">
      <cdr:nvSpPr>
        <cdr:cNvPr id="8" name="TextBox 1">
          <a:extLst xmlns:a="http://schemas.openxmlformats.org/drawingml/2006/main">
            <a:ext uri="{FF2B5EF4-FFF2-40B4-BE49-F238E27FC236}">
              <a16:creationId xmlns:a16="http://schemas.microsoft.com/office/drawing/2014/main" id="{B3913F6E-ED18-952D-B790-1E4283175C60}"/>
            </a:ext>
          </a:extLst>
        </cdr:cNvPr>
        <cdr:cNvSpPr txBox="1"/>
      </cdr:nvSpPr>
      <cdr:spPr>
        <a:xfrm xmlns:a="http://schemas.openxmlformats.org/drawingml/2006/main">
          <a:off x="4734246" y="2542166"/>
          <a:ext cx="781402" cy="30378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000" dirty="0"/>
            <a:t>London</a:t>
          </a:r>
        </a:p>
      </cdr:txBody>
    </cdr:sp>
  </cdr:relSizeAnchor>
  <cdr:relSizeAnchor xmlns:cdr="http://schemas.openxmlformats.org/drawingml/2006/chartDrawing">
    <cdr:from>
      <cdr:x>0.85833</cdr:x>
      <cdr:y>0.65081</cdr:y>
    </cdr:from>
    <cdr:to>
      <cdr:x>1</cdr:x>
      <cdr:y>0.72488</cdr:y>
    </cdr:to>
    <cdr:sp macro="" textlink="">
      <cdr:nvSpPr>
        <cdr:cNvPr id="9" name="TextBox 1">
          <a:extLst xmlns:a="http://schemas.openxmlformats.org/drawingml/2006/main">
            <a:ext uri="{FF2B5EF4-FFF2-40B4-BE49-F238E27FC236}">
              <a16:creationId xmlns:a16="http://schemas.microsoft.com/office/drawing/2014/main" id="{A154255C-2AFB-FC05-1AD2-086C0718A3CB}"/>
            </a:ext>
          </a:extLst>
        </cdr:cNvPr>
        <cdr:cNvSpPr txBox="1"/>
      </cdr:nvSpPr>
      <cdr:spPr>
        <a:xfrm xmlns:a="http://schemas.openxmlformats.org/drawingml/2006/main">
          <a:off x="4734246" y="2669188"/>
          <a:ext cx="781402" cy="30378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000" dirty="0"/>
            <a:t>England</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BD5588-AEFC-4294-88F2-1C94F451DA20}" type="datetimeFigureOut">
              <a:rPr lang="en-GB" smtClean="0"/>
              <a:t>05/12/2024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602766-AD91-4153-AEB1-E0C6DA65B474}" type="slidenum">
              <a:rPr lang="en-GB" smtClean="0"/>
              <a:t>‹#›</a:t>
            </a:fld>
            <a:endParaRPr lang="en-GB"/>
          </a:p>
        </p:txBody>
      </p:sp>
    </p:spTree>
    <p:extLst>
      <p:ext uri="{BB962C8B-B14F-4D97-AF65-F5344CB8AC3E}">
        <p14:creationId xmlns:p14="http://schemas.microsoft.com/office/powerpoint/2010/main" val="2987959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endParaRPr lang="en-US">
              <a:cs typeface="Calibri"/>
            </a:endParaRPr>
          </a:p>
        </p:txBody>
      </p:sp>
    </p:spTree>
    <p:extLst>
      <p:ext uri="{BB962C8B-B14F-4D97-AF65-F5344CB8AC3E}">
        <p14:creationId xmlns:p14="http://schemas.microsoft.com/office/powerpoint/2010/main" val="1499584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Updated with new data. Replaced single year life expectancy with 3 year rolling average because only this is comparable with previous years. </a:t>
            </a:r>
          </a:p>
        </p:txBody>
      </p:sp>
    </p:spTree>
    <p:extLst>
      <p:ext uri="{BB962C8B-B14F-4D97-AF65-F5344CB8AC3E}">
        <p14:creationId xmlns:p14="http://schemas.microsoft.com/office/powerpoint/2010/main" val="3352747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03400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Update not possible – data is most recent</a:t>
            </a:r>
          </a:p>
          <a:p>
            <a:endParaRPr lang="en-US"/>
          </a:p>
        </p:txBody>
      </p:sp>
    </p:spTree>
    <p:extLst>
      <p:ext uri="{BB962C8B-B14F-4D97-AF65-F5344CB8AC3E}">
        <p14:creationId xmlns:p14="http://schemas.microsoft.com/office/powerpoint/2010/main" val="3814660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Update not possible – data is most recent</a:t>
            </a:r>
          </a:p>
          <a:p>
            <a:endParaRPr lang="en-US"/>
          </a:p>
        </p:txBody>
      </p:sp>
    </p:spTree>
    <p:extLst>
      <p:ext uri="{BB962C8B-B14F-4D97-AF65-F5344CB8AC3E}">
        <p14:creationId xmlns:p14="http://schemas.microsoft.com/office/powerpoint/2010/main" val="1608926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a:t>Partially updated – unable to update further due to no further data on inequalities </a:t>
            </a:r>
          </a:p>
        </p:txBody>
      </p:sp>
    </p:spTree>
    <p:extLst>
      <p:ext uri="{BB962C8B-B14F-4D97-AF65-F5344CB8AC3E}">
        <p14:creationId xmlns:p14="http://schemas.microsoft.com/office/powerpoint/2010/main" val="4229140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a:br>
            <a:endParaRPr lang="en-US"/>
          </a:p>
        </p:txBody>
      </p:sp>
    </p:spTree>
    <p:extLst>
      <p:ext uri="{BB962C8B-B14F-4D97-AF65-F5344CB8AC3E}">
        <p14:creationId xmlns:p14="http://schemas.microsoft.com/office/powerpoint/2010/main" val="1673377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57719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63977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8AEFE-7372-408E-AEE8-6E5BCE601A3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9767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8AEFE-7372-408E-AEE8-6E5BCE601A3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3918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02853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a:br>
            <a:endParaRPr lang="en-US"/>
          </a:p>
        </p:txBody>
      </p:sp>
    </p:spTree>
    <p:extLst>
      <p:ext uri="{BB962C8B-B14F-4D97-AF65-F5344CB8AC3E}">
        <p14:creationId xmlns:p14="http://schemas.microsoft.com/office/powerpoint/2010/main" val="1708483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51244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a:br>
            <a:endParaRPr lang="en-US"/>
          </a:p>
        </p:txBody>
      </p:sp>
    </p:spTree>
    <p:extLst>
      <p:ext uri="{BB962C8B-B14F-4D97-AF65-F5344CB8AC3E}">
        <p14:creationId xmlns:p14="http://schemas.microsoft.com/office/powerpoint/2010/main" val="29896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489948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a:br>
            <a:endParaRPr lang="en-US"/>
          </a:p>
        </p:txBody>
      </p:sp>
    </p:spTree>
    <p:extLst>
      <p:ext uri="{BB962C8B-B14F-4D97-AF65-F5344CB8AC3E}">
        <p14:creationId xmlns:p14="http://schemas.microsoft.com/office/powerpoint/2010/main" val="26308507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959627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a:br>
            <a:endParaRPr lang="en-US"/>
          </a:p>
        </p:txBody>
      </p:sp>
    </p:spTree>
    <p:extLst>
      <p:ext uri="{BB962C8B-B14F-4D97-AF65-F5344CB8AC3E}">
        <p14:creationId xmlns:p14="http://schemas.microsoft.com/office/powerpoint/2010/main" val="16746775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Updated – blood pressure moved to healthcare inequalities section</a:t>
            </a:r>
          </a:p>
        </p:txBody>
      </p:sp>
    </p:spTree>
    <p:extLst>
      <p:ext uri="{BB962C8B-B14F-4D97-AF65-F5344CB8AC3E}">
        <p14:creationId xmlns:p14="http://schemas.microsoft.com/office/powerpoint/2010/main" val="18898320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425344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81009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785665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Updated slide</a:t>
            </a:r>
          </a:p>
        </p:txBody>
      </p:sp>
    </p:spTree>
    <p:extLst>
      <p:ext uri="{BB962C8B-B14F-4D97-AF65-F5344CB8AC3E}">
        <p14:creationId xmlns:p14="http://schemas.microsoft.com/office/powerpoint/2010/main" val="26595926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New slide</a:t>
            </a:r>
          </a:p>
        </p:txBody>
      </p:sp>
    </p:spTree>
    <p:extLst>
      <p:ext uri="{BB962C8B-B14F-4D97-AF65-F5344CB8AC3E}">
        <p14:creationId xmlns:p14="http://schemas.microsoft.com/office/powerpoint/2010/main" val="36878243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New slide</a:t>
            </a:r>
          </a:p>
        </p:txBody>
      </p:sp>
    </p:spTree>
    <p:extLst>
      <p:ext uri="{BB962C8B-B14F-4D97-AF65-F5344CB8AC3E}">
        <p14:creationId xmlns:p14="http://schemas.microsoft.com/office/powerpoint/2010/main" val="12298924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150484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8133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50013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7306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58727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80943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a:br>
            <a:endParaRPr lang="en-US"/>
          </a:p>
        </p:txBody>
      </p:sp>
    </p:spTree>
    <p:extLst>
      <p:ext uri="{BB962C8B-B14F-4D97-AF65-F5344CB8AC3E}">
        <p14:creationId xmlns:p14="http://schemas.microsoft.com/office/powerpoint/2010/main" val="2696877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19277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ubtitle &amp; content">
  <p:cSld name="1_Title, subtitle &amp; content">
    <p:spTree>
      <p:nvGrpSpPr>
        <p:cNvPr id="1" name="Shape 16"/>
        <p:cNvGrpSpPr/>
        <p:nvPr/>
      </p:nvGrpSpPr>
      <p:grpSpPr>
        <a:xfrm>
          <a:off x="0" y="0"/>
          <a:ext cx="0" cy="0"/>
          <a:chOff x="0" y="0"/>
          <a:chExt cx="0" cy="0"/>
        </a:xfrm>
      </p:grpSpPr>
      <p:sp>
        <p:nvSpPr>
          <p:cNvPr id="17" name="Google Shape;17;p32"/>
          <p:cNvSpPr txBox="1">
            <a:spLocks noGrp="1"/>
          </p:cNvSpPr>
          <p:nvPr>
            <p:ph type="body" idx="1"/>
          </p:nvPr>
        </p:nvSpPr>
        <p:spPr>
          <a:xfrm>
            <a:off x="906464" y="1592262"/>
            <a:ext cx="4929257" cy="4265613"/>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2"/>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2"/>
          <p:cNvSpPr txBox="1">
            <a:spLocks noGrp="1"/>
          </p:cNvSpPr>
          <p:nvPr>
            <p:ph type="body" idx="2"/>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2"/>
          <p:cNvSpPr txBox="1">
            <a:spLocks noGrp="1"/>
          </p:cNvSpPr>
          <p:nvPr>
            <p:ph type="body" idx="3"/>
          </p:nvPr>
        </p:nvSpPr>
        <p:spPr>
          <a:xfrm>
            <a:off x="6370568" y="1592262"/>
            <a:ext cx="4929257" cy="4265613"/>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653574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subtitle, content &amp; source/footnote">
  <p:cSld name="1_Title, subtitle, content &amp; source/footnote">
    <p:spTree>
      <p:nvGrpSpPr>
        <p:cNvPr id="1" name="Shape 49"/>
        <p:cNvGrpSpPr/>
        <p:nvPr/>
      </p:nvGrpSpPr>
      <p:grpSpPr>
        <a:xfrm>
          <a:off x="0" y="0"/>
          <a:ext cx="0" cy="0"/>
          <a:chOff x="0" y="0"/>
          <a:chExt cx="0" cy="0"/>
        </a:xfrm>
      </p:grpSpPr>
      <p:sp>
        <p:nvSpPr>
          <p:cNvPr id="50" name="Google Shape;50;p41"/>
          <p:cNvSpPr txBox="1">
            <a:spLocks noGrp="1"/>
          </p:cNvSpPr>
          <p:nvPr>
            <p:ph type="body" idx="1"/>
          </p:nvPr>
        </p:nvSpPr>
        <p:spPr>
          <a:xfrm>
            <a:off x="906464" y="1592263"/>
            <a:ext cx="4929257" cy="4109794"/>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41"/>
          <p:cNvSpPr txBox="1">
            <a:spLocks noGrp="1"/>
          </p:cNvSpPr>
          <p:nvPr>
            <p:ph type="body" idx="2"/>
          </p:nvPr>
        </p:nvSpPr>
        <p:spPr>
          <a:xfrm>
            <a:off x="906464" y="5756086"/>
            <a:ext cx="4929257" cy="18923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900"/>
              <a:buFont typeface="Arial"/>
              <a:buNone/>
              <a:defRPr sz="900" i="1">
                <a:solidFill>
                  <a:schemeClr val="dk1"/>
                </a:solidFill>
                <a:latin typeface="Arial"/>
                <a:ea typeface="Arial"/>
                <a:cs typeface="Arial"/>
                <a:sym typeface="Arial"/>
              </a:defRPr>
            </a:lvl1pPr>
            <a:lvl2pPr marL="914400" lvl="1" indent="-330200" algn="l">
              <a:lnSpc>
                <a:spcPct val="100000"/>
              </a:lnSpc>
              <a:spcBef>
                <a:spcPts val="0"/>
              </a:spcBef>
              <a:spcAft>
                <a:spcPts val="0"/>
              </a:spcAft>
              <a:buClr>
                <a:schemeClr val="dk2"/>
              </a:buClr>
              <a:buSzPts val="1600"/>
              <a:buChar char="•"/>
              <a:defRPr>
                <a:latin typeface="Arial"/>
                <a:ea typeface="Arial"/>
                <a:cs typeface="Arial"/>
                <a:sym typeface="Arial"/>
              </a:defRPr>
            </a:lvl2pPr>
            <a:lvl3pPr marL="1371600" lvl="2" indent="-330200" algn="l">
              <a:lnSpc>
                <a:spcPct val="100000"/>
              </a:lnSpc>
              <a:spcBef>
                <a:spcPts val="0"/>
              </a:spcBef>
              <a:spcAft>
                <a:spcPts val="0"/>
              </a:spcAft>
              <a:buClr>
                <a:schemeClr val="dk2"/>
              </a:buClr>
              <a:buSzPts val="1600"/>
              <a:buChar char="•"/>
              <a:defRPr>
                <a:latin typeface="Arial"/>
                <a:ea typeface="Arial"/>
                <a:cs typeface="Arial"/>
                <a:sym typeface="Arial"/>
              </a:defRPr>
            </a:lvl3pPr>
            <a:lvl4pPr marL="1828800" lvl="3" indent="-330200" algn="l">
              <a:lnSpc>
                <a:spcPct val="100000"/>
              </a:lnSpc>
              <a:spcBef>
                <a:spcPts val="0"/>
              </a:spcBef>
              <a:spcAft>
                <a:spcPts val="0"/>
              </a:spcAft>
              <a:buClr>
                <a:schemeClr val="dk2"/>
              </a:buClr>
              <a:buSzPts val="1600"/>
              <a:buChar char="•"/>
              <a:defRPr>
                <a:latin typeface="Arial"/>
                <a:ea typeface="Arial"/>
                <a:cs typeface="Arial"/>
                <a:sym typeface="Arial"/>
              </a:defRPr>
            </a:lvl4pPr>
            <a:lvl5pPr marL="2286000" lvl="4" indent="-330200" algn="l">
              <a:lnSpc>
                <a:spcPct val="100000"/>
              </a:lnSpc>
              <a:spcBef>
                <a:spcPts val="0"/>
              </a:spcBef>
              <a:spcAft>
                <a:spcPts val="0"/>
              </a:spcAft>
              <a:buClr>
                <a:schemeClr val="dk2"/>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41"/>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41"/>
          <p:cNvSpPr txBox="1">
            <a:spLocks noGrp="1"/>
          </p:cNvSpPr>
          <p:nvPr>
            <p:ph type="body" idx="3"/>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1"/>
          <p:cNvSpPr txBox="1">
            <a:spLocks noGrp="1"/>
          </p:cNvSpPr>
          <p:nvPr>
            <p:ph type="body" idx="4"/>
          </p:nvPr>
        </p:nvSpPr>
        <p:spPr>
          <a:xfrm>
            <a:off x="6356279" y="1592263"/>
            <a:ext cx="4929257" cy="4109794"/>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41"/>
          <p:cNvSpPr txBox="1">
            <a:spLocks noGrp="1"/>
          </p:cNvSpPr>
          <p:nvPr>
            <p:ph type="body" idx="5"/>
          </p:nvPr>
        </p:nvSpPr>
        <p:spPr>
          <a:xfrm>
            <a:off x="6356279" y="5756086"/>
            <a:ext cx="4929257" cy="18923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900"/>
              <a:buFont typeface="Arial"/>
              <a:buNone/>
              <a:defRPr sz="900" i="1">
                <a:solidFill>
                  <a:schemeClr val="dk1"/>
                </a:solidFill>
                <a:latin typeface="Arial"/>
                <a:ea typeface="Arial"/>
                <a:cs typeface="Arial"/>
                <a:sym typeface="Arial"/>
              </a:defRPr>
            </a:lvl1pPr>
            <a:lvl2pPr marL="914400" lvl="1" indent="-330200" algn="l">
              <a:lnSpc>
                <a:spcPct val="100000"/>
              </a:lnSpc>
              <a:spcBef>
                <a:spcPts val="0"/>
              </a:spcBef>
              <a:spcAft>
                <a:spcPts val="0"/>
              </a:spcAft>
              <a:buClr>
                <a:schemeClr val="dk2"/>
              </a:buClr>
              <a:buSzPts val="1600"/>
              <a:buChar char="•"/>
              <a:defRPr>
                <a:latin typeface="Arial"/>
                <a:ea typeface="Arial"/>
                <a:cs typeface="Arial"/>
                <a:sym typeface="Arial"/>
              </a:defRPr>
            </a:lvl2pPr>
            <a:lvl3pPr marL="1371600" lvl="2" indent="-330200" algn="l">
              <a:lnSpc>
                <a:spcPct val="100000"/>
              </a:lnSpc>
              <a:spcBef>
                <a:spcPts val="0"/>
              </a:spcBef>
              <a:spcAft>
                <a:spcPts val="0"/>
              </a:spcAft>
              <a:buClr>
                <a:schemeClr val="dk2"/>
              </a:buClr>
              <a:buSzPts val="1600"/>
              <a:buChar char="•"/>
              <a:defRPr>
                <a:latin typeface="Arial"/>
                <a:ea typeface="Arial"/>
                <a:cs typeface="Arial"/>
                <a:sym typeface="Arial"/>
              </a:defRPr>
            </a:lvl3pPr>
            <a:lvl4pPr marL="1828800" lvl="3" indent="-330200" algn="l">
              <a:lnSpc>
                <a:spcPct val="100000"/>
              </a:lnSpc>
              <a:spcBef>
                <a:spcPts val="0"/>
              </a:spcBef>
              <a:spcAft>
                <a:spcPts val="0"/>
              </a:spcAft>
              <a:buClr>
                <a:schemeClr val="dk2"/>
              </a:buClr>
              <a:buSzPts val="1600"/>
              <a:buChar char="•"/>
              <a:defRPr>
                <a:latin typeface="Arial"/>
                <a:ea typeface="Arial"/>
                <a:cs typeface="Arial"/>
                <a:sym typeface="Arial"/>
              </a:defRPr>
            </a:lvl4pPr>
            <a:lvl5pPr marL="2286000" lvl="4" indent="-330200" algn="l">
              <a:lnSpc>
                <a:spcPct val="100000"/>
              </a:lnSpc>
              <a:spcBef>
                <a:spcPts val="0"/>
              </a:spcBef>
              <a:spcAft>
                <a:spcPts val="0"/>
              </a:spcAft>
              <a:buClr>
                <a:schemeClr val="dk2"/>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151943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ubtitle, content &amp; pink text box">
  <p:cSld name="Title, subtitle, content &amp; pink text box">
    <p:spTree>
      <p:nvGrpSpPr>
        <p:cNvPr id="1" name="Shape 56"/>
        <p:cNvGrpSpPr/>
        <p:nvPr/>
      </p:nvGrpSpPr>
      <p:grpSpPr>
        <a:xfrm>
          <a:off x="0" y="0"/>
          <a:ext cx="0" cy="0"/>
          <a:chOff x="0" y="0"/>
          <a:chExt cx="0" cy="0"/>
        </a:xfrm>
      </p:grpSpPr>
      <p:sp>
        <p:nvSpPr>
          <p:cNvPr id="57" name="Google Shape;57;p42"/>
          <p:cNvSpPr/>
          <p:nvPr/>
        </p:nvSpPr>
        <p:spPr>
          <a:xfrm>
            <a:off x="359596" y="811658"/>
            <a:ext cx="11743361" cy="4034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Courier New"/>
              <a:buNone/>
            </a:pPr>
            <a:endParaRPr sz="1600">
              <a:solidFill>
                <a:schemeClr val="lt1"/>
              </a:solidFill>
              <a:latin typeface="Arial"/>
              <a:ea typeface="Arial"/>
              <a:cs typeface="Arial"/>
              <a:sym typeface="Arial"/>
            </a:endParaRPr>
          </a:p>
        </p:txBody>
      </p:sp>
      <p:sp>
        <p:nvSpPr>
          <p:cNvPr id="58" name="Google Shape;58;p42"/>
          <p:cNvSpPr txBox="1">
            <a:spLocks noGrp="1"/>
          </p:cNvSpPr>
          <p:nvPr>
            <p:ph type="body" idx="1"/>
          </p:nvPr>
        </p:nvSpPr>
        <p:spPr>
          <a:xfrm>
            <a:off x="906462" y="1592264"/>
            <a:ext cx="5868909" cy="4265611"/>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42"/>
          <p:cNvSpPr txBox="1">
            <a:spLocks noGrp="1"/>
          </p:cNvSpPr>
          <p:nvPr>
            <p:ph type="title"/>
          </p:nvPr>
        </p:nvSpPr>
        <p:spPr>
          <a:xfrm>
            <a:off x="906463" y="506192"/>
            <a:ext cx="5868910"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2"/>
          <p:cNvSpPr txBox="1">
            <a:spLocks noGrp="1"/>
          </p:cNvSpPr>
          <p:nvPr>
            <p:ph type="body" idx="2"/>
          </p:nvPr>
        </p:nvSpPr>
        <p:spPr>
          <a:xfrm>
            <a:off x="906463" y="1155943"/>
            <a:ext cx="5868909"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61" name="Google Shape;61;p42"/>
          <p:cNvCxnSpPr/>
          <p:nvPr/>
        </p:nvCxnSpPr>
        <p:spPr>
          <a:xfrm>
            <a:off x="906463" y="1074695"/>
            <a:ext cx="5868908" cy="0"/>
          </a:xfrm>
          <a:prstGeom prst="straightConnector1">
            <a:avLst/>
          </a:prstGeom>
          <a:noFill/>
          <a:ln w="12700" cap="flat" cmpd="sng">
            <a:solidFill>
              <a:schemeClr val="dk2"/>
            </a:solidFill>
            <a:prstDash val="solid"/>
            <a:round/>
            <a:headEnd type="none" w="sm" len="sm"/>
            <a:tailEnd type="none" w="sm" len="sm"/>
          </a:ln>
        </p:spPr>
      </p:cxnSp>
      <p:sp>
        <p:nvSpPr>
          <p:cNvPr id="62" name="Google Shape;62;p42"/>
          <p:cNvSpPr txBox="1">
            <a:spLocks noGrp="1"/>
          </p:cNvSpPr>
          <p:nvPr>
            <p:ph type="body" idx="3"/>
          </p:nvPr>
        </p:nvSpPr>
        <p:spPr>
          <a:xfrm>
            <a:off x="7227063" y="630237"/>
            <a:ext cx="4058473" cy="5227637"/>
          </a:xfrm>
          <a:prstGeom prst="rect">
            <a:avLst/>
          </a:prstGeom>
          <a:solidFill>
            <a:schemeClr val="accent1"/>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1600"/>
              <a:buNone/>
              <a:defRPr>
                <a:solidFill>
                  <a:schemeClr val="lt1"/>
                </a:solidFil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35817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ubtitle &amp; 2 content with callout box pink solid LHS">
  <p:cSld name="Title, subtitle &amp; 2 content with callout box pink solid LHS">
    <p:spTree>
      <p:nvGrpSpPr>
        <p:cNvPr id="1" name="Shape 63"/>
        <p:cNvGrpSpPr/>
        <p:nvPr/>
      </p:nvGrpSpPr>
      <p:grpSpPr>
        <a:xfrm>
          <a:off x="0" y="0"/>
          <a:ext cx="0" cy="0"/>
          <a:chOff x="0" y="0"/>
          <a:chExt cx="0" cy="0"/>
        </a:xfrm>
      </p:grpSpPr>
      <p:sp>
        <p:nvSpPr>
          <p:cNvPr id="64" name="Google Shape;64;p43"/>
          <p:cNvSpPr txBox="1">
            <a:spLocks noGrp="1"/>
          </p:cNvSpPr>
          <p:nvPr>
            <p:ph type="body" idx="1"/>
          </p:nvPr>
        </p:nvSpPr>
        <p:spPr>
          <a:xfrm>
            <a:off x="3617894" y="1582722"/>
            <a:ext cx="3610240" cy="4265612"/>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43"/>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43"/>
          <p:cNvSpPr txBox="1">
            <a:spLocks noGrp="1"/>
          </p:cNvSpPr>
          <p:nvPr>
            <p:ph type="body" idx="2"/>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43"/>
          <p:cNvSpPr txBox="1">
            <a:spLocks noGrp="1"/>
          </p:cNvSpPr>
          <p:nvPr>
            <p:ph type="body" idx="3"/>
          </p:nvPr>
        </p:nvSpPr>
        <p:spPr>
          <a:xfrm>
            <a:off x="7675296" y="1582722"/>
            <a:ext cx="3610240" cy="4265612"/>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43"/>
          <p:cNvSpPr txBox="1">
            <a:spLocks noGrp="1"/>
          </p:cNvSpPr>
          <p:nvPr>
            <p:ph type="body" idx="4"/>
          </p:nvPr>
        </p:nvSpPr>
        <p:spPr>
          <a:xfrm>
            <a:off x="906463" y="1592263"/>
            <a:ext cx="2264268" cy="4265612"/>
          </a:xfrm>
          <a:prstGeom prst="rect">
            <a:avLst/>
          </a:prstGeom>
          <a:solidFill>
            <a:schemeClr val="accent1"/>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1600"/>
              <a:buFont typeface="Arial"/>
              <a:buNone/>
              <a:defRPr>
                <a:solidFill>
                  <a:schemeClr val="lt1"/>
                </a:solidFil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661264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ubtitle &amp; 2 content with callout box pink bottom">
  <p:cSld name="Title, subtitle &amp; 2 content with callout box pink bottom">
    <p:spTree>
      <p:nvGrpSpPr>
        <p:cNvPr id="1" name="Shape 69"/>
        <p:cNvGrpSpPr/>
        <p:nvPr/>
      </p:nvGrpSpPr>
      <p:grpSpPr>
        <a:xfrm>
          <a:off x="0" y="0"/>
          <a:ext cx="0" cy="0"/>
          <a:chOff x="0" y="0"/>
          <a:chExt cx="0" cy="0"/>
        </a:xfrm>
      </p:grpSpPr>
      <p:sp>
        <p:nvSpPr>
          <p:cNvPr id="70" name="Google Shape;70;p44"/>
          <p:cNvSpPr txBox="1">
            <a:spLocks noGrp="1"/>
          </p:cNvSpPr>
          <p:nvPr>
            <p:ph type="body" idx="1"/>
          </p:nvPr>
        </p:nvSpPr>
        <p:spPr>
          <a:xfrm>
            <a:off x="906463" y="1582722"/>
            <a:ext cx="4896475" cy="3369524"/>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44"/>
          <p:cNvSpPr txBox="1">
            <a:spLocks noGrp="1"/>
          </p:cNvSpPr>
          <p:nvPr>
            <p:ph type="body" idx="2"/>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44"/>
          <p:cNvSpPr txBox="1">
            <a:spLocks noGrp="1"/>
          </p:cNvSpPr>
          <p:nvPr>
            <p:ph type="body" idx="3"/>
          </p:nvPr>
        </p:nvSpPr>
        <p:spPr>
          <a:xfrm>
            <a:off x="6403349" y="1582722"/>
            <a:ext cx="4896475" cy="3369524"/>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44"/>
          <p:cNvSpPr txBox="1">
            <a:spLocks noGrp="1"/>
          </p:cNvSpPr>
          <p:nvPr>
            <p:ph type="body" idx="4"/>
          </p:nvPr>
        </p:nvSpPr>
        <p:spPr>
          <a:xfrm>
            <a:off x="906463" y="5111609"/>
            <a:ext cx="10393362" cy="746266"/>
          </a:xfrm>
          <a:prstGeom prst="rect">
            <a:avLst/>
          </a:prstGeom>
          <a:solidFill>
            <a:schemeClr val="accent1"/>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1600"/>
              <a:buNone/>
              <a:defRPr>
                <a:solidFill>
                  <a:schemeClr val="lt1"/>
                </a:solidFil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018982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ubtitle &amp; 3 content">
  <p:cSld name="Title, subtitle &amp; 3 content">
    <p:spTree>
      <p:nvGrpSpPr>
        <p:cNvPr id="1" name="Shape 75"/>
        <p:cNvGrpSpPr/>
        <p:nvPr/>
      </p:nvGrpSpPr>
      <p:grpSpPr>
        <a:xfrm>
          <a:off x="0" y="0"/>
          <a:ext cx="0" cy="0"/>
          <a:chOff x="0" y="0"/>
          <a:chExt cx="0" cy="0"/>
        </a:xfrm>
      </p:grpSpPr>
      <p:sp>
        <p:nvSpPr>
          <p:cNvPr id="76" name="Google Shape;76;p45"/>
          <p:cNvSpPr txBox="1">
            <a:spLocks noGrp="1"/>
          </p:cNvSpPr>
          <p:nvPr>
            <p:ph type="body" idx="1"/>
          </p:nvPr>
        </p:nvSpPr>
        <p:spPr>
          <a:xfrm>
            <a:off x="906463" y="1592262"/>
            <a:ext cx="3192926" cy="4265613"/>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45"/>
          <p:cNvSpPr txBox="1">
            <a:spLocks noGrp="1"/>
          </p:cNvSpPr>
          <p:nvPr>
            <p:ph type="body" idx="2"/>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45"/>
          <p:cNvSpPr txBox="1">
            <a:spLocks noGrp="1"/>
          </p:cNvSpPr>
          <p:nvPr>
            <p:ph type="body" idx="3"/>
          </p:nvPr>
        </p:nvSpPr>
        <p:spPr>
          <a:xfrm>
            <a:off x="4506681" y="1592262"/>
            <a:ext cx="3192926" cy="4265613"/>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45"/>
          <p:cNvSpPr txBox="1">
            <a:spLocks noGrp="1"/>
          </p:cNvSpPr>
          <p:nvPr>
            <p:ph type="body" idx="4"/>
          </p:nvPr>
        </p:nvSpPr>
        <p:spPr>
          <a:xfrm>
            <a:off x="8106899" y="1592262"/>
            <a:ext cx="3192926" cy="4265613"/>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21515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ubtitle &amp; 3 content with pink callout">
  <p:cSld name="Title, subtitle &amp; 3 content with pink callout">
    <p:spTree>
      <p:nvGrpSpPr>
        <p:cNvPr id="1" name="Shape 81"/>
        <p:cNvGrpSpPr/>
        <p:nvPr/>
      </p:nvGrpSpPr>
      <p:grpSpPr>
        <a:xfrm>
          <a:off x="0" y="0"/>
          <a:ext cx="0" cy="0"/>
          <a:chOff x="0" y="0"/>
          <a:chExt cx="0" cy="0"/>
        </a:xfrm>
      </p:grpSpPr>
      <p:sp>
        <p:nvSpPr>
          <p:cNvPr id="82" name="Google Shape;82;p46"/>
          <p:cNvSpPr txBox="1">
            <a:spLocks noGrp="1"/>
          </p:cNvSpPr>
          <p:nvPr>
            <p:ph type="body" idx="1"/>
          </p:nvPr>
        </p:nvSpPr>
        <p:spPr>
          <a:xfrm>
            <a:off x="906463" y="1592263"/>
            <a:ext cx="3192926" cy="3421864"/>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46"/>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46"/>
          <p:cNvSpPr txBox="1">
            <a:spLocks noGrp="1"/>
          </p:cNvSpPr>
          <p:nvPr>
            <p:ph type="body" idx="2"/>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46"/>
          <p:cNvSpPr txBox="1">
            <a:spLocks noGrp="1"/>
          </p:cNvSpPr>
          <p:nvPr>
            <p:ph type="body" idx="3"/>
          </p:nvPr>
        </p:nvSpPr>
        <p:spPr>
          <a:xfrm>
            <a:off x="4506681" y="1592263"/>
            <a:ext cx="3192926" cy="3421864"/>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46"/>
          <p:cNvSpPr txBox="1">
            <a:spLocks noGrp="1"/>
          </p:cNvSpPr>
          <p:nvPr>
            <p:ph type="body" idx="4"/>
          </p:nvPr>
        </p:nvSpPr>
        <p:spPr>
          <a:xfrm>
            <a:off x="8106899" y="1592263"/>
            <a:ext cx="3192926" cy="3421864"/>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46"/>
          <p:cNvSpPr txBox="1">
            <a:spLocks noGrp="1"/>
          </p:cNvSpPr>
          <p:nvPr>
            <p:ph type="body" idx="5"/>
          </p:nvPr>
        </p:nvSpPr>
        <p:spPr>
          <a:xfrm>
            <a:off x="906463" y="5111609"/>
            <a:ext cx="10393362" cy="746266"/>
          </a:xfrm>
          <a:prstGeom prst="rect">
            <a:avLst/>
          </a:prstGeom>
          <a:solidFill>
            <a:schemeClr val="accent1"/>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1600"/>
              <a:buNone/>
              <a:defRPr>
                <a:solidFill>
                  <a:schemeClr val="lt1"/>
                </a:solidFil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61159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mp; graph with title">
  <p:cSld name="Title &amp; graph with title">
    <p:spTree>
      <p:nvGrpSpPr>
        <p:cNvPr id="1" name="Shape 88"/>
        <p:cNvGrpSpPr/>
        <p:nvPr/>
      </p:nvGrpSpPr>
      <p:grpSpPr>
        <a:xfrm>
          <a:off x="0" y="0"/>
          <a:ext cx="0" cy="0"/>
          <a:chOff x="0" y="0"/>
          <a:chExt cx="0" cy="0"/>
        </a:xfrm>
      </p:grpSpPr>
      <p:sp>
        <p:nvSpPr>
          <p:cNvPr id="89" name="Google Shape;89;p47"/>
          <p:cNvSpPr txBox="1">
            <a:spLocks noGrp="1"/>
          </p:cNvSpPr>
          <p:nvPr>
            <p:ph type="body" idx="1"/>
          </p:nvPr>
        </p:nvSpPr>
        <p:spPr>
          <a:xfrm>
            <a:off x="2039565" y="1532878"/>
            <a:ext cx="8112871" cy="3431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800"/>
              <a:buNone/>
              <a:defRPr sz="18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47"/>
          <p:cNvSpPr>
            <a:spLocks noGrp="1"/>
          </p:cNvSpPr>
          <p:nvPr>
            <p:ph type="chart" idx="2"/>
          </p:nvPr>
        </p:nvSpPr>
        <p:spPr>
          <a:xfrm>
            <a:off x="2039831" y="1999130"/>
            <a:ext cx="8112338" cy="3702927"/>
          </a:xfrm>
          <a:prstGeom prst="rect">
            <a:avLst/>
          </a:prstGeom>
          <a:solidFill>
            <a:srgbClr val="ECECEC"/>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1" name="Google Shape;91;p47"/>
          <p:cNvSpPr txBox="1">
            <a:spLocks noGrp="1"/>
          </p:cNvSpPr>
          <p:nvPr>
            <p:ph type="body" idx="3"/>
          </p:nvPr>
        </p:nvSpPr>
        <p:spPr>
          <a:xfrm>
            <a:off x="2039565" y="5749501"/>
            <a:ext cx="8112871" cy="16780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900"/>
              <a:buNone/>
              <a:defRPr sz="900" i="1">
                <a:solidFill>
                  <a:schemeClr val="dk1"/>
                </a:solidFill>
                <a:latin typeface="Arial"/>
                <a:ea typeface="Arial"/>
                <a:cs typeface="Arial"/>
                <a:sym typeface="Arial"/>
              </a:defRPr>
            </a:lvl1pPr>
            <a:lvl2pPr marL="914400" lvl="1" indent="-330200" algn="l">
              <a:lnSpc>
                <a:spcPct val="100000"/>
              </a:lnSpc>
              <a:spcBef>
                <a:spcPts val="0"/>
              </a:spcBef>
              <a:spcAft>
                <a:spcPts val="0"/>
              </a:spcAft>
              <a:buClr>
                <a:schemeClr val="dk2"/>
              </a:buClr>
              <a:buSzPts val="1600"/>
              <a:buChar char="•"/>
              <a:defRPr>
                <a:latin typeface="Arial"/>
                <a:ea typeface="Arial"/>
                <a:cs typeface="Arial"/>
                <a:sym typeface="Arial"/>
              </a:defRPr>
            </a:lvl2pPr>
            <a:lvl3pPr marL="1371600" lvl="2" indent="-330200" algn="l">
              <a:lnSpc>
                <a:spcPct val="100000"/>
              </a:lnSpc>
              <a:spcBef>
                <a:spcPts val="0"/>
              </a:spcBef>
              <a:spcAft>
                <a:spcPts val="0"/>
              </a:spcAft>
              <a:buClr>
                <a:schemeClr val="dk2"/>
              </a:buClr>
              <a:buSzPts val="1600"/>
              <a:buChar char="•"/>
              <a:defRPr>
                <a:latin typeface="Arial"/>
                <a:ea typeface="Arial"/>
                <a:cs typeface="Arial"/>
                <a:sym typeface="Arial"/>
              </a:defRPr>
            </a:lvl3pPr>
            <a:lvl4pPr marL="1828800" lvl="3" indent="-330200" algn="l">
              <a:lnSpc>
                <a:spcPct val="100000"/>
              </a:lnSpc>
              <a:spcBef>
                <a:spcPts val="0"/>
              </a:spcBef>
              <a:spcAft>
                <a:spcPts val="0"/>
              </a:spcAft>
              <a:buClr>
                <a:schemeClr val="dk2"/>
              </a:buClr>
              <a:buSzPts val="1600"/>
              <a:buChar char="•"/>
              <a:defRPr>
                <a:latin typeface="Arial"/>
                <a:ea typeface="Arial"/>
                <a:cs typeface="Arial"/>
                <a:sym typeface="Arial"/>
              </a:defRPr>
            </a:lvl4pPr>
            <a:lvl5pPr marL="2286000" lvl="4" indent="-330200" algn="l">
              <a:lnSpc>
                <a:spcPct val="100000"/>
              </a:lnSpc>
              <a:spcBef>
                <a:spcPts val="0"/>
              </a:spcBef>
              <a:spcAft>
                <a:spcPts val="0"/>
              </a:spcAft>
              <a:buClr>
                <a:schemeClr val="dk2"/>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47"/>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47"/>
          <p:cNvSpPr txBox="1">
            <a:spLocks noGrp="1"/>
          </p:cNvSpPr>
          <p:nvPr>
            <p:ph type="body" idx="4"/>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995421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mp; 2 graphs with text &amp; titles">
  <p:cSld name="Title &amp; 2 graphs with text &amp; titles">
    <p:spTree>
      <p:nvGrpSpPr>
        <p:cNvPr id="1" name="Shape 94"/>
        <p:cNvGrpSpPr/>
        <p:nvPr/>
      </p:nvGrpSpPr>
      <p:grpSpPr>
        <a:xfrm>
          <a:off x="0" y="0"/>
          <a:ext cx="0" cy="0"/>
          <a:chOff x="0" y="0"/>
          <a:chExt cx="0" cy="0"/>
        </a:xfrm>
      </p:grpSpPr>
      <p:sp>
        <p:nvSpPr>
          <p:cNvPr id="95" name="Google Shape;95;p48"/>
          <p:cNvSpPr txBox="1">
            <a:spLocks noGrp="1"/>
          </p:cNvSpPr>
          <p:nvPr>
            <p:ph type="body" idx="1"/>
          </p:nvPr>
        </p:nvSpPr>
        <p:spPr>
          <a:xfrm>
            <a:off x="906500" y="1549660"/>
            <a:ext cx="4780276" cy="3431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None/>
              <a:defRPr sz="16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8"/>
          <p:cNvSpPr>
            <a:spLocks noGrp="1"/>
          </p:cNvSpPr>
          <p:nvPr>
            <p:ph type="chart" idx="2"/>
          </p:nvPr>
        </p:nvSpPr>
        <p:spPr>
          <a:xfrm>
            <a:off x="906463" y="1999130"/>
            <a:ext cx="4779962" cy="2411505"/>
          </a:xfrm>
          <a:prstGeom prst="rect">
            <a:avLst/>
          </a:prstGeom>
          <a:solidFill>
            <a:srgbClr val="ECECEC"/>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7" name="Google Shape;97;p48"/>
          <p:cNvSpPr txBox="1">
            <a:spLocks noGrp="1"/>
          </p:cNvSpPr>
          <p:nvPr>
            <p:ph type="body" idx="3"/>
          </p:nvPr>
        </p:nvSpPr>
        <p:spPr>
          <a:xfrm>
            <a:off x="906500" y="5753422"/>
            <a:ext cx="4780276" cy="16780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900"/>
              <a:buNone/>
              <a:defRPr sz="900" i="1">
                <a:solidFill>
                  <a:schemeClr val="dk1"/>
                </a:solidFill>
                <a:latin typeface="Arial"/>
                <a:ea typeface="Arial"/>
                <a:cs typeface="Arial"/>
                <a:sym typeface="Arial"/>
              </a:defRPr>
            </a:lvl1pPr>
            <a:lvl2pPr marL="914400" lvl="1" indent="-330200" algn="l">
              <a:lnSpc>
                <a:spcPct val="100000"/>
              </a:lnSpc>
              <a:spcBef>
                <a:spcPts val="0"/>
              </a:spcBef>
              <a:spcAft>
                <a:spcPts val="0"/>
              </a:spcAft>
              <a:buClr>
                <a:schemeClr val="dk2"/>
              </a:buClr>
              <a:buSzPts val="1600"/>
              <a:buChar char="•"/>
              <a:defRPr>
                <a:latin typeface="Arial"/>
                <a:ea typeface="Arial"/>
                <a:cs typeface="Arial"/>
                <a:sym typeface="Arial"/>
              </a:defRPr>
            </a:lvl2pPr>
            <a:lvl3pPr marL="1371600" lvl="2" indent="-330200" algn="l">
              <a:lnSpc>
                <a:spcPct val="100000"/>
              </a:lnSpc>
              <a:spcBef>
                <a:spcPts val="0"/>
              </a:spcBef>
              <a:spcAft>
                <a:spcPts val="0"/>
              </a:spcAft>
              <a:buClr>
                <a:schemeClr val="dk2"/>
              </a:buClr>
              <a:buSzPts val="1600"/>
              <a:buChar char="•"/>
              <a:defRPr>
                <a:latin typeface="Arial"/>
                <a:ea typeface="Arial"/>
                <a:cs typeface="Arial"/>
                <a:sym typeface="Arial"/>
              </a:defRPr>
            </a:lvl3pPr>
            <a:lvl4pPr marL="1828800" lvl="3" indent="-330200" algn="l">
              <a:lnSpc>
                <a:spcPct val="100000"/>
              </a:lnSpc>
              <a:spcBef>
                <a:spcPts val="0"/>
              </a:spcBef>
              <a:spcAft>
                <a:spcPts val="0"/>
              </a:spcAft>
              <a:buClr>
                <a:schemeClr val="dk2"/>
              </a:buClr>
              <a:buSzPts val="1600"/>
              <a:buChar char="•"/>
              <a:defRPr>
                <a:latin typeface="Arial"/>
                <a:ea typeface="Arial"/>
                <a:cs typeface="Arial"/>
                <a:sym typeface="Arial"/>
              </a:defRPr>
            </a:lvl4pPr>
            <a:lvl5pPr marL="2286000" lvl="4" indent="-330200" algn="l">
              <a:lnSpc>
                <a:spcPct val="100000"/>
              </a:lnSpc>
              <a:spcBef>
                <a:spcPts val="0"/>
              </a:spcBef>
              <a:spcAft>
                <a:spcPts val="0"/>
              </a:spcAft>
              <a:buClr>
                <a:schemeClr val="dk2"/>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48"/>
          <p:cNvSpPr txBox="1">
            <a:spLocks noGrp="1"/>
          </p:cNvSpPr>
          <p:nvPr>
            <p:ph type="body" idx="4"/>
          </p:nvPr>
        </p:nvSpPr>
        <p:spPr>
          <a:xfrm>
            <a:off x="906461" y="4544359"/>
            <a:ext cx="4779956" cy="1010462"/>
          </a:xfrm>
          <a:prstGeom prst="rect">
            <a:avLst/>
          </a:prstGeom>
          <a:noFill/>
          <a:ln>
            <a:noFill/>
          </a:ln>
        </p:spPr>
        <p:txBody>
          <a:bodyPr spcFirstLastPara="1" wrap="square" lIns="0" tIns="45700" rIns="91425" bIns="45700" anchor="t" anchorCtr="0">
            <a:noAutofit/>
          </a:bodyPr>
          <a:lstStyle>
            <a:lvl1pPr marL="457200" lvl="0" indent="-317500" algn="l">
              <a:lnSpc>
                <a:spcPct val="100000"/>
              </a:lnSpc>
              <a:spcBef>
                <a:spcPts val="0"/>
              </a:spcBef>
              <a:spcAft>
                <a:spcPts val="0"/>
              </a:spcAft>
              <a:buClr>
                <a:schemeClr val="dk2"/>
              </a:buClr>
              <a:buSzPts val="1400"/>
              <a:buChar char="•"/>
              <a:defRPr sz="1400"/>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48"/>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48"/>
          <p:cNvSpPr txBox="1">
            <a:spLocks noGrp="1"/>
          </p:cNvSpPr>
          <p:nvPr>
            <p:ph type="body" idx="5"/>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8"/>
          <p:cNvSpPr txBox="1">
            <a:spLocks noGrp="1"/>
          </p:cNvSpPr>
          <p:nvPr>
            <p:ph type="body" idx="6"/>
          </p:nvPr>
        </p:nvSpPr>
        <p:spPr>
          <a:xfrm>
            <a:off x="6519900" y="1549660"/>
            <a:ext cx="4780276" cy="3431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None/>
              <a:defRPr sz="16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8"/>
          <p:cNvSpPr>
            <a:spLocks noGrp="1"/>
          </p:cNvSpPr>
          <p:nvPr>
            <p:ph type="chart" idx="7"/>
          </p:nvPr>
        </p:nvSpPr>
        <p:spPr>
          <a:xfrm>
            <a:off x="6519863" y="1999130"/>
            <a:ext cx="4779962" cy="2411505"/>
          </a:xfrm>
          <a:prstGeom prst="rect">
            <a:avLst/>
          </a:prstGeom>
          <a:solidFill>
            <a:srgbClr val="ECECEC"/>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3" name="Google Shape;103;p48"/>
          <p:cNvSpPr txBox="1">
            <a:spLocks noGrp="1"/>
          </p:cNvSpPr>
          <p:nvPr>
            <p:ph type="body" idx="8"/>
          </p:nvPr>
        </p:nvSpPr>
        <p:spPr>
          <a:xfrm>
            <a:off x="6519900" y="5753422"/>
            <a:ext cx="4780276" cy="16780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900"/>
              <a:buNone/>
              <a:defRPr sz="900" i="1">
                <a:solidFill>
                  <a:schemeClr val="dk1"/>
                </a:solidFill>
                <a:latin typeface="Arial"/>
                <a:ea typeface="Arial"/>
                <a:cs typeface="Arial"/>
                <a:sym typeface="Arial"/>
              </a:defRPr>
            </a:lvl1pPr>
            <a:lvl2pPr marL="914400" lvl="1" indent="-330200" algn="l">
              <a:lnSpc>
                <a:spcPct val="100000"/>
              </a:lnSpc>
              <a:spcBef>
                <a:spcPts val="0"/>
              </a:spcBef>
              <a:spcAft>
                <a:spcPts val="0"/>
              </a:spcAft>
              <a:buClr>
                <a:schemeClr val="dk2"/>
              </a:buClr>
              <a:buSzPts val="1600"/>
              <a:buChar char="•"/>
              <a:defRPr>
                <a:latin typeface="Arial"/>
                <a:ea typeface="Arial"/>
                <a:cs typeface="Arial"/>
                <a:sym typeface="Arial"/>
              </a:defRPr>
            </a:lvl2pPr>
            <a:lvl3pPr marL="1371600" lvl="2" indent="-330200" algn="l">
              <a:lnSpc>
                <a:spcPct val="100000"/>
              </a:lnSpc>
              <a:spcBef>
                <a:spcPts val="0"/>
              </a:spcBef>
              <a:spcAft>
                <a:spcPts val="0"/>
              </a:spcAft>
              <a:buClr>
                <a:schemeClr val="dk2"/>
              </a:buClr>
              <a:buSzPts val="1600"/>
              <a:buChar char="•"/>
              <a:defRPr>
                <a:latin typeface="Arial"/>
                <a:ea typeface="Arial"/>
                <a:cs typeface="Arial"/>
                <a:sym typeface="Arial"/>
              </a:defRPr>
            </a:lvl3pPr>
            <a:lvl4pPr marL="1828800" lvl="3" indent="-330200" algn="l">
              <a:lnSpc>
                <a:spcPct val="100000"/>
              </a:lnSpc>
              <a:spcBef>
                <a:spcPts val="0"/>
              </a:spcBef>
              <a:spcAft>
                <a:spcPts val="0"/>
              </a:spcAft>
              <a:buClr>
                <a:schemeClr val="dk2"/>
              </a:buClr>
              <a:buSzPts val="1600"/>
              <a:buChar char="•"/>
              <a:defRPr>
                <a:latin typeface="Arial"/>
                <a:ea typeface="Arial"/>
                <a:cs typeface="Arial"/>
                <a:sym typeface="Arial"/>
              </a:defRPr>
            </a:lvl4pPr>
            <a:lvl5pPr marL="2286000" lvl="4" indent="-330200" algn="l">
              <a:lnSpc>
                <a:spcPct val="100000"/>
              </a:lnSpc>
              <a:spcBef>
                <a:spcPts val="0"/>
              </a:spcBef>
              <a:spcAft>
                <a:spcPts val="0"/>
              </a:spcAft>
              <a:buClr>
                <a:schemeClr val="dk2"/>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48"/>
          <p:cNvSpPr txBox="1">
            <a:spLocks noGrp="1"/>
          </p:cNvSpPr>
          <p:nvPr>
            <p:ph type="body" idx="9"/>
          </p:nvPr>
        </p:nvSpPr>
        <p:spPr>
          <a:xfrm>
            <a:off x="6519861" y="4544359"/>
            <a:ext cx="4779956" cy="1010462"/>
          </a:xfrm>
          <a:prstGeom prst="rect">
            <a:avLst/>
          </a:prstGeom>
          <a:noFill/>
          <a:ln>
            <a:noFill/>
          </a:ln>
        </p:spPr>
        <p:txBody>
          <a:bodyPr spcFirstLastPara="1" wrap="square" lIns="0" tIns="45700" rIns="91425" bIns="45700" anchor="t" anchorCtr="0">
            <a:noAutofit/>
          </a:bodyPr>
          <a:lstStyle>
            <a:lvl1pPr marL="457200" lvl="0" indent="-317500" algn="l">
              <a:lnSpc>
                <a:spcPct val="100000"/>
              </a:lnSpc>
              <a:spcBef>
                <a:spcPts val="0"/>
              </a:spcBef>
              <a:spcAft>
                <a:spcPts val="0"/>
              </a:spcAft>
              <a:buClr>
                <a:schemeClr val="dk2"/>
              </a:buClr>
              <a:buSzPts val="1400"/>
              <a:buChar char="•"/>
              <a:defRPr sz="1400"/>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45128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text box &amp; graph with titles">
  <p:cSld name="Title, text box &amp; graph with titles">
    <p:spTree>
      <p:nvGrpSpPr>
        <p:cNvPr id="1" name="Shape 105"/>
        <p:cNvGrpSpPr/>
        <p:nvPr/>
      </p:nvGrpSpPr>
      <p:grpSpPr>
        <a:xfrm>
          <a:off x="0" y="0"/>
          <a:ext cx="0" cy="0"/>
          <a:chOff x="0" y="0"/>
          <a:chExt cx="0" cy="0"/>
        </a:xfrm>
      </p:grpSpPr>
      <p:sp>
        <p:nvSpPr>
          <p:cNvPr id="106" name="Google Shape;106;p49"/>
          <p:cNvSpPr txBox="1">
            <a:spLocks noGrp="1"/>
          </p:cNvSpPr>
          <p:nvPr>
            <p:ph type="body" idx="1"/>
          </p:nvPr>
        </p:nvSpPr>
        <p:spPr>
          <a:xfrm>
            <a:off x="906463" y="1559934"/>
            <a:ext cx="4784889" cy="3431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None/>
              <a:defRPr sz="16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49"/>
          <p:cNvSpPr txBox="1">
            <a:spLocks noGrp="1"/>
          </p:cNvSpPr>
          <p:nvPr>
            <p:ph type="body" idx="2"/>
          </p:nvPr>
        </p:nvSpPr>
        <p:spPr>
          <a:xfrm>
            <a:off x="6358059" y="1559934"/>
            <a:ext cx="4942091" cy="3431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None/>
              <a:defRPr sz="16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9"/>
          <p:cNvSpPr>
            <a:spLocks noGrp="1"/>
          </p:cNvSpPr>
          <p:nvPr>
            <p:ph type="chart" idx="3"/>
          </p:nvPr>
        </p:nvSpPr>
        <p:spPr>
          <a:xfrm>
            <a:off x="6358059" y="1999130"/>
            <a:ext cx="4941766" cy="3579737"/>
          </a:xfrm>
          <a:prstGeom prst="rect">
            <a:avLst/>
          </a:prstGeom>
          <a:solidFill>
            <a:srgbClr val="ECECEC"/>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9" name="Google Shape;109;p49"/>
          <p:cNvSpPr txBox="1">
            <a:spLocks noGrp="1"/>
          </p:cNvSpPr>
          <p:nvPr>
            <p:ph type="body" idx="4"/>
          </p:nvPr>
        </p:nvSpPr>
        <p:spPr>
          <a:xfrm>
            <a:off x="6358059" y="5757371"/>
            <a:ext cx="4941766" cy="24210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900"/>
              <a:buNone/>
              <a:defRPr sz="900" i="1">
                <a:solidFill>
                  <a:schemeClr val="dk1"/>
                </a:solidFill>
                <a:latin typeface="Arial"/>
                <a:ea typeface="Arial"/>
                <a:cs typeface="Arial"/>
                <a:sym typeface="Arial"/>
              </a:defRPr>
            </a:lvl1pPr>
            <a:lvl2pPr marL="914400" lvl="1" indent="-330200" algn="l">
              <a:lnSpc>
                <a:spcPct val="100000"/>
              </a:lnSpc>
              <a:spcBef>
                <a:spcPts val="0"/>
              </a:spcBef>
              <a:spcAft>
                <a:spcPts val="0"/>
              </a:spcAft>
              <a:buClr>
                <a:schemeClr val="dk2"/>
              </a:buClr>
              <a:buSzPts val="1600"/>
              <a:buChar char="•"/>
              <a:defRPr>
                <a:latin typeface="Arial"/>
                <a:ea typeface="Arial"/>
                <a:cs typeface="Arial"/>
                <a:sym typeface="Arial"/>
              </a:defRPr>
            </a:lvl2pPr>
            <a:lvl3pPr marL="1371600" lvl="2" indent="-330200" algn="l">
              <a:lnSpc>
                <a:spcPct val="100000"/>
              </a:lnSpc>
              <a:spcBef>
                <a:spcPts val="0"/>
              </a:spcBef>
              <a:spcAft>
                <a:spcPts val="0"/>
              </a:spcAft>
              <a:buClr>
                <a:schemeClr val="dk2"/>
              </a:buClr>
              <a:buSzPts val="1600"/>
              <a:buChar char="•"/>
              <a:defRPr>
                <a:latin typeface="Arial"/>
                <a:ea typeface="Arial"/>
                <a:cs typeface="Arial"/>
                <a:sym typeface="Arial"/>
              </a:defRPr>
            </a:lvl3pPr>
            <a:lvl4pPr marL="1828800" lvl="3" indent="-330200" algn="l">
              <a:lnSpc>
                <a:spcPct val="100000"/>
              </a:lnSpc>
              <a:spcBef>
                <a:spcPts val="0"/>
              </a:spcBef>
              <a:spcAft>
                <a:spcPts val="0"/>
              </a:spcAft>
              <a:buClr>
                <a:schemeClr val="dk2"/>
              </a:buClr>
              <a:buSzPts val="1600"/>
              <a:buChar char="•"/>
              <a:defRPr>
                <a:latin typeface="Arial"/>
                <a:ea typeface="Arial"/>
                <a:cs typeface="Arial"/>
                <a:sym typeface="Arial"/>
              </a:defRPr>
            </a:lvl4pPr>
            <a:lvl5pPr marL="2286000" lvl="4" indent="-330200" algn="l">
              <a:lnSpc>
                <a:spcPct val="100000"/>
              </a:lnSpc>
              <a:spcBef>
                <a:spcPts val="0"/>
              </a:spcBef>
              <a:spcAft>
                <a:spcPts val="0"/>
              </a:spcAft>
              <a:buClr>
                <a:schemeClr val="dk2"/>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49"/>
          <p:cNvSpPr txBox="1">
            <a:spLocks noGrp="1"/>
          </p:cNvSpPr>
          <p:nvPr>
            <p:ph type="body" idx="5"/>
          </p:nvPr>
        </p:nvSpPr>
        <p:spPr>
          <a:xfrm>
            <a:off x="906464" y="1999130"/>
            <a:ext cx="4785420" cy="3858745"/>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49"/>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49"/>
          <p:cNvSpPr txBox="1">
            <a:spLocks noGrp="1"/>
          </p:cNvSpPr>
          <p:nvPr>
            <p:ph type="body" idx="6"/>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5350443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ubtitle text &amp; table">
  <p:cSld name="Title, subtitle text &amp; table">
    <p:spTree>
      <p:nvGrpSpPr>
        <p:cNvPr id="1" name="Shape 113"/>
        <p:cNvGrpSpPr/>
        <p:nvPr/>
      </p:nvGrpSpPr>
      <p:grpSpPr>
        <a:xfrm>
          <a:off x="0" y="0"/>
          <a:ext cx="0" cy="0"/>
          <a:chOff x="0" y="0"/>
          <a:chExt cx="0" cy="0"/>
        </a:xfrm>
      </p:grpSpPr>
      <p:sp>
        <p:nvSpPr>
          <p:cNvPr id="114" name="Google Shape;114;p50"/>
          <p:cNvSpPr txBox="1">
            <a:spLocks noGrp="1"/>
          </p:cNvSpPr>
          <p:nvPr>
            <p:ph type="body" idx="1"/>
          </p:nvPr>
        </p:nvSpPr>
        <p:spPr>
          <a:xfrm>
            <a:off x="906463" y="1592263"/>
            <a:ext cx="2972202" cy="4265613"/>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50"/>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50"/>
          <p:cNvSpPr txBox="1">
            <a:spLocks noGrp="1"/>
          </p:cNvSpPr>
          <p:nvPr>
            <p:ph type="body" idx="2"/>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151219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slide with MOL logo top">
  <p:cSld name="Blank slide with MOL logo top">
    <p:bg>
      <p:bgPr>
        <a:solidFill>
          <a:schemeClr val="lt1"/>
        </a:solidFill>
        <a:effectLst/>
      </p:bgPr>
    </p:bg>
    <p:spTree>
      <p:nvGrpSpPr>
        <p:cNvPr id="1" name="Shape 21"/>
        <p:cNvGrpSpPr/>
        <p:nvPr/>
      </p:nvGrpSpPr>
      <p:grpSpPr>
        <a:xfrm>
          <a:off x="0" y="0"/>
          <a:ext cx="0" cy="0"/>
          <a:chOff x="0" y="0"/>
          <a:chExt cx="0" cy="0"/>
        </a:xfrm>
      </p:grpSpPr>
      <p:pic>
        <p:nvPicPr>
          <p:cNvPr id="22" name="Google Shape;22;p33"/>
          <p:cNvPicPr preferRelativeResize="0"/>
          <p:nvPr/>
        </p:nvPicPr>
        <p:blipFill rotWithShape="1">
          <a:blip r:embed="rId2">
            <a:alphaModFix/>
          </a:blip>
          <a:srcRect/>
          <a:stretch/>
        </p:blipFill>
        <p:spPr>
          <a:xfrm>
            <a:off x="4405561" y="63653"/>
            <a:ext cx="3380879" cy="966646"/>
          </a:xfrm>
          <a:prstGeom prst="rect">
            <a:avLst/>
          </a:prstGeom>
          <a:noFill/>
          <a:ln>
            <a:noFill/>
          </a:ln>
        </p:spPr>
      </p:pic>
      <p:cxnSp>
        <p:nvCxnSpPr>
          <p:cNvPr id="23" name="Google Shape;23;p33"/>
          <p:cNvCxnSpPr/>
          <p:nvPr/>
        </p:nvCxnSpPr>
        <p:spPr>
          <a:xfrm>
            <a:off x="906463" y="1083362"/>
            <a:ext cx="10393362" cy="0"/>
          </a:xfrm>
          <a:prstGeom prst="straightConnector1">
            <a:avLst/>
          </a:prstGeom>
          <a:noFill/>
          <a:ln w="12700" cap="flat" cmpd="sng">
            <a:solidFill>
              <a:schemeClr val="dk2"/>
            </a:solidFill>
            <a:prstDash val="solid"/>
            <a:round/>
            <a:headEnd type="none" w="sm" len="sm"/>
            <a:tailEnd type="none" w="sm" len="sm"/>
          </a:ln>
        </p:spPr>
      </p:cxnSp>
    </p:spTree>
    <p:extLst>
      <p:ext uri="{BB962C8B-B14F-4D97-AF65-F5344CB8AC3E}">
        <p14:creationId xmlns:p14="http://schemas.microsoft.com/office/powerpoint/2010/main" val="15561910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ubtitle &amp; table">
  <p:cSld name="Title, subtitle &amp; table">
    <p:spTree>
      <p:nvGrpSpPr>
        <p:cNvPr id="1" name="Shape 117"/>
        <p:cNvGrpSpPr/>
        <p:nvPr/>
      </p:nvGrpSpPr>
      <p:grpSpPr>
        <a:xfrm>
          <a:off x="0" y="0"/>
          <a:ext cx="0" cy="0"/>
          <a:chOff x="0" y="0"/>
          <a:chExt cx="0" cy="0"/>
        </a:xfrm>
      </p:grpSpPr>
      <p:sp>
        <p:nvSpPr>
          <p:cNvPr id="118" name="Google Shape;118;p51"/>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51"/>
          <p:cNvSpPr txBox="1">
            <a:spLocks noGrp="1"/>
          </p:cNvSpPr>
          <p:nvPr>
            <p:ph type="body" idx="1"/>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7044088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mp; pic with caption">
  <p:cSld name="Title &amp; pic with caption">
    <p:spTree>
      <p:nvGrpSpPr>
        <p:cNvPr id="1" name="Shape 120"/>
        <p:cNvGrpSpPr/>
        <p:nvPr/>
      </p:nvGrpSpPr>
      <p:grpSpPr>
        <a:xfrm>
          <a:off x="0" y="0"/>
          <a:ext cx="0" cy="0"/>
          <a:chOff x="0" y="0"/>
          <a:chExt cx="0" cy="0"/>
        </a:xfrm>
      </p:grpSpPr>
      <p:sp>
        <p:nvSpPr>
          <p:cNvPr id="121" name="Google Shape;121;p52"/>
          <p:cNvSpPr>
            <a:spLocks noGrp="1"/>
          </p:cNvSpPr>
          <p:nvPr>
            <p:ph type="pic" idx="2"/>
          </p:nvPr>
        </p:nvSpPr>
        <p:spPr>
          <a:xfrm>
            <a:off x="906463" y="1592263"/>
            <a:ext cx="10393362" cy="426561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2" name="Google Shape;122;p52"/>
          <p:cNvSpPr txBox="1">
            <a:spLocks noGrp="1"/>
          </p:cNvSpPr>
          <p:nvPr>
            <p:ph type="body" idx="1"/>
          </p:nvPr>
        </p:nvSpPr>
        <p:spPr>
          <a:xfrm>
            <a:off x="906463" y="5512279"/>
            <a:ext cx="10393362" cy="345596"/>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52"/>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52"/>
          <p:cNvSpPr txBox="1">
            <a:spLocks noGrp="1"/>
          </p:cNvSpPr>
          <p:nvPr>
            <p:ph type="body" idx="3"/>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91732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mp; 4 pics with captions">
  <p:cSld name="Title &amp; 4 pics with captions">
    <p:spTree>
      <p:nvGrpSpPr>
        <p:cNvPr id="1" name="Shape 125"/>
        <p:cNvGrpSpPr/>
        <p:nvPr/>
      </p:nvGrpSpPr>
      <p:grpSpPr>
        <a:xfrm>
          <a:off x="0" y="0"/>
          <a:ext cx="0" cy="0"/>
          <a:chOff x="0" y="0"/>
          <a:chExt cx="0" cy="0"/>
        </a:xfrm>
      </p:grpSpPr>
      <p:sp>
        <p:nvSpPr>
          <p:cNvPr id="126" name="Google Shape;126;p53"/>
          <p:cNvSpPr>
            <a:spLocks noGrp="1"/>
          </p:cNvSpPr>
          <p:nvPr>
            <p:ph type="pic" idx="2"/>
          </p:nvPr>
        </p:nvSpPr>
        <p:spPr>
          <a:xfrm>
            <a:off x="906462" y="1607247"/>
            <a:ext cx="3172377" cy="1963969"/>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7" name="Google Shape;127;p53"/>
          <p:cNvSpPr txBox="1">
            <a:spLocks noGrp="1"/>
          </p:cNvSpPr>
          <p:nvPr>
            <p:ph type="body" idx="1"/>
          </p:nvPr>
        </p:nvSpPr>
        <p:spPr>
          <a:xfrm>
            <a:off x="906462" y="3225621"/>
            <a:ext cx="3172377" cy="345596"/>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53"/>
          <p:cNvSpPr>
            <a:spLocks noGrp="1"/>
          </p:cNvSpPr>
          <p:nvPr>
            <p:ph type="pic" idx="3"/>
          </p:nvPr>
        </p:nvSpPr>
        <p:spPr>
          <a:xfrm>
            <a:off x="906462" y="3904179"/>
            <a:ext cx="3172377" cy="1963969"/>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9" name="Google Shape;129;p53"/>
          <p:cNvSpPr txBox="1">
            <a:spLocks noGrp="1"/>
          </p:cNvSpPr>
          <p:nvPr>
            <p:ph type="body" idx="4"/>
          </p:nvPr>
        </p:nvSpPr>
        <p:spPr>
          <a:xfrm>
            <a:off x="906462" y="5522553"/>
            <a:ext cx="3172377" cy="345596"/>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53"/>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53"/>
          <p:cNvSpPr txBox="1">
            <a:spLocks noGrp="1"/>
          </p:cNvSpPr>
          <p:nvPr>
            <p:ph type="body" idx="5"/>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53"/>
          <p:cNvSpPr>
            <a:spLocks noGrp="1"/>
          </p:cNvSpPr>
          <p:nvPr>
            <p:ph type="pic" idx="6"/>
          </p:nvPr>
        </p:nvSpPr>
        <p:spPr>
          <a:xfrm>
            <a:off x="8127448" y="1607247"/>
            <a:ext cx="3172377" cy="1963969"/>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3" name="Google Shape;133;p53"/>
          <p:cNvSpPr txBox="1">
            <a:spLocks noGrp="1"/>
          </p:cNvSpPr>
          <p:nvPr>
            <p:ph type="body" idx="7"/>
          </p:nvPr>
        </p:nvSpPr>
        <p:spPr>
          <a:xfrm>
            <a:off x="8127448" y="3225621"/>
            <a:ext cx="3172377" cy="345596"/>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53"/>
          <p:cNvSpPr>
            <a:spLocks noGrp="1"/>
          </p:cNvSpPr>
          <p:nvPr>
            <p:ph type="pic" idx="8"/>
          </p:nvPr>
        </p:nvSpPr>
        <p:spPr>
          <a:xfrm>
            <a:off x="8127448" y="3904179"/>
            <a:ext cx="3172377" cy="1963969"/>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5" name="Google Shape;135;p53"/>
          <p:cNvSpPr txBox="1">
            <a:spLocks noGrp="1"/>
          </p:cNvSpPr>
          <p:nvPr>
            <p:ph type="body" idx="9"/>
          </p:nvPr>
        </p:nvSpPr>
        <p:spPr>
          <a:xfrm>
            <a:off x="8127448" y="5522553"/>
            <a:ext cx="3172377" cy="345596"/>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53"/>
          <p:cNvSpPr>
            <a:spLocks noGrp="1"/>
          </p:cNvSpPr>
          <p:nvPr>
            <p:ph type="pic" idx="13"/>
          </p:nvPr>
        </p:nvSpPr>
        <p:spPr>
          <a:xfrm>
            <a:off x="4516955" y="1607247"/>
            <a:ext cx="3172377" cy="1963969"/>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7" name="Google Shape;137;p53"/>
          <p:cNvSpPr txBox="1">
            <a:spLocks noGrp="1"/>
          </p:cNvSpPr>
          <p:nvPr>
            <p:ph type="body" idx="14"/>
          </p:nvPr>
        </p:nvSpPr>
        <p:spPr>
          <a:xfrm>
            <a:off x="4516955" y="3225621"/>
            <a:ext cx="3172377" cy="345596"/>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53"/>
          <p:cNvSpPr>
            <a:spLocks noGrp="1"/>
          </p:cNvSpPr>
          <p:nvPr>
            <p:ph type="pic" idx="15"/>
          </p:nvPr>
        </p:nvSpPr>
        <p:spPr>
          <a:xfrm>
            <a:off x="4516955" y="3904179"/>
            <a:ext cx="3172377" cy="1963969"/>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9" name="Google Shape;139;p53"/>
          <p:cNvSpPr txBox="1">
            <a:spLocks noGrp="1"/>
          </p:cNvSpPr>
          <p:nvPr>
            <p:ph type="body" idx="16"/>
          </p:nvPr>
        </p:nvSpPr>
        <p:spPr>
          <a:xfrm>
            <a:off x="4516955" y="5522553"/>
            <a:ext cx="3172377" cy="345596"/>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6535365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amp; pic with caption">
  <p:cSld name="1_Title &amp; pic with caption">
    <p:spTree>
      <p:nvGrpSpPr>
        <p:cNvPr id="1" name="Shape 140"/>
        <p:cNvGrpSpPr/>
        <p:nvPr/>
      </p:nvGrpSpPr>
      <p:grpSpPr>
        <a:xfrm>
          <a:off x="0" y="0"/>
          <a:ext cx="0" cy="0"/>
          <a:chOff x="0" y="0"/>
          <a:chExt cx="0" cy="0"/>
        </a:xfrm>
      </p:grpSpPr>
      <p:sp>
        <p:nvSpPr>
          <p:cNvPr id="141" name="Google Shape;141;p54"/>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54"/>
          <p:cNvSpPr txBox="1">
            <a:spLocks noGrp="1"/>
          </p:cNvSpPr>
          <p:nvPr>
            <p:ph type="body" idx="1"/>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54"/>
          <p:cNvSpPr>
            <a:spLocks noGrp="1"/>
          </p:cNvSpPr>
          <p:nvPr>
            <p:ph type="pic" idx="2"/>
          </p:nvPr>
        </p:nvSpPr>
        <p:spPr>
          <a:xfrm>
            <a:off x="906463" y="1592263"/>
            <a:ext cx="2463461" cy="2096159"/>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4" name="Google Shape;144;p54"/>
          <p:cNvSpPr txBox="1">
            <a:spLocks noGrp="1"/>
          </p:cNvSpPr>
          <p:nvPr>
            <p:ph type="body" idx="3"/>
          </p:nvPr>
        </p:nvSpPr>
        <p:spPr>
          <a:xfrm>
            <a:off x="906463" y="3683973"/>
            <a:ext cx="2462109" cy="898302"/>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b="1"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54"/>
          <p:cNvSpPr txBox="1">
            <a:spLocks noGrp="1"/>
          </p:cNvSpPr>
          <p:nvPr>
            <p:ph type="body" idx="4"/>
          </p:nvPr>
        </p:nvSpPr>
        <p:spPr>
          <a:xfrm>
            <a:off x="3708971" y="1592262"/>
            <a:ext cx="7576566" cy="4265613"/>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sz="1600"/>
            </a:lvl1pPr>
            <a:lvl2pPr marL="914400" lvl="1" indent="-330200" algn="l">
              <a:lnSpc>
                <a:spcPct val="100000"/>
              </a:lnSpc>
              <a:spcBef>
                <a:spcPts val="0"/>
              </a:spcBef>
              <a:spcAft>
                <a:spcPts val="0"/>
              </a:spcAft>
              <a:buClr>
                <a:schemeClr val="dk2"/>
              </a:buClr>
              <a:buSzPts val="1600"/>
              <a:buChar char="•"/>
              <a:defRPr sz="1600"/>
            </a:lvl2pPr>
            <a:lvl3pPr marL="1371600" lvl="2" indent="-330200" algn="l">
              <a:lnSpc>
                <a:spcPct val="100000"/>
              </a:lnSpc>
              <a:spcBef>
                <a:spcPts val="0"/>
              </a:spcBef>
              <a:spcAft>
                <a:spcPts val="0"/>
              </a:spcAft>
              <a:buClr>
                <a:schemeClr val="dk2"/>
              </a:buClr>
              <a:buSzPts val="1600"/>
              <a:buChar char="•"/>
              <a:defRPr sz="16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665669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Title &amp; pic with caption">
  <p:cSld name="2_Title &amp; pic with caption">
    <p:spTree>
      <p:nvGrpSpPr>
        <p:cNvPr id="1" name="Shape 146"/>
        <p:cNvGrpSpPr/>
        <p:nvPr/>
      </p:nvGrpSpPr>
      <p:grpSpPr>
        <a:xfrm>
          <a:off x="0" y="0"/>
          <a:ext cx="0" cy="0"/>
          <a:chOff x="0" y="0"/>
          <a:chExt cx="0" cy="0"/>
        </a:xfrm>
      </p:grpSpPr>
      <p:sp>
        <p:nvSpPr>
          <p:cNvPr id="147" name="Google Shape;147;p55"/>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55"/>
          <p:cNvSpPr txBox="1">
            <a:spLocks noGrp="1"/>
          </p:cNvSpPr>
          <p:nvPr>
            <p:ph type="body" idx="1"/>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55"/>
          <p:cNvSpPr txBox="1">
            <a:spLocks noGrp="1"/>
          </p:cNvSpPr>
          <p:nvPr>
            <p:ph type="body" idx="2"/>
          </p:nvPr>
        </p:nvSpPr>
        <p:spPr>
          <a:xfrm>
            <a:off x="2947598" y="1592262"/>
            <a:ext cx="2805930" cy="4265613"/>
          </a:xfrm>
          <a:prstGeom prst="rect">
            <a:avLst/>
          </a:prstGeom>
          <a:noFill/>
          <a:ln>
            <a:noFill/>
          </a:ln>
        </p:spPr>
        <p:txBody>
          <a:bodyPr spcFirstLastPara="1" wrap="square" lIns="0" tIns="45700" rIns="91425" bIns="45700" anchor="t" anchorCtr="0">
            <a:noAutofit/>
          </a:bodyPr>
          <a:lstStyle>
            <a:lvl1pPr marL="457200" lvl="0" indent="-317500" algn="l">
              <a:lnSpc>
                <a:spcPct val="100000"/>
              </a:lnSpc>
              <a:spcBef>
                <a:spcPts val="0"/>
              </a:spcBef>
              <a:spcAft>
                <a:spcPts val="0"/>
              </a:spcAft>
              <a:buClr>
                <a:schemeClr val="dk2"/>
              </a:buClr>
              <a:buSzPts val="1400"/>
              <a:buChar char="•"/>
              <a:defRPr sz="1400"/>
            </a:lvl1pPr>
            <a:lvl2pPr marL="914400" lvl="1" indent="-317500" algn="l">
              <a:lnSpc>
                <a:spcPct val="100000"/>
              </a:lnSpc>
              <a:spcBef>
                <a:spcPts val="0"/>
              </a:spcBef>
              <a:spcAft>
                <a:spcPts val="0"/>
              </a:spcAft>
              <a:buClr>
                <a:schemeClr val="dk2"/>
              </a:buClr>
              <a:buSzPts val="1400"/>
              <a:buChar char="•"/>
              <a:defRPr sz="1400"/>
            </a:lvl2pPr>
            <a:lvl3pPr marL="1371600" lvl="2" indent="-317500" algn="l">
              <a:lnSpc>
                <a:spcPct val="100000"/>
              </a:lnSpc>
              <a:spcBef>
                <a:spcPts val="0"/>
              </a:spcBef>
              <a:spcAft>
                <a:spcPts val="0"/>
              </a:spcAft>
              <a:buClr>
                <a:schemeClr val="dk2"/>
              </a:buClr>
              <a:buSzPts val="1400"/>
              <a:buChar char="•"/>
              <a:defRPr sz="14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55"/>
          <p:cNvSpPr>
            <a:spLocks noGrp="1"/>
          </p:cNvSpPr>
          <p:nvPr>
            <p:ph type="pic" idx="3"/>
          </p:nvPr>
        </p:nvSpPr>
        <p:spPr>
          <a:xfrm>
            <a:off x="906463" y="1592263"/>
            <a:ext cx="1786045" cy="2096159"/>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1" name="Google Shape;151;p55"/>
          <p:cNvSpPr txBox="1">
            <a:spLocks noGrp="1"/>
          </p:cNvSpPr>
          <p:nvPr>
            <p:ph type="body" idx="4"/>
          </p:nvPr>
        </p:nvSpPr>
        <p:spPr>
          <a:xfrm>
            <a:off x="906463" y="3683973"/>
            <a:ext cx="1785065" cy="898302"/>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b="1"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55"/>
          <p:cNvSpPr txBox="1">
            <a:spLocks noGrp="1"/>
          </p:cNvSpPr>
          <p:nvPr>
            <p:ph type="body" idx="5"/>
          </p:nvPr>
        </p:nvSpPr>
        <p:spPr>
          <a:xfrm>
            <a:off x="8479607" y="1592262"/>
            <a:ext cx="2805930" cy="4265613"/>
          </a:xfrm>
          <a:prstGeom prst="rect">
            <a:avLst/>
          </a:prstGeom>
          <a:noFill/>
          <a:ln>
            <a:noFill/>
          </a:ln>
        </p:spPr>
        <p:txBody>
          <a:bodyPr spcFirstLastPara="1" wrap="square" lIns="0" tIns="45700" rIns="91425" bIns="45700" anchor="t" anchorCtr="0">
            <a:noAutofit/>
          </a:bodyPr>
          <a:lstStyle>
            <a:lvl1pPr marL="457200" lvl="0" indent="-317500" algn="l">
              <a:lnSpc>
                <a:spcPct val="100000"/>
              </a:lnSpc>
              <a:spcBef>
                <a:spcPts val="0"/>
              </a:spcBef>
              <a:spcAft>
                <a:spcPts val="0"/>
              </a:spcAft>
              <a:buClr>
                <a:schemeClr val="dk2"/>
              </a:buClr>
              <a:buSzPts val="1400"/>
              <a:buChar char="•"/>
              <a:defRPr sz="1400"/>
            </a:lvl1pPr>
            <a:lvl2pPr marL="914400" lvl="1" indent="-317500" algn="l">
              <a:lnSpc>
                <a:spcPct val="100000"/>
              </a:lnSpc>
              <a:spcBef>
                <a:spcPts val="0"/>
              </a:spcBef>
              <a:spcAft>
                <a:spcPts val="0"/>
              </a:spcAft>
              <a:buClr>
                <a:schemeClr val="dk2"/>
              </a:buClr>
              <a:buSzPts val="1400"/>
              <a:buChar char="•"/>
              <a:defRPr sz="1400"/>
            </a:lvl2pPr>
            <a:lvl3pPr marL="1371600" lvl="2" indent="-317500" algn="l">
              <a:lnSpc>
                <a:spcPct val="100000"/>
              </a:lnSpc>
              <a:spcBef>
                <a:spcPts val="0"/>
              </a:spcBef>
              <a:spcAft>
                <a:spcPts val="0"/>
              </a:spcAft>
              <a:buClr>
                <a:schemeClr val="dk2"/>
              </a:buClr>
              <a:buSzPts val="1400"/>
              <a:buChar char="•"/>
              <a:defRPr sz="14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55"/>
          <p:cNvSpPr>
            <a:spLocks noGrp="1"/>
          </p:cNvSpPr>
          <p:nvPr>
            <p:ph type="pic" idx="6"/>
          </p:nvPr>
        </p:nvSpPr>
        <p:spPr>
          <a:xfrm>
            <a:off x="6438472" y="1592263"/>
            <a:ext cx="1786045" cy="2096159"/>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4" name="Google Shape;154;p55"/>
          <p:cNvSpPr txBox="1">
            <a:spLocks noGrp="1"/>
          </p:cNvSpPr>
          <p:nvPr>
            <p:ph type="body" idx="7"/>
          </p:nvPr>
        </p:nvSpPr>
        <p:spPr>
          <a:xfrm>
            <a:off x="6438472" y="3683973"/>
            <a:ext cx="1785065" cy="898302"/>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b="1"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878863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mp; 3 pics with text">
  <p:cSld name="Title &amp; 3 pics with text">
    <p:spTree>
      <p:nvGrpSpPr>
        <p:cNvPr id="1" name="Shape 155"/>
        <p:cNvGrpSpPr/>
        <p:nvPr/>
      </p:nvGrpSpPr>
      <p:grpSpPr>
        <a:xfrm>
          <a:off x="0" y="0"/>
          <a:ext cx="0" cy="0"/>
          <a:chOff x="0" y="0"/>
          <a:chExt cx="0" cy="0"/>
        </a:xfrm>
      </p:grpSpPr>
      <p:sp>
        <p:nvSpPr>
          <p:cNvPr id="156" name="Google Shape;156;p56"/>
          <p:cNvSpPr>
            <a:spLocks noGrp="1"/>
          </p:cNvSpPr>
          <p:nvPr>
            <p:ph type="pic" idx="2"/>
          </p:nvPr>
        </p:nvSpPr>
        <p:spPr>
          <a:xfrm>
            <a:off x="906463" y="1592263"/>
            <a:ext cx="3234022" cy="2025038"/>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7" name="Google Shape;157;p56"/>
          <p:cNvSpPr txBox="1">
            <a:spLocks noGrp="1"/>
          </p:cNvSpPr>
          <p:nvPr>
            <p:ph type="body" idx="1"/>
          </p:nvPr>
        </p:nvSpPr>
        <p:spPr>
          <a:xfrm>
            <a:off x="906463" y="3617300"/>
            <a:ext cx="3234022" cy="488951"/>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1000"/>
              <a:buFont typeface="Arial"/>
              <a:buNone/>
              <a:defRPr sz="10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56"/>
          <p:cNvSpPr txBox="1">
            <a:spLocks noGrp="1"/>
          </p:cNvSpPr>
          <p:nvPr>
            <p:ph type="body" idx="3"/>
          </p:nvPr>
        </p:nvSpPr>
        <p:spPr>
          <a:xfrm>
            <a:off x="906463" y="4237037"/>
            <a:ext cx="3234014" cy="1620838"/>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56"/>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56"/>
          <p:cNvSpPr txBox="1">
            <a:spLocks noGrp="1"/>
          </p:cNvSpPr>
          <p:nvPr>
            <p:ph type="body" idx="4"/>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56"/>
          <p:cNvSpPr>
            <a:spLocks noGrp="1"/>
          </p:cNvSpPr>
          <p:nvPr>
            <p:ph type="pic" idx="5"/>
          </p:nvPr>
        </p:nvSpPr>
        <p:spPr>
          <a:xfrm>
            <a:off x="4478989" y="1592263"/>
            <a:ext cx="3234022" cy="2025038"/>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2" name="Google Shape;162;p56"/>
          <p:cNvSpPr txBox="1">
            <a:spLocks noGrp="1"/>
          </p:cNvSpPr>
          <p:nvPr>
            <p:ph type="body" idx="6"/>
          </p:nvPr>
        </p:nvSpPr>
        <p:spPr>
          <a:xfrm>
            <a:off x="4478989" y="3617300"/>
            <a:ext cx="3234022" cy="488951"/>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1000"/>
              <a:buFont typeface="Arial"/>
              <a:buNone/>
              <a:defRPr sz="10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56"/>
          <p:cNvSpPr txBox="1">
            <a:spLocks noGrp="1"/>
          </p:cNvSpPr>
          <p:nvPr>
            <p:ph type="body" idx="7"/>
          </p:nvPr>
        </p:nvSpPr>
        <p:spPr>
          <a:xfrm>
            <a:off x="4478989" y="4237037"/>
            <a:ext cx="3234014" cy="1620838"/>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56"/>
          <p:cNvSpPr>
            <a:spLocks noGrp="1"/>
          </p:cNvSpPr>
          <p:nvPr>
            <p:ph type="pic" idx="8"/>
          </p:nvPr>
        </p:nvSpPr>
        <p:spPr>
          <a:xfrm>
            <a:off x="8051515" y="1592263"/>
            <a:ext cx="3234022" cy="2025038"/>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5" name="Google Shape;165;p56"/>
          <p:cNvSpPr txBox="1">
            <a:spLocks noGrp="1"/>
          </p:cNvSpPr>
          <p:nvPr>
            <p:ph type="body" idx="9"/>
          </p:nvPr>
        </p:nvSpPr>
        <p:spPr>
          <a:xfrm>
            <a:off x="8051515" y="3617300"/>
            <a:ext cx="3234022" cy="488951"/>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1000"/>
              <a:buFont typeface="Arial"/>
              <a:buNone/>
              <a:defRPr sz="10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 name="Google Shape;166;p56"/>
          <p:cNvSpPr txBox="1">
            <a:spLocks noGrp="1"/>
          </p:cNvSpPr>
          <p:nvPr>
            <p:ph type="body" idx="13"/>
          </p:nvPr>
        </p:nvSpPr>
        <p:spPr>
          <a:xfrm>
            <a:off x="8051515" y="4237037"/>
            <a:ext cx="3234014" cy="1620838"/>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964018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mp; 6 pics with captions">
  <p:cSld name="Title &amp; 6 pics with captions">
    <p:spTree>
      <p:nvGrpSpPr>
        <p:cNvPr id="1" name="Shape 167"/>
        <p:cNvGrpSpPr/>
        <p:nvPr/>
      </p:nvGrpSpPr>
      <p:grpSpPr>
        <a:xfrm>
          <a:off x="0" y="0"/>
          <a:ext cx="0" cy="0"/>
          <a:chOff x="0" y="0"/>
          <a:chExt cx="0" cy="0"/>
        </a:xfrm>
      </p:grpSpPr>
      <p:sp>
        <p:nvSpPr>
          <p:cNvPr id="168" name="Google Shape;168;p57"/>
          <p:cNvSpPr>
            <a:spLocks noGrp="1"/>
          </p:cNvSpPr>
          <p:nvPr>
            <p:ph type="pic" idx="2"/>
          </p:nvPr>
        </p:nvSpPr>
        <p:spPr>
          <a:xfrm>
            <a:off x="906463" y="1592263"/>
            <a:ext cx="1836737" cy="195102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9" name="Google Shape;169;p57"/>
          <p:cNvSpPr txBox="1">
            <a:spLocks noGrp="1"/>
          </p:cNvSpPr>
          <p:nvPr>
            <p:ph type="body" idx="1"/>
          </p:nvPr>
        </p:nvSpPr>
        <p:spPr>
          <a:xfrm>
            <a:off x="906466" y="3051426"/>
            <a:ext cx="1836737" cy="491860"/>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57"/>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1" name="Google Shape;171;p57"/>
          <p:cNvSpPr txBox="1">
            <a:spLocks noGrp="1"/>
          </p:cNvSpPr>
          <p:nvPr>
            <p:ph type="body" idx="3"/>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57"/>
          <p:cNvSpPr txBox="1">
            <a:spLocks noGrp="1"/>
          </p:cNvSpPr>
          <p:nvPr>
            <p:ph type="body" idx="4"/>
          </p:nvPr>
        </p:nvSpPr>
        <p:spPr>
          <a:xfrm>
            <a:off x="2897650" y="1592262"/>
            <a:ext cx="3009989" cy="1951021"/>
          </a:xfrm>
          <a:prstGeom prst="rect">
            <a:avLst/>
          </a:prstGeom>
          <a:noFill/>
          <a:ln>
            <a:noFill/>
          </a:ln>
        </p:spPr>
        <p:txBody>
          <a:bodyPr spcFirstLastPara="1" wrap="square" lIns="0" tIns="45700" rIns="91425" bIns="45700" anchor="t" anchorCtr="0">
            <a:noAutofit/>
          </a:bodyPr>
          <a:lstStyle>
            <a:lvl1pPr marL="457200" lvl="0" indent="-317500" algn="l">
              <a:lnSpc>
                <a:spcPct val="100000"/>
              </a:lnSpc>
              <a:spcBef>
                <a:spcPts val="0"/>
              </a:spcBef>
              <a:spcAft>
                <a:spcPts val="0"/>
              </a:spcAft>
              <a:buClr>
                <a:schemeClr val="dk2"/>
              </a:buClr>
              <a:buSzPts val="1400"/>
              <a:buChar char="•"/>
              <a:defRPr sz="1400"/>
            </a:lvl1pPr>
            <a:lvl2pPr marL="914400" lvl="1" indent="-317500" algn="l">
              <a:lnSpc>
                <a:spcPct val="100000"/>
              </a:lnSpc>
              <a:spcBef>
                <a:spcPts val="0"/>
              </a:spcBef>
              <a:spcAft>
                <a:spcPts val="0"/>
              </a:spcAft>
              <a:buClr>
                <a:schemeClr val="dk2"/>
              </a:buClr>
              <a:buSzPts val="1400"/>
              <a:buChar char="•"/>
              <a:defRPr sz="1400"/>
            </a:lvl2pPr>
            <a:lvl3pPr marL="1371600" lvl="2" indent="-317500" algn="l">
              <a:lnSpc>
                <a:spcPct val="100000"/>
              </a:lnSpc>
              <a:spcBef>
                <a:spcPts val="0"/>
              </a:spcBef>
              <a:spcAft>
                <a:spcPts val="0"/>
              </a:spcAft>
              <a:buClr>
                <a:schemeClr val="dk2"/>
              </a:buClr>
              <a:buSzPts val="1400"/>
              <a:buChar char="•"/>
              <a:defRPr sz="1400"/>
            </a:lvl3pPr>
            <a:lvl4pPr marL="1828800" lvl="3" indent="-317500" algn="l">
              <a:lnSpc>
                <a:spcPct val="100000"/>
              </a:lnSpc>
              <a:spcBef>
                <a:spcPts val="0"/>
              </a:spcBef>
              <a:spcAft>
                <a:spcPts val="0"/>
              </a:spcAft>
              <a:buClr>
                <a:schemeClr val="dk2"/>
              </a:buClr>
              <a:buSzPts val="1400"/>
              <a:buChar char="•"/>
              <a:defRPr sz="1400"/>
            </a:lvl4pPr>
            <a:lvl5pPr marL="2286000" lvl="4" indent="-317500" algn="l">
              <a:lnSpc>
                <a:spcPct val="100000"/>
              </a:lnSpc>
              <a:spcBef>
                <a:spcPts val="0"/>
              </a:spcBef>
              <a:spcAft>
                <a:spcPts val="0"/>
              </a:spcAft>
              <a:buClr>
                <a:schemeClr val="dk2"/>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57"/>
          <p:cNvSpPr>
            <a:spLocks noGrp="1"/>
          </p:cNvSpPr>
          <p:nvPr>
            <p:ph type="pic" idx="5"/>
          </p:nvPr>
        </p:nvSpPr>
        <p:spPr>
          <a:xfrm>
            <a:off x="6298649" y="1592263"/>
            <a:ext cx="1836737" cy="195102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74" name="Google Shape;174;p57"/>
          <p:cNvSpPr txBox="1">
            <a:spLocks noGrp="1"/>
          </p:cNvSpPr>
          <p:nvPr>
            <p:ph type="body" idx="6"/>
          </p:nvPr>
        </p:nvSpPr>
        <p:spPr>
          <a:xfrm>
            <a:off x="6298652" y="3051426"/>
            <a:ext cx="1836737" cy="491860"/>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p57"/>
          <p:cNvSpPr txBox="1">
            <a:spLocks noGrp="1"/>
          </p:cNvSpPr>
          <p:nvPr>
            <p:ph type="body" idx="7"/>
          </p:nvPr>
        </p:nvSpPr>
        <p:spPr>
          <a:xfrm>
            <a:off x="8289836" y="1592262"/>
            <a:ext cx="3009989" cy="1951021"/>
          </a:xfrm>
          <a:prstGeom prst="rect">
            <a:avLst/>
          </a:prstGeom>
          <a:noFill/>
          <a:ln>
            <a:noFill/>
          </a:ln>
        </p:spPr>
        <p:txBody>
          <a:bodyPr spcFirstLastPara="1" wrap="square" lIns="0" tIns="45700" rIns="91425" bIns="45700" anchor="t" anchorCtr="0">
            <a:noAutofit/>
          </a:bodyPr>
          <a:lstStyle>
            <a:lvl1pPr marL="457200" lvl="0" indent="-317500" algn="l">
              <a:lnSpc>
                <a:spcPct val="100000"/>
              </a:lnSpc>
              <a:spcBef>
                <a:spcPts val="0"/>
              </a:spcBef>
              <a:spcAft>
                <a:spcPts val="0"/>
              </a:spcAft>
              <a:buClr>
                <a:schemeClr val="dk2"/>
              </a:buClr>
              <a:buSzPts val="1400"/>
              <a:buChar char="•"/>
              <a:defRPr sz="1400"/>
            </a:lvl1pPr>
            <a:lvl2pPr marL="914400" lvl="1" indent="-317500" algn="l">
              <a:lnSpc>
                <a:spcPct val="100000"/>
              </a:lnSpc>
              <a:spcBef>
                <a:spcPts val="0"/>
              </a:spcBef>
              <a:spcAft>
                <a:spcPts val="0"/>
              </a:spcAft>
              <a:buClr>
                <a:schemeClr val="dk2"/>
              </a:buClr>
              <a:buSzPts val="1400"/>
              <a:buChar char="•"/>
              <a:defRPr sz="1400"/>
            </a:lvl2pPr>
            <a:lvl3pPr marL="1371600" lvl="2" indent="-317500" algn="l">
              <a:lnSpc>
                <a:spcPct val="100000"/>
              </a:lnSpc>
              <a:spcBef>
                <a:spcPts val="0"/>
              </a:spcBef>
              <a:spcAft>
                <a:spcPts val="0"/>
              </a:spcAft>
              <a:buClr>
                <a:schemeClr val="dk2"/>
              </a:buClr>
              <a:buSzPts val="1400"/>
              <a:buChar char="•"/>
              <a:defRPr sz="14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57"/>
          <p:cNvSpPr>
            <a:spLocks noGrp="1"/>
          </p:cNvSpPr>
          <p:nvPr>
            <p:ph type="pic" idx="8"/>
          </p:nvPr>
        </p:nvSpPr>
        <p:spPr>
          <a:xfrm>
            <a:off x="906463" y="3906853"/>
            <a:ext cx="1836737" cy="195102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77" name="Google Shape;177;p57"/>
          <p:cNvSpPr txBox="1">
            <a:spLocks noGrp="1"/>
          </p:cNvSpPr>
          <p:nvPr>
            <p:ph type="body" idx="9"/>
          </p:nvPr>
        </p:nvSpPr>
        <p:spPr>
          <a:xfrm>
            <a:off x="906466" y="5366016"/>
            <a:ext cx="1836737" cy="491860"/>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57"/>
          <p:cNvSpPr txBox="1">
            <a:spLocks noGrp="1"/>
          </p:cNvSpPr>
          <p:nvPr>
            <p:ph type="body" idx="13"/>
          </p:nvPr>
        </p:nvSpPr>
        <p:spPr>
          <a:xfrm>
            <a:off x="2897650" y="3906852"/>
            <a:ext cx="3009989" cy="1951021"/>
          </a:xfrm>
          <a:prstGeom prst="rect">
            <a:avLst/>
          </a:prstGeom>
          <a:noFill/>
          <a:ln>
            <a:noFill/>
          </a:ln>
        </p:spPr>
        <p:txBody>
          <a:bodyPr spcFirstLastPara="1" wrap="square" lIns="0" tIns="45700" rIns="91425" bIns="45700" anchor="t" anchorCtr="0">
            <a:noAutofit/>
          </a:bodyPr>
          <a:lstStyle>
            <a:lvl1pPr marL="457200" lvl="0" indent="-317500" algn="l">
              <a:lnSpc>
                <a:spcPct val="100000"/>
              </a:lnSpc>
              <a:spcBef>
                <a:spcPts val="0"/>
              </a:spcBef>
              <a:spcAft>
                <a:spcPts val="0"/>
              </a:spcAft>
              <a:buClr>
                <a:schemeClr val="dk2"/>
              </a:buClr>
              <a:buSzPts val="1400"/>
              <a:buChar char="•"/>
              <a:defRPr sz="1400"/>
            </a:lvl1pPr>
            <a:lvl2pPr marL="914400" lvl="1" indent="-317500" algn="l">
              <a:lnSpc>
                <a:spcPct val="100000"/>
              </a:lnSpc>
              <a:spcBef>
                <a:spcPts val="0"/>
              </a:spcBef>
              <a:spcAft>
                <a:spcPts val="0"/>
              </a:spcAft>
              <a:buClr>
                <a:schemeClr val="dk2"/>
              </a:buClr>
              <a:buSzPts val="1400"/>
              <a:buChar char="•"/>
              <a:defRPr sz="1400"/>
            </a:lvl2pPr>
            <a:lvl3pPr marL="1371600" lvl="2" indent="-317500" algn="l">
              <a:lnSpc>
                <a:spcPct val="100000"/>
              </a:lnSpc>
              <a:spcBef>
                <a:spcPts val="0"/>
              </a:spcBef>
              <a:spcAft>
                <a:spcPts val="0"/>
              </a:spcAft>
              <a:buClr>
                <a:schemeClr val="dk2"/>
              </a:buClr>
              <a:buSzPts val="1400"/>
              <a:buChar char="•"/>
              <a:defRPr sz="14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57"/>
          <p:cNvSpPr>
            <a:spLocks noGrp="1"/>
          </p:cNvSpPr>
          <p:nvPr>
            <p:ph type="pic" idx="14"/>
          </p:nvPr>
        </p:nvSpPr>
        <p:spPr>
          <a:xfrm>
            <a:off x="6298649" y="3906853"/>
            <a:ext cx="1836737" cy="195102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80" name="Google Shape;180;p57"/>
          <p:cNvSpPr txBox="1">
            <a:spLocks noGrp="1"/>
          </p:cNvSpPr>
          <p:nvPr>
            <p:ph type="body" idx="15"/>
          </p:nvPr>
        </p:nvSpPr>
        <p:spPr>
          <a:xfrm>
            <a:off x="6298652" y="5366016"/>
            <a:ext cx="1836737" cy="491860"/>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p57"/>
          <p:cNvSpPr txBox="1">
            <a:spLocks noGrp="1"/>
          </p:cNvSpPr>
          <p:nvPr>
            <p:ph type="body" idx="16"/>
          </p:nvPr>
        </p:nvSpPr>
        <p:spPr>
          <a:xfrm>
            <a:off x="8289836" y="3906852"/>
            <a:ext cx="3009989" cy="1951021"/>
          </a:xfrm>
          <a:prstGeom prst="rect">
            <a:avLst/>
          </a:prstGeom>
          <a:noFill/>
          <a:ln>
            <a:noFill/>
          </a:ln>
        </p:spPr>
        <p:txBody>
          <a:bodyPr spcFirstLastPara="1" wrap="square" lIns="0" tIns="45700" rIns="91425" bIns="45700" anchor="t" anchorCtr="0">
            <a:noAutofit/>
          </a:bodyPr>
          <a:lstStyle>
            <a:lvl1pPr marL="457200" lvl="0" indent="-317500" algn="l">
              <a:lnSpc>
                <a:spcPct val="100000"/>
              </a:lnSpc>
              <a:spcBef>
                <a:spcPts val="0"/>
              </a:spcBef>
              <a:spcAft>
                <a:spcPts val="0"/>
              </a:spcAft>
              <a:buClr>
                <a:schemeClr val="dk2"/>
              </a:buClr>
              <a:buSzPts val="1400"/>
              <a:buChar char="•"/>
              <a:defRPr sz="1400"/>
            </a:lvl1pPr>
            <a:lvl2pPr marL="914400" lvl="1" indent="-317500" algn="l">
              <a:lnSpc>
                <a:spcPct val="100000"/>
              </a:lnSpc>
              <a:spcBef>
                <a:spcPts val="0"/>
              </a:spcBef>
              <a:spcAft>
                <a:spcPts val="0"/>
              </a:spcAft>
              <a:buClr>
                <a:schemeClr val="dk2"/>
              </a:buClr>
              <a:buSzPts val="1400"/>
              <a:buChar char="•"/>
              <a:defRPr sz="1400"/>
            </a:lvl2pPr>
            <a:lvl3pPr marL="1371600" lvl="2" indent="-317500" algn="l">
              <a:lnSpc>
                <a:spcPct val="100000"/>
              </a:lnSpc>
              <a:spcBef>
                <a:spcPts val="0"/>
              </a:spcBef>
              <a:spcAft>
                <a:spcPts val="0"/>
              </a:spcAft>
              <a:buClr>
                <a:schemeClr val="dk2"/>
              </a:buClr>
              <a:buSzPts val="1400"/>
              <a:buChar char="•"/>
              <a:defRPr sz="14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6915703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Title &amp; 6 pics with captions">
  <p:cSld name="1_Title &amp; 6 pics with captions">
    <p:spTree>
      <p:nvGrpSpPr>
        <p:cNvPr id="1" name="Shape 182"/>
        <p:cNvGrpSpPr/>
        <p:nvPr/>
      </p:nvGrpSpPr>
      <p:grpSpPr>
        <a:xfrm>
          <a:off x="0" y="0"/>
          <a:ext cx="0" cy="0"/>
          <a:chOff x="0" y="0"/>
          <a:chExt cx="0" cy="0"/>
        </a:xfrm>
      </p:grpSpPr>
      <p:sp>
        <p:nvSpPr>
          <p:cNvPr id="183" name="Google Shape;183;p58"/>
          <p:cNvSpPr>
            <a:spLocks noGrp="1"/>
          </p:cNvSpPr>
          <p:nvPr>
            <p:ph type="pic" idx="2"/>
          </p:nvPr>
        </p:nvSpPr>
        <p:spPr>
          <a:xfrm>
            <a:off x="906464" y="1592263"/>
            <a:ext cx="1261383" cy="195102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84" name="Google Shape;184;p58"/>
          <p:cNvSpPr txBox="1">
            <a:spLocks noGrp="1"/>
          </p:cNvSpPr>
          <p:nvPr>
            <p:ph type="body" idx="1"/>
          </p:nvPr>
        </p:nvSpPr>
        <p:spPr>
          <a:xfrm>
            <a:off x="906467" y="2951146"/>
            <a:ext cx="1261383" cy="592139"/>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 name="Google Shape;185;p58"/>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6" name="Google Shape;186;p58"/>
          <p:cNvSpPr txBox="1">
            <a:spLocks noGrp="1"/>
          </p:cNvSpPr>
          <p:nvPr>
            <p:ph type="body" idx="3"/>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58"/>
          <p:cNvSpPr txBox="1">
            <a:spLocks noGrp="1"/>
          </p:cNvSpPr>
          <p:nvPr>
            <p:ph type="body" idx="4"/>
          </p:nvPr>
        </p:nvSpPr>
        <p:spPr>
          <a:xfrm>
            <a:off x="2341079" y="1592262"/>
            <a:ext cx="1830230" cy="1951021"/>
          </a:xfrm>
          <a:prstGeom prst="rect">
            <a:avLst/>
          </a:prstGeom>
          <a:noFill/>
          <a:ln>
            <a:noFill/>
          </a:ln>
        </p:spPr>
        <p:txBody>
          <a:bodyPr spcFirstLastPara="1" wrap="square" lIns="0" tIns="45700" rIns="91425" bIns="45700" anchor="t" anchorCtr="0">
            <a:noAutofit/>
          </a:bodyPr>
          <a:lstStyle>
            <a:lvl1pPr marL="457200" lvl="0" indent="-298450" algn="l">
              <a:lnSpc>
                <a:spcPct val="100000"/>
              </a:lnSpc>
              <a:spcBef>
                <a:spcPts val="0"/>
              </a:spcBef>
              <a:spcAft>
                <a:spcPts val="0"/>
              </a:spcAft>
              <a:buClr>
                <a:schemeClr val="dk2"/>
              </a:buClr>
              <a:buSzPts val="1100"/>
              <a:buChar char="•"/>
              <a:defRPr sz="1100"/>
            </a:lvl1pPr>
            <a:lvl2pPr marL="914400" lvl="1" indent="-298450" algn="l">
              <a:lnSpc>
                <a:spcPct val="100000"/>
              </a:lnSpc>
              <a:spcBef>
                <a:spcPts val="0"/>
              </a:spcBef>
              <a:spcAft>
                <a:spcPts val="0"/>
              </a:spcAft>
              <a:buClr>
                <a:schemeClr val="dk2"/>
              </a:buClr>
              <a:buSzPts val="1100"/>
              <a:buChar char="•"/>
              <a:defRPr sz="1100"/>
            </a:lvl2pPr>
            <a:lvl3pPr marL="1371600" lvl="2" indent="-298450" algn="l">
              <a:lnSpc>
                <a:spcPct val="100000"/>
              </a:lnSpc>
              <a:spcBef>
                <a:spcPts val="0"/>
              </a:spcBef>
              <a:spcAft>
                <a:spcPts val="0"/>
              </a:spcAft>
              <a:buClr>
                <a:schemeClr val="dk2"/>
              </a:buClr>
              <a:buSzPts val="1100"/>
              <a:buChar char="•"/>
              <a:defRPr sz="11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8"/>
          <p:cNvSpPr>
            <a:spLocks noGrp="1"/>
          </p:cNvSpPr>
          <p:nvPr>
            <p:ph type="pic" idx="5"/>
          </p:nvPr>
        </p:nvSpPr>
        <p:spPr>
          <a:xfrm>
            <a:off x="906464" y="3906854"/>
            <a:ext cx="1261383" cy="195102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89" name="Google Shape;189;p58"/>
          <p:cNvSpPr txBox="1">
            <a:spLocks noGrp="1"/>
          </p:cNvSpPr>
          <p:nvPr>
            <p:ph type="body" idx="6"/>
          </p:nvPr>
        </p:nvSpPr>
        <p:spPr>
          <a:xfrm>
            <a:off x="906467" y="5265737"/>
            <a:ext cx="1261383" cy="592139"/>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8"/>
          <p:cNvSpPr txBox="1">
            <a:spLocks noGrp="1"/>
          </p:cNvSpPr>
          <p:nvPr>
            <p:ph type="body" idx="7"/>
          </p:nvPr>
        </p:nvSpPr>
        <p:spPr>
          <a:xfrm>
            <a:off x="2341079" y="3906853"/>
            <a:ext cx="1830230" cy="1951021"/>
          </a:xfrm>
          <a:prstGeom prst="rect">
            <a:avLst/>
          </a:prstGeom>
          <a:noFill/>
          <a:ln>
            <a:noFill/>
          </a:ln>
        </p:spPr>
        <p:txBody>
          <a:bodyPr spcFirstLastPara="1" wrap="square" lIns="0" tIns="45700" rIns="91425" bIns="45700" anchor="t" anchorCtr="0">
            <a:noAutofit/>
          </a:bodyPr>
          <a:lstStyle>
            <a:lvl1pPr marL="457200" lvl="0" indent="-298450" algn="l">
              <a:lnSpc>
                <a:spcPct val="100000"/>
              </a:lnSpc>
              <a:spcBef>
                <a:spcPts val="0"/>
              </a:spcBef>
              <a:spcAft>
                <a:spcPts val="0"/>
              </a:spcAft>
              <a:buClr>
                <a:schemeClr val="dk2"/>
              </a:buClr>
              <a:buSzPts val="1100"/>
              <a:buChar char="•"/>
              <a:defRPr sz="1100"/>
            </a:lvl1pPr>
            <a:lvl2pPr marL="914400" lvl="1" indent="-298450" algn="l">
              <a:lnSpc>
                <a:spcPct val="100000"/>
              </a:lnSpc>
              <a:spcBef>
                <a:spcPts val="0"/>
              </a:spcBef>
              <a:spcAft>
                <a:spcPts val="0"/>
              </a:spcAft>
              <a:buClr>
                <a:schemeClr val="dk2"/>
              </a:buClr>
              <a:buSzPts val="1100"/>
              <a:buChar char="•"/>
              <a:defRPr sz="1100"/>
            </a:lvl2pPr>
            <a:lvl3pPr marL="1371600" lvl="2" indent="-298450" algn="l">
              <a:lnSpc>
                <a:spcPct val="100000"/>
              </a:lnSpc>
              <a:spcBef>
                <a:spcPts val="0"/>
              </a:spcBef>
              <a:spcAft>
                <a:spcPts val="0"/>
              </a:spcAft>
              <a:buClr>
                <a:schemeClr val="dk2"/>
              </a:buClr>
              <a:buSzPts val="1100"/>
              <a:buChar char="•"/>
              <a:defRPr sz="11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8"/>
          <p:cNvSpPr>
            <a:spLocks noGrp="1"/>
          </p:cNvSpPr>
          <p:nvPr>
            <p:ph type="pic" idx="8"/>
          </p:nvPr>
        </p:nvSpPr>
        <p:spPr>
          <a:xfrm>
            <a:off x="4478450" y="1592263"/>
            <a:ext cx="1261383" cy="195102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2" name="Google Shape;192;p58"/>
          <p:cNvSpPr txBox="1">
            <a:spLocks noGrp="1"/>
          </p:cNvSpPr>
          <p:nvPr>
            <p:ph type="body" idx="9"/>
          </p:nvPr>
        </p:nvSpPr>
        <p:spPr>
          <a:xfrm>
            <a:off x="4478453" y="2951146"/>
            <a:ext cx="1261383" cy="592139"/>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p58"/>
          <p:cNvSpPr txBox="1">
            <a:spLocks noGrp="1"/>
          </p:cNvSpPr>
          <p:nvPr>
            <p:ph type="body" idx="13"/>
          </p:nvPr>
        </p:nvSpPr>
        <p:spPr>
          <a:xfrm>
            <a:off x="5913065" y="1592262"/>
            <a:ext cx="1830230" cy="1951021"/>
          </a:xfrm>
          <a:prstGeom prst="rect">
            <a:avLst/>
          </a:prstGeom>
          <a:noFill/>
          <a:ln>
            <a:noFill/>
          </a:ln>
        </p:spPr>
        <p:txBody>
          <a:bodyPr spcFirstLastPara="1" wrap="square" lIns="0" tIns="45700" rIns="91425" bIns="45700" anchor="t" anchorCtr="0">
            <a:noAutofit/>
          </a:bodyPr>
          <a:lstStyle>
            <a:lvl1pPr marL="457200" lvl="0" indent="-298450" algn="l">
              <a:lnSpc>
                <a:spcPct val="100000"/>
              </a:lnSpc>
              <a:spcBef>
                <a:spcPts val="0"/>
              </a:spcBef>
              <a:spcAft>
                <a:spcPts val="0"/>
              </a:spcAft>
              <a:buClr>
                <a:schemeClr val="dk2"/>
              </a:buClr>
              <a:buSzPts val="1100"/>
              <a:buChar char="•"/>
              <a:defRPr sz="1100"/>
            </a:lvl1pPr>
            <a:lvl2pPr marL="914400" lvl="1" indent="-298450" algn="l">
              <a:lnSpc>
                <a:spcPct val="100000"/>
              </a:lnSpc>
              <a:spcBef>
                <a:spcPts val="0"/>
              </a:spcBef>
              <a:spcAft>
                <a:spcPts val="0"/>
              </a:spcAft>
              <a:buClr>
                <a:schemeClr val="dk2"/>
              </a:buClr>
              <a:buSzPts val="1100"/>
              <a:buChar char="•"/>
              <a:defRPr sz="1100"/>
            </a:lvl2pPr>
            <a:lvl3pPr marL="1371600" lvl="2" indent="-298450" algn="l">
              <a:lnSpc>
                <a:spcPct val="100000"/>
              </a:lnSpc>
              <a:spcBef>
                <a:spcPts val="0"/>
              </a:spcBef>
              <a:spcAft>
                <a:spcPts val="0"/>
              </a:spcAft>
              <a:buClr>
                <a:schemeClr val="dk2"/>
              </a:buClr>
              <a:buSzPts val="1100"/>
              <a:buChar char="•"/>
              <a:defRPr sz="11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58"/>
          <p:cNvSpPr>
            <a:spLocks noGrp="1"/>
          </p:cNvSpPr>
          <p:nvPr>
            <p:ph type="pic" idx="14"/>
          </p:nvPr>
        </p:nvSpPr>
        <p:spPr>
          <a:xfrm>
            <a:off x="4478450" y="3906854"/>
            <a:ext cx="1261383" cy="195102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5" name="Google Shape;195;p58"/>
          <p:cNvSpPr txBox="1">
            <a:spLocks noGrp="1"/>
          </p:cNvSpPr>
          <p:nvPr>
            <p:ph type="body" idx="15"/>
          </p:nvPr>
        </p:nvSpPr>
        <p:spPr>
          <a:xfrm>
            <a:off x="4478453" y="5265737"/>
            <a:ext cx="1261383" cy="592139"/>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58"/>
          <p:cNvSpPr txBox="1">
            <a:spLocks noGrp="1"/>
          </p:cNvSpPr>
          <p:nvPr>
            <p:ph type="body" idx="16"/>
          </p:nvPr>
        </p:nvSpPr>
        <p:spPr>
          <a:xfrm>
            <a:off x="5913065" y="3906853"/>
            <a:ext cx="1830230" cy="1951021"/>
          </a:xfrm>
          <a:prstGeom prst="rect">
            <a:avLst/>
          </a:prstGeom>
          <a:noFill/>
          <a:ln>
            <a:noFill/>
          </a:ln>
        </p:spPr>
        <p:txBody>
          <a:bodyPr spcFirstLastPara="1" wrap="square" lIns="0" tIns="45700" rIns="91425" bIns="45700" anchor="t" anchorCtr="0">
            <a:noAutofit/>
          </a:bodyPr>
          <a:lstStyle>
            <a:lvl1pPr marL="457200" lvl="0" indent="-298450" algn="l">
              <a:lnSpc>
                <a:spcPct val="100000"/>
              </a:lnSpc>
              <a:spcBef>
                <a:spcPts val="0"/>
              </a:spcBef>
              <a:spcAft>
                <a:spcPts val="0"/>
              </a:spcAft>
              <a:buClr>
                <a:schemeClr val="dk2"/>
              </a:buClr>
              <a:buSzPts val="1100"/>
              <a:buChar char="•"/>
              <a:defRPr sz="1100"/>
            </a:lvl1pPr>
            <a:lvl2pPr marL="914400" lvl="1" indent="-298450" algn="l">
              <a:lnSpc>
                <a:spcPct val="100000"/>
              </a:lnSpc>
              <a:spcBef>
                <a:spcPts val="0"/>
              </a:spcBef>
              <a:spcAft>
                <a:spcPts val="0"/>
              </a:spcAft>
              <a:buClr>
                <a:schemeClr val="dk2"/>
              </a:buClr>
              <a:buSzPts val="1100"/>
              <a:buChar char="•"/>
              <a:defRPr sz="1100"/>
            </a:lvl2pPr>
            <a:lvl3pPr marL="1371600" lvl="2" indent="-298450" algn="l">
              <a:lnSpc>
                <a:spcPct val="100000"/>
              </a:lnSpc>
              <a:spcBef>
                <a:spcPts val="0"/>
              </a:spcBef>
              <a:spcAft>
                <a:spcPts val="0"/>
              </a:spcAft>
              <a:buClr>
                <a:schemeClr val="dk2"/>
              </a:buClr>
              <a:buSzPts val="1100"/>
              <a:buChar char="•"/>
              <a:defRPr sz="11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58"/>
          <p:cNvSpPr>
            <a:spLocks noGrp="1"/>
          </p:cNvSpPr>
          <p:nvPr>
            <p:ph type="pic" idx="17"/>
          </p:nvPr>
        </p:nvSpPr>
        <p:spPr>
          <a:xfrm>
            <a:off x="8036385" y="1592263"/>
            <a:ext cx="1261383" cy="195102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8" name="Google Shape;198;p58"/>
          <p:cNvSpPr txBox="1">
            <a:spLocks noGrp="1"/>
          </p:cNvSpPr>
          <p:nvPr>
            <p:ph type="body" idx="18"/>
          </p:nvPr>
        </p:nvSpPr>
        <p:spPr>
          <a:xfrm>
            <a:off x="8036388" y="2951146"/>
            <a:ext cx="1261383" cy="592139"/>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58"/>
          <p:cNvSpPr txBox="1">
            <a:spLocks noGrp="1"/>
          </p:cNvSpPr>
          <p:nvPr>
            <p:ph type="body" idx="19"/>
          </p:nvPr>
        </p:nvSpPr>
        <p:spPr>
          <a:xfrm>
            <a:off x="9471000" y="1592262"/>
            <a:ext cx="1830230" cy="1951021"/>
          </a:xfrm>
          <a:prstGeom prst="rect">
            <a:avLst/>
          </a:prstGeom>
          <a:noFill/>
          <a:ln>
            <a:noFill/>
          </a:ln>
        </p:spPr>
        <p:txBody>
          <a:bodyPr spcFirstLastPara="1" wrap="square" lIns="0" tIns="45700" rIns="91425" bIns="45700" anchor="t" anchorCtr="0">
            <a:noAutofit/>
          </a:bodyPr>
          <a:lstStyle>
            <a:lvl1pPr marL="457200" lvl="0" indent="-298450" algn="l">
              <a:lnSpc>
                <a:spcPct val="100000"/>
              </a:lnSpc>
              <a:spcBef>
                <a:spcPts val="0"/>
              </a:spcBef>
              <a:spcAft>
                <a:spcPts val="0"/>
              </a:spcAft>
              <a:buClr>
                <a:schemeClr val="dk2"/>
              </a:buClr>
              <a:buSzPts val="1100"/>
              <a:buChar char="•"/>
              <a:defRPr sz="1100"/>
            </a:lvl1pPr>
            <a:lvl2pPr marL="914400" lvl="1" indent="-298450" algn="l">
              <a:lnSpc>
                <a:spcPct val="100000"/>
              </a:lnSpc>
              <a:spcBef>
                <a:spcPts val="0"/>
              </a:spcBef>
              <a:spcAft>
                <a:spcPts val="0"/>
              </a:spcAft>
              <a:buClr>
                <a:schemeClr val="dk2"/>
              </a:buClr>
              <a:buSzPts val="1100"/>
              <a:buChar char="•"/>
              <a:defRPr sz="1100"/>
            </a:lvl2pPr>
            <a:lvl3pPr marL="1371600" lvl="2" indent="-298450" algn="l">
              <a:lnSpc>
                <a:spcPct val="100000"/>
              </a:lnSpc>
              <a:spcBef>
                <a:spcPts val="0"/>
              </a:spcBef>
              <a:spcAft>
                <a:spcPts val="0"/>
              </a:spcAft>
              <a:buClr>
                <a:schemeClr val="dk2"/>
              </a:buClr>
              <a:buSzPts val="1100"/>
              <a:buChar char="•"/>
              <a:defRPr sz="11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0" name="Google Shape;200;p58"/>
          <p:cNvSpPr>
            <a:spLocks noGrp="1"/>
          </p:cNvSpPr>
          <p:nvPr>
            <p:ph type="pic" idx="20"/>
          </p:nvPr>
        </p:nvSpPr>
        <p:spPr>
          <a:xfrm>
            <a:off x="8036385" y="3906854"/>
            <a:ext cx="1261383" cy="195102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01" name="Google Shape;201;p58"/>
          <p:cNvSpPr txBox="1">
            <a:spLocks noGrp="1"/>
          </p:cNvSpPr>
          <p:nvPr>
            <p:ph type="body" idx="21"/>
          </p:nvPr>
        </p:nvSpPr>
        <p:spPr>
          <a:xfrm>
            <a:off x="8036388" y="5265737"/>
            <a:ext cx="1261383" cy="592139"/>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 name="Google Shape;202;p58"/>
          <p:cNvSpPr txBox="1">
            <a:spLocks noGrp="1"/>
          </p:cNvSpPr>
          <p:nvPr>
            <p:ph type="body" idx="22"/>
          </p:nvPr>
        </p:nvSpPr>
        <p:spPr>
          <a:xfrm>
            <a:off x="9471000" y="3906853"/>
            <a:ext cx="1830230" cy="1951021"/>
          </a:xfrm>
          <a:prstGeom prst="rect">
            <a:avLst/>
          </a:prstGeom>
          <a:noFill/>
          <a:ln>
            <a:noFill/>
          </a:ln>
        </p:spPr>
        <p:txBody>
          <a:bodyPr spcFirstLastPara="1" wrap="square" lIns="0" tIns="45700" rIns="91425" bIns="45700" anchor="t" anchorCtr="0">
            <a:noAutofit/>
          </a:bodyPr>
          <a:lstStyle>
            <a:lvl1pPr marL="457200" lvl="0" indent="-298450" algn="l">
              <a:lnSpc>
                <a:spcPct val="100000"/>
              </a:lnSpc>
              <a:spcBef>
                <a:spcPts val="0"/>
              </a:spcBef>
              <a:spcAft>
                <a:spcPts val="0"/>
              </a:spcAft>
              <a:buClr>
                <a:schemeClr val="dk2"/>
              </a:buClr>
              <a:buSzPts val="1100"/>
              <a:buChar char="•"/>
              <a:defRPr sz="1100"/>
            </a:lvl1pPr>
            <a:lvl2pPr marL="914400" lvl="1" indent="-298450" algn="l">
              <a:lnSpc>
                <a:spcPct val="100000"/>
              </a:lnSpc>
              <a:spcBef>
                <a:spcPts val="0"/>
              </a:spcBef>
              <a:spcAft>
                <a:spcPts val="0"/>
              </a:spcAft>
              <a:buClr>
                <a:schemeClr val="dk2"/>
              </a:buClr>
              <a:buSzPts val="1100"/>
              <a:buChar char="•"/>
              <a:defRPr sz="1100"/>
            </a:lvl2pPr>
            <a:lvl3pPr marL="1371600" lvl="2" indent="-298450" algn="l">
              <a:lnSpc>
                <a:spcPct val="100000"/>
              </a:lnSpc>
              <a:spcBef>
                <a:spcPts val="0"/>
              </a:spcBef>
              <a:spcAft>
                <a:spcPts val="0"/>
              </a:spcAft>
              <a:buClr>
                <a:schemeClr val="dk2"/>
              </a:buClr>
              <a:buSzPts val="1100"/>
              <a:buChar char="•"/>
              <a:defRPr sz="11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9907526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2 pics &amp; titles with text ">
  <p:cSld name="Title, 2 pics &amp; titles with text ">
    <p:spTree>
      <p:nvGrpSpPr>
        <p:cNvPr id="1" name="Shape 203"/>
        <p:cNvGrpSpPr/>
        <p:nvPr/>
      </p:nvGrpSpPr>
      <p:grpSpPr>
        <a:xfrm>
          <a:off x="0" y="0"/>
          <a:ext cx="0" cy="0"/>
          <a:chOff x="0" y="0"/>
          <a:chExt cx="0" cy="0"/>
        </a:xfrm>
      </p:grpSpPr>
      <p:sp>
        <p:nvSpPr>
          <p:cNvPr id="204" name="Google Shape;204;p59"/>
          <p:cNvSpPr>
            <a:spLocks noGrp="1"/>
          </p:cNvSpPr>
          <p:nvPr>
            <p:ph type="pic" idx="2"/>
          </p:nvPr>
        </p:nvSpPr>
        <p:spPr>
          <a:xfrm>
            <a:off x="2589841" y="1592263"/>
            <a:ext cx="3366773" cy="2549047"/>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05" name="Google Shape;205;p59"/>
          <p:cNvSpPr txBox="1">
            <a:spLocks noGrp="1"/>
          </p:cNvSpPr>
          <p:nvPr>
            <p:ph type="body" idx="1"/>
          </p:nvPr>
        </p:nvSpPr>
        <p:spPr>
          <a:xfrm>
            <a:off x="2589841" y="3652359"/>
            <a:ext cx="3366773" cy="488951"/>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1000"/>
              <a:buFont typeface="Arial"/>
              <a:buNone/>
              <a:defRPr sz="10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6" name="Google Shape;206;p59"/>
          <p:cNvSpPr txBox="1">
            <a:spLocks noGrp="1"/>
          </p:cNvSpPr>
          <p:nvPr>
            <p:ph type="body" idx="3"/>
          </p:nvPr>
        </p:nvSpPr>
        <p:spPr>
          <a:xfrm>
            <a:off x="2589841" y="4777454"/>
            <a:ext cx="3366765" cy="1080421"/>
          </a:xfrm>
          <a:prstGeom prst="rect">
            <a:avLst/>
          </a:prstGeom>
          <a:noFill/>
          <a:ln>
            <a:noFill/>
          </a:ln>
        </p:spPr>
        <p:txBody>
          <a:bodyPr spcFirstLastPara="1" wrap="square" lIns="0" tIns="45700" rIns="91425" bIns="45700" anchor="t" anchorCtr="0">
            <a:noAutofit/>
          </a:bodyPr>
          <a:lstStyle>
            <a:lvl1pPr marL="457200" lvl="0" indent="-317500" algn="l">
              <a:lnSpc>
                <a:spcPct val="100000"/>
              </a:lnSpc>
              <a:spcBef>
                <a:spcPts val="0"/>
              </a:spcBef>
              <a:spcAft>
                <a:spcPts val="0"/>
              </a:spcAft>
              <a:buClr>
                <a:schemeClr val="dk2"/>
              </a:buClr>
              <a:buSzPts val="1400"/>
              <a:buChar char="•"/>
              <a:defRPr sz="1400"/>
            </a:lvl1pPr>
            <a:lvl2pPr marL="914400" lvl="1" indent="-317500" algn="l">
              <a:lnSpc>
                <a:spcPct val="100000"/>
              </a:lnSpc>
              <a:spcBef>
                <a:spcPts val="0"/>
              </a:spcBef>
              <a:spcAft>
                <a:spcPts val="0"/>
              </a:spcAft>
              <a:buClr>
                <a:schemeClr val="dk2"/>
              </a:buClr>
              <a:buSzPts val="1400"/>
              <a:buChar char="•"/>
              <a:defRPr sz="1400"/>
            </a:lvl2pPr>
            <a:lvl3pPr marL="1371600" lvl="2" indent="-317500" algn="l">
              <a:lnSpc>
                <a:spcPct val="100000"/>
              </a:lnSpc>
              <a:spcBef>
                <a:spcPts val="0"/>
              </a:spcBef>
              <a:spcAft>
                <a:spcPts val="0"/>
              </a:spcAft>
              <a:buClr>
                <a:schemeClr val="dk2"/>
              </a:buClr>
              <a:buSzPts val="1400"/>
              <a:buChar char="•"/>
              <a:defRPr sz="14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7" name="Google Shape;207;p59"/>
          <p:cNvSpPr txBox="1">
            <a:spLocks noGrp="1"/>
          </p:cNvSpPr>
          <p:nvPr>
            <p:ph type="body" idx="4"/>
          </p:nvPr>
        </p:nvSpPr>
        <p:spPr>
          <a:xfrm>
            <a:off x="2589841" y="4338197"/>
            <a:ext cx="3366765" cy="32394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Font typeface="Arial"/>
              <a:buNone/>
              <a:defRPr>
                <a:latin typeface="Arial"/>
                <a:ea typeface="Arial"/>
                <a:cs typeface="Arial"/>
                <a:sym typeface="Arial"/>
              </a:defRPr>
            </a:lvl1pPr>
            <a:lvl2pPr marL="914400" lvl="1" indent="-228600" algn="l">
              <a:lnSpc>
                <a:spcPct val="100000"/>
              </a:lnSpc>
              <a:spcBef>
                <a:spcPts val="0"/>
              </a:spcBef>
              <a:spcAft>
                <a:spcPts val="0"/>
              </a:spcAft>
              <a:buClr>
                <a:schemeClr val="dk2"/>
              </a:buClr>
              <a:buSzPts val="1600"/>
              <a:buFont typeface="Arial"/>
              <a:buNone/>
              <a:defRPr>
                <a:latin typeface="Arial"/>
                <a:ea typeface="Arial"/>
                <a:cs typeface="Arial"/>
                <a:sym typeface="Arial"/>
              </a:defRPr>
            </a:lvl2pPr>
            <a:lvl3pPr marL="1371600" lvl="2" indent="-228600" algn="l">
              <a:lnSpc>
                <a:spcPct val="100000"/>
              </a:lnSpc>
              <a:spcBef>
                <a:spcPts val="0"/>
              </a:spcBef>
              <a:spcAft>
                <a:spcPts val="0"/>
              </a:spcAft>
              <a:buClr>
                <a:schemeClr val="dk2"/>
              </a:buClr>
              <a:buSzPts val="1600"/>
              <a:buFont typeface="Arial"/>
              <a:buNone/>
              <a:defRPr>
                <a:latin typeface="Arial"/>
                <a:ea typeface="Arial"/>
                <a:cs typeface="Arial"/>
                <a:sym typeface="Arial"/>
              </a:defRPr>
            </a:lvl3pPr>
            <a:lvl4pPr marL="1828800" lvl="3" indent="-228600" algn="l">
              <a:lnSpc>
                <a:spcPct val="100000"/>
              </a:lnSpc>
              <a:spcBef>
                <a:spcPts val="0"/>
              </a:spcBef>
              <a:spcAft>
                <a:spcPts val="0"/>
              </a:spcAft>
              <a:buClr>
                <a:schemeClr val="dk2"/>
              </a:buClr>
              <a:buSzPts val="1600"/>
              <a:buFont typeface="Arial"/>
              <a:buNone/>
              <a:defRPr>
                <a:latin typeface="Arial"/>
                <a:ea typeface="Arial"/>
                <a:cs typeface="Arial"/>
                <a:sym typeface="Arial"/>
              </a:defRPr>
            </a:lvl4pPr>
            <a:lvl5pPr marL="2286000" lvl="4" indent="-228600" algn="l">
              <a:lnSpc>
                <a:spcPct val="100000"/>
              </a:lnSpc>
              <a:spcBef>
                <a:spcPts val="0"/>
              </a:spcBef>
              <a:spcAft>
                <a:spcPts val="0"/>
              </a:spcAft>
              <a:buClr>
                <a:schemeClr val="dk2"/>
              </a:buClr>
              <a:buSzPts val="1600"/>
              <a:buFont typeface="Arial"/>
              <a:buNone/>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p59"/>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9" name="Google Shape;209;p59"/>
          <p:cNvSpPr txBox="1">
            <a:spLocks noGrp="1"/>
          </p:cNvSpPr>
          <p:nvPr>
            <p:ph type="body" idx="5"/>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0" name="Google Shape;210;p59"/>
          <p:cNvSpPr>
            <a:spLocks noGrp="1"/>
          </p:cNvSpPr>
          <p:nvPr>
            <p:ph type="pic" idx="6"/>
          </p:nvPr>
        </p:nvSpPr>
        <p:spPr>
          <a:xfrm>
            <a:off x="6235371" y="1592263"/>
            <a:ext cx="3366773" cy="2549047"/>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11" name="Google Shape;211;p59"/>
          <p:cNvSpPr txBox="1">
            <a:spLocks noGrp="1"/>
          </p:cNvSpPr>
          <p:nvPr>
            <p:ph type="body" idx="7"/>
          </p:nvPr>
        </p:nvSpPr>
        <p:spPr>
          <a:xfrm>
            <a:off x="6235371" y="3652359"/>
            <a:ext cx="3366773" cy="488951"/>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1000"/>
              <a:buFont typeface="Arial"/>
              <a:buNone/>
              <a:defRPr sz="10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2" name="Google Shape;212;p59"/>
          <p:cNvSpPr txBox="1">
            <a:spLocks noGrp="1"/>
          </p:cNvSpPr>
          <p:nvPr>
            <p:ph type="body" idx="8"/>
          </p:nvPr>
        </p:nvSpPr>
        <p:spPr>
          <a:xfrm>
            <a:off x="6235371" y="4777454"/>
            <a:ext cx="3366765" cy="1080421"/>
          </a:xfrm>
          <a:prstGeom prst="rect">
            <a:avLst/>
          </a:prstGeom>
          <a:noFill/>
          <a:ln>
            <a:noFill/>
          </a:ln>
        </p:spPr>
        <p:txBody>
          <a:bodyPr spcFirstLastPara="1" wrap="square" lIns="0" tIns="45700" rIns="91425" bIns="45700" anchor="t" anchorCtr="0">
            <a:noAutofit/>
          </a:bodyPr>
          <a:lstStyle>
            <a:lvl1pPr marL="457200" lvl="0" indent="-317500" algn="l">
              <a:lnSpc>
                <a:spcPct val="100000"/>
              </a:lnSpc>
              <a:spcBef>
                <a:spcPts val="0"/>
              </a:spcBef>
              <a:spcAft>
                <a:spcPts val="0"/>
              </a:spcAft>
              <a:buClr>
                <a:schemeClr val="dk2"/>
              </a:buClr>
              <a:buSzPts val="1400"/>
              <a:buChar char="•"/>
              <a:defRPr sz="1400"/>
            </a:lvl1pPr>
            <a:lvl2pPr marL="914400" lvl="1" indent="-317500" algn="l">
              <a:lnSpc>
                <a:spcPct val="100000"/>
              </a:lnSpc>
              <a:spcBef>
                <a:spcPts val="0"/>
              </a:spcBef>
              <a:spcAft>
                <a:spcPts val="0"/>
              </a:spcAft>
              <a:buClr>
                <a:schemeClr val="dk2"/>
              </a:buClr>
              <a:buSzPts val="1400"/>
              <a:buChar char="•"/>
              <a:defRPr sz="1400"/>
            </a:lvl2pPr>
            <a:lvl3pPr marL="1371600" lvl="2" indent="-317500" algn="l">
              <a:lnSpc>
                <a:spcPct val="100000"/>
              </a:lnSpc>
              <a:spcBef>
                <a:spcPts val="0"/>
              </a:spcBef>
              <a:spcAft>
                <a:spcPts val="0"/>
              </a:spcAft>
              <a:buClr>
                <a:schemeClr val="dk2"/>
              </a:buClr>
              <a:buSzPts val="1400"/>
              <a:buChar char="•"/>
              <a:defRPr sz="14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3" name="Google Shape;213;p59"/>
          <p:cNvSpPr txBox="1">
            <a:spLocks noGrp="1"/>
          </p:cNvSpPr>
          <p:nvPr>
            <p:ph type="body" idx="9"/>
          </p:nvPr>
        </p:nvSpPr>
        <p:spPr>
          <a:xfrm>
            <a:off x="6235371" y="4338197"/>
            <a:ext cx="3366765" cy="32394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Font typeface="Arial"/>
              <a:buNone/>
              <a:defRPr>
                <a:latin typeface="Arial"/>
                <a:ea typeface="Arial"/>
                <a:cs typeface="Arial"/>
                <a:sym typeface="Arial"/>
              </a:defRPr>
            </a:lvl1pPr>
            <a:lvl2pPr marL="914400" lvl="1" indent="-228600" algn="l">
              <a:lnSpc>
                <a:spcPct val="100000"/>
              </a:lnSpc>
              <a:spcBef>
                <a:spcPts val="0"/>
              </a:spcBef>
              <a:spcAft>
                <a:spcPts val="0"/>
              </a:spcAft>
              <a:buClr>
                <a:schemeClr val="dk2"/>
              </a:buClr>
              <a:buSzPts val="1600"/>
              <a:buFont typeface="Arial"/>
              <a:buNone/>
              <a:defRPr>
                <a:latin typeface="Arial"/>
                <a:ea typeface="Arial"/>
                <a:cs typeface="Arial"/>
                <a:sym typeface="Arial"/>
              </a:defRPr>
            </a:lvl2pPr>
            <a:lvl3pPr marL="1371600" lvl="2" indent="-228600" algn="l">
              <a:lnSpc>
                <a:spcPct val="100000"/>
              </a:lnSpc>
              <a:spcBef>
                <a:spcPts val="0"/>
              </a:spcBef>
              <a:spcAft>
                <a:spcPts val="0"/>
              </a:spcAft>
              <a:buClr>
                <a:schemeClr val="dk2"/>
              </a:buClr>
              <a:buSzPts val="1600"/>
              <a:buFont typeface="Arial"/>
              <a:buNone/>
              <a:defRPr>
                <a:latin typeface="Arial"/>
                <a:ea typeface="Arial"/>
                <a:cs typeface="Arial"/>
                <a:sym typeface="Arial"/>
              </a:defRPr>
            </a:lvl3pPr>
            <a:lvl4pPr marL="1828800" lvl="3" indent="-228600" algn="l">
              <a:lnSpc>
                <a:spcPct val="100000"/>
              </a:lnSpc>
              <a:spcBef>
                <a:spcPts val="0"/>
              </a:spcBef>
              <a:spcAft>
                <a:spcPts val="0"/>
              </a:spcAft>
              <a:buClr>
                <a:schemeClr val="dk2"/>
              </a:buClr>
              <a:buSzPts val="1600"/>
              <a:buFont typeface="Arial"/>
              <a:buNone/>
              <a:defRPr>
                <a:latin typeface="Arial"/>
                <a:ea typeface="Arial"/>
                <a:cs typeface="Arial"/>
                <a:sym typeface="Arial"/>
              </a:defRPr>
            </a:lvl4pPr>
            <a:lvl5pPr marL="2286000" lvl="4" indent="-228600" algn="l">
              <a:lnSpc>
                <a:spcPct val="100000"/>
              </a:lnSpc>
              <a:spcBef>
                <a:spcPts val="0"/>
              </a:spcBef>
              <a:spcAft>
                <a:spcPts val="0"/>
              </a:spcAft>
              <a:buClr>
                <a:schemeClr val="dk2"/>
              </a:buClr>
              <a:buSzPts val="1600"/>
              <a:buFont typeface="Arial"/>
              <a:buNone/>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911051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ubtitle, content &amp; large picture">
  <p:cSld name="Title, subtitle, content &amp; large picture">
    <p:spTree>
      <p:nvGrpSpPr>
        <p:cNvPr id="1" name="Shape 214"/>
        <p:cNvGrpSpPr/>
        <p:nvPr/>
      </p:nvGrpSpPr>
      <p:grpSpPr>
        <a:xfrm>
          <a:off x="0" y="0"/>
          <a:ext cx="0" cy="0"/>
          <a:chOff x="0" y="0"/>
          <a:chExt cx="0" cy="0"/>
        </a:xfrm>
      </p:grpSpPr>
      <p:sp>
        <p:nvSpPr>
          <p:cNvPr id="215" name="Google Shape;215;p60"/>
          <p:cNvSpPr/>
          <p:nvPr/>
        </p:nvSpPr>
        <p:spPr>
          <a:xfrm>
            <a:off x="359596" y="811658"/>
            <a:ext cx="11743361" cy="4034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Courier New"/>
              <a:buNone/>
            </a:pPr>
            <a:endParaRPr sz="1600">
              <a:solidFill>
                <a:schemeClr val="lt1"/>
              </a:solidFill>
              <a:latin typeface="Arial"/>
              <a:ea typeface="Arial"/>
              <a:cs typeface="Arial"/>
              <a:sym typeface="Arial"/>
            </a:endParaRPr>
          </a:p>
        </p:txBody>
      </p:sp>
      <p:cxnSp>
        <p:nvCxnSpPr>
          <p:cNvPr id="216" name="Google Shape;216;p60"/>
          <p:cNvCxnSpPr/>
          <p:nvPr/>
        </p:nvCxnSpPr>
        <p:spPr>
          <a:xfrm>
            <a:off x="906463" y="1074695"/>
            <a:ext cx="5868908" cy="0"/>
          </a:xfrm>
          <a:prstGeom prst="straightConnector1">
            <a:avLst/>
          </a:prstGeom>
          <a:noFill/>
          <a:ln w="12700" cap="flat" cmpd="sng">
            <a:solidFill>
              <a:schemeClr val="dk2"/>
            </a:solidFill>
            <a:prstDash val="solid"/>
            <a:round/>
            <a:headEnd type="none" w="sm" len="sm"/>
            <a:tailEnd type="none" w="sm" len="sm"/>
          </a:ln>
        </p:spPr>
      </p:cxnSp>
      <p:sp>
        <p:nvSpPr>
          <p:cNvPr id="217" name="Google Shape;217;p60"/>
          <p:cNvSpPr txBox="1">
            <a:spLocks noGrp="1"/>
          </p:cNvSpPr>
          <p:nvPr>
            <p:ph type="body" idx="1"/>
          </p:nvPr>
        </p:nvSpPr>
        <p:spPr>
          <a:xfrm>
            <a:off x="906462" y="1585430"/>
            <a:ext cx="5868909" cy="4272445"/>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8" name="Google Shape;218;p60"/>
          <p:cNvSpPr>
            <a:spLocks noGrp="1"/>
          </p:cNvSpPr>
          <p:nvPr>
            <p:ph type="pic" idx="2"/>
          </p:nvPr>
        </p:nvSpPr>
        <p:spPr>
          <a:xfrm>
            <a:off x="7227066" y="630237"/>
            <a:ext cx="4072759" cy="5227635"/>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19" name="Google Shape;219;p60"/>
          <p:cNvSpPr txBox="1">
            <a:spLocks noGrp="1"/>
          </p:cNvSpPr>
          <p:nvPr>
            <p:ph type="body" idx="3"/>
          </p:nvPr>
        </p:nvSpPr>
        <p:spPr>
          <a:xfrm>
            <a:off x="7227066" y="5386688"/>
            <a:ext cx="4072759" cy="471184"/>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1000"/>
              <a:buFont typeface="Arial"/>
              <a:buNone/>
              <a:defRPr sz="10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0" name="Google Shape;220;p60"/>
          <p:cNvSpPr txBox="1">
            <a:spLocks noGrp="1"/>
          </p:cNvSpPr>
          <p:nvPr>
            <p:ph type="title"/>
          </p:nvPr>
        </p:nvSpPr>
        <p:spPr>
          <a:xfrm>
            <a:off x="906463" y="506192"/>
            <a:ext cx="5868909"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60"/>
          <p:cNvSpPr txBox="1">
            <a:spLocks noGrp="1"/>
          </p:cNvSpPr>
          <p:nvPr>
            <p:ph type="body" idx="4"/>
          </p:nvPr>
        </p:nvSpPr>
        <p:spPr>
          <a:xfrm>
            <a:off x="906464" y="1155943"/>
            <a:ext cx="5868908"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082689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o content">
  <p:cSld name="No content">
    <p:spTree>
      <p:nvGrpSpPr>
        <p:cNvPr id="1" name="Shape 24"/>
        <p:cNvGrpSpPr/>
        <p:nvPr/>
      </p:nvGrpSpPr>
      <p:grpSpPr>
        <a:xfrm>
          <a:off x="0" y="0"/>
          <a:ext cx="0" cy="0"/>
          <a:chOff x="0" y="0"/>
          <a:chExt cx="0" cy="0"/>
        </a:xfrm>
      </p:grpSpPr>
      <p:sp>
        <p:nvSpPr>
          <p:cNvPr id="25" name="Google Shape;25;p34"/>
          <p:cNvSpPr/>
          <p:nvPr/>
        </p:nvSpPr>
        <p:spPr>
          <a:xfrm>
            <a:off x="836705" y="630238"/>
            <a:ext cx="10518590" cy="87947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Courier New"/>
              <a:buNone/>
            </a:pPr>
            <a:endParaRPr sz="1600">
              <a:solidFill>
                <a:schemeClr val="lt1"/>
              </a:solidFill>
              <a:latin typeface="Arial"/>
              <a:ea typeface="Arial"/>
              <a:cs typeface="Arial"/>
              <a:sym typeface="Arial"/>
            </a:endParaRPr>
          </a:p>
        </p:txBody>
      </p:sp>
    </p:spTree>
    <p:extLst>
      <p:ext uri="{BB962C8B-B14F-4D97-AF65-F5344CB8AC3E}">
        <p14:creationId xmlns:p14="http://schemas.microsoft.com/office/powerpoint/2010/main" val="15050931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ub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2"/>
            <a:ext cx="4929257"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B727E0F1-9B20-4935-9C52-A8C66FD4124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8523848-C9BD-4E15-9DBB-8D5801D4F3DF}"/>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6" name="Content Placeholder 4">
            <a:extLst>
              <a:ext uri="{FF2B5EF4-FFF2-40B4-BE49-F238E27FC236}">
                <a16:creationId xmlns:a16="http://schemas.microsoft.com/office/drawing/2014/main" id="{3944E09A-1039-416B-8BCD-6EA8163C411D}"/>
              </a:ext>
            </a:extLst>
          </p:cNvPr>
          <p:cNvSpPr>
            <a:spLocks noGrp="1"/>
          </p:cNvSpPr>
          <p:nvPr>
            <p:ph sz="quarter" idx="12" hasCustomPrompt="1"/>
          </p:nvPr>
        </p:nvSpPr>
        <p:spPr>
          <a:xfrm>
            <a:off x="6370568" y="1592262"/>
            <a:ext cx="4929257"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922200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subtitle, content &amp; source/footnot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3"/>
            <a:ext cx="4929257" cy="410979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9">
            <a:extLst>
              <a:ext uri="{FF2B5EF4-FFF2-40B4-BE49-F238E27FC236}">
                <a16:creationId xmlns:a16="http://schemas.microsoft.com/office/drawing/2014/main" id="{AA1095E4-71FF-4040-9780-3C562EF7E771}"/>
              </a:ext>
            </a:extLst>
          </p:cNvPr>
          <p:cNvSpPr>
            <a:spLocks noGrp="1"/>
          </p:cNvSpPr>
          <p:nvPr>
            <p:ph type="body" sz="quarter" idx="19" hasCustomPrompt="1"/>
          </p:nvPr>
        </p:nvSpPr>
        <p:spPr>
          <a:xfrm>
            <a:off x="906464" y="5756086"/>
            <a:ext cx="4929257"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8" name="Title 1">
            <a:extLst>
              <a:ext uri="{FF2B5EF4-FFF2-40B4-BE49-F238E27FC236}">
                <a16:creationId xmlns:a16="http://schemas.microsoft.com/office/drawing/2014/main" id="{6BABB47C-08CC-47C8-BC6D-00C2BD67EA16}"/>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B1C08691-002E-49F5-9821-79A79282C7D2}"/>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7" name="Content Placeholder 4">
            <a:extLst>
              <a:ext uri="{FF2B5EF4-FFF2-40B4-BE49-F238E27FC236}">
                <a16:creationId xmlns:a16="http://schemas.microsoft.com/office/drawing/2014/main" id="{867750C4-2CF3-42E4-8DC1-23093AA10D15}"/>
              </a:ext>
            </a:extLst>
          </p:cNvPr>
          <p:cNvSpPr>
            <a:spLocks noGrp="1"/>
          </p:cNvSpPr>
          <p:nvPr>
            <p:ph sz="quarter" idx="20" hasCustomPrompt="1"/>
          </p:nvPr>
        </p:nvSpPr>
        <p:spPr>
          <a:xfrm>
            <a:off x="6356279" y="1592263"/>
            <a:ext cx="4929257" cy="410979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9">
            <a:extLst>
              <a:ext uri="{FF2B5EF4-FFF2-40B4-BE49-F238E27FC236}">
                <a16:creationId xmlns:a16="http://schemas.microsoft.com/office/drawing/2014/main" id="{D1871B70-D49E-447F-8679-85AEF08FB277}"/>
              </a:ext>
            </a:extLst>
          </p:cNvPr>
          <p:cNvSpPr>
            <a:spLocks noGrp="1"/>
          </p:cNvSpPr>
          <p:nvPr>
            <p:ph type="body" sz="quarter" idx="21" hasCustomPrompt="1"/>
          </p:nvPr>
        </p:nvSpPr>
        <p:spPr>
          <a:xfrm>
            <a:off x="6356279" y="5756086"/>
            <a:ext cx="4929257"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Tree>
    <p:extLst>
      <p:ext uri="{BB962C8B-B14F-4D97-AF65-F5344CB8AC3E}">
        <p14:creationId xmlns:p14="http://schemas.microsoft.com/office/powerpoint/2010/main" val="42819731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content &amp; source/footnot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8E95937-F466-4F58-B582-8721D3C9D23D}"/>
              </a:ext>
            </a:extLst>
          </p:cNvPr>
          <p:cNvSpPr>
            <a:spLocks noGrp="1"/>
          </p:cNvSpPr>
          <p:nvPr>
            <p:ph sz="quarter" idx="11" hasCustomPrompt="1"/>
          </p:nvPr>
        </p:nvSpPr>
        <p:spPr>
          <a:xfrm>
            <a:off x="906464" y="1592263"/>
            <a:ext cx="10393362" cy="4162371"/>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9">
            <a:extLst>
              <a:ext uri="{FF2B5EF4-FFF2-40B4-BE49-F238E27FC236}">
                <a16:creationId xmlns:a16="http://schemas.microsoft.com/office/drawing/2014/main" id="{BED2F0F8-4186-44B6-873A-D194D89C9C0C}"/>
              </a:ext>
            </a:extLst>
          </p:cNvPr>
          <p:cNvSpPr>
            <a:spLocks noGrp="1"/>
          </p:cNvSpPr>
          <p:nvPr>
            <p:ph type="body" sz="quarter" idx="19" hasCustomPrompt="1"/>
          </p:nvPr>
        </p:nvSpPr>
        <p:spPr>
          <a:xfrm>
            <a:off x="906464" y="5754634"/>
            <a:ext cx="10393361"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7" name="Title 1">
            <a:extLst>
              <a:ext uri="{FF2B5EF4-FFF2-40B4-BE49-F238E27FC236}">
                <a16:creationId xmlns:a16="http://schemas.microsoft.com/office/drawing/2014/main" id="{08B85A9A-2089-4861-8906-B3D8040F8E7A}"/>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EF04979-F2A3-4CA2-9AA4-1A023931253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9707182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mp; 3 pics with text">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910E507C-AAE6-4FED-AC4E-A73D986154BA}"/>
              </a:ext>
            </a:extLst>
          </p:cNvPr>
          <p:cNvSpPr>
            <a:spLocks noGrp="1"/>
          </p:cNvSpPr>
          <p:nvPr>
            <p:ph type="pic" sz="quarter" idx="12" hasCustomPrompt="1"/>
          </p:nvPr>
        </p:nvSpPr>
        <p:spPr>
          <a:xfrm>
            <a:off x="906463" y="1592263"/>
            <a:ext cx="3234022" cy="202503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5" name="Text Placeholder 9">
            <a:extLst>
              <a:ext uri="{FF2B5EF4-FFF2-40B4-BE49-F238E27FC236}">
                <a16:creationId xmlns:a16="http://schemas.microsoft.com/office/drawing/2014/main" id="{C635C1B9-56DB-4822-8BE1-1B71F05D39B4}"/>
              </a:ext>
            </a:extLst>
          </p:cNvPr>
          <p:cNvSpPr>
            <a:spLocks noGrp="1"/>
          </p:cNvSpPr>
          <p:nvPr>
            <p:ph type="body" sz="quarter" idx="13" hasCustomPrompt="1"/>
          </p:nvPr>
        </p:nvSpPr>
        <p:spPr>
          <a:xfrm>
            <a:off x="906463" y="3617300"/>
            <a:ext cx="3234022"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4" name="Text Placeholder 3">
            <a:extLst>
              <a:ext uri="{FF2B5EF4-FFF2-40B4-BE49-F238E27FC236}">
                <a16:creationId xmlns:a16="http://schemas.microsoft.com/office/drawing/2014/main" id="{C294BD5C-A104-49D3-B85B-71FA3DCD71ED}"/>
              </a:ext>
            </a:extLst>
          </p:cNvPr>
          <p:cNvSpPr>
            <a:spLocks noGrp="1"/>
          </p:cNvSpPr>
          <p:nvPr>
            <p:ph type="body" sz="quarter" idx="14" hasCustomPrompt="1"/>
          </p:nvPr>
        </p:nvSpPr>
        <p:spPr>
          <a:xfrm>
            <a:off x="906463" y="4237037"/>
            <a:ext cx="3234014" cy="1620838"/>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1">
            <a:extLst>
              <a:ext uri="{FF2B5EF4-FFF2-40B4-BE49-F238E27FC236}">
                <a16:creationId xmlns:a16="http://schemas.microsoft.com/office/drawing/2014/main" id="{E3D4F58A-34E2-4997-A2B2-C106D12D8E82}"/>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7" name="Text Placeholder 3">
            <a:extLst>
              <a:ext uri="{FF2B5EF4-FFF2-40B4-BE49-F238E27FC236}">
                <a16:creationId xmlns:a16="http://schemas.microsoft.com/office/drawing/2014/main" id="{80129624-6553-4A69-85B3-6FEC416B4AB4}"/>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26" name="Picture Placeholder 7">
            <a:extLst>
              <a:ext uri="{FF2B5EF4-FFF2-40B4-BE49-F238E27FC236}">
                <a16:creationId xmlns:a16="http://schemas.microsoft.com/office/drawing/2014/main" id="{3E8025B5-143B-4614-B5F7-C1BC37E178C4}"/>
              </a:ext>
            </a:extLst>
          </p:cNvPr>
          <p:cNvSpPr>
            <a:spLocks noGrp="1"/>
          </p:cNvSpPr>
          <p:nvPr>
            <p:ph type="pic" sz="quarter" idx="15" hasCustomPrompt="1"/>
          </p:nvPr>
        </p:nvSpPr>
        <p:spPr>
          <a:xfrm>
            <a:off x="4478989" y="1592263"/>
            <a:ext cx="3234022" cy="202503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27" name="Text Placeholder 9">
            <a:extLst>
              <a:ext uri="{FF2B5EF4-FFF2-40B4-BE49-F238E27FC236}">
                <a16:creationId xmlns:a16="http://schemas.microsoft.com/office/drawing/2014/main" id="{1C06426E-732E-443E-9E49-48CC6F3AB8C1}"/>
              </a:ext>
            </a:extLst>
          </p:cNvPr>
          <p:cNvSpPr>
            <a:spLocks noGrp="1"/>
          </p:cNvSpPr>
          <p:nvPr>
            <p:ph type="body" sz="quarter" idx="16" hasCustomPrompt="1"/>
          </p:nvPr>
        </p:nvSpPr>
        <p:spPr>
          <a:xfrm>
            <a:off x="4478989" y="3617300"/>
            <a:ext cx="3234022"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1" name="Text Placeholder 3">
            <a:extLst>
              <a:ext uri="{FF2B5EF4-FFF2-40B4-BE49-F238E27FC236}">
                <a16:creationId xmlns:a16="http://schemas.microsoft.com/office/drawing/2014/main" id="{6553159D-437D-4165-93F6-B976A7FE3354}"/>
              </a:ext>
            </a:extLst>
          </p:cNvPr>
          <p:cNvSpPr>
            <a:spLocks noGrp="1"/>
          </p:cNvSpPr>
          <p:nvPr>
            <p:ph type="body" sz="quarter" idx="17" hasCustomPrompt="1"/>
          </p:nvPr>
        </p:nvSpPr>
        <p:spPr>
          <a:xfrm>
            <a:off x="4478989" y="4237037"/>
            <a:ext cx="3234014" cy="1620838"/>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Picture Placeholder 7">
            <a:extLst>
              <a:ext uri="{FF2B5EF4-FFF2-40B4-BE49-F238E27FC236}">
                <a16:creationId xmlns:a16="http://schemas.microsoft.com/office/drawing/2014/main" id="{F265C580-2414-43EC-BBC4-281B73DDE8B6}"/>
              </a:ext>
            </a:extLst>
          </p:cNvPr>
          <p:cNvSpPr>
            <a:spLocks noGrp="1"/>
          </p:cNvSpPr>
          <p:nvPr>
            <p:ph type="pic" sz="quarter" idx="18" hasCustomPrompt="1"/>
          </p:nvPr>
        </p:nvSpPr>
        <p:spPr>
          <a:xfrm>
            <a:off x="8051515" y="1592263"/>
            <a:ext cx="3234022" cy="202503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33" name="Text Placeholder 9">
            <a:extLst>
              <a:ext uri="{FF2B5EF4-FFF2-40B4-BE49-F238E27FC236}">
                <a16:creationId xmlns:a16="http://schemas.microsoft.com/office/drawing/2014/main" id="{D1B7CEF5-B8C6-485C-8441-0031BFA2D117}"/>
              </a:ext>
            </a:extLst>
          </p:cNvPr>
          <p:cNvSpPr>
            <a:spLocks noGrp="1"/>
          </p:cNvSpPr>
          <p:nvPr>
            <p:ph type="body" sz="quarter" idx="19" hasCustomPrompt="1"/>
          </p:nvPr>
        </p:nvSpPr>
        <p:spPr>
          <a:xfrm>
            <a:off x="8051515" y="3617300"/>
            <a:ext cx="3234022"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4" name="Text Placeholder 3">
            <a:extLst>
              <a:ext uri="{FF2B5EF4-FFF2-40B4-BE49-F238E27FC236}">
                <a16:creationId xmlns:a16="http://schemas.microsoft.com/office/drawing/2014/main" id="{8827904D-E3FE-44A6-AB6B-165CE391E4EF}"/>
              </a:ext>
            </a:extLst>
          </p:cNvPr>
          <p:cNvSpPr>
            <a:spLocks noGrp="1"/>
          </p:cNvSpPr>
          <p:nvPr>
            <p:ph type="body" sz="quarter" idx="20" hasCustomPrompt="1"/>
          </p:nvPr>
        </p:nvSpPr>
        <p:spPr>
          <a:xfrm>
            <a:off x="8051515" y="4237037"/>
            <a:ext cx="3234014" cy="1620838"/>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714730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D266-24FD-49CB-9AFC-2A4C82776910}"/>
              </a:ext>
            </a:extLst>
          </p:cNvPr>
          <p:cNvSpPr>
            <a:spLocks noGrp="1"/>
          </p:cNvSpPr>
          <p:nvPr>
            <p:ph type="title" hasCustomPrompt="1"/>
          </p:nvPr>
        </p:nvSpPr>
        <p:spPr>
          <a:xfrm>
            <a:off x="906463" y="507069"/>
            <a:ext cx="10393362" cy="540000"/>
          </a:xfrm>
        </p:spPr>
        <p:txBody>
          <a:bodyPr anchor="ctr"/>
          <a:lstStyle>
            <a:lvl1pPr>
              <a:defRPr/>
            </a:lvl1pPr>
          </a:lstStyle>
          <a:p>
            <a:r>
              <a:rPr lang="en-US"/>
              <a:t>Add title</a:t>
            </a:r>
            <a:endParaRPr lang="en-GB"/>
          </a:p>
        </p:txBody>
      </p:sp>
    </p:spTree>
    <p:extLst>
      <p:ext uri="{BB962C8B-B14F-4D97-AF65-F5344CB8AC3E}">
        <p14:creationId xmlns:p14="http://schemas.microsoft.com/office/powerpoint/2010/main" val="41054550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9824F-CC75-A414-481C-CB900B4B68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684878D-C26E-7909-E176-DE2FFEE835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1D611C6-BBCE-27DB-F913-09382F2C996B}"/>
              </a:ext>
            </a:extLst>
          </p:cNvPr>
          <p:cNvSpPr>
            <a:spLocks noGrp="1"/>
          </p:cNvSpPr>
          <p:nvPr>
            <p:ph type="dt" sz="half" idx="10"/>
          </p:nvPr>
        </p:nvSpPr>
        <p:spPr/>
        <p:txBody>
          <a:bodyPr/>
          <a:lstStyle/>
          <a:p>
            <a:fld id="{D10F6761-01E9-4D2A-B5EC-7CE2C9F0055F}" type="datetimeFigureOut">
              <a:rPr lang="en-GB" smtClean="0"/>
              <a:t>05/12/2024</a:t>
            </a:fld>
            <a:endParaRPr lang="en-GB"/>
          </a:p>
        </p:txBody>
      </p:sp>
      <p:sp>
        <p:nvSpPr>
          <p:cNvPr id="5" name="Footer Placeholder 4">
            <a:extLst>
              <a:ext uri="{FF2B5EF4-FFF2-40B4-BE49-F238E27FC236}">
                <a16:creationId xmlns:a16="http://schemas.microsoft.com/office/drawing/2014/main" id="{4954D9D7-EE82-7532-93C7-19E0F22E15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725C05-9210-6C97-05C8-215F9472FCD3}"/>
              </a:ext>
            </a:extLst>
          </p:cNvPr>
          <p:cNvSpPr>
            <a:spLocks noGrp="1"/>
          </p:cNvSpPr>
          <p:nvPr>
            <p:ph type="sldNum" sz="quarter" idx="12"/>
          </p:nvPr>
        </p:nvSpPr>
        <p:spPr/>
        <p:txBody>
          <a:bodyPr/>
          <a:lstStyle/>
          <a:p>
            <a:fld id="{658AC336-724F-4735-A0BD-DC8F1B4CF1BC}" type="slidenum">
              <a:rPr lang="en-GB" smtClean="0"/>
              <a:t>‹#›</a:t>
            </a:fld>
            <a:endParaRPr lang="en-GB"/>
          </a:p>
        </p:txBody>
      </p:sp>
    </p:spTree>
    <p:extLst>
      <p:ext uri="{BB962C8B-B14F-4D97-AF65-F5344CB8AC3E}">
        <p14:creationId xmlns:p14="http://schemas.microsoft.com/office/powerpoint/2010/main" val="26089926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70CE0-AA23-5825-69A6-8A4EF629F10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658207-8D71-472D-C1CF-83D318FF4F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26BD94-573B-0E44-C541-3678A9A038BD}"/>
              </a:ext>
            </a:extLst>
          </p:cNvPr>
          <p:cNvSpPr>
            <a:spLocks noGrp="1"/>
          </p:cNvSpPr>
          <p:nvPr>
            <p:ph type="dt" sz="half" idx="10"/>
          </p:nvPr>
        </p:nvSpPr>
        <p:spPr/>
        <p:txBody>
          <a:bodyPr/>
          <a:lstStyle/>
          <a:p>
            <a:fld id="{D10F6761-01E9-4D2A-B5EC-7CE2C9F0055F}" type="datetimeFigureOut">
              <a:rPr lang="en-GB" smtClean="0"/>
              <a:t>05/12/2024</a:t>
            </a:fld>
            <a:endParaRPr lang="en-GB"/>
          </a:p>
        </p:txBody>
      </p:sp>
      <p:sp>
        <p:nvSpPr>
          <p:cNvPr id="5" name="Footer Placeholder 4">
            <a:extLst>
              <a:ext uri="{FF2B5EF4-FFF2-40B4-BE49-F238E27FC236}">
                <a16:creationId xmlns:a16="http://schemas.microsoft.com/office/drawing/2014/main" id="{9AEF74C0-63E7-6B7B-3A44-2754AE37CE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109A1E-A530-F121-5780-CF695457652E}"/>
              </a:ext>
            </a:extLst>
          </p:cNvPr>
          <p:cNvSpPr>
            <a:spLocks noGrp="1"/>
          </p:cNvSpPr>
          <p:nvPr>
            <p:ph type="sldNum" sz="quarter" idx="12"/>
          </p:nvPr>
        </p:nvSpPr>
        <p:spPr/>
        <p:txBody>
          <a:bodyPr/>
          <a:lstStyle/>
          <a:p>
            <a:fld id="{658AC336-724F-4735-A0BD-DC8F1B4CF1BC}" type="slidenum">
              <a:rPr lang="en-GB" smtClean="0"/>
              <a:t>‹#›</a:t>
            </a:fld>
            <a:endParaRPr lang="en-GB"/>
          </a:p>
        </p:txBody>
      </p:sp>
    </p:spTree>
    <p:extLst>
      <p:ext uri="{BB962C8B-B14F-4D97-AF65-F5344CB8AC3E}">
        <p14:creationId xmlns:p14="http://schemas.microsoft.com/office/powerpoint/2010/main" val="24063276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06B7F-380E-978F-841E-438EC9482F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D2638FE-7376-3CCB-D29B-3DD61D3247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319976-C0C5-580F-D9A0-C22387CCF011}"/>
              </a:ext>
            </a:extLst>
          </p:cNvPr>
          <p:cNvSpPr>
            <a:spLocks noGrp="1"/>
          </p:cNvSpPr>
          <p:nvPr>
            <p:ph type="dt" sz="half" idx="10"/>
          </p:nvPr>
        </p:nvSpPr>
        <p:spPr/>
        <p:txBody>
          <a:bodyPr/>
          <a:lstStyle/>
          <a:p>
            <a:fld id="{D10F6761-01E9-4D2A-B5EC-7CE2C9F0055F}" type="datetimeFigureOut">
              <a:rPr lang="en-GB" smtClean="0"/>
              <a:t>05/12/2024</a:t>
            </a:fld>
            <a:endParaRPr lang="en-GB"/>
          </a:p>
        </p:txBody>
      </p:sp>
      <p:sp>
        <p:nvSpPr>
          <p:cNvPr id="5" name="Footer Placeholder 4">
            <a:extLst>
              <a:ext uri="{FF2B5EF4-FFF2-40B4-BE49-F238E27FC236}">
                <a16:creationId xmlns:a16="http://schemas.microsoft.com/office/drawing/2014/main" id="{B18AC198-593D-47C8-1016-D4179948AA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698B6B-EE08-3B26-6964-8C6DECE315A9}"/>
              </a:ext>
            </a:extLst>
          </p:cNvPr>
          <p:cNvSpPr>
            <a:spLocks noGrp="1"/>
          </p:cNvSpPr>
          <p:nvPr>
            <p:ph type="sldNum" sz="quarter" idx="12"/>
          </p:nvPr>
        </p:nvSpPr>
        <p:spPr/>
        <p:txBody>
          <a:bodyPr/>
          <a:lstStyle/>
          <a:p>
            <a:fld id="{658AC336-724F-4735-A0BD-DC8F1B4CF1BC}" type="slidenum">
              <a:rPr lang="en-GB" smtClean="0"/>
              <a:t>‹#›</a:t>
            </a:fld>
            <a:endParaRPr lang="en-GB"/>
          </a:p>
        </p:txBody>
      </p:sp>
    </p:spTree>
    <p:extLst>
      <p:ext uri="{BB962C8B-B14F-4D97-AF65-F5344CB8AC3E}">
        <p14:creationId xmlns:p14="http://schemas.microsoft.com/office/powerpoint/2010/main" val="38683446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30E18-13CE-F5E1-E21E-BF62E5EF10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9757ADC-268E-3EBF-06CE-DE9A3D6747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B709411-5705-7CD5-1E17-368B969A39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EB1A9FD-7E0E-0436-D788-DB5850631E5F}"/>
              </a:ext>
            </a:extLst>
          </p:cNvPr>
          <p:cNvSpPr>
            <a:spLocks noGrp="1"/>
          </p:cNvSpPr>
          <p:nvPr>
            <p:ph type="dt" sz="half" idx="10"/>
          </p:nvPr>
        </p:nvSpPr>
        <p:spPr/>
        <p:txBody>
          <a:bodyPr/>
          <a:lstStyle/>
          <a:p>
            <a:fld id="{D10F6761-01E9-4D2A-B5EC-7CE2C9F0055F}" type="datetimeFigureOut">
              <a:rPr lang="en-GB" smtClean="0"/>
              <a:t>05/12/2024</a:t>
            </a:fld>
            <a:endParaRPr lang="en-GB"/>
          </a:p>
        </p:txBody>
      </p:sp>
      <p:sp>
        <p:nvSpPr>
          <p:cNvPr id="6" name="Footer Placeholder 5">
            <a:extLst>
              <a:ext uri="{FF2B5EF4-FFF2-40B4-BE49-F238E27FC236}">
                <a16:creationId xmlns:a16="http://schemas.microsoft.com/office/drawing/2014/main" id="{80E6E063-5F0B-1859-FA91-8F09C968661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926C2E3-EE34-F4BD-AF0D-DA3A0ED9E350}"/>
              </a:ext>
            </a:extLst>
          </p:cNvPr>
          <p:cNvSpPr>
            <a:spLocks noGrp="1"/>
          </p:cNvSpPr>
          <p:nvPr>
            <p:ph type="sldNum" sz="quarter" idx="12"/>
          </p:nvPr>
        </p:nvSpPr>
        <p:spPr/>
        <p:txBody>
          <a:bodyPr/>
          <a:lstStyle/>
          <a:p>
            <a:fld id="{658AC336-724F-4735-A0BD-DC8F1B4CF1BC}" type="slidenum">
              <a:rPr lang="en-GB" smtClean="0"/>
              <a:t>‹#›</a:t>
            </a:fld>
            <a:endParaRPr lang="en-GB"/>
          </a:p>
        </p:txBody>
      </p:sp>
    </p:spTree>
    <p:extLst>
      <p:ext uri="{BB962C8B-B14F-4D97-AF65-F5344CB8AC3E}">
        <p14:creationId xmlns:p14="http://schemas.microsoft.com/office/powerpoint/2010/main" val="41947748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F1E8B-18B0-6ED1-51F4-C53367DAF3A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235F0DA-77D8-0F7B-9117-118CEE6453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3F3E85-EEB5-0A47-9034-C019E92B2B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6B5E5B9-3F08-403B-7B70-439DBD850A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76A322-1D89-91C5-5F67-BEDDF4598D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40A8934-FFF4-B22A-BDC0-C0AB50D8CF4E}"/>
              </a:ext>
            </a:extLst>
          </p:cNvPr>
          <p:cNvSpPr>
            <a:spLocks noGrp="1"/>
          </p:cNvSpPr>
          <p:nvPr>
            <p:ph type="dt" sz="half" idx="10"/>
          </p:nvPr>
        </p:nvSpPr>
        <p:spPr/>
        <p:txBody>
          <a:bodyPr/>
          <a:lstStyle/>
          <a:p>
            <a:fld id="{D10F6761-01E9-4D2A-B5EC-7CE2C9F0055F}" type="datetimeFigureOut">
              <a:rPr lang="en-GB" smtClean="0"/>
              <a:t>05/12/2024</a:t>
            </a:fld>
            <a:endParaRPr lang="en-GB"/>
          </a:p>
        </p:txBody>
      </p:sp>
      <p:sp>
        <p:nvSpPr>
          <p:cNvPr id="8" name="Footer Placeholder 7">
            <a:extLst>
              <a:ext uri="{FF2B5EF4-FFF2-40B4-BE49-F238E27FC236}">
                <a16:creationId xmlns:a16="http://schemas.microsoft.com/office/drawing/2014/main" id="{B0FCE114-3362-D99D-767F-90DF57E2DD1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CA56010-A1C0-3942-2E40-AB5D4A73CD38}"/>
              </a:ext>
            </a:extLst>
          </p:cNvPr>
          <p:cNvSpPr>
            <a:spLocks noGrp="1"/>
          </p:cNvSpPr>
          <p:nvPr>
            <p:ph type="sldNum" sz="quarter" idx="12"/>
          </p:nvPr>
        </p:nvSpPr>
        <p:spPr/>
        <p:txBody>
          <a:bodyPr/>
          <a:lstStyle/>
          <a:p>
            <a:fld id="{658AC336-724F-4735-A0BD-DC8F1B4CF1BC}" type="slidenum">
              <a:rPr lang="en-GB" smtClean="0"/>
              <a:t>‹#›</a:t>
            </a:fld>
            <a:endParaRPr lang="en-GB"/>
          </a:p>
        </p:txBody>
      </p:sp>
    </p:spTree>
    <p:extLst>
      <p:ext uri="{BB962C8B-B14F-4D97-AF65-F5344CB8AC3E}">
        <p14:creationId xmlns:p14="http://schemas.microsoft.com/office/powerpoint/2010/main" val="1079076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26"/>
        <p:cNvGrpSpPr/>
        <p:nvPr/>
      </p:nvGrpSpPr>
      <p:grpSpPr>
        <a:xfrm>
          <a:off x="0" y="0"/>
          <a:ext cx="0" cy="0"/>
          <a:chOff x="0" y="0"/>
          <a:chExt cx="0" cy="0"/>
        </a:xfrm>
      </p:grpSpPr>
      <p:sp>
        <p:nvSpPr>
          <p:cNvPr id="27" name="Google Shape;27;p35"/>
          <p:cNvSpPr txBox="1">
            <a:spLocks noGrp="1"/>
          </p:cNvSpPr>
          <p:nvPr>
            <p:ph type="title"/>
          </p:nvPr>
        </p:nvSpPr>
        <p:spPr>
          <a:xfrm>
            <a:off x="906463" y="507069"/>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4853095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BF91F-2BD5-4060-488B-6E352E3131A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6E1C77A-2342-D6BD-C099-5027B03F6706}"/>
              </a:ext>
            </a:extLst>
          </p:cNvPr>
          <p:cNvSpPr>
            <a:spLocks noGrp="1"/>
          </p:cNvSpPr>
          <p:nvPr>
            <p:ph type="dt" sz="half" idx="10"/>
          </p:nvPr>
        </p:nvSpPr>
        <p:spPr/>
        <p:txBody>
          <a:bodyPr/>
          <a:lstStyle/>
          <a:p>
            <a:fld id="{D10F6761-01E9-4D2A-B5EC-7CE2C9F0055F}" type="datetimeFigureOut">
              <a:rPr lang="en-GB" smtClean="0"/>
              <a:t>05/12/2024</a:t>
            </a:fld>
            <a:endParaRPr lang="en-GB"/>
          </a:p>
        </p:txBody>
      </p:sp>
      <p:sp>
        <p:nvSpPr>
          <p:cNvPr id="4" name="Footer Placeholder 3">
            <a:extLst>
              <a:ext uri="{FF2B5EF4-FFF2-40B4-BE49-F238E27FC236}">
                <a16:creationId xmlns:a16="http://schemas.microsoft.com/office/drawing/2014/main" id="{306E6D5C-161F-1BEC-26B5-22C0AC9A133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3B775B8-C3DC-1A70-3F2F-AC2106085F0B}"/>
              </a:ext>
            </a:extLst>
          </p:cNvPr>
          <p:cNvSpPr>
            <a:spLocks noGrp="1"/>
          </p:cNvSpPr>
          <p:nvPr>
            <p:ph type="sldNum" sz="quarter" idx="12"/>
          </p:nvPr>
        </p:nvSpPr>
        <p:spPr/>
        <p:txBody>
          <a:bodyPr/>
          <a:lstStyle/>
          <a:p>
            <a:fld id="{658AC336-724F-4735-A0BD-DC8F1B4CF1BC}" type="slidenum">
              <a:rPr lang="en-GB" smtClean="0"/>
              <a:t>‹#›</a:t>
            </a:fld>
            <a:endParaRPr lang="en-GB"/>
          </a:p>
        </p:txBody>
      </p:sp>
    </p:spTree>
    <p:extLst>
      <p:ext uri="{BB962C8B-B14F-4D97-AF65-F5344CB8AC3E}">
        <p14:creationId xmlns:p14="http://schemas.microsoft.com/office/powerpoint/2010/main" val="28158946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15C820-186E-DB5C-4562-630BA6C24118}"/>
              </a:ext>
            </a:extLst>
          </p:cNvPr>
          <p:cNvSpPr>
            <a:spLocks noGrp="1"/>
          </p:cNvSpPr>
          <p:nvPr>
            <p:ph type="dt" sz="half" idx="10"/>
          </p:nvPr>
        </p:nvSpPr>
        <p:spPr/>
        <p:txBody>
          <a:bodyPr/>
          <a:lstStyle/>
          <a:p>
            <a:fld id="{D10F6761-01E9-4D2A-B5EC-7CE2C9F0055F}" type="datetimeFigureOut">
              <a:rPr lang="en-GB" smtClean="0"/>
              <a:t>05/12/2024</a:t>
            </a:fld>
            <a:endParaRPr lang="en-GB"/>
          </a:p>
        </p:txBody>
      </p:sp>
      <p:sp>
        <p:nvSpPr>
          <p:cNvPr id="3" name="Footer Placeholder 2">
            <a:extLst>
              <a:ext uri="{FF2B5EF4-FFF2-40B4-BE49-F238E27FC236}">
                <a16:creationId xmlns:a16="http://schemas.microsoft.com/office/drawing/2014/main" id="{D1CA75E3-8C72-E8E6-E38F-21A95D8BC1E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971F04C-02B0-C7BF-0D6B-87AF55FDE229}"/>
              </a:ext>
            </a:extLst>
          </p:cNvPr>
          <p:cNvSpPr>
            <a:spLocks noGrp="1"/>
          </p:cNvSpPr>
          <p:nvPr>
            <p:ph type="sldNum" sz="quarter" idx="12"/>
          </p:nvPr>
        </p:nvSpPr>
        <p:spPr/>
        <p:txBody>
          <a:bodyPr/>
          <a:lstStyle/>
          <a:p>
            <a:fld id="{658AC336-724F-4735-A0BD-DC8F1B4CF1BC}" type="slidenum">
              <a:rPr lang="en-GB" smtClean="0"/>
              <a:t>‹#›</a:t>
            </a:fld>
            <a:endParaRPr lang="en-GB"/>
          </a:p>
        </p:txBody>
      </p:sp>
    </p:spTree>
    <p:extLst>
      <p:ext uri="{BB962C8B-B14F-4D97-AF65-F5344CB8AC3E}">
        <p14:creationId xmlns:p14="http://schemas.microsoft.com/office/powerpoint/2010/main" val="21344176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8211E-D986-F00A-E990-CE2B46C379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29BCA52-E0F3-C1EC-1F64-D653D606FF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03CB413-6A82-7646-4D8D-B91885D82E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BD09B5-649D-E9F8-6C4A-F9D2A0DE8CD3}"/>
              </a:ext>
            </a:extLst>
          </p:cNvPr>
          <p:cNvSpPr>
            <a:spLocks noGrp="1"/>
          </p:cNvSpPr>
          <p:nvPr>
            <p:ph type="dt" sz="half" idx="10"/>
          </p:nvPr>
        </p:nvSpPr>
        <p:spPr/>
        <p:txBody>
          <a:bodyPr/>
          <a:lstStyle/>
          <a:p>
            <a:fld id="{D10F6761-01E9-4D2A-B5EC-7CE2C9F0055F}" type="datetimeFigureOut">
              <a:rPr lang="en-GB" smtClean="0"/>
              <a:t>05/12/2024</a:t>
            </a:fld>
            <a:endParaRPr lang="en-GB"/>
          </a:p>
        </p:txBody>
      </p:sp>
      <p:sp>
        <p:nvSpPr>
          <p:cNvPr id="6" name="Footer Placeholder 5">
            <a:extLst>
              <a:ext uri="{FF2B5EF4-FFF2-40B4-BE49-F238E27FC236}">
                <a16:creationId xmlns:a16="http://schemas.microsoft.com/office/drawing/2014/main" id="{18BD580A-54D2-A9F3-98FC-92BE53730C2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40B6B5-4A29-B52B-664C-E59971A1E12C}"/>
              </a:ext>
            </a:extLst>
          </p:cNvPr>
          <p:cNvSpPr>
            <a:spLocks noGrp="1"/>
          </p:cNvSpPr>
          <p:nvPr>
            <p:ph type="sldNum" sz="quarter" idx="12"/>
          </p:nvPr>
        </p:nvSpPr>
        <p:spPr/>
        <p:txBody>
          <a:bodyPr/>
          <a:lstStyle/>
          <a:p>
            <a:fld id="{658AC336-724F-4735-A0BD-DC8F1B4CF1BC}" type="slidenum">
              <a:rPr lang="en-GB" smtClean="0"/>
              <a:t>‹#›</a:t>
            </a:fld>
            <a:endParaRPr lang="en-GB"/>
          </a:p>
        </p:txBody>
      </p:sp>
    </p:spTree>
    <p:extLst>
      <p:ext uri="{BB962C8B-B14F-4D97-AF65-F5344CB8AC3E}">
        <p14:creationId xmlns:p14="http://schemas.microsoft.com/office/powerpoint/2010/main" val="38657655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7EBAA-DFD8-F833-29B9-C852CC6CB2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BEBCC11-B491-91DD-BF20-D91B4C4F46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9CD149A-84B0-3AF0-9686-2846107776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DCDEFA-2D02-9CD1-4D55-F61C3A728933}"/>
              </a:ext>
            </a:extLst>
          </p:cNvPr>
          <p:cNvSpPr>
            <a:spLocks noGrp="1"/>
          </p:cNvSpPr>
          <p:nvPr>
            <p:ph type="dt" sz="half" idx="10"/>
          </p:nvPr>
        </p:nvSpPr>
        <p:spPr/>
        <p:txBody>
          <a:bodyPr/>
          <a:lstStyle/>
          <a:p>
            <a:fld id="{D10F6761-01E9-4D2A-B5EC-7CE2C9F0055F}" type="datetimeFigureOut">
              <a:rPr lang="en-GB" smtClean="0"/>
              <a:t>05/12/2024</a:t>
            </a:fld>
            <a:endParaRPr lang="en-GB"/>
          </a:p>
        </p:txBody>
      </p:sp>
      <p:sp>
        <p:nvSpPr>
          <p:cNvPr id="6" name="Footer Placeholder 5">
            <a:extLst>
              <a:ext uri="{FF2B5EF4-FFF2-40B4-BE49-F238E27FC236}">
                <a16:creationId xmlns:a16="http://schemas.microsoft.com/office/drawing/2014/main" id="{2C18D10E-CF49-BBEA-BDEF-492B09B34A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7D8F89-DB37-EB6C-B376-CF473C6552A3}"/>
              </a:ext>
            </a:extLst>
          </p:cNvPr>
          <p:cNvSpPr>
            <a:spLocks noGrp="1"/>
          </p:cNvSpPr>
          <p:nvPr>
            <p:ph type="sldNum" sz="quarter" idx="12"/>
          </p:nvPr>
        </p:nvSpPr>
        <p:spPr/>
        <p:txBody>
          <a:bodyPr/>
          <a:lstStyle/>
          <a:p>
            <a:fld id="{658AC336-724F-4735-A0BD-DC8F1B4CF1BC}" type="slidenum">
              <a:rPr lang="en-GB" smtClean="0"/>
              <a:t>‹#›</a:t>
            </a:fld>
            <a:endParaRPr lang="en-GB"/>
          </a:p>
        </p:txBody>
      </p:sp>
    </p:spTree>
    <p:extLst>
      <p:ext uri="{BB962C8B-B14F-4D97-AF65-F5344CB8AC3E}">
        <p14:creationId xmlns:p14="http://schemas.microsoft.com/office/powerpoint/2010/main" val="523052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5B18E-449E-B9D7-9E63-C250C6E791B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9E6F13C-F9C7-34AF-3E3C-54DC65ADF7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95C8B5-6BF5-953B-9133-4B947CEDD299}"/>
              </a:ext>
            </a:extLst>
          </p:cNvPr>
          <p:cNvSpPr>
            <a:spLocks noGrp="1"/>
          </p:cNvSpPr>
          <p:nvPr>
            <p:ph type="dt" sz="half" idx="10"/>
          </p:nvPr>
        </p:nvSpPr>
        <p:spPr/>
        <p:txBody>
          <a:bodyPr/>
          <a:lstStyle/>
          <a:p>
            <a:fld id="{D10F6761-01E9-4D2A-B5EC-7CE2C9F0055F}" type="datetimeFigureOut">
              <a:rPr lang="en-GB" smtClean="0"/>
              <a:t>05/12/2024</a:t>
            </a:fld>
            <a:endParaRPr lang="en-GB"/>
          </a:p>
        </p:txBody>
      </p:sp>
      <p:sp>
        <p:nvSpPr>
          <p:cNvPr id="5" name="Footer Placeholder 4">
            <a:extLst>
              <a:ext uri="{FF2B5EF4-FFF2-40B4-BE49-F238E27FC236}">
                <a16:creationId xmlns:a16="http://schemas.microsoft.com/office/drawing/2014/main" id="{6513C019-6149-7380-249B-F589CF5AAF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25A255-25C2-6D21-CB11-C194196DFBDF}"/>
              </a:ext>
            </a:extLst>
          </p:cNvPr>
          <p:cNvSpPr>
            <a:spLocks noGrp="1"/>
          </p:cNvSpPr>
          <p:nvPr>
            <p:ph type="sldNum" sz="quarter" idx="12"/>
          </p:nvPr>
        </p:nvSpPr>
        <p:spPr/>
        <p:txBody>
          <a:bodyPr/>
          <a:lstStyle/>
          <a:p>
            <a:fld id="{658AC336-724F-4735-A0BD-DC8F1B4CF1BC}" type="slidenum">
              <a:rPr lang="en-GB" smtClean="0"/>
              <a:t>‹#›</a:t>
            </a:fld>
            <a:endParaRPr lang="en-GB"/>
          </a:p>
        </p:txBody>
      </p:sp>
    </p:spTree>
    <p:extLst>
      <p:ext uri="{BB962C8B-B14F-4D97-AF65-F5344CB8AC3E}">
        <p14:creationId xmlns:p14="http://schemas.microsoft.com/office/powerpoint/2010/main" val="22839666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25912E-62C3-EC4A-836D-0B65F9759AD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67E8832-55AD-DD3D-C3F3-A702FDC5C0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5C1698-426A-4662-ACCE-5084878EF79E}"/>
              </a:ext>
            </a:extLst>
          </p:cNvPr>
          <p:cNvSpPr>
            <a:spLocks noGrp="1"/>
          </p:cNvSpPr>
          <p:nvPr>
            <p:ph type="dt" sz="half" idx="10"/>
          </p:nvPr>
        </p:nvSpPr>
        <p:spPr/>
        <p:txBody>
          <a:bodyPr/>
          <a:lstStyle/>
          <a:p>
            <a:fld id="{D10F6761-01E9-4D2A-B5EC-7CE2C9F0055F}" type="datetimeFigureOut">
              <a:rPr lang="en-GB" smtClean="0"/>
              <a:t>05/12/2024</a:t>
            </a:fld>
            <a:endParaRPr lang="en-GB"/>
          </a:p>
        </p:txBody>
      </p:sp>
      <p:sp>
        <p:nvSpPr>
          <p:cNvPr id="5" name="Footer Placeholder 4">
            <a:extLst>
              <a:ext uri="{FF2B5EF4-FFF2-40B4-BE49-F238E27FC236}">
                <a16:creationId xmlns:a16="http://schemas.microsoft.com/office/drawing/2014/main" id="{9A4133CB-F9E2-83C9-9A9F-3058DD3A6D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A4DF1B-C446-2303-EE96-6DC6CD711169}"/>
              </a:ext>
            </a:extLst>
          </p:cNvPr>
          <p:cNvSpPr>
            <a:spLocks noGrp="1"/>
          </p:cNvSpPr>
          <p:nvPr>
            <p:ph type="sldNum" sz="quarter" idx="12"/>
          </p:nvPr>
        </p:nvSpPr>
        <p:spPr/>
        <p:txBody>
          <a:bodyPr/>
          <a:lstStyle/>
          <a:p>
            <a:fld id="{658AC336-724F-4735-A0BD-DC8F1B4CF1BC}" type="slidenum">
              <a:rPr lang="en-GB" smtClean="0"/>
              <a:t>‹#›</a:t>
            </a:fld>
            <a:endParaRPr lang="en-GB"/>
          </a:p>
        </p:txBody>
      </p:sp>
    </p:spTree>
    <p:extLst>
      <p:ext uri="{BB962C8B-B14F-4D97-AF65-F5344CB8AC3E}">
        <p14:creationId xmlns:p14="http://schemas.microsoft.com/office/powerpoint/2010/main" val="13485733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Blank slide with MOL logo top">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8FCC5F-AE85-4281-ABFD-03212ABD7804}"/>
              </a:ext>
            </a:extLst>
          </p:cNvPr>
          <p:cNvPicPr>
            <a:picLocks noChangeAspect="1"/>
          </p:cNvPicPr>
          <p:nvPr userDrawn="1"/>
        </p:nvPicPr>
        <p:blipFill>
          <a:blip r:embed="rId2"/>
          <a:stretch>
            <a:fillRect/>
          </a:stretch>
        </p:blipFill>
        <p:spPr>
          <a:xfrm>
            <a:off x="4405561" y="63653"/>
            <a:ext cx="3380879" cy="966646"/>
          </a:xfrm>
          <a:prstGeom prst="rect">
            <a:avLst/>
          </a:prstGeom>
        </p:spPr>
      </p:pic>
      <p:cxnSp>
        <p:nvCxnSpPr>
          <p:cNvPr id="7" name="Straight Connector 6">
            <a:extLst>
              <a:ext uri="{FF2B5EF4-FFF2-40B4-BE49-F238E27FC236}">
                <a16:creationId xmlns:a16="http://schemas.microsoft.com/office/drawing/2014/main" id="{0344D278-D991-4D63-822F-C546A8C266A4}"/>
              </a:ext>
            </a:extLst>
          </p:cNvPr>
          <p:cNvCxnSpPr>
            <a:cxnSpLocks/>
          </p:cNvCxnSpPr>
          <p:nvPr userDrawn="1"/>
        </p:nvCxnSpPr>
        <p:spPr>
          <a:xfrm>
            <a:off x="906463" y="1083362"/>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84522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EE4D82-B4A0-4D23-8D01-9E3F98900ADC}"/>
              </a:ext>
            </a:extLst>
          </p:cNvPr>
          <p:cNvSpPr/>
          <p:nvPr userDrawn="1"/>
        </p:nvSpPr>
        <p:spPr bwMode="gray">
          <a:xfrm>
            <a:off x="836705" y="630238"/>
            <a:ext cx="10518590" cy="87947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a:solidFill>
                <a:schemeClr val="bg1"/>
              </a:solidFill>
              <a:latin typeface="Brave Sans" panose="020B0504020101010102" pitchFamily="34" charset="0"/>
              <a:cs typeface="Brave Sans" panose="020B0504020101010102" pitchFamily="34" charset="0"/>
            </a:endParaRPr>
          </a:p>
        </p:txBody>
      </p:sp>
    </p:spTree>
    <p:extLst>
      <p:ext uri="{BB962C8B-B14F-4D97-AF65-F5344CB8AC3E}">
        <p14:creationId xmlns:p14="http://schemas.microsoft.com/office/powerpoint/2010/main" val="39972292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D266-24FD-49CB-9AFC-2A4C82776910}"/>
              </a:ext>
            </a:extLst>
          </p:cNvPr>
          <p:cNvSpPr>
            <a:spLocks noGrp="1"/>
          </p:cNvSpPr>
          <p:nvPr>
            <p:ph type="title" hasCustomPrompt="1"/>
          </p:nvPr>
        </p:nvSpPr>
        <p:spPr>
          <a:xfrm>
            <a:off x="906463" y="507069"/>
            <a:ext cx="10393362" cy="540000"/>
          </a:xfrm>
        </p:spPr>
        <p:txBody>
          <a:bodyPr anchor="ctr"/>
          <a:lstStyle>
            <a:lvl1pPr>
              <a:defRPr/>
            </a:lvl1pPr>
          </a:lstStyle>
          <a:p>
            <a:r>
              <a:rPr lang="en-US"/>
              <a:t>Add title</a:t>
            </a:r>
            <a:endParaRPr lang="en-GB"/>
          </a:p>
        </p:txBody>
      </p:sp>
    </p:spTree>
    <p:extLst>
      <p:ext uri="{BB962C8B-B14F-4D97-AF65-F5344CB8AC3E}">
        <p14:creationId xmlns:p14="http://schemas.microsoft.com/office/powerpoint/2010/main" val="23516299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5FC8C2B-6625-4ED9-B5CC-20E2EDF30143}"/>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7" name="Text Placeholder 3">
            <a:extLst>
              <a:ext uri="{FF2B5EF4-FFF2-40B4-BE49-F238E27FC236}">
                <a16:creationId xmlns:a16="http://schemas.microsoft.com/office/drawing/2014/main" id="{3444B0A5-0DCB-48B7-8383-3B8EDCAE55B8}"/>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190354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subtitle">
  <p:cSld name="Title &amp; subtitle">
    <p:spTree>
      <p:nvGrpSpPr>
        <p:cNvPr id="1" name="Shape 28"/>
        <p:cNvGrpSpPr/>
        <p:nvPr/>
      </p:nvGrpSpPr>
      <p:grpSpPr>
        <a:xfrm>
          <a:off x="0" y="0"/>
          <a:ext cx="0" cy="0"/>
          <a:chOff x="0" y="0"/>
          <a:chExt cx="0" cy="0"/>
        </a:xfrm>
      </p:grpSpPr>
      <p:sp>
        <p:nvSpPr>
          <p:cNvPr id="29" name="Google Shape;29;p36"/>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6"/>
          <p:cNvSpPr txBox="1">
            <a:spLocks noGrp="1"/>
          </p:cNvSpPr>
          <p:nvPr>
            <p:ph type="body" idx="1"/>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7064601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8E95937-F466-4F58-B582-8721D3C9D23D}"/>
              </a:ext>
            </a:extLst>
          </p:cNvPr>
          <p:cNvSpPr>
            <a:spLocks noGrp="1"/>
          </p:cNvSpPr>
          <p:nvPr>
            <p:ph sz="quarter" idx="11" hasCustomPrompt="1"/>
          </p:nvPr>
        </p:nvSpPr>
        <p:spPr>
          <a:xfrm>
            <a:off x="906462" y="1592263"/>
            <a:ext cx="10393363" cy="4265611"/>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
            <a:extLst>
              <a:ext uri="{FF2B5EF4-FFF2-40B4-BE49-F238E27FC236}">
                <a16:creationId xmlns:a16="http://schemas.microsoft.com/office/drawing/2014/main" id="{5E707E8D-02A6-4E60-A9BC-589876C900E6}"/>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F9C34D73-6474-4E7F-9F4E-0FBC9BFE753A}"/>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8410537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content &amp; source/footnot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8E95937-F466-4F58-B582-8721D3C9D23D}"/>
              </a:ext>
            </a:extLst>
          </p:cNvPr>
          <p:cNvSpPr>
            <a:spLocks noGrp="1"/>
          </p:cNvSpPr>
          <p:nvPr>
            <p:ph sz="quarter" idx="11" hasCustomPrompt="1"/>
          </p:nvPr>
        </p:nvSpPr>
        <p:spPr>
          <a:xfrm>
            <a:off x="906464" y="1592263"/>
            <a:ext cx="10393362" cy="4162371"/>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9">
            <a:extLst>
              <a:ext uri="{FF2B5EF4-FFF2-40B4-BE49-F238E27FC236}">
                <a16:creationId xmlns:a16="http://schemas.microsoft.com/office/drawing/2014/main" id="{BED2F0F8-4186-44B6-873A-D194D89C9C0C}"/>
              </a:ext>
            </a:extLst>
          </p:cNvPr>
          <p:cNvSpPr>
            <a:spLocks noGrp="1"/>
          </p:cNvSpPr>
          <p:nvPr>
            <p:ph type="body" sz="quarter" idx="19" hasCustomPrompt="1"/>
          </p:nvPr>
        </p:nvSpPr>
        <p:spPr>
          <a:xfrm>
            <a:off x="906464" y="5754634"/>
            <a:ext cx="10393361"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7" name="Title 1">
            <a:extLst>
              <a:ext uri="{FF2B5EF4-FFF2-40B4-BE49-F238E27FC236}">
                <a16:creationId xmlns:a16="http://schemas.microsoft.com/office/drawing/2014/main" id="{08B85A9A-2089-4861-8906-B3D8040F8E7A}"/>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EF04979-F2A3-4CA2-9AA4-1A023931253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470555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2"/>
            <a:ext cx="10393362"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B727E0F1-9B20-4935-9C52-A8C66FD4124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8523848-C9BD-4E15-9DBB-8D5801D4F3DF}"/>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31454690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sub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2"/>
            <a:ext cx="4929257"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B727E0F1-9B20-4935-9C52-A8C66FD4124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8523848-C9BD-4E15-9DBB-8D5801D4F3DF}"/>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6" name="Content Placeholder 4">
            <a:extLst>
              <a:ext uri="{FF2B5EF4-FFF2-40B4-BE49-F238E27FC236}">
                <a16:creationId xmlns:a16="http://schemas.microsoft.com/office/drawing/2014/main" id="{3944E09A-1039-416B-8BCD-6EA8163C411D}"/>
              </a:ext>
            </a:extLst>
          </p:cNvPr>
          <p:cNvSpPr>
            <a:spLocks noGrp="1"/>
          </p:cNvSpPr>
          <p:nvPr>
            <p:ph sz="quarter" idx="12" hasCustomPrompt="1"/>
          </p:nvPr>
        </p:nvSpPr>
        <p:spPr>
          <a:xfrm>
            <a:off x="6370568" y="1592262"/>
            <a:ext cx="4929257"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630982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ubtitle, content &amp; source/footnot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3"/>
            <a:ext cx="10393362" cy="410979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9">
            <a:extLst>
              <a:ext uri="{FF2B5EF4-FFF2-40B4-BE49-F238E27FC236}">
                <a16:creationId xmlns:a16="http://schemas.microsoft.com/office/drawing/2014/main" id="{AA1095E4-71FF-4040-9780-3C562EF7E771}"/>
              </a:ext>
            </a:extLst>
          </p:cNvPr>
          <p:cNvSpPr>
            <a:spLocks noGrp="1"/>
          </p:cNvSpPr>
          <p:nvPr>
            <p:ph type="body" sz="quarter" idx="19" hasCustomPrompt="1"/>
          </p:nvPr>
        </p:nvSpPr>
        <p:spPr>
          <a:xfrm>
            <a:off x="906464" y="5756086"/>
            <a:ext cx="10393361"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8" name="Title 1">
            <a:extLst>
              <a:ext uri="{FF2B5EF4-FFF2-40B4-BE49-F238E27FC236}">
                <a16:creationId xmlns:a16="http://schemas.microsoft.com/office/drawing/2014/main" id="{6BABB47C-08CC-47C8-BC6D-00C2BD67EA16}"/>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B1C08691-002E-49F5-9821-79A79282C7D2}"/>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1898976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subtitle, content &amp; source/footnot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3"/>
            <a:ext cx="4929257" cy="410979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9">
            <a:extLst>
              <a:ext uri="{FF2B5EF4-FFF2-40B4-BE49-F238E27FC236}">
                <a16:creationId xmlns:a16="http://schemas.microsoft.com/office/drawing/2014/main" id="{AA1095E4-71FF-4040-9780-3C562EF7E771}"/>
              </a:ext>
            </a:extLst>
          </p:cNvPr>
          <p:cNvSpPr>
            <a:spLocks noGrp="1"/>
          </p:cNvSpPr>
          <p:nvPr>
            <p:ph type="body" sz="quarter" idx="19" hasCustomPrompt="1"/>
          </p:nvPr>
        </p:nvSpPr>
        <p:spPr>
          <a:xfrm>
            <a:off x="906464" y="5756086"/>
            <a:ext cx="4929257"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8" name="Title 1">
            <a:extLst>
              <a:ext uri="{FF2B5EF4-FFF2-40B4-BE49-F238E27FC236}">
                <a16:creationId xmlns:a16="http://schemas.microsoft.com/office/drawing/2014/main" id="{6BABB47C-08CC-47C8-BC6D-00C2BD67EA16}"/>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B1C08691-002E-49F5-9821-79A79282C7D2}"/>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7" name="Content Placeholder 4">
            <a:extLst>
              <a:ext uri="{FF2B5EF4-FFF2-40B4-BE49-F238E27FC236}">
                <a16:creationId xmlns:a16="http://schemas.microsoft.com/office/drawing/2014/main" id="{867750C4-2CF3-42E4-8DC1-23093AA10D15}"/>
              </a:ext>
            </a:extLst>
          </p:cNvPr>
          <p:cNvSpPr>
            <a:spLocks noGrp="1"/>
          </p:cNvSpPr>
          <p:nvPr>
            <p:ph sz="quarter" idx="20" hasCustomPrompt="1"/>
          </p:nvPr>
        </p:nvSpPr>
        <p:spPr>
          <a:xfrm>
            <a:off x="6356279" y="1592263"/>
            <a:ext cx="4929257" cy="410979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9">
            <a:extLst>
              <a:ext uri="{FF2B5EF4-FFF2-40B4-BE49-F238E27FC236}">
                <a16:creationId xmlns:a16="http://schemas.microsoft.com/office/drawing/2014/main" id="{D1871B70-D49E-447F-8679-85AEF08FB277}"/>
              </a:ext>
            </a:extLst>
          </p:cNvPr>
          <p:cNvSpPr>
            <a:spLocks noGrp="1"/>
          </p:cNvSpPr>
          <p:nvPr>
            <p:ph type="body" sz="quarter" idx="21" hasCustomPrompt="1"/>
          </p:nvPr>
        </p:nvSpPr>
        <p:spPr>
          <a:xfrm>
            <a:off x="6356279" y="5756086"/>
            <a:ext cx="4929257"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Tree>
    <p:extLst>
      <p:ext uri="{BB962C8B-B14F-4D97-AF65-F5344CB8AC3E}">
        <p14:creationId xmlns:p14="http://schemas.microsoft.com/office/powerpoint/2010/main" val="33393489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ubtitle, content &amp; pink text box">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6ABEF81-F4DC-47E6-963A-5BFAEB3FE875}"/>
              </a:ext>
            </a:extLst>
          </p:cNvPr>
          <p:cNvSpPr/>
          <p:nvPr userDrawn="1"/>
        </p:nvSpPr>
        <p:spPr bwMode="gray">
          <a:xfrm>
            <a:off x="359596" y="811658"/>
            <a:ext cx="11743361" cy="40343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a:solidFill>
                <a:schemeClr val="bg1"/>
              </a:solidFill>
              <a:latin typeface="Brave Sans" panose="020B0504020101010102" pitchFamily="34" charset="0"/>
              <a:cs typeface="Brave Sans" panose="020B0504020101010102" pitchFamily="34" charset="0"/>
            </a:endParaRPr>
          </a:p>
        </p:txBody>
      </p:sp>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2" y="1592264"/>
            <a:ext cx="5868909" cy="4265611"/>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id="{D4FED8BD-D08F-4794-BD3E-95BEF1669D1F}"/>
              </a:ext>
            </a:extLst>
          </p:cNvPr>
          <p:cNvSpPr>
            <a:spLocks noGrp="1"/>
          </p:cNvSpPr>
          <p:nvPr>
            <p:ph type="title" hasCustomPrompt="1"/>
          </p:nvPr>
        </p:nvSpPr>
        <p:spPr>
          <a:xfrm>
            <a:off x="906463" y="506192"/>
            <a:ext cx="5868910"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AF4A8A07-B1F8-4A0D-B994-2DAE348DB8F4}"/>
              </a:ext>
            </a:extLst>
          </p:cNvPr>
          <p:cNvSpPr>
            <a:spLocks noGrp="1"/>
          </p:cNvSpPr>
          <p:nvPr>
            <p:ph type="body" sz="quarter" idx="10" hasCustomPrompt="1"/>
          </p:nvPr>
        </p:nvSpPr>
        <p:spPr>
          <a:xfrm>
            <a:off x="906463" y="1155943"/>
            <a:ext cx="5868909"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cxnSp>
        <p:nvCxnSpPr>
          <p:cNvPr id="7" name="Straight Connector 6">
            <a:extLst>
              <a:ext uri="{FF2B5EF4-FFF2-40B4-BE49-F238E27FC236}">
                <a16:creationId xmlns:a16="http://schemas.microsoft.com/office/drawing/2014/main" id="{2700FF85-2E17-439D-9472-397AA16C0E9C}"/>
              </a:ext>
            </a:extLst>
          </p:cNvPr>
          <p:cNvCxnSpPr>
            <a:cxnSpLocks/>
          </p:cNvCxnSpPr>
          <p:nvPr userDrawn="1"/>
        </p:nvCxnSpPr>
        <p:spPr>
          <a:xfrm>
            <a:off x="906463" y="1074695"/>
            <a:ext cx="5868908"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77FF87AD-305C-4D41-BF04-75409FC25CC2}"/>
              </a:ext>
            </a:extLst>
          </p:cNvPr>
          <p:cNvSpPr>
            <a:spLocks noGrp="1"/>
          </p:cNvSpPr>
          <p:nvPr>
            <p:ph type="body" sz="quarter" idx="16" hasCustomPrompt="1"/>
          </p:nvPr>
        </p:nvSpPr>
        <p:spPr>
          <a:xfrm>
            <a:off x="7227063" y="630237"/>
            <a:ext cx="4058473" cy="5227637"/>
          </a:xfrm>
          <a:solidFill>
            <a:schemeClr val="accent1"/>
          </a:solidFill>
        </p:spPr>
        <p:txBody>
          <a:bodyPr lIns="108000" tIns="108000" rIns="108000" bIns="108000"/>
          <a:lstStyle>
            <a:lvl1pPr marL="0" indent="0">
              <a:buNone/>
              <a:defRPr>
                <a:solidFill>
                  <a:schemeClr val="bg1"/>
                </a:solidFill>
              </a:defRPr>
            </a:lvl1pPr>
          </a:lstStyle>
          <a:p>
            <a:pPr lvl="0"/>
            <a:r>
              <a:rPr lang="en-US"/>
              <a:t>Add highlight copy</a:t>
            </a:r>
            <a:endParaRPr lang="en-GB"/>
          </a:p>
        </p:txBody>
      </p:sp>
    </p:spTree>
    <p:extLst>
      <p:ext uri="{BB962C8B-B14F-4D97-AF65-F5344CB8AC3E}">
        <p14:creationId xmlns:p14="http://schemas.microsoft.com/office/powerpoint/2010/main" val="32371992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ubtitle &amp; 2 content with callout box pink solid LHS">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3617894" y="1582722"/>
            <a:ext cx="3610240" cy="4265612"/>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a:extLst>
              <a:ext uri="{FF2B5EF4-FFF2-40B4-BE49-F238E27FC236}">
                <a16:creationId xmlns:a16="http://schemas.microsoft.com/office/drawing/2014/main" id="{1F5E793A-7E2B-4E88-8C3A-960B055FD2D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9DCF62D7-E081-4FD3-AA81-8E1F5F9EEE5B}"/>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1" name="Content Placeholder 4">
            <a:extLst>
              <a:ext uri="{FF2B5EF4-FFF2-40B4-BE49-F238E27FC236}">
                <a16:creationId xmlns:a16="http://schemas.microsoft.com/office/drawing/2014/main" id="{DA07A05E-E393-4F46-A011-277490DC08E9}"/>
              </a:ext>
            </a:extLst>
          </p:cNvPr>
          <p:cNvSpPr>
            <a:spLocks noGrp="1"/>
          </p:cNvSpPr>
          <p:nvPr>
            <p:ph sz="quarter" idx="15" hasCustomPrompt="1"/>
          </p:nvPr>
        </p:nvSpPr>
        <p:spPr>
          <a:xfrm>
            <a:off x="7675296" y="1582722"/>
            <a:ext cx="3610240" cy="4265612"/>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2">
            <a:extLst>
              <a:ext uri="{FF2B5EF4-FFF2-40B4-BE49-F238E27FC236}">
                <a16:creationId xmlns:a16="http://schemas.microsoft.com/office/drawing/2014/main" id="{C79D51ED-1FED-4AE8-A8C8-1F768FC848E7}"/>
              </a:ext>
            </a:extLst>
          </p:cNvPr>
          <p:cNvSpPr>
            <a:spLocks noGrp="1"/>
          </p:cNvSpPr>
          <p:nvPr>
            <p:ph type="body" sz="quarter" idx="16" hasCustomPrompt="1"/>
          </p:nvPr>
        </p:nvSpPr>
        <p:spPr>
          <a:xfrm>
            <a:off x="906463" y="1592263"/>
            <a:ext cx="2264268" cy="4265612"/>
          </a:xfrm>
          <a:solidFill>
            <a:schemeClr val="accent1"/>
          </a:solidFill>
        </p:spPr>
        <p:txBody>
          <a:bodyPr lIns="108000" tIns="108000" rIns="108000" bIns="108000"/>
          <a:lstStyle>
            <a:lvl1pPr marL="0" indent="0">
              <a:buFont typeface="Arial" panose="020B0604020202020204" pitchFamily="34" charset="0"/>
              <a:buNone/>
              <a:defRPr>
                <a:solidFill>
                  <a:schemeClr val="bg1"/>
                </a:solidFill>
              </a:defRPr>
            </a:lvl1pPr>
          </a:lstStyle>
          <a:p>
            <a:pPr lvl="0"/>
            <a:r>
              <a:rPr lang="en-US"/>
              <a:t>Add highlight copy</a:t>
            </a:r>
            <a:endParaRPr lang="en-GB"/>
          </a:p>
        </p:txBody>
      </p:sp>
    </p:spTree>
    <p:extLst>
      <p:ext uri="{BB962C8B-B14F-4D97-AF65-F5344CB8AC3E}">
        <p14:creationId xmlns:p14="http://schemas.microsoft.com/office/powerpoint/2010/main" val="38925124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ubtitle &amp; 2 content with callout box pink bottom">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82722"/>
            <a:ext cx="4896475" cy="336952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a:extLst>
              <a:ext uri="{FF2B5EF4-FFF2-40B4-BE49-F238E27FC236}">
                <a16:creationId xmlns:a16="http://schemas.microsoft.com/office/drawing/2014/main" id="{1F5E793A-7E2B-4E88-8C3A-960B055FD2D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9DCF62D7-E081-4FD3-AA81-8E1F5F9EEE5B}"/>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1" name="Content Placeholder 4">
            <a:extLst>
              <a:ext uri="{FF2B5EF4-FFF2-40B4-BE49-F238E27FC236}">
                <a16:creationId xmlns:a16="http://schemas.microsoft.com/office/drawing/2014/main" id="{DA07A05E-E393-4F46-A011-277490DC08E9}"/>
              </a:ext>
            </a:extLst>
          </p:cNvPr>
          <p:cNvSpPr>
            <a:spLocks noGrp="1"/>
          </p:cNvSpPr>
          <p:nvPr>
            <p:ph sz="quarter" idx="15" hasCustomPrompt="1"/>
          </p:nvPr>
        </p:nvSpPr>
        <p:spPr>
          <a:xfrm>
            <a:off x="6403349" y="1582722"/>
            <a:ext cx="4896475" cy="336952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ext Placeholder 2">
            <a:extLst>
              <a:ext uri="{FF2B5EF4-FFF2-40B4-BE49-F238E27FC236}">
                <a16:creationId xmlns:a16="http://schemas.microsoft.com/office/drawing/2014/main" id="{85F6F67A-D083-4FD6-AA0C-A041F592348F}"/>
              </a:ext>
            </a:extLst>
          </p:cNvPr>
          <p:cNvSpPr>
            <a:spLocks noGrp="1"/>
          </p:cNvSpPr>
          <p:nvPr>
            <p:ph type="body" sz="quarter" idx="16" hasCustomPrompt="1"/>
          </p:nvPr>
        </p:nvSpPr>
        <p:spPr>
          <a:xfrm>
            <a:off x="906463" y="5111609"/>
            <a:ext cx="10393362" cy="746266"/>
          </a:xfrm>
          <a:solidFill>
            <a:schemeClr val="accent1"/>
          </a:solidFill>
        </p:spPr>
        <p:txBody>
          <a:bodyPr lIns="108000" tIns="108000" rIns="108000" bIns="108000"/>
          <a:lstStyle>
            <a:lvl1pPr marL="0" indent="0">
              <a:buNone/>
              <a:defRPr>
                <a:solidFill>
                  <a:schemeClr val="bg1"/>
                </a:solidFill>
              </a:defRPr>
            </a:lvl1pPr>
          </a:lstStyle>
          <a:p>
            <a:pPr lvl="0"/>
            <a:r>
              <a:rPr lang="en-US"/>
              <a:t>Add highlight copy</a:t>
            </a:r>
            <a:endParaRPr lang="en-GB"/>
          </a:p>
        </p:txBody>
      </p:sp>
    </p:spTree>
    <p:extLst>
      <p:ext uri="{BB962C8B-B14F-4D97-AF65-F5344CB8AC3E}">
        <p14:creationId xmlns:p14="http://schemas.microsoft.com/office/powerpoint/2010/main" val="35550630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ubtitle &amp; 3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92262"/>
            <a:ext cx="3192926"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id="{B2B97DB9-3230-46A0-B771-CE6313ACAE2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A268AF93-688C-49C3-B3E1-6AA58B91DC73}"/>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3" name="Content Placeholder 4">
            <a:extLst>
              <a:ext uri="{FF2B5EF4-FFF2-40B4-BE49-F238E27FC236}">
                <a16:creationId xmlns:a16="http://schemas.microsoft.com/office/drawing/2014/main" id="{1483387E-4CE1-4EA6-9443-14852B8BF14D}"/>
              </a:ext>
            </a:extLst>
          </p:cNvPr>
          <p:cNvSpPr>
            <a:spLocks noGrp="1"/>
          </p:cNvSpPr>
          <p:nvPr>
            <p:ph sz="quarter" idx="12" hasCustomPrompt="1"/>
          </p:nvPr>
        </p:nvSpPr>
        <p:spPr>
          <a:xfrm>
            <a:off x="4506681" y="1592262"/>
            <a:ext cx="3192926"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4">
            <a:extLst>
              <a:ext uri="{FF2B5EF4-FFF2-40B4-BE49-F238E27FC236}">
                <a16:creationId xmlns:a16="http://schemas.microsoft.com/office/drawing/2014/main" id="{94A2A4F1-80D1-482D-AFD0-4BF3770F5208}"/>
              </a:ext>
            </a:extLst>
          </p:cNvPr>
          <p:cNvSpPr>
            <a:spLocks noGrp="1"/>
          </p:cNvSpPr>
          <p:nvPr>
            <p:ph sz="quarter" idx="13" hasCustomPrompt="1"/>
          </p:nvPr>
        </p:nvSpPr>
        <p:spPr>
          <a:xfrm>
            <a:off x="8106899" y="1592262"/>
            <a:ext cx="3192926"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63104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content">
  <p:cSld name="Title &amp; content">
    <p:spTree>
      <p:nvGrpSpPr>
        <p:cNvPr id="1" name="Shape 31"/>
        <p:cNvGrpSpPr/>
        <p:nvPr/>
      </p:nvGrpSpPr>
      <p:grpSpPr>
        <a:xfrm>
          <a:off x="0" y="0"/>
          <a:ext cx="0" cy="0"/>
          <a:chOff x="0" y="0"/>
          <a:chExt cx="0" cy="0"/>
        </a:xfrm>
      </p:grpSpPr>
      <p:sp>
        <p:nvSpPr>
          <p:cNvPr id="32" name="Google Shape;32;p37"/>
          <p:cNvSpPr txBox="1">
            <a:spLocks noGrp="1"/>
          </p:cNvSpPr>
          <p:nvPr>
            <p:ph type="body" idx="1"/>
          </p:nvPr>
        </p:nvSpPr>
        <p:spPr>
          <a:xfrm>
            <a:off x="906462" y="1592263"/>
            <a:ext cx="10393363" cy="4265611"/>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37"/>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7"/>
          <p:cNvSpPr txBox="1">
            <a:spLocks noGrp="1"/>
          </p:cNvSpPr>
          <p:nvPr>
            <p:ph type="body" idx="2"/>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3232929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ubtitle &amp; 3 content with pink callou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92263"/>
            <a:ext cx="3192926" cy="342186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id="{B2B97DB9-3230-46A0-B771-CE6313ACAE2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A268AF93-688C-49C3-B3E1-6AA58B91DC73}"/>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3" name="Content Placeholder 4">
            <a:extLst>
              <a:ext uri="{FF2B5EF4-FFF2-40B4-BE49-F238E27FC236}">
                <a16:creationId xmlns:a16="http://schemas.microsoft.com/office/drawing/2014/main" id="{1483387E-4CE1-4EA6-9443-14852B8BF14D}"/>
              </a:ext>
            </a:extLst>
          </p:cNvPr>
          <p:cNvSpPr>
            <a:spLocks noGrp="1"/>
          </p:cNvSpPr>
          <p:nvPr>
            <p:ph sz="quarter" idx="12" hasCustomPrompt="1"/>
          </p:nvPr>
        </p:nvSpPr>
        <p:spPr>
          <a:xfrm>
            <a:off x="4506681" y="1592263"/>
            <a:ext cx="3192926" cy="342186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4">
            <a:extLst>
              <a:ext uri="{FF2B5EF4-FFF2-40B4-BE49-F238E27FC236}">
                <a16:creationId xmlns:a16="http://schemas.microsoft.com/office/drawing/2014/main" id="{94A2A4F1-80D1-482D-AFD0-4BF3770F5208}"/>
              </a:ext>
            </a:extLst>
          </p:cNvPr>
          <p:cNvSpPr>
            <a:spLocks noGrp="1"/>
          </p:cNvSpPr>
          <p:nvPr>
            <p:ph sz="quarter" idx="13" hasCustomPrompt="1"/>
          </p:nvPr>
        </p:nvSpPr>
        <p:spPr>
          <a:xfrm>
            <a:off x="8106899" y="1592263"/>
            <a:ext cx="3192926" cy="342186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2">
            <a:extLst>
              <a:ext uri="{FF2B5EF4-FFF2-40B4-BE49-F238E27FC236}">
                <a16:creationId xmlns:a16="http://schemas.microsoft.com/office/drawing/2014/main" id="{E66F8E85-E11E-4D83-8C64-EBA0B34C5521}"/>
              </a:ext>
            </a:extLst>
          </p:cNvPr>
          <p:cNvSpPr>
            <a:spLocks noGrp="1"/>
          </p:cNvSpPr>
          <p:nvPr>
            <p:ph type="body" sz="quarter" idx="16" hasCustomPrompt="1"/>
          </p:nvPr>
        </p:nvSpPr>
        <p:spPr>
          <a:xfrm>
            <a:off x="906463" y="5111609"/>
            <a:ext cx="10393362" cy="746266"/>
          </a:xfrm>
          <a:solidFill>
            <a:schemeClr val="accent1"/>
          </a:solidFill>
        </p:spPr>
        <p:txBody>
          <a:bodyPr lIns="108000" tIns="108000" rIns="108000" bIns="108000"/>
          <a:lstStyle>
            <a:lvl1pPr marL="0" indent="0">
              <a:buNone/>
              <a:defRPr>
                <a:solidFill>
                  <a:schemeClr val="bg1"/>
                </a:solidFill>
              </a:defRPr>
            </a:lvl1pPr>
          </a:lstStyle>
          <a:p>
            <a:pPr lvl="0"/>
            <a:r>
              <a:rPr lang="en-US"/>
              <a:t>Add highlight copy</a:t>
            </a:r>
            <a:endParaRPr lang="en-GB"/>
          </a:p>
        </p:txBody>
      </p:sp>
    </p:spTree>
    <p:extLst>
      <p:ext uri="{BB962C8B-B14F-4D97-AF65-F5344CB8AC3E}">
        <p14:creationId xmlns:p14="http://schemas.microsoft.com/office/powerpoint/2010/main" val="11808142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mp; graph with title">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AE376A4-7281-4F17-A9FD-693411D93715}"/>
              </a:ext>
            </a:extLst>
          </p:cNvPr>
          <p:cNvSpPr>
            <a:spLocks noGrp="1"/>
          </p:cNvSpPr>
          <p:nvPr>
            <p:ph type="body" sz="quarter" idx="15" hasCustomPrompt="1"/>
          </p:nvPr>
        </p:nvSpPr>
        <p:spPr>
          <a:xfrm>
            <a:off x="2039565" y="1532878"/>
            <a:ext cx="8112871" cy="343161"/>
          </a:xfrm>
        </p:spPr>
        <p:txBody>
          <a:bodyPr vert="horz" lIns="0" tIns="0" rIns="0" bIns="0" rtlCol="0">
            <a:noAutofit/>
          </a:bodyPr>
          <a:lstStyle>
            <a:lvl1pPr marL="0" indent="0">
              <a:buNone/>
              <a:defRPr lang="en-GB" sz="18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graph title</a:t>
            </a:r>
            <a:endParaRPr lang="en-GB"/>
          </a:p>
        </p:txBody>
      </p:sp>
      <p:sp>
        <p:nvSpPr>
          <p:cNvPr id="10" name="Chart Placeholder 9">
            <a:extLst>
              <a:ext uri="{FF2B5EF4-FFF2-40B4-BE49-F238E27FC236}">
                <a16:creationId xmlns:a16="http://schemas.microsoft.com/office/drawing/2014/main" id="{8EFF319E-6DBC-44DF-A53F-FCD666A4AD0D}"/>
              </a:ext>
            </a:extLst>
          </p:cNvPr>
          <p:cNvSpPr>
            <a:spLocks noGrp="1"/>
          </p:cNvSpPr>
          <p:nvPr>
            <p:ph type="chart" sz="quarter" idx="17" hasCustomPrompt="1"/>
          </p:nvPr>
        </p:nvSpPr>
        <p:spPr>
          <a:xfrm>
            <a:off x="2039831" y="1999130"/>
            <a:ext cx="8112338" cy="3702927"/>
          </a:xfrm>
          <a:solidFill>
            <a:schemeClr val="bg2">
              <a:lumMod val="20000"/>
              <a:lumOff val="80000"/>
            </a:schemeClr>
          </a:solidFill>
        </p:spPr>
        <p:txBody>
          <a:bodyPr/>
          <a:lstStyle>
            <a:lvl1pPr marL="0" indent="0">
              <a:buNone/>
              <a:defRPr sz="1600"/>
            </a:lvl1pPr>
          </a:lstStyle>
          <a:p>
            <a:r>
              <a:rPr lang="en-GB"/>
              <a:t>Add graph</a:t>
            </a:r>
          </a:p>
        </p:txBody>
      </p:sp>
      <p:sp>
        <p:nvSpPr>
          <p:cNvPr id="13" name="Text Placeholder 9">
            <a:extLst>
              <a:ext uri="{FF2B5EF4-FFF2-40B4-BE49-F238E27FC236}">
                <a16:creationId xmlns:a16="http://schemas.microsoft.com/office/drawing/2014/main" id="{733755BA-71D4-4CBA-B704-A972C8D5EFBD}"/>
              </a:ext>
            </a:extLst>
          </p:cNvPr>
          <p:cNvSpPr>
            <a:spLocks noGrp="1"/>
          </p:cNvSpPr>
          <p:nvPr>
            <p:ph type="body" sz="quarter" idx="19" hasCustomPrompt="1"/>
          </p:nvPr>
        </p:nvSpPr>
        <p:spPr>
          <a:xfrm>
            <a:off x="2039565" y="5749501"/>
            <a:ext cx="8112871" cy="167809"/>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8" name="Title 1">
            <a:extLst>
              <a:ext uri="{FF2B5EF4-FFF2-40B4-BE49-F238E27FC236}">
                <a16:creationId xmlns:a16="http://schemas.microsoft.com/office/drawing/2014/main" id="{C458DEB9-9AB7-4ACE-AE31-8AF903593611}"/>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B5C61C21-A8E6-472E-99BC-490D2AA6D726}"/>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537496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mp; 2 graphs with text &amp; titles">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AE376A4-7281-4F17-A9FD-693411D93715}"/>
              </a:ext>
            </a:extLst>
          </p:cNvPr>
          <p:cNvSpPr>
            <a:spLocks noGrp="1"/>
          </p:cNvSpPr>
          <p:nvPr>
            <p:ph type="body" sz="quarter" idx="15" hasCustomPrompt="1"/>
          </p:nvPr>
        </p:nvSpPr>
        <p:spPr>
          <a:xfrm>
            <a:off x="906500" y="1549660"/>
            <a:ext cx="4780276" cy="343161"/>
          </a:xfrm>
        </p:spPr>
        <p:txBody>
          <a:bodyPr vert="horz" lIns="0"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graph title</a:t>
            </a:r>
            <a:endParaRPr lang="en-GB"/>
          </a:p>
        </p:txBody>
      </p:sp>
      <p:sp>
        <p:nvSpPr>
          <p:cNvPr id="10" name="Chart Placeholder 9">
            <a:extLst>
              <a:ext uri="{FF2B5EF4-FFF2-40B4-BE49-F238E27FC236}">
                <a16:creationId xmlns:a16="http://schemas.microsoft.com/office/drawing/2014/main" id="{8EFF319E-6DBC-44DF-A53F-FCD666A4AD0D}"/>
              </a:ext>
            </a:extLst>
          </p:cNvPr>
          <p:cNvSpPr>
            <a:spLocks noGrp="1"/>
          </p:cNvSpPr>
          <p:nvPr>
            <p:ph type="chart" sz="quarter" idx="17" hasCustomPrompt="1"/>
          </p:nvPr>
        </p:nvSpPr>
        <p:spPr>
          <a:xfrm>
            <a:off x="906463" y="1999130"/>
            <a:ext cx="4779962" cy="2411505"/>
          </a:xfrm>
          <a:solidFill>
            <a:schemeClr val="bg2">
              <a:lumMod val="20000"/>
              <a:lumOff val="80000"/>
            </a:schemeClr>
          </a:solidFill>
        </p:spPr>
        <p:txBody>
          <a:bodyPr/>
          <a:lstStyle>
            <a:lvl1pPr marL="0" indent="0">
              <a:buNone/>
              <a:defRPr sz="1600"/>
            </a:lvl1pPr>
          </a:lstStyle>
          <a:p>
            <a:r>
              <a:rPr lang="en-GB"/>
              <a:t>Add graph</a:t>
            </a:r>
          </a:p>
        </p:txBody>
      </p:sp>
      <p:sp>
        <p:nvSpPr>
          <p:cNvPr id="13" name="Text Placeholder 9">
            <a:extLst>
              <a:ext uri="{FF2B5EF4-FFF2-40B4-BE49-F238E27FC236}">
                <a16:creationId xmlns:a16="http://schemas.microsoft.com/office/drawing/2014/main" id="{733755BA-71D4-4CBA-B704-A972C8D5EFBD}"/>
              </a:ext>
            </a:extLst>
          </p:cNvPr>
          <p:cNvSpPr>
            <a:spLocks noGrp="1"/>
          </p:cNvSpPr>
          <p:nvPr>
            <p:ph type="body" sz="quarter" idx="19" hasCustomPrompt="1"/>
          </p:nvPr>
        </p:nvSpPr>
        <p:spPr>
          <a:xfrm>
            <a:off x="906500" y="5753422"/>
            <a:ext cx="4780276" cy="167809"/>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4" name="Text Placeholder 3">
            <a:extLst>
              <a:ext uri="{FF2B5EF4-FFF2-40B4-BE49-F238E27FC236}">
                <a16:creationId xmlns:a16="http://schemas.microsoft.com/office/drawing/2014/main" id="{D8486FD2-0742-409A-B501-45247128BE73}"/>
              </a:ext>
            </a:extLst>
          </p:cNvPr>
          <p:cNvSpPr>
            <a:spLocks noGrp="1"/>
          </p:cNvSpPr>
          <p:nvPr>
            <p:ph type="body" sz="quarter" idx="21" hasCustomPrompt="1"/>
          </p:nvPr>
        </p:nvSpPr>
        <p:spPr>
          <a:xfrm>
            <a:off x="906461" y="4544359"/>
            <a:ext cx="4779956" cy="1010462"/>
          </a:xfrm>
        </p:spPr>
        <p:txBody>
          <a:bodyPr/>
          <a:lstStyle>
            <a:lvl1pPr marL="134938" indent="-134938">
              <a:defRPr sz="1400"/>
            </a:lvl1pPr>
          </a:lstStyle>
          <a:p>
            <a:pPr lvl="0"/>
            <a:r>
              <a:rPr lang="en-US"/>
              <a:t>Add first level body copy</a:t>
            </a:r>
            <a:endParaRPr lang="en-GB"/>
          </a:p>
        </p:txBody>
      </p:sp>
      <p:sp>
        <p:nvSpPr>
          <p:cNvPr id="16" name="Title 1">
            <a:extLst>
              <a:ext uri="{FF2B5EF4-FFF2-40B4-BE49-F238E27FC236}">
                <a16:creationId xmlns:a16="http://schemas.microsoft.com/office/drawing/2014/main" id="{75C516CB-64FB-41AB-A15A-8D5426967D9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8" name="Text Placeholder 3">
            <a:extLst>
              <a:ext uri="{FF2B5EF4-FFF2-40B4-BE49-F238E27FC236}">
                <a16:creationId xmlns:a16="http://schemas.microsoft.com/office/drawing/2014/main" id="{EBC44855-F43B-49F1-B4CE-90A9B6FEC6D1}"/>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5" name="Text Placeholder 9">
            <a:extLst>
              <a:ext uri="{FF2B5EF4-FFF2-40B4-BE49-F238E27FC236}">
                <a16:creationId xmlns:a16="http://schemas.microsoft.com/office/drawing/2014/main" id="{54DABF8B-F946-4C2E-9403-3E1F24A49B0B}"/>
              </a:ext>
            </a:extLst>
          </p:cNvPr>
          <p:cNvSpPr>
            <a:spLocks noGrp="1"/>
          </p:cNvSpPr>
          <p:nvPr>
            <p:ph type="body" sz="quarter" idx="22" hasCustomPrompt="1"/>
          </p:nvPr>
        </p:nvSpPr>
        <p:spPr>
          <a:xfrm>
            <a:off x="6519900" y="1549660"/>
            <a:ext cx="4780276" cy="343161"/>
          </a:xfrm>
        </p:spPr>
        <p:txBody>
          <a:bodyPr vert="horz" lIns="0"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graph title</a:t>
            </a:r>
            <a:endParaRPr lang="en-GB"/>
          </a:p>
        </p:txBody>
      </p:sp>
      <p:sp>
        <p:nvSpPr>
          <p:cNvPr id="17" name="Chart Placeholder 9">
            <a:extLst>
              <a:ext uri="{FF2B5EF4-FFF2-40B4-BE49-F238E27FC236}">
                <a16:creationId xmlns:a16="http://schemas.microsoft.com/office/drawing/2014/main" id="{8C992EB9-DF5A-4BEB-B9D4-5FF0902E7027}"/>
              </a:ext>
            </a:extLst>
          </p:cNvPr>
          <p:cNvSpPr>
            <a:spLocks noGrp="1"/>
          </p:cNvSpPr>
          <p:nvPr>
            <p:ph type="chart" sz="quarter" idx="23" hasCustomPrompt="1"/>
          </p:nvPr>
        </p:nvSpPr>
        <p:spPr>
          <a:xfrm>
            <a:off x="6519863" y="1999130"/>
            <a:ext cx="4779962" cy="2411505"/>
          </a:xfrm>
          <a:solidFill>
            <a:schemeClr val="bg2">
              <a:lumMod val="20000"/>
              <a:lumOff val="80000"/>
            </a:schemeClr>
          </a:solidFill>
        </p:spPr>
        <p:txBody>
          <a:bodyPr/>
          <a:lstStyle>
            <a:lvl1pPr marL="0" indent="0">
              <a:buNone/>
              <a:defRPr sz="1600"/>
            </a:lvl1pPr>
          </a:lstStyle>
          <a:p>
            <a:r>
              <a:rPr lang="en-GB"/>
              <a:t>Add graph</a:t>
            </a:r>
          </a:p>
        </p:txBody>
      </p:sp>
      <p:sp>
        <p:nvSpPr>
          <p:cNvPr id="19" name="Text Placeholder 9">
            <a:extLst>
              <a:ext uri="{FF2B5EF4-FFF2-40B4-BE49-F238E27FC236}">
                <a16:creationId xmlns:a16="http://schemas.microsoft.com/office/drawing/2014/main" id="{D6062728-491B-4969-A0E0-7AAA0C942273}"/>
              </a:ext>
            </a:extLst>
          </p:cNvPr>
          <p:cNvSpPr>
            <a:spLocks noGrp="1"/>
          </p:cNvSpPr>
          <p:nvPr>
            <p:ph type="body" sz="quarter" idx="24" hasCustomPrompt="1"/>
          </p:nvPr>
        </p:nvSpPr>
        <p:spPr>
          <a:xfrm>
            <a:off x="6519900" y="5753422"/>
            <a:ext cx="4780276" cy="167809"/>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20" name="Text Placeholder 3">
            <a:extLst>
              <a:ext uri="{FF2B5EF4-FFF2-40B4-BE49-F238E27FC236}">
                <a16:creationId xmlns:a16="http://schemas.microsoft.com/office/drawing/2014/main" id="{EBB02456-66F8-4E20-BD4D-D00758C8DAAF}"/>
              </a:ext>
            </a:extLst>
          </p:cNvPr>
          <p:cNvSpPr>
            <a:spLocks noGrp="1"/>
          </p:cNvSpPr>
          <p:nvPr>
            <p:ph type="body" sz="quarter" idx="25" hasCustomPrompt="1"/>
          </p:nvPr>
        </p:nvSpPr>
        <p:spPr>
          <a:xfrm>
            <a:off x="6519861" y="4544359"/>
            <a:ext cx="4779956" cy="1010462"/>
          </a:xfrm>
        </p:spPr>
        <p:txBody>
          <a:bodyPr/>
          <a:lstStyle>
            <a:lvl1pPr marL="134938" indent="-134938">
              <a:defRPr sz="1400"/>
            </a:lvl1pPr>
          </a:lstStyle>
          <a:p>
            <a:pPr lvl="0"/>
            <a:r>
              <a:rPr lang="en-US"/>
              <a:t>Add first level body copy</a:t>
            </a:r>
            <a:endParaRPr lang="en-GB"/>
          </a:p>
        </p:txBody>
      </p:sp>
    </p:spTree>
    <p:extLst>
      <p:ext uri="{BB962C8B-B14F-4D97-AF65-F5344CB8AC3E}">
        <p14:creationId xmlns:p14="http://schemas.microsoft.com/office/powerpoint/2010/main" val="33883718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text box &amp; graph with titles">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AE376A4-7281-4F17-A9FD-693411D93715}"/>
              </a:ext>
            </a:extLst>
          </p:cNvPr>
          <p:cNvSpPr>
            <a:spLocks noGrp="1"/>
          </p:cNvSpPr>
          <p:nvPr>
            <p:ph type="body" sz="quarter" idx="15" hasCustomPrompt="1"/>
          </p:nvPr>
        </p:nvSpPr>
        <p:spPr>
          <a:xfrm>
            <a:off x="906463" y="1559934"/>
            <a:ext cx="4784889" cy="343161"/>
          </a:xfrm>
        </p:spPr>
        <p:txBody>
          <a:bodyPr vert="horz" lIns="0"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title</a:t>
            </a:r>
            <a:endParaRPr lang="en-GB"/>
          </a:p>
        </p:txBody>
      </p:sp>
      <p:sp>
        <p:nvSpPr>
          <p:cNvPr id="9" name="Text Placeholder 9">
            <a:extLst>
              <a:ext uri="{FF2B5EF4-FFF2-40B4-BE49-F238E27FC236}">
                <a16:creationId xmlns:a16="http://schemas.microsoft.com/office/drawing/2014/main" id="{1E8DC738-4037-4237-BAB7-86B39D39E3DB}"/>
              </a:ext>
            </a:extLst>
          </p:cNvPr>
          <p:cNvSpPr>
            <a:spLocks noGrp="1"/>
          </p:cNvSpPr>
          <p:nvPr>
            <p:ph type="body" sz="quarter" idx="16" hasCustomPrompt="1"/>
          </p:nvPr>
        </p:nvSpPr>
        <p:spPr>
          <a:xfrm>
            <a:off x="6358059" y="1559934"/>
            <a:ext cx="4942091" cy="343161"/>
          </a:xfrm>
        </p:spPr>
        <p:txBody>
          <a:bodyPr vert="horz" lIns="0"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graph title</a:t>
            </a:r>
            <a:endParaRPr lang="en-GB"/>
          </a:p>
        </p:txBody>
      </p:sp>
      <p:sp>
        <p:nvSpPr>
          <p:cNvPr id="11" name="Chart Placeholder 9">
            <a:extLst>
              <a:ext uri="{FF2B5EF4-FFF2-40B4-BE49-F238E27FC236}">
                <a16:creationId xmlns:a16="http://schemas.microsoft.com/office/drawing/2014/main" id="{59693680-0040-4E91-884A-D427AF4875DC}"/>
              </a:ext>
            </a:extLst>
          </p:cNvPr>
          <p:cNvSpPr>
            <a:spLocks noGrp="1"/>
          </p:cNvSpPr>
          <p:nvPr>
            <p:ph type="chart" sz="quarter" idx="18" hasCustomPrompt="1"/>
          </p:nvPr>
        </p:nvSpPr>
        <p:spPr>
          <a:xfrm>
            <a:off x="6358059" y="1999130"/>
            <a:ext cx="4941766" cy="3579737"/>
          </a:xfrm>
          <a:solidFill>
            <a:schemeClr val="bg2">
              <a:lumMod val="20000"/>
              <a:lumOff val="80000"/>
            </a:schemeClr>
          </a:solidFill>
        </p:spPr>
        <p:txBody>
          <a:bodyPr/>
          <a:lstStyle>
            <a:lvl1pPr marL="0" indent="0">
              <a:buNone/>
              <a:defRPr sz="1600"/>
            </a:lvl1pPr>
          </a:lstStyle>
          <a:p>
            <a:r>
              <a:rPr lang="en-GB"/>
              <a:t>Add graph</a:t>
            </a:r>
          </a:p>
        </p:txBody>
      </p:sp>
      <p:sp>
        <p:nvSpPr>
          <p:cNvPr id="14" name="Text Placeholder 9">
            <a:extLst>
              <a:ext uri="{FF2B5EF4-FFF2-40B4-BE49-F238E27FC236}">
                <a16:creationId xmlns:a16="http://schemas.microsoft.com/office/drawing/2014/main" id="{8F58ECE0-1B4F-46E5-BD09-716EBD33EB53}"/>
              </a:ext>
            </a:extLst>
          </p:cNvPr>
          <p:cNvSpPr>
            <a:spLocks noGrp="1"/>
          </p:cNvSpPr>
          <p:nvPr>
            <p:ph type="body" sz="quarter" idx="20" hasCustomPrompt="1"/>
          </p:nvPr>
        </p:nvSpPr>
        <p:spPr>
          <a:xfrm>
            <a:off x="6358059" y="5757371"/>
            <a:ext cx="4941766" cy="242103"/>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12" name="Content Placeholder 4">
            <a:extLst>
              <a:ext uri="{FF2B5EF4-FFF2-40B4-BE49-F238E27FC236}">
                <a16:creationId xmlns:a16="http://schemas.microsoft.com/office/drawing/2014/main" id="{1A5B07B7-037F-468E-8448-5A29FA5C1783}"/>
              </a:ext>
            </a:extLst>
          </p:cNvPr>
          <p:cNvSpPr>
            <a:spLocks noGrp="1"/>
          </p:cNvSpPr>
          <p:nvPr>
            <p:ph sz="quarter" idx="11" hasCustomPrompt="1"/>
          </p:nvPr>
        </p:nvSpPr>
        <p:spPr>
          <a:xfrm>
            <a:off x="906464" y="1999130"/>
            <a:ext cx="4785420" cy="3858745"/>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1">
            <a:extLst>
              <a:ext uri="{FF2B5EF4-FFF2-40B4-BE49-F238E27FC236}">
                <a16:creationId xmlns:a16="http://schemas.microsoft.com/office/drawing/2014/main" id="{7EA24D25-6338-4D89-B23F-AFC937C38DBC}"/>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6" name="Text Placeholder 3">
            <a:extLst>
              <a:ext uri="{FF2B5EF4-FFF2-40B4-BE49-F238E27FC236}">
                <a16:creationId xmlns:a16="http://schemas.microsoft.com/office/drawing/2014/main" id="{F748BD08-B8C9-4550-A6AD-F538C91EF48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42703710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ubtitle text &amp; tabl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92263"/>
            <a:ext cx="2972202"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able Placeholder 5">
            <a:extLst>
              <a:ext uri="{FF2B5EF4-FFF2-40B4-BE49-F238E27FC236}">
                <a16:creationId xmlns:a16="http://schemas.microsoft.com/office/drawing/2014/main" id="{801FAED1-3BDC-4517-B5E4-D412EC0FFF2A}"/>
              </a:ext>
            </a:extLst>
          </p:cNvPr>
          <p:cNvSpPr>
            <a:spLocks noGrp="1"/>
          </p:cNvSpPr>
          <p:nvPr>
            <p:ph type="tbl" sz="quarter" idx="12" hasCustomPrompt="1"/>
          </p:nvPr>
        </p:nvSpPr>
        <p:spPr>
          <a:xfrm>
            <a:off x="4178300" y="1592263"/>
            <a:ext cx="7121525" cy="4265613"/>
          </a:xfrm>
          <a:solidFill>
            <a:schemeClr val="bg2">
              <a:lumMod val="20000"/>
              <a:lumOff val="80000"/>
            </a:schemeClr>
          </a:solidFill>
        </p:spPr>
        <p:txBody>
          <a:bodyPr/>
          <a:lstStyle>
            <a:lvl1pPr marL="0" indent="0">
              <a:buNone/>
              <a:defRPr sz="1600"/>
            </a:lvl1pPr>
          </a:lstStyle>
          <a:p>
            <a:r>
              <a:rPr lang="en-GB"/>
              <a:t>Add table</a:t>
            </a:r>
          </a:p>
        </p:txBody>
      </p:sp>
      <p:sp>
        <p:nvSpPr>
          <p:cNvPr id="8" name="Title 1">
            <a:extLst>
              <a:ext uri="{FF2B5EF4-FFF2-40B4-BE49-F238E27FC236}">
                <a16:creationId xmlns:a16="http://schemas.microsoft.com/office/drawing/2014/main" id="{A6B8A2C8-F818-400B-AA9D-F517A11CFB98}"/>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0" name="Text Placeholder 3">
            <a:extLst>
              <a:ext uri="{FF2B5EF4-FFF2-40B4-BE49-F238E27FC236}">
                <a16:creationId xmlns:a16="http://schemas.microsoft.com/office/drawing/2014/main" id="{F23AF189-54C8-4682-90AF-B2D0581D3682}"/>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5307188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ubtitle &amp; table">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801FAED1-3BDC-4517-B5E4-D412EC0FFF2A}"/>
              </a:ext>
            </a:extLst>
          </p:cNvPr>
          <p:cNvSpPr>
            <a:spLocks noGrp="1"/>
          </p:cNvSpPr>
          <p:nvPr>
            <p:ph type="tbl" sz="quarter" idx="12" hasCustomPrompt="1"/>
          </p:nvPr>
        </p:nvSpPr>
        <p:spPr>
          <a:xfrm>
            <a:off x="906462" y="1592263"/>
            <a:ext cx="10393361" cy="4265613"/>
          </a:xfrm>
          <a:solidFill>
            <a:schemeClr val="bg2">
              <a:lumMod val="20000"/>
              <a:lumOff val="80000"/>
            </a:schemeClr>
          </a:solidFill>
        </p:spPr>
        <p:txBody>
          <a:bodyPr/>
          <a:lstStyle>
            <a:lvl1pPr marL="0" indent="0">
              <a:buNone/>
              <a:defRPr sz="1600"/>
            </a:lvl1pPr>
          </a:lstStyle>
          <a:p>
            <a:r>
              <a:rPr lang="en-GB"/>
              <a:t>Add table</a:t>
            </a:r>
          </a:p>
        </p:txBody>
      </p:sp>
      <p:sp>
        <p:nvSpPr>
          <p:cNvPr id="7" name="Title 1">
            <a:extLst>
              <a:ext uri="{FF2B5EF4-FFF2-40B4-BE49-F238E27FC236}">
                <a16:creationId xmlns:a16="http://schemas.microsoft.com/office/drawing/2014/main" id="{1C1F7C03-37EE-463A-A910-97529A017ED9}"/>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D68EE590-3ED0-4815-8767-B8E90785ACD9}"/>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7716067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mp; pic with caption">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63F8DF2-10EE-4ED2-91AB-B7E3C37627A0}"/>
              </a:ext>
            </a:extLst>
          </p:cNvPr>
          <p:cNvSpPr>
            <a:spLocks noGrp="1"/>
          </p:cNvSpPr>
          <p:nvPr>
            <p:ph type="pic" sz="quarter" idx="12" hasCustomPrompt="1"/>
          </p:nvPr>
        </p:nvSpPr>
        <p:spPr>
          <a:xfrm>
            <a:off x="906463" y="1592263"/>
            <a:ext cx="10393362" cy="426561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0" name="Text Placeholder 9">
            <a:extLst>
              <a:ext uri="{FF2B5EF4-FFF2-40B4-BE49-F238E27FC236}">
                <a16:creationId xmlns:a16="http://schemas.microsoft.com/office/drawing/2014/main" id="{75C1C585-F7B3-47D7-9F59-BA03B794FAAB}"/>
              </a:ext>
            </a:extLst>
          </p:cNvPr>
          <p:cNvSpPr>
            <a:spLocks noGrp="1"/>
          </p:cNvSpPr>
          <p:nvPr>
            <p:ph type="body" sz="quarter" idx="13" hasCustomPrompt="1"/>
          </p:nvPr>
        </p:nvSpPr>
        <p:spPr>
          <a:xfrm>
            <a:off x="906463" y="5512279"/>
            <a:ext cx="10393362"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6" name="Title 1">
            <a:extLst>
              <a:ext uri="{FF2B5EF4-FFF2-40B4-BE49-F238E27FC236}">
                <a16:creationId xmlns:a16="http://schemas.microsoft.com/office/drawing/2014/main" id="{03D6CAE8-AF90-41F4-8F55-C162F353310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7" name="Text Placeholder 3">
            <a:extLst>
              <a:ext uri="{FF2B5EF4-FFF2-40B4-BE49-F238E27FC236}">
                <a16:creationId xmlns:a16="http://schemas.microsoft.com/office/drawing/2014/main" id="{74F0A3C8-9D3E-47D2-A073-0C96B56AC2C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23645444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mp; 4 pics with caption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63F8DF2-10EE-4ED2-91AB-B7E3C37627A0}"/>
              </a:ext>
            </a:extLst>
          </p:cNvPr>
          <p:cNvSpPr>
            <a:spLocks noGrp="1"/>
          </p:cNvSpPr>
          <p:nvPr>
            <p:ph type="pic" sz="quarter" idx="12" hasCustomPrompt="1"/>
          </p:nvPr>
        </p:nvSpPr>
        <p:spPr>
          <a:xfrm>
            <a:off x="906462" y="1607247"/>
            <a:ext cx="3172377" cy="196396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8" name="Text Placeholder 9">
            <a:extLst>
              <a:ext uri="{FF2B5EF4-FFF2-40B4-BE49-F238E27FC236}">
                <a16:creationId xmlns:a16="http://schemas.microsoft.com/office/drawing/2014/main" id="{B2272C8A-2075-4FD0-8954-8369EB1314B7}"/>
              </a:ext>
            </a:extLst>
          </p:cNvPr>
          <p:cNvSpPr>
            <a:spLocks noGrp="1"/>
          </p:cNvSpPr>
          <p:nvPr>
            <p:ph type="body" sz="quarter" idx="20" hasCustomPrompt="1"/>
          </p:nvPr>
        </p:nvSpPr>
        <p:spPr>
          <a:xfrm>
            <a:off x="906462" y="3225621"/>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19" name="Picture Placeholder 7">
            <a:extLst>
              <a:ext uri="{FF2B5EF4-FFF2-40B4-BE49-F238E27FC236}">
                <a16:creationId xmlns:a16="http://schemas.microsoft.com/office/drawing/2014/main" id="{9F834D9C-3B92-4F61-A784-44587D75D7FE}"/>
              </a:ext>
            </a:extLst>
          </p:cNvPr>
          <p:cNvSpPr>
            <a:spLocks noGrp="1"/>
          </p:cNvSpPr>
          <p:nvPr>
            <p:ph type="pic" sz="quarter" idx="21" hasCustomPrompt="1"/>
          </p:nvPr>
        </p:nvSpPr>
        <p:spPr>
          <a:xfrm>
            <a:off x="906462" y="3904179"/>
            <a:ext cx="3172377" cy="196396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20" name="Text Placeholder 9">
            <a:extLst>
              <a:ext uri="{FF2B5EF4-FFF2-40B4-BE49-F238E27FC236}">
                <a16:creationId xmlns:a16="http://schemas.microsoft.com/office/drawing/2014/main" id="{B2805005-9CB6-4A6C-BA20-589CDE8E3CA1}"/>
              </a:ext>
            </a:extLst>
          </p:cNvPr>
          <p:cNvSpPr>
            <a:spLocks noGrp="1"/>
          </p:cNvSpPr>
          <p:nvPr>
            <p:ph type="body" sz="quarter" idx="22" hasCustomPrompt="1"/>
          </p:nvPr>
        </p:nvSpPr>
        <p:spPr>
          <a:xfrm>
            <a:off x="906462" y="5522553"/>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26" name="Title 1">
            <a:extLst>
              <a:ext uri="{FF2B5EF4-FFF2-40B4-BE49-F238E27FC236}">
                <a16:creationId xmlns:a16="http://schemas.microsoft.com/office/drawing/2014/main" id="{57222905-2F14-47F1-99A6-06773954A799}"/>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32" name="Text Placeholder 3">
            <a:extLst>
              <a:ext uri="{FF2B5EF4-FFF2-40B4-BE49-F238E27FC236}">
                <a16:creationId xmlns:a16="http://schemas.microsoft.com/office/drawing/2014/main" id="{C47EC3CE-08E6-4FE7-B0D7-2DA955BF82A9}"/>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28" name="Picture Placeholder 7">
            <a:extLst>
              <a:ext uri="{FF2B5EF4-FFF2-40B4-BE49-F238E27FC236}">
                <a16:creationId xmlns:a16="http://schemas.microsoft.com/office/drawing/2014/main" id="{0FCE2297-5715-415F-989A-21C43C6BE274}"/>
              </a:ext>
            </a:extLst>
          </p:cNvPr>
          <p:cNvSpPr>
            <a:spLocks noGrp="1"/>
          </p:cNvSpPr>
          <p:nvPr>
            <p:ph type="pic" sz="quarter" idx="23" hasCustomPrompt="1"/>
          </p:nvPr>
        </p:nvSpPr>
        <p:spPr>
          <a:xfrm>
            <a:off x="8127448" y="1607247"/>
            <a:ext cx="3172377" cy="196396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29" name="Text Placeholder 9">
            <a:extLst>
              <a:ext uri="{FF2B5EF4-FFF2-40B4-BE49-F238E27FC236}">
                <a16:creationId xmlns:a16="http://schemas.microsoft.com/office/drawing/2014/main" id="{B401E369-C630-4F33-93FD-AAB7B5C4E592}"/>
              </a:ext>
            </a:extLst>
          </p:cNvPr>
          <p:cNvSpPr>
            <a:spLocks noGrp="1"/>
          </p:cNvSpPr>
          <p:nvPr>
            <p:ph type="body" sz="quarter" idx="24" hasCustomPrompt="1"/>
          </p:nvPr>
        </p:nvSpPr>
        <p:spPr>
          <a:xfrm>
            <a:off x="8127448" y="3225621"/>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0" name="Picture Placeholder 7">
            <a:extLst>
              <a:ext uri="{FF2B5EF4-FFF2-40B4-BE49-F238E27FC236}">
                <a16:creationId xmlns:a16="http://schemas.microsoft.com/office/drawing/2014/main" id="{69DA894B-3A77-4039-9E06-5D4A4CBB34E4}"/>
              </a:ext>
            </a:extLst>
          </p:cNvPr>
          <p:cNvSpPr>
            <a:spLocks noGrp="1"/>
          </p:cNvSpPr>
          <p:nvPr>
            <p:ph type="pic" sz="quarter" idx="25" hasCustomPrompt="1"/>
          </p:nvPr>
        </p:nvSpPr>
        <p:spPr>
          <a:xfrm>
            <a:off x="8127448" y="3904179"/>
            <a:ext cx="3172377" cy="196396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31" name="Text Placeholder 9">
            <a:extLst>
              <a:ext uri="{FF2B5EF4-FFF2-40B4-BE49-F238E27FC236}">
                <a16:creationId xmlns:a16="http://schemas.microsoft.com/office/drawing/2014/main" id="{26A699C0-3C99-4CC4-9299-A29775AE0EB8}"/>
              </a:ext>
            </a:extLst>
          </p:cNvPr>
          <p:cNvSpPr>
            <a:spLocks noGrp="1"/>
          </p:cNvSpPr>
          <p:nvPr>
            <p:ph type="body" sz="quarter" idx="26" hasCustomPrompt="1"/>
          </p:nvPr>
        </p:nvSpPr>
        <p:spPr>
          <a:xfrm>
            <a:off x="8127448" y="5522553"/>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3" name="Picture Placeholder 7">
            <a:extLst>
              <a:ext uri="{FF2B5EF4-FFF2-40B4-BE49-F238E27FC236}">
                <a16:creationId xmlns:a16="http://schemas.microsoft.com/office/drawing/2014/main" id="{329FCA89-66DA-4EEB-86AB-16E34D113A5B}"/>
              </a:ext>
            </a:extLst>
          </p:cNvPr>
          <p:cNvSpPr>
            <a:spLocks noGrp="1"/>
          </p:cNvSpPr>
          <p:nvPr>
            <p:ph type="pic" sz="quarter" idx="27" hasCustomPrompt="1"/>
          </p:nvPr>
        </p:nvSpPr>
        <p:spPr>
          <a:xfrm>
            <a:off x="4516955" y="1607247"/>
            <a:ext cx="3172377" cy="196396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34" name="Text Placeholder 9">
            <a:extLst>
              <a:ext uri="{FF2B5EF4-FFF2-40B4-BE49-F238E27FC236}">
                <a16:creationId xmlns:a16="http://schemas.microsoft.com/office/drawing/2014/main" id="{12CF2E81-D19B-4BB4-A530-673FE1E269F8}"/>
              </a:ext>
            </a:extLst>
          </p:cNvPr>
          <p:cNvSpPr>
            <a:spLocks noGrp="1"/>
          </p:cNvSpPr>
          <p:nvPr>
            <p:ph type="body" sz="quarter" idx="28" hasCustomPrompt="1"/>
          </p:nvPr>
        </p:nvSpPr>
        <p:spPr>
          <a:xfrm>
            <a:off x="4516955" y="3225621"/>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5" name="Picture Placeholder 7">
            <a:extLst>
              <a:ext uri="{FF2B5EF4-FFF2-40B4-BE49-F238E27FC236}">
                <a16:creationId xmlns:a16="http://schemas.microsoft.com/office/drawing/2014/main" id="{C93E7E5B-1799-4786-9F38-E2433E4574E6}"/>
              </a:ext>
            </a:extLst>
          </p:cNvPr>
          <p:cNvSpPr>
            <a:spLocks noGrp="1"/>
          </p:cNvSpPr>
          <p:nvPr>
            <p:ph type="pic" sz="quarter" idx="29" hasCustomPrompt="1"/>
          </p:nvPr>
        </p:nvSpPr>
        <p:spPr>
          <a:xfrm>
            <a:off x="4516955" y="3904179"/>
            <a:ext cx="3172377" cy="196396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36" name="Text Placeholder 9">
            <a:extLst>
              <a:ext uri="{FF2B5EF4-FFF2-40B4-BE49-F238E27FC236}">
                <a16:creationId xmlns:a16="http://schemas.microsoft.com/office/drawing/2014/main" id="{184DF83C-1D00-4A59-9CB9-73A98001C2EA}"/>
              </a:ext>
            </a:extLst>
          </p:cNvPr>
          <p:cNvSpPr>
            <a:spLocks noGrp="1"/>
          </p:cNvSpPr>
          <p:nvPr>
            <p:ph type="body" sz="quarter" idx="30" hasCustomPrompt="1"/>
          </p:nvPr>
        </p:nvSpPr>
        <p:spPr>
          <a:xfrm>
            <a:off x="4516955" y="5522553"/>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Tree>
    <p:extLst>
      <p:ext uri="{BB962C8B-B14F-4D97-AF65-F5344CB8AC3E}">
        <p14:creationId xmlns:p14="http://schemas.microsoft.com/office/powerpoint/2010/main" val="8875325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amp; pic with capti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D6CAE8-AF90-41F4-8F55-C162F3533105}"/>
              </a:ext>
            </a:extLst>
          </p:cNvPr>
          <p:cNvSpPr>
            <a:spLocks noGrp="1"/>
          </p:cNvSpPr>
          <p:nvPr>
            <p:ph type="title" hasCustomPrompt="1"/>
          </p:nvPr>
        </p:nvSpPr>
        <p:spPr>
          <a:xfrm>
            <a:off x="906463" y="506192"/>
            <a:ext cx="10393362" cy="540000"/>
          </a:xfrm>
        </p:spPr>
        <p:txBody>
          <a:bodyPr anchor="ctr"/>
          <a:lstStyle>
            <a:lvl1pPr>
              <a:defRPr/>
            </a:lvl1pPr>
          </a:lstStyle>
          <a:p>
            <a:r>
              <a:rPr lang="en-US"/>
              <a:t>Person x1</a:t>
            </a:r>
            <a:endParaRPr lang="en-GB"/>
          </a:p>
        </p:txBody>
      </p:sp>
      <p:sp>
        <p:nvSpPr>
          <p:cNvPr id="7" name="Text Placeholder 3">
            <a:extLst>
              <a:ext uri="{FF2B5EF4-FFF2-40B4-BE49-F238E27FC236}">
                <a16:creationId xmlns:a16="http://schemas.microsoft.com/office/drawing/2014/main" id="{74F0A3C8-9D3E-47D2-A073-0C96B56AC2C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5" name="Picture Placeholder 7">
            <a:extLst>
              <a:ext uri="{FF2B5EF4-FFF2-40B4-BE49-F238E27FC236}">
                <a16:creationId xmlns:a16="http://schemas.microsoft.com/office/drawing/2014/main" id="{1F4F3F20-82EB-4BBF-80E7-89336978D519}"/>
              </a:ext>
            </a:extLst>
          </p:cNvPr>
          <p:cNvSpPr>
            <a:spLocks noGrp="1"/>
          </p:cNvSpPr>
          <p:nvPr>
            <p:ph type="pic" sz="quarter" idx="12" hasCustomPrompt="1"/>
          </p:nvPr>
        </p:nvSpPr>
        <p:spPr>
          <a:xfrm>
            <a:off x="906463" y="1592263"/>
            <a:ext cx="2463461" cy="209615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6" name="Text Placeholder 9">
            <a:extLst>
              <a:ext uri="{FF2B5EF4-FFF2-40B4-BE49-F238E27FC236}">
                <a16:creationId xmlns:a16="http://schemas.microsoft.com/office/drawing/2014/main" id="{6211F088-6EBE-48DF-BF0B-4829481D56EC}"/>
              </a:ext>
            </a:extLst>
          </p:cNvPr>
          <p:cNvSpPr>
            <a:spLocks noGrp="1"/>
          </p:cNvSpPr>
          <p:nvPr>
            <p:ph type="body" sz="quarter" idx="13" hasCustomPrompt="1"/>
          </p:nvPr>
        </p:nvSpPr>
        <p:spPr>
          <a:xfrm>
            <a:off x="906463" y="3683973"/>
            <a:ext cx="2462109" cy="898302"/>
          </a:xfrm>
          <a:solidFill>
            <a:srgbClr val="4D4D4D"/>
          </a:solidFill>
        </p:spPr>
        <p:txBody>
          <a:bodyPr lIns="108000" tIns="108000" rIns="108000" bIns="108000"/>
          <a:lstStyle>
            <a:lvl1pPr marL="0" indent="0">
              <a:buNone/>
              <a:defRPr sz="900" b="1"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17" name="Text Placeholder 4">
            <a:extLst>
              <a:ext uri="{FF2B5EF4-FFF2-40B4-BE49-F238E27FC236}">
                <a16:creationId xmlns:a16="http://schemas.microsoft.com/office/drawing/2014/main" id="{C5E10A17-9825-4163-81DF-4DDE28D255D0}"/>
              </a:ext>
            </a:extLst>
          </p:cNvPr>
          <p:cNvSpPr>
            <a:spLocks noGrp="1"/>
          </p:cNvSpPr>
          <p:nvPr>
            <p:ph type="body" sz="quarter" idx="31" hasCustomPrompt="1"/>
          </p:nvPr>
        </p:nvSpPr>
        <p:spPr>
          <a:xfrm>
            <a:off x="3708971" y="1592262"/>
            <a:ext cx="7576566" cy="4265613"/>
          </a:xfrm>
        </p:spPr>
        <p:txBody>
          <a:bodyPr vert="horz" lIns="0" tIns="45720" rIns="91440" bIns="45720" rtlCol="0">
            <a:noAutofit/>
          </a:bodyPr>
          <a:lstStyle>
            <a:lvl1pPr>
              <a:defRPr lang="en-US" sz="1600" dirty="0" smtClean="0"/>
            </a:lvl1pPr>
            <a:lvl2pPr>
              <a:defRPr lang="en-US" sz="1600" dirty="0" smtClean="0"/>
            </a:lvl2pPr>
            <a:lvl3pPr>
              <a:defRPr lang="en-GB" sz="16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Tree>
    <p:extLst>
      <p:ext uri="{BB962C8B-B14F-4D97-AF65-F5344CB8AC3E}">
        <p14:creationId xmlns:p14="http://schemas.microsoft.com/office/powerpoint/2010/main" val="34634331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Title &amp; pic with capti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D6CAE8-AF90-41F4-8F55-C162F3533105}"/>
              </a:ext>
            </a:extLst>
          </p:cNvPr>
          <p:cNvSpPr>
            <a:spLocks noGrp="1"/>
          </p:cNvSpPr>
          <p:nvPr>
            <p:ph type="title" hasCustomPrompt="1"/>
          </p:nvPr>
        </p:nvSpPr>
        <p:spPr>
          <a:xfrm>
            <a:off x="906463" y="506192"/>
            <a:ext cx="10393362" cy="540000"/>
          </a:xfrm>
        </p:spPr>
        <p:txBody>
          <a:bodyPr anchor="ctr"/>
          <a:lstStyle>
            <a:lvl1pPr>
              <a:defRPr/>
            </a:lvl1pPr>
          </a:lstStyle>
          <a:p>
            <a:r>
              <a:rPr lang="en-US"/>
              <a:t>people x2</a:t>
            </a:r>
            <a:endParaRPr lang="en-GB"/>
          </a:p>
        </p:txBody>
      </p:sp>
      <p:sp>
        <p:nvSpPr>
          <p:cNvPr id="7" name="Text Placeholder 3">
            <a:extLst>
              <a:ext uri="{FF2B5EF4-FFF2-40B4-BE49-F238E27FC236}">
                <a16:creationId xmlns:a16="http://schemas.microsoft.com/office/drawing/2014/main" id="{74F0A3C8-9D3E-47D2-A073-0C96B56AC2C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8" name="Text Placeholder 4">
            <a:extLst>
              <a:ext uri="{FF2B5EF4-FFF2-40B4-BE49-F238E27FC236}">
                <a16:creationId xmlns:a16="http://schemas.microsoft.com/office/drawing/2014/main" id="{1FAF04D7-8B74-471D-9FA1-3C6FED8E9192}"/>
              </a:ext>
            </a:extLst>
          </p:cNvPr>
          <p:cNvSpPr>
            <a:spLocks noGrp="1"/>
          </p:cNvSpPr>
          <p:nvPr>
            <p:ph type="body" sz="quarter" idx="31" hasCustomPrompt="1"/>
          </p:nvPr>
        </p:nvSpPr>
        <p:spPr>
          <a:xfrm>
            <a:off x="2947598" y="1592262"/>
            <a:ext cx="2805930" cy="4265613"/>
          </a:xfrm>
        </p:spPr>
        <p:txBody>
          <a:bodyPr vert="horz" lIns="0" tIns="45720" rIns="91440" bIns="45720" rtlCol="0">
            <a:noAutofit/>
          </a:bodyPr>
          <a:lstStyle>
            <a:lvl1pPr>
              <a:defRPr lang="en-US" sz="1400" dirty="0" smtClean="0"/>
            </a:lvl1pPr>
            <a:lvl2pPr>
              <a:defRPr lang="en-US" sz="1400" dirty="0" smtClean="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19" name="Picture Placeholder 7">
            <a:extLst>
              <a:ext uri="{FF2B5EF4-FFF2-40B4-BE49-F238E27FC236}">
                <a16:creationId xmlns:a16="http://schemas.microsoft.com/office/drawing/2014/main" id="{35D0F6B1-1FD7-4B9F-A213-CDA7AA7BE50C}"/>
              </a:ext>
            </a:extLst>
          </p:cNvPr>
          <p:cNvSpPr>
            <a:spLocks noGrp="1"/>
          </p:cNvSpPr>
          <p:nvPr>
            <p:ph type="pic" sz="quarter" idx="12" hasCustomPrompt="1"/>
          </p:nvPr>
        </p:nvSpPr>
        <p:spPr>
          <a:xfrm>
            <a:off x="906463" y="1592263"/>
            <a:ext cx="1786045" cy="209615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20" name="Text Placeholder 9">
            <a:extLst>
              <a:ext uri="{FF2B5EF4-FFF2-40B4-BE49-F238E27FC236}">
                <a16:creationId xmlns:a16="http://schemas.microsoft.com/office/drawing/2014/main" id="{6B7C7C2E-6449-4AAA-AACE-276385BB591E}"/>
              </a:ext>
            </a:extLst>
          </p:cNvPr>
          <p:cNvSpPr>
            <a:spLocks noGrp="1"/>
          </p:cNvSpPr>
          <p:nvPr>
            <p:ph type="body" sz="quarter" idx="13" hasCustomPrompt="1"/>
          </p:nvPr>
        </p:nvSpPr>
        <p:spPr>
          <a:xfrm>
            <a:off x="906463" y="3683973"/>
            <a:ext cx="1785065" cy="898302"/>
          </a:xfrm>
          <a:solidFill>
            <a:srgbClr val="4D4D4D"/>
          </a:solidFill>
        </p:spPr>
        <p:txBody>
          <a:bodyPr lIns="108000" tIns="108000" rIns="108000" bIns="108000"/>
          <a:lstStyle>
            <a:lvl1pPr marL="0" indent="0">
              <a:buNone/>
              <a:defRPr sz="900" b="1"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24" name="Text Placeholder 4">
            <a:extLst>
              <a:ext uri="{FF2B5EF4-FFF2-40B4-BE49-F238E27FC236}">
                <a16:creationId xmlns:a16="http://schemas.microsoft.com/office/drawing/2014/main" id="{DB553D4E-FF79-4F9C-AE9A-0AE6C6B12C4F}"/>
              </a:ext>
            </a:extLst>
          </p:cNvPr>
          <p:cNvSpPr>
            <a:spLocks noGrp="1"/>
          </p:cNvSpPr>
          <p:nvPr>
            <p:ph type="body" sz="quarter" idx="32" hasCustomPrompt="1"/>
          </p:nvPr>
        </p:nvSpPr>
        <p:spPr>
          <a:xfrm>
            <a:off x="8479607" y="1592262"/>
            <a:ext cx="2805930" cy="4265613"/>
          </a:xfrm>
        </p:spPr>
        <p:txBody>
          <a:bodyPr vert="horz" lIns="0" tIns="45720" rIns="91440" bIns="45720" rtlCol="0">
            <a:noAutofit/>
          </a:bodyPr>
          <a:lstStyle>
            <a:lvl1pPr>
              <a:defRPr lang="en-US" sz="1400" dirty="0" smtClean="0"/>
            </a:lvl1pPr>
            <a:lvl2pPr>
              <a:defRPr lang="en-US" sz="1400" dirty="0" smtClean="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25" name="Picture Placeholder 7">
            <a:extLst>
              <a:ext uri="{FF2B5EF4-FFF2-40B4-BE49-F238E27FC236}">
                <a16:creationId xmlns:a16="http://schemas.microsoft.com/office/drawing/2014/main" id="{4F604CE5-29D5-47F8-B304-4A24EE1F46F7}"/>
              </a:ext>
            </a:extLst>
          </p:cNvPr>
          <p:cNvSpPr>
            <a:spLocks noGrp="1"/>
          </p:cNvSpPr>
          <p:nvPr>
            <p:ph type="pic" sz="quarter" idx="33" hasCustomPrompt="1"/>
          </p:nvPr>
        </p:nvSpPr>
        <p:spPr>
          <a:xfrm>
            <a:off x="6438472" y="1592263"/>
            <a:ext cx="1786045" cy="209615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26" name="Text Placeholder 9">
            <a:extLst>
              <a:ext uri="{FF2B5EF4-FFF2-40B4-BE49-F238E27FC236}">
                <a16:creationId xmlns:a16="http://schemas.microsoft.com/office/drawing/2014/main" id="{F059DF60-38DC-4667-89DE-D14D049FC7B1}"/>
              </a:ext>
            </a:extLst>
          </p:cNvPr>
          <p:cNvSpPr>
            <a:spLocks noGrp="1"/>
          </p:cNvSpPr>
          <p:nvPr>
            <p:ph type="body" sz="quarter" idx="34" hasCustomPrompt="1"/>
          </p:nvPr>
        </p:nvSpPr>
        <p:spPr>
          <a:xfrm>
            <a:off x="6438472" y="3683973"/>
            <a:ext cx="1785065" cy="898302"/>
          </a:xfrm>
          <a:solidFill>
            <a:srgbClr val="4D4D4D"/>
          </a:solidFill>
        </p:spPr>
        <p:txBody>
          <a:bodyPr lIns="108000" tIns="108000" rIns="108000" bIns="108000"/>
          <a:lstStyle>
            <a:lvl1pPr marL="0" indent="0">
              <a:buNone/>
              <a:defRPr sz="900" b="1"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Tree>
    <p:extLst>
      <p:ext uri="{BB962C8B-B14F-4D97-AF65-F5344CB8AC3E}">
        <p14:creationId xmlns:p14="http://schemas.microsoft.com/office/powerpoint/2010/main" val="3629638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content &amp; source/footnote">
  <p:cSld name="Title, content &amp; source/footnote">
    <p:spTree>
      <p:nvGrpSpPr>
        <p:cNvPr id="1" name="Shape 35"/>
        <p:cNvGrpSpPr/>
        <p:nvPr/>
      </p:nvGrpSpPr>
      <p:grpSpPr>
        <a:xfrm>
          <a:off x="0" y="0"/>
          <a:ext cx="0" cy="0"/>
          <a:chOff x="0" y="0"/>
          <a:chExt cx="0" cy="0"/>
        </a:xfrm>
      </p:grpSpPr>
      <p:sp>
        <p:nvSpPr>
          <p:cNvPr id="36" name="Google Shape;36;p38"/>
          <p:cNvSpPr txBox="1">
            <a:spLocks noGrp="1"/>
          </p:cNvSpPr>
          <p:nvPr>
            <p:ph type="body" idx="1"/>
          </p:nvPr>
        </p:nvSpPr>
        <p:spPr>
          <a:xfrm>
            <a:off x="906464" y="1592263"/>
            <a:ext cx="10393362" cy="4162371"/>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8"/>
          <p:cNvSpPr txBox="1">
            <a:spLocks noGrp="1"/>
          </p:cNvSpPr>
          <p:nvPr>
            <p:ph type="body" idx="2"/>
          </p:nvPr>
        </p:nvSpPr>
        <p:spPr>
          <a:xfrm>
            <a:off x="906464" y="5754634"/>
            <a:ext cx="10393361" cy="18923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900"/>
              <a:buFont typeface="Arial"/>
              <a:buNone/>
              <a:defRPr sz="900" i="1">
                <a:solidFill>
                  <a:schemeClr val="dk1"/>
                </a:solidFill>
                <a:latin typeface="Arial"/>
                <a:ea typeface="Arial"/>
                <a:cs typeface="Arial"/>
                <a:sym typeface="Arial"/>
              </a:defRPr>
            </a:lvl1pPr>
            <a:lvl2pPr marL="914400" lvl="1" indent="-330200" algn="l">
              <a:lnSpc>
                <a:spcPct val="100000"/>
              </a:lnSpc>
              <a:spcBef>
                <a:spcPts val="0"/>
              </a:spcBef>
              <a:spcAft>
                <a:spcPts val="0"/>
              </a:spcAft>
              <a:buClr>
                <a:schemeClr val="dk2"/>
              </a:buClr>
              <a:buSzPts val="1600"/>
              <a:buChar char="•"/>
              <a:defRPr>
                <a:latin typeface="Arial"/>
                <a:ea typeface="Arial"/>
                <a:cs typeface="Arial"/>
                <a:sym typeface="Arial"/>
              </a:defRPr>
            </a:lvl2pPr>
            <a:lvl3pPr marL="1371600" lvl="2" indent="-330200" algn="l">
              <a:lnSpc>
                <a:spcPct val="100000"/>
              </a:lnSpc>
              <a:spcBef>
                <a:spcPts val="0"/>
              </a:spcBef>
              <a:spcAft>
                <a:spcPts val="0"/>
              </a:spcAft>
              <a:buClr>
                <a:schemeClr val="dk2"/>
              </a:buClr>
              <a:buSzPts val="1600"/>
              <a:buChar char="•"/>
              <a:defRPr>
                <a:latin typeface="Arial"/>
                <a:ea typeface="Arial"/>
                <a:cs typeface="Arial"/>
                <a:sym typeface="Arial"/>
              </a:defRPr>
            </a:lvl3pPr>
            <a:lvl4pPr marL="1828800" lvl="3" indent="-330200" algn="l">
              <a:lnSpc>
                <a:spcPct val="100000"/>
              </a:lnSpc>
              <a:spcBef>
                <a:spcPts val="0"/>
              </a:spcBef>
              <a:spcAft>
                <a:spcPts val="0"/>
              </a:spcAft>
              <a:buClr>
                <a:schemeClr val="dk2"/>
              </a:buClr>
              <a:buSzPts val="1600"/>
              <a:buChar char="•"/>
              <a:defRPr>
                <a:latin typeface="Arial"/>
                <a:ea typeface="Arial"/>
                <a:cs typeface="Arial"/>
                <a:sym typeface="Arial"/>
              </a:defRPr>
            </a:lvl4pPr>
            <a:lvl5pPr marL="2286000" lvl="4" indent="-330200" algn="l">
              <a:lnSpc>
                <a:spcPct val="100000"/>
              </a:lnSpc>
              <a:spcBef>
                <a:spcPts val="0"/>
              </a:spcBef>
              <a:spcAft>
                <a:spcPts val="0"/>
              </a:spcAft>
              <a:buClr>
                <a:schemeClr val="dk2"/>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38"/>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8"/>
          <p:cNvSpPr txBox="1">
            <a:spLocks noGrp="1"/>
          </p:cNvSpPr>
          <p:nvPr>
            <p:ph type="body" idx="3"/>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7755551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mp; 3 pics with text">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910E507C-AAE6-4FED-AC4E-A73D986154BA}"/>
              </a:ext>
            </a:extLst>
          </p:cNvPr>
          <p:cNvSpPr>
            <a:spLocks noGrp="1"/>
          </p:cNvSpPr>
          <p:nvPr>
            <p:ph type="pic" sz="quarter" idx="12" hasCustomPrompt="1"/>
          </p:nvPr>
        </p:nvSpPr>
        <p:spPr>
          <a:xfrm>
            <a:off x="906463" y="1592263"/>
            <a:ext cx="3234022" cy="202503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5" name="Text Placeholder 9">
            <a:extLst>
              <a:ext uri="{FF2B5EF4-FFF2-40B4-BE49-F238E27FC236}">
                <a16:creationId xmlns:a16="http://schemas.microsoft.com/office/drawing/2014/main" id="{C635C1B9-56DB-4822-8BE1-1B71F05D39B4}"/>
              </a:ext>
            </a:extLst>
          </p:cNvPr>
          <p:cNvSpPr>
            <a:spLocks noGrp="1"/>
          </p:cNvSpPr>
          <p:nvPr>
            <p:ph type="body" sz="quarter" idx="13" hasCustomPrompt="1"/>
          </p:nvPr>
        </p:nvSpPr>
        <p:spPr>
          <a:xfrm>
            <a:off x="906463" y="3617300"/>
            <a:ext cx="3234022"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4" name="Text Placeholder 3">
            <a:extLst>
              <a:ext uri="{FF2B5EF4-FFF2-40B4-BE49-F238E27FC236}">
                <a16:creationId xmlns:a16="http://schemas.microsoft.com/office/drawing/2014/main" id="{C294BD5C-A104-49D3-B85B-71FA3DCD71ED}"/>
              </a:ext>
            </a:extLst>
          </p:cNvPr>
          <p:cNvSpPr>
            <a:spLocks noGrp="1"/>
          </p:cNvSpPr>
          <p:nvPr>
            <p:ph type="body" sz="quarter" idx="14" hasCustomPrompt="1"/>
          </p:nvPr>
        </p:nvSpPr>
        <p:spPr>
          <a:xfrm>
            <a:off x="906463" y="4237037"/>
            <a:ext cx="3234014" cy="1620838"/>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1">
            <a:extLst>
              <a:ext uri="{FF2B5EF4-FFF2-40B4-BE49-F238E27FC236}">
                <a16:creationId xmlns:a16="http://schemas.microsoft.com/office/drawing/2014/main" id="{E3D4F58A-34E2-4997-A2B2-C106D12D8E82}"/>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7" name="Text Placeholder 3">
            <a:extLst>
              <a:ext uri="{FF2B5EF4-FFF2-40B4-BE49-F238E27FC236}">
                <a16:creationId xmlns:a16="http://schemas.microsoft.com/office/drawing/2014/main" id="{80129624-6553-4A69-85B3-6FEC416B4AB4}"/>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26" name="Picture Placeholder 7">
            <a:extLst>
              <a:ext uri="{FF2B5EF4-FFF2-40B4-BE49-F238E27FC236}">
                <a16:creationId xmlns:a16="http://schemas.microsoft.com/office/drawing/2014/main" id="{3E8025B5-143B-4614-B5F7-C1BC37E178C4}"/>
              </a:ext>
            </a:extLst>
          </p:cNvPr>
          <p:cNvSpPr>
            <a:spLocks noGrp="1"/>
          </p:cNvSpPr>
          <p:nvPr>
            <p:ph type="pic" sz="quarter" idx="15" hasCustomPrompt="1"/>
          </p:nvPr>
        </p:nvSpPr>
        <p:spPr>
          <a:xfrm>
            <a:off x="4478989" y="1592263"/>
            <a:ext cx="3234022" cy="202503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27" name="Text Placeholder 9">
            <a:extLst>
              <a:ext uri="{FF2B5EF4-FFF2-40B4-BE49-F238E27FC236}">
                <a16:creationId xmlns:a16="http://schemas.microsoft.com/office/drawing/2014/main" id="{1C06426E-732E-443E-9E49-48CC6F3AB8C1}"/>
              </a:ext>
            </a:extLst>
          </p:cNvPr>
          <p:cNvSpPr>
            <a:spLocks noGrp="1"/>
          </p:cNvSpPr>
          <p:nvPr>
            <p:ph type="body" sz="quarter" idx="16" hasCustomPrompt="1"/>
          </p:nvPr>
        </p:nvSpPr>
        <p:spPr>
          <a:xfrm>
            <a:off x="4478989" y="3617300"/>
            <a:ext cx="3234022"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1" name="Text Placeholder 3">
            <a:extLst>
              <a:ext uri="{FF2B5EF4-FFF2-40B4-BE49-F238E27FC236}">
                <a16:creationId xmlns:a16="http://schemas.microsoft.com/office/drawing/2014/main" id="{6553159D-437D-4165-93F6-B976A7FE3354}"/>
              </a:ext>
            </a:extLst>
          </p:cNvPr>
          <p:cNvSpPr>
            <a:spLocks noGrp="1"/>
          </p:cNvSpPr>
          <p:nvPr>
            <p:ph type="body" sz="quarter" idx="17" hasCustomPrompt="1"/>
          </p:nvPr>
        </p:nvSpPr>
        <p:spPr>
          <a:xfrm>
            <a:off x="4478989" y="4237037"/>
            <a:ext cx="3234014" cy="1620838"/>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Picture Placeholder 7">
            <a:extLst>
              <a:ext uri="{FF2B5EF4-FFF2-40B4-BE49-F238E27FC236}">
                <a16:creationId xmlns:a16="http://schemas.microsoft.com/office/drawing/2014/main" id="{F265C580-2414-43EC-BBC4-281B73DDE8B6}"/>
              </a:ext>
            </a:extLst>
          </p:cNvPr>
          <p:cNvSpPr>
            <a:spLocks noGrp="1"/>
          </p:cNvSpPr>
          <p:nvPr>
            <p:ph type="pic" sz="quarter" idx="18" hasCustomPrompt="1"/>
          </p:nvPr>
        </p:nvSpPr>
        <p:spPr>
          <a:xfrm>
            <a:off x="8051515" y="1592263"/>
            <a:ext cx="3234022" cy="202503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33" name="Text Placeholder 9">
            <a:extLst>
              <a:ext uri="{FF2B5EF4-FFF2-40B4-BE49-F238E27FC236}">
                <a16:creationId xmlns:a16="http://schemas.microsoft.com/office/drawing/2014/main" id="{D1B7CEF5-B8C6-485C-8441-0031BFA2D117}"/>
              </a:ext>
            </a:extLst>
          </p:cNvPr>
          <p:cNvSpPr>
            <a:spLocks noGrp="1"/>
          </p:cNvSpPr>
          <p:nvPr>
            <p:ph type="body" sz="quarter" idx="19" hasCustomPrompt="1"/>
          </p:nvPr>
        </p:nvSpPr>
        <p:spPr>
          <a:xfrm>
            <a:off x="8051515" y="3617300"/>
            <a:ext cx="3234022"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4" name="Text Placeholder 3">
            <a:extLst>
              <a:ext uri="{FF2B5EF4-FFF2-40B4-BE49-F238E27FC236}">
                <a16:creationId xmlns:a16="http://schemas.microsoft.com/office/drawing/2014/main" id="{8827904D-E3FE-44A6-AB6B-165CE391E4EF}"/>
              </a:ext>
            </a:extLst>
          </p:cNvPr>
          <p:cNvSpPr>
            <a:spLocks noGrp="1"/>
          </p:cNvSpPr>
          <p:nvPr>
            <p:ph type="body" sz="quarter" idx="20" hasCustomPrompt="1"/>
          </p:nvPr>
        </p:nvSpPr>
        <p:spPr>
          <a:xfrm>
            <a:off x="8051515" y="4237037"/>
            <a:ext cx="3234014" cy="1620838"/>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52079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mp; 6 pics with caption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63F8DF2-10EE-4ED2-91AB-B7E3C37627A0}"/>
              </a:ext>
            </a:extLst>
          </p:cNvPr>
          <p:cNvSpPr>
            <a:spLocks noGrp="1"/>
          </p:cNvSpPr>
          <p:nvPr>
            <p:ph type="pic" sz="quarter" idx="12" hasCustomPrompt="1"/>
          </p:nvPr>
        </p:nvSpPr>
        <p:spPr>
          <a:xfrm>
            <a:off x="906463" y="1592263"/>
            <a:ext cx="1836737"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8" name="Text Placeholder 9">
            <a:extLst>
              <a:ext uri="{FF2B5EF4-FFF2-40B4-BE49-F238E27FC236}">
                <a16:creationId xmlns:a16="http://schemas.microsoft.com/office/drawing/2014/main" id="{CE65C268-9523-4D2B-978E-B84D5D702A5E}"/>
              </a:ext>
            </a:extLst>
          </p:cNvPr>
          <p:cNvSpPr>
            <a:spLocks noGrp="1"/>
          </p:cNvSpPr>
          <p:nvPr>
            <p:ph type="body" sz="quarter" idx="24" hasCustomPrompt="1"/>
          </p:nvPr>
        </p:nvSpPr>
        <p:spPr>
          <a:xfrm>
            <a:off x="906466" y="3051426"/>
            <a:ext cx="1836737" cy="491860"/>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50" name="Title 1">
            <a:extLst>
              <a:ext uri="{FF2B5EF4-FFF2-40B4-BE49-F238E27FC236}">
                <a16:creationId xmlns:a16="http://schemas.microsoft.com/office/drawing/2014/main" id="{FB9C8658-FFA5-439B-8E19-017EB38FE818}"/>
              </a:ext>
            </a:extLst>
          </p:cNvPr>
          <p:cNvSpPr>
            <a:spLocks noGrp="1"/>
          </p:cNvSpPr>
          <p:nvPr>
            <p:ph type="title" hasCustomPrompt="1"/>
          </p:nvPr>
        </p:nvSpPr>
        <p:spPr>
          <a:xfrm>
            <a:off x="906463" y="506192"/>
            <a:ext cx="10393362" cy="540000"/>
          </a:xfrm>
        </p:spPr>
        <p:txBody>
          <a:bodyPr anchor="ctr"/>
          <a:lstStyle>
            <a:lvl1pPr>
              <a:defRPr/>
            </a:lvl1pPr>
          </a:lstStyle>
          <a:p>
            <a:r>
              <a:rPr lang="en-US"/>
              <a:t>people x4</a:t>
            </a:r>
            <a:endParaRPr lang="en-GB"/>
          </a:p>
        </p:txBody>
      </p:sp>
      <p:sp>
        <p:nvSpPr>
          <p:cNvPr id="52" name="Text Placeholder 3">
            <a:extLst>
              <a:ext uri="{FF2B5EF4-FFF2-40B4-BE49-F238E27FC236}">
                <a16:creationId xmlns:a16="http://schemas.microsoft.com/office/drawing/2014/main" id="{060334B3-C8D6-4467-BD23-E2E84B268631}"/>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5" name="Text Placeholder 4">
            <a:extLst>
              <a:ext uri="{FF2B5EF4-FFF2-40B4-BE49-F238E27FC236}">
                <a16:creationId xmlns:a16="http://schemas.microsoft.com/office/drawing/2014/main" id="{869795CF-64B9-4A22-9691-B4D068DFFD3D}"/>
              </a:ext>
            </a:extLst>
          </p:cNvPr>
          <p:cNvSpPr>
            <a:spLocks noGrp="1"/>
          </p:cNvSpPr>
          <p:nvPr>
            <p:ph type="body" sz="quarter" idx="31" hasCustomPrompt="1"/>
          </p:nvPr>
        </p:nvSpPr>
        <p:spPr>
          <a:xfrm>
            <a:off x="2897650" y="1592262"/>
            <a:ext cx="3009989" cy="1951021"/>
          </a:xfrm>
        </p:spPr>
        <p:txBody>
          <a:bodyPr/>
          <a:lstStyle>
            <a:lvl1pPr marL="174625" indent="-174625">
              <a:defRPr sz="1400"/>
            </a:lvl1pPr>
            <a:lvl2pPr marL="452438" indent="-185738">
              <a:defRPr sz="1400"/>
            </a:lvl2pPr>
            <a:lvl3pPr marL="801688" indent="-174625">
              <a:defRPr sz="1400"/>
            </a:lvl3pPr>
            <a:lvl4pPr>
              <a:defRPr sz="1400"/>
            </a:lvl4pPr>
            <a:lvl5pPr>
              <a:defRPr sz="1400"/>
            </a:lvl5pPr>
          </a:lstStyle>
          <a:p>
            <a:pPr lvl="0"/>
            <a:r>
              <a:rPr lang="en-US"/>
              <a:t>Add first level body copy</a:t>
            </a:r>
          </a:p>
          <a:p>
            <a:pPr lvl="1"/>
            <a:r>
              <a:rPr lang="en-US"/>
              <a:t>Second level</a:t>
            </a:r>
          </a:p>
          <a:p>
            <a:pPr lvl="2"/>
            <a:r>
              <a:rPr lang="en-US"/>
              <a:t>Third level</a:t>
            </a:r>
            <a:endParaRPr lang="en-GB"/>
          </a:p>
        </p:txBody>
      </p:sp>
      <p:sp>
        <p:nvSpPr>
          <p:cNvPr id="39" name="Picture Placeholder 7">
            <a:extLst>
              <a:ext uri="{FF2B5EF4-FFF2-40B4-BE49-F238E27FC236}">
                <a16:creationId xmlns:a16="http://schemas.microsoft.com/office/drawing/2014/main" id="{865EFB54-6A1B-4E06-BCCA-B3ADA5560950}"/>
              </a:ext>
            </a:extLst>
          </p:cNvPr>
          <p:cNvSpPr>
            <a:spLocks noGrp="1"/>
          </p:cNvSpPr>
          <p:nvPr>
            <p:ph type="pic" sz="quarter" idx="33" hasCustomPrompt="1"/>
          </p:nvPr>
        </p:nvSpPr>
        <p:spPr>
          <a:xfrm>
            <a:off x="6298649" y="1592263"/>
            <a:ext cx="1836737"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40" name="Text Placeholder 9">
            <a:extLst>
              <a:ext uri="{FF2B5EF4-FFF2-40B4-BE49-F238E27FC236}">
                <a16:creationId xmlns:a16="http://schemas.microsoft.com/office/drawing/2014/main" id="{07CCE860-3874-4E10-AA97-1B7765ACD0CC}"/>
              </a:ext>
            </a:extLst>
          </p:cNvPr>
          <p:cNvSpPr>
            <a:spLocks noGrp="1"/>
          </p:cNvSpPr>
          <p:nvPr>
            <p:ph type="body" sz="quarter" idx="34" hasCustomPrompt="1"/>
          </p:nvPr>
        </p:nvSpPr>
        <p:spPr>
          <a:xfrm>
            <a:off x="6298652" y="3051426"/>
            <a:ext cx="1836737" cy="491860"/>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43" name="Text Placeholder 4">
            <a:extLst>
              <a:ext uri="{FF2B5EF4-FFF2-40B4-BE49-F238E27FC236}">
                <a16:creationId xmlns:a16="http://schemas.microsoft.com/office/drawing/2014/main" id="{A2804C67-9F45-478C-A138-69596612BD41}"/>
              </a:ext>
            </a:extLst>
          </p:cNvPr>
          <p:cNvSpPr>
            <a:spLocks noGrp="1"/>
          </p:cNvSpPr>
          <p:nvPr>
            <p:ph type="body" sz="quarter" idx="37" hasCustomPrompt="1"/>
          </p:nvPr>
        </p:nvSpPr>
        <p:spPr>
          <a:xfrm>
            <a:off x="8289836" y="1592262"/>
            <a:ext cx="3009989" cy="1951021"/>
          </a:xfrm>
        </p:spPr>
        <p:txBody>
          <a:bodyPr vert="horz" lIns="0" tIns="45720" rIns="91440" bIns="45720" rtlCol="0">
            <a:noAutofit/>
          </a:bodyPr>
          <a:lstStyle>
            <a:lvl1pPr>
              <a:defRPr lang="en-US" sz="1400" dirty="0" smtClean="0"/>
            </a:lvl1pPr>
            <a:lvl2pPr>
              <a:defRPr lang="en-US" sz="1400" dirty="0" smtClean="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53" name="Picture Placeholder 7">
            <a:extLst>
              <a:ext uri="{FF2B5EF4-FFF2-40B4-BE49-F238E27FC236}">
                <a16:creationId xmlns:a16="http://schemas.microsoft.com/office/drawing/2014/main" id="{4A0DCA40-453A-4B37-9F84-3A7D54952EEF}"/>
              </a:ext>
            </a:extLst>
          </p:cNvPr>
          <p:cNvSpPr>
            <a:spLocks noGrp="1"/>
          </p:cNvSpPr>
          <p:nvPr>
            <p:ph type="pic" sz="quarter" idx="38" hasCustomPrompt="1"/>
          </p:nvPr>
        </p:nvSpPr>
        <p:spPr>
          <a:xfrm>
            <a:off x="906463" y="3906853"/>
            <a:ext cx="1836737"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54" name="Text Placeholder 9">
            <a:extLst>
              <a:ext uri="{FF2B5EF4-FFF2-40B4-BE49-F238E27FC236}">
                <a16:creationId xmlns:a16="http://schemas.microsoft.com/office/drawing/2014/main" id="{06121884-838C-4001-8648-B7CACB22A531}"/>
              </a:ext>
            </a:extLst>
          </p:cNvPr>
          <p:cNvSpPr>
            <a:spLocks noGrp="1"/>
          </p:cNvSpPr>
          <p:nvPr>
            <p:ph type="body" sz="quarter" idx="39" hasCustomPrompt="1"/>
          </p:nvPr>
        </p:nvSpPr>
        <p:spPr>
          <a:xfrm>
            <a:off x="906466" y="5366016"/>
            <a:ext cx="1836737" cy="491860"/>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55" name="Text Placeholder 4">
            <a:extLst>
              <a:ext uri="{FF2B5EF4-FFF2-40B4-BE49-F238E27FC236}">
                <a16:creationId xmlns:a16="http://schemas.microsoft.com/office/drawing/2014/main" id="{DFA0BC82-56C0-4EC2-9A09-18474764D8C0}"/>
              </a:ext>
            </a:extLst>
          </p:cNvPr>
          <p:cNvSpPr>
            <a:spLocks noGrp="1"/>
          </p:cNvSpPr>
          <p:nvPr>
            <p:ph type="body" sz="quarter" idx="40" hasCustomPrompt="1"/>
          </p:nvPr>
        </p:nvSpPr>
        <p:spPr>
          <a:xfrm>
            <a:off x="2897650" y="3906852"/>
            <a:ext cx="3009989" cy="1951021"/>
          </a:xfrm>
        </p:spPr>
        <p:txBody>
          <a:bodyPr vert="horz" lIns="0" tIns="45720" rIns="91440" bIns="45720" rtlCol="0">
            <a:noAutofit/>
          </a:bodyPr>
          <a:lstStyle>
            <a:lvl1pPr>
              <a:defRPr lang="en-US" sz="1400" dirty="0" smtClean="0"/>
            </a:lvl1pPr>
            <a:lvl2pPr>
              <a:defRPr lang="en-US" sz="1400" dirty="0" smtClean="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56" name="Picture Placeholder 7">
            <a:extLst>
              <a:ext uri="{FF2B5EF4-FFF2-40B4-BE49-F238E27FC236}">
                <a16:creationId xmlns:a16="http://schemas.microsoft.com/office/drawing/2014/main" id="{3EDFBDD5-DC3F-4453-A500-F2F86098BA23}"/>
              </a:ext>
            </a:extLst>
          </p:cNvPr>
          <p:cNvSpPr>
            <a:spLocks noGrp="1"/>
          </p:cNvSpPr>
          <p:nvPr>
            <p:ph type="pic" sz="quarter" idx="41" hasCustomPrompt="1"/>
          </p:nvPr>
        </p:nvSpPr>
        <p:spPr>
          <a:xfrm>
            <a:off x="6298649" y="3906853"/>
            <a:ext cx="1836737"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57" name="Text Placeholder 9">
            <a:extLst>
              <a:ext uri="{FF2B5EF4-FFF2-40B4-BE49-F238E27FC236}">
                <a16:creationId xmlns:a16="http://schemas.microsoft.com/office/drawing/2014/main" id="{1CFACE9E-230D-45A8-8990-86BC32D9E017}"/>
              </a:ext>
            </a:extLst>
          </p:cNvPr>
          <p:cNvSpPr>
            <a:spLocks noGrp="1"/>
          </p:cNvSpPr>
          <p:nvPr>
            <p:ph type="body" sz="quarter" idx="42" hasCustomPrompt="1"/>
          </p:nvPr>
        </p:nvSpPr>
        <p:spPr>
          <a:xfrm>
            <a:off x="6298652" y="5366016"/>
            <a:ext cx="1836737" cy="491860"/>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58" name="Text Placeholder 4">
            <a:extLst>
              <a:ext uri="{FF2B5EF4-FFF2-40B4-BE49-F238E27FC236}">
                <a16:creationId xmlns:a16="http://schemas.microsoft.com/office/drawing/2014/main" id="{1D1D2046-AA3F-43C8-A352-863F5C5B3064}"/>
              </a:ext>
            </a:extLst>
          </p:cNvPr>
          <p:cNvSpPr>
            <a:spLocks noGrp="1"/>
          </p:cNvSpPr>
          <p:nvPr>
            <p:ph type="body" sz="quarter" idx="43" hasCustomPrompt="1"/>
          </p:nvPr>
        </p:nvSpPr>
        <p:spPr>
          <a:xfrm>
            <a:off x="8289836" y="3906852"/>
            <a:ext cx="3009989" cy="1951021"/>
          </a:xfrm>
        </p:spPr>
        <p:txBody>
          <a:bodyPr vert="horz" lIns="0" tIns="45720" rIns="91440" bIns="45720" rtlCol="0">
            <a:noAutofit/>
          </a:bodyPr>
          <a:lstStyle>
            <a:lvl1pPr>
              <a:defRPr lang="en-US" sz="1400" dirty="0" smtClean="0"/>
            </a:lvl1pPr>
            <a:lvl2pPr>
              <a:defRPr lang="en-US" sz="1400" dirty="0" smtClean="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Tree>
    <p:extLst>
      <p:ext uri="{BB962C8B-B14F-4D97-AF65-F5344CB8AC3E}">
        <p14:creationId xmlns:p14="http://schemas.microsoft.com/office/powerpoint/2010/main" val="6398445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 &amp; 6 pics with caption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63F8DF2-10EE-4ED2-91AB-B7E3C37627A0}"/>
              </a:ext>
            </a:extLst>
          </p:cNvPr>
          <p:cNvSpPr>
            <a:spLocks noGrp="1"/>
          </p:cNvSpPr>
          <p:nvPr>
            <p:ph type="pic" sz="quarter" idx="12" hasCustomPrompt="1"/>
          </p:nvPr>
        </p:nvSpPr>
        <p:spPr>
          <a:xfrm>
            <a:off x="906464" y="1592263"/>
            <a:ext cx="1261383"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8" name="Text Placeholder 9">
            <a:extLst>
              <a:ext uri="{FF2B5EF4-FFF2-40B4-BE49-F238E27FC236}">
                <a16:creationId xmlns:a16="http://schemas.microsoft.com/office/drawing/2014/main" id="{CE65C268-9523-4D2B-978E-B84D5D702A5E}"/>
              </a:ext>
            </a:extLst>
          </p:cNvPr>
          <p:cNvSpPr>
            <a:spLocks noGrp="1"/>
          </p:cNvSpPr>
          <p:nvPr>
            <p:ph type="body" sz="quarter" idx="24" hasCustomPrompt="1"/>
          </p:nvPr>
        </p:nvSpPr>
        <p:spPr>
          <a:xfrm>
            <a:off x="906467" y="2951146"/>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50" name="Title 1">
            <a:extLst>
              <a:ext uri="{FF2B5EF4-FFF2-40B4-BE49-F238E27FC236}">
                <a16:creationId xmlns:a16="http://schemas.microsoft.com/office/drawing/2014/main" id="{FB9C8658-FFA5-439B-8E19-017EB38FE818}"/>
              </a:ext>
            </a:extLst>
          </p:cNvPr>
          <p:cNvSpPr>
            <a:spLocks noGrp="1"/>
          </p:cNvSpPr>
          <p:nvPr>
            <p:ph type="title" hasCustomPrompt="1"/>
          </p:nvPr>
        </p:nvSpPr>
        <p:spPr>
          <a:xfrm>
            <a:off x="906463" y="506192"/>
            <a:ext cx="10393362" cy="540000"/>
          </a:xfrm>
        </p:spPr>
        <p:txBody>
          <a:bodyPr anchor="ctr"/>
          <a:lstStyle>
            <a:lvl1pPr>
              <a:defRPr/>
            </a:lvl1pPr>
          </a:lstStyle>
          <a:p>
            <a:r>
              <a:rPr lang="en-US"/>
              <a:t>people x6</a:t>
            </a:r>
            <a:endParaRPr lang="en-GB"/>
          </a:p>
        </p:txBody>
      </p:sp>
      <p:sp>
        <p:nvSpPr>
          <p:cNvPr id="52" name="Text Placeholder 3">
            <a:extLst>
              <a:ext uri="{FF2B5EF4-FFF2-40B4-BE49-F238E27FC236}">
                <a16:creationId xmlns:a16="http://schemas.microsoft.com/office/drawing/2014/main" id="{060334B3-C8D6-4467-BD23-E2E84B268631}"/>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5" name="Text Placeholder 4">
            <a:extLst>
              <a:ext uri="{FF2B5EF4-FFF2-40B4-BE49-F238E27FC236}">
                <a16:creationId xmlns:a16="http://schemas.microsoft.com/office/drawing/2014/main" id="{869795CF-64B9-4A22-9691-B4D068DFFD3D}"/>
              </a:ext>
            </a:extLst>
          </p:cNvPr>
          <p:cNvSpPr>
            <a:spLocks noGrp="1"/>
          </p:cNvSpPr>
          <p:nvPr>
            <p:ph type="body" sz="quarter" idx="31" hasCustomPrompt="1"/>
          </p:nvPr>
        </p:nvSpPr>
        <p:spPr>
          <a:xfrm>
            <a:off x="2341079" y="1592262"/>
            <a:ext cx="1830230" cy="1951021"/>
          </a:xfrm>
        </p:spPr>
        <p:txBody>
          <a:bodyPr vert="horz" lIns="0" tIns="45720" rIns="91440" bIns="45720" rtlCol="0">
            <a:noAutofit/>
          </a:bodyPr>
          <a:lstStyle>
            <a:lvl1pPr>
              <a:defRPr lang="en-US" sz="1100" dirty="0" smtClean="0"/>
            </a:lvl1pPr>
            <a:lvl2pPr>
              <a:defRPr lang="en-US" sz="1100" dirty="0" smtClean="0"/>
            </a:lvl2pPr>
            <a:lvl3pPr>
              <a:defRPr lang="en-GB" sz="11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16" name="Picture Placeholder 7">
            <a:extLst>
              <a:ext uri="{FF2B5EF4-FFF2-40B4-BE49-F238E27FC236}">
                <a16:creationId xmlns:a16="http://schemas.microsoft.com/office/drawing/2014/main" id="{548E8139-7073-4086-AA60-C6DB861D2DD6}"/>
              </a:ext>
            </a:extLst>
          </p:cNvPr>
          <p:cNvSpPr>
            <a:spLocks noGrp="1"/>
          </p:cNvSpPr>
          <p:nvPr>
            <p:ph type="pic" sz="quarter" idx="32" hasCustomPrompt="1"/>
          </p:nvPr>
        </p:nvSpPr>
        <p:spPr>
          <a:xfrm>
            <a:off x="906464" y="3906854"/>
            <a:ext cx="1261383"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7" name="Text Placeholder 9">
            <a:extLst>
              <a:ext uri="{FF2B5EF4-FFF2-40B4-BE49-F238E27FC236}">
                <a16:creationId xmlns:a16="http://schemas.microsoft.com/office/drawing/2014/main" id="{ADE543AE-C7B9-4039-B5B3-B3F790B2FBC5}"/>
              </a:ext>
            </a:extLst>
          </p:cNvPr>
          <p:cNvSpPr>
            <a:spLocks noGrp="1"/>
          </p:cNvSpPr>
          <p:nvPr>
            <p:ph type="body" sz="quarter" idx="33" hasCustomPrompt="1"/>
          </p:nvPr>
        </p:nvSpPr>
        <p:spPr>
          <a:xfrm>
            <a:off x="906467" y="5265737"/>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19" name="Text Placeholder 4">
            <a:extLst>
              <a:ext uri="{FF2B5EF4-FFF2-40B4-BE49-F238E27FC236}">
                <a16:creationId xmlns:a16="http://schemas.microsoft.com/office/drawing/2014/main" id="{E384A942-4D8D-4841-868F-B90053AFB2CA}"/>
              </a:ext>
            </a:extLst>
          </p:cNvPr>
          <p:cNvSpPr>
            <a:spLocks noGrp="1"/>
          </p:cNvSpPr>
          <p:nvPr>
            <p:ph type="body" sz="quarter" idx="34" hasCustomPrompt="1"/>
          </p:nvPr>
        </p:nvSpPr>
        <p:spPr>
          <a:xfrm>
            <a:off x="2341079" y="3906853"/>
            <a:ext cx="1830230" cy="1951021"/>
          </a:xfrm>
        </p:spPr>
        <p:txBody>
          <a:bodyPr vert="horz" lIns="0" tIns="45720" rIns="91440" bIns="45720" rtlCol="0">
            <a:noAutofit/>
          </a:bodyPr>
          <a:lstStyle>
            <a:lvl1pPr>
              <a:defRPr lang="en-US" sz="1100" dirty="0" smtClean="0"/>
            </a:lvl1pPr>
            <a:lvl2pPr>
              <a:defRPr lang="en-US" sz="1100" dirty="0" smtClean="0"/>
            </a:lvl2pPr>
            <a:lvl3pPr>
              <a:defRPr lang="en-GB" sz="11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83" name="Picture Placeholder 7">
            <a:extLst>
              <a:ext uri="{FF2B5EF4-FFF2-40B4-BE49-F238E27FC236}">
                <a16:creationId xmlns:a16="http://schemas.microsoft.com/office/drawing/2014/main" id="{33552513-C288-45DB-991E-09CC69D84841}"/>
              </a:ext>
            </a:extLst>
          </p:cNvPr>
          <p:cNvSpPr>
            <a:spLocks noGrp="1"/>
          </p:cNvSpPr>
          <p:nvPr>
            <p:ph type="pic" sz="quarter" idx="35" hasCustomPrompt="1"/>
          </p:nvPr>
        </p:nvSpPr>
        <p:spPr>
          <a:xfrm>
            <a:off x="4478450" y="1592263"/>
            <a:ext cx="1261383"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84" name="Text Placeholder 9">
            <a:extLst>
              <a:ext uri="{FF2B5EF4-FFF2-40B4-BE49-F238E27FC236}">
                <a16:creationId xmlns:a16="http://schemas.microsoft.com/office/drawing/2014/main" id="{CA37982B-630D-4272-A120-2025A3B1CAA3}"/>
              </a:ext>
            </a:extLst>
          </p:cNvPr>
          <p:cNvSpPr>
            <a:spLocks noGrp="1"/>
          </p:cNvSpPr>
          <p:nvPr>
            <p:ph type="body" sz="quarter" idx="36" hasCustomPrompt="1"/>
          </p:nvPr>
        </p:nvSpPr>
        <p:spPr>
          <a:xfrm>
            <a:off x="4478453" y="2951146"/>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85" name="Text Placeholder 4">
            <a:extLst>
              <a:ext uri="{FF2B5EF4-FFF2-40B4-BE49-F238E27FC236}">
                <a16:creationId xmlns:a16="http://schemas.microsoft.com/office/drawing/2014/main" id="{2A05EC2B-5439-4A4B-BF26-5C4E18392699}"/>
              </a:ext>
            </a:extLst>
          </p:cNvPr>
          <p:cNvSpPr>
            <a:spLocks noGrp="1"/>
          </p:cNvSpPr>
          <p:nvPr>
            <p:ph type="body" sz="quarter" idx="37" hasCustomPrompt="1"/>
          </p:nvPr>
        </p:nvSpPr>
        <p:spPr>
          <a:xfrm>
            <a:off x="5913065" y="1592262"/>
            <a:ext cx="1830230" cy="1951021"/>
          </a:xfrm>
        </p:spPr>
        <p:txBody>
          <a:bodyPr vert="horz" lIns="0" tIns="45720" rIns="91440" bIns="45720" rtlCol="0">
            <a:noAutofit/>
          </a:bodyPr>
          <a:lstStyle>
            <a:lvl1pPr>
              <a:defRPr lang="en-US" sz="1100" dirty="0" smtClean="0"/>
            </a:lvl1pPr>
            <a:lvl2pPr>
              <a:defRPr lang="en-US" sz="1100" dirty="0" smtClean="0"/>
            </a:lvl2pPr>
            <a:lvl3pPr>
              <a:defRPr lang="en-GB" sz="11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86" name="Picture Placeholder 7">
            <a:extLst>
              <a:ext uri="{FF2B5EF4-FFF2-40B4-BE49-F238E27FC236}">
                <a16:creationId xmlns:a16="http://schemas.microsoft.com/office/drawing/2014/main" id="{057FF91B-17C6-472B-A895-73D2C8F25F52}"/>
              </a:ext>
            </a:extLst>
          </p:cNvPr>
          <p:cNvSpPr>
            <a:spLocks noGrp="1"/>
          </p:cNvSpPr>
          <p:nvPr>
            <p:ph type="pic" sz="quarter" idx="38" hasCustomPrompt="1"/>
          </p:nvPr>
        </p:nvSpPr>
        <p:spPr>
          <a:xfrm>
            <a:off x="4478450" y="3906854"/>
            <a:ext cx="1261383"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87" name="Text Placeholder 9">
            <a:extLst>
              <a:ext uri="{FF2B5EF4-FFF2-40B4-BE49-F238E27FC236}">
                <a16:creationId xmlns:a16="http://schemas.microsoft.com/office/drawing/2014/main" id="{19EBA128-E975-43EE-89BA-1A8B98973009}"/>
              </a:ext>
            </a:extLst>
          </p:cNvPr>
          <p:cNvSpPr>
            <a:spLocks noGrp="1"/>
          </p:cNvSpPr>
          <p:nvPr>
            <p:ph type="body" sz="quarter" idx="39" hasCustomPrompt="1"/>
          </p:nvPr>
        </p:nvSpPr>
        <p:spPr>
          <a:xfrm>
            <a:off x="4478453" y="5265737"/>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88" name="Text Placeholder 4">
            <a:extLst>
              <a:ext uri="{FF2B5EF4-FFF2-40B4-BE49-F238E27FC236}">
                <a16:creationId xmlns:a16="http://schemas.microsoft.com/office/drawing/2014/main" id="{4243E751-8A1A-4E70-8F87-6A33B1CEABE4}"/>
              </a:ext>
            </a:extLst>
          </p:cNvPr>
          <p:cNvSpPr>
            <a:spLocks noGrp="1"/>
          </p:cNvSpPr>
          <p:nvPr>
            <p:ph type="body" sz="quarter" idx="40" hasCustomPrompt="1"/>
          </p:nvPr>
        </p:nvSpPr>
        <p:spPr>
          <a:xfrm>
            <a:off x="5913065" y="3906853"/>
            <a:ext cx="1830230" cy="1951021"/>
          </a:xfrm>
        </p:spPr>
        <p:txBody>
          <a:bodyPr vert="horz" lIns="0" tIns="45720" rIns="91440" bIns="45720" rtlCol="0">
            <a:noAutofit/>
          </a:bodyPr>
          <a:lstStyle>
            <a:lvl1pPr>
              <a:defRPr lang="en-US" sz="1100" dirty="0" smtClean="0"/>
            </a:lvl1pPr>
            <a:lvl2pPr>
              <a:defRPr lang="en-US" sz="1100" dirty="0" smtClean="0"/>
            </a:lvl2pPr>
            <a:lvl3pPr>
              <a:defRPr lang="en-GB" sz="11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89" name="Picture Placeholder 7">
            <a:extLst>
              <a:ext uri="{FF2B5EF4-FFF2-40B4-BE49-F238E27FC236}">
                <a16:creationId xmlns:a16="http://schemas.microsoft.com/office/drawing/2014/main" id="{52803711-2D0F-48BC-A493-BA4CD7A912AA}"/>
              </a:ext>
            </a:extLst>
          </p:cNvPr>
          <p:cNvSpPr>
            <a:spLocks noGrp="1"/>
          </p:cNvSpPr>
          <p:nvPr>
            <p:ph type="pic" sz="quarter" idx="41" hasCustomPrompt="1"/>
          </p:nvPr>
        </p:nvSpPr>
        <p:spPr>
          <a:xfrm>
            <a:off x="8036385" y="1592263"/>
            <a:ext cx="1261383"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90" name="Text Placeholder 9">
            <a:extLst>
              <a:ext uri="{FF2B5EF4-FFF2-40B4-BE49-F238E27FC236}">
                <a16:creationId xmlns:a16="http://schemas.microsoft.com/office/drawing/2014/main" id="{B587AF14-85CE-483E-A5B2-B00AA2EE6203}"/>
              </a:ext>
            </a:extLst>
          </p:cNvPr>
          <p:cNvSpPr>
            <a:spLocks noGrp="1"/>
          </p:cNvSpPr>
          <p:nvPr>
            <p:ph type="body" sz="quarter" idx="42" hasCustomPrompt="1"/>
          </p:nvPr>
        </p:nvSpPr>
        <p:spPr>
          <a:xfrm>
            <a:off x="8036388" y="2951146"/>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91" name="Text Placeholder 4">
            <a:extLst>
              <a:ext uri="{FF2B5EF4-FFF2-40B4-BE49-F238E27FC236}">
                <a16:creationId xmlns:a16="http://schemas.microsoft.com/office/drawing/2014/main" id="{679984AC-9BC0-42F2-892B-92BBA578E832}"/>
              </a:ext>
            </a:extLst>
          </p:cNvPr>
          <p:cNvSpPr>
            <a:spLocks noGrp="1"/>
          </p:cNvSpPr>
          <p:nvPr>
            <p:ph type="body" sz="quarter" idx="43" hasCustomPrompt="1"/>
          </p:nvPr>
        </p:nvSpPr>
        <p:spPr>
          <a:xfrm>
            <a:off x="9471000" y="1592262"/>
            <a:ext cx="1830230" cy="1951021"/>
          </a:xfrm>
        </p:spPr>
        <p:txBody>
          <a:bodyPr vert="horz" lIns="0" tIns="45720" rIns="91440" bIns="45720" rtlCol="0">
            <a:noAutofit/>
          </a:bodyPr>
          <a:lstStyle>
            <a:lvl1pPr>
              <a:defRPr lang="en-US" sz="1100" dirty="0" smtClean="0"/>
            </a:lvl1pPr>
            <a:lvl2pPr>
              <a:defRPr lang="en-US" sz="1100" dirty="0" smtClean="0"/>
            </a:lvl2pPr>
            <a:lvl3pPr>
              <a:defRPr lang="en-GB" sz="11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92" name="Picture Placeholder 7">
            <a:extLst>
              <a:ext uri="{FF2B5EF4-FFF2-40B4-BE49-F238E27FC236}">
                <a16:creationId xmlns:a16="http://schemas.microsoft.com/office/drawing/2014/main" id="{CDB49A6F-4B2E-4F18-820D-9ABE6F6B6C98}"/>
              </a:ext>
            </a:extLst>
          </p:cNvPr>
          <p:cNvSpPr>
            <a:spLocks noGrp="1"/>
          </p:cNvSpPr>
          <p:nvPr>
            <p:ph type="pic" sz="quarter" idx="44" hasCustomPrompt="1"/>
          </p:nvPr>
        </p:nvSpPr>
        <p:spPr>
          <a:xfrm>
            <a:off x="8036385" y="3906854"/>
            <a:ext cx="1261383"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93" name="Text Placeholder 9">
            <a:extLst>
              <a:ext uri="{FF2B5EF4-FFF2-40B4-BE49-F238E27FC236}">
                <a16:creationId xmlns:a16="http://schemas.microsoft.com/office/drawing/2014/main" id="{4AA708CC-1F4A-4E0E-B5A9-01AB7D5CD10D}"/>
              </a:ext>
            </a:extLst>
          </p:cNvPr>
          <p:cNvSpPr>
            <a:spLocks noGrp="1"/>
          </p:cNvSpPr>
          <p:nvPr>
            <p:ph type="body" sz="quarter" idx="45" hasCustomPrompt="1"/>
          </p:nvPr>
        </p:nvSpPr>
        <p:spPr>
          <a:xfrm>
            <a:off x="8036388" y="5265737"/>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94" name="Text Placeholder 4">
            <a:extLst>
              <a:ext uri="{FF2B5EF4-FFF2-40B4-BE49-F238E27FC236}">
                <a16:creationId xmlns:a16="http://schemas.microsoft.com/office/drawing/2014/main" id="{C5A11E1C-C8D4-459B-BF8F-EB34F57C61E2}"/>
              </a:ext>
            </a:extLst>
          </p:cNvPr>
          <p:cNvSpPr>
            <a:spLocks noGrp="1"/>
          </p:cNvSpPr>
          <p:nvPr>
            <p:ph type="body" sz="quarter" idx="46" hasCustomPrompt="1"/>
          </p:nvPr>
        </p:nvSpPr>
        <p:spPr>
          <a:xfrm>
            <a:off x="9471000" y="3906853"/>
            <a:ext cx="1830230" cy="1951021"/>
          </a:xfrm>
        </p:spPr>
        <p:txBody>
          <a:bodyPr vert="horz" lIns="0" tIns="45720" rIns="91440" bIns="45720" rtlCol="0">
            <a:noAutofit/>
          </a:bodyPr>
          <a:lstStyle>
            <a:lvl1pPr>
              <a:defRPr lang="en-US" sz="1100" dirty="0" smtClean="0"/>
            </a:lvl1pPr>
            <a:lvl2pPr>
              <a:defRPr lang="en-US" sz="1100" dirty="0" smtClean="0"/>
            </a:lvl2pPr>
            <a:lvl3pPr>
              <a:defRPr lang="en-GB" sz="11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Tree>
    <p:extLst>
      <p:ext uri="{BB962C8B-B14F-4D97-AF65-F5344CB8AC3E}">
        <p14:creationId xmlns:p14="http://schemas.microsoft.com/office/powerpoint/2010/main" val="12806279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2 pics &amp; titles with text ">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910E507C-AAE6-4FED-AC4E-A73D986154BA}"/>
              </a:ext>
            </a:extLst>
          </p:cNvPr>
          <p:cNvSpPr>
            <a:spLocks noGrp="1"/>
          </p:cNvSpPr>
          <p:nvPr>
            <p:ph type="pic" sz="quarter" idx="12" hasCustomPrompt="1"/>
          </p:nvPr>
        </p:nvSpPr>
        <p:spPr>
          <a:xfrm>
            <a:off x="2589841" y="1592263"/>
            <a:ext cx="3366773" cy="2549047"/>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5" name="Text Placeholder 9">
            <a:extLst>
              <a:ext uri="{FF2B5EF4-FFF2-40B4-BE49-F238E27FC236}">
                <a16:creationId xmlns:a16="http://schemas.microsoft.com/office/drawing/2014/main" id="{C635C1B9-56DB-4822-8BE1-1B71F05D39B4}"/>
              </a:ext>
            </a:extLst>
          </p:cNvPr>
          <p:cNvSpPr>
            <a:spLocks noGrp="1"/>
          </p:cNvSpPr>
          <p:nvPr>
            <p:ph type="body" sz="quarter" idx="13" hasCustomPrompt="1"/>
          </p:nvPr>
        </p:nvSpPr>
        <p:spPr>
          <a:xfrm>
            <a:off x="2589841" y="3652359"/>
            <a:ext cx="3366773"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4" name="Text Placeholder 3">
            <a:extLst>
              <a:ext uri="{FF2B5EF4-FFF2-40B4-BE49-F238E27FC236}">
                <a16:creationId xmlns:a16="http://schemas.microsoft.com/office/drawing/2014/main" id="{C294BD5C-A104-49D3-B85B-71FA3DCD71ED}"/>
              </a:ext>
            </a:extLst>
          </p:cNvPr>
          <p:cNvSpPr>
            <a:spLocks noGrp="1"/>
          </p:cNvSpPr>
          <p:nvPr>
            <p:ph type="body" sz="quarter" idx="14" hasCustomPrompt="1"/>
          </p:nvPr>
        </p:nvSpPr>
        <p:spPr>
          <a:xfrm>
            <a:off x="2589841" y="4777454"/>
            <a:ext cx="3366765" cy="1080421"/>
          </a:xfrm>
        </p:spPr>
        <p:txBody>
          <a:bodyPr vert="horz" lIns="0" tIns="45720" rIns="91440" bIns="45720" rtlCol="0">
            <a:noAutofit/>
          </a:bodyPr>
          <a:lstStyle>
            <a:lvl1pPr>
              <a:defRPr lang="en-US" sz="1400" dirty="0"/>
            </a:lvl1pPr>
            <a:lvl2pPr>
              <a:defRPr lang="en-US" sz="1400" dirty="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16" name="Text Placeholder 3">
            <a:extLst>
              <a:ext uri="{FF2B5EF4-FFF2-40B4-BE49-F238E27FC236}">
                <a16:creationId xmlns:a16="http://schemas.microsoft.com/office/drawing/2014/main" id="{42413540-D425-4896-8C8F-BB48A601BBF8}"/>
              </a:ext>
            </a:extLst>
          </p:cNvPr>
          <p:cNvSpPr>
            <a:spLocks noGrp="1"/>
          </p:cNvSpPr>
          <p:nvPr>
            <p:ph type="body" sz="quarter" idx="21" hasCustomPrompt="1"/>
          </p:nvPr>
        </p:nvSpPr>
        <p:spPr>
          <a:xfrm>
            <a:off x="2589841" y="4338197"/>
            <a:ext cx="3366765" cy="323946"/>
          </a:xfrm>
        </p:spPr>
        <p:txBody>
          <a:bodyPr vert="horz" lIns="0" tIns="0" rIns="0" bIns="0" rtlCol="0">
            <a:noAutofit/>
          </a:bodyPr>
          <a:lstStyle>
            <a:lvl1pPr marL="0" indent="0">
              <a:buFont typeface="Arial" panose="020B0604020202020204" pitchFamily="34" charset="0"/>
              <a:buNone/>
              <a:defRPr lang="en-US" smtClean="0">
                <a:latin typeface="Arial" panose="020B0604020202020204" pitchFamily="34" charset="0"/>
              </a:defRPr>
            </a:lvl1pPr>
            <a:lvl2pPr marL="457200" indent="0">
              <a:buFont typeface="Arial" panose="020B0604020202020204" pitchFamily="34" charset="0"/>
              <a:buNone/>
              <a:defRPr lang="en-US" smtClean="0">
                <a:latin typeface="+mj-lt"/>
              </a:defRPr>
            </a:lvl2pPr>
            <a:lvl3pPr marL="914400" indent="0">
              <a:buFont typeface="Arial" panose="020B0604020202020204" pitchFamily="34" charset="0"/>
              <a:buNone/>
              <a:defRPr lang="en-US" smtClean="0">
                <a:latin typeface="+mj-lt"/>
              </a:defRPr>
            </a:lvl3pPr>
            <a:lvl4pPr marL="1371600" indent="0">
              <a:buFont typeface="Arial" panose="020B0604020202020204" pitchFamily="34" charset="0"/>
              <a:buNone/>
              <a:defRPr lang="en-US" smtClean="0">
                <a:latin typeface="+mj-lt"/>
              </a:defRPr>
            </a:lvl4pPr>
            <a:lvl5pPr marL="1828800" indent="0">
              <a:buFont typeface="Arial" panose="020B0604020202020204" pitchFamily="34" charset="0"/>
              <a:buNone/>
              <a:defRPr lang="en-GB">
                <a:latin typeface="+mj-lt"/>
              </a:defRPr>
            </a:lvl5pPr>
          </a:lstStyle>
          <a:p>
            <a:pPr lvl="0">
              <a:lnSpc>
                <a:spcPct val="120000"/>
              </a:lnSpc>
              <a:spcAft>
                <a:spcPts val="600"/>
              </a:spcAft>
            </a:pPr>
            <a:r>
              <a:rPr lang="en-US"/>
              <a:t>Add title</a:t>
            </a:r>
            <a:endParaRPr lang="en-GB"/>
          </a:p>
        </p:txBody>
      </p:sp>
      <p:sp>
        <p:nvSpPr>
          <p:cNvPr id="12" name="Title 1">
            <a:extLst>
              <a:ext uri="{FF2B5EF4-FFF2-40B4-BE49-F238E27FC236}">
                <a16:creationId xmlns:a16="http://schemas.microsoft.com/office/drawing/2014/main" id="{B7210237-0A48-41D6-B1C6-45B698F4556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7" name="Text Placeholder 3">
            <a:extLst>
              <a:ext uri="{FF2B5EF4-FFF2-40B4-BE49-F238E27FC236}">
                <a16:creationId xmlns:a16="http://schemas.microsoft.com/office/drawing/2014/main" id="{55EAB272-54CF-41F3-9510-996550363EE3}"/>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21" name="Picture Placeholder 7">
            <a:extLst>
              <a:ext uri="{FF2B5EF4-FFF2-40B4-BE49-F238E27FC236}">
                <a16:creationId xmlns:a16="http://schemas.microsoft.com/office/drawing/2014/main" id="{B21ABBB2-A65E-473E-9031-2D58A953D25D}"/>
              </a:ext>
            </a:extLst>
          </p:cNvPr>
          <p:cNvSpPr>
            <a:spLocks noGrp="1"/>
          </p:cNvSpPr>
          <p:nvPr>
            <p:ph type="pic" sz="quarter" idx="22" hasCustomPrompt="1"/>
          </p:nvPr>
        </p:nvSpPr>
        <p:spPr>
          <a:xfrm>
            <a:off x="6235371" y="1592263"/>
            <a:ext cx="3366773" cy="2549047"/>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22" name="Text Placeholder 9">
            <a:extLst>
              <a:ext uri="{FF2B5EF4-FFF2-40B4-BE49-F238E27FC236}">
                <a16:creationId xmlns:a16="http://schemas.microsoft.com/office/drawing/2014/main" id="{BB8D0AF9-A91A-4148-8591-42DEFFBDFD00}"/>
              </a:ext>
            </a:extLst>
          </p:cNvPr>
          <p:cNvSpPr>
            <a:spLocks noGrp="1"/>
          </p:cNvSpPr>
          <p:nvPr>
            <p:ph type="body" sz="quarter" idx="23" hasCustomPrompt="1"/>
          </p:nvPr>
        </p:nvSpPr>
        <p:spPr>
          <a:xfrm>
            <a:off x="6235371" y="3652359"/>
            <a:ext cx="3366773"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23" name="Text Placeholder 3">
            <a:extLst>
              <a:ext uri="{FF2B5EF4-FFF2-40B4-BE49-F238E27FC236}">
                <a16:creationId xmlns:a16="http://schemas.microsoft.com/office/drawing/2014/main" id="{0D9D78BD-D2E1-47D7-B5D8-A25520358717}"/>
              </a:ext>
            </a:extLst>
          </p:cNvPr>
          <p:cNvSpPr>
            <a:spLocks noGrp="1"/>
          </p:cNvSpPr>
          <p:nvPr>
            <p:ph type="body" sz="quarter" idx="24" hasCustomPrompt="1"/>
          </p:nvPr>
        </p:nvSpPr>
        <p:spPr>
          <a:xfrm>
            <a:off x="6235371" y="4777454"/>
            <a:ext cx="3366765" cy="1080421"/>
          </a:xfrm>
        </p:spPr>
        <p:txBody>
          <a:bodyPr vert="horz" lIns="0" tIns="45720" rIns="91440" bIns="45720" rtlCol="0">
            <a:noAutofit/>
          </a:bodyPr>
          <a:lstStyle>
            <a:lvl1pPr>
              <a:defRPr lang="en-US" sz="1400" dirty="0"/>
            </a:lvl1pPr>
            <a:lvl2pPr>
              <a:defRPr lang="en-US" sz="1400" dirty="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24" name="Text Placeholder 3">
            <a:extLst>
              <a:ext uri="{FF2B5EF4-FFF2-40B4-BE49-F238E27FC236}">
                <a16:creationId xmlns:a16="http://schemas.microsoft.com/office/drawing/2014/main" id="{C6287A56-279A-4E06-B279-80BA7C8F1366}"/>
              </a:ext>
            </a:extLst>
          </p:cNvPr>
          <p:cNvSpPr>
            <a:spLocks noGrp="1"/>
          </p:cNvSpPr>
          <p:nvPr>
            <p:ph type="body" sz="quarter" idx="25" hasCustomPrompt="1"/>
          </p:nvPr>
        </p:nvSpPr>
        <p:spPr>
          <a:xfrm>
            <a:off x="6235371" y="4338197"/>
            <a:ext cx="3366765" cy="323946"/>
          </a:xfrm>
        </p:spPr>
        <p:txBody>
          <a:bodyPr vert="horz" lIns="0" tIns="0" rIns="0" bIns="0" rtlCol="0">
            <a:noAutofit/>
          </a:bodyPr>
          <a:lstStyle>
            <a:lvl1pPr marL="0" indent="0">
              <a:buFont typeface="Arial" panose="020B0604020202020204" pitchFamily="34" charset="0"/>
              <a:buNone/>
              <a:defRPr lang="en-US" smtClean="0">
                <a:latin typeface="Arial" panose="020B0604020202020204" pitchFamily="34" charset="0"/>
              </a:defRPr>
            </a:lvl1pPr>
            <a:lvl2pPr marL="457200" indent="0">
              <a:buFont typeface="Arial" panose="020B0604020202020204" pitchFamily="34" charset="0"/>
              <a:buNone/>
              <a:defRPr lang="en-US" smtClean="0">
                <a:latin typeface="+mj-lt"/>
              </a:defRPr>
            </a:lvl2pPr>
            <a:lvl3pPr marL="914400" indent="0">
              <a:buFont typeface="Arial" panose="020B0604020202020204" pitchFamily="34" charset="0"/>
              <a:buNone/>
              <a:defRPr lang="en-US" smtClean="0">
                <a:latin typeface="+mj-lt"/>
              </a:defRPr>
            </a:lvl3pPr>
            <a:lvl4pPr marL="1371600" indent="0">
              <a:buFont typeface="Arial" panose="020B0604020202020204" pitchFamily="34" charset="0"/>
              <a:buNone/>
              <a:defRPr lang="en-US" smtClean="0">
                <a:latin typeface="+mj-lt"/>
              </a:defRPr>
            </a:lvl4pPr>
            <a:lvl5pPr marL="1828800" indent="0">
              <a:buFont typeface="Arial" panose="020B0604020202020204" pitchFamily="34" charset="0"/>
              <a:buNone/>
              <a:defRPr lang="en-GB">
                <a:latin typeface="+mj-lt"/>
              </a:defRPr>
            </a:lvl5pPr>
          </a:lstStyle>
          <a:p>
            <a:pPr lvl="0">
              <a:lnSpc>
                <a:spcPct val="120000"/>
              </a:lnSpc>
              <a:spcAft>
                <a:spcPts val="600"/>
              </a:spcAft>
            </a:pPr>
            <a:r>
              <a:rPr lang="en-US"/>
              <a:t>Add title</a:t>
            </a:r>
            <a:endParaRPr lang="en-GB"/>
          </a:p>
        </p:txBody>
      </p:sp>
    </p:spTree>
    <p:extLst>
      <p:ext uri="{BB962C8B-B14F-4D97-AF65-F5344CB8AC3E}">
        <p14:creationId xmlns:p14="http://schemas.microsoft.com/office/powerpoint/2010/main" val="25352252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ubtitle, content &amp; large pictur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CCEB854-CE92-4FA8-8665-63D883D8BED3}"/>
              </a:ext>
            </a:extLst>
          </p:cNvPr>
          <p:cNvSpPr/>
          <p:nvPr userDrawn="1"/>
        </p:nvSpPr>
        <p:spPr bwMode="gray">
          <a:xfrm>
            <a:off x="359596" y="811658"/>
            <a:ext cx="11743361" cy="40343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a:solidFill>
                <a:schemeClr val="bg1"/>
              </a:solidFill>
              <a:latin typeface="Brave Sans" panose="020B0504020101010102" pitchFamily="34" charset="0"/>
              <a:cs typeface="Brave Sans" panose="020B0504020101010102" pitchFamily="34" charset="0"/>
            </a:endParaRPr>
          </a:p>
        </p:txBody>
      </p:sp>
      <p:cxnSp>
        <p:nvCxnSpPr>
          <p:cNvPr id="11" name="Straight Connector 10">
            <a:extLst>
              <a:ext uri="{FF2B5EF4-FFF2-40B4-BE49-F238E27FC236}">
                <a16:creationId xmlns:a16="http://schemas.microsoft.com/office/drawing/2014/main" id="{6AC8A76D-ECD1-48DB-AD5F-CE32BFB58777}"/>
              </a:ext>
            </a:extLst>
          </p:cNvPr>
          <p:cNvCxnSpPr>
            <a:cxnSpLocks/>
          </p:cNvCxnSpPr>
          <p:nvPr userDrawn="1"/>
        </p:nvCxnSpPr>
        <p:spPr>
          <a:xfrm>
            <a:off x="906463" y="1074695"/>
            <a:ext cx="5868908"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2" y="1585430"/>
            <a:ext cx="5868909" cy="4272445"/>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7">
            <a:extLst>
              <a:ext uri="{FF2B5EF4-FFF2-40B4-BE49-F238E27FC236}">
                <a16:creationId xmlns:a16="http://schemas.microsoft.com/office/drawing/2014/main" id="{35BB7F6E-5153-4780-80FD-C3880708F546}"/>
              </a:ext>
            </a:extLst>
          </p:cNvPr>
          <p:cNvSpPr>
            <a:spLocks noGrp="1"/>
          </p:cNvSpPr>
          <p:nvPr>
            <p:ph type="pic" sz="quarter" idx="20" hasCustomPrompt="1"/>
          </p:nvPr>
        </p:nvSpPr>
        <p:spPr>
          <a:xfrm>
            <a:off x="7227066" y="630237"/>
            <a:ext cx="4072759" cy="5227635"/>
          </a:xfrm>
          <a:solidFill>
            <a:schemeClr val="bg2">
              <a:lumMod val="95000"/>
            </a:schemeClr>
          </a:solidFill>
        </p:spPr>
        <p:txBody>
          <a:bodyPr vert="horz" lIns="0" tIns="45720" rIns="91440" bIns="45720" rtlCol="0">
            <a:noAutofit/>
          </a:bodyPr>
          <a:lstStyle>
            <a:lvl1pPr>
              <a:defRPr lang="en-GB" dirty="0">
                <a:solidFill>
                  <a:schemeClr val="bg1"/>
                </a:solidFill>
              </a:defRPr>
            </a:lvl1pPr>
          </a:lstStyle>
          <a:p>
            <a:pPr marL="0" lvl="0" indent="0">
              <a:buNone/>
            </a:pPr>
            <a:r>
              <a:rPr lang="en-GB"/>
              <a:t>Add picture</a:t>
            </a:r>
          </a:p>
        </p:txBody>
      </p:sp>
      <p:sp>
        <p:nvSpPr>
          <p:cNvPr id="9" name="Text Placeholder 9">
            <a:extLst>
              <a:ext uri="{FF2B5EF4-FFF2-40B4-BE49-F238E27FC236}">
                <a16:creationId xmlns:a16="http://schemas.microsoft.com/office/drawing/2014/main" id="{9F34B7CA-F8C7-4C5F-BB60-E4395928D429}"/>
              </a:ext>
            </a:extLst>
          </p:cNvPr>
          <p:cNvSpPr>
            <a:spLocks noGrp="1"/>
          </p:cNvSpPr>
          <p:nvPr>
            <p:ph type="body" sz="quarter" idx="21" hasCustomPrompt="1"/>
          </p:nvPr>
        </p:nvSpPr>
        <p:spPr>
          <a:xfrm>
            <a:off x="7227066" y="5386688"/>
            <a:ext cx="4072759" cy="471184"/>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10" name="Title 1">
            <a:extLst>
              <a:ext uri="{FF2B5EF4-FFF2-40B4-BE49-F238E27FC236}">
                <a16:creationId xmlns:a16="http://schemas.microsoft.com/office/drawing/2014/main" id="{7D83CB9C-45E0-4B08-AB03-C2C5F4C24057}"/>
              </a:ext>
            </a:extLst>
          </p:cNvPr>
          <p:cNvSpPr>
            <a:spLocks noGrp="1"/>
          </p:cNvSpPr>
          <p:nvPr>
            <p:ph type="title" hasCustomPrompt="1"/>
          </p:nvPr>
        </p:nvSpPr>
        <p:spPr>
          <a:xfrm>
            <a:off x="906463" y="506192"/>
            <a:ext cx="5868909"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2A22B088-EB16-4642-80AC-4C7D87CFAE0B}"/>
              </a:ext>
            </a:extLst>
          </p:cNvPr>
          <p:cNvSpPr>
            <a:spLocks noGrp="1"/>
          </p:cNvSpPr>
          <p:nvPr>
            <p:ph type="body" sz="quarter" idx="10" hasCustomPrompt="1"/>
          </p:nvPr>
        </p:nvSpPr>
        <p:spPr>
          <a:xfrm>
            <a:off x="906464" y="1155943"/>
            <a:ext cx="5868908"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40300825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Title pink MOL">
    <p:bg>
      <p:bgPr>
        <a:solidFill>
          <a:schemeClr val="accent1"/>
        </a:solidFill>
        <a:effectLst/>
      </p:bgPr>
    </p:bg>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38345578-04AD-4C25-A197-3D49F3B0A2E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05313" y="66675"/>
            <a:ext cx="3381375"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0E116ACB-2B64-433D-8B87-7B0948A5E89C}"/>
              </a:ext>
            </a:extLst>
          </p:cNvPr>
          <p:cNvCxnSpPr>
            <a:cxnSpLocks/>
          </p:cNvCxnSpPr>
          <p:nvPr userDrawn="1"/>
        </p:nvCxnSpPr>
        <p:spPr>
          <a:xfrm>
            <a:off x="906463" y="1082675"/>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9" name="Title 1"/>
          <p:cNvSpPr>
            <a:spLocks noGrp="1"/>
          </p:cNvSpPr>
          <p:nvPr>
            <p:ph type="ctrTitle"/>
          </p:nvPr>
        </p:nvSpPr>
        <p:spPr>
          <a:xfrm>
            <a:off x="896938" y="4506061"/>
            <a:ext cx="9027271" cy="657115"/>
          </a:xfrm>
          <a:prstGeom prst="rect">
            <a:avLst/>
          </a:prstGeom>
        </p:spPr>
        <p:txBody>
          <a:bodyPr tIns="36000" rIns="36000" bIns="36000" anchor="b">
            <a:noAutofit/>
          </a:bodyPr>
          <a:lstStyle>
            <a:lvl1pPr algn="l">
              <a:defRPr sz="4200" b="1" cap="none"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20" name="Subtitle 2"/>
          <p:cNvSpPr>
            <a:spLocks noGrp="1"/>
          </p:cNvSpPr>
          <p:nvPr>
            <p:ph type="subTitle" idx="1"/>
          </p:nvPr>
        </p:nvSpPr>
        <p:spPr>
          <a:xfrm>
            <a:off x="896938" y="5214265"/>
            <a:ext cx="9027271" cy="329002"/>
          </a:xfrm>
          <a:prstGeom prst="rect">
            <a:avLst/>
          </a:prstGeom>
        </p:spPr>
        <p:txBody>
          <a:bodyPr lIns="0" tIns="36000" rIns="36000" bIns="36000">
            <a:noAutofit/>
          </a:bodyPr>
          <a:lstStyle>
            <a:lvl1pPr marL="0" indent="0" algn="l">
              <a:lnSpc>
                <a:spcPct val="90000"/>
              </a:lnSpc>
              <a:buNone/>
              <a:defRPr sz="1800" b="0" cap="none"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Text Placeholder 24"/>
          <p:cNvSpPr>
            <a:spLocks noGrp="1"/>
          </p:cNvSpPr>
          <p:nvPr>
            <p:ph type="body" sz="quarter" idx="13"/>
          </p:nvPr>
        </p:nvSpPr>
        <p:spPr>
          <a:xfrm>
            <a:off x="896938" y="5766091"/>
            <a:ext cx="9027271" cy="329002"/>
          </a:xfrm>
        </p:spPr>
        <p:txBody>
          <a:bodyPr lIns="0" tIns="0" rIns="0" bIns="0">
            <a:noAutofit/>
          </a:bodyPr>
          <a:lstStyle>
            <a:lvl1pPr marL="0" indent="0" algn="l">
              <a:tabLst/>
              <a:defRPr sz="1400" cap="none" baseline="0">
                <a:solidFill>
                  <a:schemeClr val="bg1"/>
                </a:solidFill>
              </a:defRPr>
            </a:lvl1pPr>
            <a:lvl2pPr marL="0" indent="0">
              <a:tabLst/>
              <a:defRPr/>
            </a:lvl2pPr>
            <a:lvl3pPr marL="0" indent="0">
              <a:tabLst/>
              <a:defRPr/>
            </a:lvl3pPr>
            <a:lvl4pPr marL="0" indent="0">
              <a:tabLst/>
              <a:defRPr/>
            </a:lvl4pPr>
            <a:lvl5pPr marL="0" indent="0">
              <a:tabLst/>
              <a:defRPr/>
            </a:lvl5pPr>
          </a:lstStyle>
          <a:p>
            <a:pPr lvl="0"/>
            <a:r>
              <a:rPr lang="en-US"/>
              <a:t>Edit Master text styles</a:t>
            </a:r>
          </a:p>
        </p:txBody>
      </p:sp>
    </p:spTree>
    <p:extLst>
      <p:ext uri="{BB962C8B-B14F-4D97-AF65-F5344CB8AC3E}">
        <p14:creationId xmlns:p14="http://schemas.microsoft.com/office/powerpoint/2010/main" val="11874737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1_Title, subtitle &amp; content">
  <p:cSld name="2_Title, subtitle &amp; content">
    <p:spTree>
      <p:nvGrpSpPr>
        <p:cNvPr id="1" name="Shape 16"/>
        <p:cNvGrpSpPr/>
        <p:nvPr/>
      </p:nvGrpSpPr>
      <p:grpSpPr>
        <a:xfrm>
          <a:off x="0" y="0"/>
          <a:ext cx="0" cy="0"/>
          <a:chOff x="0" y="0"/>
          <a:chExt cx="0" cy="0"/>
        </a:xfrm>
      </p:grpSpPr>
      <p:sp>
        <p:nvSpPr>
          <p:cNvPr id="17" name="Google Shape;17;p32"/>
          <p:cNvSpPr txBox="1">
            <a:spLocks noGrp="1"/>
          </p:cNvSpPr>
          <p:nvPr>
            <p:ph type="body" idx="1"/>
          </p:nvPr>
        </p:nvSpPr>
        <p:spPr>
          <a:xfrm>
            <a:off x="906464" y="1592262"/>
            <a:ext cx="4929257" cy="4265613"/>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2"/>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2"/>
          <p:cNvSpPr txBox="1">
            <a:spLocks noGrp="1"/>
          </p:cNvSpPr>
          <p:nvPr>
            <p:ph type="body" idx="2"/>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2"/>
          <p:cNvSpPr txBox="1">
            <a:spLocks noGrp="1"/>
          </p:cNvSpPr>
          <p:nvPr>
            <p:ph type="body" idx="3"/>
          </p:nvPr>
        </p:nvSpPr>
        <p:spPr>
          <a:xfrm>
            <a:off x="6370568" y="1592262"/>
            <a:ext cx="4929257" cy="4265613"/>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023620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ubtitle &amp; content">
  <p:cSld name="Title, subtitle &amp; content">
    <p:spTree>
      <p:nvGrpSpPr>
        <p:cNvPr id="1" name="Shape 40"/>
        <p:cNvGrpSpPr/>
        <p:nvPr/>
      </p:nvGrpSpPr>
      <p:grpSpPr>
        <a:xfrm>
          <a:off x="0" y="0"/>
          <a:ext cx="0" cy="0"/>
          <a:chOff x="0" y="0"/>
          <a:chExt cx="0" cy="0"/>
        </a:xfrm>
      </p:grpSpPr>
      <p:sp>
        <p:nvSpPr>
          <p:cNvPr id="41" name="Google Shape;41;p39"/>
          <p:cNvSpPr txBox="1">
            <a:spLocks noGrp="1"/>
          </p:cNvSpPr>
          <p:nvPr>
            <p:ph type="body" idx="1"/>
          </p:nvPr>
        </p:nvSpPr>
        <p:spPr>
          <a:xfrm>
            <a:off x="906464" y="1592262"/>
            <a:ext cx="10393362" cy="4265613"/>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9"/>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9"/>
          <p:cNvSpPr txBox="1">
            <a:spLocks noGrp="1"/>
          </p:cNvSpPr>
          <p:nvPr>
            <p:ph type="body" idx="2"/>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664214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ubtitle, content &amp; source/footnote">
  <p:cSld name="Title, subtitle, content &amp; source/footnote">
    <p:spTree>
      <p:nvGrpSpPr>
        <p:cNvPr id="1" name="Shape 44"/>
        <p:cNvGrpSpPr/>
        <p:nvPr/>
      </p:nvGrpSpPr>
      <p:grpSpPr>
        <a:xfrm>
          <a:off x="0" y="0"/>
          <a:ext cx="0" cy="0"/>
          <a:chOff x="0" y="0"/>
          <a:chExt cx="0" cy="0"/>
        </a:xfrm>
      </p:grpSpPr>
      <p:sp>
        <p:nvSpPr>
          <p:cNvPr id="45" name="Google Shape;45;p40"/>
          <p:cNvSpPr txBox="1">
            <a:spLocks noGrp="1"/>
          </p:cNvSpPr>
          <p:nvPr>
            <p:ph type="body" idx="1"/>
          </p:nvPr>
        </p:nvSpPr>
        <p:spPr>
          <a:xfrm>
            <a:off x="906464" y="1592263"/>
            <a:ext cx="10393362" cy="4109794"/>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body" idx="2"/>
          </p:nvPr>
        </p:nvSpPr>
        <p:spPr>
          <a:xfrm>
            <a:off x="906464" y="5756086"/>
            <a:ext cx="10393361" cy="18923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900"/>
              <a:buFont typeface="Arial"/>
              <a:buNone/>
              <a:defRPr sz="900" i="1">
                <a:solidFill>
                  <a:schemeClr val="dk1"/>
                </a:solidFill>
                <a:latin typeface="Arial"/>
                <a:ea typeface="Arial"/>
                <a:cs typeface="Arial"/>
                <a:sym typeface="Arial"/>
              </a:defRPr>
            </a:lvl1pPr>
            <a:lvl2pPr marL="914400" lvl="1" indent="-330200" algn="l">
              <a:lnSpc>
                <a:spcPct val="100000"/>
              </a:lnSpc>
              <a:spcBef>
                <a:spcPts val="0"/>
              </a:spcBef>
              <a:spcAft>
                <a:spcPts val="0"/>
              </a:spcAft>
              <a:buClr>
                <a:schemeClr val="dk2"/>
              </a:buClr>
              <a:buSzPts val="1600"/>
              <a:buChar char="•"/>
              <a:defRPr>
                <a:latin typeface="Arial"/>
                <a:ea typeface="Arial"/>
                <a:cs typeface="Arial"/>
                <a:sym typeface="Arial"/>
              </a:defRPr>
            </a:lvl2pPr>
            <a:lvl3pPr marL="1371600" lvl="2" indent="-330200" algn="l">
              <a:lnSpc>
                <a:spcPct val="100000"/>
              </a:lnSpc>
              <a:spcBef>
                <a:spcPts val="0"/>
              </a:spcBef>
              <a:spcAft>
                <a:spcPts val="0"/>
              </a:spcAft>
              <a:buClr>
                <a:schemeClr val="dk2"/>
              </a:buClr>
              <a:buSzPts val="1600"/>
              <a:buChar char="•"/>
              <a:defRPr>
                <a:latin typeface="Arial"/>
                <a:ea typeface="Arial"/>
                <a:cs typeface="Arial"/>
                <a:sym typeface="Arial"/>
              </a:defRPr>
            </a:lvl3pPr>
            <a:lvl4pPr marL="1828800" lvl="3" indent="-330200" algn="l">
              <a:lnSpc>
                <a:spcPct val="100000"/>
              </a:lnSpc>
              <a:spcBef>
                <a:spcPts val="0"/>
              </a:spcBef>
              <a:spcAft>
                <a:spcPts val="0"/>
              </a:spcAft>
              <a:buClr>
                <a:schemeClr val="dk2"/>
              </a:buClr>
              <a:buSzPts val="1600"/>
              <a:buChar char="•"/>
              <a:defRPr>
                <a:latin typeface="Arial"/>
                <a:ea typeface="Arial"/>
                <a:cs typeface="Arial"/>
                <a:sym typeface="Arial"/>
              </a:defRPr>
            </a:lvl4pPr>
            <a:lvl5pPr marL="2286000" lvl="4" indent="-330200" algn="l">
              <a:lnSpc>
                <a:spcPct val="100000"/>
              </a:lnSpc>
              <a:spcBef>
                <a:spcPts val="0"/>
              </a:spcBef>
              <a:spcAft>
                <a:spcPts val="0"/>
              </a:spcAft>
              <a:buClr>
                <a:schemeClr val="dk2"/>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40"/>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40"/>
          <p:cNvSpPr txBox="1">
            <a:spLocks noGrp="1"/>
          </p:cNvSpPr>
          <p:nvPr>
            <p:ph type="body" idx="3"/>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554553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2.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29" Type="http://schemas.openxmlformats.org/officeDocument/2006/relationships/slideLayout" Target="../slideLayouts/slideLayout7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32" Type="http://schemas.openxmlformats.org/officeDocument/2006/relationships/theme" Target="../theme/theme3.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slideLayout" Target="../slideLayouts/slideLayout73.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31" Type="http://schemas.openxmlformats.org/officeDocument/2006/relationships/slideLayout" Target="../slideLayouts/slideLayout76.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 Id="rId30"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906463" y="517343"/>
            <a:ext cx="10393362" cy="540000"/>
          </a:xfrm>
          <a:prstGeom prst="rect">
            <a:avLst/>
          </a:prstGeom>
          <a:noFill/>
          <a:ln>
            <a:noFill/>
          </a:ln>
        </p:spPr>
        <p:txBody>
          <a:bodyPr spcFirstLastPara="1" wrap="square" lIns="0" tIns="45700" rIns="91425" bIns="45700" anchor="ctr" anchorCtr="0">
            <a:noAutofit/>
          </a:bodyPr>
          <a:lstStyle>
            <a:lvl1pPr marR="0" lvl="0" algn="l" rtl="0">
              <a:lnSpc>
                <a:spcPct val="90000"/>
              </a:lnSpc>
              <a:spcBef>
                <a:spcPts val="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1"/>
          <p:cNvSpPr txBox="1">
            <a:spLocks noGrp="1"/>
          </p:cNvSpPr>
          <p:nvPr>
            <p:ph type="body" idx="1"/>
          </p:nvPr>
        </p:nvSpPr>
        <p:spPr>
          <a:xfrm>
            <a:off x="906463" y="1592263"/>
            <a:ext cx="10393362" cy="4265612"/>
          </a:xfrm>
          <a:prstGeom prst="rect">
            <a:avLst/>
          </a:prstGeom>
          <a:noFill/>
          <a:ln>
            <a:noFill/>
          </a:ln>
        </p:spPr>
        <p:txBody>
          <a:bodyPr spcFirstLastPara="1" wrap="square" lIns="0" tIns="45700" rIns="91425" bIns="45700" anchor="t" anchorCtr="0">
            <a:noAutofit/>
          </a:bodyPr>
          <a:lstStyle>
            <a:lvl1pPr marL="457200" marR="0" lvl="0" indent="-330200"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1pPr>
            <a:lvl2pPr marL="914400" marR="0" lvl="1" indent="-330200"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L="1371600" marR="0" lvl="2" indent="-330200"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30200"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cxnSp>
        <p:nvCxnSpPr>
          <p:cNvPr id="12" name="Google Shape;12;p31"/>
          <p:cNvCxnSpPr/>
          <p:nvPr/>
        </p:nvCxnSpPr>
        <p:spPr>
          <a:xfrm>
            <a:off x="906463" y="6229427"/>
            <a:ext cx="10393362" cy="0"/>
          </a:xfrm>
          <a:prstGeom prst="straightConnector1">
            <a:avLst/>
          </a:prstGeom>
          <a:noFill/>
          <a:ln w="12700" cap="flat" cmpd="sng">
            <a:solidFill>
              <a:schemeClr val="dk1"/>
            </a:solidFill>
            <a:prstDash val="solid"/>
            <a:round/>
            <a:headEnd type="none" w="sm" len="sm"/>
            <a:tailEnd type="none" w="sm" len="sm"/>
          </a:ln>
        </p:spPr>
      </p:cxnSp>
      <p:sp>
        <p:nvSpPr>
          <p:cNvPr id="13" name="Google Shape;13;p31"/>
          <p:cNvSpPr txBox="1"/>
          <p:nvPr/>
        </p:nvSpPr>
        <p:spPr>
          <a:xfrm>
            <a:off x="6652016" y="6466695"/>
            <a:ext cx="4668988" cy="216951"/>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dk2"/>
              </a:buClr>
              <a:buSzPts val="900"/>
              <a:buFont typeface="Arial"/>
              <a:buNone/>
            </a:pPr>
            <a:r>
              <a:rPr lang="en-US" sz="900" b="0" i="0" u="none" strike="noStrike" cap="none">
                <a:solidFill>
                  <a:schemeClr val="dk2"/>
                </a:solidFill>
                <a:latin typeface="Arial"/>
                <a:ea typeface="Arial"/>
                <a:cs typeface="Arial"/>
                <a:sym typeface="Arial"/>
              </a:rPr>
              <a:t> </a:t>
            </a:r>
            <a:fld id="{00000000-1234-1234-1234-123412341234}" type="slidenum">
              <a:rPr lang="en-US" sz="900" b="1" i="0" u="none" strike="noStrike" cap="none">
                <a:solidFill>
                  <a:schemeClr val="accent1"/>
                </a:solidFill>
                <a:latin typeface="Arial"/>
                <a:ea typeface="Arial"/>
                <a:cs typeface="Arial"/>
                <a:sym typeface="Arial"/>
              </a:rPr>
              <a:t>‹#›</a:t>
            </a:fld>
            <a:endParaRPr sz="900" b="1" i="0" u="none" strike="noStrike" cap="none">
              <a:solidFill>
                <a:schemeClr val="accent1"/>
              </a:solidFill>
              <a:latin typeface="Arial"/>
              <a:ea typeface="Arial"/>
              <a:cs typeface="Arial"/>
              <a:sym typeface="Arial"/>
            </a:endParaRPr>
          </a:p>
        </p:txBody>
      </p:sp>
      <p:cxnSp>
        <p:nvCxnSpPr>
          <p:cNvPr id="14" name="Google Shape;14;p31"/>
          <p:cNvCxnSpPr/>
          <p:nvPr/>
        </p:nvCxnSpPr>
        <p:spPr>
          <a:xfrm>
            <a:off x="906463" y="1074695"/>
            <a:ext cx="10393362" cy="0"/>
          </a:xfrm>
          <a:prstGeom prst="straightConnector1">
            <a:avLst/>
          </a:prstGeom>
          <a:noFill/>
          <a:ln w="12700" cap="flat" cmpd="sng">
            <a:solidFill>
              <a:schemeClr val="dk2"/>
            </a:solidFill>
            <a:prstDash val="solid"/>
            <a:round/>
            <a:headEnd type="none" w="sm" len="sm"/>
            <a:tailEnd type="none" w="sm" len="sm"/>
          </a:ln>
        </p:spPr>
      </p:cxnSp>
      <p:sp>
        <p:nvSpPr>
          <p:cNvPr id="15" name="Google Shape;15;p31"/>
          <p:cNvSpPr txBox="1"/>
          <p:nvPr/>
        </p:nvSpPr>
        <p:spPr>
          <a:xfrm>
            <a:off x="906463" y="6466695"/>
            <a:ext cx="4668988" cy="216951"/>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2"/>
              </a:buClr>
              <a:buSzPts val="900"/>
              <a:buFont typeface="Arial"/>
              <a:buNone/>
            </a:pPr>
            <a:r>
              <a:rPr lang="en-US" sz="900" b="0" i="0" u="none" strike="noStrike" cap="none">
                <a:solidFill>
                  <a:schemeClr val="dk2"/>
                </a:solidFill>
                <a:latin typeface="Arial"/>
                <a:ea typeface="Arial"/>
                <a:cs typeface="Arial"/>
                <a:sym typeface="Arial"/>
              </a:rPr>
              <a:t>MAYOR OF LONDON     </a:t>
            </a:r>
            <a:endParaRPr sz="900" b="1" i="0" u="none" strike="noStrike" cap="none">
              <a:solidFill>
                <a:schemeClr val="accent1"/>
              </a:solidFill>
              <a:latin typeface="Arial"/>
              <a:ea typeface="Arial"/>
              <a:cs typeface="Arial"/>
              <a:sym typeface="Arial"/>
            </a:endParaRPr>
          </a:p>
        </p:txBody>
      </p:sp>
    </p:spTree>
    <p:extLst>
      <p:ext uri="{BB962C8B-B14F-4D97-AF65-F5344CB8AC3E}">
        <p14:creationId xmlns:p14="http://schemas.microsoft.com/office/powerpoint/2010/main" val="243812865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97">
          <p15:clr>
            <a:srgbClr val="F26B43"/>
          </p15:clr>
        </p15:guide>
        <p15:guide id="2" pos="571">
          <p15:clr>
            <a:srgbClr val="F26B43"/>
          </p15:clr>
        </p15:guide>
        <p15:guide id="3" orient="horz" pos="3690">
          <p15:clr>
            <a:srgbClr val="F26B43"/>
          </p15:clr>
        </p15:guide>
        <p15:guide id="4" orient="horz" pos="1003">
          <p15:clr>
            <a:srgbClr val="F26B43"/>
          </p15:clr>
        </p15:guide>
        <p15:guide id="5" pos="711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A060E4-C17C-AED7-1F42-CAD7B95D54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FA3B5E9-5686-5FEA-C0F5-5EDF146DF0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FD2021-6A63-D3C8-2B2F-1DC4C9D6D9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0F6761-01E9-4D2A-B5EC-7CE2C9F0055F}" type="datetimeFigureOut">
              <a:rPr lang="en-GB" smtClean="0"/>
              <a:t>05/12/2024</a:t>
            </a:fld>
            <a:endParaRPr lang="en-GB"/>
          </a:p>
        </p:txBody>
      </p:sp>
      <p:sp>
        <p:nvSpPr>
          <p:cNvPr id="5" name="Footer Placeholder 4">
            <a:extLst>
              <a:ext uri="{FF2B5EF4-FFF2-40B4-BE49-F238E27FC236}">
                <a16:creationId xmlns:a16="http://schemas.microsoft.com/office/drawing/2014/main" id="{52F95641-F7CA-8531-BAEA-A88011F778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7E9B098-6C62-6C38-4276-452A89B7A3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8AC336-724F-4735-A0BD-DC8F1B4CF1BC}" type="slidenum">
              <a:rPr lang="en-GB" smtClean="0"/>
              <a:t>‹#›</a:t>
            </a:fld>
            <a:endParaRPr lang="en-GB"/>
          </a:p>
        </p:txBody>
      </p:sp>
    </p:spTree>
    <p:extLst>
      <p:ext uri="{BB962C8B-B14F-4D97-AF65-F5344CB8AC3E}">
        <p14:creationId xmlns:p14="http://schemas.microsoft.com/office/powerpoint/2010/main" val="276469170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itle Placeholder 3">
            <a:extLst>
              <a:ext uri="{FF2B5EF4-FFF2-40B4-BE49-F238E27FC236}">
                <a16:creationId xmlns:a16="http://schemas.microsoft.com/office/drawing/2014/main" id="{3570FDA4-5188-4CAC-BA53-A172F440343F}"/>
              </a:ext>
            </a:extLst>
          </p:cNvPr>
          <p:cNvSpPr>
            <a:spLocks noGrp="1"/>
          </p:cNvSpPr>
          <p:nvPr>
            <p:ph type="title"/>
          </p:nvPr>
        </p:nvSpPr>
        <p:spPr>
          <a:xfrm>
            <a:off x="906463" y="517343"/>
            <a:ext cx="10393362" cy="540000"/>
          </a:xfrm>
          <a:prstGeom prst="rect">
            <a:avLst/>
          </a:prstGeom>
        </p:spPr>
        <p:txBody>
          <a:bodyPr vert="horz" lIns="0" tIns="45720" rIns="91440" bIns="45720" rtlCol="0" anchor="ctr">
            <a:noAutofit/>
          </a:bodyPr>
          <a:lstStyle/>
          <a:p>
            <a:r>
              <a:rPr lang="en-US"/>
              <a:t>Add title</a:t>
            </a:r>
            <a:endParaRPr lang="en-GB"/>
          </a:p>
        </p:txBody>
      </p:sp>
      <p:sp>
        <p:nvSpPr>
          <p:cNvPr id="5" name="Text Placeholder 4">
            <a:extLst>
              <a:ext uri="{FF2B5EF4-FFF2-40B4-BE49-F238E27FC236}">
                <a16:creationId xmlns:a16="http://schemas.microsoft.com/office/drawing/2014/main" id="{7A74E863-F511-418D-9981-5E0855C69C63}"/>
              </a:ext>
            </a:extLst>
          </p:cNvPr>
          <p:cNvSpPr>
            <a:spLocks noGrp="1"/>
          </p:cNvSpPr>
          <p:nvPr>
            <p:ph type="body" idx="1"/>
          </p:nvPr>
        </p:nvSpPr>
        <p:spPr>
          <a:xfrm>
            <a:off x="906463" y="1592263"/>
            <a:ext cx="10393362" cy="4265612"/>
          </a:xfrm>
          <a:prstGeom prst="rect">
            <a:avLst/>
          </a:prstGeom>
        </p:spPr>
        <p:txBody>
          <a:bodyPr vert="horz" lIns="0" tIns="45720" rIns="91440" bIns="45720" rtlCol="0">
            <a:noAutofit/>
          </a:body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Box 21">
            <a:extLst>
              <a:ext uri="{FF2B5EF4-FFF2-40B4-BE49-F238E27FC236}">
                <a16:creationId xmlns:a16="http://schemas.microsoft.com/office/drawing/2014/main" id="{4604FA0F-3A6B-4592-85AD-660849DE4810}"/>
              </a:ext>
            </a:extLst>
          </p:cNvPr>
          <p:cNvSpPr txBox="1"/>
          <p:nvPr userDrawn="1"/>
        </p:nvSpPr>
        <p:spPr>
          <a:xfrm>
            <a:off x="6652016" y="6466695"/>
            <a:ext cx="4668988" cy="216951"/>
          </a:xfrm>
          <a:prstGeom prst="rect">
            <a:avLst/>
          </a:prstGeom>
          <a:noFill/>
        </p:spPr>
        <p:txBody>
          <a:bodyPr wrap="squar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900" b="0">
                <a:solidFill>
                  <a:schemeClr val="tx2"/>
                </a:solidFill>
                <a:latin typeface="Arial" panose="020B0604020202020204" pitchFamily="34" charset="0"/>
                <a:cs typeface="Arial" panose="020B0604020202020204" pitchFamily="34" charset="0"/>
              </a:rPr>
              <a:t> </a:t>
            </a:r>
            <a:fld id="{13D9B5B3-34F1-4574-8603-EBF049354228}" type="slidenum">
              <a:rPr lang="en-GB" sz="900" b="1" smtClean="0">
                <a:solidFill>
                  <a:schemeClr val="accent1"/>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GB" sz="900" b="1">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865311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 id="2147483728" r:id="rId21"/>
    <p:sldLayoutId id="2147483729" r:id="rId22"/>
    <p:sldLayoutId id="2147483730" r:id="rId23"/>
    <p:sldLayoutId id="2147483731" r:id="rId24"/>
    <p:sldLayoutId id="2147483732" r:id="rId25"/>
    <p:sldLayoutId id="2147483733" r:id="rId26"/>
    <p:sldLayoutId id="2147483734" r:id="rId27"/>
    <p:sldLayoutId id="2147483735" r:id="rId28"/>
    <p:sldLayoutId id="2147483736" r:id="rId29"/>
    <p:sldLayoutId id="2147483737" r:id="rId30"/>
    <p:sldLayoutId id="2147483738" r:id="rId31"/>
  </p:sldLayoutIdLst>
  <p:hf sldNum="0" hdr="0" dt="0"/>
  <p:txStyles>
    <p:titleStyle>
      <a:lvl1pPr algn="l" defTabSz="914400" rtl="0" eaLnBrk="1" latinLnBrk="0" hangingPunct="1">
        <a:lnSpc>
          <a:spcPct val="90000"/>
        </a:lnSpc>
        <a:spcBef>
          <a:spcPct val="0"/>
        </a:spcBef>
        <a:buNone/>
        <a:defRPr sz="2800" b="1" i="0" kern="1200" cap="all" baseline="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
          <p15:clr>
            <a:srgbClr val="F26B43"/>
          </p15:clr>
        </p15:guide>
        <p15:guide id="2" pos="571">
          <p15:clr>
            <a:srgbClr val="F26B43"/>
          </p15:clr>
        </p15:guide>
        <p15:guide id="3" orient="horz" pos="3690">
          <p15:clr>
            <a:srgbClr val="F26B43"/>
          </p15:clr>
        </p15:guide>
        <p15:guide id="5" orient="horz" pos="1003">
          <p15:clr>
            <a:srgbClr val="F26B43"/>
          </p15:clr>
        </p15:guide>
        <p15:guide id="6" pos="711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hyperlink" Target="https://fingertips.phe.org.uk/search/life%20expectancy" TargetMode="External"/><Relationship Id="rId2" Type="http://schemas.openxmlformats.org/officeDocument/2006/relationships/notesSlide" Target="../notesSlides/notesSlide10.xml"/><Relationship Id="rId1" Type="http://schemas.openxmlformats.org/officeDocument/2006/relationships/slideLayout" Target="../slideLayouts/slideLayout30.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30.xml"/><Relationship Id="rId5" Type="http://schemas.openxmlformats.org/officeDocument/2006/relationships/hyperlink" Target="https://www.google.com/url?sa=t&amp;rct=j&amp;q=&amp;esrc=s&amp;source=web&amp;cd=&amp;ved=2ahUKEwiK_uy-tPaEAxXiXUEAHa6hAe0QFnoECC8QAQ&amp;url=https%3A%2F%2Fwww.ons.gov.uk%2Fpeoplepopulationandcommunity%2Fhealthandsocialcare%2Fhealthinequalities%2Fbulletins%2Fhealthstatelifeexpectanciesbyindexofmultipledeprivationimd%2F2018to2020%2Fpdf&amp;usg=AOvVaw0Y0w-5y1WmTgs10J2KVDRh&amp;opi=89978449" TargetMode="External"/><Relationship Id="rId4" Type="http://schemas.openxmlformats.org/officeDocument/2006/relationships/hyperlink" Target="https://fingertips.phe.org.uk/search/life%20expectanc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0.xml"/><Relationship Id="rId5" Type="http://schemas.openxmlformats.org/officeDocument/2006/relationships/hyperlink" Target="https://fingertips.phe.org.uk/profile/public-health-outcomes-framework/data#page/4/gid/1000049/pat/15/ati/6/are/E12000007/iid/90362/age/1/sex/1/cat/-1/ctp/-1/yrr/3/cid/4/tbm/1/page-options/ine-pt-1_ine-yo-1:2019:-1:-1_ine-ct-9_car-do-0" TargetMode="Externa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s://fingertips.phe.org.uk/profile/public-health-outcomes-framework/data#page/3/gid/1000042/pat/6/par/E12000007/ati/402/are/E09000002/iid/20601/age/200/sex/4/cat/-1/ctp/-1/yrr/1/cid/4/tbm/1/page-options/ine-pt-1_ine-yo-1:2019:-1:-1_ine-ct-9_car-do-0" TargetMode="External"/><Relationship Id="rId2" Type="http://schemas.openxmlformats.org/officeDocument/2006/relationships/notesSlide" Target="../notesSlides/notesSlide13.xml"/><Relationship Id="rId1" Type="http://schemas.openxmlformats.org/officeDocument/2006/relationships/slideLayout" Target="../slideLayouts/slideLayout30.xml"/><Relationship Id="rId5" Type="http://schemas.openxmlformats.org/officeDocument/2006/relationships/chart" Target="../charts/chart3.xml"/><Relationship Id="rId4" Type="http://schemas.openxmlformats.org/officeDocument/2006/relationships/hyperlink" Target="https://fingertips.phe.org.uk/profile/public-health-outcomes-framework/data#page/3/gid/1000049/pat/6/par/E12000007/ati/402/are/E09000002/iid/90362/age/1/sex/1/cat/-1/ctp/-1/cid/4/tbm/1/page-options/ine-pt-1_ine-yo-1:2019:-1:-1_ine-ct-9_car-do-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0.xml"/><Relationship Id="rId5" Type="http://schemas.openxmlformats.org/officeDocument/2006/relationships/hyperlink" Target="https://fingertips.phe.org.uk/profile/mortality-profile/data#page/1/gid/1938133056/pat/15/par/E92000001/ati/6/are/E12000007/iid/93721/age/163/sex/4/cat/-1/ctp/-1/yrr/3/cid/4/tbm/1/page-options/car-do-0" TargetMode="External"/><Relationship Id="rId4" Type="http://schemas.openxmlformats.org/officeDocument/2006/relationships/hyperlink" Target="https://fingertips.phe.org.uk/static-reports/health-profile-for-england/regional-profile-london.html#physical-activity"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fingertips.phe.org.uk/profile/child-health-profiles/data#page/3/gid/1938133228/pat/15/par/E92000001/ati/402/are/E06000047/iid/20101/age/235/sex/4/cat/-1/ctp/-1/yrr/1/cid/4/tbm/1/page-options/car-do-0" TargetMode="External"/><Relationship Id="rId2" Type="http://schemas.openxmlformats.org/officeDocument/2006/relationships/notesSlide" Target="../notesSlides/notesSlide15.xml"/><Relationship Id="rId1" Type="http://schemas.openxmlformats.org/officeDocument/2006/relationships/slideLayout" Target="../slideLayouts/slideLayout30.xml"/><Relationship Id="rId6" Type="http://schemas.openxmlformats.org/officeDocument/2006/relationships/chart" Target="../charts/chart4.xml"/><Relationship Id="rId5" Type="http://schemas.openxmlformats.org/officeDocument/2006/relationships/hyperlink" Target="https://academic.oup.com/jpubhealth/article/31/1/131/1583731" TargetMode="External"/><Relationship Id="rId4" Type="http://schemas.openxmlformats.org/officeDocument/2006/relationships/hyperlink" Target="https://fingertips.phe.org.uk/profile/child-health-profiles/data#page/4/gid/1938133228/pat/159/par/K02000001/ati/15/are/E92000001/iid/20101/age/235/sex/4/cat/-1/ctp/-1/yrr/1/cid/4/tbm/1"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fingertips.phe.org.uk/search/infant%20mortality#page/3/gid/1/pat/15/ati/6/are/E12000007/iid/92196/age/2/sex/4/cat/-1/ctp/-1/yrr/3/cid/4/tbm/1/page-options/ine-pt-0_ine-ao-0_ine-yo-3:2020:-1:-1_ine-ct-_car-ao-0_car-do-0" TargetMode="External"/><Relationship Id="rId2" Type="http://schemas.openxmlformats.org/officeDocument/2006/relationships/notesSlide" Target="../notesSlides/notesSlide16.xml"/><Relationship Id="rId1" Type="http://schemas.openxmlformats.org/officeDocument/2006/relationships/slideLayout" Target="../slideLayouts/slideLayout30.xml"/><Relationship Id="rId5" Type="http://schemas.openxmlformats.org/officeDocument/2006/relationships/chart" Target="../charts/chart5.xml"/><Relationship Id="rId4" Type="http://schemas.openxmlformats.org/officeDocument/2006/relationships/hyperlink" Target="https://www.ons.gov.uk/peoplepopulationandcommunity/healthandsocialcare/childhealth/articles/birthsandinfantmortalitybyethnicityinenglandandwales/2007to2019"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ons.gov.uk/peoplepopulationandcommunity/birthsdeathsandmarriages/lifeexpectancies/articles/ethnicdifferencesinlifeexpectancyandmortalityfromselectedcausesinenglandandwales/2011to2014" TargetMode="External"/><Relationship Id="rId2" Type="http://schemas.openxmlformats.org/officeDocument/2006/relationships/notesSlide" Target="../notesSlides/notesSlide17.xml"/><Relationship Id="rId1" Type="http://schemas.openxmlformats.org/officeDocument/2006/relationships/slideLayout" Target="../slideLayouts/slideLayout30.xml"/><Relationship Id="rId6" Type="http://schemas.openxmlformats.org/officeDocument/2006/relationships/chart" Target="../charts/chart6.xml"/><Relationship Id="rId5" Type="http://schemas.openxmlformats.org/officeDocument/2006/relationships/hyperlink" Target="https://analytics.phe.gov.uk/apps/chime/" TargetMode="External"/><Relationship Id="rId4" Type="http://schemas.openxmlformats.org/officeDocument/2006/relationships/hyperlink" Target="https://www.gov.uk/government/publications/covid-19-review-of-disparities-in-risks-and-outcome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health.org.uk/evidence-hub/money-and-resources/persistent-poverty/inequalities-in-persistent-poverty" TargetMode="External"/><Relationship Id="rId2" Type="http://schemas.openxmlformats.org/officeDocument/2006/relationships/notesSlide" Target="../notesSlides/notesSlide18.xml"/><Relationship Id="rId1" Type="http://schemas.openxmlformats.org/officeDocument/2006/relationships/slideLayout" Target="../slideLayouts/slideLayout35.xml"/><Relationship Id="rId6" Type="http://schemas.openxmlformats.org/officeDocument/2006/relationships/image" Target="../media/image16.png"/><Relationship Id="rId5" Type="http://schemas.openxmlformats.org/officeDocument/2006/relationships/hyperlink" Target="https://www.jrf.org.uk/deep-poverty-and-destitution/destitution-in-the-uk-2023" TargetMode="External"/><Relationship Id="rId4" Type="http://schemas.openxmlformats.org/officeDocument/2006/relationships/hyperlink" Target="https://data.london.gov.uk/economic-fairness/living-standards/persistent-poverty/"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trustforlondon.org.uk/data/topics/living-standards/?tab=poverty-rates-demographics" TargetMode="External"/><Relationship Id="rId2" Type="http://schemas.openxmlformats.org/officeDocument/2006/relationships/notesSlide" Target="../notesSlides/notesSlide19.xml"/><Relationship Id="rId1" Type="http://schemas.openxmlformats.org/officeDocument/2006/relationships/slideLayout" Target="../slideLayouts/slideLayout35.xml"/><Relationship Id="rId6" Type="http://schemas.openxmlformats.org/officeDocument/2006/relationships/image" Target="../media/image17.jpeg"/><Relationship Id="rId5" Type="http://schemas.openxmlformats.org/officeDocument/2006/relationships/hyperlink" Target="https://povertyinequality.scot/wp-content/uploads/2021/05/Intersectionality-Revealing-the-Reality-of-Poverty-and-Inequality-in-Scotland-May-2021.pdf" TargetMode="External"/><Relationship Id="rId4" Type="http://schemas.openxmlformats.org/officeDocument/2006/relationships/hyperlink" Target="https://trustforlondon.org.uk/data/topics/living-standards/?tab=disability-and-poverty"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0.xml"/><Relationship Id="rId3" Type="http://schemas.openxmlformats.org/officeDocument/2006/relationships/slide" Target="slide8.xml"/><Relationship Id="rId7" Type="http://schemas.openxmlformats.org/officeDocument/2006/relationships/slide" Target="slide14.xml"/><Relationship Id="rId12" Type="http://schemas.openxmlformats.org/officeDocument/2006/relationships/slide" Target="slide19.xml"/><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slide" Target="slide12.xml"/><Relationship Id="rId11" Type="http://schemas.openxmlformats.org/officeDocument/2006/relationships/slide" Target="slide18.xml"/><Relationship Id="rId5" Type="http://schemas.openxmlformats.org/officeDocument/2006/relationships/slide" Target="slide10.xml"/><Relationship Id="rId15" Type="http://schemas.openxmlformats.org/officeDocument/2006/relationships/slide" Target="slide22.xml"/><Relationship Id="rId10" Type="http://schemas.openxmlformats.org/officeDocument/2006/relationships/slide" Target="slide17.xml"/><Relationship Id="rId4" Type="http://schemas.openxmlformats.org/officeDocument/2006/relationships/slide" Target="slide9.xml"/><Relationship Id="rId9" Type="http://schemas.openxmlformats.org/officeDocument/2006/relationships/slide" Target="slide16.xml"/><Relationship Id="rId14" Type="http://schemas.openxmlformats.org/officeDocument/2006/relationships/slide" Target="slide21.xml"/></Relationships>
</file>

<file path=ppt/slides/_rels/slide20.xml.rels><?xml version="1.0" encoding="UTF-8" standalone="yes"?>
<Relationships xmlns="http://schemas.openxmlformats.org/package/2006/relationships"><Relationship Id="rId3" Type="http://schemas.openxmlformats.org/officeDocument/2006/relationships/hyperlink" Target="https://data.london.gov.uk/dataset/housing-london" TargetMode="External"/><Relationship Id="rId2" Type="http://schemas.openxmlformats.org/officeDocument/2006/relationships/notesSlide" Target="../notesSlides/notesSlide20.xml"/><Relationship Id="rId1" Type="http://schemas.openxmlformats.org/officeDocument/2006/relationships/slideLayout" Target="../slideLayouts/slideLayout30.xml"/><Relationship Id="rId5" Type="http://schemas.openxmlformats.org/officeDocument/2006/relationships/hyperlink" Target="https://homelet.co.uk/homelet-rental-index" TargetMode="Externa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hyperlink" Target="https://fingertips.phe.org.uk/profile/public-health-outcomes-framework/data#page/3/gid/1000043/ati/402/iid/30101/age/230/sex/4/cat/-1/ctp/-1/cid/4/tbm/1/page-options/car-do-0" TargetMode="External"/><Relationship Id="rId2" Type="http://schemas.openxmlformats.org/officeDocument/2006/relationships/notesSlide" Target="../notesSlides/notesSlide21.xml"/><Relationship Id="rId1" Type="http://schemas.openxmlformats.org/officeDocument/2006/relationships/slideLayout" Target="../slideLayouts/slideLayout30.xml"/><Relationship Id="rId6" Type="http://schemas.openxmlformats.org/officeDocument/2006/relationships/chart" Target="../charts/chart7.xml"/><Relationship Id="rId5" Type="http://schemas.openxmlformats.org/officeDocument/2006/relationships/hyperlink" Target="https://www.london.gov.uk/sites/default/files/2023-06/Air%20quality%20exposure%20and%20inequalities%20study%20-%20part%20one%20-%20London%20analysis.pdf" TargetMode="External"/><Relationship Id="rId4" Type="http://schemas.openxmlformats.org/officeDocument/2006/relationships/hyperlink" Target="https://fingertips.phe.org.uk/static-reports/health-profile-for-england/regional-profile-london.html#smoking"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doi.org/10.1016/j.uclim.2015.08.001." TargetMode="External"/><Relationship Id="rId3" Type="http://schemas.openxmlformats.org/officeDocument/2006/relationships/image" Target="../media/image19.png"/><Relationship Id="rId7" Type="http://schemas.openxmlformats.org/officeDocument/2006/relationships/hyperlink" Target="https://doi.org/10.1007/s11356-023-27342-1" TargetMode="External"/><Relationship Id="rId2" Type="http://schemas.openxmlformats.org/officeDocument/2006/relationships/notesSlide" Target="../notesSlides/notesSlide22.xml"/><Relationship Id="rId1" Type="http://schemas.openxmlformats.org/officeDocument/2006/relationships/slideLayout" Target="../slideLayouts/slideLayout30.xml"/><Relationship Id="rId6" Type="http://schemas.openxmlformats.org/officeDocument/2006/relationships/hyperlink" Target="https://data.london.gov.uk/dataset/climate-risk-mapping" TargetMode="External"/><Relationship Id="rId5" Type="http://schemas.openxmlformats.org/officeDocument/2006/relationships/image" Target="../media/image21.png"/><Relationship Id="rId10" Type="http://schemas.openxmlformats.org/officeDocument/2006/relationships/hyperlink" Target="https://www.food.gov.uk/sites/default/files/media/document/food-and-you-wave5-combined-report.pdf" TargetMode="External"/><Relationship Id="rId4" Type="http://schemas.openxmlformats.org/officeDocument/2006/relationships/image" Target="../media/image20.png"/><Relationship Id="rId9" Type="http://schemas.openxmlformats.org/officeDocument/2006/relationships/hyperlink" Target="https://www.cdc.gov/niosh/topics/climate/default.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healthylondon.org/wp-content/uploads/2019/09/Tobacco-control-and-reducing-smoking.pdf" TargetMode="External"/><Relationship Id="rId2" Type="http://schemas.openxmlformats.org/officeDocument/2006/relationships/notesSlide" Target="../notesSlides/notesSlide23.xml"/><Relationship Id="rId1" Type="http://schemas.openxmlformats.org/officeDocument/2006/relationships/slideLayout" Target="../slideLayouts/slideLayout30.xml"/><Relationship Id="rId6" Type="http://schemas.openxmlformats.org/officeDocument/2006/relationships/image" Target="../media/image22.png"/><Relationship Id="rId5" Type="http://schemas.openxmlformats.org/officeDocument/2006/relationships/hyperlink" Target="https://fingertips.phe.org.uk/profile/tobacco-control/data#page/0/gid/1938132885/pat/15/par/E92000001/ati/6/are/E12000007/iid/92443/age/168/sex/4/cid/4/tbm/1/page-options/car-do-0_ine-vo-0_ine-ao-0_ine-yo-1:2019:-1:-1_ine-ct-39_ine-pt-1_ovw-do-0" TargetMode="External"/><Relationship Id="rId4" Type="http://schemas.openxmlformats.org/officeDocument/2006/relationships/hyperlink" Target="https://fingertips.phe.org.uk/profile/tobacco-control/data#page/4/gid/1938132900/pat/15/par/E92000001/ati/6/are/E12000007/iid/92445/age/183/sex/4/cat/-1/ctp/-1/yrr/1/cid/4/tbm/1/page-options/ine-vo-0_ine-ao-0_ine-yo-1:2019:-1:-1_ine-ct-39_ine-pt-1_ovw-do-0_car-do-0_tre-do-1"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30.xml"/><Relationship Id="rId6" Type="http://schemas.openxmlformats.org/officeDocument/2006/relationships/hyperlink" Target="https://sportengland-production-files.s3.eu-west-2.amazonaws.com/s3fs-public/2023-04/Active%20Lives%20Adult%20Survey%20November%202021-22%20Report.pdf?VersionId=ln4PN2X02DZ1LF18btgaj5KFHx0Mio9o" TargetMode="External"/><Relationship Id="rId5" Type="http://schemas.openxmlformats.org/officeDocument/2006/relationships/hyperlink" Target="https://fingertips.phe.org.uk/profile/public-health-outcomes-framework/data#page/3/gid/1000042/pat/6/par/E12000007/ati/501/are/E09000002/iid/93088/age/168/sex/4/cat/-1/ctp/-1/yrr/1/cid/4/tbm/1/page-options/car-do-0" TargetMode="External"/><Relationship Id="rId4" Type="http://schemas.openxmlformats.org/officeDocument/2006/relationships/hyperlink" Target="https://fingertips.phe.org.uk/search/fruit#page/3/gid/1938133219/pat/15/par/E92000001/ati/6/are/E12000004/iid/93982/age/164/sex/4/cat/-1/ctp/-1/yrr/1/cid/4/tbm/1/page-options/car-do-0"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30.xml"/><Relationship Id="rId6" Type="http://schemas.openxmlformats.org/officeDocument/2006/relationships/image" Target="../media/image26.png"/><Relationship Id="rId5" Type="http://schemas.openxmlformats.org/officeDocument/2006/relationships/hyperlink" Target="https://fingertips.phe.org.uk/profile/public-health-outcomes-framework/data#page/3/gid/1000042/pat/6/par/E12000007/ati/402/are/E09000002/iid/20602/age/201/sex/4/cat/-1/ctp/-1/yrr/1/cid/4/tbm/1/page-options/ine-pt-1_ine-yo-1:2019:-1:-1_ine-ct-9_car-do-0" TargetMode="External"/><Relationship Id="rId4" Type="http://schemas.openxmlformats.org/officeDocument/2006/relationships/hyperlink" Target="https://fingertips.phe.org.uk/search/obesity#page/3/gid/1/pat/15/par/E92000001/ati/6/are/E12000007/iid/20601/age/200/sex/4/cat/-1/ctp/-1/yrr/1/cid/4/tbm/1"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fingertips.phe.org.uk/profile/physical-activity/data#page/4/gid/1938132899/pat/6/par/E12000007/ati/402/are/E09000002/iid/93014/age/298/sex/4/cat/-1/ctp/-1/yrr/1/cid/4/tbm/1/page-options/car-do-0" TargetMode="External"/><Relationship Id="rId2" Type="http://schemas.openxmlformats.org/officeDocument/2006/relationships/notesSlide" Target="../notesSlides/notesSlide26.xml"/><Relationship Id="rId1" Type="http://schemas.openxmlformats.org/officeDocument/2006/relationships/slideLayout" Target="../slideLayouts/slideLayout30.xml"/><Relationship Id="rId5" Type="http://schemas.openxmlformats.org/officeDocument/2006/relationships/image" Target="../media/image27.png"/><Relationship Id="rId4" Type="http://schemas.openxmlformats.org/officeDocument/2006/relationships/hyperlink" Target="https://sportengland-production-files.s3.eu-west-2.amazonaws.com/s3fs-public/2023-04/Active%20Lives%20Adult%20Survey%20November%202021-22%20Report.pdf?VersionId=ln4PN2X02DZ1LF18btgaj5KFHx0Mio9o"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fingertips.phe.org.uk/search/drug%20deaths#page/3/gid/1/pat/6/par/E12000007/ati/402/iid/92432/age/1/sex/4/cat/-1/ctp/-1/yrr/3/cid/4/tbm/1/page-options/car-do-0" TargetMode="External"/><Relationship Id="rId2" Type="http://schemas.openxmlformats.org/officeDocument/2006/relationships/notesSlide" Target="../notesSlides/notesSlide27.xml"/><Relationship Id="rId1" Type="http://schemas.openxmlformats.org/officeDocument/2006/relationships/slideLayout" Target="../slideLayouts/slideLayout30.xml"/><Relationship Id="rId4" Type="http://schemas.openxmlformats.org/officeDocument/2006/relationships/hyperlink" Target="https://www.ons.gov.uk/peoplepopulationandcommunity/birthsdeathsandmarriages/deaths/bulletins/deathsrelatedtodrugpoisoninginenglandandwales/2019registrations"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53.xml"/><Relationship Id="rId6" Type="http://schemas.openxmlformats.org/officeDocument/2006/relationships/image" Target="../media/image29.png"/><Relationship Id="rId5" Type="http://schemas.openxmlformats.org/officeDocument/2006/relationships/hyperlink" Target="https://apps.model.nhs.uk/report/PaPi" TargetMode="External"/><Relationship Id="rId4" Type="http://schemas.microsoft.com/office/2007/relationships/hdphoto" Target="../media/hdphoto1.wdp"/><Relationship Id="rId9" Type="http://schemas.openxmlformats.org/officeDocument/2006/relationships/image" Target="../media/image32.png"/></Relationships>
</file>

<file path=ppt/slides/_rels/slide2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8.png"/><Relationship Id="rId7"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53.xml"/><Relationship Id="rId6" Type="http://schemas.openxmlformats.org/officeDocument/2006/relationships/image" Target="../media/image33.png"/><Relationship Id="rId5" Type="http://schemas.openxmlformats.org/officeDocument/2006/relationships/hyperlink" Target="https://apps.model.nhs.uk/report/PaPi" TargetMode="External"/><Relationship Id="rId10" Type="http://schemas.openxmlformats.org/officeDocument/2006/relationships/image" Target="../media/image32.png"/><Relationship Id="rId4" Type="http://schemas.microsoft.com/office/2007/relationships/hdphoto" Target="../media/hdphoto1.wdp"/><Relationship Id="rId9"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3" Type="http://schemas.openxmlformats.org/officeDocument/2006/relationships/hyperlink" Target="https://pubmed.ncbi.nlm.nih.gov/33880876/#:~:text=These%20five%20clinical%20commissioning%20groups,the%20highest%20compliance%20(52.6%25)." TargetMode="External"/><Relationship Id="rId2" Type="http://schemas.openxmlformats.org/officeDocument/2006/relationships/notesSlide" Target="../notesSlides/notesSlide30.xml"/><Relationship Id="rId1" Type="http://schemas.openxmlformats.org/officeDocument/2006/relationships/slideLayout" Target="../slideLayouts/slideLayout5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s://www.gov.uk/government/publications/breast-screening-identifying-and-reducing-inequalities/breast-screening-identifying-inequalities#evidence-of-inequalities-in-breast-screening"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fingertips.phe.org.uk/profile/general-practice/data#page/1/" TargetMode="External"/><Relationship Id="rId2" Type="http://schemas.openxmlformats.org/officeDocument/2006/relationships/notesSlide" Target="../notesSlides/notesSlide31.xml"/><Relationship Id="rId1" Type="http://schemas.openxmlformats.org/officeDocument/2006/relationships/slideLayout" Target="../slideLayouts/slideLayout30.xml"/><Relationship Id="rId5" Type="http://schemas.openxmlformats.org/officeDocument/2006/relationships/chart" Target="../charts/chart9.xml"/><Relationship Id="rId4" Type="http://schemas.openxmlformats.org/officeDocument/2006/relationships/chart" Target="../charts/chart8.xml"/></Relationships>
</file>

<file path=ppt/slides/_rels/slide32.xml.rels><?xml version="1.0" encoding="UTF-8" standalone="yes"?>
<Relationships xmlns="http://schemas.openxmlformats.org/package/2006/relationships"><Relationship Id="rId3" Type="http://schemas.openxmlformats.org/officeDocument/2006/relationships/hyperlink" Target="https://fingertips.phe.org.uk/search/hypertension#page/1/gid/1/pat/15/par/E92000001/ati/6/are/E12000007/iid/219/age/1/sex/4/cat/-1/ctp/-1/yrr/1/cid/4/tbm/1/page-options/car-do-0" TargetMode="External"/><Relationship Id="rId7" Type="http://schemas.openxmlformats.org/officeDocument/2006/relationships/chart" Target="../charts/chart11.xml"/><Relationship Id="rId2" Type="http://schemas.openxmlformats.org/officeDocument/2006/relationships/notesSlide" Target="../notesSlides/notesSlide32.xml"/><Relationship Id="rId1" Type="http://schemas.openxmlformats.org/officeDocument/2006/relationships/slideLayout" Target="../slideLayouts/slideLayout30.xml"/><Relationship Id="rId6" Type="http://schemas.openxmlformats.org/officeDocument/2006/relationships/chart" Target="../charts/chart10.xml"/><Relationship Id="rId5" Type="http://schemas.openxmlformats.org/officeDocument/2006/relationships/hyperlink" Target="https://www.thelancet.com/journals/lanepe/article/PIIS2666-7762(22)00253-8/fulltext" TargetMode="External"/><Relationship Id="rId4" Type="http://schemas.openxmlformats.org/officeDocument/2006/relationships/hyperlink" Target="https://digital.nhs.uk/data-and-information/publications/statistical/quality-and-outcomes-framework-achievement-prevalence-and-exceptions-data/2022-23"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0.xml"/><Relationship Id="rId5" Type="http://schemas.openxmlformats.org/officeDocument/2006/relationships/hyperlink" Target="https://census.gov.uk/census-2021-results" TargetMode="Externa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openxmlformats.org/officeDocument/2006/relationships/hyperlink" Target="https://www.bma.org.uk/advice-and-support/ethics/refugees-overseas-visitors-and-vulnerable-migrants/refugee-and-asylum-seeker-patient-health-toolkit/unique-health-challenges-for-refugees-and-asylum-seekers#:~:text=Refugees%20and%20asylum%20seekers%20may,their%20journeys%20to%20the%20UK" TargetMode="External"/><Relationship Id="rId3" Type="http://schemas.openxmlformats.org/officeDocument/2006/relationships/hyperlink" Target="https://www.gov.uk/government/collections/homelessness-statistics" TargetMode="External"/><Relationship Id="rId7" Type="http://schemas.openxmlformats.org/officeDocument/2006/relationships/hyperlink" Target="https://commonslibrary.parliament.uk/research-briefings/sn01403/" TargetMode="External"/><Relationship Id="rId2" Type="http://schemas.openxmlformats.org/officeDocument/2006/relationships/notesSlide" Target="../notesSlides/notesSlide9.xml"/><Relationship Id="rId1" Type="http://schemas.openxmlformats.org/officeDocument/2006/relationships/slideLayout" Target="../slideLayouts/slideLayout30.xml"/><Relationship Id="rId6" Type="http://schemas.openxmlformats.org/officeDocument/2006/relationships/hyperlink" Target="https://migrationobservatory.ox.ac.uk/resources/commentaries/recent-estimates-of-the-uks-irregular-migrant-population/#:~:text=397%2C000%20of%20all%20the%20UK%27s,including%20the%20UK%2Dborn)%3B" TargetMode="External"/><Relationship Id="rId11" Type="http://schemas.openxmlformats.org/officeDocument/2006/relationships/hyperlink" Target="https://assets.publishing.service.gov.uk/government/uploads/system/uploads/attachment_data/file/287805/vulnerable_groups_data_collections.pdf" TargetMode="External"/><Relationship Id="rId5" Type="http://schemas.openxmlformats.org/officeDocument/2006/relationships/hyperlink" Target="https://local.gov.uk/impact-health-homelessness-guide-local-authorities" TargetMode="External"/><Relationship Id="rId10" Type="http://schemas.openxmlformats.org/officeDocument/2006/relationships/hyperlink" Target="http://www.londongypsiesandtravellers.org.uk/why-were-needed/" TargetMode="External"/><Relationship Id="rId4" Type="http://schemas.openxmlformats.org/officeDocument/2006/relationships/hyperlink" Target="https://data.london.gov.uk/dataset/chain-reports" TargetMode="External"/><Relationship Id="rId9" Type="http://schemas.openxmlformats.org/officeDocument/2006/relationships/hyperlink" Target="https://www.nomisweb.co.uk/query/construct/summary.asp?mode=construct&amp;version=0&amp;dataset=2095"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25"/>
        <p:cNvGrpSpPr/>
        <p:nvPr/>
      </p:nvGrpSpPr>
      <p:grpSpPr>
        <a:xfrm>
          <a:off x="0" y="0"/>
          <a:ext cx="0" cy="0"/>
          <a:chOff x="0" y="0"/>
          <a:chExt cx="0" cy="0"/>
        </a:xfrm>
      </p:grpSpPr>
      <p:sp>
        <p:nvSpPr>
          <p:cNvPr id="6" name="Rectangle 5">
            <a:extLst>
              <a:ext uri="{FF2B5EF4-FFF2-40B4-BE49-F238E27FC236}">
                <a16:creationId xmlns:a16="http://schemas.microsoft.com/office/drawing/2014/main" id="{910A5823-5B9F-4574-B2D8-4E38FCBB637F}"/>
              </a:ext>
            </a:extLst>
          </p:cNvPr>
          <p:cNvSpPr/>
          <p:nvPr/>
        </p:nvSpPr>
        <p:spPr>
          <a:xfrm>
            <a:off x="0" y="0"/>
            <a:ext cx="12192000" cy="6858000"/>
          </a:xfrm>
          <a:prstGeom prst="rect">
            <a:avLst/>
          </a:prstGeom>
          <a:gradFill>
            <a:gsLst>
              <a:gs pos="39000">
                <a:schemeClr val="accent1">
                  <a:lumMod val="5000"/>
                  <a:lumOff val="95000"/>
                  <a:alpha val="0"/>
                </a:schemeClr>
              </a:gs>
              <a:gs pos="86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9" name="Google Shape;229;p1"/>
          <p:cNvSpPr txBox="1">
            <a:spLocks noGrp="1"/>
          </p:cNvSpPr>
          <p:nvPr>
            <p:ph type="body" idx="2"/>
          </p:nvPr>
        </p:nvSpPr>
        <p:spPr>
          <a:xfrm>
            <a:off x="641286" y="2230249"/>
            <a:ext cx="9311579" cy="312786"/>
          </a:xfrm>
          <a:prstGeom prst="rect">
            <a:avLst/>
          </a:prstGeom>
          <a:noFill/>
          <a:ln>
            <a:noFill/>
          </a:ln>
        </p:spPr>
        <p:txBody>
          <a:bodyPr spcFirstLastPara="1" wrap="square" lIns="0" tIns="0" rIns="0" bIns="0" anchor="t" anchorCtr="0">
            <a:noAutofit/>
          </a:bodyPr>
          <a:lstStyle/>
          <a:p>
            <a:pPr marL="0" indent="0">
              <a:lnSpc>
                <a:spcPct val="150000"/>
              </a:lnSpc>
            </a:pPr>
            <a:r>
              <a:rPr lang="en-GB" sz="1800" spc="-20">
                <a:solidFill>
                  <a:srgbClr val="353D42"/>
                </a:solidFill>
              </a:rPr>
              <a:t>HEALTH EQUITY DATA COLLABORATIVE</a:t>
            </a:r>
          </a:p>
        </p:txBody>
      </p:sp>
      <p:sp>
        <p:nvSpPr>
          <p:cNvPr id="230" name="Google Shape;230;p1"/>
          <p:cNvSpPr txBox="1"/>
          <p:nvPr/>
        </p:nvSpPr>
        <p:spPr>
          <a:xfrm>
            <a:off x="641286" y="2654700"/>
            <a:ext cx="5320599" cy="323576"/>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20555"/>
              </a:lnSpc>
              <a:spcBef>
                <a:spcPts val="0"/>
              </a:spcBef>
              <a:spcAft>
                <a:spcPts val="0"/>
              </a:spcAft>
              <a:buClr>
                <a:srgbClr val="000000"/>
              </a:buClr>
              <a:buSzTx/>
              <a:buFontTx/>
              <a:buNone/>
              <a:tabLst/>
              <a:defRPr/>
            </a:pPr>
            <a:r>
              <a:rPr lang="en-US" sz="1600" b="1" kern="0">
                <a:solidFill>
                  <a:srgbClr val="353D42"/>
                </a:solidFill>
                <a:latin typeface="Arial"/>
                <a:cs typeface="Arial"/>
                <a:sym typeface="Arial"/>
              </a:rPr>
              <a:t>July</a:t>
            </a:r>
            <a:r>
              <a:rPr kumimoji="0" lang="en-US" sz="1600" b="1" i="0" u="none" strike="noStrike" kern="0" cap="none" spc="0" normalizeH="0" baseline="0" noProof="0">
                <a:ln>
                  <a:noFill/>
                </a:ln>
                <a:solidFill>
                  <a:srgbClr val="353D42"/>
                </a:solidFill>
                <a:effectLst/>
                <a:uLnTx/>
                <a:uFillTx/>
                <a:latin typeface="Arial"/>
                <a:ea typeface="+mn-ea"/>
                <a:cs typeface="Arial"/>
                <a:sym typeface="Arial"/>
              </a:rPr>
              <a:t> 2024</a:t>
            </a:r>
            <a:endParaRPr kumimoji="0" sz="1600" b="1" i="0" u="none" strike="noStrike" kern="0" cap="none" spc="0" normalizeH="0" baseline="0" noProof="0">
              <a:ln>
                <a:noFill/>
              </a:ln>
              <a:solidFill>
                <a:srgbClr val="000000"/>
              </a:solidFill>
              <a:effectLst/>
              <a:uLnTx/>
              <a:uFillTx/>
              <a:latin typeface="Arial"/>
              <a:ea typeface="+mn-ea"/>
              <a:cs typeface="Arial"/>
              <a:sym typeface="Arial"/>
            </a:endParaRPr>
          </a:p>
        </p:txBody>
      </p:sp>
      <p:cxnSp>
        <p:nvCxnSpPr>
          <p:cNvPr id="231" name="Google Shape;231;p1"/>
          <p:cNvCxnSpPr>
            <a:cxnSpLocks/>
          </p:cNvCxnSpPr>
          <p:nvPr/>
        </p:nvCxnSpPr>
        <p:spPr>
          <a:xfrm>
            <a:off x="613795" y="2117583"/>
            <a:ext cx="9870951" cy="0"/>
          </a:xfrm>
          <a:prstGeom prst="straightConnector1">
            <a:avLst/>
          </a:prstGeom>
          <a:noFill/>
          <a:ln w="25400" cap="flat" cmpd="sng">
            <a:solidFill>
              <a:srgbClr val="353D42"/>
            </a:solidFill>
            <a:prstDash val="solid"/>
            <a:round/>
            <a:headEnd type="none" w="sm" len="sm"/>
            <a:tailEnd type="none" w="sm" len="sm"/>
          </a:ln>
        </p:spPr>
      </p:cxnSp>
      <p:sp>
        <p:nvSpPr>
          <p:cNvPr id="23" name="Title 2">
            <a:extLst>
              <a:ext uri="{FF2B5EF4-FFF2-40B4-BE49-F238E27FC236}">
                <a16:creationId xmlns:a16="http://schemas.microsoft.com/office/drawing/2014/main" id="{5B82DB94-21DA-3E48-BAB7-626EB06023E1}"/>
              </a:ext>
            </a:extLst>
          </p:cNvPr>
          <p:cNvSpPr>
            <a:spLocks noGrp="1"/>
          </p:cNvSpPr>
          <p:nvPr>
            <p:ph type="title"/>
          </p:nvPr>
        </p:nvSpPr>
        <p:spPr>
          <a:xfrm>
            <a:off x="613795" y="472713"/>
            <a:ext cx="10945999" cy="553957"/>
          </a:xfrm>
          <a:noFill/>
          <a:ln>
            <a:noFill/>
          </a:ln>
        </p:spPr>
        <p:style>
          <a:lnRef idx="2">
            <a:schemeClr val="dk1">
              <a:shade val="50000"/>
            </a:schemeClr>
          </a:lnRef>
          <a:fillRef idx="1">
            <a:schemeClr val="dk1"/>
          </a:fillRef>
          <a:effectRef idx="0">
            <a:schemeClr val="dk1"/>
          </a:effectRef>
          <a:fontRef idx="minor">
            <a:schemeClr val="lt1"/>
          </a:fontRef>
        </p:style>
        <p:txBody>
          <a:bodyPr wrap="square" anchor="t" anchorCtr="0">
            <a:spAutoFit/>
          </a:bodyPr>
          <a:lstStyle/>
          <a:p>
            <a:pPr>
              <a:lnSpc>
                <a:spcPct val="100000"/>
              </a:lnSpc>
            </a:pPr>
            <a:r>
              <a:rPr kumimoji="0" lang="en-GB" sz="3000" b="1" i="0" u="none" strike="noStrike" kern="0" cap="none" spc="190" normalizeH="0" baseline="0" noProof="0">
                <a:ln>
                  <a:noFill/>
                </a:ln>
                <a:solidFill>
                  <a:srgbClr val="353E43"/>
                </a:solidFill>
                <a:effectLst/>
                <a:uLnTx/>
                <a:uFillTx/>
                <a:ea typeface="Aktiv Grotesk" panose="020B0504020202020204" pitchFamily="34" charset="0"/>
                <a:sym typeface="Arial"/>
              </a:rPr>
              <a:t>HEALTH INEQUALITIES IN LONDON</a:t>
            </a:r>
            <a:endParaRPr lang="en-US" sz="3000" spc="190">
              <a:solidFill>
                <a:srgbClr val="353E43"/>
              </a:solidFill>
              <a:ea typeface="Aktiv Grotesk" panose="020B0504020202020204" pitchFamily="34" charset="0"/>
            </a:endParaRPr>
          </a:p>
        </p:txBody>
      </p:sp>
      <p:sp>
        <p:nvSpPr>
          <p:cNvPr id="13" name="Google Shape;229;p1">
            <a:extLst>
              <a:ext uri="{FF2B5EF4-FFF2-40B4-BE49-F238E27FC236}">
                <a16:creationId xmlns:a16="http://schemas.microsoft.com/office/drawing/2014/main" id="{9563186F-0E2A-4298-B1F7-3CCDCCE78E3A}"/>
              </a:ext>
            </a:extLst>
          </p:cNvPr>
          <p:cNvSpPr txBox="1">
            <a:spLocks/>
          </p:cNvSpPr>
          <p:nvPr/>
        </p:nvSpPr>
        <p:spPr>
          <a:xfrm>
            <a:off x="641286" y="1440090"/>
            <a:ext cx="9311579" cy="3127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2000"/>
              <a:buFont typeface="Arial"/>
              <a:buNone/>
              <a:defRPr sz="2000" b="1" i="0" u="none" strike="noStrike" cap="none">
                <a:solidFill>
                  <a:schemeClr val="dk2"/>
                </a:solidFill>
                <a:latin typeface="Arial"/>
                <a:ea typeface="Arial"/>
                <a:cs typeface="Arial"/>
                <a:sym typeface="Arial"/>
              </a:defRPr>
            </a:lvl1pPr>
            <a:lvl2pPr marL="914400" marR="0" lvl="1" indent="-342900" algn="l" rtl="0">
              <a:lnSpc>
                <a:spcPct val="100000"/>
              </a:lnSpc>
              <a:spcBef>
                <a:spcPts val="0"/>
              </a:spcBef>
              <a:spcAft>
                <a:spcPts val="0"/>
              </a:spcAft>
              <a:buClr>
                <a:schemeClr val="dk2"/>
              </a:buClr>
              <a:buSzPts val="1800"/>
              <a:buFont typeface="Arial"/>
              <a:buChar char="•"/>
              <a:defRPr sz="1600" b="0" i="0" u="none" strike="noStrike" cap="none">
                <a:solidFill>
                  <a:schemeClr val="dk2"/>
                </a:solidFill>
                <a:latin typeface="Arial"/>
                <a:ea typeface="Arial"/>
                <a:cs typeface="Arial"/>
                <a:sym typeface="Arial"/>
              </a:defRPr>
            </a:lvl2pPr>
            <a:lvl3pPr marL="1371600" marR="0" lvl="2" indent="-342900" algn="l" rtl="0">
              <a:lnSpc>
                <a:spcPct val="100000"/>
              </a:lnSpc>
              <a:spcBef>
                <a:spcPts val="0"/>
              </a:spcBef>
              <a:spcAft>
                <a:spcPts val="0"/>
              </a:spcAft>
              <a:buClr>
                <a:schemeClr val="dk2"/>
              </a:buClr>
              <a:buSzPts val="1800"/>
              <a:buFont typeface="Arial"/>
              <a:buChar char="•"/>
              <a:defRPr sz="1600" b="0" i="0" u="none" strike="noStrike" cap="none">
                <a:solidFill>
                  <a:schemeClr val="dk2"/>
                </a:solidFill>
                <a:latin typeface="Arial"/>
                <a:ea typeface="Arial"/>
                <a:cs typeface="Arial"/>
                <a:sym typeface="Arial"/>
              </a:defRPr>
            </a:lvl3pPr>
            <a:lvl4pPr marL="1828800" marR="0" lvl="3" indent="-342900" algn="l" rtl="0">
              <a:lnSpc>
                <a:spcPct val="100000"/>
              </a:lnSpc>
              <a:spcBef>
                <a:spcPts val="0"/>
              </a:spcBef>
              <a:spcAft>
                <a:spcPts val="0"/>
              </a:spcAft>
              <a:buClr>
                <a:schemeClr val="dk2"/>
              </a:buClr>
              <a:buSzPts val="1800"/>
              <a:buFont typeface="Arial"/>
              <a:buChar char="•"/>
              <a:defRPr sz="1600" b="0" i="0" u="none" strike="noStrike" cap="none">
                <a:solidFill>
                  <a:schemeClr val="dk2"/>
                </a:solidFill>
                <a:latin typeface="Arial"/>
                <a:ea typeface="Arial"/>
                <a:cs typeface="Arial"/>
                <a:sym typeface="Arial"/>
              </a:defRPr>
            </a:lvl4pPr>
            <a:lvl5pPr marL="2286000" marR="0" lvl="4" indent="-342900" algn="l" rtl="0">
              <a:lnSpc>
                <a:spcPct val="100000"/>
              </a:lnSpc>
              <a:spcBef>
                <a:spcPts val="0"/>
              </a:spcBef>
              <a:spcAft>
                <a:spcPts val="0"/>
              </a:spcAft>
              <a:buClr>
                <a:schemeClr val="dk2"/>
              </a:buClr>
              <a:buSzPts val="1800"/>
              <a:buFont typeface="Arial"/>
              <a:buChar char="•"/>
              <a:defRPr sz="16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50000"/>
              </a:lnSpc>
              <a:spcBef>
                <a:spcPts val="0"/>
              </a:spcBef>
              <a:spcAft>
                <a:spcPts val="0"/>
              </a:spcAft>
              <a:buClr>
                <a:srgbClr val="353D42"/>
              </a:buClr>
              <a:buSzPts val="2000"/>
              <a:buFont typeface="Arial"/>
              <a:buNone/>
              <a:tabLst/>
              <a:defRPr/>
            </a:pPr>
            <a:r>
              <a:rPr kumimoji="0" lang="en-GB" sz="2200" b="1" i="0" u="none" strike="noStrike" kern="0" cap="none" spc="-20" normalizeH="0" baseline="0" noProof="0">
                <a:ln>
                  <a:noFill/>
                </a:ln>
                <a:solidFill>
                  <a:srgbClr val="353D42"/>
                </a:solidFill>
                <a:effectLst/>
                <a:uLnTx/>
                <a:uFillTx/>
                <a:latin typeface="Arial"/>
                <a:cs typeface="Arial"/>
                <a:sym typeface="Arial"/>
              </a:rPr>
              <a:t>Summary Pack</a:t>
            </a:r>
          </a:p>
        </p:txBody>
      </p:sp>
      <p:cxnSp>
        <p:nvCxnSpPr>
          <p:cNvPr id="18" name="Google Shape;231;p1">
            <a:extLst>
              <a:ext uri="{FF2B5EF4-FFF2-40B4-BE49-F238E27FC236}">
                <a16:creationId xmlns:a16="http://schemas.microsoft.com/office/drawing/2014/main" id="{EE0AFD04-B13C-4502-843D-FD3A1D340865}"/>
              </a:ext>
            </a:extLst>
          </p:cNvPr>
          <p:cNvCxnSpPr>
            <a:cxnSpLocks/>
          </p:cNvCxnSpPr>
          <p:nvPr/>
        </p:nvCxnSpPr>
        <p:spPr>
          <a:xfrm>
            <a:off x="10916702" y="2117583"/>
            <a:ext cx="652287" cy="0"/>
          </a:xfrm>
          <a:prstGeom prst="straightConnector1">
            <a:avLst/>
          </a:prstGeom>
          <a:noFill/>
          <a:ln w="25400" cap="flat" cmpd="sng">
            <a:solidFill>
              <a:srgbClr val="353D42"/>
            </a:solidFill>
            <a:prstDash val="solid"/>
            <a:round/>
            <a:headEnd type="none" w="sm" len="sm"/>
            <a:tailEnd type="none" w="sm" len="sm"/>
          </a:ln>
        </p:spPr>
      </p:cxnSp>
      <p:pic>
        <p:nvPicPr>
          <p:cNvPr id="2" name="Picture 1" descr="Logo for the Institute for Health Equity">
            <a:extLst>
              <a:ext uri="{FF2B5EF4-FFF2-40B4-BE49-F238E27FC236}">
                <a16:creationId xmlns:a16="http://schemas.microsoft.com/office/drawing/2014/main" id="{035075A7-C91E-AE17-AC1F-A0B0E19EAC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687" y="6040833"/>
            <a:ext cx="2009770" cy="546076"/>
          </a:xfrm>
          <a:prstGeom prst="rect">
            <a:avLst/>
          </a:prstGeom>
        </p:spPr>
      </p:pic>
      <p:pic>
        <p:nvPicPr>
          <p:cNvPr id="4" name="Picture 2" descr="NHS England Logo">
            <a:extLst>
              <a:ext uri="{FF2B5EF4-FFF2-40B4-BE49-F238E27FC236}">
                <a16:creationId xmlns:a16="http://schemas.microsoft.com/office/drawing/2014/main" id="{A4BB4A38-45B2-DFCA-31E4-ED73B3C58A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6248" y="5875879"/>
            <a:ext cx="845053" cy="8337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Greater London Authority (GLA) logo">
            <a:extLst>
              <a:ext uri="{FF2B5EF4-FFF2-40B4-BE49-F238E27FC236}">
                <a16:creationId xmlns:a16="http://schemas.microsoft.com/office/drawing/2014/main" id="{0631DFCE-E51E-9B7A-810A-FC0BB2CF4630}"/>
              </a:ext>
            </a:extLst>
          </p:cNvPr>
          <p:cNvPicPr>
            <a:picLocks noChangeAspect="1"/>
          </p:cNvPicPr>
          <p:nvPr/>
        </p:nvPicPr>
        <p:blipFill rotWithShape="1">
          <a:blip r:embed="rId6"/>
          <a:srcRect l="18572" t="30476" r="18175" b="31984"/>
          <a:stretch/>
        </p:blipFill>
        <p:spPr>
          <a:xfrm>
            <a:off x="3365046" y="5875879"/>
            <a:ext cx="1404921" cy="833786"/>
          </a:xfrm>
          <a:prstGeom prst="rect">
            <a:avLst/>
          </a:prstGeom>
        </p:spPr>
      </p:pic>
      <p:pic>
        <p:nvPicPr>
          <p:cNvPr id="9" name="Picture 8" descr="Office for Health Improvement and Disparities logo">
            <a:extLst>
              <a:ext uri="{FF2B5EF4-FFF2-40B4-BE49-F238E27FC236}">
                <a16:creationId xmlns:a16="http://schemas.microsoft.com/office/drawing/2014/main" id="{48744240-FFB1-DD8F-FE63-6E65F6E6E72A}"/>
              </a:ext>
            </a:extLst>
          </p:cNvPr>
          <p:cNvPicPr/>
          <p:nvPr/>
        </p:nvPicPr>
        <p:blipFill rotWithShape="1">
          <a:blip r:embed="rId7"/>
          <a:srcRect l="25560" t="72826" r="56888" b="23556"/>
          <a:stretch/>
        </p:blipFill>
        <p:spPr bwMode="auto">
          <a:xfrm>
            <a:off x="4851062" y="6103350"/>
            <a:ext cx="3728496" cy="421041"/>
          </a:xfrm>
          <a:prstGeom prst="rect">
            <a:avLst/>
          </a:prstGeom>
          <a:ln>
            <a:noFill/>
          </a:ln>
          <a:extLst>
            <a:ext uri="{53640926-AAD7-44D8-BBD7-CCE9431645EC}">
              <a14:shadowObscured xmlns:a14="http://schemas.microsoft.com/office/drawing/2010/main"/>
            </a:ext>
          </a:extLst>
        </p:spPr>
      </p:pic>
      <p:pic>
        <p:nvPicPr>
          <p:cNvPr id="10" name="Picture 5" descr="GLA City Intelligence logo">
            <a:extLst>
              <a:ext uri="{FF2B5EF4-FFF2-40B4-BE49-F238E27FC236}">
                <a16:creationId xmlns:a16="http://schemas.microsoft.com/office/drawing/2014/main" id="{A70515F8-967B-B206-AAD5-3AA359C5E248}"/>
              </a:ext>
            </a:extLst>
          </p:cNvPr>
          <p:cNvPicPr>
            <a:picLocks noChangeAspect="1"/>
          </p:cNvPicPr>
          <p:nvPr/>
        </p:nvPicPr>
        <p:blipFill>
          <a:blip r:embed="rId8"/>
          <a:srcRect/>
          <a:stretch/>
        </p:blipFill>
        <p:spPr>
          <a:xfrm>
            <a:off x="8651715" y="6130812"/>
            <a:ext cx="2009770" cy="393579"/>
          </a:xfrm>
          <a:prstGeom prst="rect">
            <a:avLst/>
          </a:prstGeom>
        </p:spPr>
      </p:pic>
      <p:pic>
        <p:nvPicPr>
          <p:cNvPr id="11" name="Picture 10" descr="A blue and white logo&#10;&#10;Description automatically generated">
            <a:extLst>
              <a:ext uri="{FF2B5EF4-FFF2-40B4-BE49-F238E27FC236}">
                <a16:creationId xmlns:a16="http://schemas.microsoft.com/office/drawing/2014/main" id="{CC97223F-B68C-C978-AE44-CAE1F7F2CAE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78391" y="6086696"/>
            <a:ext cx="1178477" cy="570767"/>
          </a:xfrm>
          <a:prstGeom prst="rect">
            <a:avLst/>
          </a:prstGeom>
        </p:spPr>
      </p:pic>
    </p:spTree>
    <p:extLst>
      <p:ext uri="{BB962C8B-B14F-4D97-AF65-F5344CB8AC3E}">
        <p14:creationId xmlns:p14="http://schemas.microsoft.com/office/powerpoint/2010/main" val="3779824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3" name="Text Placeholder 5">
            <a:extLst>
              <a:ext uri="{FF2B5EF4-FFF2-40B4-BE49-F238E27FC236}">
                <a16:creationId xmlns:a16="http://schemas.microsoft.com/office/drawing/2014/main" id="{DB1AB912-F8CC-0541-AED2-082E4223B659}"/>
              </a:ext>
            </a:extLst>
          </p:cNvPr>
          <p:cNvSpPr txBox="1">
            <a:spLocks/>
          </p:cNvSpPr>
          <p:nvPr/>
        </p:nvSpPr>
        <p:spPr>
          <a:xfrm>
            <a:off x="6199656" y="1621438"/>
            <a:ext cx="5369334" cy="256306"/>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GB" sz="1400" b="1" i="0" u="none" strike="noStrike" kern="1200" cap="none" spc="0" normalizeH="0" baseline="0" noProof="0">
                <a:ln>
                  <a:noFill/>
                </a:ln>
                <a:solidFill>
                  <a:srgbClr val="353E43"/>
                </a:solidFill>
                <a:effectLst/>
                <a:uLnTx/>
                <a:uFillTx/>
                <a:latin typeface="Arial"/>
                <a:ea typeface="+mn-ea"/>
                <a:cs typeface="Arial"/>
                <a:sym typeface="Arial"/>
              </a:rPr>
              <a:t>Fig 2. Trend in life expectancy at birth (3 year rolling average), London and England, by sex, 2015 - 2022</a:t>
            </a: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n-GB" sz="1600" b="1" i="0" u="none" strike="noStrike" kern="1200" cap="none" spc="0" normalizeH="0" baseline="0" noProof="0">
              <a:ln>
                <a:noFill/>
              </a:ln>
              <a:solidFill>
                <a:srgbClr val="353E43"/>
              </a:solidFill>
              <a:effectLst/>
              <a:uLnTx/>
              <a:uFillTx/>
              <a:latin typeface="Arial"/>
              <a:ea typeface="+mn-ea"/>
              <a:cs typeface="Arial"/>
              <a:sym typeface="Arial"/>
            </a:endParaRPr>
          </a:p>
        </p:txBody>
      </p:sp>
      <p:sp>
        <p:nvSpPr>
          <p:cNvPr id="34" name="Rectangle 33">
            <a:extLst>
              <a:ext uri="{FF2B5EF4-FFF2-40B4-BE49-F238E27FC236}">
                <a16:creationId xmlns:a16="http://schemas.microsoft.com/office/drawing/2014/main" id="{EA7DDB4C-1115-E242-A72F-FF1C2B9E3A10}"/>
              </a:ext>
            </a:extLst>
          </p:cNvPr>
          <p:cNvSpPr/>
          <p:nvPr/>
        </p:nvSpPr>
        <p:spPr>
          <a:xfrm>
            <a:off x="6174328" y="2166091"/>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TextBox 39">
            <a:extLst>
              <a:ext uri="{FF2B5EF4-FFF2-40B4-BE49-F238E27FC236}">
                <a16:creationId xmlns:a16="http://schemas.microsoft.com/office/drawing/2014/main" id="{27B07B3D-F66A-9646-9C2D-95983657B7C2}"/>
              </a:ext>
            </a:extLst>
          </p:cNvPr>
          <p:cNvSpPr txBox="1"/>
          <p:nvPr/>
        </p:nvSpPr>
        <p:spPr bwMode="gray">
          <a:xfrm>
            <a:off x="601239" y="1719408"/>
            <a:ext cx="5394663" cy="4583555"/>
          </a:xfrm>
          <a:prstGeom prst="rect">
            <a:avLst/>
          </a:prstGeom>
          <a:noFill/>
        </p:spPr>
        <p:txBody>
          <a:bodyPr wrap="square" lIns="0" tIns="0" rIns="0" bIns="0" rtlCol="0" anchor="t">
            <a:no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In 2022, the three-year average life expectancy at birth in London was 79.1 years for males, and 83.6 years for females.</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GB" sz="1400" b="0" i="0" u="none" strike="noStrike" kern="0" cap="none" spc="0" normalizeH="0" baseline="0" noProof="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Life expectancy at birth in London has been consistently higher than for England for both sexes, although the gap is narrowing for males. </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From a peak of 80.4 years for males and 84.4 years for females in 2017-19, life expectancy at birth decreased significantly for both sexes in the subsequent years, mostly due to the impact of the COVID-19 pandemic.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0" cap="none" spc="0" normalizeH="0" baseline="0" noProof="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The three-year moving average of life expectancy at birth has not yet recovered to previous highs following the pandemic.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0" cap="none" spc="0" normalizeH="0" baseline="0" noProof="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Some boroughs in London did not experience significant declines in life expectancy during COVID-19 and have had a relatively stable life expectancy for both males and females in recent years. </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GB" sz="1200" b="1" i="0" u="none" strike="noStrike" kern="0" cap="none" spc="0" normalizeH="0" baseline="0" noProof="0">
              <a:ln>
                <a:noFill/>
              </a:ln>
              <a:solidFill>
                <a:srgbClr val="353E43"/>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GB" sz="1200" b="0" i="0" u="none" strike="noStrike" kern="0" cap="none" spc="0" normalizeH="0" baseline="0" noProof="0">
              <a:ln>
                <a:noFill/>
              </a:ln>
              <a:solidFill>
                <a:srgbClr val="353E43"/>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GB" sz="1400" b="0" i="0" u="none" strike="noStrike" kern="0" cap="none" spc="0" normalizeH="0" baseline="0" noProof="0">
              <a:ln>
                <a:noFill/>
              </a:ln>
              <a:solidFill>
                <a:srgbClr val="353E43"/>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a:ln>
                  <a:noFill/>
                </a:ln>
                <a:solidFill>
                  <a:srgbClr val="353E43"/>
                </a:solidFill>
                <a:effectLst/>
                <a:uLnTx/>
                <a:uFillTx/>
                <a:latin typeface="Arial"/>
                <a:ea typeface="+mn-ea"/>
                <a:cs typeface="Arial"/>
                <a:sym typeface="Arial"/>
              </a:rPr>
              <a:t>  </a:t>
            </a:r>
            <a:endParaRPr kumimoji="0" lang="en-GB" sz="1400" b="1" i="0" u="none" strike="noStrike" kern="0" cap="none" spc="0" normalizeH="0" baseline="0" noProof="0">
              <a:ln>
                <a:noFill/>
              </a:ln>
              <a:solidFill>
                <a:srgbClr val="353E43"/>
              </a:solidFill>
              <a:effectLst/>
              <a:uLnTx/>
              <a:uFillTx/>
              <a:latin typeface="Arial"/>
              <a:ea typeface="+mn-ea"/>
              <a:cs typeface="Arial"/>
            </a:endParaRPr>
          </a:p>
        </p:txBody>
      </p:sp>
      <p:sp>
        <p:nvSpPr>
          <p:cNvPr id="8" name="Title 2">
            <a:extLst>
              <a:ext uri="{FF2B5EF4-FFF2-40B4-BE49-F238E27FC236}">
                <a16:creationId xmlns:a16="http://schemas.microsoft.com/office/drawing/2014/main" id="{F3CD24D3-3780-43A1-A867-2032CAAB0530}"/>
              </a:ext>
            </a:extLst>
          </p:cNvPr>
          <p:cNvSpPr txBox="1">
            <a:spLocks/>
          </p:cNvSpPr>
          <p:nvPr/>
        </p:nvSpPr>
        <p:spPr>
          <a:xfrm>
            <a:off x="628300" y="653007"/>
            <a:ext cx="10751768" cy="923289"/>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spcFirstLastPara="1" wrap="square" lIns="0" tIns="45700" rIns="91425" bIns="45700" anchor="t"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pPr marL="0" marR="0" lvl="0" indent="0" algn="l" defTabSz="914400" rtl="0" eaLnBrk="1" fontAlgn="auto" latinLnBrk="0" hangingPunct="1">
              <a:lnSpc>
                <a:spcPct val="90000"/>
              </a:lnSpc>
              <a:spcBef>
                <a:spcPts val="0"/>
              </a:spcBef>
              <a:spcAft>
                <a:spcPts val="0"/>
              </a:spcAft>
              <a:buClr>
                <a:srgbClr val="EE266D"/>
              </a:buClr>
              <a:buSzPts val="2800"/>
              <a:buFont typeface="Arial"/>
              <a:buNone/>
              <a:tabLst/>
              <a:defRPr/>
            </a:pPr>
            <a:r>
              <a:rPr kumimoji="0" lang="en-GB" sz="3000" b="1" i="0" u="none" strike="noStrike" kern="0" cap="none" spc="190" normalizeH="0" baseline="0" noProof="0">
                <a:ln>
                  <a:noFill/>
                </a:ln>
                <a:solidFill>
                  <a:schemeClr val="accent3">
                    <a:lumMod val="75000"/>
                  </a:schemeClr>
                </a:solidFill>
                <a:effectLst/>
                <a:uLnTx/>
                <a:uFillTx/>
                <a:latin typeface="Arial"/>
                <a:ea typeface="Aktiv Grotesk" panose="020B0504020202020204" pitchFamily="34" charset="0"/>
                <a:cs typeface="Arial"/>
                <a:sym typeface="Arial"/>
              </a:rPr>
              <a:t>LIFE EXPECTANCY AT BIRTH HAS NOT YET RECOVERED FROM A COVID-19 DIP</a:t>
            </a:r>
            <a:endParaRPr kumimoji="0" lang="en-US" sz="3000" b="1" i="0" u="none" strike="noStrike" kern="0" cap="none" spc="190" normalizeH="0" baseline="0" noProof="0">
              <a:ln>
                <a:noFill/>
              </a:ln>
              <a:solidFill>
                <a:schemeClr val="accent3">
                  <a:lumMod val="75000"/>
                </a:schemeClr>
              </a:solidFill>
              <a:effectLst/>
              <a:uLnTx/>
              <a:uFillTx/>
              <a:latin typeface="Arial" panose="020B0604020202020204" pitchFamily="34" charset="0"/>
              <a:ea typeface="Aktiv Grotesk" panose="020B0504020202020204" pitchFamily="34" charset="0"/>
              <a:cs typeface="Arial" panose="020B0604020202020204" pitchFamily="34" charset="0"/>
              <a:sym typeface="Arial"/>
            </a:endParaRPr>
          </a:p>
        </p:txBody>
      </p:sp>
      <p:sp>
        <p:nvSpPr>
          <p:cNvPr id="11" name="Rectangle 10">
            <a:extLst>
              <a:ext uri="{FF2B5EF4-FFF2-40B4-BE49-F238E27FC236}">
                <a16:creationId xmlns:a16="http://schemas.microsoft.com/office/drawing/2014/main" id="{0C4C5C8E-8240-46E2-AF5C-68B3864B8603}"/>
              </a:ext>
            </a:extLst>
          </p:cNvPr>
          <p:cNvSpPr/>
          <p:nvPr/>
        </p:nvSpPr>
        <p:spPr>
          <a:xfrm>
            <a:off x="479575" y="6459029"/>
            <a:ext cx="2055371" cy="253916"/>
          </a:xfrm>
          <a:prstGeom prst="rect">
            <a:avLst/>
          </a:prstGeom>
        </p:spPr>
        <p:txBody>
          <a:bodyPr wrap="non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353E43"/>
                </a:solidFill>
                <a:effectLst/>
                <a:uLnTx/>
                <a:uFillTx/>
                <a:latin typeface="Arial"/>
                <a:ea typeface="+mn-ea"/>
                <a:cs typeface="Arial"/>
              </a:rPr>
              <a:t>Source</a:t>
            </a:r>
            <a:r>
              <a:rPr kumimoji="0" lang="en-US" sz="1050" b="0" i="0" u="none" strike="noStrike" kern="1200" cap="none" spc="0" normalizeH="0" baseline="0" noProof="0">
                <a:ln>
                  <a:noFill/>
                </a:ln>
                <a:solidFill>
                  <a:srgbClr val="353E43"/>
                </a:solidFill>
                <a:effectLst/>
                <a:uLnTx/>
                <a:uFillTx/>
                <a:latin typeface="Arial"/>
                <a:ea typeface="+mn-ea"/>
                <a:cs typeface="Arial"/>
                <a:sym typeface="Wingdings" panose="05000000000000000000" pitchFamily="2" charset="2"/>
              </a:rPr>
              <a:t>: </a:t>
            </a:r>
            <a:r>
              <a:rPr kumimoji="0" lang="en-US" sz="1050" b="0" i="0" u="none" strike="noStrike" kern="1200" cap="none" spc="0" normalizeH="0" baseline="0" noProof="0">
                <a:ln>
                  <a:noFill/>
                </a:ln>
                <a:solidFill>
                  <a:srgbClr val="353E43"/>
                </a:solidFill>
                <a:effectLst/>
                <a:uLnTx/>
                <a:uFillTx/>
                <a:latin typeface="Arial"/>
                <a:ea typeface="+mn-ea"/>
                <a:cs typeface="Arial"/>
                <a:sym typeface="Wingdings" panose="05000000000000000000" pitchFamily="2" charset="2"/>
                <a:hlinkClick r:id="rId3"/>
              </a:rPr>
              <a:t>OHID </a:t>
            </a:r>
            <a:r>
              <a:rPr kumimoji="0" lang="en-GB" sz="1050" b="0" i="0" u="none" strike="noStrike" kern="1200" cap="none" spc="0" normalizeH="0" baseline="0" noProof="0">
                <a:ln>
                  <a:noFill/>
                </a:ln>
                <a:solidFill>
                  <a:srgbClr val="353E43"/>
                </a:solidFill>
                <a:effectLst/>
                <a:uLnTx/>
                <a:uFillTx/>
                <a:latin typeface="Arial"/>
                <a:ea typeface="+mn-ea"/>
                <a:cs typeface="Arial"/>
                <a:hlinkClick r:id="rId3"/>
              </a:rPr>
              <a:t>PHOF Indicators</a:t>
            </a:r>
            <a:endParaRPr kumimoji="0" lang="en-US" sz="1050" b="0" i="0" u="none" strike="noStrike" kern="1200" cap="none" spc="0" normalizeH="0" baseline="0" noProof="0">
              <a:ln>
                <a:noFill/>
              </a:ln>
              <a:solidFill>
                <a:srgbClr val="353E43"/>
              </a:solidFill>
              <a:effectLst/>
              <a:uLnTx/>
              <a:uFillTx/>
              <a:latin typeface="Arial"/>
              <a:ea typeface="+mn-ea"/>
              <a:cs typeface="Arial" panose="020B0604020202020204" pitchFamily="34" charset="0"/>
            </a:endParaRPr>
          </a:p>
        </p:txBody>
      </p:sp>
      <p:graphicFrame>
        <p:nvGraphicFramePr>
          <p:cNvPr id="2" name="Chart 1">
            <a:extLst>
              <a:ext uri="{FF2B5EF4-FFF2-40B4-BE49-F238E27FC236}">
                <a16:creationId xmlns:a16="http://schemas.microsoft.com/office/drawing/2014/main" id="{73AD4259-E3B7-CAD5-6303-4545843E8D4D}"/>
              </a:ext>
            </a:extLst>
          </p:cNvPr>
          <p:cNvGraphicFramePr>
            <a:graphicFrameLocks/>
          </p:cNvGraphicFramePr>
          <p:nvPr/>
        </p:nvGraphicFramePr>
        <p:xfrm>
          <a:off x="6174328" y="2263587"/>
          <a:ext cx="5515648" cy="410135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85594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DF707C90-4CC9-8A95-468A-30B124609DDD}"/>
              </a:ext>
            </a:extLst>
          </p:cNvPr>
          <p:cNvGraphicFramePr>
            <a:graphicFrameLocks/>
          </p:cNvGraphicFramePr>
          <p:nvPr/>
        </p:nvGraphicFramePr>
        <p:xfrm>
          <a:off x="4419000" y="2166090"/>
          <a:ext cx="7111049" cy="4292939"/>
        </p:xfrm>
        <a:graphic>
          <a:graphicData uri="http://schemas.openxmlformats.org/drawingml/2006/chart">
            <c:chart xmlns:c="http://schemas.openxmlformats.org/drawingml/2006/chart" xmlns:r="http://schemas.openxmlformats.org/officeDocument/2006/relationships" r:id="rId3"/>
          </a:graphicData>
        </a:graphic>
      </p:graphicFrame>
      <p:sp>
        <p:nvSpPr>
          <p:cNvPr id="30" name="Title 2">
            <a:extLst>
              <a:ext uri="{FF2B5EF4-FFF2-40B4-BE49-F238E27FC236}">
                <a16:creationId xmlns:a16="http://schemas.microsoft.com/office/drawing/2014/main" id="{23A2DC08-ACBF-814F-AB3C-4F7FFB9830CA}"/>
              </a:ext>
            </a:extLst>
          </p:cNvPr>
          <p:cNvSpPr>
            <a:spLocks noGrp="1"/>
          </p:cNvSpPr>
          <p:nvPr>
            <p:ph type="title"/>
          </p:nvPr>
        </p:nvSpPr>
        <p:spPr>
          <a:xfrm>
            <a:off x="661123" y="477342"/>
            <a:ext cx="10751768" cy="923289"/>
          </a:xfrm>
          <a:noFill/>
          <a:ln>
            <a:noFill/>
          </a:ln>
        </p:spPr>
        <p:style>
          <a:lnRef idx="2">
            <a:schemeClr val="dk1">
              <a:shade val="50000"/>
            </a:schemeClr>
          </a:lnRef>
          <a:fillRef idx="1">
            <a:schemeClr val="dk1"/>
          </a:fillRef>
          <a:effectRef idx="0">
            <a:schemeClr val="dk1"/>
          </a:effectRef>
          <a:fontRef idx="minor">
            <a:schemeClr val="lt1"/>
          </a:fontRef>
        </p:style>
        <p:txBody>
          <a:bodyPr anchor="t" anchorCtr="0">
            <a:spAutoFit/>
          </a:bodyPr>
          <a:lstStyle/>
          <a:p>
            <a:r>
              <a:rPr lang="en-US" sz="3000" spc="190">
                <a:solidFill>
                  <a:schemeClr val="accent3">
                    <a:lumMod val="75000"/>
                  </a:schemeClr>
                </a:solidFill>
                <a:ea typeface="Aktiv Grotesk" panose="020B0504020202020204" pitchFamily="34" charset="0"/>
              </a:rPr>
              <a:t>LIFE EXPECTANCY AT BIRTH VARIES SIGNIFICANTLY ACROSS LONDON BOROUGHS</a:t>
            </a:r>
          </a:p>
        </p:txBody>
      </p:sp>
      <p:sp>
        <p:nvSpPr>
          <p:cNvPr id="33" name="Text Placeholder 5">
            <a:extLst>
              <a:ext uri="{FF2B5EF4-FFF2-40B4-BE49-F238E27FC236}">
                <a16:creationId xmlns:a16="http://schemas.microsoft.com/office/drawing/2014/main" id="{DB1AB912-F8CC-0541-AED2-082E4223B659}"/>
              </a:ext>
            </a:extLst>
          </p:cNvPr>
          <p:cNvSpPr txBox="1">
            <a:spLocks/>
          </p:cNvSpPr>
          <p:nvPr/>
        </p:nvSpPr>
        <p:spPr>
          <a:xfrm>
            <a:off x="4419000" y="1596364"/>
            <a:ext cx="7089277" cy="1366649"/>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GB" sz="1400" b="1" i="0" u="none" strike="noStrike" kern="1200" cap="none" spc="0" normalizeH="0" baseline="0" noProof="0">
                <a:ln>
                  <a:noFill/>
                </a:ln>
                <a:solidFill>
                  <a:srgbClr val="353E43"/>
                </a:solidFill>
                <a:effectLst/>
                <a:uLnTx/>
                <a:uFillTx/>
                <a:latin typeface="Arial"/>
                <a:ea typeface="+mn-ea"/>
                <a:cs typeface="Arial"/>
                <a:sym typeface="Arial"/>
              </a:rPr>
              <a:t>Fig 3. Life expectancy at birth by deprivation for London boroughs, 2020-2022</a:t>
            </a:r>
          </a:p>
        </p:txBody>
      </p:sp>
      <p:sp>
        <p:nvSpPr>
          <p:cNvPr id="34" name="Rectangle 33">
            <a:extLst>
              <a:ext uri="{FF2B5EF4-FFF2-40B4-BE49-F238E27FC236}">
                <a16:creationId xmlns:a16="http://schemas.microsoft.com/office/drawing/2014/main" id="{EA7DDB4C-1115-E242-A72F-FF1C2B9E3A10}"/>
              </a:ext>
            </a:extLst>
          </p:cNvPr>
          <p:cNvSpPr/>
          <p:nvPr/>
        </p:nvSpPr>
        <p:spPr>
          <a:xfrm>
            <a:off x="6174328" y="2166091"/>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TextBox 12">
            <a:extLst>
              <a:ext uri="{FF2B5EF4-FFF2-40B4-BE49-F238E27FC236}">
                <a16:creationId xmlns:a16="http://schemas.microsoft.com/office/drawing/2014/main" id="{905965EE-0FE6-76A0-1598-BFF18F9BBBA6}"/>
              </a:ext>
            </a:extLst>
          </p:cNvPr>
          <p:cNvSpPr txBox="1"/>
          <p:nvPr/>
        </p:nvSpPr>
        <p:spPr bwMode="gray">
          <a:xfrm>
            <a:off x="661951" y="1598883"/>
            <a:ext cx="3372046" cy="1712666"/>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353E43"/>
                </a:solidFill>
                <a:effectLst/>
                <a:uLnTx/>
                <a:uFillTx/>
                <a:latin typeface="Arial"/>
                <a:ea typeface="+mn-ea"/>
                <a:cs typeface="Arial"/>
                <a:sym typeface="Arial"/>
              </a:rPr>
              <a:t>Between 2020-2022, there were significant differences in life expectancy at birth across London boroughs</a:t>
            </a:r>
            <a:r>
              <a:rPr kumimoji="0" lang="en-US" sz="1400" b="0" i="0" u="none" strike="noStrike" kern="0" cap="none" spc="0" normalizeH="0" baseline="30000" noProof="0">
                <a:ln>
                  <a:noFill/>
                </a:ln>
                <a:solidFill>
                  <a:srgbClr val="353E43"/>
                </a:solidFill>
                <a:effectLst/>
                <a:uLnTx/>
                <a:uFillTx/>
                <a:latin typeface="Arial"/>
                <a:ea typeface="+mn-ea"/>
                <a:cs typeface="Arial"/>
                <a:sym typeface="Arial"/>
              </a:rPr>
              <a:t>1</a:t>
            </a:r>
            <a:r>
              <a:rPr kumimoji="0" lang="en-US" sz="1400" b="0" i="0" u="none" strike="noStrike" kern="0" cap="none" spc="0" normalizeH="0" baseline="0" noProof="0">
                <a:ln>
                  <a:noFill/>
                </a:ln>
                <a:solidFill>
                  <a:srgbClr val="353E43"/>
                </a:solidFill>
                <a:effectLst/>
                <a:uLnTx/>
                <a:uFillTx/>
                <a:latin typeface="Arial"/>
                <a:ea typeface="+mn-ea"/>
                <a:cs typeface="Arial"/>
                <a:sym typeface="Arial"/>
              </a:rPr>
              <a:t>. The range for each gender was:</a:t>
            </a:r>
            <a:endParaRPr kumimoji="0" lang="en-US" sz="1800" b="0" i="0" u="none" strike="noStrike" kern="1200" cap="none" spc="0" normalizeH="0" baseline="0" noProof="0">
              <a:ln>
                <a:noFill/>
              </a:ln>
              <a:solidFill>
                <a:srgbClr val="353E43"/>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1" i="0" u="none" strike="noStrike" kern="0" cap="none" spc="0" normalizeH="0" baseline="0" noProof="0">
                <a:ln>
                  <a:noFill/>
                </a:ln>
                <a:solidFill>
                  <a:srgbClr val="353E43"/>
                </a:solidFill>
                <a:effectLst/>
                <a:uLnTx/>
                <a:uFillTx/>
                <a:latin typeface="Arial"/>
                <a:ea typeface="+mn-ea"/>
                <a:cs typeface="Arial"/>
                <a:sym typeface="Arial"/>
              </a:rPr>
              <a:t>Males: </a:t>
            </a:r>
            <a:r>
              <a:rPr kumimoji="0" lang="en-US" sz="1400" b="0" i="0" u="none" strike="noStrike" kern="0" cap="none" spc="0" normalizeH="0" baseline="0" noProof="0">
                <a:ln>
                  <a:noFill/>
                </a:ln>
                <a:solidFill>
                  <a:srgbClr val="353E43"/>
                </a:solidFill>
                <a:effectLst/>
                <a:uLnTx/>
                <a:uFillTx/>
                <a:latin typeface="Arial"/>
                <a:ea typeface="+mn-ea"/>
                <a:cs typeface="Arial"/>
                <a:sym typeface="Arial"/>
              </a:rPr>
              <a:t>76.3 years in Barking and Dagenham to 82.4 years in Richmond-upon-Thames</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1" i="0" u="none" strike="noStrike" kern="0" cap="none" spc="0" normalizeH="0" baseline="0" noProof="0">
                <a:ln>
                  <a:noFill/>
                </a:ln>
                <a:solidFill>
                  <a:srgbClr val="353E43"/>
                </a:solidFill>
                <a:effectLst/>
                <a:uLnTx/>
                <a:uFillTx/>
                <a:latin typeface="Arial"/>
                <a:ea typeface="+mn-ea"/>
                <a:cs typeface="Arial"/>
                <a:sym typeface="Arial"/>
              </a:rPr>
              <a:t>Females:</a:t>
            </a:r>
            <a:r>
              <a:rPr kumimoji="0" lang="en-US" sz="1400" b="0" i="0" u="none" strike="noStrike" kern="0" cap="none" spc="0" normalizeH="0" baseline="0" noProof="0">
                <a:ln>
                  <a:noFill/>
                </a:ln>
                <a:solidFill>
                  <a:srgbClr val="353E43"/>
                </a:solidFill>
                <a:effectLst/>
                <a:uLnTx/>
                <a:uFillTx/>
                <a:latin typeface="Arial"/>
                <a:ea typeface="+mn-ea"/>
                <a:cs typeface="Arial"/>
                <a:sym typeface="Arial"/>
              </a:rPr>
              <a:t> 80.4 years in Barking and Dagenham to 86.3 years in Kensington and Chelsea</a:t>
            </a:r>
            <a:endParaRPr kumimoji="0" lang="en-US" sz="1400" b="0" i="0" u="none" strike="noStrike" kern="0" cap="none" spc="0" normalizeH="0" baseline="0" noProof="0">
              <a:ln>
                <a:noFill/>
              </a:ln>
              <a:solidFill>
                <a:srgbClr val="353E43"/>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a:ln>
                <a:noFill/>
              </a:ln>
              <a:solidFill>
                <a:srgbClr val="353E43"/>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a:ln>
                  <a:noFill/>
                </a:ln>
                <a:solidFill>
                  <a:srgbClr val="353E43"/>
                </a:solidFill>
                <a:effectLst/>
                <a:uLnTx/>
                <a:uFillTx/>
                <a:latin typeface="Arial"/>
                <a:ea typeface="+mn-ea"/>
                <a:cs typeface="Arial"/>
              </a:rPr>
              <a:t>Variation in the life expectancy at birth correlates with 2019 Indices of Multiple Deprivation Scores at the London borough level (Fig. 3), reflecting a common pattern seen across England</a:t>
            </a:r>
            <a:r>
              <a:rPr kumimoji="0" lang="en-US" sz="1400" b="0" i="0" u="none" strike="noStrike" kern="0" cap="none" spc="0" normalizeH="0" baseline="30000" noProof="0">
                <a:ln>
                  <a:noFill/>
                </a:ln>
                <a:solidFill>
                  <a:srgbClr val="353E43"/>
                </a:solidFill>
                <a:effectLst/>
                <a:uLnTx/>
                <a:uFillTx/>
                <a:latin typeface="Arial"/>
                <a:ea typeface="+mn-ea"/>
                <a:cs typeface="Arial"/>
              </a:rPr>
              <a:t>2</a:t>
            </a:r>
            <a:r>
              <a:rPr kumimoji="0" lang="en-US" sz="1400" b="0" i="0" u="none" strike="noStrike" kern="0" cap="none" spc="0" normalizeH="0" baseline="0" noProof="0">
                <a:ln>
                  <a:noFill/>
                </a:ln>
                <a:solidFill>
                  <a:srgbClr val="353E43"/>
                </a:solidFill>
                <a:effectLst/>
                <a:uLnTx/>
                <a:uFillTx/>
                <a:latin typeface="Arial"/>
                <a:ea typeface="+mn-ea"/>
                <a:cs typeface="Aria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353E43"/>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400" b="0" i="0" u="none" strike="noStrike" kern="0" cap="none" spc="0" normalizeH="0" baseline="0" noProof="0">
              <a:ln>
                <a:noFill/>
              </a:ln>
              <a:solidFill>
                <a:srgbClr val="353E43"/>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a:ln>
                <a:noFill/>
              </a:ln>
              <a:solidFill>
                <a:srgbClr val="353E43"/>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400" b="0" i="0" u="none" strike="noStrike" kern="0" cap="none" spc="0" normalizeH="0" baseline="0" noProof="0">
              <a:ln>
                <a:noFill/>
              </a:ln>
              <a:solidFill>
                <a:srgbClr val="353E43"/>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400" b="0" i="0" u="none" strike="noStrike" kern="0" cap="none" spc="0" normalizeH="0" baseline="0" noProof="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400" b="0" i="0" u="none" strike="noStrike" kern="0" cap="none" spc="0" normalizeH="0" baseline="0" noProof="0">
              <a:ln>
                <a:noFill/>
              </a:ln>
              <a:solidFill>
                <a:srgbClr val="353E43"/>
              </a:solidFill>
              <a:effectLst/>
              <a:uLnTx/>
              <a:uFillTx/>
              <a:latin typeface="Arial"/>
              <a:ea typeface="+mn-ea"/>
              <a:cs typeface="Arial"/>
            </a:endParaRPr>
          </a:p>
        </p:txBody>
      </p:sp>
      <p:sp>
        <p:nvSpPr>
          <p:cNvPr id="21" name="Rectangle 20">
            <a:extLst>
              <a:ext uri="{FF2B5EF4-FFF2-40B4-BE49-F238E27FC236}">
                <a16:creationId xmlns:a16="http://schemas.microsoft.com/office/drawing/2014/main" id="{D490E6DE-CA36-4728-A94E-CA77DE25FFF7}"/>
              </a:ext>
            </a:extLst>
          </p:cNvPr>
          <p:cNvSpPr/>
          <p:nvPr/>
        </p:nvSpPr>
        <p:spPr>
          <a:xfrm>
            <a:off x="479575" y="6459029"/>
            <a:ext cx="10422105" cy="261610"/>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353E43"/>
                </a:solidFill>
                <a:effectLst/>
                <a:uLnTx/>
                <a:uFillTx/>
                <a:latin typeface="Arial"/>
                <a:ea typeface="+mn-ea"/>
                <a:cs typeface="Arial"/>
              </a:rPr>
              <a:t>Source: </a:t>
            </a:r>
            <a:r>
              <a:rPr kumimoji="0" lang="en-US" sz="1100" b="0" i="0" u="none" strike="noStrike" kern="1200" cap="none" spc="0" normalizeH="0" baseline="0" noProof="0">
                <a:ln>
                  <a:noFill/>
                </a:ln>
                <a:solidFill>
                  <a:srgbClr val="353E43"/>
                </a:solidFill>
                <a:effectLst/>
                <a:uLnTx/>
                <a:uFillTx/>
                <a:latin typeface="Arial"/>
                <a:ea typeface="+mn-ea"/>
                <a:cs typeface="Arial"/>
                <a:hlinkClick r:id="rId4"/>
              </a:rPr>
              <a:t>OHID </a:t>
            </a:r>
            <a:r>
              <a:rPr kumimoji="0" lang="en-GB" sz="1100" b="0" i="0" u="none" strike="noStrike" kern="1200" cap="none" spc="0" normalizeH="0" baseline="0" noProof="0">
                <a:ln>
                  <a:noFill/>
                </a:ln>
                <a:solidFill>
                  <a:srgbClr val="353E43"/>
                </a:solidFill>
                <a:effectLst/>
                <a:uLnTx/>
                <a:uFillTx/>
                <a:latin typeface="Arial"/>
                <a:ea typeface="+mn-ea"/>
                <a:cs typeface="Arial"/>
                <a:hlinkClick r:id="rId4"/>
              </a:rPr>
              <a:t>PHOF Indicators</a:t>
            </a:r>
            <a:r>
              <a:rPr kumimoji="0" lang="en-GB" sz="1100" b="0" i="0" u="none" strike="noStrike" kern="1200" cap="none" spc="0" normalizeH="0" baseline="0" noProof="0">
                <a:ln>
                  <a:noFill/>
                </a:ln>
                <a:solidFill>
                  <a:srgbClr val="353E43"/>
                </a:solidFill>
                <a:effectLst/>
                <a:uLnTx/>
                <a:uFillTx/>
                <a:latin typeface="Arial"/>
                <a:ea typeface="+mn-ea"/>
                <a:cs typeface="Arial"/>
              </a:rPr>
              <a:t> (2) </a:t>
            </a:r>
            <a:r>
              <a:rPr kumimoji="0" lang="en-GB" sz="1100" b="0" i="0" u="none" strike="noStrike" kern="1200" cap="none" spc="0" normalizeH="0" baseline="0" noProof="0">
                <a:ln>
                  <a:noFill/>
                </a:ln>
                <a:solidFill>
                  <a:srgbClr val="353E43"/>
                </a:solidFill>
                <a:effectLst/>
                <a:uLnTx/>
                <a:uFillTx/>
                <a:latin typeface="Arial"/>
                <a:ea typeface="+mn-ea"/>
                <a:cs typeface="Arial"/>
                <a:hlinkClick r:id="rId5"/>
              </a:rPr>
              <a:t>ONS: </a:t>
            </a:r>
            <a:r>
              <a:rPr kumimoji="0" lang="en-GB" sz="1100" b="0" i="0" u="none" strike="noStrike" kern="1200" cap="none" spc="0" normalizeH="0" baseline="0" noProof="0">
                <a:ln>
                  <a:noFill/>
                </a:ln>
                <a:solidFill>
                  <a:srgbClr val="353E43"/>
                </a:solidFill>
                <a:effectLst/>
                <a:uLnTx/>
                <a:uFillTx/>
                <a:latin typeface="Arial"/>
                <a:ea typeface="+mn-ea"/>
                <a:cs typeface="+mn-cs"/>
                <a:hlinkClick r:id="rId5"/>
              </a:rPr>
              <a:t>Health state life expectancies by national deprivation deciles, England: 2018 to 2020</a:t>
            </a:r>
            <a:r>
              <a:rPr kumimoji="0" lang="en-GB" sz="1100" b="0" i="0" u="none" strike="noStrike" kern="1200" cap="none" spc="0" normalizeH="0" baseline="0" noProof="0">
                <a:ln>
                  <a:noFill/>
                </a:ln>
                <a:solidFill>
                  <a:srgbClr val="353E43"/>
                </a:solidFill>
                <a:effectLst/>
                <a:uLnTx/>
                <a:uFillTx/>
                <a:latin typeface="Arial"/>
                <a:ea typeface="+mn-ea"/>
                <a:cs typeface="Arial"/>
                <a:hlinkClick r:id="rId5"/>
              </a:rPr>
              <a:t> </a:t>
            </a:r>
            <a:r>
              <a:rPr kumimoji="0" lang="en-GB" sz="1000" b="0" i="0" u="none" strike="noStrike" kern="1200" cap="none" spc="0" normalizeH="0" baseline="0" noProof="0">
                <a:ln>
                  <a:noFill/>
                </a:ln>
                <a:solidFill>
                  <a:srgbClr val="353E43"/>
                </a:solidFill>
                <a:effectLst/>
                <a:uLnTx/>
                <a:uFillTx/>
                <a:latin typeface="Arial"/>
                <a:ea typeface="+mn-ea"/>
                <a:cs typeface="Arial"/>
                <a:hlinkClick r:id="rId5"/>
              </a:rPr>
              <a:t> </a:t>
            </a:r>
            <a:endParaRPr kumimoji="0" lang="en-GB" sz="1000" b="0" i="0" u="none" strike="noStrike" kern="1200" cap="none" spc="0" normalizeH="0" baseline="0" noProof="0">
              <a:ln>
                <a:noFill/>
              </a:ln>
              <a:solidFill>
                <a:srgbClr val="353E43"/>
              </a:solidFill>
              <a:effectLst/>
              <a:uLnTx/>
              <a:uFillTx/>
              <a:latin typeface="Arial"/>
              <a:ea typeface="+mn-ea"/>
              <a:cs typeface="Arial" panose="020B0604020202020204" pitchFamily="34" charset="0"/>
            </a:endParaRPr>
          </a:p>
        </p:txBody>
      </p:sp>
      <p:sp>
        <p:nvSpPr>
          <p:cNvPr id="16" name="Speech Bubble: Rectangle 15">
            <a:extLst>
              <a:ext uri="{FF2B5EF4-FFF2-40B4-BE49-F238E27FC236}">
                <a16:creationId xmlns:a16="http://schemas.microsoft.com/office/drawing/2014/main" id="{0AF8806E-ED1D-4EDD-16D2-9E9D632E15D1}"/>
              </a:ext>
            </a:extLst>
          </p:cNvPr>
          <p:cNvSpPr/>
          <p:nvPr/>
        </p:nvSpPr>
        <p:spPr>
          <a:xfrm>
            <a:off x="5902036" y="3158746"/>
            <a:ext cx="867134" cy="226510"/>
          </a:xfrm>
          <a:prstGeom prst="wedgeRectCallout">
            <a:avLst>
              <a:gd name="adj1" fmla="val 47128"/>
              <a:gd name="adj2" fmla="val 82337"/>
            </a:avLst>
          </a:prstGeom>
          <a:solidFill>
            <a:schemeClr val="bg1"/>
          </a:solidFill>
          <a:ln w="9525">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1A1E21"/>
                </a:solidFill>
                <a:effectLst/>
                <a:uLnTx/>
                <a:uFillTx/>
                <a:latin typeface="Arial"/>
                <a:ea typeface="+mn-ea"/>
                <a:cs typeface="Arial"/>
              </a:rPr>
              <a:t>Richmond</a:t>
            </a:r>
          </a:p>
        </p:txBody>
      </p:sp>
      <p:sp>
        <p:nvSpPr>
          <p:cNvPr id="2" name="Speech Bubble: Rectangle 1">
            <a:extLst>
              <a:ext uri="{FF2B5EF4-FFF2-40B4-BE49-F238E27FC236}">
                <a16:creationId xmlns:a16="http://schemas.microsoft.com/office/drawing/2014/main" id="{CD797A45-4A9D-74D2-36A8-FDF9926249FA}"/>
              </a:ext>
            </a:extLst>
          </p:cNvPr>
          <p:cNvSpPr/>
          <p:nvPr/>
        </p:nvSpPr>
        <p:spPr>
          <a:xfrm>
            <a:off x="6455585" y="2443468"/>
            <a:ext cx="901180" cy="222524"/>
          </a:xfrm>
          <a:prstGeom prst="wedgeRectCallout">
            <a:avLst>
              <a:gd name="adj1" fmla="val -11609"/>
              <a:gd name="adj2" fmla="val 73707"/>
            </a:avLst>
          </a:prstGeom>
          <a:solidFill>
            <a:schemeClr val="bg1"/>
          </a:solidFill>
          <a:ln w="9525">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1A1E21"/>
                </a:solidFill>
                <a:effectLst/>
                <a:uLnTx/>
                <a:uFillTx/>
                <a:latin typeface="Arial"/>
                <a:ea typeface="+mn-ea"/>
                <a:cs typeface="Arial"/>
              </a:rPr>
              <a:t>Richmond</a:t>
            </a:r>
          </a:p>
        </p:txBody>
      </p:sp>
      <p:sp>
        <p:nvSpPr>
          <p:cNvPr id="5" name="Speech Bubble: Rectangle 4">
            <a:extLst>
              <a:ext uri="{FF2B5EF4-FFF2-40B4-BE49-F238E27FC236}">
                <a16:creationId xmlns:a16="http://schemas.microsoft.com/office/drawing/2014/main" id="{ADC3CCDF-DCC5-364D-9246-832EF6103570}"/>
              </a:ext>
            </a:extLst>
          </p:cNvPr>
          <p:cNvSpPr/>
          <p:nvPr/>
        </p:nvSpPr>
        <p:spPr>
          <a:xfrm>
            <a:off x="8554771" y="2040697"/>
            <a:ext cx="1175657" cy="402771"/>
          </a:xfrm>
          <a:prstGeom prst="wedgeRectCallout">
            <a:avLst>
              <a:gd name="adj1" fmla="val -18324"/>
              <a:gd name="adj2" fmla="val 86912"/>
            </a:avLst>
          </a:prstGeom>
          <a:solidFill>
            <a:schemeClr val="bg1"/>
          </a:solidFill>
          <a:ln w="9525">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1A1E21"/>
                </a:solidFill>
                <a:effectLst/>
                <a:uLnTx/>
                <a:uFillTx/>
                <a:latin typeface="Arial"/>
                <a:ea typeface="+mn-ea"/>
                <a:cs typeface="Arial"/>
              </a:rPr>
              <a:t>Kensington &amp; Chelsea</a:t>
            </a:r>
          </a:p>
        </p:txBody>
      </p:sp>
      <p:sp>
        <p:nvSpPr>
          <p:cNvPr id="6" name="Speech Bubble: Rectangle 5">
            <a:extLst>
              <a:ext uri="{FF2B5EF4-FFF2-40B4-BE49-F238E27FC236}">
                <a16:creationId xmlns:a16="http://schemas.microsoft.com/office/drawing/2014/main" id="{65438A2B-070A-8E58-F808-62B8B348B096}"/>
              </a:ext>
            </a:extLst>
          </p:cNvPr>
          <p:cNvSpPr/>
          <p:nvPr/>
        </p:nvSpPr>
        <p:spPr>
          <a:xfrm>
            <a:off x="10312956" y="2950244"/>
            <a:ext cx="1175657" cy="435012"/>
          </a:xfrm>
          <a:prstGeom prst="wedgeRectCallout">
            <a:avLst>
              <a:gd name="adj1" fmla="val 5093"/>
              <a:gd name="adj2" fmla="val 166383"/>
            </a:avLst>
          </a:prstGeom>
          <a:solidFill>
            <a:schemeClr val="bg1"/>
          </a:solidFill>
          <a:ln w="9525">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1A1E21"/>
                </a:solidFill>
                <a:effectLst/>
                <a:uLnTx/>
                <a:uFillTx/>
                <a:latin typeface="Arial"/>
                <a:ea typeface="+mn-ea"/>
                <a:cs typeface="Arial"/>
              </a:rPr>
              <a:t>Barking &amp; Dagenham</a:t>
            </a:r>
          </a:p>
        </p:txBody>
      </p:sp>
      <p:sp>
        <p:nvSpPr>
          <p:cNvPr id="7" name="Speech Bubble: Rectangle 6">
            <a:extLst>
              <a:ext uri="{FF2B5EF4-FFF2-40B4-BE49-F238E27FC236}">
                <a16:creationId xmlns:a16="http://schemas.microsoft.com/office/drawing/2014/main" id="{7827F8F8-D3B0-F73D-0EB2-35DE98C7AF53}"/>
              </a:ext>
            </a:extLst>
          </p:cNvPr>
          <p:cNvSpPr/>
          <p:nvPr/>
        </p:nvSpPr>
        <p:spPr>
          <a:xfrm>
            <a:off x="10596702" y="4068121"/>
            <a:ext cx="1013425" cy="412955"/>
          </a:xfrm>
          <a:prstGeom prst="wedgeRectCallout">
            <a:avLst>
              <a:gd name="adj1" fmla="val -16651"/>
              <a:gd name="adj2" fmla="val 109062"/>
            </a:avLst>
          </a:prstGeom>
          <a:solidFill>
            <a:schemeClr val="bg1"/>
          </a:solidFill>
          <a:ln w="9525">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1A1E21"/>
                </a:solidFill>
                <a:effectLst/>
                <a:uLnTx/>
                <a:uFillTx/>
                <a:latin typeface="Arial"/>
                <a:ea typeface="+mn-ea"/>
                <a:cs typeface="Arial"/>
              </a:rPr>
              <a:t>Barking &amp; Dagenham</a:t>
            </a:r>
          </a:p>
        </p:txBody>
      </p:sp>
    </p:spTree>
    <p:extLst>
      <p:ext uri="{BB962C8B-B14F-4D97-AF65-F5344CB8AC3E}">
        <p14:creationId xmlns:p14="http://schemas.microsoft.com/office/powerpoint/2010/main" val="2202897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393212-A71A-4311-B846-00C4E9477ABA}"/>
              </a:ext>
            </a:extLst>
          </p:cNvPr>
          <p:cNvSpPr/>
          <p:nvPr/>
        </p:nvSpPr>
        <p:spPr>
          <a:xfrm>
            <a:off x="539834" y="1031475"/>
            <a:ext cx="10919300" cy="1897955"/>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1400" b="1" i="1" u="none" strike="noStrike" kern="0" cap="none" spc="0" normalizeH="0" baseline="0" noProof="0">
                <a:ln>
                  <a:noFill/>
                </a:ln>
                <a:solidFill>
                  <a:srgbClr val="353E43">
                    <a:lumMod val="50000"/>
                  </a:srgbClr>
                </a:solidFill>
                <a:effectLst/>
                <a:uLnTx/>
                <a:uFillTx/>
                <a:latin typeface="Arial"/>
                <a:ea typeface="+mn-ea"/>
                <a:cs typeface="Arial"/>
              </a:rPr>
              <a:t>Data on this slide should be interpreted with caution. It is based on population estimates extrapolated from the 2011 Census</a:t>
            </a:r>
            <a:r>
              <a:rPr kumimoji="0" lang="en-US" sz="1600" b="1" i="1" u="none" strike="noStrike" kern="0" cap="none" spc="0" normalizeH="0" baseline="0" noProof="0">
                <a:ln>
                  <a:noFill/>
                </a:ln>
                <a:solidFill>
                  <a:srgbClr val="353E43">
                    <a:lumMod val="50000"/>
                  </a:srgbClr>
                </a:solidFill>
                <a:effectLst/>
                <a:uLnTx/>
                <a:uFillTx/>
                <a:latin typeface="Arial"/>
                <a:ea typeface="+mn-ea"/>
                <a:cs typeface="Arial"/>
              </a:rPr>
              <a:t>. </a:t>
            </a:r>
            <a:r>
              <a:rPr kumimoji="0" lang="en-US" sz="1400" b="1" i="1" u="none" strike="noStrike" kern="0" cap="none" spc="0" normalizeH="0" baseline="0" noProof="0">
                <a:ln>
                  <a:noFill/>
                </a:ln>
                <a:solidFill>
                  <a:srgbClr val="353E43">
                    <a:lumMod val="50000"/>
                  </a:srgbClr>
                </a:solidFill>
                <a:effectLst/>
                <a:uLnTx/>
                <a:uFillTx/>
                <a:latin typeface="Arial"/>
                <a:ea typeface="+mn-ea"/>
                <a:cs typeface="Arial"/>
              </a:rPr>
              <a:t>These were notably different from the population measured at the 2021 Census. </a:t>
            </a:r>
            <a:endParaRPr kumimoji="0" lang="en-US" sz="1800" b="0" i="0" u="none" strike="noStrike" kern="1200" cap="none" spc="0" normalizeH="0" baseline="0" noProof="0">
              <a:ln>
                <a:noFill/>
              </a:ln>
              <a:solidFill>
                <a:srgbClr val="353E43">
                  <a:lumMod val="50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600" b="0" i="0" u="none" strike="noStrike" kern="0" cap="none" spc="0" normalizeH="0" baseline="0" noProof="0">
                <a:ln>
                  <a:noFill/>
                </a:ln>
                <a:solidFill>
                  <a:srgbClr val="353E43"/>
                </a:solidFill>
                <a:effectLst/>
                <a:uLnTx/>
                <a:uFillTx/>
                <a:latin typeface="Arial"/>
                <a:ea typeface="+mn-ea"/>
                <a:cs typeface="Arial"/>
              </a:rPr>
              <a:t>Healthy life expectancy provides an estimate of lifetime spent in 'very good' or 'good' health, based on how individuals perceive their general health</a:t>
            </a:r>
            <a:endParaRPr kumimoji="0" lang="en-US" sz="1800" b="0" i="0" u="none" strike="noStrike" kern="1200" cap="none" spc="0" normalizeH="0" baseline="0" noProof="0">
              <a:ln>
                <a:noFill/>
              </a:ln>
              <a:solidFill>
                <a:srgbClr val="353E43"/>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353E43"/>
                </a:solidFill>
                <a:effectLst/>
                <a:uLnTx/>
                <a:uFillTx/>
                <a:latin typeface="Arial"/>
                <a:ea typeface="+mn-ea"/>
                <a:cs typeface="Arial"/>
              </a:rPr>
              <a:t>Between 2018-20, healthy life expectancy at birth for males in London was in line with England at 63.8 years, whereas it was above the national average for females at 65.0 years</a:t>
            </a:r>
            <a:endParaRPr kumimoji="0" lang="en-US" sz="1800" b="0" i="0" u="none" strike="noStrike" kern="1200" cap="none" spc="0" normalizeH="0" baseline="0" noProof="0">
              <a:ln>
                <a:noFill/>
              </a:ln>
              <a:solidFill>
                <a:srgbClr val="353E43"/>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7F7F7F"/>
              </a:solidFill>
              <a:effectLst/>
              <a:uLnTx/>
              <a:uFillTx/>
              <a:latin typeface="Arial"/>
              <a:ea typeface="+mn-ea"/>
              <a:cs typeface="Arial" panose="020B0604020202020204" pitchFamily="34" charset="0"/>
            </a:endParaRPr>
          </a:p>
        </p:txBody>
      </p:sp>
      <p:sp>
        <p:nvSpPr>
          <p:cNvPr id="30" name="Title 2">
            <a:extLst>
              <a:ext uri="{FF2B5EF4-FFF2-40B4-BE49-F238E27FC236}">
                <a16:creationId xmlns:a16="http://schemas.microsoft.com/office/drawing/2014/main" id="{23A2DC08-ACBF-814F-AB3C-4F7FFB9830CA}"/>
              </a:ext>
            </a:extLst>
          </p:cNvPr>
          <p:cNvSpPr>
            <a:spLocks noGrp="1"/>
          </p:cNvSpPr>
          <p:nvPr>
            <p:ph type="title"/>
          </p:nvPr>
        </p:nvSpPr>
        <p:spPr>
          <a:xfrm>
            <a:off x="623601" y="530407"/>
            <a:ext cx="10751768" cy="507791"/>
          </a:xfrm>
          <a:noFill/>
          <a:ln>
            <a:noFill/>
          </a:ln>
        </p:spPr>
        <p:style>
          <a:lnRef idx="2">
            <a:schemeClr val="dk1">
              <a:shade val="50000"/>
            </a:schemeClr>
          </a:lnRef>
          <a:fillRef idx="1">
            <a:schemeClr val="dk1"/>
          </a:fillRef>
          <a:effectRef idx="0">
            <a:schemeClr val="dk1"/>
          </a:effectRef>
          <a:fontRef idx="minor">
            <a:schemeClr val="lt1"/>
          </a:fontRef>
        </p:style>
        <p:txBody>
          <a:bodyPr anchor="t" anchorCtr="0">
            <a:spAutoFit/>
          </a:bodyPr>
          <a:lstStyle/>
          <a:p>
            <a:r>
              <a:rPr lang="en-GB" sz="3000" spc="190">
                <a:solidFill>
                  <a:schemeClr val="accent3">
                    <a:lumMod val="75000"/>
                  </a:schemeClr>
                </a:solidFill>
                <a:ea typeface="Aktiv Grotesk" panose="020B0504020202020204" pitchFamily="34" charset="0"/>
              </a:rPr>
              <a:t>HEALTHY LIFE EXPECTANCY IN LONDON</a:t>
            </a:r>
            <a:endParaRPr lang="en-GB" sz="3000" spc="190">
              <a:solidFill>
                <a:schemeClr val="accent3">
                  <a:lumMod val="75000"/>
                </a:schemeClr>
              </a:solidFill>
              <a:latin typeface="Arial" panose="020B0604020202020204" pitchFamily="34" charset="0"/>
              <a:ea typeface="Aktiv Grotesk" panose="020B0504020202020204" pitchFamily="34" charset="0"/>
              <a:cs typeface="Arial" panose="020B0604020202020204" pitchFamily="34" charset="0"/>
            </a:endParaRPr>
          </a:p>
        </p:txBody>
      </p:sp>
      <p:sp>
        <p:nvSpPr>
          <p:cNvPr id="13" name="Text Placeholder 5">
            <a:extLst>
              <a:ext uri="{FF2B5EF4-FFF2-40B4-BE49-F238E27FC236}">
                <a16:creationId xmlns:a16="http://schemas.microsoft.com/office/drawing/2014/main" id="{620BB78F-C9DC-BC46-91C5-52E6C61465C4}"/>
              </a:ext>
            </a:extLst>
          </p:cNvPr>
          <p:cNvSpPr txBox="1">
            <a:spLocks/>
          </p:cNvSpPr>
          <p:nvPr/>
        </p:nvSpPr>
        <p:spPr>
          <a:xfrm>
            <a:off x="605458" y="3022687"/>
            <a:ext cx="10224613" cy="22531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GB" sz="1600" b="1" i="0" u="none" strike="noStrike" kern="1200" cap="none" spc="0" normalizeH="0" baseline="0" noProof="0">
                <a:ln>
                  <a:noFill/>
                </a:ln>
                <a:solidFill>
                  <a:srgbClr val="353E43"/>
                </a:solidFill>
                <a:effectLst/>
                <a:uLnTx/>
                <a:uFillTx/>
                <a:latin typeface="Arial" panose="020B0604020202020204" pitchFamily="34" charset="0"/>
                <a:ea typeface="+mn-ea"/>
                <a:cs typeface="Arial"/>
                <a:sym typeface="Arial"/>
              </a:rPr>
              <a:t>Fig 4. Trend in healthy life expectancy at birth, by sex, London compared to England, 2009-11 to 2018-20</a:t>
            </a:r>
          </a:p>
        </p:txBody>
      </p:sp>
      <p:sp>
        <p:nvSpPr>
          <p:cNvPr id="14" name="Rectangle 13">
            <a:extLst>
              <a:ext uri="{FF2B5EF4-FFF2-40B4-BE49-F238E27FC236}">
                <a16:creationId xmlns:a16="http://schemas.microsoft.com/office/drawing/2014/main" id="{E7440249-C8D0-364B-8404-2B31B3BBE8C3}"/>
              </a:ext>
            </a:extLst>
          </p:cNvPr>
          <p:cNvSpPr/>
          <p:nvPr/>
        </p:nvSpPr>
        <p:spPr>
          <a:xfrm>
            <a:off x="605458" y="3245610"/>
            <a:ext cx="10782095" cy="220001"/>
          </a:xfrm>
          <a:prstGeom prst="rect">
            <a:avLst/>
          </a:prstGeom>
        </p:spPr>
        <p:txBody>
          <a:bodyPr wrap="square" lIns="0" tIns="45720" rIns="91440" bIns="45720" anchor="t">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1200" b="1" i="0" u="none" strike="noStrike" kern="0" cap="none" spc="0" normalizeH="0" baseline="0" noProof="0">
                <a:ln>
                  <a:noFill/>
                </a:ln>
                <a:solidFill>
                  <a:srgbClr val="000000"/>
                </a:solidFill>
                <a:effectLst/>
                <a:uLnTx/>
                <a:uFillTx/>
                <a:latin typeface="Arial"/>
                <a:ea typeface="+mn-ea"/>
                <a:cs typeface="Arial"/>
                <a:sym typeface="Arial"/>
              </a:rPr>
              <a:t>Note: The most recent d</a:t>
            </a:r>
            <a:r>
              <a:rPr kumimoji="0" lang="en-GB" sz="1200" b="1" i="0" u="none" strike="noStrike" kern="1200" cap="none" spc="-20" normalizeH="0" baseline="0" noProof="0">
                <a:ln>
                  <a:noFill/>
                </a:ln>
                <a:solidFill>
                  <a:srgbClr val="353E43"/>
                </a:solidFill>
                <a:effectLst/>
                <a:uLnTx/>
                <a:uFillTx/>
                <a:latin typeface="Arial"/>
                <a:ea typeface="+mn-ea"/>
                <a:cs typeface="Arial"/>
                <a:sym typeface="Arial"/>
              </a:rPr>
              <a:t>ata</a:t>
            </a:r>
            <a:r>
              <a:rPr kumimoji="0" lang="en-GB" sz="1200" b="1" i="0" u="none" strike="noStrike" kern="1200" cap="none" spc="-20" normalizeH="0" baseline="0" noProof="0">
                <a:ln>
                  <a:noFill/>
                </a:ln>
                <a:solidFill>
                  <a:srgbClr val="353E43"/>
                </a:solidFill>
                <a:effectLst/>
                <a:uLnTx/>
                <a:uFillTx/>
                <a:latin typeface="Arial"/>
                <a:ea typeface="Aktiv Grotesk" panose="020B0504020202020204" pitchFamily="34" charset="0"/>
                <a:cs typeface="Arial"/>
                <a:sym typeface="Arial"/>
              </a:rPr>
              <a:t> is based on 3-year figures which includes one year of pandemic data and will not entirely reflect the impact of the pandemic</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6" name="Picture 15">
            <a:extLst>
              <a:ext uri="{FF2B5EF4-FFF2-40B4-BE49-F238E27FC236}">
                <a16:creationId xmlns:a16="http://schemas.microsoft.com/office/drawing/2014/main" id="{BFF6052F-457F-465B-A233-A623EB04E4B8}"/>
              </a:ext>
            </a:extLst>
          </p:cNvPr>
          <p:cNvPicPr>
            <a:picLocks noChangeAspect="1"/>
          </p:cNvPicPr>
          <p:nvPr/>
        </p:nvPicPr>
        <p:blipFill>
          <a:blip r:embed="rId3"/>
          <a:stretch>
            <a:fillRect/>
          </a:stretch>
        </p:blipFill>
        <p:spPr>
          <a:xfrm>
            <a:off x="544498" y="3564792"/>
            <a:ext cx="4753998" cy="2866021"/>
          </a:xfrm>
          <a:prstGeom prst="rect">
            <a:avLst/>
          </a:prstGeom>
        </p:spPr>
      </p:pic>
      <p:pic>
        <p:nvPicPr>
          <p:cNvPr id="17" name="Picture 16">
            <a:extLst>
              <a:ext uri="{FF2B5EF4-FFF2-40B4-BE49-F238E27FC236}">
                <a16:creationId xmlns:a16="http://schemas.microsoft.com/office/drawing/2014/main" id="{5DE94CDF-06EC-4183-A4E1-431E4B0ED4D7}"/>
              </a:ext>
            </a:extLst>
          </p:cNvPr>
          <p:cNvPicPr>
            <a:picLocks noChangeAspect="1"/>
          </p:cNvPicPr>
          <p:nvPr/>
        </p:nvPicPr>
        <p:blipFill>
          <a:blip r:embed="rId4"/>
          <a:stretch>
            <a:fillRect/>
          </a:stretch>
        </p:blipFill>
        <p:spPr>
          <a:xfrm>
            <a:off x="5712455" y="3564818"/>
            <a:ext cx="4855029" cy="2986377"/>
          </a:xfrm>
          <a:prstGeom prst="rect">
            <a:avLst/>
          </a:prstGeom>
        </p:spPr>
      </p:pic>
      <p:sp>
        <p:nvSpPr>
          <p:cNvPr id="12" name="Rectangle 11">
            <a:extLst>
              <a:ext uri="{FF2B5EF4-FFF2-40B4-BE49-F238E27FC236}">
                <a16:creationId xmlns:a16="http://schemas.microsoft.com/office/drawing/2014/main" id="{EDB8AC76-936E-46B2-96E1-57C055E8E642}"/>
              </a:ext>
            </a:extLst>
          </p:cNvPr>
          <p:cNvSpPr/>
          <p:nvPr/>
        </p:nvSpPr>
        <p:spPr>
          <a:xfrm>
            <a:off x="479575" y="6459029"/>
            <a:ext cx="4887877"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353E43"/>
                </a:solidFill>
                <a:effectLst/>
                <a:uLnTx/>
                <a:uFillTx/>
                <a:latin typeface="Arial"/>
                <a:ea typeface="+mn-ea"/>
                <a:cs typeface="Arial"/>
              </a:rPr>
              <a:t>Source: </a:t>
            </a:r>
            <a:r>
              <a:rPr kumimoji="0" lang="en-GB" sz="1000" b="0" i="0" u="none" strike="noStrike" kern="1200" cap="none" spc="0" normalizeH="0" baseline="0" noProof="0">
                <a:ln>
                  <a:noFill/>
                </a:ln>
                <a:solidFill>
                  <a:srgbClr val="353E43"/>
                </a:solidFill>
                <a:effectLst/>
                <a:uLnTx/>
                <a:uFillTx/>
                <a:latin typeface="Arial"/>
                <a:ea typeface="+mn-ea"/>
                <a:cs typeface="Arial"/>
                <a:hlinkClick r:id="rId5"/>
              </a:rPr>
              <a:t>PHE Public Health Outcomes Framework - Healthy life expectancy at birth </a:t>
            </a:r>
            <a:endParaRPr kumimoji="0" lang="en-GB" sz="1000" b="0" i="0" u="none" strike="noStrike" kern="1200" cap="none" spc="0" normalizeH="0" baseline="0" noProof="0">
              <a:ln>
                <a:noFill/>
              </a:ln>
              <a:solidFill>
                <a:srgbClr val="353E43"/>
              </a:solidFill>
              <a:effectLst/>
              <a:uLnTx/>
              <a:uFillTx/>
              <a:latin typeface="Arial"/>
              <a:ea typeface="+mn-ea"/>
              <a:cs typeface="Arial" panose="020B0604020202020204" pitchFamily="34" charset="0"/>
            </a:endParaRPr>
          </a:p>
        </p:txBody>
      </p:sp>
      <p:sp>
        <p:nvSpPr>
          <p:cNvPr id="3" name="Rectangle 2">
            <a:extLst>
              <a:ext uri="{FF2B5EF4-FFF2-40B4-BE49-F238E27FC236}">
                <a16:creationId xmlns:a16="http://schemas.microsoft.com/office/drawing/2014/main" id="{C07705CA-12A6-0177-03D8-66521A462962}"/>
              </a:ext>
            </a:extLst>
          </p:cNvPr>
          <p:cNvSpPr/>
          <p:nvPr/>
        </p:nvSpPr>
        <p:spPr>
          <a:xfrm>
            <a:off x="10546080" y="0"/>
            <a:ext cx="1645920" cy="589280"/>
          </a:xfrm>
          <a:prstGeom prst="rect">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Not updated from 2022</a:t>
            </a:r>
          </a:p>
        </p:txBody>
      </p:sp>
    </p:spTree>
    <p:extLst>
      <p:ext uri="{BB962C8B-B14F-4D97-AF65-F5344CB8AC3E}">
        <p14:creationId xmlns:p14="http://schemas.microsoft.com/office/powerpoint/2010/main" val="2277398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05965EE-0FE6-76A0-1598-BFF18F9BBBA6}"/>
              </a:ext>
            </a:extLst>
          </p:cNvPr>
          <p:cNvSpPr txBox="1"/>
          <p:nvPr/>
        </p:nvSpPr>
        <p:spPr bwMode="gray">
          <a:xfrm>
            <a:off x="661951" y="1587997"/>
            <a:ext cx="5320589" cy="4575609"/>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a:ln>
                  <a:noFill/>
                </a:ln>
                <a:solidFill>
                  <a:srgbClr val="353E43">
                    <a:lumMod val="50000"/>
                  </a:srgbClr>
                </a:solidFill>
                <a:effectLst/>
                <a:uLnTx/>
                <a:uFillTx/>
                <a:latin typeface="Arial"/>
                <a:ea typeface="+mn-ea"/>
                <a:cs typeface="Arial"/>
              </a:rPr>
              <a:t>Data on this slide should be interpreted with caution. It is based on population estimates extrapolated from the 2011 Census</a:t>
            </a:r>
            <a:r>
              <a:rPr kumimoji="0" lang="en-US" sz="1600" b="1" i="1" u="none" strike="noStrike" kern="0" cap="none" spc="0" normalizeH="0" baseline="0" noProof="0">
                <a:ln>
                  <a:noFill/>
                </a:ln>
                <a:solidFill>
                  <a:srgbClr val="353E43">
                    <a:lumMod val="50000"/>
                  </a:srgbClr>
                </a:solidFill>
                <a:effectLst/>
                <a:uLnTx/>
                <a:uFillTx/>
                <a:latin typeface="Arial"/>
                <a:ea typeface="+mn-ea"/>
                <a:cs typeface="Arial"/>
              </a:rPr>
              <a:t>. </a:t>
            </a:r>
            <a:r>
              <a:rPr kumimoji="0" lang="en-US" sz="1400" b="1" i="1" u="none" strike="noStrike" kern="0" cap="none" spc="0" normalizeH="0" baseline="0" noProof="0">
                <a:ln>
                  <a:noFill/>
                </a:ln>
                <a:solidFill>
                  <a:srgbClr val="353E43">
                    <a:lumMod val="50000"/>
                  </a:srgbClr>
                </a:solidFill>
                <a:effectLst/>
                <a:uLnTx/>
                <a:uFillTx/>
                <a:latin typeface="Arial"/>
                <a:ea typeface="+mn-ea"/>
                <a:cs typeface="Arial"/>
              </a:rPr>
              <a:t>These were notably different from the population measured at the 2021 Census. </a:t>
            </a:r>
            <a:endParaRPr kumimoji="0" lang="en-US" sz="1800" b="0" i="0" u="none" strike="noStrike" kern="1200" cap="none" spc="0" normalizeH="0" baseline="0" noProof="0">
              <a:ln>
                <a:noFill/>
              </a:ln>
              <a:solidFill>
                <a:srgbClr val="353E43">
                  <a:lumMod val="50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353E43"/>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353E43"/>
                </a:solidFill>
                <a:effectLst/>
                <a:uLnTx/>
                <a:uFillTx/>
                <a:latin typeface="Arial"/>
                <a:ea typeface="+mn-ea"/>
                <a:cs typeface="Arial"/>
                <a:sym typeface="Arial"/>
              </a:rPr>
              <a:t>Between 2018-2020, there were significant differences in healthy life expectancy across London boroughs. The range for each gender was:</a:t>
            </a:r>
            <a:endParaRPr kumimoji="0" lang="en-US" sz="1800" b="0" i="0" u="none" strike="noStrike" kern="1200" cap="none" spc="0" normalizeH="0" baseline="0" noProof="0">
              <a:ln>
                <a:noFill/>
              </a:ln>
              <a:solidFill>
                <a:srgbClr val="353E43"/>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1" i="0" u="none" strike="noStrike" kern="0" cap="none" spc="0" normalizeH="0" baseline="0" noProof="0">
                <a:ln>
                  <a:noFill/>
                </a:ln>
                <a:solidFill>
                  <a:srgbClr val="353E43"/>
                </a:solidFill>
                <a:effectLst/>
                <a:uLnTx/>
                <a:uFillTx/>
                <a:latin typeface="Arial"/>
                <a:ea typeface="+mn-ea"/>
                <a:cs typeface="Arial"/>
                <a:sym typeface="Arial"/>
              </a:rPr>
              <a:t>Males: </a:t>
            </a:r>
            <a:r>
              <a:rPr kumimoji="0" lang="en-US" sz="1400" b="0" i="0" u="none" strike="noStrike" kern="0" cap="none" spc="0" normalizeH="0" baseline="0" noProof="0">
                <a:ln>
                  <a:noFill/>
                </a:ln>
                <a:solidFill>
                  <a:srgbClr val="353E43"/>
                </a:solidFill>
                <a:effectLst/>
                <a:uLnTx/>
                <a:uFillTx/>
                <a:latin typeface="Arial"/>
                <a:ea typeface="+mn-ea"/>
                <a:cs typeface="Arial"/>
                <a:sym typeface="Arial"/>
              </a:rPr>
              <a:t>58.1 years in Barking and Dagenham to 70.2 years in Richmond upon Thames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1" i="0" u="none" strike="noStrike" kern="0" cap="none" spc="0" normalizeH="0" baseline="0" noProof="0">
                <a:ln>
                  <a:noFill/>
                </a:ln>
                <a:solidFill>
                  <a:srgbClr val="353E43"/>
                </a:solidFill>
                <a:effectLst/>
                <a:uLnTx/>
                <a:uFillTx/>
                <a:latin typeface="Arial"/>
                <a:ea typeface="+mn-ea"/>
                <a:cs typeface="Arial"/>
                <a:sym typeface="Arial"/>
              </a:rPr>
              <a:t>Females:</a:t>
            </a:r>
            <a:r>
              <a:rPr kumimoji="0" lang="en-US" sz="1400" b="0" i="0" u="none" strike="noStrike" kern="0" cap="none" spc="0" normalizeH="0" baseline="0" noProof="0">
                <a:ln>
                  <a:noFill/>
                </a:ln>
                <a:solidFill>
                  <a:srgbClr val="353E43"/>
                </a:solidFill>
                <a:effectLst/>
                <a:uLnTx/>
                <a:uFillTx/>
                <a:latin typeface="Arial"/>
                <a:ea typeface="+mn-ea"/>
                <a:cs typeface="Arial"/>
                <a:sym typeface="Arial"/>
              </a:rPr>
              <a:t> 57.8 years in Tower Hamlets to 70.1 years in Wandsworth</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a:ln>
                <a:noFill/>
              </a:ln>
              <a:solidFill>
                <a:srgbClr val="353E43"/>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a:ln>
                  <a:noFill/>
                </a:ln>
                <a:solidFill>
                  <a:srgbClr val="353E43"/>
                </a:solidFill>
                <a:effectLst/>
                <a:uLnTx/>
                <a:uFillTx/>
                <a:latin typeface="Arial"/>
                <a:ea typeface="+mn-ea"/>
                <a:cs typeface="Arial"/>
                <a:sym typeface="Arial"/>
              </a:rPr>
              <a:t>More deprived boroughs tended to have a lower healthy life expectancy for both males and females (Fig. 5).</a:t>
            </a:r>
            <a:endParaRPr kumimoji="0" lang="en-US" sz="1400" b="0" i="0" u="none" strike="noStrike" kern="0" cap="none" spc="0" normalizeH="0" baseline="0" noProof="0">
              <a:ln>
                <a:noFill/>
              </a:ln>
              <a:solidFill>
                <a:srgbClr val="353E43"/>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400" b="0" i="0" u="none" strike="noStrike" kern="0" cap="none" spc="0" normalizeH="0" baseline="0" noProof="0">
              <a:ln>
                <a:noFill/>
              </a:ln>
              <a:solidFill>
                <a:srgbClr val="353E43"/>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53E43"/>
                </a:solidFill>
                <a:effectLst/>
                <a:uLnTx/>
                <a:uFillTx/>
                <a:latin typeface="Arial"/>
                <a:ea typeface="+mn-ea"/>
                <a:cs typeface="Arial"/>
              </a:rPr>
              <a:t>Note: </a:t>
            </a:r>
            <a:r>
              <a:rPr kumimoji="0" lang="en-GB" sz="1200" b="0" i="0" u="none" strike="noStrike" kern="0" cap="none" spc="0" normalizeH="0" baseline="0" noProof="0">
                <a:ln>
                  <a:noFill/>
                </a:ln>
                <a:solidFill>
                  <a:srgbClr val="353E43"/>
                </a:solidFill>
                <a:effectLst/>
                <a:uLnTx/>
                <a:uFillTx/>
                <a:latin typeface="Arial"/>
                <a:ea typeface="+mn-ea"/>
                <a:cs typeface="Arial"/>
              </a:rPr>
              <a:t>Healthy life expectancy is defined in the OHID Fingertips</a:t>
            </a:r>
            <a:r>
              <a:rPr kumimoji="0" lang="en-GB" sz="1200" b="0" i="0" u="none" strike="noStrike" kern="0" cap="none" spc="0" normalizeH="0" baseline="0" noProof="0">
                <a:ln>
                  <a:noFill/>
                </a:ln>
                <a:solidFill>
                  <a:srgbClr val="353E43"/>
                </a:solidFill>
                <a:effectLst/>
                <a:uLnTx/>
                <a:uFillTx/>
                <a:latin typeface="Arial"/>
                <a:ea typeface="+mn-ea"/>
                <a:cs typeface="Arial"/>
                <a:hlinkClick r:id="rId3">
                  <a:extLst>
                    <a:ext uri="{A12FA001-AC4F-418D-AE19-62706E023703}">
                      <ahyp:hlinkClr xmlns:ahyp="http://schemas.microsoft.com/office/drawing/2018/hyperlinkcolor" val="tx"/>
                    </a:ext>
                  </a:extLst>
                </a:hlinkClick>
              </a:rPr>
              <a:t> </a:t>
            </a:r>
            <a:r>
              <a:rPr kumimoji="0" lang="en-GB" sz="1200" b="0" i="0" u="none" strike="noStrike" kern="0" cap="none" spc="0" normalizeH="0" baseline="0" noProof="0">
                <a:ln>
                  <a:noFill/>
                </a:ln>
                <a:solidFill>
                  <a:srgbClr val="353E43"/>
                </a:solidFill>
                <a:effectLst/>
                <a:uLnTx/>
                <a:uFillTx/>
                <a:latin typeface="Arial"/>
                <a:ea typeface="+mn-ea"/>
                <a:cs typeface="Arial"/>
              </a:rPr>
              <a:t>Public Health Outcomes Framework (PHOF) as 'A measure of the average number of years a person would expect to live in good health based on contemporary mortality rates and prevalence of self-reported good health. The prevalence of good health is derived from responses to a survey question on general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353E43"/>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400" b="0" i="0" u="none" strike="noStrike" kern="0" cap="none" spc="0" normalizeH="0" baseline="0" noProof="0">
              <a:ln>
                <a:noFill/>
              </a:ln>
              <a:solidFill>
                <a:srgbClr val="353E43"/>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a:ln>
                <a:noFill/>
              </a:ln>
              <a:solidFill>
                <a:srgbClr val="353E43"/>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400" b="0" i="0" u="none" strike="noStrike" kern="0" cap="none" spc="0" normalizeH="0" baseline="0" noProof="0">
              <a:ln>
                <a:noFill/>
              </a:ln>
              <a:solidFill>
                <a:srgbClr val="353E43"/>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400" b="0" i="0" u="none" strike="noStrike" kern="0" cap="none" spc="0" normalizeH="0" baseline="0" noProof="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400" b="0" i="0" u="none" strike="noStrike" kern="0" cap="none" spc="0" normalizeH="0" baseline="0" noProof="0">
              <a:ln>
                <a:noFill/>
              </a:ln>
              <a:solidFill>
                <a:srgbClr val="353E43"/>
              </a:solidFill>
              <a:effectLst/>
              <a:uLnTx/>
              <a:uFillTx/>
              <a:latin typeface="Arial"/>
              <a:ea typeface="+mn-ea"/>
              <a:cs typeface="Arial"/>
            </a:endParaRPr>
          </a:p>
        </p:txBody>
      </p:sp>
      <p:sp>
        <p:nvSpPr>
          <p:cNvPr id="30" name="Title 2">
            <a:extLst>
              <a:ext uri="{FF2B5EF4-FFF2-40B4-BE49-F238E27FC236}">
                <a16:creationId xmlns:a16="http://schemas.microsoft.com/office/drawing/2014/main" id="{23A2DC08-ACBF-814F-AB3C-4F7FFB9830CA}"/>
              </a:ext>
            </a:extLst>
          </p:cNvPr>
          <p:cNvSpPr>
            <a:spLocks noGrp="1"/>
          </p:cNvSpPr>
          <p:nvPr>
            <p:ph type="title"/>
          </p:nvPr>
        </p:nvSpPr>
        <p:spPr>
          <a:xfrm>
            <a:off x="661123" y="477342"/>
            <a:ext cx="10751768" cy="923289"/>
          </a:xfrm>
          <a:noFill/>
          <a:ln>
            <a:noFill/>
          </a:ln>
        </p:spPr>
        <p:style>
          <a:lnRef idx="2">
            <a:schemeClr val="dk1">
              <a:shade val="50000"/>
            </a:schemeClr>
          </a:lnRef>
          <a:fillRef idx="1">
            <a:schemeClr val="dk1"/>
          </a:fillRef>
          <a:effectRef idx="0">
            <a:schemeClr val="dk1"/>
          </a:effectRef>
          <a:fontRef idx="minor">
            <a:schemeClr val="lt1"/>
          </a:fontRef>
        </p:style>
        <p:txBody>
          <a:bodyPr anchor="t" anchorCtr="0">
            <a:spAutoFit/>
          </a:bodyPr>
          <a:lstStyle/>
          <a:p>
            <a:r>
              <a:rPr lang="en-US" sz="3000" spc="190">
                <a:solidFill>
                  <a:schemeClr val="accent3">
                    <a:lumMod val="75000"/>
                  </a:schemeClr>
                </a:solidFill>
                <a:latin typeface="Arial" panose="020B0604020202020204" pitchFamily="34" charset="0"/>
                <a:ea typeface="Aktiv Grotesk" panose="020B0504020202020204" pitchFamily="34" charset="0"/>
                <a:cs typeface="Arial" panose="020B0604020202020204" pitchFamily="34" charset="0"/>
              </a:rPr>
              <a:t>HEALTHY LIFE EXPECTANCY VARIES SIGNIFICANTLY ACROSS LONDON BOROUGHS</a:t>
            </a:r>
          </a:p>
        </p:txBody>
      </p:sp>
      <p:sp>
        <p:nvSpPr>
          <p:cNvPr id="33" name="Text Placeholder 5">
            <a:extLst>
              <a:ext uri="{FF2B5EF4-FFF2-40B4-BE49-F238E27FC236}">
                <a16:creationId xmlns:a16="http://schemas.microsoft.com/office/drawing/2014/main" id="{DB1AB912-F8CC-0541-AED2-082E4223B659}"/>
              </a:ext>
            </a:extLst>
          </p:cNvPr>
          <p:cNvSpPr txBox="1">
            <a:spLocks/>
          </p:cNvSpPr>
          <p:nvPr/>
        </p:nvSpPr>
        <p:spPr>
          <a:xfrm>
            <a:off x="6149829" y="1596364"/>
            <a:ext cx="5369334" cy="256306"/>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GB" sz="1400" b="1" i="0" u="none" strike="noStrike" kern="1200" cap="none" spc="0" normalizeH="0" baseline="0" noProof="0">
                <a:ln>
                  <a:noFill/>
                </a:ln>
                <a:solidFill>
                  <a:srgbClr val="353E43"/>
                </a:solidFill>
                <a:effectLst/>
                <a:uLnTx/>
                <a:uFillTx/>
                <a:latin typeface="Arial"/>
                <a:ea typeface="+mn-ea"/>
                <a:cs typeface="Arial"/>
                <a:sym typeface="Arial"/>
              </a:rPr>
              <a:t>Fig 5. Healthy life expectancy at birth by deprivation for London boroughs, 2018-2020</a:t>
            </a:r>
          </a:p>
        </p:txBody>
      </p:sp>
      <p:sp>
        <p:nvSpPr>
          <p:cNvPr id="34" name="Rectangle 33">
            <a:extLst>
              <a:ext uri="{FF2B5EF4-FFF2-40B4-BE49-F238E27FC236}">
                <a16:creationId xmlns:a16="http://schemas.microsoft.com/office/drawing/2014/main" id="{EA7DDB4C-1115-E242-A72F-FF1C2B9E3A10}"/>
              </a:ext>
            </a:extLst>
          </p:cNvPr>
          <p:cNvSpPr/>
          <p:nvPr/>
        </p:nvSpPr>
        <p:spPr>
          <a:xfrm>
            <a:off x="6174328" y="2166091"/>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Rectangle 20">
            <a:extLst>
              <a:ext uri="{FF2B5EF4-FFF2-40B4-BE49-F238E27FC236}">
                <a16:creationId xmlns:a16="http://schemas.microsoft.com/office/drawing/2014/main" id="{D490E6DE-CA36-4728-A94E-CA77DE25FFF7}"/>
              </a:ext>
            </a:extLst>
          </p:cNvPr>
          <p:cNvSpPr/>
          <p:nvPr/>
        </p:nvSpPr>
        <p:spPr>
          <a:xfrm>
            <a:off x="479575" y="6459029"/>
            <a:ext cx="4887877"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353E43"/>
                </a:solidFill>
                <a:effectLst/>
                <a:uLnTx/>
                <a:uFillTx/>
                <a:latin typeface="Arial"/>
                <a:ea typeface="+mn-ea"/>
                <a:cs typeface="Arial"/>
              </a:rPr>
              <a:t>Source: PHE Public Health Outcomes Framework</a:t>
            </a:r>
            <a:r>
              <a:rPr kumimoji="0" lang="en-GB" sz="1000" b="0" i="0" u="none" strike="noStrike" kern="1200" cap="none" spc="0" normalizeH="0" baseline="0" noProof="0">
                <a:ln>
                  <a:noFill/>
                </a:ln>
                <a:solidFill>
                  <a:srgbClr val="353E43"/>
                </a:solidFill>
                <a:effectLst/>
                <a:uLnTx/>
                <a:uFillTx/>
                <a:latin typeface="Arial"/>
                <a:ea typeface="+mn-ea"/>
                <a:cs typeface="Arial"/>
                <a:hlinkClick r:id="rId4">
                  <a:extLst>
                    <a:ext uri="{A12FA001-AC4F-418D-AE19-62706E023703}">
                      <ahyp:hlinkClr xmlns:ahyp="http://schemas.microsoft.com/office/drawing/2018/hyperlinkcolor" val="tx"/>
                    </a:ext>
                  </a:extLst>
                </a:hlinkClick>
              </a:rPr>
              <a:t> - Healthy life expectancy at birth </a:t>
            </a:r>
            <a:endParaRPr kumimoji="0" lang="en-GB" sz="1000" b="0" i="0" u="none" strike="noStrike" kern="1200" cap="none" spc="0" normalizeH="0" baseline="0" noProof="0">
              <a:ln>
                <a:noFill/>
              </a:ln>
              <a:solidFill>
                <a:srgbClr val="353E43"/>
              </a:solidFill>
              <a:effectLst/>
              <a:uLnTx/>
              <a:uFillTx/>
              <a:latin typeface="Arial"/>
              <a:ea typeface="+mn-ea"/>
              <a:cs typeface="Arial" panose="020B0604020202020204" pitchFamily="34" charset="0"/>
            </a:endParaRPr>
          </a:p>
        </p:txBody>
      </p:sp>
      <p:graphicFrame>
        <p:nvGraphicFramePr>
          <p:cNvPr id="2" name="Chart 1">
            <a:extLst>
              <a:ext uri="{FF2B5EF4-FFF2-40B4-BE49-F238E27FC236}">
                <a16:creationId xmlns:a16="http://schemas.microsoft.com/office/drawing/2014/main" id="{D2055F17-07AD-C4C3-FF4C-85B3CA80690E}"/>
              </a:ext>
            </a:extLst>
          </p:cNvPr>
          <p:cNvGraphicFramePr>
            <a:graphicFrameLocks/>
          </p:cNvGraphicFramePr>
          <p:nvPr/>
        </p:nvGraphicFramePr>
        <p:xfrm>
          <a:off x="6095999" y="2166091"/>
          <a:ext cx="5616425" cy="4367874"/>
        </p:xfrm>
        <a:graphic>
          <a:graphicData uri="http://schemas.openxmlformats.org/drawingml/2006/chart">
            <c:chart xmlns:c="http://schemas.openxmlformats.org/drawingml/2006/chart" xmlns:r="http://schemas.openxmlformats.org/officeDocument/2006/relationships" r:id="rId5"/>
          </a:graphicData>
        </a:graphic>
      </p:graphicFrame>
      <p:sp>
        <p:nvSpPr>
          <p:cNvPr id="7" name="Speech Bubble: Rectangle 6">
            <a:extLst>
              <a:ext uri="{FF2B5EF4-FFF2-40B4-BE49-F238E27FC236}">
                <a16:creationId xmlns:a16="http://schemas.microsoft.com/office/drawing/2014/main" id="{B0EFE154-9A62-7DD9-600F-3E0148DD7306}"/>
              </a:ext>
            </a:extLst>
          </p:cNvPr>
          <p:cNvSpPr/>
          <p:nvPr/>
        </p:nvSpPr>
        <p:spPr>
          <a:xfrm>
            <a:off x="7225906" y="2576969"/>
            <a:ext cx="837439" cy="178046"/>
          </a:xfrm>
          <a:prstGeom prst="wedgeRectCallout">
            <a:avLst>
              <a:gd name="adj1" fmla="val -18303"/>
              <a:gd name="adj2" fmla="val 92206"/>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353E43"/>
                </a:solidFill>
                <a:effectLst/>
                <a:uLnTx/>
                <a:uFillTx/>
                <a:latin typeface="Arial"/>
                <a:ea typeface="+mn-ea"/>
                <a:cs typeface="+mn-cs"/>
              </a:rPr>
              <a:t>Richmond</a:t>
            </a:r>
          </a:p>
        </p:txBody>
      </p:sp>
      <p:sp>
        <p:nvSpPr>
          <p:cNvPr id="8" name="Speech Bubble: Rectangle 7">
            <a:extLst>
              <a:ext uri="{FF2B5EF4-FFF2-40B4-BE49-F238E27FC236}">
                <a16:creationId xmlns:a16="http://schemas.microsoft.com/office/drawing/2014/main" id="{88C8D313-2ED1-3588-0D24-0E17E062C3BB}"/>
              </a:ext>
            </a:extLst>
          </p:cNvPr>
          <p:cNvSpPr/>
          <p:nvPr/>
        </p:nvSpPr>
        <p:spPr>
          <a:xfrm>
            <a:off x="10589341" y="4811238"/>
            <a:ext cx="929822" cy="450397"/>
          </a:xfrm>
          <a:prstGeom prst="wedgeRectCallout">
            <a:avLst>
              <a:gd name="adj1" fmla="val 8594"/>
              <a:gd name="adj2" fmla="val -100051"/>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353E43"/>
                </a:solidFill>
                <a:effectLst/>
                <a:uLnTx/>
                <a:uFillTx/>
                <a:latin typeface="Arial"/>
                <a:ea typeface="+mn-ea"/>
                <a:cs typeface="+mn-cs"/>
              </a:rPr>
              <a:t>Barking &amp; Dagenham</a:t>
            </a:r>
          </a:p>
        </p:txBody>
      </p:sp>
      <p:sp>
        <p:nvSpPr>
          <p:cNvPr id="9" name="Speech Bubble: Rectangle 8">
            <a:extLst>
              <a:ext uri="{FF2B5EF4-FFF2-40B4-BE49-F238E27FC236}">
                <a16:creationId xmlns:a16="http://schemas.microsoft.com/office/drawing/2014/main" id="{4296B540-1900-06D3-0B1B-BE3FFDBD3E0E}"/>
              </a:ext>
            </a:extLst>
          </p:cNvPr>
          <p:cNvSpPr/>
          <p:nvPr/>
        </p:nvSpPr>
        <p:spPr>
          <a:xfrm>
            <a:off x="9685951" y="4783629"/>
            <a:ext cx="710129" cy="380194"/>
          </a:xfrm>
          <a:prstGeom prst="wedgeRectCallout">
            <a:avLst>
              <a:gd name="adj1" fmla="val 41374"/>
              <a:gd name="adj2" fmla="val -91319"/>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353E43"/>
                </a:solidFill>
                <a:effectLst/>
                <a:uLnTx/>
                <a:uFillTx/>
                <a:latin typeface="Arial"/>
                <a:ea typeface="+mn-ea"/>
                <a:cs typeface="+mn-cs"/>
              </a:rPr>
              <a:t>Tower Hamlets</a:t>
            </a:r>
          </a:p>
        </p:txBody>
      </p:sp>
      <p:sp>
        <p:nvSpPr>
          <p:cNvPr id="10" name="Speech Bubble: Rectangle 9">
            <a:extLst>
              <a:ext uri="{FF2B5EF4-FFF2-40B4-BE49-F238E27FC236}">
                <a16:creationId xmlns:a16="http://schemas.microsoft.com/office/drawing/2014/main" id="{DBD6398E-564F-2A9B-0888-DE7EB3EDDF4E}"/>
              </a:ext>
            </a:extLst>
          </p:cNvPr>
          <p:cNvSpPr/>
          <p:nvPr/>
        </p:nvSpPr>
        <p:spPr>
          <a:xfrm>
            <a:off x="8414192" y="2487946"/>
            <a:ext cx="958019" cy="251266"/>
          </a:xfrm>
          <a:prstGeom prst="wedgeRectCallout">
            <a:avLst>
              <a:gd name="adj1" fmla="val -26210"/>
              <a:gd name="adj2" fmla="val 94577"/>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353E43"/>
                </a:solidFill>
                <a:effectLst/>
                <a:uLnTx/>
                <a:uFillTx/>
                <a:latin typeface="Arial"/>
                <a:ea typeface="+mn-ea"/>
                <a:cs typeface="+mn-cs"/>
              </a:rPr>
              <a:t>Wandsworth</a:t>
            </a:r>
          </a:p>
        </p:txBody>
      </p:sp>
    </p:spTree>
    <p:extLst>
      <p:ext uri="{BB962C8B-B14F-4D97-AF65-F5344CB8AC3E}">
        <p14:creationId xmlns:p14="http://schemas.microsoft.com/office/powerpoint/2010/main" val="2068414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3" name="Text Placeholder 5">
            <a:extLst>
              <a:ext uri="{FF2B5EF4-FFF2-40B4-BE49-F238E27FC236}">
                <a16:creationId xmlns:a16="http://schemas.microsoft.com/office/drawing/2014/main" id="{DB1AB912-F8CC-0541-AED2-082E4223B659}"/>
              </a:ext>
            </a:extLst>
          </p:cNvPr>
          <p:cNvSpPr txBox="1">
            <a:spLocks/>
          </p:cNvSpPr>
          <p:nvPr/>
        </p:nvSpPr>
        <p:spPr>
          <a:xfrm>
            <a:off x="6096000" y="1515751"/>
            <a:ext cx="5369334" cy="256306"/>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GB" sz="1600" b="1" i="0" u="none" strike="noStrike" kern="1200" cap="none" spc="0" normalizeH="0" baseline="0" noProof="0">
                <a:ln>
                  <a:noFill/>
                </a:ln>
                <a:solidFill>
                  <a:srgbClr val="353E43"/>
                </a:solidFill>
                <a:effectLst/>
                <a:uLnTx/>
                <a:uFillTx/>
                <a:latin typeface="Arial"/>
                <a:ea typeface="+mn-ea"/>
                <a:cs typeface="Arial"/>
                <a:sym typeface="Arial"/>
              </a:rPr>
              <a:t>Fig 6. Premature mortality rates (Age standardised mortality rates for under 75 per 100,000), by deprivation decile for London, 2019-21</a:t>
            </a:r>
          </a:p>
        </p:txBody>
      </p:sp>
      <p:sp>
        <p:nvSpPr>
          <p:cNvPr id="34" name="Rectangle 33">
            <a:extLst>
              <a:ext uri="{FF2B5EF4-FFF2-40B4-BE49-F238E27FC236}">
                <a16:creationId xmlns:a16="http://schemas.microsoft.com/office/drawing/2014/main" id="{EA7DDB4C-1115-E242-A72F-FF1C2B9E3A10}"/>
              </a:ext>
            </a:extLst>
          </p:cNvPr>
          <p:cNvSpPr/>
          <p:nvPr/>
        </p:nvSpPr>
        <p:spPr>
          <a:xfrm>
            <a:off x="6174328" y="2166091"/>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TextBox 39">
            <a:extLst>
              <a:ext uri="{FF2B5EF4-FFF2-40B4-BE49-F238E27FC236}">
                <a16:creationId xmlns:a16="http://schemas.microsoft.com/office/drawing/2014/main" id="{27B07B3D-F66A-9646-9C2D-95983657B7C2}"/>
              </a:ext>
            </a:extLst>
          </p:cNvPr>
          <p:cNvSpPr txBox="1"/>
          <p:nvPr/>
        </p:nvSpPr>
        <p:spPr bwMode="gray">
          <a:xfrm>
            <a:off x="546053" y="1548822"/>
            <a:ext cx="5320589" cy="1734438"/>
          </a:xfrm>
          <a:prstGeom prst="rect">
            <a:avLst/>
          </a:prstGeom>
          <a:noFill/>
        </p:spPr>
        <p:txBody>
          <a:bodyPr wrap="square" lIns="0" tIns="0" rIns="0" bIns="0" rtlCol="0" anchor="t">
            <a:no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1200" cap="none" spc="0" normalizeH="0" baseline="0" noProof="0">
                <a:ln>
                  <a:noFill/>
                </a:ln>
                <a:solidFill>
                  <a:srgbClr val="212529"/>
                </a:solidFill>
                <a:effectLst/>
                <a:uLnTx/>
                <a:uFillTx/>
                <a:latin typeface="Arial" panose="020B0604020202020204" pitchFamily="34" charset="0"/>
                <a:ea typeface="+mn-ea"/>
                <a:cs typeface="+mn-cs"/>
              </a:rPr>
              <a:t>Premature mortality refers to the age-standardised rate of deaths per 100,000 people aged under 75 years.</a:t>
            </a:r>
            <a:r>
              <a:rPr kumimoji="0" lang="en-GB" sz="1400" b="0" i="0" u="none" strike="noStrike" kern="1200" cap="none" spc="0" normalizeH="0" baseline="30000" noProof="0">
                <a:ln>
                  <a:noFill/>
                </a:ln>
                <a:solidFill>
                  <a:srgbClr val="212529"/>
                </a:solidFill>
                <a:effectLst/>
                <a:uLnTx/>
                <a:uFillTx/>
                <a:latin typeface="Arial" panose="020B0604020202020204" pitchFamily="34" charset="0"/>
                <a:ea typeface="+mn-ea"/>
                <a:cs typeface="+mn-cs"/>
              </a:rPr>
              <a:t>1,2</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1200" cap="none" spc="0" normalizeH="0" baseline="30000" noProof="0">
              <a:ln>
                <a:noFill/>
              </a:ln>
              <a:solidFill>
                <a:srgbClr val="212529"/>
              </a:solidFill>
              <a:effectLst/>
              <a:uLnTx/>
              <a:uFillTx/>
              <a:latin typeface="Arial" panose="020B06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1200" cap="none" spc="0" normalizeH="0" baseline="0" noProof="0">
                <a:ln>
                  <a:noFill/>
                </a:ln>
                <a:solidFill>
                  <a:srgbClr val="333333"/>
                </a:solidFill>
                <a:effectLst/>
                <a:uLnTx/>
                <a:uFillTx/>
                <a:latin typeface="Arial" panose="020B0604020202020204" pitchFamily="34" charset="0"/>
                <a:ea typeface="+mn-ea"/>
                <a:cs typeface="+mn-cs"/>
              </a:rPr>
              <a:t>All-cause premature mortality in London decreased by 13.8% from 2021 to 2022, representing a return to pre COVID-19 pandemic levels: </a:t>
            </a:r>
          </a:p>
          <a:p>
            <a:pPr marL="742950" marR="0" lvl="1" indent="-285750" algn="l" defTabSz="91440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kumimoji="0" lang="en-GB" sz="1400" b="0" i="0" u="none" strike="noStrike" kern="1200" cap="none" spc="0" normalizeH="0" baseline="0" noProof="0">
                <a:ln>
                  <a:noFill/>
                </a:ln>
                <a:solidFill>
                  <a:srgbClr val="333333"/>
                </a:solidFill>
                <a:effectLst/>
                <a:uLnTx/>
                <a:uFillTx/>
                <a:latin typeface="Arial" panose="020B0604020202020204" pitchFamily="34" charset="0"/>
                <a:ea typeface="+mn-ea"/>
                <a:cs typeface="+mn-cs"/>
              </a:rPr>
              <a:t>Men have a higher premature mortality rate than women (391.7 per 100,000 vs 234 per 100,000) but also experienced the steepest decline post-pandemic (14.6% for males and 12.7% for females).</a:t>
            </a:r>
          </a:p>
          <a:p>
            <a:pPr marL="742950" marR="0" lvl="1" indent="-285750" algn="l" defTabSz="91440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endParaRPr kumimoji="0" lang="en-GB" sz="1050" b="0" i="0" u="none" strike="noStrike" kern="1200" cap="none" spc="0" normalizeH="0" baseline="0" noProof="0">
              <a:ln>
                <a:noFill/>
              </a:ln>
              <a:solidFill>
                <a:srgbClr val="333333"/>
              </a:solidFill>
              <a:effectLst/>
              <a:uLnTx/>
              <a:uFillTx/>
              <a:latin typeface="Arial" panose="020B06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1200" cap="none" spc="0" normalizeH="0" baseline="0" noProof="0">
                <a:ln>
                  <a:noFill/>
                </a:ln>
                <a:solidFill>
                  <a:srgbClr val="333333"/>
                </a:solidFill>
                <a:effectLst/>
                <a:uLnTx/>
                <a:uFillTx/>
                <a:latin typeface="Arial" panose="020B0604020202020204" pitchFamily="34" charset="0"/>
                <a:ea typeface="+mn-ea"/>
                <a:cs typeface="+mn-cs"/>
              </a:rPr>
              <a:t>The most recent data on inequalities by deprivation are from 2021. In this data, higher rates of premature mortality were seen in the most deprived deciles (as seen in Fig. 6).</a:t>
            </a:r>
            <a:r>
              <a:rPr kumimoji="0" lang="en-GB" sz="1400" b="0" i="0" u="none" strike="noStrike" kern="1200" cap="none" spc="0" normalizeH="0" baseline="30000" noProof="0">
                <a:ln>
                  <a:noFill/>
                </a:ln>
                <a:solidFill>
                  <a:srgbClr val="333333"/>
                </a:solidFill>
                <a:effectLst/>
                <a:uLnTx/>
                <a:uFillTx/>
                <a:latin typeface="Arial" panose="020B0604020202020204" pitchFamily="34" charset="0"/>
                <a:ea typeface="+mn-ea"/>
                <a:cs typeface="+mn-cs"/>
              </a:rPr>
              <a:t>1</a:t>
            </a:r>
          </a:p>
          <a:p>
            <a:pPr marL="742950" marR="0" lvl="1" indent="-285750" algn="l" defTabSz="91440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kumimoji="0" lang="en-GB" sz="1400" b="0" i="0" u="none" strike="noStrike" kern="1200" cap="none" spc="0" normalizeH="0" baseline="0" noProof="0">
                <a:ln>
                  <a:noFill/>
                </a:ln>
                <a:solidFill>
                  <a:srgbClr val="333333"/>
                </a:solidFill>
                <a:effectLst/>
                <a:uLnTx/>
                <a:uFillTx/>
                <a:latin typeface="Arial" panose="020B0604020202020204" pitchFamily="34" charset="0"/>
                <a:ea typeface="+mn-ea"/>
                <a:cs typeface="+mn-cs"/>
              </a:rPr>
              <a:t>The premature mortality rate in the most deprived decile between 2019-21 was consistently nearly three times that of the least deprived decile.</a:t>
            </a:r>
          </a:p>
          <a:p>
            <a:pPr marL="742950" marR="0" lvl="1" indent="-285750" algn="l" defTabSz="91440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endParaRPr kumimoji="0" lang="en-GB" sz="1200" b="0" i="0" u="none" strike="noStrike" kern="1200" cap="none" spc="0" normalizeH="0" baseline="0" noProof="0">
              <a:ln>
                <a:noFill/>
              </a:ln>
              <a:solidFill>
                <a:srgbClr val="212529"/>
              </a:solidFill>
              <a:effectLst/>
              <a:uLnTx/>
              <a:uFillTx/>
              <a:latin typeface="Arial" panose="020B06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Under 75 mortality rates from all causes considered preventable* were better for London than the England average.</a:t>
            </a:r>
            <a:r>
              <a:rPr kumimoji="0" lang="en-GB" sz="1400" b="0" i="0" u="none" strike="noStrike" kern="0" cap="none" spc="0" normalizeH="0" baseline="30000" noProof="0">
                <a:ln>
                  <a:noFill/>
                </a:ln>
                <a:solidFill>
                  <a:srgbClr val="353E43"/>
                </a:solidFill>
                <a:effectLst/>
                <a:uLnTx/>
                <a:uFillTx/>
                <a:latin typeface="Arial"/>
                <a:ea typeface="+mn-ea"/>
                <a:cs typeface="Arial"/>
                <a:sym typeface="Arial"/>
              </a:rPr>
              <a:t>2</a:t>
            </a:r>
          </a:p>
          <a:p>
            <a:pPr marL="742950" marR="0" lvl="1" indent="-285750" algn="l" defTabSz="91440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This includes for circulatory disease, cancer, liver and respiratory diseases considered preventable* </a:t>
            </a:r>
            <a:endParaRPr kumimoji="0" lang="en-GB" sz="1400" b="0" i="0" u="none" strike="noStrike" kern="0" cap="none" spc="0" normalizeH="0" baseline="30000" noProof="0">
              <a:ln>
                <a:noFill/>
              </a:ln>
              <a:solidFill>
                <a:srgbClr val="353E43"/>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a:ln>
                  <a:noFill/>
                </a:ln>
                <a:solidFill>
                  <a:srgbClr val="353E43"/>
                </a:solidFill>
                <a:effectLst/>
                <a:uLnTx/>
                <a:uFillTx/>
                <a:latin typeface="Arial"/>
                <a:ea typeface="+mn-ea"/>
                <a:cs typeface="Arial"/>
                <a:sym typeface="Arial"/>
              </a:rPr>
              <a:t>  </a:t>
            </a:r>
            <a:endParaRPr kumimoji="0" lang="en-GB" sz="1400" b="1" i="0" u="none" strike="noStrike" kern="0" cap="none" spc="0" normalizeH="0" baseline="0" noProof="0">
              <a:ln>
                <a:noFill/>
              </a:ln>
              <a:solidFill>
                <a:srgbClr val="353E43"/>
              </a:solidFill>
              <a:effectLst/>
              <a:uLnTx/>
              <a:uFillTx/>
              <a:latin typeface="Arial"/>
              <a:ea typeface="+mn-ea"/>
              <a:cs typeface="Arial"/>
            </a:endParaRPr>
          </a:p>
        </p:txBody>
      </p:sp>
      <p:pic>
        <p:nvPicPr>
          <p:cNvPr id="5" name="Picture 4">
            <a:extLst>
              <a:ext uri="{FF2B5EF4-FFF2-40B4-BE49-F238E27FC236}">
                <a16:creationId xmlns:a16="http://schemas.microsoft.com/office/drawing/2014/main" id="{4ECADBC0-1999-4623-B393-53B0A3EB360D}"/>
              </a:ext>
            </a:extLst>
          </p:cNvPr>
          <p:cNvPicPr>
            <a:picLocks noChangeAspect="1"/>
          </p:cNvPicPr>
          <p:nvPr/>
        </p:nvPicPr>
        <p:blipFill rotWithShape="1">
          <a:blip r:embed="rId3"/>
          <a:srcRect l="16791" t="48893" r="34627" b="763"/>
          <a:stretch/>
        </p:blipFill>
        <p:spPr>
          <a:xfrm>
            <a:off x="6017673" y="2226297"/>
            <a:ext cx="6056858" cy="3399766"/>
          </a:xfrm>
          <a:prstGeom prst="rect">
            <a:avLst/>
          </a:prstGeom>
        </p:spPr>
      </p:pic>
      <p:sp>
        <p:nvSpPr>
          <p:cNvPr id="11" name="Title 2">
            <a:extLst>
              <a:ext uri="{FF2B5EF4-FFF2-40B4-BE49-F238E27FC236}">
                <a16:creationId xmlns:a16="http://schemas.microsoft.com/office/drawing/2014/main" id="{D3BA56CD-E00B-4B65-BC8D-7A17E0AB83BF}"/>
              </a:ext>
            </a:extLst>
          </p:cNvPr>
          <p:cNvSpPr txBox="1">
            <a:spLocks/>
          </p:cNvSpPr>
          <p:nvPr/>
        </p:nvSpPr>
        <p:spPr>
          <a:xfrm>
            <a:off x="651151" y="473680"/>
            <a:ext cx="11046354" cy="923289"/>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spcFirstLastPara="1" wrap="square" lIns="0" tIns="45700" rIns="91425" bIns="45700" anchor="t"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pPr marL="0" marR="0" lvl="0" indent="0" algn="l" defTabSz="914400" rtl="0" eaLnBrk="1" fontAlgn="auto" latinLnBrk="0" hangingPunct="1">
              <a:lnSpc>
                <a:spcPct val="90000"/>
              </a:lnSpc>
              <a:spcBef>
                <a:spcPts val="0"/>
              </a:spcBef>
              <a:spcAft>
                <a:spcPts val="0"/>
              </a:spcAft>
              <a:buClr>
                <a:srgbClr val="EE266D"/>
              </a:buClr>
              <a:buSzPts val="2800"/>
              <a:buFont typeface="Arial"/>
              <a:buNone/>
              <a:tabLst/>
              <a:defRPr/>
            </a:pPr>
            <a:r>
              <a:rPr kumimoji="0" lang="en-GB" sz="3000" b="1" i="0" u="none" strike="noStrike" kern="0" cap="none" spc="190" normalizeH="0" baseline="0" noProof="0">
                <a:ln>
                  <a:noFill/>
                </a:ln>
                <a:solidFill>
                  <a:schemeClr val="accent3">
                    <a:lumMod val="75000"/>
                  </a:schemeClr>
                </a:solidFill>
                <a:effectLst/>
                <a:uLnTx/>
                <a:uFillTx/>
                <a:latin typeface="Arial"/>
                <a:ea typeface="Aktiv Grotesk" panose="020B0504020202020204" pitchFamily="34" charset="0"/>
                <a:cs typeface="Arial"/>
                <a:sym typeface="Arial"/>
              </a:rPr>
              <a:t>PREMATURE MORTALITY WAS THREE TIMES HIGHER IN THE MOST VS LEAST DEPRIVED DECILE</a:t>
            </a:r>
            <a:endParaRPr kumimoji="0" lang="en-US" sz="3000" b="1" i="0" u="none" strike="noStrike" kern="0" cap="none" spc="190" normalizeH="0" baseline="0" noProof="0">
              <a:ln>
                <a:noFill/>
              </a:ln>
              <a:solidFill>
                <a:schemeClr val="accent3">
                  <a:lumMod val="75000"/>
                </a:schemeClr>
              </a:solidFill>
              <a:effectLst/>
              <a:uLnTx/>
              <a:uFillTx/>
              <a:latin typeface="Arial"/>
              <a:ea typeface="Aktiv Grotesk" panose="020B0504020202020204" pitchFamily="34" charset="0"/>
              <a:cs typeface="Arial"/>
              <a:sym typeface="Arial"/>
            </a:endParaRPr>
          </a:p>
        </p:txBody>
      </p:sp>
      <p:sp>
        <p:nvSpPr>
          <p:cNvPr id="15" name="Rectangle 14">
            <a:extLst>
              <a:ext uri="{FF2B5EF4-FFF2-40B4-BE49-F238E27FC236}">
                <a16:creationId xmlns:a16="http://schemas.microsoft.com/office/drawing/2014/main" id="{3970D0D3-80D6-4E77-821F-CA2ED2F76B90}"/>
              </a:ext>
            </a:extLst>
          </p:cNvPr>
          <p:cNvSpPr/>
          <p:nvPr/>
        </p:nvSpPr>
        <p:spPr>
          <a:xfrm>
            <a:off x="479575" y="6455391"/>
            <a:ext cx="10485274"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53E43"/>
                </a:solidFill>
                <a:effectLst/>
                <a:uLnTx/>
                <a:uFillTx/>
                <a:latin typeface="Arial"/>
                <a:ea typeface="+mn-ea"/>
                <a:cs typeface="Arial" panose="020B0604020202020204" pitchFamily="34" charset="0"/>
              </a:rPr>
              <a:t>Source</a:t>
            </a:r>
            <a:r>
              <a:rPr kumimoji="0" lang="en-US" sz="1000" b="0" i="0" u="none" strike="noStrike" kern="1200" cap="none" spc="0" normalizeH="0" baseline="0" noProof="0">
                <a:ln>
                  <a:noFill/>
                </a:ln>
                <a:solidFill>
                  <a:srgbClr val="353E43"/>
                </a:solidFill>
                <a:effectLst/>
                <a:uLnTx/>
                <a:uFillTx/>
                <a:latin typeface="Arial"/>
                <a:ea typeface="+mn-ea"/>
                <a:cs typeface="Arial" panose="020B0604020202020204" pitchFamily="34" charset="0"/>
                <a:sym typeface="Wingdings" panose="05000000000000000000" pitchFamily="2" charset="2"/>
              </a:rPr>
              <a:t>: (1) </a:t>
            </a:r>
            <a:r>
              <a:rPr kumimoji="0" lang="en-US" sz="1000" b="0" i="0" u="none" strike="noStrike" kern="1200" cap="none" spc="0" normalizeH="0" baseline="0" noProof="0">
                <a:ln>
                  <a:noFill/>
                </a:ln>
                <a:solidFill>
                  <a:srgbClr val="353E43"/>
                </a:solidFill>
                <a:effectLst/>
                <a:uLnTx/>
                <a:uFillTx/>
                <a:latin typeface="Arial"/>
                <a:ea typeface="+mn-ea"/>
                <a:cs typeface="Arial"/>
                <a:hlinkClick r:id="rId4">
                  <a:extLst>
                    <a:ext uri="{A12FA001-AC4F-418D-AE19-62706E023703}">
                      <ahyp:hlinkClr xmlns:ahyp="http://schemas.microsoft.com/office/drawing/2018/hyperlinkcolor" val="tx"/>
                    </a:ext>
                  </a:extLst>
                </a:hlinkClick>
              </a:rPr>
              <a:t>Figure 7b, Health Profile for London, 2021</a:t>
            </a:r>
            <a:r>
              <a:rPr kumimoji="0" lang="en-GB" sz="1000" b="0" i="0" u="none" strike="noStrike" kern="1200" cap="none" spc="0" normalizeH="0" baseline="0" noProof="0">
                <a:ln>
                  <a:noFill/>
                </a:ln>
                <a:solidFill>
                  <a:srgbClr val="353E43"/>
                </a:solidFill>
                <a:effectLst/>
                <a:uLnTx/>
                <a:uFillTx/>
                <a:latin typeface="Arial"/>
                <a:ea typeface="+mn-ea"/>
                <a:cs typeface="+mn-cs"/>
              </a:rPr>
              <a:t> (2)</a:t>
            </a:r>
            <a:r>
              <a:rPr kumimoji="0" lang="en-GB" sz="1000" b="0" i="0" u="none" strike="noStrike" kern="1200" cap="none" spc="0" normalizeH="0" baseline="0" noProof="0">
                <a:ln>
                  <a:noFill/>
                </a:ln>
                <a:solidFill>
                  <a:srgbClr val="353E43"/>
                </a:solidFill>
                <a:effectLst/>
                <a:uLnTx/>
                <a:uFillTx/>
                <a:latin typeface="Arial"/>
                <a:ea typeface="+mn-ea"/>
                <a:cs typeface="+mn-cs"/>
                <a:hlinkClick r:id="rId5">
                  <a:extLst>
                    <a:ext uri="{A12FA001-AC4F-418D-AE19-62706E023703}">
                      <ahyp:hlinkClr xmlns:ahyp="http://schemas.microsoft.com/office/drawing/2018/hyperlinkcolor" val="tx"/>
                    </a:ext>
                  </a:extLst>
                </a:hlinkClick>
              </a:rPr>
              <a:t> Fingertips - Mortality profile</a:t>
            </a:r>
            <a:endParaRPr kumimoji="0" lang="en-US" sz="1000" b="0" i="0" u="none" strike="noStrike" kern="1200" cap="none" spc="0" normalizeH="0" baseline="0" noProof="0">
              <a:ln>
                <a:noFill/>
              </a:ln>
              <a:solidFill>
                <a:srgbClr val="353E43"/>
              </a:solidFill>
              <a:effectLst/>
              <a:uLnTx/>
              <a:uFillTx/>
              <a:latin typeface="Arial"/>
              <a:ea typeface="+mn-ea"/>
              <a:cs typeface="Arial" panose="020B0604020202020204" pitchFamily="34" charset="0"/>
            </a:endParaRPr>
          </a:p>
        </p:txBody>
      </p:sp>
      <p:sp>
        <p:nvSpPr>
          <p:cNvPr id="3" name="TextBox 2">
            <a:extLst>
              <a:ext uri="{FF2B5EF4-FFF2-40B4-BE49-F238E27FC236}">
                <a16:creationId xmlns:a16="http://schemas.microsoft.com/office/drawing/2014/main" id="{86B4D5A3-40E3-6362-98B5-655090AAC14B}"/>
              </a:ext>
            </a:extLst>
          </p:cNvPr>
          <p:cNvSpPr txBox="1"/>
          <p:nvPr/>
        </p:nvSpPr>
        <p:spPr>
          <a:xfrm>
            <a:off x="6174327" y="5695251"/>
            <a:ext cx="5523177" cy="8156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212529"/>
                </a:solidFill>
                <a:effectLst/>
                <a:uLnTx/>
                <a:uFillTx/>
                <a:latin typeface="Arial" panose="020B0604020202020204" pitchFamily="34" charset="0"/>
                <a:ea typeface="+mn-ea"/>
                <a:cs typeface="+mn-cs"/>
              </a:rPr>
              <a:t>*Preventable mortality: Deaths are considered preventable if, in light of the understanding of the determinants of health at the time of death, all or most deaths from the underlying cause could mainly be avoided through public health and primary prevention</a:t>
            </a:r>
            <a:r>
              <a:rPr kumimoji="0" lang="en-GB" sz="1400" b="0" i="0" u="none" strike="noStrike" kern="1200" cap="none" spc="0" normalizeH="0" baseline="0" noProof="0">
                <a:ln>
                  <a:noFill/>
                </a:ln>
                <a:solidFill>
                  <a:srgbClr val="212529"/>
                </a:solidFill>
                <a:effectLst/>
                <a:uLnTx/>
                <a:uFillTx/>
                <a:latin typeface="Arial" panose="020B0604020202020204" pitchFamily="34" charset="0"/>
                <a:ea typeface="+mn-ea"/>
                <a:cs typeface="+mn-cs"/>
              </a:rPr>
              <a:t>.</a:t>
            </a:r>
            <a:endParaRPr kumimoji="0" lang="en-GB" sz="1800" b="0" i="0" u="none" strike="noStrike" kern="1200" cap="none" spc="0" normalizeH="0" baseline="0" noProof="0">
              <a:ln>
                <a:noFill/>
              </a:ln>
              <a:solidFill>
                <a:srgbClr val="353E43"/>
              </a:solidFill>
              <a:effectLst/>
              <a:uLnTx/>
              <a:uFillTx/>
              <a:latin typeface="Arial"/>
              <a:ea typeface="+mn-ea"/>
              <a:cs typeface="+mn-cs"/>
            </a:endParaRPr>
          </a:p>
        </p:txBody>
      </p:sp>
    </p:spTree>
    <p:extLst>
      <p:ext uri="{BB962C8B-B14F-4D97-AF65-F5344CB8AC3E}">
        <p14:creationId xmlns:p14="http://schemas.microsoft.com/office/powerpoint/2010/main" val="2396891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EA7DDB4C-1115-E242-A72F-FF1C2B9E3A10}"/>
              </a:ext>
            </a:extLst>
          </p:cNvPr>
          <p:cNvSpPr/>
          <p:nvPr/>
        </p:nvSpPr>
        <p:spPr>
          <a:xfrm>
            <a:off x="6174328" y="2166091"/>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TextBox 39">
            <a:extLst>
              <a:ext uri="{FF2B5EF4-FFF2-40B4-BE49-F238E27FC236}">
                <a16:creationId xmlns:a16="http://schemas.microsoft.com/office/drawing/2014/main" id="{27B07B3D-F66A-9646-9C2D-95983657B7C2}"/>
              </a:ext>
            </a:extLst>
          </p:cNvPr>
          <p:cNvSpPr txBox="1"/>
          <p:nvPr/>
        </p:nvSpPr>
        <p:spPr bwMode="gray">
          <a:xfrm>
            <a:off x="661123" y="1608467"/>
            <a:ext cx="5320589" cy="1734438"/>
          </a:xfrm>
          <a:prstGeom prst="rect">
            <a:avLst/>
          </a:prstGeom>
          <a:noFill/>
        </p:spPr>
        <p:txBody>
          <a:bodyPr wrap="square" lIns="0" tIns="0" rIns="0" bIns="0" rtlCol="0">
            <a:no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1" i="0" u="none" strike="noStrike" kern="0" cap="none" spc="0" normalizeH="0" baseline="0" noProof="0">
              <a:ln>
                <a:noFill/>
              </a:ln>
              <a:solidFill>
                <a:srgbClr val="353E43"/>
              </a:solidFill>
              <a:effectLst/>
              <a:uLnTx/>
              <a:uFillTx/>
              <a:latin typeface="Arial"/>
              <a:ea typeface="+mn-ea"/>
              <a:cs typeface="Arial"/>
              <a:sym typeface="Arial"/>
            </a:endParaRPr>
          </a:p>
        </p:txBody>
      </p:sp>
      <p:sp>
        <p:nvSpPr>
          <p:cNvPr id="13" name="TextBox 12">
            <a:extLst>
              <a:ext uri="{FF2B5EF4-FFF2-40B4-BE49-F238E27FC236}">
                <a16:creationId xmlns:a16="http://schemas.microsoft.com/office/drawing/2014/main" id="{905965EE-0FE6-76A0-1598-BFF18F9BBBA6}"/>
              </a:ext>
            </a:extLst>
          </p:cNvPr>
          <p:cNvSpPr txBox="1"/>
          <p:nvPr/>
        </p:nvSpPr>
        <p:spPr bwMode="gray">
          <a:xfrm>
            <a:off x="618757" y="2014868"/>
            <a:ext cx="5211966" cy="4659087"/>
          </a:xfrm>
          <a:prstGeom prst="rect">
            <a:avLst/>
          </a:prstGeom>
          <a:noFill/>
        </p:spPr>
        <p:txBody>
          <a:bodyPr wrap="square" lIns="0" tIns="0" rIns="0" bIns="0" rtlCol="0" anchor="t">
            <a:no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0" cap="none" spc="0" normalizeH="0" baseline="0" noProof="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GB" sz="1400" b="0" i="0" u="none" strike="noStrike" kern="1200" cap="none" spc="-20" normalizeH="0" baseline="0" noProof="0">
                <a:ln>
                  <a:noFill/>
                </a:ln>
                <a:solidFill>
                  <a:srgbClr val="353E43"/>
                </a:solidFill>
                <a:effectLst/>
                <a:uLnTx/>
                <a:uFillTx/>
                <a:latin typeface="Arial"/>
                <a:ea typeface="Aktiv Grotesk" panose="020B0504020202020204" pitchFamily="34" charset="0"/>
                <a:cs typeface="Arial"/>
                <a:sym typeface="Arial"/>
              </a:rPr>
              <a:t>In 2021, 3.3% of babies born at term had low birthweight, which is higher than the England average (2.9%). Unlike England, which shows a stable rate, this represents part of a continuing worsening trend since 2017.</a:t>
            </a:r>
            <a:r>
              <a:rPr kumimoji="0" lang="en-GB" sz="1400" b="0" i="0" u="none" strike="noStrike" kern="1200" cap="none" spc="-20" normalizeH="0" baseline="30000" noProof="0">
                <a:ln>
                  <a:noFill/>
                </a:ln>
                <a:solidFill>
                  <a:srgbClr val="353E43"/>
                </a:solidFill>
                <a:effectLst/>
                <a:uLnTx/>
                <a:uFillTx/>
                <a:latin typeface="Arial"/>
                <a:ea typeface="Aktiv Grotesk" panose="020B0504020202020204" pitchFamily="34" charset="0"/>
                <a:cs typeface="Arial"/>
                <a:sym typeface="Arial"/>
              </a:rPr>
              <a:t>1</a:t>
            </a:r>
            <a:endParaRPr kumimoji="0" lang="en-GB" sz="1400" b="0" i="0" u="none" strike="noStrike" kern="0" cap="none" spc="0" normalizeH="0" baseline="0" noProof="0">
              <a:ln>
                <a:noFill/>
              </a:ln>
              <a:solidFill>
                <a:srgbClr val="353E43"/>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GB" sz="1400" b="0" i="0" u="none" strike="noStrike" kern="1200" cap="none" spc="-20" normalizeH="0" baseline="0" noProof="0">
                <a:ln>
                  <a:noFill/>
                </a:ln>
                <a:solidFill>
                  <a:srgbClr val="353E43"/>
                </a:solidFill>
                <a:effectLst/>
                <a:uLnTx/>
                <a:uFillTx/>
                <a:latin typeface="Arial"/>
                <a:ea typeface="Aktiv Grotesk" panose="020B0504020202020204" pitchFamily="34" charset="0"/>
                <a:cs typeface="Arial"/>
                <a:sym typeface="Arial"/>
              </a:rPr>
              <a:t>The proportion of low birthweight babies varies significantly by borough. As of 2021:</a:t>
            </a:r>
            <a:r>
              <a:rPr kumimoji="0" lang="en-GB" sz="1400" b="0" i="0" u="none" strike="noStrike" kern="1200" cap="none" spc="-20" normalizeH="0" baseline="30000" noProof="0">
                <a:ln>
                  <a:noFill/>
                </a:ln>
                <a:solidFill>
                  <a:srgbClr val="353E43"/>
                </a:solidFill>
                <a:effectLst/>
                <a:uLnTx/>
                <a:uFillTx/>
                <a:latin typeface="Arial"/>
                <a:ea typeface="Aktiv Grotesk" panose="020B0504020202020204" pitchFamily="34" charset="0"/>
                <a:cs typeface="Arial"/>
                <a:sym typeface="Arial"/>
              </a:rPr>
              <a:t>1</a:t>
            </a:r>
            <a:endParaRPr kumimoji="0" lang="en-GB" sz="1400" b="0" i="0" u="none" strike="noStrike" kern="1200" cap="none" spc="-20" normalizeH="0" baseline="30000" noProof="0">
              <a:ln>
                <a:noFill/>
              </a:ln>
              <a:solidFill>
                <a:srgbClr val="353E43"/>
              </a:solidFill>
              <a:effectLst/>
              <a:uLnTx/>
              <a:uFillTx/>
              <a:latin typeface="Arial"/>
              <a:ea typeface="Aktiv Grotesk" panose="020B0504020202020204" pitchFamily="34" charset="0"/>
              <a:cs typeface="Arial"/>
            </a:endParaRPr>
          </a:p>
          <a:p>
            <a:pPr marL="742950" marR="0" lvl="1" indent="-285750" algn="l" defTabSz="91440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kumimoji="0" lang="en-GB" sz="1200" b="0" i="0" u="none" strike="noStrike" kern="1200" cap="none" spc="0" normalizeH="0" baseline="0" noProof="0">
                <a:ln>
                  <a:noFill/>
                </a:ln>
                <a:solidFill>
                  <a:srgbClr val="333333"/>
                </a:solidFill>
                <a:effectLst/>
                <a:uLnTx/>
                <a:uFillTx/>
                <a:latin typeface="Arial"/>
                <a:ea typeface="+mn-ea"/>
                <a:cs typeface="Arial"/>
              </a:rPr>
              <a:t>The range in proportion went from 2.1% in Kingston upon Thames to 5.1% in Newham </a:t>
            </a:r>
            <a:endParaRPr kumimoji="0" lang="en-GB" sz="1200" b="0" i="0" u="none" strike="noStrike" kern="1200" cap="none" spc="0" normalizeH="0" baseline="0" noProof="0">
              <a:ln>
                <a:noFill/>
              </a:ln>
              <a:solidFill>
                <a:srgbClr val="333333"/>
              </a:solidFill>
              <a:effectLst/>
              <a:uLnTx/>
              <a:uFillTx/>
              <a:latin typeface="Arial" panose="020B0604020202020204" pitchFamily="34" charset="0"/>
              <a:ea typeface="+mn-ea"/>
              <a:cs typeface="Arial"/>
            </a:endParaRPr>
          </a:p>
          <a:p>
            <a:pPr marL="742950" marR="0" lvl="1" indent="-285750" algn="l" defTabSz="91440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kumimoji="0" lang="en-GB" sz="1200" b="0" i="0" u="none" strike="noStrike" kern="1200" cap="none" spc="0" normalizeH="0" baseline="0" noProof="0">
                <a:ln>
                  <a:noFill/>
                </a:ln>
                <a:solidFill>
                  <a:srgbClr val="333333"/>
                </a:solidFill>
                <a:effectLst/>
                <a:uLnTx/>
                <a:uFillTx/>
                <a:latin typeface="Arial"/>
                <a:ea typeface="+mn-ea"/>
                <a:cs typeface="Arial"/>
              </a:rPr>
              <a:t>Newham (5.1%) and Tower Hamlets (4.3%) rank in the top </a:t>
            </a:r>
            <a:r>
              <a:rPr kumimoji="0" lang="en-GB" sz="1200" b="0" i="0" u="none" strike="noStrike" kern="1200" cap="none" spc="0" normalizeH="0" baseline="0" noProof="0">
                <a:ln>
                  <a:noFill/>
                </a:ln>
                <a:solidFill>
                  <a:srgbClr val="000000"/>
                </a:solidFill>
                <a:effectLst/>
                <a:uLnTx/>
                <a:uFillTx/>
                <a:latin typeface="Arial"/>
                <a:ea typeface="+mn-ea"/>
                <a:cs typeface="Arial"/>
                <a:hlinkClick r:id="rId3"/>
              </a:rPr>
              <a:t>five local authorities</a:t>
            </a:r>
            <a:r>
              <a:rPr kumimoji="0" lang="en-GB" sz="1200" b="0" i="0" u="none" strike="noStrike" kern="1200" cap="none" spc="0" normalizeH="0" baseline="0" noProof="0">
                <a:ln>
                  <a:noFill/>
                </a:ln>
                <a:solidFill>
                  <a:srgbClr val="333333"/>
                </a:solidFill>
                <a:effectLst/>
                <a:uLnTx/>
                <a:uFillTx/>
                <a:latin typeface="Arial"/>
                <a:ea typeface="+mn-ea"/>
                <a:cs typeface="Arial"/>
              </a:rPr>
              <a:t> in England for highest proportion of low birthweight babies</a:t>
            </a:r>
            <a:r>
              <a:rPr kumimoji="0" lang="en-GB" sz="1200" b="0" i="0" u="none" strike="noStrike" kern="1200" cap="none" spc="-20" normalizeH="0" baseline="0" noProof="0">
                <a:ln>
                  <a:noFill/>
                </a:ln>
                <a:solidFill>
                  <a:srgbClr val="353E43"/>
                </a:solidFill>
                <a:effectLst/>
                <a:uLnTx/>
                <a:uFillTx/>
                <a:latin typeface="Arial"/>
                <a:ea typeface="Aktiv Grotesk" panose="020B0504020202020204" pitchFamily="34" charset="0"/>
                <a:cs typeface="Arial"/>
                <a:sym typeface="Arial"/>
              </a:rPr>
              <a:t>.</a:t>
            </a:r>
            <a:endParaRPr kumimoji="0" lang="en-GB" sz="1200" b="0" i="0" u="none" strike="noStrike" kern="1200" cap="none" spc="-20" normalizeH="0" baseline="0" noProof="0">
              <a:ln>
                <a:noFill/>
              </a:ln>
              <a:solidFill>
                <a:srgbClr val="353E43"/>
              </a:solidFill>
              <a:effectLst/>
              <a:uLnTx/>
              <a:uFillTx/>
              <a:latin typeface="Arial"/>
              <a:ea typeface="Aktiv Grotesk" panose="020B0504020202020204" pitchFamily="34" charset="0"/>
              <a:cs typeface="Arial"/>
            </a:endParaRPr>
          </a:p>
          <a:p>
            <a:pPr marL="742950" marR="0" lvl="1" indent="-285750" algn="l" defTabSz="914400" rtl="0" eaLnBrk="1" fontAlgn="auto" latinLnBrk="0" hangingPunct="1">
              <a:lnSpc>
                <a:spcPct val="100000"/>
              </a:lnSpc>
              <a:spcBef>
                <a:spcPts val="0"/>
              </a:spcBef>
              <a:spcAft>
                <a:spcPts val="600"/>
              </a:spcAft>
              <a:buClr>
                <a:srgbClr val="000000"/>
              </a:buClr>
              <a:buSzTx/>
              <a:buFont typeface="Courier New" panose="02070309020205020404" pitchFamily="49" charset="0"/>
              <a:buChar char="o"/>
              <a:tabLst/>
              <a:defRPr/>
            </a:pPr>
            <a:r>
              <a:rPr kumimoji="0" lang="en-GB" sz="1200" b="0" i="0" u="none" strike="noStrike" kern="1200" cap="none" spc="-20" normalizeH="0" baseline="0" noProof="0">
                <a:ln>
                  <a:noFill/>
                </a:ln>
                <a:solidFill>
                  <a:srgbClr val="353E43"/>
                </a:solidFill>
                <a:effectLst/>
                <a:uLnTx/>
                <a:uFillTx/>
                <a:latin typeface="Arial"/>
                <a:ea typeface="Aktiv Grotesk" panose="020B0504020202020204" pitchFamily="34" charset="0"/>
                <a:cs typeface="Arial"/>
                <a:sym typeface="Arial"/>
              </a:rPr>
              <a:t>The proportion of low birthweight babies in London boroughs correlates with the average deprivation level of that borough (Fig 7). </a:t>
            </a:r>
            <a:endParaRPr kumimoji="0" lang="en-GB" sz="1200" b="0" i="0" u="none" strike="noStrike" kern="1200" cap="none" spc="-20" normalizeH="0" baseline="0" noProof="0">
              <a:ln>
                <a:noFill/>
              </a:ln>
              <a:solidFill>
                <a:srgbClr val="353E43"/>
              </a:solidFill>
              <a:effectLst/>
              <a:uLnTx/>
              <a:uFillTx/>
              <a:latin typeface="Arial" panose="020B0604020202020204" pitchFamily="34" charset="0"/>
              <a:ea typeface="Aktiv Grotesk" panose="020B05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1200" b="1" i="0" u="none" strike="noStrike" kern="1200" cap="none" spc="-20" normalizeH="0" baseline="0" noProof="0">
                <a:ln>
                  <a:noFill/>
                </a:ln>
                <a:solidFill>
                  <a:srgbClr val="353E43"/>
                </a:solidFill>
                <a:effectLst/>
                <a:uLnTx/>
                <a:uFillTx/>
                <a:latin typeface="Arial" panose="020B0604020202020204" pitchFamily="34" charset="0"/>
                <a:ea typeface="Aktiv Grotesk" panose="020B0504020202020204" pitchFamily="34" charset="0"/>
                <a:cs typeface="Arial" panose="020B0604020202020204" pitchFamily="34" charset="0"/>
                <a:sym typeface="Arial"/>
              </a:rPr>
              <a:t>Note</a:t>
            </a:r>
            <a:r>
              <a:rPr kumimoji="0" lang="en-GB" sz="1200" b="0" i="0" u="none" strike="noStrike" kern="1200" cap="none" spc="-20" normalizeH="0" baseline="0" noProof="0">
                <a:ln>
                  <a:noFill/>
                </a:ln>
                <a:solidFill>
                  <a:srgbClr val="353E43"/>
                </a:solidFill>
                <a:effectLst/>
                <a:uLnTx/>
                <a:uFillTx/>
                <a:latin typeface="Arial" panose="020B0604020202020204" pitchFamily="34" charset="0"/>
                <a:ea typeface="Aktiv Grotesk" panose="020B0504020202020204" pitchFamily="34" charset="0"/>
                <a:cs typeface="Arial" panose="020B0604020202020204" pitchFamily="34" charset="0"/>
                <a:sym typeface="Arial"/>
              </a:rPr>
              <a:t>: Low birthweight is more common in some Black, Asian and minority ethnic groups. For example,</a:t>
            </a:r>
            <a:r>
              <a:rPr kumimoji="0" lang="en-GB" sz="1200" b="0" i="0" u="none" strike="noStrike" kern="1200" cap="none" spc="-20" normalizeH="0" baseline="30000" noProof="0">
                <a:ln>
                  <a:noFill/>
                </a:ln>
                <a:solidFill>
                  <a:srgbClr val="353E43"/>
                </a:solidFill>
                <a:effectLst/>
                <a:uLnTx/>
                <a:uFillTx/>
                <a:latin typeface="Arial" panose="020B0604020202020204" pitchFamily="34" charset="0"/>
                <a:ea typeface="Aktiv Grotesk" panose="020B0504020202020204" pitchFamily="34" charset="0"/>
                <a:cs typeface="Arial" panose="020B0604020202020204" pitchFamily="34" charset="0"/>
                <a:sym typeface="Arial"/>
              </a:rPr>
              <a:t> </a:t>
            </a:r>
            <a:r>
              <a:rPr kumimoji="0" lang="en-GB" sz="1200" b="0" i="0" u="none" strike="noStrike" kern="1200" cap="none" spc="-20" normalizeH="0" baseline="0" noProof="0">
                <a:ln>
                  <a:noFill/>
                </a:ln>
                <a:solidFill>
                  <a:srgbClr val="353E43"/>
                </a:solidFill>
                <a:effectLst/>
                <a:uLnTx/>
                <a:uFillTx/>
                <a:latin typeface="Arial" panose="020B0604020202020204" pitchFamily="34" charset="0"/>
                <a:ea typeface="+mn-ea"/>
                <a:cs typeface="Arial" panose="020B0604020202020204" pitchFamily="34" charset="0"/>
                <a:sym typeface="Arial"/>
              </a:rPr>
              <a:t>I</a:t>
            </a:r>
            <a:r>
              <a:rPr kumimoji="0" lang="en-GB" sz="1200" b="0" i="0" u="none" strike="noStrike" kern="1200" cap="none" spc="-20" normalizeH="0" baseline="0" noProof="0">
                <a:ln>
                  <a:noFill/>
                </a:ln>
                <a:solidFill>
                  <a:srgbClr val="353E43"/>
                </a:solidFill>
                <a:effectLst/>
                <a:uLnTx/>
                <a:uFillTx/>
                <a:latin typeface="Arial" panose="020B0604020202020204" pitchFamily="34" charset="0"/>
                <a:ea typeface="+mn-ea"/>
                <a:cs typeface="Arial" panose="020B0604020202020204" pitchFamily="34" charset="0"/>
              </a:rPr>
              <a:t>ndian, Pakistani and Bangladeshi infants are 280–350 g lighter, and 2.5 times more likely to be low birthweight compared with White infants due likely to a combination of genetic and social determinants.</a:t>
            </a:r>
            <a:r>
              <a:rPr kumimoji="0" lang="en-GB" sz="1200" b="0" i="0" u="none" strike="noStrike" kern="1200" cap="none" spc="-20" normalizeH="0" baseline="30000" noProof="0">
                <a:ln>
                  <a:noFill/>
                </a:ln>
                <a:solidFill>
                  <a:srgbClr val="353E43"/>
                </a:solidFill>
                <a:effectLst/>
                <a:uLnTx/>
                <a:uFillTx/>
                <a:latin typeface="Arial" panose="020B0604020202020204" pitchFamily="34" charset="0"/>
                <a:ea typeface="+mn-ea"/>
                <a:cs typeface="Arial" panose="020B0604020202020204" pitchFamily="34" charset="0"/>
              </a:rPr>
              <a:t>2 </a:t>
            </a:r>
            <a:r>
              <a:rPr kumimoji="0" lang="en-GB" sz="1200" b="0" i="0" u="none" strike="noStrike" kern="1200" cap="none" spc="-20" normalizeH="0" baseline="30000" noProof="0">
                <a:ln>
                  <a:noFill/>
                </a:ln>
                <a:solidFill>
                  <a:srgbClr val="353E43"/>
                </a:solidFill>
                <a:effectLst/>
                <a:uLnTx/>
                <a:uFillTx/>
                <a:latin typeface="Arial" panose="020B0604020202020204" pitchFamily="34" charset="0"/>
                <a:ea typeface="+mn-ea"/>
                <a:cs typeface="Arial" panose="020B0604020202020204" pitchFamily="34" charset="0"/>
                <a:sym typeface="Arial"/>
              </a:rPr>
              <a:t> </a:t>
            </a:r>
            <a:r>
              <a:rPr kumimoji="0" lang="en-GB" sz="1200" b="0" i="0" u="none" strike="noStrike" kern="1200" cap="none" spc="-20" normalizeH="0" baseline="0" noProof="0">
                <a:ln>
                  <a:noFill/>
                </a:ln>
                <a:solidFill>
                  <a:srgbClr val="353E43"/>
                </a:solidFill>
                <a:effectLst/>
                <a:uLnTx/>
                <a:uFillTx/>
                <a:latin typeface="Arial" panose="020B0604020202020204" pitchFamily="34" charset="0"/>
                <a:ea typeface="+mn-ea"/>
                <a:cs typeface="Arial" panose="020B0604020202020204" pitchFamily="34" charset="0"/>
                <a:sym typeface="Arial"/>
              </a:rPr>
              <a:t>These population groups are more prevalent in London and unequally distributed across London boroughs.</a:t>
            </a:r>
          </a:p>
        </p:txBody>
      </p:sp>
      <p:sp>
        <p:nvSpPr>
          <p:cNvPr id="11" name="Title 2">
            <a:extLst>
              <a:ext uri="{FF2B5EF4-FFF2-40B4-BE49-F238E27FC236}">
                <a16:creationId xmlns:a16="http://schemas.microsoft.com/office/drawing/2014/main" id="{7742480D-E56A-4DB9-A9BD-A2C4D1EE7885}"/>
              </a:ext>
            </a:extLst>
          </p:cNvPr>
          <p:cNvSpPr txBox="1">
            <a:spLocks/>
          </p:cNvSpPr>
          <p:nvPr/>
        </p:nvSpPr>
        <p:spPr>
          <a:xfrm>
            <a:off x="623601" y="530407"/>
            <a:ext cx="10751768" cy="923289"/>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spcFirstLastPara="1" wrap="square" lIns="0" tIns="45700" rIns="91425" bIns="45700" anchor="t"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pPr marL="0" marR="0" lvl="0" indent="0" algn="l" defTabSz="914400" rtl="0" eaLnBrk="1" fontAlgn="auto" latinLnBrk="0" hangingPunct="1">
              <a:lnSpc>
                <a:spcPct val="90000"/>
              </a:lnSpc>
              <a:spcBef>
                <a:spcPts val="0"/>
              </a:spcBef>
              <a:spcAft>
                <a:spcPts val="0"/>
              </a:spcAft>
              <a:buClr>
                <a:srgbClr val="EE266D"/>
              </a:buClr>
              <a:buSzPts val="2800"/>
              <a:buFont typeface="Arial"/>
              <a:buNone/>
              <a:tabLst/>
              <a:defRPr/>
            </a:pPr>
            <a:r>
              <a:rPr kumimoji="0" lang="en-GB" sz="3000" b="1" i="0" u="none" strike="noStrike" kern="0" cap="none" spc="190" normalizeH="0" baseline="0" noProof="0">
                <a:ln>
                  <a:noFill/>
                </a:ln>
                <a:solidFill>
                  <a:srgbClr val="00AEEF">
                    <a:lumMod val="75000"/>
                  </a:srgbClr>
                </a:solidFill>
                <a:effectLst/>
                <a:uLnTx/>
                <a:uFillTx/>
                <a:latin typeface="Arial"/>
                <a:ea typeface="Aktiv Grotesk" panose="020B0504020202020204" pitchFamily="34" charset="0"/>
                <a:cs typeface="Arial"/>
                <a:sym typeface="Arial"/>
              </a:rPr>
              <a:t>LOW BIRTHWEIGHT IN LONDON CORRELATES WITH BOROUGH LEVEL DEPRIVATION</a:t>
            </a:r>
            <a:endParaRPr kumimoji="0" lang="en-US" sz="3000" b="1" i="0" u="none" strike="noStrike" kern="0" cap="none" spc="190" normalizeH="0" baseline="0" noProof="0">
              <a:ln>
                <a:noFill/>
              </a:ln>
              <a:solidFill>
                <a:srgbClr val="00AEEF">
                  <a:lumMod val="75000"/>
                </a:srgbClr>
              </a:solidFill>
              <a:effectLst/>
              <a:uLnTx/>
              <a:uFillTx/>
              <a:latin typeface="Arial" panose="020B0604020202020204" pitchFamily="34" charset="0"/>
              <a:ea typeface="Aktiv Grotesk" panose="020B0504020202020204" pitchFamily="34" charset="0"/>
              <a:cs typeface="Arial" panose="020B0604020202020204" pitchFamily="34" charset="0"/>
              <a:sym typeface="Arial"/>
            </a:endParaRPr>
          </a:p>
        </p:txBody>
      </p:sp>
      <p:sp>
        <p:nvSpPr>
          <p:cNvPr id="15" name="Text Placeholder 5">
            <a:extLst>
              <a:ext uri="{FF2B5EF4-FFF2-40B4-BE49-F238E27FC236}">
                <a16:creationId xmlns:a16="http://schemas.microsoft.com/office/drawing/2014/main" id="{899B32E8-C7C9-4D5E-A424-2261C6AED802}"/>
              </a:ext>
            </a:extLst>
          </p:cNvPr>
          <p:cNvSpPr txBox="1">
            <a:spLocks/>
          </p:cNvSpPr>
          <p:nvPr/>
        </p:nvSpPr>
        <p:spPr>
          <a:xfrm>
            <a:off x="623601" y="1469154"/>
            <a:ext cx="10650071" cy="584775"/>
          </a:xfrm>
          <a:prstGeom prst="rect">
            <a:avLst/>
          </a:prstGeom>
        </p:spPr>
        <p:txBody>
          <a:bodyPr vert="horz" wrap="square" lIns="0" tIns="45720" rIns="91440" bIns="45720" rtlCol="0" anchor="t" anchorCtr="0">
            <a:sp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1600" b="0" i="0" u="none" strike="noStrike" kern="1200" cap="none" spc="0" normalizeH="0" baseline="0" noProof="0">
                <a:ln>
                  <a:noFill/>
                </a:ln>
                <a:solidFill>
                  <a:srgbClr val="333333"/>
                </a:solidFill>
                <a:effectLst/>
                <a:uLnTx/>
                <a:uFillTx/>
                <a:latin typeface="Arial"/>
                <a:ea typeface="+mn-ea"/>
                <a:cs typeface="Arial"/>
              </a:rPr>
              <a:t>Low birthweight (weight less than 2,500 grams) is associated with an increased risk of infant mortality, developmental problems in childhood and poorer health in later life.</a:t>
            </a:r>
            <a:r>
              <a:rPr kumimoji="0" lang="en-GB" sz="1600" b="0" i="0" u="none" strike="noStrike" kern="1200" cap="none" spc="0" normalizeH="0" baseline="30000" noProof="0">
                <a:ln>
                  <a:noFill/>
                </a:ln>
                <a:solidFill>
                  <a:srgbClr val="333333"/>
                </a:solidFill>
                <a:effectLst/>
                <a:uLnTx/>
                <a:uFillTx/>
                <a:latin typeface="Arial"/>
                <a:ea typeface="+mn-ea"/>
                <a:cs typeface="Arial"/>
              </a:rPr>
              <a:t>1</a:t>
            </a:r>
          </a:p>
        </p:txBody>
      </p:sp>
      <p:sp>
        <p:nvSpPr>
          <p:cNvPr id="16" name="Rectangle 15">
            <a:extLst>
              <a:ext uri="{FF2B5EF4-FFF2-40B4-BE49-F238E27FC236}">
                <a16:creationId xmlns:a16="http://schemas.microsoft.com/office/drawing/2014/main" id="{12590262-39BA-4A1A-BD02-2B39B9BA61F8}"/>
              </a:ext>
            </a:extLst>
          </p:cNvPr>
          <p:cNvSpPr/>
          <p:nvPr/>
        </p:nvSpPr>
        <p:spPr>
          <a:xfrm>
            <a:off x="479575" y="6459029"/>
            <a:ext cx="4184159"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353E43"/>
                </a:solidFill>
                <a:effectLst/>
                <a:uLnTx/>
                <a:uFillTx/>
                <a:latin typeface="Arial"/>
                <a:ea typeface="+mn-ea"/>
                <a:cs typeface="Arial" panose="020B0604020202020204" pitchFamily="34" charset="0"/>
              </a:rPr>
              <a:t>Source: (1) </a:t>
            </a:r>
            <a:r>
              <a:rPr kumimoji="0" lang="en-GB" sz="1000" b="0" i="0" u="none" strike="noStrike" kern="1200" cap="none" spc="0" normalizeH="0" baseline="0" noProof="0">
                <a:ln>
                  <a:noFill/>
                </a:ln>
                <a:solidFill>
                  <a:srgbClr val="353E43">
                    <a:lumMod val="50000"/>
                  </a:srgbClr>
                </a:solidFill>
                <a:effectLst/>
                <a:uLnTx/>
                <a:uFillTx/>
                <a:latin typeface="Arial"/>
                <a:ea typeface="+mn-ea"/>
                <a:cs typeface="+mn-cs"/>
                <a:hlinkClick r:id="rId4">
                  <a:extLst>
                    <a:ext uri="{A12FA001-AC4F-418D-AE19-62706E023703}">
                      <ahyp:hlinkClr xmlns:ahyp="http://schemas.microsoft.com/office/drawing/2018/hyperlinkcolor" val="tx"/>
                    </a:ext>
                  </a:extLst>
                </a:hlinkClick>
              </a:rPr>
              <a:t>Child and Maternal Health – Low Birthweight</a:t>
            </a:r>
            <a:r>
              <a:rPr kumimoji="0" lang="en-GB" sz="1000" b="0" i="0" u="none" strike="noStrike" kern="1200" cap="none" spc="0" normalizeH="0" baseline="0" noProof="0">
                <a:ln>
                  <a:noFill/>
                </a:ln>
                <a:solidFill>
                  <a:srgbClr val="353E43">
                    <a:lumMod val="50000"/>
                  </a:srgbClr>
                </a:solidFill>
                <a:effectLst/>
                <a:uLnTx/>
                <a:uFillTx/>
                <a:latin typeface="Arial"/>
                <a:ea typeface="+mn-ea"/>
                <a:cs typeface="+mn-cs"/>
              </a:rPr>
              <a:t> </a:t>
            </a:r>
            <a:r>
              <a:rPr kumimoji="0" lang="en-GB" sz="1000" b="0" i="0" u="none" strike="noStrike" kern="1200" cap="none" spc="0" normalizeH="0" baseline="0" noProof="0">
                <a:ln>
                  <a:noFill/>
                </a:ln>
                <a:solidFill>
                  <a:srgbClr val="353E43"/>
                </a:solidFill>
                <a:effectLst/>
                <a:uLnTx/>
                <a:uFillTx/>
                <a:latin typeface="Arial"/>
                <a:ea typeface="+mn-ea"/>
                <a:cs typeface="Arial" panose="020B0604020202020204" pitchFamily="34" charset="0"/>
              </a:rPr>
              <a:t>(2) </a:t>
            </a:r>
            <a:r>
              <a:rPr kumimoji="0" lang="en-GB" sz="1000" b="0" i="0" u="none" strike="noStrike" kern="1200" cap="none" spc="0" normalizeH="0" baseline="0" noProof="0">
                <a:ln>
                  <a:noFill/>
                </a:ln>
                <a:solidFill>
                  <a:srgbClr val="353E43"/>
                </a:solidFill>
                <a:effectLst/>
                <a:uLnTx/>
                <a:uFillTx/>
                <a:latin typeface="Arial"/>
                <a:ea typeface="+mn-ea"/>
                <a:cs typeface="+mn-cs"/>
                <a:hlinkClick r:id="rId5">
                  <a:extLst>
                    <a:ext uri="{A12FA001-AC4F-418D-AE19-62706E023703}">
                      <ahyp:hlinkClr xmlns:ahyp="http://schemas.microsoft.com/office/drawing/2018/hyperlinkcolor" val="tx"/>
                    </a:ext>
                  </a:extLst>
                </a:hlinkClick>
              </a:rPr>
              <a:t>Kelly et al </a:t>
            </a:r>
            <a:endParaRPr kumimoji="0" lang="en-GB" sz="1000" b="0" i="0" u="none" strike="noStrike" kern="1200" cap="none" spc="0" normalizeH="0" baseline="0" noProof="0">
              <a:ln>
                <a:noFill/>
              </a:ln>
              <a:solidFill>
                <a:srgbClr val="353E43">
                  <a:lumMod val="50000"/>
                </a:srgbClr>
              </a:solidFill>
              <a:effectLst/>
              <a:uLnTx/>
              <a:uFillTx/>
              <a:latin typeface="Arial"/>
              <a:ea typeface="+mn-ea"/>
              <a:cs typeface="Arial" panose="020B0604020202020204" pitchFamily="34" charset="0"/>
            </a:endParaRPr>
          </a:p>
        </p:txBody>
      </p:sp>
      <p:sp>
        <p:nvSpPr>
          <p:cNvPr id="33" name="Text Placeholder 5">
            <a:extLst>
              <a:ext uri="{FF2B5EF4-FFF2-40B4-BE49-F238E27FC236}">
                <a16:creationId xmlns:a16="http://schemas.microsoft.com/office/drawing/2014/main" id="{DB1AB912-F8CC-0541-AED2-082E4223B659}"/>
              </a:ext>
            </a:extLst>
          </p:cNvPr>
          <p:cNvSpPr txBox="1">
            <a:spLocks/>
          </p:cNvSpPr>
          <p:nvPr/>
        </p:nvSpPr>
        <p:spPr>
          <a:xfrm>
            <a:off x="6094912" y="2142719"/>
            <a:ext cx="5781200" cy="339828"/>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1400" b="1" i="0" u="none" strike="noStrike" kern="1200" cap="none" spc="0" normalizeH="0" baseline="0" noProof="0">
                <a:ln>
                  <a:noFill/>
                </a:ln>
                <a:solidFill>
                  <a:srgbClr val="353E43"/>
                </a:solidFill>
                <a:effectLst/>
                <a:uLnTx/>
                <a:uFillTx/>
                <a:latin typeface="Arial"/>
                <a:ea typeface="+mn-ea"/>
                <a:cs typeface="Arial"/>
                <a:sym typeface="Arial"/>
              </a:rPr>
              <a:t>Fig 7. Percentage of low birthweight babies at term by deprivation for local authorities in London, 2021</a:t>
            </a:r>
            <a:endParaRPr kumimoji="0" lang="en-US" sz="1400" b="1" i="0" u="none" strike="noStrike" kern="1200" cap="none" spc="0" normalizeH="0" baseline="0" noProof="0">
              <a:ln>
                <a:noFill/>
              </a:ln>
              <a:solidFill>
                <a:srgbClr val="353E43"/>
              </a:solidFill>
              <a:effectLst/>
              <a:uLnTx/>
              <a:uFillTx/>
              <a:latin typeface="Arial" panose="020B0604020202020204" pitchFamily="34" charset="0"/>
              <a:ea typeface="+mn-ea"/>
              <a:cs typeface="Arial"/>
              <a:sym typeface="Arial"/>
            </a:endParaRPr>
          </a:p>
        </p:txBody>
      </p:sp>
      <p:graphicFrame>
        <p:nvGraphicFramePr>
          <p:cNvPr id="3" name="Chart 2">
            <a:extLst>
              <a:ext uri="{FF2B5EF4-FFF2-40B4-BE49-F238E27FC236}">
                <a16:creationId xmlns:a16="http://schemas.microsoft.com/office/drawing/2014/main" id="{A15F2885-E81E-78E8-9F24-A83068401B0B}"/>
              </a:ext>
            </a:extLst>
          </p:cNvPr>
          <p:cNvGraphicFramePr>
            <a:graphicFrameLocks/>
          </p:cNvGraphicFramePr>
          <p:nvPr/>
        </p:nvGraphicFramePr>
        <p:xfrm>
          <a:off x="5981712" y="2537664"/>
          <a:ext cx="5781201" cy="3789928"/>
        </p:xfrm>
        <a:graphic>
          <a:graphicData uri="http://schemas.openxmlformats.org/drawingml/2006/chart">
            <c:chart xmlns:c="http://schemas.openxmlformats.org/drawingml/2006/chart" xmlns:r="http://schemas.openxmlformats.org/officeDocument/2006/relationships" r:id="rId6"/>
          </a:graphicData>
        </a:graphic>
      </p:graphicFrame>
      <p:sp>
        <p:nvSpPr>
          <p:cNvPr id="4" name="Speech Bubble: Rectangle 3">
            <a:extLst>
              <a:ext uri="{FF2B5EF4-FFF2-40B4-BE49-F238E27FC236}">
                <a16:creationId xmlns:a16="http://schemas.microsoft.com/office/drawing/2014/main" id="{1B236692-80D4-F405-B237-08024FCDAC31}"/>
              </a:ext>
            </a:extLst>
          </p:cNvPr>
          <p:cNvSpPr/>
          <p:nvPr/>
        </p:nvSpPr>
        <p:spPr>
          <a:xfrm flipH="1">
            <a:off x="7845953" y="4983752"/>
            <a:ext cx="764692" cy="233748"/>
          </a:xfrm>
          <a:prstGeom prst="wedgeRectCallout">
            <a:avLst>
              <a:gd name="adj1" fmla="val 34314"/>
              <a:gd name="adj2" fmla="val -156140"/>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353E43"/>
                </a:solidFill>
                <a:effectLst/>
                <a:uLnTx/>
                <a:uFillTx/>
                <a:latin typeface="Arial"/>
                <a:ea typeface="+mn-ea"/>
                <a:cs typeface="+mn-cs"/>
              </a:rPr>
              <a:t>Kingston</a:t>
            </a:r>
            <a:endParaRPr kumimoji="0" lang="en-US" sz="1800" b="0" i="0" u="none" strike="noStrike" kern="1200" cap="none" spc="0" normalizeH="0" baseline="0" noProof="0">
              <a:ln>
                <a:noFill/>
              </a:ln>
              <a:solidFill>
                <a:srgbClr val="353E43"/>
              </a:solidFill>
              <a:effectLst/>
              <a:uLnTx/>
              <a:uFillTx/>
              <a:latin typeface="Arial"/>
              <a:ea typeface="+mn-ea"/>
              <a:cs typeface="+mn-cs"/>
            </a:endParaRPr>
          </a:p>
        </p:txBody>
      </p:sp>
      <p:sp>
        <p:nvSpPr>
          <p:cNvPr id="5" name="Speech Bubble: Rectangle 4">
            <a:extLst>
              <a:ext uri="{FF2B5EF4-FFF2-40B4-BE49-F238E27FC236}">
                <a16:creationId xmlns:a16="http://schemas.microsoft.com/office/drawing/2014/main" id="{7026406E-D9BC-542B-A886-DD2E241060AF}"/>
              </a:ext>
            </a:extLst>
          </p:cNvPr>
          <p:cNvSpPr/>
          <p:nvPr/>
        </p:nvSpPr>
        <p:spPr>
          <a:xfrm flipH="1">
            <a:off x="10854810" y="3147285"/>
            <a:ext cx="1059087" cy="326834"/>
          </a:xfrm>
          <a:prstGeom prst="wedgeRectCallout">
            <a:avLst>
              <a:gd name="adj1" fmla="val 19560"/>
              <a:gd name="adj2" fmla="val 119197"/>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353E43"/>
                </a:solidFill>
                <a:effectLst/>
                <a:uLnTx/>
                <a:uFillTx/>
                <a:latin typeface="Arial"/>
                <a:ea typeface="+mn-ea"/>
                <a:cs typeface="+mn-cs"/>
              </a:rPr>
              <a:t>Barking &amp; Dagenham</a:t>
            </a:r>
            <a:endParaRPr kumimoji="0" lang="en-US" sz="1800" b="0" i="0" u="none" strike="noStrike" kern="1200" cap="none" spc="0" normalizeH="0" baseline="0" noProof="0">
              <a:ln>
                <a:noFill/>
              </a:ln>
              <a:solidFill>
                <a:srgbClr val="353E43"/>
              </a:solidFill>
              <a:effectLst/>
              <a:uLnTx/>
              <a:uFillTx/>
              <a:latin typeface="Arial"/>
              <a:ea typeface="+mn-ea"/>
              <a:cs typeface="+mn-cs"/>
            </a:endParaRPr>
          </a:p>
        </p:txBody>
      </p:sp>
      <p:sp>
        <p:nvSpPr>
          <p:cNvPr id="6" name="Speech Bubble: Rectangle 5">
            <a:extLst>
              <a:ext uri="{FF2B5EF4-FFF2-40B4-BE49-F238E27FC236}">
                <a16:creationId xmlns:a16="http://schemas.microsoft.com/office/drawing/2014/main" id="{60132C02-31BB-0CAA-B22B-B71931FCEDB5}"/>
              </a:ext>
            </a:extLst>
          </p:cNvPr>
          <p:cNvSpPr/>
          <p:nvPr/>
        </p:nvSpPr>
        <p:spPr>
          <a:xfrm flipH="1">
            <a:off x="9743767" y="2899239"/>
            <a:ext cx="739535" cy="326834"/>
          </a:xfrm>
          <a:prstGeom prst="wedgeRectCallout">
            <a:avLst>
              <a:gd name="adj1" fmla="val -66779"/>
              <a:gd name="adj2" fmla="val 19922"/>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353E43"/>
                </a:solidFill>
                <a:effectLst/>
                <a:uLnTx/>
                <a:uFillTx/>
                <a:latin typeface="Arial"/>
                <a:ea typeface="+mn-ea"/>
                <a:cs typeface="+mn-cs"/>
              </a:rPr>
              <a:t>Newham</a:t>
            </a:r>
            <a:endParaRPr kumimoji="0" lang="en-US" sz="1800" b="0" i="0" u="none" strike="noStrike" kern="1200" cap="none" spc="0" normalizeH="0" baseline="0" noProof="0">
              <a:ln>
                <a:noFill/>
              </a:ln>
              <a:solidFill>
                <a:srgbClr val="353E43"/>
              </a:solidFill>
              <a:effectLst/>
              <a:uLnTx/>
              <a:uFillTx/>
              <a:latin typeface="Arial"/>
              <a:ea typeface="+mn-ea"/>
              <a:cs typeface="+mn-cs"/>
            </a:endParaRPr>
          </a:p>
        </p:txBody>
      </p:sp>
      <p:sp>
        <p:nvSpPr>
          <p:cNvPr id="2" name="Speech Bubble: Rectangle 1">
            <a:extLst>
              <a:ext uri="{FF2B5EF4-FFF2-40B4-BE49-F238E27FC236}">
                <a16:creationId xmlns:a16="http://schemas.microsoft.com/office/drawing/2014/main" id="{3E15B451-B6BE-A069-2CC1-E129DE9A01DD}"/>
              </a:ext>
            </a:extLst>
          </p:cNvPr>
          <p:cNvSpPr/>
          <p:nvPr/>
        </p:nvSpPr>
        <p:spPr>
          <a:xfrm flipH="1">
            <a:off x="7216867" y="4022731"/>
            <a:ext cx="829853" cy="233747"/>
          </a:xfrm>
          <a:prstGeom prst="wedgeRectCallout">
            <a:avLst>
              <a:gd name="adj1" fmla="val 7374"/>
              <a:gd name="adj2" fmla="val 119952"/>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353E43"/>
                </a:solidFill>
                <a:effectLst/>
                <a:uLnTx/>
                <a:uFillTx/>
                <a:latin typeface="Arial"/>
                <a:ea typeface="+mn-ea"/>
                <a:cs typeface="+mn-cs"/>
              </a:rPr>
              <a:t>Richmond</a:t>
            </a:r>
            <a:endParaRPr kumimoji="0" lang="en-US" sz="1800" b="0" i="0" u="none" strike="noStrike" kern="1200" cap="none" spc="0" normalizeH="0" baseline="0" noProof="0">
              <a:ln>
                <a:noFill/>
              </a:ln>
              <a:solidFill>
                <a:srgbClr val="353E43"/>
              </a:solidFill>
              <a:effectLst/>
              <a:uLnTx/>
              <a:uFillTx/>
              <a:latin typeface="Arial"/>
              <a:ea typeface="+mn-ea"/>
              <a:cs typeface="+mn-cs"/>
            </a:endParaRPr>
          </a:p>
        </p:txBody>
      </p:sp>
    </p:spTree>
    <p:extLst>
      <p:ext uri="{BB962C8B-B14F-4D97-AF65-F5344CB8AC3E}">
        <p14:creationId xmlns:p14="http://schemas.microsoft.com/office/powerpoint/2010/main" val="1504998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3" name="Text Placeholder 5">
            <a:extLst>
              <a:ext uri="{FF2B5EF4-FFF2-40B4-BE49-F238E27FC236}">
                <a16:creationId xmlns:a16="http://schemas.microsoft.com/office/drawing/2014/main" id="{DB1AB912-F8CC-0541-AED2-082E4223B659}"/>
              </a:ext>
            </a:extLst>
          </p:cNvPr>
          <p:cNvSpPr txBox="1">
            <a:spLocks/>
          </p:cNvSpPr>
          <p:nvPr/>
        </p:nvSpPr>
        <p:spPr>
          <a:xfrm>
            <a:off x="6210290" y="1765741"/>
            <a:ext cx="5369334" cy="256306"/>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1400" b="1" i="0" u="none" strike="noStrike" kern="1200" cap="none" spc="0" normalizeH="0" baseline="0" noProof="0">
                <a:ln>
                  <a:noFill/>
                </a:ln>
                <a:solidFill>
                  <a:srgbClr val="353E43"/>
                </a:solidFill>
                <a:effectLst/>
                <a:uLnTx/>
                <a:uFillTx/>
                <a:latin typeface="Arial"/>
                <a:ea typeface="+mn-ea"/>
                <a:cs typeface="Arial"/>
                <a:sym typeface="Arial"/>
              </a:rPr>
              <a:t>Fig </a:t>
            </a:r>
            <a:r>
              <a:rPr lang="en-US" sz="1400">
                <a:solidFill>
                  <a:srgbClr val="353E43"/>
                </a:solidFill>
                <a:latin typeface="Arial"/>
                <a:cs typeface="Arial"/>
                <a:sym typeface="Arial"/>
              </a:rPr>
              <a:t>8</a:t>
            </a:r>
            <a:r>
              <a:rPr kumimoji="0" lang="en-US" sz="1400" b="1" i="0" u="none" strike="noStrike" kern="1200" cap="none" spc="0" normalizeH="0" baseline="0" noProof="0">
                <a:ln>
                  <a:noFill/>
                </a:ln>
                <a:solidFill>
                  <a:srgbClr val="353E43"/>
                </a:solidFill>
                <a:effectLst/>
                <a:uLnTx/>
                <a:uFillTx/>
                <a:latin typeface="Arial"/>
                <a:ea typeface="+mn-ea"/>
                <a:cs typeface="Arial"/>
                <a:sym typeface="Arial"/>
              </a:rPr>
              <a:t>. Infant mortality rate per 1,000 live births by deprivation score by local authority in London, 2020-22</a:t>
            </a:r>
            <a:endParaRPr kumimoji="0" lang="en-US" sz="1400" b="1" i="0" u="none" strike="noStrike" kern="1200" cap="none" spc="0" normalizeH="0" baseline="0" noProof="0">
              <a:ln>
                <a:noFill/>
              </a:ln>
              <a:solidFill>
                <a:srgbClr val="353E43"/>
              </a:solidFill>
              <a:effectLst/>
              <a:uLnTx/>
              <a:uFillTx/>
              <a:latin typeface="Arial" panose="020B0604020202020204" pitchFamily="34" charset="0"/>
              <a:ea typeface="+mn-ea"/>
              <a:cs typeface="Arial"/>
              <a:sym typeface="Arial"/>
            </a:endParaRPr>
          </a:p>
        </p:txBody>
      </p:sp>
      <p:sp>
        <p:nvSpPr>
          <p:cNvPr id="34" name="Rectangle 33">
            <a:extLst>
              <a:ext uri="{FF2B5EF4-FFF2-40B4-BE49-F238E27FC236}">
                <a16:creationId xmlns:a16="http://schemas.microsoft.com/office/drawing/2014/main" id="{EA7DDB4C-1115-E242-A72F-FF1C2B9E3A10}"/>
              </a:ext>
            </a:extLst>
          </p:cNvPr>
          <p:cNvSpPr/>
          <p:nvPr/>
        </p:nvSpPr>
        <p:spPr>
          <a:xfrm>
            <a:off x="6174328" y="2166091"/>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TextBox 39">
            <a:extLst>
              <a:ext uri="{FF2B5EF4-FFF2-40B4-BE49-F238E27FC236}">
                <a16:creationId xmlns:a16="http://schemas.microsoft.com/office/drawing/2014/main" id="{27B07B3D-F66A-9646-9C2D-95983657B7C2}"/>
              </a:ext>
            </a:extLst>
          </p:cNvPr>
          <p:cNvSpPr txBox="1"/>
          <p:nvPr/>
        </p:nvSpPr>
        <p:spPr bwMode="gray">
          <a:xfrm>
            <a:off x="661123" y="1608467"/>
            <a:ext cx="5320589" cy="1734438"/>
          </a:xfrm>
          <a:prstGeom prst="rect">
            <a:avLst/>
          </a:prstGeom>
          <a:noFill/>
        </p:spPr>
        <p:txBody>
          <a:bodyPr wrap="square" lIns="0" tIns="0" rIns="0" bIns="0" rtlCol="0">
            <a:no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1" i="0" u="none" strike="noStrike" kern="0" cap="none" spc="0" normalizeH="0" baseline="0" noProof="0">
              <a:ln>
                <a:noFill/>
              </a:ln>
              <a:solidFill>
                <a:srgbClr val="353E43"/>
              </a:solidFill>
              <a:effectLst/>
              <a:uLnTx/>
              <a:uFillTx/>
              <a:latin typeface="Arial"/>
              <a:ea typeface="+mn-ea"/>
              <a:cs typeface="Arial"/>
              <a:sym typeface="Arial"/>
            </a:endParaRPr>
          </a:p>
        </p:txBody>
      </p:sp>
      <p:sp>
        <p:nvSpPr>
          <p:cNvPr id="13" name="TextBox 12">
            <a:extLst>
              <a:ext uri="{FF2B5EF4-FFF2-40B4-BE49-F238E27FC236}">
                <a16:creationId xmlns:a16="http://schemas.microsoft.com/office/drawing/2014/main" id="{905965EE-0FE6-76A0-1598-BFF18F9BBBA6}"/>
              </a:ext>
            </a:extLst>
          </p:cNvPr>
          <p:cNvSpPr txBox="1"/>
          <p:nvPr/>
        </p:nvSpPr>
        <p:spPr bwMode="gray">
          <a:xfrm>
            <a:off x="646808" y="2018647"/>
            <a:ext cx="5413229" cy="4244276"/>
          </a:xfrm>
          <a:prstGeom prst="rect">
            <a:avLst/>
          </a:prstGeom>
          <a:noFill/>
        </p:spPr>
        <p:txBody>
          <a:bodyPr wrap="square" lIns="0" tIns="0" rIns="0" bIns="0" rtlCol="0" anchor="t">
            <a:noAutofit/>
          </a:bodyPr>
          <a:lstStyle/>
          <a:p>
            <a:pPr marL="285750" marR="0" lvl="0" indent="-285750" algn="l" defTabSz="914400" rtl="0" eaLnBrk="1" fontAlgn="auto" latinLnBrk="0" hangingPunct="1">
              <a:lnSpc>
                <a:spcPct val="100000"/>
              </a:lnSpc>
              <a:spcBef>
                <a:spcPts val="0"/>
              </a:spcBef>
              <a:spcAft>
                <a:spcPts val="300"/>
              </a:spcAft>
              <a:buClr>
                <a:srgbClr val="000000"/>
              </a:buClr>
              <a:buSzTx/>
              <a:buFont typeface="Arial" panose="020B0604020202020204" pitchFamily="34" charset="0"/>
              <a:buChar char="•"/>
              <a:tabLst/>
              <a:defRPr/>
            </a:pPr>
            <a:r>
              <a:rPr kumimoji="0" lang="en-GB" sz="1200" b="0" i="0" u="none" strike="noStrike" kern="1200" cap="none" spc="0" normalizeH="0" baseline="0" noProof="0">
                <a:ln>
                  <a:noFill/>
                </a:ln>
                <a:solidFill>
                  <a:srgbClr val="353E43">
                    <a:lumMod val="50000"/>
                  </a:srgbClr>
                </a:solidFill>
                <a:effectLst/>
                <a:uLnTx/>
                <a:uFillTx/>
                <a:latin typeface="Arial"/>
                <a:ea typeface="+mn-ea"/>
                <a:cs typeface="Arial"/>
              </a:rPr>
              <a:t>The infant mortality rate (IMR) is the number of deaths under the age of one year per 1,000 live births. Most infant deaths occur during the first month, most commonly due to immaturity related conditions in babies born preterm (&lt; 37 weeks gestation) and congenital anomalies</a:t>
            </a:r>
            <a:r>
              <a:rPr kumimoji="0" lang="en-GB" sz="1200" b="0" i="0" u="none" strike="noStrike" kern="1200" cap="none" spc="0" normalizeH="0" baseline="30000" noProof="0">
                <a:ln>
                  <a:noFill/>
                </a:ln>
                <a:solidFill>
                  <a:srgbClr val="353E43">
                    <a:lumMod val="50000"/>
                  </a:srgbClr>
                </a:solidFill>
                <a:effectLst/>
                <a:uLnTx/>
                <a:uFillTx/>
                <a:latin typeface="Arial"/>
                <a:ea typeface="+mn-ea"/>
                <a:cs typeface="Arial"/>
              </a:rPr>
              <a:t>1</a:t>
            </a:r>
            <a:r>
              <a:rPr kumimoji="0" lang="en-GB" sz="1200" b="0" i="0" u="none" strike="noStrike" kern="1200" cap="none" spc="0" normalizeH="0" baseline="0" noProof="0">
                <a:ln>
                  <a:noFill/>
                </a:ln>
                <a:solidFill>
                  <a:srgbClr val="353E43">
                    <a:lumMod val="50000"/>
                  </a:srgbClr>
                </a:solidFill>
                <a:effectLst/>
                <a:uLnTx/>
                <a:uFillTx/>
                <a:latin typeface="Arial"/>
                <a:ea typeface="+mn-ea"/>
                <a:cs typeface="Arial"/>
              </a:rPr>
              <a:t>.</a:t>
            </a:r>
            <a:endParaRPr kumimoji="0" lang="en-GB" sz="1200" b="0" i="0" u="none" strike="noStrike" kern="1200" cap="none" spc="0" normalizeH="0" baseline="30000" noProof="0">
              <a:ln>
                <a:noFill/>
              </a:ln>
              <a:solidFill>
                <a:srgbClr val="353E43">
                  <a:lumMod val="50000"/>
                </a:srgbClr>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300"/>
              </a:spcAft>
              <a:buClr>
                <a:srgbClr val="000000"/>
              </a:buClr>
              <a:buSzTx/>
              <a:buFont typeface="Arial" panose="020B0604020202020204" pitchFamily="34" charset="0"/>
              <a:buChar char="•"/>
              <a:tabLst/>
              <a:defRPr/>
            </a:pPr>
            <a:r>
              <a:rPr kumimoji="0" lang="en-GB" sz="1300" b="0" i="0" u="none" strike="noStrike" kern="1200" cap="none" spc="-20" normalizeH="0" baseline="0" noProof="0">
                <a:ln>
                  <a:noFill/>
                </a:ln>
                <a:solidFill>
                  <a:srgbClr val="353E43"/>
                </a:solidFill>
                <a:effectLst/>
                <a:uLnTx/>
                <a:uFillTx/>
                <a:latin typeface="Arial"/>
                <a:ea typeface="Aktiv Grotesk" panose="020B0504020202020204" pitchFamily="34" charset="0"/>
                <a:cs typeface="Arial"/>
                <a:sym typeface="Arial"/>
              </a:rPr>
              <a:t>Around 7 babies died per week in London in 2020-22, many from preventable causes. There is significant variation across boroughs:</a:t>
            </a:r>
            <a:endParaRPr kumimoji="0" lang="en-GB" sz="1300" b="0" i="0" u="none" strike="noStrike" kern="1200" cap="none" spc="-20" normalizeH="0" baseline="0" noProof="0">
              <a:ln>
                <a:noFill/>
              </a:ln>
              <a:solidFill>
                <a:srgbClr val="353E43"/>
              </a:solidFill>
              <a:effectLst/>
              <a:uLnTx/>
              <a:uFillTx/>
              <a:latin typeface="Arial"/>
              <a:ea typeface="Aktiv Grotesk" panose="020B0504020202020204" pitchFamily="34" charset="0"/>
              <a:cs typeface="Arial"/>
            </a:endParaRPr>
          </a:p>
          <a:p>
            <a:pPr marL="742950" marR="0" lvl="1" indent="-285750" algn="l" defTabSz="914400" rtl="0" eaLnBrk="1" fontAlgn="auto" latinLnBrk="0" hangingPunct="1">
              <a:lnSpc>
                <a:spcPct val="100000"/>
              </a:lnSpc>
              <a:spcBef>
                <a:spcPts val="0"/>
              </a:spcBef>
              <a:spcAft>
                <a:spcPts val="300"/>
              </a:spcAft>
              <a:buClr>
                <a:srgbClr val="000000"/>
              </a:buClr>
              <a:buSzTx/>
              <a:buFont typeface="Courier New" panose="02070309020205020404" pitchFamily="49" charset="0"/>
              <a:buChar char="o"/>
              <a:tabLst/>
              <a:defRPr/>
            </a:pPr>
            <a:r>
              <a:rPr kumimoji="0" lang="en-GB" sz="1300" b="0" i="0" u="none" strike="noStrike" kern="1200" cap="none" spc="0" normalizeH="0" baseline="0" noProof="0">
                <a:ln>
                  <a:noFill/>
                </a:ln>
                <a:solidFill>
                  <a:srgbClr val="333333"/>
                </a:solidFill>
                <a:effectLst/>
                <a:uLnTx/>
                <a:uFillTx/>
                <a:latin typeface="Arial"/>
                <a:ea typeface="+mn-ea"/>
                <a:cs typeface="Arial"/>
              </a:rPr>
              <a:t>Greenwich is the only London borough with a significantly higher infant mortality rate than London (4.8 per 1,000).</a:t>
            </a:r>
          </a:p>
          <a:p>
            <a:pPr marL="742950" marR="0" lvl="1" indent="-285750" algn="l" defTabSz="914400" rtl="0" eaLnBrk="1" fontAlgn="auto" latinLnBrk="0" hangingPunct="1">
              <a:lnSpc>
                <a:spcPct val="100000"/>
              </a:lnSpc>
              <a:spcBef>
                <a:spcPts val="0"/>
              </a:spcBef>
              <a:spcAft>
                <a:spcPts val="300"/>
              </a:spcAft>
              <a:buClr>
                <a:srgbClr val="000000"/>
              </a:buClr>
              <a:buSzTx/>
              <a:buFont typeface="Courier New" panose="02070309020205020404" pitchFamily="49" charset="0"/>
              <a:buChar char="o"/>
              <a:tabLst/>
              <a:defRPr/>
            </a:pPr>
            <a:r>
              <a:rPr kumimoji="0" lang="en-GB" sz="1300" b="0" i="0" u="none" strike="noStrike" kern="1200" cap="none" spc="0" normalizeH="0" baseline="0" noProof="0">
                <a:ln>
                  <a:noFill/>
                </a:ln>
                <a:solidFill>
                  <a:srgbClr val="333333"/>
                </a:solidFill>
                <a:effectLst/>
                <a:uLnTx/>
                <a:uFillTx/>
                <a:latin typeface="Arial"/>
                <a:ea typeface="+mn-ea"/>
                <a:cs typeface="Arial"/>
              </a:rPr>
              <a:t>Wandsworth is the only borough where it is significantly lower than average (1.9 per 1,000).</a:t>
            </a:r>
          </a:p>
          <a:p>
            <a:pPr marL="285750" marR="0" lvl="0" indent="-285750" algn="l" defTabSz="914400" rtl="0" eaLnBrk="1" fontAlgn="auto" latinLnBrk="0" hangingPunct="1">
              <a:lnSpc>
                <a:spcPct val="100000"/>
              </a:lnSpc>
              <a:spcBef>
                <a:spcPts val="0"/>
              </a:spcBef>
              <a:spcAft>
                <a:spcPts val="300"/>
              </a:spcAft>
              <a:buClr>
                <a:srgbClr val="000000"/>
              </a:buClr>
              <a:buSzTx/>
              <a:buFont typeface="Arial" panose="020B0604020202020204" pitchFamily="34" charset="0"/>
              <a:buChar char="•"/>
              <a:tabLst/>
              <a:defRPr/>
            </a:pPr>
            <a:r>
              <a:rPr kumimoji="0" lang="en-GB" sz="1300" b="0" i="0" u="none" strike="noStrike" kern="1200" cap="none" spc="0" normalizeH="0" baseline="0" noProof="0">
                <a:ln>
                  <a:noFill/>
                </a:ln>
                <a:solidFill>
                  <a:srgbClr val="333333"/>
                </a:solidFill>
                <a:effectLst/>
                <a:uLnTx/>
                <a:uFillTx/>
                <a:latin typeface="Arial"/>
                <a:ea typeface="+mn-ea"/>
                <a:cs typeface="Arial"/>
              </a:rPr>
              <a:t>The rate has increased in London from 3.2 per 1,000 in 2014-16</a:t>
            </a:r>
          </a:p>
          <a:p>
            <a:pPr marL="285750" marR="0" lvl="0" indent="-285750" algn="l" defTabSz="914400" rtl="0" eaLnBrk="1" fontAlgn="auto" latinLnBrk="0" hangingPunct="1">
              <a:lnSpc>
                <a:spcPct val="100000"/>
              </a:lnSpc>
              <a:spcBef>
                <a:spcPts val="0"/>
              </a:spcBef>
              <a:spcAft>
                <a:spcPts val="300"/>
              </a:spcAft>
              <a:buClr>
                <a:srgbClr val="000000"/>
              </a:buClr>
              <a:buSzTx/>
              <a:buFont typeface="Arial" panose="020B0604020202020204" pitchFamily="34" charset="0"/>
              <a:buChar char="•"/>
              <a:tabLst/>
              <a:defRPr/>
            </a:pPr>
            <a:r>
              <a:rPr kumimoji="0" lang="en-GB" sz="1300" b="0" i="0" u="none" strike="noStrike" kern="1200" cap="none" spc="0" normalizeH="0" baseline="0" noProof="0">
                <a:ln>
                  <a:noFill/>
                </a:ln>
                <a:solidFill>
                  <a:srgbClr val="333333"/>
                </a:solidFill>
                <a:effectLst/>
                <a:uLnTx/>
                <a:uFillTx/>
                <a:latin typeface="Arial"/>
                <a:ea typeface="+mn-ea"/>
                <a:cs typeface="Arial"/>
              </a:rPr>
              <a:t>Nationally data shows the rate of infant mortality </a:t>
            </a:r>
            <a:r>
              <a:rPr kumimoji="0" lang="en-GB" sz="1300" b="0" i="0" u="none" strike="noStrike" kern="1200" cap="none" spc="0" normalizeH="0" baseline="0" noProof="0">
                <a:ln>
                  <a:noFill/>
                </a:ln>
                <a:solidFill>
                  <a:srgbClr val="000000"/>
                </a:solidFill>
                <a:effectLst/>
                <a:uLnTx/>
                <a:uFillTx/>
                <a:latin typeface="Arial"/>
                <a:ea typeface="+mn-ea"/>
                <a:cs typeface="Arial"/>
              </a:rPr>
              <a:t>increases as deprivation increases, from 6.2 per 1,000 in the most deprived decile, to 2.9 per 1,000 in the least deprived. This trend is apparent at the London borough level (Fig 8)</a:t>
            </a:r>
            <a:r>
              <a:rPr kumimoji="0" lang="en-GB" sz="1300" b="0" i="0" u="none" strike="noStrike" kern="1200" cap="none" spc="0" normalizeH="0" baseline="0" noProof="0">
                <a:ln>
                  <a:noFill/>
                </a:ln>
                <a:solidFill>
                  <a:srgbClr val="333333"/>
                </a:solidFill>
                <a:effectLst/>
                <a:uLnTx/>
                <a:uFillTx/>
                <a:latin typeface="Arial"/>
                <a:ea typeface="+mn-ea"/>
                <a:cs typeface="Arial"/>
              </a:rPr>
              <a:t>.</a:t>
            </a:r>
          </a:p>
          <a:p>
            <a:pPr marL="285750" marR="0" lvl="0" indent="-28575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GB" sz="1300" b="0" i="0" u="none" strike="noStrike" kern="1200" cap="none" spc="0" normalizeH="0" baseline="0" noProof="0">
                <a:ln>
                  <a:noFill/>
                </a:ln>
                <a:solidFill>
                  <a:srgbClr val="333333"/>
                </a:solidFill>
                <a:effectLst/>
                <a:uLnTx/>
                <a:uFillTx/>
                <a:latin typeface="Arial"/>
                <a:ea typeface="+mn-ea"/>
                <a:cs typeface="Arial"/>
              </a:rPr>
              <a:t>Between 2017-19, the rate of stillbirths and infant deaths in England and Wales was highest for Black children, and higher for Asian children, relative to children of White ethnicity</a:t>
            </a:r>
            <a:r>
              <a:rPr kumimoji="0" lang="en-GB" sz="1300" b="0" i="0" u="none" strike="noStrike" kern="1200" cap="none" spc="0" normalizeH="0" baseline="30000" noProof="0">
                <a:ln>
                  <a:noFill/>
                </a:ln>
                <a:solidFill>
                  <a:srgbClr val="333333"/>
                </a:solidFill>
                <a:effectLst/>
                <a:uLnTx/>
                <a:uFillTx/>
                <a:latin typeface="Arial"/>
                <a:ea typeface="+mn-ea"/>
                <a:cs typeface="Arial"/>
              </a:rPr>
              <a:t>2</a:t>
            </a:r>
            <a:r>
              <a:rPr kumimoji="0" lang="en-GB" sz="1300" b="0" i="0" u="none" strike="noStrike" kern="1200" cap="none" spc="0" normalizeH="0" baseline="0" noProof="0">
                <a:ln>
                  <a:noFill/>
                </a:ln>
                <a:solidFill>
                  <a:srgbClr val="333333"/>
                </a:solidFill>
                <a:effectLst/>
                <a:uLnTx/>
                <a:uFillTx/>
                <a:latin typeface="Arial"/>
                <a:ea typeface="+mn-ea"/>
                <a:cs typeface="Arial"/>
              </a:rPr>
              <a:t>. This may be partially explained by children from minority ethnic groups disproportionately being born in more deprived areas.</a:t>
            </a:r>
            <a:endParaRPr kumimoji="0" lang="en-GB" sz="1300" b="0" i="0" u="none" strike="noStrike" kern="1200" cap="none" spc="-20" normalizeH="0" baseline="0" noProof="0">
              <a:ln>
                <a:noFill/>
              </a:ln>
              <a:solidFill>
                <a:srgbClr val="353E43"/>
              </a:solidFill>
              <a:effectLst/>
              <a:uLnTx/>
              <a:uFillTx/>
              <a:latin typeface="Arial"/>
              <a:ea typeface="Aktiv Grotesk" panose="020B0504020202020204" pitchFamily="34" charset="0"/>
              <a:cs typeface="Arial"/>
              <a:sym typeface="Arial"/>
            </a:endParaRPr>
          </a:p>
        </p:txBody>
      </p:sp>
      <p:sp>
        <p:nvSpPr>
          <p:cNvPr id="11" name="Title 2">
            <a:extLst>
              <a:ext uri="{FF2B5EF4-FFF2-40B4-BE49-F238E27FC236}">
                <a16:creationId xmlns:a16="http://schemas.microsoft.com/office/drawing/2014/main" id="{53953FE3-4B4B-4D32-B061-C870BE8A4BBC}"/>
              </a:ext>
            </a:extLst>
          </p:cNvPr>
          <p:cNvSpPr txBox="1">
            <a:spLocks/>
          </p:cNvSpPr>
          <p:nvPr/>
        </p:nvSpPr>
        <p:spPr>
          <a:xfrm>
            <a:off x="623601" y="490823"/>
            <a:ext cx="10751768" cy="923289"/>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spcFirstLastPara="1" wrap="square" lIns="0" tIns="45700" rIns="91425" bIns="45700" anchor="t"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pPr marL="0" marR="0" lvl="0" indent="0" algn="l" defTabSz="914400" rtl="0" eaLnBrk="1" fontAlgn="auto" latinLnBrk="0" hangingPunct="1">
              <a:lnSpc>
                <a:spcPct val="90000"/>
              </a:lnSpc>
              <a:spcBef>
                <a:spcPts val="0"/>
              </a:spcBef>
              <a:spcAft>
                <a:spcPts val="0"/>
              </a:spcAft>
              <a:buClr>
                <a:srgbClr val="EE266D"/>
              </a:buClr>
              <a:buSzPts val="2800"/>
              <a:buFont typeface="Arial"/>
              <a:buNone/>
              <a:tabLst/>
              <a:defRPr/>
            </a:pPr>
            <a:r>
              <a:rPr kumimoji="0" lang="en-GB" sz="3000" b="1" i="0" u="none" strike="noStrike" kern="0" cap="none" spc="190" normalizeH="0" baseline="0" noProof="0">
                <a:ln>
                  <a:noFill/>
                </a:ln>
                <a:solidFill>
                  <a:srgbClr val="0082B3"/>
                </a:solidFill>
                <a:effectLst/>
                <a:uLnTx/>
                <a:uFillTx/>
                <a:latin typeface="Arial"/>
                <a:ea typeface="Aktiv Grotesk" panose="020B0504020202020204" pitchFamily="34" charset="0"/>
                <a:cs typeface="Arial"/>
                <a:sym typeface="Arial"/>
              </a:rPr>
              <a:t>INFANT MORTALITY CORRELATES WITH AREA DEPRIVATION AT LONDON AND NATIONAL LEVELS</a:t>
            </a:r>
            <a:endParaRPr kumimoji="0" lang="en-US" sz="3000" b="1" i="0" u="none" strike="noStrike" kern="0" cap="none" spc="190" normalizeH="0" baseline="0" noProof="0">
              <a:ln>
                <a:noFill/>
              </a:ln>
              <a:solidFill>
                <a:srgbClr val="0082B3"/>
              </a:solidFill>
              <a:effectLst/>
              <a:uLnTx/>
              <a:uFillTx/>
              <a:latin typeface="Arial" panose="020B0604020202020204" pitchFamily="34" charset="0"/>
              <a:ea typeface="Aktiv Grotesk" panose="020B0504020202020204" pitchFamily="34" charset="0"/>
              <a:cs typeface="Arial" panose="020B0604020202020204" pitchFamily="34" charset="0"/>
              <a:sym typeface="Arial"/>
            </a:endParaRPr>
          </a:p>
        </p:txBody>
      </p:sp>
      <p:sp>
        <p:nvSpPr>
          <p:cNvPr id="12" name="Text Placeholder 5">
            <a:extLst>
              <a:ext uri="{FF2B5EF4-FFF2-40B4-BE49-F238E27FC236}">
                <a16:creationId xmlns:a16="http://schemas.microsoft.com/office/drawing/2014/main" id="{D58198B5-0E80-4CEB-B40C-599877442828}"/>
              </a:ext>
            </a:extLst>
          </p:cNvPr>
          <p:cNvSpPr txBox="1">
            <a:spLocks/>
          </p:cNvSpPr>
          <p:nvPr/>
        </p:nvSpPr>
        <p:spPr>
          <a:xfrm>
            <a:off x="623601" y="1378848"/>
            <a:ext cx="10650071" cy="584775"/>
          </a:xfrm>
          <a:prstGeom prst="rect">
            <a:avLst/>
          </a:prstGeom>
        </p:spPr>
        <p:txBody>
          <a:bodyPr vert="horz" wrap="square" lIns="0" tIns="45720" rIns="91440" bIns="45720" rtlCol="0" anchor="t" anchorCtr="0">
            <a:sp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1200" cap="none" spc="-20" normalizeH="0" baseline="0" noProof="0">
                <a:ln>
                  <a:noFill/>
                </a:ln>
                <a:solidFill>
                  <a:srgbClr val="353E43"/>
                </a:solidFill>
                <a:effectLst/>
                <a:uLnTx/>
                <a:uFillTx/>
                <a:latin typeface="Arial"/>
                <a:ea typeface="Aktiv Grotesk" panose="020B0504020202020204" pitchFamily="34" charset="0"/>
                <a:cs typeface="Arial"/>
                <a:sym typeface="Arial"/>
              </a:rPr>
              <a:t>In 2020-22, infant mortality was 3.6 per 1,000 live births and lower than the England average (4.0 per 1000) with a gradual increase being seen since 2014-16.</a:t>
            </a:r>
          </a:p>
        </p:txBody>
      </p:sp>
      <p:sp>
        <p:nvSpPr>
          <p:cNvPr id="15" name="Rectangle 14">
            <a:extLst>
              <a:ext uri="{FF2B5EF4-FFF2-40B4-BE49-F238E27FC236}">
                <a16:creationId xmlns:a16="http://schemas.microsoft.com/office/drawing/2014/main" id="{C23E28D5-2AAB-41D0-A7DF-71AEA6374FEB}"/>
              </a:ext>
            </a:extLst>
          </p:cNvPr>
          <p:cNvSpPr/>
          <p:nvPr/>
        </p:nvSpPr>
        <p:spPr>
          <a:xfrm>
            <a:off x="479575" y="6459029"/>
            <a:ext cx="5580462"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353E43"/>
                </a:solidFill>
                <a:effectLst/>
                <a:uLnTx/>
                <a:uFillTx/>
                <a:latin typeface="Arial"/>
                <a:ea typeface="+mn-ea"/>
                <a:cs typeface="Arial" panose="020B0604020202020204" pitchFamily="34" charset="0"/>
              </a:rPr>
              <a:t>Source: (1) </a:t>
            </a:r>
            <a:r>
              <a:rPr kumimoji="0" lang="en-GB" sz="1000" b="0" i="0" u="none" strike="noStrike" kern="1200" cap="none" spc="0" normalizeH="0" baseline="0" noProof="0">
                <a:ln>
                  <a:noFill/>
                </a:ln>
                <a:solidFill>
                  <a:srgbClr val="353E43"/>
                </a:solidFill>
                <a:effectLst/>
                <a:uLnTx/>
                <a:uFillTx/>
                <a:latin typeface="Arial"/>
                <a:ea typeface="+mn-ea"/>
                <a:cs typeface="+mn-cs"/>
                <a:hlinkClick r:id="rId3"/>
              </a:rPr>
              <a:t>OHID Public health profiles – infant mortality rate</a:t>
            </a:r>
            <a:r>
              <a:rPr kumimoji="0" lang="en-GB" sz="1000" b="0" i="0" u="none" strike="noStrike" kern="1200" cap="none" spc="0" normalizeH="0" baseline="0" noProof="0">
                <a:ln>
                  <a:noFill/>
                </a:ln>
                <a:solidFill>
                  <a:srgbClr val="353E43"/>
                </a:solidFill>
                <a:effectLst/>
                <a:uLnTx/>
                <a:uFillTx/>
                <a:latin typeface="Arial"/>
                <a:ea typeface="+mn-ea"/>
                <a:cs typeface="+mn-cs"/>
              </a:rPr>
              <a:t> (2) </a:t>
            </a:r>
            <a:r>
              <a:rPr kumimoji="0" lang="en-GB" sz="1000" b="0" i="0" u="none" strike="noStrike" kern="1200" cap="none" spc="0" normalizeH="0" baseline="0" noProof="0">
                <a:ln>
                  <a:noFill/>
                </a:ln>
                <a:solidFill>
                  <a:srgbClr val="353E43"/>
                </a:solidFill>
                <a:effectLst/>
                <a:uLnTx/>
                <a:uFillTx/>
                <a:latin typeface="Arial"/>
                <a:ea typeface="+mn-ea"/>
                <a:cs typeface="+mn-cs"/>
                <a:hlinkClick r:id="rId4"/>
              </a:rPr>
              <a:t>ONS</a:t>
            </a:r>
            <a:endParaRPr kumimoji="0" lang="en-GB" sz="1000" b="0" i="0" u="none" strike="noStrike" kern="1200" cap="none" spc="0" normalizeH="0" baseline="0" noProof="0">
              <a:ln>
                <a:noFill/>
              </a:ln>
              <a:solidFill>
                <a:srgbClr val="353E43"/>
              </a:solidFill>
              <a:effectLst/>
              <a:uLnTx/>
              <a:uFillTx/>
              <a:latin typeface="Arial"/>
              <a:ea typeface="+mn-ea"/>
              <a:cs typeface="Arial" panose="020B0604020202020204" pitchFamily="34" charset="0"/>
            </a:endParaRPr>
          </a:p>
        </p:txBody>
      </p:sp>
      <p:cxnSp>
        <p:nvCxnSpPr>
          <p:cNvPr id="4" name="Straight Connector 3">
            <a:extLst>
              <a:ext uri="{FF2B5EF4-FFF2-40B4-BE49-F238E27FC236}">
                <a16:creationId xmlns:a16="http://schemas.microsoft.com/office/drawing/2014/main" id="{0572461E-C275-978B-4358-923ABC4ABF14}"/>
              </a:ext>
            </a:extLst>
          </p:cNvPr>
          <p:cNvCxnSpPr>
            <a:cxnSpLocks/>
          </p:cNvCxnSpPr>
          <p:nvPr/>
        </p:nvCxnSpPr>
        <p:spPr>
          <a:xfrm>
            <a:off x="6668012" y="3718240"/>
            <a:ext cx="4707357" cy="0"/>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6" name="Chart 5">
            <a:extLst>
              <a:ext uri="{FF2B5EF4-FFF2-40B4-BE49-F238E27FC236}">
                <a16:creationId xmlns:a16="http://schemas.microsoft.com/office/drawing/2014/main" id="{681F9688-F04E-F8FE-AC02-9DC812488AEF}"/>
              </a:ext>
            </a:extLst>
          </p:cNvPr>
          <p:cNvGraphicFramePr>
            <a:graphicFrameLocks/>
          </p:cNvGraphicFramePr>
          <p:nvPr/>
        </p:nvGraphicFramePr>
        <p:xfrm>
          <a:off x="6096000" y="2254928"/>
          <a:ext cx="5483624" cy="3994949"/>
        </p:xfrm>
        <a:graphic>
          <a:graphicData uri="http://schemas.openxmlformats.org/drawingml/2006/chart">
            <c:chart xmlns:c="http://schemas.openxmlformats.org/drawingml/2006/chart" xmlns:r="http://schemas.openxmlformats.org/officeDocument/2006/relationships" r:id="rId5"/>
          </a:graphicData>
        </a:graphic>
      </p:graphicFrame>
      <p:sp>
        <p:nvSpPr>
          <p:cNvPr id="19" name="Speech Bubble: Rectangle 18">
            <a:extLst>
              <a:ext uri="{FF2B5EF4-FFF2-40B4-BE49-F238E27FC236}">
                <a16:creationId xmlns:a16="http://schemas.microsoft.com/office/drawing/2014/main" id="{294AB796-5149-360E-9069-371E9233F973}"/>
              </a:ext>
            </a:extLst>
          </p:cNvPr>
          <p:cNvSpPr/>
          <p:nvPr/>
        </p:nvSpPr>
        <p:spPr>
          <a:xfrm flipH="1">
            <a:off x="8349388" y="4947073"/>
            <a:ext cx="981423" cy="228448"/>
          </a:xfrm>
          <a:prstGeom prst="wedgeRectCallout">
            <a:avLst>
              <a:gd name="adj1" fmla="val 35243"/>
              <a:gd name="adj2" fmla="val -174753"/>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353E43"/>
                </a:solidFill>
                <a:effectLst/>
                <a:uLnTx/>
                <a:uFillTx/>
                <a:latin typeface="Arial"/>
                <a:ea typeface="+mn-ea"/>
                <a:cs typeface="+mn-cs"/>
              </a:rPr>
              <a:t>Wandsworth</a:t>
            </a:r>
            <a:endParaRPr kumimoji="0" lang="en-US" sz="1800" b="0" i="0" u="none" strike="noStrike" kern="1200" cap="none" spc="0" normalizeH="0" baseline="0" noProof="0">
              <a:ln>
                <a:noFill/>
              </a:ln>
              <a:solidFill>
                <a:srgbClr val="353E43"/>
              </a:solidFill>
              <a:effectLst/>
              <a:uLnTx/>
              <a:uFillTx/>
              <a:latin typeface="Arial"/>
              <a:ea typeface="+mn-ea"/>
              <a:cs typeface="+mn-cs"/>
            </a:endParaRPr>
          </a:p>
        </p:txBody>
      </p:sp>
      <p:sp>
        <p:nvSpPr>
          <p:cNvPr id="20" name="Speech Bubble: Rectangle 19">
            <a:extLst>
              <a:ext uri="{FF2B5EF4-FFF2-40B4-BE49-F238E27FC236}">
                <a16:creationId xmlns:a16="http://schemas.microsoft.com/office/drawing/2014/main" id="{D99243F3-2196-DF8E-A458-59E1109A39E5}"/>
              </a:ext>
            </a:extLst>
          </p:cNvPr>
          <p:cNvSpPr/>
          <p:nvPr/>
        </p:nvSpPr>
        <p:spPr>
          <a:xfrm flipH="1">
            <a:off x="9642329" y="2601692"/>
            <a:ext cx="848689" cy="208335"/>
          </a:xfrm>
          <a:prstGeom prst="wedgeRectCallout">
            <a:avLst>
              <a:gd name="adj1" fmla="val 37247"/>
              <a:gd name="adj2" fmla="val 100699"/>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353E43"/>
                </a:solidFill>
                <a:effectLst/>
                <a:uLnTx/>
                <a:uFillTx/>
                <a:latin typeface="Arial"/>
                <a:ea typeface="+mn-ea"/>
                <a:cs typeface="+mn-cs"/>
              </a:rPr>
              <a:t>Greenwich</a:t>
            </a:r>
            <a:endParaRPr kumimoji="0" lang="en-US" sz="1800" b="0" i="0" u="none" strike="noStrike" kern="1200" cap="none" spc="0" normalizeH="0" baseline="0" noProof="0">
              <a:ln>
                <a:noFill/>
              </a:ln>
              <a:solidFill>
                <a:srgbClr val="353E43"/>
              </a:solidFill>
              <a:effectLst/>
              <a:uLnTx/>
              <a:uFillTx/>
              <a:latin typeface="Arial"/>
              <a:ea typeface="+mn-ea"/>
              <a:cs typeface="+mn-cs"/>
            </a:endParaRPr>
          </a:p>
        </p:txBody>
      </p:sp>
      <p:sp>
        <p:nvSpPr>
          <p:cNvPr id="21" name="TextBox 20">
            <a:extLst>
              <a:ext uri="{FF2B5EF4-FFF2-40B4-BE49-F238E27FC236}">
                <a16:creationId xmlns:a16="http://schemas.microsoft.com/office/drawing/2014/main" id="{491B2E57-5DFA-686D-9B59-3BC23B974FA9}"/>
              </a:ext>
            </a:extLst>
          </p:cNvPr>
          <p:cNvSpPr txBox="1"/>
          <p:nvPr/>
        </p:nvSpPr>
        <p:spPr>
          <a:xfrm>
            <a:off x="6668012" y="3378404"/>
            <a:ext cx="104047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353E43"/>
                </a:solidFill>
                <a:effectLst/>
                <a:uLnTx/>
                <a:uFillTx/>
                <a:latin typeface="Arial"/>
                <a:ea typeface="+mn-ea"/>
                <a:cs typeface="+mn-cs"/>
              </a:rPr>
              <a:t>London avg</a:t>
            </a:r>
            <a:r>
              <a:rPr kumimoji="0" lang="en-GB" sz="1800" b="1" i="0" u="none" strike="noStrike" kern="1200" cap="none" spc="0" normalizeH="0" baseline="0" noProof="0">
                <a:ln>
                  <a:noFill/>
                </a:ln>
                <a:solidFill>
                  <a:srgbClr val="353E43"/>
                </a:solidFill>
                <a:effectLst/>
                <a:uLnTx/>
                <a:uFillTx/>
                <a:latin typeface="Arial"/>
                <a:ea typeface="+mn-ea"/>
                <a:cs typeface="+mn-cs"/>
              </a:rPr>
              <a:t>.</a:t>
            </a:r>
          </a:p>
        </p:txBody>
      </p:sp>
      <p:sp>
        <p:nvSpPr>
          <p:cNvPr id="3" name="TextBox 2">
            <a:extLst>
              <a:ext uri="{FF2B5EF4-FFF2-40B4-BE49-F238E27FC236}">
                <a16:creationId xmlns:a16="http://schemas.microsoft.com/office/drawing/2014/main" id="{31F5C0C4-1468-C7EB-4026-BF8A86F66281}"/>
              </a:ext>
            </a:extLst>
          </p:cNvPr>
          <p:cNvSpPr txBox="1"/>
          <p:nvPr/>
        </p:nvSpPr>
        <p:spPr>
          <a:xfrm>
            <a:off x="6174327" y="6151243"/>
            <a:ext cx="553809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1200" b="1" i="0" u="none" strike="noStrike" kern="1200" cap="none" spc="-20" normalizeH="0" baseline="0" noProof="0">
                <a:ln>
                  <a:noFill/>
                </a:ln>
                <a:solidFill>
                  <a:srgbClr val="353E43"/>
                </a:solidFill>
                <a:effectLst/>
                <a:uLnTx/>
                <a:uFillTx/>
                <a:latin typeface="Arial" panose="020B0604020202020204" pitchFamily="34" charset="0"/>
                <a:ea typeface="Aktiv Grotesk" panose="020B0504020202020204" pitchFamily="34" charset="0"/>
                <a:cs typeface="Arial" panose="020B0604020202020204" pitchFamily="34" charset="0"/>
                <a:sym typeface="Arial"/>
              </a:rPr>
              <a:t>Note</a:t>
            </a:r>
            <a:r>
              <a:rPr kumimoji="0" lang="en-GB" sz="1200" b="0" i="0" u="none" strike="noStrike" kern="1200" cap="none" spc="-20" normalizeH="0" baseline="0" noProof="0">
                <a:ln>
                  <a:noFill/>
                </a:ln>
                <a:solidFill>
                  <a:srgbClr val="353E43"/>
                </a:solidFill>
                <a:effectLst/>
                <a:uLnTx/>
                <a:uFillTx/>
                <a:latin typeface="Arial" panose="020B0604020202020204" pitchFamily="34" charset="0"/>
                <a:ea typeface="Aktiv Grotesk" panose="020B0504020202020204" pitchFamily="34" charset="0"/>
                <a:cs typeface="Arial" panose="020B0604020202020204" pitchFamily="34" charset="0"/>
                <a:sym typeface="Arial"/>
              </a:rPr>
              <a:t>: </a:t>
            </a:r>
            <a:r>
              <a:rPr kumimoji="0" lang="en-GB" sz="1200" b="0" i="0" u="none" strike="noStrike" kern="1200" cap="none" spc="0" normalizeH="0" baseline="0" noProof="0">
                <a:ln>
                  <a:noFill/>
                </a:ln>
                <a:solidFill>
                  <a:srgbClr val="333333"/>
                </a:solidFill>
                <a:effectLst/>
                <a:uLnTx/>
                <a:uFillTx/>
                <a:latin typeface="Arial" panose="020B0604020202020204" pitchFamily="34" charset="0"/>
                <a:ea typeface="+mn-ea"/>
                <a:cs typeface="+mn-cs"/>
              </a:rPr>
              <a:t>Infant mortality rates are presented as a three-year rolling average to smooth out variation. </a:t>
            </a:r>
            <a:endParaRPr kumimoji="0" lang="en-GB" sz="1400" b="0" i="0" u="none" strike="noStrike" kern="1200" cap="none" spc="-20" normalizeH="0" baseline="0" noProof="0">
              <a:ln>
                <a:noFill/>
              </a:ln>
              <a:solidFill>
                <a:srgbClr val="353E43"/>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134090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EA7DDB4C-1115-E242-A72F-FF1C2B9E3A10}"/>
              </a:ext>
            </a:extLst>
          </p:cNvPr>
          <p:cNvSpPr/>
          <p:nvPr/>
        </p:nvSpPr>
        <p:spPr>
          <a:xfrm>
            <a:off x="6174328" y="2166091"/>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TextBox 39">
            <a:extLst>
              <a:ext uri="{FF2B5EF4-FFF2-40B4-BE49-F238E27FC236}">
                <a16:creationId xmlns:a16="http://schemas.microsoft.com/office/drawing/2014/main" id="{27B07B3D-F66A-9646-9C2D-95983657B7C2}"/>
              </a:ext>
            </a:extLst>
          </p:cNvPr>
          <p:cNvSpPr txBox="1"/>
          <p:nvPr/>
        </p:nvSpPr>
        <p:spPr bwMode="gray">
          <a:xfrm>
            <a:off x="623010" y="1582243"/>
            <a:ext cx="5320589" cy="173443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GB" sz="1400" b="1" i="0" u="none" strike="noStrike" kern="0" cap="none" spc="0" normalizeH="0" baseline="0" noProof="0">
              <a:ln>
                <a:noFill/>
              </a:ln>
              <a:solidFill>
                <a:srgbClr val="353E43"/>
              </a:solidFill>
              <a:effectLst/>
              <a:uLnTx/>
              <a:uFillTx/>
              <a:latin typeface="Arial"/>
              <a:ea typeface="+mn-ea"/>
              <a:cs typeface="Arial"/>
              <a:sym typeface="Arial"/>
            </a:endParaRPr>
          </a:p>
        </p:txBody>
      </p:sp>
      <p:sp>
        <p:nvSpPr>
          <p:cNvPr id="12" name="Text Placeholder 5">
            <a:extLst>
              <a:ext uri="{FF2B5EF4-FFF2-40B4-BE49-F238E27FC236}">
                <a16:creationId xmlns:a16="http://schemas.microsoft.com/office/drawing/2014/main" id="{D78489A6-A6DF-448D-B6F1-96664CE3E525}"/>
              </a:ext>
            </a:extLst>
          </p:cNvPr>
          <p:cNvSpPr txBox="1">
            <a:spLocks/>
          </p:cNvSpPr>
          <p:nvPr/>
        </p:nvSpPr>
        <p:spPr>
          <a:xfrm>
            <a:off x="5007595" y="1435456"/>
            <a:ext cx="7027209" cy="1574987"/>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GB" sz="1400" b="1" i="0" u="none" strike="noStrike" kern="1200" cap="none" spc="0" normalizeH="0" baseline="0" noProof="0">
                <a:ln>
                  <a:noFill/>
                </a:ln>
                <a:solidFill>
                  <a:srgbClr val="353E43"/>
                </a:solidFill>
                <a:effectLst/>
                <a:uLnTx/>
                <a:uFillTx/>
                <a:latin typeface="Arial"/>
                <a:ea typeface="+mn-ea"/>
                <a:cs typeface="Arial"/>
                <a:sym typeface="Arial"/>
              </a:rPr>
              <a:t>Fig 9. Age-standardised monthly mortality rates per 100,000 person-years in England by ethnic group, March 2020 to January 2023</a:t>
            </a:r>
          </a:p>
        </p:txBody>
      </p:sp>
      <p:sp>
        <p:nvSpPr>
          <p:cNvPr id="13" name="TextBox 12">
            <a:extLst>
              <a:ext uri="{FF2B5EF4-FFF2-40B4-BE49-F238E27FC236}">
                <a16:creationId xmlns:a16="http://schemas.microsoft.com/office/drawing/2014/main" id="{6CFFCED4-B9EC-4BEF-8043-8FA3FB43CDA2}"/>
              </a:ext>
            </a:extLst>
          </p:cNvPr>
          <p:cNvSpPr txBox="1"/>
          <p:nvPr/>
        </p:nvSpPr>
        <p:spPr bwMode="gray">
          <a:xfrm>
            <a:off x="639102" y="1319005"/>
            <a:ext cx="4137764" cy="4800047"/>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GB" sz="1400" b="0" i="0" u="none" strike="noStrike" kern="0" cap="none" spc="0" normalizeH="0" baseline="0" noProof="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The most recent official data for life expectancy by ethnicity in England and Wales are from 2011-14 (based on follow-up of the 2011 Census). </a:t>
            </a:r>
          </a:p>
          <a:p>
            <a:pPr marL="285750" marR="0" lvl="0" indent="-28575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This showed complex inequalities in life expectancy and cause-specific mortality for different ethnic groups in England and Wales.</a:t>
            </a:r>
            <a:r>
              <a:rPr kumimoji="0" lang="en-GB" sz="1400" b="0" i="0" u="none" strike="noStrike" kern="0" cap="none" spc="0" normalizeH="0" baseline="30000" noProof="0">
                <a:ln>
                  <a:noFill/>
                </a:ln>
                <a:solidFill>
                  <a:srgbClr val="353E43"/>
                </a:solidFill>
                <a:effectLst/>
                <a:uLnTx/>
                <a:uFillTx/>
                <a:latin typeface="Arial"/>
                <a:ea typeface="+mn-ea"/>
                <a:cs typeface="Arial"/>
                <a:sym typeface="Arial"/>
              </a:rPr>
              <a:t>1</a:t>
            </a:r>
          </a:p>
          <a:p>
            <a:pPr marL="285750" marR="0" lvl="0" indent="-28575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White and Mixed ethnic groups had lower life expectancy at birth than all other ethnic groups, while the Black African group had a higher life expectancy than most groups.</a:t>
            </a:r>
          </a:p>
          <a:p>
            <a:pPr marL="285750" marR="0" lvl="0" indent="-28575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Mortality rates were significantly higher for minority ethnic groups during the pandemic, suggesting that any previous life expectancy advantages were moderated during that time</a:t>
            </a:r>
            <a:r>
              <a:rPr kumimoji="0" lang="en-GB" sz="1400" b="0" i="0" u="none" strike="noStrike" kern="0" cap="none" spc="0" normalizeH="0" baseline="30000" noProof="0">
                <a:ln>
                  <a:noFill/>
                </a:ln>
                <a:solidFill>
                  <a:srgbClr val="353E43"/>
                </a:solidFill>
                <a:effectLst/>
                <a:uLnTx/>
                <a:uFillTx/>
                <a:latin typeface="Arial"/>
                <a:ea typeface="+mn-ea"/>
                <a:cs typeface="Arial"/>
                <a:sym typeface="Arial"/>
              </a:rPr>
              <a:t>1</a:t>
            </a:r>
            <a:r>
              <a:rPr kumimoji="0" lang="en-GB" sz="1400" b="0" i="0" u="none" strike="noStrike" kern="0" cap="none" spc="0" normalizeH="0" baseline="0" noProof="0">
                <a:ln>
                  <a:noFill/>
                </a:ln>
                <a:solidFill>
                  <a:srgbClr val="353E43"/>
                </a:solidFill>
                <a:effectLst/>
                <a:uLnTx/>
                <a:uFillTx/>
                <a:latin typeface="Arial"/>
                <a:ea typeface="+mn-ea"/>
                <a:cs typeface="Arial"/>
                <a:sym typeface="Arial"/>
              </a:rPr>
              <a:t>.</a:t>
            </a:r>
            <a:endParaRPr kumimoji="0" lang="en-GB" sz="1400" b="0" i="0" u="none" strike="noStrike" kern="0" cap="none" spc="0" normalizeH="0" baseline="30000" noProof="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Monthly mortality data by ethnic group for England up to January 2023 (Fig. 9) shows that inequalities have since reduced. In January 2023, Black people had a lower mortality rate than White people. </a:t>
            </a:r>
          </a:p>
        </p:txBody>
      </p:sp>
      <p:sp>
        <p:nvSpPr>
          <p:cNvPr id="9" name="Title 2">
            <a:extLst>
              <a:ext uri="{FF2B5EF4-FFF2-40B4-BE49-F238E27FC236}">
                <a16:creationId xmlns:a16="http://schemas.microsoft.com/office/drawing/2014/main" id="{C0BD8294-CA7A-45FA-8504-9CBC9096FCA2}"/>
              </a:ext>
            </a:extLst>
          </p:cNvPr>
          <p:cNvSpPr txBox="1">
            <a:spLocks/>
          </p:cNvSpPr>
          <p:nvPr/>
        </p:nvSpPr>
        <p:spPr>
          <a:xfrm>
            <a:off x="618140" y="449107"/>
            <a:ext cx="10751768" cy="923289"/>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spcFirstLastPara="1" wrap="square" lIns="0" tIns="45700" rIns="91425" bIns="45700" anchor="t"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pPr marL="0" marR="0" lvl="0" indent="0" algn="l" defTabSz="914400" rtl="0" eaLnBrk="1" fontAlgn="auto" latinLnBrk="0" hangingPunct="1">
              <a:lnSpc>
                <a:spcPct val="90000"/>
              </a:lnSpc>
              <a:spcBef>
                <a:spcPts val="0"/>
              </a:spcBef>
              <a:spcAft>
                <a:spcPts val="0"/>
              </a:spcAft>
              <a:buClr>
                <a:srgbClr val="EE266D"/>
              </a:buClr>
              <a:buSzPts val="2800"/>
              <a:buFont typeface="Arial"/>
              <a:buNone/>
              <a:tabLst/>
              <a:defRPr/>
            </a:pPr>
            <a:r>
              <a:rPr kumimoji="0" lang="en-GB" sz="3000" b="1" i="0" u="none" strike="noStrike" kern="0" cap="none" spc="190" normalizeH="0" baseline="0" noProof="0">
                <a:ln>
                  <a:noFill/>
                </a:ln>
                <a:solidFill>
                  <a:srgbClr val="00AEEF">
                    <a:lumMod val="75000"/>
                  </a:srgbClr>
                </a:solidFill>
                <a:effectLst/>
                <a:uLnTx/>
                <a:uFillTx/>
                <a:latin typeface="Arial"/>
                <a:ea typeface="Aktiv Grotesk" panose="020B0504020202020204" pitchFamily="34" charset="0"/>
                <a:cs typeface="Arial"/>
                <a:sym typeface="Arial"/>
              </a:rPr>
              <a:t>PRE-EXISTING ETHNIC HEALTH INEQUALITIES WERE EXACERBATED DURING COVID-19</a:t>
            </a:r>
          </a:p>
        </p:txBody>
      </p:sp>
      <p:sp>
        <p:nvSpPr>
          <p:cNvPr id="14" name="Rectangle 13">
            <a:extLst>
              <a:ext uri="{FF2B5EF4-FFF2-40B4-BE49-F238E27FC236}">
                <a16:creationId xmlns:a16="http://schemas.microsoft.com/office/drawing/2014/main" id="{9E84886C-FBE6-45EF-97E6-228D00FAE088}"/>
              </a:ext>
            </a:extLst>
          </p:cNvPr>
          <p:cNvSpPr/>
          <p:nvPr/>
        </p:nvSpPr>
        <p:spPr>
          <a:xfrm>
            <a:off x="479575" y="6459029"/>
            <a:ext cx="7771679"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353E43"/>
                </a:solidFill>
                <a:effectLst/>
                <a:uLnTx/>
                <a:uFillTx/>
                <a:latin typeface="Arial"/>
                <a:ea typeface="+mn-ea"/>
                <a:cs typeface="Arial" panose="020B0604020202020204" pitchFamily="34" charset="0"/>
              </a:rPr>
              <a:t>Source: (1) </a:t>
            </a:r>
            <a:r>
              <a:rPr kumimoji="0" lang="en-GB" sz="1000" b="0" i="0" u="none" strike="noStrike" kern="1200" cap="none" spc="0" normalizeH="0" baseline="0" noProof="0">
                <a:ln>
                  <a:noFill/>
                </a:ln>
                <a:solidFill>
                  <a:srgbClr val="353E43"/>
                </a:solidFill>
                <a:effectLst/>
                <a:uLnTx/>
                <a:uFillTx/>
                <a:latin typeface="Arial"/>
                <a:ea typeface="+mn-ea"/>
                <a:cs typeface="Arial" panose="020B0604020202020204" pitchFamily="34" charset="0"/>
                <a:hlinkClick r:id="rId3"/>
              </a:rPr>
              <a:t>ONS Ethnic Difference in Life Expectancy </a:t>
            </a:r>
            <a:r>
              <a:rPr kumimoji="0" lang="en-GB" sz="1000" b="0" i="0" u="none" strike="noStrike" kern="1200" cap="none" spc="0" normalizeH="0" baseline="0" noProof="0">
                <a:ln>
                  <a:noFill/>
                </a:ln>
                <a:solidFill>
                  <a:srgbClr val="353E43"/>
                </a:solidFill>
                <a:effectLst/>
                <a:uLnTx/>
                <a:uFillTx/>
                <a:latin typeface="Arial"/>
                <a:ea typeface="+mn-ea"/>
                <a:cs typeface="Arial" panose="020B0604020202020204" pitchFamily="34" charset="0"/>
              </a:rPr>
              <a:t>(2) </a:t>
            </a:r>
            <a:r>
              <a:rPr kumimoji="0" lang="en-GB" sz="1000" b="0" i="0" u="none" strike="noStrike" kern="1200" cap="none" spc="0" normalizeH="0" baseline="0" noProof="0">
                <a:ln>
                  <a:noFill/>
                </a:ln>
                <a:solidFill>
                  <a:srgbClr val="353E43"/>
                </a:solidFill>
                <a:effectLst/>
                <a:uLnTx/>
                <a:uFillTx/>
                <a:latin typeface="Arial"/>
                <a:ea typeface="+mn-ea"/>
                <a:cs typeface="Arial" panose="020B0604020202020204" pitchFamily="34" charset="0"/>
                <a:hlinkClick r:id="rId4"/>
              </a:rPr>
              <a:t>COVID-19: review of disparities in risks and outcomes  </a:t>
            </a:r>
            <a:r>
              <a:rPr kumimoji="0" lang="en-GB" sz="1000" b="0" i="0" u="none" strike="noStrike" kern="1200" cap="none" spc="0" normalizeH="0" baseline="0" noProof="0">
                <a:ln>
                  <a:noFill/>
                </a:ln>
                <a:solidFill>
                  <a:srgbClr val="353E43"/>
                </a:solidFill>
                <a:effectLst/>
                <a:uLnTx/>
                <a:uFillTx/>
                <a:latin typeface="Arial"/>
                <a:ea typeface="+mn-ea"/>
                <a:cs typeface="Arial" panose="020B0604020202020204" pitchFamily="34" charset="0"/>
              </a:rPr>
              <a:t>(3) </a:t>
            </a:r>
            <a:r>
              <a:rPr kumimoji="0" lang="en-GB" sz="1000" b="0" i="0" u="none" strike="noStrike" kern="1200" cap="none" spc="0" normalizeH="0" baseline="0" noProof="0">
                <a:ln>
                  <a:noFill/>
                </a:ln>
                <a:solidFill>
                  <a:srgbClr val="353E43"/>
                </a:solidFill>
                <a:effectLst/>
                <a:uLnTx/>
                <a:uFillTx/>
                <a:latin typeface="Arial"/>
                <a:ea typeface="+mn-ea"/>
                <a:cs typeface="Arial" panose="020B0604020202020204" pitchFamily="34" charset="0"/>
                <a:hlinkClick r:id="rId5"/>
              </a:rPr>
              <a:t>OHID CHIME Tool</a:t>
            </a:r>
            <a:endParaRPr kumimoji="0" lang="en-GB" sz="1000" b="0" i="0" u="none" strike="noStrike" kern="1200" cap="none" spc="0" normalizeH="0" baseline="0" noProof="0">
              <a:ln>
                <a:noFill/>
              </a:ln>
              <a:solidFill>
                <a:srgbClr val="353E43"/>
              </a:solidFill>
              <a:effectLst/>
              <a:uLnTx/>
              <a:uFillTx/>
              <a:latin typeface="Arial"/>
              <a:ea typeface="+mn-ea"/>
              <a:cs typeface="Arial" panose="020B0604020202020204" pitchFamily="34" charset="0"/>
            </a:endParaRPr>
          </a:p>
        </p:txBody>
      </p:sp>
      <p:graphicFrame>
        <p:nvGraphicFramePr>
          <p:cNvPr id="3" name="Chart 2">
            <a:extLst>
              <a:ext uri="{FF2B5EF4-FFF2-40B4-BE49-F238E27FC236}">
                <a16:creationId xmlns:a16="http://schemas.microsoft.com/office/drawing/2014/main" id="{FD0D32AA-3CE4-86E1-2BEA-3F7575053CFA}"/>
              </a:ext>
            </a:extLst>
          </p:cNvPr>
          <p:cNvGraphicFramePr>
            <a:graphicFrameLocks/>
          </p:cNvGraphicFramePr>
          <p:nvPr/>
        </p:nvGraphicFramePr>
        <p:xfrm>
          <a:off x="5007596" y="1925698"/>
          <a:ext cx="6796478" cy="446217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05866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40057DC-D8F1-8C85-1AC7-33ABDC810106}"/>
              </a:ext>
            </a:extLst>
          </p:cNvPr>
          <p:cNvSpPr txBox="1"/>
          <p:nvPr/>
        </p:nvSpPr>
        <p:spPr>
          <a:xfrm>
            <a:off x="363415" y="526400"/>
            <a:ext cx="11465169" cy="101566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a:ln>
                  <a:noFill/>
                </a:ln>
                <a:solidFill>
                  <a:srgbClr val="0082B3"/>
                </a:solidFill>
                <a:effectLst/>
                <a:uLnTx/>
                <a:uFillTx/>
                <a:latin typeface="Arial"/>
                <a:ea typeface="+mn-ea"/>
                <a:cs typeface="Arial"/>
              </a:rPr>
              <a:t>LONDONERS EXPERIENCE HIGHER RATES OF PERSISTENT POVERTY AND DESTITUTION COMPARED TO THE UK</a:t>
            </a:r>
          </a:p>
        </p:txBody>
      </p:sp>
      <p:sp>
        <p:nvSpPr>
          <p:cNvPr id="2" name="TextBox 1">
            <a:extLst>
              <a:ext uri="{FF2B5EF4-FFF2-40B4-BE49-F238E27FC236}">
                <a16:creationId xmlns:a16="http://schemas.microsoft.com/office/drawing/2014/main" id="{BEDF80C0-9CFA-A15B-B423-9D38836C2091}"/>
              </a:ext>
            </a:extLst>
          </p:cNvPr>
          <p:cNvSpPr txBox="1"/>
          <p:nvPr/>
        </p:nvSpPr>
        <p:spPr>
          <a:xfrm>
            <a:off x="174878" y="6397831"/>
            <a:ext cx="11620039" cy="46166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a:ea typeface="+mn-ea"/>
                <a:cs typeface="Times New Roman"/>
              </a:rPr>
              <a:t>Source</a:t>
            </a:r>
            <a:r>
              <a:rPr kumimoji="0" lang="en-GB" sz="1200" b="0" i="0" u="none" strike="noStrike" kern="1200" cap="none" spc="0" normalizeH="0" baseline="0" noProof="0">
                <a:ln>
                  <a:noFill/>
                </a:ln>
                <a:solidFill>
                  <a:prstClr val="black"/>
                </a:solidFill>
                <a:effectLst/>
                <a:uLnTx/>
                <a:uFillTx/>
                <a:latin typeface="Arial"/>
                <a:ea typeface="+mn-ea"/>
                <a:cs typeface="Times New Roman"/>
                <a:sym typeface="Wingdings" panose="05000000000000000000" pitchFamily="2" charset="2"/>
              </a:rPr>
              <a:t>: </a:t>
            </a:r>
            <a:r>
              <a:rPr kumimoji="0" lang="en-GB" sz="1200" b="0" i="0" u="none" strike="noStrike" kern="1200" cap="none" spc="0" normalizeH="0" baseline="0" noProof="0">
                <a:ln>
                  <a:noFill/>
                </a:ln>
                <a:solidFill>
                  <a:prstClr val="black"/>
                </a:solidFill>
                <a:effectLst/>
                <a:uLnTx/>
                <a:uFillTx/>
                <a:latin typeface="Arial"/>
                <a:ea typeface="+mn-ea"/>
                <a:cs typeface="Arial"/>
              </a:rPr>
              <a:t>(1) </a:t>
            </a:r>
            <a:r>
              <a:rPr kumimoji="0" lang="en-GB" sz="1200" b="0" i="0" u="none" strike="noStrike" kern="1200" cap="none" spc="0" normalizeH="0" baseline="0" noProof="0">
                <a:ln>
                  <a:noFill/>
                </a:ln>
                <a:solidFill>
                  <a:prstClr val="black"/>
                </a:solidFill>
                <a:effectLst/>
                <a:uLnTx/>
                <a:uFillTx/>
                <a:latin typeface="Arial"/>
                <a:ea typeface="+mn-ea"/>
                <a:cs typeface="Arial"/>
                <a:hlinkClick r:id="rId3">
                  <a:extLst>
                    <a:ext uri="{A12FA001-AC4F-418D-AE19-62706E023703}">
                      <ahyp:hlinkClr xmlns:ahyp="http://schemas.microsoft.com/office/drawing/2018/hyperlinkcolor" val="tx"/>
                    </a:ext>
                  </a:extLst>
                </a:hlinkClick>
              </a:rPr>
              <a:t>Inequalities in persistent poverty - The Health Foundation</a:t>
            </a:r>
            <a:r>
              <a:rPr kumimoji="0" lang="en-GB" sz="1200" b="0" i="0" u="none" strike="noStrike" kern="1200" cap="none" spc="0" normalizeH="0" baseline="0" noProof="0">
                <a:ln>
                  <a:noFill/>
                </a:ln>
                <a:solidFill>
                  <a:prstClr val="black"/>
                </a:solidFill>
                <a:effectLst/>
                <a:uLnTx/>
                <a:uFillTx/>
                <a:latin typeface="Arial"/>
                <a:ea typeface="+mn-ea"/>
                <a:cs typeface="Arial"/>
              </a:rPr>
              <a:t>, (2) </a:t>
            </a:r>
            <a:r>
              <a:rPr kumimoji="0" lang="en-GB" sz="1200" b="0" i="0" u="none" strike="noStrike" kern="1200" cap="none" spc="0" normalizeH="0" baseline="0" noProof="0">
                <a:ln>
                  <a:noFill/>
                </a:ln>
                <a:solidFill>
                  <a:prstClr val="black"/>
                </a:solidFill>
                <a:effectLst/>
                <a:uLnTx/>
                <a:uFillTx/>
                <a:latin typeface="Arial"/>
                <a:ea typeface="+mn-ea"/>
                <a:cs typeface="Arial"/>
                <a:hlinkClick r:id="rId4">
                  <a:extLst>
                    <a:ext uri="{A12FA001-AC4F-418D-AE19-62706E023703}">
                      <ahyp:hlinkClr xmlns:ahyp="http://schemas.microsoft.com/office/drawing/2018/hyperlinkcolor" val="tx"/>
                    </a:ext>
                  </a:extLst>
                </a:hlinkClick>
              </a:rPr>
              <a:t>Economic Fairness – Persistent Poverty – London Datastore</a:t>
            </a:r>
            <a:r>
              <a:rPr kumimoji="0" lang="en-GB" sz="1200" b="0" i="0" u="none" strike="noStrike" kern="1200" cap="none" spc="0" normalizeH="0" baseline="0" noProof="0">
                <a:ln>
                  <a:noFill/>
                </a:ln>
                <a:solidFill>
                  <a:prstClr val="black"/>
                </a:solidFill>
                <a:effectLst/>
                <a:uLnTx/>
                <a:uFillTx/>
                <a:latin typeface="Arial"/>
                <a:ea typeface="+mn-ea"/>
                <a:cs typeface="Arial"/>
              </a:rPr>
              <a:t>, (3) </a:t>
            </a:r>
            <a:r>
              <a:rPr kumimoji="0" lang="en-GB" sz="1200" b="0" i="0" u="none" strike="noStrike" kern="1200" cap="none" spc="0" normalizeH="0" baseline="0" noProof="0">
                <a:ln>
                  <a:noFill/>
                </a:ln>
                <a:solidFill>
                  <a:prstClr val="black"/>
                </a:solidFill>
                <a:effectLst/>
                <a:uLnTx/>
                <a:uFillTx/>
                <a:latin typeface="Arial"/>
                <a:ea typeface="+mn-ea"/>
                <a:cs typeface="Arial"/>
                <a:hlinkClick r:id="rId5">
                  <a:extLst>
                    <a:ext uri="{A12FA001-AC4F-418D-AE19-62706E023703}">
                      <ahyp:hlinkClr xmlns:ahyp="http://schemas.microsoft.com/office/drawing/2018/hyperlinkcolor" val="tx"/>
                    </a:ext>
                  </a:extLst>
                </a:hlinkClick>
              </a:rPr>
              <a:t>Destitution in the UK 2023 | Joseph Rowntree Foundation (jrf.org.uk)</a:t>
            </a:r>
            <a:endParaRPr kumimoji="0" lang="en-GB" sz="1200" b="0" i="0" u="none" strike="noStrike" kern="1200" cap="none" spc="0" normalizeH="0" baseline="0" noProof="0">
              <a:ln>
                <a:noFill/>
              </a:ln>
              <a:solidFill>
                <a:prstClr val="black"/>
              </a:solidFill>
              <a:effectLst/>
              <a:uLnTx/>
              <a:uFillTx/>
              <a:latin typeface="Arial"/>
              <a:ea typeface="+mn-ea"/>
              <a:cs typeface="Arial"/>
            </a:endParaRPr>
          </a:p>
        </p:txBody>
      </p:sp>
      <p:sp>
        <p:nvSpPr>
          <p:cNvPr id="3" name="TextBox 2">
            <a:extLst>
              <a:ext uri="{FF2B5EF4-FFF2-40B4-BE49-F238E27FC236}">
                <a16:creationId xmlns:a16="http://schemas.microsoft.com/office/drawing/2014/main" id="{24346396-AF79-B36F-CFC3-C1DC66C27760}"/>
              </a:ext>
            </a:extLst>
          </p:cNvPr>
          <p:cNvSpPr txBox="1"/>
          <p:nvPr/>
        </p:nvSpPr>
        <p:spPr>
          <a:xfrm>
            <a:off x="402554" y="1689526"/>
            <a:ext cx="6495607" cy="4293483"/>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353D42"/>
                </a:solidFill>
                <a:effectLst/>
                <a:uLnTx/>
                <a:uFillTx/>
                <a:latin typeface="Arial"/>
                <a:ea typeface="+mn-ea"/>
                <a:cs typeface="Arial"/>
              </a:rPr>
              <a:t>Persistent poverty refers to being in poverty in the current year and at least two of the three preceding years. It is a particularly important issue for health, because prolonged periods of poverty have cumulative effects.</a:t>
            </a:r>
            <a:r>
              <a:rPr kumimoji="0" lang="en-GB" sz="1400" b="0" i="0" u="none" strike="noStrike" kern="1200" cap="none" spc="0" normalizeH="0" baseline="30000" noProof="0">
                <a:ln>
                  <a:noFill/>
                </a:ln>
                <a:solidFill>
                  <a:srgbClr val="353D42"/>
                </a:solidFill>
                <a:effectLst/>
                <a:uLnTx/>
                <a:uFillTx/>
                <a:latin typeface="Arial"/>
                <a:ea typeface="+mn-ea"/>
                <a:cs typeface="Arial"/>
              </a:rPr>
              <a:t>1</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353D42"/>
                </a:solidFill>
                <a:effectLst/>
                <a:uLnTx/>
                <a:uFillTx/>
                <a:latin typeface="Arial"/>
                <a:ea typeface="+mn-ea"/>
                <a:cs typeface="Arial"/>
              </a:rPr>
              <a:t>Around one in six (16%) of all Londoners live in households in persistent poverty (after housing costs), and rates are consistently higher in London compared to the UK at 12%.</a:t>
            </a:r>
            <a:r>
              <a:rPr kumimoji="0" lang="en-GB" sz="1400" b="0" i="0" u="none" strike="noStrike" kern="1200" cap="none" spc="0" normalizeH="0" baseline="30000" noProof="0">
                <a:ln>
                  <a:noFill/>
                </a:ln>
                <a:solidFill>
                  <a:srgbClr val="353D42"/>
                </a:solidFill>
                <a:effectLst/>
                <a:uLnTx/>
                <a:uFillTx/>
                <a:latin typeface="Arial"/>
                <a:ea typeface="+mn-ea"/>
                <a:cs typeface="Arial"/>
              </a:rPr>
              <a:t>2</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000" b="0" i="0" u="none" strike="noStrike" kern="1200" cap="none" spc="0" normalizeH="0" baseline="0" noProof="0">
              <a:ln>
                <a:noFill/>
              </a:ln>
              <a:solidFill>
                <a:srgbClr val="353D42"/>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353D42"/>
                </a:solidFill>
                <a:effectLst/>
                <a:uLnTx/>
                <a:uFillTx/>
                <a:latin typeface="Arial"/>
                <a:ea typeface="+mn-ea"/>
                <a:cs typeface="Arial"/>
              </a:rPr>
              <a:t>The Joseph Rowntree Foundation has investigated the scale of destitution, which is where people cannot afford to meet their most basic physical needs to stay warm, dry, clean and fed. This most extreme form of material hardship impacts on heath, mental health and people’s prospects.</a:t>
            </a:r>
            <a:r>
              <a:rPr kumimoji="0" lang="en-GB" sz="1400" b="0" i="0" u="none" strike="noStrike" kern="1200" cap="none" spc="0" normalizeH="0" baseline="30000" noProof="0">
                <a:ln>
                  <a:noFill/>
                </a:ln>
                <a:solidFill>
                  <a:srgbClr val="353D42"/>
                </a:solidFill>
                <a:effectLst/>
                <a:uLnTx/>
                <a:uFillTx/>
                <a:latin typeface="Arial"/>
                <a:ea typeface="+mn-ea"/>
                <a:cs typeface="Arial"/>
              </a:rPr>
              <a:t>3</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353D42"/>
                </a:solidFill>
                <a:effectLst/>
                <a:uLnTx/>
                <a:uFillTx/>
                <a:latin typeface="Arial"/>
                <a:ea typeface="+mn-ea"/>
                <a:cs typeface="Arial"/>
              </a:rPr>
              <a:t>London had the highest overall destitution score in 2022, replacing the North East as the region with the highest destitution rates since 2019.</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353D42"/>
                </a:solidFill>
                <a:effectLst/>
                <a:uLnTx/>
                <a:uFillTx/>
                <a:latin typeface="Arial"/>
                <a:ea typeface="+mn-ea"/>
                <a:cs typeface="Arial"/>
              </a:rPr>
              <a:t>This higher rate of destitution in London was driven by relatively high levels of destitution in both migrant populations and other Londoners without complex needs (i.e. not experiencing two or more of homelessness, drug and/or alcohol problems, offending, domestic violence or begging)</a:t>
            </a:r>
          </a:p>
        </p:txBody>
      </p:sp>
      <p:pic>
        <p:nvPicPr>
          <p:cNvPr id="9" name="Picture 8">
            <a:extLst>
              <a:ext uri="{FF2B5EF4-FFF2-40B4-BE49-F238E27FC236}">
                <a16:creationId xmlns:a16="http://schemas.microsoft.com/office/drawing/2014/main" id="{2B5351C7-DBA4-B9D1-3EFF-05052E0362A3}"/>
              </a:ext>
            </a:extLst>
          </p:cNvPr>
          <p:cNvPicPr>
            <a:picLocks noChangeAspect="1"/>
          </p:cNvPicPr>
          <p:nvPr/>
        </p:nvPicPr>
        <p:blipFill rotWithShape="1">
          <a:blip r:embed="rId6"/>
          <a:srcRect l="30326" t="41119" r="34587" b="20950"/>
          <a:stretch/>
        </p:blipFill>
        <p:spPr>
          <a:xfrm>
            <a:off x="6898161" y="2478396"/>
            <a:ext cx="4930423" cy="3719073"/>
          </a:xfrm>
          <a:prstGeom prst="rect">
            <a:avLst/>
          </a:prstGeom>
        </p:spPr>
      </p:pic>
      <p:sp>
        <p:nvSpPr>
          <p:cNvPr id="4" name="TextBox 3">
            <a:extLst>
              <a:ext uri="{FF2B5EF4-FFF2-40B4-BE49-F238E27FC236}">
                <a16:creationId xmlns:a16="http://schemas.microsoft.com/office/drawing/2014/main" id="{4787590A-0523-067E-DCA9-A22576634824}"/>
              </a:ext>
            </a:extLst>
          </p:cNvPr>
          <p:cNvSpPr txBox="1"/>
          <p:nvPr/>
        </p:nvSpPr>
        <p:spPr>
          <a:xfrm>
            <a:off x="7013360" y="1660649"/>
            <a:ext cx="4776086"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a:ea typeface="+mn-ea"/>
                <a:cs typeface="Arial"/>
              </a:rPr>
              <a:t>Figure 11: Destitution rates estimated from secondary indicators, by region or country and by analytical subgroup % of households, weekly basis, 2022</a:t>
            </a:r>
          </a:p>
        </p:txBody>
      </p:sp>
      <p:sp>
        <p:nvSpPr>
          <p:cNvPr id="6" name="Rectangle 5">
            <a:extLst>
              <a:ext uri="{FF2B5EF4-FFF2-40B4-BE49-F238E27FC236}">
                <a16:creationId xmlns:a16="http://schemas.microsoft.com/office/drawing/2014/main" id="{CF074452-1985-1278-222B-112C79A07B6F}"/>
              </a:ext>
            </a:extLst>
          </p:cNvPr>
          <p:cNvSpPr/>
          <p:nvPr/>
        </p:nvSpPr>
        <p:spPr>
          <a:xfrm>
            <a:off x="9357184" y="5647565"/>
            <a:ext cx="932035" cy="1317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ysClr val="windowText" lastClr="000000"/>
                </a:solidFill>
                <a:effectLst/>
                <a:uLnTx/>
                <a:uFillTx/>
                <a:latin typeface="Arial"/>
                <a:ea typeface="+mn-ea"/>
                <a:cs typeface="Arial"/>
              </a:rPr>
              <a:t>Destitution rate</a:t>
            </a:r>
          </a:p>
        </p:txBody>
      </p:sp>
    </p:spTree>
    <p:extLst>
      <p:ext uri="{BB962C8B-B14F-4D97-AF65-F5344CB8AC3E}">
        <p14:creationId xmlns:p14="http://schemas.microsoft.com/office/powerpoint/2010/main" val="3912570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40057DC-D8F1-8C85-1AC7-33ABDC810106}"/>
              </a:ext>
            </a:extLst>
          </p:cNvPr>
          <p:cNvSpPr txBox="1"/>
          <p:nvPr/>
        </p:nvSpPr>
        <p:spPr>
          <a:xfrm>
            <a:off x="363415" y="526403"/>
            <a:ext cx="11465169" cy="101566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a:ln>
                  <a:noFill/>
                </a:ln>
                <a:solidFill>
                  <a:srgbClr val="0082B3"/>
                </a:solidFill>
                <a:effectLst/>
                <a:uLnTx/>
                <a:uFillTx/>
                <a:latin typeface="Arial"/>
                <a:ea typeface="+mn-ea"/>
                <a:cs typeface="Arial"/>
              </a:rPr>
              <a:t>POVERTY RATES VARY SIGNIFICANTLY ACROSS DIFFERENT DEMOGRAPHIC GROUPS IN LONDON</a:t>
            </a:r>
          </a:p>
        </p:txBody>
      </p:sp>
      <p:sp>
        <p:nvSpPr>
          <p:cNvPr id="3" name="TextBox 2">
            <a:extLst>
              <a:ext uri="{FF2B5EF4-FFF2-40B4-BE49-F238E27FC236}">
                <a16:creationId xmlns:a16="http://schemas.microsoft.com/office/drawing/2014/main" id="{63D6DEA0-D561-4152-5AB6-BAB581C5906C}"/>
              </a:ext>
            </a:extLst>
          </p:cNvPr>
          <p:cNvSpPr txBox="1"/>
          <p:nvPr/>
        </p:nvSpPr>
        <p:spPr>
          <a:xfrm>
            <a:off x="338432" y="1631006"/>
            <a:ext cx="7368241" cy="4932119"/>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a:ln>
                  <a:noFill/>
                </a:ln>
                <a:solidFill>
                  <a:srgbClr val="353D42"/>
                </a:solidFill>
                <a:effectLst/>
                <a:uLnTx/>
                <a:uFillTx/>
                <a:latin typeface="Arial"/>
                <a:ea typeface="+mn-ea"/>
                <a:cs typeface="Arial"/>
              </a:rPr>
              <a:t>The highest poverty rates are experienced by workless families (52%) and households comprised of single people with children (47%)</a:t>
            </a:r>
            <a:r>
              <a:rPr kumimoji="0" lang="en-GB" sz="1500" b="0" i="0" u="none" strike="noStrike" kern="1200" cap="none" spc="0" normalizeH="0" baseline="30000" noProof="0">
                <a:ln>
                  <a:noFill/>
                </a:ln>
                <a:solidFill>
                  <a:srgbClr val="353D42"/>
                </a:solidFill>
                <a:effectLst/>
                <a:uLnTx/>
                <a:uFillTx/>
                <a:latin typeface="Arial"/>
                <a:ea typeface="+mn-ea"/>
                <a:cs typeface="Arial"/>
              </a:rPr>
              <a:t>1</a:t>
            </a:r>
            <a:r>
              <a:rPr kumimoji="0" lang="en-GB" sz="1500" b="0" i="0" u="none" strike="noStrike" kern="1200" cap="none" spc="0" normalizeH="0" baseline="0" noProof="0">
                <a:ln>
                  <a:noFill/>
                </a:ln>
                <a:solidFill>
                  <a:srgbClr val="353D42"/>
                </a:solidFill>
                <a:effectLst/>
                <a:uLnTx/>
                <a:uFillTx/>
                <a:latin typeface="Arial"/>
                <a:ea typeface="+mn-ea"/>
                <a:cs typeface="Arial"/>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50" b="0" i="0" u="none" strike="noStrike" kern="1200" cap="none" spc="0" normalizeH="0" baseline="0" noProof="0">
              <a:ln>
                <a:noFill/>
              </a:ln>
              <a:solidFill>
                <a:srgbClr val="353D42"/>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a:ln>
                  <a:noFill/>
                </a:ln>
                <a:solidFill>
                  <a:srgbClr val="353D42"/>
                </a:solidFill>
                <a:effectLst/>
                <a:uLnTx/>
                <a:uFillTx/>
                <a:latin typeface="Arial"/>
                <a:ea typeface="+mn-ea"/>
                <a:cs typeface="Arial"/>
              </a:rPr>
              <a:t>Black and minority ethnic groups are far more likely to be in poverty (33%) than White people (18%), and single pensioners also see a higher than average poverty rate at 30%.</a:t>
            </a:r>
            <a:r>
              <a:rPr kumimoji="0" lang="en-GB" sz="1500" b="0" i="0" u="none" strike="noStrike" kern="1200" cap="none" spc="0" normalizeH="0" baseline="30000" noProof="0">
                <a:ln>
                  <a:noFill/>
                </a:ln>
                <a:solidFill>
                  <a:srgbClr val="353D42"/>
                </a:solidFill>
                <a:effectLst/>
                <a:uLnTx/>
                <a:uFillTx/>
                <a:latin typeface="Arial"/>
                <a:ea typeface="+mn-ea"/>
                <a:cs typeface="Arial"/>
              </a:rPr>
              <a:t>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50" b="0" i="0" u="none" strike="noStrike" kern="1200" cap="none" spc="0" normalizeH="0" baseline="0" noProof="0">
              <a:ln>
                <a:noFill/>
              </a:ln>
              <a:solidFill>
                <a:srgbClr val="353D42"/>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a:ln>
                  <a:noFill/>
                </a:ln>
                <a:solidFill>
                  <a:srgbClr val="353D42"/>
                </a:solidFill>
                <a:effectLst/>
                <a:uLnTx/>
                <a:uFillTx/>
                <a:latin typeface="Arial"/>
                <a:ea typeface="+mn-ea"/>
                <a:cs typeface="Arial"/>
              </a:rPr>
              <a:t>All groups in London have higher poverty rates than the national average except working families, couples without children, couple pensioner and White individuals.</a:t>
            </a:r>
            <a:r>
              <a:rPr kumimoji="0" lang="en-GB" sz="1500" b="0" i="0" u="none" strike="noStrike" kern="1200" cap="none" spc="0" normalizeH="0" baseline="30000" noProof="0">
                <a:ln>
                  <a:noFill/>
                </a:ln>
                <a:solidFill>
                  <a:srgbClr val="353D42"/>
                </a:solidFill>
                <a:effectLst/>
                <a:uLnTx/>
                <a:uFillTx/>
                <a:latin typeface="Arial"/>
                <a:ea typeface="+mn-ea"/>
                <a:cs typeface="Arial"/>
              </a:rPr>
              <a:t>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50" b="0" i="0" u="none" strike="noStrike" kern="1200" cap="none" spc="0" normalizeH="0" baseline="0" noProof="0">
              <a:ln>
                <a:noFill/>
              </a:ln>
              <a:solidFill>
                <a:srgbClr val="353D42"/>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a:ln>
                  <a:noFill/>
                </a:ln>
                <a:solidFill>
                  <a:srgbClr val="353D42"/>
                </a:solidFill>
                <a:effectLst/>
                <a:uLnTx/>
                <a:uFillTx/>
                <a:latin typeface="Arial"/>
                <a:ea typeface="+mn-ea"/>
                <a:cs typeface="Arial"/>
              </a:rPr>
              <a:t>In the three years to 2021/22</a:t>
            </a:r>
            <a:r>
              <a:rPr kumimoji="0" lang="en-GB" sz="1500" b="1" i="0" u="none" strike="noStrike" kern="1200" cap="none" spc="0" normalizeH="0" baseline="0" noProof="0">
                <a:ln>
                  <a:noFill/>
                </a:ln>
                <a:solidFill>
                  <a:srgbClr val="353D42"/>
                </a:solidFill>
                <a:effectLst/>
                <a:uLnTx/>
                <a:uFillTx/>
                <a:latin typeface="Arial"/>
                <a:ea typeface="+mn-ea"/>
                <a:cs typeface="Arial"/>
              </a:rPr>
              <a:t>*</a:t>
            </a:r>
            <a:r>
              <a:rPr kumimoji="0" lang="en-GB" sz="1500" b="0" i="0" u="none" strike="noStrike" kern="1200" cap="none" spc="0" normalizeH="0" baseline="0" noProof="0">
                <a:ln>
                  <a:noFill/>
                </a:ln>
                <a:solidFill>
                  <a:srgbClr val="353D42"/>
                </a:solidFill>
                <a:effectLst/>
                <a:uLnTx/>
                <a:uFillTx/>
                <a:latin typeface="Arial"/>
                <a:ea typeface="+mn-ea"/>
                <a:cs typeface="Arial"/>
              </a:rPr>
              <a:t> Londoners who live in families that include a disabled person are more likely to be in poverty (33%) than those living in families that do not include a disabled person (22%).</a:t>
            </a:r>
            <a:r>
              <a:rPr kumimoji="0" lang="en-GB" sz="1500" b="0" i="0" u="none" strike="noStrike" kern="1200" cap="none" spc="0" normalizeH="0" baseline="30000" noProof="0">
                <a:ln>
                  <a:noFill/>
                </a:ln>
                <a:solidFill>
                  <a:srgbClr val="353D42"/>
                </a:solidFill>
                <a:effectLst/>
                <a:uLnTx/>
                <a:uFillTx/>
                <a:latin typeface="Arial"/>
                <a:ea typeface="+mn-ea"/>
                <a:cs typeface="Arial"/>
              </a:rPr>
              <a:t>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353D42"/>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a:ln>
                  <a:noFill/>
                </a:ln>
                <a:solidFill>
                  <a:srgbClr val="353D42"/>
                </a:solidFill>
                <a:effectLst/>
                <a:uLnTx/>
                <a:uFillTx/>
                <a:latin typeface="Arial"/>
                <a:ea typeface="+mn-ea"/>
                <a:cs typeface="Arial"/>
              </a:rPr>
              <a:t>Intersectionality must also be considered because different identities are not separate, but overlapping, and these different elements of identity interact and create distinct experiences of poverty.</a:t>
            </a:r>
            <a:r>
              <a:rPr kumimoji="0" lang="en-GB" sz="1500" b="0" i="0" u="none" strike="noStrike" kern="1200" cap="none" spc="0" normalizeH="0" baseline="30000" noProof="0">
                <a:ln>
                  <a:noFill/>
                </a:ln>
                <a:solidFill>
                  <a:srgbClr val="353D42"/>
                </a:solidFill>
                <a:effectLst/>
                <a:uLnTx/>
                <a:uFillTx/>
                <a:latin typeface="Arial"/>
                <a:ea typeface="+mn-ea"/>
                <a:cs typeface="Arial"/>
              </a:rPr>
              <a:t>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500" b="0" i="0" u="none" strike="noStrike" kern="1200" cap="none" spc="0" normalizeH="0" baseline="30000" noProof="0">
              <a:ln>
                <a:noFill/>
              </a:ln>
              <a:solidFill>
                <a:srgbClr val="353D42"/>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53D42"/>
                </a:solidFill>
                <a:effectLst/>
                <a:uLnTx/>
                <a:uFillTx/>
                <a:latin typeface="Arial"/>
                <a:ea typeface="+mn-ea"/>
                <a:cs typeface="Arial"/>
              </a:rPr>
              <a:t>*Note: </a:t>
            </a:r>
            <a:r>
              <a:rPr kumimoji="0" lang="en-GB" sz="1200" b="0" i="0" u="none" strike="noStrike" kern="1200" cap="none" spc="0" normalizeH="0" baseline="0" noProof="0">
                <a:ln>
                  <a:noFill/>
                </a:ln>
                <a:solidFill>
                  <a:srgbClr val="353D42"/>
                </a:solidFill>
                <a:effectLst/>
                <a:uLnTx/>
                <a:uFillTx/>
                <a:latin typeface="Arial"/>
                <a:ea typeface="+mn-ea"/>
                <a:cs typeface="Arial"/>
              </a:rPr>
              <a:t>Data for 2020/21 was not included in this average due to the significant impact of the COVID-19 pandemic in that year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Foundry Form Sans"/>
              <a:ea typeface="+mn-ea"/>
              <a:cs typeface="Times New Roman" panose="02020603050405020304" pitchFamily="18" charset="0"/>
            </a:endParaRPr>
          </a:p>
        </p:txBody>
      </p:sp>
      <p:sp>
        <p:nvSpPr>
          <p:cNvPr id="2" name="TextBox 1">
            <a:extLst>
              <a:ext uri="{FF2B5EF4-FFF2-40B4-BE49-F238E27FC236}">
                <a16:creationId xmlns:a16="http://schemas.microsoft.com/office/drawing/2014/main" id="{54740181-748A-0A44-75F4-A47A64EDEC56}"/>
              </a:ext>
            </a:extLst>
          </p:cNvPr>
          <p:cNvSpPr txBox="1"/>
          <p:nvPr/>
        </p:nvSpPr>
        <p:spPr>
          <a:xfrm>
            <a:off x="363415" y="6389975"/>
            <a:ext cx="7499330" cy="40011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Times New Roman"/>
              </a:rPr>
              <a:t>Source: (1) </a:t>
            </a:r>
            <a:r>
              <a:rPr kumimoji="0" lang="en-GB" sz="1000" b="0" i="0" u="none" strike="noStrike" kern="1200" cap="none" spc="0" normalizeH="0" baseline="0" noProof="0">
                <a:ln>
                  <a:noFill/>
                </a:ln>
                <a:solidFill>
                  <a:prstClr val="black"/>
                </a:solidFill>
                <a:effectLst/>
                <a:uLnTx/>
                <a:uFillTx/>
                <a:latin typeface="Arial"/>
                <a:ea typeface="+mn-ea"/>
                <a:cs typeface="Arial"/>
                <a:hlinkClick r:id="rId3">
                  <a:extLst>
                    <a:ext uri="{A12FA001-AC4F-418D-AE19-62706E023703}">
                      <ahyp:hlinkClr xmlns:ahyp="http://schemas.microsoft.com/office/drawing/2018/hyperlinkcolor" val="tx"/>
                    </a:ext>
                  </a:extLst>
                </a:hlinkClick>
              </a:rPr>
              <a:t>Health Inequalities In London - Trust For London | Trust for London</a:t>
            </a:r>
            <a:r>
              <a:rPr kumimoji="0" lang="en-GB" sz="1000" b="0" i="0" u="none" strike="noStrike" kern="1200" cap="none" spc="0" normalizeH="0" baseline="0" noProof="0">
                <a:ln>
                  <a:noFill/>
                </a:ln>
                <a:solidFill>
                  <a:prstClr val="black"/>
                </a:solidFill>
                <a:effectLst/>
                <a:uLnTx/>
                <a:uFillTx/>
                <a:latin typeface="Arial"/>
                <a:ea typeface="+mn-ea"/>
                <a:cs typeface="Arial"/>
              </a:rPr>
              <a:t>; (2) </a:t>
            </a:r>
            <a:r>
              <a:rPr kumimoji="0" lang="en-GB" sz="1000" b="0" i="0" u="none" strike="noStrike" kern="1200" cap="none" spc="0" normalizeH="0" baseline="0" noProof="0">
                <a:ln>
                  <a:noFill/>
                </a:ln>
                <a:solidFill>
                  <a:prstClr val="black"/>
                </a:solidFill>
                <a:effectLst/>
                <a:uLnTx/>
                <a:uFillTx/>
                <a:latin typeface="Arial"/>
                <a:ea typeface="+mn-ea"/>
                <a:cs typeface="Arial"/>
                <a:hlinkClick r:id="rId4">
                  <a:extLst>
                    <a:ext uri="{A12FA001-AC4F-418D-AE19-62706E023703}">
                      <ahyp:hlinkClr xmlns:ahyp="http://schemas.microsoft.com/office/drawing/2018/hyperlinkcolor" val="tx"/>
                    </a:ext>
                  </a:extLst>
                </a:hlinkClick>
              </a:rPr>
              <a:t>Health Inequalities In London - Trust For London | Trust for London</a:t>
            </a:r>
            <a:r>
              <a:rPr kumimoji="0" lang="en-GB" sz="1000" b="0" i="0" u="none" strike="noStrike" kern="1200" cap="none" spc="0" normalizeH="0" baseline="0" noProof="0">
                <a:ln>
                  <a:noFill/>
                </a:ln>
                <a:solidFill>
                  <a:prstClr val="black"/>
                </a:solidFill>
                <a:effectLst/>
                <a:uLnTx/>
                <a:uFillTx/>
                <a:latin typeface="Arial"/>
                <a:ea typeface="+mn-ea"/>
                <a:cs typeface="Arial"/>
              </a:rPr>
              <a:t>, (3) </a:t>
            </a:r>
            <a:r>
              <a:rPr kumimoji="0" lang="en-GB" sz="1000" b="0" i="0" u="none" strike="noStrike" kern="1200" cap="none" spc="0" normalizeH="0" baseline="0" noProof="0">
                <a:ln>
                  <a:noFill/>
                </a:ln>
                <a:solidFill>
                  <a:prstClr val="black"/>
                </a:solidFill>
                <a:effectLst/>
                <a:uLnTx/>
                <a:uFillTx/>
                <a:latin typeface="Arial"/>
                <a:ea typeface="+mn-ea"/>
                <a:cs typeface="Arial"/>
                <a:hlinkClick r:id="rId5">
                  <a:extLst>
                    <a:ext uri="{A12FA001-AC4F-418D-AE19-62706E023703}">
                      <ahyp:hlinkClr xmlns:ahyp="http://schemas.microsoft.com/office/drawing/2018/hyperlinkcolor" val="tx"/>
                    </a:ext>
                  </a:extLst>
                </a:hlinkClick>
              </a:rPr>
              <a:t>Intersectionality Revealing the Reality of Poverty and Inequality in Scotland</a:t>
            </a:r>
            <a:endParaRPr kumimoji="0" lang="en-GB" sz="1000" b="0" i="0" u="none" strike="noStrike" kern="1200" cap="none" spc="0" normalizeH="0" baseline="0" noProof="0">
              <a:ln>
                <a:noFill/>
              </a:ln>
              <a:solidFill>
                <a:prstClr val="black"/>
              </a:solidFill>
              <a:effectLst/>
              <a:uLnTx/>
              <a:uFillTx/>
              <a:latin typeface="Arial"/>
              <a:ea typeface="+mn-ea"/>
              <a:cs typeface="Arial"/>
            </a:endParaRPr>
          </a:p>
        </p:txBody>
      </p:sp>
      <p:pic>
        <p:nvPicPr>
          <p:cNvPr id="6" name="Picture 5" descr="A graph of a bar chart&#10;&#10;Description automatically generated with medium confidence">
            <a:extLst>
              <a:ext uri="{FF2B5EF4-FFF2-40B4-BE49-F238E27FC236}">
                <a16:creationId xmlns:a16="http://schemas.microsoft.com/office/drawing/2014/main" id="{E305F995-0243-54A6-17CC-30459A5523D3}"/>
              </a:ext>
            </a:extLst>
          </p:cNvPr>
          <p:cNvPicPr>
            <a:picLocks noChangeAspect="1"/>
          </p:cNvPicPr>
          <p:nvPr/>
        </p:nvPicPr>
        <p:blipFill rotWithShape="1">
          <a:blip r:embed="rId6">
            <a:extLst>
              <a:ext uri="{28A0092B-C50C-407E-A947-70E740481C1C}">
                <a14:useLocalDpi xmlns:a14="http://schemas.microsoft.com/office/drawing/2010/main" val="0"/>
              </a:ext>
            </a:extLst>
          </a:blip>
          <a:srcRect t="7172"/>
          <a:stretch/>
        </p:blipFill>
        <p:spPr>
          <a:xfrm>
            <a:off x="7862745" y="2261231"/>
            <a:ext cx="3411896" cy="4222923"/>
          </a:xfrm>
          <a:prstGeom prst="rect">
            <a:avLst/>
          </a:prstGeom>
        </p:spPr>
      </p:pic>
      <p:sp>
        <p:nvSpPr>
          <p:cNvPr id="8" name="TextBox 7">
            <a:extLst>
              <a:ext uri="{FF2B5EF4-FFF2-40B4-BE49-F238E27FC236}">
                <a16:creationId xmlns:a16="http://schemas.microsoft.com/office/drawing/2014/main" id="{B94D4BAA-7A30-1422-D8FC-39D8DE22CD12}"/>
              </a:ext>
            </a:extLst>
          </p:cNvPr>
          <p:cNvSpPr txBox="1"/>
          <p:nvPr/>
        </p:nvSpPr>
        <p:spPr>
          <a:xfrm>
            <a:off x="7706673" y="1640632"/>
            <a:ext cx="42802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Figure 24: Poverty rates by demographic characteristics in London (2021/22)</a:t>
            </a:r>
          </a:p>
        </p:txBody>
      </p:sp>
    </p:spTree>
    <p:extLst>
      <p:ext uri="{BB962C8B-B14F-4D97-AF65-F5344CB8AC3E}">
        <p14:creationId xmlns:p14="http://schemas.microsoft.com/office/powerpoint/2010/main" val="1195051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9AE876-A445-593B-CF7F-C5E85C19936A}"/>
              </a:ext>
            </a:extLst>
          </p:cNvPr>
          <p:cNvSpPr txBox="1"/>
          <p:nvPr/>
        </p:nvSpPr>
        <p:spPr bwMode="gray">
          <a:xfrm>
            <a:off x="621949" y="1362890"/>
            <a:ext cx="11246199" cy="4236051"/>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0" cap="none" spc="0" normalizeH="0" baseline="0" noProof="0" dirty="0">
                <a:ln>
                  <a:noFill/>
                </a:ln>
                <a:effectLst/>
                <a:uLnTx/>
                <a:uFillTx/>
                <a:latin typeface="Arial"/>
                <a:ea typeface="+mn-ea"/>
                <a:cs typeface="Arial"/>
                <a:sym typeface="Arial"/>
              </a:rPr>
              <a:t>CONTEXT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400" b="0" i="0" u="none" strike="noStrike" kern="0" cap="none" spc="0" normalizeH="0" baseline="0" noProof="0" dirty="0">
                <a:ln>
                  <a:noFill/>
                </a:ln>
                <a:effectLst/>
                <a:uLnTx/>
                <a:uFillTx/>
                <a:latin typeface="Arial"/>
                <a:ea typeface="+mn-ea"/>
                <a:cs typeface="Arial"/>
                <a:sym typeface="Arial"/>
                <a:hlinkClick r:id="rId3" action="ppaction://hlinksldjump">
                  <a:extLst>
                    <a:ext uri="{A12FA001-AC4F-418D-AE19-62706E023703}">
                      <ahyp:hlinkClr xmlns:ahyp="http://schemas.microsoft.com/office/drawing/2018/hyperlinkcolor" val="tx"/>
                    </a:ext>
                  </a:extLst>
                </a:hlinkClick>
              </a:rPr>
              <a:t>Population of London at the 2021 Census</a:t>
            </a:r>
            <a:endParaRPr kumimoji="0" lang="en-GB" sz="1400" b="0" i="0" u="none" strike="noStrike" kern="0" cap="none" spc="0" normalizeH="0" baseline="0" noProof="0" dirty="0">
              <a:ln>
                <a:noFill/>
              </a:ln>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400" kern="0" dirty="0">
                <a:latin typeface="Arial"/>
                <a:cs typeface="Arial"/>
                <a:sym typeface="Arial"/>
                <a:hlinkClick r:id="rId4" action="ppaction://hlinksldjump">
                  <a:extLst>
                    <a:ext uri="{A12FA001-AC4F-418D-AE19-62706E023703}">
                      <ahyp:hlinkClr xmlns:ahyp="http://schemas.microsoft.com/office/drawing/2018/hyperlinkcolor" val="tx"/>
                    </a:ext>
                  </a:extLst>
                </a:hlinkClick>
              </a:rPr>
              <a:t>Population in inclusion health groups</a:t>
            </a:r>
            <a:endParaRPr kumimoji="0" lang="en-GB" sz="1400" b="0" i="0" u="none" strike="noStrike" kern="0" cap="none" spc="0" normalizeH="0" baseline="0" noProof="0" dirty="0">
              <a:ln>
                <a:noFill/>
              </a:ln>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400" b="0" i="0" u="none" strike="noStrike" kern="0" cap="none" spc="0" normalizeH="0" baseline="0" noProof="0" dirty="0">
              <a:ln>
                <a:noFill/>
              </a:ln>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0" cap="none" spc="0" normalizeH="0" baseline="0" noProof="0" dirty="0">
                <a:ln>
                  <a:noFill/>
                </a:ln>
                <a:effectLst/>
                <a:uLnTx/>
                <a:uFillTx/>
                <a:latin typeface="Arial"/>
                <a:ea typeface="+mn-ea"/>
                <a:cs typeface="Arial"/>
                <a:sym typeface="Arial"/>
              </a:rPr>
              <a:t>BROAD INDICATORS OF HEALTH STATUS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400" b="0" i="0" u="none" strike="noStrike" kern="0" cap="none" spc="0" normalizeH="0" baseline="0" noProof="0" dirty="0">
                <a:ln>
                  <a:noFill/>
                </a:ln>
                <a:effectLst/>
                <a:uLnTx/>
                <a:uFillTx/>
                <a:latin typeface="Arial"/>
                <a:ea typeface="+mn-ea"/>
                <a:cs typeface="Arial"/>
                <a:sym typeface="Arial"/>
                <a:hlinkClick r:id="rId5" action="ppaction://hlinksldjump">
                  <a:extLst>
                    <a:ext uri="{A12FA001-AC4F-418D-AE19-62706E023703}">
                      <ahyp:hlinkClr xmlns:ahyp="http://schemas.microsoft.com/office/drawing/2018/hyperlinkcolor" val="tx"/>
                    </a:ext>
                  </a:extLst>
                </a:hlinkClick>
              </a:rPr>
              <a:t>Life expectancy at birth</a:t>
            </a:r>
            <a:endParaRPr kumimoji="0" lang="en-GB" sz="1400" b="0" i="0" u="none" strike="noStrike" kern="0" cap="none" spc="0" normalizeH="0" baseline="0" noProof="0" dirty="0">
              <a:ln>
                <a:noFill/>
              </a:ln>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400" b="0" i="0" u="none" strike="noStrike" kern="0" cap="none" spc="0" normalizeH="0" baseline="0" noProof="0" dirty="0">
                <a:ln>
                  <a:noFill/>
                </a:ln>
                <a:effectLst/>
                <a:uLnTx/>
                <a:uFillTx/>
                <a:latin typeface="Arial"/>
                <a:ea typeface="+mn-ea"/>
                <a:cs typeface="Arial"/>
                <a:sym typeface="Arial"/>
                <a:hlinkClick r:id="rId6" action="ppaction://hlinksldjump">
                  <a:extLst>
                    <a:ext uri="{A12FA001-AC4F-418D-AE19-62706E023703}">
                      <ahyp:hlinkClr xmlns:ahyp="http://schemas.microsoft.com/office/drawing/2018/hyperlinkcolor" val="tx"/>
                    </a:ext>
                  </a:extLst>
                </a:hlinkClick>
              </a:rPr>
              <a:t>Healthy life expectancy</a:t>
            </a:r>
            <a:endParaRPr kumimoji="0" lang="en-GB" sz="1400" b="0" i="0" u="none" strike="noStrike" kern="0" cap="none" spc="0" normalizeH="0" baseline="0" noProof="0" dirty="0">
              <a:ln>
                <a:noFill/>
              </a:ln>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400" kern="0" dirty="0">
                <a:latin typeface="Arial"/>
                <a:cs typeface="Arial"/>
                <a:sym typeface="Arial"/>
                <a:hlinkClick r:id="rId7" action="ppaction://hlinksldjump">
                  <a:extLst>
                    <a:ext uri="{A12FA001-AC4F-418D-AE19-62706E023703}">
                      <ahyp:hlinkClr xmlns:ahyp="http://schemas.microsoft.com/office/drawing/2018/hyperlinkcolor" val="tx"/>
                    </a:ext>
                  </a:extLst>
                </a:hlinkClick>
              </a:rPr>
              <a:t>Premature mortality</a:t>
            </a:r>
            <a:endParaRPr lang="en-GB" sz="1400" kern="0" dirty="0">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400" kern="0" dirty="0">
                <a:latin typeface="Arial"/>
                <a:cs typeface="Arial"/>
                <a:sym typeface="Arial"/>
                <a:hlinkClick r:id="rId8" action="ppaction://hlinksldjump">
                  <a:extLst>
                    <a:ext uri="{A12FA001-AC4F-418D-AE19-62706E023703}">
                      <ahyp:hlinkClr xmlns:ahyp="http://schemas.microsoft.com/office/drawing/2018/hyperlinkcolor" val="tx"/>
                    </a:ext>
                  </a:extLst>
                </a:hlinkClick>
              </a:rPr>
              <a:t>Low birthweight</a:t>
            </a:r>
            <a:endParaRPr lang="en-GB" sz="1400" kern="0" dirty="0">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400" b="0" i="0" u="none" strike="noStrike" kern="0" cap="none" spc="0" normalizeH="0" baseline="0" noProof="0" dirty="0">
                <a:ln>
                  <a:noFill/>
                </a:ln>
                <a:effectLst/>
                <a:uLnTx/>
                <a:uFillTx/>
                <a:latin typeface="Arial"/>
                <a:ea typeface="+mn-ea"/>
                <a:cs typeface="Arial"/>
                <a:sym typeface="Arial"/>
                <a:hlinkClick r:id="rId9" action="ppaction://hlinksldjump">
                  <a:extLst>
                    <a:ext uri="{A12FA001-AC4F-418D-AE19-62706E023703}">
                      <ahyp:hlinkClr xmlns:ahyp="http://schemas.microsoft.com/office/drawing/2018/hyperlinkcolor" val="tx"/>
                    </a:ext>
                  </a:extLst>
                </a:hlinkClick>
              </a:rPr>
              <a:t>Infant mortality</a:t>
            </a:r>
            <a:endParaRPr kumimoji="0" lang="en-GB" sz="1400" b="0" i="0" u="none" strike="noStrike" kern="0" cap="none" spc="0" normalizeH="0" baseline="0" noProof="0" dirty="0">
              <a:ln>
                <a:noFill/>
              </a:ln>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400" kern="0" dirty="0">
                <a:latin typeface="Arial"/>
                <a:cs typeface="Arial"/>
                <a:sym typeface="Arial"/>
                <a:hlinkClick r:id="rId10" action="ppaction://hlinksldjump">
                  <a:extLst>
                    <a:ext uri="{A12FA001-AC4F-418D-AE19-62706E023703}">
                      <ahyp:hlinkClr xmlns:ahyp="http://schemas.microsoft.com/office/drawing/2018/hyperlinkcolor" val="tx"/>
                    </a:ext>
                  </a:extLst>
                </a:hlinkClick>
              </a:rPr>
              <a:t>Effects of COVID-19 on inequalities</a:t>
            </a:r>
            <a:endParaRPr lang="en-GB" sz="1400" kern="0" dirty="0">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400" b="0" i="0" u="none" strike="noStrike" kern="0" cap="none" spc="0" normalizeH="0" baseline="0" noProof="0" dirty="0">
                <a:ln>
                  <a:noFill/>
                </a:ln>
                <a:effectLst/>
                <a:uLnTx/>
                <a:uFillTx/>
                <a:latin typeface="Arial"/>
                <a:ea typeface="+mn-ea"/>
                <a:cs typeface="Arial"/>
                <a:sym typeface="Arial"/>
                <a:hlinkClick r:id="rId11" action="ppaction://hlinksldjump">
                  <a:extLst>
                    <a:ext uri="{A12FA001-AC4F-418D-AE19-62706E023703}">
                      <ahyp:hlinkClr xmlns:ahyp="http://schemas.microsoft.com/office/drawing/2018/hyperlinkcolor" val="tx"/>
                    </a:ext>
                  </a:extLst>
                </a:hlinkClick>
              </a:rPr>
              <a:t>Persistent ethnic inequalities in health</a:t>
            </a:r>
            <a:endParaRPr kumimoji="0" lang="en-GB" sz="1400" b="0" i="0" u="none" strike="noStrike" kern="0" cap="none" spc="0" normalizeH="0" baseline="0" noProof="0" dirty="0">
              <a:ln>
                <a:noFill/>
              </a:ln>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400" b="0" i="0" u="none" strike="noStrike" kern="0" cap="none" spc="0" normalizeH="0" baseline="0" noProof="0" dirty="0">
              <a:ln>
                <a:noFill/>
              </a:ln>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0" cap="none" spc="0" normalizeH="0" baseline="0" noProof="0" dirty="0">
                <a:ln>
                  <a:noFill/>
                </a:ln>
                <a:effectLst/>
                <a:uLnTx/>
                <a:uFillTx/>
                <a:latin typeface="Arial"/>
                <a:ea typeface="+mn-ea"/>
                <a:cs typeface="Arial"/>
                <a:sym typeface="Arial"/>
              </a:rPr>
              <a:t>WIDER DETERMINANTS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400" b="0" i="0" u="none" strike="noStrike" kern="0" cap="none" spc="0" normalizeH="0" baseline="0" noProof="0" dirty="0">
                <a:ln>
                  <a:noFill/>
                </a:ln>
                <a:effectLst/>
                <a:uLnTx/>
                <a:uFillTx/>
                <a:latin typeface="Arial"/>
                <a:ea typeface="+mn-ea"/>
                <a:cs typeface="Arial"/>
                <a:sym typeface="Arial"/>
                <a:hlinkClick r:id="rId11" action="ppaction://hlinksldjump">
                  <a:extLst>
                    <a:ext uri="{A12FA001-AC4F-418D-AE19-62706E023703}">
                      <ahyp:hlinkClr xmlns:ahyp="http://schemas.microsoft.com/office/drawing/2018/hyperlinkcolor" val="tx"/>
                    </a:ext>
                  </a:extLst>
                </a:hlinkClick>
              </a:rPr>
              <a:t>Persistent poverty and destitution in London</a:t>
            </a:r>
            <a:endParaRPr kumimoji="0" lang="en-GB" sz="1400" b="0" i="0" u="none" strike="noStrike" kern="0" cap="none" spc="0" normalizeH="0" baseline="0" noProof="0" dirty="0">
              <a:ln>
                <a:noFill/>
              </a:ln>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400" b="0" i="0" u="none" strike="noStrike" kern="0" cap="none" spc="0" normalizeH="0" baseline="0" noProof="0" dirty="0">
                <a:ln>
                  <a:noFill/>
                </a:ln>
                <a:effectLst/>
                <a:uLnTx/>
                <a:uFillTx/>
                <a:latin typeface="Arial"/>
                <a:ea typeface="+mn-ea"/>
                <a:cs typeface="Arial"/>
                <a:sym typeface="Arial"/>
                <a:hlinkClick r:id="rId12" action="ppaction://hlinksldjump">
                  <a:extLst>
                    <a:ext uri="{A12FA001-AC4F-418D-AE19-62706E023703}">
                      <ahyp:hlinkClr xmlns:ahyp="http://schemas.microsoft.com/office/drawing/2018/hyperlinkcolor" val="tx"/>
                    </a:ext>
                  </a:extLst>
                </a:hlinkClick>
              </a:rPr>
              <a:t>Inequalities in poverty</a:t>
            </a:r>
            <a:endParaRPr kumimoji="0" lang="en-GB" sz="1400" b="0" i="0" u="none" strike="noStrike" kern="0" cap="none" spc="0" normalizeH="0" baseline="0" noProof="0" dirty="0">
              <a:ln>
                <a:noFill/>
              </a:ln>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400" kern="0" dirty="0">
                <a:latin typeface="Arial"/>
                <a:cs typeface="Arial"/>
                <a:sym typeface="Arial"/>
                <a:hlinkClick r:id="rId13" action="ppaction://hlinksldjump">
                  <a:extLst>
                    <a:ext uri="{A12FA001-AC4F-418D-AE19-62706E023703}">
                      <ahyp:hlinkClr xmlns:ahyp="http://schemas.microsoft.com/office/drawing/2018/hyperlinkcolor" val="tx"/>
                    </a:ext>
                  </a:extLst>
                </a:hlinkClick>
              </a:rPr>
              <a:t>Housing</a:t>
            </a:r>
            <a:endParaRPr lang="en-GB" sz="1400" kern="0" dirty="0">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400" b="0" i="0" u="none" strike="noStrike" kern="0" cap="none" spc="0" normalizeH="0" baseline="0" noProof="0" dirty="0">
                <a:ln>
                  <a:noFill/>
                </a:ln>
                <a:effectLst/>
                <a:uLnTx/>
                <a:uFillTx/>
                <a:latin typeface="Arial"/>
                <a:ea typeface="+mn-ea"/>
                <a:cs typeface="Arial"/>
                <a:sym typeface="Arial"/>
                <a:hlinkClick r:id="rId14" action="ppaction://hlinksldjump">
                  <a:extLst>
                    <a:ext uri="{A12FA001-AC4F-418D-AE19-62706E023703}">
                      <ahyp:hlinkClr xmlns:ahyp="http://schemas.microsoft.com/office/drawing/2018/hyperlinkcolor" val="tx"/>
                    </a:ext>
                  </a:extLst>
                </a:hlinkClick>
              </a:rPr>
              <a:t>Air pollution</a:t>
            </a:r>
            <a:endParaRPr kumimoji="0" lang="en-GB" sz="1400" b="0" i="0" u="none" strike="noStrike" kern="0" cap="none" spc="0" normalizeH="0" baseline="0" noProof="0" dirty="0">
              <a:ln>
                <a:noFill/>
              </a:ln>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400" kern="0" dirty="0">
                <a:latin typeface="Arial"/>
                <a:cs typeface="Arial"/>
                <a:sym typeface="Arial"/>
                <a:hlinkClick r:id="rId15" action="ppaction://hlinksldjump">
                  <a:extLst>
                    <a:ext uri="{A12FA001-AC4F-418D-AE19-62706E023703}">
                      <ahyp:hlinkClr xmlns:ahyp="http://schemas.microsoft.com/office/drawing/2018/hyperlinkcolor" val="tx"/>
                    </a:ext>
                  </a:extLst>
                </a:hlinkClick>
              </a:rPr>
              <a:t>Climate risks</a:t>
            </a:r>
            <a:endParaRPr kumimoji="0" lang="en-GB" sz="1400" b="0" i="0" u="none" strike="noStrike" kern="0" cap="none" spc="0" normalizeH="0" baseline="0" noProof="0" dirty="0">
              <a:ln>
                <a:noFill/>
              </a:ln>
              <a:effectLst/>
              <a:uLnTx/>
              <a:uFillTx/>
              <a:latin typeface="Arial"/>
              <a:ea typeface="+mn-ea"/>
              <a:cs typeface="Arial"/>
              <a:sym typeface="Arial"/>
            </a:endParaRPr>
          </a:p>
          <a:p>
            <a:pPr marL="285750" marR="0" lvl="0" indent="-285750" algn="l" defTabSz="914400">
              <a:lnSpc>
                <a:spcPct val="100000"/>
              </a:lnSpc>
              <a:spcBef>
                <a:spcPts val="0"/>
              </a:spcBef>
              <a:spcAft>
                <a:spcPts val="0"/>
              </a:spcAft>
              <a:buClrTx/>
              <a:buSzTx/>
              <a:buFont typeface="Wingdings" panose="05000000000000000000" pitchFamily="2" charset="2"/>
              <a:buChar char="§"/>
              <a:tabLst/>
              <a:defRPr/>
            </a:pPr>
            <a:endParaRPr lang="en-GB" sz="1400" b="0" i="0" u="none" strike="noStrike" kern="0" cap="none" spc="0" normalizeH="0" baseline="0" noProof="0" dirty="0">
              <a:ln>
                <a:noFill/>
              </a:ln>
              <a:effectLst/>
              <a:uLnTx/>
              <a:uFillTx/>
              <a:latin typeface="Arial"/>
              <a:cs typeface="Arial"/>
            </a:endParaRPr>
          </a:p>
          <a:p>
            <a:pPr>
              <a:defRPr/>
            </a:pPr>
            <a:r>
              <a:rPr lang="en-GB" sz="1200" b="1" kern="0" dirty="0">
                <a:latin typeface="Arial"/>
                <a:cs typeface="Arial"/>
              </a:rPr>
              <a:t>Addendum </a:t>
            </a:r>
          </a:p>
          <a:p>
            <a:pPr>
              <a:defRPr/>
            </a:pPr>
            <a:r>
              <a:rPr lang="en-GB" sz="1200" b="1" kern="0" dirty="0">
                <a:latin typeface="Arial"/>
                <a:cs typeface="Arial"/>
              </a:rPr>
              <a:t>19 July 2024: </a:t>
            </a:r>
            <a:r>
              <a:rPr lang="en-GB" sz="1200" kern="0" dirty="0">
                <a:ea typeface="+mn-lt"/>
                <a:cs typeface="+mn-lt"/>
              </a:rPr>
              <a:t>Figure 10 (Ethnic inequalities in the UK (Taken from NHSE Race &amp; Health observatory)) was removed from the document due to a data error. The figure stated an incorrect number for the proportion of deaths among Black and Minority ethnic groups in England and Wales in 2019 caused by cardiovascular disease. </a:t>
            </a:r>
          </a:p>
          <a:p>
            <a:pPr>
              <a:defRPr/>
            </a:pPr>
            <a:r>
              <a:rPr lang="en-GB" sz="1200" b="1" kern="0" dirty="0">
                <a:latin typeface="Arial"/>
                <a:cs typeface="Arial"/>
              </a:rPr>
              <a:t>05 December 2024: </a:t>
            </a:r>
            <a:r>
              <a:rPr lang="en-GB" sz="1200" kern="0" dirty="0">
                <a:latin typeface="Arial"/>
                <a:cs typeface="Arial"/>
              </a:rPr>
              <a:t>Slide 25 stated that ‘In London, children in the most deprived areas are more than twice as likely as children in the least deprived to be obese’. This statement applied to England but not to London, so has been corrected with London data.</a:t>
            </a:r>
            <a:endParaRPr lang="en-US" sz="1200" kern="0" dirty="0">
              <a:latin typeface="Arial"/>
              <a:cs typeface="Arial"/>
            </a:endParaRPr>
          </a:p>
          <a:p>
            <a:pPr>
              <a:defRPr/>
            </a:pPr>
            <a:endParaRPr lang="en-GB" sz="1200" dirty="0"/>
          </a:p>
          <a:p>
            <a:pPr>
              <a:buFont typeface="Arial"/>
              <a:defRPr/>
            </a:pPr>
            <a:endParaRPr lang="en-GB" sz="1400" kern="0" dirty="0">
              <a:latin typeface="Arial"/>
              <a:cs typeface="Arial"/>
            </a:endParaRPr>
          </a:p>
        </p:txBody>
      </p:sp>
      <p:cxnSp>
        <p:nvCxnSpPr>
          <p:cNvPr id="11" name="Straight Connector 10">
            <a:extLst>
              <a:ext uri="{FF2B5EF4-FFF2-40B4-BE49-F238E27FC236}">
                <a16:creationId xmlns:a16="http://schemas.microsoft.com/office/drawing/2014/main" id="{81595837-1FDF-8444-AA75-893C661313DC}"/>
              </a:ext>
            </a:extLst>
          </p:cNvPr>
          <p:cNvCxnSpPr>
            <a:cxnSpLocks/>
          </p:cNvCxnSpPr>
          <p:nvPr/>
        </p:nvCxnSpPr>
        <p:spPr>
          <a:xfrm>
            <a:off x="622988" y="1252218"/>
            <a:ext cx="10946001" cy="0"/>
          </a:xfrm>
          <a:prstGeom prst="line">
            <a:avLst/>
          </a:prstGeom>
          <a:ln w="25400">
            <a:solidFill>
              <a:schemeClr val="tx1">
                <a:lumMod val="50000"/>
              </a:schemeClr>
            </a:solidFill>
            <a:tailEnd type="none"/>
          </a:ln>
        </p:spPr>
        <p:style>
          <a:lnRef idx="1">
            <a:schemeClr val="accent2"/>
          </a:lnRef>
          <a:fillRef idx="0">
            <a:schemeClr val="accent2"/>
          </a:fillRef>
          <a:effectRef idx="0">
            <a:schemeClr val="accent2"/>
          </a:effectRef>
          <a:fontRef idx="minor">
            <a:schemeClr val="tx1"/>
          </a:fontRef>
        </p:style>
      </p:cxnSp>
      <p:sp>
        <p:nvSpPr>
          <p:cNvPr id="13" name="Text Placeholder 5">
            <a:extLst>
              <a:ext uri="{FF2B5EF4-FFF2-40B4-BE49-F238E27FC236}">
                <a16:creationId xmlns:a16="http://schemas.microsoft.com/office/drawing/2014/main" id="{728707B4-BA8E-9146-AB82-8B671E220E43}"/>
              </a:ext>
            </a:extLst>
          </p:cNvPr>
          <p:cNvSpPr txBox="1">
            <a:spLocks/>
          </p:cNvSpPr>
          <p:nvPr/>
        </p:nvSpPr>
        <p:spPr>
          <a:xfrm>
            <a:off x="6237766" y="1436347"/>
            <a:ext cx="5331223" cy="356488"/>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kumimoji="0" lang="en-GB" sz="1600" b="1" i="0" u="none" strike="noStrike" kern="1200" cap="none" spc="0" normalizeH="0" baseline="0" noProof="0">
              <a:ln>
                <a:noFill/>
              </a:ln>
              <a:solidFill>
                <a:schemeClr val="tx1"/>
              </a:solidFill>
              <a:effectLst/>
              <a:uLnTx/>
              <a:uFillTx/>
              <a:latin typeface="Arial" panose="020B0604020202020204" pitchFamily="34" charset="0"/>
              <a:ea typeface="Aktiv Grotesk" panose="020B0504020202020204" pitchFamily="34" charset="0"/>
              <a:cs typeface="Arial" panose="020B0604020202020204" pitchFamily="34" charset="0"/>
            </a:endParaRPr>
          </a:p>
        </p:txBody>
      </p:sp>
      <p:sp>
        <p:nvSpPr>
          <p:cNvPr id="19" name="Title 2">
            <a:extLst>
              <a:ext uri="{FF2B5EF4-FFF2-40B4-BE49-F238E27FC236}">
                <a16:creationId xmlns:a16="http://schemas.microsoft.com/office/drawing/2014/main" id="{EBC3CB34-4D63-4FDE-A225-30C18FACDBA1}"/>
              </a:ext>
            </a:extLst>
          </p:cNvPr>
          <p:cNvSpPr txBox="1">
            <a:spLocks/>
          </p:cNvSpPr>
          <p:nvPr/>
        </p:nvSpPr>
        <p:spPr>
          <a:xfrm>
            <a:off x="720095" y="651951"/>
            <a:ext cx="10751768" cy="507791"/>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spcFirstLastPara="1" wrap="square" lIns="0" tIns="45700" rIns="91425" bIns="45700" anchor="t"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pPr marL="0" marR="0" lvl="0" indent="0" algn="l" defTabSz="914400" rtl="0" eaLnBrk="1" fontAlgn="auto" latinLnBrk="0" hangingPunct="1">
              <a:lnSpc>
                <a:spcPct val="90000"/>
              </a:lnSpc>
              <a:spcBef>
                <a:spcPts val="0"/>
              </a:spcBef>
              <a:spcAft>
                <a:spcPts val="0"/>
              </a:spcAft>
              <a:buClr>
                <a:srgbClr val="EE266D"/>
              </a:buClr>
              <a:buSzPts val="2800"/>
              <a:buFont typeface="Arial"/>
              <a:buNone/>
              <a:tabLst/>
              <a:defRPr/>
            </a:pPr>
            <a:r>
              <a:rPr kumimoji="0" lang="en-US" sz="3000" b="1" i="0" u="none" strike="noStrike" kern="1200" cap="none" spc="190" normalizeH="0" baseline="0" noProof="0">
                <a:ln>
                  <a:noFill/>
                </a:ln>
                <a:solidFill>
                  <a:schemeClr val="accent3">
                    <a:lumMod val="75000"/>
                  </a:schemeClr>
                </a:solidFill>
                <a:effectLst/>
                <a:uLnTx/>
                <a:uFillTx/>
                <a:latin typeface="Arial" panose="020B0604020202020204" pitchFamily="34" charset="0"/>
                <a:ea typeface="Aktiv Grotesk" panose="020B0504020202020204" pitchFamily="34" charset="0"/>
                <a:cs typeface="Arial" panose="020B0604020202020204" pitchFamily="34" charset="0"/>
                <a:sym typeface="Arial"/>
              </a:rPr>
              <a:t>CONTENTS</a:t>
            </a:r>
            <a:endParaRPr kumimoji="0" lang="en-US" sz="3000" b="1" i="0" u="none" strike="noStrike" kern="0" cap="none" spc="190" normalizeH="0" baseline="0" noProof="0">
              <a:ln>
                <a:noFill/>
              </a:ln>
              <a:solidFill>
                <a:schemeClr val="accent3">
                  <a:lumMod val="75000"/>
                </a:schemeClr>
              </a:solidFill>
              <a:effectLst/>
              <a:uLnTx/>
              <a:uFillTx/>
              <a:latin typeface="Arial" panose="020B0604020202020204" pitchFamily="34" charset="0"/>
              <a:ea typeface="Aktiv Grotesk" panose="020B05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1100804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3" name="Text Placeholder 5">
            <a:extLst>
              <a:ext uri="{FF2B5EF4-FFF2-40B4-BE49-F238E27FC236}">
                <a16:creationId xmlns:a16="http://schemas.microsoft.com/office/drawing/2014/main" id="{DB1AB912-F8CC-0541-AED2-082E4223B659}"/>
              </a:ext>
            </a:extLst>
          </p:cNvPr>
          <p:cNvSpPr txBox="1">
            <a:spLocks/>
          </p:cNvSpPr>
          <p:nvPr/>
        </p:nvSpPr>
        <p:spPr>
          <a:xfrm>
            <a:off x="6624907" y="1684674"/>
            <a:ext cx="5250692" cy="442693"/>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1600" b="1" i="0" u="none" strike="noStrike" kern="1200" cap="none" spc="0" normalizeH="0" baseline="0" noProof="0">
                <a:ln>
                  <a:noFill/>
                </a:ln>
                <a:solidFill>
                  <a:srgbClr val="353E43"/>
                </a:solidFill>
                <a:effectLst/>
                <a:uLnTx/>
                <a:uFillTx/>
                <a:latin typeface="Arial"/>
                <a:ea typeface="+mn-ea"/>
                <a:cs typeface="Arial"/>
                <a:sym typeface="Arial"/>
              </a:rPr>
              <a:t>Fig 13. Change in average rents for new tenancies in inner London, year to January 2024</a:t>
            </a:r>
          </a:p>
        </p:txBody>
      </p:sp>
      <p:sp>
        <p:nvSpPr>
          <p:cNvPr id="34" name="Rectangle 33">
            <a:extLst>
              <a:ext uri="{FF2B5EF4-FFF2-40B4-BE49-F238E27FC236}">
                <a16:creationId xmlns:a16="http://schemas.microsoft.com/office/drawing/2014/main" id="{EA7DDB4C-1115-E242-A72F-FF1C2B9E3A10}"/>
              </a:ext>
            </a:extLst>
          </p:cNvPr>
          <p:cNvSpPr/>
          <p:nvPr/>
        </p:nvSpPr>
        <p:spPr>
          <a:xfrm>
            <a:off x="6174328" y="2166091"/>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TextBox 39">
            <a:extLst>
              <a:ext uri="{FF2B5EF4-FFF2-40B4-BE49-F238E27FC236}">
                <a16:creationId xmlns:a16="http://schemas.microsoft.com/office/drawing/2014/main" id="{27B07B3D-F66A-9646-9C2D-95983657B7C2}"/>
              </a:ext>
            </a:extLst>
          </p:cNvPr>
          <p:cNvSpPr txBox="1"/>
          <p:nvPr/>
        </p:nvSpPr>
        <p:spPr bwMode="gray">
          <a:xfrm>
            <a:off x="661123" y="1608467"/>
            <a:ext cx="5320589" cy="1734438"/>
          </a:xfrm>
          <a:prstGeom prst="rect">
            <a:avLst/>
          </a:prstGeom>
          <a:noFill/>
        </p:spPr>
        <p:txBody>
          <a:bodyPr wrap="square" lIns="0" tIns="0" rIns="0" bIns="0" rtlCol="0">
            <a:no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1" i="0" u="none" strike="noStrike" kern="0" cap="none" spc="0" normalizeH="0" baseline="0" noProof="0">
              <a:ln>
                <a:noFill/>
              </a:ln>
              <a:solidFill>
                <a:srgbClr val="353E43"/>
              </a:solidFill>
              <a:effectLst/>
              <a:uLnTx/>
              <a:uFillTx/>
              <a:latin typeface="Arial"/>
              <a:ea typeface="+mn-ea"/>
              <a:cs typeface="Arial"/>
              <a:sym typeface="Arial"/>
            </a:endParaRPr>
          </a:p>
        </p:txBody>
      </p:sp>
      <p:sp>
        <p:nvSpPr>
          <p:cNvPr id="10" name="Title 2">
            <a:extLst>
              <a:ext uri="{FF2B5EF4-FFF2-40B4-BE49-F238E27FC236}">
                <a16:creationId xmlns:a16="http://schemas.microsoft.com/office/drawing/2014/main" id="{6115FFDB-56EA-4BB8-8D8C-F351B5E7EF8A}"/>
              </a:ext>
            </a:extLst>
          </p:cNvPr>
          <p:cNvSpPr txBox="1">
            <a:spLocks/>
          </p:cNvSpPr>
          <p:nvPr/>
        </p:nvSpPr>
        <p:spPr>
          <a:xfrm>
            <a:off x="572823" y="500884"/>
            <a:ext cx="11046354" cy="923289"/>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spcFirstLastPara="1" wrap="square" lIns="0" tIns="45700" rIns="91425" bIns="45700" anchor="t"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pPr marL="0" marR="0" lvl="0" indent="0" algn="l" defTabSz="914400" rtl="0" eaLnBrk="1" fontAlgn="auto" latinLnBrk="0" hangingPunct="1">
              <a:lnSpc>
                <a:spcPct val="90000"/>
              </a:lnSpc>
              <a:spcBef>
                <a:spcPts val="0"/>
              </a:spcBef>
              <a:spcAft>
                <a:spcPts val="0"/>
              </a:spcAft>
              <a:buClr>
                <a:srgbClr val="EE266D"/>
              </a:buClr>
              <a:buSzPts val="2800"/>
              <a:buFont typeface="Arial"/>
              <a:buNone/>
              <a:tabLst/>
              <a:defRPr/>
            </a:pPr>
            <a:r>
              <a:rPr kumimoji="0" lang="en-GB" sz="3000" b="1" i="0" u="none" strike="noStrike" kern="0" cap="none" spc="190" normalizeH="0" baseline="0" noProof="0">
                <a:ln>
                  <a:noFill/>
                </a:ln>
                <a:solidFill>
                  <a:schemeClr val="accent3">
                    <a:lumMod val="75000"/>
                  </a:schemeClr>
                </a:solidFill>
                <a:effectLst/>
                <a:uLnTx/>
                <a:uFillTx/>
                <a:latin typeface="Arial" panose="020B0604020202020204" pitchFamily="34" charset="0"/>
                <a:ea typeface="Aktiv Grotesk" panose="020B0504020202020204" pitchFamily="34" charset="0"/>
                <a:cs typeface="Arial" panose="020B0604020202020204" pitchFamily="34" charset="0"/>
                <a:sym typeface="Arial"/>
              </a:rPr>
              <a:t>OVERCROWDING, QUALITY AND AFFORDABILITY OF HOUSING AFFECTS LONDONERS UNEQUALLY</a:t>
            </a:r>
            <a:endParaRPr kumimoji="0" lang="en-US" sz="3000" b="1" i="0" u="none" strike="noStrike" kern="0" cap="none" spc="190" normalizeH="0" baseline="0" noProof="0">
              <a:ln>
                <a:noFill/>
              </a:ln>
              <a:solidFill>
                <a:schemeClr val="accent3">
                  <a:lumMod val="75000"/>
                </a:schemeClr>
              </a:solidFill>
              <a:effectLst/>
              <a:uLnTx/>
              <a:uFillTx/>
              <a:latin typeface="Arial" panose="020B0604020202020204" pitchFamily="34" charset="0"/>
              <a:ea typeface="Aktiv Grotesk" panose="020B0504020202020204" pitchFamily="34" charset="0"/>
              <a:cs typeface="Arial" panose="020B0604020202020204" pitchFamily="34" charset="0"/>
              <a:sym typeface="Arial"/>
            </a:endParaRPr>
          </a:p>
        </p:txBody>
      </p:sp>
      <p:sp>
        <p:nvSpPr>
          <p:cNvPr id="15" name="Rectangle 14">
            <a:extLst>
              <a:ext uri="{FF2B5EF4-FFF2-40B4-BE49-F238E27FC236}">
                <a16:creationId xmlns:a16="http://schemas.microsoft.com/office/drawing/2014/main" id="{0CE99314-1625-4866-BFEC-3D1E27FA19DA}"/>
              </a:ext>
            </a:extLst>
          </p:cNvPr>
          <p:cNvSpPr/>
          <p:nvPr/>
        </p:nvSpPr>
        <p:spPr>
          <a:xfrm>
            <a:off x="479575" y="6459029"/>
            <a:ext cx="10485274"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353E43"/>
                </a:solidFill>
                <a:effectLst/>
                <a:uLnTx/>
                <a:uFillTx/>
                <a:latin typeface="Arial"/>
                <a:ea typeface="+mn-ea"/>
                <a:cs typeface="Arial" panose="020B0604020202020204" pitchFamily="34" charset="0"/>
              </a:rPr>
              <a:t>Source: (1) </a:t>
            </a:r>
            <a:r>
              <a:rPr kumimoji="0" lang="en-GB" sz="1000" b="0" i="0" u="none" strike="noStrike" kern="1200" cap="none" spc="0" normalizeH="0" baseline="0" noProof="0">
                <a:ln>
                  <a:noFill/>
                </a:ln>
                <a:solidFill>
                  <a:srgbClr val="353E43"/>
                </a:solidFill>
                <a:effectLst/>
                <a:uLnTx/>
                <a:uFillTx/>
                <a:latin typeface="Arial"/>
                <a:ea typeface="+mn-ea"/>
                <a:cs typeface="Arial" panose="020B0604020202020204" pitchFamily="34" charset="0"/>
                <a:hlinkClick r:id="rId3">
                  <a:extLst>
                    <a:ext uri="{A12FA001-AC4F-418D-AE19-62706E023703}">
                      <ahyp:hlinkClr xmlns:ahyp="http://schemas.microsoft.com/office/drawing/2018/hyperlinkcolor" val="tx"/>
                    </a:ext>
                  </a:extLst>
                </a:hlinkClick>
              </a:rPr>
              <a:t>London Datastore - Housing in London</a:t>
            </a:r>
            <a:endParaRPr kumimoji="0" lang="en-GB" sz="1000" b="0" i="0" u="none" strike="noStrike" kern="1200" cap="none" spc="0" normalizeH="0" baseline="0" noProof="0">
              <a:ln>
                <a:noFill/>
              </a:ln>
              <a:solidFill>
                <a:srgbClr val="353E43"/>
              </a:solidFill>
              <a:effectLst/>
              <a:uLnTx/>
              <a:uFillTx/>
              <a:latin typeface="Arial"/>
              <a:ea typeface="+mn-ea"/>
              <a:cs typeface="Arial" panose="020B0604020202020204" pitchFamily="34" charset="0"/>
            </a:endParaRPr>
          </a:p>
        </p:txBody>
      </p:sp>
      <p:pic>
        <p:nvPicPr>
          <p:cNvPr id="3" name="Picture 2">
            <a:extLst>
              <a:ext uri="{FF2B5EF4-FFF2-40B4-BE49-F238E27FC236}">
                <a16:creationId xmlns:a16="http://schemas.microsoft.com/office/drawing/2014/main" id="{57DC81A9-AD48-FD92-B930-B4837F163E24}"/>
              </a:ext>
            </a:extLst>
          </p:cNvPr>
          <p:cNvPicPr>
            <a:picLocks noChangeAspect="1"/>
          </p:cNvPicPr>
          <p:nvPr/>
        </p:nvPicPr>
        <p:blipFill>
          <a:blip r:embed="rId4"/>
          <a:stretch>
            <a:fillRect/>
          </a:stretch>
        </p:blipFill>
        <p:spPr>
          <a:xfrm>
            <a:off x="6624907" y="2227184"/>
            <a:ext cx="5193356" cy="3490792"/>
          </a:xfrm>
          <a:prstGeom prst="rect">
            <a:avLst/>
          </a:prstGeom>
        </p:spPr>
      </p:pic>
      <p:sp>
        <p:nvSpPr>
          <p:cNvPr id="2" name="TextBox 1">
            <a:extLst>
              <a:ext uri="{FF2B5EF4-FFF2-40B4-BE49-F238E27FC236}">
                <a16:creationId xmlns:a16="http://schemas.microsoft.com/office/drawing/2014/main" id="{687C1F71-1EB7-30CE-74E3-302928CC70D0}"/>
              </a:ext>
            </a:extLst>
          </p:cNvPr>
          <p:cNvSpPr txBox="1"/>
          <p:nvPr/>
        </p:nvSpPr>
        <p:spPr bwMode="gray">
          <a:xfrm>
            <a:off x="373737" y="1310237"/>
            <a:ext cx="6101783" cy="5196510"/>
          </a:xfrm>
          <a:prstGeom prst="rect">
            <a:avLst/>
          </a:prstGeom>
          <a:noFill/>
        </p:spPr>
        <p:txBody>
          <a:bodyPr wrap="square" lIns="0" tIns="0" rIns="0" bIns="0" rtlCol="0" anchor="t">
            <a:noAutofit/>
          </a:bodyPr>
          <a:lstStyle/>
          <a:p>
            <a:pPr marR="0" lvl="0" algn="l" defTabSz="914400" rtl="0" eaLnBrk="1" fontAlgn="auto" latinLnBrk="0" hangingPunct="1">
              <a:lnSpc>
                <a:spcPct val="100000"/>
              </a:lnSpc>
              <a:spcBef>
                <a:spcPts val="0"/>
              </a:spcBef>
              <a:spcAft>
                <a:spcPts val="0"/>
              </a:spcAft>
              <a:buClr>
                <a:srgbClr val="000000"/>
              </a:buClr>
              <a:buSzTx/>
              <a:tabLst/>
              <a:defRPr/>
            </a:pPr>
            <a:endParaRPr kumimoji="0" lang="en-US" sz="1400" b="0" i="0" u="none" strike="noStrike" kern="0" cap="none" spc="0" normalizeH="0" baseline="0" noProof="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a:ln>
                  <a:noFill/>
                </a:ln>
                <a:solidFill>
                  <a:srgbClr val="353E43"/>
                </a:solidFill>
                <a:effectLst/>
                <a:uLnTx/>
                <a:uFillTx/>
                <a:latin typeface="Arial"/>
                <a:ea typeface="+mn-ea"/>
                <a:cs typeface="Arial"/>
                <a:sym typeface="Arial"/>
              </a:rPr>
              <a:t>Around 9% of households in London are </a:t>
            </a:r>
            <a:r>
              <a:rPr kumimoji="0" lang="en-US" sz="1400" b="1" i="0" u="none" strike="noStrike" kern="0" cap="none" spc="0" normalizeH="0" baseline="0" noProof="0">
                <a:ln>
                  <a:noFill/>
                </a:ln>
                <a:solidFill>
                  <a:srgbClr val="353E43"/>
                </a:solidFill>
                <a:effectLst/>
                <a:uLnTx/>
                <a:uFillTx/>
                <a:latin typeface="Arial"/>
                <a:ea typeface="+mn-ea"/>
                <a:cs typeface="Arial"/>
                <a:sym typeface="Arial"/>
              </a:rPr>
              <a:t>overcrowded</a:t>
            </a:r>
            <a:r>
              <a:rPr kumimoji="0" lang="en-US" sz="1400" b="0" i="0" u="none" strike="noStrike" kern="0" cap="none" spc="0" normalizeH="0" baseline="0" noProof="0">
                <a:ln>
                  <a:noFill/>
                </a:ln>
                <a:solidFill>
                  <a:srgbClr val="353E43"/>
                </a:solidFill>
                <a:effectLst/>
                <a:uLnTx/>
                <a:uFillTx/>
                <a:latin typeface="Arial"/>
                <a:ea typeface="+mn-ea"/>
                <a:cs typeface="Arial"/>
                <a:sym typeface="Arial"/>
              </a:rPr>
              <a:t> (defined as lacking one or more bedrooms compared to estimated need). </a:t>
            </a:r>
            <a:r>
              <a:rPr kumimoji="0" lang="en-US" sz="1400" b="0" i="0" u="none" strike="noStrike" kern="0" cap="none" spc="0" normalizeH="0" baseline="30000" noProof="0">
                <a:ln>
                  <a:noFill/>
                </a:ln>
                <a:solidFill>
                  <a:srgbClr val="353E43"/>
                </a:solidFill>
                <a:effectLst/>
                <a:uLnTx/>
                <a:uFillTx/>
                <a:latin typeface="Arial"/>
                <a:ea typeface="+mn-ea"/>
                <a:cs typeface="Arial"/>
                <a:sym typeface="Arial"/>
              </a:rPr>
              <a:t>1</a:t>
            </a:r>
          </a:p>
          <a:p>
            <a:pPr marL="742950" marR="0" lvl="1" indent="-285750" algn="l" defTabSz="91440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kumimoji="0" lang="en-US" sz="1400" b="0" i="0" u="none" strike="noStrike" kern="0" cap="none" spc="0" normalizeH="0" baseline="0" noProof="0">
                <a:ln>
                  <a:noFill/>
                </a:ln>
                <a:solidFill>
                  <a:srgbClr val="353E43"/>
                </a:solidFill>
                <a:effectLst/>
                <a:uLnTx/>
                <a:uFillTx/>
                <a:latin typeface="Arial"/>
                <a:ea typeface="+mn-ea"/>
                <a:cs typeface="Arial"/>
                <a:sym typeface="Arial"/>
              </a:rPr>
              <a:t>Londoners from Black, Asian and other minority groups are around twice as likely to live in overcrowded conditions as White.</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a:ln>
                  <a:noFill/>
                </a:ln>
                <a:solidFill>
                  <a:srgbClr val="353E43"/>
                </a:solidFill>
                <a:effectLst/>
                <a:uLnTx/>
                <a:uFillTx/>
                <a:latin typeface="Arial"/>
                <a:ea typeface="+mn-ea"/>
                <a:cs typeface="Arial"/>
                <a:sym typeface="Arial"/>
              </a:rPr>
              <a:t>1.6% of all households (57,150) were assessed as </a:t>
            </a:r>
            <a:r>
              <a:rPr kumimoji="0" lang="en-US" sz="1400" b="1" i="0" u="none" strike="noStrike" kern="0" cap="none" spc="0" normalizeH="0" baseline="0" noProof="0">
                <a:ln>
                  <a:noFill/>
                </a:ln>
                <a:solidFill>
                  <a:srgbClr val="353E43"/>
                </a:solidFill>
                <a:effectLst/>
                <a:uLnTx/>
                <a:uFillTx/>
                <a:latin typeface="Arial"/>
                <a:ea typeface="+mn-ea"/>
                <a:cs typeface="Arial"/>
                <a:sym typeface="Arial"/>
              </a:rPr>
              <a:t>owed a homelessness duty</a:t>
            </a:r>
            <a:r>
              <a:rPr kumimoji="0" lang="en-US" sz="1400" b="0" i="0" u="none" strike="noStrike" kern="0" cap="none" spc="0" normalizeH="0" baseline="0" noProof="0">
                <a:ln>
                  <a:noFill/>
                </a:ln>
                <a:solidFill>
                  <a:srgbClr val="353E43"/>
                </a:solidFill>
                <a:effectLst/>
                <a:uLnTx/>
                <a:uFillTx/>
                <a:latin typeface="Arial"/>
                <a:ea typeface="+mn-ea"/>
                <a:cs typeface="Arial"/>
                <a:sym typeface="Arial"/>
              </a:rPr>
              <a:t> in London in 2022-23.</a:t>
            </a:r>
            <a:r>
              <a:rPr kumimoji="0" lang="en-US" sz="1400" b="0" i="0" u="none" strike="noStrike" kern="0" cap="none" spc="0" normalizeH="0" baseline="30000" noProof="0">
                <a:ln>
                  <a:noFill/>
                </a:ln>
                <a:solidFill>
                  <a:srgbClr val="353E43"/>
                </a:solidFill>
                <a:effectLst/>
                <a:uLnTx/>
                <a:uFillTx/>
                <a:latin typeface="Arial"/>
                <a:ea typeface="+mn-ea"/>
                <a:cs typeface="Arial"/>
                <a:sym typeface="Arial"/>
              </a:rPr>
              <a:t>1</a:t>
            </a:r>
            <a:r>
              <a:rPr kumimoji="0" lang="en-US" sz="1400" b="0" i="0" u="none" strike="noStrike" kern="0" cap="none" spc="0" normalizeH="0" baseline="0" noProof="0">
                <a:ln>
                  <a:noFill/>
                </a:ln>
                <a:solidFill>
                  <a:srgbClr val="353E43"/>
                </a:solidFill>
                <a:effectLst/>
                <a:uLnTx/>
                <a:uFillTx/>
                <a:latin typeface="Arial"/>
                <a:ea typeface="+mn-ea"/>
                <a:cs typeface="Arial"/>
                <a:sym typeface="Arial"/>
              </a:rPr>
              <a:t> </a:t>
            </a:r>
          </a:p>
          <a:p>
            <a:pPr marL="742950" marR="0" lvl="1" indent="-285750" algn="l" defTabSz="91440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kumimoji="0" lang="en-US" sz="1400" b="0" i="0" u="none" strike="noStrike" kern="0" cap="none" spc="0" normalizeH="0" baseline="0" noProof="0">
                <a:ln>
                  <a:noFill/>
                </a:ln>
                <a:solidFill>
                  <a:srgbClr val="353E43"/>
                </a:solidFill>
                <a:effectLst/>
                <a:uLnTx/>
                <a:uFillTx/>
                <a:latin typeface="Arial"/>
                <a:ea typeface="+mn-ea"/>
                <a:cs typeface="Arial"/>
                <a:sym typeface="Arial"/>
              </a:rPr>
              <a:t>This varies enormously by ethnicity, with the highest rates of homelessness experienced by Black and Mixed Londoners.</a:t>
            </a:r>
          </a:p>
          <a:p>
            <a:pPr marL="742950" marR="0" lvl="1" indent="-285750" algn="l" defTabSz="91440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lang="en-US" sz="1400" kern="0">
                <a:solidFill>
                  <a:srgbClr val="353E43"/>
                </a:solidFill>
                <a:latin typeface="Arial"/>
                <a:cs typeface="Arial"/>
                <a:sym typeface="Arial"/>
              </a:rPr>
              <a:t>Around 40% (22,740) of households owed a homelessness duty in 2022-23 had dependent children.</a:t>
            </a:r>
            <a:r>
              <a:rPr lang="en-US" sz="1400" kern="0" baseline="30000">
                <a:solidFill>
                  <a:srgbClr val="353E43"/>
                </a:solidFill>
                <a:latin typeface="Arial"/>
                <a:cs typeface="Arial"/>
                <a:sym typeface="Arial"/>
              </a:rPr>
              <a:t>2</a:t>
            </a:r>
            <a:endParaRPr kumimoji="0" lang="en-US" sz="1400" b="0" i="0" u="none" strike="noStrike" kern="0" cap="none" spc="0" normalizeH="0" baseline="30000" noProof="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a:ln>
                  <a:noFill/>
                </a:ln>
                <a:solidFill>
                  <a:srgbClr val="353E43"/>
                </a:solidFill>
                <a:effectLst/>
                <a:uLnTx/>
                <a:uFillTx/>
                <a:latin typeface="Arial"/>
                <a:ea typeface="+mn-ea"/>
                <a:cs typeface="Arial"/>
                <a:sym typeface="Arial"/>
              </a:rPr>
              <a:t>An estimated 9% of homes in London fell below the official </a:t>
            </a:r>
            <a:r>
              <a:rPr kumimoji="0" lang="en-US" sz="1400" b="1" i="0" u="none" strike="noStrike" kern="0" cap="none" spc="0" normalizeH="0" baseline="0" noProof="0">
                <a:ln>
                  <a:noFill/>
                </a:ln>
                <a:solidFill>
                  <a:srgbClr val="353E43"/>
                </a:solidFill>
                <a:effectLst/>
                <a:uLnTx/>
                <a:uFillTx/>
                <a:latin typeface="Arial"/>
                <a:ea typeface="+mn-ea"/>
                <a:cs typeface="Arial"/>
                <a:sym typeface="Arial"/>
              </a:rPr>
              <a:t>Decent Homes Standard in 2021</a:t>
            </a:r>
            <a:r>
              <a:rPr kumimoji="0" lang="en-US" sz="1400" b="0" i="0" u="none" strike="noStrike" kern="0" cap="none" spc="0" normalizeH="0" baseline="0" noProof="0">
                <a:ln>
                  <a:noFill/>
                </a:ln>
                <a:solidFill>
                  <a:srgbClr val="353E43"/>
                </a:solidFill>
                <a:effectLst/>
                <a:uLnTx/>
                <a:uFillTx/>
                <a:latin typeface="Arial"/>
                <a:ea typeface="+mn-ea"/>
                <a:cs typeface="Arial"/>
                <a:sym typeface="Arial"/>
              </a:rPr>
              <a:t>, ranging from 6% of owner-occupied homes to 14% of private rented homes.</a:t>
            </a:r>
            <a:r>
              <a:rPr kumimoji="0" lang="en-US" sz="1400" b="0" i="0" u="none" strike="noStrike" kern="0" cap="none" spc="0" normalizeH="0" baseline="30000" noProof="0">
                <a:ln>
                  <a:noFill/>
                </a:ln>
                <a:solidFill>
                  <a:srgbClr val="353E43"/>
                </a:solidFill>
                <a:effectLst/>
                <a:uLnTx/>
                <a:uFillTx/>
                <a:latin typeface="Arial"/>
                <a:ea typeface="+mn-ea"/>
                <a:cs typeface="Arial"/>
                <a:sym typeface="Arial"/>
              </a:rPr>
              <a:t> 1</a:t>
            </a:r>
            <a:endParaRPr kumimoji="0" lang="en-US" sz="1400" b="0" i="0" u="none" strike="noStrike" kern="0" cap="none" spc="0" normalizeH="0" baseline="0" noProof="0">
              <a:ln>
                <a:noFill/>
              </a:ln>
              <a:solidFill>
                <a:srgbClr val="353E43"/>
              </a:solidFill>
              <a:effectLst/>
              <a:uLnTx/>
              <a:uFillTx/>
              <a:latin typeface="Arial"/>
              <a:ea typeface="+mn-ea"/>
              <a:cs typeface="Arial"/>
              <a:sym typeface="Arial"/>
            </a:endParaRPr>
          </a:p>
          <a:p>
            <a:pPr marL="742950" marR="0" lvl="1" indent="-285750" algn="l" defTabSz="91440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Londoners of Asian ethnicity are more likely to live in homes that fail to meet the Decent Homes Standard, while Black Londoners are more likely to have damp problems. </a:t>
            </a:r>
            <a:endParaRPr kumimoji="0" lang="en-US" sz="1400" b="0" i="0" u="none" strike="noStrike" kern="0" cap="none" spc="0" normalizeH="0" baseline="0" noProof="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a:ln>
                  <a:noFill/>
                </a:ln>
                <a:solidFill>
                  <a:srgbClr val="353E43"/>
                </a:solidFill>
                <a:effectLst/>
                <a:uLnTx/>
                <a:uFillTx/>
                <a:latin typeface="Arial"/>
                <a:ea typeface="+mn-ea"/>
                <a:cs typeface="Arial"/>
                <a:sym typeface="Arial"/>
              </a:rPr>
              <a:t>Average rents for new private tenancies have risen sharply over the past two years, and the affordability burden in London reached a record high in January 2024, according to data from the </a:t>
            </a:r>
            <a:r>
              <a:rPr kumimoji="0" lang="en-US" sz="1400" b="0" i="0" u="none" strike="noStrike" kern="0" cap="none" spc="0" normalizeH="0" baseline="0" noProof="0">
                <a:ln>
                  <a:noFill/>
                </a:ln>
                <a:solidFill>
                  <a:srgbClr val="353E43"/>
                </a:solidFill>
                <a:effectLst/>
                <a:uLnTx/>
                <a:uFillTx/>
                <a:latin typeface="Arial"/>
                <a:ea typeface="+mn-ea"/>
                <a:cs typeface="Arial"/>
                <a:sym typeface="Arial"/>
                <a:hlinkClick r:id="rId5"/>
              </a:rPr>
              <a:t>Homelet Rental Index</a:t>
            </a:r>
            <a:r>
              <a:rPr kumimoji="0" lang="en-US" sz="1400" b="0" i="0" u="none" strike="noStrike" kern="0" cap="none" spc="0" normalizeH="0" baseline="0" noProof="0">
                <a:ln>
                  <a:noFill/>
                </a:ln>
                <a:solidFill>
                  <a:srgbClr val="353E43"/>
                </a:solidFill>
                <a:effectLst/>
                <a:uLnTx/>
                <a:uFillTx/>
                <a:latin typeface="Arial"/>
                <a:ea typeface="+mn-ea"/>
                <a:cs typeface="Arial"/>
                <a:sym typeface="Arial"/>
              </a:rPr>
              <a:t>.</a:t>
            </a:r>
            <a:r>
              <a:rPr kumimoji="0" lang="en-US" sz="1400" b="0" i="0" u="none" strike="noStrike" kern="0" cap="none" spc="0" normalizeH="0" baseline="30000" noProof="0">
                <a:ln>
                  <a:noFill/>
                </a:ln>
                <a:solidFill>
                  <a:srgbClr val="353E43"/>
                </a:solidFill>
                <a:effectLst/>
                <a:uLnTx/>
                <a:uFillTx/>
                <a:latin typeface="Arial"/>
                <a:ea typeface="+mn-ea"/>
                <a:cs typeface="Arial"/>
                <a:sym typeface="Arial"/>
              </a:rPr>
              <a:t> </a:t>
            </a:r>
            <a:endParaRPr kumimoji="0" lang="en-US" sz="1400" b="0" i="0" u="none" strike="noStrike" kern="0" cap="none" spc="0" normalizeH="0" baseline="0" noProof="0">
              <a:ln>
                <a:noFill/>
              </a:ln>
              <a:solidFill>
                <a:srgbClr val="353E43"/>
              </a:solidFill>
              <a:effectLst/>
              <a:uLnTx/>
              <a:uFillTx/>
              <a:latin typeface="Arial"/>
              <a:ea typeface="+mn-ea"/>
              <a:cs typeface="Arial"/>
              <a:sym typeface="Arial"/>
            </a:endParaRPr>
          </a:p>
          <a:p>
            <a:pPr marL="742950" marR="0" lvl="1" indent="-285750" algn="l" defTabSz="91440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kumimoji="0" lang="en-US" sz="1400" b="0" i="0" u="none" strike="noStrike" kern="0" cap="none" spc="0" normalizeH="0" baseline="0" noProof="0">
                <a:ln>
                  <a:noFill/>
                </a:ln>
                <a:solidFill>
                  <a:srgbClr val="353E43"/>
                </a:solidFill>
                <a:effectLst/>
                <a:uLnTx/>
                <a:uFillTx/>
                <a:latin typeface="Arial"/>
                <a:ea typeface="+mn-ea"/>
                <a:cs typeface="Arial"/>
                <a:sym typeface="Arial"/>
              </a:rPr>
              <a:t>Black and ethnic minority households in privately rented homes in London spend a significantly higher average proportion of their household incomes on rent, than their White counterparts</a:t>
            </a:r>
          </a:p>
        </p:txBody>
      </p:sp>
    </p:spTree>
    <p:extLst>
      <p:ext uri="{BB962C8B-B14F-4D97-AF65-F5344CB8AC3E}">
        <p14:creationId xmlns:p14="http://schemas.microsoft.com/office/powerpoint/2010/main" val="239312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27B07B3D-F66A-9646-9C2D-95983657B7C2}"/>
              </a:ext>
            </a:extLst>
          </p:cNvPr>
          <p:cNvSpPr txBox="1"/>
          <p:nvPr/>
        </p:nvSpPr>
        <p:spPr bwMode="gray">
          <a:xfrm>
            <a:off x="661123" y="1608467"/>
            <a:ext cx="5320589" cy="1734438"/>
          </a:xfrm>
          <a:prstGeom prst="rect">
            <a:avLst/>
          </a:prstGeom>
          <a:noFill/>
        </p:spPr>
        <p:txBody>
          <a:bodyPr wrap="square" lIns="0" tIns="0" rIns="0" bIns="0" rtlCol="0">
            <a:no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1" i="0" u="none" strike="noStrike" kern="0" cap="none" spc="0" normalizeH="0" baseline="0" noProof="0">
              <a:ln>
                <a:noFill/>
              </a:ln>
              <a:solidFill>
                <a:srgbClr val="353E43"/>
              </a:solidFill>
              <a:effectLst/>
              <a:uLnTx/>
              <a:uFillTx/>
              <a:latin typeface="Arial"/>
              <a:ea typeface="+mn-ea"/>
              <a:cs typeface="Arial"/>
              <a:sym typeface="Arial"/>
            </a:endParaRPr>
          </a:p>
        </p:txBody>
      </p:sp>
      <p:sp>
        <p:nvSpPr>
          <p:cNvPr id="13" name="TextBox 12">
            <a:extLst>
              <a:ext uri="{FF2B5EF4-FFF2-40B4-BE49-F238E27FC236}">
                <a16:creationId xmlns:a16="http://schemas.microsoft.com/office/drawing/2014/main" id="{905965EE-0FE6-76A0-1598-BFF18F9BBBA6}"/>
              </a:ext>
            </a:extLst>
          </p:cNvPr>
          <p:cNvSpPr txBox="1"/>
          <p:nvPr/>
        </p:nvSpPr>
        <p:spPr bwMode="gray">
          <a:xfrm>
            <a:off x="572824" y="1435211"/>
            <a:ext cx="6052094" cy="4729271"/>
          </a:xfrm>
          <a:prstGeom prst="rect">
            <a:avLst/>
          </a:prstGeom>
          <a:noFill/>
        </p:spPr>
        <p:txBody>
          <a:bodyPr wrap="square" lIns="0" tIns="0" rIns="0" bIns="0" rtlCol="0" anchor="t">
            <a:no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London had the highest percentage of deaths attributable to particulate air pollution (7.1%) of all English regions in 2022, but the proportion has continued to reduce from 9.0% in 2018.</a:t>
            </a:r>
            <a:r>
              <a:rPr kumimoji="0" lang="en-GB" sz="1400" b="0" i="0" u="none" strike="noStrike" kern="0" cap="none" spc="0" normalizeH="0" baseline="30000" noProof="0">
                <a:ln>
                  <a:noFill/>
                </a:ln>
                <a:solidFill>
                  <a:srgbClr val="353E43"/>
                </a:solidFill>
                <a:effectLst/>
                <a:uLnTx/>
                <a:uFillTx/>
                <a:latin typeface="Arial"/>
                <a:ea typeface="+mn-ea"/>
                <a:cs typeface="Arial"/>
                <a:sym typeface="Arial"/>
              </a:rPr>
              <a:t>1</a:t>
            </a:r>
          </a:p>
          <a:p>
            <a:pPr marL="742950" marR="0" lvl="1"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Of the 25 upper tier local authorities in England with the highest proportion (%) of deaths attributable to air pollution in 2022, 22 were London boroughs.</a:t>
            </a:r>
            <a:r>
              <a:rPr kumimoji="0" lang="en-GB" sz="1400" b="0" i="0" u="none" strike="noStrike" kern="0" cap="none" spc="0" normalizeH="0" baseline="30000" noProof="0">
                <a:ln>
                  <a:noFill/>
                </a:ln>
                <a:solidFill>
                  <a:srgbClr val="353E43"/>
                </a:solidFill>
                <a:effectLst/>
                <a:uLnTx/>
                <a:uFillTx/>
                <a:latin typeface="Arial"/>
                <a:ea typeface="+mn-ea"/>
                <a:cs typeface="Arial"/>
                <a:sym typeface="Arial"/>
              </a:rPr>
              <a:t>1</a:t>
            </a:r>
          </a:p>
          <a:p>
            <a:pPr marL="742950" marR="0" lvl="1"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Average concentrations of PM2.5 in London have shown a decreasing trend since 2018 (from 12.3</a:t>
            </a:r>
            <a:r>
              <a:rPr kumimoji="0" lang="el-GR" sz="1400" b="0" i="0" u="none" strike="noStrike" kern="0" cap="none" spc="0" normalizeH="0" baseline="0" noProof="0">
                <a:ln>
                  <a:noFill/>
                </a:ln>
                <a:solidFill>
                  <a:srgbClr val="353E43"/>
                </a:solidFill>
                <a:effectLst/>
                <a:uLnTx/>
                <a:uFillTx/>
                <a:latin typeface="Arial"/>
                <a:ea typeface="+mn-ea"/>
                <a:cs typeface="Arial"/>
                <a:sym typeface="Arial"/>
              </a:rPr>
              <a:t>μ</a:t>
            </a:r>
            <a:r>
              <a:rPr kumimoji="0" lang="en-GB" sz="1400" b="0" i="0" u="none" strike="noStrike" kern="0" cap="none" spc="0" normalizeH="0" baseline="0" noProof="0">
                <a:ln>
                  <a:noFill/>
                </a:ln>
                <a:solidFill>
                  <a:srgbClr val="353E43"/>
                </a:solidFill>
                <a:effectLst/>
                <a:uLnTx/>
                <a:uFillTx/>
                <a:latin typeface="Arial"/>
                <a:ea typeface="+mn-ea"/>
                <a:cs typeface="Arial"/>
                <a:sym typeface="Arial"/>
              </a:rPr>
              <a:t>g/m3 to 8.7</a:t>
            </a:r>
            <a:r>
              <a:rPr kumimoji="0" lang="el-GR" sz="1400" b="0" i="0" u="none" strike="noStrike" kern="0" cap="none" spc="0" normalizeH="0" baseline="0" noProof="0">
                <a:ln>
                  <a:noFill/>
                </a:ln>
                <a:solidFill>
                  <a:srgbClr val="353E43"/>
                </a:solidFill>
                <a:effectLst/>
                <a:uLnTx/>
                <a:uFillTx/>
                <a:latin typeface="Arial"/>
                <a:ea typeface="+mn-ea"/>
                <a:cs typeface="Arial"/>
                <a:sym typeface="Arial"/>
              </a:rPr>
              <a:t> μ</a:t>
            </a:r>
            <a:r>
              <a:rPr kumimoji="0" lang="en-GB" sz="1400" b="0" i="0" u="none" strike="noStrike" kern="0" cap="none" spc="0" normalizeH="0" baseline="0" noProof="0">
                <a:ln>
                  <a:noFill/>
                </a:ln>
                <a:solidFill>
                  <a:srgbClr val="353E43"/>
                </a:solidFill>
                <a:effectLst/>
                <a:uLnTx/>
                <a:uFillTx/>
                <a:latin typeface="Arial"/>
                <a:ea typeface="+mn-ea"/>
                <a:cs typeface="Arial"/>
                <a:sym typeface="Arial"/>
              </a:rPr>
              <a:t>g/m3).</a:t>
            </a:r>
            <a:r>
              <a:rPr kumimoji="0" lang="en-GB" sz="1400" b="0" i="0" u="none" strike="noStrike" kern="0" cap="none" spc="0" normalizeH="0" baseline="30000" noProof="0">
                <a:ln>
                  <a:noFill/>
                </a:ln>
                <a:solidFill>
                  <a:srgbClr val="353E43"/>
                </a:solidFill>
                <a:effectLst/>
                <a:uLnTx/>
                <a:uFillTx/>
                <a:latin typeface="Arial"/>
                <a:ea typeface="+mn-ea"/>
                <a:cs typeface="Arial"/>
                <a:sym typeface="Arial"/>
              </a:rPr>
              <a:t>2</a:t>
            </a:r>
          </a:p>
          <a:p>
            <a:pPr marL="457200" marR="0" lvl="1"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GB" sz="1400" b="0" i="0" u="none" strike="noStrike" kern="0" cap="none" spc="0" normalizeH="0" baseline="-25000" noProof="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1200" cap="none" spc="0" normalizeH="0" baseline="0" noProof="0">
                <a:ln>
                  <a:noFill/>
                </a:ln>
                <a:solidFill>
                  <a:srgbClr val="353E43"/>
                </a:solidFill>
                <a:effectLst/>
                <a:uLnTx/>
                <a:uFillTx/>
                <a:latin typeface="Arial"/>
                <a:ea typeface="+mn-ea"/>
                <a:cs typeface="Arial"/>
                <a:sym typeface="Arial"/>
              </a:rPr>
              <a:t>Air pollution is worse in more deprived areas of London </a:t>
            </a:r>
            <a:r>
              <a:rPr kumimoji="0" lang="en-US" sz="1400" b="0" i="0" u="none" strike="noStrike" kern="1200" cap="none" spc="0" normalizeH="0" baseline="30000" noProof="0">
                <a:ln>
                  <a:noFill/>
                </a:ln>
                <a:solidFill>
                  <a:srgbClr val="353E43"/>
                </a:solidFill>
                <a:effectLst/>
                <a:uLnTx/>
                <a:uFillTx/>
                <a:latin typeface="Arial"/>
                <a:ea typeface="+mn-ea"/>
                <a:cs typeface="Arial"/>
                <a:sym typeface="Arial"/>
              </a:rPr>
              <a:t>3</a:t>
            </a:r>
            <a:endParaRPr kumimoji="0" lang="en-US" sz="1400" b="0" i="0" u="none" strike="noStrike" kern="1200" cap="none" spc="0" normalizeH="0" baseline="30000" noProof="0">
              <a:ln>
                <a:noFill/>
              </a:ln>
              <a:solidFill>
                <a:srgbClr val="353E43"/>
              </a:solidFill>
              <a:effectLst/>
              <a:uLnTx/>
              <a:uFillTx/>
              <a:latin typeface="Arial"/>
              <a:ea typeface="+mn-ea"/>
              <a:cs typeface="Arial"/>
            </a:endParaRPr>
          </a:p>
          <a:p>
            <a:pPr marL="742950" marR="0" lvl="1"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1200" cap="none" spc="0" normalizeH="0" baseline="0" noProof="0">
                <a:ln>
                  <a:noFill/>
                </a:ln>
                <a:solidFill>
                  <a:srgbClr val="353E43"/>
                </a:solidFill>
                <a:effectLst/>
                <a:uLnTx/>
                <a:uFillTx/>
                <a:latin typeface="Arial"/>
                <a:ea typeface="+mn-ea"/>
                <a:cs typeface="Arial"/>
                <a:sym typeface="Arial"/>
              </a:rPr>
              <a:t>NO</a:t>
            </a:r>
            <a:r>
              <a:rPr kumimoji="0" lang="en-US" sz="1400" b="0" i="0" u="none" strike="noStrike" kern="1200" cap="none" spc="0" normalizeH="0" baseline="30000" noProof="0">
                <a:ln>
                  <a:noFill/>
                </a:ln>
                <a:solidFill>
                  <a:srgbClr val="353E43"/>
                </a:solidFill>
                <a:effectLst/>
                <a:uLnTx/>
                <a:uFillTx/>
                <a:latin typeface="Arial"/>
                <a:ea typeface="+mn-ea"/>
                <a:cs typeface="Arial"/>
                <a:sym typeface="Arial"/>
              </a:rPr>
              <a:t>2</a:t>
            </a:r>
            <a:r>
              <a:rPr kumimoji="0" lang="en-US" sz="1400" b="0" i="0" u="none" strike="noStrike" kern="1200" cap="none" spc="0" normalizeH="0" baseline="0" noProof="0">
                <a:ln>
                  <a:noFill/>
                </a:ln>
                <a:solidFill>
                  <a:srgbClr val="353E43"/>
                </a:solidFill>
                <a:effectLst/>
                <a:uLnTx/>
                <a:uFillTx/>
                <a:latin typeface="Arial"/>
                <a:ea typeface="+mn-ea"/>
                <a:cs typeface="Arial"/>
                <a:sym typeface="Arial"/>
              </a:rPr>
              <a:t> concentrations range 4.4</a:t>
            </a:r>
            <a:r>
              <a:rPr kumimoji="0" lang="en-GB" sz="1400" b="0" i="0" u="none" strike="noStrike" kern="1200" cap="none" spc="0" normalizeH="0" baseline="0" noProof="0">
                <a:ln>
                  <a:noFill/>
                </a:ln>
                <a:solidFill>
                  <a:srgbClr val="353E43"/>
                </a:solidFill>
                <a:effectLst/>
                <a:uLnTx/>
                <a:uFillTx/>
                <a:latin typeface="Arial"/>
                <a:ea typeface="+mn-ea"/>
                <a:cs typeface="+mn-cs"/>
              </a:rPr>
              <a:t>µg/m3 in a linear trend from most to least deprived areas</a:t>
            </a:r>
            <a:r>
              <a:rPr kumimoji="0" lang="en-US" sz="1400" b="0" i="0" u="none" strike="noStrike" kern="1200" cap="none" spc="0" normalizeH="0" baseline="0" noProof="0">
                <a:ln>
                  <a:noFill/>
                </a:ln>
                <a:solidFill>
                  <a:srgbClr val="353E43"/>
                </a:solidFill>
                <a:effectLst/>
                <a:uLnTx/>
                <a:uFillTx/>
                <a:latin typeface="Arial"/>
                <a:ea typeface="+mn-ea"/>
                <a:cs typeface="Arial"/>
                <a:sym typeface="Arial"/>
              </a:rPr>
              <a:t>, while PM2.5 concentrations range 0.7</a:t>
            </a:r>
            <a:r>
              <a:rPr kumimoji="0" lang="en-GB" sz="1400" b="0" i="0" u="none" strike="noStrike" kern="1200" cap="none" spc="0" normalizeH="0" baseline="0" noProof="0">
                <a:ln>
                  <a:noFill/>
                </a:ln>
                <a:solidFill>
                  <a:srgbClr val="353E43"/>
                </a:solidFill>
                <a:effectLst/>
                <a:uLnTx/>
                <a:uFillTx/>
                <a:latin typeface="Arial"/>
                <a:ea typeface="+mn-ea"/>
                <a:cs typeface="+mn-cs"/>
              </a:rPr>
              <a:t>µg/m3.</a:t>
            </a:r>
          </a:p>
          <a:p>
            <a:pPr marL="457200" marR="0" lvl="1"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1050" b="0" i="0" u="none" strike="noStrike" kern="1200" cap="none" spc="0" normalizeH="0" baseline="0" noProof="0">
              <a:ln>
                <a:noFill/>
              </a:ln>
              <a:solidFill>
                <a:srgbClr val="353E43"/>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a:buChar char="•"/>
              <a:tabLst/>
              <a:defRPr/>
            </a:pPr>
            <a:r>
              <a:rPr kumimoji="0" lang="en-GB" sz="1400" b="0" i="0" u="none" strike="noStrike" kern="1200" cap="none" spc="0" normalizeH="0" baseline="0" noProof="0">
                <a:ln>
                  <a:noFill/>
                </a:ln>
                <a:solidFill>
                  <a:srgbClr val="353E43"/>
                </a:solidFill>
                <a:effectLst/>
                <a:uLnTx/>
                <a:uFillTx/>
                <a:latin typeface="Arial"/>
                <a:ea typeface="+mn-ea"/>
                <a:cs typeface="Arial"/>
                <a:sym typeface="Arial"/>
              </a:rPr>
              <a:t>White and Asian people are least likely to be exposed air pollution in London:</a:t>
            </a:r>
            <a:endParaRPr kumimoji="0" lang="en-GB" sz="1400" b="0" i="0" u="none" strike="noStrike" kern="1200" cap="none" spc="0" normalizeH="0" baseline="0" noProof="0">
              <a:ln>
                <a:noFill/>
              </a:ln>
              <a:solidFill>
                <a:srgbClr val="353E43"/>
              </a:solidFill>
              <a:effectLst/>
              <a:uLnTx/>
              <a:uFillTx/>
              <a:latin typeface="Arial" panose="020B0604020202020204" pitchFamily="34" charset="0"/>
              <a:ea typeface="+mn-ea"/>
              <a:cs typeface="Arial"/>
            </a:endParaRPr>
          </a:p>
          <a:p>
            <a:pPr marL="742950" marR="0" lvl="1"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1200" cap="none" spc="0" normalizeH="0" baseline="0" noProof="0">
                <a:ln>
                  <a:noFill/>
                </a:ln>
                <a:solidFill>
                  <a:srgbClr val="353E43"/>
                </a:solidFill>
                <a:effectLst/>
                <a:uLnTx/>
                <a:uFillTx/>
                <a:latin typeface="Arial"/>
                <a:ea typeface="+mn-ea"/>
                <a:cs typeface="Arial"/>
                <a:sym typeface="Arial"/>
              </a:rPr>
              <a:t>In 2019, Black people and people from ‘Other’ ethnicities were more often living in the 30% most air polluted areas of London than would be expected from their population; 7.1% more likely for Black people and 33.3% more likely for ‘Other’ ethnicities.</a:t>
            </a:r>
            <a:r>
              <a:rPr kumimoji="0" lang="en-GB" sz="1400" b="0" i="0" u="none" strike="noStrike" kern="1200" cap="none" spc="0" normalizeH="0" baseline="30000" noProof="0">
                <a:ln>
                  <a:noFill/>
                </a:ln>
                <a:solidFill>
                  <a:srgbClr val="353E43"/>
                </a:solidFill>
                <a:effectLst/>
                <a:uLnTx/>
                <a:uFillTx/>
                <a:latin typeface="Arial"/>
                <a:ea typeface="+mn-ea"/>
                <a:cs typeface="Arial"/>
                <a:sym typeface="Arial"/>
              </a:rPr>
              <a:t>3</a:t>
            </a:r>
          </a:p>
          <a:p>
            <a:pPr marL="742950" marR="0" lvl="1"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1200" cap="none" spc="0" normalizeH="0" baseline="0" noProof="0">
                <a:ln>
                  <a:noFill/>
                </a:ln>
                <a:solidFill>
                  <a:srgbClr val="353E43"/>
                </a:solidFill>
                <a:effectLst/>
                <a:uLnTx/>
                <a:uFillTx/>
                <a:latin typeface="Arial"/>
                <a:ea typeface="+mn-ea"/>
                <a:cs typeface="Arial"/>
                <a:sym typeface="Arial"/>
              </a:rPr>
              <a:t>Meanwhile, White and Asian people were 3.7% and 9.5% underrepresented in the most air polluted areas in 2019. </a:t>
            </a:r>
          </a:p>
          <a:p>
            <a:pPr marL="742950" marR="0" lvl="1"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1200" cap="none" spc="0" normalizeH="0" baseline="0" noProof="0">
                <a:ln>
                  <a:noFill/>
                </a:ln>
                <a:solidFill>
                  <a:srgbClr val="353E43"/>
                </a:solidFill>
                <a:effectLst/>
                <a:uLnTx/>
                <a:uFillTx/>
                <a:latin typeface="Arial"/>
                <a:ea typeface="+mn-ea"/>
                <a:cs typeface="Arial"/>
                <a:sym typeface="Arial"/>
              </a:rPr>
              <a:t>Projections to 2030, based on modelling of air pollution concentration and population, show a continuing advantage for White people relative to other ethnic groups. </a:t>
            </a:r>
            <a:endParaRPr kumimoji="0" lang="en-GB" sz="1400" b="0" i="0" u="none" strike="noStrike" kern="1200" cap="none" spc="0" normalizeH="0" baseline="0" noProof="0">
              <a:ln>
                <a:noFill/>
              </a:ln>
              <a:solidFill>
                <a:srgbClr val="353E43"/>
              </a:solidFill>
              <a:effectLst/>
              <a:uLnTx/>
              <a:uFillTx/>
              <a:latin typeface="Arial"/>
              <a:ea typeface="+mn-ea"/>
              <a:cs typeface="Arial"/>
            </a:endParaRPr>
          </a:p>
          <a:p>
            <a:pPr marL="742950" marR="0" lvl="1"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400" b="0" i="0" u="none" strike="noStrike" kern="1200" cap="none" spc="0" normalizeH="0" baseline="0" noProof="0">
              <a:ln>
                <a:noFill/>
              </a:ln>
              <a:solidFill>
                <a:srgbClr val="353E43"/>
              </a:solidFill>
              <a:effectLst/>
              <a:uLnTx/>
              <a:uFillTx/>
              <a:latin typeface="Arial" panose="020B0604020202020204" pitchFamily="34" charset="0"/>
              <a:ea typeface="+mn-ea"/>
              <a:cs typeface="Arial"/>
              <a:sym typeface="Arial"/>
            </a:endParaRPr>
          </a:p>
          <a:p>
            <a:pPr marL="742950" marR="0" lvl="1"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400" b="0" i="0" u="none" strike="noStrike" kern="1200" cap="none" spc="0" normalizeH="0" baseline="0" noProof="0">
              <a:ln>
                <a:noFill/>
              </a:ln>
              <a:solidFill>
                <a:srgbClr val="353E43"/>
              </a:solidFill>
              <a:effectLst/>
              <a:uLnTx/>
              <a:uFillTx/>
              <a:latin typeface="Arial" panose="020B0604020202020204" pitchFamily="34" charset="0"/>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0" cap="none" spc="0" normalizeH="0" baseline="0" noProof="0">
              <a:ln>
                <a:noFill/>
              </a:ln>
              <a:solidFill>
                <a:srgbClr val="353E43"/>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a:ln>
                <a:noFill/>
              </a:ln>
              <a:solidFill>
                <a:srgbClr val="353E43"/>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a:ln>
                <a:noFill/>
              </a:ln>
              <a:solidFill>
                <a:srgbClr val="353E43"/>
              </a:solidFill>
              <a:effectLst/>
              <a:uLnTx/>
              <a:uFillTx/>
              <a:latin typeface="Arial"/>
              <a:ea typeface="+mn-ea"/>
              <a:cs typeface="Arial"/>
              <a:sym typeface="Arial"/>
            </a:endParaRPr>
          </a:p>
        </p:txBody>
      </p:sp>
      <p:sp>
        <p:nvSpPr>
          <p:cNvPr id="11" name="Text Placeholder 5">
            <a:extLst>
              <a:ext uri="{FF2B5EF4-FFF2-40B4-BE49-F238E27FC236}">
                <a16:creationId xmlns:a16="http://schemas.microsoft.com/office/drawing/2014/main" id="{09B0B11B-4B2C-79B6-E1E3-2AFB2A316B08}"/>
              </a:ext>
            </a:extLst>
          </p:cNvPr>
          <p:cNvSpPr txBox="1">
            <a:spLocks/>
          </p:cNvSpPr>
          <p:nvPr/>
        </p:nvSpPr>
        <p:spPr>
          <a:xfrm>
            <a:off x="6795247" y="1506946"/>
            <a:ext cx="4881020" cy="599480"/>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GB" sz="1400" b="1" i="0" u="none" strike="noStrike" kern="1200" cap="none" spc="0" normalizeH="0" baseline="0" noProof="0">
                <a:ln>
                  <a:noFill/>
                </a:ln>
                <a:solidFill>
                  <a:srgbClr val="353E43"/>
                </a:solidFill>
                <a:effectLst/>
                <a:uLnTx/>
                <a:uFillTx/>
                <a:latin typeface="Arial"/>
                <a:ea typeface="+mn-ea"/>
                <a:cs typeface="Arial"/>
                <a:sym typeface="Arial"/>
              </a:rPr>
              <a:t>Fig </a:t>
            </a:r>
            <a:r>
              <a:rPr lang="en-GB" sz="1400">
                <a:solidFill>
                  <a:srgbClr val="353E43"/>
                </a:solidFill>
                <a:latin typeface="Arial"/>
                <a:cs typeface="Arial"/>
                <a:sym typeface="Arial"/>
              </a:rPr>
              <a:t>14</a:t>
            </a:r>
            <a:r>
              <a:rPr kumimoji="0" lang="en-GB" sz="1400" b="1" i="0" u="none" strike="noStrike" kern="1200" cap="none" spc="0" normalizeH="0" baseline="0" noProof="0">
                <a:ln>
                  <a:noFill/>
                </a:ln>
                <a:solidFill>
                  <a:srgbClr val="353E43"/>
                </a:solidFill>
                <a:effectLst/>
                <a:uLnTx/>
                <a:uFillTx/>
                <a:latin typeface="Arial"/>
                <a:ea typeface="+mn-ea"/>
                <a:cs typeface="Arial"/>
                <a:sym typeface="Arial"/>
              </a:rPr>
              <a:t>. Over- or under-representation of ethnic groups living in the 30% most polluted OAs relative to their 2019 and 2030 London-wide populations</a:t>
            </a:r>
            <a:r>
              <a:rPr kumimoji="0" lang="en-GB" sz="1400" b="1" i="0" u="none" strike="noStrike" kern="1200" cap="none" spc="0" normalizeH="0" baseline="30000" noProof="0">
                <a:ln>
                  <a:noFill/>
                </a:ln>
                <a:solidFill>
                  <a:srgbClr val="353E43"/>
                </a:solidFill>
                <a:effectLst/>
                <a:uLnTx/>
                <a:uFillTx/>
                <a:latin typeface="Arial"/>
                <a:ea typeface="+mn-ea"/>
                <a:cs typeface="Arial"/>
                <a:sym typeface="Arial"/>
              </a:rPr>
              <a:t>3</a:t>
            </a:r>
            <a:r>
              <a:rPr kumimoji="0" lang="en-GB" sz="1400" b="1" i="0" u="none" strike="noStrike" kern="1200" cap="none" spc="0" normalizeH="0" baseline="0" noProof="0">
                <a:ln>
                  <a:noFill/>
                </a:ln>
                <a:solidFill>
                  <a:srgbClr val="353E43"/>
                </a:solidFill>
                <a:effectLst/>
                <a:uLnTx/>
                <a:uFillTx/>
                <a:latin typeface="Arial"/>
                <a:ea typeface="+mn-ea"/>
                <a:cs typeface="Arial"/>
                <a:sym typeface="Arial"/>
              </a:rPr>
              <a:t> </a:t>
            </a:r>
          </a:p>
        </p:txBody>
      </p:sp>
      <p:sp>
        <p:nvSpPr>
          <p:cNvPr id="10" name="Title 2">
            <a:extLst>
              <a:ext uri="{FF2B5EF4-FFF2-40B4-BE49-F238E27FC236}">
                <a16:creationId xmlns:a16="http://schemas.microsoft.com/office/drawing/2014/main" id="{7B0628F1-8F63-4A29-94F8-FFAD5F33ADEB}"/>
              </a:ext>
            </a:extLst>
          </p:cNvPr>
          <p:cNvSpPr txBox="1">
            <a:spLocks/>
          </p:cNvSpPr>
          <p:nvPr/>
        </p:nvSpPr>
        <p:spPr>
          <a:xfrm>
            <a:off x="569867" y="464072"/>
            <a:ext cx="10751768" cy="923289"/>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spcFirstLastPara="1" wrap="square" lIns="0" tIns="45700" rIns="91425" bIns="45700" anchor="t"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pPr marL="0" marR="0" lvl="0" indent="0" algn="l" defTabSz="914400" rtl="0" eaLnBrk="1" fontAlgn="auto" latinLnBrk="0" hangingPunct="1">
              <a:lnSpc>
                <a:spcPct val="90000"/>
              </a:lnSpc>
              <a:spcBef>
                <a:spcPts val="0"/>
              </a:spcBef>
              <a:spcAft>
                <a:spcPts val="0"/>
              </a:spcAft>
              <a:buClr>
                <a:srgbClr val="EE266D"/>
              </a:buClr>
              <a:buSzPts val="2800"/>
              <a:buFont typeface="Arial"/>
              <a:buNone/>
              <a:tabLst/>
              <a:defRPr/>
            </a:pPr>
            <a:r>
              <a:rPr kumimoji="0" lang="en-GB" sz="3000" b="1" i="0" u="none" strike="noStrike" kern="0" cap="none" spc="190" normalizeH="0" baseline="0" noProof="0">
                <a:ln>
                  <a:noFill/>
                </a:ln>
                <a:solidFill>
                  <a:srgbClr val="0082B3"/>
                </a:solidFill>
                <a:effectLst/>
                <a:uLnTx/>
                <a:uFillTx/>
                <a:latin typeface="Arial" panose="020B0604020202020204" pitchFamily="34" charset="0"/>
                <a:ea typeface="Aktiv Grotesk" panose="020B0504020202020204" pitchFamily="34" charset="0"/>
                <a:cs typeface="Arial" panose="020B0604020202020204" pitchFamily="34" charset="0"/>
                <a:sym typeface="Arial"/>
              </a:rPr>
              <a:t>DEPRIVED AND MINORITY ETHNIC GROUPS FACE DISPROPORTIONATE AIR POLLUTION EXPOSURE</a:t>
            </a:r>
            <a:endParaRPr kumimoji="0" lang="en-US" sz="3000" b="1" i="0" u="none" strike="noStrike" kern="0" cap="none" spc="190" normalizeH="0" baseline="0" noProof="0">
              <a:ln>
                <a:noFill/>
              </a:ln>
              <a:solidFill>
                <a:srgbClr val="0082B3"/>
              </a:solidFill>
              <a:effectLst/>
              <a:uLnTx/>
              <a:uFillTx/>
              <a:latin typeface="Arial" panose="020B0604020202020204" pitchFamily="34" charset="0"/>
              <a:ea typeface="Aktiv Grotesk" panose="020B0504020202020204" pitchFamily="34" charset="0"/>
              <a:cs typeface="Arial" panose="020B0604020202020204" pitchFamily="34" charset="0"/>
              <a:sym typeface="Arial"/>
            </a:endParaRPr>
          </a:p>
        </p:txBody>
      </p:sp>
      <p:sp>
        <p:nvSpPr>
          <p:cNvPr id="14" name="Rectangle 13">
            <a:extLst>
              <a:ext uri="{FF2B5EF4-FFF2-40B4-BE49-F238E27FC236}">
                <a16:creationId xmlns:a16="http://schemas.microsoft.com/office/drawing/2014/main" id="{C0C58F33-997C-4B99-A7AF-47E369CD6B1C}"/>
              </a:ext>
            </a:extLst>
          </p:cNvPr>
          <p:cNvSpPr/>
          <p:nvPr/>
        </p:nvSpPr>
        <p:spPr>
          <a:xfrm>
            <a:off x="479575" y="6459029"/>
            <a:ext cx="10485274"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353E43"/>
                </a:solidFill>
                <a:effectLst/>
                <a:uLnTx/>
                <a:uFillTx/>
                <a:latin typeface="Arial"/>
                <a:ea typeface="+mn-ea"/>
                <a:cs typeface="Arial" panose="020B0604020202020204" pitchFamily="34" charset="0"/>
              </a:rPr>
              <a:t>Source: (1) </a:t>
            </a:r>
            <a:r>
              <a:rPr kumimoji="0" lang="en-GB" sz="1000" b="0" i="0" u="none" strike="noStrike" kern="1200" cap="none" spc="0" normalizeH="0" baseline="0" noProof="0">
                <a:ln>
                  <a:noFill/>
                </a:ln>
                <a:solidFill>
                  <a:srgbClr val="353E43"/>
                </a:solidFill>
                <a:effectLst/>
                <a:uLnTx/>
                <a:uFillTx/>
                <a:latin typeface="Arial"/>
                <a:ea typeface="+mn-ea"/>
                <a:cs typeface="Arial" panose="020B0604020202020204" pitchFamily="34" charset="0"/>
                <a:hlinkClick r:id="rId3">
                  <a:extLst>
                    <a:ext uri="{A12FA001-AC4F-418D-AE19-62706E023703}">
                      <ahyp:hlinkClr xmlns:ahyp="http://schemas.microsoft.com/office/drawing/2018/hyperlinkcolor" val="tx"/>
                    </a:ext>
                  </a:extLst>
                </a:hlinkClick>
              </a:rPr>
              <a:t>OHID Fingertips- Fraction of mortality attributable to particulate air pollution  </a:t>
            </a:r>
            <a:r>
              <a:rPr kumimoji="0" lang="en-GB" sz="1000" b="0" i="0" u="none" strike="noStrike" kern="1200" cap="none" spc="0" normalizeH="0" baseline="0" noProof="0">
                <a:ln>
                  <a:noFill/>
                </a:ln>
                <a:solidFill>
                  <a:srgbClr val="353E43"/>
                </a:solidFill>
                <a:effectLst/>
                <a:uLnTx/>
                <a:uFillTx/>
                <a:latin typeface="Arial"/>
                <a:ea typeface="+mn-ea"/>
                <a:cs typeface="Arial" panose="020B0604020202020204" pitchFamily="34" charset="0"/>
              </a:rPr>
              <a:t>(2) </a:t>
            </a:r>
            <a:r>
              <a:rPr kumimoji="0" lang="en-GB" sz="1000" b="0" i="0" u="none" strike="noStrike" kern="1200" cap="none" spc="0" normalizeH="0" baseline="0" noProof="0">
                <a:ln>
                  <a:noFill/>
                </a:ln>
                <a:solidFill>
                  <a:srgbClr val="353E43"/>
                </a:solidFill>
                <a:effectLst/>
                <a:uLnTx/>
                <a:uFillTx/>
                <a:latin typeface="Arial"/>
                <a:ea typeface="+mn-ea"/>
                <a:cs typeface="Arial" panose="020B0604020202020204" pitchFamily="34" charset="0"/>
                <a:hlinkClick r:id="rId4">
                  <a:extLst>
                    <a:ext uri="{A12FA001-AC4F-418D-AE19-62706E023703}">
                      <ahyp:hlinkClr xmlns:ahyp="http://schemas.microsoft.com/office/drawing/2018/hyperlinkcolor" val="tx"/>
                    </a:ext>
                  </a:extLst>
                </a:hlinkClick>
              </a:rPr>
              <a:t>Health Profile for London  2021</a:t>
            </a:r>
            <a:r>
              <a:rPr kumimoji="0" lang="en-GB" sz="1000" b="0" i="0" u="none" strike="noStrike" kern="1200" cap="none" spc="0" normalizeH="0" baseline="0" noProof="0">
                <a:ln>
                  <a:noFill/>
                </a:ln>
                <a:solidFill>
                  <a:srgbClr val="353E43"/>
                </a:solidFill>
                <a:effectLst/>
                <a:uLnTx/>
                <a:uFillTx/>
                <a:latin typeface="Arial"/>
                <a:ea typeface="+mn-ea"/>
                <a:cs typeface="Arial" panose="020B0604020202020204" pitchFamily="34" charset="0"/>
              </a:rPr>
              <a:t> (3) </a:t>
            </a:r>
            <a:r>
              <a:rPr kumimoji="0" lang="en-GB" sz="1000" b="0" i="0" u="none" strike="noStrike" kern="1200" cap="none" spc="0" normalizeH="0" baseline="0" noProof="0">
                <a:ln>
                  <a:noFill/>
                </a:ln>
                <a:solidFill>
                  <a:srgbClr val="353E43"/>
                </a:solidFill>
                <a:effectLst/>
                <a:uLnTx/>
                <a:uFillTx/>
                <a:latin typeface="Arial"/>
                <a:ea typeface="+mn-ea"/>
                <a:cs typeface="+mn-cs"/>
                <a:hlinkClick r:id="rId5"/>
              </a:rPr>
              <a:t>GLA air quality exposure and inequalities study</a:t>
            </a:r>
            <a:r>
              <a:rPr kumimoji="0" lang="en-GB" sz="1000" b="0" i="0" u="none" strike="noStrike" kern="1200" cap="none" spc="0" normalizeH="0" baseline="0" noProof="0">
                <a:ln>
                  <a:noFill/>
                </a:ln>
                <a:solidFill>
                  <a:srgbClr val="353E43"/>
                </a:solidFill>
                <a:effectLst/>
                <a:uLnTx/>
                <a:uFillTx/>
                <a:latin typeface="Arial"/>
                <a:ea typeface="+mn-ea"/>
                <a:cs typeface="Arial" panose="020B0604020202020204" pitchFamily="34" charset="0"/>
                <a:hlinkClick r:id="rId5"/>
              </a:rPr>
              <a:t> </a:t>
            </a:r>
            <a:endParaRPr kumimoji="0" lang="en-GB" sz="1000" b="0" i="0" u="none" strike="noStrike" kern="1200" cap="none" spc="0" normalizeH="0" baseline="0" noProof="0">
              <a:ln>
                <a:noFill/>
              </a:ln>
              <a:solidFill>
                <a:srgbClr val="353E43"/>
              </a:solidFill>
              <a:effectLst/>
              <a:uLnTx/>
              <a:uFillTx/>
              <a:latin typeface="Arial"/>
              <a:ea typeface="+mn-ea"/>
              <a:cs typeface="Arial" panose="020B0604020202020204" pitchFamily="34" charset="0"/>
            </a:endParaRPr>
          </a:p>
        </p:txBody>
      </p:sp>
      <p:graphicFrame>
        <p:nvGraphicFramePr>
          <p:cNvPr id="4" name="Chart 3">
            <a:extLst>
              <a:ext uri="{FF2B5EF4-FFF2-40B4-BE49-F238E27FC236}">
                <a16:creationId xmlns:a16="http://schemas.microsoft.com/office/drawing/2014/main" id="{B9AE56DB-FA29-0318-171E-85314978583C}"/>
              </a:ext>
            </a:extLst>
          </p:cNvPr>
          <p:cNvGraphicFramePr>
            <a:graphicFrameLocks/>
          </p:cNvGraphicFramePr>
          <p:nvPr>
            <p:extLst>
              <p:ext uri="{D42A27DB-BD31-4B8C-83A1-F6EECF244321}">
                <p14:modId xmlns:p14="http://schemas.microsoft.com/office/powerpoint/2010/main" val="3832919566"/>
              </p:ext>
            </p:extLst>
          </p:nvPr>
        </p:nvGraphicFramePr>
        <p:xfrm>
          <a:off x="6677059" y="2222112"/>
          <a:ext cx="4999208" cy="398648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387948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7DDB4C-1115-E242-A72F-FF1C2B9E3A10}"/>
              </a:ext>
            </a:extLst>
          </p:cNvPr>
          <p:cNvSpPr/>
          <p:nvPr/>
        </p:nvSpPr>
        <p:spPr>
          <a:xfrm>
            <a:off x="6174328" y="2068120"/>
            <a:ext cx="5369334" cy="499901"/>
          </a:xfrm>
          <a:prstGeom prst="rect">
            <a:avLst/>
          </a:prstGeom>
        </p:spPr>
        <p:txBody>
          <a:bodyPr wrap="square" l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 name="TextBox 39">
            <a:extLst>
              <a:ext uri="{FF2B5EF4-FFF2-40B4-BE49-F238E27FC236}">
                <a16:creationId xmlns:a16="http://schemas.microsoft.com/office/drawing/2014/main" id="{27B07B3D-F66A-9646-9C2D-95983657B7C2}"/>
              </a:ext>
            </a:extLst>
          </p:cNvPr>
          <p:cNvSpPr txBox="1"/>
          <p:nvPr/>
        </p:nvSpPr>
        <p:spPr bwMode="gray">
          <a:xfrm>
            <a:off x="661123" y="1510496"/>
            <a:ext cx="5320589" cy="1734438"/>
          </a:xfrm>
          <a:prstGeom prst="rect">
            <a:avLst/>
          </a:prstGeom>
          <a:noFill/>
        </p:spPr>
        <p:txBody>
          <a:bodyPr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1" i="0" u="none" strike="noStrike" kern="0" cap="none" spc="0" normalizeH="0" baseline="0" noProof="0">
              <a:ln>
                <a:noFill/>
              </a:ln>
              <a:solidFill>
                <a:srgbClr val="353E43"/>
              </a:solidFill>
              <a:effectLst/>
              <a:uLnTx/>
              <a:uFillTx/>
              <a:latin typeface="Arial"/>
              <a:ea typeface="+mn-ea"/>
              <a:cs typeface="Arial"/>
              <a:sym typeface="Arial"/>
            </a:endParaRPr>
          </a:p>
        </p:txBody>
      </p:sp>
      <p:sp>
        <p:nvSpPr>
          <p:cNvPr id="5" name="Title 2">
            <a:extLst>
              <a:ext uri="{FF2B5EF4-FFF2-40B4-BE49-F238E27FC236}">
                <a16:creationId xmlns:a16="http://schemas.microsoft.com/office/drawing/2014/main" id="{639F0BFB-0F52-4050-8760-71FA27AD612F}"/>
              </a:ext>
            </a:extLst>
          </p:cNvPr>
          <p:cNvSpPr txBox="1">
            <a:spLocks/>
          </p:cNvSpPr>
          <p:nvPr/>
        </p:nvSpPr>
        <p:spPr>
          <a:xfrm>
            <a:off x="529280" y="467439"/>
            <a:ext cx="11046354" cy="553957"/>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spcFirstLastPara="1" wrap="square" lIns="0" tIns="45700" rIns="91425" bIns="45700" anchor="t" anchorCtr="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0" cap="none" spc="190" normalizeH="0" baseline="0" noProof="0">
                <a:ln>
                  <a:noFill/>
                </a:ln>
                <a:solidFill>
                  <a:srgbClr val="00AEEF">
                    <a:lumMod val="75000"/>
                  </a:srgbClr>
                </a:solidFill>
                <a:effectLst/>
                <a:uLnTx/>
                <a:uFillTx/>
                <a:latin typeface="Arial"/>
                <a:ea typeface="+mn-ea"/>
                <a:cs typeface="+mn-cs"/>
              </a:rPr>
              <a:t>INEQUALITIES IN EXPOSURE TO CLIMATE RISKS</a:t>
            </a:r>
          </a:p>
        </p:txBody>
      </p:sp>
      <p:pic>
        <p:nvPicPr>
          <p:cNvPr id="6" name="Picture 5" descr="A map of london with blue and black lines&#10;&#10;Description automatically generated">
            <a:extLst>
              <a:ext uri="{FF2B5EF4-FFF2-40B4-BE49-F238E27FC236}">
                <a16:creationId xmlns:a16="http://schemas.microsoft.com/office/drawing/2014/main" id="{45E17935-CDD4-16CC-7F46-2449EFD54D7A}"/>
              </a:ext>
            </a:extLst>
          </p:cNvPr>
          <p:cNvPicPr>
            <a:picLocks noChangeAspect="1"/>
          </p:cNvPicPr>
          <p:nvPr/>
        </p:nvPicPr>
        <p:blipFill>
          <a:blip r:embed="rId3"/>
          <a:stretch>
            <a:fillRect/>
          </a:stretch>
        </p:blipFill>
        <p:spPr>
          <a:xfrm>
            <a:off x="579664" y="1322797"/>
            <a:ext cx="3434445" cy="2073731"/>
          </a:xfrm>
          <a:prstGeom prst="rect">
            <a:avLst/>
          </a:prstGeom>
        </p:spPr>
      </p:pic>
      <p:pic>
        <p:nvPicPr>
          <p:cNvPr id="7" name="Picture 6" descr="A map of a city&#10;&#10;Description automatically generated">
            <a:extLst>
              <a:ext uri="{FF2B5EF4-FFF2-40B4-BE49-F238E27FC236}">
                <a16:creationId xmlns:a16="http://schemas.microsoft.com/office/drawing/2014/main" id="{8E16FC37-DA65-C209-DC1F-1DBE2B3602E1}"/>
              </a:ext>
            </a:extLst>
          </p:cNvPr>
          <p:cNvPicPr>
            <a:picLocks noChangeAspect="1"/>
          </p:cNvPicPr>
          <p:nvPr/>
        </p:nvPicPr>
        <p:blipFill>
          <a:blip r:embed="rId4"/>
          <a:stretch>
            <a:fillRect/>
          </a:stretch>
        </p:blipFill>
        <p:spPr>
          <a:xfrm>
            <a:off x="4167188" y="1318034"/>
            <a:ext cx="3313341" cy="2083255"/>
          </a:xfrm>
          <a:prstGeom prst="rect">
            <a:avLst/>
          </a:prstGeom>
        </p:spPr>
      </p:pic>
      <p:pic>
        <p:nvPicPr>
          <p:cNvPr id="9" name="Picture 8" descr="A map of a city&#10;&#10;Description automatically generated">
            <a:extLst>
              <a:ext uri="{FF2B5EF4-FFF2-40B4-BE49-F238E27FC236}">
                <a16:creationId xmlns:a16="http://schemas.microsoft.com/office/drawing/2014/main" id="{B10E8F50-6546-2A38-6530-9188AC60BF85}"/>
              </a:ext>
            </a:extLst>
          </p:cNvPr>
          <p:cNvPicPr>
            <a:picLocks noChangeAspect="1"/>
          </p:cNvPicPr>
          <p:nvPr/>
        </p:nvPicPr>
        <p:blipFill>
          <a:blip r:embed="rId5"/>
          <a:stretch>
            <a:fillRect/>
          </a:stretch>
        </p:blipFill>
        <p:spPr>
          <a:xfrm>
            <a:off x="7640409" y="1322795"/>
            <a:ext cx="3388179" cy="2073731"/>
          </a:xfrm>
          <a:prstGeom prst="rect">
            <a:avLst/>
          </a:prstGeom>
        </p:spPr>
      </p:pic>
      <p:sp>
        <p:nvSpPr>
          <p:cNvPr id="11" name="Text Placeholder 10">
            <a:extLst>
              <a:ext uri="{FF2B5EF4-FFF2-40B4-BE49-F238E27FC236}">
                <a16:creationId xmlns:a16="http://schemas.microsoft.com/office/drawing/2014/main" id="{8D8074BC-DEB2-E625-AF20-B6060CEED475}"/>
              </a:ext>
            </a:extLst>
          </p:cNvPr>
          <p:cNvSpPr txBox="1">
            <a:spLocks/>
          </p:cNvSpPr>
          <p:nvPr/>
        </p:nvSpPr>
        <p:spPr>
          <a:xfrm>
            <a:off x="4072257" y="3332942"/>
            <a:ext cx="3355200" cy="509094"/>
          </a:xfrm>
          <a:prstGeom prst="rect">
            <a:avLst/>
          </a:prstGeom>
          <a:noFill/>
        </p:spPr>
        <p:txBody>
          <a:bodyPr vert="horz" lIns="108000" tIns="108000" rIns="108000" bIns="10800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200" b="1" i="0" u="none" strike="noStrike" kern="0" cap="none" spc="0" normalizeH="0" baseline="0" noProof="0">
                <a:ln>
                  <a:noFill/>
                </a:ln>
                <a:solidFill>
                  <a:srgbClr val="353E43"/>
                </a:solidFill>
                <a:effectLst/>
                <a:uLnTx/>
                <a:uFillTx/>
                <a:latin typeface="Arial"/>
                <a:ea typeface="+mn-ea"/>
                <a:cs typeface="+mn-cs"/>
              </a:rPr>
              <a:t>Land surface temperature</a:t>
            </a:r>
            <a:endParaRPr kumimoji="0" lang="en-US" sz="1200" b="1" i="0" u="none" strike="noStrike" kern="0" cap="none" spc="0" normalizeH="0" baseline="0" noProof="0">
              <a:ln>
                <a:noFill/>
              </a:ln>
              <a:solidFill>
                <a:srgbClr val="FFFFFF"/>
              </a:solidFill>
              <a:effectLst/>
              <a:uLnTx/>
              <a:uFillTx/>
              <a:latin typeface="Arial"/>
              <a:ea typeface="+mn-ea"/>
              <a:cs typeface="+mn-cs"/>
            </a:endParaRPr>
          </a:p>
        </p:txBody>
      </p:sp>
      <p:sp>
        <p:nvSpPr>
          <p:cNvPr id="15" name="Text Placeholder 10">
            <a:extLst>
              <a:ext uri="{FF2B5EF4-FFF2-40B4-BE49-F238E27FC236}">
                <a16:creationId xmlns:a16="http://schemas.microsoft.com/office/drawing/2014/main" id="{749AC67D-76CC-0DAB-BC13-E5C304C72A24}"/>
              </a:ext>
            </a:extLst>
          </p:cNvPr>
          <p:cNvSpPr txBox="1">
            <a:spLocks/>
          </p:cNvSpPr>
          <p:nvPr/>
        </p:nvSpPr>
        <p:spPr>
          <a:xfrm>
            <a:off x="7544800" y="3332942"/>
            <a:ext cx="3355200" cy="509094"/>
          </a:xfrm>
          <a:prstGeom prst="rect">
            <a:avLst/>
          </a:prstGeom>
          <a:noFill/>
        </p:spPr>
        <p:txBody>
          <a:bodyPr vert="horz" lIns="108000" tIns="108000" rIns="108000" bIns="10800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200" b="1" i="0" u="none" strike="noStrike" kern="0" cap="none" spc="0" normalizeH="0" baseline="0" noProof="0">
                <a:ln>
                  <a:noFill/>
                </a:ln>
                <a:solidFill>
                  <a:srgbClr val="353E43"/>
                </a:solidFill>
                <a:effectLst/>
                <a:uLnTx/>
                <a:uFillTx/>
                <a:latin typeface="Arial"/>
                <a:ea typeface="+mn-ea"/>
                <a:cs typeface="+mn-cs"/>
              </a:rPr>
              <a:t>Flood risk</a:t>
            </a:r>
            <a:endParaRPr kumimoji="0" lang="en-US" sz="1200" b="1" i="0" u="none" strike="noStrike" kern="0" cap="none" spc="0" normalizeH="0" baseline="0" noProof="0">
              <a:ln>
                <a:noFill/>
              </a:ln>
              <a:solidFill>
                <a:srgbClr val="FFFFFF"/>
              </a:solidFill>
              <a:effectLst/>
              <a:uLnTx/>
              <a:uFillTx/>
              <a:latin typeface="Arial"/>
              <a:ea typeface="+mn-ea"/>
              <a:cs typeface="+mn-cs"/>
            </a:endParaRPr>
          </a:p>
        </p:txBody>
      </p:sp>
      <p:sp>
        <p:nvSpPr>
          <p:cNvPr id="16" name="Text Placeholder 10">
            <a:extLst>
              <a:ext uri="{FF2B5EF4-FFF2-40B4-BE49-F238E27FC236}">
                <a16:creationId xmlns:a16="http://schemas.microsoft.com/office/drawing/2014/main" id="{0A016110-0D02-F409-87B0-FF56E4F8FCB0}"/>
              </a:ext>
            </a:extLst>
          </p:cNvPr>
          <p:cNvSpPr txBox="1">
            <a:spLocks/>
          </p:cNvSpPr>
          <p:nvPr/>
        </p:nvSpPr>
        <p:spPr>
          <a:xfrm>
            <a:off x="479970" y="3365599"/>
            <a:ext cx="3355200" cy="509094"/>
          </a:xfrm>
          <a:prstGeom prst="rect">
            <a:avLst/>
          </a:prstGeom>
          <a:noFill/>
        </p:spPr>
        <p:txBody>
          <a:bodyPr vert="horz" lIns="108000" tIns="108000" rIns="108000" bIns="10800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200" b="1" i="0" u="none" strike="noStrike" kern="0" cap="none" spc="0" normalizeH="0" baseline="0" noProof="0">
                <a:ln>
                  <a:noFill/>
                </a:ln>
                <a:solidFill>
                  <a:srgbClr val="353E43"/>
                </a:solidFill>
                <a:effectLst/>
                <a:uLnTx/>
                <a:uFillTx/>
                <a:latin typeface="Arial"/>
                <a:ea typeface="+mn-ea"/>
                <a:cs typeface="+mn-cs"/>
              </a:rPr>
              <a:t>Income deprivation</a:t>
            </a:r>
          </a:p>
        </p:txBody>
      </p:sp>
      <p:sp>
        <p:nvSpPr>
          <p:cNvPr id="17" name="Text Placeholder 5">
            <a:extLst>
              <a:ext uri="{FF2B5EF4-FFF2-40B4-BE49-F238E27FC236}">
                <a16:creationId xmlns:a16="http://schemas.microsoft.com/office/drawing/2014/main" id="{9500B6F0-FA3E-72D4-436B-93C87CC67754}"/>
              </a:ext>
            </a:extLst>
          </p:cNvPr>
          <p:cNvSpPr txBox="1">
            <a:spLocks/>
          </p:cNvSpPr>
          <p:nvPr/>
        </p:nvSpPr>
        <p:spPr>
          <a:xfrm>
            <a:off x="579664" y="1027916"/>
            <a:ext cx="10757762" cy="256306"/>
          </a:xfrm>
          <a:prstGeom prst="rect">
            <a:avLst/>
          </a:prstGeom>
        </p:spPr>
        <p:txBody>
          <a:bodyPr vert="horz" lIns="0" tIns="0" rIns="0" bIns="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1200" cap="none" spc="0" normalizeH="0" baseline="0" noProof="0">
                <a:ln>
                  <a:noFill/>
                </a:ln>
                <a:solidFill>
                  <a:srgbClr val="353E43"/>
                </a:solidFill>
                <a:effectLst/>
                <a:uLnTx/>
                <a:uFillTx/>
                <a:latin typeface="Arial"/>
                <a:ea typeface="+mn-ea"/>
                <a:cs typeface="Arial"/>
                <a:sym typeface="Arial"/>
              </a:rPr>
              <a:t>Fig 15. Geographical distribution of deprivation, surface temperature and flood risk across London </a:t>
            </a:r>
            <a:endParaRPr kumimoji="0" lang="en-US" sz="1600" b="1" i="0" u="none" strike="noStrike" kern="1200" cap="none" spc="0" normalizeH="0" baseline="0" noProof="0">
              <a:ln>
                <a:noFill/>
              </a:ln>
              <a:solidFill>
                <a:srgbClr val="353E43"/>
              </a:solidFill>
              <a:effectLst/>
              <a:uLnTx/>
              <a:uFillTx/>
              <a:latin typeface="Arial"/>
              <a:ea typeface="+mn-ea"/>
              <a:cs typeface="Arial"/>
            </a:endParaRPr>
          </a:p>
        </p:txBody>
      </p:sp>
      <p:sp>
        <p:nvSpPr>
          <p:cNvPr id="19" name="TextBox 4">
            <a:extLst>
              <a:ext uri="{FF2B5EF4-FFF2-40B4-BE49-F238E27FC236}">
                <a16:creationId xmlns:a16="http://schemas.microsoft.com/office/drawing/2014/main" id="{F21F2429-AFFD-CD5D-8220-2E7C4807B4BB}"/>
              </a:ext>
            </a:extLst>
          </p:cNvPr>
          <p:cNvSpPr txBox="1"/>
          <p:nvPr/>
        </p:nvSpPr>
        <p:spPr>
          <a:xfrm>
            <a:off x="500562" y="3572290"/>
            <a:ext cx="3513547"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353E43"/>
                </a:solidFill>
                <a:effectLst/>
                <a:uLnTx/>
                <a:uFillTx/>
                <a:latin typeface="Arial"/>
                <a:ea typeface="+mn-ea"/>
                <a:cs typeface="Arial"/>
              </a:rPr>
              <a:t>Source: Bloomberg </a:t>
            </a:r>
            <a:r>
              <a:rPr kumimoji="0" lang="en-US" sz="800" b="0" i="0" u="none" strike="noStrike" kern="1200" cap="none" spc="0" normalizeH="0" baseline="0" noProof="0" err="1">
                <a:ln>
                  <a:noFill/>
                </a:ln>
                <a:solidFill>
                  <a:srgbClr val="353E43"/>
                </a:solidFill>
                <a:effectLst/>
                <a:uLnTx/>
                <a:uFillTx/>
                <a:latin typeface="Arial"/>
                <a:ea typeface="+mn-ea"/>
                <a:cs typeface="Arial"/>
              </a:rPr>
              <a:t>cliamte</a:t>
            </a:r>
            <a:r>
              <a:rPr kumimoji="0" lang="en-US" sz="800" b="0" i="0" u="none" strike="noStrike" kern="1200" cap="none" spc="0" normalizeH="0" baseline="0" noProof="0">
                <a:ln>
                  <a:noFill/>
                </a:ln>
                <a:solidFill>
                  <a:srgbClr val="353E43"/>
                </a:solidFill>
                <a:effectLst/>
                <a:uLnTx/>
                <a:uFillTx/>
                <a:latin typeface="Arial"/>
                <a:ea typeface="+mn-ea"/>
                <a:cs typeface="Arial"/>
              </a:rPr>
              <a:t> risk maps, based on data from English Indices of Multiple Deprivation (MHCLG), 2015.</a:t>
            </a:r>
            <a:endParaRPr kumimoji="0" lang="en-US" sz="800" b="0" i="0" u="none" strike="noStrike" kern="1200" cap="none" spc="0" normalizeH="0" baseline="0" noProof="0">
              <a:ln>
                <a:noFill/>
              </a:ln>
              <a:solidFill>
                <a:srgbClr val="353E43"/>
              </a:solidFill>
              <a:effectLst/>
              <a:uLnTx/>
              <a:uFillTx/>
              <a:latin typeface="Arial"/>
              <a:ea typeface="+mn-ea"/>
              <a:cs typeface="+mn-cs"/>
            </a:endParaRPr>
          </a:p>
        </p:txBody>
      </p:sp>
      <p:sp>
        <p:nvSpPr>
          <p:cNvPr id="20" name="TextBox 10">
            <a:extLst>
              <a:ext uri="{FF2B5EF4-FFF2-40B4-BE49-F238E27FC236}">
                <a16:creationId xmlns:a16="http://schemas.microsoft.com/office/drawing/2014/main" id="{7E3190F2-A1F4-80DC-06C1-2B051CF620E1}"/>
              </a:ext>
            </a:extLst>
          </p:cNvPr>
          <p:cNvSpPr txBox="1"/>
          <p:nvPr/>
        </p:nvSpPr>
        <p:spPr>
          <a:xfrm>
            <a:off x="7555999" y="3572290"/>
            <a:ext cx="3211694"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353E43"/>
                </a:solidFill>
                <a:effectLst/>
                <a:uLnTx/>
                <a:uFillTx/>
                <a:latin typeface="Arial"/>
                <a:ea typeface="+mn-ea"/>
                <a:cs typeface="Arial"/>
              </a:rPr>
              <a:t>Source: </a:t>
            </a:r>
            <a:r>
              <a:rPr kumimoji="0" lang="en-US" sz="800" b="0" i="0" u="none" strike="noStrike" kern="1200" cap="none" spc="0" normalizeH="0" baseline="0" noProof="0">
                <a:ln>
                  <a:noFill/>
                </a:ln>
                <a:solidFill>
                  <a:srgbClr val="353E43"/>
                </a:solidFill>
                <a:effectLst/>
                <a:uLnTx/>
                <a:uFillTx/>
                <a:latin typeface="Arial"/>
                <a:ea typeface="+mn-ea"/>
                <a:cs typeface="Arial"/>
                <a:hlinkClick r:id="rId6">
                  <a:extLst>
                    <a:ext uri="{A12FA001-AC4F-418D-AE19-62706E023703}">
                      <ahyp:hlinkClr xmlns:ahyp="http://schemas.microsoft.com/office/drawing/2018/hyperlinkcolor" val="tx"/>
                    </a:ext>
                  </a:extLst>
                </a:hlinkClick>
              </a:rPr>
              <a:t>Bloomberg climate risk maps</a:t>
            </a:r>
            <a:r>
              <a:rPr kumimoji="0" lang="en-US" sz="800" b="0" i="0" u="none" strike="noStrike" kern="1200" cap="none" spc="0" normalizeH="0" baseline="0" noProof="0">
                <a:ln>
                  <a:noFill/>
                </a:ln>
                <a:solidFill>
                  <a:srgbClr val="353E43"/>
                </a:solidFill>
                <a:effectLst/>
                <a:uLnTx/>
                <a:uFillTx/>
                <a:latin typeface="Arial"/>
                <a:ea typeface="+mn-ea"/>
                <a:cs typeface="Arial"/>
              </a:rPr>
              <a:t>, based on data from Environment Agency, 2013.</a:t>
            </a:r>
            <a:endParaRPr kumimoji="0" lang="en-GB" sz="1800" b="0" i="0" u="none" strike="noStrike" kern="1200" cap="none" spc="0" normalizeH="0" baseline="0" noProof="0">
              <a:ln>
                <a:noFill/>
              </a:ln>
              <a:solidFill>
                <a:srgbClr val="353E43"/>
              </a:solidFill>
              <a:effectLst/>
              <a:uLnTx/>
              <a:uFillTx/>
              <a:latin typeface="Arial"/>
              <a:ea typeface="+mn-ea"/>
              <a:cs typeface="+mn-cs"/>
            </a:endParaRPr>
          </a:p>
        </p:txBody>
      </p:sp>
      <p:sp>
        <p:nvSpPr>
          <p:cNvPr id="34" name="Rectangle 33">
            <a:extLst>
              <a:ext uri="{FF2B5EF4-FFF2-40B4-BE49-F238E27FC236}">
                <a16:creationId xmlns:a16="http://schemas.microsoft.com/office/drawing/2014/main" id="{EA7DDB4C-1115-E242-A72F-FF1C2B9E3A10}"/>
              </a:ext>
            </a:extLst>
          </p:cNvPr>
          <p:cNvSpPr/>
          <p:nvPr/>
        </p:nvSpPr>
        <p:spPr>
          <a:xfrm>
            <a:off x="6174328" y="2068120"/>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TextBox 39">
            <a:extLst>
              <a:ext uri="{FF2B5EF4-FFF2-40B4-BE49-F238E27FC236}">
                <a16:creationId xmlns:a16="http://schemas.microsoft.com/office/drawing/2014/main" id="{27B07B3D-F66A-9646-9C2D-95983657B7C2}"/>
              </a:ext>
            </a:extLst>
          </p:cNvPr>
          <p:cNvSpPr txBox="1"/>
          <p:nvPr/>
        </p:nvSpPr>
        <p:spPr bwMode="gray">
          <a:xfrm>
            <a:off x="658202" y="1402310"/>
            <a:ext cx="5320589" cy="1734438"/>
          </a:xfrm>
          <a:prstGeom prst="rect">
            <a:avLst/>
          </a:prstGeom>
          <a:noFill/>
        </p:spPr>
        <p:txBody>
          <a:bodyPr wrap="square" lIns="0" tIns="0" rIns="0" bIns="0" rtlCol="0">
            <a:no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1" i="0" u="none" strike="noStrike" kern="0" cap="none" spc="0" normalizeH="0" baseline="0" noProof="0">
              <a:ln>
                <a:noFill/>
              </a:ln>
              <a:solidFill>
                <a:srgbClr val="353E43"/>
              </a:solidFill>
              <a:effectLst/>
              <a:uLnTx/>
              <a:uFillTx/>
              <a:latin typeface="Arial"/>
              <a:ea typeface="+mn-ea"/>
              <a:cs typeface="Arial"/>
              <a:sym typeface="Arial"/>
            </a:endParaRPr>
          </a:p>
        </p:txBody>
      </p:sp>
      <p:sp>
        <p:nvSpPr>
          <p:cNvPr id="4" name="TextBox 3">
            <a:extLst>
              <a:ext uri="{FF2B5EF4-FFF2-40B4-BE49-F238E27FC236}">
                <a16:creationId xmlns:a16="http://schemas.microsoft.com/office/drawing/2014/main" id="{BE4AB7BA-1D00-B81F-F497-DC503B40B8FD}"/>
              </a:ext>
            </a:extLst>
          </p:cNvPr>
          <p:cNvSpPr txBox="1"/>
          <p:nvPr/>
        </p:nvSpPr>
        <p:spPr bwMode="gray">
          <a:xfrm>
            <a:off x="524810" y="3914095"/>
            <a:ext cx="11211468" cy="815608"/>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600"/>
              </a:spcAft>
              <a:buClrTx/>
              <a:buSzTx/>
              <a:buFont typeface="Arial"/>
              <a:buChar char="•"/>
              <a:tabLst/>
              <a:defRPr/>
            </a:pPr>
            <a:r>
              <a:rPr kumimoji="0" lang="en-GB" sz="1400" b="0" i="0" u="none" strike="noStrike" kern="1200" cap="none" spc="0" normalizeH="0" baseline="0" noProof="0">
                <a:ln>
                  <a:noFill/>
                </a:ln>
                <a:solidFill>
                  <a:srgbClr val="000000"/>
                </a:solidFill>
                <a:effectLst/>
                <a:uLnTx/>
                <a:uFillTx/>
                <a:latin typeface="Arial"/>
                <a:ea typeface="+mn-ea"/>
                <a:cs typeface="+mn-cs"/>
              </a:rPr>
              <a:t>People living in the most deprived areas, people from ethnic minority communities, and people already experiencing disadvantage are more likely to be exposed to high temperatures, cold temperatures, flooding, and food and water insecurity.</a:t>
            </a:r>
            <a:r>
              <a:rPr kumimoji="0" lang="en-GB" sz="1400" b="0" i="0" u="none" strike="noStrike" kern="1200" cap="none" spc="0" normalizeH="0" baseline="30000" noProof="0">
                <a:ln>
                  <a:noFill/>
                </a:ln>
                <a:solidFill>
                  <a:srgbClr val="000000"/>
                </a:solidFill>
                <a:effectLst/>
                <a:uLnTx/>
                <a:uFillTx/>
                <a:latin typeface="Arial"/>
                <a:ea typeface="+mn-ea"/>
                <a:cs typeface="+mn-cs"/>
              </a:rPr>
              <a:t>1</a:t>
            </a:r>
            <a:endParaRPr kumimoji="0" lang="en-US" sz="1400" b="0" i="0" u="none" strike="noStrike" kern="1200" cap="none" spc="0" normalizeH="0" baseline="30000" noProof="0">
              <a:ln>
                <a:noFill/>
              </a:ln>
              <a:solidFill>
                <a:srgbClr val="353E43"/>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600"/>
              </a:spcAft>
              <a:buClrTx/>
              <a:buSzTx/>
              <a:buFont typeface="Arial"/>
              <a:buChar char="•"/>
              <a:tabLst/>
              <a:defRPr/>
            </a:pPr>
            <a:r>
              <a:rPr kumimoji="0" lang="en-GB" sz="1400" b="0" i="0" u="none" strike="noStrike" kern="1200" cap="none" spc="0" normalizeH="0" baseline="0" noProof="0">
                <a:ln>
                  <a:noFill/>
                </a:ln>
                <a:solidFill>
                  <a:srgbClr val="000000"/>
                </a:solidFill>
                <a:effectLst/>
                <a:uLnTx/>
                <a:uFillTx/>
                <a:latin typeface="Arial"/>
                <a:ea typeface="+mn-ea"/>
                <a:cs typeface="+mn-cs"/>
              </a:rPr>
              <a:t>Socio-environmental risk factors include housing conditions, the built environment, work and financial insecurity.</a:t>
            </a:r>
            <a:r>
              <a:rPr kumimoji="0" lang="en-GB" sz="1400" b="0" i="0" u="none" strike="noStrike" kern="1200" cap="none" spc="0" normalizeH="0" baseline="30000" noProof="0">
                <a:ln>
                  <a:noFill/>
                </a:ln>
                <a:solidFill>
                  <a:srgbClr val="000000"/>
                </a:solidFill>
                <a:effectLst/>
                <a:uLnTx/>
                <a:uFillTx/>
                <a:latin typeface="Arial"/>
                <a:ea typeface="+mn-ea"/>
                <a:cs typeface="+mn-cs"/>
              </a:rPr>
              <a:t>2</a:t>
            </a:r>
            <a:endParaRPr kumimoji="0" lang="en-GB" sz="1400" b="0" i="0" u="none" strike="noStrike" kern="1200" cap="none" spc="0" normalizeH="0" baseline="30000" noProof="0">
              <a:ln>
                <a:noFill/>
              </a:ln>
              <a:solidFill>
                <a:srgbClr val="000000"/>
              </a:solidFill>
              <a:effectLst/>
              <a:uLnTx/>
              <a:uFillTx/>
              <a:latin typeface="Arial"/>
              <a:ea typeface="+mn-ea"/>
              <a:cs typeface="Arial" panose="020B0604020202020204"/>
            </a:endParaRPr>
          </a:p>
        </p:txBody>
      </p:sp>
      <p:sp>
        <p:nvSpPr>
          <p:cNvPr id="27" name="Rectangle 26">
            <a:extLst>
              <a:ext uri="{FF2B5EF4-FFF2-40B4-BE49-F238E27FC236}">
                <a16:creationId xmlns:a16="http://schemas.microsoft.com/office/drawing/2014/main" id="{7073FF6B-C2E5-C8F6-D3BA-0A675C7F12B0}"/>
              </a:ext>
            </a:extLst>
          </p:cNvPr>
          <p:cNvSpPr/>
          <p:nvPr/>
        </p:nvSpPr>
        <p:spPr>
          <a:xfrm>
            <a:off x="479575" y="6459029"/>
            <a:ext cx="10485274" cy="246221"/>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353E43"/>
                </a:solidFill>
                <a:effectLst/>
                <a:uLnTx/>
                <a:uFillTx/>
                <a:latin typeface="Arial"/>
                <a:ea typeface="+mn-ea"/>
                <a:cs typeface="Arial"/>
              </a:rPr>
              <a:t>Source: (1) </a:t>
            </a:r>
            <a:r>
              <a:rPr kumimoji="0" lang="en-GB" sz="1000" b="0" i="0" u="none" strike="noStrike" kern="1200" cap="none" spc="0" normalizeH="0" baseline="0" noProof="0">
                <a:ln>
                  <a:noFill/>
                </a:ln>
                <a:solidFill>
                  <a:srgbClr val="353E43"/>
                </a:solidFill>
                <a:effectLst/>
                <a:uLnTx/>
                <a:uFillTx/>
                <a:latin typeface="Arial"/>
                <a:ea typeface="+mn-ea"/>
                <a:cs typeface="Arial"/>
                <a:hlinkClick r:id="rId7"/>
              </a:rPr>
              <a:t>Sheng et al.</a:t>
            </a:r>
            <a:r>
              <a:rPr kumimoji="0" lang="en-GB" sz="1000" b="0" i="0" u="none" strike="noStrike" kern="1200" cap="none" spc="0" normalizeH="0" baseline="0" noProof="0">
                <a:ln>
                  <a:noFill/>
                </a:ln>
                <a:solidFill>
                  <a:srgbClr val="353E43"/>
                </a:solidFill>
                <a:effectLst/>
                <a:uLnTx/>
                <a:uFillTx/>
                <a:latin typeface="Arial"/>
                <a:ea typeface="+mn-ea"/>
                <a:cs typeface="Arial"/>
              </a:rPr>
              <a:t> (2) </a:t>
            </a:r>
            <a:r>
              <a:rPr kumimoji="0" lang="en-GB" sz="1000" b="0" i="0" u="none" strike="noStrike" kern="1200" cap="none" spc="0" normalizeH="0" baseline="0" noProof="0">
                <a:ln>
                  <a:noFill/>
                </a:ln>
                <a:solidFill>
                  <a:srgbClr val="353E43"/>
                </a:solidFill>
                <a:effectLst/>
                <a:uLnTx/>
                <a:uFillTx/>
                <a:latin typeface="Arial"/>
                <a:ea typeface="+mn-ea"/>
                <a:cs typeface="Arial"/>
                <a:hlinkClick r:id="" action="ppaction://noaction"/>
              </a:rPr>
              <a:t>Environment Agency</a:t>
            </a:r>
            <a:r>
              <a:rPr kumimoji="0" lang="en-GB" sz="1000" b="0" i="0" u="none" strike="noStrike" kern="1200" cap="none" spc="0" normalizeH="0" baseline="0" noProof="0">
                <a:ln>
                  <a:noFill/>
                </a:ln>
                <a:solidFill>
                  <a:srgbClr val="353E43"/>
                </a:solidFill>
                <a:effectLst/>
                <a:uLnTx/>
                <a:uFillTx/>
                <a:latin typeface="Arial"/>
                <a:ea typeface="+mn-ea"/>
                <a:cs typeface="Arial"/>
              </a:rPr>
              <a:t> (3) </a:t>
            </a:r>
            <a:r>
              <a:rPr kumimoji="0" lang="en-GB" sz="1000" b="0" i="0" u="none" strike="noStrike" kern="1200" cap="none" spc="0" normalizeH="0" baseline="0" noProof="0">
                <a:ln>
                  <a:noFill/>
                </a:ln>
                <a:solidFill>
                  <a:srgbClr val="353E43"/>
                </a:solidFill>
                <a:effectLst/>
                <a:uLnTx/>
                <a:uFillTx/>
                <a:latin typeface="Arial"/>
                <a:ea typeface="+mn-ea"/>
                <a:cs typeface="Arial"/>
                <a:hlinkClick r:id="rId8"/>
              </a:rPr>
              <a:t>Taylor et al</a:t>
            </a:r>
            <a:r>
              <a:rPr kumimoji="0" lang="en-GB" sz="1000" b="0" i="0" u="none" strike="noStrike" kern="1200" cap="none" spc="0" normalizeH="0" baseline="0" noProof="0">
                <a:ln>
                  <a:noFill/>
                </a:ln>
                <a:solidFill>
                  <a:srgbClr val="353E43"/>
                </a:solidFill>
                <a:effectLst/>
                <a:uLnTx/>
                <a:uFillTx/>
                <a:latin typeface="Arial"/>
                <a:ea typeface="+mn-ea"/>
                <a:cs typeface="Arial"/>
              </a:rPr>
              <a:t> (4) </a:t>
            </a:r>
            <a:r>
              <a:rPr kumimoji="0" lang="en-GB" sz="1000" b="0" i="0" u="none" strike="noStrike" kern="1200" cap="none" spc="0" normalizeH="0" baseline="0" noProof="0">
                <a:ln>
                  <a:noFill/>
                </a:ln>
                <a:solidFill>
                  <a:srgbClr val="353E43"/>
                </a:solidFill>
                <a:effectLst/>
                <a:uLnTx/>
                <a:uFillTx/>
                <a:latin typeface="Arial"/>
                <a:ea typeface="+mn-ea"/>
                <a:cs typeface="Arial"/>
                <a:hlinkClick r:id="rId6"/>
              </a:rPr>
              <a:t>Bloomberg Associates</a:t>
            </a:r>
            <a:r>
              <a:rPr kumimoji="0" lang="en-GB" sz="1000" b="0" i="0" u="none" strike="noStrike" kern="1200" cap="none" spc="0" normalizeH="0" baseline="0" noProof="0">
                <a:ln>
                  <a:noFill/>
                </a:ln>
                <a:solidFill>
                  <a:srgbClr val="353E43"/>
                </a:solidFill>
                <a:effectLst/>
                <a:uLnTx/>
                <a:uFillTx/>
                <a:latin typeface="Arial"/>
                <a:ea typeface="+mn-ea"/>
                <a:cs typeface="Arial"/>
              </a:rPr>
              <a:t> (5) </a:t>
            </a:r>
            <a:r>
              <a:rPr kumimoji="0" lang="en-GB" sz="1000" b="0" i="0" u="none" strike="noStrike" kern="1200" cap="none" spc="0" normalizeH="0" baseline="0" noProof="0">
                <a:ln>
                  <a:noFill/>
                </a:ln>
                <a:solidFill>
                  <a:srgbClr val="353E43"/>
                </a:solidFill>
                <a:effectLst/>
                <a:uLnTx/>
                <a:uFillTx/>
                <a:latin typeface="Arial"/>
                <a:ea typeface="+mn-ea"/>
                <a:cs typeface="Arial"/>
                <a:hlinkClick r:id="rId9"/>
              </a:rPr>
              <a:t>CDC</a:t>
            </a:r>
            <a:r>
              <a:rPr kumimoji="0" lang="en-GB" sz="1000" b="0" i="0" u="none" strike="noStrike" kern="1200" cap="none" spc="0" normalizeH="0" baseline="0" noProof="0">
                <a:ln>
                  <a:noFill/>
                </a:ln>
                <a:solidFill>
                  <a:srgbClr val="353E43"/>
                </a:solidFill>
                <a:effectLst/>
                <a:uLnTx/>
                <a:uFillTx/>
                <a:latin typeface="Arial"/>
                <a:ea typeface="+mn-ea"/>
                <a:cs typeface="Arial"/>
              </a:rPr>
              <a:t> (6) </a:t>
            </a:r>
            <a:r>
              <a:rPr kumimoji="0" lang="en-GB" sz="1000" b="0" i="0" u="none" strike="noStrike" kern="1200" cap="none" spc="0" normalizeH="0" baseline="0" noProof="0">
                <a:ln>
                  <a:noFill/>
                </a:ln>
                <a:solidFill>
                  <a:srgbClr val="353E43"/>
                </a:solidFill>
                <a:effectLst/>
                <a:uLnTx/>
                <a:uFillTx/>
                <a:latin typeface="Arial"/>
                <a:ea typeface="+mn-ea"/>
                <a:cs typeface="Arial"/>
                <a:hlinkClick r:id="rId10"/>
              </a:rPr>
              <a:t>NatCen Social Research</a:t>
            </a:r>
            <a:endParaRPr kumimoji="0" lang="en-GB" sz="1000" b="0" i="0" u="none" strike="noStrike" kern="1200" cap="none" spc="0" normalizeH="0" baseline="0" noProof="0">
              <a:ln>
                <a:noFill/>
              </a:ln>
              <a:solidFill>
                <a:srgbClr val="353E43"/>
              </a:solidFill>
              <a:effectLst/>
              <a:uLnTx/>
              <a:uFillTx/>
              <a:latin typeface="Arial"/>
              <a:ea typeface="+mn-ea"/>
              <a:cs typeface="Arial" panose="020B0604020202020204" pitchFamily="34" charset="0"/>
            </a:endParaRPr>
          </a:p>
        </p:txBody>
      </p:sp>
      <p:sp>
        <p:nvSpPr>
          <p:cNvPr id="23" name="TextBox 6">
            <a:extLst>
              <a:ext uri="{FF2B5EF4-FFF2-40B4-BE49-F238E27FC236}">
                <a16:creationId xmlns:a16="http://schemas.microsoft.com/office/drawing/2014/main" id="{41DB03A6-8B17-CF04-1516-E3C2BD899053}"/>
              </a:ext>
            </a:extLst>
          </p:cNvPr>
          <p:cNvSpPr txBox="1"/>
          <p:nvPr/>
        </p:nvSpPr>
        <p:spPr>
          <a:xfrm>
            <a:off x="4083456" y="3593751"/>
            <a:ext cx="3408272" cy="3139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800" b="0" i="0" u="none" strike="noStrike" kern="1200" cap="none" spc="0" normalizeH="0" baseline="0" noProof="0">
                <a:ln>
                  <a:noFill/>
                </a:ln>
                <a:solidFill>
                  <a:srgbClr val="353E43"/>
                </a:solidFill>
                <a:effectLst/>
                <a:uLnTx/>
                <a:uFillTx/>
                <a:latin typeface="Arial"/>
                <a:ea typeface="+mn-ea"/>
                <a:cs typeface="Arial"/>
              </a:rPr>
              <a:t>Source: </a:t>
            </a:r>
            <a:r>
              <a:rPr kumimoji="0" lang="en-US" sz="800" b="0" i="0" u="none" strike="noStrike" kern="1200" cap="none" spc="0" normalizeH="0" baseline="0" noProof="0">
                <a:ln>
                  <a:noFill/>
                </a:ln>
                <a:solidFill>
                  <a:srgbClr val="353E43"/>
                </a:solidFill>
                <a:effectLst/>
                <a:uLnTx/>
                <a:uFillTx/>
                <a:latin typeface="Arial"/>
                <a:ea typeface="+mn-ea"/>
                <a:cs typeface="Arial"/>
                <a:hlinkClick r:id="rId6">
                  <a:extLst>
                    <a:ext uri="{A12FA001-AC4F-418D-AE19-62706E023703}">
                      <ahyp:hlinkClr xmlns:ahyp="http://schemas.microsoft.com/office/drawing/2018/hyperlinkcolor" val="tx"/>
                    </a:ext>
                  </a:extLst>
                </a:hlinkClick>
              </a:rPr>
              <a:t>Bloomberg climate risk maps</a:t>
            </a:r>
            <a:r>
              <a:rPr kumimoji="0" lang="en-US" sz="800" b="0" i="0" u="none" strike="noStrike" kern="1200" cap="none" spc="0" normalizeH="0" baseline="0" noProof="0">
                <a:ln>
                  <a:noFill/>
                </a:ln>
                <a:solidFill>
                  <a:srgbClr val="353E43"/>
                </a:solidFill>
                <a:effectLst/>
                <a:uLnTx/>
                <a:uFillTx/>
                <a:latin typeface="Arial"/>
                <a:ea typeface="+mn-ea"/>
                <a:cs typeface="Arial"/>
              </a:rPr>
              <a:t>, based on data from ARTI analytics BV, 2016-2020.</a:t>
            </a:r>
          </a:p>
        </p:txBody>
      </p:sp>
      <p:sp>
        <p:nvSpPr>
          <p:cNvPr id="8" name="TextBox 7">
            <a:extLst>
              <a:ext uri="{FF2B5EF4-FFF2-40B4-BE49-F238E27FC236}">
                <a16:creationId xmlns:a16="http://schemas.microsoft.com/office/drawing/2014/main" id="{8E442EC2-0481-4652-E6C0-B1670D6B9E89}"/>
              </a:ext>
            </a:extLst>
          </p:cNvPr>
          <p:cNvSpPr txBox="1"/>
          <p:nvPr/>
        </p:nvSpPr>
        <p:spPr>
          <a:xfrm>
            <a:off x="938299" y="4754774"/>
            <a:ext cx="10472057" cy="1692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Courier New"/>
              <a:buChar char="o"/>
              <a:tabLst/>
              <a:defRPr/>
            </a:pPr>
            <a:r>
              <a:rPr kumimoji="0" lang="en-GB" sz="1300" b="0" i="0" u="none" strike="noStrike" kern="1200" cap="none" spc="0" normalizeH="0" baseline="0" noProof="0">
                <a:ln>
                  <a:noFill/>
                </a:ln>
                <a:solidFill>
                  <a:srgbClr val="333333"/>
                </a:solidFill>
                <a:effectLst/>
                <a:uLnTx/>
                <a:uFillTx/>
                <a:latin typeface="Arial"/>
                <a:ea typeface="+mn-ea"/>
                <a:cs typeface="Arial"/>
              </a:rPr>
              <a:t>Those who are homeless, who live in non-decent housing and / or experience fuel poverty are more likely to be exposed to extreme temperatures.</a:t>
            </a:r>
            <a:r>
              <a:rPr kumimoji="0" lang="en-GB" sz="1300" b="0" i="0" u="none" strike="noStrike" kern="1200" cap="none" spc="0" normalizeH="0" baseline="30000" noProof="0">
                <a:ln>
                  <a:noFill/>
                </a:ln>
                <a:solidFill>
                  <a:srgbClr val="353E43"/>
                </a:solidFill>
                <a:effectLst/>
                <a:uLnTx/>
                <a:uFillTx/>
                <a:latin typeface="Arial"/>
                <a:ea typeface="+mn-ea"/>
                <a:cs typeface="Arial"/>
              </a:rPr>
              <a:t>3</a:t>
            </a:r>
            <a:r>
              <a:rPr kumimoji="0" lang="en-GB" sz="1300" b="0" i="0" u="none" strike="noStrike" kern="1200" cap="none" spc="0" normalizeH="0" baseline="0" noProof="0">
                <a:ln>
                  <a:noFill/>
                </a:ln>
                <a:solidFill>
                  <a:srgbClr val="353E43"/>
                </a:solidFill>
                <a:effectLst/>
                <a:uLnTx/>
                <a:uFillTx/>
                <a:latin typeface="Arial"/>
                <a:ea typeface="+mn-ea"/>
                <a:cs typeface="Arial"/>
              </a:rPr>
              <a:t>​</a:t>
            </a:r>
            <a:endParaRPr kumimoji="0" lang="en-US" sz="1300" b="0" i="0" u="none" strike="noStrike" kern="1200" cap="none" spc="0" normalizeH="0" baseline="0" noProof="0">
              <a:ln>
                <a:noFill/>
              </a:ln>
              <a:solidFill>
                <a:srgbClr val="353E43"/>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Courier New"/>
              <a:buChar char="o"/>
              <a:tabLst/>
              <a:defRPr/>
            </a:pPr>
            <a:r>
              <a:rPr kumimoji="0" lang="en-GB" sz="1300" b="0" i="0" u="none" strike="noStrike" kern="1200" cap="none" spc="0" normalizeH="0" baseline="0" noProof="0">
                <a:ln>
                  <a:noFill/>
                </a:ln>
                <a:solidFill>
                  <a:srgbClr val="353E43"/>
                </a:solidFill>
                <a:effectLst/>
                <a:uLnTx/>
                <a:uFillTx/>
                <a:latin typeface="Arial"/>
                <a:ea typeface="+mn-ea"/>
                <a:cs typeface="Arial"/>
              </a:rPr>
              <a:t>People living in more deprived areas have less access to green and blue space for cooling, flood resilience and other ecosystem services.</a:t>
            </a:r>
            <a:r>
              <a:rPr kumimoji="0" lang="en-GB" sz="1300" b="0" i="0" u="none" strike="noStrike" kern="1200" cap="none" spc="0" normalizeH="0" baseline="30000" noProof="0">
                <a:ln>
                  <a:noFill/>
                </a:ln>
                <a:solidFill>
                  <a:srgbClr val="353E43"/>
                </a:solidFill>
                <a:effectLst/>
                <a:uLnTx/>
                <a:uFillTx/>
                <a:latin typeface="Arial"/>
                <a:ea typeface="+mn-ea"/>
                <a:cs typeface="Arial"/>
              </a:rPr>
              <a:t>4​</a:t>
            </a:r>
          </a:p>
          <a:p>
            <a:pPr marL="285750" marR="0" lvl="0" indent="-285750" algn="l" defTabSz="914400" rtl="0" eaLnBrk="1" fontAlgn="auto" latinLnBrk="0" hangingPunct="1">
              <a:lnSpc>
                <a:spcPct val="100000"/>
              </a:lnSpc>
              <a:spcBef>
                <a:spcPts val="0"/>
              </a:spcBef>
              <a:spcAft>
                <a:spcPts val="0"/>
              </a:spcAft>
              <a:buClrTx/>
              <a:buSzTx/>
              <a:buFont typeface="Courier New"/>
              <a:buChar char="o"/>
              <a:tabLst/>
              <a:defRPr/>
            </a:pPr>
            <a:r>
              <a:rPr kumimoji="0" lang="en-GB" sz="1300" b="0" i="0" u="none" strike="noStrike" kern="1200" cap="none" spc="0" normalizeH="0" baseline="0" noProof="0">
                <a:ln>
                  <a:noFill/>
                </a:ln>
                <a:solidFill>
                  <a:srgbClr val="353E43"/>
                </a:solidFill>
                <a:effectLst/>
                <a:uLnTx/>
                <a:uFillTx/>
                <a:latin typeface="Arial"/>
                <a:ea typeface="+mn-ea"/>
                <a:cs typeface="Arial"/>
              </a:rPr>
              <a:t>Those who work in manual jobs or spend the majority of the day working outdoors are more likely to be exposed to extreme temperatures and vector-borne diseases.</a:t>
            </a:r>
            <a:r>
              <a:rPr kumimoji="0" lang="en-GB" sz="1300" b="0" i="0" u="none" strike="noStrike" kern="1200" cap="none" spc="0" normalizeH="0" baseline="30000" noProof="0">
                <a:ln>
                  <a:noFill/>
                </a:ln>
                <a:solidFill>
                  <a:srgbClr val="353E43"/>
                </a:solidFill>
                <a:effectLst/>
                <a:uLnTx/>
                <a:uFillTx/>
                <a:latin typeface="Arial"/>
                <a:ea typeface="+mn-ea"/>
                <a:cs typeface="Arial"/>
              </a:rPr>
              <a:t>5​</a:t>
            </a:r>
          </a:p>
          <a:p>
            <a:pPr marL="285750" marR="0" lvl="0" indent="-285750" algn="l" defTabSz="914400" rtl="0" eaLnBrk="1" fontAlgn="auto" latinLnBrk="0" hangingPunct="1">
              <a:lnSpc>
                <a:spcPct val="100000"/>
              </a:lnSpc>
              <a:spcBef>
                <a:spcPts val="0"/>
              </a:spcBef>
              <a:spcAft>
                <a:spcPts val="0"/>
              </a:spcAft>
              <a:buClrTx/>
              <a:buSzTx/>
              <a:buFont typeface="Courier New"/>
              <a:buChar char="o"/>
              <a:tabLst/>
              <a:defRPr/>
            </a:pPr>
            <a:r>
              <a:rPr kumimoji="0" lang="en-GB" sz="1300" b="0" i="0" u="none" strike="noStrike" kern="1200" cap="none" spc="0" normalizeH="0" baseline="0" noProof="0">
                <a:ln>
                  <a:noFill/>
                </a:ln>
                <a:solidFill>
                  <a:srgbClr val="353E43"/>
                </a:solidFill>
                <a:effectLst/>
                <a:uLnTx/>
                <a:uFillTx/>
                <a:latin typeface="Arial"/>
                <a:ea typeface="+mn-ea"/>
                <a:cs typeface="Arial"/>
              </a:rPr>
              <a:t>Climate and ecological change are key risks for future food availability and prices, those on lower incomes will be disproportionately exposed to these shocks.</a:t>
            </a:r>
            <a:r>
              <a:rPr kumimoji="0" lang="en-GB" sz="1300" b="0" i="0" u="none" strike="noStrike" kern="1200" cap="none" spc="0" normalizeH="0" baseline="30000" noProof="0">
                <a:ln>
                  <a:noFill/>
                </a:ln>
                <a:solidFill>
                  <a:srgbClr val="353E43"/>
                </a:solidFill>
                <a:effectLst/>
                <a:uLnTx/>
                <a:uFillTx/>
                <a:latin typeface="Arial"/>
                <a:ea typeface="+mn-ea"/>
                <a:cs typeface="Arial"/>
              </a:rPr>
              <a:t>6</a:t>
            </a:r>
          </a:p>
        </p:txBody>
      </p:sp>
    </p:spTree>
    <p:extLst>
      <p:ext uri="{BB962C8B-B14F-4D97-AF65-F5344CB8AC3E}">
        <p14:creationId xmlns:p14="http://schemas.microsoft.com/office/powerpoint/2010/main" val="1832166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3" name="Text Placeholder 5">
            <a:extLst>
              <a:ext uri="{FF2B5EF4-FFF2-40B4-BE49-F238E27FC236}">
                <a16:creationId xmlns:a16="http://schemas.microsoft.com/office/drawing/2014/main" id="{DB1AB912-F8CC-0541-AED2-082E4223B659}"/>
              </a:ext>
            </a:extLst>
          </p:cNvPr>
          <p:cNvSpPr txBox="1">
            <a:spLocks/>
          </p:cNvSpPr>
          <p:nvPr/>
        </p:nvSpPr>
        <p:spPr>
          <a:xfrm>
            <a:off x="6117525" y="1829209"/>
            <a:ext cx="5369334" cy="759888"/>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GB" sz="1600" b="1" i="0" u="none" strike="noStrike" kern="1200" cap="none" spc="0" normalizeH="0" baseline="0" noProof="0">
                <a:ln>
                  <a:noFill/>
                </a:ln>
                <a:solidFill>
                  <a:srgbClr val="353E43"/>
                </a:solidFill>
                <a:effectLst/>
                <a:uLnTx/>
                <a:uFillTx/>
                <a:latin typeface="Arial"/>
                <a:ea typeface="+mn-ea"/>
                <a:cs typeface="Arial"/>
                <a:sym typeface="Arial"/>
              </a:rPr>
              <a:t>Fig </a:t>
            </a:r>
            <a:r>
              <a:rPr lang="en-GB" sz="1600">
                <a:solidFill>
                  <a:srgbClr val="353E43"/>
                </a:solidFill>
                <a:latin typeface="Arial"/>
                <a:cs typeface="Arial"/>
                <a:sym typeface="Arial"/>
              </a:rPr>
              <a:t>16</a:t>
            </a:r>
            <a:r>
              <a:rPr kumimoji="0" lang="en-GB" sz="1600" b="1" i="0" u="none" strike="noStrike" kern="1200" cap="none" spc="0" normalizeH="0" baseline="0" noProof="0">
                <a:ln>
                  <a:noFill/>
                </a:ln>
                <a:solidFill>
                  <a:srgbClr val="353E43"/>
                </a:solidFill>
                <a:effectLst/>
                <a:uLnTx/>
                <a:uFillTx/>
                <a:latin typeface="Arial"/>
                <a:ea typeface="+mn-ea"/>
                <a:cs typeface="Arial"/>
                <a:sym typeface="Arial"/>
              </a:rPr>
              <a:t>. Trend in smoking prevalence (%) by current smokers and by those in routine and manual occupations, ages 18+, London &amp; England, 2012-2022 </a:t>
            </a:r>
            <a:endParaRPr kumimoji="0" lang="en-GB" sz="1600" b="1" i="0" u="none" strike="noStrike" kern="1200" cap="none" spc="0" normalizeH="0" baseline="0" noProof="0">
              <a:ln>
                <a:noFill/>
              </a:ln>
              <a:solidFill>
                <a:srgbClr val="353E43"/>
              </a:solidFill>
              <a:effectLst/>
              <a:uLnTx/>
              <a:uFillTx/>
              <a:latin typeface="Arial" panose="020B0604020202020204" pitchFamily="34" charset="0"/>
              <a:ea typeface="+mn-ea"/>
              <a:cs typeface="Arial"/>
              <a:sym typeface="Arial"/>
            </a:endParaRPr>
          </a:p>
        </p:txBody>
      </p:sp>
      <p:sp>
        <p:nvSpPr>
          <p:cNvPr id="34" name="Rectangle 33">
            <a:extLst>
              <a:ext uri="{FF2B5EF4-FFF2-40B4-BE49-F238E27FC236}">
                <a16:creationId xmlns:a16="http://schemas.microsoft.com/office/drawing/2014/main" id="{EA7DDB4C-1115-E242-A72F-FF1C2B9E3A10}"/>
              </a:ext>
            </a:extLst>
          </p:cNvPr>
          <p:cNvSpPr/>
          <p:nvPr/>
        </p:nvSpPr>
        <p:spPr>
          <a:xfrm>
            <a:off x="6174328" y="2166091"/>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TextBox 39">
            <a:extLst>
              <a:ext uri="{FF2B5EF4-FFF2-40B4-BE49-F238E27FC236}">
                <a16:creationId xmlns:a16="http://schemas.microsoft.com/office/drawing/2014/main" id="{27B07B3D-F66A-9646-9C2D-95983657B7C2}"/>
              </a:ext>
            </a:extLst>
          </p:cNvPr>
          <p:cNvSpPr txBox="1"/>
          <p:nvPr/>
        </p:nvSpPr>
        <p:spPr bwMode="gray">
          <a:xfrm>
            <a:off x="661123" y="1608467"/>
            <a:ext cx="5320589" cy="1734438"/>
          </a:xfrm>
          <a:prstGeom prst="rect">
            <a:avLst/>
          </a:prstGeom>
          <a:noFill/>
        </p:spPr>
        <p:txBody>
          <a:bodyPr wrap="square" lIns="0" tIns="0" rIns="0" bIns="0" rtlCol="0">
            <a:no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1" i="0" u="none" strike="noStrike" kern="0" cap="none" spc="0" normalizeH="0" baseline="0" noProof="0">
              <a:ln>
                <a:noFill/>
              </a:ln>
              <a:solidFill>
                <a:srgbClr val="353E43"/>
              </a:solidFill>
              <a:effectLst/>
              <a:uLnTx/>
              <a:uFillTx/>
              <a:latin typeface="Arial"/>
              <a:ea typeface="+mn-ea"/>
              <a:cs typeface="Arial"/>
              <a:sym typeface="Arial"/>
            </a:endParaRPr>
          </a:p>
        </p:txBody>
      </p:sp>
      <p:sp>
        <p:nvSpPr>
          <p:cNvPr id="13" name="TextBox 12">
            <a:extLst>
              <a:ext uri="{FF2B5EF4-FFF2-40B4-BE49-F238E27FC236}">
                <a16:creationId xmlns:a16="http://schemas.microsoft.com/office/drawing/2014/main" id="{905965EE-0FE6-76A0-1598-BFF18F9BBBA6}"/>
              </a:ext>
            </a:extLst>
          </p:cNvPr>
          <p:cNvSpPr txBox="1"/>
          <p:nvPr/>
        </p:nvSpPr>
        <p:spPr bwMode="gray">
          <a:xfrm>
            <a:off x="335265" y="1464530"/>
            <a:ext cx="5552501" cy="5166750"/>
          </a:xfrm>
          <a:prstGeom prst="rect">
            <a:avLst/>
          </a:prstGeom>
          <a:noFill/>
        </p:spPr>
        <p:txBody>
          <a:bodyPr wrap="square" lIns="0" tIns="0" rIns="0" bIns="0" rtlCol="0" anchor="t">
            <a:no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1200" cap="none" spc="0" normalizeH="0" baseline="0" noProof="0">
                <a:ln>
                  <a:noFill/>
                </a:ln>
                <a:solidFill>
                  <a:srgbClr val="353E43"/>
                </a:solidFill>
                <a:effectLst/>
                <a:uLnTx/>
                <a:uFillTx/>
                <a:latin typeface="Arial"/>
                <a:ea typeface="+mn-ea"/>
                <a:cs typeface="Arial"/>
              </a:rPr>
              <a:t>Smoking tobacco remains London’s leading cause of premature death, killing 8,000 people per year​.</a:t>
            </a:r>
            <a:r>
              <a:rPr kumimoji="0" lang="en-GB" sz="1400" b="0" i="0" u="none" strike="noStrike" kern="1200" cap="none" spc="0" normalizeH="0" baseline="30000" noProof="0">
                <a:ln>
                  <a:noFill/>
                </a:ln>
                <a:solidFill>
                  <a:srgbClr val="353E43"/>
                </a:solidFill>
                <a:effectLst/>
                <a:uLnTx/>
                <a:uFillTx/>
                <a:latin typeface="Arial"/>
                <a:ea typeface="+mn-ea"/>
                <a:cs typeface="Arial"/>
              </a:rPr>
              <a:t>1</a:t>
            </a:r>
            <a:endParaRPr kumimoji="0" lang="en-US" sz="1800" b="0" i="0" u="none" strike="noStrike" kern="1200" cap="none" spc="0" normalizeH="0" baseline="0" noProof="0">
              <a:ln>
                <a:noFill/>
              </a:ln>
              <a:solidFill>
                <a:srgbClr val="353E43"/>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GB" sz="1400" b="0" i="0" u="none" strike="noStrike" kern="1200" cap="none" spc="-20" normalizeH="0" baseline="30000" noProof="0">
              <a:ln>
                <a:noFill/>
              </a:ln>
              <a:solidFill>
                <a:srgbClr val="353E43"/>
              </a:solidFill>
              <a:effectLst/>
              <a:uLnTx/>
              <a:uFillTx/>
              <a:latin typeface="Arial"/>
              <a:ea typeface="Aktiv Grotesk" panose="020B0504020202020204" pitchFamily="34" charset="0"/>
              <a:cs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1200" cap="none" spc="-20" normalizeH="0" baseline="0" noProof="0">
                <a:ln>
                  <a:noFill/>
                </a:ln>
                <a:solidFill>
                  <a:srgbClr val="353E43"/>
                </a:solidFill>
                <a:effectLst/>
                <a:uLnTx/>
                <a:uFillTx/>
                <a:latin typeface="Arial"/>
                <a:ea typeface="+mn-ea"/>
                <a:cs typeface="Arial"/>
                <a:sym typeface="Arial"/>
              </a:rPr>
              <a:t>In 2022, the adult smoking prevalence from the APS was 11.7% - a 0.6% increase from the 2020 data.</a:t>
            </a:r>
            <a:r>
              <a:rPr kumimoji="0" lang="en-GB" sz="1400" b="0" i="0" u="none" strike="noStrike" kern="1200" cap="none" spc="-20" normalizeH="0" baseline="30000" noProof="0">
                <a:ln>
                  <a:noFill/>
                </a:ln>
                <a:solidFill>
                  <a:srgbClr val="353E43"/>
                </a:solidFill>
                <a:effectLst/>
                <a:uLnTx/>
                <a:uFillTx/>
                <a:latin typeface="Arial"/>
                <a:ea typeface="+mn-ea"/>
                <a:cs typeface="Arial"/>
                <a:sym typeface="Arial"/>
              </a:rPr>
              <a:t>2 </a:t>
            </a:r>
            <a:r>
              <a:rPr kumimoji="0" lang="en-GB" sz="1400" b="0" i="0" u="none" strike="noStrike" kern="1200" cap="none" spc="-20" normalizeH="0" baseline="0" noProof="0">
                <a:ln>
                  <a:noFill/>
                </a:ln>
                <a:solidFill>
                  <a:srgbClr val="353E43"/>
                </a:solidFill>
                <a:effectLst/>
                <a:uLnTx/>
                <a:uFillTx/>
                <a:latin typeface="Arial"/>
                <a:ea typeface="+mn-ea"/>
                <a:cs typeface="Arial"/>
                <a:sym typeface="Arial"/>
              </a:rPr>
              <a:t>However, as the 2020 data was collected only via a telephone survey due to COVID-19 (not face to face interviews as well)  concerns were raised that this figure may have been an under-estimate</a:t>
            </a:r>
            <a:br>
              <a:rPr kumimoji="0" lang="en-GB" sz="1400" b="0" i="0" u="none" strike="noStrike" kern="1200" cap="none" spc="-20" normalizeH="0" baseline="0" noProof="0">
                <a:ln>
                  <a:noFill/>
                </a:ln>
                <a:solidFill>
                  <a:srgbClr val="353E43"/>
                </a:solidFill>
                <a:effectLst/>
                <a:uLnTx/>
                <a:uFillTx/>
                <a:latin typeface="Arial"/>
                <a:ea typeface="+mn-ea"/>
                <a:cs typeface="Arial"/>
                <a:sym typeface="Arial"/>
              </a:rPr>
            </a:br>
            <a:endParaRPr kumimoji="0" lang="en-GB" sz="1400" b="0" i="0" u="none" strike="noStrike" kern="1200" cap="none" spc="-20" normalizeH="0" baseline="0" noProof="0">
              <a:ln>
                <a:noFill/>
              </a:ln>
              <a:solidFill>
                <a:srgbClr val="353E43"/>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1200" cap="none" spc="-20" normalizeH="0" baseline="0" noProof="0">
                <a:ln>
                  <a:noFill/>
                </a:ln>
                <a:solidFill>
                  <a:srgbClr val="353E43"/>
                </a:solidFill>
                <a:effectLst/>
                <a:uLnTx/>
                <a:uFillTx/>
                <a:latin typeface="Arial"/>
                <a:ea typeface="+mn-ea"/>
                <a:cs typeface="Arial"/>
              </a:rPr>
              <a:t>Smoking prevalence </a:t>
            </a:r>
            <a:r>
              <a:rPr kumimoji="0" lang="en-GB" sz="1400" b="0" i="0" u="none" strike="noStrike" kern="1200" cap="none" spc="0" normalizeH="0" baseline="0" noProof="0">
                <a:ln>
                  <a:noFill/>
                </a:ln>
                <a:solidFill>
                  <a:srgbClr val="333333"/>
                </a:solidFill>
                <a:effectLst/>
                <a:uLnTx/>
                <a:uFillTx/>
                <a:latin typeface="Arial"/>
                <a:ea typeface="+mn-ea"/>
                <a:cs typeface="Arial"/>
              </a:rPr>
              <a:t>ranged from 6.2% in Kingston to 16.3% in Hounslow, in 2022.</a:t>
            </a:r>
            <a:r>
              <a:rPr kumimoji="0" lang="en-GB" sz="1400" b="0" i="0" u="none" strike="noStrike" kern="1200" cap="none" spc="0" normalizeH="0" baseline="30000" noProof="0">
                <a:ln>
                  <a:noFill/>
                </a:ln>
                <a:solidFill>
                  <a:srgbClr val="333333"/>
                </a:solidFill>
                <a:effectLst/>
                <a:uLnTx/>
                <a:uFillTx/>
                <a:latin typeface="Arial"/>
                <a:ea typeface="+mn-ea"/>
                <a:cs typeface="Arial"/>
              </a:rPr>
              <a:t>2</a:t>
            </a:r>
            <a:br>
              <a:rPr kumimoji="0" lang="en-GB" sz="1400" b="0" i="0" u="none" strike="noStrike" kern="1200" cap="none" spc="0" normalizeH="0" baseline="30000" noProof="0">
                <a:ln>
                  <a:noFill/>
                </a:ln>
                <a:solidFill>
                  <a:srgbClr val="333333"/>
                </a:solidFill>
                <a:effectLst/>
                <a:uLnTx/>
                <a:uFillTx/>
                <a:latin typeface="Arial"/>
                <a:ea typeface="+mn-ea"/>
                <a:cs typeface="Arial"/>
              </a:rPr>
            </a:br>
            <a:endParaRPr kumimoji="0" lang="en-GB" sz="1400" b="0" i="0" u="none" strike="noStrike" kern="1200" cap="none" spc="0" normalizeH="0" baseline="30000" noProof="0">
              <a:ln>
                <a:noFill/>
              </a:ln>
              <a:solidFill>
                <a:srgbClr val="333333"/>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1200" cap="none" spc="-20" normalizeH="0" baseline="0" noProof="0">
                <a:ln>
                  <a:noFill/>
                </a:ln>
                <a:solidFill>
                  <a:srgbClr val="353E43"/>
                </a:solidFill>
                <a:effectLst/>
                <a:uLnTx/>
                <a:uFillTx/>
                <a:latin typeface="Arial"/>
                <a:ea typeface="Aktiv Grotesk" panose="020B0504020202020204" pitchFamily="34" charset="0"/>
                <a:cs typeface="Arial"/>
                <a:sym typeface="Arial"/>
              </a:rPr>
              <a:t>In 2022 prevalence in routine and manual occupations (aged 18-64 years) was 20.2% </a:t>
            </a:r>
            <a:r>
              <a:rPr kumimoji="0" lang="en-GB" sz="1400" b="0" i="0" u="none" strike="noStrike" kern="1200" cap="none" spc="-20" normalizeH="0" baseline="30000" noProof="0">
                <a:ln>
                  <a:noFill/>
                </a:ln>
                <a:solidFill>
                  <a:srgbClr val="353E43"/>
                </a:solidFill>
                <a:effectLst/>
                <a:uLnTx/>
                <a:uFillTx/>
                <a:latin typeface="Arial"/>
                <a:ea typeface="Aktiv Grotesk" panose="020B0504020202020204" pitchFamily="34" charset="0"/>
                <a:cs typeface="Arial"/>
                <a:sym typeface="Arial"/>
              </a:rPr>
              <a:t>2</a:t>
            </a:r>
            <a:r>
              <a:rPr kumimoji="0" lang="en-GB" sz="1400" b="0" i="0" u="none" strike="noStrike" kern="1200" cap="none" spc="-20" normalizeH="0" baseline="0" noProof="0">
                <a:ln>
                  <a:noFill/>
                </a:ln>
                <a:solidFill>
                  <a:srgbClr val="353E43"/>
                </a:solidFill>
                <a:effectLst/>
                <a:uLnTx/>
                <a:uFillTx/>
                <a:latin typeface="Arial"/>
                <a:ea typeface="Aktiv Grotesk" panose="020B0504020202020204" pitchFamily="34" charset="0"/>
                <a:cs typeface="Arial"/>
                <a:sym typeface="Arial"/>
              </a:rPr>
              <a:t>, more than twice that of managerial and professional occupations (8.4%).</a:t>
            </a:r>
            <a:r>
              <a:rPr kumimoji="0" lang="en-GB" sz="1400" b="0" i="0" u="none" strike="noStrike" kern="1200" cap="none" spc="-20" normalizeH="0" baseline="30000" noProof="0">
                <a:ln>
                  <a:noFill/>
                </a:ln>
                <a:solidFill>
                  <a:srgbClr val="353E43"/>
                </a:solidFill>
                <a:effectLst/>
                <a:uLnTx/>
                <a:uFillTx/>
                <a:latin typeface="Arial"/>
                <a:ea typeface="Aktiv Grotesk" panose="020B0504020202020204" pitchFamily="34" charset="0"/>
                <a:cs typeface="Arial"/>
                <a:sym typeface="Arial"/>
              </a:rPr>
              <a:t>2</a:t>
            </a:r>
            <a:br>
              <a:rPr kumimoji="0" lang="en-GB" sz="1400" b="0" i="0" u="none" strike="noStrike" kern="1200" cap="none" spc="-20" normalizeH="0" baseline="30000" noProof="0">
                <a:ln>
                  <a:noFill/>
                </a:ln>
                <a:solidFill>
                  <a:srgbClr val="353E43"/>
                </a:solidFill>
                <a:effectLst/>
                <a:uLnTx/>
                <a:uFillTx/>
                <a:latin typeface="Arial"/>
                <a:ea typeface="Aktiv Grotesk" panose="020B0504020202020204" pitchFamily="34" charset="0"/>
                <a:cs typeface="Arial"/>
              </a:rPr>
            </a:br>
            <a:endParaRPr kumimoji="0" lang="en-GB" sz="1400" b="0" i="0" u="none" strike="noStrike" kern="1200" cap="none" spc="-20" normalizeH="0" baseline="30000" noProof="0">
              <a:ln>
                <a:noFill/>
              </a:ln>
              <a:solidFill>
                <a:srgbClr val="353E43"/>
              </a:solidFill>
              <a:effectLst/>
              <a:uLnTx/>
              <a:uFillTx/>
              <a:latin typeface="Arial"/>
              <a:ea typeface="Aktiv Grotesk" panose="020B0504020202020204" pitchFamily="34" charset="0"/>
              <a:cs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1200" cap="none" spc="-20" normalizeH="0" baseline="0" noProof="0">
                <a:ln>
                  <a:noFill/>
                </a:ln>
                <a:solidFill>
                  <a:srgbClr val="353E43"/>
                </a:solidFill>
                <a:effectLst/>
                <a:uLnTx/>
                <a:uFillTx/>
                <a:latin typeface="Arial"/>
                <a:ea typeface="+mn-ea"/>
                <a:cs typeface="Arial"/>
              </a:rPr>
              <a:t>Data from the GP Patient Survey (GPPS) shows that smoking prevalence is higher in adults (18+) with a long-term mental health condition in London (27.2%) in 2021/22, compared to 14.9% in the general adult population.</a:t>
            </a:r>
            <a:r>
              <a:rPr kumimoji="0" lang="en-GB" sz="1400" b="0" i="0" u="none" strike="noStrike" kern="1200" cap="none" spc="-20" normalizeH="0" baseline="30000" noProof="0">
                <a:ln>
                  <a:noFill/>
                </a:ln>
                <a:solidFill>
                  <a:srgbClr val="353E43"/>
                </a:solidFill>
                <a:effectLst/>
                <a:uLnTx/>
                <a:uFillTx/>
                <a:latin typeface="Arial"/>
                <a:ea typeface="+mn-ea"/>
                <a:cs typeface="Arial"/>
              </a:rPr>
              <a:t>2</a:t>
            </a:r>
            <a:br>
              <a:rPr kumimoji="0" lang="en-GB" sz="1400" b="0" i="0" u="none" strike="noStrike" kern="1200" cap="none" spc="-20" normalizeH="0" baseline="30000" noProof="0">
                <a:ln>
                  <a:noFill/>
                </a:ln>
                <a:solidFill>
                  <a:srgbClr val="353E43"/>
                </a:solidFill>
                <a:effectLst/>
                <a:uLnTx/>
                <a:uFillTx/>
                <a:latin typeface="Arial"/>
                <a:ea typeface="+mn-ea"/>
                <a:cs typeface="Arial"/>
              </a:rPr>
            </a:br>
            <a:endParaRPr kumimoji="0" lang="en-GB" sz="1400" b="0" i="0" u="none" strike="noStrike" kern="1200" cap="none" spc="-20" normalizeH="0" baseline="30000" noProof="0">
              <a:ln>
                <a:noFill/>
              </a:ln>
              <a:solidFill>
                <a:srgbClr val="353E43"/>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1200" cap="none" spc="0" normalizeH="0" baseline="0" noProof="0">
                <a:ln>
                  <a:noFill/>
                </a:ln>
                <a:solidFill>
                  <a:srgbClr val="353E43"/>
                </a:solidFill>
                <a:effectLst/>
                <a:uLnTx/>
                <a:uFillTx/>
                <a:latin typeface="Arial"/>
                <a:ea typeface="+mn-ea"/>
                <a:cs typeface="Arial"/>
              </a:rPr>
              <a:t>Smoking during pregnancy is the leading modifiable risk factor for poor birth outcomes</a:t>
            </a:r>
            <a:r>
              <a:rPr kumimoji="0" lang="en-US" sz="1400" b="0" i="0" u="none" strike="noStrike" kern="1200" cap="none" spc="0" normalizeH="0" baseline="0" noProof="0">
                <a:ln>
                  <a:noFill/>
                </a:ln>
                <a:solidFill>
                  <a:srgbClr val="353E43"/>
                </a:solidFill>
                <a:effectLst/>
                <a:uLnTx/>
                <a:uFillTx/>
                <a:latin typeface="Arial"/>
                <a:ea typeface="+mn-ea"/>
                <a:cs typeface="Arial"/>
              </a:rPr>
              <a:t>​. In 2</a:t>
            </a:r>
            <a:r>
              <a:rPr kumimoji="0" lang="en-GB" sz="1400" b="0" i="0" u="none" strike="noStrike" kern="1200" cap="none" spc="0" normalizeH="0" baseline="0" noProof="0">
                <a:ln>
                  <a:noFill/>
                </a:ln>
                <a:solidFill>
                  <a:srgbClr val="353E43"/>
                </a:solidFill>
                <a:effectLst/>
                <a:uLnTx/>
                <a:uFillTx/>
                <a:latin typeface="Arial"/>
                <a:ea typeface="+mn-ea"/>
                <a:cs typeface="Arial"/>
              </a:rPr>
              <a:t>022/23, 4.6% of women were smoking at the time of delivery in London, representing a continuing decreasing trend (vs 8.8% of women in England).</a:t>
            </a:r>
            <a:r>
              <a:rPr kumimoji="0" lang="en-GB" sz="1400" b="0" i="0" u="none" strike="noStrike" kern="1200" cap="none" spc="0" normalizeH="0" baseline="30000" noProof="0">
                <a:ln>
                  <a:noFill/>
                </a:ln>
                <a:solidFill>
                  <a:srgbClr val="353E43"/>
                </a:solidFill>
                <a:effectLst/>
                <a:uLnTx/>
                <a:uFillTx/>
                <a:latin typeface="Arial"/>
                <a:ea typeface="+mn-ea"/>
                <a:cs typeface="Arial"/>
              </a:rPr>
              <a:t>2</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1200" cap="none" spc="-20" normalizeH="0" baseline="0" noProof="0">
              <a:ln>
                <a:noFill/>
              </a:ln>
              <a:solidFill>
                <a:srgbClr val="353E43"/>
              </a:solidFill>
              <a:effectLst/>
              <a:uLnTx/>
              <a:uFillTx/>
              <a:latin typeface="Arial" panose="020B0604020202020204" pitchFamily="34" charset="0"/>
              <a:ea typeface="Aktiv Grotesk" panose="020B0504020202020204" pitchFamily="34" charset="0"/>
              <a:cs typeface="Arial" panose="020B060402020202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1200" cap="none" spc="-20" normalizeH="0" baseline="0" noProof="0">
              <a:ln>
                <a:noFill/>
              </a:ln>
              <a:solidFill>
                <a:srgbClr val="353E43"/>
              </a:solidFill>
              <a:effectLst/>
              <a:uLnTx/>
              <a:uFillTx/>
              <a:latin typeface="Arial" panose="020B0604020202020204" pitchFamily="34" charset="0"/>
              <a:ea typeface="Aktiv Grotesk" panose="020B0504020202020204" pitchFamily="34" charset="0"/>
              <a:cs typeface="Arial" panose="020B060402020202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1200" cap="none" spc="-20" normalizeH="0" baseline="0" noProof="0">
              <a:ln>
                <a:noFill/>
              </a:ln>
              <a:solidFill>
                <a:srgbClr val="353E43"/>
              </a:solidFill>
              <a:effectLst/>
              <a:uLnTx/>
              <a:uFillTx/>
              <a:latin typeface="Arial" panose="020B0604020202020204" pitchFamily="34" charset="0"/>
              <a:ea typeface="+mn-ea"/>
              <a:cs typeface="Arial" panose="020B060402020202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1" i="0" u="none" strike="noStrike" kern="0" cap="none" spc="0" normalizeH="0" baseline="30000" noProof="0">
              <a:ln>
                <a:noFill/>
              </a:ln>
              <a:solidFill>
                <a:srgbClr val="353E43"/>
              </a:solidFill>
              <a:effectLst/>
              <a:uLnTx/>
              <a:uFillTx/>
              <a:latin typeface="Arial"/>
              <a:ea typeface="+mn-ea"/>
              <a:cs typeface="Arial"/>
              <a:sym typeface="Arial"/>
            </a:endParaRPr>
          </a:p>
        </p:txBody>
      </p:sp>
      <p:sp>
        <p:nvSpPr>
          <p:cNvPr id="12" name="Title 2">
            <a:extLst>
              <a:ext uri="{FF2B5EF4-FFF2-40B4-BE49-F238E27FC236}">
                <a16:creationId xmlns:a16="http://schemas.microsoft.com/office/drawing/2014/main" id="{77BF38F4-3F7F-4BD2-8916-BB008A5F5E19}"/>
              </a:ext>
            </a:extLst>
          </p:cNvPr>
          <p:cNvSpPr txBox="1">
            <a:spLocks/>
          </p:cNvSpPr>
          <p:nvPr/>
        </p:nvSpPr>
        <p:spPr>
          <a:xfrm>
            <a:off x="623601" y="212355"/>
            <a:ext cx="10751768" cy="507791"/>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spcFirstLastPara="1" wrap="square" lIns="0" tIns="45700" rIns="91425" bIns="45700" anchor="t"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pPr marL="0" marR="0" lvl="0" indent="0" algn="l" defTabSz="914400" rtl="0" eaLnBrk="1" fontAlgn="auto" latinLnBrk="0" hangingPunct="1">
              <a:lnSpc>
                <a:spcPct val="90000"/>
              </a:lnSpc>
              <a:spcBef>
                <a:spcPts val="0"/>
              </a:spcBef>
              <a:spcAft>
                <a:spcPts val="0"/>
              </a:spcAft>
              <a:buClr>
                <a:srgbClr val="EE266D"/>
              </a:buClr>
              <a:buSzPts val="2800"/>
              <a:buFont typeface="Arial"/>
              <a:buNone/>
              <a:tabLst/>
              <a:defRPr/>
            </a:pPr>
            <a:r>
              <a:rPr kumimoji="0" lang="en-GB" sz="3000" b="1" i="0" u="none" strike="noStrike" kern="0" cap="none" spc="190" normalizeH="0" baseline="0" noProof="0">
                <a:ln>
                  <a:noFill/>
                </a:ln>
                <a:solidFill>
                  <a:srgbClr val="0082B3"/>
                </a:solidFill>
                <a:effectLst/>
                <a:uLnTx/>
                <a:uFillTx/>
                <a:latin typeface="Arial"/>
                <a:ea typeface="Aktiv Grotesk" panose="020B0504020202020204" pitchFamily="34" charset="0"/>
                <a:cs typeface="Arial"/>
                <a:sym typeface="Arial"/>
              </a:rPr>
              <a:t>SMOKING PREVALENCE IN LONDON</a:t>
            </a:r>
            <a:endParaRPr kumimoji="0" lang="en-US" sz="3000" b="1" i="0" u="none" strike="noStrike" kern="0" cap="none" spc="190" normalizeH="0" baseline="0" noProof="0">
              <a:ln>
                <a:noFill/>
              </a:ln>
              <a:solidFill>
                <a:srgbClr val="0082B3"/>
              </a:solidFill>
              <a:effectLst/>
              <a:uLnTx/>
              <a:uFillTx/>
              <a:latin typeface="Arial" panose="020B0604020202020204" pitchFamily="34" charset="0"/>
              <a:ea typeface="Aktiv Grotesk" panose="020B0504020202020204" pitchFamily="34" charset="0"/>
              <a:cs typeface="Arial" panose="020B0604020202020204" pitchFamily="34" charset="0"/>
              <a:sym typeface="Arial"/>
            </a:endParaRPr>
          </a:p>
        </p:txBody>
      </p:sp>
      <p:sp>
        <p:nvSpPr>
          <p:cNvPr id="15" name="Text Placeholder 5">
            <a:extLst>
              <a:ext uri="{FF2B5EF4-FFF2-40B4-BE49-F238E27FC236}">
                <a16:creationId xmlns:a16="http://schemas.microsoft.com/office/drawing/2014/main" id="{67298610-6C48-4375-ACF3-2A1E364343A0}"/>
              </a:ext>
            </a:extLst>
          </p:cNvPr>
          <p:cNvSpPr txBox="1">
            <a:spLocks/>
          </p:cNvSpPr>
          <p:nvPr/>
        </p:nvSpPr>
        <p:spPr>
          <a:xfrm>
            <a:off x="623601" y="724844"/>
            <a:ext cx="10650071" cy="707886"/>
          </a:xfrm>
          <a:prstGeom prst="rect">
            <a:avLst/>
          </a:prstGeom>
        </p:spPr>
        <p:txBody>
          <a:bodyPr vert="horz" wrap="square" lIns="0" tIns="45720" rIns="91440" bIns="45720" rtlCol="0" anchor="t" anchorCtr="0">
            <a:sp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1200" cap="none" spc="-20" normalizeH="0" baseline="0" noProof="0">
                <a:ln>
                  <a:noFill/>
                </a:ln>
                <a:solidFill>
                  <a:srgbClr val="353E43"/>
                </a:solidFill>
                <a:effectLst/>
                <a:uLnTx/>
                <a:uFillTx/>
                <a:latin typeface="Arial"/>
                <a:ea typeface="Aktiv Grotesk" panose="020B0504020202020204" pitchFamily="34" charset="0"/>
                <a:cs typeface="Arial"/>
                <a:sym typeface="Arial"/>
              </a:rPr>
              <a:t>Smoking prevalence is 11.7% in London, but significant inequalities remain with rates higher in deprived areas, in those with mental illness and routine and manual occupations</a:t>
            </a:r>
          </a:p>
        </p:txBody>
      </p:sp>
      <p:sp>
        <p:nvSpPr>
          <p:cNvPr id="16" name="Rectangle 15">
            <a:extLst>
              <a:ext uri="{FF2B5EF4-FFF2-40B4-BE49-F238E27FC236}">
                <a16:creationId xmlns:a16="http://schemas.microsoft.com/office/drawing/2014/main" id="{7B56F96B-E52E-490F-877D-4D2856FA239B}"/>
              </a:ext>
            </a:extLst>
          </p:cNvPr>
          <p:cNvSpPr/>
          <p:nvPr/>
        </p:nvSpPr>
        <p:spPr>
          <a:xfrm>
            <a:off x="5800323" y="6512038"/>
            <a:ext cx="6214893" cy="246221"/>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353E43"/>
                </a:solidFill>
                <a:effectLst/>
                <a:uLnTx/>
                <a:uFillTx/>
                <a:latin typeface="Arial"/>
                <a:ea typeface="+mn-ea"/>
                <a:cs typeface="Arial"/>
              </a:rPr>
              <a:t>Source: (1)  </a:t>
            </a:r>
            <a:r>
              <a:rPr kumimoji="0" lang="en-GB" sz="1000" b="0" i="0" u="none" strike="noStrike" kern="1200" cap="none" spc="0" normalizeH="0" baseline="0" noProof="0">
                <a:ln>
                  <a:noFill/>
                </a:ln>
                <a:solidFill>
                  <a:srgbClr val="353E43"/>
                </a:solidFill>
                <a:effectLst/>
                <a:uLnTx/>
                <a:uFillTx/>
                <a:latin typeface="Arial"/>
                <a:ea typeface="+mn-ea"/>
                <a:cs typeface="+mn-cs"/>
                <a:hlinkClick r:id="rId3">
                  <a:extLst>
                    <a:ext uri="{A12FA001-AC4F-418D-AE19-62706E023703}">
                      <ahyp:hlinkClr xmlns:ahyp="http://schemas.microsoft.com/office/drawing/2018/hyperlinkcolor" val="tx"/>
                    </a:ext>
                  </a:extLst>
                </a:hlinkClick>
              </a:rPr>
              <a:t>London Vision -Tobacco-control-and-reducing-smoking </a:t>
            </a:r>
            <a:r>
              <a:rPr kumimoji="0" lang="en-GB" sz="1000" b="0" i="0" u="none" strike="noStrike" kern="1200" cap="none" spc="0" normalizeH="0" baseline="0" noProof="0">
                <a:ln>
                  <a:noFill/>
                </a:ln>
                <a:solidFill>
                  <a:srgbClr val="353E43"/>
                </a:solidFill>
                <a:effectLst/>
                <a:uLnTx/>
                <a:uFillTx/>
                <a:latin typeface="Arial"/>
                <a:ea typeface="+mn-ea"/>
                <a:cs typeface="+mn-cs"/>
              </a:rPr>
              <a:t> (2) </a:t>
            </a:r>
            <a:r>
              <a:rPr kumimoji="0" lang="en-GB" sz="1000" b="0" i="0" u="none" strike="noStrike" kern="1200" cap="none" spc="0" normalizeH="0" baseline="0" noProof="0">
                <a:ln>
                  <a:noFill/>
                </a:ln>
                <a:solidFill>
                  <a:srgbClr val="353E43"/>
                </a:solidFill>
                <a:effectLst/>
                <a:uLnTx/>
                <a:uFillTx/>
                <a:latin typeface="Arial"/>
                <a:ea typeface="+mn-lt"/>
                <a:cs typeface="Arial"/>
                <a:hlinkClick r:id="rId4">
                  <a:extLst>
                    <a:ext uri="{A12FA001-AC4F-418D-AE19-62706E023703}">
                      <ahyp:hlinkClr xmlns:ahyp="http://schemas.microsoft.com/office/drawing/2018/hyperlinkcolor" val="tx"/>
                    </a:ext>
                  </a:extLst>
                </a:hlinkClick>
              </a:rPr>
              <a:t>Local Tobacco Control Profiles</a:t>
            </a:r>
            <a:r>
              <a:rPr kumimoji="0" lang="en-GB" sz="1000" b="0" i="0" u="none" strike="noStrike" kern="1200" cap="none" spc="0" normalizeH="0" baseline="0" noProof="0">
                <a:ln>
                  <a:noFill/>
                </a:ln>
                <a:solidFill>
                  <a:srgbClr val="353E43"/>
                </a:solidFill>
                <a:effectLst/>
                <a:uLnTx/>
                <a:uFillTx/>
                <a:latin typeface="Arial"/>
                <a:ea typeface="+mn-ea"/>
                <a:cs typeface="Arial"/>
                <a:hlinkClick r:id="rId4">
                  <a:extLst>
                    <a:ext uri="{A12FA001-AC4F-418D-AE19-62706E023703}">
                      <ahyp:hlinkClr xmlns:ahyp="http://schemas.microsoft.com/office/drawing/2018/hyperlinkcolor" val="tx"/>
                    </a:ext>
                  </a:extLst>
                </a:hlinkClick>
              </a:rPr>
              <a:t> </a:t>
            </a:r>
            <a:r>
              <a:rPr kumimoji="0" lang="en-GB" sz="1000" b="0" i="0" u="none" strike="noStrike" kern="1200" cap="none" spc="0" normalizeH="0" baseline="0" noProof="0">
                <a:ln>
                  <a:noFill/>
                </a:ln>
                <a:solidFill>
                  <a:srgbClr val="353E43"/>
                </a:solidFill>
                <a:effectLst/>
                <a:uLnTx/>
                <a:uFillTx/>
                <a:latin typeface="Arial"/>
                <a:ea typeface="+mn-ea"/>
                <a:cs typeface="Arial"/>
                <a:hlinkClick r:id="rId5">
                  <a:extLst>
                    <a:ext uri="{A12FA001-AC4F-418D-AE19-62706E023703}">
                      <ahyp:hlinkClr xmlns:ahyp="http://schemas.microsoft.com/office/drawing/2018/hyperlinkcolor" val="tx"/>
                    </a:ext>
                  </a:extLst>
                </a:hlinkClick>
              </a:rPr>
              <a:t> </a:t>
            </a:r>
            <a:r>
              <a:rPr kumimoji="0" lang="en-GB" sz="1000" b="0" i="0" u="none" strike="noStrike" kern="1200" cap="none" spc="0" normalizeH="0" baseline="0" noProof="0">
                <a:ln>
                  <a:noFill/>
                </a:ln>
                <a:solidFill>
                  <a:srgbClr val="353E43"/>
                </a:solidFill>
                <a:effectLst/>
                <a:uLnTx/>
                <a:uFillTx/>
                <a:latin typeface="Arial"/>
                <a:ea typeface="+mn-ea"/>
                <a:cs typeface="Arial"/>
              </a:rPr>
              <a:t> </a:t>
            </a:r>
          </a:p>
        </p:txBody>
      </p:sp>
      <p:pic>
        <p:nvPicPr>
          <p:cNvPr id="4" name="Picture 3" descr="A screenshot of a computer&#10;&#10;Description automatically generated">
            <a:extLst>
              <a:ext uri="{FF2B5EF4-FFF2-40B4-BE49-F238E27FC236}">
                <a16:creationId xmlns:a16="http://schemas.microsoft.com/office/drawing/2014/main" id="{3583113E-46A8-6458-98DB-0CF312406AEB}"/>
              </a:ext>
            </a:extLst>
          </p:cNvPr>
          <p:cNvPicPr>
            <a:picLocks noChangeAspect="1"/>
          </p:cNvPicPr>
          <p:nvPr/>
        </p:nvPicPr>
        <p:blipFill rotWithShape="1">
          <a:blip r:embed="rId6"/>
          <a:srcRect l="5812" t="19744" r="34416" b="29487"/>
          <a:stretch/>
        </p:blipFill>
        <p:spPr>
          <a:xfrm>
            <a:off x="5854148" y="2696817"/>
            <a:ext cx="6066705" cy="3417289"/>
          </a:xfrm>
          <a:prstGeom prst="rect">
            <a:avLst/>
          </a:prstGeom>
        </p:spPr>
      </p:pic>
    </p:spTree>
    <p:extLst>
      <p:ext uri="{BB962C8B-B14F-4D97-AF65-F5344CB8AC3E}">
        <p14:creationId xmlns:p14="http://schemas.microsoft.com/office/powerpoint/2010/main" val="308582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046EACDA-52F0-407C-BB0B-5EB9C2E3BE0F}"/>
              </a:ext>
            </a:extLst>
          </p:cNvPr>
          <p:cNvSpPr txBox="1">
            <a:spLocks noGrp="1"/>
          </p:cNvSpPr>
          <p:nvPr>
            <p:ph type="title" idx="4294967295"/>
          </p:nvPr>
        </p:nvSpPr>
        <p:spPr>
          <a:xfrm>
            <a:off x="477827" y="305121"/>
            <a:ext cx="10751768" cy="507791"/>
          </a:xfrm>
          <a:prstGeom prst="rect">
            <a:avLst/>
          </a:prstGeom>
          <a:noFill/>
          <a:ln w="25400" cap="flat" cmpd="sng" algn="ctr">
            <a:noFill/>
            <a:prstDash val="solid"/>
          </a:ln>
          <a:effectLst/>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0" tIns="45700" rIns="91425" bIns="4570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pPr marL="0" marR="0" lvl="0" indent="0" algn="l" defTabSz="914400" rtl="0" eaLnBrk="1" fontAlgn="auto" latinLnBrk="0" hangingPunct="1">
              <a:lnSpc>
                <a:spcPct val="90000"/>
              </a:lnSpc>
              <a:spcBef>
                <a:spcPts val="0"/>
              </a:spcBef>
              <a:spcAft>
                <a:spcPts val="0"/>
              </a:spcAft>
              <a:buClr>
                <a:schemeClr val="accent1"/>
              </a:buClr>
              <a:buSzPts val="2800"/>
              <a:buFont typeface="Arial"/>
              <a:buNone/>
              <a:tabLst/>
              <a:defRPr/>
            </a:pPr>
            <a:r>
              <a:rPr kumimoji="0" lang="en-US" sz="3000" b="1" i="0" u="none" strike="noStrike" kern="1200" cap="none" spc="190" normalizeH="0" baseline="0" noProof="0" dirty="0">
                <a:ln>
                  <a:noFill/>
                </a:ln>
                <a:solidFill>
                  <a:srgbClr val="0082B3"/>
                </a:solidFill>
                <a:effectLst/>
                <a:uLnTx/>
                <a:uFillTx/>
                <a:latin typeface="Arial" panose="020B0604020202020204" pitchFamily="34" charset="0"/>
                <a:ea typeface="Aktiv Grotesk" panose="020B0504020202020204" pitchFamily="34" charset="0"/>
                <a:cs typeface="Arial" panose="020B0604020202020204" pitchFamily="34" charset="0"/>
                <a:sym typeface="Arial"/>
              </a:rPr>
              <a:t>OVERWEIGHT/OBESITY IN ADULTS IN LONDON</a:t>
            </a:r>
            <a:endParaRPr kumimoji="0" lang="en-US" sz="3000" b="1" i="0" u="none" strike="noStrike" kern="0" cap="none" spc="190" normalizeH="0" baseline="0" noProof="0" dirty="0">
              <a:ln>
                <a:noFill/>
              </a:ln>
              <a:solidFill>
                <a:srgbClr val="0082B3"/>
              </a:solidFill>
              <a:effectLst/>
              <a:uLnTx/>
              <a:uFillTx/>
              <a:latin typeface="Arial" panose="020B0604020202020204" pitchFamily="34" charset="0"/>
              <a:ea typeface="Aktiv Grotesk" panose="020B0504020202020204" pitchFamily="34" charset="0"/>
              <a:cs typeface="Arial" panose="020B0604020202020204" pitchFamily="34" charset="0"/>
              <a:sym typeface="Arial"/>
            </a:endParaRPr>
          </a:p>
        </p:txBody>
      </p:sp>
      <p:sp>
        <p:nvSpPr>
          <p:cNvPr id="12" name="Text Placeholder 5">
            <a:extLst>
              <a:ext uri="{FF2B5EF4-FFF2-40B4-BE49-F238E27FC236}">
                <a16:creationId xmlns:a16="http://schemas.microsoft.com/office/drawing/2014/main" id="{FF7703C2-1522-4F31-9A0C-AADBB8467D39}"/>
              </a:ext>
            </a:extLst>
          </p:cNvPr>
          <p:cNvSpPr txBox="1">
            <a:spLocks/>
          </p:cNvSpPr>
          <p:nvPr/>
        </p:nvSpPr>
        <p:spPr>
          <a:xfrm>
            <a:off x="475336" y="856988"/>
            <a:ext cx="11352435" cy="1009037"/>
          </a:xfrm>
          <a:prstGeom prst="rect">
            <a:avLst/>
          </a:prstGeom>
        </p:spPr>
        <p:txBody>
          <a:bodyPr vert="horz" wrap="square" lIns="0" tIns="45720" rIns="91440" bIns="45720" rtlCol="0" anchor="t" anchorCtr="0">
            <a:sp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20" normalizeH="0" baseline="0" noProof="0" dirty="0">
                <a:ln>
                  <a:noFill/>
                </a:ln>
                <a:solidFill>
                  <a:srgbClr val="353E43"/>
                </a:solidFill>
                <a:effectLst/>
                <a:uLnTx/>
                <a:uFillTx/>
                <a:latin typeface="Arial"/>
                <a:ea typeface="+mn-ea"/>
                <a:cs typeface="Arial"/>
              </a:rPr>
              <a:t>In 2022/23 </a:t>
            </a:r>
            <a:r>
              <a:rPr kumimoji="0" lang="en-GB" sz="2000" b="0" i="0" u="none" strike="noStrike" kern="1200" cap="none" spc="-20" normalizeH="0" baseline="0" noProof="0" dirty="0">
                <a:ln>
                  <a:noFill/>
                </a:ln>
                <a:solidFill>
                  <a:srgbClr val="353E43"/>
                </a:solidFill>
                <a:effectLst/>
                <a:uLnTx/>
                <a:uFillTx/>
                <a:latin typeface="Arial"/>
                <a:ea typeface="+mn-lt"/>
                <a:cs typeface="Arial"/>
              </a:rPr>
              <a:t>57.2</a:t>
            </a:r>
            <a:r>
              <a:rPr kumimoji="0" lang="en-GB" sz="2000" b="0" i="0" u="none" strike="noStrike" kern="1200" cap="none" spc="-20" normalizeH="0" baseline="0" noProof="0" dirty="0">
                <a:ln>
                  <a:noFill/>
                </a:ln>
                <a:solidFill>
                  <a:srgbClr val="353E43"/>
                </a:solidFill>
                <a:effectLst/>
                <a:uLnTx/>
                <a:uFillTx/>
                <a:latin typeface="Arial"/>
                <a:ea typeface="+mn-ea"/>
                <a:cs typeface="Arial"/>
              </a:rPr>
              <a:t>% of adults (18+) in London were classified as overweight or obese. This is significantly lower than the national average of 64.0% but shows no improvement over time and there is wide variation across London local authorities</a:t>
            </a:r>
            <a:r>
              <a:rPr kumimoji="0" lang="en-GB" sz="2000" b="0" i="0" u="none" strike="noStrike" kern="1200" cap="none" spc="-20" normalizeH="0" baseline="30000" noProof="0" dirty="0">
                <a:ln>
                  <a:noFill/>
                </a:ln>
                <a:solidFill>
                  <a:srgbClr val="353E43"/>
                </a:solidFill>
                <a:effectLst/>
                <a:uLnTx/>
                <a:uFillTx/>
                <a:latin typeface="Arial"/>
                <a:ea typeface="+mn-ea"/>
                <a:cs typeface="Arial"/>
              </a:rPr>
              <a:t>1</a:t>
            </a:r>
            <a:r>
              <a:rPr kumimoji="0" lang="en-GB" sz="2000" b="0" i="0" u="none" strike="noStrike" kern="1200" cap="none" spc="-20" normalizeH="0" baseline="0" noProof="0" dirty="0">
                <a:ln>
                  <a:noFill/>
                </a:ln>
                <a:solidFill>
                  <a:srgbClr val="353E43"/>
                </a:solidFill>
                <a:effectLst/>
                <a:uLnTx/>
                <a:uFillTx/>
                <a:latin typeface="Arial"/>
                <a:ea typeface="+mn-ea"/>
                <a:cs typeface="Arial"/>
              </a:rPr>
              <a:t>.</a:t>
            </a:r>
            <a:endParaRPr kumimoji="0" lang="en-US" sz="1200" b="0" i="0" u="none" strike="noStrike" kern="1200" cap="none" spc="0" normalizeH="0" baseline="0" noProof="0" dirty="0">
              <a:ln>
                <a:noFill/>
              </a:ln>
              <a:solidFill>
                <a:srgbClr val="8F9293"/>
              </a:solidFill>
              <a:effectLst/>
              <a:uLnTx/>
              <a:uFillTx/>
              <a:latin typeface="Arial"/>
              <a:ea typeface="+mn-ea"/>
              <a:cs typeface="Arial"/>
            </a:endParaRPr>
          </a:p>
        </p:txBody>
      </p:sp>
      <p:sp>
        <p:nvSpPr>
          <p:cNvPr id="13" name="TextBox 12">
            <a:extLst>
              <a:ext uri="{FF2B5EF4-FFF2-40B4-BE49-F238E27FC236}">
                <a16:creationId xmlns:a16="http://schemas.microsoft.com/office/drawing/2014/main" id="{905965EE-0FE6-76A0-1598-BFF18F9BBBA6}"/>
              </a:ext>
            </a:extLst>
          </p:cNvPr>
          <p:cNvSpPr txBox="1"/>
          <p:nvPr/>
        </p:nvSpPr>
        <p:spPr bwMode="gray">
          <a:xfrm>
            <a:off x="475336" y="2105143"/>
            <a:ext cx="5673670" cy="4139706"/>
          </a:xfrm>
          <a:prstGeom prst="rect">
            <a:avLst/>
          </a:prstGeom>
          <a:noFill/>
        </p:spPr>
        <p:txBody>
          <a:bodyPr wrap="square" lIns="0" tIns="0" rIns="0" bIns="0" rtlCol="0" anchor="t">
            <a:noAutofit/>
          </a:bodyPr>
          <a:lstStyle/>
          <a:p>
            <a:pPr marL="285750" marR="0" lvl="0" indent="-285750" algn="l" defTabSz="914400" rtl="0" eaLnBrk="1" fontAlgn="auto" latinLnBrk="0" hangingPunct="1">
              <a:lnSpc>
                <a:spcPct val="100000"/>
              </a:lnSpc>
              <a:spcBef>
                <a:spcPts val="0"/>
              </a:spcBef>
              <a:spcAft>
                <a:spcPts val="600"/>
              </a:spcAft>
              <a:buClr>
                <a:srgbClr val="000000"/>
              </a:buClr>
              <a:buSzTx/>
              <a:buFont typeface="Arial"/>
              <a:buChar char="•"/>
              <a:tabLst/>
              <a:defRPr/>
            </a:pPr>
            <a:r>
              <a:rPr kumimoji="0" lang="en-GB" sz="1400" b="0" i="0" u="none" strike="noStrike" kern="1200" cap="none" spc="-20" normalizeH="0" baseline="0" noProof="0" dirty="0">
                <a:ln>
                  <a:noFill/>
                </a:ln>
                <a:solidFill>
                  <a:srgbClr val="5C6970">
                    <a:lumMod val="50000"/>
                  </a:srgbClr>
                </a:solidFill>
                <a:effectLst/>
                <a:uLnTx/>
                <a:uFillTx/>
                <a:latin typeface="Arial"/>
                <a:ea typeface="Aktiv Grotesk" panose="020B0504020202020204" pitchFamily="34" charset="0"/>
                <a:cs typeface="Arial"/>
                <a:sym typeface="Arial"/>
              </a:rPr>
              <a:t>Barking &amp; Dagenham (70.5%) had the highest proportion of overweight or obese adults and Kensington &amp; Chelsea (45.8%) had the lowest.</a:t>
            </a:r>
            <a:endParaRPr kumimoji="0" lang="en-GB" sz="1400" b="0" i="0" u="none" strike="noStrike" kern="1200" cap="none" spc="-20" normalizeH="0" baseline="0" noProof="0" dirty="0">
              <a:ln>
                <a:noFill/>
              </a:ln>
              <a:solidFill>
                <a:srgbClr val="5C6970">
                  <a:lumMod val="50000"/>
                </a:srgbClr>
              </a:solidFill>
              <a:effectLst/>
              <a:uLnTx/>
              <a:uFillTx/>
              <a:latin typeface="Arial"/>
              <a:ea typeface="Aktiv Grotesk" panose="020B0504020202020204" pitchFamily="34" charset="0"/>
              <a:cs typeface="Arial"/>
            </a:endParaRPr>
          </a:p>
          <a:p>
            <a:pPr marL="285750" marR="0" lvl="0" indent="-28575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GB" sz="1400" b="0" i="0" u="none" strike="noStrike" kern="1200" cap="none" spc="-20" normalizeH="0" baseline="0" noProof="0" dirty="0">
                <a:ln>
                  <a:noFill/>
                </a:ln>
                <a:solidFill>
                  <a:srgbClr val="5C6970">
                    <a:lumMod val="50000"/>
                  </a:srgbClr>
                </a:solidFill>
                <a:effectLst/>
                <a:uLnTx/>
                <a:uFillTx/>
                <a:latin typeface="Arial"/>
                <a:ea typeface="Aktiv Grotesk" panose="020B0504020202020204" pitchFamily="34" charset="0"/>
                <a:cs typeface="Arial"/>
                <a:sym typeface="Arial"/>
              </a:rPr>
              <a:t>The impact of the pandemic on obesity levels is not yet known. Given the changes in other risk factors presented, such as diet, physical activity, and alcohol, it is possible that there has been an increase and widening of inequalities.</a:t>
            </a:r>
            <a:r>
              <a:rPr kumimoji="0" lang="en-GB" sz="1400" b="0" i="0" u="none" strike="noStrike" kern="1200" cap="none" spc="0" normalizeH="0" baseline="30000" noProof="0" dirty="0">
                <a:ln>
                  <a:noFill/>
                </a:ln>
                <a:solidFill>
                  <a:srgbClr val="5C6970">
                    <a:lumMod val="50000"/>
                  </a:srgbClr>
                </a:solidFill>
                <a:effectLst/>
                <a:uLnTx/>
                <a:uFillTx/>
                <a:latin typeface="Arial"/>
                <a:ea typeface="+mn-ea"/>
                <a:cs typeface="+mn-cs"/>
                <a:sym typeface="Arial"/>
              </a:rPr>
              <a:t>1</a:t>
            </a:r>
            <a:endParaRPr kumimoji="0" lang="en-GB" sz="1100" b="0" i="0" u="none" strike="noStrike" kern="1200" cap="none" spc="0" normalizeH="0" baseline="0" noProof="0" dirty="0">
              <a:ln>
                <a:noFill/>
              </a:ln>
              <a:solidFill>
                <a:srgbClr val="5C6970">
                  <a:lumMod val="50000"/>
                </a:srgbClr>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5C6970">
                    <a:lumMod val="50000"/>
                  </a:srgbClr>
                </a:solidFill>
                <a:effectLst/>
                <a:uLnTx/>
                <a:uFillTx/>
                <a:latin typeface="Arial"/>
                <a:ea typeface="+mn-ea"/>
                <a:cs typeface="+mn-cs"/>
                <a:sym typeface="Arial"/>
              </a:rPr>
              <a:t>Diet and physical activity are key risk factors for overweight/obesity and London (30%) has fallen below the national average (31%) when it comes to the proportion of the population meeting the recommended 5 portions of fruit and vegetables on a ‘usual day</a:t>
            </a:r>
            <a:r>
              <a:rPr kumimoji="0" lang="en-GB" sz="1400" b="0" i="0" u="none" strike="noStrike" kern="1200" cap="none" spc="0" normalizeH="0" baseline="30000" noProof="0" dirty="0">
                <a:ln>
                  <a:noFill/>
                </a:ln>
                <a:solidFill>
                  <a:srgbClr val="5C6970">
                    <a:lumMod val="50000"/>
                  </a:srgbClr>
                </a:solidFill>
                <a:effectLst/>
                <a:uLnTx/>
                <a:uFillTx/>
                <a:latin typeface="Arial"/>
                <a:ea typeface="+mn-ea"/>
                <a:cs typeface="+mn-cs"/>
                <a:sym typeface="Arial"/>
              </a:rPr>
              <a:t>’2</a:t>
            </a:r>
            <a:r>
              <a:rPr kumimoji="0" lang="en-GB" sz="1400" b="0" i="0" u="none" strike="noStrike" kern="1200" cap="none" spc="0" normalizeH="0" baseline="0" noProof="0" dirty="0">
                <a:ln>
                  <a:noFill/>
                </a:ln>
                <a:solidFill>
                  <a:srgbClr val="5C6970">
                    <a:lumMod val="50000"/>
                  </a:srgbClr>
                </a:solidFill>
                <a:effectLst/>
                <a:uLnTx/>
                <a:uFillTx/>
                <a:latin typeface="Arial"/>
                <a:ea typeface="+mn-ea"/>
                <a:cs typeface="+mn-cs"/>
                <a:sym typeface="Arial"/>
              </a:rPr>
              <a:t>.</a:t>
            </a:r>
            <a:endParaRPr kumimoji="0" lang="en-GB" sz="1400" b="0" i="0" u="none" strike="noStrike" kern="1200" cap="none" spc="0" normalizeH="0" baseline="0" noProof="0" dirty="0">
              <a:ln>
                <a:noFill/>
              </a:ln>
              <a:solidFill>
                <a:srgbClr val="5C6970">
                  <a:lumMod val="50000"/>
                </a:srgbClr>
              </a:solidFill>
              <a:effectLst/>
              <a:highlight>
                <a:srgbClr val="FFFF00"/>
              </a:highligh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5C6970">
                    <a:lumMod val="50000"/>
                  </a:srgbClr>
                </a:solidFill>
                <a:effectLst/>
                <a:uLnTx/>
                <a:uFillTx/>
                <a:latin typeface="Arial"/>
                <a:ea typeface="+mn-ea"/>
                <a:cs typeface="Arial"/>
              </a:rPr>
              <a:t>National data highlights that 5-a-day consumption is lower in people who are unemployed (20.1%), living with a disability (30.8%), Asian (20.7%), Black (20.1%), or living in the most deprived areas (21.6%).</a:t>
            </a:r>
          </a:p>
          <a:p>
            <a:pPr marL="285750" marR="0" lvl="0" indent="-28575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5C6970">
                    <a:lumMod val="50000"/>
                  </a:srgbClr>
                </a:solidFill>
                <a:effectLst/>
                <a:uLnTx/>
                <a:uFillTx/>
                <a:latin typeface="Arial"/>
                <a:ea typeface="+mn-ea"/>
                <a:cs typeface="Arial"/>
              </a:rPr>
              <a:t>In London the number of physically active adults (66.3%) has fallen further below the national average (</a:t>
            </a:r>
            <a:r>
              <a:rPr kumimoji="0" lang="en-GB" sz="1400" b="0" i="0" u="none" strike="noStrike" kern="1200" cap="none" spc="0" normalizeH="0" baseline="0" noProof="0" dirty="0">
                <a:ln>
                  <a:noFill/>
                </a:ln>
                <a:solidFill>
                  <a:srgbClr val="353E43"/>
                </a:solidFill>
                <a:effectLst/>
                <a:uLnTx/>
                <a:uFillTx/>
                <a:latin typeface="Arial"/>
                <a:ea typeface="+mn-ea"/>
                <a:cs typeface="Arial"/>
              </a:rPr>
              <a:t>67.1</a:t>
            </a:r>
            <a:r>
              <a:rPr kumimoji="0" lang="en-GB" sz="1400" b="0" i="0" u="none" strike="noStrike" kern="1200" cap="none" spc="0" normalizeH="0" baseline="0" noProof="0" dirty="0">
                <a:ln>
                  <a:noFill/>
                </a:ln>
                <a:solidFill>
                  <a:srgbClr val="5C6970">
                    <a:lumMod val="50000"/>
                  </a:srgbClr>
                </a:solidFill>
                <a:effectLst/>
                <a:uLnTx/>
                <a:uFillTx/>
                <a:latin typeface="Arial"/>
                <a:ea typeface="+mn-ea"/>
                <a:cs typeface="Arial"/>
              </a:rPr>
              <a:t>%)</a:t>
            </a:r>
            <a:r>
              <a:rPr kumimoji="0" lang="en-GB" sz="1400" b="0" i="0" u="none" strike="noStrike" kern="1200" cap="none" spc="0" normalizeH="0" baseline="30000" noProof="0" dirty="0">
                <a:ln>
                  <a:noFill/>
                </a:ln>
                <a:solidFill>
                  <a:srgbClr val="5C6970">
                    <a:lumMod val="50000"/>
                  </a:srgbClr>
                </a:solidFill>
                <a:effectLst/>
                <a:uLnTx/>
                <a:uFillTx/>
                <a:latin typeface="Arial"/>
                <a:ea typeface="+mn-ea"/>
                <a:cs typeface="Arial"/>
              </a:rPr>
              <a:t>3</a:t>
            </a:r>
          </a:p>
        </p:txBody>
      </p:sp>
      <p:sp>
        <p:nvSpPr>
          <p:cNvPr id="33" name="Text Placeholder 5">
            <a:extLst>
              <a:ext uri="{FF2B5EF4-FFF2-40B4-BE49-F238E27FC236}">
                <a16:creationId xmlns:a16="http://schemas.microsoft.com/office/drawing/2014/main" id="{DB1AB912-F8CC-0541-AED2-082E4223B659}"/>
              </a:ext>
            </a:extLst>
          </p:cNvPr>
          <p:cNvSpPr txBox="1">
            <a:spLocks/>
          </p:cNvSpPr>
          <p:nvPr/>
        </p:nvSpPr>
        <p:spPr>
          <a:xfrm>
            <a:off x="6435380" y="2107036"/>
            <a:ext cx="5578714" cy="620740"/>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1400" b="1" i="0" u="none" strike="noStrike" kern="1200" cap="none" spc="0" normalizeH="0" baseline="0" noProof="0">
                <a:ln>
                  <a:noFill/>
                </a:ln>
                <a:solidFill>
                  <a:srgbClr val="353E43"/>
                </a:solidFill>
                <a:effectLst/>
                <a:uLnTx/>
                <a:uFillTx/>
                <a:latin typeface="Arial"/>
                <a:ea typeface="+mn-ea"/>
                <a:cs typeface="Arial"/>
                <a:sym typeface="Arial"/>
              </a:rPr>
              <a:t>Fig </a:t>
            </a:r>
            <a:r>
              <a:rPr lang="en-US" sz="1400">
                <a:solidFill>
                  <a:srgbClr val="353E43"/>
                </a:solidFill>
                <a:latin typeface="Arial"/>
                <a:cs typeface="Arial"/>
                <a:sym typeface="Arial"/>
              </a:rPr>
              <a:t>17</a:t>
            </a:r>
            <a:r>
              <a:rPr kumimoji="0" lang="en-US" sz="1400" b="1" i="0" u="none" strike="noStrike" kern="1200" cap="none" spc="0" normalizeH="0" baseline="0" noProof="0">
                <a:ln>
                  <a:noFill/>
                </a:ln>
                <a:solidFill>
                  <a:srgbClr val="353E43"/>
                </a:solidFill>
                <a:effectLst/>
                <a:uLnTx/>
                <a:uFillTx/>
                <a:latin typeface="Arial"/>
                <a:ea typeface="+mn-ea"/>
                <a:cs typeface="Arial"/>
                <a:sym typeface="Arial"/>
              </a:rPr>
              <a:t>. Percentage of adults (aged 18+) classified as overweight/obese in London VS national average 2015-23</a:t>
            </a:r>
            <a:endParaRPr kumimoji="0" lang="en-US" sz="1400" b="1" i="0" u="none" strike="noStrike" kern="1200" cap="none" spc="0" normalizeH="0" baseline="0" noProof="0">
              <a:ln>
                <a:noFill/>
              </a:ln>
              <a:solidFill>
                <a:srgbClr val="353E43"/>
              </a:solidFill>
              <a:effectLst/>
              <a:uLnTx/>
              <a:uFillTx/>
              <a:latin typeface="Arial" panose="020B0604020202020204" pitchFamily="34" charset="0"/>
              <a:ea typeface="+mn-ea"/>
              <a:cs typeface="Arial"/>
            </a:endParaRPr>
          </a:p>
        </p:txBody>
      </p:sp>
      <p:pic>
        <p:nvPicPr>
          <p:cNvPr id="3" name="Picture 2">
            <a:extLst>
              <a:ext uri="{FF2B5EF4-FFF2-40B4-BE49-F238E27FC236}">
                <a16:creationId xmlns:a16="http://schemas.microsoft.com/office/drawing/2014/main" id="{BE09D6DD-FAEE-7B81-0B43-14442ED1672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912063" y="5567089"/>
            <a:ext cx="1769994" cy="526360"/>
          </a:xfrm>
          <a:prstGeom prst="rect">
            <a:avLst/>
          </a:prstGeom>
        </p:spPr>
      </p:pic>
      <p:sp>
        <p:nvSpPr>
          <p:cNvPr id="15" name="Rectangle 14">
            <a:extLst>
              <a:ext uri="{FF2B5EF4-FFF2-40B4-BE49-F238E27FC236}">
                <a16:creationId xmlns:a16="http://schemas.microsoft.com/office/drawing/2014/main" id="{D315F0B8-0ADD-4323-B1C0-E979C726FBF7}"/>
              </a:ext>
            </a:extLst>
          </p:cNvPr>
          <p:cNvSpPr/>
          <p:nvPr/>
        </p:nvSpPr>
        <p:spPr>
          <a:xfrm>
            <a:off x="476002" y="6468409"/>
            <a:ext cx="11677969" cy="246221"/>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353E43"/>
                </a:solidFill>
                <a:effectLst/>
                <a:uLnTx/>
                <a:uFillTx/>
                <a:latin typeface="Arial"/>
                <a:ea typeface="+mn-ea"/>
                <a:cs typeface="Arial"/>
              </a:rPr>
              <a:t>Source: (1) </a:t>
            </a:r>
            <a:r>
              <a:rPr kumimoji="0" lang="en-GB" sz="1000" b="0" i="0" u="none" strike="noStrike" kern="1200" cap="none" spc="0" normalizeH="0" baseline="0" noProof="0">
                <a:ln>
                  <a:noFill/>
                </a:ln>
                <a:solidFill>
                  <a:srgbClr val="353E43"/>
                </a:solidFill>
                <a:effectLst/>
                <a:uLnTx/>
                <a:uFillTx/>
                <a:latin typeface="Arial"/>
                <a:ea typeface="+mn-ea"/>
                <a:cs typeface="Arial"/>
                <a:hlinkClick r:id="rId4">
                  <a:extLst>
                    <a:ext uri="{A12FA001-AC4F-418D-AE19-62706E023703}">
                      <ahyp:hlinkClr xmlns:ahyp="http://schemas.microsoft.com/office/drawing/2018/hyperlinkcolor" val="tx"/>
                    </a:ext>
                  </a:extLst>
                </a:hlinkClick>
              </a:rPr>
              <a:t>C15-17, </a:t>
            </a:r>
            <a:r>
              <a:rPr kumimoji="0" lang="en-GB" sz="1000" b="0" i="0" u="none" strike="noStrike" kern="1200" cap="none" spc="0" normalizeH="0" baseline="0" noProof="0">
                <a:ln>
                  <a:noFill/>
                </a:ln>
                <a:solidFill>
                  <a:srgbClr val="353E43"/>
                </a:solidFill>
                <a:effectLst/>
                <a:uLnTx/>
                <a:uFillTx/>
                <a:latin typeface="Arial"/>
                <a:ea typeface="+mn-lt"/>
                <a:cs typeface="Arial"/>
                <a:hlinkClick r:id="rId4">
                  <a:extLst>
                    <a:ext uri="{A12FA001-AC4F-418D-AE19-62706E023703}">
                      <ahyp:hlinkClr xmlns:ahyp="http://schemas.microsoft.com/office/drawing/2018/hyperlinkcolor" val="tx"/>
                    </a:ext>
                  </a:extLst>
                </a:hlinkClick>
              </a:rPr>
              <a:t>Public Health Outcomes Framework</a:t>
            </a:r>
            <a:r>
              <a:rPr kumimoji="0" lang="en-GB" sz="1000" b="0" i="0" u="none" strike="noStrike" kern="1200" cap="none" spc="0" normalizeH="0" baseline="0" noProof="0">
                <a:ln>
                  <a:noFill/>
                </a:ln>
                <a:solidFill>
                  <a:srgbClr val="353E43"/>
                </a:solidFill>
                <a:effectLst/>
                <a:uLnTx/>
                <a:uFillTx/>
                <a:latin typeface="Arial"/>
                <a:ea typeface="+mn-lt"/>
                <a:cs typeface="Arial"/>
              </a:rPr>
              <a:t> (</a:t>
            </a:r>
            <a:r>
              <a:rPr kumimoji="0" lang="en-GB" sz="1000" b="0" i="0" u="none" strike="noStrike" kern="1200" cap="none" spc="0" normalizeH="0" baseline="0" noProof="0">
                <a:ln>
                  <a:noFill/>
                </a:ln>
                <a:solidFill>
                  <a:srgbClr val="353E43"/>
                </a:solidFill>
                <a:effectLst/>
                <a:uLnTx/>
                <a:uFillTx/>
                <a:latin typeface="Arial"/>
                <a:ea typeface="+mn-lt"/>
                <a:cs typeface="Arial"/>
                <a:hlinkClick r:id="rId5">
                  <a:extLst>
                    <a:ext uri="{A12FA001-AC4F-418D-AE19-62706E023703}">
                      <ahyp:hlinkClr xmlns:ahyp="http://schemas.microsoft.com/office/drawing/2018/hyperlinkcolor" val="tx"/>
                    </a:ext>
                  </a:extLst>
                </a:hlinkClick>
              </a:rPr>
              <a:t>PHOF</a:t>
            </a:r>
            <a:r>
              <a:rPr kumimoji="0" lang="en-GB" sz="1000" b="0" i="0" u="none" strike="noStrike" kern="1200" cap="none" spc="0" normalizeH="0" baseline="0" noProof="0">
                <a:ln>
                  <a:noFill/>
                </a:ln>
                <a:solidFill>
                  <a:srgbClr val="353E43"/>
                </a:solidFill>
                <a:effectLst/>
                <a:uLnTx/>
                <a:uFillTx/>
                <a:latin typeface="Arial"/>
                <a:ea typeface="+mn-lt"/>
                <a:cs typeface="Arial"/>
              </a:rPr>
              <a:t>),     (2) </a:t>
            </a:r>
            <a:r>
              <a:rPr kumimoji="0" lang="en-GB" sz="1000" b="0" i="0" u="none" strike="noStrike" kern="1200" cap="none" spc="0" normalizeH="0" baseline="0" noProof="0">
                <a:ln>
                  <a:noFill/>
                </a:ln>
                <a:solidFill>
                  <a:srgbClr val="353E43"/>
                </a:solidFill>
                <a:effectLst/>
                <a:uLnTx/>
                <a:uFillTx/>
                <a:latin typeface="Arial"/>
                <a:ea typeface="+mn-ea"/>
                <a:cs typeface="Arial"/>
              </a:rPr>
              <a:t>Health Profile for London  2021  - Obesity and Diet      (3) </a:t>
            </a:r>
            <a:r>
              <a:rPr kumimoji="0" lang="en-GB" sz="1000" b="0" i="0" u="none" strike="noStrike" kern="1200" cap="none" spc="0" normalizeH="0" baseline="0" noProof="0">
                <a:ln>
                  <a:noFill/>
                </a:ln>
                <a:solidFill>
                  <a:srgbClr val="000000"/>
                </a:solidFill>
                <a:effectLst/>
                <a:uLnTx/>
                <a:uFillTx/>
                <a:latin typeface="Arial"/>
                <a:ea typeface="+mn-ea"/>
                <a:cs typeface="+mn-cs"/>
                <a:hlinkClick r:id="rId6">
                  <a:extLst>
                    <a:ext uri="{A12FA001-AC4F-418D-AE19-62706E023703}">
                      <ahyp:hlinkClr xmlns:ahyp="http://schemas.microsoft.com/office/drawing/2018/hyperlinkcolor" val="tx"/>
                    </a:ext>
                  </a:extLst>
                </a:hlinkClick>
              </a:rPr>
              <a:t>Sports England</a:t>
            </a:r>
            <a:endParaRPr kumimoji="0" lang="en-GB" sz="1000" b="0" i="0" u="none" strike="noStrike" kern="1200" cap="none" spc="0" normalizeH="0" baseline="0" noProof="0">
              <a:ln>
                <a:noFill/>
              </a:ln>
              <a:solidFill>
                <a:srgbClr val="353E43"/>
              </a:solidFill>
              <a:effectLst/>
              <a:uLnTx/>
              <a:uFillTx/>
              <a:latin typeface="Arial"/>
              <a:ea typeface="+mn-ea"/>
              <a:cs typeface="Arial" panose="020B0604020202020204" pitchFamily="34" charset="0"/>
            </a:endParaRPr>
          </a:p>
        </p:txBody>
      </p:sp>
      <p:pic>
        <p:nvPicPr>
          <p:cNvPr id="5" name="Picture 4">
            <a:extLst>
              <a:ext uri="{FF2B5EF4-FFF2-40B4-BE49-F238E27FC236}">
                <a16:creationId xmlns:a16="http://schemas.microsoft.com/office/drawing/2014/main" id="{E3830954-1414-9C60-3202-22F167E07752}"/>
              </a:ext>
            </a:extLst>
          </p:cNvPr>
          <p:cNvPicPr>
            <a:picLocks noChangeAspect="1"/>
          </p:cNvPicPr>
          <p:nvPr/>
        </p:nvPicPr>
        <p:blipFill rotWithShape="1">
          <a:blip r:embed="rId7"/>
          <a:srcRect l="1874"/>
          <a:stretch/>
        </p:blipFill>
        <p:spPr>
          <a:xfrm>
            <a:off x="6435380" y="2496076"/>
            <a:ext cx="5291332" cy="2979800"/>
          </a:xfrm>
          <a:prstGeom prst="rect">
            <a:avLst/>
          </a:prstGeom>
        </p:spPr>
      </p:pic>
    </p:spTree>
    <p:extLst>
      <p:ext uri="{BB962C8B-B14F-4D97-AF65-F5344CB8AC3E}">
        <p14:creationId xmlns:p14="http://schemas.microsoft.com/office/powerpoint/2010/main" val="1177096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A map of the united kingdom&#10;&#10;Description automatically generated">
            <a:extLst>
              <a:ext uri="{FF2B5EF4-FFF2-40B4-BE49-F238E27FC236}">
                <a16:creationId xmlns:a16="http://schemas.microsoft.com/office/drawing/2014/main" id="{66603244-36B2-7C66-1CAF-863BA5F2FC49}"/>
              </a:ext>
            </a:extLst>
          </p:cNvPr>
          <p:cNvPicPr>
            <a:picLocks noChangeAspect="1"/>
          </p:cNvPicPr>
          <p:nvPr/>
        </p:nvPicPr>
        <p:blipFill rotWithShape="1">
          <a:blip r:embed="rId3"/>
          <a:srcRect t="10950" r="-393" b="8058"/>
          <a:stretch/>
        </p:blipFill>
        <p:spPr>
          <a:xfrm>
            <a:off x="6795419" y="2571272"/>
            <a:ext cx="4815251" cy="3694723"/>
          </a:xfrm>
          <a:prstGeom prst="rect">
            <a:avLst/>
          </a:prstGeom>
        </p:spPr>
      </p:pic>
      <p:sp>
        <p:nvSpPr>
          <p:cNvPr id="33" name="Text Placeholder 5">
            <a:extLst>
              <a:ext uri="{FF2B5EF4-FFF2-40B4-BE49-F238E27FC236}">
                <a16:creationId xmlns:a16="http://schemas.microsoft.com/office/drawing/2014/main" id="{DB1AB912-F8CC-0541-AED2-082E4223B659}"/>
              </a:ext>
            </a:extLst>
          </p:cNvPr>
          <p:cNvSpPr txBox="1">
            <a:spLocks/>
          </p:cNvSpPr>
          <p:nvPr/>
        </p:nvSpPr>
        <p:spPr>
          <a:xfrm>
            <a:off x="6399495" y="1613480"/>
            <a:ext cx="5470976" cy="503487"/>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1400" b="1" i="0" u="none" strike="noStrike" kern="1200" cap="none" spc="0" normalizeH="0" baseline="0" noProof="0">
                <a:ln>
                  <a:noFill/>
                </a:ln>
                <a:solidFill>
                  <a:srgbClr val="353E43"/>
                </a:solidFill>
                <a:effectLst/>
                <a:uLnTx/>
                <a:uFillTx/>
                <a:latin typeface="Arial"/>
                <a:ea typeface="+mn-ea"/>
                <a:cs typeface="Arial"/>
                <a:sym typeface="Arial"/>
              </a:rPr>
              <a:t>Fig </a:t>
            </a:r>
            <a:r>
              <a:rPr lang="en-US" sz="1400">
                <a:solidFill>
                  <a:srgbClr val="353E43"/>
                </a:solidFill>
                <a:latin typeface="Arial"/>
                <a:cs typeface="Arial"/>
                <a:sym typeface="Arial"/>
              </a:rPr>
              <a:t>18</a:t>
            </a:r>
            <a:r>
              <a:rPr kumimoji="0" lang="en-US" sz="1400" b="1" i="0" u="none" strike="noStrike" kern="1200" cap="none" spc="0" normalizeH="0" baseline="0" noProof="0">
                <a:ln>
                  <a:noFill/>
                </a:ln>
                <a:solidFill>
                  <a:srgbClr val="353E43"/>
                </a:solidFill>
                <a:effectLst/>
                <a:uLnTx/>
                <a:uFillTx/>
                <a:latin typeface="Arial"/>
                <a:ea typeface="+mn-ea"/>
                <a:cs typeface="Arial"/>
                <a:sym typeface="Arial"/>
              </a:rPr>
              <a:t>. Rate of obesity among Year 6 children by borough 2022/23</a:t>
            </a:r>
            <a:r>
              <a:rPr kumimoji="0" lang="en-US" sz="1400" b="1" i="0" u="none" strike="noStrike" kern="1200" cap="none" spc="0" normalizeH="0" baseline="30000" noProof="0">
                <a:ln>
                  <a:noFill/>
                </a:ln>
                <a:solidFill>
                  <a:srgbClr val="353E43"/>
                </a:solidFill>
                <a:effectLst/>
                <a:uLnTx/>
                <a:uFillTx/>
                <a:latin typeface="Arial"/>
                <a:ea typeface="+mn-ea"/>
                <a:cs typeface="Arial"/>
                <a:sym typeface="Arial"/>
              </a:rPr>
              <a:t> 3</a:t>
            </a:r>
          </a:p>
        </p:txBody>
      </p:sp>
      <p:sp>
        <p:nvSpPr>
          <p:cNvPr id="34" name="Rectangle 33">
            <a:extLst>
              <a:ext uri="{FF2B5EF4-FFF2-40B4-BE49-F238E27FC236}">
                <a16:creationId xmlns:a16="http://schemas.microsoft.com/office/drawing/2014/main" id="{EA7DDB4C-1115-E242-A72F-FF1C2B9E3A10}"/>
              </a:ext>
            </a:extLst>
          </p:cNvPr>
          <p:cNvSpPr/>
          <p:nvPr/>
        </p:nvSpPr>
        <p:spPr>
          <a:xfrm>
            <a:off x="6040644" y="2166091"/>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TextBox 39">
            <a:extLst>
              <a:ext uri="{FF2B5EF4-FFF2-40B4-BE49-F238E27FC236}">
                <a16:creationId xmlns:a16="http://schemas.microsoft.com/office/drawing/2014/main" id="{27B07B3D-F66A-9646-9C2D-95983657B7C2}"/>
              </a:ext>
            </a:extLst>
          </p:cNvPr>
          <p:cNvSpPr txBox="1"/>
          <p:nvPr/>
        </p:nvSpPr>
        <p:spPr bwMode="gray">
          <a:xfrm>
            <a:off x="661123" y="1608467"/>
            <a:ext cx="5320589" cy="1734438"/>
          </a:xfrm>
          <a:prstGeom prst="rect">
            <a:avLst/>
          </a:prstGeom>
          <a:noFill/>
        </p:spPr>
        <p:txBody>
          <a:bodyPr wrap="square" lIns="0" tIns="0" rIns="0" bIns="0" rtlCol="0">
            <a:no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1" i="0" u="none" strike="noStrike" kern="0" cap="none" spc="0" normalizeH="0" baseline="0" noProof="0">
              <a:ln>
                <a:noFill/>
              </a:ln>
              <a:solidFill>
                <a:srgbClr val="353E43"/>
              </a:solidFill>
              <a:effectLst/>
              <a:uLnTx/>
              <a:uFillTx/>
              <a:latin typeface="Arial"/>
              <a:ea typeface="+mn-ea"/>
              <a:cs typeface="Arial"/>
              <a:sym typeface="Arial"/>
            </a:endParaRPr>
          </a:p>
        </p:txBody>
      </p:sp>
      <p:sp>
        <p:nvSpPr>
          <p:cNvPr id="13" name="TextBox 12">
            <a:extLst>
              <a:ext uri="{FF2B5EF4-FFF2-40B4-BE49-F238E27FC236}">
                <a16:creationId xmlns:a16="http://schemas.microsoft.com/office/drawing/2014/main" id="{905965EE-0FE6-76A0-1598-BFF18F9BBBA6}"/>
              </a:ext>
            </a:extLst>
          </p:cNvPr>
          <p:cNvSpPr txBox="1"/>
          <p:nvPr/>
        </p:nvSpPr>
        <p:spPr bwMode="gray">
          <a:xfrm>
            <a:off x="591713" y="1933822"/>
            <a:ext cx="5533004" cy="1728832"/>
          </a:xfrm>
          <a:prstGeom prst="rect">
            <a:avLst/>
          </a:prstGeom>
          <a:noFill/>
        </p:spPr>
        <p:txBody>
          <a:bodyPr wrap="square" lIns="0" tIns="0" rIns="0" bIns="0" rtlCol="0" anchor="t">
            <a:noAutofit/>
          </a:bodyPr>
          <a:lstStyle/>
          <a:p>
            <a:pPr marL="285750" marR="0" lvl="0" indent="-28575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US" sz="1400" b="0" i="0" u="none" strike="noStrike" kern="1200" cap="none" spc="-20" normalizeH="0" baseline="0" noProof="0" dirty="0">
                <a:ln>
                  <a:noFill/>
                </a:ln>
                <a:solidFill>
                  <a:srgbClr val="353E43"/>
                </a:solidFill>
                <a:effectLst/>
                <a:uLnTx/>
                <a:uFillTx/>
                <a:latin typeface="Arial"/>
                <a:ea typeface="Aktiv Grotesk" panose="020B0504020202020204" pitchFamily="34" charset="0"/>
                <a:cs typeface="Arial"/>
                <a:sym typeface="Arial"/>
              </a:rPr>
              <a:t>Excess weight in 4-5 year olds is at a lower prevalence in London (20%) than in England (21.3%) and is lower than it was before the COVID-19 pandemic. However, prevalence varies across boroughs</a:t>
            </a:r>
            <a:r>
              <a:rPr kumimoji="0" lang="en-US" sz="1400" b="0" i="0" u="none" strike="noStrike" kern="1200" cap="none" spc="-20" normalizeH="0" baseline="30000" noProof="0" dirty="0">
                <a:ln>
                  <a:noFill/>
                </a:ln>
                <a:solidFill>
                  <a:srgbClr val="353E43"/>
                </a:solidFill>
                <a:effectLst/>
                <a:uLnTx/>
                <a:uFillTx/>
                <a:latin typeface="Arial"/>
                <a:ea typeface="Aktiv Grotesk" panose="020B0504020202020204" pitchFamily="34" charset="0"/>
                <a:cs typeface="Arial"/>
                <a:sym typeface="Arial"/>
              </a:rPr>
              <a:t>1</a:t>
            </a:r>
            <a:r>
              <a:rPr kumimoji="0" lang="en-US" sz="1400" b="0" i="0" u="none" strike="noStrike" kern="1200" cap="none" spc="-20" normalizeH="0" baseline="0" noProof="0" dirty="0">
                <a:ln>
                  <a:noFill/>
                </a:ln>
                <a:solidFill>
                  <a:srgbClr val="353E43"/>
                </a:solidFill>
                <a:effectLst/>
                <a:uLnTx/>
                <a:uFillTx/>
                <a:latin typeface="Arial"/>
                <a:ea typeface="Aktiv Grotesk" panose="020B0504020202020204" pitchFamily="34" charset="0"/>
                <a:cs typeface="Arial"/>
                <a:sym typeface="Arial"/>
              </a:rPr>
              <a:t>. </a:t>
            </a:r>
            <a:endParaRPr kumimoji="0" lang="en-US" sz="1400" b="0" i="0" u="none" strike="noStrike" kern="1200" cap="none" spc="-20" normalizeH="0" baseline="30000" noProof="0" dirty="0">
              <a:ln>
                <a:noFill/>
              </a:ln>
              <a:solidFill>
                <a:srgbClr val="353E43"/>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GB" sz="1400" b="0" i="0" u="none" strike="noStrike" kern="0" cap="none" spc="0" normalizeH="0" baseline="0" noProof="0" dirty="0">
                <a:ln>
                  <a:noFill/>
                </a:ln>
                <a:solidFill>
                  <a:srgbClr val="353E43"/>
                </a:solidFill>
                <a:effectLst/>
                <a:uLnTx/>
                <a:uFillTx/>
                <a:latin typeface="Arial"/>
                <a:ea typeface="+mn-lt"/>
                <a:cs typeface="Arial"/>
                <a:sym typeface="Arial"/>
              </a:rPr>
              <a:t>Excess weight in 10-11 year olds remains at a higher prevalence in London (38.8%) than England (36.6%)</a:t>
            </a:r>
            <a:r>
              <a:rPr kumimoji="0" lang="en-GB" sz="1400" b="0" i="0" u="none" strike="noStrike" kern="0" cap="none" spc="0" normalizeH="0" baseline="30000" noProof="0" dirty="0">
                <a:ln>
                  <a:noFill/>
                </a:ln>
                <a:solidFill>
                  <a:srgbClr val="353E43"/>
                </a:solidFill>
                <a:effectLst/>
                <a:uLnTx/>
                <a:uFillTx/>
                <a:latin typeface="Arial"/>
                <a:ea typeface="+mn-lt"/>
                <a:cs typeface="Arial"/>
                <a:sym typeface="Arial"/>
              </a:rPr>
              <a:t>2</a:t>
            </a:r>
            <a:r>
              <a:rPr kumimoji="0" lang="en-GB" sz="1400" b="0" i="0" u="none" strike="noStrike" kern="0" cap="none" spc="0" normalizeH="0" baseline="0" noProof="0" dirty="0">
                <a:ln>
                  <a:noFill/>
                </a:ln>
                <a:solidFill>
                  <a:srgbClr val="353E43"/>
                </a:solidFill>
                <a:effectLst/>
                <a:uLnTx/>
                <a:uFillTx/>
                <a:latin typeface="Arial"/>
                <a:ea typeface="+mn-lt"/>
                <a:cs typeface="Arial"/>
                <a:sym typeface="Arial"/>
              </a:rPr>
              <a:t>. This is a continuation of an increasing trend in London seen before the COVID-19 pandemic. </a:t>
            </a:r>
            <a:r>
              <a:rPr kumimoji="0" lang="en-GB" sz="1400" b="0" i="0" u="none" strike="noStrike" kern="0" cap="none" spc="0" normalizeH="0" baseline="0" noProof="0" dirty="0">
                <a:ln>
                  <a:noFill/>
                </a:ln>
                <a:solidFill>
                  <a:srgbClr val="353E43"/>
                </a:solidFill>
                <a:effectLst/>
                <a:uLnTx/>
                <a:uFillTx/>
                <a:latin typeface="Arial"/>
                <a:ea typeface="+mn-lt"/>
                <a:cs typeface="Arial"/>
              </a:rPr>
              <a:t> </a:t>
            </a:r>
            <a:endParaRPr kumimoji="0" lang="en-GB" sz="1400" b="0" i="0" u="none" strike="noStrike" kern="0" cap="none" spc="0" normalizeH="0" baseline="30000" noProof="0" dirty="0">
              <a:ln>
                <a:noFill/>
              </a:ln>
              <a:solidFill>
                <a:srgbClr val="353E43"/>
              </a:solidFill>
              <a:effectLst/>
              <a:uLnTx/>
              <a:uFillTx/>
              <a:latin typeface="Arial"/>
              <a:ea typeface="+mn-lt"/>
              <a:cs typeface="Arial"/>
            </a:endParaRPr>
          </a:p>
          <a:p>
            <a:pPr marL="285750" indent="-285750">
              <a:spcAft>
                <a:spcPts val="600"/>
              </a:spcAft>
              <a:buClr>
                <a:srgbClr val="000000"/>
              </a:buClr>
              <a:buFont typeface="Arial" panose="020B0604020202020204" pitchFamily="34" charset="0"/>
              <a:buChar char="•"/>
              <a:defRPr/>
            </a:pPr>
            <a:r>
              <a:rPr lang="en-GB" sz="1400" kern="0" dirty="0">
                <a:solidFill>
                  <a:srgbClr val="353E43"/>
                </a:solidFill>
                <a:latin typeface="Arial"/>
                <a:ea typeface="+mn-lt"/>
                <a:cs typeface="Arial"/>
                <a:sym typeface="Arial"/>
              </a:rPr>
              <a:t>In London, children in the most deprived areas are more likely to be obese compared to children in the least deprived areas in both Reception (1.5 times more likely) and Year 6 (1.8 times), while the Black African group had the highest prevalence of obesity in both Reception (27.7%) and Year 6 (47.7%).</a:t>
            </a:r>
            <a:r>
              <a:rPr lang="en-GB" sz="1400" kern="0" baseline="30000" dirty="0">
                <a:solidFill>
                  <a:srgbClr val="353E43"/>
                </a:solidFill>
                <a:latin typeface="Arial"/>
                <a:ea typeface="+mn-lt"/>
                <a:cs typeface="Arial"/>
                <a:sym typeface="Arial"/>
              </a:rPr>
              <a:t>1,2</a:t>
            </a:r>
            <a:endParaRPr lang="en-US" sz="1400" b="0" i="0" u="none" strike="noStrike" kern="0" cap="none" spc="0" normalizeH="0" baseline="30000" noProof="0" dirty="0">
              <a:ln>
                <a:noFill/>
              </a:ln>
              <a:solidFill>
                <a:srgbClr val="353E43"/>
              </a:solidFill>
              <a:effectLst/>
              <a:uLnTx/>
              <a:uFillTx/>
              <a:latin typeface="Arial"/>
              <a:ea typeface="+mn-lt"/>
              <a:cs typeface="Arial"/>
            </a:endParaRPr>
          </a:p>
          <a:p>
            <a:pPr marL="285750" marR="0" lvl="0" indent="-28575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GB" sz="1400" b="0" i="0" u="none" strike="noStrike" kern="0" cap="none" spc="0" normalizeH="0" baseline="0" noProof="0" dirty="0">
                <a:ln>
                  <a:noFill/>
                </a:ln>
                <a:solidFill>
                  <a:srgbClr val="353E43"/>
                </a:solidFill>
                <a:effectLst/>
                <a:uLnTx/>
                <a:uFillTx/>
                <a:latin typeface="Arial"/>
                <a:ea typeface="+mn-lt"/>
                <a:cs typeface="Arial"/>
                <a:sym typeface="Arial"/>
              </a:rPr>
              <a:t>Across London, excess weight is increasing in 10-11 year olds, and more prevalent compared to reception age.</a:t>
            </a:r>
            <a:endParaRPr kumimoji="0" lang="en-GB" sz="1400" b="0" i="0" u="none" strike="noStrike" kern="0" cap="none" spc="0" normalizeH="0" baseline="0" noProof="0" dirty="0">
              <a:ln>
                <a:noFill/>
              </a:ln>
              <a:solidFill>
                <a:srgbClr val="353E43"/>
              </a:solidFill>
              <a:effectLst/>
              <a:uLnTx/>
              <a:uFillTx/>
              <a:latin typeface="Arial"/>
              <a:ea typeface="+mn-lt"/>
              <a:cs typeface="Arial"/>
            </a:endParaRPr>
          </a:p>
          <a:p>
            <a:pPr marL="285750" marR="0" lvl="0" indent="-28575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GB" sz="1400" b="0" i="0" u="none" strike="noStrike" kern="0" cap="none" spc="0" normalizeH="0" baseline="0" noProof="0" dirty="0">
                <a:ln>
                  <a:noFill/>
                </a:ln>
                <a:solidFill>
                  <a:srgbClr val="353E43"/>
                </a:solidFill>
                <a:effectLst/>
                <a:uLnTx/>
                <a:uFillTx/>
                <a:latin typeface="Arial"/>
                <a:ea typeface="+mn-lt"/>
                <a:cs typeface="Arial"/>
                <a:sym typeface="Arial"/>
              </a:rPr>
              <a:t>31.7% of Year 6 children</a:t>
            </a:r>
            <a:r>
              <a:rPr kumimoji="0" lang="en-GB" sz="1400" b="0" i="0" u="none" strike="noStrike" kern="0" cap="none" spc="0" normalizeH="0" baseline="0" noProof="0" dirty="0">
                <a:ln>
                  <a:noFill/>
                </a:ln>
                <a:solidFill>
                  <a:srgbClr val="3F525F"/>
                </a:solidFill>
                <a:effectLst/>
                <a:uLnTx/>
                <a:uFillTx/>
                <a:latin typeface="Arial"/>
                <a:ea typeface="+mn-lt"/>
                <a:cs typeface="Arial"/>
                <a:sym typeface="Arial"/>
              </a:rPr>
              <a:t> in Newham</a:t>
            </a:r>
            <a:r>
              <a:rPr kumimoji="0" lang="en-GB" sz="1400" b="0" i="0" u="none" strike="noStrike" kern="0" cap="none" spc="0" normalizeH="0" baseline="0" noProof="0" dirty="0">
                <a:ln>
                  <a:noFill/>
                </a:ln>
                <a:solidFill>
                  <a:srgbClr val="353E43"/>
                </a:solidFill>
                <a:effectLst/>
                <a:uLnTx/>
                <a:uFillTx/>
                <a:latin typeface="Arial"/>
                <a:ea typeface="+mn-lt"/>
                <a:cs typeface="Arial"/>
                <a:sym typeface="Arial"/>
              </a:rPr>
              <a:t> are overweight or obese, compared to 23.3% in Richmond upon Thames</a:t>
            </a:r>
            <a:r>
              <a:rPr kumimoji="0" lang="en-GB" sz="1400" b="0" i="0" u="none" strike="noStrike" kern="0" cap="none" spc="0" normalizeH="0" baseline="30000" noProof="0" dirty="0">
                <a:ln>
                  <a:noFill/>
                </a:ln>
                <a:solidFill>
                  <a:srgbClr val="353E43"/>
                </a:solidFill>
                <a:effectLst/>
                <a:uLnTx/>
                <a:uFillTx/>
                <a:latin typeface="Arial"/>
                <a:ea typeface="+mn-lt"/>
                <a:cs typeface="Arial"/>
                <a:sym typeface="Arial"/>
              </a:rPr>
              <a:t>3</a:t>
            </a:r>
            <a:r>
              <a:rPr kumimoji="0" lang="en-GB" sz="1400" b="0" i="0" u="none" strike="noStrike" kern="0" cap="none" spc="0" normalizeH="0" baseline="0" noProof="0" dirty="0">
                <a:ln>
                  <a:noFill/>
                </a:ln>
                <a:solidFill>
                  <a:srgbClr val="353E43"/>
                </a:solidFill>
                <a:effectLst/>
                <a:uLnTx/>
                <a:uFillTx/>
                <a:latin typeface="Arial"/>
                <a:ea typeface="+mn-lt"/>
                <a:cs typeface="Arial"/>
                <a:sym typeface="Arial"/>
              </a:rPr>
              <a:t>. Newham has the second highest prevalence of overweight or obesity in England.</a:t>
            </a:r>
            <a:endParaRPr kumimoji="0" lang="en-GB" sz="1400" b="0" i="0" u="none" strike="noStrike" kern="0" cap="none" spc="0" normalizeH="0" baseline="0" noProof="0" dirty="0">
              <a:ln>
                <a:noFill/>
              </a:ln>
              <a:solidFill>
                <a:srgbClr val="353E43"/>
              </a:solidFill>
              <a:effectLst/>
              <a:uLnTx/>
              <a:uFillTx/>
              <a:latin typeface="Arial"/>
              <a:ea typeface="+mn-lt"/>
              <a:cs typeface="Arial"/>
            </a:endParaRPr>
          </a:p>
        </p:txBody>
      </p:sp>
      <p:sp>
        <p:nvSpPr>
          <p:cNvPr id="11" name="Title 2">
            <a:extLst>
              <a:ext uri="{FF2B5EF4-FFF2-40B4-BE49-F238E27FC236}">
                <a16:creationId xmlns:a16="http://schemas.microsoft.com/office/drawing/2014/main" id="{3FBE286C-4A44-43EE-8408-826DD740CEDE}"/>
              </a:ext>
            </a:extLst>
          </p:cNvPr>
          <p:cNvSpPr txBox="1">
            <a:spLocks/>
          </p:cNvSpPr>
          <p:nvPr/>
        </p:nvSpPr>
        <p:spPr>
          <a:xfrm>
            <a:off x="603548" y="416775"/>
            <a:ext cx="10751768" cy="923289"/>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spcFirstLastPara="1" wrap="square" lIns="0" tIns="45700" rIns="91425" bIns="45700" anchor="t"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pPr marL="0" marR="0" lvl="0" indent="0" algn="l" defTabSz="914400" rtl="0" eaLnBrk="1" fontAlgn="auto" latinLnBrk="0" hangingPunct="1">
              <a:lnSpc>
                <a:spcPct val="90000"/>
              </a:lnSpc>
              <a:spcBef>
                <a:spcPts val="0"/>
              </a:spcBef>
              <a:spcAft>
                <a:spcPts val="0"/>
              </a:spcAft>
              <a:buClr>
                <a:srgbClr val="EE266D"/>
              </a:buClr>
              <a:buSzPts val="2800"/>
              <a:buFont typeface="Arial"/>
              <a:buNone/>
              <a:tabLst/>
              <a:defRPr/>
            </a:pPr>
            <a:r>
              <a:rPr kumimoji="0" lang="en-US" sz="3000" b="1" i="0" u="none" strike="noStrike" kern="1200" cap="none" spc="190" normalizeH="0" baseline="0" noProof="0">
                <a:ln>
                  <a:noFill/>
                </a:ln>
                <a:solidFill>
                  <a:srgbClr val="0082B3"/>
                </a:solidFill>
                <a:effectLst/>
                <a:uLnTx/>
                <a:uFillTx/>
                <a:latin typeface="Arial"/>
                <a:ea typeface="Aktiv Grotesk" panose="020B0504020202020204" pitchFamily="34" charset="0"/>
                <a:cs typeface="Arial"/>
                <a:sym typeface="Arial"/>
              </a:rPr>
              <a:t>MORE THAN A THIRD OF 10-11 YEAR OLDS IN LONDON ARE OVERWEIGHT OR OBESE</a:t>
            </a:r>
            <a:endParaRPr kumimoji="0" lang="en-US" sz="3000" b="1" i="0" u="none" strike="noStrike" kern="0" cap="none" spc="190" normalizeH="0" baseline="0" noProof="0">
              <a:ln>
                <a:noFill/>
              </a:ln>
              <a:solidFill>
                <a:srgbClr val="0082B3"/>
              </a:solidFill>
              <a:effectLst/>
              <a:uLnTx/>
              <a:uFillTx/>
              <a:latin typeface="Arial" panose="020B0604020202020204" pitchFamily="34" charset="0"/>
              <a:ea typeface="Aktiv Grotesk" panose="020B0504020202020204" pitchFamily="34" charset="0"/>
              <a:cs typeface="Arial" panose="020B0604020202020204" pitchFamily="34" charset="0"/>
              <a:sym typeface="Arial"/>
            </a:endParaRPr>
          </a:p>
        </p:txBody>
      </p:sp>
      <p:sp>
        <p:nvSpPr>
          <p:cNvPr id="15" name="Text Placeholder 5">
            <a:extLst>
              <a:ext uri="{FF2B5EF4-FFF2-40B4-BE49-F238E27FC236}">
                <a16:creationId xmlns:a16="http://schemas.microsoft.com/office/drawing/2014/main" id="{273D96F0-7ED2-499D-96CB-1A0BDDCD8FE2}"/>
              </a:ext>
            </a:extLst>
          </p:cNvPr>
          <p:cNvSpPr txBox="1">
            <a:spLocks/>
          </p:cNvSpPr>
          <p:nvPr/>
        </p:nvSpPr>
        <p:spPr>
          <a:xfrm>
            <a:off x="603809" y="1341695"/>
            <a:ext cx="5523890" cy="523220"/>
          </a:xfrm>
          <a:prstGeom prst="rect">
            <a:avLst/>
          </a:prstGeom>
        </p:spPr>
        <p:txBody>
          <a:bodyPr vert="horz" wrap="square" lIns="0" tIns="45720" rIns="91440" bIns="45720" rtlCol="0" anchor="t" anchorCtr="0">
            <a:sp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1200" cap="none" spc="-20" normalizeH="0" baseline="0" noProof="0">
                <a:ln>
                  <a:noFill/>
                </a:ln>
                <a:solidFill>
                  <a:srgbClr val="353E43"/>
                </a:solidFill>
                <a:effectLst/>
                <a:uLnTx/>
                <a:uFillTx/>
                <a:latin typeface="Arial"/>
                <a:ea typeface="Aktiv Grotesk" panose="020B0504020202020204" pitchFamily="34" charset="0"/>
                <a:cs typeface="Arial"/>
                <a:sym typeface="Arial"/>
              </a:rPr>
              <a:t>In 2022/23, one in five reception-age children and nearly two in five Year 6 children in London were classified as overweight or obese</a:t>
            </a:r>
          </a:p>
        </p:txBody>
      </p:sp>
      <p:sp>
        <p:nvSpPr>
          <p:cNvPr id="16" name="Rectangle 15">
            <a:extLst>
              <a:ext uri="{FF2B5EF4-FFF2-40B4-BE49-F238E27FC236}">
                <a16:creationId xmlns:a16="http://schemas.microsoft.com/office/drawing/2014/main" id="{EF04B957-08B9-487E-BB44-161785FEEC84}"/>
              </a:ext>
            </a:extLst>
          </p:cNvPr>
          <p:cNvSpPr/>
          <p:nvPr/>
        </p:nvSpPr>
        <p:spPr>
          <a:xfrm>
            <a:off x="479575" y="6319523"/>
            <a:ext cx="10485274" cy="400110"/>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53E43"/>
                </a:solidFill>
                <a:effectLst/>
                <a:uLnTx/>
                <a:uFillTx/>
                <a:latin typeface="Arial"/>
                <a:ea typeface="+mn-ea"/>
                <a:cs typeface="Arial"/>
              </a:rPr>
              <a:t>Source: (1) OHID Fingertips </a:t>
            </a:r>
            <a:r>
              <a:rPr kumimoji="0" lang="en-GB" sz="1000" b="0" i="0" u="none" strike="noStrike" kern="1200" cap="none" spc="0" normalizeH="0" baseline="0" noProof="0" dirty="0">
                <a:ln>
                  <a:noFill/>
                </a:ln>
                <a:solidFill>
                  <a:srgbClr val="353E43"/>
                </a:solidFill>
                <a:effectLst/>
                <a:uLnTx/>
                <a:uFillTx/>
                <a:latin typeface="Arial"/>
                <a:ea typeface="+mn-ea"/>
                <a:cs typeface="Arial"/>
                <a:hlinkClick r:id="rId4">
                  <a:extLst>
                    <a:ext uri="{A12FA001-AC4F-418D-AE19-62706E023703}">
                      <ahyp:hlinkClr xmlns:ahyp="http://schemas.microsoft.com/office/drawing/2018/hyperlinkcolor" val="tx"/>
                    </a:ext>
                  </a:extLst>
                </a:hlinkClick>
              </a:rPr>
              <a:t> - Reception: Prevalence of overweight (including obesity, 2022/23) </a:t>
            </a:r>
            <a:r>
              <a:rPr kumimoji="0" lang="en-GB" sz="1000" b="0" i="0" u="none" strike="noStrike" kern="1200" cap="none" spc="0" normalizeH="0" baseline="0" noProof="0" dirty="0">
                <a:ln>
                  <a:noFill/>
                </a:ln>
                <a:solidFill>
                  <a:srgbClr val="353E43"/>
                </a:solidFill>
                <a:effectLst/>
                <a:uLnTx/>
                <a:uFillTx/>
                <a:latin typeface="Arial"/>
                <a:ea typeface="+mn-ea"/>
                <a:cs typeface="Arial"/>
              </a:rPr>
              <a:t> </a:t>
            </a:r>
            <a:br>
              <a:rPr kumimoji="0" lang="en-GB" sz="1000" b="0" i="0" u="none" strike="noStrike" kern="1200" cap="none" spc="0" normalizeH="0" baseline="0" noProof="0" dirty="0">
                <a:ln>
                  <a:noFill/>
                </a:ln>
                <a:solidFill>
                  <a:srgbClr val="353E43"/>
                </a:solidFill>
                <a:effectLst/>
                <a:uLnTx/>
                <a:uFillTx/>
                <a:latin typeface="Arial"/>
                <a:ea typeface="+mn-ea"/>
                <a:cs typeface="Arial"/>
              </a:rPr>
            </a:br>
            <a:r>
              <a:rPr kumimoji="0" lang="en-GB" sz="1000" b="0" i="0" u="none" strike="noStrike" kern="1200" cap="none" spc="0" normalizeH="0" baseline="0" noProof="0" dirty="0">
                <a:ln>
                  <a:noFill/>
                </a:ln>
                <a:solidFill>
                  <a:srgbClr val="353E43"/>
                </a:solidFill>
                <a:effectLst/>
                <a:uLnTx/>
                <a:uFillTx/>
                <a:latin typeface="Arial"/>
                <a:ea typeface="+mn-ea"/>
                <a:cs typeface="Arial"/>
              </a:rPr>
              <a:t>2) OHID Fingertips</a:t>
            </a:r>
            <a:r>
              <a:rPr kumimoji="0" lang="en-GB" sz="1000" b="0" i="0" u="none" strike="noStrike" kern="1200" cap="none" spc="0" normalizeH="0" baseline="0" noProof="0" dirty="0">
                <a:ln>
                  <a:noFill/>
                </a:ln>
                <a:solidFill>
                  <a:srgbClr val="353E43"/>
                </a:solidFill>
                <a:effectLst/>
                <a:uLnTx/>
                <a:uFillTx/>
                <a:latin typeface="Arial"/>
                <a:ea typeface="+mn-lt"/>
                <a:cs typeface="Arial"/>
                <a:hlinkClick r:id="rId5">
                  <a:extLst>
                    <a:ext uri="{A12FA001-AC4F-418D-AE19-62706E023703}">
                      <ahyp:hlinkClr xmlns:ahyp="http://schemas.microsoft.com/office/drawing/2018/hyperlinkcolor" val="tx"/>
                    </a:ext>
                  </a:extLst>
                </a:hlinkClick>
              </a:rPr>
              <a:t>– Year 6: Prevalence</a:t>
            </a:r>
            <a:r>
              <a:rPr kumimoji="0" lang="en-GB" sz="1000" b="0" i="0" u="none" strike="noStrike" kern="1200" cap="none" spc="0" normalizeH="0" baseline="0" noProof="0" dirty="0">
                <a:ln>
                  <a:noFill/>
                </a:ln>
                <a:solidFill>
                  <a:srgbClr val="353E43"/>
                </a:solidFill>
                <a:effectLst/>
                <a:uLnTx/>
                <a:uFillTx/>
                <a:latin typeface="Arial"/>
                <a:ea typeface="+mn-ea"/>
                <a:cs typeface="Arial"/>
                <a:hlinkClick r:id="rId5">
                  <a:extLst>
                    <a:ext uri="{A12FA001-AC4F-418D-AE19-62706E023703}">
                      <ahyp:hlinkClr xmlns:ahyp="http://schemas.microsoft.com/office/drawing/2018/hyperlinkcolor" val="tx"/>
                    </a:ext>
                  </a:extLst>
                </a:hlinkClick>
              </a:rPr>
              <a:t> of overweight (including obesity, 2022/23)</a:t>
            </a:r>
            <a:r>
              <a:rPr kumimoji="0" lang="en-GB" sz="1000" b="0" i="0" u="none" strike="noStrike" kern="1200" cap="none" spc="0" normalizeH="0" baseline="0" noProof="0" dirty="0">
                <a:ln>
                  <a:noFill/>
                </a:ln>
                <a:solidFill>
                  <a:srgbClr val="353E43"/>
                </a:solidFill>
                <a:effectLst/>
                <a:uLnTx/>
                <a:uFillTx/>
                <a:latin typeface="Arial"/>
                <a:ea typeface="+mn-ea"/>
                <a:cs typeface="Arial"/>
              </a:rPr>
              <a:t> </a:t>
            </a:r>
          </a:p>
        </p:txBody>
      </p:sp>
      <p:pic>
        <p:nvPicPr>
          <p:cNvPr id="4" name="Picture 3" descr="A number with black text&#10;&#10;Description automatically generated">
            <a:extLst>
              <a:ext uri="{FF2B5EF4-FFF2-40B4-BE49-F238E27FC236}">
                <a16:creationId xmlns:a16="http://schemas.microsoft.com/office/drawing/2014/main" id="{C55EA6AB-5DA4-0C0B-3B52-BD47ABB982FC}"/>
              </a:ext>
            </a:extLst>
          </p:cNvPr>
          <p:cNvPicPr>
            <a:picLocks noChangeAspect="1"/>
          </p:cNvPicPr>
          <p:nvPr/>
        </p:nvPicPr>
        <p:blipFill rotWithShape="1">
          <a:blip r:embed="rId6"/>
          <a:srcRect l="1020" b="-5338"/>
          <a:stretch/>
        </p:blipFill>
        <p:spPr>
          <a:xfrm>
            <a:off x="6399495" y="2086625"/>
            <a:ext cx="5369334" cy="447034"/>
          </a:xfrm>
          <a:prstGeom prst="rect">
            <a:avLst/>
          </a:prstGeom>
        </p:spPr>
      </p:pic>
    </p:spTree>
    <p:extLst>
      <p:ext uri="{BB962C8B-B14F-4D97-AF65-F5344CB8AC3E}">
        <p14:creationId xmlns:p14="http://schemas.microsoft.com/office/powerpoint/2010/main" val="3724571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3" name="Text Placeholder 5">
            <a:extLst>
              <a:ext uri="{FF2B5EF4-FFF2-40B4-BE49-F238E27FC236}">
                <a16:creationId xmlns:a16="http://schemas.microsoft.com/office/drawing/2014/main" id="{DB1AB912-F8CC-0541-AED2-082E4223B659}"/>
              </a:ext>
            </a:extLst>
          </p:cNvPr>
          <p:cNvSpPr txBox="1">
            <a:spLocks/>
          </p:cNvSpPr>
          <p:nvPr/>
        </p:nvSpPr>
        <p:spPr>
          <a:xfrm>
            <a:off x="6819890" y="1856638"/>
            <a:ext cx="1793739" cy="1998072"/>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GB" sz="1600" b="1" i="0" u="none" strike="noStrike" kern="1200" cap="none" spc="0" normalizeH="0" baseline="0" noProof="0">
                <a:ln>
                  <a:noFill/>
                </a:ln>
                <a:solidFill>
                  <a:srgbClr val="353E43"/>
                </a:solidFill>
                <a:effectLst/>
                <a:uLnTx/>
                <a:uFillTx/>
                <a:latin typeface="Arial"/>
                <a:ea typeface="+mn-ea"/>
                <a:cs typeface="Arial"/>
                <a:sym typeface="Arial"/>
              </a:rPr>
              <a:t>Fig </a:t>
            </a:r>
            <a:r>
              <a:rPr lang="en-GB" sz="1600">
                <a:solidFill>
                  <a:srgbClr val="353E43"/>
                </a:solidFill>
                <a:latin typeface="Arial"/>
                <a:cs typeface="Arial"/>
                <a:sym typeface="Arial"/>
              </a:rPr>
              <a:t>19</a:t>
            </a:r>
            <a:r>
              <a:rPr kumimoji="0" lang="en-GB" sz="1600" b="1" i="0" u="none" strike="noStrike" kern="1200" cap="none" spc="0" normalizeH="0" baseline="0" noProof="0">
                <a:ln>
                  <a:noFill/>
                </a:ln>
                <a:solidFill>
                  <a:srgbClr val="353E43"/>
                </a:solidFill>
                <a:effectLst/>
                <a:uLnTx/>
                <a:uFillTx/>
                <a:latin typeface="Arial"/>
                <a:ea typeface="+mn-ea"/>
                <a:cs typeface="Arial"/>
                <a:sym typeface="Arial"/>
              </a:rPr>
              <a:t>. Percentage of physically inactive adults by local authority, London, ages 19+, 2022/2023</a:t>
            </a:r>
            <a:endParaRPr kumimoji="0" lang="en-GB" sz="1600" b="1" i="0" u="none" strike="noStrike" kern="1200" cap="none" spc="0" normalizeH="0" baseline="0" noProof="0">
              <a:ln>
                <a:noFill/>
              </a:ln>
              <a:solidFill>
                <a:srgbClr val="353E43"/>
              </a:solidFill>
              <a:effectLst/>
              <a:uLnTx/>
              <a:uFillTx/>
              <a:latin typeface="Arial" panose="020B0604020202020204" pitchFamily="34" charset="0"/>
              <a:ea typeface="+mn-ea"/>
              <a:cs typeface="Arial"/>
              <a:sym typeface="Arial"/>
            </a:endParaRPr>
          </a:p>
        </p:txBody>
      </p:sp>
      <p:sp>
        <p:nvSpPr>
          <p:cNvPr id="13" name="TextBox 12">
            <a:extLst>
              <a:ext uri="{FF2B5EF4-FFF2-40B4-BE49-F238E27FC236}">
                <a16:creationId xmlns:a16="http://schemas.microsoft.com/office/drawing/2014/main" id="{905965EE-0FE6-76A0-1598-BFF18F9BBBA6}"/>
              </a:ext>
            </a:extLst>
          </p:cNvPr>
          <p:cNvSpPr txBox="1"/>
          <p:nvPr/>
        </p:nvSpPr>
        <p:spPr bwMode="gray">
          <a:xfrm>
            <a:off x="517293" y="1607584"/>
            <a:ext cx="5848732" cy="4207474"/>
          </a:xfrm>
          <a:prstGeom prst="rect">
            <a:avLst/>
          </a:prstGeom>
          <a:noFill/>
        </p:spPr>
        <p:txBody>
          <a:bodyPr wrap="square" lIns="0" tIns="0" rIns="0" bIns="0" rtlCol="0" anchor="t">
            <a:no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0" cap="none" spc="0" normalizeH="0" baseline="0" noProof="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1200" cap="none" spc="-20" normalizeH="0" baseline="0" noProof="0">
                <a:ln>
                  <a:noFill/>
                </a:ln>
                <a:solidFill>
                  <a:srgbClr val="353E43"/>
                </a:solidFill>
                <a:effectLst/>
                <a:uLnTx/>
                <a:uFillTx/>
                <a:latin typeface="Arial"/>
                <a:ea typeface="Aktiv Grotesk" panose="020B0504020202020204" pitchFamily="34" charset="0"/>
                <a:cs typeface="Arial"/>
                <a:sym typeface="Arial"/>
              </a:rPr>
              <a:t>In 2022/23, 66.3% of adults (aged 19+) were physically active in London, compared to the England average of 67.1% with significant variation by local authority.</a:t>
            </a:r>
            <a:r>
              <a:rPr kumimoji="0" lang="en-GB" sz="1400" b="0" i="0" u="none" strike="noStrike" kern="1200" cap="none" spc="-20" normalizeH="0" baseline="30000" noProof="0">
                <a:ln>
                  <a:noFill/>
                </a:ln>
                <a:solidFill>
                  <a:srgbClr val="353E43"/>
                </a:solidFill>
                <a:effectLst/>
                <a:uLnTx/>
                <a:uFillTx/>
                <a:latin typeface="Arial"/>
                <a:ea typeface="Aktiv Grotesk" panose="020B0504020202020204" pitchFamily="34" charset="0"/>
                <a:cs typeface="Arial"/>
                <a:sym typeface="Arial"/>
              </a:rPr>
              <a:t>1</a:t>
            </a:r>
            <a:endParaRPr kumimoji="0" lang="en-GB" sz="1400" b="0" i="0" u="none" strike="noStrike" kern="1200" cap="none" spc="-20" normalizeH="0" baseline="30000" noProof="0">
              <a:ln>
                <a:noFill/>
              </a:ln>
              <a:solidFill>
                <a:srgbClr val="353E43"/>
              </a:solidFill>
              <a:effectLst/>
              <a:uLnTx/>
              <a:uFillTx/>
              <a:latin typeface="Arial"/>
              <a:ea typeface="Aktiv Grotesk" panose="020B0504020202020204" pitchFamily="34" charset="0"/>
              <a:cs typeface="Arial"/>
            </a:endParaRPr>
          </a:p>
          <a:p>
            <a:pPr marL="742950" marR="0" lvl="1" indent="-285750" algn="l" defTabSz="91440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kumimoji="0" lang="en-GB" sz="1400" b="0" i="0" u="none" strike="noStrike" kern="1200" cap="none" spc="-20" normalizeH="0" baseline="0" noProof="0">
                <a:ln>
                  <a:noFill/>
                </a:ln>
                <a:solidFill>
                  <a:srgbClr val="353E43"/>
                </a:solidFill>
                <a:effectLst/>
                <a:uLnTx/>
                <a:uFillTx/>
                <a:latin typeface="Arial"/>
                <a:ea typeface="+mn-ea"/>
                <a:cs typeface="Arial"/>
              </a:rPr>
              <a:t>This equates to around 1 in 3 adults being insufficiently physically active in London</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1200" cap="none" spc="-20" normalizeH="0" baseline="0" noProof="0">
              <a:ln>
                <a:noFill/>
              </a:ln>
              <a:solidFill>
                <a:srgbClr val="353E43"/>
              </a:solidFill>
              <a:effectLst/>
              <a:uLnTx/>
              <a:uFillTx/>
              <a:latin typeface="Arial" panose="020B0604020202020204" pitchFamily="34" charset="0"/>
              <a:ea typeface="Aktiv Grotesk" panose="020B0504020202020204" pitchFamily="34" charset="0"/>
              <a:cs typeface="Arial" panose="020B0604020202020204" pitchFamily="34" charset="0"/>
              <a:sym typeface="Arial"/>
            </a:endParaRPr>
          </a:p>
          <a:p>
            <a:pPr marL="285750" marR="0" lvl="0" indent="-28575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GB" sz="1400" b="0" i="0" u="none" strike="noStrike" kern="1200" cap="none" spc="-20" normalizeH="0" baseline="0" noProof="0">
                <a:ln>
                  <a:noFill/>
                </a:ln>
                <a:solidFill>
                  <a:srgbClr val="353E43"/>
                </a:solidFill>
                <a:effectLst/>
                <a:uLnTx/>
                <a:uFillTx/>
                <a:latin typeface="Arial"/>
                <a:ea typeface="Aktiv Grotesk" panose="020B0504020202020204" pitchFamily="34" charset="0"/>
                <a:cs typeface="Arial"/>
                <a:sym typeface="Arial"/>
              </a:rPr>
              <a:t>Findings from a Sport England report</a:t>
            </a:r>
            <a:r>
              <a:rPr kumimoji="0" lang="en-GB" sz="1400" b="0" i="0" u="none" strike="noStrike" kern="1200" cap="none" spc="-20" normalizeH="0" baseline="30000" noProof="0">
                <a:ln>
                  <a:noFill/>
                </a:ln>
                <a:solidFill>
                  <a:srgbClr val="353E43"/>
                </a:solidFill>
                <a:effectLst/>
                <a:uLnTx/>
                <a:uFillTx/>
                <a:latin typeface="Arial"/>
                <a:ea typeface="Aktiv Grotesk" panose="020B0504020202020204" pitchFamily="34" charset="0"/>
                <a:cs typeface="Arial"/>
                <a:sym typeface="Arial"/>
              </a:rPr>
              <a:t>2 </a:t>
            </a:r>
            <a:r>
              <a:rPr kumimoji="0" lang="en-GB" sz="1400" b="0" i="0" u="none" strike="noStrike" kern="1200" cap="none" spc="-20" normalizeH="0" baseline="0" noProof="0">
                <a:ln>
                  <a:noFill/>
                </a:ln>
                <a:solidFill>
                  <a:srgbClr val="353E43"/>
                </a:solidFill>
                <a:effectLst/>
                <a:uLnTx/>
                <a:uFillTx/>
                <a:latin typeface="Arial"/>
                <a:ea typeface="Aktiv Grotesk" panose="020B0504020202020204" pitchFamily="34" charset="0"/>
                <a:cs typeface="Arial"/>
                <a:sym typeface="Arial"/>
              </a:rPr>
              <a:t>found wide inequalities in physical activity in adults. The proportion of physically active adults in 2021/22 was lower for: </a:t>
            </a:r>
            <a:r>
              <a:rPr kumimoji="0" lang="en-GB" sz="1400" b="0" i="0" u="none" strike="noStrike" kern="1200" cap="none" spc="-20" normalizeH="0" baseline="30000" noProof="0">
                <a:ln>
                  <a:noFill/>
                </a:ln>
                <a:solidFill>
                  <a:srgbClr val="353E43"/>
                </a:solidFill>
                <a:effectLst/>
                <a:uLnTx/>
                <a:uFillTx/>
                <a:latin typeface="Arial"/>
                <a:ea typeface="Aktiv Grotesk" panose="020B0504020202020204" pitchFamily="34" charset="0"/>
                <a:cs typeface="Arial"/>
                <a:sym typeface="Arial"/>
              </a:rPr>
              <a:t>2</a:t>
            </a:r>
            <a:endParaRPr kumimoji="0" lang="en-GB" sz="1400" b="0" i="0" u="none" strike="noStrike" kern="1200" cap="none" spc="-20" normalizeH="0" baseline="30000" noProof="0">
              <a:ln>
                <a:noFill/>
              </a:ln>
              <a:solidFill>
                <a:srgbClr val="353E43"/>
              </a:solidFill>
              <a:effectLst/>
              <a:uLnTx/>
              <a:uFillTx/>
              <a:latin typeface="Arial"/>
              <a:ea typeface="Aktiv Grotesk" panose="020B0504020202020204" pitchFamily="34" charset="0"/>
              <a:cs typeface="Arial"/>
            </a:endParaRPr>
          </a:p>
          <a:p>
            <a:pPr marL="742950" marR="0" lvl="1" indent="-285750" algn="l" defTabSz="91440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kumimoji="0" lang="en-GB" sz="1400" b="0" i="0" u="none" strike="noStrike" kern="1200" cap="none" spc="-20" normalizeH="0" baseline="0" noProof="0">
                <a:ln>
                  <a:noFill/>
                </a:ln>
                <a:solidFill>
                  <a:srgbClr val="353E43"/>
                </a:solidFill>
                <a:effectLst/>
                <a:uLnTx/>
                <a:uFillTx/>
                <a:latin typeface="Arial"/>
                <a:ea typeface="Aktiv Grotesk" panose="020B0504020202020204" pitchFamily="34" charset="0"/>
                <a:cs typeface="Arial"/>
                <a:sym typeface="Arial"/>
              </a:rPr>
              <a:t>People in routine/semi-routine jobs and those who are long-term unemployed or have never worked (52.7%)</a:t>
            </a:r>
            <a:endParaRPr kumimoji="0" lang="en-GB" sz="1400" b="0" i="0" u="none" strike="noStrike" kern="1200" cap="none" spc="-20" normalizeH="0" baseline="0" noProof="0">
              <a:ln>
                <a:noFill/>
              </a:ln>
              <a:solidFill>
                <a:srgbClr val="353E43"/>
              </a:solidFill>
              <a:effectLst/>
              <a:uLnTx/>
              <a:uFillTx/>
              <a:latin typeface="Arial"/>
              <a:ea typeface="Aktiv Grotesk" panose="020B0504020202020204" pitchFamily="34" charset="0"/>
              <a:cs typeface="Arial"/>
            </a:endParaRPr>
          </a:p>
          <a:p>
            <a:pPr marL="742950" marR="0" lvl="1" indent="-285750" algn="l" defTabSz="91440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kumimoji="0" lang="en-GB" sz="1400" b="0" i="0" u="none" strike="noStrike" kern="1200" cap="none" spc="-20" normalizeH="0" baseline="0" noProof="0">
                <a:ln>
                  <a:noFill/>
                </a:ln>
                <a:solidFill>
                  <a:srgbClr val="353E43"/>
                </a:solidFill>
                <a:effectLst/>
                <a:uLnTx/>
                <a:uFillTx/>
                <a:latin typeface="Arial"/>
                <a:ea typeface="Aktiv Grotesk" panose="020B0504020202020204" pitchFamily="34" charset="0"/>
                <a:cs typeface="Arial"/>
                <a:sym typeface="Arial"/>
              </a:rPr>
              <a:t>Those living with a disability or long-term health condition (47.5%)</a:t>
            </a:r>
            <a:endParaRPr kumimoji="0" lang="en-GB" sz="1400" b="0" i="0" u="none" strike="noStrike" kern="1200" cap="none" spc="-20" normalizeH="0" baseline="0" noProof="0">
              <a:ln>
                <a:noFill/>
              </a:ln>
              <a:solidFill>
                <a:srgbClr val="353E43"/>
              </a:solidFill>
              <a:effectLst/>
              <a:uLnTx/>
              <a:uFillTx/>
              <a:latin typeface="Arial"/>
              <a:ea typeface="Aktiv Grotesk" panose="020B0504020202020204" pitchFamily="34" charset="0"/>
              <a:cs typeface="Arial"/>
            </a:endParaRPr>
          </a:p>
          <a:p>
            <a:pPr marL="742950" marR="0" lvl="1" indent="-285750" algn="l" defTabSz="91440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kumimoji="0" lang="en-GB" sz="1400" b="0" i="0" u="none" strike="noStrike" kern="1200" cap="none" spc="-20" normalizeH="0" baseline="0" noProof="0">
                <a:ln>
                  <a:noFill/>
                </a:ln>
                <a:solidFill>
                  <a:srgbClr val="353E43"/>
                </a:solidFill>
                <a:effectLst/>
                <a:uLnTx/>
                <a:uFillTx/>
                <a:latin typeface="Arial"/>
                <a:ea typeface="Aktiv Grotesk" panose="020B0504020202020204" pitchFamily="34" charset="0"/>
                <a:cs typeface="Arial"/>
                <a:sym typeface="Arial"/>
              </a:rPr>
              <a:t>Asian ethnic groups excluding Chinese (55%) </a:t>
            </a:r>
            <a:endParaRPr kumimoji="0" lang="en-GB" sz="1400" b="0" i="0" u="none" strike="noStrike" kern="1200" cap="none" spc="-20" normalizeH="0" baseline="0" noProof="0">
              <a:ln>
                <a:noFill/>
              </a:ln>
              <a:solidFill>
                <a:srgbClr val="353E43"/>
              </a:solidFill>
              <a:effectLst/>
              <a:uLnTx/>
              <a:uFillTx/>
              <a:latin typeface="Arial" panose="020B0604020202020204" pitchFamily="34" charset="0"/>
              <a:ea typeface="Aktiv Grotesk" panose="020B0504020202020204" pitchFamily="34" charset="0"/>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kumimoji="0" lang="en-GB" sz="1400" b="0" i="0" u="none" strike="noStrike" kern="1200" cap="none" spc="-20" normalizeH="0" baseline="0" noProof="0">
                <a:ln>
                  <a:noFill/>
                </a:ln>
                <a:solidFill>
                  <a:srgbClr val="353E43"/>
                </a:solidFill>
                <a:effectLst/>
                <a:uLnTx/>
                <a:uFillTx/>
                <a:latin typeface="Arial"/>
                <a:ea typeface="Aktiv Grotesk" panose="020B0504020202020204" pitchFamily="34" charset="0"/>
                <a:cs typeface="Arial"/>
                <a:sym typeface="Arial"/>
              </a:rPr>
              <a:t>Black ethnic groups (56%)</a:t>
            </a:r>
            <a:endParaRPr kumimoji="0" lang="en-GB" sz="1400" b="0" i="0" u="none" strike="noStrike" kern="1200" cap="none" spc="-20" normalizeH="0" baseline="0" noProof="0">
              <a:ln>
                <a:noFill/>
              </a:ln>
              <a:solidFill>
                <a:srgbClr val="353E43"/>
              </a:solidFill>
              <a:effectLst/>
              <a:uLnTx/>
              <a:uFillTx/>
              <a:latin typeface="Arial"/>
              <a:ea typeface="Aktiv Grotesk" panose="020B0504020202020204" pitchFamily="34" charset="0"/>
              <a:cs typeface="Arial"/>
            </a:endParaRPr>
          </a:p>
          <a:p>
            <a:pPr marL="457200" marR="0" lvl="1"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GB" sz="1400" b="0" i="0" u="none" strike="noStrike" kern="1200" cap="none" spc="-20" normalizeH="0" baseline="0" noProof="0">
              <a:ln>
                <a:noFill/>
              </a:ln>
              <a:solidFill>
                <a:srgbClr val="353E43"/>
              </a:solidFill>
              <a:effectLst/>
              <a:uLnTx/>
              <a:uFillTx/>
              <a:latin typeface="Arial" panose="020B0604020202020204" pitchFamily="34" charset="0"/>
              <a:ea typeface="Aktiv Grotesk" panose="020B050402020202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1200" b="1" i="0" u="none" strike="noStrike" kern="1200" cap="none" spc="-20" normalizeH="0" baseline="0" noProof="0">
                <a:ln>
                  <a:noFill/>
                </a:ln>
                <a:solidFill>
                  <a:srgbClr val="353E43"/>
                </a:solidFill>
                <a:effectLst/>
                <a:uLnTx/>
                <a:uFillTx/>
                <a:latin typeface="Arial"/>
                <a:ea typeface="Aktiv Grotesk" panose="020B0504020202020204" pitchFamily="34" charset="0"/>
                <a:cs typeface="Arial"/>
                <a:sym typeface="Arial"/>
              </a:rPr>
              <a:t>Note</a:t>
            </a:r>
            <a:r>
              <a:rPr kumimoji="0" lang="en-GB" sz="1200" b="0" i="0" u="none" strike="noStrike" kern="1200" cap="none" spc="-20" normalizeH="0" baseline="0" noProof="0">
                <a:ln>
                  <a:noFill/>
                </a:ln>
                <a:solidFill>
                  <a:srgbClr val="353E43"/>
                </a:solidFill>
                <a:effectLst/>
                <a:uLnTx/>
                <a:uFillTx/>
                <a:latin typeface="Arial"/>
                <a:ea typeface="Aktiv Grotesk" panose="020B0504020202020204" pitchFamily="34" charset="0"/>
                <a:cs typeface="Arial"/>
                <a:sym typeface="Arial"/>
              </a:rPr>
              <a:t>: The definition of being physically active is taking at least the recommended level of 150 minutes of moderate intensity physical activity or equivalent per week.</a:t>
            </a:r>
            <a:r>
              <a:rPr kumimoji="0" lang="en-GB" sz="1200" b="0" i="0" u="none" strike="noStrike" kern="1200" cap="none" spc="-20" normalizeH="0" baseline="30000" noProof="0">
                <a:ln>
                  <a:noFill/>
                </a:ln>
                <a:solidFill>
                  <a:srgbClr val="353E43"/>
                </a:solidFill>
                <a:effectLst/>
                <a:uLnTx/>
                <a:uFillTx/>
                <a:latin typeface="Arial"/>
                <a:ea typeface="Aktiv Grotesk" panose="020B0504020202020204" pitchFamily="34" charset="0"/>
                <a:cs typeface="Arial"/>
                <a:sym typeface="Arial"/>
              </a:rPr>
              <a:t>1</a:t>
            </a:r>
            <a:endParaRPr kumimoji="0" lang="en-GB" sz="1200" b="0" i="0" u="none" strike="noStrike" kern="1200" cap="none" spc="-20" normalizeH="0" baseline="30000" noProof="0">
              <a:ln>
                <a:noFill/>
              </a:ln>
              <a:solidFill>
                <a:srgbClr val="353E43"/>
              </a:solidFill>
              <a:effectLst/>
              <a:uLnTx/>
              <a:uFillTx/>
              <a:latin typeface="Arial"/>
              <a:ea typeface="Aktiv Grotesk" panose="020B0504020202020204" pitchFamily="34" charset="0"/>
              <a:cs typeface="Arial"/>
            </a:endParaRPr>
          </a:p>
          <a:p>
            <a:pPr marL="457200" marR="0" lvl="1"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GB" sz="1400" b="0" i="0" u="none" strike="noStrike" kern="1200" cap="none" spc="-20" normalizeH="0" baseline="0" noProof="0">
              <a:ln>
                <a:noFill/>
              </a:ln>
              <a:solidFill>
                <a:srgbClr val="353E43"/>
              </a:solidFill>
              <a:effectLst/>
              <a:uLnTx/>
              <a:uFillTx/>
              <a:latin typeface="Arial" panose="020B0604020202020204" pitchFamily="34" charset="0"/>
              <a:ea typeface="Aktiv Grotesk" panose="020B0504020202020204" pitchFamily="34" charset="0"/>
              <a:cs typeface="Arial" panose="020B060402020202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1200" cap="none" spc="-20" normalizeH="0" baseline="0" noProof="0">
              <a:ln>
                <a:noFill/>
              </a:ln>
              <a:solidFill>
                <a:srgbClr val="353E43"/>
              </a:solidFill>
              <a:effectLst/>
              <a:uLnTx/>
              <a:uFillTx/>
              <a:latin typeface="Arial" panose="020B0604020202020204" pitchFamily="34" charset="0"/>
              <a:ea typeface="Aktiv Grotesk" panose="020B0504020202020204" pitchFamily="34" charset="0"/>
              <a:cs typeface="Arial" panose="020B060402020202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0" cap="none" spc="0" normalizeH="0" baseline="0" noProof="0">
              <a:ln>
                <a:noFill/>
              </a:ln>
              <a:solidFill>
                <a:srgbClr val="353E43"/>
              </a:solidFill>
              <a:effectLst/>
              <a:uLnTx/>
              <a:uFillTx/>
              <a:latin typeface="Arial"/>
              <a:ea typeface="+mn-ea"/>
              <a:cs typeface="Arial"/>
              <a:sym typeface="Arial"/>
            </a:endParaRPr>
          </a:p>
        </p:txBody>
      </p:sp>
      <p:sp>
        <p:nvSpPr>
          <p:cNvPr id="14" name="Title 2">
            <a:extLst>
              <a:ext uri="{FF2B5EF4-FFF2-40B4-BE49-F238E27FC236}">
                <a16:creationId xmlns:a16="http://schemas.microsoft.com/office/drawing/2014/main" id="{76782536-1929-4EE2-984B-708A86A6B874}"/>
              </a:ext>
            </a:extLst>
          </p:cNvPr>
          <p:cNvSpPr txBox="1">
            <a:spLocks noGrp="1"/>
          </p:cNvSpPr>
          <p:nvPr>
            <p:ph type="title" idx="4294967295"/>
          </p:nvPr>
        </p:nvSpPr>
        <p:spPr>
          <a:xfrm>
            <a:off x="564480" y="333338"/>
            <a:ext cx="10751768" cy="1338788"/>
          </a:xfrm>
          <a:prstGeom prst="rect">
            <a:avLst/>
          </a:prstGeom>
          <a:noFill/>
          <a:ln w="25400" cap="flat" cmpd="sng" algn="ctr">
            <a:noFill/>
            <a:prstDash val="solid"/>
          </a:ln>
          <a:effectLst/>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0" tIns="45700" rIns="91425" bIns="4570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pPr marL="0" marR="0" lvl="0" indent="0" algn="l" defTabSz="914400" rtl="0" eaLnBrk="1" fontAlgn="auto" latinLnBrk="0" hangingPunct="1">
              <a:lnSpc>
                <a:spcPct val="90000"/>
              </a:lnSpc>
              <a:spcBef>
                <a:spcPts val="0"/>
              </a:spcBef>
              <a:spcAft>
                <a:spcPts val="0"/>
              </a:spcAft>
              <a:buClr>
                <a:schemeClr val="accent1"/>
              </a:buClr>
              <a:buSzPts val="2800"/>
              <a:buFont typeface="Arial"/>
              <a:buNone/>
              <a:tabLst/>
              <a:defRPr/>
            </a:pPr>
            <a:r>
              <a:rPr kumimoji="0" lang="en-US" sz="3000" b="1" i="0" u="none" strike="noStrike" kern="1200" cap="none" spc="190" normalizeH="0" baseline="0" noProof="0">
                <a:ln>
                  <a:noFill/>
                </a:ln>
                <a:solidFill>
                  <a:srgbClr val="0082B3"/>
                </a:solidFill>
                <a:effectLst/>
                <a:uLnTx/>
                <a:uFillTx/>
                <a:latin typeface="Arial" panose="020B0604020202020204" pitchFamily="34" charset="0"/>
                <a:ea typeface="Aktiv Grotesk" panose="020B0504020202020204" pitchFamily="34" charset="0"/>
                <a:cs typeface="Arial" panose="020B0604020202020204" pitchFamily="34" charset="0"/>
                <a:sym typeface="Arial"/>
              </a:rPr>
              <a:t>PHYSICAL ACTIVITY IN LONDON</a:t>
            </a:r>
            <a:br>
              <a:rPr kumimoji="0" lang="en-US" sz="3000" b="1" i="0" u="none" strike="noStrike" kern="1200" cap="none" spc="190" normalizeH="0" baseline="0" noProof="0">
                <a:ln>
                  <a:noFill/>
                </a:ln>
                <a:solidFill>
                  <a:srgbClr val="353E43"/>
                </a:solidFill>
                <a:effectLst/>
                <a:uLnTx/>
                <a:uFillTx/>
                <a:latin typeface="Arial" panose="020B0604020202020204" pitchFamily="34" charset="0"/>
                <a:ea typeface="Aktiv Grotesk" panose="020B0504020202020204" pitchFamily="34" charset="0"/>
                <a:cs typeface="Arial" panose="020B0604020202020204" pitchFamily="34" charset="0"/>
                <a:sym typeface="Arial"/>
              </a:rPr>
            </a:br>
            <a:br>
              <a:rPr kumimoji="0" lang="en-US" sz="3000" b="1" i="0" u="none" strike="noStrike" kern="1200" cap="none" spc="190" normalizeH="0" baseline="0" noProof="0">
                <a:ln>
                  <a:noFill/>
                </a:ln>
                <a:solidFill>
                  <a:srgbClr val="353E43"/>
                </a:solidFill>
                <a:effectLst/>
                <a:uLnTx/>
                <a:uFillTx/>
                <a:latin typeface="Arial" panose="020B0604020202020204" pitchFamily="34" charset="0"/>
                <a:ea typeface="Aktiv Grotesk" panose="020B0504020202020204" pitchFamily="34" charset="0"/>
                <a:cs typeface="Arial" panose="020B0604020202020204" pitchFamily="34" charset="0"/>
                <a:sym typeface="Arial"/>
              </a:rPr>
            </a:br>
            <a:endParaRPr kumimoji="0" lang="en-US" sz="3000" b="1" i="0" u="none" strike="noStrike" kern="0" cap="none" spc="190" normalizeH="0" baseline="0" noProof="0">
              <a:ln>
                <a:noFill/>
              </a:ln>
              <a:solidFill>
                <a:srgbClr val="353E43"/>
              </a:solidFill>
              <a:effectLst/>
              <a:uLnTx/>
              <a:uFillTx/>
              <a:latin typeface="Arial" panose="020B0604020202020204" pitchFamily="34" charset="0"/>
              <a:ea typeface="Aktiv Grotesk" panose="020B0504020202020204" pitchFamily="34" charset="0"/>
              <a:cs typeface="Arial" panose="020B0604020202020204" pitchFamily="34" charset="0"/>
              <a:sym typeface="Arial"/>
            </a:endParaRPr>
          </a:p>
        </p:txBody>
      </p:sp>
      <p:sp>
        <p:nvSpPr>
          <p:cNvPr id="15" name="Text Placeholder 5">
            <a:extLst>
              <a:ext uri="{FF2B5EF4-FFF2-40B4-BE49-F238E27FC236}">
                <a16:creationId xmlns:a16="http://schemas.microsoft.com/office/drawing/2014/main" id="{E482B99A-72BD-4E5E-B3C6-FBFEC3F66234}"/>
              </a:ext>
            </a:extLst>
          </p:cNvPr>
          <p:cNvSpPr txBox="1">
            <a:spLocks/>
          </p:cNvSpPr>
          <p:nvPr/>
        </p:nvSpPr>
        <p:spPr>
          <a:xfrm>
            <a:off x="561256" y="895918"/>
            <a:ext cx="10650071" cy="707886"/>
          </a:xfrm>
          <a:prstGeom prst="rect">
            <a:avLst/>
          </a:prstGeom>
        </p:spPr>
        <p:txBody>
          <a:bodyPr vert="horz" wrap="square" lIns="0" tIns="45720" rIns="91440" bIns="45720" rtlCol="0" anchor="t" anchorCtr="0">
            <a:sp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1200" cap="none" spc="-20" normalizeH="0" baseline="0" noProof="0">
                <a:ln>
                  <a:noFill/>
                </a:ln>
                <a:solidFill>
                  <a:srgbClr val="353E43"/>
                </a:solidFill>
                <a:effectLst/>
                <a:uLnTx/>
                <a:uFillTx/>
                <a:latin typeface="Arial"/>
                <a:ea typeface="Aktiv Grotesk" panose="020B0504020202020204" pitchFamily="34" charset="0"/>
                <a:cs typeface="Arial"/>
                <a:sym typeface="Arial"/>
              </a:rPr>
              <a:t>The percentage of physically active adults in London is lower than England with around 1 in 3 adults insufficiently active, but there is significant variation by local authority</a:t>
            </a:r>
          </a:p>
        </p:txBody>
      </p:sp>
      <p:sp>
        <p:nvSpPr>
          <p:cNvPr id="19" name="Rectangle 18">
            <a:extLst>
              <a:ext uri="{FF2B5EF4-FFF2-40B4-BE49-F238E27FC236}">
                <a16:creationId xmlns:a16="http://schemas.microsoft.com/office/drawing/2014/main" id="{7B63E59C-F2C8-490C-B565-FD33FC83D12D}"/>
              </a:ext>
            </a:extLst>
          </p:cNvPr>
          <p:cNvSpPr/>
          <p:nvPr/>
        </p:nvSpPr>
        <p:spPr>
          <a:xfrm>
            <a:off x="479575" y="6455391"/>
            <a:ext cx="10485274" cy="246221"/>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Arial"/>
              </a:rPr>
              <a:t>Source: (1) </a:t>
            </a:r>
            <a:r>
              <a:rPr kumimoji="0" lang="en-GB" sz="1000" b="0" i="0" u="none" strike="noStrike" kern="1200" cap="none" spc="0" normalizeH="0" baseline="0" noProof="0">
                <a:ln>
                  <a:noFill/>
                </a:ln>
                <a:solidFill>
                  <a:srgbClr val="5C6970"/>
                </a:solidFill>
                <a:effectLst/>
                <a:uLnTx/>
                <a:uFillTx/>
                <a:latin typeface="Arial"/>
                <a:ea typeface="+mn-ea"/>
                <a:cs typeface="Arial"/>
              </a:rPr>
              <a:t>OHID Fingertips</a:t>
            </a:r>
            <a:r>
              <a:rPr kumimoji="0" lang="en-GB" sz="1000" b="0" i="0" u="none" strike="noStrike" kern="1200" cap="none" spc="0" normalizeH="0" baseline="0" noProof="0">
                <a:ln>
                  <a:noFill/>
                </a:ln>
                <a:solidFill>
                  <a:prstClr val="black"/>
                </a:solidFill>
                <a:effectLst/>
                <a:uLnTx/>
                <a:uFillTx/>
                <a:latin typeface="Arial"/>
                <a:ea typeface="+mn-ea"/>
                <a:cs typeface="Arial"/>
              </a:rPr>
              <a:t> </a:t>
            </a:r>
            <a:r>
              <a:rPr kumimoji="0" lang="en-GB" sz="1000" b="0" i="0" u="none" strike="noStrike" kern="1200" cap="none" spc="0" normalizeH="0" baseline="0" noProof="0">
                <a:ln>
                  <a:noFill/>
                </a:ln>
                <a:solidFill>
                  <a:prstClr val="black"/>
                </a:solidFill>
                <a:effectLst/>
                <a:uLnTx/>
                <a:uFillTx/>
                <a:latin typeface="Arial"/>
                <a:ea typeface="+mn-ea"/>
                <a:cs typeface="Arial"/>
                <a:hlinkClick r:id="rId3">
                  <a:extLst>
                    <a:ext uri="{A12FA001-AC4F-418D-AE19-62706E023703}">
                      <ahyp:hlinkClr xmlns:ahyp="http://schemas.microsoft.com/office/drawing/2018/hyperlinkcolor" val="tx"/>
                    </a:ext>
                  </a:extLst>
                </a:hlinkClick>
              </a:rPr>
              <a:t> -. Percentage of physically active adults </a:t>
            </a:r>
            <a:r>
              <a:rPr kumimoji="0" lang="en-GB" sz="1000" b="0" i="0" u="none" strike="noStrike" kern="1200" cap="none" spc="0" normalizeH="0" baseline="0" noProof="0">
                <a:ln>
                  <a:noFill/>
                </a:ln>
                <a:solidFill>
                  <a:prstClr val="black"/>
                </a:solidFill>
                <a:effectLst/>
                <a:uLnTx/>
                <a:uFillTx/>
                <a:latin typeface="Arial"/>
                <a:ea typeface="+mn-ea"/>
                <a:cs typeface="Arial"/>
              </a:rPr>
              <a:t> (2) </a:t>
            </a:r>
            <a:r>
              <a:rPr kumimoji="0" lang="en-GB" sz="1000" b="0" i="0" u="none" strike="noStrike" kern="1200" cap="none" spc="0" normalizeH="0" baseline="0" noProof="0">
                <a:ln>
                  <a:noFill/>
                </a:ln>
                <a:solidFill>
                  <a:prstClr val="black"/>
                </a:solidFill>
                <a:effectLst/>
                <a:uLnTx/>
                <a:uFillTx/>
                <a:latin typeface="Arial"/>
                <a:ea typeface="+mn-ea"/>
                <a:cs typeface="Arial"/>
                <a:hlinkClick r:id="rId4">
                  <a:extLst>
                    <a:ext uri="{A12FA001-AC4F-418D-AE19-62706E023703}">
                      <ahyp:hlinkClr xmlns:ahyp="http://schemas.microsoft.com/office/drawing/2018/hyperlinkcolor" val="tx"/>
                    </a:ext>
                  </a:extLst>
                </a:hlinkClick>
              </a:rPr>
              <a:t>Sports England</a:t>
            </a:r>
            <a:endParaRPr kumimoji="0" lang="en-US" sz="1000" b="0" i="0" u="none" strike="noStrike" kern="1200" cap="none" spc="0" normalizeH="0" baseline="0" noProof="0">
              <a:ln>
                <a:noFill/>
              </a:ln>
              <a:solidFill>
                <a:prstClr val="black"/>
              </a:solidFill>
              <a:effectLst/>
              <a:uLnTx/>
              <a:uFillTx/>
              <a:latin typeface="Arial"/>
              <a:ea typeface="+mn-ea"/>
              <a:cs typeface="Arial"/>
              <a:hlinkClick r:id="rId4">
                <a:extLst>
                  <a:ext uri="{A12FA001-AC4F-418D-AE19-62706E023703}">
                    <ahyp:hlinkClr xmlns:ahyp="http://schemas.microsoft.com/office/drawing/2018/hyperlinkcolor" val="tx"/>
                  </a:ext>
                </a:extLst>
              </a:hlinkClick>
            </a:endParaRPr>
          </a:p>
        </p:txBody>
      </p:sp>
      <p:pic>
        <p:nvPicPr>
          <p:cNvPr id="2" name="Picture 1">
            <a:extLst>
              <a:ext uri="{FF2B5EF4-FFF2-40B4-BE49-F238E27FC236}">
                <a16:creationId xmlns:a16="http://schemas.microsoft.com/office/drawing/2014/main" id="{6241CFA0-B98E-C419-E013-CDA89451EF68}"/>
              </a:ext>
            </a:extLst>
          </p:cNvPr>
          <p:cNvPicPr>
            <a:picLocks noChangeAspect="1"/>
          </p:cNvPicPr>
          <p:nvPr/>
        </p:nvPicPr>
        <p:blipFill rotWithShape="1">
          <a:blip r:embed="rId5"/>
          <a:srcRect t="-179" r="24999" b="-149"/>
          <a:stretch/>
        </p:blipFill>
        <p:spPr>
          <a:xfrm>
            <a:off x="8770782" y="1674104"/>
            <a:ext cx="3173873" cy="4999141"/>
          </a:xfrm>
          <a:prstGeom prst="rect">
            <a:avLst/>
          </a:prstGeom>
        </p:spPr>
      </p:pic>
    </p:spTree>
    <p:extLst>
      <p:ext uri="{BB962C8B-B14F-4D97-AF65-F5344CB8AC3E}">
        <p14:creationId xmlns:p14="http://schemas.microsoft.com/office/powerpoint/2010/main" val="1007320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EA7DDB4C-1115-E242-A72F-FF1C2B9E3A10}"/>
              </a:ext>
            </a:extLst>
          </p:cNvPr>
          <p:cNvSpPr/>
          <p:nvPr/>
        </p:nvSpPr>
        <p:spPr>
          <a:xfrm>
            <a:off x="6174328" y="2166091"/>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Title 2">
            <a:extLst>
              <a:ext uri="{FF2B5EF4-FFF2-40B4-BE49-F238E27FC236}">
                <a16:creationId xmlns:a16="http://schemas.microsoft.com/office/drawing/2014/main" id="{566F851F-2A31-4EE4-8EAF-2A22066ADDF9}"/>
              </a:ext>
            </a:extLst>
          </p:cNvPr>
          <p:cNvSpPr txBox="1">
            <a:spLocks/>
          </p:cNvSpPr>
          <p:nvPr/>
        </p:nvSpPr>
        <p:spPr>
          <a:xfrm>
            <a:off x="623601" y="530407"/>
            <a:ext cx="10751768" cy="923289"/>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spcFirstLastPara="1" wrap="square" lIns="0" tIns="45700" rIns="91425" bIns="45700" anchor="t"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pPr marL="0" marR="0" lvl="0" indent="0" algn="l" defTabSz="914400" rtl="0" eaLnBrk="1" fontAlgn="auto" latinLnBrk="0" hangingPunct="1">
              <a:lnSpc>
                <a:spcPct val="90000"/>
              </a:lnSpc>
              <a:spcBef>
                <a:spcPts val="0"/>
              </a:spcBef>
              <a:spcAft>
                <a:spcPts val="0"/>
              </a:spcAft>
              <a:buClr>
                <a:srgbClr val="EE266D"/>
              </a:buClr>
              <a:buSzPts val="2800"/>
              <a:buFont typeface="Arial"/>
              <a:buNone/>
              <a:tabLst/>
              <a:defRPr/>
            </a:pPr>
            <a:r>
              <a:rPr kumimoji="0" lang="en-GB" sz="3000" b="1" i="0" u="none" strike="noStrike" kern="1200" cap="none" spc="190" normalizeH="0" baseline="0" noProof="0">
                <a:ln>
                  <a:noFill/>
                </a:ln>
                <a:solidFill>
                  <a:srgbClr val="0082B3"/>
                </a:solidFill>
                <a:effectLst/>
                <a:uLnTx/>
                <a:uFillTx/>
                <a:latin typeface="Arial" panose="020B0604020202020204" pitchFamily="34" charset="0"/>
                <a:ea typeface="Aktiv Grotesk" panose="020B0504020202020204" pitchFamily="34" charset="0"/>
                <a:cs typeface="Arial" panose="020B0604020202020204" pitchFamily="34" charset="0"/>
                <a:sym typeface="Arial"/>
              </a:rPr>
              <a:t>HEALTH RISKS FROM DRUG AND ALCOHOL MISUSE VARY ACROSS LONDON</a:t>
            </a:r>
            <a:endParaRPr kumimoji="0" lang="en-US" sz="3000" b="1" i="0" u="none" strike="noStrike" kern="0" cap="none" spc="190" normalizeH="0" baseline="0" noProof="0">
              <a:ln>
                <a:noFill/>
              </a:ln>
              <a:solidFill>
                <a:srgbClr val="0082B3"/>
              </a:solidFill>
              <a:effectLst/>
              <a:uLnTx/>
              <a:uFillTx/>
              <a:latin typeface="Arial" panose="020B0604020202020204" pitchFamily="34" charset="0"/>
              <a:ea typeface="Aktiv Grotesk" panose="020B0504020202020204" pitchFamily="34" charset="0"/>
              <a:cs typeface="Arial" panose="020B0604020202020204" pitchFamily="34" charset="0"/>
              <a:sym typeface="Arial"/>
            </a:endParaRPr>
          </a:p>
        </p:txBody>
      </p:sp>
      <p:sp>
        <p:nvSpPr>
          <p:cNvPr id="15" name="Rectangle 14">
            <a:extLst>
              <a:ext uri="{FF2B5EF4-FFF2-40B4-BE49-F238E27FC236}">
                <a16:creationId xmlns:a16="http://schemas.microsoft.com/office/drawing/2014/main" id="{69FFD30E-2F6C-4D63-B363-57214D30ADF1}"/>
              </a:ext>
            </a:extLst>
          </p:cNvPr>
          <p:cNvSpPr/>
          <p:nvPr/>
        </p:nvSpPr>
        <p:spPr>
          <a:xfrm>
            <a:off x="479575" y="6455391"/>
            <a:ext cx="10485274"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353E43"/>
                </a:solidFill>
                <a:effectLst/>
                <a:uLnTx/>
                <a:uFillTx/>
                <a:latin typeface="Arial"/>
                <a:ea typeface="+mn-ea"/>
                <a:cs typeface="Arial" panose="020B0604020202020204" pitchFamily="34" charset="0"/>
              </a:rPr>
              <a:t>Source: (1) </a:t>
            </a:r>
            <a:r>
              <a:rPr kumimoji="0" lang="en-GB" sz="1000" b="0" i="0" u="none" strike="noStrike" kern="1200" cap="none" spc="0" normalizeH="0" baseline="0" noProof="0">
                <a:ln>
                  <a:noFill/>
                </a:ln>
                <a:solidFill>
                  <a:srgbClr val="353E43"/>
                </a:solidFill>
                <a:effectLst/>
                <a:uLnTx/>
                <a:uFillTx/>
                <a:latin typeface="Arial"/>
                <a:ea typeface="+mn-ea"/>
                <a:cs typeface="+mn-cs"/>
              </a:rPr>
              <a:t>Health Survey for England Part 1 2021 (2) Public health profiles – alcohol related deaths (3) Public health profiles – deaths due to drug misuse. (4) ONS statistics</a:t>
            </a:r>
            <a:endParaRPr kumimoji="0" lang="en-US" sz="1000" b="0" i="0" u="none" strike="noStrike" kern="1200" cap="none" spc="0" normalizeH="0" baseline="0" noProof="0">
              <a:ln>
                <a:noFill/>
              </a:ln>
              <a:solidFill>
                <a:srgbClr val="353E43"/>
              </a:solidFill>
              <a:effectLst/>
              <a:uLnTx/>
              <a:uFillTx/>
              <a:latin typeface="Arial"/>
              <a:ea typeface="+mn-ea"/>
              <a:cs typeface="Arial" panose="020B0604020202020204" pitchFamily="34" charset="0"/>
            </a:endParaRPr>
          </a:p>
        </p:txBody>
      </p:sp>
      <p:graphicFrame>
        <p:nvGraphicFramePr>
          <p:cNvPr id="3" name="Table 3">
            <a:extLst>
              <a:ext uri="{FF2B5EF4-FFF2-40B4-BE49-F238E27FC236}">
                <a16:creationId xmlns:a16="http://schemas.microsoft.com/office/drawing/2014/main" id="{20C678A0-61B9-1DA8-604B-1C630223FA6F}"/>
              </a:ext>
            </a:extLst>
          </p:cNvPr>
          <p:cNvGraphicFramePr>
            <a:graphicFrameLocks noGrp="1"/>
          </p:cNvGraphicFramePr>
          <p:nvPr>
            <p:extLst>
              <p:ext uri="{D42A27DB-BD31-4B8C-83A1-F6EECF244321}">
                <p14:modId xmlns:p14="http://schemas.microsoft.com/office/powerpoint/2010/main" val="1616393687"/>
              </p:ext>
            </p:extLst>
          </p:nvPr>
        </p:nvGraphicFramePr>
        <p:xfrm>
          <a:off x="623601" y="1464645"/>
          <a:ext cx="10895324" cy="4862948"/>
        </p:xfrm>
        <a:graphic>
          <a:graphicData uri="http://schemas.openxmlformats.org/drawingml/2006/table">
            <a:tbl>
              <a:tblPr firstRow="1" bandRow="1">
                <a:tableStyleId>{0505E3EF-67EA-436B-97B2-0124C06EBD24}</a:tableStyleId>
              </a:tblPr>
              <a:tblGrid>
                <a:gridCol w="10895324">
                  <a:extLst>
                    <a:ext uri="{9D8B030D-6E8A-4147-A177-3AD203B41FA5}">
                      <a16:colId xmlns:a16="http://schemas.microsoft.com/office/drawing/2014/main" val="631279930"/>
                    </a:ext>
                  </a:extLst>
                </a:gridCol>
              </a:tblGrid>
              <a:tr h="3208756">
                <a:tc>
                  <a:txBody>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a:ln>
                            <a:noFill/>
                          </a:ln>
                          <a:solidFill>
                            <a:srgbClr val="353E43"/>
                          </a:solidFill>
                          <a:effectLst/>
                          <a:uLnTx/>
                          <a:uFillTx/>
                          <a:latin typeface="+mn-lt"/>
                          <a:ea typeface="+mn-ea"/>
                          <a:cs typeface="Arial"/>
                          <a:sym typeface="Arial"/>
                        </a:rPr>
                        <a:t>Alcohol Misuse</a:t>
                      </a:r>
                      <a:endParaRPr kumimoji="0" lang="en-GB" sz="1400" b="1" i="0" u="none" strike="noStrike" kern="0" cap="none" spc="0" normalizeH="0" baseline="0" noProof="0">
                        <a:ln>
                          <a:noFill/>
                        </a:ln>
                        <a:solidFill>
                          <a:srgbClr val="353E43"/>
                        </a:solidFill>
                        <a:effectLst/>
                        <a:uLnTx/>
                        <a:uFillTx/>
                        <a:latin typeface="+mn-lt"/>
                        <a:ea typeface="+mn-ea"/>
                        <a:cs typeface="Arial"/>
                      </a:endParaRPr>
                    </a:p>
                    <a:p>
                      <a:pPr marL="285750" marR="0" lvl="0" indent="-28575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GB" sz="1400" b="0" i="0" u="none" strike="noStrike" kern="0" cap="none" spc="0" normalizeH="0" baseline="0" noProof="0">
                          <a:ln>
                            <a:noFill/>
                          </a:ln>
                          <a:solidFill>
                            <a:srgbClr val="353E43"/>
                          </a:solidFill>
                          <a:effectLst/>
                          <a:uLnTx/>
                          <a:uFillTx/>
                          <a:latin typeface="+mn-lt"/>
                          <a:ea typeface="+mn-ea"/>
                          <a:cs typeface="Arial"/>
                          <a:sym typeface="Arial"/>
                        </a:rPr>
                        <a:t>The 2021 Health Survey for England showed 25.2% people aged over 16 in London were ‘increasing or higher risk drinkers’ (compared to 21.3% for England). This was an increase from 20.1% in 2019.</a:t>
                      </a:r>
                      <a:r>
                        <a:rPr kumimoji="0" lang="en-GB" sz="1400" b="0" i="0" u="none" strike="noStrike" kern="0" cap="none" spc="0" normalizeH="0" baseline="30000" noProof="0">
                          <a:ln>
                            <a:noFill/>
                          </a:ln>
                          <a:solidFill>
                            <a:srgbClr val="353E43"/>
                          </a:solidFill>
                          <a:effectLst/>
                          <a:uLnTx/>
                          <a:uFillTx/>
                          <a:latin typeface="+mn-lt"/>
                          <a:ea typeface="+mn-ea"/>
                          <a:cs typeface="Arial"/>
                          <a:sym typeface="Arial"/>
                        </a:rPr>
                        <a:t>1</a:t>
                      </a:r>
                      <a:r>
                        <a:rPr kumimoji="0" lang="en-GB" sz="1400" b="0" i="0" u="none" strike="noStrike" kern="0" cap="none" spc="0" normalizeH="0" baseline="0" noProof="0">
                          <a:ln>
                            <a:noFill/>
                          </a:ln>
                          <a:solidFill>
                            <a:srgbClr val="353E43"/>
                          </a:solidFill>
                          <a:effectLst/>
                          <a:uLnTx/>
                          <a:uFillTx/>
                          <a:latin typeface="+mn-lt"/>
                          <a:ea typeface="+mn-ea"/>
                          <a:cs typeface="Arial"/>
                          <a:sym typeface="Arial"/>
                        </a:rPr>
                        <a:t> </a:t>
                      </a:r>
                    </a:p>
                    <a:p>
                      <a:pPr marL="285750" marR="0" lvl="0" indent="-28575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GB" sz="1400" b="0" i="0" u="none" strike="noStrike" kern="0" cap="none" spc="0" normalizeH="0" baseline="0" noProof="0">
                          <a:ln>
                            <a:noFill/>
                          </a:ln>
                          <a:solidFill>
                            <a:srgbClr val="353E43"/>
                          </a:solidFill>
                          <a:effectLst/>
                          <a:uLnTx/>
                          <a:uFillTx/>
                          <a:latin typeface="+mn-lt"/>
                          <a:ea typeface="+mn-ea"/>
                          <a:cs typeface="Arial"/>
                          <a:sym typeface="Arial"/>
                        </a:rPr>
                        <a:t>Around 5.5% of Londoners were ‘higher risk drinkers’ (consuming more than 35 units for women or 50 units for men per week), relative to 3.6% for England.</a:t>
                      </a:r>
                    </a:p>
                    <a:p>
                      <a:pPr marL="285750" marR="0" lvl="0" indent="-28575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GB" sz="1400" b="0" i="0" u="none" strike="noStrike" kern="1200" cap="none" spc="0" normalizeH="0" baseline="0" noProof="0">
                          <a:ln>
                            <a:noFill/>
                          </a:ln>
                          <a:solidFill>
                            <a:srgbClr val="333333"/>
                          </a:solidFill>
                          <a:effectLst/>
                          <a:uLnTx/>
                          <a:uFillTx/>
                          <a:latin typeface="Arial" panose="020B0604020202020204" pitchFamily="34" charset="0"/>
                          <a:ea typeface="+mn-ea"/>
                          <a:cs typeface="+mn-cs"/>
                        </a:rPr>
                        <a:t>The most recent data at the local authority level is for 2016-2018. This demonstrated significant variability in the </a:t>
                      </a:r>
                      <a:r>
                        <a:rPr kumimoji="0" lang="en-GB" sz="1400" b="0" i="0" u="none" strike="noStrike" kern="0" cap="none" spc="0" normalizeH="0" baseline="0" noProof="0">
                          <a:ln>
                            <a:noFill/>
                          </a:ln>
                          <a:solidFill>
                            <a:srgbClr val="353E43"/>
                          </a:solidFill>
                          <a:effectLst/>
                          <a:uLnTx/>
                          <a:uFillTx/>
                          <a:latin typeface="+mn-lt"/>
                          <a:ea typeface="+mn-ea"/>
                          <a:cs typeface="Arial"/>
                          <a:sym typeface="Arial"/>
                        </a:rPr>
                        <a:t>prevalence of ‘increasing or higher risk drinkers (</a:t>
                      </a:r>
                      <a:r>
                        <a:rPr kumimoji="0" lang="en-GB" sz="1400" b="0" i="0" u="none" strike="noStrike" kern="1200" cap="none" spc="0" normalizeH="0" baseline="0" noProof="0">
                          <a:ln>
                            <a:noFill/>
                          </a:ln>
                          <a:solidFill>
                            <a:srgbClr val="333333"/>
                          </a:solidFill>
                          <a:effectLst/>
                          <a:uLnTx/>
                          <a:uFillTx/>
                          <a:latin typeface="Arial" panose="020B0604020202020204" pitchFamily="34" charset="0"/>
                          <a:ea typeface="+mn-ea"/>
                          <a:cs typeface="+mn-cs"/>
                        </a:rPr>
                        <a:t>from 10.0% in Barnet to 41.3% in Kensington and Chelsea)</a:t>
                      </a:r>
                    </a:p>
                    <a:p>
                      <a:pPr marL="285750" marR="0" lvl="0" indent="-28575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GB" sz="1400" b="0" i="0" u="none" strike="noStrike" kern="1200" cap="none" spc="0" normalizeH="0" baseline="0" noProof="0">
                          <a:ln>
                            <a:noFill/>
                          </a:ln>
                          <a:solidFill>
                            <a:srgbClr val="333333"/>
                          </a:solidFill>
                          <a:effectLst/>
                          <a:uLnTx/>
                          <a:uFillTx/>
                          <a:latin typeface="Arial" panose="020B0604020202020204" pitchFamily="34" charset="0"/>
                          <a:ea typeface="+mn-ea"/>
                          <a:cs typeface="+mn-cs"/>
                        </a:rPr>
                        <a:t>There were 2,257 alcohol related deaths in London in 2022, representing a rate of 33.4 per 100,000 population. This was significantly lower than the England average 39.7 per 100,000)</a:t>
                      </a:r>
                      <a:r>
                        <a:rPr kumimoji="0" lang="en-GB" sz="1400" b="0" i="0" u="none" strike="noStrike" kern="1200" cap="none" spc="0" normalizeH="0" baseline="30000" noProof="0">
                          <a:ln>
                            <a:noFill/>
                          </a:ln>
                          <a:solidFill>
                            <a:srgbClr val="333333"/>
                          </a:solidFill>
                          <a:effectLst/>
                          <a:uLnTx/>
                          <a:uFillTx/>
                          <a:latin typeface="Arial" panose="020B0604020202020204" pitchFamily="34" charset="0"/>
                          <a:ea typeface="+mn-ea"/>
                          <a:cs typeface="+mn-cs"/>
                        </a:rPr>
                        <a:t>2</a:t>
                      </a:r>
                      <a:endParaRPr kumimoji="0" lang="en-GB" sz="1400" b="0" i="0" u="none" strike="noStrike" kern="1200" cap="none" spc="0" normalizeH="0" baseline="0" noProof="0">
                        <a:ln>
                          <a:noFill/>
                        </a:ln>
                        <a:solidFill>
                          <a:srgbClr val="333333"/>
                        </a:solidFill>
                        <a:effectLst/>
                        <a:uLnTx/>
                        <a:uFillTx/>
                        <a:latin typeface="Arial" panose="020B06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GB" sz="1400" b="0" i="0" u="none" strike="noStrike" kern="1200" cap="none" spc="0" normalizeH="0" baseline="0" noProof="0">
                          <a:ln>
                            <a:noFill/>
                          </a:ln>
                          <a:solidFill>
                            <a:srgbClr val="333333"/>
                          </a:solidFill>
                          <a:effectLst/>
                          <a:uLnTx/>
                          <a:uFillTx/>
                          <a:latin typeface="Arial" panose="020B0604020202020204" pitchFamily="34" charset="0"/>
                          <a:ea typeface="+mn-ea"/>
                          <a:cs typeface="+mn-cs"/>
                        </a:rPr>
                        <a:t>Across England, the prevalence of ‘increasing or higher risk’ drinking is highest in the least deprived areas. Meanwhile, the rate of hospital admissions for alcohol-related conditions is highest in the most deprived areas. This mismatch represents a phenomenon known as the 'alcohol harm paradox' and is believed to be due to interactions of alcohol consumption with other health behaviours which are more prevalent in deprived areas such as smoking, poor diet and exercise.</a:t>
                      </a:r>
                      <a:r>
                        <a:rPr kumimoji="0" lang="en-GB" sz="1400" b="0" i="0" u="none" strike="noStrike" kern="1200" cap="none" spc="0" normalizeH="0" baseline="30000" noProof="0">
                          <a:ln>
                            <a:noFill/>
                          </a:ln>
                          <a:solidFill>
                            <a:srgbClr val="333333"/>
                          </a:solidFill>
                          <a:effectLst/>
                          <a:uLnTx/>
                          <a:uFillTx/>
                          <a:latin typeface="Arial" panose="020B0604020202020204" pitchFamily="34" charset="0"/>
                          <a:ea typeface="+mn-ea"/>
                          <a:cs typeface="+mn-cs"/>
                        </a:rPr>
                        <a:t>1</a:t>
                      </a:r>
                      <a:endParaRPr kumimoji="0" lang="en-GB" sz="1400" b="0" i="0" u="none" strike="noStrike" kern="1200" cap="none" spc="0" normalizeH="0" baseline="0" noProof="0">
                        <a:ln>
                          <a:noFill/>
                        </a:ln>
                        <a:solidFill>
                          <a:srgbClr val="333333"/>
                        </a:solidFill>
                        <a:effectLst/>
                        <a:uLnTx/>
                        <a:uFillTx/>
                        <a:latin typeface="Arial" panose="020B0604020202020204" pitchFamily="34" charset="0"/>
                        <a:ea typeface="+mn-ea"/>
                        <a:cs typeface="+mn-cs"/>
                      </a:endParaRPr>
                    </a:p>
                  </a:txBody>
                  <a:tcPr/>
                </a:tc>
                <a:extLst>
                  <a:ext uri="{0D108BD9-81ED-4DB2-BD59-A6C34878D82A}">
                    <a16:rowId xmlns:a16="http://schemas.microsoft.com/office/drawing/2014/main" val="2810670529"/>
                  </a:ext>
                </a:extLst>
              </a:tr>
              <a:tr h="1654192">
                <a:tc>
                  <a:txBody>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a:ln>
                            <a:noFill/>
                          </a:ln>
                          <a:solidFill>
                            <a:srgbClr val="353E43"/>
                          </a:solidFill>
                          <a:effectLst/>
                          <a:uLnTx/>
                          <a:uFillTx/>
                          <a:latin typeface="+mn-lt"/>
                          <a:ea typeface="+mn-ea"/>
                          <a:cs typeface="Arial"/>
                          <a:sym typeface="Arial"/>
                        </a:rPr>
                        <a:t>Drug Misuse </a:t>
                      </a:r>
                      <a:endParaRPr kumimoji="0" lang="en-GB" sz="1400" b="1" i="0" u="none" strike="noStrike" kern="0" cap="none" spc="0" normalizeH="0" baseline="0" noProof="0">
                        <a:ln>
                          <a:noFill/>
                        </a:ln>
                        <a:solidFill>
                          <a:srgbClr val="353E43"/>
                        </a:solidFill>
                        <a:effectLst/>
                        <a:uLnTx/>
                        <a:uFillTx/>
                        <a:latin typeface="+mn-lt"/>
                        <a:ea typeface="+mn-ea"/>
                        <a:cs typeface="Arial"/>
                      </a:endParaRPr>
                    </a:p>
                    <a:p>
                      <a:pPr marL="285750" marR="0" lvl="0" indent="-2857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333333"/>
                          </a:solidFill>
                          <a:effectLst/>
                          <a:uLnTx/>
                          <a:uFillTx/>
                          <a:latin typeface="Arial" panose="020B0604020202020204" pitchFamily="34" charset="0"/>
                          <a:ea typeface="+mn-ea"/>
                          <a:cs typeface="+mn-cs"/>
                        </a:rPr>
                        <a:t>Between 2018-2020, the </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mn-cs"/>
                          <a:hlinkClick r:id="rId3">
                            <a:extLst>
                              <a:ext uri="{A12FA001-AC4F-418D-AE19-62706E023703}">
                                <ahyp:hlinkClr xmlns:ahyp="http://schemas.microsoft.com/office/drawing/2018/hyperlinkcolor" val="tx"/>
                              </a:ext>
                            </a:extLst>
                          </a:hlinkClick>
                        </a:rPr>
                        <a:t>rate of death due to drug misuse</a:t>
                      </a:r>
                      <a:r>
                        <a:rPr kumimoji="0" lang="en-GB" sz="1400" b="0" i="0" u="none" strike="noStrike" kern="1200" cap="none" spc="0" normalizeH="0" baseline="0" noProof="0">
                          <a:ln>
                            <a:noFill/>
                          </a:ln>
                          <a:solidFill>
                            <a:srgbClr val="333333"/>
                          </a:solidFill>
                          <a:effectLst/>
                          <a:uLnTx/>
                          <a:uFillTx/>
                          <a:latin typeface="Arial" panose="020B0604020202020204" pitchFamily="34" charset="0"/>
                          <a:ea typeface="+mn-ea"/>
                          <a:cs typeface="+mn-cs"/>
                        </a:rPr>
                        <a:t> in London was 3.5 per 100,000 people, lower than for England (5.0 per 100,000) and lowest of any region. Within London, </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mn-cs"/>
                          <a:hlinkClick r:id="rId3">
                            <a:extLst>
                              <a:ext uri="{A12FA001-AC4F-418D-AE19-62706E023703}">
                                <ahyp:hlinkClr xmlns:ahyp="http://schemas.microsoft.com/office/drawing/2018/hyperlinkcolor" val="tx"/>
                              </a:ext>
                            </a:extLst>
                          </a:hlinkClick>
                        </a:rPr>
                        <a:t>rates ranged</a:t>
                      </a:r>
                      <a:r>
                        <a:rPr kumimoji="0" lang="en-GB" sz="1400" b="0" i="0" u="none" strike="noStrike" kern="1200" cap="none" spc="0" normalizeH="0" baseline="0" noProof="0">
                          <a:ln>
                            <a:noFill/>
                          </a:ln>
                          <a:solidFill>
                            <a:srgbClr val="333333"/>
                          </a:solidFill>
                          <a:effectLst/>
                          <a:uLnTx/>
                          <a:uFillTx/>
                          <a:latin typeface="Arial" panose="020B0604020202020204" pitchFamily="34" charset="0"/>
                          <a:ea typeface="+mn-ea"/>
                          <a:cs typeface="+mn-cs"/>
                        </a:rPr>
                        <a:t> from 1.9 per 100,000 in Enfield up to 8.0 per 100,000 in Hammersmith and Fulham.</a:t>
                      </a:r>
                      <a:r>
                        <a:rPr kumimoji="0" lang="en-GB" sz="1400" b="0" i="0" u="none" strike="noStrike" kern="1200" cap="none" spc="0" normalizeH="0" baseline="30000" noProof="0">
                          <a:ln>
                            <a:noFill/>
                          </a:ln>
                          <a:solidFill>
                            <a:srgbClr val="333333"/>
                          </a:solidFill>
                          <a:effectLst/>
                          <a:uLnTx/>
                          <a:uFillTx/>
                          <a:latin typeface="Arial" panose="020B0604020202020204" pitchFamily="34" charset="0"/>
                          <a:ea typeface="+mn-ea"/>
                          <a:cs typeface="+mn-cs"/>
                        </a:rPr>
                        <a:t>3</a:t>
                      </a:r>
                      <a:r>
                        <a:rPr kumimoji="0" lang="en-GB" sz="1400" b="0" i="0" u="none" strike="noStrike" kern="1200" cap="none" spc="0" normalizeH="0" baseline="0" noProof="0">
                          <a:ln>
                            <a:noFill/>
                          </a:ln>
                          <a:solidFill>
                            <a:srgbClr val="333333"/>
                          </a:solidFill>
                          <a:effectLst/>
                          <a:uLnTx/>
                          <a:uFillTx/>
                          <a:latin typeface="Arial" panose="020B0604020202020204" pitchFamily="34" charset="0"/>
                          <a:ea typeface="+mn-ea"/>
                          <a:cs typeface="+mn-cs"/>
                        </a:rPr>
                        <a:t> </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333333"/>
                          </a:solidFill>
                          <a:effectLst/>
                          <a:uLnTx/>
                          <a:uFillTx/>
                          <a:latin typeface="Arial" panose="020B0604020202020204" pitchFamily="34" charset="0"/>
                          <a:ea typeface="+mn-ea"/>
                          <a:cs typeface="+mn-cs"/>
                        </a:rPr>
                        <a:t>Data highlights that in England and Wales, the rate of deaths due to drug misuse continue to be </a:t>
                      </a:r>
                      <a: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mn-cs"/>
                          <a:hlinkClick r:id="rId4">
                            <a:extLst>
                              <a:ext uri="{A12FA001-AC4F-418D-AE19-62706E023703}">
                                <ahyp:hlinkClr xmlns:ahyp="http://schemas.microsoft.com/office/drawing/2018/hyperlinkcolor" val="tx"/>
                              </a:ext>
                            </a:extLst>
                          </a:hlinkClick>
                        </a:rPr>
                        <a:t>highest among those born in the 1970s</a:t>
                      </a:r>
                      <a:r>
                        <a:rPr kumimoji="0" lang="en-GB" sz="1400" b="0" i="0" u="none" strike="noStrike" kern="1200" cap="none" spc="0" normalizeH="0" baseline="0" noProof="0">
                          <a:ln>
                            <a:noFill/>
                          </a:ln>
                          <a:solidFill>
                            <a:srgbClr val="333333"/>
                          </a:solidFill>
                          <a:effectLst/>
                          <a:uLnTx/>
                          <a:uFillTx/>
                          <a:latin typeface="Arial" panose="020B0604020202020204" pitchFamily="34" charset="0"/>
                          <a:ea typeface="+mn-ea"/>
                          <a:cs typeface="+mn-cs"/>
                        </a:rPr>
                        <a:t> with the highest rate in those aged 40 to 49.</a:t>
                      </a:r>
                      <a:r>
                        <a:rPr kumimoji="0" lang="en-GB" sz="1400" b="0" i="0" u="none" strike="noStrike" kern="1200" cap="none" spc="0" normalizeH="0" baseline="30000" noProof="0">
                          <a:ln>
                            <a:noFill/>
                          </a:ln>
                          <a:solidFill>
                            <a:srgbClr val="333333"/>
                          </a:solidFill>
                          <a:effectLst/>
                          <a:uLnTx/>
                          <a:uFillTx/>
                          <a:latin typeface="Arial" panose="020B0604020202020204" pitchFamily="34" charset="0"/>
                          <a:ea typeface="+mn-ea"/>
                          <a:cs typeface="+mn-cs"/>
                        </a:rPr>
                        <a:t>4</a:t>
                      </a:r>
                      <a:r>
                        <a:rPr kumimoji="0" lang="en-GB" sz="1400" b="0" i="0" u="none" strike="noStrike" kern="1200" cap="none" spc="0" normalizeH="0" baseline="0" noProof="0">
                          <a:ln>
                            <a:noFill/>
                          </a:ln>
                          <a:solidFill>
                            <a:srgbClr val="333333"/>
                          </a:solidFill>
                          <a:effectLst/>
                          <a:uLnTx/>
                          <a:uFillTx/>
                          <a:latin typeface="Arial" panose="020B0604020202020204" pitchFamily="34" charset="0"/>
                          <a:ea typeface="+mn-ea"/>
                          <a:cs typeface="+mn-cs"/>
                        </a:rPr>
                        <a:t> </a:t>
                      </a:r>
                    </a:p>
                  </a:txBody>
                  <a:tcPr/>
                </a:tc>
                <a:extLst>
                  <a:ext uri="{0D108BD9-81ED-4DB2-BD59-A6C34878D82A}">
                    <a16:rowId xmlns:a16="http://schemas.microsoft.com/office/drawing/2014/main" val="2931542204"/>
                  </a:ext>
                </a:extLst>
              </a:tr>
            </a:tbl>
          </a:graphicData>
        </a:graphic>
      </p:graphicFrame>
    </p:spTree>
    <p:extLst>
      <p:ext uri="{BB962C8B-B14F-4D97-AF65-F5344CB8AC3E}">
        <p14:creationId xmlns:p14="http://schemas.microsoft.com/office/powerpoint/2010/main" val="1715162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Placeholder 5">
            <a:extLst>
              <a:ext uri="{FF2B5EF4-FFF2-40B4-BE49-F238E27FC236}">
                <a16:creationId xmlns:a16="http://schemas.microsoft.com/office/drawing/2014/main" id="{DB1AB912-F8CC-0541-AED2-082E4223B659}"/>
              </a:ext>
            </a:extLst>
          </p:cNvPr>
          <p:cNvSpPr txBox="1">
            <a:spLocks/>
          </p:cNvSpPr>
          <p:nvPr/>
        </p:nvSpPr>
        <p:spPr>
          <a:xfrm>
            <a:off x="5410658" y="1666478"/>
            <a:ext cx="6339150" cy="499901"/>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GB" sz="1400" b="1" i="0" u="none" strike="noStrike" kern="1200" cap="none" spc="0" normalizeH="0" baseline="0" noProof="0">
                <a:ln>
                  <a:noFill/>
                </a:ln>
                <a:solidFill>
                  <a:srgbClr val="353E43"/>
                </a:solidFill>
                <a:effectLst/>
                <a:uLnTx/>
                <a:uFillTx/>
                <a:latin typeface="Arial"/>
                <a:ea typeface="+mn-ea"/>
                <a:cs typeface="Arial"/>
                <a:sym typeface="Arial"/>
              </a:rPr>
              <a:t>Fig </a:t>
            </a:r>
            <a:r>
              <a:rPr lang="en-GB" sz="1400">
                <a:solidFill>
                  <a:srgbClr val="353E43"/>
                </a:solidFill>
                <a:latin typeface="Arial"/>
                <a:cs typeface="Arial"/>
                <a:sym typeface="Arial"/>
              </a:rPr>
              <a:t>20</a:t>
            </a:r>
            <a:r>
              <a:rPr kumimoji="0" lang="en-GB" sz="1400" b="1" i="0" u="none" strike="noStrike" kern="1200" cap="none" spc="0" normalizeH="0" baseline="0" noProof="0">
                <a:ln>
                  <a:noFill/>
                </a:ln>
                <a:solidFill>
                  <a:srgbClr val="353E43"/>
                </a:solidFill>
                <a:effectLst/>
                <a:uLnTx/>
                <a:uFillTx/>
                <a:latin typeface="Arial"/>
                <a:ea typeface="+mn-ea"/>
                <a:cs typeface="Arial"/>
                <a:sym typeface="Arial"/>
              </a:rPr>
              <a:t>. Comparison of prevalence of several common diseases, people aged 65-84, most and least deprived groups, London, September 2022</a:t>
            </a:r>
            <a:endParaRPr kumimoji="0" lang="en-GB" sz="1400" b="1" i="0" u="none" strike="noStrike" kern="1200" cap="none" spc="0" normalizeH="0" baseline="0" noProof="0">
              <a:ln>
                <a:noFill/>
              </a:ln>
              <a:solidFill>
                <a:srgbClr val="FF0000"/>
              </a:solidFill>
              <a:effectLst/>
              <a:uLnTx/>
              <a:uFillTx/>
              <a:latin typeface="Arial" panose="020B0604020202020204" pitchFamily="34" charset="0"/>
              <a:ea typeface="+mn-ea"/>
              <a:cs typeface="Arial"/>
              <a:sym typeface="Arial"/>
            </a:endParaRPr>
          </a:p>
        </p:txBody>
      </p:sp>
      <p:sp>
        <p:nvSpPr>
          <p:cNvPr id="34" name="Rectangle 33">
            <a:extLst>
              <a:ext uri="{FF2B5EF4-FFF2-40B4-BE49-F238E27FC236}">
                <a16:creationId xmlns:a16="http://schemas.microsoft.com/office/drawing/2014/main" id="{EA7DDB4C-1115-E242-A72F-FF1C2B9E3A10}"/>
              </a:ext>
            </a:extLst>
          </p:cNvPr>
          <p:cNvSpPr/>
          <p:nvPr/>
        </p:nvSpPr>
        <p:spPr>
          <a:xfrm>
            <a:off x="6174328" y="2166091"/>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TextBox 12">
            <a:extLst>
              <a:ext uri="{FF2B5EF4-FFF2-40B4-BE49-F238E27FC236}">
                <a16:creationId xmlns:a16="http://schemas.microsoft.com/office/drawing/2014/main" id="{905965EE-0FE6-76A0-1598-BFF18F9BBBA6}"/>
              </a:ext>
            </a:extLst>
          </p:cNvPr>
          <p:cNvSpPr txBox="1"/>
          <p:nvPr/>
        </p:nvSpPr>
        <p:spPr bwMode="gray">
          <a:xfrm>
            <a:off x="661123" y="1493327"/>
            <a:ext cx="4279797" cy="4911931"/>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GB" sz="1400" b="0" i="0" u="none" strike="noStrike" kern="0" cap="none" spc="0" normalizeH="0" baseline="0" noProof="0">
              <a:ln>
                <a:noFill/>
              </a:ln>
              <a:solidFill>
                <a:srgbClr val="353E43"/>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The Segmentation Model uses nationally available datasets to assign conditions to the entire GP registered population based on their historic health service usage (Fig. </a:t>
            </a:r>
            <a:r>
              <a:rPr lang="en-GB" sz="1400" kern="0">
                <a:solidFill>
                  <a:srgbClr val="353E43"/>
                </a:solidFill>
                <a:latin typeface="Arial"/>
                <a:cs typeface="Arial"/>
                <a:sym typeface="Arial"/>
              </a:rPr>
              <a:t>20</a:t>
            </a:r>
            <a:r>
              <a:rPr kumimoji="0" lang="en-GB" sz="1400" b="0" i="0" u="none" strike="noStrike" kern="0" cap="none" spc="0" normalizeH="0" baseline="0" noProof="0">
                <a:ln>
                  <a:noFill/>
                </a:ln>
                <a:solidFill>
                  <a:srgbClr val="353E43"/>
                </a:solidFill>
                <a:effectLst/>
                <a:uLnTx/>
                <a:uFillTx/>
                <a:latin typeface="Arial"/>
                <a:ea typeface="+mn-ea"/>
                <a:cs typeface="Arial"/>
                <a:sym typeface="Arial"/>
              </a:rPr>
              <a:t>).</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Patients aged 65-84 in the most deprived quintile in London, have higher morbidity and much higher (estimated) prevalence of hypertension (46.3% vs 34.8%) and diabetes (32.0% vs 16.0%) compared to the least deprived quintile.</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Higher prevalence in more deprived groups of other major diseases was also observed including osteoarthritis, coronary heart disease, cerebrovascular disease, asthma, and depression.</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GB" sz="1400" b="0" i="0" u="none" strike="noStrike" kern="0" cap="none" spc="0" normalizeH="0" baseline="0" noProof="0">
              <a:ln>
                <a:noFill/>
              </a:ln>
              <a:solidFill>
                <a:srgbClr val="353E43"/>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1200" b="1" i="0" u="none" strike="noStrike" kern="0" cap="none" spc="0" normalizeH="0" baseline="0" noProof="0">
                <a:ln>
                  <a:noFill/>
                </a:ln>
                <a:solidFill>
                  <a:srgbClr val="353E43"/>
                </a:solidFill>
                <a:effectLst/>
                <a:uLnTx/>
                <a:uFillTx/>
                <a:latin typeface="Arial"/>
                <a:ea typeface="+mn-ea"/>
                <a:cs typeface="Arial"/>
                <a:sym typeface="Arial"/>
              </a:rPr>
              <a:t>Note</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200" b="0" i="0" u="none" strike="noStrike" kern="0" cap="none" spc="0" normalizeH="0" baseline="0" noProof="0">
                <a:ln>
                  <a:noFill/>
                </a:ln>
                <a:solidFill>
                  <a:srgbClr val="353E43"/>
                </a:solidFill>
                <a:effectLst/>
                <a:uLnTx/>
                <a:uFillTx/>
                <a:latin typeface="Arial"/>
                <a:ea typeface="+mn-ea"/>
                <a:cs typeface="Arial"/>
                <a:sym typeface="Arial"/>
              </a:rPr>
              <a:t>Patients with conditions that can be managed entirely within primary care without presenting to secondary/community care will not be 'detected' by the Segmentation Model.</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200" b="0" i="0" u="none" strike="noStrike" kern="0" cap="none" spc="0" normalizeH="0" baseline="0" noProof="0">
                <a:ln>
                  <a:noFill/>
                </a:ln>
                <a:solidFill>
                  <a:srgbClr val="353E43"/>
                </a:solidFill>
                <a:effectLst/>
                <a:uLnTx/>
                <a:uFillTx/>
                <a:latin typeface="Arial"/>
                <a:ea typeface="+mn-ea"/>
                <a:cs typeface="Arial"/>
                <a:sym typeface="Arial"/>
              </a:rPr>
              <a:t>65-84 category is a large age bracket, which could be skewed differently between populations.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200" b="0" i="0" u="none" strike="noStrike" kern="0" cap="none" spc="0" normalizeH="0" baseline="0" noProof="0">
                <a:ln>
                  <a:noFill/>
                </a:ln>
                <a:solidFill>
                  <a:srgbClr val="353E43"/>
                </a:solidFill>
                <a:effectLst/>
                <a:uLnTx/>
                <a:uFillTx/>
                <a:latin typeface="Arial"/>
                <a:ea typeface="+mn-ea"/>
                <a:cs typeface="Arial"/>
                <a:sym typeface="Arial"/>
              </a:rPr>
              <a:t>Data only captures people who are registered at a GP practice which may underestimate prevalence.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0" cap="none" spc="0" normalizeH="0" baseline="0" noProof="0">
              <a:ln>
                <a:noFill/>
              </a:ln>
              <a:solidFill>
                <a:srgbClr val="353E43"/>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400" b="0" i="0" u="none" strike="noStrike" kern="0" cap="none" spc="0" normalizeH="0" baseline="0" noProof="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400" b="0" i="0" u="none" strike="noStrike" kern="0" cap="none" spc="0" normalizeH="0" baseline="0" noProof="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400" b="0" i="0" u="none" strike="noStrike" kern="0" cap="none" spc="0" normalizeH="0" baseline="0" noProof="0">
              <a:ln>
                <a:noFill/>
              </a:ln>
              <a:solidFill>
                <a:srgbClr val="353E43"/>
              </a:solidFill>
              <a:effectLst/>
              <a:uLnTx/>
              <a:uFillTx/>
              <a:latin typeface="Arial"/>
              <a:ea typeface="+mn-ea"/>
              <a:cs typeface="Arial"/>
              <a:sym typeface="Arial"/>
            </a:endParaRPr>
          </a:p>
        </p:txBody>
      </p:sp>
      <p:pic>
        <p:nvPicPr>
          <p:cNvPr id="10" name="Picture 9">
            <a:extLst>
              <a:ext uri="{FF2B5EF4-FFF2-40B4-BE49-F238E27FC236}">
                <a16:creationId xmlns:a16="http://schemas.microsoft.com/office/drawing/2014/main" id="{C0422E15-E6CB-4A00-BCBF-A2ED557C685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9633389" y="6405259"/>
            <a:ext cx="2558611" cy="452741"/>
          </a:xfrm>
          <a:prstGeom prst="rect">
            <a:avLst/>
          </a:prstGeom>
        </p:spPr>
      </p:pic>
      <p:sp>
        <p:nvSpPr>
          <p:cNvPr id="11" name="Title 2">
            <a:extLst>
              <a:ext uri="{FF2B5EF4-FFF2-40B4-BE49-F238E27FC236}">
                <a16:creationId xmlns:a16="http://schemas.microsoft.com/office/drawing/2014/main" id="{D61BDF28-6FB3-46E1-B336-A7F4958036FC}"/>
              </a:ext>
            </a:extLst>
          </p:cNvPr>
          <p:cNvSpPr txBox="1">
            <a:spLocks/>
          </p:cNvSpPr>
          <p:nvPr/>
        </p:nvSpPr>
        <p:spPr>
          <a:xfrm>
            <a:off x="648338" y="594410"/>
            <a:ext cx="11046354" cy="923289"/>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spcFirstLastPara="1" wrap="square" lIns="0" tIns="45700" rIns="91425" bIns="45700" anchor="t"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pPr marL="0" marR="0" lvl="0" indent="0" algn="l" defTabSz="914400" rtl="0" eaLnBrk="1" fontAlgn="auto" latinLnBrk="0" hangingPunct="1">
              <a:lnSpc>
                <a:spcPct val="90000"/>
              </a:lnSpc>
              <a:spcBef>
                <a:spcPts val="0"/>
              </a:spcBef>
              <a:spcAft>
                <a:spcPts val="0"/>
              </a:spcAft>
              <a:buClr>
                <a:srgbClr val="EE266D"/>
              </a:buClr>
              <a:buSzPts val="2800"/>
              <a:buFont typeface="Arial"/>
              <a:buNone/>
              <a:tabLst/>
              <a:defRPr/>
            </a:pPr>
            <a:r>
              <a:rPr kumimoji="0" lang="en-US" sz="3000" b="1" i="0" u="none" strike="noStrike" kern="1200" cap="none" spc="190" normalizeH="0" baseline="0" noProof="0">
                <a:ln>
                  <a:noFill/>
                </a:ln>
                <a:solidFill>
                  <a:srgbClr val="0082B3"/>
                </a:solidFill>
                <a:effectLst/>
                <a:uLnTx/>
                <a:uFillTx/>
                <a:latin typeface="Arial"/>
                <a:ea typeface="Aktiv Grotesk" panose="020B0504020202020204" pitchFamily="34" charset="0"/>
                <a:cs typeface="Arial"/>
                <a:sym typeface="Arial"/>
              </a:rPr>
              <a:t>PREVALENCE OF SEVERAL COMMONLY DIAGNOSED DISEASES WAS HIGHER IN DEPRIVED GROUPS</a:t>
            </a:r>
            <a:endParaRPr kumimoji="0" lang="en-US" sz="3000" b="1" i="0" u="none" strike="noStrike" kern="0" cap="none" spc="190" normalizeH="0" baseline="0" noProof="0">
              <a:ln>
                <a:noFill/>
              </a:ln>
              <a:solidFill>
                <a:srgbClr val="0082B3"/>
              </a:solidFill>
              <a:effectLst/>
              <a:uLnTx/>
              <a:uFillTx/>
              <a:latin typeface="Arial"/>
              <a:ea typeface="Aktiv Grotesk" panose="020B0504020202020204" pitchFamily="34" charset="0"/>
              <a:cs typeface="Arial"/>
              <a:sym typeface="Arial"/>
            </a:endParaRPr>
          </a:p>
        </p:txBody>
      </p:sp>
      <p:sp>
        <p:nvSpPr>
          <p:cNvPr id="14" name="Rectangle 13">
            <a:extLst>
              <a:ext uri="{FF2B5EF4-FFF2-40B4-BE49-F238E27FC236}">
                <a16:creationId xmlns:a16="http://schemas.microsoft.com/office/drawing/2014/main" id="{887AEF58-5802-4BBB-88F3-EB8DE92F4C06}"/>
              </a:ext>
            </a:extLst>
          </p:cNvPr>
          <p:cNvSpPr/>
          <p:nvPr/>
        </p:nvSpPr>
        <p:spPr>
          <a:xfrm>
            <a:off x="479575" y="6455391"/>
            <a:ext cx="908352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53E43"/>
                </a:solidFill>
                <a:effectLst/>
                <a:uLnTx/>
                <a:uFillTx/>
                <a:latin typeface="Arial"/>
                <a:ea typeface="+mn-ea"/>
                <a:cs typeface="Arial" panose="020B0604020202020204" pitchFamily="34" charset="0"/>
              </a:rPr>
              <a:t>Source: </a:t>
            </a:r>
            <a:r>
              <a:rPr kumimoji="0" lang="en-GB" sz="1000" b="0" i="0" u="none" strike="noStrike" kern="1200" cap="none" spc="0" normalizeH="0" baseline="0" noProof="0">
                <a:ln>
                  <a:noFill/>
                </a:ln>
                <a:solidFill>
                  <a:srgbClr val="353E43"/>
                </a:solidFill>
                <a:effectLst/>
                <a:uLnTx/>
                <a:uFillTx/>
                <a:latin typeface="Arial"/>
                <a:ea typeface="+mn-ea"/>
                <a:cs typeface="+mn-cs"/>
              </a:rPr>
              <a:t>Segmentation Model developed by Data, Analysis and Intelligence Service (DAIS) in NHSEI, Public Health England (PHE), Outcomes Based Healthcare (OBH) and Arden &amp; GEM CSU. </a:t>
            </a:r>
            <a:r>
              <a:rPr kumimoji="0" lang="en-GB" sz="1000" b="0" i="0" u="none" strike="noStrike" kern="1200" cap="none" spc="0" normalizeH="0" baseline="0" noProof="0">
                <a:ln>
                  <a:noFill/>
                </a:ln>
                <a:solidFill>
                  <a:srgbClr val="353E43"/>
                </a:solidFill>
                <a:effectLst/>
                <a:uLnTx/>
                <a:uFillTx/>
                <a:latin typeface="Arial"/>
                <a:ea typeface="+mn-ea"/>
                <a:cs typeface="+mn-cs"/>
                <a:hlinkClick r:id="rId5">
                  <a:extLst>
                    <a:ext uri="{A12FA001-AC4F-418D-AE19-62706E023703}">
                      <ahyp:hlinkClr xmlns:ahyp="http://schemas.microsoft.com/office/drawing/2018/hyperlinkcolor" val="tx"/>
                    </a:ext>
                  </a:extLst>
                </a:hlinkClick>
              </a:rPr>
              <a:t>https://apps.model.nhs.uk/report/PaPi</a:t>
            </a:r>
            <a:endParaRPr kumimoji="0" lang="en-GB" sz="1000" b="0" i="0" u="none" strike="noStrike" kern="1200" cap="none" spc="0" normalizeH="0" baseline="0" noProof="0">
              <a:ln>
                <a:noFill/>
              </a:ln>
              <a:solidFill>
                <a:srgbClr val="353E43"/>
              </a:solidFill>
              <a:effectLst/>
              <a:uLnTx/>
              <a:uFillTx/>
              <a:latin typeface="Arial"/>
              <a:ea typeface="+mn-ea"/>
              <a:cs typeface="+mn-cs"/>
            </a:endParaRPr>
          </a:p>
        </p:txBody>
      </p:sp>
      <p:grpSp>
        <p:nvGrpSpPr>
          <p:cNvPr id="21" name="Group 20">
            <a:extLst>
              <a:ext uri="{FF2B5EF4-FFF2-40B4-BE49-F238E27FC236}">
                <a16:creationId xmlns:a16="http://schemas.microsoft.com/office/drawing/2014/main" id="{5BCA297D-DDD8-DFC7-8192-91B8462DAF40}"/>
              </a:ext>
            </a:extLst>
          </p:cNvPr>
          <p:cNvGrpSpPr/>
          <p:nvPr/>
        </p:nvGrpSpPr>
        <p:grpSpPr>
          <a:xfrm>
            <a:off x="6028143" y="2249374"/>
            <a:ext cx="4182059" cy="3827711"/>
            <a:chOff x="5990043" y="2249374"/>
            <a:chExt cx="4182059" cy="3827711"/>
          </a:xfrm>
        </p:grpSpPr>
        <p:pic>
          <p:nvPicPr>
            <p:cNvPr id="5" name="Picture 4">
              <a:extLst>
                <a:ext uri="{FF2B5EF4-FFF2-40B4-BE49-F238E27FC236}">
                  <a16:creationId xmlns:a16="http://schemas.microsoft.com/office/drawing/2014/main" id="{E6ECE325-E432-CED8-8149-33F38342AD58}"/>
                </a:ext>
              </a:extLst>
            </p:cNvPr>
            <p:cNvPicPr>
              <a:picLocks noChangeAspect="1"/>
            </p:cNvPicPr>
            <p:nvPr/>
          </p:nvPicPr>
          <p:blipFill>
            <a:blip r:embed="rId6"/>
            <a:stretch>
              <a:fillRect/>
            </a:stretch>
          </p:blipFill>
          <p:spPr>
            <a:xfrm>
              <a:off x="5990043" y="2448358"/>
              <a:ext cx="4172532" cy="1638529"/>
            </a:xfrm>
            <a:prstGeom prst="rect">
              <a:avLst/>
            </a:prstGeom>
          </p:spPr>
        </p:pic>
        <p:pic>
          <p:nvPicPr>
            <p:cNvPr id="6" name="Picture 5">
              <a:extLst>
                <a:ext uri="{FF2B5EF4-FFF2-40B4-BE49-F238E27FC236}">
                  <a16:creationId xmlns:a16="http://schemas.microsoft.com/office/drawing/2014/main" id="{2D352B42-BA44-C56C-43A7-8C50390E802D}"/>
                </a:ext>
              </a:extLst>
            </p:cNvPr>
            <p:cNvPicPr>
              <a:picLocks noChangeAspect="1"/>
            </p:cNvPicPr>
            <p:nvPr/>
          </p:nvPicPr>
          <p:blipFill>
            <a:blip r:embed="rId7"/>
            <a:stretch>
              <a:fillRect/>
            </a:stretch>
          </p:blipFill>
          <p:spPr>
            <a:xfrm>
              <a:off x="5990043" y="4391864"/>
              <a:ext cx="4182059" cy="1648055"/>
            </a:xfrm>
            <a:prstGeom prst="rect">
              <a:avLst/>
            </a:prstGeom>
          </p:spPr>
        </p:pic>
        <p:sp>
          <p:nvSpPr>
            <p:cNvPr id="7" name="TextBox 6">
              <a:extLst>
                <a:ext uri="{FF2B5EF4-FFF2-40B4-BE49-F238E27FC236}">
                  <a16:creationId xmlns:a16="http://schemas.microsoft.com/office/drawing/2014/main" id="{CEAA341D-55B7-343F-4469-1557C192B608}"/>
                </a:ext>
              </a:extLst>
            </p:cNvPr>
            <p:cNvSpPr txBox="1"/>
            <p:nvPr/>
          </p:nvSpPr>
          <p:spPr bwMode="gray">
            <a:xfrm>
              <a:off x="5990043" y="2249374"/>
              <a:ext cx="1799241" cy="309751"/>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1200" b="1" i="0" u="none" strike="noStrike" kern="0" cap="none" spc="0" normalizeH="0" baseline="0" noProof="0">
                  <a:ln>
                    <a:noFill/>
                  </a:ln>
                  <a:solidFill>
                    <a:srgbClr val="353E43"/>
                  </a:solidFill>
                  <a:effectLst/>
                  <a:uLnTx/>
                  <a:uFillTx/>
                  <a:latin typeface="Arial"/>
                  <a:ea typeface="+mn-ea"/>
                  <a:cs typeface="Arial"/>
                  <a:sym typeface="Arial"/>
                </a:rPr>
                <a:t>Most deprived quintile</a:t>
              </a:r>
              <a:endParaRPr kumimoji="0" lang="en-US" sz="1200" b="1" i="0" u="none" strike="noStrike" kern="0" cap="none" spc="0" normalizeH="0" baseline="0" noProof="0">
                <a:ln>
                  <a:noFill/>
                </a:ln>
                <a:solidFill>
                  <a:srgbClr val="353E43"/>
                </a:solidFill>
                <a:effectLst/>
                <a:uLnTx/>
                <a:uFillTx/>
                <a:latin typeface="Arial"/>
                <a:ea typeface="+mn-ea"/>
                <a:cs typeface="Arial"/>
                <a:sym typeface="Arial"/>
              </a:endParaRPr>
            </a:p>
          </p:txBody>
        </p:sp>
        <p:sp>
          <p:nvSpPr>
            <p:cNvPr id="8" name="TextBox 7">
              <a:extLst>
                <a:ext uri="{FF2B5EF4-FFF2-40B4-BE49-F238E27FC236}">
                  <a16:creationId xmlns:a16="http://schemas.microsoft.com/office/drawing/2014/main" id="{8A8D7C32-4AED-860C-23A9-3530CBB864B2}"/>
                </a:ext>
              </a:extLst>
            </p:cNvPr>
            <p:cNvSpPr txBox="1"/>
            <p:nvPr/>
          </p:nvSpPr>
          <p:spPr bwMode="gray">
            <a:xfrm>
              <a:off x="5990043" y="4225874"/>
              <a:ext cx="1799241" cy="309751"/>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1200" b="1" i="0" u="none" strike="noStrike" kern="0" cap="none" spc="0" normalizeH="0" baseline="0" noProof="0">
                  <a:ln>
                    <a:noFill/>
                  </a:ln>
                  <a:solidFill>
                    <a:srgbClr val="353E43"/>
                  </a:solidFill>
                  <a:effectLst/>
                  <a:uLnTx/>
                  <a:uFillTx/>
                  <a:latin typeface="Arial"/>
                  <a:ea typeface="+mn-ea"/>
                  <a:cs typeface="Arial"/>
                  <a:sym typeface="Arial"/>
                </a:rPr>
                <a:t>Least deprived quintile</a:t>
              </a:r>
              <a:endParaRPr kumimoji="0" lang="en-US" sz="1200" b="1" i="0" u="none" strike="noStrike" kern="0" cap="none" spc="0" normalizeH="0" baseline="0" noProof="0">
                <a:ln>
                  <a:noFill/>
                </a:ln>
                <a:solidFill>
                  <a:srgbClr val="353E43"/>
                </a:solidFill>
                <a:effectLst/>
                <a:uLnTx/>
                <a:uFillTx/>
                <a:latin typeface="Arial"/>
                <a:ea typeface="+mn-ea"/>
                <a:cs typeface="Arial"/>
                <a:sym typeface="Arial"/>
              </a:endParaRPr>
            </a:p>
          </p:txBody>
        </p:sp>
        <p:sp>
          <p:nvSpPr>
            <p:cNvPr id="19" name="Rectangle 18">
              <a:extLst>
                <a:ext uri="{FF2B5EF4-FFF2-40B4-BE49-F238E27FC236}">
                  <a16:creationId xmlns:a16="http://schemas.microsoft.com/office/drawing/2014/main" id="{F48AB298-D8B6-C0A2-EDF0-AFEDF2F941BE}"/>
                </a:ext>
              </a:extLst>
            </p:cNvPr>
            <p:cNvSpPr/>
            <p:nvPr/>
          </p:nvSpPr>
          <p:spPr bwMode="gray">
            <a:xfrm>
              <a:off x="5990043" y="2448358"/>
              <a:ext cx="4172532" cy="1656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600" b="0" i="0" u="none" strike="noStrike" kern="1200" cap="none" spc="0" normalizeH="0" baseline="0" noProof="0">
                <a:ln>
                  <a:noFill/>
                </a:ln>
                <a:solidFill>
                  <a:srgbClr val="FFFFFF"/>
                </a:solidFill>
                <a:effectLst/>
                <a:uLnTx/>
                <a:uFillTx/>
                <a:latin typeface="Arial" panose="020B0604020202020204"/>
                <a:ea typeface="+mn-ea"/>
                <a:cs typeface="Brave Sans" panose="020B0504020101010102" pitchFamily="34" charset="0"/>
              </a:endParaRPr>
            </a:p>
          </p:txBody>
        </p:sp>
        <p:sp>
          <p:nvSpPr>
            <p:cNvPr id="20" name="Rectangle 19">
              <a:extLst>
                <a:ext uri="{FF2B5EF4-FFF2-40B4-BE49-F238E27FC236}">
                  <a16:creationId xmlns:a16="http://schemas.microsoft.com/office/drawing/2014/main" id="{5828FB22-841E-1CEA-4157-0CF186A700A0}"/>
                </a:ext>
              </a:extLst>
            </p:cNvPr>
            <p:cNvSpPr/>
            <p:nvPr/>
          </p:nvSpPr>
          <p:spPr bwMode="gray">
            <a:xfrm>
              <a:off x="5999570" y="4421085"/>
              <a:ext cx="4172532" cy="1656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600" b="0" i="0" u="none" strike="noStrike" kern="1200" cap="none" spc="0" normalizeH="0" baseline="0" noProof="0">
                <a:ln>
                  <a:noFill/>
                </a:ln>
                <a:solidFill>
                  <a:srgbClr val="FFFFFF"/>
                </a:solidFill>
                <a:effectLst/>
                <a:uLnTx/>
                <a:uFillTx/>
                <a:latin typeface="Arial" panose="020B0604020202020204"/>
                <a:ea typeface="+mn-ea"/>
                <a:cs typeface="Brave Sans" panose="020B0504020101010102" pitchFamily="34" charset="0"/>
              </a:endParaRPr>
            </a:p>
          </p:txBody>
        </p:sp>
      </p:grpSp>
      <p:grpSp>
        <p:nvGrpSpPr>
          <p:cNvPr id="23" name="Group 22">
            <a:extLst>
              <a:ext uri="{FF2B5EF4-FFF2-40B4-BE49-F238E27FC236}">
                <a16:creationId xmlns:a16="http://schemas.microsoft.com/office/drawing/2014/main" id="{5BB05B6B-7FAB-FC76-0E49-B3CE0FB18F17}"/>
              </a:ext>
            </a:extLst>
          </p:cNvPr>
          <p:cNvGrpSpPr/>
          <p:nvPr/>
        </p:nvGrpSpPr>
        <p:grpSpPr>
          <a:xfrm>
            <a:off x="10620374" y="2797015"/>
            <a:ext cx="1045743" cy="880184"/>
            <a:chOff x="10620374" y="2797015"/>
            <a:chExt cx="1045743" cy="880184"/>
          </a:xfrm>
        </p:grpSpPr>
        <p:pic>
          <p:nvPicPr>
            <p:cNvPr id="15" name="Picture 14">
              <a:extLst>
                <a:ext uri="{FF2B5EF4-FFF2-40B4-BE49-F238E27FC236}">
                  <a16:creationId xmlns:a16="http://schemas.microsoft.com/office/drawing/2014/main" id="{5D00FF71-AA7D-599A-FBA5-C5FDA9EC52BA}"/>
                </a:ext>
              </a:extLst>
            </p:cNvPr>
            <p:cNvPicPr>
              <a:picLocks noChangeAspect="1"/>
            </p:cNvPicPr>
            <p:nvPr/>
          </p:nvPicPr>
          <p:blipFill rotWithShape="1">
            <a:blip r:embed="rId8"/>
            <a:srcRect t="1" r="25966" b="25426"/>
            <a:stretch/>
          </p:blipFill>
          <p:spPr>
            <a:xfrm>
              <a:off x="10731693" y="3107921"/>
              <a:ext cx="268001" cy="156290"/>
            </a:xfrm>
            <a:prstGeom prst="rect">
              <a:avLst/>
            </a:prstGeom>
          </p:spPr>
        </p:pic>
        <p:pic>
          <p:nvPicPr>
            <p:cNvPr id="17" name="Picture 16">
              <a:extLst>
                <a:ext uri="{FF2B5EF4-FFF2-40B4-BE49-F238E27FC236}">
                  <a16:creationId xmlns:a16="http://schemas.microsoft.com/office/drawing/2014/main" id="{1DE16BF6-D193-1503-5FEF-02A71D1D079D}"/>
                </a:ext>
              </a:extLst>
            </p:cNvPr>
            <p:cNvPicPr>
              <a:picLocks noChangeAspect="1"/>
            </p:cNvPicPr>
            <p:nvPr/>
          </p:nvPicPr>
          <p:blipFill rotWithShape="1">
            <a:blip r:embed="rId9"/>
            <a:srcRect l="1" t="1" r="-1" b="9355"/>
            <a:stretch/>
          </p:blipFill>
          <p:spPr>
            <a:xfrm>
              <a:off x="10834059" y="3322059"/>
              <a:ext cx="133369" cy="233148"/>
            </a:xfrm>
            <a:prstGeom prst="rect">
              <a:avLst/>
            </a:prstGeom>
          </p:spPr>
        </p:pic>
        <p:sp>
          <p:nvSpPr>
            <p:cNvPr id="18" name="TextBox 17">
              <a:extLst>
                <a:ext uri="{FF2B5EF4-FFF2-40B4-BE49-F238E27FC236}">
                  <a16:creationId xmlns:a16="http://schemas.microsoft.com/office/drawing/2014/main" id="{D3F5FB20-7EAA-EC93-DDCA-3FEC851C0EE9}"/>
                </a:ext>
              </a:extLst>
            </p:cNvPr>
            <p:cNvSpPr txBox="1"/>
            <p:nvPr/>
          </p:nvSpPr>
          <p:spPr bwMode="gray">
            <a:xfrm>
              <a:off x="11013283" y="3126971"/>
              <a:ext cx="652834" cy="550228"/>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1100" b="0" i="0" u="none" strike="noStrike" kern="0" cap="none" spc="0" normalizeH="0" baseline="0" noProof="0">
                  <a:ln>
                    <a:noFill/>
                  </a:ln>
                  <a:solidFill>
                    <a:srgbClr val="353E43"/>
                  </a:solidFill>
                  <a:effectLst/>
                  <a:uLnTx/>
                  <a:uFillTx/>
                  <a:latin typeface="Arial"/>
                  <a:ea typeface="+mn-ea"/>
                  <a:cs typeface="Arial"/>
                  <a:sym typeface="Arial"/>
                </a:rPr>
                <a:t>London</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GB" sz="500" b="0" i="0" u="none" strike="noStrike" kern="0" cap="none" spc="0" normalizeH="0" baseline="0" noProof="0">
                <a:ln>
                  <a:noFill/>
                </a:ln>
                <a:solidFill>
                  <a:srgbClr val="353E43"/>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1100" b="0" i="0" u="none" strike="noStrike" kern="0" cap="none" spc="0" normalizeH="0" baseline="0" noProof="0">
                  <a:ln>
                    <a:noFill/>
                  </a:ln>
                  <a:solidFill>
                    <a:srgbClr val="353E43"/>
                  </a:solidFill>
                  <a:effectLst/>
                  <a:uLnTx/>
                  <a:uFillTx/>
                  <a:latin typeface="Arial"/>
                  <a:ea typeface="+mn-ea"/>
                  <a:cs typeface="Arial"/>
                  <a:sym typeface="Arial"/>
                </a:rPr>
                <a:t>England</a:t>
              </a:r>
              <a:endParaRPr kumimoji="0" lang="en-US" sz="1100" b="0" i="0" u="none" strike="noStrike" kern="0" cap="none" spc="0" normalizeH="0" baseline="0" noProof="0">
                <a:ln>
                  <a:noFill/>
                </a:ln>
                <a:solidFill>
                  <a:srgbClr val="353E43"/>
                </a:solidFill>
                <a:effectLst/>
                <a:uLnTx/>
                <a:uFillTx/>
                <a:latin typeface="Arial"/>
                <a:ea typeface="+mn-ea"/>
                <a:cs typeface="Arial"/>
                <a:sym typeface="Arial"/>
              </a:endParaRPr>
            </a:p>
          </p:txBody>
        </p:sp>
        <p:sp>
          <p:nvSpPr>
            <p:cNvPr id="22" name="Rectangle 21">
              <a:extLst>
                <a:ext uri="{FF2B5EF4-FFF2-40B4-BE49-F238E27FC236}">
                  <a16:creationId xmlns:a16="http://schemas.microsoft.com/office/drawing/2014/main" id="{DDB01EB9-E150-3203-F4BF-65F0A8212A27}"/>
                </a:ext>
              </a:extLst>
            </p:cNvPr>
            <p:cNvSpPr/>
            <p:nvPr/>
          </p:nvSpPr>
          <p:spPr bwMode="gray">
            <a:xfrm>
              <a:off x="10620374" y="2797015"/>
              <a:ext cx="999861" cy="78917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300"/>
                </a:spcBef>
                <a:spcAft>
                  <a:spcPts val="0"/>
                </a:spcAft>
                <a:buClrTx/>
                <a:buSzTx/>
                <a:buFont typeface="Courier New" pitchFamily="49" charset="0"/>
                <a:buNone/>
                <a:tabLst/>
                <a:defRPr/>
              </a:pPr>
              <a:r>
                <a:rPr kumimoji="0" lang="en-GB" sz="1200" b="1" i="0" u="none" strike="noStrike" kern="1200" cap="none" spc="0" normalizeH="0" baseline="0" noProof="0">
                  <a:ln>
                    <a:noFill/>
                  </a:ln>
                  <a:solidFill>
                    <a:srgbClr val="353E43"/>
                  </a:solidFill>
                  <a:effectLst/>
                  <a:uLnTx/>
                  <a:uFillTx/>
                  <a:latin typeface="Arial" panose="020B0604020202020204"/>
                  <a:ea typeface="+mn-ea"/>
                  <a:cs typeface="Brave Sans" panose="020B0504020101010102" pitchFamily="34" charset="0"/>
                </a:rPr>
                <a:t>Key</a:t>
              </a:r>
            </a:p>
          </p:txBody>
        </p:sp>
      </p:grpSp>
    </p:spTree>
    <p:extLst>
      <p:ext uri="{BB962C8B-B14F-4D97-AF65-F5344CB8AC3E}">
        <p14:creationId xmlns:p14="http://schemas.microsoft.com/office/powerpoint/2010/main" val="1116848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Placeholder 5">
            <a:extLst>
              <a:ext uri="{FF2B5EF4-FFF2-40B4-BE49-F238E27FC236}">
                <a16:creationId xmlns:a16="http://schemas.microsoft.com/office/drawing/2014/main" id="{DB1AB912-F8CC-0541-AED2-082E4223B659}"/>
              </a:ext>
            </a:extLst>
          </p:cNvPr>
          <p:cNvSpPr txBox="1">
            <a:spLocks/>
          </p:cNvSpPr>
          <p:nvPr/>
        </p:nvSpPr>
        <p:spPr>
          <a:xfrm>
            <a:off x="5150897" y="1648980"/>
            <a:ext cx="1584264" cy="2947945"/>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GB" sz="1400" b="1" i="0" u="none" strike="noStrike" kern="1200" cap="none" spc="0" normalizeH="0" baseline="0" noProof="0">
                <a:ln>
                  <a:noFill/>
                </a:ln>
                <a:solidFill>
                  <a:srgbClr val="353E43"/>
                </a:solidFill>
                <a:effectLst/>
                <a:uLnTx/>
                <a:uFillTx/>
                <a:latin typeface="Arial"/>
                <a:ea typeface="+mn-ea"/>
                <a:cs typeface="Arial"/>
                <a:sym typeface="Arial"/>
              </a:rPr>
              <a:t>Fig </a:t>
            </a:r>
            <a:r>
              <a:rPr lang="en-GB" sz="1400">
                <a:solidFill>
                  <a:srgbClr val="353E43"/>
                </a:solidFill>
                <a:latin typeface="Arial"/>
                <a:cs typeface="Arial"/>
                <a:sym typeface="Arial"/>
              </a:rPr>
              <a:t>21</a:t>
            </a:r>
            <a:r>
              <a:rPr kumimoji="0" lang="en-GB" sz="1400" b="1" i="0" u="none" strike="noStrike" kern="1200" cap="none" spc="0" normalizeH="0" baseline="0" noProof="0">
                <a:ln>
                  <a:noFill/>
                </a:ln>
                <a:solidFill>
                  <a:srgbClr val="353E43"/>
                </a:solidFill>
                <a:effectLst/>
                <a:uLnTx/>
                <a:uFillTx/>
                <a:latin typeface="Arial"/>
                <a:ea typeface="+mn-ea"/>
                <a:cs typeface="Arial"/>
                <a:sym typeface="Arial"/>
              </a:rPr>
              <a:t>. Comparison of prevalence of several common diseases in people aged 65-84, by ethnic group, London, September 2022</a:t>
            </a:r>
          </a:p>
        </p:txBody>
      </p:sp>
      <p:sp>
        <p:nvSpPr>
          <p:cNvPr id="34" name="Rectangle 33">
            <a:extLst>
              <a:ext uri="{FF2B5EF4-FFF2-40B4-BE49-F238E27FC236}">
                <a16:creationId xmlns:a16="http://schemas.microsoft.com/office/drawing/2014/main" id="{EA7DDB4C-1115-E242-A72F-FF1C2B9E3A10}"/>
              </a:ext>
            </a:extLst>
          </p:cNvPr>
          <p:cNvSpPr/>
          <p:nvPr/>
        </p:nvSpPr>
        <p:spPr>
          <a:xfrm>
            <a:off x="6174328" y="2166091"/>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TextBox 12">
            <a:extLst>
              <a:ext uri="{FF2B5EF4-FFF2-40B4-BE49-F238E27FC236}">
                <a16:creationId xmlns:a16="http://schemas.microsoft.com/office/drawing/2014/main" id="{905965EE-0FE6-76A0-1598-BFF18F9BBBA6}"/>
              </a:ext>
            </a:extLst>
          </p:cNvPr>
          <p:cNvSpPr txBox="1"/>
          <p:nvPr/>
        </p:nvSpPr>
        <p:spPr bwMode="gray">
          <a:xfrm>
            <a:off x="661123" y="1548822"/>
            <a:ext cx="4279797" cy="1734438"/>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GB" sz="1400" b="0" i="0" u="none" strike="noStrike" kern="0" cap="none" spc="0" normalizeH="0" baseline="0" noProof="0">
              <a:ln>
                <a:noFill/>
              </a:ln>
              <a:solidFill>
                <a:srgbClr val="353E43"/>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The Segmentation Model highlights several examples of ethnic inequality in the prevalence of common diseases in London (Fig. </a:t>
            </a:r>
            <a:r>
              <a:rPr lang="en-GB" sz="1400" kern="0">
                <a:solidFill>
                  <a:srgbClr val="353E43"/>
                </a:solidFill>
                <a:latin typeface="Arial"/>
                <a:cs typeface="Arial"/>
                <a:sym typeface="Arial"/>
              </a:rPr>
              <a:t>21</a:t>
            </a:r>
            <a:r>
              <a:rPr kumimoji="0" lang="en-GB" sz="1400" b="0" i="0" u="none" strike="noStrike" kern="0" cap="none" spc="0" normalizeH="0" baseline="0" noProof="0">
                <a:ln>
                  <a:noFill/>
                </a:ln>
                <a:solidFill>
                  <a:srgbClr val="353E43"/>
                </a:solidFill>
                <a:effectLst/>
                <a:uLnTx/>
                <a:uFillTx/>
                <a:latin typeface="Arial"/>
                <a:ea typeface="+mn-ea"/>
                <a:cs typeface="Arial"/>
                <a:sym typeface="Arial"/>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a:ln>
                  <a:noFill/>
                </a:ln>
                <a:solidFill>
                  <a:srgbClr val="353E43"/>
                </a:solidFill>
                <a:effectLst/>
                <a:uLnTx/>
                <a:uFillTx/>
                <a:latin typeface="Arial"/>
                <a:ea typeface="+mn-ea"/>
                <a:cs typeface="+mn-cs"/>
              </a:rPr>
              <a:t>Hypertension</a:t>
            </a:r>
            <a:r>
              <a:rPr kumimoji="0" lang="en-GB" sz="1400" b="0" i="0" u="none" strike="noStrike" kern="1200" cap="none" spc="0" normalizeH="0" baseline="0" noProof="0">
                <a:ln>
                  <a:noFill/>
                </a:ln>
                <a:solidFill>
                  <a:srgbClr val="353E43"/>
                </a:solidFill>
                <a:effectLst/>
                <a:uLnTx/>
                <a:uFillTx/>
                <a:latin typeface="Arial"/>
                <a:ea typeface="+mn-ea"/>
                <a:cs typeface="+mn-cs"/>
              </a:rPr>
              <a:t>: A much higher prevalence is seen in Asian (56.6%) and Black (56.4%) ethnic groups compared to White (42.3%).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a:ln>
                  <a:noFill/>
                </a:ln>
                <a:solidFill>
                  <a:srgbClr val="353E43"/>
                </a:solidFill>
                <a:effectLst/>
                <a:uLnTx/>
                <a:uFillTx/>
                <a:latin typeface="Arial"/>
                <a:ea typeface="+mn-ea"/>
                <a:cs typeface="+mn-cs"/>
              </a:rPr>
              <a:t>Diabetes</a:t>
            </a:r>
            <a:r>
              <a:rPr kumimoji="0" lang="en-GB" sz="1400" b="0" i="0" u="none" strike="noStrike" kern="1200" cap="none" spc="0" normalizeH="0" baseline="0" noProof="0">
                <a:ln>
                  <a:noFill/>
                </a:ln>
                <a:solidFill>
                  <a:srgbClr val="353E43"/>
                </a:solidFill>
                <a:effectLst/>
                <a:uLnTx/>
                <a:uFillTx/>
                <a:latin typeface="Arial"/>
                <a:ea typeface="+mn-ea"/>
                <a:cs typeface="+mn-cs"/>
              </a:rPr>
              <a:t>: A much higher prevalence is seen in Asian (49.5%) and Black (40.2%) ethnic groups than White (18.7%).</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a:ln>
                  <a:noFill/>
                </a:ln>
                <a:solidFill>
                  <a:srgbClr val="353E43"/>
                </a:solidFill>
                <a:effectLst/>
                <a:uLnTx/>
                <a:uFillTx/>
                <a:latin typeface="Arial"/>
                <a:ea typeface="+mn-ea"/>
                <a:cs typeface="+mn-cs"/>
              </a:rPr>
              <a:t>Other</a:t>
            </a:r>
            <a:r>
              <a:rPr kumimoji="0" lang="en-GB" sz="1400" b="0" i="0" u="none" strike="noStrike" kern="1200" cap="none" spc="0" normalizeH="0" baseline="0" noProof="0">
                <a:ln>
                  <a:noFill/>
                </a:ln>
                <a:solidFill>
                  <a:srgbClr val="353E43"/>
                </a:solidFill>
                <a:effectLst/>
                <a:uLnTx/>
                <a:uFillTx/>
                <a:latin typeface="Arial"/>
                <a:ea typeface="+mn-ea"/>
                <a:cs typeface="+mn-cs"/>
              </a:rPr>
              <a:t>: Higher coronary heart disease (CHD) and asthma prevalence in Asian ethnic groups; while a lower cancer prevalence is observed.</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GB" sz="1200" b="1" i="0" u="none" strike="noStrike" kern="0" cap="none" spc="0" normalizeH="0" baseline="0" noProof="0">
              <a:ln>
                <a:noFill/>
              </a:ln>
              <a:solidFill>
                <a:srgbClr val="353E43"/>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1200" b="1" i="0" u="none" strike="noStrike" kern="0" cap="none" spc="0" normalizeH="0" baseline="0" noProof="0">
                <a:ln>
                  <a:noFill/>
                </a:ln>
                <a:solidFill>
                  <a:srgbClr val="353E43"/>
                </a:solidFill>
                <a:effectLst/>
                <a:uLnTx/>
                <a:uFillTx/>
                <a:latin typeface="Arial"/>
                <a:ea typeface="+mn-ea"/>
                <a:cs typeface="Arial"/>
                <a:sym typeface="Arial"/>
              </a:rPr>
              <a:t>Note</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200" b="0" i="0" u="none" strike="noStrike" kern="0" cap="none" spc="0" normalizeH="0" baseline="0" noProof="0">
                <a:ln>
                  <a:noFill/>
                </a:ln>
                <a:solidFill>
                  <a:srgbClr val="353E43"/>
                </a:solidFill>
                <a:effectLst/>
                <a:uLnTx/>
                <a:uFillTx/>
                <a:latin typeface="Arial"/>
                <a:ea typeface="+mn-ea"/>
                <a:cs typeface="Arial"/>
                <a:sym typeface="Arial"/>
              </a:rPr>
              <a:t>Ethnicity coding has improved but remains incomplete with concerns remaining especially around secondary care coding quality.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200" b="0" i="0" u="none" strike="noStrike" kern="0" cap="none" spc="0" normalizeH="0" baseline="0" noProof="0">
                <a:ln>
                  <a:noFill/>
                </a:ln>
                <a:solidFill>
                  <a:srgbClr val="353E43"/>
                </a:solidFill>
                <a:effectLst/>
                <a:uLnTx/>
                <a:uFillTx/>
                <a:latin typeface="Arial"/>
                <a:ea typeface="+mn-ea"/>
                <a:cs typeface="Arial"/>
                <a:sym typeface="Arial"/>
              </a:rPr>
              <a:t>Missing records likely to be skewed towards patients not routinely accessing healthcare services/younger people. </a:t>
            </a:r>
            <a:endParaRPr kumimoji="0" lang="en-GB" sz="1200" b="0" i="0" u="none" strike="noStrike" kern="0" cap="none" spc="0" normalizeH="0" baseline="0" noProof="0">
              <a:ln>
                <a:noFill/>
              </a:ln>
              <a:solidFill>
                <a:srgbClr val="353E43"/>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400" b="0" i="0" u="none" strike="noStrike" kern="0" cap="none" spc="0" normalizeH="0" baseline="0" noProof="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400" b="0" i="0" u="none" strike="noStrike" kern="0" cap="none" spc="0" normalizeH="0" baseline="0" noProof="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400" b="0" i="0" u="none" strike="noStrike" kern="0" cap="none" spc="0" normalizeH="0" baseline="0" noProof="0">
              <a:ln>
                <a:noFill/>
              </a:ln>
              <a:solidFill>
                <a:srgbClr val="353E43"/>
              </a:solidFill>
              <a:effectLst/>
              <a:uLnTx/>
              <a:uFillTx/>
              <a:latin typeface="Arial"/>
              <a:ea typeface="+mn-ea"/>
              <a:cs typeface="Arial"/>
              <a:sym typeface="Arial"/>
            </a:endParaRPr>
          </a:p>
        </p:txBody>
      </p:sp>
      <p:pic>
        <p:nvPicPr>
          <p:cNvPr id="10" name="Picture 9">
            <a:extLst>
              <a:ext uri="{FF2B5EF4-FFF2-40B4-BE49-F238E27FC236}">
                <a16:creationId xmlns:a16="http://schemas.microsoft.com/office/drawing/2014/main" id="{F5432622-5313-441C-9BEC-5E628C70988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9633389" y="6405259"/>
            <a:ext cx="2558611" cy="452741"/>
          </a:xfrm>
          <a:prstGeom prst="rect">
            <a:avLst/>
          </a:prstGeom>
        </p:spPr>
      </p:pic>
      <p:sp>
        <p:nvSpPr>
          <p:cNvPr id="12" name="Title 2">
            <a:extLst>
              <a:ext uri="{FF2B5EF4-FFF2-40B4-BE49-F238E27FC236}">
                <a16:creationId xmlns:a16="http://schemas.microsoft.com/office/drawing/2014/main" id="{41934369-1237-4E3A-A859-8360298537F5}"/>
              </a:ext>
            </a:extLst>
          </p:cNvPr>
          <p:cNvSpPr txBox="1">
            <a:spLocks/>
          </p:cNvSpPr>
          <p:nvPr/>
        </p:nvSpPr>
        <p:spPr>
          <a:xfrm>
            <a:off x="648338" y="574090"/>
            <a:ext cx="11046354" cy="923289"/>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spcFirstLastPara="1" wrap="square" lIns="0" tIns="45700" rIns="91425" bIns="45700" anchor="t"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pPr marL="0" marR="0" lvl="0" indent="0" algn="l" defTabSz="914400" rtl="0" eaLnBrk="1" fontAlgn="auto" latinLnBrk="0" hangingPunct="1">
              <a:lnSpc>
                <a:spcPct val="90000"/>
              </a:lnSpc>
              <a:spcBef>
                <a:spcPts val="0"/>
              </a:spcBef>
              <a:spcAft>
                <a:spcPts val="0"/>
              </a:spcAft>
              <a:buClr>
                <a:srgbClr val="EE266D"/>
              </a:buClr>
              <a:buSzPts val="2800"/>
              <a:buFont typeface="Arial"/>
              <a:buNone/>
              <a:tabLst/>
              <a:defRPr/>
            </a:pPr>
            <a:r>
              <a:rPr kumimoji="0" lang="en-GB" sz="3000" b="1" i="0" u="none" strike="noStrike" kern="1200" cap="none" spc="190" normalizeH="0" baseline="0" noProof="0">
                <a:ln>
                  <a:noFill/>
                </a:ln>
                <a:solidFill>
                  <a:srgbClr val="0082B3"/>
                </a:solidFill>
                <a:effectLst/>
                <a:uLnTx/>
                <a:uFillTx/>
                <a:latin typeface="Arial"/>
                <a:ea typeface="Aktiv Grotesk" panose="020B0504020202020204" pitchFamily="34" charset="0"/>
                <a:cs typeface="Arial"/>
                <a:sym typeface="Arial"/>
              </a:rPr>
              <a:t>THE PREVALENCE OF COMMONLY DIAGNOSED DISEASES IN LONDON VARIES BY ETHNICITY</a:t>
            </a:r>
            <a:endParaRPr kumimoji="0" lang="en-US" sz="3000" b="1" i="0" u="none" strike="noStrike" kern="0" cap="none" spc="190" normalizeH="0" baseline="0" noProof="0">
              <a:ln>
                <a:noFill/>
              </a:ln>
              <a:solidFill>
                <a:srgbClr val="0082B3"/>
              </a:solidFill>
              <a:effectLst/>
              <a:uLnTx/>
              <a:uFillTx/>
              <a:latin typeface="Arial"/>
              <a:ea typeface="Aktiv Grotesk" panose="020B0504020202020204" pitchFamily="34" charset="0"/>
              <a:cs typeface="Arial"/>
              <a:sym typeface="Arial"/>
            </a:endParaRPr>
          </a:p>
        </p:txBody>
      </p:sp>
      <p:sp>
        <p:nvSpPr>
          <p:cNvPr id="15" name="Rectangle 14">
            <a:extLst>
              <a:ext uri="{FF2B5EF4-FFF2-40B4-BE49-F238E27FC236}">
                <a16:creationId xmlns:a16="http://schemas.microsoft.com/office/drawing/2014/main" id="{5D4FEDA3-F09B-42DC-8188-E3747A080DC4}"/>
              </a:ext>
            </a:extLst>
          </p:cNvPr>
          <p:cNvSpPr/>
          <p:nvPr/>
        </p:nvSpPr>
        <p:spPr>
          <a:xfrm>
            <a:off x="479575" y="6455391"/>
            <a:ext cx="908352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53E43"/>
                </a:solidFill>
                <a:effectLst/>
                <a:uLnTx/>
                <a:uFillTx/>
                <a:latin typeface="Arial"/>
                <a:ea typeface="+mn-ea"/>
                <a:cs typeface="Arial" panose="020B0604020202020204" pitchFamily="34" charset="0"/>
              </a:rPr>
              <a:t>Source: </a:t>
            </a:r>
            <a:r>
              <a:rPr kumimoji="0" lang="en-GB" sz="1000" b="0" i="0" u="none" strike="noStrike" kern="1200" cap="none" spc="0" normalizeH="0" baseline="0" noProof="0">
                <a:ln>
                  <a:noFill/>
                </a:ln>
                <a:solidFill>
                  <a:srgbClr val="353E43"/>
                </a:solidFill>
                <a:effectLst/>
                <a:uLnTx/>
                <a:uFillTx/>
                <a:latin typeface="Arial"/>
                <a:ea typeface="+mn-ea"/>
                <a:cs typeface="+mn-cs"/>
              </a:rPr>
              <a:t>Segmentation Model developed by Data, Analysis and Intelligence Service (DAIS) in NHSEI, Public Health England (PHE), Outcomes Based Healthcare (OBH) and Arden &amp; GEM CSU. </a:t>
            </a:r>
            <a:r>
              <a:rPr kumimoji="0" lang="en-GB" sz="1000" b="0" i="0" u="none" strike="noStrike" kern="1200" cap="none" spc="0" normalizeH="0" baseline="0" noProof="0">
                <a:ln>
                  <a:noFill/>
                </a:ln>
                <a:solidFill>
                  <a:srgbClr val="353E43"/>
                </a:solidFill>
                <a:effectLst/>
                <a:uLnTx/>
                <a:uFillTx/>
                <a:latin typeface="Arial"/>
                <a:ea typeface="+mn-ea"/>
                <a:cs typeface="+mn-cs"/>
                <a:hlinkClick r:id="rId5">
                  <a:extLst>
                    <a:ext uri="{A12FA001-AC4F-418D-AE19-62706E023703}">
                      <ahyp:hlinkClr xmlns:ahyp="http://schemas.microsoft.com/office/drawing/2018/hyperlinkcolor" val="tx"/>
                    </a:ext>
                  </a:extLst>
                </a:hlinkClick>
              </a:rPr>
              <a:t>https://apps.model.nhs.uk/report/PaPi</a:t>
            </a:r>
            <a:endParaRPr kumimoji="0" lang="en-GB" sz="1000" b="0" i="0" u="none" strike="noStrike" kern="1200" cap="none" spc="0" normalizeH="0" baseline="0" noProof="0">
              <a:ln>
                <a:noFill/>
              </a:ln>
              <a:solidFill>
                <a:srgbClr val="353E43"/>
              </a:solidFill>
              <a:effectLst/>
              <a:uLnTx/>
              <a:uFillTx/>
              <a:latin typeface="Arial"/>
              <a:ea typeface="+mn-ea"/>
              <a:cs typeface="+mn-cs"/>
            </a:endParaRPr>
          </a:p>
        </p:txBody>
      </p:sp>
      <p:grpSp>
        <p:nvGrpSpPr>
          <p:cNvPr id="30" name="Group 29">
            <a:extLst>
              <a:ext uri="{FF2B5EF4-FFF2-40B4-BE49-F238E27FC236}">
                <a16:creationId xmlns:a16="http://schemas.microsoft.com/office/drawing/2014/main" id="{D7005491-E6C8-5A3B-83BB-6D3F3A549144}"/>
              </a:ext>
            </a:extLst>
          </p:cNvPr>
          <p:cNvGrpSpPr/>
          <p:nvPr/>
        </p:nvGrpSpPr>
        <p:grpSpPr>
          <a:xfrm>
            <a:off x="6805449" y="1547212"/>
            <a:ext cx="3469709" cy="4856437"/>
            <a:chOff x="7462543" y="1451666"/>
            <a:chExt cx="3719854" cy="4947373"/>
          </a:xfrm>
        </p:grpSpPr>
        <p:grpSp>
          <p:nvGrpSpPr>
            <p:cNvPr id="18" name="Group 17">
              <a:extLst>
                <a:ext uri="{FF2B5EF4-FFF2-40B4-BE49-F238E27FC236}">
                  <a16:creationId xmlns:a16="http://schemas.microsoft.com/office/drawing/2014/main" id="{8443B5A7-3A70-36B9-9252-7103415B9C64}"/>
                </a:ext>
              </a:extLst>
            </p:cNvPr>
            <p:cNvGrpSpPr/>
            <p:nvPr/>
          </p:nvGrpSpPr>
          <p:grpSpPr>
            <a:xfrm>
              <a:off x="7462543" y="1451666"/>
              <a:ext cx="3719854" cy="4947373"/>
              <a:chOff x="7462543" y="1489766"/>
              <a:chExt cx="3719854" cy="4947373"/>
            </a:xfrm>
          </p:grpSpPr>
          <p:grpSp>
            <p:nvGrpSpPr>
              <p:cNvPr id="4" name="Group 3">
                <a:extLst>
                  <a:ext uri="{FF2B5EF4-FFF2-40B4-BE49-F238E27FC236}">
                    <a16:creationId xmlns:a16="http://schemas.microsoft.com/office/drawing/2014/main" id="{A5D64A43-F5CB-F2A4-BC25-256E707A9288}"/>
                  </a:ext>
                </a:extLst>
              </p:cNvPr>
              <p:cNvGrpSpPr/>
              <p:nvPr/>
            </p:nvGrpSpPr>
            <p:grpSpPr>
              <a:xfrm>
                <a:off x="7472070" y="1489766"/>
                <a:ext cx="3710327" cy="3287861"/>
                <a:chOff x="5990043" y="2249374"/>
                <a:chExt cx="3710327" cy="3287861"/>
              </a:xfrm>
            </p:grpSpPr>
            <p:sp>
              <p:nvSpPr>
                <p:cNvPr id="7" name="TextBox 6">
                  <a:extLst>
                    <a:ext uri="{FF2B5EF4-FFF2-40B4-BE49-F238E27FC236}">
                      <a16:creationId xmlns:a16="http://schemas.microsoft.com/office/drawing/2014/main" id="{2B3B5241-54BC-2F9A-1DF6-7DB7DCDC7866}"/>
                    </a:ext>
                  </a:extLst>
                </p:cNvPr>
                <p:cNvSpPr txBox="1"/>
                <p:nvPr/>
              </p:nvSpPr>
              <p:spPr bwMode="gray">
                <a:xfrm>
                  <a:off x="5990043" y="2249374"/>
                  <a:ext cx="1799241" cy="309751"/>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1200" b="1" i="0" u="none" strike="noStrike" kern="0" cap="none" spc="0" normalizeH="0" baseline="0" noProof="0">
                      <a:ln>
                        <a:noFill/>
                      </a:ln>
                      <a:solidFill>
                        <a:srgbClr val="353E43"/>
                      </a:solidFill>
                      <a:effectLst/>
                      <a:uLnTx/>
                      <a:uFillTx/>
                      <a:latin typeface="Arial"/>
                      <a:ea typeface="+mn-ea"/>
                      <a:cs typeface="Arial"/>
                      <a:sym typeface="Arial"/>
                    </a:rPr>
                    <a:t>White</a:t>
                  </a:r>
                  <a:endParaRPr kumimoji="0" lang="en-US" sz="1200" b="1" i="0" u="none" strike="noStrike" kern="0" cap="none" spc="0" normalizeH="0" baseline="0" noProof="0">
                    <a:ln>
                      <a:noFill/>
                    </a:ln>
                    <a:solidFill>
                      <a:srgbClr val="353E43"/>
                    </a:solidFill>
                    <a:effectLst/>
                    <a:uLnTx/>
                    <a:uFillTx/>
                    <a:latin typeface="Arial"/>
                    <a:ea typeface="+mn-ea"/>
                    <a:cs typeface="Arial"/>
                    <a:sym typeface="Arial"/>
                  </a:endParaRPr>
                </a:p>
              </p:txBody>
            </p:sp>
            <p:sp>
              <p:nvSpPr>
                <p:cNvPr id="8" name="TextBox 7">
                  <a:extLst>
                    <a:ext uri="{FF2B5EF4-FFF2-40B4-BE49-F238E27FC236}">
                      <a16:creationId xmlns:a16="http://schemas.microsoft.com/office/drawing/2014/main" id="{1ABB733A-A487-A2F4-6675-4921B803A1F2}"/>
                    </a:ext>
                  </a:extLst>
                </p:cNvPr>
                <p:cNvSpPr txBox="1"/>
                <p:nvPr/>
              </p:nvSpPr>
              <p:spPr bwMode="gray">
                <a:xfrm>
                  <a:off x="5990043" y="3902024"/>
                  <a:ext cx="1799241" cy="309751"/>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1200" b="1" i="0" u="none" strike="noStrike" kern="0" cap="none" spc="0" normalizeH="0" baseline="0" noProof="0">
                      <a:ln>
                        <a:noFill/>
                      </a:ln>
                      <a:solidFill>
                        <a:srgbClr val="353E43"/>
                      </a:solidFill>
                      <a:effectLst/>
                      <a:uLnTx/>
                      <a:uFillTx/>
                      <a:latin typeface="Arial"/>
                      <a:ea typeface="+mn-ea"/>
                      <a:cs typeface="Arial"/>
                      <a:sym typeface="Arial"/>
                    </a:rPr>
                    <a:t>Asian/British Asian</a:t>
                  </a:r>
                  <a:endParaRPr kumimoji="0" lang="en-US" sz="1200" b="1" i="0" u="none" strike="noStrike" kern="0" cap="none" spc="0" normalizeH="0" baseline="0" noProof="0">
                    <a:ln>
                      <a:noFill/>
                    </a:ln>
                    <a:solidFill>
                      <a:srgbClr val="353E43"/>
                    </a:solidFill>
                    <a:effectLst/>
                    <a:uLnTx/>
                    <a:uFillTx/>
                    <a:latin typeface="Arial"/>
                    <a:ea typeface="+mn-ea"/>
                    <a:cs typeface="Arial"/>
                    <a:sym typeface="Arial"/>
                  </a:endParaRPr>
                </a:p>
              </p:txBody>
            </p:sp>
            <p:sp>
              <p:nvSpPr>
                <p:cNvPr id="9" name="Rectangle 8">
                  <a:extLst>
                    <a:ext uri="{FF2B5EF4-FFF2-40B4-BE49-F238E27FC236}">
                      <a16:creationId xmlns:a16="http://schemas.microsoft.com/office/drawing/2014/main" id="{690A02C5-69BB-D942-063E-13771AC74ACD}"/>
                    </a:ext>
                  </a:extLst>
                </p:cNvPr>
                <p:cNvSpPr/>
                <p:nvPr/>
              </p:nvSpPr>
              <p:spPr bwMode="gray">
                <a:xfrm>
                  <a:off x="5990043" y="2448358"/>
                  <a:ext cx="3700755" cy="1440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600" b="0" i="0" u="none" strike="noStrike" kern="1200" cap="none" spc="0" normalizeH="0" baseline="0" noProof="0">
                    <a:ln>
                      <a:noFill/>
                    </a:ln>
                    <a:solidFill>
                      <a:srgbClr val="FFFFFF"/>
                    </a:solidFill>
                    <a:effectLst/>
                    <a:uLnTx/>
                    <a:uFillTx/>
                    <a:latin typeface="Arial" panose="020B0604020202020204"/>
                    <a:ea typeface="+mn-ea"/>
                    <a:cs typeface="Brave Sans" panose="020B0504020101010102" pitchFamily="34" charset="0"/>
                  </a:endParaRPr>
                </a:p>
              </p:txBody>
            </p:sp>
            <p:sp>
              <p:nvSpPr>
                <p:cNvPr id="11" name="Rectangle 10">
                  <a:extLst>
                    <a:ext uri="{FF2B5EF4-FFF2-40B4-BE49-F238E27FC236}">
                      <a16:creationId xmlns:a16="http://schemas.microsoft.com/office/drawing/2014/main" id="{03C2D9BD-20F1-BF86-37D4-C6EC70BA3A54}"/>
                    </a:ext>
                  </a:extLst>
                </p:cNvPr>
                <p:cNvSpPr/>
                <p:nvPr/>
              </p:nvSpPr>
              <p:spPr bwMode="gray">
                <a:xfrm>
                  <a:off x="5999570" y="4097235"/>
                  <a:ext cx="3700800" cy="1440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600" b="0" i="0" u="none" strike="noStrike" kern="1200" cap="none" spc="0" normalizeH="0" baseline="0" noProof="0">
                    <a:ln>
                      <a:noFill/>
                    </a:ln>
                    <a:solidFill>
                      <a:srgbClr val="FFFFFF"/>
                    </a:solidFill>
                    <a:effectLst/>
                    <a:uLnTx/>
                    <a:uFillTx/>
                    <a:latin typeface="Arial" panose="020B0604020202020204"/>
                    <a:ea typeface="+mn-ea"/>
                    <a:cs typeface="Brave Sans" panose="020B0504020101010102" pitchFamily="34" charset="0"/>
                  </a:endParaRPr>
                </a:p>
              </p:txBody>
            </p:sp>
          </p:grpSp>
          <p:sp>
            <p:nvSpPr>
              <p:cNvPr id="14" name="TextBox 13">
                <a:extLst>
                  <a:ext uri="{FF2B5EF4-FFF2-40B4-BE49-F238E27FC236}">
                    <a16:creationId xmlns:a16="http://schemas.microsoft.com/office/drawing/2014/main" id="{75C79DFB-F67E-F4CF-6EDF-45FDE4D2355D}"/>
                  </a:ext>
                </a:extLst>
              </p:cNvPr>
              <p:cNvSpPr txBox="1"/>
              <p:nvPr/>
            </p:nvSpPr>
            <p:spPr bwMode="gray">
              <a:xfrm>
                <a:off x="7462543" y="4801928"/>
                <a:ext cx="1799241" cy="309751"/>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1200" b="1" i="0" u="none" strike="noStrike" kern="0" cap="none" spc="0" normalizeH="0" baseline="0" noProof="0">
                    <a:ln>
                      <a:noFill/>
                    </a:ln>
                    <a:solidFill>
                      <a:srgbClr val="353E43"/>
                    </a:solidFill>
                    <a:effectLst/>
                    <a:uLnTx/>
                    <a:uFillTx/>
                    <a:latin typeface="Arial"/>
                    <a:ea typeface="+mn-ea"/>
                    <a:cs typeface="Arial"/>
                    <a:sym typeface="Arial"/>
                  </a:rPr>
                  <a:t>Black/British Black</a:t>
                </a:r>
                <a:endParaRPr kumimoji="0" lang="en-US" sz="1200" b="1" i="0" u="none" strike="noStrike" kern="0" cap="none" spc="0" normalizeH="0" baseline="0" noProof="0">
                  <a:ln>
                    <a:noFill/>
                  </a:ln>
                  <a:solidFill>
                    <a:srgbClr val="353E43"/>
                  </a:solidFill>
                  <a:effectLst/>
                  <a:uLnTx/>
                  <a:uFillTx/>
                  <a:latin typeface="Arial"/>
                  <a:ea typeface="+mn-ea"/>
                  <a:cs typeface="Arial"/>
                  <a:sym typeface="Arial"/>
                </a:endParaRPr>
              </a:p>
            </p:txBody>
          </p:sp>
          <p:sp>
            <p:nvSpPr>
              <p:cNvPr id="16" name="Rectangle 15">
                <a:extLst>
                  <a:ext uri="{FF2B5EF4-FFF2-40B4-BE49-F238E27FC236}">
                    <a16:creationId xmlns:a16="http://schemas.microsoft.com/office/drawing/2014/main" id="{6D5100DE-996F-1CCB-EDD0-1C555F2F3CB0}"/>
                  </a:ext>
                </a:extLst>
              </p:cNvPr>
              <p:cNvSpPr/>
              <p:nvPr/>
            </p:nvSpPr>
            <p:spPr bwMode="gray">
              <a:xfrm>
                <a:off x="7472070" y="4997139"/>
                <a:ext cx="3700800" cy="1440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600" b="0" i="0" u="none" strike="noStrike" kern="1200" cap="none" spc="0" normalizeH="0" baseline="0" noProof="0">
                  <a:ln>
                    <a:noFill/>
                  </a:ln>
                  <a:solidFill>
                    <a:srgbClr val="FFFFFF"/>
                  </a:solidFill>
                  <a:effectLst/>
                  <a:uLnTx/>
                  <a:uFillTx/>
                  <a:latin typeface="Arial" panose="020B0604020202020204"/>
                  <a:ea typeface="+mn-ea"/>
                  <a:cs typeface="Brave Sans" panose="020B0504020101010102" pitchFamily="34" charset="0"/>
                </a:endParaRPr>
              </a:p>
            </p:txBody>
          </p:sp>
        </p:grpSp>
        <p:pic>
          <p:nvPicPr>
            <p:cNvPr id="20" name="Picture 19">
              <a:extLst>
                <a:ext uri="{FF2B5EF4-FFF2-40B4-BE49-F238E27FC236}">
                  <a16:creationId xmlns:a16="http://schemas.microsoft.com/office/drawing/2014/main" id="{80F5F8BE-0D51-7C64-9123-F00F7453628C}"/>
                </a:ext>
              </a:extLst>
            </p:cNvPr>
            <p:cNvPicPr>
              <a:picLocks noChangeAspect="1"/>
            </p:cNvPicPr>
            <p:nvPr/>
          </p:nvPicPr>
          <p:blipFill>
            <a:blip r:embed="rId6"/>
            <a:stretch>
              <a:fillRect/>
            </a:stretch>
          </p:blipFill>
          <p:spPr>
            <a:xfrm>
              <a:off x="7486525" y="1660769"/>
              <a:ext cx="3686300" cy="1428864"/>
            </a:xfrm>
            <a:prstGeom prst="rect">
              <a:avLst/>
            </a:prstGeom>
          </p:spPr>
        </p:pic>
        <p:pic>
          <p:nvPicPr>
            <p:cNvPr id="22" name="Picture 21">
              <a:extLst>
                <a:ext uri="{FF2B5EF4-FFF2-40B4-BE49-F238E27FC236}">
                  <a16:creationId xmlns:a16="http://schemas.microsoft.com/office/drawing/2014/main" id="{23D930A6-BBCA-9531-A3DD-55EFE04121A8}"/>
                </a:ext>
              </a:extLst>
            </p:cNvPr>
            <p:cNvPicPr>
              <a:picLocks noChangeAspect="1"/>
            </p:cNvPicPr>
            <p:nvPr/>
          </p:nvPicPr>
          <p:blipFill rotWithShape="1">
            <a:blip r:embed="rId7"/>
            <a:srcRect t="1515" r="516"/>
            <a:stretch/>
          </p:blipFill>
          <p:spPr>
            <a:xfrm>
              <a:off x="7491435" y="3304754"/>
              <a:ext cx="3641142" cy="1422000"/>
            </a:xfrm>
            <a:prstGeom prst="rect">
              <a:avLst/>
            </a:prstGeom>
          </p:spPr>
        </p:pic>
        <p:pic>
          <p:nvPicPr>
            <p:cNvPr id="24" name="Picture 23">
              <a:extLst>
                <a:ext uri="{FF2B5EF4-FFF2-40B4-BE49-F238E27FC236}">
                  <a16:creationId xmlns:a16="http://schemas.microsoft.com/office/drawing/2014/main" id="{D2C9E6CE-FA35-6F3F-5FD6-3540504D4EF9}"/>
                </a:ext>
              </a:extLst>
            </p:cNvPr>
            <p:cNvPicPr>
              <a:picLocks noChangeAspect="1"/>
            </p:cNvPicPr>
            <p:nvPr/>
          </p:nvPicPr>
          <p:blipFill rotWithShape="1">
            <a:blip r:embed="rId8"/>
            <a:srcRect l="1" r="458" b="1192"/>
            <a:stretch/>
          </p:blipFill>
          <p:spPr>
            <a:xfrm>
              <a:off x="7479014" y="4977588"/>
              <a:ext cx="3681391" cy="1419702"/>
            </a:xfrm>
            <a:prstGeom prst="rect">
              <a:avLst/>
            </a:prstGeom>
          </p:spPr>
        </p:pic>
      </p:grpSp>
      <p:grpSp>
        <p:nvGrpSpPr>
          <p:cNvPr id="25" name="Group 24">
            <a:extLst>
              <a:ext uri="{FF2B5EF4-FFF2-40B4-BE49-F238E27FC236}">
                <a16:creationId xmlns:a16="http://schemas.microsoft.com/office/drawing/2014/main" id="{4C35F0CA-D777-CEA2-1B66-5C27ADAA150C}"/>
              </a:ext>
            </a:extLst>
          </p:cNvPr>
          <p:cNvGrpSpPr/>
          <p:nvPr/>
        </p:nvGrpSpPr>
        <p:grpSpPr>
          <a:xfrm>
            <a:off x="10485134" y="2921016"/>
            <a:ext cx="1045743" cy="880184"/>
            <a:chOff x="10620374" y="2797015"/>
            <a:chExt cx="1045743" cy="880184"/>
          </a:xfrm>
        </p:grpSpPr>
        <p:pic>
          <p:nvPicPr>
            <p:cNvPr id="26" name="Picture 25">
              <a:extLst>
                <a:ext uri="{FF2B5EF4-FFF2-40B4-BE49-F238E27FC236}">
                  <a16:creationId xmlns:a16="http://schemas.microsoft.com/office/drawing/2014/main" id="{385EFA6C-833D-5A36-3812-95B25CCD7F6F}"/>
                </a:ext>
              </a:extLst>
            </p:cNvPr>
            <p:cNvPicPr>
              <a:picLocks noChangeAspect="1"/>
            </p:cNvPicPr>
            <p:nvPr/>
          </p:nvPicPr>
          <p:blipFill rotWithShape="1">
            <a:blip r:embed="rId9"/>
            <a:srcRect t="1" r="25966" b="25426"/>
            <a:stretch/>
          </p:blipFill>
          <p:spPr>
            <a:xfrm>
              <a:off x="10731693" y="3107921"/>
              <a:ext cx="268001" cy="156290"/>
            </a:xfrm>
            <a:prstGeom prst="rect">
              <a:avLst/>
            </a:prstGeom>
          </p:spPr>
        </p:pic>
        <p:pic>
          <p:nvPicPr>
            <p:cNvPr id="27" name="Picture 26">
              <a:extLst>
                <a:ext uri="{FF2B5EF4-FFF2-40B4-BE49-F238E27FC236}">
                  <a16:creationId xmlns:a16="http://schemas.microsoft.com/office/drawing/2014/main" id="{28304A6E-527A-BE40-60D7-273611A83545}"/>
                </a:ext>
              </a:extLst>
            </p:cNvPr>
            <p:cNvPicPr>
              <a:picLocks noChangeAspect="1"/>
            </p:cNvPicPr>
            <p:nvPr/>
          </p:nvPicPr>
          <p:blipFill rotWithShape="1">
            <a:blip r:embed="rId10"/>
            <a:srcRect l="1" t="1" r="-1" b="9355"/>
            <a:stretch/>
          </p:blipFill>
          <p:spPr>
            <a:xfrm>
              <a:off x="10834059" y="3322059"/>
              <a:ext cx="133369" cy="233148"/>
            </a:xfrm>
            <a:prstGeom prst="rect">
              <a:avLst/>
            </a:prstGeom>
          </p:spPr>
        </p:pic>
        <p:sp>
          <p:nvSpPr>
            <p:cNvPr id="28" name="TextBox 27">
              <a:extLst>
                <a:ext uri="{FF2B5EF4-FFF2-40B4-BE49-F238E27FC236}">
                  <a16:creationId xmlns:a16="http://schemas.microsoft.com/office/drawing/2014/main" id="{B9AD985A-A78C-84CE-7240-EE9356147DBF}"/>
                </a:ext>
              </a:extLst>
            </p:cNvPr>
            <p:cNvSpPr txBox="1"/>
            <p:nvPr/>
          </p:nvSpPr>
          <p:spPr bwMode="gray">
            <a:xfrm>
              <a:off x="11013283" y="3126971"/>
              <a:ext cx="652834" cy="550228"/>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1100" b="0" i="0" u="none" strike="noStrike" kern="0" cap="none" spc="0" normalizeH="0" baseline="0" noProof="0">
                  <a:ln>
                    <a:noFill/>
                  </a:ln>
                  <a:solidFill>
                    <a:srgbClr val="353E43"/>
                  </a:solidFill>
                  <a:effectLst/>
                  <a:uLnTx/>
                  <a:uFillTx/>
                  <a:latin typeface="Arial"/>
                  <a:ea typeface="+mn-ea"/>
                  <a:cs typeface="Arial"/>
                  <a:sym typeface="Arial"/>
                </a:rPr>
                <a:t>London</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GB" sz="500" b="0" i="0" u="none" strike="noStrike" kern="0" cap="none" spc="0" normalizeH="0" baseline="0" noProof="0">
                <a:ln>
                  <a:noFill/>
                </a:ln>
                <a:solidFill>
                  <a:srgbClr val="353E43"/>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1100" b="0" i="0" u="none" strike="noStrike" kern="0" cap="none" spc="0" normalizeH="0" baseline="0" noProof="0">
                  <a:ln>
                    <a:noFill/>
                  </a:ln>
                  <a:solidFill>
                    <a:srgbClr val="353E43"/>
                  </a:solidFill>
                  <a:effectLst/>
                  <a:uLnTx/>
                  <a:uFillTx/>
                  <a:latin typeface="Arial"/>
                  <a:ea typeface="+mn-ea"/>
                  <a:cs typeface="Arial"/>
                  <a:sym typeface="Arial"/>
                </a:rPr>
                <a:t>England</a:t>
              </a:r>
              <a:endParaRPr kumimoji="0" lang="en-US" sz="1100" b="0" i="0" u="none" strike="noStrike" kern="0" cap="none" spc="0" normalizeH="0" baseline="0" noProof="0">
                <a:ln>
                  <a:noFill/>
                </a:ln>
                <a:solidFill>
                  <a:srgbClr val="353E43"/>
                </a:solidFill>
                <a:effectLst/>
                <a:uLnTx/>
                <a:uFillTx/>
                <a:latin typeface="Arial"/>
                <a:ea typeface="+mn-ea"/>
                <a:cs typeface="Arial"/>
                <a:sym typeface="Arial"/>
              </a:endParaRPr>
            </a:p>
          </p:txBody>
        </p:sp>
        <p:sp>
          <p:nvSpPr>
            <p:cNvPr id="29" name="Rectangle 28">
              <a:extLst>
                <a:ext uri="{FF2B5EF4-FFF2-40B4-BE49-F238E27FC236}">
                  <a16:creationId xmlns:a16="http://schemas.microsoft.com/office/drawing/2014/main" id="{82A6D15C-31A0-0BE0-253B-CD34F0D696D1}"/>
                </a:ext>
              </a:extLst>
            </p:cNvPr>
            <p:cNvSpPr/>
            <p:nvPr/>
          </p:nvSpPr>
          <p:spPr bwMode="gray">
            <a:xfrm>
              <a:off x="10620374" y="2797015"/>
              <a:ext cx="999861" cy="78917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300"/>
                </a:spcBef>
                <a:spcAft>
                  <a:spcPts val="0"/>
                </a:spcAft>
                <a:buClrTx/>
                <a:buSzTx/>
                <a:buFont typeface="Courier New" pitchFamily="49" charset="0"/>
                <a:buNone/>
                <a:tabLst/>
                <a:defRPr/>
              </a:pPr>
              <a:r>
                <a:rPr kumimoji="0" lang="en-GB" sz="1200" b="1" i="0" u="none" strike="noStrike" kern="1200" cap="none" spc="0" normalizeH="0" baseline="0" noProof="0">
                  <a:ln>
                    <a:noFill/>
                  </a:ln>
                  <a:solidFill>
                    <a:srgbClr val="353E43"/>
                  </a:solidFill>
                  <a:effectLst/>
                  <a:uLnTx/>
                  <a:uFillTx/>
                  <a:latin typeface="Arial" panose="020B0604020202020204"/>
                  <a:ea typeface="+mn-ea"/>
                  <a:cs typeface="Brave Sans" panose="020B0504020101010102" pitchFamily="34" charset="0"/>
                </a:rPr>
                <a:t>Key</a:t>
              </a:r>
            </a:p>
          </p:txBody>
        </p:sp>
      </p:grpSp>
    </p:spTree>
    <p:extLst>
      <p:ext uri="{BB962C8B-B14F-4D97-AF65-F5344CB8AC3E}">
        <p14:creationId xmlns:p14="http://schemas.microsoft.com/office/powerpoint/2010/main" val="2994278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3EB0CACD-D1C8-45D6-A328-7D66CD96CD6E}"/>
              </a:ext>
            </a:extLst>
          </p:cNvPr>
          <p:cNvSpPr txBox="1">
            <a:spLocks noGrp="1"/>
          </p:cNvSpPr>
          <p:nvPr>
            <p:ph type="title" idx="4294967295"/>
          </p:nvPr>
        </p:nvSpPr>
        <p:spPr>
          <a:xfrm>
            <a:off x="614995" y="546851"/>
            <a:ext cx="10751768" cy="507791"/>
          </a:xfrm>
          <a:prstGeom prst="rect">
            <a:avLst/>
          </a:prstGeom>
          <a:noFill/>
          <a:ln w="25400" cap="flat" cmpd="sng" algn="ctr">
            <a:noFill/>
            <a:prstDash val="solid"/>
          </a:ln>
          <a:effectLst/>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0" tIns="45700" rIns="91425" bIns="4570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pPr marL="0" marR="0" lvl="0" indent="0" algn="l" defTabSz="914400" rtl="0" eaLnBrk="1" fontAlgn="auto" latinLnBrk="0" hangingPunct="1">
              <a:lnSpc>
                <a:spcPct val="90000"/>
              </a:lnSpc>
              <a:spcBef>
                <a:spcPts val="0"/>
              </a:spcBef>
              <a:spcAft>
                <a:spcPts val="0"/>
              </a:spcAft>
              <a:buClr>
                <a:srgbClr val="EE266D"/>
              </a:buClr>
              <a:buSzPts val="2800"/>
              <a:buFont typeface="Arial"/>
              <a:buNone/>
              <a:tabLst/>
              <a:defRPr/>
            </a:pPr>
            <a:r>
              <a:rPr kumimoji="0" lang="en-US" sz="3000" b="1" i="0" u="none" strike="noStrike" kern="0" cap="none" spc="190" normalizeH="0" baseline="0" noProof="0">
                <a:ln>
                  <a:noFill/>
                </a:ln>
                <a:solidFill>
                  <a:schemeClr val="accent3">
                    <a:lumMod val="75000"/>
                  </a:schemeClr>
                </a:solidFill>
                <a:effectLst/>
                <a:uLnTx/>
                <a:uFillTx/>
                <a:latin typeface="Arial" panose="020B0604020202020204" pitchFamily="34" charset="0"/>
                <a:ea typeface="Aktiv Grotesk" panose="020B0504020202020204" pitchFamily="34" charset="0"/>
                <a:cs typeface="Arial" panose="020B0604020202020204" pitchFamily="34" charset="0"/>
                <a:sym typeface="Arial"/>
              </a:rPr>
              <a:t>EXECUTIVE SUMMARY (1 of 5)</a:t>
            </a:r>
          </a:p>
        </p:txBody>
      </p:sp>
      <p:sp>
        <p:nvSpPr>
          <p:cNvPr id="16" name="TextBox 15">
            <a:extLst>
              <a:ext uri="{FF2B5EF4-FFF2-40B4-BE49-F238E27FC236}">
                <a16:creationId xmlns:a16="http://schemas.microsoft.com/office/drawing/2014/main" id="{50D55606-9498-4378-9AE7-7D19EB44EF7B}"/>
              </a:ext>
            </a:extLst>
          </p:cNvPr>
          <p:cNvSpPr txBox="1"/>
          <p:nvPr/>
        </p:nvSpPr>
        <p:spPr bwMode="gray">
          <a:xfrm>
            <a:off x="597794" y="1145684"/>
            <a:ext cx="11222537" cy="5533646"/>
          </a:xfrm>
          <a:prstGeom prst="rect">
            <a:avLst/>
          </a:prstGeom>
          <a:noFill/>
        </p:spPr>
        <p:txBody>
          <a:bodyPr wrap="square" lIns="0" tIns="0" rIns="0" bIns="0" rtlCol="0" anchor="t">
            <a:no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This report provides a snapshot of health inequalities in London based on available data sources and a shared overarching narrative that relevant partners can use in their work</a:t>
            </a:r>
          </a:p>
          <a:p>
            <a:pPr marL="285750" marR="0" lvl="0" indent="-285750" algn="l" defTabSz="914400" rtl="0" eaLnBrk="1" fontAlgn="auto" latinLnBrk="0" hangingPunct="1">
              <a:lnSpc>
                <a:spcPct val="100000"/>
              </a:lnSpc>
              <a:spcBef>
                <a:spcPts val="0"/>
              </a:spcBef>
              <a:spcAft>
                <a:spcPts val="1000"/>
              </a:spcAft>
              <a:buClrTx/>
              <a:buSzTx/>
              <a:buFont typeface="Wingdings" panose="05000000000000000000" pitchFamily="2" charset="2"/>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An adapted version of the Kings Fund framework for measuring inequalities and the Marmot principles for addressing inequality have been used to organise this snapshot of inequalities in London into 7 parts summarised below </a:t>
            </a:r>
            <a:endParaRPr kumimoji="0" lang="en-US" sz="1400" b="0" i="0" u="none" strike="noStrike" kern="0" cap="none" spc="0" normalizeH="0" baseline="0" noProof="0">
              <a:ln>
                <a:noFill/>
              </a:ln>
              <a:solidFill>
                <a:srgbClr val="353E43"/>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400" b="1" i="0" u="none" strike="noStrike" kern="0" cap="none" spc="0" normalizeH="0" baseline="0" noProof="0">
                <a:ln>
                  <a:noFill/>
                </a:ln>
                <a:solidFill>
                  <a:srgbClr val="353E43"/>
                </a:solidFill>
                <a:effectLst/>
                <a:uLnTx/>
                <a:uFillTx/>
                <a:latin typeface="Arial"/>
                <a:ea typeface="+mn-ea"/>
                <a:cs typeface="Arial"/>
                <a:sym typeface="Arial"/>
              </a:rPr>
              <a:t>Part 1 – Current context</a:t>
            </a:r>
          </a:p>
          <a:p>
            <a:pPr marL="342900" marR="0" lvl="0" indent="-342900" algn="l" defTabSz="914400" rtl="0" eaLnBrk="1" fontAlgn="auto" latinLnBrk="0" hangingPunct="1">
              <a:lnSpc>
                <a:spcPct val="107000"/>
              </a:lnSpc>
              <a:spcBef>
                <a:spcPts val="0"/>
              </a:spcBef>
              <a:spcAft>
                <a:spcPts val="300"/>
              </a:spcAft>
              <a:buClrTx/>
              <a:buSzTx/>
              <a:buFont typeface="Wingdings" panose="05000000000000000000" pitchFamily="2" charset="2"/>
              <a:buChar char=""/>
              <a:tabLst/>
              <a:defRPr/>
            </a:pPr>
            <a:r>
              <a:rPr kumimoji="0" lang="en-GB" sz="1400" b="0" i="0" u="none" strike="noStrike" kern="100" cap="none" spc="0" normalizeH="0" baseline="0" noProof="0">
                <a:ln>
                  <a:noFill/>
                </a:ln>
                <a:solidFill>
                  <a:srgbClr val="353E43"/>
                </a:solidFill>
                <a:effectLst/>
                <a:uLnTx/>
                <a:uFillTx/>
                <a:latin typeface="Arial" panose="020B0604020202020204" pitchFamily="34" charset="0"/>
                <a:ea typeface="Calibri" panose="020F0502020204030204" pitchFamily="34" charset="0"/>
                <a:cs typeface="Arial" panose="020B0604020202020204" pitchFamily="34" charset="0"/>
              </a:rPr>
              <a:t>Following a temporary decline during the COVID-19 pandemic, London’s population has continued its long-term pattern of growth, mostly driven by a significant increase in international immigration. </a:t>
            </a:r>
          </a:p>
          <a:p>
            <a:pPr marL="342900" marR="0" lvl="0" indent="-342900" algn="l" defTabSz="914400" rtl="0" eaLnBrk="1" fontAlgn="auto" latinLnBrk="0" hangingPunct="1">
              <a:lnSpc>
                <a:spcPct val="107000"/>
              </a:lnSpc>
              <a:spcBef>
                <a:spcPts val="0"/>
              </a:spcBef>
              <a:spcAft>
                <a:spcPts val="300"/>
              </a:spcAft>
              <a:buClrTx/>
              <a:buSzTx/>
              <a:buFont typeface="Wingdings" panose="05000000000000000000" pitchFamily="2" charset="2"/>
              <a:buChar char=""/>
              <a:tabLst/>
              <a:defRPr/>
            </a:pPr>
            <a:r>
              <a:rPr kumimoji="0" lang="en-GB" sz="1400" b="0" i="0" u="none" strike="noStrike" kern="100" cap="none" spc="0" normalizeH="0" baseline="0" noProof="0">
                <a:ln>
                  <a:noFill/>
                </a:ln>
                <a:solidFill>
                  <a:srgbClr val="353E43"/>
                </a:solidFill>
                <a:effectLst/>
                <a:uLnTx/>
                <a:uFillTx/>
                <a:latin typeface="Arial" panose="020B0604020202020204" pitchFamily="34" charset="0"/>
                <a:ea typeface="Calibri" panose="020F0502020204030204" pitchFamily="34" charset="0"/>
                <a:cs typeface="Arial" panose="020B0604020202020204" pitchFamily="34" charset="0"/>
              </a:rPr>
              <a:t>The 2021 Census recorded a London population of 8.8 million; however, this is likely to represent the lowest point in the COVID-19 dip.</a:t>
            </a:r>
          </a:p>
          <a:p>
            <a:pPr marL="342900" marR="0" lvl="0" indent="-342900" algn="l" defTabSz="914400" rtl="0" eaLnBrk="1" fontAlgn="auto" latinLnBrk="0" hangingPunct="1">
              <a:lnSpc>
                <a:spcPct val="107000"/>
              </a:lnSpc>
              <a:spcBef>
                <a:spcPts val="0"/>
              </a:spcBef>
              <a:spcAft>
                <a:spcPts val="300"/>
              </a:spcAft>
              <a:buClrTx/>
              <a:buSzTx/>
              <a:buFont typeface="Wingdings" panose="05000000000000000000" pitchFamily="2" charset="2"/>
              <a:buChar char=""/>
              <a:tabLst/>
              <a:defRPr/>
            </a:pPr>
            <a:r>
              <a:rPr kumimoji="0" lang="en-GB" sz="1400" b="0" i="0" u="none" strike="noStrike" kern="100" cap="none" spc="0" normalizeH="0" baseline="0" noProof="0">
                <a:ln>
                  <a:noFill/>
                </a:ln>
                <a:solidFill>
                  <a:srgbClr val="353E43"/>
                </a:solidFill>
                <a:effectLst/>
                <a:uLnTx/>
                <a:uFillTx/>
                <a:latin typeface="Arial" panose="020B0604020202020204" pitchFamily="34" charset="0"/>
                <a:ea typeface="Calibri" panose="020F0502020204030204" pitchFamily="34" charset="0"/>
                <a:cs typeface="Arial" panose="020B0604020202020204" pitchFamily="34" charset="0"/>
              </a:rPr>
              <a:t>London is the youngest and most ethnically diverse region of the UK. </a:t>
            </a:r>
          </a:p>
          <a:p>
            <a:pPr marL="342900" marR="0" lvl="0" indent="-342900" algn="l" defTabSz="914400" rtl="0" eaLnBrk="1" fontAlgn="auto" latinLnBrk="0" hangingPunct="1">
              <a:lnSpc>
                <a:spcPct val="107000"/>
              </a:lnSpc>
              <a:spcBef>
                <a:spcPts val="0"/>
              </a:spcBef>
              <a:spcAft>
                <a:spcPts val="300"/>
              </a:spcAft>
              <a:buClrTx/>
              <a:buSzTx/>
              <a:buFont typeface="Wingdings" panose="05000000000000000000" pitchFamily="2" charset="2"/>
              <a:buChar char=""/>
              <a:tabLst/>
              <a:defRPr/>
            </a:pPr>
            <a:r>
              <a:rPr kumimoji="0" lang="en-GB" sz="1400" b="0" i="0" u="none" strike="noStrike" kern="100" cap="none" spc="0" normalizeH="0" baseline="0" noProof="0">
                <a:ln>
                  <a:noFill/>
                </a:ln>
                <a:solidFill>
                  <a:srgbClr val="353E43"/>
                </a:solidFill>
                <a:effectLst/>
                <a:uLnTx/>
                <a:uFillTx/>
                <a:latin typeface="Arial" panose="020B0604020202020204" pitchFamily="34" charset="0"/>
                <a:ea typeface="Calibri" panose="020F0502020204030204" pitchFamily="34" charset="0"/>
                <a:cs typeface="Arial" panose="020B0604020202020204" pitchFamily="34" charset="0"/>
              </a:rPr>
              <a:t>There are large populations of people in inclusion health groups (e.g. homeless people, asylum seekers and refugees, and Gypsy, Roma and Traveller communities) living in London. People in these groups experience greater risk of poor health and complex health challenges. </a:t>
            </a:r>
          </a:p>
          <a:p>
            <a:pPr marL="342900" marR="0" lvl="0" indent="-342900" algn="l" defTabSz="914400" rtl="0" eaLnBrk="1" fontAlgn="auto" latinLnBrk="0" hangingPunct="1">
              <a:lnSpc>
                <a:spcPct val="107000"/>
              </a:lnSpc>
              <a:spcBef>
                <a:spcPts val="0"/>
              </a:spcBef>
              <a:spcAft>
                <a:spcPts val="1000"/>
              </a:spcAft>
              <a:buClrTx/>
              <a:buSzTx/>
              <a:buFont typeface="Wingdings" panose="05000000000000000000" pitchFamily="2" charset="2"/>
              <a:buChar char=""/>
              <a:tabLst/>
              <a:defRPr/>
            </a:pPr>
            <a:r>
              <a:rPr kumimoji="0" lang="en-GB" sz="1400" b="0" i="0" u="none" strike="noStrike" kern="100" cap="none" spc="0" normalizeH="0" baseline="0" noProof="0">
                <a:ln>
                  <a:noFill/>
                </a:ln>
                <a:solidFill>
                  <a:srgbClr val="353E43"/>
                </a:solidFill>
                <a:effectLst/>
                <a:uLnTx/>
                <a:uFillTx/>
                <a:latin typeface="Arial" panose="020B0604020202020204" pitchFamily="34" charset="0"/>
                <a:ea typeface="Calibri" panose="020F0502020204030204" pitchFamily="34" charset="0"/>
                <a:cs typeface="Arial" panose="020B0604020202020204" pitchFamily="34" charset="0"/>
              </a:rPr>
              <a:t>The COVID-19 pandemic exposed stark health inequalities across the city, with people from Black and minority ethnic groups, and people living in deprived areas being most at risk of exposure and death. </a:t>
            </a:r>
            <a:endParaRPr kumimoji="0" lang="en-GB" sz="1400" b="0" i="0" u="none" strike="noStrike" kern="0" cap="none" spc="0" normalizeH="0" baseline="0" noProof="0">
              <a:ln>
                <a:noFill/>
              </a:ln>
              <a:solidFill>
                <a:srgbClr val="353E43"/>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400" b="1" i="0" u="none" strike="noStrike" kern="0" cap="none" spc="0" normalizeH="0" baseline="0" noProof="0">
                <a:ln>
                  <a:noFill/>
                </a:ln>
                <a:solidFill>
                  <a:srgbClr val="353E43"/>
                </a:solidFill>
                <a:effectLst/>
                <a:uLnTx/>
                <a:uFillTx/>
                <a:latin typeface="Arial"/>
                <a:ea typeface="+mn-ea"/>
                <a:cs typeface="Arial"/>
                <a:sym typeface="Arial"/>
              </a:rPr>
              <a:t>Part 2 – Health Inequality in Health Status</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Life expectancy at birth in London was 80.3 years for males, and 84.4 for females in 2022. This represents a recovery to pre-pandemic levels, following a COVID-19 dip. Healthy life expectancy (HLE) has not changed significantly in London in recent years. </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Not all London boroughs experienced a decline in life expectancy during the pandemic, and there is variation in life expectancy at birth and healthy life expectancy across boroughs. This correlates with the average level of deprivation in the borough.  </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Data on life expectancy by ethnic group from 2011-2014 in England and Wales showed a complex pattern. Black African people had higher life expectancy than most. Disproportionately high mortality during COVID-19 may have reversed this, but ethnic group mortality rates are converging.</a:t>
            </a:r>
            <a:endParaRPr lang="en-GB" sz="1400" b="0" i="0" u="none" strike="noStrike" kern="0" cap="none" spc="0" normalizeH="0" baseline="0" noProof="0">
              <a:ln>
                <a:noFill/>
              </a:ln>
              <a:solidFill>
                <a:srgbClr val="353E43"/>
              </a:solidFill>
              <a:effectLst/>
              <a:highlight>
                <a:srgbClr val="FFFF00"/>
              </a:highlight>
              <a:uLnTx/>
              <a:uFillTx/>
              <a:latin typeface="Arial"/>
              <a:cs typeface="Arial"/>
            </a:endParaRPr>
          </a:p>
          <a:p>
            <a:pPr marL="285750" marR="0" lvl="0" indent="-285750" algn="l"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endParaRPr kumimoji="0" lang="en-GB" sz="1400" b="0" i="0" u="none" strike="noStrike" kern="0" cap="none" spc="0" normalizeH="0" baseline="0" noProof="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0" cap="none" spc="0" normalizeH="0" baseline="0" noProof="0">
              <a:ln>
                <a:noFill/>
              </a:ln>
              <a:solidFill>
                <a:srgbClr val="353E43"/>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0" cap="none" spc="0" normalizeH="0" baseline="0" noProof="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0" cap="none" spc="0" normalizeH="0" baseline="0" noProof="0">
              <a:ln>
                <a:noFill/>
              </a:ln>
              <a:solidFill>
                <a:srgbClr val="353E43"/>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0" cap="none" spc="0" normalizeH="0" baseline="0" noProof="0">
              <a:ln>
                <a:noFill/>
              </a:ln>
              <a:solidFill>
                <a:srgbClr val="353E43"/>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353E43"/>
              </a:solidFill>
              <a:effectLst/>
              <a:uLnTx/>
              <a:uFillTx/>
              <a:latin typeface="Arial"/>
              <a:ea typeface="+mn-ea"/>
              <a:cs typeface="Arial"/>
              <a:sym typeface="Arial"/>
            </a:endParaRPr>
          </a:p>
        </p:txBody>
      </p:sp>
    </p:spTree>
    <p:extLst>
      <p:ext uri="{BB962C8B-B14F-4D97-AF65-F5344CB8AC3E}">
        <p14:creationId xmlns:p14="http://schemas.microsoft.com/office/powerpoint/2010/main" val="1997463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 name="Text Placeholder 5">
            <a:extLst>
              <a:ext uri="{FF2B5EF4-FFF2-40B4-BE49-F238E27FC236}">
                <a16:creationId xmlns:a16="http://schemas.microsoft.com/office/drawing/2014/main" id="{77115A4D-3202-40FD-8C36-D1625D2CB5A0}"/>
              </a:ext>
            </a:extLst>
          </p:cNvPr>
          <p:cNvSpPr txBox="1">
            <a:spLocks/>
          </p:cNvSpPr>
          <p:nvPr/>
        </p:nvSpPr>
        <p:spPr>
          <a:xfrm>
            <a:off x="623600" y="1155099"/>
            <a:ext cx="11111200" cy="2031325"/>
          </a:xfrm>
          <a:prstGeom prst="rect">
            <a:avLst/>
          </a:prstGeom>
        </p:spPr>
        <p:txBody>
          <a:bodyPr vert="horz" wrap="square" lIns="0" tIns="45720" rIns="91440" bIns="45720" rtlCol="0" anchor="t" anchorCtr="0">
            <a:sp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1200" cap="none" spc="-20" normalizeH="0" baseline="0" noProof="0">
                <a:ln>
                  <a:noFill/>
                </a:ln>
                <a:solidFill>
                  <a:srgbClr val="353E43"/>
                </a:solidFill>
                <a:effectLst/>
                <a:uLnTx/>
                <a:uFillTx/>
                <a:latin typeface="Arial"/>
                <a:ea typeface="Aktiv Grotesk" panose="020B0504020202020204" pitchFamily="34" charset="0"/>
                <a:cs typeface="Arial"/>
                <a:sym typeface="Arial"/>
              </a:rPr>
              <a:t>Uptake of bowel cancer screening in London has been increasing since 2015 with 63.5% of eligible people taking up screening in 2023, but is still below the uptake rate for England as a whole (72%).</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1200" cap="none" spc="-20" normalizeH="0" baseline="0" noProof="0">
                <a:ln>
                  <a:noFill/>
                </a:ln>
                <a:solidFill>
                  <a:srgbClr val="353E43"/>
                </a:solidFill>
                <a:effectLst/>
                <a:uLnTx/>
                <a:uFillTx/>
                <a:latin typeface="Arial"/>
                <a:ea typeface="Aktiv Grotesk" panose="020B0504020202020204" pitchFamily="34" charset="0"/>
                <a:cs typeface="Arial"/>
                <a:sym typeface="Arial"/>
              </a:rPr>
              <a:t>Meanwhile, uptake of breast cancer screening has declined significantly following the COVID-19 pandemic from 67.3% in 2019 to 55.8% in 2023. A similar pattern has been seen in England as a whole, but uptake is higher in England (66.2%)</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1200" cap="none" spc="-20" normalizeH="0" baseline="0" noProof="0">
                <a:ln>
                  <a:noFill/>
                </a:ln>
                <a:solidFill>
                  <a:srgbClr val="353E43"/>
                </a:solidFill>
                <a:effectLst/>
                <a:uLnTx/>
                <a:uFillTx/>
                <a:latin typeface="Arial"/>
                <a:ea typeface="Aktiv Grotesk" panose="020B0504020202020204" pitchFamily="34" charset="0"/>
                <a:cs typeface="Arial"/>
                <a:sym typeface="Arial"/>
              </a:rPr>
              <a:t>In June 2023, breast and bowel cancer screening uptake was lower in deprived areas (Fig. </a:t>
            </a:r>
            <a:r>
              <a:rPr lang="en-US" sz="1400" spc="-20">
                <a:solidFill>
                  <a:srgbClr val="353E43"/>
                </a:solidFill>
                <a:latin typeface="Arial"/>
                <a:ea typeface="Aktiv Grotesk" panose="020B0504020202020204" pitchFamily="34" charset="0"/>
                <a:cs typeface="Arial"/>
                <a:sym typeface="Arial"/>
              </a:rPr>
              <a:t>22</a:t>
            </a:r>
            <a:r>
              <a:rPr kumimoji="0" lang="en-US" sz="1400" b="0" i="0" u="none" strike="noStrike" kern="1200" cap="none" spc="-20" normalizeH="0" baseline="0" noProof="0">
                <a:ln>
                  <a:noFill/>
                </a:ln>
                <a:solidFill>
                  <a:srgbClr val="353E43"/>
                </a:solidFill>
                <a:effectLst/>
                <a:uLnTx/>
                <a:uFillTx/>
                <a:latin typeface="Arial"/>
                <a:ea typeface="Aktiv Grotesk" panose="020B0504020202020204" pitchFamily="34" charset="0"/>
                <a:cs typeface="Arial"/>
                <a:sym typeface="Arial"/>
              </a:rPr>
              <a:t>)</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1200" cap="none" spc="-20" normalizeH="0" baseline="0" noProof="0">
                <a:ln>
                  <a:noFill/>
                </a:ln>
                <a:solidFill>
                  <a:srgbClr val="353E43"/>
                </a:solidFill>
                <a:effectLst/>
                <a:uLnTx/>
                <a:uFillTx/>
                <a:latin typeface="Arial"/>
                <a:ea typeface="+mn-ea"/>
                <a:cs typeface="Arial"/>
                <a:sym typeface="Arial"/>
              </a:rPr>
              <a:t>Uptake of bowel cancer screening has been found to be lower in most minority ethnic groups (except Chinese) relative to White people in West London</a:t>
            </a:r>
            <a:r>
              <a:rPr kumimoji="0" lang="en-US" sz="1400" b="0" i="0" u="none" strike="noStrike" kern="1200" cap="none" spc="-20" normalizeH="0" baseline="30000" noProof="0">
                <a:ln>
                  <a:noFill/>
                </a:ln>
                <a:solidFill>
                  <a:srgbClr val="353E43"/>
                </a:solidFill>
                <a:effectLst/>
                <a:uLnTx/>
                <a:uFillTx/>
                <a:latin typeface="Arial"/>
                <a:ea typeface="+mn-ea"/>
                <a:cs typeface="Arial"/>
                <a:sym typeface="Arial"/>
              </a:rPr>
              <a:t>1</a:t>
            </a:r>
            <a:r>
              <a:rPr kumimoji="0" lang="en-US" sz="1400" b="0" i="0" u="none" strike="noStrike" kern="1200" cap="none" spc="-20" normalizeH="0" baseline="0" noProof="0">
                <a:ln>
                  <a:noFill/>
                </a:ln>
                <a:solidFill>
                  <a:srgbClr val="353E43"/>
                </a:solidFill>
                <a:effectLst/>
                <a:uLnTx/>
                <a:uFillTx/>
                <a:latin typeface="Arial"/>
                <a:ea typeface="+mn-ea"/>
                <a:cs typeface="Arial"/>
                <a:sym typeface="Arial"/>
              </a:rPr>
              <a:t>. There are also differences in uptake by ethnicity for breast cancer screening, with South Asian women being particularly less likely to take up screening</a:t>
            </a:r>
            <a:r>
              <a:rPr kumimoji="0" lang="en-US" sz="1400" b="0" i="0" u="none" strike="noStrike" kern="1200" cap="none" spc="-20" normalizeH="0" baseline="30000" noProof="0">
                <a:ln>
                  <a:noFill/>
                </a:ln>
                <a:solidFill>
                  <a:srgbClr val="353E43"/>
                </a:solidFill>
                <a:effectLst/>
                <a:uLnTx/>
                <a:uFillTx/>
                <a:latin typeface="Arial"/>
                <a:ea typeface="+mn-ea"/>
                <a:cs typeface="Arial"/>
                <a:sym typeface="Arial"/>
              </a:rPr>
              <a:t>2</a:t>
            </a:r>
            <a:r>
              <a:rPr kumimoji="0" lang="en-US" sz="1400" b="0" i="0" u="none" strike="noStrike" kern="1200" cap="none" spc="-20" normalizeH="0" baseline="0" noProof="0">
                <a:ln>
                  <a:noFill/>
                </a:ln>
                <a:solidFill>
                  <a:srgbClr val="353E43"/>
                </a:solidFill>
                <a:effectLst/>
                <a:uLnTx/>
                <a:uFillTx/>
                <a:latin typeface="Arial"/>
                <a:ea typeface="+mn-ea"/>
                <a:cs typeface="Arial"/>
                <a:sym typeface="Arial"/>
              </a:rPr>
              <a:t>. </a:t>
            </a:r>
            <a:endParaRPr kumimoji="0" lang="en-US" sz="1000" b="0" i="0" u="none" strike="noStrike" kern="1200" cap="none" spc="0" normalizeH="0" baseline="0" noProof="0">
              <a:ln>
                <a:noFill/>
              </a:ln>
              <a:solidFill>
                <a:srgbClr val="353E43">
                  <a:tint val="75000"/>
                </a:srgbClr>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400" b="0" i="0" u="none" strike="noStrike" kern="1200" cap="none" spc="-20" normalizeH="0" baseline="0" noProof="0">
              <a:ln>
                <a:noFill/>
              </a:ln>
              <a:solidFill>
                <a:srgbClr val="353E43"/>
              </a:solidFill>
              <a:effectLst/>
              <a:uLnTx/>
              <a:uFillTx/>
              <a:latin typeface="Arial"/>
              <a:ea typeface="Aktiv Grotesk" panose="020B0504020202020204" pitchFamily="34" charset="0"/>
              <a:cs typeface="Arial"/>
              <a:sym typeface="Arial"/>
            </a:endParaRPr>
          </a:p>
        </p:txBody>
      </p:sp>
      <p:sp>
        <p:nvSpPr>
          <p:cNvPr id="13" name="Text Placeholder 5">
            <a:extLst>
              <a:ext uri="{FF2B5EF4-FFF2-40B4-BE49-F238E27FC236}">
                <a16:creationId xmlns:a16="http://schemas.microsoft.com/office/drawing/2014/main" id="{620BB78F-C9DC-BC46-91C5-52E6C61465C4}"/>
              </a:ext>
            </a:extLst>
          </p:cNvPr>
          <p:cNvSpPr txBox="1">
            <a:spLocks/>
          </p:cNvSpPr>
          <p:nvPr/>
        </p:nvSpPr>
        <p:spPr>
          <a:xfrm>
            <a:off x="650241" y="3090034"/>
            <a:ext cx="1960356" cy="1625078"/>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GB" sz="1400" b="1" i="0" u="none" strike="noStrike" kern="1200" cap="none" spc="0" normalizeH="0" baseline="0" noProof="0">
                <a:ln>
                  <a:noFill/>
                </a:ln>
                <a:solidFill>
                  <a:srgbClr val="353E43"/>
                </a:solidFill>
                <a:effectLst/>
                <a:uLnTx/>
                <a:uFillTx/>
                <a:latin typeface="Arial"/>
                <a:ea typeface="+mn-ea"/>
                <a:cs typeface="Arial"/>
                <a:sym typeface="Arial"/>
              </a:rPr>
              <a:t>Fig </a:t>
            </a:r>
            <a:r>
              <a:rPr lang="en-GB" sz="1400">
                <a:solidFill>
                  <a:srgbClr val="353E43"/>
                </a:solidFill>
                <a:latin typeface="Arial"/>
                <a:cs typeface="Arial"/>
                <a:sym typeface="Arial"/>
              </a:rPr>
              <a:t>22</a:t>
            </a:r>
            <a:r>
              <a:rPr kumimoji="0" lang="en-GB" sz="1400" b="1" i="0" u="none" strike="noStrike" kern="1200" cap="none" spc="0" normalizeH="0" baseline="0" noProof="0">
                <a:ln>
                  <a:noFill/>
                </a:ln>
                <a:solidFill>
                  <a:srgbClr val="353E43"/>
                </a:solidFill>
                <a:effectLst/>
                <a:uLnTx/>
                <a:uFillTx/>
                <a:latin typeface="Arial"/>
                <a:ea typeface="+mn-ea"/>
                <a:cs typeface="Arial"/>
                <a:sym typeface="Arial"/>
              </a:rPr>
              <a:t>. Percentage uptake of breast cancer screening (persons aged 50-70) and bowel cancer screening (persons aged 60-74) within 6 months of invitations, rolling 12-month uptake to June 2023.</a:t>
            </a:r>
          </a:p>
        </p:txBody>
      </p:sp>
      <p:sp>
        <p:nvSpPr>
          <p:cNvPr id="14" name="Rectangle 13">
            <a:extLst>
              <a:ext uri="{FF2B5EF4-FFF2-40B4-BE49-F238E27FC236}">
                <a16:creationId xmlns:a16="http://schemas.microsoft.com/office/drawing/2014/main" id="{E7440249-C8D0-364B-8404-2B31B3BBE8C3}"/>
              </a:ext>
            </a:extLst>
          </p:cNvPr>
          <p:cNvSpPr/>
          <p:nvPr/>
        </p:nvSpPr>
        <p:spPr>
          <a:xfrm>
            <a:off x="636727" y="5964943"/>
            <a:ext cx="10792255" cy="525178"/>
          </a:xfrm>
          <a:prstGeom prst="rect">
            <a:avLst/>
          </a:prstGeom>
        </p:spPr>
        <p:txBody>
          <a:bodyPr wrap="square" lIns="0" tIns="45720" rIns="91440" bIns="45720" anchor="t">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1200" b="1" i="0" u="none" strike="noStrike" kern="0" cap="none" spc="0" normalizeH="0" baseline="0" noProof="0">
                <a:ln>
                  <a:noFill/>
                </a:ln>
                <a:solidFill>
                  <a:srgbClr val="000000"/>
                </a:solidFill>
                <a:effectLst/>
                <a:uLnTx/>
                <a:uFillTx/>
                <a:latin typeface="Arial"/>
                <a:ea typeface="+mn-ea"/>
                <a:cs typeface="Arial"/>
                <a:sym typeface="Arial"/>
              </a:rPr>
              <a:t>Note</a:t>
            </a:r>
            <a:r>
              <a:rPr kumimoji="0" lang="en-GB" sz="1200" b="0" i="0" u="none" strike="noStrike" kern="0" cap="none" spc="0" normalizeH="0" baseline="0" noProof="0">
                <a:ln>
                  <a:noFill/>
                </a:ln>
                <a:solidFill>
                  <a:srgbClr val="000000"/>
                </a:solidFill>
                <a:effectLst/>
                <a:uLnTx/>
                <a:uFillTx/>
                <a:latin typeface="Arial"/>
                <a:ea typeface="+mn-ea"/>
                <a:cs typeface="Arial"/>
                <a:sym typeface="Arial"/>
              </a:rPr>
              <a:t>: IMD metrics are calculated from GP level aggregate data (not patient-level data). Composite GP IMD scores have been calculated based on the proportion of registered population in each LSOA (1=most deprived vs 10=least deprived).</a:t>
            </a:r>
            <a:endParaRPr kumimoji="0" lang="en-US" sz="1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TextBox 1">
            <a:extLst>
              <a:ext uri="{FF2B5EF4-FFF2-40B4-BE49-F238E27FC236}">
                <a16:creationId xmlns:a16="http://schemas.microsoft.com/office/drawing/2014/main" id="{F6AC913F-F73B-4DCE-9CAE-2B8A9B81D781}"/>
              </a:ext>
            </a:extLst>
          </p:cNvPr>
          <p:cNvSpPr txBox="1"/>
          <p:nvPr/>
        </p:nvSpPr>
        <p:spPr>
          <a:xfrm>
            <a:off x="2740301" y="3017675"/>
            <a:ext cx="328271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AEEF">
                    <a:lumMod val="50000"/>
                  </a:srgbClr>
                </a:solidFill>
                <a:effectLst/>
                <a:uLnTx/>
                <a:uFillTx/>
                <a:latin typeface="Arial"/>
                <a:ea typeface="+mn-ea"/>
                <a:cs typeface="+mn-cs"/>
              </a:rPr>
              <a:t>Breast Cancer</a:t>
            </a:r>
            <a:endParaRPr kumimoji="0" lang="en-GB" sz="1400" b="1" i="0" u="none" strike="noStrike" kern="1200" cap="none" spc="0" normalizeH="0" baseline="0" noProof="0">
              <a:ln>
                <a:noFill/>
              </a:ln>
              <a:solidFill>
                <a:srgbClr val="00AEEF">
                  <a:lumMod val="50000"/>
                </a:srgbClr>
              </a:solidFill>
              <a:effectLst/>
              <a:uLnTx/>
              <a:uFillTx/>
              <a:latin typeface="Arial"/>
              <a:ea typeface="+mn-ea"/>
              <a:cs typeface="+mn-cs"/>
            </a:endParaRPr>
          </a:p>
        </p:txBody>
      </p:sp>
      <p:sp>
        <p:nvSpPr>
          <p:cNvPr id="15" name="TextBox 14">
            <a:extLst>
              <a:ext uri="{FF2B5EF4-FFF2-40B4-BE49-F238E27FC236}">
                <a16:creationId xmlns:a16="http://schemas.microsoft.com/office/drawing/2014/main" id="{9FF173BF-6BE3-4772-8447-DD73097F232B}"/>
              </a:ext>
            </a:extLst>
          </p:cNvPr>
          <p:cNvSpPr txBox="1"/>
          <p:nvPr/>
        </p:nvSpPr>
        <p:spPr>
          <a:xfrm>
            <a:off x="7190904" y="3017675"/>
            <a:ext cx="180175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AEEF">
                    <a:lumMod val="50000"/>
                  </a:srgbClr>
                </a:solidFill>
                <a:effectLst/>
                <a:uLnTx/>
                <a:uFillTx/>
                <a:latin typeface="Arial"/>
                <a:ea typeface="+mn-ea"/>
                <a:cs typeface="+mn-cs"/>
              </a:rPr>
              <a:t>Bowel Cancer</a:t>
            </a:r>
            <a:endParaRPr kumimoji="0" lang="en-GB" sz="1400" b="1" i="0" u="none" strike="noStrike" kern="1200" cap="none" spc="0" normalizeH="0" baseline="0" noProof="0">
              <a:ln>
                <a:noFill/>
              </a:ln>
              <a:solidFill>
                <a:srgbClr val="00AEEF">
                  <a:lumMod val="50000"/>
                </a:srgbClr>
              </a:solidFill>
              <a:effectLst/>
              <a:uLnTx/>
              <a:uFillTx/>
              <a:latin typeface="Arial"/>
              <a:ea typeface="+mn-ea"/>
              <a:cs typeface="+mn-cs"/>
            </a:endParaRPr>
          </a:p>
        </p:txBody>
      </p:sp>
      <p:sp>
        <p:nvSpPr>
          <p:cNvPr id="12" name="Title 2">
            <a:extLst>
              <a:ext uri="{FF2B5EF4-FFF2-40B4-BE49-F238E27FC236}">
                <a16:creationId xmlns:a16="http://schemas.microsoft.com/office/drawing/2014/main" id="{7BE78A86-DC0F-479B-A802-03466DCE0A33}"/>
              </a:ext>
            </a:extLst>
          </p:cNvPr>
          <p:cNvSpPr txBox="1">
            <a:spLocks/>
          </p:cNvSpPr>
          <p:nvPr/>
        </p:nvSpPr>
        <p:spPr>
          <a:xfrm>
            <a:off x="636727" y="550028"/>
            <a:ext cx="10751768" cy="507791"/>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spcFirstLastPara="1" wrap="square" lIns="0" tIns="45700" rIns="91425" bIns="45700" anchor="t"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pPr marL="0" marR="0" lvl="0" indent="0" algn="l" defTabSz="914400" rtl="0" eaLnBrk="1" fontAlgn="auto" latinLnBrk="0" hangingPunct="1">
              <a:lnSpc>
                <a:spcPct val="90000"/>
              </a:lnSpc>
              <a:spcBef>
                <a:spcPts val="0"/>
              </a:spcBef>
              <a:spcAft>
                <a:spcPts val="0"/>
              </a:spcAft>
              <a:buClr>
                <a:srgbClr val="EE266D"/>
              </a:buClr>
              <a:buSzPts val="2800"/>
              <a:buFont typeface="Arial"/>
              <a:buNone/>
              <a:tabLst/>
              <a:defRPr/>
            </a:pPr>
            <a:r>
              <a:rPr kumimoji="0" lang="en-GB" sz="3000" b="1" i="0" u="none" strike="noStrike" kern="0" cap="none" spc="190" normalizeH="0" baseline="0" noProof="0">
                <a:ln>
                  <a:noFill/>
                </a:ln>
                <a:solidFill>
                  <a:srgbClr val="00AEEF">
                    <a:lumMod val="75000"/>
                  </a:srgbClr>
                </a:solidFill>
                <a:effectLst/>
                <a:uLnTx/>
                <a:uFillTx/>
                <a:latin typeface="Arial"/>
                <a:ea typeface="Aktiv Grotesk" panose="020B0504020202020204" pitchFamily="34" charset="0"/>
                <a:cs typeface="Arial"/>
                <a:sym typeface="Arial"/>
              </a:rPr>
              <a:t>INEQUALITY IN SCREENING UPTAKE IN LONDON</a:t>
            </a:r>
            <a:endParaRPr kumimoji="0" lang="en-US" sz="3000" b="1" i="0" u="none" strike="noStrike" kern="0" cap="none" spc="190" normalizeH="0" baseline="0" noProof="0">
              <a:ln>
                <a:noFill/>
              </a:ln>
              <a:solidFill>
                <a:srgbClr val="00AEEF">
                  <a:lumMod val="75000"/>
                </a:srgbClr>
              </a:solidFill>
              <a:effectLst/>
              <a:uLnTx/>
              <a:uFillTx/>
              <a:latin typeface="Arial" panose="020B0604020202020204" pitchFamily="34" charset="0"/>
              <a:ea typeface="Aktiv Grotesk" panose="020B0504020202020204" pitchFamily="34" charset="0"/>
              <a:cs typeface="Arial" panose="020B0604020202020204" pitchFamily="34" charset="0"/>
              <a:sym typeface="Arial"/>
            </a:endParaRPr>
          </a:p>
        </p:txBody>
      </p:sp>
      <p:sp>
        <p:nvSpPr>
          <p:cNvPr id="17" name="Rectangle 16">
            <a:extLst>
              <a:ext uri="{FF2B5EF4-FFF2-40B4-BE49-F238E27FC236}">
                <a16:creationId xmlns:a16="http://schemas.microsoft.com/office/drawing/2014/main" id="{D7B1B275-4B65-4843-B216-077D1849BC65}"/>
              </a:ext>
            </a:extLst>
          </p:cNvPr>
          <p:cNvSpPr/>
          <p:nvPr/>
        </p:nvSpPr>
        <p:spPr>
          <a:xfrm>
            <a:off x="489100" y="6455391"/>
            <a:ext cx="11455250"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353E43"/>
                </a:solidFill>
                <a:effectLst/>
                <a:uLnTx/>
                <a:uFillTx/>
                <a:latin typeface="Arial"/>
                <a:ea typeface="+mn-ea"/>
                <a:cs typeface="Arial"/>
              </a:rPr>
              <a:t>Source: (1) </a:t>
            </a:r>
            <a:r>
              <a:rPr kumimoji="0" lang="en-GB" sz="1000" b="0" i="0" u="none" strike="noStrike" kern="1200" cap="none" spc="0" normalizeH="0" baseline="0" noProof="0">
                <a:ln>
                  <a:noFill/>
                </a:ln>
                <a:solidFill>
                  <a:srgbClr val="353E43"/>
                </a:solidFill>
                <a:effectLst/>
                <a:uLnTx/>
                <a:uFillTx/>
                <a:latin typeface="Arial"/>
                <a:ea typeface="+mn-ea"/>
                <a:cs typeface="+mn-cs"/>
              </a:rPr>
              <a:t>Extracted via the Open Exeter system.  (Data was collected by NHS England Public Health London Regional Team), (2) </a:t>
            </a:r>
            <a:r>
              <a:rPr kumimoji="0" lang="en-GB" sz="1000" b="0" i="0" u="none" strike="noStrike" kern="1200" cap="none" spc="0" normalizeH="0" baseline="0" noProof="0">
                <a:ln>
                  <a:noFill/>
                </a:ln>
                <a:solidFill>
                  <a:srgbClr val="353E43"/>
                </a:solidFill>
                <a:effectLst/>
                <a:uLnTx/>
                <a:uFillTx/>
                <a:latin typeface="Arial"/>
                <a:ea typeface="+mn-ea"/>
                <a:cs typeface="+mn-cs"/>
                <a:hlinkClick r:id="rId3"/>
              </a:rPr>
              <a:t>Singh et al: Ethnic disparities in the uptake of colorectal cancer screening</a:t>
            </a:r>
            <a:r>
              <a:rPr kumimoji="0" lang="en-GB" sz="1000" b="0" i="0" u="none" strike="noStrike" kern="1200" cap="none" spc="0" normalizeH="0" baseline="0" noProof="0">
                <a:ln>
                  <a:noFill/>
                </a:ln>
                <a:solidFill>
                  <a:srgbClr val="353E43"/>
                </a:solidFill>
                <a:effectLst/>
                <a:uLnTx/>
                <a:uFillTx/>
                <a:latin typeface="Arial"/>
                <a:ea typeface="+mn-ea"/>
                <a:cs typeface="+mn-cs"/>
              </a:rPr>
              <a:t>, (3) </a:t>
            </a:r>
            <a:r>
              <a:rPr kumimoji="0" lang="en-GB" sz="1000" b="0" i="0" u="none" strike="noStrike" kern="1200" cap="none" spc="0" normalizeH="0" baseline="0" noProof="0">
                <a:ln>
                  <a:noFill/>
                </a:ln>
                <a:solidFill>
                  <a:srgbClr val="353E43"/>
                </a:solidFill>
                <a:effectLst/>
                <a:uLnTx/>
                <a:uFillTx/>
                <a:latin typeface="Arial"/>
                <a:ea typeface="+mn-ea"/>
                <a:cs typeface="+mn-cs"/>
                <a:hlinkClick r:id="rId4"/>
              </a:rPr>
              <a:t>GOV.UK: Breast screening: identifying inequalities</a:t>
            </a:r>
            <a:endParaRPr kumimoji="0" lang="en-GB" sz="1000" b="0" i="0" u="none" strike="noStrike" kern="1200" cap="none" spc="0" normalizeH="0" baseline="0" noProof="0">
              <a:ln>
                <a:noFill/>
              </a:ln>
              <a:solidFill>
                <a:srgbClr val="353E43"/>
              </a:solidFill>
              <a:effectLst/>
              <a:uLnTx/>
              <a:uFillTx/>
              <a:latin typeface="Arial"/>
              <a:ea typeface="+mn-ea"/>
              <a:cs typeface="Arial" panose="020B0604020202020204" pitchFamily="34" charset="0"/>
            </a:endParaRPr>
          </a:p>
        </p:txBody>
      </p:sp>
      <p:pic>
        <p:nvPicPr>
          <p:cNvPr id="6" name="Picture 5">
            <a:extLst>
              <a:ext uri="{FF2B5EF4-FFF2-40B4-BE49-F238E27FC236}">
                <a16:creationId xmlns:a16="http://schemas.microsoft.com/office/drawing/2014/main" id="{B3FCB396-0764-7FAC-80A1-DCB4CC5F4471}"/>
              </a:ext>
            </a:extLst>
          </p:cNvPr>
          <p:cNvPicPr>
            <a:picLocks noChangeAspect="1"/>
          </p:cNvPicPr>
          <p:nvPr/>
        </p:nvPicPr>
        <p:blipFill>
          <a:blip r:embed="rId5"/>
          <a:stretch>
            <a:fillRect/>
          </a:stretch>
        </p:blipFill>
        <p:spPr>
          <a:xfrm>
            <a:off x="7296427" y="3266445"/>
            <a:ext cx="4245332" cy="2797288"/>
          </a:xfrm>
          <a:prstGeom prst="rect">
            <a:avLst/>
          </a:prstGeom>
        </p:spPr>
      </p:pic>
      <p:pic>
        <p:nvPicPr>
          <p:cNvPr id="8" name="Picture 7">
            <a:extLst>
              <a:ext uri="{FF2B5EF4-FFF2-40B4-BE49-F238E27FC236}">
                <a16:creationId xmlns:a16="http://schemas.microsoft.com/office/drawing/2014/main" id="{FB01EB39-CD39-045F-BDED-BDEC04763900}"/>
              </a:ext>
            </a:extLst>
          </p:cNvPr>
          <p:cNvPicPr>
            <a:picLocks noChangeAspect="1"/>
          </p:cNvPicPr>
          <p:nvPr/>
        </p:nvPicPr>
        <p:blipFill>
          <a:blip r:embed="rId6"/>
          <a:stretch>
            <a:fillRect/>
          </a:stretch>
        </p:blipFill>
        <p:spPr>
          <a:xfrm>
            <a:off x="2815868" y="3294674"/>
            <a:ext cx="4245332" cy="2690637"/>
          </a:xfrm>
          <a:prstGeom prst="rect">
            <a:avLst/>
          </a:prstGeom>
        </p:spPr>
      </p:pic>
    </p:spTree>
    <p:extLst>
      <p:ext uri="{BB962C8B-B14F-4D97-AF65-F5344CB8AC3E}">
        <p14:creationId xmlns:p14="http://schemas.microsoft.com/office/powerpoint/2010/main" val="2971786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27B07B3D-F66A-9646-9C2D-95983657B7C2}"/>
              </a:ext>
            </a:extLst>
          </p:cNvPr>
          <p:cNvSpPr txBox="1"/>
          <p:nvPr/>
        </p:nvSpPr>
        <p:spPr bwMode="gray">
          <a:xfrm>
            <a:off x="597660" y="1580665"/>
            <a:ext cx="5567750" cy="1984791"/>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NHS Health Checks are offered every 5 years to people aged 40-74 years who do not already have a long-term condition. They aim to provide an opportunity for targeted prevention. </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GB" sz="1400" b="0" i="0" u="none" strike="noStrike" kern="0" cap="none" spc="0" normalizeH="0" baseline="0" noProof="0">
              <a:ln>
                <a:noFill/>
              </a:ln>
              <a:solidFill>
                <a:srgbClr val="353E43"/>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In 2022/23, 45.6% of the 524,168 people invited for an NHS Health Check in London took up the offer, better than the 38.9% uptake of invites for England as a whole. </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GB" sz="1400" b="0" i="0" u="none" strike="noStrike" kern="0" cap="none" spc="0" normalizeH="0" baseline="0" noProof="0">
              <a:ln>
                <a:noFill/>
              </a:ln>
              <a:solidFill>
                <a:srgbClr val="353E43"/>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The most recent data on inequalities come from an analysis of NHS Health Checks in 2017-2018. This data showed: </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GB" sz="1400" b="0" i="0" u="none" strike="noStrike" kern="0" cap="none" spc="0" normalizeH="0" baseline="30000" noProof="0">
              <a:ln>
                <a:noFill/>
              </a:ln>
              <a:solidFill>
                <a:srgbClr val="353E43"/>
              </a:solidFill>
              <a:effectLst/>
              <a:uLnTx/>
              <a:uFillTx/>
              <a:latin typeface="Arial"/>
              <a:ea typeface="Arial" panose="020B0604020202020204" pitchFamily="34" charset="0"/>
              <a:cs typeface="Arial"/>
              <a:sym typeface="Arial"/>
            </a:endParaRPr>
          </a:p>
          <a:p>
            <a:pPr marL="742950" marR="0" lvl="1" indent="-285750" algn="l" defTabSz="914400" rtl="0" eaLnBrk="1" fontAlgn="auto" latinLnBrk="0" hangingPunct="1">
              <a:lnSpc>
                <a:spcPct val="100000"/>
              </a:lnSpc>
              <a:spcBef>
                <a:spcPts val="0"/>
              </a:spcBef>
              <a:spcAft>
                <a:spcPts val="1200"/>
              </a:spcAft>
              <a:buClr>
                <a:srgbClr val="000000"/>
              </a:buClr>
              <a:buSzTx/>
              <a:buFont typeface="Wingdings" panose="05000000000000000000" pitchFamily="2" charset="2"/>
              <a:buChar char="§"/>
              <a:tabLst/>
              <a:defRPr/>
            </a:pPr>
            <a:r>
              <a:rPr kumimoji="0" lang="en-GB" sz="1400" b="0" i="0" u="none" strike="noStrike" kern="0" cap="none" spc="0" normalizeH="0" baseline="0" noProof="0">
                <a:ln>
                  <a:noFill/>
                </a:ln>
                <a:solidFill>
                  <a:srgbClr val="353E43"/>
                </a:solidFill>
                <a:effectLst/>
                <a:uLnTx/>
                <a:uFillTx/>
                <a:latin typeface="Arial"/>
                <a:ea typeface="Arial" panose="020B0604020202020204" pitchFamily="34" charset="0"/>
                <a:cs typeface="Arial"/>
                <a:sym typeface="Arial"/>
              </a:rPr>
              <a:t>People in the most deprived deciles of London were more likely to attend an NHS Health Check when invited than those in less deprived areas (range from 52% in the most deprived decile to 36% in the 3</a:t>
            </a:r>
            <a:r>
              <a:rPr kumimoji="0" lang="en-GB" sz="1400" b="0" i="0" u="none" strike="noStrike" kern="0" cap="none" spc="0" normalizeH="0" baseline="30000" noProof="0">
                <a:ln>
                  <a:noFill/>
                </a:ln>
                <a:solidFill>
                  <a:srgbClr val="353E43"/>
                </a:solidFill>
                <a:effectLst/>
                <a:uLnTx/>
                <a:uFillTx/>
                <a:latin typeface="Arial"/>
                <a:ea typeface="Arial" panose="020B0604020202020204" pitchFamily="34" charset="0"/>
                <a:cs typeface="Arial"/>
                <a:sym typeface="Arial"/>
              </a:rPr>
              <a:t>rd</a:t>
            </a:r>
            <a:r>
              <a:rPr kumimoji="0" lang="en-GB" sz="1400" b="0" i="0" u="none" strike="noStrike" kern="0" cap="none" spc="0" normalizeH="0" baseline="0" noProof="0">
                <a:ln>
                  <a:noFill/>
                </a:ln>
                <a:solidFill>
                  <a:srgbClr val="353E43"/>
                </a:solidFill>
                <a:effectLst/>
                <a:uLnTx/>
                <a:uFillTx/>
                <a:latin typeface="Arial"/>
                <a:ea typeface="Arial" panose="020B0604020202020204" pitchFamily="34" charset="0"/>
                <a:cs typeface="Arial"/>
                <a:sym typeface="Arial"/>
              </a:rPr>
              <a:t> least deprived).</a:t>
            </a:r>
          </a:p>
          <a:p>
            <a:pPr marL="742950" marR="0" lvl="1" indent="-285750" algn="l" defTabSz="914400" rtl="0" eaLnBrk="1" fontAlgn="auto" latinLnBrk="0" hangingPunct="1">
              <a:lnSpc>
                <a:spcPct val="100000"/>
              </a:lnSpc>
              <a:spcBef>
                <a:spcPts val="0"/>
              </a:spcBef>
              <a:spcAft>
                <a:spcPts val="1200"/>
              </a:spcAft>
              <a:buClr>
                <a:srgbClr val="000000"/>
              </a:buClr>
              <a:buSzTx/>
              <a:buFont typeface="Wingdings" panose="05000000000000000000" pitchFamily="2" charset="2"/>
              <a:buChar char="§"/>
              <a:tabLst/>
              <a:defRPr/>
            </a:pPr>
            <a:r>
              <a:rPr kumimoji="0" lang="en-GB" sz="1400" b="0" i="0" u="none" strike="noStrike" kern="0" cap="none" spc="0" normalizeH="0" baseline="0" noProof="0">
                <a:ln>
                  <a:noFill/>
                </a:ln>
                <a:solidFill>
                  <a:srgbClr val="353E43"/>
                </a:solidFill>
                <a:effectLst/>
                <a:uLnTx/>
                <a:uFillTx/>
                <a:latin typeface="Arial"/>
                <a:ea typeface="Arial" panose="020B0604020202020204" pitchFamily="34" charset="0"/>
                <a:cs typeface="Arial"/>
                <a:sym typeface="Arial"/>
              </a:rPr>
              <a:t>People from Asian, Black and Other ethnicities were the ethnic groups most likely to take up the offer of an NHS Health Check (56.2%, 52.1% and 48.9%, respectively). A large number of patients (10%) had no ethnicity recorded and these were the least likely to attend a Health Check (13.7%).</a:t>
            </a:r>
          </a:p>
          <a:p>
            <a:pPr marL="742950" marR="0" lvl="1"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endParaRPr kumimoji="0" lang="en-GB" sz="1400" b="0" i="0" u="none" strike="noStrike" kern="1200" cap="none" spc="0" normalizeH="0" baseline="0" noProof="0">
              <a:ln>
                <a:noFill/>
              </a:ln>
              <a:solidFill>
                <a:srgbClr val="0B0C0C"/>
              </a:solidFill>
              <a:effectLst/>
              <a:uLnTx/>
              <a:uFillTx/>
              <a:latin typeface="Arial" panose="020B0604020202020204" pitchFamily="34" charset="0"/>
              <a:ea typeface="Arial" panose="020B0604020202020204" pitchFamily="34" charset="0"/>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353E43"/>
              </a:solidFill>
              <a:effectLst/>
              <a:uLnTx/>
              <a:uFillTx/>
              <a:latin typeface="Arial"/>
              <a:ea typeface="+mn-ea"/>
              <a:cs typeface="Arial"/>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353E43"/>
              </a:solidFill>
              <a:effectLst/>
              <a:uLnTx/>
              <a:uFillTx/>
              <a:latin typeface="Arial"/>
              <a:ea typeface="+mn-ea"/>
              <a:cs typeface="Arial"/>
            </a:endParaRPr>
          </a:p>
        </p:txBody>
      </p:sp>
      <p:sp>
        <p:nvSpPr>
          <p:cNvPr id="9" name="Title 2">
            <a:extLst>
              <a:ext uri="{FF2B5EF4-FFF2-40B4-BE49-F238E27FC236}">
                <a16:creationId xmlns:a16="http://schemas.microsoft.com/office/drawing/2014/main" id="{24A686B6-675E-48DD-A34C-6ABE50E0786D}"/>
              </a:ext>
            </a:extLst>
          </p:cNvPr>
          <p:cNvSpPr txBox="1">
            <a:spLocks/>
          </p:cNvSpPr>
          <p:nvPr/>
        </p:nvSpPr>
        <p:spPr>
          <a:xfrm>
            <a:off x="597660" y="520920"/>
            <a:ext cx="11194606" cy="895589"/>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spcFirstLastPara="1" wrap="square" lIns="0" tIns="45700" rIns="91425" bIns="45700" anchor="t"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pPr marL="0" marR="0" lvl="0" indent="0" algn="l" defTabSz="914400" rtl="0" eaLnBrk="1" fontAlgn="auto" latinLnBrk="0" hangingPunct="1">
              <a:lnSpc>
                <a:spcPct val="90000"/>
              </a:lnSpc>
              <a:spcBef>
                <a:spcPts val="0"/>
              </a:spcBef>
              <a:spcAft>
                <a:spcPts val="0"/>
              </a:spcAft>
              <a:buClr>
                <a:srgbClr val="EE266D"/>
              </a:buClr>
              <a:buSzPts val="2800"/>
              <a:buFont typeface="Arial"/>
              <a:buNone/>
              <a:tabLst/>
              <a:defRPr/>
            </a:pPr>
            <a:r>
              <a:rPr kumimoji="0" lang="en-GB" sz="2900" b="1" i="0" u="none" strike="noStrike" kern="0" cap="none" spc="190" normalizeH="0" baseline="0" noProof="0">
                <a:ln>
                  <a:noFill/>
                </a:ln>
                <a:solidFill>
                  <a:srgbClr val="00AEEF">
                    <a:lumMod val="75000"/>
                  </a:srgbClr>
                </a:solidFill>
                <a:effectLst/>
                <a:uLnTx/>
                <a:uFillTx/>
                <a:latin typeface="Arial" panose="020B0604020202020204" pitchFamily="34" charset="0"/>
                <a:ea typeface="Aktiv Grotesk" panose="020B0504020202020204" pitchFamily="34" charset="0"/>
                <a:cs typeface="Arial" panose="020B0604020202020204" pitchFamily="34" charset="0"/>
                <a:sym typeface="Arial"/>
              </a:rPr>
              <a:t>NHS HEALTH CHECK UPTAKE IS HIGHER IN DEPRIVED AREAS AND FOR MINORITY ETHNIC GROUPS </a:t>
            </a:r>
            <a:endParaRPr kumimoji="0" lang="en-US" sz="2900" b="1" i="0" u="none" strike="noStrike" kern="0" cap="none" spc="190" normalizeH="0" baseline="0" noProof="0">
              <a:ln>
                <a:noFill/>
              </a:ln>
              <a:solidFill>
                <a:srgbClr val="00AEEF">
                  <a:lumMod val="75000"/>
                </a:srgbClr>
              </a:solidFill>
              <a:effectLst/>
              <a:uLnTx/>
              <a:uFillTx/>
              <a:latin typeface="Arial" panose="020B0604020202020204" pitchFamily="34" charset="0"/>
              <a:ea typeface="Aktiv Grotesk" panose="020B0504020202020204" pitchFamily="34" charset="0"/>
              <a:cs typeface="Arial" panose="020B0604020202020204" pitchFamily="34" charset="0"/>
              <a:sym typeface="Arial"/>
            </a:endParaRPr>
          </a:p>
        </p:txBody>
      </p:sp>
      <p:sp>
        <p:nvSpPr>
          <p:cNvPr id="11" name="Rectangle 10">
            <a:extLst>
              <a:ext uri="{FF2B5EF4-FFF2-40B4-BE49-F238E27FC236}">
                <a16:creationId xmlns:a16="http://schemas.microsoft.com/office/drawing/2014/main" id="{3DA72B15-2F37-4E28-A705-1867AA894B59}"/>
              </a:ext>
            </a:extLst>
          </p:cNvPr>
          <p:cNvSpPr/>
          <p:nvPr/>
        </p:nvSpPr>
        <p:spPr>
          <a:xfrm>
            <a:off x="489100" y="6455391"/>
            <a:ext cx="11455250"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53E43"/>
                </a:solidFill>
                <a:effectLst/>
                <a:uLnTx/>
                <a:uFillTx/>
                <a:latin typeface="Arial"/>
                <a:ea typeface="+mn-ea"/>
                <a:cs typeface="Arial" panose="020B0604020202020204" pitchFamily="34" charset="0"/>
              </a:rPr>
              <a:t>Source: </a:t>
            </a:r>
            <a:r>
              <a:rPr kumimoji="0" lang="en-GB" sz="1000" b="0" i="0" u="none" strike="noStrike" kern="1200" cap="none" spc="0" normalizeH="0" baseline="0" noProof="0">
                <a:ln>
                  <a:noFill/>
                </a:ln>
                <a:solidFill>
                  <a:srgbClr val="353E43"/>
                </a:solidFill>
                <a:effectLst/>
                <a:uLnTx/>
                <a:uFillTx/>
                <a:latin typeface="Arial"/>
                <a:ea typeface="+mn-ea"/>
                <a:cs typeface="+mn-cs"/>
              </a:rPr>
              <a:t>Quality and Outcomes Framework (QOF) 2020/21, NHS Digital. </a:t>
            </a:r>
            <a:r>
              <a:rPr kumimoji="0" lang="en-GB" sz="1000" b="0" i="0" u="none" strike="noStrike" kern="1200" cap="none" spc="0" normalizeH="0" baseline="0" noProof="0">
                <a:ln>
                  <a:noFill/>
                </a:ln>
                <a:solidFill>
                  <a:srgbClr val="353E43"/>
                </a:solidFill>
                <a:effectLst/>
                <a:uLnTx/>
                <a:uFillTx/>
                <a:latin typeface="Arial"/>
                <a:ea typeface="+mn-ea"/>
                <a:cs typeface="+mn-cs"/>
                <a:hlinkClick r:id="rId3">
                  <a:extLst>
                    <a:ext uri="{A12FA001-AC4F-418D-AE19-62706E023703}">
                      <ahyp:hlinkClr xmlns:ahyp="http://schemas.microsoft.com/office/drawing/2018/hyperlinkcolor" val="tx"/>
                    </a:ext>
                  </a:extLst>
                </a:hlinkClick>
              </a:rPr>
              <a:t>https://fingertips.phe.org.uk/profile/general-practice/data#page/1/</a:t>
            </a:r>
            <a:endParaRPr kumimoji="0" lang="en-GB" sz="1000" b="0" i="0" u="none" strike="noStrike" kern="1200" cap="none" spc="0" normalizeH="0" baseline="0" noProof="0">
              <a:ln>
                <a:noFill/>
              </a:ln>
              <a:solidFill>
                <a:srgbClr val="353E43"/>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70C0"/>
              </a:solidFill>
              <a:effectLst/>
              <a:uLnTx/>
              <a:uFillTx/>
              <a:latin typeface="Arial"/>
              <a:ea typeface="+mn-ea"/>
              <a:cs typeface="Arial" panose="020B0604020202020204" pitchFamily="34" charset="0"/>
            </a:endParaRPr>
          </a:p>
        </p:txBody>
      </p:sp>
      <p:graphicFrame>
        <p:nvGraphicFramePr>
          <p:cNvPr id="2" name="Chart 1">
            <a:extLst>
              <a:ext uri="{FF2B5EF4-FFF2-40B4-BE49-F238E27FC236}">
                <a16:creationId xmlns:a16="http://schemas.microsoft.com/office/drawing/2014/main" id="{DD290198-D51C-556F-D8B1-BD3221708FE6}"/>
              </a:ext>
            </a:extLst>
          </p:cNvPr>
          <p:cNvGraphicFramePr>
            <a:graphicFrameLocks/>
          </p:cNvGraphicFramePr>
          <p:nvPr/>
        </p:nvGraphicFramePr>
        <p:xfrm>
          <a:off x="6422932" y="4321644"/>
          <a:ext cx="5284974" cy="20759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85273F0D-A0E7-6FF7-4058-C8A27CFB759B}"/>
              </a:ext>
            </a:extLst>
          </p:cNvPr>
          <p:cNvGraphicFramePr>
            <a:graphicFrameLocks/>
          </p:cNvGraphicFramePr>
          <p:nvPr/>
        </p:nvGraphicFramePr>
        <p:xfrm>
          <a:off x="6422932" y="2197259"/>
          <a:ext cx="5369334" cy="2136885"/>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 Placeholder 5">
            <a:extLst>
              <a:ext uri="{FF2B5EF4-FFF2-40B4-BE49-F238E27FC236}">
                <a16:creationId xmlns:a16="http://schemas.microsoft.com/office/drawing/2014/main" id="{39A348F1-6821-DCAE-B117-03E6333A7FE5}"/>
              </a:ext>
            </a:extLst>
          </p:cNvPr>
          <p:cNvSpPr txBox="1">
            <a:spLocks/>
          </p:cNvSpPr>
          <p:nvPr/>
        </p:nvSpPr>
        <p:spPr>
          <a:xfrm>
            <a:off x="6422932" y="1501994"/>
            <a:ext cx="5369334" cy="256306"/>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1400" b="1" i="0" u="none" strike="noStrike" kern="1200" cap="none" spc="0" normalizeH="0" baseline="0" noProof="0">
                <a:ln>
                  <a:noFill/>
                </a:ln>
                <a:solidFill>
                  <a:srgbClr val="353E43"/>
                </a:solidFill>
                <a:effectLst/>
                <a:uLnTx/>
                <a:uFillTx/>
                <a:latin typeface="Arial"/>
                <a:ea typeface="+mn-ea"/>
                <a:cs typeface="Arial"/>
                <a:sym typeface="Arial"/>
              </a:rPr>
              <a:t>Fig </a:t>
            </a:r>
            <a:r>
              <a:rPr lang="en-US" sz="1400">
                <a:solidFill>
                  <a:srgbClr val="353E43"/>
                </a:solidFill>
                <a:latin typeface="Arial"/>
                <a:cs typeface="Arial"/>
                <a:sym typeface="Arial"/>
              </a:rPr>
              <a:t>23</a:t>
            </a:r>
            <a:r>
              <a:rPr kumimoji="0" lang="en-US" sz="1400" b="1" i="0" u="none" strike="noStrike" kern="1200" cap="none" spc="0" normalizeH="0" baseline="0" noProof="0">
                <a:ln>
                  <a:noFill/>
                </a:ln>
                <a:solidFill>
                  <a:srgbClr val="353E43"/>
                </a:solidFill>
                <a:effectLst/>
                <a:uLnTx/>
                <a:uFillTx/>
                <a:latin typeface="Arial"/>
                <a:ea typeface="+mn-ea"/>
                <a:cs typeface="Arial"/>
                <a:sym typeface="Arial"/>
              </a:rPr>
              <a:t>. Proportion of GP registered adults aged 40-74 who took up the invite to an NHS Health Check in 2017-18, by deprivation (top) and ethnicity (bottom)</a:t>
            </a:r>
            <a:endParaRPr kumimoji="0" lang="en-US" sz="1400" b="1" i="0" u="none" strike="noStrike" kern="1200" cap="none" spc="0" normalizeH="0" baseline="0" noProof="0">
              <a:ln>
                <a:noFill/>
              </a:ln>
              <a:solidFill>
                <a:srgbClr val="353E43"/>
              </a:solidFill>
              <a:effectLst/>
              <a:uLnTx/>
              <a:uFillTx/>
              <a:latin typeface="Arial" panose="020B0604020202020204" pitchFamily="34" charset="0"/>
              <a:ea typeface="+mn-ea"/>
              <a:cs typeface="Arial"/>
              <a:sym typeface="Arial"/>
            </a:endParaRPr>
          </a:p>
        </p:txBody>
      </p:sp>
    </p:spTree>
    <p:extLst>
      <p:ext uri="{BB962C8B-B14F-4D97-AF65-F5344CB8AC3E}">
        <p14:creationId xmlns:p14="http://schemas.microsoft.com/office/powerpoint/2010/main" val="42036306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27B07B3D-F66A-9646-9C2D-95983657B7C2}"/>
              </a:ext>
            </a:extLst>
          </p:cNvPr>
          <p:cNvSpPr txBox="1"/>
          <p:nvPr/>
        </p:nvSpPr>
        <p:spPr bwMode="gray">
          <a:xfrm>
            <a:off x="616251" y="1535976"/>
            <a:ext cx="5567750" cy="4863763"/>
          </a:xfrm>
          <a:prstGeom prst="rect">
            <a:avLst/>
          </a:prstGeom>
          <a:noFill/>
        </p:spPr>
        <p:txBody>
          <a:bodyPr wrap="square" lIns="0" tIns="0" rIns="0" bIns="0" rtlCol="0" anchor="t">
            <a:no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400" b="0" i="0" u="none" strike="noStrike" kern="1200" cap="none" spc="0" normalizeH="0" baseline="0" noProof="0">
                <a:ln>
                  <a:noFill/>
                </a:ln>
                <a:solidFill>
                  <a:srgbClr val="333333"/>
                </a:solidFill>
                <a:effectLst/>
                <a:uLnTx/>
                <a:uFillTx/>
                <a:latin typeface="Arial" panose="020B0604020202020204" pitchFamily="34" charset="0"/>
                <a:ea typeface="+mn-ea"/>
                <a:cs typeface="+mn-cs"/>
              </a:rPr>
              <a:t>The diagnosed prevalence of hypertension (blood pressure consistently &gt;140/90mmHg) in London changed little between 2015/16 (11.0%) and 2022/23 (10.9%)</a:t>
            </a:r>
            <a:r>
              <a:rPr kumimoji="0" lang="en-GB" sz="1400" b="0" i="0" u="none" strike="noStrike" kern="1200" cap="none" spc="0" normalizeH="0" baseline="30000" noProof="0">
                <a:ln>
                  <a:noFill/>
                </a:ln>
                <a:solidFill>
                  <a:srgbClr val="333333"/>
                </a:solidFill>
                <a:effectLst/>
                <a:uLnTx/>
                <a:uFillTx/>
                <a:latin typeface="Arial" panose="020B0604020202020204" pitchFamily="34" charset="0"/>
                <a:ea typeface="+mn-ea"/>
                <a:cs typeface="+mn-cs"/>
              </a:rPr>
              <a:t>1</a:t>
            </a:r>
            <a:endParaRPr kumimoji="0" lang="en-GB" sz="1400" b="0" i="0" u="none" strike="noStrike" kern="1200" cap="none" spc="0" normalizeH="0" baseline="0" noProof="0">
              <a:ln>
                <a:noFill/>
              </a:ln>
              <a:solidFill>
                <a:srgbClr val="333333"/>
              </a:solidFill>
              <a:effectLst/>
              <a:uLnTx/>
              <a:uFillTx/>
              <a:latin typeface="Arial" panose="020B0604020202020204" pitchFamily="34" charset="0"/>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400" b="0" i="0" u="none" strike="noStrike" kern="1200" cap="none" spc="0" normalizeH="0" baseline="0" noProof="0">
                <a:ln>
                  <a:noFill/>
                </a:ln>
                <a:solidFill>
                  <a:srgbClr val="333333"/>
                </a:solidFill>
                <a:effectLst/>
                <a:uLnTx/>
                <a:uFillTx/>
                <a:latin typeface="Arial" panose="020B0604020202020204" pitchFamily="34" charset="0"/>
                <a:ea typeface="+mn-ea"/>
                <a:cs typeface="+mn-cs"/>
              </a:rPr>
              <a:t>Bexley (14.7%) had the highest prevalence, while Tower Hamlets (7.2%) had the lowest. Differences in age structure between boroughs may contribute to this variation.</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400" b="0" i="0" u="none" strike="noStrike" kern="1200" cap="none" spc="0" normalizeH="0" baseline="0" noProof="0">
                <a:ln>
                  <a:noFill/>
                </a:ln>
                <a:solidFill>
                  <a:srgbClr val="333333"/>
                </a:solidFill>
                <a:effectLst/>
                <a:uLnTx/>
                <a:uFillTx/>
                <a:latin typeface="Arial" panose="020B0604020202020204" pitchFamily="34" charset="0"/>
                <a:ea typeface="+mn-ea"/>
                <a:cs typeface="+mn-cs"/>
              </a:rPr>
              <a:t>This data relies on GPs diagnosing all hypertension cases. This is unlikely and may be inconsistent across practices.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333333"/>
              </a:solidFill>
              <a:effectLst/>
              <a:uLnTx/>
              <a:uFillTx/>
              <a:latin typeface="Arial" panose="020B0604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400" b="0" i="0" u="none" strike="noStrike" kern="1200" cap="none" spc="0" normalizeH="0" baseline="0" noProof="0">
                <a:ln>
                  <a:noFill/>
                </a:ln>
                <a:solidFill>
                  <a:srgbClr val="333333"/>
                </a:solidFill>
                <a:effectLst/>
                <a:uLnTx/>
                <a:uFillTx/>
                <a:latin typeface="Arial" panose="020B0604020202020204" pitchFamily="34" charset="0"/>
                <a:ea typeface="+mn-ea"/>
                <a:cs typeface="+mn-cs"/>
              </a:rPr>
              <a:t>Patients aged over 45 in the 2</a:t>
            </a:r>
            <a:r>
              <a:rPr kumimoji="0" lang="en-GB" sz="1400" b="0" i="0" u="none" strike="noStrike" kern="1200" cap="none" spc="0" normalizeH="0" baseline="30000" noProof="0">
                <a:ln>
                  <a:noFill/>
                </a:ln>
                <a:solidFill>
                  <a:srgbClr val="333333"/>
                </a:solidFill>
                <a:effectLst/>
                <a:uLnTx/>
                <a:uFillTx/>
                <a:latin typeface="Arial" panose="020B0604020202020204" pitchFamily="34" charset="0"/>
                <a:ea typeface="+mn-ea"/>
                <a:cs typeface="+mn-cs"/>
              </a:rPr>
              <a:t>nd</a:t>
            </a:r>
            <a:r>
              <a:rPr kumimoji="0" lang="en-GB" sz="1400" b="0" i="0" u="none" strike="noStrike" kern="1200" cap="none" spc="0" normalizeH="0" baseline="0" noProof="0">
                <a:ln>
                  <a:noFill/>
                </a:ln>
                <a:solidFill>
                  <a:srgbClr val="333333"/>
                </a:solidFill>
                <a:effectLst/>
                <a:uLnTx/>
                <a:uFillTx/>
                <a:latin typeface="Arial" panose="020B0604020202020204" pitchFamily="34" charset="0"/>
                <a:ea typeface="+mn-ea"/>
                <a:cs typeface="+mn-cs"/>
              </a:rPr>
              <a:t>-4</a:t>
            </a:r>
            <a:r>
              <a:rPr kumimoji="0" lang="en-GB" sz="1400" b="0" i="0" u="none" strike="noStrike" kern="1200" cap="none" spc="0" normalizeH="0" baseline="30000" noProof="0">
                <a:ln>
                  <a:noFill/>
                </a:ln>
                <a:solidFill>
                  <a:srgbClr val="333333"/>
                </a:solidFill>
                <a:effectLst/>
                <a:uLnTx/>
                <a:uFillTx/>
                <a:latin typeface="Arial" panose="020B0604020202020204" pitchFamily="34" charset="0"/>
                <a:ea typeface="+mn-ea"/>
                <a:cs typeface="+mn-cs"/>
              </a:rPr>
              <a:t>th</a:t>
            </a:r>
            <a:r>
              <a:rPr kumimoji="0" lang="en-GB" sz="1400" b="0" i="0" u="none" strike="noStrike" kern="1200" cap="none" spc="0" normalizeH="0" baseline="0" noProof="0">
                <a:ln>
                  <a:noFill/>
                </a:ln>
                <a:solidFill>
                  <a:srgbClr val="333333"/>
                </a:solidFill>
                <a:effectLst/>
                <a:uLnTx/>
                <a:uFillTx/>
                <a:latin typeface="Arial" panose="020B0604020202020204" pitchFamily="34" charset="0"/>
                <a:ea typeface="+mn-ea"/>
                <a:cs typeface="+mn-cs"/>
              </a:rPr>
              <a:t> most deprived areas are more likely to have had their blood pressure checked in the last 5 years than patients in any other deprivation decile (Fig. </a:t>
            </a:r>
            <a:r>
              <a:rPr lang="en-GB" sz="1400">
                <a:solidFill>
                  <a:srgbClr val="333333"/>
                </a:solidFill>
                <a:latin typeface="Arial" panose="020B0604020202020204" pitchFamily="34" charset="0"/>
              </a:rPr>
              <a:t>24</a:t>
            </a:r>
            <a:r>
              <a:rPr kumimoji="0" lang="en-GB" sz="1400" b="0" i="0" u="none" strike="noStrike" kern="1200" cap="none" spc="0" normalizeH="0" baseline="0" noProof="0">
                <a:ln>
                  <a:noFill/>
                </a:ln>
                <a:solidFill>
                  <a:srgbClr val="333333"/>
                </a:solidFill>
                <a:effectLst/>
                <a:uLnTx/>
                <a:uFillTx/>
                <a:latin typeface="Arial" panose="020B0604020202020204" pitchFamily="34" charset="0"/>
                <a:ea typeface="+mn-ea"/>
                <a:cs typeface="+mn-cs"/>
              </a:rPr>
              <a:t>).</a:t>
            </a:r>
            <a:r>
              <a:rPr kumimoji="0" lang="en-GB" sz="1400" b="0" i="0" u="none" strike="noStrike" kern="1200" cap="none" spc="0" normalizeH="0" baseline="30000" noProof="0">
                <a:ln>
                  <a:noFill/>
                </a:ln>
                <a:solidFill>
                  <a:srgbClr val="333333"/>
                </a:solidFill>
                <a:effectLst/>
                <a:uLnTx/>
                <a:uFillTx/>
                <a:latin typeface="Arial" panose="020B0604020202020204" pitchFamily="34" charset="0"/>
                <a:ea typeface="+mn-ea"/>
                <a:cs typeface="+mn-cs"/>
              </a:rPr>
              <a:t>2</a:t>
            </a:r>
            <a:r>
              <a:rPr kumimoji="0" lang="en-GB" sz="1400" b="0" i="0" u="none" strike="noStrike" kern="1200" cap="none" spc="0" normalizeH="0" baseline="0" noProof="0">
                <a:ln>
                  <a:noFill/>
                </a:ln>
                <a:solidFill>
                  <a:srgbClr val="333333"/>
                </a:solidFill>
                <a:effectLst/>
                <a:uLnTx/>
                <a:uFillTx/>
                <a:latin typeface="Arial" panose="020B0604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333333"/>
              </a:solidFill>
              <a:effectLst/>
              <a:uLnTx/>
              <a:uFillTx/>
              <a:latin typeface="Arial" panose="020B0604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400" b="0" i="0" u="none" strike="noStrike" kern="1200" cap="none" spc="0" normalizeH="0" baseline="0" noProof="0">
                <a:ln>
                  <a:noFill/>
                </a:ln>
                <a:solidFill>
                  <a:srgbClr val="333333"/>
                </a:solidFill>
                <a:effectLst/>
                <a:uLnTx/>
                <a:uFillTx/>
                <a:latin typeface="Arial" panose="020B0604020202020204" pitchFamily="34" charset="0"/>
                <a:ea typeface="Arial" panose="020B0604020202020204" pitchFamily="34" charset="0"/>
                <a:cs typeface="+mn-cs"/>
              </a:rPr>
              <a:t>Hypertension patients in the most deprived areas were less likely to have their blood pressure well controlled in 2022/23 (Fig. </a:t>
            </a:r>
            <a:r>
              <a:rPr lang="en-GB" sz="1400">
                <a:solidFill>
                  <a:srgbClr val="333333"/>
                </a:solidFill>
                <a:latin typeface="Arial" panose="020B0604020202020204" pitchFamily="34" charset="0"/>
                <a:ea typeface="Arial" panose="020B0604020202020204" pitchFamily="34" charset="0"/>
              </a:rPr>
              <a:t>25</a:t>
            </a:r>
            <a:r>
              <a:rPr kumimoji="0" lang="en-GB" sz="1400" b="0" i="0" u="none" strike="noStrike" kern="1200" cap="none" spc="0" normalizeH="0" baseline="0" noProof="0">
                <a:ln>
                  <a:noFill/>
                </a:ln>
                <a:solidFill>
                  <a:srgbClr val="333333"/>
                </a:solidFill>
                <a:effectLst/>
                <a:uLnTx/>
                <a:uFillTx/>
                <a:latin typeface="Arial" panose="020B0604020202020204" pitchFamily="34" charset="0"/>
                <a:ea typeface="Arial" panose="020B0604020202020204" pitchFamily="34" charset="0"/>
                <a:cs typeface="+mn-cs"/>
              </a:rPr>
              <a:t>).</a:t>
            </a:r>
            <a:r>
              <a:rPr kumimoji="0" lang="en-GB" sz="1400" b="0" i="0" u="none" strike="noStrike" kern="1200" cap="none" spc="0" normalizeH="0" baseline="30000" noProof="0">
                <a:ln>
                  <a:noFill/>
                </a:ln>
                <a:solidFill>
                  <a:srgbClr val="333333"/>
                </a:solidFill>
                <a:effectLst/>
                <a:uLnTx/>
                <a:uFillTx/>
                <a:latin typeface="Arial" panose="020B0604020202020204" pitchFamily="34" charset="0"/>
                <a:ea typeface="Arial" panose="020B0604020202020204" pitchFamily="34" charset="0"/>
                <a:cs typeface="+mn-cs"/>
              </a:rPr>
              <a:t>2</a:t>
            </a:r>
            <a:endParaRPr kumimoji="0" lang="en-GB" sz="1400" b="0" i="0" u="none" strike="noStrike" kern="1200" cap="none" spc="0" normalizeH="0" baseline="0" noProof="0">
              <a:ln>
                <a:noFill/>
              </a:ln>
              <a:solidFill>
                <a:srgbClr val="333333"/>
              </a:solidFill>
              <a:effectLst/>
              <a:uLnTx/>
              <a:uFillTx/>
              <a:latin typeface="Arial" panose="020B0604020202020204" pitchFamily="34" charset="0"/>
              <a:ea typeface="Arial" panose="020B0604020202020204" pitchFamily="34" charset="0"/>
              <a:cs typeface="+mn-cs"/>
            </a:endParaRP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400" b="0" i="0" u="none" strike="noStrike" kern="1200" cap="none" spc="0" normalizeH="0" baseline="0" noProof="0">
                <a:ln>
                  <a:noFill/>
                </a:ln>
                <a:solidFill>
                  <a:srgbClr val="333333"/>
                </a:solidFill>
                <a:effectLst/>
                <a:uLnTx/>
                <a:uFillTx/>
                <a:latin typeface="Arial" panose="020B0604020202020204" pitchFamily="34" charset="0"/>
                <a:ea typeface="Arial" panose="020B0604020202020204" pitchFamily="34" charset="0"/>
                <a:cs typeface="+mn-cs"/>
              </a:rPr>
              <a:t>61.2% under 80 years in the most deprived decile had blood pressure </a:t>
            </a:r>
            <a:r>
              <a:rPr kumimoji="0" lang="en-US" sz="1400" b="0" i="0" u="none" strike="noStrike" kern="1200" cap="none" spc="0" normalizeH="0" baseline="0" noProof="0">
                <a:ln>
                  <a:noFill/>
                </a:ln>
                <a:solidFill>
                  <a:srgbClr val="353E43"/>
                </a:solidFill>
                <a:effectLst/>
                <a:uLnTx/>
                <a:uFillTx/>
                <a:latin typeface="Arial"/>
                <a:ea typeface="+mn-ea"/>
                <a:cs typeface="Arial"/>
                <a:sym typeface="Arial"/>
              </a:rPr>
              <a:t>≤</a:t>
            </a:r>
            <a:r>
              <a:rPr kumimoji="0" lang="en-GB" sz="1400" b="0" i="0" u="none" strike="noStrike" kern="1200" cap="none" spc="0" normalizeH="0" baseline="0" noProof="0">
                <a:ln>
                  <a:noFill/>
                </a:ln>
                <a:solidFill>
                  <a:srgbClr val="333333"/>
                </a:solidFill>
                <a:effectLst/>
                <a:uLnTx/>
                <a:uFillTx/>
                <a:latin typeface="Arial" panose="020B0604020202020204" pitchFamily="34" charset="0"/>
                <a:ea typeface="Arial" panose="020B0604020202020204" pitchFamily="34" charset="0"/>
                <a:cs typeface="+mn-cs"/>
              </a:rPr>
              <a:t>140/90mmHg, compared to an average of 67.8%</a:t>
            </a: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GB" sz="1400" b="0" i="0" u="none" strike="noStrike" kern="1200" cap="none" spc="0" normalizeH="0" baseline="0" noProof="0">
              <a:ln>
                <a:noFill/>
              </a:ln>
              <a:solidFill>
                <a:srgbClr val="333333"/>
              </a:solidFill>
              <a:effectLst/>
              <a:uLnTx/>
              <a:uFillTx/>
              <a:latin typeface="Arial" panose="020B0604020202020204" pitchFamily="34" charset="0"/>
              <a:ea typeface="Arial" panose="020B060402020202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400" b="0" i="0" u="none" strike="noStrike" kern="1200" cap="none" spc="0" normalizeH="0" baseline="0" noProof="0">
                <a:ln>
                  <a:noFill/>
                </a:ln>
                <a:solidFill>
                  <a:srgbClr val="333333"/>
                </a:solidFill>
                <a:effectLst/>
                <a:uLnTx/>
                <a:uFillTx/>
                <a:latin typeface="Arial" panose="020B0604020202020204" pitchFamily="34" charset="0"/>
                <a:ea typeface="Arial" panose="020B0604020202020204" pitchFamily="34" charset="0"/>
                <a:cs typeface="+mn-cs"/>
              </a:rPr>
              <a:t>National research between 2006 and 2019 found that Black African and Caribbean patients with hypertension were less likely to have well controlled blood pressure, potentially because of differences in consistently taking medication.</a:t>
            </a:r>
            <a:r>
              <a:rPr kumimoji="0" lang="en-GB" sz="1400" b="0" i="0" u="none" strike="noStrike" kern="1200" cap="none" spc="0" normalizeH="0" baseline="30000" noProof="0">
                <a:ln>
                  <a:noFill/>
                </a:ln>
                <a:solidFill>
                  <a:srgbClr val="333333"/>
                </a:solidFill>
                <a:effectLst/>
                <a:uLnTx/>
                <a:uFillTx/>
                <a:latin typeface="Arial" panose="020B0604020202020204" pitchFamily="34" charset="0"/>
                <a:ea typeface="Arial" panose="020B0604020202020204" pitchFamily="34" charset="0"/>
                <a:cs typeface="+mn-cs"/>
              </a:rPr>
              <a:t>3</a:t>
            </a:r>
            <a:r>
              <a:rPr kumimoji="0" lang="en-GB" sz="1400" b="0" i="0" u="none" strike="noStrike" kern="1200" cap="none" spc="0" normalizeH="0" baseline="0" noProof="0">
                <a:ln>
                  <a:noFill/>
                </a:ln>
                <a:solidFill>
                  <a:srgbClr val="333333"/>
                </a:solidFill>
                <a:effectLst/>
                <a:uLnTx/>
                <a:uFillTx/>
                <a:latin typeface="Arial" panose="020B0604020202020204" pitchFamily="34" charset="0"/>
                <a:ea typeface="Arial" panose="020B0604020202020204" pitchFamily="34" charset="0"/>
                <a:cs typeface="+mn-cs"/>
              </a:rPr>
              <a: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353E43"/>
              </a:solidFill>
              <a:effectLst/>
              <a:uLnTx/>
              <a:uFillTx/>
              <a:latin typeface="Arial"/>
              <a:ea typeface="+mn-ea"/>
              <a:cs typeface="Arial"/>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353E43"/>
              </a:solidFill>
              <a:effectLst/>
              <a:uLnTx/>
              <a:uFillTx/>
              <a:latin typeface="Arial"/>
              <a:ea typeface="+mn-ea"/>
              <a:cs typeface="Arial"/>
            </a:endParaRPr>
          </a:p>
        </p:txBody>
      </p:sp>
      <p:sp>
        <p:nvSpPr>
          <p:cNvPr id="5" name="Text Placeholder 5">
            <a:extLst>
              <a:ext uri="{FF2B5EF4-FFF2-40B4-BE49-F238E27FC236}">
                <a16:creationId xmlns:a16="http://schemas.microsoft.com/office/drawing/2014/main" id="{CC5DFF5B-4D73-41E7-95B7-788AE8C3B8C2}"/>
              </a:ext>
            </a:extLst>
          </p:cNvPr>
          <p:cNvSpPr txBox="1">
            <a:spLocks/>
          </p:cNvSpPr>
          <p:nvPr/>
        </p:nvSpPr>
        <p:spPr>
          <a:xfrm>
            <a:off x="6376601" y="1487749"/>
            <a:ext cx="5567750" cy="3176060"/>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1400" b="1" i="0" u="none" strike="noStrike" kern="1200" cap="none" spc="0" normalizeH="0" baseline="0" noProof="0">
                <a:ln>
                  <a:noFill/>
                </a:ln>
                <a:solidFill>
                  <a:srgbClr val="353E43"/>
                </a:solidFill>
                <a:effectLst/>
                <a:uLnTx/>
                <a:uFillTx/>
                <a:latin typeface="Arial"/>
                <a:ea typeface="+mn-ea"/>
                <a:cs typeface="Arial"/>
                <a:sym typeface="Arial"/>
              </a:rPr>
              <a:t>Fig </a:t>
            </a:r>
            <a:r>
              <a:rPr lang="en-US" sz="1400">
                <a:solidFill>
                  <a:srgbClr val="353E43"/>
                </a:solidFill>
                <a:latin typeface="Arial"/>
                <a:cs typeface="Arial"/>
                <a:sym typeface="Arial"/>
              </a:rPr>
              <a:t>24</a:t>
            </a:r>
            <a:r>
              <a:rPr kumimoji="0" lang="en-US" sz="1400" b="1" i="0" u="none" strike="noStrike" kern="1200" cap="none" spc="0" normalizeH="0" baseline="0" noProof="0">
                <a:ln>
                  <a:noFill/>
                </a:ln>
                <a:solidFill>
                  <a:srgbClr val="353E43"/>
                </a:solidFill>
                <a:effectLst/>
                <a:uLnTx/>
                <a:uFillTx/>
                <a:latin typeface="Arial"/>
                <a:ea typeface="+mn-ea"/>
                <a:cs typeface="Arial"/>
                <a:sym typeface="Arial"/>
              </a:rPr>
              <a:t>. Proportion of GP registered patients aged over 45 with a blood pressure check in last 5 years, by deprivation, 2022/23</a:t>
            </a:r>
            <a:endParaRPr kumimoji="0" lang="en-US" sz="1400" b="1" i="0" u="none" strike="noStrike" kern="1200" cap="none" spc="0" normalizeH="0" baseline="0" noProof="0">
              <a:ln>
                <a:noFill/>
              </a:ln>
              <a:solidFill>
                <a:srgbClr val="353E43"/>
              </a:solidFill>
              <a:effectLst/>
              <a:uLnTx/>
              <a:uFillTx/>
              <a:latin typeface="Arial" panose="020B0604020202020204" pitchFamily="34" charset="0"/>
              <a:ea typeface="+mn-ea"/>
              <a:cs typeface="Arial"/>
              <a:sym typeface="Arial"/>
            </a:endParaRPr>
          </a:p>
        </p:txBody>
      </p:sp>
      <p:sp>
        <p:nvSpPr>
          <p:cNvPr id="9" name="Title 2">
            <a:extLst>
              <a:ext uri="{FF2B5EF4-FFF2-40B4-BE49-F238E27FC236}">
                <a16:creationId xmlns:a16="http://schemas.microsoft.com/office/drawing/2014/main" id="{24A686B6-675E-48DD-A34C-6ABE50E0786D}"/>
              </a:ext>
            </a:extLst>
          </p:cNvPr>
          <p:cNvSpPr txBox="1">
            <a:spLocks/>
          </p:cNvSpPr>
          <p:nvPr/>
        </p:nvSpPr>
        <p:spPr>
          <a:xfrm>
            <a:off x="636727" y="550028"/>
            <a:ext cx="10751768" cy="923289"/>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spcFirstLastPara="1" wrap="square" lIns="0" tIns="45700" rIns="91425" bIns="45700" anchor="t"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pPr marL="0" marR="0" lvl="0" indent="0" algn="l" defTabSz="914400" rtl="0" eaLnBrk="1" fontAlgn="auto" latinLnBrk="0" hangingPunct="1">
              <a:lnSpc>
                <a:spcPct val="90000"/>
              </a:lnSpc>
              <a:spcBef>
                <a:spcPts val="0"/>
              </a:spcBef>
              <a:spcAft>
                <a:spcPts val="0"/>
              </a:spcAft>
              <a:buClr>
                <a:srgbClr val="EE266D"/>
              </a:buClr>
              <a:buSzPts val="2800"/>
              <a:buFont typeface="Arial"/>
              <a:buNone/>
              <a:tabLst/>
              <a:defRPr/>
            </a:pPr>
            <a:r>
              <a:rPr kumimoji="0" lang="en-GB" sz="3000" b="1" i="0" u="none" strike="noStrike" kern="0" cap="none" spc="190" normalizeH="0" baseline="0" noProof="0">
                <a:ln>
                  <a:noFill/>
                </a:ln>
                <a:solidFill>
                  <a:srgbClr val="00AEEF">
                    <a:lumMod val="75000"/>
                  </a:srgbClr>
                </a:solidFill>
                <a:effectLst/>
                <a:uLnTx/>
                <a:uFillTx/>
                <a:latin typeface="Arial"/>
                <a:ea typeface="Aktiv Grotesk" panose="020B0504020202020204" pitchFamily="34" charset="0"/>
                <a:cs typeface="Arial"/>
                <a:sym typeface="Arial"/>
              </a:rPr>
              <a:t>THE MOST DEPRIVED LONDONERS ARE LEAST LIKELY TO HAVE CONTROLLED HYPERTENSION</a:t>
            </a:r>
            <a:endParaRPr kumimoji="0" lang="en-US" sz="3000" b="1" i="0" u="none" strike="noStrike" kern="0" cap="none" spc="190" normalizeH="0" baseline="0" noProof="0">
              <a:ln>
                <a:noFill/>
              </a:ln>
              <a:solidFill>
                <a:srgbClr val="00AEEF">
                  <a:lumMod val="75000"/>
                </a:srgbClr>
              </a:solidFill>
              <a:effectLst/>
              <a:uLnTx/>
              <a:uFillTx/>
              <a:latin typeface="Arial"/>
              <a:ea typeface="Aktiv Grotesk" panose="020B0504020202020204" pitchFamily="34" charset="0"/>
              <a:cs typeface="Arial"/>
              <a:sym typeface="Arial"/>
            </a:endParaRPr>
          </a:p>
        </p:txBody>
      </p:sp>
      <p:sp>
        <p:nvSpPr>
          <p:cNvPr id="11" name="Rectangle 10">
            <a:extLst>
              <a:ext uri="{FF2B5EF4-FFF2-40B4-BE49-F238E27FC236}">
                <a16:creationId xmlns:a16="http://schemas.microsoft.com/office/drawing/2014/main" id="{3DA72B15-2F37-4E28-A705-1867AA894B59}"/>
              </a:ext>
            </a:extLst>
          </p:cNvPr>
          <p:cNvSpPr/>
          <p:nvPr/>
        </p:nvSpPr>
        <p:spPr>
          <a:xfrm>
            <a:off x="489100" y="6455391"/>
            <a:ext cx="11455250"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53E43"/>
                </a:solidFill>
                <a:effectLst/>
                <a:uLnTx/>
                <a:uFillTx/>
                <a:latin typeface="Arial"/>
                <a:ea typeface="+mn-ea"/>
                <a:cs typeface="Arial" panose="020B0604020202020204" pitchFamily="34" charset="0"/>
              </a:rPr>
              <a:t>Source: (1) </a:t>
            </a:r>
            <a:r>
              <a:rPr kumimoji="0" lang="en-US" sz="1000" b="0" i="0" u="none" strike="noStrike" kern="1200" cap="none" spc="0" normalizeH="0" baseline="0" noProof="0">
                <a:ln>
                  <a:noFill/>
                </a:ln>
                <a:solidFill>
                  <a:srgbClr val="353E43"/>
                </a:solidFill>
                <a:effectLst/>
                <a:uLnTx/>
                <a:uFillTx/>
                <a:latin typeface="Arial"/>
                <a:ea typeface="+mn-ea"/>
                <a:cs typeface="Arial" panose="020B0604020202020204" pitchFamily="34" charset="0"/>
                <a:hlinkClick r:id="rId3"/>
              </a:rPr>
              <a:t>Public health profiles – hypertension </a:t>
            </a:r>
            <a:r>
              <a:rPr kumimoji="0" lang="en-US" sz="1000" b="0" i="0" u="none" strike="noStrike" kern="1200" cap="none" spc="0" normalizeH="0" baseline="0" noProof="0">
                <a:ln>
                  <a:noFill/>
                </a:ln>
                <a:solidFill>
                  <a:srgbClr val="353E43"/>
                </a:solidFill>
                <a:effectLst/>
                <a:uLnTx/>
                <a:uFillTx/>
                <a:latin typeface="Arial"/>
                <a:ea typeface="+mn-ea"/>
                <a:cs typeface="Arial" panose="020B0604020202020204" pitchFamily="34" charset="0"/>
              </a:rPr>
              <a:t>(2) </a:t>
            </a:r>
            <a:r>
              <a:rPr kumimoji="0" lang="en-GB" sz="1000" b="0" i="0" u="none" strike="noStrike" kern="1200" cap="none" spc="0" normalizeH="0" baseline="0" noProof="0">
                <a:ln>
                  <a:noFill/>
                </a:ln>
                <a:solidFill>
                  <a:srgbClr val="353E43"/>
                </a:solidFill>
                <a:effectLst/>
                <a:uLnTx/>
                <a:uFillTx/>
                <a:latin typeface="Arial"/>
                <a:ea typeface="+mn-ea"/>
                <a:cs typeface="+mn-cs"/>
                <a:hlinkClick r:id="rId4"/>
              </a:rPr>
              <a:t>QOF 2022/23 </a:t>
            </a:r>
            <a:r>
              <a:rPr kumimoji="0" lang="en-GB" sz="1000" b="0" i="0" u="none" strike="noStrike" kern="1200" cap="none" spc="0" normalizeH="0" baseline="0" noProof="0">
                <a:ln>
                  <a:noFill/>
                </a:ln>
                <a:solidFill>
                  <a:srgbClr val="353E43"/>
                </a:solidFill>
                <a:effectLst/>
                <a:uLnTx/>
                <a:uFillTx/>
                <a:latin typeface="Arial"/>
                <a:ea typeface="+mn-ea"/>
                <a:cs typeface="+mn-cs"/>
              </a:rPr>
              <a:t>(3) </a:t>
            </a:r>
            <a:r>
              <a:rPr kumimoji="0" lang="en-GB" sz="1000" b="0" i="0" u="none" strike="noStrike" kern="1200" cap="none" spc="0" normalizeH="0" baseline="0" noProof="0">
                <a:ln>
                  <a:noFill/>
                </a:ln>
                <a:solidFill>
                  <a:srgbClr val="353E43"/>
                </a:solidFill>
                <a:effectLst/>
                <a:uLnTx/>
                <a:uFillTx/>
                <a:latin typeface="Arial"/>
                <a:ea typeface="+mn-ea"/>
                <a:cs typeface="+mn-cs"/>
                <a:hlinkClick r:id="rId5"/>
              </a:rPr>
              <a:t>Ethnic differences in hypertension management, medication use and blood pressure </a:t>
            </a:r>
            <a:endParaRPr kumimoji="0" lang="en-GB" sz="1000" b="0" i="0" u="none" strike="noStrike" kern="1200" cap="none" spc="0" normalizeH="0" baseline="0" noProof="0">
              <a:ln>
                <a:noFill/>
              </a:ln>
              <a:solidFill>
                <a:srgbClr val="0070C0"/>
              </a:solidFill>
              <a:effectLst/>
              <a:uLnTx/>
              <a:uFillTx/>
              <a:latin typeface="Arial"/>
              <a:ea typeface="+mn-ea"/>
              <a:cs typeface="Arial" panose="020B0604020202020204" pitchFamily="34" charset="0"/>
            </a:endParaRPr>
          </a:p>
        </p:txBody>
      </p:sp>
      <p:graphicFrame>
        <p:nvGraphicFramePr>
          <p:cNvPr id="2" name="Chart 1">
            <a:extLst>
              <a:ext uri="{FF2B5EF4-FFF2-40B4-BE49-F238E27FC236}">
                <a16:creationId xmlns:a16="http://schemas.microsoft.com/office/drawing/2014/main" id="{148FCC33-6747-4AC4-859E-33269989707A}"/>
              </a:ext>
            </a:extLst>
          </p:cNvPr>
          <p:cNvGraphicFramePr>
            <a:graphicFrameLocks/>
          </p:cNvGraphicFramePr>
          <p:nvPr/>
        </p:nvGraphicFramePr>
        <p:xfrm>
          <a:off x="6311152" y="1905016"/>
          <a:ext cx="5418642" cy="215436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Chart 2">
            <a:extLst>
              <a:ext uri="{FF2B5EF4-FFF2-40B4-BE49-F238E27FC236}">
                <a16:creationId xmlns:a16="http://schemas.microsoft.com/office/drawing/2014/main" id="{9C42BEE6-1066-429C-8556-F33E036D400D}"/>
              </a:ext>
            </a:extLst>
          </p:cNvPr>
          <p:cNvGraphicFramePr>
            <a:graphicFrameLocks/>
          </p:cNvGraphicFramePr>
          <p:nvPr/>
        </p:nvGraphicFramePr>
        <p:xfrm>
          <a:off x="6311153" y="4384997"/>
          <a:ext cx="5382783" cy="2170263"/>
        </p:xfrm>
        <a:graphic>
          <a:graphicData uri="http://schemas.openxmlformats.org/drawingml/2006/chart">
            <c:chart xmlns:c="http://schemas.openxmlformats.org/drawingml/2006/chart" xmlns:r="http://schemas.openxmlformats.org/officeDocument/2006/relationships" r:id="rId7"/>
          </a:graphicData>
        </a:graphic>
      </p:graphicFrame>
      <p:sp>
        <p:nvSpPr>
          <p:cNvPr id="10" name="TextBox 9">
            <a:extLst>
              <a:ext uri="{FF2B5EF4-FFF2-40B4-BE49-F238E27FC236}">
                <a16:creationId xmlns:a16="http://schemas.microsoft.com/office/drawing/2014/main" id="{85D7E095-7B7D-7B7B-AFDB-65C3A42C0950}"/>
              </a:ext>
            </a:extLst>
          </p:cNvPr>
          <p:cNvSpPr txBox="1"/>
          <p:nvPr/>
        </p:nvSpPr>
        <p:spPr>
          <a:xfrm>
            <a:off x="6311152" y="3967858"/>
            <a:ext cx="5633197" cy="52322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353E43"/>
                </a:solidFill>
                <a:effectLst/>
                <a:uLnTx/>
                <a:uFillTx/>
                <a:latin typeface="Arial"/>
                <a:ea typeface="+mn-ea"/>
                <a:cs typeface="Arial"/>
                <a:sym typeface="Arial"/>
              </a:rPr>
              <a:t>Fig </a:t>
            </a:r>
            <a:r>
              <a:rPr lang="en-US" sz="1400" b="1">
                <a:solidFill>
                  <a:srgbClr val="353E43"/>
                </a:solidFill>
                <a:latin typeface="Arial"/>
                <a:cs typeface="Arial"/>
                <a:sym typeface="Arial"/>
              </a:rPr>
              <a:t>25</a:t>
            </a:r>
            <a:r>
              <a:rPr kumimoji="0" lang="en-US" sz="1400" b="1" i="0" u="none" strike="noStrike" kern="1200" cap="none" spc="0" normalizeH="0" baseline="0" noProof="0">
                <a:ln>
                  <a:noFill/>
                </a:ln>
                <a:solidFill>
                  <a:srgbClr val="353E43"/>
                </a:solidFill>
                <a:effectLst/>
                <a:uLnTx/>
                <a:uFillTx/>
                <a:latin typeface="Arial"/>
                <a:ea typeface="+mn-ea"/>
                <a:cs typeface="Arial"/>
                <a:sym typeface="Arial"/>
              </a:rPr>
              <a:t>. Proportion of hypertension patients aged &lt;80 years with blood pressure reading ≤140/90mmHg in last 12 months.</a:t>
            </a:r>
            <a:endParaRPr kumimoji="0" lang="en-GB" sz="1800" b="1" i="0" u="none" strike="noStrike" kern="1200" cap="none" spc="0" normalizeH="0" baseline="0" noProof="0">
              <a:ln>
                <a:noFill/>
              </a:ln>
              <a:solidFill>
                <a:srgbClr val="353E43"/>
              </a:solidFill>
              <a:effectLst/>
              <a:uLnTx/>
              <a:uFillTx/>
              <a:latin typeface="Arial"/>
              <a:ea typeface="+mn-ea"/>
              <a:cs typeface="+mn-cs"/>
            </a:endParaRPr>
          </a:p>
        </p:txBody>
      </p:sp>
    </p:spTree>
    <p:extLst>
      <p:ext uri="{BB962C8B-B14F-4D97-AF65-F5344CB8AC3E}">
        <p14:creationId xmlns:p14="http://schemas.microsoft.com/office/powerpoint/2010/main" val="26443549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E9D5C273-70B3-4BBC-88C1-23C88669A4C2}"/>
              </a:ext>
            </a:extLst>
          </p:cNvPr>
          <p:cNvSpPr txBox="1">
            <a:spLocks noGrp="1"/>
          </p:cNvSpPr>
          <p:nvPr>
            <p:ph type="title" idx="4294967295"/>
          </p:nvPr>
        </p:nvSpPr>
        <p:spPr>
          <a:xfrm>
            <a:off x="720095" y="349611"/>
            <a:ext cx="10751768" cy="507791"/>
          </a:xfrm>
          <a:prstGeom prst="rect">
            <a:avLst/>
          </a:prstGeom>
          <a:noFill/>
          <a:ln w="25400" cap="flat" cmpd="sng" algn="ctr">
            <a:noFill/>
            <a:prstDash val="solid"/>
          </a:ln>
          <a:effectLst/>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0" tIns="45700" rIns="91425" bIns="4570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pPr marL="0" marR="0" lvl="0" indent="0" algn="l" defTabSz="914400" rtl="0" eaLnBrk="1" fontAlgn="auto" latinLnBrk="0" hangingPunct="1">
              <a:lnSpc>
                <a:spcPct val="90000"/>
              </a:lnSpc>
              <a:spcBef>
                <a:spcPts val="0"/>
              </a:spcBef>
              <a:spcAft>
                <a:spcPts val="0"/>
              </a:spcAft>
              <a:buClr>
                <a:srgbClr val="EE266D"/>
              </a:buClr>
              <a:buSzPts val="2800"/>
              <a:buFont typeface="Arial"/>
              <a:buNone/>
              <a:tabLst/>
              <a:defRPr/>
            </a:pPr>
            <a:r>
              <a:rPr kumimoji="0" lang="en-US" sz="3000" b="1" i="0" u="none" strike="noStrike" kern="1200" cap="none" spc="190" normalizeH="0" baseline="0" noProof="0">
                <a:ln>
                  <a:noFill/>
                </a:ln>
                <a:solidFill>
                  <a:srgbClr val="0082B3"/>
                </a:solidFill>
                <a:effectLst/>
                <a:uLnTx/>
                <a:uFillTx/>
                <a:latin typeface="Arial" panose="020B0604020202020204" pitchFamily="34" charset="0"/>
                <a:ea typeface="Aktiv Grotesk" panose="020B0504020202020204" pitchFamily="34" charset="0"/>
                <a:cs typeface="Arial" panose="020B0604020202020204" pitchFamily="34" charset="0"/>
                <a:sym typeface="Arial"/>
              </a:rPr>
              <a:t>CONCLUDING COMMENTS</a:t>
            </a:r>
            <a:endParaRPr kumimoji="0" lang="en-US" sz="3000" b="1" i="0" u="none" strike="noStrike" kern="0" cap="none" spc="190" normalizeH="0" baseline="0" noProof="0">
              <a:ln>
                <a:noFill/>
              </a:ln>
              <a:solidFill>
                <a:srgbClr val="0082B3"/>
              </a:solidFill>
              <a:effectLst/>
              <a:uLnTx/>
              <a:uFillTx/>
              <a:latin typeface="Arial" panose="020B0604020202020204" pitchFamily="34" charset="0"/>
              <a:ea typeface="Aktiv Grotesk" panose="020B0504020202020204" pitchFamily="34" charset="0"/>
              <a:cs typeface="Arial" panose="020B0604020202020204" pitchFamily="34" charset="0"/>
              <a:sym typeface="Arial"/>
            </a:endParaRPr>
          </a:p>
        </p:txBody>
      </p:sp>
      <p:sp>
        <p:nvSpPr>
          <p:cNvPr id="16" name="TextBox 15">
            <a:extLst>
              <a:ext uri="{FF2B5EF4-FFF2-40B4-BE49-F238E27FC236}">
                <a16:creationId xmlns:a16="http://schemas.microsoft.com/office/drawing/2014/main" id="{50D55606-9498-4378-9AE7-7D19EB44EF7B}"/>
              </a:ext>
            </a:extLst>
          </p:cNvPr>
          <p:cNvSpPr txBox="1"/>
          <p:nvPr/>
        </p:nvSpPr>
        <p:spPr bwMode="gray">
          <a:xfrm>
            <a:off x="622988" y="689815"/>
            <a:ext cx="11152452" cy="5612641"/>
          </a:xfrm>
          <a:prstGeom prst="rect">
            <a:avLst/>
          </a:prstGeom>
          <a:noFill/>
        </p:spPr>
        <p:txBody>
          <a:bodyPr wrap="square" lIns="0" tIns="0" rIns="0" bIns="0" rtlCol="0" anchor="t">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0" cap="none" spc="0" normalizeH="0" baseline="0" noProof="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0" i="0" u="none" strike="noStrike" kern="0" cap="none" spc="0" normalizeH="0" baseline="0" noProof="0">
                <a:ln>
                  <a:noFill/>
                </a:ln>
                <a:solidFill>
                  <a:srgbClr val="353E43"/>
                </a:solidFill>
                <a:effectLst/>
                <a:uLnTx/>
                <a:uFillTx/>
                <a:latin typeface="Arial"/>
                <a:ea typeface="+mn-ea"/>
                <a:cs typeface="Arial"/>
                <a:sym typeface="Arial"/>
              </a:rPr>
              <a:t>London, as with the rest of the UK, has made progress in recovering from the impact of the COVID-19 pandemic. This is reflected in broad indicators of health in the region, including life expectancy measures that have shown signs of returning to pre-pandemic highs. </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0" i="0" u="none" strike="noStrike" kern="0" cap="none" spc="0" normalizeH="0" baseline="0" noProof="0">
                <a:ln>
                  <a:noFill/>
                </a:ln>
                <a:solidFill>
                  <a:srgbClr val="353E43"/>
                </a:solidFill>
                <a:effectLst/>
                <a:uLnTx/>
                <a:uFillTx/>
                <a:latin typeface="Arial"/>
                <a:ea typeface="+mn-ea"/>
                <a:cs typeface="Arial"/>
                <a:sym typeface="Arial"/>
              </a:rPr>
              <a:t>Clear inequalities are seen in health status by deprivation and ethnic group. Life expectancy, low birthweight and infant mortality in London correlate with levels of deprivation in the borough. Black African people had a higher life expectancy than most other ethnic groups in 2011-14, but this may not be reflective of the post-pandemic period. Minority ethnic groups experience a wide range of health inequalities. </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0" i="0" u="none" strike="noStrike" kern="0" cap="none" spc="0" normalizeH="0" baseline="0" noProof="0">
                <a:ln>
                  <a:noFill/>
                </a:ln>
                <a:solidFill>
                  <a:srgbClr val="353E43"/>
                </a:solidFill>
                <a:effectLst/>
                <a:uLnTx/>
                <a:uFillTx/>
                <a:latin typeface="Arial"/>
                <a:ea typeface="+mn-ea"/>
                <a:cs typeface="Arial"/>
                <a:sym typeface="Arial"/>
              </a:rPr>
              <a:t>Inequalities in the wider determinants of health, including education, income, poverty, and living environment, are likely to explain a large degree of the variation in broad health outcomes for people from different deprivation deciles and ethnic backgrounds. The cost of living crisis has led to increasing levels of poverty in London with adverse health outcomes. Meanwhile, people living in the most deprived areas and from minority ethnic groups are most at risk of health effects from changes in the climate. </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0" i="0" u="none" strike="noStrike" kern="0" cap="none" spc="0" normalizeH="0" baseline="0" noProof="0">
                <a:ln>
                  <a:noFill/>
                </a:ln>
                <a:solidFill>
                  <a:srgbClr val="353E43"/>
                </a:solidFill>
                <a:effectLst/>
                <a:uLnTx/>
                <a:uFillTx/>
                <a:latin typeface="Arial"/>
                <a:ea typeface="+mn-ea"/>
                <a:cs typeface="Arial"/>
                <a:sym typeface="Arial"/>
              </a:rPr>
              <a:t>Health </a:t>
            </a:r>
            <a:r>
              <a:rPr kumimoji="0" lang="en-US" sz="1400" b="0" i="0" u="none" strike="noStrike" kern="0" cap="none" spc="0" normalizeH="0" baseline="0" noProof="0" err="1">
                <a:ln>
                  <a:noFill/>
                </a:ln>
                <a:solidFill>
                  <a:srgbClr val="353E43"/>
                </a:solidFill>
                <a:effectLst/>
                <a:uLnTx/>
                <a:uFillTx/>
                <a:latin typeface="Arial"/>
                <a:ea typeface="+mn-ea"/>
                <a:cs typeface="Arial"/>
                <a:sym typeface="Arial"/>
              </a:rPr>
              <a:t>behaviours</a:t>
            </a:r>
            <a:r>
              <a:rPr kumimoji="0" lang="en-US" sz="1400" b="0" i="0" u="none" strike="noStrike" kern="0" cap="none" spc="0" normalizeH="0" baseline="0" noProof="0">
                <a:ln>
                  <a:noFill/>
                </a:ln>
                <a:solidFill>
                  <a:srgbClr val="353E43"/>
                </a:solidFill>
                <a:effectLst/>
                <a:uLnTx/>
                <a:uFillTx/>
                <a:latin typeface="Arial"/>
                <a:ea typeface="+mn-ea"/>
                <a:cs typeface="Arial"/>
                <a:sym typeface="Arial"/>
              </a:rPr>
              <a:t> including smoking, diet and physical activity are among the top contributors to disease and death in London. While smoking rates continue to show a long-term decreasing trend in London, child overweight and obesity is increasing. Obesity and physical activity in adulthood have shown no recent change. People from more deprived areas are less likely to adopt health-promoting </a:t>
            </a:r>
            <a:r>
              <a:rPr kumimoji="0" lang="en-US" sz="1400" b="0" i="0" u="none" strike="noStrike" kern="0" cap="none" spc="0" normalizeH="0" baseline="0" noProof="0" err="1">
                <a:ln>
                  <a:noFill/>
                </a:ln>
                <a:solidFill>
                  <a:srgbClr val="353E43"/>
                </a:solidFill>
                <a:effectLst/>
                <a:uLnTx/>
                <a:uFillTx/>
                <a:latin typeface="Arial"/>
                <a:ea typeface="+mn-ea"/>
                <a:cs typeface="Arial"/>
                <a:sym typeface="Arial"/>
              </a:rPr>
              <a:t>behaviours</a:t>
            </a:r>
            <a:r>
              <a:rPr kumimoji="0" lang="en-US" sz="1400" b="0" i="0" u="none" strike="noStrike" kern="0" cap="none" spc="0" normalizeH="0" baseline="0" noProof="0">
                <a:ln>
                  <a:noFill/>
                </a:ln>
                <a:solidFill>
                  <a:srgbClr val="353E43"/>
                </a:solidFill>
                <a:effectLst/>
                <a:uLnTx/>
                <a:uFillTx/>
                <a:latin typeface="Arial"/>
                <a:ea typeface="+mn-ea"/>
                <a:cs typeface="Arial"/>
                <a:sym typeface="Arial"/>
              </a:rPr>
              <a:t>, while Black children are the most likely to be overweight or obese. </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0" i="0" u="none" strike="noStrike" kern="0" cap="none" spc="0" normalizeH="0" baseline="0" noProof="0">
                <a:ln>
                  <a:noFill/>
                </a:ln>
                <a:solidFill>
                  <a:srgbClr val="353E43"/>
                </a:solidFill>
                <a:effectLst/>
                <a:uLnTx/>
                <a:uFillTx/>
                <a:latin typeface="Arial"/>
                <a:ea typeface="+mn-ea"/>
                <a:cs typeface="Arial"/>
                <a:sym typeface="Arial"/>
              </a:rPr>
              <a:t>A disproportionate amount of spending is allocated to unplanned care in more deprived areas of London, indicating a reactive model of care. Engagement in vaccination and screening </a:t>
            </a:r>
            <a:r>
              <a:rPr kumimoji="0" lang="en-US" sz="1400" b="0" i="0" u="none" strike="noStrike" kern="0" cap="none" spc="0" normalizeH="0" baseline="0" noProof="0" err="1">
                <a:ln>
                  <a:noFill/>
                </a:ln>
                <a:solidFill>
                  <a:srgbClr val="353E43"/>
                </a:solidFill>
                <a:effectLst/>
                <a:uLnTx/>
                <a:uFillTx/>
                <a:latin typeface="Arial"/>
                <a:ea typeface="+mn-ea"/>
                <a:cs typeface="Arial"/>
                <a:sym typeface="Arial"/>
              </a:rPr>
              <a:t>programmes</a:t>
            </a:r>
            <a:r>
              <a:rPr kumimoji="0" lang="en-US" sz="1400" b="0" i="0" u="none" strike="noStrike" kern="0" cap="none" spc="0" normalizeH="0" baseline="0" noProof="0">
                <a:ln>
                  <a:noFill/>
                </a:ln>
                <a:solidFill>
                  <a:srgbClr val="353E43"/>
                </a:solidFill>
                <a:effectLst/>
                <a:uLnTx/>
                <a:uFillTx/>
                <a:latin typeface="Arial"/>
                <a:ea typeface="+mn-ea"/>
                <a:cs typeface="Arial"/>
                <a:sym typeface="Arial"/>
              </a:rPr>
              <a:t> generally declines with level of deprivation, as does effective management of diabetes and hypertension. Prevalence of hypertension, diabetes and coronary heart disease is higher in minority ethnic groups. Interestingly, Asian and Black people and people from more deprived areas are more likely to take up the offer of an NHS Health Check, indicating an opportunity to reverse health inequalities affecting these groups. </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More systematic and consistent collection, recording and coding of data relating to geography, across all protected characteristics, and of key inclusion health groups should remain a priority to provide more effective intelligence of health inequalities in London, informing strategic action. Partnership working could further unlock more timely, integrated and linked data across health and wider determinants.</a:t>
            </a:r>
            <a:endParaRPr kumimoji="0" lang="en-US" sz="1400" b="0" i="0" u="none" strike="noStrike" kern="0" cap="none" spc="0" normalizeH="0" baseline="0" noProof="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1400" b="0" i="0" u="none" strike="noStrike" kern="0" cap="none" spc="0" normalizeH="0" baseline="0" noProof="0">
                <a:ln>
                  <a:noFill/>
                </a:ln>
                <a:solidFill>
                  <a:srgbClr val="353E43"/>
                </a:solidFill>
                <a:effectLst/>
                <a:uLnTx/>
                <a:uFillTx/>
                <a:latin typeface="Arial"/>
                <a:ea typeface="+mn-ea"/>
                <a:cs typeface="Arial"/>
                <a:sym typeface="Arial"/>
              </a:rPr>
              <a:t>Health inequalities persist, and in some cases have worsened across London, from upstream in the wider determinants of health through to ultimate outcomes such as mortality rates. A joined-up approach with partners within and adjacent to health will be needed to address many of the systemic drivers of inequality, possibly through a ‘Health in All Policies’ approach.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0" cap="none" spc="0" normalizeH="0" baseline="0" noProof="0">
              <a:ln>
                <a:noFill/>
              </a:ln>
              <a:solidFill>
                <a:srgbClr val="353E43"/>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0" cap="none" spc="0" normalizeH="0" baseline="0" noProof="0">
              <a:ln>
                <a:noFill/>
              </a:ln>
              <a:solidFill>
                <a:srgbClr val="353E43"/>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353E43"/>
              </a:solidFill>
              <a:effectLst/>
              <a:uLnTx/>
              <a:uFillTx/>
              <a:latin typeface="Arial"/>
              <a:ea typeface="+mn-ea"/>
              <a:cs typeface="Arial"/>
              <a:sym typeface="Arial"/>
            </a:endParaRPr>
          </a:p>
        </p:txBody>
      </p:sp>
      <p:cxnSp>
        <p:nvCxnSpPr>
          <p:cNvPr id="11" name="Straight Connector 10">
            <a:extLst>
              <a:ext uri="{FF2B5EF4-FFF2-40B4-BE49-F238E27FC236}">
                <a16:creationId xmlns:a16="http://schemas.microsoft.com/office/drawing/2014/main" id="{81595837-1FDF-8444-AA75-893C661313DC}"/>
              </a:ext>
              <a:ext uri="{C183D7F6-B498-43B3-948B-1728B52AA6E4}">
                <adec:decorative xmlns:adec="http://schemas.microsoft.com/office/drawing/2017/decorative" val="1"/>
              </a:ext>
            </a:extLst>
          </p:cNvPr>
          <p:cNvCxnSpPr>
            <a:cxnSpLocks/>
          </p:cNvCxnSpPr>
          <p:nvPr/>
        </p:nvCxnSpPr>
        <p:spPr>
          <a:xfrm>
            <a:off x="525862" y="857402"/>
            <a:ext cx="10946001" cy="0"/>
          </a:xfrm>
          <a:prstGeom prst="line">
            <a:avLst/>
          </a:prstGeom>
          <a:ln w="25400">
            <a:solidFill>
              <a:schemeClr val="tx1"/>
            </a:solidFill>
            <a:tailEnd type="non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04742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237"/>
        <p:cNvGrpSpPr/>
        <p:nvPr/>
      </p:nvGrpSpPr>
      <p:grpSpPr>
        <a:xfrm>
          <a:off x="0" y="0"/>
          <a:ext cx="0" cy="0"/>
          <a:chOff x="0" y="0"/>
          <a:chExt cx="0" cy="0"/>
        </a:xfrm>
      </p:grpSpPr>
      <p:sp>
        <p:nvSpPr>
          <p:cNvPr id="238" name="Google Shape;238;p2"/>
          <p:cNvSpPr txBox="1">
            <a:spLocks noGrp="1"/>
          </p:cNvSpPr>
          <p:nvPr>
            <p:ph type="title"/>
          </p:nvPr>
        </p:nvSpPr>
        <p:spPr>
          <a:xfrm>
            <a:off x="986467" y="2556741"/>
            <a:ext cx="10626063" cy="507791"/>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chemeClr val="lt1"/>
              </a:buClr>
              <a:buSzPts val="3000"/>
              <a:buFont typeface="Arial"/>
              <a:buNone/>
            </a:pPr>
            <a:r>
              <a:rPr lang="en-GB" sz="3000" spc="190">
                <a:solidFill>
                  <a:schemeClr val="tx1"/>
                </a:solidFill>
                <a:latin typeface="Arial"/>
                <a:ea typeface="Arial"/>
                <a:cs typeface="Arial"/>
                <a:sym typeface="Arial"/>
              </a:rPr>
              <a:t>END</a:t>
            </a:r>
          </a:p>
        </p:txBody>
      </p:sp>
      <p:cxnSp>
        <p:nvCxnSpPr>
          <p:cNvPr id="242" name="Google Shape;242;p2"/>
          <p:cNvCxnSpPr/>
          <p:nvPr/>
        </p:nvCxnSpPr>
        <p:spPr>
          <a:xfrm>
            <a:off x="666543" y="4102177"/>
            <a:ext cx="10945999" cy="0"/>
          </a:xfrm>
          <a:prstGeom prst="straightConnector1">
            <a:avLst/>
          </a:prstGeom>
          <a:noFill/>
          <a:ln w="25400" cap="flat" cmpd="sng">
            <a:solidFill>
              <a:schemeClr val="tx1"/>
            </a:solidFill>
            <a:prstDash val="solid"/>
            <a:round/>
            <a:headEnd type="none" w="sm" len="sm"/>
            <a:tailEnd type="none" w="sm" len="sm"/>
          </a:ln>
        </p:spPr>
      </p:cxnSp>
    </p:spTree>
    <p:extLst>
      <p:ext uri="{BB962C8B-B14F-4D97-AF65-F5344CB8AC3E}">
        <p14:creationId xmlns:p14="http://schemas.microsoft.com/office/powerpoint/2010/main" val="4052015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1" name="Title 2">
            <a:extLst>
              <a:ext uri="{FF2B5EF4-FFF2-40B4-BE49-F238E27FC236}">
                <a16:creationId xmlns:a16="http://schemas.microsoft.com/office/drawing/2014/main" id="{7AAB6C6E-E5E6-3747-A5CC-5FDF0D368A38}"/>
              </a:ext>
            </a:extLst>
          </p:cNvPr>
          <p:cNvSpPr>
            <a:spLocks noGrp="1"/>
          </p:cNvSpPr>
          <p:nvPr>
            <p:ph type="title"/>
          </p:nvPr>
        </p:nvSpPr>
        <p:spPr>
          <a:xfrm>
            <a:off x="614995" y="557361"/>
            <a:ext cx="10751768" cy="507791"/>
          </a:xfrm>
          <a:noFill/>
          <a:ln>
            <a:noFill/>
          </a:ln>
        </p:spPr>
        <p:style>
          <a:lnRef idx="2">
            <a:schemeClr val="dk1">
              <a:shade val="50000"/>
            </a:schemeClr>
          </a:lnRef>
          <a:fillRef idx="1">
            <a:schemeClr val="dk1"/>
          </a:fillRef>
          <a:effectRef idx="0">
            <a:schemeClr val="dk1"/>
          </a:effectRef>
          <a:fontRef idx="minor">
            <a:schemeClr val="lt1"/>
          </a:fontRef>
        </p:style>
        <p:txBody>
          <a:bodyPr anchor="t" anchorCtr="0">
            <a:spAutoFit/>
          </a:bodyPr>
          <a:lstStyle/>
          <a:p>
            <a:r>
              <a:rPr lang="en-US" sz="3000" spc="190">
                <a:solidFill>
                  <a:schemeClr val="accent3">
                    <a:lumMod val="75000"/>
                  </a:schemeClr>
                </a:solidFill>
                <a:latin typeface="Arial" panose="020B0604020202020204" pitchFamily="34" charset="0"/>
                <a:ea typeface="Aktiv Grotesk" panose="020B0504020202020204" pitchFamily="34" charset="0"/>
                <a:cs typeface="Arial" panose="020B0604020202020204" pitchFamily="34" charset="0"/>
              </a:rPr>
              <a:t>EXECUTIVE</a:t>
            </a:r>
            <a:r>
              <a:rPr lang="en-US" sz="3000" spc="190">
                <a:solidFill>
                  <a:schemeClr val="tx1"/>
                </a:solidFill>
                <a:latin typeface="Arial" panose="020B0604020202020204" pitchFamily="34" charset="0"/>
                <a:ea typeface="Aktiv Grotesk" panose="020B0504020202020204" pitchFamily="34" charset="0"/>
                <a:cs typeface="Arial" panose="020B0604020202020204" pitchFamily="34" charset="0"/>
              </a:rPr>
              <a:t> </a:t>
            </a:r>
            <a:r>
              <a:rPr lang="en-US" sz="3000" spc="190">
                <a:solidFill>
                  <a:schemeClr val="accent3">
                    <a:lumMod val="75000"/>
                  </a:schemeClr>
                </a:solidFill>
                <a:latin typeface="Arial" panose="020B0604020202020204" pitchFamily="34" charset="0"/>
                <a:ea typeface="Aktiv Grotesk" panose="020B0504020202020204" pitchFamily="34" charset="0"/>
                <a:cs typeface="Arial" panose="020B0604020202020204" pitchFamily="34" charset="0"/>
              </a:rPr>
              <a:t>SUMMARY (2 of 5)</a:t>
            </a:r>
          </a:p>
        </p:txBody>
      </p:sp>
      <p:sp>
        <p:nvSpPr>
          <p:cNvPr id="16" name="TextBox 15">
            <a:extLst>
              <a:ext uri="{FF2B5EF4-FFF2-40B4-BE49-F238E27FC236}">
                <a16:creationId xmlns:a16="http://schemas.microsoft.com/office/drawing/2014/main" id="{50D55606-9498-4378-9AE7-7D19EB44EF7B}"/>
              </a:ext>
            </a:extLst>
          </p:cNvPr>
          <p:cNvSpPr txBox="1"/>
          <p:nvPr/>
        </p:nvSpPr>
        <p:spPr bwMode="gray">
          <a:xfrm>
            <a:off x="633517" y="1243120"/>
            <a:ext cx="10945982" cy="5382493"/>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400" b="1" i="0" u="none" strike="noStrike" kern="0" cap="none" spc="0" normalizeH="0" baseline="0" noProof="0">
                <a:ln>
                  <a:noFill/>
                </a:ln>
                <a:solidFill>
                  <a:srgbClr val="353E43"/>
                </a:solidFill>
                <a:effectLst/>
                <a:uLnTx/>
                <a:uFillTx/>
                <a:latin typeface="Arial"/>
                <a:ea typeface="+mn-ea"/>
                <a:cs typeface="Arial"/>
                <a:sym typeface="Arial"/>
              </a:rPr>
              <a:t>Part 2 – Health Inequality in Health Status – continued.</a:t>
            </a: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London has a higher rate of low birthweight babies than England as a whole (3.3% vs 2.9%) and, unlike England, shows a worsening trend since 2017. Low birthweight is highest in Newham (5.1%) and lowest in Kingston-upon-Thames (2.1%), showing a correlation with deprivation although ethnicity is also likely a contributor. </a:t>
            </a:r>
            <a:endParaRPr kumimoji="0" lang="en-GB" sz="1400" b="0" i="0" u="none" strike="noStrike" kern="0" cap="none" spc="0" normalizeH="0" baseline="0" noProof="0">
              <a:ln>
                <a:noFill/>
              </a:ln>
              <a:solidFill>
                <a:srgbClr val="353E43"/>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400" b="1" i="0" u="none" strike="noStrike" kern="0" cap="none" spc="0" normalizeH="0" baseline="0" noProof="0">
                <a:ln>
                  <a:noFill/>
                </a:ln>
                <a:solidFill>
                  <a:srgbClr val="353E43"/>
                </a:solidFill>
                <a:effectLst/>
                <a:uLnTx/>
                <a:uFillTx/>
                <a:latin typeface="Arial"/>
                <a:ea typeface="+mn-ea"/>
                <a:cs typeface="Arial"/>
                <a:sym typeface="Arial"/>
              </a:rPr>
              <a:t>Part 3 – Why Inequality exists? (Wider determinants)</a:t>
            </a:r>
            <a:endParaRPr kumimoji="0" lang="en-GB" sz="1400" b="1" i="0" u="none" strike="noStrike" kern="0" cap="none" spc="0" normalizeH="0" baseline="0" noProof="0">
              <a:ln>
                <a:noFill/>
              </a:ln>
              <a:solidFill>
                <a:srgbClr val="353E43"/>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rPr>
              <a:t>Ethnic and socioeconomic inequalities in the wider determinants of health occur in London across education, income and poverty, crime, the built environment and climate. The cost of living crisis and escalating climate risks are exacerbating these inequalities. </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rPr>
              <a:t>While school readiness and Attainment 8 scores in London are higher than for England, people from Black ethnic backgrounds or those who are eligible for free school meals tend to have lower levels of achievement.</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rPr>
              <a:t>The UK has experienced a sharp rise in inflation in recent years. Despite recent decreases, and positive turns in employee real pay growth in London, a significant proportion of Londoners still struggle with the cost of living.</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rPr>
              <a:t>The wealthiest tenth of Londoners have around 9 times the income of the lowest income households, with London having a greater income disparity than the rest of the UK.</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rPr>
              <a:t>A quarter of Londoners now live in relative poverty, and a fifth in absolute poverty, after housing costs. This is higher than the UK rate. Child poverty in London is also significant, with 32% of children living in poverty after housing costs as of 2020/21-2022/23.</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rPr>
              <a:t>Approximately 9% of London households are overcrowded, and Asian and Black people are more likely to live in overcrowded conditions or homes that fail to meet the Decent Homes Standard. The unaffordability of housing has reached a record high, with significant disparities affecting Black and ethnic minority households.</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rPr>
              <a:t>Violent crime in London is disproportionately concentrated in deprived areas, with significant local variations, and disproportionately affects specific socio-demographic groups, including young Black men, men in general (except for domestic violence where women are more affected), and people with disabilities.</a:t>
            </a:r>
          </a:p>
          <a:p>
            <a:pPr marL="285750" marR="0" lvl="0" indent="-285750" algn="l"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endParaRPr kumimoji="0" lang="en-GB" sz="1400" b="0" i="0" u="none" strike="noStrike" kern="0" cap="none" spc="0" normalizeH="0" baseline="0" noProof="0">
              <a:ln>
                <a:noFill/>
              </a:ln>
              <a:solidFill>
                <a:srgbClr val="353E43"/>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endParaRPr kumimoji="0" lang="en-GB" sz="1400" b="0" i="0" u="none" strike="noStrike" kern="0" cap="none" spc="0" normalizeH="0" baseline="0" noProof="0">
              <a:ln>
                <a:noFill/>
              </a:ln>
              <a:solidFill>
                <a:srgbClr val="353E43"/>
              </a:solidFill>
              <a:effectLst/>
              <a:uLnTx/>
              <a:uFillTx/>
              <a:latin typeface="Arial"/>
              <a:ea typeface="+mn-ea"/>
              <a:cs typeface="Arial"/>
            </a:endParaRPr>
          </a:p>
        </p:txBody>
      </p:sp>
      <p:cxnSp>
        <p:nvCxnSpPr>
          <p:cNvPr id="2" name="Straight Connector 1">
            <a:extLst>
              <a:ext uri="{FF2B5EF4-FFF2-40B4-BE49-F238E27FC236}">
                <a16:creationId xmlns:a16="http://schemas.microsoft.com/office/drawing/2014/main" id="{6228D4EF-04BF-E178-1FD9-A6E27724AF4E}"/>
              </a:ext>
              <a:ext uri="{C183D7F6-B498-43B3-948B-1728B52AA6E4}">
                <adec:decorative xmlns:adec="http://schemas.microsoft.com/office/drawing/2017/decorative" val="1"/>
              </a:ext>
            </a:extLst>
          </p:cNvPr>
          <p:cNvCxnSpPr>
            <a:cxnSpLocks/>
          </p:cNvCxnSpPr>
          <p:nvPr/>
        </p:nvCxnSpPr>
        <p:spPr>
          <a:xfrm>
            <a:off x="622988" y="1230921"/>
            <a:ext cx="10946001" cy="0"/>
          </a:xfrm>
          <a:prstGeom prst="line">
            <a:avLst/>
          </a:prstGeom>
          <a:ln w="25400">
            <a:solidFill>
              <a:schemeClr val="bg1"/>
            </a:solidFill>
            <a:tailEnd type="non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09758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C1DB81A7-B1E2-40DE-BD21-8B53917186D1}"/>
              </a:ext>
            </a:extLst>
          </p:cNvPr>
          <p:cNvSpPr txBox="1">
            <a:spLocks noGrp="1"/>
          </p:cNvSpPr>
          <p:nvPr>
            <p:ph type="title" idx="4294967295"/>
          </p:nvPr>
        </p:nvSpPr>
        <p:spPr>
          <a:xfrm>
            <a:off x="604485" y="567871"/>
            <a:ext cx="10751768" cy="507791"/>
          </a:xfrm>
          <a:prstGeom prst="rect">
            <a:avLst/>
          </a:prstGeom>
          <a:noFill/>
          <a:ln w="25400" cap="flat" cmpd="sng" algn="ctr">
            <a:noFill/>
            <a:prstDash val="solid"/>
          </a:ln>
          <a:effectLst/>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0" tIns="45700" rIns="91425" bIns="4570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pPr marL="0" marR="0" lvl="0" indent="0" algn="l" defTabSz="914400" rtl="0" eaLnBrk="1" fontAlgn="auto" latinLnBrk="0" hangingPunct="1">
              <a:lnSpc>
                <a:spcPct val="90000"/>
              </a:lnSpc>
              <a:spcBef>
                <a:spcPts val="0"/>
              </a:spcBef>
              <a:spcAft>
                <a:spcPts val="0"/>
              </a:spcAft>
              <a:buClr>
                <a:srgbClr val="EE266D"/>
              </a:buClr>
              <a:buSzPts val="2800"/>
              <a:buFont typeface="Arial"/>
              <a:buNone/>
              <a:tabLst/>
              <a:defRPr/>
            </a:pPr>
            <a:r>
              <a:rPr kumimoji="0" lang="en-US" sz="3000" b="1" i="0" u="none" strike="noStrike" kern="0" cap="none" spc="190" normalizeH="0" baseline="0" noProof="0">
                <a:ln>
                  <a:noFill/>
                </a:ln>
                <a:solidFill>
                  <a:schemeClr val="accent3">
                    <a:lumMod val="75000"/>
                  </a:schemeClr>
                </a:solidFill>
                <a:effectLst/>
                <a:uLnTx/>
                <a:uFillTx/>
                <a:latin typeface="Arial" panose="020B0604020202020204" pitchFamily="34" charset="0"/>
                <a:ea typeface="Aktiv Grotesk" panose="020B0504020202020204" pitchFamily="34" charset="0"/>
                <a:cs typeface="Arial" panose="020B0604020202020204" pitchFamily="34" charset="0"/>
                <a:sym typeface="Arial"/>
              </a:rPr>
              <a:t>EXECUTIVE SUMMARY (3 of 5)</a:t>
            </a:r>
          </a:p>
        </p:txBody>
      </p:sp>
      <p:sp>
        <p:nvSpPr>
          <p:cNvPr id="16" name="TextBox 15">
            <a:extLst>
              <a:ext uri="{FF2B5EF4-FFF2-40B4-BE49-F238E27FC236}">
                <a16:creationId xmlns:a16="http://schemas.microsoft.com/office/drawing/2014/main" id="{50D55606-9498-4378-9AE7-7D19EB44EF7B}"/>
              </a:ext>
            </a:extLst>
          </p:cNvPr>
          <p:cNvSpPr txBox="1"/>
          <p:nvPr/>
        </p:nvSpPr>
        <p:spPr bwMode="gray">
          <a:xfrm>
            <a:off x="590592" y="1236956"/>
            <a:ext cx="10945982" cy="5427158"/>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0" cap="none" spc="0" normalizeH="0" baseline="0" noProof="0" dirty="0">
                <a:ln>
                  <a:noFill/>
                </a:ln>
                <a:solidFill>
                  <a:srgbClr val="353E43"/>
                </a:solidFill>
                <a:effectLst/>
                <a:uLnTx/>
                <a:uFillTx/>
                <a:latin typeface="Arial"/>
                <a:ea typeface="+mn-ea"/>
                <a:cs typeface="Arial"/>
                <a:sym typeface="Arial"/>
              </a:rPr>
              <a:t>Part 3 – Why Inequality exists? (Wider determinants) – continued.</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400" b="0" i="0" u="none" strike="noStrike" kern="0" cap="none" spc="0" normalizeH="0" baseline="0" noProof="0" dirty="0">
                <a:ln>
                  <a:noFill/>
                </a:ln>
                <a:solidFill>
                  <a:srgbClr val="353E43"/>
                </a:solidFill>
                <a:effectLst/>
                <a:uLnTx/>
                <a:uFillTx/>
                <a:latin typeface="Arial"/>
                <a:ea typeface="+mn-ea"/>
                <a:cs typeface="Arial"/>
              </a:rPr>
              <a:t>London had the highest percentage of deaths attributable to particulate air pollution among English regions in 2022, with a noticeable decline from previous years. Air pollution exposure disproportionately affects deprived and minority ethnic groups.</a:t>
            </a: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en-GB" sz="1400" b="0" i="0" u="none" strike="noStrike" kern="0" cap="none" spc="0" normalizeH="0" baseline="0" noProof="0" dirty="0">
                <a:ln>
                  <a:noFill/>
                </a:ln>
                <a:solidFill>
                  <a:srgbClr val="353E43"/>
                </a:solidFill>
                <a:effectLst/>
                <a:uLnTx/>
                <a:uFillTx/>
                <a:latin typeface="Arial"/>
                <a:ea typeface="+mn-ea"/>
                <a:cs typeface="Arial"/>
              </a:rPr>
              <a:t>As London responds to the climate emergency, climate risks are found to disproportionately affect the most deprived and disadvantaged individuals who are both more exposed and more vulnerable to their impacts, with reduced capacity to adapt. Specific at-risk groups include homeless people, people in non-decent housing, outdoor workers, and those with fewer financial resources.</a:t>
            </a:r>
            <a:endParaRPr kumimoji="0" lang="en-GB" sz="1400" b="1" i="0" u="none" strike="noStrike" kern="0" cap="none" spc="0" normalizeH="0" baseline="0" noProof="0" dirty="0">
              <a:ln>
                <a:noFill/>
              </a:ln>
              <a:solidFill>
                <a:srgbClr val="353E43"/>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0" cap="none" spc="0" normalizeH="0" baseline="0" noProof="0" dirty="0">
                <a:ln>
                  <a:noFill/>
                </a:ln>
                <a:solidFill>
                  <a:srgbClr val="353E43"/>
                </a:solidFill>
                <a:effectLst/>
                <a:uLnTx/>
                <a:uFillTx/>
                <a:latin typeface="Arial"/>
                <a:ea typeface="+mn-ea"/>
                <a:cs typeface="Arial"/>
                <a:sym typeface="Arial"/>
              </a:rPr>
              <a:t>Part 4 – Health behavioural risk factors</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400" b="0" i="0" u="none" strike="noStrike" kern="0" cap="none" spc="0" normalizeH="0" baseline="0" noProof="0" dirty="0">
                <a:ln>
                  <a:noFill/>
                </a:ln>
                <a:solidFill>
                  <a:srgbClr val="353E43"/>
                </a:solidFill>
                <a:effectLst/>
                <a:uLnTx/>
                <a:uFillTx/>
                <a:latin typeface="Arial"/>
                <a:ea typeface="+mn-ea"/>
                <a:cs typeface="Arial"/>
                <a:sym typeface="Arial"/>
              </a:rPr>
              <a:t>Tobacco use, high BMI, and poor diet were the top risk factors driving death and disability in London in 2019.</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400" b="0" i="0" u="none" strike="noStrike" kern="0" cap="none" spc="0" normalizeH="0" baseline="0" noProof="0" dirty="0">
                <a:ln>
                  <a:noFill/>
                </a:ln>
                <a:solidFill>
                  <a:srgbClr val="353E43"/>
                </a:solidFill>
                <a:effectLst/>
                <a:uLnTx/>
                <a:uFillTx/>
                <a:latin typeface="Arial"/>
                <a:ea typeface="+mn-ea"/>
                <a:cs typeface="Arial"/>
                <a:sym typeface="Arial"/>
              </a:rPr>
              <a:t>Smoking prevalence in London in 2022 was 11.7%, part of a continuing long-term decline from 2012. There is significant variation across boroughs, from 6.2% in Kingston up to 16.3% in Hounslow. Higher rates are observed in routine and manual occupations as well as among adults with a long-term mental health condition.</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400" b="0" i="0" u="none" strike="noStrike" kern="0" cap="none" spc="0" normalizeH="0" baseline="0" noProof="0" dirty="0">
                <a:ln>
                  <a:noFill/>
                </a:ln>
                <a:solidFill>
                  <a:srgbClr val="353E43"/>
                </a:solidFill>
                <a:effectLst/>
                <a:uLnTx/>
                <a:uFillTx/>
                <a:latin typeface="Arial"/>
                <a:ea typeface="+mn-ea"/>
                <a:cs typeface="Arial"/>
                <a:sym typeface="Arial"/>
              </a:rPr>
              <a:t>The proportion of overweight or obese adults in London in 2022/23 was 57.2%, lower than the national average of 64.0%, yet with significant variations across boroughs and no overall improvement over time.</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400" b="0" i="0" u="none" strike="noStrike" kern="0" cap="none" spc="0" normalizeH="0" baseline="0" noProof="0" dirty="0">
                <a:ln>
                  <a:noFill/>
                </a:ln>
                <a:solidFill>
                  <a:srgbClr val="353E43"/>
                </a:solidFill>
                <a:effectLst/>
                <a:uLnTx/>
                <a:uFillTx/>
                <a:latin typeface="Arial"/>
                <a:ea typeface="+mn-ea"/>
                <a:cs typeface="Arial"/>
                <a:sym typeface="Arial"/>
              </a:rPr>
              <a:t>In 2022/23, over one third of Year 6 children in London were classified as overweight or obese, continuing an increasing trend seen before the COVID-19 pandemic, with higher rates in the most deprived areas and among Black African children.</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400" b="0" i="0" u="none" strike="noStrike" kern="0" cap="none" spc="0" normalizeH="0" baseline="0" noProof="0" dirty="0">
                <a:ln>
                  <a:noFill/>
                </a:ln>
                <a:solidFill>
                  <a:srgbClr val="353E43"/>
                </a:solidFill>
                <a:effectLst/>
                <a:uLnTx/>
                <a:uFillTx/>
                <a:latin typeface="Arial"/>
                <a:ea typeface="+mn-ea"/>
                <a:cs typeface="Arial"/>
                <a:sym typeface="Arial"/>
              </a:rPr>
              <a:t>In 2022/23, 66.3% of London adults were physically active, below the England average of 67.1%. Physical inactivity was higher among those in routine/semi-routine jobs and long-term unemployment, people with a disability, and Black and Asian ethnic groups.</a:t>
            </a:r>
            <a:endParaRPr kumimoji="0" lang="en-GB" sz="1400" b="0" i="0" u="none" strike="noStrike" kern="0" cap="none" spc="0" normalizeH="0" baseline="0" noProof="0" dirty="0">
              <a:ln>
                <a:noFill/>
              </a:ln>
              <a:solidFill>
                <a:srgbClr val="353E43"/>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400" b="0" i="0" u="none" strike="noStrike" kern="0" cap="none" spc="0" normalizeH="0" baseline="0" noProof="0" dirty="0">
                <a:ln>
                  <a:noFill/>
                </a:ln>
                <a:solidFill>
                  <a:srgbClr val="353E43"/>
                </a:solidFill>
                <a:effectLst/>
                <a:uLnTx/>
                <a:uFillTx/>
                <a:latin typeface="Arial"/>
                <a:ea typeface="+mn-ea"/>
                <a:cs typeface="Arial"/>
                <a:sym typeface="Arial"/>
              </a:rPr>
              <a:t>In London, a quarter of people over 16 were ‘increasing or higher risk’ drinkers in 2021, exceeding the national rate. Highest consumption was in less deprived areas, but more alcohol-related hospital admissions occurred in poorer areas. </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400" b="0" i="0" u="none" strike="noStrike" kern="0" cap="none" spc="0" normalizeH="0" baseline="0" noProof="0" dirty="0">
                <a:ln>
                  <a:noFill/>
                </a:ln>
                <a:solidFill>
                  <a:srgbClr val="353E43"/>
                </a:solidFill>
                <a:effectLst/>
                <a:uLnTx/>
                <a:uFillTx/>
                <a:latin typeface="Arial"/>
                <a:ea typeface="+mn-ea"/>
                <a:cs typeface="Arial"/>
                <a:sym typeface="Arial"/>
              </a:rPr>
              <a:t>Drug-related death rates between 2018-2020 were lower than the national average but varied across the city.</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400" b="0" i="0" u="none" strike="noStrike" kern="0" cap="none" spc="0" normalizeH="0" baseline="0" noProof="0" dirty="0">
              <a:ln>
                <a:noFill/>
              </a:ln>
              <a:solidFill>
                <a:srgbClr val="353E43"/>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353E43"/>
              </a:solidFill>
              <a:effectLst/>
              <a:uLnTx/>
              <a:uFillTx/>
              <a:latin typeface="Arial"/>
              <a:ea typeface="+mn-ea"/>
              <a:cs typeface="Arial"/>
              <a:sym typeface="Arial"/>
            </a:endParaRPr>
          </a:p>
        </p:txBody>
      </p:sp>
      <p:cxnSp>
        <p:nvCxnSpPr>
          <p:cNvPr id="2" name="Straight Connector 1">
            <a:extLst>
              <a:ext uri="{FF2B5EF4-FFF2-40B4-BE49-F238E27FC236}">
                <a16:creationId xmlns:a16="http://schemas.microsoft.com/office/drawing/2014/main" id="{CCD60ABF-9378-6A9C-8957-BFF7446471DB}"/>
              </a:ext>
              <a:ext uri="{C183D7F6-B498-43B3-948B-1728B52AA6E4}">
                <adec:decorative xmlns:adec="http://schemas.microsoft.com/office/drawing/2017/decorative" val="1"/>
              </a:ext>
            </a:extLst>
          </p:cNvPr>
          <p:cNvCxnSpPr>
            <a:cxnSpLocks/>
          </p:cNvCxnSpPr>
          <p:nvPr/>
        </p:nvCxnSpPr>
        <p:spPr>
          <a:xfrm>
            <a:off x="622988" y="1230921"/>
            <a:ext cx="10946001" cy="0"/>
          </a:xfrm>
          <a:prstGeom prst="line">
            <a:avLst/>
          </a:prstGeom>
          <a:ln w="25400">
            <a:solidFill>
              <a:schemeClr val="bg1"/>
            </a:solidFill>
            <a:tailEnd type="non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84949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84F0CD9D-E44D-4C98-8393-4DFD3498C14B}"/>
              </a:ext>
            </a:extLst>
          </p:cNvPr>
          <p:cNvSpPr txBox="1">
            <a:spLocks noGrp="1"/>
          </p:cNvSpPr>
          <p:nvPr>
            <p:ph type="title" idx="4294967295"/>
          </p:nvPr>
        </p:nvSpPr>
        <p:spPr>
          <a:xfrm>
            <a:off x="604485" y="567871"/>
            <a:ext cx="10751768" cy="507791"/>
          </a:xfrm>
          <a:prstGeom prst="rect">
            <a:avLst/>
          </a:prstGeom>
          <a:noFill/>
          <a:ln w="25400" cap="flat" cmpd="sng" algn="ctr">
            <a:noFill/>
            <a:prstDash val="solid"/>
          </a:ln>
          <a:effectLst/>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0" tIns="45700" rIns="91425" bIns="4570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pPr marL="0" marR="0" lvl="0" indent="0" algn="l" defTabSz="914400" rtl="0" eaLnBrk="1" fontAlgn="auto" latinLnBrk="0" hangingPunct="1">
              <a:lnSpc>
                <a:spcPct val="90000"/>
              </a:lnSpc>
              <a:spcBef>
                <a:spcPts val="0"/>
              </a:spcBef>
              <a:spcAft>
                <a:spcPts val="0"/>
              </a:spcAft>
              <a:buClr>
                <a:srgbClr val="EE266D"/>
              </a:buClr>
              <a:buSzPts val="2800"/>
              <a:buFont typeface="Arial"/>
              <a:buNone/>
              <a:tabLst/>
              <a:defRPr/>
            </a:pPr>
            <a:r>
              <a:rPr kumimoji="0" lang="en-US" sz="3000" b="1" i="0" u="none" strike="noStrike" kern="0" cap="none" spc="190" normalizeH="0" baseline="0" noProof="0">
                <a:ln>
                  <a:noFill/>
                </a:ln>
                <a:solidFill>
                  <a:schemeClr val="accent3">
                    <a:lumMod val="75000"/>
                  </a:schemeClr>
                </a:solidFill>
                <a:effectLst/>
                <a:uLnTx/>
                <a:uFillTx/>
                <a:latin typeface="Arial" panose="020B0604020202020204" pitchFamily="34" charset="0"/>
                <a:ea typeface="Aktiv Grotesk" panose="020B0504020202020204" pitchFamily="34" charset="0"/>
                <a:cs typeface="Arial" panose="020B0604020202020204" pitchFamily="34" charset="0"/>
                <a:sym typeface="Arial"/>
              </a:rPr>
              <a:t>EXECUTIVE SUMMARY (4 of 5)</a:t>
            </a:r>
          </a:p>
        </p:txBody>
      </p:sp>
      <p:sp>
        <p:nvSpPr>
          <p:cNvPr id="16" name="TextBox 15">
            <a:extLst>
              <a:ext uri="{FF2B5EF4-FFF2-40B4-BE49-F238E27FC236}">
                <a16:creationId xmlns:a16="http://schemas.microsoft.com/office/drawing/2014/main" id="{50D55606-9498-4378-9AE7-7D19EB44EF7B}"/>
              </a:ext>
            </a:extLst>
          </p:cNvPr>
          <p:cNvSpPr txBox="1"/>
          <p:nvPr/>
        </p:nvSpPr>
        <p:spPr bwMode="gray">
          <a:xfrm>
            <a:off x="580967" y="1187890"/>
            <a:ext cx="10945982" cy="5435581"/>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0" cap="none" spc="0" normalizeH="0" baseline="0" noProof="0">
                <a:ln>
                  <a:noFill/>
                </a:ln>
                <a:solidFill>
                  <a:srgbClr val="353E43"/>
                </a:solidFill>
                <a:effectLst/>
                <a:uLnTx/>
                <a:uFillTx/>
                <a:latin typeface="Arial"/>
                <a:ea typeface="+mn-ea"/>
                <a:cs typeface="Arial"/>
                <a:sym typeface="Arial"/>
              </a:rPr>
              <a:t>Part 5 – Death and Illness in London</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London saw a decrease in all cause premature mortality from 2021 to 2022, returning to pre-pandemic levels. However, latest estimates show rates nearly three times higher in the most deprived areas compared to the least.</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Most major causes of death were more common in people from the most versus least deprived deciles, with COVID-19, heart disease and lung cancer contributing most significantly to the gap. </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People aged 65-80 years from the most deprived backgrounds are more likely to be diagnosed with hypertension, diabetes and coronary heart disease than those in the least deprived decile. Black and South Asian groups in this age category are also more likely to have hypertension and diabetes, while those from Asian backgrounds have a higher prevalence of coronary heart disease, compared to those from White backgrounds.</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One in four adults (aged 16+) show signs of p</a:t>
            </a:r>
            <a:r>
              <a:rPr kumimoji="0" lang="en-GB" sz="1400" b="0" i="0" u="none" strike="noStrike" kern="0" cap="none" spc="0" normalizeH="0" baseline="0" noProof="0" err="1">
                <a:ln>
                  <a:noFill/>
                </a:ln>
                <a:solidFill>
                  <a:srgbClr val="353E43"/>
                </a:solidFill>
                <a:effectLst/>
                <a:uLnTx/>
                <a:uFillTx/>
                <a:latin typeface="Arial"/>
                <a:ea typeface="+mn-ea"/>
                <a:cs typeface="Arial"/>
                <a:sym typeface="Arial"/>
              </a:rPr>
              <a:t>oor</a:t>
            </a:r>
            <a:r>
              <a:rPr kumimoji="0" lang="en-GB" sz="1400" b="0" i="0" u="none" strike="noStrike" kern="0" cap="none" spc="0" normalizeH="0" baseline="0" noProof="0">
                <a:ln>
                  <a:noFill/>
                </a:ln>
                <a:solidFill>
                  <a:srgbClr val="353E43"/>
                </a:solidFill>
                <a:effectLst/>
                <a:uLnTx/>
                <a:uFillTx/>
                <a:latin typeface="Arial"/>
                <a:ea typeface="+mn-ea"/>
                <a:cs typeface="Arial"/>
                <a:sym typeface="Arial"/>
              </a:rPr>
              <a:t> mental health, a slight decrease from a pandemic peak. This particularly affects younger adults, a trend mirrored by a decade-long rise in mental health issues in children aged 10-15, in London and the UK.</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Infant mortality in London is lower than England at 3.6 per 1,000 live births but shows a continuing gradual increase since 2014-16. Deprivation is found to be a predictor of infant mortality at the national level, a trend also represented at the London borough level. </a:t>
            </a:r>
            <a:endParaRPr kumimoji="0" lang="en-GB" sz="1400" b="1" i="0" u="none" strike="noStrike" kern="0" cap="none" spc="0" normalizeH="0" baseline="0" noProof="0">
              <a:ln>
                <a:noFill/>
              </a:ln>
              <a:solidFill>
                <a:srgbClr val="353E43"/>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0" cap="none" spc="0" normalizeH="0" baseline="0" noProof="0">
                <a:ln>
                  <a:noFill/>
                </a:ln>
                <a:solidFill>
                  <a:srgbClr val="353E43"/>
                </a:solidFill>
                <a:effectLst/>
                <a:uLnTx/>
                <a:uFillTx/>
                <a:latin typeface="Arial"/>
                <a:ea typeface="+mn-ea"/>
                <a:cs typeface="Arial"/>
                <a:sym typeface="Arial"/>
              </a:rPr>
              <a:t>Part 6 – Healthcare Inequalities in London</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400" b="0" i="0" u="none" strike="noStrike" kern="1200" cap="none" spc="0" normalizeH="0" baseline="0" noProof="0">
                <a:ln>
                  <a:noFill/>
                </a:ln>
                <a:solidFill>
                  <a:srgbClr val="353E43"/>
                </a:solidFill>
                <a:effectLst/>
                <a:uLnTx/>
                <a:uFillTx/>
                <a:latin typeface="Arial"/>
                <a:ea typeface="+mn-ea"/>
                <a:cs typeface="+mn-cs"/>
              </a:rPr>
              <a:t>Healthcare spending on emergency versus elective care is relatively higher in deprived areas, suggesting a reactive approach to health issues prevalent in these regions.</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400" b="0" i="0" u="none" strike="noStrike" kern="1200" cap="none" spc="0" normalizeH="0" baseline="0" noProof="0">
                <a:ln>
                  <a:noFill/>
                </a:ln>
                <a:solidFill>
                  <a:srgbClr val="353E43"/>
                </a:solidFill>
                <a:effectLst/>
                <a:uLnTx/>
                <a:uFillTx/>
                <a:latin typeface="Arial"/>
                <a:ea typeface="+mn-ea"/>
                <a:cs typeface="+mn-cs"/>
              </a:rPr>
              <a:t>Vaccination uptake for influenza and COVID-19 is lower in deprived areas and among certain ethnic groups, including people who are of Black Caribbean or African, Mixed, Bangladeshi or Pakistani ethnicity. With a resurgence of childhood infectious diseases affecting London, there are also inequalities in uptake of childhood vaccines by deprivation and ethnic groups. </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400" b="0" i="0" u="none" strike="noStrike" kern="1200" cap="none" spc="0" normalizeH="0" baseline="0" noProof="0">
                <a:ln>
                  <a:noFill/>
                </a:ln>
                <a:solidFill>
                  <a:srgbClr val="353E43"/>
                </a:solidFill>
                <a:effectLst/>
                <a:uLnTx/>
                <a:uFillTx/>
                <a:latin typeface="Arial"/>
                <a:ea typeface="+mn-ea"/>
                <a:cs typeface="+mn-cs"/>
              </a:rPr>
              <a:t>Screening for breast and bowel cancers shows a marked linear decrease in uptake with increasing deprivation.</a:t>
            </a:r>
          </a:p>
        </p:txBody>
      </p:sp>
      <p:cxnSp>
        <p:nvCxnSpPr>
          <p:cNvPr id="2" name="Straight Connector 1">
            <a:extLst>
              <a:ext uri="{FF2B5EF4-FFF2-40B4-BE49-F238E27FC236}">
                <a16:creationId xmlns:a16="http://schemas.microsoft.com/office/drawing/2014/main" id="{945E82C7-3423-3C9A-B415-996FB3037276}"/>
              </a:ext>
              <a:ext uri="{C183D7F6-B498-43B3-948B-1728B52AA6E4}">
                <adec:decorative xmlns:adec="http://schemas.microsoft.com/office/drawing/2017/decorative" val="1"/>
              </a:ext>
            </a:extLst>
          </p:cNvPr>
          <p:cNvCxnSpPr>
            <a:cxnSpLocks/>
          </p:cNvCxnSpPr>
          <p:nvPr/>
        </p:nvCxnSpPr>
        <p:spPr>
          <a:xfrm>
            <a:off x="623007" y="1151143"/>
            <a:ext cx="10946001" cy="0"/>
          </a:xfrm>
          <a:prstGeom prst="line">
            <a:avLst/>
          </a:prstGeom>
          <a:ln w="25400">
            <a:solidFill>
              <a:schemeClr val="bg1"/>
            </a:solidFill>
            <a:tailEnd type="non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795846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84F0CD9D-E44D-4C98-8393-4DFD3498C14B}"/>
              </a:ext>
            </a:extLst>
          </p:cNvPr>
          <p:cNvSpPr txBox="1">
            <a:spLocks noGrp="1"/>
          </p:cNvSpPr>
          <p:nvPr>
            <p:ph type="title" idx="4294967295"/>
          </p:nvPr>
        </p:nvSpPr>
        <p:spPr>
          <a:xfrm>
            <a:off x="598175" y="550351"/>
            <a:ext cx="10751768" cy="507791"/>
          </a:xfrm>
          <a:prstGeom prst="rect">
            <a:avLst/>
          </a:prstGeom>
          <a:noFill/>
          <a:ln w="25400" cap="flat" cmpd="sng" algn="ctr">
            <a:noFill/>
            <a:prstDash val="solid"/>
          </a:ln>
          <a:effectLst/>
        </p:spPr>
        <p:style>
          <a:lnRef idx="2">
            <a:schemeClr val="dk1">
              <a:shade val="50000"/>
            </a:schemeClr>
          </a:lnRef>
          <a:fillRef idx="1">
            <a:schemeClr val="dk1"/>
          </a:fillRef>
          <a:effectRef idx="0">
            <a:schemeClr val="dk1"/>
          </a:effectRef>
          <a:fontRef idx="minor">
            <a:schemeClr val="lt1"/>
          </a:fontRef>
        </p:style>
        <p:txBody>
          <a:bodyPr rot="0" spcFirstLastPara="1" vertOverflow="overflow" horzOverflow="overflow" vert="horz" wrap="square" lIns="0" tIns="45700" rIns="91425" bIns="4570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pPr marL="0" marR="0" lvl="0" indent="0" algn="l" defTabSz="914400" rtl="0" eaLnBrk="1" fontAlgn="auto" latinLnBrk="0" hangingPunct="1">
              <a:lnSpc>
                <a:spcPct val="90000"/>
              </a:lnSpc>
              <a:spcBef>
                <a:spcPts val="0"/>
              </a:spcBef>
              <a:spcAft>
                <a:spcPts val="0"/>
              </a:spcAft>
              <a:buClr>
                <a:srgbClr val="EE266D"/>
              </a:buClr>
              <a:buSzPts val="2800"/>
              <a:buFont typeface="Arial"/>
              <a:buNone/>
              <a:tabLst/>
              <a:defRPr/>
            </a:pPr>
            <a:r>
              <a:rPr kumimoji="0" lang="en-US" sz="3000" b="1" i="0" u="none" strike="noStrike" kern="0" cap="none" spc="190" normalizeH="0" baseline="0" noProof="0">
                <a:ln>
                  <a:noFill/>
                </a:ln>
                <a:solidFill>
                  <a:schemeClr val="accent3">
                    <a:lumMod val="75000"/>
                  </a:schemeClr>
                </a:solidFill>
                <a:effectLst/>
                <a:uLnTx/>
                <a:uFillTx/>
                <a:latin typeface="Arial" panose="020B0604020202020204" pitchFamily="34" charset="0"/>
                <a:ea typeface="Aktiv Grotesk" panose="020B0504020202020204" pitchFamily="34" charset="0"/>
                <a:cs typeface="Arial" panose="020B0604020202020204" pitchFamily="34" charset="0"/>
                <a:sym typeface="Arial"/>
              </a:rPr>
              <a:t>EXECUTIVE SUMMARY (5 of 5)</a:t>
            </a:r>
          </a:p>
        </p:txBody>
      </p:sp>
      <p:sp>
        <p:nvSpPr>
          <p:cNvPr id="16" name="TextBox 15">
            <a:extLst>
              <a:ext uri="{FF2B5EF4-FFF2-40B4-BE49-F238E27FC236}">
                <a16:creationId xmlns:a16="http://schemas.microsoft.com/office/drawing/2014/main" id="{50D55606-9498-4378-9AE7-7D19EB44EF7B}"/>
              </a:ext>
            </a:extLst>
          </p:cNvPr>
          <p:cNvSpPr txBox="1"/>
          <p:nvPr/>
        </p:nvSpPr>
        <p:spPr bwMode="gray">
          <a:xfrm>
            <a:off x="592527" y="1191929"/>
            <a:ext cx="10945982" cy="5332392"/>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0" cap="none" spc="0" normalizeH="0" baseline="0" noProof="0">
                <a:ln>
                  <a:noFill/>
                </a:ln>
                <a:solidFill>
                  <a:srgbClr val="353E43"/>
                </a:solidFill>
                <a:effectLst/>
                <a:uLnTx/>
                <a:uFillTx/>
                <a:latin typeface="Arial"/>
                <a:ea typeface="+mn-ea"/>
                <a:cs typeface="Arial"/>
                <a:sym typeface="Arial"/>
              </a:rPr>
              <a:t>Part 6 – Continued</a:t>
            </a:r>
          </a:p>
          <a:p>
            <a:pPr marL="285750" marR="0" lvl="0" indent="-285750" algn="l"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GB" sz="1400" b="0" i="0" u="none" strike="noStrike" kern="1200" cap="none" spc="0" normalizeH="0" baseline="0" noProof="0">
                <a:ln>
                  <a:noFill/>
                </a:ln>
                <a:solidFill>
                  <a:srgbClr val="353E43"/>
                </a:solidFill>
                <a:effectLst/>
                <a:uLnTx/>
                <a:uFillTx/>
                <a:latin typeface="Arial"/>
                <a:ea typeface="+mn-ea"/>
                <a:cs typeface="+mn-cs"/>
              </a:rPr>
              <a:t>Management of hypertension and diabetes, measured by patients achieving treatment targets at individual GP practices, shows a declining trend with increasing deprivation.</a:t>
            </a:r>
          </a:p>
          <a:p>
            <a:pPr marL="285750" marR="0" lvl="0" indent="-285750" algn="l"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GB" sz="1400" b="0" i="0" u="none" strike="noStrike" kern="1200" cap="none" spc="0" normalizeH="0" baseline="0" noProof="0">
                <a:ln>
                  <a:noFill/>
                </a:ln>
                <a:solidFill>
                  <a:srgbClr val="353E43"/>
                </a:solidFill>
                <a:effectLst/>
                <a:uLnTx/>
                <a:uFillTx/>
                <a:latin typeface="Arial"/>
                <a:ea typeface="+mn-ea"/>
                <a:cs typeface="+mn-cs"/>
              </a:rPr>
              <a:t>However, NHS Health Checks are more likely to be taken up by people in more deprived areas and by people from Black, Asian and Other ethnicities, offering an opportunity to promote health in people known to be at significant disadvantage.</a:t>
            </a:r>
            <a:endParaRPr kumimoji="0" lang="en-GB" sz="1400" b="1" i="0" u="none" strike="noStrike" kern="0" cap="none" spc="0" normalizeH="0" baseline="0" noProof="0">
              <a:ln>
                <a:noFill/>
              </a:ln>
              <a:solidFill>
                <a:srgbClr val="353E43"/>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400" b="1" i="0" u="none" strike="noStrike" kern="0" cap="none" spc="0" normalizeH="0" baseline="0" noProof="0">
              <a:ln>
                <a:noFill/>
              </a:ln>
              <a:solidFill>
                <a:srgbClr val="353E43"/>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0" cap="none" spc="0" normalizeH="0" baseline="0" noProof="0">
                <a:ln>
                  <a:noFill/>
                </a:ln>
                <a:solidFill>
                  <a:srgbClr val="353E43"/>
                </a:solidFill>
                <a:effectLst/>
                <a:uLnTx/>
                <a:uFillTx/>
                <a:latin typeface="Arial"/>
                <a:ea typeface="+mn-ea"/>
                <a:cs typeface="Arial"/>
                <a:sym typeface="Arial"/>
              </a:rPr>
              <a:t>Part 7 - Conclusion</a:t>
            </a:r>
            <a:endParaRPr kumimoji="0" lang="en-GB" sz="1400" b="1" i="0" u="none" strike="noStrike" kern="0" cap="none" spc="0" normalizeH="0" baseline="0" noProof="0">
              <a:ln>
                <a:noFill/>
              </a:ln>
              <a:solidFill>
                <a:srgbClr val="353E43"/>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This report highlights a continuing story of inequalities in health by deprivation and ethnicity, from the upstream wider determinants to the ultimate outcomes such as disease and mortality. </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Still recovering from the impacts of the COVID-19 pandemic, London has been faced with new threats to health including a long-spanning cost of living crisis that, alongside shifts in the housing market, is driving more Londoners into financial difficulties and poverty. The advance of climate change and the unique risks posed by changing weather patterns and the frequency of environmental disasters is also an emerging issue. Due to the disproportionate impact of these threats onto already disadvantaged groups, these trends are likely to contribute to widening health inequalities over time. </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Given the complex intersection of environment, social factors, health behaviours and health status, tackling health inequalities will require joined-up working and partnerships, such as through implementing and advocating for a ‘Health in All Policies’ approach. </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The data available does not currently allow us to capture a full picture of health inequalities in London. Efforts to improve systematic and consistent collection, recording and coding of data relating to geography, across all protected characteristics, and of key inclusion health groups should remain a priority to provide more effective intelligence. </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Partnership action could be used to identify means of accessing more novel and timely data, more integrated and linked datasets between heath and care and wider determinants. This would enable more targeted, evidence-based strategies. </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353E43"/>
              </a:solidFill>
              <a:effectLst/>
              <a:uLnTx/>
              <a:uFillTx/>
              <a:latin typeface="Arial"/>
              <a:ea typeface="+mn-ea"/>
              <a:cs typeface="Arial"/>
            </a:endParaRPr>
          </a:p>
        </p:txBody>
      </p:sp>
    </p:spTree>
    <p:extLst>
      <p:ext uri="{BB962C8B-B14F-4D97-AF65-F5344CB8AC3E}">
        <p14:creationId xmlns:p14="http://schemas.microsoft.com/office/powerpoint/2010/main" val="2348405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3" name="Text Placeholder 5">
            <a:extLst>
              <a:ext uri="{FF2B5EF4-FFF2-40B4-BE49-F238E27FC236}">
                <a16:creationId xmlns:a16="http://schemas.microsoft.com/office/drawing/2014/main" id="{DB1AB912-F8CC-0541-AED2-082E4223B659}"/>
              </a:ext>
            </a:extLst>
          </p:cNvPr>
          <p:cNvSpPr txBox="1">
            <a:spLocks/>
          </p:cNvSpPr>
          <p:nvPr/>
        </p:nvSpPr>
        <p:spPr>
          <a:xfrm>
            <a:off x="6199656" y="1455178"/>
            <a:ext cx="5369334" cy="256306"/>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GB" sz="1600" b="1" i="0" u="none" strike="noStrike" kern="1200" cap="none" spc="0" normalizeH="0" baseline="0" noProof="0">
                <a:ln>
                  <a:noFill/>
                </a:ln>
                <a:solidFill>
                  <a:srgbClr val="353E43"/>
                </a:solidFill>
                <a:effectLst/>
                <a:uLnTx/>
                <a:uFillTx/>
                <a:latin typeface="Arial"/>
                <a:ea typeface="+mn-ea"/>
                <a:cs typeface="Arial"/>
                <a:sym typeface="Arial"/>
              </a:rPr>
              <a:t>Fig 1. Population Density (persons per km</a:t>
            </a:r>
            <a:r>
              <a:rPr kumimoji="0" lang="en-GB" sz="1600" b="1" i="0" u="none" strike="noStrike" kern="1200" cap="none" spc="0" normalizeH="0" baseline="30000" noProof="0">
                <a:ln>
                  <a:noFill/>
                </a:ln>
                <a:solidFill>
                  <a:srgbClr val="353E43"/>
                </a:solidFill>
                <a:effectLst/>
                <a:uLnTx/>
                <a:uFillTx/>
                <a:latin typeface="Arial"/>
                <a:ea typeface="+mn-ea"/>
                <a:cs typeface="Arial"/>
                <a:sym typeface="Arial"/>
              </a:rPr>
              <a:t>2</a:t>
            </a:r>
            <a:r>
              <a:rPr kumimoji="0" lang="en-GB" sz="1600" b="1" i="0" u="none" strike="noStrike" kern="1200" cap="none" spc="0" normalizeH="0" baseline="0" noProof="0">
                <a:ln>
                  <a:noFill/>
                </a:ln>
                <a:solidFill>
                  <a:srgbClr val="353E43"/>
                </a:solidFill>
                <a:effectLst/>
                <a:uLnTx/>
                <a:uFillTx/>
                <a:latin typeface="Arial"/>
                <a:ea typeface="+mn-ea"/>
                <a:cs typeface="Arial"/>
                <a:sym typeface="Arial"/>
              </a:rPr>
              <a:t>) by London Borough, 2021 Census</a:t>
            </a:r>
            <a:endParaRPr kumimoji="0" lang="en-GB" sz="1600" b="1" i="0" u="none" strike="noStrike" kern="1200" cap="none" spc="-10" normalizeH="0" baseline="0" noProof="0">
              <a:ln>
                <a:noFill/>
              </a:ln>
              <a:solidFill>
                <a:srgbClr val="353E43"/>
              </a:solidFill>
              <a:effectLst/>
              <a:uLnTx/>
              <a:uFillTx/>
              <a:latin typeface="Arial" panose="020B0604020202020204" pitchFamily="34" charset="0"/>
              <a:ea typeface="Aktiv Grotesk" panose="020B0504020202020204" pitchFamily="34" charset="0"/>
              <a:cs typeface="Arial" panose="020B0604020202020204" pitchFamily="34" charset="0"/>
              <a:sym typeface="Arial"/>
            </a:endParaRPr>
          </a:p>
        </p:txBody>
      </p:sp>
      <p:sp>
        <p:nvSpPr>
          <p:cNvPr id="34" name="Rectangle 33">
            <a:extLst>
              <a:ext uri="{FF2B5EF4-FFF2-40B4-BE49-F238E27FC236}">
                <a16:creationId xmlns:a16="http://schemas.microsoft.com/office/drawing/2014/main" id="{EA7DDB4C-1115-E242-A72F-FF1C2B9E3A10}"/>
              </a:ext>
            </a:extLst>
          </p:cNvPr>
          <p:cNvSpPr/>
          <p:nvPr/>
        </p:nvSpPr>
        <p:spPr>
          <a:xfrm>
            <a:off x="6174328" y="1999831"/>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TextBox 39">
            <a:extLst>
              <a:ext uri="{FF2B5EF4-FFF2-40B4-BE49-F238E27FC236}">
                <a16:creationId xmlns:a16="http://schemas.microsoft.com/office/drawing/2014/main" id="{27B07B3D-F66A-9646-9C2D-95983657B7C2}"/>
              </a:ext>
            </a:extLst>
          </p:cNvPr>
          <p:cNvSpPr txBox="1"/>
          <p:nvPr/>
        </p:nvSpPr>
        <p:spPr bwMode="gray">
          <a:xfrm>
            <a:off x="623010" y="1455178"/>
            <a:ext cx="5320589" cy="1528162"/>
          </a:xfrm>
          <a:prstGeom prst="rect">
            <a:avLst/>
          </a:prstGeom>
          <a:noFill/>
        </p:spPr>
        <p:txBody>
          <a:bodyPr wrap="square" lIns="0" tIns="0" rIns="0" bIns="0" rtlCol="0" anchor="t">
            <a:noAutofit/>
          </a:bodyPr>
          <a:lstStyle/>
          <a:p>
            <a:pPr marL="285750" marR="0" lvl="0" indent="-28575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GB" sz="1400" b="0" i="0" u="none" strike="noStrike" kern="0" cap="none" spc="0" normalizeH="0" baseline="0" noProof="0" dirty="0">
                <a:ln>
                  <a:noFill/>
                </a:ln>
                <a:solidFill>
                  <a:srgbClr val="353E43"/>
                </a:solidFill>
                <a:effectLst/>
                <a:uLnTx/>
                <a:uFillTx/>
                <a:latin typeface="Arial"/>
                <a:ea typeface="+mn-ea"/>
                <a:cs typeface="Arial"/>
                <a:sym typeface="Arial"/>
              </a:rPr>
              <a:t>The census population estimate of 8.8 million was likely to be close to a low point in London’s population, brought about by a temporary dip during the COVID-19 pandemic.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dirty="0">
                <a:ln>
                  <a:noFill/>
                </a:ln>
                <a:solidFill>
                  <a:srgbClr val="353E43"/>
                </a:solidFill>
                <a:effectLst/>
                <a:uLnTx/>
                <a:uFillTx/>
                <a:latin typeface="Arial"/>
                <a:ea typeface="+mn-ea"/>
                <a:cs typeface="Arial"/>
                <a:sym typeface="Arial"/>
              </a:rPr>
              <a:t>We know the pandemic caused some outflow of families and young adults from London and a virtual halt in international movements. We don’t know how far COVID affected the census responses that were recorded. </a:t>
            </a:r>
            <a:endParaRPr kumimoji="0" lang="en-GB" sz="1400" b="0" i="0" u="none" strike="noStrike" kern="0" cap="none" spc="0" normalizeH="0" baseline="0" noProof="0" dirty="0">
              <a:ln>
                <a:noFill/>
              </a:ln>
              <a:solidFill>
                <a:srgbClr val="353E43"/>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0" cap="none" spc="0" normalizeH="0" baseline="0" noProof="0">
              <a:ln>
                <a:noFill/>
              </a:ln>
              <a:solidFill>
                <a:srgbClr val="353E43"/>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353E43"/>
                </a:solidFill>
                <a:effectLst/>
                <a:uLnTx/>
                <a:uFillTx/>
                <a:latin typeface="Arial"/>
                <a:ea typeface="+mn-ea"/>
                <a:cs typeface="Arial"/>
                <a:sym typeface="Arial"/>
              </a:rPr>
              <a:t>Key Census statistics</a:t>
            </a:r>
            <a:endParaRPr kumimoji="0" lang="en-GB" sz="1400" b="1" i="0" u="none" strike="noStrike" kern="0" cap="none" spc="0" normalizeH="0" baseline="0" noProof="0" dirty="0">
              <a:ln>
                <a:noFill/>
              </a:ln>
              <a:solidFill>
                <a:srgbClr val="353E43"/>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dirty="0">
                <a:ln>
                  <a:noFill/>
                </a:ln>
                <a:solidFill>
                  <a:srgbClr val="353E43"/>
                </a:solidFill>
                <a:effectLst/>
                <a:uLnTx/>
                <a:uFillTx/>
                <a:latin typeface="Arial"/>
                <a:ea typeface="+mn-ea"/>
                <a:cs typeface="Arial"/>
                <a:sym typeface="Arial"/>
              </a:rPr>
              <a:t>41% of Londoners were born outside UK (Rest of England 13%), and 46% were of Asian, Black, Mixed or Other ethnicities</a:t>
            </a:r>
            <a:endParaRPr kumimoji="0" lang="en-GB" sz="1400" b="0" i="0" u="none" strike="noStrike" kern="0" cap="none" spc="0" normalizeH="0" baseline="0" noProof="0" dirty="0">
              <a:ln>
                <a:noFill/>
              </a:ln>
              <a:solidFill>
                <a:srgbClr val="353E43"/>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GB" sz="1400" b="0" i="0" u="none" strike="noStrike" kern="0" cap="none" spc="0" normalizeH="0" baseline="0" noProof="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dirty="0">
                <a:ln>
                  <a:noFill/>
                </a:ln>
                <a:solidFill>
                  <a:srgbClr val="353E43"/>
                </a:solidFill>
                <a:effectLst/>
                <a:uLnTx/>
                <a:uFillTx/>
                <a:latin typeface="Arial"/>
                <a:ea typeface="+mn-ea"/>
                <a:cs typeface="Arial"/>
                <a:sym typeface="Arial"/>
              </a:rPr>
              <a:t>50% of Londoners were aged 35 or under (Rest of England 43%) and 12% were aged 65 or over (Rest of England 20%)</a:t>
            </a:r>
            <a:endParaRPr kumimoji="0" lang="en-GB" sz="1400" b="0" i="0" u="none" strike="noStrike" kern="0" cap="none" spc="0" normalizeH="0" baseline="0" noProof="0" dirty="0">
              <a:ln>
                <a:noFill/>
              </a:ln>
              <a:solidFill>
                <a:srgbClr val="353E43"/>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0" cap="none" spc="0" normalizeH="0" baseline="0" noProof="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4.2% of Londoners aged 16 or over identified as LGB+ and 0.9% said their gender identity differed from their sex at birth</a:t>
            </a:r>
            <a:endParaRPr kumimoji="0" lang="en-GB" sz="1400" b="0" i="0" u="none" strike="noStrike" kern="0" cap="none" spc="0" normalizeH="0" baseline="0" noProof="0">
              <a:ln>
                <a:noFill/>
              </a:ln>
              <a:solidFill>
                <a:srgbClr val="353E43"/>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0" cap="none" spc="0" normalizeH="0" baseline="0" noProof="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12% of London’s working-age (aged 18-66) population reported they were disabled (Rest of England 17%) and 3.9% reported bad or very bad health (Rest of England 4.8%) </a:t>
            </a:r>
            <a:endParaRPr kumimoji="0" lang="en-GB" sz="1400" b="0" i="0" u="none" strike="noStrike" kern="0" cap="none" spc="0" normalizeH="0" baseline="30000" noProof="0">
              <a:ln>
                <a:noFill/>
              </a:ln>
              <a:solidFill>
                <a:srgbClr val="353E43"/>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1" i="0" u="none" strike="noStrike" kern="0" cap="none" spc="0" normalizeH="0" baseline="0" noProof="0">
              <a:ln>
                <a:noFill/>
              </a:ln>
              <a:solidFill>
                <a:srgbClr val="353E43"/>
              </a:solidFill>
              <a:effectLst/>
              <a:uLnTx/>
              <a:uFillTx/>
              <a:latin typeface="Arial"/>
              <a:ea typeface="+mn-ea"/>
              <a:cs typeface="Arial"/>
              <a:sym typeface="Arial"/>
            </a:endParaRPr>
          </a:p>
        </p:txBody>
      </p:sp>
      <p:pic>
        <p:nvPicPr>
          <p:cNvPr id="8" name="Picture 2">
            <a:extLst>
              <a:ext uri="{FF2B5EF4-FFF2-40B4-BE49-F238E27FC236}">
                <a16:creationId xmlns:a16="http://schemas.microsoft.com/office/drawing/2014/main" id="{E911B6B4-F62D-4666-8C4C-D06DE9E571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174328" y="1991714"/>
            <a:ext cx="6061753" cy="43975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2EEACAB0-C0B0-41F8-931A-150C1E2F950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6472718" y="5311450"/>
            <a:ext cx="551839" cy="808412"/>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2">
            <a:extLst>
              <a:ext uri="{FF2B5EF4-FFF2-40B4-BE49-F238E27FC236}">
                <a16:creationId xmlns:a16="http://schemas.microsoft.com/office/drawing/2014/main" id="{AF9DEC43-AD98-4E76-8FD2-9BC388602532}"/>
              </a:ext>
            </a:extLst>
          </p:cNvPr>
          <p:cNvSpPr txBox="1">
            <a:spLocks/>
          </p:cNvSpPr>
          <p:nvPr/>
        </p:nvSpPr>
        <p:spPr>
          <a:xfrm>
            <a:off x="628300" y="486747"/>
            <a:ext cx="10751768" cy="923289"/>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spcFirstLastPara="1" wrap="square" lIns="0" tIns="45700" rIns="91425" bIns="45700" anchor="t"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pPr marL="0" marR="0" lvl="0" indent="0" algn="l" defTabSz="914400" rtl="0" eaLnBrk="1" fontAlgn="auto" latinLnBrk="0" hangingPunct="1">
              <a:lnSpc>
                <a:spcPct val="90000"/>
              </a:lnSpc>
              <a:spcBef>
                <a:spcPts val="0"/>
              </a:spcBef>
              <a:spcAft>
                <a:spcPts val="0"/>
              </a:spcAft>
              <a:buClr>
                <a:srgbClr val="EE266D"/>
              </a:buClr>
              <a:buSzPts val="2800"/>
              <a:buFont typeface="Arial"/>
              <a:buNone/>
              <a:tabLst/>
              <a:defRPr/>
            </a:pPr>
            <a:r>
              <a:rPr kumimoji="0" lang="en-GB" sz="3000" b="1" i="0" u="none" strike="noStrike" kern="0" cap="none" spc="190" normalizeH="0" baseline="0" noProof="0" dirty="0">
                <a:ln>
                  <a:noFill/>
                </a:ln>
                <a:solidFill>
                  <a:schemeClr val="accent3">
                    <a:lumMod val="75000"/>
                  </a:schemeClr>
                </a:solidFill>
                <a:effectLst/>
                <a:uLnTx/>
                <a:uFillTx/>
                <a:latin typeface="Arial"/>
                <a:ea typeface="Aktiv Grotesk" panose="020B0504020202020204" pitchFamily="34" charset="0"/>
                <a:cs typeface="Arial"/>
                <a:sym typeface="Arial"/>
              </a:rPr>
              <a:t>LONDON’S 2021 CENSUS DAY POPULATION WAS 8.8 MILLION, LOWER THAN 2020 OR 2022   </a:t>
            </a:r>
            <a:endParaRPr kumimoji="0" lang="en-US" sz="3000" b="1" i="0" u="none" strike="noStrike" kern="0" cap="none" spc="190" normalizeH="0" baseline="0" noProof="0" dirty="0">
              <a:ln>
                <a:noFill/>
              </a:ln>
              <a:solidFill>
                <a:schemeClr val="accent3">
                  <a:lumMod val="75000"/>
                </a:schemeClr>
              </a:solidFill>
              <a:effectLst/>
              <a:uLnTx/>
              <a:uFillTx/>
              <a:latin typeface="Arial" panose="020B0604020202020204" pitchFamily="34" charset="0"/>
              <a:ea typeface="Aktiv Grotesk" panose="020B0504020202020204" pitchFamily="34" charset="0"/>
              <a:cs typeface="Arial" panose="020B0604020202020204" pitchFamily="34" charset="0"/>
              <a:sym typeface="Arial"/>
            </a:endParaRPr>
          </a:p>
        </p:txBody>
      </p:sp>
      <p:sp>
        <p:nvSpPr>
          <p:cNvPr id="14" name="Rectangle 13">
            <a:extLst>
              <a:ext uri="{FF2B5EF4-FFF2-40B4-BE49-F238E27FC236}">
                <a16:creationId xmlns:a16="http://schemas.microsoft.com/office/drawing/2014/main" id="{EB0CD425-5049-4A2C-BA63-1AE9ACA504BC}"/>
              </a:ext>
            </a:extLst>
          </p:cNvPr>
          <p:cNvSpPr/>
          <p:nvPr/>
        </p:nvSpPr>
        <p:spPr>
          <a:xfrm>
            <a:off x="817179" y="6498124"/>
            <a:ext cx="2549096"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53E43"/>
                </a:solidFill>
                <a:effectLst/>
                <a:uLnTx/>
                <a:uFillTx/>
                <a:latin typeface="Arial"/>
                <a:ea typeface="+mn-ea"/>
                <a:cs typeface="Arial" panose="020B0604020202020204" pitchFamily="34" charset="0"/>
              </a:rPr>
              <a:t>Source: </a:t>
            </a:r>
            <a:r>
              <a:rPr kumimoji="0" lang="en-US" sz="1000" b="0" i="0" u="none" strike="noStrike" kern="1200" cap="none" spc="0" normalizeH="0" baseline="0" noProof="0">
                <a:ln>
                  <a:noFill/>
                </a:ln>
                <a:solidFill>
                  <a:srgbClr val="353E43"/>
                </a:solidFill>
                <a:effectLst/>
                <a:uLnTx/>
                <a:uFillTx/>
                <a:latin typeface="Arial"/>
                <a:ea typeface="+mn-ea"/>
                <a:cs typeface="Arial" panose="020B0604020202020204" pitchFamily="34" charset="0"/>
                <a:hlinkClick r:id="rId5">
                  <a:extLst>
                    <a:ext uri="{A12FA001-AC4F-418D-AE19-62706E023703}">
                      <ahyp:hlinkClr xmlns:ahyp="http://schemas.microsoft.com/office/drawing/2018/hyperlinkcolor" val="tx"/>
                    </a:ext>
                  </a:extLst>
                </a:hlinkClick>
              </a:rPr>
              <a:t>England and Wales Census 2021</a:t>
            </a:r>
            <a:endParaRPr kumimoji="0" lang="en-US"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028214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BAA9766-10B6-2F27-AC94-EEA818DF4E44}"/>
              </a:ext>
            </a:extLst>
          </p:cNvPr>
          <p:cNvGraphicFramePr>
            <a:graphicFrameLocks noGrp="1"/>
          </p:cNvGraphicFramePr>
          <p:nvPr>
            <p:extLst>
              <p:ext uri="{D42A27DB-BD31-4B8C-83A1-F6EECF244321}">
                <p14:modId xmlns:p14="http://schemas.microsoft.com/office/powerpoint/2010/main" val="3197409184"/>
              </p:ext>
            </p:extLst>
          </p:nvPr>
        </p:nvGraphicFramePr>
        <p:xfrm>
          <a:off x="584736" y="1752651"/>
          <a:ext cx="10948766" cy="4642676"/>
        </p:xfrm>
        <a:graphic>
          <a:graphicData uri="http://schemas.openxmlformats.org/drawingml/2006/table">
            <a:tbl>
              <a:tblPr firstRow="1" bandRow="1">
                <a:tableStyleId>{0505E3EF-67EA-436B-97B2-0124C06EBD24}</a:tableStyleId>
              </a:tblPr>
              <a:tblGrid>
                <a:gridCol w="10948766">
                  <a:extLst>
                    <a:ext uri="{9D8B030D-6E8A-4147-A177-3AD203B41FA5}">
                      <a16:colId xmlns:a16="http://schemas.microsoft.com/office/drawing/2014/main" val="1849953171"/>
                    </a:ext>
                  </a:extLst>
                </a:gridCol>
              </a:tblGrid>
              <a:tr h="1915031">
                <a:tc>
                  <a:txBody>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a:ln>
                            <a:noFill/>
                          </a:ln>
                          <a:solidFill>
                            <a:srgbClr val="353E43"/>
                          </a:solidFill>
                          <a:effectLst/>
                          <a:uLnTx/>
                          <a:uFillTx/>
                          <a:latin typeface="+mn-lt"/>
                          <a:ea typeface="+mn-ea"/>
                          <a:cs typeface="Arial"/>
                          <a:sym typeface="Arial"/>
                        </a:rPr>
                        <a:t>Homeless People</a:t>
                      </a:r>
                      <a:endParaRPr kumimoji="0" lang="en-GB" sz="1400" b="1" i="0" u="none" strike="noStrike" kern="0" cap="none" spc="0" normalizeH="0" baseline="0" noProof="0">
                        <a:ln>
                          <a:noFill/>
                        </a:ln>
                        <a:solidFill>
                          <a:srgbClr val="353E43"/>
                        </a:solidFill>
                        <a:effectLst/>
                        <a:uLnTx/>
                        <a:uFillTx/>
                        <a:latin typeface="+mn-lt"/>
                        <a:ea typeface="+mn-ea"/>
                        <a:cs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a:ln>
                            <a:noFill/>
                          </a:ln>
                          <a:solidFill>
                            <a:srgbClr val="353E43"/>
                          </a:solidFill>
                          <a:effectLst/>
                          <a:uLnTx/>
                          <a:uFillTx/>
                          <a:latin typeface="+mn-lt"/>
                          <a:ea typeface="+mn-ea"/>
                          <a:cs typeface="Arial"/>
                          <a:sym typeface="Arial"/>
                        </a:rPr>
                        <a:t>31,620 households in London were owed a statutory relief duty due to homelessness in 2022-23, up 11% from 2021-22.</a:t>
                      </a:r>
                      <a:r>
                        <a:rPr kumimoji="0" lang="en-GB" sz="1400" b="0" i="0" u="none" strike="noStrike" kern="0" cap="none" spc="0" normalizeH="0" baseline="30000" noProof="0">
                          <a:ln>
                            <a:noFill/>
                          </a:ln>
                          <a:solidFill>
                            <a:srgbClr val="353E43"/>
                          </a:solidFill>
                          <a:effectLst/>
                          <a:uLnTx/>
                          <a:uFillTx/>
                          <a:latin typeface="+mn-lt"/>
                          <a:ea typeface="+mn-ea"/>
                          <a:cs typeface="Arial"/>
                          <a:sym typeface="Arial"/>
                        </a:rPr>
                        <a:t>1</a:t>
                      </a:r>
                      <a:endParaRPr kumimoji="0" lang="en-GB" sz="1400" b="0" i="0" u="none" strike="noStrike" kern="0" cap="none" spc="0" normalizeH="0" baseline="0" noProof="0">
                        <a:ln>
                          <a:noFill/>
                        </a:ln>
                        <a:solidFill>
                          <a:srgbClr val="353E43"/>
                        </a:solidFill>
                        <a:effectLst/>
                        <a:uLnTx/>
                        <a:uFillTx/>
                        <a:latin typeface="+mn-lt"/>
                        <a:ea typeface="+mn-ea"/>
                        <a:cs typeface="Arial"/>
                        <a:sym typeface="Arial"/>
                      </a:endParaRPr>
                    </a:p>
                    <a:p>
                      <a:pPr marL="285750" lvl="0" indent="-285750">
                        <a:buClr>
                          <a:srgbClr val="000000"/>
                        </a:buClr>
                        <a:buFont typeface="Arial" panose="020B0604020202020204" pitchFamily="34" charset="0"/>
                        <a:buChar char="•"/>
                        <a:defRPr/>
                      </a:pPr>
                      <a:r>
                        <a:rPr lang="en-GB" sz="1400" kern="0">
                          <a:solidFill>
                            <a:srgbClr val="353E43"/>
                          </a:solidFill>
                          <a:latin typeface="+mn-lt"/>
                          <a:cs typeface="Arial"/>
                          <a:sym typeface="Arial"/>
                        </a:rPr>
                        <a:t>Through 2022-23, </a:t>
                      </a:r>
                      <a:r>
                        <a:rPr kumimoji="0" lang="en-GB" sz="1400" b="0" i="0" u="none" strike="noStrike" kern="0" cap="none" spc="0" normalizeH="0" baseline="0" noProof="0">
                          <a:ln>
                            <a:noFill/>
                          </a:ln>
                          <a:solidFill>
                            <a:srgbClr val="353E43"/>
                          </a:solidFill>
                          <a:effectLst/>
                          <a:uLnTx/>
                          <a:uFillTx/>
                          <a:latin typeface="+mn-lt"/>
                          <a:ea typeface="+mn-ea"/>
                          <a:cs typeface="Arial"/>
                          <a:sym typeface="Arial"/>
                        </a:rPr>
                        <a:t>10,053 people were seen rough sleeping </a:t>
                      </a:r>
                      <a:r>
                        <a:rPr lang="en-GB" sz="1400" kern="0">
                          <a:solidFill>
                            <a:srgbClr val="353E43"/>
                          </a:solidFill>
                          <a:cs typeface="Arial"/>
                          <a:sym typeface="Arial"/>
                        </a:rPr>
                        <a:t>in London by outreach workers</a:t>
                      </a:r>
                      <a:r>
                        <a:rPr kumimoji="0" lang="en-GB" sz="1400" b="0" i="0" u="none" strike="noStrike" kern="0" cap="none" spc="0" normalizeH="0" baseline="0" noProof="0">
                          <a:ln>
                            <a:noFill/>
                          </a:ln>
                          <a:solidFill>
                            <a:srgbClr val="353E43"/>
                          </a:solidFill>
                          <a:effectLst/>
                          <a:uLnTx/>
                          <a:uFillTx/>
                          <a:latin typeface="+mn-lt"/>
                          <a:ea typeface="+mn-ea"/>
                          <a:cs typeface="Arial"/>
                          <a:sym typeface="Arial"/>
                        </a:rPr>
                        <a:t>, up 21% from 8,329 in 2021/22, but down 9% from 2020/21.</a:t>
                      </a:r>
                      <a:r>
                        <a:rPr kumimoji="0" lang="en-GB" sz="1400" b="0" i="0" u="none" strike="noStrike" kern="0" cap="none" spc="0" normalizeH="0" baseline="30000" noProof="0">
                          <a:ln>
                            <a:noFill/>
                          </a:ln>
                          <a:solidFill>
                            <a:srgbClr val="353E43"/>
                          </a:solidFill>
                          <a:effectLst/>
                          <a:uLnTx/>
                          <a:uFillTx/>
                          <a:latin typeface="+mn-lt"/>
                          <a:ea typeface="+mn-ea"/>
                          <a:cs typeface="Arial"/>
                          <a:sym typeface="Arial"/>
                        </a:rPr>
                        <a:t>2 </a:t>
                      </a:r>
                      <a:r>
                        <a:rPr kumimoji="0" lang="en-GB" sz="1400" b="0" i="0" u="none" strike="noStrike" kern="0" cap="none" spc="0" normalizeH="0" noProof="0">
                          <a:ln>
                            <a:noFill/>
                          </a:ln>
                          <a:solidFill>
                            <a:srgbClr val="353E43"/>
                          </a:solidFill>
                          <a:effectLst/>
                          <a:uLnTx/>
                          <a:uFillTx/>
                          <a:latin typeface="+mn-lt"/>
                          <a:ea typeface="+mn-ea"/>
                          <a:cs typeface="Arial"/>
                          <a:sym typeface="Arial"/>
                        </a:rPr>
                        <a:t> Around 858 people were estimated to be sleeping rough in London on a single night in autumn 2022, a 34% increase from 2021.</a:t>
                      </a:r>
                      <a:r>
                        <a:rPr lang="en-GB" sz="1400" kern="0" baseline="30000">
                          <a:solidFill>
                            <a:srgbClr val="353E43"/>
                          </a:solidFill>
                          <a:latin typeface="+mn-lt"/>
                          <a:cs typeface="Arial"/>
                          <a:sym typeface="Arial"/>
                        </a:rPr>
                        <a:t>1</a:t>
                      </a:r>
                      <a:endParaRPr kumimoji="0" lang="en-GB" sz="1400" b="0" i="0" u="none" strike="noStrike" kern="0" cap="none" spc="0" normalizeH="0" baseline="30000" noProof="0">
                        <a:ln>
                          <a:noFill/>
                        </a:ln>
                        <a:solidFill>
                          <a:srgbClr val="353E43"/>
                        </a:solidFill>
                        <a:effectLst/>
                        <a:uLnTx/>
                        <a:uFillTx/>
                        <a:latin typeface="+mn-lt"/>
                        <a:ea typeface="+mn-ea"/>
                        <a:cs typeface="Arial"/>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353E43"/>
                          </a:solidFill>
                          <a:effectLst/>
                          <a:uLnTx/>
                          <a:uFillTx/>
                          <a:latin typeface="Arial" panose="020B0604020202020204" pitchFamily="34" charset="0"/>
                          <a:ea typeface="+mn-ea"/>
                          <a:cs typeface="+mn-cs"/>
                        </a:rPr>
                        <a:t>These statistics provide an indication but do not capture the </a:t>
                      </a:r>
                      <a:r>
                        <a:rPr lang="en-GB" sz="1400">
                          <a:solidFill>
                            <a:srgbClr val="353E43"/>
                          </a:solidFill>
                          <a:latin typeface="Arial" panose="020B0604020202020204" pitchFamily="34" charset="0"/>
                        </a:rPr>
                        <a:t>entire homeless population, </a:t>
                      </a:r>
                      <a:r>
                        <a:rPr kumimoji="0" lang="en-GB" sz="1400" b="0" i="0" u="none" strike="noStrike" kern="1200" cap="none" spc="0" normalizeH="0" baseline="0" noProof="0">
                          <a:ln>
                            <a:noFill/>
                          </a:ln>
                          <a:solidFill>
                            <a:srgbClr val="353E43"/>
                          </a:solidFill>
                          <a:effectLst/>
                          <a:uLnTx/>
                          <a:uFillTx/>
                          <a:latin typeface="Arial" panose="020B0604020202020204" pitchFamily="34" charset="0"/>
                          <a:ea typeface="+mn-ea"/>
                          <a:cs typeface="+mn-cs"/>
                        </a:rPr>
                        <a:t>including people living in temporary accommodation, sofa surfing and in other forms of insecure housing who have not been assessed as owed a duty​. </a:t>
                      </a:r>
                    </a:p>
                    <a:p>
                      <a:pPr marL="285750" lvl="0" indent="-285750">
                        <a:spcAft>
                          <a:spcPts val="600"/>
                        </a:spcAft>
                        <a:buClr>
                          <a:srgbClr val="000000"/>
                        </a:buClr>
                        <a:buFont typeface="Arial" panose="020B0604020202020204" pitchFamily="34" charset="0"/>
                        <a:buChar char="•"/>
                        <a:defRPr/>
                      </a:pPr>
                      <a:r>
                        <a:rPr kumimoji="0" lang="en-GB" sz="1400" b="0" i="0" u="none" strike="noStrike" kern="0" cap="none" spc="0" normalizeH="0" baseline="0" noProof="0">
                          <a:ln>
                            <a:noFill/>
                          </a:ln>
                          <a:solidFill>
                            <a:srgbClr val="353E43"/>
                          </a:solidFill>
                          <a:effectLst/>
                          <a:uLnTx/>
                          <a:uFillTx/>
                          <a:latin typeface="+mn-lt"/>
                          <a:ea typeface="+mn-ea"/>
                          <a:cs typeface="Arial"/>
                          <a:sym typeface="Arial"/>
                        </a:rPr>
                        <a:t>Around 41% of </a:t>
                      </a:r>
                      <a:r>
                        <a:rPr lang="en-GB" sz="1400" kern="0">
                          <a:solidFill>
                            <a:srgbClr val="353E43"/>
                          </a:solidFill>
                          <a:latin typeface="+mn-lt"/>
                          <a:cs typeface="Arial"/>
                          <a:sym typeface="Arial"/>
                        </a:rPr>
                        <a:t>homeless people have a </a:t>
                      </a:r>
                      <a:r>
                        <a:rPr kumimoji="0" lang="en-GB" sz="1400" b="0" i="0" u="none" strike="noStrike" kern="0" cap="none" spc="0" normalizeH="0" baseline="0" noProof="0">
                          <a:ln>
                            <a:noFill/>
                          </a:ln>
                          <a:solidFill>
                            <a:srgbClr val="353E43"/>
                          </a:solidFill>
                          <a:effectLst/>
                          <a:uLnTx/>
                          <a:uFillTx/>
                          <a:latin typeface="+mn-lt"/>
                          <a:ea typeface="+mn-ea"/>
                          <a:cs typeface="Arial"/>
                          <a:sym typeface="Arial"/>
                        </a:rPr>
                        <a:t>long-term physical health and 45% a diagnosed mental health condition</a:t>
                      </a:r>
                      <a:r>
                        <a:rPr lang="en-GB" sz="1400" kern="0">
                          <a:solidFill>
                            <a:srgbClr val="353E43"/>
                          </a:solidFill>
                          <a:cs typeface="Arial"/>
                          <a:sym typeface="Arial"/>
                        </a:rPr>
                        <a:t> </a:t>
                      </a:r>
                      <a:r>
                        <a:rPr kumimoji="0" lang="en-GB" sz="1400" b="0" i="0" u="none" strike="noStrike" kern="0" cap="none" spc="0" normalizeH="0" baseline="0" noProof="0">
                          <a:ln>
                            <a:noFill/>
                          </a:ln>
                          <a:solidFill>
                            <a:srgbClr val="353E43"/>
                          </a:solidFill>
                          <a:effectLst/>
                          <a:uLnTx/>
                          <a:uFillTx/>
                          <a:latin typeface="+mn-lt"/>
                          <a:ea typeface="+mn-ea"/>
                          <a:cs typeface="Arial"/>
                          <a:sym typeface="Arial"/>
                        </a:rPr>
                        <a:t>compared to 28% and 25% of the general population respectively.</a:t>
                      </a:r>
                      <a:r>
                        <a:rPr lang="en-GB" sz="1400" kern="0" baseline="30000">
                          <a:solidFill>
                            <a:srgbClr val="353E43"/>
                          </a:solidFill>
                          <a:latin typeface="+mn-lt"/>
                          <a:cs typeface="Arial"/>
                          <a:sym typeface="Arial"/>
                        </a:rPr>
                        <a:t>4</a:t>
                      </a:r>
                      <a:r>
                        <a:rPr kumimoji="0" lang="en-GB" sz="1400" b="0" i="0" u="none" strike="noStrike" kern="0" cap="none" spc="0" normalizeH="0" baseline="30000" noProof="0">
                          <a:ln>
                            <a:noFill/>
                          </a:ln>
                          <a:solidFill>
                            <a:srgbClr val="353E43"/>
                          </a:solidFill>
                          <a:effectLst/>
                          <a:uLnTx/>
                          <a:uFillTx/>
                          <a:latin typeface="+mn-lt"/>
                          <a:ea typeface="+mn-ea"/>
                          <a:cs typeface="Arial"/>
                          <a:sym typeface="Arial"/>
                        </a:rPr>
                        <a:t> </a:t>
                      </a:r>
                      <a:endParaRPr lang="en-GB"/>
                    </a:p>
                  </a:txBody>
                  <a:tcPr/>
                </a:tc>
                <a:extLst>
                  <a:ext uri="{0D108BD9-81ED-4DB2-BD59-A6C34878D82A}">
                    <a16:rowId xmlns:a16="http://schemas.microsoft.com/office/drawing/2014/main" val="489614324"/>
                  </a:ext>
                </a:extLst>
              </a:tr>
              <a:tr h="1573592">
                <a:tc>
                  <a:txBody>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a:ln>
                            <a:noFill/>
                          </a:ln>
                          <a:solidFill>
                            <a:srgbClr val="353E43"/>
                          </a:solidFill>
                          <a:effectLst/>
                          <a:uLnTx/>
                          <a:uFillTx/>
                          <a:latin typeface="+mn-lt"/>
                          <a:ea typeface="+mn-ea"/>
                          <a:cs typeface="Arial"/>
                          <a:sym typeface="Arial"/>
                        </a:rPr>
                        <a:t>Asylum Seekers and Refugees, and Irregular Migrants</a:t>
                      </a:r>
                      <a:endParaRPr kumimoji="0" lang="en-GB" sz="1400" b="1" i="0" u="none" strike="noStrike" kern="0" cap="none" spc="0" normalizeH="0" baseline="0" noProof="0">
                        <a:ln>
                          <a:noFill/>
                        </a:ln>
                        <a:solidFill>
                          <a:srgbClr val="353E43"/>
                        </a:solidFill>
                        <a:effectLst/>
                        <a:uLnTx/>
                        <a:uFillTx/>
                        <a:latin typeface="+mn-lt"/>
                        <a:ea typeface="+mn-ea"/>
                        <a:cs typeface="Arial"/>
                      </a:endParaRP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353E43"/>
                          </a:solidFill>
                          <a:effectLst/>
                          <a:uLnTx/>
                          <a:uFillTx/>
                          <a:latin typeface="Arial" panose="020B0604020202020204" pitchFamily="34" charset="0"/>
                          <a:ea typeface="+mn-ea"/>
                          <a:cs typeface="+mn-cs"/>
                        </a:rPr>
                        <a:t>Estimates suggest there were 397,000 undocumented adults and children living in London in 2017, </a:t>
                      </a:r>
                      <a:r>
                        <a:rPr lang="en-GB" sz="1400">
                          <a:solidFill>
                            <a:srgbClr val="353E43"/>
                          </a:solidFill>
                          <a:latin typeface="Arial" panose="020B0604020202020204" pitchFamily="34" charset="0"/>
                        </a:rPr>
                        <a:t>approximately half the estimated UK-wide population at the time</a:t>
                      </a:r>
                      <a:r>
                        <a:rPr kumimoji="0" lang="en-GB" sz="1400" b="0" i="0" u="none" strike="noStrike" kern="1200" cap="none" spc="0" normalizeH="0" baseline="0" noProof="0">
                          <a:ln>
                            <a:noFill/>
                          </a:ln>
                          <a:solidFill>
                            <a:srgbClr val="353E43"/>
                          </a:solidFill>
                          <a:effectLst/>
                          <a:uLnTx/>
                          <a:uFillTx/>
                          <a:latin typeface="Arial" panose="020B0604020202020204" pitchFamily="34" charset="0"/>
                          <a:ea typeface="+mn-ea"/>
                          <a:cs typeface="+mn-cs"/>
                        </a:rPr>
                        <a:t>.</a:t>
                      </a:r>
                      <a:r>
                        <a:rPr kumimoji="0" lang="en-US" sz="1400" b="0" i="0" u="none" strike="noStrike" kern="1200" cap="none" spc="0" normalizeH="0" baseline="0" noProof="0">
                          <a:ln>
                            <a:noFill/>
                          </a:ln>
                          <a:solidFill>
                            <a:srgbClr val="353E43"/>
                          </a:solidFill>
                          <a:effectLst/>
                          <a:uLnTx/>
                          <a:uFillTx/>
                          <a:latin typeface="Arial" panose="020B0604020202020204" pitchFamily="34" charset="0"/>
                          <a:ea typeface="+mn-ea"/>
                          <a:cs typeface="+mn-cs"/>
                        </a:rPr>
                        <a:t>​</a:t>
                      </a:r>
                      <a:r>
                        <a:rPr kumimoji="0" lang="en-US" sz="1400" b="0" i="0" u="none" strike="noStrike" kern="1200" cap="none" spc="0" normalizeH="0" baseline="30000" noProof="0">
                          <a:ln>
                            <a:noFill/>
                          </a:ln>
                          <a:solidFill>
                            <a:srgbClr val="353E43"/>
                          </a:solidFill>
                          <a:effectLst/>
                          <a:uLnTx/>
                          <a:uFillTx/>
                          <a:latin typeface="Arial" panose="020B0604020202020204" pitchFamily="34" charset="0"/>
                          <a:ea typeface="+mn-ea"/>
                          <a:cs typeface="+mn-cs"/>
                        </a:rPr>
                        <a:t>4</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a:ln>
                            <a:noFill/>
                          </a:ln>
                          <a:solidFill>
                            <a:srgbClr val="353E43"/>
                          </a:solidFill>
                          <a:effectLst/>
                          <a:uLnTx/>
                          <a:uFillTx/>
                          <a:latin typeface="+mn-lt"/>
                          <a:ea typeface="+mn-ea"/>
                          <a:cs typeface="Arial"/>
                        </a:rPr>
                        <a:t>There were 25,160 supported asylum seekers in London in June 2023, with the majority in contingency hotels. London hosts one in five (21%) of the total UK asylum seeker population.</a:t>
                      </a:r>
                      <a:r>
                        <a:rPr kumimoji="0" lang="en-GB" sz="1400" b="0" i="0" u="none" strike="noStrike" kern="0" cap="none" spc="0" normalizeH="0" baseline="30000" noProof="0">
                          <a:ln>
                            <a:noFill/>
                          </a:ln>
                          <a:solidFill>
                            <a:srgbClr val="353E43"/>
                          </a:solidFill>
                          <a:effectLst/>
                          <a:uLnTx/>
                          <a:uFillTx/>
                          <a:latin typeface="+mn-lt"/>
                          <a:ea typeface="+mn-ea"/>
                          <a:cs typeface="Arial"/>
                        </a:rPr>
                        <a:t>5</a:t>
                      </a:r>
                      <a:r>
                        <a:rPr kumimoji="0" lang="en-GB" sz="1400" b="0" i="0" u="none" strike="noStrike" kern="1200" cap="none" spc="0" normalizeH="0" baseline="30000" noProof="0">
                          <a:ln>
                            <a:noFill/>
                          </a:ln>
                          <a:solidFill>
                            <a:srgbClr val="353E43"/>
                          </a:solidFill>
                          <a:effectLst/>
                          <a:uLnTx/>
                          <a:uFillTx/>
                          <a:latin typeface="Arial" panose="020B0604020202020204" pitchFamily="34" charset="0"/>
                          <a:ea typeface="+mn-ea"/>
                          <a:cs typeface="+mn-cs"/>
                        </a:rPr>
                        <a:t> </a:t>
                      </a:r>
                    </a:p>
                    <a:p>
                      <a:pPr marL="285750" marR="0" lvl="0" indent="-2857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lang="en-GB" sz="1400">
                          <a:solidFill>
                            <a:srgbClr val="353E43"/>
                          </a:solidFill>
                          <a:latin typeface="Arial" panose="020B0604020202020204" pitchFamily="34" charset="0"/>
                        </a:rPr>
                        <a:t>Common health challenges prevalent in this group include untreated communicable diseases, poorly controlled chronic conditions, maternity care, mental health and specialist support needs.</a:t>
                      </a:r>
                      <a:r>
                        <a:rPr lang="en-GB" sz="1400" baseline="30000">
                          <a:solidFill>
                            <a:srgbClr val="353E43"/>
                          </a:solidFill>
                          <a:latin typeface="Arial" panose="020B0604020202020204" pitchFamily="34" charset="0"/>
                        </a:rPr>
                        <a:t>6</a:t>
                      </a:r>
                      <a:endParaRPr lang="en-GB"/>
                    </a:p>
                  </a:txBody>
                  <a:tcPr/>
                </a:tc>
                <a:extLst>
                  <a:ext uri="{0D108BD9-81ED-4DB2-BD59-A6C34878D82A}">
                    <a16:rowId xmlns:a16="http://schemas.microsoft.com/office/drawing/2014/main" val="1636504824"/>
                  </a:ext>
                </a:extLst>
              </a:tr>
              <a:tr h="935248">
                <a:tc>
                  <a:txBody>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1400" b="1" i="0" u="none" strike="noStrike" kern="0" cap="none" spc="0" normalizeH="0" baseline="0" noProof="0">
                          <a:ln>
                            <a:noFill/>
                          </a:ln>
                          <a:solidFill>
                            <a:srgbClr val="353E43"/>
                          </a:solidFill>
                          <a:effectLst/>
                          <a:uLnTx/>
                          <a:uFillTx/>
                          <a:latin typeface="+mn-lt"/>
                          <a:ea typeface="+mn-ea"/>
                          <a:cs typeface="Arial"/>
                          <a:sym typeface="Arial"/>
                        </a:rPr>
                        <a:t>Gypsy, Roma and Travellers</a:t>
                      </a:r>
                      <a:endParaRPr kumimoji="0" lang="en-GB" sz="1400" b="1" i="0" u="none" strike="noStrike" kern="0" cap="none" spc="0" normalizeH="0" baseline="0" noProof="0">
                        <a:ln>
                          <a:noFill/>
                        </a:ln>
                        <a:solidFill>
                          <a:srgbClr val="353E43"/>
                        </a:solidFill>
                        <a:effectLst/>
                        <a:uLnTx/>
                        <a:uFillTx/>
                        <a:latin typeface="+mn-lt"/>
                        <a:ea typeface="+mn-ea"/>
                        <a:cs typeface="Arial"/>
                      </a:endParaRPr>
                    </a:p>
                    <a:p>
                      <a:pPr marL="285750" indent="-285750">
                        <a:lnSpc>
                          <a:spcPct val="107000"/>
                        </a:lnSpc>
                        <a:buFont typeface="Arial" panose="020B0604020202020204" pitchFamily="34" charset="0"/>
                        <a:buChar char="•"/>
                        <a:defRPr/>
                      </a:pPr>
                      <a:r>
                        <a:rPr lang="en-GB" sz="1400">
                          <a:solidFill>
                            <a:srgbClr val="353E43"/>
                          </a:solidFill>
                          <a:latin typeface="Arial" panose="020B0604020202020204" pitchFamily="34" charset="0"/>
                        </a:rPr>
                        <a:t>There were 44,580 Gypsy, Roma and Irish Travellers living in London at the 2021 Census, 0.5% of London’s total population.</a:t>
                      </a:r>
                      <a:r>
                        <a:rPr lang="en-GB" sz="1400" baseline="30000">
                          <a:solidFill>
                            <a:srgbClr val="353E43"/>
                          </a:solidFill>
                          <a:latin typeface="Arial" panose="020B0604020202020204" pitchFamily="34" charset="0"/>
                        </a:rPr>
                        <a:t>7</a:t>
                      </a:r>
                    </a:p>
                    <a:p>
                      <a:pPr marL="285750" indent="-285750">
                        <a:lnSpc>
                          <a:spcPct val="107000"/>
                        </a:lnSpc>
                        <a:buFont typeface="Arial" panose="020B0604020202020204" pitchFamily="34" charset="0"/>
                        <a:buChar char="•"/>
                        <a:defRPr/>
                      </a:pPr>
                      <a:r>
                        <a:rPr lang="en-GB" sz="1400">
                          <a:solidFill>
                            <a:srgbClr val="353E43"/>
                          </a:solidFill>
                          <a:latin typeface="Arial" panose="020B0604020202020204" pitchFamily="34" charset="0"/>
                        </a:rPr>
                        <a:t>Studies have reported higher prevalence of long-term illness including diabetes, anxiety and depression and worse birth outcomes and maternal health in this group.</a:t>
                      </a:r>
                      <a:r>
                        <a:rPr lang="en-GB" sz="1400" baseline="30000">
                          <a:solidFill>
                            <a:srgbClr val="353E43"/>
                          </a:solidFill>
                          <a:latin typeface="Arial" panose="020B0604020202020204" pitchFamily="34" charset="0"/>
                        </a:rPr>
                        <a:t>8</a:t>
                      </a:r>
                    </a:p>
                  </a:txBody>
                  <a:tcPr/>
                </a:tc>
                <a:extLst>
                  <a:ext uri="{0D108BD9-81ED-4DB2-BD59-A6C34878D82A}">
                    <a16:rowId xmlns:a16="http://schemas.microsoft.com/office/drawing/2014/main" val="3766205682"/>
                  </a:ext>
                </a:extLst>
              </a:tr>
            </a:tbl>
          </a:graphicData>
        </a:graphic>
      </p:graphicFrame>
      <p:sp>
        <p:nvSpPr>
          <p:cNvPr id="34" name="Rectangle 33">
            <a:extLst>
              <a:ext uri="{FF2B5EF4-FFF2-40B4-BE49-F238E27FC236}">
                <a16:creationId xmlns:a16="http://schemas.microsoft.com/office/drawing/2014/main" id="{EA7DDB4C-1115-E242-A72F-FF1C2B9E3A10}"/>
              </a:ext>
            </a:extLst>
          </p:cNvPr>
          <p:cNvSpPr/>
          <p:nvPr/>
        </p:nvSpPr>
        <p:spPr>
          <a:xfrm>
            <a:off x="6174328" y="2166091"/>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Title 2">
            <a:extLst>
              <a:ext uri="{FF2B5EF4-FFF2-40B4-BE49-F238E27FC236}">
                <a16:creationId xmlns:a16="http://schemas.microsoft.com/office/drawing/2014/main" id="{40E231E2-1CC1-45F9-8B64-A30C1C63D710}"/>
              </a:ext>
            </a:extLst>
          </p:cNvPr>
          <p:cNvSpPr txBox="1">
            <a:spLocks/>
          </p:cNvSpPr>
          <p:nvPr/>
        </p:nvSpPr>
        <p:spPr>
          <a:xfrm>
            <a:off x="595976" y="403492"/>
            <a:ext cx="10751768" cy="1338788"/>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spcFirstLastPara="1" wrap="square" lIns="0" tIns="45700" rIns="91425" bIns="45700" anchor="t"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pPr marL="0" marR="0" lvl="0" indent="0" algn="l" defTabSz="914400" rtl="0" eaLnBrk="1" fontAlgn="auto" latinLnBrk="0" hangingPunct="1">
              <a:lnSpc>
                <a:spcPct val="90000"/>
              </a:lnSpc>
              <a:spcBef>
                <a:spcPts val="0"/>
              </a:spcBef>
              <a:spcAft>
                <a:spcPts val="0"/>
              </a:spcAft>
              <a:buClr>
                <a:srgbClr val="EE266D"/>
              </a:buClr>
              <a:buSzPts val="2800"/>
              <a:buFont typeface="Arial"/>
              <a:buNone/>
              <a:tabLst/>
              <a:defRPr/>
            </a:pPr>
            <a:r>
              <a:rPr kumimoji="0" lang="en-GB" sz="3000" b="1" i="0" u="none" strike="noStrike" kern="0" cap="none" spc="190" normalizeH="0" baseline="0" noProof="0">
                <a:ln>
                  <a:noFill/>
                </a:ln>
                <a:solidFill>
                  <a:schemeClr val="accent3">
                    <a:lumMod val="75000"/>
                  </a:schemeClr>
                </a:solidFill>
                <a:effectLst/>
                <a:uLnTx/>
                <a:uFillTx/>
                <a:latin typeface="Arial"/>
                <a:ea typeface="Aktiv Grotesk" panose="020B0504020202020204" pitchFamily="34" charset="0"/>
                <a:cs typeface="Arial"/>
                <a:sym typeface="Arial"/>
              </a:rPr>
              <a:t>LONDON HAS LARGE POPULATIONS IN INCLUSION HEALTH GROUPS WHO ARE LIKELY TO HAVE UNIQUE HEALTH CHALLENGES</a:t>
            </a:r>
          </a:p>
        </p:txBody>
      </p:sp>
      <p:sp>
        <p:nvSpPr>
          <p:cNvPr id="13" name="Rectangle 12">
            <a:extLst>
              <a:ext uri="{FF2B5EF4-FFF2-40B4-BE49-F238E27FC236}">
                <a16:creationId xmlns:a16="http://schemas.microsoft.com/office/drawing/2014/main" id="{EBB99E81-F5FD-46A0-9E88-965E911ABB8C}"/>
              </a:ext>
            </a:extLst>
          </p:cNvPr>
          <p:cNvSpPr/>
          <p:nvPr/>
        </p:nvSpPr>
        <p:spPr>
          <a:xfrm>
            <a:off x="479575" y="6459029"/>
            <a:ext cx="11177037"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53E43"/>
                </a:solidFill>
                <a:effectLst/>
                <a:uLnTx/>
                <a:uFillTx/>
                <a:latin typeface="Arial"/>
                <a:ea typeface="+mn-ea"/>
                <a:cs typeface="Arial"/>
              </a:rPr>
              <a:t>Source: (1) </a:t>
            </a:r>
            <a:r>
              <a:rPr kumimoji="0" lang="en-GB" sz="1000" b="0" i="0" u="none" strike="noStrike" kern="1200" cap="none" spc="0" normalizeH="0" baseline="0" noProof="0">
                <a:ln>
                  <a:noFill/>
                </a:ln>
                <a:solidFill>
                  <a:srgbClr val="353E43"/>
                </a:solidFill>
                <a:effectLst/>
                <a:uLnTx/>
                <a:uFillTx/>
                <a:latin typeface="Arial"/>
                <a:ea typeface="+mn-ea"/>
                <a:cs typeface="Arial"/>
                <a:hlinkClick r:id="rId3"/>
              </a:rPr>
              <a:t>Homelessness Statistics</a:t>
            </a:r>
            <a:r>
              <a:rPr kumimoji="0" lang="en-GB" sz="1000" b="0" i="0" u="none" strike="noStrike" kern="1200" cap="none" spc="0" normalizeH="0" baseline="0" noProof="0">
                <a:ln>
                  <a:noFill/>
                </a:ln>
                <a:solidFill>
                  <a:srgbClr val="353E43"/>
                </a:solidFill>
                <a:effectLst/>
                <a:uLnTx/>
                <a:uFillTx/>
                <a:latin typeface="Arial"/>
                <a:ea typeface="+mn-ea"/>
                <a:cs typeface="+mn-cs"/>
              </a:rPr>
              <a:t>  (2) </a:t>
            </a:r>
            <a:r>
              <a:rPr kumimoji="0" lang="en-GB" sz="1000" b="0" i="0" u="none" strike="noStrike" kern="1200" cap="none" spc="0" normalizeH="0" baseline="0" noProof="0">
                <a:ln>
                  <a:noFill/>
                </a:ln>
                <a:solidFill>
                  <a:srgbClr val="353E43"/>
                </a:solidFill>
                <a:effectLst/>
                <a:uLnTx/>
                <a:uFillTx/>
                <a:latin typeface="Arial"/>
                <a:ea typeface="+mn-lt"/>
                <a:cs typeface="Arial"/>
                <a:hlinkClick r:id="rId4">
                  <a:extLst>
                    <a:ext uri="{A12FA001-AC4F-418D-AE19-62706E023703}">
                      <ahyp:hlinkClr xmlns:ahyp="http://schemas.microsoft.com/office/drawing/2018/hyperlinkcolor" val="tx"/>
                    </a:ext>
                  </a:extLst>
                </a:hlinkClick>
              </a:rPr>
              <a:t>London Datastore - CHAIN Reports </a:t>
            </a:r>
            <a:r>
              <a:rPr kumimoji="0" lang="en-GB" sz="1000" b="0" i="0" u="none" strike="noStrike" kern="1200" cap="none" spc="0" normalizeH="0" baseline="0" noProof="0">
                <a:ln>
                  <a:noFill/>
                </a:ln>
                <a:solidFill>
                  <a:srgbClr val="353E43"/>
                </a:solidFill>
                <a:effectLst/>
                <a:uLnTx/>
                <a:uFillTx/>
                <a:latin typeface="Arial"/>
                <a:ea typeface="+mn-ea"/>
                <a:cs typeface="+mn-cs"/>
              </a:rPr>
              <a:t>  (3) </a:t>
            </a:r>
            <a:r>
              <a:rPr kumimoji="0" lang="en-GB" sz="1000" b="0" i="0" u="none" strike="noStrike" kern="1200" cap="none" spc="0" normalizeH="0" baseline="0" noProof="0">
                <a:ln>
                  <a:noFill/>
                </a:ln>
                <a:solidFill>
                  <a:srgbClr val="353E43"/>
                </a:solidFill>
                <a:effectLst/>
                <a:uLnTx/>
                <a:uFillTx/>
                <a:latin typeface="Arial"/>
                <a:ea typeface="+mn-ea"/>
                <a:cs typeface="+mn-cs"/>
                <a:hlinkClick r:id="rId5">
                  <a:extLst>
                    <a:ext uri="{A12FA001-AC4F-418D-AE19-62706E023703}">
                      <ahyp:hlinkClr xmlns:ahyp="http://schemas.microsoft.com/office/drawing/2018/hyperlinkcolor" val="tx"/>
                    </a:ext>
                  </a:extLst>
                </a:hlinkClick>
              </a:rPr>
              <a:t>Local Government Association </a:t>
            </a:r>
            <a:r>
              <a:rPr kumimoji="0" lang="en-GB" sz="1000" b="0" i="0" u="none" strike="noStrike" kern="1200" cap="none" spc="0" normalizeH="0" baseline="0" noProof="0">
                <a:ln>
                  <a:noFill/>
                </a:ln>
                <a:solidFill>
                  <a:srgbClr val="353E43"/>
                </a:solidFill>
                <a:effectLst/>
                <a:uLnTx/>
                <a:uFillTx/>
                <a:latin typeface="Arial"/>
                <a:ea typeface="+mn-ea"/>
                <a:cs typeface="+mn-cs"/>
              </a:rPr>
              <a:t> (4) </a:t>
            </a:r>
            <a:r>
              <a:rPr kumimoji="0" lang="en-GB" sz="1000" b="0" i="0" u="none" strike="noStrike" kern="1200" cap="none" spc="0" normalizeH="0" baseline="0" noProof="0">
                <a:ln>
                  <a:noFill/>
                </a:ln>
                <a:solidFill>
                  <a:srgbClr val="353E43"/>
                </a:solidFill>
                <a:effectLst/>
                <a:uLnTx/>
                <a:uFillTx/>
                <a:latin typeface="Arial"/>
                <a:ea typeface="+mn-ea"/>
                <a:cs typeface="+mn-cs"/>
                <a:hlinkClick r:id="rId6"/>
              </a:rPr>
              <a:t>Migration Observatory</a:t>
            </a:r>
            <a:r>
              <a:rPr kumimoji="0" lang="en-GB" sz="1000" b="0" i="0" u="none" strike="noStrike" kern="1200" cap="none" spc="0" normalizeH="0" baseline="0" noProof="0">
                <a:ln>
                  <a:noFill/>
                </a:ln>
                <a:solidFill>
                  <a:srgbClr val="353E43"/>
                </a:solidFill>
                <a:effectLst/>
                <a:uLnTx/>
                <a:uFillTx/>
                <a:latin typeface="Arial"/>
                <a:ea typeface="+mn-ea"/>
                <a:cs typeface="+mn-cs"/>
              </a:rPr>
              <a:t> (5) </a:t>
            </a:r>
            <a:r>
              <a:rPr kumimoji="0" lang="en-GB" sz="1000" b="0" i="0" u="none" strike="noStrike" kern="1200" cap="none" spc="0" normalizeH="0" baseline="0" noProof="0">
                <a:ln>
                  <a:noFill/>
                </a:ln>
                <a:solidFill>
                  <a:srgbClr val="353E43"/>
                </a:solidFill>
                <a:effectLst/>
                <a:uLnTx/>
                <a:uFillTx/>
                <a:latin typeface="Arial"/>
                <a:ea typeface="+mn-ea"/>
                <a:cs typeface="+mn-cs"/>
                <a:hlinkClick r:id="rId7"/>
              </a:rPr>
              <a:t>House of Commons Library</a:t>
            </a:r>
            <a:r>
              <a:rPr kumimoji="0" lang="en-GB" sz="1000" b="0" i="0" u="none" strike="noStrike" kern="1200" cap="none" spc="0" normalizeH="0" baseline="0" noProof="0">
                <a:ln>
                  <a:noFill/>
                </a:ln>
                <a:solidFill>
                  <a:srgbClr val="353E43"/>
                </a:solidFill>
                <a:effectLst/>
                <a:uLnTx/>
                <a:uFillTx/>
                <a:latin typeface="Arial"/>
                <a:ea typeface="+mn-ea"/>
                <a:cs typeface="+mn-cs"/>
              </a:rPr>
              <a:t> (6) </a:t>
            </a:r>
            <a:r>
              <a:rPr kumimoji="0" lang="en-GB" sz="1000" b="0" i="0" u="none" strike="noStrike" kern="1200" cap="none" spc="0" normalizeH="0" baseline="0" noProof="0">
                <a:ln>
                  <a:noFill/>
                </a:ln>
                <a:solidFill>
                  <a:srgbClr val="353E43"/>
                </a:solidFill>
                <a:effectLst/>
                <a:uLnTx/>
                <a:uFillTx/>
                <a:latin typeface="Arial"/>
                <a:ea typeface="+mn-ea"/>
                <a:cs typeface="+mn-cs"/>
                <a:hlinkClick r:id="rId8">
                  <a:extLst>
                    <a:ext uri="{A12FA001-AC4F-418D-AE19-62706E023703}">
                      <ahyp:hlinkClr xmlns:ahyp="http://schemas.microsoft.com/office/drawing/2018/hyperlinkcolor" val="tx"/>
                    </a:ext>
                  </a:extLst>
                </a:hlinkClick>
              </a:rPr>
              <a:t>Unique health challenges for refugees and asylum seekers </a:t>
            </a:r>
            <a:r>
              <a:rPr kumimoji="0" lang="en-GB" sz="1000" b="0" i="0" u="none" strike="noStrike" kern="1200" cap="none" spc="0" normalizeH="0" baseline="0" noProof="0">
                <a:ln>
                  <a:noFill/>
                </a:ln>
                <a:solidFill>
                  <a:srgbClr val="353E43"/>
                </a:solidFill>
                <a:effectLst/>
                <a:uLnTx/>
                <a:uFillTx/>
                <a:latin typeface="Arial"/>
                <a:ea typeface="+mn-ea"/>
                <a:cs typeface="+mn-cs"/>
              </a:rPr>
              <a:t>(7) </a:t>
            </a:r>
            <a:r>
              <a:rPr kumimoji="0" lang="en-GB" sz="1000" b="0" i="0" u="none" strike="noStrike" kern="1200" cap="none" spc="0" normalizeH="0" baseline="0" noProof="0">
                <a:ln>
                  <a:noFill/>
                </a:ln>
                <a:solidFill>
                  <a:srgbClr val="353E43"/>
                </a:solidFill>
                <a:effectLst/>
                <a:uLnTx/>
                <a:uFillTx/>
                <a:latin typeface="Arial"/>
                <a:ea typeface="+mn-ea"/>
                <a:cs typeface="+mn-cs"/>
                <a:hlinkClick r:id="rId9">
                  <a:extLst>
                    <a:ext uri="{A12FA001-AC4F-418D-AE19-62706E023703}">
                      <ahyp:hlinkClr xmlns:ahyp="http://schemas.microsoft.com/office/drawing/2018/hyperlinkcolor" val="tx"/>
                    </a:ext>
                  </a:extLst>
                </a:hlinkClick>
              </a:rPr>
              <a:t>Census 2021 (Nomis)</a:t>
            </a:r>
            <a:r>
              <a:rPr kumimoji="0" lang="en-GB" sz="1000" b="0" i="0" u="none" strike="noStrike" kern="1200" cap="none" spc="0" normalizeH="0" baseline="0" noProof="0">
                <a:ln>
                  <a:noFill/>
                </a:ln>
                <a:solidFill>
                  <a:srgbClr val="353E43"/>
                </a:solidFill>
                <a:effectLst/>
                <a:uLnTx/>
                <a:uFillTx/>
                <a:latin typeface="Arial"/>
                <a:ea typeface="+mn-ea"/>
                <a:cs typeface="+mn-cs"/>
                <a:hlinkClick r:id="rId10">
                  <a:extLst>
                    <a:ext uri="{A12FA001-AC4F-418D-AE19-62706E023703}">
                      <ahyp:hlinkClr xmlns:ahyp="http://schemas.microsoft.com/office/drawing/2018/hyperlinkcolor" val="tx"/>
                    </a:ext>
                  </a:extLst>
                </a:hlinkClick>
              </a:rPr>
              <a:t> </a:t>
            </a:r>
            <a:r>
              <a:rPr kumimoji="0" lang="en-GB" sz="1000" b="0" i="0" u="none" strike="noStrike" kern="1200" cap="none" spc="0" normalizeH="0" baseline="0" noProof="0">
                <a:ln>
                  <a:noFill/>
                </a:ln>
                <a:solidFill>
                  <a:srgbClr val="353E43"/>
                </a:solidFill>
                <a:effectLst/>
                <a:uLnTx/>
                <a:uFillTx/>
                <a:latin typeface="Arial"/>
                <a:ea typeface="+mn-ea"/>
                <a:cs typeface="+mn-cs"/>
              </a:rPr>
              <a:t>(8) </a:t>
            </a:r>
            <a:r>
              <a:rPr kumimoji="0" lang="en-GB" sz="1000" b="0" i="0" u="none" strike="noStrike" kern="1200" cap="none" spc="0" normalizeH="0" baseline="0" noProof="0">
                <a:ln>
                  <a:noFill/>
                </a:ln>
                <a:solidFill>
                  <a:srgbClr val="353E43"/>
                </a:solidFill>
                <a:effectLst/>
                <a:uLnTx/>
                <a:uFillTx/>
                <a:latin typeface="Arial"/>
                <a:ea typeface="+mn-ea"/>
                <a:cs typeface="+mn-cs"/>
                <a:hlinkClick r:id="rId11">
                  <a:extLst>
                    <a:ext uri="{A12FA001-AC4F-418D-AE19-62706E023703}">
                      <ahyp:hlinkClr xmlns:ahyp="http://schemas.microsoft.com/office/drawing/2018/hyperlinkcolor" val="tx"/>
                    </a:ext>
                  </a:extLst>
                </a:hlinkClick>
              </a:rPr>
              <a:t>Aspinall Report</a:t>
            </a:r>
            <a:endParaRPr kumimoji="0" lang="en-GB" sz="1000" b="0" i="0" u="none" strike="noStrike" kern="1200" cap="none" spc="0" normalizeH="0" baseline="0" noProof="0">
              <a:ln>
                <a:noFill/>
              </a:ln>
              <a:solidFill>
                <a:srgbClr val="353E43"/>
              </a:solidFill>
              <a:effectLst/>
              <a:uLnTx/>
              <a:uFillTx/>
              <a:latin typeface="Arial"/>
              <a:ea typeface="+mn-ea"/>
              <a:cs typeface="+mn-cs"/>
            </a:endParaRPr>
          </a:p>
        </p:txBody>
      </p:sp>
    </p:spTree>
    <p:extLst>
      <p:ext uri="{BB962C8B-B14F-4D97-AF65-F5344CB8AC3E}">
        <p14:creationId xmlns:p14="http://schemas.microsoft.com/office/powerpoint/2010/main" val="3904736488"/>
      </p:ext>
    </p:extLst>
  </p:cSld>
  <p:clrMapOvr>
    <a:masterClrMapping/>
  </p:clrMapOvr>
</p:sld>
</file>

<file path=ppt/theme/theme1.xml><?xml version="1.0" encoding="utf-8"?>
<a:theme xmlns:a="http://schemas.openxmlformats.org/drawingml/2006/main" name="2_CONTENT_MOL">
  <a:themeElements>
    <a:clrScheme name="MOL2">
      <a:dk1>
        <a:srgbClr val="353E43"/>
      </a:dk1>
      <a:lt1>
        <a:srgbClr val="FFFFFF"/>
      </a:lt1>
      <a:dk2>
        <a:srgbClr val="5C6970"/>
      </a:dk2>
      <a:lt2>
        <a:srgbClr val="A3A3A3"/>
      </a:lt2>
      <a:accent1>
        <a:srgbClr val="EE266D"/>
      </a:accent1>
      <a:accent2>
        <a:srgbClr val="5C6970"/>
      </a:accent2>
      <a:accent3>
        <a:srgbClr val="00AEEF"/>
      </a:accent3>
      <a:accent4>
        <a:srgbClr val="E95814"/>
      </a:accent4>
      <a:accent5>
        <a:srgbClr val="792D89"/>
      </a:accent5>
      <a:accent6>
        <a:srgbClr val="008D48"/>
      </a:accent6>
      <a:hlink>
        <a:srgbClr val="5C6970"/>
      </a:hlink>
      <a:folHlink>
        <a:srgbClr val="A3A3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ONTENT_MOL">
  <a:themeElements>
    <a:clrScheme name="MOL2">
      <a:dk1>
        <a:srgbClr val="353E43"/>
      </a:dk1>
      <a:lt1>
        <a:srgbClr val="FFFFFF"/>
      </a:lt1>
      <a:dk2>
        <a:srgbClr val="5C6970"/>
      </a:dk2>
      <a:lt2>
        <a:srgbClr val="A3A3A3"/>
      </a:lt2>
      <a:accent1>
        <a:srgbClr val="EE266D"/>
      </a:accent1>
      <a:accent2>
        <a:srgbClr val="5C6970"/>
      </a:accent2>
      <a:accent3>
        <a:srgbClr val="00AEEF"/>
      </a:accent3>
      <a:accent4>
        <a:srgbClr val="E95814"/>
      </a:accent4>
      <a:accent5>
        <a:srgbClr val="792D89"/>
      </a:accent5>
      <a:accent6>
        <a:srgbClr val="008D48"/>
      </a:accent6>
      <a:hlink>
        <a:srgbClr val="5C6970"/>
      </a:hlink>
      <a:folHlink>
        <a:srgbClr val="A3A3A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600" dirty="0" smtClean="0">
            <a:solidFill>
              <a:schemeClr val="bg1"/>
            </a:solidFill>
            <a:latin typeface="+mj-lt"/>
            <a:cs typeface="Brave Sans" panose="020B0504020101010102"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algn="l">
          <a:spcBef>
            <a:spcPts val="0"/>
          </a:spcBef>
          <a:defRPr sz="1600" dirty="0" err="1" smtClean="0">
            <a:latin typeface="+mn-lt"/>
            <a:cs typeface="Arial" pitchFamily="34" charset="0"/>
          </a:defRPr>
        </a:defPPr>
      </a:lstStyle>
    </a:txDef>
  </a:objectDefaults>
  <a:extraClrSchemeLst/>
  <a:custClrLst>
    <a:custClr>
      <a:srgbClr val="EE266D"/>
    </a:custClr>
    <a:custClr>
      <a:srgbClr val="00AEEF"/>
    </a:custClr>
    <a:custClr>
      <a:srgbClr val="008D48"/>
    </a:custClr>
    <a:custClr>
      <a:srgbClr val="FFF200"/>
    </a:custClr>
    <a:custClr>
      <a:srgbClr val="E85713"/>
    </a:custClr>
    <a:custClr>
      <a:srgbClr val="E0001B"/>
    </a:custClr>
    <a:custClr>
      <a:srgbClr val="9E0059"/>
    </a:custClr>
    <a:custClr>
      <a:srgbClr val="00577D"/>
    </a:custClr>
    <a:custClr>
      <a:srgbClr val="DCA000"/>
    </a:custClr>
    <a:custClr>
      <a:srgbClr val="792C89"/>
    </a:custClr>
    <a:custClr>
      <a:srgbClr val="F1518A"/>
    </a:custClr>
    <a:custClr>
      <a:srgbClr val="33BEF2"/>
    </a:custClr>
    <a:custClr>
      <a:srgbClr val="33A46D"/>
    </a:custClr>
    <a:custClr>
      <a:srgbClr val="FFF533"/>
    </a:custClr>
    <a:custClr>
      <a:srgbClr val="ED7942"/>
    </a:custClr>
    <a:custClr>
      <a:srgbClr val="E63349"/>
    </a:custClr>
    <a:custClr>
      <a:srgbClr val="B1337A"/>
    </a:custClr>
    <a:custClr>
      <a:srgbClr val="337997"/>
    </a:custClr>
    <a:custClr>
      <a:srgbClr val="E3B333"/>
    </a:custClr>
    <a:custClr>
      <a:srgbClr val="9456A1"/>
    </a:custClr>
    <a:custClr>
      <a:srgbClr val="F57DA7"/>
    </a:custClr>
    <a:custClr>
      <a:srgbClr val="66CEF5"/>
    </a:custClr>
    <a:custClr>
      <a:srgbClr val="66BB91"/>
    </a:custClr>
    <a:custClr>
      <a:srgbClr val="FFF766"/>
    </a:custClr>
    <a:custClr>
      <a:srgbClr val="F19A71"/>
    </a:custClr>
    <a:custClr>
      <a:srgbClr val="EC6676"/>
    </a:custClr>
    <a:custClr>
      <a:srgbClr val="C5669B"/>
    </a:custClr>
    <a:custClr>
      <a:srgbClr val="669AB1"/>
    </a:custClr>
    <a:custClr>
      <a:srgbClr val="EAC666"/>
    </a:custClr>
    <a:custClr>
      <a:srgbClr val="AF81B8"/>
    </a:custClr>
    <a:custClr>
      <a:srgbClr val="F8A8C5"/>
    </a:custClr>
    <a:custClr>
      <a:srgbClr val="99DFF9"/>
    </a:custClr>
    <a:custClr>
      <a:srgbClr val="99D1B6"/>
    </a:custClr>
    <a:custClr>
      <a:srgbClr val="FFFA99"/>
    </a:custClr>
    <a:custClr>
      <a:srgbClr val="F6BCA1"/>
    </a:custClr>
    <a:custClr>
      <a:srgbClr val="F399A4"/>
    </a:custClr>
    <a:custClr>
      <a:srgbClr val="D899BD"/>
    </a:custClr>
    <a:custClr>
      <a:srgbClr val="99BCCB"/>
    </a:custClr>
    <a:custClr>
      <a:srgbClr val="F1D999"/>
    </a:custClr>
    <a:custClr>
      <a:srgbClr val="C9ABD0"/>
    </a:custClr>
    <a:custClr>
      <a:srgbClr val="FCD4E2"/>
    </a:custClr>
    <a:custClr>
      <a:srgbClr val="CCEFFC"/>
    </a:custClr>
    <a:custClr>
      <a:srgbClr val="CCE8DA"/>
    </a:custClr>
    <a:custClr>
      <a:srgbClr val="FFFCCC"/>
    </a:custClr>
    <a:custClr>
      <a:srgbClr val="FADDD0"/>
    </a:custClr>
    <a:custClr>
      <a:srgbClr val="F9CCD1"/>
    </a:custClr>
    <a:custClr>
      <a:srgbClr val="ECCCDE"/>
    </a:custClr>
    <a:custClr>
      <a:srgbClr val="CCDDE5"/>
    </a:custClr>
    <a:custClr>
      <a:srgbClr val="F8ECCC"/>
    </a:custClr>
    <a:custClr>
      <a:srgbClr val="E4D5E7"/>
    </a:custClr>
  </a:custClr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B1EDCB13523884EAB5BBCBE47F39CDA" ma:contentTypeVersion="6" ma:contentTypeDescription="Create a new document." ma:contentTypeScope="" ma:versionID="d1d3d6e2b6ca61be66ec1ba78b7dc638">
  <xsd:schema xmlns:xsd="http://www.w3.org/2001/XMLSchema" xmlns:xs="http://www.w3.org/2001/XMLSchema" xmlns:p="http://schemas.microsoft.com/office/2006/metadata/properties" xmlns:ns2="4ce18f29-8878-4ae7-902a-3f9b24d7a303" xmlns:ns3="d156c98e-53f4-447c-bd60-b495967c1401" targetNamespace="http://schemas.microsoft.com/office/2006/metadata/properties" ma:root="true" ma:fieldsID="3e3870328acc29dfe70f0efa58c06af4" ns2:_="" ns3:_="">
    <xsd:import namespace="4ce18f29-8878-4ae7-902a-3f9b24d7a303"/>
    <xsd:import namespace="d156c98e-53f4-447c-bd60-b495967c140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e18f29-8878-4ae7-902a-3f9b24d7a3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56c98e-53f4-447c-bd60-b495967c140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69CB14-56D3-4AC8-B779-D87AD5659AD4}">
  <ds:schemaRefs>
    <ds:schemaRef ds:uri="http://purl.org/dc/dcmitype/"/>
    <ds:schemaRef ds:uri="http://schemas.microsoft.com/office/infopath/2007/PartnerControls"/>
    <ds:schemaRef ds:uri="d156c98e-53f4-447c-bd60-b495967c1401"/>
    <ds:schemaRef ds:uri="http://schemas.microsoft.com/office/2006/metadata/properties"/>
    <ds:schemaRef ds:uri="http://schemas.microsoft.com/office/2006/documentManagement/types"/>
    <ds:schemaRef ds:uri="http://purl.org/dc/elements/1.1/"/>
    <ds:schemaRef ds:uri="4ce18f29-8878-4ae7-902a-3f9b24d7a303"/>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AF10CFCB-D439-4CDF-A647-C6599509D6A7}">
  <ds:schemaRefs>
    <ds:schemaRef ds:uri="http://schemas.microsoft.com/sharepoint/v3/contenttype/forms"/>
  </ds:schemaRefs>
</ds:datastoreItem>
</file>

<file path=customXml/itemProps3.xml><?xml version="1.0" encoding="utf-8"?>
<ds:datastoreItem xmlns:ds="http://schemas.openxmlformats.org/officeDocument/2006/customXml" ds:itemID="{D141859D-CA05-4329-9E1B-6F36E65DFC9A}">
  <ds:schemaRefs>
    <ds:schemaRef ds:uri="4ce18f29-8878-4ae7-902a-3f9b24d7a303"/>
    <ds:schemaRef ds:uri="d156c98e-53f4-447c-bd60-b495967c140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9315</Words>
  <Application>Microsoft Office PowerPoint</Application>
  <PresentationFormat>Widescreen</PresentationFormat>
  <Paragraphs>487</Paragraphs>
  <Slides>34</Slides>
  <Notes>34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34</vt:i4>
      </vt:variant>
    </vt:vector>
  </HeadingPairs>
  <TitlesOfParts>
    <vt:vector size="44" baseType="lpstr">
      <vt:lpstr>Arial</vt:lpstr>
      <vt:lpstr>Brave Sans</vt:lpstr>
      <vt:lpstr>Calibri</vt:lpstr>
      <vt:lpstr>Calibri Light</vt:lpstr>
      <vt:lpstr>Courier New</vt:lpstr>
      <vt:lpstr>Foundry Form Sans</vt:lpstr>
      <vt:lpstr>Wingdings</vt:lpstr>
      <vt:lpstr>2_CONTENT_MOL</vt:lpstr>
      <vt:lpstr>Office Theme</vt:lpstr>
      <vt:lpstr>3_CONTENT_MOL</vt:lpstr>
      <vt:lpstr>HEALTH INEQUALITIES IN LONDON</vt:lpstr>
      <vt:lpstr>PowerPoint Presentation</vt:lpstr>
      <vt:lpstr>EXECUTIVE SUMMARY (1 of 5)</vt:lpstr>
      <vt:lpstr>EXECUTIVE SUMMARY (2 of 5)</vt:lpstr>
      <vt:lpstr>EXECUTIVE SUMMARY (3 of 5)</vt:lpstr>
      <vt:lpstr>EXECUTIVE SUMMARY (4 of 5)</vt:lpstr>
      <vt:lpstr>EXECUTIVE SUMMARY (5 of 5)</vt:lpstr>
      <vt:lpstr>PowerPoint Presentation</vt:lpstr>
      <vt:lpstr>PowerPoint Presentation</vt:lpstr>
      <vt:lpstr>PowerPoint Presentation</vt:lpstr>
      <vt:lpstr>LIFE EXPECTANCY AT BIRTH VARIES SIGNIFICANTLY ACROSS LONDON BOROUGHS</vt:lpstr>
      <vt:lpstr>HEALTHY LIFE EXPECTANCY IN LONDON</vt:lpstr>
      <vt:lpstr>HEALTHY LIFE EXPECTANCY VARIES SIGNIFICANTLY ACROSS LONDON BOROUGHS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OVERWEIGHT/OBESITY IN ADULTS IN LONDON</vt:lpstr>
      <vt:lpstr>PowerPoint Presentation</vt:lpstr>
      <vt:lpstr>PHYSICAL ACTIVITY IN LONDON  </vt:lpstr>
      <vt:lpstr>PowerPoint Presentation</vt:lpstr>
      <vt:lpstr>PowerPoint Presentation</vt:lpstr>
      <vt:lpstr>PowerPoint Presentation</vt:lpstr>
      <vt:lpstr>PowerPoint Presentation</vt:lpstr>
      <vt:lpstr>PowerPoint Presentation</vt:lpstr>
      <vt:lpstr>PowerPoint Presentation</vt:lpstr>
      <vt:lpstr>CONCLUDING COMMENTS</vt:lpstr>
      <vt:lpstr>END</vt:lpstr>
    </vt:vector>
  </TitlesOfParts>
  <Company>Department of Health and Social 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INEQUALITIES IN LONDON</dc:title>
  <dc:creator>MacDonald, Huw</dc:creator>
  <cp:lastModifiedBy>Ellie Bloom</cp:lastModifiedBy>
  <cp:revision>10</cp:revision>
  <dcterms:created xsi:type="dcterms:W3CDTF">2024-03-08T15:29:07Z</dcterms:created>
  <dcterms:modified xsi:type="dcterms:W3CDTF">2024-12-05T13:23:37Z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0x0101002B1EDCB13523884EAB5BBCBE47F39CDA</vt:lpwstr>
  </property>
</Properties>
</file>