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3.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4.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5.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2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3.xml" ContentType="application/vnd.openxmlformats-officedocument.themeOverride+xml"/>
  <Override PartName="/ppt/notesSlides/notesSlide2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4.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5.xml" ContentType="application/vnd.openxmlformats-officedocument.themeOverride+xml"/>
  <Override PartName="/ppt/notesSlides/notesSlide26.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6.xml" ContentType="application/vnd.openxmlformats-officedocument.themeOverride+xml"/>
  <Override PartName="/ppt/notesSlides/notesSlide27.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7.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8.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9.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0.xml" ContentType="application/vnd.openxmlformats-officedocument.themeOverr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1.xml" ContentType="application/vnd.openxmlformats-officedocument.themeOverr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2.xml" ContentType="application/vnd.openxmlformats-officedocument.themeOverr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3.xml" ContentType="application/vnd.openxmlformats-officedocument.themeOverr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4.xml" ContentType="application/vnd.openxmlformats-officedocument.themeOverr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15.xml" ContentType="application/vnd.openxmlformats-officedocument.themeOverride+xml"/>
  <Override PartName="/ppt/notesSlides/notesSlide86.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16.xml" ContentType="application/vnd.openxmlformats-officedocument.themeOverride+xml"/>
  <Override PartName="/ppt/notesSlides/notesSlide87.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17.xml" ContentType="application/vnd.openxmlformats-officedocument.themeOverr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18.xml" ContentType="application/vnd.openxmlformats-officedocument.themeOverr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4"/>
    <p:sldMasterId id="2147483693" r:id="rId5"/>
    <p:sldMasterId id="2147483748" r:id="rId6"/>
    <p:sldMasterId id="2147483771" r:id="rId7"/>
    <p:sldMasterId id="2147483802" r:id="rId8"/>
    <p:sldMasterId id="2147483648" r:id="rId9"/>
  </p:sldMasterIdLst>
  <p:notesMasterIdLst>
    <p:notesMasterId r:id="rId104"/>
  </p:notesMasterIdLst>
  <p:handoutMasterIdLst>
    <p:handoutMasterId r:id="rId105"/>
  </p:handoutMasterIdLst>
  <p:sldIdLst>
    <p:sldId id="4429" r:id="rId10"/>
    <p:sldId id="4496" r:id="rId11"/>
    <p:sldId id="4555" r:id="rId12"/>
    <p:sldId id="4430" r:id="rId13"/>
    <p:sldId id="4431" r:id="rId14"/>
    <p:sldId id="4432" r:id="rId15"/>
    <p:sldId id="4433" r:id="rId16"/>
    <p:sldId id="4550" r:id="rId17"/>
    <p:sldId id="4436" r:id="rId18"/>
    <p:sldId id="4434" r:id="rId19"/>
    <p:sldId id="4435" r:id="rId20"/>
    <p:sldId id="4296" r:id="rId21"/>
    <p:sldId id="4370" r:id="rId22"/>
    <p:sldId id="4528" r:id="rId23"/>
    <p:sldId id="4527" r:id="rId24"/>
    <p:sldId id="4392" r:id="rId25"/>
    <p:sldId id="4443" r:id="rId26"/>
    <p:sldId id="4335" r:id="rId27"/>
    <p:sldId id="4297" r:id="rId28"/>
    <p:sldId id="4376" r:id="rId29"/>
    <p:sldId id="4438" r:id="rId30"/>
    <p:sldId id="4547" r:id="rId31"/>
    <p:sldId id="4526" r:id="rId32"/>
    <p:sldId id="4525" r:id="rId33"/>
    <p:sldId id="4524" r:id="rId34"/>
    <p:sldId id="4447" r:id="rId35"/>
    <p:sldId id="4441" r:id="rId36"/>
    <p:sldId id="4442" r:id="rId37"/>
    <p:sldId id="4300" r:id="rId38"/>
    <p:sldId id="4512" r:id="rId39"/>
    <p:sldId id="4506" r:id="rId40"/>
    <p:sldId id="4488" r:id="rId41"/>
    <p:sldId id="4521" r:id="rId42"/>
    <p:sldId id="4513" r:id="rId43"/>
    <p:sldId id="4558" r:id="rId44"/>
    <p:sldId id="4515" r:id="rId45"/>
    <p:sldId id="4559" r:id="rId46"/>
    <p:sldId id="4560" r:id="rId47"/>
    <p:sldId id="4519" r:id="rId48"/>
    <p:sldId id="4561" r:id="rId49"/>
    <p:sldId id="4507" r:id="rId50"/>
    <p:sldId id="4508" r:id="rId51"/>
    <p:sldId id="4491" r:id="rId52"/>
    <p:sldId id="4546" r:id="rId53"/>
    <p:sldId id="4461" r:id="rId54"/>
    <p:sldId id="4564" r:id="rId55"/>
    <p:sldId id="4463" r:id="rId56"/>
    <p:sldId id="4464" r:id="rId57"/>
    <p:sldId id="4533" r:id="rId58"/>
    <p:sldId id="4549" r:id="rId59"/>
    <p:sldId id="4467" r:id="rId60"/>
    <p:sldId id="4468" r:id="rId61"/>
    <p:sldId id="4540" r:id="rId62"/>
    <p:sldId id="4541" r:id="rId63"/>
    <p:sldId id="4553" r:id="rId64"/>
    <p:sldId id="4554" r:id="rId65"/>
    <p:sldId id="4544" r:id="rId66"/>
    <p:sldId id="4548" r:id="rId67"/>
    <p:sldId id="4299" r:id="rId68"/>
    <p:sldId id="4471" r:id="rId69"/>
    <p:sldId id="4466" r:id="rId70"/>
    <p:sldId id="4509" r:id="rId71"/>
    <p:sldId id="4473" r:id="rId72"/>
    <p:sldId id="4474" r:id="rId73"/>
    <p:sldId id="4510" r:id="rId74"/>
    <p:sldId id="4476" r:id="rId75"/>
    <p:sldId id="4477" r:id="rId76"/>
    <p:sldId id="4478" r:id="rId77"/>
    <p:sldId id="4479" r:id="rId78"/>
    <p:sldId id="4480" r:id="rId79"/>
    <p:sldId id="4481" r:id="rId80"/>
    <p:sldId id="4482" r:id="rId81"/>
    <p:sldId id="4503" r:id="rId82"/>
    <p:sldId id="4498" r:id="rId83"/>
    <p:sldId id="4532" r:id="rId84"/>
    <p:sldId id="4552" r:id="rId85"/>
    <p:sldId id="4562" r:id="rId86"/>
    <p:sldId id="4563" r:id="rId87"/>
    <p:sldId id="4448" r:id="rId88"/>
    <p:sldId id="4486" r:id="rId89"/>
    <p:sldId id="4401" r:id="rId90"/>
    <p:sldId id="4502" r:id="rId91"/>
    <p:sldId id="4500" r:id="rId92"/>
    <p:sldId id="4501" r:id="rId93"/>
    <p:sldId id="4497" r:id="rId94"/>
    <p:sldId id="4499" r:id="rId95"/>
    <p:sldId id="4505" r:id="rId96"/>
    <p:sldId id="4493" r:id="rId97"/>
    <p:sldId id="4504" r:id="rId98"/>
    <p:sldId id="4494" r:id="rId99"/>
    <p:sldId id="4343" r:id="rId100"/>
    <p:sldId id="4411" r:id="rId101"/>
    <p:sldId id="4412" r:id="rId102"/>
    <p:sldId id="4330" r:id="rId10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45"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78A"/>
    <a:srgbClr val="47C2AD"/>
    <a:srgbClr val="006C5A"/>
    <a:srgbClr val="0082B3"/>
    <a:srgbClr val="FFFFFF"/>
    <a:srgbClr val="004A82"/>
    <a:srgbClr val="0070C0"/>
    <a:srgbClr val="337997"/>
    <a:srgbClr val="93E2FF"/>
    <a:srgbClr val="F57D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3119FF-45FC-426F-3681-076181335031}" v="6" dt="2024-12-05T11:17:23.2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748" autoAdjust="0"/>
    <p:restoredTop sz="94660"/>
  </p:normalViewPr>
  <p:slideViewPr>
    <p:cSldViewPr snapToGrid="0">
      <p:cViewPr varScale="1">
        <p:scale>
          <a:sx n="92" d="100"/>
          <a:sy n="92" d="100"/>
        </p:scale>
        <p:origin x="96" y="533"/>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07" Type="http://schemas.openxmlformats.org/officeDocument/2006/relationships/presProps" Target="presProps.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slide" Target="slides/slide70.xml"/><Relationship Id="rId87" Type="http://schemas.openxmlformats.org/officeDocument/2006/relationships/slide" Target="slides/slide78.xml"/><Relationship Id="rId102" Type="http://schemas.openxmlformats.org/officeDocument/2006/relationships/slide" Target="slides/slide93.xml"/><Relationship Id="rId110"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2.xml"/><Relationship Id="rId82" Type="http://schemas.openxmlformats.org/officeDocument/2006/relationships/slide" Target="slides/slide73.xml"/><Relationship Id="rId90" Type="http://schemas.openxmlformats.org/officeDocument/2006/relationships/slide" Target="slides/slide81.xml"/><Relationship Id="rId95" Type="http://schemas.openxmlformats.org/officeDocument/2006/relationships/slide" Target="slides/slide86.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103" Type="http://schemas.openxmlformats.org/officeDocument/2006/relationships/slide" Target="slides/slide94.xml"/><Relationship Id="rId108"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1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commentAuthors" Target="commentAuthor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theme" Target="theme/theme1.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notesMaster" Target="notesMasters/notesMaster1.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slide" Target="slides/slide8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Huw.MacDonald\AppData\Local\Microsoft\Windows\INetCache\Content.Outlook\XNOAKP0T\240326%20HLE%20DfLE%20working%20chart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szhang\Documents\Decomposition%20of%20real%20median%20pay%20in%20London.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onelondon.tfl.local\gla\ECONSTAT\0%20Y%20Drive%202016\1%20Macro\Briefings\Ad-hoc%20briefings\London%20Partnership%20Board\February%202024\Reference%20files\Workbook%20Feb%202024.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7.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oleObject" Target="file:///\\homedata\home$\DRozario\survey%20of%20londoners\August%202022\charts\Data%20for%20Daryl%20-%20Survey%20of%20Londoners-DR.xlsx" TargetMode="Externa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8.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9.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Worksheet10.xlsx"/></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package" Target="../embeddings/Microsoft_Excel_Worksheet11.xlsx"/></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package" Target="../embeddings/Microsoft_Excel_Worksheet12.xlsx"/></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package" Target="../embeddings/Microsoft_Excel_Worksheet13.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package" Target="../embeddings/Microsoft_Excel_Worksheet14.xlsx"/></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package" Target="../embeddings/Microsoft_Excel_Worksheet15.xlsx"/></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package" Target="../embeddings/Microsoft_Excel_Worksheet16.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3" Type="http://schemas.openxmlformats.org/officeDocument/2006/relationships/oleObject" Target="file:///C:\Users\Huw.MacDonald\AppData\Local\Microsoft\Windows\INetCache\Content.Outlook\XNOAKP0T\240326%20HLE%20DfLE%20working%20chart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2.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3.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4.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5.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071000405469785E-2"/>
          <c:y val="9.7777767051150433E-2"/>
          <c:w val="0.90103640891042469"/>
          <c:h val="0.72542391326527145"/>
        </c:manualLayout>
      </c:layout>
      <c:lineChart>
        <c:grouping val="standard"/>
        <c:varyColors val="0"/>
        <c:ser>
          <c:idx val="0"/>
          <c:order val="0"/>
          <c:tx>
            <c:strRef>
              <c:f>LE!$D$3</c:f>
              <c:strCache>
                <c:ptCount val="1"/>
                <c:pt idx="0">
                  <c:v>A01b - Life expectancy at birth (Males) 1-year</c:v>
                </c:pt>
              </c:strCache>
            </c:strRef>
          </c:tx>
          <c:spPr>
            <a:ln w="34925" cap="rnd">
              <a:solidFill>
                <a:srgbClr val="006C5A"/>
              </a:solidFill>
              <a:round/>
            </a:ln>
            <a:effectLst/>
          </c:spPr>
          <c:marker>
            <c:symbol val="none"/>
          </c:marker>
          <c:errBars>
            <c:errDir val="y"/>
            <c:errBarType val="both"/>
            <c:errValType val="cust"/>
            <c:noEndCap val="0"/>
            <c:plus>
              <c:numRef>
                <c:f>LE!$E$17:$Q$17</c:f>
                <c:numCache>
                  <c:formatCode>General</c:formatCode>
                  <c:ptCount val="13"/>
                  <c:pt idx="8">
                    <c:v>0.14000000000000057</c:v>
                  </c:pt>
                  <c:pt idx="9">
                    <c:v>0.14000000000000057</c:v>
                  </c:pt>
                  <c:pt idx="10">
                    <c:v>0.12999999999999545</c:v>
                  </c:pt>
                  <c:pt idx="11">
                    <c:v>0.13000000000000966</c:v>
                  </c:pt>
                  <c:pt idx="12">
                    <c:v>0.14000000000000057</c:v>
                  </c:pt>
                </c:numCache>
              </c:numRef>
            </c:plus>
            <c:minus>
              <c:numRef>
                <c:f>LE!$E$10:$Q$10</c:f>
                <c:numCache>
                  <c:formatCode>General</c:formatCode>
                  <c:ptCount val="13"/>
                  <c:pt idx="8">
                    <c:v>0.14000000000000057</c:v>
                  </c:pt>
                  <c:pt idx="9">
                    <c:v>0.15000000000000568</c:v>
                  </c:pt>
                  <c:pt idx="10">
                    <c:v>0.12999999999999545</c:v>
                  </c:pt>
                  <c:pt idx="11">
                    <c:v>0.14000000000000057</c:v>
                  </c:pt>
                  <c:pt idx="12">
                    <c:v>0.14000000000000057</c:v>
                  </c:pt>
                </c:numCache>
              </c:numRef>
            </c:minus>
            <c:spPr>
              <a:noFill/>
              <a:ln w="9525" cap="flat" cmpd="sng" algn="ctr">
                <a:solidFill>
                  <a:schemeClr val="tx1">
                    <a:lumMod val="65000"/>
                    <a:lumOff val="35000"/>
                  </a:schemeClr>
                </a:solidFill>
                <a:round/>
              </a:ln>
              <a:effectLst/>
            </c:spPr>
          </c:errBars>
          <c:cat>
            <c:numRef>
              <c:f>LE!$E$2:$Q$2</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numCache>
            </c:numRef>
          </c:cat>
          <c:val>
            <c:numRef>
              <c:f>LE!$E$3:$Q$3</c:f>
              <c:numCache>
                <c:formatCode>General</c:formatCode>
                <c:ptCount val="13"/>
                <c:pt idx="8" formatCode="0.0">
                  <c:v>80.2</c:v>
                </c:pt>
                <c:pt idx="9" formatCode="0.0">
                  <c:v>80.650000000000006</c:v>
                </c:pt>
                <c:pt idx="10" formatCode="0.0">
                  <c:v>78.33</c:v>
                </c:pt>
                <c:pt idx="11" formatCode="0.0">
                  <c:v>78.849999999999994</c:v>
                </c:pt>
                <c:pt idx="12" formatCode="0.0">
                  <c:v>80.28</c:v>
                </c:pt>
              </c:numCache>
            </c:numRef>
          </c:val>
          <c:smooth val="0"/>
          <c:extLst>
            <c:ext xmlns:c16="http://schemas.microsoft.com/office/drawing/2014/chart" uri="{C3380CC4-5D6E-409C-BE32-E72D297353CC}">
              <c16:uniqueId val="{00000000-F1C9-4A06-B720-EFBC70DC6E70}"/>
            </c:ext>
          </c:extLst>
        </c:ser>
        <c:ser>
          <c:idx val="1"/>
          <c:order val="1"/>
          <c:tx>
            <c:strRef>
              <c:f>LE!$D$4</c:f>
              <c:strCache>
                <c:ptCount val="1"/>
                <c:pt idx="0">
                  <c:v>A01b - Life expectancy at birth (Females) 1-year</c:v>
                </c:pt>
              </c:strCache>
            </c:strRef>
          </c:tx>
          <c:spPr>
            <a:ln w="34925" cap="rnd">
              <a:solidFill>
                <a:schemeClr val="accent1">
                  <a:lumMod val="50000"/>
                </a:schemeClr>
              </a:solidFill>
              <a:round/>
            </a:ln>
            <a:effectLst/>
          </c:spPr>
          <c:marker>
            <c:symbol val="none"/>
          </c:marker>
          <c:errBars>
            <c:errDir val="y"/>
            <c:errBarType val="both"/>
            <c:errValType val="cust"/>
            <c:noEndCap val="0"/>
            <c:plus>
              <c:numRef>
                <c:f>LE!$E$18:$Q$18</c:f>
                <c:numCache>
                  <c:formatCode>General</c:formatCode>
                  <c:ptCount val="13"/>
                  <c:pt idx="8">
                    <c:v>0.12999999999999545</c:v>
                  </c:pt>
                  <c:pt idx="9">
                    <c:v>0.14000000000000057</c:v>
                  </c:pt>
                  <c:pt idx="10">
                    <c:v>0.12000000000000455</c:v>
                  </c:pt>
                  <c:pt idx="11">
                    <c:v>0.13000000000000966</c:v>
                  </c:pt>
                  <c:pt idx="12">
                    <c:v>0.13000000000000966</c:v>
                  </c:pt>
                </c:numCache>
              </c:numRef>
            </c:plus>
            <c:minus>
              <c:numRef>
                <c:f>LE!$E$11:$Q$11</c:f>
                <c:numCache>
                  <c:formatCode>General</c:formatCode>
                  <c:ptCount val="13"/>
                  <c:pt idx="8">
                    <c:v>0.13000000000000966</c:v>
                  </c:pt>
                  <c:pt idx="9">
                    <c:v>0.14000000000000057</c:v>
                  </c:pt>
                  <c:pt idx="10">
                    <c:v>0.12999999999999545</c:v>
                  </c:pt>
                  <c:pt idx="11">
                    <c:v>0.12999999999999545</c:v>
                  </c:pt>
                  <c:pt idx="12">
                    <c:v>0.12999999999999545</c:v>
                  </c:pt>
                </c:numCache>
              </c:numRef>
            </c:minus>
            <c:spPr>
              <a:noFill/>
              <a:ln w="9525" cap="flat" cmpd="sng" algn="ctr">
                <a:solidFill>
                  <a:schemeClr val="tx1">
                    <a:lumMod val="65000"/>
                    <a:lumOff val="35000"/>
                  </a:schemeClr>
                </a:solidFill>
                <a:round/>
              </a:ln>
              <a:effectLst/>
            </c:spPr>
          </c:errBars>
          <c:cat>
            <c:numRef>
              <c:f>LE!$E$2:$Q$2</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numCache>
            </c:numRef>
          </c:cat>
          <c:val>
            <c:numRef>
              <c:f>LE!$E$4:$Q$4</c:f>
              <c:numCache>
                <c:formatCode>General</c:formatCode>
                <c:ptCount val="13"/>
                <c:pt idx="8" formatCode="0.0">
                  <c:v>84.2</c:v>
                </c:pt>
                <c:pt idx="9" formatCode="0.0">
                  <c:v>84.62</c:v>
                </c:pt>
                <c:pt idx="10" formatCode="0.0">
                  <c:v>83.14</c:v>
                </c:pt>
                <c:pt idx="11" formatCode="0.0">
                  <c:v>83.41</c:v>
                </c:pt>
                <c:pt idx="12" formatCode="0.0">
                  <c:v>84.41</c:v>
                </c:pt>
              </c:numCache>
            </c:numRef>
          </c:val>
          <c:smooth val="0"/>
          <c:extLst>
            <c:ext xmlns:c16="http://schemas.microsoft.com/office/drawing/2014/chart" uri="{C3380CC4-5D6E-409C-BE32-E72D297353CC}">
              <c16:uniqueId val="{00000001-F1C9-4A06-B720-EFBC70DC6E70}"/>
            </c:ext>
          </c:extLst>
        </c:ser>
        <c:ser>
          <c:idx val="2"/>
          <c:order val="2"/>
          <c:tx>
            <c:strRef>
              <c:f>LE!$D$5</c:f>
              <c:strCache>
                <c:ptCount val="1"/>
                <c:pt idx="0">
                  <c:v>A01b - Life expectancy at birth (Males) 3-year</c:v>
                </c:pt>
              </c:strCache>
            </c:strRef>
          </c:tx>
          <c:spPr>
            <a:ln w="34925" cap="rnd">
              <a:solidFill>
                <a:srgbClr val="00A78A"/>
              </a:solidFill>
              <a:prstDash val="sysDot"/>
              <a:round/>
            </a:ln>
            <a:effectLst/>
          </c:spPr>
          <c:marker>
            <c:symbol val="none"/>
          </c:marker>
          <c:errBars>
            <c:errDir val="y"/>
            <c:errBarType val="both"/>
            <c:errValType val="cust"/>
            <c:noEndCap val="0"/>
            <c:plus>
              <c:numRef>
                <c:f>LE!$E$19:$Q$19</c:f>
                <c:numCache>
                  <c:formatCode>General</c:formatCode>
                  <c:ptCount val="13"/>
                  <c:pt idx="0">
                    <c:v>8.7019999999995434E-2</c:v>
                  </c:pt>
                  <c:pt idx="1">
                    <c:v>8.7249999999997385E-2</c:v>
                  </c:pt>
                  <c:pt idx="2">
                    <c:v>9.0000000000003411E-2</c:v>
                  </c:pt>
                  <c:pt idx="3">
                    <c:v>7.9999999999998295E-2</c:v>
                  </c:pt>
                  <c:pt idx="4">
                    <c:v>7.9999999999998295E-2</c:v>
                  </c:pt>
                  <c:pt idx="5">
                    <c:v>9.0000000000003411E-2</c:v>
                  </c:pt>
                  <c:pt idx="6">
                    <c:v>7.9999999999998295E-2</c:v>
                  </c:pt>
                  <c:pt idx="7">
                    <c:v>8.0000000000012506E-2</c:v>
                  </c:pt>
                  <c:pt idx="8">
                    <c:v>7.9999999999998295E-2</c:v>
                  </c:pt>
                  <c:pt idx="9">
                    <c:v>7.9999999999998295E-2</c:v>
                  </c:pt>
                  <c:pt idx="10">
                    <c:v>7.9999999999998295E-2</c:v>
                  </c:pt>
                  <c:pt idx="11">
                    <c:v>7.9999999999998295E-2</c:v>
                  </c:pt>
                  <c:pt idx="12">
                    <c:v>7.9999999999998295E-2</c:v>
                  </c:pt>
                </c:numCache>
              </c:numRef>
            </c:plus>
            <c:minus>
              <c:numRef>
                <c:f>LE!$E$12:$Q$12</c:f>
                <c:numCache>
                  <c:formatCode>General</c:formatCode>
                  <c:ptCount val="13"/>
                  <c:pt idx="0">
                    <c:v>8.7020000000009645E-2</c:v>
                  </c:pt>
                  <c:pt idx="1">
                    <c:v>8.7240000000008422E-2</c:v>
                  </c:pt>
                  <c:pt idx="2">
                    <c:v>7.9999999999998295E-2</c:v>
                  </c:pt>
                  <c:pt idx="3">
                    <c:v>9.0000000000003411E-2</c:v>
                  </c:pt>
                  <c:pt idx="4">
                    <c:v>8.0000000000012506E-2</c:v>
                  </c:pt>
                  <c:pt idx="5">
                    <c:v>7.9999999999998295E-2</c:v>
                  </c:pt>
                  <c:pt idx="6">
                    <c:v>7.9999999999998295E-2</c:v>
                  </c:pt>
                  <c:pt idx="7">
                    <c:v>7.9999999999998295E-2</c:v>
                  </c:pt>
                  <c:pt idx="8">
                    <c:v>7.9999999999998295E-2</c:v>
                  </c:pt>
                  <c:pt idx="9">
                    <c:v>7.9999999999998295E-2</c:v>
                  </c:pt>
                  <c:pt idx="10">
                    <c:v>6.9999999999993179E-2</c:v>
                  </c:pt>
                  <c:pt idx="11">
                    <c:v>7.9999999999998295E-2</c:v>
                  </c:pt>
                  <c:pt idx="12">
                    <c:v>6.9999999999993179E-2</c:v>
                  </c:pt>
                </c:numCache>
              </c:numRef>
            </c:minus>
            <c:spPr>
              <a:noFill/>
              <a:ln w="9525" cap="flat" cmpd="sng" algn="ctr">
                <a:solidFill>
                  <a:schemeClr val="tx1">
                    <a:lumMod val="65000"/>
                    <a:lumOff val="35000"/>
                  </a:schemeClr>
                </a:solidFill>
                <a:round/>
              </a:ln>
              <a:effectLst/>
            </c:spPr>
          </c:errBars>
          <c:cat>
            <c:numRef>
              <c:f>LE!$E$2:$Q$2</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numCache>
            </c:numRef>
          </c:cat>
          <c:val>
            <c:numRef>
              <c:f>LE!$E$5:$Q$5</c:f>
              <c:numCache>
                <c:formatCode>0.0</c:formatCode>
                <c:ptCount val="13"/>
                <c:pt idx="0">
                  <c:v>78.681830000000005</c:v>
                </c:pt>
                <c:pt idx="1">
                  <c:v>79.157330000000002</c:v>
                </c:pt>
                <c:pt idx="2">
                  <c:v>79.489999999999995</c:v>
                </c:pt>
                <c:pt idx="3">
                  <c:v>79.81</c:v>
                </c:pt>
                <c:pt idx="4">
                  <c:v>80.040000000000006</c:v>
                </c:pt>
                <c:pt idx="5">
                  <c:v>80.03</c:v>
                </c:pt>
                <c:pt idx="6">
                  <c:v>80.12</c:v>
                </c:pt>
                <c:pt idx="7">
                  <c:v>80.099999999999994</c:v>
                </c:pt>
                <c:pt idx="8">
                  <c:v>80.25</c:v>
                </c:pt>
                <c:pt idx="9">
                  <c:v>80.37</c:v>
                </c:pt>
                <c:pt idx="10">
                  <c:v>79.66</c:v>
                </c:pt>
                <c:pt idx="11">
                  <c:v>79.22</c:v>
                </c:pt>
                <c:pt idx="12">
                  <c:v>79.13</c:v>
                </c:pt>
              </c:numCache>
            </c:numRef>
          </c:val>
          <c:smooth val="0"/>
          <c:extLst>
            <c:ext xmlns:c16="http://schemas.microsoft.com/office/drawing/2014/chart" uri="{C3380CC4-5D6E-409C-BE32-E72D297353CC}">
              <c16:uniqueId val="{00000002-F1C9-4A06-B720-EFBC70DC6E70}"/>
            </c:ext>
          </c:extLst>
        </c:ser>
        <c:ser>
          <c:idx val="3"/>
          <c:order val="3"/>
          <c:tx>
            <c:strRef>
              <c:f>LE!$D$6</c:f>
              <c:strCache>
                <c:ptCount val="1"/>
                <c:pt idx="0">
                  <c:v>A01b - Life expectancy at birth (Females) 3-year</c:v>
                </c:pt>
              </c:strCache>
            </c:strRef>
          </c:tx>
          <c:spPr>
            <a:ln w="34925" cap="rnd">
              <a:solidFill>
                <a:schemeClr val="accent1">
                  <a:lumMod val="75000"/>
                </a:schemeClr>
              </a:solidFill>
              <a:prstDash val="sysDot"/>
              <a:round/>
            </a:ln>
            <a:effectLst/>
          </c:spPr>
          <c:marker>
            <c:symbol val="none"/>
          </c:marker>
          <c:errBars>
            <c:errDir val="y"/>
            <c:errBarType val="both"/>
            <c:errValType val="cust"/>
            <c:noEndCap val="0"/>
            <c:plus>
              <c:numRef>
                <c:f>LE!$E$20:$Q$20</c:f>
                <c:numCache>
                  <c:formatCode>General</c:formatCode>
                  <c:ptCount val="13"/>
                  <c:pt idx="0">
                    <c:v>8.2450000000008572E-2</c:v>
                  </c:pt>
                  <c:pt idx="1">
                    <c:v>8.3219999999997185E-2</c:v>
                  </c:pt>
                  <c:pt idx="2">
                    <c:v>8.0000000000012506E-2</c:v>
                  </c:pt>
                  <c:pt idx="3">
                    <c:v>7.9999999999998295E-2</c:v>
                  </c:pt>
                  <c:pt idx="4">
                    <c:v>7.9999999999998295E-2</c:v>
                  </c:pt>
                  <c:pt idx="5">
                    <c:v>7.9999999999998295E-2</c:v>
                  </c:pt>
                  <c:pt idx="6">
                    <c:v>7.9999999999998295E-2</c:v>
                  </c:pt>
                  <c:pt idx="7">
                    <c:v>8.0000000000012506E-2</c:v>
                  </c:pt>
                  <c:pt idx="8">
                    <c:v>7.9999999999998295E-2</c:v>
                  </c:pt>
                  <c:pt idx="9">
                    <c:v>7.000000000000739E-2</c:v>
                  </c:pt>
                  <c:pt idx="10">
                    <c:v>7.9999999999998295E-2</c:v>
                  </c:pt>
                  <c:pt idx="11">
                    <c:v>7.000000000000739E-2</c:v>
                  </c:pt>
                  <c:pt idx="12">
                    <c:v>6.9999999999993179E-2</c:v>
                  </c:pt>
                </c:numCache>
              </c:numRef>
            </c:plus>
            <c:minus>
              <c:numRef>
                <c:f>LE!$E$13:$Q$13</c:f>
                <c:numCache>
                  <c:formatCode>General</c:formatCode>
                  <c:ptCount val="13"/>
                  <c:pt idx="0">
                    <c:v>8.2449999999994361E-2</c:v>
                  </c:pt>
                  <c:pt idx="1">
                    <c:v>8.3219999999997185E-2</c:v>
                  </c:pt>
                  <c:pt idx="2">
                    <c:v>8.99999999999892E-2</c:v>
                  </c:pt>
                  <c:pt idx="3">
                    <c:v>7.9999999999998295E-2</c:v>
                  </c:pt>
                  <c:pt idx="4">
                    <c:v>8.0000000000012506E-2</c:v>
                  </c:pt>
                  <c:pt idx="5">
                    <c:v>7.9999999999998295E-2</c:v>
                  </c:pt>
                  <c:pt idx="6">
                    <c:v>7.000000000000739E-2</c:v>
                  </c:pt>
                  <c:pt idx="7">
                    <c:v>7.9999999999998295E-2</c:v>
                  </c:pt>
                  <c:pt idx="8">
                    <c:v>7.9999999999998295E-2</c:v>
                  </c:pt>
                  <c:pt idx="9">
                    <c:v>7.9999999999998295E-2</c:v>
                  </c:pt>
                  <c:pt idx="10">
                    <c:v>7.9999999999998295E-2</c:v>
                  </c:pt>
                  <c:pt idx="11">
                    <c:v>7.9999999999998295E-2</c:v>
                  </c:pt>
                  <c:pt idx="12">
                    <c:v>7.9999999999998295E-2</c:v>
                  </c:pt>
                </c:numCache>
              </c:numRef>
            </c:minus>
            <c:spPr>
              <a:noFill/>
              <a:ln w="9525" cap="flat" cmpd="sng" algn="ctr">
                <a:solidFill>
                  <a:schemeClr val="tx1">
                    <a:lumMod val="65000"/>
                    <a:lumOff val="35000"/>
                  </a:schemeClr>
                </a:solidFill>
                <a:round/>
              </a:ln>
              <a:effectLst/>
            </c:spPr>
          </c:errBars>
          <c:cat>
            <c:numRef>
              <c:f>LE!$E$2:$Q$2</c:f>
              <c:numCache>
                <c:formatCode>General</c:formatCod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numCache>
            </c:numRef>
          </c:cat>
          <c:val>
            <c:numRef>
              <c:f>LE!$E$6:$Q$6</c:f>
              <c:numCache>
                <c:formatCode>0.0</c:formatCode>
                <c:ptCount val="13"/>
                <c:pt idx="0">
                  <c:v>82.923969999999997</c:v>
                </c:pt>
                <c:pt idx="1">
                  <c:v>83.359639999999999</c:v>
                </c:pt>
                <c:pt idx="2">
                  <c:v>83.57</c:v>
                </c:pt>
                <c:pt idx="3">
                  <c:v>83.84</c:v>
                </c:pt>
                <c:pt idx="4">
                  <c:v>83.93</c:v>
                </c:pt>
                <c:pt idx="5">
                  <c:v>83.94</c:v>
                </c:pt>
                <c:pt idx="6">
                  <c:v>84.04</c:v>
                </c:pt>
                <c:pt idx="7">
                  <c:v>84.1</c:v>
                </c:pt>
                <c:pt idx="8">
                  <c:v>84.25</c:v>
                </c:pt>
                <c:pt idx="9">
                  <c:v>84.36</c:v>
                </c:pt>
                <c:pt idx="10">
                  <c:v>83.95</c:v>
                </c:pt>
                <c:pt idx="11">
                  <c:v>83.69</c:v>
                </c:pt>
                <c:pt idx="12">
                  <c:v>83.64</c:v>
                </c:pt>
              </c:numCache>
            </c:numRef>
          </c:val>
          <c:smooth val="0"/>
          <c:extLst>
            <c:ext xmlns:c16="http://schemas.microsoft.com/office/drawing/2014/chart" uri="{C3380CC4-5D6E-409C-BE32-E72D297353CC}">
              <c16:uniqueId val="{00000003-F1C9-4A06-B720-EFBC70DC6E70}"/>
            </c:ext>
          </c:extLst>
        </c:ser>
        <c:dLbls>
          <c:showLegendKey val="0"/>
          <c:showVal val="0"/>
          <c:showCatName val="0"/>
          <c:showSerName val="0"/>
          <c:showPercent val="0"/>
          <c:showBubbleSize val="0"/>
        </c:dLbls>
        <c:smooth val="0"/>
        <c:axId val="682422560"/>
        <c:axId val="682415672"/>
      </c:lineChart>
      <c:catAx>
        <c:axId val="682422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682415672"/>
        <c:crosses val="autoZero"/>
        <c:auto val="1"/>
        <c:lblAlgn val="ctr"/>
        <c:lblOffset val="100"/>
        <c:noMultiLvlLbl val="0"/>
      </c:catAx>
      <c:valAx>
        <c:axId val="682415672"/>
        <c:scaling>
          <c:orientation val="minMax"/>
        </c:scaling>
        <c:delete val="0"/>
        <c:axPos val="l"/>
        <c:title>
          <c:tx>
            <c:rich>
              <a:bodyPr rot="-5400000" spcFirstLastPara="1" vertOverflow="ellipsis" vert="horz" wrap="square" anchor="ctr" anchorCtr="1"/>
              <a:lstStyle/>
              <a:p>
                <a:pPr>
                  <a:defRPr sz="1050" b="1" i="0" u="none" strike="noStrike" kern="1200" baseline="0">
                    <a:solidFill>
                      <a:schemeClr val="tx1"/>
                    </a:solidFill>
                    <a:latin typeface="+mn-lt"/>
                    <a:ea typeface="+mn-ea"/>
                    <a:cs typeface="+mn-cs"/>
                  </a:defRPr>
                </a:pPr>
                <a:r>
                  <a:rPr lang="en-US" sz="1050" b="1">
                    <a:solidFill>
                      <a:schemeClr val="tx1"/>
                    </a:solidFill>
                  </a:rPr>
                  <a:t>Age</a:t>
                </a:r>
                <a:r>
                  <a:rPr lang="en-US" sz="1050" b="1" baseline="0">
                    <a:solidFill>
                      <a:schemeClr val="tx1"/>
                    </a:solidFill>
                  </a:rPr>
                  <a:t> in years</a:t>
                </a:r>
                <a:endParaRPr lang="en-US" sz="1050" b="1">
                  <a:solidFill>
                    <a:schemeClr val="tx1"/>
                  </a:solidFill>
                </a:endParaRPr>
              </a:p>
            </c:rich>
          </c:tx>
          <c:layout>
            <c:manualLayout>
              <c:xMode val="edge"/>
              <c:yMode val="edge"/>
              <c:x val="1.0512582788995998E-2"/>
              <c:y val="0.35676972200750684"/>
            </c:manualLayout>
          </c:layout>
          <c:overlay val="0"/>
          <c:spPr>
            <a:noFill/>
            <a:ln>
              <a:noFill/>
            </a:ln>
            <a:effectLst/>
          </c:spPr>
          <c:txPr>
            <a:bodyPr rot="-5400000" spcFirstLastPara="1" vertOverflow="ellipsis" vert="horz" wrap="square" anchor="ctr" anchorCtr="1"/>
            <a:lstStyle/>
            <a:p>
              <a:pPr>
                <a:defRPr sz="1050" b="1" i="0" u="none" strike="noStrike" kern="1200" baseline="0">
                  <a:solidFill>
                    <a:schemeClr val="tx1"/>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824225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16309888414521"/>
          <c:y val="0.10053609354606437"/>
          <c:w val="0.8724962938223243"/>
          <c:h val="0.66944702179964222"/>
        </c:manualLayout>
      </c:layout>
      <c:barChart>
        <c:barDir val="col"/>
        <c:grouping val="stacked"/>
        <c:varyColors val="0"/>
        <c:ser>
          <c:idx val="0"/>
          <c:order val="0"/>
          <c:tx>
            <c:strRef>
              <c:f>'real pay by region'!$AF$1:$AF$2</c:f>
              <c:strCache>
                <c:ptCount val="2"/>
                <c:pt idx="1">
                  <c:v>CPI</c:v>
                </c:pt>
              </c:strCache>
            </c:strRef>
          </c:tx>
          <c:spPr>
            <a:solidFill>
              <a:srgbClr val="CCCCCC"/>
            </a:solidFill>
            <a:ln>
              <a:noFill/>
            </a:ln>
            <a:effectLst/>
          </c:spPr>
          <c:invertIfNegative val="0"/>
          <c:cat>
            <c:numRef>
              <c:f>'real pay by region'!$AE$65:$AE$117</c:f>
              <c:numCache>
                <c:formatCode>General</c:formatCode>
                <c:ptCount val="53"/>
                <c:pt idx="0">
                  <c:v>201909</c:v>
                </c:pt>
                <c:pt idx="1">
                  <c:v>201910</c:v>
                </c:pt>
                <c:pt idx="2">
                  <c:v>201911</c:v>
                </c:pt>
                <c:pt idx="3">
                  <c:v>201912</c:v>
                </c:pt>
                <c:pt idx="4">
                  <c:v>202001</c:v>
                </c:pt>
                <c:pt idx="5">
                  <c:v>202002</c:v>
                </c:pt>
                <c:pt idx="6">
                  <c:v>202003</c:v>
                </c:pt>
                <c:pt idx="7">
                  <c:v>202004</c:v>
                </c:pt>
                <c:pt idx="8">
                  <c:v>202005</c:v>
                </c:pt>
                <c:pt idx="9">
                  <c:v>202006</c:v>
                </c:pt>
                <c:pt idx="10">
                  <c:v>202007</c:v>
                </c:pt>
                <c:pt idx="11">
                  <c:v>202008</c:v>
                </c:pt>
                <c:pt idx="12">
                  <c:v>202009</c:v>
                </c:pt>
                <c:pt idx="13">
                  <c:v>202010</c:v>
                </c:pt>
                <c:pt idx="14">
                  <c:v>202011</c:v>
                </c:pt>
                <c:pt idx="15">
                  <c:v>202012</c:v>
                </c:pt>
                <c:pt idx="16">
                  <c:v>202101</c:v>
                </c:pt>
                <c:pt idx="17">
                  <c:v>202102</c:v>
                </c:pt>
                <c:pt idx="18">
                  <c:v>202103</c:v>
                </c:pt>
                <c:pt idx="19">
                  <c:v>202104</c:v>
                </c:pt>
                <c:pt idx="20">
                  <c:v>202105</c:v>
                </c:pt>
                <c:pt idx="21">
                  <c:v>202106</c:v>
                </c:pt>
                <c:pt idx="22">
                  <c:v>202107</c:v>
                </c:pt>
                <c:pt idx="23">
                  <c:v>202108</c:v>
                </c:pt>
                <c:pt idx="24">
                  <c:v>202109</c:v>
                </c:pt>
                <c:pt idx="25">
                  <c:v>202110</c:v>
                </c:pt>
                <c:pt idx="26">
                  <c:v>202111</c:v>
                </c:pt>
                <c:pt idx="27">
                  <c:v>202112</c:v>
                </c:pt>
                <c:pt idx="28">
                  <c:v>202201</c:v>
                </c:pt>
                <c:pt idx="29">
                  <c:v>202202</c:v>
                </c:pt>
                <c:pt idx="30">
                  <c:v>202203</c:v>
                </c:pt>
                <c:pt idx="31">
                  <c:v>202204</c:v>
                </c:pt>
                <c:pt idx="32">
                  <c:v>202205</c:v>
                </c:pt>
                <c:pt idx="33">
                  <c:v>202206</c:v>
                </c:pt>
                <c:pt idx="34">
                  <c:v>202207</c:v>
                </c:pt>
                <c:pt idx="35">
                  <c:v>202208</c:v>
                </c:pt>
                <c:pt idx="36">
                  <c:v>202209</c:v>
                </c:pt>
                <c:pt idx="37">
                  <c:v>202210</c:v>
                </c:pt>
                <c:pt idx="38">
                  <c:v>202211</c:v>
                </c:pt>
                <c:pt idx="39">
                  <c:v>202212</c:v>
                </c:pt>
                <c:pt idx="40">
                  <c:v>202301</c:v>
                </c:pt>
                <c:pt idx="41">
                  <c:v>202302</c:v>
                </c:pt>
                <c:pt idx="42">
                  <c:v>202303</c:v>
                </c:pt>
                <c:pt idx="43">
                  <c:v>202304</c:v>
                </c:pt>
                <c:pt idx="44">
                  <c:v>202305</c:v>
                </c:pt>
                <c:pt idx="45">
                  <c:v>202306</c:v>
                </c:pt>
                <c:pt idx="46">
                  <c:v>202307</c:v>
                </c:pt>
                <c:pt idx="47">
                  <c:v>202308</c:v>
                </c:pt>
                <c:pt idx="48">
                  <c:v>202309</c:v>
                </c:pt>
                <c:pt idx="49">
                  <c:v>202310</c:v>
                </c:pt>
                <c:pt idx="50">
                  <c:v>202311</c:v>
                </c:pt>
                <c:pt idx="51">
                  <c:v>202312</c:v>
                </c:pt>
                <c:pt idx="52">
                  <c:v>202401</c:v>
                </c:pt>
              </c:numCache>
            </c:numRef>
          </c:cat>
          <c:val>
            <c:numRef>
              <c:f>'real pay by region'!$AF$65:$AF$117</c:f>
              <c:numCache>
                <c:formatCode>_(* #,##0.00_);_(* \(#,##0.00\);_(* "-"??_);_(@_)</c:formatCode>
                <c:ptCount val="53"/>
                <c:pt idx="0">
                  <c:v>-1.7</c:v>
                </c:pt>
                <c:pt idx="1">
                  <c:v>-1.5</c:v>
                </c:pt>
                <c:pt idx="2">
                  <c:v>-1.5</c:v>
                </c:pt>
                <c:pt idx="3">
                  <c:v>-1.3</c:v>
                </c:pt>
                <c:pt idx="4">
                  <c:v>-1.8</c:v>
                </c:pt>
                <c:pt idx="5">
                  <c:v>-1.7</c:v>
                </c:pt>
                <c:pt idx="6">
                  <c:v>-1.5</c:v>
                </c:pt>
                <c:pt idx="7">
                  <c:v>-0.8</c:v>
                </c:pt>
                <c:pt idx="8">
                  <c:v>-0.5</c:v>
                </c:pt>
                <c:pt idx="9">
                  <c:v>-0.6</c:v>
                </c:pt>
                <c:pt idx="10">
                  <c:v>-1</c:v>
                </c:pt>
                <c:pt idx="11">
                  <c:v>-0.2</c:v>
                </c:pt>
                <c:pt idx="12">
                  <c:v>-0.5</c:v>
                </c:pt>
                <c:pt idx="13">
                  <c:v>-0.7</c:v>
                </c:pt>
                <c:pt idx="14">
                  <c:v>-0.3</c:v>
                </c:pt>
                <c:pt idx="15">
                  <c:v>-0.6</c:v>
                </c:pt>
                <c:pt idx="16">
                  <c:v>-0.7</c:v>
                </c:pt>
                <c:pt idx="17">
                  <c:v>-0.4</c:v>
                </c:pt>
                <c:pt idx="18">
                  <c:v>-0.7</c:v>
                </c:pt>
                <c:pt idx="19">
                  <c:v>-1.5</c:v>
                </c:pt>
                <c:pt idx="20">
                  <c:v>-2.1</c:v>
                </c:pt>
                <c:pt idx="21">
                  <c:v>-2.5</c:v>
                </c:pt>
                <c:pt idx="22">
                  <c:v>-2</c:v>
                </c:pt>
                <c:pt idx="23">
                  <c:v>-3.2</c:v>
                </c:pt>
                <c:pt idx="24">
                  <c:v>-3.1</c:v>
                </c:pt>
                <c:pt idx="25">
                  <c:v>-4.2</c:v>
                </c:pt>
                <c:pt idx="26">
                  <c:v>-5.0999999999999996</c:v>
                </c:pt>
                <c:pt idx="27">
                  <c:v>-5.4</c:v>
                </c:pt>
                <c:pt idx="28">
                  <c:v>-5.5</c:v>
                </c:pt>
                <c:pt idx="29">
                  <c:v>-6.2</c:v>
                </c:pt>
                <c:pt idx="30">
                  <c:v>-7</c:v>
                </c:pt>
                <c:pt idx="31">
                  <c:v>-9</c:v>
                </c:pt>
                <c:pt idx="32">
                  <c:v>-9.1</c:v>
                </c:pt>
                <c:pt idx="33">
                  <c:v>-9.4</c:v>
                </c:pt>
                <c:pt idx="34">
                  <c:v>-10.1</c:v>
                </c:pt>
                <c:pt idx="35">
                  <c:v>-9.9</c:v>
                </c:pt>
                <c:pt idx="36">
                  <c:v>-10.1</c:v>
                </c:pt>
                <c:pt idx="37">
                  <c:v>-11.1</c:v>
                </c:pt>
                <c:pt idx="38">
                  <c:v>-10.7</c:v>
                </c:pt>
                <c:pt idx="39">
                  <c:v>-10.5</c:v>
                </c:pt>
                <c:pt idx="40">
                  <c:v>-10.1</c:v>
                </c:pt>
                <c:pt idx="41">
                  <c:v>-10.4</c:v>
                </c:pt>
                <c:pt idx="42">
                  <c:v>-10.1</c:v>
                </c:pt>
                <c:pt idx="43">
                  <c:v>-8.6999999999999993</c:v>
                </c:pt>
                <c:pt idx="44">
                  <c:v>-8.6999999999999993</c:v>
                </c:pt>
                <c:pt idx="45">
                  <c:v>-7.9</c:v>
                </c:pt>
                <c:pt idx="46">
                  <c:v>-6.8</c:v>
                </c:pt>
                <c:pt idx="47">
                  <c:v>-6.7</c:v>
                </c:pt>
                <c:pt idx="48">
                  <c:v>-6.7</c:v>
                </c:pt>
                <c:pt idx="49">
                  <c:v>-4.5999999999999996</c:v>
                </c:pt>
                <c:pt idx="50">
                  <c:v>-3.9</c:v>
                </c:pt>
                <c:pt idx="51">
                  <c:v>-4</c:v>
                </c:pt>
                <c:pt idx="52">
                  <c:v>-4</c:v>
                </c:pt>
              </c:numCache>
            </c:numRef>
          </c:val>
          <c:extLst>
            <c:ext xmlns:c16="http://schemas.microsoft.com/office/drawing/2014/chart" uri="{C3380CC4-5D6E-409C-BE32-E72D297353CC}">
              <c16:uniqueId val="{00000000-CC5B-4A09-AF54-F2FDFDBA580F}"/>
            </c:ext>
          </c:extLst>
        </c:ser>
        <c:ser>
          <c:idx val="1"/>
          <c:order val="1"/>
          <c:tx>
            <c:strRef>
              <c:f>'real pay by region'!$AG$1:$AG$2</c:f>
              <c:strCache>
                <c:ptCount val="2"/>
                <c:pt idx="1">
                  <c:v>Nominal pay</c:v>
                </c:pt>
              </c:strCache>
            </c:strRef>
          </c:tx>
          <c:spPr>
            <a:solidFill>
              <a:srgbClr val="6DA7DE"/>
            </a:solidFill>
            <a:ln>
              <a:noFill/>
            </a:ln>
            <a:effectLst/>
          </c:spPr>
          <c:invertIfNegative val="0"/>
          <c:cat>
            <c:numRef>
              <c:f>'real pay by region'!$AE$65:$AE$117</c:f>
              <c:numCache>
                <c:formatCode>General</c:formatCode>
                <c:ptCount val="53"/>
                <c:pt idx="0">
                  <c:v>201909</c:v>
                </c:pt>
                <c:pt idx="1">
                  <c:v>201910</c:v>
                </c:pt>
                <c:pt idx="2">
                  <c:v>201911</c:v>
                </c:pt>
                <c:pt idx="3">
                  <c:v>201912</c:v>
                </c:pt>
                <c:pt idx="4">
                  <c:v>202001</c:v>
                </c:pt>
                <c:pt idx="5">
                  <c:v>202002</c:v>
                </c:pt>
                <c:pt idx="6">
                  <c:v>202003</c:v>
                </c:pt>
                <c:pt idx="7">
                  <c:v>202004</c:v>
                </c:pt>
                <c:pt idx="8">
                  <c:v>202005</c:v>
                </c:pt>
                <c:pt idx="9">
                  <c:v>202006</c:v>
                </c:pt>
                <c:pt idx="10">
                  <c:v>202007</c:v>
                </c:pt>
                <c:pt idx="11">
                  <c:v>202008</c:v>
                </c:pt>
                <c:pt idx="12">
                  <c:v>202009</c:v>
                </c:pt>
                <c:pt idx="13">
                  <c:v>202010</c:v>
                </c:pt>
                <c:pt idx="14">
                  <c:v>202011</c:v>
                </c:pt>
                <c:pt idx="15">
                  <c:v>202012</c:v>
                </c:pt>
                <c:pt idx="16">
                  <c:v>202101</c:v>
                </c:pt>
                <c:pt idx="17">
                  <c:v>202102</c:v>
                </c:pt>
                <c:pt idx="18">
                  <c:v>202103</c:v>
                </c:pt>
                <c:pt idx="19">
                  <c:v>202104</c:v>
                </c:pt>
                <c:pt idx="20">
                  <c:v>202105</c:v>
                </c:pt>
                <c:pt idx="21">
                  <c:v>202106</c:v>
                </c:pt>
                <c:pt idx="22">
                  <c:v>202107</c:v>
                </c:pt>
                <c:pt idx="23">
                  <c:v>202108</c:v>
                </c:pt>
                <c:pt idx="24">
                  <c:v>202109</c:v>
                </c:pt>
                <c:pt idx="25">
                  <c:v>202110</c:v>
                </c:pt>
                <c:pt idx="26">
                  <c:v>202111</c:v>
                </c:pt>
                <c:pt idx="27">
                  <c:v>202112</c:v>
                </c:pt>
                <c:pt idx="28">
                  <c:v>202201</c:v>
                </c:pt>
                <c:pt idx="29">
                  <c:v>202202</c:v>
                </c:pt>
                <c:pt idx="30">
                  <c:v>202203</c:v>
                </c:pt>
                <c:pt idx="31">
                  <c:v>202204</c:v>
                </c:pt>
                <c:pt idx="32">
                  <c:v>202205</c:v>
                </c:pt>
                <c:pt idx="33">
                  <c:v>202206</c:v>
                </c:pt>
                <c:pt idx="34">
                  <c:v>202207</c:v>
                </c:pt>
                <c:pt idx="35">
                  <c:v>202208</c:v>
                </c:pt>
                <c:pt idx="36">
                  <c:v>202209</c:v>
                </c:pt>
                <c:pt idx="37">
                  <c:v>202210</c:v>
                </c:pt>
                <c:pt idx="38">
                  <c:v>202211</c:v>
                </c:pt>
                <c:pt idx="39">
                  <c:v>202212</c:v>
                </c:pt>
                <c:pt idx="40">
                  <c:v>202301</c:v>
                </c:pt>
                <c:pt idx="41">
                  <c:v>202302</c:v>
                </c:pt>
                <c:pt idx="42">
                  <c:v>202303</c:v>
                </c:pt>
                <c:pt idx="43">
                  <c:v>202304</c:v>
                </c:pt>
                <c:pt idx="44">
                  <c:v>202305</c:v>
                </c:pt>
                <c:pt idx="45">
                  <c:v>202306</c:v>
                </c:pt>
                <c:pt idx="46">
                  <c:v>202307</c:v>
                </c:pt>
                <c:pt idx="47">
                  <c:v>202308</c:v>
                </c:pt>
                <c:pt idx="48">
                  <c:v>202309</c:v>
                </c:pt>
                <c:pt idx="49">
                  <c:v>202310</c:v>
                </c:pt>
                <c:pt idx="50">
                  <c:v>202311</c:v>
                </c:pt>
                <c:pt idx="51">
                  <c:v>202312</c:v>
                </c:pt>
                <c:pt idx="52">
                  <c:v>202401</c:v>
                </c:pt>
              </c:numCache>
            </c:numRef>
          </c:cat>
          <c:val>
            <c:numRef>
              <c:f>'real pay by region'!$AG$65:$AG$117</c:f>
              <c:numCache>
                <c:formatCode>General</c:formatCode>
                <c:ptCount val="53"/>
                <c:pt idx="0">
                  <c:v>3.145539906103286</c:v>
                </c:pt>
                <c:pt idx="1">
                  <c:v>3.1367041198501875</c:v>
                </c:pt>
                <c:pt idx="2">
                  <c:v>3.0331311245916939</c:v>
                </c:pt>
                <c:pt idx="3">
                  <c:v>3.4498834498834499</c:v>
                </c:pt>
                <c:pt idx="4">
                  <c:v>3.8997214484679668</c:v>
                </c:pt>
                <c:pt idx="5">
                  <c:v>3.8372630605640312</c:v>
                </c:pt>
                <c:pt idx="6">
                  <c:v>2.1629084215370455</c:v>
                </c:pt>
                <c:pt idx="7">
                  <c:v>-0.54919908466819223</c:v>
                </c:pt>
                <c:pt idx="8">
                  <c:v>-1.1394712853236098</c:v>
                </c:pt>
                <c:pt idx="9">
                  <c:v>-0.36446469248291574</c:v>
                </c:pt>
                <c:pt idx="10">
                  <c:v>0.8155867693701857</c:v>
                </c:pt>
                <c:pt idx="11">
                  <c:v>2.4965955515206537</c:v>
                </c:pt>
                <c:pt idx="12">
                  <c:v>3.959945380063723</c:v>
                </c:pt>
                <c:pt idx="13">
                  <c:v>4.9931911030413074</c:v>
                </c:pt>
                <c:pt idx="14">
                  <c:v>4.8913043478260869</c:v>
                </c:pt>
                <c:pt idx="15">
                  <c:v>4.8219918882379451</c:v>
                </c:pt>
                <c:pt idx="16">
                  <c:v>4.2448614834673819</c:v>
                </c:pt>
                <c:pt idx="17">
                  <c:v>4.4968833481745323</c:v>
                </c:pt>
                <c:pt idx="18">
                  <c:v>6.2612612612612608</c:v>
                </c:pt>
                <c:pt idx="19">
                  <c:v>9.2959042797975151</c:v>
                </c:pt>
                <c:pt idx="20">
                  <c:v>10.004610419548179</c:v>
                </c:pt>
                <c:pt idx="21">
                  <c:v>9.8765432098765427</c:v>
                </c:pt>
                <c:pt idx="22">
                  <c:v>8.1797752808988768</c:v>
                </c:pt>
                <c:pt idx="23">
                  <c:v>6.9087688219663423</c:v>
                </c:pt>
                <c:pt idx="24">
                  <c:v>6.3047285464098071</c:v>
                </c:pt>
                <c:pt idx="25">
                  <c:v>5.4907047124945958</c:v>
                </c:pt>
                <c:pt idx="26">
                  <c:v>5.2245250431778931</c:v>
                </c:pt>
                <c:pt idx="27">
                  <c:v>5.5030094582975062</c:v>
                </c:pt>
                <c:pt idx="28">
                  <c:v>5.8722674667809684</c:v>
                </c:pt>
                <c:pt idx="29">
                  <c:v>5.9650617809970177</c:v>
                </c:pt>
                <c:pt idx="30">
                  <c:v>6.5281899109792292</c:v>
                </c:pt>
                <c:pt idx="31">
                  <c:v>6.3157894736842106</c:v>
                </c:pt>
                <c:pt idx="32">
                  <c:v>6.0352053646269912</c:v>
                </c:pt>
                <c:pt idx="33">
                  <c:v>5.7428214731585516</c:v>
                </c:pt>
                <c:pt idx="34">
                  <c:v>5.9410054009140003</c:v>
                </c:pt>
                <c:pt idx="35">
                  <c:v>6.2137531068765535</c:v>
                </c:pt>
                <c:pt idx="36">
                  <c:v>6.7957166392092265</c:v>
                </c:pt>
                <c:pt idx="37">
                  <c:v>6.4344262295081975</c:v>
                </c:pt>
                <c:pt idx="38">
                  <c:v>7.7144029544521961</c:v>
                </c:pt>
                <c:pt idx="39">
                  <c:v>7.3757131214343934</c:v>
                </c:pt>
                <c:pt idx="40">
                  <c:v>6.9635627530364372</c:v>
                </c:pt>
                <c:pt idx="41">
                  <c:v>6.5942903096099723</c:v>
                </c:pt>
                <c:pt idx="42">
                  <c:v>5.7302029446876244</c:v>
                </c:pt>
                <c:pt idx="43">
                  <c:v>5.3465346534653468</c:v>
                </c:pt>
                <c:pt idx="44">
                  <c:v>6.4822134387351777</c:v>
                </c:pt>
                <c:pt idx="45">
                  <c:v>7.6347894529712717</c:v>
                </c:pt>
                <c:pt idx="46">
                  <c:v>6.6274509803921564</c:v>
                </c:pt>
                <c:pt idx="47">
                  <c:v>6.0452418096723868</c:v>
                </c:pt>
                <c:pt idx="48">
                  <c:v>4.4350173544157343</c:v>
                </c:pt>
                <c:pt idx="49">
                  <c:v>4.8517520215633425</c:v>
                </c:pt>
                <c:pt idx="50">
                  <c:v>4.7238095238095239</c:v>
                </c:pt>
                <c:pt idx="51">
                  <c:v>4.9715370018975333</c:v>
                </c:pt>
                <c:pt idx="52">
                  <c:v>5.1476154428463285</c:v>
                </c:pt>
              </c:numCache>
            </c:numRef>
          </c:val>
          <c:extLst>
            <c:ext xmlns:c16="http://schemas.microsoft.com/office/drawing/2014/chart" uri="{C3380CC4-5D6E-409C-BE32-E72D297353CC}">
              <c16:uniqueId val="{00000001-CC5B-4A09-AF54-F2FDFDBA580F}"/>
            </c:ext>
          </c:extLst>
        </c:ser>
        <c:dLbls>
          <c:showLegendKey val="0"/>
          <c:showVal val="0"/>
          <c:showCatName val="0"/>
          <c:showSerName val="0"/>
          <c:showPercent val="0"/>
          <c:showBubbleSize val="0"/>
        </c:dLbls>
        <c:gapWidth val="150"/>
        <c:overlap val="100"/>
        <c:axId val="676721448"/>
        <c:axId val="676716048"/>
      </c:barChart>
      <c:lineChart>
        <c:grouping val="standard"/>
        <c:varyColors val="0"/>
        <c:ser>
          <c:idx val="2"/>
          <c:order val="2"/>
          <c:tx>
            <c:strRef>
              <c:f>'real pay by region'!$AH$1:$AH$2</c:f>
              <c:strCache>
                <c:ptCount val="2"/>
                <c:pt idx="1">
                  <c:v>real pay</c:v>
                </c:pt>
              </c:strCache>
            </c:strRef>
          </c:tx>
          <c:spPr>
            <a:ln w="25400" cap="rnd">
              <a:solidFill>
                <a:srgbClr val="9E0059"/>
              </a:solidFill>
              <a:prstDash val="solid"/>
              <a:round/>
            </a:ln>
            <a:effectLst/>
          </c:spPr>
          <c:marker>
            <c:symbol val="none"/>
          </c:marker>
          <c:cat>
            <c:numRef>
              <c:f>'real pay by region'!$AE$65:$AE$117</c:f>
              <c:numCache>
                <c:formatCode>General</c:formatCode>
                <c:ptCount val="53"/>
                <c:pt idx="0">
                  <c:v>201909</c:v>
                </c:pt>
                <c:pt idx="1">
                  <c:v>201910</c:v>
                </c:pt>
                <c:pt idx="2">
                  <c:v>201911</c:v>
                </c:pt>
                <c:pt idx="3">
                  <c:v>201912</c:v>
                </c:pt>
                <c:pt idx="4">
                  <c:v>202001</c:v>
                </c:pt>
                <c:pt idx="5">
                  <c:v>202002</c:v>
                </c:pt>
                <c:pt idx="6">
                  <c:v>202003</c:v>
                </c:pt>
                <c:pt idx="7">
                  <c:v>202004</c:v>
                </c:pt>
                <c:pt idx="8">
                  <c:v>202005</c:v>
                </c:pt>
                <c:pt idx="9">
                  <c:v>202006</c:v>
                </c:pt>
                <c:pt idx="10">
                  <c:v>202007</c:v>
                </c:pt>
                <c:pt idx="11">
                  <c:v>202008</c:v>
                </c:pt>
                <c:pt idx="12">
                  <c:v>202009</c:v>
                </c:pt>
                <c:pt idx="13">
                  <c:v>202010</c:v>
                </c:pt>
                <c:pt idx="14">
                  <c:v>202011</c:v>
                </c:pt>
                <c:pt idx="15">
                  <c:v>202012</c:v>
                </c:pt>
                <c:pt idx="16">
                  <c:v>202101</c:v>
                </c:pt>
                <c:pt idx="17">
                  <c:v>202102</c:v>
                </c:pt>
                <c:pt idx="18">
                  <c:v>202103</c:v>
                </c:pt>
                <c:pt idx="19">
                  <c:v>202104</c:v>
                </c:pt>
                <c:pt idx="20">
                  <c:v>202105</c:v>
                </c:pt>
                <c:pt idx="21">
                  <c:v>202106</c:v>
                </c:pt>
                <c:pt idx="22">
                  <c:v>202107</c:v>
                </c:pt>
                <c:pt idx="23">
                  <c:v>202108</c:v>
                </c:pt>
                <c:pt idx="24">
                  <c:v>202109</c:v>
                </c:pt>
                <c:pt idx="25">
                  <c:v>202110</c:v>
                </c:pt>
                <c:pt idx="26">
                  <c:v>202111</c:v>
                </c:pt>
                <c:pt idx="27">
                  <c:v>202112</c:v>
                </c:pt>
                <c:pt idx="28">
                  <c:v>202201</c:v>
                </c:pt>
                <c:pt idx="29">
                  <c:v>202202</c:v>
                </c:pt>
                <c:pt idx="30">
                  <c:v>202203</c:v>
                </c:pt>
                <c:pt idx="31">
                  <c:v>202204</c:v>
                </c:pt>
                <c:pt idx="32">
                  <c:v>202205</c:v>
                </c:pt>
                <c:pt idx="33">
                  <c:v>202206</c:v>
                </c:pt>
                <c:pt idx="34">
                  <c:v>202207</c:v>
                </c:pt>
                <c:pt idx="35">
                  <c:v>202208</c:v>
                </c:pt>
                <c:pt idx="36">
                  <c:v>202209</c:v>
                </c:pt>
                <c:pt idx="37">
                  <c:v>202210</c:v>
                </c:pt>
                <c:pt idx="38">
                  <c:v>202211</c:v>
                </c:pt>
                <c:pt idx="39">
                  <c:v>202212</c:v>
                </c:pt>
                <c:pt idx="40">
                  <c:v>202301</c:v>
                </c:pt>
                <c:pt idx="41">
                  <c:v>202302</c:v>
                </c:pt>
                <c:pt idx="42">
                  <c:v>202303</c:v>
                </c:pt>
                <c:pt idx="43">
                  <c:v>202304</c:v>
                </c:pt>
                <c:pt idx="44">
                  <c:v>202305</c:v>
                </c:pt>
                <c:pt idx="45">
                  <c:v>202306</c:v>
                </c:pt>
                <c:pt idx="46">
                  <c:v>202307</c:v>
                </c:pt>
                <c:pt idx="47">
                  <c:v>202308</c:v>
                </c:pt>
                <c:pt idx="48">
                  <c:v>202309</c:v>
                </c:pt>
                <c:pt idx="49">
                  <c:v>202310</c:v>
                </c:pt>
                <c:pt idx="50">
                  <c:v>202311</c:v>
                </c:pt>
                <c:pt idx="51">
                  <c:v>202312</c:v>
                </c:pt>
                <c:pt idx="52">
                  <c:v>202401</c:v>
                </c:pt>
              </c:numCache>
            </c:numRef>
          </c:cat>
          <c:val>
            <c:numRef>
              <c:f>'real pay by region'!$AH$65:$AH$117</c:f>
              <c:numCache>
                <c:formatCode>_(* #,##0.00_);_(* \(#,##0.00\);_(* "-"??_);_(@_)</c:formatCode>
                <c:ptCount val="53"/>
                <c:pt idx="0">
                  <c:v>1.4455399061032861</c:v>
                </c:pt>
                <c:pt idx="1">
                  <c:v>1.6367041198501875</c:v>
                </c:pt>
                <c:pt idx="2">
                  <c:v>1.5331311245916939</c:v>
                </c:pt>
                <c:pt idx="3">
                  <c:v>2.1498834498834496</c:v>
                </c:pt>
                <c:pt idx="4">
                  <c:v>2.0997214484679665</c:v>
                </c:pt>
                <c:pt idx="5">
                  <c:v>2.137263060564031</c:v>
                </c:pt>
                <c:pt idx="6">
                  <c:v>0.66290842153704554</c:v>
                </c:pt>
                <c:pt idx="7">
                  <c:v>-1.3491990846681923</c:v>
                </c:pt>
                <c:pt idx="8">
                  <c:v>-1.6394712853236098</c:v>
                </c:pt>
                <c:pt idx="9">
                  <c:v>-0.96446469248291566</c:v>
                </c:pt>
                <c:pt idx="10">
                  <c:v>-0.1844132306298143</c:v>
                </c:pt>
                <c:pt idx="11">
                  <c:v>2.2965955515206535</c:v>
                </c:pt>
                <c:pt idx="12">
                  <c:v>3.459945380063723</c:v>
                </c:pt>
                <c:pt idx="13">
                  <c:v>4.2931911030413072</c:v>
                </c:pt>
                <c:pt idx="14">
                  <c:v>4.5913043478260871</c:v>
                </c:pt>
                <c:pt idx="15">
                  <c:v>4.2219918882379455</c:v>
                </c:pt>
                <c:pt idx="16">
                  <c:v>3.5448614834673817</c:v>
                </c:pt>
                <c:pt idx="17">
                  <c:v>4.0968833481745319</c:v>
                </c:pt>
                <c:pt idx="18">
                  <c:v>5.5612612612612606</c:v>
                </c:pt>
                <c:pt idx="19">
                  <c:v>7.7959042797975151</c:v>
                </c:pt>
                <c:pt idx="20">
                  <c:v>7.9046104195481792</c:v>
                </c:pt>
                <c:pt idx="21">
                  <c:v>7.3765432098765427</c:v>
                </c:pt>
                <c:pt idx="22">
                  <c:v>6.1797752808988768</c:v>
                </c:pt>
                <c:pt idx="23">
                  <c:v>3.7087688219663422</c:v>
                </c:pt>
                <c:pt idx="24">
                  <c:v>3.204728546409807</c:v>
                </c:pt>
                <c:pt idx="25">
                  <c:v>1.2907047124945956</c:v>
                </c:pt>
                <c:pt idx="26">
                  <c:v>0.12452504317789348</c:v>
                </c:pt>
                <c:pt idx="27">
                  <c:v>0.10300945829750585</c:v>
                </c:pt>
                <c:pt idx="28">
                  <c:v>0.37226746678096845</c:v>
                </c:pt>
                <c:pt idx="29">
                  <c:v>-0.23493821900298251</c:v>
                </c:pt>
                <c:pt idx="30">
                  <c:v>-0.47181008902077082</c:v>
                </c:pt>
                <c:pt idx="31">
                  <c:v>-2.6842105263157894</c:v>
                </c:pt>
                <c:pt idx="32">
                  <c:v>-3.0647946353730084</c:v>
                </c:pt>
                <c:pt idx="33">
                  <c:v>-3.6571785268414487</c:v>
                </c:pt>
                <c:pt idx="34">
                  <c:v>-4.1589945990859993</c:v>
                </c:pt>
                <c:pt idx="35">
                  <c:v>-3.6862468931234469</c:v>
                </c:pt>
                <c:pt idx="36">
                  <c:v>-3.3042833607907731</c:v>
                </c:pt>
                <c:pt idx="37">
                  <c:v>-4.6655737704918021</c:v>
                </c:pt>
                <c:pt idx="38">
                  <c:v>-2.9855970455478031</c:v>
                </c:pt>
                <c:pt idx="39">
                  <c:v>-3.1242868785656066</c:v>
                </c:pt>
                <c:pt idx="40">
                  <c:v>-3.1364372469635624</c:v>
                </c:pt>
                <c:pt idx="41">
                  <c:v>-3.805709690390028</c:v>
                </c:pt>
                <c:pt idx="42">
                  <c:v>-4.3697970553123753</c:v>
                </c:pt>
                <c:pt idx="43">
                  <c:v>-3.3534653465346524</c:v>
                </c:pt>
                <c:pt idx="44">
                  <c:v>-2.2177865612648215</c:v>
                </c:pt>
                <c:pt idx="45">
                  <c:v>-0.2652105470287287</c:v>
                </c:pt>
                <c:pt idx="46">
                  <c:v>-0.17254901960784341</c:v>
                </c:pt>
                <c:pt idx="47">
                  <c:v>-0.6547581903276134</c:v>
                </c:pt>
                <c:pt idx="48">
                  <c:v>-2.2649826455842659</c:v>
                </c:pt>
                <c:pt idx="49">
                  <c:v>0.25175202156334286</c:v>
                </c:pt>
                <c:pt idx="50">
                  <c:v>0.82380952380952399</c:v>
                </c:pt>
                <c:pt idx="51">
                  <c:v>0.97153700189753334</c:v>
                </c:pt>
                <c:pt idx="52">
                  <c:v>1.1476154428463285</c:v>
                </c:pt>
              </c:numCache>
            </c:numRef>
          </c:val>
          <c:smooth val="0"/>
          <c:extLst>
            <c:ext xmlns:c16="http://schemas.microsoft.com/office/drawing/2014/chart" uri="{C3380CC4-5D6E-409C-BE32-E72D297353CC}">
              <c16:uniqueId val="{00000002-CC5B-4A09-AF54-F2FDFDBA580F}"/>
            </c:ext>
          </c:extLst>
        </c:ser>
        <c:dLbls>
          <c:showLegendKey val="0"/>
          <c:showVal val="0"/>
          <c:showCatName val="0"/>
          <c:showSerName val="0"/>
          <c:showPercent val="0"/>
          <c:showBubbleSize val="0"/>
        </c:dLbls>
        <c:marker val="1"/>
        <c:smooth val="0"/>
        <c:axId val="676721448"/>
        <c:axId val="676716048"/>
      </c:lineChart>
      <c:catAx>
        <c:axId val="67672144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bg2"/>
                </a:solidFill>
                <a:latin typeface="Arial" panose="020B0604020202020204" pitchFamily="34" charset="0"/>
                <a:ea typeface="+mn-ea"/>
                <a:cs typeface="Arial" panose="020B0604020202020204" pitchFamily="34" charset="0"/>
              </a:defRPr>
            </a:pPr>
            <a:endParaRPr lang="en-US"/>
          </a:p>
        </c:txPr>
        <c:crossAx val="676716048"/>
        <c:crosses val="autoZero"/>
        <c:auto val="1"/>
        <c:lblAlgn val="ctr"/>
        <c:lblOffset val="100"/>
        <c:tickMarkSkip val="12"/>
        <c:noMultiLvlLbl val="0"/>
      </c:catAx>
      <c:valAx>
        <c:axId val="676716048"/>
        <c:scaling>
          <c:orientation val="minMax"/>
          <c:max val="10"/>
          <c:min val="-15"/>
        </c:scaling>
        <c:delete val="0"/>
        <c:axPos val="l"/>
        <c:majorGridlines>
          <c:spPr>
            <a:ln w="9525" cap="flat" cmpd="sng" algn="ctr">
              <a:solidFill>
                <a:schemeClr val="bg1">
                  <a:lumMod val="95000"/>
                </a:schemeClr>
              </a:solidFill>
              <a:prstDash val="sysDot"/>
              <a:round/>
            </a:ln>
            <a:effectLst/>
          </c:spPr>
        </c:majorGridlines>
        <c:title>
          <c:tx>
            <c:rich>
              <a:bodyPr rot="-5400000" spcFirstLastPara="1" vertOverflow="ellipsis" vert="horz" wrap="square" anchor="ctr" anchorCtr="1"/>
              <a:lstStyle/>
              <a:p>
                <a:pPr>
                  <a:defRPr sz="900" b="0" i="0" u="none" strike="noStrike" kern="1200" baseline="0">
                    <a:solidFill>
                      <a:schemeClr val="bg2"/>
                    </a:solidFill>
                    <a:latin typeface="Arial" panose="020B0604020202020204" pitchFamily="34" charset="0"/>
                    <a:ea typeface="+mn-ea"/>
                    <a:cs typeface="Arial" panose="020B0604020202020204" pitchFamily="34" charset="0"/>
                  </a:defRPr>
                </a:pPr>
                <a:r>
                  <a:rPr lang="en-GB"/>
                  <a:t>% annual change</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bg2"/>
                  </a:solidFill>
                  <a:latin typeface="Arial" panose="020B0604020202020204" pitchFamily="34" charset="0"/>
                  <a:ea typeface="+mn-ea"/>
                  <a:cs typeface="Arial" panose="020B0604020202020204"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2"/>
                </a:solidFill>
                <a:latin typeface="Arial" panose="020B0604020202020204" pitchFamily="34" charset="0"/>
                <a:ea typeface="+mn-ea"/>
                <a:cs typeface="Arial" panose="020B0604020202020204" pitchFamily="34" charset="0"/>
              </a:defRPr>
            </a:pPr>
            <a:endParaRPr lang="en-US"/>
          </a:p>
        </c:txPr>
        <c:crossAx val="676721448"/>
        <c:crosses val="autoZero"/>
        <c:crossBetween val="midCat"/>
      </c:valAx>
      <c:spPr>
        <a:noFill/>
        <a:ln>
          <a:noFill/>
        </a:ln>
        <a:effectLst/>
      </c:spPr>
    </c:plotArea>
    <c:legend>
      <c:legendPos val="b"/>
      <c:layout>
        <c:manualLayout>
          <c:xMode val="edge"/>
          <c:yMode val="edge"/>
          <c:x val="0.28288080902521301"/>
          <c:y val="0.92899836299005156"/>
          <c:w val="0.44696945521485471"/>
          <c:h val="6.681263311219570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bg2"/>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solidFill>
            <a:schemeClr val="bg2"/>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202342664456171"/>
          <c:y val="2.3574758735131644E-2"/>
          <c:w val="0.84378808669416805"/>
          <c:h val="0.71908539872282973"/>
        </c:manualLayout>
      </c:layout>
      <c:lineChart>
        <c:grouping val="standard"/>
        <c:varyColors val="0"/>
        <c:ser>
          <c:idx val="0"/>
          <c:order val="0"/>
          <c:tx>
            <c:strRef>
              <c:f>'Shelf-front inflation'!$B$2</c:f>
              <c:strCache>
                <c:ptCount val="1"/>
                <c:pt idx="0">
                  <c:v> London </c:v>
                </c:pt>
              </c:strCache>
            </c:strRef>
          </c:tx>
          <c:spPr>
            <a:ln w="25400" cap="rnd">
              <a:solidFill>
                <a:srgbClr val="6DA7DE"/>
              </a:solidFill>
              <a:round/>
            </a:ln>
            <a:effectLst/>
          </c:spPr>
          <c:marker>
            <c:symbol val="none"/>
          </c:marker>
          <c:cat>
            <c:numRef>
              <c:f>'Shelf-front inflation'!$A$5:$A$197</c:f>
              <c:numCache>
                <c:formatCode>General</c:formatCode>
                <c:ptCount val="193"/>
                <c:pt idx="0">
                  <c:v>200803</c:v>
                </c:pt>
                <c:pt idx="1">
                  <c:v>200804</c:v>
                </c:pt>
                <c:pt idx="2">
                  <c:v>200805</c:v>
                </c:pt>
                <c:pt idx="3">
                  <c:v>200806</c:v>
                </c:pt>
                <c:pt idx="4">
                  <c:v>200807</c:v>
                </c:pt>
                <c:pt idx="5">
                  <c:v>200808</c:v>
                </c:pt>
                <c:pt idx="6">
                  <c:v>200809</c:v>
                </c:pt>
                <c:pt idx="7">
                  <c:v>200810</c:v>
                </c:pt>
                <c:pt idx="8">
                  <c:v>200811</c:v>
                </c:pt>
                <c:pt idx="9">
                  <c:v>200812</c:v>
                </c:pt>
                <c:pt idx="10">
                  <c:v>200901</c:v>
                </c:pt>
                <c:pt idx="11">
                  <c:v>200902</c:v>
                </c:pt>
                <c:pt idx="12">
                  <c:v>200903</c:v>
                </c:pt>
                <c:pt idx="13">
                  <c:v>200904</c:v>
                </c:pt>
                <c:pt idx="14">
                  <c:v>200905</c:v>
                </c:pt>
                <c:pt idx="15">
                  <c:v>200906</c:v>
                </c:pt>
                <c:pt idx="16">
                  <c:v>200907</c:v>
                </c:pt>
                <c:pt idx="17">
                  <c:v>200908</c:v>
                </c:pt>
                <c:pt idx="18">
                  <c:v>200909</c:v>
                </c:pt>
                <c:pt idx="19">
                  <c:v>200910</c:v>
                </c:pt>
                <c:pt idx="20">
                  <c:v>200911</c:v>
                </c:pt>
                <c:pt idx="21">
                  <c:v>200912</c:v>
                </c:pt>
                <c:pt idx="22">
                  <c:v>201001</c:v>
                </c:pt>
                <c:pt idx="23">
                  <c:v>201002</c:v>
                </c:pt>
                <c:pt idx="24">
                  <c:v>201003</c:v>
                </c:pt>
                <c:pt idx="25">
                  <c:v>201004</c:v>
                </c:pt>
                <c:pt idx="26">
                  <c:v>201005</c:v>
                </c:pt>
                <c:pt idx="27">
                  <c:v>201006</c:v>
                </c:pt>
                <c:pt idx="28">
                  <c:v>201007</c:v>
                </c:pt>
                <c:pt idx="29">
                  <c:v>201008</c:v>
                </c:pt>
                <c:pt idx="30">
                  <c:v>201009</c:v>
                </c:pt>
                <c:pt idx="31">
                  <c:v>201010</c:v>
                </c:pt>
                <c:pt idx="32">
                  <c:v>201011</c:v>
                </c:pt>
                <c:pt idx="33">
                  <c:v>201012</c:v>
                </c:pt>
                <c:pt idx="34">
                  <c:v>201101</c:v>
                </c:pt>
                <c:pt idx="35">
                  <c:v>201102</c:v>
                </c:pt>
                <c:pt idx="36">
                  <c:v>201103</c:v>
                </c:pt>
                <c:pt idx="37">
                  <c:v>201104</c:v>
                </c:pt>
                <c:pt idx="38">
                  <c:v>201105</c:v>
                </c:pt>
                <c:pt idx="39">
                  <c:v>201106</c:v>
                </c:pt>
                <c:pt idx="40">
                  <c:v>201107</c:v>
                </c:pt>
                <c:pt idx="41">
                  <c:v>201108</c:v>
                </c:pt>
                <c:pt idx="42">
                  <c:v>201109</c:v>
                </c:pt>
                <c:pt idx="43">
                  <c:v>201110</c:v>
                </c:pt>
                <c:pt idx="44">
                  <c:v>201111</c:v>
                </c:pt>
                <c:pt idx="45">
                  <c:v>201112</c:v>
                </c:pt>
                <c:pt idx="46">
                  <c:v>201201</c:v>
                </c:pt>
                <c:pt idx="47">
                  <c:v>201202</c:v>
                </c:pt>
                <c:pt idx="48">
                  <c:v>201203</c:v>
                </c:pt>
                <c:pt idx="49">
                  <c:v>201204</c:v>
                </c:pt>
                <c:pt idx="50">
                  <c:v>201205</c:v>
                </c:pt>
                <c:pt idx="51">
                  <c:v>201206</c:v>
                </c:pt>
                <c:pt idx="52">
                  <c:v>201207</c:v>
                </c:pt>
                <c:pt idx="53">
                  <c:v>201208</c:v>
                </c:pt>
                <c:pt idx="54">
                  <c:v>201209</c:v>
                </c:pt>
                <c:pt idx="55">
                  <c:v>201210</c:v>
                </c:pt>
                <c:pt idx="56">
                  <c:v>201211</c:v>
                </c:pt>
                <c:pt idx="57">
                  <c:v>201212</c:v>
                </c:pt>
                <c:pt idx="58">
                  <c:v>201301</c:v>
                </c:pt>
                <c:pt idx="59">
                  <c:v>201302</c:v>
                </c:pt>
                <c:pt idx="60">
                  <c:v>201303</c:v>
                </c:pt>
                <c:pt idx="61">
                  <c:v>201304</c:v>
                </c:pt>
                <c:pt idx="62">
                  <c:v>201305</c:v>
                </c:pt>
                <c:pt idx="63">
                  <c:v>201306</c:v>
                </c:pt>
                <c:pt idx="64">
                  <c:v>201307</c:v>
                </c:pt>
                <c:pt idx="65">
                  <c:v>201308</c:v>
                </c:pt>
                <c:pt idx="66">
                  <c:v>201309</c:v>
                </c:pt>
                <c:pt idx="67">
                  <c:v>201310</c:v>
                </c:pt>
                <c:pt idx="68">
                  <c:v>201311</c:v>
                </c:pt>
                <c:pt idx="69">
                  <c:v>201312</c:v>
                </c:pt>
                <c:pt idx="70">
                  <c:v>201401</c:v>
                </c:pt>
                <c:pt idx="71">
                  <c:v>201402</c:v>
                </c:pt>
                <c:pt idx="72">
                  <c:v>201403</c:v>
                </c:pt>
                <c:pt idx="73">
                  <c:v>201404</c:v>
                </c:pt>
                <c:pt idx="74">
                  <c:v>201405</c:v>
                </c:pt>
                <c:pt idx="75">
                  <c:v>201406</c:v>
                </c:pt>
                <c:pt idx="76">
                  <c:v>201407</c:v>
                </c:pt>
                <c:pt idx="77">
                  <c:v>201408</c:v>
                </c:pt>
                <c:pt idx="78">
                  <c:v>201409</c:v>
                </c:pt>
                <c:pt idx="79">
                  <c:v>201410</c:v>
                </c:pt>
                <c:pt idx="80">
                  <c:v>201411</c:v>
                </c:pt>
                <c:pt idx="81">
                  <c:v>201412</c:v>
                </c:pt>
                <c:pt idx="82">
                  <c:v>201501</c:v>
                </c:pt>
                <c:pt idx="83">
                  <c:v>201502</c:v>
                </c:pt>
                <c:pt idx="84">
                  <c:v>201503</c:v>
                </c:pt>
                <c:pt idx="85">
                  <c:v>201504</c:v>
                </c:pt>
                <c:pt idx="86">
                  <c:v>201505</c:v>
                </c:pt>
                <c:pt idx="87">
                  <c:v>201506</c:v>
                </c:pt>
                <c:pt idx="88">
                  <c:v>201507</c:v>
                </c:pt>
                <c:pt idx="89">
                  <c:v>201508</c:v>
                </c:pt>
                <c:pt idx="90">
                  <c:v>201509</c:v>
                </c:pt>
                <c:pt idx="91">
                  <c:v>201510</c:v>
                </c:pt>
                <c:pt idx="92">
                  <c:v>201511</c:v>
                </c:pt>
                <c:pt idx="93">
                  <c:v>201512</c:v>
                </c:pt>
                <c:pt idx="94">
                  <c:v>201601</c:v>
                </c:pt>
                <c:pt idx="95">
                  <c:v>201602</c:v>
                </c:pt>
                <c:pt idx="96">
                  <c:v>201603</c:v>
                </c:pt>
                <c:pt idx="97">
                  <c:v>201604</c:v>
                </c:pt>
                <c:pt idx="98">
                  <c:v>201605</c:v>
                </c:pt>
                <c:pt idx="99">
                  <c:v>201606</c:v>
                </c:pt>
                <c:pt idx="100">
                  <c:v>201607</c:v>
                </c:pt>
                <c:pt idx="101">
                  <c:v>201608</c:v>
                </c:pt>
                <c:pt idx="102">
                  <c:v>201609</c:v>
                </c:pt>
                <c:pt idx="103">
                  <c:v>201610</c:v>
                </c:pt>
                <c:pt idx="104">
                  <c:v>201611</c:v>
                </c:pt>
                <c:pt idx="105">
                  <c:v>201612</c:v>
                </c:pt>
                <c:pt idx="106">
                  <c:v>201701</c:v>
                </c:pt>
                <c:pt idx="107">
                  <c:v>201702</c:v>
                </c:pt>
                <c:pt idx="108">
                  <c:v>201703</c:v>
                </c:pt>
                <c:pt idx="109">
                  <c:v>201704</c:v>
                </c:pt>
                <c:pt idx="110">
                  <c:v>201705</c:v>
                </c:pt>
                <c:pt idx="111">
                  <c:v>201706</c:v>
                </c:pt>
                <c:pt idx="112">
                  <c:v>201707</c:v>
                </c:pt>
                <c:pt idx="113">
                  <c:v>201708</c:v>
                </c:pt>
                <c:pt idx="114">
                  <c:v>201709</c:v>
                </c:pt>
                <c:pt idx="115">
                  <c:v>201710</c:v>
                </c:pt>
                <c:pt idx="116">
                  <c:v>201711</c:v>
                </c:pt>
                <c:pt idx="117">
                  <c:v>201712</c:v>
                </c:pt>
                <c:pt idx="118">
                  <c:v>201801</c:v>
                </c:pt>
                <c:pt idx="119">
                  <c:v>201802</c:v>
                </c:pt>
                <c:pt idx="120">
                  <c:v>201803</c:v>
                </c:pt>
                <c:pt idx="121">
                  <c:v>201804</c:v>
                </c:pt>
                <c:pt idx="122">
                  <c:v>201805</c:v>
                </c:pt>
                <c:pt idx="123">
                  <c:v>201806</c:v>
                </c:pt>
                <c:pt idx="124">
                  <c:v>201807</c:v>
                </c:pt>
                <c:pt idx="125">
                  <c:v>201808</c:v>
                </c:pt>
                <c:pt idx="126">
                  <c:v>201809</c:v>
                </c:pt>
                <c:pt idx="127">
                  <c:v>201810</c:v>
                </c:pt>
                <c:pt idx="128">
                  <c:v>201811</c:v>
                </c:pt>
                <c:pt idx="129">
                  <c:v>201812</c:v>
                </c:pt>
                <c:pt idx="130">
                  <c:v>201901</c:v>
                </c:pt>
                <c:pt idx="131">
                  <c:v>201902</c:v>
                </c:pt>
                <c:pt idx="132">
                  <c:v>201903</c:v>
                </c:pt>
                <c:pt idx="133">
                  <c:v>201904</c:v>
                </c:pt>
                <c:pt idx="134">
                  <c:v>201905</c:v>
                </c:pt>
                <c:pt idx="135">
                  <c:v>201906</c:v>
                </c:pt>
                <c:pt idx="136">
                  <c:v>201907</c:v>
                </c:pt>
                <c:pt idx="137">
                  <c:v>201908</c:v>
                </c:pt>
                <c:pt idx="138">
                  <c:v>201909</c:v>
                </c:pt>
                <c:pt idx="139">
                  <c:v>201910</c:v>
                </c:pt>
                <c:pt idx="140">
                  <c:v>201911</c:v>
                </c:pt>
                <c:pt idx="141">
                  <c:v>201912</c:v>
                </c:pt>
                <c:pt idx="142">
                  <c:v>202001</c:v>
                </c:pt>
                <c:pt idx="143">
                  <c:v>202002</c:v>
                </c:pt>
                <c:pt idx="144">
                  <c:v>202003</c:v>
                </c:pt>
                <c:pt idx="145">
                  <c:v>202004</c:v>
                </c:pt>
                <c:pt idx="146">
                  <c:v>202005</c:v>
                </c:pt>
                <c:pt idx="147">
                  <c:v>202006</c:v>
                </c:pt>
                <c:pt idx="148">
                  <c:v>202007</c:v>
                </c:pt>
                <c:pt idx="149">
                  <c:v>202008</c:v>
                </c:pt>
                <c:pt idx="150">
                  <c:v>202009</c:v>
                </c:pt>
                <c:pt idx="151">
                  <c:v>202010</c:v>
                </c:pt>
                <c:pt idx="152">
                  <c:v>202011</c:v>
                </c:pt>
                <c:pt idx="153">
                  <c:v>202012</c:v>
                </c:pt>
                <c:pt idx="154">
                  <c:v>202101</c:v>
                </c:pt>
                <c:pt idx="155">
                  <c:v>202102</c:v>
                </c:pt>
                <c:pt idx="156">
                  <c:v>202103</c:v>
                </c:pt>
                <c:pt idx="157">
                  <c:v>202104</c:v>
                </c:pt>
                <c:pt idx="158">
                  <c:v>202105</c:v>
                </c:pt>
                <c:pt idx="159">
                  <c:v>202106</c:v>
                </c:pt>
                <c:pt idx="160">
                  <c:v>202107</c:v>
                </c:pt>
                <c:pt idx="161">
                  <c:v>202108</c:v>
                </c:pt>
                <c:pt idx="162">
                  <c:v>202109</c:v>
                </c:pt>
                <c:pt idx="163">
                  <c:v>202110</c:v>
                </c:pt>
                <c:pt idx="164">
                  <c:v>202111</c:v>
                </c:pt>
                <c:pt idx="165">
                  <c:v>202112</c:v>
                </c:pt>
                <c:pt idx="166">
                  <c:v>202201</c:v>
                </c:pt>
                <c:pt idx="167">
                  <c:v>202202</c:v>
                </c:pt>
                <c:pt idx="168">
                  <c:v>202203</c:v>
                </c:pt>
                <c:pt idx="169">
                  <c:v>202204</c:v>
                </c:pt>
                <c:pt idx="170">
                  <c:v>202205</c:v>
                </c:pt>
                <c:pt idx="171">
                  <c:v>202206</c:v>
                </c:pt>
                <c:pt idx="172">
                  <c:v>202207</c:v>
                </c:pt>
                <c:pt idx="173">
                  <c:v>202208</c:v>
                </c:pt>
                <c:pt idx="174">
                  <c:v>202209</c:v>
                </c:pt>
                <c:pt idx="175">
                  <c:v>202210</c:v>
                </c:pt>
                <c:pt idx="176">
                  <c:v>202211</c:v>
                </c:pt>
                <c:pt idx="177">
                  <c:v>202212</c:v>
                </c:pt>
                <c:pt idx="178">
                  <c:v>202301</c:v>
                </c:pt>
                <c:pt idx="179">
                  <c:v>202302</c:v>
                </c:pt>
                <c:pt idx="180">
                  <c:v>202303</c:v>
                </c:pt>
                <c:pt idx="181">
                  <c:v>202304</c:v>
                </c:pt>
                <c:pt idx="182">
                  <c:v>202305</c:v>
                </c:pt>
                <c:pt idx="183">
                  <c:v>202306</c:v>
                </c:pt>
                <c:pt idx="184">
                  <c:v>202307</c:v>
                </c:pt>
                <c:pt idx="185">
                  <c:v>202308</c:v>
                </c:pt>
                <c:pt idx="186">
                  <c:v>202309</c:v>
                </c:pt>
                <c:pt idx="187">
                  <c:v>202310</c:v>
                </c:pt>
                <c:pt idx="188">
                  <c:v>202311</c:v>
                </c:pt>
                <c:pt idx="189">
                  <c:v>202312</c:v>
                </c:pt>
                <c:pt idx="190">
                  <c:v>202401</c:v>
                </c:pt>
              </c:numCache>
            </c:numRef>
          </c:cat>
          <c:val>
            <c:numRef>
              <c:f>'Shelf-front inflation'!$B$3:$B$195</c:f>
              <c:numCache>
                <c:formatCode>_(* #,##0.00_);_(* \(#,##0.00\);_(* "-"??_);_(@_)</c:formatCode>
                <c:ptCount val="193"/>
                <c:pt idx="0">
                  <c:v>2.40909014826478</c:v>
                </c:pt>
                <c:pt idx="1">
                  <c:v>5.1424443837303198</c:v>
                </c:pt>
                <c:pt idx="2">
                  <c:v>6.0828392078082496</c:v>
                </c:pt>
                <c:pt idx="3">
                  <c:v>7.2110684476961202</c:v>
                </c:pt>
                <c:pt idx="4">
                  <c:v>5.9970308685549698</c:v>
                </c:pt>
                <c:pt idx="5">
                  <c:v>5.7313036880013604</c:v>
                </c:pt>
                <c:pt idx="6">
                  <c:v>5.66983666399776</c:v>
                </c:pt>
                <c:pt idx="7">
                  <c:v>5.9323634496236304</c:v>
                </c:pt>
                <c:pt idx="8">
                  <c:v>6.0465783202962298</c:v>
                </c:pt>
                <c:pt idx="9">
                  <c:v>5.4979616916953198</c:v>
                </c:pt>
                <c:pt idx="10">
                  <c:v>5.8353757357973901</c:v>
                </c:pt>
                <c:pt idx="11">
                  <c:v>5.4895103044874398</c:v>
                </c:pt>
                <c:pt idx="12">
                  <c:v>5.59641008179472</c:v>
                </c:pt>
                <c:pt idx="13">
                  <c:v>4.9493025467326497</c:v>
                </c:pt>
                <c:pt idx="14">
                  <c:v>4.41523439412844</c:v>
                </c:pt>
                <c:pt idx="15">
                  <c:v>3.9299790218430601</c:v>
                </c:pt>
                <c:pt idx="16">
                  <c:v>4.1449766724327102</c:v>
                </c:pt>
                <c:pt idx="17">
                  <c:v>3.4883679197366599</c:v>
                </c:pt>
                <c:pt idx="18">
                  <c:v>2.7137231226585201</c:v>
                </c:pt>
                <c:pt idx="19">
                  <c:v>2.4744451796763101</c:v>
                </c:pt>
                <c:pt idx="20">
                  <c:v>2.0851662506904001</c:v>
                </c:pt>
                <c:pt idx="21">
                  <c:v>2.2825152500002699</c:v>
                </c:pt>
                <c:pt idx="22">
                  <c:v>2.13225617418095</c:v>
                </c:pt>
                <c:pt idx="23">
                  <c:v>1.99786239660249</c:v>
                </c:pt>
                <c:pt idx="24">
                  <c:v>2.6267945033163702</c:v>
                </c:pt>
                <c:pt idx="25">
                  <c:v>1.34011290539059</c:v>
                </c:pt>
                <c:pt idx="26">
                  <c:v>1.4164603231558901</c:v>
                </c:pt>
                <c:pt idx="27">
                  <c:v>1.4214213377487299</c:v>
                </c:pt>
                <c:pt idx="28">
                  <c:v>1.94956309314927</c:v>
                </c:pt>
                <c:pt idx="29">
                  <c:v>1.96133440773346</c:v>
                </c:pt>
                <c:pt idx="30">
                  <c:v>2.5446638627510101</c:v>
                </c:pt>
                <c:pt idx="31">
                  <c:v>2.48477294598006</c:v>
                </c:pt>
                <c:pt idx="32">
                  <c:v>2.91084892154963</c:v>
                </c:pt>
                <c:pt idx="33">
                  <c:v>3.1141367675550402</c:v>
                </c:pt>
                <c:pt idx="34">
                  <c:v>3.6001055900020198</c:v>
                </c:pt>
                <c:pt idx="35">
                  <c:v>3.4671554596720799</c:v>
                </c:pt>
                <c:pt idx="36">
                  <c:v>3.8298221200412002</c:v>
                </c:pt>
                <c:pt idx="37">
                  <c:v>3.21404737932018</c:v>
                </c:pt>
                <c:pt idx="38">
                  <c:v>3.4709601993889598</c:v>
                </c:pt>
                <c:pt idx="39">
                  <c:v>3.78388178563833</c:v>
                </c:pt>
                <c:pt idx="40">
                  <c:v>3.95176653659095</c:v>
                </c:pt>
                <c:pt idx="41">
                  <c:v>3.8327796096829601</c:v>
                </c:pt>
                <c:pt idx="42">
                  <c:v>4.0837522071553698</c:v>
                </c:pt>
                <c:pt idx="43">
                  <c:v>4.2128722299869699</c:v>
                </c:pt>
                <c:pt idx="44">
                  <c:v>4.20687282703698</c:v>
                </c:pt>
                <c:pt idx="45">
                  <c:v>4.2932403295840302</c:v>
                </c:pt>
                <c:pt idx="46">
                  <c:v>4.5396302236410699</c:v>
                </c:pt>
                <c:pt idx="47">
                  <c:v>4.5921011212083602</c:v>
                </c:pt>
                <c:pt idx="48">
                  <c:v>4.1698035617701796</c:v>
                </c:pt>
                <c:pt idx="49">
                  <c:v>4.2213463585413704</c:v>
                </c:pt>
                <c:pt idx="50">
                  <c:v>3.5539033663011299</c:v>
                </c:pt>
                <c:pt idx="51">
                  <c:v>3.9996955784817398</c:v>
                </c:pt>
                <c:pt idx="52">
                  <c:v>3.8107912427516699</c:v>
                </c:pt>
                <c:pt idx="53">
                  <c:v>3.6353366886958298</c:v>
                </c:pt>
                <c:pt idx="54">
                  <c:v>3.2916940781676698</c:v>
                </c:pt>
                <c:pt idx="55">
                  <c:v>3.0569906463363599</c:v>
                </c:pt>
                <c:pt idx="56">
                  <c:v>2.7803302558385101</c:v>
                </c:pt>
                <c:pt idx="57">
                  <c:v>2.8257918553514898</c:v>
                </c:pt>
                <c:pt idx="58">
                  <c:v>2.8707986975906898</c:v>
                </c:pt>
                <c:pt idx="59">
                  <c:v>2.92625623838682</c:v>
                </c:pt>
                <c:pt idx="60">
                  <c:v>2.7164443321805698</c:v>
                </c:pt>
                <c:pt idx="61">
                  <c:v>2.7290148545297499</c:v>
                </c:pt>
                <c:pt idx="62">
                  <c:v>3.3713450429572598</c:v>
                </c:pt>
                <c:pt idx="63">
                  <c:v>4.0060608251695404</c:v>
                </c:pt>
                <c:pt idx="64">
                  <c:v>4.3427845947478501</c:v>
                </c:pt>
                <c:pt idx="65">
                  <c:v>4.0955396672503204</c:v>
                </c:pt>
                <c:pt idx="66">
                  <c:v>4.1481628871922496</c:v>
                </c:pt>
                <c:pt idx="67">
                  <c:v>3.84610198620351</c:v>
                </c:pt>
                <c:pt idx="68">
                  <c:v>3.7997420145757799</c:v>
                </c:pt>
                <c:pt idx="69">
                  <c:v>3.6838602846721602</c:v>
                </c:pt>
                <c:pt idx="70">
                  <c:v>3.3758891298526801</c:v>
                </c:pt>
                <c:pt idx="71">
                  <c:v>3.19989877529235</c:v>
                </c:pt>
                <c:pt idx="72">
                  <c:v>3.37497302542213</c:v>
                </c:pt>
                <c:pt idx="73">
                  <c:v>2.2346994627223999</c:v>
                </c:pt>
                <c:pt idx="74">
                  <c:v>1.4203171805349599</c:v>
                </c:pt>
                <c:pt idx="75">
                  <c:v>0.94430858511922899</c:v>
                </c:pt>
                <c:pt idx="76">
                  <c:v>0.60551620203263001</c:v>
                </c:pt>
                <c:pt idx="77">
                  <c:v>0.94591841516577901</c:v>
                </c:pt>
                <c:pt idx="78">
                  <c:v>0.92922148944033101</c:v>
                </c:pt>
                <c:pt idx="79">
                  <c:v>0.775119751778931</c:v>
                </c:pt>
                <c:pt idx="80">
                  <c:v>0.359397783553984</c:v>
                </c:pt>
                <c:pt idx="81">
                  <c:v>0.52774894406749195</c:v>
                </c:pt>
                <c:pt idx="82">
                  <c:v>0.29118668077266802</c:v>
                </c:pt>
                <c:pt idx="83">
                  <c:v>0.151354543892043</c:v>
                </c:pt>
                <c:pt idx="84">
                  <c:v>-0.16732399341469101</c:v>
                </c:pt>
                <c:pt idx="85">
                  <c:v>-0.79249650215473999</c:v>
                </c:pt>
                <c:pt idx="86">
                  <c:v>-0.90182405886087202</c:v>
                </c:pt>
                <c:pt idx="87">
                  <c:v>8.88128488958152E-2</c:v>
                </c:pt>
                <c:pt idx="88">
                  <c:v>0.30237878972183002</c:v>
                </c:pt>
                <c:pt idx="89">
                  <c:v>0.117781162601602</c:v>
                </c:pt>
                <c:pt idx="90">
                  <c:v>8.4863559523205899E-4</c:v>
                </c:pt>
                <c:pt idx="91">
                  <c:v>-1.8501254474308601E-2</c:v>
                </c:pt>
                <c:pt idx="92">
                  <c:v>-0.24548489484602501</c:v>
                </c:pt>
                <c:pt idx="93">
                  <c:v>-0.19132530994838201</c:v>
                </c:pt>
                <c:pt idx="94">
                  <c:v>0.48446491489874399</c:v>
                </c:pt>
                <c:pt idx="95">
                  <c:v>0.52207280565538206</c:v>
                </c:pt>
                <c:pt idx="96">
                  <c:v>0.69691508918589196</c:v>
                </c:pt>
                <c:pt idx="97">
                  <c:v>0.51203722504591298</c:v>
                </c:pt>
                <c:pt idx="98">
                  <c:v>1.0223069697440299</c:v>
                </c:pt>
                <c:pt idx="99">
                  <c:v>1.5496949057328699</c:v>
                </c:pt>
                <c:pt idx="100">
                  <c:v>1.6132517773939401</c:v>
                </c:pt>
                <c:pt idx="101">
                  <c:v>1.4467434366634</c:v>
                </c:pt>
                <c:pt idx="102">
                  <c:v>1.39020181870284</c:v>
                </c:pt>
                <c:pt idx="103">
                  <c:v>1.57328326729238</c:v>
                </c:pt>
                <c:pt idx="104">
                  <c:v>2.11592056088858</c:v>
                </c:pt>
                <c:pt idx="105">
                  <c:v>2.19779084735088</c:v>
                </c:pt>
                <c:pt idx="106">
                  <c:v>2.48545400900381</c:v>
                </c:pt>
                <c:pt idx="107">
                  <c:v>2.2040672879239298</c:v>
                </c:pt>
                <c:pt idx="108">
                  <c:v>2.5937864765246301</c:v>
                </c:pt>
                <c:pt idx="109">
                  <c:v>2.4122829505535601</c:v>
                </c:pt>
                <c:pt idx="110">
                  <c:v>2.46233949042995</c:v>
                </c:pt>
                <c:pt idx="111">
                  <c:v>2.6260568513004698</c:v>
                </c:pt>
                <c:pt idx="112">
                  <c:v>2.6102931156954101</c:v>
                </c:pt>
                <c:pt idx="113">
                  <c:v>2.9390555725328098</c:v>
                </c:pt>
                <c:pt idx="114">
                  <c:v>3.15323851127124</c:v>
                </c:pt>
                <c:pt idx="115">
                  <c:v>3.1298086927436501</c:v>
                </c:pt>
                <c:pt idx="116">
                  <c:v>2.9940585545615201</c:v>
                </c:pt>
                <c:pt idx="117">
                  <c:v>3.3220473580188701</c:v>
                </c:pt>
                <c:pt idx="118">
                  <c:v>3.2224965878129899</c:v>
                </c:pt>
                <c:pt idx="119">
                  <c:v>3.1070347930192899</c:v>
                </c:pt>
                <c:pt idx="120">
                  <c:v>3.2365380563700898</c:v>
                </c:pt>
                <c:pt idx="121">
                  <c:v>2.8851894707826902</c:v>
                </c:pt>
                <c:pt idx="122">
                  <c:v>2.6251911242224</c:v>
                </c:pt>
                <c:pt idx="123">
                  <c:v>2.6967028463949698</c:v>
                </c:pt>
                <c:pt idx="124">
                  <c:v>2.4403182679933502</c:v>
                </c:pt>
                <c:pt idx="125">
                  <c:v>2.30039470675547</c:v>
                </c:pt>
                <c:pt idx="126">
                  <c:v>1.9930921780106301</c:v>
                </c:pt>
                <c:pt idx="127">
                  <c:v>1.82404245117778</c:v>
                </c:pt>
                <c:pt idx="128">
                  <c:v>1.69206297493453</c:v>
                </c:pt>
                <c:pt idx="129">
                  <c:v>1.6190752180705701</c:v>
                </c:pt>
                <c:pt idx="130">
                  <c:v>2.0826684636554802</c:v>
                </c:pt>
                <c:pt idx="131">
                  <c:v>1.9577284666649799</c:v>
                </c:pt>
                <c:pt idx="132">
                  <c:v>1.64856998160455</c:v>
                </c:pt>
                <c:pt idx="133">
                  <c:v>1.0577606695030499</c:v>
                </c:pt>
                <c:pt idx="134">
                  <c:v>0.48683284970382301</c:v>
                </c:pt>
                <c:pt idx="135">
                  <c:v>1.0686603147391101</c:v>
                </c:pt>
                <c:pt idx="136">
                  <c:v>1.08912395830482</c:v>
                </c:pt>
                <c:pt idx="137">
                  <c:v>1.6023943861971801</c:v>
                </c:pt>
                <c:pt idx="138">
                  <c:v>1.7939551343665601</c:v>
                </c:pt>
                <c:pt idx="139">
                  <c:v>1.87016620773928</c:v>
                </c:pt>
                <c:pt idx="140">
                  <c:v>1.7270767870303001</c:v>
                </c:pt>
                <c:pt idx="141">
                  <c:v>1.8350216396179</c:v>
                </c:pt>
                <c:pt idx="142">
                  <c:v>1.5339357478725399</c:v>
                </c:pt>
                <c:pt idx="143">
                  <c:v>1.3757512801834899</c:v>
                </c:pt>
                <c:pt idx="144">
                  <c:v>1.3305296122980099</c:v>
                </c:pt>
                <c:pt idx="145">
                  <c:v>2.2721308016994</c:v>
                </c:pt>
                <c:pt idx="146">
                  <c:v>3.2985119456191301</c:v>
                </c:pt>
                <c:pt idx="147">
                  <c:v>1.3419650834530299</c:v>
                </c:pt>
                <c:pt idx="148">
                  <c:v>-1.39938369555181</c:v>
                </c:pt>
                <c:pt idx="149">
                  <c:v>-3.2947269173371501</c:v>
                </c:pt>
                <c:pt idx="150">
                  <c:v>-1.0857175809749799</c:v>
                </c:pt>
                <c:pt idx="151">
                  <c:v>0.92480808637837297</c:v>
                </c:pt>
                <c:pt idx="152">
                  <c:v>1.7457539026991</c:v>
                </c:pt>
                <c:pt idx="153">
                  <c:v>2.1511545579271001</c:v>
                </c:pt>
                <c:pt idx="154">
                  <c:v>1.5987393560924501</c:v>
                </c:pt>
                <c:pt idx="155">
                  <c:v>1.57630350681328</c:v>
                </c:pt>
                <c:pt idx="156">
                  <c:v>0.31265113875412198</c:v>
                </c:pt>
                <c:pt idx="157">
                  <c:v>-1.1483653903223401</c:v>
                </c:pt>
                <c:pt idx="158">
                  <c:v>-1.54285489188192</c:v>
                </c:pt>
                <c:pt idx="159">
                  <c:v>0.65658303979638599</c:v>
                </c:pt>
                <c:pt idx="160">
                  <c:v>3.5744831451091201</c:v>
                </c:pt>
                <c:pt idx="161">
                  <c:v>6.4075016922377896</c:v>
                </c:pt>
                <c:pt idx="162">
                  <c:v>6.4938916089764804</c:v>
                </c:pt>
                <c:pt idx="163">
                  <c:v>5.0191596524124602</c:v>
                </c:pt>
                <c:pt idx="164">
                  <c:v>4.1528557337069101</c:v>
                </c:pt>
                <c:pt idx="165">
                  <c:v>3.7457793763714098</c:v>
                </c:pt>
                <c:pt idx="166">
                  <c:v>4.2505921909363602</c:v>
                </c:pt>
                <c:pt idx="167">
                  <c:v>5.4622716115632697</c:v>
                </c:pt>
                <c:pt idx="168">
                  <c:v>6.4301120676936403</c:v>
                </c:pt>
                <c:pt idx="169">
                  <c:v>6.3424313488321804</c:v>
                </c:pt>
                <c:pt idx="170">
                  <c:v>6.10711876639379</c:v>
                </c:pt>
                <c:pt idx="171">
                  <c:v>7.2061143362057498</c:v>
                </c:pt>
                <c:pt idx="172">
                  <c:v>7.5215022101956901</c:v>
                </c:pt>
                <c:pt idx="173">
                  <c:v>7.6581606735193901</c:v>
                </c:pt>
                <c:pt idx="174">
                  <c:v>7.3725369621896997</c:v>
                </c:pt>
                <c:pt idx="175">
                  <c:v>7.2134544031710401</c:v>
                </c:pt>
                <c:pt idx="176">
                  <c:v>7.3880037569798702</c:v>
                </c:pt>
                <c:pt idx="177">
                  <c:v>7.94546187049992</c:v>
                </c:pt>
                <c:pt idx="178">
                  <c:v>8.39221781210221</c:v>
                </c:pt>
                <c:pt idx="179">
                  <c:v>8.4678867823966506</c:v>
                </c:pt>
                <c:pt idx="180">
                  <c:v>8.9872077882303607</c:v>
                </c:pt>
                <c:pt idx="181">
                  <c:v>9.5515852009257092</c:v>
                </c:pt>
                <c:pt idx="182">
                  <c:v>9.8741572366880295</c:v>
                </c:pt>
                <c:pt idx="183">
                  <c:v>10.829530896477401</c:v>
                </c:pt>
                <c:pt idx="184">
                  <c:v>10.6745105301477</c:v>
                </c:pt>
                <c:pt idx="185">
                  <c:v>10.7428888608082</c:v>
                </c:pt>
                <c:pt idx="186">
                  <c:v>10.5631872010203</c:v>
                </c:pt>
                <c:pt idx="187">
                  <c:v>10.1172533097882</c:v>
                </c:pt>
                <c:pt idx="188">
                  <c:v>9.7723353901986396</c:v>
                </c:pt>
                <c:pt idx="189">
                  <c:v>9.0900679181594999</c:v>
                </c:pt>
                <c:pt idx="190">
                  <c:v>8.3493435444347703</c:v>
                </c:pt>
                <c:pt idx="191">
                  <c:v>7.8098774165118501</c:v>
                </c:pt>
                <c:pt idx="192">
                  <c:v>6.9587923016428102</c:v>
                </c:pt>
              </c:numCache>
            </c:numRef>
          </c:val>
          <c:smooth val="0"/>
          <c:extLst>
            <c:ext xmlns:c16="http://schemas.microsoft.com/office/drawing/2014/chart" uri="{C3380CC4-5D6E-409C-BE32-E72D297353CC}">
              <c16:uniqueId val="{00000000-A410-4AA3-82F7-9FB860957031}"/>
            </c:ext>
          </c:extLst>
        </c:ser>
        <c:ser>
          <c:idx val="1"/>
          <c:order val="1"/>
          <c:tx>
            <c:strRef>
              <c:f>'Shelf-front inflation'!$C$2</c:f>
              <c:strCache>
                <c:ptCount val="1"/>
                <c:pt idx="0">
                  <c:v> UK </c:v>
                </c:pt>
              </c:strCache>
            </c:strRef>
          </c:tx>
          <c:spPr>
            <a:ln w="25400" cap="rnd">
              <a:solidFill>
                <a:srgbClr val="9E0059"/>
              </a:solidFill>
              <a:prstDash val="sysDash"/>
              <a:round/>
            </a:ln>
            <a:effectLst/>
          </c:spPr>
          <c:marker>
            <c:symbol val="none"/>
          </c:marker>
          <c:cat>
            <c:numRef>
              <c:f>'Shelf-front inflation'!$A$5:$A$197</c:f>
              <c:numCache>
                <c:formatCode>General</c:formatCode>
                <c:ptCount val="193"/>
                <c:pt idx="0">
                  <c:v>200803</c:v>
                </c:pt>
                <c:pt idx="1">
                  <c:v>200804</c:v>
                </c:pt>
                <c:pt idx="2">
                  <c:v>200805</c:v>
                </c:pt>
                <c:pt idx="3">
                  <c:v>200806</c:v>
                </c:pt>
                <c:pt idx="4">
                  <c:v>200807</c:v>
                </c:pt>
                <c:pt idx="5">
                  <c:v>200808</c:v>
                </c:pt>
                <c:pt idx="6">
                  <c:v>200809</c:v>
                </c:pt>
                <c:pt idx="7">
                  <c:v>200810</c:v>
                </c:pt>
                <c:pt idx="8">
                  <c:v>200811</c:v>
                </c:pt>
                <c:pt idx="9">
                  <c:v>200812</c:v>
                </c:pt>
                <c:pt idx="10">
                  <c:v>200901</c:v>
                </c:pt>
                <c:pt idx="11">
                  <c:v>200902</c:v>
                </c:pt>
                <c:pt idx="12">
                  <c:v>200903</c:v>
                </c:pt>
                <c:pt idx="13">
                  <c:v>200904</c:v>
                </c:pt>
                <c:pt idx="14">
                  <c:v>200905</c:v>
                </c:pt>
                <c:pt idx="15">
                  <c:v>200906</c:v>
                </c:pt>
                <c:pt idx="16">
                  <c:v>200907</c:v>
                </c:pt>
                <c:pt idx="17">
                  <c:v>200908</c:v>
                </c:pt>
                <c:pt idx="18">
                  <c:v>200909</c:v>
                </c:pt>
                <c:pt idx="19">
                  <c:v>200910</c:v>
                </c:pt>
                <c:pt idx="20">
                  <c:v>200911</c:v>
                </c:pt>
                <c:pt idx="21">
                  <c:v>200912</c:v>
                </c:pt>
                <c:pt idx="22">
                  <c:v>201001</c:v>
                </c:pt>
                <c:pt idx="23">
                  <c:v>201002</c:v>
                </c:pt>
                <c:pt idx="24">
                  <c:v>201003</c:v>
                </c:pt>
                <c:pt idx="25">
                  <c:v>201004</c:v>
                </c:pt>
                <c:pt idx="26">
                  <c:v>201005</c:v>
                </c:pt>
                <c:pt idx="27">
                  <c:v>201006</c:v>
                </c:pt>
                <c:pt idx="28">
                  <c:v>201007</c:v>
                </c:pt>
                <c:pt idx="29">
                  <c:v>201008</c:v>
                </c:pt>
                <c:pt idx="30">
                  <c:v>201009</c:v>
                </c:pt>
                <c:pt idx="31">
                  <c:v>201010</c:v>
                </c:pt>
                <c:pt idx="32">
                  <c:v>201011</c:v>
                </c:pt>
                <c:pt idx="33">
                  <c:v>201012</c:v>
                </c:pt>
                <c:pt idx="34">
                  <c:v>201101</c:v>
                </c:pt>
                <c:pt idx="35">
                  <c:v>201102</c:v>
                </c:pt>
                <c:pt idx="36">
                  <c:v>201103</c:v>
                </c:pt>
                <c:pt idx="37">
                  <c:v>201104</c:v>
                </c:pt>
                <c:pt idx="38">
                  <c:v>201105</c:v>
                </c:pt>
                <c:pt idx="39">
                  <c:v>201106</c:v>
                </c:pt>
                <c:pt idx="40">
                  <c:v>201107</c:v>
                </c:pt>
                <c:pt idx="41">
                  <c:v>201108</c:v>
                </c:pt>
                <c:pt idx="42">
                  <c:v>201109</c:v>
                </c:pt>
                <c:pt idx="43">
                  <c:v>201110</c:v>
                </c:pt>
                <c:pt idx="44">
                  <c:v>201111</c:v>
                </c:pt>
                <c:pt idx="45">
                  <c:v>201112</c:v>
                </c:pt>
                <c:pt idx="46">
                  <c:v>201201</c:v>
                </c:pt>
                <c:pt idx="47">
                  <c:v>201202</c:v>
                </c:pt>
                <c:pt idx="48">
                  <c:v>201203</c:v>
                </c:pt>
                <c:pt idx="49">
                  <c:v>201204</c:v>
                </c:pt>
                <c:pt idx="50">
                  <c:v>201205</c:v>
                </c:pt>
                <c:pt idx="51">
                  <c:v>201206</c:v>
                </c:pt>
                <c:pt idx="52">
                  <c:v>201207</c:v>
                </c:pt>
                <c:pt idx="53">
                  <c:v>201208</c:v>
                </c:pt>
                <c:pt idx="54">
                  <c:v>201209</c:v>
                </c:pt>
                <c:pt idx="55">
                  <c:v>201210</c:v>
                </c:pt>
                <c:pt idx="56">
                  <c:v>201211</c:v>
                </c:pt>
                <c:pt idx="57">
                  <c:v>201212</c:v>
                </c:pt>
                <c:pt idx="58">
                  <c:v>201301</c:v>
                </c:pt>
                <c:pt idx="59">
                  <c:v>201302</c:v>
                </c:pt>
                <c:pt idx="60">
                  <c:v>201303</c:v>
                </c:pt>
                <c:pt idx="61">
                  <c:v>201304</c:v>
                </c:pt>
                <c:pt idx="62">
                  <c:v>201305</c:v>
                </c:pt>
                <c:pt idx="63">
                  <c:v>201306</c:v>
                </c:pt>
                <c:pt idx="64">
                  <c:v>201307</c:v>
                </c:pt>
                <c:pt idx="65">
                  <c:v>201308</c:v>
                </c:pt>
                <c:pt idx="66">
                  <c:v>201309</c:v>
                </c:pt>
                <c:pt idx="67">
                  <c:v>201310</c:v>
                </c:pt>
                <c:pt idx="68">
                  <c:v>201311</c:v>
                </c:pt>
                <c:pt idx="69">
                  <c:v>201312</c:v>
                </c:pt>
                <c:pt idx="70">
                  <c:v>201401</c:v>
                </c:pt>
                <c:pt idx="71">
                  <c:v>201402</c:v>
                </c:pt>
                <c:pt idx="72">
                  <c:v>201403</c:v>
                </c:pt>
                <c:pt idx="73">
                  <c:v>201404</c:v>
                </c:pt>
                <c:pt idx="74">
                  <c:v>201405</c:v>
                </c:pt>
                <c:pt idx="75">
                  <c:v>201406</c:v>
                </c:pt>
                <c:pt idx="76">
                  <c:v>201407</c:v>
                </c:pt>
                <c:pt idx="77">
                  <c:v>201408</c:v>
                </c:pt>
                <c:pt idx="78">
                  <c:v>201409</c:v>
                </c:pt>
                <c:pt idx="79">
                  <c:v>201410</c:v>
                </c:pt>
                <c:pt idx="80">
                  <c:v>201411</c:v>
                </c:pt>
                <c:pt idx="81">
                  <c:v>201412</c:v>
                </c:pt>
                <c:pt idx="82">
                  <c:v>201501</c:v>
                </c:pt>
                <c:pt idx="83">
                  <c:v>201502</c:v>
                </c:pt>
                <c:pt idx="84">
                  <c:v>201503</c:v>
                </c:pt>
                <c:pt idx="85">
                  <c:v>201504</c:v>
                </c:pt>
                <c:pt idx="86">
                  <c:v>201505</c:v>
                </c:pt>
                <c:pt idx="87">
                  <c:v>201506</c:v>
                </c:pt>
                <c:pt idx="88">
                  <c:v>201507</c:v>
                </c:pt>
                <c:pt idx="89">
                  <c:v>201508</c:v>
                </c:pt>
                <c:pt idx="90">
                  <c:v>201509</c:v>
                </c:pt>
                <c:pt idx="91">
                  <c:v>201510</c:v>
                </c:pt>
                <c:pt idx="92">
                  <c:v>201511</c:v>
                </c:pt>
                <c:pt idx="93">
                  <c:v>201512</c:v>
                </c:pt>
                <c:pt idx="94">
                  <c:v>201601</c:v>
                </c:pt>
                <c:pt idx="95">
                  <c:v>201602</c:v>
                </c:pt>
                <c:pt idx="96">
                  <c:v>201603</c:v>
                </c:pt>
                <c:pt idx="97">
                  <c:v>201604</c:v>
                </c:pt>
                <c:pt idx="98">
                  <c:v>201605</c:v>
                </c:pt>
                <c:pt idx="99">
                  <c:v>201606</c:v>
                </c:pt>
                <c:pt idx="100">
                  <c:v>201607</c:v>
                </c:pt>
                <c:pt idx="101">
                  <c:v>201608</c:v>
                </c:pt>
                <c:pt idx="102">
                  <c:v>201609</c:v>
                </c:pt>
                <c:pt idx="103">
                  <c:v>201610</c:v>
                </c:pt>
                <c:pt idx="104">
                  <c:v>201611</c:v>
                </c:pt>
                <c:pt idx="105">
                  <c:v>201612</c:v>
                </c:pt>
                <c:pt idx="106">
                  <c:v>201701</c:v>
                </c:pt>
                <c:pt idx="107">
                  <c:v>201702</c:v>
                </c:pt>
                <c:pt idx="108">
                  <c:v>201703</c:v>
                </c:pt>
                <c:pt idx="109">
                  <c:v>201704</c:v>
                </c:pt>
                <c:pt idx="110">
                  <c:v>201705</c:v>
                </c:pt>
                <c:pt idx="111">
                  <c:v>201706</c:v>
                </c:pt>
                <c:pt idx="112">
                  <c:v>201707</c:v>
                </c:pt>
                <c:pt idx="113">
                  <c:v>201708</c:v>
                </c:pt>
                <c:pt idx="114">
                  <c:v>201709</c:v>
                </c:pt>
                <c:pt idx="115">
                  <c:v>201710</c:v>
                </c:pt>
                <c:pt idx="116">
                  <c:v>201711</c:v>
                </c:pt>
                <c:pt idx="117">
                  <c:v>201712</c:v>
                </c:pt>
                <c:pt idx="118">
                  <c:v>201801</c:v>
                </c:pt>
                <c:pt idx="119">
                  <c:v>201802</c:v>
                </c:pt>
                <c:pt idx="120">
                  <c:v>201803</c:v>
                </c:pt>
                <c:pt idx="121">
                  <c:v>201804</c:v>
                </c:pt>
                <c:pt idx="122">
                  <c:v>201805</c:v>
                </c:pt>
                <c:pt idx="123">
                  <c:v>201806</c:v>
                </c:pt>
                <c:pt idx="124">
                  <c:v>201807</c:v>
                </c:pt>
                <c:pt idx="125">
                  <c:v>201808</c:v>
                </c:pt>
                <c:pt idx="126">
                  <c:v>201809</c:v>
                </c:pt>
                <c:pt idx="127">
                  <c:v>201810</c:v>
                </c:pt>
                <c:pt idx="128">
                  <c:v>201811</c:v>
                </c:pt>
                <c:pt idx="129">
                  <c:v>201812</c:v>
                </c:pt>
                <c:pt idx="130">
                  <c:v>201901</c:v>
                </c:pt>
                <c:pt idx="131">
                  <c:v>201902</c:v>
                </c:pt>
                <c:pt idx="132">
                  <c:v>201903</c:v>
                </c:pt>
                <c:pt idx="133">
                  <c:v>201904</c:v>
                </c:pt>
                <c:pt idx="134">
                  <c:v>201905</c:v>
                </c:pt>
                <c:pt idx="135">
                  <c:v>201906</c:v>
                </c:pt>
                <c:pt idx="136">
                  <c:v>201907</c:v>
                </c:pt>
                <c:pt idx="137">
                  <c:v>201908</c:v>
                </c:pt>
                <c:pt idx="138">
                  <c:v>201909</c:v>
                </c:pt>
                <c:pt idx="139">
                  <c:v>201910</c:v>
                </c:pt>
                <c:pt idx="140">
                  <c:v>201911</c:v>
                </c:pt>
                <c:pt idx="141">
                  <c:v>201912</c:v>
                </c:pt>
                <c:pt idx="142">
                  <c:v>202001</c:v>
                </c:pt>
                <c:pt idx="143">
                  <c:v>202002</c:v>
                </c:pt>
                <c:pt idx="144">
                  <c:v>202003</c:v>
                </c:pt>
                <c:pt idx="145">
                  <c:v>202004</c:v>
                </c:pt>
                <c:pt idx="146">
                  <c:v>202005</c:v>
                </c:pt>
                <c:pt idx="147">
                  <c:v>202006</c:v>
                </c:pt>
                <c:pt idx="148">
                  <c:v>202007</c:v>
                </c:pt>
                <c:pt idx="149">
                  <c:v>202008</c:v>
                </c:pt>
                <c:pt idx="150">
                  <c:v>202009</c:v>
                </c:pt>
                <c:pt idx="151">
                  <c:v>202010</c:v>
                </c:pt>
                <c:pt idx="152">
                  <c:v>202011</c:v>
                </c:pt>
                <c:pt idx="153">
                  <c:v>202012</c:v>
                </c:pt>
                <c:pt idx="154">
                  <c:v>202101</c:v>
                </c:pt>
                <c:pt idx="155">
                  <c:v>202102</c:v>
                </c:pt>
                <c:pt idx="156">
                  <c:v>202103</c:v>
                </c:pt>
                <c:pt idx="157">
                  <c:v>202104</c:v>
                </c:pt>
                <c:pt idx="158">
                  <c:v>202105</c:v>
                </c:pt>
                <c:pt idx="159">
                  <c:v>202106</c:v>
                </c:pt>
                <c:pt idx="160">
                  <c:v>202107</c:v>
                </c:pt>
                <c:pt idx="161">
                  <c:v>202108</c:v>
                </c:pt>
                <c:pt idx="162">
                  <c:v>202109</c:v>
                </c:pt>
                <c:pt idx="163">
                  <c:v>202110</c:v>
                </c:pt>
                <c:pt idx="164">
                  <c:v>202111</c:v>
                </c:pt>
                <c:pt idx="165">
                  <c:v>202112</c:v>
                </c:pt>
                <c:pt idx="166">
                  <c:v>202201</c:v>
                </c:pt>
                <c:pt idx="167">
                  <c:v>202202</c:v>
                </c:pt>
                <c:pt idx="168">
                  <c:v>202203</c:v>
                </c:pt>
                <c:pt idx="169">
                  <c:v>202204</c:v>
                </c:pt>
                <c:pt idx="170">
                  <c:v>202205</c:v>
                </c:pt>
                <c:pt idx="171">
                  <c:v>202206</c:v>
                </c:pt>
                <c:pt idx="172">
                  <c:v>202207</c:v>
                </c:pt>
                <c:pt idx="173">
                  <c:v>202208</c:v>
                </c:pt>
                <c:pt idx="174">
                  <c:v>202209</c:v>
                </c:pt>
                <c:pt idx="175">
                  <c:v>202210</c:v>
                </c:pt>
                <c:pt idx="176">
                  <c:v>202211</c:v>
                </c:pt>
                <c:pt idx="177">
                  <c:v>202212</c:v>
                </c:pt>
                <c:pt idx="178">
                  <c:v>202301</c:v>
                </c:pt>
                <c:pt idx="179">
                  <c:v>202302</c:v>
                </c:pt>
                <c:pt idx="180">
                  <c:v>202303</c:v>
                </c:pt>
                <c:pt idx="181">
                  <c:v>202304</c:v>
                </c:pt>
                <c:pt idx="182">
                  <c:v>202305</c:v>
                </c:pt>
                <c:pt idx="183">
                  <c:v>202306</c:v>
                </c:pt>
                <c:pt idx="184">
                  <c:v>202307</c:v>
                </c:pt>
                <c:pt idx="185">
                  <c:v>202308</c:v>
                </c:pt>
                <c:pt idx="186">
                  <c:v>202309</c:v>
                </c:pt>
                <c:pt idx="187">
                  <c:v>202310</c:v>
                </c:pt>
                <c:pt idx="188">
                  <c:v>202311</c:v>
                </c:pt>
                <c:pt idx="189">
                  <c:v>202312</c:v>
                </c:pt>
                <c:pt idx="190">
                  <c:v>202401</c:v>
                </c:pt>
              </c:numCache>
            </c:numRef>
          </c:cat>
          <c:val>
            <c:numRef>
              <c:f>'Shelf-front inflation'!$C$3:$C$195</c:f>
              <c:numCache>
                <c:formatCode>_(* #,##0.00_);_(* \(#,##0.00\);_(* "-"??_);_(@_)</c:formatCode>
                <c:ptCount val="193"/>
                <c:pt idx="0">
                  <c:v>3.09068643360018</c:v>
                </c:pt>
                <c:pt idx="1">
                  <c:v>4.2336543926306502</c:v>
                </c:pt>
                <c:pt idx="2">
                  <c:v>4.5593883929994403</c:v>
                </c:pt>
                <c:pt idx="3">
                  <c:v>5.0332136420259204</c:v>
                </c:pt>
                <c:pt idx="4">
                  <c:v>4.6151046319610503</c:v>
                </c:pt>
                <c:pt idx="5">
                  <c:v>4.8993992815595302</c:v>
                </c:pt>
                <c:pt idx="6">
                  <c:v>5.0768710893870601</c:v>
                </c:pt>
                <c:pt idx="7">
                  <c:v>5.3569622185133996</c:v>
                </c:pt>
                <c:pt idx="8">
                  <c:v>5.45826496951726</c:v>
                </c:pt>
                <c:pt idx="9">
                  <c:v>5.3177029891362704</c:v>
                </c:pt>
                <c:pt idx="10">
                  <c:v>5.10056544188767</c:v>
                </c:pt>
                <c:pt idx="11">
                  <c:v>4.6828851916216303</c:v>
                </c:pt>
                <c:pt idx="12">
                  <c:v>4.4221547780455204</c:v>
                </c:pt>
                <c:pt idx="13">
                  <c:v>4.1981100384521701</c:v>
                </c:pt>
                <c:pt idx="14">
                  <c:v>4.5366308815451601</c:v>
                </c:pt>
                <c:pt idx="15">
                  <c:v>4.7786488207290398</c:v>
                </c:pt>
                <c:pt idx="16">
                  <c:v>4.4901049391648202</c:v>
                </c:pt>
                <c:pt idx="17">
                  <c:v>3.9432483108285501</c:v>
                </c:pt>
                <c:pt idx="18">
                  <c:v>3.4410285017993698</c:v>
                </c:pt>
                <c:pt idx="19">
                  <c:v>3.0456794893558601</c:v>
                </c:pt>
                <c:pt idx="20">
                  <c:v>2.8181753588277898</c:v>
                </c:pt>
                <c:pt idx="21">
                  <c:v>2.7321293507609301</c:v>
                </c:pt>
                <c:pt idx="22">
                  <c:v>2.63040065656523</c:v>
                </c:pt>
                <c:pt idx="23">
                  <c:v>2.7702848233366502</c:v>
                </c:pt>
                <c:pt idx="24">
                  <c:v>3.24213936050461</c:v>
                </c:pt>
                <c:pt idx="25">
                  <c:v>3.06730066318487</c:v>
                </c:pt>
                <c:pt idx="26">
                  <c:v>2.9076345834610802</c:v>
                </c:pt>
                <c:pt idx="27">
                  <c:v>2.8998894954855201</c:v>
                </c:pt>
                <c:pt idx="28">
                  <c:v>2.9685854495952699</c:v>
                </c:pt>
                <c:pt idx="29">
                  <c:v>2.9485378808523399</c:v>
                </c:pt>
                <c:pt idx="30">
                  <c:v>2.8581190991544001</c:v>
                </c:pt>
                <c:pt idx="31">
                  <c:v>3.0520893090069801</c:v>
                </c:pt>
                <c:pt idx="32">
                  <c:v>3.2375199150695302</c:v>
                </c:pt>
                <c:pt idx="33">
                  <c:v>3.3434364212766101</c:v>
                </c:pt>
                <c:pt idx="34">
                  <c:v>3.6118372682490798</c:v>
                </c:pt>
                <c:pt idx="35">
                  <c:v>3.5140623284371801</c:v>
                </c:pt>
                <c:pt idx="36">
                  <c:v>4.1512848802004898</c:v>
                </c:pt>
                <c:pt idx="37">
                  <c:v>3.8197730080706398</c:v>
                </c:pt>
                <c:pt idx="38">
                  <c:v>3.9723633510677301</c:v>
                </c:pt>
                <c:pt idx="39">
                  <c:v>3.94362302326063</c:v>
                </c:pt>
                <c:pt idx="40">
                  <c:v>3.9671318868900198</c:v>
                </c:pt>
                <c:pt idx="41">
                  <c:v>3.75660889165228</c:v>
                </c:pt>
                <c:pt idx="42">
                  <c:v>4.0600366701932398</c:v>
                </c:pt>
                <c:pt idx="43">
                  <c:v>4.2097521199353798</c:v>
                </c:pt>
                <c:pt idx="44">
                  <c:v>4.4724419946212199</c:v>
                </c:pt>
                <c:pt idx="45">
                  <c:v>4.3643722842767003</c:v>
                </c:pt>
                <c:pt idx="46">
                  <c:v>4.1974325692173897</c:v>
                </c:pt>
                <c:pt idx="47">
                  <c:v>4.0394562022113698</c:v>
                </c:pt>
                <c:pt idx="48">
                  <c:v>3.51755610119787</c:v>
                </c:pt>
                <c:pt idx="49">
                  <c:v>3.30098557206987</c:v>
                </c:pt>
                <c:pt idx="50">
                  <c:v>3.3996444005053199</c:v>
                </c:pt>
                <c:pt idx="51">
                  <c:v>3.8217004211498899</c:v>
                </c:pt>
                <c:pt idx="52">
                  <c:v>3.79056776196329</c:v>
                </c:pt>
                <c:pt idx="53">
                  <c:v>3.2253189740642201</c:v>
                </c:pt>
                <c:pt idx="54">
                  <c:v>2.9195986706662702</c:v>
                </c:pt>
                <c:pt idx="55">
                  <c:v>2.58372792002897</c:v>
                </c:pt>
                <c:pt idx="56">
                  <c:v>2.4226891731350202</c:v>
                </c:pt>
                <c:pt idx="57">
                  <c:v>2.3657554232453601</c:v>
                </c:pt>
                <c:pt idx="58">
                  <c:v>2.39760162008649</c:v>
                </c:pt>
                <c:pt idx="59">
                  <c:v>2.4753229052393899</c:v>
                </c:pt>
                <c:pt idx="60">
                  <c:v>2.3921874205467999</c:v>
                </c:pt>
                <c:pt idx="61">
                  <c:v>2.1229593732624901</c:v>
                </c:pt>
                <c:pt idx="62">
                  <c:v>2.0026278868092202</c:v>
                </c:pt>
                <c:pt idx="63">
                  <c:v>1.99066581134918</c:v>
                </c:pt>
                <c:pt idx="64">
                  <c:v>2.1629722546709198</c:v>
                </c:pt>
                <c:pt idx="65">
                  <c:v>2.2203627540399502</c:v>
                </c:pt>
                <c:pt idx="66">
                  <c:v>2.4175150676377801</c:v>
                </c:pt>
                <c:pt idx="67">
                  <c:v>2.2870585534804801</c:v>
                </c:pt>
                <c:pt idx="68">
                  <c:v>2.26772831998663</c:v>
                </c:pt>
                <c:pt idx="69">
                  <c:v>2.1329616527505602</c:v>
                </c:pt>
                <c:pt idx="70">
                  <c:v>1.9721175716294499</c:v>
                </c:pt>
                <c:pt idx="71">
                  <c:v>1.89460305022303</c:v>
                </c:pt>
                <c:pt idx="72">
                  <c:v>1.9048551935665099</c:v>
                </c:pt>
                <c:pt idx="73">
                  <c:v>1.74970192553273</c:v>
                </c:pt>
                <c:pt idx="74">
                  <c:v>1.5255554289828901</c:v>
                </c:pt>
                <c:pt idx="75">
                  <c:v>1.44295185478084</c:v>
                </c:pt>
                <c:pt idx="76">
                  <c:v>1.29991693330614</c:v>
                </c:pt>
                <c:pt idx="77">
                  <c:v>1.0895598796144601</c:v>
                </c:pt>
                <c:pt idx="78">
                  <c:v>0.88563148225170496</c:v>
                </c:pt>
                <c:pt idx="79">
                  <c:v>0.61678635250312996</c:v>
                </c:pt>
                <c:pt idx="80">
                  <c:v>0.57286905191773296</c:v>
                </c:pt>
                <c:pt idx="81">
                  <c:v>0.75481506921821995</c:v>
                </c:pt>
                <c:pt idx="82">
                  <c:v>0.64142922352893705</c:v>
                </c:pt>
                <c:pt idx="83">
                  <c:v>0.416573179177678</c:v>
                </c:pt>
                <c:pt idx="84">
                  <c:v>0.25767566855817498</c:v>
                </c:pt>
                <c:pt idx="85">
                  <c:v>-0.39393614264649901</c:v>
                </c:pt>
                <c:pt idx="86">
                  <c:v>-0.50118774069952599</c:v>
                </c:pt>
                <c:pt idx="87">
                  <c:v>-1.5572929226743099E-2</c:v>
                </c:pt>
                <c:pt idx="88">
                  <c:v>0.10169723274603699</c:v>
                </c:pt>
                <c:pt idx="89">
                  <c:v>0.19470208226257299</c:v>
                </c:pt>
                <c:pt idx="90">
                  <c:v>9.6492210476053802E-2</c:v>
                </c:pt>
                <c:pt idx="91">
                  <c:v>0.29956603656668401</c:v>
                </c:pt>
                <c:pt idx="92">
                  <c:v>0.23326302914222799</c:v>
                </c:pt>
                <c:pt idx="93">
                  <c:v>-0.13710389752934199</c:v>
                </c:pt>
                <c:pt idx="94">
                  <c:v>-3.0114064077133299E-2</c:v>
                </c:pt>
                <c:pt idx="95">
                  <c:v>4.2191798157277798E-2</c:v>
                </c:pt>
                <c:pt idx="96">
                  <c:v>0.29381857670355099</c:v>
                </c:pt>
                <c:pt idx="97">
                  <c:v>0.14915891383997301</c:v>
                </c:pt>
                <c:pt idx="98">
                  <c:v>0.104740508664443</c:v>
                </c:pt>
                <c:pt idx="99">
                  <c:v>0.446101663471975</c:v>
                </c:pt>
                <c:pt idx="100">
                  <c:v>0.39739110849343601</c:v>
                </c:pt>
                <c:pt idx="101">
                  <c:v>0.34905332208635798</c:v>
                </c:pt>
                <c:pt idx="102">
                  <c:v>0.46199854004159402</c:v>
                </c:pt>
                <c:pt idx="103">
                  <c:v>0.56549693239175503</c:v>
                </c:pt>
                <c:pt idx="104">
                  <c:v>0.84305582216048802</c:v>
                </c:pt>
                <c:pt idx="105">
                  <c:v>1.1612028664568299</c:v>
                </c:pt>
                <c:pt idx="106">
                  <c:v>1.2848476259497299</c:v>
                </c:pt>
                <c:pt idx="107">
                  <c:v>1.32647912437843</c:v>
                </c:pt>
                <c:pt idx="108">
                  <c:v>1.36832592222878</c:v>
                </c:pt>
                <c:pt idx="109">
                  <c:v>1.47732204323362</c:v>
                </c:pt>
                <c:pt idx="110">
                  <c:v>1.8568085161533301</c:v>
                </c:pt>
                <c:pt idx="111">
                  <c:v>2.19290430795541</c:v>
                </c:pt>
                <c:pt idx="112">
                  <c:v>2.4455525557248601</c:v>
                </c:pt>
                <c:pt idx="113">
                  <c:v>2.6403275930135801</c:v>
                </c:pt>
                <c:pt idx="114">
                  <c:v>2.8876536254401901</c:v>
                </c:pt>
                <c:pt idx="115">
                  <c:v>2.89754078533847</c:v>
                </c:pt>
                <c:pt idx="116">
                  <c:v>2.92459288241258</c:v>
                </c:pt>
                <c:pt idx="117">
                  <c:v>2.9152558874768699</c:v>
                </c:pt>
                <c:pt idx="118">
                  <c:v>2.9469262799343499</c:v>
                </c:pt>
                <c:pt idx="119">
                  <c:v>2.9480312332473102</c:v>
                </c:pt>
                <c:pt idx="120">
                  <c:v>3.0799679186632698</c:v>
                </c:pt>
                <c:pt idx="121">
                  <c:v>2.61787567807513</c:v>
                </c:pt>
                <c:pt idx="122">
                  <c:v>2.23497502404626</c:v>
                </c:pt>
                <c:pt idx="123">
                  <c:v>2.1918869047698699</c:v>
                </c:pt>
                <c:pt idx="124">
                  <c:v>2.1578528729870299</c:v>
                </c:pt>
                <c:pt idx="125">
                  <c:v>2.16324209629233</c:v>
                </c:pt>
                <c:pt idx="126">
                  <c:v>1.9937593243365099</c:v>
                </c:pt>
                <c:pt idx="127">
                  <c:v>1.9707202636461301</c:v>
                </c:pt>
                <c:pt idx="128">
                  <c:v>2.0801108569911402</c:v>
                </c:pt>
                <c:pt idx="129">
                  <c:v>1.9916984239429401</c:v>
                </c:pt>
                <c:pt idx="130">
                  <c:v>1.9534861250227999</c:v>
                </c:pt>
                <c:pt idx="131">
                  <c:v>1.94860540147918</c:v>
                </c:pt>
                <c:pt idx="132">
                  <c:v>1.6767501696199401</c:v>
                </c:pt>
                <c:pt idx="133">
                  <c:v>1.5549552511047</c:v>
                </c:pt>
                <c:pt idx="134">
                  <c:v>1.4067692664265801</c:v>
                </c:pt>
                <c:pt idx="135">
                  <c:v>1.65186503743657</c:v>
                </c:pt>
                <c:pt idx="136">
                  <c:v>1.8016687458565399</c:v>
                </c:pt>
                <c:pt idx="137">
                  <c:v>1.77962840951132</c:v>
                </c:pt>
                <c:pt idx="138">
                  <c:v>1.9397665789030301</c:v>
                </c:pt>
                <c:pt idx="139">
                  <c:v>1.9084582357150599</c:v>
                </c:pt>
                <c:pt idx="140">
                  <c:v>1.8454565345735701</c:v>
                </c:pt>
                <c:pt idx="141">
                  <c:v>1.83196479741715</c:v>
                </c:pt>
                <c:pt idx="142">
                  <c:v>1.9514461015336999</c:v>
                </c:pt>
                <c:pt idx="143">
                  <c:v>1.91957972058119</c:v>
                </c:pt>
                <c:pt idx="144">
                  <c:v>1.8437814108085</c:v>
                </c:pt>
                <c:pt idx="145">
                  <c:v>1.6053014642755801</c:v>
                </c:pt>
                <c:pt idx="146">
                  <c:v>1.6371237303231001</c:v>
                </c:pt>
                <c:pt idx="147">
                  <c:v>0.21103214086052499</c:v>
                </c:pt>
                <c:pt idx="148">
                  <c:v>-0.425653184830311</c:v>
                </c:pt>
                <c:pt idx="149">
                  <c:v>-1.06954390558026</c:v>
                </c:pt>
                <c:pt idx="150">
                  <c:v>0.103070688588319</c:v>
                </c:pt>
                <c:pt idx="151">
                  <c:v>0.62998712544836499</c:v>
                </c:pt>
                <c:pt idx="152">
                  <c:v>0.66873277354946203</c:v>
                </c:pt>
                <c:pt idx="153">
                  <c:v>0.70262927779962103</c:v>
                </c:pt>
                <c:pt idx="154">
                  <c:v>0.59792574872391302</c:v>
                </c:pt>
                <c:pt idx="155">
                  <c:v>0.88113139386589501</c:v>
                </c:pt>
                <c:pt idx="156">
                  <c:v>0.17688485089921199</c:v>
                </c:pt>
                <c:pt idx="157">
                  <c:v>-0.24944553808641101</c:v>
                </c:pt>
                <c:pt idx="158">
                  <c:v>-0.18403777891710199</c:v>
                </c:pt>
                <c:pt idx="159">
                  <c:v>1.4011280535131601</c:v>
                </c:pt>
                <c:pt idx="160">
                  <c:v>2.6361810552267699</c:v>
                </c:pt>
                <c:pt idx="161">
                  <c:v>3.3623398368766599</c:v>
                </c:pt>
                <c:pt idx="162">
                  <c:v>2.5653428689117499</c:v>
                </c:pt>
                <c:pt idx="163">
                  <c:v>2.0302694132955601</c:v>
                </c:pt>
                <c:pt idx="164">
                  <c:v>1.95170475967426</c:v>
                </c:pt>
                <c:pt idx="165">
                  <c:v>2.3694509084851698</c:v>
                </c:pt>
                <c:pt idx="166">
                  <c:v>2.7815950248213199</c:v>
                </c:pt>
                <c:pt idx="167">
                  <c:v>3.5510444225602402</c:v>
                </c:pt>
                <c:pt idx="168">
                  <c:v>4.3036711060286699</c:v>
                </c:pt>
                <c:pt idx="169">
                  <c:v>4.7140615191203903</c:v>
                </c:pt>
                <c:pt idx="170">
                  <c:v>5.1284727834572603</c:v>
                </c:pt>
                <c:pt idx="171">
                  <c:v>5.6707685753319002</c:v>
                </c:pt>
                <c:pt idx="172">
                  <c:v>5.9792994562250898</c:v>
                </c:pt>
                <c:pt idx="173">
                  <c:v>6.3197423183063997</c:v>
                </c:pt>
                <c:pt idx="174">
                  <c:v>6.9960534363952904</c:v>
                </c:pt>
                <c:pt idx="175">
                  <c:v>7.5109462364725799</c:v>
                </c:pt>
                <c:pt idx="176">
                  <c:v>7.7219234186962504</c:v>
                </c:pt>
                <c:pt idx="177">
                  <c:v>8.1629514092954008</c:v>
                </c:pt>
                <c:pt idx="178">
                  <c:v>8.7290678425459909</c:v>
                </c:pt>
                <c:pt idx="179">
                  <c:v>8.8618717271661094</c:v>
                </c:pt>
                <c:pt idx="180">
                  <c:v>8.8907787236477205</c:v>
                </c:pt>
                <c:pt idx="181">
                  <c:v>9.3361740932130992</c:v>
                </c:pt>
                <c:pt idx="182">
                  <c:v>9.6078757951521201</c:v>
                </c:pt>
                <c:pt idx="183">
                  <c:v>10.0990841975509</c:v>
                </c:pt>
                <c:pt idx="184">
                  <c:v>10.031084442697001</c:v>
                </c:pt>
                <c:pt idx="185">
                  <c:v>9.7786679158027106</c:v>
                </c:pt>
                <c:pt idx="186">
                  <c:v>9.5095083656660204</c:v>
                </c:pt>
                <c:pt idx="187">
                  <c:v>8.90683853263522</c:v>
                </c:pt>
                <c:pt idx="188">
                  <c:v>8.5313925605212901</c:v>
                </c:pt>
                <c:pt idx="189">
                  <c:v>8.1536637390342293</c:v>
                </c:pt>
                <c:pt idx="190">
                  <c:v>7.3451338759980196</c:v>
                </c:pt>
                <c:pt idx="191">
                  <c:v>6.7845763932880798</c:v>
                </c:pt>
                <c:pt idx="192">
                  <c:v>6.0686999907521599</c:v>
                </c:pt>
              </c:numCache>
            </c:numRef>
          </c:val>
          <c:smooth val="0"/>
          <c:extLst>
            <c:ext xmlns:c16="http://schemas.microsoft.com/office/drawing/2014/chart" uri="{C3380CC4-5D6E-409C-BE32-E72D297353CC}">
              <c16:uniqueId val="{00000001-A410-4AA3-82F7-9FB860957031}"/>
            </c:ext>
          </c:extLst>
        </c:ser>
        <c:dLbls>
          <c:showLegendKey val="0"/>
          <c:showVal val="0"/>
          <c:showCatName val="0"/>
          <c:showSerName val="0"/>
          <c:showPercent val="0"/>
          <c:showBubbleSize val="0"/>
        </c:dLbls>
        <c:smooth val="0"/>
        <c:axId val="145446568"/>
        <c:axId val="145435768"/>
      </c:lineChart>
      <c:catAx>
        <c:axId val="145446568"/>
        <c:scaling>
          <c:orientation val="minMax"/>
        </c:scaling>
        <c:delete val="0"/>
        <c:axPos val="b"/>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2"/>
                </a:solidFill>
                <a:latin typeface="Arial" panose="020B0604020202020204" pitchFamily="34" charset="0"/>
                <a:ea typeface="+mn-ea"/>
                <a:cs typeface="Arial" panose="020B0604020202020204" pitchFamily="34" charset="0"/>
              </a:defRPr>
            </a:pPr>
            <a:endParaRPr lang="en-US"/>
          </a:p>
        </c:txPr>
        <c:crossAx val="145435768"/>
        <c:crosses val="autoZero"/>
        <c:auto val="1"/>
        <c:lblAlgn val="ctr"/>
        <c:lblOffset val="100"/>
        <c:tickMarkSkip val="12"/>
        <c:noMultiLvlLbl val="0"/>
      </c:catAx>
      <c:valAx>
        <c:axId val="145435768"/>
        <c:scaling>
          <c:orientation val="minMax"/>
        </c:scaling>
        <c:delete val="0"/>
        <c:axPos val="l"/>
        <c:majorGridlines>
          <c:spPr>
            <a:ln w="9525" cap="flat" cmpd="sng" algn="ctr">
              <a:solidFill>
                <a:schemeClr val="bg1">
                  <a:lumMod val="95000"/>
                </a:schemeClr>
              </a:solidFill>
              <a:prstDash val="sysDot"/>
              <a:round/>
            </a:ln>
            <a:effectLst/>
          </c:spPr>
        </c:majorGridlines>
        <c:title>
          <c:tx>
            <c:rich>
              <a:bodyPr rot="-5400000" spcFirstLastPara="1" vertOverflow="ellipsis" vert="horz" wrap="square" anchor="ctr" anchorCtr="1"/>
              <a:lstStyle/>
              <a:p>
                <a:pPr>
                  <a:defRPr sz="1000" b="0" i="0" u="none" strike="noStrike" kern="1200" baseline="0">
                    <a:solidFill>
                      <a:schemeClr val="bg2"/>
                    </a:solidFill>
                    <a:latin typeface="Arial" panose="020B0604020202020204" pitchFamily="34" charset="0"/>
                    <a:ea typeface="+mn-ea"/>
                    <a:cs typeface="Arial" panose="020B0604020202020204" pitchFamily="34" charset="0"/>
                  </a:defRPr>
                </a:pPr>
                <a:r>
                  <a:rPr lang="en-GB"/>
                  <a:t>% change year on year (3m moving average)</a:t>
                </a:r>
              </a:p>
            </c:rich>
          </c:tx>
          <c:overlay val="0"/>
          <c:spPr>
            <a:noFill/>
            <a:ln w="31750">
              <a:solidFill>
                <a:schemeClr val="bg1"/>
              </a:solidFill>
            </a:ln>
            <a:effectLst/>
          </c:spPr>
          <c:txPr>
            <a:bodyPr rot="-5400000" spcFirstLastPara="1" vertOverflow="ellipsis" vert="horz" wrap="square" anchor="ctr" anchorCtr="1"/>
            <a:lstStyle/>
            <a:p>
              <a:pPr>
                <a:defRPr sz="1000" b="0" i="0" u="none" strike="noStrike" kern="1200" baseline="0">
                  <a:solidFill>
                    <a:schemeClr val="bg2"/>
                  </a:solidFill>
                  <a:latin typeface="Arial" panose="020B0604020202020204" pitchFamily="34" charset="0"/>
                  <a:ea typeface="+mn-ea"/>
                  <a:cs typeface="Arial" panose="020B0604020202020204"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2"/>
                </a:solidFill>
                <a:latin typeface="Arial" panose="020B0604020202020204" pitchFamily="34" charset="0"/>
                <a:ea typeface="+mn-ea"/>
                <a:cs typeface="Arial" panose="020B0604020202020204" pitchFamily="34" charset="0"/>
              </a:defRPr>
            </a:pPr>
            <a:endParaRPr lang="en-US"/>
          </a:p>
        </c:txPr>
        <c:crossAx val="145446568"/>
        <c:crosses val="autoZero"/>
        <c:crossBetween val="between"/>
        <c:majorUnit val="5"/>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bg2"/>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2"/>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Sheet1!$G$140</c:f>
              <c:strCache>
                <c:ptCount val="1"/>
                <c:pt idx="0">
                  <c:v>2019</c:v>
                </c:pt>
              </c:strCache>
            </c:strRef>
          </c:tx>
          <c:spPr>
            <a:solidFill>
              <a:srgbClr val="E95814">
                <a:lumMod val="40000"/>
                <a:lumOff val="60000"/>
              </a:srgb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Sheet1!$C$141:$C$145</c:f>
              <c:strCache>
                <c:ptCount val="5"/>
                <c:pt idx="0">
                  <c:v>White</c:v>
                </c:pt>
                <c:pt idx="1">
                  <c:v>Asian</c:v>
                </c:pt>
                <c:pt idx="2">
                  <c:v>Black</c:v>
                </c:pt>
                <c:pt idx="3">
                  <c:v>Mixed Multiple</c:v>
                </c:pt>
                <c:pt idx="4">
                  <c:v>Other</c:v>
                </c:pt>
              </c:strCache>
            </c:strRef>
          </c:cat>
          <c:val>
            <c:numRef>
              <c:f>Sheet1!$G$141:$G$145</c:f>
              <c:numCache>
                <c:formatCode>0.00%</c:formatCode>
                <c:ptCount val="5"/>
                <c:pt idx="0">
                  <c:v>-3.703703703703709E-2</c:v>
                </c:pt>
                <c:pt idx="1">
                  <c:v>-9.5238095238095233E-2</c:v>
                </c:pt>
                <c:pt idx="2">
                  <c:v>7.1428571428571397E-2</c:v>
                </c:pt>
                <c:pt idx="3">
                  <c:v>0</c:v>
                </c:pt>
                <c:pt idx="4">
                  <c:v>0.33333333333333348</c:v>
                </c:pt>
              </c:numCache>
            </c:numRef>
          </c:val>
          <c:extLst>
            <c:ext xmlns:c16="http://schemas.microsoft.com/office/drawing/2014/chart" uri="{C3380CC4-5D6E-409C-BE32-E72D297353CC}">
              <c16:uniqueId val="{00000000-B4DF-40E9-BF1E-8F3142585F0B}"/>
            </c:ext>
          </c:extLst>
        </c:ser>
        <c:ser>
          <c:idx val="1"/>
          <c:order val="1"/>
          <c:tx>
            <c:strRef>
              <c:f>Sheet1!$K$140</c:f>
              <c:strCache>
                <c:ptCount val="1"/>
                <c:pt idx="0">
                  <c:v>2030</c:v>
                </c:pt>
              </c:strCache>
            </c:strRef>
          </c:tx>
          <c:spPr>
            <a:solidFill>
              <a:srgbClr val="00AEEF">
                <a:lumMod val="75000"/>
              </a:srgb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Sheet1!$C$141:$C$145</c:f>
              <c:strCache>
                <c:ptCount val="5"/>
                <c:pt idx="0">
                  <c:v>White</c:v>
                </c:pt>
                <c:pt idx="1">
                  <c:v>Asian</c:v>
                </c:pt>
                <c:pt idx="2">
                  <c:v>Black</c:v>
                </c:pt>
                <c:pt idx="3">
                  <c:v>Mixed Multiple</c:v>
                </c:pt>
                <c:pt idx="4">
                  <c:v>Other</c:v>
                </c:pt>
              </c:strCache>
            </c:strRef>
          </c:cat>
          <c:val>
            <c:numRef>
              <c:f>Sheet1!$K$141:$K$145</c:f>
              <c:numCache>
                <c:formatCode>0.00%</c:formatCode>
                <c:ptCount val="5"/>
                <c:pt idx="0">
                  <c:v>-5.555555555555558E-2</c:v>
                </c:pt>
                <c:pt idx="1">
                  <c:v>-4.7619047619047561E-2</c:v>
                </c:pt>
                <c:pt idx="2">
                  <c:v>7.1428571428571397E-2</c:v>
                </c:pt>
                <c:pt idx="3">
                  <c:v>0.16666666666666674</c:v>
                </c:pt>
                <c:pt idx="4">
                  <c:v>0.33333333333333348</c:v>
                </c:pt>
              </c:numCache>
            </c:numRef>
          </c:val>
          <c:extLst>
            <c:ext xmlns:c16="http://schemas.microsoft.com/office/drawing/2014/chart" uri="{C3380CC4-5D6E-409C-BE32-E72D297353CC}">
              <c16:uniqueId val="{00000001-B4DF-40E9-BF1E-8F3142585F0B}"/>
            </c:ext>
          </c:extLst>
        </c:ser>
        <c:dLbls>
          <c:showLegendKey val="0"/>
          <c:showVal val="0"/>
          <c:showCatName val="0"/>
          <c:showSerName val="0"/>
          <c:showPercent val="0"/>
          <c:showBubbleSize val="0"/>
        </c:dLbls>
        <c:gapWidth val="40"/>
        <c:axId val="1816763424"/>
        <c:axId val="1730181392"/>
      </c:barChart>
      <c:catAx>
        <c:axId val="1816763424"/>
        <c:scaling>
          <c:orientation val="minMax"/>
        </c:scaling>
        <c:delete val="0"/>
        <c:axPos val="b"/>
        <c:numFmt formatCode="General" sourceLinked="1"/>
        <c:majorTickMark val="cross"/>
        <c:minorTickMark val="none"/>
        <c:tickLblPos val="low"/>
        <c:spPr>
          <a:noFill/>
          <a:ln w="22225" cap="flat" cmpd="sng" algn="ctr">
            <a:solidFill>
              <a:srgbClr val="353E43">
                <a:lumMod val="75000"/>
              </a:srgb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730181392"/>
        <c:crosses val="autoZero"/>
        <c:auto val="1"/>
        <c:lblAlgn val="ctr"/>
        <c:lblOffset val="100"/>
        <c:noMultiLvlLbl val="0"/>
      </c:catAx>
      <c:valAx>
        <c:axId val="1730181392"/>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816763424"/>
        <c:crosses val="autoZero"/>
        <c:crossBetween val="between"/>
      </c:valAx>
      <c:spPr>
        <a:noFill/>
        <a:ln>
          <a:noFill/>
        </a:ln>
        <a:effectLst/>
      </c:spPr>
    </c:plotArea>
    <c:legend>
      <c:legendPos val="b"/>
      <c:layout>
        <c:manualLayout>
          <c:xMode val="edge"/>
          <c:yMode val="edge"/>
          <c:x val="0.38806307301308923"/>
          <c:y val="3.0509614870859791E-2"/>
          <c:w val="0.30449752672011943"/>
          <c:h val="7.3386358904679982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'Respect Part Comm'!$B$46</c:f>
              <c:strCache>
                <c:ptCount val="1"/>
                <c:pt idx="0">
                  <c:v>2018/19</c:v>
                </c:pt>
              </c:strCache>
            </c:strRef>
          </c:tx>
          <c:spPr>
            <a:solidFill>
              <a:schemeClr val="accent1"/>
            </a:solidFill>
            <a:ln>
              <a:noFill/>
            </a:ln>
            <a:effectLst/>
          </c:spPr>
          <c:invertIfNegative val="0"/>
          <c:dLbls>
            <c:dLbl>
              <c:idx val="0"/>
              <c:layout>
                <c:manualLayout>
                  <c:x val="-7.100591715976331E-3"/>
                  <c:y val="-1.5444314762919155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ABA-4C6D-99C7-32C84ED5AD14}"/>
                </c:ext>
              </c:extLst>
            </c:dLbl>
            <c:dLbl>
              <c:idx val="1"/>
              <c:layout>
                <c:manualLayout>
                  <c:x val="-9.4674556213017961E-3"/>
                  <c:y val="-3.0888629525838311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ABA-4C6D-99C7-32C84ED5AD14}"/>
                </c:ext>
              </c:extLst>
            </c:dLbl>
            <c:dLbl>
              <c:idx val="2"/>
              <c:layout>
                <c:manualLayout>
                  <c:x val="-7.1005917159763744E-3"/>
                  <c:y val="3.369707602246082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ABA-4C6D-99C7-32C84ED5AD14}"/>
                </c:ext>
              </c:extLst>
            </c:dLbl>
            <c:dLbl>
              <c:idx val="3"/>
              <c:layout>
                <c:manualLayout>
                  <c:x val="-7.100591715976331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ABA-4C6D-99C7-32C84ED5AD14}"/>
                </c:ext>
              </c:extLst>
            </c:dLbl>
            <c:dLbl>
              <c:idx val="4"/>
              <c:layout>
                <c:manualLayout>
                  <c:x val="-4.7337278106508876E-3"/>
                  <c:y val="-6.1777259051676622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ABA-4C6D-99C7-32C84ED5AD14}"/>
                </c:ext>
              </c:extLst>
            </c:dLbl>
            <c:dLbl>
              <c:idx val="5"/>
              <c:layout>
                <c:manualLayout>
                  <c:x val="-4.7337278106508876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ABA-4C6D-99C7-32C84ED5AD14}"/>
                </c:ext>
              </c:extLst>
            </c:dLbl>
            <c:dLbl>
              <c:idx val="6"/>
              <c:layout>
                <c:manualLayout>
                  <c:x val="-7.1005917159764178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ABA-4C6D-99C7-32C84ED5AD14}"/>
                </c:ext>
              </c:extLst>
            </c:dLbl>
            <c:dLbl>
              <c:idx val="7"/>
              <c:layout>
                <c:manualLayout>
                  <c:x val="-9.467455621301862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ABA-4C6D-99C7-32C84ED5AD14}"/>
                </c:ext>
              </c:extLst>
            </c:dLbl>
            <c:dLbl>
              <c:idx val="8"/>
              <c:layout>
                <c:manualLayout>
                  <c:x val="-2.3668639053254438E-3"/>
                  <c:y val="-6.1777259051676622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ABA-4C6D-99C7-32C84ED5AD14}"/>
                </c:ext>
              </c:extLst>
            </c:dLbl>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'Respect Part Comm'!$A$47:$A$56</c:f>
              <c:strCache>
                <c:ptCount val="10"/>
                <c:pt idx="0">
                  <c:v>Ethnicity</c:v>
                </c:pt>
                <c:pt idx="1">
                  <c:v>Age</c:v>
                </c:pt>
                <c:pt idx="2">
                  <c:v>Sex</c:v>
                </c:pt>
                <c:pt idx="3">
                  <c:v>Social class</c:v>
                </c:pt>
                <c:pt idx="4">
                  <c:v>Religion</c:v>
                </c:pt>
                <c:pt idx="5">
                  <c:v>Disability</c:v>
                </c:pt>
                <c:pt idx="6">
                  <c:v>Sexual orientation</c:v>
                </c:pt>
                <c:pt idx="7">
                  <c:v>Pregnancy / maternity leave</c:v>
                </c:pt>
                <c:pt idx="8">
                  <c:v>Married / civil partnership</c:v>
                </c:pt>
                <c:pt idx="9">
                  <c:v>Gender identity*</c:v>
                </c:pt>
              </c:strCache>
            </c:strRef>
          </c:cat>
          <c:val>
            <c:numRef>
              <c:f>'Respect Part Comm'!$B$47:$B$56</c:f>
              <c:numCache>
                <c:formatCode>###0%</c:formatCode>
                <c:ptCount val="10"/>
                <c:pt idx="0">
                  <c:v>0.15854229011272494</c:v>
                </c:pt>
                <c:pt idx="1">
                  <c:v>0.12380659040700706</c:v>
                </c:pt>
                <c:pt idx="2">
                  <c:v>0.11214515097479608</c:v>
                </c:pt>
                <c:pt idx="3">
                  <c:v>7.4500561845912736E-2</c:v>
                </c:pt>
                <c:pt idx="4">
                  <c:v>6.5362059387340327E-2</c:v>
                </c:pt>
                <c:pt idx="5">
                  <c:v>3.6888781587685056E-2</c:v>
                </c:pt>
                <c:pt idx="6">
                  <c:v>3.0311489549619909E-2</c:v>
                </c:pt>
                <c:pt idx="7">
                  <c:v>1.1451243023435351E-2</c:v>
                </c:pt>
                <c:pt idx="8">
                  <c:v>6.5709804199321712E-3</c:v>
                </c:pt>
                <c:pt idx="9">
                  <c:v>1.4583688535252572E-3</c:v>
                </c:pt>
              </c:numCache>
            </c:numRef>
          </c:val>
          <c:extLst>
            <c:ext xmlns:c16="http://schemas.microsoft.com/office/drawing/2014/chart" uri="{C3380CC4-5D6E-409C-BE32-E72D297353CC}">
              <c16:uniqueId val="{00000009-2ABA-4C6D-99C7-32C84ED5AD14}"/>
            </c:ext>
          </c:extLst>
        </c:ser>
        <c:ser>
          <c:idx val="1"/>
          <c:order val="1"/>
          <c:tx>
            <c:strRef>
              <c:f>'Respect Part Comm'!$C$46</c:f>
              <c:strCache>
                <c:ptCount val="1"/>
                <c:pt idx="0">
                  <c:v>2021/22</c:v>
                </c:pt>
              </c:strCache>
            </c:strRef>
          </c:tx>
          <c:spPr>
            <a:solidFill>
              <a:schemeClr val="accent2"/>
            </a:solidFill>
            <a:ln>
              <a:noFill/>
            </a:ln>
            <a:effectLst/>
          </c:spPr>
          <c:invertIfNegative val="0"/>
          <c:dLbls>
            <c:dLbl>
              <c:idx val="1"/>
              <c:layout>
                <c:manualLayout>
                  <c:x val="7.1005917159762877E-3"/>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ABA-4C6D-99C7-32C84ED5AD14}"/>
                </c:ext>
              </c:extLst>
            </c:dLbl>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'Respect Part Comm'!$A$47:$A$56</c:f>
              <c:strCache>
                <c:ptCount val="10"/>
                <c:pt idx="0">
                  <c:v>Ethnicity</c:v>
                </c:pt>
                <c:pt idx="1">
                  <c:v>Age</c:v>
                </c:pt>
                <c:pt idx="2">
                  <c:v>Sex</c:v>
                </c:pt>
                <c:pt idx="3">
                  <c:v>Social class</c:v>
                </c:pt>
                <c:pt idx="4">
                  <c:v>Religion</c:v>
                </c:pt>
                <c:pt idx="5">
                  <c:v>Disability</c:v>
                </c:pt>
                <c:pt idx="6">
                  <c:v>Sexual orientation</c:v>
                </c:pt>
                <c:pt idx="7">
                  <c:v>Pregnancy / maternity leave</c:v>
                </c:pt>
                <c:pt idx="8">
                  <c:v>Married / civil partnership</c:v>
                </c:pt>
                <c:pt idx="9">
                  <c:v>Gender identity*</c:v>
                </c:pt>
              </c:strCache>
            </c:strRef>
          </c:cat>
          <c:val>
            <c:numRef>
              <c:f>'Respect Part Comm'!$C$47:$C$56</c:f>
              <c:numCache>
                <c:formatCode>###0%</c:formatCode>
                <c:ptCount val="10"/>
                <c:pt idx="0">
                  <c:v>0.18585415942370784</c:v>
                </c:pt>
                <c:pt idx="1">
                  <c:v>0.11942957629675793</c:v>
                </c:pt>
                <c:pt idx="2">
                  <c:v>0.13061531053313691</c:v>
                </c:pt>
                <c:pt idx="3">
                  <c:v>7.8035122567218784E-2</c:v>
                </c:pt>
                <c:pt idx="4">
                  <c:v>5.6658429522385534E-2</c:v>
                </c:pt>
                <c:pt idx="5">
                  <c:v>4.1934691752575227E-2</c:v>
                </c:pt>
                <c:pt idx="6">
                  <c:v>2.7362767872468975E-2</c:v>
                </c:pt>
                <c:pt idx="7">
                  <c:v>1.3043866248243739E-2</c:v>
                </c:pt>
                <c:pt idx="8">
                  <c:v>5.214332291523416E-3</c:v>
                </c:pt>
                <c:pt idx="9">
                  <c:v>1.4544385751778001E-2</c:v>
                </c:pt>
              </c:numCache>
            </c:numRef>
          </c:val>
          <c:extLst>
            <c:ext xmlns:c16="http://schemas.microsoft.com/office/drawing/2014/chart" uri="{C3380CC4-5D6E-409C-BE32-E72D297353CC}">
              <c16:uniqueId val="{0000000B-2ABA-4C6D-99C7-32C84ED5AD14}"/>
            </c:ext>
          </c:extLst>
        </c:ser>
        <c:dLbls>
          <c:dLblPos val="outEnd"/>
          <c:showLegendKey val="0"/>
          <c:showVal val="1"/>
          <c:showCatName val="0"/>
          <c:showSerName val="0"/>
          <c:showPercent val="0"/>
          <c:showBubbleSize val="0"/>
        </c:dLbls>
        <c:gapWidth val="219"/>
        <c:overlap val="-27"/>
        <c:axId val="804453016"/>
        <c:axId val="804455640"/>
      </c:barChart>
      <c:catAx>
        <c:axId val="804453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804455640"/>
        <c:crosses val="autoZero"/>
        <c:auto val="1"/>
        <c:lblAlgn val="ctr"/>
        <c:lblOffset val="100"/>
        <c:noMultiLvlLbl val="0"/>
      </c:catAx>
      <c:valAx>
        <c:axId val="8044556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8044530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EE266D">
                  <a:lumMod val="75000"/>
                </a:srgbClr>
              </a:solidFill>
              <a:ln>
                <a:noFill/>
              </a:ln>
              <a:effectLst/>
            </c:spPr>
            <c:extLst>
              <c:ext xmlns:c16="http://schemas.microsoft.com/office/drawing/2014/chart" uri="{C3380CC4-5D6E-409C-BE32-E72D297353CC}">
                <c16:uniqueId val="{00000001-B888-42C6-B01A-54007732CF6E}"/>
              </c:ext>
            </c:extLst>
          </c:dPt>
          <c:dPt>
            <c:idx val="1"/>
            <c:invertIfNegative val="0"/>
            <c:bubble3D val="0"/>
            <c:spPr>
              <a:solidFill>
                <a:srgbClr val="00AEEF">
                  <a:lumMod val="75000"/>
                </a:srgbClr>
              </a:solidFill>
              <a:ln>
                <a:noFill/>
              </a:ln>
              <a:effectLst/>
            </c:spPr>
            <c:extLst>
              <c:ext xmlns:c16="http://schemas.microsoft.com/office/drawing/2014/chart" uri="{C3380CC4-5D6E-409C-BE32-E72D297353CC}">
                <c16:uniqueId val="{00000002-B888-42C6-B01A-54007732CF6E}"/>
              </c:ext>
            </c:extLst>
          </c:dPt>
          <c:dPt>
            <c:idx val="2"/>
            <c:invertIfNegative val="0"/>
            <c:bubble3D val="0"/>
            <c:spPr>
              <a:solidFill>
                <a:srgbClr val="E95814">
                  <a:lumMod val="75000"/>
                </a:srgbClr>
              </a:solidFill>
              <a:ln>
                <a:noFill/>
              </a:ln>
              <a:effectLst/>
            </c:spPr>
            <c:extLst>
              <c:ext xmlns:c16="http://schemas.microsoft.com/office/drawing/2014/chart" uri="{C3380CC4-5D6E-409C-BE32-E72D297353CC}">
                <c16:uniqueId val="{00000003-B888-42C6-B01A-54007732CF6E}"/>
              </c:ext>
            </c:extLst>
          </c:dPt>
          <c:dPt>
            <c:idx val="3"/>
            <c:invertIfNegative val="0"/>
            <c:bubble3D val="0"/>
            <c:spPr>
              <a:solidFill>
                <a:srgbClr val="008D48">
                  <a:lumMod val="75000"/>
                </a:srgbClr>
              </a:solidFill>
              <a:ln>
                <a:noFill/>
              </a:ln>
              <a:effectLst/>
            </c:spPr>
            <c:extLst>
              <c:ext xmlns:c16="http://schemas.microsoft.com/office/drawing/2014/chart" uri="{C3380CC4-5D6E-409C-BE32-E72D297353CC}">
                <c16:uniqueId val="{00000004-B888-42C6-B01A-54007732CF6E}"/>
              </c:ext>
            </c:extLst>
          </c:dPt>
          <c:dPt>
            <c:idx val="4"/>
            <c:invertIfNegative val="0"/>
            <c:bubble3D val="0"/>
            <c:spPr>
              <a:solidFill>
                <a:srgbClr val="792D89">
                  <a:lumMod val="75000"/>
                </a:srgbClr>
              </a:solidFill>
              <a:ln>
                <a:noFill/>
              </a:ln>
              <a:effectLst/>
            </c:spPr>
            <c:extLst>
              <c:ext xmlns:c16="http://schemas.microsoft.com/office/drawing/2014/chart" uri="{C3380CC4-5D6E-409C-BE32-E72D297353CC}">
                <c16:uniqueId val="{00000005-B888-42C6-B01A-54007732CF6E}"/>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Data!$J$89:$J$93</c:f>
              <c:strCache>
                <c:ptCount val="5"/>
                <c:pt idx="0">
                  <c:v>Heart disease</c:v>
                </c:pt>
                <c:pt idx="1">
                  <c:v>Dementia and Alzheimer's disease</c:v>
                </c:pt>
                <c:pt idx="2">
                  <c:v>COVID-19</c:v>
                </c:pt>
                <c:pt idx="3">
                  <c:v>Lung cancer</c:v>
                </c:pt>
                <c:pt idx="4">
                  <c:v>Chronic lower respiratory diseases</c:v>
                </c:pt>
              </c:strCache>
            </c:strRef>
          </c:cat>
          <c:val>
            <c:numRef>
              <c:f>Data!$K$89:$K$93</c:f>
              <c:numCache>
                <c:formatCode>0.00%</c:formatCode>
                <c:ptCount val="5"/>
                <c:pt idx="0">
                  <c:v>0.13800000000000001</c:v>
                </c:pt>
                <c:pt idx="1">
                  <c:v>7.4999999999999997E-2</c:v>
                </c:pt>
                <c:pt idx="2">
                  <c:v>0.05</c:v>
                </c:pt>
                <c:pt idx="3">
                  <c:v>0.05</c:v>
                </c:pt>
                <c:pt idx="4">
                  <c:v>4.8000000000000001E-2</c:v>
                </c:pt>
              </c:numCache>
            </c:numRef>
          </c:val>
          <c:extLst>
            <c:ext xmlns:c16="http://schemas.microsoft.com/office/drawing/2014/chart" uri="{C3380CC4-5D6E-409C-BE32-E72D297353CC}">
              <c16:uniqueId val="{00000000-B888-42C6-B01A-54007732CF6E}"/>
            </c:ext>
          </c:extLst>
        </c:ser>
        <c:dLbls>
          <c:showLegendKey val="0"/>
          <c:showVal val="0"/>
          <c:showCatName val="0"/>
          <c:showSerName val="0"/>
          <c:showPercent val="0"/>
          <c:showBubbleSize val="0"/>
        </c:dLbls>
        <c:gapWidth val="5"/>
        <c:overlap val="-27"/>
        <c:axId val="1223585200"/>
        <c:axId val="145571760"/>
      </c:barChart>
      <c:catAx>
        <c:axId val="1223585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145571760"/>
        <c:crosses val="autoZero"/>
        <c:auto val="1"/>
        <c:lblAlgn val="ctr"/>
        <c:lblOffset val="100"/>
        <c:noMultiLvlLbl val="0"/>
      </c:catAx>
      <c:valAx>
        <c:axId val="145571760"/>
        <c:scaling>
          <c:orientation val="minMax"/>
        </c:scaling>
        <c:delete val="1"/>
        <c:axPos val="l"/>
        <c:numFmt formatCode="0%" sourceLinked="0"/>
        <c:majorTickMark val="none"/>
        <c:minorTickMark val="none"/>
        <c:tickLblPos val="nextTo"/>
        <c:crossAx val="12235852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00AEEF">
                  <a:lumMod val="75000"/>
                </a:srgbClr>
              </a:solidFill>
              <a:ln>
                <a:noFill/>
              </a:ln>
              <a:effectLst/>
            </c:spPr>
            <c:extLst>
              <c:ext xmlns:c16="http://schemas.microsoft.com/office/drawing/2014/chart" uri="{C3380CC4-5D6E-409C-BE32-E72D297353CC}">
                <c16:uniqueId val="{00000001-014F-4038-BA15-5A391A2C5F41}"/>
              </c:ext>
            </c:extLst>
          </c:dPt>
          <c:dPt>
            <c:idx val="1"/>
            <c:invertIfNegative val="0"/>
            <c:bubble3D val="0"/>
            <c:spPr>
              <a:solidFill>
                <a:srgbClr val="EE266D">
                  <a:lumMod val="75000"/>
                </a:srgbClr>
              </a:solidFill>
              <a:ln>
                <a:noFill/>
              </a:ln>
              <a:effectLst/>
            </c:spPr>
            <c:extLst>
              <c:ext xmlns:c16="http://schemas.microsoft.com/office/drawing/2014/chart" uri="{C3380CC4-5D6E-409C-BE32-E72D297353CC}">
                <c16:uniqueId val="{00000002-014F-4038-BA15-5A391A2C5F41}"/>
              </c:ext>
            </c:extLst>
          </c:dPt>
          <c:dPt>
            <c:idx val="2"/>
            <c:invertIfNegative val="0"/>
            <c:bubble3D val="0"/>
            <c:spPr>
              <a:solidFill>
                <a:srgbClr val="A3A3A3">
                  <a:lumMod val="75000"/>
                </a:srgbClr>
              </a:solidFill>
              <a:ln>
                <a:noFill/>
              </a:ln>
              <a:effectLst/>
            </c:spPr>
            <c:extLst>
              <c:ext xmlns:c16="http://schemas.microsoft.com/office/drawing/2014/chart" uri="{C3380CC4-5D6E-409C-BE32-E72D297353CC}">
                <c16:uniqueId val="{00000003-014F-4038-BA15-5A391A2C5F41}"/>
              </c:ext>
            </c:extLst>
          </c:dPt>
          <c:dPt>
            <c:idx val="3"/>
            <c:invertIfNegative val="0"/>
            <c:bubble3D val="0"/>
            <c:spPr>
              <a:solidFill>
                <a:srgbClr val="792D89">
                  <a:lumMod val="75000"/>
                </a:srgbClr>
              </a:solidFill>
              <a:ln>
                <a:noFill/>
              </a:ln>
              <a:effectLst/>
            </c:spPr>
            <c:extLst>
              <c:ext xmlns:c16="http://schemas.microsoft.com/office/drawing/2014/chart" uri="{C3380CC4-5D6E-409C-BE32-E72D297353CC}">
                <c16:uniqueId val="{00000004-014F-4038-BA15-5A391A2C5F41}"/>
              </c:ext>
            </c:extLst>
          </c:dPt>
          <c:dPt>
            <c:idx val="4"/>
            <c:invertIfNegative val="0"/>
            <c:bubble3D val="0"/>
            <c:spPr>
              <a:solidFill>
                <a:srgbClr val="008D48">
                  <a:lumMod val="75000"/>
                </a:srgbClr>
              </a:solidFill>
              <a:ln>
                <a:noFill/>
              </a:ln>
              <a:effectLst/>
            </c:spPr>
            <c:extLst>
              <c:ext xmlns:c16="http://schemas.microsoft.com/office/drawing/2014/chart" uri="{C3380CC4-5D6E-409C-BE32-E72D297353CC}">
                <c16:uniqueId val="{00000005-014F-4038-BA15-5A391A2C5F41}"/>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Data!$L$89:$L$93</c:f>
              <c:strCache>
                <c:ptCount val="5"/>
                <c:pt idx="0">
                  <c:v>Dementia and Alzheimer's disease</c:v>
                </c:pt>
                <c:pt idx="1">
                  <c:v>Heart disease</c:v>
                </c:pt>
                <c:pt idx="2">
                  <c:v>Stroke</c:v>
                </c:pt>
                <c:pt idx="3">
                  <c:v>Chronic lower respiratory diseases</c:v>
                </c:pt>
                <c:pt idx="4">
                  <c:v>Lung cancer</c:v>
                </c:pt>
              </c:strCache>
            </c:strRef>
          </c:cat>
          <c:val>
            <c:numRef>
              <c:f>Data!$M$89:$M$93</c:f>
              <c:numCache>
                <c:formatCode>0.00%</c:formatCode>
                <c:ptCount val="5"/>
                <c:pt idx="0">
                  <c:v>0.14099999999999999</c:v>
                </c:pt>
                <c:pt idx="1">
                  <c:v>7.2999999999999995E-2</c:v>
                </c:pt>
                <c:pt idx="2">
                  <c:v>5.7000000000000002E-2</c:v>
                </c:pt>
                <c:pt idx="3">
                  <c:v>4.9000000000000002E-2</c:v>
                </c:pt>
                <c:pt idx="4">
                  <c:v>4.3999999999999997E-2</c:v>
                </c:pt>
              </c:numCache>
            </c:numRef>
          </c:val>
          <c:extLst>
            <c:ext xmlns:c16="http://schemas.microsoft.com/office/drawing/2014/chart" uri="{C3380CC4-5D6E-409C-BE32-E72D297353CC}">
              <c16:uniqueId val="{00000000-014F-4038-BA15-5A391A2C5F41}"/>
            </c:ext>
          </c:extLst>
        </c:ser>
        <c:dLbls>
          <c:showLegendKey val="0"/>
          <c:showVal val="0"/>
          <c:showCatName val="0"/>
          <c:showSerName val="0"/>
          <c:showPercent val="0"/>
          <c:showBubbleSize val="0"/>
        </c:dLbls>
        <c:gapWidth val="5"/>
        <c:overlap val="-27"/>
        <c:axId val="1123250752"/>
        <c:axId val="1014628816"/>
      </c:barChart>
      <c:catAx>
        <c:axId val="1123250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1014628816"/>
        <c:crosses val="autoZero"/>
        <c:auto val="1"/>
        <c:lblAlgn val="ctr"/>
        <c:lblOffset val="100"/>
        <c:noMultiLvlLbl val="0"/>
      </c:catAx>
      <c:valAx>
        <c:axId val="1014628816"/>
        <c:scaling>
          <c:orientation val="minMax"/>
        </c:scaling>
        <c:delete val="1"/>
        <c:axPos val="l"/>
        <c:numFmt formatCode="0.00%" sourceLinked="1"/>
        <c:majorTickMark val="none"/>
        <c:minorTickMark val="none"/>
        <c:tickLblPos val="nextTo"/>
        <c:crossAx val="1123250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Sheet1!$I$259</c:f>
              <c:strCache>
                <c:ptCount val="1"/>
                <c:pt idx="0">
                  <c:v>Infant mortality</c:v>
                </c:pt>
              </c:strCache>
            </c:strRef>
          </c:tx>
          <c:spPr>
            <a:ln w="19050" cap="rnd">
              <a:noFill/>
              <a:round/>
            </a:ln>
            <a:effectLst/>
          </c:spPr>
          <c:marker>
            <c:symbol val="circle"/>
            <c:size val="7"/>
            <c:spPr>
              <a:solidFill>
                <a:srgbClr val="00A78A"/>
              </a:solidFill>
              <a:ln w="9525">
                <a:solidFill>
                  <a:srgbClr val="353E43">
                    <a:lumMod val="50000"/>
                  </a:srgbClr>
                </a:solidFill>
              </a:ln>
              <a:effectLst/>
            </c:spPr>
          </c:marker>
          <c:trendline>
            <c:spPr>
              <a:ln w="19050" cap="rnd">
                <a:solidFill>
                  <a:srgbClr val="00A78A"/>
                </a:solidFill>
                <a:prstDash val="solid"/>
              </a:ln>
              <a:effectLst/>
            </c:spPr>
            <c:trendlineType val="linear"/>
            <c:dispRSqr val="0"/>
            <c:dispEq val="0"/>
          </c:trendline>
          <c:xVal>
            <c:numRef>
              <c:f>Sheet1!$C$260:$C$292</c:f>
              <c:numCache>
                <c:formatCode>General</c:formatCode>
                <c:ptCount val="33"/>
                <c:pt idx="1">
                  <c:v>32.799999999999997</c:v>
                </c:pt>
                <c:pt idx="2">
                  <c:v>16.100000000000001</c:v>
                </c:pt>
                <c:pt idx="3">
                  <c:v>16.3</c:v>
                </c:pt>
                <c:pt idx="4">
                  <c:v>25.6</c:v>
                </c:pt>
                <c:pt idx="5">
                  <c:v>14.2</c:v>
                </c:pt>
                <c:pt idx="6">
                  <c:v>20.100000000000001</c:v>
                </c:pt>
                <c:pt idx="7">
                  <c:v>22.5</c:v>
                </c:pt>
                <c:pt idx="8">
                  <c:v>22.7</c:v>
                </c:pt>
                <c:pt idx="9">
                  <c:v>25.8</c:v>
                </c:pt>
                <c:pt idx="10">
                  <c:v>24.5</c:v>
                </c:pt>
                <c:pt idx="11">
                  <c:v>32.5</c:v>
                </c:pt>
                <c:pt idx="12">
                  <c:v>22.3</c:v>
                </c:pt>
                <c:pt idx="13">
                  <c:v>28</c:v>
                </c:pt>
                <c:pt idx="14">
                  <c:v>15</c:v>
                </c:pt>
                <c:pt idx="15">
                  <c:v>16.8</c:v>
                </c:pt>
                <c:pt idx="16">
                  <c:v>18.2</c:v>
                </c:pt>
                <c:pt idx="17">
                  <c:v>21.5</c:v>
                </c:pt>
                <c:pt idx="18">
                  <c:v>27.5</c:v>
                </c:pt>
                <c:pt idx="19">
                  <c:v>21.5</c:v>
                </c:pt>
                <c:pt idx="20">
                  <c:v>11.4</c:v>
                </c:pt>
                <c:pt idx="21">
                  <c:v>25.4</c:v>
                </c:pt>
                <c:pt idx="22">
                  <c:v>26.7</c:v>
                </c:pt>
                <c:pt idx="23">
                  <c:v>14.6</c:v>
                </c:pt>
                <c:pt idx="24">
                  <c:v>29.6</c:v>
                </c:pt>
                <c:pt idx="25">
                  <c:v>17.2</c:v>
                </c:pt>
                <c:pt idx="26">
                  <c:v>9.4</c:v>
                </c:pt>
                <c:pt idx="27">
                  <c:v>25.8</c:v>
                </c:pt>
                <c:pt idx="28">
                  <c:v>14</c:v>
                </c:pt>
                <c:pt idx="29">
                  <c:v>27.9</c:v>
                </c:pt>
                <c:pt idx="30">
                  <c:v>25.2</c:v>
                </c:pt>
                <c:pt idx="31">
                  <c:v>16.600000000000001</c:v>
                </c:pt>
                <c:pt idx="32">
                  <c:v>20.3</c:v>
                </c:pt>
              </c:numCache>
            </c:numRef>
          </c:xVal>
          <c:yVal>
            <c:numRef>
              <c:f>Sheet1!$I$260:$I$292</c:f>
              <c:numCache>
                <c:formatCode>General</c:formatCode>
                <c:ptCount val="33"/>
                <c:pt idx="1">
                  <c:v>4.3319999999999999</c:v>
                </c:pt>
                <c:pt idx="2">
                  <c:v>2.9860000000000002</c:v>
                </c:pt>
                <c:pt idx="3">
                  <c:v>4.5759999999999996</c:v>
                </c:pt>
                <c:pt idx="4">
                  <c:v>3.4380000000000002</c:v>
                </c:pt>
                <c:pt idx="5">
                  <c:v>2.7839999999999998</c:v>
                </c:pt>
                <c:pt idx="6">
                  <c:v>3.83</c:v>
                </c:pt>
                <c:pt idx="7">
                  <c:v>3.1150000000000002</c:v>
                </c:pt>
                <c:pt idx="8">
                  <c:v>3.2719999999999998</c:v>
                </c:pt>
                <c:pt idx="9">
                  <c:v>3.88</c:v>
                </c:pt>
                <c:pt idx="10">
                  <c:v>4.7889999999999997</c:v>
                </c:pt>
                <c:pt idx="11">
                  <c:v>4.3220000000000001</c:v>
                </c:pt>
                <c:pt idx="12">
                  <c:v>4.0860000000000003</c:v>
                </c:pt>
                <c:pt idx="13">
                  <c:v>2.8740000000000001</c:v>
                </c:pt>
                <c:pt idx="14">
                  <c:v>3.694</c:v>
                </c:pt>
                <c:pt idx="15">
                  <c:v>2.8519999999999999</c:v>
                </c:pt>
                <c:pt idx="16">
                  <c:v>4.4260000000000002</c:v>
                </c:pt>
                <c:pt idx="17">
                  <c:v>4.4480000000000004</c:v>
                </c:pt>
                <c:pt idx="18">
                  <c:v>2.3660000000000001</c:v>
                </c:pt>
                <c:pt idx="19">
                  <c:v>2.8559999999999999</c:v>
                </c:pt>
                <c:pt idx="20">
                  <c:v>3.1619999999999999</c:v>
                </c:pt>
                <c:pt idx="21">
                  <c:v>4.6239999999999997</c:v>
                </c:pt>
                <c:pt idx="22">
                  <c:v>4.3849999999999998</c:v>
                </c:pt>
                <c:pt idx="23">
                  <c:v>3.54</c:v>
                </c:pt>
                <c:pt idx="24">
                  <c:v>4.2460000000000004</c:v>
                </c:pt>
                <c:pt idx="25">
                  <c:v>3.0579999999999998</c:v>
                </c:pt>
                <c:pt idx="26">
                  <c:v>2.3460000000000001</c:v>
                </c:pt>
                <c:pt idx="27">
                  <c:v>3.1419999999999999</c:v>
                </c:pt>
                <c:pt idx="28">
                  <c:v>3.6869999999999998</c:v>
                </c:pt>
                <c:pt idx="29">
                  <c:v>3.3290000000000002</c:v>
                </c:pt>
                <c:pt idx="30">
                  <c:v>3.9140000000000001</c:v>
                </c:pt>
                <c:pt idx="31">
                  <c:v>1.9119999999999999</c:v>
                </c:pt>
                <c:pt idx="32">
                  <c:v>2.4870000000000001</c:v>
                </c:pt>
              </c:numCache>
            </c:numRef>
          </c:yVal>
          <c:smooth val="0"/>
          <c:extLst>
            <c:ext xmlns:c16="http://schemas.microsoft.com/office/drawing/2014/chart" uri="{C3380CC4-5D6E-409C-BE32-E72D297353CC}">
              <c16:uniqueId val="{00000001-BEF2-45EC-8057-9FC2DDEB55F8}"/>
            </c:ext>
          </c:extLst>
        </c:ser>
        <c:dLbls>
          <c:showLegendKey val="0"/>
          <c:showVal val="0"/>
          <c:showCatName val="0"/>
          <c:showSerName val="0"/>
          <c:showPercent val="0"/>
          <c:showBubbleSize val="0"/>
        </c:dLbls>
        <c:axId val="1752568528"/>
        <c:axId val="1216111184"/>
      </c:scatterChart>
      <c:valAx>
        <c:axId val="1752568528"/>
        <c:scaling>
          <c:orientation val="minMax"/>
          <c:min val="5"/>
        </c:scaling>
        <c:delete val="0"/>
        <c:axPos val="b"/>
        <c:title>
          <c:tx>
            <c:rich>
              <a:bodyPr rot="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r>
                  <a:rPr lang="en-GB"/>
                  <a:t>Average</a:t>
                </a:r>
                <a:r>
                  <a:rPr lang="en-GB" baseline="0"/>
                  <a:t> Deprivation Score</a:t>
                </a:r>
                <a:endParaRPr lang="en-GB"/>
              </a:p>
            </c:rich>
          </c:tx>
          <c:overlay val="0"/>
          <c:spPr>
            <a:noFill/>
            <a:ln>
              <a:noFill/>
            </a:ln>
            <a:effectLst/>
          </c:spPr>
          <c:txPr>
            <a:bodyPr rot="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216111184"/>
        <c:crosses val="autoZero"/>
        <c:crossBetween val="midCat"/>
      </c:valAx>
      <c:valAx>
        <c:axId val="1216111184"/>
        <c:scaling>
          <c:orientation val="minMax"/>
        </c:scaling>
        <c:delete val="0"/>
        <c:axPos val="l"/>
        <c:title>
          <c:tx>
            <c:rich>
              <a:bodyPr rot="-54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r>
                  <a:rPr lang="en-GB" sz="1100" b="1"/>
                  <a:t>Infant Mortality</a:t>
                </a:r>
                <a:r>
                  <a:rPr lang="en-GB" sz="1100" b="1" baseline="0"/>
                  <a:t> Rate per 1,000 Live Births</a:t>
                </a:r>
                <a:endParaRPr lang="en-GB" sz="1100" b="1"/>
              </a:p>
            </c:rich>
          </c:tx>
          <c:overlay val="0"/>
          <c:spPr>
            <a:noFill/>
            <a:ln>
              <a:noFill/>
            </a:ln>
            <a:effectLst/>
          </c:spPr>
          <c:txPr>
            <a:bodyPr rot="-54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75256852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233173283155787"/>
          <c:y val="4.586171729260588E-2"/>
          <c:w val="0.87073510940510879"/>
          <c:h val="0.86930072617395016"/>
        </c:manualLayout>
      </c:layout>
      <c:barChart>
        <c:barDir val="col"/>
        <c:grouping val="clustered"/>
        <c:varyColors val="0"/>
        <c:ser>
          <c:idx val="0"/>
          <c:order val="0"/>
          <c:tx>
            <c:strRef>
              <c:f>Sheet2!$R$75</c:f>
              <c:strCache>
                <c:ptCount val="1"/>
                <c:pt idx="0">
                  <c:v>Percentalised</c:v>
                </c:pt>
              </c:strCache>
            </c:strRef>
          </c:tx>
          <c:spPr>
            <a:solidFill>
              <a:schemeClr val="accent5">
                <a:lumMod val="40000"/>
                <a:lumOff val="60000"/>
              </a:schemeClr>
            </a:solidFill>
            <a:ln>
              <a:noFill/>
            </a:ln>
            <a:effectLst/>
          </c:spPr>
          <c:invertIfNegative val="0"/>
          <c:errBars>
            <c:errBarType val="both"/>
            <c:errValType val="cust"/>
            <c:noEndCap val="0"/>
            <c:plus>
              <c:numRef>
                <c:f>Sheet2!$V$76:$V$85</c:f>
                <c:numCache>
                  <c:formatCode>General</c:formatCode>
                  <c:ptCount val="10"/>
                  <c:pt idx="0">
                    <c:v>1.7684713774506859E-2</c:v>
                  </c:pt>
                  <c:pt idx="1">
                    <c:v>9.0223608756367472E-3</c:v>
                  </c:pt>
                  <c:pt idx="2">
                    <c:v>6.9099100368348217E-3</c:v>
                  </c:pt>
                  <c:pt idx="3">
                    <c:v>7.2613394023390574E-3</c:v>
                  </c:pt>
                  <c:pt idx="4">
                    <c:v>6.4753427867268341E-3</c:v>
                  </c:pt>
                  <c:pt idx="5">
                    <c:v>8.3207011898354683E-3</c:v>
                  </c:pt>
                  <c:pt idx="6">
                    <c:v>8.6604871441537563E-3</c:v>
                  </c:pt>
                  <c:pt idx="7">
                    <c:v>8.1650159640157659E-3</c:v>
                  </c:pt>
                  <c:pt idx="8">
                    <c:v>9.3365794707678355E-3</c:v>
                  </c:pt>
                  <c:pt idx="9">
                    <c:v>9.5087004639895552E-3</c:v>
                  </c:pt>
                </c:numCache>
              </c:numRef>
            </c:plus>
            <c:minus>
              <c:numRef>
                <c:f>Sheet2!$U$76:$U$85</c:f>
                <c:numCache>
                  <c:formatCode>General</c:formatCode>
                  <c:ptCount val="10"/>
                  <c:pt idx="0">
                    <c:v>1.7684713774506859E-2</c:v>
                  </c:pt>
                  <c:pt idx="1">
                    <c:v>9.0223608756367472E-3</c:v>
                  </c:pt>
                  <c:pt idx="2">
                    <c:v>6.9099100368348217E-3</c:v>
                  </c:pt>
                  <c:pt idx="3">
                    <c:v>7.2613394023390574E-3</c:v>
                  </c:pt>
                  <c:pt idx="4">
                    <c:v>6.4753427867268341E-3</c:v>
                  </c:pt>
                  <c:pt idx="5">
                    <c:v>8.3207011898354683E-3</c:v>
                  </c:pt>
                  <c:pt idx="6">
                    <c:v>8.6604871441537563E-3</c:v>
                  </c:pt>
                  <c:pt idx="7">
                    <c:v>8.1650159640157659E-3</c:v>
                  </c:pt>
                  <c:pt idx="8">
                    <c:v>9.3365794707678355E-3</c:v>
                  </c:pt>
                  <c:pt idx="9">
                    <c:v>9.5087004639895552E-3</c:v>
                  </c:pt>
                </c:numCache>
              </c:numRef>
            </c:minus>
            <c:spPr>
              <a:noFill/>
              <a:ln w="9525" cap="flat" cmpd="sng" algn="ctr">
                <a:solidFill>
                  <a:schemeClr val="tx1">
                    <a:lumMod val="65000"/>
                    <a:lumOff val="35000"/>
                  </a:schemeClr>
                </a:solidFill>
                <a:round/>
              </a:ln>
              <a:effectLst/>
            </c:spPr>
          </c:errBars>
          <c:cat>
            <c:numRef>
              <c:f>Sheet2!$P$76:$P$85</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Sheet2!$R$76:$R$85</c:f>
              <c:numCache>
                <c:formatCode>0.00%</c:formatCode>
                <c:ptCount val="10"/>
                <c:pt idx="0">
                  <c:v>0.80542351333333329</c:v>
                </c:pt>
                <c:pt idx="1">
                  <c:v>0.70878098260869582</c:v>
                </c:pt>
                <c:pt idx="2">
                  <c:v>0.69528695580110511</c:v>
                </c:pt>
                <c:pt idx="3">
                  <c:v>0.7305471339506171</c:v>
                </c:pt>
                <c:pt idx="4">
                  <c:v>0.71986193045977032</c:v>
                </c:pt>
                <c:pt idx="5">
                  <c:v>0.72049939115044237</c:v>
                </c:pt>
                <c:pt idx="6">
                  <c:v>0.7013572522935777</c:v>
                </c:pt>
                <c:pt idx="7">
                  <c:v>0.71060387391304347</c:v>
                </c:pt>
                <c:pt idx="8">
                  <c:v>0.69555766666666641</c:v>
                </c:pt>
                <c:pt idx="9">
                  <c:v>0.71219363604651154</c:v>
                </c:pt>
              </c:numCache>
            </c:numRef>
          </c:val>
          <c:extLst>
            <c:ext xmlns:c16="http://schemas.microsoft.com/office/drawing/2014/chart" uri="{C3380CC4-5D6E-409C-BE32-E72D297353CC}">
              <c16:uniqueId val="{00000000-65B6-47E4-A14D-E1C5C7FF6D3E}"/>
            </c:ext>
          </c:extLst>
        </c:ser>
        <c:dLbls>
          <c:showLegendKey val="0"/>
          <c:showVal val="0"/>
          <c:showCatName val="0"/>
          <c:showSerName val="0"/>
          <c:showPercent val="0"/>
          <c:showBubbleSize val="0"/>
        </c:dLbls>
        <c:gapWidth val="61"/>
        <c:overlap val="-27"/>
        <c:axId val="789813647"/>
        <c:axId val="1184319247"/>
      </c:barChart>
      <c:catAx>
        <c:axId val="7898136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84319247"/>
        <c:crosses val="autoZero"/>
        <c:auto val="1"/>
        <c:lblAlgn val="ctr"/>
        <c:lblOffset val="100"/>
        <c:noMultiLvlLbl val="0"/>
      </c:catAx>
      <c:valAx>
        <c:axId val="1184319247"/>
        <c:scaling>
          <c:orientation val="minMax"/>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981364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Sheet1!$E$226</c:f>
              <c:strCache>
                <c:ptCount val="1"/>
                <c:pt idx="0">
                  <c:v>Uptake rate</c:v>
                </c:pt>
              </c:strCache>
            </c:strRef>
          </c:tx>
          <c:spPr>
            <a:solidFill>
              <a:schemeClr val="accent1">
                <a:lumMod val="40000"/>
                <a:lumOff val="60000"/>
              </a:schemeClr>
            </a:solidFill>
            <a:ln>
              <a:noFill/>
            </a:ln>
            <a:effectLst/>
          </c:spPr>
          <c:invertIfNegative val="0"/>
          <c:errBars>
            <c:errBarType val="both"/>
            <c:errValType val="cust"/>
            <c:noEndCap val="0"/>
            <c:plus>
              <c:numRef>
                <c:f>Sheet1!$I$227:$I$236</c:f>
                <c:numCache>
                  <c:formatCode>General</c:formatCode>
                  <c:ptCount val="10"/>
                  <c:pt idx="0">
                    <c:v>6.1093169530827829E-3</c:v>
                  </c:pt>
                  <c:pt idx="1">
                    <c:v>3.4673984867649426E-3</c:v>
                  </c:pt>
                  <c:pt idx="2">
                    <c:v>3.4642782529073269E-3</c:v>
                  </c:pt>
                  <c:pt idx="3">
                    <c:v>3.8958681934572761E-3</c:v>
                  </c:pt>
                  <c:pt idx="4">
                    <c:v>4.2207649953087366E-3</c:v>
                  </c:pt>
                  <c:pt idx="5">
                    <c:v>4.4958419712304047E-3</c:v>
                  </c:pt>
                  <c:pt idx="6">
                    <c:v>4.8342931952926682E-3</c:v>
                  </c:pt>
                  <c:pt idx="7">
                    <c:v>5.1461755845390077E-3</c:v>
                  </c:pt>
                  <c:pt idx="8">
                    <c:v>5.7713008644016128E-3</c:v>
                  </c:pt>
                  <c:pt idx="9">
                    <c:v>8.1136737284622715E-3</c:v>
                  </c:pt>
                </c:numCache>
              </c:numRef>
            </c:plus>
            <c:minus>
              <c:numRef>
                <c:f>Sheet1!$H$227:$H$236</c:f>
                <c:numCache>
                  <c:formatCode>General</c:formatCode>
                  <c:ptCount val="10"/>
                  <c:pt idx="0">
                    <c:v>6.1093169530827829E-3</c:v>
                  </c:pt>
                  <c:pt idx="1">
                    <c:v>3.4673984867649426E-3</c:v>
                  </c:pt>
                  <c:pt idx="2">
                    <c:v>3.4642782529073269E-3</c:v>
                  </c:pt>
                  <c:pt idx="3">
                    <c:v>3.8958681934572761E-3</c:v>
                  </c:pt>
                  <c:pt idx="4">
                    <c:v>4.2207649953087366E-3</c:v>
                  </c:pt>
                  <c:pt idx="5">
                    <c:v>4.4958419712304047E-3</c:v>
                  </c:pt>
                  <c:pt idx="6">
                    <c:v>4.8342931952926682E-3</c:v>
                  </c:pt>
                  <c:pt idx="7">
                    <c:v>5.1461755845390077E-3</c:v>
                  </c:pt>
                  <c:pt idx="8">
                    <c:v>5.7713008644016128E-3</c:v>
                  </c:pt>
                  <c:pt idx="9">
                    <c:v>8.1136737284622715E-3</c:v>
                  </c:pt>
                </c:numCache>
              </c:numRef>
            </c:minus>
            <c:spPr>
              <a:noFill/>
              <a:ln w="9525" cap="flat" cmpd="sng" algn="ctr">
                <a:solidFill>
                  <a:schemeClr val="tx1">
                    <a:lumMod val="65000"/>
                    <a:lumOff val="35000"/>
                  </a:schemeClr>
                </a:solidFill>
                <a:round/>
              </a:ln>
              <a:effectLst/>
            </c:spPr>
          </c:errBars>
          <c:cat>
            <c:numRef>
              <c:f>Sheet1!$B$227:$B$236</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Sheet1!$E$227:$E$236</c:f>
              <c:numCache>
                <c:formatCode>0.00%</c:formatCode>
                <c:ptCount val="10"/>
                <c:pt idx="0">
                  <c:v>0.52239096573208721</c:v>
                </c:pt>
                <c:pt idx="1">
                  <c:v>0.48455610550717376</c:v>
                </c:pt>
                <c:pt idx="2">
                  <c:v>0.48022528160200251</c:v>
                </c:pt>
                <c:pt idx="3">
                  <c:v>0.43788121990369183</c:v>
                </c:pt>
                <c:pt idx="4">
                  <c:v>0.41535376682898884</c:v>
                </c:pt>
                <c:pt idx="5">
                  <c:v>0.38904261206419477</c:v>
                </c:pt>
                <c:pt idx="6">
                  <c:v>0.38146190537578961</c:v>
                </c:pt>
                <c:pt idx="7">
                  <c:v>0.36433993153743116</c:v>
                </c:pt>
                <c:pt idx="8">
                  <c:v>0.39265588074895474</c:v>
                </c:pt>
                <c:pt idx="9">
                  <c:v>0.39375448671931085</c:v>
                </c:pt>
              </c:numCache>
            </c:numRef>
          </c:val>
          <c:extLst>
            <c:ext xmlns:c16="http://schemas.microsoft.com/office/drawing/2014/chart" uri="{C3380CC4-5D6E-409C-BE32-E72D297353CC}">
              <c16:uniqueId val="{00000000-8559-45A2-8810-3B4DA8401FC7}"/>
            </c:ext>
          </c:extLst>
        </c:ser>
        <c:dLbls>
          <c:showLegendKey val="0"/>
          <c:showVal val="0"/>
          <c:showCatName val="0"/>
          <c:showSerName val="0"/>
          <c:showPercent val="0"/>
          <c:showBubbleSize val="0"/>
        </c:dLbls>
        <c:gapWidth val="74"/>
        <c:overlap val="-27"/>
        <c:axId val="1200644160"/>
        <c:axId val="1187607920"/>
      </c:barChart>
      <c:catAx>
        <c:axId val="1200644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187607920"/>
        <c:crosses val="autoZero"/>
        <c:auto val="1"/>
        <c:lblAlgn val="ctr"/>
        <c:lblOffset val="100"/>
        <c:noMultiLvlLbl val="0"/>
      </c:catAx>
      <c:valAx>
        <c:axId val="1187607920"/>
        <c:scaling>
          <c:orientation val="minMax"/>
          <c:min val="0.30000000000000004"/>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2006441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Sheet1!$F$201</c:f>
              <c:strCache>
                <c:ptCount val="1"/>
                <c:pt idx="0">
                  <c:v>Uptake rate</c:v>
                </c:pt>
              </c:strCache>
            </c:strRef>
          </c:tx>
          <c:spPr>
            <a:solidFill>
              <a:srgbClr val="EE266D">
                <a:lumMod val="40000"/>
                <a:lumOff val="60000"/>
              </a:srgbClr>
            </a:solidFill>
            <a:ln>
              <a:noFill/>
            </a:ln>
            <a:effectLst/>
          </c:spPr>
          <c:invertIfNegative val="0"/>
          <c:errBars>
            <c:errBarType val="both"/>
            <c:errValType val="cust"/>
            <c:noEndCap val="0"/>
            <c:plus>
              <c:numRef>
                <c:f>Sheet1!$J$202:$J$207</c:f>
                <c:numCache>
                  <c:formatCode>General</c:formatCode>
                  <c:ptCount val="6"/>
                  <c:pt idx="0">
                    <c:v>1.9289012351398349E-3</c:v>
                  </c:pt>
                  <c:pt idx="1">
                    <c:v>3.5604267801705798E-3</c:v>
                  </c:pt>
                  <c:pt idx="2">
                    <c:v>4.1852014958831804E-3</c:v>
                  </c:pt>
                  <c:pt idx="3">
                    <c:v>9.0580559031675223E-3</c:v>
                  </c:pt>
                  <c:pt idx="4">
                    <c:v>6.9612330081628574E-3</c:v>
                  </c:pt>
                  <c:pt idx="5">
                    <c:v>3.1693483425706843E-3</c:v>
                  </c:pt>
                </c:numCache>
              </c:numRef>
            </c:plus>
            <c:minus>
              <c:numRef>
                <c:f>Sheet1!$I$202:$I$207</c:f>
                <c:numCache>
                  <c:formatCode>General</c:formatCode>
                  <c:ptCount val="6"/>
                  <c:pt idx="0">
                    <c:v>1.9289012351398349E-3</c:v>
                  </c:pt>
                  <c:pt idx="1">
                    <c:v>3.5604267801705798E-3</c:v>
                  </c:pt>
                  <c:pt idx="2">
                    <c:v>4.1852014958831804E-3</c:v>
                  </c:pt>
                  <c:pt idx="3">
                    <c:v>9.0580559031675223E-3</c:v>
                  </c:pt>
                  <c:pt idx="4">
                    <c:v>6.9612330081628574E-3</c:v>
                  </c:pt>
                  <c:pt idx="5">
                    <c:v>3.1693483425706843E-3</c:v>
                  </c:pt>
                </c:numCache>
              </c:numRef>
            </c:minus>
            <c:spPr>
              <a:noFill/>
              <a:ln w="9525" cap="flat" cmpd="sng" algn="ctr">
                <a:solidFill>
                  <a:srgbClr val="353E43"/>
                </a:solidFill>
                <a:round/>
              </a:ln>
              <a:effectLst/>
            </c:spPr>
          </c:errBars>
          <c:cat>
            <c:strRef>
              <c:f>Sheet1!$B$202:$B$207</c:f>
              <c:strCache>
                <c:ptCount val="6"/>
                <c:pt idx="0">
                  <c:v>White</c:v>
                </c:pt>
                <c:pt idx="1">
                  <c:v>Asian</c:v>
                </c:pt>
                <c:pt idx="2">
                  <c:v>Black</c:v>
                </c:pt>
                <c:pt idx="3">
                  <c:v>Mixed</c:v>
                </c:pt>
                <c:pt idx="4">
                  <c:v>Other</c:v>
                </c:pt>
                <c:pt idx="5">
                  <c:v>Not stated</c:v>
                </c:pt>
              </c:strCache>
            </c:strRef>
          </c:cat>
          <c:val>
            <c:numRef>
              <c:f>Sheet1!$F$202:$F$207</c:f>
              <c:numCache>
                <c:formatCode>0.0%</c:formatCode>
                <c:ptCount val="6"/>
                <c:pt idx="0">
                  <c:v>0.4304513060379565</c:v>
                </c:pt>
                <c:pt idx="1">
                  <c:v>0.56246396438675772</c:v>
                </c:pt>
                <c:pt idx="2">
                  <c:v>0.52093762560748347</c:v>
                </c:pt>
                <c:pt idx="3">
                  <c:v>0.44148982243395407</c:v>
                </c:pt>
                <c:pt idx="4">
                  <c:v>0.48881821394315716</c:v>
                </c:pt>
                <c:pt idx="5">
                  <c:v>0.13696690851176782</c:v>
                </c:pt>
              </c:numCache>
            </c:numRef>
          </c:val>
          <c:extLst>
            <c:ext xmlns:c16="http://schemas.microsoft.com/office/drawing/2014/chart" uri="{C3380CC4-5D6E-409C-BE32-E72D297353CC}">
              <c16:uniqueId val="{00000000-28D0-48D4-87A4-95E1290E0EEE}"/>
            </c:ext>
          </c:extLst>
        </c:ser>
        <c:dLbls>
          <c:showLegendKey val="0"/>
          <c:showVal val="0"/>
          <c:showCatName val="0"/>
          <c:showSerName val="0"/>
          <c:showPercent val="0"/>
          <c:showBubbleSize val="0"/>
        </c:dLbls>
        <c:gapWidth val="49"/>
        <c:overlap val="-27"/>
        <c:axId val="649133872"/>
        <c:axId val="1098921152"/>
      </c:barChart>
      <c:catAx>
        <c:axId val="649133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098921152"/>
        <c:crosses val="autoZero"/>
        <c:auto val="1"/>
        <c:lblAlgn val="ctr"/>
        <c:lblOffset val="100"/>
        <c:noMultiLvlLbl val="0"/>
      </c:catAx>
      <c:valAx>
        <c:axId val="1098921152"/>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6491338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Sheet1!$D$259:$D$260</c:f>
              <c:strCache>
                <c:ptCount val="2"/>
                <c:pt idx="0">
                  <c:v>Life expectancy at birth</c:v>
                </c:pt>
                <c:pt idx="1">
                  <c:v>Male</c:v>
                </c:pt>
              </c:strCache>
            </c:strRef>
          </c:tx>
          <c:spPr>
            <a:ln w="19050" cap="rnd">
              <a:noFill/>
              <a:round/>
            </a:ln>
            <a:effectLst/>
          </c:spPr>
          <c:marker>
            <c:symbol val="circle"/>
            <c:size val="7"/>
            <c:spPr>
              <a:solidFill>
                <a:srgbClr val="792D89">
                  <a:lumMod val="60000"/>
                  <a:lumOff val="40000"/>
                </a:srgbClr>
              </a:solidFill>
              <a:ln w="12700">
                <a:solidFill>
                  <a:srgbClr val="353E43">
                    <a:lumMod val="50000"/>
                  </a:srgbClr>
                </a:solidFill>
              </a:ln>
              <a:effectLst/>
            </c:spPr>
          </c:marker>
          <c:trendline>
            <c:spPr>
              <a:ln w="19050" cap="rnd">
                <a:solidFill>
                  <a:srgbClr val="792D89">
                    <a:lumMod val="60000"/>
                    <a:lumOff val="40000"/>
                  </a:srgbClr>
                </a:solidFill>
                <a:prstDash val="solid"/>
              </a:ln>
              <a:effectLst/>
            </c:spPr>
            <c:trendlineType val="linear"/>
            <c:dispRSqr val="0"/>
            <c:dispEq val="0"/>
          </c:trendline>
          <c:xVal>
            <c:numRef>
              <c:f>Sheet1!$C$261:$C$292</c:f>
              <c:numCache>
                <c:formatCode>General</c:formatCode>
                <c:ptCount val="32"/>
                <c:pt idx="0">
                  <c:v>32.799999999999997</c:v>
                </c:pt>
                <c:pt idx="1">
                  <c:v>16.100000000000001</c:v>
                </c:pt>
                <c:pt idx="2">
                  <c:v>16.3</c:v>
                </c:pt>
                <c:pt idx="3">
                  <c:v>25.6</c:v>
                </c:pt>
                <c:pt idx="4">
                  <c:v>14.2</c:v>
                </c:pt>
                <c:pt idx="5">
                  <c:v>20.100000000000001</c:v>
                </c:pt>
                <c:pt idx="6">
                  <c:v>22.5</c:v>
                </c:pt>
                <c:pt idx="7">
                  <c:v>22.7</c:v>
                </c:pt>
                <c:pt idx="8">
                  <c:v>25.8</c:v>
                </c:pt>
                <c:pt idx="9">
                  <c:v>24.5</c:v>
                </c:pt>
                <c:pt idx="10">
                  <c:v>32.5</c:v>
                </c:pt>
                <c:pt idx="11">
                  <c:v>22.3</c:v>
                </c:pt>
                <c:pt idx="12">
                  <c:v>28</c:v>
                </c:pt>
                <c:pt idx="13">
                  <c:v>15</c:v>
                </c:pt>
                <c:pt idx="14">
                  <c:v>16.8</c:v>
                </c:pt>
                <c:pt idx="15">
                  <c:v>18.2</c:v>
                </c:pt>
                <c:pt idx="16">
                  <c:v>21.5</c:v>
                </c:pt>
                <c:pt idx="17">
                  <c:v>27.5</c:v>
                </c:pt>
                <c:pt idx="18">
                  <c:v>21.5</c:v>
                </c:pt>
                <c:pt idx="19">
                  <c:v>11.4</c:v>
                </c:pt>
                <c:pt idx="20">
                  <c:v>25.4</c:v>
                </c:pt>
                <c:pt idx="21">
                  <c:v>26.7</c:v>
                </c:pt>
                <c:pt idx="22">
                  <c:v>14.6</c:v>
                </c:pt>
                <c:pt idx="23">
                  <c:v>29.6</c:v>
                </c:pt>
                <c:pt idx="24">
                  <c:v>17.2</c:v>
                </c:pt>
                <c:pt idx="25">
                  <c:v>9.4</c:v>
                </c:pt>
                <c:pt idx="26">
                  <c:v>25.8</c:v>
                </c:pt>
                <c:pt idx="27">
                  <c:v>14</c:v>
                </c:pt>
                <c:pt idx="28">
                  <c:v>27.9</c:v>
                </c:pt>
                <c:pt idx="29">
                  <c:v>25.2</c:v>
                </c:pt>
                <c:pt idx="30">
                  <c:v>16.600000000000001</c:v>
                </c:pt>
                <c:pt idx="31">
                  <c:v>20.3</c:v>
                </c:pt>
              </c:numCache>
            </c:numRef>
          </c:xVal>
          <c:yVal>
            <c:numRef>
              <c:f>Sheet1!$D$261:$D$292</c:f>
              <c:numCache>
                <c:formatCode>General</c:formatCode>
                <c:ptCount val="32"/>
                <c:pt idx="0">
                  <c:v>76.3</c:v>
                </c:pt>
                <c:pt idx="1">
                  <c:v>80.900000000000006</c:v>
                </c:pt>
                <c:pt idx="2">
                  <c:v>79.7</c:v>
                </c:pt>
                <c:pt idx="3">
                  <c:v>78.599999999999994</c:v>
                </c:pt>
                <c:pt idx="4">
                  <c:v>81.3</c:v>
                </c:pt>
                <c:pt idx="5">
                  <c:v>79.2</c:v>
                </c:pt>
                <c:pt idx="6">
                  <c:v>79</c:v>
                </c:pt>
                <c:pt idx="7">
                  <c:v>78.900000000000006</c:v>
                </c:pt>
                <c:pt idx="8">
                  <c:v>79.3</c:v>
                </c:pt>
                <c:pt idx="9">
                  <c:v>78.2</c:v>
                </c:pt>
                <c:pt idx="10">
                  <c:v>76.7</c:v>
                </c:pt>
                <c:pt idx="11">
                  <c:v>77.599999999999994</c:v>
                </c:pt>
                <c:pt idx="12">
                  <c:v>78.5</c:v>
                </c:pt>
                <c:pt idx="13">
                  <c:v>80.8</c:v>
                </c:pt>
                <c:pt idx="14">
                  <c:v>79.099999999999994</c:v>
                </c:pt>
                <c:pt idx="15">
                  <c:v>78.900000000000006</c:v>
                </c:pt>
                <c:pt idx="16">
                  <c:v>79</c:v>
                </c:pt>
                <c:pt idx="17">
                  <c:v>78</c:v>
                </c:pt>
                <c:pt idx="18">
                  <c:v>80.7</c:v>
                </c:pt>
                <c:pt idx="19">
                  <c:v>81.099999999999994</c:v>
                </c:pt>
                <c:pt idx="20">
                  <c:v>77.900000000000006</c:v>
                </c:pt>
                <c:pt idx="21">
                  <c:v>77.900000000000006</c:v>
                </c:pt>
                <c:pt idx="22">
                  <c:v>79.7</c:v>
                </c:pt>
                <c:pt idx="23">
                  <c:v>76.5</c:v>
                </c:pt>
                <c:pt idx="24">
                  <c:v>79</c:v>
                </c:pt>
                <c:pt idx="25">
                  <c:v>82.4</c:v>
                </c:pt>
                <c:pt idx="26">
                  <c:v>78.400000000000006</c:v>
                </c:pt>
                <c:pt idx="27">
                  <c:v>79.8</c:v>
                </c:pt>
                <c:pt idx="28">
                  <c:v>77</c:v>
                </c:pt>
                <c:pt idx="29">
                  <c:v>78.5</c:v>
                </c:pt>
                <c:pt idx="30">
                  <c:v>79.8</c:v>
                </c:pt>
                <c:pt idx="31">
                  <c:v>80.3</c:v>
                </c:pt>
              </c:numCache>
            </c:numRef>
          </c:yVal>
          <c:smooth val="0"/>
          <c:extLst>
            <c:ext xmlns:c16="http://schemas.microsoft.com/office/drawing/2014/chart" uri="{C3380CC4-5D6E-409C-BE32-E72D297353CC}">
              <c16:uniqueId val="{00000001-70D8-419D-B9BC-65C77A35A57A}"/>
            </c:ext>
          </c:extLst>
        </c:ser>
        <c:ser>
          <c:idx val="1"/>
          <c:order val="1"/>
          <c:tx>
            <c:strRef>
              <c:f>Sheet1!$E$259:$E$260</c:f>
              <c:strCache>
                <c:ptCount val="2"/>
                <c:pt idx="0">
                  <c:v>Life expectancy at birth</c:v>
                </c:pt>
                <c:pt idx="1">
                  <c:v>Female</c:v>
                </c:pt>
              </c:strCache>
            </c:strRef>
          </c:tx>
          <c:spPr>
            <a:ln w="19050" cap="rnd">
              <a:noFill/>
              <a:round/>
            </a:ln>
            <a:effectLst/>
          </c:spPr>
          <c:marker>
            <c:symbol val="circle"/>
            <c:size val="7"/>
            <c:spPr>
              <a:solidFill>
                <a:srgbClr val="EE266D">
                  <a:lumMod val="75000"/>
                </a:srgbClr>
              </a:solidFill>
              <a:ln w="9525">
                <a:solidFill>
                  <a:srgbClr val="353E43">
                    <a:lumMod val="50000"/>
                  </a:srgbClr>
                </a:solidFill>
              </a:ln>
              <a:effectLst/>
            </c:spPr>
          </c:marker>
          <c:trendline>
            <c:spPr>
              <a:ln w="19050" cap="rnd">
                <a:solidFill>
                  <a:srgbClr val="EE266D"/>
                </a:solidFill>
                <a:prstDash val="solid"/>
              </a:ln>
              <a:effectLst/>
            </c:spPr>
            <c:trendlineType val="linear"/>
            <c:dispRSqr val="0"/>
            <c:dispEq val="0"/>
          </c:trendline>
          <c:xVal>
            <c:numRef>
              <c:f>Sheet1!$C$261:$C$292</c:f>
              <c:numCache>
                <c:formatCode>General</c:formatCode>
                <c:ptCount val="32"/>
                <c:pt idx="0">
                  <c:v>32.799999999999997</c:v>
                </c:pt>
                <c:pt idx="1">
                  <c:v>16.100000000000001</c:v>
                </c:pt>
                <c:pt idx="2">
                  <c:v>16.3</c:v>
                </c:pt>
                <c:pt idx="3">
                  <c:v>25.6</c:v>
                </c:pt>
                <c:pt idx="4">
                  <c:v>14.2</c:v>
                </c:pt>
                <c:pt idx="5">
                  <c:v>20.100000000000001</c:v>
                </c:pt>
                <c:pt idx="6">
                  <c:v>22.5</c:v>
                </c:pt>
                <c:pt idx="7">
                  <c:v>22.7</c:v>
                </c:pt>
                <c:pt idx="8">
                  <c:v>25.8</c:v>
                </c:pt>
                <c:pt idx="9">
                  <c:v>24.5</c:v>
                </c:pt>
                <c:pt idx="10">
                  <c:v>32.5</c:v>
                </c:pt>
                <c:pt idx="11">
                  <c:v>22.3</c:v>
                </c:pt>
                <c:pt idx="12">
                  <c:v>28</c:v>
                </c:pt>
                <c:pt idx="13">
                  <c:v>15</c:v>
                </c:pt>
                <c:pt idx="14">
                  <c:v>16.8</c:v>
                </c:pt>
                <c:pt idx="15">
                  <c:v>18.2</c:v>
                </c:pt>
                <c:pt idx="16">
                  <c:v>21.5</c:v>
                </c:pt>
                <c:pt idx="17">
                  <c:v>27.5</c:v>
                </c:pt>
                <c:pt idx="18">
                  <c:v>21.5</c:v>
                </c:pt>
                <c:pt idx="19">
                  <c:v>11.4</c:v>
                </c:pt>
                <c:pt idx="20">
                  <c:v>25.4</c:v>
                </c:pt>
                <c:pt idx="21">
                  <c:v>26.7</c:v>
                </c:pt>
                <c:pt idx="22">
                  <c:v>14.6</c:v>
                </c:pt>
                <c:pt idx="23">
                  <c:v>29.6</c:v>
                </c:pt>
                <c:pt idx="24">
                  <c:v>17.2</c:v>
                </c:pt>
                <c:pt idx="25">
                  <c:v>9.4</c:v>
                </c:pt>
                <c:pt idx="26">
                  <c:v>25.8</c:v>
                </c:pt>
                <c:pt idx="27">
                  <c:v>14</c:v>
                </c:pt>
                <c:pt idx="28">
                  <c:v>27.9</c:v>
                </c:pt>
                <c:pt idx="29">
                  <c:v>25.2</c:v>
                </c:pt>
                <c:pt idx="30">
                  <c:v>16.600000000000001</c:v>
                </c:pt>
                <c:pt idx="31">
                  <c:v>20.3</c:v>
                </c:pt>
              </c:numCache>
            </c:numRef>
          </c:xVal>
          <c:yVal>
            <c:numRef>
              <c:f>Sheet1!$E$261:$E$292</c:f>
              <c:numCache>
                <c:formatCode>General</c:formatCode>
                <c:ptCount val="32"/>
                <c:pt idx="0">
                  <c:v>80.400000000000006</c:v>
                </c:pt>
                <c:pt idx="1">
                  <c:v>84.9</c:v>
                </c:pt>
                <c:pt idx="2">
                  <c:v>83.2</c:v>
                </c:pt>
                <c:pt idx="3">
                  <c:v>84.3</c:v>
                </c:pt>
                <c:pt idx="4">
                  <c:v>85</c:v>
                </c:pt>
                <c:pt idx="5">
                  <c:v>84.5</c:v>
                </c:pt>
                <c:pt idx="6">
                  <c:v>83.6</c:v>
                </c:pt>
                <c:pt idx="7">
                  <c:v>84</c:v>
                </c:pt>
                <c:pt idx="8">
                  <c:v>84.1</c:v>
                </c:pt>
                <c:pt idx="9">
                  <c:v>82.2</c:v>
                </c:pt>
                <c:pt idx="10">
                  <c:v>81.599999999999994</c:v>
                </c:pt>
                <c:pt idx="11">
                  <c:v>83.1</c:v>
                </c:pt>
                <c:pt idx="12">
                  <c:v>84</c:v>
                </c:pt>
                <c:pt idx="13">
                  <c:v>84.9</c:v>
                </c:pt>
                <c:pt idx="14">
                  <c:v>82.8</c:v>
                </c:pt>
                <c:pt idx="15">
                  <c:v>83.5</c:v>
                </c:pt>
                <c:pt idx="16">
                  <c:v>83.5</c:v>
                </c:pt>
                <c:pt idx="17">
                  <c:v>82.6</c:v>
                </c:pt>
                <c:pt idx="18">
                  <c:v>86.3</c:v>
                </c:pt>
                <c:pt idx="19">
                  <c:v>84.7</c:v>
                </c:pt>
                <c:pt idx="20">
                  <c:v>82.9</c:v>
                </c:pt>
                <c:pt idx="21">
                  <c:v>82.6</c:v>
                </c:pt>
                <c:pt idx="22">
                  <c:v>84.4</c:v>
                </c:pt>
                <c:pt idx="23">
                  <c:v>81.599999999999994</c:v>
                </c:pt>
                <c:pt idx="24">
                  <c:v>83.5</c:v>
                </c:pt>
                <c:pt idx="25">
                  <c:v>85.8</c:v>
                </c:pt>
                <c:pt idx="26">
                  <c:v>83.2</c:v>
                </c:pt>
                <c:pt idx="27">
                  <c:v>83.9</c:v>
                </c:pt>
                <c:pt idx="28">
                  <c:v>81.2</c:v>
                </c:pt>
                <c:pt idx="29">
                  <c:v>83</c:v>
                </c:pt>
                <c:pt idx="30">
                  <c:v>84.2</c:v>
                </c:pt>
                <c:pt idx="31">
                  <c:v>84.7</c:v>
                </c:pt>
              </c:numCache>
            </c:numRef>
          </c:yVal>
          <c:smooth val="0"/>
          <c:extLst>
            <c:ext xmlns:c16="http://schemas.microsoft.com/office/drawing/2014/chart" uri="{C3380CC4-5D6E-409C-BE32-E72D297353CC}">
              <c16:uniqueId val="{00000003-70D8-419D-B9BC-65C77A35A57A}"/>
            </c:ext>
          </c:extLst>
        </c:ser>
        <c:dLbls>
          <c:showLegendKey val="0"/>
          <c:showVal val="0"/>
          <c:showCatName val="0"/>
          <c:showSerName val="0"/>
          <c:showPercent val="0"/>
          <c:showBubbleSize val="0"/>
        </c:dLbls>
        <c:axId val="154122703"/>
        <c:axId val="991870031"/>
      </c:scatterChart>
      <c:valAx>
        <c:axId val="154122703"/>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j-lt"/>
                    <a:ea typeface="+mn-ea"/>
                    <a:cs typeface="+mn-cs"/>
                  </a:defRPr>
                </a:pPr>
                <a:r>
                  <a:rPr lang="en-GB" sz="1400" b="1">
                    <a:latin typeface="+mj-lt"/>
                  </a:rPr>
                  <a:t>Deprivation Score</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j-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991870031"/>
        <c:crosses val="autoZero"/>
        <c:crossBetween val="midCat"/>
      </c:valAx>
      <c:valAx>
        <c:axId val="991870031"/>
        <c:scaling>
          <c:orientation val="minMax"/>
        </c:scaling>
        <c:delete val="0"/>
        <c:axPos val="l"/>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GB" sz="1400" b="1"/>
                  <a:t>Life expectancy at birth (years)</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54122703"/>
        <c:crosses val="autoZero"/>
        <c:crossBetween val="midCat"/>
      </c:valAx>
      <c:spPr>
        <a:noFill/>
        <a:ln>
          <a:noFill/>
        </a:ln>
        <a:effectLst/>
      </c:spPr>
    </c:plotArea>
    <c:legend>
      <c:legendPos val="b"/>
      <c:legendEntry>
        <c:idx val="2"/>
        <c:delete val="1"/>
      </c:legendEntry>
      <c:legendEntry>
        <c:idx val="3"/>
        <c:delete val="1"/>
      </c:legendEntry>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Sheet2!$O$8</c:f>
              <c:strCache>
                <c:ptCount val="1"/>
                <c:pt idx="0">
                  <c:v>Percentalised</c:v>
                </c:pt>
              </c:strCache>
            </c:strRef>
          </c:tx>
          <c:spPr>
            <a:solidFill>
              <a:schemeClr val="accent5">
                <a:lumMod val="40000"/>
                <a:lumOff val="60000"/>
              </a:schemeClr>
            </a:solidFill>
            <a:ln>
              <a:noFill/>
            </a:ln>
            <a:effectLst/>
          </c:spPr>
          <c:invertIfNegative val="0"/>
          <c:errBars>
            <c:errBarType val="both"/>
            <c:errValType val="cust"/>
            <c:noEndCap val="0"/>
            <c:plus>
              <c:numRef>
                <c:f>Sheet2!$R$9:$R$18</c:f>
                <c:numCache>
                  <c:formatCode>General</c:formatCode>
                  <c:ptCount val="10"/>
                  <c:pt idx="0">
                    <c:v>1.3399039810558726E-2</c:v>
                  </c:pt>
                  <c:pt idx="1">
                    <c:v>5.2197743241182461E-3</c:v>
                  </c:pt>
                  <c:pt idx="2">
                    <c:v>3.7066283142885418E-3</c:v>
                  </c:pt>
                  <c:pt idx="3">
                    <c:v>3.8220809253277093E-3</c:v>
                  </c:pt>
                  <c:pt idx="4">
                    <c:v>3.6412905776055295E-3</c:v>
                  </c:pt>
                  <c:pt idx="5">
                    <c:v>4.9219921863105209E-3</c:v>
                  </c:pt>
                  <c:pt idx="6">
                    <c:v>4.8914394077227002E-3</c:v>
                  </c:pt>
                  <c:pt idx="7">
                    <c:v>4.519057504660362E-3</c:v>
                  </c:pt>
                  <c:pt idx="8">
                    <c:v>5.4096697756380804E-3</c:v>
                  </c:pt>
                  <c:pt idx="9">
                    <c:v>5.2904316227434496E-3</c:v>
                  </c:pt>
                </c:numCache>
              </c:numRef>
            </c:plus>
            <c:minus>
              <c:numRef>
                <c:f>Sheet2!$S$9:$S$18</c:f>
                <c:numCache>
                  <c:formatCode>General</c:formatCode>
                  <c:ptCount val="10"/>
                  <c:pt idx="0">
                    <c:v>1.3399039810558726E-2</c:v>
                  </c:pt>
                  <c:pt idx="1">
                    <c:v>5.2197743241182461E-3</c:v>
                  </c:pt>
                  <c:pt idx="2">
                    <c:v>3.7066283142885418E-3</c:v>
                  </c:pt>
                  <c:pt idx="3">
                    <c:v>3.8220809253277093E-3</c:v>
                  </c:pt>
                  <c:pt idx="4">
                    <c:v>3.6412905776055295E-3</c:v>
                  </c:pt>
                  <c:pt idx="5">
                    <c:v>4.9219921863105209E-3</c:v>
                  </c:pt>
                  <c:pt idx="6">
                    <c:v>4.8914394077227002E-3</c:v>
                  </c:pt>
                  <c:pt idx="7">
                    <c:v>4.519057504660362E-3</c:v>
                  </c:pt>
                  <c:pt idx="8">
                    <c:v>5.4096697756380804E-3</c:v>
                  </c:pt>
                  <c:pt idx="9">
                    <c:v>5.2904316227434496E-3</c:v>
                  </c:pt>
                </c:numCache>
              </c:numRef>
            </c:minus>
            <c:spPr>
              <a:noFill/>
              <a:ln w="19050" cap="flat" cmpd="sng" algn="ctr">
                <a:solidFill>
                  <a:srgbClr val="353E43"/>
                </a:solidFill>
                <a:round/>
              </a:ln>
              <a:effectLst/>
            </c:spPr>
          </c:errBars>
          <c:cat>
            <c:numRef>
              <c:f>Sheet2!$M$9:$M$18</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Sheet2!$O$9:$O$18</c:f>
              <c:numCache>
                <c:formatCode>0.00%</c:formatCode>
                <c:ptCount val="10"/>
                <c:pt idx="0">
                  <c:v>0.51588097908940544</c:v>
                </c:pt>
                <c:pt idx="1">
                  <c:v>0.54940513051409756</c:v>
                </c:pt>
                <c:pt idx="2">
                  <c:v>0.54360781938278624</c:v>
                </c:pt>
                <c:pt idx="3">
                  <c:v>0.54829790200511253</c:v>
                </c:pt>
                <c:pt idx="4">
                  <c:v>0.55322639810219509</c:v>
                </c:pt>
                <c:pt idx="5">
                  <c:v>0.56334783488998996</c:v>
                </c:pt>
                <c:pt idx="6">
                  <c:v>0.58251195732479355</c:v>
                </c:pt>
                <c:pt idx="7">
                  <c:v>0.582456585676151</c:v>
                </c:pt>
                <c:pt idx="8">
                  <c:v>0.5679937978346381</c:v>
                </c:pt>
                <c:pt idx="9">
                  <c:v>0.59184773895769494</c:v>
                </c:pt>
              </c:numCache>
            </c:numRef>
          </c:val>
          <c:extLst>
            <c:ext xmlns:c16="http://schemas.microsoft.com/office/drawing/2014/chart" uri="{C3380CC4-5D6E-409C-BE32-E72D297353CC}">
              <c16:uniqueId val="{00000000-83FB-498F-888F-4F9AA22F2711}"/>
            </c:ext>
          </c:extLst>
        </c:ser>
        <c:dLbls>
          <c:showLegendKey val="0"/>
          <c:showVal val="0"/>
          <c:showCatName val="0"/>
          <c:showSerName val="0"/>
          <c:showPercent val="0"/>
          <c:showBubbleSize val="0"/>
        </c:dLbls>
        <c:gapWidth val="70"/>
        <c:overlap val="-27"/>
        <c:axId val="284152863"/>
        <c:axId val="1226257567"/>
      </c:barChart>
      <c:catAx>
        <c:axId val="2841528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226257567"/>
        <c:crosses val="autoZero"/>
        <c:auto val="1"/>
        <c:lblAlgn val="ctr"/>
        <c:lblOffset val="100"/>
        <c:noMultiLvlLbl val="0"/>
      </c:catAx>
      <c:valAx>
        <c:axId val="1226257567"/>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28415286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Sheet2!$Y$109</c:f>
              <c:strCache>
                <c:ptCount val="1"/>
                <c:pt idx="0">
                  <c:v>Percentalised</c:v>
                </c:pt>
              </c:strCache>
            </c:strRef>
          </c:tx>
          <c:spPr>
            <a:solidFill>
              <a:srgbClr val="4472C4">
                <a:lumMod val="40000"/>
                <a:lumOff val="60000"/>
              </a:srgbClr>
            </a:solidFill>
            <a:ln>
              <a:noFill/>
            </a:ln>
            <a:effectLst/>
          </c:spPr>
          <c:invertIfNegative val="0"/>
          <c:errBars>
            <c:errBarType val="both"/>
            <c:errValType val="cust"/>
            <c:noEndCap val="0"/>
            <c:plus>
              <c:numRef>
                <c:f>Sheet2!$AC$110:$AC$119</c:f>
                <c:numCache>
                  <c:formatCode>General</c:formatCode>
                  <c:ptCount val="10"/>
                  <c:pt idx="0">
                    <c:v>3.2453954140516045E-3</c:v>
                  </c:pt>
                  <c:pt idx="1">
                    <c:v>1.2891754033440125E-3</c:v>
                  </c:pt>
                  <c:pt idx="2">
                    <c:v>9.8817670647824885E-4</c:v>
                  </c:pt>
                  <c:pt idx="3">
                    <c:v>1.0130760292312137E-3</c:v>
                  </c:pt>
                  <c:pt idx="4">
                    <c:v>1.0172812889909207E-3</c:v>
                  </c:pt>
                  <c:pt idx="5">
                    <c:v>1.2404651035689425E-3</c:v>
                  </c:pt>
                  <c:pt idx="6">
                    <c:v>1.2039211839093573E-3</c:v>
                  </c:pt>
                  <c:pt idx="7">
                    <c:v>1.1210118707703116E-3</c:v>
                  </c:pt>
                  <c:pt idx="8">
                    <c:v>1.2714428562242176E-3</c:v>
                  </c:pt>
                  <c:pt idx="9">
                    <c:v>1.2459219471192475E-3</c:v>
                  </c:pt>
                </c:numCache>
              </c:numRef>
            </c:plus>
            <c:minus>
              <c:numRef>
                <c:f>Sheet2!$AB$110:$AB$119</c:f>
                <c:numCache>
                  <c:formatCode>General</c:formatCode>
                  <c:ptCount val="10"/>
                  <c:pt idx="0">
                    <c:v>3.2453954140516045E-3</c:v>
                  </c:pt>
                  <c:pt idx="1">
                    <c:v>1.2891754033440125E-3</c:v>
                  </c:pt>
                  <c:pt idx="2">
                    <c:v>9.8817670647824885E-4</c:v>
                  </c:pt>
                  <c:pt idx="3">
                    <c:v>1.0130760292312137E-3</c:v>
                  </c:pt>
                  <c:pt idx="4">
                    <c:v>1.0172812889909207E-3</c:v>
                  </c:pt>
                  <c:pt idx="5">
                    <c:v>1.2404651035689425E-3</c:v>
                  </c:pt>
                  <c:pt idx="6">
                    <c:v>1.2039211839093573E-3</c:v>
                  </c:pt>
                  <c:pt idx="7">
                    <c:v>1.1210118707703116E-3</c:v>
                  </c:pt>
                  <c:pt idx="8">
                    <c:v>1.2714428562242176E-3</c:v>
                  </c:pt>
                  <c:pt idx="9">
                    <c:v>1.2459219471192475E-3</c:v>
                  </c:pt>
                </c:numCache>
              </c:numRef>
            </c:minus>
            <c:spPr>
              <a:noFill/>
              <a:ln w="19050" cap="flat" cmpd="sng" algn="ctr">
                <a:solidFill>
                  <a:schemeClr val="tx1">
                    <a:lumMod val="65000"/>
                    <a:lumOff val="35000"/>
                  </a:schemeClr>
                </a:solidFill>
                <a:round/>
              </a:ln>
              <a:effectLst/>
            </c:spPr>
          </c:errBars>
          <c:cat>
            <c:numRef>
              <c:f>Sheet2!$W$76:$W$85</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Sheet2!$Y$110:$Y$119</c:f>
              <c:numCache>
                <c:formatCode>0.00%</c:formatCode>
                <c:ptCount val="10"/>
                <c:pt idx="0">
                  <c:v>0.83663002928470875</c:v>
                </c:pt>
                <c:pt idx="1">
                  <c:v>0.86147804527995386</c:v>
                </c:pt>
                <c:pt idx="2">
                  <c:v>0.85186365172068701</c:v>
                </c:pt>
                <c:pt idx="3">
                  <c:v>0.84243647080914652</c:v>
                </c:pt>
                <c:pt idx="4">
                  <c:v>0.82695037519728776</c:v>
                </c:pt>
                <c:pt idx="5">
                  <c:v>0.82843624485929357</c:v>
                </c:pt>
                <c:pt idx="6">
                  <c:v>0.83370722338883052</c:v>
                </c:pt>
                <c:pt idx="7">
                  <c:v>0.82161178318371286</c:v>
                </c:pt>
                <c:pt idx="8">
                  <c:v>0.82827862091041315</c:v>
                </c:pt>
                <c:pt idx="9">
                  <c:v>0.8338932815238701</c:v>
                </c:pt>
              </c:numCache>
            </c:numRef>
          </c:val>
          <c:extLst>
            <c:ext xmlns:c16="http://schemas.microsoft.com/office/drawing/2014/chart" uri="{C3380CC4-5D6E-409C-BE32-E72D297353CC}">
              <c16:uniqueId val="{00000000-794D-4229-88EE-52AA032D1FA9}"/>
            </c:ext>
          </c:extLst>
        </c:ser>
        <c:dLbls>
          <c:showLegendKey val="0"/>
          <c:showVal val="0"/>
          <c:showCatName val="0"/>
          <c:showSerName val="0"/>
          <c:showPercent val="0"/>
          <c:showBubbleSize val="0"/>
        </c:dLbls>
        <c:gapWidth val="61"/>
        <c:overlap val="-27"/>
        <c:axId val="789813647"/>
        <c:axId val="1184319247"/>
      </c:barChart>
      <c:catAx>
        <c:axId val="7898136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1184319247"/>
        <c:crosses val="autoZero"/>
        <c:auto val="1"/>
        <c:lblAlgn val="ctr"/>
        <c:lblOffset val="100"/>
        <c:noMultiLvlLbl val="0"/>
      </c:catAx>
      <c:valAx>
        <c:axId val="1184319247"/>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78981364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Sheet2!$Y$141</c:f>
              <c:strCache>
                <c:ptCount val="1"/>
                <c:pt idx="0">
                  <c:v>Percentalised</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errBars>
            <c:errDir val="y"/>
            <c:errBarType val="both"/>
            <c:errValType val="cust"/>
            <c:noEndCap val="0"/>
            <c:plus>
              <c:numRef>
                <c:f>Sheet2!$AC$142:$AC$151</c:f>
                <c:numCache>
                  <c:formatCode>General</c:formatCode>
                  <c:ptCount val="10"/>
                  <c:pt idx="0">
                    <c:v>7.6729727322663267E-3</c:v>
                  </c:pt>
                  <c:pt idx="1">
                    <c:v>3.1089669908240252E-3</c:v>
                  </c:pt>
                  <c:pt idx="2">
                    <c:v>2.3697816203100738E-3</c:v>
                  </c:pt>
                  <c:pt idx="3">
                    <c:v>2.4061806627152724E-3</c:v>
                  </c:pt>
                  <c:pt idx="4">
                    <c:v>2.4334573619641886E-3</c:v>
                  </c:pt>
                  <c:pt idx="5">
                    <c:v>2.9675936033027044E-3</c:v>
                  </c:pt>
                  <c:pt idx="6">
                    <c:v>2.991453641813727E-3</c:v>
                  </c:pt>
                  <c:pt idx="7">
                    <c:v>2.8302683620963351E-3</c:v>
                  </c:pt>
                  <c:pt idx="8">
                    <c:v>3.3405536839689067E-3</c:v>
                  </c:pt>
                  <c:pt idx="9">
                    <c:v>3.3128339328568845E-3</c:v>
                  </c:pt>
                </c:numCache>
              </c:numRef>
            </c:plus>
            <c:minus>
              <c:numRef>
                <c:f>Sheet2!$AB$142:$AB$151</c:f>
                <c:numCache>
                  <c:formatCode>General</c:formatCode>
                  <c:ptCount val="10"/>
                  <c:pt idx="0">
                    <c:v>7.6729727322663267E-3</c:v>
                  </c:pt>
                  <c:pt idx="1">
                    <c:v>3.1089669908240252E-3</c:v>
                  </c:pt>
                  <c:pt idx="2">
                    <c:v>2.3697816203100738E-3</c:v>
                  </c:pt>
                  <c:pt idx="3">
                    <c:v>2.4061806627152724E-3</c:v>
                  </c:pt>
                  <c:pt idx="4">
                    <c:v>2.4334573619641886E-3</c:v>
                  </c:pt>
                  <c:pt idx="5">
                    <c:v>2.9675936033027044E-3</c:v>
                  </c:pt>
                  <c:pt idx="6">
                    <c:v>2.991453641813727E-3</c:v>
                  </c:pt>
                  <c:pt idx="7">
                    <c:v>2.8302683620963351E-3</c:v>
                  </c:pt>
                  <c:pt idx="8">
                    <c:v>3.3405536839689067E-3</c:v>
                  </c:pt>
                  <c:pt idx="9">
                    <c:v>3.3128339328568845E-3</c:v>
                  </c:pt>
                </c:numCache>
              </c:numRef>
            </c:minus>
            <c:spPr>
              <a:noFill/>
              <a:ln w="19050" cap="flat" cmpd="sng" algn="ctr">
                <a:solidFill>
                  <a:schemeClr val="tx1">
                    <a:lumMod val="65000"/>
                    <a:lumOff val="35000"/>
                  </a:schemeClr>
                </a:solidFill>
                <a:round/>
              </a:ln>
              <a:effectLst/>
            </c:spPr>
          </c:errBars>
          <c:cat>
            <c:numRef>
              <c:f>Sheet2!$W$76:$W$85</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Sheet2!$Y$142:$Y$151</c:f>
              <c:numCache>
                <c:formatCode>0.00%</c:formatCode>
                <c:ptCount val="10"/>
                <c:pt idx="0">
                  <c:v>0.61242052655879342</c:v>
                </c:pt>
                <c:pt idx="1">
                  <c:v>0.692055029823745</c:v>
                </c:pt>
                <c:pt idx="2">
                  <c:v>0.68285997418475319</c:v>
                </c:pt>
                <c:pt idx="3">
                  <c:v>0.6766639303845714</c:v>
                </c:pt>
                <c:pt idx="4">
                  <c:v>0.65929147134199373</c:v>
                </c:pt>
                <c:pt idx="5">
                  <c:v>0.67696219103981603</c:v>
                </c:pt>
                <c:pt idx="6">
                  <c:v>0.68541110435532449</c:v>
                </c:pt>
                <c:pt idx="7">
                  <c:v>0.67975430171946816</c:v>
                </c:pt>
                <c:pt idx="8">
                  <c:v>0.66714724459607011</c:v>
                </c:pt>
                <c:pt idx="9">
                  <c:v>0.69925996898422715</c:v>
                </c:pt>
              </c:numCache>
            </c:numRef>
          </c:val>
          <c:smooth val="0"/>
          <c:extLst>
            <c:ext xmlns:c16="http://schemas.microsoft.com/office/drawing/2014/chart" uri="{C3380CC4-5D6E-409C-BE32-E72D297353CC}">
              <c16:uniqueId val="{00000000-1C60-4E6B-8023-01FA7A710FE6}"/>
            </c:ext>
          </c:extLst>
        </c:ser>
        <c:dLbls>
          <c:showLegendKey val="0"/>
          <c:showVal val="0"/>
          <c:showCatName val="0"/>
          <c:showSerName val="0"/>
          <c:showPercent val="0"/>
          <c:showBubbleSize val="0"/>
        </c:dLbls>
        <c:marker val="1"/>
        <c:smooth val="0"/>
        <c:axId val="789813647"/>
        <c:axId val="1184319247"/>
      </c:lineChart>
      <c:catAx>
        <c:axId val="7898136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1184319247"/>
        <c:crosses val="autoZero"/>
        <c:auto val="1"/>
        <c:lblAlgn val="ctr"/>
        <c:lblOffset val="100"/>
        <c:noMultiLvlLbl val="0"/>
      </c:catAx>
      <c:valAx>
        <c:axId val="1184319247"/>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78981364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997796436305611"/>
          <c:y val="0.1033507375299849"/>
          <c:w val="0.87237244025682892"/>
          <c:h val="0.72542391326527145"/>
        </c:manualLayout>
      </c:layout>
      <c:lineChart>
        <c:grouping val="standard"/>
        <c:varyColors val="0"/>
        <c:ser>
          <c:idx val="2"/>
          <c:order val="0"/>
          <c:tx>
            <c:v>London - Males</c:v>
          </c:tx>
          <c:spPr>
            <a:ln w="28575" cap="rnd">
              <a:solidFill>
                <a:srgbClr val="EE266D">
                  <a:lumMod val="50000"/>
                </a:srgbClr>
              </a:solidFill>
              <a:round/>
            </a:ln>
            <a:effectLst/>
          </c:spPr>
          <c:marker>
            <c:symbol val="none"/>
          </c:marker>
          <c:errBars>
            <c:errDir val="y"/>
            <c:errBarType val="both"/>
            <c:errValType val="cust"/>
            <c:noEndCap val="0"/>
            <c:plus>
              <c:numRef>
                <c:f>HLE!$D$14:$M$14</c:f>
                <c:numCache>
                  <c:formatCode>General</c:formatCode>
                  <c:ptCount val="10"/>
                  <c:pt idx="0">
                    <c:v>0.46999999999999886</c:v>
                  </c:pt>
                  <c:pt idx="1">
                    <c:v>0.46999999999999886</c:v>
                  </c:pt>
                  <c:pt idx="2">
                    <c:v>0.46999999999999886</c:v>
                  </c:pt>
                  <c:pt idx="3">
                    <c:v>0.5</c:v>
                  </c:pt>
                  <c:pt idx="4">
                    <c:v>0.5</c:v>
                  </c:pt>
                  <c:pt idx="5">
                    <c:v>0.50999999999999091</c:v>
                  </c:pt>
                  <c:pt idx="6">
                    <c:v>0.52000000000000313</c:v>
                  </c:pt>
                  <c:pt idx="7">
                    <c:v>0.6699999999999946</c:v>
                  </c:pt>
                  <c:pt idx="8">
                    <c:v>0.60999999999999943</c:v>
                  </c:pt>
                  <c:pt idx="9">
                    <c:v>0.67000000000000171</c:v>
                  </c:pt>
                </c:numCache>
              </c:numRef>
            </c:plus>
            <c:minus>
              <c:numRef>
                <c:f>HLE!$D$9:$M$9</c:f>
                <c:numCache>
                  <c:formatCode>General</c:formatCode>
                  <c:ptCount val="10"/>
                  <c:pt idx="0">
                    <c:v>0.46000000000000085</c:v>
                  </c:pt>
                  <c:pt idx="1">
                    <c:v>0.46999999999999886</c:v>
                  </c:pt>
                  <c:pt idx="2">
                    <c:v>0.46999999999999886</c:v>
                  </c:pt>
                  <c:pt idx="3">
                    <c:v>0.49000000000000199</c:v>
                  </c:pt>
                  <c:pt idx="4">
                    <c:v>0.5</c:v>
                  </c:pt>
                  <c:pt idx="5">
                    <c:v>0.51000000000000512</c:v>
                  </c:pt>
                  <c:pt idx="6">
                    <c:v>0.52999999999999403</c:v>
                  </c:pt>
                  <c:pt idx="7">
                    <c:v>0.67000000000000171</c:v>
                  </c:pt>
                  <c:pt idx="8">
                    <c:v>0.61999999999999744</c:v>
                  </c:pt>
                  <c:pt idx="9">
                    <c:v>0.67000000000000171</c:v>
                  </c:pt>
                </c:numCache>
              </c:numRef>
            </c:minus>
            <c:spPr>
              <a:noFill/>
              <a:ln w="9525" cap="flat" cmpd="sng" algn="ctr">
                <a:solidFill>
                  <a:schemeClr val="tx1">
                    <a:lumMod val="65000"/>
                    <a:lumOff val="35000"/>
                  </a:schemeClr>
                </a:solidFill>
                <a:round/>
              </a:ln>
              <a:effectLst/>
            </c:spPr>
          </c:errBars>
          <c:cat>
            <c:strRef>
              <c:f>HLE!$D$2:$M$2</c:f>
              <c:strCache>
                <c:ptCount val="10"/>
                <c:pt idx="0">
                  <c:v>2011-13</c:v>
                </c:pt>
                <c:pt idx="1">
                  <c:v>2012-14</c:v>
                </c:pt>
                <c:pt idx="2">
                  <c:v>2013-15</c:v>
                </c:pt>
                <c:pt idx="3">
                  <c:v>2014-16</c:v>
                </c:pt>
                <c:pt idx="4">
                  <c:v>2015-17</c:v>
                </c:pt>
                <c:pt idx="5">
                  <c:v>2016-18</c:v>
                </c:pt>
                <c:pt idx="6">
                  <c:v>2017-19</c:v>
                </c:pt>
                <c:pt idx="7">
                  <c:v>2018-20</c:v>
                </c:pt>
                <c:pt idx="8">
                  <c:v>2019-21</c:v>
                </c:pt>
                <c:pt idx="9">
                  <c:v>2020-22</c:v>
                </c:pt>
              </c:strCache>
            </c:strRef>
          </c:cat>
          <c:val>
            <c:numRef>
              <c:f>HLE!$D$4:$M$4</c:f>
              <c:numCache>
                <c:formatCode>0.0</c:formatCode>
                <c:ptCount val="10"/>
                <c:pt idx="0">
                  <c:v>63.34</c:v>
                </c:pt>
                <c:pt idx="1">
                  <c:v>63.78</c:v>
                </c:pt>
                <c:pt idx="2">
                  <c:v>64.06</c:v>
                </c:pt>
                <c:pt idx="3">
                  <c:v>63.38</c:v>
                </c:pt>
                <c:pt idx="4">
                  <c:v>63.78</c:v>
                </c:pt>
                <c:pt idx="5">
                  <c:v>64.010000000000005</c:v>
                </c:pt>
                <c:pt idx="6">
                  <c:v>63.37</c:v>
                </c:pt>
                <c:pt idx="7">
                  <c:v>63.57</c:v>
                </c:pt>
                <c:pt idx="8">
                  <c:v>63.75</c:v>
                </c:pt>
                <c:pt idx="9">
                  <c:v>63.92</c:v>
                </c:pt>
              </c:numCache>
            </c:numRef>
          </c:val>
          <c:smooth val="0"/>
          <c:extLst>
            <c:ext xmlns:c16="http://schemas.microsoft.com/office/drawing/2014/chart" uri="{C3380CC4-5D6E-409C-BE32-E72D297353CC}">
              <c16:uniqueId val="{00000000-606B-42B3-9D46-438A397A2862}"/>
            </c:ext>
          </c:extLst>
        </c:ser>
        <c:ser>
          <c:idx val="0"/>
          <c:order val="1"/>
          <c:tx>
            <c:v>England - Males</c:v>
          </c:tx>
          <c:spPr>
            <a:ln w="28575" cap="rnd">
              <a:solidFill>
                <a:srgbClr val="00A78A"/>
              </a:solidFill>
              <a:prstDash val="sysDash"/>
              <a:round/>
            </a:ln>
            <a:effectLst/>
          </c:spPr>
          <c:marker>
            <c:symbol val="none"/>
          </c:marker>
          <c:errBars>
            <c:errDir val="y"/>
            <c:errBarType val="both"/>
            <c:errValType val="cust"/>
            <c:noEndCap val="0"/>
            <c:plus>
              <c:numRef>
                <c:f>HLE!$D$30:$M$30</c:f>
                <c:numCache>
                  <c:formatCode>General</c:formatCode>
                  <c:ptCount val="10"/>
                  <c:pt idx="0">
                    <c:v>0.15999999999999659</c:v>
                  </c:pt>
                  <c:pt idx="1">
                    <c:v>0.16000000000000369</c:v>
                  </c:pt>
                  <c:pt idx="2">
                    <c:v>0.15999999999999659</c:v>
                  </c:pt>
                  <c:pt idx="3">
                    <c:v>0.16000000000000369</c:v>
                  </c:pt>
                  <c:pt idx="4">
                    <c:v>0.16000000000000369</c:v>
                  </c:pt>
                  <c:pt idx="5">
                    <c:v>0.17000000000000171</c:v>
                  </c:pt>
                  <c:pt idx="6">
                    <c:v>0.17000000000000171</c:v>
                  </c:pt>
                  <c:pt idx="7">
                    <c:v>0.20000000000000284</c:v>
                  </c:pt>
                  <c:pt idx="8">
                    <c:v>0.19000000000000483</c:v>
                  </c:pt>
                  <c:pt idx="9">
                    <c:v>0.21999999999999886</c:v>
                  </c:pt>
                </c:numCache>
              </c:numRef>
            </c:plus>
            <c:minus>
              <c:numRef>
                <c:f>HLE!$D$25:$M$25</c:f>
                <c:numCache>
                  <c:formatCode>General</c:formatCode>
                  <c:ptCount val="10"/>
                  <c:pt idx="0">
                    <c:v>0.16000000000000369</c:v>
                  </c:pt>
                  <c:pt idx="1">
                    <c:v>0.15999999999999659</c:v>
                  </c:pt>
                  <c:pt idx="2">
                    <c:v>0.17000000000000171</c:v>
                  </c:pt>
                  <c:pt idx="3">
                    <c:v>0.17000000000000171</c:v>
                  </c:pt>
                  <c:pt idx="4">
                    <c:v>0.1699999999999946</c:v>
                  </c:pt>
                  <c:pt idx="5">
                    <c:v>0.17000000000000171</c:v>
                  </c:pt>
                  <c:pt idx="6">
                    <c:v>0.1699999999999946</c:v>
                  </c:pt>
                  <c:pt idx="7">
                    <c:v>0.19999999999999574</c:v>
                  </c:pt>
                  <c:pt idx="8">
                    <c:v>0.18999999999999773</c:v>
                  </c:pt>
                  <c:pt idx="9">
                    <c:v>0.21000000000000085</c:v>
                  </c:pt>
                </c:numCache>
              </c:numRef>
            </c:minus>
            <c:spPr>
              <a:noFill/>
              <a:ln w="9525" cap="flat" cmpd="sng" algn="ctr">
                <a:solidFill>
                  <a:schemeClr val="tx1">
                    <a:lumMod val="65000"/>
                    <a:lumOff val="35000"/>
                  </a:schemeClr>
                </a:solidFill>
                <a:round/>
              </a:ln>
              <a:effectLst/>
            </c:spPr>
          </c:errBars>
          <c:cat>
            <c:strRef>
              <c:f>HLE!$D$2:$M$2</c:f>
              <c:strCache>
                <c:ptCount val="10"/>
                <c:pt idx="0">
                  <c:v>2011-13</c:v>
                </c:pt>
                <c:pt idx="1">
                  <c:v>2012-14</c:v>
                </c:pt>
                <c:pt idx="2">
                  <c:v>2013-15</c:v>
                </c:pt>
                <c:pt idx="3">
                  <c:v>2014-16</c:v>
                </c:pt>
                <c:pt idx="4">
                  <c:v>2015-17</c:v>
                </c:pt>
                <c:pt idx="5">
                  <c:v>2016-18</c:v>
                </c:pt>
                <c:pt idx="6">
                  <c:v>2017-19</c:v>
                </c:pt>
                <c:pt idx="7">
                  <c:v>2018-20</c:v>
                </c:pt>
                <c:pt idx="8">
                  <c:v>2019-21</c:v>
                </c:pt>
                <c:pt idx="9">
                  <c:v>2020-22</c:v>
                </c:pt>
              </c:strCache>
            </c:strRef>
          </c:cat>
          <c:val>
            <c:numRef>
              <c:f>HLE!$D$20:$M$20</c:f>
              <c:numCache>
                <c:formatCode>0.0</c:formatCode>
                <c:ptCount val="10"/>
                <c:pt idx="0">
                  <c:v>63.2</c:v>
                </c:pt>
                <c:pt idx="1">
                  <c:v>63.4</c:v>
                </c:pt>
                <c:pt idx="2">
                  <c:v>63.42</c:v>
                </c:pt>
                <c:pt idx="3">
                  <c:v>63.36</c:v>
                </c:pt>
                <c:pt idx="4">
                  <c:v>63.44</c:v>
                </c:pt>
                <c:pt idx="5">
                  <c:v>63.43</c:v>
                </c:pt>
                <c:pt idx="6">
                  <c:v>63.26</c:v>
                </c:pt>
                <c:pt idx="7">
                  <c:v>63.23</c:v>
                </c:pt>
                <c:pt idx="8">
                  <c:v>62.9</c:v>
                </c:pt>
                <c:pt idx="9">
                  <c:v>62.42</c:v>
                </c:pt>
              </c:numCache>
            </c:numRef>
          </c:val>
          <c:smooth val="0"/>
          <c:extLst>
            <c:ext xmlns:c16="http://schemas.microsoft.com/office/drawing/2014/chart" uri="{C3380CC4-5D6E-409C-BE32-E72D297353CC}">
              <c16:uniqueId val="{00000001-606B-42B3-9D46-438A397A2862}"/>
            </c:ext>
          </c:extLst>
        </c:ser>
        <c:dLbls>
          <c:showLegendKey val="0"/>
          <c:showVal val="0"/>
          <c:showCatName val="0"/>
          <c:showSerName val="0"/>
          <c:showPercent val="0"/>
          <c:showBubbleSize val="0"/>
        </c:dLbls>
        <c:smooth val="0"/>
        <c:axId val="682422560"/>
        <c:axId val="682415672"/>
      </c:lineChart>
      <c:catAx>
        <c:axId val="682422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2415672"/>
        <c:crosses val="autoZero"/>
        <c:auto val="1"/>
        <c:lblAlgn val="ctr"/>
        <c:lblOffset val="100"/>
        <c:noMultiLvlLbl val="0"/>
      </c:catAx>
      <c:valAx>
        <c:axId val="682415672"/>
        <c:scaling>
          <c:orientation val="minMax"/>
          <c:max val="66"/>
          <c:min val="61"/>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Age</a:t>
                </a:r>
                <a:r>
                  <a:rPr lang="en-US" baseline="0"/>
                  <a:t> in years</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24225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00239664895851"/>
          <c:y val="0.1033507375299849"/>
          <c:w val="0.8813482948075767"/>
          <c:h val="0.72542391326527145"/>
        </c:manualLayout>
      </c:layout>
      <c:lineChart>
        <c:grouping val="standard"/>
        <c:varyColors val="0"/>
        <c:ser>
          <c:idx val="3"/>
          <c:order val="0"/>
          <c:tx>
            <c:v>London - Females</c:v>
          </c:tx>
          <c:spPr>
            <a:ln w="28575" cap="rnd">
              <a:solidFill>
                <a:schemeClr val="accent1">
                  <a:lumMod val="50000"/>
                </a:schemeClr>
              </a:solidFill>
              <a:prstDash val="solid"/>
              <a:round/>
            </a:ln>
            <a:effectLst/>
          </c:spPr>
          <c:marker>
            <c:symbol val="none"/>
          </c:marker>
          <c:errBars>
            <c:errDir val="y"/>
            <c:errBarType val="both"/>
            <c:errValType val="cust"/>
            <c:noEndCap val="0"/>
            <c:plus>
              <c:numRef>
                <c:f>HLE!$D$15:$M$15</c:f>
                <c:numCache>
                  <c:formatCode>General</c:formatCode>
                  <c:ptCount val="10"/>
                  <c:pt idx="0">
                    <c:v>0.48999999999999488</c:v>
                  </c:pt>
                  <c:pt idx="1">
                    <c:v>0.49999999999999289</c:v>
                  </c:pt>
                  <c:pt idx="2">
                    <c:v>0.51000000000000512</c:v>
                  </c:pt>
                  <c:pt idx="3">
                    <c:v>0.51999999999999602</c:v>
                  </c:pt>
                  <c:pt idx="4">
                    <c:v>0.53000000000000114</c:v>
                  </c:pt>
                  <c:pt idx="5">
                    <c:v>0.54999999999999716</c:v>
                  </c:pt>
                  <c:pt idx="6">
                    <c:v>0.55000000000000426</c:v>
                  </c:pt>
                  <c:pt idx="7">
                    <c:v>0.66999999999998749</c:v>
                  </c:pt>
                  <c:pt idx="8">
                    <c:v>0.65999999999999659</c:v>
                  </c:pt>
                  <c:pt idx="9">
                    <c:v>0.74000000000000199</c:v>
                  </c:pt>
                </c:numCache>
              </c:numRef>
            </c:plus>
            <c:minus>
              <c:numRef>
                <c:f>HLE!$D$10:$M$10</c:f>
                <c:numCache>
                  <c:formatCode>General</c:formatCode>
                  <c:ptCount val="10"/>
                  <c:pt idx="0">
                    <c:v>0.49000000000000199</c:v>
                  </c:pt>
                  <c:pt idx="1">
                    <c:v>0.5</c:v>
                  </c:pt>
                  <c:pt idx="2">
                    <c:v>0.50999999999999091</c:v>
                  </c:pt>
                  <c:pt idx="3">
                    <c:v>0.53000000000000824</c:v>
                  </c:pt>
                  <c:pt idx="4">
                    <c:v>0.53999999999999915</c:v>
                  </c:pt>
                  <c:pt idx="5">
                    <c:v>0.55000000000000426</c:v>
                  </c:pt>
                  <c:pt idx="6">
                    <c:v>0.56000000000000227</c:v>
                  </c:pt>
                  <c:pt idx="7">
                    <c:v>0.6600000000000108</c:v>
                  </c:pt>
                  <c:pt idx="8">
                    <c:v>0.65999999999999659</c:v>
                  </c:pt>
                  <c:pt idx="9">
                    <c:v>0.75</c:v>
                  </c:pt>
                </c:numCache>
              </c:numRef>
            </c:minus>
            <c:spPr>
              <a:noFill/>
              <a:ln w="9525" cap="flat" cmpd="sng" algn="ctr">
                <a:solidFill>
                  <a:schemeClr val="tx1">
                    <a:lumMod val="65000"/>
                    <a:lumOff val="35000"/>
                  </a:schemeClr>
                </a:solidFill>
                <a:round/>
              </a:ln>
              <a:effectLst/>
            </c:spPr>
          </c:errBars>
          <c:cat>
            <c:strRef>
              <c:f>HLE!$D$2:$M$2</c:f>
              <c:strCache>
                <c:ptCount val="10"/>
                <c:pt idx="0">
                  <c:v>2011-13</c:v>
                </c:pt>
                <c:pt idx="1">
                  <c:v>2012-14</c:v>
                </c:pt>
                <c:pt idx="2">
                  <c:v>2013-15</c:v>
                </c:pt>
                <c:pt idx="3">
                  <c:v>2014-16</c:v>
                </c:pt>
                <c:pt idx="4">
                  <c:v>2015-17</c:v>
                </c:pt>
                <c:pt idx="5">
                  <c:v>2016-18</c:v>
                </c:pt>
                <c:pt idx="6">
                  <c:v>2017-19</c:v>
                </c:pt>
                <c:pt idx="7">
                  <c:v>2018-20</c:v>
                </c:pt>
                <c:pt idx="8">
                  <c:v>2019-21</c:v>
                </c:pt>
                <c:pt idx="9">
                  <c:v>2020-22</c:v>
                </c:pt>
              </c:strCache>
            </c:strRef>
          </c:cat>
          <c:val>
            <c:numRef>
              <c:f>HLE!$D$5:$M$5</c:f>
              <c:numCache>
                <c:formatCode>0.0</c:formatCode>
                <c:ptCount val="10"/>
                <c:pt idx="0">
                  <c:v>63.75</c:v>
                </c:pt>
                <c:pt idx="1">
                  <c:v>63.85</c:v>
                </c:pt>
                <c:pt idx="2">
                  <c:v>64.099999999999994</c:v>
                </c:pt>
                <c:pt idx="3">
                  <c:v>64.400000000000006</c:v>
                </c:pt>
                <c:pt idx="4">
                  <c:v>64.53</c:v>
                </c:pt>
                <c:pt idx="5">
                  <c:v>64.37</c:v>
                </c:pt>
                <c:pt idx="6">
                  <c:v>63.99</c:v>
                </c:pt>
                <c:pt idx="7">
                  <c:v>64.900000000000006</c:v>
                </c:pt>
                <c:pt idx="8">
                  <c:v>64.33</c:v>
                </c:pt>
                <c:pt idx="9">
                  <c:v>63.73</c:v>
                </c:pt>
              </c:numCache>
            </c:numRef>
          </c:val>
          <c:smooth val="0"/>
          <c:extLst>
            <c:ext xmlns:c16="http://schemas.microsoft.com/office/drawing/2014/chart" uri="{C3380CC4-5D6E-409C-BE32-E72D297353CC}">
              <c16:uniqueId val="{00000000-2B00-4CDF-A90B-9DCC869C381B}"/>
            </c:ext>
          </c:extLst>
        </c:ser>
        <c:ser>
          <c:idx val="1"/>
          <c:order val="1"/>
          <c:tx>
            <c:v>England - Females</c:v>
          </c:tx>
          <c:spPr>
            <a:ln w="28575" cap="rnd">
              <a:solidFill>
                <a:srgbClr val="00A78A"/>
              </a:solidFill>
              <a:prstDash val="sysDash"/>
              <a:round/>
            </a:ln>
            <a:effectLst/>
          </c:spPr>
          <c:marker>
            <c:symbol val="none"/>
          </c:marker>
          <c:errBars>
            <c:errDir val="y"/>
            <c:errBarType val="both"/>
            <c:errValType val="cust"/>
            <c:noEndCap val="0"/>
            <c:plus>
              <c:numRef>
                <c:f>HLE!$D$31:$M$31</c:f>
                <c:numCache>
                  <c:formatCode>General</c:formatCode>
                  <c:ptCount val="10"/>
                  <c:pt idx="0">
                    <c:v>0.17000000000000881</c:v>
                  </c:pt>
                  <c:pt idx="1">
                    <c:v>0.1699999999999946</c:v>
                  </c:pt>
                  <c:pt idx="2">
                    <c:v>0.17000000000000171</c:v>
                  </c:pt>
                  <c:pt idx="3">
                    <c:v>0.17999999999999972</c:v>
                  </c:pt>
                  <c:pt idx="4">
                    <c:v>0.17999999999999972</c:v>
                  </c:pt>
                  <c:pt idx="5">
                    <c:v>0.17999999999999261</c:v>
                  </c:pt>
                  <c:pt idx="6">
                    <c:v>0.17999999999999972</c:v>
                  </c:pt>
                  <c:pt idx="7">
                    <c:v>0.20999999999999375</c:v>
                  </c:pt>
                  <c:pt idx="8">
                    <c:v>0.21000000000000796</c:v>
                  </c:pt>
                  <c:pt idx="9">
                    <c:v>0.22999999999999687</c:v>
                  </c:pt>
                </c:numCache>
              </c:numRef>
            </c:plus>
            <c:minus>
              <c:numRef>
                <c:f>HLE!$D$26:$M$26</c:f>
                <c:numCache>
                  <c:formatCode>General</c:formatCode>
                  <c:ptCount val="10"/>
                  <c:pt idx="0">
                    <c:v>0.1699999999999946</c:v>
                  </c:pt>
                  <c:pt idx="1">
                    <c:v>0.17000000000000171</c:v>
                  </c:pt>
                  <c:pt idx="2">
                    <c:v>0.17999999999999972</c:v>
                  </c:pt>
                  <c:pt idx="3">
                    <c:v>0.17999999999999972</c:v>
                  </c:pt>
                  <c:pt idx="4">
                    <c:v>0.17999999999999972</c:v>
                  </c:pt>
                  <c:pt idx="5">
                    <c:v>0.17999999999999972</c:v>
                  </c:pt>
                  <c:pt idx="6">
                    <c:v>0.18999999999999773</c:v>
                  </c:pt>
                  <c:pt idx="7">
                    <c:v>0.20000000000000284</c:v>
                  </c:pt>
                  <c:pt idx="8">
                    <c:v>0.20999999999999375</c:v>
                  </c:pt>
                  <c:pt idx="9">
                    <c:v>0.23000000000000398</c:v>
                  </c:pt>
                </c:numCache>
              </c:numRef>
            </c:minus>
            <c:spPr>
              <a:noFill/>
              <a:ln w="9525" cap="flat" cmpd="sng" algn="ctr">
                <a:solidFill>
                  <a:schemeClr val="tx1">
                    <a:lumMod val="65000"/>
                    <a:lumOff val="35000"/>
                  </a:schemeClr>
                </a:solidFill>
                <a:round/>
              </a:ln>
              <a:effectLst/>
            </c:spPr>
          </c:errBars>
          <c:cat>
            <c:strRef>
              <c:f>HLE!$D$2:$M$2</c:f>
              <c:strCache>
                <c:ptCount val="10"/>
                <c:pt idx="0">
                  <c:v>2011-13</c:v>
                </c:pt>
                <c:pt idx="1">
                  <c:v>2012-14</c:v>
                </c:pt>
                <c:pt idx="2">
                  <c:v>2013-15</c:v>
                </c:pt>
                <c:pt idx="3">
                  <c:v>2014-16</c:v>
                </c:pt>
                <c:pt idx="4">
                  <c:v>2015-17</c:v>
                </c:pt>
                <c:pt idx="5">
                  <c:v>2016-18</c:v>
                </c:pt>
                <c:pt idx="6">
                  <c:v>2017-19</c:v>
                </c:pt>
                <c:pt idx="7">
                  <c:v>2018-20</c:v>
                </c:pt>
                <c:pt idx="8">
                  <c:v>2019-21</c:v>
                </c:pt>
                <c:pt idx="9">
                  <c:v>2020-22</c:v>
                </c:pt>
              </c:strCache>
            </c:strRef>
          </c:cat>
          <c:val>
            <c:numRef>
              <c:f>HLE!$D$21:$M$21</c:f>
              <c:numCache>
                <c:formatCode>0.0</c:formatCode>
                <c:ptCount val="10"/>
                <c:pt idx="0">
                  <c:v>63.87</c:v>
                </c:pt>
                <c:pt idx="1">
                  <c:v>63.9</c:v>
                </c:pt>
                <c:pt idx="2">
                  <c:v>64.14</c:v>
                </c:pt>
                <c:pt idx="3">
                  <c:v>63.9</c:v>
                </c:pt>
                <c:pt idx="4">
                  <c:v>63.9</c:v>
                </c:pt>
                <c:pt idx="5">
                  <c:v>64.03</c:v>
                </c:pt>
                <c:pt idx="6">
                  <c:v>63.69</c:v>
                </c:pt>
                <c:pt idx="7">
                  <c:v>64.06</c:v>
                </c:pt>
                <c:pt idx="8">
                  <c:v>63.8</c:v>
                </c:pt>
                <c:pt idx="9">
                  <c:v>62.7</c:v>
                </c:pt>
              </c:numCache>
            </c:numRef>
          </c:val>
          <c:smooth val="0"/>
          <c:extLst>
            <c:ext xmlns:c16="http://schemas.microsoft.com/office/drawing/2014/chart" uri="{C3380CC4-5D6E-409C-BE32-E72D297353CC}">
              <c16:uniqueId val="{00000001-2B00-4CDF-A90B-9DCC869C381B}"/>
            </c:ext>
          </c:extLst>
        </c:ser>
        <c:dLbls>
          <c:showLegendKey val="0"/>
          <c:showVal val="0"/>
          <c:showCatName val="0"/>
          <c:showSerName val="0"/>
          <c:showPercent val="0"/>
          <c:showBubbleSize val="0"/>
        </c:dLbls>
        <c:smooth val="0"/>
        <c:axId val="682422560"/>
        <c:axId val="682415672"/>
      </c:lineChart>
      <c:catAx>
        <c:axId val="6824225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682415672"/>
        <c:crosses val="autoZero"/>
        <c:auto val="1"/>
        <c:lblAlgn val="ctr"/>
        <c:lblOffset val="100"/>
        <c:noMultiLvlLbl val="0"/>
      </c:catAx>
      <c:valAx>
        <c:axId val="682415672"/>
        <c:scaling>
          <c:orientation val="minMax"/>
          <c:min val="61"/>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000">
                    <a:latin typeface="Calibri" panose="020F0502020204030204" pitchFamily="34" charset="0"/>
                    <a:cs typeface="Calibri" panose="020F0502020204030204" pitchFamily="34" charset="0"/>
                  </a:rPr>
                  <a:t>Age</a:t>
                </a:r>
                <a:r>
                  <a:rPr lang="en-US" sz="1000" baseline="0">
                    <a:latin typeface="Calibri" panose="020F0502020204030204" pitchFamily="34" charset="0"/>
                    <a:cs typeface="Calibri" panose="020F0502020204030204" pitchFamily="34" charset="0"/>
                  </a:rPr>
                  <a:t> in years</a:t>
                </a:r>
                <a:endParaRPr lang="en-US" sz="1000">
                  <a:latin typeface="Calibri" panose="020F0502020204030204" pitchFamily="34" charset="0"/>
                  <a:cs typeface="Calibri" panose="020F0502020204030204" pitchFamily="34" charset="0"/>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crossAx val="6824225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Sheet1!$G$259:$G$260</c:f>
              <c:strCache>
                <c:ptCount val="2"/>
                <c:pt idx="0">
                  <c:v>Healthy life expectancy</c:v>
                </c:pt>
                <c:pt idx="1">
                  <c:v>Male</c:v>
                </c:pt>
              </c:strCache>
            </c:strRef>
          </c:tx>
          <c:spPr>
            <a:ln w="19050" cap="rnd">
              <a:noFill/>
              <a:round/>
            </a:ln>
            <a:effectLst/>
          </c:spPr>
          <c:marker>
            <c:symbol val="circle"/>
            <c:size val="7"/>
            <c:spPr>
              <a:solidFill>
                <a:srgbClr val="792D89">
                  <a:lumMod val="60000"/>
                  <a:lumOff val="40000"/>
                </a:srgbClr>
              </a:solidFill>
              <a:ln w="9525">
                <a:solidFill>
                  <a:srgbClr val="353E43">
                    <a:lumMod val="50000"/>
                  </a:srgbClr>
                </a:solidFill>
              </a:ln>
              <a:effectLst/>
            </c:spPr>
          </c:marker>
          <c:trendline>
            <c:spPr>
              <a:ln w="19050" cap="rnd">
                <a:solidFill>
                  <a:srgbClr val="792D89">
                    <a:lumMod val="60000"/>
                    <a:lumOff val="40000"/>
                  </a:srgbClr>
                </a:solidFill>
                <a:prstDash val="solid"/>
              </a:ln>
              <a:effectLst/>
            </c:spPr>
            <c:trendlineType val="linear"/>
            <c:dispRSqr val="0"/>
            <c:dispEq val="0"/>
          </c:trendline>
          <c:xVal>
            <c:numRef>
              <c:f>Sheet1!$C$261:$C$292</c:f>
              <c:numCache>
                <c:formatCode>General</c:formatCode>
                <c:ptCount val="32"/>
                <c:pt idx="0">
                  <c:v>32.799999999999997</c:v>
                </c:pt>
                <c:pt idx="1">
                  <c:v>16.100000000000001</c:v>
                </c:pt>
                <c:pt idx="2">
                  <c:v>16.3</c:v>
                </c:pt>
                <c:pt idx="3">
                  <c:v>25.6</c:v>
                </c:pt>
                <c:pt idx="4">
                  <c:v>14.2</c:v>
                </c:pt>
                <c:pt idx="5">
                  <c:v>20.100000000000001</c:v>
                </c:pt>
                <c:pt idx="6">
                  <c:v>22.5</c:v>
                </c:pt>
                <c:pt idx="7">
                  <c:v>22.7</c:v>
                </c:pt>
                <c:pt idx="8">
                  <c:v>25.8</c:v>
                </c:pt>
                <c:pt idx="9">
                  <c:v>24.5</c:v>
                </c:pt>
                <c:pt idx="10">
                  <c:v>32.5</c:v>
                </c:pt>
                <c:pt idx="11">
                  <c:v>22.3</c:v>
                </c:pt>
                <c:pt idx="12">
                  <c:v>28</c:v>
                </c:pt>
                <c:pt idx="13">
                  <c:v>15</c:v>
                </c:pt>
                <c:pt idx="14">
                  <c:v>16.8</c:v>
                </c:pt>
                <c:pt idx="15">
                  <c:v>18.2</c:v>
                </c:pt>
                <c:pt idx="16">
                  <c:v>21.5</c:v>
                </c:pt>
                <c:pt idx="17">
                  <c:v>27.5</c:v>
                </c:pt>
                <c:pt idx="18">
                  <c:v>21.5</c:v>
                </c:pt>
                <c:pt idx="19">
                  <c:v>11.4</c:v>
                </c:pt>
                <c:pt idx="20">
                  <c:v>25.4</c:v>
                </c:pt>
                <c:pt idx="21">
                  <c:v>26.7</c:v>
                </c:pt>
                <c:pt idx="22">
                  <c:v>14.6</c:v>
                </c:pt>
                <c:pt idx="23">
                  <c:v>29.6</c:v>
                </c:pt>
                <c:pt idx="24">
                  <c:v>17.2</c:v>
                </c:pt>
                <c:pt idx="25">
                  <c:v>9.4</c:v>
                </c:pt>
                <c:pt idx="26">
                  <c:v>25.8</c:v>
                </c:pt>
                <c:pt idx="27">
                  <c:v>14</c:v>
                </c:pt>
                <c:pt idx="28">
                  <c:v>27.9</c:v>
                </c:pt>
                <c:pt idx="29">
                  <c:v>25.2</c:v>
                </c:pt>
                <c:pt idx="30">
                  <c:v>16.600000000000001</c:v>
                </c:pt>
                <c:pt idx="31">
                  <c:v>20.3</c:v>
                </c:pt>
              </c:numCache>
            </c:numRef>
          </c:xVal>
          <c:yVal>
            <c:numRef>
              <c:f>Sheet1!$G$261:$G$292</c:f>
              <c:numCache>
                <c:formatCode>General</c:formatCode>
                <c:ptCount val="32"/>
                <c:pt idx="0">
                  <c:v>58.1</c:v>
                </c:pt>
                <c:pt idx="1">
                  <c:v>62.9</c:v>
                </c:pt>
                <c:pt idx="2">
                  <c:v>66.400000000000006</c:v>
                </c:pt>
                <c:pt idx="3">
                  <c:v>62.6</c:v>
                </c:pt>
                <c:pt idx="4">
                  <c:v>67.400000000000006</c:v>
                </c:pt>
                <c:pt idx="5">
                  <c:v>64.599999999999994</c:v>
                </c:pt>
                <c:pt idx="6">
                  <c:v>63.2</c:v>
                </c:pt>
                <c:pt idx="7">
                  <c:v>61.4</c:v>
                </c:pt>
                <c:pt idx="8">
                  <c:v>64.3</c:v>
                </c:pt>
                <c:pt idx="9">
                  <c:v>60.1</c:v>
                </c:pt>
                <c:pt idx="10">
                  <c:v>60.2</c:v>
                </c:pt>
                <c:pt idx="11">
                  <c:v>66.099999999999994</c:v>
                </c:pt>
                <c:pt idx="12">
                  <c:v>62.6</c:v>
                </c:pt>
                <c:pt idx="13">
                  <c:v>64.8</c:v>
                </c:pt>
                <c:pt idx="14">
                  <c:v>64.599999999999994</c:v>
                </c:pt>
                <c:pt idx="15">
                  <c:v>65</c:v>
                </c:pt>
                <c:pt idx="16">
                  <c:v>62.1</c:v>
                </c:pt>
                <c:pt idx="17">
                  <c:v>63</c:v>
                </c:pt>
                <c:pt idx="18">
                  <c:v>67.400000000000006</c:v>
                </c:pt>
                <c:pt idx="19">
                  <c:v>69.400000000000006</c:v>
                </c:pt>
                <c:pt idx="20">
                  <c:v>60.9</c:v>
                </c:pt>
                <c:pt idx="21">
                  <c:v>64.599999999999994</c:v>
                </c:pt>
                <c:pt idx="22">
                  <c:v>66.599999999999994</c:v>
                </c:pt>
                <c:pt idx="23">
                  <c:v>59.5</c:v>
                </c:pt>
                <c:pt idx="24">
                  <c:v>60.6</c:v>
                </c:pt>
                <c:pt idx="25">
                  <c:v>70.2</c:v>
                </c:pt>
                <c:pt idx="26">
                  <c:v>63.4</c:v>
                </c:pt>
                <c:pt idx="27">
                  <c:v>66.3</c:v>
                </c:pt>
                <c:pt idx="28">
                  <c:v>65.3</c:v>
                </c:pt>
                <c:pt idx="29">
                  <c:v>63.2</c:v>
                </c:pt>
                <c:pt idx="30">
                  <c:v>65.400000000000006</c:v>
                </c:pt>
                <c:pt idx="31">
                  <c:v>66.3</c:v>
                </c:pt>
              </c:numCache>
            </c:numRef>
          </c:yVal>
          <c:smooth val="0"/>
          <c:extLst>
            <c:ext xmlns:c16="http://schemas.microsoft.com/office/drawing/2014/chart" uri="{C3380CC4-5D6E-409C-BE32-E72D297353CC}">
              <c16:uniqueId val="{00000001-E5C3-46D9-A7D2-41C858AC6791}"/>
            </c:ext>
          </c:extLst>
        </c:ser>
        <c:ser>
          <c:idx val="1"/>
          <c:order val="1"/>
          <c:tx>
            <c:strRef>
              <c:f>Sheet1!$H$259:$H$260</c:f>
              <c:strCache>
                <c:ptCount val="2"/>
                <c:pt idx="0">
                  <c:v>Healthy life expectancy</c:v>
                </c:pt>
                <c:pt idx="1">
                  <c:v>Female</c:v>
                </c:pt>
              </c:strCache>
            </c:strRef>
          </c:tx>
          <c:spPr>
            <a:ln w="19050" cap="rnd">
              <a:noFill/>
              <a:round/>
            </a:ln>
            <a:effectLst/>
          </c:spPr>
          <c:marker>
            <c:symbol val="circle"/>
            <c:size val="7"/>
            <c:spPr>
              <a:solidFill>
                <a:srgbClr val="EE266D">
                  <a:lumMod val="75000"/>
                </a:srgbClr>
              </a:solidFill>
              <a:ln w="9525">
                <a:solidFill>
                  <a:srgbClr val="353E43">
                    <a:lumMod val="50000"/>
                  </a:srgbClr>
                </a:solidFill>
              </a:ln>
              <a:effectLst/>
            </c:spPr>
          </c:marker>
          <c:trendline>
            <c:spPr>
              <a:ln w="19050" cap="rnd">
                <a:solidFill>
                  <a:srgbClr val="EE266D">
                    <a:lumMod val="75000"/>
                  </a:srgbClr>
                </a:solidFill>
                <a:prstDash val="solid"/>
              </a:ln>
              <a:effectLst/>
            </c:spPr>
            <c:trendlineType val="linear"/>
            <c:dispRSqr val="0"/>
            <c:dispEq val="0"/>
          </c:trendline>
          <c:xVal>
            <c:numRef>
              <c:f>Sheet1!$C$261:$C$292</c:f>
              <c:numCache>
                <c:formatCode>General</c:formatCode>
                <c:ptCount val="32"/>
                <c:pt idx="0">
                  <c:v>32.799999999999997</c:v>
                </c:pt>
                <c:pt idx="1">
                  <c:v>16.100000000000001</c:v>
                </c:pt>
                <c:pt idx="2">
                  <c:v>16.3</c:v>
                </c:pt>
                <c:pt idx="3">
                  <c:v>25.6</c:v>
                </c:pt>
                <c:pt idx="4">
                  <c:v>14.2</c:v>
                </c:pt>
                <c:pt idx="5">
                  <c:v>20.100000000000001</c:v>
                </c:pt>
                <c:pt idx="6">
                  <c:v>22.5</c:v>
                </c:pt>
                <c:pt idx="7">
                  <c:v>22.7</c:v>
                </c:pt>
                <c:pt idx="8">
                  <c:v>25.8</c:v>
                </c:pt>
                <c:pt idx="9">
                  <c:v>24.5</c:v>
                </c:pt>
                <c:pt idx="10">
                  <c:v>32.5</c:v>
                </c:pt>
                <c:pt idx="11">
                  <c:v>22.3</c:v>
                </c:pt>
                <c:pt idx="12">
                  <c:v>28</c:v>
                </c:pt>
                <c:pt idx="13">
                  <c:v>15</c:v>
                </c:pt>
                <c:pt idx="14">
                  <c:v>16.8</c:v>
                </c:pt>
                <c:pt idx="15">
                  <c:v>18.2</c:v>
                </c:pt>
                <c:pt idx="16">
                  <c:v>21.5</c:v>
                </c:pt>
                <c:pt idx="17">
                  <c:v>27.5</c:v>
                </c:pt>
                <c:pt idx="18">
                  <c:v>21.5</c:v>
                </c:pt>
                <c:pt idx="19">
                  <c:v>11.4</c:v>
                </c:pt>
                <c:pt idx="20">
                  <c:v>25.4</c:v>
                </c:pt>
                <c:pt idx="21">
                  <c:v>26.7</c:v>
                </c:pt>
                <c:pt idx="22">
                  <c:v>14.6</c:v>
                </c:pt>
                <c:pt idx="23">
                  <c:v>29.6</c:v>
                </c:pt>
                <c:pt idx="24">
                  <c:v>17.2</c:v>
                </c:pt>
                <c:pt idx="25">
                  <c:v>9.4</c:v>
                </c:pt>
                <c:pt idx="26">
                  <c:v>25.8</c:v>
                </c:pt>
                <c:pt idx="27">
                  <c:v>14</c:v>
                </c:pt>
                <c:pt idx="28">
                  <c:v>27.9</c:v>
                </c:pt>
                <c:pt idx="29">
                  <c:v>25.2</c:v>
                </c:pt>
                <c:pt idx="30">
                  <c:v>16.600000000000001</c:v>
                </c:pt>
                <c:pt idx="31">
                  <c:v>20.3</c:v>
                </c:pt>
              </c:numCache>
            </c:numRef>
          </c:xVal>
          <c:yVal>
            <c:numRef>
              <c:f>Sheet1!$H$261:$H$292</c:f>
              <c:numCache>
                <c:formatCode>General</c:formatCode>
                <c:ptCount val="32"/>
                <c:pt idx="0">
                  <c:v>60.1</c:v>
                </c:pt>
                <c:pt idx="1">
                  <c:v>67.099999999999994</c:v>
                </c:pt>
                <c:pt idx="2">
                  <c:v>63.9</c:v>
                </c:pt>
                <c:pt idx="3">
                  <c:v>68.599999999999994</c:v>
                </c:pt>
                <c:pt idx="4">
                  <c:v>67.599999999999994</c:v>
                </c:pt>
                <c:pt idx="5">
                  <c:v>66.8</c:v>
                </c:pt>
                <c:pt idx="6">
                  <c:v>62.4</c:v>
                </c:pt>
                <c:pt idx="7">
                  <c:v>65.3</c:v>
                </c:pt>
                <c:pt idx="8">
                  <c:v>62.1</c:v>
                </c:pt>
                <c:pt idx="9">
                  <c:v>67.2</c:v>
                </c:pt>
                <c:pt idx="10">
                  <c:v>61.5</c:v>
                </c:pt>
                <c:pt idx="11">
                  <c:v>62.6</c:v>
                </c:pt>
                <c:pt idx="12">
                  <c:v>65</c:v>
                </c:pt>
                <c:pt idx="13">
                  <c:v>60.9</c:v>
                </c:pt>
                <c:pt idx="14">
                  <c:v>63.8</c:v>
                </c:pt>
                <c:pt idx="15">
                  <c:v>63.4</c:v>
                </c:pt>
                <c:pt idx="16">
                  <c:v>62.6</c:v>
                </c:pt>
                <c:pt idx="17">
                  <c:v>63.8</c:v>
                </c:pt>
                <c:pt idx="18">
                  <c:v>70</c:v>
                </c:pt>
                <c:pt idx="19">
                  <c:v>69.599999999999994</c:v>
                </c:pt>
                <c:pt idx="20">
                  <c:v>59.5</c:v>
                </c:pt>
                <c:pt idx="21">
                  <c:v>63.2</c:v>
                </c:pt>
                <c:pt idx="22">
                  <c:v>67.099999999999994</c:v>
                </c:pt>
                <c:pt idx="23">
                  <c:v>64.599999999999994</c:v>
                </c:pt>
                <c:pt idx="24">
                  <c:v>64</c:v>
                </c:pt>
                <c:pt idx="25">
                  <c:v>68.900000000000006</c:v>
                </c:pt>
                <c:pt idx="26">
                  <c:v>62</c:v>
                </c:pt>
                <c:pt idx="27">
                  <c:v>68.5</c:v>
                </c:pt>
                <c:pt idx="28">
                  <c:v>57.8</c:v>
                </c:pt>
                <c:pt idx="29">
                  <c:v>68</c:v>
                </c:pt>
                <c:pt idx="30">
                  <c:v>70.099999999999994</c:v>
                </c:pt>
                <c:pt idx="31">
                  <c:v>65.2</c:v>
                </c:pt>
              </c:numCache>
            </c:numRef>
          </c:yVal>
          <c:smooth val="0"/>
          <c:extLst>
            <c:ext xmlns:c16="http://schemas.microsoft.com/office/drawing/2014/chart" uri="{C3380CC4-5D6E-409C-BE32-E72D297353CC}">
              <c16:uniqueId val="{00000003-E5C3-46D9-A7D2-41C858AC6791}"/>
            </c:ext>
          </c:extLst>
        </c:ser>
        <c:dLbls>
          <c:showLegendKey val="0"/>
          <c:showVal val="0"/>
          <c:showCatName val="0"/>
          <c:showSerName val="0"/>
          <c:showPercent val="0"/>
          <c:showBubbleSize val="0"/>
        </c:dLbls>
        <c:axId val="1477988048"/>
        <c:axId val="1598240288"/>
      </c:scatterChart>
      <c:valAx>
        <c:axId val="1477988048"/>
        <c:scaling>
          <c:orientation val="minMax"/>
          <c:min val="5"/>
        </c:scaling>
        <c:delete val="0"/>
        <c:axPos val="b"/>
        <c:title>
          <c:tx>
            <c:rich>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GB" sz="1200" b="1"/>
                  <a:t>Average Deprivation Score</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98240288"/>
        <c:crosses val="autoZero"/>
        <c:crossBetween val="midCat"/>
      </c:valAx>
      <c:valAx>
        <c:axId val="1598240288"/>
        <c:scaling>
          <c:orientation val="minMax"/>
          <c:min val="50"/>
        </c:scaling>
        <c:delete val="0"/>
        <c:axPos val="l"/>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GB" sz="1400" b="1"/>
                  <a:t>Healthy life expectancy (years)</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477988048"/>
        <c:crosses val="autoZero"/>
        <c:crossBetween val="midCat"/>
      </c:valAx>
      <c:spPr>
        <a:noFill/>
        <a:ln>
          <a:noFill/>
        </a:ln>
        <a:effectLst/>
      </c:spPr>
    </c:plotArea>
    <c:legend>
      <c:legendPos val="b"/>
      <c:legendEntry>
        <c:idx val="2"/>
        <c:delete val="1"/>
      </c:legendEntry>
      <c:legendEntry>
        <c:idx val="3"/>
        <c:delete val="1"/>
      </c:legendEntry>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spPr>
            <a:ln w="19050" cap="rnd">
              <a:noFill/>
              <a:round/>
            </a:ln>
            <a:effectLst/>
          </c:spPr>
          <c:marker>
            <c:symbol val="circle"/>
            <c:size val="8"/>
            <c:spPr>
              <a:solidFill>
                <a:srgbClr val="00B050"/>
              </a:solidFill>
              <a:ln w="22225">
                <a:solidFill>
                  <a:srgbClr val="008D48">
                    <a:lumMod val="75000"/>
                  </a:srgbClr>
                </a:solidFill>
              </a:ln>
              <a:effectLst/>
            </c:spPr>
          </c:marker>
          <c:trendline>
            <c:spPr>
              <a:ln w="19050" cap="rnd">
                <a:solidFill>
                  <a:schemeClr val="tx1"/>
                </a:solidFill>
                <a:prstDash val="solid"/>
              </a:ln>
              <a:effectLst/>
            </c:spPr>
            <c:trendlineType val="linear"/>
            <c:dispRSqr val="0"/>
            <c:dispEq val="0"/>
          </c:trendline>
          <c:xVal>
            <c:numRef>
              <c:f>Sheet1!$D$66:$D$97</c:f>
              <c:numCache>
                <c:formatCode>General</c:formatCode>
                <c:ptCount val="32"/>
                <c:pt idx="0">
                  <c:v>61</c:v>
                </c:pt>
                <c:pt idx="1">
                  <c:v>66.8</c:v>
                </c:pt>
                <c:pt idx="2">
                  <c:v>64.7</c:v>
                </c:pt>
                <c:pt idx="3">
                  <c:v>67.2</c:v>
                </c:pt>
                <c:pt idx="4">
                  <c:v>64.8</c:v>
                </c:pt>
                <c:pt idx="5">
                  <c:v>67</c:v>
                </c:pt>
                <c:pt idx="6">
                  <c:v>67.8</c:v>
                </c:pt>
                <c:pt idx="7">
                  <c:v>68.400000000000006</c:v>
                </c:pt>
                <c:pt idx="8">
                  <c:v>66.900000000000006</c:v>
                </c:pt>
                <c:pt idx="9">
                  <c:v>60.9</c:v>
                </c:pt>
                <c:pt idx="10">
                  <c:v>62</c:v>
                </c:pt>
                <c:pt idx="11">
                  <c:v>64.5</c:v>
                </c:pt>
                <c:pt idx="12">
                  <c:v>65.5</c:v>
                </c:pt>
                <c:pt idx="13">
                  <c:v>63.7</c:v>
                </c:pt>
                <c:pt idx="14">
                  <c:v>65.7</c:v>
                </c:pt>
                <c:pt idx="15">
                  <c:v>64.2</c:v>
                </c:pt>
                <c:pt idx="16">
                  <c:v>58.2</c:v>
                </c:pt>
                <c:pt idx="17">
                  <c:v>66.900000000000006</c:v>
                </c:pt>
                <c:pt idx="18">
                  <c:v>63.6</c:v>
                </c:pt>
                <c:pt idx="19">
                  <c:v>61.8</c:v>
                </c:pt>
                <c:pt idx="20">
                  <c:v>60.7</c:v>
                </c:pt>
                <c:pt idx="21">
                  <c:v>68.900000000000006</c:v>
                </c:pt>
                <c:pt idx="22">
                  <c:v>63.4</c:v>
                </c:pt>
                <c:pt idx="23">
                  <c:v>65.900000000000006</c:v>
                </c:pt>
                <c:pt idx="24">
                  <c:v>63.7</c:v>
                </c:pt>
                <c:pt idx="25">
                  <c:v>60.4</c:v>
                </c:pt>
                <c:pt idx="26">
                  <c:v>61.3</c:v>
                </c:pt>
                <c:pt idx="27">
                  <c:v>64.3</c:v>
                </c:pt>
                <c:pt idx="28">
                  <c:v>63.8</c:v>
                </c:pt>
                <c:pt idx="29">
                  <c:v>63.4</c:v>
                </c:pt>
                <c:pt idx="30">
                  <c:v>61.4</c:v>
                </c:pt>
                <c:pt idx="31">
                  <c:v>63.8</c:v>
                </c:pt>
              </c:numCache>
            </c:numRef>
          </c:xVal>
          <c:yVal>
            <c:numRef>
              <c:f>Sheet1!$F$66:$F$97</c:f>
              <c:numCache>
                <c:formatCode>0.0%</c:formatCode>
                <c:ptCount val="32"/>
                <c:pt idx="0">
                  <c:v>0.20572916666666663</c:v>
                </c:pt>
                <c:pt idx="1">
                  <c:v>0.16185696361355087</c:v>
                </c:pt>
                <c:pt idx="2">
                  <c:v>0.20613496932515335</c:v>
                </c:pt>
                <c:pt idx="3">
                  <c:v>0.15577889447236171</c:v>
                </c:pt>
                <c:pt idx="4">
                  <c:v>0.18078381795195952</c:v>
                </c:pt>
                <c:pt idx="5">
                  <c:v>0.17487684729064043</c:v>
                </c:pt>
                <c:pt idx="6">
                  <c:v>0.17317073170731712</c:v>
                </c:pt>
                <c:pt idx="7">
                  <c:v>0.15970515970515969</c:v>
                </c:pt>
                <c:pt idx="8">
                  <c:v>0.16791044776119401</c:v>
                </c:pt>
                <c:pt idx="9">
                  <c:v>0.21419354838709678</c:v>
                </c:pt>
                <c:pt idx="10">
                  <c:v>0.20918367346938782</c:v>
                </c:pt>
                <c:pt idx="11">
                  <c:v>0.20761670761670767</c:v>
                </c:pt>
                <c:pt idx="12">
                  <c:v>0.17193426042983559</c:v>
                </c:pt>
                <c:pt idx="13">
                  <c:v>0.20374999999999996</c:v>
                </c:pt>
                <c:pt idx="14">
                  <c:v>0.16940581542351443</c:v>
                </c:pt>
                <c:pt idx="15">
                  <c:v>0.20740740740740737</c:v>
                </c:pt>
                <c:pt idx="16">
                  <c:v>0.25954198473282436</c:v>
                </c:pt>
                <c:pt idx="17">
                  <c:v>0.16060225846925968</c:v>
                </c:pt>
                <c:pt idx="18">
                  <c:v>0.20300751879699244</c:v>
                </c:pt>
                <c:pt idx="19">
                  <c:v>0.22556390977443611</c:v>
                </c:pt>
                <c:pt idx="20">
                  <c:v>0.24219725343320839</c:v>
                </c:pt>
                <c:pt idx="21">
                  <c:v>0.12229299363057318</c:v>
                </c:pt>
                <c:pt idx="22">
                  <c:v>0.20551378446115287</c:v>
                </c:pt>
                <c:pt idx="23">
                  <c:v>0.19437652811735931</c:v>
                </c:pt>
                <c:pt idx="24">
                  <c:v>0.19672131147540978</c:v>
                </c:pt>
                <c:pt idx="25">
                  <c:v>0.22959183673469394</c:v>
                </c:pt>
                <c:pt idx="26">
                  <c:v>0.21410256410256415</c:v>
                </c:pt>
                <c:pt idx="27">
                  <c:v>0.19524405506883613</c:v>
                </c:pt>
                <c:pt idx="28">
                  <c:v>0.1964735516372797</c:v>
                </c:pt>
                <c:pt idx="29">
                  <c:v>0.1892583120204604</c:v>
                </c:pt>
                <c:pt idx="30">
                  <c:v>0.21079691516709512</c:v>
                </c:pt>
                <c:pt idx="31">
                  <c:v>0.18414322250639392</c:v>
                </c:pt>
              </c:numCache>
            </c:numRef>
          </c:yVal>
          <c:smooth val="0"/>
          <c:extLst>
            <c:ext xmlns:c16="http://schemas.microsoft.com/office/drawing/2014/chart" uri="{C3380CC4-5D6E-409C-BE32-E72D297353CC}">
              <c16:uniqueId val="{00000001-2985-4EF3-8AE5-14E6B73FEFEB}"/>
            </c:ext>
          </c:extLst>
        </c:ser>
        <c:dLbls>
          <c:showLegendKey val="0"/>
          <c:showVal val="0"/>
          <c:showCatName val="0"/>
          <c:showSerName val="0"/>
          <c:showPercent val="0"/>
          <c:showBubbleSize val="0"/>
        </c:dLbls>
        <c:axId val="1596864527"/>
        <c:axId val="1418399311"/>
      </c:scatterChart>
      <c:valAx>
        <c:axId val="1596864527"/>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GB" sz="1400" b="1"/>
                  <a:t>Disability</a:t>
                </a:r>
                <a:r>
                  <a:rPr lang="en-GB" sz="1400" b="1" baseline="0"/>
                  <a:t> free life expectancy (years)</a:t>
                </a:r>
                <a:endParaRPr lang="en-GB" sz="1400" b="1"/>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9050" cap="flat" cmpd="sng" algn="ctr">
            <a:solidFill>
              <a:srgbClr val="353E43"/>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418399311"/>
        <c:crosses val="autoZero"/>
        <c:crossBetween val="midCat"/>
      </c:valAx>
      <c:valAx>
        <c:axId val="1418399311"/>
        <c:scaling>
          <c:orientation val="minMax"/>
        </c:scaling>
        <c:delete val="0"/>
        <c:axPos val="l"/>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GB" sz="1400" b="1"/>
                  <a:t>Proportion</a:t>
                </a:r>
                <a:r>
                  <a:rPr lang="en-GB" sz="1400" b="1" baseline="0"/>
                  <a:t> of life lived with disability</a:t>
                </a:r>
                <a:endParaRPr lang="en-GB" sz="1400" b="1"/>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19050" cap="flat" cmpd="sng" algn="ctr">
            <a:solidFill>
              <a:srgbClr val="353E43"/>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596864527"/>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spPr>
            <a:ln w="19050" cap="rnd">
              <a:noFill/>
              <a:round/>
            </a:ln>
            <a:effectLst/>
          </c:spPr>
          <c:marker>
            <c:symbol val="circle"/>
            <c:size val="8"/>
            <c:spPr>
              <a:solidFill>
                <a:srgbClr val="00B050"/>
              </a:solidFill>
              <a:ln w="22225">
                <a:solidFill>
                  <a:srgbClr val="008D48">
                    <a:lumMod val="75000"/>
                  </a:srgbClr>
                </a:solidFill>
              </a:ln>
              <a:effectLst/>
            </c:spPr>
          </c:marker>
          <c:trendline>
            <c:spPr>
              <a:ln w="19050" cap="rnd">
                <a:solidFill>
                  <a:schemeClr val="tx1"/>
                </a:solidFill>
                <a:prstDash val="solid"/>
              </a:ln>
              <a:effectLst/>
            </c:spPr>
            <c:trendlineType val="linear"/>
            <c:dispRSqr val="0"/>
            <c:dispEq val="0"/>
          </c:trendline>
          <c:xVal>
            <c:numRef>
              <c:f>Sheet1!$H$66:$H$97</c:f>
              <c:numCache>
                <c:formatCode>General</c:formatCode>
                <c:ptCount val="32"/>
                <c:pt idx="0">
                  <c:v>59.2</c:v>
                </c:pt>
                <c:pt idx="1">
                  <c:v>68.8</c:v>
                </c:pt>
                <c:pt idx="2">
                  <c:v>68.400000000000006</c:v>
                </c:pt>
                <c:pt idx="3">
                  <c:v>67.3</c:v>
                </c:pt>
                <c:pt idx="4">
                  <c:v>67.2</c:v>
                </c:pt>
                <c:pt idx="5">
                  <c:v>66.7</c:v>
                </c:pt>
                <c:pt idx="6">
                  <c:v>66.2</c:v>
                </c:pt>
                <c:pt idx="7">
                  <c:v>66.099999999999994</c:v>
                </c:pt>
                <c:pt idx="8">
                  <c:v>65.8</c:v>
                </c:pt>
                <c:pt idx="9">
                  <c:v>65.7</c:v>
                </c:pt>
                <c:pt idx="10">
                  <c:v>64.8</c:v>
                </c:pt>
                <c:pt idx="11">
                  <c:v>64.400000000000006</c:v>
                </c:pt>
                <c:pt idx="12">
                  <c:v>64.400000000000006</c:v>
                </c:pt>
                <c:pt idx="13">
                  <c:v>64.3</c:v>
                </c:pt>
                <c:pt idx="14">
                  <c:v>63.8</c:v>
                </c:pt>
                <c:pt idx="15">
                  <c:v>63.5</c:v>
                </c:pt>
                <c:pt idx="16">
                  <c:v>63.5</c:v>
                </c:pt>
                <c:pt idx="17">
                  <c:v>63.3</c:v>
                </c:pt>
                <c:pt idx="18">
                  <c:v>63.2</c:v>
                </c:pt>
                <c:pt idx="19">
                  <c:v>63.2</c:v>
                </c:pt>
                <c:pt idx="20">
                  <c:v>62.8</c:v>
                </c:pt>
                <c:pt idx="21">
                  <c:v>62.6</c:v>
                </c:pt>
                <c:pt idx="22">
                  <c:v>62.5</c:v>
                </c:pt>
                <c:pt idx="23">
                  <c:v>62.3</c:v>
                </c:pt>
                <c:pt idx="24">
                  <c:v>62.2</c:v>
                </c:pt>
                <c:pt idx="25">
                  <c:v>62.1</c:v>
                </c:pt>
                <c:pt idx="26">
                  <c:v>61.4</c:v>
                </c:pt>
                <c:pt idx="27">
                  <c:v>61.1</c:v>
                </c:pt>
                <c:pt idx="28">
                  <c:v>60</c:v>
                </c:pt>
                <c:pt idx="29">
                  <c:v>58.9</c:v>
                </c:pt>
                <c:pt idx="30">
                  <c:v>57.8</c:v>
                </c:pt>
                <c:pt idx="31">
                  <c:v>54.5</c:v>
                </c:pt>
              </c:numCache>
            </c:numRef>
          </c:xVal>
          <c:yVal>
            <c:numRef>
              <c:f>Sheet1!$J$66:$J$97</c:f>
              <c:numCache>
                <c:formatCode>0.0%</c:formatCode>
                <c:ptCount val="32"/>
                <c:pt idx="0">
                  <c:v>0.27361963190184047</c:v>
                </c:pt>
                <c:pt idx="1">
                  <c:v>0.18289786223277915</c:v>
                </c:pt>
                <c:pt idx="2">
                  <c:v>0.20924855491329472</c:v>
                </c:pt>
                <c:pt idx="3">
                  <c:v>0.20730270906949361</c:v>
                </c:pt>
                <c:pt idx="4">
                  <c:v>0.2009512485136741</c:v>
                </c:pt>
                <c:pt idx="5">
                  <c:v>0.21251475796930341</c:v>
                </c:pt>
                <c:pt idx="6">
                  <c:v>0.23023255813953486</c:v>
                </c:pt>
                <c:pt idx="7">
                  <c:v>0.22051886792452835</c:v>
                </c:pt>
                <c:pt idx="8">
                  <c:v>0.21945432977461449</c:v>
                </c:pt>
                <c:pt idx="9">
                  <c:v>0.19975639464068201</c:v>
                </c:pt>
                <c:pt idx="10">
                  <c:v>0.21739130434782608</c:v>
                </c:pt>
                <c:pt idx="11">
                  <c:v>0.24501758499413825</c:v>
                </c:pt>
                <c:pt idx="12">
                  <c:v>0.2305854241338112</c:v>
                </c:pt>
                <c:pt idx="13">
                  <c:v>0.23452380952380955</c:v>
                </c:pt>
                <c:pt idx="14">
                  <c:v>0.2377538829151733</c:v>
                </c:pt>
                <c:pt idx="15">
                  <c:v>0.25117924528301883</c:v>
                </c:pt>
                <c:pt idx="16">
                  <c:v>0.23216444981862155</c:v>
                </c:pt>
                <c:pt idx="17">
                  <c:v>0.24642857142857147</c:v>
                </c:pt>
                <c:pt idx="18">
                  <c:v>0.24129651860744292</c:v>
                </c:pt>
                <c:pt idx="19">
                  <c:v>0.25295508274231671</c:v>
                </c:pt>
                <c:pt idx="20">
                  <c:v>0.25592417061611383</c:v>
                </c:pt>
                <c:pt idx="21">
                  <c:v>0.24940047961630699</c:v>
                </c:pt>
                <c:pt idx="22">
                  <c:v>0.25149700598802394</c:v>
                </c:pt>
                <c:pt idx="23">
                  <c:v>0.27134502923976611</c:v>
                </c:pt>
                <c:pt idx="24">
                  <c:v>0.25686977299880526</c:v>
                </c:pt>
                <c:pt idx="25">
                  <c:v>0.25180722891566265</c:v>
                </c:pt>
                <c:pt idx="26">
                  <c:v>0.26024096385542173</c:v>
                </c:pt>
                <c:pt idx="27">
                  <c:v>0.27520759193357053</c:v>
                </c:pt>
                <c:pt idx="28">
                  <c:v>0.28229665071770332</c:v>
                </c:pt>
                <c:pt idx="29">
                  <c:v>0.29461077844311379</c:v>
                </c:pt>
                <c:pt idx="30">
                  <c:v>0.29253365973072221</c:v>
                </c:pt>
                <c:pt idx="31">
                  <c:v>0.34495192307692307</c:v>
                </c:pt>
              </c:numCache>
            </c:numRef>
          </c:yVal>
          <c:smooth val="0"/>
          <c:extLst>
            <c:ext xmlns:c16="http://schemas.microsoft.com/office/drawing/2014/chart" uri="{C3380CC4-5D6E-409C-BE32-E72D297353CC}">
              <c16:uniqueId val="{00000001-0830-47B7-93A0-5BFBEC2431D6}"/>
            </c:ext>
          </c:extLst>
        </c:ser>
        <c:dLbls>
          <c:showLegendKey val="0"/>
          <c:showVal val="0"/>
          <c:showCatName val="0"/>
          <c:showSerName val="0"/>
          <c:showPercent val="0"/>
          <c:showBubbleSize val="0"/>
        </c:dLbls>
        <c:axId val="1585385279"/>
        <c:axId val="1543236367"/>
      </c:scatterChart>
      <c:valAx>
        <c:axId val="1585385279"/>
        <c:scaling>
          <c:orientation val="minMax"/>
          <c:min val="52"/>
        </c:scaling>
        <c:delete val="0"/>
        <c:axPos val="b"/>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GB" sz="1400" b="1"/>
                  <a:t>Disability free life expectancy (years)</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9050" cap="flat" cmpd="sng" algn="ctr">
            <a:solidFill>
              <a:srgbClr val="353E43">
                <a:lumMod val="75000"/>
              </a:srgb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543236367"/>
        <c:crosses val="autoZero"/>
        <c:crossBetween val="midCat"/>
      </c:valAx>
      <c:valAx>
        <c:axId val="1543236367"/>
        <c:scaling>
          <c:orientation val="minMax"/>
        </c:scaling>
        <c:delete val="0"/>
        <c:axPos val="l"/>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GB" sz="1400" b="1"/>
                  <a:t>Proportion of life lived with disability</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19050" cap="flat" cmpd="sng" algn="ctr">
            <a:solidFill>
              <a:srgbClr val="353E43">
                <a:lumMod val="50000"/>
              </a:srgb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585385279"/>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Sheet1!$F$259</c:f>
              <c:strCache>
                <c:ptCount val="1"/>
                <c:pt idx="0">
                  <c:v>Low birthweight</c:v>
                </c:pt>
              </c:strCache>
            </c:strRef>
          </c:tx>
          <c:spPr>
            <a:ln w="19050" cap="rnd">
              <a:noFill/>
              <a:round/>
            </a:ln>
            <a:effectLst/>
          </c:spPr>
          <c:marker>
            <c:symbol val="circle"/>
            <c:size val="7"/>
            <c:spPr>
              <a:solidFill>
                <a:srgbClr val="EE266D">
                  <a:lumMod val="75000"/>
                </a:srgbClr>
              </a:solidFill>
              <a:ln w="9525">
                <a:solidFill>
                  <a:srgbClr val="353E43">
                    <a:lumMod val="50000"/>
                  </a:srgbClr>
                </a:solidFill>
              </a:ln>
              <a:effectLst/>
            </c:spPr>
          </c:marker>
          <c:trendline>
            <c:spPr>
              <a:ln w="19050" cap="rnd">
                <a:solidFill>
                  <a:srgbClr val="EE266D">
                    <a:lumMod val="40000"/>
                    <a:lumOff val="60000"/>
                  </a:srgbClr>
                </a:solidFill>
                <a:prstDash val="solid"/>
              </a:ln>
              <a:effectLst/>
            </c:spPr>
            <c:trendlineType val="linear"/>
            <c:dispRSqr val="0"/>
            <c:dispEq val="0"/>
          </c:trendline>
          <c:xVal>
            <c:numRef>
              <c:f>Sheet1!$C$260:$C$292</c:f>
              <c:numCache>
                <c:formatCode>General</c:formatCode>
                <c:ptCount val="33"/>
                <c:pt idx="1">
                  <c:v>32.799999999999997</c:v>
                </c:pt>
                <c:pt idx="2">
                  <c:v>16.100000000000001</c:v>
                </c:pt>
                <c:pt idx="3">
                  <c:v>16.3</c:v>
                </c:pt>
                <c:pt idx="4">
                  <c:v>25.6</c:v>
                </c:pt>
                <c:pt idx="5">
                  <c:v>14.2</c:v>
                </c:pt>
                <c:pt idx="6">
                  <c:v>20.100000000000001</c:v>
                </c:pt>
                <c:pt idx="7">
                  <c:v>22.5</c:v>
                </c:pt>
                <c:pt idx="8">
                  <c:v>22.7</c:v>
                </c:pt>
                <c:pt idx="9">
                  <c:v>25.8</c:v>
                </c:pt>
                <c:pt idx="10">
                  <c:v>24.5</c:v>
                </c:pt>
                <c:pt idx="11">
                  <c:v>32.5</c:v>
                </c:pt>
                <c:pt idx="12">
                  <c:v>22.3</c:v>
                </c:pt>
                <c:pt idx="13">
                  <c:v>28</c:v>
                </c:pt>
                <c:pt idx="14">
                  <c:v>15</c:v>
                </c:pt>
                <c:pt idx="15">
                  <c:v>16.8</c:v>
                </c:pt>
                <c:pt idx="16">
                  <c:v>18.2</c:v>
                </c:pt>
                <c:pt idx="17">
                  <c:v>21.5</c:v>
                </c:pt>
                <c:pt idx="18">
                  <c:v>27.5</c:v>
                </c:pt>
                <c:pt idx="19">
                  <c:v>21.5</c:v>
                </c:pt>
                <c:pt idx="20">
                  <c:v>11.4</c:v>
                </c:pt>
                <c:pt idx="21">
                  <c:v>25.4</c:v>
                </c:pt>
                <c:pt idx="22">
                  <c:v>26.7</c:v>
                </c:pt>
                <c:pt idx="23">
                  <c:v>14.6</c:v>
                </c:pt>
                <c:pt idx="24">
                  <c:v>29.6</c:v>
                </c:pt>
                <c:pt idx="25">
                  <c:v>17.2</c:v>
                </c:pt>
                <c:pt idx="26">
                  <c:v>9.4</c:v>
                </c:pt>
                <c:pt idx="27">
                  <c:v>25.8</c:v>
                </c:pt>
                <c:pt idx="28">
                  <c:v>14</c:v>
                </c:pt>
                <c:pt idx="29">
                  <c:v>27.9</c:v>
                </c:pt>
                <c:pt idx="30">
                  <c:v>25.2</c:v>
                </c:pt>
                <c:pt idx="31">
                  <c:v>16.600000000000001</c:v>
                </c:pt>
                <c:pt idx="32">
                  <c:v>20.3</c:v>
                </c:pt>
              </c:numCache>
            </c:numRef>
          </c:xVal>
          <c:yVal>
            <c:numRef>
              <c:f>Sheet1!$F$260:$F$292</c:f>
              <c:numCache>
                <c:formatCode>0.00%</c:formatCode>
                <c:ptCount val="33"/>
                <c:pt idx="1">
                  <c:v>3.7699999999999997E-2</c:v>
                </c:pt>
                <c:pt idx="2">
                  <c:v>2.6600000000000002E-2</c:v>
                </c:pt>
                <c:pt idx="3">
                  <c:v>3.4500000000000003E-2</c:v>
                </c:pt>
                <c:pt idx="4">
                  <c:v>3.7900000000000003E-2</c:v>
                </c:pt>
                <c:pt idx="5">
                  <c:v>2.4900000000000002E-2</c:v>
                </c:pt>
                <c:pt idx="6">
                  <c:v>3.3300000000000003E-2</c:v>
                </c:pt>
                <c:pt idx="7">
                  <c:v>3.1300000000000001E-2</c:v>
                </c:pt>
                <c:pt idx="8">
                  <c:v>3.9E-2</c:v>
                </c:pt>
                <c:pt idx="9">
                  <c:v>3.4700000000000002E-2</c:v>
                </c:pt>
                <c:pt idx="10">
                  <c:v>3.7999999999999999E-2</c:v>
                </c:pt>
                <c:pt idx="11">
                  <c:v>3.1099999999999999E-2</c:v>
                </c:pt>
                <c:pt idx="12">
                  <c:v>3.0800000000000001E-2</c:v>
                </c:pt>
                <c:pt idx="13">
                  <c:v>2.6200000000000001E-2</c:v>
                </c:pt>
                <c:pt idx="14">
                  <c:v>3.4000000000000002E-2</c:v>
                </c:pt>
                <c:pt idx="15">
                  <c:v>2.9900000000000003E-2</c:v>
                </c:pt>
                <c:pt idx="16">
                  <c:v>3.3799999999999997E-2</c:v>
                </c:pt>
                <c:pt idx="17">
                  <c:v>3.9900000000000005E-2</c:v>
                </c:pt>
                <c:pt idx="18">
                  <c:v>3.1E-2</c:v>
                </c:pt>
                <c:pt idx="19">
                  <c:v>2.1899999999999999E-2</c:v>
                </c:pt>
                <c:pt idx="20">
                  <c:v>2.06E-2</c:v>
                </c:pt>
                <c:pt idx="21">
                  <c:v>3.3599999999999998E-2</c:v>
                </c:pt>
                <c:pt idx="22">
                  <c:v>2.7699999999999999E-2</c:v>
                </c:pt>
                <c:pt idx="23">
                  <c:v>3.0800000000000001E-2</c:v>
                </c:pt>
                <c:pt idx="24">
                  <c:v>5.0499999999999996E-2</c:v>
                </c:pt>
                <c:pt idx="25">
                  <c:v>4.1500000000000002E-2</c:v>
                </c:pt>
                <c:pt idx="26">
                  <c:v>2.3399999999999997E-2</c:v>
                </c:pt>
                <c:pt idx="27">
                  <c:v>2.9500000000000002E-2</c:v>
                </c:pt>
                <c:pt idx="28">
                  <c:v>2.6200000000000001E-2</c:v>
                </c:pt>
                <c:pt idx="29">
                  <c:v>4.36E-2</c:v>
                </c:pt>
                <c:pt idx="30">
                  <c:v>2.5000000000000001E-2</c:v>
                </c:pt>
                <c:pt idx="31">
                  <c:v>2.81E-2</c:v>
                </c:pt>
                <c:pt idx="32">
                  <c:v>2.4300000000000002E-2</c:v>
                </c:pt>
              </c:numCache>
            </c:numRef>
          </c:yVal>
          <c:smooth val="0"/>
          <c:extLst>
            <c:ext xmlns:c16="http://schemas.microsoft.com/office/drawing/2014/chart" uri="{C3380CC4-5D6E-409C-BE32-E72D297353CC}">
              <c16:uniqueId val="{00000001-2BA3-49E5-A4FE-7489FBEE0C9A}"/>
            </c:ext>
          </c:extLst>
        </c:ser>
        <c:dLbls>
          <c:showLegendKey val="0"/>
          <c:showVal val="0"/>
          <c:showCatName val="0"/>
          <c:showSerName val="0"/>
          <c:showPercent val="0"/>
          <c:showBubbleSize val="0"/>
        </c:dLbls>
        <c:axId val="414993519"/>
        <c:axId val="161486719"/>
      </c:scatterChart>
      <c:valAx>
        <c:axId val="414993519"/>
        <c:scaling>
          <c:orientation val="minMax"/>
          <c:min val="5"/>
        </c:scaling>
        <c:delete val="0"/>
        <c:axPos val="b"/>
        <c:title>
          <c:tx>
            <c:rich>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GB" sz="1200" b="1"/>
                  <a:t>Average Deprivation Score</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61486719"/>
        <c:crosses val="autoZero"/>
        <c:crossBetween val="midCat"/>
      </c:valAx>
      <c:valAx>
        <c:axId val="161486719"/>
        <c:scaling>
          <c:orientation val="minMax"/>
        </c:scaling>
        <c:delete val="0"/>
        <c:axPos val="l"/>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GB" sz="1400" b="1"/>
                  <a:t>Percentage</a:t>
                </a:r>
                <a:r>
                  <a:rPr lang="en-GB" sz="1400" b="1" baseline="0"/>
                  <a:t> of babies at term with low birthweight (%)</a:t>
                </a:r>
                <a:endParaRPr lang="en-GB" sz="1400" b="1"/>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14993519"/>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072705598399642"/>
          <c:y val="2.9271238357768289E-2"/>
          <c:w val="0.86923550697876162"/>
          <c:h val="0.74256354446410067"/>
        </c:manualLayout>
      </c:layout>
      <c:lineChart>
        <c:grouping val="standard"/>
        <c:varyColors val="0"/>
        <c:ser>
          <c:idx val="0"/>
          <c:order val="0"/>
          <c:tx>
            <c:strRef>
              <c:f>Sheet1!$C$2</c:f>
              <c:strCache>
                <c:ptCount val="1"/>
                <c:pt idx="0">
                  <c:v>White</c:v>
                </c:pt>
              </c:strCache>
            </c:strRef>
          </c:tx>
          <c:spPr>
            <a:ln w="28575" cap="rnd">
              <a:solidFill>
                <a:srgbClr val="00AEEF">
                  <a:lumMod val="60000"/>
                  <a:lumOff val="40000"/>
                </a:srgbClr>
              </a:solidFill>
              <a:round/>
            </a:ln>
            <a:effectLst/>
          </c:spPr>
          <c:marker>
            <c:symbol val="none"/>
          </c:marker>
          <c:cat>
            <c:strRef>
              <c:f>Sheet1!$B$3:$B$37</c:f>
              <c:strCache>
                <c:ptCount val="35"/>
                <c:pt idx="0">
                  <c:v>March 2020</c:v>
                </c:pt>
                <c:pt idx="1">
                  <c:v>April 2020</c:v>
                </c:pt>
                <c:pt idx="2">
                  <c:v>May 2020</c:v>
                </c:pt>
                <c:pt idx="3">
                  <c:v>June 2020</c:v>
                </c:pt>
                <c:pt idx="4">
                  <c:v>July 2020</c:v>
                </c:pt>
                <c:pt idx="5">
                  <c:v>August 2020</c:v>
                </c:pt>
                <c:pt idx="6">
                  <c:v>September 2020</c:v>
                </c:pt>
                <c:pt idx="7">
                  <c:v>October 2020</c:v>
                </c:pt>
                <c:pt idx="8">
                  <c:v>November 2020</c:v>
                </c:pt>
                <c:pt idx="9">
                  <c:v>December 2020</c:v>
                </c:pt>
                <c:pt idx="10">
                  <c:v>January 2021</c:v>
                </c:pt>
                <c:pt idx="11">
                  <c:v>February 2021</c:v>
                </c:pt>
                <c:pt idx="12">
                  <c:v>March 2021</c:v>
                </c:pt>
                <c:pt idx="13">
                  <c:v>April 2021</c:v>
                </c:pt>
                <c:pt idx="14">
                  <c:v>May 2021</c:v>
                </c:pt>
                <c:pt idx="15">
                  <c:v>June 2021</c:v>
                </c:pt>
                <c:pt idx="16">
                  <c:v>July 2021</c:v>
                </c:pt>
                <c:pt idx="17">
                  <c:v>August 2021</c:v>
                </c:pt>
                <c:pt idx="18">
                  <c:v>September 2021</c:v>
                </c:pt>
                <c:pt idx="19">
                  <c:v>October 2021</c:v>
                </c:pt>
                <c:pt idx="20">
                  <c:v>November 2021</c:v>
                </c:pt>
                <c:pt idx="21">
                  <c:v>December 2021</c:v>
                </c:pt>
                <c:pt idx="22">
                  <c:v>January 2022</c:v>
                </c:pt>
                <c:pt idx="23">
                  <c:v>February 2022</c:v>
                </c:pt>
                <c:pt idx="24">
                  <c:v>March 2022</c:v>
                </c:pt>
                <c:pt idx="25">
                  <c:v>April 2022</c:v>
                </c:pt>
                <c:pt idx="26">
                  <c:v>May 2022</c:v>
                </c:pt>
                <c:pt idx="27">
                  <c:v>June 2022</c:v>
                </c:pt>
                <c:pt idx="28">
                  <c:v>July 2022</c:v>
                </c:pt>
                <c:pt idx="29">
                  <c:v>August 2022</c:v>
                </c:pt>
                <c:pt idx="30">
                  <c:v>September 2022</c:v>
                </c:pt>
                <c:pt idx="31">
                  <c:v>October 2022</c:v>
                </c:pt>
                <c:pt idx="32">
                  <c:v>November 2022</c:v>
                </c:pt>
                <c:pt idx="33">
                  <c:v>December 2022</c:v>
                </c:pt>
                <c:pt idx="34">
                  <c:v>January 2023</c:v>
                </c:pt>
              </c:strCache>
            </c:strRef>
          </c:cat>
          <c:val>
            <c:numRef>
              <c:f>Sheet1!$C$3:$C$37</c:f>
              <c:numCache>
                <c:formatCode>General</c:formatCode>
                <c:ptCount val="35"/>
                <c:pt idx="0">
                  <c:v>1031.2</c:v>
                </c:pt>
                <c:pt idx="1">
                  <c:v>1666.8</c:v>
                </c:pt>
                <c:pt idx="2">
                  <c:v>1035</c:v>
                </c:pt>
                <c:pt idx="3">
                  <c:v>832.6</c:v>
                </c:pt>
                <c:pt idx="4">
                  <c:v>780.9</c:v>
                </c:pt>
                <c:pt idx="5">
                  <c:v>805.9</c:v>
                </c:pt>
                <c:pt idx="6">
                  <c:v>832.4</c:v>
                </c:pt>
                <c:pt idx="7">
                  <c:v>942</c:v>
                </c:pt>
                <c:pt idx="8">
                  <c:v>1059.5999999999999</c:v>
                </c:pt>
                <c:pt idx="9">
                  <c:v>1150.9000000000001</c:v>
                </c:pt>
                <c:pt idx="10">
                  <c:v>1498.3</c:v>
                </c:pt>
                <c:pt idx="11">
                  <c:v>1138.3</c:v>
                </c:pt>
                <c:pt idx="12">
                  <c:v>872.5</c:v>
                </c:pt>
                <c:pt idx="13">
                  <c:v>816.3</c:v>
                </c:pt>
                <c:pt idx="14">
                  <c:v>822.2</c:v>
                </c:pt>
                <c:pt idx="15">
                  <c:v>806.3</c:v>
                </c:pt>
                <c:pt idx="16">
                  <c:v>884.2</c:v>
                </c:pt>
                <c:pt idx="17">
                  <c:v>875.2</c:v>
                </c:pt>
                <c:pt idx="18">
                  <c:v>927.7</c:v>
                </c:pt>
                <c:pt idx="19">
                  <c:v>983</c:v>
                </c:pt>
                <c:pt idx="20">
                  <c:v>1015.7</c:v>
                </c:pt>
                <c:pt idx="21">
                  <c:v>1074.4000000000001</c:v>
                </c:pt>
                <c:pt idx="22">
                  <c:v>1035</c:v>
                </c:pt>
                <c:pt idx="23">
                  <c:v>974</c:v>
                </c:pt>
                <c:pt idx="24">
                  <c:v>962.1</c:v>
                </c:pt>
                <c:pt idx="25">
                  <c:v>978.3</c:v>
                </c:pt>
                <c:pt idx="26">
                  <c:v>880.2</c:v>
                </c:pt>
                <c:pt idx="27">
                  <c:v>870.5</c:v>
                </c:pt>
                <c:pt idx="28">
                  <c:v>916.2</c:v>
                </c:pt>
                <c:pt idx="29">
                  <c:v>864.6</c:v>
                </c:pt>
                <c:pt idx="30">
                  <c:v>857.9</c:v>
                </c:pt>
                <c:pt idx="31">
                  <c:v>953.8</c:v>
                </c:pt>
                <c:pt idx="32">
                  <c:v>927.9</c:v>
                </c:pt>
                <c:pt idx="33">
                  <c:v>1204.8</c:v>
                </c:pt>
                <c:pt idx="34">
                  <c:v>1071</c:v>
                </c:pt>
              </c:numCache>
            </c:numRef>
          </c:val>
          <c:smooth val="0"/>
          <c:extLst>
            <c:ext xmlns:c16="http://schemas.microsoft.com/office/drawing/2014/chart" uri="{C3380CC4-5D6E-409C-BE32-E72D297353CC}">
              <c16:uniqueId val="{00000000-6117-433B-BE93-DC2BF130D47B}"/>
            </c:ext>
          </c:extLst>
        </c:ser>
        <c:ser>
          <c:idx val="1"/>
          <c:order val="1"/>
          <c:tx>
            <c:strRef>
              <c:f>Sheet1!$D$2</c:f>
              <c:strCache>
                <c:ptCount val="1"/>
                <c:pt idx="0">
                  <c:v>Black/Black British</c:v>
                </c:pt>
              </c:strCache>
            </c:strRef>
          </c:tx>
          <c:spPr>
            <a:ln w="28575" cap="rnd">
              <a:solidFill>
                <a:srgbClr val="792D89">
                  <a:lumMod val="60000"/>
                  <a:lumOff val="40000"/>
                </a:srgbClr>
              </a:solidFill>
              <a:bevel/>
            </a:ln>
            <a:effectLst/>
          </c:spPr>
          <c:marker>
            <c:symbol val="none"/>
          </c:marker>
          <c:cat>
            <c:strRef>
              <c:f>Sheet1!$B$3:$B$37</c:f>
              <c:strCache>
                <c:ptCount val="35"/>
                <c:pt idx="0">
                  <c:v>March 2020</c:v>
                </c:pt>
                <c:pt idx="1">
                  <c:v>April 2020</c:v>
                </c:pt>
                <c:pt idx="2">
                  <c:v>May 2020</c:v>
                </c:pt>
                <c:pt idx="3">
                  <c:v>June 2020</c:v>
                </c:pt>
                <c:pt idx="4">
                  <c:v>July 2020</c:v>
                </c:pt>
                <c:pt idx="5">
                  <c:v>August 2020</c:v>
                </c:pt>
                <c:pt idx="6">
                  <c:v>September 2020</c:v>
                </c:pt>
                <c:pt idx="7">
                  <c:v>October 2020</c:v>
                </c:pt>
                <c:pt idx="8">
                  <c:v>November 2020</c:v>
                </c:pt>
                <c:pt idx="9">
                  <c:v>December 2020</c:v>
                </c:pt>
                <c:pt idx="10">
                  <c:v>January 2021</c:v>
                </c:pt>
                <c:pt idx="11">
                  <c:v>February 2021</c:v>
                </c:pt>
                <c:pt idx="12">
                  <c:v>March 2021</c:v>
                </c:pt>
                <c:pt idx="13">
                  <c:v>April 2021</c:v>
                </c:pt>
                <c:pt idx="14">
                  <c:v>May 2021</c:v>
                </c:pt>
                <c:pt idx="15">
                  <c:v>June 2021</c:v>
                </c:pt>
                <c:pt idx="16">
                  <c:v>July 2021</c:v>
                </c:pt>
                <c:pt idx="17">
                  <c:v>August 2021</c:v>
                </c:pt>
                <c:pt idx="18">
                  <c:v>September 2021</c:v>
                </c:pt>
                <c:pt idx="19">
                  <c:v>October 2021</c:v>
                </c:pt>
                <c:pt idx="20">
                  <c:v>November 2021</c:v>
                </c:pt>
                <c:pt idx="21">
                  <c:v>December 2021</c:v>
                </c:pt>
                <c:pt idx="22">
                  <c:v>January 2022</c:v>
                </c:pt>
                <c:pt idx="23">
                  <c:v>February 2022</c:v>
                </c:pt>
                <c:pt idx="24">
                  <c:v>March 2022</c:v>
                </c:pt>
                <c:pt idx="25">
                  <c:v>April 2022</c:v>
                </c:pt>
                <c:pt idx="26">
                  <c:v>May 2022</c:v>
                </c:pt>
                <c:pt idx="27">
                  <c:v>June 2022</c:v>
                </c:pt>
                <c:pt idx="28">
                  <c:v>July 2022</c:v>
                </c:pt>
                <c:pt idx="29">
                  <c:v>August 2022</c:v>
                </c:pt>
                <c:pt idx="30">
                  <c:v>September 2022</c:v>
                </c:pt>
                <c:pt idx="31">
                  <c:v>October 2022</c:v>
                </c:pt>
                <c:pt idx="32">
                  <c:v>November 2022</c:v>
                </c:pt>
                <c:pt idx="33">
                  <c:v>December 2022</c:v>
                </c:pt>
                <c:pt idx="34">
                  <c:v>January 2023</c:v>
                </c:pt>
              </c:strCache>
            </c:strRef>
          </c:cat>
          <c:val>
            <c:numRef>
              <c:f>Sheet1!$D$3:$D$37</c:f>
              <c:numCache>
                <c:formatCode>General</c:formatCode>
                <c:ptCount val="35"/>
                <c:pt idx="0">
                  <c:v>1570.1</c:v>
                </c:pt>
                <c:pt idx="1">
                  <c:v>3050.7</c:v>
                </c:pt>
                <c:pt idx="2">
                  <c:v>1065</c:v>
                </c:pt>
                <c:pt idx="3">
                  <c:v>737.9</c:v>
                </c:pt>
                <c:pt idx="4">
                  <c:v>686.1</c:v>
                </c:pt>
                <c:pt idx="5">
                  <c:v>766.8</c:v>
                </c:pt>
                <c:pt idx="6">
                  <c:v>741.9</c:v>
                </c:pt>
                <c:pt idx="7">
                  <c:v>828.5</c:v>
                </c:pt>
                <c:pt idx="8">
                  <c:v>988.2</c:v>
                </c:pt>
                <c:pt idx="9">
                  <c:v>1249.2</c:v>
                </c:pt>
                <c:pt idx="10">
                  <c:v>2324.1</c:v>
                </c:pt>
                <c:pt idx="11">
                  <c:v>1417</c:v>
                </c:pt>
                <c:pt idx="12">
                  <c:v>798.3</c:v>
                </c:pt>
                <c:pt idx="13">
                  <c:v>757.9</c:v>
                </c:pt>
                <c:pt idx="14">
                  <c:v>729.7</c:v>
                </c:pt>
                <c:pt idx="15">
                  <c:v>815.7</c:v>
                </c:pt>
                <c:pt idx="16">
                  <c:v>889</c:v>
                </c:pt>
                <c:pt idx="17">
                  <c:v>953.9</c:v>
                </c:pt>
                <c:pt idx="18">
                  <c:v>998.1</c:v>
                </c:pt>
                <c:pt idx="19">
                  <c:v>918.9</c:v>
                </c:pt>
                <c:pt idx="20">
                  <c:v>1010.9</c:v>
                </c:pt>
                <c:pt idx="21">
                  <c:v>1146.5</c:v>
                </c:pt>
                <c:pt idx="22">
                  <c:v>1182.5</c:v>
                </c:pt>
                <c:pt idx="23">
                  <c:v>900.2</c:v>
                </c:pt>
                <c:pt idx="24">
                  <c:v>860.3</c:v>
                </c:pt>
                <c:pt idx="25">
                  <c:v>890</c:v>
                </c:pt>
                <c:pt idx="26">
                  <c:v>816.2</c:v>
                </c:pt>
                <c:pt idx="27">
                  <c:v>780.6</c:v>
                </c:pt>
                <c:pt idx="28">
                  <c:v>830.6</c:v>
                </c:pt>
                <c:pt idx="29">
                  <c:v>738.6</c:v>
                </c:pt>
                <c:pt idx="30">
                  <c:v>794.4</c:v>
                </c:pt>
                <c:pt idx="31">
                  <c:v>834</c:v>
                </c:pt>
                <c:pt idx="32">
                  <c:v>881.3</c:v>
                </c:pt>
                <c:pt idx="33">
                  <c:v>1105.7</c:v>
                </c:pt>
                <c:pt idx="34">
                  <c:v>940.9</c:v>
                </c:pt>
              </c:numCache>
            </c:numRef>
          </c:val>
          <c:smooth val="0"/>
          <c:extLst>
            <c:ext xmlns:c16="http://schemas.microsoft.com/office/drawing/2014/chart" uri="{C3380CC4-5D6E-409C-BE32-E72D297353CC}">
              <c16:uniqueId val="{00000001-6117-433B-BE93-DC2BF130D47B}"/>
            </c:ext>
          </c:extLst>
        </c:ser>
        <c:ser>
          <c:idx val="2"/>
          <c:order val="2"/>
          <c:tx>
            <c:strRef>
              <c:f>Sheet1!$E$2</c:f>
              <c:strCache>
                <c:ptCount val="1"/>
                <c:pt idx="0">
                  <c:v>Asian/Asian British</c:v>
                </c:pt>
              </c:strCache>
            </c:strRef>
          </c:tx>
          <c:spPr>
            <a:ln w="28575" cap="rnd">
              <a:solidFill>
                <a:srgbClr val="E95814">
                  <a:lumMod val="60000"/>
                  <a:lumOff val="40000"/>
                </a:srgbClr>
              </a:solidFill>
              <a:round/>
            </a:ln>
            <a:effectLst/>
          </c:spPr>
          <c:marker>
            <c:symbol val="none"/>
          </c:marker>
          <c:cat>
            <c:strRef>
              <c:f>Sheet1!$B$3:$B$37</c:f>
              <c:strCache>
                <c:ptCount val="35"/>
                <c:pt idx="0">
                  <c:v>March 2020</c:v>
                </c:pt>
                <c:pt idx="1">
                  <c:v>April 2020</c:v>
                </c:pt>
                <c:pt idx="2">
                  <c:v>May 2020</c:v>
                </c:pt>
                <c:pt idx="3">
                  <c:v>June 2020</c:v>
                </c:pt>
                <c:pt idx="4">
                  <c:v>July 2020</c:v>
                </c:pt>
                <c:pt idx="5">
                  <c:v>August 2020</c:v>
                </c:pt>
                <c:pt idx="6">
                  <c:v>September 2020</c:v>
                </c:pt>
                <c:pt idx="7">
                  <c:v>October 2020</c:v>
                </c:pt>
                <c:pt idx="8">
                  <c:v>November 2020</c:v>
                </c:pt>
                <c:pt idx="9">
                  <c:v>December 2020</c:v>
                </c:pt>
                <c:pt idx="10">
                  <c:v>January 2021</c:v>
                </c:pt>
                <c:pt idx="11">
                  <c:v>February 2021</c:v>
                </c:pt>
                <c:pt idx="12">
                  <c:v>March 2021</c:v>
                </c:pt>
                <c:pt idx="13">
                  <c:v>April 2021</c:v>
                </c:pt>
                <c:pt idx="14">
                  <c:v>May 2021</c:v>
                </c:pt>
                <c:pt idx="15">
                  <c:v>June 2021</c:v>
                </c:pt>
                <c:pt idx="16">
                  <c:v>July 2021</c:v>
                </c:pt>
                <c:pt idx="17">
                  <c:v>August 2021</c:v>
                </c:pt>
                <c:pt idx="18">
                  <c:v>September 2021</c:v>
                </c:pt>
                <c:pt idx="19">
                  <c:v>October 2021</c:v>
                </c:pt>
                <c:pt idx="20">
                  <c:v>November 2021</c:v>
                </c:pt>
                <c:pt idx="21">
                  <c:v>December 2021</c:v>
                </c:pt>
                <c:pt idx="22">
                  <c:v>January 2022</c:v>
                </c:pt>
                <c:pt idx="23">
                  <c:v>February 2022</c:v>
                </c:pt>
                <c:pt idx="24">
                  <c:v>March 2022</c:v>
                </c:pt>
                <c:pt idx="25">
                  <c:v>April 2022</c:v>
                </c:pt>
                <c:pt idx="26">
                  <c:v>May 2022</c:v>
                </c:pt>
                <c:pt idx="27">
                  <c:v>June 2022</c:v>
                </c:pt>
                <c:pt idx="28">
                  <c:v>July 2022</c:v>
                </c:pt>
                <c:pt idx="29">
                  <c:v>August 2022</c:v>
                </c:pt>
                <c:pt idx="30">
                  <c:v>September 2022</c:v>
                </c:pt>
                <c:pt idx="31">
                  <c:v>October 2022</c:v>
                </c:pt>
                <c:pt idx="32">
                  <c:v>November 2022</c:v>
                </c:pt>
                <c:pt idx="33">
                  <c:v>December 2022</c:v>
                </c:pt>
                <c:pt idx="34">
                  <c:v>January 2023</c:v>
                </c:pt>
              </c:strCache>
            </c:strRef>
          </c:cat>
          <c:val>
            <c:numRef>
              <c:f>Sheet1!$E$3:$E$37</c:f>
              <c:numCache>
                <c:formatCode>General</c:formatCode>
                <c:ptCount val="35"/>
                <c:pt idx="0">
                  <c:v>1101.0999999999999</c:v>
                </c:pt>
                <c:pt idx="1">
                  <c:v>2210.8000000000002</c:v>
                </c:pt>
                <c:pt idx="2">
                  <c:v>965</c:v>
                </c:pt>
                <c:pt idx="3">
                  <c:v>725.3</c:v>
                </c:pt>
                <c:pt idx="4">
                  <c:v>720.2</c:v>
                </c:pt>
                <c:pt idx="5">
                  <c:v>675.9</c:v>
                </c:pt>
                <c:pt idx="6">
                  <c:v>809.5</c:v>
                </c:pt>
                <c:pt idx="7">
                  <c:v>943.5</c:v>
                </c:pt>
                <c:pt idx="8">
                  <c:v>1266.9000000000001</c:v>
                </c:pt>
                <c:pt idx="9">
                  <c:v>1373</c:v>
                </c:pt>
                <c:pt idx="10">
                  <c:v>2324.6999999999998</c:v>
                </c:pt>
                <c:pt idx="11">
                  <c:v>1472.3</c:v>
                </c:pt>
                <c:pt idx="12">
                  <c:v>851.3</c:v>
                </c:pt>
                <c:pt idx="13">
                  <c:v>796</c:v>
                </c:pt>
                <c:pt idx="14">
                  <c:v>802.9</c:v>
                </c:pt>
                <c:pt idx="15">
                  <c:v>758.5</c:v>
                </c:pt>
                <c:pt idx="16">
                  <c:v>797.8</c:v>
                </c:pt>
                <c:pt idx="17">
                  <c:v>897.3</c:v>
                </c:pt>
                <c:pt idx="18">
                  <c:v>885.3</c:v>
                </c:pt>
                <c:pt idx="19">
                  <c:v>956</c:v>
                </c:pt>
                <c:pt idx="20">
                  <c:v>964.7</c:v>
                </c:pt>
                <c:pt idx="21">
                  <c:v>1024</c:v>
                </c:pt>
                <c:pt idx="22">
                  <c:v>1040.9000000000001</c:v>
                </c:pt>
                <c:pt idx="23">
                  <c:v>964.7</c:v>
                </c:pt>
                <c:pt idx="24">
                  <c:v>897.5</c:v>
                </c:pt>
                <c:pt idx="25">
                  <c:v>896.3</c:v>
                </c:pt>
                <c:pt idx="26">
                  <c:v>835.6</c:v>
                </c:pt>
                <c:pt idx="27">
                  <c:v>802.8</c:v>
                </c:pt>
                <c:pt idx="28">
                  <c:v>806.2</c:v>
                </c:pt>
                <c:pt idx="29">
                  <c:v>772.7</c:v>
                </c:pt>
                <c:pt idx="30">
                  <c:v>780.4</c:v>
                </c:pt>
                <c:pt idx="31">
                  <c:v>866.8</c:v>
                </c:pt>
                <c:pt idx="32">
                  <c:v>883.2</c:v>
                </c:pt>
                <c:pt idx="33">
                  <c:v>1182.4000000000001</c:v>
                </c:pt>
                <c:pt idx="34">
                  <c:v>978.6</c:v>
                </c:pt>
              </c:numCache>
            </c:numRef>
          </c:val>
          <c:smooth val="0"/>
          <c:extLst>
            <c:ext xmlns:c16="http://schemas.microsoft.com/office/drawing/2014/chart" uri="{C3380CC4-5D6E-409C-BE32-E72D297353CC}">
              <c16:uniqueId val="{00000002-6117-433B-BE93-DC2BF130D47B}"/>
            </c:ext>
          </c:extLst>
        </c:ser>
        <c:ser>
          <c:idx val="3"/>
          <c:order val="3"/>
          <c:tx>
            <c:strRef>
              <c:f>Sheet1!$F$2</c:f>
              <c:strCache>
                <c:ptCount val="1"/>
                <c:pt idx="0">
                  <c:v>Mixed/Multiple ethnic groups</c:v>
                </c:pt>
              </c:strCache>
            </c:strRef>
          </c:tx>
          <c:spPr>
            <a:ln w="28575" cap="rnd">
              <a:solidFill>
                <a:srgbClr val="008D48">
                  <a:lumMod val="60000"/>
                  <a:lumOff val="40000"/>
                </a:srgbClr>
              </a:solidFill>
              <a:round/>
            </a:ln>
            <a:effectLst/>
          </c:spPr>
          <c:marker>
            <c:symbol val="none"/>
          </c:marker>
          <c:cat>
            <c:strRef>
              <c:f>Sheet1!$B$3:$B$37</c:f>
              <c:strCache>
                <c:ptCount val="35"/>
                <c:pt idx="0">
                  <c:v>March 2020</c:v>
                </c:pt>
                <c:pt idx="1">
                  <c:v>April 2020</c:v>
                </c:pt>
                <c:pt idx="2">
                  <c:v>May 2020</c:v>
                </c:pt>
                <c:pt idx="3">
                  <c:v>June 2020</c:v>
                </c:pt>
                <c:pt idx="4">
                  <c:v>July 2020</c:v>
                </c:pt>
                <c:pt idx="5">
                  <c:v>August 2020</c:v>
                </c:pt>
                <c:pt idx="6">
                  <c:v>September 2020</c:v>
                </c:pt>
                <c:pt idx="7">
                  <c:v>October 2020</c:v>
                </c:pt>
                <c:pt idx="8">
                  <c:v>November 2020</c:v>
                </c:pt>
                <c:pt idx="9">
                  <c:v>December 2020</c:v>
                </c:pt>
                <c:pt idx="10">
                  <c:v>January 2021</c:v>
                </c:pt>
                <c:pt idx="11">
                  <c:v>February 2021</c:v>
                </c:pt>
                <c:pt idx="12">
                  <c:v>March 2021</c:v>
                </c:pt>
                <c:pt idx="13">
                  <c:v>April 2021</c:v>
                </c:pt>
                <c:pt idx="14">
                  <c:v>May 2021</c:v>
                </c:pt>
                <c:pt idx="15">
                  <c:v>June 2021</c:v>
                </c:pt>
                <c:pt idx="16">
                  <c:v>July 2021</c:v>
                </c:pt>
                <c:pt idx="17">
                  <c:v>August 2021</c:v>
                </c:pt>
                <c:pt idx="18">
                  <c:v>September 2021</c:v>
                </c:pt>
                <c:pt idx="19">
                  <c:v>October 2021</c:v>
                </c:pt>
                <c:pt idx="20">
                  <c:v>November 2021</c:v>
                </c:pt>
                <c:pt idx="21">
                  <c:v>December 2021</c:v>
                </c:pt>
                <c:pt idx="22">
                  <c:v>January 2022</c:v>
                </c:pt>
                <c:pt idx="23">
                  <c:v>February 2022</c:v>
                </c:pt>
                <c:pt idx="24">
                  <c:v>March 2022</c:v>
                </c:pt>
                <c:pt idx="25">
                  <c:v>April 2022</c:v>
                </c:pt>
                <c:pt idx="26">
                  <c:v>May 2022</c:v>
                </c:pt>
                <c:pt idx="27">
                  <c:v>June 2022</c:v>
                </c:pt>
                <c:pt idx="28">
                  <c:v>July 2022</c:v>
                </c:pt>
                <c:pt idx="29">
                  <c:v>August 2022</c:v>
                </c:pt>
                <c:pt idx="30">
                  <c:v>September 2022</c:v>
                </c:pt>
                <c:pt idx="31">
                  <c:v>October 2022</c:v>
                </c:pt>
                <c:pt idx="32">
                  <c:v>November 2022</c:v>
                </c:pt>
                <c:pt idx="33">
                  <c:v>December 2022</c:v>
                </c:pt>
                <c:pt idx="34">
                  <c:v>January 2023</c:v>
                </c:pt>
              </c:strCache>
            </c:strRef>
          </c:cat>
          <c:val>
            <c:numRef>
              <c:f>Sheet1!$F$3:$F$37</c:f>
              <c:numCache>
                <c:formatCode>General</c:formatCode>
                <c:ptCount val="35"/>
                <c:pt idx="0">
                  <c:v>785.6</c:v>
                </c:pt>
                <c:pt idx="1">
                  <c:v>1650.2</c:v>
                </c:pt>
                <c:pt idx="2">
                  <c:v>672.7</c:v>
                </c:pt>
                <c:pt idx="3">
                  <c:v>601.1</c:v>
                </c:pt>
                <c:pt idx="4">
                  <c:v>589.5</c:v>
                </c:pt>
                <c:pt idx="5">
                  <c:v>485.8</c:v>
                </c:pt>
                <c:pt idx="6">
                  <c:v>580.6</c:v>
                </c:pt>
                <c:pt idx="7">
                  <c:v>644.4</c:v>
                </c:pt>
                <c:pt idx="8">
                  <c:v>735</c:v>
                </c:pt>
                <c:pt idx="9">
                  <c:v>890.3</c:v>
                </c:pt>
                <c:pt idx="10">
                  <c:v>1528.2</c:v>
                </c:pt>
                <c:pt idx="11">
                  <c:v>971.7</c:v>
                </c:pt>
                <c:pt idx="12">
                  <c:v>641.9</c:v>
                </c:pt>
                <c:pt idx="13">
                  <c:v>620.70000000000005</c:v>
                </c:pt>
                <c:pt idx="14">
                  <c:v>652.29999999999995</c:v>
                </c:pt>
                <c:pt idx="15">
                  <c:v>549.20000000000005</c:v>
                </c:pt>
                <c:pt idx="16">
                  <c:v>679.1</c:v>
                </c:pt>
                <c:pt idx="17">
                  <c:v>655.6</c:v>
                </c:pt>
                <c:pt idx="18">
                  <c:v>593.5</c:v>
                </c:pt>
                <c:pt idx="19">
                  <c:v>665.7</c:v>
                </c:pt>
                <c:pt idx="20">
                  <c:v>736</c:v>
                </c:pt>
                <c:pt idx="21">
                  <c:v>829.7</c:v>
                </c:pt>
                <c:pt idx="22">
                  <c:v>877.8</c:v>
                </c:pt>
                <c:pt idx="23">
                  <c:v>747.5</c:v>
                </c:pt>
                <c:pt idx="24">
                  <c:v>772.1</c:v>
                </c:pt>
                <c:pt idx="25">
                  <c:v>701.1</c:v>
                </c:pt>
                <c:pt idx="26">
                  <c:v>709.1</c:v>
                </c:pt>
                <c:pt idx="27">
                  <c:v>714</c:v>
                </c:pt>
                <c:pt idx="28">
                  <c:v>636.29999999999995</c:v>
                </c:pt>
                <c:pt idx="29">
                  <c:v>585</c:v>
                </c:pt>
                <c:pt idx="30">
                  <c:v>588.20000000000005</c:v>
                </c:pt>
                <c:pt idx="31">
                  <c:v>750</c:v>
                </c:pt>
                <c:pt idx="32">
                  <c:v>651.4</c:v>
                </c:pt>
                <c:pt idx="33">
                  <c:v>791.4</c:v>
                </c:pt>
                <c:pt idx="34">
                  <c:v>872.9</c:v>
                </c:pt>
              </c:numCache>
            </c:numRef>
          </c:val>
          <c:smooth val="0"/>
          <c:extLst>
            <c:ext xmlns:c16="http://schemas.microsoft.com/office/drawing/2014/chart" uri="{C3380CC4-5D6E-409C-BE32-E72D297353CC}">
              <c16:uniqueId val="{00000003-6117-433B-BE93-DC2BF130D47B}"/>
            </c:ext>
          </c:extLst>
        </c:ser>
        <c:ser>
          <c:idx val="4"/>
          <c:order val="4"/>
          <c:tx>
            <c:strRef>
              <c:f>Sheet1!$G$2</c:f>
              <c:strCache>
                <c:ptCount val="1"/>
                <c:pt idx="0">
                  <c:v>Any other ethnic group</c:v>
                </c:pt>
              </c:strCache>
            </c:strRef>
          </c:tx>
          <c:spPr>
            <a:ln w="28575" cap="rnd">
              <a:solidFill>
                <a:srgbClr val="EE266D">
                  <a:lumMod val="60000"/>
                  <a:lumOff val="40000"/>
                </a:srgbClr>
              </a:solidFill>
              <a:round/>
            </a:ln>
            <a:effectLst/>
          </c:spPr>
          <c:marker>
            <c:symbol val="none"/>
          </c:marker>
          <c:cat>
            <c:strRef>
              <c:f>Sheet1!$B$3:$B$37</c:f>
              <c:strCache>
                <c:ptCount val="35"/>
                <c:pt idx="0">
                  <c:v>March 2020</c:v>
                </c:pt>
                <c:pt idx="1">
                  <c:v>April 2020</c:v>
                </c:pt>
                <c:pt idx="2">
                  <c:v>May 2020</c:v>
                </c:pt>
                <c:pt idx="3">
                  <c:v>June 2020</c:v>
                </c:pt>
                <c:pt idx="4">
                  <c:v>July 2020</c:v>
                </c:pt>
                <c:pt idx="5">
                  <c:v>August 2020</c:v>
                </c:pt>
                <c:pt idx="6">
                  <c:v>September 2020</c:v>
                </c:pt>
                <c:pt idx="7">
                  <c:v>October 2020</c:v>
                </c:pt>
                <c:pt idx="8">
                  <c:v>November 2020</c:v>
                </c:pt>
                <c:pt idx="9">
                  <c:v>December 2020</c:v>
                </c:pt>
                <c:pt idx="10">
                  <c:v>January 2021</c:v>
                </c:pt>
                <c:pt idx="11">
                  <c:v>February 2021</c:v>
                </c:pt>
                <c:pt idx="12">
                  <c:v>March 2021</c:v>
                </c:pt>
                <c:pt idx="13">
                  <c:v>April 2021</c:v>
                </c:pt>
                <c:pt idx="14">
                  <c:v>May 2021</c:v>
                </c:pt>
                <c:pt idx="15">
                  <c:v>June 2021</c:v>
                </c:pt>
                <c:pt idx="16">
                  <c:v>July 2021</c:v>
                </c:pt>
                <c:pt idx="17">
                  <c:v>August 2021</c:v>
                </c:pt>
                <c:pt idx="18">
                  <c:v>September 2021</c:v>
                </c:pt>
                <c:pt idx="19">
                  <c:v>October 2021</c:v>
                </c:pt>
                <c:pt idx="20">
                  <c:v>November 2021</c:v>
                </c:pt>
                <c:pt idx="21">
                  <c:v>December 2021</c:v>
                </c:pt>
                <c:pt idx="22">
                  <c:v>January 2022</c:v>
                </c:pt>
                <c:pt idx="23">
                  <c:v>February 2022</c:v>
                </c:pt>
                <c:pt idx="24">
                  <c:v>March 2022</c:v>
                </c:pt>
                <c:pt idx="25">
                  <c:v>April 2022</c:v>
                </c:pt>
                <c:pt idx="26">
                  <c:v>May 2022</c:v>
                </c:pt>
                <c:pt idx="27">
                  <c:v>June 2022</c:v>
                </c:pt>
                <c:pt idx="28">
                  <c:v>July 2022</c:v>
                </c:pt>
                <c:pt idx="29">
                  <c:v>August 2022</c:v>
                </c:pt>
                <c:pt idx="30">
                  <c:v>September 2022</c:v>
                </c:pt>
                <c:pt idx="31">
                  <c:v>October 2022</c:v>
                </c:pt>
                <c:pt idx="32">
                  <c:v>November 2022</c:v>
                </c:pt>
                <c:pt idx="33">
                  <c:v>December 2022</c:v>
                </c:pt>
                <c:pt idx="34">
                  <c:v>January 2023</c:v>
                </c:pt>
              </c:strCache>
            </c:strRef>
          </c:cat>
          <c:val>
            <c:numRef>
              <c:f>Sheet1!$G$3:$G$37</c:f>
              <c:numCache>
                <c:formatCode>General</c:formatCode>
                <c:ptCount val="35"/>
                <c:pt idx="0">
                  <c:v>820.9</c:v>
                </c:pt>
                <c:pt idx="1">
                  <c:v>1673.9</c:v>
                </c:pt>
                <c:pt idx="2">
                  <c:v>900.9</c:v>
                </c:pt>
                <c:pt idx="3">
                  <c:v>605.70000000000005</c:v>
                </c:pt>
                <c:pt idx="4">
                  <c:v>554.29999999999995</c:v>
                </c:pt>
                <c:pt idx="5">
                  <c:v>550.5</c:v>
                </c:pt>
                <c:pt idx="6">
                  <c:v>671.8</c:v>
                </c:pt>
                <c:pt idx="7">
                  <c:v>653.79999999999995</c:v>
                </c:pt>
                <c:pt idx="8">
                  <c:v>699.1</c:v>
                </c:pt>
                <c:pt idx="9">
                  <c:v>820.1</c:v>
                </c:pt>
                <c:pt idx="10">
                  <c:v>1582</c:v>
                </c:pt>
                <c:pt idx="11">
                  <c:v>1026.2</c:v>
                </c:pt>
                <c:pt idx="12">
                  <c:v>775.1</c:v>
                </c:pt>
                <c:pt idx="13">
                  <c:v>659.5</c:v>
                </c:pt>
                <c:pt idx="14">
                  <c:v>539.4</c:v>
                </c:pt>
                <c:pt idx="15">
                  <c:v>557.4</c:v>
                </c:pt>
                <c:pt idx="16">
                  <c:v>634</c:v>
                </c:pt>
                <c:pt idx="17">
                  <c:v>702.5</c:v>
                </c:pt>
                <c:pt idx="18">
                  <c:v>785.7</c:v>
                </c:pt>
                <c:pt idx="19">
                  <c:v>805.1</c:v>
                </c:pt>
                <c:pt idx="20">
                  <c:v>816.3</c:v>
                </c:pt>
                <c:pt idx="21">
                  <c:v>890.3</c:v>
                </c:pt>
                <c:pt idx="22">
                  <c:v>947.5</c:v>
                </c:pt>
                <c:pt idx="23">
                  <c:v>762.2</c:v>
                </c:pt>
                <c:pt idx="24">
                  <c:v>686.2</c:v>
                </c:pt>
                <c:pt idx="25">
                  <c:v>745.1</c:v>
                </c:pt>
                <c:pt idx="26">
                  <c:v>557.70000000000005</c:v>
                </c:pt>
                <c:pt idx="27">
                  <c:v>579.6</c:v>
                </c:pt>
                <c:pt idx="28">
                  <c:v>700.8</c:v>
                </c:pt>
                <c:pt idx="29">
                  <c:v>693.1</c:v>
                </c:pt>
                <c:pt idx="30">
                  <c:v>704.7</c:v>
                </c:pt>
                <c:pt idx="31">
                  <c:v>646.70000000000005</c:v>
                </c:pt>
                <c:pt idx="32">
                  <c:v>651.29999999999995</c:v>
                </c:pt>
                <c:pt idx="33">
                  <c:v>860.9</c:v>
                </c:pt>
                <c:pt idx="34">
                  <c:v>687.9</c:v>
                </c:pt>
              </c:numCache>
            </c:numRef>
          </c:val>
          <c:smooth val="0"/>
          <c:extLst>
            <c:ext xmlns:c16="http://schemas.microsoft.com/office/drawing/2014/chart" uri="{C3380CC4-5D6E-409C-BE32-E72D297353CC}">
              <c16:uniqueId val="{00000004-6117-433B-BE93-DC2BF130D47B}"/>
            </c:ext>
          </c:extLst>
        </c:ser>
        <c:dLbls>
          <c:showLegendKey val="0"/>
          <c:showVal val="0"/>
          <c:showCatName val="0"/>
          <c:showSerName val="0"/>
          <c:showPercent val="0"/>
          <c:showBubbleSize val="0"/>
        </c:dLbls>
        <c:smooth val="0"/>
        <c:axId val="645055167"/>
        <c:axId val="632087775"/>
      </c:lineChart>
      <c:catAx>
        <c:axId val="6450551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632087775"/>
        <c:crosses val="autoZero"/>
        <c:auto val="1"/>
        <c:lblAlgn val="ctr"/>
        <c:lblOffset val="100"/>
        <c:noMultiLvlLbl val="0"/>
      </c:catAx>
      <c:valAx>
        <c:axId val="632087775"/>
        <c:scaling>
          <c:orientation val="minMax"/>
        </c:scaling>
        <c:delete val="0"/>
        <c:axPos val="l"/>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GB" sz="1100"/>
                  <a:t>Mortality rate per 100,000 person</a:t>
                </a:r>
                <a:r>
                  <a:rPr lang="en-GB" sz="1100" baseline="0"/>
                  <a:t> years</a:t>
                </a:r>
                <a:endParaRPr lang="en-GB" sz="1100"/>
              </a:p>
            </c:rich>
          </c:tx>
          <c:layout>
            <c:manualLayout>
              <c:xMode val="edge"/>
              <c:yMode val="edge"/>
              <c:x val="0"/>
              <c:y val="0.18984000973892026"/>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645055167"/>
        <c:crosses val="autoZero"/>
        <c:crossBetween val="between"/>
      </c:valAx>
      <c:spPr>
        <a:noFill/>
        <a:ln>
          <a:noFill/>
        </a:ln>
        <a:effectLst/>
      </c:spPr>
    </c:plotArea>
    <c:legend>
      <c:legendPos val="b"/>
      <c:layout>
        <c:manualLayout>
          <c:xMode val="edge"/>
          <c:yMode val="edge"/>
          <c:x val="0.39882553875698562"/>
          <c:y val="6.0629155694604496E-2"/>
          <c:w val="0.59456971684451854"/>
          <c:h val="0.13893277944970489"/>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C9792D-3848-4EBD-9F63-8EDA708FAC97}" type="doc">
      <dgm:prSet loTypeId="urn:microsoft.com/office/officeart/2005/8/layout/venn1" loCatId="relationship" qsTypeId="urn:microsoft.com/office/officeart/2005/8/quickstyle/simple1" qsCatId="simple" csTypeId="urn:microsoft.com/office/officeart/2005/8/colors/colorful4" csCatId="colorful" phldr="1"/>
      <dgm:spPr/>
    </dgm:pt>
    <dgm:pt modelId="{0EBC3CDA-4D00-4CB3-8E5C-1A3F27BF8417}">
      <dgm:prSet phldrT="[Text]" custT="1"/>
      <dgm:spPr/>
      <dgm:t>
        <a:bodyPr/>
        <a:lstStyle/>
        <a:p>
          <a:r>
            <a:rPr lang="en-GB" sz="2000" b="0"/>
            <a:t>Inequality in </a:t>
          </a:r>
          <a:r>
            <a:rPr lang="en-GB" sz="2000" b="1"/>
            <a:t>exposure </a:t>
          </a:r>
          <a:r>
            <a:rPr lang="en-GB" sz="2000" b="0"/>
            <a:t>to climate risks</a:t>
          </a:r>
        </a:p>
      </dgm:t>
    </dgm:pt>
    <dgm:pt modelId="{7C652EEC-F2C5-4236-89A4-C4F61D9DF988}" type="parTrans" cxnId="{53F73AA4-F9A3-4AE1-86A9-EA23670E6B28}">
      <dgm:prSet/>
      <dgm:spPr/>
      <dgm:t>
        <a:bodyPr/>
        <a:lstStyle/>
        <a:p>
          <a:endParaRPr lang="en-GB"/>
        </a:p>
      </dgm:t>
    </dgm:pt>
    <dgm:pt modelId="{B56643E5-C38B-47CA-B3F3-E042BDB10EE9}" type="sibTrans" cxnId="{53F73AA4-F9A3-4AE1-86A9-EA23670E6B28}">
      <dgm:prSet/>
      <dgm:spPr/>
      <dgm:t>
        <a:bodyPr/>
        <a:lstStyle/>
        <a:p>
          <a:endParaRPr lang="en-GB"/>
        </a:p>
      </dgm:t>
    </dgm:pt>
    <dgm:pt modelId="{C5748442-9401-4901-8248-C17A1B00FF3B}">
      <dgm:prSet phldrT="[Text]" custT="1"/>
      <dgm:spPr/>
      <dgm:t>
        <a:bodyPr/>
        <a:lstStyle/>
        <a:p>
          <a:r>
            <a:rPr lang="en-GB" sz="2000" b="0"/>
            <a:t>Inequality in </a:t>
          </a:r>
          <a:r>
            <a:rPr lang="en-GB" sz="2000" b="1"/>
            <a:t>adaptive capacity, </a:t>
          </a:r>
          <a:r>
            <a:rPr lang="en-GB" sz="2000" b="0"/>
            <a:t>the ability</a:t>
          </a:r>
          <a:r>
            <a:rPr lang="en-GB" sz="2000" b="1"/>
            <a:t> </a:t>
          </a:r>
          <a:r>
            <a:rPr lang="en-GB" sz="2000" b="0"/>
            <a:t>to respond and recover </a:t>
          </a:r>
        </a:p>
      </dgm:t>
    </dgm:pt>
    <dgm:pt modelId="{9330E928-A042-4867-A4E5-7267A91EEA33}" type="parTrans" cxnId="{63FE25C2-F6BC-4A0C-BA79-65C660A6971C}">
      <dgm:prSet/>
      <dgm:spPr/>
      <dgm:t>
        <a:bodyPr/>
        <a:lstStyle/>
        <a:p>
          <a:endParaRPr lang="en-GB"/>
        </a:p>
      </dgm:t>
    </dgm:pt>
    <dgm:pt modelId="{4A74CF84-662F-475E-9AA6-D55751AF43EB}" type="sibTrans" cxnId="{63FE25C2-F6BC-4A0C-BA79-65C660A6971C}">
      <dgm:prSet/>
      <dgm:spPr/>
      <dgm:t>
        <a:bodyPr/>
        <a:lstStyle/>
        <a:p>
          <a:endParaRPr lang="en-GB"/>
        </a:p>
      </dgm:t>
    </dgm:pt>
    <dgm:pt modelId="{63A666F5-4C0F-4A67-8333-1D154DF5F81B}">
      <dgm:prSet phldrT="[Text]" custT="1"/>
      <dgm:spPr/>
      <dgm:t>
        <a:bodyPr/>
        <a:lstStyle/>
        <a:p>
          <a:r>
            <a:rPr lang="en-GB" sz="2000" b="1"/>
            <a:t>Inequality in vulnerability </a:t>
          </a:r>
          <a:r>
            <a:rPr lang="en-GB" sz="2000" b="0"/>
            <a:t>&amp; sensitivity to the impacts</a:t>
          </a:r>
        </a:p>
      </dgm:t>
    </dgm:pt>
    <dgm:pt modelId="{B93A6E06-9150-41CD-B6FA-67717A34D149}" type="parTrans" cxnId="{4674AC31-702A-4118-96FB-FE8BC9DDEF5F}">
      <dgm:prSet/>
      <dgm:spPr/>
      <dgm:t>
        <a:bodyPr/>
        <a:lstStyle/>
        <a:p>
          <a:endParaRPr lang="en-GB"/>
        </a:p>
      </dgm:t>
    </dgm:pt>
    <dgm:pt modelId="{53A0E3D4-1164-43C4-B5E5-3BFAB892BC47}" type="sibTrans" cxnId="{4674AC31-702A-4118-96FB-FE8BC9DDEF5F}">
      <dgm:prSet/>
      <dgm:spPr/>
      <dgm:t>
        <a:bodyPr/>
        <a:lstStyle/>
        <a:p>
          <a:endParaRPr lang="en-GB"/>
        </a:p>
      </dgm:t>
    </dgm:pt>
    <dgm:pt modelId="{CBC79520-33B8-4A54-B728-66DBC1E4677F}" type="pres">
      <dgm:prSet presAssocID="{22C9792D-3848-4EBD-9F63-8EDA708FAC97}" presName="compositeShape" presStyleCnt="0">
        <dgm:presLayoutVars>
          <dgm:chMax val="7"/>
          <dgm:dir/>
          <dgm:resizeHandles val="exact"/>
        </dgm:presLayoutVars>
      </dgm:prSet>
      <dgm:spPr/>
    </dgm:pt>
    <dgm:pt modelId="{981E677D-7B83-47C4-B120-95D583D45CB3}" type="pres">
      <dgm:prSet presAssocID="{0EBC3CDA-4D00-4CB3-8E5C-1A3F27BF8417}" presName="circ1" presStyleLbl="vennNode1" presStyleIdx="0" presStyleCnt="3"/>
      <dgm:spPr/>
    </dgm:pt>
    <dgm:pt modelId="{2791B223-8D5E-4F11-AF0F-16409934A3FE}" type="pres">
      <dgm:prSet presAssocID="{0EBC3CDA-4D00-4CB3-8E5C-1A3F27BF8417}" presName="circ1Tx" presStyleLbl="revTx" presStyleIdx="0" presStyleCnt="0">
        <dgm:presLayoutVars>
          <dgm:chMax val="0"/>
          <dgm:chPref val="0"/>
          <dgm:bulletEnabled val="1"/>
        </dgm:presLayoutVars>
      </dgm:prSet>
      <dgm:spPr/>
    </dgm:pt>
    <dgm:pt modelId="{F8F17322-4A33-4E1F-A278-7E4C0215A592}" type="pres">
      <dgm:prSet presAssocID="{C5748442-9401-4901-8248-C17A1B00FF3B}" presName="circ2" presStyleLbl="vennNode1" presStyleIdx="1" presStyleCnt="3"/>
      <dgm:spPr/>
    </dgm:pt>
    <dgm:pt modelId="{39B907B8-F701-4F01-98DF-52185B6282A3}" type="pres">
      <dgm:prSet presAssocID="{C5748442-9401-4901-8248-C17A1B00FF3B}" presName="circ2Tx" presStyleLbl="revTx" presStyleIdx="0" presStyleCnt="0">
        <dgm:presLayoutVars>
          <dgm:chMax val="0"/>
          <dgm:chPref val="0"/>
          <dgm:bulletEnabled val="1"/>
        </dgm:presLayoutVars>
      </dgm:prSet>
      <dgm:spPr/>
    </dgm:pt>
    <dgm:pt modelId="{07A8AF71-9686-4A43-B938-352022BF25CA}" type="pres">
      <dgm:prSet presAssocID="{63A666F5-4C0F-4A67-8333-1D154DF5F81B}" presName="circ3" presStyleLbl="vennNode1" presStyleIdx="2" presStyleCnt="3"/>
      <dgm:spPr/>
    </dgm:pt>
    <dgm:pt modelId="{01307A75-85F5-414E-8717-36C2FA713EE3}" type="pres">
      <dgm:prSet presAssocID="{63A666F5-4C0F-4A67-8333-1D154DF5F81B}" presName="circ3Tx" presStyleLbl="revTx" presStyleIdx="0" presStyleCnt="0">
        <dgm:presLayoutVars>
          <dgm:chMax val="0"/>
          <dgm:chPref val="0"/>
          <dgm:bulletEnabled val="1"/>
        </dgm:presLayoutVars>
      </dgm:prSet>
      <dgm:spPr/>
    </dgm:pt>
  </dgm:ptLst>
  <dgm:cxnLst>
    <dgm:cxn modelId="{4674AC31-702A-4118-96FB-FE8BC9DDEF5F}" srcId="{22C9792D-3848-4EBD-9F63-8EDA708FAC97}" destId="{63A666F5-4C0F-4A67-8333-1D154DF5F81B}" srcOrd="2" destOrd="0" parTransId="{B93A6E06-9150-41CD-B6FA-67717A34D149}" sibTransId="{53A0E3D4-1164-43C4-B5E5-3BFAB892BC47}"/>
    <dgm:cxn modelId="{6BF99D41-2448-4E4C-BC95-46DAFDFBE514}" type="presOf" srcId="{0EBC3CDA-4D00-4CB3-8E5C-1A3F27BF8417}" destId="{2791B223-8D5E-4F11-AF0F-16409934A3FE}" srcOrd="1" destOrd="0" presId="urn:microsoft.com/office/officeart/2005/8/layout/venn1"/>
    <dgm:cxn modelId="{CD496167-43CB-41D4-BA32-468EFA953FC8}" type="presOf" srcId="{22C9792D-3848-4EBD-9F63-8EDA708FAC97}" destId="{CBC79520-33B8-4A54-B728-66DBC1E4677F}" srcOrd="0" destOrd="0" presId="urn:microsoft.com/office/officeart/2005/8/layout/venn1"/>
    <dgm:cxn modelId="{DEB2A46D-B58E-4B20-8221-8912A4D2F455}" type="presOf" srcId="{C5748442-9401-4901-8248-C17A1B00FF3B}" destId="{39B907B8-F701-4F01-98DF-52185B6282A3}" srcOrd="1" destOrd="0" presId="urn:microsoft.com/office/officeart/2005/8/layout/venn1"/>
    <dgm:cxn modelId="{DBCDE46F-A4C2-446C-81C9-1528B6DF450D}" type="presOf" srcId="{C5748442-9401-4901-8248-C17A1B00FF3B}" destId="{F8F17322-4A33-4E1F-A278-7E4C0215A592}" srcOrd="0" destOrd="0" presId="urn:microsoft.com/office/officeart/2005/8/layout/venn1"/>
    <dgm:cxn modelId="{37F8B183-D819-4197-88CE-2443DDDAE92D}" type="presOf" srcId="{63A666F5-4C0F-4A67-8333-1D154DF5F81B}" destId="{07A8AF71-9686-4A43-B938-352022BF25CA}" srcOrd="0" destOrd="0" presId="urn:microsoft.com/office/officeart/2005/8/layout/venn1"/>
    <dgm:cxn modelId="{53F73AA4-F9A3-4AE1-86A9-EA23670E6B28}" srcId="{22C9792D-3848-4EBD-9F63-8EDA708FAC97}" destId="{0EBC3CDA-4D00-4CB3-8E5C-1A3F27BF8417}" srcOrd="0" destOrd="0" parTransId="{7C652EEC-F2C5-4236-89A4-C4F61D9DF988}" sibTransId="{B56643E5-C38B-47CA-B3F3-E042BDB10EE9}"/>
    <dgm:cxn modelId="{63FE25C2-F6BC-4A0C-BA79-65C660A6971C}" srcId="{22C9792D-3848-4EBD-9F63-8EDA708FAC97}" destId="{C5748442-9401-4901-8248-C17A1B00FF3B}" srcOrd="1" destOrd="0" parTransId="{9330E928-A042-4867-A4E5-7267A91EEA33}" sibTransId="{4A74CF84-662F-475E-9AA6-D55751AF43EB}"/>
    <dgm:cxn modelId="{1E7641C8-7F2F-4FD0-BDFD-2D194B5EAB69}" type="presOf" srcId="{63A666F5-4C0F-4A67-8333-1D154DF5F81B}" destId="{01307A75-85F5-414E-8717-36C2FA713EE3}" srcOrd="1" destOrd="0" presId="urn:microsoft.com/office/officeart/2005/8/layout/venn1"/>
    <dgm:cxn modelId="{6D593DCA-C467-497C-AD11-431DC1B29153}" type="presOf" srcId="{0EBC3CDA-4D00-4CB3-8E5C-1A3F27BF8417}" destId="{981E677D-7B83-47C4-B120-95D583D45CB3}" srcOrd="0" destOrd="0" presId="urn:microsoft.com/office/officeart/2005/8/layout/venn1"/>
    <dgm:cxn modelId="{76CF3EAE-AF7D-451A-9D3B-85FAB8434A5C}" type="presParOf" srcId="{CBC79520-33B8-4A54-B728-66DBC1E4677F}" destId="{981E677D-7B83-47C4-B120-95D583D45CB3}" srcOrd="0" destOrd="0" presId="urn:microsoft.com/office/officeart/2005/8/layout/venn1"/>
    <dgm:cxn modelId="{F3A1461B-A693-41AD-9E2E-4E37BBE90922}" type="presParOf" srcId="{CBC79520-33B8-4A54-B728-66DBC1E4677F}" destId="{2791B223-8D5E-4F11-AF0F-16409934A3FE}" srcOrd="1" destOrd="0" presId="urn:microsoft.com/office/officeart/2005/8/layout/venn1"/>
    <dgm:cxn modelId="{70B3DA17-D7B9-42E1-ADC0-0A4D85ABA596}" type="presParOf" srcId="{CBC79520-33B8-4A54-B728-66DBC1E4677F}" destId="{F8F17322-4A33-4E1F-A278-7E4C0215A592}" srcOrd="2" destOrd="0" presId="urn:microsoft.com/office/officeart/2005/8/layout/venn1"/>
    <dgm:cxn modelId="{CC91DFD9-D4D1-4549-B135-45C61425623E}" type="presParOf" srcId="{CBC79520-33B8-4A54-B728-66DBC1E4677F}" destId="{39B907B8-F701-4F01-98DF-52185B6282A3}" srcOrd="3" destOrd="0" presId="urn:microsoft.com/office/officeart/2005/8/layout/venn1"/>
    <dgm:cxn modelId="{01816076-C496-43B8-BD9F-A8D260A43C82}" type="presParOf" srcId="{CBC79520-33B8-4A54-B728-66DBC1E4677F}" destId="{07A8AF71-9686-4A43-B938-352022BF25CA}" srcOrd="4" destOrd="0" presId="urn:microsoft.com/office/officeart/2005/8/layout/venn1"/>
    <dgm:cxn modelId="{D8CF7746-9E1E-46D5-9288-BA4AD45F18FE}" type="presParOf" srcId="{CBC79520-33B8-4A54-B728-66DBC1E4677F}" destId="{01307A75-85F5-414E-8717-36C2FA713EE3}"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1E677D-7B83-47C4-B120-95D583D45CB3}">
      <dsp:nvSpPr>
        <dsp:cNvPr id="0" name=""/>
        <dsp:cNvSpPr/>
      </dsp:nvSpPr>
      <dsp:spPr>
        <a:xfrm>
          <a:off x="1700482" y="120970"/>
          <a:ext cx="2502832" cy="2502832"/>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GB" sz="2000" b="0" kern="1200"/>
            <a:t>Inequality in </a:t>
          </a:r>
          <a:r>
            <a:rPr lang="en-GB" sz="2000" b="1" kern="1200"/>
            <a:t>exposure </a:t>
          </a:r>
          <a:r>
            <a:rPr lang="en-GB" sz="2000" b="0" kern="1200"/>
            <a:t>to climate risks</a:t>
          </a:r>
        </a:p>
      </dsp:txBody>
      <dsp:txXfrm>
        <a:off x="2034193" y="558965"/>
        <a:ext cx="1835410" cy="1126274"/>
      </dsp:txXfrm>
    </dsp:sp>
    <dsp:sp modelId="{F8F17322-4A33-4E1F-A278-7E4C0215A592}">
      <dsp:nvSpPr>
        <dsp:cNvPr id="0" name=""/>
        <dsp:cNvSpPr/>
      </dsp:nvSpPr>
      <dsp:spPr>
        <a:xfrm>
          <a:off x="2603587" y="1685240"/>
          <a:ext cx="2502832" cy="2502832"/>
        </a:xfrm>
        <a:prstGeom prst="ellipse">
          <a:avLst/>
        </a:prstGeom>
        <a:solidFill>
          <a:schemeClr val="accent4">
            <a:alpha val="50000"/>
            <a:hueOff val="8112341"/>
            <a:satOff val="-16816"/>
            <a:lumOff val="-696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GB" sz="2000" b="0" kern="1200"/>
            <a:t>Inequality in </a:t>
          </a:r>
          <a:r>
            <a:rPr lang="en-GB" sz="2000" b="1" kern="1200"/>
            <a:t>adaptive capacity, </a:t>
          </a:r>
          <a:r>
            <a:rPr lang="en-GB" sz="2000" b="0" kern="1200"/>
            <a:t>the ability</a:t>
          </a:r>
          <a:r>
            <a:rPr lang="en-GB" sz="2000" b="1" kern="1200"/>
            <a:t> </a:t>
          </a:r>
          <a:r>
            <a:rPr lang="en-GB" sz="2000" b="0" kern="1200"/>
            <a:t>to respond and recover </a:t>
          </a:r>
        </a:p>
      </dsp:txBody>
      <dsp:txXfrm>
        <a:off x="3369037" y="2331805"/>
        <a:ext cx="1501699" cy="1376557"/>
      </dsp:txXfrm>
    </dsp:sp>
    <dsp:sp modelId="{07A8AF71-9686-4A43-B938-352022BF25CA}">
      <dsp:nvSpPr>
        <dsp:cNvPr id="0" name=""/>
        <dsp:cNvSpPr/>
      </dsp:nvSpPr>
      <dsp:spPr>
        <a:xfrm>
          <a:off x="797377" y="1685240"/>
          <a:ext cx="2502832" cy="2502832"/>
        </a:xfrm>
        <a:prstGeom prst="ellipse">
          <a:avLst/>
        </a:prstGeom>
        <a:solidFill>
          <a:schemeClr val="accent4">
            <a:alpha val="50000"/>
            <a:hueOff val="16224683"/>
            <a:satOff val="-33632"/>
            <a:lumOff val="-1392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GB" sz="2000" b="1" kern="1200"/>
            <a:t>Inequality in vulnerability </a:t>
          </a:r>
          <a:r>
            <a:rPr lang="en-GB" sz="2000" b="0" kern="1200"/>
            <a:t>&amp; sensitivity to the impacts</a:t>
          </a:r>
        </a:p>
      </dsp:txBody>
      <dsp:txXfrm>
        <a:off x="1033060" y="2331805"/>
        <a:ext cx="1501699" cy="1376557"/>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0.77858</cdr:x>
      <cdr:y>0.09718</cdr:y>
    </cdr:from>
    <cdr:to>
      <cdr:x>0.92058</cdr:x>
      <cdr:y>0.83072</cdr:y>
    </cdr:to>
    <cdr:sp macro="" textlink="">
      <cdr:nvSpPr>
        <cdr:cNvPr id="2" name="Rectangle 1">
          <a:extLst xmlns:a="http://schemas.openxmlformats.org/drawingml/2006/main">
            <a:ext uri="{FF2B5EF4-FFF2-40B4-BE49-F238E27FC236}">
              <a16:creationId xmlns:a16="http://schemas.microsoft.com/office/drawing/2014/main" id="{01409E10-80F7-A3B8-7AF0-A561EFA6A626}"/>
            </a:ext>
          </a:extLst>
        </cdr:cNvPr>
        <cdr:cNvSpPr/>
      </cdr:nvSpPr>
      <cdr:spPr>
        <a:xfrm xmlns:a="http://schemas.openxmlformats.org/drawingml/2006/main">
          <a:off x="6162681" y="442915"/>
          <a:ext cx="1123945" cy="3343268"/>
        </a:xfrm>
        <a:prstGeom xmlns:a="http://schemas.openxmlformats.org/drawingml/2006/main" prst="rect">
          <a:avLst/>
        </a:prstGeom>
        <a:solidFill xmlns:a="http://schemas.openxmlformats.org/drawingml/2006/main">
          <a:schemeClr val="bg1">
            <a:lumMod val="65000"/>
            <a:alpha val="24000"/>
          </a:schemeClr>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14A282D-5B55-446B-8A6E-32211622B2A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A5D6A51-735F-4EE8-8A91-1F3F88DEE1C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D4A3682-61EA-4A71-971A-715E9DB3E5E8}" type="datetimeFigureOut">
              <a:rPr lang="en-GB" smtClean="0"/>
              <a:t>05/12/2024</a:t>
            </a:fld>
            <a:endParaRPr lang="en-GB"/>
          </a:p>
        </p:txBody>
      </p:sp>
      <p:sp>
        <p:nvSpPr>
          <p:cNvPr id="4" name="Footer Placeholder 3">
            <a:extLst>
              <a:ext uri="{FF2B5EF4-FFF2-40B4-BE49-F238E27FC236}">
                <a16:creationId xmlns:a16="http://schemas.microsoft.com/office/drawing/2014/main" id="{A09A8D36-F8B5-4A61-BA9B-60FFE810EB1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CD4C4BA8-2D1D-469D-86BE-70C6A0B9DE7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E60A85-776E-4307-8F5E-A06D5C1E8654}" type="slidenum">
              <a:rPr lang="en-GB" smtClean="0"/>
              <a:t>‹#›</a:t>
            </a:fld>
            <a:endParaRPr lang="en-GB"/>
          </a:p>
        </p:txBody>
      </p:sp>
    </p:spTree>
    <p:extLst>
      <p:ext uri="{BB962C8B-B14F-4D97-AF65-F5344CB8AC3E}">
        <p14:creationId xmlns:p14="http://schemas.microsoft.com/office/powerpoint/2010/main" val="7091827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AA3208-04DF-4AB0-896B-51565B4B060D}" type="datetimeFigureOut">
              <a:rPr lang="en-GB" smtClean="0"/>
              <a:t>05/12/2024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8A577C-CE09-4EC6-9CEE-5446383E4956}" type="slidenum">
              <a:rPr lang="en-GB" smtClean="0"/>
              <a:t>‹#›</a:t>
            </a:fld>
            <a:endParaRPr lang="en-GB"/>
          </a:p>
        </p:txBody>
      </p:sp>
    </p:spTree>
    <p:extLst>
      <p:ext uri="{BB962C8B-B14F-4D97-AF65-F5344CB8AC3E}">
        <p14:creationId xmlns:p14="http://schemas.microsoft.com/office/powerpoint/2010/main" val="1820904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lang="en-US">
              <a:cs typeface="Calibri"/>
            </a:endParaRPr>
          </a:p>
        </p:txBody>
      </p:sp>
    </p:spTree>
    <p:extLst>
      <p:ext uri="{BB962C8B-B14F-4D97-AF65-F5344CB8AC3E}">
        <p14:creationId xmlns:p14="http://schemas.microsoft.com/office/powerpoint/2010/main" val="1499584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028531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081649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2490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993658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784324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a:br>
            <a:endParaRPr lang="en-US"/>
          </a:p>
        </p:txBody>
      </p:sp>
    </p:spTree>
    <p:extLst>
      <p:ext uri="{BB962C8B-B14F-4D97-AF65-F5344CB8AC3E}">
        <p14:creationId xmlns:p14="http://schemas.microsoft.com/office/powerpoint/2010/main" val="26968772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424143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192770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602894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3459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286151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871928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Tree>
    <p:extLst>
      <p:ext uri="{BB962C8B-B14F-4D97-AF65-F5344CB8AC3E}">
        <p14:creationId xmlns:p14="http://schemas.microsoft.com/office/powerpoint/2010/main" val="33527473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034001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146603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089261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Updated</a:t>
            </a:r>
          </a:p>
        </p:txBody>
      </p:sp>
    </p:spTree>
    <p:extLst>
      <p:ext uri="{BB962C8B-B14F-4D97-AF65-F5344CB8AC3E}">
        <p14:creationId xmlns:p14="http://schemas.microsoft.com/office/powerpoint/2010/main" val="40107859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a:br>
            <a:endParaRPr lang="en-US"/>
          </a:p>
        </p:txBody>
      </p:sp>
    </p:spTree>
    <p:extLst>
      <p:ext uri="{BB962C8B-B14F-4D97-AF65-F5344CB8AC3E}">
        <p14:creationId xmlns:p14="http://schemas.microsoft.com/office/powerpoint/2010/main" val="16733773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639778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021378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2393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763799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797603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a:cs typeface="+mn-lt"/>
              </a:rPr>
            </a:br>
            <a:endParaRPr lang="en-GB">
              <a:ea typeface="Calibri"/>
              <a:cs typeface="Calibri"/>
            </a:endParaRPr>
          </a:p>
        </p:txBody>
      </p:sp>
    </p:spTree>
    <p:extLst>
      <p:ext uri="{BB962C8B-B14F-4D97-AF65-F5344CB8AC3E}">
        <p14:creationId xmlns:p14="http://schemas.microsoft.com/office/powerpoint/2010/main" val="37649433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a:cs typeface="+mn-lt"/>
              </a:rPr>
            </a:br>
            <a:endParaRPr lang="en-GB">
              <a:ea typeface="Calibri"/>
              <a:cs typeface="Calibri"/>
            </a:endParaRPr>
          </a:p>
        </p:txBody>
      </p:sp>
    </p:spTree>
    <p:extLst>
      <p:ext uri="{BB962C8B-B14F-4D97-AF65-F5344CB8AC3E}">
        <p14:creationId xmlns:p14="http://schemas.microsoft.com/office/powerpoint/2010/main" val="26274662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637730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B8AEFE-7372-408E-AEE8-6E5BCE601A3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72074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B8AEFE-7372-408E-AEE8-6E5BCE601A3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72074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B8AEFE-7372-408E-AEE8-6E5BCE601A3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41999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B8AEFE-7372-408E-AEE8-6E5BCE601A3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97671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B8AEFE-7372-408E-AEE8-6E5BCE601A3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5975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B8AEFE-7372-408E-AEE8-6E5BCE601A3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3918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785665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B8AEFE-7372-408E-AEE8-6E5BCE601A3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79728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a:br>
            <a:endParaRPr lang="en-US"/>
          </a:p>
        </p:txBody>
      </p:sp>
    </p:spTree>
    <p:extLst>
      <p:ext uri="{BB962C8B-B14F-4D97-AF65-F5344CB8AC3E}">
        <p14:creationId xmlns:p14="http://schemas.microsoft.com/office/powerpoint/2010/main" val="17084833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a:br>
            <a:endParaRPr lang="en-US"/>
          </a:p>
        </p:txBody>
      </p:sp>
    </p:spTree>
    <p:extLst>
      <p:ext uri="{BB962C8B-B14F-4D97-AF65-F5344CB8AC3E}">
        <p14:creationId xmlns:p14="http://schemas.microsoft.com/office/powerpoint/2010/main" val="19709966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073887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512445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a:br>
            <a:endParaRPr lang="en-US"/>
          </a:p>
        </p:txBody>
      </p:sp>
    </p:spTree>
    <p:extLst>
      <p:ext uri="{BB962C8B-B14F-4D97-AF65-F5344CB8AC3E}">
        <p14:creationId xmlns:p14="http://schemas.microsoft.com/office/powerpoint/2010/main" val="8226066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a:br>
            <a:endParaRPr lang="en-US"/>
          </a:p>
        </p:txBody>
      </p:sp>
    </p:spTree>
    <p:extLst>
      <p:ext uri="{BB962C8B-B14F-4D97-AF65-F5344CB8AC3E}">
        <p14:creationId xmlns:p14="http://schemas.microsoft.com/office/powerpoint/2010/main" val="3310697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a:br>
            <a:endParaRPr lang="en-US"/>
          </a:p>
        </p:txBody>
      </p:sp>
    </p:spTree>
    <p:extLst>
      <p:ext uri="{BB962C8B-B14F-4D97-AF65-F5344CB8AC3E}">
        <p14:creationId xmlns:p14="http://schemas.microsoft.com/office/powerpoint/2010/main" val="11729713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397214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a:br>
            <a:r>
              <a:rPr lang="en-GB"/>
              <a:t>DISABILITY DATA TO BE ADDED </a:t>
            </a:r>
            <a:endParaRPr lang="en-US"/>
          </a:p>
        </p:txBody>
      </p:sp>
    </p:spTree>
    <p:extLst>
      <p:ext uri="{BB962C8B-B14F-4D97-AF65-F5344CB8AC3E}">
        <p14:creationId xmlns:p14="http://schemas.microsoft.com/office/powerpoint/2010/main" val="2002175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500135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a:br>
            <a:r>
              <a:rPr lang="en-GB"/>
              <a:t>DISABILITY DATA TO BE ADDED </a:t>
            </a:r>
            <a:endParaRPr lang="en-US"/>
          </a:p>
        </p:txBody>
      </p:sp>
    </p:spTree>
    <p:extLst>
      <p:ext uri="{BB962C8B-B14F-4D97-AF65-F5344CB8AC3E}">
        <p14:creationId xmlns:p14="http://schemas.microsoft.com/office/powerpoint/2010/main" val="39146432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a:br>
            <a:endParaRPr lang="en-US"/>
          </a:p>
        </p:txBody>
      </p:sp>
    </p:spTree>
    <p:extLst>
      <p:ext uri="{BB962C8B-B14F-4D97-AF65-F5344CB8AC3E}">
        <p14:creationId xmlns:p14="http://schemas.microsoft.com/office/powerpoint/2010/main" val="20541747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a:br>
            <a:endParaRPr lang="en-US"/>
          </a:p>
        </p:txBody>
      </p:sp>
    </p:spTree>
    <p:extLst>
      <p:ext uri="{BB962C8B-B14F-4D97-AF65-F5344CB8AC3E}">
        <p14:creationId xmlns:p14="http://schemas.microsoft.com/office/powerpoint/2010/main" val="298964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a:br>
            <a:endParaRPr lang="en-US"/>
          </a:p>
        </p:txBody>
      </p:sp>
    </p:spTree>
    <p:extLst>
      <p:ext uri="{BB962C8B-B14F-4D97-AF65-F5344CB8AC3E}">
        <p14:creationId xmlns:p14="http://schemas.microsoft.com/office/powerpoint/2010/main" val="7373533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Figure 2.20: Projected increases in the number of people with dementia in the UK, by age group, from 2012 to 2051</a:t>
            </a:r>
            <a:br>
              <a:rPr lang="en-GB"/>
            </a:br>
            <a:endParaRPr lang="en-US"/>
          </a:p>
        </p:txBody>
      </p:sp>
    </p:spTree>
    <p:extLst>
      <p:ext uri="{BB962C8B-B14F-4D97-AF65-F5344CB8AC3E}">
        <p14:creationId xmlns:p14="http://schemas.microsoft.com/office/powerpoint/2010/main" val="21678138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a:br>
            <a:endParaRPr lang="en-US"/>
          </a:p>
        </p:txBody>
      </p:sp>
    </p:spTree>
    <p:extLst>
      <p:ext uri="{BB962C8B-B14F-4D97-AF65-F5344CB8AC3E}">
        <p14:creationId xmlns:p14="http://schemas.microsoft.com/office/powerpoint/2010/main" val="40681200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a:br>
            <a:endParaRPr lang="en-US"/>
          </a:p>
        </p:txBody>
      </p:sp>
    </p:spTree>
    <p:extLst>
      <p:ext uri="{BB962C8B-B14F-4D97-AF65-F5344CB8AC3E}">
        <p14:creationId xmlns:p14="http://schemas.microsoft.com/office/powerpoint/2010/main" val="26528775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326708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336897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552024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730602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489948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a:br>
            <a:endParaRPr lang="en-US"/>
          </a:p>
        </p:txBody>
      </p:sp>
    </p:spTree>
    <p:extLst>
      <p:ext uri="{BB962C8B-B14F-4D97-AF65-F5344CB8AC3E}">
        <p14:creationId xmlns:p14="http://schemas.microsoft.com/office/powerpoint/2010/main" val="26308507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959627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a:br>
            <a:endParaRPr lang="en-US"/>
          </a:p>
        </p:txBody>
      </p:sp>
    </p:spTree>
    <p:extLst>
      <p:ext uri="{BB962C8B-B14F-4D97-AF65-F5344CB8AC3E}">
        <p14:creationId xmlns:p14="http://schemas.microsoft.com/office/powerpoint/2010/main" val="16746775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Updated – blood pressure moved to healthcare inequalities section</a:t>
            </a:r>
          </a:p>
        </p:txBody>
      </p:sp>
    </p:spTree>
    <p:extLst>
      <p:ext uri="{BB962C8B-B14F-4D97-AF65-F5344CB8AC3E}">
        <p14:creationId xmlns:p14="http://schemas.microsoft.com/office/powerpoint/2010/main" val="18898320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lang="en-GB"/>
          </a:p>
        </p:txBody>
      </p:sp>
    </p:spTree>
    <p:extLst>
      <p:ext uri="{BB962C8B-B14F-4D97-AF65-F5344CB8AC3E}">
        <p14:creationId xmlns:p14="http://schemas.microsoft.com/office/powerpoint/2010/main" val="159750955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7444912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a:t>Partially updated – unable to update further due to no further data on inequalities </a:t>
            </a:r>
          </a:p>
        </p:txBody>
      </p:sp>
    </p:spTree>
    <p:extLst>
      <p:ext uri="{BB962C8B-B14F-4D97-AF65-F5344CB8AC3E}">
        <p14:creationId xmlns:p14="http://schemas.microsoft.com/office/powerpoint/2010/main" val="42291408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8311403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33901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5872786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8277333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4253443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8100954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a:br>
            <a:endParaRPr lang="en-US"/>
          </a:p>
        </p:txBody>
      </p:sp>
    </p:spTree>
    <p:extLst>
      <p:ext uri="{BB962C8B-B14F-4D97-AF65-F5344CB8AC3E}">
        <p14:creationId xmlns:p14="http://schemas.microsoft.com/office/powerpoint/2010/main" val="116423823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a:br>
            <a:endParaRPr lang="en-US"/>
          </a:p>
        </p:txBody>
      </p:sp>
    </p:spTree>
    <p:extLst>
      <p:ext uri="{BB962C8B-B14F-4D97-AF65-F5344CB8AC3E}">
        <p14:creationId xmlns:p14="http://schemas.microsoft.com/office/powerpoint/2010/main" val="148062946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a:br>
            <a:endParaRPr lang="en-US"/>
          </a:p>
        </p:txBody>
      </p:sp>
    </p:spTree>
    <p:extLst>
      <p:ext uri="{BB962C8B-B14F-4D97-AF65-F5344CB8AC3E}">
        <p14:creationId xmlns:p14="http://schemas.microsoft.com/office/powerpoint/2010/main" val="360923248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a:br>
            <a:endParaRPr lang="en-US"/>
          </a:p>
        </p:txBody>
      </p:sp>
    </p:spTree>
    <p:extLst>
      <p:ext uri="{BB962C8B-B14F-4D97-AF65-F5344CB8AC3E}">
        <p14:creationId xmlns:p14="http://schemas.microsoft.com/office/powerpoint/2010/main" val="115471260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5771981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126054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57225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8094369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5028167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0307729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9270163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5107134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Updated slide</a:t>
            </a:r>
          </a:p>
        </p:txBody>
      </p:sp>
    </p:spTree>
    <p:extLst>
      <p:ext uri="{BB962C8B-B14F-4D97-AF65-F5344CB8AC3E}">
        <p14:creationId xmlns:p14="http://schemas.microsoft.com/office/powerpoint/2010/main" val="265959269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New slide</a:t>
            </a:r>
          </a:p>
        </p:txBody>
      </p:sp>
    </p:spTree>
    <p:extLst>
      <p:ext uri="{BB962C8B-B14F-4D97-AF65-F5344CB8AC3E}">
        <p14:creationId xmlns:p14="http://schemas.microsoft.com/office/powerpoint/2010/main" val="368782436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Updated</a:t>
            </a:r>
          </a:p>
        </p:txBody>
      </p:sp>
    </p:spTree>
    <p:extLst>
      <p:ext uri="{BB962C8B-B14F-4D97-AF65-F5344CB8AC3E}">
        <p14:creationId xmlns:p14="http://schemas.microsoft.com/office/powerpoint/2010/main" val="159859496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New slide</a:t>
            </a:r>
          </a:p>
        </p:txBody>
      </p:sp>
    </p:spTree>
    <p:extLst>
      <p:ext uri="{BB962C8B-B14F-4D97-AF65-F5344CB8AC3E}">
        <p14:creationId xmlns:p14="http://schemas.microsoft.com/office/powerpoint/2010/main" val="122989245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234472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15048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7786035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6765369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2944679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81337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slide with MOL logo top">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8FCC5F-AE85-4281-ABFD-03212ABD7804}"/>
              </a:ext>
            </a:extLst>
          </p:cNvPr>
          <p:cNvPicPr>
            <a:picLocks noChangeAspect="1"/>
          </p:cNvPicPr>
          <p:nvPr userDrawn="1"/>
        </p:nvPicPr>
        <p:blipFill>
          <a:blip r:embed="rId2"/>
          <a:stretch>
            <a:fillRect/>
          </a:stretch>
        </p:blipFill>
        <p:spPr>
          <a:xfrm>
            <a:off x="4405561" y="63653"/>
            <a:ext cx="3380879" cy="966646"/>
          </a:xfrm>
          <a:prstGeom prst="rect">
            <a:avLst/>
          </a:prstGeom>
        </p:spPr>
      </p:pic>
      <p:cxnSp>
        <p:nvCxnSpPr>
          <p:cNvPr id="7" name="Straight Connector 6">
            <a:extLst>
              <a:ext uri="{FF2B5EF4-FFF2-40B4-BE49-F238E27FC236}">
                <a16:creationId xmlns:a16="http://schemas.microsoft.com/office/drawing/2014/main" id="{0344D278-D991-4D63-822F-C546A8C266A4}"/>
              </a:ext>
            </a:extLst>
          </p:cNvPr>
          <p:cNvCxnSpPr>
            <a:cxnSpLocks/>
          </p:cNvCxnSpPr>
          <p:nvPr userDrawn="1"/>
        </p:nvCxnSpPr>
        <p:spPr>
          <a:xfrm>
            <a:off x="906463" y="1083362"/>
            <a:ext cx="10393362" cy="0"/>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8969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ubtitle, content &amp; source/footnote">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906464" y="1592263"/>
            <a:ext cx="4929257" cy="4109794"/>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9">
            <a:extLst>
              <a:ext uri="{FF2B5EF4-FFF2-40B4-BE49-F238E27FC236}">
                <a16:creationId xmlns:a16="http://schemas.microsoft.com/office/drawing/2014/main" id="{AA1095E4-71FF-4040-9780-3C562EF7E771}"/>
              </a:ext>
            </a:extLst>
          </p:cNvPr>
          <p:cNvSpPr>
            <a:spLocks noGrp="1"/>
          </p:cNvSpPr>
          <p:nvPr>
            <p:ph type="body" sz="quarter" idx="19" hasCustomPrompt="1"/>
          </p:nvPr>
        </p:nvSpPr>
        <p:spPr>
          <a:xfrm>
            <a:off x="906464" y="5756086"/>
            <a:ext cx="4929257" cy="189230"/>
          </a:xfrm>
        </p:spPr>
        <p:txBody>
          <a:bodyPr vert="horz" lIns="0" tIns="0" rIns="0" bIns="0" rtlCol="0">
            <a:noAutofit/>
          </a:bodyPr>
          <a:lstStyle>
            <a:lvl1pPr marL="0" indent="0">
              <a:buFont typeface="Arial" panose="020B0604020202020204" pitchFamily="34" charset="0"/>
              <a:buNone/>
              <a:defRPr lang="en-US" sz="9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footnote/source</a:t>
            </a:r>
            <a:endParaRPr lang="en-GB"/>
          </a:p>
        </p:txBody>
      </p:sp>
      <p:sp>
        <p:nvSpPr>
          <p:cNvPr id="8" name="Title 1">
            <a:extLst>
              <a:ext uri="{FF2B5EF4-FFF2-40B4-BE49-F238E27FC236}">
                <a16:creationId xmlns:a16="http://schemas.microsoft.com/office/drawing/2014/main" id="{6BABB47C-08CC-47C8-BC6D-00C2BD67EA16}"/>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11" name="Text Placeholder 3">
            <a:extLst>
              <a:ext uri="{FF2B5EF4-FFF2-40B4-BE49-F238E27FC236}">
                <a16:creationId xmlns:a16="http://schemas.microsoft.com/office/drawing/2014/main" id="{B1C08691-002E-49F5-9821-79A79282C7D2}"/>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7" name="Content Placeholder 4">
            <a:extLst>
              <a:ext uri="{FF2B5EF4-FFF2-40B4-BE49-F238E27FC236}">
                <a16:creationId xmlns:a16="http://schemas.microsoft.com/office/drawing/2014/main" id="{867750C4-2CF3-42E4-8DC1-23093AA10D15}"/>
              </a:ext>
            </a:extLst>
          </p:cNvPr>
          <p:cNvSpPr>
            <a:spLocks noGrp="1"/>
          </p:cNvSpPr>
          <p:nvPr>
            <p:ph sz="quarter" idx="20" hasCustomPrompt="1"/>
          </p:nvPr>
        </p:nvSpPr>
        <p:spPr>
          <a:xfrm>
            <a:off x="6356279" y="1592263"/>
            <a:ext cx="4929257" cy="4109794"/>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9">
            <a:extLst>
              <a:ext uri="{FF2B5EF4-FFF2-40B4-BE49-F238E27FC236}">
                <a16:creationId xmlns:a16="http://schemas.microsoft.com/office/drawing/2014/main" id="{D1871B70-D49E-447F-8679-85AEF08FB277}"/>
              </a:ext>
            </a:extLst>
          </p:cNvPr>
          <p:cNvSpPr>
            <a:spLocks noGrp="1"/>
          </p:cNvSpPr>
          <p:nvPr>
            <p:ph type="body" sz="quarter" idx="21" hasCustomPrompt="1"/>
          </p:nvPr>
        </p:nvSpPr>
        <p:spPr>
          <a:xfrm>
            <a:off x="6356279" y="5756086"/>
            <a:ext cx="4929257" cy="189230"/>
          </a:xfrm>
        </p:spPr>
        <p:txBody>
          <a:bodyPr vert="horz" lIns="0" tIns="0" rIns="0" bIns="0" rtlCol="0">
            <a:noAutofit/>
          </a:bodyPr>
          <a:lstStyle>
            <a:lvl1pPr marL="0" indent="0">
              <a:buFont typeface="Arial" panose="020B0604020202020204" pitchFamily="34" charset="0"/>
              <a:buNone/>
              <a:defRPr lang="en-US" sz="9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footnote/source</a:t>
            </a:r>
            <a:endParaRPr lang="en-GB"/>
          </a:p>
        </p:txBody>
      </p:sp>
    </p:spTree>
    <p:extLst>
      <p:ext uri="{BB962C8B-B14F-4D97-AF65-F5344CB8AC3E}">
        <p14:creationId xmlns:p14="http://schemas.microsoft.com/office/powerpoint/2010/main" val="23467020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subtitle &amp; 3 content with pink callout">
  <p:cSld name="Title, subtitle &amp; 3 content with pink callout">
    <p:spTree>
      <p:nvGrpSpPr>
        <p:cNvPr id="1" name="Shape 81"/>
        <p:cNvGrpSpPr/>
        <p:nvPr/>
      </p:nvGrpSpPr>
      <p:grpSpPr>
        <a:xfrm>
          <a:off x="0" y="0"/>
          <a:ext cx="0" cy="0"/>
          <a:chOff x="0" y="0"/>
          <a:chExt cx="0" cy="0"/>
        </a:xfrm>
      </p:grpSpPr>
      <p:sp>
        <p:nvSpPr>
          <p:cNvPr id="82" name="Google Shape;82;p46"/>
          <p:cNvSpPr txBox="1">
            <a:spLocks noGrp="1"/>
          </p:cNvSpPr>
          <p:nvPr>
            <p:ph type="body" idx="1"/>
          </p:nvPr>
        </p:nvSpPr>
        <p:spPr>
          <a:xfrm>
            <a:off x="906463" y="1592263"/>
            <a:ext cx="3192926" cy="3421864"/>
          </a:xfrm>
          <a:prstGeom prst="rect">
            <a:avLst/>
          </a:prstGeom>
          <a:noFill/>
          <a:ln>
            <a:noFill/>
          </a:ln>
        </p:spPr>
        <p:txBody>
          <a:bodyPr spcFirstLastPara="1" wrap="square" lIns="0" tIns="45700" rIns="91425" bIns="45700" anchor="t" anchorCtr="0">
            <a:noAutofit/>
          </a:bodyPr>
          <a:lstStyle>
            <a:lvl1pPr marL="457200" lvl="0" indent="-330200" algn="l">
              <a:lnSpc>
                <a:spcPct val="100000"/>
              </a:lnSpc>
              <a:spcBef>
                <a:spcPts val="0"/>
              </a:spcBef>
              <a:spcAft>
                <a:spcPts val="0"/>
              </a:spcAft>
              <a:buClr>
                <a:schemeClr val="dk2"/>
              </a:buClr>
              <a:buSzPts val="1600"/>
              <a:buChar char="•"/>
              <a:defRPr/>
            </a:lvl1pPr>
            <a:lvl2pPr marL="914400" lvl="1" indent="-330200" algn="l">
              <a:lnSpc>
                <a:spcPct val="100000"/>
              </a:lnSpc>
              <a:spcBef>
                <a:spcPts val="0"/>
              </a:spcBef>
              <a:spcAft>
                <a:spcPts val="0"/>
              </a:spcAft>
              <a:buClr>
                <a:schemeClr val="dk2"/>
              </a:buClr>
              <a:buSzPts val="1600"/>
              <a:buChar char="•"/>
              <a:defRPr/>
            </a:lvl2pPr>
            <a:lvl3pPr marL="1371600" lvl="2" indent="-330200" algn="l">
              <a:lnSpc>
                <a:spcPct val="100000"/>
              </a:lnSpc>
              <a:spcBef>
                <a:spcPts val="0"/>
              </a:spcBef>
              <a:spcAft>
                <a:spcPts val="0"/>
              </a:spcAft>
              <a:buClr>
                <a:schemeClr val="dk2"/>
              </a:buClr>
              <a:buSzPts val="1600"/>
              <a:buChar char="•"/>
              <a:defRPr/>
            </a:lvl3pPr>
            <a:lvl4pPr marL="1828800" lvl="3" indent="-330200" algn="l">
              <a:lnSpc>
                <a:spcPct val="100000"/>
              </a:lnSpc>
              <a:spcBef>
                <a:spcPts val="0"/>
              </a:spcBef>
              <a:spcAft>
                <a:spcPts val="0"/>
              </a:spcAft>
              <a:buClr>
                <a:schemeClr val="dk2"/>
              </a:buClr>
              <a:buSzPts val="1600"/>
              <a:buChar char="•"/>
              <a:defRPr/>
            </a:lvl4pPr>
            <a:lvl5pPr marL="2286000" lvl="4" indent="-330200" algn="l">
              <a:lnSpc>
                <a:spcPct val="100000"/>
              </a:lnSpc>
              <a:spcBef>
                <a:spcPts val="0"/>
              </a:spcBef>
              <a:spcAft>
                <a:spcPts val="0"/>
              </a:spcAft>
              <a:buClr>
                <a:schemeClr val="dk2"/>
              </a:buClr>
              <a:buSzPts val="16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46"/>
          <p:cNvSpPr txBox="1">
            <a:spLocks noGrp="1"/>
          </p:cNvSpPr>
          <p:nvPr>
            <p:ph type="title"/>
          </p:nvPr>
        </p:nvSpPr>
        <p:spPr>
          <a:xfrm>
            <a:off x="906463" y="506192"/>
            <a:ext cx="10393362" cy="540000"/>
          </a:xfrm>
          <a:prstGeom prst="rect">
            <a:avLst/>
          </a:prstGeom>
          <a:noFill/>
          <a:ln>
            <a:noFill/>
          </a:ln>
        </p:spPr>
        <p:txBody>
          <a:bodyPr spcFirstLastPara="1" wrap="square" lIns="0" tIns="45700" rIns="91425" bIns="45700" anchor="ctr" anchorCtr="0">
            <a:noAutofit/>
          </a:bodyPr>
          <a:lstStyle>
            <a:lvl1pPr lvl="0" algn="l">
              <a:lnSpc>
                <a:spcPct val="90000"/>
              </a:lnSpc>
              <a:spcBef>
                <a:spcPts val="0"/>
              </a:spcBef>
              <a:spcAft>
                <a:spcPts val="0"/>
              </a:spcAft>
              <a:buClr>
                <a:schemeClr val="accent1"/>
              </a:buClr>
              <a:buSzPts val="2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46"/>
          <p:cNvSpPr txBox="1">
            <a:spLocks noGrp="1"/>
          </p:cNvSpPr>
          <p:nvPr>
            <p:ph type="body" idx="2"/>
          </p:nvPr>
        </p:nvSpPr>
        <p:spPr>
          <a:xfrm>
            <a:off x="906463" y="1155943"/>
            <a:ext cx="10393361" cy="26741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2000"/>
              <a:buFont typeface="Arial"/>
              <a:buNone/>
              <a:defRPr sz="2000" b="1">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46"/>
          <p:cNvSpPr txBox="1">
            <a:spLocks noGrp="1"/>
          </p:cNvSpPr>
          <p:nvPr>
            <p:ph type="body" idx="3"/>
          </p:nvPr>
        </p:nvSpPr>
        <p:spPr>
          <a:xfrm>
            <a:off x="4506681" y="1592263"/>
            <a:ext cx="3192926" cy="3421864"/>
          </a:xfrm>
          <a:prstGeom prst="rect">
            <a:avLst/>
          </a:prstGeom>
          <a:noFill/>
          <a:ln>
            <a:noFill/>
          </a:ln>
        </p:spPr>
        <p:txBody>
          <a:bodyPr spcFirstLastPara="1" wrap="square" lIns="0" tIns="45700" rIns="91425" bIns="45700" anchor="t" anchorCtr="0">
            <a:noAutofit/>
          </a:bodyPr>
          <a:lstStyle>
            <a:lvl1pPr marL="457200" lvl="0" indent="-330200" algn="l">
              <a:lnSpc>
                <a:spcPct val="100000"/>
              </a:lnSpc>
              <a:spcBef>
                <a:spcPts val="0"/>
              </a:spcBef>
              <a:spcAft>
                <a:spcPts val="0"/>
              </a:spcAft>
              <a:buClr>
                <a:schemeClr val="dk2"/>
              </a:buClr>
              <a:buSzPts val="1600"/>
              <a:buChar char="•"/>
              <a:defRPr/>
            </a:lvl1pPr>
            <a:lvl2pPr marL="914400" lvl="1" indent="-330200" algn="l">
              <a:lnSpc>
                <a:spcPct val="100000"/>
              </a:lnSpc>
              <a:spcBef>
                <a:spcPts val="0"/>
              </a:spcBef>
              <a:spcAft>
                <a:spcPts val="0"/>
              </a:spcAft>
              <a:buClr>
                <a:schemeClr val="dk2"/>
              </a:buClr>
              <a:buSzPts val="1600"/>
              <a:buChar char="•"/>
              <a:defRPr/>
            </a:lvl2pPr>
            <a:lvl3pPr marL="1371600" lvl="2" indent="-330200" algn="l">
              <a:lnSpc>
                <a:spcPct val="100000"/>
              </a:lnSpc>
              <a:spcBef>
                <a:spcPts val="0"/>
              </a:spcBef>
              <a:spcAft>
                <a:spcPts val="0"/>
              </a:spcAft>
              <a:buClr>
                <a:schemeClr val="dk2"/>
              </a:buClr>
              <a:buSzPts val="1600"/>
              <a:buChar char="•"/>
              <a:defRPr/>
            </a:lvl3pPr>
            <a:lvl4pPr marL="1828800" lvl="3" indent="-330200" algn="l">
              <a:lnSpc>
                <a:spcPct val="100000"/>
              </a:lnSpc>
              <a:spcBef>
                <a:spcPts val="0"/>
              </a:spcBef>
              <a:spcAft>
                <a:spcPts val="0"/>
              </a:spcAft>
              <a:buClr>
                <a:schemeClr val="dk2"/>
              </a:buClr>
              <a:buSzPts val="1600"/>
              <a:buChar char="•"/>
              <a:defRPr/>
            </a:lvl4pPr>
            <a:lvl5pPr marL="2286000" lvl="4" indent="-330200" algn="l">
              <a:lnSpc>
                <a:spcPct val="100000"/>
              </a:lnSpc>
              <a:spcBef>
                <a:spcPts val="0"/>
              </a:spcBef>
              <a:spcAft>
                <a:spcPts val="0"/>
              </a:spcAft>
              <a:buClr>
                <a:schemeClr val="dk2"/>
              </a:buClr>
              <a:buSzPts val="16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46"/>
          <p:cNvSpPr txBox="1">
            <a:spLocks noGrp="1"/>
          </p:cNvSpPr>
          <p:nvPr>
            <p:ph type="body" idx="4"/>
          </p:nvPr>
        </p:nvSpPr>
        <p:spPr>
          <a:xfrm>
            <a:off x="8106899" y="1592263"/>
            <a:ext cx="3192926" cy="3421864"/>
          </a:xfrm>
          <a:prstGeom prst="rect">
            <a:avLst/>
          </a:prstGeom>
          <a:noFill/>
          <a:ln>
            <a:noFill/>
          </a:ln>
        </p:spPr>
        <p:txBody>
          <a:bodyPr spcFirstLastPara="1" wrap="square" lIns="0" tIns="45700" rIns="91425" bIns="45700" anchor="t" anchorCtr="0">
            <a:noAutofit/>
          </a:bodyPr>
          <a:lstStyle>
            <a:lvl1pPr marL="457200" lvl="0" indent="-330200" algn="l">
              <a:lnSpc>
                <a:spcPct val="100000"/>
              </a:lnSpc>
              <a:spcBef>
                <a:spcPts val="0"/>
              </a:spcBef>
              <a:spcAft>
                <a:spcPts val="0"/>
              </a:spcAft>
              <a:buClr>
                <a:schemeClr val="dk2"/>
              </a:buClr>
              <a:buSzPts val="1600"/>
              <a:buChar char="•"/>
              <a:defRPr/>
            </a:lvl1pPr>
            <a:lvl2pPr marL="914400" lvl="1" indent="-330200" algn="l">
              <a:lnSpc>
                <a:spcPct val="100000"/>
              </a:lnSpc>
              <a:spcBef>
                <a:spcPts val="0"/>
              </a:spcBef>
              <a:spcAft>
                <a:spcPts val="0"/>
              </a:spcAft>
              <a:buClr>
                <a:schemeClr val="dk2"/>
              </a:buClr>
              <a:buSzPts val="1600"/>
              <a:buChar char="•"/>
              <a:defRPr/>
            </a:lvl2pPr>
            <a:lvl3pPr marL="1371600" lvl="2" indent="-330200" algn="l">
              <a:lnSpc>
                <a:spcPct val="100000"/>
              </a:lnSpc>
              <a:spcBef>
                <a:spcPts val="0"/>
              </a:spcBef>
              <a:spcAft>
                <a:spcPts val="0"/>
              </a:spcAft>
              <a:buClr>
                <a:schemeClr val="dk2"/>
              </a:buClr>
              <a:buSzPts val="1600"/>
              <a:buChar char="•"/>
              <a:defRPr/>
            </a:lvl3pPr>
            <a:lvl4pPr marL="1828800" lvl="3" indent="-330200" algn="l">
              <a:lnSpc>
                <a:spcPct val="100000"/>
              </a:lnSpc>
              <a:spcBef>
                <a:spcPts val="0"/>
              </a:spcBef>
              <a:spcAft>
                <a:spcPts val="0"/>
              </a:spcAft>
              <a:buClr>
                <a:schemeClr val="dk2"/>
              </a:buClr>
              <a:buSzPts val="1600"/>
              <a:buChar char="•"/>
              <a:defRPr/>
            </a:lvl4pPr>
            <a:lvl5pPr marL="2286000" lvl="4" indent="-330200" algn="l">
              <a:lnSpc>
                <a:spcPct val="100000"/>
              </a:lnSpc>
              <a:spcBef>
                <a:spcPts val="0"/>
              </a:spcBef>
              <a:spcAft>
                <a:spcPts val="0"/>
              </a:spcAft>
              <a:buClr>
                <a:schemeClr val="dk2"/>
              </a:buClr>
              <a:buSzPts val="16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46"/>
          <p:cNvSpPr txBox="1">
            <a:spLocks noGrp="1"/>
          </p:cNvSpPr>
          <p:nvPr>
            <p:ph type="body" idx="5"/>
          </p:nvPr>
        </p:nvSpPr>
        <p:spPr>
          <a:xfrm>
            <a:off x="906463" y="5111609"/>
            <a:ext cx="10393362" cy="746266"/>
          </a:xfrm>
          <a:prstGeom prst="rect">
            <a:avLst/>
          </a:prstGeom>
          <a:solidFill>
            <a:schemeClr val="accent1"/>
          </a:solidFill>
          <a:ln>
            <a:noFill/>
          </a:ln>
        </p:spPr>
        <p:txBody>
          <a:bodyPr spcFirstLastPara="1" wrap="square" lIns="108000" tIns="108000" rIns="108000" bIns="108000" anchor="t" anchorCtr="0">
            <a:noAutofit/>
          </a:bodyPr>
          <a:lstStyle>
            <a:lvl1pPr marL="457200" lvl="0" indent="-228600" algn="l">
              <a:lnSpc>
                <a:spcPct val="100000"/>
              </a:lnSpc>
              <a:spcBef>
                <a:spcPts val="0"/>
              </a:spcBef>
              <a:spcAft>
                <a:spcPts val="0"/>
              </a:spcAft>
              <a:buClr>
                <a:schemeClr val="lt1"/>
              </a:buClr>
              <a:buSzPts val="1600"/>
              <a:buNone/>
              <a:defRPr>
                <a:solidFill>
                  <a:schemeClr val="lt1"/>
                </a:solidFil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26119693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mp; graph with title">
  <p:cSld name="Title &amp; graph with title">
    <p:spTree>
      <p:nvGrpSpPr>
        <p:cNvPr id="1" name="Shape 88"/>
        <p:cNvGrpSpPr/>
        <p:nvPr/>
      </p:nvGrpSpPr>
      <p:grpSpPr>
        <a:xfrm>
          <a:off x="0" y="0"/>
          <a:ext cx="0" cy="0"/>
          <a:chOff x="0" y="0"/>
          <a:chExt cx="0" cy="0"/>
        </a:xfrm>
      </p:grpSpPr>
      <p:sp>
        <p:nvSpPr>
          <p:cNvPr id="89" name="Google Shape;89;p47"/>
          <p:cNvSpPr txBox="1">
            <a:spLocks noGrp="1"/>
          </p:cNvSpPr>
          <p:nvPr>
            <p:ph type="body" idx="1"/>
          </p:nvPr>
        </p:nvSpPr>
        <p:spPr>
          <a:xfrm>
            <a:off x="2039565" y="1532878"/>
            <a:ext cx="8112871" cy="34316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sz="1800" b="1">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47"/>
          <p:cNvSpPr>
            <a:spLocks noGrp="1"/>
          </p:cNvSpPr>
          <p:nvPr>
            <p:ph type="chart" idx="2"/>
          </p:nvPr>
        </p:nvSpPr>
        <p:spPr>
          <a:xfrm>
            <a:off x="2039831" y="1999130"/>
            <a:ext cx="8112338" cy="3702927"/>
          </a:xfrm>
          <a:prstGeom prst="rect">
            <a:avLst/>
          </a:prstGeom>
          <a:solidFill>
            <a:srgbClr val="ECECEC"/>
          </a:solidFill>
          <a:ln>
            <a:noFill/>
          </a:ln>
        </p:spPr>
        <p:txBody>
          <a:bodyPr spcFirstLastPara="1" wrap="square" lIns="0" tIns="45700" rIns="91425" bIns="45700" anchor="t" anchorCtr="0">
            <a:noAutofit/>
          </a:bodyPr>
          <a:lstStyle>
            <a:lvl1pPr marR="0" lvl="0" algn="l" rtl="0">
              <a:lnSpc>
                <a:spcPct val="100000"/>
              </a:lnSpc>
              <a:spcBef>
                <a:spcPts val="0"/>
              </a:spcBef>
              <a:spcAft>
                <a:spcPts val="0"/>
              </a:spcAft>
              <a:buClr>
                <a:schemeClr val="dk2"/>
              </a:buClr>
              <a:buSzPts val="1600"/>
              <a:buFont typeface="Arial"/>
              <a:buNone/>
              <a:defRPr sz="16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1" name="Google Shape;91;p47"/>
          <p:cNvSpPr txBox="1">
            <a:spLocks noGrp="1"/>
          </p:cNvSpPr>
          <p:nvPr>
            <p:ph type="body" idx="3"/>
          </p:nvPr>
        </p:nvSpPr>
        <p:spPr>
          <a:xfrm>
            <a:off x="2039565" y="5749501"/>
            <a:ext cx="8112871" cy="16780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900"/>
              <a:buNone/>
              <a:defRPr sz="900" i="1">
                <a:solidFill>
                  <a:schemeClr val="dk1"/>
                </a:solidFill>
                <a:latin typeface="Arial"/>
                <a:ea typeface="Arial"/>
                <a:cs typeface="Arial"/>
                <a:sym typeface="Arial"/>
              </a:defRPr>
            </a:lvl1pPr>
            <a:lvl2pPr marL="914400" lvl="1" indent="-330200" algn="l">
              <a:lnSpc>
                <a:spcPct val="100000"/>
              </a:lnSpc>
              <a:spcBef>
                <a:spcPts val="0"/>
              </a:spcBef>
              <a:spcAft>
                <a:spcPts val="0"/>
              </a:spcAft>
              <a:buClr>
                <a:schemeClr val="dk2"/>
              </a:buClr>
              <a:buSzPts val="1600"/>
              <a:buChar char="•"/>
              <a:defRPr>
                <a:latin typeface="Arial"/>
                <a:ea typeface="Arial"/>
                <a:cs typeface="Arial"/>
                <a:sym typeface="Arial"/>
              </a:defRPr>
            </a:lvl2pPr>
            <a:lvl3pPr marL="1371600" lvl="2" indent="-330200" algn="l">
              <a:lnSpc>
                <a:spcPct val="100000"/>
              </a:lnSpc>
              <a:spcBef>
                <a:spcPts val="0"/>
              </a:spcBef>
              <a:spcAft>
                <a:spcPts val="0"/>
              </a:spcAft>
              <a:buClr>
                <a:schemeClr val="dk2"/>
              </a:buClr>
              <a:buSzPts val="1600"/>
              <a:buChar char="•"/>
              <a:defRPr>
                <a:latin typeface="Arial"/>
                <a:ea typeface="Arial"/>
                <a:cs typeface="Arial"/>
                <a:sym typeface="Arial"/>
              </a:defRPr>
            </a:lvl3pPr>
            <a:lvl4pPr marL="1828800" lvl="3" indent="-330200" algn="l">
              <a:lnSpc>
                <a:spcPct val="100000"/>
              </a:lnSpc>
              <a:spcBef>
                <a:spcPts val="0"/>
              </a:spcBef>
              <a:spcAft>
                <a:spcPts val="0"/>
              </a:spcAft>
              <a:buClr>
                <a:schemeClr val="dk2"/>
              </a:buClr>
              <a:buSzPts val="1600"/>
              <a:buChar char="•"/>
              <a:defRPr>
                <a:latin typeface="Arial"/>
                <a:ea typeface="Arial"/>
                <a:cs typeface="Arial"/>
                <a:sym typeface="Arial"/>
              </a:defRPr>
            </a:lvl4pPr>
            <a:lvl5pPr marL="2286000" lvl="4" indent="-330200" algn="l">
              <a:lnSpc>
                <a:spcPct val="100000"/>
              </a:lnSpc>
              <a:spcBef>
                <a:spcPts val="0"/>
              </a:spcBef>
              <a:spcAft>
                <a:spcPts val="0"/>
              </a:spcAft>
              <a:buClr>
                <a:schemeClr val="dk2"/>
              </a:buClr>
              <a:buSzPts val="16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47"/>
          <p:cNvSpPr txBox="1">
            <a:spLocks noGrp="1"/>
          </p:cNvSpPr>
          <p:nvPr>
            <p:ph type="title"/>
          </p:nvPr>
        </p:nvSpPr>
        <p:spPr>
          <a:xfrm>
            <a:off x="906463" y="506192"/>
            <a:ext cx="10393362" cy="540000"/>
          </a:xfrm>
          <a:prstGeom prst="rect">
            <a:avLst/>
          </a:prstGeom>
          <a:noFill/>
          <a:ln>
            <a:noFill/>
          </a:ln>
        </p:spPr>
        <p:txBody>
          <a:bodyPr spcFirstLastPara="1" wrap="square" lIns="0" tIns="45700" rIns="91425" bIns="45700" anchor="ctr" anchorCtr="0">
            <a:noAutofit/>
          </a:bodyPr>
          <a:lstStyle>
            <a:lvl1pPr lvl="0" algn="l">
              <a:lnSpc>
                <a:spcPct val="90000"/>
              </a:lnSpc>
              <a:spcBef>
                <a:spcPts val="0"/>
              </a:spcBef>
              <a:spcAft>
                <a:spcPts val="0"/>
              </a:spcAft>
              <a:buClr>
                <a:schemeClr val="accent1"/>
              </a:buClr>
              <a:buSzPts val="2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47"/>
          <p:cNvSpPr txBox="1">
            <a:spLocks noGrp="1"/>
          </p:cNvSpPr>
          <p:nvPr>
            <p:ph type="body" idx="4"/>
          </p:nvPr>
        </p:nvSpPr>
        <p:spPr>
          <a:xfrm>
            <a:off x="906463" y="1155943"/>
            <a:ext cx="10393361" cy="26741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2000"/>
              <a:buFont typeface="Arial"/>
              <a:buNone/>
              <a:defRPr sz="2000" b="1">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42701936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mp; 2 graphs with text &amp; titles">
  <p:cSld name="Title &amp; 2 graphs with text &amp; titles">
    <p:spTree>
      <p:nvGrpSpPr>
        <p:cNvPr id="1" name="Shape 94"/>
        <p:cNvGrpSpPr/>
        <p:nvPr/>
      </p:nvGrpSpPr>
      <p:grpSpPr>
        <a:xfrm>
          <a:off x="0" y="0"/>
          <a:ext cx="0" cy="0"/>
          <a:chOff x="0" y="0"/>
          <a:chExt cx="0" cy="0"/>
        </a:xfrm>
      </p:grpSpPr>
      <p:sp>
        <p:nvSpPr>
          <p:cNvPr id="95" name="Google Shape;95;p48"/>
          <p:cNvSpPr txBox="1">
            <a:spLocks noGrp="1"/>
          </p:cNvSpPr>
          <p:nvPr>
            <p:ph type="body" idx="1"/>
          </p:nvPr>
        </p:nvSpPr>
        <p:spPr>
          <a:xfrm>
            <a:off x="906500" y="1549660"/>
            <a:ext cx="4780276" cy="34316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600"/>
              <a:buNone/>
              <a:defRPr sz="1600" b="1">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48"/>
          <p:cNvSpPr>
            <a:spLocks noGrp="1"/>
          </p:cNvSpPr>
          <p:nvPr>
            <p:ph type="chart" idx="2"/>
          </p:nvPr>
        </p:nvSpPr>
        <p:spPr>
          <a:xfrm>
            <a:off x="906463" y="1999130"/>
            <a:ext cx="4779962" cy="2411505"/>
          </a:xfrm>
          <a:prstGeom prst="rect">
            <a:avLst/>
          </a:prstGeom>
          <a:solidFill>
            <a:srgbClr val="ECECEC"/>
          </a:solidFill>
          <a:ln>
            <a:noFill/>
          </a:ln>
        </p:spPr>
        <p:txBody>
          <a:bodyPr spcFirstLastPara="1" wrap="square" lIns="0" tIns="45700" rIns="91425" bIns="45700" anchor="t" anchorCtr="0">
            <a:noAutofit/>
          </a:bodyPr>
          <a:lstStyle>
            <a:lvl1pPr marR="0" lvl="0" algn="l" rtl="0">
              <a:lnSpc>
                <a:spcPct val="100000"/>
              </a:lnSpc>
              <a:spcBef>
                <a:spcPts val="0"/>
              </a:spcBef>
              <a:spcAft>
                <a:spcPts val="0"/>
              </a:spcAft>
              <a:buClr>
                <a:schemeClr val="dk2"/>
              </a:buClr>
              <a:buSzPts val="1600"/>
              <a:buFont typeface="Arial"/>
              <a:buNone/>
              <a:defRPr sz="16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7" name="Google Shape;97;p48"/>
          <p:cNvSpPr txBox="1">
            <a:spLocks noGrp="1"/>
          </p:cNvSpPr>
          <p:nvPr>
            <p:ph type="body" idx="3"/>
          </p:nvPr>
        </p:nvSpPr>
        <p:spPr>
          <a:xfrm>
            <a:off x="906500" y="5753422"/>
            <a:ext cx="4780276" cy="16780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900"/>
              <a:buNone/>
              <a:defRPr sz="900" i="1">
                <a:solidFill>
                  <a:schemeClr val="dk1"/>
                </a:solidFill>
                <a:latin typeface="Arial"/>
                <a:ea typeface="Arial"/>
                <a:cs typeface="Arial"/>
                <a:sym typeface="Arial"/>
              </a:defRPr>
            </a:lvl1pPr>
            <a:lvl2pPr marL="914400" lvl="1" indent="-330200" algn="l">
              <a:lnSpc>
                <a:spcPct val="100000"/>
              </a:lnSpc>
              <a:spcBef>
                <a:spcPts val="0"/>
              </a:spcBef>
              <a:spcAft>
                <a:spcPts val="0"/>
              </a:spcAft>
              <a:buClr>
                <a:schemeClr val="dk2"/>
              </a:buClr>
              <a:buSzPts val="1600"/>
              <a:buChar char="•"/>
              <a:defRPr>
                <a:latin typeface="Arial"/>
                <a:ea typeface="Arial"/>
                <a:cs typeface="Arial"/>
                <a:sym typeface="Arial"/>
              </a:defRPr>
            </a:lvl2pPr>
            <a:lvl3pPr marL="1371600" lvl="2" indent="-330200" algn="l">
              <a:lnSpc>
                <a:spcPct val="100000"/>
              </a:lnSpc>
              <a:spcBef>
                <a:spcPts val="0"/>
              </a:spcBef>
              <a:spcAft>
                <a:spcPts val="0"/>
              </a:spcAft>
              <a:buClr>
                <a:schemeClr val="dk2"/>
              </a:buClr>
              <a:buSzPts val="1600"/>
              <a:buChar char="•"/>
              <a:defRPr>
                <a:latin typeface="Arial"/>
                <a:ea typeface="Arial"/>
                <a:cs typeface="Arial"/>
                <a:sym typeface="Arial"/>
              </a:defRPr>
            </a:lvl3pPr>
            <a:lvl4pPr marL="1828800" lvl="3" indent="-330200" algn="l">
              <a:lnSpc>
                <a:spcPct val="100000"/>
              </a:lnSpc>
              <a:spcBef>
                <a:spcPts val="0"/>
              </a:spcBef>
              <a:spcAft>
                <a:spcPts val="0"/>
              </a:spcAft>
              <a:buClr>
                <a:schemeClr val="dk2"/>
              </a:buClr>
              <a:buSzPts val="1600"/>
              <a:buChar char="•"/>
              <a:defRPr>
                <a:latin typeface="Arial"/>
                <a:ea typeface="Arial"/>
                <a:cs typeface="Arial"/>
                <a:sym typeface="Arial"/>
              </a:defRPr>
            </a:lvl4pPr>
            <a:lvl5pPr marL="2286000" lvl="4" indent="-330200" algn="l">
              <a:lnSpc>
                <a:spcPct val="100000"/>
              </a:lnSpc>
              <a:spcBef>
                <a:spcPts val="0"/>
              </a:spcBef>
              <a:spcAft>
                <a:spcPts val="0"/>
              </a:spcAft>
              <a:buClr>
                <a:schemeClr val="dk2"/>
              </a:buClr>
              <a:buSzPts val="16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48"/>
          <p:cNvSpPr txBox="1">
            <a:spLocks noGrp="1"/>
          </p:cNvSpPr>
          <p:nvPr>
            <p:ph type="body" idx="4"/>
          </p:nvPr>
        </p:nvSpPr>
        <p:spPr>
          <a:xfrm>
            <a:off x="906461" y="4544359"/>
            <a:ext cx="4779956" cy="1010462"/>
          </a:xfrm>
          <a:prstGeom prst="rect">
            <a:avLst/>
          </a:prstGeom>
          <a:noFill/>
          <a:ln>
            <a:noFill/>
          </a:ln>
        </p:spPr>
        <p:txBody>
          <a:bodyPr spcFirstLastPara="1" wrap="square" lIns="0" tIns="45700" rIns="91425" bIns="45700" anchor="t" anchorCtr="0">
            <a:noAutofit/>
          </a:bodyPr>
          <a:lstStyle>
            <a:lvl1pPr marL="457200" lvl="0" indent="-317500" algn="l">
              <a:lnSpc>
                <a:spcPct val="100000"/>
              </a:lnSpc>
              <a:spcBef>
                <a:spcPts val="0"/>
              </a:spcBef>
              <a:spcAft>
                <a:spcPts val="0"/>
              </a:spcAft>
              <a:buClr>
                <a:schemeClr val="dk2"/>
              </a:buClr>
              <a:buSzPts val="1400"/>
              <a:buChar char="•"/>
              <a:defRPr sz="1400"/>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48"/>
          <p:cNvSpPr txBox="1">
            <a:spLocks noGrp="1"/>
          </p:cNvSpPr>
          <p:nvPr>
            <p:ph type="title"/>
          </p:nvPr>
        </p:nvSpPr>
        <p:spPr>
          <a:xfrm>
            <a:off x="906463" y="506192"/>
            <a:ext cx="10393362" cy="540000"/>
          </a:xfrm>
          <a:prstGeom prst="rect">
            <a:avLst/>
          </a:prstGeom>
          <a:noFill/>
          <a:ln>
            <a:noFill/>
          </a:ln>
        </p:spPr>
        <p:txBody>
          <a:bodyPr spcFirstLastPara="1" wrap="square" lIns="0" tIns="45700" rIns="91425" bIns="45700" anchor="ctr" anchorCtr="0">
            <a:noAutofit/>
          </a:bodyPr>
          <a:lstStyle>
            <a:lvl1pPr lvl="0" algn="l">
              <a:lnSpc>
                <a:spcPct val="90000"/>
              </a:lnSpc>
              <a:spcBef>
                <a:spcPts val="0"/>
              </a:spcBef>
              <a:spcAft>
                <a:spcPts val="0"/>
              </a:spcAft>
              <a:buClr>
                <a:schemeClr val="accent1"/>
              </a:buClr>
              <a:buSzPts val="2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48"/>
          <p:cNvSpPr txBox="1">
            <a:spLocks noGrp="1"/>
          </p:cNvSpPr>
          <p:nvPr>
            <p:ph type="body" idx="5"/>
          </p:nvPr>
        </p:nvSpPr>
        <p:spPr>
          <a:xfrm>
            <a:off x="906463" y="1155943"/>
            <a:ext cx="10393361" cy="26741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2000"/>
              <a:buFont typeface="Arial"/>
              <a:buNone/>
              <a:defRPr sz="2000" b="1">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48"/>
          <p:cNvSpPr txBox="1">
            <a:spLocks noGrp="1"/>
          </p:cNvSpPr>
          <p:nvPr>
            <p:ph type="body" idx="6"/>
          </p:nvPr>
        </p:nvSpPr>
        <p:spPr>
          <a:xfrm>
            <a:off x="6519900" y="1549660"/>
            <a:ext cx="4780276" cy="34316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600"/>
              <a:buNone/>
              <a:defRPr sz="1600" b="1">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48"/>
          <p:cNvSpPr>
            <a:spLocks noGrp="1"/>
          </p:cNvSpPr>
          <p:nvPr>
            <p:ph type="chart" idx="7"/>
          </p:nvPr>
        </p:nvSpPr>
        <p:spPr>
          <a:xfrm>
            <a:off x="6519863" y="1999130"/>
            <a:ext cx="4779962" cy="2411505"/>
          </a:xfrm>
          <a:prstGeom prst="rect">
            <a:avLst/>
          </a:prstGeom>
          <a:solidFill>
            <a:srgbClr val="ECECEC"/>
          </a:solidFill>
          <a:ln>
            <a:noFill/>
          </a:ln>
        </p:spPr>
        <p:txBody>
          <a:bodyPr spcFirstLastPara="1" wrap="square" lIns="0" tIns="45700" rIns="91425" bIns="45700" anchor="t" anchorCtr="0">
            <a:noAutofit/>
          </a:bodyPr>
          <a:lstStyle>
            <a:lvl1pPr marR="0" lvl="0" algn="l" rtl="0">
              <a:lnSpc>
                <a:spcPct val="100000"/>
              </a:lnSpc>
              <a:spcBef>
                <a:spcPts val="0"/>
              </a:spcBef>
              <a:spcAft>
                <a:spcPts val="0"/>
              </a:spcAft>
              <a:buClr>
                <a:schemeClr val="dk2"/>
              </a:buClr>
              <a:buSzPts val="1600"/>
              <a:buFont typeface="Arial"/>
              <a:buNone/>
              <a:defRPr sz="16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03" name="Google Shape;103;p48"/>
          <p:cNvSpPr txBox="1">
            <a:spLocks noGrp="1"/>
          </p:cNvSpPr>
          <p:nvPr>
            <p:ph type="body" idx="8"/>
          </p:nvPr>
        </p:nvSpPr>
        <p:spPr>
          <a:xfrm>
            <a:off x="6519900" y="5753422"/>
            <a:ext cx="4780276" cy="16780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900"/>
              <a:buNone/>
              <a:defRPr sz="900" i="1">
                <a:solidFill>
                  <a:schemeClr val="dk1"/>
                </a:solidFill>
                <a:latin typeface="Arial"/>
                <a:ea typeface="Arial"/>
                <a:cs typeface="Arial"/>
                <a:sym typeface="Arial"/>
              </a:defRPr>
            </a:lvl1pPr>
            <a:lvl2pPr marL="914400" lvl="1" indent="-330200" algn="l">
              <a:lnSpc>
                <a:spcPct val="100000"/>
              </a:lnSpc>
              <a:spcBef>
                <a:spcPts val="0"/>
              </a:spcBef>
              <a:spcAft>
                <a:spcPts val="0"/>
              </a:spcAft>
              <a:buClr>
                <a:schemeClr val="dk2"/>
              </a:buClr>
              <a:buSzPts val="1600"/>
              <a:buChar char="•"/>
              <a:defRPr>
                <a:latin typeface="Arial"/>
                <a:ea typeface="Arial"/>
                <a:cs typeface="Arial"/>
                <a:sym typeface="Arial"/>
              </a:defRPr>
            </a:lvl2pPr>
            <a:lvl3pPr marL="1371600" lvl="2" indent="-330200" algn="l">
              <a:lnSpc>
                <a:spcPct val="100000"/>
              </a:lnSpc>
              <a:spcBef>
                <a:spcPts val="0"/>
              </a:spcBef>
              <a:spcAft>
                <a:spcPts val="0"/>
              </a:spcAft>
              <a:buClr>
                <a:schemeClr val="dk2"/>
              </a:buClr>
              <a:buSzPts val="1600"/>
              <a:buChar char="•"/>
              <a:defRPr>
                <a:latin typeface="Arial"/>
                <a:ea typeface="Arial"/>
                <a:cs typeface="Arial"/>
                <a:sym typeface="Arial"/>
              </a:defRPr>
            </a:lvl3pPr>
            <a:lvl4pPr marL="1828800" lvl="3" indent="-330200" algn="l">
              <a:lnSpc>
                <a:spcPct val="100000"/>
              </a:lnSpc>
              <a:spcBef>
                <a:spcPts val="0"/>
              </a:spcBef>
              <a:spcAft>
                <a:spcPts val="0"/>
              </a:spcAft>
              <a:buClr>
                <a:schemeClr val="dk2"/>
              </a:buClr>
              <a:buSzPts val="1600"/>
              <a:buChar char="•"/>
              <a:defRPr>
                <a:latin typeface="Arial"/>
                <a:ea typeface="Arial"/>
                <a:cs typeface="Arial"/>
                <a:sym typeface="Arial"/>
              </a:defRPr>
            </a:lvl4pPr>
            <a:lvl5pPr marL="2286000" lvl="4" indent="-330200" algn="l">
              <a:lnSpc>
                <a:spcPct val="100000"/>
              </a:lnSpc>
              <a:spcBef>
                <a:spcPts val="0"/>
              </a:spcBef>
              <a:spcAft>
                <a:spcPts val="0"/>
              </a:spcAft>
              <a:buClr>
                <a:schemeClr val="dk2"/>
              </a:buClr>
              <a:buSzPts val="16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48"/>
          <p:cNvSpPr txBox="1">
            <a:spLocks noGrp="1"/>
          </p:cNvSpPr>
          <p:nvPr>
            <p:ph type="body" idx="9"/>
          </p:nvPr>
        </p:nvSpPr>
        <p:spPr>
          <a:xfrm>
            <a:off x="6519861" y="4544359"/>
            <a:ext cx="4779956" cy="1010462"/>
          </a:xfrm>
          <a:prstGeom prst="rect">
            <a:avLst/>
          </a:prstGeom>
          <a:noFill/>
          <a:ln>
            <a:noFill/>
          </a:ln>
        </p:spPr>
        <p:txBody>
          <a:bodyPr spcFirstLastPara="1" wrap="square" lIns="0" tIns="45700" rIns="91425" bIns="45700" anchor="t" anchorCtr="0">
            <a:noAutofit/>
          </a:bodyPr>
          <a:lstStyle>
            <a:lvl1pPr marL="457200" lvl="0" indent="-317500" algn="l">
              <a:lnSpc>
                <a:spcPct val="100000"/>
              </a:lnSpc>
              <a:spcBef>
                <a:spcPts val="0"/>
              </a:spcBef>
              <a:spcAft>
                <a:spcPts val="0"/>
              </a:spcAft>
              <a:buClr>
                <a:schemeClr val="dk2"/>
              </a:buClr>
              <a:buSzPts val="1400"/>
              <a:buChar char="•"/>
              <a:defRPr sz="1400"/>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94100669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text box &amp; graph with titles">
  <p:cSld name="Title, text box &amp; graph with titles">
    <p:spTree>
      <p:nvGrpSpPr>
        <p:cNvPr id="1" name="Shape 105"/>
        <p:cNvGrpSpPr/>
        <p:nvPr/>
      </p:nvGrpSpPr>
      <p:grpSpPr>
        <a:xfrm>
          <a:off x="0" y="0"/>
          <a:ext cx="0" cy="0"/>
          <a:chOff x="0" y="0"/>
          <a:chExt cx="0" cy="0"/>
        </a:xfrm>
      </p:grpSpPr>
      <p:sp>
        <p:nvSpPr>
          <p:cNvPr id="106" name="Google Shape;106;p49"/>
          <p:cNvSpPr txBox="1">
            <a:spLocks noGrp="1"/>
          </p:cNvSpPr>
          <p:nvPr>
            <p:ph type="body" idx="1"/>
          </p:nvPr>
        </p:nvSpPr>
        <p:spPr>
          <a:xfrm>
            <a:off x="906463" y="1559934"/>
            <a:ext cx="4784889" cy="34316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600"/>
              <a:buNone/>
              <a:defRPr sz="1600" b="1">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49"/>
          <p:cNvSpPr txBox="1">
            <a:spLocks noGrp="1"/>
          </p:cNvSpPr>
          <p:nvPr>
            <p:ph type="body" idx="2"/>
          </p:nvPr>
        </p:nvSpPr>
        <p:spPr>
          <a:xfrm>
            <a:off x="6358059" y="1559934"/>
            <a:ext cx="4942091" cy="34316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600"/>
              <a:buNone/>
              <a:defRPr sz="1600" b="1">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49"/>
          <p:cNvSpPr>
            <a:spLocks noGrp="1"/>
          </p:cNvSpPr>
          <p:nvPr>
            <p:ph type="chart" idx="3"/>
          </p:nvPr>
        </p:nvSpPr>
        <p:spPr>
          <a:xfrm>
            <a:off x="6358059" y="1999130"/>
            <a:ext cx="4941766" cy="3579737"/>
          </a:xfrm>
          <a:prstGeom prst="rect">
            <a:avLst/>
          </a:prstGeom>
          <a:solidFill>
            <a:srgbClr val="ECECEC"/>
          </a:solidFill>
          <a:ln>
            <a:noFill/>
          </a:ln>
        </p:spPr>
        <p:txBody>
          <a:bodyPr spcFirstLastPara="1" wrap="square" lIns="0" tIns="45700" rIns="91425" bIns="45700" anchor="t" anchorCtr="0">
            <a:noAutofit/>
          </a:bodyPr>
          <a:lstStyle>
            <a:lvl1pPr marR="0" lvl="0" algn="l" rtl="0">
              <a:lnSpc>
                <a:spcPct val="100000"/>
              </a:lnSpc>
              <a:spcBef>
                <a:spcPts val="0"/>
              </a:spcBef>
              <a:spcAft>
                <a:spcPts val="0"/>
              </a:spcAft>
              <a:buClr>
                <a:schemeClr val="dk2"/>
              </a:buClr>
              <a:buSzPts val="1600"/>
              <a:buFont typeface="Arial"/>
              <a:buNone/>
              <a:defRPr sz="16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09" name="Google Shape;109;p49"/>
          <p:cNvSpPr txBox="1">
            <a:spLocks noGrp="1"/>
          </p:cNvSpPr>
          <p:nvPr>
            <p:ph type="body" idx="4"/>
          </p:nvPr>
        </p:nvSpPr>
        <p:spPr>
          <a:xfrm>
            <a:off x="6358059" y="5757371"/>
            <a:ext cx="4941766" cy="242103"/>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900"/>
              <a:buNone/>
              <a:defRPr sz="900" i="1">
                <a:solidFill>
                  <a:schemeClr val="dk1"/>
                </a:solidFill>
                <a:latin typeface="Arial"/>
                <a:ea typeface="Arial"/>
                <a:cs typeface="Arial"/>
                <a:sym typeface="Arial"/>
              </a:defRPr>
            </a:lvl1pPr>
            <a:lvl2pPr marL="914400" lvl="1" indent="-330200" algn="l">
              <a:lnSpc>
                <a:spcPct val="100000"/>
              </a:lnSpc>
              <a:spcBef>
                <a:spcPts val="0"/>
              </a:spcBef>
              <a:spcAft>
                <a:spcPts val="0"/>
              </a:spcAft>
              <a:buClr>
                <a:schemeClr val="dk2"/>
              </a:buClr>
              <a:buSzPts val="1600"/>
              <a:buChar char="•"/>
              <a:defRPr>
                <a:latin typeface="Arial"/>
                <a:ea typeface="Arial"/>
                <a:cs typeface="Arial"/>
                <a:sym typeface="Arial"/>
              </a:defRPr>
            </a:lvl2pPr>
            <a:lvl3pPr marL="1371600" lvl="2" indent="-330200" algn="l">
              <a:lnSpc>
                <a:spcPct val="100000"/>
              </a:lnSpc>
              <a:spcBef>
                <a:spcPts val="0"/>
              </a:spcBef>
              <a:spcAft>
                <a:spcPts val="0"/>
              </a:spcAft>
              <a:buClr>
                <a:schemeClr val="dk2"/>
              </a:buClr>
              <a:buSzPts val="1600"/>
              <a:buChar char="•"/>
              <a:defRPr>
                <a:latin typeface="Arial"/>
                <a:ea typeface="Arial"/>
                <a:cs typeface="Arial"/>
                <a:sym typeface="Arial"/>
              </a:defRPr>
            </a:lvl3pPr>
            <a:lvl4pPr marL="1828800" lvl="3" indent="-330200" algn="l">
              <a:lnSpc>
                <a:spcPct val="100000"/>
              </a:lnSpc>
              <a:spcBef>
                <a:spcPts val="0"/>
              </a:spcBef>
              <a:spcAft>
                <a:spcPts val="0"/>
              </a:spcAft>
              <a:buClr>
                <a:schemeClr val="dk2"/>
              </a:buClr>
              <a:buSzPts val="1600"/>
              <a:buChar char="•"/>
              <a:defRPr>
                <a:latin typeface="Arial"/>
                <a:ea typeface="Arial"/>
                <a:cs typeface="Arial"/>
                <a:sym typeface="Arial"/>
              </a:defRPr>
            </a:lvl4pPr>
            <a:lvl5pPr marL="2286000" lvl="4" indent="-330200" algn="l">
              <a:lnSpc>
                <a:spcPct val="100000"/>
              </a:lnSpc>
              <a:spcBef>
                <a:spcPts val="0"/>
              </a:spcBef>
              <a:spcAft>
                <a:spcPts val="0"/>
              </a:spcAft>
              <a:buClr>
                <a:schemeClr val="dk2"/>
              </a:buClr>
              <a:buSzPts val="16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 name="Google Shape;110;p49"/>
          <p:cNvSpPr txBox="1">
            <a:spLocks noGrp="1"/>
          </p:cNvSpPr>
          <p:nvPr>
            <p:ph type="body" idx="5"/>
          </p:nvPr>
        </p:nvSpPr>
        <p:spPr>
          <a:xfrm>
            <a:off x="906464" y="1999130"/>
            <a:ext cx="4785420" cy="3858745"/>
          </a:xfrm>
          <a:prstGeom prst="rect">
            <a:avLst/>
          </a:prstGeom>
          <a:noFill/>
          <a:ln>
            <a:noFill/>
          </a:ln>
        </p:spPr>
        <p:txBody>
          <a:bodyPr spcFirstLastPara="1" wrap="square" lIns="0" tIns="45700" rIns="91425" bIns="45700" anchor="t" anchorCtr="0">
            <a:noAutofit/>
          </a:bodyPr>
          <a:lstStyle>
            <a:lvl1pPr marL="457200" lvl="0" indent="-330200" algn="l">
              <a:lnSpc>
                <a:spcPct val="100000"/>
              </a:lnSpc>
              <a:spcBef>
                <a:spcPts val="0"/>
              </a:spcBef>
              <a:spcAft>
                <a:spcPts val="0"/>
              </a:spcAft>
              <a:buClr>
                <a:schemeClr val="dk2"/>
              </a:buClr>
              <a:buSzPts val="1600"/>
              <a:buChar char="•"/>
              <a:defRPr/>
            </a:lvl1pPr>
            <a:lvl2pPr marL="914400" lvl="1" indent="-330200" algn="l">
              <a:lnSpc>
                <a:spcPct val="100000"/>
              </a:lnSpc>
              <a:spcBef>
                <a:spcPts val="0"/>
              </a:spcBef>
              <a:spcAft>
                <a:spcPts val="0"/>
              </a:spcAft>
              <a:buClr>
                <a:schemeClr val="dk2"/>
              </a:buClr>
              <a:buSzPts val="1600"/>
              <a:buChar char="•"/>
              <a:defRPr/>
            </a:lvl2pPr>
            <a:lvl3pPr marL="1371600" lvl="2" indent="-330200" algn="l">
              <a:lnSpc>
                <a:spcPct val="100000"/>
              </a:lnSpc>
              <a:spcBef>
                <a:spcPts val="0"/>
              </a:spcBef>
              <a:spcAft>
                <a:spcPts val="0"/>
              </a:spcAft>
              <a:buClr>
                <a:schemeClr val="dk2"/>
              </a:buClr>
              <a:buSzPts val="1600"/>
              <a:buChar char="•"/>
              <a:defRPr/>
            </a:lvl3pPr>
            <a:lvl4pPr marL="1828800" lvl="3" indent="-330200" algn="l">
              <a:lnSpc>
                <a:spcPct val="100000"/>
              </a:lnSpc>
              <a:spcBef>
                <a:spcPts val="0"/>
              </a:spcBef>
              <a:spcAft>
                <a:spcPts val="0"/>
              </a:spcAft>
              <a:buClr>
                <a:schemeClr val="dk2"/>
              </a:buClr>
              <a:buSzPts val="1600"/>
              <a:buChar char="•"/>
              <a:defRPr/>
            </a:lvl4pPr>
            <a:lvl5pPr marL="2286000" lvl="4" indent="-330200" algn="l">
              <a:lnSpc>
                <a:spcPct val="100000"/>
              </a:lnSpc>
              <a:spcBef>
                <a:spcPts val="0"/>
              </a:spcBef>
              <a:spcAft>
                <a:spcPts val="0"/>
              </a:spcAft>
              <a:buClr>
                <a:schemeClr val="dk2"/>
              </a:buClr>
              <a:buSzPts val="16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49"/>
          <p:cNvSpPr txBox="1">
            <a:spLocks noGrp="1"/>
          </p:cNvSpPr>
          <p:nvPr>
            <p:ph type="title"/>
          </p:nvPr>
        </p:nvSpPr>
        <p:spPr>
          <a:xfrm>
            <a:off x="906463" y="506192"/>
            <a:ext cx="10393362" cy="540000"/>
          </a:xfrm>
          <a:prstGeom prst="rect">
            <a:avLst/>
          </a:prstGeom>
          <a:noFill/>
          <a:ln>
            <a:noFill/>
          </a:ln>
        </p:spPr>
        <p:txBody>
          <a:bodyPr spcFirstLastPara="1" wrap="square" lIns="0" tIns="45700" rIns="91425" bIns="45700" anchor="ctr" anchorCtr="0">
            <a:noAutofit/>
          </a:bodyPr>
          <a:lstStyle>
            <a:lvl1pPr lvl="0" algn="l">
              <a:lnSpc>
                <a:spcPct val="90000"/>
              </a:lnSpc>
              <a:spcBef>
                <a:spcPts val="0"/>
              </a:spcBef>
              <a:spcAft>
                <a:spcPts val="0"/>
              </a:spcAft>
              <a:buClr>
                <a:schemeClr val="accent1"/>
              </a:buClr>
              <a:buSzPts val="2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 name="Google Shape;112;p49"/>
          <p:cNvSpPr txBox="1">
            <a:spLocks noGrp="1"/>
          </p:cNvSpPr>
          <p:nvPr>
            <p:ph type="body" idx="6"/>
          </p:nvPr>
        </p:nvSpPr>
        <p:spPr>
          <a:xfrm>
            <a:off x="906463" y="1155943"/>
            <a:ext cx="10393361" cy="26741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2000"/>
              <a:buFont typeface="Arial"/>
              <a:buNone/>
              <a:defRPr sz="2000" b="1">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43397050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subtitle text &amp; table">
  <p:cSld name="Title, subtitle text &amp; table">
    <p:spTree>
      <p:nvGrpSpPr>
        <p:cNvPr id="1" name="Shape 113"/>
        <p:cNvGrpSpPr/>
        <p:nvPr/>
      </p:nvGrpSpPr>
      <p:grpSpPr>
        <a:xfrm>
          <a:off x="0" y="0"/>
          <a:ext cx="0" cy="0"/>
          <a:chOff x="0" y="0"/>
          <a:chExt cx="0" cy="0"/>
        </a:xfrm>
      </p:grpSpPr>
      <p:sp>
        <p:nvSpPr>
          <p:cNvPr id="114" name="Google Shape;114;p50"/>
          <p:cNvSpPr txBox="1">
            <a:spLocks noGrp="1"/>
          </p:cNvSpPr>
          <p:nvPr>
            <p:ph type="body" idx="1"/>
          </p:nvPr>
        </p:nvSpPr>
        <p:spPr>
          <a:xfrm>
            <a:off x="906463" y="1592263"/>
            <a:ext cx="2972202" cy="4265613"/>
          </a:xfrm>
          <a:prstGeom prst="rect">
            <a:avLst/>
          </a:prstGeom>
          <a:noFill/>
          <a:ln>
            <a:noFill/>
          </a:ln>
        </p:spPr>
        <p:txBody>
          <a:bodyPr spcFirstLastPara="1" wrap="square" lIns="0" tIns="45700" rIns="91425" bIns="45700" anchor="t" anchorCtr="0">
            <a:noAutofit/>
          </a:bodyPr>
          <a:lstStyle>
            <a:lvl1pPr marL="457200" lvl="0" indent="-330200" algn="l">
              <a:lnSpc>
                <a:spcPct val="100000"/>
              </a:lnSpc>
              <a:spcBef>
                <a:spcPts val="0"/>
              </a:spcBef>
              <a:spcAft>
                <a:spcPts val="0"/>
              </a:spcAft>
              <a:buClr>
                <a:schemeClr val="dk2"/>
              </a:buClr>
              <a:buSzPts val="1600"/>
              <a:buChar char="•"/>
              <a:defRPr/>
            </a:lvl1pPr>
            <a:lvl2pPr marL="914400" lvl="1" indent="-330200" algn="l">
              <a:lnSpc>
                <a:spcPct val="100000"/>
              </a:lnSpc>
              <a:spcBef>
                <a:spcPts val="0"/>
              </a:spcBef>
              <a:spcAft>
                <a:spcPts val="0"/>
              </a:spcAft>
              <a:buClr>
                <a:schemeClr val="dk2"/>
              </a:buClr>
              <a:buSzPts val="1600"/>
              <a:buChar char="•"/>
              <a:defRPr/>
            </a:lvl2pPr>
            <a:lvl3pPr marL="1371600" lvl="2" indent="-330200" algn="l">
              <a:lnSpc>
                <a:spcPct val="100000"/>
              </a:lnSpc>
              <a:spcBef>
                <a:spcPts val="0"/>
              </a:spcBef>
              <a:spcAft>
                <a:spcPts val="0"/>
              </a:spcAft>
              <a:buClr>
                <a:schemeClr val="dk2"/>
              </a:buClr>
              <a:buSzPts val="1600"/>
              <a:buChar char="•"/>
              <a:defRPr/>
            </a:lvl3pPr>
            <a:lvl4pPr marL="1828800" lvl="3" indent="-330200" algn="l">
              <a:lnSpc>
                <a:spcPct val="100000"/>
              </a:lnSpc>
              <a:spcBef>
                <a:spcPts val="0"/>
              </a:spcBef>
              <a:spcAft>
                <a:spcPts val="0"/>
              </a:spcAft>
              <a:buClr>
                <a:schemeClr val="dk2"/>
              </a:buClr>
              <a:buSzPts val="1600"/>
              <a:buChar char="•"/>
              <a:defRPr/>
            </a:lvl4pPr>
            <a:lvl5pPr marL="2286000" lvl="4" indent="-330200" algn="l">
              <a:lnSpc>
                <a:spcPct val="100000"/>
              </a:lnSpc>
              <a:spcBef>
                <a:spcPts val="0"/>
              </a:spcBef>
              <a:spcAft>
                <a:spcPts val="0"/>
              </a:spcAft>
              <a:buClr>
                <a:schemeClr val="dk2"/>
              </a:buClr>
              <a:buSzPts val="16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5" name="Google Shape;115;p50"/>
          <p:cNvSpPr txBox="1">
            <a:spLocks noGrp="1"/>
          </p:cNvSpPr>
          <p:nvPr>
            <p:ph type="title"/>
          </p:nvPr>
        </p:nvSpPr>
        <p:spPr>
          <a:xfrm>
            <a:off x="906463" y="506192"/>
            <a:ext cx="10393362" cy="540000"/>
          </a:xfrm>
          <a:prstGeom prst="rect">
            <a:avLst/>
          </a:prstGeom>
          <a:noFill/>
          <a:ln>
            <a:noFill/>
          </a:ln>
        </p:spPr>
        <p:txBody>
          <a:bodyPr spcFirstLastPara="1" wrap="square" lIns="0" tIns="45700" rIns="91425" bIns="45700" anchor="ctr" anchorCtr="0">
            <a:noAutofit/>
          </a:bodyPr>
          <a:lstStyle>
            <a:lvl1pPr lvl="0" algn="l">
              <a:lnSpc>
                <a:spcPct val="90000"/>
              </a:lnSpc>
              <a:spcBef>
                <a:spcPts val="0"/>
              </a:spcBef>
              <a:spcAft>
                <a:spcPts val="0"/>
              </a:spcAft>
              <a:buClr>
                <a:schemeClr val="accent1"/>
              </a:buClr>
              <a:buSzPts val="2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50"/>
          <p:cNvSpPr txBox="1">
            <a:spLocks noGrp="1"/>
          </p:cNvSpPr>
          <p:nvPr>
            <p:ph type="body" idx="2"/>
          </p:nvPr>
        </p:nvSpPr>
        <p:spPr>
          <a:xfrm>
            <a:off x="906463" y="1155943"/>
            <a:ext cx="10393361" cy="26741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2000"/>
              <a:buFont typeface="Arial"/>
              <a:buNone/>
              <a:defRPr sz="2000" b="1">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79738185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subtitle &amp; table">
  <p:cSld name="Title, subtitle &amp; table">
    <p:spTree>
      <p:nvGrpSpPr>
        <p:cNvPr id="1" name="Shape 117"/>
        <p:cNvGrpSpPr/>
        <p:nvPr/>
      </p:nvGrpSpPr>
      <p:grpSpPr>
        <a:xfrm>
          <a:off x="0" y="0"/>
          <a:ext cx="0" cy="0"/>
          <a:chOff x="0" y="0"/>
          <a:chExt cx="0" cy="0"/>
        </a:xfrm>
      </p:grpSpPr>
      <p:sp>
        <p:nvSpPr>
          <p:cNvPr id="118" name="Google Shape;118;p51"/>
          <p:cNvSpPr txBox="1">
            <a:spLocks noGrp="1"/>
          </p:cNvSpPr>
          <p:nvPr>
            <p:ph type="title"/>
          </p:nvPr>
        </p:nvSpPr>
        <p:spPr>
          <a:xfrm>
            <a:off x="906463" y="506192"/>
            <a:ext cx="10393362" cy="540000"/>
          </a:xfrm>
          <a:prstGeom prst="rect">
            <a:avLst/>
          </a:prstGeom>
          <a:noFill/>
          <a:ln>
            <a:noFill/>
          </a:ln>
        </p:spPr>
        <p:txBody>
          <a:bodyPr spcFirstLastPara="1" wrap="square" lIns="0" tIns="45700" rIns="91425" bIns="45700" anchor="ctr" anchorCtr="0">
            <a:noAutofit/>
          </a:bodyPr>
          <a:lstStyle>
            <a:lvl1pPr lvl="0" algn="l">
              <a:lnSpc>
                <a:spcPct val="90000"/>
              </a:lnSpc>
              <a:spcBef>
                <a:spcPts val="0"/>
              </a:spcBef>
              <a:spcAft>
                <a:spcPts val="0"/>
              </a:spcAft>
              <a:buClr>
                <a:schemeClr val="accent1"/>
              </a:buClr>
              <a:buSzPts val="2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51"/>
          <p:cNvSpPr txBox="1">
            <a:spLocks noGrp="1"/>
          </p:cNvSpPr>
          <p:nvPr>
            <p:ph type="body" idx="1"/>
          </p:nvPr>
        </p:nvSpPr>
        <p:spPr>
          <a:xfrm>
            <a:off x="906463" y="1155943"/>
            <a:ext cx="10393361" cy="26741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2000"/>
              <a:buFont typeface="Arial"/>
              <a:buNone/>
              <a:defRPr sz="2000" b="1">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8650328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mp; pic with caption">
  <p:cSld name="Title &amp; pic with caption">
    <p:spTree>
      <p:nvGrpSpPr>
        <p:cNvPr id="1" name="Shape 120"/>
        <p:cNvGrpSpPr/>
        <p:nvPr/>
      </p:nvGrpSpPr>
      <p:grpSpPr>
        <a:xfrm>
          <a:off x="0" y="0"/>
          <a:ext cx="0" cy="0"/>
          <a:chOff x="0" y="0"/>
          <a:chExt cx="0" cy="0"/>
        </a:xfrm>
      </p:grpSpPr>
      <p:sp>
        <p:nvSpPr>
          <p:cNvPr id="121" name="Google Shape;121;p52"/>
          <p:cNvSpPr>
            <a:spLocks noGrp="1"/>
          </p:cNvSpPr>
          <p:nvPr>
            <p:ph type="pic" idx="2"/>
          </p:nvPr>
        </p:nvSpPr>
        <p:spPr>
          <a:xfrm>
            <a:off x="906463" y="1592263"/>
            <a:ext cx="10393362" cy="4265611"/>
          </a:xfrm>
          <a:prstGeom prst="rect">
            <a:avLst/>
          </a:prstGeom>
          <a:solidFill>
            <a:srgbClr val="9A9A9A"/>
          </a:solidFill>
          <a:ln>
            <a:noFill/>
          </a:ln>
        </p:spPr>
        <p:txBody>
          <a:bodyPr spcFirstLastPara="1" wrap="square" lIns="0" tIns="45700" rIns="91425" bIns="45700" anchor="t" anchorCtr="0">
            <a:noAutofit/>
          </a:bodyPr>
          <a:lstStyle>
            <a:lvl1pPr marR="0" lvl="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2" name="Google Shape;122;p52"/>
          <p:cNvSpPr txBox="1">
            <a:spLocks noGrp="1"/>
          </p:cNvSpPr>
          <p:nvPr>
            <p:ph type="body" idx="1"/>
          </p:nvPr>
        </p:nvSpPr>
        <p:spPr>
          <a:xfrm>
            <a:off x="906463" y="5512279"/>
            <a:ext cx="10393362" cy="345596"/>
          </a:xfrm>
          <a:prstGeom prst="rect">
            <a:avLst/>
          </a:prstGeom>
          <a:solidFill>
            <a:srgbClr val="4D4D4D"/>
          </a:solidFill>
          <a:ln>
            <a:noFill/>
          </a:ln>
        </p:spPr>
        <p:txBody>
          <a:bodyPr spcFirstLastPara="1" wrap="square" lIns="108000" tIns="108000" rIns="108000" bIns="108000" anchor="t" anchorCtr="0">
            <a:noAutofit/>
          </a:bodyPr>
          <a:lstStyle>
            <a:lvl1pPr marL="457200" lvl="0" indent="-228600" algn="l">
              <a:lnSpc>
                <a:spcPct val="100000"/>
              </a:lnSpc>
              <a:spcBef>
                <a:spcPts val="0"/>
              </a:spcBef>
              <a:spcAft>
                <a:spcPts val="0"/>
              </a:spcAft>
              <a:buClr>
                <a:schemeClr val="lt1"/>
              </a:buClr>
              <a:buSzPts val="900"/>
              <a:buNone/>
              <a:defRPr sz="900" i="0">
                <a:solidFill>
                  <a:schemeClr val="lt1"/>
                </a:solidFill>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52"/>
          <p:cNvSpPr txBox="1">
            <a:spLocks noGrp="1"/>
          </p:cNvSpPr>
          <p:nvPr>
            <p:ph type="title"/>
          </p:nvPr>
        </p:nvSpPr>
        <p:spPr>
          <a:xfrm>
            <a:off x="906463" y="506192"/>
            <a:ext cx="10393362" cy="540000"/>
          </a:xfrm>
          <a:prstGeom prst="rect">
            <a:avLst/>
          </a:prstGeom>
          <a:noFill/>
          <a:ln>
            <a:noFill/>
          </a:ln>
        </p:spPr>
        <p:txBody>
          <a:bodyPr spcFirstLastPara="1" wrap="square" lIns="0" tIns="45700" rIns="91425" bIns="45700" anchor="ctr" anchorCtr="0">
            <a:noAutofit/>
          </a:bodyPr>
          <a:lstStyle>
            <a:lvl1pPr lvl="0" algn="l">
              <a:lnSpc>
                <a:spcPct val="90000"/>
              </a:lnSpc>
              <a:spcBef>
                <a:spcPts val="0"/>
              </a:spcBef>
              <a:spcAft>
                <a:spcPts val="0"/>
              </a:spcAft>
              <a:buClr>
                <a:schemeClr val="accent1"/>
              </a:buClr>
              <a:buSzPts val="2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 name="Google Shape;124;p52"/>
          <p:cNvSpPr txBox="1">
            <a:spLocks noGrp="1"/>
          </p:cNvSpPr>
          <p:nvPr>
            <p:ph type="body" idx="3"/>
          </p:nvPr>
        </p:nvSpPr>
        <p:spPr>
          <a:xfrm>
            <a:off x="906463" y="1155943"/>
            <a:ext cx="10393361" cy="26741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2000"/>
              <a:buFont typeface="Arial"/>
              <a:buNone/>
              <a:defRPr sz="2000" b="1">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7830050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amp; 4 pics with captions">
  <p:cSld name="Title &amp; 4 pics with captions">
    <p:spTree>
      <p:nvGrpSpPr>
        <p:cNvPr id="1" name="Shape 125"/>
        <p:cNvGrpSpPr/>
        <p:nvPr/>
      </p:nvGrpSpPr>
      <p:grpSpPr>
        <a:xfrm>
          <a:off x="0" y="0"/>
          <a:ext cx="0" cy="0"/>
          <a:chOff x="0" y="0"/>
          <a:chExt cx="0" cy="0"/>
        </a:xfrm>
      </p:grpSpPr>
      <p:sp>
        <p:nvSpPr>
          <p:cNvPr id="126" name="Google Shape;126;p53"/>
          <p:cNvSpPr>
            <a:spLocks noGrp="1"/>
          </p:cNvSpPr>
          <p:nvPr>
            <p:ph type="pic" idx="2"/>
          </p:nvPr>
        </p:nvSpPr>
        <p:spPr>
          <a:xfrm>
            <a:off x="906462" y="1607247"/>
            <a:ext cx="3172377" cy="1963969"/>
          </a:xfrm>
          <a:prstGeom prst="rect">
            <a:avLst/>
          </a:prstGeom>
          <a:solidFill>
            <a:srgbClr val="9A9A9A"/>
          </a:solidFill>
          <a:ln>
            <a:noFill/>
          </a:ln>
        </p:spPr>
        <p:txBody>
          <a:bodyPr spcFirstLastPara="1" wrap="square" lIns="0" tIns="45700" rIns="91425" bIns="45700" anchor="t" anchorCtr="0">
            <a:noAutofit/>
          </a:bodyPr>
          <a:lstStyle>
            <a:lvl1pPr marR="0" lvl="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7" name="Google Shape;127;p53"/>
          <p:cNvSpPr txBox="1">
            <a:spLocks noGrp="1"/>
          </p:cNvSpPr>
          <p:nvPr>
            <p:ph type="body" idx="1"/>
          </p:nvPr>
        </p:nvSpPr>
        <p:spPr>
          <a:xfrm>
            <a:off x="906462" y="3225621"/>
            <a:ext cx="3172377" cy="345596"/>
          </a:xfrm>
          <a:prstGeom prst="rect">
            <a:avLst/>
          </a:prstGeom>
          <a:solidFill>
            <a:srgbClr val="4D4D4D"/>
          </a:solidFill>
          <a:ln>
            <a:noFill/>
          </a:ln>
        </p:spPr>
        <p:txBody>
          <a:bodyPr spcFirstLastPara="1" wrap="square" lIns="108000" tIns="108000" rIns="108000" bIns="108000" anchor="t" anchorCtr="0">
            <a:noAutofit/>
          </a:bodyPr>
          <a:lstStyle>
            <a:lvl1pPr marL="457200" lvl="0" indent="-228600" algn="l">
              <a:lnSpc>
                <a:spcPct val="100000"/>
              </a:lnSpc>
              <a:spcBef>
                <a:spcPts val="0"/>
              </a:spcBef>
              <a:spcAft>
                <a:spcPts val="0"/>
              </a:spcAft>
              <a:buClr>
                <a:schemeClr val="lt1"/>
              </a:buClr>
              <a:buSzPts val="900"/>
              <a:buNone/>
              <a:defRPr sz="900" i="0">
                <a:solidFill>
                  <a:schemeClr val="lt1"/>
                </a:solidFill>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p53"/>
          <p:cNvSpPr>
            <a:spLocks noGrp="1"/>
          </p:cNvSpPr>
          <p:nvPr>
            <p:ph type="pic" idx="3"/>
          </p:nvPr>
        </p:nvSpPr>
        <p:spPr>
          <a:xfrm>
            <a:off x="906462" y="3904179"/>
            <a:ext cx="3172377" cy="1963969"/>
          </a:xfrm>
          <a:prstGeom prst="rect">
            <a:avLst/>
          </a:prstGeom>
          <a:solidFill>
            <a:srgbClr val="9A9A9A"/>
          </a:solidFill>
          <a:ln>
            <a:noFill/>
          </a:ln>
        </p:spPr>
        <p:txBody>
          <a:bodyPr spcFirstLastPara="1" wrap="square" lIns="0" tIns="45700" rIns="91425" bIns="45700" anchor="t" anchorCtr="0">
            <a:noAutofit/>
          </a:bodyPr>
          <a:lstStyle>
            <a:lvl1pPr marR="0" lvl="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9" name="Google Shape;129;p53"/>
          <p:cNvSpPr txBox="1">
            <a:spLocks noGrp="1"/>
          </p:cNvSpPr>
          <p:nvPr>
            <p:ph type="body" idx="4"/>
          </p:nvPr>
        </p:nvSpPr>
        <p:spPr>
          <a:xfrm>
            <a:off x="906462" y="5522553"/>
            <a:ext cx="3172377" cy="345596"/>
          </a:xfrm>
          <a:prstGeom prst="rect">
            <a:avLst/>
          </a:prstGeom>
          <a:solidFill>
            <a:srgbClr val="4D4D4D"/>
          </a:solidFill>
          <a:ln>
            <a:noFill/>
          </a:ln>
        </p:spPr>
        <p:txBody>
          <a:bodyPr spcFirstLastPara="1" wrap="square" lIns="108000" tIns="108000" rIns="108000" bIns="108000" anchor="t" anchorCtr="0">
            <a:noAutofit/>
          </a:bodyPr>
          <a:lstStyle>
            <a:lvl1pPr marL="457200" lvl="0" indent="-228600" algn="l">
              <a:lnSpc>
                <a:spcPct val="100000"/>
              </a:lnSpc>
              <a:spcBef>
                <a:spcPts val="0"/>
              </a:spcBef>
              <a:spcAft>
                <a:spcPts val="0"/>
              </a:spcAft>
              <a:buClr>
                <a:schemeClr val="lt1"/>
              </a:buClr>
              <a:buSzPts val="900"/>
              <a:buNone/>
              <a:defRPr sz="900" i="0">
                <a:solidFill>
                  <a:schemeClr val="lt1"/>
                </a:solidFill>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 name="Google Shape;130;p53"/>
          <p:cNvSpPr txBox="1">
            <a:spLocks noGrp="1"/>
          </p:cNvSpPr>
          <p:nvPr>
            <p:ph type="title"/>
          </p:nvPr>
        </p:nvSpPr>
        <p:spPr>
          <a:xfrm>
            <a:off x="906463" y="506192"/>
            <a:ext cx="10393362" cy="540000"/>
          </a:xfrm>
          <a:prstGeom prst="rect">
            <a:avLst/>
          </a:prstGeom>
          <a:noFill/>
          <a:ln>
            <a:noFill/>
          </a:ln>
        </p:spPr>
        <p:txBody>
          <a:bodyPr spcFirstLastPara="1" wrap="square" lIns="0" tIns="45700" rIns="91425" bIns="45700" anchor="ctr" anchorCtr="0">
            <a:noAutofit/>
          </a:bodyPr>
          <a:lstStyle>
            <a:lvl1pPr lvl="0" algn="l">
              <a:lnSpc>
                <a:spcPct val="90000"/>
              </a:lnSpc>
              <a:spcBef>
                <a:spcPts val="0"/>
              </a:spcBef>
              <a:spcAft>
                <a:spcPts val="0"/>
              </a:spcAft>
              <a:buClr>
                <a:schemeClr val="accent1"/>
              </a:buClr>
              <a:buSzPts val="2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 name="Google Shape;131;p53"/>
          <p:cNvSpPr txBox="1">
            <a:spLocks noGrp="1"/>
          </p:cNvSpPr>
          <p:nvPr>
            <p:ph type="body" idx="5"/>
          </p:nvPr>
        </p:nvSpPr>
        <p:spPr>
          <a:xfrm>
            <a:off x="906463" y="1155943"/>
            <a:ext cx="10393361" cy="26741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2000"/>
              <a:buFont typeface="Arial"/>
              <a:buNone/>
              <a:defRPr sz="2000" b="1">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2" name="Google Shape;132;p53"/>
          <p:cNvSpPr>
            <a:spLocks noGrp="1"/>
          </p:cNvSpPr>
          <p:nvPr>
            <p:ph type="pic" idx="6"/>
          </p:nvPr>
        </p:nvSpPr>
        <p:spPr>
          <a:xfrm>
            <a:off x="8127448" y="1607247"/>
            <a:ext cx="3172377" cy="1963969"/>
          </a:xfrm>
          <a:prstGeom prst="rect">
            <a:avLst/>
          </a:prstGeom>
          <a:solidFill>
            <a:srgbClr val="9A9A9A"/>
          </a:solidFill>
          <a:ln>
            <a:noFill/>
          </a:ln>
        </p:spPr>
        <p:txBody>
          <a:bodyPr spcFirstLastPara="1" wrap="square" lIns="0" tIns="45700" rIns="91425" bIns="45700" anchor="t" anchorCtr="0">
            <a:noAutofit/>
          </a:bodyPr>
          <a:lstStyle>
            <a:lvl1pPr marR="0" lvl="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33" name="Google Shape;133;p53"/>
          <p:cNvSpPr txBox="1">
            <a:spLocks noGrp="1"/>
          </p:cNvSpPr>
          <p:nvPr>
            <p:ph type="body" idx="7"/>
          </p:nvPr>
        </p:nvSpPr>
        <p:spPr>
          <a:xfrm>
            <a:off x="8127448" y="3225621"/>
            <a:ext cx="3172377" cy="345596"/>
          </a:xfrm>
          <a:prstGeom prst="rect">
            <a:avLst/>
          </a:prstGeom>
          <a:solidFill>
            <a:srgbClr val="4D4D4D"/>
          </a:solidFill>
          <a:ln>
            <a:noFill/>
          </a:ln>
        </p:spPr>
        <p:txBody>
          <a:bodyPr spcFirstLastPara="1" wrap="square" lIns="108000" tIns="108000" rIns="108000" bIns="108000" anchor="t" anchorCtr="0">
            <a:noAutofit/>
          </a:bodyPr>
          <a:lstStyle>
            <a:lvl1pPr marL="457200" lvl="0" indent="-228600" algn="l">
              <a:lnSpc>
                <a:spcPct val="100000"/>
              </a:lnSpc>
              <a:spcBef>
                <a:spcPts val="0"/>
              </a:spcBef>
              <a:spcAft>
                <a:spcPts val="0"/>
              </a:spcAft>
              <a:buClr>
                <a:schemeClr val="lt1"/>
              </a:buClr>
              <a:buSzPts val="900"/>
              <a:buNone/>
              <a:defRPr sz="900" i="0">
                <a:solidFill>
                  <a:schemeClr val="lt1"/>
                </a:solidFill>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 name="Google Shape;134;p53"/>
          <p:cNvSpPr>
            <a:spLocks noGrp="1"/>
          </p:cNvSpPr>
          <p:nvPr>
            <p:ph type="pic" idx="8"/>
          </p:nvPr>
        </p:nvSpPr>
        <p:spPr>
          <a:xfrm>
            <a:off x="8127448" y="3904179"/>
            <a:ext cx="3172377" cy="1963969"/>
          </a:xfrm>
          <a:prstGeom prst="rect">
            <a:avLst/>
          </a:prstGeom>
          <a:solidFill>
            <a:srgbClr val="9A9A9A"/>
          </a:solidFill>
          <a:ln>
            <a:noFill/>
          </a:ln>
        </p:spPr>
        <p:txBody>
          <a:bodyPr spcFirstLastPara="1" wrap="square" lIns="0" tIns="45700" rIns="91425" bIns="45700" anchor="t" anchorCtr="0">
            <a:noAutofit/>
          </a:bodyPr>
          <a:lstStyle>
            <a:lvl1pPr marR="0" lvl="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35" name="Google Shape;135;p53"/>
          <p:cNvSpPr txBox="1">
            <a:spLocks noGrp="1"/>
          </p:cNvSpPr>
          <p:nvPr>
            <p:ph type="body" idx="9"/>
          </p:nvPr>
        </p:nvSpPr>
        <p:spPr>
          <a:xfrm>
            <a:off x="8127448" y="5522553"/>
            <a:ext cx="3172377" cy="345596"/>
          </a:xfrm>
          <a:prstGeom prst="rect">
            <a:avLst/>
          </a:prstGeom>
          <a:solidFill>
            <a:srgbClr val="4D4D4D"/>
          </a:solidFill>
          <a:ln>
            <a:noFill/>
          </a:ln>
        </p:spPr>
        <p:txBody>
          <a:bodyPr spcFirstLastPara="1" wrap="square" lIns="108000" tIns="108000" rIns="108000" bIns="108000" anchor="t" anchorCtr="0">
            <a:noAutofit/>
          </a:bodyPr>
          <a:lstStyle>
            <a:lvl1pPr marL="457200" lvl="0" indent="-228600" algn="l">
              <a:lnSpc>
                <a:spcPct val="100000"/>
              </a:lnSpc>
              <a:spcBef>
                <a:spcPts val="0"/>
              </a:spcBef>
              <a:spcAft>
                <a:spcPts val="0"/>
              </a:spcAft>
              <a:buClr>
                <a:schemeClr val="lt1"/>
              </a:buClr>
              <a:buSzPts val="900"/>
              <a:buNone/>
              <a:defRPr sz="900" i="0">
                <a:solidFill>
                  <a:schemeClr val="lt1"/>
                </a:solidFill>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 name="Google Shape;136;p53"/>
          <p:cNvSpPr>
            <a:spLocks noGrp="1"/>
          </p:cNvSpPr>
          <p:nvPr>
            <p:ph type="pic" idx="13"/>
          </p:nvPr>
        </p:nvSpPr>
        <p:spPr>
          <a:xfrm>
            <a:off x="4516955" y="1607247"/>
            <a:ext cx="3172377" cy="1963969"/>
          </a:xfrm>
          <a:prstGeom prst="rect">
            <a:avLst/>
          </a:prstGeom>
          <a:solidFill>
            <a:srgbClr val="9A9A9A"/>
          </a:solidFill>
          <a:ln>
            <a:noFill/>
          </a:ln>
        </p:spPr>
        <p:txBody>
          <a:bodyPr spcFirstLastPara="1" wrap="square" lIns="0" tIns="45700" rIns="91425" bIns="45700" anchor="t" anchorCtr="0">
            <a:noAutofit/>
          </a:bodyPr>
          <a:lstStyle>
            <a:lvl1pPr marR="0" lvl="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37" name="Google Shape;137;p53"/>
          <p:cNvSpPr txBox="1">
            <a:spLocks noGrp="1"/>
          </p:cNvSpPr>
          <p:nvPr>
            <p:ph type="body" idx="14"/>
          </p:nvPr>
        </p:nvSpPr>
        <p:spPr>
          <a:xfrm>
            <a:off x="4516955" y="3225621"/>
            <a:ext cx="3172377" cy="345596"/>
          </a:xfrm>
          <a:prstGeom prst="rect">
            <a:avLst/>
          </a:prstGeom>
          <a:solidFill>
            <a:srgbClr val="4D4D4D"/>
          </a:solidFill>
          <a:ln>
            <a:noFill/>
          </a:ln>
        </p:spPr>
        <p:txBody>
          <a:bodyPr spcFirstLastPara="1" wrap="square" lIns="108000" tIns="108000" rIns="108000" bIns="108000" anchor="t" anchorCtr="0">
            <a:noAutofit/>
          </a:bodyPr>
          <a:lstStyle>
            <a:lvl1pPr marL="457200" lvl="0" indent="-228600" algn="l">
              <a:lnSpc>
                <a:spcPct val="100000"/>
              </a:lnSpc>
              <a:spcBef>
                <a:spcPts val="0"/>
              </a:spcBef>
              <a:spcAft>
                <a:spcPts val="0"/>
              </a:spcAft>
              <a:buClr>
                <a:schemeClr val="lt1"/>
              </a:buClr>
              <a:buSzPts val="900"/>
              <a:buNone/>
              <a:defRPr sz="900" i="0">
                <a:solidFill>
                  <a:schemeClr val="lt1"/>
                </a:solidFill>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8" name="Google Shape;138;p53"/>
          <p:cNvSpPr>
            <a:spLocks noGrp="1"/>
          </p:cNvSpPr>
          <p:nvPr>
            <p:ph type="pic" idx="15"/>
          </p:nvPr>
        </p:nvSpPr>
        <p:spPr>
          <a:xfrm>
            <a:off x="4516955" y="3904179"/>
            <a:ext cx="3172377" cy="1963969"/>
          </a:xfrm>
          <a:prstGeom prst="rect">
            <a:avLst/>
          </a:prstGeom>
          <a:solidFill>
            <a:srgbClr val="9A9A9A"/>
          </a:solidFill>
          <a:ln>
            <a:noFill/>
          </a:ln>
        </p:spPr>
        <p:txBody>
          <a:bodyPr spcFirstLastPara="1" wrap="square" lIns="0" tIns="45700" rIns="91425" bIns="45700" anchor="t" anchorCtr="0">
            <a:noAutofit/>
          </a:bodyPr>
          <a:lstStyle>
            <a:lvl1pPr marR="0" lvl="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39" name="Google Shape;139;p53"/>
          <p:cNvSpPr txBox="1">
            <a:spLocks noGrp="1"/>
          </p:cNvSpPr>
          <p:nvPr>
            <p:ph type="body" idx="16"/>
          </p:nvPr>
        </p:nvSpPr>
        <p:spPr>
          <a:xfrm>
            <a:off x="4516955" y="5522553"/>
            <a:ext cx="3172377" cy="345596"/>
          </a:xfrm>
          <a:prstGeom prst="rect">
            <a:avLst/>
          </a:prstGeom>
          <a:solidFill>
            <a:srgbClr val="4D4D4D"/>
          </a:solidFill>
          <a:ln>
            <a:noFill/>
          </a:ln>
        </p:spPr>
        <p:txBody>
          <a:bodyPr spcFirstLastPara="1" wrap="square" lIns="108000" tIns="108000" rIns="108000" bIns="108000" anchor="t" anchorCtr="0">
            <a:noAutofit/>
          </a:bodyPr>
          <a:lstStyle>
            <a:lvl1pPr marL="457200" lvl="0" indent="-228600" algn="l">
              <a:lnSpc>
                <a:spcPct val="100000"/>
              </a:lnSpc>
              <a:spcBef>
                <a:spcPts val="0"/>
              </a:spcBef>
              <a:spcAft>
                <a:spcPts val="0"/>
              </a:spcAft>
              <a:buClr>
                <a:schemeClr val="lt1"/>
              </a:buClr>
              <a:buSzPts val="900"/>
              <a:buNone/>
              <a:defRPr sz="900" i="0">
                <a:solidFill>
                  <a:schemeClr val="lt1"/>
                </a:solidFill>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9350848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1_Title &amp; pic with caption">
  <p:cSld name="1_Title &amp; pic with caption">
    <p:spTree>
      <p:nvGrpSpPr>
        <p:cNvPr id="1" name="Shape 140"/>
        <p:cNvGrpSpPr/>
        <p:nvPr/>
      </p:nvGrpSpPr>
      <p:grpSpPr>
        <a:xfrm>
          <a:off x="0" y="0"/>
          <a:ext cx="0" cy="0"/>
          <a:chOff x="0" y="0"/>
          <a:chExt cx="0" cy="0"/>
        </a:xfrm>
      </p:grpSpPr>
      <p:sp>
        <p:nvSpPr>
          <p:cNvPr id="141" name="Google Shape;141;p54"/>
          <p:cNvSpPr txBox="1">
            <a:spLocks noGrp="1"/>
          </p:cNvSpPr>
          <p:nvPr>
            <p:ph type="title"/>
          </p:nvPr>
        </p:nvSpPr>
        <p:spPr>
          <a:xfrm>
            <a:off x="906463" y="506192"/>
            <a:ext cx="10393362" cy="540000"/>
          </a:xfrm>
          <a:prstGeom prst="rect">
            <a:avLst/>
          </a:prstGeom>
          <a:noFill/>
          <a:ln>
            <a:noFill/>
          </a:ln>
        </p:spPr>
        <p:txBody>
          <a:bodyPr spcFirstLastPara="1" wrap="square" lIns="0" tIns="45700" rIns="91425" bIns="45700" anchor="ctr" anchorCtr="0">
            <a:noAutofit/>
          </a:bodyPr>
          <a:lstStyle>
            <a:lvl1pPr lvl="0" algn="l">
              <a:lnSpc>
                <a:spcPct val="90000"/>
              </a:lnSpc>
              <a:spcBef>
                <a:spcPts val="0"/>
              </a:spcBef>
              <a:spcAft>
                <a:spcPts val="0"/>
              </a:spcAft>
              <a:buClr>
                <a:schemeClr val="accent1"/>
              </a:buClr>
              <a:buSzPts val="2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54"/>
          <p:cNvSpPr txBox="1">
            <a:spLocks noGrp="1"/>
          </p:cNvSpPr>
          <p:nvPr>
            <p:ph type="body" idx="1"/>
          </p:nvPr>
        </p:nvSpPr>
        <p:spPr>
          <a:xfrm>
            <a:off x="906463" y="1155943"/>
            <a:ext cx="10393361" cy="26741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2000"/>
              <a:buFont typeface="Arial"/>
              <a:buNone/>
              <a:defRPr sz="2000" b="1">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3" name="Google Shape;143;p54"/>
          <p:cNvSpPr>
            <a:spLocks noGrp="1"/>
          </p:cNvSpPr>
          <p:nvPr>
            <p:ph type="pic" idx="2"/>
          </p:nvPr>
        </p:nvSpPr>
        <p:spPr>
          <a:xfrm>
            <a:off x="906463" y="1592263"/>
            <a:ext cx="2463461" cy="2096159"/>
          </a:xfrm>
          <a:prstGeom prst="rect">
            <a:avLst/>
          </a:prstGeom>
          <a:solidFill>
            <a:srgbClr val="9A9A9A"/>
          </a:solidFill>
          <a:ln>
            <a:noFill/>
          </a:ln>
        </p:spPr>
        <p:txBody>
          <a:bodyPr spcFirstLastPara="1" wrap="square" lIns="0" tIns="45700" rIns="91425" bIns="45700" anchor="t" anchorCtr="0">
            <a:noAutofit/>
          </a:bodyPr>
          <a:lstStyle>
            <a:lvl1pPr marR="0" lvl="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44" name="Google Shape;144;p54"/>
          <p:cNvSpPr txBox="1">
            <a:spLocks noGrp="1"/>
          </p:cNvSpPr>
          <p:nvPr>
            <p:ph type="body" idx="3"/>
          </p:nvPr>
        </p:nvSpPr>
        <p:spPr>
          <a:xfrm>
            <a:off x="906463" y="3683973"/>
            <a:ext cx="2462109" cy="898302"/>
          </a:xfrm>
          <a:prstGeom prst="rect">
            <a:avLst/>
          </a:prstGeom>
          <a:solidFill>
            <a:srgbClr val="4D4D4D"/>
          </a:solidFill>
          <a:ln>
            <a:noFill/>
          </a:ln>
        </p:spPr>
        <p:txBody>
          <a:bodyPr spcFirstLastPara="1" wrap="square" lIns="108000" tIns="108000" rIns="108000" bIns="108000" anchor="t" anchorCtr="0">
            <a:noAutofit/>
          </a:bodyPr>
          <a:lstStyle>
            <a:lvl1pPr marL="457200" lvl="0" indent="-228600" algn="l">
              <a:lnSpc>
                <a:spcPct val="100000"/>
              </a:lnSpc>
              <a:spcBef>
                <a:spcPts val="0"/>
              </a:spcBef>
              <a:spcAft>
                <a:spcPts val="0"/>
              </a:spcAft>
              <a:buClr>
                <a:schemeClr val="lt1"/>
              </a:buClr>
              <a:buSzPts val="900"/>
              <a:buNone/>
              <a:defRPr sz="900" b="1" i="0">
                <a:solidFill>
                  <a:schemeClr val="lt1"/>
                </a:solidFill>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5" name="Google Shape;145;p54"/>
          <p:cNvSpPr txBox="1">
            <a:spLocks noGrp="1"/>
          </p:cNvSpPr>
          <p:nvPr>
            <p:ph type="body" idx="4"/>
          </p:nvPr>
        </p:nvSpPr>
        <p:spPr>
          <a:xfrm>
            <a:off x="3708971" y="1592262"/>
            <a:ext cx="7576566" cy="4265613"/>
          </a:xfrm>
          <a:prstGeom prst="rect">
            <a:avLst/>
          </a:prstGeom>
          <a:noFill/>
          <a:ln>
            <a:noFill/>
          </a:ln>
        </p:spPr>
        <p:txBody>
          <a:bodyPr spcFirstLastPara="1" wrap="square" lIns="0" tIns="45700" rIns="91425" bIns="45700" anchor="t" anchorCtr="0">
            <a:noAutofit/>
          </a:bodyPr>
          <a:lstStyle>
            <a:lvl1pPr marL="457200" lvl="0" indent="-330200" algn="l">
              <a:lnSpc>
                <a:spcPct val="100000"/>
              </a:lnSpc>
              <a:spcBef>
                <a:spcPts val="0"/>
              </a:spcBef>
              <a:spcAft>
                <a:spcPts val="0"/>
              </a:spcAft>
              <a:buClr>
                <a:schemeClr val="dk2"/>
              </a:buClr>
              <a:buSzPts val="1600"/>
              <a:buChar char="•"/>
              <a:defRPr sz="1600"/>
            </a:lvl1pPr>
            <a:lvl2pPr marL="914400" lvl="1" indent="-330200" algn="l">
              <a:lnSpc>
                <a:spcPct val="100000"/>
              </a:lnSpc>
              <a:spcBef>
                <a:spcPts val="0"/>
              </a:spcBef>
              <a:spcAft>
                <a:spcPts val="0"/>
              </a:spcAft>
              <a:buClr>
                <a:schemeClr val="dk2"/>
              </a:buClr>
              <a:buSzPts val="1600"/>
              <a:buChar char="•"/>
              <a:defRPr sz="1600"/>
            </a:lvl2pPr>
            <a:lvl3pPr marL="1371600" lvl="2" indent="-330200" algn="l">
              <a:lnSpc>
                <a:spcPct val="100000"/>
              </a:lnSpc>
              <a:spcBef>
                <a:spcPts val="0"/>
              </a:spcBef>
              <a:spcAft>
                <a:spcPts val="0"/>
              </a:spcAft>
              <a:buClr>
                <a:schemeClr val="dk2"/>
              </a:buClr>
              <a:buSzPts val="1600"/>
              <a:buChar char="•"/>
              <a:defRPr sz="1600"/>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43307107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2_Title &amp; pic with caption">
  <p:cSld name="2_Title &amp; pic with caption">
    <p:spTree>
      <p:nvGrpSpPr>
        <p:cNvPr id="1" name="Shape 146"/>
        <p:cNvGrpSpPr/>
        <p:nvPr/>
      </p:nvGrpSpPr>
      <p:grpSpPr>
        <a:xfrm>
          <a:off x="0" y="0"/>
          <a:ext cx="0" cy="0"/>
          <a:chOff x="0" y="0"/>
          <a:chExt cx="0" cy="0"/>
        </a:xfrm>
      </p:grpSpPr>
      <p:sp>
        <p:nvSpPr>
          <p:cNvPr id="147" name="Google Shape;147;p55"/>
          <p:cNvSpPr txBox="1">
            <a:spLocks noGrp="1"/>
          </p:cNvSpPr>
          <p:nvPr>
            <p:ph type="title"/>
          </p:nvPr>
        </p:nvSpPr>
        <p:spPr>
          <a:xfrm>
            <a:off x="906463" y="506192"/>
            <a:ext cx="10393362" cy="540000"/>
          </a:xfrm>
          <a:prstGeom prst="rect">
            <a:avLst/>
          </a:prstGeom>
          <a:noFill/>
          <a:ln>
            <a:noFill/>
          </a:ln>
        </p:spPr>
        <p:txBody>
          <a:bodyPr spcFirstLastPara="1" wrap="square" lIns="0" tIns="45700" rIns="91425" bIns="45700" anchor="ctr" anchorCtr="0">
            <a:noAutofit/>
          </a:bodyPr>
          <a:lstStyle>
            <a:lvl1pPr lvl="0" algn="l">
              <a:lnSpc>
                <a:spcPct val="90000"/>
              </a:lnSpc>
              <a:spcBef>
                <a:spcPts val="0"/>
              </a:spcBef>
              <a:spcAft>
                <a:spcPts val="0"/>
              </a:spcAft>
              <a:buClr>
                <a:schemeClr val="accent1"/>
              </a:buClr>
              <a:buSzPts val="2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8" name="Google Shape;148;p55"/>
          <p:cNvSpPr txBox="1">
            <a:spLocks noGrp="1"/>
          </p:cNvSpPr>
          <p:nvPr>
            <p:ph type="body" idx="1"/>
          </p:nvPr>
        </p:nvSpPr>
        <p:spPr>
          <a:xfrm>
            <a:off x="906463" y="1155943"/>
            <a:ext cx="10393361" cy="26741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2000"/>
              <a:buFont typeface="Arial"/>
              <a:buNone/>
              <a:defRPr sz="2000" b="1">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9" name="Google Shape;149;p55"/>
          <p:cNvSpPr txBox="1">
            <a:spLocks noGrp="1"/>
          </p:cNvSpPr>
          <p:nvPr>
            <p:ph type="body" idx="2"/>
          </p:nvPr>
        </p:nvSpPr>
        <p:spPr>
          <a:xfrm>
            <a:off x="2947598" y="1592262"/>
            <a:ext cx="2805930" cy="4265613"/>
          </a:xfrm>
          <a:prstGeom prst="rect">
            <a:avLst/>
          </a:prstGeom>
          <a:noFill/>
          <a:ln>
            <a:noFill/>
          </a:ln>
        </p:spPr>
        <p:txBody>
          <a:bodyPr spcFirstLastPara="1" wrap="square" lIns="0" tIns="45700" rIns="91425" bIns="45700" anchor="t" anchorCtr="0">
            <a:noAutofit/>
          </a:bodyPr>
          <a:lstStyle>
            <a:lvl1pPr marL="457200" lvl="0" indent="-317500" algn="l">
              <a:lnSpc>
                <a:spcPct val="100000"/>
              </a:lnSpc>
              <a:spcBef>
                <a:spcPts val="0"/>
              </a:spcBef>
              <a:spcAft>
                <a:spcPts val="0"/>
              </a:spcAft>
              <a:buClr>
                <a:schemeClr val="dk2"/>
              </a:buClr>
              <a:buSzPts val="1400"/>
              <a:buChar char="•"/>
              <a:defRPr sz="1400"/>
            </a:lvl1pPr>
            <a:lvl2pPr marL="914400" lvl="1" indent="-317500" algn="l">
              <a:lnSpc>
                <a:spcPct val="100000"/>
              </a:lnSpc>
              <a:spcBef>
                <a:spcPts val="0"/>
              </a:spcBef>
              <a:spcAft>
                <a:spcPts val="0"/>
              </a:spcAft>
              <a:buClr>
                <a:schemeClr val="dk2"/>
              </a:buClr>
              <a:buSzPts val="1400"/>
              <a:buChar char="•"/>
              <a:defRPr sz="1400"/>
            </a:lvl2pPr>
            <a:lvl3pPr marL="1371600" lvl="2" indent="-317500" algn="l">
              <a:lnSpc>
                <a:spcPct val="100000"/>
              </a:lnSpc>
              <a:spcBef>
                <a:spcPts val="0"/>
              </a:spcBef>
              <a:spcAft>
                <a:spcPts val="0"/>
              </a:spcAft>
              <a:buClr>
                <a:schemeClr val="dk2"/>
              </a:buClr>
              <a:buSzPts val="1400"/>
              <a:buChar char="•"/>
              <a:defRPr sz="1400"/>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55"/>
          <p:cNvSpPr>
            <a:spLocks noGrp="1"/>
          </p:cNvSpPr>
          <p:nvPr>
            <p:ph type="pic" idx="3"/>
          </p:nvPr>
        </p:nvSpPr>
        <p:spPr>
          <a:xfrm>
            <a:off x="906463" y="1592263"/>
            <a:ext cx="1786045" cy="2096159"/>
          </a:xfrm>
          <a:prstGeom prst="rect">
            <a:avLst/>
          </a:prstGeom>
          <a:solidFill>
            <a:srgbClr val="9A9A9A"/>
          </a:solidFill>
          <a:ln>
            <a:noFill/>
          </a:ln>
        </p:spPr>
        <p:txBody>
          <a:bodyPr spcFirstLastPara="1" wrap="square" lIns="0" tIns="45700" rIns="91425" bIns="45700" anchor="t" anchorCtr="0">
            <a:noAutofit/>
          </a:bodyPr>
          <a:lstStyle>
            <a:lvl1pPr marR="0" lvl="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51" name="Google Shape;151;p55"/>
          <p:cNvSpPr txBox="1">
            <a:spLocks noGrp="1"/>
          </p:cNvSpPr>
          <p:nvPr>
            <p:ph type="body" idx="4"/>
          </p:nvPr>
        </p:nvSpPr>
        <p:spPr>
          <a:xfrm>
            <a:off x="906463" y="3683973"/>
            <a:ext cx="1785065" cy="898302"/>
          </a:xfrm>
          <a:prstGeom prst="rect">
            <a:avLst/>
          </a:prstGeom>
          <a:solidFill>
            <a:srgbClr val="4D4D4D"/>
          </a:solidFill>
          <a:ln>
            <a:noFill/>
          </a:ln>
        </p:spPr>
        <p:txBody>
          <a:bodyPr spcFirstLastPara="1" wrap="square" lIns="108000" tIns="108000" rIns="108000" bIns="108000" anchor="t" anchorCtr="0">
            <a:noAutofit/>
          </a:bodyPr>
          <a:lstStyle>
            <a:lvl1pPr marL="457200" lvl="0" indent="-228600" algn="l">
              <a:lnSpc>
                <a:spcPct val="100000"/>
              </a:lnSpc>
              <a:spcBef>
                <a:spcPts val="0"/>
              </a:spcBef>
              <a:spcAft>
                <a:spcPts val="0"/>
              </a:spcAft>
              <a:buClr>
                <a:schemeClr val="lt1"/>
              </a:buClr>
              <a:buSzPts val="900"/>
              <a:buNone/>
              <a:defRPr sz="900" b="1" i="0">
                <a:solidFill>
                  <a:schemeClr val="lt1"/>
                </a:solidFill>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2" name="Google Shape;152;p55"/>
          <p:cNvSpPr txBox="1">
            <a:spLocks noGrp="1"/>
          </p:cNvSpPr>
          <p:nvPr>
            <p:ph type="body" idx="5"/>
          </p:nvPr>
        </p:nvSpPr>
        <p:spPr>
          <a:xfrm>
            <a:off x="8479607" y="1592262"/>
            <a:ext cx="2805930" cy="4265613"/>
          </a:xfrm>
          <a:prstGeom prst="rect">
            <a:avLst/>
          </a:prstGeom>
          <a:noFill/>
          <a:ln>
            <a:noFill/>
          </a:ln>
        </p:spPr>
        <p:txBody>
          <a:bodyPr spcFirstLastPara="1" wrap="square" lIns="0" tIns="45700" rIns="91425" bIns="45700" anchor="t" anchorCtr="0">
            <a:noAutofit/>
          </a:bodyPr>
          <a:lstStyle>
            <a:lvl1pPr marL="457200" lvl="0" indent="-317500" algn="l">
              <a:lnSpc>
                <a:spcPct val="100000"/>
              </a:lnSpc>
              <a:spcBef>
                <a:spcPts val="0"/>
              </a:spcBef>
              <a:spcAft>
                <a:spcPts val="0"/>
              </a:spcAft>
              <a:buClr>
                <a:schemeClr val="dk2"/>
              </a:buClr>
              <a:buSzPts val="1400"/>
              <a:buChar char="•"/>
              <a:defRPr sz="1400"/>
            </a:lvl1pPr>
            <a:lvl2pPr marL="914400" lvl="1" indent="-317500" algn="l">
              <a:lnSpc>
                <a:spcPct val="100000"/>
              </a:lnSpc>
              <a:spcBef>
                <a:spcPts val="0"/>
              </a:spcBef>
              <a:spcAft>
                <a:spcPts val="0"/>
              </a:spcAft>
              <a:buClr>
                <a:schemeClr val="dk2"/>
              </a:buClr>
              <a:buSzPts val="1400"/>
              <a:buChar char="•"/>
              <a:defRPr sz="1400"/>
            </a:lvl2pPr>
            <a:lvl3pPr marL="1371600" lvl="2" indent="-317500" algn="l">
              <a:lnSpc>
                <a:spcPct val="100000"/>
              </a:lnSpc>
              <a:spcBef>
                <a:spcPts val="0"/>
              </a:spcBef>
              <a:spcAft>
                <a:spcPts val="0"/>
              </a:spcAft>
              <a:buClr>
                <a:schemeClr val="dk2"/>
              </a:buClr>
              <a:buSzPts val="1400"/>
              <a:buChar char="•"/>
              <a:defRPr sz="1400"/>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3" name="Google Shape;153;p55"/>
          <p:cNvSpPr>
            <a:spLocks noGrp="1"/>
          </p:cNvSpPr>
          <p:nvPr>
            <p:ph type="pic" idx="6"/>
          </p:nvPr>
        </p:nvSpPr>
        <p:spPr>
          <a:xfrm>
            <a:off x="6438472" y="1592263"/>
            <a:ext cx="1786045" cy="2096159"/>
          </a:xfrm>
          <a:prstGeom prst="rect">
            <a:avLst/>
          </a:prstGeom>
          <a:solidFill>
            <a:srgbClr val="9A9A9A"/>
          </a:solidFill>
          <a:ln>
            <a:noFill/>
          </a:ln>
        </p:spPr>
        <p:txBody>
          <a:bodyPr spcFirstLastPara="1" wrap="square" lIns="0" tIns="45700" rIns="91425" bIns="45700" anchor="t" anchorCtr="0">
            <a:noAutofit/>
          </a:bodyPr>
          <a:lstStyle>
            <a:lvl1pPr marR="0" lvl="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54" name="Google Shape;154;p55"/>
          <p:cNvSpPr txBox="1">
            <a:spLocks noGrp="1"/>
          </p:cNvSpPr>
          <p:nvPr>
            <p:ph type="body" idx="7"/>
          </p:nvPr>
        </p:nvSpPr>
        <p:spPr>
          <a:xfrm>
            <a:off x="6438472" y="3683973"/>
            <a:ext cx="1785065" cy="898302"/>
          </a:xfrm>
          <a:prstGeom prst="rect">
            <a:avLst/>
          </a:prstGeom>
          <a:solidFill>
            <a:srgbClr val="4D4D4D"/>
          </a:solidFill>
          <a:ln>
            <a:noFill/>
          </a:ln>
        </p:spPr>
        <p:txBody>
          <a:bodyPr spcFirstLastPara="1" wrap="square" lIns="108000" tIns="108000" rIns="108000" bIns="108000" anchor="t" anchorCtr="0">
            <a:noAutofit/>
          </a:bodyPr>
          <a:lstStyle>
            <a:lvl1pPr marL="457200" lvl="0" indent="-228600" algn="l">
              <a:lnSpc>
                <a:spcPct val="100000"/>
              </a:lnSpc>
              <a:spcBef>
                <a:spcPts val="0"/>
              </a:spcBef>
              <a:spcAft>
                <a:spcPts val="0"/>
              </a:spcAft>
              <a:buClr>
                <a:schemeClr val="lt1"/>
              </a:buClr>
              <a:buSzPts val="900"/>
              <a:buNone/>
              <a:defRPr sz="900" b="1" i="0">
                <a:solidFill>
                  <a:schemeClr val="lt1"/>
                </a:solidFill>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013991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ubtitle, content &amp; pink text box">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ABEF81-F4DC-47E6-963A-5BFAEB3FE875}"/>
              </a:ext>
            </a:extLst>
          </p:cNvPr>
          <p:cNvSpPr/>
          <p:nvPr userDrawn="1"/>
        </p:nvSpPr>
        <p:spPr bwMode="gray">
          <a:xfrm>
            <a:off x="359596" y="811658"/>
            <a:ext cx="11743361" cy="403439"/>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bg1"/>
              </a:solidFill>
              <a:latin typeface="Brave Sans" panose="020B0504020101010102" pitchFamily="34" charset="0"/>
              <a:cs typeface="Brave Sans" panose="020B0504020101010102" pitchFamily="34" charset="0"/>
            </a:endParaRPr>
          </a:p>
        </p:txBody>
      </p:sp>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906462" y="1592264"/>
            <a:ext cx="5868909" cy="4265611"/>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1">
            <a:extLst>
              <a:ext uri="{FF2B5EF4-FFF2-40B4-BE49-F238E27FC236}">
                <a16:creationId xmlns:a16="http://schemas.microsoft.com/office/drawing/2014/main" id="{D4FED8BD-D08F-4794-BD3E-95BEF1669D1F}"/>
              </a:ext>
            </a:extLst>
          </p:cNvPr>
          <p:cNvSpPr>
            <a:spLocks noGrp="1"/>
          </p:cNvSpPr>
          <p:nvPr>
            <p:ph type="title" hasCustomPrompt="1"/>
          </p:nvPr>
        </p:nvSpPr>
        <p:spPr>
          <a:xfrm>
            <a:off x="906463" y="506192"/>
            <a:ext cx="5868910" cy="540000"/>
          </a:xfrm>
        </p:spPr>
        <p:txBody>
          <a:bodyPr anchor="ctr"/>
          <a:lstStyle>
            <a:lvl1pPr>
              <a:defRPr/>
            </a:lvl1pPr>
          </a:lstStyle>
          <a:p>
            <a:r>
              <a:rPr lang="en-US"/>
              <a:t>Add title</a:t>
            </a:r>
            <a:endParaRPr lang="en-GB"/>
          </a:p>
        </p:txBody>
      </p:sp>
      <p:sp>
        <p:nvSpPr>
          <p:cNvPr id="11" name="Text Placeholder 3">
            <a:extLst>
              <a:ext uri="{FF2B5EF4-FFF2-40B4-BE49-F238E27FC236}">
                <a16:creationId xmlns:a16="http://schemas.microsoft.com/office/drawing/2014/main" id="{AF4A8A07-B1F8-4A0D-B994-2DAE348DB8F4}"/>
              </a:ext>
            </a:extLst>
          </p:cNvPr>
          <p:cNvSpPr>
            <a:spLocks noGrp="1"/>
          </p:cNvSpPr>
          <p:nvPr>
            <p:ph type="body" sz="quarter" idx="10" hasCustomPrompt="1"/>
          </p:nvPr>
        </p:nvSpPr>
        <p:spPr>
          <a:xfrm>
            <a:off x="906463" y="1155943"/>
            <a:ext cx="5868909"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cxnSp>
        <p:nvCxnSpPr>
          <p:cNvPr id="7" name="Straight Connector 6">
            <a:extLst>
              <a:ext uri="{FF2B5EF4-FFF2-40B4-BE49-F238E27FC236}">
                <a16:creationId xmlns:a16="http://schemas.microsoft.com/office/drawing/2014/main" id="{2700FF85-2E17-439D-9472-397AA16C0E9C}"/>
              </a:ext>
            </a:extLst>
          </p:cNvPr>
          <p:cNvCxnSpPr>
            <a:cxnSpLocks/>
          </p:cNvCxnSpPr>
          <p:nvPr userDrawn="1"/>
        </p:nvCxnSpPr>
        <p:spPr>
          <a:xfrm>
            <a:off x="906463" y="1074695"/>
            <a:ext cx="5868908" cy="0"/>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77FF87AD-305C-4D41-BF04-75409FC25CC2}"/>
              </a:ext>
            </a:extLst>
          </p:cNvPr>
          <p:cNvSpPr>
            <a:spLocks noGrp="1"/>
          </p:cNvSpPr>
          <p:nvPr>
            <p:ph type="body" sz="quarter" idx="16" hasCustomPrompt="1"/>
          </p:nvPr>
        </p:nvSpPr>
        <p:spPr>
          <a:xfrm>
            <a:off x="7227063" y="630237"/>
            <a:ext cx="4058473" cy="5227637"/>
          </a:xfrm>
          <a:solidFill>
            <a:schemeClr val="accent1"/>
          </a:solidFill>
        </p:spPr>
        <p:txBody>
          <a:bodyPr lIns="108000" tIns="108000" rIns="108000" bIns="108000"/>
          <a:lstStyle>
            <a:lvl1pPr marL="0" indent="0">
              <a:buNone/>
              <a:defRPr>
                <a:solidFill>
                  <a:schemeClr val="bg1"/>
                </a:solidFill>
              </a:defRPr>
            </a:lvl1pPr>
          </a:lstStyle>
          <a:p>
            <a:pPr lvl="0"/>
            <a:r>
              <a:rPr lang="en-US"/>
              <a:t>Add highlight copy</a:t>
            </a:r>
            <a:endParaRPr lang="en-GB"/>
          </a:p>
        </p:txBody>
      </p:sp>
    </p:spTree>
    <p:extLst>
      <p:ext uri="{BB962C8B-B14F-4D97-AF65-F5344CB8AC3E}">
        <p14:creationId xmlns:p14="http://schemas.microsoft.com/office/powerpoint/2010/main" val="361137563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amp; 3 pics with text">
  <p:cSld name="Title &amp; 3 pics with text">
    <p:spTree>
      <p:nvGrpSpPr>
        <p:cNvPr id="1" name="Shape 155"/>
        <p:cNvGrpSpPr/>
        <p:nvPr/>
      </p:nvGrpSpPr>
      <p:grpSpPr>
        <a:xfrm>
          <a:off x="0" y="0"/>
          <a:ext cx="0" cy="0"/>
          <a:chOff x="0" y="0"/>
          <a:chExt cx="0" cy="0"/>
        </a:xfrm>
      </p:grpSpPr>
      <p:sp>
        <p:nvSpPr>
          <p:cNvPr id="156" name="Google Shape;156;p56"/>
          <p:cNvSpPr>
            <a:spLocks noGrp="1"/>
          </p:cNvSpPr>
          <p:nvPr>
            <p:ph type="pic" idx="2"/>
          </p:nvPr>
        </p:nvSpPr>
        <p:spPr>
          <a:xfrm>
            <a:off x="906463" y="1592263"/>
            <a:ext cx="3234022" cy="2025038"/>
          </a:xfrm>
          <a:prstGeom prst="rect">
            <a:avLst/>
          </a:prstGeom>
          <a:solidFill>
            <a:srgbClr val="9A9A9A"/>
          </a:solidFill>
          <a:ln>
            <a:noFill/>
          </a:ln>
        </p:spPr>
        <p:txBody>
          <a:bodyPr spcFirstLastPara="1" wrap="square" lIns="0" tIns="45700" rIns="91425" bIns="45700" anchor="t" anchorCtr="0">
            <a:noAutofit/>
          </a:bodyPr>
          <a:lstStyle>
            <a:lvl1pPr marR="0" lvl="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57" name="Google Shape;157;p56"/>
          <p:cNvSpPr txBox="1">
            <a:spLocks noGrp="1"/>
          </p:cNvSpPr>
          <p:nvPr>
            <p:ph type="body" idx="1"/>
          </p:nvPr>
        </p:nvSpPr>
        <p:spPr>
          <a:xfrm>
            <a:off x="906463" y="3617300"/>
            <a:ext cx="3234022" cy="488951"/>
          </a:xfrm>
          <a:prstGeom prst="rect">
            <a:avLst/>
          </a:prstGeom>
          <a:solidFill>
            <a:srgbClr val="4D4D4D"/>
          </a:solidFill>
          <a:ln>
            <a:noFill/>
          </a:ln>
        </p:spPr>
        <p:txBody>
          <a:bodyPr spcFirstLastPara="1" wrap="square" lIns="108000" tIns="108000" rIns="108000" bIns="108000" anchor="t" anchorCtr="0">
            <a:noAutofit/>
          </a:bodyPr>
          <a:lstStyle>
            <a:lvl1pPr marL="457200" lvl="0" indent="-228600" algn="l">
              <a:lnSpc>
                <a:spcPct val="100000"/>
              </a:lnSpc>
              <a:spcBef>
                <a:spcPts val="0"/>
              </a:spcBef>
              <a:spcAft>
                <a:spcPts val="0"/>
              </a:spcAft>
              <a:buClr>
                <a:schemeClr val="lt1"/>
              </a:buClr>
              <a:buSzPts val="1000"/>
              <a:buFont typeface="Arial"/>
              <a:buNone/>
              <a:defRPr sz="1000" i="0">
                <a:solidFill>
                  <a:schemeClr val="lt1"/>
                </a:solidFill>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8" name="Google Shape;158;p56"/>
          <p:cNvSpPr txBox="1">
            <a:spLocks noGrp="1"/>
          </p:cNvSpPr>
          <p:nvPr>
            <p:ph type="body" idx="3"/>
          </p:nvPr>
        </p:nvSpPr>
        <p:spPr>
          <a:xfrm>
            <a:off x="906463" y="4237037"/>
            <a:ext cx="3234014" cy="1620838"/>
          </a:xfrm>
          <a:prstGeom prst="rect">
            <a:avLst/>
          </a:prstGeom>
          <a:noFill/>
          <a:ln>
            <a:noFill/>
          </a:ln>
        </p:spPr>
        <p:txBody>
          <a:bodyPr spcFirstLastPara="1" wrap="square" lIns="0" tIns="45700" rIns="91425" bIns="45700" anchor="t" anchorCtr="0">
            <a:noAutofit/>
          </a:bodyPr>
          <a:lstStyle>
            <a:lvl1pPr marL="457200" lvl="0" indent="-330200" algn="l">
              <a:lnSpc>
                <a:spcPct val="100000"/>
              </a:lnSpc>
              <a:spcBef>
                <a:spcPts val="0"/>
              </a:spcBef>
              <a:spcAft>
                <a:spcPts val="0"/>
              </a:spcAft>
              <a:buClr>
                <a:schemeClr val="dk2"/>
              </a:buClr>
              <a:buSzPts val="1600"/>
              <a:buChar char="•"/>
              <a:defRPr/>
            </a:lvl1pPr>
            <a:lvl2pPr marL="914400" lvl="1" indent="-330200" algn="l">
              <a:lnSpc>
                <a:spcPct val="100000"/>
              </a:lnSpc>
              <a:spcBef>
                <a:spcPts val="0"/>
              </a:spcBef>
              <a:spcAft>
                <a:spcPts val="0"/>
              </a:spcAft>
              <a:buClr>
                <a:schemeClr val="dk2"/>
              </a:buClr>
              <a:buSzPts val="1600"/>
              <a:buChar char="•"/>
              <a:defRPr/>
            </a:lvl2pPr>
            <a:lvl3pPr marL="1371600" lvl="2" indent="-330200" algn="l">
              <a:lnSpc>
                <a:spcPct val="100000"/>
              </a:lnSpc>
              <a:spcBef>
                <a:spcPts val="0"/>
              </a:spcBef>
              <a:spcAft>
                <a:spcPts val="0"/>
              </a:spcAft>
              <a:buClr>
                <a:schemeClr val="dk2"/>
              </a:buClr>
              <a:buSzPts val="1600"/>
              <a:buChar char="•"/>
              <a:defRPr/>
            </a:lvl3pPr>
            <a:lvl4pPr marL="1828800" lvl="3" indent="-330200" algn="l">
              <a:lnSpc>
                <a:spcPct val="100000"/>
              </a:lnSpc>
              <a:spcBef>
                <a:spcPts val="0"/>
              </a:spcBef>
              <a:spcAft>
                <a:spcPts val="0"/>
              </a:spcAft>
              <a:buClr>
                <a:schemeClr val="dk2"/>
              </a:buClr>
              <a:buSzPts val="1600"/>
              <a:buChar char="•"/>
              <a:defRPr/>
            </a:lvl4pPr>
            <a:lvl5pPr marL="2286000" lvl="4" indent="-330200" algn="l">
              <a:lnSpc>
                <a:spcPct val="100000"/>
              </a:lnSpc>
              <a:spcBef>
                <a:spcPts val="0"/>
              </a:spcBef>
              <a:spcAft>
                <a:spcPts val="0"/>
              </a:spcAft>
              <a:buClr>
                <a:schemeClr val="dk2"/>
              </a:buClr>
              <a:buSzPts val="16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 name="Google Shape;159;p56"/>
          <p:cNvSpPr txBox="1">
            <a:spLocks noGrp="1"/>
          </p:cNvSpPr>
          <p:nvPr>
            <p:ph type="title"/>
          </p:nvPr>
        </p:nvSpPr>
        <p:spPr>
          <a:xfrm>
            <a:off x="906463" y="506192"/>
            <a:ext cx="10393362" cy="540000"/>
          </a:xfrm>
          <a:prstGeom prst="rect">
            <a:avLst/>
          </a:prstGeom>
          <a:noFill/>
          <a:ln>
            <a:noFill/>
          </a:ln>
        </p:spPr>
        <p:txBody>
          <a:bodyPr spcFirstLastPara="1" wrap="square" lIns="0" tIns="45700" rIns="91425" bIns="45700" anchor="ctr" anchorCtr="0">
            <a:noAutofit/>
          </a:bodyPr>
          <a:lstStyle>
            <a:lvl1pPr lvl="0" algn="l">
              <a:lnSpc>
                <a:spcPct val="90000"/>
              </a:lnSpc>
              <a:spcBef>
                <a:spcPts val="0"/>
              </a:spcBef>
              <a:spcAft>
                <a:spcPts val="0"/>
              </a:spcAft>
              <a:buClr>
                <a:schemeClr val="accent1"/>
              </a:buClr>
              <a:buSzPts val="2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0" name="Google Shape;160;p56"/>
          <p:cNvSpPr txBox="1">
            <a:spLocks noGrp="1"/>
          </p:cNvSpPr>
          <p:nvPr>
            <p:ph type="body" idx="4"/>
          </p:nvPr>
        </p:nvSpPr>
        <p:spPr>
          <a:xfrm>
            <a:off x="906463" y="1155943"/>
            <a:ext cx="10393361" cy="26741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2000"/>
              <a:buFont typeface="Arial"/>
              <a:buNone/>
              <a:defRPr sz="2000" b="1">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 name="Google Shape;161;p56"/>
          <p:cNvSpPr>
            <a:spLocks noGrp="1"/>
          </p:cNvSpPr>
          <p:nvPr>
            <p:ph type="pic" idx="5"/>
          </p:nvPr>
        </p:nvSpPr>
        <p:spPr>
          <a:xfrm>
            <a:off x="4478989" y="1592263"/>
            <a:ext cx="3234022" cy="2025038"/>
          </a:xfrm>
          <a:prstGeom prst="rect">
            <a:avLst/>
          </a:prstGeom>
          <a:solidFill>
            <a:srgbClr val="9A9A9A"/>
          </a:solidFill>
          <a:ln>
            <a:noFill/>
          </a:ln>
        </p:spPr>
        <p:txBody>
          <a:bodyPr spcFirstLastPara="1" wrap="square" lIns="0" tIns="45700" rIns="91425" bIns="45700" anchor="t" anchorCtr="0">
            <a:noAutofit/>
          </a:bodyPr>
          <a:lstStyle>
            <a:lvl1pPr marR="0" lvl="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62" name="Google Shape;162;p56"/>
          <p:cNvSpPr txBox="1">
            <a:spLocks noGrp="1"/>
          </p:cNvSpPr>
          <p:nvPr>
            <p:ph type="body" idx="6"/>
          </p:nvPr>
        </p:nvSpPr>
        <p:spPr>
          <a:xfrm>
            <a:off x="4478989" y="3617300"/>
            <a:ext cx="3234022" cy="488951"/>
          </a:xfrm>
          <a:prstGeom prst="rect">
            <a:avLst/>
          </a:prstGeom>
          <a:solidFill>
            <a:srgbClr val="4D4D4D"/>
          </a:solidFill>
          <a:ln>
            <a:noFill/>
          </a:ln>
        </p:spPr>
        <p:txBody>
          <a:bodyPr spcFirstLastPara="1" wrap="square" lIns="108000" tIns="108000" rIns="108000" bIns="108000" anchor="t" anchorCtr="0">
            <a:noAutofit/>
          </a:bodyPr>
          <a:lstStyle>
            <a:lvl1pPr marL="457200" lvl="0" indent="-228600" algn="l">
              <a:lnSpc>
                <a:spcPct val="100000"/>
              </a:lnSpc>
              <a:spcBef>
                <a:spcPts val="0"/>
              </a:spcBef>
              <a:spcAft>
                <a:spcPts val="0"/>
              </a:spcAft>
              <a:buClr>
                <a:schemeClr val="lt1"/>
              </a:buClr>
              <a:buSzPts val="1000"/>
              <a:buFont typeface="Arial"/>
              <a:buNone/>
              <a:defRPr sz="1000" i="0">
                <a:solidFill>
                  <a:schemeClr val="lt1"/>
                </a:solidFill>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 name="Google Shape;163;p56"/>
          <p:cNvSpPr txBox="1">
            <a:spLocks noGrp="1"/>
          </p:cNvSpPr>
          <p:nvPr>
            <p:ph type="body" idx="7"/>
          </p:nvPr>
        </p:nvSpPr>
        <p:spPr>
          <a:xfrm>
            <a:off x="4478989" y="4237037"/>
            <a:ext cx="3234014" cy="1620838"/>
          </a:xfrm>
          <a:prstGeom prst="rect">
            <a:avLst/>
          </a:prstGeom>
          <a:noFill/>
          <a:ln>
            <a:noFill/>
          </a:ln>
        </p:spPr>
        <p:txBody>
          <a:bodyPr spcFirstLastPara="1" wrap="square" lIns="0" tIns="45700" rIns="91425" bIns="45700" anchor="t" anchorCtr="0">
            <a:noAutofit/>
          </a:bodyPr>
          <a:lstStyle>
            <a:lvl1pPr marL="457200" lvl="0" indent="-330200" algn="l">
              <a:lnSpc>
                <a:spcPct val="100000"/>
              </a:lnSpc>
              <a:spcBef>
                <a:spcPts val="0"/>
              </a:spcBef>
              <a:spcAft>
                <a:spcPts val="0"/>
              </a:spcAft>
              <a:buClr>
                <a:schemeClr val="dk2"/>
              </a:buClr>
              <a:buSzPts val="1600"/>
              <a:buChar char="•"/>
              <a:defRPr/>
            </a:lvl1pPr>
            <a:lvl2pPr marL="914400" lvl="1" indent="-330200" algn="l">
              <a:lnSpc>
                <a:spcPct val="100000"/>
              </a:lnSpc>
              <a:spcBef>
                <a:spcPts val="0"/>
              </a:spcBef>
              <a:spcAft>
                <a:spcPts val="0"/>
              </a:spcAft>
              <a:buClr>
                <a:schemeClr val="dk2"/>
              </a:buClr>
              <a:buSzPts val="1600"/>
              <a:buChar char="•"/>
              <a:defRPr/>
            </a:lvl2pPr>
            <a:lvl3pPr marL="1371600" lvl="2" indent="-330200" algn="l">
              <a:lnSpc>
                <a:spcPct val="100000"/>
              </a:lnSpc>
              <a:spcBef>
                <a:spcPts val="0"/>
              </a:spcBef>
              <a:spcAft>
                <a:spcPts val="0"/>
              </a:spcAft>
              <a:buClr>
                <a:schemeClr val="dk2"/>
              </a:buClr>
              <a:buSzPts val="1600"/>
              <a:buChar char="•"/>
              <a:defRPr/>
            </a:lvl3pPr>
            <a:lvl4pPr marL="1828800" lvl="3" indent="-330200" algn="l">
              <a:lnSpc>
                <a:spcPct val="100000"/>
              </a:lnSpc>
              <a:spcBef>
                <a:spcPts val="0"/>
              </a:spcBef>
              <a:spcAft>
                <a:spcPts val="0"/>
              </a:spcAft>
              <a:buClr>
                <a:schemeClr val="dk2"/>
              </a:buClr>
              <a:buSzPts val="1600"/>
              <a:buChar char="•"/>
              <a:defRPr/>
            </a:lvl4pPr>
            <a:lvl5pPr marL="2286000" lvl="4" indent="-330200" algn="l">
              <a:lnSpc>
                <a:spcPct val="100000"/>
              </a:lnSpc>
              <a:spcBef>
                <a:spcPts val="0"/>
              </a:spcBef>
              <a:spcAft>
                <a:spcPts val="0"/>
              </a:spcAft>
              <a:buClr>
                <a:schemeClr val="dk2"/>
              </a:buClr>
              <a:buSzPts val="16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 name="Google Shape;164;p56"/>
          <p:cNvSpPr>
            <a:spLocks noGrp="1"/>
          </p:cNvSpPr>
          <p:nvPr>
            <p:ph type="pic" idx="8"/>
          </p:nvPr>
        </p:nvSpPr>
        <p:spPr>
          <a:xfrm>
            <a:off x="8051515" y="1592263"/>
            <a:ext cx="3234022" cy="2025038"/>
          </a:xfrm>
          <a:prstGeom prst="rect">
            <a:avLst/>
          </a:prstGeom>
          <a:solidFill>
            <a:srgbClr val="9A9A9A"/>
          </a:solidFill>
          <a:ln>
            <a:noFill/>
          </a:ln>
        </p:spPr>
        <p:txBody>
          <a:bodyPr spcFirstLastPara="1" wrap="square" lIns="0" tIns="45700" rIns="91425" bIns="45700" anchor="t" anchorCtr="0">
            <a:noAutofit/>
          </a:bodyPr>
          <a:lstStyle>
            <a:lvl1pPr marR="0" lvl="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65" name="Google Shape;165;p56"/>
          <p:cNvSpPr txBox="1">
            <a:spLocks noGrp="1"/>
          </p:cNvSpPr>
          <p:nvPr>
            <p:ph type="body" idx="9"/>
          </p:nvPr>
        </p:nvSpPr>
        <p:spPr>
          <a:xfrm>
            <a:off x="8051515" y="3617300"/>
            <a:ext cx="3234022" cy="488951"/>
          </a:xfrm>
          <a:prstGeom prst="rect">
            <a:avLst/>
          </a:prstGeom>
          <a:solidFill>
            <a:srgbClr val="4D4D4D"/>
          </a:solidFill>
          <a:ln>
            <a:noFill/>
          </a:ln>
        </p:spPr>
        <p:txBody>
          <a:bodyPr spcFirstLastPara="1" wrap="square" lIns="108000" tIns="108000" rIns="108000" bIns="108000" anchor="t" anchorCtr="0">
            <a:noAutofit/>
          </a:bodyPr>
          <a:lstStyle>
            <a:lvl1pPr marL="457200" lvl="0" indent="-228600" algn="l">
              <a:lnSpc>
                <a:spcPct val="100000"/>
              </a:lnSpc>
              <a:spcBef>
                <a:spcPts val="0"/>
              </a:spcBef>
              <a:spcAft>
                <a:spcPts val="0"/>
              </a:spcAft>
              <a:buClr>
                <a:schemeClr val="lt1"/>
              </a:buClr>
              <a:buSzPts val="1000"/>
              <a:buFont typeface="Arial"/>
              <a:buNone/>
              <a:defRPr sz="1000" i="0">
                <a:solidFill>
                  <a:schemeClr val="lt1"/>
                </a:solidFill>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6" name="Google Shape;166;p56"/>
          <p:cNvSpPr txBox="1">
            <a:spLocks noGrp="1"/>
          </p:cNvSpPr>
          <p:nvPr>
            <p:ph type="body" idx="13"/>
          </p:nvPr>
        </p:nvSpPr>
        <p:spPr>
          <a:xfrm>
            <a:off x="8051515" y="4237037"/>
            <a:ext cx="3234014" cy="1620838"/>
          </a:xfrm>
          <a:prstGeom prst="rect">
            <a:avLst/>
          </a:prstGeom>
          <a:noFill/>
          <a:ln>
            <a:noFill/>
          </a:ln>
        </p:spPr>
        <p:txBody>
          <a:bodyPr spcFirstLastPara="1" wrap="square" lIns="0" tIns="45700" rIns="91425" bIns="45700" anchor="t" anchorCtr="0">
            <a:noAutofit/>
          </a:bodyPr>
          <a:lstStyle>
            <a:lvl1pPr marL="457200" lvl="0" indent="-330200" algn="l">
              <a:lnSpc>
                <a:spcPct val="100000"/>
              </a:lnSpc>
              <a:spcBef>
                <a:spcPts val="0"/>
              </a:spcBef>
              <a:spcAft>
                <a:spcPts val="0"/>
              </a:spcAft>
              <a:buClr>
                <a:schemeClr val="dk2"/>
              </a:buClr>
              <a:buSzPts val="1600"/>
              <a:buChar char="•"/>
              <a:defRPr/>
            </a:lvl1pPr>
            <a:lvl2pPr marL="914400" lvl="1" indent="-330200" algn="l">
              <a:lnSpc>
                <a:spcPct val="100000"/>
              </a:lnSpc>
              <a:spcBef>
                <a:spcPts val="0"/>
              </a:spcBef>
              <a:spcAft>
                <a:spcPts val="0"/>
              </a:spcAft>
              <a:buClr>
                <a:schemeClr val="dk2"/>
              </a:buClr>
              <a:buSzPts val="1600"/>
              <a:buChar char="•"/>
              <a:defRPr/>
            </a:lvl2pPr>
            <a:lvl3pPr marL="1371600" lvl="2" indent="-330200" algn="l">
              <a:lnSpc>
                <a:spcPct val="100000"/>
              </a:lnSpc>
              <a:spcBef>
                <a:spcPts val="0"/>
              </a:spcBef>
              <a:spcAft>
                <a:spcPts val="0"/>
              </a:spcAft>
              <a:buClr>
                <a:schemeClr val="dk2"/>
              </a:buClr>
              <a:buSzPts val="1600"/>
              <a:buChar char="•"/>
              <a:defRPr/>
            </a:lvl3pPr>
            <a:lvl4pPr marL="1828800" lvl="3" indent="-330200" algn="l">
              <a:lnSpc>
                <a:spcPct val="100000"/>
              </a:lnSpc>
              <a:spcBef>
                <a:spcPts val="0"/>
              </a:spcBef>
              <a:spcAft>
                <a:spcPts val="0"/>
              </a:spcAft>
              <a:buClr>
                <a:schemeClr val="dk2"/>
              </a:buClr>
              <a:buSzPts val="1600"/>
              <a:buChar char="•"/>
              <a:defRPr/>
            </a:lvl4pPr>
            <a:lvl5pPr marL="2286000" lvl="4" indent="-330200" algn="l">
              <a:lnSpc>
                <a:spcPct val="100000"/>
              </a:lnSpc>
              <a:spcBef>
                <a:spcPts val="0"/>
              </a:spcBef>
              <a:spcAft>
                <a:spcPts val="0"/>
              </a:spcAft>
              <a:buClr>
                <a:schemeClr val="dk2"/>
              </a:buClr>
              <a:buSzPts val="16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12780765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mp; 6 pics with captions">
  <p:cSld name="Title &amp; 6 pics with captions">
    <p:spTree>
      <p:nvGrpSpPr>
        <p:cNvPr id="1" name="Shape 167"/>
        <p:cNvGrpSpPr/>
        <p:nvPr/>
      </p:nvGrpSpPr>
      <p:grpSpPr>
        <a:xfrm>
          <a:off x="0" y="0"/>
          <a:ext cx="0" cy="0"/>
          <a:chOff x="0" y="0"/>
          <a:chExt cx="0" cy="0"/>
        </a:xfrm>
      </p:grpSpPr>
      <p:sp>
        <p:nvSpPr>
          <p:cNvPr id="168" name="Google Shape;168;p57"/>
          <p:cNvSpPr>
            <a:spLocks noGrp="1"/>
          </p:cNvSpPr>
          <p:nvPr>
            <p:ph type="pic" idx="2"/>
          </p:nvPr>
        </p:nvSpPr>
        <p:spPr>
          <a:xfrm>
            <a:off x="906463" y="1592263"/>
            <a:ext cx="1836737" cy="1951021"/>
          </a:xfrm>
          <a:prstGeom prst="rect">
            <a:avLst/>
          </a:prstGeom>
          <a:solidFill>
            <a:srgbClr val="9A9A9A"/>
          </a:solidFill>
          <a:ln>
            <a:noFill/>
          </a:ln>
        </p:spPr>
        <p:txBody>
          <a:bodyPr spcFirstLastPara="1" wrap="square" lIns="0" tIns="45700" rIns="91425" bIns="45700" anchor="t" anchorCtr="0">
            <a:noAutofit/>
          </a:bodyPr>
          <a:lstStyle>
            <a:lvl1pPr marR="0" lvl="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69" name="Google Shape;169;p57"/>
          <p:cNvSpPr txBox="1">
            <a:spLocks noGrp="1"/>
          </p:cNvSpPr>
          <p:nvPr>
            <p:ph type="body" idx="1"/>
          </p:nvPr>
        </p:nvSpPr>
        <p:spPr>
          <a:xfrm>
            <a:off x="906466" y="3051426"/>
            <a:ext cx="1836737" cy="491860"/>
          </a:xfrm>
          <a:prstGeom prst="rect">
            <a:avLst/>
          </a:prstGeom>
          <a:solidFill>
            <a:srgbClr val="4D4D4D"/>
          </a:solidFill>
          <a:ln>
            <a:noFill/>
          </a:ln>
        </p:spPr>
        <p:txBody>
          <a:bodyPr spcFirstLastPara="1" wrap="square" lIns="108000" tIns="108000" rIns="108000" bIns="108000" anchor="t" anchorCtr="0">
            <a:noAutofit/>
          </a:bodyPr>
          <a:lstStyle>
            <a:lvl1pPr marL="457200" lvl="0" indent="-228600" algn="l">
              <a:lnSpc>
                <a:spcPct val="100000"/>
              </a:lnSpc>
              <a:spcBef>
                <a:spcPts val="0"/>
              </a:spcBef>
              <a:spcAft>
                <a:spcPts val="0"/>
              </a:spcAft>
              <a:buClr>
                <a:schemeClr val="lt1"/>
              </a:buClr>
              <a:buSzPts val="900"/>
              <a:buNone/>
              <a:defRPr sz="900" i="0">
                <a:solidFill>
                  <a:schemeClr val="lt1"/>
                </a:solidFill>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0" name="Google Shape;170;p57"/>
          <p:cNvSpPr txBox="1">
            <a:spLocks noGrp="1"/>
          </p:cNvSpPr>
          <p:nvPr>
            <p:ph type="title"/>
          </p:nvPr>
        </p:nvSpPr>
        <p:spPr>
          <a:xfrm>
            <a:off x="906463" y="506192"/>
            <a:ext cx="10393362" cy="540000"/>
          </a:xfrm>
          <a:prstGeom prst="rect">
            <a:avLst/>
          </a:prstGeom>
          <a:noFill/>
          <a:ln>
            <a:noFill/>
          </a:ln>
        </p:spPr>
        <p:txBody>
          <a:bodyPr spcFirstLastPara="1" wrap="square" lIns="0" tIns="45700" rIns="91425" bIns="45700" anchor="ctr" anchorCtr="0">
            <a:noAutofit/>
          </a:bodyPr>
          <a:lstStyle>
            <a:lvl1pPr lvl="0" algn="l">
              <a:lnSpc>
                <a:spcPct val="90000"/>
              </a:lnSpc>
              <a:spcBef>
                <a:spcPts val="0"/>
              </a:spcBef>
              <a:spcAft>
                <a:spcPts val="0"/>
              </a:spcAft>
              <a:buClr>
                <a:schemeClr val="accent1"/>
              </a:buClr>
              <a:buSzPts val="2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1" name="Google Shape;171;p57"/>
          <p:cNvSpPr txBox="1">
            <a:spLocks noGrp="1"/>
          </p:cNvSpPr>
          <p:nvPr>
            <p:ph type="body" idx="3"/>
          </p:nvPr>
        </p:nvSpPr>
        <p:spPr>
          <a:xfrm>
            <a:off x="906463" y="1155943"/>
            <a:ext cx="10393361" cy="26741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2000"/>
              <a:buFont typeface="Arial"/>
              <a:buNone/>
              <a:defRPr sz="2000" b="1">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2" name="Google Shape;172;p57"/>
          <p:cNvSpPr txBox="1">
            <a:spLocks noGrp="1"/>
          </p:cNvSpPr>
          <p:nvPr>
            <p:ph type="body" idx="4"/>
          </p:nvPr>
        </p:nvSpPr>
        <p:spPr>
          <a:xfrm>
            <a:off x="2897650" y="1592262"/>
            <a:ext cx="3009989" cy="1951021"/>
          </a:xfrm>
          <a:prstGeom prst="rect">
            <a:avLst/>
          </a:prstGeom>
          <a:noFill/>
          <a:ln>
            <a:noFill/>
          </a:ln>
        </p:spPr>
        <p:txBody>
          <a:bodyPr spcFirstLastPara="1" wrap="square" lIns="0" tIns="45700" rIns="91425" bIns="45700" anchor="t" anchorCtr="0">
            <a:noAutofit/>
          </a:bodyPr>
          <a:lstStyle>
            <a:lvl1pPr marL="457200" lvl="0" indent="-317500" algn="l">
              <a:lnSpc>
                <a:spcPct val="100000"/>
              </a:lnSpc>
              <a:spcBef>
                <a:spcPts val="0"/>
              </a:spcBef>
              <a:spcAft>
                <a:spcPts val="0"/>
              </a:spcAft>
              <a:buClr>
                <a:schemeClr val="dk2"/>
              </a:buClr>
              <a:buSzPts val="1400"/>
              <a:buChar char="•"/>
              <a:defRPr sz="1400"/>
            </a:lvl1pPr>
            <a:lvl2pPr marL="914400" lvl="1" indent="-317500" algn="l">
              <a:lnSpc>
                <a:spcPct val="100000"/>
              </a:lnSpc>
              <a:spcBef>
                <a:spcPts val="0"/>
              </a:spcBef>
              <a:spcAft>
                <a:spcPts val="0"/>
              </a:spcAft>
              <a:buClr>
                <a:schemeClr val="dk2"/>
              </a:buClr>
              <a:buSzPts val="1400"/>
              <a:buChar char="•"/>
              <a:defRPr sz="1400"/>
            </a:lvl2pPr>
            <a:lvl3pPr marL="1371600" lvl="2" indent="-317500" algn="l">
              <a:lnSpc>
                <a:spcPct val="100000"/>
              </a:lnSpc>
              <a:spcBef>
                <a:spcPts val="0"/>
              </a:spcBef>
              <a:spcAft>
                <a:spcPts val="0"/>
              </a:spcAft>
              <a:buClr>
                <a:schemeClr val="dk2"/>
              </a:buClr>
              <a:buSzPts val="1400"/>
              <a:buChar char="•"/>
              <a:defRPr sz="1400"/>
            </a:lvl3pPr>
            <a:lvl4pPr marL="1828800" lvl="3" indent="-317500" algn="l">
              <a:lnSpc>
                <a:spcPct val="100000"/>
              </a:lnSpc>
              <a:spcBef>
                <a:spcPts val="0"/>
              </a:spcBef>
              <a:spcAft>
                <a:spcPts val="0"/>
              </a:spcAft>
              <a:buClr>
                <a:schemeClr val="dk2"/>
              </a:buClr>
              <a:buSzPts val="1400"/>
              <a:buChar char="•"/>
              <a:defRPr sz="1400"/>
            </a:lvl4pPr>
            <a:lvl5pPr marL="2286000" lvl="4" indent="-317500" algn="l">
              <a:lnSpc>
                <a:spcPct val="100000"/>
              </a:lnSpc>
              <a:spcBef>
                <a:spcPts val="0"/>
              </a:spcBef>
              <a:spcAft>
                <a:spcPts val="0"/>
              </a:spcAft>
              <a:buClr>
                <a:schemeClr val="dk2"/>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3" name="Google Shape;173;p57"/>
          <p:cNvSpPr>
            <a:spLocks noGrp="1"/>
          </p:cNvSpPr>
          <p:nvPr>
            <p:ph type="pic" idx="5"/>
          </p:nvPr>
        </p:nvSpPr>
        <p:spPr>
          <a:xfrm>
            <a:off x="6298649" y="1592263"/>
            <a:ext cx="1836737" cy="1951021"/>
          </a:xfrm>
          <a:prstGeom prst="rect">
            <a:avLst/>
          </a:prstGeom>
          <a:solidFill>
            <a:srgbClr val="9A9A9A"/>
          </a:solidFill>
          <a:ln>
            <a:noFill/>
          </a:ln>
        </p:spPr>
        <p:txBody>
          <a:bodyPr spcFirstLastPara="1" wrap="square" lIns="0" tIns="45700" rIns="91425" bIns="45700" anchor="t" anchorCtr="0">
            <a:noAutofit/>
          </a:bodyPr>
          <a:lstStyle>
            <a:lvl1pPr marR="0" lvl="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74" name="Google Shape;174;p57"/>
          <p:cNvSpPr txBox="1">
            <a:spLocks noGrp="1"/>
          </p:cNvSpPr>
          <p:nvPr>
            <p:ph type="body" idx="6"/>
          </p:nvPr>
        </p:nvSpPr>
        <p:spPr>
          <a:xfrm>
            <a:off x="6298652" y="3051426"/>
            <a:ext cx="1836737" cy="491860"/>
          </a:xfrm>
          <a:prstGeom prst="rect">
            <a:avLst/>
          </a:prstGeom>
          <a:solidFill>
            <a:srgbClr val="4D4D4D"/>
          </a:solidFill>
          <a:ln>
            <a:noFill/>
          </a:ln>
        </p:spPr>
        <p:txBody>
          <a:bodyPr spcFirstLastPara="1" wrap="square" lIns="108000" tIns="108000" rIns="108000" bIns="108000" anchor="t" anchorCtr="0">
            <a:noAutofit/>
          </a:bodyPr>
          <a:lstStyle>
            <a:lvl1pPr marL="457200" lvl="0" indent="-228600" algn="l">
              <a:lnSpc>
                <a:spcPct val="100000"/>
              </a:lnSpc>
              <a:spcBef>
                <a:spcPts val="0"/>
              </a:spcBef>
              <a:spcAft>
                <a:spcPts val="0"/>
              </a:spcAft>
              <a:buClr>
                <a:schemeClr val="lt1"/>
              </a:buClr>
              <a:buSzPts val="900"/>
              <a:buNone/>
              <a:defRPr sz="900" i="0">
                <a:solidFill>
                  <a:schemeClr val="lt1"/>
                </a:solidFill>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 name="Google Shape;175;p57"/>
          <p:cNvSpPr txBox="1">
            <a:spLocks noGrp="1"/>
          </p:cNvSpPr>
          <p:nvPr>
            <p:ph type="body" idx="7"/>
          </p:nvPr>
        </p:nvSpPr>
        <p:spPr>
          <a:xfrm>
            <a:off x="8289836" y="1592262"/>
            <a:ext cx="3009989" cy="1951021"/>
          </a:xfrm>
          <a:prstGeom prst="rect">
            <a:avLst/>
          </a:prstGeom>
          <a:noFill/>
          <a:ln>
            <a:noFill/>
          </a:ln>
        </p:spPr>
        <p:txBody>
          <a:bodyPr spcFirstLastPara="1" wrap="square" lIns="0" tIns="45700" rIns="91425" bIns="45700" anchor="t" anchorCtr="0">
            <a:noAutofit/>
          </a:bodyPr>
          <a:lstStyle>
            <a:lvl1pPr marL="457200" lvl="0" indent="-317500" algn="l">
              <a:lnSpc>
                <a:spcPct val="100000"/>
              </a:lnSpc>
              <a:spcBef>
                <a:spcPts val="0"/>
              </a:spcBef>
              <a:spcAft>
                <a:spcPts val="0"/>
              </a:spcAft>
              <a:buClr>
                <a:schemeClr val="dk2"/>
              </a:buClr>
              <a:buSzPts val="1400"/>
              <a:buChar char="•"/>
              <a:defRPr sz="1400"/>
            </a:lvl1pPr>
            <a:lvl2pPr marL="914400" lvl="1" indent="-317500" algn="l">
              <a:lnSpc>
                <a:spcPct val="100000"/>
              </a:lnSpc>
              <a:spcBef>
                <a:spcPts val="0"/>
              </a:spcBef>
              <a:spcAft>
                <a:spcPts val="0"/>
              </a:spcAft>
              <a:buClr>
                <a:schemeClr val="dk2"/>
              </a:buClr>
              <a:buSzPts val="1400"/>
              <a:buChar char="•"/>
              <a:defRPr sz="1400"/>
            </a:lvl2pPr>
            <a:lvl3pPr marL="1371600" lvl="2" indent="-317500" algn="l">
              <a:lnSpc>
                <a:spcPct val="100000"/>
              </a:lnSpc>
              <a:spcBef>
                <a:spcPts val="0"/>
              </a:spcBef>
              <a:spcAft>
                <a:spcPts val="0"/>
              </a:spcAft>
              <a:buClr>
                <a:schemeClr val="dk2"/>
              </a:buClr>
              <a:buSzPts val="1400"/>
              <a:buChar char="•"/>
              <a:defRPr sz="1400"/>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6" name="Google Shape;176;p57"/>
          <p:cNvSpPr>
            <a:spLocks noGrp="1"/>
          </p:cNvSpPr>
          <p:nvPr>
            <p:ph type="pic" idx="8"/>
          </p:nvPr>
        </p:nvSpPr>
        <p:spPr>
          <a:xfrm>
            <a:off x="906463" y="3906853"/>
            <a:ext cx="1836737" cy="1951021"/>
          </a:xfrm>
          <a:prstGeom prst="rect">
            <a:avLst/>
          </a:prstGeom>
          <a:solidFill>
            <a:srgbClr val="9A9A9A"/>
          </a:solidFill>
          <a:ln>
            <a:noFill/>
          </a:ln>
        </p:spPr>
        <p:txBody>
          <a:bodyPr spcFirstLastPara="1" wrap="square" lIns="0" tIns="45700" rIns="91425" bIns="45700" anchor="t" anchorCtr="0">
            <a:noAutofit/>
          </a:bodyPr>
          <a:lstStyle>
            <a:lvl1pPr marR="0" lvl="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77" name="Google Shape;177;p57"/>
          <p:cNvSpPr txBox="1">
            <a:spLocks noGrp="1"/>
          </p:cNvSpPr>
          <p:nvPr>
            <p:ph type="body" idx="9"/>
          </p:nvPr>
        </p:nvSpPr>
        <p:spPr>
          <a:xfrm>
            <a:off x="906466" y="5366016"/>
            <a:ext cx="1836737" cy="491860"/>
          </a:xfrm>
          <a:prstGeom prst="rect">
            <a:avLst/>
          </a:prstGeom>
          <a:solidFill>
            <a:srgbClr val="4D4D4D"/>
          </a:solidFill>
          <a:ln>
            <a:noFill/>
          </a:ln>
        </p:spPr>
        <p:txBody>
          <a:bodyPr spcFirstLastPara="1" wrap="square" lIns="108000" tIns="108000" rIns="108000" bIns="108000" anchor="t" anchorCtr="0">
            <a:noAutofit/>
          </a:bodyPr>
          <a:lstStyle>
            <a:lvl1pPr marL="457200" lvl="0" indent="-228600" algn="l">
              <a:lnSpc>
                <a:spcPct val="100000"/>
              </a:lnSpc>
              <a:spcBef>
                <a:spcPts val="0"/>
              </a:spcBef>
              <a:spcAft>
                <a:spcPts val="0"/>
              </a:spcAft>
              <a:buClr>
                <a:schemeClr val="lt1"/>
              </a:buClr>
              <a:buSzPts val="900"/>
              <a:buNone/>
              <a:defRPr sz="900" i="0">
                <a:solidFill>
                  <a:schemeClr val="lt1"/>
                </a:solidFill>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8" name="Google Shape;178;p57"/>
          <p:cNvSpPr txBox="1">
            <a:spLocks noGrp="1"/>
          </p:cNvSpPr>
          <p:nvPr>
            <p:ph type="body" idx="13"/>
          </p:nvPr>
        </p:nvSpPr>
        <p:spPr>
          <a:xfrm>
            <a:off x="2897650" y="3906852"/>
            <a:ext cx="3009989" cy="1951021"/>
          </a:xfrm>
          <a:prstGeom prst="rect">
            <a:avLst/>
          </a:prstGeom>
          <a:noFill/>
          <a:ln>
            <a:noFill/>
          </a:ln>
        </p:spPr>
        <p:txBody>
          <a:bodyPr spcFirstLastPara="1" wrap="square" lIns="0" tIns="45700" rIns="91425" bIns="45700" anchor="t" anchorCtr="0">
            <a:noAutofit/>
          </a:bodyPr>
          <a:lstStyle>
            <a:lvl1pPr marL="457200" lvl="0" indent="-317500" algn="l">
              <a:lnSpc>
                <a:spcPct val="100000"/>
              </a:lnSpc>
              <a:spcBef>
                <a:spcPts val="0"/>
              </a:spcBef>
              <a:spcAft>
                <a:spcPts val="0"/>
              </a:spcAft>
              <a:buClr>
                <a:schemeClr val="dk2"/>
              </a:buClr>
              <a:buSzPts val="1400"/>
              <a:buChar char="•"/>
              <a:defRPr sz="1400"/>
            </a:lvl1pPr>
            <a:lvl2pPr marL="914400" lvl="1" indent="-317500" algn="l">
              <a:lnSpc>
                <a:spcPct val="100000"/>
              </a:lnSpc>
              <a:spcBef>
                <a:spcPts val="0"/>
              </a:spcBef>
              <a:spcAft>
                <a:spcPts val="0"/>
              </a:spcAft>
              <a:buClr>
                <a:schemeClr val="dk2"/>
              </a:buClr>
              <a:buSzPts val="1400"/>
              <a:buChar char="•"/>
              <a:defRPr sz="1400"/>
            </a:lvl2pPr>
            <a:lvl3pPr marL="1371600" lvl="2" indent="-317500" algn="l">
              <a:lnSpc>
                <a:spcPct val="100000"/>
              </a:lnSpc>
              <a:spcBef>
                <a:spcPts val="0"/>
              </a:spcBef>
              <a:spcAft>
                <a:spcPts val="0"/>
              </a:spcAft>
              <a:buClr>
                <a:schemeClr val="dk2"/>
              </a:buClr>
              <a:buSzPts val="1400"/>
              <a:buChar char="•"/>
              <a:defRPr sz="1400"/>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9" name="Google Shape;179;p57"/>
          <p:cNvSpPr>
            <a:spLocks noGrp="1"/>
          </p:cNvSpPr>
          <p:nvPr>
            <p:ph type="pic" idx="14"/>
          </p:nvPr>
        </p:nvSpPr>
        <p:spPr>
          <a:xfrm>
            <a:off x="6298649" y="3906853"/>
            <a:ext cx="1836737" cy="1951021"/>
          </a:xfrm>
          <a:prstGeom prst="rect">
            <a:avLst/>
          </a:prstGeom>
          <a:solidFill>
            <a:srgbClr val="9A9A9A"/>
          </a:solidFill>
          <a:ln>
            <a:noFill/>
          </a:ln>
        </p:spPr>
        <p:txBody>
          <a:bodyPr spcFirstLastPara="1" wrap="square" lIns="0" tIns="45700" rIns="91425" bIns="45700" anchor="t" anchorCtr="0">
            <a:noAutofit/>
          </a:bodyPr>
          <a:lstStyle>
            <a:lvl1pPr marR="0" lvl="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80" name="Google Shape;180;p57"/>
          <p:cNvSpPr txBox="1">
            <a:spLocks noGrp="1"/>
          </p:cNvSpPr>
          <p:nvPr>
            <p:ph type="body" idx="15"/>
          </p:nvPr>
        </p:nvSpPr>
        <p:spPr>
          <a:xfrm>
            <a:off x="6298652" y="5366016"/>
            <a:ext cx="1836737" cy="491860"/>
          </a:xfrm>
          <a:prstGeom prst="rect">
            <a:avLst/>
          </a:prstGeom>
          <a:solidFill>
            <a:srgbClr val="4D4D4D"/>
          </a:solidFill>
          <a:ln>
            <a:noFill/>
          </a:ln>
        </p:spPr>
        <p:txBody>
          <a:bodyPr spcFirstLastPara="1" wrap="square" lIns="108000" tIns="108000" rIns="108000" bIns="108000" anchor="t" anchorCtr="0">
            <a:noAutofit/>
          </a:bodyPr>
          <a:lstStyle>
            <a:lvl1pPr marL="457200" lvl="0" indent="-228600" algn="l">
              <a:lnSpc>
                <a:spcPct val="100000"/>
              </a:lnSpc>
              <a:spcBef>
                <a:spcPts val="0"/>
              </a:spcBef>
              <a:spcAft>
                <a:spcPts val="0"/>
              </a:spcAft>
              <a:buClr>
                <a:schemeClr val="lt1"/>
              </a:buClr>
              <a:buSzPts val="900"/>
              <a:buNone/>
              <a:defRPr sz="900" i="0">
                <a:solidFill>
                  <a:schemeClr val="lt1"/>
                </a:solidFill>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1" name="Google Shape;181;p57"/>
          <p:cNvSpPr txBox="1">
            <a:spLocks noGrp="1"/>
          </p:cNvSpPr>
          <p:nvPr>
            <p:ph type="body" idx="16"/>
          </p:nvPr>
        </p:nvSpPr>
        <p:spPr>
          <a:xfrm>
            <a:off x="8289836" y="3906852"/>
            <a:ext cx="3009989" cy="1951021"/>
          </a:xfrm>
          <a:prstGeom prst="rect">
            <a:avLst/>
          </a:prstGeom>
          <a:noFill/>
          <a:ln>
            <a:noFill/>
          </a:ln>
        </p:spPr>
        <p:txBody>
          <a:bodyPr spcFirstLastPara="1" wrap="square" lIns="0" tIns="45700" rIns="91425" bIns="45700" anchor="t" anchorCtr="0">
            <a:noAutofit/>
          </a:bodyPr>
          <a:lstStyle>
            <a:lvl1pPr marL="457200" lvl="0" indent="-317500" algn="l">
              <a:lnSpc>
                <a:spcPct val="100000"/>
              </a:lnSpc>
              <a:spcBef>
                <a:spcPts val="0"/>
              </a:spcBef>
              <a:spcAft>
                <a:spcPts val="0"/>
              </a:spcAft>
              <a:buClr>
                <a:schemeClr val="dk2"/>
              </a:buClr>
              <a:buSzPts val="1400"/>
              <a:buChar char="•"/>
              <a:defRPr sz="1400"/>
            </a:lvl1pPr>
            <a:lvl2pPr marL="914400" lvl="1" indent="-317500" algn="l">
              <a:lnSpc>
                <a:spcPct val="100000"/>
              </a:lnSpc>
              <a:spcBef>
                <a:spcPts val="0"/>
              </a:spcBef>
              <a:spcAft>
                <a:spcPts val="0"/>
              </a:spcAft>
              <a:buClr>
                <a:schemeClr val="dk2"/>
              </a:buClr>
              <a:buSzPts val="1400"/>
              <a:buChar char="•"/>
              <a:defRPr sz="1400"/>
            </a:lvl2pPr>
            <a:lvl3pPr marL="1371600" lvl="2" indent="-317500" algn="l">
              <a:lnSpc>
                <a:spcPct val="100000"/>
              </a:lnSpc>
              <a:spcBef>
                <a:spcPts val="0"/>
              </a:spcBef>
              <a:spcAft>
                <a:spcPts val="0"/>
              </a:spcAft>
              <a:buClr>
                <a:schemeClr val="dk2"/>
              </a:buClr>
              <a:buSzPts val="1400"/>
              <a:buChar char="•"/>
              <a:defRPr sz="1400"/>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0292199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1_Title &amp; 6 pics with captions">
  <p:cSld name="1_Title &amp; 6 pics with captions">
    <p:spTree>
      <p:nvGrpSpPr>
        <p:cNvPr id="1" name="Shape 182"/>
        <p:cNvGrpSpPr/>
        <p:nvPr/>
      </p:nvGrpSpPr>
      <p:grpSpPr>
        <a:xfrm>
          <a:off x="0" y="0"/>
          <a:ext cx="0" cy="0"/>
          <a:chOff x="0" y="0"/>
          <a:chExt cx="0" cy="0"/>
        </a:xfrm>
      </p:grpSpPr>
      <p:sp>
        <p:nvSpPr>
          <p:cNvPr id="183" name="Google Shape;183;p58"/>
          <p:cNvSpPr>
            <a:spLocks noGrp="1"/>
          </p:cNvSpPr>
          <p:nvPr>
            <p:ph type="pic" idx="2"/>
          </p:nvPr>
        </p:nvSpPr>
        <p:spPr>
          <a:xfrm>
            <a:off x="906464" y="1592263"/>
            <a:ext cx="1261383" cy="1951021"/>
          </a:xfrm>
          <a:prstGeom prst="rect">
            <a:avLst/>
          </a:prstGeom>
          <a:solidFill>
            <a:srgbClr val="9A9A9A"/>
          </a:solidFill>
          <a:ln>
            <a:noFill/>
          </a:ln>
        </p:spPr>
        <p:txBody>
          <a:bodyPr spcFirstLastPara="1" wrap="square" lIns="0" tIns="45700" rIns="91425" bIns="45700" anchor="t" anchorCtr="0">
            <a:noAutofit/>
          </a:bodyPr>
          <a:lstStyle>
            <a:lvl1pPr marR="0" lvl="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84" name="Google Shape;184;p58"/>
          <p:cNvSpPr txBox="1">
            <a:spLocks noGrp="1"/>
          </p:cNvSpPr>
          <p:nvPr>
            <p:ph type="body" idx="1"/>
          </p:nvPr>
        </p:nvSpPr>
        <p:spPr>
          <a:xfrm>
            <a:off x="906467" y="2951146"/>
            <a:ext cx="1261383" cy="592139"/>
          </a:xfrm>
          <a:prstGeom prst="rect">
            <a:avLst/>
          </a:prstGeom>
          <a:solidFill>
            <a:srgbClr val="4D4D4D"/>
          </a:solidFill>
          <a:ln>
            <a:noFill/>
          </a:ln>
        </p:spPr>
        <p:txBody>
          <a:bodyPr spcFirstLastPara="1" wrap="square" lIns="108000" tIns="108000" rIns="108000" bIns="108000" anchor="t" anchorCtr="0">
            <a:noAutofit/>
          </a:bodyPr>
          <a:lstStyle>
            <a:lvl1pPr marL="457200" lvl="0" indent="-228600" algn="l">
              <a:lnSpc>
                <a:spcPct val="100000"/>
              </a:lnSpc>
              <a:spcBef>
                <a:spcPts val="0"/>
              </a:spcBef>
              <a:spcAft>
                <a:spcPts val="0"/>
              </a:spcAft>
              <a:buClr>
                <a:schemeClr val="lt1"/>
              </a:buClr>
              <a:buSzPts val="900"/>
              <a:buNone/>
              <a:defRPr sz="900" i="0">
                <a:solidFill>
                  <a:schemeClr val="lt1"/>
                </a:solidFill>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5" name="Google Shape;185;p58"/>
          <p:cNvSpPr txBox="1">
            <a:spLocks noGrp="1"/>
          </p:cNvSpPr>
          <p:nvPr>
            <p:ph type="title"/>
          </p:nvPr>
        </p:nvSpPr>
        <p:spPr>
          <a:xfrm>
            <a:off x="906463" y="506192"/>
            <a:ext cx="10393362" cy="540000"/>
          </a:xfrm>
          <a:prstGeom prst="rect">
            <a:avLst/>
          </a:prstGeom>
          <a:noFill/>
          <a:ln>
            <a:noFill/>
          </a:ln>
        </p:spPr>
        <p:txBody>
          <a:bodyPr spcFirstLastPara="1" wrap="square" lIns="0" tIns="45700" rIns="91425" bIns="45700" anchor="ctr" anchorCtr="0">
            <a:noAutofit/>
          </a:bodyPr>
          <a:lstStyle>
            <a:lvl1pPr lvl="0" algn="l">
              <a:lnSpc>
                <a:spcPct val="90000"/>
              </a:lnSpc>
              <a:spcBef>
                <a:spcPts val="0"/>
              </a:spcBef>
              <a:spcAft>
                <a:spcPts val="0"/>
              </a:spcAft>
              <a:buClr>
                <a:schemeClr val="accent1"/>
              </a:buClr>
              <a:buSzPts val="2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6" name="Google Shape;186;p58"/>
          <p:cNvSpPr txBox="1">
            <a:spLocks noGrp="1"/>
          </p:cNvSpPr>
          <p:nvPr>
            <p:ph type="body" idx="3"/>
          </p:nvPr>
        </p:nvSpPr>
        <p:spPr>
          <a:xfrm>
            <a:off x="906463" y="1155943"/>
            <a:ext cx="10393361" cy="26741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2000"/>
              <a:buFont typeface="Arial"/>
              <a:buNone/>
              <a:defRPr sz="2000" b="1">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7" name="Google Shape;187;p58"/>
          <p:cNvSpPr txBox="1">
            <a:spLocks noGrp="1"/>
          </p:cNvSpPr>
          <p:nvPr>
            <p:ph type="body" idx="4"/>
          </p:nvPr>
        </p:nvSpPr>
        <p:spPr>
          <a:xfrm>
            <a:off x="2341079" y="1592262"/>
            <a:ext cx="1830230" cy="1951021"/>
          </a:xfrm>
          <a:prstGeom prst="rect">
            <a:avLst/>
          </a:prstGeom>
          <a:noFill/>
          <a:ln>
            <a:noFill/>
          </a:ln>
        </p:spPr>
        <p:txBody>
          <a:bodyPr spcFirstLastPara="1" wrap="square" lIns="0" tIns="45700" rIns="91425" bIns="45700" anchor="t" anchorCtr="0">
            <a:noAutofit/>
          </a:bodyPr>
          <a:lstStyle>
            <a:lvl1pPr marL="457200" lvl="0" indent="-298450" algn="l">
              <a:lnSpc>
                <a:spcPct val="100000"/>
              </a:lnSpc>
              <a:spcBef>
                <a:spcPts val="0"/>
              </a:spcBef>
              <a:spcAft>
                <a:spcPts val="0"/>
              </a:spcAft>
              <a:buClr>
                <a:schemeClr val="dk2"/>
              </a:buClr>
              <a:buSzPts val="1100"/>
              <a:buChar char="•"/>
              <a:defRPr sz="1100"/>
            </a:lvl1pPr>
            <a:lvl2pPr marL="914400" lvl="1" indent="-298450" algn="l">
              <a:lnSpc>
                <a:spcPct val="100000"/>
              </a:lnSpc>
              <a:spcBef>
                <a:spcPts val="0"/>
              </a:spcBef>
              <a:spcAft>
                <a:spcPts val="0"/>
              </a:spcAft>
              <a:buClr>
                <a:schemeClr val="dk2"/>
              </a:buClr>
              <a:buSzPts val="1100"/>
              <a:buChar char="•"/>
              <a:defRPr sz="1100"/>
            </a:lvl2pPr>
            <a:lvl3pPr marL="1371600" lvl="2" indent="-298450" algn="l">
              <a:lnSpc>
                <a:spcPct val="100000"/>
              </a:lnSpc>
              <a:spcBef>
                <a:spcPts val="0"/>
              </a:spcBef>
              <a:spcAft>
                <a:spcPts val="0"/>
              </a:spcAft>
              <a:buClr>
                <a:schemeClr val="dk2"/>
              </a:buClr>
              <a:buSzPts val="1100"/>
              <a:buChar char="•"/>
              <a:defRPr sz="1100"/>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8" name="Google Shape;188;p58"/>
          <p:cNvSpPr>
            <a:spLocks noGrp="1"/>
          </p:cNvSpPr>
          <p:nvPr>
            <p:ph type="pic" idx="5"/>
          </p:nvPr>
        </p:nvSpPr>
        <p:spPr>
          <a:xfrm>
            <a:off x="906464" y="3906854"/>
            <a:ext cx="1261383" cy="1951021"/>
          </a:xfrm>
          <a:prstGeom prst="rect">
            <a:avLst/>
          </a:prstGeom>
          <a:solidFill>
            <a:srgbClr val="9A9A9A"/>
          </a:solidFill>
          <a:ln>
            <a:noFill/>
          </a:ln>
        </p:spPr>
        <p:txBody>
          <a:bodyPr spcFirstLastPara="1" wrap="square" lIns="0" tIns="45700" rIns="91425" bIns="45700" anchor="t" anchorCtr="0">
            <a:noAutofit/>
          </a:bodyPr>
          <a:lstStyle>
            <a:lvl1pPr marR="0" lvl="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89" name="Google Shape;189;p58"/>
          <p:cNvSpPr txBox="1">
            <a:spLocks noGrp="1"/>
          </p:cNvSpPr>
          <p:nvPr>
            <p:ph type="body" idx="6"/>
          </p:nvPr>
        </p:nvSpPr>
        <p:spPr>
          <a:xfrm>
            <a:off x="906467" y="5265737"/>
            <a:ext cx="1261383" cy="592139"/>
          </a:xfrm>
          <a:prstGeom prst="rect">
            <a:avLst/>
          </a:prstGeom>
          <a:solidFill>
            <a:srgbClr val="4D4D4D"/>
          </a:solidFill>
          <a:ln>
            <a:noFill/>
          </a:ln>
        </p:spPr>
        <p:txBody>
          <a:bodyPr spcFirstLastPara="1" wrap="square" lIns="108000" tIns="108000" rIns="108000" bIns="108000" anchor="t" anchorCtr="0">
            <a:noAutofit/>
          </a:bodyPr>
          <a:lstStyle>
            <a:lvl1pPr marL="457200" lvl="0" indent="-228600" algn="l">
              <a:lnSpc>
                <a:spcPct val="100000"/>
              </a:lnSpc>
              <a:spcBef>
                <a:spcPts val="0"/>
              </a:spcBef>
              <a:spcAft>
                <a:spcPts val="0"/>
              </a:spcAft>
              <a:buClr>
                <a:schemeClr val="lt1"/>
              </a:buClr>
              <a:buSzPts val="900"/>
              <a:buNone/>
              <a:defRPr sz="900" i="0">
                <a:solidFill>
                  <a:schemeClr val="lt1"/>
                </a:solidFill>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 name="Google Shape;190;p58"/>
          <p:cNvSpPr txBox="1">
            <a:spLocks noGrp="1"/>
          </p:cNvSpPr>
          <p:nvPr>
            <p:ph type="body" idx="7"/>
          </p:nvPr>
        </p:nvSpPr>
        <p:spPr>
          <a:xfrm>
            <a:off x="2341079" y="3906853"/>
            <a:ext cx="1830230" cy="1951021"/>
          </a:xfrm>
          <a:prstGeom prst="rect">
            <a:avLst/>
          </a:prstGeom>
          <a:noFill/>
          <a:ln>
            <a:noFill/>
          </a:ln>
        </p:spPr>
        <p:txBody>
          <a:bodyPr spcFirstLastPara="1" wrap="square" lIns="0" tIns="45700" rIns="91425" bIns="45700" anchor="t" anchorCtr="0">
            <a:noAutofit/>
          </a:bodyPr>
          <a:lstStyle>
            <a:lvl1pPr marL="457200" lvl="0" indent="-298450" algn="l">
              <a:lnSpc>
                <a:spcPct val="100000"/>
              </a:lnSpc>
              <a:spcBef>
                <a:spcPts val="0"/>
              </a:spcBef>
              <a:spcAft>
                <a:spcPts val="0"/>
              </a:spcAft>
              <a:buClr>
                <a:schemeClr val="dk2"/>
              </a:buClr>
              <a:buSzPts val="1100"/>
              <a:buChar char="•"/>
              <a:defRPr sz="1100"/>
            </a:lvl1pPr>
            <a:lvl2pPr marL="914400" lvl="1" indent="-298450" algn="l">
              <a:lnSpc>
                <a:spcPct val="100000"/>
              </a:lnSpc>
              <a:spcBef>
                <a:spcPts val="0"/>
              </a:spcBef>
              <a:spcAft>
                <a:spcPts val="0"/>
              </a:spcAft>
              <a:buClr>
                <a:schemeClr val="dk2"/>
              </a:buClr>
              <a:buSzPts val="1100"/>
              <a:buChar char="•"/>
              <a:defRPr sz="1100"/>
            </a:lvl2pPr>
            <a:lvl3pPr marL="1371600" lvl="2" indent="-298450" algn="l">
              <a:lnSpc>
                <a:spcPct val="100000"/>
              </a:lnSpc>
              <a:spcBef>
                <a:spcPts val="0"/>
              </a:spcBef>
              <a:spcAft>
                <a:spcPts val="0"/>
              </a:spcAft>
              <a:buClr>
                <a:schemeClr val="dk2"/>
              </a:buClr>
              <a:buSzPts val="1100"/>
              <a:buChar char="•"/>
              <a:defRPr sz="1100"/>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1" name="Google Shape;191;p58"/>
          <p:cNvSpPr>
            <a:spLocks noGrp="1"/>
          </p:cNvSpPr>
          <p:nvPr>
            <p:ph type="pic" idx="8"/>
          </p:nvPr>
        </p:nvSpPr>
        <p:spPr>
          <a:xfrm>
            <a:off x="4478450" y="1592263"/>
            <a:ext cx="1261383" cy="1951021"/>
          </a:xfrm>
          <a:prstGeom prst="rect">
            <a:avLst/>
          </a:prstGeom>
          <a:solidFill>
            <a:srgbClr val="9A9A9A"/>
          </a:solidFill>
          <a:ln>
            <a:noFill/>
          </a:ln>
        </p:spPr>
        <p:txBody>
          <a:bodyPr spcFirstLastPara="1" wrap="square" lIns="0" tIns="45700" rIns="91425" bIns="45700" anchor="t" anchorCtr="0">
            <a:noAutofit/>
          </a:bodyPr>
          <a:lstStyle>
            <a:lvl1pPr marR="0" lvl="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2" name="Google Shape;192;p58"/>
          <p:cNvSpPr txBox="1">
            <a:spLocks noGrp="1"/>
          </p:cNvSpPr>
          <p:nvPr>
            <p:ph type="body" idx="9"/>
          </p:nvPr>
        </p:nvSpPr>
        <p:spPr>
          <a:xfrm>
            <a:off x="4478453" y="2951146"/>
            <a:ext cx="1261383" cy="592139"/>
          </a:xfrm>
          <a:prstGeom prst="rect">
            <a:avLst/>
          </a:prstGeom>
          <a:solidFill>
            <a:srgbClr val="4D4D4D"/>
          </a:solidFill>
          <a:ln>
            <a:noFill/>
          </a:ln>
        </p:spPr>
        <p:txBody>
          <a:bodyPr spcFirstLastPara="1" wrap="square" lIns="108000" tIns="108000" rIns="108000" bIns="108000" anchor="t" anchorCtr="0">
            <a:noAutofit/>
          </a:bodyPr>
          <a:lstStyle>
            <a:lvl1pPr marL="457200" lvl="0" indent="-228600" algn="l">
              <a:lnSpc>
                <a:spcPct val="100000"/>
              </a:lnSpc>
              <a:spcBef>
                <a:spcPts val="0"/>
              </a:spcBef>
              <a:spcAft>
                <a:spcPts val="0"/>
              </a:spcAft>
              <a:buClr>
                <a:schemeClr val="lt1"/>
              </a:buClr>
              <a:buSzPts val="900"/>
              <a:buNone/>
              <a:defRPr sz="900" i="0">
                <a:solidFill>
                  <a:schemeClr val="lt1"/>
                </a:solidFill>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3" name="Google Shape;193;p58"/>
          <p:cNvSpPr txBox="1">
            <a:spLocks noGrp="1"/>
          </p:cNvSpPr>
          <p:nvPr>
            <p:ph type="body" idx="13"/>
          </p:nvPr>
        </p:nvSpPr>
        <p:spPr>
          <a:xfrm>
            <a:off x="5913065" y="1592262"/>
            <a:ext cx="1830230" cy="1951021"/>
          </a:xfrm>
          <a:prstGeom prst="rect">
            <a:avLst/>
          </a:prstGeom>
          <a:noFill/>
          <a:ln>
            <a:noFill/>
          </a:ln>
        </p:spPr>
        <p:txBody>
          <a:bodyPr spcFirstLastPara="1" wrap="square" lIns="0" tIns="45700" rIns="91425" bIns="45700" anchor="t" anchorCtr="0">
            <a:noAutofit/>
          </a:bodyPr>
          <a:lstStyle>
            <a:lvl1pPr marL="457200" lvl="0" indent="-298450" algn="l">
              <a:lnSpc>
                <a:spcPct val="100000"/>
              </a:lnSpc>
              <a:spcBef>
                <a:spcPts val="0"/>
              </a:spcBef>
              <a:spcAft>
                <a:spcPts val="0"/>
              </a:spcAft>
              <a:buClr>
                <a:schemeClr val="dk2"/>
              </a:buClr>
              <a:buSzPts val="1100"/>
              <a:buChar char="•"/>
              <a:defRPr sz="1100"/>
            </a:lvl1pPr>
            <a:lvl2pPr marL="914400" lvl="1" indent="-298450" algn="l">
              <a:lnSpc>
                <a:spcPct val="100000"/>
              </a:lnSpc>
              <a:spcBef>
                <a:spcPts val="0"/>
              </a:spcBef>
              <a:spcAft>
                <a:spcPts val="0"/>
              </a:spcAft>
              <a:buClr>
                <a:schemeClr val="dk2"/>
              </a:buClr>
              <a:buSzPts val="1100"/>
              <a:buChar char="•"/>
              <a:defRPr sz="1100"/>
            </a:lvl2pPr>
            <a:lvl3pPr marL="1371600" lvl="2" indent="-298450" algn="l">
              <a:lnSpc>
                <a:spcPct val="100000"/>
              </a:lnSpc>
              <a:spcBef>
                <a:spcPts val="0"/>
              </a:spcBef>
              <a:spcAft>
                <a:spcPts val="0"/>
              </a:spcAft>
              <a:buClr>
                <a:schemeClr val="dk2"/>
              </a:buClr>
              <a:buSzPts val="1100"/>
              <a:buChar char="•"/>
              <a:defRPr sz="1100"/>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4" name="Google Shape;194;p58"/>
          <p:cNvSpPr>
            <a:spLocks noGrp="1"/>
          </p:cNvSpPr>
          <p:nvPr>
            <p:ph type="pic" idx="14"/>
          </p:nvPr>
        </p:nvSpPr>
        <p:spPr>
          <a:xfrm>
            <a:off x="4478450" y="3906854"/>
            <a:ext cx="1261383" cy="1951021"/>
          </a:xfrm>
          <a:prstGeom prst="rect">
            <a:avLst/>
          </a:prstGeom>
          <a:solidFill>
            <a:srgbClr val="9A9A9A"/>
          </a:solidFill>
          <a:ln>
            <a:noFill/>
          </a:ln>
        </p:spPr>
        <p:txBody>
          <a:bodyPr spcFirstLastPara="1" wrap="square" lIns="0" tIns="45700" rIns="91425" bIns="45700" anchor="t" anchorCtr="0">
            <a:noAutofit/>
          </a:bodyPr>
          <a:lstStyle>
            <a:lvl1pPr marR="0" lvl="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5" name="Google Shape;195;p58"/>
          <p:cNvSpPr txBox="1">
            <a:spLocks noGrp="1"/>
          </p:cNvSpPr>
          <p:nvPr>
            <p:ph type="body" idx="15"/>
          </p:nvPr>
        </p:nvSpPr>
        <p:spPr>
          <a:xfrm>
            <a:off x="4478453" y="5265737"/>
            <a:ext cx="1261383" cy="592139"/>
          </a:xfrm>
          <a:prstGeom prst="rect">
            <a:avLst/>
          </a:prstGeom>
          <a:solidFill>
            <a:srgbClr val="4D4D4D"/>
          </a:solidFill>
          <a:ln>
            <a:noFill/>
          </a:ln>
        </p:spPr>
        <p:txBody>
          <a:bodyPr spcFirstLastPara="1" wrap="square" lIns="108000" tIns="108000" rIns="108000" bIns="108000" anchor="t" anchorCtr="0">
            <a:noAutofit/>
          </a:bodyPr>
          <a:lstStyle>
            <a:lvl1pPr marL="457200" lvl="0" indent="-228600" algn="l">
              <a:lnSpc>
                <a:spcPct val="100000"/>
              </a:lnSpc>
              <a:spcBef>
                <a:spcPts val="0"/>
              </a:spcBef>
              <a:spcAft>
                <a:spcPts val="0"/>
              </a:spcAft>
              <a:buClr>
                <a:schemeClr val="lt1"/>
              </a:buClr>
              <a:buSzPts val="900"/>
              <a:buNone/>
              <a:defRPr sz="900" i="0">
                <a:solidFill>
                  <a:schemeClr val="lt1"/>
                </a:solidFill>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6" name="Google Shape;196;p58"/>
          <p:cNvSpPr txBox="1">
            <a:spLocks noGrp="1"/>
          </p:cNvSpPr>
          <p:nvPr>
            <p:ph type="body" idx="16"/>
          </p:nvPr>
        </p:nvSpPr>
        <p:spPr>
          <a:xfrm>
            <a:off x="5913065" y="3906853"/>
            <a:ext cx="1830230" cy="1951021"/>
          </a:xfrm>
          <a:prstGeom prst="rect">
            <a:avLst/>
          </a:prstGeom>
          <a:noFill/>
          <a:ln>
            <a:noFill/>
          </a:ln>
        </p:spPr>
        <p:txBody>
          <a:bodyPr spcFirstLastPara="1" wrap="square" lIns="0" tIns="45700" rIns="91425" bIns="45700" anchor="t" anchorCtr="0">
            <a:noAutofit/>
          </a:bodyPr>
          <a:lstStyle>
            <a:lvl1pPr marL="457200" lvl="0" indent="-298450" algn="l">
              <a:lnSpc>
                <a:spcPct val="100000"/>
              </a:lnSpc>
              <a:spcBef>
                <a:spcPts val="0"/>
              </a:spcBef>
              <a:spcAft>
                <a:spcPts val="0"/>
              </a:spcAft>
              <a:buClr>
                <a:schemeClr val="dk2"/>
              </a:buClr>
              <a:buSzPts val="1100"/>
              <a:buChar char="•"/>
              <a:defRPr sz="1100"/>
            </a:lvl1pPr>
            <a:lvl2pPr marL="914400" lvl="1" indent="-298450" algn="l">
              <a:lnSpc>
                <a:spcPct val="100000"/>
              </a:lnSpc>
              <a:spcBef>
                <a:spcPts val="0"/>
              </a:spcBef>
              <a:spcAft>
                <a:spcPts val="0"/>
              </a:spcAft>
              <a:buClr>
                <a:schemeClr val="dk2"/>
              </a:buClr>
              <a:buSzPts val="1100"/>
              <a:buChar char="•"/>
              <a:defRPr sz="1100"/>
            </a:lvl2pPr>
            <a:lvl3pPr marL="1371600" lvl="2" indent="-298450" algn="l">
              <a:lnSpc>
                <a:spcPct val="100000"/>
              </a:lnSpc>
              <a:spcBef>
                <a:spcPts val="0"/>
              </a:spcBef>
              <a:spcAft>
                <a:spcPts val="0"/>
              </a:spcAft>
              <a:buClr>
                <a:schemeClr val="dk2"/>
              </a:buClr>
              <a:buSzPts val="1100"/>
              <a:buChar char="•"/>
              <a:defRPr sz="1100"/>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7" name="Google Shape;197;p58"/>
          <p:cNvSpPr>
            <a:spLocks noGrp="1"/>
          </p:cNvSpPr>
          <p:nvPr>
            <p:ph type="pic" idx="17"/>
          </p:nvPr>
        </p:nvSpPr>
        <p:spPr>
          <a:xfrm>
            <a:off x="8036385" y="1592263"/>
            <a:ext cx="1261383" cy="1951021"/>
          </a:xfrm>
          <a:prstGeom prst="rect">
            <a:avLst/>
          </a:prstGeom>
          <a:solidFill>
            <a:srgbClr val="9A9A9A"/>
          </a:solidFill>
          <a:ln>
            <a:noFill/>
          </a:ln>
        </p:spPr>
        <p:txBody>
          <a:bodyPr spcFirstLastPara="1" wrap="square" lIns="0" tIns="45700" rIns="91425" bIns="45700" anchor="t" anchorCtr="0">
            <a:noAutofit/>
          </a:bodyPr>
          <a:lstStyle>
            <a:lvl1pPr marR="0" lvl="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8" name="Google Shape;198;p58"/>
          <p:cNvSpPr txBox="1">
            <a:spLocks noGrp="1"/>
          </p:cNvSpPr>
          <p:nvPr>
            <p:ph type="body" idx="18"/>
          </p:nvPr>
        </p:nvSpPr>
        <p:spPr>
          <a:xfrm>
            <a:off x="8036388" y="2951146"/>
            <a:ext cx="1261383" cy="592139"/>
          </a:xfrm>
          <a:prstGeom prst="rect">
            <a:avLst/>
          </a:prstGeom>
          <a:solidFill>
            <a:srgbClr val="4D4D4D"/>
          </a:solidFill>
          <a:ln>
            <a:noFill/>
          </a:ln>
        </p:spPr>
        <p:txBody>
          <a:bodyPr spcFirstLastPara="1" wrap="square" lIns="108000" tIns="108000" rIns="108000" bIns="108000" anchor="t" anchorCtr="0">
            <a:noAutofit/>
          </a:bodyPr>
          <a:lstStyle>
            <a:lvl1pPr marL="457200" lvl="0" indent="-228600" algn="l">
              <a:lnSpc>
                <a:spcPct val="100000"/>
              </a:lnSpc>
              <a:spcBef>
                <a:spcPts val="0"/>
              </a:spcBef>
              <a:spcAft>
                <a:spcPts val="0"/>
              </a:spcAft>
              <a:buClr>
                <a:schemeClr val="lt1"/>
              </a:buClr>
              <a:buSzPts val="900"/>
              <a:buNone/>
              <a:defRPr sz="900" i="0">
                <a:solidFill>
                  <a:schemeClr val="lt1"/>
                </a:solidFill>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9" name="Google Shape;199;p58"/>
          <p:cNvSpPr txBox="1">
            <a:spLocks noGrp="1"/>
          </p:cNvSpPr>
          <p:nvPr>
            <p:ph type="body" idx="19"/>
          </p:nvPr>
        </p:nvSpPr>
        <p:spPr>
          <a:xfrm>
            <a:off x="9471000" y="1592262"/>
            <a:ext cx="1830230" cy="1951021"/>
          </a:xfrm>
          <a:prstGeom prst="rect">
            <a:avLst/>
          </a:prstGeom>
          <a:noFill/>
          <a:ln>
            <a:noFill/>
          </a:ln>
        </p:spPr>
        <p:txBody>
          <a:bodyPr spcFirstLastPara="1" wrap="square" lIns="0" tIns="45700" rIns="91425" bIns="45700" anchor="t" anchorCtr="0">
            <a:noAutofit/>
          </a:bodyPr>
          <a:lstStyle>
            <a:lvl1pPr marL="457200" lvl="0" indent="-298450" algn="l">
              <a:lnSpc>
                <a:spcPct val="100000"/>
              </a:lnSpc>
              <a:spcBef>
                <a:spcPts val="0"/>
              </a:spcBef>
              <a:spcAft>
                <a:spcPts val="0"/>
              </a:spcAft>
              <a:buClr>
                <a:schemeClr val="dk2"/>
              </a:buClr>
              <a:buSzPts val="1100"/>
              <a:buChar char="•"/>
              <a:defRPr sz="1100"/>
            </a:lvl1pPr>
            <a:lvl2pPr marL="914400" lvl="1" indent="-298450" algn="l">
              <a:lnSpc>
                <a:spcPct val="100000"/>
              </a:lnSpc>
              <a:spcBef>
                <a:spcPts val="0"/>
              </a:spcBef>
              <a:spcAft>
                <a:spcPts val="0"/>
              </a:spcAft>
              <a:buClr>
                <a:schemeClr val="dk2"/>
              </a:buClr>
              <a:buSzPts val="1100"/>
              <a:buChar char="•"/>
              <a:defRPr sz="1100"/>
            </a:lvl2pPr>
            <a:lvl3pPr marL="1371600" lvl="2" indent="-298450" algn="l">
              <a:lnSpc>
                <a:spcPct val="100000"/>
              </a:lnSpc>
              <a:spcBef>
                <a:spcPts val="0"/>
              </a:spcBef>
              <a:spcAft>
                <a:spcPts val="0"/>
              </a:spcAft>
              <a:buClr>
                <a:schemeClr val="dk2"/>
              </a:buClr>
              <a:buSzPts val="1100"/>
              <a:buChar char="•"/>
              <a:defRPr sz="1100"/>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0" name="Google Shape;200;p58"/>
          <p:cNvSpPr>
            <a:spLocks noGrp="1"/>
          </p:cNvSpPr>
          <p:nvPr>
            <p:ph type="pic" idx="20"/>
          </p:nvPr>
        </p:nvSpPr>
        <p:spPr>
          <a:xfrm>
            <a:off x="8036385" y="3906854"/>
            <a:ext cx="1261383" cy="1951021"/>
          </a:xfrm>
          <a:prstGeom prst="rect">
            <a:avLst/>
          </a:prstGeom>
          <a:solidFill>
            <a:srgbClr val="9A9A9A"/>
          </a:solidFill>
          <a:ln>
            <a:noFill/>
          </a:ln>
        </p:spPr>
        <p:txBody>
          <a:bodyPr spcFirstLastPara="1" wrap="square" lIns="0" tIns="45700" rIns="91425" bIns="45700" anchor="t" anchorCtr="0">
            <a:noAutofit/>
          </a:bodyPr>
          <a:lstStyle>
            <a:lvl1pPr marR="0" lvl="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01" name="Google Shape;201;p58"/>
          <p:cNvSpPr txBox="1">
            <a:spLocks noGrp="1"/>
          </p:cNvSpPr>
          <p:nvPr>
            <p:ph type="body" idx="21"/>
          </p:nvPr>
        </p:nvSpPr>
        <p:spPr>
          <a:xfrm>
            <a:off x="8036388" y="5265737"/>
            <a:ext cx="1261383" cy="592139"/>
          </a:xfrm>
          <a:prstGeom prst="rect">
            <a:avLst/>
          </a:prstGeom>
          <a:solidFill>
            <a:srgbClr val="4D4D4D"/>
          </a:solidFill>
          <a:ln>
            <a:noFill/>
          </a:ln>
        </p:spPr>
        <p:txBody>
          <a:bodyPr spcFirstLastPara="1" wrap="square" lIns="108000" tIns="108000" rIns="108000" bIns="108000" anchor="t" anchorCtr="0">
            <a:noAutofit/>
          </a:bodyPr>
          <a:lstStyle>
            <a:lvl1pPr marL="457200" lvl="0" indent="-228600" algn="l">
              <a:lnSpc>
                <a:spcPct val="100000"/>
              </a:lnSpc>
              <a:spcBef>
                <a:spcPts val="0"/>
              </a:spcBef>
              <a:spcAft>
                <a:spcPts val="0"/>
              </a:spcAft>
              <a:buClr>
                <a:schemeClr val="lt1"/>
              </a:buClr>
              <a:buSzPts val="900"/>
              <a:buNone/>
              <a:defRPr sz="900" i="0">
                <a:solidFill>
                  <a:schemeClr val="lt1"/>
                </a:solidFill>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2" name="Google Shape;202;p58"/>
          <p:cNvSpPr txBox="1">
            <a:spLocks noGrp="1"/>
          </p:cNvSpPr>
          <p:nvPr>
            <p:ph type="body" idx="22"/>
          </p:nvPr>
        </p:nvSpPr>
        <p:spPr>
          <a:xfrm>
            <a:off x="9471000" y="3906853"/>
            <a:ext cx="1830230" cy="1951021"/>
          </a:xfrm>
          <a:prstGeom prst="rect">
            <a:avLst/>
          </a:prstGeom>
          <a:noFill/>
          <a:ln>
            <a:noFill/>
          </a:ln>
        </p:spPr>
        <p:txBody>
          <a:bodyPr spcFirstLastPara="1" wrap="square" lIns="0" tIns="45700" rIns="91425" bIns="45700" anchor="t" anchorCtr="0">
            <a:noAutofit/>
          </a:bodyPr>
          <a:lstStyle>
            <a:lvl1pPr marL="457200" lvl="0" indent="-298450" algn="l">
              <a:lnSpc>
                <a:spcPct val="100000"/>
              </a:lnSpc>
              <a:spcBef>
                <a:spcPts val="0"/>
              </a:spcBef>
              <a:spcAft>
                <a:spcPts val="0"/>
              </a:spcAft>
              <a:buClr>
                <a:schemeClr val="dk2"/>
              </a:buClr>
              <a:buSzPts val="1100"/>
              <a:buChar char="•"/>
              <a:defRPr sz="1100"/>
            </a:lvl1pPr>
            <a:lvl2pPr marL="914400" lvl="1" indent="-298450" algn="l">
              <a:lnSpc>
                <a:spcPct val="100000"/>
              </a:lnSpc>
              <a:spcBef>
                <a:spcPts val="0"/>
              </a:spcBef>
              <a:spcAft>
                <a:spcPts val="0"/>
              </a:spcAft>
              <a:buClr>
                <a:schemeClr val="dk2"/>
              </a:buClr>
              <a:buSzPts val="1100"/>
              <a:buChar char="•"/>
              <a:defRPr sz="1100"/>
            </a:lvl2pPr>
            <a:lvl3pPr marL="1371600" lvl="2" indent="-298450" algn="l">
              <a:lnSpc>
                <a:spcPct val="100000"/>
              </a:lnSpc>
              <a:spcBef>
                <a:spcPts val="0"/>
              </a:spcBef>
              <a:spcAft>
                <a:spcPts val="0"/>
              </a:spcAft>
              <a:buClr>
                <a:schemeClr val="dk2"/>
              </a:buClr>
              <a:buSzPts val="1100"/>
              <a:buChar char="•"/>
              <a:defRPr sz="1100"/>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2302012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2 pics &amp; titles with text ">
  <p:cSld name="Title, 2 pics &amp; titles with text ">
    <p:spTree>
      <p:nvGrpSpPr>
        <p:cNvPr id="1" name="Shape 203"/>
        <p:cNvGrpSpPr/>
        <p:nvPr/>
      </p:nvGrpSpPr>
      <p:grpSpPr>
        <a:xfrm>
          <a:off x="0" y="0"/>
          <a:ext cx="0" cy="0"/>
          <a:chOff x="0" y="0"/>
          <a:chExt cx="0" cy="0"/>
        </a:xfrm>
      </p:grpSpPr>
      <p:sp>
        <p:nvSpPr>
          <p:cNvPr id="204" name="Google Shape;204;p59"/>
          <p:cNvSpPr>
            <a:spLocks noGrp="1"/>
          </p:cNvSpPr>
          <p:nvPr>
            <p:ph type="pic" idx="2"/>
          </p:nvPr>
        </p:nvSpPr>
        <p:spPr>
          <a:xfrm>
            <a:off x="2589841" y="1592263"/>
            <a:ext cx="3366773" cy="2549047"/>
          </a:xfrm>
          <a:prstGeom prst="rect">
            <a:avLst/>
          </a:prstGeom>
          <a:solidFill>
            <a:srgbClr val="9A9A9A"/>
          </a:solidFill>
          <a:ln>
            <a:noFill/>
          </a:ln>
        </p:spPr>
        <p:txBody>
          <a:bodyPr spcFirstLastPara="1" wrap="square" lIns="0" tIns="45700" rIns="91425" bIns="45700" anchor="t" anchorCtr="0">
            <a:noAutofit/>
          </a:bodyPr>
          <a:lstStyle>
            <a:lvl1pPr marR="0" lvl="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05" name="Google Shape;205;p59"/>
          <p:cNvSpPr txBox="1">
            <a:spLocks noGrp="1"/>
          </p:cNvSpPr>
          <p:nvPr>
            <p:ph type="body" idx="1"/>
          </p:nvPr>
        </p:nvSpPr>
        <p:spPr>
          <a:xfrm>
            <a:off x="2589841" y="3652359"/>
            <a:ext cx="3366773" cy="488951"/>
          </a:xfrm>
          <a:prstGeom prst="rect">
            <a:avLst/>
          </a:prstGeom>
          <a:solidFill>
            <a:srgbClr val="4D4D4D"/>
          </a:solidFill>
          <a:ln>
            <a:noFill/>
          </a:ln>
        </p:spPr>
        <p:txBody>
          <a:bodyPr spcFirstLastPara="1" wrap="square" lIns="108000" tIns="108000" rIns="108000" bIns="108000" anchor="t" anchorCtr="0">
            <a:noAutofit/>
          </a:bodyPr>
          <a:lstStyle>
            <a:lvl1pPr marL="457200" lvl="0" indent="-228600" algn="l">
              <a:lnSpc>
                <a:spcPct val="100000"/>
              </a:lnSpc>
              <a:spcBef>
                <a:spcPts val="0"/>
              </a:spcBef>
              <a:spcAft>
                <a:spcPts val="0"/>
              </a:spcAft>
              <a:buClr>
                <a:schemeClr val="lt1"/>
              </a:buClr>
              <a:buSzPts val="1000"/>
              <a:buFont typeface="Arial"/>
              <a:buNone/>
              <a:defRPr sz="1000" i="0">
                <a:solidFill>
                  <a:schemeClr val="lt1"/>
                </a:solidFill>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6" name="Google Shape;206;p59"/>
          <p:cNvSpPr txBox="1">
            <a:spLocks noGrp="1"/>
          </p:cNvSpPr>
          <p:nvPr>
            <p:ph type="body" idx="3"/>
          </p:nvPr>
        </p:nvSpPr>
        <p:spPr>
          <a:xfrm>
            <a:off x="2589841" y="4777454"/>
            <a:ext cx="3366765" cy="1080421"/>
          </a:xfrm>
          <a:prstGeom prst="rect">
            <a:avLst/>
          </a:prstGeom>
          <a:noFill/>
          <a:ln>
            <a:noFill/>
          </a:ln>
        </p:spPr>
        <p:txBody>
          <a:bodyPr spcFirstLastPara="1" wrap="square" lIns="0" tIns="45700" rIns="91425" bIns="45700" anchor="t" anchorCtr="0">
            <a:noAutofit/>
          </a:bodyPr>
          <a:lstStyle>
            <a:lvl1pPr marL="457200" lvl="0" indent="-317500" algn="l">
              <a:lnSpc>
                <a:spcPct val="100000"/>
              </a:lnSpc>
              <a:spcBef>
                <a:spcPts val="0"/>
              </a:spcBef>
              <a:spcAft>
                <a:spcPts val="0"/>
              </a:spcAft>
              <a:buClr>
                <a:schemeClr val="dk2"/>
              </a:buClr>
              <a:buSzPts val="1400"/>
              <a:buChar char="•"/>
              <a:defRPr sz="1400"/>
            </a:lvl1pPr>
            <a:lvl2pPr marL="914400" lvl="1" indent="-317500" algn="l">
              <a:lnSpc>
                <a:spcPct val="100000"/>
              </a:lnSpc>
              <a:spcBef>
                <a:spcPts val="0"/>
              </a:spcBef>
              <a:spcAft>
                <a:spcPts val="0"/>
              </a:spcAft>
              <a:buClr>
                <a:schemeClr val="dk2"/>
              </a:buClr>
              <a:buSzPts val="1400"/>
              <a:buChar char="•"/>
              <a:defRPr sz="1400"/>
            </a:lvl2pPr>
            <a:lvl3pPr marL="1371600" lvl="2" indent="-317500" algn="l">
              <a:lnSpc>
                <a:spcPct val="100000"/>
              </a:lnSpc>
              <a:spcBef>
                <a:spcPts val="0"/>
              </a:spcBef>
              <a:spcAft>
                <a:spcPts val="0"/>
              </a:spcAft>
              <a:buClr>
                <a:schemeClr val="dk2"/>
              </a:buClr>
              <a:buSzPts val="1400"/>
              <a:buChar char="•"/>
              <a:defRPr sz="1400"/>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7" name="Google Shape;207;p59"/>
          <p:cNvSpPr txBox="1">
            <a:spLocks noGrp="1"/>
          </p:cNvSpPr>
          <p:nvPr>
            <p:ph type="body" idx="4"/>
          </p:nvPr>
        </p:nvSpPr>
        <p:spPr>
          <a:xfrm>
            <a:off x="2589841" y="4338197"/>
            <a:ext cx="3366765" cy="32394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600"/>
              <a:buFont typeface="Arial"/>
              <a:buNone/>
              <a:defRPr>
                <a:latin typeface="Arial"/>
                <a:ea typeface="Arial"/>
                <a:cs typeface="Arial"/>
                <a:sym typeface="Arial"/>
              </a:defRPr>
            </a:lvl1pPr>
            <a:lvl2pPr marL="914400" lvl="1" indent="-228600" algn="l">
              <a:lnSpc>
                <a:spcPct val="100000"/>
              </a:lnSpc>
              <a:spcBef>
                <a:spcPts val="0"/>
              </a:spcBef>
              <a:spcAft>
                <a:spcPts val="0"/>
              </a:spcAft>
              <a:buClr>
                <a:schemeClr val="dk2"/>
              </a:buClr>
              <a:buSzPts val="1600"/>
              <a:buFont typeface="Arial"/>
              <a:buNone/>
              <a:defRPr>
                <a:latin typeface="Arial"/>
                <a:ea typeface="Arial"/>
                <a:cs typeface="Arial"/>
                <a:sym typeface="Arial"/>
              </a:defRPr>
            </a:lvl2pPr>
            <a:lvl3pPr marL="1371600" lvl="2" indent="-228600" algn="l">
              <a:lnSpc>
                <a:spcPct val="100000"/>
              </a:lnSpc>
              <a:spcBef>
                <a:spcPts val="0"/>
              </a:spcBef>
              <a:spcAft>
                <a:spcPts val="0"/>
              </a:spcAft>
              <a:buClr>
                <a:schemeClr val="dk2"/>
              </a:buClr>
              <a:buSzPts val="1600"/>
              <a:buFont typeface="Arial"/>
              <a:buNone/>
              <a:defRPr>
                <a:latin typeface="Arial"/>
                <a:ea typeface="Arial"/>
                <a:cs typeface="Arial"/>
                <a:sym typeface="Arial"/>
              </a:defRPr>
            </a:lvl3pPr>
            <a:lvl4pPr marL="1828800" lvl="3" indent="-228600" algn="l">
              <a:lnSpc>
                <a:spcPct val="100000"/>
              </a:lnSpc>
              <a:spcBef>
                <a:spcPts val="0"/>
              </a:spcBef>
              <a:spcAft>
                <a:spcPts val="0"/>
              </a:spcAft>
              <a:buClr>
                <a:schemeClr val="dk2"/>
              </a:buClr>
              <a:buSzPts val="1600"/>
              <a:buFont typeface="Arial"/>
              <a:buNone/>
              <a:defRPr>
                <a:latin typeface="Arial"/>
                <a:ea typeface="Arial"/>
                <a:cs typeface="Arial"/>
                <a:sym typeface="Arial"/>
              </a:defRPr>
            </a:lvl4pPr>
            <a:lvl5pPr marL="2286000" lvl="4" indent="-228600" algn="l">
              <a:lnSpc>
                <a:spcPct val="100000"/>
              </a:lnSpc>
              <a:spcBef>
                <a:spcPts val="0"/>
              </a:spcBef>
              <a:spcAft>
                <a:spcPts val="0"/>
              </a:spcAft>
              <a:buClr>
                <a:schemeClr val="dk2"/>
              </a:buClr>
              <a:buSzPts val="1600"/>
              <a:buFont typeface="Arial"/>
              <a:buNone/>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8" name="Google Shape;208;p59"/>
          <p:cNvSpPr txBox="1">
            <a:spLocks noGrp="1"/>
          </p:cNvSpPr>
          <p:nvPr>
            <p:ph type="title"/>
          </p:nvPr>
        </p:nvSpPr>
        <p:spPr>
          <a:xfrm>
            <a:off x="906463" y="506192"/>
            <a:ext cx="10393362" cy="540000"/>
          </a:xfrm>
          <a:prstGeom prst="rect">
            <a:avLst/>
          </a:prstGeom>
          <a:noFill/>
          <a:ln>
            <a:noFill/>
          </a:ln>
        </p:spPr>
        <p:txBody>
          <a:bodyPr spcFirstLastPara="1" wrap="square" lIns="0" tIns="45700" rIns="91425" bIns="45700" anchor="ctr" anchorCtr="0">
            <a:noAutofit/>
          </a:bodyPr>
          <a:lstStyle>
            <a:lvl1pPr lvl="0" algn="l">
              <a:lnSpc>
                <a:spcPct val="90000"/>
              </a:lnSpc>
              <a:spcBef>
                <a:spcPts val="0"/>
              </a:spcBef>
              <a:spcAft>
                <a:spcPts val="0"/>
              </a:spcAft>
              <a:buClr>
                <a:schemeClr val="accent1"/>
              </a:buClr>
              <a:buSzPts val="2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9" name="Google Shape;209;p59"/>
          <p:cNvSpPr txBox="1">
            <a:spLocks noGrp="1"/>
          </p:cNvSpPr>
          <p:nvPr>
            <p:ph type="body" idx="5"/>
          </p:nvPr>
        </p:nvSpPr>
        <p:spPr>
          <a:xfrm>
            <a:off x="906463" y="1155943"/>
            <a:ext cx="10393361" cy="26741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2000"/>
              <a:buFont typeface="Arial"/>
              <a:buNone/>
              <a:defRPr sz="2000" b="1">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0" name="Google Shape;210;p59"/>
          <p:cNvSpPr>
            <a:spLocks noGrp="1"/>
          </p:cNvSpPr>
          <p:nvPr>
            <p:ph type="pic" idx="6"/>
          </p:nvPr>
        </p:nvSpPr>
        <p:spPr>
          <a:xfrm>
            <a:off x="6235371" y="1592263"/>
            <a:ext cx="3366773" cy="2549047"/>
          </a:xfrm>
          <a:prstGeom prst="rect">
            <a:avLst/>
          </a:prstGeom>
          <a:solidFill>
            <a:srgbClr val="9A9A9A"/>
          </a:solidFill>
          <a:ln>
            <a:noFill/>
          </a:ln>
        </p:spPr>
        <p:txBody>
          <a:bodyPr spcFirstLastPara="1" wrap="square" lIns="0" tIns="45700" rIns="91425" bIns="45700" anchor="t" anchorCtr="0">
            <a:noAutofit/>
          </a:bodyPr>
          <a:lstStyle>
            <a:lvl1pPr marR="0" lvl="0" algn="l" rtl="0">
              <a:lnSpc>
                <a:spcPct val="10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11" name="Google Shape;211;p59"/>
          <p:cNvSpPr txBox="1">
            <a:spLocks noGrp="1"/>
          </p:cNvSpPr>
          <p:nvPr>
            <p:ph type="body" idx="7"/>
          </p:nvPr>
        </p:nvSpPr>
        <p:spPr>
          <a:xfrm>
            <a:off x="6235371" y="3652359"/>
            <a:ext cx="3366773" cy="488951"/>
          </a:xfrm>
          <a:prstGeom prst="rect">
            <a:avLst/>
          </a:prstGeom>
          <a:solidFill>
            <a:srgbClr val="4D4D4D"/>
          </a:solidFill>
          <a:ln>
            <a:noFill/>
          </a:ln>
        </p:spPr>
        <p:txBody>
          <a:bodyPr spcFirstLastPara="1" wrap="square" lIns="108000" tIns="108000" rIns="108000" bIns="108000" anchor="t" anchorCtr="0">
            <a:noAutofit/>
          </a:bodyPr>
          <a:lstStyle>
            <a:lvl1pPr marL="457200" lvl="0" indent="-228600" algn="l">
              <a:lnSpc>
                <a:spcPct val="100000"/>
              </a:lnSpc>
              <a:spcBef>
                <a:spcPts val="0"/>
              </a:spcBef>
              <a:spcAft>
                <a:spcPts val="0"/>
              </a:spcAft>
              <a:buClr>
                <a:schemeClr val="lt1"/>
              </a:buClr>
              <a:buSzPts val="1000"/>
              <a:buFont typeface="Arial"/>
              <a:buNone/>
              <a:defRPr sz="1000" i="0">
                <a:solidFill>
                  <a:schemeClr val="lt1"/>
                </a:solidFill>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2" name="Google Shape;212;p59"/>
          <p:cNvSpPr txBox="1">
            <a:spLocks noGrp="1"/>
          </p:cNvSpPr>
          <p:nvPr>
            <p:ph type="body" idx="8"/>
          </p:nvPr>
        </p:nvSpPr>
        <p:spPr>
          <a:xfrm>
            <a:off x="6235371" y="4777454"/>
            <a:ext cx="3366765" cy="1080421"/>
          </a:xfrm>
          <a:prstGeom prst="rect">
            <a:avLst/>
          </a:prstGeom>
          <a:noFill/>
          <a:ln>
            <a:noFill/>
          </a:ln>
        </p:spPr>
        <p:txBody>
          <a:bodyPr spcFirstLastPara="1" wrap="square" lIns="0" tIns="45700" rIns="91425" bIns="45700" anchor="t" anchorCtr="0">
            <a:noAutofit/>
          </a:bodyPr>
          <a:lstStyle>
            <a:lvl1pPr marL="457200" lvl="0" indent="-317500" algn="l">
              <a:lnSpc>
                <a:spcPct val="100000"/>
              </a:lnSpc>
              <a:spcBef>
                <a:spcPts val="0"/>
              </a:spcBef>
              <a:spcAft>
                <a:spcPts val="0"/>
              </a:spcAft>
              <a:buClr>
                <a:schemeClr val="dk2"/>
              </a:buClr>
              <a:buSzPts val="1400"/>
              <a:buChar char="•"/>
              <a:defRPr sz="1400"/>
            </a:lvl1pPr>
            <a:lvl2pPr marL="914400" lvl="1" indent="-317500" algn="l">
              <a:lnSpc>
                <a:spcPct val="100000"/>
              </a:lnSpc>
              <a:spcBef>
                <a:spcPts val="0"/>
              </a:spcBef>
              <a:spcAft>
                <a:spcPts val="0"/>
              </a:spcAft>
              <a:buClr>
                <a:schemeClr val="dk2"/>
              </a:buClr>
              <a:buSzPts val="1400"/>
              <a:buChar char="•"/>
              <a:defRPr sz="1400"/>
            </a:lvl2pPr>
            <a:lvl3pPr marL="1371600" lvl="2" indent="-317500" algn="l">
              <a:lnSpc>
                <a:spcPct val="100000"/>
              </a:lnSpc>
              <a:spcBef>
                <a:spcPts val="0"/>
              </a:spcBef>
              <a:spcAft>
                <a:spcPts val="0"/>
              </a:spcAft>
              <a:buClr>
                <a:schemeClr val="dk2"/>
              </a:buClr>
              <a:buSzPts val="1400"/>
              <a:buChar char="•"/>
              <a:defRPr sz="1400"/>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3" name="Google Shape;213;p59"/>
          <p:cNvSpPr txBox="1">
            <a:spLocks noGrp="1"/>
          </p:cNvSpPr>
          <p:nvPr>
            <p:ph type="body" idx="9"/>
          </p:nvPr>
        </p:nvSpPr>
        <p:spPr>
          <a:xfrm>
            <a:off x="6235371" y="4338197"/>
            <a:ext cx="3366765" cy="32394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600"/>
              <a:buFont typeface="Arial"/>
              <a:buNone/>
              <a:defRPr>
                <a:latin typeface="Arial"/>
                <a:ea typeface="Arial"/>
                <a:cs typeface="Arial"/>
                <a:sym typeface="Arial"/>
              </a:defRPr>
            </a:lvl1pPr>
            <a:lvl2pPr marL="914400" lvl="1" indent="-228600" algn="l">
              <a:lnSpc>
                <a:spcPct val="100000"/>
              </a:lnSpc>
              <a:spcBef>
                <a:spcPts val="0"/>
              </a:spcBef>
              <a:spcAft>
                <a:spcPts val="0"/>
              </a:spcAft>
              <a:buClr>
                <a:schemeClr val="dk2"/>
              </a:buClr>
              <a:buSzPts val="1600"/>
              <a:buFont typeface="Arial"/>
              <a:buNone/>
              <a:defRPr>
                <a:latin typeface="Arial"/>
                <a:ea typeface="Arial"/>
                <a:cs typeface="Arial"/>
                <a:sym typeface="Arial"/>
              </a:defRPr>
            </a:lvl2pPr>
            <a:lvl3pPr marL="1371600" lvl="2" indent="-228600" algn="l">
              <a:lnSpc>
                <a:spcPct val="100000"/>
              </a:lnSpc>
              <a:spcBef>
                <a:spcPts val="0"/>
              </a:spcBef>
              <a:spcAft>
                <a:spcPts val="0"/>
              </a:spcAft>
              <a:buClr>
                <a:schemeClr val="dk2"/>
              </a:buClr>
              <a:buSzPts val="1600"/>
              <a:buFont typeface="Arial"/>
              <a:buNone/>
              <a:defRPr>
                <a:latin typeface="Arial"/>
                <a:ea typeface="Arial"/>
                <a:cs typeface="Arial"/>
                <a:sym typeface="Arial"/>
              </a:defRPr>
            </a:lvl3pPr>
            <a:lvl4pPr marL="1828800" lvl="3" indent="-228600" algn="l">
              <a:lnSpc>
                <a:spcPct val="100000"/>
              </a:lnSpc>
              <a:spcBef>
                <a:spcPts val="0"/>
              </a:spcBef>
              <a:spcAft>
                <a:spcPts val="0"/>
              </a:spcAft>
              <a:buClr>
                <a:schemeClr val="dk2"/>
              </a:buClr>
              <a:buSzPts val="1600"/>
              <a:buFont typeface="Arial"/>
              <a:buNone/>
              <a:defRPr>
                <a:latin typeface="Arial"/>
                <a:ea typeface="Arial"/>
                <a:cs typeface="Arial"/>
                <a:sym typeface="Arial"/>
              </a:defRPr>
            </a:lvl4pPr>
            <a:lvl5pPr marL="2286000" lvl="4" indent="-228600" algn="l">
              <a:lnSpc>
                <a:spcPct val="100000"/>
              </a:lnSpc>
              <a:spcBef>
                <a:spcPts val="0"/>
              </a:spcBef>
              <a:spcAft>
                <a:spcPts val="0"/>
              </a:spcAft>
              <a:buClr>
                <a:schemeClr val="dk2"/>
              </a:buClr>
              <a:buSzPts val="1600"/>
              <a:buFont typeface="Arial"/>
              <a:buNone/>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47512128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subtitle, content &amp; large picture">
  <p:cSld name="Title, subtitle, content &amp; large picture">
    <p:spTree>
      <p:nvGrpSpPr>
        <p:cNvPr id="1" name="Shape 214"/>
        <p:cNvGrpSpPr/>
        <p:nvPr/>
      </p:nvGrpSpPr>
      <p:grpSpPr>
        <a:xfrm>
          <a:off x="0" y="0"/>
          <a:ext cx="0" cy="0"/>
          <a:chOff x="0" y="0"/>
          <a:chExt cx="0" cy="0"/>
        </a:xfrm>
      </p:grpSpPr>
      <p:sp>
        <p:nvSpPr>
          <p:cNvPr id="215" name="Google Shape;215;p60"/>
          <p:cNvSpPr/>
          <p:nvPr/>
        </p:nvSpPr>
        <p:spPr>
          <a:xfrm>
            <a:off x="359596" y="811658"/>
            <a:ext cx="11743361" cy="40343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600"/>
              <a:buFont typeface="Courier New"/>
              <a:buNone/>
            </a:pPr>
            <a:endParaRPr sz="1600">
              <a:solidFill>
                <a:schemeClr val="lt1"/>
              </a:solidFill>
              <a:latin typeface="Arial"/>
              <a:ea typeface="Arial"/>
              <a:cs typeface="Arial"/>
              <a:sym typeface="Arial"/>
            </a:endParaRPr>
          </a:p>
        </p:txBody>
      </p:sp>
      <p:cxnSp>
        <p:nvCxnSpPr>
          <p:cNvPr id="216" name="Google Shape;216;p60"/>
          <p:cNvCxnSpPr/>
          <p:nvPr/>
        </p:nvCxnSpPr>
        <p:spPr>
          <a:xfrm>
            <a:off x="906463" y="1074695"/>
            <a:ext cx="5868908" cy="0"/>
          </a:xfrm>
          <a:prstGeom prst="straightConnector1">
            <a:avLst/>
          </a:prstGeom>
          <a:noFill/>
          <a:ln w="12700" cap="flat" cmpd="sng">
            <a:solidFill>
              <a:schemeClr val="dk2"/>
            </a:solidFill>
            <a:prstDash val="solid"/>
            <a:round/>
            <a:headEnd type="none" w="sm" len="sm"/>
            <a:tailEnd type="none" w="sm" len="sm"/>
          </a:ln>
        </p:spPr>
      </p:cxnSp>
      <p:sp>
        <p:nvSpPr>
          <p:cNvPr id="217" name="Google Shape;217;p60"/>
          <p:cNvSpPr txBox="1">
            <a:spLocks noGrp="1"/>
          </p:cNvSpPr>
          <p:nvPr>
            <p:ph type="body" idx="1"/>
          </p:nvPr>
        </p:nvSpPr>
        <p:spPr>
          <a:xfrm>
            <a:off x="906462" y="1585430"/>
            <a:ext cx="5868909" cy="4272445"/>
          </a:xfrm>
          <a:prstGeom prst="rect">
            <a:avLst/>
          </a:prstGeom>
          <a:noFill/>
          <a:ln>
            <a:noFill/>
          </a:ln>
        </p:spPr>
        <p:txBody>
          <a:bodyPr spcFirstLastPara="1" wrap="square" lIns="0" tIns="45700" rIns="91425" bIns="45700" anchor="t" anchorCtr="0">
            <a:noAutofit/>
          </a:bodyPr>
          <a:lstStyle>
            <a:lvl1pPr marL="457200" lvl="0" indent="-330200" algn="l">
              <a:lnSpc>
                <a:spcPct val="100000"/>
              </a:lnSpc>
              <a:spcBef>
                <a:spcPts val="0"/>
              </a:spcBef>
              <a:spcAft>
                <a:spcPts val="0"/>
              </a:spcAft>
              <a:buClr>
                <a:schemeClr val="dk2"/>
              </a:buClr>
              <a:buSzPts val="1600"/>
              <a:buChar char="•"/>
              <a:defRPr/>
            </a:lvl1pPr>
            <a:lvl2pPr marL="914400" lvl="1" indent="-330200" algn="l">
              <a:lnSpc>
                <a:spcPct val="100000"/>
              </a:lnSpc>
              <a:spcBef>
                <a:spcPts val="0"/>
              </a:spcBef>
              <a:spcAft>
                <a:spcPts val="0"/>
              </a:spcAft>
              <a:buClr>
                <a:schemeClr val="dk2"/>
              </a:buClr>
              <a:buSzPts val="1600"/>
              <a:buChar char="•"/>
              <a:defRPr/>
            </a:lvl2pPr>
            <a:lvl3pPr marL="1371600" lvl="2" indent="-330200" algn="l">
              <a:lnSpc>
                <a:spcPct val="100000"/>
              </a:lnSpc>
              <a:spcBef>
                <a:spcPts val="0"/>
              </a:spcBef>
              <a:spcAft>
                <a:spcPts val="0"/>
              </a:spcAft>
              <a:buClr>
                <a:schemeClr val="dk2"/>
              </a:buClr>
              <a:buSzPts val="1600"/>
              <a:buChar char="•"/>
              <a:defRPr/>
            </a:lvl3pPr>
            <a:lvl4pPr marL="1828800" lvl="3" indent="-330200" algn="l">
              <a:lnSpc>
                <a:spcPct val="100000"/>
              </a:lnSpc>
              <a:spcBef>
                <a:spcPts val="0"/>
              </a:spcBef>
              <a:spcAft>
                <a:spcPts val="0"/>
              </a:spcAft>
              <a:buClr>
                <a:schemeClr val="dk2"/>
              </a:buClr>
              <a:buSzPts val="1600"/>
              <a:buChar char="•"/>
              <a:defRPr/>
            </a:lvl4pPr>
            <a:lvl5pPr marL="2286000" lvl="4" indent="-330200" algn="l">
              <a:lnSpc>
                <a:spcPct val="100000"/>
              </a:lnSpc>
              <a:spcBef>
                <a:spcPts val="0"/>
              </a:spcBef>
              <a:spcAft>
                <a:spcPts val="0"/>
              </a:spcAft>
              <a:buClr>
                <a:schemeClr val="dk2"/>
              </a:buClr>
              <a:buSzPts val="16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8" name="Google Shape;218;p60"/>
          <p:cNvSpPr>
            <a:spLocks noGrp="1"/>
          </p:cNvSpPr>
          <p:nvPr>
            <p:ph type="pic" idx="2"/>
          </p:nvPr>
        </p:nvSpPr>
        <p:spPr>
          <a:xfrm>
            <a:off x="7227066" y="630237"/>
            <a:ext cx="4072759" cy="5227635"/>
          </a:xfrm>
          <a:prstGeom prst="rect">
            <a:avLst/>
          </a:prstGeom>
          <a:solidFill>
            <a:srgbClr val="9A9A9A"/>
          </a:solidFill>
          <a:ln>
            <a:noFill/>
          </a:ln>
        </p:spPr>
        <p:txBody>
          <a:bodyPr spcFirstLastPara="1" wrap="square" lIns="0" tIns="45700" rIns="91425" bIns="45700" anchor="t" anchorCtr="0">
            <a:noAutofit/>
          </a:bodyPr>
          <a:lstStyle>
            <a:lvl1pPr marR="0" lvl="0" algn="l" rtl="0">
              <a:lnSpc>
                <a:spcPct val="100000"/>
              </a:lnSpc>
              <a:spcBef>
                <a:spcPts val="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19" name="Google Shape;219;p60"/>
          <p:cNvSpPr txBox="1">
            <a:spLocks noGrp="1"/>
          </p:cNvSpPr>
          <p:nvPr>
            <p:ph type="body" idx="3"/>
          </p:nvPr>
        </p:nvSpPr>
        <p:spPr>
          <a:xfrm>
            <a:off x="7227066" y="5386688"/>
            <a:ext cx="4072759" cy="471184"/>
          </a:xfrm>
          <a:prstGeom prst="rect">
            <a:avLst/>
          </a:prstGeom>
          <a:solidFill>
            <a:srgbClr val="4D4D4D"/>
          </a:solidFill>
          <a:ln>
            <a:noFill/>
          </a:ln>
        </p:spPr>
        <p:txBody>
          <a:bodyPr spcFirstLastPara="1" wrap="square" lIns="108000" tIns="108000" rIns="108000" bIns="108000" anchor="t" anchorCtr="0">
            <a:noAutofit/>
          </a:bodyPr>
          <a:lstStyle>
            <a:lvl1pPr marL="457200" lvl="0" indent="-228600" algn="l">
              <a:lnSpc>
                <a:spcPct val="100000"/>
              </a:lnSpc>
              <a:spcBef>
                <a:spcPts val="0"/>
              </a:spcBef>
              <a:spcAft>
                <a:spcPts val="0"/>
              </a:spcAft>
              <a:buClr>
                <a:schemeClr val="lt1"/>
              </a:buClr>
              <a:buSzPts val="1000"/>
              <a:buFont typeface="Arial"/>
              <a:buNone/>
              <a:defRPr sz="1000" i="0">
                <a:solidFill>
                  <a:schemeClr val="lt1"/>
                </a:solidFill>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0" name="Google Shape;220;p60"/>
          <p:cNvSpPr txBox="1">
            <a:spLocks noGrp="1"/>
          </p:cNvSpPr>
          <p:nvPr>
            <p:ph type="title"/>
          </p:nvPr>
        </p:nvSpPr>
        <p:spPr>
          <a:xfrm>
            <a:off x="906463" y="506192"/>
            <a:ext cx="5868909" cy="540000"/>
          </a:xfrm>
          <a:prstGeom prst="rect">
            <a:avLst/>
          </a:prstGeom>
          <a:noFill/>
          <a:ln>
            <a:noFill/>
          </a:ln>
        </p:spPr>
        <p:txBody>
          <a:bodyPr spcFirstLastPara="1" wrap="square" lIns="0" tIns="45700" rIns="91425" bIns="45700" anchor="ctr" anchorCtr="0">
            <a:noAutofit/>
          </a:bodyPr>
          <a:lstStyle>
            <a:lvl1pPr lvl="0" algn="l">
              <a:lnSpc>
                <a:spcPct val="90000"/>
              </a:lnSpc>
              <a:spcBef>
                <a:spcPts val="0"/>
              </a:spcBef>
              <a:spcAft>
                <a:spcPts val="0"/>
              </a:spcAft>
              <a:buClr>
                <a:schemeClr val="accent1"/>
              </a:buClr>
              <a:buSzPts val="2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1" name="Google Shape;221;p60"/>
          <p:cNvSpPr txBox="1">
            <a:spLocks noGrp="1"/>
          </p:cNvSpPr>
          <p:nvPr>
            <p:ph type="body" idx="4"/>
          </p:nvPr>
        </p:nvSpPr>
        <p:spPr>
          <a:xfrm>
            <a:off x="906464" y="1155943"/>
            <a:ext cx="5868908" cy="26741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2000"/>
              <a:buFont typeface="Arial"/>
              <a:buNone/>
              <a:defRPr sz="2000" b="1">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72278146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2_Title, subtitle &amp;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906464" y="1592262"/>
            <a:ext cx="4929257" cy="4265613"/>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
            <a:extLst>
              <a:ext uri="{FF2B5EF4-FFF2-40B4-BE49-F238E27FC236}">
                <a16:creationId xmlns:a16="http://schemas.microsoft.com/office/drawing/2014/main" id="{B727E0F1-9B20-4935-9C52-A8C66FD41244}"/>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9" name="Text Placeholder 3">
            <a:extLst>
              <a:ext uri="{FF2B5EF4-FFF2-40B4-BE49-F238E27FC236}">
                <a16:creationId xmlns:a16="http://schemas.microsoft.com/office/drawing/2014/main" id="{B8523848-C9BD-4E15-9DBB-8D5801D4F3DF}"/>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6" name="Content Placeholder 4">
            <a:extLst>
              <a:ext uri="{FF2B5EF4-FFF2-40B4-BE49-F238E27FC236}">
                <a16:creationId xmlns:a16="http://schemas.microsoft.com/office/drawing/2014/main" id="{3944E09A-1039-416B-8BCD-6EA8163C411D}"/>
              </a:ext>
            </a:extLst>
          </p:cNvPr>
          <p:cNvSpPr>
            <a:spLocks noGrp="1"/>
          </p:cNvSpPr>
          <p:nvPr>
            <p:ph sz="quarter" idx="12" hasCustomPrompt="1"/>
          </p:nvPr>
        </p:nvSpPr>
        <p:spPr>
          <a:xfrm>
            <a:off x="6370568" y="1592262"/>
            <a:ext cx="4929257" cy="4265613"/>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2402244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Title, subtitle, content &amp; source/footnote">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906464" y="1592263"/>
            <a:ext cx="4929257" cy="4109794"/>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9">
            <a:extLst>
              <a:ext uri="{FF2B5EF4-FFF2-40B4-BE49-F238E27FC236}">
                <a16:creationId xmlns:a16="http://schemas.microsoft.com/office/drawing/2014/main" id="{AA1095E4-71FF-4040-9780-3C562EF7E771}"/>
              </a:ext>
            </a:extLst>
          </p:cNvPr>
          <p:cNvSpPr>
            <a:spLocks noGrp="1"/>
          </p:cNvSpPr>
          <p:nvPr>
            <p:ph type="body" sz="quarter" idx="19" hasCustomPrompt="1"/>
          </p:nvPr>
        </p:nvSpPr>
        <p:spPr>
          <a:xfrm>
            <a:off x="906464" y="5756086"/>
            <a:ext cx="4929257" cy="189230"/>
          </a:xfrm>
        </p:spPr>
        <p:txBody>
          <a:bodyPr vert="horz" lIns="0" tIns="0" rIns="0" bIns="0" rtlCol="0">
            <a:noAutofit/>
          </a:bodyPr>
          <a:lstStyle>
            <a:lvl1pPr marL="0" indent="0">
              <a:buFont typeface="Arial" panose="020B0604020202020204" pitchFamily="34" charset="0"/>
              <a:buNone/>
              <a:defRPr lang="en-US" sz="9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footnote/source</a:t>
            </a:r>
            <a:endParaRPr lang="en-GB"/>
          </a:p>
        </p:txBody>
      </p:sp>
      <p:sp>
        <p:nvSpPr>
          <p:cNvPr id="8" name="Title 1">
            <a:extLst>
              <a:ext uri="{FF2B5EF4-FFF2-40B4-BE49-F238E27FC236}">
                <a16:creationId xmlns:a16="http://schemas.microsoft.com/office/drawing/2014/main" id="{6BABB47C-08CC-47C8-BC6D-00C2BD67EA16}"/>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11" name="Text Placeholder 3">
            <a:extLst>
              <a:ext uri="{FF2B5EF4-FFF2-40B4-BE49-F238E27FC236}">
                <a16:creationId xmlns:a16="http://schemas.microsoft.com/office/drawing/2014/main" id="{B1C08691-002E-49F5-9821-79A79282C7D2}"/>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7" name="Content Placeholder 4">
            <a:extLst>
              <a:ext uri="{FF2B5EF4-FFF2-40B4-BE49-F238E27FC236}">
                <a16:creationId xmlns:a16="http://schemas.microsoft.com/office/drawing/2014/main" id="{867750C4-2CF3-42E4-8DC1-23093AA10D15}"/>
              </a:ext>
            </a:extLst>
          </p:cNvPr>
          <p:cNvSpPr>
            <a:spLocks noGrp="1"/>
          </p:cNvSpPr>
          <p:nvPr>
            <p:ph sz="quarter" idx="20" hasCustomPrompt="1"/>
          </p:nvPr>
        </p:nvSpPr>
        <p:spPr>
          <a:xfrm>
            <a:off x="6356279" y="1592263"/>
            <a:ext cx="4929257" cy="4109794"/>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9">
            <a:extLst>
              <a:ext uri="{FF2B5EF4-FFF2-40B4-BE49-F238E27FC236}">
                <a16:creationId xmlns:a16="http://schemas.microsoft.com/office/drawing/2014/main" id="{D1871B70-D49E-447F-8679-85AEF08FB277}"/>
              </a:ext>
            </a:extLst>
          </p:cNvPr>
          <p:cNvSpPr>
            <a:spLocks noGrp="1"/>
          </p:cNvSpPr>
          <p:nvPr>
            <p:ph type="body" sz="quarter" idx="21" hasCustomPrompt="1"/>
          </p:nvPr>
        </p:nvSpPr>
        <p:spPr>
          <a:xfrm>
            <a:off x="6356279" y="5756086"/>
            <a:ext cx="4929257" cy="189230"/>
          </a:xfrm>
        </p:spPr>
        <p:txBody>
          <a:bodyPr vert="horz" lIns="0" tIns="0" rIns="0" bIns="0" rtlCol="0">
            <a:noAutofit/>
          </a:bodyPr>
          <a:lstStyle>
            <a:lvl1pPr marL="0" indent="0">
              <a:buFont typeface="Arial" panose="020B0604020202020204" pitchFamily="34" charset="0"/>
              <a:buNone/>
              <a:defRPr lang="en-US" sz="9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footnote/source</a:t>
            </a:r>
            <a:endParaRPr lang="en-GB"/>
          </a:p>
        </p:txBody>
      </p:sp>
    </p:spTree>
    <p:extLst>
      <p:ext uri="{BB962C8B-B14F-4D97-AF65-F5344CB8AC3E}">
        <p14:creationId xmlns:p14="http://schemas.microsoft.com/office/powerpoint/2010/main" val="177606421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content &amp; source/footnote">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8E95937-F466-4F58-B582-8721D3C9D23D}"/>
              </a:ext>
            </a:extLst>
          </p:cNvPr>
          <p:cNvSpPr>
            <a:spLocks noGrp="1"/>
          </p:cNvSpPr>
          <p:nvPr>
            <p:ph sz="quarter" idx="11" hasCustomPrompt="1"/>
          </p:nvPr>
        </p:nvSpPr>
        <p:spPr>
          <a:xfrm>
            <a:off x="906464" y="1592263"/>
            <a:ext cx="10393362" cy="4162371"/>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9">
            <a:extLst>
              <a:ext uri="{FF2B5EF4-FFF2-40B4-BE49-F238E27FC236}">
                <a16:creationId xmlns:a16="http://schemas.microsoft.com/office/drawing/2014/main" id="{BED2F0F8-4186-44B6-873A-D194D89C9C0C}"/>
              </a:ext>
            </a:extLst>
          </p:cNvPr>
          <p:cNvSpPr>
            <a:spLocks noGrp="1"/>
          </p:cNvSpPr>
          <p:nvPr>
            <p:ph type="body" sz="quarter" idx="19" hasCustomPrompt="1"/>
          </p:nvPr>
        </p:nvSpPr>
        <p:spPr>
          <a:xfrm>
            <a:off x="906464" y="5754634"/>
            <a:ext cx="10393361" cy="189230"/>
          </a:xfrm>
        </p:spPr>
        <p:txBody>
          <a:bodyPr vert="horz" lIns="0" tIns="0" rIns="0" bIns="0" rtlCol="0">
            <a:noAutofit/>
          </a:bodyPr>
          <a:lstStyle>
            <a:lvl1pPr marL="0" indent="0">
              <a:buFont typeface="Arial" panose="020B0604020202020204" pitchFamily="34" charset="0"/>
              <a:buNone/>
              <a:defRPr lang="en-US" sz="9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footnote/source</a:t>
            </a:r>
            <a:endParaRPr lang="en-GB"/>
          </a:p>
        </p:txBody>
      </p:sp>
      <p:sp>
        <p:nvSpPr>
          <p:cNvPr id="7" name="Title 1">
            <a:extLst>
              <a:ext uri="{FF2B5EF4-FFF2-40B4-BE49-F238E27FC236}">
                <a16:creationId xmlns:a16="http://schemas.microsoft.com/office/drawing/2014/main" id="{08B85A9A-2089-4861-8906-B3D8040F8E7A}"/>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9" name="Text Placeholder 3">
            <a:extLst>
              <a:ext uri="{FF2B5EF4-FFF2-40B4-BE49-F238E27FC236}">
                <a16:creationId xmlns:a16="http://schemas.microsoft.com/office/drawing/2014/main" id="{BEF04979-F2A3-4CA2-9AA4-1A023931253E}"/>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151711231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amp; 3 pics with text">
    <p:spTree>
      <p:nvGrpSpPr>
        <p:cNvPr id="1" name=""/>
        <p:cNvGrpSpPr/>
        <p:nvPr/>
      </p:nvGrpSpPr>
      <p:grpSpPr>
        <a:xfrm>
          <a:off x="0" y="0"/>
          <a:ext cx="0" cy="0"/>
          <a:chOff x="0" y="0"/>
          <a:chExt cx="0" cy="0"/>
        </a:xfrm>
      </p:grpSpPr>
      <p:sp>
        <p:nvSpPr>
          <p:cNvPr id="14" name="Picture Placeholder 7">
            <a:extLst>
              <a:ext uri="{FF2B5EF4-FFF2-40B4-BE49-F238E27FC236}">
                <a16:creationId xmlns:a16="http://schemas.microsoft.com/office/drawing/2014/main" id="{910E507C-AAE6-4FED-AC4E-A73D986154BA}"/>
              </a:ext>
            </a:extLst>
          </p:cNvPr>
          <p:cNvSpPr>
            <a:spLocks noGrp="1"/>
          </p:cNvSpPr>
          <p:nvPr>
            <p:ph type="pic" sz="quarter" idx="12" hasCustomPrompt="1"/>
          </p:nvPr>
        </p:nvSpPr>
        <p:spPr>
          <a:xfrm>
            <a:off x="906463" y="1592263"/>
            <a:ext cx="3234022" cy="2025038"/>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15" name="Text Placeholder 9">
            <a:extLst>
              <a:ext uri="{FF2B5EF4-FFF2-40B4-BE49-F238E27FC236}">
                <a16:creationId xmlns:a16="http://schemas.microsoft.com/office/drawing/2014/main" id="{C635C1B9-56DB-4822-8BE1-1B71F05D39B4}"/>
              </a:ext>
            </a:extLst>
          </p:cNvPr>
          <p:cNvSpPr>
            <a:spLocks noGrp="1"/>
          </p:cNvSpPr>
          <p:nvPr>
            <p:ph type="body" sz="quarter" idx="13" hasCustomPrompt="1"/>
          </p:nvPr>
        </p:nvSpPr>
        <p:spPr>
          <a:xfrm>
            <a:off x="906463" y="3617300"/>
            <a:ext cx="3234022" cy="488951"/>
          </a:xfrm>
          <a:solidFill>
            <a:srgbClr val="4D4D4D"/>
          </a:solidFill>
        </p:spPr>
        <p:txBody>
          <a:bodyPr lIns="108000" tIns="108000" rIns="108000" bIns="108000"/>
          <a:lstStyle>
            <a:lvl1pPr marL="0" indent="0">
              <a:buFont typeface="Arial" panose="020B0604020202020204" pitchFamily="34" charset="0"/>
              <a:buNone/>
              <a:defRPr sz="1000" i="0">
                <a:solidFill>
                  <a:schemeClr val="bg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4" name="Text Placeholder 3">
            <a:extLst>
              <a:ext uri="{FF2B5EF4-FFF2-40B4-BE49-F238E27FC236}">
                <a16:creationId xmlns:a16="http://schemas.microsoft.com/office/drawing/2014/main" id="{C294BD5C-A104-49D3-B85B-71FA3DCD71ED}"/>
              </a:ext>
            </a:extLst>
          </p:cNvPr>
          <p:cNvSpPr>
            <a:spLocks noGrp="1"/>
          </p:cNvSpPr>
          <p:nvPr>
            <p:ph type="body" sz="quarter" idx="14" hasCustomPrompt="1"/>
          </p:nvPr>
        </p:nvSpPr>
        <p:spPr>
          <a:xfrm>
            <a:off x="906463" y="4237037"/>
            <a:ext cx="3234014" cy="1620838"/>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itle 1">
            <a:extLst>
              <a:ext uri="{FF2B5EF4-FFF2-40B4-BE49-F238E27FC236}">
                <a16:creationId xmlns:a16="http://schemas.microsoft.com/office/drawing/2014/main" id="{E3D4F58A-34E2-4997-A2B2-C106D12D8E82}"/>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17" name="Text Placeholder 3">
            <a:extLst>
              <a:ext uri="{FF2B5EF4-FFF2-40B4-BE49-F238E27FC236}">
                <a16:creationId xmlns:a16="http://schemas.microsoft.com/office/drawing/2014/main" id="{80129624-6553-4A69-85B3-6FEC416B4AB4}"/>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26" name="Picture Placeholder 7">
            <a:extLst>
              <a:ext uri="{FF2B5EF4-FFF2-40B4-BE49-F238E27FC236}">
                <a16:creationId xmlns:a16="http://schemas.microsoft.com/office/drawing/2014/main" id="{3E8025B5-143B-4614-B5F7-C1BC37E178C4}"/>
              </a:ext>
            </a:extLst>
          </p:cNvPr>
          <p:cNvSpPr>
            <a:spLocks noGrp="1"/>
          </p:cNvSpPr>
          <p:nvPr>
            <p:ph type="pic" sz="quarter" idx="15" hasCustomPrompt="1"/>
          </p:nvPr>
        </p:nvSpPr>
        <p:spPr>
          <a:xfrm>
            <a:off x="4478989" y="1592263"/>
            <a:ext cx="3234022" cy="2025038"/>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27" name="Text Placeholder 9">
            <a:extLst>
              <a:ext uri="{FF2B5EF4-FFF2-40B4-BE49-F238E27FC236}">
                <a16:creationId xmlns:a16="http://schemas.microsoft.com/office/drawing/2014/main" id="{1C06426E-732E-443E-9E49-48CC6F3AB8C1}"/>
              </a:ext>
            </a:extLst>
          </p:cNvPr>
          <p:cNvSpPr>
            <a:spLocks noGrp="1"/>
          </p:cNvSpPr>
          <p:nvPr>
            <p:ph type="body" sz="quarter" idx="16" hasCustomPrompt="1"/>
          </p:nvPr>
        </p:nvSpPr>
        <p:spPr>
          <a:xfrm>
            <a:off x="4478989" y="3617300"/>
            <a:ext cx="3234022" cy="488951"/>
          </a:xfrm>
          <a:solidFill>
            <a:srgbClr val="4D4D4D"/>
          </a:solidFill>
        </p:spPr>
        <p:txBody>
          <a:bodyPr lIns="108000" tIns="108000" rIns="108000" bIns="108000"/>
          <a:lstStyle>
            <a:lvl1pPr marL="0" indent="0">
              <a:buFont typeface="Arial" panose="020B0604020202020204" pitchFamily="34" charset="0"/>
              <a:buNone/>
              <a:defRPr sz="1000" i="0">
                <a:solidFill>
                  <a:schemeClr val="bg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31" name="Text Placeholder 3">
            <a:extLst>
              <a:ext uri="{FF2B5EF4-FFF2-40B4-BE49-F238E27FC236}">
                <a16:creationId xmlns:a16="http://schemas.microsoft.com/office/drawing/2014/main" id="{6553159D-437D-4165-93F6-B976A7FE3354}"/>
              </a:ext>
            </a:extLst>
          </p:cNvPr>
          <p:cNvSpPr>
            <a:spLocks noGrp="1"/>
          </p:cNvSpPr>
          <p:nvPr>
            <p:ph type="body" sz="quarter" idx="17" hasCustomPrompt="1"/>
          </p:nvPr>
        </p:nvSpPr>
        <p:spPr>
          <a:xfrm>
            <a:off x="4478989" y="4237037"/>
            <a:ext cx="3234014" cy="1620838"/>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32" name="Picture Placeholder 7">
            <a:extLst>
              <a:ext uri="{FF2B5EF4-FFF2-40B4-BE49-F238E27FC236}">
                <a16:creationId xmlns:a16="http://schemas.microsoft.com/office/drawing/2014/main" id="{F265C580-2414-43EC-BBC4-281B73DDE8B6}"/>
              </a:ext>
            </a:extLst>
          </p:cNvPr>
          <p:cNvSpPr>
            <a:spLocks noGrp="1"/>
          </p:cNvSpPr>
          <p:nvPr>
            <p:ph type="pic" sz="quarter" idx="18" hasCustomPrompt="1"/>
          </p:nvPr>
        </p:nvSpPr>
        <p:spPr>
          <a:xfrm>
            <a:off x="8051515" y="1592263"/>
            <a:ext cx="3234022" cy="2025038"/>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33" name="Text Placeholder 9">
            <a:extLst>
              <a:ext uri="{FF2B5EF4-FFF2-40B4-BE49-F238E27FC236}">
                <a16:creationId xmlns:a16="http://schemas.microsoft.com/office/drawing/2014/main" id="{D1B7CEF5-B8C6-485C-8441-0031BFA2D117}"/>
              </a:ext>
            </a:extLst>
          </p:cNvPr>
          <p:cNvSpPr>
            <a:spLocks noGrp="1"/>
          </p:cNvSpPr>
          <p:nvPr>
            <p:ph type="body" sz="quarter" idx="19" hasCustomPrompt="1"/>
          </p:nvPr>
        </p:nvSpPr>
        <p:spPr>
          <a:xfrm>
            <a:off x="8051515" y="3617300"/>
            <a:ext cx="3234022" cy="488951"/>
          </a:xfrm>
          <a:solidFill>
            <a:srgbClr val="4D4D4D"/>
          </a:solidFill>
        </p:spPr>
        <p:txBody>
          <a:bodyPr lIns="108000" tIns="108000" rIns="108000" bIns="108000"/>
          <a:lstStyle>
            <a:lvl1pPr marL="0" indent="0">
              <a:buFont typeface="Arial" panose="020B0604020202020204" pitchFamily="34" charset="0"/>
              <a:buNone/>
              <a:defRPr sz="1000" i="0">
                <a:solidFill>
                  <a:schemeClr val="bg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34" name="Text Placeholder 3">
            <a:extLst>
              <a:ext uri="{FF2B5EF4-FFF2-40B4-BE49-F238E27FC236}">
                <a16:creationId xmlns:a16="http://schemas.microsoft.com/office/drawing/2014/main" id="{8827904D-E3FE-44A6-AB6B-165CE391E4EF}"/>
              </a:ext>
            </a:extLst>
          </p:cNvPr>
          <p:cNvSpPr>
            <a:spLocks noGrp="1"/>
          </p:cNvSpPr>
          <p:nvPr>
            <p:ph type="body" sz="quarter" idx="20" hasCustomPrompt="1"/>
          </p:nvPr>
        </p:nvSpPr>
        <p:spPr>
          <a:xfrm>
            <a:off x="8051515" y="4237037"/>
            <a:ext cx="3234014" cy="1620838"/>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2066068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906463" y="507069"/>
            <a:ext cx="10393362" cy="540000"/>
          </a:xfrm>
        </p:spPr>
        <p:txBody>
          <a:bodyPr anchor="ctr"/>
          <a:lstStyle>
            <a:lvl1pPr>
              <a:defRPr/>
            </a:lvl1pPr>
          </a:lstStyle>
          <a:p>
            <a:r>
              <a:rPr lang="en-US"/>
              <a:t>Add title</a:t>
            </a:r>
            <a:endParaRPr lang="en-GB"/>
          </a:p>
        </p:txBody>
      </p:sp>
    </p:spTree>
    <p:extLst>
      <p:ext uri="{BB962C8B-B14F-4D97-AF65-F5344CB8AC3E}">
        <p14:creationId xmlns:p14="http://schemas.microsoft.com/office/powerpoint/2010/main" val="3417836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ubtitle &amp; 2 content with callout box pink solid LHS">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3617894" y="1582722"/>
            <a:ext cx="3610240" cy="4265612"/>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1">
            <a:extLst>
              <a:ext uri="{FF2B5EF4-FFF2-40B4-BE49-F238E27FC236}">
                <a16:creationId xmlns:a16="http://schemas.microsoft.com/office/drawing/2014/main" id="{1F5E793A-7E2B-4E88-8C3A-960B055FD2D5}"/>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12" name="Text Placeholder 3">
            <a:extLst>
              <a:ext uri="{FF2B5EF4-FFF2-40B4-BE49-F238E27FC236}">
                <a16:creationId xmlns:a16="http://schemas.microsoft.com/office/drawing/2014/main" id="{9DCF62D7-E081-4FD3-AA81-8E1F5F9EEE5B}"/>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11" name="Content Placeholder 4">
            <a:extLst>
              <a:ext uri="{FF2B5EF4-FFF2-40B4-BE49-F238E27FC236}">
                <a16:creationId xmlns:a16="http://schemas.microsoft.com/office/drawing/2014/main" id="{DA07A05E-E393-4F46-A011-277490DC08E9}"/>
              </a:ext>
            </a:extLst>
          </p:cNvPr>
          <p:cNvSpPr>
            <a:spLocks noGrp="1"/>
          </p:cNvSpPr>
          <p:nvPr>
            <p:ph sz="quarter" idx="15" hasCustomPrompt="1"/>
          </p:nvPr>
        </p:nvSpPr>
        <p:spPr>
          <a:xfrm>
            <a:off x="7675296" y="1582722"/>
            <a:ext cx="3610240" cy="4265612"/>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2">
            <a:extLst>
              <a:ext uri="{FF2B5EF4-FFF2-40B4-BE49-F238E27FC236}">
                <a16:creationId xmlns:a16="http://schemas.microsoft.com/office/drawing/2014/main" id="{C79D51ED-1FED-4AE8-A8C8-1F768FC848E7}"/>
              </a:ext>
            </a:extLst>
          </p:cNvPr>
          <p:cNvSpPr>
            <a:spLocks noGrp="1"/>
          </p:cNvSpPr>
          <p:nvPr>
            <p:ph type="body" sz="quarter" idx="16" hasCustomPrompt="1"/>
          </p:nvPr>
        </p:nvSpPr>
        <p:spPr>
          <a:xfrm>
            <a:off x="906463" y="1592263"/>
            <a:ext cx="2264268" cy="4265612"/>
          </a:xfrm>
          <a:solidFill>
            <a:schemeClr val="accent1"/>
          </a:solidFill>
        </p:spPr>
        <p:txBody>
          <a:bodyPr lIns="108000" tIns="108000" rIns="108000" bIns="108000"/>
          <a:lstStyle>
            <a:lvl1pPr marL="0" indent="0">
              <a:buFont typeface="Arial" panose="020B0604020202020204" pitchFamily="34" charset="0"/>
              <a:buNone/>
              <a:defRPr>
                <a:solidFill>
                  <a:schemeClr val="bg1"/>
                </a:solidFill>
              </a:defRPr>
            </a:lvl1pPr>
          </a:lstStyle>
          <a:p>
            <a:pPr lvl="0"/>
            <a:r>
              <a:rPr lang="en-US"/>
              <a:t>Add highlight copy</a:t>
            </a:r>
            <a:endParaRPr lang="en-GB"/>
          </a:p>
        </p:txBody>
      </p:sp>
    </p:spTree>
    <p:extLst>
      <p:ext uri="{BB962C8B-B14F-4D97-AF65-F5344CB8AC3E}">
        <p14:creationId xmlns:p14="http://schemas.microsoft.com/office/powerpoint/2010/main" val="125507282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Blank slide with MOL logo top">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8FCC5F-AE85-4281-ABFD-03212ABD7804}"/>
              </a:ext>
            </a:extLst>
          </p:cNvPr>
          <p:cNvPicPr>
            <a:picLocks noChangeAspect="1"/>
          </p:cNvPicPr>
          <p:nvPr userDrawn="1"/>
        </p:nvPicPr>
        <p:blipFill>
          <a:blip r:embed="rId2"/>
          <a:stretch>
            <a:fillRect/>
          </a:stretch>
        </p:blipFill>
        <p:spPr>
          <a:xfrm>
            <a:off x="4405561" y="63653"/>
            <a:ext cx="3380879" cy="966646"/>
          </a:xfrm>
          <a:prstGeom prst="rect">
            <a:avLst/>
          </a:prstGeom>
        </p:spPr>
      </p:pic>
      <p:cxnSp>
        <p:nvCxnSpPr>
          <p:cNvPr id="7" name="Straight Connector 6">
            <a:extLst>
              <a:ext uri="{FF2B5EF4-FFF2-40B4-BE49-F238E27FC236}">
                <a16:creationId xmlns:a16="http://schemas.microsoft.com/office/drawing/2014/main" id="{0344D278-D991-4D63-822F-C546A8C266A4}"/>
              </a:ext>
            </a:extLst>
          </p:cNvPr>
          <p:cNvCxnSpPr>
            <a:cxnSpLocks/>
          </p:cNvCxnSpPr>
          <p:nvPr userDrawn="1"/>
        </p:nvCxnSpPr>
        <p:spPr>
          <a:xfrm>
            <a:off x="906463" y="1083362"/>
            <a:ext cx="10393362" cy="0"/>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9028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N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EE4D82-B4A0-4D23-8D01-9E3F98900ADC}"/>
              </a:ext>
            </a:extLst>
          </p:cNvPr>
          <p:cNvSpPr/>
          <p:nvPr userDrawn="1"/>
        </p:nvSpPr>
        <p:spPr bwMode="gray">
          <a:xfrm>
            <a:off x="836705" y="630238"/>
            <a:ext cx="10518590" cy="87947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bg1"/>
              </a:solidFill>
              <a:latin typeface="Brave Sans" panose="020B0504020101010102" pitchFamily="34" charset="0"/>
              <a:cs typeface="Brave Sans" panose="020B0504020101010102" pitchFamily="34" charset="0"/>
            </a:endParaRPr>
          </a:p>
        </p:txBody>
      </p:sp>
    </p:spTree>
    <p:extLst>
      <p:ext uri="{BB962C8B-B14F-4D97-AF65-F5344CB8AC3E}">
        <p14:creationId xmlns:p14="http://schemas.microsoft.com/office/powerpoint/2010/main" val="298448679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906463" y="507069"/>
            <a:ext cx="10393362" cy="540000"/>
          </a:xfrm>
        </p:spPr>
        <p:txBody>
          <a:bodyPr anchor="ctr"/>
          <a:lstStyle>
            <a:lvl1pPr>
              <a:defRPr/>
            </a:lvl1pPr>
          </a:lstStyle>
          <a:p>
            <a:r>
              <a:rPr lang="en-US"/>
              <a:t>Add title</a:t>
            </a:r>
            <a:endParaRPr lang="en-GB"/>
          </a:p>
        </p:txBody>
      </p:sp>
    </p:spTree>
    <p:extLst>
      <p:ext uri="{BB962C8B-B14F-4D97-AF65-F5344CB8AC3E}">
        <p14:creationId xmlns:p14="http://schemas.microsoft.com/office/powerpoint/2010/main" val="382515271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5FC8C2B-6625-4ED9-B5CC-20E2EDF30143}"/>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7" name="Text Placeholder 3">
            <a:extLst>
              <a:ext uri="{FF2B5EF4-FFF2-40B4-BE49-F238E27FC236}">
                <a16:creationId xmlns:a16="http://schemas.microsoft.com/office/drawing/2014/main" id="{3444B0A5-0DCB-48B7-8383-3B8EDCAE55B8}"/>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55984602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8E95937-F466-4F58-B582-8721D3C9D23D}"/>
              </a:ext>
            </a:extLst>
          </p:cNvPr>
          <p:cNvSpPr>
            <a:spLocks noGrp="1"/>
          </p:cNvSpPr>
          <p:nvPr>
            <p:ph sz="quarter" idx="11" hasCustomPrompt="1"/>
          </p:nvPr>
        </p:nvSpPr>
        <p:spPr>
          <a:xfrm>
            <a:off x="906462" y="1592263"/>
            <a:ext cx="10393363" cy="4265611"/>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1">
            <a:extLst>
              <a:ext uri="{FF2B5EF4-FFF2-40B4-BE49-F238E27FC236}">
                <a16:creationId xmlns:a16="http://schemas.microsoft.com/office/drawing/2014/main" id="{5E707E8D-02A6-4E60-A9BC-589876C900E6}"/>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9" name="Text Placeholder 3">
            <a:extLst>
              <a:ext uri="{FF2B5EF4-FFF2-40B4-BE49-F238E27FC236}">
                <a16:creationId xmlns:a16="http://schemas.microsoft.com/office/drawing/2014/main" id="{F9C34D73-6474-4E7F-9F4E-0FBC9BFE753A}"/>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381472403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content &amp; source/footnote">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8E95937-F466-4F58-B582-8721D3C9D23D}"/>
              </a:ext>
            </a:extLst>
          </p:cNvPr>
          <p:cNvSpPr>
            <a:spLocks noGrp="1"/>
          </p:cNvSpPr>
          <p:nvPr>
            <p:ph sz="quarter" idx="11" hasCustomPrompt="1"/>
          </p:nvPr>
        </p:nvSpPr>
        <p:spPr>
          <a:xfrm>
            <a:off x="906464" y="1592263"/>
            <a:ext cx="10393362" cy="4162371"/>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9">
            <a:extLst>
              <a:ext uri="{FF2B5EF4-FFF2-40B4-BE49-F238E27FC236}">
                <a16:creationId xmlns:a16="http://schemas.microsoft.com/office/drawing/2014/main" id="{BED2F0F8-4186-44B6-873A-D194D89C9C0C}"/>
              </a:ext>
            </a:extLst>
          </p:cNvPr>
          <p:cNvSpPr>
            <a:spLocks noGrp="1"/>
          </p:cNvSpPr>
          <p:nvPr>
            <p:ph type="body" sz="quarter" idx="19" hasCustomPrompt="1"/>
          </p:nvPr>
        </p:nvSpPr>
        <p:spPr>
          <a:xfrm>
            <a:off x="906464" y="5754634"/>
            <a:ext cx="10393361" cy="189230"/>
          </a:xfrm>
        </p:spPr>
        <p:txBody>
          <a:bodyPr vert="horz" lIns="0" tIns="0" rIns="0" bIns="0" rtlCol="0">
            <a:noAutofit/>
          </a:bodyPr>
          <a:lstStyle>
            <a:lvl1pPr marL="0" indent="0">
              <a:buFont typeface="Arial" panose="020B0604020202020204" pitchFamily="34" charset="0"/>
              <a:buNone/>
              <a:defRPr lang="en-US" sz="9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footnote/source</a:t>
            </a:r>
            <a:endParaRPr lang="en-GB"/>
          </a:p>
        </p:txBody>
      </p:sp>
      <p:sp>
        <p:nvSpPr>
          <p:cNvPr id="7" name="Title 1">
            <a:extLst>
              <a:ext uri="{FF2B5EF4-FFF2-40B4-BE49-F238E27FC236}">
                <a16:creationId xmlns:a16="http://schemas.microsoft.com/office/drawing/2014/main" id="{08B85A9A-2089-4861-8906-B3D8040F8E7A}"/>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9" name="Text Placeholder 3">
            <a:extLst>
              <a:ext uri="{FF2B5EF4-FFF2-40B4-BE49-F238E27FC236}">
                <a16:creationId xmlns:a16="http://schemas.microsoft.com/office/drawing/2014/main" id="{BEF04979-F2A3-4CA2-9AA4-1A023931253E}"/>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96382190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subtitle &amp;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906464" y="1592262"/>
            <a:ext cx="10393362" cy="4265613"/>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
            <a:extLst>
              <a:ext uri="{FF2B5EF4-FFF2-40B4-BE49-F238E27FC236}">
                <a16:creationId xmlns:a16="http://schemas.microsoft.com/office/drawing/2014/main" id="{B727E0F1-9B20-4935-9C52-A8C66FD41244}"/>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9" name="Text Placeholder 3">
            <a:extLst>
              <a:ext uri="{FF2B5EF4-FFF2-40B4-BE49-F238E27FC236}">
                <a16:creationId xmlns:a16="http://schemas.microsoft.com/office/drawing/2014/main" id="{B8523848-C9BD-4E15-9DBB-8D5801D4F3DF}"/>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354025614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Title, subtitle &amp;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906464" y="1592262"/>
            <a:ext cx="4929257" cy="4265613"/>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
            <a:extLst>
              <a:ext uri="{FF2B5EF4-FFF2-40B4-BE49-F238E27FC236}">
                <a16:creationId xmlns:a16="http://schemas.microsoft.com/office/drawing/2014/main" id="{B727E0F1-9B20-4935-9C52-A8C66FD41244}"/>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9" name="Text Placeholder 3">
            <a:extLst>
              <a:ext uri="{FF2B5EF4-FFF2-40B4-BE49-F238E27FC236}">
                <a16:creationId xmlns:a16="http://schemas.microsoft.com/office/drawing/2014/main" id="{B8523848-C9BD-4E15-9DBB-8D5801D4F3DF}"/>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6" name="Content Placeholder 4">
            <a:extLst>
              <a:ext uri="{FF2B5EF4-FFF2-40B4-BE49-F238E27FC236}">
                <a16:creationId xmlns:a16="http://schemas.microsoft.com/office/drawing/2014/main" id="{3944E09A-1039-416B-8BCD-6EA8163C411D}"/>
              </a:ext>
            </a:extLst>
          </p:cNvPr>
          <p:cNvSpPr>
            <a:spLocks noGrp="1"/>
          </p:cNvSpPr>
          <p:nvPr>
            <p:ph sz="quarter" idx="12" hasCustomPrompt="1"/>
          </p:nvPr>
        </p:nvSpPr>
        <p:spPr>
          <a:xfrm>
            <a:off x="6370568" y="1592262"/>
            <a:ext cx="4929257" cy="4265613"/>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1212212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subtitle, content &amp; source/footnote">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906464" y="1592263"/>
            <a:ext cx="10393362" cy="4109794"/>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9">
            <a:extLst>
              <a:ext uri="{FF2B5EF4-FFF2-40B4-BE49-F238E27FC236}">
                <a16:creationId xmlns:a16="http://schemas.microsoft.com/office/drawing/2014/main" id="{AA1095E4-71FF-4040-9780-3C562EF7E771}"/>
              </a:ext>
            </a:extLst>
          </p:cNvPr>
          <p:cNvSpPr>
            <a:spLocks noGrp="1"/>
          </p:cNvSpPr>
          <p:nvPr>
            <p:ph type="body" sz="quarter" idx="19" hasCustomPrompt="1"/>
          </p:nvPr>
        </p:nvSpPr>
        <p:spPr>
          <a:xfrm>
            <a:off x="906464" y="5756086"/>
            <a:ext cx="10393361" cy="189230"/>
          </a:xfrm>
        </p:spPr>
        <p:txBody>
          <a:bodyPr vert="horz" lIns="0" tIns="0" rIns="0" bIns="0" rtlCol="0">
            <a:noAutofit/>
          </a:bodyPr>
          <a:lstStyle>
            <a:lvl1pPr marL="0" indent="0">
              <a:buFont typeface="Arial" panose="020B0604020202020204" pitchFamily="34" charset="0"/>
              <a:buNone/>
              <a:defRPr lang="en-US" sz="9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footnote/source</a:t>
            </a:r>
            <a:endParaRPr lang="en-GB"/>
          </a:p>
        </p:txBody>
      </p:sp>
      <p:sp>
        <p:nvSpPr>
          <p:cNvPr id="8" name="Title 1">
            <a:extLst>
              <a:ext uri="{FF2B5EF4-FFF2-40B4-BE49-F238E27FC236}">
                <a16:creationId xmlns:a16="http://schemas.microsoft.com/office/drawing/2014/main" id="{6BABB47C-08CC-47C8-BC6D-00C2BD67EA16}"/>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11" name="Text Placeholder 3">
            <a:extLst>
              <a:ext uri="{FF2B5EF4-FFF2-40B4-BE49-F238E27FC236}">
                <a16:creationId xmlns:a16="http://schemas.microsoft.com/office/drawing/2014/main" id="{B1C08691-002E-49F5-9821-79A79282C7D2}"/>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384074940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Title, subtitle, content &amp; source/footnote">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906464" y="1592263"/>
            <a:ext cx="4929257" cy="4109794"/>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9">
            <a:extLst>
              <a:ext uri="{FF2B5EF4-FFF2-40B4-BE49-F238E27FC236}">
                <a16:creationId xmlns:a16="http://schemas.microsoft.com/office/drawing/2014/main" id="{AA1095E4-71FF-4040-9780-3C562EF7E771}"/>
              </a:ext>
            </a:extLst>
          </p:cNvPr>
          <p:cNvSpPr>
            <a:spLocks noGrp="1"/>
          </p:cNvSpPr>
          <p:nvPr>
            <p:ph type="body" sz="quarter" idx="19" hasCustomPrompt="1"/>
          </p:nvPr>
        </p:nvSpPr>
        <p:spPr>
          <a:xfrm>
            <a:off x="906464" y="5756086"/>
            <a:ext cx="4929257" cy="189230"/>
          </a:xfrm>
        </p:spPr>
        <p:txBody>
          <a:bodyPr vert="horz" lIns="0" tIns="0" rIns="0" bIns="0" rtlCol="0">
            <a:noAutofit/>
          </a:bodyPr>
          <a:lstStyle>
            <a:lvl1pPr marL="0" indent="0">
              <a:buFont typeface="Arial" panose="020B0604020202020204" pitchFamily="34" charset="0"/>
              <a:buNone/>
              <a:defRPr lang="en-US" sz="9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footnote/source</a:t>
            </a:r>
            <a:endParaRPr lang="en-GB"/>
          </a:p>
        </p:txBody>
      </p:sp>
      <p:sp>
        <p:nvSpPr>
          <p:cNvPr id="8" name="Title 1">
            <a:extLst>
              <a:ext uri="{FF2B5EF4-FFF2-40B4-BE49-F238E27FC236}">
                <a16:creationId xmlns:a16="http://schemas.microsoft.com/office/drawing/2014/main" id="{6BABB47C-08CC-47C8-BC6D-00C2BD67EA16}"/>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11" name="Text Placeholder 3">
            <a:extLst>
              <a:ext uri="{FF2B5EF4-FFF2-40B4-BE49-F238E27FC236}">
                <a16:creationId xmlns:a16="http://schemas.microsoft.com/office/drawing/2014/main" id="{B1C08691-002E-49F5-9821-79A79282C7D2}"/>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7" name="Content Placeholder 4">
            <a:extLst>
              <a:ext uri="{FF2B5EF4-FFF2-40B4-BE49-F238E27FC236}">
                <a16:creationId xmlns:a16="http://schemas.microsoft.com/office/drawing/2014/main" id="{867750C4-2CF3-42E4-8DC1-23093AA10D15}"/>
              </a:ext>
            </a:extLst>
          </p:cNvPr>
          <p:cNvSpPr>
            <a:spLocks noGrp="1"/>
          </p:cNvSpPr>
          <p:nvPr>
            <p:ph sz="quarter" idx="20" hasCustomPrompt="1"/>
          </p:nvPr>
        </p:nvSpPr>
        <p:spPr>
          <a:xfrm>
            <a:off x="6356279" y="1592263"/>
            <a:ext cx="4929257" cy="4109794"/>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9">
            <a:extLst>
              <a:ext uri="{FF2B5EF4-FFF2-40B4-BE49-F238E27FC236}">
                <a16:creationId xmlns:a16="http://schemas.microsoft.com/office/drawing/2014/main" id="{D1871B70-D49E-447F-8679-85AEF08FB277}"/>
              </a:ext>
            </a:extLst>
          </p:cNvPr>
          <p:cNvSpPr>
            <a:spLocks noGrp="1"/>
          </p:cNvSpPr>
          <p:nvPr>
            <p:ph type="body" sz="quarter" idx="21" hasCustomPrompt="1"/>
          </p:nvPr>
        </p:nvSpPr>
        <p:spPr>
          <a:xfrm>
            <a:off x="6356279" y="5756086"/>
            <a:ext cx="4929257" cy="189230"/>
          </a:xfrm>
        </p:spPr>
        <p:txBody>
          <a:bodyPr vert="horz" lIns="0" tIns="0" rIns="0" bIns="0" rtlCol="0">
            <a:noAutofit/>
          </a:bodyPr>
          <a:lstStyle>
            <a:lvl1pPr marL="0" indent="0">
              <a:buFont typeface="Arial" panose="020B0604020202020204" pitchFamily="34" charset="0"/>
              <a:buNone/>
              <a:defRPr lang="en-US" sz="9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footnote/source</a:t>
            </a:r>
            <a:endParaRPr lang="en-GB"/>
          </a:p>
        </p:txBody>
      </p:sp>
    </p:spTree>
    <p:extLst>
      <p:ext uri="{BB962C8B-B14F-4D97-AF65-F5344CB8AC3E}">
        <p14:creationId xmlns:p14="http://schemas.microsoft.com/office/powerpoint/2010/main" val="33201650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ubtitle &amp; 2 content with callout box pink bottom">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906463" y="1582722"/>
            <a:ext cx="4896475" cy="3369524"/>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1">
            <a:extLst>
              <a:ext uri="{FF2B5EF4-FFF2-40B4-BE49-F238E27FC236}">
                <a16:creationId xmlns:a16="http://schemas.microsoft.com/office/drawing/2014/main" id="{1F5E793A-7E2B-4E88-8C3A-960B055FD2D5}"/>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12" name="Text Placeholder 3">
            <a:extLst>
              <a:ext uri="{FF2B5EF4-FFF2-40B4-BE49-F238E27FC236}">
                <a16:creationId xmlns:a16="http://schemas.microsoft.com/office/drawing/2014/main" id="{9DCF62D7-E081-4FD3-AA81-8E1F5F9EEE5B}"/>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11" name="Content Placeholder 4">
            <a:extLst>
              <a:ext uri="{FF2B5EF4-FFF2-40B4-BE49-F238E27FC236}">
                <a16:creationId xmlns:a16="http://schemas.microsoft.com/office/drawing/2014/main" id="{DA07A05E-E393-4F46-A011-277490DC08E9}"/>
              </a:ext>
            </a:extLst>
          </p:cNvPr>
          <p:cNvSpPr>
            <a:spLocks noGrp="1"/>
          </p:cNvSpPr>
          <p:nvPr>
            <p:ph sz="quarter" idx="15" hasCustomPrompt="1"/>
          </p:nvPr>
        </p:nvSpPr>
        <p:spPr>
          <a:xfrm>
            <a:off x="6403349" y="1582722"/>
            <a:ext cx="4896475" cy="3369524"/>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ext Placeholder 2">
            <a:extLst>
              <a:ext uri="{FF2B5EF4-FFF2-40B4-BE49-F238E27FC236}">
                <a16:creationId xmlns:a16="http://schemas.microsoft.com/office/drawing/2014/main" id="{85F6F67A-D083-4FD6-AA0C-A041F592348F}"/>
              </a:ext>
            </a:extLst>
          </p:cNvPr>
          <p:cNvSpPr>
            <a:spLocks noGrp="1"/>
          </p:cNvSpPr>
          <p:nvPr>
            <p:ph type="body" sz="quarter" idx="16" hasCustomPrompt="1"/>
          </p:nvPr>
        </p:nvSpPr>
        <p:spPr>
          <a:xfrm>
            <a:off x="906463" y="5111609"/>
            <a:ext cx="10393362" cy="746266"/>
          </a:xfrm>
          <a:solidFill>
            <a:schemeClr val="accent1"/>
          </a:solidFill>
        </p:spPr>
        <p:txBody>
          <a:bodyPr lIns="108000" tIns="108000" rIns="108000" bIns="108000"/>
          <a:lstStyle>
            <a:lvl1pPr marL="0" indent="0">
              <a:buNone/>
              <a:defRPr>
                <a:solidFill>
                  <a:schemeClr val="bg1"/>
                </a:solidFill>
              </a:defRPr>
            </a:lvl1pPr>
          </a:lstStyle>
          <a:p>
            <a:pPr lvl="0"/>
            <a:r>
              <a:rPr lang="en-US"/>
              <a:t>Add highlight copy</a:t>
            </a:r>
            <a:endParaRPr lang="en-GB"/>
          </a:p>
        </p:txBody>
      </p:sp>
    </p:spTree>
    <p:extLst>
      <p:ext uri="{BB962C8B-B14F-4D97-AF65-F5344CB8AC3E}">
        <p14:creationId xmlns:p14="http://schemas.microsoft.com/office/powerpoint/2010/main" val="111992421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subtitle, content &amp; pink text box">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ABEF81-F4DC-47E6-963A-5BFAEB3FE875}"/>
              </a:ext>
            </a:extLst>
          </p:cNvPr>
          <p:cNvSpPr/>
          <p:nvPr userDrawn="1"/>
        </p:nvSpPr>
        <p:spPr bwMode="gray">
          <a:xfrm>
            <a:off x="359596" y="811658"/>
            <a:ext cx="11743361" cy="403439"/>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bg1"/>
              </a:solidFill>
              <a:latin typeface="Brave Sans" panose="020B0504020101010102" pitchFamily="34" charset="0"/>
              <a:cs typeface="Brave Sans" panose="020B0504020101010102" pitchFamily="34" charset="0"/>
            </a:endParaRPr>
          </a:p>
        </p:txBody>
      </p:sp>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906462" y="1592264"/>
            <a:ext cx="5868909" cy="4265611"/>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1">
            <a:extLst>
              <a:ext uri="{FF2B5EF4-FFF2-40B4-BE49-F238E27FC236}">
                <a16:creationId xmlns:a16="http://schemas.microsoft.com/office/drawing/2014/main" id="{D4FED8BD-D08F-4794-BD3E-95BEF1669D1F}"/>
              </a:ext>
            </a:extLst>
          </p:cNvPr>
          <p:cNvSpPr>
            <a:spLocks noGrp="1"/>
          </p:cNvSpPr>
          <p:nvPr>
            <p:ph type="title" hasCustomPrompt="1"/>
          </p:nvPr>
        </p:nvSpPr>
        <p:spPr>
          <a:xfrm>
            <a:off x="906463" y="506192"/>
            <a:ext cx="5868910" cy="540000"/>
          </a:xfrm>
        </p:spPr>
        <p:txBody>
          <a:bodyPr anchor="ctr"/>
          <a:lstStyle>
            <a:lvl1pPr>
              <a:defRPr/>
            </a:lvl1pPr>
          </a:lstStyle>
          <a:p>
            <a:r>
              <a:rPr lang="en-US"/>
              <a:t>Add title</a:t>
            </a:r>
            <a:endParaRPr lang="en-GB"/>
          </a:p>
        </p:txBody>
      </p:sp>
      <p:sp>
        <p:nvSpPr>
          <p:cNvPr id="11" name="Text Placeholder 3">
            <a:extLst>
              <a:ext uri="{FF2B5EF4-FFF2-40B4-BE49-F238E27FC236}">
                <a16:creationId xmlns:a16="http://schemas.microsoft.com/office/drawing/2014/main" id="{AF4A8A07-B1F8-4A0D-B994-2DAE348DB8F4}"/>
              </a:ext>
            </a:extLst>
          </p:cNvPr>
          <p:cNvSpPr>
            <a:spLocks noGrp="1"/>
          </p:cNvSpPr>
          <p:nvPr>
            <p:ph type="body" sz="quarter" idx="10" hasCustomPrompt="1"/>
          </p:nvPr>
        </p:nvSpPr>
        <p:spPr>
          <a:xfrm>
            <a:off x="906463" y="1155943"/>
            <a:ext cx="5868909"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cxnSp>
        <p:nvCxnSpPr>
          <p:cNvPr id="7" name="Straight Connector 6">
            <a:extLst>
              <a:ext uri="{FF2B5EF4-FFF2-40B4-BE49-F238E27FC236}">
                <a16:creationId xmlns:a16="http://schemas.microsoft.com/office/drawing/2014/main" id="{2700FF85-2E17-439D-9472-397AA16C0E9C}"/>
              </a:ext>
            </a:extLst>
          </p:cNvPr>
          <p:cNvCxnSpPr>
            <a:cxnSpLocks/>
          </p:cNvCxnSpPr>
          <p:nvPr userDrawn="1"/>
        </p:nvCxnSpPr>
        <p:spPr>
          <a:xfrm>
            <a:off x="906463" y="1074695"/>
            <a:ext cx="5868908" cy="0"/>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77FF87AD-305C-4D41-BF04-75409FC25CC2}"/>
              </a:ext>
            </a:extLst>
          </p:cNvPr>
          <p:cNvSpPr>
            <a:spLocks noGrp="1"/>
          </p:cNvSpPr>
          <p:nvPr>
            <p:ph type="body" sz="quarter" idx="16" hasCustomPrompt="1"/>
          </p:nvPr>
        </p:nvSpPr>
        <p:spPr>
          <a:xfrm>
            <a:off x="7227063" y="630237"/>
            <a:ext cx="4058473" cy="5227637"/>
          </a:xfrm>
          <a:solidFill>
            <a:schemeClr val="accent1"/>
          </a:solidFill>
        </p:spPr>
        <p:txBody>
          <a:bodyPr lIns="108000" tIns="108000" rIns="108000" bIns="108000"/>
          <a:lstStyle>
            <a:lvl1pPr marL="0" indent="0">
              <a:buNone/>
              <a:defRPr>
                <a:solidFill>
                  <a:schemeClr val="bg1"/>
                </a:solidFill>
              </a:defRPr>
            </a:lvl1pPr>
          </a:lstStyle>
          <a:p>
            <a:pPr lvl="0"/>
            <a:r>
              <a:rPr lang="en-US"/>
              <a:t>Add highlight copy</a:t>
            </a:r>
            <a:endParaRPr lang="en-GB"/>
          </a:p>
        </p:txBody>
      </p:sp>
    </p:spTree>
    <p:extLst>
      <p:ext uri="{BB962C8B-B14F-4D97-AF65-F5344CB8AC3E}">
        <p14:creationId xmlns:p14="http://schemas.microsoft.com/office/powerpoint/2010/main" val="362416540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subtitle &amp; 2 content with callout box pink solid LHS">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3617894" y="1582722"/>
            <a:ext cx="3610240" cy="4265612"/>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1">
            <a:extLst>
              <a:ext uri="{FF2B5EF4-FFF2-40B4-BE49-F238E27FC236}">
                <a16:creationId xmlns:a16="http://schemas.microsoft.com/office/drawing/2014/main" id="{1F5E793A-7E2B-4E88-8C3A-960B055FD2D5}"/>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12" name="Text Placeholder 3">
            <a:extLst>
              <a:ext uri="{FF2B5EF4-FFF2-40B4-BE49-F238E27FC236}">
                <a16:creationId xmlns:a16="http://schemas.microsoft.com/office/drawing/2014/main" id="{9DCF62D7-E081-4FD3-AA81-8E1F5F9EEE5B}"/>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11" name="Content Placeholder 4">
            <a:extLst>
              <a:ext uri="{FF2B5EF4-FFF2-40B4-BE49-F238E27FC236}">
                <a16:creationId xmlns:a16="http://schemas.microsoft.com/office/drawing/2014/main" id="{DA07A05E-E393-4F46-A011-277490DC08E9}"/>
              </a:ext>
            </a:extLst>
          </p:cNvPr>
          <p:cNvSpPr>
            <a:spLocks noGrp="1"/>
          </p:cNvSpPr>
          <p:nvPr>
            <p:ph sz="quarter" idx="15" hasCustomPrompt="1"/>
          </p:nvPr>
        </p:nvSpPr>
        <p:spPr>
          <a:xfrm>
            <a:off x="7675296" y="1582722"/>
            <a:ext cx="3610240" cy="4265612"/>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2">
            <a:extLst>
              <a:ext uri="{FF2B5EF4-FFF2-40B4-BE49-F238E27FC236}">
                <a16:creationId xmlns:a16="http://schemas.microsoft.com/office/drawing/2014/main" id="{C79D51ED-1FED-4AE8-A8C8-1F768FC848E7}"/>
              </a:ext>
            </a:extLst>
          </p:cNvPr>
          <p:cNvSpPr>
            <a:spLocks noGrp="1"/>
          </p:cNvSpPr>
          <p:nvPr>
            <p:ph type="body" sz="quarter" idx="16" hasCustomPrompt="1"/>
          </p:nvPr>
        </p:nvSpPr>
        <p:spPr>
          <a:xfrm>
            <a:off x="906463" y="1592263"/>
            <a:ext cx="2264268" cy="4265612"/>
          </a:xfrm>
          <a:solidFill>
            <a:schemeClr val="accent1"/>
          </a:solidFill>
        </p:spPr>
        <p:txBody>
          <a:bodyPr lIns="108000" tIns="108000" rIns="108000" bIns="108000"/>
          <a:lstStyle>
            <a:lvl1pPr marL="0" indent="0">
              <a:buFont typeface="Arial" panose="020B0604020202020204" pitchFamily="34" charset="0"/>
              <a:buNone/>
              <a:defRPr>
                <a:solidFill>
                  <a:schemeClr val="bg1"/>
                </a:solidFill>
              </a:defRPr>
            </a:lvl1pPr>
          </a:lstStyle>
          <a:p>
            <a:pPr lvl="0"/>
            <a:r>
              <a:rPr lang="en-US"/>
              <a:t>Add highlight copy</a:t>
            </a:r>
            <a:endParaRPr lang="en-GB"/>
          </a:p>
        </p:txBody>
      </p:sp>
    </p:spTree>
    <p:extLst>
      <p:ext uri="{BB962C8B-B14F-4D97-AF65-F5344CB8AC3E}">
        <p14:creationId xmlns:p14="http://schemas.microsoft.com/office/powerpoint/2010/main" val="394940661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subtitle &amp; 2 content with callout box pink bottom">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906463" y="1582722"/>
            <a:ext cx="4896475" cy="3369524"/>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1">
            <a:extLst>
              <a:ext uri="{FF2B5EF4-FFF2-40B4-BE49-F238E27FC236}">
                <a16:creationId xmlns:a16="http://schemas.microsoft.com/office/drawing/2014/main" id="{1F5E793A-7E2B-4E88-8C3A-960B055FD2D5}"/>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12" name="Text Placeholder 3">
            <a:extLst>
              <a:ext uri="{FF2B5EF4-FFF2-40B4-BE49-F238E27FC236}">
                <a16:creationId xmlns:a16="http://schemas.microsoft.com/office/drawing/2014/main" id="{9DCF62D7-E081-4FD3-AA81-8E1F5F9EEE5B}"/>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11" name="Content Placeholder 4">
            <a:extLst>
              <a:ext uri="{FF2B5EF4-FFF2-40B4-BE49-F238E27FC236}">
                <a16:creationId xmlns:a16="http://schemas.microsoft.com/office/drawing/2014/main" id="{DA07A05E-E393-4F46-A011-277490DC08E9}"/>
              </a:ext>
            </a:extLst>
          </p:cNvPr>
          <p:cNvSpPr>
            <a:spLocks noGrp="1"/>
          </p:cNvSpPr>
          <p:nvPr>
            <p:ph sz="quarter" idx="15" hasCustomPrompt="1"/>
          </p:nvPr>
        </p:nvSpPr>
        <p:spPr>
          <a:xfrm>
            <a:off x="6403349" y="1582722"/>
            <a:ext cx="4896475" cy="3369524"/>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ext Placeholder 2">
            <a:extLst>
              <a:ext uri="{FF2B5EF4-FFF2-40B4-BE49-F238E27FC236}">
                <a16:creationId xmlns:a16="http://schemas.microsoft.com/office/drawing/2014/main" id="{85F6F67A-D083-4FD6-AA0C-A041F592348F}"/>
              </a:ext>
            </a:extLst>
          </p:cNvPr>
          <p:cNvSpPr>
            <a:spLocks noGrp="1"/>
          </p:cNvSpPr>
          <p:nvPr>
            <p:ph type="body" sz="quarter" idx="16" hasCustomPrompt="1"/>
          </p:nvPr>
        </p:nvSpPr>
        <p:spPr>
          <a:xfrm>
            <a:off x="906463" y="5111609"/>
            <a:ext cx="10393362" cy="746266"/>
          </a:xfrm>
          <a:solidFill>
            <a:schemeClr val="accent1"/>
          </a:solidFill>
        </p:spPr>
        <p:txBody>
          <a:bodyPr lIns="108000" tIns="108000" rIns="108000" bIns="108000"/>
          <a:lstStyle>
            <a:lvl1pPr marL="0" indent="0">
              <a:buNone/>
              <a:defRPr>
                <a:solidFill>
                  <a:schemeClr val="bg1"/>
                </a:solidFill>
              </a:defRPr>
            </a:lvl1pPr>
          </a:lstStyle>
          <a:p>
            <a:pPr lvl="0"/>
            <a:r>
              <a:rPr lang="en-US"/>
              <a:t>Add highlight copy</a:t>
            </a:r>
            <a:endParaRPr lang="en-GB"/>
          </a:p>
        </p:txBody>
      </p:sp>
    </p:spTree>
    <p:extLst>
      <p:ext uri="{BB962C8B-B14F-4D97-AF65-F5344CB8AC3E}">
        <p14:creationId xmlns:p14="http://schemas.microsoft.com/office/powerpoint/2010/main" val="31446419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subtitle &amp; 3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906463" y="1592262"/>
            <a:ext cx="3192926" cy="4265613"/>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1">
            <a:extLst>
              <a:ext uri="{FF2B5EF4-FFF2-40B4-BE49-F238E27FC236}">
                <a16:creationId xmlns:a16="http://schemas.microsoft.com/office/drawing/2014/main" id="{B2B97DB9-3230-46A0-B771-CE6313ACAE25}"/>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12" name="Text Placeholder 3">
            <a:extLst>
              <a:ext uri="{FF2B5EF4-FFF2-40B4-BE49-F238E27FC236}">
                <a16:creationId xmlns:a16="http://schemas.microsoft.com/office/drawing/2014/main" id="{A268AF93-688C-49C3-B3E1-6AA58B91DC73}"/>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13" name="Content Placeholder 4">
            <a:extLst>
              <a:ext uri="{FF2B5EF4-FFF2-40B4-BE49-F238E27FC236}">
                <a16:creationId xmlns:a16="http://schemas.microsoft.com/office/drawing/2014/main" id="{1483387E-4CE1-4EA6-9443-14852B8BF14D}"/>
              </a:ext>
            </a:extLst>
          </p:cNvPr>
          <p:cNvSpPr>
            <a:spLocks noGrp="1"/>
          </p:cNvSpPr>
          <p:nvPr>
            <p:ph sz="quarter" idx="12" hasCustomPrompt="1"/>
          </p:nvPr>
        </p:nvSpPr>
        <p:spPr>
          <a:xfrm>
            <a:off x="4506681" y="1592262"/>
            <a:ext cx="3192926" cy="4265613"/>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4">
            <a:extLst>
              <a:ext uri="{FF2B5EF4-FFF2-40B4-BE49-F238E27FC236}">
                <a16:creationId xmlns:a16="http://schemas.microsoft.com/office/drawing/2014/main" id="{94A2A4F1-80D1-482D-AFD0-4BF3770F5208}"/>
              </a:ext>
            </a:extLst>
          </p:cNvPr>
          <p:cNvSpPr>
            <a:spLocks noGrp="1"/>
          </p:cNvSpPr>
          <p:nvPr>
            <p:ph sz="quarter" idx="13" hasCustomPrompt="1"/>
          </p:nvPr>
        </p:nvSpPr>
        <p:spPr>
          <a:xfrm>
            <a:off x="8106899" y="1592262"/>
            <a:ext cx="3192926" cy="4265613"/>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4515236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subtitle &amp; 3 content with pink callou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906463" y="1592263"/>
            <a:ext cx="3192926" cy="3421864"/>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1">
            <a:extLst>
              <a:ext uri="{FF2B5EF4-FFF2-40B4-BE49-F238E27FC236}">
                <a16:creationId xmlns:a16="http://schemas.microsoft.com/office/drawing/2014/main" id="{B2B97DB9-3230-46A0-B771-CE6313ACAE25}"/>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12" name="Text Placeholder 3">
            <a:extLst>
              <a:ext uri="{FF2B5EF4-FFF2-40B4-BE49-F238E27FC236}">
                <a16:creationId xmlns:a16="http://schemas.microsoft.com/office/drawing/2014/main" id="{A268AF93-688C-49C3-B3E1-6AA58B91DC73}"/>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13" name="Content Placeholder 4">
            <a:extLst>
              <a:ext uri="{FF2B5EF4-FFF2-40B4-BE49-F238E27FC236}">
                <a16:creationId xmlns:a16="http://schemas.microsoft.com/office/drawing/2014/main" id="{1483387E-4CE1-4EA6-9443-14852B8BF14D}"/>
              </a:ext>
            </a:extLst>
          </p:cNvPr>
          <p:cNvSpPr>
            <a:spLocks noGrp="1"/>
          </p:cNvSpPr>
          <p:nvPr>
            <p:ph sz="quarter" idx="12" hasCustomPrompt="1"/>
          </p:nvPr>
        </p:nvSpPr>
        <p:spPr>
          <a:xfrm>
            <a:off x="4506681" y="1592263"/>
            <a:ext cx="3192926" cy="3421864"/>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4">
            <a:extLst>
              <a:ext uri="{FF2B5EF4-FFF2-40B4-BE49-F238E27FC236}">
                <a16:creationId xmlns:a16="http://schemas.microsoft.com/office/drawing/2014/main" id="{94A2A4F1-80D1-482D-AFD0-4BF3770F5208}"/>
              </a:ext>
            </a:extLst>
          </p:cNvPr>
          <p:cNvSpPr>
            <a:spLocks noGrp="1"/>
          </p:cNvSpPr>
          <p:nvPr>
            <p:ph sz="quarter" idx="13" hasCustomPrompt="1"/>
          </p:nvPr>
        </p:nvSpPr>
        <p:spPr>
          <a:xfrm>
            <a:off x="8106899" y="1592263"/>
            <a:ext cx="3192926" cy="3421864"/>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2">
            <a:extLst>
              <a:ext uri="{FF2B5EF4-FFF2-40B4-BE49-F238E27FC236}">
                <a16:creationId xmlns:a16="http://schemas.microsoft.com/office/drawing/2014/main" id="{E66F8E85-E11E-4D83-8C64-EBA0B34C5521}"/>
              </a:ext>
            </a:extLst>
          </p:cNvPr>
          <p:cNvSpPr>
            <a:spLocks noGrp="1"/>
          </p:cNvSpPr>
          <p:nvPr>
            <p:ph type="body" sz="quarter" idx="16" hasCustomPrompt="1"/>
          </p:nvPr>
        </p:nvSpPr>
        <p:spPr>
          <a:xfrm>
            <a:off x="906463" y="5111609"/>
            <a:ext cx="10393362" cy="746266"/>
          </a:xfrm>
          <a:solidFill>
            <a:schemeClr val="accent1"/>
          </a:solidFill>
        </p:spPr>
        <p:txBody>
          <a:bodyPr lIns="108000" tIns="108000" rIns="108000" bIns="108000"/>
          <a:lstStyle>
            <a:lvl1pPr marL="0" indent="0">
              <a:buNone/>
              <a:defRPr>
                <a:solidFill>
                  <a:schemeClr val="bg1"/>
                </a:solidFill>
              </a:defRPr>
            </a:lvl1pPr>
          </a:lstStyle>
          <a:p>
            <a:pPr lvl="0"/>
            <a:r>
              <a:rPr lang="en-US"/>
              <a:t>Add highlight copy</a:t>
            </a:r>
            <a:endParaRPr lang="en-GB"/>
          </a:p>
        </p:txBody>
      </p:sp>
    </p:spTree>
    <p:extLst>
      <p:ext uri="{BB962C8B-B14F-4D97-AF65-F5344CB8AC3E}">
        <p14:creationId xmlns:p14="http://schemas.microsoft.com/office/powerpoint/2010/main" val="126898206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amp; graph with title">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1AE376A4-7281-4F17-A9FD-693411D93715}"/>
              </a:ext>
            </a:extLst>
          </p:cNvPr>
          <p:cNvSpPr>
            <a:spLocks noGrp="1"/>
          </p:cNvSpPr>
          <p:nvPr>
            <p:ph type="body" sz="quarter" idx="15" hasCustomPrompt="1"/>
          </p:nvPr>
        </p:nvSpPr>
        <p:spPr>
          <a:xfrm>
            <a:off x="2039565" y="1532878"/>
            <a:ext cx="8112871" cy="343161"/>
          </a:xfrm>
        </p:spPr>
        <p:txBody>
          <a:bodyPr vert="horz" lIns="0" tIns="0" rIns="0" bIns="0" rtlCol="0">
            <a:noAutofit/>
          </a:bodyPr>
          <a:lstStyle>
            <a:lvl1pPr marL="0" indent="0">
              <a:buNone/>
              <a:defRPr lang="en-GB" sz="18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graph title</a:t>
            </a:r>
            <a:endParaRPr lang="en-GB"/>
          </a:p>
        </p:txBody>
      </p:sp>
      <p:sp>
        <p:nvSpPr>
          <p:cNvPr id="10" name="Chart Placeholder 9">
            <a:extLst>
              <a:ext uri="{FF2B5EF4-FFF2-40B4-BE49-F238E27FC236}">
                <a16:creationId xmlns:a16="http://schemas.microsoft.com/office/drawing/2014/main" id="{8EFF319E-6DBC-44DF-A53F-FCD666A4AD0D}"/>
              </a:ext>
            </a:extLst>
          </p:cNvPr>
          <p:cNvSpPr>
            <a:spLocks noGrp="1"/>
          </p:cNvSpPr>
          <p:nvPr>
            <p:ph type="chart" sz="quarter" idx="17" hasCustomPrompt="1"/>
          </p:nvPr>
        </p:nvSpPr>
        <p:spPr>
          <a:xfrm>
            <a:off x="2039831" y="1999130"/>
            <a:ext cx="8112338" cy="3702927"/>
          </a:xfrm>
          <a:solidFill>
            <a:schemeClr val="bg2">
              <a:lumMod val="20000"/>
              <a:lumOff val="80000"/>
            </a:schemeClr>
          </a:solidFill>
        </p:spPr>
        <p:txBody>
          <a:bodyPr/>
          <a:lstStyle>
            <a:lvl1pPr marL="0" indent="0">
              <a:buNone/>
              <a:defRPr sz="1600"/>
            </a:lvl1pPr>
          </a:lstStyle>
          <a:p>
            <a:r>
              <a:rPr lang="en-GB"/>
              <a:t>Add graph</a:t>
            </a:r>
          </a:p>
        </p:txBody>
      </p:sp>
      <p:sp>
        <p:nvSpPr>
          <p:cNvPr id="13" name="Text Placeholder 9">
            <a:extLst>
              <a:ext uri="{FF2B5EF4-FFF2-40B4-BE49-F238E27FC236}">
                <a16:creationId xmlns:a16="http://schemas.microsoft.com/office/drawing/2014/main" id="{733755BA-71D4-4CBA-B704-A972C8D5EFBD}"/>
              </a:ext>
            </a:extLst>
          </p:cNvPr>
          <p:cNvSpPr>
            <a:spLocks noGrp="1"/>
          </p:cNvSpPr>
          <p:nvPr>
            <p:ph type="body" sz="quarter" idx="19" hasCustomPrompt="1"/>
          </p:nvPr>
        </p:nvSpPr>
        <p:spPr>
          <a:xfrm>
            <a:off x="2039565" y="5749501"/>
            <a:ext cx="8112871" cy="167809"/>
          </a:xfrm>
        </p:spPr>
        <p:txBody>
          <a:bodyPr vert="horz" lIns="0" tIns="0" rIns="0" bIns="0" rtlCol="0">
            <a:noAutofit/>
          </a:bodyPr>
          <a:lstStyle>
            <a:lvl1pPr marL="0" indent="0">
              <a:buNone/>
              <a:defRPr lang="en-US" sz="9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footnote/source</a:t>
            </a:r>
            <a:endParaRPr lang="en-GB"/>
          </a:p>
        </p:txBody>
      </p:sp>
      <p:sp>
        <p:nvSpPr>
          <p:cNvPr id="8" name="Title 1">
            <a:extLst>
              <a:ext uri="{FF2B5EF4-FFF2-40B4-BE49-F238E27FC236}">
                <a16:creationId xmlns:a16="http://schemas.microsoft.com/office/drawing/2014/main" id="{C458DEB9-9AB7-4ACE-AE31-8AF903593611}"/>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11" name="Text Placeholder 3">
            <a:extLst>
              <a:ext uri="{FF2B5EF4-FFF2-40B4-BE49-F238E27FC236}">
                <a16:creationId xmlns:a16="http://schemas.microsoft.com/office/drawing/2014/main" id="{B5C61C21-A8E6-472E-99BC-490D2AA6D726}"/>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2441757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amp; 2 graphs with text &amp; titles">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1AE376A4-7281-4F17-A9FD-693411D93715}"/>
              </a:ext>
            </a:extLst>
          </p:cNvPr>
          <p:cNvSpPr>
            <a:spLocks noGrp="1"/>
          </p:cNvSpPr>
          <p:nvPr>
            <p:ph type="body" sz="quarter" idx="15" hasCustomPrompt="1"/>
          </p:nvPr>
        </p:nvSpPr>
        <p:spPr>
          <a:xfrm>
            <a:off x="906500" y="1549660"/>
            <a:ext cx="4780276" cy="343161"/>
          </a:xfrm>
        </p:spPr>
        <p:txBody>
          <a:bodyPr vert="horz" lIns="0" tIns="0" rIns="0" bIns="0" rtlCol="0">
            <a:noAutofit/>
          </a:bodyPr>
          <a:lstStyle>
            <a:lvl1pPr marL="0" indent="0">
              <a:buNone/>
              <a:defRPr lang="en-GB" sz="16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graph title</a:t>
            </a:r>
            <a:endParaRPr lang="en-GB"/>
          </a:p>
        </p:txBody>
      </p:sp>
      <p:sp>
        <p:nvSpPr>
          <p:cNvPr id="10" name="Chart Placeholder 9">
            <a:extLst>
              <a:ext uri="{FF2B5EF4-FFF2-40B4-BE49-F238E27FC236}">
                <a16:creationId xmlns:a16="http://schemas.microsoft.com/office/drawing/2014/main" id="{8EFF319E-6DBC-44DF-A53F-FCD666A4AD0D}"/>
              </a:ext>
            </a:extLst>
          </p:cNvPr>
          <p:cNvSpPr>
            <a:spLocks noGrp="1"/>
          </p:cNvSpPr>
          <p:nvPr>
            <p:ph type="chart" sz="quarter" idx="17" hasCustomPrompt="1"/>
          </p:nvPr>
        </p:nvSpPr>
        <p:spPr>
          <a:xfrm>
            <a:off x="906463" y="1999130"/>
            <a:ext cx="4779962" cy="2411505"/>
          </a:xfrm>
          <a:solidFill>
            <a:schemeClr val="bg2">
              <a:lumMod val="20000"/>
              <a:lumOff val="80000"/>
            </a:schemeClr>
          </a:solidFill>
        </p:spPr>
        <p:txBody>
          <a:bodyPr/>
          <a:lstStyle>
            <a:lvl1pPr marL="0" indent="0">
              <a:buNone/>
              <a:defRPr sz="1600"/>
            </a:lvl1pPr>
          </a:lstStyle>
          <a:p>
            <a:r>
              <a:rPr lang="en-GB"/>
              <a:t>Add graph</a:t>
            </a:r>
          </a:p>
        </p:txBody>
      </p:sp>
      <p:sp>
        <p:nvSpPr>
          <p:cNvPr id="13" name="Text Placeholder 9">
            <a:extLst>
              <a:ext uri="{FF2B5EF4-FFF2-40B4-BE49-F238E27FC236}">
                <a16:creationId xmlns:a16="http://schemas.microsoft.com/office/drawing/2014/main" id="{733755BA-71D4-4CBA-B704-A972C8D5EFBD}"/>
              </a:ext>
            </a:extLst>
          </p:cNvPr>
          <p:cNvSpPr>
            <a:spLocks noGrp="1"/>
          </p:cNvSpPr>
          <p:nvPr>
            <p:ph type="body" sz="quarter" idx="19" hasCustomPrompt="1"/>
          </p:nvPr>
        </p:nvSpPr>
        <p:spPr>
          <a:xfrm>
            <a:off x="906500" y="5753422"/>
            <a:ext cx="4780276" cy="167809"/>
          </a:xfrm>
        </p:spPr>
        <p:txBody>
          <a:bodyPr vert="horz" lIns="0" tIns="0" rIns="0" bIns="0" rtlCol="0">
            <a:noAutofit/>
          </a:bodyPr>
          <a:lstStyle>
            <a:lvl1pPr marL="0" indent="0">
              <a:buNone/>
              <a:defRPr lang="en-US" sz="9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footnote/source</a:t>
            </a:r>
            <a:endParaRPr lang="en-GB"/>
          </a:p>
        </p:txBody>
      </p:sp>
      <p:sp>
        <p:nvSpPr>
          <p:cNvPr id="4" name="Text Placeholder 3">
            <a:extLst>
              <a:ext uri="{FF2B5EF4-FFF2-40B4-BE49-F238E27FC236}">
                <a16:creationId xmlns:a16="http://schemas.microsoft.com/office/drawing/2014/main" id="{D8486FD2-0742-409A-B501-45247128BE73}"/>
              </a:ext>
            </a:extLst>
          </p:cNvPr>
          <p:cNvSpPr>
            <a:spLocks noGrp="1"/>
          </p:cNvSpPr>
          <p:nvPr>
            <p:ph type="body" sz="quarter" idx="21" hasCustomPrompt="1"/>
          </p:nvPr>
        </p:nvSpPr>
        <p:spPr>
          <a:xfrm>
            <a:off x="906461" y="4544359"/>
            <a:ext cx="4779956" cy="1010462"/>
          </a:xfrm>
        </p:spPr>
        <p:txBody>
          <a:bodyPr/>
          <a:lstStyle>
            <a:lvl1pPr marL="134938" indent="-134938">
              <a:defRPr sz="1400"/>
            </a:lvl1pPr>
          </a:lstStyle>
          <a:p>
            <a:pPr lvl="0"/>
            <a:r>
              <a:rPr lang="en-US"/>
              <a:t>Add first level body copy</a:t>
            </a:r>
            <a:endParaRPr lang="en-GB"/>
          </a:p>
        </p:txBody>
      </p:sp>
      <p:sp>
        <p:nvSpPr>
          <p:cNvPr id="16" name="Title 1">
            <a:extLst>
              <a:ext uri="{FF2B5EF4-FFF2-40B4-BE49-F238E27FC236}">
                <a16:creationId xmlns:a16="http://schemas.microsoft.com/office/drawing/2014/main" id="{75C516CB-64FB-41AB-A15A-8D5426967D94}"/>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18" name="Text Placeholder 3">
            <a:extLst>
              <a:ext uri="{FF2B5EF4-FFF2-40B4-BE49-F238E27FC236}">
                <a16:creationId xmlns:a16="http://schemas.microsoft.com/office/drawing/2014/main" id="{EBC44855-F43B-49F1-B4CE-90A9B6FEC6D1}"/>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15" name="Text Placeholder 9">
            <a:extLst>
              <a:ext uri="{FF2B5EF4-FFF2-40B4-BE49-F238E27FC236}">
                <a16:creationId xmlns:a16="http://schemas.microsoft.com/office/drawing/2014/main" id="{54DABF8B-F946-4C2E-9403-3E1F24A49B0B}"/>
              </a:ext>
            </a:extLst>
          </p:cNvPr>
          <p:cNvSpPr>
            <a:spLocks noGrp="1"/>
          </p:cNvSpPr>
          <p:nvPr>
            <p:ph type="body" sz="quarter" idx="22" hasCustomPrompt="1"/>
          </p:nvPr>
        </p:nvSpPr>
        <p:spPr>
          <a:xfrm>
            <a:off x="6519900" y="1549660"/>
            <a:ext cx="4780276" cy="343161"/>
          </a:xfrm>
        </p:spPr>
        <p:txBody>
          <a:bodyPr vert="horz" lIns="0" tIns="0" rIns="0" bIns="0" rtlCol="0">
            <a:noAutofit/>
          </a:bodyPr>
          <a:lstStyle>
            <a:lvl1pPr marL="0" indent="0">
              <a:buNone/>
              <a:defRPr lang="en-GB" sz="16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graph title</a:t>
            </a:r>
            <a:endParaRPr lang="en-GB"/>
          </a:p>
        </p:txBody>
      </p:sp>
      <p:sp>
        <p:nvSpPr>
          <p:cNvPr id="17" name="Chart Placeholder 9">
            <a:extLst>
              <a:ext uri="{FF2B5EF4-FFF2-40B4-BE49-F238E27FC236}">
                <a16:creationId xmlns:a16="http://schemas.microsoft.com/office/drawing/2014/main" id="{8C992EB9-DF5A-4BEB-B9D4-5FF0902E7027}"/>
              </a:ext>
            </a:extLst>
          </p:cNvPr>
          <p:cNvSpPr>
            <a:spLocks noGrp="1"/>
          </p:cNvSpPr>
          <p:nvPr>
            <p:ph type="chart" sz="quarter" idx="23" hasCustomPrompt="1"/>
          </p:nvPr>
        </p:nvSpPr>
        <p:spPr>
          <a:xfrm>
            <a:off x="6519863" y="1999130"/>
            <a:ext cx="4779962" cy="2411505"/>
          </a:xfrm>
          <a:solidFill>
            <a:schemeClr val="bg2">
              <a:lumMod val="20000"/>
              <a:lumOff val="80000"/>
            </a:schemeClr>
          </a:solidFill>
        </p:spPr>
        <p:txBody>
          <a:bodyPr/>
          <a:lstStyle>
            <a:lvl1pPr marL="0" indent="0">
              <a:buNone/>
              <a:defRPr sz="1600"/>
            </a:lvl1pPr>
          </a:lstStyle>
          <a:p>
            <a:r>
              <a:rPr lang="en-GB"/>
              <a:t>Add graph</a:t>
            </a:r>
          </a:p>
        </p:txBody>
      </p:sp>
      <p:sp>
        <p:nvSpPr>
          <p:cNvPr id="19" name="Text Placeholder 9">
            <a:extLst>
              <a:ext uri="{FF2B5EF4-FFF2-40B4-BE49-F238E27FC236}">
                <a16:creationId xmlns:a16="http://schemas.microsoft.com/office/drawing/2014/main" id="{D6062728-491B-4969-A0E0-7AAA0C942273}"/>
              </a:ext>
            </a:extLst>
          </p:cNvPr>
          <p:cNvSpPr>
            <a:spLocks noGrp="1"/>
          </p:cNvSpPr>
          <p:nvPr>
            <p:ph type="body" sz="quarter" idx="24" hasCustomPrompt="1"/>
          </p:nvPr>
        </p:nvSpPr>
        <p:spPr>
          <a:xfrm>
            <a:off x="6519900" y="5753422"/>
            <a:ext cx="4780276" cy="167809"/>
          </a:xfrm>
        </p:spPr>
        <p:txBody>
          <a:bodyPr vert="horz" lIns="0" tIns="0" rIns="0" bIns="0" rtlCol="0">
            <a:noAutofit/>
          </a:bodyPr>
          <a:lstStyle>
            <a:lvl1pPr marL="0" indent="0">
              <a:buNone/>
              <a:defRPr lang="en-US" sz="9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footnote/source</a:t>
            </a:r>
            <a:endParaRPr lang="en-GB"/>
          </a:p>
        </p:txBody>
      </p:sp>
      <p:sp>
        <p:nvSpPr>
          <p:cNvPr id="20" name="Text Placeholder 3">
            <a:extLst>
              <a:ext uri="{FF2B5EF4-FFF2-40B4-BE49-F238E27FC236}">
                <a16:creationId xmlns:a16="http://schemas.microsoft.com/office/drawing/2014/main" id="{EBB02456-66F8-4E20-BD4D-D00758C8DAAF}"/>
              </a:ext>
            </a:extLst>
          </p:cNvPr>
          <p:cNvSpPr>
            <a:spLocks noGrp="1"/>
          </p:cNvSpPr>
          <p:nvPr>
            <p:ph type="body" sz="quarter" idx="25" hasCustomPrompt="1"/>
          </p:nvPr>
        </p:nvSpPr>
        <p:spPr>
          <a:xfrm>
            <a:off x="6519861" y="4544359"/>
            <a:ext cx="4779956" cy="1010462"/>
          </a:xfrm>
        </p:spPr>
        <p:txBody>
          <a:bodyPr/>
          <a:lstStyle>
            <a:lvl1pPr marL="134938" indent="-134938">
              <a:defRPr sz="1400"/>
            </a:lvl1pPr>
          </a:lstStyle>
          <a:p>
            <a:pPr lvl="0"/>
            <a:r>
              <a:rPr lang="en-US"/>
              <a:t>Add first level body copy</a:t>
            </a:r>
            <a:endParaRPr lang="en-GB"/>
          </a:p>
        </p:txBody>
      </p:sp>
    </p:spTree>
    <p:extLst>
      <p:ext uri="{BB962C8B-B14F-4D97-AF65-F5344CB8AC3E}">
        <p14:creationId xmlns:p14="http://schemas.microsoft.com/office/powerpoint/2010/main" val="47177140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text box &amp; graph with titles">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1AE376A4-7281-4F17-A9FD-693411D93715}"/>
              </a:ext>
            </a:extLst>
          </p:cNvPr>
          <p:cNvSpPr>
            <a:spLocks noGrp="1"/>
          </p:cNvSpPr>
          <p:nvPr>
            <p:ph type="body" sz="quarter" idx="15" hasCustomPrompt="1"/>
          </p:nvPr>
        </p:nvSpPr>
        <p:spPr>
          <a:xfrm>
            <a:off x="906463" y="1559934"/>
            <a:ext cx="4784889" cy="343161"/>
          </a:xfrm>
        </p:spPr>
        <p:txBody>
          <a:bodyPr vert="horz" lIns="0" tIns="0" rIns="0" bIns="0" rtlCol="0">
            <a:noAutofit/>
          </a:bodyPr>
          <a:lstStyle>
            <a:lvl1pPr marL="0" indent="0">
              <a:buNone/>
              <a:defRPr lang="en-GB" sz="16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title</a:t>
            </a:r>
            <a:endParaRPr lang="en-GB"/>
          </a:p>
        </p:txBody>
      </p:sp>
      <p:sp>
        <p:nvSpPr>
          <p:cNvPr id="9" name="Text Placeholder 9">
            <a:extLst>
              <a:ext uri="{FF2B5EF4-FFF2-40B4-BE49-F238E27FC236}">
                <a16:creationId xmlns:a16="http://schemas.microsoft.com/office/drawing/2014/main" id="{1E8DC738-4037-4237-BAB7-86B39D39E3DB}"/>
              </a:ext>
            </a:extLst>
          </p:cNvPr>
          <p:cNvSpPr>
            <a:spLocks noGrp="1"/>
          </p:cNvSpPr>
          <p:nvPr>
            <p:ph type="body" sz="quarter" idx="16" hasCustomPrompt="1"/>
          </p:nvPr>
        </p:nvSpPr>
        <p:spPr>
          <a:xfrm>
            <a:off x="6358059" y="1559934"/>
            <a:ext cx="4942091" cy="343161"/>
          </a:xfrm>
        </p:spPr>
        <p:txBody>
          <a:bodyPr vert="horz" lIns="0" tIns="0" rIns="0" bIns="0" rtlCol="0">
            <a:noAutofit/>
          </a:bodyPr>
          <a:lstStyle>
            <a:lvl1pPr marL="0" indent="0">
              <a:buNone/>
              <a:defRPr lang="en-GB" sz="16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graph title</a:t>
            </a:r>
            <a:endParaRPr lang="en-GB"/>
          </a:p>
        </p:txBody>
      </p:sp>
      <p:sp>
        <p:nvSpPr>
          <p:cNvPr id="11" name="Chart Placeholder 9">
            <a:extLst>
              <a:ext uri="{FF2B5EF4-FFF2-40B4-BE49-F238E27FC236}">
                <a16:creationId xmlns:a16="http://schemas.microsoft.com/office/drawing/2014/main" id="{59693680-0040-4E91-884A-D427AF4875DC}"/>
              </a:ext>
            </a:extLst>
          </p:cNvPr>
          <p:cNvSpPr>
            <a:spLocks noGrp="1"/>
          </p:cNvSpPr>
          <p:nvPr>
            <p:ph type="chart" sz="quarter" idx="18" hasCustomPrompt="1"/>
          </p:nvPr>
        </p:nvSpPr>
        <p:spPr>
          <a:xfrm>
            <a:off x="6358059" y="1999130"/>
            <a:ext cx="4941766" cy="3579737"/>
          </a:xfrm>
          <a:solidFill>
            <a:schemeClr val="bg2">
              <a:lumMod val="20000"/>
              <a:lumOff val="80000"/>
            </a:schemeClr>
          </a:solidFill>
        </p:spPr>
        <p:txBody>
          <a:bodyPr/>
          <a:lstStyle>
            <a:lvl1pPr marL="0" indent="0">
              <a:buNone/>
              <a:defRPr sz="1600"/>
            </a:lvl1pPr>
          </a:lstStyle>
          <a:p>
            <a:r>
              <a:rPr lang="en-GB"/>
              <a:t>Add graph</a:t>
            </a:r>
          </a:p>
        </p:txBody>
      </p:sp>
      <p:sp>
        <p:nvSpPr>
          <p:cNvPr id="14" name="Text Placeholder 9">
            <a:extLst>
              <a:ext uri="{FF2B5EF4-FFF2-40B4-BE49-F238E27FC236}">
                <a16:creationId xmlns:a16="http://schemas.microsoft.com/office/drawing/2014/main" id="{8F58ECE0-1B4F-46E5-BD09-716EBD33EB53}"/>
              </a:ext>
            </a:extLst>
          </p:cNvPr>
          <p:cNvSpPr>
            <a:spLocks noGrp="1"/>
          </p:cNvSpPr>
          <p:nvPr>
            <p:ph type="body" sz="quarter" idx="20" hasCustomPrompt="1"/>
          </p:nvPr>
        </p:nvSpPr>
        <p:spPr>
          <a:xfrm>
            <a:off x="6358059" y="5757371"/>
            <a:ext cx="4941766" cy="242103"/>
          </a:xfrm>
        </p:spPr>
        <p:txBody>
          <a:bodyPr vert="horz" lIns="0" tIns="0" rIns="0" bIns="0" rtlCol="0">
            <a:noAutofit/>
          </a:bodyPr>
          <a:lstStyle>
            <a:lvl1pPr marL="0" indent="0">
              <a:buNone/>
              <a:defRPr lang="en-US" sz="9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footnote/source</a:t>
            </a:r>
            <a:endParaRPr lang="en-GB"/>
          </a:p>
        </p:txBody>
      </p:sp>
      <p:sp>
        <p:nvSpPr>
          <p:cNvPr id="12" name="Content Placeholder 4">
            <a:extLst>
              <a:ext uri="{FF2B5EF4-FFF2-40B4-BE49-F238E27FC236}">
                <a16:creationId xmlns:a16="http://schemas.microsoft.com/office/drawing/2014/main" id="{1A5B07B7-037F-468E-8448-5A29FA5C1783}"/>
              </a:ext>
            </a:extLst>
          </p:cNvPr>
          <p:cNvSpPr>
            <a:spLocks noGrp="1"/>
          </p:cNvSpPr>
          <p:nvPr>
            <p:ph sz="quarter" idx="11" hasCustomPrompt="1"/>
          </p:nvPr>
        </p:nvSpPr>
        <p:spPr>
          <a:xfrm>
            <a:off x="906464" y="1999130"/>
            <a:ext cx="4785420" cy="3858745"/>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itle 1">
            <a:extLst>
              <a:ext uri="{FF2B5EF4-FFF2-40B4-BE49-F238E27FC236}">
                <a16:creationId xmlns:a16="http://schemas.microsoft.com/office/drawing/2014/main" id="{7EA24D25-6338-4D89-B23F-AFC937C38DBC}"/>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16" name="Text Placeholder 3">
            <a:extLst>
              <a:ext uri="{FF2B5EF4-FFF2-40B4-BE49-F238E27FC236}">
                <a16:creationId xmlns:a16="http://schemas.microsoft.com/office/drawing/2014/main" id="{F748BD08-B8C9-4550-A6AD-F538C91EF48E}"/>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89275932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subtitle text &amp; table">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906463" y="1592263"/>
            <a:ext cx="2972202" cy="4265613"/>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able Placeholder 5">
            <a:extLst>
              <a:ext uri="{FF2B5EF4-FFF2-40B4-BE49-F238E27FC236}">
                <a16:creationId xmlns:a16="http://schemas.microsoft.com/office/drawing/2014/main" id="{801FAED1-3BDC-4517-B5E4-D412EC0FFF2A}"/>
              </a:ext>
            </a:extLst>
          </p:cNvPr>
          <p:cNvSpPr>
            <a:spLocks noGrp="1"/>
          </p:cNvSpPr>
          <p:nvPr>
            <p:ph type="tbl" sz="quarter" idx="12" hasCustomPrompt="1"/>
          </p:nvPr>
        </p:nvSpPr>
        <p:spPr>
          <a:xfrm>
            <a:off x="4178300" y="1592263"/>
            <a:ext cx="7121525" cy="4265613"/>
          </a:xfrm>
          <a:solidFill>
            <a:schemeClr val="bg2">
              <a:lumMod val="20000"/>
              <a:lumOff val="80000"/>
            </a:schemeClr>
          </a:solidFill>
        </p:spPr>
        <p:txBody>
          <a:bodyPr/>
          <a:lstStyle>
            <a:lvl1pPr marL="0" indent="0">
              <a:buNone/>
              <a:defRPr sz="1600"/>
            </a:lvl1pPr>
          </a:lstStyle>
          <a:p>
            <a:r>
              <a:rPr lang="en-GB"/>
              <a:t>Add table</a:t>
            </a:r>
          </a:p>
        </p:txBody>
      </p:sp>
      <p:sp>
        <p:nvSpPr>
          <p:cNvPr id="8" name="Title 1">
            <a:extLst>
              <a:ext uri="{FF2B5EF4-FFF2-40B4-BE49-F238E27FC236}">
                <a16:creationId xmlns:a16="http://schemas.microsoft.com/office/drawing/2014/main" id="{A6B8A2C8-F818-400B-AA9D-F517A11CFB98}"/>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10" name="Text Placeholder 3">
            <a:extLst>
              <a:ext uri="{FF2B5EF4-FFF2-40B4-BE49-F238E27FC236}">
                <a16:creationId xmlns:a16="http://schemas.microsoft.com/office/drawing/2014/main" id="{F23AF189-54C8-4682-90AF-B2D0581D3682}"/>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104500855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subtitle &amp; 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801FAED1-3BDC-4517-B5E4-D412EC0FFF2A}"/>
              </a:ext>
            </a:extLst>
          </p:cNvPr>
          <p:cNvSpPr>
            <a:spLocks noGrp="1"/>
          </p:cNvSpPr>
          <p:nvPr>
            <p:ph type="tbl" sz="quarter" idx="12" hasCustomPrompt="1"/>
          </p:nvPr>
        </p:nvSpPr>
        <p:spPr>
          <a:xfrm>
            <a:off x="906462" y="1592263"/>
            <a:ext cx="10393361" cy="4265613"/>
          </a:xfrm>
          <a:solidFill>
            <a:schemeClr val="bg2">
              <a:lumMod val="20000"/>
              <a:lumOff val="80000"/>
            </a:schemeClr>
          </a:solidFill>
        </p:spPr>
        <p:txBody>
          <a:bodyPr/>
          <a:lstStyle>
            <a:lvl1pPr marL="0" indent="0">
              <a:buNone/>
              <a:defRPr sz="1600"/>
            </a:lvl1pPr>
          </a:lstStyle>
          <a:p>
            <a:r>
              <a:rPr lang="en-GB"/>
              <a:t>Add table</a:t>
            </a:r>
          </a:p>
        </p:txBody>
      </p:sp>
      <p:sp>
        <p:nvSpPr>
          <p:cNvPr id="7" name="Title 1">
            <a:extLst>
              <a:ext uri="{FF2B5EF4-FFF2-40B4-BE49-F238E27FC236}">
                <a16:creationId xmlns:a16="http://schemas.microsoft.com/office/drawing/2014/main" id="{1C1F7C03-37EE-463A-A910-97529A017ED9}"/>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9" name="Text Placeholder 3">
            <a:extLst>
              <a:ext uri="{FF2B5EF4-FFF2-40B4-BE49-F238E27FC236}">
                <a16:creationId xmlns:a16="http://schemas.microsoft.com/office/drawing/2014/main" id="{D68EE590-3ED0-4815-8767-B8E90785ACD9}"/>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40847479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ubtitle &amp; 3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906463" y="1592262"/>
            <a:ext cx="3192926" cy="4265613"/>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1">
            <a:extLst>
              <a:ext uri="{FF2B5EF4-FFF2-40B4-BE49-F238E27FC236}">
                <a16:creationId xmlns:a16="http://schemas.microsoft.com/office/drawing/2014/main" id="{B2B97DB9-3230-46A0-B771-CE6313ACAE25}"/>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12" name="Text Placeholder 3">
            <a:extLst>
              <a:ext uri="{FF2B5EF4-FFF2-40B4-BE49-F238E27FC236}">
                <a16:creationId xmlns:a16="http://schemas.microsoft.com/office/drawing/2014/main" id="{A268AF93-688C-49C3-B3E1-6AA58B91DC73}"/>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13" name="Content Placeholder 4">
            <a:extLst>
              <a:ext uri="{FF2B5EF4-FFF2-40B4-BE49-F238E27FC236}">
                <a16:creationId xmlns:a16="http://schemas.microsoft.com/office/drawing/2014/main" id="{1483387E-4CE1-4EA6-9443-14852B8BF14D}"/>
              </a:ext>
            </a:extLst>
          </p:cNvPr>
          <p:cNvSpPr>
            <a:spLocks noGrp="1"/>
          </p:cNvSpPr>
          <p:nvPr>
            <p:ph sz="quarter" idx="12" hasCustomPrompt="1"/>
          </p:nvPr>
        </p:nvSpPr>
        <p:spPr>
          <a:xfrm>
            <a:off x="4506681" y="1592262"/>
            <a:ext cx="3192926" cy="4265613"/>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4">
            <a:extLst>
              <a:ext uri="{FF2B5EF4-FFF2-40B4-BE49-F238E27FC236}">
                <a16:creationId xmlns:a16="http://schemas.microsoft.com/office/drawing/2014/main" id="{94A2A4F1-80D1-482D-AFD0-4BF3770F5208}"/>
              </a:ext>
            </a:extLst>
          </p:cNvPr>
          <p:cNvSpPr>
            <a:spLocks noGrp="1"/>
          </p:cNvSpPr>
          <p:nvPr>
            <p:ph sz="quarter" idx="13" hasCustomPrompt="1"/>
          </p:nvPr>
        </p:nvSpPr>
        <p:spPr>
          <a:xfrm>
            <a:off x="8106899" y="1592262"/>
            <a:ext cx="3192926" cy="4265613"/>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9209919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amp; pic with caption">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63F8DF2-10EE-4ED2-91AB-B7E3C37627A0}"/>
              </a:ext>
            </a:extLst>
          </p:cNvPr>
          <p:cNvSpPr>
            <a:spLocks noGrp="1"/>
          </p:cNvSpPr>
          <p:nvPr>
            <p:ph type="pic" sz="quarter" idx="12" hasCustomPrompt="1"/>
          </p:nvPr>
        </p:nvSpPr>
        <p:spPr>
          <a:xfrm>
            <a:off x="906463" y="1592263"/>
            <a:ext cx="10393362" cy="4265611"/>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10" name="Text Placeholder 9">
            <a:extLst>
              <a:ext uri="{FF2B5EF4-FFF2-40B4-BE49-F238E27FC236}">
                <a16:creationId xmlns:a16="http://schemas.microsoft.com/office/drawing/2014/main" id="{75C1C585-F7B3-47D7-9F59-BA03B794FAAB}"/>
              </a:ext>
            </a:extLst>
          </p:cNvPr>
          <p:cNvSpPr>
            <a:spLocks noGrp="1"/>
          </p:cNvSpPr>
          <p:nvPr>
            <p:ph type="body" sz="quarter" idx="13" hasCustomPrompt="1"/>
          </p:nvPr>
        </p:nvSpPr>
        <p:spPr>
          <a:xfrm>
            <a:off x="906463" y="5512279"/>
            <a:ext cx="10393362" cy="345596"/>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6" name="Title 1">
            <a:extLst>
              <a:ext uri="{FF2B5EF4-FFF2-40B4-BE49-F238E27FC236}">
                <a16:creationId xmlns:a16="http://schemas.microsoft.com/office/drawing/2014/main" id="{03D6CAE8-AF90-41F4-8F55-C162F3533105}"/>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7" name="Text Placeholder 3">
            <a:extLst>
              <a:ext uri="{FF2B5EF4-FFF2-40B4-BE49-F238E27FC236}">
                <a16:creationId xmlns:a16="http://schemas.microsoft.com/office/drawing/2014/main" id="{74F0A3C8-9D3E-47D2-A073-0C96B56AC2CE}"/>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145250486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amp; 4 pics with caption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63F8DF2-10EE-4ED2-91AB-B7E3C37627A0}"/>
              </a:ext>
            </a:extLst>
          </p:cNvPr>
          <p:cNvSpPr>
            <a:spLocks noGrp="1"/>
          </p:cNvSpPr>
          <p:nvPr>
            <p:ph type="pic" sz="quarter" idx="12" hasCustomPrompt="1"/>
          </p:nvPr>
        </p:nvSpPr>
        <p:spPr>
          <a:xfrm>
            <a:off x="906462" y="1607247"/>
            <a:ext cx="3172377" cy="1963969"/>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18" name="Text Placeholder 9">
            <a:extLst>
              <a:ext uri="{FF2B5EF4-FFF2-40B4-BE49-F238E27FC236}">
                <a16:creationId xmlns:a16="http://schemas.microsoft.com/office/drawing/2014/main" id="{B2272C8A-2075-4FD0-8954-8369EB1314B7}"/>
              </a:ext>
            </a:extLst>
          </p:cNvPr>
          <p:cNvSpPr>
            <a:spLocks noGrp="1"/>
          </p:cNvSpPr>
          <p:nvPr>
            <p:ph type="body" sz="quarter" idx="20" hasCustomPrompt="1"/>
          </p:nvPr>
        </p:nvSpPr>
        <p:spPr>
          <a:xfrm>
            <a:off x="906462" y="3225621"/>
            <a:ext cx="3172377" cy="345596"/>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19" name="Picture Placeholder 7">
            <a:extLst>
              <a:ext uri="{FF2B5EF4-FFF2-40B4-BE49-F238E27FC236}">
                <a16:creationId xmlns:a16="http://schemas.microsoft.com/office/drawing/2014/main" id="{9F834D9C-3B92-4F61-A784-44587D75D7FE}"/>
              </a:ext>
            </a:extLst>
          </p:cNvPr>
          <p:cNvSpPr>
            <a:spLocks noGrp="1"/>
          </p:cNvSpPr>
          <p:nvPr>
            <p:ph type="pic" sz="quarter" idx="21" hasCustomPrompt="1"/>
          </p:nvPr>
        </p:nvSpPr>
        <p:spPr>
          <a:xfrm>
            <a:off x="906462" y="3904179"/>
            <a:ext cx="3172377" cy="1963969"/>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20" name="Text Placeholder 9">
            <a:extLst>
              <a:ext uri="{FF2B5EF4-FFF2-40B4-BE49-F238E27FC236}">
                <a16:creationId xmlns:a16="http://schemas.microsoft.com/office/drawing/2014/main" id="{B2805005-9CB6-4A6C-BA20-589CDE8E3CA1}"/>
              </a:ext>
            </a:extLst>
          </p:cNvPr>
          <p:cNvSpPr>
            <a:spLocks noGrp="1"/>
          </p:cNvSpPr>
          <p:nvPr>
            <p:ph type="body" sz="quarter" idx="22" hasCustomPrompt="1"/>
          </p:nvPr>
        </p:nvSpPr>
        <p:spPr>
          <a:xfrm>
            <a:off x="906462" y="5522553"/>
            <a:ext cx="3172377" cy="345596"/>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26" name="Title 1">
            <a:extLst>
              <a:ext uri="{FF2B5EF4-FFF2-40B4-BE49-F238E27FC236}">
                <a16:creationId xmlns:a16="http://schemas.microsoft.com/office/drawing/2014/main" id="{57222905-2F14-47F1-99A6-06773954A799}"/>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32" name="Text Placeholder 3">
            <a:extLst>
              <a:ext uri="{FF2B5EF4-FFF2-40B4-BE49-F238E27FC236}">
                <a16:creationId xmlns:a16="http://schemas.microsoft.com/office/drawing/2014/main" id="{C47EC3CE-08E6-4FE7-B0D7-2DA955BF82A9}"/>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28" name="Picture Placeholder 7">
            <a:extLst>
              <a:ext uri="{FF2B5EF4-FFF2-40B4-BE49-F238E27FC236}">
                <a16:creationId xmlns:a16="http://schemas.microsoft.com/office/drawing/2014/main" id="{0FCE2297-5715-415F-989A-21C43C6BE274}"/>
              </a:ext>
            </a:extLst>
          </p:cNvPr>
          <p:cNvSpPr>
            <a:spLocks noGrp="1"/>
          </p:cNvSpPr>
          <p:nvPr>
            <p:ph type="pic" sz="quarter" idx="23" hasCustomPrompt="1"/>
          </p:nvPr>
        </p:nvSpPr>
        <p:spPr>
          <a:xfrm>
            <a:off x="8127448" y="1607247"/>
            <a:ext cx="3172377" cy="1963969"/>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29" name="Text Placeholder 9">
            <a:extLst>
              <a:ext uri="{FF2B5EF4-FFF2-40B4-BE49-F238E27FC236}">
                <a16:creationId xmlns:a16="http://schemas.microsoft.com/office/drawing/2014/main" id="{B401E369-C630-4F33-93FD-AAB7B5C4E592}"/>
              </a:ext>
            </a:extLst>
          </p:cNvPr>
          <p:cNvSpPr>
            <a:spLocks noGrp="1"/>
          </p:cNvSpPr>
          <p:nvPr>
            <p:ph type="body" sz="quarter" idx="24" hasCustomPrompt="1"/>
          </p:nvPr>
        </p:nvSpPr>
        <p:spPr>
          <a:xfrm>
            <a:off x="8127448" y="3225621"/>
            <a:ext cx="3172377" cy="345596"/>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30" name="Picture Placeholder 7">
            <a:extLst>
              <a:ext uri="{FF2B5EF4-FFF2-40B4-BE49-F238E27FC236}">
                <a16:creationId xmlns:a16="http://schemas.microsoft.com/office/drawing/2014/main" id="{69DA894B-3A77-4039-9E06-5D4A4CBB34E4}"/>
              </a:ext>
            </a:extLst>
          </p:cNvPr>
          <p:cNvSpPr>
            <a:spLocks noGrp="1"/>
          </p:cNvSpPr>
          <p:nvPr>
            <p:ph type="pic" sz="quarter" idx="25" hasCustomPrompt="1"/>
          </p:nvPr>
        </p:nvSpPr>
        <p:spPr>
          <a:xfrm>
            <a:off x="8127448" y="3904179"/>
            <a:ext cx="3172377" cy="1963969"/>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31" name="Text Placeholder 9">
            <a:extLst>
              <a:ext uri="{FF2B5EF4-FFF2-40B4-BE49-F238E27FC236}">
                <a16:creationId xmlns:a16="http://schemas.microsoft.com/office/drawing/2014/main" id="{26A699C0-3C99-4CC4-9299-A29775AE0EB8}"/>
              </a:ext>
            </a:extLst>
          </p:cNvPr>
          <p:cNvSpPr>
            <a:spLocks noGrp="1"/>
          </p:cNvSpPr>
          <p:nvPr>
            <p:ph type="body" sz="quarter" idx="26" hasCustomPrompt="1"/>
          </p:nvPr>
        </p:nvSpPr>
        <p:spPr>
          <a:xfrm>
            <a:off x="8127448" y="5522553"/>
            <a:ext cx="3172377" cy="345596"/>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33" name="Picture Placeholder 7">
            <a:extLst>
              <a:ext uri="{FF2B5EF4-FFF2-40B4-BE49-F238E27FC236}">
                <a16:creationId xmlns:a16="http://schemas.microsoft.com/office/drawing/2014/main" id="{329FCA89-66DA-4EEB-86AB-16E34D113A5B}"/>
              </a:ext>
            </a:extLst>
          </p:cNvPr>
          <p:cNvSpPr>
            <a:spLocks noGrp="1"/>
          </p:cNvSpPr>
          <p:nvPr>
            <p:ph type="pic" sz="quarter" idx="27" hasCustomPrompt="1"/>
          </p:nvPr>
        </p:nvSpPr>
        <p:spPr>
          <a:xfrm>
            <a:off x="4516955" y="1607247"/>
            <a:ext cx="3172377" cy="1963969"/>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34" name="Text Placeholder 9">
            <a:extLst>
              <a:ext uri="{FF2B5EF4-FFF2-40B4-BE49-F238E27FC236}">
                <a16:creationId xmlns:a16="http://schemas.microsoft.com/office/drawing/2014/main" id="{12CF2E81-D19B-4BB4-A530-673FE1E269F8}"/>
              </a:ext>
            </a:extLst>
          </p:cNvPr>
          <p:cNvSpPr>
            <a:spLocks noGrp="1"/>
          </p:cNvSpPr>
          <p:nvPr>
            <p:ph type="body" sz="quarter" idx="28" hasCustomPrompt="1"/>
          </p:nvPr>
        </p:nvSpPr>
        <p:spPr>
          <a:xfrm>
            <a:off x="4516955" y="3225621"/>
            <a:ext cx="3172377" cy="345596"/>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35" name="Picture Placeholder 7">
            <a:extLst>
              <a:ext uri="{FF2B5EF4-FFF2-40B4-BE49-F238E27FC236}">
                <a16:creationId xmlns:a16="http://schemas.microsoft.com/office/drawing/2014/main" id="{C93E7E5B-1799-4786-9F38-E2433E4574E6}"/>
              </a:ext>
            </a:extLst>
          </p:cNvPr>
          <p:cNvSpPr>
            <a:spLocks noGrp="1"/>
          </p:cNvSpPr>
          <p:nvPr>
            <p:ph type="pic" sz="quarter" idx="29" hasCustomPrompt="1"/>
          </p:nvPr>
        </p:nvSpPr>
        <p:spPr>
          <a:xfrm>
            <a:off x="4516955" y="3904179"/>
            <a:ext cx="3172377" cy="1963969"/>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36" name="Text Placeholder 9">
            <a:extLst>
              <a:ext uri="{FF2B5EF4-FFF2-40B4-BE49-F238E27FC236}">
                <a16:creationId xmlns:a16="http://schemas.microsoft.com/office/drawing/2014/main" id="{184DF83C-1D00-4A59-9CB9-73A98001C2EA}"/>
              </a:ext>
            </a:extLst>
          </p:cNvPr>
          <p:cNvSpPr>
            <a:spLocks noGrp="1"/>
          </p:cNvSpPr>
          <p:nvPr>
            <p:ph type="body" sz="quarter" idx="30" hasCustomPrompt="1"/>
          </p:nvPr>
        </p:nvSpPr>
        <p:spPr>
          <a:xfrm>
            <a:off x="4516955" y="5522553"/>
            <a:ext cx="3172377" cy="345596"/>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picture caption</a:t>
            </a:r>
            <a:endParaRPr lang="en-GB"/>
          </a:p>
        </p:txBody>
      </p:sp>
    </p:spTree>
    <p:extLst>
      <p:ext uri="{BB962C8B-B14F-4D97-AF65-F5344CB8AC3E}">
        <p14:creationId xmlns:p14="http://schemas.microsoft.com/office/powerpoint/2010/main" val="271725621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Title &amp; pic with captio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3D6CAE8-AF90-41F4-8F55-C162F3533105}"/>
              </a:ext>
            </a:extLst>
          </p:cNvPr>
          <p:cNvSpPr>
            <a:spLocks noGrp="1"/>
          </p:cNvSpPr>
          <p:nvPr>
            <p:ph type="title" hasCustomPrompt="1"/>
          </p:nvPr>
        </p:nvSpPr>
        <p:spPr>
          <a:xfrm>
            <a:off x="906463" y="506192"/>
            <a:ext cx="10393362" cy="540000"/>
          </a:xfrm>
        </p:spPr>
        <p:txBody>
          <a:bodyPr anchor="ctr"/>
          <a:lstStyle>
            <a:lvl1pPr>
              <a:defRPr/>
            </a:lvl1pPr>
          </a:lstStyle>
          <a:p>
            <a:r>
              <a:rPr lang="en-US"/>
              <a:t>Person x1</a:t>
            </a:r>
            <a:endParaRPr lang="en-GB"/>
          </a:p>
        </p:txBody>
      </p:sp>
      <p:sp>
        <p:nvSpPr>
          <p:cNvPr id="7" name="Text Placeholder 3">
            <a:extLst>
              <a:ext uri="{FF2B5EF4-FFF2-40B4-BE49-F238E27FC236}">
                <a16:creationId xmlns:a16="http://schemas.microsoft.com/office/drawing/2014/main" id="{74F0A3C8-9D3E-47D2-A073-0C96B56AC2CE}"/>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15" name="Picture Placeholder 7">
            <a:extLst>
              <a:ext uri="{FF2B5EF4-FFF2-40B4-BE49-F238E27FC236}">
                <a16:creationId xmlns:a16="http://schemas.microsoft.com/office/drawing/2014/main" id="{1F4F3F20-82EB-4BBF-80E7-89336978D519}"/>
              </a:ext>
            </a:extLst>
          </p:cNvPr>
          <p:cNvSpPr>
            <a:spLocks noGrp="1"/>
          </p:cNvSpPr>
          <p:nvPr>
            <p:ph type="pic" sz="quarter" idx="12" hasCustomPrompt="1"/>
          </p:nvPr>
        </p:nvSpPr>
        <p:spPr>
          <a:xfrm>
            <a:off x="906463" y="1592263"/>
            <a:ext cx="2463461" cy="2096159"/>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16" name="Text Placeholder 9">
            <a:extLst>
              <a:ext uri="{FF2B5EF4-FFF2-40B4-BE49-F238E27FC236}">
                <a16:creationId xmlns:a16="http://schemas.microsoft.com/office/drawing/2014/main" id="{6211F088-6EBE-48DF-BF0B-4829481D56EC}"/>
              </a:ext>
            </a:extLst>
          </p:cNvPr>
          <p:cNvSpPr>
            <a:spLocks noGrp="1"/>
          </p:cNvSpPr>
          <p:nvPr>
            <p:ph type="body" sz="quarter" idx="13" hasCustomPrompt="1"/>
          </p:nvPr>
        </p:nvSpPr>
        <p:spPr>
          <a:xfrm>
            <a:off x="906463" y="3683973"/>
            <a:ext cx="2462109" cy="898302"/>
          </a:xfrm>
          <a:solidFill>
            <a:srgbClr val="4D4D4D"/>
          </a:solidFill>
        </p:spPr>
        <p:txBody>
          <a:bodyPr lIns="108000" tIns="108000" rIns="108000" bIns="108000"/>
          <a:lstStyle>
            <a:lvl1pPr marL="0" indent="0">
              <a:buNone/>
              <a:defRPr sz="900" b="1" i="0">
                <a:solidFill>
                  <a:schemeClr val="bg1"/>
                </a:solidFill>
                <a:latin typeface="Arial" panose="020B0604020202020204" pitchFamily="34" charset="0"/>
                <a:cs typeface="Arial" panose="020B0604020202020204" pitchFamily="34" charset="0"/>
              </a:defRPr>
            </a:lvl1pPr>
          </a:lstStyle>
          <a:p>
            <a:pPr lvl="0"/>
            <a:r>
              <a:rPr lang="en-US"/>
              <a:t>Add text</a:t>
            </a:r>
            <a:endParaRPr lang="en-GB"/>
          </a:p>
        </p:txBody>
      </p:sp>
      <p:sp>
        <p:nvSpPr>
          <p:cNvPr id="17" name="Text Placeholder 4">
            <a:extLst>
              <a:ext uri="{FF2B5EF4-FFF2-40B4-BE49-F238E27FC236}">
                <a16:creationId xmlns:a16="http://schemas.microsoft.com/office/drawing/2014/main" id="{C5E10A17-9825-4163-81DF-4DDE28D255D0}"/>
              </a:ext>
            </a:extLst>
          </p:cNvPr>
          <p:cNvSpPr>
            <a:spLocks noGrp="1"/>
          </p:cNvSpPr>
          <p:nvPr>
            <p:ph type="body" sz="quarter" idx="31" hasCustomPrompt="1"/>
          </p:nvPr>
        </p:nvSpPr>
        <p:spPr>
          <a:xfrm>
            <a:off x="3708971" y="1592262"/>
            <a:ext cx="7576566" cy="4265613"/>
          </a:xfrm>
        </p:spPr>
        <p:txBody>
          <a:bodyPr vert="horz" lIns="0" tIns="45720" rIns="91440" bIns="45720" rtlCol="0">
            <a:noAutofit/>
          </a:bodyPr>
          <a:lstStyle>
            <a:lvl1pPr>
              <a:defRPr lang="en-US" sz="1600" dirty="0" smtClean="0"/>
            </a:lvl1pPr>
            <a:lvl2pPr>
              <a:defRPr lang="en-US" sz="1600" dirty="0" smtClean="0"/>
            </a:lvl2pPr>
            <a:lvl3pPr>
              <a:defRPr lang="en-GB" sz="1600" dirty="0"/>
            </a:lvl3pPr>
          </a:lstStyle>
          <a:p>
            <a:pPr marL="174625" lvl="0" indent="-174625"/>
            <a:r>
              <a:rPr lang="en-US"/>
              <a:t>Add first level body copy</a:t>
            </a:r>
          </a:p>
          <a:p>
            <a:pPr marL="452438" lvl="1" indent="-185738"/>
            <a:r>
              <a:rPr lang="en-US"/>
              <a:t>Second level</a:t>
            </a:r>
          </a:p>
          <a:p>
            <a:pPr marL="801688" lvl="2" indent="-174625"/>
            <a:r>
              <a:rPr lang="en-US"/>
              <a:t>Third level</a:t>
            </a:r>
            <a:endParaRPr lang="en-GB"/>
          </a:p>
        </p:txBody>
      </p:sp>
    </p:spTree>
    <p:extLst>
      <p:ext uri="{BB962C8B-B14F-4D97-AF65-F5344CB8AC3E}">
        <p14:creationId xmlns:p14="http://schemas.microsoft.com/office/powerpoint/2010/main" val="149079911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_Title &amp; pic with captio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3D6CAE8-AF90-41F4-8F55-C162F3533105}"/>
              </a:ext>
            </a:extLst>
          </p:cNvPr>
          <p:cNvSpPr>
            <a:spLocks noGrp="1"/>
          </p:cNvSpPr>
          <p:nvPr>
            <p:ph type="title" hasCustomPrompt="1"/>
          </p:nvPr>
        </p:nvSpPr>
        <p:spPr>
          <a:xfrm>
            <a:off x="906463" y="506192"/>
            <a:ext cx="10393362" cy="540000"/>
          </a:xfrm>
        </p:spPr>
        <p:txBody>
          <a:bodyPr anchor="ctr"/>
          <a:lstStyle>
            <a:lvl1pPr>
              <a:defRPr/>
            </a:lvl1pPr>
          </a:lstStyle>
          <a:p>
            <a:r>
              <a:rPr lang="en-US"/>
              <a:t>people x2</a:t>
            </a:r>
            <a:endParaRPr lang="en-GB"/>
          </a:p>
        </p:txBody>
      </p:sp>
      <p:sp>
        <p:nvSpPr>
          <p:cNvPr id="7" name="Text Placeholder 3">
            <a:extLst>
              <a:ext uri="{FF2B5EF4-FFF2-40B4-BE49-F238E27FC236}">
                <a16:creationId xmlns:a16="http://schemas.microsoft.com/office/drawing/2014/main" id="{74F0A3C8-9D3E-47D2-A073-0C96B56AC2CE}"/>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18" name="Text Placeholder 4">
            <a:extLst>
              <a:ext uri="{FF2B5EF4-FFF2-40B4-BE49-F238E27FC236}">
                <a16:creationId xmlns:a16="http://schemas.microsoft.com/office/drawing/2014/main" id="{1FAF04D7-8B74-471D-9FA1-3C6FED8E9192}"/>
              </a:ext>
            </a:extLst>
          </p:cNvPr>
          <p:cNvSpPr>
            <a:spLocks noGrp="1"/>
          </p:cNvSpPr>
          <p:nvPr>
            <p:ph type="body" sz="quarter" idx="31" hasCustomPrompt="1"/>
          </p:nvPr>
        </p:nvSpPr>
        <p:spPr>
          <a:xfrm>
            <a:off x="2947598" y="1592262"/>
            <a:ext cx="2805930" cy="4265613"/>
          </a:xfrm>
        </p:spPr>
        <p:txBody>
          <a:bodyPr vert="horz" lIns="0" tIns="45720" rIns="91440" bIns="45720" rtlCol="0">
            <a:noAutofit/>
          </a:bodyPr>
          <a:lstStyle>
            <a:lvl1pPr>
              <a:defRPr lang="en-US" sz="1400" dirty="0" smtClean="0"/>
            </a:lvl1pPr>
            <a:lvl2pPr>
              <a:defRPr lang="en-US" sz="1400" dirty="0" smtClean="0"/>
            </a:lvl2pPr>
            <a:lvl3pPr>
              <a:defRPr lang="en-GB" sz="1400" dirty="0"/>
            </a:lvl3pPr>
          </a:lstStyle>
          <a:p>
            <a:pPr marL="174625" lvl="0" indent="-174625"/>
            <a:r>
              <a:rPr lang="en-US"/>
              <a:t>Add first level body copy</a:t>
            </a:r>
          </a:p>
          <a:p>
            <a:pPr marL="452438" lvl="1" indent="-185738"/>
            <a:r>
              <a:rPr lang="en-US"/>
              <a:t>Second level</a:t>
            </a:r>
          </a:p>
          <a:p>
            <a:pPr marL="801688" lvl="2" indent="-174625"/>
            <a:r>
              <a:rPr lang="en-US"/>
              <a:t>Third level</a:t>
            </a:r>
            <a:endParaRPr lang="en-GB"/>
          </a:p>
        </p:txBody>
      </p:sp>
      <p:sp>
        <p:nvSpPr>
          <p:cNvPr id="19" name="Picture Placeholder 7">
            <a:extLst>
              <a:ext uri="{FF2B5EF4-FFF2-40B4-BE49-F238E27FC236}">
                <a16:creationId xmlns:a16="http://schemas.microsoft.com/office/drawing/2014/main" id="{35D0F6B1-1FD7-4B9F-A213-CDA7AA7BE50C}"/>
              </a:ext>
            </a:extLst>
          </p:cNvPr>
          <p:cNvSpPr>
            <a:spLocks noGrp="1"/>
          </p:cNvSpPr>
          <p:nvPr>
            <p:ph type="pic" sz="quarter" idx="12" hasCustomPrompt="1"/>
          </p:nvPr>
        </p:nvSpPr>
        <p:spPr>
          <a:xfrm>
            <a:off x="906463" y="1592263"/>
            <a:ext cx="1786045" cy="2096159"/>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20" name="Text Placeholder 9">
            <a:extLst>
              <a:ext uri="{FF2B5EF4-FFF2-40B4-BE49-F238E27FC236}">
                <a16:creationId xmlns:a16="http://schemas.microsoft.com/office/drawing/2014/main" id="{6B7C7C2E-6449-4AAA-AACE-276385BB591E}"/>
              </a:ext>
            </a:extLst>
          </p:cNvPr>
          <p:cNvSpPr>
            <a:spLocks noGrp="1"/>
          </p:cNvSpPr>
          <p:nvPr>
            <p:ph type="body" sz="quarter" idx="13" hasCustomPrompt="1"/>
          </p:nvPr>
        </p:nvSpPr>
        <p:spPr>
          <a:xfrm>
            <a:off x="906463" y="3683973"/>
            <a:ext cx="1785065" cy="898302"/>
          </a:xfrm>
          <a:solidFill>
            <a:srgbClr val="4D4D4D"/>
          </a:solidFill>
        </p:spPr>
        <p:txBody>
          <a:bodyPr lIns="108000" tIns="108000" rIns="108000" bIns="108000"/>
          <a:lstStyle>
            <a:lvl1pPr marL="0" indent="0">
              <a:buNone/>
              <a:defRPr sz="900" b="1" i="0">
                <a:solidFill>
                  <a:schemeClr val="bg1"/>
                </a:solidFill>
                <a:latin typeface="Arial" panose="020B0604020202020204" pitchFamily="34" charset="0"/>
                <a:cs typeface="Arial" panose="020B0604020202020204" pitchFamily="34" charset="0"/>
              </a:defRPr>
            </a:lvl1pPr>
          </a:lstStyle>
          <a:p>
            <a:pPr lvl="0"/>
            <a:r>
              <a:rPr lang="en-US"/>
              <a:t>Add text</a:t>
            </a:r>
            <a:endParaRPr lang="en-GB"/>
          </a:p>
        </p:txBody>
      </p:sp>
      <p:sp>
        <p:nvSpPr>
          <p:cNvPr id="24" name="Text Placeholder 4">
            <a:extLst>
              <a:ext uri="{FF2B5EF4-FFF2-40B4-BE49-F238E27FC236}">
                <a16:creationId xmlns:a16="http://schemas.microsoft.com/office/drawing/2014/main" id="{DB553D4E-FF79-4F9C-AE9A-0AE6C6B12C4F}"/>
              </a:ext>
            </a:extLst>
          </p:cNvPr>
          <p:cNvSpPr>
            <a:spLocks noGrp="1"/>
          </p:cNvSpPr>
          <p:nvPr>
            <p:ph type="body" sz="quarter" idx="32" hasCustomPrompt="1"/>
          </p:nvPr>
        </p:nvSpPr>
        <p:spPr>
          <a:xfrm>
            <a:off x="8479607" y="1592262"/>
            <a:ext cx="2805930" cy="4265613"/>
          </a:xfrm>
        </p:spPr>
        <p:txBody>
          <a:bodyPr vert="horz" lIns="0" tIns="45720" rIns="91440" bIns="45720" rtlCol="0">
            <a:noAutofit/>
          </a:bodyPr>
          <a:lstStyle>
            <a:lvl1pPr>
              <a:defRPr lang="en-US" sz="1400" dirty="0" smtClean="0"/>
            </a:lvl1pPr>
            <a:lvl2pPr>
              <a:defRPr lang="en-US" sz="1400" dirty="0" smtClean="0"/>
            </a:lvl2pPr>
            <a:lvl3pPr>
              <a:defRPr lang="en-GB" sz="1400" dirty="0"/>
            </a:lvl3pPr>
          </a:lstStyle>
          <a:p>
            <a:pPr marL="174625" lvl="0" indent="-174625"/>
            <a:r>
              <a:rPr lang="en-US"/>
              <a:t>Add first level body copy</a:t>
            </a:r>
          </a:p>
          <a:p>
            <a:pPr marL="452438" lvl="1" indent="-185738"/>
            <a:r>
              <a:rPr lang="en-US"/>
              <a:t>Second level</a:t>
            </a:r>
          </a:p>
          <a:p>
            <a:pPr marL="801688" lvl="2" indent="-174625"/>
            <a:r>
              <a:rPr lang="en-US"/>
              <a:t>Third level</a:t>
            </a:r>
            <a:endParaRPr lang="en-GB"/>
          </a:p>
        </p:txBody>
      </p:sp>
      <p:sp>
        <p:nvSpPr>
          <p:cNvPr id="25" name="Picture Placeholder 7">
            <a:extLst>
              <a:ext uri="{FF2B5EF4-FFF2-40B4-BE49-F238E27FC236}">
                <a16:creationId xmlns:a16="http://schemas.microsoft.com/office/drawing/2014/main" id="{4F604CE5-29D5-47F8-B304-4A24EE1F46F7}"/>
              </a:ext>
            </a:extLst>
          </p:cNvPr>
          <p:cNvSpPr>
            <a:spLocks noGrp="1"/>
          </p:cNvSpPr>
          <p:nvPr>
            <p:ph type="pic" sz="quarter" idx="33" hasCustomPrompt="1"/>
          </p:nvPr>
        </p:nvSpPr>
        <p:spPr>
          <a:xfrm>
            <a:off x="6438472" y="1592263"/>
            <a:ext cx="1786045" cy="2096159"/>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26" name="Text Placeholder 9">
            <a:extLst>
              <a:ext uri="{FF2B5EF4-FFF2-40B4-BE49-F238E27FC236}">
                <a16:creationId xmlns:a16="http://schemas.microsoft.com/office/drawing/2014/main" id="{F059DF60-38DC-4667-89DE-D14D049FC7B1}"/>
              </a:ext>
            </a:extLst>
          </p:cNvPr>
          <p:cNvSpPr>
            <a:spLocks noGrp="1"/>
          </p:cNvSpPr>
          <p:nvPr>
            <p:ph type="body" sz="quarter" idx="34" hasCustomPrompt="1"/>
          </p:nvPr>
        </p:nvSpPr>
        <p:spPr>
          <a:xfrm>
            <a:off x="6438472" y="3683973"/>
            <a:ext cx="1785065" cy="898302"/>
          </a:xfrm>
          <a:solidFill>
            <a:srgbClr val="4D4D4D"/>
          </a:solidFill>
        </p:spPr>
        <p:txBody>
          <a:bodyPr lIns="108000" tIns="108000" rIns="108000" bIns="108000"/>
          <a:lstStyle>
            <a:lvl1pPr marL="0" indent="0">
              <a:buNone/>
              <a:defRPr sz="900" b="1" i="0">
                <a:solidFill>
                  <a:schemeClr val="bg1"/>
                </a:solidFill>
                <a:latin typeface="Arial" panose="020B0604020202020204" pitchFamily="34" charset="0"/>
                <a:cs typeface="Arial" panose="020B0604020202020204" pitchFamily="34" charset="0"/>
              </a:defRPr>
            </a:lvl1pPr>
          </a:lstStyle>
          <a:p>
            <a:pPr lvl="0"/>
            <a:r>
              <a:rPr lang="en-US"/>
              <a:t>Add text</a:t>
            </a:r>
            <a:endParaRPr lang="en-GB"/>
          </a:p>
        </p:txBody>
      </p:sp>
    </p:spTree>
    <p:extLst>
      <p:ext uri="{BB962C8B-B14F-4D97-AF65-F5344CB8AC3E}">
        <p14:creationId xmlns:p14="http://schemas.microsoft.com/office/powerpoint/2010/main" val="415412584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amp; 3 pics with text">
    <p:spTree>
      <p:nvGrpSpPr>
        <p:cNvPr id="1" name=""/>
        <p:cNvGrpSpPr/>
        <p:nvPr/>
      </p:nvGrpSpPr>
      <p:grpSpPr>
        <a:xfrm>
          <a:off x="0" y="0"/>
          <a:ext cx="0" cy="0"/>
          <a:chOff x="0" y="0"/>
          <a:chExt cx="0" cy="0"/>
        </a:xfrm>
      </p:grpSpPr>
      <p:sp>
        <p:nvSpPr>
          <p:cNvPr id="14" name="Picture Placeholder 7">
            <a:extLst>
              <a:ext uri="{FF2B5EF4-FFF2-40B4-BE49-F238E27FC236}">
                <a16:creationId xmlns:a16="http://schemas.microsoft.com/office/drawing/2014/main" id="{910E507C-AAE6-4FED-AC4E-A73D986154BA}"/>
              </a:ext>
            </a:extLst>
          </p:cNvPr>
          <p:cNvSpPr>
            <a:spLocks noGrp="1"/>
          </p:cNvSpPr>
          <p:nvPr>
            <p:ph type="pic" sz="quarter" idx="12" hasCustomPrompt="1"/>
          </p:nvPr>
        </p:nvSpPr>
        <p:spPr>
          <a:xfrm>
            <a:off x="906463" y="1592263"/>
            <a:ext cx="3234022" cy="2025038"/>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15" name="Text Placeholder 9">
            <a:extLst>
              <a:ext uri="{FF2B5EF4-FFF2-40B4-BE49-F238E27FC236}">
                <a16:creationId xmlns:a16="http://schemas.microsoft.com/office/drawing/2014/main" id="{C635C1B9-56DB-4822-8BE1-1B71F05D39B4}"/>
              </a:ext>
            </a:extLst>
          </p:cNvPr>
          <p:cNvSpPr>
            <a:spLocks noGrp="1"/>
          </p:cNvSpPr>
          <p:nvPr>
            <p:ph type="body" sz="quarter" idx="13" hasCustomPrompt="1"/>
          </p:nvPr>
        </p:nvSpPr>
        <p:spPr>
          <a:xfrm>
            <a:off x="906463" y="3617300"/>
            <a:ext cx="3234022" cy="488951"/>
          </a:xfrm>
          <a:solidFill>
            <a:srgbClr val="4D4D4D"/>
          </a:solidFill>
        </p:spPr>
        <p:txBody>
          <a:bodyPr lIns="108000" tIns="108000" rIns="108000" bIns="108000"/>
          <a:lstStyle>
            <a:lvl1pPr marL="0" indent="0">
              <a:buFont typeface="Arial" panose="020B0604020202020204" pitchFamily="34" charset="0"/>
              <a:buNone/>
              <a:defRPr sz="1000" i="0">
                <a:solidFill>
                  <a:schemeClr val="bg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4" name="Text Placeholder 3">
            <a:extLst>
              <a:ext uri="{FF2B5EF4-FFF2-40B4-BE49-F238E27FC236}">
                <a16:creationId xmlns:a16="http://schemas.microsoft.com/office/drawing/2014/main" id="{C294BD5C-A104-49D3-B85B-71FA3DCD71ED}"/>
              </a:ext>
            </a:extLst>
          </p:cNvPr>
          <p:cNvSpPr>
            <a:spLocks noGrp="1"/>
          </p:cNvSpPr>
          <p:nvPr>
            <p:ph type="body" sz="quarter" idx="14" hasCustomPrompt="1"/>
          </p:nvPr>
        </p:nvSpPr>
        <p:spPr>
          <a:xfrm>
            <a:off x="906463" y="4237037"/>
            <a:ext cx="3234014" cy="1620838"/>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itle 1">
            <a:extLst>
              <a:ext uri="{FF2B5EF4-FFF2-40B4-BE49-F238E27FC236}">
                <a16:creationId xmlns:a16="http://schemas.microsoft.com/office/drawing/2014/main" id="{E3D4F58A-34E2-4997-A2B2-C106D12D8E82}"/>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17" name="Text Placeholder 3">
            <a:extLst>
              <a:ext uri="{FF2B5EF4-FFF2-40B4-BE49-F238E27FC236}">
                <a16:creationId xmlns:a16="http://schemas.microsoft.com/office/drawing/2014/main" id="{80129624-6553-4A69-85B3-6FEC416B4AB4}"/>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26" name="Picture Placeholder 7">
            <a:extLst>
              <a:ext uri="{FF2B5EF4-FFF2-40B4-BE49-F238E27FC236}">
                <a16:creationId xmlns:a16="http://schemas.microsoft.com/office/drawing/2014/main" id="{3E8025B5-143B-4614-B5F7-C1BC37E178C4}"/>
              </a:ext>
            </a:extLst>
          </p:cNvPr>
          <p:cNvSpPr>
            <a:spLocks noGrp="1"/>
          </p:cNvSpPr>
          <p:nvPr>
            <p:ph type="pic" sz="quarter" idx="15" hasCustomPrompt="1"/>
          </p:nvPr>
        </p:nvSpPr>
        <p:spPr>
          <a:xfrm>
            <a:off x="4478989" y="1592263"/>
            <a:ext cx="3234022" cy="2025038"/>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27" name="Text Placeholder 9">
            <a:extLst>
              <a:ext uri="{FF2B5EF4-FFF2-40B4-BE49-F238E27FC236}">
                <a16:creationId xmlns:a16="http://schemas.microsoft.com/office/drawing/2014/main" id="{1C06426E-732E-443E-9E49-48CC6F3AB8C1}"/>
              </a:ext>
            </a:extLst>
          </p:cNvPr>
          <p:cNvSpPr>
            <a:spLocks noGrp="1"/>
          </p:cNvSpPr>
          <p:nvPr>
            <p:ph type="body" sz="quarter" idx="16" hasCustomPrompt="1"/>
          </p:nvPr>
        </p:nvSpPr>
        <p:spPr>
          <a:xfrm>
            <a:off x="4478989" y="3617300"/>
            <a:ext cx="3234022" cy="488951"/>
          </a:xfrm>
          <a:solidFill>
            <a:srgbClr val="4D4D4D"/>
          </a:solidFill>
        </p:spPr>
        <p:txBody>
          <a:bodyPr lIns="108000" tIns="108000" rIns="108000" bIns="108000"/>
          <a:lstStyle>
            <a:lvl1pPr marL="0" indent="0">
              <a:buFont typeface="Arial" panose="020B0604020202020204" pitchFamily="34" charset="0"/>
              <a:buNone/>
              <a:defRPr sz="1000" i="0">
                <a:solidFill>
                  <a:schemeClr val="bg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31" name="Text Placeholder 3">
            <a:extLst>
              <a:ext uri="{FF2B5EF4-FFF2-40B4-BE49-F238E27FC236}">
                <a16:creationId xmlns:a16="http://schemas.microsoft.com/office/drawing/2014/main" id="{6553159D-437D-4165-93F6-B976A7FE3354}"/>
              </a:ext>
            </a:extLst>
          </p:cNvPr>
          <p:cNvSpPr>
            <a:spLocks noGrp="1"/>
          </p:cNvSpPr>
          <p:nvPr>
            <p:ph type="body" sz="quarter" idx="17" hasCustomPrompt="1"/>
          </p:nvPr>
        </p:nvSpPr>
        <p:spPr>
          <a:xfrm>
            <a:off x="4478989" y="4237037"/>
            <a:ext cx="3234014" cy="1620838"/>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32" name="Picture Placeholder 7">
            <a:extLst>
              <a:ext uri="{FF2B5EF4-FFF2-40B4-BE49-F238E27FC236}">
                <a16:creationId xmlns:a16="http://schemas.microsoft.com/office/drawing/2014/main" id="{F265C580-2414-43EC-BBC4-281B73DDE8B6}"/>
              </a:ext>
            </a:extLst>
          </p:cNvPr>
          <p:cNvSpPr>
            <a:spLocks noGrp="1"/>
          </p:cNvSpPr>
          <p:nvPr>
            <p:ph type="pic" sz="quarter" idx="18" hasCustomPrompt="1"/>
          </p:nvPr>
        </p:nvSpPr>
        <p:spPr>
          <a:xfrm>
            <a:off x="8051515" y="1592263"/>
            <a:ext cx="3234022" cy="2025038"/>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33" name="Text Placeholder 9">
            <a:extLst>
              <a:ext uri="{FF2B5EF4-FFF2-40B4-BE49-F238E27FC236}">
                <a16:creationId xmlns:a16="http://schemas.microsoft.com/office/drawing/2014/main" id="{D1B7CEF5-B8C6-485C-8441-0031BFA2D117}"/>
              </a:ext>
            </a:extLst>
          </p:cNvPr>
          <p:cNvSpPr>
            <a:spLocks noGrp="1"/>
          </p:cNvSpPr>
          <p:nvPr>
            <p:ph type="body" sz="quarter" idx="19" hasCustomPrompt="1"/>
          </p:nvPr>
        </p:nvSpPr>
        <p:spPr>
          <a:xfrm>
            <a:off x="8051515" y="3617300"/>
            <a:ext cx="3234022" cy="488951"/>
          </a:xfrm>
          <a:solidFill>
            <a:srgbClr val="4D4D4D"/>
          </a:solidFill>
        </p:spPr>
        <p:txBody>
          <a:bodyPr lIns="108000" tIns="108000" rIns="108000" bIns="108000"/>
          <a:lstStyle>
            <a:lvl1pPr marL="0" indent="0">
              <a:buFont typeface="Arial" panose="020B0604020202020204" pitchFamily="34" charset="0"/>
              <a:buNone/>
              <a:defRPr sz="1000" i="0">
                <a:solidFill>
                  <a:schemeClr val="bg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34" name="Text Placeholder 3">
            <a:extLst>
              <a:ext uri="{FF2B5EF4-FFF2-40B4-BE49-F238E27FC236}">
                <a16:creationId xmlns:a16="http://schemas.microsoft.com/office/drawing/2014/main" id="{8827904D-E3FE-44A6-AB6B-165CE391E4EF}"/>
              </a:ext>
            </a:extLst>
          </p:cNvPr>
          <p:cNvSpPr>
            <a:spLocks noGrp="1"/>
          </p:cNvSpPr>
          <p:nvPr>
            <p:ph type="body" sz="quarter" idx="20" hasCustomPrompt="1"/>
          </p:nvPr>
        </p:nvSpPr>
        <p:spPr>
          <a:xfrm>
            <a:off x="8051515" y="4237037"/>
            <a:ext cx="3234014" cy="1620838"/>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3151128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amp; 6 pics with caption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63F8DF2-10EE-4ED2-91AB-B7E3C37627A0}"/>
              </a:ext>
            </a:extLst>
          </p:cNvPr>
          <p:cNvSpPr>
            <a:spLocks noGrp="1"/>
          </p:cNvSpPr>
          <p:nvPr>
            <p:ph type="pic" sz="quarter" idx="12" hasCustomPrompt="1"/>
          </p:nvPr>
        </p:nvSpPr>
        <p:spPr>
          <a:xfrm>
            <a:off x="906463" y="1592263"/>
            <a:ext cx="1836737" cy="1951021"/>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18" name="Text Placeholder 9">
            <a:extLst>
              <a:ext uri="{FF2B5EF4-FFF2-40B4-BE49-F238E27FC236}">
                <a16:creationId xmlns:a16="http://schemas.microsoft.com/office/drawing/2014/main" id="{CE65C268-9523-4D2B-978E-B84D5D702A5E}"/>
              </a:ext>
            </a:extLst>
          </p:cNvPr>
          <p:cNvSpPr>
            <a:spLocks noGrp="1"/>
          </p:cNvSpPr>
          <p:nvPr>
            <p:ph type="body" sz="quarter" idx="24" hasCustomPrompt="1"/>
          </p:nvPr>
        </p:nvSpPr>
        <p:spPr>
          <a:xfrm>
            <a:off x="906466" y="3051426"/>
            <a:ext cx="1836737" cy="491860"/>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text</a:t>
            </a:r>
            <a:endParaRPr lang="en-GB"/>
          </a:p>
        </p:txBody>
      </p:sp>
      <p:sp>
        <p:nvSpPr>
          <p:cNvPr id="50" name="Title 1">
            <a:extLst>
              <a:ext uri="{FF2B5EF4-FFF2-40B4-BE49-F238E27FC236}">
                <a16:creationId xmlns:a16="http://schemas.microsoft.com/office/drawing/2014/main" id="{FB9C8658-FFA5-439B-8E19-017EB38FE818}"/>
              </a:ext>
            </a:extLst>
          </p:cNvPr>
          <p:cNvSpPr>
            <a:spLocks noGrp="1"/>
          </p:cNvSpPr>
          <p:nvPr>
            <p:ph type="title" hasCustomPrompt="1"/>
          </p:nvPr>
        </p:nvSpPr>
        <p:spPr>
          <a:xfrm>
            <a:off x="906463" y="506192"/>
            <a:ext cx="10393362" cy="540000"/>
          </a:xfrm>
        </p:spPr>
        <p:txBody>
          <a:bodyPr anchor="ctr"/>
          <a:lstStyle>
            <a:lvl1pPr>
              <a:defRPr/>
            </a:lvl1pPr>
          </a:lstStyle>
          <a:p>
            <a:r>
              <a:rPr lang="en-US"/>
              <a:t>people x4</a:t>
            </a:r>
            <a:endParaRPr lang="en-GB"/>
          </a:p>
        </p:txBody>
      </p:sp>
      <p:sp>
        <p:nvSpPr>
          <p:cNvPr id="52" name="Text Placeholder 3">
            <a:extLst>
              <a:ext uri="{FF2B5EF4-FFF2-40B4-BE49-F238E27FC236}">
                <a16:creationId xmlns:a16="http://schemas.microsoft.com/office/drawing/2014/main" id="{060334B3-C8D6-4467-BD23-E2E84B268631}"/>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5" name="Text Placeholder 4">
            <a:extLst>
              <a:ext uri="{FF2B5EF4-FFF2-40B4-BE49-F238E27FC236}">
                <a16:creationId xmlns:a16="http://schemas.microsoft.com/office/drawing/2014/main" id="{869795CF-64B9-4A22-9691-B4D068DFFD3D}"/>
              </a:ext>
            </a:extLst>
          </p:cNvPr>
          <p:cNvSpPr>
            <a:spLocks noGrp="1"/>
          </p:cNvSpPr>
          <p:nvPr>
            <p:ph type="body" sz="quarter" idx="31" hasCustomPrompt="1"/>
          </p:nvPr>
        </p:nvSpPr>
        <p:spPr>
          <a:xfrm>
            <a:off x="2897650" y="1592262"/>
            <a:ext cx="3009989" cy="1951021"/>
          </a:xfrm>
        </p:spPr>
        <p:txBody>
          <a:bodyPr/>
          <a:lstStyle>
            <a:lvl1pPr marL="174625" indent="-174625">
              <a:defRPr sz="1400"/>
            </a:lvl1pPr>
            <a:lvl2pPr marL="452438" indent="-185738">
              <a:defRPr sz="1400"/>
            </a:lvl2pPr>
            <a:lvl3pPr marL="801688" indent="-174625">
              <a:defRPr sz="1400"/>
            </a:lvl3pPr>
            <a:lvl4pPr>
              <a:defRPr sz="1400"/>
            </a:lvl4pPr>
            <a:lvl5pPr>
              <a:defRPr sz="1400"/>
            </a:lvl5pPr>
          </a:lstStyle>
          <a:p>
            <a:pPr lvl="0"/>
            <a:r>
              <a:rPr lang="en-US"/>
              <a:t>Add first level body copy</a:t>
            </a:r>
          </a:p>
          <a:p>
            <a:pPr lvl="1"/>
            <a:r>
              <a:rPr lang="en-US"/>
              <a:t>Second level</a:t>
            </a:r>
          </a:p>
          <a:p>
            <a:pPr lvl="2"/>
            <a:r>
              <a:rPr lang="en-US"/>
              <a:t>Third level</a:t>
            </a:r>
            <a:endParaRPr lang="en-GB"/>
          </a:p>
        </p:txBody>
      </p:sp>
      <p:sp>
        <p:nvSpPr>
          <p:cNvPr id="39" name="Picture Placeholder 7">
            <a:extLst>
              <a:ext uri="{FF2B5EF4-FFF2-40B4-BE49-F238E27FC236}">
                <a16:creationId xmlns:a16="http://schemas.microsoft.com/office/drawing/2014/main" id="{865EFB54-6A1B-4E06-BCCA-B3ADA5560950}"/>
              </a:ext>
            </a:extLst>
          </p:cNvPr>
          <p:cNvSpPr>
            <a:spLocks noGrp="1"/>
          </p:cNvSpPr>
          <p:nvPr>
            <p:ph type="pic" sz="quarter" idx="33" hasCustomPrompt="1"/>
          </p:nvPr>
        </p:nvSpPr>
        <p:spPr>
          <a:xfrm>
            <a:off x="6298649" y="1592263"/>
            <a:ext cx="1836737" cy="1951021"/>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40" name="Text Placeholder 9">
            <a:extLst>
              <a:ext uri="{FF2B5EF4-FFF2-40B4-BE49-F238E27FC236}">
                <a16:creationId xmlns:a16="http://schemas.microsoft.com/office/drawing/2014/main" id="{07CCE860-3874-4E10-AA97-1B7765ACD0CC}"/>
              </a:ext>
            </a:extLst>
          </p:cNvPr>
          <p:cNvSpPr>
            <a:spLocks noGrp="1"/>
          </p:cNvSpPr>
          <p:nvPr>
            <p:ph type="body" sz="quarter" idx="34" hasCustomPrompt="1"/>
          </p:nvPr>
        </p:nvSpPr>
        <p:spPr>
          <a:xfrm>
            <a:off x="6298652" y="3051426"/>
            <a:ext cx="1836737" cy="491860"/>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text</a:t>
            </a:r>
            <a:endParaRPr lang="en-GB"/>
          </a:p>
        </p:txBody>
      </p:sp>
      <p:sp>
        <p:nvSpPr>
          <p:cNvPr id="43" name="Text Placeholder 4">
            <a:extLst>
              <a:ext uri="{FF2B5EF4-FFF2-40B4-BE49-F238E27FC236}">
                <a16:creationId xmlns:a16="http://schemas.microsoft.com/office/drawing/2014/main" id="{A2804C67-9F45-478C-A138-69596612BD41}"/>
              </a:ext>
            </a:extLst>
          </p:cNvPr>
          <p:cNvSpPr>
            <a:spLocks noGrp="1"/>
          </p:cNvSpPr>
          <p:nvPr>
            <p:ph type="body" sz="quarter" idx="37" hasCustomPrompt="1"/>
          </p:nvPr>
        </p:nvSpPr>
        <p:spPr>
          <a:xfrm>
            <a:off x="8289836" y="1592262"/>
            <a:ext cx="3009989" cy="1951021"/>
          </a:xfrm>
        </p:spPr>
        <p:txBody>
          <a:bodyPr vert="horz" lIns="0" tIns="45720" rIns="91440" bIns="45720" rtlCol="0">
            <a:noAutofit/>
          </a:bodyPr>
          <a:lstStyle>
            <a:lvl1pPr>
              <a:defRPr lang="en-US" sz="1400" dirty="0" smtClean="0"/>
            </a:lvl1pPr>
            <a:lvl2pPr>
              <a:defRPr lang="en-US" sz="1400" dirty="0" smtClean="0"/>
            </a:lvl2pPr>
            <a:lvl3pPr>
              <a:defRPr lang="en-GB" sz="1400" dirty="0"/>
            </a:lvl3pPr>
          </a:lstStyle>
          <a:p>
            <a:pPr marL="174625" lvl="0" indent="-174625"/>
            <a:r>
              <a:rPr lang="en-US"/>
              <a:t>Add first level body copy</a:t>
            </a:r>
          </a:p>
          <a:p>
            <a:pPr marL="452438" lvl="1" indent="-185738"/>
            <a:r>
              <a:rPr lang="en-US"/>
              <a:t>Second level</a:t>
            </a:r>
          </a:p>
          <a:p>
            <a:pPr marL="801688" lvl="2" indent="-174625"/>
            <a:r>
              <a:rPr lang="en-US"/>
              <a:t>Third level</a:t>
            </a:r>
            <a:endParaRPr lang="en-GB"/>
          </a:p>
        </p:txBody>
      </p:sp>
      <p:sp>
        <p:nvSpPr>
          <p:cNvPr id="53" name="Picture Placeholder 7">
            <a:extLst>
              <a:ext uri="{FF2B5EF4-FFF2-40B4-BE49-F238E27FC236}">
                <a16:creationId xmlns:a16="http://schemas.microsoft.com/office/drawing/2014/main" id="{4A0DCA40-453A-4B37-9F84-3A7D54952EEF}"/>
              </a:ext>
            </a:extLst>
          </p:cNvPr>
          <p:cNvSpPr>
            <a:spLocks noGrp="1"/>
          </p:cNvSpPr>
          <p:nvPr>
            <p:ph type="pic" sz="quarter" idx="38" hasCustomPrompt="1"/>
          </p:nvPr>
        </p:nvSpPr>
        <p:spPr>
          <a:xfrm>
            <a:off x="906463" y="3906853"/>
            <a:ext cx="1836737" cy="1951021"/>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54" name="Text Placeholder 9">
            <a:extLst>
              <a:ext uri="{FF2B5EF4-FFF2-40B4-BE49-F238E27FC236}">
                <a16:creationId xmlns:a16="http://schemas.microsoft.com/office/drawing/2014/main" id="{06121884-838C-4001-8648-B7CACB22A531}"/>
              </a:ext>
            </a:extLst>
          </p:cNvPr>
          <p:cNvSpPr>
            <a:spLocks noGrp="1"/>
          </p:cNvSpPr>
          <p:nvPr>
            <p:ph type="body" sz="quarter" idx="39" hasCustomPrompt="1"/>
          </p:nvPr>
        </p:nvSpPr>
        <p:spPr>
          <a:xfrm>
            <a:off x="906466" y="5366016"/>
            <a:ext cx="1836737" cy="491860"/>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text</a:t>
            </a:r>
            <a:endParaRPr lang="en-GB"/>
          </a:p>
        </p:txBody>
      </p:sp>
      <p:sp>
        <p:nvSpPr>
          <p:cNvPr id="55" name="Text Placeholder 4">
            <a:extLst>
              <a:ext uri="{FF2B5EF4-FFF2-40B4-BE49-F238E27FC236}">
                <a16:creationId xmlns:a16="http://schemas.microsoft.com/office/drawing/2014/main" id="{DFA0BC82-56C0-4EC2-9A09-18474764D8C0}"/>
              </a:ext>
            </a:extLst>
          </p:cNvPr>
          <p:cNvSpPr>
            <a:spLocks noGrp="1"/>
          </p:cNvSpPr>
          <p:nvPr>
            <p:ph type="body" sz="quarter" idx="40" hasCustomPrompt="1"/>
          </p:nvPr>
        </p:nvSpPr>
        <p:spPr>
          <a:xfrm>
            <a:off x="2897650" y="3906852"/>
            <a:ext cx="3009989" cy="1951021"/>
          </a:xfrm>
        </p:spPr>
        <p:txBody>
          <a:bodyPr vert="horz" lIns="0" tIns="45720" rIns="91440" bIns="45720" rtlCol="0">
            <a:noAutofit/>
          </a:bodyPr>
          <a:lstStyle>
            <a:lvl1pPr>
              <a:defRPr lang="en-US" sz="1400" dirty="0" smtClean="0"/>
            </a:lvl1pPr>
            <a:lvl2pPr>
              <a:defRPr lang="en-US" sz="1400" dirty="0" smtClean="0"/>
            </a:lvl2pPr>
            <a:lvl3pPr>
              <a:defRPr lang="en-GB" sz="1400" dirty="0"/>
            </a:lvl3pPr>
          </a:lstStyle>
          <a:p>
            <a:pPr marL="174625" lvl="0" indent="-174625"/>
            <a:r>
              <a:rPr lang="en-US"/>
              <a:t>Add first level body copy</a:t>
            </a:r>
          </a:p>
          <a:p>
            <a:pPr marL="452438" lvl="1" indent="-185738"/>
            <a:r>
              <a:rPr lang="en-US"/>
              <a:t>Second level</a:t>
            </a:r>
          </a:p>
          <a:p>
            <a:pPr marL="801688" lvl="2" indent="-174625"/>
            <a:r>
              <a:rPr lang="en-US"/>
              <a:t>Third level</a:t>
            </a:r>
            <a:endParaRPr lang="en-GB"/>
          </a:p>
        </p:txBody>
      </p:sp>
      <p:sp>
        <p:nvSpPr>
          <p:cNvPr id="56" name="Picture Placeholder 7">
            <a:extLst>
              <a:ext uri="{FF2B5EF4-FFF2-40B4-BE49-F238E27FC236}">
                <a16:creationId xmlns:a16="http://schemas.microsoft.com/office/drawing/2014/main" id="{3EDFBDD5-DC3F-4453-A500-F2F86098BA23}"/>
              </a:ext>
            </a:extLst>
          </p:cNvPr>
          <p:cNvSpPr>
            <a:spLocks noGrp="1"/>
          </p:cNvSpPr>
          <p:nvPr>
            <p:ph type="pic" sz="quarter" idx="41" hasCustomPrompt="1"/>
          </p:nvPr>
        </p:nvSpPr>
        <p:spPr>
          <a:xfrm>
            <a:off x="6298649" y="3906853"/>
            <a:ext cx="1836737" cy="1951021"/>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57" name="Text Placeholder 9">
            <a:extLst>
              <a:ext uri="{FF2B5EF4-FFF2-40B4-BE49-F238E27FC236}">
                <a16:creationId xmlns:a16="http://schemas.microsoft.com/office/drawing/2014/main" id="{1CFACE9E-230D-45A8-8990-86BC32D9E017}"/>
              </a:ext>
            </a:extLst>
          </p:cNvPr>
          <p:cNvSpPr>
            <a:spLocks noGrp="1"/>
          </p:cNvSpPr>
          <p:nvPr>
            <p:ph type="body" sz="quarter" idx="42" hasCustomPrompt="1"/>
          </p:nvPr>
        </p:nvSpPr>
        <p:spPr>
          <a:xfrm>
            <a:off x="6298652" y="5366016"/>
            <a:ext cx="1836737" cy="491860"/>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text</a:t>
            </a:r>
            <a:endParaRPr lang="en-GB"/>
          </a:p>
        </p:txBody>
      </p:sp>
      <p:sp>
        <p:nvSpPr>
          <p:cNvPr id="58" name="Text Placeholder 4">
            <a:extLst>
              <a:ext uri="{FF2B5EF4-FFF2-40B4-BE49-F238E27FC236}">
                <a16:creationId xmlns:a16="http://schemas.microsoft.com/office/drawing/2014/main" id="{1D1D2046-AA3F-43C8-A352-863F5C5B3064}"/>
              </a:ext>
            </a:extLst>
          </p:cNvPr>
          <p:cNvSpPr>
            <a:spLocks noGrp="1"/>
          </p:cNvSpPr>
          <p:nvPr>
            <p:ph type="body" sz="quarter" idx="43" hasCustomPrompt="1"/>
          </p:nvPr>
        </p:nvSpPr>
        <p:spPr>
          <a:xfrm>
            <a:off x="8289836" y="3906852"/>
            <a:ext cx="3009989" cy="1951021"/>
          </a:xfrm>
        </p:spPr>
        <p:txBody>
          <a:bodyPr vert="horz" lIns="0" tIns="45720" rIns="91440" bIns="45720" rtlCol="0">
            <a:noAutofit/>
          </a:bodyPr>
          <a:lstStyle>
            <a:lvl1pPr>
              <a:defRPr lang="en-US" sz="1400" dirty="0" smtClean="0"/>
            </a:lvl1pPr>
            <a:lvl2pPr>
              <a:defRPr lang="en-US" sz="1400" dirty="0" smtClean="0"/>
            </a:lvl2pPr>
            <a:lvl3pPr>
              <a:defRPr lang="en-GB" sz="1400" dirty="0"/>
            </a:lvl3pPr>
          </a:lstStyle>
          <a:p>
            <a:pPr marL="174625" lvl="0" indent="-174625"/>
            <a:r>
              <a:rPr lang="en-US"/>
              <a:t>Add first level body copy</a:t>
            </a:r>
          </a:p>
          <a:p>
            <a:pPr marL="452438" lvl="1" indent="-185738"/>
            <a:r>
              <a:rPr lang="en-US"/>
              <a:t>Second level</a:t>
            </a:r>
          </a:p>
          <a:p>
            <a:pPr marL="801688" lvl="2" indent="-174625"/>
            <a:r>
              <a:rPr lang="en-US"/>
              <a:t>Third level</a:t>
            </a:r>
            <a:endParaRPr lang="en-GB"/>
          </a:p>
        </p:txBody>
      </p:sp>
    </p:spTree>
    <p:extLst>
      <p:ext uri="{BB962C8B-B14F-4D97-AF65-F5344CB8AC3E}">
        <p14:creationId xmlns:p14="http://schemas.microsoft.com/office/powerpoint/2010/main" val="212256171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Title &amp; 6 pics with caption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63F8DF2-10EE-4ED2-91AB-B7E3C37627A0}"/>
              </a:ext>
            </a:extLst>
          </p:cNvPr>
          <p:cNvSpPr>
            <a:spLocks noGrp="1"/>
          </p:cNvSpPr>
          <p:nvPr>
            <p:ph type="pic" sz="quarter" idx="12" hasCustomPrompt="1"/>
          </p:nvPr>
        </p:nvSpPr>
        <p:spPr>
          <a:xfrm>
            <a:off x="906464" y="1592263"/>
            <a:ext cx="1261383" cy="1951021"/>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18" name="Text Placeholder 9">
            <a:extLst>
              <a:ext uri="{FF2B5EF4-FFF2-40B4-BE49-F238E27FC236}">
                <a16:creationId xmlns:a16="http://schemas.microsoft.com/office/drawing/2014/main" id="{CE65C268-9523-4D2B-978E-B84D5D702A5E}"/>
              </a:ext>
            </a:extLst>
          </p:cNvPr>
          <p:cNvSpPr>
            <a:spLocks noGrp="1"/>
          </p:cNvSpPr>
          <p:nvPr>
            <p:ph type="body" sz="quarter" idx="24" hasCustomPrompt="1"/>
          </p:nvPr>
        </p:nvSpPr>
        <p:spPr>
          <a:xfrm>
            <a:off x="906467" y="2951146"/>
            <a:ext cx="1261383" cy="592139"/>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text</a:t>
            </a:r>
            <a:endParaRPr lang="en-GB"/>
          </a:p>
        </p:txBody>
      </p:sp>
      <p:sp>
        <p:nvSpPr>
          <p:cNvPr id="50" name="Title 1">
            <a:extLst>
              <a:ext uri="{FF2B5EF4-FFF2-40B4-BE49-F238E27FC236}">
                <a16:creationId xmlns:a16="http://schemas.microsoft.com/office/drawing/2014/main" id="{FB9C8658-FFA5-439B-8E19-017EB38FE818}"/>
              </a:ext>
            </a:extLst>
          </p:cNvPr>
          <p:cNvSpPr>
            <a:spLocks noGrp="1"/>
          </p:cNvSpPr>
          <p:nvPr>
            <p:ph type="title" hasCustomPrompt="1"/>
          </p:nvPr>
        </p:nvSpPr>
        <p:spPr>
          <a:xfrm>
            <a:off x="906463" y="506192"/>
            <a:ext cx="10393362" cy="540000"/>
          </a:xfrm>
        </p:spPr>
        <p:txBody>
          <a:bodyPr anchor="ctr"/>
          <a:lstStyle>
            <a:lvl1pPr>
              <a:defRPr/>
            </a:lvl1pPr>
          </a:lstStyle>
          <a:p>
            <a:r>
              <a:rPr lang="en-US"/>
              <a:t>people x6</a:t>
            </a:r>
            <a:endParaRPr lang="en-GB"/>
          </a:p>
        </p:txBody>
      </p:sp>
      <p:sp>
        <p:nvSpPr>
          <p:cNvPr id="52" name="Text Placeholder 3">
            <a:extLst>
              <a:ext uri="{FF2B5EF4-FFF2-40B4-BE49-F238E27FC236}">
                <a16:creationId xmlns:a16="http://schemas.microsoft.com/office/drawing/2014/main" id="{060334B3-C8D6-4467-BD23-E2E84B268631}"/>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5" name="Text Placeholder 4">
            <a:extLst>
              <a:ext uri="{FF2B5EF4-FFF2-40B4-BE49-F238E27FC236}">
                <a16:creationId xmlns:a16="http://schemas.microsoft.com/office/drawing/2014/main" id="{869795CF-64B9-4A22-9691-B4D068DFFD3D}"/>
              </a:ext>
            </a:extLst>
          </p:cNvPr>
          <p:cNvSpPr>
            <a:spLocks noGrp="1"/>
          </p:cNvSpPr>
          <p:nvPr>
            <p:ph type="body" sz="quarter" idx="31" hasCustomPrompt="1"/>
          </p:nvPr>
        </p:nvSpPr>
        <p:spPr>
          <a:xfrm>
            <a:off x="2341079" y="1592262"/>
            <a:ext cx="1830230" cy="1951021"/>
          </a:xfrm>
        </p:spPr>
        <p:txBody>
          <a:bodyPr vert="horz" lIns="0" tIns="45720" rIns="91440" bIns="45720" rtlCol="0">
            <a:noAutofit/>
          </a:bodyPr>
          <a:lstStyle>
            <a:lvl1pPr>
              <a:defRPr lang="en-US" sz="1100" dirty="0" smtClean="0"/>
            </a:lvl1pPr>
            <a:lvl2pPr>
              <a:defRPr lang="en-US" sz="1100" dirty="0" smtClean="0"/>
            </a:lvl2pPr>
            <a:lvl3pPr>
              <a:defRPr lang="en-GB" sz="1100" dirty="0"/>
            </a:lvl3pPr>
          </a:lstStyle>
          <a:p>
            <a:pPr marL="174625" lvl="0" indent="-174625"/>
            <a:r>
              <a:rPr lang="en-US"/>
              <a:t>Add first level body copy</a:t>
            </a:r>
          </a:p>
          <a:p>
            <a:pPr marL="452438" lvl="1" indent="-185738"/>
            <a:r>
              <a:rPr lang="en-US"/>
              <a:t>Second level</a:t>
            </a:r>
          </a:p>
          <a:p>
            <a:pPr marL="801688" lvl="2" indent="-174625"/>
            <a:r>
              <a:rPr lang="en-US"/>
              <a:t>Third level</a:t>
            </a:r>
            <a:endParaRPr lang="en-GB"/>
          </a:p>
        </p:txBody>
      </p:sp>
      <p:sp>
        <p:nvSpPr>
          <p:cNvPr id="16" name="Picture Placeholder 7">
            <a:extLst>
              <a:ext uri="{FF2B5EF4-FFF2-40B4-BE49-F238E27FC236}">
                <a16:creationId xmlns:a16="http://schemas.microsoft.com/office/drawing/2014/main" id="{548E8139-7073-4086-AA60-C6DB861D2DD6}"/>
              </a:ext>
            </a:extLst>
          </p:cNvPr>
          <p:cNvSpPr>
            <a:spLocks noGrp="1"/>
          </p:cNvSpPr>
          <p:nvPr>
            <p:ph type="pic" sz="quarter" idx="32" hasCustomPrompt="1"/>
          </p:nvPr>
        </p:nvSpPr>
        <p:spPr>
          <a:xfrm>
            <a:off x="906464" y="3906854"/>
            <a:ext cx="1261383" cy="1951021"/>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17" name="Text Placeholder 9">
            <a:extLst>
              <a:ext uri="{FF2B5EF4-FFF2-40B4-BE49-F238E27FC236}">
                <a16:creationId xmlns:a16="http://schemas.microsoft.com/office/drawing/2014/main" id="{ADE543AE-C7B9-4039-B5B3-B3F790B2FBC5}"/>
              </a:ext>
            </a:extLst>
          </p:cNvPr>
          <p:cNvSpPr>
            <a:spLocks noGrp="1"/>
          </p:cNvSpPr>
          <p:nvPr>
            <p:ph type="body" sz="quarter" idx="33" hasCustomPrompt="1"/>
          </p:nvPr>
        </p:nvSpPr>
        <p:spPr>
          <a:xfrm>
            <a:off x="906467" y="5265737"/>
            <a:ext cx="1261383" cy="592139"/>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text</a:t>
            </a:r>
            <a:endParaRPr lang="en-GB"/>
          </a:p>
        </p:txBody>
      </p:sp>
      <p:sp>
        <p:nvSpPr>
          <p:cNvPr id="19" name="Text Placeholder 4">
            <a:extLst>
              <a:ext uri="{FF2B5EF4-FFF2-40B4-BE49-F238E27FC236}">
                <a16:creationId xmlns:a16="http://schemas.microsoft.com/office/drawing/2014/main" id="{E384A942-4D8D-4841-868F-B90053AFB2CA}"/>
              </a:ext>
            </a:extLst>
          </p:cNvPr>
          <p:cNvSpPr>
            <a:spLocks noGrp="1"/>
          </p:cNvSpPr>
          <p:nvPr>
            <p:ph type="body" sz="quarter" idx="34" hasCustomPrompt="1"/>
          </p:nvPr>
        </p:nvSpPr>
        <p:spPr>
          <a:xfrm>
            <a:off x="2341079" y="3906853"/>
            <a:ext cx="1830230" cy="1951021"/>
          </a:xfrm>
        </p:spPr>
        <p:txBody>
          <a:bodyPr vert="horz" lIns="0" tIns="45720" rIns="91440" bIns="45720" rtlCol="0">
            <a:noAutofit/>
          </a:bodyPr>
          <a:lstStyle>
            <a:lvl1pPr>
              <a:defRPr lang="en-US" sz="1100" dirty="0" smtClean="0"/>
            </a:lvl1pPr>
            <a:lvl2pPr>
              <a:defRPr lang="en-US" sz="1100" dirty="0" smtClean="0"/>
            </a:lvl2pPr>
            <a:lvl3pPr>
              <a:defRPr lang="en-GB" sz="1100" dirty="0"/>
            </a:lvl3pPr>
          </a:lstStyle>
          <a:p>
            <a:pPr marL="174625" lvl="0" indent="-174625"/>
            <a:r>
              <a:rPr lang="en-US"/>
              <a:t>Add first level body copy</a:t>
            </a:r>
          </a:p>
          <a:p>
            <a:pPr marL="452438" lvl="1" indent="-185738"/>
            <a:r>
              <a:rPr lang="en-US"/>
              <a:t>Second level</a:t>
            </a:r>
          </a:p>
          <a:p>
            <a:pPr marL="801688" lvl="2" indent="-174625"/>
            <a:r>
              <a:rPr lang="en-US"/>
              <a:t>Third level</a:t>
            </a:r>
            <a:endParaRPr lang="en-GB"/>
          </a:p>
        </p:txBody>
      </p:sp>
      <p:sp>
        <p:nvSpPr>
          <p:cNvPr id="83" name="Picture Placeholder 7">
            <a:extLst>
              <a:ext uri="{FF2B5EF4-FFF2-40B4-BE49-F238E27FC236}">
                <a16:creationId xmlns:a16="http://schemas.microsoft.com/office/drawing/2014/main" id="{33552513-C288-45DB-991E-09CC69D84841}"/>
              </a:ext>
            </a:extLst>
          </p:cNvPr>
          <p:cNvSpPr>
            <a:spLocks noGrp="1"/>
          </p:cNvSpPr>
          <p:nvPr>
            <p:ph type="pic" sz="quarter" idx="35" hasCustomPrompt="1"/>
          </p:nvPr>
        </p:nvSpPr>
        <p:spPr>
          <a:xfrm>
            <a:off x="4478450" y="1592263"/>
            <a:ext cx="1261383" cy="1951021"/>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84" name="Text Placeholder 9">
            <a:extLst>
              <a:ext uri="{FF2B5EF4-FFF2-40B4-BE49-F238E27FC236}">
                <a16:creationId xmlns:a16="http://schemas.microsoft.com/office/drawing/2014/main" id="{CA37982B-630D-4272-A120-2025A3B1CAA3}"/>
              </a:ext>
            </a:extLst>
          </p:cNvPr>
          <p:cNvSpPr>
            <a:spLocks noGrp="1"/>
          </p:cNvSpPr>
          <p:nvPr>
            <p:ph type="body" sz="quarter" idx="36" hasCustomPrompt="1"/>
          </p:nvPr>
        </p:nvSpPr>
        <p:spPr>
          <a:xfrm>
            <a:off x="4478453" y="2951146"/>
            <a:ext cx="1261383" cy="592139"/>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text</a:t>
            </a:r>
            <a:endParaRPr lang="en-GB"/>
          </a:p>
        </p:txBody>
      </p:sp>
      <p:sp>
        <p:nvSpPr>
          <p:cNvPr id="85" name="Text Placeholder 4">
            <a:extLst>
              <a:ext uri="{FF2B5EF4-FFF2-40B4-BE49-F238E27FC236}">
                <a16:creationId xmlns:a16="http://schemas.microsoft.com/office/drawing/2014/main" id="{2A05EC2B-5439-4A4B-BF26-5C4E18392699}"/>
              </a:ext>
            </a:extLst>
          </p:cNvPr>
          <p:cNvSpPr>
            <a:spLocks noGrp="1"/>
          </p:cNvSpPr>
          <p:nvPr>
            <p:ph type="body" sz="quarter" idx="37" hasCustomPrompt="1"/>
          </p:nvPr>
        </p:nvSpPr>
        <p:spPr>
          <a:xfrm>
            <a:off x="5913065" y="1592262"/>
            <a:ext cx="1830230" cy="1951021"/>
          </a:xfrm>
        </p:spPr>
        <p:txBody>
          <a:bodyPr vert="horz" lIns="0" tIns="45720" rIns="91440" bIns="45720" rtlCol="0">
            <a:noAutofit/>
          </a:bodyPr>
          <a:lstStyle>
            <a:lvl1pPr>
              <a:defRPr lang="en-US" sz="1100" dirty="0" smtClean="0"/>
            </a:lvl1pPr>
            <a:lvl2pPr>
              <a:defRPr lang="en-US" sz="1100" dirty="0" smtClean="0"/>
            </a:lvl2pPr>
            <a:lvl3pPr>
              <a:defRPr lang="en-GB" sz="1100" dirty="0"/>
            </a:lvl3pPr>
          </a:lstStyle>
          <a:p>
            <a:pPr marL="174625" lvl="0" indent="-174625"/>
            <a:r>
              <a:rPr lang="en-US"/>
              <a:t>Add first level body copy</a:t>
            </a:r>
          </a:p>
          <a:p>
            <a:pPr marL="452438" lvl="1" indent="-185738"/>
            <a:r>
              <a:rPr lang="en-US"/>
              <a:t>Second level</a:t>
            </a:r>
          </a:p>
          <a:p>
            <a:pPr marL="801688" lvl="2" indent="-174625"/>
            <a:r>
              <a:rPr lang="en-US"/>
              <a:t>Third level</a:t>
            </a:r>
            <a:endParaRPr lang="en-GB"/>
          </a:p>
        </p:txBody>
      </p:sp>
      <p:sp>
        <p:nvSpPr>
          <p:cNvPr id="86" name="Picture Placeholder 7">
            <a:extLst>
              <a:ext uri="{FF2B5EF4-FFF2-40B4-BE49-F238E27FC236}">
                <a16:creationId xmlns:a16="http://schemas.microsoft.com/office/drawing/2014/main" id="{057FF91B-17C6-472B-A895-73D2C8F25F52}"/>
              </a:ext>
            </a:extLst>
          </p:cNvPr>
          <p:cNvSpPr>
            <a:spLocks noGrp="1"/>
          </p:cNvSpPr>
          <p:nvPr>
            <p:ph type="pic" sz="quarter" idx="38" hasCustomPrompt="1"/>
          </p:nvPr>
        </p:nvSpPr>
        <p:spPr>
          <a:xfrm>
            <a:off x="4478450" y="3906854"/>
            <a:ext cx="1261383" cy="1951021"/>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87" name="Text Placeholder 9">
            <a:extLst>
              <a:ext uri="{FF2B5EF4-FFF2-40B4-BE49-F238E27FC236}">
                <a16:creationId xmlns:a16="http://schemas.microsoft.com/office/drawing/2014/main" id="{19EBA128-E975-43EE-89BA-1A8B98973009}"/>
              </a:ext>
            </a:extLst>
          </p:cNvPr>
          <p:cNvSpPr>
            <a:spLocks noGrp="1"/>
          </p:cNvSpPr>
          <p:nvPr>
            <p:ph type="body" sz="quarter" idx="39" hasCustomPrompt="1"/>
          </p:nvPr>
        </p:nvSpPr>
        <p:spPr>
          <a:xfrm>
            <a:off x="4478453" y="5265737"/>
            <a:ext cx="1261383" cy="592139"/>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text</a:t>
            </a:r>
            <a:endParaRPr lang="en-GB"/>
          </a:p>
        </p:txBody>
      </p:sp>
      <p:sp>
        <p:nvSpPr>
          <p:cNvPr id="88" name="Text Placeholder 4">
            <a:extLst>
              <a:ext uri="{FF2B5EF4-FFF2-40B4-BE49-F238E27FC236}">
                <a16:creationId xmlns:a16="http://schemas.microsoft.com/office/drawing/2014/main" id="{4243E751-8A1A-4E70-8F87-6A33B1CEABE4}"/>
              </a:ext>
            </a:extLst>
          </p:cNvPr>
          <p:cNvSpPr>
            <a:spLocks noGrp="1"/>
          </p:cNvSpPr>
          <p:nvPr>
            <p:ph type="body" sz="quarter" idx="40" hasCustomPrompt="1"/>
          </p:nvPr>
        </p:nvSpPr>
        <p:spPr>
          <a:xfrm>
            <a:off x="5913065" y="3906853"/>
            <a:ext cx="1830230" cy="1951021"/>
          </a:xfrm>
        </p:spPr>
        <p:txBody>
          <a:bodyPr vert="horz" lIns="0" tIns="45720" rIns="91440" bIns="45720" rtlCol="0">
            <a:noAutofit/>
          </a:bodyPr>
          <a:lstStyle>
            <a:lvl1pPr>
              <a:defRPr lang="en-US" sz="1100" dirty="0" smtClean="0"/>
            </a:lvl1pPr>
            <a:lvl2pPr>
              <a:defRPr lang="en-US" sz="1100" dirty="0" smtClean="0"/>
            </a:lvl2pPr>
            <a:lvl3pPr>
              <a:defRPr lang="en-GB" sz="1100" dirty="0"/>
            </a:lvl3pPr>
          </a:lstStyle>
          <a:p>
            <a:pPr marL="174625" lvl="0" indent="-174625"/>
            <a:r>
              <a:rPr lang="en-US"/>
              <a:t>Add first level body copy</a:t>
            </a:r>
          </a:p>
          <a:p>
            <a:pPr marL="452438" lvl="1" indent="-185738"/>
            <a:r>
              <a:rPr lang="en-US"/>
              <a:t>Second level</a:t>
            </a:r>
          </a:p>
          <a:p>
            <a:pPr marL="801688" lvl="2" indent="-174625"/>
            <a:r>
              <a:rPr lang="en-US"/>
              <a:t>Third level</a:t>
            </a:r>
            <a:endParaRPr lang="en-GB"/>
          </a:p>
        </p:txBody>
      </p:sp>
      <p:sp>
        <p:nvSpPr>
          <p:cNvPr id="89" name="Picture Placeholder 7">
            <a:extLst>
              <a:ext uri="{FF2B5EF4-FFF2-40B4-BE49-F238E27FC236}">
                <a16:creationId xmlns:a16="http://schemas.microsoft.com/office/drawing/2014/main" id="{52803711-2D0F-48BC-A493-BA4CD7A912AA}"/>
              </a:ext>
            </a:extLst>
          </p:cNvPr>
          <p:cNvSpPr>
            <a:spLocks noGrp="1"/>
          </p:cNvSpPr>
          <p:nvPr>
            <p:ph type="pic" sz="quarter" idx="41" hasCustomPrompt="1"/>
          </p:nvPr>
        </p:nvSpPr>
        <p:spPr>
          <a:xfrm>
            <a:off x="8036385" y="1592263"/>
            <a:ext cx="1261383" cy="1951021"/>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90" name="Text Placeholder 9">
            <a:extLst>
              <a:ext uri="{FF2B5EF4-FFF2-40B4-BE49-F238E27FC236}">
                <a16:creationId xmlns:a16="http://schemas.microsoft.com/office/drawing/2014/main" id="{B587AF14-85CE-483E-A5B2-B00AA2EE6203}"/>
              </a:ext>
            </a:extLst>
          </p:cNvPr>
          <p:cNvSpPr>
            <a:spLocks noGrp="1"/>
          </p:cNvSpPr>
          <p:nvPr>
            <p:ph type="body" sz="quarter" idx="42" hasCustomPrompt="1"/>
          </p:nvPr>
        </p:nvSpPr>
        <p:spPr>
          <a:xfrm>
            <a:off x="8036388" y="2951146"/>
            <a:ext cx="1261383" cy="592139"/>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text</a:t>
            </a:r>
            <a:endParaRPr lang="en-GB"/>
          </a:p>
        </p:txBody>
      </p:sp>
      <p:sp>
        <p:nvSpPr>
          <p:cNvPr id="91" name="Text Placeholder 4">
            <a:extLst>
              <a:ext uri="{FF2B5EF4-FFF2-40B4-BE49-F238E27FC236}">
                <a16:creationId xmlns:a16="http://schemas.microsoft.com/office/drawing/2014/main" id="{679984AC-9BC0-42F2-892B-92BBA578E832}"/>
              </a:ext>
            </a:extLst>
          </p:cNvPr>
          <p:cNvSpPr>
            <a:spLocks noGrp="1"/>
          </p:cNvSpPr>
          <p:nvPr>
            <p:ph type="body" sz="quarter" idx="43" hasCustomPrompt="1"/>
          </p:nvPr>
        </p:nvSpPr>
        <p:spPr>
          <a:xfrm>
            <a:off x="9471000" y="1592262"/>
            <a:ext cx="1830230" cy="1951021"/>
          </a:xfrm>
        </p:spPr>
        <p:txBody>
          <a:bodyPr vert="horz" lIns="0" tIns="45720" rIns="91440" bIns="45720" rtlCol="0">
            <a:noAutofit/>
          </a:bodyPr>
          <a:lstStyle>
            <a:lvl1pPr>
              <a:defRPr lang="en-US" sz="1100" dirty="0" smtClean="0"/>
            </a:lvl1pPr>
            <a:lvl2pPr>
              <a:defRPr lang="en-US" sz="1100" dirty="0" smtClean="0"/>
            </a:lvl2pPr>
            <a:lvl3pPr>
              <a:defRPr lang="en-GB" sz="1100" dirty="0"/>
            </a:lvl3pPr>
          </a:lstStyle>
          <a:p>
            <a:pPr marL="174625" lvl="0" indent="-174625"/>
            <a:r>
              <a:rPr lang="en-US"/>
              <a:t>Add first level body copy</a:t>
            </a:r>
          </a:p>
          <a:p>
            <a:pPr marL="452438" lvl="1" indent="-185738"/>
            <a:r>
              <a:rPr lang="en-US"/>
              <a:t>Second level</a:t>
            </a:r>
          </a:p>
          <a:p>
            <a:pPr marL="801688" lvl="2" indent="-174625"/>
            <a:r>
              <a:rPr lang="en-US"/>
              <a:t>Third level</a:t>
            </a:r>
            <a:endParaRPr lang="en-GB"/>
          </a:p>
        </p:txBody>
      </p:sp>
      <p:sp>
        <p:nvSpPr>
          <p:cNvPr id="92" name="Picture Placeholder 7">
            <a:extLst>
              <a:ext uri="{FF2B5EF4-FFF2-40B4-BE49-F238E27FC236}">
                <a16:creationId xmlns:a16="http://schemas.microsoft.com/office/drawing/2014/main" id="{CDB49A6F-4B2E-4F18-820D-9ABE6F6B6C98}"/>
              </a:ext>
            </a:extLst>
          </p:cNvPr>
          <p:cNvSpPr>
            <a:spLocks noGrp="1"/>
          </p:cNvSpPr>
          <p:nvPr>
            <p:ph type="pic" sz="quarter" idx="44" hasCustomPrompt="1"/>
          </p:nvPr>
        </p:nvSpPr>
        <p:spPr>
          <a:xfrm>
            <a:off x="8036385" y="3906854"/>
            <a:ext cx="1261383" cy="1951021"/>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93" name="Text Placeholder 9">
            <a:extLst>
              <a:ext uri="{FF2B5EF4-FFF2-40B4-BE49-F238E27FC236}">
                <a16:creationId xmlns:a16="http://schemas.microsoft.com/office/drawing/2014/main" id="{4AA708CC-1F4A-4E0E-B5A9-01AB7D5CD10D}"/>
              </a:ext>
            </a:extLst>
          </p:cNvPr>
          <p:cNvSpPr>
            <a:spLocks noGrp="1"/>
          </p:cNvSpPr>
          <p:nvPr>
            <p:ph type="body" sz="quarter" idx="45" hasCustomPrompt="1"/>
          </p:nvPr>
        </p:nvSpPr>
        <p:spPr>
          <a:xfrm>
            <a:off x="8036388" y="5265737"/>
            <a:ext cx="1261383" cy="592139"/>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text</a:t>
            </a:r>
            <a:endParaRPr lang="en-GB"/>
          </a:p>
        </p:txBody>
      </p:sp>
      <p:sp>
        <p:nvSpPr>
          <p:cNvPr id="94" name="Text Placeholder 4">
            <a:extLst>
              <a:ext uri="{FF2B5EF4-FFF2-40B4-BE49-F238E27FC236}">
                <a16:creationId xmlns:a16="http://schemas.microsoft.com/office/drawing/2014/main" id="{C5A11E1C-C8D4-459B-BF8F-EB34F57C61E2}"/>
              </a:ext>
            </a:extLst>
          </p:cNvPr>
          <p:cNvSpPr>
            <a:spLocks noGrp="1"/>
          </p:cNvSpPr>
          <p:nvPr>
            <p:ph type="body" sz="quarter" idx="46" hasCustomPrompt="1"/>
          </p:nvPr>
        </p:nvSpPr>
        <p:spPr>
          <a:xfrm>
            <a:off x="9471000" y="3906853"/>
            <a:ext cx="1830230" cy="1951021"/>
          </a:xfrm>
        </p:spPr>
        <p:txBody>
          <a:bodyPr vert="horz" lIns="0" tIns="45720" rIns="91440" bIns="45720" rtlCol="0">
            <a:noAutofit/>
          </a:bodyPr>
          <a:lstStyle>
            <a:lvl1pPr>
              <a:defRPr lang="en-US" sz="1100" dirty="0" smtClean="0"/>
            </a:lvl1pPr>
            <a:lvl2pPr>
              <a:defRPr lang="en-US" sz="1100" dirty="0" smtClean="0"/>
            </a:lvl2pPr>
            <a:lvl3pPr>
              <a:defRPr lang="en-GB" sz="1100" dirty="0"/>
            </a:lvl3pPr>
          </a:lstStyle>
          <a:p>
            <a:pPr marL="174625" lvl="0" indent="-174625"/>
            <a:r>
              <a:rPr lang="en-US"/>
              <a:t>Add first level body copy</a:t>
            </a:r>
          </a:p>
          <a:p>
            <a:pPr marL="452438" lvl="1" indent="-185738"/>
            <a:r>
              <a:rPr lang="en-US"/>
              <a:t>Second level</a:t>
            </a:r>
          </a:p>
          <a:p>
            <a:pPr marL="801688" lvl="2" indent="-174625"/>
            <a:r>
              <a:rPr lang="en-US"/>
              <a:t>Third level</a:t>
            </a:r>
            <a:endParaRPr lang="en-GB"/>
          </a:p>
        </p:txBody>
      </p:sp>
    </p:spTree>
    <p:extLst>
      <p:ext uri="{BB962C8B-B14F-4D97-AF65-F5344CB8AC3E}">
        <p14:creationId xmlns:p14="http://schemas.microsoft.com/office/powerpoint/2010/main" val="358089428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2 pics &amp; titles with text ">
    <p:spTree>
      <p:nvGrpSpPr>
        <p:cNvPr id="1" name=""/>
        <p:cNvGrpSpPr/>
        <p:nvPr/>
      </p:nvGrpSpPr>
      <p:grpSpPr>
        <a:xfrm>
          <a:off x="0" y="0"/>
          <a:ext cx="0" cy="0"/>
          <a:chOff x="0" y="0"/>
          <a:chExt cx="0" cy="0"/>
        </a:xfrm>
      </p:grpSpPr>
      <p:sp>
        <p:nvSpPr>
          <p:cNvPr id="14" name="Picture Placeholder 7">
            <a:extLst>
              <a:ext uri="{FF2B5EF4-FFF2-40B4-BE49-F238E27FC236}">
                <a16:creationId xmlns:a16="http://schemas.microsoft.com/office/drawing/2014/main" id="{910E507C-AAE6-4FED-AC4E-A73D986154BA}"/>
              </a:ext>
            </a:extLst>
          </p:cNvPr>
          <p:cNvSpPr>
            <a:spLocks noGrp="1"/>
          </p:cNvSpPr>
          <p:nvPr>
            <p:ph type="pic" sz="quarter" idx="12" hasCustomPrompt="1"/>
          </p:nvPr>
        </p:nvSpPr>
        <p:spPr>
          <a:xfrm>
            <a:off x="2589841" y="1592263"/>
            <a:ext cx="3366773" cy="2549047"/>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15" name="Text Placeholder 9">
            <a:extLst>
              <a:ext uri="{FF2B5EF4-FFF2-40B4-BE49-F238E27FC236}">
                <a16:creationId xmlns:a16="http://schemas.microsoft.com/office/drawing/2014/main" id="{C635C1B9-56DB-4822-8BE1-1B71F05D39B4}"/>
              </a:ext>
            </a:extLst>
          </p:cNvPr>
          <p:cNvSpPr>
            <a:spLocks noGrp="1"/>
          </p:cNvSpPr>
          <p:nvPr>
            <p:ph type="body" sz="quarter" idx="13" hasCustomPrompt="1"/>
          </p:nvPr>
        </p:nvSpPr>
        <p:spPr>
          <a:xfrm>
            <a:off x="2589841" y="3652359"/>
            <a:ext cx="3366773" cy="488951"/>
          </a:xfrm>
          <a:solidFill>
            <a:srgbClr val="4D4D4D"/>
          </a:solidFill>
        </p:spPr>
        <p:txBody>
          <a:bodyPr lIns="108000" tIns="108000" rIns="108000" bIns="108000"/>
          <a:lstStyle>
            <a:lvl1pPr marL="0" indent="0">
              <a:buFont typeface="Arial" panose="020B0604020202020204" pitchFamily="34" charset="0"/>
              <a:buNone/>
              <a:defRPr sz="1000" i="0">
                <a:solidFill>
                  <a:schemeClr val="bg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4" name="Text Placeholder 3">
            <a:extLst>
              <a:ext uri="{FF2B5EF4-FFF2-40B4-BE49-F238E27FC236}">
                <a16:creationId xmlns:a16="http://schemas.microsoft.com/office/drawing/2014/main" id="{C294BD5C-A104-49D3-B85B-71FA3DCD71ED}"/>
              </a:ext>
            </a:extLst>
          </p:cNvPr>
          <p:cNvSpPr>
            <a:spLocks noGrp="1"/>
          </p:cNvSpPr>
          <p:nvPr>
            <p:ph type="body" sz="quarter" idx="14" hasCustomPrompt="1"/>
          </p:nvPr>
        </p:nvSpPr>
        <p:spPr>
          <a:xfrm>
            <a:off x="2589841" y="4777454"/>
            <a:ext cx="3366765" cy="1080421"/>
          </a:xfrm>
        </p:spPr>
        <p:txBody>
          <a:bodyPr vert="horz" lIns="0" tIns="45720" rIns="91440" bIns="45720" rtlCol="0">
            <a:noAutofit/>
          </a:bodyPr>
          <a:lstStyle>
            <a:lvl1pPr>
              <a:defRPr lang="en-US" sz="1400" dirty="0"/>
            </a:lvl1pPr>
            <a:lvl2pPr>
              <a:defRPr lang="en-US" sz="1400" dirty="0"/>
            </a:lvl2pPr>
            <a:lvl3pPr>
              <a:defRPr lang="en-GB" sz="1400" dirty="0"/>
            </a:lvl3pPr>
          </a:lstStyle>
          <a:p>
            <a:pPr marL="174625" lvl="0" indent="-174625"/>
            <a:r>
              <a:rPr lang="en-US"/>
              <a:t>Add first level body copy</a:t>
            </a:r>
          </a:p>
          <a:p>
            <a:pPr marL="452438" lvl="1" indent="-185738"/>
            <a:r>
              <a:rPr lang="en-US"/>
              <a:t>Second level</a:t>
            </a:r>
          </a:p>
          <a:p>
            <a:pPr marL="801688" lvl="2" indent="-174625"/>
            <a:r>
              <a:rPr lang="en-US"/>
              <a:t>Third level</a:t>
            </a:r>
            <a:endParaRPr lang="en-GB"/>
          </a:p>
        </p:txBody>
      </p:sp>
      <p:sp>
        <p:nvSpPr>
          <p:cNvPr id="16" name="Text Placeholder 3">
            <a:extLst>
              <a:ext uri="{FF2B5EF4-FFF2-40B4-BE49-F238E27FC236}">
                <a16:creationId xmlns:a16="http://schemas.microsoft.com/office/drawing/2014/main" id="{42413540-D425-4896-8C8F-BB48A601BBF8}"/>
              </a:ext>
            </a:extLst>
          </p:cNvPr>
          <p:cNvSpPr>
            <a:spLocks noGrp="1"/>
          </p:cNvSpPr>
          <p:nvPr>
            <p:ph type="body" sz="quarter" idx="21" hasCustomPrompt="1"/>
          </p:nvPr>
        </p:nvSpPr>
        <p:spPr>
          <a:xfrm>
            <a:off x="2589841" y="4338197"/>
            <a:ext cx="3366765" cy="323946"/>
          </a:xfrm>
        </p:spPr>
        <p:txBody>
          <a:bodyPr vert="horz" lIns="0" tIns="0" rIns="0" bIns="0" rtlCol="0">
            <a:noAutofit/>
          </a:bodyPr>
          <a:lstStyle>
            <a:lvl1pPr marL="0" indent="0">
              <a:buFont typeface="Arial" panose="020B0604020202020204" pitchFamily="34" charset="0"/>
              <a:buNone/>
              <a:defRPr lang="en-US" smtClean="0">
                <a:latin typeface="Arial" panose="020B0604020202020204" pitchFamily="34" charset="0"/>
              </a:defRPr>
            </a:lvl1pPr>
            <a:lvl2pPr marL="457200" indent="0">
              <a:buFont typeface="Arial" panose="020B0604020202020204" pitchFamily="34" charset="0"/>
              <a:buNone/>
              <a:defRPr lang="en-US" smtClean="0">
                <a:latin typeface="+mj-lt"/>
              </a:defRPr>
            </a:lvl2pPr>
            <a:lvl3pPr marL="914400" indent="0">
              <a:buFont typeface="Arial" panose="020B0604020202020204" pitchFamily="34" charset="0"/>
              <a:buNone/>
              <a:defRPr lang="en-US" smtClean="0">
                <a:latin typeface="+mj-lt"/>
              </a:defRPr>
            </a:lvl3pPr>
            <a:lvl4pPr marL="1371600" indent="0">
              <a:buFont typeface="Arial" panose="020B0604020202020204" pitchFamily="34" charset="0"/>
              <a:buNone/>
              <a:defRPr lang="en-US" smtClean="0">
                <a:latin typeface="+mj-lt"/>
              </a:defRPr>
            </a:lvl4pPr>
            <a:lvl5pPr marL="1828800" indent="0">
              <a:buFont typeface="Arial" panose="020B0604020202020204" pitchFamily="34" charset="0"/>
              <a:buNone/>
              <a:defRPr lang="en-GB">
                <a:latin typeface="+mj-lt"/>
              </a:defRPr>
            </a:lvl5pPr>
          </a:lstStyle>
          <a:p>
            <a:pPr lvl="0">
              <a:lnSpc>
                <a:spcPct val="120000"/>
              </a:lnSpc>
              <a:spcAft>
                <a:spcPts val="600"/>
              </a:spcAft>
            </a:pPr>
            <a:r>
              <a:rPr lang="en-US"/>
              <a:t>Add title</a:t>
            </a:r>
            <a:endParaRPr lang="en-GB"/>
          </a:p>
        </p:txBody>
      </p:sp>
      <p:sp>
        <p:nvSpPr>
          <p:cNvPr id="12" name="Title 1">
            <a:extLst>
              <a:ext uri="{FF2B5EF4-FFF2-40B4-BE49-F238E27FC236}">
                <a16:creationId xmlns:a16="http://schemas.microsoft.com/office/drawing/2014/main" id="{B7210237-0A48-41D6-B1C6-45B698F45564}"/>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17" name="Text Placeholder 3">
            <a:extLst>
              <a:ext uri="{FF2B5EF4-FFF2-40B4-BE49-F238E27FC236}">
                <a16:creationId xmlns:a16="http://schemas.microsoft.com/office/drawing/2014/main" id="{55EAB272-54CF-41F3-9510-996550363EE3}"/>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21" name="Picture Placeholder 7">
            <a:extLst>
              <a:ext uri="{FF2B5EF4-FFF2-40B4-BE49-F238E27FC236}">
                <a16:creationId xmlns:a16="http://schemas.microsoft.com/office/drawing/2014/main" id="{B21ABBB2-A65E-473E-9031-2D58A953D25D}"/>
              </a:ext>
            </a:extLst>
          </p:cNvPr>
          <p:cNvSpPr>
            <a:spLocks noGrp="1"/>
          </p:cNvSpPr>
          <p:nvPr>
            <p:ph type="pic" sz="quarter" idx="22" hasCustomPrompt="1"/>
          </p:nvPr>
        </p:nvSpPr>
        <p:spPr>
          <a:xfrm>
            <a:off x="6235371" y="1592263"/>
            <a:ext cx="3366773" cy="2549047"/>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22" name="Text Placeholder 9">
            <a:extLst>
              <a:ext uri="{FF2B5EF4-FFF2-40B4-BE49-F238E27FC236}">
                <a16:creationId xmlns:a16="http://schemas.microsoft.com/office/drawing/2014/main" id="{BB8D0AF9-A91A-4148-8591-42DEFFBDFD00}"/>
              </a:ext>
            </a:extLst>
          </p:cNvPr>
          <p:cNvSpPr>
            <a:spLocks noGrp="1"/>
          </p:cNvSpPr>
          <p:nvPr>
            <p:ph type="body" sz="quarter" idx="23" hasCustomPrompt="1"/>
          </p:nvPr>
        </p:nvSpPr>
        <p:spPr>
          <a:xfrm>
            <a:off x="6235371" y="3652359"/>
            <a:ext cx="3366773" cy="488951"/>
          </a:xfrm>
          <a:solidFill>
            <a:srgbClr val="4D4D4D"/>
          </a:solidFill>
        </p:spPr>
        <p:txBody>
          <a:bodyPr lIns="108000" tIns="108000" rIns="108000" bIns="108000"/>
          <a:lstStyle>
            <a:lvl1pPr marL="0" indent="0">
              <a:buFont typeface="Arial" panose="020B0604020202020204" pitchFamily="34" charset="0"/>
              <a:buNone/>
              <a:defRPr sz="1000" i="0">
                <a:solidFill>
                  <a:schemeClr val="bg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23" name="Text Placeholder 3">
            <a:extLst>
              <a:ext uri="{FF2B5EF4-FFF2-40B4-BE49-F238E27FC236}">
                <a16:creationId xmlns:a16="http://schemas.microsoft.com/office/drawing/2014/main" id="{0D9D78BD-D2E1-47D7-B5D8-A25520358717}"/>
              </a:ext>
            </a:extLst>
          </p:cNvPr>
          <p:cNvSpPr>
            <a:spLocks noGrp="1"/>
          </p:cNvSpPr>
          <p:nvPr>
            <p:ph type="body" sz="quarter" idx="24" hasCustomPrompt="1"/>
          </p:nvPr>
        </p:nvSpPr>
        <p:spPr>
          <a:xfrm>
            <a:off x="6235371" y="4777454"/>
            <a:ext cx="3366765" cy="1080421"/>
          </a:xfrm>
        </p:spPr>
        <p:txBody>
          <a:bodyPr vert="horz" lIns="0" tIns="45720" rIns="91440" bIns="45720" rtlCol="0">
            <a:noAutofit/>
          </a:bodyPr>
          <a:lstStyle>
            <a:lvl1pPr>
              <a:defRPr lang="en-US" sz="1400" dirty="0"/>
            </a:lvl1pPr>
            <a:lvl2pPr>
              <a:defRPr lang="en-US" sz="1400" dirty="0"/>
            </a:lvl2pPr>
            <a:lvl3pPr>
              <a:defRPr lang="en-GB" sz="1400" dirty="0"/>
            </a:lvl3pPr>
          </a:lstStyle>
          <a:p>
            <a:pPr marL="174625" lvl="0" indent="-174625"/>
            <a:r>
              <a:rPr lang="en-US"/>
              <a:t>Add first level body copy</a:t>
            </a:r>
          </a:p>
          <a:p>
            <a:pPr marL="452438" lvl="1" indent="-185738"/>
            <a:r>
              <a:rPr lang="en-US"/>
              <a:t>Second level</a:t>
            </a:r>
          </a:p>
          <a:p>
            <a:pPr marL="801688" lvl="2" indent="-174625"/>
            <a:r>
              <a:rPr lang="en-US"/>
              <a:t>Third level</a:t>
            </a:r>
            <a:endParaRPr lang="en-GB"/>
          </a:p>
        </p:txBody>
      </p:sp>
      <p:sp>
        <p:nvSpPr>
          <p:cNvPr id="24" name="Text Placeholder 3">
            <a:extLst>
              <a:ext uri="{FF2B5EF4-FFF2-40B4-BE49-F238E27FC236}">
                <a16:creationId xmlns:a16="http://schemas.microsoft.com/office/drawing/2014/main" id="{C6287A56-279A-4E06-B279-80BA7C8F1366}"/>
              </a:ext>
            </a:extLst>
          </p:cNvPr>
          <p:cNvSpPr>
            <a:spLocks noGrp="1"/>
          </p:cNvSpPr>
          <p:nvPr>
            <p:ph type="body" sz="quarter" idx="25" hasCustomPrompt="1"/>
          </p:nvPr>
        </p:nvSpPr>
        <p:spPr>
          <a:xfrm>
            <a:off x="6235371" y="4338197"/>
            <a:ext cx="3366765" cy="323946"/>
          </a:xfrm>
        </p:spPr>
        <p:txBody>
          <a:bodyPr vert="horz" lIns="0" tIns="0" rIns="0" bIns="0" rtlCol="0">
            <a:noAutofit/>
          </a:bodyPr>
          <a:lstStyle>
            <a:lvl1pPr marL="0" indent="0">
              <a:buFont typeface="Arial" panose="020B0604020202020204" pitchFamily="34" charset="0"/>
              <a:buNone/>
              <a:defRPr lang="en-US" smtClean="0">
                <a:latin typeface="Arial" panose="020B0604020202020204" pitchFamily="34" charset="0"/>
              </a:defRPr>
            </a:lvl1pPr>
            <a:lvl2pPr marL="457200" indent="0">
              <a:buFont typeface="Arial" panose="020B0604020202020204" pitchFamily="34" charset="0"/>
              <a:buNone/>
              <a:defRPr lang="en-US" smtClean="0">
                <a:latin typeface="+mj-lt"/>
              </a:defRPr>
            </a:lvl2pPr>
            <a:lvl3pPr marL="914400" indent="0">
              <a:buFont typeface="Arial" panose="020B0604020202020204" pitchFamily="34" charset="0"/>
              <a:buNone/>
              <a:defRPr lang="en-US" smtClean="0">
                <a:latin typeface="+mj-lt"/>
              </a:defRPr>
            </a:lvl3pPr>
            <a:lvl4pPr marL="1371600" indent="0">
              <a:buFont typeface="Arial" panose="020B0604020202020204" pitchFamily="34" charset="0"/>
              <a:buNone/>
              <a:defRPr lang="en-US" smtClean="0">
                <a:latin typeface="+mj-lt"/>
              </a:defRPr>
            </a:lvl4pPr>
            <a:lvl5pPr marL="1828800" indent="0">
              <a:buFont typeface="Arial" panose="020B0604020202020204" pitchFamily="34" charset="0"/>
              <a:buNone/>
              <a:defRPr lang="en-GB">
                <a:latin typeface="+mj-lt"/>
              </a:defRPr>
            </a:lvl5pPr>
          </a:lstStyle>
          <a:p>
            <a:pPr lvl="0">
              <a:lnSpc>
                <a:spcPct val="120000"/>
              </a:lnSpc>
              <a:spcAft>
                <a:spcPts val="600"/>
              </a:spcAft>
            </a:pPr>
            <a:r>
              <a:rPr lang="en-US"/>
              <a:t>Add title</a:t>
            </a:r>
            <a:endParaRPr lang="en-GB"/>
          </a:p>
        </p:txBody>
      </p:sp>
    </p:spTree>
    <p:extLst>
      <p:ext uri="{BB962C8B-B14F-4D97-AF65-F5344CB8AC3E}">
        <p14:creationId xmlns:p14="http://schemas.microsoft.com/office/powerpoint/2010/main" val="158005832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subtitle, content &amp; large pictur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CCEB854-CE92-4FA8-8665-63D883D8BED3}"/>
              </a:ext>
            </a:extLst>
          </p:cNvPr>
          <p:cNvSpPr/>
          <p:nvPr userDrawn="1"/>
        </p:nvSpPr>
        <p:spPr bwMode="gray">
          <a:xfrm>
            <a:off x="359596" y="811658"/>
            <a:ext cx="11743361" cy="403439"/>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bg1"/>
              </a:solidFill>
              <a:latin typeface="Brave Sans" panose="020B0504020101010102" pitchFamily="34" charset="0"/>
              <a:cs typeface="Brave Sans" panose="020B0504020101010102" pitchFamily="34" charset="0"/>
            </a:endParaRPr>
          </a:p>
        </p:txBody>
      </p:sp>
      <p:cxnSp>
        <p:nvCxnSpPr>
          <p:cNvPr id="11" name="Straight Connector 10">
            <a:extLst>
              <a:ext uri="{FF2B5EF4-FFF2-40B4-BE49-F238E27FC236}">
                <a16:creationId xmlns:a16="http://schemas.microsoft.com/office/drawing/2014/main" id="{6AC8A76D-ECD1-48DB-AD5F-CE32BFB58777}"/>
              </a:ext>
            </a:extLst>
          </p:cNvPr>
          <p:cNvCxnSpPr>
            <a:cxnSpLocks/>
          </p:cNvCxnSpPr>
          <p:nvPr userDrawn="1"/>
        </p:nvCxnSpPr>
        <p:spPr>
          <a:xfrm>
            <a:off x="906463" y="1074695"/>
            <a:ext cx="5868908" cy="0"/>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906462" y="1585430"/>
            <a:ext cx="5868909" cy="4272445"/>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Picture Placeholder 7">
            <a:extLst>
              <a:ext uri="{FF2B5EF4-FFF2-40B4-BE49-F238E27FC236}">
                <a16:creationId xmlns:a16="http://schemas.microsoft.com/office/drawing/2014/main" id="{35BB7F6E-5153-4780-80FD-C3880708F546}"/>
              </a:ext>
            </a:extLst>
          </p:cNvPr>
          <p:cNvSpPr>
            <a:spLocks noGrp="1"/>
          </p:cNvSpPr>
          <p:nvPr>
            <p:ph type="pic" sz="quarter" idx="20" hasCustomPrompt="1"/>
          </p:nvPr>
        </p:nvSpPr>
        <p:spPr>
          <a:xfrm>
            <a:off x="7227066" y="630237"/>
            <a:ext cx="4072759" cy="5227635"/>
          </a:xfrm>
          <a:solidFill>
            <a:schemeClr val="bg2">
              <a:lumMod val="95000"/>
            </a:schemeClr>
          </a:solidFill>
        </p:spPr>
        <p:txBody>
          <a:bodyPr vert="horz" lIns="0" tIns="45720" rIns="91440" bIns="45720" rtlCol="0">
            <a:noAutofit/>
          </a:bodyPr>
          <a:lstStyle>
            <a:lvl1pPr>
              <a:defRPr lang="en-GB" dirty="0">
                <a:solidFill>
                  <a:schemeClr val="bg1"/>
                </a:solidFill>
              </a:defRPr>
            </a:lvl1pPr>
          </a:lstStyle>
          <a:p>
            <a:pPr marL="0" lvl="0" indent="0">
              <a:buNone/>
            </a:pPr>
            <a:r>
              <a:rPr lang="en-GB"/>
              <a:t>Add picture</a:t>
            </a:r>
          </a:p>
        </p:txBody>
      </p:sp>
      <p:sp>
        <p:nvSpPr>
          <p:cNvPr id="9" name="Text Placeholder 9">
            <a:extLst>
              <a:ext uri="{FF2B5EF4-FFF2-40B4-BE49-F238E27FC236}">
                <a16:creationId xmlns:a16="http://schemas.microsoft.com/office/drawing/2014/main" id="{9F34B7CA-F8C7-4C5F-BB60-E4395928D429}"/>
              </a:ext>
            </a:extLst>
          </p:cNvPr>
          <p:cNvSpPr>
            <a:spLocks noGrp="1"/>
          </p:cNvSpPr>
          <p:nvPr>
            <p:ph type="body" sz="quarter" idx="21" hasCustomPrompt="1"/>
          </p:nvPr>
        </p:nvSpPr>
        <p:spPr>
          <a:xfrm>
            <a:off x="7227066" y="5386688"/>
            <a:ext cx="4072759" cy="471184"/>
          </a:xfrm>
          <a:solidFill>
            <a:srgbClr val="4D4D4D"/>
          </a:solidFill>
        </p:spPr>
        <p:txBody>
          <a:bodyPr lIns="108000" tIns="108000" rIns="108000" bIns="108000"/>
          <a:lstStyle>
            <a:lvl1pPr marL="0" indent="0">
              <a:buFont typeface="Arial" panose="020B0604020202020204" pitchFamily="34" charset="0"/>
              <a:buNone/>
              <a:defRPr sz="1000" i="0">
                <a:solidFill>
                  <a:schemeClr val="bg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10" name="Title 1">
            <a:extLst>
              <a:ext uri="{FF2B5EF4-FFF2-40B4-BE49-F238E27FC236}">
                <a16:creationId xmlns:a16="http://schemas.microsoft.com/office/drawing/2014/main" id="{7D83CB9C-45E0-4B08-AB03-C2C5F4C24057}"/>
              </a:ext>
            </a:extLst>
          </p:cNvPr>
          <p:cNvSpPr>
            <a:spLocks noGrp="1"/>
          </p:cNvSpPr>
          <p:nvPr>
            <p:ph type="title" hasCustomPrompt="1"/>
          </p:nvPr>
        </p:nvSpPr>
        <p:spPr>
          <a:xfrm>
            <a:off x="906463" y="506192"/>
            <a:ext cx="5868909" cy="540000"/>
          </a:xfrm>
        </p:spPr>
        <p:txBody>
          <a:bodyPr anchor="ctr"/>
          <a:lstStyle>
            <a:lvl1pPr>
              <a:defRPr/>
            </a:lvl1pPr>
          </a:lstStyle>
          <a:p>
            <a:r>
              <a:rPr lang="en-US"/>
              <a:t>Add title</a:t>
            </a:r>
            <a:endParaRPr lang="en-GB"/>
          </a:p>
        </p:txBody>
      </p:sp>
      <p:sp>
        <p:nvSpPr>
          <p:cNvPr id="12" name="Text Placeholder 3">
            <a:extLst>
              <a:ext uri="{FF2B5EF4-FFF2-40B4-BE49-F238E27FC236}">
                <a16:creationId xmlns:a16="http://schemas.microsoft.com/office/drawing/2014/main" id="{2A22B088-EB16-4642-80AC-4C7D87CFAE0B}"/>
              </a:ext>
            </a:extLst>
          </p:cNvPr>
          <p:cNvSpPr>
            <a:spLocks noGrp="1"/>
          </p:cNvSpPr>
          <p:nvPr>
            <p:ph type="body" sz="quarter" idx="10" hasCustomPrompt="1"/>
          </p:nvPr>
        </p:nvSpPr>
        <p:spPr>
          <a:xfrm>
            <a:off x="906464" y="1155943"/>
            <a:ext cx="5868908"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108890233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Title pink MOL">
    <p:bg>
      <p:bgPr>
        <a:solidFill>
          <a:schemeClr val="accent1"/>
        </a:solidFill>
        <a:effectLst/>
      </p:bgPr>
    </p:bg>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38345578-04AD-4C25-A197-3D49F3B0A2E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405313" y="66675"/>
            <a:ext cx="3381375"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0E116ACB-2B64-433D-8B87-7B0948A5E89C}"/>
              </a:ext>
            </a:extLst>
          </p:cNvPr>
          <p:cNvCxnSpPr>
            <a:cxnSpLocks/>
          </p:cNvCxnSpPr>
          <p:nvPr userDrawn="1"/>
        </p:nvCxnSpPr>
        <p:spPr>
          <a:xfrm>
            <a:off x="906463" y="1082675"/>
            <a:ext cx="10393362" cy="0"/>
          </a:xfrm>
          <a:prstGeom prst="line">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19" name="Title 1"/>
          <p:cNvSpPr>
            <a:spLocks noGrp="1"/>
          </p:cNvSpPr>
          <p:nvPr>
            <p:ph type="ctrTitle"/>
          </p:nvPr>
        </p:nvSpPr>
        <p:spPr>
          <a:xfrm>
            <a:off x="896938" y="4506061"/>
            <a:ext cx="9027271" cy="657115"/>
          </a:xfrm>
          <a:prstGeom prst="rect">
            <a:avLst/>
          </a:prstGeom>
        </p:spPr>
        <p:txBody>
          <a:bodyPr tIns="36000" rIns="36000" bIns="36000" anchor="b">
            <a:noAutofit/>
          </a:bodyPr>
          <a:lstStyle>
            <a:lvl1pPr algn="l">
              <a:defRPr sz="4200" b="1" cap="none"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20" name="Subtitle 2"/>
          <p:cNvSpPr>
            <a:spLocks noGrp="1"/>
          </p:cNvSpPr>
          <p:nvPr>
            <p:ph type="subTitle" idx="1"/>
          </p:nvPr>
        </p:nvSpPr>
        <p:spPr>
          <a:xfrm>
            <a:off x="896938" y="5214265"/>
            <a:ext cx="9027271" cy="329002"/>
          </a:xfrm>
          <a:prstGeom prst="rect">
            <a:avLst/>
          </a:prstGeom>
        </p:spPr>
        <p:txBody>
          <a:bodyPr lIns="0" tIns="36000" rIns="36000" bIns="36000">
            <a:noAutofit/>
          </a:bodyPr>
          <a:lstStyle>
            <a:lvl1pPr marL="0" indent="0" algn="l">
              <a:lnSpc>
                <a:spcPct val="90000"/>
              </a:lnSpc>
              <a:buNone/>
              <a:defRPr sz="1800" b="0" cap="none"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Text Placeholder 24"/>
          <p:cNvSpPr>
            <a:spLocks noGrp="1"/>
          </p:cNvSpPr>
          <p:nvPr>
            <p:ph type="body" sz="quarter" idx="13"/>
          </p:nvPr>
        </p:nvSpPr>
        <p:spPr>
          <a:xfrm>
            <a:off x="896938" y="5766091"/>
            <a:ext cx="9027271" cy="329002"/>
          </a:xfrm>
        </p:spPr>
        <p:txBody>
          <a:bodyPr lIns="0" tIns="0" rIns="0" bIns="0">
            <a:noAutofit/>
          </a:bodyPr>
          <a:lstStyle>
            <a:lvl1pPr marL="0" indent="0" algn="l">
              <a:tabLst/>
              <a:defRPr sz="1400" cap="none" baseline="0">
                <a:solidFill>
                  <a:schemeClr val="bg1"/>
                </a:solidFill>
              </a:defRPr>
            </a:lvl1pPr>
            <a:lvl2pPr marL="0" indent="0">
              <a:tabLst/>
              <a:defRPr/>
            </a:lvl2pPr>
            <a:lvl3pPr marL="0" indent="0">
              <a:tabLst/>
              <a:defRPr/>
            </a:lvl3pPr>
            <a:lvl4pPr marL="0" indent="0">
              <a:tabLst/>
              <a:defRPr/>
            </a:lvl4pPr>
            <a:lvl5pPr marL="0" indent="0">
              <a:tabLst/>
              <a:defRPr/>
            </a:lvl5pPr>
          </a:lstStyle>
          <a:p>
            <a:pPr lvl="0"/>
            <a:r>
              <a:rPr lang="en-US"/>
              <a:t>Edit Master text styles</a:t>
            </a:r>
          </a:p>
        </p:txBody>
      </p:sp>
    </p:spTree>
    <p:extLst>
      <p:ext uri="{BB962C8B-B14F-4D97-AF65-F5344CB8AC3E}">
        <p14:creationId xmlns:p14="http://schemas.microsoft.com/office/powerpoint/2010/main" val="12350655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ubtitle &amp; 3 content with pink callou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906463" y="1592263"/>
            <a:ext cx="3192926" cy="3421864"/>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1">
            <a:extLst>
              <a:ext uri="{FF2B5EF4-FFF2-40B4-BE49-F238E27FC236}">
                <a16:creationId xmlns:a16="http://schemas.microsoft.com/office/drawing/2014/main" id="{B2B97DB9-3230-46A0-B771-CE6313ACAE25}"/>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12" name="Text Placeholder 3">
            <a:extLst>
              <a:ext uri="{FF2B5EF4-FFF2-40B4-BE49-F238E27FC236}">
                <a16:creationId xmlns:a16="http://schemas.microsoft.com/office/drawing/2014/main" id="{A268AF93-688C-49C3-B3E1-6AA58B91DC73}"/>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13" name="Content Placeholder 4">
            <a:extLst>
              <a:ext uri="{FF2B5EF4-FFF2-40B4-BE49-F238E27FC236}">
                <a16:creationId xmlns:a16="http://schemas.microsoft.com/office/drawing/2014/main" id="{1483387E-4CE1-4EA6-9443-14852B8BF14D}"/>
              </a:ext>
            </a:extLst>
          </p:cNvPr>
          <p:cNvSpPr>
            <a:spLocks noGrp="1"/>
          </p:cNvSpPr>
          <p:nvPr>
            <p:ph sz="quarter" idx="12" hasCustomPrompt="1"/>
          </p:nvPr>
        </p:nvSpPr>
        <p:spPr>
          <a:xfrm>
            <a:off x="4506681" y="1592263"/>
            <a:ext cx="3192926" cy="3421864"/>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4">
            <a:extLst>
              <a:ext uri="{FF2B5EF4-FFF2-40B4-BE49-F238E27FC236}">
                <a16:creationId xmlns:a16="http://schemas.microsoft.com/office/drawing/2014/main" id="{94A2A4F1-80D1-482D-AFD0-4BF3770F5208}"/>
              </a:ext>
            </a:extLst>
          </p:cNvPr>
          <p:cNvSpPr>
            <a:spLocks noGrp="1"/>
          </p:cNvSpPr>
          <p:nvPr>
            <p:ph sz="quarter" idx="13" hasCustomPrompt="1"/>
          </p:nvPr>
        </p:nvSpPr>
        <p:spPr>
          <a:xfrm>
            <a:off x="8106899" y="1592263"/>
            <a:ext cx="3192926" cy="3421864"/>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2">
            <a:extLst>
              <a:ext uri="{FF2B5EF4-FFF2-40B4-BE49-F238E27FC236}">
                <a16:creationId xmlns:a16="http://schemas.microsoft.com/office/drawing/2014/main" id="{E66F8E85-E11E-4D83-8C64-EBA0B34C5521}"/>
              </a:ext>
            </a:extLst>
          </p:cNvPr>
          <p:cNvSpPr>
            <a:spLocks noGrp="1"/>
          </p:cNvSpPr>
          <p:nvPr>
            <p:ph type="body" sz="quarter" idx="16" hasCustomPrompt="1"/>
          </p:nvPr>
        </p:nvSpPr>
        <p:spPr>
          <a:xfrm>
            <a:off x="906463" y="5111609"/>
            <a:ext cx="10393362" cy="746266"/>
          </a:xfrm>
          <a:solidFill>
            <a:schemeClr val="accent1"/>
          </a:solidFill>
        </p:spPr>
        <p:txBody>
          <a:bodyPr lIns="108000" tIns="108000" rIns="108000" bIns="108000"/>
          <a:lstStyle>
            <a:lvl1pPr marL="0" indent="0">
              <a:buNone/>
              <a:defRPr>
                <a:solidFill>
                  <a:schemeClr val="bg1"/>
                </a:solidFill>
              </a:defRPr>
            </a:lvl1pPr>
          </a:lstStyle>
          <a:p>
            <a:pPr lvl="0"/>
            <a:r>
              <a:rPr lang="en-US"/>
              <a:t>Add highlight copy</a:t>
            </a:r>
            <a:endParaRPr lang="en-GB"/>
          </a:p>
        </p:txBody>
      </p:sp>
    </p:spTree>
    <p:extLst>
      <p:ext uri="{BB962C8B-B14F-4D97-AF65-F5344CB8AC3E}">
        <p14:creationId xmlns:p14="http://schemas.microsoft.com/office/powerpoint/2010/main" val="196574284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1_Title, subtitle &amp; content">
  <p:cSld name="2_Title, subtitle &amp; content">
    <p:spTree>
      <p:nvGrpSpPr>
        <p:cNvPr id="1" name="Shape 16"/>
        <p:cNvGrpSpPr/>
        <p:nvPr/>
      </p:nvGrpSpPr>
      <p:grpSpPr>
        <a:xfrm>
          <a:off x="0" y="0"/>
          <a:ext cx="0" cy="0"/>
          <a:chOff x="0" y="0"/>
          <a:chExt cx="0" cy="0"/>
        </a:xfrm>
      </p:grpSpPr>
      <p:sp>
        <p:nvSpPr>
          <p:cNvPr id="17" name="Google Shape;17;p32"/>
          <p:cNvSpPr txBox="1">
            <a:spLocks noGrp="1"/>
          </p:cNvSpPr>
          <p:nvPr>
            <p:ph type="body" idx="1"/>
          </p:nvPr>
        </p:nvSpPr>
        <p:spPr>
          <a:xfrm>
            <a:off x="906464" y="1592262"/>
            <a:ext cx="4929257" cy="4265613"/>
          </a:xfrm>
          <a:prstGeom prst="rect">
            <a:avLst/>
          </a:prstGeom>
          <a:noFill/>
          <a:ln>
            <a:noFill/>
          </a:ln>
        </p:spPr>
        <p:txBody>
          <a:bodyPr spcFirstLastPara="1" wrap="square" lIns="0" tIns="45700" rIns="91425" bIns="45700" anchor="t" anchorCtr="0">
            <a:noAutofit/>
          </a:bodyPr>
          <a:lstStyle>
            <a:lvl1pPr marL="457200" lvl="0" indent="-330200" algn="l">
              <a:lnSpc>
                <a:spcPct val="100000"/>
              </a:lnSpc>
              <a:spcBef>
                <a:spcPts val="0"/>
              </a:spcBef>
              <a:spcAft>
                <a:spcPts val="0"/>
              </a:spcAft>
              <a:buClr>
                <a:schemeClr val="dk2"/>
              </a:buClr>
              <a:buSzPts val="1600"/>
              <a:buChar char="•"/>
              <a:defRPr/>
            </a:lvl1pPr>
            <a:lvl2pPr marL="914400" lvl="1" indent="-330200" algn="l">
              <a:lnSpc>
                <a:spcPct val="100000"/>
              </a:lnSpc>
              <a:spcBef>
                <a:spcPts val="0"/>
              </a:spcBef>
              <a:spcAft>
                <a:spcPts val="0"/>
              </a:spcAft>
              <a:buClr>
                <a:schemeClr val="dk2"/>
              </a:buClr>
              <a:buSzPts val="1600"/>
              <a:buChar char="•"/>
              <a:defRPr/>
            </a:lvl2pPr>
            <a:lvl3pPr marL="1371600" lvl="2" indent="-330200" algn="l">
              <a:lnSpc>
                <a:spcPct val="100000"/>
              </a:lnSpc>
              <a:spcBef>
                <a:spcPts val="0"/>
              </a:spcBef>
              <a:spcAft>
                <a:spcPts val="0"/>
              </a:spcAft>
              <a:buClr>
                <a:schemeClr val="dk2"/>
              </a:buClr>
              <a:buSzPts val="1600"/>
              <a:buChar char="•"/>
              <a:defRPr/>
            </a:lvl3pPr>
            <a:lvl4pPr marL="1828800" lvl="3" indent="-330200" algn="l">
              <a:lnSpc>
                <a:spcPct val="100000"/>
              </a:lnSpc>
              <a:spcBef>
                <a:spcPts val="0"/>
              </a:spcBef>
              <a:spcAft>
                <a:spcPts val="0"/>
              </a:spcAft>
              <a:buClr>
                <a:schemeClr val="dk2"/>
              </a:buClr>
              <a:buSzPts val="1600"/>
              <a:buChar char="•"/>
              <a:defRPr/>
            </a:lvl4pPr>
            <a:lvl5pPr marL="2286000" lvl="4" indent="-330200" algn="l">
              <a:lnSpc>
                <a:spcPct val="100000"/>
              </a:lnSpc>
              <a:spcBef>
                <a:spcPts val="0"/>
              </a:spcBef>
              <a:spcAft>
                <a:spcPts val="0"/>
              </a:spcAft>
              <a:buClr>
                <a:schemeClr val="dk2"/>
              </a:buClr>
              <a:buSzPts val="16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32"/>
          <p:cNvSpPr txBox="1">
            <a:spLocks noGrp="1"/>
          </p:cNvSpPr>
          <p:nvPr>
            <p:ph type="title"/>
          </p:nvPr>
        </p:nvSpPr>
        <p:spPr>
          <a:xfrm>
            <a:off x="906463" y="506192"/>
            <a:ext cx="10393362" cy="540000"/>
          </a:xfrm>
          <a:prstGeom prst="rect">
            <a:avLst/>
          </a:prstGeom>
          <a:noFill/>
          <a:ln>
            <a:noFill/>
          </a:ln>
        </p:spPr>
        <p:txBody>
          <a:bodyPr spcFirstLastPara="1" wrap="square" lIns="0" tIns="45700" rIns="91425" bIns="45700" anchor="ctr" anchorCtr="0">
            <a:noAutofit/>
          </a:bodyPr>
          <a:lstStyle>
            <a:lvl1pPr lvl="0" algn="l">
              <a:lnSpc>
                <a:spcPct val="90000"/>
              </a:lnSpc>
              <a:spcBef>
                <a:spcPts val="0"/>
              </a:spcBef>
              <a:spcAft>
                <a:spcPts val="0"/>
              </a:spcAft>
              <a:buClr>
                <a:schemeClr val="accent1"/>
              </a:buClr>
              <a:buSzPts val="2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2"/>
          <p:cNvSpPr txBox="1">
            <a:spLocks noGrp="1"/>
          </p:cNvSpPr>
          <p:nvPr>
            <p:ph type="body" idx="2"/>
          </p:nvPr>
        </p:nvSpPr>
        <p:spPr>
          <a:xfrm>
            <a:off x="906463" y="1155943"/>
            <a:ext cx="10393361" cy="26741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2000"/>
              <a:buFont typeface="Arial"/>
              <a:buNone/>
              <a:defRPr sz="2000" b="1">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32"/>
          <p:cNvSpPr txBox="1">
            <a:spLocks noGrp="1"/>
          </p:cNvSpPr>
          <p:nvPr>
            <p:ph type="body" idx="3"/>
          </p:nvPr>
        </p:nvSpPr>
        <p:spPr>
          <a:xfrm>
            <a:off x="6370568" y="1592262"/>
            <a:ext cx="4929257" cy="4265613"/>
          </a:xfrm>
          <a:prstGeom prst="rect">
            <a:avLst/>
          </a:prstGeom>
          <a:noFill/>
          <a:ln>
            <a:noFill/>
          </a:ln>
        </p:spPr>
        <p:txBody>
          <a:bodyPr spcFirstLastPara="1" wrap="square" lIns="0" tIns="45700" rIns="91425" bIns="45700" anchor="t" anchorCtr="0">
            <a:noAutofit/>
          </a:bodyPr>
          <a:lstStyle>
            <a:lvl1pPr marL="457200" lvl="0" indent="-330200" algn="l">
              <a:lnSpc>
                <a:spcPct val="100000"/>
              </a:lnSpc>
              <a:spcBef>
                <a:spcPts val="0"/>
              </a:spcBef>
              <a:spcAft>
                <a:spcPts val="0"/>
              </a:spcAft>
              <a:buClr>
                <a:schemeClr val="dk2"/>
              </a:buClr>
              <a:buSzPts val="1600"/>
              <a:buChar char="•"/>
              <a:defRPr/>
            </a:lvl1pPr>
            <a:lvl2pPr marL="914400" lvl="1" indent="-330200" algn="l">
              <a:lnSpc>
                <a:spcPct val="100000"/>
              </a:lnSpc>
              <a:spcBef>
                <a:spcPts val="0"/>
              </a:spcBef>
              <a:spcAft>
                <a:spcPts val="0"/>
              </a:spcAft>
              <a:buClr>
                <a:schemeClr val="dk2"/>
              </a:buClr>
              <a:buSzPts val="1600"/>
              <a:buChar char="•"/>
              <a:defRPr/>
            </a:lvl2pPr>
            <a:lvl3pPr marL="1371600" lvl="2" indent="-330200" algn="l">
              <a:lnSpc>
                <a:spcPct val="100000"/>
              </a:lnSpc>
              <a:spcBef>
                <a:spcPts val="0"/>
              </a:spcBef>
              <a:spcAft>
                <a:spcPts val="0"/>
              </a:spcAft>
              <a:buClr>
                <a:schemeClr val="dk2"/>
              </a:buClr>
              <a:buSzPts val="1600"/>
              <a:buChar char="•"/>
              <a:defRPr/>
            </a:lvl3pPr>
            <a:lvl4pPr marL="1828800" lvl="3" indent="-330200" algn="l">
              <a:lnSpc>
                <a:spcPct val="100000"/>
              </a:lnSpc>
              <a:spcBef>
                <a:spcPts val="0"/>
              </a:spcBef>
              <a:spcAft>
                <a:spcPts val="0"/>
              </a:spcAft>
              <a:buClr>
                <a:schemeClr val="dk2"/>
              </a:buClr>
              <a:buSzPts val="1600"/>
              <a:buChar char="•"/>
              <a:defRPr/>
            </a:lvl4pPr>
            <a:lvl5pPr marL="2286000" lvl="4" indent="-330200" algn="l">
              <a:lnSpc>
                <a:spcPct val="100000"/>
              </a:lnSpc>
              <a:spcBef>
                <a:spcPts val="0"/>
              </a:spcBef>
              <a:spcAft>
                <a:spcPts val="0"/>
              </a:spcAft>
              <a:buClr>
                <a:schemeClr val="dk2"/>
              </a:buClr>
              <a:buSzPts val="16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09786216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9824F-CC75-A414-481C-CB900B4B68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684878D-C26E-7909-E176-DE2FFEE835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1D611C6-BBCE-27DB-F913-09382F2C996B}"/>
              </a:ext>
            </a:extLst>
          </p:cNvPr>
          <p:cNvSpPr>
            <a:spLocks noGrp="1"/>
          </p:cNvSpPr>
          <p:nvPr>
            <p:ph type="dt" sz="half" idx="10"/>
          </p:nvPr>
        </p:nvSpPr>
        <p:spPr/>
        <p:txBody>
          <a:bodyPr/>
          <a:lstStyle/>
          <a:p>
            <a:fld id="{D10F6761-01E9-4D2A-B5EC-7CE2C9F0055F}" type="datetimeFigureOut">
              <a:rPr lang="en-GB" smtClean="0"/>
              <a:t>05/12/2024</a:t>
            </a:fld>
            <a:endParaRPr lang="en-GB"/>
          </a:p>
        </p:txBody>
      </p:sp>
      <p:sp>
        <p:nvSpPr>
          <p:cNvPr id="5" name="Footer Placeholder 4">
            <a:extLst>
              <a:ext uri="{FF2B5EF4-FFF2-40B4-BE49-F238E27FC236}">
                <a16:creationId xmlns:a16="http://schemas.microsoft.com/office/drawing/2014/main" id="{4954D9D7-EE82-7532-93C7-19E0F22E15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725C05-9210-6C97-05C8-215F9472FCD3}"/>
              </a:ext>
            </a:extLst>
          </p:cNvPr>
          <p:cNvSpPr>
            <a:spLocks noGrp="1"/>
          </p:cNvSpPr>
          <p:nvPr>
            <p:ph type="sldNum" sz="quarter" idx="12"/>
          </p:nvPr>
        </p:nvSpPr>
        <p:spPr/>
        <p:txBody>
          <a:bodyPr/>
          <a:lstStyle/>
          <a:p>
            <a:fld id="{658AC336-724F-4735-A0BD-DC8F1B4CF1BC}" type="slidenum">
              <a:rPr lang="en-GB" smtClean="0"/>
              <a:t>‹#›</a:t>
            </a:fld>
            <a:endParaRPr lang="en-GB"/>
          </a:p>
        </p:txBody>
      </p:sp>
    </p:spTree>
    <p:extLst>
      <p:ext uri="{BB962C8B-B14F-4D97-AF65-F5344CB8AC3E}">
        <p14:creationId xmlns:p14="http://schemas.microsoft.com/office/powerpoint/2010/main" val="203272699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70CE0-AA23-5825-69A6-8A4EF629F10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658207-8D71-472D-C1CF-83D318FF4F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26BD94-573B-0E44-C541-3678A9A038BD}"/>
              </a:ext>
            </a:extLst>
          </p:cNvPr>
          <p:cNvSpPr>
            <a:spLocks noGrp="1"/>
          </p:cNvSpPr>
          <p:nvPr>
            <p:ph type="dt" sz="half" idx="10"/>
          </p:nvPr>
        </p:nvSpPr>
        <p:spPr/>
        <p:txBody>
          <a:bodyPr/>
          <a:lstStyle/>
          <a:p>
            <a:fld id="{D10F6761-01E9-4D2A-B5EC-7CE2C9F0055F}" type="datetimeFigureOut">
              <a:rPr lang="en-GB" smtClean="0"/>
              <a:t>05/12/2024</a:t>
            </a:fld>
            <a:endParaRPr lang="en-GB"/>
          </a:p>
        </p:txBody>
      </p:sp>
      <p:sp>
        <p:nvSpPr>
          <p:cNvPr id="5" name="Footer Placeholder 4">
            <a:extLst>
              <a:ext uri="{FF2B5EF4-FFF2-40B4-BE49-F238E27FC236}">
                <a16:creationId xmlns:a16="http://schemas.microsoft.com/office/drawing/2014/main" id="{9AEF74C0-63E7-6B7B-3A44-2754AE37CE7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A109A1E-A530-F121-5780-CF695457652E}"/>
              </a:ext>
            </a:extLst>
          </p:cNvPr>
          <p:cNvSpPr>
            <a:spLocks noGrp="1"/>
          </p:cNvSpPr>
          <p:nvPr>
            <p:ph type="sldNum" sz="quarter" idx="12"/>
          </p:nvPr>
        </p:nvSpPr>
        <p:spPr/>
        <p:txBody>
          <a:bodyPr/>
          <a:lstStyle/>
          <a:p>
            <a:fld id="{658AC336-724F-4735-A0BD-DC8F1B4CF1BC}" type="slidenum">
              <a:rPr lang="en-GB" smtClean="0"/>
              <a:t>‹#›</a:t>
            </a:fld>
            <a:endParaRPr lang="en-GB"/>
          </a:p>
        </p:txBody>
      </p:sp>
    </p:spTree>
    <p:extLst>
      <p:ext uri="{BB962C8B-B14F-4D97-AF65-F5344CB8AC3E}">
        <p14:creationId xmlns:p14="http://schemas.microsoft.com/office/powerpoint/2010/main" val="115500893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06B7F-380E-978F-841E-438EC9482F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D2638FE-7376-3CCB-D29B-3DD61D3247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7319976-C0C5-580F-D9A0-C22387CCF011}"/>
              </a:ext>
            </a:extLst>
          </p:cNvPr>
          <p:cNvSpPr>
            <a:spLocks noGrp="1"/>
          </p:cNvSpPr>
          <p:nvPr>
            <p:ph type="dt" sz="half" idx="10"/>
          </p:nvPr>
        </p:nvSpPr>
        <p:spPr/>
        <p:txBody>
          <a:bodyPr/>
          <a:lstStyle/>
          <a:p>
            <a:fld id="{D10F6761-01E9-4D2A-B5EC-7CE2C9F0055F}" type="datetimeFigureOut">
              <a:rPr lang="en-GB" smtClean="0"/>
              <a:t>05/12/2024</a:t>
            </a:fld>
            <a:endParaRPr lang="en-GB"/>
          </a:p>
        </p:txBody>
      </p:sp>
      <p:sp>
        <p:nvSpPr>
          <p:cNvPr id="5" name="Footer Placeholder 4">
            <a:extLst>
              <a:ext uri="{FF2B5EF4-FFF2-40B4-BE49-F238E27FC236}">
                <a16:creationId xmlns:a16="http://schemas.microsoft.com/office/drawing/2014/main" id="{B18AC198-593D-47C8-1016-D4179948AA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2698B6B-EE08-3B26-6964-8C6DECE315A9}"/>
              </a:ext>
            </a:extLst>
          </p:cNvPr>
          <p:cNvSpPr>
            <a:spLocks noGrp="1"/>
          </p:cNvSpPr>
          <p:nvPr>
            <p:ph type="sldNum" sz="quarter" idx="12"/>
          </p:nvPr>
        </p:nvSpPr>
        <p:spPr/>
        <p:txBody>
          <a:bodyPr/>
          <a:lstStyle/>
          <a:p>
            <a:fld id="{658AC336-724F-4735-A0BD-DC8F1B4CF1BC}" type="slidenum">
              <a:rPr lang="en-GB" smtClean="0"/>
              <a:t>‹#›</a:t>
            </a:fld>
            <a:endParaRPr lang="en-GB"/>
          </a:p>
        </p:txBody>
      </p:sp>
    </p:spTree>
    <p:extLst>
      <p:ext uri="{BB962C8B-B14F-4D97-AF65-F5344CB8AC3E}">
        <p14:creationId xmlns:p14="http://schemas.microsoft.com/office/powerpoint/2010/main" val="224372937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30E18-13CE-F5E1-E21E-BF62E5EF102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9757ADC-268E-3EBF-06CE-DE9A3D6747B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B709411-5705-7CD5-1E17-368B969A39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EB1A9FD-7E0E-0436-D788-DB5850631E5F}"/>
              </a:ext>
            </a:extLst>
          </p:cNvPr>
          <p:cNvSpPr>
            <a:spLocks noGrp="1"/>
          </p:cNvSpPr>
          <p:nvPr>
            <p:ph type="dt" sz="half" idx="10"/>
          </p:nvPr>
        </p:nvSpPr>
        <p:spPr/>
        <p:txBody>
          <a:bodyPr/>
          <a:lstStyle/>
          <a:p>
            <a:fld id="{D10F6761-01E9-4D2A-B5EC-7CE2C9F0055F}" type="datetimeFigureOut">
              <a:rPr lang="en-GB" smtClean="0"/>
              <a:t>05/12/2024</a:t>
            </a:fld>
            <a:endParaRPr lang="en-GB"/>
          </a:p>
        </p:txBody>
      </p:sp>
      <p:sp>
        <p:nvSpPr>
          <p:cNvPr id="6" name="Footer Placeholder 5">
            <a:extLst>
              <a:ext uri="{FF2B5EF4-FFF2-40B4-BE49-F238E27FC236}">
                <a16:creationId xmlns:a16="http://schemas.microsoft.com/office/drawing/2014/main" id="{80E6E063-5F0B-1859-FA91-8F09C968661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926C2E3-EE34-F4BD-AF0D-DA3A0ED9E350}"/>
              </a:ext>
            </a:extLst>
          </p:cNvPr>
          <p:cNvSpPr>
            <a:spLocks noGrp="1"/>
          </p:cNvSpPr>
          <p:nvPr>
            <p:ph type="sldNum" sz="quarter" idx="12"/>
          </p:nvPr>
        </p:nvSpPr>
        <p:spPr/>
        <p:txBody>
          <a:bodyPr/>
          <a:lstStyle/>
          <a:p>
            <a:fld id="{658AC336-724F-4735-A0BD-DC8F1B4CF1BC}" type="slidenum">
              <a:rPr lang="en-GB" smtClean="0"/>
              <a:t>‹#›</a:t>
            </a:fld>
            <a:endParaRPr lang="en-GB"/>
          </a:p>
        </p:txBody>
      </p:sp>
    </p:spTree>
    <p:extLst>
      <p:ext uri="{BB962C8B-B14F-4D97-AF65-F5344CB8AC3E}">
        <p14:creationId xmlns:p14="http://schemas.microsoft.com/office/powerpoint/2010/main" val="140550277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F1E8B-18B0-6ED1-51F4-C53367DAF3A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235F0DA-77D8-0F7B-9117-118CEE6453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3F3E85-EEB5-0A47-9034-C019E92B2BE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6B5E5B9-3F08-403B-7B70-439DBD850A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76A322-1D89-91C5-5F67-BEDDF4598D6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40A8934-FFF4-B22A-BDC0-C0AB50D8CF4E}"/>
              </a:ext>
            </a:extLst>
          </p:cNvPr>
          <p:cNvSpPr>
            <a:spLocks noGrp="1"/>
          </p:cNvSpPr>
          <p:nvPr>
            <p:ph type="dt" sz="half" idx="10"/>
          </p:nvPr>
        </p:nvSpPr>
        <p:spPr/>
        <p:txBody>
          <a:bodyPr/>
          <a:lstStyle/>
          <a:p>
            <a:fld id="{D10F6761-01E9-4D2A-B5EC-7CE2C9F0055F}" type="datetimeFigureOut">
              <a:rPr lang="en-GB" smtClean="0"/>
              <a:t>05/12/2024</a:t>
            </a:fld>
            <a:endParaRPr lang="en-GB"/>
          </a:p>
        </p:txBody>
      </p:sp>
      <p:sp>
        <p:nvSpPr>
          <p:cNvPr id="8" name="Footer Placeholder 7">
            <a:extLst>
              <a:ext uri="{FF2B5EF4-FFF2-40B4-BE49-F238E27FC236}">
                <a16:creationId xmlns:a16="http://schemas.microsoft.com/office/drawing/2014/main" id="{B0FCE114-3362-D99D-767F-90DF57E2DD1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CA56010-A1C0-3942-2E40-AB5D4A73CD38}"/>
              </a:ext>
            </a:extLst>
          </p:cNvPr>
          <p:cNvSpPr>
            <a:spLocks noGrp="1"/>
          </p:cNvSpPr>
          <p:nvPr>
            <p:ph type="sldNum" sz="quarter" idx="12"/>
          </p:nvPr>
        </p:nvSpPr>
        <p:spPr/>
        <p:txBody>
          <a:bodyPr/>
          <a:lstStyle/>
          <a:p>
            <a:fld id="{658AC336-724F-4735-A0BD-DC8F1B4CF1BC}" type="slidenum">
              <a:rPr lang="en-GB" smtClean="0"/>
              <a:t>‹#›</a:t>
            </a:fld>
            <a:endParaRPr lang="en-GB"/>
          </a:p>
        </p:txBody>
      </p:sp>
    </p:spTree>
    <p:extLst>
      <p:ext uri="{BB962C8B-B14F-4D97-AF65-F5344CB8AC3E}">
        <p14:creationId xmlns:p14="http://schemas.microsoft.com/office/powerpoint/2010/main" val="414623265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BF91F-2BD5-4060-488B-6E352E3131A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6E1C77A-2342-D6BD-C099-5027B03F6706}"/>
              </a:ext>
            </a:extLst>
          </p:cNvPr>
          <p:cNvSpPr>
            <a:spLocks noGrp="1"/>
          </p:cNvSpPr>
          <p:nvPr>
            <p:ph type="dt" sz="half" idx="10"/>
          </p:nvPr>
        </p:nvSpPr>
        <p:spPr/>
        <p:txBody>
          <a:bodyPr/>
          <a:lstStyle/>
          <a:p>
            <a:fld id="{D10F6761-01E9-4D2A-B5EC-7CE2C9F0055F}" type="datetimeFigureOut">
              <a:rPr lang="en-GB" smtClean="0"/>
              <a:t>05/12/2024</a:t>
            </a:fld>
            <a:endParaRPr lang="en-GB"/>
          </a:p>
        </p:txBody>
      </p:sp>
      <p:sp>
        <p:nvSpPr>
          <p:cNvPr id="4" name="Footer Placeholder 3">
            <a:extLst>
              <a:ext uri="{FF2B5EF4-FFF2-40B4-BE49-F238E27FC236}">
                <a16:creationId xmlns:a16="http://schemas.microsoft.com/office/drawing/2014/main" id="{306E6D5C-161F-1BEC-26B5-22C0AC9A133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3B775B8-C3DC-1A70-3F2F-AC2106085F0B}"/>
              </a:ext>
            </a:extLst>
          </p:cNvPr>
          <p:cNvSpPr>
            <a:spLocks noGrp="1"/>
          </p:cNvSpPr>
          <p:nvPr>
            <p:ph type="sldNum" sz="quarter" idx="12"/>
          </p:nvPr>
        </p:nvSpPr>
        <p:spPr/>
        <p:txBody>
          <a:bodyPr/>
          <a:lstStyle/>
          <a:p>
            <a:fld id="{658AC336-724F-4735-A0BD-DC8F1B4CF1BC}" type="slidenum">
              <a:rPr lang="en-GB" smtClean="0"/>
              <a:t>‹#›</a:t>
            </a:fld>
            <a:endParaRPr lang="en-GB"/>
          </a:p>
        </p:txBody>
      </p:sp>
    </p:spTree>
    <p:extLst>
      <p:ext uri="{BB962C8B-B14F-4D97-AF65-F5344CB8AC3E}">
        <p14:creationId xmlns:p14="http://schemas.microsoft.com/office/powerpoint/2010/main" val="212322956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15C820-186E-DB5C-4562-630BA6C24118}"/>
              </a:ext>
            </a:extLst>
          </p:cNvPr>
          <p:cNvSpPr>
            <a:spLocks noGrp="1"/>
          </p:cNvSpPr>
          <p:nvPr>
            <p:ph type="dt" sz="half" idx="10"/>
          </p:nvPr>
        </p:nvSpPr>
        <p:spPr/>
        <p:txBody>
          <a:bodyPr/>
          <a:lstStyle/>
          <a:p>
            <a:fld id="{D10F6761-01E9-4D2A-B5EC-7CE2C9F0055F}" type="datetimeFigureOut">
              <a:rPr lang="en-GB" smtClean="0"/>
              <a:t>05/12/2024</a:t>
            </a:fld>
            <a:endParaRPr lang="en-GB"/>
          </a:p>
        </p:txBody>
      </p:sp>
      <p:sp>
        <p:nvSpPr>
          <p:cNvPr id="3" name="Footer Placeholder 2">
            <a:extLst>
              <a:ext uri="{FF2B5EF4-FFF2-40B4-BE49-F238E27FC236}">
                <a16:creationId xmlns:a16="http://schemas.microsoft.com/office/drawing/2014/main" id="{D1CA75E3-8C72-E8E6-E38F-21A95D8BC1E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971F04C-02B0-C7BF-0D6B-87AF55FDE229}"/>
              </a:ext>
            </a:extLst>
          </p:cNvPr>
          <p:cNvSpPr>
            <a:spLocks noGrp="1"/>
          </p:cNvSpPr>
          <p:nvPr>
            <p:ph type="sldNum" sz="quarter" idx="12"/>
          </p:nvPr>
        </p:nvSpPr>
        <p:spPr/>
        <p:txBody>
          <a:bodyPr/>
          <a:lstStyle/>
          <a:p>
            <a:fld id="{658AC336-724F-4735-A0BD-DC8F1B4CF1BC}" type="slidenum">
              <a:rPr lang="en-GB" smtClean="0"/>
              <a:t>‹#›</a:t>
            </a:fld>
            <a:endParaRPr lang="en-GB"/>
          </a:p>
        </p:txBody>
      </p:sp>
    </p:spTree>
    <p:extLst>
      <p:ext uri="{BB962C8B-B14F-4D97-AF65-F5344CB8AC3E}">
        <p14:creationId xmlns:p14="http://schemas.microsoft.com/office/powerpoint/2010/main" val="344877659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8211E-D986-F00A-E990-CE2B46C379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29BCA52-E0F3-C1EC-1F64-D653D606FF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03CB413-6A82-7646-4D8D-B91885D82E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BD09B5-649D-E9F8-6C4A-F9D2A0DE8CD3}"/>
              </a:ext>
            </a:extLst>
          </p:cNvPr>
          <p:cNvSpPr>
            <a:spLocks noGrp="1"/>
          </p:cNvSpPr>
          <p:nvPr>
            <p:ph type="dt" sz="half" idx="10"/>
          </p:nvPr>
        </p:nvSpPr>
        <p:spPr/>
        <p:txBody>
          <a:bodyPr/>
          <a:lstStyle/>
          <a:p>
            <a:fld id="{D10F6761-01E9-4D2A-B5EC-7CE2C9F0055F}" type="datetimeFigureOut">
              <a:rPr lang="en-GB" smtClean="0"/>
              <a:t>05/12/2024</a:t>
            </a:fld>
            <a:endParaRPr lang="en-GB"/>
          </a:p>
        </p:txBody>
      </p:sp>
      <p:sp>
        <p:nvSpPr>
          <p:cNvPr id="6" name="Footer Placeholder 5">
            <a:extLst>
              <a:ext uri="{FF2B5EF4-FFF2-40B4-BE49-F238E27FC236}">
                <a16:creationId xmlns:a16="http://schemas.microsoft.com/office/drawing/2014/main" id="{18BD580A-54D2-A9F3-98FC-92BE53730C2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D40B6B5-4A29-B52B-664C-E59971A1E12C}"/>
              </a:ext>
            </a:extLst>
          </p:cNvPr>
          <p:cNvSpPr>
            <a:spLocks noGrp="1"/>
          </p:cNvSpPr>
          <p:nvPr>
            <p:ph type="sldNum" sz="quarter" idx="12"/>
          </p:nvPr>
        </p:nvSpPr>
        <p:spPr/>
        <p:txBody>
          <a:bodyPr/>
          <a:lstStyle/>
          <a:p>
            <a:fld id="{658AC336-724F-4735-A0BD-DC8F1B4CF1BC}" type="slidenum">
              <a:rPr lang="en-GB" smtClean="0"/>
              <a:t>‹#›</a:t>
            </a:fld>
            <a:endParaRPr lang="en-GB"/>
          </a:p>
        </p:txBody>
      </p:sp>
    </p:spTree>
    <p:extLst>
      <p:ext uri="{BB962C8B-B14F-4D97-AF65-F5344CB8AC3E}">
        <p14:creationId xmlns:p14="http://schemas.microsoft.com/office/powerpoint/2010/main" val="170409150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7EBAA-DFD8-F833-29B9-C852CC6CB2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BEBCC11-B491-91DD-BF20-D91B4C4F46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9CD149A-84B0-3AF0-9686-2846107776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DCDEFA-2D02-9CD1-4D55-F61C3A728933}"/>
              </a:ext>
            </a:extLst>
          </p:cNvPr>
          <p:cNvSpPr>
            <a:spLocks noGrp="1"/>
          </p:cNvSpPr>
          <p:nvPr>
            <p:ph type="dt" sz="half" idx="10"/>
          </p:nvPr>
        </p:nvSpPr>
        <p:spPr/>
        <p:txBody>
          <a:bodyPr/>
          <a:lstStyle/>
          <a:p>
            <a:fld id="{D10F6761-01E9-4D2A-B5EC-7CE2C9F0055F}" type="datetimeFigureOut">
              <a:rPr lang="en-GB" smtClean="0"/>
              <a:t>05/12/2024</a:t>
            </a:fld>
            <a:endParaRPr lang="en-GB"/>
          </a:p>
        </p:txBody>
      </p:sp>
      <p:sp>
        <p:nvSpPr>
          <p:cNvPr id="6" name="Footer Placeholder 5">
            <a:extLst>
              <a:ext uri="{FF2B5EF4-FFF2-40B4-BE49-F238E27FC236}">
                <a16:creationId xmlns:a16="http://schemas.microsoft.com/office/drawing/2014/main" id="{2C18D10E-CF49-BBEA-BDEF-492B09B34A8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37D8F89-DB37-EB6C-B376-CF473C6552A3}"/>
              </a:ext>
            </a:extLst>
          </p:cNvPr>
          <p:cNvSpPr>
            <a:spLocks noGrp="1"/>
          </p:cNvSpPr>
          <p:nvPr>
            <p:ph type="sldNum" sz="quarter" idx="12"/>
          </p:nvPr>
        </p:nvSpPr>
        <p:spPr/>
        <p:txBody>
          <a:bodyPr/>
          <a:lstStyle/>
          <a:p>
            <a:fld id="{658AC336-724F-4735-A0BD-DC8F1B4CF1BC}" type="slidenum">
              <a:rPr lang="en-GB" smtClean="0"/>
              <a:t>‹#›</a:t>
            </a:fld>
            <a:endParaRPr lang="en-GB"/>
          </a:p>
        </p:txBody>
      </p:sp>
    </p:spTree>
    <p:extLst>
      <p:ext uri="{BB962C8B-B14F-4D97-AF65-F5344CB8AC3E}">
        <p14:creationId xmlns:p14="http://schemas.microsoft.com/office/powerpoint/2010/main" val="16654306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mp; graph with title">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1AE376A4-7281-4F17-A9FD-693411D93715}"/>
              </a:ext>
            </a:extLst>
          </p:cNvPr>
          <p:cNvSpPr>
            <a:spLocks noGrp="1"/>
          </p:cNvSpPr>
          <p:nvPr>
            <p:ph type="body" sz="quarter" idx="15" hasCustomPrompt="1"/>
          </p:nvPr>
        </p:nvSpPr>
        <p:spPr>
          <a:xfrm>
            <a:off x="2039565" y="1532878"/>
            <a:ext cx="8112871" cy="343161"/>
          </a:xfrm>
        </p:spPr>
        <p:txBody>
          <a:bodyPr vert="horz" lIns="0" tIns="0" rIns="0" bIns="0" rtlCol="0">
            <a:noAutofit/>
          </a:bodyPr>
          <a:lstStyle>
            <a:lvl1pPr marL="0" indent="0">
              <a:buNone/>
              <a:defRPr lang="en-GB" sz="18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graph title</a:t>
            </a:r>
            <a:endParaRPr lang="en-GB"/>
          </a:p>
        </p:txBody>
      </p:sp>
      <p:sp>
        <p:nvSpPr>
          <p:cNvPr id="10" name="Chart Placeholder 9">
            <a:extLst>
              <a:ext uri="{FF2B5EF4-FFF2-40B4-BE49-F238E27FC236}">
                <a16:creationId xmlns:a16="http://schemas.microsoft.com/office/drawing/2014/main" id="{8EFF319E-6DBC-44DF-A53F-FCD666A4AD0D}"/>
              </a:ext>
            </a:extLst>
          </p:cNvPr>
          <p:cNvSpPr>
            <a:spLocks noGrp="1"/>
          </p:cNvSpPr>
          <p:nvPr>
            <p:ph type="chart" sz="quarter" idx="17" hasCustomPrompt="1"/>
          </p:nvPr>
        </p:nvSpPr>
        <p:spPr>
          <a:xfrm>
            <a:off x="2039831" y="1999130"/>
            <a:ext cx="8112338" cy="3702927"/>
          </a:xfrm>
          <a:solidFill>
            <a:schemeClr val="bg2">
              <a:lumMod val="20000"/>
              <a:lumOff val="80000"/>
            </a:schemeClr>
          </a:solidFill>
        </p:spPr>
        <p:txBody>
          <a:bodyPr/>
          <a:lstStyle>
            <a:lvl1pPr marL="0" indent="0">
              <a:buNone/>
              <a:defRPr sz="1600"/>
            </a:lvl1pPr>
          </a:lstStyle>
          <a:p>
            <a:r>
              <a:rPr lang="en-GB"/>
              <a:t>Add graph</a:t>
            </a:r>
          </a:p>
        </p:txBody>
      </p:sp>
      <p:sp>
        <p:nvSpPr>
          <p:cNvPr id="13" name="Text Placeholder 9">
            <a:extLst>
              <a:ext uri="{FF2B5EF4-FFF2-40B4-BE49-F238E27FC236}">
                <a16:creationId xmlns:a16="http://schemas.microsoft.com/office/drawing/2014/main" id="{733755BA-71D4-4CBA-B704-A972C8D5EFBD}"/>
              </a:ext>
            </a:extLst>
          </p:cNvPr>
          <p:cNvSpPr>
            <a:spLocks noGrp="1"/>
          </p:cNvSpPr>
          <p:nvPr>
            <p:ph type="body" sz="quarter" idx="19" hasCustomPrompt="1"/>
          </p:nvPr>
        </p:nvSpPr>
        <p:spPr>
          <a:xfrm>
            <a:off x="2039565" y="5749501"/>
            <a:ext cx="8112871" cy="167809"/>
          </a:xfrm>
        </p:spPr>
        <p:txBody>
          <a:bodyPr vert="horz" lIns="0" tIns="0" rIns="0" bIns="0" rtlCol="0">
            <a:noAutofit/>
          </a:bodyPr>
          <a:lstStyle>
            <a:lvl1pPr marL="0" indent="0">
              <a:buNone/>
              <a:defRPr lang="en-US" sz="9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footnote/source</a:t>
            </a:r>
            <a:endParaRPr lang="en-GB"/>
          </a:p>
        </p:txBody>
      </p:sp>
      <p:sp>
        <p:nvSpPr>
          <p:cNvPr id="8" name="Title 1">
            <a:extLst>
              <a:ext uri="{FF2B5EF4-FFF2-40B4-BE49-F238E27FC236}">
                <a16:creationId xmlns:a16="http://schemas.microsoft.com/office/drawing/2014/main" id="{C458DEB9-9AB7-4ACE-AE31-8AF903593611}"/>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11" name="Text Placeholder 3">
            <a:extLst>
              <a:ext uri="{FF2B5EF4-FFF2-40B4-BE49-F238E27FC236}">
                <a16:creationId xmlns:a16="http://schemas.microsoft.com/office/drawing/2014/main" id="{B5C61C21-A8E6-472E-99BC-490D2AA6D726}"/>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249847478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5B18E-449E-B9D7-9E63-C250C6E791B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9E6F13C-F9C7-34AF-3E3C-54DC65ADF7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A95C8B5-6BF5-953B-9133-4B947CEDD299}"/>
              </a:ext>
            </a:extLst>
          </p:cNvPr>
          <p:cNvSpPr>
            <a:spLocks noGrp="1"/>
          </p:cNvSpPr>
          <p:nvPr>
            <p:ph type="dt" sz="half" idx="10"/>
          </p:nvPr>
        </p:nvSpPr>
        <p:spPr/>
        <p:txBody>
          <a:bodyPr/>
          <a:lstStyle/>
          <a:p>
            <a:fld id="{D10F6761-01E9-4D2A-B5EC-7CE2C9F0055F}" type="datetimeFigureOut">
              <a:rPr lang="en-GB" smtClean="0"/>
              <a:t>05/12/2024</a:t>
            </a:fld>
            <a:endParaRPr lang="en-GB"/>
          </a:p>
        </p:txBody>
      </p:sp>
      <p:sp>
        <p:nvSpPr>
          <p:cNvPr id="5" name="Footer Placeholder 4">
            <a:extLst>
              <a:ext uri="{FF2B5EF4-FFF2-40B4-BE49-F238E27FC236}">
                <a16:creationId xmlns:a16="http://schemas.microsoft.com/office/drawing/2014/main" id="{6513C019-6149-7380-249B-F589CF5AAF0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425A255-25C2-6D21-CB11-C194196DFBDF}"/>
              </a:ext>
            </a:extLst>
          </p:cNvPr>
          <p:cNvSpPr>
            <a:spLocks noGrp="1"/>
          </p:cNvSpPr>
          <p:nvPr>
            <p:ph type="sldNum" sz="quarter" idx="12"/>
          </p:nvPr>
        </p:nvSpPr>
        <p:spPr/>
        <p:txBody>
          <a:bodyPr/>
          <a:lstStyle/>
          <a:p>
            <a:fld id="{658AC336-724F-4735-A0BD-DC8F1B4CF1BC}" type="slidenum">
              <a:rPr lang="en-GB" smtClean="0"/>
              <a:t>‹#›</a:t>
            </a:fld>
            <a:endParaRPr lang="en-GB"/>
          </a:p>
        </p:txBody>
      </p:sp>
    </p:spTree>
    <p:extLst>
      <p:ext uri="{BB962C8B-B14F-4D97-AF65-F5344CB8AC3E}">
        <p14:creationId xmlns:p14="http://schemas.microsoft.com/office/powerpoint/2010/main" val="22929746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25912E-62C3-EC4A-836D-0B65F9759AD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67E8832-55AD-DD3D-C3F3-A702FDC5C02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55C1698-426A-4662-ACCE-5084878EF79E}"/>
              </a:ext>
            </a:extLst>
          </p:cNvPr>
          <p:cNvSpPr>
            <a:spLocks noGrp="1"/>
          </p:cNvSpPr>
          <p:nvPr>
            <p:ph type="dt" sz="half" idx="10"/>
          </p:nvPr>
        </p:nvSpPr>
        <p:spPr/>
        <p:txBody>
          <a:bodyPr/>
          <a:lstStyle/>
          <a:p>
            <a:fld id="{D10F6761-01E9-4D2A-B5EC-7CE2C9F0055F}" type="datetimeFigureOut">
              <a:rPr lang="en-GB" smtClean="0"/>
              <a:t>05/12/2024</a:t>
            </a:fld>
            <a:endParaRPr lang="en-GB"/>
          </a:p>
        </p:txBody>
      </p:sp>
      <p:sp>
        <p:nvSpPr>
          <p:cNvPr id="5" name="Footer Placeholder 4">
            <a:extLst>
              <a:ext uri="{FF2B5EF4-FFF2-40B4-BE49-F238E27FC236}">
                <a16:creationId xmlns:a16="http://schemas.microsoft.com/office/drawing/2014/main" id="{9A4133CB-F9E2-83C9-9A9F-3058DD3A6D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A4DF1B-C446-2303-EE96-6DC6CD711169}"/>
              </a:ext>
            </a:extLst>
          </p:cNvPr>
          <p:cNvSpPr>
            <a:spLocks noGrp="1"/>
          </p:cNvSpPr>
          <p:nvPr>
            <p:ph type="sldNum" sz="quarter" idx="12"/>
          </p:nvPr>
        </p:nvSpPr>
        <p:spPr/>
        <p:txBody>
          <a:bodyPr/>
          <a:lstStyle/>
          <a:p>
            <a:fld id="{658AC336-724F-4735-A0BD-DC8F1B4CF1BC}" type="slidenum">
              <a:rPr lang="en-GB" smtClean="0"/>
              <a:t>‹#›</a:t>
            </a:fld>
            <a:endParaRPr lang="en-GB"/>
          </a:p>
        </p:txBody>
      </p:sp>
    </p:spTree>
    <p:extLst>
      <p:ext uri="{BB962C8B-B14F-4D97-AF65-F5344CB8AC3E}">
        <p14:creationId xmlns:p14="http://schemas.microsoft.com/office/powerpoint/2010/main" val="21290596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mp; 2 graphs with text &amp; titles">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1AE376A4-7281-4F17-A9FD-693411D93715}"/>
              </a:ext>
            </a:extLst>
          </p:cNvPr>
          <p:cNvSpPr>
            <a:spLocks noGrp="1"/>
          </p:cNvSpPr>
          <p:nvPr>
            <p:ph type="body" sz="quarter" idx="15" hasCustomPrompt="1"/>
          </p:nvPr>
        </p:nvSpPr>
        <p:spPr>
          <a:xfrm>
            <a:off x="906500" y="1549660"/>
            <a:ext cx="4780276" cy="343161"/>
          </a:xfrm>
        </p:spPr>
        <p:txBody>
          <a:bodyPr vert="horz" lIns="0" tIns="0" rIns="0" bIns="0" rtlCol="0">
            <a:noAutofit/>
          </a:bodyPr>
          <a:lstStyle>
            <a:lvl1pPr marL="0" indent="0">
              <a:buNone/>
              <a:defRPr lang="en-GB" sz="16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graph title</a:t>
            </a:r>
            <a:endParaRPr lang="en-GB"/>
          </a:p>
        </p:txBody>
      </p:sp>
      <p:sp>
        <p:nvSpPr>
          <p:cNvPr id="10" name="Chart Placeholder 9">
            <a:extLst>
              <a:ext uri="{FF2B5EF4-FFF2-40B4-BE49-F238E27FC236}">
                <a16:creationId xmlns:a16="http://schemas.microsoft.com/office/drawing/2014/main" id="{8EFF319E-6DBC-44DF-A53F-FCD666A4AD0D}"/>
              </a:ext>
            </a:extLst>
          </p:cNvPr>
          <p:cNvSpPr>
            <a:spLocks noGrp="1"/>
          </p:cNvSpPr>
          <p:nvPr>
            <p:ph type="chart" sz="quarter" idx="17" hasCustomPrompt="1"/>
          </p:nvPr>
        </p:nvSpPr>
        <p:spPr>
          <a:xfrm>
            <a:off x="906463" y="1999130"/>
            <a:ext cx="4779962" cy="2411505"/>
          </a:xfrm>
          <a:solidFill>
            <a:schemeClr val="bg2">
              <a:lumMod val="20000"/>
              <a:lumOff val="80000"/>
            </a:schemeClr>
          </a:solidFill>
        </p:spPr>
        <p:txBody>
          <a:bodyPr/>
          <a:lstStyle>
            <a:lvl1pPr marL="0" indent="0">
              <a:buNone/>
              <a:defRPr sz="1600"/>
            </a:lvl1pPr>
          </a:lstStyle>
          <a:p>
            <a:r>
              <a:rPr lang="en-GB"/>
              <a:t>Add graph</a:t>
            </a:r>
          </a:p>
        </p:txBody>
      </p:sp>
      <p:sp>
        <p:nvSpPr>
          <p:cNvPr id="13" name="Text Placeholder 9">
            <a:extLst>
              <a:ext uri="{FF2B5EF4-FFF2-40B4-BE49-F238E27FC236}">
                <a16:creationId xmlns:a16="http://schemas.microsoft.com/office/drawing/2014/main" id="{733755BA-71D4-4CBA-B704-A972C8D5EFBD}"/>
              </a:ext>
            </a:extLst>
          </p:cNvPr>
          <p:cNvSpPr>
            <a:spLocks noGrp="1"/>
          </p:cNvSpPr>
          <p:nvPr>
            <p:ph type="body" sz="quarter" idx="19" hasCustomPrompt="1"/>
          </p:nvPr>
        </p:nvSpPr>
        <p:spPr>
          <a:xfrm>
            <a:off x="906500" y="5753422"/>
            <a:ext cx="4780276" cy="167809"/>
          </a:xfrm>
        </p:spPr>
        <p:txBody>
          <a:bodyPr vert="horz" lIns="0" tIns="0" rIns="0" bIns="0" rtlCol="0">
            <a:noAutofit/>
          </a:bodyPr>
          <a:lstStyle>
            <a:lvl1pPr marL="0" indent="0">
              <a:buNone/>
              <a:defRPr lang="en-US" sz="9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footnote/source</a:t>
            </a:r>
            <a:endParaRPr lang="en-GB"/>
          </a:p>
        </p:txBody>
      </p:sp>
      <p:sp>
        <p:nvSpPr>
          <p:cNvPr id="4" name="Text Placeholder 3">
            <a:extLst>
              <a:ext uri="{FF2B5EF4-FFF2-40B4-BE49-F238E27FC236}">
                <a16:creationId xmlns:a16="http://schemas.microsoft.com/office/drawing/2014/main" id="{D8486FD2-0742-409A-B501-45247128BE73}"/>
              </a:ext>
            </a:extLst>
          </p:cNvPr>
          <p:cNvSpPr>
            <a:spLocks noGrp="1"/>
          </p:cNvSpPr>
          <p:nvPr>
            <p:ph type="body" sz="quarter" idx="21" hasCustomPrompt="1"/>
          </p:nvPr>
        </p:nvSpPr>
        <p:spPr>
          <a:xfrm>
            <a:off x="906461" y="4544359"/>
            <a:ext cx="4779956" cy="1010462"/>
          </a:xfrm>
        </p:spPr>
        <p:txBody>
          <a:bodyPr/>
          <a:lstStyle>
            <a:lvl1pPr marL="134938" indent="-134938">
              <a:defRPr sz="1400"/>
            </a:lvl1pPr>
          </a:lstStyle>
          <a:p>
            <a:pPr lvl="0"/>
            <a:r>
              <a:rPr lang="en-US"/>
              <a:t>Add first level body copy</a:t>
            </a:r>
            <a:endParaRPr lang="en-GB"/>
          </a:p>
        </p:txBody>
      </p:sp>
      <p:sp>
        <p:nvSpPr>
          <p:cNvPr id="16" name="Title 1">
            <a:extLst>
              <a:ext uri="{FF2B5EF4-FFF2-40B4-BE49-F238E27FC236}">
                <a16:creationId xmlns:a16="http://schemas.microsoft.com/office/drawing/2014/main" id="{75C516CB-64FB-41AB-A15A-8D5426967D94}"/>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18" name="Text Placeholder 3">
            <a:extLst>
              <a:ext uri="{FF2B5EF4-FFF2-40B4-BE49-F238E27FC236}">
                <a16:creationId xmlns:a16="http://schemas.microsoft.com/office/drawing/2014/main" id="{EBC44855-F43B-49F1-B4CE-90A9B6FEC6D1}"/>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15" name="Text Placeholder 9">
            <a:extLst>
              <a:ext uri="{FF2B5EF4-FFF2-40B4-BE49-F238E27FC236}">
                <a16:creationId xmlns:a16="http://schemas.microsoft.com/office/drawing/2014/main" id="{54DABF8B-F946-4C2E-9403-3E1F24A49B0B}"/>
              </a:ext>
            </a:extLst>
          </p:cNvPr>
          <p:cNvSpPr>
            <a:spLocks noGrp="1"/>
          </p:cNvSpPr>
          <p:nvPr>
            <p:ph type="body" sz="quarter" idx="22" hasCustomPrompt="1"/>
          </p:nvPr>
        </p:nvSpPr>
        <p:spPr>
          <a:xfrm>
            <a:off x="6519900" y="1549660"/>
            <a:ext cx="4780276" cy="343161"/>
          </a:xfrm>
        </p:spPr>
        <p:txBody>
          <a:bodyPr vert="horz" lIns="0" tIns="0" rIns="0" bIns="0" rtlCol="0">
            <a:noAutofit/>
          </a:bodyPr>
          <a:lstStyle>
            <a:lvl1pPr marL="0" indent="0">
              <a:buNone/>
              <a:defRPr lang="en-GB" sz="16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graph title</a:t>
            </a:r>
            <a:endParaRPr lang="en-GB"/>
          </a:p>
        </p:txBody>
      </p:sp>
      <p:sp>
        <p:nvSpPr>
          <p:cNvPr id="17" name="Chart Placeholder 9">
            <a:extLst>
              <a:ext uri="{FF2B5EF4-FFF2-40B4-BE49-F238E27FC236}">
                <a16:creationId xmlns:a16="http://schemas.microsoft.com/office/drawing/2014/main" id="{8C992EB9-DF5A-4BEB-B9D4-5FF0902E7027}"/>
              </a:ext>
            </a:extLst>
          </p:cNvPr>
          <p:cNvSpPr>
            <a:spLocks noGrp="1"/>
          </p:cNvSpPr>
          <p:nvPr>
            <p:ph type="chart" sz="quarter" idx="23" hasCustomPrompt="1"/>
          </p:nvPr>
        </p:nvSpPr>
        <p:spPr>
          <a:xfrm>
            <a:off x="6519863" y="1999130"/>
            <a:ext cx="4779962" cy="2411505"/>
          </a:xfrm>
          <a:solidFill>
            <a:schemeClr val="bg2">
              <a:lumMod val="20000"/>
              <a:lumOff val="80000"/>
            </a:schemeClr>
          </a:solidFill>
        </p:spPr>
        <p:txBody>
          <a:bodyPr/>
          <a:lstStyle>
            <a:lvl1pPr marL="0" indent="0">
              <a:buNone/>
              <a:defRPr sz="1600"/>
            </a:lvl1pPr>
          </a:lstStyle>
          <a:p>
            <a:r>
              <a:rPr lang="en-GB"/>
              <a:t>Add graph</a:t>
            </a:r>
          </a:p>
        </p:txBody>
      </p:sp>
      <p:sp>
        <p:nvSpPr>
          <p:cNvPr id="19" name="Text Placeholder 9">
            <a:extLst>
              <a:ext uri="{FF2B5EF4-FFF2-40B4-BE49-F238E27FC236}">
                <a16:creationId xmlns:a16="http://schemas.microsoft.com/office/drawing/2014/main" id="{D6062728-491B-4969-A0E0-7AAA0C942273}"/>
              </a:ext>
            </a:extLst>
          </p:cNvPr>
          <p:cNvSpPr>
            <a:spLocks noGrp="1"/>
          </p:cNvSpPr>
          <p:nvPr>
            <p:ph type="body" sz="quarter" idx="24" hasCustomPrompt="1"/>
          </p:nvPr>
        </p:nvSpPr>
        <p:spPr>
          <a:xfrm>
            <a:off x="6519900" y="5753422"/>
            <a:ext cx="4780276" cy="167809"/>
          </a:xfrm>
        </p:spPr>
        <p:txBody>
          <a:bodyPr vert="horz" lIns="0" tIns="0" rIns="0" bIns="0" rtlCol="0">
            <a:noAutofit/>
          </a:bodyPr>
          <a:lstStyle>
            <a:lvl1pPr marL="0" indent="0">
              <a:buNone/>
              <a:defRPr lang="en-US" sz="9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footnote/source</a:t>
            </a:r>
            <a:endParaRPr lang="en-GB"/>
          </a:p>
        </p:txBody>
      </p:sp>
      <p:sp>
        <p:nvSpPr>
          <p:cNvPr id="20" name="Text Placeholder 3">
            <a:extLst>
              <a:ext uri="{FF2B5EF4-FFF2-40B4-BE49-F238E27FC236}">
                <a16:creationId xmlns:a16="http://schemas.microsoft.com/office/drawing/2014/main" id="{EBB02456-66F8-4E20-BD4D-D00758C8DAAF}"/>
              </a:ext>
            </a:extLst>
          </p:cNvPr>
          <p:cNvSpPr>
            <a:spLocks noGrp="1"/>
          </p:cNvSpPr>
          <p:nvPr>
            <p:ph type="body" sz="quarter" idx="25" hasCustomPrompt="1"/>
          </p:nvPr>
        </p:nvSpPr>
        <p:spPr>
          <a:xfrm>
            <a:off x="6519861" y="4544359"/>
            <a:ext cx="4779956" cy="1010462"/>
          </a:xfrm>
        </p:spPr>
        <p:txBody>
          <a:bodyPr/>
          <a:lstStyle>
            <a:lvl1pPr marL="134938" indent="-134938">
              <a:defRPr sz="1400"/>
            </a:lvl1pPr>
          </a:lstStyle>
          <a:p>
            <a:pPr lvl="0"/>
            <a:r>
              <a:rPr lang="en-US"/>
              <a:t>Add first level body copy</a:t>
            </a:r>
            <a:endParaRPr lang="en-GB"/>
          </a:p>
        </p:txBody>
      </p:sp>
    </p:spTree>
    <p:extLst>
      <p:ext uri="{BB962C8B-B14F-4D97-AF65-F5344CB8AC3E}">
        <p14:creationId xmlns:p14="http://schemas.microsoft.com/office/powerpoint/2010/main" val="17102609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text box &amp; graph with titles">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1AE376A4-7281-4F17-A9FD-693411D93715}"/>
              </a:ext>
            </a:extLst>
          </p:cNvPr>
          <p:cNvSpPr>
            <a:spLocks noGrp="1"/>
          </p:cNvSpPr>
          <p:nvPr>
            <p:ph type="body" sz="quarter" idx="15" hasCustomPrompt="1"/>
          </p:nvPr>
        </p:nvSpPr>
        <p:spPr>
          <a:xfrm>
            <a:off x="906463" y="1559934"/>
            <a:ext cx="4784889" cy="343161"/>
          </a:xfrm>
        </p:spPr>
        <p:txBody>
          <a:bodyPr vert="horz" lIns="0" tIns="0" rIns="0" bIns="0" rtlCol="0">
            <a:noAutofit/>
          </a:bodyPr>
          <a:lstStyle>
            <a:lvl1pPr marL="0" indent="0">
              <a:buNone/>
              <a:defRPr lang="en-GB" sz="16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title</a:t>
            </a:r>
            <a:endParaRPr lang="en-GB"/>
          </a:p>
        </p:txBody>
      </p:sp>
      <p:sp>
        <p:nvSpPr>
          <p:cNvPr id="9" name="Text Placeholder 9">
            <a:extLst>
              <a:ext uri="{FF2B5EF4-FFF2-40B4-BE49-F238E27FC236}">
                <a16:creationId xmlns:a16="http://schemas.microsoft.com/office/drawing/2014/main" id="{1E8DC738-4037-4237-BAB7-86B39D39E3DB}"/>
              </a:ext>
            </a:extLst>
          </p:cNvPr>
          <p:cNvSpPr>
            <a:spLocks noGrp="1"/>
          </p:cNvSpPr>
          <p:nvPr>
            <p:ph type="body" sz="quarter" idx="16" hasCustomPrompt="1"/>
          </p:nvPr>
        </p:nvSpPr>
        <p:spPr>
          <a:xfrm>
            <a:off x="6358059" y="1559934"/>
            <a:ext cx="4942091" cy="343161"/>
          </a:xfrm>
        </p:spPr>
        <p:txBody>
          <a:bodyPr vert="horz" lIns="0" tIns="0" rIns="0" bIns="0" rtlCol="0">
            <a:noAutofit/>
          </a:bodyPr>
          <a:lstStyle>
            <a:lvl1pPr marL="0" indent="0">
              <a:buNone/>
              <a:defRPr lang="en-GB" sz="16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graph title</a:t>
            </a:r>
            <a:endParaRPr lang="en-GB"/>
          </a:p>
        </p:txBody>
      </p:sp>
      <p:sp>
        <p:nvSpPr>
          <p:cNvPr id="11" name="Chart Placeholder 9">
            <a:extLst>
              <a:ext uri="{FF2B5EF4-FFF2-40B4-BE49-F238E27FC236}">
                <a16:creationId xmlns:a16="http://schemas.microsoft.com/office/drawing/2014/main" id="{59693680-0040-4E91-884A-D427AF4875DC}"/>
              </a:ext>
            </a:extLst>
          </p:cNvPr>
          <p:cNvSpPr>
            <a:spLocks noGrp="1"/>
          </p:cNvSpPr>
          <p:nvPr>
            <p:ph type="chart" sz="quarter" idx="18" hasCustomPrompt="1"/>
          </p:nvPr>
        </p:nvSpPr>
        <p:spPr>
          <a:xfrm>
            <a:off x="6358059" y="1999130"/>
            <a:ext cx="4941766" cy="3579737"/>
          </a:xfrm>
          <a:solidFill>
            <a:schemeClr val="bg2">
              <a:lumMod val="20000"/>
              <a:lumOff val="80000"/>
            </a:schemeClr>
          </a:solidFill>
        </p:spPr>
        <p:txBody>
          <a:bodyPr/>
          <a:lstStyle>
            <a:lvl1pPr marL="0" indent="0">
              <a:buNone/>
              <a:defRPr sz="1600"/>
            </a:lvl1pPr>
          </a:lstStyle>
          <a:p>
            <a:r>
              <a:rPr lang="en-GB"/>
              <a:t>Add graph</a:t>
            </a:r>
          </a:p>
        </p:txBody>
      </p:sp>
      <p:sp>
        <p:nvSpPr>
          <p:cNvPr id="14" name="Text Placeholder 9">
            <a:extLst>
              <a:ext uri="{FF2B5EF4-FFF2-40B4-BE49-F238E27FC236}">
                <a16:creationId xmlns:a16="http://schemas.microsoft.com/office/drawing/2014/main" id="{8F58ECE0-1B4F-46E5-BD09-716EBD33EB53}"/>
              </a:ext>
            </a:extLst>
          </p:cNvPr>
          <p:cNvSpPr>
            <a:spLocks noGrp="1"/>
          </p:cNvSpPr>
          <p:nvPr>
            <p:ph type="body" sz="quarter" idx="20" hasCustomPrompt="1"/>
          </p:nvPr>
        </p:nvSpPr>
        <p:spPr>
          <a:xfrm>
            <a:off x="6358059" y="5757371"/>
            <a:ext cx="4941766" cy="242103"/>
          </a:xfrm>
        </p:spPr>
        <p:txBody>
          <a:bodyPr vert="horz" lIns="0" tIns="0" rIns="0" bIns="0" rtlCol="0">
            <a:noAutofit/>
          </a:bodyPr>
          <a:lstStyle>
            <a:lvl1pPr marL="0" indent="0">
              <a:buNone/>
              <a:defRPr lang="en-US" sz="9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footnote/source</a:t>
            </a:r>
            <a:endParaRPr lang="en-GB"/>
          </a:p>
        </p:txBody>
      </p:sp>
      <p:sp>
        <p:nvSpPr>
          <p:cNvPr id="12" name="Content Placeholder 4">
            <a:extLst>
              <a:ext uri="{FF2B5EF4-FFF2-40B4-BE49-F238E27FC236}">
                <a16:creationId xmlns:a16="http://schemas.microsoft.com/office/drawing/2014/main" id="{1A5B07B7-037F-468E-8448-5A29FA5C1783}"/>
              </a:ext>
            </a:extLst>
          </p:cNvPr>
          <p:cNvSpPr>
            <a:spLocks noGrp="1"/>
          </p:cNvSpPr>
          <p:nvPr>
            <p:ph sz="quarter" idx="11" hasCustomPrompt="1"/>
          </p:nvPr>
        </p:nvSpPr>
        <p:spPr>
          <a:xfrm>
            <a:off x="906464" y="1999130"/>
            <a:ext cx="4785420" cy="3858745"/>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itle 1">
            <a:extLst>
              <a:ext uri="{FF2B5EF4-FFF2-40B4-BE49-F238E27FC236}">
                <a16:creationId xmlns:a16="http://schemas.microsoft.com/office/drawing/2014/main" id="{7EA24D25-6338-4D89-B23F-AFC937C38DBC}"/>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16" name="Text Placeholder 3">
            <a:extLst>
              <a:ext uri="{FF2B5EF4-FFF2-40B4-BE49-F238E27FC236}">
                <a16:creationId xmlns:a16="http://schemas.microsoft.com/office/drawing/2014/main" id="{F748BD08-B8C9-4550-A6AD-F538C91EF48E}"/>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37591168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ubtitle text &amp; table">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906463" y="1592263"/>
            <a:ext cx="2972202" cy="4265613"/>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able Placeholder 5">
            <a:extLst>
              <a:ext uri="{FF2B5EF4-FFF2-40B4-BE49-F238E27FC236}">
                <a16:creationId xmlns:a16="http://schemas.microsoft.com/office/drawing/2014/main" id="{801FAED1-3BDC-4517-B5E4-D412EC0FFF2A}"/>
              </a:ext>
            </a:extLst>
          </p:cNvPr>
          <p:cNvSpPr>
            <a:spLocks noGrp="1"/>
          </p:cNvSpPr>
          <p:nvPr>
            <p:ph type="tbl" sz="quarter" idx="12" hasCustomPrompt="1"/>
          </p:nvPr>
        </p:nvSpPr>
        <p:spPr>
          <a:xfrm>
            <a:off x="4178300" y="1592263"/>
            <a:ext cx="7121525" cy="4265613"/>
          </a:xfrm>
          <a:solidFill>
            <a:schemeClr val="bg2">
              <a:lumMod val="20000"/>
              <a:lumOff val="80000"/>
            </a:schemeClr>
          </a:solidFill>
        </p:spPr>
        <p:txBody>
          <a:bodyPr/>
          <a:lstStyle>
            <a:lvl1pPr marL="0" indent="0">
              <a:buNone/>
              <a:defRPr sz="1600"/>
            </a:lvl1pPr>
          </a:lstStyle>
          <a:p>
            <a:r>
              <a:rPr lang="en-GB"/>
              <a:t>Add table</a:t>
            </a:r>
          </a:p>
        </p:txBody>
      </p:sp>
      <p:sp>
        <p:nvSpPr>
          <p:cNvPr id="8" name="Title 1">
            <a:extLst>
              <a:ext uri="{FF2B5EF4-FFF2-40B4-BE49-F238E27FC236}">
                <a16:creationId xmlns:a16="http://schemas.microsoft.com/office/drawing/2014/main" id="{A6B8A2C8-F818-400B-AA9D-F517A11CFB98}"/>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10" name="Text Placeholder 3">
            <a:extLst>
              <a:ext uri="{FF2B5EF4-FFF2-40B4-BE49-F238E27FC236}">
                <a16:creationId xmlns:a16="http://schemas.microsoft.com/office/drawing/2014/main" id="{F23AF189-54C8-4682-90AF-B2D0581D3682}"/>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3063940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EE4D82-B4A0-4D23-8D01-9E3F98900ADC}"/>
              </a:ext>
            </a:extLst>
          </p:cNvPr>
          <p:cNvSpPr/>
          <p:nvPr userDrawn="1"/>
        </p:nvSpPr>
        <p:spPr bwMode="gray">
          <a:xfrm>
            <a:off x="836705" y="630238"/>
            <a:ext cx="10518590" cy="87947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bg1"/>
              </a:solidFill>
              <a:latin typeface="Brave Sans" panose="020B0504020101010102" pitchFamily="34" charset="0"/>
              <a:cs typeface="Brave Sans" panose="020B0504020101010102" pitchFamily="34" charset="0"/>
            </a:endParaRPr>
          </a:p>
        </p:txBody>
      </p:sp>
    </p:spTree>
    <p:extLst>
      <p:ext uri="{BB962C8B-B14F-4D97-AF65-F5344CB8AC3E}">
        <p14:creationId xmlns:p14="http://schemas.microsoft.com/office/powerpoint/2010/main" val="140034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ubtitle &amp; 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801FAED1-3BDC-4517-B5E4-D412EC0FFF2A}"/>
              </a:ext>
            </a:extLst>
          </p:cNvPr>
          <p:cNvSpPr>
            <a:spLocks noGrp="1"/>
          </p:cNvSpPr>
          <p:nvPr>
            <p:ph type="tbl" sz="quarter" idx="12" hasCustomPrompt="1"/>
          </p:nvPr>
        </p:nvSpPr>
        <p:spPr>
          <a:xfrm>
            <a:off x="906462" y="1592263"/>
            <a:ext cx="10393361" cy="4265613"/>
          </a:xfrm>
          <a:solidFill>
            <a:schemeClr val="bg2">
              <a:lumMod val="20000"/>
              <a:lumOff val="80000"/>
            </a:schemeClr>
          </a:solidFill>
        </p:spPr>
        <p:txBody>
          <a:bodyPr/>
          <a:lstStyle>
            <a:lvl1pPr marL="0" indent="0">
              <a:buNone/>
              <a:defRPr sz="1600"/>
            </a:lvl1pPr>
          </a:lstStyle>
          <a:p>
            <a:r>
              <a:rPr lang="en-GB"/>
              <a:t>Add table</a:t>
            </a:r>
          </a:p>
        </p:txBody>
      </p:sp>
      <p:sp>
        <p:nvSpPr>
          <p:cNvPr id="7" name="Title 1">
            <a:extLst>
              <a:ext uri="{FF2B5EF4-FFF2-40B4-BE49-F238E27FC236}">
                <a16:creationId xmlns:a16="http://schemas.microsoft.com/office/drawing/2014/main" id="{1C1F7C03-37EE-463A-A910-97529A017ED9}"/>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9" name="Text Placeholder 3">
            <a:extLst>
              <a:ext uri="{FF2B5EF4-FFF2-40B4-BE49-F238E27FC236}">
                <a16:creationId xmlns:a16="http://schemas.microsoft.com/office/drawing/2014/main" id="{D68EE590-3ED0-4815-8767-B8E90785ACD9}"/>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20910612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mp; pic with caption">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63F8DF2-10EE-4ED2-91AB-B7E3C37627A0}"/>
              </a:ext>
            </a:extLst>
          </p:cNvPr>
          <p:cNvSpPr>
            <a:spLocks noGrp="1"/>
          </p:cNvSpPr>
          <p:nvPr>
            <p:ph type="pic" sz="quarter" idx="12" hasCustomPrompt="1"/>
          </p:nvPr>
        </p:nvSpPr>
        <p:spPr>
          <a:xfrm>
            <a:off x="906463" y="1592263"/>
            <a:ext cx="10393362" cy="4265611"/>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10" name="Text Placeholder 9">
            <a:extLst>
              <a:ext uri="{FF2B5EF4-FFF2-40B4-BE49-F238E27FC236}">
                <a16:creationId xmlns:a16="http://schemas.microsoft.com/office/drawing/2014/main" id="{75C1C585-F7B3-47D7-9F59-BA03B794FAAB}"/>
              </a:ext>
            </a:extLst>
          </p:cNvPr>
          <p:cNvSpPr>
            <a:spLocks noGrp="1"/>
          </p:cNvSpPr>
          <p:nvPr>
            <p:ph type="body" sz="quarter" idx="13" hasCustomPrompt="1"/>
          </p:nvPr>
        </p:nvSpPr>
        <p:spPr>
          <a:xfrm>
            <a:off x="906463" y="5512279"/>
            <a:ext cx="10393362" cy="345596"/>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6" name="Title 1">
            <a:extLst>
              <a:ext uri="{FF2B5EF4-FFF2-40B4-BE49-F238E27FC236}">
                <a16:creationId xmlns:a16="http://schemas.microsoft.com/office/drawing/2014/main" id="{03D6CAE8-AF90-41F4-8F55-C162F3533105}"/>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7" name="Text Placeholder 3">
            <a:extLst>
              <a:ext uri="{FF2B5EF4-FFF2-40B4-BE49-F238E27FC236}">
                <a16:creationId xmlns:a16="http://schemas.microsoft.com/office/drawing/2014/main" id="{74F0A3C8-9D3E-47D2-A073-0C96B56AC2CE}"/>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74039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mp; 4 pics with caption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63F8DF2-10EE-4ED2-91AB-B7E3C37627A0}"/>
              </a:ext>
            </a:extLst>
          </p:cNvPr>
          <p:cNvSpPr>
            <a:spLocks noGrp="1"/>
          </p:cNvSpPr>
          <p:nvPr>
            <p:ph type="pic" sz="quarter" idx="12" hasCustomPrompt="1"/>
          </p:nvPr>
        </p:nvSpPr>
        <p:spPr>
          <a:xfrm>
            <a:off x="906462" y="1607247"/>
            <a:ext cx="3172377" cy="1963969"/>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18" name="Text Placeholder 9">
            <a:extLst>
              <a:ext uri="{FF2B5EF4-FFF2-40B4-BE49-F238E27FC236}">
                <a16:creationId xmlns:a16="http://schemas.microsoft.com/office/drawing/2014/main" id="{B2272C8A-2075-4FD0-8954-8369EB1314B7}"/>
              </a:ext>
            </a:extLst>
          </p:cNvPr>
          <p:cNvSpPr>
            <a:spLocks noGrp="1"/>
          </p:cNvSpPr>
          <p:nvPr>
            <p:ph type="body" sz="quarter" idx="20" hasCustomPrompt="1"/>
          </p:nvPr>
        </p:nvSpPr>
        <p:spPr>
          <a:xfrm>
            <a:off x="906462" y="3225621"/>
            <a:ext cx="3172377" cy="345596"/>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19" name="Picture Placeholder 7">
            <a:extLst>
              <a:ext uri="{FF2B5EF4-FFF2-40B4-BE49-F238E27FC236}">
                <a16:creationId xmlns:a16="http://schemas.microsoft.com/office/drawing/2014/main" id="{9F834D9C-3B92-4F61-A784-44587D75D7FE}"/>
              </a:ext>
            </a:extLst>
          </p:cNvPr>
          <p:cNvSpPr>
            <a:spLocks noGrp="1"/>
          </p:cNvSpPr>
          <p:nvPr>
            <p:ph type="pic" sz="quarter" idx="21" hasCustomPrompt="1"/>
          </p:nvPr>
        </p:nvSpPr>
        <p:spPr>
          <a:xfrm>
            <a:off x="906462" y="3904179"/>
            <a:ext cx="3172377" cy="1963969"/>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20" name="Text Placeholder 9">
            <a:extLst>
              <a:ext uri="{FF2B5EF4-FFF2-40B4-BE49-F238E27FC236}">
                <a16:creationId xmlns:a16="http://schemas.microsoft.com/office/drawing/2014/main" id="{B2805005-9CB6-4A6C-BA20-589CDE8E3CA1}"/>
              </a:ext>
            </a:extLst>
          </p:cNvPr>
          <p:cNvSpPr>
            <a:spLocks noGrp="1"/>
          </p:cNvSpPr>
          <p:nvPr>
            <p:ph type="body" sz="quarter" idx="22" hasCustomPrompt="1"/>
          </p:nvPr>
        </p:nvSpPr>
        <p:spPr>
          <a:xfrm>
            <a:off x="906462" y="5522553"/>
            <a:ext cx="3172377" cy="345596"/>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26" name="Title 1">
            <a:extLst>
              <a:ext uri="{FF2B5EF4-FFF2-40B4-BE49-F238E27FC236}">
                <a16:creationId xmlns:a16="http://schemas.microsoft.com/office/drawing/2014/main" id="{57222905-2F14-47F1-99A6-06773954A799}"/>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32" name="Text Placeholder 3">
            <a:extLst>
              <a:ext uri="{FF2B5EF4-FFF2-40B4-BE49-F238E27FC236}">
                <a16:creationId xmlns:a16="http://schemas.microsoft.com/office/drawing/2014/main" id="{C47EC3CE-08E6-4FE7-B0D7-2DA955BF82A9}"/>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28" name="Picture Placeholder 7">
            <a:extLst>
              <a:ext uri="{FF2B5EF4-FFF2-40B4-BE49-F238E27FC236}">
                <a16:creationId xmlns:a16="http://schemas.microsoft.com/office/drawing/2014/main" id="{0FCE2297-5715-415F-989A-21C43C6BE274}"/>
              </a:ext>
            </a:extLst>
          </p:cNvPr>
          <p:cNvSpPr>
            <a:spLocks noGrp="1"/>
          </p:cNvSpPr>
          <p:nvPr>
            <p:ph type="pic" sz="quarter" idx="23" hasCustomPrompt="1"/>
          </p:nvPr>
        </p:nvSpPr>
        <p:spPr>
          <a:xfrm>
            <a:off x="8127448" y="1607247"/>
            <a:ext cx="3172377" cy="1963969"/>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29" name="Text Placeholder 9">
            <a:extLst>
              <a:ext uri="{FF2B5EF4-FFF2-40B4-BE49-F238E27FC236}">
                <a16:creationId xmlns:a16="http://schemas.microsoft.com/office/drawing/2014/main" id="{B401E369-C630-4F33-93FD-AAB7B5C4E592}"/>
              </a:ext>
            </a:extLst>
          </p:cNvPr>
          <p:cNvSpPr>
            <a:spLocks noGrp="1"/>
          </p:cNvSpPr>
          <p:nvPr>
            <p:ph type="body" sz="quarter" idx="24" hasCustomPrompt="1"/>
          </p:nvPr>
        </p:nvSpPr>
        <p:spPr>
          <a:xfrm>
            <a:off x="8127448" y="3225621"/>
            <a:ext cx="3172377" cy="345596"/>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30" name="Picture Placeholder 7">
            <a:extLst>
              <a:ext uri="{FF2B5EF4-FFF2-40B4-BE49-F238E27FC236}">
                <a16:creationId xmlns:a16="http://schemas.microsoft.com/office/drawing/2014/main" id="{69DA894B-3A77-4039-9E06-5D4A4CBB34E4}"/>
              </a:ext>
            </a:extLst>
          </p:cNvPr>
          <p:cNvSpPr>
            <a:spLocks noGrp="1"/>
          </p:cNvSpPr>
          <p:nvPr>
            <p:ph type="pic" sz="quarter" idx="25" hasCustomPrompt="1"/>
          </p:nvPr>
        </p:nvSpPr>
        <p:spPr>
          <a:xfrm>
            <a:off x="8127448" y="3904179"/>
            <a:ext cx="3172377" cy="1963969"/>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31" name="Text Placeholder 9">
            <a:extLst>
              <a:ext uri="{FF2B5EF4-FFF2-40B4-BE49-F238E27FC236}">
                <a16:creationId xmlns:a16="http://schemas.microsoft.com/office/drawing/2014/main" id="{26A699C0-3C99-4CC4-9299-A29775AE0EB8}"/>
              </a:ext>
            </a:extLst>
          </p:cNvPr>
          <p:cNvSpPr>
            <a:spLocks noGrp="1"/>
          </p:cNvSpPr>
          <p:nvPr>
            <p:ph type="body" sz="quarter" idx="26" hasCustomPrompt="1"/>
          </p:nvPr>
        </p:nvSpPr>
        <p:spPr>
          <a:xfrm>
            <a:off x="8127448" y="5522553"/>
            <a:ext cx="3172377" cy="345596"/>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33" name="Picture Placeholder 7">
            <a:extLst>
              <a:ext uri="{FF2B5EF4-FFF2-40B4-BE49-F238E27FC236}">
                <a16:creationId xmlns:a16="http://schemas.microsoft.com/office/drawing/2014/main" id="{329FCA89-66DA-4EEB-86AB-16E34D113A5B}"/>
              </a:ext>
            </a:extLst>
          </p:cNvPr>
          <p:cNvSpPr>
            <a:spLocks noGrp="1"/>
          </p:cNvSpPr>
          <p:nvPr>
            <p:ph type="pic" sz="quarter" idx="27" hasCustomPrompt="1"/>
          </p:nvPr>
        </p:nvSpPr>
        <p:spPr>
          <a:xfrm>
            <a:off x="4516955" y="1607247"/>
            <a:ext cx="3172377" cy="1963969"/>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34" name="Text Placeholder 9">
            <a:extLst>
              <a:ext uri="{FF2B5EF4-FFF2-40B4-BE49-F238E27FC236}">
                <a16:creationId xmlns:a16="http://schemas.microsoft.com/office/drawing/2014/main" id="{12CF2E81-D19B-4BB4-A530-673FE1E269F8}"/>
              </a:ext>
            </a:extLst>
          </p:cNvPr>
          <p:cNvSpPr>
            <a:spLocks noGrp="1"/>
          </p:cNvSpPr>
          <p:nvPr>
            <p:ph type="body" sz="quarter" idx="28" hasCustomPrompt="1"/>
          </p:nvPr>
        </p:nvSpPr>
        <p:spPr>
          <a:xfrm>
            <a:off x="4516955" y="3225621"/>
            <a:ext cx="3172377" cy="345596"/>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35" name="Picture Placeholder 7">
            <a:extLst>
              <a:ext uri="{FF2B5EF4-FFF2-40B4-BE49-F238E27FC236}">
                <a16:creationId xmlns:a16="http://schemas.microsoft.com/office/drawing/2014/main" id="{C93E7E5B-1799-4786-9F38-E2433E4574E6}"/>
              </a:ext>
            </a:extLst>
          </p:cNvPr>
          <p:cNvSpPr>
            <a:spLocks noGrp="1"/>
          </p:cNvSpPr>
          <p:nvPr>
            <p:ph type="pic" sz="quarter" idx="29" hasCustomPrompt="1"/>
          </p:nvPr>
        </p:nvSpPr>
        <p:spPr>
          <a:xfrm>
            <a:off x="4516955" y="3904179"/>
            <a:ext cx="3172377" cy="1963969"/>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36" name="Text Placeholder 9">
            <a:extLst>
              <a:ext uri="{FF2B5EF4-FFF2-40B4-BE49-F238E27FC236}">
                <a16:creationId xmlns:a16="http://schemas.microsoft.com/office/drawing/2014/main" id="{184DF83C-1D00-4A59-9CB9-73A98001C2EA}"/>
              </a:ext>
            </a:extLst>
          </p:cNvPr>
          <p:cNvSpPr>
            <a:spLocks noGrp="1"/>
          </p:cNvSpPr>
          <p:nvPr>
            <p:ph type="body" sz="quarter" idx="30" hasCustomPrompt="1"/>
          </p:nvPr>
        </p:nvSpPr>
        <p:spPr>
          <a:xfrm>
            <a:off x="4516955" y="5522553"/>
            <a:ext cx="3172377" cy="345596"/>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picture caption</a:t>
            </a:r>
            <a:endParaRPr lang="en-GB"/>
          </a:p>
        </p:txBody>
      </p:sp>
    </p:spTree>
    <p:extLst>
      <p:ext uri="{BB962C8B-B14F-4D97-AF65-F5344CB8AC3E}">
        <p14:creationId xmlns:p14="http://schemas.microsoft.com/office/powerpoint/2010/main" val="21683971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mp; pic with captio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3D6CAE8-AF90-41F4-8F55-C162F3533105}"/>
              </a:ext>
            </a:extLst>
          </p:cNvPr>
          <p:cNvSpPr>
            <a:spLocks noGrp="1"/>
          </p:cNvSpPr>
          <p:nvPr>
            <p:ph type="title" hasCustomPrompt="1"/>
          </p:nvPr>
        </p:nvSpPr>
        <p:spPr>
          <a:xfrm>
            <a:off x="906463" y="506192"/>
            <a:ext cx="10393362" cy="540000"/>
          </a:xfrm>
        </p:spPr>
        <p:txBody>
          <a:bodyPr anchor="ctr"/>
          <a:lstStyle>
            <a:lvl1pPr>
              <a:defRPr/>
            </a:lvl1pPr>
          </a:lstStyle>
          <a:p>
            <a:r>
              <a:rPr lang="en-US"/>
              <a:t>Person x1</a:t>
            </a:r>
            <a:endParaRPr lang="en-GB"/>
          </a:p>
        </p:txBody>
      </p:sp>
      <p:sp>
        <p:nvSpPr>
          <p:cNvPr id="7" name="Text Placeholder 3">
            <a:extLst>
              <a:ext uri="{FF2B5EF4-FFF2-40B4-BE49-F238E27FC236}">
                <a16:creationId xmlns:a16="http://schemas.microsoft.com/office/drawing/2014/main" id="{74F0A3C8-9D3E-47D2-A073-0C96B56AC2CE}"/>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15" name="Picture Placeholder 7">
            <a:extLst>
              <a:ext uri="{FF2B5EF4-FFF2-40B4-BE49-F238E27FC236}">
                <a16:creationId xmlns:a16="http://schemas.microsoft.com/office/drawing/2014/main" id="{1F4F3F20-82EB-4BBF-80E7-89336978D519}"/>
              </a:ext>
            </a:extLst>
          </p:cNvPr>
          <p:cNvSpPr>
            <a:spLocks noGrp="1"/>
          </p:cNvSpPr>
          <p:nvPr>
            <p:ph type="pic" sz="quarter" idx="12" hasCustomPrompt="1"/>
          </p:nvPr>
        </p:nvSpPr>
        <p:spPr>
          <a:xfrm>
            <a:off x="906463" y="1592263"/>
            <a:ext cx="2463461" cy="2096159"/>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16" name="Text Placeholder 9">
            <a:extLst>
              <a:ext uri="{FF2B5EF4-FFF2-40B4-BE49-F238E27FC236}">
                <a16:creationId xmlns:a16="http://schemas.microsoft.com/office/drawing/2014/main" id="{6211F088-6EBE-48DF-BF0B-4829481D56EC}"/>
              </a:ext>
            </a:extLst>
          </p:cNvPr>
          <p:cNvSpPr>
            <a:spLocks noGrp="1"/>
          </p:cNvSpPr>
          <p:nvPr>
            <p:ph type="body" sz="quarter" idx="13" hasCustomPrompt="1"/>
          </p:nvPr>
        </p:nvSpPr>
        <p:spPr>
          <a:xfrm>
            <a:off x="906463" y="3683973"/>
            <a:ext cx="2462109" cy="898302"/>
          </a:xfrm>
          <a:solidFill>
            <a:srgbClr val="4D4D4D"/>
          </a:solidFill>
        </p:spPr>
        <p:txBody>
          <a:bodyPr lIns="108000" tIns="108000" rIns="108000" bIns="108000"/>
          <a:lstStyle>
            <a:lvl1pPr marL="0" indent="0">
              <a:buNone/>
              <a:defRPr sz="900" b="1" i="0">
                <a:solidFill>
                  <a:schemeClr val="bg1"/>
                </a:solidFill>
                <a:latin typeface="Arial" panose="020B0604020202020204" pitchFamily="34" charset="0"/>
                <a:cs typeface="Arial" panose="020B0604020202020204" pitchFamily="34" charset="0"/>
              </a:defRPr>
            </a:lvl1pPr>
          </a:lstStyle>
          <a:p>
            <a:pPr lvl="0"/>
            <a:r>
              <a:rPr lang="en-US"/>
              <a:t>Add text</a:t>
            </a:r>
            <a:endParaRPr lang="en-GB"/>
          </a:p>
        </p:txBody>
      </p:sp>
      <p:sp>
        <p:nvSpPr>
          <p:cNvPr id="17" name="Text Placeholder 4">
            <a:extLst>
              <a:ext uri="{FF2B5EF4-FFF2-40B4-BE49-F238E27FC236}">
                <a16:creationId xmlns:a16="http://schemas.microsoft.com/office/drawing/2014/main" id="{C5E10A17-9825-4163-81DF-4DDE28D255D0}"/>
              </a:ext>
            </a:extLst>
          </p:cNvPr>
          <p:cNvSpPr>
            <a:spLocks noGrp="1"/>
          </p:cNvSpPr>
          <p:nvPr>
            <p:ph type="body" sz="quarter" idx="31" hasCustomPrompt="1"/>
          </p:nvPr>
        </p:nvSpPr>
        <p:spPr>
          <a:xfrm>
            <a:off x="3708971" y="1592262"/>
            <a:ext cx="7576566" cy="4265613"/>
          </a:xfrm>
        </p:spPr>
        <p:txBody>
          <a:bodyPr vert="horz" lIns="0" tIns="45720" rIns="91440" bIns="45720" rtlCol="0">
            <a:noAutofit/>
          </a:bodyPr>
          <a:lstStyle>
            <a:lvl1pPr>
              <a:defRPr lang="en-US" sz="1600" dirty="0" smtClean="0"/>
            </a:lvl1pPr>
            <a:lvl2pPr>
              <a:defRPr lang="en-US" sz="1600" dirty="0" smtClean="0"/>
            </a:lvl2pPr>
            <a:lvl3pPr>
              <a:defRPr lang="en-GB" sz="1600" dirty="0"/>
            </a:lvl3pPr>
          </a:lstStyle>
          <a:p>
            <a:pPr marL="174625" lvl="0" indent="-174625"/>
            <a:r>
              <a:rPr lang="en-US"/>
              <a:t>Add first level body copy</a:t>
            </a:r>
          </a:p>
          <a:p>
            <a:pPr marL="452438" lvl="1" indent="-185738"/>
            <a:r>
              <a:rPr lang="en-US"/>
              <a:t>Second level</a:t>
            </a:r>
          </a:p>
          <a:p>
            <a:pPr marL="801688" lvl="2" indent="-174625"/>
            <a:r>
              <a:rPr lang="en-US"/>
              <a:t>Third level</a:t>
            </a:r>
            <a:endParaRPr lang="en-GB"/>
          </a:p>
        </p:txBody>
      </p:sp>
    </p:spTree>
    <p:extLst>
      <p:ext uri="{BB962C8B-B14F-4D97-AF65-F5344CB8AC3E}">
        <p14:creationId xmlns:p14="http://schemas.microsoft.com/office/powerpoint/2010/main" val="7398410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amp; pic with captio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3D6CAE8-AF90-41F4-8F55-C162F3533105}"/>
              </a:ext>
            </a:extLst>
          </p:cNvPr>
          <p:cNvSpPr>
            <a:spLocks noGrp="1"/>
          </p:cNvSpPr>
          <p:nvPr>
            <p:ph type="title" hasCustomPrompt="1"/>
          </p:nvPr>
        </p:nvSpPr>
        <p:spPr>
          <a:xfrm>
            <a:off x="906463" y="506192"/>
            <a:ext cx="10393362" cy="540000"/>
          </a:xfrm>
        </p:spPr>
        <p:txBody>
          <a:bodyPr anchor="ctr"/>
          <a:lstStyle>
            <a:lvl1pPr>
              <a:defRPr/>
            </a:lvl1pPr>
          </a:lstStyle>
          <a:p>
            <a:r>
              <a:rPr lang="en-US"/>
              <a:t>people x2</a:t>
            </a:r>
            <a:endParaRPr lang="en-GB"/>
          </a:p>
        </p:txBody>
      </p:sp>
      <p:sp>
        <p:nvSpPr>
          <p:cNvPr id="7" name="Text Placeholder 3">
            <a:extLst>
              <a:ext uri="{FF2B5EF4-FFF2-40B4-BE49-F238E27FC236}">
                <a16:creationId xmlns:a16="http://schemas.microsoft.com/office/drawing/2014/main" id="{74F0A3C8-9D3E-47D2-A073-0C96B56AC2CE}"/>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18" name="Text Placeholder 4">
            <a:extLst>
              <a:ext uri="{FF2B5EF4-FFF2-40B4-BE49-F238E27FC236}">
                <a16:creationId xmlns:a16="http://schemas.microsoft.com/office/drawing/2014/main" id="{1FAF04D7-8B74-471D-9FA1-3C6FED8E9192}"/>
              </a:ext>
            </a:extLst>
          </p:cNvPr>
          <p:cNvSpPr>
            <a:spLocks noGrp="1"/>
          </p:cNvSpPr>
          <p:nvPr>
            <p:ph type="body" sz="quarter" idx="31" hasCustomPrompt="1"/>
          </p:nvPr>
        </p:nvSpPr>
        <p:spPr>
          <a:xfrm>
            <a:off x="2947598" y="1592262"/>
            <a:ext cx="2805930" cy="4265613"/>
          </a:xfrm>
        </p:spPr>
        <p:txBody>
          <a:bodyPr vert="horz" lIns="0" tIns="45720" rIns="91440" bIns="45720" rtlCol="0">
            <a:noAutofit/>
          </a:bodyPr>
          <a:lstStyle>
            <a:lvl1pPr>
              <a:defRPr lang="en-US" sz="1400" dirty="0" smtClean="0"/>
            </a:lvl1pPr>
            <a:lvl2pPr>
              <a:defRPr lang="en-US" sz="1400" dirty="0" smtClean="0"/>
            </a:lvl2pPr>
            <a:lvl3pPr>
              <a:defRPr lang="en-GB" sz="1400" dirty="0"/>
            </a:lvl3pPr>
          </a:lstStyle>
          <a:p>
            <a:pPr marL="174625" lvl="0" indent="-174625"/>
            <a:r>
              <a:rPr lang="en-US"/>
              <a:t>Add first level body copy</a:t>
            </a:r>
          </a:p>
          <a:p>
            <a:pPr marL="452438" lvl="1" indent="-185738"/>
            <a:r>
              <a:rPr lang="en-US"/>
              <a:t>Second level</a:t>
            </a:r>
          </a:p>
          <a:p>
            <a:pPr marL="801688" lvl="2" indent="-174625"/>
            <a:r>
              <a:rPr lang="en-US"/>
              <a:t>Third level</a:t>
            </a:r>
            <a:endParaRPr lang="en-GB"/>
          </a:p>
        </p:txBody>
      </p:sp>
      <p:sp>
        <p:nvSpPr>
          <p:cNvPr id="19" name="Picture Placeholder 7">
            <a:extLst>
              <a:ext uri="{FF2B5EF4-FFF2-40B4-BE49-F238E27FC236}">
                <a16:creationId xmlns:a16="http://schemas.microsoft.com/office/drawing/2014/main" id="{35D0F6B1-1FD7-4B9F-A213-CDA7AA7BE50C}"/>
              </a:ext>
            </a:extLst>
          </p:cNvPr>
          <p:cNvSpPr>
            <a:spLocks noGrp="1"/>
          </p:cNvSpPr>
          <p:nvPr>
            <p:ph type="pic" sz="quarter" idx="12" hasCustomPrompt="1"/>
          </p:nvPr>
        </p:nvSpPr>
        <p:spPr>
          <a:xfrm>
            <a:off x="906463" y="1592263"/>
            <a:ext cx="1786045" cy="2096159"/>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20" name="Text Placeholder 9">
            <a:extLst>
              <a:ext uri="{FF2B5EF4-FFF2-40B4-BE49-F238E27FC236}">
                <a16:creationId xmlns:a16="http://schemas.microsoft.com/office/drawing/2014/main" id="{6B7C7C2E-6449-4AAA-AACE-276385BB591E}"/>
              </a:ext>
            </a:extLst>
          </p:cNvPr>
          <p:cNvSpPr>
            <a:spLocks noGrp="1"/>
          </p:cNvSpPr>
          <p:nvPr>
            <p:ph type="body" sz="quarter" idx="13" hasCustomPrompt="1"/>
          </p:nvPr>
        </p:nvSpPr>
        <p:spPr>
          <a:xfrm>
            <a:off x="906463" y="3683973"/>
            <a:ext cx="1785065" cy="898302"/>
          </a:xfrm>
          <a:solidFill>
            <a:srgbClr val="4D4D4D"/>
          </a:solidFill>
        </p:spPr>
        <p:txBody>
          <a:bodyPr lIns="108000" tIns="108000" rIns="108000" bIns="108000"/>
          <a:lstStyle>
            <a:lvl1pPr marL="0" indent="0">
              <a:buNone/>
              <a:defRPr sz="900" b="1" i="0">
                <a:solidFill>
                  <a:schemeClr val="bg1"/>
                </a:solidFill>
                <a:latin typeface="Arial" panose="020B0604020202020204" pitchFamily="34" charset="0"/>
                <a:cs typeface="Arial" panose="020B0604020202020204" pitchFamily="34" charset="0"/>
              </a:defRPr>
            </a:lvl1pPr>
          </a:lstStyle>
          <a:p>
            <a:pPr lvl="0"/>
            <a:r>
              <a:rPr lang="en-US"/>
              <a:t>Add text</a:t>
            </a:r>
            <a:endParaRPr lang="en-GB"/>
          </a:p>
        </p:txBody>
      </p:sp>
      <p:sp>
        <p:nvSpPr>
          <p:cNvPr id="24" name="Text Placeholder 4">
            <a:extLst>
              <a:ext uri="{FF2B5EF4-FFF2-40B4-BE49-F238E27FC236}">
                <a16:creationId xmlns:a16="http://schemas.microsoft.com/office/drawing/2014/main" id="{DB553D4E-FF79-4F9C-AE9A-0AE6C6B12C4F}"/>
              </a:ext>
            </a:extLst>
          </p:cNvPr>
          <p:cNvSpPr>
            <a:spLocks noGrp="1"/>
          </p:cNvSpPr>
          <p:nvPr>
            <p:ph type="body" sz="quarter" idx="32" hasCustomPrompt="1"/>
          </p:nvPr>
        </p:nvSpPr>
        <p:spPr>
          <a:xfrm>
            <a:off x="8479607" y="1592262"/>
            <a:ext cx="2805930" cy="4265613"/>
          </a:xfrm>
        </p:spPr>
        <p:txBody>
          <a:bodyPr vert="horz" lIns="0" tIns="45720" rIns="91440" bIns="45720" rtlCol="0">
            <a:noAutofit/>
          </a:bodyPr>
          <a:lstStyle>
            <a:lvl1pPr>
              <a:defRPr lang="en-US" sz="1400" dirty="0" smtClean="0"/>
            </a:lvl1pPr>
            <a:lvl2pPr>
              <a:defRPr lang="en-US" sz="1400" dirty="0" smtClean="0"/>
            </a:lvl2pPr>
            <a:lvl3pPr>
              <a:defRPr lang="en-GB" sz="1400" dirty="0"/>
            </a:lvl3pPr>
          </a:lstStyle>
          <a:p>
            <a:pPr marL="174625" lvl="0" indent="-174625"/>
            <a:r>
              <a:rPr lang="en-US"/>
              <a:t>Add first level body copy</a:t>
            </a:r>
          </a:p>
          <a:p>
            <a:pPr marL="452438" lvl="1" indent="-185738"/>
            <a:r>
              <a:rPr lang="en-US"/>
              <a:t>Second level</a:t>
            </a:r>
          </a:p>
          <a:p>
            <a:pPr marL="801688" lvl="2" indent="-174625"/>
            <a:r>
              <a:rPr lang="en-US"/>
              <a:t>Third level</a:t>
            </a:r>
            <a:endParaRPr lang="en-GB"/>
          </a:p>
        </p:txBody>
      </p:sp>
      <p:sp>
        <p:nvSpPr>
          <p:cNvPr id="25" name="Picture Placeholder 7">
            <a:extLst>
              <a:ext uri="{FF2B5EF4-FFF2-40B4-BE49-F238E27FC236}">
                <a16:creationId xmlns:a16="http://schemas.microsoft.com/office/drawing/2014/main" id="{4F604CE5-29D5-47F8-B304-4A24EE1F46F7}"/>
              </a:ext>
            </a:extLst>
          </p:cNvPr>
          <p:cNvSpPr>
            <a:spLocks noGrp="1"/>
          </p:cNvSpPr>
          <p:nvPr>
            <p:ph type="pic" sz="quarter" idx="33" hasCustomPrompt="1"/>
          </p:nvPr>
        </p:nvSpPr>
        <p:spPr>
          <a:xfrm>
            <a:off x="6438472" y="1592263"/>
            <a:ext cx="1786045" cy="2096159"/>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26" name="Text Placeholder 9">
            <a:extLst>
              <a:ext uri="{FF2B5EF4-FFF2-40B4-BE49-F238E27FC236}">
                <a16:creationId xmlns:a16="http://schemas.microsoft.com/office/drawing/2014/main" id="{F059DF60-38DC-4667-89DE-D14D049FC7B1}"/>
              </a:ext>
            </a:extLst>
          </p:cNvPr>
          <p:cNvSpPr>
            <a:spLocks noGrp="1"/>
          </p:cNvSpPr>
          <p:nvPr>
            <p:ph type="body" sz="quarter" idx="34" hasCustomPrompt="1"/>
          </p:nvPr>
        </p:nvSpPr>
        <p:spPr>
          <a:xfrm>
            <a:off x="6438472" y="3683973"/>
            <a:ext cx="1785065" cy="898302"/>
          </a:xfrm>
          <a:solidFill>
            <a:srgbClr val="4D4D4D"/>
          </a:solidFill>
        </p:spPr>
        <p:txBody>
          <a:bodyPr lIns="108000" tIns="108000" rIns="108000" bIns="108000"/>
          <a:lstStyle>
            <a:lvl1pPr marL="0" indent="0">
              <a:buNone/>
              <a:defRPr sz="900" b="1" i="0">
                <a:solidFill>
                  <a:schemeClr val="bg1"/>
                </a:solidFill>
                <a:latin typeface="Arial" panose="020B0604020202020204" pitchFamily="34" charset="0"/>
                <a:cs typeface="Arial" panose="020B0604020202020204" pitchFamily="34" charset="0"/>
              </a:defRPr>
            </a:lvl1pPr>
          </a:lstStyle>
          <a:p>
            <a:pPr lvl="0"/>
            <a:r>
              <a:rPr lang="en-US"/>
              <a:t>Add text</a:t>
            </a:r>
            <a:endParaRPr lang="en-GB"/>
          </a:p>
        </p:txBody>
      </p:sp>
    </p:spTree>
    <p:extLst>
      <p:ext uri="{BB962C8B-B14F-4D97-AF65-F5344CB8AC3E}">
        <p14:creationId xmlns:p14="http://schemas.microsoft.com/office/powerpoint/2010/main" val="37493192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mp; 3 pics with text">
    <p:spTree>
      <p:nvGrpSpPr>
        <p:cNvPr id="1" name=""/>
        <p:cNvGrpSpPr/>
        <p:nvPr/>
      </p:nvGrpSpPr>
      <p:grpSpPr>
        <a:xfrm>
          <a:off x="0" y="0"/>
          <a:ext cx="0" cy="0"/>
          <a:chOff x="0" y="0"/>
          <a:chExt cx="0" cy="0"/>
        </a:xfrm>
      </p:grpSpPr>
      <p:sp>
        <p:nvSpPr>
          <p:cNvPr id="14" name="Picture Placeholder 7">
            <a:extLst>
              <a:ext uri="{FF2B5EF4-FFF2-40B4-BE49-F238E27FC236}">
                <a16:creationId xmlns:a16="http://schemas.microsoft.com/office/drawing/2014/main" id="{910E507C-AAE6-4FED-AC4E-A73D986154BA}"/>
              </a:ext>
            </a:extLst>
          </p:cNvPr>
          <p:cNvSpPr>
            <a:spLocks noGrp="1"/>
          </p:cNvSpPr>
          <p:nvPr>
            <p:ph type="pic" sz="quarter" idx="12" hasCustomPrompt="1"/>
          </p:nvPr>
        </p:nvSpPr>
        <p:spPr>
          <a:xfrm>
            <a:off x="906463" y="1592263"/>
            <a:ext cx="3234022" cy="2025038"/>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15" name="Text Placeholder 9">
            <a:extLst>
              <a:ext uri="{FF2B5EF4-FFF2-40B4-BE49-F238E27FC236}">
                <a16:creationId xmlns:a16="http://schemas.microsoft.com/office/drawing/2014/main" id="{C635C1B9-56DB-4822-8BE1-1B71F05D39B4}"/>
              </a:ext>
            </a:extLst>
          </p:cNvPr>
          <p:cNvSpPr>
            <a:spLocks noGrp="1"/>
          </p:cNvSpPr>
          <p:nvPr>
            <p:ph type="body" sz="quarter" idx="13" hasCustomPrompt="1"/>
          </p:nvPr>
        </p:nvSpPr>
        <p:spPr>
          <a:xfrm>
            <a:off x="906463" y="3617300"/>
            <a:ext cx="3234022" cy="488951"/>
          </a:xfrm>
          <a:solidFill>
            <a:srgbClr val="4D4D4D"/>
          </a:solidFill>
        </p:spPr>
        <p:txBody>
          <a:bodyPr lIns="108000" tIns="108000" rIns="108000" bIns="108000"/>
          <a:lstStyle>
            <a:lvl1pPr marL="0" indent="0">
              <a:buFont typeface="Arial" panose="020B0604020202020204" pitchFamily="34" charset="0"/>
              <a:buNone/>
              <a:defRPr sz="1000" i="0">
                <a:solidFill>
                  <a:schemeClr val="bg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4" name="Text Placeholder 3">
            <a:extLst>
              <a:ext uri="{FF2B5EF4-FFF2-40B4-BE49-F238E27FC236}">
                <a16:creationId xmlns:a16="http://schemas.microsoft.com/office/drawing/2014/main" id="{C294BD5C-A104-49D3-B85B-71FA3DCD71ED}"/>
              </a:ext>
            </a:extLst>
          </p:cNvPr>
          <p:cNvSpPr>
            <a:spLocks noGrp="1"/>
          </p:cNvSpPr>
          <p:nvPr>
            <p:ph type="body" sz="quarter" idx="14" hasCustomPrompt="1"/>
          </p:nvPr>
        </p:nvSpPr>
        <p:spPr>
          <a:xfrm>
            <a:off x="906463" y="4237037"/>
            <a:ext cx="3234014" cy="1620838"/>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itle 1">
            <a:extLst>
              <a:ext uri="{FF2B5EF4-FFF2-40B4-BE49-F238E27FC236}">
                <a16:creationId xmlns:a16="http://schemas.microsoft.com/office/drawing/2014/main" id="{E3D4F58A-34E2-4997-A2B2-C106D12D8E82}"/>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17" name="Text Placeholder 3">
            <a:extLst>
              <a:ext uri="{FF2B5EF4-FFF2-40B4-BE49-F238E27FC236}">
                <a16:creationId xmlns:a16="http://schemas.microsoft.com/office/drawing/2014/main" id="{80129624-6553-4A69-85B3-6FEC416B4AB4}"/>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26" name="Picture Placeholder 7">
            <a:extLst>
              <a:ext uri="{FF2B5EF4-FFF2-40B4-BE49-F238E27FC236}">
                <a16:creationId xmlns:a16="http://schemas.microsoft.com/office/drawing/2014/main" id="{3E8025B5-143B-4614-B5F7-C1BC37E178C4}"/>
              </a:ext>
            </a:extLst>
          </p:cNvPr>
          <p:cNvSpPr>
            <a:spLocks noGrp="1"/>
          </p:cNvSpPr>
          <p:nvPr>
            <p:ph type="pic" sz="quarter" idx="15" hasCustomPrompt="1"/>
          </p:nvPr>
        </p:nvSpPr>
        <p:spPr>
          <a:xfrm>
            <a:off x="4478989" y="1592263"/>
            <a:ext cx="3234022" cy="2025038"/>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27" name="Text Placeholder 9">
            <a:extLst>
              <a:ext uri="{FF2B5EF4-FFF2-40B4-BE49-F238E27FC236}">
                <a16:creationId xmlns:a16="http://schemas.microsoft.com/office/drawing/2014/main" id="{1C06426E-732E-443E-9E49-48CC6F3AB8C1}"/>
              </a:ext>
            </a:extLst>
          </p:cNvPr>
          <p:cNvSpPr>
            <a:spLocks noGrp="1"/>
          </p:cNvSpPr>
          <p:nvPr>
            <p:ph type="body" sz="quarter" idx="16" hasCustomPrompt="1"/>
          </p:nvPr>
        </p:nvSpPr>
        <p:spPr>
          <a:xfrm>
            <a:off x="4478989" y="3617300"/>
            <a:ext cx="3234022" cy="488951"/>
          </a:xfrm>
          <a:solidFill>
            <a:srgbClr val="4D4D4D"/>
          </a:solidFill>
        </p:spPr>
        <p:txBody>
          <a:bodyPr lIns="108000" tIns="108000" rIns="108000" bIns="108000"/>
          <a:lstStyle>
            <a:lvl1pPr marL="0" indent="0">
              <a:buFont typeface="Arial" panose="020B0604020202020204" pitchFamily="34" charset="0"/>
              <a:buNone/>
              <a:defRPr sz="1000" i="0">
                <a:solidFill>
                  <a:schemeClr val="bg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31" name="Text Placeholder 3">
            <a:extLst>
              <a:ext uri="{FF2B5EF4-FFF2-40B4-BE49-F238E27FC236}">
                <a16:creationId xmlns:a16="http://schemas.microsoft.com/office/drawing/2014/main" id="{6553159D-437D-4165-93F6-B976A7FE3354}"/>
              </a:ext>
            </a:extLst>
          </p:cNvPr>
          <p:cNvSpPr>
            <a:spLocks noGrp="1"/>
          </p:cNvSpPr>
          <p:nvPr>
            <p:ph type="body" sz="quarter" idx="17" hasCustomPrompt="1"/>
          </p:nvPr>
        </p:nvSpPr>
        <p:spPr>
          <a:xfrm>
            <a:off x="4478989" y="4237037"/>
            <a:ext cx="3234014" cy="1620838"/>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32" name="Picture Placeholder 7">
            <a:extLst>
              <a:ext uri="{FF2B5EF4-FFF2-40B4-BE49-F238E27FC236}">
                <a16:creationId xmlns:a16="http://schemas.microsoft.com/office/drawing/2014/main" id="{F265C580-2414-43EC-BBC4-281B73DDE8B6}"/>
              </a:ext>
            </a:extLst>
          </p:cNvPr>
          <p:cNvSpPr>
            <a:spLocks noGrp="1"/>
          </p:cNvSpPr>
          <p:nvPr>
            <p:ph type="pic" sz="quarter" idx="18" hasCustomPrompt="1"/>
          </p:nvPr>
        </p:nvSpPr>
        <p:spPr>
          <a:xfrm>
            <a:off x="8051515" y="1592263"/>
            <a:ext cx="3234022" cy="2025038"/>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33" name="Text Placeholder 9">
            <a:extLst>
              <a:ext uri="{FF2B5EF4-FFF2-40B4-BE49-F238E27FC236}">
                <a16:creationId xmlns:a16="http://schemas.microsoft.com/office/drawing/2014/main" id="{D1B7CEF5-B8C6-485C-8441-0031BFA2D117}"/>
              </a:ext>
            </a:extLst>
          </p:cNvPr>
          <p:cNvSpPr>
            <a:spLocks noGrp="1"/>
          </p:cNvSpPr>
          <p:nvPr>
            <p:ph type="body" sz="quarter" idx="19" hasCustomPrompt="1"/>
          </p:nvPr>
        </p:nvSpPr>
        <p:spPr>
          <a:xfrm>
            <a:off x="8051515" y="3617300"/>
            <a:ext cx="3234022" cy="488951"/>
          </a:xfrm>
          <a:solidFill>
            <a:srgbClr val="4D4D4D"/>
          </a:solidFill>
        </p:spPr>
        <p:txBody>
          <a:bodyPr lIns="108000" tIns="108000" rIns="108000" bIns="108000"/>
          <a:lstStyle>
            <a:lvl1pPr marL="0" indent="0">
              <a:buFont typeface="Arial" panose="020B0604020202020204" pitchFamily="34" charset="0"/>
              <a:buNone/>
              <a:defRPr sz="1000" i="0">
                <a:solidFill>
                  <a:schemeClr val="bg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34" name="Text Placeholder 3">
            <a:extLst>
              <a:ext uri="{FF2B5EF4-FFF2-40B4-BE49-F238E27FC236}">
                <a16:creationId xmlns:a16="http://schemas.microsoft.com/office/drawing/2014/main" id="{8827904D-E3FE-44A6-AB6B-165CE391E4EF}"/>
              </a:ext>
            </a:extLst>
          </p:cNvPr>
          <p:cNvSpPr>
            <a:spLocks noGrp="1"/>
          </p:cNvSpPr>
          <p:nvPr>
            <p:ph type="body" sz="quarter" idx="20" hasCustomPrompt="1"/>
          </p:nvPr>
        </p:nvSpPr>
        <p:spPr>
          <a:xfrm>
            <a:off x="8051515" y="4237037"/>
            <a:ext cx="3234014" cy="1620838"/>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909213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mp; 6 pics with caption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63F8DF2-10EE-4ED2-91AB-B7E3C37627A0}"/>
              </a:ext>
            </a:extLst>
          </p:cNvPr>
          <p:cNvSpPr>
            <a:spLocks noGrp="1"/>
          </p:cNvSpPr>
          <p:nvPr>
            <p:ph type="pic" sz="quarter" idx="12" hasCustomPrompt="1"/>
          </p:nvPr>
        </p:nvSpPr>
        <p:spPr>
          <a:xfrm>
            <a:off x="906463" y="1592263"/>
            <a:ext cx="1836737" cy="1951021"/>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18" name="Text Placeholder 9">
            <a:extLst>
              <a:ext uri="{FF2B5EF4-FFF2-40B4-BE49-F238E27FC236}">
                <a16:creationId xmlns:a16="http://schemas.microsoft.com/office/drawing/2014/main" id="{CE65C268-9523-4D2B-978E-B84D5D702A5E}"/>
              </a:ext>
            </a:extLst>
          </p:cNvPr>
          <p:cNvSpPr>
            <a:spLocks noGrp="1"/>
          </p:cNvSpPr>
          <p:nvPr>
            <p:ph type="body" sz="quarter" idx="24" hasCustomPrompt="1"/>
          </p:nvPr>
        </p:nvSpPr>
        <p:spPr>
          <a:xfrm>
            <a:off x="906466" y="3051426"/>
            <a:ext cx="1836737" cy="491860"/>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text</a:t>
            </a:r>
            <a:endParaRPr lang="en-GB"/>
          </a:p>
        </p:txBody>
      </p:sp>
      <p:sp>
        <p:nvSpPr>
          <p:cNvPr id="50" name="Title 1">
            <a:extLst>
              <a:ext uri="{FF2B5EF4-FFF2-40B4-BE49-F238E27FC236}">
                <a16:creationId xmlns:a16="http://schemas.microsoft.com/office/drawing/2014/main" id="{FB9C8658-FFA5-439B-8E19-017EB38FE818}"/>
              </a:ext>
            </a:extLst>
          </p:cNvPr>
          <p:cNvSpPr>
            <a:spLocks noGrp="1"/>
          </p:cNvSpPr>
          <p:nvPr>
            <p:ph type="title" hasCustomPrompt="1"/>
          </p:nvPr>
        </p:nvSpPr>
        <p:spPr>
          <a:xfrm>
            <a:off x="906463" y="506192"/>
            <a:ext cx="10393362" cy="540000"/>
          </a:xfrm>
        </p:spPr>
        <p:txBody>
          <a:bodyPr anchor="ctr"/>
          <a:lstStyle>
            <a:lvl1pPr>
              <a:defRPr/>
            </a:lvl1pPr>
          </a:lstStyle>
          <a:p>
            <a:r>
              <a:rPr lang="en-US"/>
              <a:t>people x4</a:t>
            </a:r>
            <a:endParaRPr lang="en-GB"/>
          </a:p>
        </p:txBody>
      </p:sp>
      <p:sp>
        <p:nvSpPr>
          <p:cNvPr id="52" name="Text Placeholder 3">
            <a:extLst>
              <a:ext uri="{FF2B5EF4-FFF2-40B4-BE49-F238E27FC236}">
                <a16:creationId xmlns:a16="http://schemas.microsoft.com/office/drawing/2014/main" id="{060334B3-C8D6-4467-BD23-E2E84B268631}"/>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5" name="Text Placeholder 4">
            <a:extLst>
              <a:ext uri="{FF2B5EF4-FFF2-40B4-BE49-F238E27FC236}">
                <a16:creationId xmlns:a16="http://schemas.microsoft.com/office/drawing/2014/main" id="{869795CF-64B9-4A22-9691-B4D068DFFD3D}"/>
              </a:ext>
            </a:extLst>
          </p:cNvPr>
          <p:cNvSpPr>
            <a:spLocks noGrp="1"/>
          </p:cNvSpPr>
          <p:nvPr>
            <p:ph type="body" sz="quarter" idx="31" hasCustomPrompt="1"/>
          </p:nvPr>
        </p:nvSpPr>
        <p:spPr>
          <a:xfrm>
            <a:off x="2897650" y="1592262"/>
            <a:ext cx="3009989" cy="1951021"/>
          </a:xfrm>
        </p:spPr>
        <p:txBody>
          <a:bodyPr/>
          <a:lstStyle>
            <a:lvl1pPr marL="174625" indent="-174625">
              <a:defRPr sz="1400"/>
            </a:lvl1pPr>
            <a:lvl2pPr marL="452438" indent="-185738">
              <a:defRPr sz="1400"/>
            </a:lvl2pPr>
            <a:lvl3pPr marL="801688" indent="-174625">
              <a:defRPr sz="1400"/>
            </a:lvl3pPr>
            <a:lvl4pPr>
              <a:defRPr sz="1400"/>
            </a:lvl4pPr>
            <a:lvl5pPr>
              <a:defRPr sz="1400"/>
            </a:lvl5pPr>
          </a:lstStyle>
          <a:p>
            <a:pPr lvl="0"/>
            <a:r>
              <a:rPr lang="en-US"/>
              <a:t>Add first level body copy</a:t>
            </a:r>
          </a:p>
          <a:p>
            <a:pPr lvl="1"/>
            <a:r>
              <a:rPr lang="en-US"/>
              <a:t>Second level</a:t>
            </a:r>
          </a:p>
          <a:p>
            <a:pPr lvl="2"/>
            <a:r>
              <a:rPr lang="en-US"/>
              <a:t>Third level</a:t>
            </a:r>
            <a:endParaRPr lang="en-GB"/>
          </a:p>
        </p:txBody>
      </p:sp>
      <p:sp>
        <p:nvSpPr>
          <p:cNvPr id="39" name="Picture Placeholder 7">
            <a:extLst>
              <a:ext uri="{FF2B5EF4-FFF2-40B4-BE49-F238E27FC236}">
                <a16:creationId xmlns:a16="http://schemas.microsoft.com/office/drawing/2014/main" id="{865EFB54-6A1B-4E06-BCCA-B3ADA5560950}"/>
              </a:ext>
            </a:extLst>
          </p:cNvPr>
          <p:cNvSpPr>
            <a:spLocks noGrp="1"/>
          </p:cNvSpPr>
          <p:nvPr>
            <p:ph type="pic" sz="quarter" idx="33" hasCustomPrompt="1"/>
          </p:nvPr>
        </p:nvSpPr>
        <p:spPr>
          <a:xfrm>
            <a:off x="6298649" y="1592263"/>
            <a:ext cx="1836737" cy="1951021"/>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40" name="Text Placeholder 9">
            <a:extLst>
              <a:ext uri="{FF2B5EF4-FFF2-40B4-BE49-F238E27FC236}">
                <a16:creationId xmlns:a16="http://schemas.microsoft.com/office/drawing/2014/main" id="{07CCE860-3874-4E10-AA97-1B7765ACD0CC}"/>
              </a:ext>
            </a:extLst>
          </p:cNvPr>
          <p:cNvSpPr>
            <a:spLocks noGrp="1"/>
          </p:cNvSpPr>
          <p:nvPr>
            <p:ph type="body" sz="quarter" idx="34" hasCustomPrompt="1"/>
          </p:nvPr>
        </p:nvSpPr>
        <p:spPr>
          <a:xfrm>
            <a:off x="6298652" y="3051426"/>
            <a:ext cx="1836737" cy="491860"/>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text</a:t>
            </a:r>
            <a:endParaRPr lang="en-GB"/>
          </a:p>
        </p:txBody>
      </p:sp>
      <p:sp>
        <p:nvSpPr>
          <p:cNvPr id="43" name="Text Placeholder 4">
            <a:extLst>
              <a:ext uri="{FF2B5EF4-FFF2-40B4-BE49-F238E27FC236}">
                <a16:creationId xmlns:a16="http://schemas.microsoft.com/office/drawing/2014/main" id="{A2804C67-9F45-478C-A138-69596612BD41}"/>
              </a:ext>
            </a:extLst>
          </p:cNvPr>
          <p:cNvSpPr>
            <a:spLocks noGrp="1"/>
          </p:cNvSpPr>
          <p:nvPr>
            <p:ph type="body" sz="quarter" idx="37" hasCustomPrompt="1"/>
          </p:nvPr>
        </p:nvSpPr>
        <p:spPr>
          <a:xfrm>
            <a:off x="8289836" y="1592262"/>
            <a:ext cx="3009989" cy="1951021"/>
          </a:xfrm>
        </p:spPr>
        <p:txBody>
          <a:bodyPr vert="horz" lIns="0" tIns="45720" rIns="91440" bIns="45720" rtlCol="0">
            <a:noAutofit/>
          </a:bodyPr>
          <a:lstStyle>
            <a:lvl1pPr>
              <a:defRPr lang="en-US" sz="1400" dirty="0" smtClean="0"/>
            </a:lvl1pPr>
            <a:lvl2pPr>
              <a:defRPr lang="en-US" sz="1400" dirty="0" smtClean="0"/>
            </a:lvl2pPr>
            <a:lvl3pPr>
              <a:defRPr lang="en-GB" sz="1400" dirty="0"/>
            </a:lvl3pPr>
          </a:lstStyle>
          <a:p>
            <a:pPr marL="174625" lvl="0" indent="-174625"/>
            <a:r>
              <a:rPr lang="en-US"/>
              <a:t>Add first level body copy</a:t>
            </a:r>
          </a:p>
          <a:p>
            <a:pPr marL="452438" lvl="1" indent="-185738"/>
            <a:r>
              <a:rPr lang="en-US"/>
              <a:t>Second level</a:t>
            </a:r>
          </a:p>
          <a:p>
            <a:pPr marL="801688" lvl="2" indent="-174625"/>
            <a:r>
              <a:rPr lang="en-US"/>
              <a:t>Third level</a:t>
            </a:r>
            <a:endParaRPr lang="en-GB"/>
          </a:p>
        </p:txBody>
      </p:sp>
      <p:sp>
        <p:nvSpPr>
          <p:cNvPr id="53" name="Picture Placeholder 7">
            <a:extLst>
              <a:ext uri="{FF2B5EF4-FFF2-40B4-BE49-F238E27FC236}">
                <a16:creationId xmlns:a16="http://schemas.microsoft.com/office/drawing/2014/main" id="{4A0DCA40-453A-4B37-9F84-3A7D54952EEF}"/>
              </a:ext>
            </a:extLst>
          </p:cNvPr>
          <p:cNvSpPr>
            <a:spLocks noGrp="1"/>
          </p:cNvSpPr>
          <p:nvPr>
            <p:ph type="pic" sz="quarter" idx="38" hasCustomPrompt="1"/>
          </p:nvPr>
        </p:nvSpPr>
        <p:spPr>
          <a:xfrm>
            <a:off x="906463" y="3906853"/>
            <a:ext cx="1836737" cy="1951021"/>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54" name="Text Placeholder 9">
            <a:extLst>
              <a:ext uri="{FF2B5EF4-FFF2-40B4-BE49-F238E27FC236}">
                <a16:creationId xmlns:a16="http://schemas.microsoft.com/office/drawing/2014/main" id="{06121884-838C-4001-8648-B7CACB22A531}"/>
              </a:ext>
            </a:extLst>
          </p:cNvPr>
          <p:cNvSpPr>
            <a:spLocks noGrp="1"/>
          </p:cNvSpPr>
          <p:nvPr>
            <p:ph type="body" sz="quarter" idx="39" hasCustomPrompt="1"/>
          </p:nvPr>
        </p:nvSpPr>
        <p:spPr>
          <a:xfrm>
            <a:off x="906466" y="5366016"/>
            <a:ext cx="1836737" cy="491860"/>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text</a:t>
            </a:r>
            <a:endParaRPr lang="en-GB"/>
          </a:p>
        </p:txBody>
      </p:sp>
      <p:sp>
        <p:nvSpPr>
          <p:cNvPr id="55" name="Text Placeholder 4">
            <a:extLst>
              <a:ext uri="{FF2B5EF4-FFF2-40B4-BE49-F238E27FC236}">
                <a16:creationId xmlns:a16="http://schemas.microsoft.com/office/drawing/2014/main" id="{DFA0BC82-56C0-4EC2-9A09-18474764D8C0}"/>
              </a:ext>
            </a:extLst>
          </p:cNvPr>
          <p:cNvSpPr>
            <a:spLocks noGrp="1"/>
          </p:cNvSpPr>
          <p:nvPr>
            <p:ph type="body" sz="quarter" idx="40" hasCustomPrompt="1"/>
          </p:nvPr>
        </p:nvSpPr>
        <p:spPr>
          <a:xfrm>
            <a:off x="2897650" y="3906852"/>
            <a:ext cx="3009989" cy="1951021"/>
          </a:xfrm>
        </p:spPr>
        <p:txBody>
          <a:bodyPr vert="horz" lIns="0" tIns="45720" rIns="91440" bIns="45720" rtlCol="0">
            <a:noAutofit/>
          </a:bodyPr>
          <a:lstStyle>
            <a:lvl1pPr>
              <a:defRPr lang="en-US" sz="1400" dirty="0" smtClean="0"/>
            </a:lvl1pPr>
            <a:lvl2pPr>
              <a:defRPr lang="en-US" sz="1400" dirty="0" smtClean="0"/>
            </a:lvl2pPr>
            <a:lvl3pPr>
              <a:defRPr lang="en-GB" sz="1400" dirty="0"/>
            </a:lvl3pPr>
          </a:lstStyle>
          <a:p>
            <a:pPr marL="174625" lvl="0" indent="-174625"/>
            <a:r>
              <a:rPr lang="en-US"/>
              <a:t>Add first level body copy</a:t>
            </a:r>
          </a:p>
          <a:p>
            <a:pPr marL="452438" lvl="1" indent="-185738"/>
            <a:r>
              <a:rPr lang="en-US"/>
              <a:t>Second level</a:t>
            </a:r>
          </a:p>
          <a:p>
            <a:pPr marL="801688" lvl="2" indent="-174625"/>
            <a:r>
              <a:rPr lang="en-US"/>
              <a:t>Third level</a:t>
            </a:r>
            <a:endParaRPr lang="en-GB"/>
          </a:p>
        </p:txBody>
      </p:sp>
      <p:sp>
        <p:nvSpPr>
          <p:cNvPr id="56" name="Picture Placeholder 7">
            <a:extLst>
              <a:ext uri="{FF2B5EF4-FFF2-40B4-BE49-F238E27FC236}">
                <a16:creationId xmlns:a16="http://schemas.microsoft.com/office/drawing/2014/main" id="{3EDFBDD5-DC3F-4453-A500-F2F86098BA23}"/>
              </a:ext>
            </a:extLst>
          </p:cNvPr>
          <p:cNvSpPr>
            <a:spLocks noGrp="1"/>
          </p:cNvSpPr>
          <p:nvPr>
            <p:ph type="pic" sz="quarter" idx="41" hasCustomPrompt="1"/>
          </p:nvPr>
        </p:nvSpPr>
        <p:spPr>
          <a:xfrm>
            <a:off x="6298649" y="3906853"/>
            <a:ext cx="1836737" cy="1951021"/>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57" name="Text Placeholder 9">
            <a:extLst>
              <a:ext uri="{FF2B5EF4-FFF2-40B4-BE49-F238E27FC236}">
                <a16:creationId xmlns:a16="http://schemas.microsoft.com/office/drawing/2014/main" id="{1CFACE9E-230D-45A8-8990-86BC32D9E017}"/>
              </a:ext>
            </a:extLst>
          </p:cNvPr>
          <p:cNvSpPr>
            <a:spLocks noGrp="1"/>
          </p:cNvSpPr>
          <p:nvPr>
            <p:ph type="body" sz="quarter" idx="42" hasCustomPrompt="1"/>
          </p:nvPr>
        </p:nvSpPr>
        <p:spPr>
          <a:xfrm>
            <a:off x="6298652" y="5366016"/>
            <a:ext cx="1836737" cy="491860"/>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text</a:t>
            </a:r>
            <a:endParaRPr lang="en-GB"/>
          </a:p>
        </p:txBody>
      </p:sp>
      <p:sp>
        <p:nvSpPr>
          <p:cNvPr id="58" name="Text Placeholder 4">
            <a:extLst>
              <a:ext uri="{FF2B5EF4-FFF2-40B4-BE49-F238E27FC236}">
                <a16:creationId xmlns:a16="http://schemas.microsoft.com/office/drawing/2014/main" id="{1D1D2046-AA3F-43C8-A352-863F5C5B3064}"/>
              </a:ext>
            </a:extLst>
          </p:cNvPr>
          <p:cNvSpPr>
            <a:spLocks noGrp="1"/>
          </p:cNvSpPr>
          <p:nvPr>
            <p:ph type="body" sz="quarter" idx="43" hasCustomPrompt="1"/>
          </p:nvPr>
        </p:nvSpPr>
        <p:spPr>
          <a:xfrm>
            <a:off x="8289836" y="3906852"/>
            <a:ext cx="3009989" cy="1951021"/>
          </a:xfrm>
        </p:spPr>
        <p:txBody>
          <a:bodyPr vert="horz" lIns="0" tIns="45720" rIns="91440" bIns="45720" rtlCol="0">
            <a:noAutofit/>
          </a:bodyPr>
          <a:lstStyle>
            <a:lvl1pPr>
              <a:defRPr lang="en-US" sz="1400" dirty="0" smtClean="0"/>
            </a:lvl1pPr>
            <a:lvl2pPr>
              <a:defRPr lang="en-US" sz="1400" dirty="0" smtClean="0"/>
            </a:lvl2pPr>
            <a:lvl3pPr>
              <a:defRPr lang="en-GB" sz="1400" dirty="0"/>
            </a:lvl3pPr>
          </a:lstStyle>
          <a:p>
            <a:pPr marL="174625" lvl="0" indent="-174625"/>
            <a:r>
              <a:rPr lang="en-US"/>
              <a:t>Add first level body copy</a:t>
            </a:r>
          </a:p>
          <a:p>
            <a:pPr marL="452438" lvl="1" indent="-185738"/>
            <a:r>
              <a:rPr lang="en-US"/>
              <a:t>Second level</a:t>
            </a:r>
          </a:p>
          <a:p>
            <a:pPr marL="801688" lvl="2" indent="-174625"/>
            <a:r>
              <a:rPr lang="en-US"/>
              <a:t>Third level</a:t>
            </a:r>
            <a:endParaRPr lang="en-GB"/>
          </a:p>
        </p:txBody>
      </p:sp>
    </p:spTree>
    <p:extLst>
      <p:ext uri="{BB962C8B-B14F-4D97-AF65-F5344CB8AC3E}">
        <p14:creationId xmlns:p14="http://schemas.microsoft.com/office/powerpoint/2010/main" val="33299704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mp; 6 pics with caption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63F8DF2-10EE-4ED2-91AB-B7E3C37627A0}"/>
              </a:ext>
            </a:extLst>
          </p:cNvPr>
          <p:cNvSpPr>
            <a:spLocks noGrp="1"/>
          </p:cNvSpPr>
          <p:nvPr>
            <p:ph type="pic" sz="quarter" idx="12" hasCustomPrompt="1"/>
          </p:nvPr>
        </p:nvSpPr>
        <p:spPr>
          <a:xfrm>
            <a:off x="906464" y="1592263"/>
            <a:ext cx="1261383" cy="1951021"/>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18" name="Text Placeholder 9">
            <a:extLst>
              <a:ext uri="{FF2B5EF4-FFF2-40B4-BE49-F238E27FC236}">
                <a16:creationId xmlns:a16="http://schemas.microsoft.com/office/drawing/2014/main" id="{CE65C268-9523-4D2B-978E-B84D5D702A5E}"/>
              </a:ext>
            </a:extLst>
          </p:cNvPr>
          <p:cNvSpPr>
            <a:spLocks noGrp="1"/>
          </p:cNvSpPr>
          <p:nvPr>
            <p:ph type="body" sz="quarter" idx="24" hasCustomPrompt="1"/>
          </p:nvPr>
        </p:nvSpPr>
        <p:spPr>
          <a:xfrm>
            <a:off x="906467" y="2951146"/>
            <a:ext cx="1261383" cy="592139"/>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text</a:t>
            </a:r>
            <a:endParaRPr lang="en-GB"/>
          </a:p>
        </p:txBody>
      </p:sp>
      <p:sp>
        <p:nvSpPr>
          <p:cNvPr id="50" name="Title 1">
            <a:extLst>
              <a:ext uri="{FF2B5EF4-FFF2-40B4-BE49-F238E27FC236}">
                <a16:creationId xmlns:a16="http://schemas.microsoft.com/office/drawing/2014/main" id="{FB9C8658-FFA5-439B-8E19-017EB38FE818}"/>
              </a:ext>
            </a:extLst>
          </p:cNvPr>
          <p:cNvSpPr>
            <a:spLocks noGrp="1"/>
          </p:cNvSpPr>
          <p:nvPr>
            <p:ph type="title" hasCustomPrompt="1"/>
          </p:nvPr>
        </p:nvSpPr>
        <p:spPr>
          <a:xfrm>
            <a:off x="906463" y="506192"/>
            <a:ext cx="10393362" cy="540000"/>
          </a:xfrm>
        </p:spPr>
        <p:txBody>
          <a:bodyPr anchor="ctr"/>
          <a:lstStyle>
            <a:lvl1pPr>
              <a:defRPr/>
            </a:lvl1pPr>
          </a:lstStyle>
          <a:p>
            <a:r>
              <a:rPr lang="en-US"/>
              <a:t>people x6</a:t>
            </a:r>
            <a:endParaRPr lang="en-GB"/>
          </a:p>
        </p:txBody>
      </p:sp>
      <p:sp>
        <p:nvSpPr>
          <p:cNvPr id="52" name="Text Placeholder 3">
            <a:extLst>
              <a:ext uri="{FF2B5EF4-FFF2-40B4-BE49-F238E27FC236}">
                <a16:creationId xmlns:a16="http://schemas.microsoft.com/office/drawing/2014/main" id="{060334B3-C8D6-4467-BD23-E2E84B268631}"/>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5" name="Text Placeholder 4">
            <a:extLst>
              <a:ext uri="{FF2B5EF4-FFF2-40B4-BE49-F238E27FC236}">
                <a16:creationId xmlns:a16="http://schemas.microsoft.com/office/drawing/2014/main" id="{869795CF-64B9-4A22-9691-B4D068DFFD3D}"/>
              </a:ext>
            </a:extLst>
          </p:cNvPr>
          <p:cNvSpPr>
            <a:spLocks noGrp="1"/>
          </p:cNvSpPr>
          <p:nvPr>
            <p:ph type="body" sz="quarter" idx="31" hasCustomPrompt="1"/>
          </p:nvPr>
        </p:nvSpPr>
        <p:spPr>
          <a:xfrm>
            <a:off x="2341079" y="1592262"/>
            <a:ext cx="1830230" cy="1951021"/>
          </a:xfrm>
        </p:spPr>
        <p:txBody>
          <a:bodyPr vert="horz" lIns="0" tIns="45720" rIns="91440" bIns="45720" rtlCol="0">
            <a:noAutofit/>
          </a:bodyPr>
          <a:lstStyle>
            <a:lvl1pPr>
              <a:defRPr lang="en-US" sz="1100" dirty="0" smtClean="0"/>
            </a:lvl1pPr>
            <a:lvl2pPr>
              <a:defRPr lang="en-US" sz="1100" dirty="0" smtClean="0"/>
            </a:lvl2pPr>
            <a:lvl3pPr>
              <a:defRPr lang="en-GB" sz="1100" dirty="0"/>
            </a:lvl3pPr>
          </a:lstStyle>
          <a:p>
            <a:pPr marL="174625" lvl="0" indent="-174625"/>
            <a:r>
              <a:rPr lang="en-US"/>
              <a:t>Add first level body copy</a:t>
            </a:r>
          </a:p>
          <a:p>
            <a:pPr marL="452438" lvl="1" indent="-185738"/>
            <a:r>
              <a:rPr lang="en-US"/>
              <a:t>Second level</a:t>
            </a:r>
          </a:p>
          <a:p>
            <a:pPr marL="801688" lvl="2" indent="-174625"/>
            <a:r>
              <a:rPr lang="en-US"/>
              <a:t>Third level</a:t>
            </a:r>
            <a:endParaRPr lang="en-GB"/>
          </a:p>
        </p:txBody>
      </p:sp>
      <p:sp>
        <p:nvSpPr>
          <p:cNvPr id="16" name="Picture Placeholder 7">
            <a:extLst>
              <a:ext uri="{FF2B5EF4-FFF2-40B4-BE49-F238E27FC236}">
                <a16:creationId xmlns:a16="http://schemas.microsoft.com/office/drawing/2014/main" id="{548E8139-7073-4086-AA60-C6DB861D2DD6}"/>
              </a:ext>
            </a:extLst>
          </p:cNvPr>
          <p:cNvSpPr>
            <a:spLocks noGrp="1"/>
          </p:cNvSpPr>
          <p:nvPr>
            <p:ph type="pic" sz="quarter" idx="32" hasCustomPrompt="1"/>
          </p:nvPr>
        </p:nvSpPr>
        <p:spPr>
          <a:xfrm>
            <a:off x="906464" y="3906854"/>
            <a:ext cx="1261383" cy="1951021"/>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17" name="Text Placeholder 9">
            <a:extLst>
              <a:ext uri="{FF2B5EF4-FFF2-40B4-BE49-F238E27FC236}">
                <a16:creationId xmlns:a16="http://schemas.microsoft.com/office/drawing/2014/main" id="{ADE543AE-C7B9-4039-B5B3-B3F790B2FBC5}"/>
              </a:ext>
            </a:extLst>
          </p:cNvPr>
          <p:cNvSpPr>
            <a:spLocks noGrp="1"/>
          </p:cNvSpPr>
          <p:nvPr>
            <p:ph type="body" sz="quarter" idx="33" hasCustomPrompt="1"/>
          </p:nvPr>
        </p:nvSpPr>
        <p:spPr>
          <a:xfrm>
            <a:off x="906467" y="5265737"/>
            <a:ext cx="1261383" cy="592139"/>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text</a:t>
            </a:r>
            <a:endParaRPr lang="en-GB"/>
          </a:p>
        </p:txBody>
      </p:sp>
      <p:sp>
        <p:nvSpPr>
          <p:cNvPr id="19" name="Text Placeholder 4">
            <a:extLst>
              <a:ext uri="{FF2B5EF4-FFF2-40B4-BE49-F238E27FC236}">
                <a16:creationId xmlns:a16="http://schemas.microsoft.com/office/drawing/2014/main" id="{E384A942-4D8D-4841-868F-B90053AFB2CA}"/>
              </a:ext>
            </a:extLst>
          </p:cNvPr>
          <p:cNvSpPr>
            <a:spLocks noGrp="1"/>
          </p:cNvSpPr>
          <p:nvPr>
            <p:ph type="body" sz="quarter" idx="34" hasCustomPrompt="1"/>
          </p:nvPr>
        </p:nvSpPr>
        <p:spPr>
          <a:xfrm>
            <a:off x="2341079" y="3906853"/>
            <a:ext cx="1830230" cy="1951021"/>
          </a:xfrm>
        </p:spPr>
        <p:txBody>
          <a:bodyPr vert="horz" lIns="0" tIns="45720" rIns="91440" bIns="45720" rtlCol="0">
            <a:noAutofit/>
          </a:bodyPr>
          <a:lstStyle>
            <a:lvl1pPr>
              <a:defRPr lang="en-US" sz="1100" dirty="0" smtClean="0"/>
            </a:lvl1pPr>
            <a:lvl2pPr>
              <a:defRPr lang="en-US" sz="1100" dirty="0" smtClean="0"/>
            </a:lvl2pPr>
            <a:lvl3pPr>
              <a:defRPr lang="en-GB" sz="1100" dirty="0"/>
            </a:lvl3pPr>
          </a:lstStyle>
          <a:p>
            <a:pPr marL="174625" lvl="0" indent="-174625"/>
            <a:r>
              <a:rPr lang="en-US"/>
              <a:t>Add first level body copy</a:t>
            </a:r>
          </a:p>
          <a:p>
            <a:pPr marL="452438" lvl="1" indent="-185738"/>
            <a:r>
              <a:rPr lang="en-US"/>
              <a:t>Second level</a:t>
            </a:r>
          </a:p>
          <a:p>
            <a:pPr marL="801688" lvl="2" indent="-174625"/>
            <a:r>
              <a:rPr lang="en-US"/>
              <a:t>Third level</a:t>
            </a:r>
            <a:endParaRPr lang="en-GB"/>
          </a:p>
        </p:txBody>
      </p:sp>
      <p:sp>
        <p:nvSpPr>
          <p:cNvPr id="83" name="Picture Placeholder 7">
            <a:extLst>
              <a:ext uri="{FF2B5EF4-FFF2-40B4-BE49-F238E27FC236}">
                <a16:creationId xmlns:a16="http://schemas.microsoft.com/office/drawing/2014/main" id="{33552513-C288-45DB-991E-09CC69D84841}"/>
              </a:ext>
            </a:extLst>
          </p:cNvPr>
          <p:cNvSpPr>
            <a:spLocks noGrp="1"/>
          </p:cNvSpPr>
          <p:nvPr>
            <p:ph type="pic" sz="quarter" idx="35" hasCustomPrompt="1"/>
          </p:nvPr>
        </p:nvSpPr>
        <p:spPr>
          <a:xfrm>
            <a:off x="4478450" y="1592263"/>
            <a:ext cx="1261383" cy="1951021"/>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84" name="Text Placeholder 9">
            <a:extLst>
              <a:ext uri="{FF2B5EF4-FFF2-40B4-BE49-F238E27FC236}">
                <a16:creationId xmlns:a16="http://schemas.microsoft.com/office/drawing/2014/main" id="{CA37982B-630D-4272-A120-2025A3B1CAA3}"/>
              </a:ext>
            </a:extLst>
          </p:cNvPr>
          <p:cNvSpPr>
            <a:spLocks noGrp="1"/>
          </p:cNvSpPr>
          <p:nvPr>
            <p:ph type="body" sz="quarter" idx="36" hasCustomPrompt="1"/>
          </p:nvPr>
        </p:nvSpPr>
        <p:spPr>
          <a:xfrm>
            <a:off x="4478453" y="2951146"/>
            <a:ext cx="1261383" cy="592139"/>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text</a:t>
            </a:r>
            <a:endParaRPr lang="en-GB"/>
          </a:p>
        </p:txBody>
      </p:sp>
      <p:sp>
        <p:nvSpPr>
          <p:cNvPr id="85" name="Text Placeholder 4">
            <a:extLst>
              <a:ext uri="{FF2B5EF4-FFF2-40B4-BE49-F238E27FC236}">
                <a16:creationId xmlns:a16="http://schemas.microsoft.com/office/drawing/2014/main" id="{2A05EC2B-5439-4A4B-BF26-5C4E18392699}"/>
              </a:ext>
            </a:extLst>
          </p:cNvPr>
          <p:cNvSpPr>
            <a:spLocks noGrp="1"/>
          </p:cNvSpPr>
          <p:nvPr>
            <p:ph type="body" sz="quarter" idx="37" hasCustomPrompt="1"/>
          </p:nvPr>
        </p:nvSpPr>
        <p:spPr>
          <a:xfrm>
            <a:off x="5913065" y="1592262"/>
            <a:ext cx="1830230" cy="1951021"/>
          </a:xfrm>
        </p:spPr>
        <p:txBody>
          <a:bodyPr vert="horz" lIns="0" tIns="45720" rIns="91440" bIns="45720" rtlCol="0">
            <a:noAutofit/>
          </a:bodyPr>
          <a:lstStyle>
            <a:lvl1pPr>
              <a:defRPr lang="en-US" sz="1100" dirty="0" smtClean="0"/>
            </a:lvl1pPr>
            <a:lvl2pPr>
              <a:defRPr lang="en-US" sz="1100" dirty="0" smtClean="0"/>
            </a:lvl2pPr>
            <a:lvl3pPr>
              <a:defRPr lang="en-GB" sz="1100" dirty="0"/>
            </a:lvl3pPr>
          </a:lstStyle>
          <a:p>
            <a:pPr marL="174625" lvl="0" indent="-174625"/>
            <a:r>
              <a:rPr lang="en-US"/>
              <a:t>Add first level body copy</a:t>
            </a:r>
          </a:p>
          <a:p>
            <a:pPr marL="452438" lvl="1" indent="-185738"/>
            <a:r>
              <a:rPr lang="en-US"/>
              <a:t>Second level</a:t>
            </a:r>
          </a:p>
          <a:p>
            <a:pPr marL="801688" lvl="2" indent="-174625"/>
            <a:r>
              <a:rPr lang="en-US"/>
              <a:t>Third level</a:t>
            </a:r>
            <a:endParaRPr lang="en-GB"/>
          </a:p>
        </p:txBody>
      </p:sp>
      <p:sp>
        <p:nvSpPr>
          <p:cNvPr id="86" name="Picture Placeholder 7">
            <a:extLst>
              <a:ext uri="{FF2B5EF4-FFF2-40B4-BE49-F238E27FC236}">
                <a16:creationId xmlns:a16="http://schemas.microsoft.com/office/drawing/2014/main" id="{057FF91B-17C6-472B-A895-73D2C8F25F52}"/>
              </a:ext>
            </a:extLst>
          </p:cNvPr>
          <p:cNvSpPr>
            <a:spLocks noGrp="1"/>
          </p:cNvSpPr>
          <p:nvPr>
            <p:ph type="pic" sz="quarter" idx="38" hasCustomPrompt="1"/>
          </p:nvPr>
        </p:nvSpPr>
        <p:spPr>
          <a:xfrm>
            <a:off x="4478450" y="3906854"/>
            <a:ext cx="1261383" cy="1951021"/>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87" name="Text Placeholder 9">
            <a:extLst>
              <a:ext uri="{FF2B5EF4-FFF2-40B4-BE49-F238E27FC236}">
                <a16:creationId xmlns:a16="http://schemas.microsoft.com/office/drawing/2014/main" id="{19EBA128-E975-43EE-89BA-1A8B98973009}"/>
              </a:ext>
            </a:extLst>
          </p:cNvPr>
          <p:cNvSpPr>
            <a:spLocks noGrp="1"/>
          </p:cNvSpPr>
          <p:nvPr>
            <p:ph type="body" sz="quarter" idx="39" hasCustomPrompt="1"/>
          </p:nvPr>
        </p:nvSpPr>
        <p:spPr>
          <a:xfrm>
            <a:off x="4478453" y="5265737"/>
            <a:ext cx="1261383" cy="592139"/>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text</a:t>
            </a:r>
            <a:endParaRPr lang="en-GB"/>
          </a:p>
        </p:txBody>
      </p:sp>
      <p:sp>
        <p:nvSpPr>
          <p:cNvPr id="88" name="Text Placeholder 4">
            <a:extLst>
              <a:ext uri="{FF2B5EF4-FFF2-40B4-BE49-F238E27FC236}">
                <a16:creationId xmlns:a16="http://schemas.microsoft.com/office/drawing/2014/main" id="{4243E751-8A1A-4E70-8F87-6A33B1CEABE4}"/>
              </a:ext>
            </a:extLst>
          </p:cNvPr>
          <p:cNvSpPr>
            <a:spLocks noGrp="1"/>
          </p:cNvSpPr>
          <p:nvPr>
            <p:ph type="body" sz="quarter" idx="40" hasCustomPrompt="1"/>
          </p:nvPr>
        </p:nvSpPr>
        <p:spPr>
          <a:xfrm>
            <a:off x="5913065" y="3906853"/>
            <a:ext cx="1830230" cy="1951021"/>
          </a:xfrm>
        </p:spPr>
        <p:txBody>
          <a:bodyPr vert="horz" lIns="0" tIns="45720" rIns="91440" bIns="45720" rtlCol="0">
            <a:noAutofit/>
          </a:bodyPr>
          <a:lstStyle>
            <a:lvl1pPr>
              <a:defRPr lang="en-US" sz="1100" dirty="0" smtClean="0"/>
            </a:lvl1pPr>
            <a:lvl2pPr>
              <a:defRPr lang="en-US" sz="1100" dirty="0" smtClean="0"/>
            </a:lvl2pPr>
            <a:lvl3pPr>
              <a:defRPr lang="en-GB" sz="1100" dirty="0"/>
            </a:lvl3pPr>
          </a:lstStyle>
          <a:p>
            <a:pPr marL="174625" lvl="0" indent="-174625"/>
            <a:r>
              <a:rPr lang="en-US"/>
              <a:t>Add first level body copy</a:t>
            </a:r>
          </a:p>
          <a:p>
            <a:pPr marL="452438" lvl="1" indent="-185738"/>
            <a:r>
              <a:rPr lang="en-US"/>
              <a:t>Second level</a:t>
            </a:r>
          </a:p>
          <a:p>
            <a:pPr marL="801688" lvl="2" indent="-174625"/>
            <a:r>
              <a:rPr lang="en-US"/>
              <a:t>Third level</a:t>
            </a:r>
            <a:endParaRPr lang="en-GB"/>
          </a:p>
        </p:txBody>
      </p:sp>
      <p:sp>
        <p:nvSpPr>
          <p:cNvPr id="89" name="Picture Placeholder 7">
            <a:extLst>
              <a:ext uri="{FF2B5EF4-FFF2-40B4-BE49-F238E27FC236}">
                <a16:creationId xmlns:a16="http://schemas.microsoft.com/office/drawing/2014/main" id="{52803711-2D0F-48BC-A493-BA4CD7A912AA}"/>
              </a:ext>
            </a:extLst>
          </p:cNvPr>
          <p:cNvSpPr>
            <a:spLocks noGrp="1"/>
          </p:cNvSpPr>
          <p:nvPr>
            <p:ph type="pic" sz="quarter" idx="41" hasCustomPrompt="1"/>
          </p:nvPr>
        </p:nvSpPr>
        <p:spPr>
          <a:xfrm>
            <a:off x="8036385" y="1592263"/>
            <a:ext cx="1261383" cy="1951021"/>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90" name="Text Placeholder 9">
            <a:extLst>
              <a:ext uri="{FF2B5EF4-FFF2-40B4-BE49-F238E27FC236}">
                <a16:creationId xmlns:a16="http://schemas.microsoft.com/office/drawing/2014/main" id="{B587AF14-85CE-483E-A5B2-B00AA2EE6203}"/>
              </a:ext>
            </a:extLst>
          </p:cNvPr>
          <p:cNvSpPr>
            <a:spLocks noGrp="1"/>
          </p:cNvSpPr>
          <p:nvPr>
            <p:ph type="body" sz="quarter" idx="42" hasCustomPrompt="1"/>
          </p:nvPr>
        </p:nvSpPr>
        <p:spPr>
          <a:xfrm>
            <a:off x="8036388" y="2951146"/>
            <a:ext cx="1261383" cy="592139"/>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text</a:t>
            </a:r>
            <a:endParaRPr lang="en-GB"/>
          </a:p>
        </p:txBody>
      </p:sp>
      <p:sp>
        <p:nvSpPr>
          <p:cNvPr id="91" name="Text Placeholder 4">
            <a:extLst>
              <a:ext uri="{FF2B5EF4-FFF2-40B4-BE49-F238E27FC236}">
                <a16:creationId xmlns:a16="http://schemas.microsoft.com/office/drawing/2014/main" id="{679984AC-9BC0-42F2-892B-92BBA578E832}"/>
              </a:ext>
            </a:extLst>
          </p:cNvPr>
          <p:cNvSpPr>
            <a:spLocks noGrp="1"/>
          </p:cNvSpPr>
          <p:nvPr>
            <p:ph type="body" sz="quarter" idx="43" hasCustomPrompt="1"/>
          </p:nvPr>
        </p:nvSpPr>
        <p:spPr>
          <a:xfrm>
            <a:off x="9471000" y="1592262"/>
            <a:ext cx="1830230" cy="1951021"/>
          </a:xfrm>
        </p:spPr>
        <p:txBody>
          <a:bodyPr vert="horz" lIns="0" tIns="45720" rIns="91440" bIns="45720" rtlCol="0">
            <a:noAutofit/>
          </a:bodyPr>
          <a:lstStyle>
            <a:lvl1pPr>
              <a:defRPr lang="en-US" sz="1100" dirty="0" smtClean="0"/>
            </a:lvl1pPr>
            <a:lvl2pPr>
              <a:defRPr lang="en-US" sz="1100" dirty="0" smtClean="0"/>
            </a:lvl2pPr>
            <a:lvl3pPr>
              <a:defRPr lang="en-GB" sz="1100" dirty="0"/>
            </a:lvl3pPr>
          </a:lstStyle>
          <a:p>
            <a:pPr marL="174625" lvl="0" indent="-174625"/>
            <a:r>
              <a:rPr lang="en-US"/>
              <a:t>Add first level body copy</a:t>
            </a:r>
          </a:p>
          <a:p>
            <a:pPr marL="452438" lvl="1" indent="-185738"/>
            <a:r>
              <a:rPr lang="en-US"/>
              <a:t>Second level</a:t>
            </a:r>
          </a:p>
          <a:p>
            <a:pPr marL="801688" lvl="2" indent="-174625"/>
            <a:r>
              <a:rPr lang="en-US"/>
              <a:t>Third level</a:t>
            </a:r>
            <a:endParaRPr lang="en-GB"/>
          </a:p>
        </p:txBody>
      </p:sp>
      <p:sp>
        <p:nvSpPr>
          <p:cNvPr id="92" name="Picture Placeholder 7">
            <a:extLst>
              <a:ext uri="{FF2B5EF4-FFF2-40B4-BE49-F238E27FC236}">
                <a16:creationId xmlns:a16="http://schemas.microsoft.com/office/drawing/2014/main" id="{CDB49A6F-4B2E-4F18-820D-9ABE6F6B6C98}"/>
              </a:ext>
            </a:extLst>
          </p:cNvPr>
          <p:cNvSpPr>
            <a:spLocks noGrp="1"/>
          </p:cNvSpPr>
          <p:nvPr>
            <p:ph type="pic" sz="quarter" idx="44" hasCustomPrompt="1"/>
          </p:nvPr>
        </p:nvSpPr>
        <p:spPr>
          <a:xfrm>
            <a:off x="8036385" y="3906854"/>
            <a:ext cx="1261383" cy="1951021"/>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93" name="Text Placeholder 9">
            <a:extLst>
              <a:ext uri="{FF2B5EF4-FFF2-40B4-BE49-F238E27FC236}">
                <a16:creationId xmlns:a16="http://schemas.microsoft.com/office/drawing/2014/main" id="{4AA708CC-1F4A-4E0E-B5A9-01AB7D5CD10D}"/>
              </a:ext>
            </a:extLst>
          </p:cNvPr>
          <p:cNvSpPr>
            <a:spLocks noGrp="1"/>
          </p:cNvSpPr>
          <p:nvPr>
            <p:ph type="body" sz="quarter" idx="45" hasCustomPrompt="1"/>
          </p:nvPr>
        </p:nvSpPr>
        <p:spPr>
          <a:xfrm>
            <a:off x="8036388" y="5265737"/>
            <a:ext cx="1261383" cy="592139"/>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text</a:t>
            </a:r>
            <a:endParaRPr lang="en-GB"/>
          </a:p>
        </p:txBody>
      </p:sp>
      <p:sp>
        <p:nvSpPr>
          <p:cNvPr id="94" name="Text Placeholder 4">
            <a:extLst>
              <a:ext uri="{FF2B5EF4-FFF2-40B4-BE49-F238E27FC236}">
                <a16:creationId xmlns:a16="http://schemas.microsoft.com/office/drawing/2014/main" id="{C5A11E1C-C8D4-459B-BF8F-EB34F57C61E2}"/>
              </a:ext>
            </a:extLst>
          </p:cNvPr>
          <p:cNvSpPr>
            <a:spLocks noGrp="1"/>
          </p:cNvSpPr>
          <p:nvPr>
            <p:ph type="body" sz="quarter" idx="46" hasCustomPrompt="1"/>
          </p:nvPr>
        </p:nvSpPr>
        <p:spPr>
          <a:xfrm>
            <a:off x="9471000" y="3906853"/>
            <a:ext cx="1830230" cy="1951021"/>
          </a:xfrm>
        </p:spPr>
        <p:txBody>
          <a:bodyPr vert="horz" lIns="0" tIns="45720" rIns="91440" bIns="45720" rtlCol="0">
            <a:noAutofit/>
          </a:bodyPr>
          <a:lstStyle>
            <a:lvl1pPr>
              <a:defRPr lang="en-US" sz="1100" dirty="0" smtClean="0"/>
            </a:lvl1pPr>
            <a:lvl2pPr>
              <a:defRPr lang="en-US" sz="1100" dirty="0" smtClean="0"/>
            </a:lvl2pPr>
            <a:lvl3pPr>
              <a:defRPr lang="en-GB" sz="1100" dirty="0"/>
            </a:lvl3pPr>
          </a:lstStyle>
          <a:p>
            <a:pPr marL="174625" lvl="0" indent="-174625"/>
            <a:r>
              <a:rPr lang="en-US"/>
              <a:t>Add first level body copy</a:t>
            </a:r>
          </a:p>
          <a:p>
            <a:pPr marL="452438" lvl="1" indent="-185738"/>
            <a:r>
              <a:rPr lang="en-US"/>
              <a:t>Second level</a:t>
            </a:r>
          </a:p>
          <a:p>
            <a:pPr marL="801688" lvl="2" indent="-174625"/>
            <a:r>
              <a:rPr lang="en-US"/>
              <a:t>Third level</a:t>
            </a:r>
            <a:endParaRPr lang="en-GB"/>
          </a:p>
        </p:txBody>
      </p:sp>
    </p:spTree>
    <p:extLst>
      <p:ext uri="{BB962C8B-B14F-4D97-AF65-F5344CB8AC3E}">
        <p14:creationId xmlns:p14="http://schemas.microsoft.com/office/powerpoint/2010/main" val="11468039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2 pics &amp; titles with text ">
    <p:spTree>
      <p:nvGrpSpPr>
        <p:cNvPr id="1" name=""/>
        <p:cNvGrpSpPr/>
        <p:nvPr/>
      </p:nvGrpSpPr>
      <p:grpSpPr>
        <a:xfrm>
          <a:off x="0" y="0"/>
          <a:ext cx="0" cy="0"/>
          <a:chOff x="0" y="0"/>
          <a:chExt cx="0" cy="0"/>
        </a:xfrm>
      </p:grpSpPr>
      <p:sp>
        <p:nvSpPr>
          <p:cNvPr id="14" name="Picture Placeholder 7">
            <a:extLst>
              <a:ext uri="{FF2B5EF4-FFF2-40B4-BE49-F238E27FC236}">
                <a16:creationId xmlns:a16="http://schemas.microsoft.com/office/drawing/2014/main" id="{910E507C-AAE6-4FED-AC4E-A73D986154BA}"/>
              </a:ext>
            </a:extLst>
          </p:cNvPr>
          <p:cNvSpPr>
            <a:spLocks noGrp="1"/>
          </p:cNvSpPr>
          <p:nvPr>
            <p:ph type="pic" sz="quarter" idx="12" hasCustomPrompt="1"/>
          </p:nvPr>
        </p:nvSpPr>
        <p:spPr>
          <a:xfrm>
            <a:off x="2589841" y="1592263"/>
            <a:ext cx="3366773" cy="2549047"/>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15" name="Text Placeholder 9">
            <a:extLst>
              <a:ext uri="{FF2B5EF4-FFF2-40B4-BE49-F238E27FC236}">
                <a16:creationId xmlns:a16="http://schemas.microsoft.com/office/drawing/2014/main" id="{C635C1B9-56DB-4822-8BE1-1B71F05D39B4}"/>
              </a:ext>
            </a:extLst>
          </p:cNvPr>
          <p:cNvSpPr>
            <a:spLocks noGrp="1"/>
          </p:cNvSpPr>
          <p:nvPr>
            <p:ph type="body" sz="quarter" idx="13" hasCustomPrompt="1"/>
          </p:nvPr>
        </p:nvSpPr>
        <p:spPr>
          <a:xfrm>
            <a:off x="2589841" y="3652359"/>
            <a:ext cx="3366773" cy="488951"/>
          </a:xfrm>
          <a:solidFill>
            <a:srgbClr val="4D4D4D"/>
          </a:solidFill>
        </p:spPr>
        <p:txBody>
          <a:bodyPr lIns="108000" tIns="108000" rIns="108000" bIns="108000"/>
          <a:lstStyle>
            <a:lvl1pPr marL="0" indent="0">
              <a:buFont typeface="Arial" panose="020B0604020202020204" pitchFamily="34" charset="0"/>
              <a:buNone/>
              <a:defRPr sz="1000" i="0">
                <a:solidFill>
                  <a:schemeClr val="bg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4" name="Text Placeholder 3">
            <a:extLst>
              <a:ext uri="{FF2B5EF4-FFF2-40B4-BE49-F238E27FC236}">
                <a16:creationId xmlns:a16="http://schemas.microsoft.com/office/drawing/2014/main" id="{C294BD5C-A104-49D3-B85B-71FA3DCD71ED}"/>
              </a:ext>
            </a:extLst>
          </p:cNvPr>
          <p:cNvSpPr>
            <a:spLocks noGrp="1"/>
          </p:cNvSpPr>
          <p:nvPr>
            <p:ph type="body" sz="quarter" idx="14" hasCustomPrompt="1"/>
          </p:nvPr>
        </p:nvSpPr>
        <p:spPr>
          <a:xfrm>
            <a:off x="2589841" y="4777454"/>
            <a:ext cx="3366765" cy="1080421"/>
          </a:xfrm>
        </p:spPr>
        <p:txBody>
          <a:bodyPr vert="horz" lIns="0" tIns="45720" rIns="91440" bIns="45720" rtlCol="0">
            <a:noAutofit/>
          </a:bodyPr>
          <a:lstStyle>
            <a:lvl1pPr>
              <a:defRPr lang="en-US" sz="1400" dirty="0"/>
            </a:lvl1pPr>
            <a:lvl2pPr>
              <a:defRPr lang="en-US" sz="1400" dirty="0"/>
            </a:lvl2pPr>
            <a:lvl3pPr>
              <a:defRPr lang="en-GB" sz="1400" dirty="0"/>
            </a:lvl3pPr>
          </a:lstStyle>
          <a:p>
            <a:pPr marL="174625" lvl="0" indent="-174625"/>
            <a:r>
              <a:rPr lang="en-US"/>
              <a:t>Add first level body copy</a:t>
            </a:r>
          </a:p>
          <a:p>
            <a:pPr marL="452438" lvl="1" indent="-185738"/>
            <a:r>
              <a:rPr lang="en-US"/>
              <a:t>Second level</a:t>
            </a:r>
          </a:p>
          <a:p>
            <a:pPr marL="801688" lvl="2" indent="-174625"/>
            <a:r>
              <a:rPr lang="en-US"/>
              <a:t>Third level</a:t>
            </a:r>
            <a:endParaRPr lang="en-GB"/>
          </a:p>
        </p:txBody>
      </p:sp>
      <p:sp>
        <p:nvSpPr>
          <p:cNvPr id="16" name="Text Placeholder 3">
            <a:extLst>
              <a:ext uri="{FF2B5EF4-FFF2-40B4-BE49-F238E27FC236}">
                <a16:creationId xmlns:a16="http://schemas.microsoft.com/office/drawing/2014/main" id="{42413540-D425-4896-8C8F-BB48A601BBF8}"/>
              </a:ext>
            </a:extLst>
          </p:cNvPr>
          <p:cNvSpPr>
            <a:spLocks noGrp="1"/>
          </p:cNvSpPr>
          <p:nvPr>
            <p:ph type="body" sz="quarter" idx="21" hasCustomPrompt="1"/>
          </p:nvPr>
        </p:nvSpPr>
        <p:spPr>
          <a:xfrm>
            <a:off x="2589841" y="4338197"/>
            <a:ext cx="3366765" cy="323946"/>
          </a:xfrm>
        </p:spPr>
        <p:txBody>
          <a:bodyPr vert="horz" lIns="0" tIns="0" rIns="0" bIns="0" rtlCol="0">
            <a:noAutofit/>
          </a:bodyPr>
          <a:lstStyle>
            <a:lvl1pPr marL="0" indent="0">
              <a:buFont typeface="Arial" panose="020B0604020202020204" pitchFamily="34" charset="0"/>
              <a:buNone/>
              <a:defRPr lang="en-US" smtClean="0">
                <a:latin typeface="Arial" panose="020B0604020202020204" pitchFamily="34" charset="0"/>
              </a:defRPr>
            </a:lvl1pPr>
            <a:lvl2pPr marL="457200" indent="0">
              <a:buFont typeface="Arial" panose="020B0604020202020204" pitchFamily="34" charset="0"/>
              <a:buNone/>
              <a:defRPr lang="en-US" smtClean="0">
                <a:latin typeface="+mj-lt"/>
              </a:defRPr>
            </a:lvl2pPr>
            <a:lvl3pPr marL="914400" indent="0">
              <a:buFont typeface="Arial" panose="020B0604020202020204" pitchFamily="34" charset="0"/>
              <a:buNone/>
              <a:defRPr lang="en-US" smtClean="0">
                <a:latin typeface="+mj-lt"/>
              </a:defRPr>
            </a:lvl3pPr>
            <a:lvl4pPr marL="1371600" indent="0">
              <a:buFont typeface="Arial" panose="020B0604020202020204" pitchFamily="34" charset="0"/>
              <a:buNone/>
              <a:defRPr lang="en-US" smtClean="0">
                <a:latin typeface="+mj-lt"/>
              </a:defRPr>
            </a:lvl4pPr>
            <a:lvl5pPr marL="1828800" indent="0">
              <a:buFont typeface="Arial" panose="020B0604020202020204" pitchFamily="34" charset="0"/>
              <a:buNone/>
              <a:defRPr lang="en-GB">
                <a:latin typeface="+mj-lt"/>
              </a:defRPr>
            </a:lvl5pPr>
          </a:lstStyle>
          <a:p>
            <a:pPr lvl="0">
              <a:lnSpc>
                <a:spcPct val="120000"/>
              </a:lnSpc>
              <a:spcAft>
                <a:spcPts val="600"/>
              </a:spcAft>
            </a:pPr>
            <a:r>
              <a:rPr lang="en-US"/>
              <a:t>Add title</a:t>
            </a:r>
            <a:endParaRPr lang="en-GB"/>
          </a:p>
        </p:txBody>
      </p:sp>
      <p:sp>
        <p:nvSpPr>
          <p:cNvPr id="12" name="Title 1">
            <a:extLst>
              <a:ext uri="{FF2B5EF4-FFF2-40B4-BE49-F238E27FC236}">
                <a16:creationId xmlns:a16="http://schemas.microsoft.com/office/drawing/2014/main" id="{B7210237-0A48-41D6-B1C6-45B698F45564}"/>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17" name="Text Placeholder 3">
            <a:extLst>
              <a:ext uri="{FF2B5EF4-FFF2-40B4-BE49-F238E27FC236}">
                <a16:creationId xmlns:a16="http://schemas.microsoft.com/office/drawing/2014/main" id="{55EAB272-54CF-41F3-9510-996550363EE3}"/>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21" name="Picture Placeholder 7">
            <a:extLst>
              <a:ext uri="{FF2B5EF4-FFF2-40B4-BE49-F238E27FC236}">
                <a16:creationId xmlns:a16="http://schemas.microsoft.com/office/drawing/2014/main" id="{B21ABBB2-A65E-473E-9031-2D58A953D25D}"/>
              </a:ext>
            </a:extLst>
          </p:cNvPr>
          <p:cNvSpPr>
            <a:spLocks noGrp="1"/>
          </p:cNvSpPr>
          <p:nvPr>
            <p:ph type="pic" sz="quarter" idx="22" hasCustomPrompt="1"/>
          </p:nvPr>
        </p:nvSpPr>
        <p:spPr>
          <a:xfrm>
            <a:off x="6235371" y="1592263"/>
            <a:ext cx="3366773" cy="2549047"/>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22" name="Text Placeholder 9">
            <a:extLst>
              <a:ext uri="{FF2B5EF4-FFF2-40B4-BE49-F238E27FC236}">
                <a16:creationId xmlns:a16="http://schemas.microsoft.com/office/drawing/2014/main" id="{BB8D0AF9-A91A-4148-8591-42DEFFBDFD00}"/>
              </a:ext>
            </a:extLst>
          </p:cNvPr>
          <p:cNvSpPr>
            <a:spLocks noGrp="1"/>
          </p:cNvSpPr>
          <p:nvPr>
            <p:ph type="body" sz="quarter" idx="23" hasCustomPrompt="1"/>
          </p:nvPr>
        </p:nvSpPr>
        <p:spPr>
          <a:xfrm>
            <a:off x="6235371" y="3652359"/>
            <a:ext cx="3366773" cy="488951"/>
          </a:xfrm>
          <a:solidFill>
            <a:srgbClr val="4D4D4D"/>
          </a:solidFill>
        </p:spPr>
        <p:txBody>
          <a:bodyPr lIns="108000" tIns="108000" rIns="108000" bIns="108000"/>
          <a:lstStyle>
            <a:lvl1pPr marL="0" indent="0">
              <a:buFont typeface="Arial" panose="020B0604020202020204" pitchFamily="34" charset="0"/>
              <a:buNone/>
              <a:defRPr sz="1000" i="0">
                <a:solidFill>
                  <a:schemeClr val="bg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23" name="Text Placeholder 3">
            <a:extLst>
              <a:ext uri="{FF2B5EF4-FFF2-40B4-BE49-F238E27FC236}">
                <a16:creationId xmlns:a16="http://schemas.microsoft.com/office/drawing/2014/main" id="{0D9D78BD-D2E1-47D7-B5D8-A25520358717}"/>
              </a:ext>
            </a:extLst>
          </p:cNvPr>
          <p:cNvSpPr>
            <a:spLocks noGrp="1"/>
          </p:cNvSpPr>
          <p:nvPr>
            <p:ph type="body" sz="quarter" idx="24" hasCustomPrompt="1"/>
          </p:nvPr>
        </p:nvSpPr>
        <p:spPr>
          <a:xfrm>
            <a:off x="6235371" y="4777454"/>
            <a:ext cx="3366765" cy="1080421"/>
          </a:xfrm>
        </p:spPr>
        <p:txBody>
          <a:bodyPr vert="horz" lIns="0" tIns="45720" rIns="91440" bIns="45720" rtlCol="0">
            <a:noAutofit/>
          </a:bodyPr>
          <a:lstStyle>
            <a:lvl1pPr>
              <a:defRPr lang="en-US" sz="1400" dirty="0"/>
            </a:lvl1pPr>
            <a:lvl2pPr>
              <a:defRPr lang="en-US" sz="1400" dirty="0"/>
            </a:lvl2pPr>
            <a:lvl3pPr>
              <a:defRPr lang="en-GB" sz="1400" dirty="0"/>
            </a:lvl3pPr>
          </a:lstStyle>
          <a:p>
            <a:pPr marL="174625" lvl="0" indent="-174625"/>
            <a:r>
              <a:rPr lang="en-US"/>
              <a:t>Add first level body copy</a:t>
            </a:r>
          </a:p>
          <a:p>
            <a:pPr marL="452438" lvl="1" indent="-185738"/>
            <a:r>
              <a:rPr lang="en-US"/>
              <a:t>Second level</a:t>
            </a:r>
          </a:p>
          <a:p>
            <a:pPr marL="801688" lvl="2" indent="-174625"/>
            <a:r>
              <a:rPr lang="en-US"/>
              <a:t>Third level</a:t>
            </a:r>
            <a:endParaRPr lang="en-GB"/>
          </a:p>
        </p:txBody>
      </p:sp>
      <p:sp>
        <p:nvSpPr>
          <p:cNvPr id="24" name="Text Placeholder 3">
            <a:extLst>
              <a:ext uri="{FF2B5EF4-FFF2-40B4-BE49-F238E27FC236}">
                <a16:creationId xmlns:a16="http://schemas.microsoft.com/office/drawing/2014/main" id="{C6287A56-279A-4E06-B279-80BA7C8F1366}"/>
              </a:ext>
            </a:extLst>
          </p:cNvPr>
          <p:cNvSpPr>
            <a:spLocks noGrp="1"/>
          </p:cNvSpPr>
          <p:nvPr>
            <p:ph type="body" sz="quarter" idx="25" hasCustomPrompt="1"/>
          </p:nvPr>
        </p:nvSpPr>
        <p:spPr>
          <a:xfrm>
            <a:off x="6235371" y="4338197"/>
            <a:ext cx="3366765" cy="323946"/>
          </a:xfrm>
        </p:spPr>
        <p:txBody>
          <a:bodyPr vert="horz" lIns="0" tIns="0" rIns="0" bIns="0" rtlCol="0">
            <a:noAutofit/>
          </a:bodyPr>
          <a:lstStyle>
            <a:lvl1pPr marL="0" indent="0">
              <a:buFont typeface="Arial" panose="020B0604020202020204" pitchFamily="34" charset="0"/>
              <a:buNone/>
              <a:defRPr lang="en-US" smtClean="0">
                <a:latin typeface="Arial" panose="020B0604020202020204" pitchFamily="34" charset="0"/>
              </a:defRPr>
            </a:lvl1pPr>
            <a:lvl2pPr marL="457200" indent="0">
              <a:buFont typeface="Arial" panose="020B0604020202020204" pitchFamily="34" charset="0"/>
              <a:buNone/>
              <a:defRPr lang="en-US" smtClean="0">
                <a:latin typeface="+mj-lt"/>
              </a:defRPr>
            </a:lvl2pPr>
            <a:lvl3pPr marL="914400" indent="0">
              <a:buFont typeface="Arial" panose="020B0604020202020204" pitchFamily="34" charset="0"/>
              <a:buNone/>
              <a:defRPr lang="en-US" smtClean="0">
                <a:latin typeface="+mj-lt"/>
              </a:defRPr>
            </a:lvl3pPr>
            <a:lvl4pPr marL="1371600" indent="0">
              <a:buFont typeface="Arial" panose="020B0604020202020204" pitchFamily="34" charset="0"/>
              <a:buNone/>
              <a:defRPr lang="en-US" smtClean="0">
                <a:latin typeface="+mj-lt"/>
              </a:defRPr>
            </a:lvl4pPr>
            <a:lvl5pPr marL="1828800" indent="0">
              <a:buFont typeface="Arial" panose="020B0604020202020204" pitchFamily="34" charset="0"/>
              <a:buNone/>
              <a:defRPr lang="en-GB">
                <a:latin typeface="+mj-lt"/>
              </a:defRPr>
            </a:lvl5pPr>
          </a:lstStyle>
          <a:p>
            <a:pPr lvl="0">
              <a:lnSpc>
                <a:spcPct val="120000"/>
              </a:lnSpc>
              <a:spcAft>
                <a:spcPts val="600"/>
              </a:spcAft>
            </a:pPr>
            <a:r>
              <a:rPr lang="en-US"/>
              <a:t>Add title</a:t>
            </a:r>
            <a:endParaRPr lang="en-GB"/>
          </a:p>
        </p:txBody>
      </p:sp>
    </p:spTree>
    <p:extLst>
      <p:ext uri="{BB962C8B-B14F-4D97-AF65-F5344CB8AC3E}">
        <p14:creationId xmlns:p14="http://schemas.microsoft.com/office/powerpoint/2010/main" val="8920355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ubtitle, content &amp; large pictur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CCEB854-CE92-4FA8-8665-63D883D8BED3}"/>
              </a:ext>
            </a:extLst>
          </p:cNvPr>
          <p:cNvSpPr/>
          <p:nvPr userDrawn="1"/>
        </p:nvSpPr>
        <p:spPr bwMode="gray">
          <a:xfrm>
            <a:off x="359596" y="811658"/>
            <a:ext cx="11743361" cy="403439"/>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bg1"/>
              </a:solidFill>
              <a:latin typeface="Brave Sans" panose="020B0504020101010102" pitchFamily="34" charset="0"/>
              <a:cs typeface="Brave Sans" panose="020B0504020101010102" pitchFamily="34" charset="0"/>
            </a:endParaRPr>
          </a:p>
        </p:txBody>
      </p:sp>
      <p:cxnSp>
        <p:nvCxnSpPr>
          <p:cNvPr id="11" name="Straight Connector 10">
            <a:extLst>
              <a:ext uri="{FF2B5EF4-FFF2-40B4-BE49-F238E27FC236}">
                <a16:creationId xmlns:a16="http://schemas.microsoft.com/office/drawing/2014/main" id="{6AC8A76D-ECD1-48DB-AD5F-CE32BFB58777}"/>
              </a:ext>
            </a:extLst>
          </p:cNvPr>
          <p:cNvCxnSpPr>
            <a:cxnSpLocks/>
          </p:cNvCxnSpPr>
          <p:nvPr userDrawn="1"/>
        </p:nvCxnSpPr>
        <p:spPr>
          <a:xfrm>
            <a:off x="906463" y="1074695"/>
            <a:ext cx="5868908" cy="0"/>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906462" y="1585430"/>
            <a:ext cx="5868909" cy="4272445"/>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Picture Placeholder 7">
            <a:extLst>
              <a:ext uri="{FF2B5EF4-FFF2-40B4-BE49-F238E27FC236}">
                <a16:creationId xmlns:a16="http://schemas.microsoft.com/office/drawing/2014/main" id="{35BB7F6E-5153-4780-80FD-C3880708F546}"/>
              </a:ext>
            </a:extLst>
          </p:cNvPr>
          <p:cNvSpPr>
            <a:spLocks noGrp="1"/>
          </p:cNvSpPr>
          <p:nvPr>
            <p:ph type="pic" sz="quarter" idx="20" hasCustomPrompt="1"/>
          </p:nvPr>
        </p:nvSpPr>
        <p:spPr>
          <a:xfrm>
            <a:off x="7227066" y="630237"/>
            <a:ext cx="4072759" cy="5227635"/>
          </a:xfrm>
          <a:solidFill>
            <a:schemeClr val="bg2">
              <a:lumMod val="95000"/>
            </a:schemeClr>
          </a:solidFill>
        </p:spPr>
        <p:txBody>
          <a:bodyPr vert="horz" lIns="0" tIns="45720" rIns="91440" bIns="45720" rtlCol="0">
            <a:noAutofit/>
          </a:bodyPr>
          <a:lstStyle>
            <a:lvl1pPr>
              <a:defRPr lang="en-GB" dirty="0">
                <a:solidFill>
                  <a:schemeClr val="bg1"/>
                </a:solidFill>
              </a:defRPr>
            </a:lvl1pPr>
          </a:lstStyle>
          <a:p>
            <a:pPr marL="0" lvl="0" indent="0">
              <a:buNone/>
            </a:pPr>
            <a:r>
              <a:rPr lang="en-GB"/>
              <a:t>Add picture</a:t>
            </a:r>
          </a:p>
        </p:txBody>
      </p:sp>
      <p:sp>
        <p:nvSpPr>
          <p:cNvPr id="9" name="Text Placeholder 9">
            <a:extLst>
              <a:ext uri="{FF2B5EF4-FFF2-40B4-BE49-F238E27FC236}">
                <a16:creationId xmlns:a16="http://schemas.microsoft.com/office/drawing/2014/main" id="{9F34B7CA-F8C7-4C5F-BB60-E4395928D429}"/>
              </a:ext>
            </a:extLst>
          </p:cNvPr>
          <p:cNvSpPr>
            <a:spLocks noGrp="1"/>
          </p:cNvSpPr>
          <p:nvPr>
            <p:ph type="body" sz="quarter" idx="21" hasCustomPrompt="1"/>
          </p:nvPr>
        </p:nvSpPr>
        <p:spPr>
          <a:xfrm>
            <a:off x="7227066" y="5386688"/>
            <a:ext cx="4072759" cy="471184"/>
          </a:xfrm>
          <a:solidFill>
            <a:srgbClr val="4D4D4D"/>
          </a:solidFill>
        </p:spPr>
        <p:txBody>
          <a:bodyPr lIns="108000" tIns="108000" rIns="108000" bIns="108000"/>
          <a:lstStyle>
            <a:lvl1pPr marL="0" indent="0">
              <a:buFont typeface="Arial" panose="020B0604020202020204" pitchFamily="34" charset="0"/>
              <a:buNone/>
              <a:defRPr sz="1000" i="0">
                <a:solidFill>
                  <a:schemeClr val="bg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10" name="Title 1">
            <a:extLst>
              <a:ext uri="{FF2B5EF4-FFF2-40B4-BE49-F238E27FC236}">
                <a16:creationId xmlns:a16="http://schemas.microsoft.com/office/drawing/2014/main" id="{7D83CB9C-45E0-4B08-AB03-C2C5F4C24057}"/>
              </a:ext>
            </a:extLst>
          </p:cNvPr>
          <p:cNvSpPr>
            <a:spLocks noGrp="1"/>
          </p:cNvSpPr>
          <p:nvPr>
            <p:ph type="title" hasCustomPrompt="1"/>
          </p:nvPr>
        </p:nvSpPr>
        <p:spPr>
          <a:xfrm>
            <a:off x="906463" y="506192"/>
            <a:ext cx="5868909" cy="540000"/>
          </a:xfrm>
        </p:spPr>
        <p:txBody>
          <a:bodyPr anchor="ctr"/>
          <a:lstStyle>
            <a:lvl1pPr>
              <a:defRPr/>
            </a:lvl1pPr>
          </a:lstStyle>
          <a:p>
            <a:r>
              <a:rPr lang="en-US"/>
              <a:t>Add title</a:t>
            </a:r>
            <a:endParaRPr lang="en-GB"/>
          </a:p>
        </p:txBody>
      </p:sp>
      <p:sp>
        <p:nvSpPr>
          <p:cNvPr id="12" name="Text Placeholder 3">
            <a:extLst>
              <a:ext uri="{FF2B5EF4-FFF2-40B4-BE49-F238E27FC236}">
                <a16:creationId xmlns:a16="http://schemas.microsoft.com/office/drawing/2014/main" id="{2A22B088-EB16-4642-80AC-4C7D87CFAE0B}"/>
              </a:ext>
            </a:extLst>
          </p:cNvPr>
          <p:cNvSpPr>
            <a:spLocks noGrp="1"/>
          </p:cNvSpPr>
          <p:nvPr>
            <p:ph type="body" sz="quarter" idx="10" hasCustomPrompt="1"/>
          </p:nvPr>
        </p:nvSpPr>
        <p:spPr>
          <a:xfrm>
            <a:off x="906464" y="1155943"/>
            <a:ext cx="5868908"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508178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906463" y="507069"/>
            <a:ext cx="10393362" cy="540000"/>
          </a:xfrm>
        </p:spPr>
        <p:txBody>
          <a:bodyPr anchor="ctr"/>
          <a:lstStyle>
            <a:lvl1pPr>
              <a:defRPr/>
            </a:lvl1pPr>
          </a:lstStyle>
          <a:p>
            <a:r>
              <a:rPr lang="en-US"/>
              <a:t>Add title</a:t>
            </a:r>
            <a:endParaRPr lang="en-GB"/>
          </a:p>
        </p:txBody>
      </p:sp>
    </p:spTree>
    <p:extLst>
      <p:ext uri="{BB962C8B-B14F-4D97-AF65-F5344CB8AC3E}">
        <p14:creationId xmlns:p14="http://schemas.microsoft.com/office/powerpoint/2010/main" val="10370608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pink MOL">
    <p:bg>
      <p:bgPr>
        <a:solidFill>
          <a:schemeClr val="accent1"/>
        </a:solidFill>
        <a:effectLst/>
      </p:bgPr>
    </p:bg>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38345578-04AD-4C25-A197-3D49F3B0A2E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405313" y="66675"/>
            <a:ext cx="3381375"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0E116ACB-2B64-433D-8B87-7B0948A5E89C}"/>
              </a:ext>
            </a:extLst>
          </p:cNvPr>
          <p:cNvCxnSpPr>
            <a:cxnSpLocks/>
          </p:cNvCxnSpPr>
          <p:nvPr userDrawn="1"/>
        </p:nvCxnSpPr>
        <p:spPr>
          <a:xfrm>
            <a:off x="906463" y="1082675"/>
            <a:ext cx="10393362" cy="0"/>
          </a:xfrm>
          <a:prstGeom prst="line">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19" name="Title 1"/>
          <p:cNvSpPr>
            <a:spLocks noGrp="1"/>
          </p:cNvSpPr>
          <p:nvPr>
            <p:ph type="ctrTitle"/>
          </p:nvPr>
        </p:nvSpPr>
        <p:spPr>
          <a:xfrm>
            <a:off x="896938" y="4506061"/>
            <a:ext cx="9027271" cy="657115"/>
          </a:xfrm>
          <a:prstGeom prst="rect">
            <a:avLst/>
          </a:prstGeom>
        </p:spPr>
        <p:txBody>
          <a:bodyPr tIns="36000" rIns="36000" bIns="36000" anchor="b">
            <a:noAutofit/>
          </a:bodyPr>
          <a:lstStyle>
            <a:lvl1pPr algn="l">
              <a:defRPr sz="4200" b="1" cap="none" baseline="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20" name="Subtitle 2"/>
          <p:cNvSpPr>
            <a:spLocks noGrp="1"/>
          </p:cNvSpPr>
          <p:nvPr>
            <p:ph type="subTitle" idx="1"/>
          </p:nvPr>
        </p:nvSpPr>
        <p:spPr>
          <a:xfrm>
            <a:off x="896938" y="5214265"/>
            <a:ext cx="9027271" cy="329002"/>
          </a:xfrm>
          <a:prstGeom prst="rect">
            <a:avLst/>
          </a:prstGeom>
        </p:spPr>
        <p:txBody>
          <a:bodyPr lIns="0" tIns="36000" rIns="36000" bIns="36000">
            <a:noAutofit/>
          </a:bodyPr>
          <a:lstStyle>
            <a:lvl1pPr marL="0" indent="0" algn="l">
              <a:lnSpc>
                <a:spcPct val="90000"/>
              </a:lnSpc>
              <a:buNone/>
              <a:defRPr sz="1800" b="0" cap="none"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Text Placeholder 24"/>
          <p:cNvSpPr>
            <a:spLocks noGrp="1"/>
          </p:cNvSpPr>
          <p:nvPr>
            <p:ph type="body" sz="quarter" idx="13"/>
          </p:nvPr>
        </p:nvSpPr>
        <p:spPr>
          <a:xfrm>
            <a:off x="896938" y="5766091"/>
            <a:ext cx="9027271" cy="329002"/>
          </a:xfrm>
        </p:spPr>
        <p:txBody>
          <a:bodyPr lIns="0" tIns="0" rIns="0" bIns="0">
            <a:noAutofit/>
          </a:bodyPr>
          <a:lstStyle>
            <a:lvl1pPr marL="0" indent="0" algn="l">
              <a:tabLst/>
              <a:defRPr sz="1400" cap="none" baseline="0">
                <a:solidFill>
                  <a:schemeClr val="bg1"/>
                </a:solidFill>
              </a:defRPr>
            </a:lvl1pPr>
            <a:lvl2pPr marL="0" indent="0">
              <a:tabLst/>
              <a:defRPr/>
            </a:lvl2pPr>
            <a:lvl3pPr marL="0" indent="0">
              <a:tabLst/>
              <a:defRPr/>
            </a:lvl3pPr>
            <a:lvl4pPr marL="0" indent="0">
              <a:tabLst/>
              <a:defRPr/>
            </a:lvl4pPr>
            <a:lvl5pPr marL="0" indent="0">
              <a:tabLst/>
              <a:defRPr/>
            </a:lvl5pPr>
          </a:lstStyle>
          <a:p>
            <a:pPr lvl="0"/>
            <a:r>
              <a:rPr lang="en-US"/>
              <a:t>Edit Master text styles</a:t>
            </a:r>
          </a:p>
        </p:txBody>
      </p:sp>
    </p:spTree>
    <p:extLst>
      <p:ext uri="{BB962C8B-B14F-4D97-AF65-F5344CB8AC3E}">
        <p14:creationId xmlns:p14="http://schemas.microsoft.com/office/powerpoint/2010/main" val="3332424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lank slide with MOL logo top">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8FCC5F-AE85-4281-ABFD-03212ABD7804}"/>
              </a:ext>
            </a:extLst>
          </p:cNvPr>
          <p:cNvPicPr>
            <a:picLocks noChangeAspect="1"/>
          </p:cNvPicPr>
          <p:nvPr userDrawn="1"/>
        </p:nvPicPr>
        <p:blipFill>
          <a:blip r:embed="rId2"/>
          <a:stretch>
            <a:fillRect/>
          </a:stretch>
        </p:blipFill>
        <p:spPr>
          <a:xfrm>
            <a:off x="4405561" y="63653"/>
            <a:ext cx="3380879" cy="966646"/>
          </a:xfrm>
          <a:prstGeom prst="rect">
            <a:avLst/>
          </a:prstGeom>
        </p:spPr>
      </p:pic>
      <p:cxnSp>
        <p:nvCxnSpPr>
          <p:cNvPr id="7" name="Straight Connector 6">
            <a:extLst>
              <a:ext uri="{FF2B5EF4-FFF2-40B4-BE49-F238E27FC236}">
                <a16:creationId xmlns:a16="http://schemas.microsoft.com/office/drawing/2014/main" id="{0344D278-D991-4D63-822F-C546A8C266A4}"/>
              </a:ext>
            </a:extLst>
          </p:cNvPr>
          <p:cNvCxnSpPr>
            <a:cxnSpLocks/>
          </p:cNvCxnSpPr>
          <p:nvPr userDrawn="1"/>
        </p:nvCxnSpPr>
        <p:spPr>
          <a:xfrm>
            <a:off x="906463" y="1083362"/>
            <a:ext cx="10393362" cy="0"/>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29295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N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EE4D82-B4A0-4D23-8D01-9E3F98900ADC}"/>
              </a:ext>
            </a:extLst>
          </p:cNvPr>
          <p:cNvSpPr/>
          <p:nvPr userDrawn="1"/>
        </p:nvSpPr>
        <p:spPr bwMode="gray">
          <a:xfrm>
            <a:off x="836705" y="630238"/>
            <a:ext cx="10518590" cy="87947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bg1"/>
              </a:solidFill>
              <a:latin typeface="Brave Sans" panose="020B0504020101010102" pitchFamily="34" charset="0"/>
              <a:cs typeface="Brave Sans" panose="020B0504020101010102" pitchFamily="34" charset="0"/>
            </a:endParaRPr>
          </a:p>
        </p:txBody>
      </p:sp>
    </p:spTree>
    <p:extLst>
      <p:ext uri="{BB962C8B-B14F-4D97-AF65-F5344CB8AC3E}">
        <p14:creationId xmlns:p14="http://schemas.microsoft.com/office/powerpoint/2010/main" val="23315419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D266-24FD-49CB-9AFC-2A4C82776910}"/>
              </a:ext>
            </a:extLst>
          </p:cNvPr>
          <p:cNvSpPr>
            <a:spLocks noGrp="1"/>
          </p:cNvSpPr>
          <p:nvPr>
            <p:ph type="title" hasCustomPrompt="1"/>
          </p:nvPr>
        </p:nvSpPr>
        <p:spPr>
          <a:xfrm>
            <a:off x="906463" y="507069"/>
            <a:ext cx="10393362" cy="540000"/>
          </a:xfrm>
        </p:spPr>
        <p:txBody>
          <a:bodyPr anchor="ctr"/>
          <a:lstStyle>
            <a:lvl1pPr>
              <a:defRPr/>
            </a:lvl1pPr>
          </a:lstStyle>
          <a:p>
            <a:r>
              <a:rPr lang="en-US"/>
              <a:t>Add title</a:t>
            </a:r>
            <a:endParaRPr lang="en-GB"/>
          </a:p>
        </p:txBody>
      </p:sp>
    </p:spTree>
    <p:extLst>
      <p:ext uri="{BB962C8B-B14F-4D97-AF65-F5344CB8AC3E}">
        <p14:creationId xmlns:p14="http://schemas.microsoft.com/office/powerpoint/2010/main" val="5363810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5FC8C2B-6625-4ED9-B5CC-20E2EDF30143}"/>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7" name="Text Placeholder 3">
            <a:extLst>
              <a:ext uri="{FF2B5EF4-FFF2-40B4-BE49-F238E27FC236}">
                <a16:creationId xmlns:a16="http://schemas.microsoft.com/office/drawing/2014/main" id="{3444B0A5-0DCB-48B7-8383-3B8EDCAE55B8}"/>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14345686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8E95937-F466-4F58-B582-8721D3C9D23D}"/>
              </a:ext>
            </a:extLst>
          </p:cNvPr>
          <p:cNvSpPr>
            <a:spLocks noGrp="1"/>
          </p:cNvSpPr>
          <p:nvPr>
            <p:ph sz="quarter" idx="11" hasCustomPrompt="1"/>
          </p:nvPr>
        </p:nvSpPr>
        <p:spPr>
          <a:xfrm>
            <a:off x="906462" y="1592263"/>
            <a:ext cx="10393363" cy="4265611"/>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1">
            <a:extLst>
              <a:ext uri="{FF2B5EF4-FFF2-40B4-BE49-F238E27FC236}">
                <a16:creationId xmlns:a16="http://schemas.microsoft.com/office/drawing/2014/main" id="{5E707E8D-02A6-4E60-A9BC-589876C900E6}"/>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9" name="Text Placeholder 3">
            <a:extLst>
              <a:ext uri="{FF2B5EF4-FFF2-40B4-BE49-F238E27FC236}">
                <a16:creationId xmlns:a16="http://schemas.microsoft.com/office/drawing/2014/main" id="{F9C34D73-6474-4E7F-9F4E-0FBC9BFE753A}"/>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22922765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content &amp; source/footnote">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8E95937-F466-4F58-B582-8721D3C9D23D}"/>
              </a:ext>
            </a:extLst>
          </p:cNvPr>
          <p:cNvSpPr>
            <a:spLocks noGrp="1"/>
          </p:cNvSpPr>
          <p:nvPr>
            <p:ph sz="quarter" idx="11" hasCustomPrompt="1"/>
          </p:nvPr>
        </p:nvSpPr>
        <p:spPr>
          <a:xfrm>
            <a:off x="906464" y="1592263"/>
            <a:ext cx="10393362" cy="4162371"/>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9">
            <a:extLst>
              <a:ext uri="{FF2B5EF4-FFF2-40B4-BE49-F238E27FC236}">
                <a16:creationId xmlns:a16="http://schemas.microsoft.com/office/drawing/2014/main" id="{BED2F0F8-4186-44B6-873A-D194D89C9C0C}"/>
              </a:ext>
            </a:extLst>
          </p:cNvPr>
          <p:cNvSpPr>
            <a:spLocks noGrp="1"/>
          </p:cNvSpPr>
          <p:nvPr>
            <p:ph type="body" sz="quarter" idx="19" hasCustomPrompt="1"/>
          </p:nvPr>
        </p:nvSpPr>
        <p:spPr>
          <a:xfrm>
            <a:off x="906464" y="5754634"/>
            <a:ext cx="10393361" cy="189230"/>
          </a:xfrm>
        </p:spPr>
        <p:txBody>
          <a:bodyPr vert="horz" lIns="0" tIns="0" rIns="0" bIns="0" rtlCol="0">
            <a:noAutofit/>
          </a:bodyPr>
          <a:lstStyle>
            <a:lvl1pPr marL="0" indent="0">
              <a:buFont typeface="Arial" panose="020B0604020202020204" pitchFamily="34" charset="0"/>
              <a:buNone/>
              <a:defRPr lang="en-US" sz="9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footnote/source</a:t>
            </a:r>
            <a:endParaRPr lang="en-GB"/>
          </a:p>
        </p:txBody>
      </p:sp>
      <p:sp>
        <p:nvSpPr>
          <p:cNvPr id="7" name="Title 1">
            <a:extLst>
              <a:ext uri="{FF2B5EF4-FFF2-40B4-BE49-F238E27FC236}">
                <a16:creationId xmlns:a16="http://schemas.microsoft.com/office/drawing/2014/main" id="{08B85A9A-2089-4861-8906-B3D8040F8E7A}"/>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9" name="Text Placeholder 3">
            <a:extLst>
              <a:ext uri="{FF2B5EF4-FFF2-40B4-BE49-F238E27FC236}">
                <a16:creationId xmlns:a16="http://schemas.microsoft.com/office/drawing/2014/main" id="{BEF04979-F2A3-4CA2-9AA4-1A023931253E}"/>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22387191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ubtitle &amp;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906464" y="1592262"/>
            <a:ext cx="10393362" cy="4265613"/>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
            <a:extLst>
              <a:ext uri="{FF2B5EF4-FFF2-40B4-BE49-F238E27FC236}">
                <a16:creationId xmlns:a16="http://schemas.microsoft.com/office/drawing/2014/main" id="{B727E0F1-9B20-4935-9C52-A8C66FD41244}"/>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9" name="Text Placeholder 3">
            <a:extLst>
              <a:ext uri="{FF2B5EF4-FFF2-40B4-BE49-F238E27FC236}">
                <a16:creationId xmlns:a16="http://schemas.microsoft.com/office/drawing/2014/main" id="{B8523848-C9BD-4E15-9DBB-8D5801D4F3DF}"/>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33936249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subtitle &amp;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906464" y="1592262"/>
            <a:ext cx="4929257" cy="4265613"/>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
            <a:extLst>
              <a:ext uri="{FF2B5EF4-FFF2-40B4-BE49-F238E27FC236}">
                <a16:creationId xmlns:a16="http://schemas.microsoft.com/office/drawing/2014/main" id="{B727E0F1-9B20-4935-9C52-A8C66FD41244}"/>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9" name="Text Placeholder 3">
            <a:extLst>
              <a:ext uri="{FF2B5EF4-FFF2-40B4-BE49-F238E27FC236}">
                <a16:creationId xmlns:a16="http://schemas.microsoft.com/office/drawing/2014/main" id="{B8523848-C9BD-4E15-9DBB-8D5801D4F3DF}"/>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6" name="Content Placeholder 4">
            <a:extLst>
              <a:ext uri="{FF2B5EF4-FFF2-40B4-BE49-F238E27FC236}">
                <a16:creationId xmlns:a16="http://schemas.microsoft.com/office/drawing/2014/main" id="{3944E09A-1039-416B-8BCD-6EA8163C411D}"/>
              </a:ext>
            </a:extLst>
          </p:cNvPr>
          <p:cNvSpPr>
            <a:spLocks noGrp="1"/>
          </p:cNvSpPr>
          <p:nvPr>
            <p:ph sz="quarter" idx="12" hasCustomPrompt="1"/>
          </p:nvPr>
        </p:nvSpPr>
        <p:spPr>
          <a:xfrm>
            <a:off x="6370568" y="1592262"/>
            <a:ext cx="4929257" cy="4265613"/>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520224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ubtitle, content &amp; source/footnote">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906464" y="1592263"/>
            <a:ext cx="10393362" cy="4109794"/>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9">
            <a:extLst>
              <a:ext uri="{FF2B5EF4-FFF2-40B4-BE49-F238E27FC236}">
                <a16:creationId xmlns:a16="http://schemas.microsoft.com/office/drawing/2014/main" id="{AA1095E4-71FF-4040-9780-3C562EF7E771}"/>
              </a:ext>
            </a:extLst>
          </p:cNvPr>
          <p:cNvSpPr>
            <a:spLocks noGrp="1"/>
          </p:cNvSpPr>
          <p:nvPr>
            <p:ph type="body" sz="quarter" idx="19" hasCustomPrompt="1"/>
          </p:nvPr>
        </p:nvSpPr>
        <p:spPr>
          <a:xfrm>
            <a:off x="906464" y="5756086"/>
            <a:ext cx="10393361" cy="189230"/>
          </a:xfrm>
        </p:spPr>
        <p:txBody>
          <a:bodyPr vert="horz" lIns="0" tIns="0" rIns="0" bIns="0" rtlCol="0">
            <a:noAutofit/>
          </a:bodyPr>
          <a:lstStyle>
            <a:lvl1pPr marL="0" indent="0">
              <a:buFont typeface="Arial" panose="020B0604020202020204" pitchFamily="34" charset="0"/>
              <a:buNone/>
              <a:defRPr lang="en-US" sz="9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footnote/source</a:t>
            </a:r>
            <a:endParaRPr lang="en-GB"/>
          </a:p>
        </p:txBody>
      </p:sp>
      <p:sp>
        <p:nvSpPr>
          <p:cNvPr id="8" name="Title 1">
            <a:extLst>
              <a:ext uri="{FF2B5EF4-FFF2-40B4-BE49-F238E27FC236}">
                <a16:creationId xmlns:a16="http://schemas.microsoft.com/office/drawing/2014/main" id="{6BABB47C-08CC-47C8-BC6D-00C2BD67EA16}"/>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11" name="Text Placeholder 3">
            <a:extLst>
              <a:ext uri="{FF2B5EF4-FFF2-40B4-BE49-F238E27FC236}">
                <a16:creationId xmlns:a16="http://schemas.microsoft.com/office/drawing/2014/main" id="{B1C08691-002E-49F5-9821-79A79282C7D2}"/>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2394271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5FC8C2B-6625-4ED9-B5CC-20E2EDF30143}"/>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7" name="Text Placeholder 3">
            <a:extLst>
              <a:ext uri="{FF2B5EF4-FFF2-40B4-BE49-F238E27FC236}">
                <a16:creationId xmlns:a16="http://schemas.microsoft.com/office/drawing/2014/main" id="{3444B0A5-0DCB-48B7-8383-3B8EDCAE55B8}"/>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40317565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subtitle, content &amp; source/footnote">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906464" y="1592263"/>
            <a:ext cx="4929257" cy="4109794"/>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9">
            <a:extLst>
              <a:ext uri="{FF2B5EF4-FFF2-40B4-BE49-F238E27FC236}">
                <a16:creationId xmlns:a16="http://schemas.microsoft.com/office/drawing/2014/main" id="{AA1095E4-71FF-4040-9780-3C562EF7E771}"/>
              </a:ext>
            </a:extLst>
          </p:cNvPr>
          <p:cNvSpPr>
            <a:spLocks noGrp="1"/>
          </p:cNvSpPr>
          <p:nvPr>
            <p:ph type="body" sz="quarter" idx="19" hasCustomPrompt="1"/>
          </p:nvPr>
        </p:nvSpPr>
        <p:spPr>
          <a:xfrm>
            <a:off x="906464" y="5756086"/>
            <a:ext cx="4929257" cy="189230"/>
          </a:xfrm>
        </p:spPr>
        <p:txBody>
          <a:bodyPr vert="horz" lIns="0" tIns="0" rIns="0" bIns="0" rtlCol="0">
            <a:noAutofit/>
          </a:bodyPr>
          <a:lstStyle>
            <a:lvl1pPr marL="0" indent="0">
              <a:buFont typeface="Arial" panose="020B0604020202020204" pitchFamily="34" charset="0"/>
              <a:buNone/>
              <a:defRPr lang="en-US" sz="9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footnote/source</a:t>
            </a:r>
            <a:endParaRPr lang="en-GB"/>
          </a:p>
        </p:txBody>
      </p:sp>
      <p:sp>
        <p:nvSpPr>
          <p:cNvPr id="8" name="Title 1">
            <a:extLst>
              <a:ext uri="{FF2B5EF4-FFF2-40B4-BE49-F238E27FC236}">
                <a16:creationId xmlns:a16="http://schemas.microsoft.com/office/drawing/2014/main" id="{6BABB47C-08CC-47C8-BC6D-00C2BD67EA16}"/>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11" name="Text Placeholder 3">
            <a:extLst>
              <a:ext uri="{FF2B5EF4-FFF2-40B4-BE49-F238E27FC236}">
                <a16:creationId xmlns:a16="http://schemas.microsoft.com/office/drawing/2014/main" id="{B1C08691-002E-49F5-9821-79A79282C7D2}"/>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7" name="Content Placeholder 4">
            <a:extLst>
              <a:ext uri="{FF2B5EF4-FFF2-40B4-BE49-F238E27FC236}">
                <a16:creationId xmlns:a16="http://schemas.microsoft.com/office/drawing/2014/main" id="{867750C4-2CF3-42E4-8DC1-23093AA10D15}"/>
              </a:ext>
            </a:extLst>
          </p:cNvPr>
          <p:cNvSpPr>
            <a:spLocks noGrp="1"/>
          </p:cNvSpPr>
          <p:nvPr>
            <p:ph sz="quarter" idx="20" hasCustomPrompt="1"/>
          </p:nvPr>
        </p:nvSpPr>
        <p:spPr>
          <a:xfrm>
            <a:off x="6356279" y="1592263"/>
            <a:ext cx="4929257" cy="4109794"/>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9">
            <a:extLst>
              <a:ext uri="{FF2B5EF4-FFF2-40B4-BE49-F238E27FC236}">
                <a16:creationId xmlns:a16="http://schemas.microsoft.com/office/drawing/2014/main" id="{D1871B70-D49E-447F-8679-85AEF08FB277}"/>
              </a:ext>
            </a:extLst>
          </p:cNvPr>
          <p:cNvSpPr>
            <a:spLocks noGrp="1"/>
          </p:cNvSpPr>
          <p:nvPr>
            <p:ph type="body" sz="quarter" idx="21" hasCustomPrompt="1"/>
          </p:nvPr>
        </p:nvSpPr>
        <p:spPr>
          <a:xfrm>
            <a:off x="6356279" y="5756086"/>
            <a:ext cx="4929257" cy="189230"/>
          </a:xfrm>
        </p:spPr>
        <p:txBody>
          <a:bodyPr vert="horz" lIns="0" tIns="0" rIns="0" bIns="0" rtlCol="0">
            <a:noAutofit/>
          </a:bodyPr>
          <a:lstStyle>
            <a:lvl1pPr marL="0" indent="0">
              <a:buFont typeface="Arial" panose="020B0604020202020204" pitchFamily="34" charset="0"/>
              <a:buNone/>
              <a:defRPr lang="en-US" sz="9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footnote/source</a:t>
            </a:r>
            <a:endParaRPr lang="en-GB"/>
          </a:p>
        </p:txBody>
      </p:sp>
    </p:spTree>
    <p:extLst>
      <p:ext uri="{BB962C8B-B14F-4D97-AF65-F5344CB8AC3E}">
        <p14:creationId xmlns:p14="http://schemas.microsoft.com/office/powerpoint/2010/main" val="11634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ubtitle, content &amp; pink text box">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ABEF81-F4DC-47E6-963A-5BFAEB3FE875}"/>
              </a:ext>
            </a:extLst>
          </p:cNvPr>
          <p:cNvSpPr/>
          <p:nvPr userDrawn="1"/>
        </p:nvSpPr>
        <p:spPr bwMode="gray">
          <a:xfrm>
            <a:off x="359596" y="811658"/>
            <a:ext cx="11743361" cy="403439"/>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bg1"/>
              </a:solidFill>
              <a:latin typeface="Brave Sans" panose="020B0504020101010102" pitchFamily="34" charset="0"/>
              <a:cs typeface="Brave Sans" panose="020B0504020101010102" pitchFamily="34" charset="0"/>
            </a:endParaRPr>
          </a:p>
        </p:txBody>
      </p:sp>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906462" y="1592264"/>
            <a:ext cx="5868909" cy="4265611"/>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1">
            <a:extLst>
              <a:ext uri="{FF2B5EF4-FFF2-40B4-BE49-F238E27FC236}">
                <a16:creationId xmlns:a16="http://schemas.microsoft.com/office/drawing/2014/main" id="{D4FED8BD-D08F-4794-BD3E-95BEF1669D1F}"/>
              </a:ext>
            </a:extLst>
          </p:cNvPr>
          <p:cNvSpPr>
            <a:spLocks noGrp="1"/>
          </p:cNvSpPr>
          <p:nvPr>
            <p:ph type="title" hasCustomPrompt="1"/>
          </p:nvPr>
        </p:nvSpPr>
        <p:spPr>
          <a:xfrm>
            <a:off x="906463" y="506192"/>
            <a:ext cx="5868910" cy="540000"/>
          </a:xfrm>
        </p:spPr>
        <p:txBody>
          <a:bodyPr anchor="ctr"/>
          <a:lstStyle>
            <a:lvl1pPr>
              <a:defRPr/>
            </a:lvl1pPr>
          </a:lstStyle>
          <a:p>
            <a:r>
              <a:rPr lang="en-US"/>
              <a:t>Add title</a:t>
            </a:r>
            <a:endParaRPr lang="en-GB"/>
          </a:p>
        </p:txBody>
      </p:sp>
      <p:sp>
        <p:nvSpPr>
          <p:cNvPr id="11" name="Text Placeholder 3">
            <a:extLst>
              <a:ext uri="{FF2B5EF4-FFF2-40B4-BE49-F238E27FC236}">
                <a16:creationId xmlns:a16="http://schemas.microsoft.com/office/drawing/2014/main" id="{AF4A8A07-B1F8-4A0D-B994-2DAE348DB8F4}"/>
              </a:ext>
            </a:extLst>
          </p:cNvPr>
          <p:cNvSpPr>
            <a:spLocks noGrp="1"/>
          </p:cNvSpPr>
          <p:nvPr>
            <p:ph type="body" sz="quarter" idx="10" hasCustomPrompt="1"/>
          </p:nvPr>
        </p:nvSpPr>
        <p:spPr>
          <a:xfrm>
            <a:off x="906463" y="1155943"/>
            <a:ext cx="5868909"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cxnSp>
        <p:nvCxnSpPr>
          <p:cNvPr id="7" name="Straight Connector 6">
            <a:extLst>
              <a:ext uri="{FF2B5EF4-FFF2-40B4-BE49-F238E27FC236}">
                <a16:creationId xmlns:a16="http://schemas.microsoft.com/office/drawing/2014/main" id="{2700FF85-2E17-439D-9472-397AA16C0E9C}"/>
              </a:ext>
            </a:extLst>
          </p:cNvPr>
          <p:cNvCxnSpPr>
            <a:cxnSpLocks/>
          </p:cNvCxnSpPr>
          <p:nvPr userDrawn="1"/>
        </p:nvCxnSpPr>
        <p:spPr>
          <a:xfrm>
            <a:off x="906463" y="1074695"/>
            <a:ext cx="5868908" cy="0"/>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77FF87AD-305C-4D41-BF04-75409FC25CC2}"/>
              </a:ext>
            </a:extLst>
          </p:cNvPr>
          <p:cNvSpPr>
            <a:spLocks noGrp="1"/>
          </p:cNvSpPr>
          <p:nvPr>
            <p:ph type="body" sz="quarter" idx="16" hasCustomPrompt="1"/>
          </p:nvPr>
        </p:nvSpPr>
        <p:spPr>
          <a:xfrm>
            <a:off x="7227063" y="630237"/>
            <a:ext cx="4058473" cy="5227637"/>
          </a:xfrm>
          <a:solidFill>
            <a:schemeClr val="accent1"/>
          </a:solidFill>
        </p:spPr>
        <p:txBody>
          <a:bodyPr lIns="108000" tIns="108000" rIns="108000" bIns="108000"/>
          <a:lstStyle>
            <a:lvl1pPr marL="0" indent="0">
              <a:buNone/>
              <a:defRPr>
                <a:solidFill>
                  <a:schemeClr val="bg1"/>
                </a:solidFill>
              </a:defRPr>
            </a:lvl1pPr>
          </a:lstStyle>
          <a:p>
            <a:pPr lvl="0"/>
            <a:r>
              <a:rPr lang="en-US"/>
              <a:t>Add highlight copy</a:t>
            </a:r>
            <a:endParaRPr lang="en-GB"/>
          </a:p>
        </p:txBody>
      </p:sp>
    </p:spTree>
    <p:extLst>
      <p:ext uri="{BB962C8B-B14F-4D97-AF65-F5344CB8AC3E}">
        <p14:creationId xmlns:p14="http://schemas.microsoft.com/office/powerpoint/2010/main" val="22576147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ubtitle &amp; 2 content with callout box pink solid LHS">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3617894" y="1582722"/>
            <a:ext cx="3610240" cy="4265612"/>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1">
            <a:extLst>
              <a:ext uri="{FF2B5EF4-FFF2-40B4-BE49-F238E27FC236}">
                <a16:creationId xmlns:a16="http://schemas.microsoft.com/office/drawing/2014/main" id="{1F5E793A-7E2B-4E88-8C3A-960B055FD2D5}"/>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12" name="Text Placeholder 3">
            <a:extLst>
              <a:ext uri="{FF2B5EF4-FFF2-40B4-BE49-F238E27FC236}">
                <a16:creationId xmlns:a16="http://schemas.microsoft.com/office/drawing/2014/main" id="{9DCF62D7-E081-4FD3-AA81-8E1F5F9EEE5B}"/>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11" name="Content Placeholder 4">
            <a:extLst>
              <a:ext uri="{FF2B5EF4-FFF2-40B4-BE49-F238E27FC236}">
                <a16:creationId xmlns:a16="http://schemas.microsoft.com/office/drawing/2014/main" id="{DA07A05E-E393-4F46-A011-277490DC08E9}"/>
              </a:ext>
            </a:extLst>
          </p:cNvPr>
          <p:cNvSpPr>
            <a:spLocks noGrp="1"/>
          </p:cNvSpPr>
          <p:nvPr>
            <p:ph sz="quarter" idx="15" hasCustomPrompt="1"/>
          </p:nvPr>
        </p:nvSpPr>
        <p:spPr>
          <a:xfrm>
            <a:off x="7675296" y="1582722"/>
            <a:ext cx="3610240" cy="4265612"/>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2">
            <a:extLst>
              <a:ext uri="{FF2B5EF4-FFF2-40B4-BE49-F238E27FC236}">
                <a16:creationId xmlns:a16="http://schemas.microsoft.com/office/drawing/2014/main" id="{C79D51ED-1FED-4AE8-A8C8-1F768FC848E7}"/>
              </a:ext>
            </a:extLst>
          </p:cNvPr>
          <p:cNvSpPr>
            <a:spLocks noGrp="1"/>
          </p:cNvSpPr>
          <p:nvPr>
            <p:ph type="body" sz="quarter" idx="16" hasCustomPrompt="1"/>
          </p:nvPr>
        </p:nvSpPr>
        <p:spPr>
          <a:xfrm>
            <a:off x="906463" y="1592263"/>
            <a:ext cx="2264268" cy="4265612"/>
          </a:xfrm>
          <a:solidFill>
            <a:schemeClr val="accent1"/>
          </a:solidFill>
        </p:spPr>
        <p:txBody>
          <a:bodyPr lIns="108000" tIns="108000" rIns="108000" bIns="108000"/>
          <a:lstStyle>
            <a:lvl1pPr marL="0" indent="0">
              <a:buFont typeface="Arial" panose="020B0604020202020204" pitchFamily="34" charset="0"/>
              <a:buNone/>
              <a:defRPr>
                <a:solidFill>
                  <a:schemeClr val="bg1"/>
                </a:solidFill>
              </a:defRPr>
            </a:lvl1pPr>
          </a:lstStyle>
          <a:p>
            <a:pPr lvl="0"/>
            <a:r>
              <a:rPr lang="en-US"/>
              <a:t>Add highlight copy</a:t>
            </a:r>
            <a:endParaRPr lang="en-GB"/>
          </a:p>
        </p:txBody>
      </p:sp>
    </p:spTree>
    <p:extLst>
      <p:ext uri="{BB962C8B-B14F-4D97-AF65-F5344CB8AC3E}">
        <p14:creationId xmlns:p14="http://schemas.microsoft.com/office/powerpoint/2010/main" val="17396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ubtitle &amp; 2 content with callout box pink bottom">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906463" y="1582722"/>
            <a:ext cx="4896475" cy="3369524"/>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1">
            <a:extLst>
              <a:ext uri="{FF2B5EF4-FFF2-40B4-BE49-F238E27FC236}">
                <a16:creationId xmlns:a16="http://schemas.microsoft.com/office/drawing/2014/main" id="{1F5E793A-7E2B-4E88-8C3A-960B055FD2D5}"/>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12" name="Text Placeholder 3">
            <a:extLst>
              <a:ext uri="{FF2B5EF4-FFF2-40B4-BE49-F238E27FC236}">
                <a16:creationId xmlns:a16="http://schemas.microsoft.com/office/drawing/2014/main" id="{9DCF62D7-E081-4FD3-AA81-8E1F5F9EEE5B}"/>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11" name="Content Placeholder 4">
            <a:extLst>
              <a:ext uri="{FF2B5EF4-FFF2-40B4-BE49-F238E27FC236}">
                <a16:creationId xmlns:a16="http://schemas.microsoft.com/office/drawing/2014/main" id="{DA07A05E-E393-4F46-A011-277490DC08E9}"/>
              </a:ext>
            </a:extLst>
          </p:cNvPr>
          <p:cNvSpPr>
            <a:spLocks noGrp="1"/>
          </p:cNvSpPr>
          <p:nvPr>
            <p:ph sz="quarter" idx="15" hasCustomPrompt="1"/>
          </p:nvPr>
        </p:nvSpPr>
        <p:spPr>
          <a:xfrm>
            <a:off x="6403349" y="1582722"/>
            <a:ext cx="4896475" cy="3369524"/>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ext Placeholder 2">
            <a:extLst>
              <a:ext uri="{FF2B5EF4-FFF2-40B4-BE49-F238E27FC236}">
                <a16:creationId xmlns:a16="http://schemas.microsoft.com/office/drawing/2014/main" id="{85F6F67A-D083-4FD6-AA0C-A041F592348F}"/>
              </a:ext>
            </a:extLst>
          </p:cNvPr>
          <p:cNvSpPr>
            <a:spLocks noGrp="1"/>
          </p:cNvSpPr>
          <p:nvPr>
            <p:ph type="body" sz="quarter" idx="16" hasCustomPrompt="1"/>
          </p:nvPr>
        </p:nvSpPr>
        <p:spPr>
          <a:xfrm>
            <a:off x="906463" y="5111609"/>
            <a:ext cx="10393362" cy="746266"/>
          </a:xfrm>
          <a:solidFill>
            <a:schemeClr val="accent1"/>
          </a:solidFill>
        </p:spPr>
        <p:txBody>
          <a:bodyPr lIns="108000" tIns="108000" rIns="108000" bIns="108000"/>
          <a:lstStyle>
            <a:lvl1pPr marL="0" indent="0">
              <a:buNone/>
              <a:defRPr>
                <a:solidFill>
                  <a:schemeClr val="bg1"/>
                </a:solidFill>
              </a:defRPr>
            </a:lvl1pPr>
          </a:lstStyle>
          <a:p>
            <a:pPr lvl="0"/>
            <a:r>
              <a:rPr lang="en-US"/>
              <a:t>Add highlight copy</a:t>
            </a:r>
            <a:endParaRPr lang="en-GB"/>
          </a:p>
        </p:txBody>
      </p:sp>
    </p:spTree>
    <p:extLst>
      <p:ext uri="{BB962C8B-B14F-4D97-AF65-F5344CB8AC3E}">
        <p14:creationId xmlns:p14="http://schemas.microsoft.com/office/powerpoint/2010/main" val="26261308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ubtitle &amp; 3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906463" y="1592262"/>
            <a:ext cx="3192926" cy="4265613"/>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1">
            <a:extLst>
              <a:ext uri="{FF2B5EF4-FFF2-40B4-BE49-F238E27FC236}">
                <a16:creationId xmlns:a16="http://schemas.microsoft.com/office/drawing/2014/main" id="{B2B97DB9-3230-46A0-B771-CE6313ACAE25}"/>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12" name="Text Placeholder 3">
            <a:extLst>
              <a:ext uri="{FF2B5EF4-FFF2-40B4-BE49-F238E27FC236}">
                <a16:creationId xmlns:a16="http://schemas.microsoft.com/office/drawing/2014/main" id="{A268AF93-688C-49C3-B3E1-6AA58B91DC73}"/>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13" name="Content Placeholder 4">
            <a:extLst>
              <a:ext uri="{FF2B5EF4-FFF2-40B4-BE49-F238E27FC236}">
                <a16:creationId xmlns:a16="http://schemas.microsoft.com/office/drawing/2014/main" id="{1483387E-4CE1-4EA6-9443-14852B8BF14D}"/>
              </a:ext>
            </a:extLst>
          </p:cNvPr>
          <p:cNvSpPr>
            <a:spLocks noGrp="1"/>
          </p:cNvSpPr>
          <p:nvPr>
            <p:ph sz="quarter" idx="12" hasCustomPrompt="1"/>
          </p:nvPr>
        </p:nvSpPr>
        <p:spPr>
          <a:xfrm>
            <a:off x="4506681" y="1592262"/>
            <a:ext cx="3192926" cy="4265613"/>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4">
            <a:extLst>
              <a:ext uri="{FF2B5EF4-FFF2-40B4-BE49-F238E27FC236}">
                <a16:creationId xmlns:a16="http://schemas.microsoft.com/office/drawing/2014/main" id="{94A2A4F1-80D1-482D-AFD0-4BF3770F5208}"/>
              </a:ext>
            </a:extLst>
          </p:cNvPr>
          <p:cNvSpPr>
            <a:spLocks noGrp="1"/>
          </p:cNvSpPr>
          <p:nvPr>
            <p:ph sz="quarter" idx="13" hasCustomPrompt="1"/>
          </p:nvPr>
        </p:nvSpPr>
        <p:spPr>
          <a:xfrm>
            <a:off x="8106899" y="1592262"/>
            <a:ext cx="3192926" cy="4265613"/>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695265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ubtitle &amp; 3 content with pink callou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906463" y="1592263"/>
            <a:ext cx="3192926" cy="3421864"/>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itle 1">
            <a:extLst>
              <a:ext uri="{FF2B5EF4-FFF2-40B4-BE49-F238E27FC236}">
                <a16:creationId xmlns:a16="http://schemas.microsoft.com/office/drawing/2014/main" id="{B2B97DB9-3230-46A0-B771-CE6313ACAE25}"/>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12" name="Text Placeholder 3">
            <a:extLst>
              <a:ext uri="{FF2B5EF4-FFF2-40B4-BE49-F238E27FC236}">
                <a16:creationId xmlns:a16="http://schemas.microsoft.com/office/drawing/2014/main" id="{A268AF93-688C-49C3-B3E1-6AA58B91DC73}"/>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13" name="Content Placeholder 4">
            <a:extLst>
              <a:ext uri="{FF2B5EF4-FFF2-40B4-BE49-F238E27FC236}">
                <a16:creationId xmlns:a16="http://schemas.microsoft.com/office/drawing/2014/main" id="{1483387E-4CE1-4EA6-9443-14852B8BF14D}"/>
              </a:ext>
            </a:extLst>
          </p:cNvPr>
          <p:cNvSpPr>
            <a:spLocks noGrp="1"/>
          </p:cNvSpPr>
          <p:nvPr>
            <p:ph sz="quarter" idx="12" hasCustomPrompt="1"/>
          </p:nvPr>
        </p:nvSpPr>
        <p:spPr>
          <a:xfrm>
            <a:off x="4506681" y="1592263"/>
            <a:ext cx="3192926" cy="3421864"/>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4">
            <a:extLst>
              <a:ext uri="{FF2B5EF4-FFF2-40B4-BE49-F238E27FC236}">
                <a16:creationId xmlns:a16="http://schemas.microsoft.com/office/drawing/2014/main" id="{94A2A4F1-80D1-482D-AFD0-4BF3770F5208}"/>
              </a:ext>
            </a:extLst>
          </p:cNvPr>
          <p:cNvSpPr>
            <a:spLocks noGrp="1"/>
          </p:cNvSpPr>
          <p:nvPr>
            <p:ph sz="quarter" idx="13" hasCustomPrompt="1"/>
          </p:nvPr>
        </p:nvSpPr>
        <p:spPr>
          <a:xfrm>
            <a:off x="8106899" y="1592263"/>
            <a:ext cx="3192926" cy="3421864"/>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2">
            <a:extLst>
              <a:ext uri="{FF2B5EF4-FFF2-40B4-BE49-F238E27FC236}">
                <a16:creationId xmlns:a16="http://schemas.microsoft.com/office/drawing/2014/main" id="{E66F8E85-E11E-4D83-8C64-EBA0B34C5521}"/>
              </a:ext>
            </a:extLst>
          </p:cNvPr>
          <p:cNvSpPr>
            <a:spLocks noGrp="1"/>
          </p:cNvSpPr>
          <p:nvPr>
            <p:ph type="body" sz="quarter" idx="16" hasCustomPrompt="1"/>
          </p:nvPr>
        </p:nvSpPr>
        <p:spPr>
          <a:xfrm>
            <a:off x="906463" y="5111609"/>
            <a:ext cx="10393362" cy="746266"/>
          </a:xfrm>
          <a:solidFill>
            <a:schemeClr val="accent1"/>
          </a:solidFill>
        </p:spPr>
        <p:txBody>
          <a:bodyPr lIns="108000" tIns="108000" rIns="108000" bIns="108000"/>
          <a:lstStyle>
            <a:lvl1pPr marL="0" indent="0">
              <a:buNone/>
              <a:defRPr>
                <a:solidFill>
                  <a:schemeClr val="bg1"/>
                </a:solidFill>
              </a:defRPr>
            </a:lvl1pPr>
          </a:lstStyle>
          <a:p>
            <a:pPr lvl="0"/>
            <a:r>
              <a:rPr lang="en-US"/>
              <a:t>Add highlight copy</a:t>
            </a:r>
            <a:endParaRPr lang="en-GB"/>
          </a:p>
        </p:txBody>
      </p:sp>
    </p:spTree>
    <p:extLst>
      <p:ext uri="{BB962C8B-B14F-4D97-AF65-F5344CB8AC3E}">
        <p14:creationId xmlns:p14="http://schemas.microsoft.com/office/powerpoint/2010/main" val="5495676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mp; graph with title">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1AE376A4-7281-4F17-A9FD-693411D93715}"/>
              </a:ext>
            </a:extLst>
          </p:cNvPr>
          <p:cNvSpPr>
            <a:spLocks noGrp="1"/>
          </p:cNvSpPr>
          <p:nvPr>
            <p:ph type="body" sz="quarter" idx="15" hasCustomPrompt="1"/>
          </p:nvPr>
        </p:nvSpPr>
        <p:spPr>
          <a:xfrm>
            <a:off x="2039565" y="1532878"/>
            <a:ext cx="8112871" cy="343161"/>
          </a:xfrm>
        </p:spPr>
        <p:txBody>
          <a:bodyPr vert="horz" lIns="0" tIns="0" rIns="0" bIns="0" rtlCol="0">
            <a:noAutofit/>
          </a:bodyPr>
          <a:lstStyle>
            <a:lvl1pPr marL="0" indent="0">
              <a:buNone/>
              <a:defRPr lang="en-GB" sz="18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graph title</a:t>
            </a:r>
            <a:endParaRPr lang="en-GB"/>
          </a:p>
        </p:txBody>
      </p:sp>
      <p:sp>
        <p:nvSpPr>
          <p:cNvPr id="10" name="Chart Placeholder 9">
            <a:extLst>
              <a:ext uri="{FF2B5EF4-FFF2-40B4-BE49-F238E27FC236}">
                <a16:creationId xmlns:a16="http://schemas.microsoft.com/office/drawing/2014/main" id="{8EFF319E-6DBC-44DF-A53F-FCD666A4AD0D}"/>
              </a:ext>
            </a:extLst>
          </p:cNvPr>
          <p:cNvSpPr>
            <a:spLocks noGrp="1"/>
          </p:cNvSpPr>
          <p:nvPr>
            <p:ph type="chart" sz="quarter" idx="17" hasCustomPrompt="1"/>
          </p:nvPr>
        </p:nvSpPr>
        <p:spPr>
          <a:xfrm>
            <a:off x="2039831" y="1999130"/>
            <a:ext cx="8112338" cy="3702927"/>
          </a:xfrm>
          <a:solidFill>
            <a:schemeClr val="bg2">
              <a:lumMod val="20000"/>
              <a:lumOff val="80000"/>
            </a:schemeClr>
          </a:solidFill>
        </p:spPr>
        <p:txBody>
          <a:bodyPr/>
          <a:lstStyle>
            <a:lvl1pPr marL="0" indent="0">
              <a:buNone/>
              <a:defRPr sz="1600"/>
            </a:lvl1pPr>
          </a:lstStyle>
          <a:p>
            <a:r>
              <a:rPr lang="en-GB"/>
              <a:t>Add graph</a:t>
            </a:r>
          </a:p>
        </p:txBody>
      </p:sp>
      <p:sp>
        <p:nvSpPr>
          <p:cNvPr id="13" name="Text Placeholder 9">
            <a:extLst>
              <a:ext uri="{FF2B5EF4-FFF2-40B4-BE49-F238E27FC236}">
                <a16:creationId xmlns:a16="http://schemas.microsoft.com/office/drawing/2014/main" id="{733755BA-71D4-4CBA-B704-A972C8D5EFBD}"/>
              </a:ext>
            </a:extLst>
          </p:cNvPr>
          <p:cNvSpPr>
            <a:spLocks noGrp="1"/>
          </p:cNvSpPr>
          <p:nvPr>
            <p:ph type="body" sz="quarter" idx="19" hasCustomPrompt="1"/>
          </p:nvPr>
        </p:nvSpPr>
        <p:spPr>
          <a:xfrm>
            <a:off x="2039565" y="5749501"/>
            <a:ext cx="8112871" cy="167809"/>
          </a:xfrm>
        </p:spPr>
        <p:txBody>
          <a:bodyPr vert="horz" lIns="0" tIns="0" rIns="0" bIns="0" rtlCol="0">
            <a:noAutofit/>
          </a:bodyPr>
          <a:lstStyle>
            <a:lvl1pPr marL="0" indent="0">
              <a:buNone/>
              <a:defRPr lang="en-US" sz="9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footnote/source</a:t>
            </a:r>
            <a:endParaRPr lang="en-GB"/>
          </a:p>
        </p:txBody>
      </p:sp>
      <p:sp>
        <p:nvSpPr>
          <p:cNvPr id="8" name="Title 1">
            <a:extLst>
              <a:ext uri="{FF2B5EF4-FFF2-40B4-BE49-F238E27FC236}">
                <a16:creationId xmlns:a16="http://schemas.microsoft.com/office/drawing/2014/main" id="{C458DEB9-9AB7-4ACE-AE31-8AF903593611}"/>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11" name="Text Placeholder 3">
            <a:extLst>
              <a:ext uri="{FF2B5EF4-FFF2-40B4-BE49-F238E27FC236}">
                <a16:creationId xmlns:a16="http://schemas.microsoft.com/office/drawing/2014/main" id="{B5C61C21-A8E6-472E-99BC-490D2AA6D726}"/>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10352973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mp; 2 graphs with text &amp; titles">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1AE376A4-7281-4F17-A9FD-693411D93715}"/>
              </a:ext>
            </a:extLst>
          </p:cNvPr>
          <p:cNvSpPr>
            <a:spLocks noGrp="1"/>
          </p:cNvSpPr>
          <p:nvPr>
            <p:ph type="body" sz="quarter" idx="15" hasCustomPrompt="1"/>
          </p:nvPr>
        </p:nvSpPr>
        <p:spPr>
          <a:xfrm>
            <a:off x="906500" y="1549660"/>
            <a:ext cx="4780276" cy="343161"/>
          </a:xfrm>
        </p:spPr>
        <p:txBody>
          <a:bodyPr vert="horz" lIns="0" tIns="0" rIns="0" bIns="0" rtlCol="0">
            <a:noAutofit/>
          </a:bodyPr>
          <a:lstStyle>
            <a:lvl1pPr marL="0" indent="0">
              <a:buNone/>
              <a:defRPr lang="en-GB" sz="16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graph title</a:t>
            </a:r>
            <a:endParaRPr lang="en-GB"/>
          </a:p>
        </p:txBody>
      </p:sp>
      <p:sp>
        <p:nvSpPr>
          <p:cNvPr id="10" name="Chart Placeholder 9">
            <a:extLst>
              <a:ext uri="{FF2B5EF4-FFF2-40B4-BE49-F238E27FC236}">
                <a16:creationId xmlns:a16="http://schemas.microsoft.com/office/drawing/2014/main" id="{8EFF319E-6DBC-44DF-A53F-FCD666A4AD0D}"/>
              </a:ext>
            </a:extLst>
          </p:cNvPr>
          <p:cNvSpPr>
            <a:spLocks noGrp="1"/>
          </p:cNvSpPr>
          <p:nvPr>
            <p:ph type="chart" sz="quarter" idx="17" hasCustomPrompt="1"/>
          </p:nvPr>
        </p:nvSpPr>
        <p:spPr>
          <a:xfrm>
            <a:off x="906463" y="1999130"/>
            <a:ext cx="4779962" cy="2411505"/>
          </a:xfrm>
          <a:solidFill>
            <a:schemeClr val="bg2">
              <a:lumMod val="20000"/>
              <a:lumOff val="80000"/>
            </a:schemeClr>
          </a:solidFill>
        </p:spPr>
        <p:txBody>
          <a:bodyPr/>
          <a:lstStyle>
            <a:lvl1pPr marL="0" indent="0">
              <a:buNone/>
              <a:defRPr sz="1600"/>
            </a:lvl1pPr>
          </a:lstStyle>
          <a:p>
            <a:r>
              <a:rPr lang="en-GB"/>
              <a:t>Add graph</a:t>
            </a:r>
          </a:p>
        </p:txBody>
      </p:sp>
      <p:sp>
        <p:nvSpPr>
          <p:cNvPr id="13" name="Text Placeholder 9">
            <a:extLst>
              <a:ext uri="{FF2B5EF4-FFF2-40B4-BE49-F238E27FC236}">
                <a16:creationId xmlns:a16="http://schemas.microsoft.com/office/drawing/2014/main" id="{733755BA-71D4-4CBA-B704-A972C8D5EFBD}"/>
              </a:ext>
            </a:extLst>
          </p:cNvPr>
          <p:cNvSpPr>
            <a:spLocks noGrp="1"/>
          </p:cNvSpPr>
          <p:nvPr>
            <p:ph type="body" sz="quarter" idx="19" hasCustomPrompt="1"/>
          </p:nvPr>
        </p:nvSpPr>
        <p:spPr>
          <a:xfrm>
            <a:off x="906500" y="5753422"/>
            <a:ext cx="4780276" cy="167809"/>
          </a:xfrm>
        </p:spPr>
        <p:txBody>
          <a:bodyPr vert="horz" lIns="0" tIns="0" rIns="0" bIns="0" rtlCol="0">
            <a:noAutofit/>
          </a:bodyPr>
          <a:lstStyle>
            <a:lvl1pPr marL="0" indent="0">
              <a:buNone/>
              <a:defRPr lang="en-US" sz="9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footnote/source</a:t>
            </a:r>
            <a:endParaRPr lang="en-GB"/>
          </a:p>
        </p:txBody>
      </p:sp>
      <p:sp>
        <p:nvSpPr>
          <p:cNvPr id="4" name="Text Placeholder 3">
            <a:extLst>
              <a:ext uri="{FF2B5EF4-FFF2-40B4-BE49-F238E27FC236}">
                <a16:creationId xmlns:a16="http://schemas.microsoft.com/office/drawing/2014/main" id="{D8486FD2-0742-409A-B501-45247128BE73}"/>
              </a:ext>
            </a:extLst>
          </p:cNvPr>
          <p:cNvSpPr>
            <a:spLocks noGrp="1"/>
          </p:cNvSpPr>
          <p:nvPr>
            <p:ph type="body" sz="quarter" idx="21" hasCustomPrompt="1"/>
          </p:nvPr>
        </p:nvSpPr>
        <p:spPr>
          <a:xfrm>
            <a:off x="906461" y="4544359"/>
            <a:ext cx="4779956" cy="1010462"/>
          </a:xfrm>
        </p:spPr>
        <p:txBody>
          <a:bodyPr/>
          <a:lstStyle>
            <a:lvl1pPr marL="134938" indent="-134938">
              <a:defRPr sz="1400"/>
            </a:lvl1pPr>
          </a:lstStyle>
          <a:p>
            <a:pPr lvl="0"/>
            <a:r>
              <a:rPr lang="en-US"/>
              <a:t>Add first level body copy</a:t>
            </a:r>
            <a:endParaRPr lang="en-GB"/>
          </a:p>
        </p:txBody>
      </p:sp>
      <p:sp>
        <p:nvSpPr>
          <p:cNvPr id="16" name="Title 1">
            <a:extLst>
              <a:ext uri="{FF2B5EF4-FFF2-40B4-BE49-F238E27FC236}">
                <a16:creationId xmlns:a16="http://schemas.microsoft.com/office/drawing/2014/main" id="{75C516CB-64FB-41AB-A15A-8D5426967D94}"/>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18" name="Text Placeholder 3">
            <a:extLst>
              <a:ext uri="{FF2B5EF4-FFF2-40B4-BE49-F238E27FC236}">
                <a16:creationId xmlns:a16="http://schemas.microsoft.com/office/drawing/2014/main" id="{EBC44855-F43B-49F1-B4CE-90A9B6FEC6D1}"/>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15" name="Text Placeholder 9">
            <a:extLst>
              <a:ext uri="{FF2B5EF4-FFF2-40B4-BE49-F238E27FC236}">
                <a16:creationId xmlns:a16="http://schemas.microsoft.com/office/drawing/2014/main" id="{54DABF8B-F946-4C2E-9403-3E1F24A49B0B}"/>
              </a:ext>
            </a:extLst>
          </p:cNvPr>
          <p:cNvSpPr>
            <a:spLocks noGrp="1"/>
          </p:cNvSpPr>
          <p:nvPr>
            <p:ph type="body" sz="quarter" idx="22" hasCustomPrompt="1"/>
          </p:nvPr>
        </p:nvSpPr>
        <p:spPr>
          <a:xfrm>
            <a:off x="6519900" y="1549660"/>
            <a:ext cx="4780276" cy="343161"/>
          </a:xfrm>
        </p:spPr>
        <p:txBody>
          <a:bodyPr vert="horz" lIns="0" tIns="0" rIns="0" bIns="0" rtlCol="0">
            <a:noAutofit/>
          </a:bodyPr>
          <a:lstStyle>
            <a:lvl1pPr marL="0" indent="0">
              <a:buNone/>
              <a:defRPr lang="en-GB" sz="16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graph title</a:t>
            </a:r>
            <a:endParaRPr lang="en-GB"/>
          </a:p>
        </p:txBody>
      </p:sp>
      <p:sp>
        <p:nvSpPr>
          <p:cNvPr id="17" name="Chart Placeholder 9">
            <a:extLst>
              <a:ext uri="{FF2B5EF4-FFF2-40B4-BE49-F238E27FC236}">
                <a16:creationId xmlns:a16="http://schemas.microsoft.com/office/drawing/2014/main" id="{8C992EB9-DF5A-4BEB-B9D4-5FF0902E7027}"/>
              </a:ext>
            </a:extLst>
          </p:cNvPr>
          <p:cNvSpPr>
            <a:spLocks noGrp="1"/>
          </p:cNvSpPr>
          <p:nvPr>
            <p:ph type="chart" sz="quarter" idx="23" hasCustomPrompt="1"/>
          </p:nvPr>
        </p:nvSpPr>
        <p:spPr>
          <a:xfrm>
            <a:off x="6519863" y="1999130"/>
            <a:ext cx="4779962" cy="2411505"/>
          </a:xfrm>
          <a:solidFill>
            <a:schemeClr val="bg2">
              <a:lumMod val="20000"/>
              <a:lumOff val="80000"/>
            </a:schemeClr>
          </a:solidFill>
        </p:spPr>
        <p:txBody>
          <a:bodyPr/>
          <a:lstStyle>
            <a:lvl1pPr marL="0" indent="0">
              <a:buNone/>
              <a:defRPr sz="1600"/>
            </a:lvl1pPr>
          </a:lstStyle>
          <a:p>
            <a:r>
              <a:rPr lang="en-GB"/>
              <a:t>Add graph</a:t>
            </a:r>
          </a:p>
        </p:txBody>
      </p:sp>
      <p:sp>
        <p:nvSpPr>
          <p:cNvPr id="19" name="Text Placeholder 9">
            <a:extLst>
              <a:ext uri="{FF2B5EF4-FFF2-40B4-BE49-F238E27FC236}">
                <a16:creationId xmlns:a16="http://schemas.microsoft.com/office/drawing/2014/main" id="{D6062728-491B-4969-A0E0-7AAA0C942273}"/>
              </a:ext>
            </a:extLst>
          </p:cNvPr>
          <p:cNvSpPr>
            <a:spLocks noGrp="1"/>
          </p:cNvSpPr>
          <p:nvPr>
            <p:ph type="body" sz="quarter" idx="24" hasCustomPrompt="1"/>
          </p:nvPr>
        </p:nvSpPr>
        <p:spPr>
          <a:xfrm>
            <a:off x="6519900" y="5753422"/>
            <a:ext cx="4780276" cy="167809"/>
          </a:xfrm>
        </p:spPr>
        <p:txBody>
          <a:bodyPr vert="horz" lIns="0" tIns="0" rIns="0" bIns="0" rtlCol="0">
            <a:noAutofit/>
          </a:bodyPr>
          <a:lstStyle>
            <a:lvl1pPr marL="0" indent="0">
              <a:buNone/>
              <a:defRPr lang="en-US" sz="9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footnote/source</a:t>
            </a:r>
            <a:endParaRPr lang="en-GB"/>
          </a:p>
        </p:txBody>
      </p:sp>
      <p:sp>
        <p:nvSpPr>
          <p:cNvPr id="20" name="Text Placeholder 3">
            <a:extLst>
              <a:ext uri="{FF2B5EF4-FFF2-40B4-BE49-F238E27FC236}">
                <a16:creationId xmlns:a16="http://schemas.microsoft.com/office/drawing/2014/main" id="{EBB02456-66F8-4E20-BD4D-D00758C8DAAF}"/>
              </a:ext>
            </a:extLst>
          </p:cNvPr>
          <p:cNvSpPr>
            <a:spLocks noGrp="1"/>
          </p:cNvSpPr>
          <p:nvPr>
            <p:ph type="body" sz="quarter" idx="25" hasCustomPrompt="1"/>
          </p:nvPr>
        </p:nvSpPr>
        <p:spPr>
          <a:xfrm>
            <a:off x="6519861" y="4544359"/>
            <a:ext cx="4779956" cy="1010462"/>
          </a:xfrm>
        </p:spPr>
        <p:txBody>
          <a:bodyPr/>
          <a:lstStyle>
            <a:lvl1pPr marL="134938" indent="-134938">
              <a:defRPr sz="1400"/>
            </a:lvl1pPr>
          </a:lstStyle>
          <a:p>
            <a:pPr lvl="0"/>
            <a:r>
              <a:rPr lang="en-US"/>
              <a:t>Add first level body copy</a:t>
            </a:r>
            <a:endParaRPr lang="en-GB"/>
          </a:p>
        </p:txBody>
      </p:sp>
    </p:spTree>
    <p:extLst>
      <p:ext uri="{BB962C8B-B14F-4D97-AF65-F5344CB8AC3E}">
        <p14:creationId xmlns:p14="http://schemas.microsoft.com/office/powerpoint/2010/main" val="24790767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text box &amp; graph with titles">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1AE376A4-7281-4F17-A9FD-693411D93715}"/>
              </a:ext>
            </a:extLst>
          </p:cNvPr>
          <p:cNvSpPr>
            <a:spLocks noGrp="1"/>
          </p:cNvSpPr>
          <p:nvPr>
            <p:ph type="body" sz="quarter" idx="15" hasCustomPrompt="1"/>
          </p:nvPr>
        </p:nvSpPr>
        <p:spPr>
          <a:xfrm>
            <a:off x="906463" y="1559934"/>
            <a:ext cx="4784889" cy="343161"/>
          </a:xfrm>
        </p:spPr>
        <p:txBody>
          <a:bodyPr vert="horz" lIns="0" tIns="0" rIns="0" bIns="0" rtlCol="0">
            <a:noAutofit/>
          </a:bodyPr>
          <a:lstStyle>
            <a:lvl1pPr marL="0" indent="0">
              <a:buNone/>
              <a:defRPr lang="en-GB" sz="16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title</a:t>
            </a:r>
            <a:endParaRPr lang="en-GB"/>
          </a:p>
        </p:txBody>
      </p:sp>
      <p:sp>
        <p:nvSpPr>
          <p:cNvPr id="9" name="Text Placeholder 9">
            <a:extLst>
              <a:ext uri="{FF2B5EF4-FFF2-40B4-BE49-F238E27FC236}">
                <a16:creationId xmlns:a16="http://schemas.microsoft.com/office/drawing/2014/main" id="{1E8DC738-4037-4237-BAB7-86B39D39E3DB}"/>
              </a:ext>
            </a:extLst>
          </p:cNvPr>
          <p:cNvSpPr>
            <a:spLocks noGrp="1"/>
          </p:cNvSpPr>
          <p:nvPr>
            <p:ph type="body" sz="quarter" idx="16" hasCustomPrompt="1"/>
          </p:nvPr>
        </p:nvSpPr>
        <p:spPr>
          <a:xfrm>
            <a:off x="6358059" y="1559934"/>
            <a:ext cx="4942091" cy="343161"/>
          </a:xfrm>
        </p:spPr>
        <p:txBody>
          <a:bodyPr vert="horz" lIns="0" tIns="0" rIns="0" bIns="0" rtlCol="0">
            <a:noAutofit/>
          </a:bodyPr>
          <a:lstStyle>
            <a:lvl1pPr marL="0" indent="0">
              <a:buNone/>
              <a:defRPr lang="en-GB" sz="16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graph title</a:t>
            </a:r>
            <a:endParaRPr lang="en-GB"/>
          </a:p>
        </p:txBody>
      </p:sp>
      <p:sp>
        <p:nvSpPr>
          <p:cNvPr id="11" name="Chart Placeholder 9">
            <a:extLst>
              <a:ext uri="{FF2B5EF4-FFF2-40B4-BE49-F238E27FC236}">
                <a16:creationId xmlns:a16="http://schemas.microsoft.com/office/drawing/2014/main" id="{59693680-0040-4E91-884A-D427AF4875DC}"/>
              </a:ext>
            </a:extLst>
          </p:cNvPr>
          <p:cNvSpPr>
            <a:spLocks noGrp="1"/>
          </p:cNvSpPr>
          <p:nvPr>
            <p:ph type="chart" sz="quarter" idx="18" hasCustomPrompt="1"/>
          </p:nvPr>
        </p:nvSpPr>
        <p:spPr>
          <a:xfrm>
            <a:off x="6358059" y="1999130"/>
            <a:ext cx="4941766" cy="3579737"/>
          </a:xfrm>
          <a:solidFill>
            <a:schemeClr val="bg2">
              <a:lumMod val="20000"/>
              <a:lumOff val="80000"/>
            </a:schemeClr>
          </a:solidFill>
        </p:spPr>
        <p:txBody>
          <a:bodyPr/>
          <a:lstStyle>
            <a:lvl1pPr marL="0" indent="0">
              <a:buNone/>
              <a:defRPr sz="1600"/>
            </a:lvl1pPr>
          </a:lstStyle>
          <a:p>
            <a:r>
              <a:rPr lang="en-GB"/>
              <a:t>Add graph</a:t>
            </a:r>
          </a:p>
        </p:txBody>
      </p:sp>
      <p:sp>
        <p:nvSpPr>
          <p:cNvPr id="14" name="Text Placeholder 9">
            <a:extLst>
              <a:ext uri="{FF2B5EF4-FFF2-40B4-BE49-F238E27FC236}">
                <a16:creationId xmlns:a16="http://schemas.microsoft.com/office/drawing/2014/main" id="{8F58ECE0-1B4F-46E5-BD09-716EBD33EB53}"/>
              </a:ext>
            </a:extLst>
          </p:cNvPr>
          <p:cNvSpPr>
            <a:spLocks noGrp="1"/>
          </p:cNvSpPr>
          <p:nvPr>
            <p:ph type="body" sz="quarter" idx="20" hasCustomPrompt="1"/>
          </p:nvPr>
        </p:nvSpPr>
        <p:spPr>
          <a:xfrm>
            <a:off x="6358059" y="5757371"/>
            <a:ext cx="4941766" cy="242103"/>
          </a:xfrm>
        </p:spPr>
        <p:txBody>
          <a:bodyPr vert="horz" lIns="0" tIns="0" rIns="0" bIns="0" rtlCol="0">
            <a:noAutofit/>
          </a:bodyPr>
          <a:lstStyle>
            <a:lvl1pPr marL="0" indent="0">
              <a:buNone/>
              <a:defRPr lang="en-US" sz="9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footnote/source</a:t>
            </a:r>
            <a:endParaRPr lang="en-GB"/>
          </a:p>
        </p:txBody>
      </p:sp>
      <p:sp>
        <p:nvSpPr>
          <p:cNvPr id="12" name="Content Placeholder 4">
            <a:extLst>
              <a:ext uri="{FF2B5EF4-FFF2-40B4-BE49-F238E27FC236}">
                <a16:creationId xmlns:a16="http://schemas.microsoft.com/office/drawing/2014/main" id="{1A5B07B7-037F-468E-8448-5A29FA5C1783}"/>
              </a:ext>
            </a:extLst>
          </p:cNvPr>
          <p:cNvSpPr>
            <a:spLocks noGrp="1"/>
          </p:cNvSpPr>
          <p:nvPr>
            <p:ph sz="quarter" idx="11" hasCustomPrompt="1"/>
          </p:nvPr>
        </p:nvSpPr>
        <p:spPr>
          <a:xfrm>
            <a:off x="906464" y="1999130"/>
            <a:ext cx="4785420" cy="3858745"/>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itle 1">
            <a:extLst>
              <a:ext uri="{FF2B5EF4-FFF2-40B4-BE49-F238E27FC236}">
                <a16:creationId xmlns:a16="http://schemas.microsoft.com/office/drawing/2014/main" id="{7EA24D25-6338-4D89-B23F-AFC937C38DBC}"/>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16" name="Text Placeholder 3">
            <a:extLst>
              <a:ext uri="{FF2B5EF4-FFF2-40B4-BE49-F238E27FC236}">
                <a16:creationId xmlns:a16="http://schemas.microsoft.com/office/drawing/2014/main" id="{F748BD08-B8C9-4550-A6AD-F538C91EF48E}"/>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29747014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ubtitle text &amp; table">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906463" y="1592263"/>
            <a:ext cx="2972202" cy="4265613"/>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able Placeholder 5">
            <a:extLst>
              <a:ext uri="{FF2B5EF4-FFF2-40B4-BE49-F238E27FC236}">
                <a16:creationId xmlns:a16="http://schemas.microsoft.com/office/drawing/2014/main" id="{801FAED1-3BDC-4517-B5E4-D412EC0FFF2A}"/>
              </a:ext>
            </a:extLst>
          </p:cNvPr>
          <p:cNvSpPr>
            <a:spLocks noGrp="1"/>
          </p:cNvSpPr>
          <p:nvPr>
            <p:ph type="tbl" sz="quarter" idx="12" hasCustomPrompt="1"/>
          </p:nvPr>
        </p:nvSpPr>
        <p:spPr>
          <a:xfrm>
            <a:off x="4178300" y="1592263"/>
            <a:ext cx="7121525" cy="4265613"/>
          </a:xfrm>
          <a:solidFill>
            <a:schemeClr val="bg2">
              <a:lumMod val="20000"/>
              <a:lumOff val="80000"/>
            </a:schemeClr>
          </a:solidFill>
        </p:spPr>
        <p:txBody>
          <a:bodyPr/>
          <a:lstStyle>
            <a:lvl1pPr marL="0" indent="0">
              <a:buNone/>
              <a:defRPr sz="1600"/>
            </a:lvl1pPr>
          </a:lstStyle>
          <a:p>
            <a:r>
              <a:rPr lang="en-GB"/>
              <a:t>Add table</a:t>
            </a:r>
          </a:p>
        </p:txBody>
      </p:sp>
      <p:sp>
        <p:nvSpPr>
          <p:cNvPr id="8" name="Title 1">
            <a:extLst>
              <a:ext uri="{FF2B5EF4-FFF2-40B4-BE49-F238E27FC236}">
                <a16:creationId xmlns:a16="http://schemas.microsoft.com/office/drawing/2014/main" id="{A6B8A2C8-F818-400B-AA9D-F517A11CFB98}"/>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10" name="Text Placeholder 3">
            <a:extLst>
              <a:ext uri="{FF2B5EF4-FFF2-40B4-BE49-F238E27FC236}">
                <a16:creationId xmlns:a16="http://schemas.microsoft.com/office/drawing/2014/main" id="{F23AF189-54C8-4682-90AF-B2D0581D3682}"/>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1854657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8E95937-F466-4F58-B582-8721D3C9D23D}"/>
              </a:ext>
            </a:extLst>
          </p:cNvPr>
          <p:cNvSpPr>
            <a:spLocks noGrp="1"/>
          </p:cNvSpPr>
          <p:nvPr>
            <p:ph sz="quarter" idx="11" hasCustomPrompt="1"/>
          </p:nvPr>
        </p:nvSpPr>
        <p:spPr>
          <a:xfrm>
            <a:off x="906462" y="1592263"/>
            <a:ext cx="10393363" cy="4265611"/>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1">
            <a:extLst>
              <a:ext uri="{FF2B5EF4-FFF2-40B4-BE49-F238E27FC236}">
                <a16:creationId xmlns:a16="http://schemas.microsoft.com/office/drawing/2014/main" id="{5E707E8D-02A6-4E60-A9BC-589876C900E6}"/>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9" name="Text Placeholder 3">
            <a:extLst>
              <a:ext uri="{FF2B5EF4-FFF2-40B4-BE49-F238E27FC236}">
                <a16:creationId xmlns:a16="http://schemas.microsoft.com/office/drawing/2014/main" id="{F9C34D73-6474-4E7F-9F4E-0FBC9BFE753A}"/>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14520250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ubtitle &amp; 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801FAED1-3BDC-4517-B5E4-D412EC0FFF2A}"/>
              </a:ext>
            </a:extLst>
          </p:cNvPr>
          <p:cNvSpPr>
            <a:spLocks noGrp="1"/>
          </p:cNvSpPr>
          <p:nvPr>
            <p:ph type="tbl" sz="quarter" idx="12" hasCustomPrompt="1"/>
          </p:nvPr>
        </p:nvSpPr>
        <p:spPr>
          <a:xfrm>
            <a:off x="906462" y="1592263"/>
            <a:ext cx="10393361" cy="4265613"/>
          </a:xfrm>
          <a:solidFill>
            <a:schemeClr val="bg2">
              <a:lumMod val="20000"/>
              <a:lumOff val="80000"/>
            </a:schemeClr>
          </a:solidFill>
        </p:spPr>
        <p:txBody>
          <a:bodyPr/>
          <a:lstStyle>
            <a:lvl1pPr marL="0" indent="0">
              <a:buNone/>
              <a:defRPr sz="1600"/>
            </a:lvl1pPr>
          </a:lstStyle>
          <a:p>
            <a:r>
              <a:rPr lang="en-GB"/>
              <a:t>Add table</a:t>
            </a:r>
          </a:p>
        </p:txBody>
      </p:sp>
      <p:sp>
        <p:nvSpPr>
          <p:cNvPr id="7" name="Title 1">
            <a:extLst>
              <a:ext uri="{FF2B5EF4-FFF2-40B4-BE49-F238E27FC236}">
                <a16:creationId xmlns:a16="http://schemas.microsoft.com/office/drawing/2014/main" id="{1C1F7C03-37EE-463A-A910-97529A017ED9}"/>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9" name="Text Placeholder 3">
            <a:extLst>
              <a:ext uri="{FF2B5EF4-FFF2-40B4-BE49-F238E27FC236}">
                <a16:creationId xmlns:a16="http://schemas.microsoft.com/office/drawing/2014/main" id="{D68EE590-3ED0-4815-8767-B8E90785ACD9}"/>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2705229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mp; pic with caption">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63F8DF2-10EE-4ED2-91AB-B7E3C37627A0}"/>
              </a:ext>
            </a:extLst>
          </p:cNvPr>
          <p:cNvSpPr>
            <a:spLocks noGrp="1"/>
          </p:cNvSpPr>
          <p:nvPr>
            <p:ph type="pic" sz="quarter" idx="12" hasCustomPrompt="1"/>
          </p:nvPr>
        </p:nvSpPr>
        <p:spPr>
          <a:xfrm>
            <a:off x="906463" y="1592263"/>
            <a:ext cx="10393362" cy="4265611"/>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10" name="Text Placeholder 9">
            <a:extLst>
              <a:ext uri="{FF2B5EF4-FFF2-40B4-BE49-F238E27FC236}">
                <a16:creationId xmlns:a16="http://schemas.microsoft.com/office/drawing/2014/main" id="{75C1C585-F7B3-47D7-9F59-BA03B794FAAB}"/>
              </a:ext>
            </a:extLst>
          </p:cNvPr>
          <p:cNvSpPr>
            <a:spLocks noGrp="1"/>
          </p:cNvSpPr>
          <p:nvPr>
            <p:ph type="body" sz="quarter" idx="13" hasCustomPrompt="1"/>
          </p:nvPr>
        </p:nvSpPr>
        <p:spPr>
          <a:xfrm>
            <a:off x="906463" y="5512279"/>
            <a:ext cx="10393362" cy="345596"/>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6" name="Title 1">
            <a:extLst>
              <a:ext uri="{FF2B5EF4-FFF2-40B4-BE49-F238E27FC236}">
                <a16:creationId xmlns:a16="http://schemas.microsoft.com/office/drawing/2014/main" id="{03D6CAE8-AF90-41F4-8F55-C162F3533105}"/>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7" name="Text Placeholder 3">
            <a:extLst>
              <a:ext uri="{FF2B5EF4-FFF2-40B4-BE49-F238E27FC236}">
                <a16:creationId xmlns:a16="http://schemas.microsoft.com/office/drawing/2014/main" id="{74F0A3C8-9D3E-47D2-A073-0C96B56AC2CE}"/>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13452710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mp; 4 pics with caption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63F8DF2-10EE-4ED2-91AB-B7E3C37627A0}"/>
              </a:ext>
            </a:extLst>
          </p:cNvPr>
          <p:cNvSpPr>
            <a:spLocks noGrp="1"/>
          </p:cNvSpPr>
          <p:nvPr>
            <p:ph type="pic" sz="quarter" idx="12" hasCustomPrompt="1"/>
          </p:nvPr>
        </p:nvSpPr>
        <p:spPr>
          <a:xfrm>
            <a:off x="906462" y="1607247"/>
            <a:ext cx="3172377" cy="1963969"/>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18" name="Text Placeholder 9">
            <a:extLst>
              <a:ext uri="{FF2B5EF4-FFF2-40B4-BE49-F238E27FC236}">
                <a16:creationId xmlns:a16="http://schemas.microsoft.com/office/drawing/2014/main" id="{B2272C8A-2075-4FD0-8954-8369EB1314B7}"/>
              </a:ext>
            </a:extLst>
          </p:cNvPr>
          <p:cNvSpPr>
            <a:spLocks noGrp="1"/>
          </p:cNvSpPr>
          <p:nvPr>
            <p:ph type="body" sz="quarter" idx="20" hasCustomPrompt="1"/>
          </p:nvPr>
        </p:nvSpPr>
        <p:spPr>
          <a:xfrm>
            <a:off x="906462" y="3225621"/>
            <a:ext cx="3172377" cy="345596"/>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19" name="Picture Placeholder 7">
            <a:extLst>
              <a:ext uri="{FF2B5EF4-FFF2-40B4-BE49-F238E27FC236}">
                <a16:creationId xmlns:a16="http://schemas.microsoft.com/office/drawing/2014/main" id="{9F834D9C-3B92-4F61-A784-44587D75D7FE}"/>
              </a:ext>
            </a:extLst>
          </p:cNvPr>
          <p:cNvSpPr>
            <a:spLocks noGrp="1"/>
          </p:cNvSpPr>
          <p:nvPr>
            <p:ph type="pic" sz="quarter" idx="21" hasCustomPrompt="1"/>
          </p:nvPr>
        </p:nvSpPr>
        <p:spPr>
          <a:xfrm>
            <a:off x="906462" y="3904179"/>
            <a:ext cx="3172377" cy="1963969"/>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20" name="Text Placeholder 9">
            <a:extLst>
              <a:ext uri="{FF2B5EF4-FFF2-40B4-BE49-F238E27FC236}">
                <a16:creationId xmlns:a16="http://schemas.microsoft.com/office/drawing/2014/main" id="{B2805005-9CB6-4A6C-BA20-589CDE8E3CA1}"/>
              </a:ext>
            </a:extLst>
          </p:cNvPr>
          <p:cNvSpPr>
            <a:spLocks noGrp="1"/>
          </p:cNvSpPr>
          <p:nvPr>
            <p:ph type="body" sz="quarter" idx="22" hasCustomPrompt="1"/>
          </p:nvPr>
        </p:nvSpPr>
        <p:spPr>
          <a:xfrm>
            <a:off x="906462" y="5522553"/>
            <a:ext cx="3172377" cy="345596"/>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26" name="Title 1">
            <a:extLst>
              <a:ext uri="{FF2B5EF4-FFF2-40B4-BE49-F238E27FC236}">
                <a16:creationId xmlns:a16="http://schemas.microsoft.com/office/drawing/2014/main" id="{57222905-2F14-47F1-99A6-06773954A799}"/>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32" name="Text Placeholder 3">
            <a:extLst>
              <a:ext uri="{FF2B5EF4-FFF2-40B4-BE49-F238E27FC236}">
                <a16:creationId xmlns:a16="http://schemas.microsoft.com/office/drawing/2014/main" id="{C47EC3CE-08E6-4FE7-B0D7-2DA955BF82A9}"/>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28" name="Picture Placeholder 7">
            <a:extLst>
              <a:ext uri="{FF2B5EF4-FFF2-40B4-BE49-F238E27FC236}">
                <a16:creationId xmlns:a16="http://schemas.microsoft.com/office/drawing/2014/main" id="{0FCE2297-5715-415F-989A-21C43C6BE274}"/>
              </a:ext>
            </a:extLst>
          </p:cNvPr>
          <p:cNvSpPr>
            <a:spLocks noGrp="1"/>
          </p:cNvSpPr>
          <p:nvPr>
            <p:ph type="pic" sz="quarter" idx="23" hasCustomPrompt="1"/>
          </p:nvPr>
        </p:nvSpPr>
        <p:spPr>
          <a:xfrm>
            <a:off x="8127448" y="1607247"/>
            <a:ext cx="3172377" cy="1963969"/>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29" name="Text Placeholder 9">
            <a:extLst>
              <a:ext uri="{FF2B5EF4-FFF2-40B4-BE49-F238E27FC236}">
                <a16:creationId xmlns:a16="http://schemas.microsoft.com/office/drawing/2014/main" id="{B401E369-C630-4F33-93FD-AAB7B5C4E592}"/>
              </a:ext>
            </a:extLst>
          </p:cNvPr>
          <p:cNvSpPr>
            <a:spLocks noGrp="1"/>
          </p:cNvSpPr>
          <p:nvPr>
            <p:ph type="body" sz="quarter" idx="24" hasCustomPrompt="1"/>
          </p:nvPr>
        </p:nvSpPr>
        <p:spPr>
          <a:xfrm>
            <a:off x="8127448" y="3225621"/>
            <a:ext cx="3172377" cy="345596"/>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30" name="Picture Placeholder 7">
            <a:extLst>
              <a:ext uri="{FF2B5EF4-FFF2-40B4-BE49-F238E27FC236}">
                <a16:creationId xmlns:a16="http://schemas.microsoft.com/office/drawing/2014/main" id="{69DA894B-3A77-4039-9E06-5D4A4CBB34E4}"/>
              </a:ext>
            </a:extLst>
          </p:cNvPr>
          <p:cNvSpPr>
            <a:spLocks noGrp="1"/>
          </p:cNvSpPr>
          <p:nvPr>
            <p:ph type="pic" sz="quarter" idx="25" hasCustomPrompt="1"/>
          </p:nvPr>
        </p:nvSpPr>
        <p:spPr>
          <a:xfrm>
            <a:off x="8127448" y="3904179"/>
            <a:ext cx="3172377" cy="1963969"/>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31" name="Text Placeholder 9">
            <a:extLst>
              <a:ext uri="{FF2B5EF4-FFF2-40B4-BE49-F238E27FC236}">
                <a16:creationId xmlns:a16="http://schemas.microsoft.com/office/drawing/2014/main" id="{26A699C0-3C99-4CC4-9299-A29775AE0EB8}"/>
              </a:ext>
            </a:extLst>
          </p:cNvPr>
          <p:cNvSpPr>
            <a:spLocks noGrp="1"/>
          </p:cNvSpPr>
          <p:nvPr>
            <p:ph type="body" sz="quarter" idx="26" hasCustomPrompt="1"/>
          </p:nvPr>
        </p:nvSpPr>
        <p:spPr>
          <a:xfrm>
            <a:off x="8127448" y="5522553"/>
            <a:ext cx="3172377" cy="345596"/>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33" name="Picture Placeholder 7">
            <a:extLst>
              <a:ext uri="{FF2B5EF4-FFF2-40B4-BE49-F238E27FC236}">
                <a16:creationId xmlns:a16="http://schemas.microsoft.com/office/drawing/2014/main" id="{329FCA89-66DA-4EEB-86AB-16E34D113A5B}"/>
              </a:ext>
            </a:extLst>
          </p:cNvPr>
          <p:cNvSpPr>
            <a:spLocks noGrp="1"/>
          </p:cNvSpPr>
          <p:nvPr>
            <p:ph type="pic" sz="quarter" idx="27" hasCustomPrompt="1"/>
          </p:nvPr>
        </p:nvSpPr>
        <p:spPr>
          <a:xfrm>
            <a:off x="4516955" y="1607247"/>
            <a:ext cx="3172377" cy="1963969"/>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34" name="Text Placeholder 9">
            <a:extLst>
              <a:ext uri="{FF2B5EF4-FFF2-40B4-BE49-F238E27FC236}">
                <a16:creationId xmlns:a16="http://schemas.microsoft.com/office/drawing/2014/main" id="{12CF2E81-D19B-4BB4-A530-673FE1E269F8}"/>
              </a:ext>
            </a:extLst>
          </p:cNvPr>
          <p:cNvSpPr>
            <a:spLocks noGrp="1"/>
          </p:cNvSpPr>
          <p:nvPr>
            <p:ph type="body" sz="quarter" idx="28" hasCustomPrompt="1"/>
          </p:nvPr>
        </p:nvSpPr>
        <p:spPr>
          <a:xfrm>
            <a:off x="4516955" y="3225621"/>
            <a:ext cx="3172377" cy="345596"/>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35" name="Picture Placeholder 7">
            <a:extLst>
              <a:ext uri="{FF2B5EF4-FFF2-40B4-BE49-F238E27FC236}">
                <a16:creationId xmlns:a16="http://schemas.microsoft.com/office/drawing/2014/main" id="{C93E7E5B-1799-4786-9F38-E2433E4574E6}"/>
              </a:ext>
            </a:extLst>
          </p:cNvPr>
          <p:cNvSpPr>
            <a:spLocks noGrp="1"/>
          </p:cNvSpPr>
          <p:nvPr>
            <p:ph type="pic" sz="quarter" idx="29" hasCustomPrompt="1"/>
          </p:nvPr>
        </p:nvSpPr>
        <p:spPr>
          <a:xfrm>
            <a:off x="4516955" y="3904179"/>
            <a:ext cx="3172377" cy="1963969"/>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36" name="Text Placeholder 9">
            <a:extLst>
              <a:ext uri="{FF2B5EF4-FFF2-40B4-BE49-F238E27FC236}">
                <a16:creationId xmlns:a16="http://schemas.microsoft.com/office/drawing/2014/main" id="{184DF83C-1D00-4A59-9CB9-73A98001C2EA}"/>
              </a:ext>
            </a:extLst>
          </p:cNvPr>
          <p:cNvSpPr>
            <a:spLocks noGrp="1"/>
          </p:cNvSpPr>
          <p:nvPr>
            <p:ph type="body" sz="quarter" idx="30" hasCustomPrompt="1"/>
          </p:nvPr>
        </p:nvSpPr>
        <p:spPr>
          <a:xfrm>
            <a:off x="4516955" y="5522553"/>
            <a:ext cx="3172377" cy="345596"/>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picture caption</a:t>
            </a:r>
            <a:endParaRPr lang="en-GB"/>
          </a:p>
        </p:txBody>
      </p:sp>
    </p:spTree>
    <p:extLst>
      <p:ext uri="{BB962C8B-B14F-4D97-AF65-F5344CB8AC3E}">
        <p14:creationId xmlns:p14="http://schemas.microsoft.com/office/powerpoint/2010/main" val="22024967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amp; pic with captio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3D6CAE8-AF90-41F4-8F55-C162F3533105}"/>
              </a:ext>
            </a:extLst>
          </p:cNvPr>
          <p:cNvSpPr>
            <a:spLocks noGrp="1"/>
          </p:cNvSpPr>
          <p:nvPr>
            <p:ph type="title" hasCustomPrompt="1"/>
          </p:nvPr>
        </p:nvSpPr>
        <p:spPr>
          <a:xfrm>
            <a:off x="906463" y="506192"/>
            <a:ext cx="10393362" cy="540000"/>
          </a:xfrm>
        </p:spPr>
        <p:txBody>
          <a:bodyPr anchor="ctr"/>
          <a:lstStyle>
            <a:lvl1pPr>
              <a:defRPr/>
            </a:lvl1pPr>
          </a:lstStyle>
          <a:p>
            <a:r>
              <a:rPr lang="en-US"/>
              <a:t>Person x1</a:t>
            </a:r>
            <a:endParaRPr lang="en-GB"/>
          </a:p>
        </p:txBody>
      </p:sp>
      <p:sp>
        <p:nvSpPr>
          <p:cNvPr id="7" name="Text Placeholder 3">
            <a:extLst>
              <a:ext uri="{FF2B5EF4-FFF2-40B4-BE49-F238E27FC236}">
                <a16:creationId xmlns:a16="http://schemas.microsoft.com/office/drawing/2014/main" id="{74F0A3C8-9D3E-47D2-A073-0C96B56AC2CE}"/>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15" name="Picture Placeholder 7">
            <a:extLst>
              <a:ext uri="{FF2B5EF4-FFF2-40B4-BE49-F238E27FC236}">
                <a16:creationId xmlns:a16="http://schemas.microsoft.com/office/drawing/2014/main" id="{1F4F3F20-82EB-4BBF-80E7-89336978D519}"/>
              </a:ext>
            </a:extLst>
          </p:cNvPr>
          <p:cNvSpPr>
            <a:spLocks noGrp="1"/>
          </p:cNvSpPr>
          <p:nvPr>
            <p:ph type="pic" sz="quarter" idx="12" hasCustomPrompt="1"/>
          </p:nvPr>
        </p:nvSpPr>
        <p:spPr>
          <a:xfrm>
            <a:off x="906463" y="1592263"/>
            <a:ext cx="2463461" cy="2096159"/>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16" name="Text Placeholder 9">
            <a:extLst>
              <a:ext uri="{FF2B5EF4-FFF2-40B4-BE49-F238E27FC236}">
                <a16:creationId xmlns:a16="http://schemas.microsoft.com/office/drawing/2014/main" id="{6211F088-6EBE-48DF-BF0B-4829481D56EC}"/>
              </a:ext>
            </a:extLst>
          </p:cNvPr>
          <p:cNvSpPr>
            <a:spLocks noGrp="1"/>
          </p:cNvSpPr>
          <p:nvPr>
            <p:ph type="body" sz="quarter" idx="13" hasCustomPrompt="1"/>
          </p:nvPr>
        </p:nvSpPr>
        <p:spPr>
          <a:xfrm>
            <a:off x="906463" y="3683973"/>
            <a:ext cx="2462109" cy="898302"/>
          </a:xfrm>
          <a:solidFill>
            <a:srgbClr val="4D4D4D"/>
          </a:solidFill>
        </p:spPr>
        <p:txBody>
          <a:bodyPr lIns="108000" tIns="108000" rIns="108000" bIns="108000"/>
          <a:lstStyle>
            <a:lvl1pPr marL="0" indent="0">
              <a:buNone/>
              <a:defRPr sz="900" b="1" i="0">
                <a:solidFill>
                  <a:schemeClr val="bg1"/>
                </a:solidFill>
                <a:latin typeface="Arial" panose="020B0604020202020204" pitchFamily="34" charset="0"/>
                <a:cs typeface="Arial" panose="020B0604020202020204" pitchFamily="34" charset="0"/>
              </a:defRPr>
            </a:lvl1pPr>
          </a:lstStyle>
          <a:p>
            <a:pPr lvl="0"/>
            <a:r>
              <a:rPr lang="en-US"/>
              <a:t>Add text</a:t>
            </a:r>
            <a:endParaRPr lang="en-GB"/>
          </a:p>
        </p:txBody>
      </p:sp>
      <p:sp>
        <p:nvSpPr>
          <p:cNvPr id="17" name="Text Placeholder 4">
            <a:extLst>
              <a:ext uri="{FF2B5EF4-FFF2-40B4-BE49-F238E27FC236}">
                <a16:creationId xmlns:a16="http://schemas.microsoft.com/office/drawing/2014/main" id="{C5E10A17-9825-4163-81DF-4DDE28D255D0}"/>
              </a:ext>
            </a:extLst>
          </p:cNvPr>
          <p:cNvSpPr>
            <a:spLocks noGrp="1"/>
          </p:cNvSpPr>
          <p:nvPr>
            <p:ph type="body" sz="quarter" idx="31" hasCustomPrompt="1"/>
          </p:nvPr>
        </p:nvSpPr>
        <p:spPr>
          <a:xfrm>
            <a:off x="3708971" y="1592262"/>
            <a:ext cx="7576566" cy="4265613"/>
          </a:xfrm>
        </p:spPr>
        <p:txBody>
          <a:bodyPr vert="horz" lIns="0" tIns="45720" rIns="91440" bIns="45720" rtlCol="0">
            <a:noAutofit/>
          </a:bodyPr>
          <a:lstStyle>
            <a:lvl1pPr>
              <a:defRPr lang="en-US" sz="1600" dirty="0" smtClean="0"/>
            </a:lvl1pPr>
            <a:lvl2pPr>
              <a:defRPr lang="en-US" sz="1600" dirty="0" smtClean="0"/>
            </a:lvl2pPr>
            <a:lvl3pPr>
              <a:defRPr lang="en-GB" sz="1600" dirty="0"/>
            </a:lvl3pPr>
          </a:lstStyle>
          <a:p>
            <a:pPr marL="174625" lvl="0" indent="-174625"/>
            <a:r>
              <a:rPr lang="en-US"/>
              <a:t>Add first level body copy</a:t>
            </a:r>
          </a:p>
          <a:p>
            <a:pPr marL="452438" lvl="1" indent="-185738"/>
            <a:r>
              <a:rPr lang="en-US"/>
              <a:t>Second level</a:t>
            </a:r>
          </a:p>
          <a:p>
            <a:pPr marL="801688" lvl="2" indent="-174625"/>
            <a:r>
              <a:rPr lang="en-US"/>
              <a:t>Third level</a:t>
            </a:r>
            <a:endParaRPr lang="en-GB"/>
          </a:p>
        </p:txBody>
      </p:sp>
    </p:spTree>
    <p:extLst>
      <p:ext uri="{BB962C8B-B14F-4D97-AF65-F5344CB8AC3E}">
        <p14:creationId xmlns:p14="http://schemas.microsoft.com/office/powerpoint/2010/main" val="27601283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Title &amp; pic with captio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3D6CAE8-AF90-41F4-8F55-C162F3533105}"/>
              </a:ext>
            </a:extLst>
          </p:cNvPr>
          <p:cNvSpPr>
            <a:spLocks noGrp="1"/>
          </p:cNvSpPr>
          <p:nvPr>
            <p:ph type="title" hasCustomPrompt="1"/>
          </p:nvPr>
        </p:nvSpPr>
        <p:spPr>
          <a:xfrm>
            <a:off x="906463" y="506192"/>
            <a:ext cx="10393362" cy="540000"/>
          </a:xfrm>
        </p:spPr>
        <p:txBody>
          <a:bodyPr anchor="ctr"/>
          <a:lstStyle>
            <a:lvl1pPr>
              <a:defRPr/>
            </a:lvl1pPr>
          </a:lstStyle>
          <a:p>
            <a:r>
              <a:rPr lang="en-US"/>
              <a:t>people x2</a:t>
            </a:r>
            <a:endParaRPr lang="en-GB"/>
          </a:p>
        </p:txBody>
      </p:sp>
      <p:sp>
        <p:nvSpPr>
          <p:cNvPr id="7" name="Text Placeholder 3">
            <a:extLst>
              <a:ext uri="{FF2B5EF4-FFF2-40B4-BE49-F238E27FC236}">
                <a16:creationId xmlns:a16="http://schemas.microsoft.com/office/drawing/2014/main" id="{74F0A3C8-9D3E-47D2-A073-0C96B56AC2CE}"/>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18" name="Text Placeholder 4">
            <a:extLst>
              <a:ext uri="{FF2B5EF4-FFF2-40B4-BE49-F238E27FC236}">
                <a16:creationId xmlns:a16="http://schemas.microsoft.com/office/drawing/2014/main" id="{1FAF04D7-8B74-471D-9FA1-3C6FED8E9192}"/>
              </a:ext>
            </a:extLst>
          </p:cNvPr>
          <p:cNvSpPr>
            <a:spLocks noGrp="1"/>
          </p:cNvSpPr>
          <p:nvPr>
            <p:ph type="body" sz="quarter" idx="31" hasCustomPrompt="1"/>
          </p:nvPr>
        </p:nvSpPr>
        <p:spPr>
          <a:xfrm>
            <a:off x="2947598" y="1592262"/>
            <a:ext cx="2805930" cy="4265613"/>
          </a:xfrm>
        </p:spPr>
        <p:txBody>
          <a:bodyPr vert="horz" lIns="0" tIns="45720" rIns="91440" bIns="45720" rtlCol="0">
            <a:noAutofit/>
          </a:bodyPr>
          <a:lstStyle>
            <a:lvl1pPr>
              <a:defRPr lang="en-US" sz="1400" dirty="0" smtClean="0"/>
            </a:lvl1pPr>
            <a:lvl2pPr>
              <a:defRPr lang="en-US" sz="1400" dirty="0" smtClean="0"/>
            </a:lvl2pPr>
            <a:lvl3pPr>
              <a:defRPr lang="en-GB" sz="1400" dirty="0"/>
            </a:lvl3pPr>
          </a:lstStyle>
          <a:p>
            <a:pPr marL="174625" lvl="0" indent="-174625"/>
            <a:r>
              <a:rPr lang="en-US"/>
              <a:t>Add first level body copy</a:t>
            </a:r>
          </a:p>
          <a:p>
            <a:pPr marL="452438" lvl="1" indent="-185738"/>
            <a:r>
              <a:rPr lang="en-US"/>
              <a:t>Second level</a:t>
            </a:r>
          </a:p>
          <a:p>
            <a:pPr marL="801688" lvl="2" indent="-174625"/>
            <a:r>
              <a:rPr lang="en-US"/>
              <a:t>Third level</a:t>
            </a:r>
            <a:endParaRPr lang="en-GB"/>
          </a:p>
        </p:txBody>
      </p:sp>
      <p:sp>
        <p:nvSpPr>
          <p:cNvPr id="19" name="Picture Placeholder 7">
            <a:extLst>
              <a:ext uri="{FF2B5EF4-FFF2-40B4-BE49-F238E27FC236}">
                <a16:creationId xmlns:a16="http://schemas.microsoft.com/office/drawing/2014/main" id="{35D0F6B1-1FD7-4B9F-A213-CDA7AA7BE50C}"/>
              </a:ext>
            </a:extLst>
          </p:cNvPr>
          <p:cNvSpPr>
            <a:spLocks noGrp="1"/>
          </p:cNvSpPr>
          <p:nvPr>
            <p:ph type="pic" sz="quarter" idx="12" hasCustomPrompt="1"/>
          </p:nvPr>
        </p:nvSpPr>
        <p:spPr>
          <a:xfrm>
            <a:off x="906463" y="1592263"/>
            <a:ext cx="1786045" cy="2096159"/>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20" name="Text Placeholder 9">
            <a:extLst>
              <a:ext uri="{FF2B5EF4-FFF2-40B4-BE49-F238E27FC236}">
                <a16:creationId xmlns:a16="http://schemas.microsoft.com/office/drawing/2014/main" id="{6B7C7C2E-6449-4AAA-AACE-276385BB591E}"/>
              </a:ext>
            </a:extLst>
          </p:cNvPr>
          <p:cNvSpPr>
            <a:spLocks noGrp="1"/>
          </p:cNvSpPr>
          <p:nvPr>
            <p:ph type="body" sz="quarter" idx="13" hasCustomPrompt="1"/>
          </p:nvPr>
        </p:nvSpPr>
        <p:spPr>
          <a:xfrm>
            <a:off x="906463" y="3683973"/>
            <a:ext cx="1785065" cy="898302"/>
          </a:xfrm>
          <a:solidFill>
            <a:srgbClr val="4D4D4D"/>
          </a:solidFill>
        </p:spPr>
        <p:txBody>
          <a:bodyPr lIns="108000" tIns="108000" rIns="108000" bIns="108000"/>
          <a:lstStyle>
            <a:lvl1pPr marL="0" indent="0">
              <a:buNone/>
              <a:defRPr sz="900" b="1" i="0">
                <a:solidFill>
                  <a:schemeClr val="bg1"/>
                </a:solidFill>
                <a:latin typeface="Arial" panose="020B0604020202020204" pitchFamily="34" charset="0"/>
                <a:cs typeface="Arial" panose="020B0604020202020204" pitchFamily="34" charset="0"/>
              </a:defRPr>
            </a:lvl1pPr>
          </a:lstStyle>
          <a:p>
            <a:pPr lvl="0"/>
            <a:r>
              <a:rPr lang="en-US"/>
              <a:t>Add text</a:t>
            </a:r>
            <a:endParaRPr lang="en-GB"/>
          </a:p>
        </p:txBody>
      </p:sp>
      <p:sp>
        <p:nvSpPr>
          <p:cNvPr id="24" name="Text Placeholder 4">
            <a:extLst>
              <a:ext uri="{FF2B5EF4-FFF2-40B4-BE49-F238E27FC236}">
                <a16:creationId xmlns:a16="http://schemas.microsoft.com/office/drawing/2014/main" id="{DB553D4E-FF79-4F9C-AE9A-0AE6C6B12C4F}"/>
              </a:ext>
            </a:extLst>
          </p:cNvPr>
          <p:cNvSpPr>
            <a:spLocks noGrp="1"/>
          </p:cNvSpPr>
          <p:nvPr>
            <p:ph type="body" sz="quarter" idx="32" hasCustomPrompt="1"/>
          </p:nvPr>
        </p:nvSpPr>
        <p:spPr>
          <a:xfrm>
            <a:off x="8479607" y="1592262"/>
            <a:ext cx="2805930" cy="4265613"/>
          </a:xfrm>
        </p:spPr>
        <p:txBody>
          <a:bodyPr vert="horz" lIns="0" tIns="45720" rIns="91440" bIns="45720" rtlCol="0">
            <a:noAutofit/>
          </a:bodyPr>
          <a:lstStyle>
            <a:lvl1pPr>
              <a:defRPr lang="en-US" sz="1400" dirty="0" smtClean="0"/>
            </a:lvl1pPr>
            <a:lvl2pPr>
              <a:defRPr lang="en-US" sz="1400" dirty="0" smtClean="0"/>
            </a:lvl2pPr>
            <a:lvl3pPr>
              <a:defRPr lang="en-GB" sz="1400" dirty="0"/>
            </a:lvl3pPr>
          </a:lstStyle>
          <a:p>
            <a:pPr marL="174625" lvl="0" indent="-174625"/>
            <a:r>
              <a:rPr lang="en-US"/>
              <a:t>Add first level body copy</a:t>
            </a:r>
          </a:p>
          <a:p>
            <a:pPr marL="452438" lvl="1" indent="-185738"/>
            <a:r>
              <a:rPr lang="en-US"/>
              <a:t>Second level</a:t>
            </a:r>
          </a:p>
          <a:p>
            <a:pPr marL="801688" lvl="2" indent="-174625"/>
            <a:r>
              <a:rPr lang="en-US"/>
              <a:t>Third level</a:t>
            </a:r>
            <a:endParaRPr lang="en-GB"/>
          </a:p>
        </p:txBody>
      </p:sp>
      <p:sp>
        <p:nvSpPr>
          <p:cNvPr id="25" name="Picture Placeholder 7">
            <a:extLst>
              <a:ext uri="{FF2B5EF4-FFF2-40B4-BE49-F238E27FC236}">
                <a16:creationId xmlns:a16="http://schemas.microsoft.com/office/drawing/2014/main" id="{4F604CE5-29D5-47F8-B304-4A24EE1F46F7}"/>
              </a:ext>
            </a:extLst>
          </p:cNvPr>
          <p:cNvSpPr>
            <a:spLocks noGrp="1"/>
          </p:cNvSpPr>
          <p:nvPr>
            <p:ph type="pic" sz="quarter" idx="33" hasCustomPrompt="1"/>
          </p:nvPr>
        </p:nvSpPr>
        <p:spPr>
          <a:xfrm>
            <a:off x="6438472" y="1592263"/>
            <a:ext cx="1786045" cy="2096159"/>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26" name="Text Placeholder 9">
            <a:extLst>
              <a:ext uri="{FF2B5EF4-FFF2-40B4-BE49-F238E27FC236}">
                <a16:creationId xmlns:a16="http://schemas.microsoft.com/office/drawing/2014/main" id="{F059DF60-38DC-4667-89DE-D14D049FC7B1}"/>
              </a:ext>
            </a:extLst>
          </p:cNvPr>
          <p:cNvSpPr>
            <a:spLocks noGrp="1"/>
          </p:cNvSpPr>
          <p:nvPr>
            <p:ph type="body" sz="quarter" idx="34" hasCustomPrompt="1"/>
          </p:nvPr>
        </p:nvSpPr>
        <p:spPr>
          <a:xfrm>
            <a:off x="6438472" y="3683973"/>
            <a:ext cx="1785065" cy="898302"/>
          </a:xfrm>
          <a:solidFill>
            <a:srgbClr val="4D4D4D"/>
          </a:solidFill>
        </p:spPr>
        <p:txBody>
          <a:bodyPr lIns="108000" tIns="108000" rIns="108000" bIns="108000"/>
          <a:lstStyle>
            <a:lvl1pPr marL="0" indent="0">
              <a:buNone/>
              <a:defRPr sz="900" b="1" i="0">
                <a:solidFill>
                  <a:schemeClr val="bg1"/>
                </a:solidFill>
                <a:latin typeface="Arial" panose="020B0604020202020204" pitchFamily="34" charset="0"/>
                <a:cs typeface="Arial" panose="020B0604020202020204" pitchFamily="34" charset="0"/>
              </a:defRPr>
            </a:lvl1pPr>
          </a:lstStyle>
          <a:p>
            <a:pPr lvl="0"/>
            <a:r>
              <a:rPr lang="en-US"/>
              <a:t>Add text</a:t>
            </a:r>
            <a:endParaRPr lang="en-GB"/>
          </a:p>
        </p:txBody>
      </p:sp>
    </p:spTree>
    <p:extLst>
      <p:ext uri="{BB962C8B-B14F-4D97-AF65-F5344CB8AC3E}">
        <p14:creationId xmlns:p14="http://schemas.microsoft.com/office/powerpoint/2010/main" val="12387995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mp; 3 pics with text">
    <p:spTree>
      <p:nvGrpSpPr>
        <p:cNvPr id="1" name=""/>
        <p:cNvGrpSpPr/>
        <p:nvPr/>
      </p:nvGrpSpPr>
      <p:grpSpPr>
        <a:xfrm>
          <a:off x="0" y="0"/>
          <a:ext cx="0" cy="0"/>
          <a:chOff x="0" y="0"/>
          <a:chExt cx="0" cy="0"/>
        </a:xfrm>
      </p:grpSpPr>
      <p:sp>
        <p:nvSpPr>
          <p:cNvPr id="14" name="Picture Placeholder 7">
            <a:extLst>
              <a:ext uri="{FF2B5EF4-FFF2-40B4-BE49-F238E27FC236}">
                <a16:creationId xmlns:a16="http://schemas.microsoft.com/office/drawing/2014/main" id="{910E507C-AAE6-4FED-AC4E-A73D986154BA}"/>
              </a:ext>
            </a:extLst>
          </p:cNvPr>
          <p:cNvSpPr>
            <a:spLocks noGrp="1"/>
          </p:cNvSpPr>
          <p:nvPr>
            <p:ph type="pic" sz="quarter" idx="12" hasCustomPrompt="1"/>
          </p:nvPr>
        </p:nvSpPr>
        <p:spPr>
          <a:xfrm>
            <a:off x="906463" y="1592263"/>
            <a:ext cx="3234022" cy="2025038"/>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15" name="Text Placeholder 9">
            <a:extLst>
              <a:ext uri="{FF2B5EF4-FFF2-40B4-BE49-F238E27FC236}">
                <a16:creationId xmlns:a16="http://schemas.microsoft.com/office/drawing/2014/main" id="{C635C1B9-56DB-4822-8BE1-1B71F05D39B4}"/>
              </a:ext>
            </a:extLst>
          </p:cNvPr>
          <p:cNvSpPr>
            <a:spLocks noGrp="1"/>
          </p:cNvSpPr>
          <p:nvPr>
            <p:ph type="body" sz="quarter" idx="13" hasCustomPrompt="1"/>
          </p:nvPr>
        </p:nvSpPr>
        <p:spPr>
          <a:xfrm>
            <a:off x="906463" y="3617300"/>
            <a:ext cx="3234022" cy="488951"/>
          </a:xfrm>
          <a:solidFill>
            <a:srgbClr val="4D4D4D"/>
          </a:solidFill>
        </p:spPr>
        <p:txBody>
          <a:bodyPr lIns="108000" tIns="108000" rIns="108000" bIns="108000"/>
          <a:lstStyle>
            <a:lvl1pPr marL="0" indent="0">
              <a:buFont typeface="Arial" panose="020B0604020202020204" pitchFamily="34" charset="0"/>
              <a:buNone/>
              <a:defRPr sz="1000" i="0">
                <a:solidFill>
                  <a:schemeClr val="bg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4" name="Text Placeholder 3">
            <a:extLst>
              <a:ext uri="{FF2B5EF4-FFF2-40B4-BE49-F238E27FC236}">
                <a16:creationId xmlns:a16="http://schemas.microsoft.com/office/drawing/2014/main" id="{C294BD5C-A104-49D3-B85B-71FA3DCD71ED}"/>
              </a:ext>
            </a:extLst>
          </p:cNvPr>
          <p:cNvSpPr>
            <a:spLocks noGrp="1"/>
          </p:cNvSpPr>
          <p:nvPr>
            <p:ph type="body" sz="quarter" idx="14" hasCustomPrompt="1"/>
          </p:nvPr>
        </p:nvSpPr>
        <p:spPr>
          <a:xfrm>
            <a:off x="906463" y="4237037"/>
            <a:ext cx="3234014" cy="1620838"/>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itle 1">
            <a:extLst>
              <a:ext uri="{FF2B5EF4-FFF2-40B4-BE49-F238E27FC236}">
                <a16:creationId xmlns:a16="http://schemas.microsoft.com/office/drawing/2014/main" id="{E3D4F58A-34E2-4997-A2B2-C106D12D8E82}"/>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17" name="Text Placeholder 3">
            <a:extLst>
              <a:ext uri="{FF2B5EF4-FFF2-40B4-BE49-F238E27FC236}">
                <a16:creationId xmlns:a16="http://schemas.microsoft.com/office/drawing/2014/main" id="{80129624-6553-4A69-85B3-6FEC416B4AB4}"/>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26" name="Picture Placeholder 7">
            <a:extLst>
              <a:ext uri="{FF2B5EF4-FFF2-40B4-BE49-F238E27FC236}">
                <a16:creationId xmlns:a16="http://schemas.microsoft.com/office/drawing/2014/main" id="{3E8025B5-143B-4614-B5F7-C1BC37E178C4}"/>
              </a:ext>
            </a:extLst>
          </p:cNvPr>
          <p:cNvSpPr>
            <a:spLocks noGrp="1"/>
          </p:cNvSpPr>
          <p:nvPr>
            <p:ph type="pic" sz="quarter" idx="15" hasCustomPrompt="1"/>
          </p:nvPr>
        </p:nvSpPr>
        <p:spPr>
          <a:xfrm>
            <a:off x="4478989" y="1592263"/>
            <a:ext cx="3234022" cy="2025038"/>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27" name="Text Placeholder 9">
            <a:extLst>
              <a:ext uri="{FF2B5EF4-FFF2-40B4-BE49-F238E27FC236}">
                <a16:creationId xmlns:a16="http://schemas.microsoft.com/office/drawing/2014/main" id="{1C06426E-732E-443E-9E49-48CC6F3AB8C1}"/>
              </a:ext>
            </a:extLst>
          </p:cNvPr>
          <p:cNvSpPr>
            <a:spLocks noGrp="1"/>
          </p:cNvSpPr>
          <p:nvPr>
            <p:ph type="body" sz="quarter" idx="16" hasCustomPrompt="1"/>
          </p:nvPr>
        </p:nvSpPr>
        <p:spPr>
          <a:xfrm>
            <a:off x="4478989" y="3617300"/>
            <a:ext cx="3234022" cy="488951"/>
          </a:xfrm>
          <a:solidFill>
            <a:srgbClr val="4D4D4D"/>
          </a:solidFill>
        </p:spPr>
        <p:txBody>
          <a:bodyPr lIns="108000" tIns="108000" rIns="108000" bIns="108000"/>
          <a:lstStyle>
            <a:lvl1pPr marL="0" indent="0">
              <a:buFont typeface="Arial" panose="020B0604020202020204" pitchFamily="34" charset="0"/>
              <a:buNone/>
              <a:defRPr sz="1000" i="0">
                <a:solidFill>
                  <a:schemeClr val="bg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31" name="Text Placeholder 3">
            <a:extLst>
              <a:ext uri="{FF2B5EF4-FFF2-40B4-BE49-F238E27FC236}">
                <a16:creationId xmlns:a16="http://schemas.microsoft.com/office/drawing/2014/main" id="{6553159D-437D-4165-93F6-B976A7FE3354}"/>
              </a:ext>
            </a:extLst>
          </p:cNvPr>
          <p:cNvSpPr>
            <a:spLocks noGrp="1"/>
          </p:cNvSpPr>
          <p:nvPr>
            <p:ph type="body" sz="quarter" idx="17" hasCustomPrompt="1"/>
          </p:nvPr>
        </p:nvSpPr>
        <p:spPr>
          <a:xfrm>
            <a:off x="4478989" y="4237037"/>
            <a:ext cx="3234014" cy="1620838"/>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32" name="Picture Placeholder 7">
            <a:extLst>
              <a:ext uri="{FF2B5EF4-FFF2-40B4-BE49-F238E27FC236}">
                <a16:creationId xmlns:a16="http://schemas.microsoft.com/office/drawing/2014/main" id="{F265C580-2414-43EC-BBC4-281B73DDE8B6}"/>
              </a:ext>
            </a:extLst>
          </p:cNvPr>
          <p:cNvSpPr>
            <a:spLocks noGrp="1"/>
          </p:cNvSpPr>
          <p:nvPr>
            <p:ph type="pic" sz="quarter" idx="18" hasCustomPrompt="1"/>
          </p:nvPr>
        </p:nvSpPr>
        <p:spPr>
          <a:xfrm>
            <a:off x="8051515" y="1592263"/>
            <a:ext cx="3234022" cy="2025038"/>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33" name="Text Placeholder 9">
            <a:extLst>
              <a:ext uri="{FF2B5EF4-FFF2-40B4-BE49-F238E27FC236}">
                <a16:creationId xmlns:a16="http://schemas.microsoft.com/office/drawing/2014/main" id="{D1B7CEF5-B8C6-485C-8441-0031BFA2D117}"/>
              </a:ext>
            </a:extLst>
          </p:cNvPr>
          <p:cNvSpPr>
            <a:spLocks noGrp="1"/>
          </p:cNvSpPr>
          <p:nvPr>
            <p:ph type="body" sz="quarter" idx="19" hasCustomPrompt="1"/>
          </p:nvPr>
        </p:nvSpPr>
        <p:spPr>
          <a:xfrm>
            <a:off x="8051515" y="3617300"/>
            <a:ext cx="3234022" cy="488951"/>
          </a:xfrm>
          <a:solidFill>
            <a:srgbClr val="4D4D4D"/>
          </a:solidFill>
        </p:spPr>
        <p:txBody>
          <a:bodyPr lIns="108000" tIns="108000" rIns="108000" bIns="108000"/>
          <a:lstStyle>
            <a:lvl1pPr marL="0" indent="0">
              <a:buFont typeface="Arial" panose="020B0604020202020204" pitchFamily="34" charset="0"/>
              <a:buNone/>
              <a:defRPr sz="1000" i="0">
                <a:solidFill>
                  <a:schemeClr val="bg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34" name="Text Placeholder 3">
            <a:extLst>
              <a:ext uri="{FF2B5EF4-FFF2-40B4-BE49-F238E27FC236}">
                <a16:creationId xmlns:a16="http://schemas.microsoft.com/office/drawing/2014/main" id="{8827904D-E3FE-44A6-AB6B-165CE391E4EF}"/>
              </a:ext>
            </a:extLst>
          </p:cNvPr>
          <p:cNvSpPr>
            <a:spLocks noGrp="1"/>
          </p:cNvSpPr>
          <p:nvPr>
            <p:ph type="body" sz="quarter" idx="20" hasCustomPrompt="1"/>
          </p:nvPr>
        </p:nvSpPr>
        <p:spPr>
          <a:xfrm>
            <a:off x="8051515" y="4237037"/>
            <a:ext cx="3234014" cy="1620838"/>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695427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mp; 6 pics with caption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63F8DF2-10EE-4ED2-91AB-B7E3C37627A0}"/>
              </a:ext>
            </a:extLst>
          </p:cNvPr>
          <p:cNvSpPr>
            <a:spLocks noGrp="1"/>
          </p:cNvSpPr>
          <p:nvPr>
            <p:ph type="pic" sz="quarter" idx="12" hasCustomPrompt="1"/>
          </p:nvPr>
        </p:nvSpPr>
        <p:spPr>
          <a:xfrm>
            <a:off x="906463" y="1592263"/>
            <a:ext cx="1836737" cy="1951021"/>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18" name="Text Placeholder 9">
            <a:extLst>
              <a:ext uri="{FF2B5EF4-FFF2-40B4-BE49-F238E27FC236}">
                <a16:creationId xmlns:a16="http://schemas.microsoft.com/office/drawing/2014/main" id="{CE65C268-9523-4D2B-978E-B84D5D702A5E}"/>
              </a:ext>
            </a:extLst>
          </p:cNvPr>
          <p:cNvSpPr>
            <a:spLocks noGrp="1"/>
          </p:cNvSpPr>
          <p:nvPr>
            <p:ph type="body" sz="quarter" idx="24" hasCustomPrompt="1"/>
          </p:nvPr>
        </p:nvSpPr>
        <p:spPr>
          <a:xfrm>
            <a:off x="906466" y="3051426"/>
            <a:ext cx="1836737" cy="491860"/>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text</a:t>
            </a:r>
            <a:endParaRPr lang="en-GB"/>
          </a:p>
        </p:txBody>
      </p:sp>
      <p:sp>
        <p:nvSpPr>
          <p:cNvPr id="50" name="Title 1">
            <a:extLst>
              <a:ext uri="{FF2B5EF4-FFF2-40B4-BE49-F238E27FC236}">
                <a16:creationId xmlns:a16="http://schemas.microsoft.com/office/drawing/2014/main" id="{FB9C8658-FFA5-439B-8E19-017EB38FE818}"/>
              </a:ext>
            </a:extLst>
          </p:cNvPr>
          <p:cNvSpPr>
            <a:spLocks noGrp="1"/>
          </p:cNvSpPr>
          <p:nvPr>
            <p:ph type="title" hasCustomPrompt="1"/>
          </p:nvPr>
        </p:nvSpPr>
        <p:spPr>
          <a:xfrm>
            <a:off x="906463" y="506192"/>
            <a:ext cx="10393362" cy="540000"/>
          </a:xfrm>
        </p:spPr>
        <p:txBody>
          <a:bodyPr anchor="ctr"/>
          <a:lstStyle>
            <a:lvl1pPr>
              <a:defRPr/>
            </a:lvl1pPr>
          </a:lstStyle>
          <a:p>
            <a:r>
              <a:rPr lang="en-US"/>
              <a:t>people x4</a:t>
            </a:r>
            <a:endParaRPr lang="en-GB"/>
          </a:p>
        </p:txBody>
      </p:sp>
      <p:sp>
        <p:nvSpPr>
          <p:cNvPr id="52" name="Text Placeholder 3">
            <a:extLst>
              <a:ext uri="{FF2B5EF4-FFF2-40B4-BE49-F238E27FC236}">
                <a16:creationId xmlns:a16="http://schemas.microsoft.com/office/drawing/2014/main" id="{060334B3-C8D6-4467-BD23-E2E84B268631}"/>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5" name="Text Placeholder 4">
            <a:extLst>
              <a:ext uri="{FF2B5EF4-FFF2-40B4-BE49-F238E27FC236}">
                <a16:creationId xmlns:a16="http://schemas.microsoft.com/office/drawing/2014/main" id="{869795CF-64B9-4A22-9691-B4D068DFFD3D}"/>
              </a:ext>
            </a:extLst>
          </p:cNvPr>
          <p:cNvSpPr>
            <a:spLocks noGrp="1"/>
          </p:cNvSpPr>
          <p:nvPr>
            <p:ph type="body" sz="quarter" idx="31" hasCustomPrompt="1"/>
          </p:nvPr>
        </p:nvSpPr>
        <p:spPr>
          <a:xfrm>
            <a:off x="2897650" y="1592262"/>
            <a:ext cx="3009989" cy="1951021"/>
          </a:xfrm>
        </p:spPr>
        <p:txBody>
          <a:bodyPr/>
          <a:lstStyle>
            <a:lvl1pPr marL="174625" indent="-174625">
              <a:defRPr sz="1400"/>
            </a:lvl1pPr>
            <a:lvl2pPr marL="452438" indent="-185738">
              <a:defRPr sz="1400"/>
            </a:lvl2pPr>
            <a:lvl3pPr marL="801688" indent="-174625">
              <a:defRPr sz="1400"/>
            </a:lvl3pPr>
            <a:lvl4pPr>
              <a:defRPr sz="1400"/>
            </a:lvl4pPr>
            <a:lvl5pPr>
              <a:defRPr sz="1400"/>
            </a:lvl5pPr>
          </a:lstStyle>
          <a:p>
            <a:pPr lvl="0"/>
            <a:r>
              <a:rPr lang="en-US"/>
              <a:t>Add first level body copy</a:t>
            </a:r>
          </a:p>
          <a:p>
            <a:pPr lvl="1"/>
            <a:r>
              <a:rPr lang="en-US"/>
              <a:t>Second level</a:t>
            </a:r>
          </a:p>
          <a:p>
            <a:pPr lvl="2"/>
            <a:r>
              <a:rPr lang="en-US"/>
              <a:t>Third level</a:t>
            </a:r>
            <a:endParaRPr lang="en-GB"/>
          </a:p>
        </p:txBody>
      </p:sp>
      <p:sp>
        <p:nvSpPr>
          <p:cNvPr id="39" name="Picture Placeholder 7">
            <a:extLst>
              <a:ext uri="{FF2B5EF4-FFF2-40B4-BE49-F238E27FC236}">
                <a16:creationId xmlns:a16="http://schemas.microsoft.com/office/drawing/2014/main" id="{865EFB54-6A1B-4E06-BCCA-B3ADA5560950}"/>
              </a:ext>
            </a:extLst>
          </p:cNvPr>
          <p:cNvSpPr>
            <a:spLocks noGrp="1"/>
          </p:cNvSpPr>
          <p:nvPr>
            <p:ph type="pic" sz="quarter" idx="33" hasCustomPrompt="1"/>
          </p:nvPr>
        </p:nvSpPr>
        <p:spPr>
          <a:xfrm>
            <a:off x="6298649" y="1592263"/>
            <a:ext cx="1836737" cy="1951021"/>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40" name="Text Placeholder 9">
            <a:extLst>
              <a:ext uri="{FF2B5EF4-FFF2-40B4-BE49-F238E27FC236}">
                <a16:creationId xmlns:a16="http://schemas.microsoft.com/office/drawing/2014/main" id="{07CCE860-3874-4E10-AA97-1B7765ACD0CC}"/>
              </a:ext>
            </a:extLst>
          </p:cNvPr>
          <p:cNvSpPr>
            <a:spLocks noGrp="1"/>
          </p:cNvSpPr>
          <p:nvPr>
            <p:ph type="body" sz="quarter" idx="34" hasCustomPrompt="1"/>
          </p:nvPr>
        </p:nvSpPr>
        <p:spPr>
          <a:xfrm>
            <a:off x="6298652" y="3051426"/>
            <a:ext cx="1836737" cy="491860"/>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text</a:t>
            </a:r>
            <a:endParaRPr lang="en-GB"/>
          </a:p>
        </p:txBody>
      </p:sp>
      <p:sp>
        <p:nvSpPr>
          <p:cNvPr id="43" name="Text Placeholder 4">
            <a:extLst>
              <a:ext uri="{FF2B5EF4-FFF2-40B4-BE49-F238E27FC236}">
                <a16:creationId xmlns:a16="http://schemas.microsoft.com/office/drawing/2014/main" id="{A2804C67-9F45-478C-A138-69596612BD41}"/>
              </a:ext>
            </a:extLst>
          </p:cNvPr>
          <p:cNvSpPr>
            <a:spLocks noGrp="1"/>
          </p:cNvSpPr>
          <p:nvPr>
            <p:ph type="body" sz="quarter" idx="37" hasCustomPrompt="1"/>
          </p:nvPr>
        </p:nvSpPr>
        <p:spPr>
          <a:xfrm>
            <a:off x="8289836" y="1592262"/>
            <a:ext cx="3009989" cy="1951021"/>
          </a:xfrm>
        </p:spPr>
        <p:txBody>
          <a:bodyPr vert="horz" lIns="0" tIns="45720" rIns="91440" bIns="45720" rtlCol="0">
            <a:noAutofit/>
          </a:bodyPr>
          <a:lstStyle>
            <a:lvl1pPr>
              <a:defRPr lang="en-US" sz="1400" dirty="0" smtClean="0"/>
            </a:lvl1pPr>
            <a:lvl2pPr>
              <a:defRPr lang="en-US" sz="1400" dirty="0" smtClean="0"/>
            </a:lvl2pPr>
            <a:lvl3pPr>
              <a:defRPr lang="en-GB" sz="1400" dirty="0"/>
            </a:lvl3pPr>
          </a:lstStyle>
          <a:p>
            <a:pPr marL="174625" lvl="0" indent="-174625"/>
            <a:r>
              <a:rPr lang="en-US"/>
              <a:t>Add first level body copy</a:t>
            </a:r>
          </a:p>
          <a:p>
            <a:pPr marL="452438" lvl="1" indent="-185738"/>
            <a:r>
              <a:rPr lang="en-US"/>
              <a:t>Second level</a:t>
            </a:r>
          </a:p>
          <a:p>
            <a:pPr marL="801688" lvl="2" indent="-174625"/>
            <a:r>
              <a:rPr lang="en-US"/>
              <a:t>Third level</a:t>
            </a:r>
            <a:endParaRPr lang="en-GB"/>
          </a:p>
        </p:txBody>
      </p:sp>
      <p:sp>
        <p:nvSpPr>
          <p:cNvPr id="53" name="Picture Placeholder 7">
            <a:extLst>
              <a:ext uri="{FF2B5EF4-FFF2-40B4-BE49-F238E27FC236}">
                <a16:creationId xmlns:a16="http://schemas.microsoft.com/office/drawing/2014/main" id="{4A0DCA40-453A-4B37-9F84-3A7D54952EEF}"/>
              </a:ext>
            </a:extLst>
          </p:cNvPr>
          <p:cNvSpPr>
            <a:spLocks noGrp="1"/>
          </p:cNvSpPr>
          <p:nvPr>
            <p:ph type="pic" sz="quarter" idx="38" hasCustomPrompt="1"/>
          </p:nvPr>
        </p:nvSpPr>
        <p:spPr>
          <a:xfrm>
            <a:off x="906463" y="3906853"/>
            <a:ext cx="1836737" cy="1951021"/>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54" name="Text Placeholder 9">
            <a:extLst>
              <a:ext uri="{FF2B5EF4-FFF2-40B4-BE49-F238E27FC236}">
                <a16:creationId xmlns:a16="http://schemas.microsoft.com/office/drawing/2014/main" id="{06121884-838C-4001-8648-B7CACB22A531}"/>
              </a:ext>
            </a:extLst>
          </p:cNvPr>
          <p:cNvSpPr>
            <a:spLocks noGrp="1"/>
          </p:cNvSpPr>
          <p:nvPr>
            <p:ph type="body" sz="quarter" idx="39" hasCustomPrompt="1"/>
          </p:nvPr>
        </p:nvSpPr>
        <p:spPr>
          <a:xfrm>
            <a:off x="906466" y="5366016"/>
            <a:ext cx="1836737" cy="491860"/>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text</a:t>
            </a:r>
            <a:endParaRPr lang="en-GB"/>
          </a:p>
        </p:txBody>
      </p:sp>
      <p:sp>
        <p:nvSpPr>
          <p:cNvPr id="55" name="Text Placeholder 4">
            <a:extLst>
              <a:ext uri="{FF2B5EF4-FFF2-40B4-BE49-F238E27FC236}">
                <a16:creationId xmlns:a16="http://schemas.microsoft.com/office/drawing/2014/main" id="{DFA0BC82-56C0-4EC2-9A09-18474764D8C0}"/>
              </a:ext>
            </a:extLst>
          </p:cNvPr>
          <p:cNvSpPr>
            <a:spLocks noGrp="1"/>
          </p:cNvSpPr>
          <p:nvPr>
            <p:ph type="body" sz="quarter" idx="40" hasCustomPrompt="1"/>
          </p:nvPr>
        </p:nvSpPr>
        <p:spPr>
          <a:xfrm>
            <a:off x="2897650" y="3906852"/>
            <a:ext cx="3009989" cy="1951021"/>
          </a:xfrm>
        </p:spPr>
        <p:txBody>
          <a:bodyPr vert="horz" lIns="0" tIns="45720" rIns="91440" bIns="45720" rtlCol="0">
            <a:noAutofit/>
          </a:bodyPr>
          <a:lstStyle>
            <a:lvl1pPr>
              <a:defRPr lang="en-US" sz="1400" dirty="0" smtClean="0"/>
            </a:lvl1pPr>
            <a:lvl2pPr>
              <a:defRPr lang="en-US" sz="1400" dirty="0" smtClean="0"/>
            </a:lvl2pPr>
            <a:lvl3pPr>
              <a:defRPr lang="en-GB" sz="1400" dirty="0"/>
            </a:lvl3pPr>
          </a:lstStyle>
          <a:p>
            <a:pPr marL="174625" lvl="0" indent="-174625"/>
            <a:r>
              <a:rPr lang="en-US"/>
              <a:t>Add first level body copy</a:t>
            </a:r>
          </a:p>
          <a:p>
            <a:pPr marL="452438" lvl="1" indent="-185738"/>
            <a:r>
              <a:rPr lang="en-US"/>
              <a:t>Second level</a:t>
            </a:r>
          </a:p>
          <a:p>
            <a:pPr marL="801688" lvl="2" indent="-174625"/>
            <a:r>
              <a:rPr lang="en-US"/>
              <a:t>Third level</a:t>
            </a:r>
            <a:endParaRPr lang="en-GB"/>
          </a:p>
        </p:txBody>
      </p:sp>
      <p:sp>
        <p:nvSpPr>
          <p:cNvPr id="56" name="Picture Placeholder 7">
            <a:extLst>
              <a:ext uri="{FF2B5EF4-FFF2-40B4-BE49-F238E27FC236}">
                <a16:creationId xmlns:a16="http://schemas.microsoft.com/office/drawing/2014/main" id="{3EDFBDD5-DC3F-4453-A500-F2F86098BA23}"/>
              </a:ext>
            </a:extLst>
          </p:cNvPr>
          <p:cNvSpPr>
            <a:spLocks noGrp="1"/>
          </p:cNvSpPr>
          <p:nvPr>
            <p:ph type="pic" sz="quarter" idx="41" hasCustomPrompt="1"/>
          </p:nvPr>
        </p:nvSpPr>
        <p:spPr>
          <a:xfrm>
            <a:off x="6298649" y="3906853"/>
            <a:ext cx="1836737" cy="1951021"/>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57" name="Text Placeholder 9">
            <a:extLst>
              <a:ext uri="{FF2B5EF4-FFF2-40B4-BE49-F238E27FC236}">
                <a16:creationId xmlns:a16="http://schemas.microsoft.com/office/drawing/2014/main" id="{1CFACE9E-230D-45A8-8990-86BC32D9E017}"/>
              </a:ext>
            </a:extLst>
          </p:cNvPr>
          <p:cNvSpPr>
            <a:spLocks noGrp="1"/>
          </p:cNvSpPr>
          <p:nvPr>
            <p:ph type="body" sz="quarter" idx="42" hasCustomPrompt="1"/>
          </p:nvPr>
        </p:nvSpPr>
        <p:spPr>
          <a:xfrm>
            <a:off x="6298652" y="5366016"/>
            <a:ext cx="1836737" cy="491860"/>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text</a:t>
            </a:r>
            <a:endParaRPr lang="en-GB"/>
          </a:p>
        </p:txBody>
      </p:sp>
      <p:sp>
        <p:nvSpPr>
          <p:cNvPr id="58" name="Text Placeholder 4">
            <a:extLst>
              <a:ext uri="{FF2B5EF4-FFF2-40B4-BE49-F238E27FC236}">
                <a16:creationId xmlns:a16="http://schemas.microsoft.com/office/drawing/2014/main" id="{1D1D2046-AA3F-43C8-A352-863F5C5B3064}"/>
              </a:ext>
            </a:extLst>
          </p:cNvPr>
          <p:cNvSpPr>
            <a:spLocks noGrp="1"/>
          </p:cNvSpPr>
          <p:nvPr>
            <p:ph type="body" sz="quarter" idx="43" hasCustomPrompt="1"/>
          </p:nvPr>
        </p:nvSpPr>
        <p:spPr>
          <a:xfrm>
            <a:off x="8289836" y="3906852"/>
            <a:ext cx="3009989" cy="1951021"/>
          </a:xfrm>
        </p:spPr>
        <p:txBody>
          <a:bodyPr vert="horz" lIns="0" tIns="45720" rIns="91440" bIns="45720" rtlCol="0">
            <a:noAutofit/>
          </a:bodyPr>
          <a:lstStyle>
            <a:lvl1pPr>
              <a:defRPr lang="en-US" sz="1400" dirty="0" smtClean="0"/>
            </a:lvl1pPr>
            <a:lvl2pPr>
              <a:defRPr lang="en-US" sz="1400" dirty="0" smtClean="0"/>
            </a:lvl2pPr>
            <a:lvl3pPr>
              <a:defRPr lang="en-GB" sz="1400" dirty="0"/>
            </a:lvl3pPr>
          </a:lstStyle>
          <a:p>
            <a:pPr marL="174625" lvl="0" indent="-174625"/>
            <a:r>
              <a:rPr lang="en-US"/>
              <a:t>Add first level body copy</a:t>
            </a:r>
          </a:p>
          <a:p>
            <a:pPr marL="452438" lvl="1" indent="-185738"/>
            <a:r>
              <a:rPr lang="en-US"/>
              <a:t>Second level</a:t>
            </a:r>
          </a:p>
          <a:p>
            <a:pPr marL="801688" lvl="2" indent="-174625"/>
            <a:r>
              <a:rPr lang="en-US"/>
              <a:t>Third level</a:t>
            </a:r>
            <a:endParaRPr lang="en-GB"/>
          </a:p>
        </p:txBody>
      </p:sp>
    </p:spTree>
    <p:extLst>
      <p:ext uri="{BB962C8B-B14F-4D97-AF65-F5344CB8AC3E}">
        <p14:creationId xmlns:p14="http://schemas.microsoft.com/office/powerpoint/2010/main" val="8495586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amp; 6 pics with caption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63F8DF2-10EE-4ED2-91AB-B7E3C37627A0}"/>
              </a:ext>
            </a:extLst>
          </p:cNvPr>
          <p:cNvSpPr>
            <a:spLocks noGrp="1"/>
          </p:cNvSpPr>
          <p:nvPr>
            <p:ph type="pic" sz="quarter" idx="12" hasCustomPrompt="1"/>
          </p:nvPr>
        </p:nvSpPr>
        <p:spPr>
          <a:xfrm>
            <a:off x="906464" y="1592263"/>
            <a:ext cx="1261383" cy="1951021"/>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18" name="Text Placeholder 9">
            <a:extLst>
              <a:ext uri="{FF2B5EF4-FFF2-40B4-BE49-F238E27FC236}">
                <a16:creationId xmlns:a16="http://schemas.microsoft.com/office/drawing/2014/main" id="{CE65C268-9523-4D2B-978E-B84D5D702A5E}"/>
              </a:ext>
            </a:extLst>
          </p:cNvPr>
          <p:cNvSpPr>
            <a:spLocks noGrp="1"/>
          </p:cNvSpPr>
          <p:nvPr>
            <p:ph type="body" sz="quarter" idx="24" hasCustomPrompt="1"/>
          </p:nvPr>
        </p:nvSpPr>
        <p:spPr>
          <a:xfrm>
            <a:off x="906467" y="2951146"/>
            <a:ext cx="1261383" cy="592139"/>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text</a:t>
            </a:r>
            <a:endParaRPr lang="en-GB"/>
          </a:p>
        </p:txBody>
      </p:sp>
      <p:sp>
        <p:nvSpPr>
          <p:cNvPr id="50" name="Title 1">
            <a:extLst>
              <a:ext uri="{FF2B5EF4-FFF2-40B4-BE49-F238E27FC236}">
                <a16:creationId xmlns:a16="http://schemas.microsoft.com/office/drawing/2014/main" id="{FB9C8658-FFA5-439B-8E19-017EB38FE818}"/>
              </a:ext>
            </a:extLst>
          </p:cNvPr>
          <p:cNvSpPr>
            <a:spLocks noGrp="1"/>
          </p:cNvSpPr>
          <p:nvPr>
            <p:ph type="title" hasCustomPrompt="1"/>
          </p:nvPr>
        </p:nvSpPr>
        <p:spPr>
          <a:xfrm>
            <a:off x="906463" y="506192"/>
            <a:ext cx="10393362" cy="540000"/>
          </a:xfrm>
        </p:spPr>
        <p:txBody>
          <a:bodyPr anchor="ctr"/>
          <a:lstStyle>
            <a:lvl1pPr>
              <a:defRPr/>
            </a:lvl1pPr>
          </a:lstStyle>
          <a:p>
            <a:r>
              <a:rPr lang="en-US"/>
              <a:t>people x6</a:t>
            </a:r>
            <a:endParaRPr lang="en-GB"/>
          </a:p>
        </p:txBody>
      </p:sp>
      <p:sp>
        <p:nvSpPr>
          <p:cNvPr id="52" name="Text Placeholder 3">
            <a:extLst>
              <a:ext uri="{FF2B5EF4-FFF2-40B4-BE49-F238E27FC236}">
                <a16:creationId xmlns:a16="http://schemas.microsoft.com/office/drawing/2014/main" id="{060334B3-C8D6-4467-BD23-E2E84B268631}"/>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5" name="Text Placeholder 4">
            <a:extLst>
              <a:ext uri="{FF2B5EF4-FFF2-40B4-BE49-F238E27FC236}">
                <a16:creationId xmlns:a16="http://schemas.microsoft.com/office/drawing/2014/main" id="{869795CF-64B9-4A22-9691-B4D068DFFD3D}"/>
              </a:ext>
            </a:extLst>
          </p:cNvPr>
          <p:cNvSpPr>
            <a:spLocks noGrp="1"/>
          </p:cNvSpPr>
          <p:nvPr>
            <p:ph type="body" sz="quarter" idx="31" hasCustomPrompt="1"/>
          </p:nvPr>
        </p:nvSpPr>
        <p:spPr>
          <a:xfrm>
            <a:off x="2341079" y="1592262"/>
            <a:ext cx="1830230" cy="1951021"/>
          </a:xfrm>
        </p:spPr>
        <p:txBody>
          <a:bodyPr vert="horz" lIns="0" tIns="45720" rIns="91440" bIns="45720" rtlCol="0">
            <a:noAutofit/>
          </a:bodyPr>
          <a:lstStyle>
            <a:lvl1pPr>
              <a:defRPr lang="en-US" sz="1100" dirty="0" smtClean="0"/>
            </a:lvl1pPr>
            <a:lvl2pPr>
              <a:defRPr lang="en-US" sz="1100" dirty="0" smtClean="0"/>
            </a:lvl2pPr>
            <a:lvl3pPr>
              <a:defRPr lang="en-GB" sz="1100" dirty="0"/>
            </a:lvl3pPr>
          </a:lstStyle>
          <a:p>
            <a:pPr marL="174625" lvl="0" indent="-174625"/>
            <a:r>
              <a:rPr lang="en-US"/>
              <a:t>Add first level body copy</a:t>
            </a:r>
          </a:p>
          <a:p>
            <a:pPr marL="452438" lvl="1" indent="-185738"/>
            <a:r>
              <a:rPr lang="en-US"/>
              <a:t>Second level</a:t>
            </a:r>
          </a:p>
          <a:p>
            <a:pPr marL="801688" lvl="2" indent="-174625"/>
            <a:r>
              <a:rPr lang="en-US"/>
              <a:t>Third level</a:t>
            </a:r>
            <a:endParaRPr lang="en-GB"/>
          </a:p>
        </p:txBody>
      </p:sp>
      <p:sp>
        <p:nvSpPr>
          <p:cNvPr id="16" name="Picture Placeholder 7">
            <a:extLst>
              <a:ext uri="{FF2B5EF4-FFF2-40B4-BE49-F238E27FC236}">
                <a16:creationId xmlns:a16="http://schemas.microsoft.com/office/drawing/2014/main" id="{548E8139-7073-4086-AA60-C6DB861D2DD6}"/>
              </a:ext>
            </a:extLst>
          </p:cNvPr>
          <p:cNvSpPr>
            <a:spLocks noGrp="1"/>
          </p:cNvSpPr>
          <p:nvPr>
            <p:ph type="pic" sz="quarter" idx="32" hasCustomPrompt="1"/>
          </p:nvPr>
        </p:nvSpPr>
        <p:spPr>
          <a:xfrm>
            <a:off x="906464" y="3906854"/>
            <a:ext cx="1261383" cy="1951021"/>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17" name="Text Placeholder 9">
            <a:extLst>
              <a:ext uri="{FF2B5EF4-FFF2-40B4-BE49-F238E27FC236}">
                <a16:creationId xmlns:a16="http://schemas.microsoft.com/office/drawing/2014/main" id="{ADE543AE-C7B9-4039-B5B3-B3F790B2FBC5}"/>
              </a:ext>
            </a:extLst>
          </p:cNvPr>
          <p:cNvSpPr>
            <a:spLocks noGrp="1"/>
          </p:cNvSpPr>
          <p:nvPr>
            <p:ph type="body" sz="quarter" idx="33" hasCustomPrompt="1"/>
          </p:nvPr>
        </p:nvSpPr>
        <p:spPr>
          <a:xfrm>
            <a:off x="906467" y="5265737"/>
            <a:ext cx="1261383" cy="592139"/>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text</a:t>
            </a:r>
            <a:endParaRPr lang="en-GB"/>
          </a:p>
        </p:txBody>
      </p:sp>
      <p:sp>
        <p:nvSpPr>
          <p:cNvPr id="19" name="Text Placeholder 4">
            <a:extLst>
              <a:ext uri="{FF2B5EF4-FFF2-40B4-BE49-F238E27FC236}">
                <a16:creationId xmlns:a16="http://schemas.microsoft.com/office/drawing/2014/main" id="{E384A942-4D8D-4841-868F-B90053AFB2CA}"/>
              </a:ext>
            </a:extLst>
          </p:cNvPr>
          <p:cNvSpPr>
            <a:spLocks noGrp="1"/>
          </p:cNvSpPr>
          <p:nvPr>
            <p:ph type="body" sz="quarter" idx="34" hasCustomPrompt="1"/>
          </p:nvPr>
        </p:nvSpPr>
        <p:spPr>
          <a:xfrm>
            <a:off x="2341079" y="3906853"/>
            <a:ext cx="1830230" cy="1951021"/>
          </a:xfrm>
        </p:spPr>
        <p:txBody>
          <a:bodyPr vert="horz" lIns="0" tIns="45720" rIns="91440" bIns="45720" rtlCol="0">
            <a:noAutofit/>
          </a:bodyPr>
          <a:lstStyle>
            <a:lvl1pPr>
              <a:defRPr lang="en-US" sz="1100" dirty="0" smtClean="0"/>
            </a:lvl1pPr>
            <a:lvl2pPr>
              <a:defRPr lang="en-US" sz="1100" dirty="0" smtClean="0"/>
            </a:lvl2pPr>
            <a:lvl3pPr>
              <a:defRPr lang="en-GB" sz="1100" dirty="0"/>
            </a:lvl3pPr>
          </a:lstStyle>
          <a:p>
            <a:pPr marL="174625" lvl="0" indent="-174625"/>
            <a:r>
              <a:rPr lang="en-US"/>
              <a:t>Add first level body copy</a:t>
            </a:r>
          </a:p>
          <a:p>
            <a:pPr marL="452438" lvl="1" indent="-185738"/>
            <a:r>
              <a:rPr lang="en-US"/>
              <a:t>Second level</a:t>
            </a:r>
          </a:p>
          <a:p>
            <a:pPr marL="801688" lvl="2" indent="-174625"/>
            <a:r>
              <a:rPr lang="en-US"/>
              <a:t>Third level</a:t>
            </a:r>
            <a:endParaRPr lang="en-GB"/>
          </a:p>
        </p:txBody>
      </p:sp>
      <p:sp>
        <p:nvSpPr>
          <p:cNvPr id="83" name="Picture Placeholder 7">
            <a:extLst>
              <a:ext uri="{FF2B5EF4-FFF2-40B4-BE49-F238E27FC236}">
                <a16:creationId xmlns:a16="http://schemas.microsoft.com/office/drawing/2014/main" id="{33552513-C288-45DB-991E-09CC69D84841}"/>
              </a:ext>
            </a:extLst>
          </p:cNvPr>
          <p:cNvSpPr>
            <a:spLocks noGrp="1"/>
          </p:cNvSpPr>
          <p:nvPr>
            <p:ph type="pic" sz="quarter" idx="35" hasCustomPrompt="1"/>
          </p:nvPr>
        </p:nvSpPr>
        <p:spPr>
          <a:xfrm>
            <a:off x="4478450" y="1592263"/>
            <a:ext cx="1261383" cy="1951021"/>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84" name="Text Placeholder 9">
            <a:extLst>
              <a:ext uri="{FF2B5EF4-FFF2-40B4-BE49-F238E27FC236}">
                <a16:creationId xmlns:a16="http://schemas.microsoft.com/office/drawing/2014/main" id="{CA37982B-630D-4272-A120-2025A3B1CAA3}"/>
              </a:ext>
            </a:extLst>
          </p:cNvPr>
          <p:cNvSpPr>
            <a:spLocks noGrp="1"/>
          </p:cNvSpPr>
          <p:nvPr>
            <p:ph type="body" sz="quarter" idx="36" hasCustomPrompt="1"/>
          </p:nvPr>
        </p:nvSpPr>
        <p:spPr>
          <a:xfrm>
            <a:off x="4478453" y="2951146"/>
            <a:ext cx="1261383" cy="592139"/>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text</a:t>
            </a:r>
            <a:endParaRPr lang="en-GB"/>
          </a:p>
        </p:txBody>
      </p:sp>
      <p:sp>
        <p:nvSpPr>
          <p:cNvPr id="85" name="Text Placeholder 4">
            <a:extLst>
              <a:ext uri="{FF2B5EF4-FFF2-40B4-BE49-F238E27FC236}">
                <a16:creationId xmlns:a16="http://schemas.microsoft.com/office/drawing/2014/main" id="{2A05EC2B-5439-4A4B-BF26-5C4E18392699}"/>
              </a:ext>
            </a:extLst>
          </p:cNvPr>
          <p:cNvSpPr>
            <a:spLocks noGrp="1"/>
          </p:cNvSpPr>
          <p:nvPr>
            <p:ph type="body" sz="quarter" idx="37" hasCustomPrompt="1"/>
          </p:nvPr>
        </p:nvSpPr>
        <p:spPr>
          <a:xfrm>
            <a:off x="5913065" y="1592262"/>
            <a:ext cx="1830230" cy="1951021"/>
          </a:xfrm>
        </p:spPr>
        <p:txBody>
          <a:bodyPr vert="horz" lIns="0" tIns="45720" rIns="91440" bIns="45720" rtlCol="0">
            <a:noAutofit/>
          </a:bodyPr>
          <a:lstStyle>
            <a:lvl1pPr>
              <a:defRPr lang="en-US" sz="1100" dirty="0" smtClean="0"/>
            </a:lvl1pPr>
            <a:lvl2pPr>
              <a:defRPr lang="en-US" sz="1100" dirty="0" smtClean="0"/>
            </a:lvl2pPr>
            <a:lvl3pPr>
              <a:defRPr lang="en-GB" sz="1100" dirty="0"/>
            </a:lvl3pPr>
          </a:lstStyle>
          <a:p>
            <a:pPr marL="174625" lvl="0" indent="-174625"/>
            <a:r>
              <a:rPr lang="en-US"/>
              <a:t>Add first level body copy</a:t>
            </a:r>
          </a:p>
          <a:p>
            <a:pPr marL="452438" lvl="1" indent="-185738"/>
            <a:r>
              <a:rPr lang="en-US"/>
              <a:t>Second level</a:t>
            </a:r>
          </a:p>
          <a:p>
            <a:pPr marL="801688" lvl="2" indent="-174625"/>
            <a:r>
              <a:rPr lang="en-US"/>
              <a:t>Third level</a:t>
            </a:r>
            <a:endParaRPr lang="en-GB"/>
          </a:p>
        </p:txBody>
      </p:sp>
      <p:sp>
        <p:nvSpPr>
          <p:cNvPr id="86" name="Picture Placeholder 7">
            <a:extLst>
              <a:ext uri="{FF2B5EF4-FFF2-40B4-BE49-F238E27FC236}">
                <a16:creationId xmlns:a16="http://schemas.microsoft.com/office/drawing/2014/main" id="{057FF91B-17C6-472B-A895-73D2C8F25F52}"/>
              </a:ext>
            </a:extLst>
          </p:cNvPr>
          <p:cNvSpPr>
            <a:spLocks noGrp="1"/>
          </p:cNvSpPr>
          <p:nvPr>
            <p:ph type="pic" sz="quarter" idx="38" hasCustomPrompt="1"/>
          </p:nvPr>
        </p:nvSpPr>
        <p:spPr>
          <a:xfrm>
            <a:off x="4478450" y="3906854"/>
            <a:ext cx="1261383" cy="1951021"/>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87" name="Text Placeholder 9">
            <a:extLst>
              <a:ext uri="{FF2B5EF4-FFF2-40B4-BE49-F238E27FC236}">
                <a16:creationId xmlns:a16="http://schemas.microsoft.com/office/drawing/2014/main" id="{19EBA128-E975-43EE-89BA-1A8B98973009}"/>
              </a:ext>
            </a:extLst>
          </p:cNvPr>
          <p:cNvSpPr>
            <a:spLocks noGrp="1"/>
          </p:cNvSpPr>
          <p:nvPr>
            <p:ph type="body" sz="quarter" idx="39" hasCustomPrompt="1"/>
          </p:nvPr>
        </p:nvSpPr>
        <p:spPr>
          <a:xfrm>
            <a:off x="4478453" y="5265737"/>
            <a:ext cx="1261383" cy="592139"/>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text</a:t>
            </a:r>
            <a:endParaRPr lang="en-GB"/>
          </a:p>
        </p:txBody>
      </p:sp>
      <p:sp>
        <p:nvSpPr>
          <p:cNvPr id="88" name="Text Placeholder 4">
            <a:extLst>
              <a:ext uri="{FF2B5EF4-FFF2-40B4-BE49-F238E27FC236}">
                <a16:creationId xmlns:a16="http://schemas.microsoft.com/office/drawing/2014/main" id="{4243E751-8A1A-4E70-8F87-6A33B1CEABE4}"/>
              </a:ext>
            </a:extLst>
          </p:cNvPr>
          <p:cNvSpPr>
            <a:spLocks noGrp="1"/>
          </p:cNvSpPr>
          <p:nvPr>
            <p:ph type="body" sz="quarter" idx="40" hasCustomPrompt="1"/>
          </p:nvPr>
        </p:nvSpPr>
        <p:spPr>
          <a:xfrm>
            <a:off x="5913065" y="3906853"/>
            <a:ext cx="1830230" cy="1951021"/>
          </a:xfrm>
        </p:spPr>
        <p:txBody>
          <a:bodyPr vert="horz" lIns="0" tIns="45720" rIns="91440" bIns="45720" rtlCol="0">
            <a:noAutofit/>
          </a:bodyPr>
          <a:lstStyle>
            <a:lvl1pPr>
              <a:defRPr lang="en-US" sz="1100" dirty="0" smtClean="0"/>
            </a:lvl1pPr>
            <a:lvl2pPr>
              <a:defRPr lang="en-US" sz="1100" dirty="0" smtClean="0"/>
            </a:lvl2pPr>
            <a:lvl3pPr>
              <a:defRPr lang="en-GB" sz="1100" dirty="0"/>
            </a:lvl3pPr>
          </a:lstStyle>
          <a:p>
            <a:pPr marL="174625" lvl="0" indent="-174625"/>
            <a:r>
              <a:rPr lang="en-US"/>
              <a:t>Add first level body copy</a:t>
            </a:r>
          </a:p>
          <a:p>
            <a:pPr marL="452438" lvl="1" indent="-185738"/>
            <a:r>
              <a:rPr lang="en-US"/>
              <a:t>Second level</a:t>
            </a:r>
          </a:p>
          <a:p>
            <a:pPr marL="801688" lvl="2" indent="-174625"/>
            <a:r>
              <a:rPr lang="en-US"/>
              <a:t>Third level</a:t>
            </a:r>
            <a:endParaRPr lang="en-GB"/>
          </a:p>
        </p:txBody>
      </p:sp>
      <p:sp>
        <p:nvSpPr>
          <p:cNvPr id="89" name="Picture Placeholder 7">
            <a:extLst>
              <a:ext uri="{FF2B5EF4-FFF2-40B4-BE49-F238E27FC236}">
                <a16:creationId xmlns:a16="http://schemas.microsoft.com/office/drawing/2014/main" id="{52803711-2D0F-48BC-A493-BA4CD7A912AA}"/>
              </a:ext>
            </a:extLst>
          </p:cNvPr>
          <p:cNvSpPr>
            <a:spLocks noGrp="1"/>
          </p:cNvSpPr>
          <p:nvPr>
            <p:ph type="pic" sz="quarter" idx="41" hasCustomPrompt="1"/>
          </p:nvPr>
        </p:nvSpPr>
        <p:spPr>
          <a:xfrm>
            <a:off x="8036385" y="1592263"/>
            <a:ext cx="1261383" cy="1951021"/>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90" name="Text Placeholder 9">
            <a:extLst>
              <a:ext uri="{FF2B5EF4-FFF2-40B4-BE49-F238E27FC236}">
                <a16:creationId xmlns:a16="http://schemas.microsoft.com/office/drawing/2014/main" id="{B587AF14-85CE-483E-A5B2-B00AA2EE6203}"/>
              </a:ext>
            </a:extLst>
          </p:cNvPr>
          <p:cNvSpPr>
            <a:spLocks noGrp="1"/>
          </p:cNvSpPr>
          <p:nvPr>
            <p:ph type="body" sz="quarter" idx="42" hasCustomPrompt="1"/>
          </p:nvPr>
        </p:nvSpPr>
        <p:spPr>
          <a:xfrm>
            <a:off x="8036388" y="2951146"/>
            <a:ext cx="1261383" cy="592139"/>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text</a:t>
            </a:r>
            <a:endParaRPr lang="en-GB"/>
          </a:p>
        </p:txBody>
      </p:sp>
      <p:sp>
        <p:nvSpPr>
          <p:cNvPr id="91" name="Text Placeholder 4">
            <a:extLst>
              <a:ext uri="{FF2B5EF4-FFF2-40B4-BE49-F238E27FC236}">
                <a16:creationId xmlns:a16="http://schemas.microsoft.com/office/drawing/2014/main" id="{679984AC-9BC0-42F2-892B-92BBA578E832}"/>
              </a:ext>
            </a:extLst>
          </p:cNvPr>
          <p:cNvSpPr>
            <a:spLocks noGrp="1"/>
          </p:cNvSpPr>
          <p:nvPr>
            <p:ph type="body" sz="quarter" idx="43" hasCustomPrompt="1"/>
          </p:nvPr>
        </p:nvSpPr>
        <p:spPr>
          <a:xfrm>
            <a:off x="9471000" y="1592262"/>
            <a:ext cx="1830230" cy="1951021"/>
          </a:xfrm>
        </p:spPr>
        <p:txBody>
          <a:bodyPr vert="horz" lIns="0" tIns="45720" rIns="91440" bIns="45720" rtlCol="0">
            <a:noAutofit/>
          </a:bodyPr>
          <a:lstStyle>
            <a:lvl1pPr>
              <a:defRPr lang="en-US" sz="1100" dirty="0" smtClean="0"/>
            </a:lvl1pPr>
            <a:lvl2pPr>
              <a:defRPr lang="en-US" sz="1100" dirty="0" smtClean="0"/>
            </a:lvl2pPr>
            <a:lvl3pPr>
              <a:defRPr lang="en-GB" sz="1100" dirty="0"/>
            </a:lvl3pPr>
          </a:lstStyle>
          <a:p>
            <a:pPr marL="174625" lvl="0" indent="-174625"/>
            <a:r>
              <a:rPr lang="en-US"/>
              <a:t>Add first level body copy</a:t>
            </a:r>
          </a:p>
          <a:p>
            <a:pPr marL="452438" lvl="1" indent="-185738"/>
            <a:r>
              <a:rPr lang="en-US"/>
              <a:t>Second level</a:t>
            </a:r>
          </a:p>
          <a:p>
            <a:pPr marL="801688" lvl="2" indent="-174625"/>
            <a:r>
              <a:rPr lang="en-US"/>
              <a:t>Third level</a:t>
            </a:r>
            <a:endParaRPr lang="en-GB"/>
          </a:p>
        </p:txBody>
      </p:sp>
      <p:sp>
        <p:nvSpPr>
          <p:cNvPr id="92" name="Picture Placeholder 7">
            <a:extLst>
              <a:ext uri="{FF2B5EF4-FFF2-40B4-BE49-F238E27FC236}">
                <a16:creationId xmlns:a16="http://schemas.microsoft.com/office/drawing/2014/main" id="{CDB49A6F-4B2E-4F18-820D-9ABE6F6B6C98}"/>
              </a:ext>
            </a:extLst>
          </p:cNvPr>
          <p:cNvSpPr>
            <a:spLocks noGrp="1"/>
          </p:cNvSpPr>
          <p:nvPr>
            <p:ph type="pic" sz="quarter" idx="44" hasCustomPrompt="1"/>
          </p:nvPr>
        </p:nvSpPr>
        <p:spPr>
          <a:xfrm>
            <a:off x="8036385" y="3906854"/>
            <a:ext cx="1261383" cy="1951021"/>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93" name="Text Placeholder 9">
            <a:extLst>
              <a:ext uri="{FF2B5EF4-FFF2-40B4-BE49-F238E27FC236}">
                <a16:creationId xmlns:a16="http://schemas.microsoft.com/office/drawing/2014/main" id="{4AA708CC-1F4A-4E0E-B5A9-01AB7D5CD10D}"/>
              </a:ext>
            </a:extLst>
          </p:cNvPr>
          <p:cNvSpPr>
            <a:spLocks noGrp="1"/>
          </p:cNvSpPr>
          <p:nvPr>
            <p:ph type="body" sz="quarter" idx="45" hasCustomPrompt="1"/>
          </p:nvPr>
        </p:nvSpPr>
        <p:spPr>
          <a:xfrm>
            <a:off x="8036388" y="5265737"/>
            <a:ext cx="1261383" cy="592139"/>
          </a:xfrm>
          <a:solidFill>
            <a:srgbClr val="4D4D4D"/>
          </a:solidFill>
        </p:spPr>
        <p:txBody>
          <a:bodyPr lIns="108000" tIns="108000" rIns="108000" bIns="108000"/>
          <a:lstStyle>
            <a:lvl1pPr marL="0" indent="0">
              <a:buNone/>
              <a:defRPr sz="900" i="0">
                <a:solidFill>
                  <a:schemeClr val="bg1"/>
                </a:solidFill>
                <a:latin typeface="Arial" panose="020B0604020202020204" pitchFamily="34" charset="0"/>
                <a:cs typeface="Arial" panose="020B0604020202020204" pitchFamily="34" charset="0"/>
              </a:defRPr>
            </a:lvl1pPr>
          </a:lstStyle>
          <a:p>
            <a:pPr lvl="0"/>
            <a:r>
              <a:rPr lang="en-US"/>
              <a:t>Add text</a:t>
            </a:r>
            <a:endParaRPr lang="en-GB"/>
          </a:p>
        </p:txBody>
      </p:sp>
      <p:sp>
        <p:nvSpPr>
          <p:cNvPr id="94" name="Text Placeholder 4">
            <a:extLst>
              <a:ext uri="{FF2B5EF4-FFF2-40B4-BE49-F238E27FC236}">
                <a16:creationId xmlns:a16="http://schemas.microsoft.com/office/drawing/2014/main" id="{C5A11E1C-C8D4-459B-BF8F-EB34F57C61E2}"/>
              </a:ext>
            </a:extLst>
          </p:cNvPr>
          <p:cNvSpPr>
            <a:spLocks noGrp="1"/>
          </p:cNvSpPr>
          <p:nvPr>
            <p:ph type="body" sz="quarter" idx="46" hasCustomPrompt="1"/>
          </p:nvPr>
        </p:nvSpPr>
        <p:spPr>
          <a:xfrm>
            <a:off x="9471000" y="3906853"/>
            <a:ext cx="1830230" cy="1951021"/>
          </a:xfrm>
        </p:spPr>
        <p:txBody>
          <a:bodyPr vert="horz" lIns="0" tIns="45720" rIns="91440" bIns="45720" rtlCol="0">
            <a:noAutofit/>
          </a:bodyPr>
          <a:lstStyle>
            <a:lvl1pPr>
              <a:defRPr lang="en-US" sz="1100" dirty="0" smtClean="0"/>
            </a:lvl1pPr>
            <a:lvl2pPr>
              <a:defRPr lang="en-US" sz="1100" dirty="0" smtClean="0"/>
            </a:lvl2pPr>
            <a:lvl3pPr>
              <a:defRPr lang="en-GB" sz="1100" dirty="0"/>
            </a:lvl3pPr>
          </a:lstStyle>
          <a:p>
            <a:pPr marL="174625" lvl="0" indent="-174625"/>
            <a:r>
              <a:rPr lang="en-US"/>
              <a:t>Add first level body copy</a:t>
            </a:r>
          </a:p>
          <a:p>
            <a:pPr marL="452438" lvl="1" indent="-185738"/>
            <a:r>
              <a:rPr lang="en-US"/>
              <a:t>Second level</a:t>
            </a:r>
          </a:p>
          <a:p>
            <a:pPr marL="801688" lvl="2" indent="-174625"/>
            <a:r>
              <a:rPr lang="en-US"/>
              <a:t>Third level</a:t>
            </a:r>
            <a:endParaRPr lang="en-GB"/>
          </a:p>
        </p:txBody>
      </p:sp>
    </p:spTree>
    <p:extLst>
      <p:ext uri="{BB962C8B-B14F-4D97-AF65-F5344CB8AC3E}">
        <p14:creationId xmlns:p14="http://schemas.microsoft.com/office/powerpoint/2010/main" val="8514944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2 pics &amp; titles with text ">
    <p:spTree>
      <p:nvGrpSpPr>
        <p:cNvPr id="1" name=""/>
        <p:cNvGrpSpPr/>
        <p:nvPr/>
      </p:nvGrpSpPr>
      <p:grpSpPr>
        <a:xfrm>
          <a:off x="0" y="0"/>
          <a:ext cx="0" cy="0"/>
          <a:chOff x="0" y="0"/>
          <a:chExt cx="0" cy="0"/>
        </a:xfrm>
      </p:grpSpPr>
      <p:sp>
        <p:nvSpPr>
          <p:cNvPr id="14" name="Picture Placeholder 7">
            <a:extLst>
              <a:ext uri="{FF2B5EF4-FFF2-40B4-BE49-F238E27FC236}">
                <a16:creationId xmlns:a16="http://schemas.microsoft.com/office/drawing/2014/main" id="{910E507C-AAE6-4FED-AC4E-A73D986154BA}"/>
              </a:ext>
            </a:extLst>
          </p:cNvPr>
          <p:cNvSpPr>
            <a:spLocks noGrp="1"/>
          </p:cNvSpPr>
          <p:nvPr>
            <p:ph type="pic" sz="quarter" idx="12" hasCustomPrompt="1"/>
          </p:nvPr>
        </p:nvSpPr>
        <p:spPr>
          <a:xfrm>
            <a:off x="2589841" y="1592263"/>
            <a:ext cx="3366773" cy="2549047"/>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15" name="Text Placeholder 9">
            <a:extLst>
              <a:ext uri="{FF2B5EF4-FFF2-40B4-BE49-F238E27FC236}">
                <a16:creationId xmlns:a16="http://schemas.microsoft.com/office/drawing/2014/main" id="{C635C1B9-56DB-4822-8BE1-1B71F05D39B4}"/>
              </a:ext>
            </a:extLst>
          </p:cNvPr>
          <p:cNvSpPr>
            <a:spLocks noGrp="1"/>
          </p:cNvSpPr>
          <p:nvPr>
            <p:ph type="body" sz="quarter" idx="13" hasCustomPrompt="1"/>
          </p:nvPr>
        </p:nvSpPr>
        <p:spPr>
          <a:xfrm>
            <a:off x="2589841" y="3652359"/>
            <a:ext cx="3366773" cy="488951"/>
          </a:xfrm>
          <a:solidFill>
            <a:srgbClr val="4D4D4D"/>
          </a:solidFill>
        </p:spPr>
        <p:txBody>
          <a:bodyPr lIns="108000" tIns="108000" rIns="108000" bIns="108000"/>
          <a:lstStyle>
            <a:lvl1pPr marL="0" indent="0">
              <a:buFont typeface="Arial" panose="020B0604020202020204" pitchFamily="34" charset="0"/>
              <a:buNone/>
              <a:defRPr sz="1000" i="0">
                <a:solidFill>
                  <a:schemeClr val="bg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4" name="Text Placeholder 3">
            <a:extLst>
              <a:ext uri="{FF2B5EF4-FFF2-40B4-BE49-F238E27FC236}">
                <a16:creationId xmlns:a16="http://schemas.microsoft.com/office/drawing/2014/main" id="{C294BD5C-A104-49D3-B85B-71FA3DCD71ED}"/>
              </a:ext>
            </a:extLst>
          </p:cNvPr>
          <p:cNvSpPr>
            <a:spLocks noGrp="1"/>
          </p:cNvSpPr>
          <p:nvPr>
            <p:ph type="body" sz="quarter" idx="14" hasCustomPrompt="1"/>
          </p:nvPr>
        </p:nvSpPr>
        <p:spPr>
          <a:xfrm>
            <a:off x="2589841" y="4777454"/>
            <a:ext cx="3366765" cy="1080421"/>
          </a:xfrm>
        </p:spPr>
        <p:txBody>
          <a:bodyPr vert="horz" lIns="0" tIns="45720" rIns="91440" bIns="45720" rtlCol="0">
            <a:noAutofit/>
          </a:bodyPr>
          <a:lstStyle>
            <a:lvl1pPr>
              <a:defRPr lang="en-US" sz="1400" dirty="0"/>
            </a:lvl1pPr>
            <a:lvl2pPr>
              <a:defRPr lang="en-US" sz="1400" dirty="0"/>
            </a:lvl2pPr>
            <a:lvl3pPr>
              <a:defRPr lang="en-GB" sz="1400" dirty="0"/>
            </a:lvl3pPr>
          </a:lstStyle>
          <a:p>
            <a:pPr marL="174625" lvl="0" indent="-174625"/>
            <a:r>
              <a:rPr lang="en-US"/>
              <a:t>Add first level body copy</a:t>
            </a:r>
          </a:p>
          <a:p>
            <a:pPr marL="452438" lvl="1" indent="-185738"/>
            <a:r>
              <a:rPr lang="en-US"/>
              <a:t>Second level</a:t>
            </a:r>
          </a:p>
          <a:p>
            <a:pPr marL="801688" lvl="2" indent="-174625"/>
            <a:r>
              <a:rPr lang="en-US"/>
              <a:t>Third level</a:t>
            </a:r>
            <a:endParaRPr lang="en-GB"/>
          </a:p>
        </p:txBody>
      </p:sp>
      <p:sp>
        <p:nvSpPr>
          <p:cNvPr id="16" name="Text Placeholder 3">
            <a:extLst>
              <a:ext uri="{FF2B5EF4-FFF2-40B4-BE49-F238E27FC236}">
                <a16:creationId xmlns:a16="http://schemas.microsoft.com/office/drawing/2014/main" id="{42413540-D425-4896-8C8F-BB48A601BBF8}"/>
              </a:ext>
            </a:extLst>
          </p:cNvPr>
          <p:cNvSpPr>
            <a:spLocks noGrp="1"/>
          </p:cNvSpPr>
          <p:nvPr>
            <p:ph type="body" sz="quarter" idx="21" hasCustomPrompt="1"/>
          </p:nvPr>
        </p:nvSpPr>
        <p:spPr>
          <a:xfrm>
            <a:off x="2589841" y="4338197"/>
            <a:ext cx="3366765" cy="323946"/>
          </a:xfrm>
        </p:spPr>
        <p:txBody>
          <a:bodyPr vert="horz" lIns="0" tIns="0" rIns="0" bIns="0" rtlCol="0">
            <a:noAutofit/>
          </a:bodyPr>
          <a:lstStyle>
            <a:lvl1pPr marL="0" indent="0">
              <a:buFont typeface="Arial" panose="020B0604020202020204" pitchFamily="34" charset="0"/>
              <a:buNone/>
              <a:defRPr lang="en-US" smtClean="0">
                <a:latin typeface="Arial" panose="020B0604020202020204" pitchFamily="34" charset="0"/>
              </a:defRPr>
            </a:lvl1pPr>
            <a:lvl2pPr marL="457200" indent="0">
              <a:buFont typeface="Arial" panose="020B0604020202020204" pitchFamily="34" charset="0"/>
              <a:buNone/>
              <a:defRPr lang="en-US" smtClean="0">
                <a:latin typeface="+mj-lt"/>
              </a:defRPr>
            </a:lvl2pPr>
            <a:lvl3pPr marL="914400" indent="0">
              <a:buFont typeface="Arial" panose="020B0604020202020204" pitchFamily="34" charset="0"/>
              <a:buNone/>
              <a:defRPr lang="en-US" smtClean="0">
                <a:latin typeface="+mj-lt"/>
              </a:defRPr>
            </a:lvl3pPr>
            <a:lvl4pPr marL="1371600" indent="0">
              <a:buFont typeface="Arial" panose="020B0604020202020204" pitchFamily="34" charset="0"/>
              <a:buNone/>
              <a:defRPr lang="en-US" smtClean="0">
                <a:latin typeface="+mj-lt"/>
              </a:defRPr>
            </a:lvl4pPr>
            <a:lvl5pPr marL="1828800" indent="0">
              <a:buFont typeface="Arial" panose="020B0604020202020204" pitchFamily="34" charset="0"/>
              <a:buNone/>
              <a:defRPr lang="en-GB">
                <a:latin typeface="+mj-lt"/>
              </a:defRPr>
            </a:lvl5pPr>
          </a:lstStyle>
          <a:p>
            <a:pPr lvl="0">
              <a:lnSpc>
                <a:spcPct val="120000"/>
              </a:lnSpc>
              <a:spcAft>
                <a:spcPts val="600"/>
              </a:spcAft>
            </a:pPr>
            <a:r>
              <a:rPr lang="en-US"/>
              <a:t>Add title</a:t>
            </a:r>
            <a:endParaRPr lang="en-GB"/>
          </a:p>
        </p:txBody>
      </p:sp>
      <p:sp>
        <p:nvSpPr>
          <p:cNvPr id="12" name="Title 1">
            <a:extLst>
              <a:ext uri="{FF2B5EF4-FFF2-40B4-BE49-F238E27FC236}">
                <a16:creationId xmlns:a16="http://schemas.microsoft.com/office/drawing/2014/main" id="{B7210237-0A48-41D6-B1C6-45B698F45564}"/>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17" name="Text Placeholder 3">
            <a:extLst>
              <a:ext uri="{FF2B5EF4-FFF2-40B4-BE49-F238E27FC236}">
                <a16:creationId xmlns:a16="http://schemas.microsoft.com/office/drawing/2014/main" id="{55EAB272-54CF-41F3-9510-996550363EE3}"/>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21" name="Picture Placeholder 7">
            <a:extLst>
              <a:ext uri="{FF2B5EF4-FFF2-40B4-BE49-F238E27FC236}">
                <a16:creationId xmlns:a16="http://schemas.microsoft.com/office/drawing/2014/main" id="{B21ABBB2-A65E-473E-9031-2D58A953D25D}"/>
              </a:ext>
            </a:extLst>
          </p:cNvPr>
          <p:cNvSpPr>
            <a:spLocks noGrp="1"/>
          </p:cNvSpPr>
          <p:nvPr>
            <p:ph type="pic" sz="quarter" idx="22" hasCustomPrompt="1"/>
          </p:nvPr>
        </p:nvSpPr>
        <p:spPr>
          <a:xfrm>
            <a:off x="6235371" y="1592263"/>
            <a:ext cx="3366773" cy="2549047"/>
          </a:xfrm>
          <a:solidFill>
            <a:schemeClr val="bg2">
              <a:lumMod val="95000"/>
            </a:schemeClr>
          </a:solidFill>
        </p:spPr>
        <p:txBody>
          <a:bodyPr/>
          <a:lstStyle>
            <a:lvl1pPr marL="0" indent="0">
              <a:buFont typeface="Arial" panose="020B0604020202020204" pitchFamily="34" charset="0"/>
              <a:buNone/>
              <a:defRPr sz="1600">
                <a:solidFill>
                  <a:schemeClr val="bg1"/>
                </a:solidFill>
              </a:defRPr>
            </a:lvl1pPr>
          </a:lstStyle>
          <a:p>
            <a:r>
              <a:rPr lang="en-GB"/>
              <a:t>Add picture</a:t>
            </a:r>
          </a:p>
        </p:txBody>
      </p:sp>
      <p:sp>
        <p:nvSpPr>
          <p:cNvPr id="22" name="Text Placeholder 9">
            <a:extLst>
              <a:ext uri="{FF2B5EF4-FFF2-40B4-BE49-F238E27FC236}">
                <a16:creationId xmlns:a16="http://schemas.microsoft.com/office/drawing/2014/main" id="{BB8D0AF9-A91A-4148-8591-42DEFFBDFD00}"/>
              </a:ext>
            </a:extLst>
          </p:cNvPr>
          <p:cNvSpPr>
            <a:spLocks noGrp="1"/>
          </p:cNvSpPr>
          <p:nvPr>
            <p:ph type="body" sz="quarter" idx="23" hasCustomPrompt="1"/>
          </p:nvPr>
        </p:nvSpPr>
        <p:spPr>
          <a:xfrm>
            <a:off x="6235371" y="3652359"/>
            <a:ext cx="3366773" cy="488951"/>
          </a:xfrm>
          <a:solidFill>
            <a:srgbClr val="4D4D4D"/>
          </a:solidFill>
        </p:spPr>
        <p:txBody>
          <a:bodyPr lIns="108000" tIns="108000" rIns="108000" bIns="108000"/>
          <a:lstStyle>
            <a:lvl1pPr marL="0" indent="0">
              <a:buFont typeface="Arial" panose="020B0604020202020204" pitchFamily="34" charset="0"/>
              <a:buNone/>
              <a:defRPr sz="1000" i="0">
                <a:solidFill>
                  <a:schemeClr val="bg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23" name="Text Placeholder 3">
            <a:extLst>
              <a:ext uri="{FF2B5EF4-FFF2-40B4-BE49-F238E27FC236}">
                <a16:creationId xmlns:a16="http://schemas.microsoft.com/office/drawing/2014/main" id="{0D9D78BD-D2E1-47D7-B5D8-A25520358717}"/>
              </a:ext>
            </a:extLst>
          </p:cNvPr>
          <p:cNvSpPr>
            <a:spLocks noGrp="1"/>
          </p:cNvSpPr>
          <p:nvPr>
            <p:ph type="body" sz="quarter" idx="24" hasCustomPrompt="1"/>
          </p:nvPr>
        </p:nvSpPr>
        <p:spPr>
          <a:xfrm>
            <a:off x="6235371" y="4777454"/>
            <a:ext cx="3366765" cy="1080421"/>
          </a:xfrm>
        </p:spPr>
        <p:txBody>
          <a:bodyPr vert="horz" lIns="0" tIns="45720" rIns="91440" bIns="45720" rtlCol="0">
            <a:noAutofit/>
          </a:bodyPr>
          <a:lstStyle>
            <a:lvl1pPr>
              <a:defRPr lang="en-US" sz="1400" dirty="0"/>
            </a:lvl1pPr>
            <a:lvl2pPr>
              <a:defRPr lang="en-US" sz="1400" dirty="0"/>
            </a:lvl2pPr>
            <a:lvl3pPr>
              <a:defRPr lang="en-GB" sz="1400" dirty="0"/>
            </a:lvl3pPr>
          </a:lstStyle>
          <a:p>
            <a:pPr marL="174625" lvl="0" indent="-174625"/>
            <a:r>
              <a:rPr lang="en-US"/>
              <a:t>Add first level body copy</a:t>
            </a:r>
          </a:p>
          <a:p>
            <a:pPr marL="452438" lvl="1" indent="-185738"/>
            <a:r>
              <a:rPr lang="en-US"/>
              <a:t>Second level</a:t>
            </a:r>
          </a:p>
          <a:p>
            <a:pPr marL="801688" lvl="2" indent="-174625"/>
            <a:r>
              <a:rPr lang="en-US"/>
              <a:t>Third level</a:t>
            </a:r>
            <a:endParaRPr lang="en-GB"/>
          </a:p>
        </p:txBody>
      </p:sp>
      <p:sp>
        <p:nvSpPr>
          <p:cNvPr id="24" name="Text Placeholder 3">
            <a:extLst>
              <a:ext uri="{FF2B5EF4-FFF2-40B4-BE49-F238E27FC236}">
                <a16:creationId xmlns:a16="http://schemas.microsoft.com/office/drawing/2014/main" id="{C6287A56-279A-4E06-B279-80BA7C8F1366}"/>
              </a:ext>
            </a:extLst>
          </p:cNvPr>
          <p:cNvSpPr>
            <a:spLocks noGrp="1"/>
          </p:cNvSpPr>
          <p:nvPr>
            <p:ph type="body" sz="quarter" idx="25" hasCustomPrompt="1"/>
          </p:nvPr>
        </p:nvSpPr>
        <p:spPr>
          <a:xfrm>
            <a:off x="6235371" y="4338197"/>
            <a:ext cx="3366765" cy="323946"/>
          </a:xfrm>
        </p:spPr>
        <p:txBody>
          <a:bodyPr vert="horz" lIns="0" tIns="0" rIns="0" bIns="0" rtlCol="0">
            <a:noAutofit/>
          </a:bodyPr>
          <a:lstStyle>
            <a:lvl1pPr marL="0" indent="0">
              <a:buFont typeface="Arial" panose="020B0604020202020204" pitchFamily="34" charset="0"/>
              <a:buNone/>
              <a:defRPr lang="en-US" smtClean="0">
                <a:latin typeface="Arial" panose="020B0604020202020204" pitchFamily="34" charset="0"/>
              </a:defRPr>
            </a:lvl1pPr>
            <a:lvl2pPr marL="457200" indent="0">
              <a:buFont typeface="Arial" panose="020B0604020202020204" pitchFamily="34" charset="0"/>
              <a:buNone/>
              <a:defRPr lang="en-US" smtClean="0">
                <a:latin typeface="+mj-lt"/>
              </a:defRPr>
            </a:lvl2pPr>
            <a:lvl3pPr marL="914400" indent="0">
              <a:buFont typeface="Arial" panose="020B0604020202020204" pitchFamily="34" charset="0"/>
              <a:buNone/>
              <a:defRPr lang="en-US" smtClean="0">
                <a:latin typeface="+mj-lt"/>
              </a:defRPr>
            </a:lvl3pPr>
            <a:lvl4pPr marL="1371600" indent="0">
              <a:buFont typeface="Arial" panose="020B0604020202020204" pitchFamily="34" charset="0"/>
              <a:buNone/>
              <a:defRPr lang="en-US" smtClean="0">
                <a:latin typeface="+mj-lt"/>
              </a:defRPr>
            </a:lvl4pPr>
            <a:lvl5pPr marL="1828800" indent="0">
              <a:buFont typeface="Arial" panose="020B0604020202020204" pitchFamily="34" charset="0"/>
              <a:buNone/>
              <a:defRPr lang="en-GB">
                <a:latin typeface="+mj-lt"/>
              </a:defRPr>
            </a:lvl5pPr>
          </a:lstStyle>
          <a:p>
            <a:pPr lvl="0">
              <a:lnSpc>
                <a:spcPct val="120000"/>
              </a:lnSpc>
              <a:spcAft>
                <a:spcPts val="600"/>
              </a:spcAft>
            </a:pPr>
            <a:r>
              <a:rPr lang="en-US"/>
              <a:t>Add title</a:t>
            </a:r>
            <a:endParaRPr lang="en-GB"/>
          </a:p>
        </p:txBody>
      </p:sp>
    </p:spTree>
    <p:extLst>
      <p:ext uri="{BB962C8B-B14F-4D97-AF65-F5344CB8AC3E}">
        <p14:creationId xmlns:p14="http://schemas.microsoft.com/office/powerpoint/2010/main" val="15503202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ubtitle, content &amp; large pictur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CCEB854-CE92-4FA8-8665-63D883D8BED3}"/>
              </a:ext>
            </a:extLst>
          </p:cNvPr>
          <p:cNvSpPr/>
          <p:nvPr userDrawn="1"/>
        </p:nvSpPr>
        <p:spPr bwMode="gray">
          <a:xfrm>
            <a:off x="359596" y="811658"/>
            <a:ext cx="11743361" cy="403439"/>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endParaRPr lang="en-GB" sz="1600">
              <a:solidFill>
                <a:schemeClr val="bg1"/>
              </a:solidFill>
              <a:latin typeface="Brave Sans" panose="020B0504020101010102" pitchFamily="34" charset="0"/>
              <a:cs typeface="Brave Sans" panose="020B0504020101010102" pitchFamily="34" charset="0"/>
            </a:endParaRPr>
          </a:p>
        </p:txBody>
      </p:sp>
      <p:cxnSp>
        <p:nvCxnSpPr>
          <p:cNvPr id="11" name="Straight Connector 10">
            <a:extLst>
              <a:ext uri="{FF2B5EF4-FFF2-40B4-BE49-F238E27FC236}">
                <a16:creationId xmlns:a16="http://schemas.microsoft.com/office/drawing/2014/main" id="{6AC8A76D-ECD1-48DB-AD5F-CE32BFB58777}"/>
              </a:ext>
            </a:extLst>
          </p:cNvPr>
          <p:cNvCxnSpPr>
            <a:cxnSpLocks/>
          </p:cNvCxnSpPr>
          <p:nvPr userDrawn="1"/>
        </p:nvCxnSpPr>
        <p:spPr>
          <a:xfrm>
            <a:off x="906463" y="1074695"/>
            <a:ext cx="5868908" cy="0"/>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906462" y="1585430"/>
            <a:ext cx="5868909" cy="4272445"/>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Picture Placeholder 7">
            <a:extLst>
              <a:ext uri="{FF2B5EF4-FFF2-40B4-BE49-F238E27FC236}">
                <a16:creationId xmlns:a16="http://schemas.microsoft.com/office/drawing/2014/main" id="{35BB7F6E-5153-4780-80FD-C3880708F546}"/>
              </a:ext>
            </a:extLst>
          </p:cNvPr>
          <p:cNvSpPr>
            <a:spLocks noGrp="1"/>
          </p:cNvSpPr>
          <p:nvPr>
            <p:ph type="pic" sz="quarter" idx="20" hasCustomPrompt="1"/>
          </p:nvPr>
        </p:nvSpPr>
        <p:spPr>
          <a:xfrm>
            <a:off x="7227066" y="630237"/>
            <a:ext cx="4072759" cy="5227635"/>
          </a:xfrm>
          <a:solidFill>
            <a:schemeClr val="bg2">
              <a:lumMod val="95000"/>
            </a:schemeClr>
          </a:solidFill>
        </p:spPr>
        <p:txBody>
          <a:bodyPr vert="horz" lIns="0" tIns="45720" rIns="91440" bIns="45720" rtlCol="0">
            <a:noAutofit/>
          </a:bodyPr>
          <a:lstStyle>
            <a:lvl1pPr>
              <a:defRPr lang="en-GB" dirty="0">
                <a:solidFill>
                  <a:schemeClr val="bg1"/>
                </a:solidFill>
              </a:defRPr>
            </a:lvl1pPr>
          </a:lstStyle>
          <a:p>
            <a:pPr marL="0" lvl="0" indent="0">
              <a:buNone/>
            </a:pPr>
            <a:r>
              <a:rPr lang="en-GB"/>
              <a:t>Add picture</a:t>
            </a:r>
          </a:p>
        </p:txBody>
      </p:sp>
      <p:sp>
        <p:nvSpPr>
          <p:cNvPr id="9" name="Text Placeholder 9">
            <a:extLst>
              <a:ext uri="{FF2B5EF4-FFF2-40B4-BE49-F238E27FC236}">
                <a16:creationId xmlns:a16="http://schemas.microsoft.com/office/drawing/2014/main" id="{9F34B7CA-F8C7-4C5F-BB60-E4395928D429}"/>
              </a:ext>
            </a:extLst>
          </p:cNvPr>
          <p:cNvSpPr>
            <a:spLocks noGrp="1"/>
          </p:cNvSpPr>
          <p:nvPr>
            <p:ph type="body" sz="quarter" idx="21" hasCustomPrompt="1"/>
          </p:nvPr>
        </p:nvSpPr>
        <p:spPr>
          <a:xfrm>
            <a:off x="7227066" y="5386688"/>
            <a:ext cx="4072759" cy="471184"/>
          </a:xfrm>
          <a:solidFill>
            <a:srgbClr val="4D4D4D"/>
          </a:solidFill>
        </p:spPr>
        <p:txBody>
          <a:bodyPr lIns="108000" tIns="108000" rIns="108000" bIns="108000"/>
          <a:lstStyle>
            <a:lvl1pPr marL="0" indent="0">
              <a:buFont typeface="Arial" panose="020B0604020202020204" pitchFamily="34" charset="0"/>
              <a:buNone/>
              <a:defRPr sz="1000" i="0">
                <a:solidFill>
                  <a:schemeClr val="bg1"/>
                </a:solidFill>
                <a:latin typeface="Arial" panose="020B0604020202020204" pitchFamily="34" charset="0"/>
                <a:cs typeface="Arial" panose="020B0604020202020204" pitchFamily="34" charset="0"/>
              </a:defRPr>
            </a:lvl1pPr>
          </a:lstStyle>
          <a:p>
            <a:pPr lvl="0"/>
            <a:r>
              <a:rPr lang="en-US"/>
              <a:t>Add picture caption</a:t>
            </a:r>
            <a:endParaRPr lang="en-GB"/>
          </a:p>
        </p:txBody>
      </p:sp>
      <p:sp>
        <p:nvSpPr>
          <p:cNvPr id="10" name="Title 1">
            <a:extLst>
              <a:ext uri="{FF2B5EF4-FFF2-40B4-BE49-F238E27FC236}">
                <a16:creationId xmlns:a16="http://schemas.microsoft.com/office/drawing/2014/main" id="{7D83CB9C-45E0-4B08-AB03-C2C5F4C24057}"/>
              </a:ext>
            </a:extLst>
          </p:cNvPr>
          <p:cNvSpPr>
            <a:spLocks noGrp="1"/>
          </p:cNvSpPr>
          <p:nvPr>
            <p:ph type="title" hasCustomPrompt="1"/>
          </p:nvPr>
        </p:nvSpPr>
        <p:spPr>
          <a:xfrm>
            <a:off x="906463" y="506192"/>
            <a:ext cx="5868909" cy="540000"/>
          </a:xfrm>
        </p:spPr>
        <p:txBody>
          <a:bodyPr anchor="ctr"/>
          <a:lstStyle>
            <a:lvl1pPr>
              <a:defRPr/>
            </a:lvl1pPr>
          </a:lstStyle>
          <a:p>
            <a:r>
              <a:rPr lang="en-US"/>
              <a:t>Add title</a:t>
            </a:r>
            <a:endParaRPr lang="en-GB"/>
          </a:p>
        </p:txBody>
      </p:sp>
      <p:sp>
        <p:nvSpPr>
          <p:cNvPr id="12" name="Text Placeholder 3">
            <a:extLst>
              <a:ext uri="{FF2B5EF4-FFF2-40B4-BE49-F238E27FC236}">
                <a16:creationId xmlns:a16="http://schemas.microsoft.com/office/drawing/2014/main" id="{2A22B088-EB16-4642-80AC-4C7D87CFAE0B}"/>
              </a:ext>
            </a:extLst>
          </p:cNvPr>
          <p:cNvSpPr>
            <a:spLocks noGrp="1"/>
          </p:cNvSpPr>
          <p:nvPr>
            <p:ph type="body" sz="quarter" idx="10" hasCustomPrompt="1"/>
          </p:nvPr>
        </p:nvSpPr>
        <p:spPr>
          <a:xfrm>
            <a:off x="906464" y="1155943"/>
            <a:ext cx="5868908"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936299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ontent &amp; source/footnote">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8E95937-F466-4F58-B582-8721D3C9D23D}"/>
              </a:ext>
            </a:extLst>
          </p:cNvPr>
          <p:cNvSpPr>
            <a:spLocks noGrp="1"/>
          </p:cNvSpPr>
          <p:nvPr>
            <p:ph sz="quarter" idx="11" hasCustomPrompt="1"/>
          </p:nvPr>
        </p:nvSpPr>
        <p:spPr>
          <a:xfrm>
            <a:off x="906464" y="1592263"/>
            <a:ext cx="10393362" cy="4162371"/>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9">
            <a:extLst>
              <a:ext uri="{FF2B5EF4-FFF2-40B4-BE49-F238E27FC236}">
                <a16:creationId xmlns:a16="http://schemas.microsoft.com/office/drawing/2014/main" id="{BED2F0F8-4186-44B6-873A-D194D89C9C0C}"/>
              </a:ext>
            </a:extLst>
          </p:cNvPr>
          <p:cNvSpPr>
            <a:spLocks noGrp="1"/>
          </p:cNvSpPr>
          <p:nvPr>
            <p:ph type="body" sz="quarter" idx="19" hasCustomPrompt="1"/>
          </p:nvPr>
        </p:nvSpPr>
        <p:spPr>
          <a:xfrm>
            <a:off x="906464" y="5754634"/>
            <a:ext cx="10393361" cy="189230"/>
          </a:xfrm>
        </p:spPr>
        <p:txBody>
          <a:bodyPr vert="horz" lIns="0" tIns="0" rIns="0" bIns="0" rtlCol="0">
            <a:noAutofit/>
          </a:bodyPr>
          <a:lstStyle>
            <a:lvl1pPr marL="0" indent="0">
              <a:buFont typeface="Arial" panose="020B0604020202020204" pitchFamily="34" charset="0"/>
              <a:buNone/>
              <a:defRPr lang="en-US" sz="9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footnote/source</a:t>
            </a:r>
            <a:endParaRPr lang="en-GB"/>
          </a:p>
        </p:txBody>
      </p:sp>
      <p:sp>
        <p:nvSpPr>
          <p:cNvPr id="7" name="Title 1">
            <a:extLst>
              <a:ext uri="{FF2B5EF4-FFF2-40B4-BE49-F238E27FC236}">
                <a16:creationId xmlns:a16="http://schemas.microsoft.com/office/drawing/2014/main" id="{08B85A9A-2089-4861-8906-B3D8040F8E7A}"/>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9" name="Text Placeholder 3">
            <a:extLst>
              <a:ext uri="{FF2B5EF4-FFF2-40B4-BE49-F238E27FC236}">
                <a16:creationId xmlns:a16="http://schemas.microsoft.com/office/drawing/2014/main" id="{BEF04979-F2A3-4CA2-9AA4-1A023931253E}"/>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11301936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itle pic2 MOL">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4B2F5E-E9D4-4A3E-AC18-15D8AD67B69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3048"/>
            <a:ext cx="12206287" cy="6858000"/>
          </a:xfrm>
          <a:prstGeom prst="rect">
            <a:avLst/>
          </a:prstGeom>
        </p:spPr>
      </p:pic>
      <p:sp>
        <p:nvSpPr>
          <p:cNvPr id="19" name="Title 1">
            <a:extLst>
              <a:ext uri="{FF2B5EF4-FFF2-40B4-BE49-F238E27FC236}">
                <a16:creationId xmlns:a16="http://schemas.microsoft.com/office/drawing/2014/main" id="{133248FA-9D7F-483F-AEED-3F462B042BFE}"/>
              </a:ext>
            </a:extLst>
          </p:cNvPr>
          <p:cNvSpPr>
            <a:spLocks noGrp="1"/>
          </p:cNvSpPr>
          <p:nvPr>
            <p:ph type="ctrTitle" hasCustomPrompt="1"/>
          </p:nvPr>
        </p:nvSpPr>
        <p:spPr>
          <a:xfrm>
            <a:off x="896938" y="4506061"/>
            <a:ext cx="9027271" cy="657115"/>
          </a:xfrm>
          <a:prstGeom prst="rect">
            <a:avLst/>
          </a:prstGeom>
        </p:spPr>
        <p:txBody>
          <a:bodyPr lIns="0" tIns="36000" rIns="36000" bIns="36000" anchor="b">
            <a:noAutofit/>
          </a:bodyPr>
          <a:lstStyle>
            <a:lvl1pPr algn="l">
              <a:defRPr sz="4200" b="1" cap="none" baseline="0">
                <a:solidFill>
                  <a:schemeClr val="bg1"/>
                </a:solidFill>
                <a:latin typeface="Arial" panose="020B0604020202020204" pitchFamily="34" charset="0"/>
                <a:cs typeface="Arial" panose="020B0604020202020204" pitchFamily="34" charset="0"/>
              </a:defRPr>
            </a:lvl1pPr>
          </a:lstStyle>
          <a:p>
            <a:r>
              <a:rPr lang="en-US"/>
              <a:t>Add title</a:t>
            </a:r>
            <a:endParaRPr lang="en-GB"/>
          </a:p>
        </p:txBody>
      </p:sp>
      <p:sp>
        <p:nvSpPr>
          <p:cNvPr id="20" name="Subtitle 2">
            <a:extLst>
              <a:ext uri="{FF2B5EF4-FFF2-40B4-BE49-F238E27FC236}">
                <a16:creationId xmlns:a16="http://schemas.microsoft.com/office/drawing/2014/main" id="{726C4B60-F73A-40E8-A81D-1B74138FE60C}"/>
              </a:ext>
            </a:extLst>
          </p:cNvPr>
          <p:cNvSpPr>
            <a:spLocks noGrp="1"/>
          </p:cNvSpPr>
          <p:nvPr>
            <p:ph type="subTitle" idx="1" hasCustomPrompt="1"/>
          </p:nvPr>
        </p:nvSpPr>
        <p:spPr>
          <a:xfrm>
            <a:off x="896938" y="5214265"/>
            <a:ext cx="9027271" cy="329002"/>
          </a:xfrm>
          <a:prstGeom prst="rect">
            <a:avLst/>
          </a:prstGeom>
        </p:spPr>
        <p:txBody>
          <a:bodyPr lIns="0" tIns="36000" rIns="36000" bIns="36000">
            <a:noAutofit/>
          </a:bodyPr>
          <a:lstStyle>
            <a:lvl1pPr marL="0" indent="0" algn="l">
              <a:lnSpc>
                <a:spcPct val="90000"/>
              </a:lnSpc>
              <a:buNone/>
              <a:defRPr sz="1800" b="0" cap="none"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
        <p:nvSpPr>
          <p:cNvPr id="15" name="Text Placeholder 24">
            <a:extLst>
              <a:ext uri="{FF2B5EF4-FFF2-40B4-BE49-F238E27FC236}">
                <a16:creationId xmlns:a16="http://schemas.microsoft.com/office/drawing/2014/main" id="{33FD60A5-297A-4821-A8D6-5DE5C2B8E45C}"/>
              </a:ext>
            </a:extLst>
          </p:cNvPr>
          <p:cNvSpPr>
            <a:spLocks noGrp="1"/>
          </p:cNvSpPr>
          <p:nvPr>
            <p:ph type="body" sz="quarter" idx="13" hasCustomPrompt="1"/>
          </p:nvPr>
        </p:nvSpPr>
        <p:spPr>
          <a:xfrm>
            <a:off x="896938" y="5766091"/>
            <a:ext cx="9027271" cy="329002"/>
          </a:xfrm>
        </p:spPr>
        <p:txBody>
          <a:bodyPr lIns="0" tIns="0" rIns="0" bIns="0">
            <a:noAutofit/>
          </a:bodyPr>
          <a:lstStyle>
            <a:lvl1pPr marL="0" indent="0" algn="l">
              <a:tabLst/>
              <a:defRPr sz="1400" cap="none" baseline="0">
                <a:solidFill>
                  <a:schemeClr val="bg1"/>
                </a:solidFill>
              </a:defRPr>
            </a:lvl1pPr>
            <a:lvl2pPr marL="0" indent="0">
              <a:tabLst/>
              <a:defRPr/>
            </a:lvl2pPr>
            <a:lvl3pPr marL="0" indent="0">
              <a:tabLst/>
              <a:defRPr/>
            </a:lvl3pPr>
            <a:lvl4pPr marL="0" indent="0">
              <a:tabLst/>
              <a:defRPr/>
            </a:lvl4pPr>
            <a:lvl5pPr marL="0" indent="0">
              <a:tabLst/>
              <a:defRPr/>
            </a:lvl5pPr>
          </a:lstStyle>
          <a:p>
            <a:pPr lvl="0"/>
            <a:r>
              <a:rPr lang="en-US"/>
              <a:t>Add date</a:t>
            </a:r>
            <a:endParaRPr lang="en-GB"/>
          </a:p>
        </p:txBody>
      </p:sp>
      <p:sp>
        <p:nvSpPr>
          <p:cNvPr id="8" name="Rectangle 7">
            <a:extLst>
              <a:ext uri="{FF2B5EF4-FFF2-40B4-BE49-F238E27FC236}">
                <a16:creationId xmlns:a16="http://schemas.microsoft.com/office/drawing/2014/main" id="{ACE732F4-AD6E-4F83-8DCC-42866CC239D4}"/>
              </a:ext>
            </a:extLst>
          </p:cNvPr>
          <p:cNvSpPr/>
          <p:nvPr userDrawn="1"/>
        </p:nvSpPr>
        <p:spPr bwMode="gray">
          <a:xfrm>
            <a:off x="12421354" y="0"/>
            <a:ext cx="887240" cy="1637461"/>
          </a:xfrm>
          <a:prstGeom prst="rect">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indent="0" algn="ctr">
              <a:spcBef>
                <a:spcPts val="300"/>
              </a:spcBef>
              <a:buFont typeface="Courier New" pitchFamily="49" charset="0"/>
              <a:buNone/>
            </a:pPr>
            <a:r>
              <a:rPr lang="en-GB" sz="1600">
                <a:solidFill>
                  <a:schemeClr val="bg1"/>
                </a:solidFill>
                <a:latin typeface="Arial" pitchFamily="34" charset="0"/>
                <a:cs typeface="Arial" pitchFamily="34" charset="0"/>
              </a:rPr>
              <a:t>Update image in slide master mode</a:t>
            </a:r>
          </a:p>
        </p:txBody>
      </p:sp>
      <p:pic>
        <p:nvPicPr>
          <p:cNvPr id="10" name="Picture 9">
            <a:extLst>
              <a:ext uri="{FF2B5EF4-FFF2-40B4-BE49-F238E27FC236}">
                <a16:creationId xmlns:a16="http://schemas.microsoft.com/office/drawing/2014/main" id="{A4D06D9B-FA4A-4072-9E70-84B627B704A9}"/>
              </a:ext>
            </a:extLst>
          </p:cNvPr>
          <p:cNvPicPr>
            <a:picLocks noChangeAspect="1"/>
          </p:cNvPicPr>
          <p:nvPr userDrawn="1"/>
        </p:nvPicPr>
        <p:blipFill>
          <a:blip r:embed="rId3"/>
          <a:stretch>
            <a:fillRect/>
          </a:stretch>
        </p:blipFill>
        <p:spPr>
          <a:xfrm>
            <a:off x="4405561" y="66544"/>
            <a:ext cx="3380879" cy="966648"/>
          </a:xfrm>
          <a:prstGeom prst="rect">
            <a:avLst/>
          </a:prstGeom>
        </p:spPr>
      </p:pic>
      <p:cxnSp>
        <p:nvCxnSpPr>
          <p:cNvPr id="11" name="Straight Connector 10">
            <a:extLst>
              <a:ext uri="{FF2B5EF4-FFF2-40B4-BE49-F238E27FC236}">
                <a16:creationId xmlns:a16="http://schemas.microsoft.com/office/drawing/2014/main" id="{BF53DD5A-1BA3-4148-9AB9-0D15ACF8AF15}"/>
              </a:ext>
            </a:extLst>
          </p:cNvPr>
          <p:cNvCxnSpPr>
            <a:cxnSpLocks/>
          </p:cNvCxnSpPr>
          <p:nvPr userDrawn="1"/>
        </p:nvCxnSpPr>
        <p:spPr>
          <a:xfrm>
            <a:off x="906463" y="1083362"/>
            <a:ext cx="10393362" cy="0"/>
          </a:xfrm>
          <a:prstGeom prst="line">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06375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itle pink MOL">
    <p:bg>
      <p:bgPr>
        <a:solidFill>
          <a:schemeClr val="accent1"/>
        </a:solid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133248FA-9D7F-483F-AEED-3F462B042BFE}"/>
              </a:ext>
            </a:extLst>
          </p:cNvPr>
          <p:cNvSpPr>
            <a:spLocks noGrp="1"/>
          </p:cNvSpPr>
          <p:nvPr>
            <p:ph type="ctrTitle" hasCustomPrompt="1"/>
          </p:nvPr>
        </p:nvSpPr>
        <p:spPr>
          <a:xfrm>
            <a:off x="896938" y="4506061"/>
            <a:ext cx="9027271" cy="657115"/>
          </a:xfrm>
          <a:prstGeom prst="rect">
            <a:avLst/>
          </a:prstGeom>
        </p:spPr>
        <p:txBody>
          <a:bodyPr lIns="0" tIns="36000" rIns="36000" bIns="36000" anchor="b">
            <a:noAutofit/>
          </a:bodyPr>
          <a:lstStyle>
            <a:lvl1pPr algn="l">
              <a:defRPr sz="4200" b="1" cap="none" baseline="0">
                <a:solidFill>
                  <a:schemeClr val="bg1"/>
                </a:solidFill>
                <a:latin typeface="Arial" panose="020B0604020202020204" pitchFamily="34" charset="0"/>
                <a:cs typeface="Arial" panose="020B0604020202020204" pitchFamily="34" charset="0"/>
              </a:defRPr>
            </a:lvl1pPr>
          </a:lstStyle>
          <a:p>
            <a:r>
              <a:rPr lang="en-US"/>
              <a:t>Add title</a:t>
            </a:r>
            <a:endParaRPr lang="en-GB"/>
          </a:p>
        </p:txBody>
      </p:sp>
      <p:sp>
        <p:nvSpPr>
          <p:cNvPr id="20" name="Subtitle 2">
            <a:extLst>
              <a:ext uri="{FF2B5EF4-FFF2-40B4-BE49-F238E27FC236}">
                <a16:creationId xmlns:a16="http://schemas.microsoft.com/office/drawing/2014/main" id="{726C4B60-F73A-40E8-A81D-1B74138FE60C}"/>
              </a:ext>
            </a:extLst>
          </p:cNvPr>
          <p:cNvSpPr>
            <a:spLocks noGrp="1"/>
          </p:cNvSpPr>
          <p:nvPr>
            <p:ph type="subTitle" idx="1" hasCustomPrompt="1"/>
          </p:nvPr>
        </p:nvSpPr>
        <p:spPr>
          <a:xfrm>
            <a:off x="896938" y="5214265"/>
            <a:ext cx="9027271" cy="329002"/>
          </a:xfrm>
          <a:prstGeom prst="rect">
            <a:avLst/>
          </a:prstGeom>
        </p:spPr>
        <p:txBody>
          <a:bodyPr lIns="0" tIns="36000" rIns="36000" bIns="36000">
            <a:noAutofit/>
          </a:bodyPr>
          <a:lstStyle>
            <a:lvl1pPr marL="0" indent="0" algn="l">
              <a:lnSpc>
                <a:spcPct val="90000"/>
              </a:lnSpc>
              <a:buNone/>
              <a:defRPr sz="1800" b="0" cap="none"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subtitle</a:t>
            </a:r>
          </a:p>
        </p:txBody>
      </p:sp>
      <p:sp>
        <p:nvSpPr>
          <p:cNvPr id="15" name="Text Placeholder 24">
            <a:extLst>
              <a:ext uri="{FF2B5EF4-FFF2-40B4-BE49-F238E27FC236}">
                <a16:creationId xmlns:a16="http://schemas.microsoft.com/office/drawing/2014/main" id="{33FD60A5-297A-4821-A8D6-5DE5C2B8E45C}"/>
              </a:ext>
            </a:extLst>
          </p:cNvPr>
          <p:cNvSpPr>
            <a:spLocks noGrp="1"/>
          </p:cNvSpPr>
          <p:nvPr>
            <p:ph type="body" sz="quarter" idx="13" hasCustomPrompt="1"/>
          </p:nvPr>
        </p:nvSpPr>
        <p:spPr>
          <a:xfrm>
            <a:off x="896938" y="5766091"/>
            <a:ext cx="9027271" cy="329002"/>
          </a:xfrm>
        </p:spPr>
        <p:txBody>
          <a:bodyPr lIns="0" tIns="0" rIns="0" bIns="0">
            <a:noAutofit/>
          </a:bodyPr>
          <a:lstStyle>
            <a:lvl1pPr marL="0" indent="0" algn="l">
              <a:tabLst/>
              <a:defRPr sz="1400" cap="none" baseline="0">
                <a:solidFill>
                  <a:schemeClr val="bg1"/>
                </a:solidFill>
              </a:defRPr>
            </a:lvl1pPr>
            <a:lvl2pPr marL="0" indent="0">
              <a:tabLst/>
              <a:defRPr/>
            </a:lvl2pPr>
            <a:lvl3pPr marL="0" indent="0">
              <a:tabLst/>
              <a:defRPr/>
            </a:lvl3pPr>
            <a:lvl4pPr marL="0" indent="0">
              <a:tabLst/>
              <a:defRPr/>
            </a:lvl4pPr>
            <a:lvl5pPr marL="0" indent="0">
              <a:tabLst/>
              <a:defRPr/>
            </a:lvl5pPr>
          </a:lstStyle>
          <a:p>
            <a:pPr lvl="0"/>
            <a:r>
              <a:rPr lang="en-US"/>
              <a:t>Add date</a:t>
            </a:r>
            <a:endParaRPr lang="en-GB"/>
          </a:p>
        </p:txBody>
      </p:sp>
      <p:pic>
        <p:nvPicPr>
          <p:cNvPr id="7" name="Picture 6">
            <a:extLst>
              <a:ext uri="{FF2B5EF4-FFF2-40B4-BE49-F238E27FC236}">
                <a16:creationId xmlns:a16="http://schemas.microsoft.com/office/drawing/2014/main" id="{53577442-A2FE-4DD6-8F50-CBFE2E0086D4}"/>
              </a:ext>
            </a:extLst>
          </p:cNvPr>
          <p:cNvPicPr>
            <a:picLocks noChangeAspect="1"/>
          </p:cNvPicPr>
          <p:nvPr userDrawn="1"/>
        </p:nvPicPr>
        <p:blipFill>
          <a:blip r:embed="rId2"/>
          <a:stretch>
            <a:fillRect/>
          </a:stretch>
        </p:blipFill>
        <p:spPr>
          <a:xfrm>
            <a:off x="4405561" y="66544"/>
            <a:ext cx="3380879" cy="966648"/>
          </a:xfrm>
          <a:prstGeom prst="rect">
            <a:avLst/>
          </a:prstGeom>
        </p:spPr>
      </p:pic>
      <p:cxnSp>
        <p:nvCxnSpPr>
          <p:cNvPr id="8" name="Straight Connector 7">
            <a:extLst>
              <a:ext uri="{FF2B5EF4-FFF2-40B4-BE49-F238E27FC236}">
                <a16:creationId xmlns:a16="http://schemas.microsoft.com/office/drawing/2014/main" id="{2CCCB18B-0A0C-437C-B77E-6BC3FBB7B651}"/>
              </a:ext>
            </a:extLst>
          </p:cNvPr>
          <p:cNvCxnSpPr>
            <a:cxnSpLocks/>
          </p:cNvCxnSpPr>
          <p:nvPr userDrawn="1"/>
        </p:nvCxnSpPr>
        <p:spPr>
          <a:xfrm>
            <a:off x="906463" y="1083362"/>
            <a:ext cx="10393362" cy="0"/>
          </a:xfrm>
          <a:prstGeom prst="line">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50104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B5B14E-8560-443B-B02C-B08EA8F0D45B}"/>
              </a:ext>
            </a:extLst>
          </p:cNvPr>
          <p:cNvSpPr>
            <a:spLocks noGrp="1"/>
          </p:cNvSpPr>
          <p:nvPr>
            <p:ph type="dt" sz="half" idx="10"/>
          </p:nvPr>
        </p:nvSpPr>
        <p:spPr/>
        <p:txBody>
          <a:bodyPr/>
          <a:lstStyle/>
          <a:p>
            <a:fld id="{CA62936E-339B-4A8E-B34E-A82DFB4B92B1}" type="datetimeFigureOut">
              <a:rPr lang="en-GB" smtClean="0"/>
              <a:t>05/12/2024</a:t>
            </a:fld>
            <a:endParaRPr lang="en-GB"/>
          </a:p>
        </p:txBody>
      </p:sp>
      <p:sp>
        <p:nvSpPr>
          <p:cNvPr id="3" name="Footer Placeholder 2">
            <a:extLst>
              <a:ext uri="{FF2B5EF4-FFF2-40B4-BE49-F238E27FC236}">
                <a16:creationId xmlns:a16="http://schemas.microsoft.com/office/drawing/2014/main" id="{144A652C-0404-44F1-A64F-9D79611C5BE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544F7D6-D2D9-42B4-B036-1FE74A75083B}"/>
              </a:ext>
            </a:extLst>
          </p:cNvPr>
          <p:cNvSpPr>
            <a:spLocks noGrp="1"/>
          </p:cNvSpPr>
          <p:nvPr>
            <p:ph type="sldNum" sz="quarter" idx="12"/>
          </p:nvPr>
        </p:nvSpPr>
        <p:spPr/>
        <p:txBody>
          <a:bodyPr/>
          <a:lstStyle/>
          <a:p>
            <a:fld id="{D9355D22-EA5D-406A-A375-581F0928439B}" type="slidenum">
              <a:rPr lang="en-GB" smtClean="0"/>
              <a:t>‹#›</a:t>
            </a:fld>
            <a:endParaRPr lang="en-GB"/>
          </a:p>
        </p:txBody>
      </p:sp>
    </p:spTree>
    <p:extLst>
      <p:ext uri="{BB962C8B-B14F-4D97-AF65-F5344CB8AC3E}">
        <p14:creationId xmlns:p14="http://schemas.microsoft.com/office/powerpoint/2010/main" val="16562795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CDC4E-818D-4CFE-ACB9-5325153756EC}"/>
              </a:ext>
            </a:extLst>
          </p:cNvPr>
          <p:cNvSpPr>
            <a:spLocks noGrp="1"/>
          </p:cNvSpPr>
          <p:nvPr>
            <p:ph type="ctrTitle"/>
          </p:nvPr>
        </p:nvSpPr>
        <p:spPr>
          <a:xfrm>
            <a:off x="1524000" y="1122363"/>
            <a:ext cx="9144000" cy="2387600"/>
          </a:xfrm>
        </p:spPr>
        <p:txBody>
          <a:bodyPr anchor="b"/>
          <a:lstStyle>
            <a:lvl1pPr algn="l">
              <a:defRPr sz="6000">
                <a:solidFill>
                  <a:srgbClr val="353D42"/>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76F0AD7C-6114-4009-B012-5F41EACC416F}"/>
              </a:ext>
            </a:extLst>
          </p:cNvPr>
          <p:cNvSpPr>
            <a:spLocks noGrp="1"/>
          </p:cNvSpPr>
          <p:nvPr>
            <p:ph type="subTitle" idx="1"/>
          </p:nvPr>
        </p:nvSpPr>
        <p:spPr>
          <a:xfrm>
            <a:off x="1524000" y="3602038"/>
            <a:ext cx="9144000" cy="1655762"/>
          </a:xfrm>
        </p:spPr>
        <p:txBody>
          <a:bodyPr/>
          <a:lstStyle>
            <a:lvl1pPr marL="0" indent="0" algn="l">
              <a:buNone/>
              <a:defRPr sz="2400">
                <a:solidFill>
                  <a:srgbClr val="353D4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grpSp>
        <p:nvGrpSpPr>
          <p:cNvPr id="7" name="Group 6">
            <a:extLst>
              <a:ext uri="{FF2B5EF4-FFF2-40B4-BE49-F238E27FC236}">
                <a16:creationId xmlns:a16="http://schemas.microsoft.com/office/drawing/2014/main" id="{3E85BC0E-8CDC-4817-B071-3EFFD002A68D}"/>
              </a:ext>
            </a:extLst>
          </p:cNvPr>
          <p:cNvGrpSpPr/>
          <p:nvPr userDrawn="1"/>
        </p:nvGrpSpPr>
        <p:grpSpPr>
          <a:xfrm>
            <a:off x="1180806" y="960120"/>
            <a:ext cx="97200" cy="4937760"/>
            <a:chOff x="1180806" y="2240010"/>
            <a:chExt cx="172278" cy="2377980"/>
          </a:xfrm>
        </p:grpSpPr>
        <p:sp>
          <p:nvSpPr>
            <p:cNvPr id="8" name="Rectangle 7">
              <a:extLst>
                <a:ext uri="{FF2B5EF4-FFF2-40B4-BE49-F238E27FC236}">
                  <a16:creationId xmlns:a16="http://schemas.microsoft.com/office/drawing/2014/main" id="{262198DA-53F7-4181-AA7E-F24DA9548EA5}"/>
                </a:ext>
              </a:extLst>
            </p:cNvPr>
            <p:cNvSpPr/>
            <p:nvPr/>
          </p:nvSpPr>
          <p:spPr>
            <a:xfrm>
              <a:off x="1180806" y="4077990"/>
              <a:ext cx="172278" cy="540000"/>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76C6836-5015-40AD-90FA-3D30AA3FCC19}"/>
                </a:ext>
              </a:extLst>
            </p:cNvPr>
            <p:cNvSpPr/>
            <p:nvPr/>
          </p:nvSpPr>
          <p:spPr>
            <a:xfrm>
              <a:off x="1180806" y="2240010"/>
              <a:ext cx="172278" cy="540000"/>
            </a:xfrm>
            <a:prstGeom prst="rect">
              <a:avLst/>
            </a:prstGeom>
            <a:solidFill>
              <a:srgbClr val="EE2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1D462169-F53D-472E-B9F0-8BCAF010191A}"/>
                </a:ext>
              </a:extLst>
            </p:cNvPr>
            <p:cNvSpPr/>
            <p:nvPr/>
          </p:nvSpPr>
          <p:spPr>
            <a:xfrm>
              <a:off x="1180806" y="2852670"/>
              <a:ext cx="172278" cy="54000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1CCB3D9-D2C3-4887-B78B-3D946E2278E9}"/>
                </a:ext>
              </a:extLst>
            </p:cNvPr>
            <p:cNvSpPr/>
            <p:nvPr/>
          </p:nvSpPr>
          <p:spPr>
            <a:xfrm>
              <a:off x="1180806" y="3465330"/>
              <a:ext cx="172278" cy="540000"/>
            </a:xfrm>
            <a:prstGeom prst="rect">
              <a:avLst/>
            </a:prstGeom>
            <a:solidFill>
              <a:srgbClr val="008D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4067563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Content Pi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B183-039D-4124-BB89-00414261404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460A010-7174-4C4E-B713-4F3A59E92F5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a:extLst>
              <a:ext uri="{FF2B5EF4-FFF2-40B4-BE49-F238E27FC236}">
                <a16:creationId xmlns:a16="http://schemas.microsoft.com/office/drawing/2014/main" id="{7F3360BC-E53B-4B54-928D-D93681B77E0B}"/>
              </a:ext>
            </a:extLst>
          </p:cNvPr>
          <p:cNvSpPr/>
          <p:nvPr userDrawn="1"/>
        </p:nvSpPr>
        <p:spPr>
          <a:xfrm>
            <a:off x="631767" y="481012"/>
            <a:ext cx="97102" cy="1093788"/>
          </a:xfrm>
          <a:prstGeom prst="rect">
            <a:avLst/>
          </a:prstGeom>
          <a:solidFill>
            <a:srgbClr val="EE2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6489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Conten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B183-039D-4124-BB89-00414261404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460A010-7174-4C4E-B713-4F3A59E92F5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5">
            <a:extLst>
              <a:ext uri="{FF2B5EF4-FFF2-40B4-BE49-F238E27FC236}">
                <a16:creationId xmlns:a16="http://schemas.microsoft.com/office/drawing/2014/main" id="{5664E6FF-7F48-4E3D-A23C-F90B3484792B}"/>
              </a:ext>
            </a:extLst>
          </p:cNvPr>
          <p:cNvSpPr/>
          <p:nvPr userDrawn="1"/>
        </p:nvSpPr>
        <p:spPr>
          <a:xfrm>
            <a:off x="631767" y="481012"/>
            <a:ext cx="97102" cy="1093788"/>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0789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Content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B183-039D-4124-BB89-00414261404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460A010-7174-4C4E-B713-4F3A59E92F5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DABDBFA5-FA16-43B0-B8B0-D8050CE97301}"/>
              </a:ext>
            </a:extLst>
          </p:cNvPr>
          <p:cNvSpPr/>
          <p:nvPr userDrawn="1"/>
        </p:nvSpPr>
        <p:spPr>
          <a:xfrm>
            <a:off x="631767" y="481012"/>
            <a:ext cx="97102" cy="1093788"/>
          </a:xfrm>
          <a:prstGeom prst="rect">
            <a:avLst/>
          </a:prstGeom>
          <a:solidFill>
            <a:srgbClr val="008D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39889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Content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B183-039D-4124-BB89-00414261404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460A010-7174-4C4E-B713-4F3A59E92F5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5">
            <a:extLst>
              <a:ext uri="{FF2B5EF4-FFF2-40B4-BE49-F238E27FC236}">
                <a16:creationId xmlns:a16="http://schemas.microsoft.com/office/drawing/2014/main" id="{18565CC2-48FE-4807-BC1F-228C581D3634}"/>
              </a:ext>
            </a:extLst>
          </p:cNvPr>
          <p:cNvSpPr/>
          <p:nvPr userDrawn="1"/>
        </p:nvSpPr>
        <p:spPr>
          <a:xfrm>
            <a:off x="631767" y="481012"/>
            <a:ext cx="97102" cy="1093788"/>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2284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Content 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B183-039D-4124-BB89-00414261404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460A010-7174-4C4E-B713-4F3A59E92F5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499A0B44-40F0-4082-918F-ECE64121F3EB}"/>
              </a:ext>
            </a:extLst>
          </p:cNvPr>
          <p:cNvSpPr/>
          <p:nvPr userDrawn="1"/>
        </p:nvSpPr>
        <p:spPr>
          <a:xfrm>
            <a:off x="631767" y="481012"/>
            <a:ext cx="97102" cy="1093788"/>
          </a:xfrm>
          <a:prstGeom prst="rect">
            <a:avLst/>
          </a:prstGeom>
          <a:solidFill>
            <a:srgbClr val="9E0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8166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all Content Pi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B183-039D-4124-BB89-00414261404D}"/>
              </a:ext>
            </a:extLst>
          </p:cNvPr>
          <p:cNvSpPr>
            <a:spLocks noGrp="1"/>
          </p:cNvSpPr>
          <p:nvPr>
            <p:ph type="title"/>
          </p:nvPr>
        </p:nvSpPr>
        <p:spPr>
          <a:xfrm>
            <a:off x="838200" y="423526"/>
            <a:ext cx="10515600" cy="309600"/>
          </a:xfrm>
        </p:spPr>
        <p:txBody>
          <a:bodyPr>
            <a:noAutofit/>
          </a:bodyPr>
          <a:lstStyle>
            <a:lvl1pPr>
              <a:defRPr sz="28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460A010-7174-4C4E-B713-4F3A59E92F5C}"/>
              </a:ext>
            </a:extLst>
          </p:cNvPr>
          <p:cNvSpPr>
            <a:spLocks noGrp="1"/>
          </p:cNvSpPr>
          <p:nvPr>
            <p:ph idx="1"/>
          </p:nvPr>
        </p:nvSpPr>
        <p:spPr>
          <a:xfrm>
            <a:off x="838200" y="1027906"/>
            <a:ext cx="10515600" cy="511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8E55127E-B30C-4914-B78D-3DDA509194C9}"/>
              </a:ext>
            </a:extLst>
          </p:cNvPr>
          <p:cNvSpPr/>
          <p:nvPr userDrawn="1"/>
        </p:nvSpPr>
        <p:spPr>
          <a:xfrm>
            <a:off x="631669" y="387032"/>
            <a:ext cx="97200" cy="382588"/>
          </a:xfrm>
          <a:prstGeom prst="rect">
            <a:avLst/>
          </a:prstGeom>
          <a:solidFill>
            <a:srgbClr val="EE2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2357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title &amp;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906464" y="1592262"/>
            <a:ext cx="10393362" cy="4265613"/>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
            <a:extLst>
              <a:ext uri="{FF2B5EF4-FFF2-40B4-BE49-F238E27FC236}">
                <a16:creationId xmlns:a16="http://schemas.microsoft.com/office/drawing/2014/main" id="{B727E0F1-9B20-4935-9C52-A8C66FD41244}"/>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9" name="Text Placeholder 3">
            <a:extLst>
              <a:ext uri="{FF2B5EF4-FFF2-40B4-BE49-F238E27FC236}">
                <a16:creationId xmlns:a16="http://schemas.microsoft.com/office/drawing/2014/main" id="{B8523848-C9BD-4E15-9DBB-8D5801D4F3DF}"/>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20174674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all Conten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B183-039D-4124-BB89-00414261404D}"/>
              </a:ext>
            </a:extLst>
          </p:cNvPr>
          <p:cNvSpPr>
            <a:spLocks noGrp="1"/>
          </p:cNvSpPr>
          <p:nvPr>
            <p:ph type="title"/>
          </p:nvPr>
        </p:nvSpPr>
        <p:spPr>
          <a:xfrm>
            <a:off x="838200" y="423526"/>
            <a:ext cx="10515600" cy="309600"/>
          </a:xfrm>
        </p:spPr>
        <p:txBody>
          <a:bodyPr>
            <a:noAutofit/>
          </a:bodyPr>
          <a:lstStyle>
            <a:lvl1pPr>
              <a:defRPr sz="28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460A010-7174-4C4E-B713-4F3A59E92F5C}"/>
              </a:ext>
            </a:extLst>
          </p:cNvPr>
          <p:cNvSpPr>
            <a:spLocks noGrp="1"/>
          </p:cNvSpPr>
          <p:nvPr>
            <p:ph idx="1"/>
          </p:nvPr>
        </p:nvSpPr>
        <p:spPr>
          <a:xfrm>
            <a:off x="838200" y="1027906"/>
            <a:ext cx="10515600" cy="511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5817D743-7AE0-440A-B15A-60464AA4E7F9}"/>
              </a:ext>
            </a:extLst>
          </p:cNvPr>
          <p:cNvSpPr/>
          <p:nvPr userDrawn="1"/>
        </p:nvSpPr>
        <p:spPr>
          <a:xfrm>
            <a:off x="631669" y="387032"/>
            <a:ext cx="97200" cy="382588"/>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98000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all Content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B183-039D-4124-BB89-00414261404D}"/>
              </a:ext>
            </a:extLst>
          </p:cNvPr>
          <p:cNvSpPr>
            <a:spLocks noGrp="1"/>
          </p:cNvSpPr>
          <p:nvPr>
            <p:ph type="title"/>
          </p:nvPr>
        </p:nvSpPr>
        <p:spPr>
          <a:xfrm>
            <a:off x="838200" y="423526"/>
            <a:ext cx="10515600" cy="309600"/>
          </a:xfrm>
        </p:spPr>
        <p:txBody>
          <a:bodyPr>
            <a:noAutofit/>
          </a:bodyPr>
          <a:lstStyle>
            <a:lvl1pPr>
              <a:defRPr sz="28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460A010-7174-4C4E-B713-4F3A59E92F5C}"/>
              </a:ext>
            </a:extLst>
          </p:cNvPr>
          <p:cNvSpPr>
            <a:spLocks noGrp="1"/>
          </p:cNvSpPr>
          <p:nvPr>
            <p:ph idx="1"/>
          </p:nvPr>
        </p:nvSpPr>
        <p:spPr>
          <a:xfrm>
            <a:off x="838200" y="1027906"/>
            <a:ext cx="10515600" cy="511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5">
            <a:extLst>
              <a:ext uri="{FF2B5EF4-FFF2-40B4-BE49-F238E27FC236}">
                <a16:creationId xmlns:a16="http://schemas.microsoft.com/office/drawing/2014/main" id="{880C2362-CB36-4D46-BA08-89833C947ADC}"/>
              </a:ext>
            </a:extLst>
          </p:cNvPr>
          <p:cNvSpPr/>
          <p:nvPr userDrawn="1"/>
        </p:nvSpPr>
        <p:spPr>
          <a:xfrm>
            <a:off x="631669" y="387032"/>
            <a:ext cx="97200" cy="382588"/>
          </a:xfrm>
          <a:prstGeom prst="rect">
            <a:avLst/>
          </a:prstGeom>
          <a:solidFill>
            <a:srgbClr val="008D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79344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all Content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B183-039D-4124-BB89-00414261404D}"/>
              </a:ext>
            </a:extLst>
          </p:cNvPr>
          <p:cNvSpPr>
            <a:spLocks noGrp="1"/>
          </p:cNvSpPr>
          <p:nvPr>
            <p:ph type="title"/>
          </p:nvPr>
        </p:nvSpPr>
        <p:spPr>
          <a:xfrm>
            <a:off x="838200" y="423526"/>
            <a:ext cx="10515600" cy="309600"/>
          </a:xfrm>
        </p:spPr>
        <p:txBody>
          <a:bodyPr>
            <a:noAutofit/>
          </a:bodyPr>
          <a:lstStyle>
            <a:lvl1pPr>
              <a:defRPr sz="28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460A010-7174-4C4E-B713-4F3A59E92F5C}"/>
              </a:ext>
            </a:extLst>
          </p:cNvPr>
          <p:cNvSpPr>
            <a:spLocks noGrp="1"/>
          </p:cNvSpPr>
          <p:nvPr>
            <p:ph idx="1"/>
          </p:nvPr>
        </p:nvSpPr>
        <p:spPr>
          <a:xfrm>
            <a:off x="838200" y="1027906"/>
            <a:ext cx="10515600" cy="511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EA17C3A4-8EA0-4145-8790-905346091B74}"/>
              </a:ext>
            </a:extLst>
          </p:cNvPr>
          <p:cNvSpPr/>
          <p:nvPr userDrawn="1"/>
        </p:nvSpPr>
        <p:spPr>
          <a:xfrm>
            <a:off x="631669" y="387032"/>
            <a:ext cx="97200" cy="382588"/>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0290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all Content 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B183-039D-4124-BB89-00414261404D}"/>
              </a:ext>
            </a:extLst>
          </p:cNvPr>
          <p:cNvSpPr>
            <a:spLocks noGrp="1"/>
          </p:cNvSpPr>
          <p:nvPr>
            <p:ph type="title"/>
          </p:nvPr>
        </p:nvSpPr>
        <p:spPr>
          <a:xfrm>
            <a:off x="838200" y="423526"/>
            <a:ext cx="10515600" cy="309600"/>
          </a:xfrm>
        </p:spPr>
        <p:txBody>
          <a:bodyPr>
            <a:noAutofit/>
          </a:bodyPr>
          <a:lstStyle>
            <a:lvl1pPr>
              <a:defRPr sz="28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460A010-7174-4C4E-B713-4F3A59E92F5C}"/>
              </a:ext>
            </a:extLst>
          </p:cNvPr>
          <p:cNvSpPr>
            <a:spLocks noGrp="1"/>
          </p:cNvSpPr>
          <p:nvPr>
            <p:ph idx="1"/>
          </p:nvPr>
        </p:nvSpPr>
        <p:spPr>
          <a:xfrm>
            <a:off x="838200" y="1027906"/>
            <a:ext cx="10515600" cy="5112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5">
            <a:extLst>
              <a:ext uri="{FF2B5EF4-FFF2-40B4-BE49-F238E27FC236}">
                <a16:creationId xmlns:a16="http://schemas.microsoft.com/office/drawing/2014/main" id="{A6FDFC76-2A4A-4A7E-8CCD-2D159D47F2C2}"/>
              </a:ext>
            </a:extLst>
          </p:cNvPr>
          <p:cNvSpPr/>
          <p:nvPr userDrawn="1"/>
        </p:nvSpPr>
        <p:spPr>
          <a:xfrm>
            <a:off x="631669" y="387032"/>
            <a:ext cx="97200" cy="382588"/>
          </a:xfrm>
          <a:prstGeom prst="rect">
            <a:avLst/>
          </a:prstGeom>
          <a:solidFill>
            <a:srgbClr val="9E0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57625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i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1F83B-937A-4614-BC8D-1F080E6682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EB7927B-A156-469B-9F2F-5DFBCBC4F2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Rectangle 6">
            <a:extLst>
              <a:ext uri="{FF2B5EF4-FFF2-40B4-BE49-F238E27FC236}">
                <a16:creationId xmlns:a16="http://schemas.microsoft.com/office/drawing/2014/main" id="{47095277-1FEB-4CDE-B25E-8AA9C0A881B6}"/>
              </a:ext>
            </a:extLst>
          </p:cNvPr>
          <p:cNvSpPr/>
          <p:nvPr userDrawn="1"/>
        </p:nvSpPr>
        <p:spPr>
          <a:xfrm>
            <a:off x="556591" y="1709738"/>
            <a:ext cx="97200" cy="2852737"/>
          </a:xfrm>
          <a:prstGeom prst="rect">
            <a:avLst/>
          </a:prstGeom>
          <a:solidFill>
            <a:srgbClr val="EE2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43693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1F83B-937A-4614-BC8D-1F080E6682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EB7927B-A156-469B-9F2F-5DFBCBC4F2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Rectangle 4">
            <a:extLst>
              <a:ext uri="{FF2B5EF4-FFF2-40B4-BE49-F238E27FC236}">
                <a16:creationId xmlns:a16="http://schemas.microsoft.com/office/drawing/2014/main" id="{8C281048-5CA2-44E4-A753-29972A116E2D}"/>
              </a:ext>
            </a:extLst>
          </p:cNvPr>
          <p:cNvSpPr/>
          <p:nvPr userDrawn="1"/>
        </p:nvSpPr>
        <p:spPr>
          <a:xfrm>
            <a:off x="556591" y="1709738"/>
            <a:ext cx="97200" cy="2852737"/>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75222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1F83B-937A-4614-BC8D-1F080E6682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EB7927B-A156-469B-9F2F-5DFBCBC4F2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Rectangle 4">
            <a:extLst>
              <a:ext uri="{FF2B5EF4-FFF2-40B4-BE49-F238E27FC236}">
                <a16:creationId xmlns:a16="http://schemas.microsoft.com/office/drawing/2014/main" id="{6ED5722E-8D7C-4F62-89F5-12A42A4601D4}"/>
              </a:ext>
            </a:extLst>
          </p:cNvPr>
          <p:cNvSpPr/>
          <p:nvPr userDrawn="1"/>
        </p:nvSpPr>
        <p:spPr>
          <a:xfrm>
            <a:off x="556591" y="1709738"/>
            <a:ext cx="97200" cy="2852737"/>
          </a:xfrm>
          <a:prstGeom prst="rect">
            <a:avLst/>
          </a:prstGeom>
          <a:solidFill>
            <a:srgbClr val="008D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43562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1F83B-937A-4614-BC8D-1F080E6682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EB7927B-A156-469B-9F2F-5DFBCBC4F2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Rectangle 5">
            <a:extLst>
              <a:ext uri="{FF2B5EF4-FFF2-40B4-BE49-F238E27FC236}">
                <a16:creationId xmlns:a16="http://schemas.microsoft.com/office/drawing/2014/main" id="{44D48D96-3103-457A-A2FD-7002BE6E61E6}"/>
              </a:ext>
            </a:extLst>
          </p:cNvPr>
          <p:cNvSpPr/>
          <p:nvPr userDrawn="1"/>
        </p:nvSpPr>
        <p:spPr>
          <a:xfrm>
            <a:off x="556591" y="1709738"/>
            <a:ext cx="97200" cy="2852737"/>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090169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1F83B-937A-4614-BC8D-1F080E6682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EB7927B-A156-469B-9F2F-5DFBCBC4F2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Rectangle 5">
            <a:extLst>
              <a:ext uri="{FF2B5EF4-FFF2-40B4-BE49-F238E27FC236}">
                <a16:creationId xmlns:a16="http://schemas.microsoft.com/office/drawing/2014/main" id="{8536DBD1-D888-4D34-9A3D-59132998F70A}"/>
              </a:ext>
            </a:extLst>
          </p:cNvPr>
          <p:cNvSpPr/>
          <p:nvPr userDrawn="1"/>
        </p:nvSpPr>
        <p:spPr>
          <a:xfrm>
            <a:off x="556591" y="1709738"/>
            <a:ext cx="97200" cy="2852737"/>
          </a:xfrm>
          <a:prstGeom prst="rect">
            <a:avLst/>
          </a:prstGeom>
          <a:solidFill>
            <a:srgbClr val="9E0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85150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i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1494C-21CD-4651-A786-0AFB256FB8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5882BFD-1748-43DE-B3C7-3AE7165300A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838DA7F-5BE9-4D56-B3FE-2FFB85E9727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5">
            <a:extLst>
              <a:ext uri="{FF2B5EF4-FFF2-40B4-BE49-F238E27FC236}">
                <a16:creationId xmlns:a16="http://schemas.microsoft.com/office/drawing/2014/main" id="{B6F05F84-5AA6-4A84-B528-1DB8E335E0C8}"/>
              </a:ext>
            </a:extLst>
          </p:cNvPr>
          <p:cNvSpPr/>
          <p:nvPr userDrawn="1"/>
        </p:nvSpPr>
        <p:spPr>
          <a:xfrm>
            <a:off x="631767" y="481012"/>
            <a:ext cx="97102" cy="1093788"/>
          </a:xfrm>
          <a:prstGeom prst="rect">
            <a:avLst/>
          </a:prstGeom>
          <a:solidFill>
            <a:srgbClr val="EE2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6405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ubtitle &amp;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906464" y="1592262"/>
            <a:ext cx="4929257" cy="4265613"/>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
            <a:extLst>
              <a:ext uri="{FF2B5EF4-FFF2-40B4-BE49-F238E27FC236}">
                <a16:creationId xmlns:a16="http://schemas.microsoft.com/office/drawing/2014/main" id="{B727E0F1-9B20-4935-9C52-A8C66FD41244}"/>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9" name="Text Placeholder 3">
            <a:extLst>
              <a:ext uri="{FF2B5EF4-FFF2-40B4-BE49-F238E27FC236}">
                <a16:creationId xmlns:a16="http://schemas.microsoft.com/office/drawing/2014/main" id="{B8523848-C9BD-4E15-9DBB-8D5801D4F3DF}"/>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6" name="Content Placeholder 4">
            <a:extLst>
              <a:ext uri="{FF2B5EF4-FFF2-40B4-BE49-F238E27FC236}">
                <a16:creationId xmlns:a16="http://schemas.microsoft.com/office/drawing/2014/main" id="{3944E09A-1039-416B-8BCD-6EA8163C411D}"/>
              </a:ext>
            </a:extLst>
          </p:cNvPr>
          <p:cNvSpPr>
            <a:spLocks noGrp="1"/>
          </p:cNvSpPr>
          <p:nvPr>
            <p:ph sz="quarter" idx="12" hasCustomPrompt="1"/>
          </p:nvPr>
        </p:nvSpPr>
        <p:spPr>
          <a:xfrm>
            <a:off x="6370568" y="1592262"/>
            <a:ext cx="4929257" cy="4265613"/>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577976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1494C-21CD-4651-A786-0AFB256FB8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5882BFD-1748-43DE-B3C7-3AE7165300A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838DA7F-5BE9-4D56-B3FE-2FFB85E9727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a:extLst>
              <a:ext uri="{FF2B5EF4-FFF2-40B4-BE49-F238E27FC236}">
                <a16:creationId xmlns:a16="http://schemas.microsoft.com/office/drawing/2014/main" id="{0E5E0F69-15B5-489C-B5D4-DDA2A74895CE}"/>
              </a:ext>
            </a:extLst>
          </p:cNvPr>
          <p:cNvSpPr/>
          <p:nvPr userDrawn="1"/>
        </p:nvSpPr>
        <p:spPr>
          <a:xfrm>
            <a:off x="631767" y="481012"/>
            <a:ext cx="97102" cy="1093788"/>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20383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1494C-21CD-4651-A786-0AFB256FB8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5882BFD-1748-43DE-B3C7-3AE7165300A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838DA7F-5BE9-4D56-B3FE-2FFB85E9727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a:extLst>
              <a:ext uri="{FF2B5EF4-FFF2-40B4-BE49-F238E27FC236}">
                <a16:creationId xmlns:a16="http://schemas.microsoft.com/office/drawing/2014/main" id="{C5A88D74-66C0-40CA-8272-A8366D7E6837}"/>
              </a:ext>
            </a:extLst>
          </p:cNvPr>
          <p:cNvSpPr/>
          <p:nvPr userDrawn="1"/>
        </p:nvSpPr>
        <p:spPr>
          <a:xfrm>
            <a:off x="631767" y="481012"/>
            <a:ext cx="97102" cy="1093788"/>
          </a:xfrm>
          <a:prstGeom prst="rect">
            <a:avLst/>
          </a:prstGeom>
          <a:solidFill>
            <a:srgbClr val="008D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0174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1494C-21CD-4651-A786-0AFB256FB8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5882BFD-1748-43DE-B3C7-3AE7165300A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838DA7F-5BE9-4D56-B3FE-2FFB85E9727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a:extLst>
              <a:ext uri="{FF2B5EF4-FFF2-40B4-BE49-F238E27FC236}">
                <a16:creationId xmlns:a16="http://schemas.microsoft.com/office/drawing/2014/main" id="{0973F0F0-2B5B-48CB-9F07-B3AC788AE4F8}"/>
              </a:ext>
            </a:extLst>
          </p:cNvPr>
          <p:cNvSpPr/>
          <p:nvPr userDrawn="1"/>
        </p:nvSpPr>
        <p:spPr>
          <a:xfrm>
            <a:off x="631767" y="481012"/>
            <a:ext cx="97102" cy="1093788"/>
          </a:xfrm>
          <a:prstGeom prst="rect">
            <a:avLst/>
          </a:prstGeom>
          <a:solidFill>
            <a:srgbClr val="FFF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52751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1494C-21CD-4651-A786-0AFB256FB8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5882BFD-1748-43DE-B3C7-3AE7165300A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838DA7F-5BE9-4D56-B3FE-2FFB85E9727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a:extLst>
              <a:ext uri="{FF2B5EF4-FFF2-40B4-BE49-F238E27FC236}">
                <a16:creationId xmlns:a16="http://schemas.microsoft.com/office/drawing/2014/main" id="{74CC2CC3-ED51-4C63-9B75-589BEA5EE2CF}"/>
              </a:ext>
            </a:extLst>
          </p:cNvPr>
          <p:cNvSpPr/>
          <p:nvPr userDrawn="1"/>
        </p:nvSpPr>
        <p:spPr>
          <a:xfrm>
            <a:off x="631767" y="481012"/>
            <a:ext cx="97102" cy="1093788"/>
          </a:xfrm>
          <a:prstGeom prst="rect">
            <a:avLst/>
          </a:prstGeom>
          <a:solidFill>
            <a:srgbClr val="9E0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95107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2DD497-CFB8-4E47-A889-BFB55D6C522F}"/>
              </a:ext>
            </a:extLst>
          </p:cNvPr>
          <p:cNvSpPr>
            <a:spLocks noGrp="1"/>
          </p:cNvSpPr>
          <p:nvPr>
            <p:ph type="dt" sz="half" idx="10"/>
          </p:nvPr>
        </p:nvSpPr>
        <p:spPr/>
        <p:txBody>
          <a:bodyPr/>
          <a:lstStyle/>
          <a:p>
            <a:fld id="{04AE9867-3761-4657-A2D3-881561B9A552}" type="datetimeFigureOut">
              <a:rPr lang="en-GB" smtClean="0"/>
              <a:t>05/12/2024</a:t>
            </a:fld>
            <a:endParaRPr lang="en-GB"/>
          </a:p>
        </p:txBody>
      </p:sp>
      <p:sp>
        <p:nvSpPr>
          <p:cNvPr id="3" name="Footer Placeholder 2">
            <a:extLst>
              <a:ext uri="{FF2B5EF4-FFF2-40B4-BE49-F238E27FC236}">
                <a16:creationId xmlns:a16="http://schemas.microsoft.com/office/drawing/2014/main" id="{367D038C-926F-4147-A877-BF331CE2A4E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E23B605-DB14-498A-BD88-085E6710F235}"/>
              </a:ext>
            </a:extLst>
          </p:cNvPr>
          <p:cNvSpPr>
            <a:spLocks noGrp="1"/>
          </p:cNvSpPr>
          <p:nvPr>
            <p:ph type="sldNum" sz="quarter" idx="12"/>
          </p:nvPr>
        </p:nvSpPr>
        <p:spPr/>
        <p:txBody>
          <a:bodyPr/>
          <a:lstStyle/>
          <a:p>
            <a:fld id="{FD298121-4254-42F7-861C-1D560F3B0E6E}" type="slidenum">
              <a:rPr lang="en-GB" smtClean="0"/>
              <a:t>‹#›</a:t>
            </a:fld>
            <a:endParaRPr lang="en-GB"/>
          </a:p>
        </p:txBody>
      </p:sp>
    </p:spTree>
    <p:extLst>
      <p:ext uri="{BB962C8B-B14F-4D97-AF65-F5344CB8AC3E}">
        <p14:creationId xmlns:p14="http://schemas.microsoft.com/office/powerpoint/2010/main" val="347610788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2_Title, subtitle &amp; content">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906464" y="1592262"/>
            <a:ext cx="4929257" cy="4265613"/>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
            <a:extLst>
              <a:ext uri="{FF2B5EF4-FFF2-40B4-BE49-F238E27FC236}">
                <a16:creationId xmlns:a16="http://schemas.microsoft.com/office/drawing/2014/main" id="{B727E0F1-9B20-4935-9C52-A8C66FD41244}"/>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9" name="Text Placeholder 3">
            <a:extLst>
              <a:ext uri="{FF2B5EF4-FFF2-40B4-BE49-F238E27FC236}">
                <a16:creationId xmlns:a16="http://schemas.microsoft.com/office/drawing/2014/main" id="{B8523848-C9BD-4E15-9DBB-8D5801D4F3DF}"/>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
        <p:nvSpPr>
          <p:cNvPr id="6" name="Content Placeholder 4">
            <a:extLst>
              <a:ext uri="{FF2B5EF4-FFF2-40B4-BE49-F238E27FC236}">
                <a16:creationId xmlns:a16="http://schemas.microsoft.com/office/drawing/2014/main" id="{3944E09A-1039-416B-8BCD-6EA8163C411D}"/>
              </a:ext>
            </a:extLst>
          </p:cNvPr>
          <p:cNvSpPr>
            <a:spLocks noGrp="1"/>
          </p:cNvSpPr>
          <p:nvPr>
            <p:ph sz="quarter" idx="12" hasCustomPrompt="1"/>
          </p:nvPr>
        </p:nvSpPr>
        <p:spPr>
          <a:xfrm>
            <a:off x="6370568" y="1592262"/>
            <a:ext cx="4929257" cy="4265613"/>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1995999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1_Title, subtitle &amp; content">
  <p:cSld name="1_Title, subtitle &amp; content">
    <p:spTree>
      <p:nvGrpSpPr>
        <p:cNvPr id="1" name="Shape 16"/>
        <p:cNvGrpSpPr/>
        <p:nvPr/>
      </p:nvGrpSpPr>
      <p:grpSpPr>
        <a:xfrm>
          <a:off x="0" y="0"/>
          <a:ext cx="0" cy="0"/>
          <a:chOff x="0" y="0"/>
          <a:chExt cx="0" cy="0"/>
        </a:xfrm>
      </p:grpSpPr>
      <p:sp>
        <p:nvSpPr>
          <p:cNvPr id="17" name="Google Shape;17;p32"/>
          <p:cNvSpPr txBox="1">
            <a:spLocks noGrp="1"/>
          </p:cNvSpPr>
          <p:nvPr>
            <p:ph type="body" idx="1"/>
          </p:nvPr>
        </p:nvSpPr>
        <p:spPr>
          <a:xfrm>
            <a:off x="906464" y="1592262"/>
            <a:ext cx="4929257" cy="4265613"/>
          </a:xfrm>
          <a:prstGeom prst="rect">
            <a:avLst/>
          </a:prstGeom>
          <a:noFill/>
          <a:ln>
            <a:noFill/>
          </a:ln>
        </p:spPr>
        <p:txBody>
          <a:bodyPr spcFirstLastPara="1" wrap="square" lIns="0" tIns="45700" rIns="91425" bIns="45700" anchor="t" anchorCtr="0">
            <a:noAutofit/>
          </a:bodyPr>
          <a:lstStyle>
            <a:lvl1pPr marL="457200" lvl="0" indent="-330200" algn="l">
              <a:lnSpc>
                <a:spcPct val="100000"/>
              </a:lnSpc>
              <a:spcBef>
                <a:spcPts val="0"/>
              </a:spcBef>
              <a:spcAft>
                <a:spcPts val="0"/>
              </a:spcAft>
              <a:buClr>
                <a:schemeClr val="dk2"/>
              </a:buClr>
              <a:buSzPts val="1600"/>
              <a:buChar char="•"/>
              <a:defRPr/>
            </a:lvl1pPr>
            <a:lvl2pPr marL="914400" lvl="1" indent="-330200" algn="l">
              <a:lnSpc>
                <a:spcPct val="100000"/>
              </a:lnSpc>
              <a:spcBef>
                <a:spcPts val="0"/>
              </a:spcBef>
              <a:spcAft>
                <a:spcPts val="0"/>
              </a:spcAft>
              <a:buClr>
                <a:schemeClr val="dk2"/>
              </a:buClr>
              <a:buSzPts val="1600"/>
              <a:buChar char="•"/>
              <a:defRPr/>
            </a:lvl2pPr>
            <a:lvl3pPr marL="1371600" lvl="2" indent="-330200" algn="l">
              <a:lnSpc>
                <a:spcPct val="100000"/>
              </a:lnSpc>
              <a:spcBef>
                <a:spcPts val="0"/>
              </a:spcBef>
              <a:spcAft>
                <a:spcPts val="0"/>
              </a:spcAft>
              <a:buClr>
                <a:schemeClr val="dk2"/>
              </a:buClr>
              <a:buSzPts val="1600"/>
              <a:buChar char="•"/>
              <a:defRPr/>
            </a:lvl3pPr>
            <a:lvl4pPr marL="1828800" lvl="3" indent="-330200" algn="l">
              <a:lnSpc>
                <a:spcPct val="100000"/>
              </a:lnSpc>
              <a:spcBef>
                <a:spcPts val="0"/>
              </a:spcBef>
              <a:spcAft>
                <a:spcPts val="0"/>
              </a:spcAft>
              <a:buClr>
                <a:schemeClr val="dk2"/>
              </a:buClr>
              <a:buSzPts val="1600"/>
              <a:buChar char="•"/>
              <a:defRPr/>
            </a:lvl4pPr>
            <a:lvl5pPr marL="2286000" lvl="4" indent="-330200" algn="l">
              <a:lnSpc>
                <a:spcPct val="100000"/>
              </a:lnSpc>
              <a:spcBef>
                <a:spcPts val="0"/>
              </a:spcBef>
              <a:spcAft>
                <a:spcPts val="0"/>
              </a:spcAft>
              <a:buClr>
                <a:schemeClr val="dk2"/>
              </a:buClr>
              <a:buSzPts val="16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32"/>
          <p:cNvSpPr txBox="1">
            <a:spLocks noGrp="1"/>
          </p:cNvSpPr>
          <p:nvPr>
            <p:ph type="title"/>
          </p:nvPr>
        </p:nvSpPr>
        <p:spPr>
          <a:xfrm>
            <a:off x="906463" y="506192"/>
            <a:ext cx="10393362" cy="540000"/>
          </a:xfrm>
          <a:prstGeom prst="rect">
            <a:avLst/>
          </a:prstGeom>
          <a:noFill/>
          <a:ln>
            <a:noFill/>
          </a:ln>
        </p:spPr>
        <p:txBody>
          <a:bodyPr spcFirstLastPara="1" wrap="square" lIns="0" tIns="45700" rIns="91425" bIns="45700" anchor="ctr" anchorCtr="0">
            <a:noAutofit/>
          </a:bodyPr>
          <a:lstStyle>
            <a:lvl1pPr lvl="0" algn="l">
              <a:lnSpc>
                <a:spcPct val="90000"/>
              </a:lnSpc>
              <a:spcBef>
                <a:spcPts val="0"/>
              </a:spcBef>
              <a:spcAft>
                <a:spcPts val="0"/>
              </a:spcAft>
              <a:buClr>
                <a:schemeClr val="accent1"/>
              </a:buClr>
              <a:buSzPts val="2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2"/>
          <p:cNvSpPr txBox="1">
            <a:spLocks noGrp="1"/>
          </p:cNvSpPr>
          <p:nvPr>
            <p:ph type="body" idx="2"/>
          </p:nvPr>
        </p:nvSpPr>
        <p:spPr>
          <a:xfrm>
            <a:off x="906463" y="1155943"/>
            <a:ext cx="10393361" cy="26741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2000"/>
              <a:buFont typeface="Arial"/>
              <a:buNone/>
              <a:defRPr sz="2000" b="1">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32"/>
          <p:cNvSpPr txBox="1">
            <a:spLocks noGrp="1"/>
          </p:cNvSpPr>
          <p:nvPr>
            <p:ph type="body" idx="3"/>
          </p:nvPr>
        </p:nvSpPr>
        <p:spPr>
          <a:xfrm>
            <a:off x="6370568" y="1592262"/>
            <a:ext cx="4929257" cy="4265613"/>
          </a:xfrm>
          <a:prstGeom prst="rect">
            <a:avLst/>
          </a:prstGeom>
          <a:noFill/>
          <a:ln>
            <a:noFill/>
          </a:ln>
        </p:spPr>
        <p:txBody>
          <a:bodyPr spcFirstLastPara="1" wrap="square" lIns="0" tIns="45700" rIns="91425" bIns="45700" anchor="t" anchorCtr="0">
            <a:noAutofit/>
          </a:bodyPr>
          <a:lstStyle>
            <a:lvl1pPr marL="457200" lvl="0" indent="-330200" algn="l">
              <a:lnSpc>
                <a:spcPct val="100000"/>
              </a:lnSpc>
              <a:spcBef>
                <a:spcPts val="0"/>
              </a:spcBef>
              <a:spcAft>
                <a:spcPts val="0"/>
              </a:spcAft>
              <a:buClr>
                <a:schemeClr val="dk2"/>
              </a:buClr>
              <a:buSzPts val="1600"/>
              <a:buChar char="•"/>
              <a:defRPr/>
            </a:lvl1pPr>
            <a:lvl2pPr marL="914400" lvl="1" indent="-330200" algn="l">
              <a:lnSpc>
                <a:spcPct val="100000"/>
              </a:lnSpc>
              <a:spcBef>
                <a:spcPts val="0"/>
              </a:spcBef>
              <a:spcAft>
                <a:spcPts val="0"/>
              </a:spcAft>
              <a:buClr>
                <a:schemeClr val="dk2"/>
              </a:buClr>
              <a:buSzPts val="1600"/>
              <a:buChar char="•"/>
              <a:defRPr/>
            </a:lvl2pPr>
            <a:lvl3pPr marL="1371600" lvl="2" indent="-330200" algn="l">
              <a:lnSpc>
                <a:spcPct val="100000"/>
              </a:lnSpc>
              <a:spcBef>
                <a:spcPts val="0"/>
              </a:spcBef>
              <a:spcAft>
                <a:spcPts val="0"/>
              </a:spcAft>
              <a:buClr>
                <a:schemeClr val="dk2"/>
              </a:buClr>
              <a:buSzPts val="1600"/>
              <a:buChar char="•"/>
              <a:defRPr/>
            </a:lvl3pPr>
            <a:lvl4pPr marL="1828800" lvl="3" indent="-330200" algn="l">
              <a:lnSpc>
                <a:spcPct val="100000"/>
              </a:lnSpc>
              <a:spcBef>
                <a:spcPts val="0"/>
              </a:spcBef>
              <a:spcAft>
                <a:spcPts val="0"/>
              </a:spcAft>
              <a:buClr>
                <a:schemeClr val="dk2"/>
              </a:buClr>
              <a:buSzPts val="1600"/>
              <a:buChar char="•"/>
              <a:defRPr/>
            </a:lvl4pPr>
            <a:lvl5pPr marL="2286000" lvl="4" indent="-330200" algn="l">
              <a:lnSpc>
                <a:spcPct val="100000"/>
              </a:lnSpc>
              <a:spcBef>
                <a:spcPts val="0"/>
              </a:spcBef>
              <a:spcAft>
                <a:spcPts val="0"/>
              </a:spcAft>
              <a:buClr>
                <a:schemeClr val="dk2"/>
              </a:buClr>
              <a:buSzPts val="16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69108238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matchingName="Blank slide with MOL logo top">
  <p:cSld name="Blank slide with MOL logo top">
    <p:bg>
      <p:bgPr>
        <a:solidFill>
          <a:schemeClr val="lt1"/>
        </a:solidFill>
        <a:effectLst/>
      </p:bgPr>
    </p:bg>
    <p:spTree>
      <p:nvGrpSpPr>
        <p:cNvPr id="1" name="Shape 21"/>
        <p:cNvGrpSpPr/>
        <p:nvPr/>
      </p:nvGrpSpPr>
      <p:grpSpPr>
        <a:xfrm>
          <a:off x="0" y="0"/>
          <a:ext cx="0" cy="0"/>
          <a:chOff x="0" y="0"/>
          <a:chExt cx="0" cy="0"/>
        </a:xfrm>
      </p:grpSpPr>
      <p:pic>
        <p:nvPicPr>
          <p:cNvPr id="22" name="Google Shape;22;p33"/>
          <p:cNvPicPr preferRelativeResize="0"/>
          <p:nvPr/>
        </p:nvPicPr>
        <p:blipFill rotWithShape="1">
          <a:blip r:embed="rId2">
            <a:alphaModFix/>
          </a:blip>
          <a:srcRect/>
          <a:stretch/>
        </p:blipFill>
        <p:spPr>
          <a:xfrm>
            <a:off x="4405561" y="63653"/>
            <a:ext cx="3380879" cy="966646"/>
          </a:xfrm>
          <a:prstGeom prst="rect">
            <a:avLst/>
          </a:prstGeom>
          <a:noFill/>
          <a:ln>
            <a:noFill/>
          </a:ln>
        </p:spPr>
      </p:pic>
      <p:cxnSp>
        <p:nvCxnSpPr>
          <p:cNvPr id="23" name="Google Shape;23;p33"/>
          <p:cNvCxnSpPr/>
          <p:nvPr/>
        </p:nvCxnSpPr>
        <p:spPr>
          <a:xfrm>
            <a:off x="906463" y="1083362"/>
            <a:ext cx="10393362" cy="0"/>
          </a:xfrm>
          <a:prstGeom prst="straightConnector1">
            <a:avLst/>
          </a:prstGeom>
          <a:noFill/>
          <a:ln w="12700" cap="flat" cmpd="sng">
            <a:solidFill>
              <a:schemeClr val="dk2"/>
            </a:solidFill>
            <a:prstDash val="solid"/>
            <a:round/>
            <a:headEnd type="none" w="sm" len="sm"/>
            <a:tailEnd type="none" w="sm" len="sm"/>
          </a:ln>
        </p:spPr>
      </p:cxnSp>
    </p:spTree>
    <p:extLst>
      <p:ext uri="{BB962C8B-B14F-4D97-AF65-F5344CB8AC3E}">
        <p14:creationId xmlns:p14="http://schemas.microsoft.com/office/powerpoint/2010/main" val="30297907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No content">
  <p:cSld name="No content">
    <p:spTree>
      <p:nvGrpSpPr>
        <p:cNvPr id="1" name="Shape 24"/>
        <p:cNvGrpSpPr/>
        <p:nvPr/>
      </p:nvGrpSpPr>
      <p:grpSpPr>
        <a:xfrm>
          <a:off x="0" y="0"/>
          <a:ext cx="0" cy="0"/>
          <a:chOff x="0" y="0"/>
          <a:chExt cx="0" cy="0"/>
        </a:xfrm>
      </p:grpSpPr>
      <p:sp>
        <p:nvSpPr>
          <p:cNvPr id="25" name="Google Shape;25;p34"/>
          <p:cNvSpPr/>
          <p:nvPr/>
        </p:nvSpPr>
        <p:spPr>
          <a:xfrm>
            <a:off x="836705" y="630238"/>
            <a:ext cx="10518590" cy="87947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600"/>
              <a:buFont typeface="Courier New"/>
              <a:buNone/>
            </a:pPr>
            <a:endParaRPr sz="1600">
              <a:solidFill>
                <a:schemeClr val="lt1"/>
              </a:solidFill>
              <a:latin typeface="Arial"/>
              <a:ea typeface="Arial"/>
              <a:cs typeface="Arial"/>
              <a:sym typeface="Arial"/>
            </a:endParaRPr>
          </a:p>
        </p:txBody>
      </p:sp>
    </p:spTree>
    <p:extLst>
      <p:ext uri="{BB962C8B-B14F-4D97-AF65-F5344CB8AC3E}">
        <p14:creationId xmlns:p14="http://schemas.microsoft.com/office/powerpoint/2010/main" val="401332843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26"/>
        <p:cNvGrpSpPr/>
        <p:nvPr/>
      </p:nvGrpSpPr>
      <p:grpSpPr>
        <a:xfrm>
          <a:off x="0" y="0"/>
          <a:ext cx="0" cy="0"/>
          <a:chOff x="0" y="0"/>
          <a:chExt cx="0" cy="0"/>
        </a:xfrm>
      </p:grpSpPr>
      <p:sp>
        <p:nvSpPr>
          <p:cNvPr id="27" name="Google Shape;27;p35"/>
          <p:cNvSpPr txBox="1">
            <a:spLocks noGrp="1"/>
          </p:cNvSpPr>
          <p:nvPr>
            <p:ph type="title"/>
          </p:nvPr>
        </p:nvSpPr>
        <p:spPr>
          <a:xfrm>
            <a:off x="906463" y="507069"/>
            <a:ext cx="10393362" cy="540000"/>
          </a:xfrm>
          <a:prstGeom prst="rect">
            <a:avLst/>
          </a:prstGeom>
          <a:noFill/>
          <a:ln>
            <a:noFill/>
          </a:ln>
        </p:spPr>
        <p:txBody>
          <a:bodyPr spcFirstLastPara="1" wrap="square" lIns="0" tIns="45700" rIns="91425" bIns="45700" anchor="ctr" anchorCtr="0">
            <a:noAutofit/>
          </a:bodyPr>
          <a:lstStyle>
            <a:lvl1pPr lvl="0" algn="l">
              <a:lnSpc>
                <a:spcPct val="90000"/>
              </a:lnSpc>
              <a:spcBef>
                <a:spcPts val="0"/>
              </a:spcBef>
              <a:spcAft>
                <a:spcPts val="0"/>
              </a:spcAft>
              <a:buClr>
                <a:schemeClr val="accent1"/>
              </a:buClr>
              <a:buSzPts val="2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960219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title, content &amp; source/footnote">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DFAFE8B-1D42-460B-875F-B063FE652E28}"/>
              </a:ext>
            </a:extLst>
          </p:cNvPr>
          <p:cNvSpPr>
            <a:spLocks noGrp="1"/>
          </p:cNvSpPr>
          <p:nvPr>
            <p:ph sz="quarter" idx="11" hasCustomPrompt="1"/>
          </p:nvPr>
        </p:nvSpPr>
        <p:spPr>
          <a:xfrm>
            <a:off x="906464" y="1592263"/>
            <a:ext cx="10393362" cy="4109794"/>
          </a:xfrm>
        </p:spPr>
        <p:txBody>
          <a:bodyPr vert="horz" lIns="0" tIns="45720" rIns="91440" bIns="45720" rtlCol="0">
            <a:noAutofit/>
          </a:bodyPr>
          <a:lstStyle>
            <a:lvl1pPr>
              <a:defRPr lang="en-US" dirty="0"/>
            </a:lvl1pPr>
            <a:lvl2pPr>
              <a:defRPr lang="en-US" dirty="0"/>
            </a:lvl2pPr>
            <a:lvl3pPr>
              <a:defRPr lang="en-US" dirty="0"/>
            </a:lvl3pPr>
            <a:lvl4pPr>
              <a:defRPr lang="en-US" dirty="0"/>
            </a:lvl4pPr>
            <a:lvl5pPr>
              <a:defRPr lang="en-GB" dirty="0"/>
            </a:lvl5p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9">
            <a:extLst>
              <a:ext uri="{FF2B5EF4-FFF2-40B4-BE49-F238E27FC236}">
                <a16:creationId xmlns:a16="http://schemas.microsoft.com/office/drawing/2014/main" id="{AA1095E4-71FF-4040-9780-3C562EF7E771}"/>
              </a:ext>
            </a:extLst>
          </p:cNvPr>
          <p:cNvSpPr>
            <a:spLocks noGrp="1"/>
          </p:cNvSpPr>
          <p:nvPr>
            <p:ph type="body" sz="quarter" idx="19" hasCustomPrompt="1"/>
          </p:nvPr>
        </p:nvSpPr>
        <p:spPr>
          <a:xfrm>
            <a:off x="906464" y="5756086"/>
            <a:ext cx="10393361" cy="189230"/>
          </a:xfrm>
        </p:spPr>
        <p:txBody>
          <a:bodyPr vert="horz" lIns="0" tIns="0" rIns="0" bIns="0" rtlCol="0">
            <a:noAutofit/>
          </a:bodyPr>
          <a:lstStyle>
            <a:lvl1pPr marL="0" indent="0">
              <a:buFont typeface="Arial" panose="020B0604020202020204" pitchFamily="34" charset="0"/>
              <a:buNone/>
              <a:defRPr lang="en-US" sz="900" i="1" smtClean="0">
                <a:solidFill>
                  <a:schemeClr val="tx1"/>
                </a:solidFill>
                <a:latin typeface="Arial" panose="020B0604020202020204" pitchFamily="34" charset="0"/>
                <a:cs typeface="Arial" panose="020B0604020202020204" pitchFamily="34" charset="0"/>
              </a:defRPr>
            </a:lvl1pPr>
            <a:lvl2pPr>
              <a:defRPr lang="en-US" smtClean="0">
                <a:latin typeface="+mj-lt"/>
              </a:defRPr>
            </a:lvl2pPr>
            <a:lvl3pPr>
              <a:defRPr lang="en-US" smtClean="0">
                <a:latin typeface="+mj-lt"/>
              </a:defRPr>
            </a:lvl3pPr>
            <a:lvl4pPr>
              <a:defRPr lang="en-US" smtClean="0">
                <a:latin typeface="+mj-lt"/>
              </a:defRPr>
            </a:lvl4pPr>
            <a:lvl5pPr>
              <a:defRPr lang="en-GB">
                <a:latin typeface="+mj-lt"/>
              </a:defRPr>
            </a:lvl5pPr>
          </a:lstStyle>
          <a:p>
            <a:pPr marL="228600" lvl="0" indent="-228600"/>
            <a:r>
              <a:rPr lang="en-US"/>
              <a:t>Add footnote/source</a:t>
            </a:r>
            <a:endParaRPr lang="en-GB"/>
          </a:p>
        </p:txBody>
      </p:sp>
      <p:sp>
        <p:nvSpPr>
          <p:cNvPr id="8" name="Title 1">
            <a:extLst>
              <a:ext uri="{FF2B5EF4-FFF2-40B4-BE49-F238E27FC236}">
                <a16:creationId xmlns:a16="http://schemas.microsoft.com/office/drawing/2014/main" id="{6BABB47C-08CC-47C8-BC6D-00C2BD67EA16}"/>
              </a:ext>
            </a:extLst>
          </p:cNvPr>
          <p:cNvSpPr>
            <a:spLocks noGrp="1"/>
          </p:cNvSpPr>
          <p:nvPr>
            <p:ph type="title" hasCustomPrompt="1"/>
          </p:nvPr>
        </p:nvSpPr>
        <p:spPr>
          <a:xfrm>
            <a:off x="906463" y="506192"/>
            <a:ext cx="10393362" cy="540000"/>
          </a:xfrm>
        </p:spPr>
        <p:txBody>
          <a:bodyPr anchor="ctr"/>
          <a:lstStyle>
            <a:lvl1pPr>
              <a:defRPr/>
            </a:lvl1pPr>
          </a:lstStyle>
          <a:p>
            <a:r>
              <a:rPr lang="en-US"/>
              <a:t>Add title</a:t>
            </a:r>
            <a:endParaRPr lang="en-GB"/>
          </a:p>
        </p:txBody>
      </p:sp>
      <p:sp>
        <p:nvSpPr>
          <p:cNvPr id="11" name="Text Placeholder 3">
            <a:extLst>
              <a:ext uri="{FF2B5EF4-FFF2-40B4-BE49-F238E27FC236}">
                <a16:creationId xmlns:a16="http://schemas.microsoft.com/office/drawing/2014/main" id="{B1C08691-002E-49F5-9821-79A79282C7D2}"/>
              </a:ext>
            </a:extLst>
          </p:cNvPr>
          <p:cNvSpPr>
            <a:spLocks noGrp="1"/>
          </p:cNvSpPr>
          <p:nvPr>
            <p:ph type="body" sz="quarter" idx="10" hasCustomPrompt="1"/>
          </p:nvPr>
        </p:nvSpPr>
        <p:spPr>
          <a:xfrm>
            <a:off x="906463" y="1155943"/>
            <a:ext cx="10393361" cy="267416"/>
          </a:xfrm>
        </p:spPr>
        <p:txBody>
          <a:bodyPr vert="horz" lIns="0" tIns="0" rIns="0" bIns="0" rtlCol="0">
            <a:noAutofit/>
          </a:bodyPr>
          <a:lstStyle>
            <a:lvl1pPr marL="0" indent="0">
              <a:buFont typeface="Arial" panose="020B0604020202020204" pitchFamily="34" charset="0"/>
              <a:buNone/>
              <a:defRPr lang="en-GB" sz="2000" b="1" dirty="0">
                <a:latin typeface="Arial" panose="020B0604020202020204" pitchFamily="34" charset="0"/>
                <a:cs typeface="Arial" panose="020B0604020202020204" pitchFamily="34" charset="0"/>
              </a:defRPr>
            </a:lvl1pPr>
          </a:lstStyle>
          <a:p>
            <a:pPr marL="228600" lvl="0" indent="-228600">
              <a:lnSpc>
                <a:spcPct val="100000"/>
              </a:lnSpc>
              <a:spcAft>
                <a:spcPts val="0"/>
              </a:spcAft>
            </a:pPr>
            <a:r>
              <a:rPr lang="en-US"/>
              <a:t>Add subtitle</a:t>
            </a:r>
            <a:endParaRPr lang="en-GB"/>
          </a:p>
        </p:txBody>
      </p:sp>
    </p:spTree>
    <p:extLst>
      <p:ext uri="{BB962C8B-B14F-4D97-AF65-F5344CB8AC3E}">
        <p14:creationId xmlns:p14="http://schemas.microsoft.com/office/powerpoint/2010/main" val="219607761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mp; subtitle">
  <p:cSld name="Title &amp; subtitle">
    <p:spTree>
      <p:nvGrpSpPr>
        <p:cNvPr id="1" name="Shape 28"/>
        <p:cNvGrpSpPr/>
        <p:nvPr/>
      </p:nvGrpSpPr>
      <p:grpSpPr>
        <a:xfrm>
          <a:off x="0" y="0"/>
          <a:ext cx="0" cy="0"/>
          <a:chOff x="0" y="0"/>
          <a:chExt cx="0" cy="0"/>
        </a:xfrm>
      </p:grpSpPr>
      <p:sp>
        <p:nvSpPr>
          <p:cNvPr id="29" name="Google Shape;29;p36"/>
          <p:cNvSpPr txBox="1">
            <a:spLocks noGrp="1"/>
          </p:cNvSpPr>
          <p:nvPr>
            <p:ph type="title"/>
          </p:nvPr>
        </p:nvSpPr>
        <p:spPr>
          <a:xfrm>
            <a:off x="906463" y="506192"/>
            <a:ext cx="10393362" cy="540000"/>
          </a:xfrm>
          <a:prstGeom prst="rect">
            <a:avLst/>
          </a:prstGeom>
          <a:noFill/>
          <a:ln>
            <a:noFill/>
          </a:ln>
        </p:spPr>
        <p:txBody>
          <a:bodyPr spcFirstLastPara="1" wrap="square" lIns="0" tIns="45700" rIns="91425" bIns="45700" anchor="ctr" anchorCtr="0">
            <a:noAutofit/>
          </a:bodyPr>
          <a:lstStyle>
            <a:lvl1pPr lvl="0" algn="l">
              <a:lnSpc>
                <a:spcPct val="90000"/>
              </a:lnSpc>
              <a:spcBef>
                <a:spcPts val="0"/>
              </a:spcBef>
              <a:spcAft>
                <a:spcPts val="0"/>
              </a:spcAft>
              <a:buClr>
                <a:schemeClr val="accent1"/>
              </a:buClr>
              <a:buSzPts val="2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36"/>
          <p:cNvSpPr txBox="1">
            <a:spLocks noGrp="1"/>
          </p:cNvSpPr>
          <p:nvPr>
            <p:ph type="body" idx="1"/>
          </p:nvPr>
        </p:nvSpPr>
        <p:spPr>
          <a:xfrm>
            <a:off x="906463" y="1155943"/>
            <a:ext cx="10393361" cy="26741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2000"/>
              <a:buFont typeface="Arial"/>
              <a:buNone/>
              <a:defRPr sz="2000" b="1">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45349122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mp; content">
  <p:cSld name="Title &amp; content">
    <p:spTree>
      <p:nvGrpSpPr>
        <p:cNvPr id="1" name="Shape 31"/>
        <p:cNvGrpSpPr/>
        <p:nvPr/>
      </p:nvGrpSpPr>
      <p:grpSpPr>
        <a:xfrm>
          <a:off x="0" y="0"/>
          <a:ext cx="0" cy="0"/>
          <a:chOff x="0" y="0"/>
          <a:chExt cx="0" cy="0"/>
        </a:xfrm>
      </p:grpSpPr>
      <p:sp>
        <p:nvSpPr>
          <p:cNvPr id="32" name="Google Shape;32;p37"/>
          <p:cNvSpPr txBox="1">
            <a:spLocks noGrp="1"/>
          </p:cNvSpPr>
          <p:nvPr>
            <p:ph type="body" idx="1"/>
          </p:nvPr>
        </p:nvSpPr>
        <p:spPr>
          <a:xfrm>
            <a:off x="906462" y="1592263"/>
            <a:ext cx="10393363" cy="4265611"/>
          </a:xfrm>
          <a:prstGeom prst="rect">
            <a:avLst/>
          </a:prstGeom>
          <a:noFill/>
          <a:ln>
            <a:noFill/>
          </a:ln>
        </p:spPr>
        <p:txBody>
          <a:bodyPr spcFirstLastPara="1" wrap="square" lIns="0" tIns="45700" rIns="91425" bIns="45700" anchor="t" anchorCtr="0">
            <a:noAutofit/>
          </a:bodyPr>
          <a:lstStyle>
            <a:lvl1pPr marL="457200" lvl="0" indent="-330200" algn="l">
              <a:lnSpc>
                <a:spcPct val="100000"/>
              </a:lnSpc>
              <a:spcBef>
                <a:spcPts val="0"/>
              </a:spcBef>
              <a:spcAft>
                <a:spcPts val="0"/>
              </a:spcAft>
              <a:buClr>
                <a:schemeClr val="dk2"/>
              </a:buClr>
              <a:buSzPts val="1600"/>
              <a:buChar char="•"/>
              <a:defRPr/>
            </a:lvl1pPr>
            <a:lvl2pPr marL="914400" lvl="1" indent="-330200" algn="l">
              <a:lnSpc>
                <a:spcPct val="100000"/>
              </a:lnSpc>
              <a:spcBef>
                <a:spcPts val="0"/>
              </a:spcBef>
              <a:spcAft>
                <a:spcPts val="0"/>
              </a:spcAft>
              <a:buClr>
                <a:schemeClr val="dk2"/>
              </a:buClr>
              <a:buSzPts val="1600"/>
              <a:buChar char="•"/>
              <a:defRPr/>
            </a:lvl2pPr>
            <a:lvl3pPr marL="1371600" lvl="2" indent="-330200" algn="l">
              <a:lnSpc>
                <a:spcPct val="100000"/>
              </a:lnSpc>
              <a:spcBef>
                <a:spcPts val="0"/>
              </a:spcBef>
              <a:spcAft>
                <a:spcPts val="0"/>
              </a:spcAft>
              <a:buClr>
                <a:schemeClr val="dk2"/>
              </a:buClr>
              <a:buSzPts val="1600"/>
              <a:buChar char="•"/>
              <a:defRPr/>
            </a:lvl3pPr>
            <a:lvl4pPr marL="1828800" lvl="3" indent="-330200" algn="l">
              <a:lnSpc>
                <a:spcPct val="100000"/>
              </a:lnSpc>
              <a:spcBef>
                <a:spcPts val="0"/>
              </a:spcBef>
              <a:spcAft>
                <a:spcPts val="0"/>
              </a:spcAft>
              <a:buClr>
                <a:schemeClr val="dk2"/>
              </a:buClr>
              <a:buSzPts val="1600"/>
              <a:buChar char="•"/>
              <a:defRPr/>
            </a:lvl4pPr>
            <a:lvl5pPr marL="2286000" lvl="4" indent="-330200" algn="l">
              <a:lnSpc>
                <a:spcPct val="100000"/>
              </a:lnSpc>
              <a:spcBef>
                <a:spcPts val="0"/>
              </a:spcBef>
              <a:spcAft>
                <a:spcPts val="0"/>
              </a:spcAft>
              <a:buClr>
                <a:schemeClr val="dk2"/>
              </a:buClr>
              <a:buSzPts val="16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37"/>
          <p:cNvSpPr txBox="1">
            <a:spLocks noGrp="1"/>
          </p:cNvSpPr>
          <p:nvPr>
            <p:ph type="title"/>
          </p:nvPr>
        </p:nvSpPr>
        <p:spPr>
          <a:xfrm>
            <a:off x="906463" y="506192"/>
            <a:ext cx="10393362" cy="540000"/>
          </a:xfrm>
          <a:prstGeom prst="rect">
            <a:avLst/>
          </a:prstGeom>
          <a:noFill/>
          <a:ln>
            <a:noFill/>
          </a:ln>
        </p:spPr>
        <p:txBody>
          <a:bodyPr spcFirstLastPara="1" wrap="square" lIns="0" tIns="45700" rIns="91425" bIns="45700" anchor="ctr" anchorCtr="0">
            <a:noAutofit/>
          </a:bodyPr>
          <a:lstStyle>
            <a:lvl1pPr lvl="0" algn="l">
              <a:lnSpc>
                <a:spcPct val="90000"/>
              </a:lnSpc>
              <a:spcBef>
                <a:spcPts val="0"/>
              </a:spcBef>
              <a:spcAft>
                <a:spcPts val="0"/>
              </a:spcAft>
              <a:buClr>
                <a:schemeClr val="accent1"/>
              </a:buClr>
              <a:buSzPts val="2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37"/>
          <p:cNvSpPr txBox="1">
            <a:spLocks noGrp="1"/>
          </p:cNvSpPr>
          <p:nvPr>
            <p:ph type="body" idx="2"/>
          </p:nvPr>
        </p:nvSpPr>
        <p:spPr>
          <a:xfrm>
            <a:off x="906463" y="1155943"/>
            <a:ext cx="10393361" cy="26741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2000"/>
              <a:buFont typeface="Arial"/>
              <a:buNone/>
              <a:defRPr sz="2000" b="1">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2564761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content &amp; source/footnote">
  <p:cSld name="Title, content &amp; source/footnote">
    <p:spTree>
      <p:nvGrpSpPr>
        <p:cNvPr id="1" name="Shape 35"/>
        <p:cNvGrpSpPr/>
        <p:nvPr/>
      </p:nvGrpSpPr>
      <p:grpSpPr>
        <a:xfrm>
          <a:off x="0" y="0"/>
          <a:ext cx="0" cy="0"/>
          <a:chOff x="0" y="0"/>
          <a:chExt cx="0" cy="0"/>
        </a:xfrm>
      </p:grpSpPr>
      <p:sp>
        <p:nvSpPr>
          <p:cNvPr id="36" name="Google Shape;36;p38"/>
          <p:cNvSpPr txBox="1">
            <a:spLocks noGrp="1"/>
          </p:cNvSpPr>
          <p:nvPr>
            <p:ph type="body" idx="1"/>
          </p:nvPr>
        </p:nvSpPr>
        <p:spPr>
          <a:xfrm>
            <a:off x="906464" y="1592263"/>
            <a:ext cx="10393362" cy="4162371"/>
          </a:xfrm>
          <a:prstGeom prst="rect">
            <a:avLst/>
          </a:prstGeom>
          <a:noFill/>
          <a:ln>
            <a:noFill/>
          </a:ln>
        </p:spPr>
        <p:txBody>
          <a:bodyPr spcFirstLastPara="1" wrap="square" lIns="0" tIns="45700" rIns="91425" bIns="45700" anchor="t" anchorCtr="0">
            <a:noAutofit/>
          </a:bodyPr>
          <a:lstStyle>
            <a:lvl1pPr marL="457200" lvl="0" indent="-330200" algn="l">
              <a:lnSpc>
                <a:spcPct val="100000"/>
              </a:lnSpc>
              <a:spcBef>
                <a:spcPts val="0"/>
              </a:spcBef>
              <a:spcAft>
                <a:spcPts val="0"/>
              </a:spcAft>
              <a:buClr>
                <a:schemeClr val="dk2"/>
              </a:buClr>
              <a:buSzPts val="1600"/>
              <a:buChar char="•"/>
              <a:defRPr/>
            </a:lvl1pPr>
            <a:lvl2pPr marL="914400" lvl="1" indent="-330200" algn="l">
              <a:lnSpc>
                <a:spcPct val="100000"/>
              </a:lnSpc>
              <a:spcBef>
                <a:spcPts val="0"/>
              </a:spcBef>
              <a:spcAft>
                <a:spcPts val="0"/>
              </a:spcAft>
              <a:buClr>
                <a:schemeClr val="dk2"/>
              </a:buClr>
              <a:buSzPts val="1600"/>
              <a:buChar char="•"/>
              <a:defRPr/>
            </a:lvl2pPr>
            <a:lvl3pPr marL="1371600" lvl="2" indent="-330200" algn="l">
              <a:lnSpc>
                <a:spcPct val="100000"/>
              </a:lnSpc>
              <a:spcBef>
                <a:spcPts val="0"/>
              </a:spcBef>
              <a:spcAft>
                <a:spcPts val="0"/>
              </a:spcAft>
              <a:buClr>
                <a:schemeClr val="dk2"/>
              </a:buClr>
              <a:buSzPts val="1600"/>
              <a:buChar char="•"/>
              <a:defRPr/>
            </a:lvl3pPr>
            <a:lvl4pPr marL="1828800" lvl="3" indent="-330200" algn="l">
              <a:lnSpc>
                <a:spcPct val="100000"/>
              </a:lnSpc>
              <a:spcBef>
                <a:spcPts val="0"/>
              </a:spcBef>
              <a:spcAft>
                <a:spcPts val="0"/>
              </a:spcAft>
              <a:buClr>
                <a:schemeClr val="dk2"/>
              </a:buClr>
              <a:buSzPts val="1600"/>
              <a:buChar char="•"/>
              <a:defRPr/>
            </a:lvl4pPr>
            <a:lvl5pPr marL="2286000" lvl="4" indent="-330200" algn="l">
              <a:lnSpc>
                <a:spcPct val="100000"/>
              </a:lnSpc>
              <a:spcBef>
                <a:spcPts val="0"/>
              </a:spcBef>
              <a:spcAft>
                <a:spcPts val="0"/>
              </a:spcAft>
              <a:buClr>
                <a:schemeClr val="dk2"/>
              </a:buClr>
              <a:buSzPts val="16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8"/>
          <p:cNvSpPr txBox="1">
            <a:spLocks noGrp="1"/>
          </p:cNvSpPr>
          <p:nvPr>
            <p:ph type="body" idx="2"/>
          </p:nvPr>
        </p:nvSpPr>
        <p:spPr>
          <a:xfrm>
            <a:off x="906464" y="5754634"/>
            <a:ext cx="10393361" cy="18923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900"/>
              <a:buFont typeface="Arial"/>
              <a:buNone/>
              <a:defRPr sz="900" i="1">
                <a:solidFill>
                  <a:schemeClr val="dk1"/>
                </a:solidFill>
                <a:latin typeface="Arial"/>
                <a:ea typeface="Arial"/>
                <a:cs typeface="Arial"/>
                <a:sym typeface="Arial"/>
              </a:defRPr>
            </a:lvl1pPr>
            <a:lvl2pPr marL="914400" lvl="1" indent="-330200" algn="l">
              <a:lnSpc>
                <a:spcPct val="100000"/>
              </a:lnSpc>
              <a:spcBef>
                <a:spcPts val="0"/>
              </a:spcBef>
              <a:spcAft>
                <a:spcPts val="0"/>
              </a:spcAft>
              <a:buClr>
                <a:schemeClr val="dk2"/>
              </a:buClr>
              <a:buSzPts val="1600"/>
              <a:buChar char="•"/>
              <a:defRPr>
                <a:latin typeface="Arial"/>
                <a:ea typeface="Arial"/>
                <a:cs typeface="Arial"/>
                <a:sym typeface="Arial"/>
              </a:defRPr>
            </a:lvl2pPr>
            <a:lvl3pPr marL="1371600" lvl="2" indent="-330200" algn="l">
              <a:lnSpc>
                <a:spcPct val="100000"/>
              </a:lnSpc>
              <a:spcBef>
                <a:spcPts val="0"/>
              </a:spcBef>
              <a:spcAft>
                <a:spcPts val="0"/>
              </a:spcAft>
              <a:buClr>
                <a:schemeClr val="dk2"/>
              </a:buClr>
              <a:buSzPts val="1600"/>
              <a:buChar char="•"/>
              <a:defRPr>
                <a:latin typeface="Arial"/>
                <a:ea typeface="Arial"/>
                <a:cs typeface="Arial"/>
                <a:sym typeface="Arial"/>
              </a:defRPr>
            </a:lvl3pPr>
            <a:lvl4pPr marL="1828800" lvl="3" indent="-330200" algn="l">
              <a:lnSpc>
                <a:spcPct val="100000"/>
              </a:lnSpc>
              <a:spcBef>
                <a:spcPts val="0"/>
              </a:spcBef>
              <a:spcAft>
                <a:spcPts val="0"/>
              </a:spcAft>
              <a:buClr>
                <a:schemeClr val="dk2"/>
              </a:buClr>
              <a:buSzPts val="1600"/>
              <a:buChar char="•"/>
              <a:defRPr>
                <a:latin typeface="Arial"/>
                <a:ea typeface="Arial"/>
                <a:cs typeface="Arial"/>
                <a:sym typeface="Arial"/>
              </a:defRPr>
            </a:lvl4pPr>
            <a:lvl5pPr marL="2286000" lvl="4" indent="-330200" algn="l">
              <a:lnSpc>
                <a:spcPct val="100000"/>
              </a:lnSpc>
              <a:spcBef>
                <a:spcPts val="0"/>
              </a:spcBef>
              <a:spcAft>
                <a:spcPts val="0"/>
              </a:spcAft>
              <a:buClr>
                <a:schemeClr val="dk2"/>
              </a:buClr>
              <a:buSzPts val="16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38"/>
          <p:cNvSpPr txBox="1">
            <a:spLocks noGrp="1"/>
          </p:cNvSpPr>
          <p:nvPr>
            <p:ph type="title"/>
          </p:nvPr>
        </p:nvSpPr>
        <p:spPr>
          <a:xfrm>
            <a:off x="906463" y="506192"/>
            <a:ext cx="10393362" cy="540000"/>
          </a:xfrm>
          <a:prstGeom prst="rect">
            <a:avLst/>
          </a:prstGeom>
          <a:noFill/>
          <a:ln>
            <a:noFill/>
          </a:ln>
        </p:spPr>
        <p:txBody>
          <a:bodyPr spcFirstLastPara="1" wrap="square" lIns="0" tIns="45700" rIns="91425" bIns="45700" anchor="ctr" anchorCtr="0">
            <a:noAutofit/>
          </a:bodyPr>
          <a:lstStyle>
            <a:lvl1pPr lvl="0" algn="l">
              <a:lnSpc>
                <a:spcPct val="90000"/>
              </a:lnSpc>
              <a:spcBef>
                <a:spcPts val="0"/>
              </a:spcBef>
              <a:spcAft>
                <a:spcPts val="0"/>
              </a:spcAft>
              <a:buClr>
                <a:schemeClr val="accent1"/>
              </a:buClr>
              <a:buSzPts val="2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38"/>
          <p:cNvSpPr txBox="1">
            <a:spLocks noGrp="1"/>
          </p:cNvSpPr>
          <p:nvPr>
            <p:ph type="body" idx="3"/>
          </p:nvPr>
        </p:nvSpPr>
        <p:spPr>
          <a:xfrm>
            <a:off x="906463" y="1155943"/>
            <a:ext cx="10393361" cy="26741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2000"/>
              <a:buFont typeface="Arial"/>
              <a:buNone/>
              <a:defRPr sz="2000" b="1">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6117608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subtitle &amp; content">
  <p:cSld name="Title, subtitle &amp; content">
    <p:spTree>
      <p:nvGrpSpPr>
        <p:cNvPr id="1" name="Shape 40"/>
        <p:cNvGrpSpPr/>
        <p:nvPr/>
      </p:nvGrpSpPr>
      <p:grpSpPr>
        <a:xfrm>
          <a:off x="0" y="0"/>
          <a:ext cx="0" cy="0"/>
          <a:chOff x="0" y="0"/>
          <a:chExt cx="0" cy="0"/>
        </a:xfrm>
      </p:grpSpPr>
      <p:sp>
        <p:nvSpPr>
          <p:cNvPr id="41" name="Google Shape;41;p39"/>
          <p:cNvSpPr txBox="1">
            <a:spLocks noGrp="1"/>
          </p:cNvSpPr>
          <p:nvPr>
            <p:ph type="body" idx="1"/>
          </p:nvPr>
        </p:nvSpPr>
        <p:spPr>
          <a:xfrm>
            <a:off x="906464" y="1592262"/>
            <a:ext cx="10393362" cy="4265613"/>
          </a:xfrm>
          <a:prstGeom prst="rect">
            <a:avLst/>
          </a:prstGeom>
          <a:noFill/>
          <a:ln>
            <a:noFill/>
          </a:ln>
        </p:spPr>
        <p:txBody>
          <a:bodyPr spcFirstLastPara="1" wrap="square" lIns="0" tIns="45700" rIns="91425" bIns="45700" anchor="t" anchorCtr="0">
            <a:noAutofit/>
          </a:bodyPr>
          <a:lstStyle>
            <a:lvl1pPr marL="457200" lvl="0" indent="-330200" algn="l">
              <a:lnSpc>
                <a:spcPct val="100000"/>
              </a:lnSpc>
              <a:spcBef>
                <a:spcPts val="0"/>
              </a:spcBef>
              <a:spcAft>
                <a:spcPts val="0"/>
              </a:spcAft>
              <a:buClr>
                <a:schemeClr val="dk2"/>
              </a:buClr>
              <a:buSzPts val="1600"/>
              <a:buChar char="•"/>
              <a:defRPr/>
            </a:lvl1pPr>
            <a:lvl2pPr marL="914400" lvl="1" indent="-330200" algn="l">
              <a:lnSpc>
                <a:spcPct val="100000"/>
              </a:lnSpc>
              <a:spcBef>
                <a:spcPts val="0"/>
              </a:spcBef>
              <a:spcAft>
                <a:spcPts val="0"/>
              </a:spcAft>
              <a:buClr>
                <a:schemeClr val="dk2"/>
              </a:buClr>
              <a:buSzPts val="1600"/>
              <a:buChar char="•"/>
              <a:defRPr/>
            </a:lvl2pPr>
            <a:lvl3pPr marL="1371600" lvl="2" indent="-330200" algn="l">
              <a:lnSpc>
                <a:spcPct val="100000"/>
              </a:lnSpc>
              <a:spcBef>
                <a:spcPts val="0"/>
              </a:spcBef>
              <a:spcAft>
                <a:spcPts val="0"/>
              </a:spcAft>
              <a:buClr>
                <a:schemeClr val="dk2"/>
              </a:buClr>
              <a:buSzPts val="1600"/>
              <a:buChar char="•"/>
              <a:defRPr/>
            </a:lvl3pPr>
            <a:lvl4pPr marL="1828800" lvl="3" indent="-330200" algn="l">
              <a:lnSpc>
                <a:spcPct val="100000"/>
              </a:lnSpc>
              <a:spcBef>
                <a:spcPts val="0"/>
              </a:spcBef>
              <a:spcAft>
                <a:spcPts val="0"/>
              </a:spcAft>
              <a:buClr>
                <a:schemeClr val="dk2"/>
              </a:buClr>
              <a:buSzPts val="1600"/>
              <a:buChar char="•"/>
              <a:defRPr/>
            </a:lvl4pPr>
            <a:lvl5pPr marL="2286000" lvl="4" indent="-330200" algn="l">
              <a:lnSpc>
                <a:spcPct val="100000"/>
              </a:lnSpc>
              <a:spcBef>
                <a:spcPts val="0"/>
              </a:spcBef>
              <a:spcAft>
                <a:spcPts val="0"/>
              </a:spcAft>
              <a:buClr>
                <a:schemeClr val="dk2"/>
              </a:buClr>
              <a:buSzPts val="16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9"/>
          <p:cNvSpPr txBox="1">
            <a:spLocks noGrp="1"/>
          </p:cNvSpPr>
          <p:nvPr>
            <p:ph type="title"/>
          </p:nvPr>
        </p:nvSpPr>
        <p:spPr>
          <a:xfrm>
            <a:off x="906463" y="506192"/>
            <a:ext cx="10393362" cy="540000"/>
          </a:xfrm>
          <a:prstGeom prst="rect">
            <a:avLst/>
          </a:prstGeom>
          <a:noFill/>
          <a:ln>
            <a:noFill/>
          </a:ln>
        </p:spPr>
        <p:txBody>
          <a:bodyPr spcFirstLastPara="1" wrap="square" lIns="0" tIns="45700" rIns="91425" bIns="45700" anchor="ctr" anchorCtr="0">
            <a:noAutofit/>
          </a:bodyPr>
          <a:lstStyle>
            <a:lvl1pPr lvl="0" algn="l">
              <a:lnSpc>
                <a:spcPct val="90000"/>
              </a:lnSpc>
              <a:spcBef>
                <a:spcPts val="0"/>
              </a:spcBef>
              <a:spcAft>
                <a:spcPts val="0"/>
              </a:spcAft>
              <a:buClr>
                <a:schemeClr val="accent1"/>
              </a:buClr>
              <a:buSzPts val="2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39"/>
          <p:cNvSpPr txBox="1">
            <a:spLocks noGrp="1"/>
          </p:cNvSpPr>
          <p:nvPr>
            <p:ph type="body" idx="2"/>
          </p:nvPr>
        </p:nvSpPr>
        <p:spPr>
          <a:xfrm>
            <a:off x="906463" y="1155943"/>
            <a:ext cx="10393361" cy="26741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2000"/>
              <a:buFont typeface="Arial"/>
              <a:buNone/>
              <a:defRPr sz="2000" b="1">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40281698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subtitle, content &amp; source/footnote">
  <p:cSld name="Title, subtitle, content &amp; source/footnote">
    <p:spTree>
      <p:nvGrpSpPr>
        <p:cNvPr id="1" name="Shape 44"/>
        <p:cNvGrpSpPr/>
        <p:nvPr/>
      </p:nvGrpSpPr>
      <p:grpSpPr>
        <a:xfrm>
          <a:off x="0" y="0"/>
          <a:ext cx="0" cy="0"/>
          <a:chOff x="0" y="0"/>
          <a:chExt cx="0" cy="0"/>
        </a:xfrm>
      </p:grpSpPr>
      <p:sp>
        <p:nvSpPr>
          <p:cNvPr id="45" name="Google Shape;45;p40"/>
          <p:cNvSpPr txBox="1">
            <a:spLocks noGrp="1"/>
          </p:cNvSpPr>
          <p:nvPr>
            <p:ph type="body" idx="1"/>
          </p:nvPr>
        </p:nvSpPr>
        <p:spPr>
          <a:xfrm>
            <a:off x="906464" y="1592263"/>
            <a:ext cx="10393362" cy="4109794"/>
          </a:xfrm>
          <a:prstGeom prst="rect">
            <a:avLst/>
          </a:prstGeom>
          <a:noFill/>
          <a:ln>
            <a:noFill/>
          </a:ln>
        </p:spPr>
        <p:txBody>
          <a:bodyPr spcFirstLastPara="1" wrap="square" lIns="0" tIns="45700" rIns="91425" bIns="45700" anchor="t" anchorCtr="0">
            <a:noAutofit/>
          </a:bodyPr>
          <a:lstStyle>
            <a:lvl1pPr marL="457200" lvl="0" indent="-330200" algn="l">
              <a:lnSpc>
                <a:spcPct val="100000"/>
              </a:lnSpc>
              <a:spcBef>
                <a:spcPts val="0"/>
              </a:spcBef>
              <a:spcAft>
                <a:spcPts val="0"/>
              </a:spcAft>
              <a:buClr>
                <a:schemeClr val="dk2"/>
              </a:buClr>
              <a:buSzPts val="1600"/>
              <a:buChar char="•"/>
              <a:defRPr/>
            </a:lvl1pPr>
            <a:lvl2pPr marL="914400" lvl="1" indent="-330200" algn="l">
              <a:lnSpc>
                <a:spcPct val="100000"/>
              </a:lnSpc>
              <a:spcBef>
                <a:spcPts val="0"/>
              </a:spcBef>
              <a:spcAft>
                <a:spcPts val="0"/>
              </a:spcAft>
              <a:buClr>
                <a:schemeClr val="dk2"/>
              </a:buClr>
              <a:buSzPts val="1600"/>
              <a:buChar char="•"/>
              <a:defRPr/>
            </a:lvl2pPr>
            <a:lvl3pPr marL="1371600" lvl="2" indent="-330200" algn="l">
              <a:lnSpc>
                <a:spcPct val="100000"/>
              </a:lnSpc>
              <a:spcBef>
                <a:spcPts val="0"/>
              </a:spcBef>
              <a:spcAft>
                <a:spcPts val="0"/>
              </a:spcAft>
              <a:buClr>
                <a:schemeClr val="dk2"/>
              </a:buClr>
              <a:buSzPts val="1600"/>
              <a:buChar char="•"/>
              <a:defRPr/>
            </a:lvl3pPr>
            <a:lvl4pPr marL="1828800" lvl="3" indent="-330200" algn="l">
              <a:lnSpc>
                <a:spcPct val="100000"/>
              </a:lnSpc>
              <a:spcBef>
                <a:spcPts val="0"/>
              </a:spcBef>
              <a:spcAft>
                <a:spcPts val="0"/>
              </a:spcAft>
              <a:buClr>
                <a:schemeClr val="dk2"/>
              </a:buClr>
              <a:buSzPts val="1600"/>
              <a:buChar char="•"/>
              <a:defRPr/>
            </a:lvl4pPr>
            <a:lvl5pPr marL="2286000" lvl="4" indent="-330200" algn="l">
              <a:lnSpc>
                <a:spcPct val="100000"/>
              </a:lnSpc>
              <a:spcBef>
                <a:spcPts val="0"/>
              </a:spcBef>
              <a:spcAft>
                <a:spcPts val="0"/>
              </a:spcAft>
              <a:buClr>
                <a:schemeClr val="dk2"/>
              </a:buClr>
              <a:buSzPts val="16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40"/>
          <p:cNvSpPr txBox="1">
            <a:spLocks noGrp="1"/>
          </p:cNvSpPr>
          <p:nvPr>
            <p:ph type="body" idx="2"/>
          </p:nvPr>
        </p:nvSpPr>
        <p:spPr>
          <a:xfrm>
            <a:off x="906464" y="5756086"/>
            <a:ext cx="10393361" cy="18923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900"/>
              <a:buFont typeface="Arial"/>
              <a:buNone/>
              <a:defRPr sz="900" i="1">
                <a:solidFill>
                  <a:schemeClr val="dk1"/>
                </a:solidFill>
                <a:latin typeface="Arial"/>
                <a:ea typeface="Arial"/>
                <a:cs typeface="Arial"/>
                <a:sym typeface="Arial"/>
              </a:defRPr>
            </a:lvl1pPr>
            <a:lvl2pPr marL="914400" lvl="1" indent="-330200" algn="l">
              <a:lnSpc>
                <a:spcPct val="100000"/>
              </a:lnSpc>
              <a:spcBef>
                <a:spcPts val="0"/>
              </a:spcBef>
              <a:spcAft>
                <a:spcPts val="0"/>
              </a:spcAft>
              <a:buClr>
                <a:schemeClr val="dk2"/>
              </a:buClr>
              <a:buSzPts val="1600"/>
              <a:buChar char="•"/>
              <a:defRPr>
                <a:latin typeface="Arial"/>
                <a:ea typeface="Arial"/>
                <a:cs typeface="Arial"/>
                <a:sym typeface="Arial"/>
              </a:defRPr>
            </a:lvl2pPr>
            <a:lvl3pPr marL="1371600" lvl="2" indent="-330200" algn="l">
              <a:lnSpc>
                <a:spcPct val="100000"/>
              </a:lnSpc>
              <a:spcBef>
                <a:spcPts val="0"/>
              </a:spcBef>
              <a:spcAft>
                <a:spcPts val="0"/>
              </a:spcAft>
              <a:buClr>
                <a:schemeClr val="dk2"/>
              </a:buClr>
              <a:buSzPts val="1600"/>
              <a:buChar char="•"/>
              <a:defRPr>
                <a:latin typeface="Arial"/>
                <a:ea typeface="Arial"/>
                <a:cs typeface="Arial"/>
                <a:sym typeface="Arial"/>
              </a:defRPr>
            </a:lvl3pPr>
            <a:lvl4pPr marL="1828800" lvl="3" indent="-330200" algn="l">
              <a:lnSpc>
                <a:spcPct val="100000"/>
              </a:lnSpc>
              <a:spcBef>
                <a:spcPts val="0"/>
              </a:spcBef>
              <a:spcAft>
                <a:spcPts val="0"/>
              </a:spcAft>
              <a:buClr>
                <a:schemeClr val="dk2"/>
              </a:buClr>
              <a:buSzPts val="1600"/>
              <a:buChar char="•"/>
              <a:defRPr>
                <a:latin typeface="Arial"/>
                <a:ea typeface="Arial"/>
                <a:cs typeface="Arial"/>
                <a:sym typeface="Arial"/>
              </a:defRPr>
            </a:lvl4pPr>
            <a:lvl5pPr marL="2286000" lvl="4" indent="-330200" algn="l">
              <a:lnSpc>
                <a:spcPct val="100000"/>
              </a:lnSpc>
              <a:spcBef>
                <a:spcPts val="0"/>
              </a:spcBef>
              <a:spcAft>
                <a:spcPts val="0"/>
              </a:spcAft>
              <a:buClr>
                <a:schemeClr val="dk2"/>
              </a:buClr>
              <a:buSzPts val="16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0"/>
          <p:cNvSpPr txBox="1">
            <a:spLocks noGrp="1"/>
          </p:cNvSpPr>
          <p:nvPr>
            <p:ph type="title"/>
          </p:nvPr>
        </p:nvSpPr>
        <p:spPr>
          <a:xfrm>
            <a:off x="906463" y="506192"/>
            <a:ext cx="10393362" cy="540000"/>
          </a:xfrm>
          <a:prstGeom prst="rect">
            <a:avLst/>
          </a:prstGeom>
          <a:noFill/>
          <a:ln>
            <a:noFill/>
          </a:ln>
        </p:spPr>
        <p:txBody>
          <a:bodyPr spcFirstLastPara="1" wrap="square" lIns="0" tIns="45700" rIns="91425" bIns="45700" anchor="ctr" anchorCtr="0">
            <a:noAutofit/>
          </a:bodyPr>
          <a:lstStyle>
            <a:lvl1pPr lvl="0" algn="l">
              <a:lnSpc>
                <a:spcPct val="90000"/>
              </a:lnSpc>
              <a:spcBef>
                <a:spcPts val="0"/>
              </a:spcBef>
              <a:spcAft>
                <a:spcPts val="0"/>
              </a:spcAft>
              <a:buClr>
                <a:schemeClr val="accent1"/>
              </a:buClr>
              <a:buSzPts val="2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40"/>
          <p:cNvSpPr txBox="1">
            <a:spLocks noGrp="1"/>
          </p:cNvSpPr>
          <p:nvPr>
            <p:ph type="body" idx="3"/>
          </p:nvPr>
        </p:nvSpPr>
        <p:spPr>
          <a:xfrm>
            <a:off x="906463" y="1155943"/>
            <a:ext cx="10393361" cy="26741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2000"/>
              <a:buFont typeface="Arial"/>
              <a:buNone/>
              <a:defRPr sz="2000" b="1">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81800200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1_Title, subtitle, content &amp; source/footnote">
  <p:cSld name="1_Title, subtitle, content &amp; source/footnote">
    <p:spTree>
      <p:nvGrpSpPr>
        <p:cNvPr id="1" name="Shape 49"/>
        <p:cNvGrpSpPr/>
        <p:nvPr/>
      </p:nvGrpSpPr>
      <p:grpSpPr>
        <a:xfrm>
          <a:off x="0" y="0"/>
          <a:ext cx="0" cy="0"/>
          <a:chOff x="0" y="0"/>
          <a:chExt cx="0" cy="0"/>
        </a:xfrm>
      </p:grpSpPr>
      <p:sp>
        <p:nvSpPr>
          <p:cNvPr id="50" name="Google Shape;50;p41"/>
          <p:cNvSpPr txBox="1">
            <a:spLocks noGrp="1"/>
          </p:cNvSpPr>
          <p:nvPr>
            <p:ph type="body" idx="1"/>
          </p:nvPr>
        </p:nvSpPr>
        <p:spPr>
          <a:xfrm>
            <a:off x="906464" y="1592263"/>
            <a:ext cx="4929257" cy="4109794"/>
          </a:xfrm>
          <a:prstGeom prst="rect">
            <a:avLst/>
          </a:prstGeom>
          <a:noFill/>
          <a:ln>
            <a:noFill/>
          </a:ln>
        </p:spPr>
        <p:txBody>
          <a:bodyPr spcFirstLastPara="1" wrap="square" lIns="0" tIns="45700" rIns="91425" bIns="45700" anchor="t" anchorCtr="0">
            <a:noAutofit/>
          </a:bodyPr>
          <a:lstStyle>
            <a:lvl1pPr marL="457200" lvl="0" indent="-330200" algn="l">
              <a:lnSpc>
                <a:spcPct val="100000"/>
              </a:lnSpc>
              <a:spcBef>
                <a:spcPts val="0"/>
              </a:spcBef>
              <a:spcAft>
                <a:spcPts val="0"/>
              </a:spcAft>
              <a:buClr>
                <a:schemeClr val="dk2"/>
              </a:buClr>
              <a:buSzPts val="1600"/>
              <a:buChar char="•"/>
              <a:defRPr/>
            </a:lvl1pPr>
            <a:lvl2pPr marL="914400" lvl="1" indent="-330200" algn="l">
              <a:lnSpc>
                <a:spcPct val="100000"/>
              </a:lnSpc>
              <a:spcBef>
                <a:spcPts val="0"/>
              </a:spcBef>
              <a:spcAft>
                <a:spcPts val="0"/>
              </a:spcAft>
              <a:buClr>
                <a:schemeClr val="dk2"/>
              </a:buClr>
              <a:buSzPts val="1600"/>
              <a:buChar char="•"/>
              <a:defRPr/>
            </a:lvl2pPr>
            <a:lvl3pPr marL="1371600" lvl="2" indent="-330200" algn="l">
              <a:lnSpc>
                <a:spcPct val="100000"/>
              </a:lnSpc>
              <a:spcBef>
                <a:spcPts val="0"/>
              </a:spcBef>
              <a:spcAft>
                <a:spcPts val="0"/>
              </a:spcAft>
              <a:buClr>
                <a:schemeClr val="dk2"/>
              </a:buClr>
              <a:buSzPts val="1600"/>
              <a:buChar char="•"/>
              <a:defRPr/>
            </a:lvl3pPr>
            <a:lvl4pPr marL="1828800" lvl="3" indent="-330200" algn="l">
              <a:lnSpc>
                <a:spcPct val="100000"/>
              </a:lnSpc>
              <a:spcBef>
                <a:spcPts val="0"/>
              </a:spcBef>
              <a:spcAft>
                <a:spcPts val="0"/>
              </a:spcAft>
              <a:buClr>
                <a:schemeClr val="dk2"/>
              </a:buClr>
              <a:buSzPts val="1600"/>
              <a:buChar char="•"/>
              <a:defRPr/>
            </a:lvl4pPr>
            <a:lvl5pPr marL="2286000" lvl="4" indent="-330200" algn="l">
              <a:lnSpc>
                <a:spcPct val="100000"/>
              </a:lnSpc>
              <a:spcBef>
                <a:spcPts val="0"/>
              </a:spcBef>
              <a:spcAft>
                <a:spcPts val="0"/>
              </a:spcAft>
              <a:buClr>
                <a:schemeClr val="dk2"/>
              </a:buClr>
              <a:buSzPts val="16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41"/>
          <p:cNvSpPr txBox="1">
            <a:spLocks noGrp="1"/>
          </p:cNvSpPr>
          <p:nvPr>
            <p:ph type="body" idx="2"/>
          </p:nvPr>
        </p:nvSpPr>
        <p:spPr>
          <a:xfrm>
            <a:off x="906464" y="5756086"/>
            <a:ext cx="4929257" cy="18923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900"/>
              <a:buFont typeface="Arial"/>
              <a:buNone/>
              <a:defRPr sz="900" i="1">
                <a:solidFill>
                  <a:schemeClr val="dk1"/>
                </a:solidFill>
                <a:latin typeface="Arial"/>
                <a:ea typeface="Arial"/>
                <a:cs typeface="Arial"/>
                <a:sym typeface="Arial"/>
              </a:defRPr>
            </a:lvl1pPr>
            <a:lvl2pPr marL="914400" lvl="1" indent="-330200" algn="l">
              <a:lnSpc>
                <a:spcPct val="100000"/>
              </a:lnSpc>
              <a:spcBef>
                <a:spcPts val="0"/>
              </a:spcBef>
              <a:spcAft>
                <a:spcPts val="0"/>
              </a:spcAft>
              <a:buClr>
                <a:schemeClr val="dk2"/>
              </a:buClr>
              <a:buSzPts val="1600"/>
              <a:buChar char="•"/>
              <a:defRPr>
                <a:latin typeface="Arial"/>
                <a:ea typeface="Arial"/>
                <a:cs typeface="Arial"/>
                <a:sym typeface="Arial"/>
              </a:defRPr>
            </a:lvl2pPr>
            <a:lvl3pPr marL="1371600" lvl="2" indent="-330200" algn="l">
              <a:lnSpc>
                <a:spcPct val="100000"/>
              </a:lnSpc>
              <a:spcBef>
                <a:spcPts val="0"/>
              </a:spcBef>
              <a:spcAft>
                <a:spcPts val="0"/>
              </a:spcAft>
              <a:buClr>
                <a:schemeClr val="dk2"/>
              </a:buClr>
              <a:buSzPts val="1600"/>
              <a:buChar char="•"/>
              <a:defRPr>
                <a:latin typeface="Arial"/>
                <a:ea typeface="Arial"/>
                <a:cs typeface="Arial"/>
                <a:sym typeface="Arial"/>
              </a:defRPr>
            </a:lvl3pPr>
            <a:lvl4pPr marL="1828800" lvl="3" indent="-330200" algn="l">
              <a:lnSpc>
                <a:spcPct val="100000"/>
              </a:lnSpc>
              <a:spcBef>
                <a:spcPts val="0"/>
              </a:spcBef>
              <a:spcAft>
                <a:spcPts val="0"/>
              </a:spcAft>
              <a:buClr>
                <a:schemeClr val="dk2"/>
              </a:buClr>
              <a:buSzPts val="1600"/>
              <a:buChar char="•"/>
              <a:defRPr>
                <a:latin typeface="Arial"/>
                <a:ea typeface="Arial"/>
                <a:cs typeface="Arial"/>
                <a:sym typeface="Arial"/>
              </a:defRPr>
            </a:lvl4pPr>
            <a:lvl5pPr marL="2286000" lvl="4" indent="-330200" algn="l">
              <a:lnSpc>
                <a:spcPct val="100000"/>
              </a:lnSpc>
              <a:spcBef>
                <a:spcPts val="0"/>
              </a:spcBef>
              <a:spcAft>
                <a:spcPts val="0"/>
              </a:spcAft>
              <a:buClr>
                <a:schemeClr val="dk2"/>
              </a:buClr>
              <a:buSzPts val="16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41"/>
          <p:cNvSpPr txBox="1">
            <a:spLocks noGrp="1"/>
          </p:cNvSpPr>
          <p:nvPr>
            <p:ph type="title"/>
          </p:nvPr>
        </p:nvSpPr>
        <p:spPr>
          <a:xfrm>
            <a:off x="906463" y="506192"/>
            <a:ext cx="10393362" cy="540000"/>
          </a:xfrm>
          <a:prstGeom prst="rect">
            <a:avLst/>
          </a:prstGeom>
          <a:noFill/>
          <a:ln>
            <a:noFill/>
          </a:ln>
        </p:spPr>
        <p:txBody>
          <a:bodyPr spcFirstLastPara="1" wrap="square" lIns="0" tIns="45700" rIns="91425" bIns="45700" anchor="ctr" anchorCtr="0">
            <a:noAutofit/>
          </a:bodyPr>
          <a:lstStyle>
            <a:lvl1pPr lvl="0" algn="l">
              <a:lnSpc>
                <a:spcPct val="90000"/>
              </a:lnSpc>
              <a:spcBef>
                <a:spcPts val="0"/>
              </a:spcBef>
              <a:spcAft>
                <a:spcPts val="0"/>
              </a:spcAft>
              <a:buClr>
                <a:schemeClr val="accent1"/>
              </a:buClr>
              <a:buSzPts val="2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41"/>
          <p:cNvSpPr txBox="1">
            <a:spLocks noGrp="1"/>
          </p:cNvSpPr>
          <p:nvPr>
            <p:ph type="body" idx="3"/>
          </p:nvPr>
        </p:nvSpPr>
        <p:spPr>
          <a:xfrm>
            <a:off x="906463" y="1155943"/>
            <a:ext cx="10393361" cy="26741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2000"/>
              <a:buFont typeface="Arial"/>
              <a:buNone/>
              <a:defRPr sz="2000" b="1">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41"/>
          <p:cNvSpPr txBox="1">
            <a:spLocks noGrp="1"/>
          </p:cNvSpPr>
          <p:nvPr>
            <p:ph type="body" idx="4"/>
          </p:nvPr>
        </p:nvSpPr>
        <p:spPr>
          <a:xfrm>
            <a:off x="6356279" y="1592263"/>
            <a:ext cx="4929257" cy="4109794"/>
          </a:xfrm>
          <a:prstGeom prst="rect">
            <a:avLst/>
          </a:prstGeom>
          <a:noFill/>
          <a:ln>
            <a:noFill/>
          </a:ln>
        </p:spPr>
        <p:txBody>
          <a:bodyPr spcFirstLastPara="1" wrap="square" lIns="0" tIns="45700" rIns="91425" bIns="45700" anchor="t" anchorCtr="0">
            <a:noAutofit/>
          </a:bodyPr>
          <a:lstStyle>
            <a:lvl1pPr marL="457200" lvl="0" indent="-330200" algn="l">
              <a:lnSpc>
                <a:spcPct val="100000"/>
              </a:lnSpc>
              <a:spcBef>
                <a:spcPts val="0"/>
              </a:spcBef>
              <a:spcAft>
                <a:spcPts val="0"/>
              </a:spcAft>
              <a:buClr>
                <a:schemeClr val="dk2"/>
              </a:buClr>
              <a:buSzPts val="1600"/>
              <a:buChar char="•"/>
              <a:defRPr/>
            </a:lvl1pPr>
            <a:lvl2pPr marL="914400" lvl="1" indent="-330200" algn="l">
              <a:lnSpc>
                <a:spcPct val="100000"/>
              </a:lnSpc>
              <a:spcBef>
                <a:spcPts val="0"/>
              </a:spcBef>
              <a:spcAft>
                <a:spcPts val="0"/>
              </a:spcAft>
              <a:buClr>
                <a:schemeClr val="dk2"/>
              </a:buClr>
              <a:buSzPts val="1600"/>
              <a:buChar char="•"/>
              <a:defRPr/>
            </a:lvl2pPr>
            <a:lvl3pPr marL="1371600" lvl="2" indent="-330200" algn="l">
              <a:lnSpc>
                <a:spcPct val="100000"/>
              </a:lnSpc>
              <a:spcBef>
                <a:spcPts val="0"/>
              </a:spcBef>
              <a:spcAft>
                <a:spcPts val="0"/>
              </a:spcAft>
              <a:buClr>
                <a:schemeClr val="dk2"/>
              </a:buClr>
              <a:buSzPts val="1600"/>
              <a:buChar char="•"/>
              <a:defRPr/>
            </a:lvl3pPr>
            <a:lvl4pPr marL="1828800" lvl="3" indent="-330200" algn="l">
              <a:lnSpc>
                <a:spcPct val="100000"/>
              </a:lnSpc>
              <a:spcBef>
                <a:spcPts val="0"/>
              </a:spcBef>
              <a:spcAft>
                <a:spcPts val="0"/>
              </a:spcAft>
              <a:buClr>
                <a:schemeClr val="dk2"/>
              </a:buClr>
              <a:buSzPts val="1600"/>
              <a:buChar char="•"/>
              <a:defRPr/>
            </a:lvl4pPr>
            <a:lvl5pPr marL="2286000" lvl="4" indent="-330200" algn="l">
              <a:lnSpc>
                <a:spcPct val="100000"/>
              </a:lnSpc>
              <a:spcBef>
                <a:spcPts val="0"/>
              </a:spcBef>
              <a:spcAft>
                <a:spcPts val="0"/>
              </a:spcAft>
              <a:buClr>
                <a:schemeClr val="dk2"/>
              </a:buClr>
              <a:buSzPts val="16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41"/>
          <p:cNvSpPr txBox="1">
            <a:spLocks noGrp="1"/>
          </p:cNvSpPr>
          <p:nvPr>
            <p:ph type="body" idx="5"/>
          </p:nvPr>
        </p:nvSpPr>
        <p:spPr>
          <a:xfrm>
            <a:off x="6356279" y="5756086"/>
            <a:ext cx="4929257" cy="18923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1"/>
              </a:buClr>
              <a:buSzPts val="900"/>
              <a:buFont typeface="Arial"/>
              <a:buNone/>
              <a:defRPr sz="900" i="1">
                <a:solidFill>
                  <a:schemeClr val="dk1"/>
                </a:solidFill>
                <a:latin typeface="Arial"/>
                <a:ea typeface="Arial"/>
                <a:cs typeface="Arial"/>
                <a:sym typeface="Arial"/>
              </a:defRPr>
            </a:lvl1pPr>
            <a:lvl2pPr marL="914400" lvl="1" indent="-330200" algn="l">
              <a:lnSpc>
                <a:spcPct val="100000"/>
              </a:lnSpc>
              <a:spcBef>
                <a:spcPts val="0"/>
              </a:spcBef>
              <a:spcAft>
                <a:spcPts val="0"/>
              </a:spcAft>
              <a:buClr>
                <a:schemeClr val="dk2"/>
              </a:buClr>
              <a:buSzPts val="1600"/>
              <a:buChar char="•"/>
              <a:defRPr>
                <a:latin typeface="Arial"/>
                <a:ea typeface="Arial"/>
                <a:cs typeface="Arial"/>
                <a:sym typeface="Arial"/>
              </a:defRPr>
            </a:lvl2pPr>
            <a:lvl3pPr marL="1371600" lvl="2" indent="-330200" algn="l">
              <a:lnSpc>
                <a:spcPct val="100000"/>
              </a:lnSpc>
              <a:spcBef>
                <a:spcPts val="0"/>
              </a:spcBef>
              <a:spcAft>
                <a:spcPts val="0"/>
              </a:spcAft>
              <a:buClr>
                <a:schemeClr val="dk2"/>
              </a:buClr>
              <a:buSzPts val="1600"/>
              <a:buChar char="•"/>
              <a:defRPr>
                <a:latin typeface="Arial"/>
                <a:ea typeface="Arial"/>
                <a:cs typeface="Arial"/>
                <a:sym typeface="Arial"/>
              </a:defRPr>
            </a:lvl3pPr>
            <a:lvl4pPr marL="1828800" lvl="3" indent="-330200" algn="l">
              <a:lnSpc>
                <a:spcPct val="100000"/>
              </a:lnSpc>
              <a:spcBef>
                <a:spcPts val="0"/>
              </a:spcBef>
              <a:spcAft>
                <a:spcPts val="0"/>
              </a:spcAft>
              <a:buClr>
                <a:schemeClr val="dk2"/>
              </a:buClr>
              <a:buSzPts val="1600"/>
              <a:buChar char="•"/>
              <a:defRPr>
                <a:latin typeface="Arial"/>
                <a:ea typeface="Arial"/>
                <a:cs typeface="Arial"/>
                <a:sym typeface="Arial"/>
              </a:defRPr>
            </a:lvl4pPr>
            <a:lvl5pPr marL="2286000" lvl="4" indent="-330200" algn="l">
              <a:lnSpc>
                <a:spcPct val="100000"/>
              </a:lnSpc>
              <a:spcBef>
                <a:spcPts val="0"/>
              </a:spcBef>
              <a:spcAft>
                <a:spcPts val="0"/>
              </a:spcAft>
              <a:buClr>
                <a:schemeClr val="dk2"/>
              </a:buClr>
              <a:buSzPts val="16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68083460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subtitle, content &amp; pink text box">
  <p:cSld name="Title, subtitle, content &amp; pink text box">
    <p:spTree>
      <p:nvGrpSpPr>
        <p:cNvPr id="1" name="Shape 56"/>
        <p:cNvGrpSpPr/>
        <p:nvPr/>
      </p:nvGrpSpPr>
      <p:grpSpPr>
        <a:xfrm>
          <a:off x="0" y="0"/>
          <a:ext cx="0" cy="0"/>
          <a:chOff x="0" y="0"/>
          <a:chExt cx="0" cy="0"/>
        </a:xfrm>
      </p:grpSpPr>
      <p:sp>
        <p:nvSpPr>
          <p:cNvPr id="57" name="Google Shape;57;p42"/>
          <p:cNvSpPr/>
          <p:nvPr/>
        </p:nvSpPr>
        <p:spPr>
          <a:xfrm>
            <a:off x="359596" y="811658"/>
            <a:ext cx="11743361" cy="40343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600"/>
              <a:buFont typeface="Courier New"/>
              <a:buNone/>
            </a:pPr>
            <a:endParaRPr sz="1600">
              <a:solidFill>
                <a:schemeClr val="lt1"/>
              </a:solidFill>
              <a:latin typeface="Arial"/>
              <a:ea typeface="Arial"/>
              <a:cs typeface="Arial"/>
              <a:sym typeface="Arial"/>
            </a:endParaRPr>
          </a:p>
        </p:txBody>
      </p:sp>
      <p:sp>
        <p:nvSpPr>
          <p:cNvPr id="58" name="Google Shape;58;p42"/>
          <p:cNvSpPr txBox="1">
            <a:spLocks noGrp="1"/>
          </p:cNvSpPr>
          <p:nvPr>
            <p:ph type="body" idx="1"/>
          </p:nvPr>
        </p:nvSpPr>
        <p:spPr>
          <a:xfrm>
            <a:off x="906462" y="1592264"/>
            <a:ext cx="5868909" cy="4265611"/>
          </a:xfrm>
          <a:prstGeom prst="rect">
            <a:avLst/>
          </a:prstGeom>
          <a:noFill/>
          <a:ln>
            <a:noFill/>
          </a:ln>
        </p:spPr>
        <p:txBody>
          <a:bodyPr spcFirstLastPara="1" wrap="square" lIns="0" tIns="45700" rIns="91425" bIns="45700" anchor="t" anchorCtr="0">
            <a:noAutofit/>
          </a:bodyPr>
          <a:lstStyle>
            <a:lvl1pPr marL="457200" lvl="0" indent="-330200" algn="l">
              <a:lnSpc>
                <a:spcPct val="100000"/>
              </a:lnSpc>
              <a:spcBef>
                <a:spcPts val="0"/>
              </a:spcBef>
              <a:spcAft>
                <a:spcPts val="0"/>
              </a:spcAft>
              <a:buClr>
                <a:schemeClr val="dk2"/>
              </a:buClr>
              <a:buSzPts val="1600"/>
              <a:buChar char="•"/>
              <a:defRPr/>
            </a:lvl1pPr>
            <a:lvl2pPr marL="914400" lvl="1" indent="-330200" algn="l">
              <a:lnSpc>
                <a:spcPct val="100000"/>
              </a:lnSpc>
              <a:spcBef>
                <a:spcPts val="0"/>
              </a:spcBef>
              <a:spcAft>
                <a:spcPts val="0"/>
              </a:spcAft>
              <a:buClr>
                <a:schemeClr val="dk2"/>
              </a:buClr>
              <a:buSzPts val="1600"/>
              <a:buChar char="•"/>
              <a:defRPr/>
            </a:lvl2pPr>
            <a:lvl3pPr marL="1371600" lvl="2" indent="-330200" algn="l">
              <a:lnSpc>
                <a:spcPct val="100000"/>
              </a:lnSpc>
              <a:spcBef>
                <a:spcPts val="0"/>
              </a:spcBef>
              <a:spcAft>
                <a:spcPts val="0"/>
              </a:spcAft>
              <a:buClr>
                <a:schemeClr val="dk2"/>
              </a:buClr>
              <a:buSzPts val="1600"/>
              <a:buChar char="•"/>
              <a:defRPr/>
            </a:lvl3pPr>
            <a:lvl4pPr marL="1828800" lvl="3" indent="-330200" algn="l">
              <a:lnSpc>
                <a:spcPct val="100000"/>
              </a:lnSpc>
              <a:spcBef>
                <a:spcPts val="0"/>
              </a:spcBef>
              <a:spcAft>
                <a:spcPts val="0"/>
              </a:spcAft>
              <a:buClr>
                <a:schemeClr val="dk2"/>
              </a:buClr>
              <a:buSzPts val="1600"/>
              <a:buChar char="•"/>
              <a:defRPr/>
            </a:lvl4pPr>
            <a:lvl5pPr marL="2286000" lvl="4" indent="-330200" algn="l">
              <a:lnSpc>
                <a:spcPct val="100000"/>
              </a:lnSpc>
              <a:spcBef>
                <a:spcPts val="0"/>
              </a:spcBef>
              <a:spcAft>
                <a:spcPts val="0"/>
              </a:spcAft>
              <a:buClr>
                <a:schemeClr val="dk2"/>
              </a:buClr>
              <a:buSzPts val="16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42"/>
          <p:cNvSpPr txBox="1">
            <a:spLocks noGrp="1"/>
          </p:cNvSpPr>
          <p:nvPr>
            <p:ph type="title"/>
          </p:nvPr>
        </p:nvSpPr>
        <p:spPr>
          <a:xfrm>
            <a:off x="906463" y="506192"/>
            <a:ext cx="5868910" cy="540000"/>
          </a:xfrm>
          <a:prstGeom prst="rect">
            <a:avLst/>
          </a:prstGeom>
          <a:noFill/>
          <a:ln>
            <a:noFill/>
          </a:ln>
        </p:spPr>
        <p:txBody>
          <a:bodyPr spcFirstLastPara="1" wrap="square" lIns="0" tIns="45700" rIns="91425" bIns="45700" anchor="ctr" anchorCtr="0">
            <a:noAutofit/>
          </a:bodyPr>
          <a:lstStyle>
            <a:lvl1pPr lvl="0" algn="l">
              <a:lnSpc>
                <a:spcPct val="90000"/>
              </a:lnSpc>
              <a:spcBef>
                <a:spcPts val="0"/>
              </a:spcBef>
              <a:spcAft>
                <a:spcPts val="0"/>
              </a:spcAft>
              <a:buClr>
                <a:schemeClr val="accent1"/>
              </a:buClr>
              <a:buSzPts val="2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2"/>
          <p:cNvSpPr txBox="1">
            <a:spLocks noGrp="1"/>
          </p:cNvSpPr>
          <p:nvPr>
            <p:ph type="body" idx="2"/>
          </p:nvPr>
        </p:nvSpPr>
        <p:spPr>
          <a:xfrm>
            <a:off x="906463" y="1155943"/>
            <a:ext cx="5868909" cy="26741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2000"/>
              <a:buFont typeface="Arial"/>
              <a:buNone/>
              <a:defRPr sz="2000" b="1">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61" name="Google Shape;61;p42"/>
          <p:cNvCxnSpPr/>
          <p:nvPr/>
        </p:nvCxnSpPr>
        <p:spPr>
          <a:xfrm>
            <a:off x="906463" y="1074695"/>
            <a:ext cx="5868908" cy="0"/>
          </a:xfrm>
          <a:prstGeom prst="straightConnector1">
            <a:avLst/>
          </a:prstGeom>
          <a:noFill/>
          <a:ln w="12700" cap="flat" cmpd="sng">
            <a:solidFill>
              <a:schemeClr val="dk2"/>
            </a:solidFill>
            <a:prstDash val="solid"/>
            <a:round/>
            <a:headEnd type="none" w="sm" len="sm"/>
            <a:tailEnd type="none" w="sm" len="sm"/>
          </a:ln>
        </p:spPr>
      </p:cxnSp>
      <p:sp>
        <p:nvSpPr>
          <p:cNvPr id="62" name="Google Shape;62;p42"/>
          <p:cNvSpPr txBox="1">
            <a:spLocks noGrp="1"/>
          </p:cNvSpPr>
          <p:nvPr>
            <p:ph type="body" idx="3"/>
          </p:nvPr>
        </p:nvSpPr>
        <p:spPr>
          <a:xfrm>
            <a:off x="7227063" y="630237"/>
            <a:ext cx="4058473" cy="5227637"/>
          </a:xfrm>
          <a:prstGeom prst="rect">
            <a:avLst/>
          </a:prstGeom>
          <a:solidFill>
            <a:schemeClr val="accent1"/>
          </a:solidFill>
          <a:ln>
            <a:noFill/>
          </a:ln>
        </p:spPr>
        <p:txBody>
          <a:bodyPr spcFirstLastPara="1" wrap="square" lIns="108000" tIns="108000" rIns="108000" bIns="108000" anchor="t" anchorCtr="0">
            <a:noAutofit/>
          </a:bodyPr>
          <a:lstStyle>
            <a:lvl1pPr marL="457200" lvl="0" indent="-228600" algn="l">
              <a:lnSpc>
                <a:spcPct val="100000"/>
              </a:lnSpc>
              <a:spcBef>
                <a:spcPts val="0"/>
              </a:spcBef>
              <a:spcAft>
                <a:spcPts val="0"/>
              </a:spcAft>
              <a:buClr>
                <a:schemeClr val="lt1"/>
              </a:buClr>
              <a:buSzPts val="1600"/>
              <a:buNone/>
              <a:defRPr>
                <a:solidFill>
                  <a:schemeClr val="lt1"/>
                </a:solidFil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20662052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subtitle &amp; 2 content with callout box pink solid LHS">
  <p:cSld name="Title, subtitle &amp; 2 content with callout box pink solid LHS">
    <p:spTree>
      <p:nvGrpSpPr>
        <p:cNvPr id="1" name="Shape 63"/>
        <p:cNvGrpSpPr/>
        <p:nvPr/>
      </p:nvGrpSpPr>
      <p:grpSpPr>
        <a:xfrm>
          <a:off x="0" y="0"/>
          <a:ext cx="0" cy="0"/>
          <a:chOff x="0" y="0"/>
          <a:chExt cx="0" cy="0"/>
        </a:xfrm>
      </p:grpSpPr>
      <p:sp>
        <p:nvSpPr>
          <p:cNvPr id="64" name="Google Shape;64;p43"/>
          <p:cNvSpPr txBox="1">
            <a:spLocks noGrp="1"/>
          </p:cNvSpPr>
          <p:nvPr>
            <p:ph type="body" idx="1"/>
          </p:nvPr>
        </p:nvSpPr>
        <p:spPr>
          <a:xfrm>
            <a:off x="3617894" y="1582722"/>
            <a:ext cx="3610240" cy="4265612"/>
          </a:xfrm>
          <a:prstGeom prst="rect">
            <a:avLst/>
          </a:prstGeom>
          <a:noFill/>
          <a:ln>
            <a:noFill/>
          </a:ln>
        </p:spPr>
        <p:txBody>
          <a:bodyPr spcFirstLastPara="1" wrap="square" lIns="0" tIns="45700" rIns="91425" bIns="45700" anchor="t" anchorCtr="0">
            <a:noAutofit/>
          </a:bodyPr>
          <a:lstStyle>
            <a:lvl1pPr marL="457200" lvl="0" indent="-330200" algn="l">
              <a:lnSpc>
                <a:spcPct val="100000"/>
              </a:lnSpc>
              <a:spcBef>
                <a:spcPts val="0"/>
              </a:spcBef>
              <a:spcAft>
                <a:spcPts val="0"/>
              </a:spcAft>
              <a:buClr>
                <a:schemeClr val="dk2"/>
              </a:buClr>
              <a:buSzPts val="1600"/>
              <a:buChar char="•"/>
              <a:defRPr/>
            </a:lvl1pPr>
            <a:lvl2pPr marL="914400" lvl="1" indent="-330200" algn="l">
              <a:lnSpc>
                <a:spcPct val="100000"/>
              </a:lnSpc>
              <a:spcBef>
                <a:spcPts val="0"/>
              </a:spcBef>
              <a:spcAft>
                <a:spcPts val="0"/>
              </a:spcAft>
              <a:buClr>
                <a:schemeClr val="dk2"/>
              </a:buClr>
              <a:buSzPts val="1600"/>
              <a:buChar char="•"/>
              <a:defRPr/>
            </a:lvl2pPr>
            <a:lvl3pPr marL="1371600" lvl="2" indent="-330200" algn="l">
              <a:lnSpc>
                <a:spcPct val="100000"/>
              </a:lnSpc>
              <a:spcBef>
                <a:spcPts val="0"/>
              </a:spcBef>
              <a:spcAft>
                <a:spcPts val="0"/>
              </a:spcAft>
              <a:buClr>
                <a:schemeClr val="dk2"/>
              </a:buClr>
              <a:buSzPts val="1600"/>
              <a:buChar char="•"/>
              <a:defRPr/>
            </a:lvl3pPr>
            <a:lvl4pPr marL="1828800" lvl="3" indent="-330200" algn="l">
              <a:lnSpc>
                <a:spcPct val="100000"/>
              </a:lnSpc>
              <a:spcBef>
                <a:spcPts val="0"/>
              </a:spcBef>
              <a:spcAft>
                <a:spcPts val="0"/>
              </a:spcAft>
              <a:buClr>
                <a:schemeClr val="dk2"/>
              </a:buClr>
              <a:buSzPts val="1600"/>
              <a:buChar char="•"/>
              <a:defRPr/>
            </a:lvl4pPr>
            <a:lvl5pPr marL="2286000" lvl="4" indent="-330200" algn="l">
              <a:lnSpc>
                <a:spcPct val="100000"/>
              </a:lnSpc>
              <a:spcBef>
                <a:spcPts val="0"/>
              </a:spcBef>
              <a:spcAft>
                <a:spcPts val="0"/>
              </a:spcAft>
              <a:buClr>
                <a:schemeClr val="dk2"/>
              </a:buClr>
              <a:buSzPts val="16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43"/>
          <p:cNvSpPr txBox="1">
            <a:spLocks noGrp="1"/>
          </p:cNvSpPr>
          <p:nvPr>
            <p:ph type="title"/>
          </p:nvPr>
        </p:nvSpPr>
        <p:spPr>
          <a:xfrm>
            <a:off x="906463" y="506192"/>
            <a:ext cx="10393362" cy="540000"/>
          </a:xfrm>
          <a:prstGeom prst="rect">
            <a:avLst/>
          </a:prstGeom>
          <a:noFill/>
          <a:ln>
            <a:noFill/>
          </a:ln>
        </p:spPr>
        <p:txBody>
          <a:bodyPr spcFirstLastPara="1" wrap="square" lIns="0" tIns="45700" rIns="91425" bIns="45700" anchor="ctr" anchorCtr="0">
            <a:noAutofit/>
          </a:bodyPr>
          <a:lstStyle>
            <a:lvl1pPr lvl="0" algn="l">
              <a:lnSpc>
                <a:spcPct val="90000"/>
              </a:lnSpc>
              <a:spcBef>
                <a:spcPts val="0"/>
              </a:spcBef>
              <a:spcAft>
                <a:spcPts val="0"/>
              </a:spcAft>
              <a:buClr>
                <a:schemeClr val="accent1"/>
              </a:buClr>
              <a:buSzPts val="2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43"/>
          <p:cNvSpPr txBox="1">
            <a:spLocks noGrp="1"/>
          </p:cNvSpPr>
          <p:nvPr>
            <p:ph type="body" idx="2"/>
          </p:nvPr>
        </p:nvSpPr>
        <p:spPr>
          <a:xfrm>
            <a:off x="906463" y="1155943"/>
            <a:ext cx="10393361" cy="26741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2000"/>
              <a:buFont typeface="Arial"/>
              <a:buNone/>
              <a:defRPr sz="2000" b="1">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43"/>
          <p:cNvSpPr txBox="1">
            <a:spLocks noGrp="1"/>
          </p:cNvSpPr>
          <p:nvPr>
            <p:ph type="body" idx="3"/>
          </p:nvPr>
        </p:nvSpPr>
        <p:spPr>
          <a:xfrm>
            <a:off x="7675296" y="1582722"/>
            <a:ext cx="3610240" cy="4265612"/>
          </a:xfrm>
          <a:prstGeom prst="rect">
            <a:avLst/>
          </a:prstGeom>
          <a:noFill/>
          <a:ln>
            <a:noFill/>
          </a:ln>
        </p:spPr>
        <p:txBody>
          <a:bodyPr spcFirstLastPara="1" wrap="square" lIns="0" tIns="45700" rIns="91425" bIns="45700" anchor="t" anchorCtr="0">
            <a:noAutofit/>
          </a:bodyPr>
          <a:lstStyle>
            <a:lvl1pPr marL="457200" lvl="0" indent="-330200" algn="l">
              <a:lnSpc>
                <a:spcPct val="100000"/>
              </a:lnSpc>
              <a:spcBef>
                <a:spcPts val="0"/>
              </a:spcBef>
              <a:spcAft>
                <a:spcPts val="0"/>
              </a:spcAft>
              <a:buClr>
                <a:schemeClr val="dk2"/>
              </a:buClr>
              <a:buSzPts val="1600"/>
              <a:buChar char="•"/>
              <a:defRPr/>
            </a:lvl1pPr>
            <a:lvl2pPr marL="914400" lvl="1" indent="-330200" algn="l">
              <a:lnSpc>
                <a:spcPct val="100000"/>
              </a:lnSpc>
              <a:spcBef>
                <a:spcPts val="0"/>
              </a:spcBef>
              <a:spcAft>
                <a:spcPts val="0"/>
              </a:spcAft>
              <a:buClr>
                <a:schemeClr val="dk2"/>
              </a:buClr>
              <a:buSzPts val="1600"/>
              <a:buChar char="•"/>
              <a:defRPr/>
            </a:lvl2pPr>
            <a:lvl3pPr marL="1371600" lvl="2" indent="-330200" algn="l">
              <a:lnSpc>
                <a:spcPct val="100000"/>
              </a:lnSpc>
              <a:spcBef>
                <a:spcPts val="0"/>
              </a:spcBef>
              <a:spcAft>
                <a:spcPts val="0"/>
              </a:spcAft>
              <a:buClr>
                <a:schemeClr val="dk2"/>
              </a:buClr>
              <a:buSzPts val="1600"/>
              <a:buChar char="•"/>
              <a:defRPr/>
            </a:lvl3pPr>
            <a:lvl4pPr marL="1828800" lvl="3" indent="-330200" algn="l">
              <a:lnSpc>
                <a:spcPct val="100000"/>
              </a:lnSpc>
              <a:spcBef>
                <a:spcPts val="0"/>
              </a:spcBef>
              <a:spcAft>
                <a:spcPts val="0"/>
              </a:spcAft>
              <a:buClr>
                <a:schemeClr val="dk2"/>
              </a:buClr>
              <a:buSzPts val="1600"/>
              <a:buChar char="•"/>
              <a:defRPr/>
            </a:lvl4pPr>
            <a:lvl5pPr marL="2286000" lvl="4" indent="-330200" algn="l">
              <a:lnSpc>
                <a:spcPct val="100000"/>
              </a:lnSpc>
              <a:spcBef>
                <a:spcPts val="0"/>
              </a:spcBef>
              <a:spcAft>
                <a:spcPts val="0"/>
              </a:spcAft>
              <a:buClr>
                <a:schemeClr val="dk2"/>
              </a:buClr>
              <a:buSzPts val="16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43"/>
          <p:cNvSpPr txBox="1">
            <a:spLocks noGrp="1"/>
          </p:cNvSpPr>
          <p:nvPr>
            <p:ph type="body" idx="4"/>
          </p:nvPr>
        </p:nvSpPr>
        <p:spPr>
          <a:xfrm>
            <a:off x="906463" y="1592263"/>
            <a:ext cx="2264268" cy="4265612"/>
          </a:xfrm>
          <a:prstGeom prst="rect">
            <a:avLst/>
          </a:prstGeom>
          <a:solidFill>
            <a:schemeClr val="accent1"/>
          </a:solidFill>
          <a:ln>
            <a:noFill/>
          </a:ln>
        </p:spPr>
        <p:txBody>
          <a:bodyPr spcFirstLastPara="1" wrap="square" lIns="108000" tIns="108000" rIns="108000" bIns="108000" anchor="t" anchorCtr="0">
            <a:noAutofit/>
          </a:bodyPr>
          <a:lstStyle>
            <a:lvl1pPr marL="457200" lvl="0" indent="-228600" algn="l">
              <a:lnSpc>
                <a:spcPct val="100000"/>
              </a:lnSpc>
              <a:spcBef>
                <a:spcPts val="0"/>
              </a:spcBef>
              <a:spcAft>
                <a:spcPts val="0"/>
              </a:spcAft>
              <a:buClr>
                <a:schemeClr val="lt1"/>
              </a:buClr>
              <a:buSzPts val="1600"/>
              <a:buFont typeface="Arial"/>
              <a:buNone/>
              <a:defRPr>
                <a:solidFill>
                  <a:schemeClr val="lt1"/>
                </a:solidFil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25319412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subtitle &amp; 2 content with callout box pink bottom">
  <p:cSld name="Title, subtitle &amp; 2 content with callout box pink bottom">
    <p:spTree>
      <p:nvGrpSpPr>
        <p:cNvPr id="1" name="Shape 69"/>
        <p:cNvGrpSpPr/>
        <p:nvPr/>
      </p:nvGrpSpPr>
      <p:grpSpPr>
        <a:xfrm>
          <a:off x="0" y="0"/>
          <a:ext cx="0" cy="0"/>
          <a:chOff x="0" y="0"/>
          <a:chExt cx="0" cy="0"/>
        </a:xfrm>
      </p:grpSpPr>
      <p:sp>
        <p:nvSpPr>
          <p:cNvPr id="70" name="Google Shape;70;p44"/>
          <p:cNvSpPr txBox="1">
            <a:spLocks noGrp="1"/>
          </p:cNvSpPr>
          <p:nvPr>
            <p:ph type="body" idx="1"/>
          </p:nvPr>
        </p:nvSpPr>
        <p:spPr>
          <a:xfrm>
            <a:off x="906463" y="1582722"/>
            <a:ext cx="4896475" cy="3369524"/>
          </a:xfrm>
          <a:prstGeom prst="rect">
            <a:avLst/>
          </a:prstGeom>
          <a:noFill/>
          <a:ln>
            <a:noFill/>
          </a:ln>
        </p:spPr>
        <p:txBody>
          <a:bodyPr spcFirstLastPara="1" wrap="square" lIns="0" tIns="45700" rIns="91425" bIns="45700" anchor="t" anchorCtr="0">
            <a:noAutofit/>
          </a:bodyPr>
          <a:lstStyle>
            <a:lvl1pPr marL="457200" lvl="0" indent="-330200" algn="l">
              <a:lnSpc>
                <a:spcPct val="100000"/>
              </a:lnSpc>
              <a:spcBef>
                <a:spcPts val="0"/>
              </a:spcBef>
              <a:spcAft>
                <a:spcPts val="0"/>
              </a:spcAft>
              <a:buClr>
                <a:schemeClr val="dk2"/>
              </a:buClr>
              <a:buSzPts val="1600"/>
              <a:buChar char="•"/>
              <a:defRPr/>
            </a:lvl1pPr>
            <a:lvl2pPr marL="914400" lvl="1" indent="-330200" algn="l">
              <a:lnSpc>
                <a:spcPct val="100000"/>
              </a:lnSpc>
              <a:spcBef>
                <a:spcPts val="0"/>
              </a:spcBef>
              <a:spcAft>
                <a:spcPts val="0"/>
              </a:spcAft>
              <a:buClr>
                <a:schemeClr val="dk2"/>
              </a:buClr>
              <a:buSzPts val="1600"/>
              <a:buChar char="•"/>
              <a:defRPr/>
            </a:lvl2pPr>
            <a:lvl3pPr marL="1371600" lvl="2" indent="-330200" algn="l">
              <a:lnSpc>
                <a:spcPct val="100000"/>
              </a:lnSpc>
              <a:spcBef>
                <a:spcPts val="0"/>
              </a:spcBef>
              <a:spcAft>
                <a:spcPts val="0"/>
              </a:spcAft>
              <a:buClr>
                <a:schemeClr val="dk2"/>
              </a:buClr>
              <a:buSzPts val="1600"/>
              <a:buChar char="•"/>
              <a:defRPr/>
            </a:lvl3pPr>
            <a:lvl4pPr marL="1828800" lvl="3" indent="-330200" algn="l">
              <a:lnSpc>
                <a:spcPct val="100000"/>
              </a:lnSpc>
              <a:spcBef>
                <a:spcPts val="0"/>
              </a:spcBef>
              <a:spcAft>
                <a:spcPts val="0"/>
              </a:spcAft>
              <a:buClr>
                <a:schemeClr val="dk2"/>
              </a:buClr>
              <a:buSzPts val="1600"/>
              <a:buChar char="•"/>
              <a:defRPr/>
            </a:lvl4pPr>
            <a:lvl5pPr marL="2286000" lvl="4" indent="-330200" algn="l">
              <a:lnSpc>
                <a:spcPct val="100000"/>
              </a:lnSpc>
              <a:spcBef>
                <a:spcPts val="0"/>
              </a:spcBef>
              <a:spcAft>
                <a:spcPts val="0"/>
              </a:spcAft>
              <a:buClr>
                <a:schemeClr val="dk2"/>
              </a:buClr>
              <a:buSzPts val="16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44"/>
          <p:cNvSpPr txBox="1">
            <a:spLocks noGrp="1"/>
          </p:cNvSpPr>
          <p:nvPr>
            <p:ph type="title"/>
          </p:nvPr>
        </p:nvSpPr>
        <p:spPr>
          <a:xfrm>
            <a:off x="906463" y="506192"/>
            <a:ext cx="10393362" cy="540000"/>
          </a:xfrm>
          <a:prstGeom prst="rect">
            <a:avLst/>
          </a:prstGeom>
          <a:noFill/>
          <a:ln>
            <a:noFill/>
          </a:ln>
        </p:spPr>
        <p:txBody>
          <a:bodyPr spcFirstLastPara="1" wrap="square" lIns="0" tIns="45700" rIns="91425" bIns="45700" anchor="ctr" anchorCtr="0">
            <a:noAutofit/>
          </a:bodyPr>
          <a:lstStyle>
            <a:lvl1pPr lvl="0" algn="l">
              <a:lnSpc>
                <a:spcPct val="90000"/>
              </a:lnSpc>
              <a:spcBef>
                <a:spcPts val="0"/>
              </a:spcBef>
              <a:spcAft>
                <a:spcPts val="0"/>
              </a:spcAft>
              <a:buClr>
                <a:schemeClr val="accent1"/>
              </a:buClr>
              <a:buSzPts val="2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44"/>
          <p:cNvSpPr txBox="1">
            <a:spLocks noGrp="1"/>
          </p:cNvSpPr>
          <p:nvPr>
            <p:ph type="body" idx="2"/>
          </p:nvPr>
        </p:nvSpPr>
        <p:spPr>
          <a:xfrm>
            <a:off x="906463" y="1155943"/>
            <a:ext cx="10393361" cy="26741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2000"/>
              <a:buFont typeface="Arial"/>
              <a:buNone/>
              <a:defRPr sz="2000" b="1">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44"/>
          <p:cNvSpPr txBox="1">
            <a:spLocks noGrp="1"/>
          </p:cNvSpPr>
          <p:nvPr>
            <p:ph type="body" idx="3"/>
          </p:nvPr>
        </p:nvSpPr>
        <p:spPr>
          <a:xfrm>
            <a:off x="6403349" y="1582722"/>
            <a:ext cx="4896475" cy="3369524"/>
          </a:xfrm>
          <a:prstGeom prst="rect">
            <a:avLst/>
          </a:prstGeom>
          <a:noFill/>
          <a:ln>
            <a:noFill/>
          </a:ln>
        </p:spPr>
        <p:txBody>
          <a:bodyPr spcFirstLastPara="1" wrap="square" lIns="0" tIns="45700" rIns="91425" bIns="45700" anchor="t" anchorCtr="0">
            <a:noAutofit/>
          </a:bodyPr>
          <a:lstStyle>
            <a:lvl1pPr marL="457200" lvl="0" indent="-330200" algn="l">
              <a:lnSpc>
                <a:spcPct val="100000"/>
              </a:lnSpc>
              <a:spcBef>
                <a:spcPts val="0"/>
              </a:spcBef>
              <a:spcAft>
                <a:spcPts val="0"/>
              </a:spcAft>
              <a:buClr>
                <a:schemeClr val="dk2"/>
              </a:buClr>
              <a:buSzPts val="1600"/>
              <a:buChar char="•"/>
              <a:defRPr/>
            </a:lvl1pPr>
            <a:lvl2pPr marL="914400" lvl="1" indent="-330200" algn="l">
              <a:lnSpc>
                <a:spcPct val="100000"/>
              </a:lnSpc>
              <a:spcBef>
                <a:spcPts val="0"/>
              </a:spcBef>
              <a:spcAft>
                <a:spcPts val="0"/>
              </a:spcAft>
              <a:buClr>
                <a:schemeClr val="dk2"/>
              </a:buClr>
              <a:buSzPts val="1600"/>
              <a:buChar char="•"/>
              <a:defRPr/>
            </a:lvl2pPr>
            <a:lvl3pPr marL="1371600" lvl="2" indent="-330200" algn="l">
              <a:lnSpc>
                <a:spcPct val="100000"/>
              </a:lnSpc>
              <a:spcBef>
                <a:spcPts val="0"/>
              </a:spcBef>
              <a:spcAft>
                <a:spcPts val="0"/>
              </a:spcAft>
              <a:buClr>
                <a:schemeClr val="dk2"/>
              </a:buClr>
              <a:buSzPts val="1600"/>
              <a:buChar char="•"/>
              <a:defRPr/>
            </a:lvl3pPr>
            <a:lvl4pPr marL="1828800" lvl="3" indent="-330200" algn="l">
              <a:lnSpc>
                <a:spcPct val="100000"/>
              </a:lnSpc>
              <a:spcBef>
                <a:spcPts val="0"/>
              </a:spcBef>
              <a:spcAft>
                <a:spcPts val="0"/>
              </a:spcAft>
              <a:buClr>
                <a:schemeClr val="dk2"/>
              </a:buClr>
              <a:buSzPts val="1600"/>
              <a:buChar char="•"/>
              <a:defRPr/>
            </a:lvl4pPr>
            <a:lvl5pPr marL="2286000" lvl="4" indent="-330200" algn="l">
              <a:lnSpc>
                <a:spcPct val="100000"/>
              </a:lnSpc>
              <a:spcBef>
                <a:spcPts val="0"/>
              </a:spcBef>
              <a:spcAft>
                <a:spcPts val="0"/>
              </a:spcAft>
              <a:buClr>
                <a:schemeClr val="dk2"/>
              </a:buClr>
              <a:buSzPts val="16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44"/>
          <p:cNvSpPr txBox="1">
            <a:spLocks noGrp="1"/>
          </p:cNvSpPr>
          <p:nvPr>
            <p:ph type="body" idx="4"/>
          </p:nvPr>
        </p:nvSpPr>
        <p:spPr>
          <a:xfrm>
            <a:off x="906463" y="5111609"/>
            <a:ext cx="10393362" cy="746266"/>
          </a:xfrm>
          <a:prstGeom prst="rect">
            <a:avLst/>
          </a:prstGeom>
          <a:solidFill>
            <a:schemeClr val="accent1"/>
          </a:solidFill>
          <a:ln>
            <a:noFill/>
          </a:ln>
        </p:spPr>
        <p:txBody>
          <a:bodyPr spcFirstLastPara="1" wrap="square" lIns="108000" tIns="108000" rIns="108000" bIns="108000" anchor="t" anchorCtr="0">
            <a:noAutofit/>
          </a:bodyPr>
          <a:lstStyle>
            <a:lvl1pPr marL="457200" lvl="0" indent="-228600" algn="l">
              <a:lnSpc>
                <a:spcPct val="100000"/>
              </a:lnSpc>
              <a:spcBef>
                <a:spcPts val="0"/>
              </a:spcBef>
              <a:spcAft>
                <a:spcPts val="0"/>
              </a:spcAft>
              <a:buClr>
                <a:schemeClr val="lt1"/>
              </a:buClr>
              <a:buSzPts val="1600"/>
              <a:buNone/>
              <a:defRPr>
                <a:solidFill>
                  <a:schemeClr val="lt1"/>
                </a:solidFil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30197581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subtitle &amp; 3 content">
  <p:cSld name="Title, subtitle &amp; 3 content">
    <p:spTree>
      <p:nvGrpSpPr>
        <p:cNvPr id="1" name="Shape 75"/>
        <p:cNvGrpSpPr/>
        <p:nvPr/>
      </p:nvGrpSpPr>
      <p:grpSpPr>
        <a:xfrm>
          <a:off x="0" y="0"/>
          <a:ext cx="0" cy="0"/>
          <a:chOff x="0" y="0"/>
          <a:chExt cx="0" cy="0"/>
        </a:xfrm>
      </p:grpSpPr>
      <p:sp>
        <p:nvSpPr>
          <p:cNvPr id="76" name="Google Shape;76;p45"/>
          <p:cNvSpPr txBox="1">
            <a:spLocks noGrp="1"/>
          </p:cNvSpPr>
          <p:nvPr>
            <p:ph type="body" idx="1"/>
          </p:nvPr>
        </p:nvSpPr>
        <p:spPr>
          <a:xfrm>
            <a:off x="906463" y="1592262"/>
            <a:ext cx="3192926" cy="4265613"/>
          </a:xfrm>
          <a:prstGeom prst="rect">
            <a:avLst/>
          </a:prstGeom>
          <a:noFill/>
          <a:ln>
            <a:noFill/>
          </a:ln>
        </p:spPr>
        <p:txBody>
          <a:bodyPr spcFirstLastPara="1" wrap="square" lIns="0" tIns="45700" rIns="91425" bIns="45700" anchor="t" anchorCtr="0">
            <a:noAutofit/>
          </a:bodyPr>
          <a:lstStyle>
            <a:lvl1pPr marL="457200" lvl="0" indent="-330200" algn="l">
              <a:lnSpc>
                <a:spcPct val="100000"/>
              </a:lnSpc>
              <a:spcBef>
                <a:spcPts val="0"/>
              </a:spcBef>
              <a:spcAft>
                <a:spcPts val="0"/>
              </a:spcAft>
              <a:buClr>
                <a:schemeClr val="dk2"/>
              </a:buClr>
              <a:buSzPts val="1600"/>
              <a:buChar char="•"/>
              <a:defRPr/>
            </a:lvl1pPr>
            <a:lvl2pPr marL="914400" lvl="1" indent="-330200" algn="l">
              <a:lnSpc>
                <a:spcPct val="100000"/>
              </a:lnSpc>
              <a:spcBef>
                <a:spcPts val="0"/>
              </a:spcBef>
              <a:spcAft>
                <a:spcPts val="0"/>
              </a:spcAft>
              <a:buClr>
                <a:schemeClr val="dk2"/>
              </a:buClr>
              <a:buSzPts val="1600"/>
              <a:buChar char="•"/>
              <a:defRPr/>
            </a:lvl2pPr>
            <a:lvl3pPr marL="1371600" lvl="2" indent="-330200" algn="l">
              <a:lnSpc>
                <a:spcPct val="100000"/>
              </a:lnSpc>
              <a:spcBef>
                <a:spcPts val="0"/>
              </a:spcBef>
              <a:spcAft>
                <a:spcPts val="0"/>
              </a:spcAft>
              <a:buClr>
                <a:schemeClr val="dk2"/>
              </a:buClr>
              <a:buSzPts val="1600"/>
              <a:buChar char="•"/>
              <a:defRPr/>
            </a:lvl3pPr>
            <a:lvl4pPr marL="1828800" lvl="3" indent="-330200" algn="l">
              <a:lnSpc>
                <a:spcPct val="100000"/>
              </a:lnSpc>
              <a:spcBef>
                <a:spcPts val="0"/>
              </a:spcBef>
              <a:spcAft>
                <a:spcPts val="0"/>
              </a:spcAft>
              <a:buClr>
                <a:schemeClr val="dk2"/>
              </a:buClr>
              <a:buSzPts val="1600"/>
              <a:buChar char="•"/>
              <a:defRPr/>
            </a:lvl4pPr>
            <a:lvl5pPr marL="2286000" lvl="4" indent="-330200" algn="l">
              <a:lnSpc>
                <a:spcPct val="100000"/>
              </a:lnSpc>
              <a:spcBef>
                <a:spcPts val="0"/>
              </a:spcBef>
              <a:spcAft>
                <a:spcPts val="0"/>
              </a:spcAft>
              <a:buClr>
                <a:schemeClr val="dk2"/>
              </a:buClr>
              <a:buSzPts val="16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45"/>
          <p:cNvSpPr txBox="1">
            <a:spLocks noGrp="1"/>
          </p:cNvSpPr>
          <p:nvPr>
            <p:ph type="title"/>
          </p:nvPr>
        </p:nvSpPr>
        <p:spPr>
          <a:xfrm>
            <a:off x="906463" y="506192"/>
            <a:ext cx="10393362" cy="540000"/>
          </a:xfrm>
          <a:prstGeom prst="rect">
            <a:avLst/>
          </a:prstGeom>
          <a:noFill/>
          <a:ln>
            <a:noFill/>
          </a:ln>
        </p:spPr>
        <p:txBody>
          <a:bodyPr spcFirstLastPara="1" wrap="square" lIns="0" tIns="45700" rIns="91425" bIns="45700" anchor="ctr" anchorCtr="0">
            <a:noAutofit/>
          </a:bodyPr>
          <a:lstStyle>
            <a:lvl1pPr lvl="0" algn="l">
              <a:lnSpc>
                <a:spcPct val="90000"/>
              </a:lnSpc>
              <a:spcBef>
                <a:spcPts val="0"/>
              </a:spcBef>
              <a:spcAft>
                <a:spcPts val="0"/>
              </a:spcAft>
              <a:buClr>
                <a:schemeClr val="accent1"/>
              </a:buClr>
              <a:buSzPts val="2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45"/>
          <p:cNvSpPr txBox="1">
            <a:spLocks noGrp="1"/>
          </p:cNvSpPr>
          <p:nvPr>
            <p:ph type="body" idx="2"/>
          </p:nvPr>
        </p:nvSpPr>
        <p:spPr>
          <a:xfrm>
            <a:off x="906463" y="1155943"/>
            <a:ext cx="10393361" cy="267416"/>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2000"/>
              <a:buFont typeface="Arial"/>
              <a:buNone/>
              <a:defRPr sz="2000" b="1">
                <a:latin typeface="Arial"/>
                <a:ea typeface="Arial"/>
                <a:cs typeface="Arial"/>
                <a:sym typeface="Arial"/>
              </a:defRPr>
            </a:lvl1pPr>
            <a:lvl2pPr marL="914400" lvl="1" indent="-342900" algn="l">
              <a:lnSpc>
                <a:spcPct val="100000"/>
              </a:lnSpc>
              <a:spcBef>
                <a:spcPts val="0"/>
              </a:spcBef>
              <a:spcAft>
                <a:spcPts val="0"/>
              </a:spcAft>
              <a:buClr>
                <a:schemeClr val="dk2"/>
              </a:buClr>
              <a:buSzPts val="1800"/>
              <a:buChar char="•"/>
              <a:defRPr/>
            </a:lvl2pPr>
            <a:lvl3pPr marL="1371600" lvl="2" indent="-342900" algn="l">
              <a:lnSpc>
                <a:spcPct val="100000"/>
              </a:lnSpc>
              <a:spcBef>
                <a:spcPts val="0"/>
              </a:spcBef>
              <a:spcAft>
                <a:spcPts val="0"/>
              </a:spcAft>
              <a:buClr>
                <a:schemeClr val="dk2"/>
              </a:buClr>
              <a:buSzPts val="1800"/>
              <a:buChar char="•"/>
              <a:defRPr/>
            </a:lvl3pPr>
            <a:lvl4pPr marL="1828800" lvl="3" indent="-342900" algn="l">
              <a:lnSpc>
                <a:spcPct val="100000"/>
              </a:lnSpc>
              <a:spcBef>
                <a:spcPts val="0"/>
              </a:spcBef>
              <a:spcAft>
                <a:spcPts val="0"/>
              </a:spcAft>
              <a:buClr>
                <a:schemeClr val="dk2"/>
              </a:buClr>
              <a:buSzPts val="1800"/>
              <a:buChar char="•"/>
              <a:defRPr/>
            </a:lvl4pPr>
            <a:lvl5pPr marL="2286000" lvl="4" indent="-342900" algn="l">
              <a:lnSpc>
                <a:spcPct val="100000"/>
              </a:lnSpc>
              <a:spcBef>
                <a:spcPts val="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45"/>
          <p:cNvSpPr txBox="1">
            <a:spLocks noGrp="1"/>
          </p:cNvSpPr>
          <p:nvPr>
            <p:ph type="body" idx="3"/>
          </p:nvPr>
        </p:nvSpPr>
        <p:spPr>
          <a:xfrm>
            <a:off x="4506681" y="1592262"/>
            <a:ext cx="3192926" cy="4265613"/>
          </a:xfrm>
          <a:prstGeom prst="rect">
            <a:avLst/>
          </a:prstGeom>
          <a:noFill/>
          <a:ln>
            <a:noFill/>
          </a:ln>
        </p:spPr>
        <p:txBody>
          <a:bodyPr spcFirstLastPara="1" wrap="square" lIns="0" tIns="45700" rIns="91425" bIns="45700" anchor="t" anchorCtr="0">
            <a:noAutofit/>
          </a:bodyPr>
          <a:lstStyle>
            <a:lvl1pPr marL="457200" lvl="0" indent="-330200" algn="l">
              <a:lnSpc>
                <a:spcPct val="100000"/>
              </a:lnSpc>
              <a:spcBef>
                <a:spcPts val="0"/>
              </a:spcBef>
              <a:spcAft>
                <a:spcPts val="0"/>
              </a:spcAft>
              <a:buClr>
                <a:schemeClr val="dk2"/>
              </a:buClr>
              <a:buSzPts val="1600"/>
              <a:buChar char="•"/>
              <a:defRPr/>
            </a:lvl1pPr>
            <a:lvl2pPr marL="914400" lvl="1" indent="-330200" algn="l">
              <a:lnSpc>
                <a:spcPct val="100000"/>
              </a:lnSpc>
              <a:spcBef>
                <a:spcPts val="0"/>
              </a:spcBef>
              <a:spcAft>
                <a:spcPts val="0"/>
              </a:spcAft>
              <a:buClr>
                <a:schemeClr val="dk2"/>
              </a:buClr>
              <a:buSzPts val="1600"/>
              <a:buChar char="•"/>
              <a:defRPr/>
            </a:lvl2pPr>
            <a:lvl3pPr marL="1371600" lvl="2" indent="-330200" algn="l">
              <a:lnSpc>
                <a:spcPct val="100000"/>
              </a:lnSpc>
              <a:spcBef>
                <a:spcPts val="0"/>
              </a:spcBef>
              <a:spcAft>
                <a:spcPts val="0"/>
              </a:spcAft>
              <a:buClr>
                <a:schemeClr val="dk2"/>
              </a:buClr>
              <a:buSzPts val="1600"/>
              <a:buChar char="•"/>
              <a:defRPr/>
            </a:lvl3pPr>
            <a:lvl4pPr marL="1828800" lvl="3" indent="-330200" algn="l">
              <a:lnSpc>
                <a:spcPct val="100000"/>
              </a:lnSpc>
              <a:spcBef>
                <a:spcPts val="0"/>
              </a:spcBef>
              <a:spcAft>
                <a:spcPts val="0"/>
              </a:spcAft>
              <a:buClr>
                <a:schemeClr val="dk2"/>
              </a:buClr>
              <a:buSzPts val="1600"/>
              <a:buChar char="•"/>
              <a:defRPr/>
            </a:lvl4pPr>
            <a:lvl5pPr marL="2286000" lvl="4" indent="-330200" algn="l">
              <a:lnSpc>
                <a:spcPct val="100000"/>
              </a:lnSpc>
              <a:spcBef>
                <a:spcPts val="0"/>
              </a:spcBef>
              <a:spcAft>
                <a:spcPts val="0"/>
              </a:spcAft>
              <a:buClr>
                <a:schemeClr val="dk2"/>
              </a:buClr>
              <a:buSzPts val="16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45"/>
          <p:cNvSpPr txBox="1">
            <a:spLocks noGrp="1"/>
          </p:cNvSpPr>
          <p:nvPr>
            <p:ph type="body" idx="4"/>
          </p:nvPr>
        </p:nvSpPr>
        <p:spPr>
          <a:xfrm>
            <a:off x="8106899" y="1592262"/>
            <a:ext cx="3192926" cy="4265613"/>
          </a:xfrm>
          <a:prstGeom prst="rect">
            <a:avLst/>
          </a:prstGeom>
          <a:noFill/>
          <a:ln>
            <a:noFill/>
          </a:ln>
        </p:spPr>
        <p:txBody>
          <a:bodyPr spcFirstLastPara="1" wrap="square" lIns="0" tIns="45700" rIns="91425" bIns="45700" anchor="t" anchorCtr="0">
            <a:noAutofit/>
          </a:bodyPr>
          <a:lstStyle>
            <a:lvl1pPr marL="457200" lvl="0" indent="-330200" algn="l">
              <a:lnSpc>
                <a:spcPct val="100000"/>
              </a:lnSpc>
              <a:spcBef>
                <a:spcPts val="0"/>
              </a:spcBef>
              <a:spcAft>
                <a:spcPts val="0"/>
              </a:spcAft>
              <a:buClr>
                <a:schemeClr val="dk2"/>
              </a:buClr>
              <a:buSzPts val="1600"/>
              <a:buChar char="•"/>
              <a:defRPr/>
            </a:lvl1pPr>
            <a:lvl2pPr marL="914400" lvl="1" indent="-330200" algn="l">
              <a:lnSpc>
                <a:spcPct val="100000"/>
              </a:lnSpc>
              <a:spcBef>
                <a:spcPts val="0"/>
              </a:spcBef>
              <a:spcAft>
                <a:spcPts val="0"/>
              </a:spcAft>
              <a:buClr>
                <a:schemeClr val="dk2"/>
              </a:buClr>
              <a:buSzPts val="1600"/>
              <a:buChar char="•"/>
              <a:defRPr/>
            </a:lvl2pPr>
            <a:lvl3pPr marL="1371600" lvl="2" indent="-330200" algn="l">
              <a:lnSpc>
                <a:spcPct val="100000"/>
              </a:lnSpc>
              <a:spcBef>
                <a:spcPts val="0"/>
              </a:spcBef>
              <a:spcAft>
                <a:spcPts val="0"/>
              </a:spcAft>
              <a:buClr>
                <a:schemeClr val="dk2"/>
              </a:buClr>
              <a:buSzPts val="1600"/>
              <a:buChar char="•"/>
              <a:defRPr/>
            </a:lvl3pPr>
            <a:lvl4pPr marL="1828800" lvl="3" indent="-330200" algn="l">
              <a:lnSpc>
                <a:spcPct val="100000"/>
              </a:lnSpc>
              <a:spcBef>
                <a:spcPts val="0"/>
              </a:spcBef>
              <a:spcAft>
                <a:spcPts val="0"/>
              </a:spcAft>
              <a:buClr>
                <a:schemeClr val="dk2"/>
              </a:buClr>
              <a:buSzPts val="1600"/>
              <a:buChar char="•"/>
              <a:defRPr/>
            </a:lvl4pPr>
            <a:lvl5pPr marL="2286000" lvl="4" indent="-330200" algn="l">
              <a:lnSpc>
                <a:spcPct val="100000"/>
              </a:lnSpc>
              <a:spcBef>
                <a:spcPts val="0"/>
              </a:spcBef>
              <a:spcAft>
                <a:spcPts val="0"/>
              </a:spcAft>
              <a:buClr>
                <a:schemeClr val="dk2"/>
              </a:buClr>
              <a:buSzPts val="16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71006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33" Type="http://schemas.openxmlformats.org/officeDocument/2006/relationships/theme" Target="../theme/theme2.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slideLayout" Target="../slideLayouts/slideLayout62.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slideLayout" Target="../slideLayouts/slideLayout61.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image" Target="../media/image5.png"/><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theme" Target="../theme/theme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slideLayout" Target="../slideLayouts/slideLayout111.xml"/><Relationship Id="rId3" Type="http://schemas.openxmlformats.org/officeDocument/2006/relationships/slideLayout" Target="../slideLayouts/slideLayout88.xml"/><Relationship Id="rId21" Type="http://schemas.openxmlformats.org/officeDocument/2006/relationships/slideLayout" Target="../slideLayouts/slideLayout106.xml"/><Relationship Id="rId34" Type="http://schemas.openxmlformats.org/officeDocument/2006/relationships/slideLayout" Target="../slideLayouts/slideLayout119.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slideLayout" Target="../slideLayouts/slideLayout110.xml"/><Relationship Id="rId33" Type="http://schemas.openxmlformats.org/officeDocument/2006/relationships/slideLayout" Target="../slideLayouts/slideLayout118.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slideLayout" Target="../slideLayouts/slideLayout105.xml"/><Relationship Id="rId29" Type="http://schemas.openxmlformats.org/officeDocument/2006/relationships/slideLayout" Target="../slideLayouts/slideLayout114.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32" Type="http://schemas.openxmlformats.org/officeDocument/2006/relationships/slideLayout" Target="../slideLayouts/slideLayout117.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28" Type="http://schemas.openxmlformats.org/officeDocument/2006/relationships/slideLayout" Target="../slideLayouts/slideLayout113.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31" Type="http://schemas.openxmlformats.org/officeDocument/2006/relationships/slideLayout" Target="../slideLayouts/slideLayout116.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 Id="rId27" Type="http://schemas.openxmlformats.org/officeDocument/2006/relationships/slideLayout" Target="../slideLayouts/slideLayout112.xml"/><Relationship Id="rId30" Type="http://schemas.openxmlformats.org/officeDocument/2006/relationships/slideLayout" Target="../slideLayouts/slideLayout115.xml"/><Relationship Id="rId35"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18" Type="http://schemas.openxmlformats.org/officeDocument/2006/relationships/slideLayout" Target="../slideLayouts/slideLayout137.xml"/><Relationship Id="rId26" Type="http://schemas.openxmlformats.org/officeDocument/2006/relationships/slideLayout" Target="../slideLayouts/slideLayout145.xml"/><Relationship Id="rId3" Type="http://schemas.openxmlformats.org/officeDocument/2006/relationships/slideLayout" Target="../slideLayouts/slideLayout122.xml"/><Relationship Id="rId21" Type="http://schemas.openxmlformats.org/officeDocument/2006/relationships/slideLayout" Target="../slideLayouts/slideLayout140.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slideLayout" Target="../slideLayouts/slideLayout136.xml"/><Relationship Id="rId25" Type="http://schemas.openxmlformats.org/officeDocument/2006/relationships/slideLayout" Target="../slideLayouts/slideLayout144.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20" Type="http://schemas.openxmlformats.org/officeDocument/2006/relationships/slideLayout" Target="../slideLayouts/slideLayout139.xml"/><Relationship Id="rId29" Type="http://schemas.openxmlformats.org/officeDocument/2006/relationships/slideLayout" Target="../slideLayouts/slideLayout148.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24" Type="http://schemas.openxmlformats.org/officeDocument/2006/relationships/slideLayout" Target="../slideLayouts/slideLayout143.xml"/><Relationship Id="rId32" Type="http://schemas.openxmlformats.org/officeDocument/2006/relationships/theme" Target="../theme/theme5.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23" Type="http://schemas.openxmlformats.org/officeDocument/2006/relationships/slideLayout" Target="../slideLayouts/slideLayout142.xml"/><Relationship Id="rId28" Type="http://schemas.openxmlformats.org/officeDocument/2006/relationships/slideLayout" Target="../slideLayouts/slideLayout147.xml"/><Relationship Id="rId10" Type="http://schemas.openxmlformats.org/officeDocument/2006/relationships/slideLayout" Target="../slideLayouts/slideLayout129.xml"/><Relationship Id="rId19" Type="http://schemas.openxmlformats.org/officeDocument/2006/relationships/slideLayout" Target="../slideLayouts/slideLayout138.xml"/><Relationship Id="rId31" Type="http://schemas.openxmlformats.org/officeDocument/2006/relationships/slideLayout" Target="../slideLayouts/slideLayout150.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 Id="rId22" Type="http://schemas.openxmlformats.org/officeDocument/2006/relationships/slideLayout" Target="../slideLayouts/slideLayout141.xml"/><Relationship Id="rId27" Type="http://schemas.openxmlformats.org/officeDocument/2006/relationships/slideLayout" Target="../slideLayouts/slideLayout146.xml"/><Relationship Id="rId30" Type="http://schemas.openxmlformats.org/officeDocument/2006/relationships/slideLayout" Target="../slideLayouts/slideLayout1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6.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3570FDA4-5188-4CAC-BA53-A172F440343F}"/>
              </a:ext>
            </a:extLst>
          </p:cNvPr>
          <p:cNvSpPr>
            <a:spLocks noGrp="1"/>
          </p:cNvSpPr>
          <p:nvPr>
            <p:ph type="title"/>
          </p:nvPr>
        </p:nvSpPr>
        <p:spPr>
          <a:xfrm>
            <a:off x="906463" y="517343"/>
            <a:ext cx="10393362" cy="540000"/>
          </a:xfrm>
          <a:prstGeom prst="rect">
            <a:avLst/>
          </a:prstGeom>
        </p:spPr>
        <p:txBody>
          <a:bodyPr vert="horz" lIns="0" tIns="45720" rIns="91440" bIns="45720" rtlCol="0" anchor="ctr">
            <a:noAutofit/>
          </a:bodyPr>
          <a:lstStyle/>
          <a:p>
            <a:r>
              <a:rPr lang="en-US"/>
              <a:t>Add title</a:t>
            </a:r>
            <a:endParaRPr lang="en-GB"/>
          </a:p>
        </p:txBody>
      </p:sp>
      <p:sp>
        <p:nvSpPr>
          <p:cNvPr id="5" name="Text Placeholder 4">
            <a:extLst>
              <a:ext uri="{FF2B5EF4-FFF2-40B4-BE49-F238E27FC236}">
                <a16:creationId xmlns:a16="http://schemas.microsoft.com/office/drawing/2014/main" id="{7A74E863-F511-418D-9981-5E0855C69C63}"/>
              </a:ext>
            </a:extLst>
          </p:cNvPr>
          <p:cNvSpPr>
            <a:spLocks noGrp="1"/>
          </p:cNvSpPr>
          <p:nvPr>
            <p:ph type="body" idx="1"/>
          </p:nvPr>
        </p:nvSpPr>
        <p:spPr>
          <a:xfrm>
            <a:off x="906463" y="1592263"/>
            <a:ext cx="10393362" cy="4265612"/>
          </a:xfrm>
          <a:prstGeom prst="rect">
            <a:avLst/>
          </a:prstGeom>
        </p:spPr>
        <p:txBody>
          <a:bodyPr vert="horz" lIns="0" tIns="45720" rIns="91440" bIns="45720" rtlCol="0">
            <a:noAutofit/>
          </a:body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cxnSp>
        <p:nvCxnSpPr>
          <p:cNvPr id="33" name="Straight Connector 32">
            <a:extLst>
              <a:ext uri="{FF2B5EF4-FFF2-40B4-BE49-F238E27FC236}">
                <a16:creationId xmlns:a16="http://schemas.microsoft.com/office/drawing/2014/main" id="{8B838113-2299-44E3-AB16-DF8AFC74CDCC}"/>
              </a:ext>
            </a:extLst>
          </p:cNvPr>
          <p:cNvCxnSpPr>
            <a:cxnSpLocks/>
          </p:cNvCxnSpPr>
          <p:nvPr userDrawn="1"/>
        </p:nvCxnSpPr>
        <p:spPr>
          <a:xfrm>
            <a:off x="906463" y="6229427"/>
            <a:ext cx="10393362" cy="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604FA0F-3A6B-4592-85AD-660849DE4810}"/>
              </a:ext>
            </a:extLst>
          </p:cNvPr>
          <p:cNvSpPr txBox="1"/>
          <p:nvPr userDrawn="1"/>
        </p:nvSpPr>
        <p:spPr>
          <a:xfrm>
            <a:off x="6652016" y="6466695"/>
            <a:ext cx="4668988" cy="216951"/>
          </a:xfrm>
          <a:prstGeom prst="rect">
            <a:avLst/>
          </a:prstGeom>
          <a:noFill/>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900" b="0">
                <a:solidFill>
                  <a:schemeClr val="tx2"/>
                </a:solidFill>
                <a:latin typeface="Arial" panose="020B0604020202020204" pitchFamily="34" charset="0"/>
                <a:cs typeface="Arial" panose="020B0604020202020204" pitchFamily="34" charset="0"/>
              </a:rPr>
              <a:t> </a:t>
            </a:r>
            <a:fld id="{13D9B5B3-34F1-4574-8603-EBF049354228}" type="slidenum">
              <a:rPr lang="en-GB" sz="900" b="1" smtClean="0">
                <a:solidFill>
                  <a:schemeClr val="accent1"/>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GB" sz="900" b="1">
              <a:solidFill>
                <a:schemeClr val="accent1"/>
              </a:solidFill>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00690857-9D33-4CC4-B7BE-94B6735697E8}"/>
              </a:ext>
            </a:extLst>
          </p:cNvPr>
          <p:cNvCxnSpPr>
            <a:cxnSpLocks/>
          </p:cNvCxnSpPr>
          <p:nvPr userDrawn="1"/>
        </p:nvCxnSpPr>
        <p:spPr>
          <a:xfrm>
            <a:off x="906463" y="1074695"/>
            <a:ext cx="10393362" cy="0"/>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ABC57A7-35A1-4C67-9216-FDB5D238F7CD}"/>
              </a:ext>
            </a:extLst>
          </p:cNvPr>
          <p:cNvSpPr txBox="1"/>
          <p:nvPr userDrawn="1"/>
        </p:nvSpPr>
        <p:spPr>
          <a:xfrm>
            <a:off x="906463" y="6466695"/>
            <a:ext cx="4668988" cy="216951"/>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2"/>
                </a:solidFill>
                <a:latin typeface="Arial" panose="020B0604020202020204" pitchFamily="34" charset="0"/>
                <a:cs typeface="Arial" panose="020B0604020202020204" pitchFamily="34" charset="0"/>
              </a:rPr>
              <a:t>MAYOR OF LONDON     </a:t>
            </a:r>
            <a:endParaRPr lang="en-GB" sz="900" b="1">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25211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Lst>
  <p:hf sldNum="0" hdr="0" dt="0"/>
  <p:txStyles>
    <p:titleStyle>
      <a:lvl1pPr algn="l" defTabSz="914400" rtl="0" eaLnBrk="1" latinLnBrk="0" hangingPunct="1">
        <a:lnSpc>
          <a:spcPct val="90000"/>
        </a:lnSpc>
        <a:spcBef>
          <a:spcPct val="0"/>
        </a:spcBef>
        <a:buNone/>
        <a:defRPr sz="2800" b="1" i="0" kern="1200" cap="all" baseline="0">
          <a:solidFill>
            <a:schemeClr val="accent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7">
          <p15:clr>
            <a:srgbClr val="F26B43"/>
          </p15:clr>
        </p15:guide>
        <p15:guide id="2" pos="571">
          <p15:clr>
            <a:srgbClr val="F26B43"/>
          </p15:clr>
        </p15:guide>
        <p15:guide id="3" orient="horz" pos="3690">
          <p15:clr>
            <a:srgbClr val="F26B43"/>
          </p15:clr>
        </p15:guide>
        <p15:guide id="5" orient="horz" pos="1003">
          <p15:clr>
            <a:srgbClr val="F26B43"/>
          </p15:clr>
        </p15:guide>
        <p15:guide id="6" pos="711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3570FDA4-5188-4CAC-BA53-A172F440343F}"/>
              </a:ext>
            </a:extLst>
          </p:cNvPr>
          <p:cNvSpPr>
            <a:spLocks noGrp="1"/>
          </p:cNvSpPr>
          <p:nvPr>
            <p:ph type="title"/>
          </p:nvPr>
        </p:nvSpPr>
        <p:spPr>
          <a:xfrm>
            <a:off x="906463" y="517343"/>
            <a:ext cx="10393362" cy="540000"/>
          </a:xfrm>
          <a:prstGeom prst="rect">
            <a:avLst/>
          </a:prstGeom>
        </p:spPr>
        <p:txBody>
          <a:bodyPr vert="horz" lIns="0" tIns="45720" rIns="91440" bIns="45720" rtlCol="0" anchor="ctr">
            <a:noAutofit/>
          </a:bodyPr>
          <a:lstStyle/>
          <a:p>
            <a:r>
              <a:rPr lang="en-US"/>
              <a:t>Add title</a:t>
            </a:r>
            <a:endParaRPr lang="en-GB"/>
          </a:p>
        </p:txBody>
      </p:sp>
      <p:sp>
        <p:nvSpPr>
          <p:cNvPr id="5" name="Text Placeholder 4">
            <a:extLst>
              <a:ext uri="{FF2B5EF4-FFF2-40B4-BE49-F238E27FC236}">
                <a16:creationId xmlns:a16="http://schemas.microsoft.com/office/drawing/2014/main" id="{7A74E863-F511-418D-9981-5E0855C69C63}"/>
              </a:ext>
            </a:extLst>
          </p:cNvPr>
          <p:cNvSpPr>
            <a:spLocks noGrp="1"/>
          </p:cNvSpPr>
          <p:nvPr>
            <p:ph type="body" idx="1"/>
          </p:nvPr>
        </p:nvSpPr>
        <p:spPr>
          <a:xfrm>
            <a:off x="906463" y="1592263"/>
            <a:ext cx="10393362" cy="4265612"/>
          </a:xfrm>
          <a:prstGeom prst="rect">
            <a:avLst/>
          </a:prstGeom>
        </p:spPr>
        <p:txBody>
          <a:bodyPr vert="horz" lIns="0" tIns="45720" rIns="91440" bIns="45720" rtlCol="0">
            <a:noAutofit/>
          </a:body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cxnSp>
        <p:nvCxnSpPr>
          <p:cNvPr id="33" name="Straight Connector 32">
            <a:extLst>
              <a:ext uri="{FF2B5EF4-FFF2-40B4-BE49-F238E27FC236}">
                <a16:creationId xmlns:a16="http://schemas.microsoft.com/office/drawing/2014/main" id="{8B838113-2299-44E3-AB16-DF8AFC74CDCC}"/>
              </a:ext>
            </a:extLst>
          </p:cNvPr>
          <p:cNvCxnSpPr>
            <a:cxnSpLocks/>
          </p:cNvCxnSpPr>
          <p:nvPr userDrawn="1"/>
        </p:nvCxnSpPr>
        <p:spPr>
          <a:xfrm>
            <a:off x="906463" y="6229427"/>
            <a:ext cx="10393362" cy="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604FA0F-3A6B-4592-85AD-660849DE4810}"/>
              </a:ext>
            </a:extLst>
          </p:cNvPr>
          <p:cNvSpPr txBox="1"/>
          <p:nvPr userDrawn="1"/>
        </p:nvSpPr>
        <p:spPr>
          <a:xfrm>
            <a:off x="6652016" y="6466695"/>
            <a:ext cx="4668988" cy="216951"/>
          </a:xfrm>
          <a:prstGeom prst="rect">
            <a:avLst/>
          </a:prstGeom>
          <a:noFill/>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900" b="0">
                <a:solidFill>
                  <a:schemeClr val="tx2"/>
                </a:solidFill>
                <a:latin typeface="Arial" panose="020B0604020202020204" pitchFamily="34" charset="0"/>
                <a:cs typeface="Arial" panose="020B0604020202020204" pitchFamily="34" charset="0"/>
              </a:rPr>
              <a:t> </a:t>
            </a:r>
            <a:fld id="{13D9B5B3-34F1-4574-8603-EBF049354228}" type="slidenum">
              <a:rPr lang="en-GB" sz="900" b="1" smtClean="0">
                <a:solidFill>
                  <a:schemeClr val="accent1"/>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GB" sz="900" b="1">
              <a:solidFill>
                <a:schemeClr val="accent1"/>
              </a:solidFill>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00690857-9D33-4CC4-B7BE-94B6735697E8}"/>
              </a:ext>
            </a:extLst>
          </p:cNvPr>
          <p:cNvCxnSpPr>
            <a:cxnSpLocks/>
          </p:cNvCxnSpPr>
          <p:nvPr userDrawn="1"/>
        </p:nvCxnSpPr>
        <p:spPr>
          <a:xfrm>
            <a:off x="906463" y="1074695"/>
            <a:ext cx="10393362" cy="0"/>
          </a:xfrm>
          <a:prstGeom prst="line">
            <a:avLst/>
          </a:prstGeom>
          <a:ln w="127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ABC57A7-35A1-4C67-9216-FDB5D238F7CD}"/>
              </a:ext>
            </a:extLst>
          </p:cNvPr>
          <p:cNvSpPr txBox="1"/>
          <p:nvPr userDrawn="1"/>
        </p:nvSpPr>
        <p:spPr>
          <a:xfrm>
            <a:off x="906463" y="6466695"/>
            <a:ext cx="4668988" cy="216951"/>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2"/>
                </a:solidFill>
                <a:latin typeface="Arial" panose="020B0604020202020204" pitchFamily="34" charset="0"/>
                <a:cs typeface="Arial" panose="020B0604020202020204" pitchFamily="34" charset="0"/>
              </a:rPr>
              <a:t>MAYOR OF LONDON     </a:t>
            </a:r>
            <a:endParaRPr lang="en-GB" sz="900" b="1">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15455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 id="2147483721" r:id="rId28"/>
    <p:sldLayoutId id="2147483722" r:id="rId29"/>
    <p:sldLayoutId id="2147483723" r:id="rId30"/>
    <p:sldLayoutId id="2147483724" r:id="rId31"/>
    <p:sldLayoutId id="2147483725" r:id="rId32"/>
  </p:sldLayoutIdLst>
  <p:txStyles>
    <p:titleStyle>
      <a:lvl1pPr algn="l" defTabSz="914400" rtl="0" eaLnBrk="1" latinLnBrk="0" hangingPunct="1">
        <a:lnSpc>
          <a:spcPct val="90000"/>
        </a:lnSpc>
        <a:spcBef>
          <a:spcPct val="0"/>
        </a:spcBef>
        <a:buNone/>
        <a:defRPr sz="2800" b="1" i="0" kern="1200" cap="all" baseline="0">
          <a:solidFill>
            <a:schemeClr val="accent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7">
          <p15:clr>
            <a:srgbClr val="F26B43"/>
          </p15:clr>
        </p15:guide>
        <p15:guide id="2" pos="571">
          <p15:clr>
            <a:srgbClr val="F26B43"/>
          </p15:clr>
        </p15:guide>
        <p15:guide id="3" orient="horz" pos="3690">
          <p15:clr>
            <a:srgbClr val="F26B43"/>
          </p15:clr>
        </p15:guide>
        <p15:guide id="5" orient="horz" pos="1003">
          <p15:clr>
            <a:srgbClr val="F26B43"/>
          </p15:clr>
        </p15:guide>
        <p15:guide id="6" pos="711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8C109B-B4CF-4D7F-9261-981195E23C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B106725-62F0-4F31-9A72-AD8DEEA2FF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Picture 5">
            <a:extLst>
              <a:ext uri="{FF2B5EF4-FFF2-40B4-BE49-F238E27FC236}">
                <a16:creationId xmlns:a16="http://schemas.microsoft.com/office/drawing/2014/main" id="{7DF8DFA5-34BD-4B44-BC35-D1054D2CCA80}"/>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9482400" y="6390000"/>
            <a:ext cx="2412000" cy="202665"/>
          </a:xfrm>
          <a:prstGeom prst="rect">
            <a:avLst/>
          </a:prstGeom>
        </p:spPr>
      </p:pic>
    </p:spTree>
    <p:extLst>
      <p:ext uri="{BB962C8B-B14F-4D97-AF65-F5344CB8AC3E}">
        <p14:creationId xmlns:p14="http://schemas.microsoft.com/office/powerpoint/2010/main" val="792245029"/>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 id="2147483766" r:id="rId18"/>
    <p:sldLayoutId id="2147483767" r:id="rId19"/>
    <p:sldLayoutId id="2147483768" r:id="rId20"/>
    <p:sldLayoutId id="2147483769" r:id="rId21"/>
    <p:sldLayoutId id="2147483770" r:id="rId22"/>
    <p:sldLayoutId id="2147483834" r:id="rId23"/>
  </p:sldLayoutIdLst>
  <p:txStyles>
    <p:titleStyle>
      <a:lvl1pPr algn="l" defTabSz="914400" rtl="0" eaLnBrk="1" latinLnBrk="0" hangingPunct="1">
        <a:lnSpc>
          <a:spcPct val="90000"/>
        </a:lnSpc>
        <a:spcBef>
          <a:spcPct val="0"/>
        </a:spcBef>
        <a:buNone/>
        <a:defRPr sz="4400" kern="1200">
          <a:solidFill>
            <a:srgbClr val="353D4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53D4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53D4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53D4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53D4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53D4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1"/>
          <p:cNvSpPr txBox="1">
            <a:spLocks noGrp="1"/>
          </p:cNvSpPr>
          <p:nvPr>
            <p:ph type="title"/>
          </p:nvPr>
        </p:nvSpPr>
        <p:spPr>
          <a:xfrm>
            <a:off x="906463" y="517343"/>
            <a:ext cx="10393362" cy="540000"/>
          </a:xfrm>
          <a:prstGeom prst="rect">
            <a:avLst/>
          </a:prstGeom>
          <a:noFill/>
          <a:ln>
            <a:noFill/>
          </a:ln>
        </p:spPr>
        <p:txBody>
          <a:bodyPr spcFirstLastPara="1" wrap="square" lIns="0" tIns="45700" rIns="91425" bIns="45700" anchor="ctr" anchorCtr="0">
            <a:noAutofit/>
          </a:bodyPr>
          <a:lstStyle>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1"/>
          <p:cNvSpPr txBox="1">
            <a:spLocks noGrp="1"/>
          </p:cNvSpPr>
          <p:nvPr>
            <p:ph type="body" idx="1"/>
          </p:nvPr>
        </p:nvSpPr>
        <p:spPr>
          <a:xfrm>
            <a:off x="906463" y="1592263"/>
            <a:ext cx="10393362" cy="4265612"/>
          </a:xfrm>
          <a:prstGeom prst="rect">
            <a:avLst/>
          </a:prstGeom>
          <a:noFill/>
          <a:ln>
            <a:noFill/>
          </a:ln>
        </p:spPr>
        <p:txBody>
          <a:bodyPr spcFirstLastPara="1" wrap="square" lIns="0" tIns="45700" rIns="91425" bIns="45700" anchor="t" anchorCtr="0">
            <a:noAutofit/>
          </a:bodyPr>
          <a:lstStyle>
            <a:lvl1pPr marL="457200" marR="0" lvl="0" indent="-330200"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1pPr>
            <a:lvl2pPr marL="914400" marR="0" lvl="1" indent="-330200"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2pPr>
            <a:lvl3pPr marL="1371600" marR="0" lvl="2" indent="-330200"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3pPr>
            <a:lvl4pPr marL="1828800" marR="0" lvl="3" indent="-330200"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4pPr>
            <a:lvl5pPr marL="2286000" marR="0" lvl="4" indent="-330200" algn="l" rtl="0">
              <a:lnSpc>
                <a:spcPct val="100000"/>
              </a:lnSpc>
              <a:spcBef>
                <a:spcPts val="0"/>
              </a:spcBef>
              <a:spcAft>
                <a:spcPts val="0"/>
              </a:spcAft>
              <a:buClr>
                <a:schemeClr val="dk2"/>
              </a:buClr>
              <a:buSzPts val="1600"/>
              <a:buFont typeface="Arial"/>
              <a:buChar char="•"/>
              <a:defRPr sz="1600" b="0" i="0" u="none" strike="noStrike" cap="none">
                <a:solidFill>
                  <a:schemeClr val="dk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cxnSp>
        <p:nvCxnSpPr>
          <p:cNvPr id="12" name="Google Shape;12;p31"/>
          <p:cNvCxnSpPr/>
          <p:nvPr/>
        </p:nvCxnSpPr>
        <p:spPr>
          <a:xfrm>
            <a:off x="906463" y="6229427"/>
            <a:ext cx="10393362" cy="0"/>
          </a:xfrm>
          <a:prstGeom prst="straightConnector1">
            <a:avLst/>
          </a:prstGeom>
          <a:noFill/>
          <a:ln w="12700" cap="flat" cmpd="sng">
            <a:solidFill>
              <a:schemeClr val="dk1"/>
            </a:solidFill>
            <a:prstDash val="solid"/>
            <a:round/>
            <a:headEnd type="none" w="sm" len="sm"/>
            <a:tailEnd type="none" w="sm" len="sm"/>
          </a:ln>
        </p:spPr>
      </p:cxnSp>
      <p:sp>
        <p:nvSpPr>
          <p:cNvPr id="13" name="Google Shape;13;p31"/>
          <p:cNvSpPr txBox="1"/>
          <p:nvPr/>
        </p:nvSpPr>
        <p:spPr>
          <a:xfrm>
            <a:off x="6652016" y="6466695"/>
            <a:ext cx="4668988" cy="216951"/>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chemeClr val="dk2"/>
              </a:buClr>
              <a:buSzPts val="900"/>
              <a:buFont typeface="Arial"/>
              <a:buNone/>
            </a:pPr>
            <a:r>
              <a:rPr lang="en-US" sz="900" b="0" i="0" u="none" strike="noStrike" cap="none">
                <a:solidFill>
                  <a:schemeClr val="dk2"/>
                </a:solidFill>
                <a:latin typeface="Arial"/>
                <a:ea typeface="Arial"/>
                <a:cs typeface="Arial"/>
                <a:sym typeface="Arial"/>
              </a:rPr>
              <a:t> </a:t>
            </a:r>
            <a:fld id="{00000000-1234-1234-1234-123412341234}" type="slidenum">
              <a:rPr lang="en-US" sz="900" b="1" i="0" u="none" strike="noStrike" cap="none">
                <a:solidFill>
                  <a:schemeClr val="accent1"/>
                </a:solidFill>
                <a:latin typeface="Arial"/>
                <a:ea typeface="Arial"/>
                <a:cs typeface="Arial"/>
                <a:sym typeface="Arial"/>
              </a:rPr>
              <a:t>‹#›</a:t>
            </a:fld>
            <a:endParaRPr sz="900" b="1" i="0" u="none" strike="noStrike" cap="none">
              <a:solidFill>
                <a:schemeClr val="accent1"/>
              </a:solidFill>
              <a:latin typeface="Arial"/>
              <a:ea typeface="Arial"/>
              <a:cs typeface="Arial"/>
              <a:sym typeface="Arial"/>
            </a:endParaRPr>
          </a:p>
        </p:txBody>
      </p:sp>
      <p:cxnSp>
        <p:nvCxnSpPr>
          <p:cNvPr id="14" name="Google Shape;14;p31"/>
          <p:cNvCxnSpPr/>
          <p:nvPr/>
        </p:nvCxnSpPr>
        <p:spPr>
          <a:xfrm>
            <a:off x="906463" y="1074695"/>
            <a:ext cx="10393362" cy="0"/>
          </a:xfrm>
          <a:prstGeom prst="straightConnector1">
            <a:avLst/>
          </a:prstGeom>
          <a:noFill/>
          <a:ln w="12700" cap="flat" cmpd="sng">
            <a:solidFill>
              <a:schemeClr val="dk2"/>
            </a:solidFill>
            <a:prstDash val="solid"/>
            <a:round/>
            <a:headEnd type="none" w="sm" len="sm"/>
            <a:tailEnd type="none" w="sm" len="sm"/>
          </a:ln>
        </p:spPr>
      </p:cxnSp>
      <p:sp>
        <p:nvSpPr>
          <p:cNvPr id="15" name="Google Shape;15;p31"/>
          <p:cNvSpPr txBox="1"/>
          <p:nvPr/>
        </p:nvSpPr>
        <p:spPr>
          <a:xfrm>
            <a:off x="906463" y="6466695"/>
            <a:ext cx="4668988" cy="216951"/>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2"/>
              </a:buClr>
              <a:buSzPts val="900"/>
              <a:buFont typeface="Arial"/>
              <a:buNone/>
            </a:pPr>
            <a:r>
              <a:rPr lang="en-US" sz="900" b="0" i="0" u="none" strike="noStrike" cap="none">
                <a:solidFill>
                  <a:schemeClr val="dk2"/>
                </a:solidFill>
                <a:latin typeface="Arial"/>
                <a:ea typeface="Arial"/>
                <a:cs typeface="Arial"/>
                <a:sym typeface="Arial"/>
              </a:rPr>
              <a:t>MAYOR OF LONDON     </a:t>
            </a:r>
            <a:endParaRPr sz="900" b="1" i="0" u="none" strike="noStrike" cap="none">
              <a:solidFill>
                <a:schemeClr val="accent1"/>
              </a:solidFill>
              <a:latin typeface="Arial"/>
              <a:ea typeface="Arial"/>
              <a:cs typeface="Arial"/>
              <a:sym typeface="Arial"/>
            </a:endParaRPr>
          </a:p>
        </p:txBody>
      </p:sp>
    </p:spTree>
    <p:extLst>
      <p:ext uri="{BB962C8B-B14F-4D97-AF65-F5344CB8AC3E}">
        <p14:creationId xmlns:p14="http://schemas.microsoft.com/office/powerpoint/2010/main" val="3330400709"/>
      </p:ext>
    </p:extLst>
  </p:cSld>
  <p:clrMap bg1="lt1" tx1="dk1" bg2="dk2"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 id="2147483788" r:id="rId17"/>
    <p:sldLayoutId id="2147483789" r:id="rId18"/>
    <p:sldLayoutId id="2147483790" r:id="rId19"/>
    <p:sldLayoutId id="2147483791" r:id="rId20"/>
    <p:sldLayoutId id="2147483792" r:id="rId21"/>
    <p:sldLayoutId id="2147483793" r:id="rId22"/>
    <p:sldLayoutId id="2147483794" r:id="rId23"/>
    <p:sldLayoutId id="2147483795" r:id="rId24"/>
    <p:sldLayoutId id="2147483796" r:id="rId25"/>
    <p:sldLayoutId id="2147483797" r:id="rId26"/>
    <p:sldLayoutId id="2147483798" r:id="rId27"/>
    <p:sldLayoutId id="2147483799" r:id="rId28"/>
    <p:sldLayoutId id="2147483800" r:id="rId29"/>
    <p:sldLayoutId id="2147483801" r:id="rId30"/>
    <p:sldLayoutId id="2147483836" r:id="rId31"/>
    <p:sldLayoutId id="2147483837" r:id="rId32"/>
    <p:sldLayoutId id="2147483838" r:id="rId33"/>
    <p:sldLayoutId id="2147483839"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97">
          <p15:clr>
            <a:srgbClr val="F26B43"/>
          </p15:clr>
        </p15:guide>
        <p15:guide id="2" pos="571">
          <p15:clr>
            <a:srgbClr val="F26B43"/>
          </p15:clr>
        </p15:guide>
        <p15:guide id="3" orient="horz" pos="3690">
          <p15:clr>
            <a:srgbClr val="F26B43"/>
          </p15:clr>
        </p15:guide>
        <p15:guide id="4" orient="horz" pos="1003">
          <p15:clr>
            <a:srgbClr val="F26B43"/>
          </p15:clr>
        </p15:guide>
        <p15:guide id="5" pos="711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3570FDA4-5188-4CAC-BA53-A172F440343F}"/>
              </a:ext>
            </a:extLst>
          </p:cNvPr>
          <p:cNvSpPr>
            <a:spLocks noGrp="1"/>
          </p:cNvSpPr>
          <p:nvPr>
            <p:ph type="title"/>
          </p:nvPr>
        </p:nvSpPr>
        <p:spPr>
          <a:xfrm>
            <a:off x="906463" y="517343"/>
            <a:ext cx="10393362" cy="540000"/>
          </a:xfrm>
          <a:prstGeom prst="rect">
            <a:avLst/>
          </a:prstGeom>
        </p:spPr>
        <p:txBody>
          <a:bodyPr vert="horz" lIns="0" tIns="45720" rIns="91440" bIns="45720" rtlCol="0" anchor="ctr">
            <a:noAutofit/>
          </a:bodyPr>
          <a:lstStyle/>
          <a:p>
            <a:r>
              <a:rPr lang="en-US"/>
              <a:t>Add title</a:t>
            </a:r>
            <a:endParaRPr lang="en-GB"/>
          </a:p>
        </p:txBody>
      </p:sp>
      <p:sp>
        <p:nvSpPr>
          <p:cNvPr id="5" name="Text Placeholder 4">
            <a:extLst>
              <a:ext uri="{FF2B5EF4-FFF2-40B4-BE49-F238E27FC236}">
                <a16:creationId xmlns:a16="http://schemas.microsoft.com/office/drawing/2014/main" id="{7A74E863-F511-418D-9981-5E0855C69C63}"/>
              </a:ext>
            </a:extLst>
          </p:cNvPr>
          <p:cNvSpPr>
            <a:spLocks noGrp="1"/>
          </p:cNvSpPr>
          <p:nvPr>
            <p:ph type="body" idx="1"/>
          </p:nvPr>
        </p:nvSpPr>
        <p:spPr>
          <a:xfrm>
            <a:off x="906463" y="1592263"/>
            <a:ext cx="10393362" cy="4265612"/>
          </a:xfrm>
          <a:prstGeom prst="rect">
            <a:avLst/>
          </a:prstGeom>
        </p:spPr>
        <p:txBody>
          <a:bodyPr vert="horz" lIns="0" tIns="45720" rIns="91440" bIns="45720" rtlCol="0">
            <a:noAutofit/>
          </a:bodyPr>
          <a:lstStyle/>
          <a:p>
            <a:pPr lvl="0"/>
            <a:r>
              <a:rPr lang="en-US"/>
              <a:t>Add first level body copy</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TextBox 21">
            <a:extLst>
              <a:ext uri="{FF2B5EF4-FFF2-40B4-BE49-F238E27FC236}">
                <a16:creationId xmlns:a16="http://schemas.microsoft.com/office/drawing/2014/main" id="{4604FA0F-3A6B-4592-85AD-660849DE4810}"/>
              </a:ext>
            </a:extLst>
          </p:cNvPr>
          <p:cNvSpPr txBox="1"/>
          <p:nvPr userDrawn="1"/>
        </p:nvSpPr>
        <p:spPr>
          <a:xfrm>
            <a:off x="6652016" y="6466695"/>
            <a:ext cx="4668988" cy="216951"/>
          </a:xfrm>
          <a:prstGeom prst="rect">
            <a:avLst/>
          </a:prstGeom>
          <a:noFill/>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900" b="0">
                <a:solidFill>
                  <a:schemeClr val="tx2"/>
                </a:solidFill>
                <a:latin typeface="Arial" panose="020B0604020202020204" pitchFamily="34" charset="0"/>
                <a:cs typeface="Arial" panose="020B0604020202020204" pitchFamily="34" charset="0"/>
              </a:rPr>
              <a:t> </a:t>
            </a:r>
            <a:fld id="{13D9B5B3-34F1-4574-8603-EBF049354228}" type="slidenum">
              <a:rPr lang="en-GB" sz="900" b="1" smtClean="0">
                <a:solidFill>
                  <a:schemeClr val="accent1"/>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GB" sz="900" b="1">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1145566"/>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 id="2147483818" r:id="rId16"/>
    <p:sldLayoutId id="2147483819" r:id="rId17"/>
    <p:sldLayoutId id="2147483820" r:id="rId18"/>
    <p:sldLayoutId id="2147483821" r:id="rId19"/>
    <p:sldLayoutId id="2147483822" r:id="rId20"/>
    <p:sldLayoutId id="2147483823" r:id="rId21"/>
    <p:sldLayoutId id="2147483824" r:id="rId22"/>
    <p:sldLayoutId id="2147483825" r:id="rId23"/>
    <p:sldLayoutId id="2147483826" r:id="rId24"/>
    <p:sldLayoutId id="2147483827" r:id="rId25"/>
    <p:sldLayoutId id="2147483828" r:id="rId26"/>
    <p:sldLayoutId id="2147483829" r:id="rId27"/>
    <p:sldLayoutId id="2147483830" r:id="rId28"/>
    <p:sldLayoutId id="2147483831" r:id="rId29"/>
    <p:sldLayoutId id="2147483832" r:id="rId30"/>
    <p:sldLayoutId id="2147483833" r:id="rId31"/>
  </p:sldLayoutIdLst>
  <p:hf sldNum="0" hdr="0" dt="0"/>
  <p:txStyles>
    <p:titleStyle>
      <a:lvl1pPr algn="l" defTabSz="914400" rtl="0" eaLnBrk="1" latinLnBrk="0" hangingPunct="1">
        <a:lnSpc>
          <a:spcPct val="90000"/>
        </a:lnSpc>
        <a:spcBef>
          <a:spcPct val="0"/>
        </a:spcBef>
        <a:buNone/>
        <a:defRPr sz="2800" b="1" i="0" kern="1200" cap="all" baseline="0">
          <a:solidFill>
            <a:schemeClr val="accent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7">
          <p15:clr>
            <a:srgbClr val="F26B43"/>
          </p15:clr>
        </p15:guide>
        <p15:guide id="2" pos="571">
          <p15:clr>
            <a:srgbClr val="F26B43"/>
          </p15:clr>
        </p15:guide>
        <p15:guide id="3" orient="horz" pos="3690">
          <p15:clr>
            <a:srgbClr val="F26B43"/>
          </p15:clr>
        </p15:guide>
        <p15:guide id="5" orient="horz" pos="1003">
          <p15:clr>
            <a:srgbClr val="F26B43"/>
          </p15:clr>
        </p15:guide>
        <p15:guide id="6" pos="711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A060E4-C17C-AED7-1F42-CAD7B95D54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FA3B5E9-5686-5FEA-C0F5-5EDF146DF0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EFD2021-6A63-D3C8-2B2F-1DC4C9D6D9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0F6761-01E9-4D2A-B5EC-7CE2C9F0055F}" type="datetimeFigureOut">
              <a:rPr lang="en-GB" smtClean="0"/>
              <a:t>05/12/2024</a:t>
            </a:fld>
            <a:endParaRPr lang="en-GB"/>
          </a:p>
        </p:txBody>
      </p:sp>
      <p:sp>
        <p:nvSpPr>
          <p:cNvPr id="5" name="Footer Placeholder 4">
            <a:extLst>
              <a:ext uri="{FF2B5EF4-FFF2-40B4-BE49-F238E27FC236}">
                <a16:creationId xmlns:a16="http://schemas.microsoft.com/office/drawing/2014/main" id="{52F95641-F7CA-8531-BAEA-A88011F778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7E9B098-6C62-6C38-4276-452A89B7A3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8AC336-724F-4735-A0BD-DC8F1B4CF1BC}" type="slidenum">
              <a:rPr lang="en-GB" smtClean="0"/>
              <a:t>‹#›</a:t>
            </a:fld>
            <a:endParaRPr lang="en-GB"/>
          </a:p>
        </p:txBody>
      </p:sp>
    </p:spTree>
    <p:extLst>
      <p:ext uri="{BB962C8B-B14F-4D97-AF65-F5344CB8AC3E}">
        <p14:creationId xmlns:p14="http://schemas.microsoft.com/office/powerpoint/2010/main" val="42380911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86.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slide" Target="slide26.xml"/><Relationship Id="rId18" Type="http://schemas.openxmlformats.org/officeDocument/2006/relationships/slide" Target="slide33.xml"/><Relationship Id="rId26" Type="http://schemas.openxmlformats.org/officeDocument/2006/relationships/slide" Target="slide48.xml"/><Relationship Id="rId3" Type="http://schemas.openxmlformats.org/officeDocument/2006/relationships/slide" Target="slide12.xml"/><Relationship Id="rId21" Type="http://schemas.openxmlformats.org/officeDocument/2006/relationships/slide" Target="slide43.xml"/><Relationship Id="rId7" Type="http://schemas.openxmlformats.org/officeDocument/2006/relationships/slide" Target="slide17.xml"/><Relationship Id="rId12" Type="http://schemas.openxmlformats.org/officeDocument/2006/relationships/slide" Target="slide25.xml"/><Relationship Id="rId17" Type="http://schemas.openxmlformats.org/officeDocument/2006/relationships/slide" Target="slide32.xml"/><Relationship Id="rId25" Type="http://schemas.openxmlformats.org/officeDocument/2006/relationships/slide" Target="slide47.xml"/><Relationship Id="rId2" Type="http://schemas.openxmlformats.org/officeDocument/2006/relationships/notesSlide" Target="../notesSlides/notesSlide10.xml"/><Relationship Id="rId16" Type="http://schemas.openxmlformats.org/officeDocument/2006/relationships/slide" Target="slide31.xml"/><Relationship Id="rId20" Type="http://schemas.openxmlformats.org/officeDocument/2006/relationships/slide" Target="slide41.xml"/><Relationship Id="rId29" Type="http://schemas.openxmlformats.org/officeDocument/2006/relationships/slide" Target="slide51.xml"/><Relationship Id="rId1" Type="http://schemas.openxmlformats.org/officeDocument/2006/relationships/slideLayout" Target="../slideLayouts/slideLayout115.xml"/><Relationship Id="rId6" Type="http://schemas.openxmlformats.org/officeDocument/2006/relationships/slide" Target="slide16.xml"/><Relationship Id="rId11" Type="http://schemas.openxmlformats.org/officeDocument/2006/relationships/slide" Target="slide23.xml"/><Relationship Id="rId24" Type="http://schemas.openxmlformats.org/officeDocument/2006/relationships/slide" Target="slide46.xml"/><Relationship Id="rId5" Type="http://schemas.openxmlformats.org/officeDocument/2006/relationships/slide" Target="slide15.xml"/><Relationship Id="rId15" Type="http://schemas.openxmlformats.org/officeDocument/2006/relationships/slide" Target="slide29.xml"/><Relationship Id="rId23" Type="http://schemas.openxmlformats.org/officeDocument/2006/relationships/slide" Target="slide45.xml"/><Relationship Id="rId28" Type="http://schemas.openxmlformats.org/officeDocument/2006/relationships/slide" Target="slide50.xml"/><Relationship Id="rId10" Type="http://schemas.openxmlformats.org/officeDocument/2006/relationships/slide" Target="slide21.xml"/><Relationship Id="rId19" Type="http://schemas.openxmlformats.org/officeDocument/2006/relationships/slide" Target="slide34.xml"/><Relationship Id="rId4" Type="http://schemas.openxmlformats.org/officeDocument/2006/relationships/slide" Target="slide14.xml"/><Relationship Id="rId9" Type="http://schemas.openxmlformats.org/officeDocument/2006/relationships/slide" Target="slide19.xml"/><Relationship Id="rId14" Type="http://schemas.openxmlformats.org/officeDocument/2006/relationships/slide" Target="slide27.xml"/><Relationship Id="rId22" Type="http://schemas.openxmlformats.org/officeDocument/2006/relationships/slide" Target="slide44.xml"/><Relationship Id="rId27" Type="http://schemas.openxmlformats.org/officeDocument/2006/relationships/slide" Target="slide49.xml"/><Relationship Id="rId30" Type="http://schemas.openxmlformats.org/officeDocument/2006/relationships/slide" Target="slide53.xml"/></Relationships>
</file>

<file path=ppt/slides/_rels/slide11.xml.rels><?xml version="1.0" encoding="UTF-8" standalone="yes"?>
<Relationships xmlns="http://schemas.openxmlformats.org/package/2006/relationships"><Relationship Id="rId8" Type="http://schemas.openxmlformats.org/officeDocument/2006/relationships/slide" Target="slide65.xml"/><Relationship Id="rId13" Type="http://schemas.openxmlformats.org/officeDocument/2006/relationships/slide" Target="slide71.xml"/><Relationship Id="rId18" Type="http://schemas.openxmlformats.org/officeDocument/2006/relationships/slide" Target="slide80.xml"/><Relationship Id="rId26" Type="http://schemas.openxmlformats.org/officeDocument/2006/relationships/slide" Target="slide89.xml"/><Relationship Id="rId3" Type="http://schemas.openxmlformats.org/officeDocument/2006/relationships/slide" Target="slide59.xml"/><Relationship Id="rId21" Type="http://schemas.openxmlformats.org/officeDocument/2006/relationships/slide" Target="slide84.xml"/><Relationship Id="rId7" Type="http://schemas.openxmlformats.org/officeDocument/2006/relationships/slide" Target="slide64.xml"/><Relationship Id="rId12" Type="http://schemas.openxmlformats.org/officeDocument/2006/relationships/slide" Target="slide70.xml"/><Relationship Id="rId17" Type="http://schemas.openxmlformats.org/officeDocument/2006/relationships/slide" Target="slide79.xml"/><Relationship Id="rId25" Type="http://schemas.openxmlformats.org/officeDocument/2006/relationships/slide" Target="slide88.xml"/><Relationship Id="rId2" Type="http://schemas.openxmlformats.org/officeDocument/2006/relationships/notesSlide" Target="../notesSlides/notesSlide11.xml"/><Relationship Id="rId16" Type="http://schemas.openxmlformats.org/officeDocument/2006/relationships/slide" Target="slide75.xml"/><Relationship Id="rId20" Type="http://schemas.openxmlformats.org/officeDocument/2006/relationships/slide" Target="slide83.xml"/><Relationship Id="rId29" Type="http://schemas.openxmlformats.org/officeDocument/2006/relationships/slide" Target="slide92.xml"/><Relationship Id="rId1" Type="http://schemas.openxmlformats.org/officeDocument/2006/relationships/slideLayout" Target="../slideLayouts/slideLayout115.xml"/><Relationship Id="rId6" Type="http://schemas.openxmlformats.org/officeDocument/2006/relationships/slide" Target="slide63.xml"/><Relationship Id="rId11" Type="http://schemas.openxmlformats.org/officeDocument/2006/relationships/slide" Target="slide69.xml"/><Relationship Id="rId24" Type="http://schemas.openxmlformats.org/officeDocument/2006/relationships/slide" Target="slide87.xml"/><Relationship Id="rId5" Type="http://schemas.openxmlformats.org/officeDocument/2006/relationships/slide" Target="slide62.xml"/><Relationship Id="rId15" Type="http://schemas.openxmlformats.org/officeDocument/2006/relationships/slide" Target="slide73.xml"/><Relationship Id="rId23" Type="http://schemas.openxmlformats.org/officeDocument/2006/relationships/slide" Target="slide86.xml"/><Relationship Id="rId28" Type="http://schemas.openxmlformats.org/officeDocument/2006/relationships/slide" Target="slide91.xml"/><Relationship Id="rId10" Type="http://schemas.openxmlformats.org/officeDocument/2006/relationships/slide" Target="slide67.xml"/><Relationship Id="rId19" Type="http://schemas.openxmlformats.org/officeDocument/2006/relationships/slide" Target="slide82.xml"/><Relationship Id="rId4" Type="http://schemas.openxmlformats.org/officeDocument/2006/relationships/slide" Target="slide61.xml"/><Relationship Id="rId9" Type="http://schemas.openxmlformats.org/officeDocument/2006/relationships/slide" Target="slide66.xml"/><Relationship Id="rId14" Type="http://schemas.openxmlformats.org/officeDocument/2006/relationships/slide" Target="slide72.xml"/><Relationship Id="rId22" Type="http://schemas.openxmlformats.org/officeDocument/2006/relationships/slide" Target="slide85.xml"/><Relationship Id="rId27" Type="http://schemas.openxmlformats.org/officeDocument/2006/relationships/slide" Target="slide90.xml"/><Relationship Id="rId30" Type="http://schemas.openxmlformats.org/officeDocument/2006/relationships/slide" Target="slide9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5.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15.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115.xml"/><Relationship Id="rId5" Type="http://schemas.openxmlformats.org/officeDocument/2006/relationships/hyperlink" Target="https://census.gov.uk/census-2021-results" TargetMode="Externa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15.xml"/><Relationship Id="rId5" Type="http://schemas.openxmlformats.org/officeDocument/2006/relationships/image" Target="../media/image20.jpe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8" Type="http://schemas.openxmlformats.org/officeDocument/2006/relationships/hyperlink" Target="https://commonslibrary.parliament.uk/research-briefings/sn01403/" TargetMode="External"/><Relationship Id="rId3" Type="http://schemas.openxmlformats.org/officeDocument/2006/relationships/hyperlink" Target="https://www.gov.uk/government/collections/homelessness-statistics" TargetMode="External"/><Relationship Id="rId7" Type="http://schemas.openxmlformats.org/officeDocument/2006/relationships/hyperlink" Target="https://www.ons.gov.uk/peoplepopulationandcommunity/birthsdeathsandmarriages/deaths/bulletins/deathsofhomelesspeopleinenglandandwales/2021registrations" TargetMode="External"/><Relationship Id="rId12" Type="http://schemas.openxmlformats.org/officeDocument/2006/relationships/hyperlink" Target="https://assets.publishing.service.gov.uk/government/uploads/system/uploads/attachment_data/file/287805/vulnerable_groups_data_collections.pdf" TargetMode="External"/><Relationship Id="rId2" Type="http://schemas.openxmlformats.org/officeDocument/2006/relationships/notesSlide" Target="../notesSlides/notesSlide17.xml"/><Relationship Id="rId1" Type="http://schemas.openxmlformats.org/officeDocument/2006/relationships/slideLayout" Target="../slideLayouts/slideLayout115.xml"/><Relationship Id="rId6" Type="http://schemas.openxmlformats.org/officeDocument/2006/relationships/hyperlink" Target="https://www.london.gov.uk/programmes-strategies/communities-and-social-justice/migrants-and-refugees/londons-children-and-young-people-who-are-not-british-citizens" TargetMode="External"/><Relationship Id="rId11" Type="http://schemas.openxmlformats.org/officeDocument/2006/relationships/hyperlink" Target="http://www.londongypsiesandtravellers.org.uk/why-were-needed/" TargetMode="External"/><Relationship Id="rId5" Type="http://schemas.openxmlformats.org/officeDocument/2006/relationships/hyperlink" Target="https://local.gov.uk/impact-health-homelessness-guide-local-authorities" TargetMode="External"/><Relationship Id="rId10" Type="http://schemas.openxmlformats.org/officeDocument/2006/relationships/hyperlink" Target="https://www.nomisweb.co.uk/query/construct/summary.asp?mode=construct&amp;version=0&amp;dataset=2095" TargetMode="External"/><Relationship Id="rId4" Type="http://schemas.openxmlformats.org/officeDocument/2006/relationships/hyperlink" Target="https://data.london.gov.uk/dataset/chain-reports" TargetMode="External"/><Relationship Id="rId9" Type="http://schemas.openxmlformats.org/officeDocument/2006/relationships/hyperlink" Target="https://www.bma.org.uk/advice-and-support/ethics/refugees-overseas-visitors-and-vulnerable-migrants/refugee-and-asylum-seeker-patient-health-toolkit/unique-health-challenges-for-refugees-and-asylum-seekers#:~:text=Refugees%20and%20asylum%20seekers%20may,their%20journeys%20to%20the%20UK"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hyperlink" Target="https://assets.publishing.service.gov.uk/government/uploads/system/uploads/attachment_data/file/892376/COVID_stakeholder_engagement_synthesis_beyond_the_data.pdf" TargetMode="External"/><Relationship Id="rId2" Type="http://schemas.openxmlformats.org/officeDocument/2006/relationships/notesSlide" Target="../notesSlides/notesSlide18.xml"/><Relationship Id="rId1" Type="http://schemas.openxmlformats.org/officeDocument/2006/relationships/slideLayout" Target="../slideLayouts/slideLayout115.xml"/><Relationship Id="rId6" Type="http://schemas.openxmlformats.org/officeDocument/2006/relationships/hyperlink" Target="https://www.gov.uk/government/statistics/excess-mortality-in-england-and-english-regions" TargetMode="External"/><Relationship Id="rId5" Type="http://schemas.openxmlformats.org/officeDocument/2006/relationships/hyperlink" Target="https://fingertips.phe.org.uk/static-reports/health-profile-for-england/hpfe_report.html" TargetMode="Externa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5.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115.xml"/><Relationship Id="rId4" Type="http://schemas.openxmlformats.org/officeDocument/2006/relationships/hyperlink" Target="https://fingertips.phe.org.uk/search/life%20expectancy" TargetMode="External"/></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2.xml"/><Relationship Id="rId1" Type="http://schemas.openxmlformats.org/officeDocument/2006/relationships/slideLayout" Target="../slideLayouts/slideLayout115.xml"/><Relationship Id="rId5" Type="http://schemas.openxmlformats.org/officeDocument/2006/relationships/hyperlink" Target="https://www.google.com/url?sa=t&amp;rct=j&amp;q=&amp;esrc=s&amp;source=web&amp;cd=&amp;ved=2ahUKEwiK_uy-tPaEAxXiXUEAHa6hAe0QFnoECC8QAQ&amp;url=https%3A%2F%2Fwww.ons.gov.uk%2Fpeoplepopulationandcommunity%2Fhealthandsocialcare%2Fhealthinequalities%2Fbulletins%2Fhealthstatelifeexpectanciesbyindexofmultipledeprivationimd%2F2018to2020%2Fpdf&amp;usg=AOvVaw0Y0w-5y1WmTgs10J2KVDRh&amp;opi=89978449" TargetMode="External"/><Relationship Id="rId4" Type="http://schemas.openxmlformats.org/officeDocument/2006/relationships/hyperlink" Target="https://fingertips.phe.org.uk/search/life%20expectancy" TargetMode="External"/></Relationships>
</file>

<file path=ppt/slides/_rels/slide2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3.xml"/><Relationship Id="rId1" Type="http://schemas.openxmlformats.org/officeDocument/2006/relationships/slideLayout" Target="../slideLayouts/slideLayout115.xml"/><Relationship Id="rId5" Type="http://schemas.openxmlformats.org/officeDocument/2006/relationships/hyperlink" Target="https://fingertips.phe.org.uk/profile/public-health-outcomes-framework/data#page/4/gid/1000049/pat/15/ati/6/are/E12000007/iid/90362/age/1/sex/1/cat/-1/ctp/-1/yrr/3/cid/4/tbm/1/page-options/ine-pt-1_ine-yo-1:2019:-1:-1_ine-ct-9_car-do-0" TargetMode="External"/><Relationship Id="rId4" Type="http://schemas.openxmlformats.org/officeDocument/2006/relationships/chart" Target="../charts/chart4.xml"/></Relationships>
</file>

<file path=ppt/slides/_rels/slide24.xml.rels><?xml version="1.0" encoding="UTF-8" standalone="yes"?>
<Relationships xmlns="http://schemas.openxmlformats.org/package/2006/relationships"><Relationship Id="rId3" Type="http://schemas.openxmlformats.org/officeDocument/2006/relationships/hyperlink" Target="https://fingertips.phe.org.uk/profile/public-health-outcomes-framework/data#page/3/gid/1000042/pat/6/par/E12000007/ati/402/are/E09000002/iid/20601/age/200/sex/4/cat/-1/ctp/-1/yrr/1/cid/4/tbm/1/page-options/ine-pt-1_ine-yo-1:2019:-1:-1_ine-ct-9_car-do-0" TargetMode="External"/><Relationship Id="rId2" Type="http://schemas.openxmlformats.org/officeDocument/2006/relationships/notesSlide" Target="../notesSlides/notesSlide24.xml"/><Relationship Id="rId1" Type="http://schemas.openxmlformats.org/officeDocument/2006/relationships/slideLayout" Target="../slideLayouts/slideLayout115.xml"/><Relationship Id="rId5" Type="http://schemas.openxmlformats.org/officeDocument/2006/relationships/hyperlink" Target="https://fingertips.phe.org.uk/profile/public-health-outcomes-framework/data#page/3/gid/1000049/pat/6/par/E12000007/ati/402/are/E09000002/iid/90362/age/1/sex/1/cat/-1/ctp/-1/cid/4/tbm/1/page-options/ine-pt-1_ine-yo-1:2019:-1:-1_ine-ct-9_car-do-0" TargetMode="External"/><Relationship Id="rId4" Type="http://schemas.openxmlformats.org/officeDocument/2006/relationships/chart" Target="../charts/chart5.xml"/></Relationships>
</file>

<file path=ppt/slides/_rels/slide2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5.xml"/><Relationship Id="rId1" Type="http://schemas.openxmlformats.org/officeDocument/2006/relationships/slideLayout" Target="../slideLayouts/slideLayout115.xml"/><Relationship Id="rId5" Type="http://schemas.openxmlformats.org/officeDocument/2006/relationships/hyperlink" Target="https://www.ons.gov.uk/peoplepopulationandcommunity/healthandsocialcare/healthandlifeexpectancies/bulletins/healthstatelifeexpectanciesuk/2016to2018" TargetMode="External"/><Relationship Id="rId4" Type="http://schemas.openxmlformats.org/officeDocument/2006/relationships/chart" Target="../charts/chart7.xml"/></Relationships>
</file>

<file path=ppt/slides/_rels/slide26.xml.rels><?xml version="1.0" encoding="UTF-8" standalone="yes"?>
<Relationships xmlns="http://schemas.openxmlformats.org/package/2006/relationships"><Relationship Id="rId3" Type="http://schemas.openxmlformats.org/officeDocument/2006/relationships/hyperlink" Target="https://fingertips.phe.org.uk/profile/child-health-profiles/data#page/3/gid/1938133228/pat/15/par/E92000001/ati/402/are/E06000047/iid/20101/age/235/sex/4/cat/-1/ctp/-1/yrr/1/cid/4/tbm/1/page-options/car-do-0" TargetMode="External"/><Relationship Id="rId2" Type="http://schemas.openxmlformats.org/officeDocument/2006/relationships/notesSlide" Target="../notesSlides/notesSlide26.xml"/><Relationship Id="rId1" Type="http://schemas.openxmlformats.org/officeDocument/2006/relationships/slideLayout" Target="../slideLayouts/slideLayout115.xml"/><Relationship Id="rId6" Type="http://schemas.openxmlformats.org/officeDocument/2006/relationships/hyperlink" Target="https://academic.oup.com/jpubhealth/article/31/1/131/1583731" TargetMode="External"/><Relationship Id="rId5" Type="http://schemas.openxmlformats.org/officeDocument/2006/relationships/hyperlink" Target="https://fingertips.phe.org.uk/profile/child-health-profiles/data#page/4/gid/1938133228/pat/159/par/K02000001/ati/15/are/E92000001/iid/20101/age/235/sex/4/cat/-1/ctp/-1/yrr/1/cid/4/tbm/1" TargetMode="External"/><Relationship Id="rId4" Type="http://schemas.openxmlformats.org/officeDocument/2006/relationships/chart" Target="../charts/chart8.xml"/></Relationships>
</file>

<file path=ppt/slides/_rels/slide2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7.xml"/><Relationship Id="rId1" Type="http://schemas.openxmlformats.org/officeDocument/2006/relationships/slideLayout" Target="../slideLayouts/slideLayout115.xml"/><Relationship Id="rId6" Type="http://schemas.openxmlformats.org/officeDocument/2006/relationships/hyperlink" Target="https://analytics.phe.gov.uk/apps/chime/" TargetMode="External"/><Relationship Id="rId5" Type="http://schemas.openxmlformats.org/officeDocument/2006/relationships/hyperlink" Target="https://www.gov.uk/government/publications/covid-19-review-of-disparities-in-risks-and-outcomes" TargetMode="External"/><Relationship Id="rId4" Type="http://schemas.openxmlformats.org/officeDocument/2006/relationships/hyperlink" Target="https://www.ons.gov.uk/peoplepopulationandcommunity/birthsdeathsandmarriages/lifeexpectancies/articles/ethnicdifferencesinlifeexpectancyandmortalityfromselectedcausesinenglandandwales/2011to2014"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gov.uk/government/publications/the-report-of-the-commission-on-race-and-ethnic-disparities-supporting-research/ethnic-disparities-in-the-major-causes-of-mortality-and-their-risk-factors-by-dr-raghib-ali-et-al" TargetMode="External"/><Relationship Id="rId2" Type="http://schemas.openxmlformats.org/officeDocument/2006/relationships/notesSlide" Target="../notesSlides/notesSlide28.xml"/><Relationship Id="rId1" Type="http://schemas.openxmlformats.org/officeDocument/2006/relationships/slideLayout" Target="../slideLayouts/slideLayout1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6.xml"/></Relationships>
</file>

<file path=ppt/slides/_rels/slide3.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slide" Target="slide90.xml"/><Relationship Id="rId3" Type="http://schemas.openxmlformats.org/officeDocument/2006/relationships/slide" Target="slide2.xml"/><Relationship Id="rId7" Type="http://schemas.openxmlformats.org/officeDocument/2006/relationships/slide" Target="slide12.xml"/><Relationship Id="rId12" Type="http://schemas.openxmlformats.org/officeDocument/2006/relationships/slide" Target="slide80.xml"/><Relationship Id="rId2" Type="http://schemas.openxmlformats.org/officeDocument/2006/relationships/notesSlide" Target="../notesSlides/notesSlide3.xml"/><Relationship Id="rId1" Type="http://schemas.openxmlformats.org/officeDocument/2006/relationships/slideLayout" Target="../slideLayouts/slideLayout115.xml"/><Relationship Id="rId6" Type="http://schemas.openxmlformats.org/officeDocument/2006/relationships/slide" Target="slide10.xml"/><Relationship Id="rId11" Type="http://schemas.openxmlformats.org/officeDocument/2006/relationships/slide" Target="slide67.xml"/><Relationship Id="rId5" Type="http://schemas.openxmlformats.org/officeDocument/2006/relationships/slide" Target="slide9.xml"/><Relationship Id="rId10" Type="http://schemas.openxmlformats.org/officeDocument/2006/relationships/slide" Target="slide59.xml"/><Relationship Id="rId4" Type="http://schemas.openxmlformats.org/officeDocument/2006/relationships/slide" Target="slide4.xml"/><Relationship Id="rId9" Type="http://schemas.openxmlformats.org/officeDocument/2006/relationships/slide" Target="slide29.xml"/></Relationships>
</file>

<file path=ppt/slides/_rels/slide30.xml.rels><?xml version="1.0" encoding="UTF-8" standalone="yes"?>
<Relationships xmlns="http://schemas.openxmlformats.org/package/2006/relationships"><Relationship Id="rId3" Type="http://schemas.openxmlformats.org/officeDocument/2006/relationships/hyperlink" Target="https://www.health.org.uk/publications/reports/the-marmot-review-10-years-on" TargetMode="External"/><Relationship Id="rId2" Type="http://schemas.openxmlformats.org/officeDocument/2006/relationships/notesSlide" Target="../notesSlides/notesSlide30.xml"/><Relationship Id="rId1" Type="http://schemas.openxmlformats.org/officeDocument/2006/relationships/slideLayout" Target="../slideLayouts/slideLayout85.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115.xml"/><Relationship Id="rId5" Type="http://schemas.openxmlformats.org/officeDocument/2006/relationships/hyperlink" Target="https://data.london.gov.uk/economic-fairness/equal-opportunities/school-readiness/" TargetMode="Externa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115.xml"/><Relationship Id="rId5" Type="http://schemas.openxmlformats.org/officeDocument/2006/relationships/hyperlink" Target="https://data.london.gov.uk/economic-fairness/equal-opportunities/ks4-achievement/" TargetMode="Externa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8" Type="http://schemas.openxmlformats.org/officeDocument/2006/relationships/image" Target="cid:image018.png@01DA9C9C.11E480B0" TargetMode="External"/><Relationship Id="rId3" Type="http://schemas.openxmlformats.org/officeDocument/2006/relationships/hyperlink" Target="https://data.london.gov.uk/economic-fairness/equal-opportunities/income-inequality/" TargetMode="External"/><Relationship Id="rId7"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115.xml"/><Relationship Id="rId6" Type="http://schemas.openxmlformats.org/officeDocument/2006/relationships/hyperlink" Target="https://data.london.gov.uk/economic-fairness/labour-market/employment-gaps/" TargetMode="External"/><Relationship Id="rId5" Type="http://schemas.openxmlformats.org/officeDocument/2006/relationships/hyperlink" Target="https://data.london.gov.uk/economic-fairness/equal-opportunities/unemployment/" TargetMode="External"/><Relationship Id="rId4" Type="http://schemas.openxmlformats.org/officeDocument/2006/relationships/hyperlink" Target="https://data.london.gov.uk/economic-fairness/living-standards/population-in-poverty/"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hyperlink" Target="https://www.health.org.uk/infographic/poverty-and-health" TargetMode="External"/><Relationship Id="rId2" Type="http://schemas.openxmlformats.org/officeDocument/2006/relationships/notesSlide" Target="../notesSlides/notesSlide34.xml"/><Relationship Id="rId1" Type="http://schemas.openxmlformats.org/officeDocument/2006/relationships/slideLayout" Target="../slideLayouts/slideLayout15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hyperlink" Target="https://data.london.gov.uk/economic-fairness/living-standards/population-in-poverty/" TargetMode="External"/><Relationship Id="rId7"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15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hyperlink" Target="https://data.london.gov.uk/economic-fairness/living-standards/absolute-poverty/"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151.xml"/><Relationship Id="rId4" Type="http://schemas.openxmlformats.org/officeDocument/2006/relationships/hyperlink" Target="https://trustforlondon.org.uk/research/londons-poverty-profile-borough-level-poverty-2022/"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151.xml"/><Relationship Id="rId6" Type="http://schemas.openxmlformats.org/officeDocument/2006/relationships/hyperlink" Target="https://www.jrf.org.uk/deep-poverty-and-destitution/destitution-in-the-uk-2023" TargetMode="External"/><Relationship Id="rId5" Type="http://schemas.openxmlformats.org/officeDocument/2006/relationships/hyperlink" Target="https://data.london.gov.uk/economic-fairness/living-standards/persistent-poverty/" TargetMode="External"/><Relationship Id="rId4" Type="http://schemas.openxmlformats.org/officeDocument/2006/relationships/hyperlink" Target="https://www.health.org.uk/evidence-hub/money-and-resources/persistent-poverty/inequalities-in-persistent-poverty"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hyperlink" Target="https://data.london.gov.uk/dataset/impacts-of-rising-cost-of-living-on-london" TargetMode="External"/><Relationship Id="rId2" Type="http://schemas.openxmlformats.org/officeDocument/2006/relationships/notesSlide" Target="../notesSlides/notesSlide38.xml"/><Relationship Id="rId1" Type="http://schemas.openxmlformats.org/officeDocument/2006/relationships/slideLayout" Target="../slideLayouts/slideLayout151.xml"/><Relationship Id="rId6" Type="http://schemas.openxmlformats.org/officeDocument/2006/relationships/hyperlink" Target="https://data.london.gov.uk/economic-fairness/living-standards/childcare-costs/" TargetMode="External"/><Relationship Id="rId5" Type="http://schemas.openxmlformats.org/officeDocument/2006/relationships/hyperlink" Target="https://trustforlondon.org.uk/data/topics/work-worklessness-and-benefits/?tab=employment-rate-over-time-in-poverty" TargetMode="External"/><Relationship Id="rId4" Type="http://schemas.openxmlformats.org/officeDocument/2006/relationships/hyperlink" Target="https://data.london.gov.uk/economic-fairness/living-standards/population-in-poverty/"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151.xml"/><Relationship Id="rId6" Type="http://schemas.openxmlformats.org/officeDocument/2006/relationships/hyperlink" Target="https://povertyinequality.scot/wp-content/uploads/2021/05/Intersectionality-Revealing-the-Reality-of-Poverty-and-Inequality-in-Scotland-May-2021.pdf" TargetMode="External"/><Relationship Id="rId5" Type="http://schemas.openxmlformats.org/officeDocument/2006/relationships/hyperlink" Target="https://trustforlondon.org.uk/data/topics/living-standards/?tab=disability-and-poverty" TargetMode="External"/><Relationship Id="rId4" Type="http://schemas.openxmlformats.org/officeDocument/2006/relationships/hyperlink" Target="https://trustforlondon.org.uk/data/topics/living-standards/?tab=poverty-rates-demographics"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5.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0.xml"/><Relationship Id="rId1" Type="http://schemas.openxmlformats.org/officeDocument/2006/relationships/slideLayout" Target="../slideLayouts/slideLayout151.xml"/><Relationship Id="rId5" Type="http://schemas.openxmlformats.org/officeDocument/2006/relationships/hyperlink" Target="https://trustforlondon.org.uk/data/child-poverty-borough/" TargetMode="External"/><Relationship Id="rId4" Type="http://schemas.openxmlformats.org/officeDocument/2006/relationships/hyperlink" Target="https://data.london.gov.uk/economic-fairness/living-standards/population-in-poverty/"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84.xml"/><Relationship Id="rId5" Type="http://schemas.openxmlformats.org/officeDocument/2006/relationships/hyperlink" Target="https://data.london.gov.uk/dataset/gla-poll-results-cost-of-living-2022" TargetMode="External"/><Relationship Id="rId4" Type="http://schemas.openxmlformats.org/officeDocument/2006/relationships/hyperlink" Target="https://www.niesr.ac.uk/wp-content/uploads/2024/02/UK-Economic-Outlook-WInter-2024.pdf?ver=bxxFFbY2zbk6857Hjbvjhtmlfile\Shell\Open\Command" TargetMode="External"/></Relationships>
</file>

<file path=ppt/slides/_rels/slide42.xml.rels><?xml version="1.0" encoding="UTF-8" standalone="yes"?>
<Relationships xmlns="http://schemas.openxmlformats.org/package/2006/relationships"><Relationship Id="rId3" Type="http://schemas.openxmlformats.org/officeDocument/2006/relationships/chart" Target="../charts/chart11.xml"/><Relationship Id="rId7" Type="http://schemas.openxmlformats.org/officeDocument/2006/relationships/hyperlink" Target="https://www.ons.gov.uk/employmentandlabourmarket/peopleinwork/earningsandworkinghours/bulletins/earningsandemploymentfrompayasyouearnrealtimeinformationuk/february2024" TargetMode="External"/><Relationship Id="rId2" Type="http://schemas.openxmlformats.org/officeDocument/2006/relationships/chart" Target="../charts/chart10.xml"/><Relationship Id="rId1" Type="http://schemas.openxmlformats.org/officeDocument/2006/relationships/slideLayout" Target="../slideLayouts/slideLayout84.xml"/><Relationship Id="rId6" Type="http://schemas.openxmlformats.org/officeDocument/2006/relationships/hyperlink" Target="https://richarddavies.io/research/prices" TargetMode="External"/><Relationship Id="rId5" Type="http://schemas.openxmlformats.org/officeDocument/2006/relationships/hyperlink" Target="https://www.ons.gov.uk/economy/inflationandpriceindices/articles/costoflivinginsights/energy" TargetMode="External"/><Relationship Id="rId4" Type="http://schemas.openxmlformats.org/officeDocument/2006/relationships/hyperlink" Target="https://www.ons.gov.uk/economy/inflationandpriceindices/bulletins/consumerpriceinflation/january2024#latest-movements-in-cpi-inflation"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115.xml"/><Relationship Id="rId6" Type="http://schemas.openxmlformats.org/officeDocument/2006/relationships/hyperlink" Target="https://www.gov.uk/government/statistical-data-sets/live-tables-on-homelessness" TargetMode="External"/><Relationship Id="rId5" Type="http://schemas.openxmlformats.org/officeDocument/2006/relationships/hyperlink" Target="https://data.london.gov.uk/dataset/housing-london" TargetMode="External"/><Relationship Id="rId4" Type="http://schemas.openxmlformats.org/officeDocument/2006/relationships/hyperlink" Target="https://homelet.co.uk/homelet-rental-index"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115.xml"/><Relationship Id="rId6" Type="http://schemas.openxmlformats.org/officeDocument/2006/relationships/hyperlink" Target="https://content.tfl.gov.uk/inequalities-in-road-danger-in-london-2017-2021.pdf" TargetMode="External"/><Relationship Id="rId5" Type="http://schemas.openxmlformats.org/officeDocument/2006/relationships/hyperlink" Target="https://content.tfl.gov.uk/barriers-to-cycling-for-ethnic-minorities-and-deprived-groups-summary.pdf" TargetMode="External"/><Relationship Id="rId4" Type="http://schemas.openxmlformats.org/officeDocument/2006/relationships/hyperlink" Target="https://content.tfl.gov.uk/travel-in-london-report-14.pdf"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hyperlink" Target="https://www.rics.org/news-insights/wbef/the-role-of-green-space-in-londons-covid-19-recovery" TargetMode="External"/><Relationship Id="rId2" Type="http://schemas.openxmlformats.org/officeDocument/2006/relationships/notesSlide" Target="../notesSlides/notesSlide43.xml"/><Relationship Id="rId1" Type="http://schemas.openxmlformats.org/officeDocument/2006/relationships/slideLayout" Target="../slideLayouts/slideLayout115.xml"/><Relationship Id="rId6" Type="http://schemas.openxmlformats.org/officeDocument/2006/relationships/hyperlink" Target="https://friendsoftheearth.uk/nature/access-green-space-england-are-you-missing-out" TargetMode="External"/><Relationship Id="rId5" Type="http://schemas.openxmlformats.org/officeDocument/2006/relationships/hyperlink" Target="https://www.ons.gov.uk/economy/environmentalaccounts/articles/oneineightbritishhouseholdshasnogarden/latest" TargetMode="External"/><Relationship Id="rId4" Type="http://schemas.openxmlformats.org/officeDocument/2006/relationships/hyperlink" Target="https://www.ons.gov.uk/economy/environmentalaccounts/datasets/accesstogardensandpublicgreenspaceingreatbritain"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fingertips.phe.org.uk/profile/public-health-outcomes-framework/data#page/3/gid/1000043/ati/402/iid/30101/age/230/sex/4/cat/-1/ctp/-1/cid/4/tbm/1/page-options/car-do-0" TargetMode="External"/><Relationship Id="rId2" Type="http://schemas.openxmlformats.org/officeDocument/2006/relationships/notesSlide" Target="../notesSlides/notesSlide44.xml"/><Relationship Id="rId1" Type="http://schemas.openxmlformats.org/officeDocument/2006/relationships/slideLayout" Target="../slideLayouts/slideLayout115.xml"/><Relationship Id="rId6" Type="http://schemas.openxmlformats.org/officeDocument/2006/relationships/chart" Target="../charts/chart12.xml"/><Relationship Id="rId5" Type="http://schemas.openxmlformats.org/officeDocument/2006/relationships/hyperlink" Target="https://www.london.gov.uk/sites/default/files/2023-06/Air%20quality%20exposure%20and%20inequalities%20study%20-%20part%20one%20-%20London%20analysis.pdf" TargetMode="External"/><Relationship Id="rId4" Type="http://schemas.openxmlformats.org/officeDocument/2006/relationships/hyperlink" Target="https://fingertips.phe.org.uk/static-reports/health-profile-for-england/regional-profile-london.html#smoking"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healthystreetsscorecard.london/about/" TargetMode="External"/><Relationship Id="rId2" Type="http://schemas.openxmlformats.org/officeDocument/2006/relationships/notesSlide" Target="../notesSlides/notesSlide45.xml"/><Relationship Id="rId1" Type="http://schemas.openxmlformats.org/officeDocument/2006/relationships/slideLayout" Target="../slideLayouts/slideLayout115.xml"/><Relationship Id="rId6" Type="http://schemas.openxmlformats.org/officeDocument/2006/relationships/hyperlink" Target="https://www.healthystreetsscorecard.london/" TargetMode="External"/><Relationship Id="rId5" Type="http://schemas.openxmlformats.org/officeDocument/2006/relationships/hyperlink" Target="https://www.gov.uk/government/publications/fast-food-outlets-density-by-local-authority-in-england" TargetMode="External"/><Relationship Id="rId4" Type="http://schemas.openxmlformats.org/officeDocument/2006/relationships/image" Target="../media/image45.jpeg"/></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115.xml"/><Relationship Id="rId5" Type="http://schemas.openxmlformats.org/officeDocument/2006/relationships/hyperlink" Target="https://www.london.gov.uk/what-we-do/mayors-office-policing-and-crime-mopac/data-and-statistics/taking-part-mopacs-surveys" TargetMode="External"/><Relationship Id="rId4" Type="http://schemas.openxmlformats.org/officeDocument/2006/relationships/image" Target="../media/image47.svg"/></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7.xml"/><Relationship Id="rId1" Type="http://schemas.openxmlformats.org/officeDocument/2006/relationships/slideLayout" Target="../slideLayouts/slideLayout115.xml"/><Relationship Id="rId5" Type="http://schemas.openxmlformats.org/officeDocument/2006/relationships/hyperlink" Target="https://apps.london.gov.uk/civic-strength-index" TargetMode="External"/><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5.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115.xml"/><Relationship Id="rId5" Type="http://schemas.openxmlformats.org/officeDocument/2006/relationships/hyperlink" Target="https://www.ons.gov.uk/peoplepopulationandcommunity/crimeandjustice/datasets/natureofcrimetablesviolence" TargetMode="External"/><Relationship Id="rId4" Type="http://schemas.openxmlformats.org/officeDocument/2006/relationships/hyperlink" Target="https://data.london.gov.uk/mopac-pcp-dashboard/violence-is-prevented-and-reduced-dashboard/" TargetMode="External"/></Relationships>
</file>

<file path=ppt/slides/_rels/slide5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49.xml"/><Relationship Id="rId1" Type="http://schemas.openxmlformats.org/officeDocument/2006/relationships/slideLayout" Target="../slideLayouts/slideLayout115.xml"/><Relationship Id="rId4" Type="http://schemas.openxmlformats.org/officeDocument/2006/relationships/hyperlink" Target="https://data.london.gov.uk/dataset/survey-of-londoners-2021-22"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data.london.gov.uk/dataset/survey-of-londoners-2021-22" TargetMode="External"/><Relationship Id="rId2" Type="http://schemas.openxmlformats.org/officeDocument/2006/relationships/notesSlide" Target="../notesSlides/notesSlide50.xml"/><Relationship Id="rId1" Type="http://schemas.openxmlformats.org/officeDocument/2006/relationships/slideLayout" Target="../slideLayouts/slideLayout115.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1.xml"/><Relationship Id="rId1" Type="http://schemas.openxmlformats.org/officeDocument/2006/relationships/slideLayout" Target="../slideLayouts/slideLayout1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4.xml.rels><?xml version="1.0" encoding="UTF-8" standalone="yes"?>
<Relationships xmlns="http://schemas.openxmlformats.org/package/2006/relationships"><Relationship Id="rId8" Type="http://schemas.openxmlformats.org/officeDocument/2006/relationships/hyperlink" Target="https://doi.org/10.1016/j.uclim.2015.08.001." TargetMode="External"/><Relationship Id="rId3" Type="http://schemas.openxmlformats.org/officeDocument/2006/relationships/image" Target="../media/image51.png"/><Relationship Id="rId7" Type="http://schemas.openxmlformats.org/officeDocument/2006/relationships/hyperlink" Target="https://doi.org/10.1007/s11356-023-27342-1" TargetMode="External"/><Relationship Id="rId2" Type="http://schemas.openxmlformats.org/officeDocument/2006/relationships/notesSlide" Target="../notesSlides/notesSlide52.xml"/><Relationship Id="rId1" Type="http://schemas.openxmlformats.org/officeDocument/2006/relationships/slideLayout" Target="../slideLayouts/slideLayout115.xml"/><Relationship Id="rId6" Type="http://schemas.openxmlformats.org/officeDocument/2006/relationships/image" Target="../media/image53.png"/><Relationship Id="rId11" Type="http://schemas.openxmlformats.org/officeDocument/2006/relationships/hyperlink" Target="https://www.food.gov.uk/sites/default/files/media/document/food-and-you-wave5-combined-report.pdf" TargetMode="External"/><Relationship Id="rId5" Type="http://schemas.openxmlformats.org/officeDocument/2006/relationships/hyperlink" Target="https://data.london.gov.uk/dataset/climate-risk-mapping" TargetMode="External"/><Relationship Id="rId10" Type="http://schemas.openxmlformats.org/officeDocument/2006/relationships/hyperlink" Target="https://www.eci.ox.ac.uk/research/enhancing-resilience-londons-food-system#:~:text=In%20a%20new%20report%2C%20Enhancing,potentially%20fragile%20food%20system%2C%20in" TargetMode="External"/><Relationship Id="rId4" Type="http://schemas.openxmlformats.org/officeDocument/2006/relationships/image" Target="../media/image52.png"/><Relationship Id="rId9" Type="http://schemas.openxmlformats.org/officeDocument/2006/relationships/hyperlink" Target="https://www.cdc.gov/niosh/topics/climate/default.html" TargetMode="External"/></Relationships>
</file>

<file path=ppt/slides/_rels/slide55.xml.rels><?xml version="1.0" encoding="UTF-8" standalone="yes"?>
<Relationships xmlns="http://schemas.openxmlformats.org/package/2006/relationships"><Relationship Id="rId8" Type="http://schemas.openxmlformats.org/officeDocument/2006/relationships/hyperlink" Target="https://assets.publishing.service.gov.uk/media/5e6bb75fd3bf7f2695546ba8/Summary_of_findings_NSFH_January_2020_Final_for_DsPH__3_.pdf" TargetMode="External"/><Relationship Id="rId3" Type="http://schemas.openxmlformats.org/officeDocument/2006/relationships/image" Target="../media/image54.png"/><Relationship Id="rId7" Type="http://schemas.openxmlformats.org/officeDocument/2006/relationships/hyperlink" Target="https://www.gov.uk/government/publications/heat-mortality-monitoring-reports" TargetMode="External"/><Relationship Id="rId2" Type="http://schemas.openxmlformats.org/officeDocument/2006/relationships/notesSlide" Target="../notesSlides/notesSlide53.xml"/><Relationship Id="rId1" Type="http://schemas.openxmlformats.org/officeDocument/2006/relationships/slideLayout" Target="../slideLayouts/slideLayout115.xml"/><Relationship Id="rId6" Type="http://schemas.openxmlformats.org/officeDocument/2006/relationships/hyperlink" Target="https://fingertips.phe.org.uk/profile/public-health-outcomes-framework/data#page/3/gid/1000044/pat/6/par/E12000007/ati/502/are/E09000002/iid/40401/age/163/sex/4/cat/-1/ctp/-1/yrr/3/cid/4/tbm/1/page-options/car-ao-0_car-do-0" TargetMode="External"/><Relationship Id="rId5" Type="http://schemas.openxmlformats.org/officeDocument/2006/relationships/hyperlink" Target="https://assets.publishing.service.gov.uk/media/659ff712e96df5000df844bf/HECC-report-2023-chapter-2-temperature.pdf" TargetMode="External"/><Relationship Id="rId4" Type="http://schemas.openxmlformats.org/officeDocument/2006/relationships/image" Target="../media/image55.png"/></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4.xml"/><Relationship Id="rId1" Type="http://schemas.openxmlformats.org/officeDocument/2006/relationships/slideLayout" Target="../slideLayouts/slideLayout115.xml"/><Relationship Id="rId6" Type="http://schemas.openxmlformats.org/officeDocument/2006/relationships/hyperlink" Target="https://www.gov.uk/government/publications/chief-medical-officers-annual-report-2023-health-in-an-ageing-society" TargetMode="External"/><Relationship Id="rId5" Type="http://schemas.openxmlformats.org/officeDocument/2006/relationships/hyperlink" Target="https://nca2023.globalchange.gov/chapter/15/" TargetMode="External"/><Relationship Id="rId4" Type="http://schemas.openxmlformats.org/officeDocument/2006/relationships/hyperlink" Target="https://www.instituteofhealthequity.org/resources-reports/sustainable-health-equity-achieving-a-net-zero-uk/main-report.pdf"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www.bmj.com/lookup/external-ref?access_num=35843128&amp;link_type=MED&amp;atom=%2Fbmj%2F383%2Fbmj.p2844.atom" TargetMode="External"/><Relationship Id="rId7" Type="http://schemas.openxmlformats.org/officeDocument/2006/relationships/hyperlink" Target="https://pubmed.ncbi.nlm.nih.gov/35843128/" TargetMode="External"/><Relationship Id="rId2" Type="http://schemas.openxmlformats.org/officeDocument/2006/relationships/notesSlide" Target="../notesSlides/notesSlide55.xml"/><Relationship Id="rId1" Type="http://schemas.openxmlformats.org/officeDocument/2006/relationships/slideLayout" Target="../slideLayouts/slideLayout11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hyperlink" Target="https://www.bmj.com/content/383/bmj.p2844#ref-11"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fingertips.phe.org.uk/profile/public-health-outcomes-framework/data#page/3/gid/1000044/pat/6/par/E12000007/ati/502/are/E09000002/iid/40401/age/163/sex/4/cat/-1/ctp/-1/yrr/3/cid/4/tbm/1/page-options/car-ao-0_car-do-0" TargetMode="External"/><Relationship Id="rId7" Type="http://schemas.openxmlformats.org/officeDocument/2006/relationships/hyperlink" Target="https://www.ncbi.nlm.nih.gov/pmc/articles/PMC5546177/" TargetMode="External"/><Relationship Id="rId2" Type="http://schemas.openxmlformats.org/officeDocument/2006/relationships/notesSlide" Target="../notesSlides/notesSlide56.xml"/><Relationship Id="rId1" Type="http://schemas.openxmlformats.org/officeDocument/2006/relationships/slideLayout" Target="../slideLayouts/slideLayout115.xml"/><Relationship Id="rId6" Type="http://schemas.openxmlformats.org/officeDocument/2006/relationships/hyperlink" Target="https://pubmed.ncbi.nlm.nih.gov/35709806/" TargetMode="External"/><Relationship Id="rId5" Type="http://schemas.openxmlformats.org/officeDocument/2006/relationships/image" Target="../media/image59.png"/><Relationship Id="rId4" Type="http://schemas.openxmlformats.org/officeDocument/2006/relationships/hyperlink" Target="https://www.ncbi.nlm.nih.gov/pmc/articles/PMC9508346/" TargetMode="Externa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8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15.xml"/></Relationships>
</file>

<file path=ppt/slides/_rels/slide61.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notesSlide" Target="../notesSlides/notesSlide59.xml"/><Relationship Id="rId1" Type="http://schemas.openxmlformats.org/officeDocument/2006/relationships/slideLayout" Target="../slideLayouts/slideLayout115.xml"/><Relationship Id="rId5" Type="http://schemas.openxmlformats.org/officeDocument/2006/relationships/hyperlink" Target="https://www.healthdata.org/united-kingdom-england-greater-london" TargetMode="External"/><Relationship Id="rId4" Type="http://schemas.openxmlformats.org/officeDocument/2006/relationships/image" Target="../media/image60.png"/></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0.xml"/><Relationship Id="rId1" Type="http://schemas.openxmlformats.org/officeDocument/2006/relationships/slideLayout" Target="../slideLayouts/slideLayout115.xml"/><Relationship Id="rId6" Type="http://schemas.openxmlformats.org/officeDocument/2006/relationships/hyperlink" Target="https://fingertips.phe.org.uk/profile/tobacco-control/data#page/0/gid/1938132885/pat/15/par/E92000001/ati/6/are/E12000007/iid/92443/age/168/sex/4/cid/4/tbm/1/page-options/car-do-0_ine-vo-0_ine-ao-0_ine-yo-1:2019:-1:-1_ine-ct-39_ine-pt-1_ovw-do-0" TargetMode="External"/><Relationship Id="rId5" Type="http://schemas.openxmlformats.org/officeDocument/2006/relationships/hyperlink" Target="https://fingertips.phe.org.uk/profile/tobacco-control/data#page/4/gid/1938132900/pat/15/par/E92000001/ati/6/are/E12000007/iid/92445/age/183/sex/4/cat/-1/ctp/-1/yrr/1/cid/4/tbm/1/page-options/ine-vo-0_ine-ao-0_ine-yo-1:2019:-1:-1_ine-ct-39_ine-pt-1_ovw-do-0_car-do-0_tre-do-1" TargetMode="External"/><Relationship Id="rId4" Type="http://schemas.openxmlformats.org/officeDocument/2006/relationships/hyperlink" Target="https://www.healthylondon.org/wp-content/uploads/2019/09/Tobacco-control-and-reducing-smoking.pdf"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3.png"/><Relationship Id="rId2" Type="http://schemas.openxmlformats.org/officeDocument/2006/relationships/notesSlide" Target="../notesSlides/notesSlide61.xml"/><Relationship Id="rId1" Type="http://schemas.openxmlformats.org/officeDocument/2006/relationships/slideLayout" Target="../slideLayouts/slideLayout115.xml"/><Relationship Id="rId6" Type="http://schemas.openxmlformats.org/officeDocument/2006/relationships/hyperlink" Target="https://sportengland-production-files.s3.eu-west-2.amazonaws.com/s3fs-public/2023-04/Active%20Lives%20Adult%20Survey%20November%202021-22%20Report.pdf?VersionId=ln4PN2X02DZ1LF18btgaj5KFHx0Mio9o" TargetMode="External"/><Relationship Id="rId5" Type="http://schemas.openxmlformats.org/officeDocument/2006/relationships/hyperlink" Target="https://fingertips.phe.org.uk/profile/public-health-outcomes-framework/data#page/3/gid/1000042/pat/6/par/E12000007/ati/501/are/E09000002/iid/93088/age/168/sex/4/cat/-1/ctp/-1/yrr/1/cid/4/tbm/1/page-options/car-do-0" TargetMode="External"/><Relationship Id="rId4" Type="http://schemas.openxmlformats.org/officeDocument/2006/relationships/hyperlink" Target="https://fingertips.phe.org.uk/search/fruit#page/3/gid/1938133219/pat/15/par/E92000001/ati/6/are/E12000004/iid/93982/age/164/sex/4/cat/-1/ctp/-1/yrr/1/cid/4/tbm/1/page-options/car-do-0"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2.xml"/><Relationship Id="rId1" Type="http://schemas.openxmlformats.org/officeDocument/2006/relationships/slideLayout" Target="../slideLayouts/slideLayout115.xml"/><Relationship Id="rId6" Type="http://schemas.openxmlformats.org/officeDocument/2006/relationships/image" Target="../media/image65.png"/><Relationship Id="rId5" Type="http://schemas.openxmlformats.org/officeDocument/2006/relationships/hyperlink" Target="https://fingertips.phe.org.uk/profile/public-health-outcomes-framework/data#page/3/gid/1000042/pat/6/par/E12000007/ati/402/are/E09000002/iid/20602/age/201/sex/4/cat/-1/ctp/-1/yrr/1/cid/4/tbm/1/page-options/ine-pt-1_ine-yo-1:2019:-1:-1_ine-ct-9_car-do-0" TargetMode="External"/><Relationship Id="rId4" Type="http://schemas.openxmlformats.org/officeDocument/2006/relationships/hyperlink" Target="https://fingertips.phe.org.uk/search/obesity#page/3/gid/1/pat/15/par/E92000001/ati/6/are/E12000007/iid/20601/age/200/sex/4/cat/-1/ctp/-1/yrr/1/cid/4/tbm/1"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fingertips.phe.org.uk/profile/physical-activity/data#page/4/gid/1938132899/pat/6/par/E12000007/ati/402/are/E09000002/iid/93014/age/298/sex/4/cat/-1/ctp/-1/yrr/1/cid/4/tbm/1/page-options/car-do-0" TargetMode="External"/><Relationship Id="rId2" Type="http://schemas.openxmlformats.org/officeDocument/2006/relationships/notesSlide" Target="../notesSlides/notesSlide63.xml"/><Relationship Id="rId1" Type="http://schemas.openxmlformats.org/officeDocument/2006/relationships/slideLayout" Target="../slideLayouts/slideLayout115.xml"/><Relationship Id="rId5" Type="http://schemas.openxmlformats.org/officeDocument/2006/relationships/image" Target="../media/image66.png"/><Relationship Id="rId4" Type="http://schemas.openxmlformats.org/officeDocument/2006/relationships/hyperlink" Target="https://sportengland-production-files.s3.eu-west-2.amazonaws.com/s3fs-public/2023-04/Active%20Lives%20Adult%20Survey%20November%202021-22%20Report.pdf?VersionId=ln4PN2X02DZ1LF18btgaj5KFHx0Mio9o"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fingertips.phe.org.uk/search/drug%20deaths#page/3/gid/1/pat/6/par/E12000007/ati/402/iid/92432/age/1/sex/4/cat/-1/ctp/-1/yrr/3/cid/4/tbm/1/page-options/car-do-0" TargetMode="External"/><Relationship Id="rId2" Type="http://schemas.openxmlformats.org/officeDocument/2006/relationships/notesSlide" Target="../notesSlides/notesSlide64.xml"/><Relationship Id="rId1" Type="http://schemas.openxmlformats.org/officeDocument/2006/relationships/slideLayout" Target="../slideLayouts/slideLayout115.xml"/><Relationship Id="rId4" Type="http://schemas.openxmlformats.org/officeDocument/2006/relationships/hyperlink" Target="https://www.ons.gov.uk/peoplepopulationandcommunity/birthsdeathsandmarriages/deaths/bulletins/deathsrelatedtodrugpoisoninginenglandandwales/2019registrations" TargetMode="Externa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8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15.xml"/></Relationships>
</file>

<file path=ppt/slides/_rels/slide6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7.xml"/><Relationship Id="rId1" Type="http://schemas.openxmlformats.org/officeDocument/2006/relationships/slideLayout" Target="../slideLayouts/slideLayout115.xml"/><Relationship Id="rId5" Type="http://schemas.openxmlformats.org/officeDocument/2006/relationships/hyperlink" Target="https://fingertips.phe.org.uk/profile/mortality-profile/data#page/1/gid/1938133056/pat/15/par/E92000001/ati/6/are/E12000007/iid/93721/age/163/sex/4/cat/-1/ctp/-1/yrr/3/cid/4/tbm/1/page-options/car-do-0" TargetMode="External"/><Relationship Id="rId4" Type="http://schemas.openxmlformats.org/officeDocument/2006/relationships/hyperlink" Target="https://fingertips.phe.org.uk/static-reports/health-profile-for-england/regional-profile-london.html#physical-activity"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5.xml"/></Relationships>
</file>

<file path=ppt/slides/_rels/slide70.xml.rels><?xml version="1.0" encoding="UTF-8" standalone="yes"?>
<Relationships xmlns="http://schemas.openxmlformats.org/package/2006/relationships"><Relationship Id="rId3" Type="http://schemas.openxmlformats.org/officeDocument/2006/relationships/hyperlink" Target="https://www.nomisweb.co.uk/query/construct/summary.asp?menuopt=200&amp;subcomp=" TargetMode="External"/><Relationship Id="rId2" Type="http://schemas.openxmlformats.org/officeDocument/2006/relationships/notesSlide" Target="../notesSlides/notesSlide68.xml"/><Relationship Id="rId1" Type="http://schemas.openxmlformats.org/officeDocument/2006/relationships/slideLayout" Target="../slideLayouts/slideLayout115.xml"/><Relationship Id="rId5" Type="http://schemas.openxmlformats.org/officeDocument/2006/relationships/chart" Target="../charts/chart15.xml"/><Relationship Id="rId4" Type="http://schemas.openxmlformats.org/officeDocument/2006/relationships/chart" Target="../charts/chart14.xml"/></Relationships>
</file>

<file path=ppt/slides/_rels/slide71.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hyperlink" Target="https://analytics.phe.gov.uk/apps/chime/" TargetMode="External"/><Relationship Id="rId2" Type="http://schemas.openxmlformats.org/officeDocument/2006/relationships/notesSlide" Target="../notesSlides/notesSlide69.xml"/><Relationship Id="rId1" Type="http://schemas.openxmlformats.org/officeDocument/2006/relationships/slideLayout" Target="../slideLayouts/slideLayout115.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7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0.xml"/><Relationship Id="rId1" Type="http://schemas.openxmlformats.org/officeDocument/2006/relationships/slideLayout" Target="../slideLayouts/slideLayout115.xml"/><Relationship Id="rId4" Type="http://schemas.openxmlformats.org/officeDocument/2006/relationships/hyperlink" Target="https://fingertips.phe.org.uk/static-reports/health-profile-for-england/regional-profile-london.html#physical-activity" TargetMode="External"/></Relationships>
</file>

<file path=ppt/slides/_rels/slide7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3.png"/><Relationship Id="rId7" Type="http://schemas.openxmlformats.org/officeDocument/2006/relationships/hyperlink" Target="https://apps.model.nhs.uk/report/PaPi" TargetMode="External"/><Relationship Id="rId2" Type="http://schemas.openxmlformats.org/officeDocument/2006/relationships/notesSlide" Target="../notesSlides/notesSlide71.xml"/><Relationship Id="rId1" Type="http://schemas.openxmlformats.org/officeDocument/2006/relationships/slideLayout" Target="../slideLayouts/slideLayout127.xml"/><Relationship Id="rId6" Type="http://schemas.microsoft.com/office/2007/relationships/hdphoto" Target="../media/hdphoto1.wdp"/><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7.png"/></Relationships>
</file>

<file path=ppt/slides/_rels/slide74.xml.rels><?xml version="1.0" encoding="UTF-8" standalone="yes"?>
<Relationships xmlns="http://schemas.openxmlformats.org/package/2006/relationships"><Relationship Id="rId8" Type="http://schemas.openxmlformats.org/officeDocument/2006/relationships/hyperlink" Target="https://apps.model.nhs.uk/report/PaPi" TargetMode="External"/><Relationship Id="rId3" Type="http://schemas.openxmlformats.org/officeDocument/2006/relationships/image" Target="../media/image78.png"/><Relationship Id="rId7" Type="http://schemas.microsoft.com/office/2007/relationships/hdphoto" Target="../media/hdphoto1.wdp"/><Relationship Id="rId2" Type="http://schemas.openxmlformats.org/officeDocument/2006/relationships/notesSlide" Target="../notesSlides/notesSlide72.xml"/><Relationship Id="rId1" Type="http://schemas.openxmlformats.org/officeDocument/2006/relationships/slideLayout" Target="../slideLayouts/slideLayout127.xml"/><Relationship Id="rId6" Type="http://schemas.openxmlformats.org/officeDocument/2006/relationships/image" Target="../media/image75.png"/><Relationship Id="rId5" Type="http://schemas.openxmlformats.org/officeDocument/2006/relationships/image" Target="../media/image80.png"/><Relationship Id="rId10" Type="http://schemas.openxmlformats.org/officeDocument/2006/relationships/image" Target="../media/image77.png"/><Relationship Id="rId4" Type="http://schemas.openxmlformats.org/officeDocument/2006/relationships/image" Target="../media/image79.png"/><Relationship Id="rId9" Type="http://schemas.openxmlformats.org/officeDocument/2006/relationships/image" Target="../media/image76.png"/></Relationships>
</file>

<file path=ppt/slides/_rels/slide7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3.xml"/><Relationship Id="rId1" Type="http://schemas.openxmlformats.org/officeDocument/2006/relationships/slideLayout" Target="../slideLayouts/slideLayout115.xml"/><Relationship Id="rId5" Type="http://schemas.openxmlformats.org/officeDocument/2006/relationships/hyperlink" Target="https://www.ncbi.nlm.nih.gov/pmc/articles/PMC9746991/" TargetMode="External"/><Relationship Id="rId4" Type="http://schemas.openxmlformats.org/officeDocument/2006/relationships/hyperlink" Target="http://doi.org/10.5255/UKDA-SN-6614-19"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s://www.ons.gov.uk/peoplepopulationandcommunity/wellbeing/articles/measuringnationalwellbeing/2015-10-20" TargetMode="External"/><Relationship Id="rId2" Type="http://schemas.openxmlformats.org/officeDocument/2006/relationships/notesSlide" Target="../notesSlides/notesSlide74.xml"/><Relationship Id="rId1" Type="http://schemas.openxmlformats.org/officeDocument/2006/relationships/slideLayout" Target="../slideLayouts/slideLayout115.xml"/><Relationship Id="rId5" Type="http://schemas.openxmlformats.org/officeDocument/2006/relationships/hyperlink" Target="http://doi.org/10.5255/UKDA-SN-6614-19" TargetMode="External"/><Relationship Id="rId4" Type="http://schemas.openxmlformats.org/officeDocument/2006/relationships/image" Target="../media/image82.png"/></Relationships>
</file>

<file path=ppt/slides/_rels/slide7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5.xml"/><Relationship Id="rId1" Type="http://schemas.openxmlformats.org/officeDocument/2006/relationships/slideLayout" Target="../slideLayouts/slideLayout115.xml"/><Relationship Id="rId4" Type="http://schemas.openxmlformats.org/officeDocument/2006/relationships/hyperlink" Target="https://www.gov.uk/government/publications/sexually-transmitted-infections-london-data/spotlight-on-sexually-transmitted-infections-in-london-2022-data#charts-tables-and-maps"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https://www.gov.uk/government/publications/sexually-transmitted-infections-london-data/spotlight-on-sexually-transmitted-infections-in-london-2022-data#charts-tables-and-maps" TargetMode="External"/><Relationship Id="rId2" Type="http://schemas.openxmlformats.org/officeDocument/2006/relationships/notesSlide" Target="../notesSlides/notesSlide76.xml"/><Relationship Id="rId1" Type="http://schemas.openxmlformats.org/officeDocument/2006/relationships/slideLayout" Target="../slideLayouts/slideLayout115.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hyperlink" Target="https://www.gov.uk/government/publications/hiv-london-annual-data-spotlight/annual-epidemiological-spotlight-on-hiv-in-london-2021-data" TargetMode="External"/></Relationships>
</file>

<file path=ppt/slides/_rels/slide79.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77.xml"/><Relationship Id="rId1" Type="http://schemas.openxmlformats.org/officeDocument/2006/relationships/slideLayout" Target="../slideLayouts/slideLayout115.xml"/><Relationship Id="rId5" Type="http://schemas.openxmlformats.org/officeDocument/2006/relationships/hyperlink" Target="https://www.ons.gov.uk/peoplepopulationandcommunity/healthandsocialcare/childhealth/articles/birthsandinfantmortalitybyethnicityinenglandandwales/2007to2019" TargetMode="External"/><Relationship Id="rId4" Type="http://schemas.openxmlformats.org/officeDocument/2006/relationships/hyperlink" Target="https://fingertips.phe.org.uk/search/infant%20mortality#page/3/gid/1/pat/15/ati/6/are/E12000007/iid/92196/age/2/sex/4/cat/-1/ctp/-1/yrr/3/cid/4/tbm/1/page-options/ine-pt-0_ine-ao-0_ine-yo-3:2020:-1:-1_ine-ct-_car-ao-0_car-do-0"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8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15.xml"/></Relationships>
</file>

<file path=ppt/slides/_rels/slide8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0.xml"/><Relationship Id="rId1" Type="http://schemas.openxmlformats.org/officeDocument/2006/relationships/slideLayout" Target="../slideLayouts/slideLayout127.xml"/><Relationship Id="rId6" Type="http://schemas.openxmlformats.org/officeDocument/2006/relationships/hyperlink" Target="https://apps.model.nhs.uk/report/PaPi" TargetMode="External"/><Relationship Id="rId5" Type="http://schemas.microsoft.com/office/2007/relationships/hdphoto" Target="../media/hdphoto1.wdp"/><Relationship Id="rId4" Type="http://schemas.openxmlformats.org/officeDocument/2006/relationships/image" Target="../media/image75.png"/></Relationships>
</file>

<file path=ppt/slides/_rels/slide83.xml.rels><?xml version="1.0" encoding="UTF-8" standalone="yes"?>
<Relationships xmlns="http://schemas.openxmlformats.org/package/2006/relationships"><Relationship Id="rId3" Type="http://schemas.openxmlformats.org/officeDocument/2006/relationships/oleObject" Target="https://nhsengland.sharepoint.com/sites/COVIDVaccinationReportingLondon/Shared%20Documents/Public%20Health/Immunisations/Reporting/20230914%20ODG%20AW23%20Reporting%20MASTER%20v0.2.xlsx!cv_uptake_ineq!R2C2:R19C13" TargetMode="External"/><Relationship Id="rId2" Type="http://schemas.openxmlformats.org/officeDocument/2006/relationships/notesSlide" Target="../notesSlides/notesSlide81.xml"/><Relationship Id="rId1" Type="http://schemas.openxmlformats.org/officeDocument/2006/relationships/slideLayout" Target="../slideLayouts/slideLayout127.xml"/><Relationship Id="rId4" Type="http://schemas.openxmlformats.org/officeDocument/2006/relationships/image" Target="../media/image87.emf"/></Relationships>
</file>

<file path=ppt/slides/_rels/slide84.xml.rels><?xml version="1.0" encoding="UTF-8" standalone="yes"?>
<Relationships xmlns="http://schemas.openxmlformats.org/package/2006/relationships"><Relationship Id="rId3" Type="http://schemas.openxmlformats.org/officeDocument/2006/relationships/oleObject" Target="https://nhsengland.sharepoint.com/sites/COVIDVaccinationReportingLondon/Shared%20Documents/Public%20Health/Immunisations/Reporting/20230914%20ODG%20AW23%20Reporting%20MASTER%20v0.2.xlsx!flu_uptake_ineq!R2C2:R19C13" TargetMode="External"/><Relationship Id="rId2" Type="http://schemas.openxmlformats.org/officeDocument/2006/relationships/notesSlide" Target="../notesSlides/notesSlide82.xml"/><Relationship Id="rId1" Type="http://schemas.openxmlformats.org/officeDocument/2006/relationships/slideLayout" Target="../slideLayouts/slideLayout127.xml"/><Relationship Id="rId4" Type="http://schemas.openxmlformats.org/officeDocument/2006/relationships/image" Target="../media/image88.emf"/></Relationships>
</file>

<file path=ppt/slides/_rels/slide85.xml.rels><?xml version="1.0" encoding="UTF-8" standalone="yes"?>
<Relationships xmlns="http://schemas.openxmlformats.org/package/2006/relationships"><Relationship Id="rId3" Type="http://schemas.openxmlformats.org/officeDocument/2006/relationships/chart" Target="../charts/chart17.xml"/><Relationship Id="rId7" Type="http://schemas.openxmlformats.org/officeDocument/2006/relationships/hyperlink" Target="https://adc.bmj.com/content/archdischild/early/2022/03/31/archdischild-2021-323630.full.pdf" TargetMode="External"/><Relationship Id="rId2" Type="http://schemas.openxmlformats.org/officeDocument/2006/relationships/notesSlide" Target="../notesSlides/notesSlide83.xml"/><Relationship Id="rId1" Type="http://schemas.openxmlformats.org/officeDocument/2006/relationships/slideLayout" Target="../slideLayouts/slideLayout115.xml"/><Relationship Id="rId6" Type="http://schemas.openxmlformats.org/officeDocument/2006/relationships/hyperlink" Target="https://www.thelancet.com/journals/eclinm/article/PIIS2589-5370(23)00458-3/fulltext" TargetMode="External"/><Relationship Id="rId5" Type="http://schemas.openxmlformats.org/officeDocument/2006/relationships/hyperlink" Target="https://digital.nhs.uk/data-and-information/publications/statistical/quality-and-outcomes-framework-achievement-prevalence-and-exceptions-data/2022-23" TargetMode="External"/><Relationship Id="rId4" Type="http://schemas.openxmlformats.org/officeDocument/2006/relationships/hyperlink" Target="https://fingertips.phe.org.uk/search/MMR"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4.xml"/><Relationship Id="rId1" Type="http://schemas.openxmlformats.org/officeDocument/2006/relationships/slideLayout" Target="../slideLayouts/slideLayout127.xml"/><Relationship Id="rId6" Type="http://schemas.openxmlformats.org/officeDocument/2006/relationships/hyperlink" Target="https://www.gov.uk/government/publications/breast-screening-identifying-and-reducing-inequalities/breast-screening-identifying-inequalities#evidence-of-inequalities-in-breast-screening" TargetMode="External"/><Relationship Id="rId5" Type="http://schemas.openxmlformats.org/officeDocument/2006/relationships/hyperlink" Target="https://pubmed.ncbi.nlm.nih.gov/33880876/#:~:text=These%20five%20clinical%20commissioning%20groups,the%20highest%20compliance%20(52.6%25)." TargetMode="External"/><Relationship Id="rId4" Type="http://schemas.openxmlformats.org/officeDocument/2006/relationships/image" Target="../media/image90.png"/></Relationships>
</file>

<file path=ppt/slides/_rels/slide87.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85.xml"/><Relationship Id="rId1" Type="http://schemas.openxmlformats.org/officeDocument/2006/relationships/slideLayout" Target="../slideLayouts/slideLayout115.xml"/><Relationship Id="rId5" Type="http://schemas.openxmlformats.org/officeDocument/2006/relationships/hyperlink" Target="https://fingertips.phe.org.uk/profile/general-practice/data#page/1/" TargetMode="External"/><Relationship Id="rId4" Type="http://schemas.openxmlformats.org/officeDocument/2006/relationships/chart" Target="../charts/chart19.xml"/></Relationships>
</file>

<file path=ppt/slides/_rels/slide88.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86.xml"/><Relationship Id="rId1" Type="http://schemas.openxmlformats.org/officeDocument/2006/relationships/slideLayout" Target="../slideLayouts/slideLayout115.xml"/><Relationship Id="rId4" Type="http://schemas.openxmlformats.org/officeDocument/2006/relationships/hyperlink" Target="https://fingertips.phe.org.uk/profile/general-practice/data#page/1/" TargetMode="External"/></Relationships>
</file>

<file path=ppt/slides/_rels/slide89.xml.rels><?xml version="1.0" encoding="UTF-8" standalone="yes"?>
<Relationships xmlns="http://schemas.openxmlformats.org/package/2006/relationships"><Relationship Id="rId3" Type="http://schemas.openxmlformats.org/officeDocument/2006/relationships/chart" Target="../charts/chart21.xml"/><Relationship Id="rId7" Type="http://schemas.openxmlformats.org/officeDocument/2006/relationships/hyperlink" Target="https://www.thelancet.com/journals/lanepe/article/PIIS2666-7762(22)00253-8/fulltext" TargetMode="External"/><Relationship Id="rId2" Type="http://schemas.openxmlformats.org/officeDocument/2006/relationships/notesSlide" Target="../notesSlides/notesSlide87.xml"/><Relationship Id="rId1" Type="http://schemas.openxmlformats.org/officeDocument/2006/relationships/slideLayout" Target="../slideLayouts/slideLayout115.xml"/><Relationship Id="rId6" Type="http://schemas.openxmlformats.org/officeDocument/2006/relationships/hyperlink" Target="https://digital.nhs.uk/data-and-information/publications/statistical/quality-and-outcomes-framework-achievement-prevalence-and-exceptions-data/2022-23" TargetMode="External"/><Relationship Id="rId5" Type="http://schemas.openxmlformats.org/officeDocument/2006/relationships/hyperlink" Target="https://fingertips.phe.org.uk/search/hypertension#page/1/gid/1/pat/15/par/E92000001/ati/6/are/E12000007/iid/219/age/1/sex/4/cat/-1/ctp/-1/yrr/1/cid/4/tbm/1/page-options/car-do-0" TargetMode="External"/><Relationship Id="rId4" Type="http://schemas.openxmlformats.org/officeDocument/2006/relationships/chart" Target="../charts/chart2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5.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86.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1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15.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15.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86.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225"/>
        <p:cNvGrpSpPr/>
        <p:nvPr/>
      </p:nvGrpSpPr>
      <p:grpSpPr>
        <a:xfrm>
          <a:off x="0" y="0"/>
          <a:ext cx="0" cy="0"/>
          <a:chOff x="0" y="0"/>
          <a:chExt cx="0" cy="0"/>
        </a:xfrm>
      </p:grpSpPr>
      <p:sp>
        <p:nvSpPr>
          <p:cNvPr id="6" name="Rectangle 5">
            <a:extLst>
              <a:ext uri="{FF2B5EF4-FFF2-40B4-BE49-F238E27FC236}">
                <a16:creationId xmlns:a16="http://schemas.microsoft.com/office/drawing/2014/main" id="{910A5823-5B9F-4574-B2D8-4E38FCBB637F}"/>
              </a:ext>
              <a:ext uri="{C183D7F6-B498-43B3-948B-1728B52AA6E4}">
                <adec:decorative xmlns:adec="http://schemas.microsoft.com/office/drawing/2017/decorative" val="1"/>
              </a:ext>
            </a:extLst>
          </p:cNvPr>
          <p:cNvSpPr/>
          <p:nvPr/>
        </p:nvSpPr>
        <p:spPr>
          <a:xfrm>
            <a:off x="0" y="0"/>
            <a:ext cx="12192000" cy="6858000"/>
          </a:xfrm>
          <a:prstGeom prst="rect">
            <a:avLst/>
          </a:prstGeom>
          <a:gradFill>
            <a:gsLst>
              <a:gs pos="39000">
                <a:schemeClr val="accent1">
                  <a:lumMod val="5000"/>
                  <a:lumOff val="95000"/>
                  <a:alpha val="0"/>
                </a:schemeClr>
              </a:gs>
              <a:gs pos="86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3" name="Title 2">
            <a:extLst>
              <a:ext uri="{FF2B5EF4-FFF2-40B4-BE49-F238E27FC236}">
                <a16:creationId xmlns:a16="http://schemas.microsoft.com/office/drawing/2014/main" id="{5B82DB94-21DA-3E48-BAB7-626EB06023E1}"/>
              </a:ext>
            </a:extLst>
          </p:cNvPr>
          <p:cNvSpPr>
            <a:spLocks noGrp="1"/>
          </p:cNvSpPr>
          <p:nvPr>
            <p:ph type="title"/>
          </p:nvPr>
        </p:nvSpPr>
        <p:spPr>
          <a:xfrm>
            <a:off x="613795" y="472713"/>
            <a:ext cx="10945999" cy="553957"/>
          </a:xfrm>
          <a:noFill/>
          <a:ln>
            <a:noFill/>
          </a:ln>
        </p:spPr>
        <p:style>
          <a:lnRef idx="2">
            <a:schemeClr val="dk1">
              <a:shade val="50000"/>
            </a:schemeClr>
          </a:lnRef>
          <a:fillRef idx="1">
            <a:schemeClr val="dk1"/>
          </a:fillRef>
          <a:effectRef idx="0">
            <a:schemeClr val="dk1"/>
          </a:effectRef>
          <a:fontRef idx="minor">
            <a:schemeClr val="lt1"/>
          </a:fontRef>
        </p:style>
        <p:txBody>
          <a:bodyPr wrap="square" anchor="t" anchorCtr="0">
            <a:spAutoFit/>
          </a:bodyPr>
          <a:lstStyle/>
          <a:p>
            <a:pPr>
              <a:lnSpc>
                <a:spcPct val="100000"/>
              </a:lnSpc>
            </a:pPr>
            <a:r>
              <a:rPr kumimoji="0" lang="en-GB" sz="3000" b="1" i="0" u="none" strike="noStrike" kern="0" cap="none" spc="190" normalizeH="0" baseline="0" noProof="0">
                <a:ln>
                  <a:noFill/>
                </a:ln>
                <a:solidFill>
                  <a:srgbClr val="353E43"/>
                </a:solidFill>
                <a:effectLst/>
                <a:uLnTx/>
                <a:uFillTx/>
                <a:ea typeface="Aktiv Grotesk" panose="020B0504020202020204" pitchFamily="34" charset="0"/>
                <a:sym typeface="Arial"/>
              </a:rPr>
              <a:t>HEALTH INEQUALITIES IN LONDON</a:t>
            </a:r>
            <a:endParaRPr lang="en-US" sz="3000" spc="190">
              <a:solidFill>
                <a:srgbClr val="353E43"/>
              </a:solidFill>
              <a:ea typeface="Aktiv Grotesk" panose="020B0504020202020204" pitchFamily="34" charset="0"/>
            </a:endParaRPr>
          </a:p>
        </p:txBody>
      </p:sp>
      <p:sp>
        <p:nvSpPr>
          <p:cNvPr id="13" name="Google Shape;229;p1">
            <a:extLst>
              <a:ext uri="{FF2B5EF4-FFF2-40B4-BE49-F238E27FC236}">
                <a16:creationId xmlns:a16="http://schemas.microsoft.com/office/drawing/2014/main" id="{9563186F-0E2A-4298-B1F7-3CCDCCE78E3A}"/>
              </a:ext>
            </a:extLst>
          </p:cNvPr>
          <p:cNvSpPr txBox="1">
            <a:spLocks/>
          </p:cNvSpPr>
          <p:nvPr/>
        </p:nvSpPr>
        <p:spPr>
          <a:xfrm>
            <a:off x="641286" y="1440090"/>
            <a:ext cx="9311579" cy="31278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chemeClr val="dk2"/>
              </a:buClr>
              <a:buSzPts val="2000"/>
              <a:buFont typeface="Arial"/>
              <a:buNone/>
              <a:defRPr sz="2000" b="1" i="0" u="none" strike="noStrike" cap="none">
                <a:solidFill>
                  <a:schemeClr val="dk2"/>
                </a:solidFill>
                <a:latin typeface="Arial"/>
                <a:ea typeface="Arial"/>
                <a:cs typeface="Arial"/>
                <a:sym typeface="Arial"/>
              </a:defRPr>
            </a:lvl1pPr>
            <a:lvl2pPr marL="914400" marR="0" lvl="1" indent="-342900" algn="l" rtl="0">
              <a:lnSpc>
                <a:spcPct val="100000"/>
              </a:lnSpc>
              <a:spcBef>
                <a:spcPts val="0"/>
              </a:spcBef>
              <a:spcAft>
                <a:spcPts val="0"/>
              </a:spcAft>
              <a:buClr>
                <a:schemeClr val="dk2"/>
              </a:buClr>
              <a:buSzPts val="1800"/>
              <a:buFont typeface="Arial"/>
              <a:buChar char="•"/>
              <a:defRPr sz="1600" b="0" i="0" u="none" strike="noStrike" cap="none">
                <a:solidFill>
                  <a:schemeClr val="dk2"/>
                </a:solidFill>
                <a:latin typeface="Arial"/>
                <a:ea typeface="Arial"/>
                <a:cs typeface="Arial"/>
                <a:sym typeface="Arial"/>
              </a:defRPr>
            </a:lvl2pPr>
            <a:lvl3pPr marL="1371600" marR="0" lvl="2" indent="-342900" algn="l" rtl="0">
              <a:lnSpc>
                <a:spcPct val="100000"/>
              </a:lnSpc>
              <a:spcBef>
                <a:spcPts val="0"/>
              </a:spcBef>
              <a:spcAft>
                <a:spcPts val="0"/>
              </a:spcAft>
              <a:buClr>
                <a:schemeClr val="dk2"/>
              </a:buClr>
              <a:buSzPts val="1800"/>
              <a:buFont typeface="Arial"/>
              <a:buChar char="•"/>
              <a:defRPr sz="1600" b="0" i="0" u="none" strike="noStrike" cap="none">
                <a:solidFill>
                  <a:schemeClr val="dk2"/>
                </a:solidFill>
                <a:latin typeface="Arial"/>
                <a:ea typeface="Arial"/>
                <a:cs typeface="Arial"/>
                <a:sym typeface="Arial"/>
              </a:defRPr>
            </a:lvl3pPr>
            <a:lvl4pPr marL="1828800" marR="0" lvl="3" indent="-342900" algn="l" rtl="0">
              <a:lnSpc>
                <a:spcPct val="100000"/>
              </a:lnSpc>
              <a:spcBef>
                <a:spcPts val="0"/>
              </a:spcBef>
              <a:spcAft>
                <a:spcPts val="0"/>
              </a:spcAft>
              <a:buClr>
                <a:schemeClr val="dk2"/>
              </a:buClr>
              <a:buSzPts val="1800"/>
              <a:buFont typeface="Arial"/>
              <a:buChar char="•"/>
              <a:defRPr sz="1600" b="0" i="0" u="none" strike="noStrike" cap="none">
                <a:solidFill>
                  <a:schemeClr val="dk2"/>
                </a:solidFill>
                <a:latin typeface="Arial"/>
                <a:ea typeface="Arial"/>
                <a:cs typeface="Arial"/>
                <a:sym typeface="Arial"/>
              </a:defRPr>
            </a:lvl4pPr>
            <a:lvl5pPr marL="2286000" marR="0" lvl="4" indent="-342900" algn="l" rtl="0">
              <a:lnSpc>
                <a:spcPct val="100000"/>
              </a:lnSpc>
              <a:spcBef>
                <a:spcPts val="0"/>
              </a:spcBef>
              <a:spcAft>
                <a:spcPts val="0"/>
              </a:spcAft>
              <a:buClr>
                <a:schemeClr val="dk2"/>
              </a:buClr>
              <a:buSzPts val="1800"/>
              <a:buFont typeface="Arial"/>
              <a:buChar char="•"/>
              <a:defRPr sz="1600" b="0" i="0" u="none" strike="noStrike" cap="none">
                <a:solidFill>
                  <a:schemeClr val="dk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50000"/>
              </a:lnSpc>
              <a:spcBef>
                <a:spcPts val="0"/>
              </a:spcBef>
              <a:spcAft>
                <a:spcPts val="0"/>
              </a:spcAft>
              <a:buClr>
                <a:srgbClr val="353D42"/>
              </a:buClr>
              <a:buSzPts val="2000"/>
              <a:buFont typeface="Arial"/>
              <a:buNone/>
              <a:tabLst/>
              <a:defRPr/>
            </a:pPr>
            <a:r>
              <a:rPr kumimoji="0" lang="en-GB" sz="2200" b="1" i="0" u="none" strike="noStrike" kern="0" cap="none" spc="-20" normalizeH="0" baseline="0" noProof="0">
                <a:ln>
                  <a:noFill/>
                </a:ln>
                <a:solidFill>
                  <a:srgbClr val="353D42"/>
                </a:solidFill>
                <a:effectLst/>
                <a:uLnTx/>
                <a:uFillTx/>
                <a:latin typeface="Arial"/>
                <a:cs typeface="Arial"/>
                <a:sym typeface="Arial"/>
              </a:rPr>
              <a:t>An update to the snapshot of health inequalities in London</a:t>
            </a:r>
          </a:p>
        </p:txBody>
      </p:sp>
      <p:sp>
        <p:nvSpPr>
          <p:cNvPr id="229" name="Google Shape;229;p1"/>
          <p:cNvSpPr txBox="1">
            <a:spLocks noGrp="1"/>
          </p:cNvSpPr>
          <p:nvPr>
            <p:ph type="body" idx="2"/>
          </p:nvPr>
        </p:nvSpPr>
        <p:spPr>
          <a:xfrm>
            <a:off x="641286" y="2230249"/>
            <a:ext cx="9311579" cy="312786"/>
          </a:xfrm>
          <a:prstGeom prst="rect">
            <a:avLst/>
          </a:prstGeom>
          <a:noFill/>
          <a:ln>
            <a:noFill/>
          </a:ln>
        </p:spPr>
        <p:txBody>
          <a:bodyPr spcFirstLastPara="1" wrap="square" lIns="0" tIns="0" rIns="0" bIns="0" anchor="t" anchorCtr="0">
            <a:noAutofit/>
          </a:bodyPr>
          <a:lstStyle/>
          <a:p>
            <a:r>
              <a:rPr lang="en-GB" sz="1800" spc="-20">
                <a:solidFill>
                  <a:srgbClr val="353D42"/>
                </a:solidFill>
              </a:rPr>
              <a:t>HEALTH EQUITY DATA COLLABORATIVE</a:t>
            </a:r>
            <a:endParaRPr lang="en-GB" sz="1800" b="0" spc="-20">
              <a:solidFill>
                <a:srgbClr val="000000"/>
              </a:solidFill>
            </a:endParaRPr>
          </a:p>
          <a:p>
            <a:pPr marL="0" indent="0">
              <a:lnSpc>
                <a:spcPct val="150000"/>
              </a:lnSpc>
            </a:pPr>
            <a:endParaRPr lang="en-GB" sz="1800" spc="-20">
              <a:solidFill>
                <a:srgbClr val="353D42"/>
              </a:solidFill>
            </a:endParaRPr>
          </a:p>
        </p:txBody>
      </p:sp>
      <p:sp>
        <p:nvSpPr>
          <p:cNvPr id="230" name="Google Shape;230;p1"/>
          <p:cNvSpPr txBox="1"/>
          <p:nvPr/>
        </p:nvSpPr>
        <p:spPr>
          <a:xfrm>
            <a:off x="641286" y="2654700"/>
            <a:ext cx="5320599" cy="323576"/>
          </a:xfrm>
          <a:prstGeom prst="rect">
            <a:avLst/>
          </a:prstGeom>
          <a:noFill/>
          <a:ln>
            <a:noFill/>
          </a:ln>
        </p:spPr>
        <p:txBody>
          <a:bodyPr spcFirstLastPara="1" wrap="square" lIns="0" tIns="0" rIns="0" bIns="0" anchor="t" anchorCtr="0">
            <a:noAutofit/>
          </a:bodyPr>
          <a:lstStyle/>
          <a:p>
            <a:pPr>
              <a:lnSpc>
                <a:spcPct val="120555"/>
              </a:lnSpc>
              <a:buClr>
                <a:srgbClr val="000000"/>
              </a:buClr>
              <a:defRPr/>
            </a:pPr>
            <a:r>
              <a:rPr lang="en-US" sz="1600" b="1" kern="0">
                <a:solidFill>
                  <a:srgbClr val="353D42"/>
                </a:solidFill>
                <a:latin typeface="Arial"/>
                <a:cs typeface="Arial"/>
                <a:sym typeface="Arial"/>
              </a:rPr>
              <a:t>July 2024</a:t>
            </a:r>
            <a:endParaRPr kumimoji="0" sz="1600" b="1" i="0" u="none" strike="noStrike" kern="0" cap="none" spc="0" normalizeH="0" baseline="0" noProof="0">
              <a:ln>
                <a:noFill/>
              </a:ln>
              <a:solidFill>
                <a:srgbClr val="000000"/>
              </a:solidFill>
              <a:effectLst/>
              <a:uLnTx/>
              <a:uFillTx/>
              <a:latin typeface="Arial"/>
              <a:ea typeface="+mn-ea"/>
              <a:cs typeface="Arial"/>
              <a:sym typeface="Arial"/>
            </a:endParaRPr>
          </a:p>
        </p:txBody>
      </p:sp>
      <p:cxnSp>
        <p:nvCxnSpPr>
          <p:cNvPr id="231" name="Google Shape;231;p1">
            <a:extLst>
              <a:ext uri="{C183D7F6-B498-43B3-948B-1728B52AA6E4}">
                <adec:decorative xmlns:adec="http://schemas.microsoft.com/office/drawing/2017/decorative" val="1"/>
              </a:ext>
            </a:extLst>
          </p:cNvPr>
          <p:cNvCxnSpPr>
            <a:cxnSpLocks/>
          </p:cNvCxnSpPr>
          <p:nvPr/>
        </p:nvCxnSpPr>
        <p:spPr>
          <a:xfrm>
            <a:off x="613795" y="2117583"/>
            <a:ext cx="9870951" cy="0"/>
          </a:xfrm>
          <a:prstGeom prst="straightConnector1">
            <a:avLst/>
          </a:prstGeom>
          <a:noFill/>
          <a:ln w="25400" cap="flat" cmpd="sng">
            <a:solidFill>
              <a:srgbClr val="353D42"/>
            </a:solidFill>
            <a:prstDash val="solid"/>
            <a:round/>
            <a:headEnd type="none" w="sm" len="sm"/>
            <a:tailEnd type="none" w="sm" len="sm"/>
          </a:ln>
        </p:spPr>
      </p:cxnSp>
      <p:pic>
        <p:nvPicPr>
          <p:cNvPr id="5" name="Picture 4" descr="Logo for the Institute for Health Equity">
            <a:extLst>
              <a:ext uri="{FF2B5EF4-FFF2-40B4-BE49-F238E27FC236}">
                <a16:creationId xmlns:a16="http://schemas.microsoft.com/office/drawing/2014/main" id="{7B12BC1E-1725-6D1B-1283-800B0BAEEC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4687" y="6040833"/>
            <a:ext cx="2009770" cy="546076"/>
          </a:xfrm>
          <a:prstGeom prst="rect">
            <a:avLst/>
          </a:prstGeom>
        </p:spPr>
      </p:pic>
      <p:pic>
        <p:nvPicPr>
          <p:cNvPr id="1026" name="Picture 2" descr="NHS England Logo">
            <a:extLst>
              <a:ext uri="{FF2B5EF4-FFF2-40B4-BE49-F238E27FC236}">
                <a16:creationId xmlns:a16="http://schemas.microsoft.com/office/drawing/2014/main" id="{5C2B5B13-AF92-C4C9-9EE2-E94B9525FE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6248" y="5875879"/>
            <a:ext cx="845053" cy="83378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Greater London Authority (GLA) logo">
            <a:extLst>
              <a:ext uri="{FF2B5EF4-FFF2-40B4-BE49-F238E27FC236}">
                <a16:creationId xmlns:a16="http://schemas.microsoft.com/office/drawing/2014/main" id="{2B949CDE-1D9F-4B96-B931-164A46A91712}"/>
              </a:ext>
            </a:extLst>
          </p:cNvPr>
          <p:cNvPicPr>
            <a:picLocks noChangeAspect="1"/>
          </p:cNvPicPr>
          <p:nvPr/>
        </p:nvPicPr>
        <p:blipFill rotWithShape="1">
          <a:blip r:embed="rId6"/>
          <a:srcRect l="18572" t="30476" r="18175" b="31984"/>
          <a:stretch/>
        </p:blipFill>
        <p:spPr>
          <a:xfrm>
            <a:off x="3365046" y="5875879"/>
            <a:ext cx="1404921" cy="833786"/>
          </a:xfrm>
          <a:prstGeom prst="rect">
            <a:avLst/>
          </a:prstGeom>
        </p:spPr>
      </p:pic>
      <p:pic>
        <p:nvPicPr>
          <p:cNvPr id="7" name="Picture 6" descr="Office for Health Improvement and Disparities logo">
            <a:extLst>
              <a:ext uri="{FF2B5EF4-FFF2-40B4-BE49-F238E27FC236}">
                <a16:creationId xmlns:a16="http://schemas.microsoft.com/office/drawing/2014/main" id="{657893C8-BF52-3B6E-E164-220AA7B8FE53}"/>
              </a:ext>
            </a:extLst>
          </p:cNvPr>
          <p:cNvPicPr/>
          <p:nvPr/>
        </p:nvPicPr>
        <p:blipFill rotWithShape="1">
          <a:blip r:embed="rId7"/>
          <a:srcRect l="25560" t="72826" r="56888" b="23556"/>
          <a:stretch/>
        </p:blipFill>
        <p:spPr bwMode="auto">
          <a:xfrm>
            <a:off x="4851062" y="6103350"/>
            <a:ext cx="3728496" cy="421041"/>
          </a:xfrm>
          <a:prstGeom prst="rect">
            <a:avLst/>
          </a:prstGeom>
          <a:ln>
            <a:noFill/>
          </a:ln>
          <a:extLst>
            <a:ext uri="{53640926-AAD7-44D8-BBD7-CCE9431645EC}">
              <a14:shadowObscured xmlns:a14="http://schemas.microsoft.com/office/drawing/2010/main"/>
            </a:ext>
          </a:extLst>
        </p:spPr>
      </p:pic>
      <p:pic>
        <p:nvPicPr>
          <p:cNvPr id="3" name="Picture 5" descr="GLA City Intelligence logo">
            <a:extLst>
              <a:ext uri="{FF2B5EF4-FFF2-40B4-BE49-F238E27FC236}">
                <a16:creationId xmlns:a16="http://schemas.microsoft.com/office/drawing/2014/main" id="{91814371-FF36-9B63-AF77-DEDE5BD2D7B5}"/>
              </a:ext>
            </a:extLst>
          </p:cNvPr>
          <p:cNvPicPr>
            <a:picLocks noChangeAspect="1"/>
          </p:cNvPicPr>
          <p:nvPr/>
        </p:nvPicPr>
        <p:blipFill>
          <a:blip r:embed="rId8"/>
          <a:srcRect/>
          <a:stretch/>
        </p:blipFill>
        <p:spPr>
          <a:xfrm>
            <a:off x="8651715" y="6130812"/>
            <a:ext cx="2009770" cy="393579"/>
          </a:xfrm>
          <a:prstGeom prst="rect">
            <a:avLst/>
          </a:prstGeom>
        </p:spPr>
      </p:pic>
      <p:cxnSp>
        <p:nvCxnSpPr>
          <p:cNvPr id="18" name="Google Shape;231;p1">
            <a:extLst>
              <a:ext uri="{FF2B5EF4-FFF2-40B4-BE49-F238E27FC236}">
                <a16:creationId xmlns:a16="http://schemas.microsoft.com/office/drawing/2014/main" id="{EE0AFD04-B13C-4502-843D-FD3A1D340865}"/>
              </a:ext>
              <a:ext uri="{C183D7F6-B498-43B3-948B-1728B52AA6E4}">
                <adec:decorative xmlns:adec="http://schemas.microsoft.com/office/drawing/2017/decorative" val="1"/>
              </a:ext>
            </a:extLst>
          </p:cNvPr>
          <p:cNvCxnSpPr>
            <a:cxnSpLocks/>
          </p:cNvCxnSpPr>
          <p:nvPr/>
        </p:nvCxnSpPr>
        <p:spPr>
          <a:xfrm>
            <a:off x="10916702" y="2117583"/>
            <a:ext cx="652287" cy="0"/>
          </a:xfrm>
          <a:prstGeom prst="straightConnector1">
            <a:avLst/>
          </a:prstGeom>
          <a:noFill/>
          <a:ln w="25400" cap="flat" cmpd="sng">
            <a:solidFill>
              <a:srgbClr val="353D42"/>
            </a:solidFill>
            <a:prstDash val="solid"/>
            <a:round/>
            <a:headEnd type="none" w="sm" len="sm"/>
            <a:tailEnd type="none" w="sm" len="sm"/>
          </a:ln>
        </p:spPr>
      </p:cxnSp>
      <p:pic>
        <p:nvPicPr>
          <p:cNvPr id="9" name="Picture 8" descr="A blue and white logo&#10;&#10;Description automatically generated">
            <a:extLst>
              <a:ext uri="{FF2B5EF4-FFF2-40B4-BE49-F238E27FC236}">
                <a16:creationId xmlns:a16="http://schemas.microsoft.com/office/drawing/2014/main" id="{B30A4229-9C2A-5D03-EB23-17592AA8369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78391" y="6086696"/>
            <a:ext cx="1178477" cy="570767"/>
          </a:xfrm>
          <a:prstGeom prst="rect">
            <a:avLst/>
          </a:prstGeom>
        </p:spPr>
      </p:pic>
    </p:spTree>
    <p:extLst>
      <p:ext uri="{BB962C8B-B14F-4D97-AF65-F5344CB8AC3E}">
        <p14:creationId xmlns:p14="http://schemas.microsoft.com/office/powerpoint/2010/main" val="3779824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9" name="Title 2">
            <a:extLst>
              <a:ext uri="{FF2B5EF4-FFF2-40B4-BE49-F238E27FC236}">
                <a16:creationId xmlns:a16="http://schemas.microsoft.com/office/drawing/2014/main" id="{EBC3CB34-4D63-4FDE-A225-30C18FACDBA1}"/>
              </a:ext>
            </a:extLst>
          </p:cNvPr>
          <p:cNvSpPr txBox="1">
            <a:spLocks noGrp="1"/>
          </p:cNvSpPr>
          <p:nvPr>
            <p:ph type="title" idx="4294967295"/>
          </p:nvPr>
        </p:nvSpPr>
        <p:spPr>
          <a:xfrm>
            <a:off x="622529" y="652363"/>
            <a:ext cx="10751768" cy="507791"/>
          </a:xfrm>
          <a:prstGeom prst="rect">
            <a:avLst/>
          </a:prstGeom>
          <a:noFill/>
          <a:ln w="25400" cap="flat" cmpd="sng" algn="ctr">
            <a:noFill/>
            <a:prstDash val="solid"/>
          </a:ln>
          <a:effectLst/>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0" tIns="45700" rIns="91425" bIns="457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rgbClr val="EE266D"/>
              </a:buClr>
              <a:buSzPts val="2800"/>
              <a:buFont typeface="Arial"/>
              <a:buNone/>
              <a:tabLst/>
              <a:defRPr/>
            </a:pPr>
            <a:r>
              <a:rPr kumimoji="0" lang="en-US" sz="3000" b="1" i="0" u="none" strike="noStrike" kern="1200" cap="none" spc="190" normalizeH="0" baseline="0" noProof="0">
                <a:ln>
                  <a:noFill/>
                </a:ln>
                <a:solidFill>
                  <a:schemeClr val="accent3">
                    <a:lumMod val="75000"/>
                  </a:schemeClr>
                </a:solidFill>
                <a:effectLst/>
                <a:uLnTx/>
                <a:uFillTx/>
                <a:latin typeface="Arial" panose="020B0604020202020204" pitchFamily="34" charset="0"/>
                <a:ea typeface="Aktiv Grotesk" panose="020B0504020202020204" pitchFamily="34" charset="0"/>
                <a:cs typeface="Arial" panose="020B0604020202020204" pitchFamily="34" charset="0"/>
                <a:sym typeface="Arial"/>
              </a:rPr>
              <a:t>CONTENT NAVIGATOR (1 of 2)</a:t>
            </a:r>
            <a:endParaRPr kumimoji="0" lang="en-US" sz="3000" b="1" i="0" u="none" strike="noStrike" kern="0" cap="none" spc="190" normalizeH="0" baseline="0" noProof="0">
              <a:ln>
                <a:noFill/>
              </a:ln>
              <a:solidFill>
                <a:schemeClr val="accent3">
                  <a:lumMod val="75000"/>
                </a:schemeClr>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p:txBody>
      </p:sp>
      <p:sp>
        <p:nvSpPr>
          <p:cNvPr id="3" name="TextBox 2">
            <a:extLst>
              <a:ext uri="{FF2B5EF4-FFF2-40B4-BE49-F238E27FC236}">
                <a16:creationId xmlns:a16="http://schemas.microsoft.com/office/drawing/2014/main" id="{089AE876-A445-593B-CF7F-C5E85C19936A}"/>
              </a:ext>
            </a:extLst>
          </p:cNvPr>
          <p:cNvSpPr txBox="1"/>
          <p:nvPr/>
        </p:nvSpPr>
        <p:spPr bwMode="gray">
          <a:xfrm>
            <a:off x="622988" y="1389931"/>
            <a:ext cx="2287480" cy="3145933"/>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1600" b="1" i="0" strike="noStrike" kern="0" cap="none" spc="0" normalizeH="0" baseline="0" noProof="0">
                <a:ln>
                  <a:noFill/>
                </a:ln>
                <a:solidFill>
                  <a:schemeClr val="accent3"/>
                </a:solidFill>
                <a:effectLst/>
                <a:uLnTx/>
                <a:uFillTx/>
                <a:latin typeface="Arial"/>
                <a:ea typeface="+mn-ea"/>
                <a:cs typeface="Arial"/>
                <a:sym typeface="Arial"/>
                <a:hlinkClick r:id="rId3" action="ppaction://hlinksldjump">
                  <a:extLst>
                    <a:ext uri="{A12FA001-AC4F-418D-AE19-62706E023703}">
                      <ahyp:hlinkClr xmlns:ahyp="http://schemas.microsoft.com/office/drawing/2018/hyperlinkcolor" val="tx"/>
                    </a:ext>
                  </a:extLst>
                </a:hlinkClick>
              </a:rPr>
              <a:t>Part 1 </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1600" b="1" i="0" strike="noStrike" kern="0" cap="none" spc="0" normalizeH="0" baseline="0" noProof="0">
                <a:ln>
                  <a:noFill/>
                </a:ln>
                <a:solidFill>
                  <a:schemeClr val="accent3"/>
                </a:solidFill>
                <a:effectLst/>
                <a:uLnTx/>
                <a:uFillTx/>
                <a:latin typeface="Arial"/>
                <a:ea typeface="+mn-ea"/>
                <a:cs typeface="Arial"/>
                <a:sym typeface="Arial"/>
                <a:hlinkClick r:id="rId3" action="ppaction://hlinksldjump">
                  <a:extLst>
                    <a:ext uri="{A12FA001-AC4F-418D-AE19-62706E023703}">
                      <ahyp:hlinkClr xmlns:ahyp="http://schemas.microsoft.com/office/drawing/2018/hyperlinkcolor" val="tx"/>
                    </a:ext>
                  </a:extLst>
                </a:hlinkClick>
              </a:rPr>
              <a:t>Current Context</a:t>
            </a:r>
            <a:endParaRPr kumimoji="0" lang="en-GB" sz="1600" b="1" i="0" strike="noStrike" kern="0" cap="none" spc="0" normalizeH="0" baseline="0" noProof="0">
              <a:ln>
                <a:noFill/>
              </a:ln>
              <a:solidFill>
                <a:schemeClr val="accent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1400" b="1" i="0" u="none" strike="noStrike" kern="0" cap="none" spc="0" normalizeH="0" baseline="0" noProof="0">
              <a:ln>
                <a:noFill/>
              </a:ln>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1400" b="1" i="0" u="none" strike="noStrike" kern="0" cap="none" spc="0" normalizeH="0" baseline="0" noProof="0">
              <a:ln>
                <a:noFill/>
              </a:ln>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0" cap="none" spc="0" normalizeH="0" baseline="0" noProof="0">
                <a:ln>
                  <a:noFill/>
                </a:ln>
                <a:effectLst/>
                <a:uLnTx/>
                <a:uFillTx/>
                <a:latin typeface="Arial"/>
                <a:ea typeface="+mn-ea"/>
                <a:cs typeface="Arial"/>
                <a:sym typeface="Arial"/>
                <a:hlinkClick r:id="rId4" action="ppaction://hlinksldjump">
                  <a:extLst>
                    <a:ext uri="{A12FA001-AC4F-418D-AE19-62706E023703}">
                      <ahyp:hlinkClr xmlns:ahyp="http://schemas.microsoft.com/office/drawing/2018/hyperlinkcolor" val="tx"/>
                    </a:ext>
                  </a:extLst>
                </a:hlinkClick>
              </a:rPr>
              <a:t>Population trends</a:t>
            </a:r>
            <a:endParaRPr kumimoji="0" lang="en-GB" sz="1400" b="0" i="0" u="none" strike="noStrike" kern="0" cap="none" spc="0" normalizeH="0" baseline="0" noProof="0">
              <a:ln>
                <a:noFill/>
              </a:ln>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400" kern="0">
                <a:latin typeface="Arial"/>
                <a:cs typeface="Arial"/>
                <a:sym typeface="Arial"/>
                <a:hlinkClick r:id="rId5" action="ppaction://hlinksldjump">
                  <a:extLst>
                    <a:ext uri="{A12FA001-AC4F-418D-AE19-62706E023703}">
                      <ahyp:hlinkClr xmlns:ahyp="http://schemas.microsoft.com/office/drawing/2018/hyperlinkcolor" val="tx"/>
                    </a:ext>
                  </a:extLst>
                </a:hlinkClick>
              </a:rPr>
              <a:t>2021 Census population</a:t>
            </a:r>
            <a:endParaRPr lang="en-GB" sz="1400" kern="0">
              <a:latin typeface="Arial"/>
              <a:cs typeface="Arial"/>
              <a:sym typeface="Arial"/>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0" cap="none" spc="0" normalizeH="0" baseline="0" noProof="0">
                <a:ln>
                  <a:noFill/>
                </a:ln>
                <a:effectLst/>
                <a:uLnTx/>
                <a:uFillTx/>
                <a:latin typeface="Arial"/>
                <a:ea typeface="+mn-ea"/>
                <a:cs typeface="Arial"/>
                <a:sym typeface="Arial"/>
                <a:hlinkClick r:id="rId6" action="ppaction://hlinksldjump">
                  <a:extLst>
                    <a:ext uri="{A12FA001-AC4F-418D-AE19-62706E023703}">
                      <ahyp:hlinkClr xmlns:ahyp="http://schemas.microsoft.com/office/drawing/2018/hyperlinkcolor" val="tx"/>
                    </a:ext>
                  </a:extLst>
                </a:hlinkClick>
              </a:rPr>
              <a:t>Population churn</a:t>
            </a:r>
            <a:endParaRPr kumimoji="0" lang="en-GB" sz="1400" b="0" i="0" u="none" strike="noStrike" kern="0" cap="none" spc="0" normalizeH="0" baseline="0" noProof="0">
              <a:ln>
                <a:noFill/>
              </a:ln>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0" cap="none" spc="0" normalizeH="0" baseline="0" noProof="0">
                <a:ln>
                  <a:noFill/>
                </a:ln>
                <a:effectLst/>
                <a:uLnTx/>
                <a:uFillTx/>
                <a:latin typeface="Arial"/>
                <a:ea typeface="+mn-ea"/>
                <a:cs typeface="Arial"/>
                <a:sym typeface="Arial"/>
                <a:hlinkClick r:id="rId7" action="ppaction://hlinksldjump">
                  <a:extLst>
                    <a:ext uri="{A12FA001-AC4F-418D-AE19-62706E023703}">
                      <ahyp:hlinkClr xmlns:ahyp="http://schemas.microsoft.com/office/drawing/2018/hyperlinkcolor" val="tx"/>
                    </a:ext>
                  </a:extLst>
                </a:hlinkClick>
              </a:rPr>
              <a:t>Populations of inclusion health groups</a:t>
            </a:r>
            <a:endParaRPr kumimoji="0" lang="en-GB" sz="1400" b="0" i="0" u="none" strike="noStrike" kern="0" cap="none" spc="0" normalizeH="0" baseline="0" noProof="0">
              <a:ln>
                <a:noFill/>
              </a:ln>
              <a:effectLst/>
              <a:uLnTx/>
              <a:uFillTx/>
              <a:latin typeface="Arial"/>
              <a:ea typeface="+mn-ea"/>
              <a:cs typeface="Arial"/>
              <a:sym typeface="Arial"/>
            </a:endParaRPr>
          </a:p>
          <a:p>
            <a:pPr marL="285750" lvl="0" indent="-285750">
              <a:spcAft>
                <a:spcPts val="600"/>
              </a:spcAft>
              <a:buFont typeface="Arial" panose="020B0604020202020204" pitchFamily="34" charset="0"/>
              <a:buChar char="•"/>
              <a:defRPr/>
            </a:pPr>
            <a:r>
              <a:rPr lang="en-GB" sz="1400" kern="0">
                <a:cs typeface="Arial"/>
                <a:sym typeface="Arial"/>
                <a:hlinkClick r:id="rId8" action="ppaction://hlinksldjump">
                  <a:extLst>
                    <a:ext uri="{A12FA001-AC4F-418D-AE19-62706E023703}">
                      <ahyp:hlinkClr xmlns:ahyp="http://schemas.microsoft.com/office/drawing/2018/hyperlinkcolor" val="tx"/>
                    </a:ext>
                  </a:extLst>
                </a:hlinkClick>
              </a:rPr>
              <a:t>Health inequalities exposed through COVID-19</a:t>
            </a:r>
            <a:endParaRPr kumimoji="0" lang="en-GB" sz="1400" b="0" i="0" u="none" strike="noStrike" kern="0" cap="none" spc="0" normalizeH="0" baseline="0" noProof="0">
              <a:ln>
                <a:noFill/>
              </a:ln>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a:ln>
                <a:noFill/>
              </a:ln>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a:ln>
                <a:noFill/>
              </a:ln>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a:ln>
                <a:noFill/>
              </a:ln>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a:ln>
                <a:noFill/>
              </a:ln>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a:ln>
                <a:noFill/>
              </a:ln>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a:ln>
                <a:noFill/>
              </a:ln>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a:ln>
                <a:noFill/>
              </a:ln>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a:ln>
                <a:noFill/>
              </a:ln>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a:ln>
                <a:noFill/>
              </a:ln>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a:ln>
                <a:noFill/>
              </a:ln>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1400" b="0" i="0" u="none" strike="noStrike" kern="0" cap="none" spc="0" normalizeH="0" baseline="0" noProof="0">
              <a:ln>
                <a:noFill/>
              </a:ln>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1400" b="0" i="0" u="none" strike="noStrike" kern="0" cap="none" spc="0" normalizeH="0" baseline="0" noProof="0">
              <a:ln>
                <a:noFill/>
              </a:ln>
              <a:effectLst/>
              <a:uLnTx/>
              <a:uFillTx/>
              <a:latin typeface="Arial"/>
              <a:ea typeface="+mn-ea"/>
              <a:cs typeface="Arial"/>
              <a:sym typeface="Arial"/>
            </a:endParaRPr>
          </a:p>
        </p:txBody>
      </p:sp>
      <p:sp>
        <p:nvSpPr>
          <p:cNvPr id="4" name="TextBox 3">
            <a:extLst>
              <a:ext uri="{FF2B5EF4-FFF2-40B4-BE49-F238E27FC236}">
                <a16:creationId xmlns:a16="http://schemas.microsoft.com/office/drawing/2014/main" id="{5CEA664B-ABF9-F2E4-8EA5-8BF761445B04}"/>
              </a:ext>
            </a:extLst>
          </p:cNvPr>
          <p:cNvSpPr txBox="1"/>
          <p:nvPr/>
        </p:nvSpPr>
        <p:spPr bwMode="gray">
          <a:xfrm>
            <a:off x="3088526" y="1389929"/>
            <a:ext cx="2909887" cy="3244319"/>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sng" strike="noStrike" kern="0" cap="none" spc="0" normalizeH="0" baseline="0" noProof="0">
                <a:ln>
                  <a:noFill/>
                </a:ln>
                <a:solidFill>
                  <a:schemeClr val="accent3"/>
                </a:solidFill>
                <a:effectLst/>
                <a:uLnTx/>
                <a:uFillTx/>
                <a:latin typeface="Arial"/>
                <a:ea typeface="+mn-ea"/>
                <a:cs typeface="Arial"/>
                <a:sym typeface="Arial"/>
                <a:hlinkClick r:id="rId9" action="ppaction://hlinksldjump">
                  <a:extLst>
                    <a:ext uri="{A12FA001-AC4F-418D-AE19-62706E023703}">
                      <ahyp:hlinkClr xmlns:ahyp="http://schemas.microsoft.com/office/drawing/2018/hyperlinkcolor" val="tx"/>
                    </a:ext>
                  </a:extLst>
                </a:hlinkClick>
              </a:rPr>
              <a:t>Part 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sng" strike="noStrike" kern="0" cap="none" spc="0" normalizeH="0" baseline="0" noProof="0">
                <a:ln>
                  <a:noFill/>
                </a:ln>
                <a:solidFill>
                  <a:schemeClr val="accent3"/>
                </a:solidFill>
                <a:effectLst/>
                <a:uLnTx/>
                <a:uFillTx/>
                <a:latin typeface="Arial"/>
                <a:ea typeface="+mn-ea"/>
                <a:cs typeface="Arial"/>
                <a:sym typeface="Arial"/>
                <a:hlinkClick r:id="rId9" action="ppaction://hlinksldjump">
                  <a:extLst>
                    <a:ext uri="{A12FA001-AC4F-418D-AE19-62706E023703}">
                      <ahyp:hlinkClr xmlns:ahyp="http://schemas.microsoft.com/office/drawing/2018/hyperlinkcolor" val="tx"/>
                    </a:ext>
                  </a:extLst>
                </a:hlinkClick>
              </a:rPr>
              <a:t>Health Inequality in Health Status</a:t>
            </a:r>
            <a:endParaRPr kumimoji="0" lang="en-GB" sz="1600" b="1" i="0" u="sng" strike="noStrike" kern="0" cap="none" spc="0" normalizeH="0" baseline="0" noProof="0">
              <a:ln>
                <a:noFill/>
              </a:ln>
              <a:solidFill>
                <a:schemeClr val="accent3"/>
              </a:solidFill>
              <a:effectLst/>
              <a:uLnTx/>
              <a:uFillTx/>
              <a:latin typeface="Arial"/>
              <a:ea typeface="+mn-ea"/>
              <a:cs typeface="Arial"/>
              <a:sym typeface="Arial"/>
            </a:endParaRPr>
          </a:p>
          <a:p>
            <a:pPr marR="0" lvl="0" algn="l" defTabSz="914400" rtl="0" eaLnBrk="1" fontAlgn="auto" latinLnBrk="0" hangingPunct="1">
              <a:lnSpc>
                <a:spcPct val="100000"/>
              </a:lnSpc>
              <a:spcBef>
                <a:spcPts val="0"/>
              </a:spcBef>
              <a:spcAft>
                <a:spcPts val="0"/>
              </a:spcAft>
              <a:buClrTx/>
              <a:buSzTx/>
              <a:tabLst/>
              <a:defRPr/>
            </a:pPr>
            <a:endParaRPr kumimoji="0" lang="en-GB" sz="1400" b="0" i="0" u="none" strike="noStrike" kern="0" cap="none" spc="0" normalizeH="0" baseline="0" noProof="0">
              <a:ln>
                <a:noFill/>
              </a:ln>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0" cap="none" spc="0" normalizeH="0" baseline="0" noProof="0">
                <a:ln>
                  <a:noFill/>
                </a:ln>
                <a:effectLst/>
                <a:uLnTx/>
                <a:uFillTx/>
                <a:latin typeface="Arial"/>
                <a:ea typeface="+mn-ea"/>
                <a:cs typeface="Arial"/>
                <a:sym typeface="Arial"/>
                <a:hlinkClick r:id="rId10" action="ppaction://hlinksldjump">
                  <a:extLst>
                    <a:ext uri="{A12FA001-AC4F-418D-AE19-62706E023703}">
                      <ahyp:hlinkClr xmlns:ahyp="http://schemas.microsoft.com/office/drawing/2018/hyperlinkcolor" val="tx"/>
                    </a:ext>
                  </a:extLst>
                </a:hlinkClick>
              </a:rPr>
              <a:t>Life expectancy at birth</a:t>
            </a:r>
            <a:endParaRPr kumimoji="0" lang="en-GB" sz="1400" b="0" i="0" u="none" strike="noStrike" kern="0" cap="none" spc="0" normalizeH="0" baseline="0" noProof="0">
              <a:ln>
                <a:noFill/>
              </a:ln>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400" kern="0">
                <a:latin typeface="Arial"/>
                <a:cs typeface="Arial"/>
                <a:sym typeface="Arial"/>
                <a:hlinkClick r:id="rId11" action="ppaction://hlinksldjump">
                  <a:extLst>
                    <a:ext uri="{A12FA001-AC4F-418D-AE19-62706E023703}">
                      <ahyp:hlinkClr xmlns:ahyp="http://schemas.microsoft.com/office/drawing/2018/hyperlinkcolor" val="tx"/>
                    </a:ext>
                  </a:extLst>
                </a:hlinkClick>
              </a:rPr>
              <a:t>Healthy life expectancy</a:t>
            </a:r>
            <a:endParaRPr lang="en-GB" sz="1400" kern="0">
              <a:latin typeface="Arial"/>
              <a:cs typeface="Arial"/>
              <a:sym typeface="Arial"/>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0" cap="none" spc="0" normalizeH="0" baseline="0" noProof="0">
                <a:ln>
                  <a:noFill/>
                </a:ln>
                <a:effectLst/>
                <a:uLnTx/>
                <a:uFillTx/>
                <a:latin typeface="Arial"/>
                <a:cs typeface="Arial"/>
                <a:sym typeface="Arial"/>
                <a:hlinkClick r:id="rId12" action="ppaction://hlinksldjump">
                  <a:extLst>
                    <a:ext uri="{A12FA001-AC4F-418D-AE19-62706E023703}">
                      <ahyp:hlinkClr xmlns:ahyp="http://schemas.microsoft.com/office/drawing/2018/hyperlinkcolor" val="tx"/>
                    </a:ext>
                  </a:extLst>
                </a:hlinkClick>
              </a:rPr>
              <a:t>Disability</a:t>
            </a:r>
            <a:r>
              <a:rPr lang="en-GB" sz="1400" kern="0">
                <a:latin typeface="Arial"/>
                <a:cs typeface="Arial"/>
                <a:sym typeface="Arial"/>
                <a:hlinkClick r:id="rId12" action="ppaction://hlinksldjump">
                  <a:extLst>
                    <a:ext uri="{A12FA001-AC4F-418D-AE19-62706E023703}">
                      <ahyp:hlinkClr xmlns:ahyp="http://schemas.microsoft.com/office/drawing/2018/hyperlinkcolor" val="tx"/>
                    </a:ext>
                  </a:extLst>
                </a:hlinkClick>
              </a:rPr>
              <a:t>-free life expectancy</a:t>
            </a:r>
            <a:endParaRPr lang="en-GB" sz="1400" kern="0">
              <a:latin typeface="Arial"/>
              <a:cs typeface="Arial"/>
              <a:sym typeface="Arial"/>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400" kern="0">
                <a:latin typeface="Arial"/>
                <a:cs typeface="Arial"/>
                <a:sym typeface="Arial"/>
                <a:hlinkClick r:id="rId13" action="ppaction://hlinksldjump">
                  <a:extLst>
                    <a:ext uri="{A12FA001-AC4F-418D-AE19-62706E023703}">
                      <ahyp:hlinkClr xmlns:ahyp="http://schemas.microsoft.com/office/drawing/2018/hyperlinkcolor" val="tx"/>
                    </a:ext>
                  </a:extLst>
                </a:hlinkClick>
              </a:rPr>
              <a:t>Low birthweight</a:t>
            </a:r>
            <a:endParaRPr lang="en-GB" sz="1400" kern="0">
              <a:latin typeface="Arial"/>
              <a:cs typeface="Arial"/>
              <a:sym typeface="Arial"/>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400" kern="0">
                <a:latin typeface="Arial"/>
                <a:cs typeface="Arial"/>
                <a:sym typeface="Arial"/>
                <a:hlinkClick r:id="rId14" action="ppaction://hlinksldjump">
                  <a:extLst>
                    <a:ext uri="{A12FA001-AC4F-418D-AE19-62706E023703}">
                      <ahyp:hlinkClr xmlns:ahyp="http://schemas.microsoft.com/office/drawing/2018/hyperlinkcolor" val="tx"/>
                    </a:ext>
                  </a:extLst>
                </a:hlinkClick>
              </a:rPr>
              <a:t>Effects of the COVID-19 pandemic on health status</a:t>
            </a:r>
            <a:endParaRPr lang="en-GB" sz="1400" kern="0">
              <a:latin typeface="Arial"/>
              <a:cs typeface="Arial"/>
              <a:sym typeface="Arial"/>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400" kern="0">
                <a:latin typeface="Arial"/>
                <a:cs typeface="Arial"/>
                <a:sym typeface="Arial"/>
                <a:hlinkClick r:id="" action="ppaction://noaction">
                  <a:extLst>
                    <a:ext uri="{A12FA001-AC4F-418D-AE19-62706E023703}">
                      <ahyp:hlinkClr xmlns:ahyp="http://schemas.microsoft.com/office/drawing/2018/hyperlinkcolor" val="tx"/>
                    </a:ext>
                  </a:extLst>
                </a:hlinkClick>
              </a:rPr>
              <a:t>Health inequalities by ethnic group</a:t>
            </a:r>
            <a:endParaRPr lang="en-GB" sz="1400" kern="0">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a:ln>
                <a:noFill/>
              </a:ln>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a:ln>
                <a:noFill/>
              </a:ln>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a:ln>
                <a:noFill/>
              </a:ln>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a:ln>
                <a:noFill/>
              </a:ln>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Tx/>
              <a:buFontTx/>
              <a:buNone/>
              <a:tabLst/>
              <a:defRPr/>
            </a:pPr>
            <a:endParaRPr kumimoji="0" lang="en-GB" sz="1400" b="1" i="0" u="none" strike="noStrike" kern="0" cap="none" spc="0" normalizeH="0" baseline="0" noProof="0">
              <a:ln>
                <a:noFill/>
              </a:ln>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Tx/>
              <a:buFontTx/>
              <a:buNone/>
              <a:tabLst/>
              <a:defRPr/>
            </a:pPr>
            <a:endParaRPr kumimoji="0" lang="en-GB" sz="1400" b="1" i="0" u="none" strike="noStrike" kern="0" cap="none" spc="0" normalizeH="0" baseline="0" noProof="0">
              <a:ln>
                <a:noFill/>
              </a:ln>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Tx/>
              <a:buFontTx/>
              <a:buNone/>
              <a:tabLst/>
              <a:defRPr/>
            </a:pPr>
            <a:endParaRPr kumimoji="0" lang="en-GB" sz="1400" b="1" i="0" u="none" strike="noStrike" kern="0" cap="none" spc="0" normalizeH="0" baseline="0" noProof="0">
              <a:ln>
                <a:noFill/>
              </a:ln>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1" i="0" u="none" strike="noStrike" kern="0" cap="none" spc="0" normalizeH="0" baseline="0" noProof="0">
              <a:ln>
                <a:noFill/>
              </a:ln>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1400" b="0" i="0" u="none" strike="noStrike" kern="0" cap="none" spc="0" normalizeH="0" baseline="0" noProof="0">
              <a:ln>
                <a:noFill/>
              </a:ln>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1400" b="0" i="0" u="none" strike="noStrike" kern="0" cap="none" spc="0" normalizeH="0" baseline="0" noProof="0">
              <a:ln>
                <a:noFill/>
              </a:ln>
              <a:effectLst/>
              <a:uLnTx/>
              <a:uFillTx/>
              <a:latin typeface="Arial"/>
              <a:ea typeface="+mn-ea"/>
              <a:cs typeface="Arial"/>
              <a:sym typeface="Arial"/>
            </a:endParaRPr>
          </a:p>
        </p:txBody>
      </p:sp>
      <p:sp>
        <p:nvSpPr>
          <p:cNvPr id="5" name="TextBox 4">
            <a:extLst>
              <a:ext uri="{FF2B5EF4-FFF2-40B4-BE49-F238E27FC236}">
                <a16:creationId xmlns:a16="http://schemas.microsoft.com/office/drawing/2014/main" id="{2E323915-BF1E-95B2-42E0-4073C6477DC9}"/>
              </a:ext>
            </a:extLst>
          </p:cNvPr>
          <p:cNvSpPr txBox="1"/>
          <p:nvPr/>
        </p:nvSpPr>
        <p:spPr bwMode="gray">
          <a:xfrm>
            <a:off x="6130828" y="1401642"/>
            <a:ext cx="2827524" cy="5288718"/>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
                <a:srgbClr val="FFFFFF"/>
              </a:buClr>
              <a:buSzTx/>
              <a:buFontTx/>
              <a:buNone/>
              <a:tabLst/>
              <a:defRPr/>
            </a:pPr>
            <a:r>
              <a:rPr kumimoji="0" lang="en-GB" sz="1600" b="1" i="0" u="none" strike="noStrike" kern="0" cap="none" spc="0" normalizeH="0" baseline="0" noProof="0">
                <a:ln>
                  <a:noFill/>
                </a:ln>
                <a:solidFill>
                  <a:schemeClr val="accent3"/>
                </a:solidFill>
                <a:effectLst/>
                <a:uLnTx/>
                <a:uFillTx/>
                <a:latin typeface="Arial"/>
                <a:ea typeface="+mn-ea"/>
                <a:cs typeface="Arial"/>
                <a:sym typeface="Arial"/>
                <a:hlinkClick r:id="rId15" action="ppaction://hlinksldjump">
                  <a:extLst>
                    <a:ext uri="{A12FA001-AC4F-418D-AE19-62706E023703}">
                      <ahyp:hlinkClr xmlns:ahyp="http://schemas.microsoft.com/office/drawing/2018/hyperlinkcolor" val="tx"/>
                    </a:ext>
                  </a:extLst>
                </a:hlinkClick>
              </a:rPr>
              <a:t>Part 3 </a:t>
            </a:r>
          </a:p>
          <a:p>
            <a:pPr marL="0" marR="0" lvl="0" indent="0" algn="l" defTabSz="914400" rtl="0" eaLnBrk="1" fontAlgn="auto" latinLnBrk="0" hangingPunct="1">
              <a:lnSpc>
                <a:spcPct val="100000"/>
              </a:lnSpc>
              <a:spcBef>
                <a:spcPts val="0"/>
              </a:spcBef>
              <a:spcAft>
                <a:spcPts val="0"/>
              </a:spcAft>
              <a:buClr>
                <a:srgbClr val="FFFFFF"/>
              </a:buClr>
              <a:buSzTx/>
              <a:buFontTx/>
              <a:buNone/>
              <a:tabLst/>
              <a:defRPr/>
            </a:pPr>
            <a:r>
              <a:rPr kumimoji="0" lang="en-GB" sz="1600" b="1" i="0" u="none" strike="noStrike" kern="0" cap="none" spc="0" normalizeH="0" baseline="0" noProof="0">
                <a:ln>
                  <a:noFill/>
                </a:ln>
                <a:solidFill>
                  <a:schemeClr val="accent3"/>
                </a:solidFill>
                <a:effectLst/>
                <a:uLnTx/>
                <a:uFillTx/>
                <a:latin typeface="Arial"/>
                <a:ea typeface="+mn-ea"/>
                <a:cs typeface="Arial"/>
                <a:sym typeface="Arial"/>
                <a:hlinkClick r:id="rId15" action="ppaction://hlinksldjump">
                  <a:extLst>
                    <a:ext uri="{A12FA001-AC4F-418D-AE19-62706E023703}">
                      <ahyp:hlinkClr xmlns:ahyp="http://schemas.microsoft.com/office/drawing/2018/hyperlinkcolor" val="tx"/>
                    </a:ext>
                  </a:extLst>
                </a:hlinkClick>
              </a:rPr>
              <a:t>Why Inequality exists? - Wider determinants</a:t>
            </a:r>
            <a:endParaRPr kumimoji="0" lang="en-GB" sz="1600" b="1" i="0" u="none" strike="noStrike" kern="0" cap="none" spc="0" normalizeH="0" baseline="0" noProof="0">
              <a:ln>
                <a:noFill/>
              </a:ln>
              <a:solidFill>
                <a:schemeClr val="accent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Tx/>
              <a:buFontTx/>
              <a:buNone/>
              <a:tabLst/>
              <a:defRPr/>
            </a:pPr>
            <a:endParaRPr kumimoji="0" lang="en-GB" sz="1600" b="1" i="0" u="none" strike="noStrike" kern="0" cap="none" spc="0" normalizeH="0" baseline="0" noProof="0">
              <a:ln>
                <a:noFill/>
              </a:ln>
              <a:effectLst/>
              <a:uLnTx/>
              <a:uFillTx/>
              <a:latin typeface="Arial"/>
              <a:ea typeface="+mn-ea"/>
              <a:cs typeface="Arial"/>
              <a:sym typeface="Arial"/>
            </a:endParaRPr>
          </a:p>
          <a:p>
            <a:pPr marL="342900" marR="0" lvl="0" indent="-342900" algn="l" defTabSz="914400" rtl="0" eaLnBrk="1" fontAlgn="auto" latinLnBrk="0" hangingPunct="1">
              <a:lnSpc>
                <a:spcPct val="100000"/>
              </a:lnSpc>
              <a:spcBef>
                <a:spcPts val="0"/>
              </a:spcBef>
              <a:spcAft>
                <a:spcPts val="0"/>
              </a:spcAft>
              <a:buClr>
                <a:srgbClr val="FFFFFF"/>
              </a:buClr>
              <a:buSzTx/>
              <a:buFontTx/>
              <a:buAutoNum type="arabicPeriod"/>
              <a:tabLst/>
              <a:defRPr/>
            </a:pPr>
            <a:r>
              <a:rPr kumimoji="0" lang="en-GB" sz="1400" b="1" i="0" strike="noStrike" kern="0" cap="none" spc="0" normalizeH="0" baseline="0" noProof="0">
                <a:ln>
                  <a:noFill/>
                </a:ln>
                <a:effectLst/>
                <a:uLnTx/>
                <a:uFillTx/>
                <a:latin typeface="Arial"/>
                <a:ea typeface="+mn-ea"/>
                <a:cs typeface="Arial"/>
                <a:sym typeface="Arial"/>
                <a:hlinkClick r:id="rId16" action="ppaction://hlinksldjump">
                  <a:extLst>
                    <a:ext uri="{A12FA001-AC4F-418D-AE19-62706E023703}">
                      <ahyp:hlinkClr xmlns:ahyp="http://schemas.microsoft.com/office/drawing/2018/hyperlinkcolor" val="tx"/>
                    </a:ext>
                  </a:extLst>
                </a:hlinkClick>
              </a:rPr>
              <a:t>Give every child the best start in life</a:t>
            </a:r>
            <a:endParaRPr kumimoji="0" lang="en-GB" sz="1400" b="1" i="0" strike="noStrike" kern="0" cap="none" spc="0" normalizeH="0" baseline="0" noProof="0">
              <a:ln>
                <a:noFill/>
              </a:ln>
              <a:effectLst/>
              <a:uLnTx/>
              <a:uFillTx/>
              <a:latin typeface="Arial"/>
              <a:ea typeface="+mn-ea"/>
              <a:cs typeface="Arial"/>
              <a:sym typeface="Arial"/>
            </a:endParaRPr>
          </a:p>
          <a:p>
            <a:pPr marL="742950" marR="0" lvl="1"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GB" sz="1400" b="0" i="0" u="none" strike="noStrike" kern="0" cap="none" spc="0" normalizeH="0" baseline="0" noProof="0">
                <a:ln>
                  <a:noFill/>
                </a:ln>
                <a:effectLst/>
                <a:uLnTx/>
                <a:uFillTx/>
                <a:latin typeface="Arial"/>
                <a:ea typeface="+mn-ea"/>
                <a:cs typeface="Arial"/>
                <a:sym typeface="Arial"/>
                <a:hlinkClick r:id="rId16" action="ppaction://hlinksldjump">
                  <a:extLst>
                    <a:ext uri="{A12FA001-AC4F-418D-AE19-62706E023703}">
                      <ahyp:hlinkClr xmlns:ahyp="http://schemas.microsoft.com/office/drawing/2018/hyperlinkcolor" val="tx"/>
                    </a:ext>
                  </a:extLst>
                </a:hlinkClick>
              </a:rPr>
              <a:t>School readiness</a:t>
            </a:r>
            <a:endParaRPr kumimoji="0" lang="en-GB" sz="1400" b="0" i="0" u="none" strike="noStrike" kern="0" cap="none" spc="0" normalizeH="0" baseline="0" noProof="0">
              <a:ln>
                <a:noFill/>
              </a:ln>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Tx/>
              <a:buFontTx/>
              <a:buNone/>
              <a:tabLst/>
              <a:defRPr/>
            </a:pPr>
            <a:endParaRPr kumimoji="0" lang="en-GB" sz="1400" b="0" i="0" u="none" strike="noStrike" kern="0" cap="none" spc="0" normalizeH="0" baseline="0" noProof="0">
              <a:ln>
                <a:noFill/>
              </a:ln>
              <a:effectLst/>
              <a:uLnTx/>
              <a:uFillTx/>
              <a:latin typeface="Arial"/>
              <a:ea typeface="+mn-ea"/>
              <a:cs typeface="Arial"/>
              <a:sym typeface="Arial"/>
              <a:hlinkClick r:id="rId16" action="ppaction://hlinksldjump">
                <a:extLst>
                  <a:ext uri="{A12FA001-AC4F-418D-AE19-62706E023703}">
                    <ahyp:hlinkClr xmlns:ahyp="http://schemas.microsoft.com/office/drawing/2018/hyperlinkcolor" val="tx"/>
                  </a:ext>
                </a:extLst>
              </a:hlinkClick>
            </a:endParaRPr>
          </a:p>
          <a:p>
            <a:pPr marL="342900" marR="0" lvl="0" indent="-342900" algn="l" defTabSz="914400" rtl="0" eaLnBrk="1" fontAlgn="auto" latinLnBrk="0" hangingPunct="1">
              <a:lnSpc>
                <a:spcPct val="100000"/>
              </a:lnSpc>
              <a:spcBef>
                <a:spcPts val="0"/>
              </a:spcBef>
              <a:spcAft>
                <a:spcPts val="0"/>
              </a:spcAft>
              <a:buClr>
                <a:srgbClr val="FFFFFF"/>
              </a:buClr>
              <a:buSzTx/>
              <a:buFont typeface="+mj-lt"/>
              <a:buAutoNum type="arabicPeriod" startAt="2"/>
              <a:tabLst/>
              <a:defRPr/>
            </a:pPr>
            <a:r>
              <a:rPr kumimoji="0" lang="en-GB" sz="1400" b="1" i="0" strike="noStrike" kern="0" cap="none" spc="0" normalizeH="0" baseline="0" noProof="0">
                <a:ln>
                  <a:noFill/>
                </a:ln>
                <a:effectLst/>
                <a:uLnTx/>
                <a:uFillTx/>
                <a:latin typeface="Arial"/>
                <a:ea typeface="+mn-ea"/>
                <a:cs typeface="Arial"/>
                <a:sym typeface="Arial"/>
                <a:hlinkClick r:id="rId17" action="ppaction://hlinksldjump">
                  <a:extLst>
                    <a:ext uri="{A12FA001-AC4F-418D-AE19-62706E023703}">
                      <ahyp:hlinkClr xmlns:ahyp="http://schemas.microsoft.com/office/drawing/2018/hyperlinkcolor" val="tx"/>
                    </a:ext>
                  </a:extLst>
                </a:hlinkClick>
              </a:rPr>
              <a:t>Enabling children, young people and adults to maximise their capabilities</a:t>
            </a:r>
            <a:endParaRPr kumimoji="0" lang="en-GB" sz="1400" b="1" i="0" strike="noStrike" kern="0" cap="none" spc="0" normalizeH="0" baseline="0" noProof="0">
              <a:ln>
                <a:noFill/>
              </a:ln>
              <a:effectLst/>
              <a:uLnTx/>
              <a:uFillTx/>
              <a:latin typeface="Arial"/>
              <a:ea typeface="+mn-ea"/>
              <a:cs typeface="Arial"/>
              <a:sym typeface="Arial"/>
            </a:endParaRPr>
          </a:p>
          <a:p>
            <a:pPr marL="742950" marR="0" lvl="1"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GB" sz="1400" b="0" i="0" strike="noStrike" kern="0" cap="none" spc="0" normalizeH="0" baseline="0" noProof="0">
                <a:ln>
                  <a:noFill/>
                </a:ln>
                <a:effectLst/>
                <a:uLnTx/>
                <a:uFillTx/>
                <a:latin typeface="Arial"/>
                <a:ea typeface="+mn-ea"/>
                <a:cs typeface="Arial"/>
                <a:sym typeface="Arial"/>
                <a:hlinkClick r:id="rId17" action="ppaction://hlinksldjump">
                  <a:extLst>
                    <a:ext uri="{A12FA001-AC4F-418D-AE19-62706E023703}">
                      <ahyp:hlinkClr xmlns:ahyp="http://schemas.microsoft.com/office/drawing/2018/hyperlinkcolor" val="tx"/>
                    </a:ext>
                  </a:extLst>
                </a:hlinkClick>
              </a:rPr>
              <a:t>KS4 Attainment</a:t>
            </a:r>
            <a:endParaRPr kumimoji="0" lang="en-GB" sz="1400" b="0" i="0" strike="noStrike" kern="0" cap="none" spc="0" normalizeH="0" baseline="0" noProof="0">
              <a:ln>
                <a:noFill/>
              </a:ln>
              <a:effectLst/>
              <a:uLnTx/>
              <a:uFillTx/>
              <a:latin typeface="Arial"/>
              <a:ea typeface="+mn-ea"/>
              <a:cs typeface="Arial"/>
              <a:sym typeface="Arial"/>
            </a:endParaRPr>
          </a:p>
          <a:p>
            <a:pPr marL="742950" marR="0" lvl="1"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lang="en-GB" sz="1400" b="0" i="0" u="none" strike="noStrike" kern="0" cap="none" spc="0" normalizeH="0" baseline="0" noProof="0">
              <a:ln>
                <a:noFill/>
              </a:ln>
              <a:effectLst/>
              <a:uLnTx/>
              <a:uFillTx/>
              <a:latin typeface="Arial"/>
              <a:cs typeface="Arial"/>
            </a:endParaRPr>
          </a:p>
          <a:p>
            <a:pPr marL="342900" marR="0" lvl="0" indent="-342900" algn="l" defTabSz="914400" rtl="0" eaLnBrk="1" fontAlgn="auto" latinLnBrk="0" hangingPunct="1">
              <a:lnSpc>
                <a:spcPct val="100000"/>
              </a:lnSpc>
              <a:spcBef>
                <a:spcPts val="0"/>
              </a:spcBef>
              <a:spcAft>
                <a:spcPts val="0"/>
              </a:spcAft>
              <a:buClr>
                <a:srgbClr val="FFFFFF"/>
              </a:buClr>
              <a:buSzTx/>
              <a:buFont typeface="+mj-lt"/>
              <a:buAutoNum type="arabicPeriod" startAt="3"/>
              <a:tabLst/>
              <a:defRPr/>
            </a:pPr>
            <a:r>
              <a:rPr kumimoji="0" lang="en-GB" sz="1400" b="1" i="0" strike="noStrike" kern="0" cap="none" spc="0" normalizeH="0" baseline="0" noProof="0">
                <a:ln>
                  <a:noFill/>
                </a:ln>
                <a:effectLst/>
                <a:uLnTx/>
                <a:uFillTx/>
                <a:latin typeface="Arial"/>
                <a:ea typeface="+mn-ea"/>
                <a:cs typeface="Arial"/>
                <a:sym typeface="Arial"/>
                <a:hlinkClick r:id="rId18" action="ppaction://hlinksldjump">
                  <a:extLst>
                    <a:ext uri="{A12FA001-AC4F-418D-AE19-62706E023703}">
                      <ahyp:hlinkClr xmlns:ahyp="http://schemas.microsoft.com/office/drawing/2018/hyperlinkcolor" val="tx"/>
                    </a:ext>
                  </a:extLst>
                </a:hlinkClick>
              </a:rPr>
              <a:t>Fair employment and good work for all</a:t>
            </a:r>
            <a:endParaRPr kumimoji="0" lang="en-GB" sz="1400" b="1" i="0" strike="noStrike" kern="0" cap="none" spc="0" normalizeH="0" baseline="0" noProof="0">
              <a:ln>
                <a:noFill/>
              </a:ln>
              <a:effectLst/>
              <a:uLnTx/>
              <a:uFillTx/>
              <a:latin typeface="Arial"/>
              <a:ea typeface="+mn-ea"/>
              <a:cs typeface="Arial"/>
              <a:sym typeface="Arial"/>
            </a:endParaRPr>
          </a:p>
          <a:p>
            <a:pPr marL="742950" marR="0" lvl="1"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GB" sz="1400" b="0" i="0" u="none" strike="noStrike" kern="0" cap="none" spc="0" normalizeH="0" baseline="0" noProof="0">
                <a:ln>
                  <a:noFill/>
                </a:ln>
                <a:effectLst/>
                <a:uLnTx/>
                <a:uFillTx/>
                <a:latin typeface="Arial"/>
                <a:ea typeface="+mn-ea"/>
                <a:cs typeface="Arial"/>
                <a:sym typeface="Arial"/>
                <a:hlinkClick r:id="rId18" action="ppaction://hlinksldjump">
                  <a:extLst>
                    <a:ext uri="{A12FA001-AC4F-418D-AE19-62706E023703}">
                      <ahyp:hlinkClr xmlns:ahyp="http://schemas.microsoft.com/office/drawing/2018/hyperlinkcolor" val="tx"/>
                    </a:ext>
                  </a:extLst>
                </a:hlinkClick>
              </a:rPr>
              <a:t>Income and Employment</a:t>
            </a:r>
            <a:endParaRPr kumimoji="0" lang="en-GB" sz="1400" b="0" i="0" u="none" strike="noStrike" kern="0" cap="none" spc="0" normalizeH="0" baseline="0" noProof="0">
              <a:ln>
                <a:noFill/>
              </a:ln>
              <a:effectLst/>
              <a:uLnTx/>
              <a:uFillTx/>
              <a:latin typeface="Arial"/>
              <a:ea typeface="+mn-ea"/>
              <a:cs typeface="Arial"/>
              <a:sym typeface="Arial"/>
            </a:endParaRPr>
          </a:p>
          <a:p>
            <a:pPr marL="457200" marR="0" lvl="1" indent="0" algn="l" defTabSz="914400" rtl="0" eaLnBrk="1" fontAlgn="auto" latinLnBrk="0" hangingPunct="1">
              <a:lnSpc>
                <a:spcPct val="100000"/>
              </a:lnSpc>
              <a:spcBef>
                <a:spcPts val="0"/>
              </a:spcBef>
              <a:spcAft>
                <a:spcPts val="0"/>
              </a:spcAft>
              <a:buClr>
                <a:srgbClr val="FFFFFF"/>
              </a:buClr>
              <a:buSzTx/>
              <a:buFontTx/>
              <a:buNone/>
              <a:tabLst/>
              <a:defRPr/>
            </a:pPr>
            <a:endParaRPr kumimoji="0" lang="en-GB" sz="1400" b="0" i="0" u="none" strike="noStrike" kern="0" cap="none" spc="0" normalizeH="0" baseline="0" noProof="0">
              <a:ln>
                <a:noFill/>
              </a:ln>
              <a:effectLst/>
              <a:uLnTx/>
              <a:uFillTx/>
              <a:latin typeface="Arial"/>
              <a:ea typeface="+mn-ea"/>
              <a:cs typeface="Arial"/>
              <a:sym typeface="Arial"/>
            </a:endParaRPr>
          </a:p>
          <a:p>
            <a:pPr marL="342900" marR="0" lvl="0" indent="-342900" algn="l" defTabSz="914400" rtl="0" eaLnBrk="1" fontAlgn="auto" latinLnBrk="0" hangingPunct="1">
              <a:lnSpc>
                <a:spcPct val="100000"/>
              </a:lnSpc>
              <a:spcBef>
                <a:spcPts val="0"/>
              </a:spcBef>
              <a:spcAft>
                <a:spcPts val="0"/>
              </a:spcAft>
              <a:buClr>
                <a:srgbClr val="FFFFFF"/>
              </a:buClr>
              <a:buSzTx/>
              <a:buFont typeface="+mj-lt"/>
              <a:buAutoNum type="arabicPeriod" startAt="4"/>
              <a:tabLst/>
              <a:defRPr/>
            </a:pPr>
            <a:r>
              <a:rPr kumimoji="0" lang="en-GB" sz="1400" b="1" i="0" strike="noStrike" kern="0" cap="none" spc="0" normalizeH="0" baseline="0" noProof="0">
                <a:ln>
                  <a:noFill/>
                </a:ln>
                <a:effectLst/>
                <a:uLnTx/>
                <a:uFillTx/>
                <a:latin typeface="Arial"/>
                <a:ea typeface="+mn-ea"/>
                <a:cs typeface="Arial"/>
                <a:sym typeface="Arial"/>
                <a:hlinkClick r:id="rId19" action="ppaction://hlinksldjump">
                  <a:extLst>
                    <a:ext uri="{A12FA001-AC4F-418D-AE19-62706E023703}">
                      <ahyp:hlinkClr xmlns:ahyp="http://schemas.microsoft.com/office/drawing/2018/hyperlinkcolor" val="tx"/>
                    </a:ext>
                  </a:extLst>
                </a:hlinkClick>
              </a:rPr>
              <a:t>Healthy standard of living</a:t>
            </a:r>
            <a:endParaRPr kumimoji="0" lang="en-GB" sz="1400" b="1" i="0" strike="noStrike" kern="0" cap="none" spc="0" normalizeH="0" baseline="0" noProof="0">
              <a:ln>
                <a:noFill/>
              </a:ln>
              <a:effectLst/>
              <a:uLnTx/>
              <a:uFillTx/>
              <a:latin typeface="Arial"/>
              <a:ea typeface="+mn-ea"/>
              <a:cs typeface="Arial"/>
              <a:sym typeface="Arial"/>
            </a:endParaRPr>
          </a:p>
          <a:p>
            <a:pPr marL="742950" marR="0" lvl="1"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GB" sz="1400" b="0" i="0" u="none" strike="noStrike" kern="0" cap="none" spc="0" normalizeH="0" baseline="0" noProof="0">
                <a:ln>
                  <a:noFill/>
                </a:ln>
                <a:effectLst/>
                <a:uLnTx/>
                <a:uFillTx/>
                <a:latin typeface="Arial"/>
                <a:ea typeface="+mn-ea"/>
                <a:cs typeface="Arial"/>
                <a:sym typeface="Arial"/>
                <a:hlinkClick r:id="rId19" action="ppaction://hlinksldjump">
                  <a:extLst>
                    <a:ext uri="{A12FA001-AC4F-418D-AE19-62706E023703}">
                      <ahyp:hlinkClr xmlns:ahyp="http://schemas.microsoft.com/office/drawing/2018/hyperlinkcolor" val="tx"/>
                    </a:ext>
                  </a:extLst>
                </a:hlinkClick>
              </a:rPr>
              <a:t>Poverty</a:t>
            </a:r>
            <a:endParaRPr kumimoji="0" lang="en-GB" sz="1400" b="0" i="0" u="none" strike="noStrike" kern="0" cap="none" spc="0" normalizeH="0" baseline="0" noProof="0">
              <a:ln>
                <a:noFill/>
              </a:ln>
              <a:effectLst/>
              <a:uLnTx/>
              <a:uFillTx/>
              <a:latin typeface="Arial"/>
              <a:ea typeface="+mn-ea"/>
              <a:cs typeface="Arial"/>
              <a:sym typeface="Arial"/>
            </a:endParaRPr>
          </a:p>
          <a:p>
            <a:pPr marL="742950" marR="0" lvl="1"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lang="en-GB" sz="1400" kern="0">
                <a:latin typeface="Arial"/>
                <a:cs typeface="Arial"/>
                <a:sym typeface="Arial"/>
                <a:hlinkClick r:id="rId20" action="ppaction://hlinksldjump">
                  <a:extLst>
                    <a:ext uri="{A12FA001-AC4F-418D-AE19-62706E023703}">
                      <ahyp:hlinkClr xmlns:ahyp="http://schemas.microsoft.com/office/drawing/2018/hyperlinkcolor" val="tx"/>
                    </a:ext>
                  </a:extLst>
                </a:hlinkClick>
              </a:rPr>
              <a:t>Cost of living</a:t>
            </a:r>
            <a:endParaRPr lang="en-GB" sz="1400" kern="0">
              <a:latin typeface="Arial"/>
              <a:cs typeface="Arial"/>
              <a:sym typeface="Arial"/>
            </a:endParaRPr>
          </a:p>
          <a:p>
            <a:pPr marL="742950" marR="0" lvl="1"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GB" sz="1400" b="0" i="0" u="none" strike="noStrike" kern="0" cap="none" spc="0" normalizeH="0" baseline="0" noProof="0">
              <a:ln>
                <a:noFill/>
              </a:ln>
              <a:effectLst/>
              <a:uLnTx/>
              <a:uFillTx/>
              <a:latin typeface="Arial"/>
              <a:ea typeface="+mn-ea"/>
              <a:cs typeface="Arial"/>
              <a:sym typeface="Arial"/>
            </a:endParaRPr>
          </a:p>
          <a:p>
            <a:pPr marL="742950" marR="0" lvl="1"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GB" sz="1400" b="0" i="0" u="none" strike="noStrike" kern="0" cap="none" spc="0" normalizeH="0" baseline="0" noProof="0">
              <a:ln>
                <a:noFill/>
              </a:ln>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GB" sz="1400" b="0" i="0" u="none" strike="noStrike" kern="0" cap="none" spc="0" normalizeH="0" baseline="0" noProof="0">
              <a:ln>
                <a:noFill/>
              </a:ln>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GB" sz="1400" b="0" i="0" u="none" strike="noStrike" kern="0" cap="none" spc="0" normalizeH="0" baseline="0" noProof="0">
              <a:ln>
                <a:noFill/>
              </a:ln>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GB" sz="1400" b="0" i="0" u="none" strike="noStrike" kern="0" cap="none" spc="0" normalizeH="0" baseline="0" noProof="0">
              <a:ln>
                <a:noFill/>
              </a:ln>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GB" sz="1400" b="0" i="0" u="none" strike="noStrike" kern="0" cap="none" spc="0" normalizeH="0" baseline="0" noProof="0">
              <a:ln>
                <a:noFill/>
              </a:ln>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GB" sz="1400" b="0" i="0" u="none" strike="noStrike" kern="0" cap="none" spc="0" normalizeH="0" baseline="0" noProof="0">
              <a:ln>
                <a:noFill/>
              </a:ln>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GB" sz="1400" b="1" i="0" u="none" strike="noStrike" kern="0" cap="none" spc="0" normalizeH="0" baseline="0" noProof="0">
              <a:ln>
                <a:noFill/>
              </a:ln>
              <a:effectLst/>
              <a:uLnTx/>
              <a:uFillTx/>
              <a:latin typeface="Arial"/>
              <a:ea typeface="+mn-ea"/>
              <a:cs typeface="Arial"/>
              <a:sym typeface="Arial"/>
            </a:endParaRPr>
          </a:p>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1" i="0" u="none" strike="noStrike" kern="0" cap="none" spc="0" normalizeH="0" baseline="0" noProof="0">
              <a:ln>
                <a:noFill/>
              </a:ln>
              <a:effectLst/>
              <a:uLnTx/>
              <a:uFillTx/>
              <a:latin typeface="Arial"/>
              <a:ea typeface="+mn-ea"/>
              <a:cs typeface="Arial"/>
              <a:sym typeface="Arial"/>
            </a:endParaRPr>
          </a:p>
          <a:p>
            <a:pPr marL="800100" marR="0" lvl="1" indent="-342900" algn="l" defTabSz="914400" rtl="0" eaLnBrk="1" fontAlgn="auto" latinLnBrk="0" hangingPunct="1">
              <a:lnSpc>
                <a:spcPct val="100000"/>
              </a:lnSpc>
              <a:spcBef>
                <a:spcPts val="0"/>
              </a:spcBef>
              <a:spcAft>
                <a:spcPts val="0"/>
              </a:spcAft>
              <a:buClr>
                <a:srgbClr val="000000"/>
              </a:buClr>
              <a:buSzTx/>
              <a:buFont typeface="+mj-lt"/>
              <a:buAutoNum type="arabicPeriod"/>
              <a:tabLst/>
              <a:defRPr/>
            </a:pPr>
            <a:endParaRPr kumimoji="0" lang="en-GB" sz="1400" b="1" i="0" u="none" strike="noStrike" kern="0" cap="none" spc="0" normalizeH="0" baseline="0" noProof="0">
              <a:ln>
                <a:noFill/>
              </a:ln>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1400" b="0" i="0" u="none" strike="noStrike" kern="0" cap="none" spc="0" normalizeH="0" baseline="0" noProof="0">
              <a:ln>
                <a:noFill/>
              </a:ln>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1400" b="0" i="0" u="none" strike="noStrike" kern="0" cap="none" spc="0" normalizeH="0" baseline="0" noProof="0">
              <a:ln>
                <a:noFill/>
              </a:ln>
              <a:effectLst/>
              <a:uLnTx/>
              <a:uFillTx/>
              <a:latin typeface="Arial"/>
              <a:ea typeface="+mn-ea"/>
              <a:cs typeface="Arial"/>
              <a:sym typeface="Arial"/>
            </a:endParaRPr>
          </a:p>
        </p:txBody>
      </p:sp>
      <p:sp>
        <p:nvSpPr>
          <p:cNvPr id="6" name="TextBox 5">
            <a:extLst>
              <a:ext uri="{FF2B5EF4-FFF2-40B4-BE49-F238E27FC236}">
                <a16:creationId xmlns:a16="http://schemas.microsoft.com/office/drawing/2014/main" id="{BEAC206C-5781-7151-F57B-FCC3EA6DC48D}"/>
              </a:ext>
            </a:extLst>
          </p:cNvPr>
          <p:cNvSpPr txBox="1"/>
          <p:nvPr/>
        </p:nvSpPr>
        <p:spPr bwMode="gray">
          <a:xfrm>
            <a:off x="8978830" y="1389929"/>
            <a:ext cx="2838747" cy="5163271"/>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
                <a:srgbClr val="FFFFFF"/>
              </a:buClr>
              <a:buSzTx/>
              <a:buFontTx/>
              <a:buNone/>
              <a:tabLst/>
              <a:defRPr/>
            </a:pPr>
            <a:r>
              <a:rPr kumimoji="0" lang="en-GB" sz="1600" b="1" i="0" u="none" strike="noStrike" kern="0" cap="none" spc="0" normalizeH="0" baseline="0" noProof="0">
                <a:ln>
                  <a:noFill/>
                </a:ln>
                <a:solidFill>
                  <a:schemeClr val="accent3"/>
                </a:solidFill>
                <a:effectLst/>
                <a:uLnTx/>
                <a:uFillTx/>
                <a:latin typeface="Arial"/>
                <a:ea typeface="+mn-ea"/>
                <a:cs typeface="Arial"/>
                <a:sym typeface="Arial"/>
              </a:rPr>
              <a:t>Part 3 – Contd.</a:t>
            </a:r>
          </a:p>
          <a:p>
            <a:pPr marL="0" marR="0" lvl="0" indent="0" algn="l" defTabSz="914400" rtl="0" eaLnBrk="1" fontAlgn="auto" latinLnBrk="0" hangingPunct="1">
              <a:lnSpc>
                <a:spcPct val="100000"/>
              </a:lnSpc>
              <a:spcBef>
                <a:spcPts val="0"/>
              </a:spcBef>
              <a:spcAft>
                <a:spcPts val="0"/>
              </a:spcAft>
              <a:buClr>
                <a:srgbClr val="FFFFFF"/>
              </a:buClr>
              <a:buSzTx/>
              <a:buFontTx/>
              <a:buNone/>
              <a:tabLst/>
              <a:defRPr/>
            </a:pPr>
            <a:endParaRPr kumimoji="0" lang="en-GB" sz="1400" b="0" i="0" u="none" strike="noStrike" kern="0" cap="none" spc="0" normalizeH="0" baseline="0" noProof="0">
              <a:ln>
                <a:noFill/>
              </a:ln>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Tx/>
              <a:buFontTx/>
              <a:buNone/>
              <a:tabLst/>
              <a:defRPr/>
            </a:pPr>
            <a:endParaRPr lang="en-GB" sz="1400" kern="0">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Tx/>
              <a:buFontTx/>
              <a:buNone/>
              <a:tabLst/>
              <a:defRPr/>
            </a:pPr>
            <a:endParaRPr kumimoji="0" lang="en-GB" sz="1400" b="0" i="0" u="none" strike="noStrike" kern="0" cap="none" spc="0" normalizeH="0" baseline="0" noProof="0">
              <a:ln>
                <a:noFill/>
              </a:ln>
              <a:effectLst/>
              <a:uLnTx/>
              <a:uFillTx/>
              <a:latin typeface="Arial"/>
              <a:ea typeface="+mn-ea"/>
              <a:cs typeface="Arial"/>
              <a:sym typeface="Arial"/>
            </a:endParaRPr>
          </a:p>
          <a:p>
            <a:pPr marL="342900" marR="0" lvl="0" indent="-342900" algn="l" defTabSz="914400" rtl="0" eaLnBrk="1" fontAlgn="auto" latinLnBrk="0" hangingPunct="1">
              <a:lnSpc>
                <a:spcPct val="100000"/>
              </a:lnSpc>
              <a:spcBef>
                <a:spcPts val="0"/>
              </a:spcBef>
              <a:spcAft>
                <a:spcPts val="0"/>
              </a:spcAft>
              <a:buClr>
                <a:srgbClr val="FFFFFF"/>
              </a:buClr>
              <a:buSzTx/>
              <a:buFont typeface="+mj-lt"/>
              <a:buAutoNum type="arabicPeriod" startAt="5"/>
              <a:tabLst/>
              <a:defRPr/>
            </a:pPr>
            <a:r>
              <a:rPr kumimoji="0" lang="en-GB" sz="1400" b="1" i="0" strike="noStrike" kern="0" cap="none" spc="0" normalizeH="0" baseline="0" noProof="0">
                <a:ln>
                  <a:noFill/>
                </a:ln>
                <a:effectLst/>
                <a:uLnTx/>
                <a:uFillTx/>
                <a:latin typeface="Arial"/>
                <a:ea typeface="+mn-ea"/>
                <a:cs typeface="Arial"/>
                <a:sym typeface="Arial"/>
                <a:hlinkClick r:id="rId21" action="ppaction://hlinksldjump">
                  <a:extLst>
                    <a:ext uri="{A12FA001-AC4F-418D-AE19-62706E023703}">
                      <ahyp:hlinkClr xmlns:ahyp="http://schemas.microsoft.com/office/drawing/2018/hyperlinkcolor" val="tx"/>
                    </a:ext>
                  </a:extLst>
                </a:hlinkClick>
              </a:rPr>
              <a:t>Healthy and sustainable places and communities</a:t>
            </a:r>
            <a:endParaRPr kumimoji="0" lang="en-GB" sz="1400" b="1" i="0" strike="noStrike" kern="0" cap="none" spc="0" normalizeH="0" baseline="0" noProof="0">
              <a:ln>
                <a:noFill/>
              </a:ln>
              <a:effectLst/>
              <a:uLnTx/>
              <a:uFillTx/>
              <a:latin typeface="Arial"/>
              <a:ea typeface="+mn-ea"/>
              <a:cs typeface="Arial"/>
              <a:sym typeface="Arial"/>
            </a:endParaRPr>
          </a:p>
          <a:p>
            <a:pPr marL="742950" marR="0" lvl="1"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GB" sz="1400" b="0" i="0" u="none" strike="noStrike" kern="0" cap="none" spc="0" normalizeH="0" baseline="0" noProof="0">
                <a:ln>
                  <a:noFill/>
                </a:ln>
                <a:effectLst/>
                <a:uLnTx/>
                <a:uFillTx/>
                <a:latin typeface="Arial"/>
                <a:ea typeface="+mn-ea"/>
                <a:cs typeface="Arial"/>
                <a:sym typeface="Arial"/>
                <a:hlinkClick r:id="rId21" action="ppaction://hlinksldjump">
                  <a:extLst>
                    <a:ext uri="{A12FA001-AC4F-418D-AE19-62706E023703}">
                      <ahyp:hlinkClr xmlns:ahyp="http://schemas.microsoft.com/office/drawing/2018/hyperlinkcolor" val="tx"/>
                    </a:ext>
                  </a:extLst>
                </a:hlinkClick>
              </a:rPr>
              <a:t>Housing</a:t>
            </a:r>
            <a:endParaRPr kumimoji="0" lang="en-GB" sz="1400" b="0" i="0" u="none" strike="noStrike" kern="0" cap="none" spc="0" normalizeH="0" baseline="0" noProof="0">
              <a:ln>
                <a:noFill/>
              </a:ln>
              <a:effectLst/>
              <a:uLnTx/>
              <a:uFillTx/>
              <a:latin typeface="Arial"/>
              <a:ea typeface="+mn-ea"/>
              <a:cs typeface="Arial"/>
            </a:endParaRPr>
          </a:p>
          <a:p>
            <a:pPr marL="742950" marR="0" lvl="1"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GB" sz="1400" b="0" i="0" u="none" strike="noStrike" kern="0" cap="none" spc="0" normalizeH="0" baseline="0" noProof="0">
                <a:ln>
                  <a:noFill/>
                </a:ln>
                <a:effectLst/>
                <a:uLnTx/>
                <a:uFillTx/>
                <a:latin typeface="Arial"/>
                <a:ea typeface="+mn-ea"/>
                <a:cs typeface="Arial"/>
                <a:sym typeface="Arial"/>
                <a:hlinkClick r:id="rId22" action="ppaction://hlinksldjump">
                  <a:extLst>
                    <a:ext uri="{A12FA001-AC4F-418D-AE19-62706E023703}">
                      <ahyp:hlinkClr xmlns:ahyp="http://schemas.microsoft.com/office/drawing/2018/hyperlinkcolor" val="tx"/>
                    </a:ext>
                  </a:extLst>
                </a:hlinkClick>
              </a:rPr>
              <a:t>Active Travel</a:t>
            </a:r>
            <a:endParaRPr kumimoji="0" lang="en-GB" sz="1400" b="0" i="0" u="none" strike="noStrike" kern="0" cap="none" spc="0" normalizeH="0" baseline="0" noProof="0">
              <a:ln>
                <a:noFill/>
              </a:ln>
              <a:effectLst/>
              <a:uLnTx/>
              <a:uFillTx/>
              <a:latin typeface="Arial"/>
              <a:ea typeface="+mn-ea"/>
              <a:cs typeface="Arial"/>
            </a:endParaRPr>
          </a:p>
          <a:p>
            <a:pPr marL="742950" marR="0" lvl="1"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GB" sz="1400" b="0" i="0" u="none" strike="noStrike" kern="0" cap="none" spc="0" normalizeH="0" baseline="0" noProof="0">
                <a:ln>
                  <a:noFill/>
                </a:ln>
                <a:effectLst/>
                <a:uLnTx/>
                <a:uFillTx/>
                <a:latin typeface="Arial"/>
                <a:ea typeface="+mn-ea"/>
                <a:cs typeface="Arial"/>
                <a:sym typeface="Arial"/>
                <a:hlinkClick r:id="rId23" action="ppaction://hlinksldjump">
                  <a:extLst>
                    <a:ext uri="{A12FA001-AC4F-418D-AE19-62706E023703}">
                      <ahyp:hlinkClr xmlns:ahyp="http://schemas.microsoft.com/office/drawing/2018/hyperlinkcolor" val="tx"/>
                    </a:ext>
                  </a:extLst>
                </a:hlinkClick>
              </a:rPr>
              <a:t>Green Space</a:t>
            </a:r>
            <a:endParaRPr kumimoji="0" lang="en-GB" sz="1400" b="0" i="0" u="none" strike="noStrike" kern="0" cap="none" spc="0" normalizeH="0" baseline="0" noProof="0">
              <a:ln>
                <a:noFill/>
              </a:ln>
              <a:effectLst/>
              <a:uLnTx/>
              <a:uFillTx/>
              <a:latin typeface="Arial"/>
              <a:ea typeface="+mn-ea"/>
              <a:cs typeface="Arial"/>
            </a:endParaRPr>
          </a:p>
          <a:p>
            <a:pPr marL="742950" marR="0" lvl="1"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GB" sz="1400" b="0" i="0" u="none" strike="noStrike" kern="0" cap="none" spc="0" normalizeH="0" baseline="0" noProof="0">
                <a:ln>
                  <a:noFill/>
                </a:ln>
                <a:effectLst/>
                <a:uLnTx/>
                <a:uFillTx/>
                <a:latin typeface="Arial"/>
                <a:ea typeface="+mn-ea"/>
                <a:cs typeface="Arial"/>
                <a:sym typeface="Arial"/>
                <a:hlinkClick r:id="rId24" action="ppaction://hlinksldjump">
                  <a:extLst>
                    <a:ext uri="{A12FA001-AC4F-418D-AE19-62706E023703}">
                      <ahyp:hlinkClr xmlns:ahyp="http://schemas.microsoft.com/office/drawing/2018/hyperlinkcolor" val="tx"/>
                    </a:ext>
                  </a:extLst>
                </a:hlinkClick>
              </a:rPr>
              <a:t>Air Pollution</a:t>
            </a:r>
            <a:endParaRPr kumimoji="0" lang="en-GB" sz="1400" b="0" i="0" u="none" strike="noStrike" kern="0" cap="none" spc="0" normalizeH="0" baseline="0" noProof="0">
              <a:ln>
                <a:noFill/>
              </a:ln>
              <a:effectLst/>
              <a:uLnTx/>
              <a:uFillTx/>
              <a:latin typeface="Arial"/>
              <a:ea typeface="+mn-ea"/>
              <a:cs typeface="Arial"/>
            </a:endParaRPr>
          </a:p>
          <a:p>
            <a:pPr marL="742950" marR="0" lvl="1"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GB" sz="1400" b="0" i="0" u="none" strike="noStrike" kern="0" cap="none" spc="0" normalizeH="0" baseline="0" noProof="0">
                <a:ln>
                  <a:noFill/>
                </a:ln>
                <a:effectLst/>
                <a:uLnTx/>
                <a:uFillTx/>
                <a:latin typeface="Arial"/>
                <a:ea typeface="+mn-ea"/>
                <a:cs typeface="Arial"/>
                <a:sym typeface="Arial"/>
                <a:hlinkClick r:id="rId25" action="ppaction://hlinksldjump">
                  <a:extLst>
                    <a:ext uri="{A12FA001-AC4F-418D-AE19-62706E023703}">
                      <ahyp:hlinkClr xmlns:ahyp="http://schemas.microsoft.com/office/drawing/2018/hyperlinkcolor" val="tx"/>
                    </a:ext>
                  </a:extLst>
                </a:hlinkClick>
              </a:rPr>
              <a:t>Built Environment</a:t>
            </a:r>
            <a:endParaRPr kumimoji="0" lang="en-GB" sz="1400" b="0" i="0" u="none" strike="noStrike" kern="0" cap="none" spc="0" normalizeH="0" baseline="0" noProof="0">
              <a:ln>
                <a:noFill/>
              </a:ln>
              <a:effectLst/>
              <a:uLnTx/>
              <a:uFillTx/>
              <a:latin typeface="Arial"/>
              <a:ea typeface="+mn-ea"/>
              <a:cs typeface="Arial"/>
              <a:sym typeface="Arial"/>
            </a:endParaRPr>
          </a:p>
          <a:p>
            <a:pPr marL="742950" marR="0" lvl="1"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GB" sz="1400" b="0" i="0" u="none" strike="noStrike" kern="0" cap="none" spc="0" normalizeH="0" baseline="0" noProof="0">
                <a:ln>
                  <a:noFill/>
                </a:ln>
                <a:effectLst/>
                <a:uLnTx/>
                <a:uFillTx/>
                <a:latin typeface="Arial"/>
                <a:ea typeface="+mn-ea"/>
                <a:cs typeface="Arial"/>
                <a:sym typeface="Arial"/>
                <a:hlinkClick r:id="rId26" action="ppaction://hlinksldjump">
                  <a:extLst>
                    <a:ext uri="{A12FA001-AC4F-418D-AE19-62706E023703}">
                      <ahyp:hlinkClr xmlns:ahyp="http://schemas.microsoft.com/office/drawing/2018/hyperlinkcolor" val="tx"/>
                    </a:ext>
                  </a:extLst>
                </a:hlinkClick>
              </a:rPr>
              <a:t>Neighbourhood Cohesion</a:t>
            </a:r>
            <a:endParaRPr kumimoji="0" lang="en-GB" sz="1400" b="0" i="0" u="none" strike="noStrike" kern="0" cap="none" spc="0" normalizeH="0" baseline="0" noProof="0">
              <a:ln>
                <a:noFill/>
              </a:ln>
              <a:effectLst/>
              <a:uLnTx/>
              <a:uFillTx/>
              <a:latin typeface="Arial"/>
              <a:ea typeface="+mn-ea"/>
              <a:cs typeface="Arial"/>
              <a:sym typeface="Arial"/>
            </a:endParaRPr>
          </a:p>
          <a:p>
            <a:pPr marL="742950" marR="0" lvl="1"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lang="en-GB" sz="1400" kern="0">
                <a:latin typeface="Arial"/>
                <a:cs typeface="Arial"/>
                <a:sym typeface="Arial"/>
                <a:hlinkClick r:id="rId27" action="ppaction://hlinksldjump">
                  <a:extLst>
                    <a:ext uri="{A12FA001-AC4F-418D-AE19-62706E023703}">
                      <ahyp:hlinkClr xmlns:ahyp="http://schemas.microsoft.com/office/drawing/2018/hyperlinkcolor" val="tx"/>
                    </a:ext>
                  </a:extLst>
                </a:hlinkClick>
              </a:rPr>
              <a:t>Civic Strength Index</a:t>
            </a:r>
            <a:endParaRPr kumimoji="0" lang="en-GB" sz="1400" b="0" i="0" u="none" strike="noStrike" kern="0" cap="none" spc="0" normalizeH="0" baseline="0" noProof="0">
              <a:ln>
                <a:noFill/>
              </a:ln>
              <a:effectLst/>
              <a:uLnTx/>
              <a:uFillTx/>
              <a:latin typeface="Arial"/>
              <a:ea typeface="+mn-ea"/>
              <a:cs typeface="Arial"/>
            </a:endParaRPr>
          </a:p>
          <a:p>
            <a:pPr marL="742950" marR="0" lvl="1"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lang="en-GB" sz="1400" kern="0">
                <a:latin typeface="Arial"/>
                <a:cs typeface="Arial"/>
                <a:sym typeface="Arial"/>
                <a:hlinkClick r:id="rId28" action="ppaction://hlinksldjump">
                  <a:extLst>
                    <a:ext uri="{A12FA001-AC4F-418D-AE19-62706E023703}">
                      <ahyp:hlinkClr xmlns:ahyp="http://schemas.microsoft.com/office/drawing/2018/hyperlinkcolor" val="tx"/>
                    </a:ext>
                  </a:extLst>
                </a:hlinkClick>
              </a:rPr>
              <a:t>Violent crime</a:t>
            </a:r>
            <a:endParaRPr kumimoji="0" lang="en-GB" sz="1400" b="0" i="0" u="none" strike="noStrike" kern="0" cap="none" spc="0" normalizeH="0" baseline="0" noProof="0">
              <a:ln>
                <a:noFill/>
              </a:ln>
              <a:effectLst/>
              <a:uLnTx/>
              <a:uFillTx/>
              <a:latin typeface="Arial"/>
              <a:ea typeface="+mn-ea"/>
              <a:cs typeface="Arial"/>
              <a:sym typeface="Arial"/>
            </a:endParaRPr>
          </a:p>
          <a:p>
            <a:pPr marL="742950" marR="0" lvl="1"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GB" sz="1400" b="0" i="0" u="none" strike="noStrike" kern="0" cap="none" spc="0" normalizeH="0" baseline="0" noProof="0">
              <a:ln>
                <a:noFill/>
              </a:ln>
              <a:effectLst/>
              <a:uLnTx/>
              <a:uFillTx/>
              <a:latin typeface="Arial"/>
              <a:ea typeface="+mn-ea"/>
              <a:cs typeface="Arial"/>
            </a:endParaRPr>
          </a:p>
          <a:p>
            <a:pPr marL="342900" marR="0" lvl="0" indent="-342900" algn="l" defTabSz="914400" rtl="0" eaLnBrk="1" fontAlgn="auto" latinLnBrk="0" hangingPunct="1">
              <a:lnSpc>
                <a:spcPct val="100000"/>
              </a:lnSpc>
              <a:spcBef>
                <a:spcPts val="0"/>
              </a:spcBef>
              <a:spcAft>
                <a:spcPts val="0"/>
              </a:spcAft>
              <a:buClr>
                <a:srgbClr val="FFFFFF"/>
              </a:buClr>
              <a:buSzTx/>
              <a:buFont typeface="+mj-lt"/>
              <a:buAutoNum type="arabicPeriod" startAt="7"/>
              <a:tabLst/>
              <a:defRPr/>
            </a:pPr>
            <a:r>
              <a:rPr kumimoji="0" lang="en-GB" sz="1400" b="1" i="0" strike="noStrike" kern="0" cap="none" spc="0" normalizeH="0" baseline="0" noProof="0">
                <a:ln>
                  <a:noFill/>
                </a:ln>
                <a:effectLst/>
                <a:uLnTx/>
                <a:uFillTx/>
                <a:latin typeface="Arial"/>
                <a:ea typeface="+mn-ea"/>
                <a:cs typeface="Arial"/>
                <a:sym typeface="Arial"/>
                <a:hlinkClick r:id="rId29" action="ppaction://hlinksldjump">
                  <a:extLst>
                    <a:ext uri="{A12FA001-AC4F-418D-AE19-62706E023703}">
                      <ahyp:hlinkClr xmlns:ahyp="http://schemas.microsoft.com/office/drawing/2018/hyperlinkcolor" val="tx"/>
                    </a:ext>
                  </a:extLst>
                </a:hlinkClick>
              </a:rPr>
              <a:t>Racism and Discrimination</a:t>
            </a:r>
            <a:endParaRPr kumimoji="0" lang="en-GB" sz="1400" b="1" i="0" strike="noStrike" kern="0" cap="none" spc="0" normalizeH="0" baseline="0" noProof="0">
              <a:ln>
                <a:noFill/>
              </a:ln>
              <a:effectLst/>
              <a:uLnTx/>
              <a:uFillTx/>
              <a:latin typeface="Arial"/>
              <a:ea typeface="+mn-ea"/>
              <a:cs typeface="Arial"/>
              <a:sym typeface="Arial"/>
            </a:endParaRPr>
          </a:p>
          <a:p>
            <a:pPr marL="742950" lvl="1" indent="-285750" defTabSz="914400">
              <a:buClr>
                <a:srgbClr val="FFFFFF"/>
              </a:buClr>
              <a:buFont typeface="Arial" panose="020B0604020202020204" pitchFamily="34" charset="0"/>
              <a:buChar char="•"/>
              <a:defRPr/>
            </a:pPr>
            <a:r>
              <a:rPr lang="en-GB" sz="1400" kern="0">
                <a:latin typeface="Arial"/>
                <a:cs typeface="Arial"/>
                <a:sym typeface="Arial"/>
                <a:hlinkClick r:id="rId29" action="ppaction://hlinksldjump">
                  <a:extLst>
                    <a:ext uri="{A12FA001-AC4F-418D-AE19-62706E023703}">
                      <ahyp:hlinkClr xmlns:ahyp="http://schemas.microsoft.com/office/drawing/2018/hyperlinkcolor" val="tx"/>
                    </a:ext>
                  </a:extLst>
                </a:hlinkClick>
              </a:rPr>
              <a:t>Unfair treatment due to a protected characteristic</a:t>
            </a:r>
            <a:endParaRPr lang="en-GB" sz="1400" kern="0">
              <a:latin typeface="Arial"/>
              <a:cs typeface="Arial"/>
              <a:sym typeface="Arial"/>
            </a:endParaRPr>
          </a:p>
          <a:p>
            <a:pPr lvl="1" defTabSz="914400">
              <a:buClr>
                <a:srgbClr val="FFFFFF"/>
              </a:buClr>
              <a:defRPr/>
            </a:pPr>
            <a:endParaRPr kumimoji="0" lang="en-GB" sz="1400" i="0" strike="noStrike" kern="0" cap="none" spc="0" normalizeH="0" baseline="0" noProof="0">
              <a:ln>
                <a:noFill/>
              </a:ln>
              <a:effectLst/>
              <a:uLnTx/>
              <a:uFillTx/>
              <a:latin typeface="Arial"/>
              <a:ea typeface="+mn-ea"/>
              <a:cs typeface="Arial"/>
              <a:sym typeface="Arial"/>
            </a:endParaRPr>
          </a:p>
          <a:p>
            <a:pPr marL="342900" marR="0" lvl="0" indent="-342900" algn="l" defTabSz="914400" rtl="0" eaLnBrk="1" fontAlgn="auto" latinLnBrk="0" hangingPunct="1">
              <a:lnSpc>
                <a:spcPct val="100000"/>
              </a:lnSpc>
              <a:spcBef>
                <a:spcPts val="0"/>
              </a:spcBef>
              <a:spcAft>
                <a:spcPts val="0"/>
              </a:spcAft>
              <a:buClr>
                <a:srgbClr val="FFFFFF"/>
              </a:buClr>
              <a:buSzTx/>
              <a:buFont typeface="+mj-lt"/>
              <a:buAutoNum type="arabicPeriod" startAt="8"/>
              <a:tabLst/>
              <a:defRPr/>
            </a:pPr>
            <a:r>
              <a:rPr kumimoji="0" lang="en-GB" sz="1400" b="1" i="0" strike="noStrike" kern="0" cap="none" spc="0" normalizeH="0" baseline="0" noProof="0">
                <a:ln>
                  <a:noFill/>
                </a:ln>
                <a:effectLst/>
                <a:uLnTx/>
                <a:uFillTx/>
                <a:latin typeface="Arial"/>
                <a:ea typeface="+mn-ea"/>
                <a:cs typeface="Arial"/>
                <a:sym typeface="Arial"/>
                <a:hlinkClick r:id="rId30" action="ppaction://hlinksldjump">
                  <a:extLst>
                    <a:ext uri="{A12FA001-AC4F-418D-AE19-62706E023703}">
                      <ahyp:hlinkClr xmlns:ahyp="http://schemas.microsoft.com/office/drawing/2018/hyperlinkcolor" val="tx"/>
                    </a:ext>
                  </a:extLst>
                </a:hlinkClick>
              </a:rPr>
              <a:t>Environmental Sustainability and Equity</a:t>
            </a:r>
            <a:endParaRPr kumimoji="0" lang="en-GB" sz="1400" b="1" i="0" strike="noStrike" kern="0" cap="none" spc="0" normalizeH="0" baseline="0" noProof="0">
              <a:ln>
                <a:noFill/>
              </a:ln>
              <a:effectLst/>
              <a:uLnTx/>
              <a:uFillTx/>
              <a:latin typeface="Arial"/>
              <a:ea typeface="+mn-ea"/>
              <a:cs typeface="Arial"/>
              <a:sym typeface="Arial"/>
            </a:endParaRPr>
          </a:p>
          <a:p>
            <a:pPr marL="742950" marR="0" lvl="1"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GB" sz="1400" b="0" i="0" strike="noStrike" kern="0" cap="none" spc="0" normalizeH="0" baseline="0" noProof="0">
                <a:ln>
                  <a:noFill/>
                </a:ln>
                <a:effectLst/>
                <a:uLnTx/>
                <a:uFillTx/>
                <a:latin typeface="Arial"/>
                <a:ea typeface="+mn-ea"/>
                <a:cs typeface="Arial"/>
                <a:sym typeface="Arial"/>
                <a:hlinkClick r:id="rId30" action="ppaction://hlinksldjump">
                  <a:extLst>
                    <a:ext uri="{A12FA001-AC4F-418D-AE19-62706E023703}">
                      <ahyp:hlinkClr xmlns:ahyp="http://schemas.microsoft.com/office/drawing/2018/hyperlinkcolor" val="tx"/>
                    </a:ext>
                  </a:extLst>
                </a:hlinkClick>
              </a:rPr>
              <a:t>Climate risk</a:t>
            </a:r>
            <a:endParaRPr kumimoji="0" lang="en-GB" sz="1400" b="0" i="0" strike="noStrike" kern="0" cap="none" spc="0" normalizeH="0" baseline="0" noProof="0">
              <a:ln>
                <a:noFill/>
              </a:ln>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GB" sz="1400" b="0" i="0" u="none" strike="noStrike" kern="0" cap="none" spc="0" normalizeH="0" baseline="0" noProof="0">
              <a:ln>
                <a:noFill/>
              </a:ln>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GB" sz="1400" b="0" i="0" u="none" strike="noStrike" kern="0" cap="none" spc="0" normalizeH="0" baseline="0" noProof="0">
              <a:ln>
                <a:noFill/>
              </a:ln>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GB" sz="1400" b="0" i="0" u="none" strike="noStrike" kern="0" cap="none" spc="0" normalizeH="0" baseline="0" noProof="0">
              <a:ln>
                <a:noFill/>
              </a:ln>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GB" sz="1400" b="0" i="0" u="none" strike="noStrike" kern="0" cap="none" spc="0" normalizeH="0" baseline="0" noProof="0">
              <a:ln>
                <a:noFill/>
              </a:ln>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GB" sz="1400" b="0" i="0" u="none" strike="noStrike" kern="0" cap="none" spc="0" normalizeH="0" baseline="0" noProof="0">
              <a:ln>
                <a:noFill/>
              </a:ln>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GB" sz="1400" b="1" i="0" u="none" strike="noStrike" kern="0" cap="none" spc="0" normalizeH="0" baseline="0" noProof="0">
              <a:ln>
                <a:noFill/>
              </a:ln>
              <a:effectLst/>
              <a:uLnTx/>
              <a:uFillTx/>
              <a:latin typeface="Arial"/>
              <a:ea typeface="+mn-ea"/>
              <a:cs typeface="Arial"/>
              <a:sym typeface="Arial"/>
            </a:endParaRPr>
          </a:p>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1" i="0" u="none" strike="noStrike" kern="0" cap="none" spc="0" normalizeH="0" baseline="0" noProof="0">
              <a:ln>
                <a:noFill/>
              </a:ln>
              <a:effectLst/>
              <a:uLnTx/>
              <a:uFillTx/>
              <a:latin typeface="Arial"/>
              <a:ea typeface="+mn-ea"/>
              <a:cs typeface="Arial"/>
              <a:sym typeface="Arial"/>
            </a:endParaRPr>
          </a:p>
          <a:p>
            <a:pPr marL="800100" marR="0" lvl="1" indent="-342900" algn="l" defTabSz="914400" rtl="0" eaLnBrk="1" fontAlgn="auto" latinLnBrk="0" hangingPunct="1">
              <a:lnSpc>
                <a:spcPct val="100000"/>
              </a:lnSpc>
              <a:spcBef>
                <a:spcPts val="0"/>
              </a:spcBef>
              <a:spcAft>
                <a:spcPts val="0"/>
              </a:spcAft>
              <a:buClr>
                <a:srgbClr val="000000"/>
              </a:buClr>
              <a:buSzTx/>
              <a:buFont typeface="+mj-lt"/>
              <a:buAutoNum type="arabicPeriod"/>
              <a:tabLst/>
              <a:defRPr/>
            </a:pPr>
            <a:endParaRPr kumimoji="0" lang="en-GB" sz="1400" b="1" i="0" u="none" strike="noStrike" kern="0" cap="none" spc="0" normalizeH="0" baseline="0" noProof="0">
              <a:ln>
                <a:noFill/>
              </a:ln>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1400" b="0" i="0" u="none" strike="noStrike" kern="0" cap="none" spc="0" normalizeH="0" baseline="0" noProof="0">
              <a:ln>
                <a:noFill/>
              </a:ln>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1400" b="0" i="0" u="none" strike="noStrike" kern="0" cap="none" spc="0" normalizeH="0" baseline="0" noProof="0">
              <a:ln>
                <a:noFill/>
              </a:ln>
              <a:effectLst/>
              <a:uLnTx/>
              <a:uFillTx/>
              <a:latin typeface="Arial"/>
              <a:ea typeface="+mn-ea"/>
              <a:cs typeface="Arial"/>
              <a:sym typeface="Arial"/>
            </a:endParaRPr>
          </a:p>
        </p:txBody>
      </p:sp>
      <p:cxnSp>
        <p:nvCxnSpPr>
          <p:cNvPr id="11" name="Straight Connector 10">
            <a:extLst>
              <a:ext uri="{FF2B5EF4-FFF2-40B4-BE49-F238E27FC236}">
                <a16:creationId xmlns:a16="http://schemas.microsoft.com/office/drawing/2014/main" id="{81595837-1FDF-8444-AA75-893C661313DC}"/>
              </a:ext>
              <a:ext uri="{C183D7F6-B498-43B3-948B-1728B52AA6E4}">
                <adec:decorative xmlns:adec="http://schemas.microsoft.com/office/drawing/2017/decorative" val="1"/>
              </a:ext>
            </a:extLst>
          </p:cNvPr>
          <p:cNvCxnSpPr>
            <a:cxnSpLocks/>
          </p:cNvCxnSpPr>
          <p:nvPr/>
        </p:nvCxnSpPr>
        <p:spPr>
          <a:xfrm>
            <a:off x="622988" y="1252218"/>
            <a:ext cx="10946001" cy="0"/>
          </a:xfrm>
          <a:prstGeom prst="line">
            <a:avLst/>
          </a:prstGeom>
          <a:ln w="25400">
            <a:solidFill>
              <a:schemeClr val="tx1"/>
            </a:solidFill>
            <a:tailEnd type="non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1008049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2" name="Title 2">
            <a:extLst>
              <a:ext uri="{FF2B5EF4-FFF2-40B4-BE49-F238E27FC236}">
                <a16:creationId xmlns:a16="http://schemas.microsoft.com/office/drawing/2014/main" id="{B5ED670C-E7FD-42CF-85BA-E32BA2815143}"/>
              </a:ext>
            </a:extLst>
          </p:cNvPr>
          <p:cNvSpPr txBox="1">
            <a:spLocks noGrp="1"/>
          </p:cNvSpPr>
          <p:nvPr>
            <p:ph type="title" idx="4294967295"/>
          </p:nvPr>
        </p:nvSpPr>
        <p:spPr>
          <a:xfrm>
            <a:off x="567695" y="651951"/>
            <a:ext cx="10751768" cy="507791"/>
          </a:xfrm>
          <a:prstGeom prst="rect">
            <a:avLst/>
          </a:prstGeom>
          <a:noFill/>
          <a:ln w="25400" cap="flat" cmpd="sng" algn="ctr">
            <a:noFill/>
            <a:prstDash val="solid"/>
          </a:ln>
          <a:effectLst/>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0" tIns="45700" rIns="91425" bIns="457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rgbClr val="EE266D"/>
              </a:buClr>
              <a:buSzPts val="2800"/>
              <a:buFont typeface="Arial"/>
              <a:buNone/>
              <a:tabLst/>
              <a:defRPr/>
            </a:pPr>
            <a:r>
              <a:rPr kumimoji="0" lang="en-US" sz="3000" b="1" i="0" u="none" strike="noStrike" kern="1200" cap="none" spc="190" normalizeH="0" baseline="0" noProof="0">
                <a:ln>
                  <a:noFill/>
                </a:ln>
                <a:solidFill>
                  <a:schemeClr val="accent3">
                    <a:lumMod val="75000"/>
                  </a:schemeClr>
                </a:solidFill>
                <a:effectLst/>
                <a:uLnTx/>
                <a:uFillTx/>
                <a:latin typeface="Arial" panose="020B0604020202020204" pitchFamily="34" charset="0"/>
                <a:ea typeface="Aktiv Grotesk" panose="020B0504020202020204" pitchFamily="34" charset="0"/>
                <a:cs typeface="Arial" panose="020B0604020202020204" pitchFamily="34" charset="0"/>
                <a:sym typeface="Arial"/>
              </a:rPr>
              <a:t>CONTENT NAVIGATOR (2 of 2)</a:t>
            </a:r>
            <a:endParaRPr kumimoji="0" lang="en-US" sz="3000" b="1" i="0" u="none" strike="noStrike" kern="0" cap="none" spc="190" normalizeH="0" baseline="0" noProof="0">
              <a:ln>
                <a:noFill/>
              </a:ln>
              <a:solidFill>
                <a:schemeClr val="accent3">
                  <a:lumMod val="75000"/>
                </a:schemeClr>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p:txBody>
      </p:sp>
      <p:cxnSp>
        <p:nvCxnSpPr>
          <p:cNvPr id="2" name="Straight Connector 1">
            <a:extLst>
              <a:ext uri="{FF2B5EF4-FFF2-40B4-BE49-F238E27FC236}">
                <a16:creationId xmlns:a16="http://schemas.microsoft.com/office/drawing/2014/main" id="{9C1200D1-A84B-CF5C-1585-E40E81DE7E34}"/>
              </a:ext>
              <a:ext uri="{C183D7F6-B498-43B3-948B-1728B52AA6E4}">
                <adec:decorative xmlns:adec="http://schemas.microsoft.com/office/drawing/2017/decorative" val="1"/>
              </a:ext>
            </a:extLst>
          </p:cNvPr>
          <p:cNvCxnSpPr>
            <a:cxnSpLocks/>
          </p:cNvCxnSpPr>
          <p:nvPr/>
        </p:nvCxnSpPr>
        <p:spPr>
          <a:xfrm>
            <a:off x="622988" y="1252218"/>
            <a:ext cx="10946001" cy="0"/>
          </a:xfrm>
          <a:prstGeom prst="line">
            <a:avLst/>
          </a:prstGeom>
          <a:ln w="25400">
            <a:solidFill>
              <a:schemeClr val="tx1"/>
            </a:solidFill>
            <a:tailEnd type="none"/>
          </a:ln>
        </p:spPr>
        <p:style>
          <a:lnRef idx="1">
            <a:schemeClr val="accent2"/>
          </a:lnRef>
          <a:fillRef idx="0">
            <a:schemeClr val="accent2"/>
          </a:fillRef>
          <a:effectRef idx="0">
            <a:schemeClr val="accent2"/>
          </a:effectRef>
          <a:fontRef idx="minor">
            <a:schemeClr val="tx1"/>
          </a:fontRef>
        </p:style>
      </p:cxnSp>
      <p:sp>
        <p:nvSpPr>
          <p:cNvPr id="3" name="TextBox 2">
            <a:extLst>
              <a:ext uri="{FF2B5EF4-FFF2-40B4-BE49-F238E27FC236}">
                <a16:creationId xmlns:a16="http://schemas.microsoft.com/office/drawing/2014/main" id="{C8DEE067-1EF3-30B4-3941-713841A5A2E2}"/>
              </a:ext>
            </a:extLst>
          </p:cNvPr>
          <p:cNvSpPr txBox="1"/>
          <p:nvPr/>
        </p:nvSpPr>
        <p:spPr bwMode="gray">
          <a:xfrm>
            <a:off x="622988" y="1372403"/>
            <a:ext cx="2287480" cy="4919428"/>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1600" b="1" i="0" strike="noStrike" kern="0" cap="none" spc="0" normalizeH="0" baseline="0" noProof="0" dirty="0">
                <a:ln>
                  <a:noFill/>
                </a:ln>
                <a:solidFill>
                  <a:schemeClr val="accent3"/>
                </a:solidFill>
                <a:effectLst/>
                <a:uLnTx/>
                <a:uFillTx/>
                <a:latin typeface="Arial"/>
                <a:cs typeface="Arial"/>
                <a:sym typeface="Arial"/>
                <a:hlinkClick r:id="rId3" action="ppaction://hlinksldjump">
                  <a:extLst>
                    <a:ext uri="{A12FA001-AC4F-418D-AE19-62706E023703}">
                      <ahyp:hlinkClr xmlns:ahyp="http://schemas.microsoft.com/office/drawing/2018/hyperlinkcolor" val="tx"/>
                    </a:ext>
                  </a:extLst>
                </a:hlinkClick>
              </a:rPr>
              <a:t>Part </a:t>
            </a:r>
            <a:r>
              <a:rPr lang="en-GB" sz="1600" b="1" kern="0" dirty="0">
                <a:solidFill>
                  <a:schemeClr val="accent3"/>
                </a:solidFill>
                <a:latin typeface="Arial"/>
                <a:cs typeface="Arial"/>
                <a:sym typeface="Arial"/>
                <a:hlinkClick r:id="rId3" action="ppaction://hlinksldjump">
                  <a:extLst>
                    <a:ext uri="{A12FA001-AC4F-418D-AE19-62706E023703}">
                      <ahyp:hlinkClr xmlns:ahyp="http://schemas.microsoft.com/office/drawing/2018/hyperlinkcolor" val="tx"/>
                    </a:ext>
                  </a:extLst>
                </a:hlinkClick>
              </a:rPr>
              <a:t>4</a:t>
            </a:r>
            <a:endParaRPr kumimoji="0" lang="en-GB" sz="1600" b="1" i="0" strike="noStrike" kern="0" cap="none" spc="0" normalizeH="0" baseline="0" noProof="0" dirty="0">
              <a:ln>
                <a:noFill/>
              </a:ln>
              <a:solidFill>
                <a:schemeClr val="accent3"/>
              </a:solidFill>
              <a:effectLst/>
              <a:uLnTx/>
              <a:uFillTx/>
              <a:latin typeface="Arial"/>
              <a:cs typeface="Arial"/>
              <a:sym typeface="Arial"/>
              <a:hlinkClick r:id="rId3" action="ppaction://hlinksldjump">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GB" sz="1600" b="1" i="0" strike="noStrike" kern="0" cap="none" spc="0" normalizeH="0" baseline="0" noProof="0" dirty="0">
                <a:ln>
                  <a:noFill/>
                </a:ln>
                <a:solidFill>
                  <a:schemeClr val="accent3"/>
                </a:solidFill>
                <a:effectLst/>
                <a:uLnTx/>
                <a:uFillTx/>
                <a:latin typeface="Arial"/>
                <a:cs typeface="Arial"/>
                <a:sym typeface="Arial"/>
                <a:hlinkClick r:id="rId3" action="ppaction://hlinksldjump">
                  <a:extLst>
                    <a:ext uri="{A12FA001-AC4F-418D-AE19-62706E023703}">
                      <ahyp:hlinkClr xmlns:ahyp="http://schemas.microsoft.com/office/drawing/2018/hyperlinkcolor" val="tx"/>
                    </a:ext>
                  </a:extLst>
                </a:hlinkClick>
              </a:rPr>
              <a:t>Health Behavioural Risk Factors</a:t>
            </a:r>
            <a:endParaRPr kumimoji="0" lang="en-GB" sz="1600" b="1" i="0" strike="noStrike" kern="0" cap="none" spc="0" normalizeH="0" baseline="0" noProof="0" dirty="0">
              <a:ln>
                <a:noFill/>
              </a:ln>
              <a:solidFill>
                <a:schemeClr val="accent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1400" b="1" i="0" u="none" strike="noStrike" kern="0" cap="none" spc="0" normalizeH="0" baseline="0" noProof="0" dirty="0">
              <a:ln>
                <a:noFill/>
              </a:ln>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400" kern="0" dirty="0">
                <a:latin typeface="Arial"/>
                <a:cs typeface="Arial"/>
                <a:sym typeface="Arial"/>
                <a:hlinkClick r:id="rId4" action="ppaction://hlinksldjump">
                  <a:extLst>
                    <a:ext uri="{A12FA001-AC4F-418D-AE19-62706E023703}">
                      <ahyp:hlinkClr xmlns:ahyp="http://schemas.microsoft.com/office/drawing/2018/hyperlinkcolor" val="tx"/>
                    </a:ext>
                  </a:extLst>
                </a:hlinkClick>
              </a:rPr>
              <a:t>Contributors to death and disability in London</a:t>
            </a:r>
            <a:endParaRPr kumimoji="0" lang="en-GB" sz="1400" b="0" i="0" u="none" strike="noStrike" kern="0" cap="none" spc="0" normalizeH="0" baseline="0" noProof="0" dirty="0">
              <a:ln>
                <a:noFill/>
              </a:ln>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400" kern="0" dirty="0">
                <a:latin typeface="Arial"/>
                <a:cs typeface="Arial"/>
                <a:sym typeface="Arial"/>
                <a:hlinkClick r:id="rId5" action="ppaction://hlinksldjump">
                  <a:extLst>
                    <a:ext uri="{A12FA001-AC4F-418D-AE19-62706E023703}">
                      <ahyp:hlinkClr xmlns:ahyp="http://schemas.microsoft.com/office/drawing/2018/hyperlinkcolor" val="tx"/>
                    </a:ext>
                  </a:extLst>
                </a:hlinkClick>
              </a:rPr>
              <a:t>Smoking prevalence</a:t>
            </a:r>
            <a:endParaRPr lang="en-GB" sz="1400" kern="0" dirty="0">
              <a:latin typeface="Arial"/>
              <a:cs typeface="Arial"/>
              <a:sym typeface="Arial"/>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0" cap="none" spc="0" normalizeH="0" baseline="0" noProof="0" dirty="0">
                <a:ln>
                  <a:noFill/>
                </a:ln>
                <a:effectLst/>
                <a:uLnTx/>
                <a:uFillTx/>
                <a:latin typeface="Arial"/>
                <a:ea typeface="+mn-ea"/>
                <a:cs typeface="Arial"/>
                <a:sym typeface="Arial"/>
                <a:hlinkClick r:id="rId6" action="ppaction://hlinksldjump">
                  <a:extLst>
                    <a:ext uri="{A12FA001-AC4F-418D-AE19-62706E023703}">
                      <ahyp:hlinkClr xmlns:ahyp="http://schemas.microsoft.com/office/drawing/2018/hyperlinkcolor" val="tx"/>
                    </a:ext>
                  </a:extLst>
                </a:hlinkClick>
              </a:rPr>
              <a:t>Overweight &amp; obesity in adults</a:t>
            </a:r>
            <a:endParaRPr kumimoji="0" lang="en-GB" sz="1400" b="0" i="0" u="none" strike="noStrike" kern="0" cap="none" spc="0" normalizeH="0" baseline="0" noProof="0" dirty="0">
              <a:ln>
                <a:noFill/>
              </a:ln>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0" cap="none" spc="0" normalizeH="0" baseline="0" noProof="0" dirty="0">
                <a:ln>
                  <a:noFill/>
                </a:ln>
                <a:effectLst/>
                <a:uLnTx/>
                <a:uFillTx/>
                <a:latin typeface="Arial"/>
                <a:ea typeface="+mn-ea"/>
                <a:cs typeface="Arial"/>
                <a:sym typeface="Arial"/>
                <a:hlinkClick r:id="rId7" action="ppaction://hlinksldjump">
                  <a:extLst>
                    <a:ext uri="{A12FA001-AC4F-418D-AE19-62706E023703}">
                      <ahyp:hlinkClr xmlns:ahyp="http://schemas.microsoft.com/office/drawing/2018/hyperlinkcolor" val="tx"/>
                    </a:ext>
                  </a:extLst>
                </a:hlinkClick>
              </a:rPr>
              <a:t>Overweight &amp; obesity in children</a:t>
            </a:r>
            <a:endParaRPr kumimoji="0" lang="en-GB" sz="1400" b="0" i="0" u="none" strike="noStrike" kern="0" cap="none" spc="0" normalizeH="0" baseline="0" noProof="0" dirty="0">
              <a:ln>
                <a:noFill/>
              </a:ln>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0" cap="none" spc="0" normalizeH="0" baseline="0" noProof="0" dirty="0">
                <a:ln>
                  <a:noFill/>
                </a:ln>
                <a:effectLst/>
                <a:uLnTx/>
                <a:uFillTx/>
                <a:latin typeface="Arial"/>
                <a:ea typeface="+mn-ea"/>
                <a:cs typeface="Arial"/>
                <a:sym typeface="Arial"/>
                <a:hlinkClick r:id="rId8" action="ppaction://hlinksldjump">
                  <a:extLst>
                    <a:ext uri="{A12FA001-AC4F-418D-AE19-62706E023703}">
                      <ahyp:hlinkClr xmlns:ahyp="http://schemas.microsoft.com/office/drawing/2018/hyperlinkcolor" val="tx"/>
                    </a:ext>
                  </a:extLst>
                </a:hlinkClick>
              </a:rPr>
              <a:t>Physical activity</a:t>
            </a:r>
            <a:endParaRPr kumimoji="0" lang="en-GB" sz="1400" b="0" i="0" u="none" strike="noStrike" kern="0" cap="none" spc="0" normalizeH="0" baseline="0" noProof="0" dirty="0">
              <a:ln>
                <a:noFill/>
              </a:ln>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400" kern="0" dirty="0">
                <a:latin typeface="Arial"/>
                <a:cs typeface="Arial"/>
                <a:sym typeface="Arial"/>
                <a:hlinkClick r:id="rId9" action="ppaction://hlinksldjump">
                  <a:extLst>
                    <a:ext uri="{A12FA001-AC4F-418D-AE19-62706E023703}">
                      <ahyp:hlinkClr xmlns:ahyp="http://schemas.microsoft.com/office/drawing/2018/hyperlinkcolor" val="tx"/>
                    </a:ext>
                  </a:extLst>
                </a:hlinkClick>
              </a:rPr>
              <a:t>Drug and alcohol misuse</a:t>
            </a:r>
            <a:endParaRPr kumimoji="0" lang="en-GB" sz="1400" b="0" i="0" u="none" strike="noStrike" kern="0" cap="none" spc="0" normalizeH="0" baseline="0" noProof="0" dirty="0">
              <a:ln>
                <a:noFill/>
              </a:ln>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dirty="0">
              <a:ln>
                <a:noFill/>
              </a:ln>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dirty="0">
              <a:ln>
                <a:noFill/>
              </a:ln>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dirty="0">
              <a:ln>
                <a:noFill/>
              </a:ln>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dirty="0">
              <a:ln>
                <a:noFill/>
              </a:ln>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dirty="0">
              <a:ln>
                <a:noFill/>
              </a:ln>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dirty="0">
              <a:ln>
                <a:noFill/>
              </a:ln>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dirty="0">
              <a:ln>
                <a:noFill/>
              </a:ln>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dirty="0">
              <a:ln>
                <a:noFill/>
              </a:ln>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dirty="0">
              <a:ln>
                <a:noFill/>
              </a:ln>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dirty="0">
              <a:ln>
                <a:noFill/>
              </a:ln>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1400" b="0" i="0" u="none" strike="noStrike" kern="0" cap="none" spc="0" normalizeH="0" baseline="0" noProof="0" dirty="0">
              <a:ln>
                <a:noFill/>
              </a:ln>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1400" b="0" i="0" u="none" strike="noStrike" kern="0" cap="none" spc="0" normalizeH="0" baseline="0" noProof="0" dirty="0">
              <a:ln>
                <a:noFill/>
              </a:ln>
              <a:effectLst/>
              <a:uLnTx/>
              <a:uFillTx/>
              <a:latin typeface="Arial"/>
              <a:ea typeface="+mn-ea"/>
              <a:cs typeface="Arial"/>
              <a:sym typeface="Arial"/>
            </a:endParaRPr>
          </a:p>
        </p:txBody>
      </p:sp>
      <p:sp>
        <p:nvSpPr>
          <p:cNvPr id="4" name="TextBox 3">
            <a:extLst>
              <a:ext uri="{FF2B5EF4-FFF2-40B4-BE49-F238E27FC236}">
                <a16:creationId xmlns:a16="http://schemas.microsoft.com/office/drawing/2014/main" id="{ED22F4B1-D97C-AA90-91AB-990DAC7BA11F}"/>
              </a:ext>
            </a:extLst>
          </p:cNvPr>
          <p:cNvSpPr txBox="1"/>
          <p:nvPr/>
        </p:nvSpPr>
        <p:spPr bwMode="gray">
          <a:xfrm>
            <a:off x="3215840" y="1372401"/>
            <a:ext cx="2652151" cy="4649707"/>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schemeClr val="accent3"/>
                </a:solidFill>
                <a:effectLst/>
                <a:uLnTx/>
                <a:uFillTx/>
                <a:latin typeface="Arial"/>
                <a:ea typeface="+mn-ea"/>
                <a:cs typeface="Arial"/>
                <a:sym typeface="Arial"/>
                <a:hlinkClick r:id="rId10" action="ppaction://hlinksldjump">
                  <a:extLst>
                    <a:ext uri="{A12FA001-AC4F-418D-AE19-62706E023703}">
                      <ahyp:hlinkClr xmlns:ahyp="http://schemas.microsoft.com/office/drawing/2018/hyperlinkcolor" val="tx"/>
                    </a:ext>
                  </a:extLst>
                </a:hlinkClick>
              </a:rPr>
              <a:t>Part 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schemeClr val="accent3"/>
                </a:solidFill>
                <a:effectLst/>
                <a:uLnTx/>
                <a:uFillTx/>
                <a:latin typeface="Arial"/>
                <a:ea typeface="+mn-ea"/>
                <a:cs typeface="Arial"/>
                <a:sym typeface="Arial"/>
                <a:hlinkClick r:id="rId10" action="ppaction://hlinksldjump">
                  <a:extLst>
                    <a:ext uri="{A12FA001-AC4F-418D-AE19-62706E023703}">
                      <ahyp:hlinkClr xmlns:ahyp="http://schemas.microsoft.com/office/drawing/2018/hyperlinkcolor" val="tx"/>
                    </a:ext>
                  </a:extLst>
                </a:hlinkClick>
              </a:rPr>
              <a:t>Death and Illness in London</a:t>
            </a:r>
            <a:endParaRPr kumimoji="0" lang="en-GB" sz="1600" b="1" i="0" u="none" strike="noStrike" kern="0" cap="none" spc="0" normalizeH="0" baseline="0" noProof="0">
              <a:ln>
                <a:noFill/>
              </a:ln>
              <a:solidFill>
                <a:schemeClr val="accent3"/>
              </a:solidFill>
              <a:effectLst/>
              <a:uLnTx/>
              <a:uFillTx/>
              <a:latin typeface="Arial"/>
              <a:ea typeface="+mn-ea"/>
              <a:cs typeface="Arial"/>
              <a:sym typeface="Arial"/>
            </a:endParaRPr>
          </a:p>
          <a:p>
            <a:pPr marR="0" lvl="0" algn="l" defTabSz="914400" rtl="0" eaLnBrk="1" fontAlgn="auto" latinLnBrk="0" hangingPunct="1">
              <a:lnSpc>
                <a:spcPct val="100000"/>
              </a:lnSpc>
              <a:spcBef>
                <a:spcPts val="0"/>
              </a:spcBef>
              <a:spcAft>
                <a:spcPts val="0"/>
              </a:spcAft>
              <a:buClrTx/>
              <a:buSzTx/>
              <a:tabLst/>
              <a:defRPr/>
            </a:pPr>
            <a:endParaRPr kumimoji="0" lang="en-GB" sz="1400" b="0" i="0" u="none" strike="noStrike" kern="0" cap="none" spc="0" normalizeH="0" baseline="0" noProof="0">
              <a:ln>
                <a:noFill/>
              </a:ln>
              <a:effectLst/>
              <a:uLnTx/>
              <a:uFillTx/>
              <a:latin typeface="Arial"/>
              <a:ea typeface="+mn-ea"/>
              <a:cs typeface="Arial"/>
              <a:sym typeface="Arial"/>
            </a:endParaRPr>
          </a:p>
          <a:p>
            <a:pPr marR="0" lvl="0" algn="l" defTabSz="914400" rtl="0" eaLnBrk="1" fontAlgn="auto" latinLnBrk="0" hangingPunct="1">
              <a:lnSpc>
                <a:spcPct val="100000"/>
              </a:lnSpc>
              <a:spcBef>
                <a:spcPts val="0"/>
              </a:spcBef>
              <a:spcAft>
                <a:spcPts val="0"/>
              </a:spcAft>
              <a:buClrTx/>
              <a:buSzTx/>
              <a:tabLst/>
              <a:defRPr/>
            </a:pPr>
            <a:endParaRPr kumimoji="0" lang="en-GB" sz="1400" b="0" i="0" u="none" strike="noStrike" kern="0" cap="none" spc="0" normalizeH="0" baseline="0" noProof="0">
              <a:ln>
                <a:noFill/>
              </a:ln>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0" cap="none" spc="0" normalizeH="0" baseline="0" noProof="0">
                <a:ln>
                  <a:noFill/>
                </a:ln>
                <a:effectLst/>
                <a:uLnTx/>
                <a:uFillTx/>
                <a:latin typeface="Arial"/>
                <a:ea typeface="+mn-ea"/>
                <a:cs typeface="Arial"/>
                <a:sym typeface="Arial"/>
                <a:hlinkClick r:id="rId11" action="ppaction://hlinksldjump">
                  <a:extLst>
                    <a:ext uri="{A12FA001-AC4F-418D-AE19-62706E023703}">
                      <ahyp:hlinkClr xmlns:ahyp="http://schemas.microsoft.com/office/drawing/2018/hyperlinkcolor" val="tx"/>
                    </a:ext>
                  </a:extLst>
                </a:hlinkClick>
              </a:rPr>
              <a:t>Premature mortality</a:t>
            </a:r>
            <a:endParaRPr kumimoji="0" lang="en-GB" sz="1400" b="0" i="0" u="none" strike="noStrike" kern="0" cap="none" spc="0" normalizeH="0" baseline="0" noProof="0">
              <a:ln>
                <a:noFill/>
              </a:ln>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400" kern="0">
                <a:latin typeface="Arial"/>
                <a:cs typeface="Arial"/>
                <a:sym typeface="Arial"/>
                <a:hlinkClick r:id="rId12" action="ppaction://hlinksldjump">
                  <a:extLst>
                    <a:ext uri="{A12FA001-AC4F-418D-AE19-62706E023703}">
                      <ahyp:hlinkClr xmlns:ahyp="http://schemas.microsoft.com/office/drawing/2018/hyperlinkcolor" val="tx"/>
                    </a:ext>
                  </a:extLst>
                </a:hlinkClick>
              </a:rPr>
              <a:t>Causes of death in London</a:t>
            </a:r>
            <a:endParaRPr lang="en-GB" sz="1400" kern="0">
              <a:latin typeface="Arial"/>
              <a:cs typeface="Arial"/>
              <a:sym typeface="Arial"/>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400" kern="0">
                <a:latin typeface="Arial"/>
                <a:cs typeface="Arial"/>
                <a:sym typeface="Arial"/>
                <a:hlinkClick r:id="rId13" action="ppaction://hlinksldjump">
                  <a:extLst>
                    <a:ext uri="{A12FA001-AC4F-418D-AE19-62706E023703}">
                      <ahyp:hlinkClr xmlns:ahyp="http://schemas.microsoft.com/office/drawing/2018/hyperlinkcolor" val="tx"/>
                    </a:ext>
                  </a:extLst>
                </a:hlinkClick>
              </a:rPr>
              <a:t>Contributors to inequality in life expectancy</a:t>
            </a:r>
            <a:endParaRPr lang="en-GB" sz="1400" kern="0">
              <a:latin typeface="Arial"/>
              <a:cs typeface="Arial"/>
              <a:sym typeface="Arial"/>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400" kern="0">
                <a:latin typeface="Arial"/>
                <a:cs typeface="Arial"/>
                <a:sym typeface="Arial"/>
                <a:hlinkClick r:id="rId14" action="ppaction://hlinksldjump">
                  <a:extLst>
                    <a:ext uri="{A12FA001-AC4F-418D-AE19-62706E023703}">
                      <ahyp:hlinkClr xmlns:ahyp="http://schemas.microsoft.com/office/drawing/2018/hyperlinkcolor" val="tx"/>
                    </a:ext>
                  </a:extLst>
                </a:hlinkClick>
              </a:rPr>
              <a:t>Causes of illness in London</a:t>
            </a:r>
            <a:endParaRPr lang="en-GB" sz="1400" kern="0">
              <a:latin typeface="Arial"/>
              <a:cs typeface="Arial"/>
              <a:sym typeface="Arial"/>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400" kern="0">
                <a:latin typeface="Arial"/>
                <a:cs typeface="Arial"/>
                <a:sym typeface="Arial"/>
                <a:hlinkClick r:id="rId15" action="ppaction://hlinksldjump">
                  <a:extLst>
                    <a:ext uri="{A12FA001-AC4F-418D-AE19-62706E023703}">
                      <ahyp:hlinkClr xmlns:ahyp="http://schemas.microsoft.com/office/drawing/2018/hyperlinkcolor" val="tx"/>
                    </a:ext>
                  </a:extLst>
                </a:hlinkClick>
              </a:rPr>
              <a:t>Inequalities in prevalence of commonly diagnosed diseases</a:t>
            </a:r>
            <a:endParaRPr lang="en-GB" sz="1400" kern="0">
              <a:latin typeface="Arial"/>
              <a:cs typeface="Arial"/>
              <a:sym typeface="Arial"/>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400" kern="0">
                <a:latin typeface="Arial"/>
                <a:cs typeface="Arial"/>
                <a:sym typeface="Arial"/>
                <a:hlinkClick r:id="rId16" action="ppaction://hlinksldjump">
                  <a:extLst>
                    <a:ext uri="{A12FA001-AC4F-418D-AE19-62706E023703}">
                      <ahyp:hlinkClr xmlns:ahyp="http://schemas.microsoft.com/office/drawing/2018/hyperlinkcolor" val="tx"/>
                    </a:ext>
                  </a:extLst>
                </a:hlinkClick>
              </a:rPr>
              <a:t>Mental health in adults</a:t>
            </a:r>
            <a:endParaRPr lang="en-GB" sz="1400" kern="0">
              <a:latin typeface="Arial"/>
              <a:cs typeface="Arial"/>
              <a:sym typeface="Arial"/>
            </a:endParaRPr>
          </a:p>
          <a:p>
            <a:pPr marL="285750" indent="-285750">
              <a:spcAft>
                <a:spcPts val="600"/>
              </a:spcAft>
              <a:buFont typeface="Arial" panose="020B0604020202020204" pitchFamily="34" charset="0"/>
              <a:buChar char="•"/>
              <a:defRPr/>
            </a:pPr>
            <a:r>
              <a:rPr lang="en-GB" sz="1400" kern="0">
                <a:latin typeface="Arial"/>
                <a:cs typeface="Arial"/>
              </a:rPr>
              <a:t>Mental health in children</a:t>
            </a:r>
            <a:endParaRPr lang="en-GB" sz="1400" kern="0">
              <a:latin typeface="Arial"/>
              <a:cs typeface="Arial"/>
              <a:sym typeface="Arial"/>
              <a:hlinkClick r:id="rId17" action="ppaction://hlinksldjump">
                <a:extLst>
                  <a:ext uri="{A12FA001-AC4F-418D-AE19-62706E023703}">
                    <ahyp:hlinkClr xmlns:ahyp="http://schemas.microsoft.com/office/drawing/2018/hyperlinkcolor" val="tx"/>
                  </a:ext>
                </a:extLst>
              </a:hlinkClick>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400" kern="0">
                <a:latin typeface="Arial"/>
                <a:cs typeface="Arial"/>
                <a:sym typeface="Arial"/>
                <a:hlinkClick r:id="rId17" action="ppaction://hlinksldjump">
                  <a:extLst>
                    <a:ext uri="{A12FA001-AC4F-418D-AE19-62706E023703}">
                      <ahyp:hlinkClr xmlns:ahyp="http://schemas.microsoft.com/office/drawing/2018/hyperlinkcolor" val="tx"/>
                    </a:ext>
                  </a:extLst>
                </a:hlinkClick>
              </a:rPr>
              <a:t>Infant mortality</a:t>
            </a:r>
            <a:endParaRPr lang="en-GB" sz="1400" kern="0">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a:ln>
                <a:noFill/>
              </a:ln>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a:ln>
                <a:noFill/>
              </a:ln>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a:ln>
                <a:noFill/>
              </a:ln>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0" cap="none" spc="0" normalizeH="0" baseline="0" noProof="0">
              <a:ln>
                <a:noFill/>
              </a:ln>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Tx/>
              <a:buFontTx/>
              <a:buNone/>
              <a:tabLst/>
              <a:defRPr/>
            </a:pPr>
            <a:endParaRPr kumimoji="0" lang="en-GB" sz="1400" b="1" i="0" u="none" strike="noStrike" kern="0" cap="none" spc="0" normalizeH="0" baseline="0" noProof="0">
              <a:ln>
                <a:noFill/>
              </a:ln>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Tx/>
              <a:buFontTx/>
              <a:buNone/>
              <a:tabLst/>
              <a:defRPr/>
            </a:pPr>
            <a:endParaRPr kumimoji="0" lang="en-GB" sz="1400" b="1" i="0" u="none" strike="noStrike" kern="0" cap="none" spc="0" normalizeH="0" baseline="0" noProof="0">
              <a:ln>
                <a:noFill/>
              </a:ln>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Tx/>
              <a:buFontTx/>
              <a:buNone/>
              <a:tabLst/>
              <a:defRPr/>
            </a:pPr>
            <a:endParaRPr kumimoji="0" lang="en-GB" sz="1400" b="1" i="0" u="none" strike="noStrike" kern="0" cap="none" spc="0" normalizeH="0" baseline="0" noProof="0">
              <a:ln>
                <a:noFill/>
              </a:ln>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1" i="0" u="none" strike="noStrike" kern="0" cap="none" spc="0" normalizeH="0" baseline="0" noProof="0">
              <a:ln>
                <a:noFill/>
              </a:ln>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1400" b="0" i="0" u="none" strike="noStrike" kern="0" cap="none" spc="0" normalizeH="0" baseline="0" noProof="0">
              <a:ln>
                <a:noFill/>
              </a:ln>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1400" b="0" i="0" u="none" strike="noStrike" kern="0" cap="none" spc="0" normalizeH="0" baseline="0" noProof="0">
              <a:ln>
                <a:noFill/>
              </a:ln>
              <a:effectLst/>
              <a:uLnTx/>
              <a:uFillTx/>
              <a:latin typeface="Arial"/>
              <a:ea typeface="+mn-ea"/>
              <a:cs typeface="Arial"/>
              <a:sym typeface="Arial"/>
            </a:endParaRPr>
          </a:p>
        </p:txBody>
      </p:sp>
      <p:sp>
        <p:nvSpPr>
          <p:cNvPr id="5" name="TextBox 4">
            <a:extLst>
              <a:ext uri="{FF2B5EF4-FFF2-40B4-BE49-F238E27FC236}">
                <a16:creationId xmlns:a16="http://schemas.microsoft.com/office/drawing/2014/main" id="{52C200CE-81C5-BD34-4C7F-8772591E8889}"/>
              </a:ext>
            </a:extLst>
          </p:cNvPr>
          <p:cNvSpPr txBox="1"/>
          <p:nvPr/>
        </p:nvSpPr>
        <p:spPr bwMode="gray">
          <a:xfrm>
            <a:off x="6093331" y="1371963"/>
            <a:ext cx="2827524" cy="5288718"/>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
                <a:srgbClr val="FFFFFF"/>
              </a:buClr>
              <a:buSzTx/>
              <a:buFontTx/>
              <a:buNone/>
              <a:tabLst/>
              <a:defRPr/>
            </a:pPr>
            <a:r>
              <a:rPr kumimoji="0" lang="en-GB" sz="1600" b="1" i="0" u="none" strike="noStrike" kern="0" cap="none" spc="0" normalizeH="0" baseline="0" noProof="0">
                <a:ln>
                  <a:noFill/>
                </a:ln>
                <a:solidFill>
                  <a:schemeClr val="accent3"/>
                </a:solidFill>
                <a:effectLst/>
                <a:uLnTx/>
                <a:uFillTx/>
                <a:latin typeface="Arial"/>
                <a:cs typeface="Arial"/>
                <a:sym typeface="Arial"/>
                <a:hlinkClick r:id="rId18" action="ppaction://hlinksldjump">
                  <a:extLst>
                    <a:ext uri="{A12FA001-AC4F-418D-AE19-62706E023703}">
                      <ahyp:hlinkClr xmlns:ahyp="http://schemas.microsoft.com/office/drawing/2018/hyperlinkcolor" val="tx"/>
                    </a:ext>
                  </a:extLst>
                </a:hlinkClick>
              </a:rPr>
              <a:t>Part </a:t>
            </a:r>
            <a:r>
              <a:rPr lang="en-GB" sz="1600" b="1" kern="0">
                <a:solidFill>
                  <a:schemeClr val="accent3"/>
                </a:solidFill>
                <a:latin typeface="Arial"/>
                <a:cs typeface="Arial"/>
                <a:sym typeface="Arial"/>
                <a:hlinkClick r:id="rId18" action="ppaction://hlinksldjump">
                  <a:extLst>
                    <a:ext uri="{A12FA001-AC4F-418D-AE19-62706E023703}">
                      <ahyp:hlinkClr xmlns:ahyp="http://schemas.microsoft.com/office/drawing/2018/hyperlinkcolor" val="tx"/>
                    </a:ext>
                  </a:extLst>
                </a:hlinkClick>
              </a:rPr>
              <a:t>6</a:t>
            </a:r>
            <a:r>
              <a:rPr kumimoji="0" lang="en-GB" sz="1600" b="1" i="0" u="none" strike="noStrike" kern="0" cap="none" spc="0" normalizeH="0" baseline="0" noProof="0">
                <a:ln>
                  <a:noFill/>
                </a:ln>
                <a:solidFill>
                  <a:schemeClr val="accent3"/>
                </a:solidFill>
                <a:effectLst/>
                <a:uLnTx/>
                <a:uFillTx/>
                <a:latin typeface="Arial"/>
                <a:cs typeface="Arial"/>
                <a:sym typeface="Arial"/>
                <a:hlinkClick r:id="rId18" action="ppaction://hlinksldjump">
                  <a:extLst>
                    <a:ext uri="{A12FA001-AC4F-418D-AE19-62706E023703}">
                      <ahyp:hlinkClr xmlns:ahyp="http://schemas.microsoft.com/office/drawing/2018/hyperlinkcolor" val="tx"/>
                    </a:ext>
                  </a:extLst>
                </a:hlinkClick>
              </a:rPr>
              <a:t> </a:t>
            </a:r>
          </a:p>
          <a:p>
            <a:pPr marL="0" marR="0" lvl="0" indent="0" algn="l" defTabSz="914400" rtl="0" eaLnBrk="1" fontAlgn="auto" latinLnBrk="0" hangingPunct="1">
              <a:lnSpc>
                <a:spcPct val="100000"/>
              </a:lnSpc>
              <a:spcBef>
                <a:spcPts val="0"/>
              </a:spcBef>
              <a:spcAft>
                <a:spcPts val="0"/>
              </a:spcAft>
              <a:buClr>
                <a:srgbClr val="FFFFFF"/>
              </a:buClr>
              <a:buSzTx/>
              <a:buFontTx/>
              <a:buNone/>
              <a:tabLst/>
              <a:defRPr/>
            </a:pPr>
            <a:r>
              <a:rPr kumimoji="0" lang="en-GB" sz="1600" b="1" i="0" u="none" strike="noStrike" kern="0" cap="none" spc="0" normalizeH="0" baseline="0" noProof="0">
                <a:ln>
                  <a:noFill/>
                </a:ln>
                <a:solidFill>
                  <a:schemeClr val="accent3"/>
                </a:solidFill>
                <a:effectLst/>
                <a:uLnTx/>
                <a:uFillTx/>
                <a:latin typeface="Arial"/>
                <a:cs typeface="Arial"/>
                <a:sym typeface="Arial"/>
                <a:hlinkClick r:id="rId18" action="ppaction://hlinksldjump">
                  <a:extLst>
                    <a:ext uri="{A12FA001-AC4F-418D-AE19-62706E023703}">
                      <ahyp:hlinkClr xmlns:ahyp="http://schemas.microsoft.com/office/drawing/2018/hyperlinkcolor" val="tx"/>
                    </a:ext>
                  </a:extLst>
                </a:hlinkClick>
              </a:rPr>
              <a:t>Healthcare </a:t>
            </a:r>
            <a:r>
              <a:rPr lang="en-GB" sz="1600" b="1" kern="0">
                <a:solidFill>
                  <a:schemeClr val="accent3"/>
                </a:solidFill>
                <a:latin typeface="Arial"/>
                <a:cs typeface="Arial"/>
                <a:sym typeface="Arial"/>
                <a:hlinkClick r:id="rId18" action="ppaction://hlinksldjump">
                  <a:extLst>
                    <a:ext uri="{A12FA001-AC4F-418D-AE19-62706E023703}">
                      <ahyp:hlinkClr xmlns:ahyp="http://schemas.microsoft.com/office/drawing/2018/hyperlinkcolor" val="tx"/>
                    </a:ext>
                  </a:extLst>
                </a:hlinkClick>
              </a:rPr>
              <a:t>Inequalities</a:t>
            </a:r>
            <a:endParaRPr kumimoji="0" lang="en-GB" sz="1600" b="1" i="0" u="none" strike="noStrike" kern="0" cap="none" spc="0" normalizeH="0" baseline="0" noProof="0">
              <a:ln>
                <a:noFill/>
              </a:ln>
              <a:solidFill>
                <a:schemeClr val="accent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Tx/>
              <a:buFontTx/>
              <a:buNone/>
              <a:tabLst/>
              <a:defRPr/>
            </a:pPr>
            <a:endParaRPr kumimoji="0" lang="en-GB" sz="1600" b="1" i="0" u="none" strike="noStrike" kern="0" cap="none" spc="0" normalizeH="0" baseline="0" noProof="0">
              <a:ln>
                <a:noFill/>
              </a:ln>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GB" sz="1600" b="1" i="0" u="none" strike="noStrike" kern="0" cap="none" spc="0" normalizeH="0" baseline="0" noProof="0">
              <a:ln>
                <a:noFill/>
              </a:ln>
              <a:effectLst/>
              <a:uLnTx/>
              <a:uFillTx/>
              <a:latin typeface="Arial"/>
              <a:ea typeface="+mn-ea"/>
              <a:cs typeface="Arial"/>
              <a:sym typeface="Arial"/>
            </a:endParaRPr>
          </a:p>
          <a:p>
            <a:pPr marL="285750" indent="-285750" defTabSz="914400">
              <a:spcAft>
                <a:spcPts val="600"/>
              </a:spcAft>
              <a:buClr>
                <a:srgbClr val="FFFFFF"/>
              </a:buClr>
              <a:buFont typeface="Arial" panose="020B0604020202020204" pitchFamily="34" charset="0"/>
              <a:buChar char="•"/>
              <a:defRPr/>
            </a:pPr>
            <a:r>
              <a:rPr lang="en-GB" sz="1400" kern="0">
                <a:latin typeface="Arial"/>
                <a:cs typeface="Arial"/>
                <a:sym typeface="Arial"/>
                <a:hlinkClick r:id="rId19" action="ppaction://hlinksldjump">
                  <a:extLst>
                    <a:ext uri="{A12FA001-AC4F-418D-AE19-62706E023703}">
                      <ahyp:hlinkClr xmlns:ahyp="http://schemas.microsoft.com/office/drawing/2018/hyperlinkcolor" val="tx"/>
                    </a:ext>
                  </a:extLst>
                </a:hlinkClick>
              </a:rPr>
              <a:t>Spending on unplanned care</a:t>
            </a:r>
            <a:endParaRPr lang="en-GB" sz="1400" kern="0">
              <a:latin typeface="Arial"/>
              <a:cs typeface="Arial"/>
              <a:sym typeface="Arial"/>
            </a:endParaRPr>
          </a:p>
          <a:p>
            <a:pPr marL="285750" indent="-285750" defTabSz="914400">
              <a:spcAft>
                <a:spcPts val="600"/>
              </a:spcAft>
              <a:buClr>
                <a:srgbClr val="FFFFFF"/>
              </a:buClr>
              <a:buFont typeface="Arial" panose="020B0604020202020204" pitchFamily="34" charset="0"/>
              <a:buChar char="•"/>
              <a:defRPr/>
            </a:pPr>
            <a:r>
              <a:rPr lang="en-GB" sz="1400" kern="0">
                <a:latin typeface="Arial"/>
                <a:cs typeface="Arial"/>
                <a:sym typeface="Arial"/>
                <a:hlinkClick r:id="rId20" action="ppaction://hlinksldjump">
                  <a:extLst>
                    <a:ext uri="{A12FA001-AC4F-418D-AE19-62706E023703}">
                      <ahyp:hlinkClr xmlns:ahyp="http://schemas.microsoft.com/office/drawing/2018/hyperlinkcolor" val="tx"/>
                    </a:ext>
                  </a:extLst>
                </a:hlinkClick>
              </a:rPr>
              <a:t>Inequality in COVID-19 vaccination</a:t>
            </a:r>
            <a:endParaRPr lang="en-GB" sz="1400" kern="0">
              <a:latin typeface="Arial"/>
              <a:cs typeface="Arial"/>
              <a:sym typeface="Arial"/>
            </a:endParaRPr>
          </a:p>
          <a:p>
            <a:pPr marL="285750" indent="-285750" defTabSz="914400">
              <a:spcAft>
                <a:spcPts val="600"/>
              </a:spcAft>
              <a:buClr>
                <a:srgbClr val="FFFFFF"/>
              </a:buClr>
              <a:buFont typeface="Arial" panose="020B0604020202020204" pitchFamily="34" charset="0"/>
              <a:buChar char="•"/>
              <a:defRPr/>
            </a:pPr>
            <a:r>
              <a:rPr lang="en-GB" sz="1400" kern="0">
                <a:latin typeface="Arial"/>
                <a:cs typeface="Arial"/>
                <a:sym typeface="Arial"/>
                <a:hlinkClick r:id="rId21" action="ppaction://hlinksldjump">
                  <a:extLst>
                    <a:ext uri="{A12FA001-AC4F-418D-AE19-62706E023703}">
                      <ahyp:hlinkClr xmlns:ahyp="http://schemas.microsoft.com/office/drawing/2018/hyperlinkcolor" val="tx"/>
                    </a:ext>
                  </a:extLst>
                </a:hlinkClick>
              </a:rPr>
              <a:t>Inequality in influenza vaccination</a:t>
            </a:r>
            <a:endParaRPr lang="en-GB" sz="1400" kern="0">
              <a:latin typeface="Arial"/>
              <a:cs typeface="Arial"/>
              <a:sym typeface="Arial"/>
            </a:endParaRPr>
          </a:p>
          <a:p>
            <a:pPr marL="285750" indent="-285750" defTabSz="914400">
              <a:spcAft>
                <a:spcPts val="600"/>
              </a:spcAft>
              <a:buClr>
                <a:srgbClr val="FFFFFF"/>
              </a:buClr>
              <a:buFont typeface="Arial" panose="020B0604020202020204" pitchFamily="34" charset="0"/>
              <a:buChar char="•"/>
              <a:defRPr/>
            </a:pPr>
            <a:r>
              <a:rPr lang="en-GB" sz="1400" kern="0">
                <a:latin typeface="Arial"/>
                <a:cs typeface="Arial"/>
                <a:sym typeface="Arial"/>
                <a:hlinkClick r:id="rId22" action="ppaction://hlinksldjump">
                  <a:extLst>
                    <a:ext uri="{A12FA001-AC4F-418D-AE19-62706E023703}">
                      <ahyp:hlinkClr xmlns:ahyp="http://schemas.microsoft.com/office/drawing/2018/hyperlinkcolor" val="tx"/>
                    </a:ext>
                  </a:extLst>
                </a:hlinkClick>
              </a:rPr>
              <a:t>MMR vaccination coverage</a:t>
            </a:r>
            <a:endParaRPr lang="en-GB" sz="1400" kern="0">
              <a:latin typeface="Arial"/>
              <a:cs typeface="Arial"/>
              <a:sym typeface="Arial"/>
            </a:endParaRPr>
          </a:p>
          <a:p>
            <a:pPr marL="285750" indent="-285750" defTabSz="914400">
              <a:spcAft>
                <a:spcPts val="600"/>
              </a:spcAft>
              <a:buClr>
                <a:srgbClr val="FFFFFF"/>
              </a:buClr>
              <a:buFont typeface="Arial" panose="020B0604020202020204" pitchFamily="34" charset="0"/>
              <a:buChar char="•"/>
              <a:defRPr/>
            </a:pPr>
            <a:r>
              <a:rPr lang="en-GB" sz="1400" kern="0">
                <a:latin typeface="Arial"/>
                <a:cs typeface="Arial"/>
                <a:sym typeface="Arial"/>
                <a:hlinkClick r:id="rId23" action="ppaction://hlinksldjump">
                  <a:extLst>
                    <a:ext uri="{A12FA001-AC4F-418D-AE19-62706E023703}">
                      <ahyp:hlinkClr xmlns:ahyp="http://schemas.microsoft.com/office/drawing/2018/hyperlinkcolor" val="tx"/>
                    </a:ext>
                  </a:extLst>
                </a:hlinkClick>
              </a:rPr>
              <a:t>Inequality in cancer screening</a:t>
            </a:r>
            <a:endParaRPr lang="en-GB" sz="1400" kern="0">
              <a:latin typeface="Arial"/>
              <a:cs typeface="Arial"/>
              <a:sym typeface="Arial"/>
            </a:endParaRPr>
          </a:p>
          <a:p>
            <a:pPr marL="285750" indent="-285750" defTabSz="914400">
              <a:spcAft>
                <a:spcPts val="600"/>
              </a:spcAft>
              <a:buClr>
                <a:srgbClr val="FFFFFF"/>
              </a:buClr>
              <a:buFont typeface="Arial" panose="020B0604020202020204" pitchFamily="34" charset="0"/>
              <a:buChar char="•"/>
              <a:defRPr/>
            </a:pPr>
            <a:r>
              <a:rPr lang="en-GB" sz="1400" kern="0">
                <a:latin typeface="Arial"/>
                <a:cs typeface="Arial"/>
                <a:sym typeface="Arial"/>
                <a:hlinkClick r:id="rId24" action="ppaction://hlinksldjump">
                  <a:extLst>
                    <a:ext uri="{A12FA001-AC4F-418D-AE19-62706E023703}">
                      <ahyp:hlinkClr xmlns:ahyp="http://schemas.microsoft.com/office/drawing/2018/hyperlinkcolor" val="tx"/>
                    </a:ext>
                  </a:extLst>
                </a:hlinkClick>
              </a:rPr>
              <a:t>NHS Health Check uptake</a:t>
            </a:r>
            <a:endParaRPr lang="en-GB" sz="1400" kern="0">
              <a:latin typeface="Arial"/>
              <a:cs typeface="Arial"/>
              <a:sym typeface="Arial"/>
            </a:endParaRPr>
          </a:p>
          <a:p>
            <a:pPr marL="285750" indent="-285750" defTabSz="914400">
              <a:spcAft>
                <a:spcPts val="600"/>
              </a:spcAft>
              <a:buClr>
                <a:srgbClr val="FFFFFF"/>
              </a:buClr>
              <a:buFont typeface="Arial" panose="020B0604020202020204" pitchFamily="34" charset="0"/>
              <a:buChar char="•"/>
              <a:defRPr/>
            </a:pPr>
            <a:r>
              <a:rPr lang="en-GB" sz="1400" kern="0">
                <a:latin typeface="Arial"/>
                <a:cs typeface="Arial"/>
                <a:sym typeface="Arial"/>
                <a:hlinkClick r:id="rId25" action="ppaction://hlinksldjump">
                  <a:extLst>
                    <a:ext uri="{A12FA001-AC4F-418D-AE19-62706E023703}">
                      <ahyp:hlinkClr xmlns:ahyp="http://schemas.microsoft.com/office/drawing/2018/hyperlinkcolor" val="tx"/>
                    </a:ext>
                  </a:extLst>
                </a:hlinkClick>
              </a:rPr>
              <a:t>Inequalities in diabetes care</a:t>
            </a:r>
            <a:endParaRPr lang="en-GB" sz="1400" kern="0">
              <a:latin typeface="Arial"/>
              <a:cs typeface="Arial"/>
              <a:sym typeface="Arial"/>
            </a:endParaRPr>
          </a:p>
          <a:p>
            <a:pPr marL="285750" indent="-285750" defTabSz="914400">
              <a:spcAft>
                <a:spcPts val="600"/>
              </a:spcAft>
              <a:buClr>
                <a:srgbClr val="FFFFFF"/>
              </a:buClr>
              <a:buFont typeface="Arial" panose="020B0604020202020204" pitchFamily="34" charset="0"/>
              <a:buChar char="•"/>
              <a:defRPr/>
            </a:pPr>
            <a:r>
              <a:rPr lang="en-GB" sz="1400" kern="0">
                <a:latin typeface="Arial"/>
                <a:cs typeface="Arial"/>
                <a:sym typeface="Arial"/>
                <a:hlinkClick r:id="rId26" action="ppaction://hlinksldjump">
                  <a:extLst>
                    <a:ext uri="{A12FA001-AC4F-418D-AE19-62706E023703}">
                      <ahyp:hlinkClr xmlns:ahyp="http://schemas.microsoft.com/office/drawing/2018/hyperlinkcolor" val="tx"/>
                    </a:ext>
                  </a:extLst>
                </a:hlinkClick>
              </a:rPr>
              <a:t>Inequalities in hypertension management</a:t>
            </a:r>
            <a:endParaRPr lang="en-GB" sz="1400" kern="0">
              <a:latin typeface="Arial"/>
              <a:cs typeface="Arial"/>
              <a:sym typeface="Arial"/>
            </a:endParaRPr>
          </a:p>
          <a:p>
            <a:pPr marL="285750" indent="-285750" defTabSz="914400">
              <a:buClr>
                <a:srgbClr val="FFFFFF"/>
              </a:buClr>
              <a:buFont typeface="Arial" panose="020B0604020202020204" pitchFamily="34" charset="0"/>
              <a:buChar char="•"/>
              <a:defRPr/>
            </a:pPr>
            <a:endParaRPr lang="en-GB" sz="1400" kern="0">
              <a:latin typeface="Arial"/>
              <a:cs typeface="Arial"/>
              <a:sym typeface="Arial"/>
            </a:endParaRPr>
          </a:p>
          <a:p>
            <a:pPr marL="742950" marR="0" lvl="1"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GB" sz="1400" b="0" i="0" u="none" strike="noStrike" kern="0" cap="none" spc="0" normalizeH="0" baseline="0" noProof="0">
              <a:ln>
                <a:noFill/>
              </a:ln>
              <a:effectLst/>
              <a:uLnTx/>
              <a:uFillTx/>
              <a:latin typeface="Arial"/>
              <a:ea typeface="+mn-ea"/>
              <a:cs typeface="Arial"/>
              <a:sym typeface="Arial"/>
            </a:endParaRPr>
          </a:p>
          <a:p>
            <a:pPr marL="742950" marR="0" lvl="1"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GB" sz="1400" b="0" i="0" u="none" strike="noStrike" kern="0" cap="none" spc="0" normalizeH="0" baseline="0" noProof="0">
              <a:ln>
                <a:noFill/>
              </a:ln>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GB" sz="1400" b="0" i="0" u="none" strike="noStrike" kern="0" cap="none" spc="0" normalizeH="0" baseline="0" noProof="0">
              <a:ln>
                <a:noFill/>
              </a:ln>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GB" sz="1400" b="0" i="0" u="none" strike="noStrike" kern="0" cap="none" spc="0" normalizeH="0" baseline="0" noProof="0">
              <a:ln>
                <a:noFill/>
              </a:ln>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GB" sz="1400" b="0" i="0" u="none" strike="noStrike" kern="0" cap="none" spc="0" normalizeH="0" baseline="0" noProof="0">
              <a:ln>
                <a:noFill/>
              </a:ln>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GB" sz="1400" b="0" i="0" u="none" strike="noStrike" kern="0" cap="none" spc="0" normalizeH="0" baseline="0" noProof="0">
              <a:ln>
                <a:noFill/>
              </a:ln>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GB" sz="1400" b="0" i="0" u="none" strike="noStrike" kern="0" cap="none" spc="0" normalizeH="0" baseline="0" noProof="0">
              <a:ln>
                <a:noFill/>
              </a:ln>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GB" sz="1400" b="1" i="0" u="none" strike="noStrike" kern="0" cap="none" spc="0" normalizeH="0" baseline="0" noProof="0">
              <a:ln>
                <a:noFill/>
              </a:ln>
              <a:effectLst/>
              <a:uLnTx/>
              <a:uFillTx/>
              <a:latin typeface="Arial"/>
              <a:ea typeface="+mn-ea"/>
              <a:cs typeface="Arial"/>
              <a:sym typeface="Arial"/>
            </a:endParaRPr>
          </a:p>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1" i="0" u="none" strike="noStrike" kern="0" cap="none" spc="0" normalizeH="0" baseline="0" noProof="0">
              <a:ln>
                <a:noFill/>
              </a:ln>
              <a:effectLst/>
              <a:uLnTx/>
              <a:uFillTx/>
              <a:latin typeface="Arial"/>
              <a:ea typeface="+mn-ea"/>
              <a:cs typeface="Arial"/>
              <a:sym typeface="Arial"/>
            </a:endParaRPr>
          </a:p>
          <a:p>
            <a:pPr marL="800100" marR="0" lvl="1" indent="-342900" algn="l" defTabSz="914400" rtl="0" eaLnBrk="1" fontAlgn="auto" latinLnBrk="0" hangingPunct="1">
              <a:lnSpc>
                <a:spcPct val="100000"/>
              </a:lnSpc>
              <a:spcBef>
                <a:spcPts val="0"/>
              </a:spcBef>
              <a:spcAft>
                <a:spcPts val="0"/>
              </a:spcAft>
              <a:buClr>
                <a:srgbClr val="000000"/>
              </a:buClr>
              <a:buSzTx/>
              <a:buFont typeface="+mj-lt"/>
              <a:buAutoNum type="arabicPeriod"/>
              <a:tabLst/>
              <a:defRPr/>
            </a:pPr>
            <a:endParaRPr kumimoji="0" lang="en-GB" sz="1400" b="1" i="0" u="none" strike="noStrike" kern="0" cap="none" spc="0" normalizeH="0" baseline="0" noProof="0">
              <a:ln>
                <a:noFill/>
              </a:ln>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1400" b="0" i="0" u="none" strike="noStrike" kern="0" cap="none" spc="0" normalizeH="0" baseline="0" noProof="0">
              <a:ln>
                <a:noFill/>
              </a:ln>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1400" b="0" i="0" u="none" strike="noStrike" kern="0" cap="none" spc="0" normalizeH="0" baseline="0" noProof="0">
              <a:ln>
                <a:noFill/>
              </a:ln>
              <a:effectLst/>
              <a:uLnTx/>
              <a:uFillTx/>
              <a:latin typeface="Arial"/>
              <a:ea typeface="+mn-ea"/>
              <a:cs typeface="Arial"/>
              <a:sym typeface="Arial"/>
            </a:endParaRPr>
          </a:p>
        </p:txBody>
      </p:sp>
      <p:sp>
        <p:nvSpPr>
          <p:cNvPr id="6" name="TextBox 5">
            <a:extLst>
              <a:ext uri="{FF2B5EF4-FFF2-40B4-BE49-F238E27FC236}">
                <a16:creationId xmlns:a16="http://schemas.microsoft.com/office/drawing/2014/main" id="{5AAA6CB7-0B3C-8069-D5B3-34B696AC8377}"/>
              </a:ext>
            </a:extLst>
          </p:cNvPr>
          <p:cNvSpPr txBox="1"/>
          <p:nvPr/>
        </p:nvSpPr>
        <p:spPr bwMode="gray">
          <a:xfrm>
            <a:off x="8974055" y="1371963"/>
            <a:ext cx="2739370" cy="5163271"/>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
                <a:srgbClr val="FFFFFF"/>
              </a:buClr>
              <a:buSzTx/>
              <a:buFontTx/>
              <a:buNone/>
              <a:tabLst/>
              <a:defRPr/>
            </a:pPr>
            <a:r>
              <a:rPr kumimoji="0" lang="en-GB" sz="1600" b="1" i="0" u="none" strike="noStrike" kern="0" cap="none" spc="0" normalizeH="0" baseline="0" noProof="0">
                <a:ln>
                  <a:noFill/>
                </a:ln>
                <a:solidFill>
                  <a:schemeClr val="accent3"/>
                </a:solidFill>
                <a:effectLst/>
                <a:uLnTx/>
                <a:uFillTx/>
                <a:latin typeface="Arial"/>
                <a:cs typeface="Arial"/>
                <a:sym typeface="Arial"/>
                <a:hlinkClick r:id="rId27" action="ppaction://hlinksldjump">
                  <a:extLst>
                    <a:ext uri="{A12FA001-AC4F-418D-AE19-62706E023703}">
                      <ahyp:hlinkClr xmlns:ahyp="http://schemas.microsoft.com/office/drawing/2018/hyperlinkcolor" val="tx"/>
                    </a:ext>
                  </a:extLst>
                </a:hlinkClick>
              </a:rPr>
              <a:t>Part 7</a:t>
            </a:r>
          </a:p>
          <a:p>
            <a:pPr marL="0" marR="0" lvl="0" indent="0" algn="l" defTabSz="914400" rtl="0" eaLnBrk="1" fontAlgn="auto" latinLnBrk="0" hangingPunct="1">
              <a:lnSpc>
                <a:spcPct val="100000"/>
              </a:lnSpc>
              <a:spcBef>
                <a:spcPts val="0"/>
              </a:spcBef>
              <a:spcAft>
                <a:spcPts val="0"/>
              </a:spcAft>
              <a:buClr>
                <a:srgbClr val="FFFFFF"/>
              </a:buClr>
              <a:buSzTx/>
              <a:buFontTx/>
              <a:buNone/>
              <a:tabLst/>
              <a:defRPr/>
            </a:pPr>
            <a:r>
              <a:rPr lang="en-GB" sz="1600" b="1" kern="0">
                <a:solidFill>
                  <a:schemeClr val="accent3"/>
                </a:solidFill>
                <a:latin typeface="Arial"/>
                <a:cs typeface="Arial"/>
                <a:sym typeface="Arial"/>
                <a:hlinkClick r:id="rId27" action="ppaction://hlinksldjump">
                  <a:extLst>
                    <a:ext uri="{A12FA001-AC4F-418D-AE19-62706E023703}">
                      <ahyp:hlinkClr xmlns:ahyp="http://schemas.microsoft.com/office/drawing/2018/hyperlinkcolor" val="tx"/>
                    </a:ext>
                  </a:extLst>
                </a:hlinkClick>
              </a:rPr>
              <a:t>Conclusion</a:t>
            </a:r>
            <a:endParaRPr kumimoji="0" lang="en-GB" sz="1600" b="1" i="0" u="none" strike="noStrike" kern="0" cap="none" spc="0" normalizeH="0" baseline="0" noProof="0">
              <a:ln>
                <a:noFill/>
              </a:ln>
              <a:solidFill>
                <a:schemeClr val="accent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Tx/>
              <a:buFontTx/>
              <a:buNone/>
              <a:tabLst/>
              <a:defRPr/>
            </a:pPr>
            <a:endParaRPr kumimoji="0" lang="en-GB" sz="1400" b="0" i="0" u="none" strike="noStrike" kern="0" cap="none" spc="0" normalizeH="0" baseline="0" noProof="0">
              <a:ln>
                <a:noFill/>
              </a:ln>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Tx/>
              <a:buFontTx/>
              <a:buNone/>
              <a:tabLst/>
              <a:defRPr/>
            </a:pPr>
            <a:endParaRPr kumimoji="0" lang="en-GB" sz="1400" b="0" i="0" u="none" strike="noStrike" kern="0" cap="none" spc="0" normalizeH="0" baseline="0" noProof="0">
              <a:ln>
                <a:noFill/>
              </a:ln>
              <a:effectLst/>
              <a:uLnTx/>
              <a:uFillTx/>
              <a:latin typeface="Arial"/>
              <a:ea typeface="+mn-ea"/>
              <a:cs typeface="Arial"/>
              <a:sym typeface="Arial"/>
            </a:endParaRPr>
          </a:p>
          <a:p>
            <a:pPr marL="285750" indent="-285750" defTabSz="914400">
              <a:spcAft>
                <a:spcPts val="600"/>
              </a:spcAft>
              <a:buClr>
                <a:srgbClr val="FFFFFF"/>
              </a:buClr>
              <a:buFont typeface="Arial" panose="020B0604020202020204" pitchFamily="34" charset="0"/>
              <a:buChar char="•"/>
              <a:defRPr/>
            </a:pPr>
            <a:r>
              <a:rPr lang="en-GB" sz="1400" kern="0">
                <a:latin typeface="Arial"/>
                <a:cs typeface="Arial"/>
                <a:sym typeface="Arial"/>
                <a:hlinkClick r:id="rId28" action="ppaction://hlinksldjump">
                  <a:extLst>
                    <a:ext uri="{A12FA001-AC4F-418D-AE19-62706E023703}">
                      <ahyp:hlinkClr xmlns:ahyp="http://schemas.microsoft.com/office/drawing/2018/hyperlinkcolor" val="tx"/>
                    </a:ext>
                  </a:extLst>
                </a:hlinkClick>
              </a:rPr>
              <a:t>Concluding comments</a:t>
            </a:r>
            <a:endParaRPr lang="en-GB" sz="1400" kern="0">
              <a:latin typeface="Arial"/>
              <a:cs typeface="Arial"/>
              <a:sym typeface="Arial"/>
            </a:endParaRPr>
          </a:p>
          <a:p>
            <a:pPr marL="285750" indent="-285750" defTabSz="914400">
              <a:spcAft>
                <a:spcPts val="600"/>
              </a:spcAft>
              <a:buClr>
                <a:srgbClr val="FFFFFF"/>
              </a:buClr>
              <a:buFont typeface="Arial" panose="020B0604020202020204" pitchFamily="34" charset="0"/>
              <a:buChar char="•"/>
              <a:defRPr/>
            </a:pPr>
            <a:r>
              <a:rPr kumimoji="0" lang="en-GB" sz="1400" b="0" i="0" u="none" strike="noStrike" kern="0" cap="none" spc="0" normalizeH="0" baseline="0" noProof="0">
                <a:ln>
                  <a:noFill/>
                </a:ln>
                <a:effectLst/>
                <a:uLnTx/>
                <a:uFillTx/>
                <a:latin typeface="Arial"/>
                <a:ea typeface="+mn-ea"/>
                <a:cs typeface="Arial"/>
                <a:sym typeface="Arial"/>
                <a:hlinkClick r:id="rId29" action="ppaction://hlinksldjump">
                  <a:extLst>
                    <a:ext uri="{A12FA001-AC4F-418D-AE19-62706E023703}">
                      <ahyp:hlinkClr xmlns:ahyp="http://schemas.microsoft.com/office/drawing/2018/hyperlinkcolor" val="tx"/>
                    </a:ext>
                  </a:extLst>
                </a:hlinkClick>
              </a:rPr>
              <a:t>Gaps in the evidence and in this snapshot</a:t>
            </a:r>
            <a:endParaRPr kumimoji="0" lang="en-GB" sz="1400" b="0" i="0" u="none" strike="noStrike" kern="0" cap="none" spc="0" normalizeH="0" baseline="0" noProof="0">
              <a:ln>
                <a:noFill/>
              </a:ln>
              <a:effectLst/>
              <a:uLnTx/>
              <a:uFillTx/>
              <a:latin typeface="Arial"/>
              <a:ea typeface="+mn-ea"/>
              <a:cs typeface="Arial"/>
              <a:sym typeface="Arial"/>
            </a:endParaRPr>
          </a:p>
          <a:p>
            <a:pPr marL="285750" indent="-285750" defTabSz="914400">
              <a:spcAft>
                <a:spcPts val="600"/>
              </a:spcAft>
              <a:buClr>
                <a:srgbClr val="FFFFFF"/>
              </a:buClr>
              <a:buFont typeface="Arial" panose="020B0604020202020204" pitchFamily="34" charset="0"/>
              <a:buChar char="•"/>
              <a:defRPr/>
            </a:pPr>
            <a:r>
              <a:rPr lang="en-GB" sz="1400" kern="0">
                <a:latin typeface="Arial"/>
                <a:cs typeface="Arial"/>
                <a:sym typeface="Arial"/>
                <a:hlinkClick r:id="rId30" action="ppaction://hlinksldjump">
                  <a:extLst>
                    <a:ext uri="{A12FA001-AC4F-418D-AE19-62706E023703}">
                      <ahyp:hlinkClr xmlns:ahyp="http://schemas.microsoft.com/office/drawing/2018/hyperlinkcolor" val="tx"/>
                    </a:ext>
                  </a:extLst>
                </a:hlinkClick>
              </a:rPr>
              <a:t>Acknowledgments</a:t>
            </a:r>
            <a:endParaRPr kumimoji="0" lang="en-GB" sz="1400" b="0" i="0" u="none" strike="noStrike" kern="0" cap="none" spc="0" normalizeH="0" baseline="0" noProof="0">
              <a:ln>
                <a:noFill/>
              </a:ln>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GB" sz="1400" b="0" i="0" u="none" strike="noStrike" kern="0" cap="none" spc="0" normalizeH="0" baseline="0" noProof="0">
              <a:ln>
                <a:noFill/>
              </a:ln>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GB" sz="1400" b="0" i="0" u="none" strike="noStrike" kern="0" cap="none" spc="0" normalizeH="0" baseline="0" noProof="0">
              <a:ln>
                <a:noFill/>
              </a:ln>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GB" sz="1400" b="0" i="0" u="none" strike="noStrike" kern="0" cap="none" spc="0" normalizeH="0" baseline="0" noProof="0">
              <a:ln>
                <a:noFill/>
              </a:ln>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GB" sz="1400" b="0" i="0" u="none" strike="noStrike" kern="0" cap="none" spc="0" normalizeH="0" baseline="0" noProof="0">
              <a:ln>
                <a:noFill/>
              </a:ln>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GB" sz="1400" b="1" i="0" u="none" strike="noStrike" kern="0" cap="none" spc="0" normalizeH="0" baseline="0" noProof="0">
              <a:ln>
                <a:noFill/>
              </a:ln>
              <a:effectLst/>
              <a:uLnTx/>
              <a:uFillTx/>
              <a:latin typeface="Arial"/>
              <a:ea typeface="+mn-ea"/>
              <a:cs typeface="Arial"/>
              <a:sym typeface="Arial"/>
            </a:endParaRPr>
          </a:p>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1" i="0" u="none" strike="noStrike" kern="0" cap="none" spc="0" normalizeH="0" baseline="0" noProof="0">
              <a:ln>
                <a:noFill/>
              </a:ln>
              <a:effectLst/>
              <a:uLnTx/>
              <a:uFillTx/>
              <a:latin typeface="Arial"/>
              <a:ea typeface="+mn-ea"/>
              <a:cs typeface="Arial"/>
              <a:sym typeface="Arial"/>
            </a:endParaRPr>
          </a:p>
          <a:p>
            <a:pPr marL="800100" marR="0" lvl="1" indent="-342900" algn="l" defTabSz="914400" rtl="0" eaLnBrk="1" fontAlgn="auto" latinLnBrk="0" hangingPunct="1">
              <a:lnSpc>
                <a:spcPct val="100000"/>
              </a:lnSpc>
              <a:spcBef>
                <a:spcPts val="0"/>
              </a:spcBef>
              <a:spcAft>
                <a:spcPts val="0"/>
              </a:spcAft>
              <a:buClr>
                <a:srgbClr val="000000"/>
              </a:buClr>
              <a:buSzTx/>
              <a:buFont typeface="+mj-lt"/>
              <a:buAutoNum type="arabicPeriod"/>
              <a:tabLst/>
              <a:defRPr/>
            </a:pPr>
            <a:endParaRPr kumimoji="0" lang="en-GB" sz="1400" b="1" i="0" u="none" strike="noStrike" kern="0" cap="none" spc="0" normalizeH="0" baseline="0" noProof="0">
              <a:ln>
                <a:noFill/>
              </a:ln>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1400" b="0" i="0" u="none" strike="noStrike" kern="0" cap="none" spc="0" normalizeH="0" baseline="0" noProof="0">
              <a:ln>
                <a:noFill/>
              </a:ln>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1400" b="0" i="0" u="none" strike="noStrike" kern="0" cap="none" spc="0" normalizeH="0" baseline="0" noProof="0">
              <a:ln>
                <a:noFill/>
              </a:ln>
              <a:effectLst/>
              <a:uLnTx/>
              <a:uFillTx/>
              <a:latin typeface="Arial"/>
              <a:ea typeface="+mn-ea"/>
              <a:cs typeface="Arial"/>
              <a:sym typeface="Arial"/>
            </a:endParaRPr>
          </a:p>
        </p:txBody>
      </p:sp>
    </p:spTree>
    <p:extLst>
      <p:ext uri="{BB962C8B-B14F-4D97-AF65-F5344CB8AC3E}">
        <p14:creationId xmlns:p14="http://schemas.microsoft.com/office/powerpoint/2010/main" val="17291990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20000"/>
            <a:lumOff val="80000"/>
          </a:schemeClr>
        </a:solidFill>
        <a:effectLst/>
      </p:bgPr>
    </p:bg>
    <p:spTree>
      <p:nvGrpSpPr>
        <p:cNvPr id="1" name="Shape 237"/>
        <p:cNvGrpSpPr/>
        <p:nvPr/>
      </p:nvGrpSpPr>
      <p:grpSpPr>
        <a:xfrm>
          <a:off x="0" y="0"/>
          <a:ext cx="0" cy="0"/>
          <a:chOff x="0" y="0"/>
          <a:chExt cx="0" cy="0"/>
        </a:xfrm>
      </p:grpSpPr>
      <p:sp>
        <p:nvSpPr>
          <p:cNvPr id="238" name="Google Shape;238;p2"/>
          <p:cNvSpPr txBox="1">
            <a:spLocks noGrp="1"/>
          </p:cNvSpPr>
          <p:nvPr>
            <p:ph type="title"/>
          </p:nvPr>
        </p:nvSpPr>
        <p:spPr>
          <a:xfrm>
            <a:off x="986467" y="2556741"/>
            <a:ext cx="10626063" cy="507791"/>
          </a:xfrm>
          <a:prstGeom prst="rect">
            <a:avLst/>
          </a:prstGeom>
          <a:noFill/>
          <a:ln>
            <a:noFill/>
          </a:ln>
        </p:spPr>
        <p:txBody>
          <a:bodyPr spcFirstLastPara="1" wrap="square" lIns="0" tIns="45700" rIns="91425" bIns="45700" anchor="t" anchorCtr="0">
            <a:spAutoFit/>
          </a:bodyPr>
          <a:lstStyle/>
          <a:p>
            <a:pPr marL="0" lvl="0" indent="0" algn="l" rtl="0">
              <a:lnSpc>
                <a:spcPct val="90000"/>
              </a:lnSpc>
              <a:spcBef>
                <a:spcPts val="0"/>
              </a:spcBef>
              <a:spcAft>
                <a:spcPts val="0"/>
              </a:spcAft>
              <a:buClr>
                <a:schemeClr val="lt1"/>
              </a:buClr>
              <a:buSzPts val="3000"/>
              <a:buFont typeface="Arial"/>
              <a:buNone/>
            </a:pPr>
            <a:r>
              <a:rPr lang="en-GB" sz="3000" spc="190">
                <a:solidFill>
                  <a:schemeClr val="tx1"/>
                </a:solidFill>
                <a:latin typeface="Arial"/>
                <a:ea typeface="Arial"/>
                <a:cs typeface="Arial"/>
                <a:sym typeface="Arial"/>
              </a:rPr>
              <a:t>PART 1: CURRENT CONTEXT</a:t>
            </a:r>
            <a:endParaRPr sz="3000" spc="190">
              <a:solidFill>
                <a:schemeClr val="tx1"/>
              </a:solidFill>
              <a:latin typeface="Arial"/>
              <a:ea typeface="Arial"/>
              <a:cs typeface="Arial"/>
              <a:sym typeface="Arial"/>
            </a:endParaRPr>
          </a:p>
        </p:txBody>
      </p:sp>
      <p:sp>
        <p:nvSpPr>
          <p:cNvPr id="240" name="Google Shape;240;p2"/>
          <p:cNvSpPr txBox="1">
            <a:spLocks noGrp="1"/>
          </p:cNvSpPr>
          <p:nvPr>
            <p:ph type="body" idx="2"/>
          </p:nvPr>
        </p:nvSpPr>
        <p:spPr>
          <a:xfrm>
            <a:off x="986464" y="3577886"/>
            <a:ext cx="10626063" cy="215584"/>
          </a:xfrm>
          <a:prstGeom prst="rect">
            <a:avLst/>
          </a:prstGeom>
          <a:noFill/>
          <a:ln>
            <a:noFill/>
          </a:ln>
        </p:spPr>
        <p:txBody>
          <a:bodyPr spcFirstLastPara="1" wrap="square" lIns="0" tIns="0" rIns="0" bIns="0" anchor="t" anchorCtr="0">
            <a:noAutofit/>
          </a:bodyPr>
          <a:lstStyle/>
          <a:p>
            <a:pPr marL="0" lvl="0" indent="0">
              <a:buClr>
                <a:schemeClr val="lt1"/>
              </a:buClr>
            </a:pPr>
            <a:r>
              <a:rPr lang="en-GB" sz="2200" spc="-20">
                <a:solidFill>
                  <a:schemeClr val="tx1"/>
                </a:solidFill>
              </a:rPr>
              <a:t>DEMOGRAPHIC OVERVIEW OF LONDON</a:t>
            </a:r>
            <a:endParaRPr sz="2200" spc="-20">
              <a:solidFill>
                <a:schemeClr val="tx1"/>
              </a:solidFill>
            </a:endParaRPr>
          </a:p>
        </p:txBody>
      </p:sp>
      <p:cxnSp>
        <p:nvCxnSpPr>
          <p:cNvPr id="242" name="Google Shape;242;p2">
            <a:extLst>
              <a:ext uri="{C183D7F6-B498-43B3-948B-1728B52AA6E4}">
                <adec:decorative xmlns:adec="http://schemas.microsoft.com/office/drawing/2017/decorative" val="1"/>
              </a:ext>
            </a:extLst>
          </p:cNvPr>
          <p:cNvCxnSpPr/>
          <p:nvPr/>
        </p:nvCxnSpPr>
        <p:spPr>
          <a:xfrm>
            <a:off x="666543" y="4102177"/>
            <a:ext cx="10945999" cy="0"/>
          </a:xfrm>
          <a:prstGeom prst="straightConnector1">
            <a:avLst/>
          </a:prstGeom>
          <a:noFill/>
          <a:ln w="38100" cap="flat" cmpd="sng">
            <a:solidFill>
              <a:schemeClr val="tx1"/>
            </a:solidFill>
            <a:prstDash val="solid"/>
            <a:round/>
            <a:headEnd type="none" w="sm" len="sm"/>
            <a:tailEnd type="none" w="sm" len="sm"/>
          </a:ln>
        </p:spPr>
      </p:cxnSp>
    </p:spTree>
    <p:extLst>
      <p:ext uri="{BB962C8B-B14F-4D97-AF65-F5344CB8AC3E}">
        <p14:creationId xmlns:p14="http://schemas.microsoft.com/office/powerpoint/2010/main" val="33749452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CBF00C10-00E5-4D53-AC19-948F5AC7D980}"/>
              </a:ext>
            </a:extLst>
          </p:cNvPr>
          <p:cNvSpPr txBox="1">
            <a:spLocks noGrp="1"/>
          </p:cNvSpPr>
          <p:nvPr>
            <p:ph type="title" idx="4294967295"/>
          </p:nvPr>
        </p:nvSpPr>
        <p:spPr>
          <a:xfrm>
            <a:off x="628300" y="653007"/>
            <a:ext cx="10751768" cy="507791"/>
          </a:xfrm>
          <a:prstGeom prst="rect">
            <a:avLst/>
          </a:prstGeom>
          <a:noFill/>
          <a:ln w="25400" cap="flat" cmpd="sng" algn="ctr">
            <a:noFill/>
            <a:prstDash val="solid"/>
          </a:ln>
          <a:effectLst/>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0" tIns="45700" rIns="91425" bIns="457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rgbClr val="EE266D"/>
              </a:buClr>
              <a:buSzPts val="2800"/>
              <a:buFont typeface="Arial"/>
              <a:buNone/>
              <a:tabLst/>
              <a:defRPr/>
            </a:pPr>
            <a:r>
              <a:rPr kumimoji="0" lang="en-US" sz="3000" b="1" i="0" u="none" strike="noStrike" kern="0" cap="none" spc="190" normalizeH="0" baseline="0" noProof="0">
                <a:ln>
                  <a:noFill/>
                </a:ln>
                <a:solidFill>
                  <a:schemeClr val="accent3">
                    <a:lumMod val="75000"/>
                  </a:schemeClr>
                </a:solidFill>
                <a:effectLst/>
                <a:uLnTx/>
                <a:uFillTx/>
                <a:latin typeface="Arial"/>
                <a:ea typeface="Aktiv Grotesk" panose="020B0504020202020204" pitchFamily="34" charset="0"/>
                <a:cs typeface="Arial"/>
                <a:sym typeface="Arial"/>
              </a:rPr>
              <a:t>PART 1 OVERVIEW: CURRENT CONTEXT</a:t>
            </a:r>
            <a:endParaRPr kumimoji="0" lang="en-US" sz="3000" b="1" i="0" u="none" strike="noStrike" kern="0" cap="none" spc="190" normalizeH="0" baseline="0" noProof="0">
              <a:ln>
                <a:noFill/>
              </a:ln>
              <a:solidFill>
                <a:schemeClr val="accent3">
                  <a:lumMod val="75000"/>
                </a:schemeClr>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p:txBody>
      </p:sp>
      <p:sp>
        <p:nvSpPr>
          <p:cNvPr id="40" name="TextBox 39">
            <a:extLst>
              <a:ext uri="{FF2B5EF4-FFF2-40B4-BE49-F238E27FC236}">
                <a16:creationId xmlns:a16="http://schemas.microsoft.com/office/drawing/2014/main" id="{27B07B3D-F66A-9646-9C2D-95983657B7C2}"/>
              </a:ext>
            </a:extLst>
          </p:cNvPr>
          <p:cNvSpPr txBox="1"/>
          <p:nvPr/>
        </p:nvSpPr>
        <p:spPr bwMode="gray">
          <a:xfrm>
            <a:off x="648337" y="1917339"/>
            <a:ext cx="10651721" cy="2926184"/>
          </a:xfrm>
          <a:prstGeom prst="rect">
            <a:avLst/>
          </a:prstGeom>
          <a:noFill/>
        </p:spPr>
        <p:txBody>
          <a:bodyPr wrap="square" lIns="0" tIns="0" rIns="0" bIns="0" rtlCol="0" anchor="t">
            <a:noAutofit/>
          </a:bodyPr>
          <a:lstStyle/>
          <a:p>
            <a:pPr>
              <a:defRPr/>
            </a:pPr>
            <a:r>
              <a:rPr lang="en-GB" sz="1400" kern="0">
                <a:solidFill>
                  <a:srgbClr val="353E43"/>
                </a:solidFill>
                <a:latin typeface="Arial"/>
                <a:cs typeface="Arial"/>
                <a:sym typeface="Arial"/>
              </a:rPr>
              <a:t>Understanding health inequalities in London requires knowledge of the city's demographics. London is the youngest and most ethnically diverse region of the UK. It also has one of the most transient populations, becoming a temporary home for many, particularly during young adulthood. Relatively large populations in inclusion health groups* also contribute to a unique demographic profile for London. </a:t>
            </a:r>
            <a:endParaRPr lang="en-US">
              <a:cs typeface="Arial"/>
            </a:endParaRPr>
          </a:p>
          <a:p>
            <a:pPr>
              <a:defRPr/>
            </a:pPr>
            <a:endParaRPr lang="en-GB" sz="1400" kern="0">
              <a:solidFill>
                <a:srgbClr val="353E43"/>
              </a:solidFill>
              <a:latin typeface="Arial"/>
              <a:cs typeface="Arial"/>
            </a:endParaRPr>
          </a:p>
          <a:p>
            <a:pPr>
              <a:defRPr/>
            </a:pPr>
            <a:r>
              <a:rPr lang="en-GB" sz="1400" kern="0">
                <a:solidFill>
                  <a:srgbClr val="353E43"/>
                </a:solidFill>
                <a:latin typeface="Arial"/>
                <a:cs typeface="Arial"/>
              </a:rPr>
              <a:t>Although London has been in recovery from the COVID-19 pandemic since 2021, its impact still paints an important backdrop in exposing health inequalities across London's demographic groups. The subsequent cost of living crisis is still affecting Londoners, though its impact may not yet be fully reflected in the health metrics reviewed in this report. </a:t>
            </a:r>
          </a:p>
          <a:p>
            <a:pPr marL="285750" indent="-285750">
              <a:buClr>
                <a:srgbClr val="000000"/>
              </a:buClr>
              <a:buAutoNum type="arabicPeriod"/>
              <a:defRPr/>
            </a:pPr>
            <a:endParaRPr lang="en-GB" sz="1400" kern="0">
              <a:solidFill>
                <a:srgbClr val="353E43"/>
              </a:solidFill>
              <a:latin typeface="Arial"/>
              <a:cs typeface="Arial"/>
            </a:endParaRPr>
          </a:p>
          <a:p>
            <a:pPr>
              <a:buClr>
                <a:srgbClr val="000000"/>
              </a:buClr>
              <a:defRPr/>
            </a:pPr>
            <a:r>
              <a:rPr lang="en-GB" sz="1400" kern="0">
                <a:solidFill>
                  <a:srgbClr val="353E43"/>
                </a:solidFill>
                <a:latin typeface="Arial"/>
                <a:cs typeface="Arial"/>
                <a:sym typeface="Arial"/>
              </a:rPr>
              <a:t>The following sections are explored in this part of the Snapshot:</a:t>
            </a:r>
            <a:endParaRPr lang="en-GB" sz="1400" kern="0">
              <a:solidFill>
                <a:srgbClr val="353E43"/>
              </a:solidFill>
              <a:latin typeface="Arial"/>
              <a:cs typeface="Arial"/>
            </a:endParaRPr>
          </a:p>
          <a:p>
            <a:pPr marL="274320" indent="-274320">
              <a:buClr>
                <a:srgbClr val="000000"/>
              </a:buClr>
              <a:buAutoNum type="arabicPeriod"/>
              <a:defRPr/>
            </a:pPr>
            <a:r>
              <a:rPr lang="en-GB" sz="1400" kern="0">
                <a:solidFill>
                  <a:srgbClr val="353E43"/>
                </a:solidFill>
                <a:latin typeface="Arial"/>
                <a:cs typeface="Arial"/>
              </a:rPr>
              <a:t>Population growth in London</a:t>
            </a:r>
          </a:p>
          <a:p>
            <a:pPr marL="285750" indent="-285750">
              <a:buClr>
                <a:srgbClr val="000000"/>
              </a:buClr>
              <a:buAutoNum type="arabicPeriod"/>
              <a:defRPr/>
            </a:pPr>
            <a:r>
              <a:rPr lang="en-GB" sz="1400" kern="0">
                <a:solidFill>
                  <a:srgbClr val="353E43"/>
                </a:solidFill>
                <a:latin typeface="Arial"/>
                <a:cs typeface="Arial"/>
                <a:sym typeface="Arial"/>
              </a:rPr>
              <a:t>London </a:t>
            </a:r>
            <a:r>
              <a:rPr lang="en-GB" sz="1400" kern="0">
                <a:solidFill>
                  <a:srgbClr val="353E43"/>
                </a:solidFill>
                <a:cs typeface="Arial"/>
                <a:sym typeface="Arial"/>
              </a:rPr>
              <a:t>2021 Census Day </a:t>
            </a:r>
            <a:r>
              <a:rPr lang="en-GB" sz="1400" kern="0">
                <a:solidFill>
                  <a:srgbClr val="353E43"/>
                </a:solidFill>
                <a:latin typeface="Arial"/>
                <a:cs typeface="Arial"/>
                <a:sym typeface="Arial"/>
              </a:rPr>
              <a:t>population</a:t>
            </a:r>
            <a:endParaRPr lang="en-GB" sz="1400" kern="0">
              <a:solidFill>
                <a:srgbClr val="353E43"/>
              </a:solidFill>
              <a:latin typeface="Arial"/>
              <a:cs typeface="Arial"/>
            </a:endParaRPr>
          </a:p>
          <a:p>
            <a:pPr marL="285750" indent="-285750">
              <a:buClr>
                <a:srgbClr val="000000"/>
              </a:buClr>
              <a:buAutoNum type="arabicPeriod"/>
              <a:defRPr/>
            </a:pPr>
            <a:r>
              <a:rPr lang="en-GB" sz="1400" kern="0">
                <a:solidFill>
                  <a:srgbClr val="353E43"/>
                </a:solidFill>
                <a:latin typeface="Arial"/>
                <a:cs typeface="Arial"/>
                <a:sym typeface="Arial"/>
              </a:rPr>
              <a:t>Population churn in London</a:t>
            </a:r>
            <a:endParaRPr lang="en-GB" sz="1400" kern="0">
              <a:solidFill>
                <a:srgbClr val="353E43"/>
              </a:solidFill>
              <a:latin typeface="Arial"/>
              <a:cs typeface="Arial"/>
            </a:endParaRPr>
          </a:p>
          <a:p>
            <a:pPr marL="285750" indent="-285750">
              <a:buClr>
                <a:srgbClr val="000000"/>
              </a:buClr>
              <a:buAutoNum type="arabicPeriod"/>
              <a:defRPr/>
            </a:pPr>
            <a:r>
              <a:rPr lang="en-GB" sz="1400" kern="0">
                <a:solidFill>
                  <a:srgbClr val="353E43"/>
                </a:solidFill>
                <a:latin typeface="Arial"/>
                <a:cs typeface="Arial"/>
              </a:rPr>
              <a:t>Populations in inclusion health groups</a:t>
            </a:r>
          </a:p>
          <a:p>
            <a:pPr marL="285750" indent="-285750">
              <a:buClr>
                <a:srgbClr val="000000"/>
              </a:buClr>
              <a:buAutoNum type="arabicPeriod"/>
              <a:defRPr/>
            </a:pPr>
            <a:r>
              <a:rPr lang="en-GB" sz="1400" kern="0">
                <a:solidFill>
                  <a:srgbClr val="353E43"/>
                </a:solidFill>
                <a:latin typeface="Arial"/>
                <a:cs typeface="Arial"/>
                <a:sym typeface="Arial"/>
              </a:rPr>
              <a:t>Reflection on impact of COVID-19 in London</a:t>
            </a:r>
            <a:endParaRPr lang="en-GB" sz="1400" kern="0">
              <a:solidFill>
                <a:srgbClr val="353E43"/>
              </a:solidFill>
              <a:latin typeface="Arial"/>
              <a:cs typeface="Arial"/>
            </a:endParaRPr>
          </a:p>
          <a:p>
            <a:pPr>
              <a:defRPr/>
            </a:pPr>
            <a:endParaRPr lang="en-GB" sz="1400" kern="0">
              <a:solidFill>
                <a:srgbClr val="353E43"/>
              </a:solidFill>
              <a:latin typeface="Arial"/>
              <a:cs typeface="Arial"/>
            </a:endParaRPr>
          </a:p>
          <a:p>
            <a:pPr>
              <a:defRPr/>
            </a:pPr>
            <a:r>
              <a:rPr lang="en-GB" sz="1400" kern="0">
                <a:solidFill>
                  <a:srgbClr val="353E43"/>
                </a:solidFill>
                <a:latin typeface="Arial"/>
                <a:cs typeface="Arial"/>
              </a:rPr>
              <a:t>*Inclusion health refers to any population group that is socially excluded. This can include people who experience homelessness, vulnerable migrants, Gypsy, Roma and Traveller communities, drug and alcohol dependence, sex workers, people in contact with the justice system and victims of modern slavery, and other socially excluded groups.</a:t>
            </a:r>
            <a:endParaRPr lang="en-US" sz="1400" kern="0">
              <a:solidFill>
                <a:srgbClr val="353E43"/>
              </a:solidFill>
              <a:latin typeface="Arial"/>
              <a:cs typeface="Arial"/>
            </a:endParaRPr>
          </a:p>
          <a:p>
            <a:pPr>
              <a:defRPr/>
            </a:pPr>
            <a:endParaRPr lang="en-GB" sz="1400" kern="0">
              <a:solidFill>
                <a:srgbClr val="353E43"/>
              </a:solidFill>
              <a:latin typeface="Arial"/>
              <a:cs typeface="Arial"/>
            </a:endParaRPr>
          </a:p>
          <a:p>
            <a:pPr lvl="1">
              <a:buClr>
                <a:srgbClr val="000000"/>
              </a:buClr>
              <a:defRPr/>
            </a:pPr>
            <a:endParaRPr lang="en-US" sz="1400" kern="0">
              <a:solidFill>
                <a:srgbClr val="353E43"/>
              </a:solidFill>
              <a:latin typeface="Arial"/>
              <a:cs typeface="Arial"/>
            </a:endParaRPr>
          </a:p>
        </p:txBody>
      </p:sp>
    </p:spTree>
    <p:extLst>
      <p:ext uri="{BB962C8B-B14F-4D97-AF65-F5344CB8AC3E}">
        <p14:creationId xmlns:p14="http://schemas.microsoft.com/office/powerpoint/2010/main" val="41653360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5AF3B9F2-AC34-0F6A-3633-921B66D19B00}"/>
              </a:ext>
              <a:ext uri="{C183D7F6-B498-43B3-948B-1728B52AA6E4}">
                <adec:decorative xmlns:adec="http://schemas.microsoft.com/office/drawing/2017/decorative" val="0"/>
              </a:ext>
            </a:extLst>
          </p:cNvPr>
          <p:cNvSpPr txBox="1">
            <a:spLocks noGrp="1"/>
          </p:cNvSpPr>
          <p:nvPr>
            <p:ph type="title" idx="4294967295"/>
          </p:nvPr>
        </p:nvSpPr>
        <p:spPr>
          <a:xfrm>
            <a:off x="628300" y="547907"/>
            <a:ext cx="10751768" cy="1338788"/>
          </a:xfrm>
          <a:prstGeom prst="rect">
            <a:avLst/>
          </a:prstGeom>
          <a:noFill/>
          <a:ln w="25400" cap="flat" cmpd="sng" algn="ctr">
            <a:noFill/>
            <a:prstDash val="solid"/>
          </a:ln>
          <a:effectLst/>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0" tIns="45700" rIns="91425" bIns="457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rgbClr val="EE266D"/>
              </a:buClr>
              <a:buSzPts val="2800"/>
              <a:buFont typeface="Arial"/>
              <a:buNone/>
              <a:tabLst/>
              <a:defRPr/>
            </a:pPr>
            <a:r>
              <a:rPr kumimoji="0" lang="en-GB" sz="3000" b="1" i="0" u="none" strike="noStrike" kern="0" cap="none" spc="190" normalizeH="0" baseline="0" noProof="0">
                <a:ln>
                  <a:noFill/>
                </a:ln>
                <a:solidFill>
                  <a:schemeClr val="accent3">
                    <a:lumMod val="75000"/>
                  </a:schemeClr>
                </a:solidFill>
                <a:effectLst/>
                <a:uLnTx/>
                <a:uFillTx/>
                <a:latin typeface="Arial"/>
                <a:ea typeface="Aktiv Grotesk" panose="020B0504020202020204" pitchFamily="34" charset="0"/>
                <a:cs typeface="Arial"/>
                <a:sym typeface="Arial"/>
              </a:rPr>
              <a:t>LONDON’S POULATION GROWTH HAS SLOWED SINCE 2015, WITH A TEMPORARY FALL IN POPULATION DURING THE COVID-19 PANDEMIC</a:t>
            </a:r>
            <a:endParaRPr kumimoji="0" lang="en-US" sz="3000" b="1" i="0" u="none" strike="noStrike" kern="0" cap="none" spc="190" normalizeH="0" baseline="0" noProof="0">
              <a:ln>
                <a:noFill/>
              </a:ln>
              <a:solidFill>
                <a:schemeClr val="accent3">
                  <a:lumMod val="75000"/>
                </a:schemeClr>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p:txBody>
      </p:sp>
      <p:sp>
        <p:nvSpPr>
          <p:cNvPr id="5" name="TextBox 4">
            <a:extLst>
              <a:ext uri="{FF2B5EF4-FFF2-40B4-BE49-F238E27FC236}">
                <a16:creationId xmlns:a16="http://schemas.microsoft.com/office/drawing/2014/main" id="{BE0CA573-16BF-A584-6939-D50CDDB14F47}"/>
              </a:ext>
            </a:extLst>
          </p:cNvPr>
          <p:cNvSpPr txBox="1"/>
          <p:nvPr/>
        </p:nvSpPr>
        <p:spPr bwMode="gray">
          <a:xfrm>
            <a:off x="626568" y="1780071"/>
            <a:ext cx="6567074" cy="4530022"/>
          </a:xfrm>
          <a:prstGeom prst="rect">
            <a:avLst/>
          </a:prstGeom>
          <a:noFill/>
        </p:spPr>
        <p:txBody>
          <a:bodyPr wrap="square" lIns="0" tIns="0" rIns="0" bIns="0" rtlCol="0" anchor="t">
            <a:noAutofit/>
          </a:bodyPr>
          <a:lstStyle/>
          <a:p>
            <a:pPr>
              <a:buClr>
                <a:srgbClr val="000000"/>
              </a:buClr>
              <a:defRPr/>
            </a:pPr>
            <a:endParaRPr kumimoji="0" lang="en-GB" sz="1400" i="0" u="none" strike="noStrike" kern="0" cap="none" spc="0" normalizeH="0" baseline="0" noProof="0">
              <a:ln>
                <a:noFill/>
              </a:ln>
              <a:effectLst/>
              <a:uLnTx/>
              <a:uFillTx/>
              <a:latin typeface="Arial"/>
              <a:cs typeface="Arial"/>
              <a:sym typeface="Arial"/>
            </a:endParaRPr>
          </a:p>
          <a:p>
            <a:pPr marL="285750" indent="-285750">
              <a:buClr>
                <a:srgbClr val="000000"/>
              </a:buClr>
              <a:buFont typeface="Arial" panose="020B0604020202020204" pitchFamily="34" charset="0"/>
              <a:buChar char="•"/>
              <a:defRPr/>
            </a:pPr>
            <a:r>
              <a:rPr lang="en-GB" sz="1400" kern="0">
                <a:latin typeface="Arial"/>
                <a:cs typeface="Arial"/>
                <a:sym typeface="Arial"/>
              </a:rPr>
              <a:t>London’s population growth has slowed since 2015 as a result of:</a:t>
            </a:r>
            <a:r>
              <a:rPr lang="en-GB" sz="1400" kern="0" baseline="30000">
                <a:latin typeface="Arial"/>
                <a:cs typeface="Arial"/>
                <a:sym typeface="Arial"/>
              </a:rPr>
              <a:t>1</a:t>
            </a:r>
            <a:endParaRPr lang="en-GB" sz="1400" kern="0" baseline="30000">
              <a:latin typeface="Arial"/>
              <a:cs typeface="Arial"/>
            </a:endParaRPr>
          </a:p>
          <a:p>
            <a:pPr marL="742950" lvl="1" indent="-285750">
              <a:buClr>
                <a:srgbClr val="000000"/>
              </a:buClr>
              <a:buFont typeface="Courier New" panose="02070309020205020404" pitchFamily="49" charset="0"/>
              <a:buChar char="o"/>
              <a:defRPr/>
            </a:pPr>
            <a:r>
              <a:rPr lang="en-GB" sz="1400" kern="0">
                <a:latin typeface="Arial"/>
                <a:cs typeface="Arial"/>
                <a:sym typeface="Arial"/>
              </a:rPr>
              <a:t>Declining birth rates</a:t>
            </a:r>
          </a:p>
          <a:p>
            <a:pPr marL="742950" lvl="1" indent="-285750">
              <a:buClr>
                <a:srgbClr val="000000"/>
              </a:buClr>
              <a:buFont typeface="Courier New" panose="02070309020205020404" pitchFamily="49" charset="0"/>
              <a:buChar char="o"/>
              <a:defRPr/>
            </a:pPr>
            <a:r>
              <a:rPr lang="en-GB" sz="1400" kern="0">
                <a:latin typeface="Arial"/>
                <a:cs typeface="Arial"/>
                <a:sym typeface="Arial"/>
              </a:rPr>
              <a:t>Rising domestic outflows</a:t>
            </a:r>
          </a:p>
          <a:p>
            <a:pPr marL="742950" lvl="1" indent="-285750">
              <a:spcAft>
                <a:spcPts val="600"/>
              </a:spcAft>
              <a:buClr>
                <a:srgbClr val="000000"/>
              </a:buClr>
              <a:buFont typeface="Courier New" panose="02070309020205020404" pitchFamily="49" charset="0"/>
              <a:buChar char="o"/>
              <a:defRPr/>
            </a:pPr>
            <a:r>
              <a:rPr lang="en-GB" sz="1400" kern="0">
                <a:latin typeface="Arial"/>
                <a:cs typeface="Arial"/>
                <a:sym typeface="Arial"/>
              </a:rPr>
              <a:t>A fall in international migration following the Brexit referendum.</a:t>
            </a:r>
            <a:endParaRPr lang="en-GB" sz="1400" kern="0">
              <a:latin typeface="Arial"/>
              <a:cs typeface="Arial"/>
            </a:endParaRPr>
          </a:p>
          <a:p>
            <a:pPr marL="285750" indent="-285750">
              <a:spcAft>
                <a:spcPts val="600"/>
              </a:spcAft>
              <a:buClr>
                <a:srgbClr val="000000"/>
              </a:buClr>
              <a:buFont typeface="Arial" panose="020B0604020202020204" pitchFamily="34" charset="0"/>
              <a:buChar char="•"/>
              <a:defRPr/>
            </a:pPr>
            <a:r>
              <a:rPr lang="en-GB" sz="1400" kern="0">
                <a:latin typeface="Arial"/>
                <a:cs typeface="Arial"/>
                <a:sym typeface="Arial"/>
              </a:rPr>
              <a:t>The COVID-19 pandemic led to a temporary fall in London’s population due to relocation of families and young adults, and international movement restrictions.</a:t>
            </a:r>
            <a:endParaRPr lang="en-GB" sz="1400" kern="0">
              <a:latin typeface="Arial"/>
              <a:cs typeface="Arial"/>
            </a:endParaRPr>
          </a:p>
          <a:p>
            <a:pPr marL="285750" indent="-285750">
              <a:buClr>
                <a:srgbClr val="000000"/>
              </a:buClr>
              <a:buFont typeface="Arial" panose="020B0604020202020204" pitchFamily="34" charset="0"/>
              <a:buChar char="•"/>
              <a:defRPr/>
            </a:pPr>
            <a:r>
              <a:rPr lang="en-GB" sz="1400" kern="0">
                <a:latin typeface="Arial"/>
                <a:cs typeface="Arial"/>
                <a:sym typeface="Arial"/>
              </a:rPr>
              <a:t>Population growth resumed in the year to mid-2022, driven by a significant increase in international migration to the UK.</a:t>
            </a:r>
          </a:p>
          <a:p>
            <a:pPr marL="285750" indent="-285750">
              <a:buClr>
                <a:srgbClr val="000000"/>
              </a:buClr>
              <a:buFont typeface="Arial" panose="020B0604020202020204" pitchFamily="34" charset="0"/>
              <a:buChar char="•"/>
              <a:defRPr/>
            </a:pPr>
            <a:endParaRPr lang="en-GB" sz="1400" kern="0">
              <a:latin typeface="Arial"/>
              <a:cs typeface="Arial"/>
              <a:sym typeface="Arial"/>
            </a:endParaRPr>
          </a:p>
          <a:p>
            <a:pPr marL="742950" lvl="1" indent="-285750">
              <a:buClr>
                <a:srgbClr val="000000"/>
              </a:buClr>
              <a:buFont typeface="Arial" panose="020B0604020202020204" pitchFamily="34" charset="0"/>
              <a:buChar char="•"/>
              <a:defRPr/>
            </a:pPr>
            <a:endParaRPr lang="en-GB" sz="1400" kern="0">
              <a:latin typeface="Arial"/>
              <a:cs typeface="Arial"/>
              <a:sym typeface="Arial"/>
            </a:endParaRPr>
          </a:p>
          <a:p>
            <a:pPr marR="0" lvl="0" algn="l" defTabSz="914400" rtl="0" eaLnBrk="1" fontAlgn="auto" latinLnBrk="0" hangingPunct="1">
              <a:lnSpc>
                <a:spcPct val="100000"/>
              </a:lnSpc>
              <a:spcBef>
                <a:spcPts val="0"/>
              </a:spcBef>
              <a:spcAft>
                <a:spcPts val="0"/>
              </a:spcAft>
              <a:buClr>
                <a:srgbClr val="000000"/>
              </a:buClr>
              <a:buSzTx/>
              <a:tabLst/>
              <a:defRPr/>
            </a:pPr>
            <a:endParaRPr kumimoji="0" lang="en-US" sz="1400" i="0" u="none" strike="noStrike" kern="0" cap="none" spc="0" normalizeH="0" baseline="0" noProof="0">
              <a:ln>
                <a:noFill/>
              </a:ln>
              <a:solidFill>
                <a:srgbClr val="353E43"/>
              </a:solidFill>
              <a:effectLst/>
              <a:uLnTx/>
              <a:uFillTx/>
              <a:latin typeface="Arial"/>
              <a:cs typeface="Arial"/>
              <a:sym typeface="Arial"/>
            </a:endParaRPr>
          </a:p>
          <a:p>
            <a:pPr marL="742950" lvl="1" indent="-285750">
              <a:buClr>
                <a:srgbClr val="000000"/>
              </a:buClr>
              <a:buFont typeface="Arial" panose="020B0604020202020204" pitchFamily="34" charset="0"/>
              <a:buChar char="•"/>
              <a:defRPr/>
            </a:pPr>
            <a:endParaRPr kumimoji="0" lang="en-US" sz="1400" i="0" u="none" strike="noStrike" kern="0" cap="none" spc="0" normalizeH="0" baseline="0" noProof="0">
              <a:ln>
                <a:noFill/>
              </a:ln>
              <a:solidFill>
                <a:srgbClr val="353E43"/>
              </a:solidFill>
              <a:effectLst/>
              <a:uLnTx/>
              <a:uFillTx/>
              <a:latin typeface="Arial"/>
              <a:cs typeface="Arial"/>
              <a:sym typeface="Arial"/>
            </a:endParaRPr>
          </a:p>
        </p:txBody>
      </p:sp>
      <p:sp>
        <p:nvSpPr>
          <p:cNvPr id="7" name="Text Placeholder 5">
            <a:extLst>
              <a:ext uri="{FF2B5EF4-FFF2-40B4-BE49-F238E27FC236}">
                <a16:creationId xmlns:a16="http://schemas.microsoft.com/office/drawing/2014/main" id="{DF385563-E1F0-AEC7-E8AC-B697ADE24596}"/>
              </a:ext>
            </a:extLst>
          </p:cNvPr>
          <p:cNvSpPr txBox="1">
            <a:spLocks/>
          </p:cNvSpPr>
          <p:nvPr/>
        </p:nvSpPr>
        <p:spPr>
          <a:xfrm>
            <a:off x="7557406" y="2081485"/>
            <a:ext cx="3996591" cy="1157858"/>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0000"/>
              </a:buClr>
              <a:defRPr/>
            </a:pPr>
            <a:r>
              <a:rPr lang="en-GB" sz="1400">
                <a:solidFill>
                  <a:srgbClr val="353E43"/>
                </a:solidFill>
                <a:latin typeface="Arial"/>
                <a:cs typeface="Arial"/>
                <a:sym typeface="Arial"/>
              </a:rPr>
              <a:t>Fig</a:t>
            </a:r>
            <a:r>
              <a:rPr kumimoji="0" lang="en-GB" sz="1400" b="1" i="0" u="none" strike="noStrike" kern="1200" cap="none" spc="0" normalizeH="0" baseline="0" noProof="0">
                <a:ln>
                  <a:noFill/>
                </a:ln>
                <a:solidFill>
                  <a:srgbClr val="353E43"/>
                </a:solidFill>
                <a:effectLst/>
                <a:uLnTx/>
                <a:uFillTx/>
                <a:latin typeface="Arial"/>
                <a:cs typeface="Arial"/>
                <a:sym typeface="Arial"/>
              </a:rPr>
              <a:t> </a:t>
            </a:r>
            <a:r>
              <a:rPr lang="en-GB" sz="1400">
                <a:solidFill>
                  <a:srgbClr val="353E43"/>
                </a:solidFill>
                <a:latin typeface="Arial"/>
                <a:cs typeface="Arial"/>
                <a:sym typeface="Arial"/>
              </a:rPr>
              <a:t>1</a:t>
            </a:r>
            <a:r>
              <a:rPr kumimoji="0" lang="en-GB" sz="1400" b="1" i="0" u="none" strike="noStrike" kern="1200" cap="none" spc="0" normalizeH="0" baseline="0" noProof="0">
                <a:ln>
                  <a:noFill/>
                </a:ln>
                <a:solidFill>
                  <a:srgbClr val="353E43"/>
                </a:solidFill>
                <a:effectLst/>
                <a:uLnTx/>
                <a:uFillTx/>
                <a:latin typeface="Arial"/>
                <a:cs typeface="Arial"/>
                <a:sym typeface="Arial"/>
              </a:rPr>
              <a:t>. London’s </a:t>
            </a:r>
            <a:r>
              <a:rPr kumimoji="0" lang="en-GB" sz="1400" b="1" i="0" u="none" strike="noStrike" kern="1200" cap="none" spc="0" normalizeH="0" baseline="0" noProof="0">
                <a:ln>
                  <a:noFill/>
                </a:ln>
                <a:solidFill>
                  <a:schemeClr val="tx1"/>
                </a:solidFill>
                <a:effectLst/>
                <a:uLnTx/>
                <a:uFillTx/>
                <a:latin typeface="Arial"/>
                <a:cs typeface="Arial"/>
                <a:sym typeface="Arial"/>
              </a:rPr>
              <a:t>population</a:t>
            </a:r>
            <a:r>
              <a:rPr lang="en-GB" sz="1400">
                <a:solidFill>
                  <a:schemeClr val="tx1"/>
                </a:solidFill>
                <a:latin typeface="Arial"/>
                <a:cs typeface="Arial"/>
                <a:sym typeface="Arial"/>
              </a:rPr>
              <a:t>, 2000 to 2022</a:t>
            </a:r>
            <a:endParaRPr lang="en-GB" sz="1400" b="1" i="0" u="none" strike="noStrike" kern="1200" cap="none" normalizeH="0" baseline="0" noProof="0">
              <a:ln>
                <a:noFill/>
              </a:ln>
              <a:solidFill>
                <a:schemeClr val="tx1"/>
              </a:solidFill>
              <a:effectLst/>
              <a:uLnTx/>
              <a:uFillTx/>
              <a:latin typeface="Arial" panose="020B0604020202020204" pitchFamily="34" charset="0"/>
              <a:ea typeface="Aktiv Grotesk" panose="020B0504020202020204" pitchFamily="34" charset="0"/>
              <a:cs typeface="Arial" panose="020B0604020202020204" pitchFamily="34" charset="0"/>
            </a:endParaRPr>
          </a:p>
        </p:txBody>
      </p:sp>
      <p:pic>
        <p:nvPicPr>
          <p:cNvPr id="3" name="Picture 2" descr="A graph showing the size of the London population between 2000 and 2022. It shows relatively faster growth between 2000 and 2015, followed by a period of slow growth to 2022.">
            <a:extLst>
              <a:ext uri="{FF2B5EF4-FFF2-40B4-BE49-F238E27FC236}">
                <a16:creationId xmlns:a16="http://schemas.microsoft.com/office/drawing/2014/main" id="{9745E0E0-FA0E-4AF9-48A2-89FD65C1C898}"/>
              </a:ext>
            </a:extLst>
          </p:cNvPr>
          <p:cNvPicPr>
            <a:picLocks noChangeAspect="1"/>
          </p:cNvPicPr>
          <p:nvPr/>
        </p:nvPicPr>
        <p:blipFill>
          <a:blip r:embed="rId3"/>
          <a:stretch>
            <a:fillRect/>
          </a:stretch>
        </p:blipFill>
        <p:spPr>
          <a:xfrm>
            <a:off x="7478840" y="2370607"/>
            <a:ext cx="4004366" cy="4043841"/>
          </a:xfrm>
          <a:prstGeom prst="rect">
            <a:avLst/>
          </a:prstGeom>
        </p:spPr>
      </p:pic>
      <p:sp>
        <p:nvSpPr>
          <p:cNvPr id="4" name="Text Placeholder 5">
            <a:extLst>
              <a:ext uri="{FF2B5EF4-FFF2-40B4-BE49-F238E27FC236}">
                <a16:creationId xmlns:a16="http://schemas.microsoft.com/office/drawing/2014/main" id="{218C4AFB-2428-668F-731D-6C9B090CC84F}"/>
              </a:ext>
            </a:extLst>
          </p:cNvPr>
          <p:cNvSpPr txBox="1">
            <a:spLocks/>
          </p:cNvSpPr>
          <p:nvPr/>
        </p:nvSpPr>
        <p:spPr>
          <a:xfrm>
            <a:off x="732062" y="4127999"/>
            <a:ext cx="1525535" cy="2420600"/>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0000"/>
              </a:buClr>
              <a:defRPr/>
            </a:pPr>
            <a:r>
              <a:rPr lang="en-GB" sz="1400">
                <a:solidFill>
                  <a:srgbClr val="353E43"/>
                </a:solidFill>
                <a:latin typeface="Arial"/>
                <a:cs typeface="Arial"/>
                <a:sym typeface="Arial"/>
              </a:rPr>
              <a:t>Fig</a:t>
            </a:r>
            <a:r>
              <a:rPr kumimoji="0" lang="en-GB" sz="1400" b="1" i="0" u="none" strike="noStrike" kern="1200" cap="none" spc="0" normalizeH="0" baseline="0" noProof="0">
                <a:ln>
                  <a:noFill/>
                </a:ln>
                <a:solidFill>
                  <a:srgbClr val="353E43"/>
                </a:solidFill>
                <a:effectLst/>
                <a:uLnTx/>
                <a:uFillTx/>
                <a:latin typeface="Arial"/>
                <a:cs typeface="Arial"/>
                <a:sym typeface="Arial"/>
              </a:rPr>
              <a:t> </a:t>
            </a:r>
            <a:r>
              <a:rPr lang="en-GB" sz="1400">
                <a:solidFill>
                  <a:srgbClr val="353E43"/>
                </a:solidFill>
                <a:latin typeface="Arial"/>
                <a:cs typeface="Arial"/>
                <a:sym typeface="Arial"/>
              </a:rPr>
              <a:t>2</a:t>
            </a:r>
            <a:r>
              <a:rPr kumimoji="0" lang="en-GB" sz="1400" b="1" i="0" u="none" strike="noStrike" kern="1200" cap="none" spc="0" normalizeH="0" baseline="0" noProof="0">
                <a:ln>
                  <a:noFill/>
                </a:ln>
                <a:solidFill>
                  <a:srgbClr val="353E43"/>
                </a:solidFill>
                <a:effectLst/>
                <a:uLnTx/>
                <a:uFillTx/>
                <a:latin typeface="Arial"/>
                <a:cs typeface="Arial"/>
                <a:sym typeface="Arial"/>
              </a:rPr>
              <a:t>. </a:t>
            </a:r>
            <a:r>
              <a:rPr lang="en-GB" sz="1400">
                <a:solidFill>
                  <a:srgbClr val="353E43"/>
                </a:solidFill>
                <a:latin typeface="Arial"/>
                <a:cs typeface="Arial"/>
                <a:sym typeface="Arial"/>
              </a:rPr>
              <a:t>C</a:t>
            </a:r>
            <a:r>
              <a:rPr lang="en-GB" sz="1400">
                <a:solidFill>
                  <a:schemeClr val="tx1"/>
                </a:solidFill>
                <a:latin typeface="Arial"/>
                <a:cs typeface="Arial"/>
                <a:sym typeface="Arial"/>
              </a:rPr>
              <a:t>hange</a:t>
            </a:r>
            <a:r>
              <a:rPr kumimoji="0" lang="en-GB" sz="1400" b="1" i="0" u="none" strike="noStrike" kern="1200" cap="none" spc="0" normalizeH="0" baseline="0" noProof="0">
                <a:ln>
                  <a:noFill/>
                </a:ln>
                <a:solidFill>
                  <a:schemeClr val="tx1"/>
                </a:solidFill>
                <a:effectLst/>
                <a:uLnTx/>
                <a:uFillTx/>
                <a:latin typeface="Arial"/>
                <a:cs typeface="Arial"/>
                <a:sym typeface="Arial"/>
              </a:rPr>
              <a:t> in number of London employees over time</a:t>
            </a:r>
            <a:endParaRPr kumimoji="0" lang="en-GB" sz="1600" b="1" i="0" u="none" strike="noStrike" kern="1200" cap="none" spc="-10" normalizeH="0" baseline="0" noProof="0">
              <a:ln>
                <a:noFill/>
              </a:ln>
              <a:solidFill>
                <a:schemeClr val="tx1"/>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p:txBody>
      </p:sp>
      <p:pic>
        <p:nvPicPr>
          <p:cNvPr id="17" name="Picture 16" descr="A graph showing the number of payrolled employees in London in different age categories over time. The graph shows that there was a dip, particularly pronounced for under 25 year olds, during the COVID-19 pandemic which was also when the Census 2021 was carried out. The number of payrolled employees has since increased for all age groups.">
            <a:extLst>
              <a:ext uri="{FF2B5EF4-FFF2-40B4-BE49-F238E27FC236}">
                <a16:creationId xmlns:a16="http://schemas.microsoft.com/office/drawing/2014/main" id="{82233EEA-18D9-E864-E202-AD26EFA8EE4E}"/>
              </a:ext>
            </a:extLst>
          </p:cNvPr>
          <p:cNvPicPr>
            <a:picLocks noChangeAspect="1"/>
          </p:cNvPicPr>
          <p:nvPr/>
        </p:nvPicPr>
        <p:blipFill rotWithShape="1">
          <a:blip r:embed="rId4">
            <a:extLst>
              <a:ext uri="{28A0092B-C50C-407E-A947-70E740481C1C}">
                <a14:useLocalDpi xmlns:a14="http://schemas.microsoft.com/office/drawing/2010/main" val="0"/>
              </a:ext>
            </a:extLst>
          </a:blip>
          <a:srcRect t="4687" b="9503"/>
          <a:stretch/>
        </p:blipFill>
        <p:spPr>
          <a:xfrm>
            <a:off x="2116258" y="4127995"/>
            <a:ext cx="5156265" cy="2361682"/>
          </a:xfrm>
          <a:prstGeom prst="rect">
            <a:avLst/>
          </a:prstGeom>
        </p:spPr>
      </p:pic>
      <p:sp>
        <p:nvSpPr>
          <p:cNvPr id="10" name="Rectangle 9">
            <a:extLst>
              <a:ext uri="{FF2B5EF4-FFF2-40B4-BE49-F238E27FC236}">
                <a16:creationId xmlns:a16="http://schemas.microsoft.com/office/drawing/2014/main" id="{6FBD9BF8-C9ED-ED4C-F3C3-E548FE57938A}"/>
              </a:ext>
            </a:extLst>
          </p:cNvPr>
          <p:cNvSpPr/>
          <p:nvPr/>
        </p:nvSpPr>
        <p:spPr>
          <a:xfrm>
            <a:off x="224695" y="6532698"/>
            <a:ext cx="2869696" cy="246221"/>
          </a:xfrm>
          <a:prstGeom prst="rect">
            <a:avLst/>
          </a:prstGeom>
        </p:spPr>
        <p:txBody>
          <a:bodyPr wrap="none">
            <a:spAutoFit/>
          </a:bodyPr>
          <a:lstStyle/>
          <a:p>
            <a:r>
              <a:rPr lang="en-US" sz="1000">
                <a:cs typeface="Arial" panose="020B0604020202020204" pitchFamily="34" charset="0"/>
              </a:rPr>
              <a:t>Source: (1) ONS and GLA population estimates</a:t>
            </a:r>
          </a:p>
        </p:txBody>
      </p:sp>
    </p:spTree>
    <p:extLst>
      <p:ext uri="{BB962C8B-B14F-4D97-AF65-F5344CB8AC3E}">
        <p14:creationId xmlns:p14="http://schemas.microsoft.com/office/powerpoint/2010/main" val="7753201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AF9DEC43-AD98-4E76-8FD2-9BC388602532}"/>
              </a:ext>
            </a:extLst>
          </p:cNvPr>
          <p:cNvSpPr txBox="1">
            <a:spLocks noGrp="1"/>
          </p:cNvSpPr>
          <p:nvPr>
            <p:ph type="title" idx="4294967295"/>
          </p:nvPr>
        </p:nvSpPr>
        <p:spPr>
          <a:xfrm>
            <a:off x="628300" y="558417"/>
            <a:ext cx="10751768" cy="923289"/>
          </a:xfrm>
          <a:prstGeom prst="rect">
            <a:avLst/>
          </a:prstGeom>
          <a:noFill/>
          <a:ln w="25400" cap="flat" cmpd="sng" algn="ctr">
            <a:noFill/>
            <a:prstDash val="solid"/>
          </a:ln>
          <a:effectLst/>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0" tIns="45700" rIns="91425" bIns="457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rgbClr val="EE266D"/>
              </a:buClr>
              <a:buSzPts val="2800"/>
              <a:buFont typeface="Arial"/>
              <a:buNone/>
              <a:tabLst/>
              <a:defRPr/>
            </a:pPr>
            <a:r>
              <a:rPr kumimoji="0" lang="en-GB" sz="3000" b="1" i="0" u="none" strike="noStrike" kern="0" cap="none" spc="190" normalizeH="0" baseline="0" noProof="0">
                <a:ln>
                  <a:noFill/>
                </a:ln>
                <a:solidFill>
                  <a:schemeClr val="accent3">
                    <a:lumMod val="75000"/>
                  </a:schemeClr>
                </a:solidFill>
                <a:effectLst/>
                <a:uLnTx/>
                <a:uFillTx/>
                <a:latin typeface="Arial"/>
                <a:ea typeface="Aktiv Grotesk" panose="020B0504020202020204" pitchFamily="34" charset="0"/>
                <a:cs typeface="Arial"/>
                <a:sym typeface="Arial"/>
              </a:rPr>
              <a:t>LONDON’S 2021 CENSUS DAY POPULATION WAS 8.8 MILLION, LOWER THAN 2020 OR 2022   </a:t>
            </a:r>
            <a:endParaRPr kumimoji="0" lang="en-US" sz="3000" b="1" i="0" u="none" strike="noStrike" kern="0" cap="none" spc="190" normalizeH="0" baseline="0" noProof="0">
              <a:ln>
                <a:noFill/>
              </a:ln>
              <a:solidFill>
                <a:schemeClr val="accent3">
                  <a:lumMod val="75000"/>
                </a:schemeClr>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p:txBody>
      </p:sp>
      <p:sp>
        <p:nvSpPr>
          <p:cNvPr id="40" name="TextBox 39">
            <a:extLst>
              <a:ext uri="{FF2B5EF4-FFF2-40B4-BE49-F238E27FC236}">
                <a16:creationId xmlns:a16="http://schemas.microsoft.com/office/drawing/2014/main" id="{27B07B3D-F66A-9646-9C2D-95983657B7C2}"/>
              </a:ext>
            </a:extLst>
          </p:cNvPr>
          <p:cNvSpPr txBox="1"/>
          <p:nvPr/>
        </p:nvSpPr>
        <p:spPr bwMode="gray">
          <a:xfrm>
            <a:off x="623010" y="1621438"/>
            <a:ext cx="5320589" cy="4876686"/>
          </a:xfrm>
          <a:prstGeom prst="rect">
            <a:avLst/>
          </a:prstGeom>
          <a:noFill/>
        </p:spPr>
        <p:txBody>
          <a:bodyPr wrap="square" lIns="0" tIns="0" rIns="0" bIns="0" rtlCol="0" anchor="t">
            <a:noAutofit/>
          </a:bodyPr>
          <a:lstStyle/>
          <a:p>
            <a:pPr marL="285750" marR="0" lvl="0" indent="-2857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The census population estimate</a:t>
            </a:r>
            <a:r>
              <a:rPr lang="en-GB" sz="1400" kern="0">
                <a:solidFill>
                  <a:srgbClr val="353E43"/>
                </a:solidFill>
                <a:latin typeface="Arial"/>
                <a:cs typeface="Arial"/>
                <a:sym typeface="Arial"/>
              </a:rPr>
              <a:t> of </a:t>
            </a:r>
            <a:r>
              <a:rPr kumimoji="0" lang="en-GB" sz="1400" b="0" i="0" u="none" strike="noStrike" kern="0" cap="none" spc="0" normalizeH="0" baseline="0" noProof="0">
                <a:ln>
                  <a:noFill/>
                </a:ln>
                <a:solidFill>
                  <a:srgbClr val="353E43"/>
                </a:solidFill>
                <a:effectLst/>
                <a:uLnTx/>
                <a:uFillTx/>
                <a:latin typeface="Arial"/>
                <a:ea typeface="+mn-ea"/>
                <a:cs typeface="Arial"/>
                <a:sym typeface="Arial"/>
              </a:rPr>
              <a:t>8.8 million</a:t>
            </a:r>
            <a:r>
              <a:rPr lang="en-GB" sz="1400" kern="0">
                <a:solidFill>
                  <a:srgbClr val="353E43"/>
                </a:solidFill>
                <a:latin typeface="Arial"/>
                <a:cs typeface="Arial"/>
                <a:sym typeface="Arial"/>
              </a:rPr>
              <a:t> </a:t>
            </a:r>
            <a:r>
              <a:rPr kumimoji="0" lang="en-GB" sz="1400" b="0" i="0" u="none" strike="noStrike" kern="0" cap="none" spc="0" normalizeH="0" baseline="0" noProof="0">
                <a:ln>
                  <a:noFill/>
                </a:ln>
                <a:solidFill>
                  <a:srgbClr val="353E43"/>
                </a:solidFill>
                <a:effectLst/>
                <a:uLnTx/>
                <a:uFillTx/>
                <a:latin typeface="Arial"/>
                <a:ea typeface="+mn-ea"/>
                <a:cs typeface="Arial"/>
                <a:sym typeface="Arial"/>
              </a:rPr>
              <a:t>was likely to be close to a low point in London’s population, brought about by a temporary dip </a:t>
            </a:r>
            <a:r>
              <a:rPr kumimoji="0" lang="en-GB" sz="1400" b="0" i="0" u="none" strike="noStrike" kern="0" cap="none" spc="0" normalizeH="0" baseline="0" noProof="0" err="1">
                <a:ln>
                  <a:noFill/>
                </a:ln>
                <a:solidFill>
                  <a:srgbClr val="353E43"/>
                </a:solidFill>
                <a:effectLst/>
                <a:uLnTx/>
                <a:uFillTx/>
                <a:latin typeface="Arial"/>
                <a:ea typeface="+mn-ea"/>
                <a:cs typeface="Arial"/>
                <a:sym typeface="Arial"/>
              </a:rPr>
              <a:t>durin</a:t>
            </a:r>
            <a:r>
              <a:rPr lang="en-GB" sz="1400" kern="0">
                <a:solidFill>
                  <a:srgbClr val="353E43"/>
                </a:solidFill>
                <a:latin typeface="Arial"/>
                <a:cs typeface="Arial"/>
                <a:sym typeface="Arial"/>
              </a:rPr>
              <a:t>g the COVID-19 pandemic.</a:t>
            </a:r>
            <a:r>
              <a:rPr kumimoji="0" lang="en-GB" sz="1400" b="0" i="0" u="none" strike="noStrike" kern="0" cap="none" spc="0" normalizeH="0" baseline="0" noProof="0">
                <a:ln>
                  <a:noFill/>
                </a:ln>
                <a:solidFill>
                  <a:srgbClr val="353E43"/>
                </a:solidFill>
                <a:effectLst/>
                <a:uLnTx/>
                <a:uFillTx/>
                <a:latin typeface="Arial"/>
                <a:ea typeface="+mn-ea"/>
                <a:cs typeface="Arial"/>
                <a:sym typeface="Arial"/>
              </a:rPr>
              <a:t>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We know the pandemic caused some outflow of families and young adults from London and a virtual halt in international movements. We do not know how far COVID-19 affected the census responses that were recorded.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1" i="0" u="none" strike="noStrike" kern="0" cap="none" spc="0" normalizeH="0" baseline="0" noProof="0">
                <a:ln>
                  <a:noFill/>
                </a:ln>
                <a:solidFill>
                  <a:srgbClr val="353E43"/>
                </a:solidFill>
                <a:effectLst/>
                <a:uLnTx/>
                <a:uFillTx/>
                <a:latin typeface="Arial"/>
                <a:ea typeface="+mn-ea"/>
                <a:cs typeface="Arial"/>
                <a:sym typeface="Arial"/>
              </a:rPr>
              <a:t>Key Census statistics</a:t>
            </a:r>
          </a:p>
          <a:p>
            <a:pPr marL="285750" indent="-285750">
              <a:buClr>
                <a:srgbClr val="000000"/>
              </a:buClr>
              <a:buFont typeface="Arial" panose="020B0604020202020204" pitchFamily="34" charset="0"/>
              <a:buChar char="•"/>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41% of Londoners were born outside UK (Rest of England 13</a:t>
            </a:r>
            <a:r>
              <a:rPr lang="en-GB" sz="1400" kern="0">
                <a:solidFill>
                  <a:srgbClr val="353E43"/>
                </a:solidFill>
                <a:latin typeface="Arial"/>
                <a:cs typeface="Arial"/>
                <a:sym typeface="Arial"/>
              </a:rPr>
              <a:t>%), </a:t>
            </a:r>
            <a:r>
              <a:rPr kumimoji="0" lang="en-GB" sz="1400" b="0" i="0" u="none" strike="noStrike" kern="0" cap="none" spc="0" normalizeH="0" baseline="0" noProof="0">
                <a:ln>
                  <a:noFill/>
                </a:ln>
                <a:solidFill>
                  <a:srgbClr val="353E43"/>
                </a:solidFill>
                <a:effectLst/>
                <a:uLnTx/>
                <a:uFillTx/>
                <a:latin typeface="Arial"/>
                <a:ea typeface="+mn-ea"/>
                <a:cs typeface="Arial"/>
                <a:sym typeface="Arial"/>
              </a:rPr>
              <a:t>and 46% were of Asian, Black, Mixed or Other ethnicities</a:t>
            </a:r>
            <a:endParaRPr lang="en-GB" sz="1400" b="0" i="0" u="none" strike="noStrike" kern="0" cap="none" spc="0" normalizeH="0" baseline="0" noProof="0">
              <a:ln>
                <a:noFill/>
              </a:ln>
              <a:solidFill>
                <a:srgbClr val="353E43"/>
              </a:solidFill>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50% of Londoners were aged 35 or under (Rest of England 43%) and 12% were aged 65 or over (Rest of England 20%)</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4.2% of Londoners aged 16 or over identified as LGB+ and 0.9% said their gender identity differed from their sex at birth</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12% of London’s working-age (aged 18-66) population reported they were disabled (Rest of England 17%) and 3.9% reported bad or very bad health (Rest of England 4.8%) </a:t>
            </a:r>
            <a:endParaRPr kumimoji="0" lang="en-GB" sz="1400" b="0" i="0" u="none" strike="noStrike" kern="0" cap="none" spc="0" normalizeH="0" baseline="30000" noProof="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1" i="0" u="none" strike="noStrike" kern="0" cap="none" spc="0" normalizeH="0" baseline="0" noProof="0">
              <a:ln>
                <a:noFill/>
              </a:ln>
              <a:solidFill>
                <a:srgbClr val="353E43"/>
              </a:solidFill>
              <a:effectLst/>
              <a:uLnTx/>
              <a:uFillTx/>
              <a:latin typeface="Arial"/>
              <a:ea typeface="+mn-ea"/>
              <a:cs typeface="Arial"/>
              <a:sym typeface="Arial"/>
            </a:endParaRPr>
          </a:p>
        </p:txBody>
      </p:sp>
      <p:sp>
        <p:nvSpPr>
          <p:cNvPr id="33" name="Text Placeholder 5">
            <a:extLst>
              <a:ext uri="{FF2B5EF4-FFF2-40B4-BE49-F238E27FC236}">
                <a16:creationId xmlns:a16="http://schemas.microsoft.com/office/drawing/2014/main" id="{DB1AB912-F8CC-0541-AED2-082E4223B659}"/>
              </a:ext>
            </a:extLst>
          </p:cNvPr>
          <p:cNvSpPr txBox="1">
            <a:spLocks/>
          </p:cNvSpPr>
          <p:nvPr/>
        </p:nvSpPr>
        <p:spPr>
          <a:xfrm>
            <a:off x="6199656" y="1621438"/>
            <a:ext cx="5369334" cy="256306"/>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GB" sz="1600">
                <a:solidFill>
                  <a:srgbClr val="353E43"/>
                </a:solidFill>
                <a:latin typeface="Arial"/>
                <a:cs typeface="Arial"/>
                <a:sym typeface="Arial"/>
              </a:rPr>
              <a:t>Figure</a:t>
            </a:r>
            <a:r>
              <a:rPr kumimoji="0" lang="en-GB" sz="1600" b="1" i="0" u="none" strike="noStrike" kern="1200" cap="none" spc="0" normalizeH="0" baseline="0" noProof="0">
                <a:ln>
                  <a:noFill/>
                </a:ln>
                <a:solidFill>
                  <a:srgbClr val="353E43"/>
                </a:solidFill>
                <a:effectLst/>
                <a:uLnTx/>
                <a:uFillTx/>
                <a:latin typeface="Arial"/>
                <a:ea typeface="+mn-ea"/>
                <a:cs typeface="Arial"/>
                <a:sym typeface="Arial"/>
              </a:rPr>
              <a:t> </a:t>
            </a:r>
            <a:r>
              <a:rPr lang="en-GB" sz="1600">
                <a:solidFill>
                  <a:srgbClr val="353E43"/>
                </a:solidFill>
                <a:latin typeface="Arial"/>
                <a:cs typeface="Arial"/>
                <a:sym typeface="Arial"/>
              </a:rPr>
              <a:t>3</a:t>
            </a:r>
            <a:r>
              <a:rPr kumimoji="0" lang="en-GB" sz="1600" b="1" i="0" u="none" strike="noStrike" kern="1200" cap="none" spc="0" normalizeH="0" baseline="0" noProof="0">
                <a:ln>
                  <a:noFill/>
                </a:ln>
                <a:solidFill>
                  <a:srgbClr val="353E43"/>
                </a:solidFill>
                <a:effectLst/>
                <a:uLnTx/>
                <a:uFillTx/>
                <a:latin typeface="Arial"/>
                <a:ea typeface="+mn-ea"/>
                <a:cs typeface="Arial"/>
                <a:sym typeface="Arial"/>
              </a:rPr>
              <a:t>. Population Density (persons per km</a:t>
            </a:r>
            <a:r>
              <a:rPr kumimoji="0" lang="en-GB" sz="1600" b="1" i="0" u="none" strike="noStrike" kern="1200" cap="none" spc="0" normalizeH="0" baseline="30000" noProof="0">
                <a:ln>
                  <a:noFill/>
                </a:ln>
                <a:solidFill>
                  <a:srgbClr val="353E43"/>
                </a:solidFill>
                <a:effectLst/>
                <a:uLnTx/>
                <a:uFillTx/>
                <a:latin typeface="Arial"/>
                <a:ea typeface="+mn-ea"/>
                <a:cs typeface="Arial"/>
                <a:sym typeface="Arial"/>
              </a:rPr>
              <a:t>2</a:t>
            </a:r>
            <a:r>
              <a:rPr kumimoji="0" lang="en-GB" sz="1600" b="1" i="0" u="none" strike="noStrike" kern="1200" cap="none" spc="0" normalizeH="0" baseline="0" noProof="0">
                <a:ln>
                  <a:noFill/>
                </a:ln>
                <a:solidFill>
                  <a:srgbClr val="353E43"/>
                </a:solidFill>
                <a:effectLst/>
                <a:uLnTx/>
                <a:uFillTx/>
                <a:latin typeface="Arial"/>
                <a:ea typeface="+mn-ea"/>
                <a:cs typeface="Arial"/>
                <a:sym typeface="Arial"/>
              </a:rPr>
              <a:t>) by London Borough, 2021 Census</a:t>
            </a:r>
            <a:endParaRPr kumimoji="0" lang="en-GB" sz="1600" b="1" i="0" u="none" strike="noStrike" kern="1200" cap="none" spc="-10" normalizeH="0" baseline="0" noProof="0">
              <a:ln>
                <a:noFill/>
              </a:ln>
              <a:solidFill>
                <a:srgbClr val="353E43"/>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p:txBody>
      </p:sp>
      <p:pic>
        <p:nvPicPr>
          <p:cNvPr id="8" name="Picture 2" descr="A map of population density by London borough. It shows population density tends to higher in the inner city and lower in outer London. ">
            <a:extLst>
              <a:ext uri="{FF2B5EF4-FFF2-40B4-BE49-F238E27FC236}">
                <a16:creationId xmlns:a16="http://schemas.microsoft.com/office/drawing/2014/main" id="{E911B6B4-F62D-4666-8C4C-D06DE9E571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174328" y="2157974"/>
            <a:ext cx="6061753" cy="43975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2EEACAB0-C0B0-41F8-931A-150C1E2F9508}"/>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6472718" y="5477710"/>
            <a:ext cx="551839" cy="80841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EB0CD425-5049-4A2C-BA63-1AE9ACA504BC}"/>
              </a:ext>
            </a:extLst>
          </p:cNvPr>
          <p:cNvSpPr/>
          <p:nvPr/>
        </p:nvSpPr>
        <p:spPr>
          <a:xfrm>
            <a:off x="817179" y="6498124"/>
            <a:ext cx="2549096"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53E43"/>
                </a:solidFill>
                <a:effectLst/>
                <a:uLnTx/>
                <a:uFillTx/>
                <a:latin typeface="Arial"/>
                <a:ea typeface="+mn-ea"/>
                <a:cs typeface="Arial" panose="020B0604020202020204" pitchFamily="34" charset="0"/>
              </a:rPr>
              <a:t>Source: </a:t>
            </a:r>
            <a:r>
              <a:rPr kumimoji="0" lang="en-US" sz="1000" b="0" i="0" u="none" strike="noStrike" kern="1200" cap="none" spc="0" normalizeH="0" baseline="0" noProof="0">
                <a:ln>
                  <a:noFill/>
                </a:ln>
                <a:solidFill>
                  <a:srgbClr val="353E43"/>
                </a:solidFill>
                <a:effectLst/>
                <a:uLnTx/>
                <a:uFillTx/>
                <a:latin typeface="Arial"/>
                <a:ea typeface="+mn-ea"/>
                <a:cs typeface="Arial" panose="020B0604020202020204" pitchFamily="34" charset="0"/>
                <a:hlinkClick r:id="rId5">
                  <a:extLst>
                    <a:ext uri="{A12FA001-AC4F-418D-AE19-62706E023703}">
                      <ahyp:hlinkClr xmlns:ahyp="http://schemas.microsoft.com/office/drawing/2018/hyperlinkcolor" val="tx"/>
                    </a:ext>
                  </a:extLst>
                </a:hlinkClick>
              </a:rPr>
              <a:t>England and Wales Census 2021</a:t>
            </a:r>
            <a:endParaRPr kumimoji="0" lang="en-US" sz="1000" b="0" i="0" u="none" strike="noStrike" kern="1200" cap="none" spc="0" normalizeH="0" baseline="0" noProof="0">
              <a:ln>
                <a:noFill/>
              </a:ln>
              <a:solidFill>
                <a:srgbClr val="FFFFFF">
                  <a:lumMod val="50000"/>
                </a:srgbClr>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0282147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9" name="Title 2">
            <a:extLst>
              <a:ext uri="{FF2B5EF4-FFF2-40B4-BE49-F238E27FC236}">
                <a16:creationId xmlns:a16="http://schemas.microsoft.com/office/drawing/2014/main" id="{AEB0CCBF-9D51-470C-9479-B4AF6254F8A6}"/>
              </a:ext>
            </a:extLst>
          </p:cNvPr>
          <p:cNvSpPr txBox="1">
            <a:spLocks noGrp="1"/>
          </p:cNvSpPr>
          <p:nvPr>
            <p:ph type="title" idx="4294967295"/>
          </p:nvPr>
        </p:nvSpPr>
        <p:spPr>
          <a:xfrm>
            <a:off x="628300" y="547907"/>
            <a:ext cx="10751768" cy="1338788"/>
          </a:xfrm>
          <a:prstGeom prst="rect">
            <a:avLst/>
          </a:prstGeom>
          <a:noFill/>
          <a:ln w="25400" cap="flat" cmpd="sng" algn="ctr">
            <a:noFill/>
            <a:prstDash val="solid"/>
          </a:ln>
          <a:effectLst/>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0" tIns="45700" rIns="91425" bIns="457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rgbClr val="EE266D"/>
              </a:buClr>
              <a:buSzPts val="2800"/>
              <a:buFont typeface="Arial"/>
              <a:buNone/>
              <a:tabLst/>
              <a:defRPr/>
            </a:pPr>
            <a:r>
              <a:rPr kumimoji="0" lang="en-GB" sz="3000" b="1" i="0" u="none" strike="noStrike" kern="0" cap="none" spc="190" normalizeH="0" baseline="0" noProof="0">
                <a:ln>
                  <a:noFill/>
                </a:ln>
                <a:solidFill>
                  <a:schemeClr val="accent3">
                    <a:lumMod val="75000"/>
                  </a:schemeClr>
                </a:solidFill>
                <a:effectLst/>
                <a:uLnTx/>
                <a:uFillTx/>
                <a:latin typeface="Arial"/>
                <a:ea typeface="Aktiv Grotesk" panose="020B0504020202020204" pitchFamily="34" charset="0"/>
                <a:cs typeface="Arial"/>
                <a:sym typeface="Arial"/>
              </a:rPr>
              <a:t>POPULATION CHURN IN LONDON</a:t>
            </a:r>
            <a:br>
              <a:rPr kumimoji="0" lang="en-GB" sz="3000" b="1" i="0" u="none" strike="noStrike" kern="0" cap="none" spc="190" normalizeH="0" baseline="0" noProof="0">
                <a:ln>
                  <a:noFill/>
                </a:ln>
                <a:solidFill>
                  <a:srgbClr val="353E43"/>
                </a:solidFill>
                <a:effectLst/>
                <a:uLnTx/>
                <a:uFillTx/>
                <a:latin typeface="Arial"/>
                <a:ea typeface="Aktiv Grotesk" panose="020B0504020202020204" pitchFamily="34" charset="0"/>
                <a:cs typeface="Arial"/>
                <a:sym typeface="Arial"/>
              </a:rPr>
            </a:br>
            <a:br>
              <a:rPr kumimoji="0" lang="en-GB" sz="3000" b="1" i="0" u="none" strike="noStrike" kern="0" cap="none" spc="190" normalizeH="0" baseline="0" noProof="0">
                <a:ln>
                  <a:noFill/>
                </a:ln>
                <a:solidFill>
                  <a:srgbClr val="353E43"/>
                </a:solidFill>
                <a:effectLst/>
                <a:uLnTx/>
                <a:uFillTx/>
                <a:latin typeface="Arial"/>
                <a:ea typeface="Aktiv Grotesk" panose="020B0504020202020204" pitchFamily="34" charset="0"/>
                <a:cs typeface="Arial"/>
                <a:sym typeface="Arial"/>
              </a:rPr>
            </a:br>
            <a:endParaRPr kumimoji="0" lang="en-US" sz="3000" b="1" i="0" u="none" strike="noStrike" kern="0" cap="none" spc="190" normalizeH="0" baseline="0" noProof="0">
              <a:ln>
                <a:noFill/>
              </a:ln>
              <a:solidFill>
                <a:srgbClr val="FFFFFF"/>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p:txBody>
      </p:sp>
      <p:sp>
        <p:nvSpPr>
          <p:cNvPr id="3" name="Rectangle 2">
            <a:extLst>
              <a:ext uri="{FF2B5EF4-FFF2-40B4-BE49-F238E27FC236}">
                <a16:creationId xmlns:a16="http://schemas.microsoft.com/office/drawing/2014/main" id="{3CD7ABAA-5991-6402-0DA7-369764B2B431}"/>
              </a:ext>
            </a:extLst>
          </p:cNvPr>
          <p:cNvSpPr/>
          <p:nvPr/>
        </p:nvSpPr>
        <p:spPr>
          <a:xfrm>
            <a:off x="10546080" y="0"/>
            <a:ext cx="1645920" cy="589280"/>
          </a:xfrm>
          <a:prstGeom prst="rect">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t>Not updated from 2022</a:t>
            </a:r>
          </a:p>
        </p:txBody>
      </p:sp>
      <p:sp>
        <p:nvSpPr>
          <p:cNvPr id="18" name="Text Placeholder 5">
            <a:extLst>
              <a:ext uri="{FF2B5EF4-FFF2-40B4-BE49-F238E27FC236}">
                <a16:creationId xmlns:a16="http://schemas.microsoft.com/office/drawing/2014/main" id="{08EDF91A-F34C-4BB8-92F9-707EC53AFEE5}"/>
              </a:ext>
            </a:extLst>
          </p:cNvPr>
          <p:cNvSpPr txBox="1">
            <a:spLocks/>
          </p:cNvSpPr>
          <p:nvPr/>
        </p:nvSpPr>
        <p:spPr>
          <a:xfrm>
            <a:off x="626133" y="1006300"/>
            <a:ext cx="10650071" cy="707886"/>
          </a:xfrm>
          <a:prstGeom prst="rect">
            <a:avLst/>
          </a:prstGeom>
        </p:spPr>
        <p:txBody>
          <a:bodyPr vert="horz" wrap="square" lIns="0" tIns="45720" rIns="91440" bIns="45720" rtlCol="0" anchor="t" anchorCtr="0">
            <a:sp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1200" cap="none" spc="-20" normalizeH="0" baseline="0" noProof="0">
                <a:ln>
                  <a:noFill/>
                </a:ln>
                <a:solidFill>
                  <a:srgbClr val="353E43"/>
                </a:solidFill>
                <a:effectLst/>
                <a:uLnTx/>
                <a:uFillTx/>
                <a:latin typeface="Arial"/>
                <a:ea typeface="Aktiv Grotesk" panose="020B0504020202020204" pitchFamily="34" charset="0"/>
                <a:cs typeface="Arial"/>
                <a:sym typeface="Arial"/>
              </a:rPr>
              <a:t>London historically experiences very high levels of migration and mobility, with large net international inflows offset by similarly large net domestic outflows​</a:t>
            </a:r>
          </a:p>
        </p:txBody>
      </p:sp>
      <p:sp>
        <p:nvSpPr>
          <p:cNvPr id="13" name="Text Placeholder 5">
            <a:extLst>
              <a:ext uri="{FF2B5EF4-FFF2-40B4-BE49-F238E27FC236}">
                <a16:creationId xmlns:a16="http://schemas.microsoft.com/office/drawing/2014/main" id="{620BB78F-C9DC-BC46-91C5-52E6C61465C4}"/>
              </a:ext>
            </a:extLst>
          </p:cNvPr>
          <p:cNvSpPr txBox="1">
            <a:spLocks/>
          </p:cNvSpPr>
          <p:nvPr/>
        </p:nvSpPr>
        <p:spPr>
          <a:xfrm>
            <a:off x="626133" y="1838979"/>
            <a:ext cx="10224613" cy="225314"/>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GB" sz="1600" b="1" i="0" u="none" strike="noStrike" kern="1200" cap="none" spc="0" normalizeH="0" baseline="0" noProof="0">
                <a:ln>
                  <a:noFill/>
                </a:ln>
                <a:solidFill>
                  <a:srgbClr val="353E43"/>
                </a:solidFill>
                <a:effectLst/>
                <a:uLnTx/>
                <a:uFillTx/>
                <a:latin typeface="Arial" panose="020B0604020202020204" pitchFamily="34" charset="0"/>
                <a:ea typeface="+mn-ea"/>
                <a:cs typeface="Arial"/>
                <a:sym typeface="Arial"/>
              </a:rPr>
              <a:t>Fig 4. </a:t>
            </a:r>
            <a:r>
              <a:rPr lang="en-GB" sz="1600">
                <a:solidFill>
                  <a:srgbClr val="353E43"/>
                </a:solidFill>
                <a:cs typeface="Arial"/>
                <a:sym typeface="Arial"/>
              </a:rPr>
              <a:t>Population Churn in London: (A) Heat Map of population address changes over a year </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lang="en-GB" sz="1600">
                <a:solidFill>
                  <a:srgbClr val="353E43"/>
                </a:solidFill>
                <a:cs typeface="Arial"/>
                <a:sym typeface="Arial"/>
              </a:rPr>
              <a:t>(B) population turnover by age in London and (C) across specific London boroughs</a:t>
            </a:r>
            <a:endParaRPr kumimoji="0" lang="en-GB" sz="1600" b="1" i="0" u="none" strike="noStrike" kern="1200" cap="none" spc="0" normalizeH="0" baseline="0" noProof="0">
              <a:ln>
                <a:noFill/>
              </a:ln>
              <a:solidFill>
                <a:srgbClr val="353E43"/>
              </a:solidFill>
              <a:effectLst/>
              <a:uLnTx/>
              <a:uFillTx/>
              <a:latin typeface="Arial" panose="020B0604020202020204" pitchFamily="34" charset="0"/>
              <a:ea typeface="+mn-ea"/>
              <a:cs typeface="Arial"/>
              <a:sym typeface="Arial"/>
            </a:endParaRPr>
          </a:p>
        </p:txBody>
      </p:sp>
      <p:sp>
        <p:nvSpPr>
          <p:cNvPr id="14" name="Rectangle 13">
            <a:extLst>
              <a:ext uri="{FF2B5EF4-FFF2-40B4-BE49-F238E27FC236}">
                <a16:creationId xmlns:a16="http://schemas.microsoft.com/office/drawing/2014/main" id="{E7440249-C8D0-364B-8404-2B31B3BBE8C3}"/>
              </a:ext>
            </a:extLst>
          </p:cNvPr>
          <p:cNvSpPr/>
          <p:nvPr/>
        </p:nvSpPr>
        <p:spPr>
          <a:xfrm>
            <a:off x="626133" y="2115057"/>
            <a:ext cx="10792255" cy="910881"/>
          </a:xfrm>
          <a:prstGeom prst="rect">
            <a:avLst/>
          </a:prstGeom>
        </p:spPr>
        <p:txBody>
          <a:bodyPr wrap="square" lIns="0" tIns="45720" rIns="91440" bIns="45720" anchor="t">
            <a:noAutofit/>
          </a:bodyPr>
          <a:lstStyle/>
          <a:p>
            <a:pPr>
              <a:buClr>
                <a:srgbClr val="000000"/>
              </a:buClr>
              <a:defRPr/>
            </a:pPr>
            <a:r>
              <a:rPr kumimoji="0" lang="en-GB" sz="1200" b="0" i="0" u="none" strike="noStrike" kern="0" cap="none" spc="0" normalizeH="0" baseline="0" noProof="0">
                <a:ln>
                  <a:noFill/>
                </a:ln>
                <a:solidFill>
                  <a:srgbClr val="000000"/>
                </a:solidFill>
                <a:effectLst/>
                <a:uLnTx/>
                <a:uFillTx/>
                <a:latin typeface="Arial"/>
                <a:cs typeface="Arial"/>
                <a:sym typeface="Arial"/>
              </a:rPr>
              <a:t> </a:t>
            </a:r>
          </a:p>
          <a:p>
            <a:pPr>
              <a:buClr>
                <a:srgbClr val="000000"/>
              </a:buClr>
              <a:defRPr/>
            </a:pPr>
            <a:r>
              <a:rPr kumimoji="0" lang="en-GB" sz="1200" b="0" i="0" u="none" strike="noStrike" kern="0" cap="none" spc="0" normalizeH="0" baseline="0" noProof="0">
                <a:ln>
                  <a:noFill/>
                </a:ln>
                <a:solidFill>
                  <a:srgbClr val="000000"/>
                </a:solidFill>
                <a:effectLst/>
                <a:uLnTx/>
                <a:uFillTx/>
                <a:latin typeface="Arial"/>
                <a:cs typeface="Arial"/>
                <a:sym typeface="Arial"/>
              </a:rPr>
              <a:t>In a typical year, over 900,000 people migrate across London’s boundary – a turnover rate of over 100 moves per 1000 residents​.</a:t>
            </a:r>
          </a:p>
          <a:p>
            <a:pPr>
              <a:buClr>
                <a:srgbClr val="000000"/>
              </a:buClr>
              <a:defRPr/>
            </a:pPr>
            <a:r>
              <a:rPr kumimoji="0" lang="en-GB" sz="1200" b="0" i="0" u="none" strike="noStrike" kern="0" cap="none" spc="0" normalizeH="0" baseline="0" noProof="0">
                <a:ln>
                  <a:noFill/>
                </a:ln>
                <a:solidFill>
                  <a:srgbClr val="000000"/>
                </a:solidFill>
                <a:effectLst/>
                <a:uLnTx/>
                <a:uFillTx/>
                <a:latin typeface="Arial"/>
                <a:cs typeface="Arial"/>
                <a:sym typeface="Arial"/>
              </a:rPr>
              <a:t>Levels of population turnover and churn vary greatly by age and location​. The highest levels are seen in Central London and near to universities</a:t>
            </a:r>
            <a:endParaRPr lang="en-GB" sz="1200" kern="0">
              <a:solidFill>
                <a:srgbClr val="000000"/>
              </a:solidFill>
              <a:latin typeface="Arial"/>
              <a:cs typeface="Arial"/>
              <a:sym typeface="Arial"/>
            </a:endParaRPr>
          </a:p>
          <a:p>
            <a:pPr>
              <a:buClr>
                <a:srgbClr val="000000"/>
              </a:buClr>
              <a:defRPr/>
            </a:pPr>
            <a:r>
              <a:rPr kumimoji="0" lang="en-GB" sz="1200" b="0" i="0" u="none" strike="noStrike" kern="0" cap="none" spc="0" normalizeH="0" baseline="0" noProof="0">
                <a:ln>
                  <a:noFill/>
                </a:ln>
                <a:solidFill>
                  <a:srgbClr val="000000"/>
                </a:solidFill>
                <a:effectLst/>
                <a:uLnTx/>
                <a:uFillTx/>
                <a:latin typeface="Arial"/>
                <a:cs typeface="Arial"/>
                <a:sym typeface="Arial"/>
              </a:rPr>
              <a:t>Rates are highest among young adults in their early twenties​</a:t>
            </a:r>
            <a:endParaRPr kumimoji="0" lang="en-US" sz="1200"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32142E83-D69F-4E91-9545-F6B2C6D9C328}"/>
              </a:ext>
            </a:extLst>
          </p:cNvPr>
          <p:cNvSpPr txBox="1"/>
          <p:nvPr/>
        </p:nvSpPr>
        <p:spPr>
          <a:xfrm>
            <a:off x="663501" y="3460324"/>
            <a:ext cx="323539" cy="276999"/>
          </a:xfrm>
          <a:prstGeom prst="rect">
            <a:avLst/>
          </a:prstGeom>
          <a:noFill/>
        </p:spPr>
        <p:txBody>
          <a:bodyPr wrap="square" rtlCol="0">
            <a:spAutoFit/>
          </a:bodyPr>
          <a:lstStyle/>
          <a:p>
            <a:r>
              <a:rPr lang="en-GB" sz="1200"/>
              <a:t>A</a:t>
            </a:r>
            <a:endParaRPr lang="en-GB" sz="1400"/>
          </a:p>
        </p:txBody>
      </p:sp>
      <p:pic>
        <p:nvPicPr>
          <p:cNvPr id="11" name="Picture 2" descr="A map of London showing rate per 1,000 residents of lower super output areas who were living at a different address a year earlier. The map shows that the rate tends to be higher in Inner London, and lower in the outer areas of the city. ">
            <a:extLst>
              <a:ext uri="{FF2B5EF4-FFF2-40B4-BE49-F238E27FC236}">
                <a16:creationId xmlns:a16="http://schemas.microsoft.com/office/drawing/2014/main" id="{605C4D21-9302-4059-A2C1-FCF2D45154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661" y="2908565"/>
            <a:ext cx="3990928" cy="349570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AEC73508-D290-418E-969D-D8F28D6322D3}"/>
              </a:ext>
            </a:extLst>
          </p:cNvPr>
          <p:cNvSpPr txBox="1"/>
          <p:nvPr/>
        </p:nvSpPr>
        <p:spPr>
          <a:xfrm>
            <a:off x="4267049" y="3306552"/>
            <a:ext cx="323539" cy="276999"/>
          </a:xfrm>
          <a:prstGeom prst="rect">
            <a:avLst/>
          </a:prstGeom>
          <a:noFill/>
        </p:spPr>
        <p:txBody>
          <a:bodyPr wrap="square" rtlCol="0">
            <a:spAutoFit/>
          </a:bodyPr>
          <a:lstStyle/>
          <a:p>
            <a:r>
              <a:rPr lang="en-GB" sz="1200" b="1"/>
              <a:t>B</a:t>
            </a:r>
            <a:endParaRPr lang="en-GB" sz="1400" b="1"/>
          </a:p>
        </p:txBody>
      </p:sp>
      <p:pic>
        <p:nvPicPr>
          <p:cNvPr id="12" name="Picture 4" descr="A graph showing the rate of population moves into or out of London per 1,000 residents by age in 2019. The graph shows a large peak between the late teenage and late twenties, followed by a progressive decline into older age. ">
            <a:extLst>
              <a:ext uri="{FF2B5EF4-FFF2-40B4-BE49-F238E27FC236}">
                <a16:creationId xmlns:a16="http://schemas.microsoft.com/office/drawing/2014/main" id="{9AE0CFB0-4C78-4213-A31C-BCF5ED99E2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049" y="3675631"/>
            <a:ext cx="3780816" cy="221947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B6880988-004E-4F2B-8200-8241787C36BD}"/>
              </a:ext>
            </a:extLst>
          </p:cNvPr>
          <p:cNvSpPr txBox="1"/>
          <p:nvPr/>
        </p:nvSpPr>
        <p:spPr>
          <a:xfrm>
            <a:off x="8055315" y="3306552"/>
            <a:ext cx="323539" cy="276999"/>
          </a:xfrm>
          <a:prstGeom prst="rect">
            <a:avLst/>
          </a:prstGeom>
          <a:noFill/>
        </p:spPr>
        <p:txBody>
          <a:bodyPr wrap="square" rtlCol="0">
            <a:spAutoFit/>
          </a:bodyPr>
          <a:lstStyle/>
          <a:p>
            <a:r>
              <a:rPr lang="en-GB" sz="1200" b="1"/>
              <a:t>C</a:t>
            </a:r>
            <a:endParaRPr lang="en-GB" sz="1400" b="1"/>
          </a:p>
        </p:txBody>
      </p:sp>
      <p:pic>
        <p:nvPicPr>
          <p:cNvPr id="15" name="Picture 5" descr="Graph showing population turnover by age in three London boroughs; Havering, Newham and Westminster. This demonstrates the concentration of high turnover rates in inner city boroughs with Westminster having the highest peak in young adulthood, followed by Newham and then Havering. ">
            <a:extLst>
              <a:ext uri="{FF2B5EF4-FFF2-40B4-BE49-F238E27FC236}">
                <a16:creationId xmlns:a16="http://schemas.microsoft.com/office/drawing/2014/main" id="{F2052FE7-6304-4344-8232-966285E804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2086" y="3598823"/>
            <a:ext cx="3780816" cy="229628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ECED4121-2D53-4848-8B2C-B5F40F3C6C25}"/>
              </a:ext>
            </a:extLst>
          </p:cNvPr>
          <p:cNvSpPr/>
          <p:nvPr/>
        </p:nvSpPr>
        <p:spPr>
          <a:xfrm>
            <a:off x="817179" y="6498124"/>
            <a:ext cx="1444626" cy="246221"/>
          </a:xfrm>
          <a:prstGeom prst="rect">
            <a:avLst/>
          </a:prstGeom>
        </p:spPr>
        <p:txBody>
          <a:bodyPr wrap="none">
            <a:spAutoFit/>
          </a:bodyPr>
          <a:lstStyle/>
          <a:p>
            <a:r>
              <a:rPr lang="en-US" sz="1000">
                <a:cs typeface="Arial" panose="020B0604020202020204" pitchFamily="34" charset="0"/>
              </a:rPr>
              <a:t>Source: 2011 Census </a:t>
            </a:r>
          </a:p>
        </p:txBody>
      </p:sp>
    </p:spTree>
    <p:extLst>
      <p:ext uri="{BB962C8B-B14F-4D97-AF65-F5344CB8AC3E}">
        <p14:creationId xmlns:p14="http://schemas.microsoft.com/office/powerpoint/2010/main" val="15780844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40E231E2-1CC1-45F9-8B64-A30C1C63D710}"/>
              </a:ext>
            </a:extLst>
          </p:cNvPr>
          <p:cNvSpPr txBox="1">
            <a:spLocks noGrp="1"/>
          </p:cNvSpPr>
          <p:nvPr>
            <p:ph type="title" idx="4294967295"/>
          </p:nvPr>
        </p:nvSpPr>
        <p:spPr>
          <a:xfrm>
            <a:off x="595976" y="366168"/>
            <a:ext cx="10751768" cy="1338788"/>
          </a:xfrm>
          <a:prstGeom prst="rect">
            <a:avLst/>
          </a:prstGeom>
          <a:noFill/>
          <a:ln w="25400" cap="flat" cmpd="sng" algn="ctr">
            <a:noFill/>
            <a:prstDash val="solid"/>
          </a:ln>
          <a:effectLst/>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0" tIns="45700" rIns="91425" bIns="457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rgbClr val="EE266D"/>
              </a:buClr>
              <a:buSzPts val="2800"/>
              <a:buFont typeface="Arial"/>
              <a:buNone/>
              <a:tabLst/>
              <a:defRPr/>
            </a:pPr>
            <a:r>
              <a:rPr kumimoji="0" lang="en-GB" sz="3000" b="1" i="0" u="none" strike="noStrike" kern="0" cap="none" spc="190" normalizeH="0" baseline="0" noProof="0">
                <a:ln>
                  <a:noFill/>
                </a:ln>
                <a:solidFill>
                  <a:schemeClr val="accent3">
                    <a:lumMod val="75000"/>
                  </a:schemeClr>
                </a:solidFill>
                <a:effectLst/>
                <a:uLnTx/>
                <a:uFillTx/>
                <a:latin typeface="Arial"/>
                <a:ea typeface="Aktiv Grotesk" panose="020B0504020202020204" pitchFamily="34" charset="0"/>
                <a:cs typeface="Arial"/>
                <a:sym typeface="Arial"/>
              </a:rPr>
              <a:t>LONDON HAS LARGE POPULATIONS IN INCLUSION HEALTH GROUPS WHO ARE LIKELY TO HAVE UNIQUE HEALTH CHALLENGES</a:t>
            </a:r>
          </a:p>
        </p:txBody>
      </p:sp>
      <p:graphicFrame>
        <p:nvGraphicFramePr>
          <p:cNvPr id="4" name="Table 4">
            <a:extLst>
              <a:ext uri="{FF2B5EF4-FFF2-40B4-BE49-F238E27FC236}">
                <a16:creationId xmlns:a16="http://schemas.microsoft.com/office/drawing/2014/main" id="{3BAA9766-10B6-2F27-AC94-EEA818DF4E44}"/>
              </a:ext>
            </a:extLst>
          </p:cNvPr>
          <p:cNvGraphicFramePr>
            <a:graphicFrameLocks noGrp="1"/>
          </p:cNvGraphicFramePr>
          <p:nvPr>
            <p:extLst>
              <p:ext uri="{D42A27DB-BD31-4B8C-83A1-F6EECF244321}">
                <p14:modId xmlns:p14="http://schemas.microsoft.com/office/powerpoint/2010/main" val="3778627603"/>
              </p:ext>
            </p:extLst>
          </p:nvPr>
        </p:nvGraphicFramePr>
        <p:xfrm>
          <a:off x="584736" y="1724348"/>
          <a:ext cx="10948766" cy="4642676"/>
        </p:xfrm>
        <a:graphic>
          <a:graphicData uri="http://schemas.openxmlformats.org/drawingml/2006/table">
            <a:tbl>
              <a:tblPr firstRow="1" bandRow="1">
                <a:tableStyleId>{0505E3EF-67EA-436B-97B2-0124C06EBD24}</a:tableStyleId>
              </a:tblPr>
              <a:tblGrid>
                <a:gridCol w="10948766">
                  <a:extLst>
                    <a:ext uri="{9D8B030D-6E8A-4147-A177-3AD203B41FA5}">
                      <a16:colId xmlns:a16="http://schemas.microsoft.com/office/drawing/2014/main" val="1849953171"/>
                    </a:ext>
                  </a:extLst>
                </a:gridCol>
              </a:tblGrid>
              <a:tr h="1915031">
                <a:tc>
                  <a:txBody>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400" b="1" i="0" u="none" strike="noStrike" kern="0" cap="none" spc="0" normalizeH="0" baseline="0" noProof="0">
                          <a:ln>
                            <a:noFill/>
                          </a:ln>
                          <a:solidFill>
                            <a:srgbClr val="353E43"/>
                          </a:solidFill>
                          <a:effectLst/>
                          <a:uLnTx/>
                          <a:uFillTx/>
                          <a:latin typeface="+mn-lt"/>
                          <a:ea typeface="+mn-ea"/>
                          <a:cs typeface="Arial"/>
                          <a:sym typeface="Arial"/>
                        </a:rPr>
                        <a:t>Homeless People</a:t>
                      </a:r>
                      <a:endParaRPr kumimoji="0" lang="en-GB" sz="1400" b="1" i="0" u="none" strike="noStrike" kern="0" cap="none" spc="0" normalizeH="0" baseline="0" noProof="0">
                        <a:ln>
                          <a:noFill/>
                        </a:ln>
                        <a:solidFill>
                          <a:srgbClr val="353E43"/>
                        </a:solidFill>
                        <a:effectLst/>
                        <a:uLnTx/>
                        <a:uFillTx/>
                        <a:latin typeface="+mn-lt"/>
                        <a:ea typeface="+mn-ea"/>
                        <a:cs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a:ln>
                            <a:noFill/>
                          </a:ln>
                          <a:solidFill>
                            <a:srgbClr val="353E43"/>
                          </a:solidFill>
                          <a:effectLst/>
                          <a:uLnTx/>
                          <a:uFillTx/>
                          <a:latin typeface="+mn-lt"/>
                          <a:ea typeface="+mn-ea"/>
                          <a:cs typeface="Arial"/>
                          <a:sym typeface="Arial"/>
                        </a:rPr>
                        <a:t>31,620 households in London were owed a statutory relief duty due to homelessness in 2022-23, up 11% from 2021-22.</a:t>
                      </a:r>
                      <a:r>
                        <a:rPr kumimoji="0" lang="en-GB" sz="1400" b="0" i="0" u="none" strike="noStrike" kern="0" cap="none" spc="0" normalizeH="0" baseline="30000" noProof="0">
                          <a:ln>
                            <a:noFill/>
                          </a:ln>
                          <a:solidFill>
                            <a:srgbClr val="353E43"/>
                          </a:solidFill>
                          <a:effectLst/>
                          <a:uLnTx/>
                          <a:uFillTx/>
                          <a:latin typeface="+mn-lt"/>
                          <a:ea typeface="+mn-ea"/>
                          <a:cs typeface="Arial"/>
                          <a:sym typeface="Arial"/>
                        </a:rPr>
                        <a:t>1</a:t>
                      </a:r>
                      <a:endParaRPr kumimoji="0" lang="en-GB" sz="1400" b="0" i="0" u="none" strike="noStrike" kern="0" cap="none" spc="0" normalizeH="0" baseline="0" noProof="0">
                        <a:ln>
                          <a:noFill/>
                        </a:ln>
                        <a:solidFill>
                          <a:srgbClr val="353E43"/>
                        </a:solidFill>
                        <a:effectLst/>
                        <a:uLnTx/>
                        <a:uFillTx/>
                        <a:latin typeface="+mn-lt"/>
                        <a:ea typeface="+mn-ea"/>
                        <a:cs typeface="Arial"/>
                        <a:sym typeface="Arial"/>
                      </a:endParaRPr>
                    </a:p>
                    <a:p>
                      <a:pPr marL="285750" lvl="0" indent="-285750">
                        <a:buClr>
                          <a:srgbClr val="000000"/>
                        </a:buClr>
                        <a:buFont typeface="Arial" panose="020B0604020202020204" pitchFamily="34" charset="0"/>
                        <a:buChar char="•"/>
                        <a:defRPr/>
                      </a:pPr>
                      <a:r>
                        <a:rPr lang="en-GB" sz="1400" kern="0">
                          <a:solidFill>
                            <a:srgbClr val="353E43"/>
                          </a:solidFill>
                          <a:latin typeface="+mn-lt"/>
                          <a:cs typeface="Arial"/>
                          <a:sym typeface="Arial"/>
                        </a:rPr>
                        <a:t>Through 2022-23, </a:t>
                      </a:r>
                      <a:r>
                        <a:rPr kumimoji="0" lang="en-GB" sz="1400" b="0" i="0" u="none" strike="noStrike" kern="0" cap="none" spc="0" normalizeH="0" baseline="0" noProof="0">
                          <a:ln>
                            <a:noFill/>
                          </a:ln>
                          <a:solidFill>
                            <a:srgbClr val="353E43"/>
                          </a:solidFill>
                          <a:effectLst/>
                          <a:uLnTx/>
                          <a:uFillTx/>
                          <a:latin typeface="+mn-lt"/>
                          <a:ea typeface="+mn-ea"/>
                          <a:cs typeface="Arial"/>
                          <a:sym typeface="Arial"/>
                        </a:rPr>
                        <a:t>10,053 people were seen rough sleeping </a:t>
                      </a:r>
                      <a:r>
                        <a:rPr lang="en-GB" sz="1400" kern="0">
                          <a:solidFill>
                            <a:srgbClr val="353E43"/>
                          </a:solidFill>
                          <a:cs typeface="Arial"/>
                          <a:sym typeface="Arial"/>
                        </a:rPr>
                        <a:t>in London by outreach workers</a:t>
                      </a:r>
                      <a:r>
                        <a:rPr kumimoji="0" lang="en-GB" sz="1400" b="0" i="0" u="none" strike="noStrike" kern="0" cap="none" spc="0" normalizeH="0" baseline="0" noProof="0">
                          <a:ln>
                            <a:noFill/>
                          </a:ln>
                          <a:solidFill>
                            <a:srgbClr val="353E43"/>
                          </a:solidFill>
                          <a:effectLst/>
                          <a:uLnTx/>
                          <a:uFillTx/>
                          <a:latin typeface="+mn-lt"/>
                          <a:ea typeface="+mn-ea"/>
                          <a:cs typeface="Arial"/>
                          <a:sym typeface="Arial"/>
                        </a:rPr>
                        <a:t>, up 21% from 8,329 in 2021/22, but down 9% from 2020/21.</a:t>
                      </a:r>
                      <a:r>
                        <a:rPr kumimoji="0" lang="en-GB" sz="1400" b="0" i="0" u="none" strike="noStrike" kern="0" cap="none" spc="0" normalizeH="0" baseline="30000" noProof="0">
                          <a:ln>
                            <a:noFill/>
                          </a:ln>
                          <a:solidFill>
                            <a:srgbClr val="353E43"/>
                          </a:solidFill>
                          <a:effectLst/>
                          <a:uLnTx/>
                          <a:uFillTx/>
                          <a:latin typeface="+mn-lt"/>
                          <a:ea typeface="+mn-ea"/>
                          <a:cs typeface="Arial"/>
                          <a:sym typeface="Arial"/>
                        </a:rPr>
                        <a:t>2 </a:t>
                      </a:r>
                      <a:r>
                        <a:rPr kumimoji="0" lang="en-GB" sz="1400" b="0" i="0" u="none" strike="noStrike" kern="0" cap="none" spc="0" normalizeH="0" noProof="0">
                          <a:ln>
                            <a:noFill/>
                          </a:ln>
                          <a:solidFill>
                            <a:srgbClr val="353E43"/>
                          </a:solidFill>
                          <a:effectLst/>
                          <a:uLnTx/>
                          <a:uFillTx/>
                          <a:latin typeface="+mn-lt"/>
                          <a:ea typeface="+mn-ea"/>
                          <a:cs typeface="Arial"/>
                          <a:sym typeface="Arial"/>
                        </a:rPr>
                        <a:t> Around 858 people were estimated to be sleeping rough in London on a single night in autumn 2022, a 34% increase from 2021.</a:t>
                      </a:r>
                      <a:r>
                        <a:rPr lang="en-GB" sz="1400" kern="0" baseline="30000">
                          <a:solidFill>
                            <a:srgbClr val="353E43"/>
                          </a:solidFill>
                          <a:latin typeface="+mn-lt"/>
                          <a:cs typeface="Arial"/>
                          <a:sym typeface="Arial"/>
                        </a:rPr>
                        <a:t>1</a:t>
                      </a:r>
                      <a:endParaRPr kumimoji="0" lang="en-GB" sz="1400" b="0" i="0" u="none" strike="noStrike" kern="0" cap="none" spc="0" normalizeH="0" baseline="30000" noProof="0">
                        <a:ln>
                          <a:noFill/>
                        </a:ln>
                        <a:solidFill>
                          <a:srgbClr val="353E43"/>
                        </a:solidFill>
                        <a:effectLst/>
                        <a:uLnTx/>
                        <a:uFillTx/>
                        <a:latin typeface="+mn-lt"/>
                        <a:ea typeface="+mn-ea"/>
                        <a:cs typeface="Arial"/>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353E43"/>
                          </a:solidFill>
                          <a:effectLst/>
                          <a:uLnTx/>
                          <a:uFillTx/>
                          <a:latin typeface="Arial" panose="020B0604020202020204" pitchFamily="34" charset="0"/>
                          <a:ea typeface="+mn-ea"/>
                          <a:cs typeface="+mn-cs"/>
                        </a:rPr>
                        <a:t>These statistics provide an indication but do not capture the </a:t>
                      </a:r>
                      <a:r>
                        <a:rPr lang="en-GB" sz="1400">
                          <a:solidFill>
                            <a:srgbClr val="353E43"/>
                          </a:solidFill>
                          <a:latin typeface="Arial" panose="020B0604020202020204" pitchFamily="34" charset="0"/>
                        </a:rPr>
                        <a:t>entire homeless population, </a:t>
                      </a:r>
                      <a:r>
                        <a:rPr kumimoji="0" lang="en-GB" sz="1400" b="0" i="0" u="none" strike="noStrike" kern="1200" cap="none" spc="0" normalizeH="0" baseline="0" noProof="0">
                          <a:ln>
                            <a:noFill/>
                          </a:ln>
                          <a:solidFill>
                            <a:srgbClr val="353E43"/>
                          </a:solidFill>
                          <a:effectLst/>
                          <a:uLnTx/>
                          <a:uFillTx/>
                          <a:latin typeface="Arial" panose="020B0604020202020204" pitchFamily="34" charset="0"/>
                          <a:ea typeface="+mn-ea"/>
                          <a:cs typeface="+mn-cs"/>
                        </a:rPr>
                        <a:t>including people living in temporary accommodation, sofa surfing and in other forms of insecure housing who have not been assessed as owed a duty​. </a:t>
                      </a:r>
                    </a:p>
                    <a:p>
                      <a:pPr marL="285750" lvl="0" indent="-285750">
                        <a:spcAft>
                          <a:spcPts val="600"/>
                        </a:spcAft>
                        <a:buClr>
                          <a:srgbClr val="000000"/>
                        </a:buClr>
                        <a:buFont typeface="Arial" panose="020B0604020202020204" pitchFamily="34" charset="0"/>
                        <a:buChar char="•"/>
                        <a:defRPr/>
                      </a:pPr>
                      <a:r>
                        <a:rPr kumimoji="0" lang="en-GB" sz="1400" b="0" i="0" u="none" strike="noStrike" kern="0" cap="none" spc="0" normalizeH="0" baseline="0" noProof="0">
                          <a:ln>
                            <a:noFill/>
                          </a:ln>
                          <a:solidFill>
                            <a:srgbClr val="353E43"/>
                          </a:solidFill>
                          <a:effectLst/>
                          <a:uLnTx/>
                          <a:uFillTx/>
                          <a:latin typeface="+mn-lt"/>
                          <a:ea typeface="+mn-ea"/>
                          <a:cs typeface="Arial"/>
                          <a:sym typeface="Arial"/>
                        </a:rPr>
                        <a:t>Around 41% of </a:t>
                      </a:r>
                      <a:r>
                        <a:rPr lang="en-GB" sz="1400" kern="0">
                          <a:solidFill>
                            <a:srgbClr val="353E43"/>
                          </a:solidFill>
                          <a:latin typeface="+mn-lt"/>
                          <a:cs typeface="Arial"/>
                          <a:sym typeface="Arial"/>
                        </a:rPr>
                        <a:t>homeless people have a </a:t>
                      </a:r>
                      <a:r>
                        <a:rPr kumimoji="0" lang="en-GB" sz="1400" b="0" i="0" u="none" strike="noStrike" kern="0" cap="none" spc="0" normalizeH="0" baseline="0" noProof="0">
                          <a:ln>
                            <a:noFill/>
                          </a:ln>
                          <a:solidFill>
                            <a:srgbClr val="353E43"/>
                          </a:solidFill>
                          <a:effectLst/>
                          <a:uLnTx/>
                          <a:uFillTx/>
                          <a:latin typeface="+mn-lt"/>
                          <a:ea typeface="+mn-ea"/>
                          <a:cs typeface="Arial"/>
                          <a:sym typeface="Arial"/>
                        </a:rPr>
                        <a:t>long-term physical health and 45% a diagnosed mental health condition</a:t>
                      </a:r>
                      <a:r>
                        <a:rPr lang="en-GB" sz="1400" kern="0">
                          <a:solidFill>
                            <a:srgbClr val="353E43"/>
                          </a:solidFill>
                          <a:cs typeface="Arial"/>
                          <a:sym typeface="Arial"/>
                        </a:rPr>
                        <a:t> </a:t>
                      </a:r>
                      <a:r>
                        <a:rPr kumimoji="0" lang="en-GB" sz="1400" b="0" i="0" u="none" strike="noStrike" kern="0" cap="none" spc="0" normalizeH="0" baseline="0" noProof="0">
                          <a:ln>
                            <a:noFill/>
                          </a:ln>
                          <a:solidFill>
                            <a:srgbClr val="353E43"/>
                          </a:solidFill>
                          <a:effectLst/>
                          <a:uLnTx/>
                          <a:uFillTx/>
                          <a:latin typeface="+mn-lt"/>
                          <a:ea typeface="+mn-ea"/>
                          <a:cs typeface="Arial"/>
                          <a:sym typeface="Arial"/>
                        </a:rPr>
                        <a:t>compared to 28% and 25% of the general population respectively.</a:t>
                      </a:r>
                      <a:r>
                        <a:rPr lang="en-GB" sz="1400" kern="0" baseline="30000">
                          <a:solidFill>
                            <a:srgbClr val="353E43"/>
                          </a:solidFill>
                          <a:latin typeface="+mn-lt"/>
                          <a:cs typeface="Arial"/>
                          <a:sym typeface="Arial"/>
                        </a:rPr>
                        <a:t>4</a:t>
                      </a:r>
                      <a:r>
                        <a:rPr kumimoji="0" lang="en-GB" sz="1400" b="0" i="0" u="none" strike="noStrike" kern="0" cap="none" spc="0" normalizeH="0" baseline="30000" noProof="0">
                          <a:ln>
                            <a:noFill/>
                          </a:ln>
                          <a:solidFill>
                            <a:srgbClr val="353E43"/>
                          </a:solidFill>
                          <a:effectLst/>
                          <a:uLnTx/>
                          <a:uFillTx/>
                          <a:latin typeface="+mn-lt"/>
                          <a:ea typeface="+mn-ea"/>
                          <a:cs typeface="Arial"/>
                          <a:sym typeface="Arial"/>
                        </a:rPr>
                        <a:t>  </a:t>
                      </a:r>
                      <a:r>
                        <a:rPr kumimoji="0" lang="en-GB" sz="1400" b="0" i="0" u="none" strike="noStrike" kern="0" cap="none" spc="0" normalizeH="0" baseline="0" noProof="0">
                          <a:ln>
                            <a:noFill/>
                          </a:ln>
                          <a:solidFill>
                            <a:srgbClr val="353E43"/>
                          </a:solidFill>
                          <a:effectLst/>
                          <a:uLnTx/>
                          <a:uFillTx/>
                          <a:latin typeface="+mn-lt"/>
                          <a:ea typeface="+mn-ea"/>
                          <a:cs typeface="Arial"/>
                          <a:sym typeface="Arial"/>
                        </a:rPr>
                        <a:t>The average age at death is 43.2 years for men and 45.4 years for women.</a:t>
                      </a:r>
                      <a:r>
                        <a:rPr kumimoji="0" lang="en-GB" sz="1400" b="0" i="0" u="none" strike="noStrike" kern="0" cap="none" spc="0" normalizeH="0" baseline="30000" noProof="0">
                          <a:ln>
                            <a:noFill/>
                          </a:ln>
                          <a:solidFill>
                            <a:srgbClr val="353E43"/>
                          </a:solidFill>
                          <a:effectLst/>
                          <a:uLnTx/>
                          <a:uFillTx/>
                          <a:latin typeface="+mn-lt"/>
                          <a:ea typeface="+mn-ea"/>
                          <a:cs typeface="Arial"/>
                          <a:sym typeface="Arial"/>
                        </a:rPr>
                        <a:t>5</a:t>
                      </a:r>
                      <a:r>
                        <a:rPr kumimoji="0" lang="en-GB" sz="1400" b="0" i="0" u="none" strike="noStrike" kern="0" cap="none" spc="0" normalizeH="0" baseline="0" noProof="0">
                          <a:ln>
                            <a:noFill/>
                          </a:ln>
                          <a:solidFill>
                            <a:srgbClr val="353E43"/>
                          </a:solidFill>
                          <a:effectLst/>
                          <a:uLnTx/>
                          <a:uFillTx/>
                          <a:latin typeface="+mn-lt"/>
                          <a:ea typeface="+mn-ea"/>
                          <a:cs typeface="Arial"/>
                          <a:sym typeface="Arial"/>
                        </a:rPr>
                        <a:t> </a:t>
                      </a:r>
                      <a:endParaRPr lang="en-GB"/>
                    </a:p>
                  </a:txBody>
                  <a:tcPr/>
                </a:tc>
                <a:extLst>
                  <a:ext uri="{0D108BD9-81ED-4DB2-BD59-A6C34878D82A}">
                    <a16:rowId xmlns:a16="http://schemas.microsoft.com/office/drawing/2014/main" val="489614324"/>
                  </a:ext>
                </a:extLst>
              </a:tr>
              <a:tr h="1573592">
                <a:tc>
                  <a:txBody>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400" b="1" i="0" u="none" strike="noStrike" kern="0" cap="none" spc="0" normalizeH="0" baseline="0" noProof="0">
                          <a:ln>
                            <a:noFill/>
                          </a:ln>
                          <a:solidFill>
                            <a:srgbClr val="353E43"/>
                          </a:solidFill>
                          <a:effectLst/>
                          <a:uLnTx/>
                          <a:uFillTx/>
                          <a:latin typeface="+mn-lt"/>
                          <a:ea typeface="+mn-ea"/>
                          <a:cs typeface="Arial"/>
                          <a:sym typeface="Arial"/>
                        </a:rPr>
                        <a:t>Asylum Seekers and Refugees, and Irregular Migrants</a:t>
                      </a:r>
                      <a:endParaRPr kumimoji="0" lang="en-GB" sz="1400" b="1" i="0" u="none" strike="noStrike" kern="0" cap="none" spc="0" normalizeH="0" baseline="0" noProof="0">
                        <a:ln>
                          <a:noFill/>
                        </a:ln>
                        <a:solidFill>
                          <a:srgbClr val="353E43"/>
                        </a:solidFill>
                        <a:effectLst/>
                        <a:uLnTx/>
                        <a:uFillTx/>
                        <a:latin typeface="+mn-lt"/>
                        <a:ea typeface="+mn-ea"/>
                        <a:cs typeface="Arial"/>
                      </a:endParaRP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353E43"/>
                          </a:solidFill>
                          <a:effectLst/>
                          <a:uLnTx/>
                          <a:uFillTx/>
                          <a:latin typeface="Arial" panose="020B0604020202020204" pitchFamily="34" charset="0"/>
                          <a:ea typeface="+mn-ea"/>
                          <a:cs typeface="+mn-cs"/>
                        </a:rPr>
                        <a:t>Estimates suggest there were 397,000 undocumented adults and children living in London in 2017, </a:t>
                      </a:r>
                      <a:r>
                        <a:rPr lang="en-GB" sz="1400">
                          <a:solidFill>
                            <a:srgbClr val="353E43"/>
                          </a:solidFill>
                          <a:latin typeface="Arial" panose="020B0604020202020204" pitchFamily="34" charset="0"/>
                        </a:rPr>
                        <a:t>approximately half the estimated UK-wide population at the time</a:t>
                      </a:r>
                      <a:r>
                        <a:rPr kumimoji="0" lang="en-GB" sz="1400" b="0" i="0" u="none" strike="noStrike" kern="1200" cap="none" spc="0" normalizeH="0" baseline="0" noProof="0">
                          <a:ln>
                            <a:noFill/>
                          </a:ln>
                          <a:solidFill>
                            <a:srgbClr val="353E43"/>
                          </a:solidFill>
                          <a:effectLst/>
                          <a:uLnTx/>
                          <a:uFillTx/>
                          <a:latin typeface="Arial" panose="020B0604020202020204" pitchFamily="34" charset="0"/>
                          <a:ea typeface="+mn-ea"/>
                          <a:cs typeface="+mn-cs"/>
                        </a:rPr>
                        <a:t>.</a:t>
                      </a:r>
                      <a:r>
                        <a:rPr kumimoji="0" lang="en-US" sz="1400" b="0" i="0" u="none" strike="noStrike" kern="1200" cap="none" spc="0" normalizeH="0" baseline="0" noProof="0">
                          <a:ln>
                            <a:noFill/>
                          </a:ln>
                          <a:solidFill>
                            <a:srgbClr val="353E43"/>
                          </a:solidFill>
                          <a:effectLst/>
                          <a:uLnTx/>
                          <a:uFillTx/>
                          <a:latin typeface="Arial" panose="020B0604020202020204" pitchFamily="34" charset="0"/>
                          <a:ea typeface="+mn-ea"/>
                          <a:cs typeface="+mn-cs"/>
                        </a:rPr>
                        <a:t>​</a:t>
                      </a:r>
                      <a:r>
                        <a:rPr kumimoji="0" lang="en-US" sz="1400" b="0" i="0" u="none" strike="noStrike" kern="1200" cap="none" spc="0" normalizeH="0" baseline="30000" noProof="0">
                          <a:ln>
                            <a:noFill/>
                          </a:ln>
                          <a:solidFill>
                            <a:srgbClr val="353E43"/>
                          </a:solidFill>
                          <a:effectLst/>
                          <a:uLnTx/>
                          <a:uFillTx/>
                          <a:latin typeface="Arial" panose="020B0604020202020204" pitchFamily="34" charset="0"/>
                          <a:ea typeface="+mn-ea"/>
                          <a:cs typeface="+mn-cs"/>
                        </a:rPr>
                        <a:t>4</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1400" b="0" i="0" u="none" strike="noStrike" kern="0" cap="none" spc="0" normalizeH="0" baseline="0" noProof="0">
                          <a:ln>
                            <a:noFill/>
                          </a:ln>
                          <a:solidFill>
                            <a:srgbClr val="353E43"/>
                          </a:solidFill>
                          <a:effectLst/>
                          <a:uLnTx/>
                          <a:uFillTx/>
                          <a:latin typeface="+mn-lt"/>
                          <a:ea typeface="+mn-ea"/>
                          <a:cs typeface="Arial"/>
                        </a:rPr>
                        <a:t>There were 25,160 supported asylum seekers in London in June 2023, with the majority in contingency hotels. London hosts one in five (21%) of the total UK asylum seeker population.</a:t>
                      </a:r>
                      <a:r>
                        <a:rPr kumimoji="0" lang="en-GB" sz="1400" b="0" i="0" u="none" strike="noStrike" kern="0" cap="none" spc="0" normalizeH="0" baseline="30000" noProof="0">
                          <a:ln>
                            <a:noFill/>
                          </a:ln>
                          <a:solidFill>
                            <a:srgbClr val="353E43"/>
                          </a:solidFill>
                          <a:effectLst/>
                          <a:uLnTx/>
                          <a:uFillTx/>
                          <a:latin typeface="+mn-lt"/>
                          <a:ea typeface="+mn-ea"/>
                          <a:cs typeface="Arial"/>
                        </a:rPr>
                        <a:t>6</a:t>
                      </a:r>
                      <a:r>
                        <a:rPr kumimoji="0" lang="en-GB" sz="1400" b="0" i="0" u="none" strike="noStrike" kern="1200" cap="none" spc="0" normalizeH="0" baseline="30000" noProof="0">
                          <a:ln>
                            <a:noFill/>
                          </a:ln>
                          <a:solidFill>
                            <a:srgbClr val="353E43"/>
                          </a:solidFill>
                          <a:effectLst/>
                          <a:uLnTx/>
                          <a:uFillTx/>
                          <a:latin typeface="Arial" panose="020B0604020202020204" pitchFamily="34" charset="0"/>
                          <a:ea typeface="+mn-ea"/>
                          <a:cs typeface="+mn-cs"/>
                        </a:rPr>
                        <a:t> </a:t>
                      </a:r>
                    </a:p>
                    <a:p>
                      <a:pPr marL="285750" marR="0" lvl="0" indent="-285750" algn="l" defTabSz="914400" rtl="0" eaLnBrk="1" fontAlgn="auto" latinLnBrk="0" hangingPunct="1">
                        <a:lnSpc>
                          <a:spcPct val="107000"/>
                        </a:lnSpc>
                        <a:spcBef>
                          <a:spcPts val="0"/>
                        </a:spcBef>
                        <a:spcAft>
                          <a:spcPts val="600"/>
                        </a:spcAft>
                        <a:buClrTx/>
                        <a:buSzTx/>
                        <a:buFont typeface="Arial" panose="020B0604020202020204" pitchFamily="34" charset="0"/>
                        <a:buChar char="•"/>
                        <a:tabLst/>
                        <a:defRPr/>
                      </a:pPr>
                      <a:r>
                        <a:rPr lang="en-GB" sz="1400">
                          <a:solidFill>
                            <a:srgbClr val="353E43"/>
                          </a:solidFill>
                          <a:latin typeface="Arial" panose="020B0604020202020204" pitchFamily="34" charset="0"/>
                        </a:rPr>
                        <a:t>Common health challenges prevalent in this group include untreated communicable diseases, poorly controlled chronic conditions, maternity care, mental health and specialist support needs.</a:t>
                      </a:r>
                      <a:r>
                        <a:rPr lang="en-GB" sz="1400" baseline="30000">
                          <a:solidFill>
                            <a:srgbClr val="353E43"/>
                          </a:solidFill>
                          <a:latin typeface="Arial" panose="020B0604020202020204" pitchFamily="34" charset="0"/>
                        </a:rPr>
                        <a:t>7</a:t>
                      </a:r>
                      <a:endParaRPr lang="en-GB"/>
                    </a:p>
                  </a:txBody>
                  <a:tcPr/>
                </a:tc>
                <a:extLst>
                  <a:ext uri="{0D108BD9-81ED-4DB2-BD59-A6C34878D82A}">
                    <a16:rowId xmlns:a16="http://schemas.microsoft.com/office/drawing/2014/main" val="1636504824"/>
                  </a:ext>
                </a:extLst>
              </a:tr>
              <a:tr h="935248">
                <a:tc>
                  <a:txBody>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400" b="1" i="0" u="none" strike="noStrike" kern="0" cap="none" spc="0" normalizeH="0" baseline="0" noProof="0">
                          <a:ln>
                            <a:noFill/>
                          </a:ln>
                          <a:solidFill>
                            <a:srgbClr val="353E43"/>
                          </a:solidFill>
                          <a:effectLst/>
                          <a:uLnTx/>
                          <a:uFillTx/>
                          <a:latin typeface="+mn-lt"/>
                          <a:ea typeface="+mn-ea"/>
                          <a:cs typeface="Arial"/>
                          <a:sym typeface="Arial"/>
                        </a:rPr>
                        <a:t>Gypsy, Roma and Travellers</a:t>
                      </a:r>
                      <a:endParaRPr kumimoji="0" lang="en-GB" sz="1400" b="1" i="0" u="none" strike="noStrike" kern="0" cap="none" spc="0" normalizeH="0" baseline="0" noProof="0">
                        <a:ln>
                          <a:noFill/>
                        </a:ln>
                        <a:solidFill>
                          <a:srgbClr val="353E43"/>
                        </a:solidFill>
                        <a:effectLst/>
                        <a:uLnTx/>
                        <a:uFillTx/>
                        <a:latin typeface="+mn-lt"/>
                        <a:ea typeface="+mn-ea"/>
                        <a:cs typeface="Arial"/>
                      </a:endParaRPr>
                    </a:p>
                    <a:p>
                      <a:pPr marL="285750" indent="-285750">
                        <a:lnSpc>
                          <a:spcPct val="107000"/>
                        </a:lnSpc>
                        <a:buFont typeface="Arial" panose="020B0604020202020204" pitchFamily="34" charset="0"/>
                        <a:buChar char="•"/>
                        <a:defRPr/>
                      </a:pPr>
                      <a:r>
                        <a:rPr lang="en-GB" sz="1400">
                          <a:solidFill>
                            <a:srgbClr val="353E43"/>
                          </a:solidFill>
                          <a:latin typeface="Arial" panose="020B0604020202020204" pitchFamily="34" charset="0"/>
                        </a:rPr>
                        <a:t>There were 44,580 Gypsy, Roma and Irish Travellers living in London at the 2021 Census, 0.5% of London’s total population.</a:t>
                      </a:r>
                      <a:r>
                        <a:rPr lang="en-GB" sz="1400" baseline="30000">
                          <a:solidFill>
                            <a:srgbClr val="353E43"/>
                          </a:solidFill>
                          <a:latin typeface="Arial" panose="020B0604020202020204" pitchFamily="34" charset="0"/>
                        </a:rPr>
                        <a:t>8</a:t>
                      </a:r>
                    </a:p>
                    <a:p>
                      <a:pPr marL="285750" indent="-285750">
                        <a:lnSpc>
                          <a:spcPct val="107000"/>
                        </a:lnSpc>
                        <a:buFont typeface="Arial" panose="020B0604020202020204" pitchFamily="34" charset="0"/>
                        <a:buChar char="•"/>
                        <a:defRPr/>
                      </a:pPr>
                      <a:r>
                        <a:rPr lang="en-GB" sz="1400">
                          <a:solidFill>
                            <a:srgbClr val="353E43"/>
                          </a:solidFill>
                          <a:latin typeface="Arial" panose="020B0604020202020204" pitchFamily="34" charset="0"/>
                        </a:rPr>
                        <a:t>Studies have reported higher prevalence of long-term illness including diabetes, anxiety and depression and worse birth outcomes and maternal health in this group.</a:t>
                      </a:r>
                      <a:r>
                        <a:rPr lang="en-GB" sz="1400" baseline="30000">
                          <a:solidFill>
                            <a:srgbClr val="353E43"/>
                          </a:solidFill>
                          <a:latin typeface="Arial" panose="020B0604020202020204" pitchFamily="34" charset="0"/>
                        </a:rPr>
                        <a:t>9</a:t>
                      </a:r>
                    </a:p>
                  </a:txBody>
                  <a:tcPr/>
                </a:tc>
                <a:extLst>
                  <a:ext uri="{0D108BD9-81ED-4DB2-BD59-A6C34878D82A}">
                    <a16:rowId xmlns:a16="http://schemas.microsoft.com/office/drawing/2014/main" val="3766205682"/>
                  </a:ext>
                </a:extLst>
              </a:tr>
            </a:tbl>
          </a:graphicData>
        </a:graphic>
      </p:graphicFrame>
      <p:sp>
        <p:nvSpPr>
          <p:cNvPr id="13" name="Rectangle 12">
            <a:extLst>
              <a:ext uri="{FF2B5EF4-FFF2-40B4-BE49-F238E27FC236}">
                <a16:creationId xmlns:a16="http://schemas.microsoft.com/office/drawing/2014/main" id="{EBB99E81-F5FD-46A0-9E88-965E911ABB8C}"/>
              </a:ext>
            </a:extLst>
          </p:cNvPr>
          <p:cNvSpPr/>
          <p:nvPr/>
        </p:nvSpPr>
        <p:spPr>
          <a:xfrm>
            <a:off x="479575" y="6459029"/>
            <a:ext cx="11177037"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effectLst/>
                <a:uLnTx/>
                <a:uFillTx/>
                <a:latin typeface="Arial"/>
                <a:ea typeface="+mn-ea"/>
                <a:cs typeface="Arial"/>
              </a:rPr>
              <a:t>Source: (1) </a:t>
            </a:r>
            <a:r>
              <a:rPr kumimoji="0" lang="en-GB" sz="1000" b="0" i="0" u="none" strike="noStrike" kern="1200" cap="none" spc="0" normalizeH="0" baseline="0" noProof="0">
                <a:ln>
                  <a:noFill/>
                </a:ln>
                <a:effectLst/>
                <a:uLnTx/>
                <a:uFillTx/>
                <a:latin typeface="Arial"/>
                <a:ea typeface="+mn-ea"/>
                <a:cs typeface="Arial"/>
                <a:hlinkClick r:id="rId3"/>
              </a:rPr>
              <a:t>Homelessness Statistics</a:t>
            </a:r>
            <a:r>
              <a:rPr kumimoji="0" lang="en-GB" sz="1000" b="0" i="0" u="none" strike="noStrike" kern="1200" cap="none" spc="0" normalizeH="0" baseline="0" noProof="0">
                <a:ln>
                  <a:noFill/>
                </a:ln>
                <a:effectLst/>
                <a:uLnTx/>
                <a:uFillTx/>
                <a:latin typeface="Arial"/>
                <a:ea typeface="+mn-ea"/>
                <a:cs typeface="+mn-cs"/>
              </a:rPr>
              <a:t>  (2) </a:t>
            </a:r>
            <a:r>
              <a:rPr kumimoji="0" lang="en-GB" sz="1000" b="0" i="0" u="none" strike="noStrike" kern="1200" cap="none" spc="0" normalizeH="0" baseline="0" noProof="0">
                <a:ln>
                  <a:noFill/>
                </a:ln>
                <a:effectLst/>
                <a:uLnTx/>
                <a:uFillTx/>
                <a:latin typeface="Arial"/>
                <a:ea typeface="+mn-lt"/>
                <a:cs typeface="Arial"/>
                <a:hlinkClick r:id="rId4">
                  <a:extLst>
                    <a:ext uri="{A12FA001-AC4F-418D-AE19-62706E023703}">
                      <ahyp:hlinkClr xmlns:ahyp="http://schemas.microsoft.com/office/drawing/2018/hyperlinkcolor" val="tx"/>
                    </a:ext>
                  </a:extLst>
                </a:hlinkClick>
              </a:rPr>
              <a:t>London Datastore - CHAIN Reports </a:t>
            </a:r>
            <a:r>
              <a:rPr kumimoji="0" lang="en-GB" sz="1000" b="0" i="0" u="none" strike="noStrike" kern="1200" cap="none" spc="0" normalizeH="0" baseline="0" noProof="0">
                <a:ln>
                  <a:noFill/>
                </a:ln>
                <a:effectLst/>
                <a:uLnTx/>
                <a:uFillTx/>
                <a:latin typeface="Arial"/>
                <a:ea typeface="+mn-ea"/>
                <a:cs typeface="+mn-cs"/>
              </a:rPr>
              <a:t>  (3) </a:t>
            </a:r>
            <a:r>
              <a:rPr kumimoji="0" lang="en-GB" sz="1000" b="0" i="0" u="none" strike="noStrike" kern="1200" cap="none" spc="0" normalizeH="0" baseline="0" noProof="0">
                <a:ln>
                  <a:noFill/>
                </a:ln>
                <a:effectLst/>
                <a:uLnTx/>
                <a:uFillTx/>
                <a:latin typeface="Arial"/>
                <a:ea typeface="+mn-ea"/>
                <a:cs typeface="+mn-cs"/>
                <a:hlinkClick r:id="rId5">
                  <a:extLst>
                    <a:ext uri="{A12FA001-AC4F-418D-AE19-62706E023703}">
                      <ahyp:hlinkClr xmlns:ahyp="http://schemas.microsoft.com/office/drawing/2018/hyperlinkcolor" val="tx"/>
                    </a:ext>
                  </a:extLst>
                </a:hlinkClick>
              </a:rPr>
              <a:t>Local Government Association </a:t>
            </a:r>
            <a:r>
              <a:rPr kumimoji="0" lang="en-GB" sz="1000" b="0" i="0" u="none" strike="noStrike" kern="1200" cap="none" spc="0" normalizeH="0" baseline="0" noProof="0">
                <a:ln>
                  <a:noFill/>
                </a:ln>
                <a:effectLst/>
                <a:uLnTx/>
                <a:uFillTx/>
                <a:latin typeface="Arial"/>
                <a:ea typeface="+mn-ea"/>
                <a:cs typeface="+mn-cs"/>
              </a:rPr>
              <a:t> (4) </a:t>
            </a:r>
            <a:r>
              <a:rPr kumimoji="0" lang="en-GB" sz="1000" b="0" i="0" u="none" strike="noStrike" kern="1200" cap="none" spc="0" normalizeH="0" baseline="0" noProof="0">
                <a:ln>
                  <a:noFill/>
                </a:ln>
                <a:effectLst/>
                <a:uLnTx/>
                <a:uFillTx/>
                <a:latin typeface="Arial"/>
                <a:ea typeface="+mn-ea"/>
                <a:cs typeface="+mn-cs"/>
                <a:hlinkClick r:id="rId6"/>
              </a:rPr>
              <a:t>London’s children and young people who are not British citizens: A profile</a:t>
            </a:r>
            <a:r>
              <a:rPr kumimoji="0" lang="en-GB" sz="1000" b="0" i="0" u="none" strike="noStrike" kern="1200" cap="none" spc="0" normalizeH="0" baseline="0" noProof="0">
                <a:ln>
                  <a:noFill/>
                </a:ln>
                <a:effectLst/>
                <a:uLnTx/>
                <a:uFillTx/>
                <a:latin typeface="Arial"/>
                <a:ea typeface="+mn-ea"/>
                <a:cs typeface="+mn-cs"/>
              </a:rPr>
              <a:t> (5) </a:t>
            </a:r>
            <a:r>
              <a:rPr kumimoji="0" lang="en-GB" sz="1000" b="0" i="0" u="none" strike="noStrike" kern="1200" cap="none" spc="0" normalizeH="0" baseline="0" noProof="0">
                <a:ln>
                  <a:noFill/>
                </a:ln>
                <a:effectLst/>
                <a:uLnTx/>
                <a:uFillTx/>
                <a:latin typeface="Arial"/>
                <a:ea typeface="+mn-ea"/>
                <a:cs typeface="+mn-cs"/>
                <a:hlinkClick r:id="rId7"/>
              </a:rPr>
              <a:t>ONS - Deaths of homeless people in England and Wales </a:t>
            </a:r>
            <a:r>
              <a:rPr kumimoji="0" lang="en-GB" sz="1000" b="0" i="0" u="none" strike="noStrike" kern="1200" cap="none" spc="0" normalizeH="0" baseline="0" noProof="0">
                <a:ln>
                  <a:noFill/>
                </a:ln>
                <a:effectLst/>
                <a:uLnTx/>
                <a:uFillTx/>
                <a:latin typeface="Arial"/>
                <a:ea typeface="+mn-ea"/>
                <a:cs typeface="+mn-cs"/>
              </a:rPr>
              <a:t>(6) </a:t>
            </a:r>
            <a:r>
              <a:rPr kumimoji="0" lang="en-GB" sz="1000" b="0" i="0" u="none" strike="noStrike" kern="1200" cap="none" spc="0" normalizeH="0" baseline="0" noProof="0">
                <a:ln>
                  <a:noFill/>
                </a:ln>
                <a:effectLst/>
                <a:uLnTx/>
                <a:uFillTx/>
                <a:latin typeface="Arial"/>
                <a:ea typeface="+mn-ea"/>
                <a:cs typeface="+mn-cs"/>
                <a:hlinkClick r:id="rId8"/>
              </a:rPr>
              <a:t>House of Commons Library</a:t>
            </a:r>
            <a:r>
              <a:rPr kumimoji="0" lang="en-GB" sz="1000" b="0" i="0" u="none" strike="noStrike" kern="1200" cap="none" spc="0" normalizeH="0" baseline="0" noProof="0">
                <a:ln>
                  <a:noFill/>
                </a:ln>
                <a:effectLst/>
                <a:uLnTx/>
                <a:uFillTx/>
                <a:latin typeface="Arial"/>
                <a:ea typeface="+mn-ea"/>
                <a:cs typeface="+mn-cs"/>
              </a:rPr>
              <a:t> (7) </a:t>
            </a:r>
            <a:r>
              <a:rPr kumimoji="0" lang="en-GB" sz="1000" b="0" i="0" u="none" strike="noStrike" kern="1200" cap="none" spc="0" normalizeH="0" baseline="0" noProof="0">
                <a:ln>
                  <a:noFill/>
                </a:ln>
                <a:effectLst/>
                <a:uLnTx/>
                <a:uFillTx/>
                <a:latin typeface="Arial"/>
                <a:ea typeface="+mn-ea"/>
                <a:cs typeface="+mn-cs"/>
                <a:hlinkClick r:id="rId9">
                  <a:extLst>
                    <a:ext uri="{A12FA001-AC4F-418D-AE19-62706E023703}">
                      <ahyp:hlinkClr xmlns:ahyp="http://schemas.microsoft.com/office/drawing/2018/hyperlinkcolor" val="tx"/>
                    </a:ext>
                  </a:extLst>
                </a:hlinkClick>
              </a:rPr>
              <a:t>Unique health challenges for refugees and asylum seekers </a:t>
            </a:r>
            <a:r>
              <a:rPr kumimoji="0" lang="en-GB" sz="1000" b="0" i="0" u="none" strike="noStrike" kern="1200" cap="none" spc="0" normalizeH="0" baseline="0" noProof="0">
                <a:ln>
                  <a:noFill/>
                </a:ln>
                <a:effectLst/>
                <a:uLnTx/>
                <a:uFillTx/>
                <a:latin typeface="Arial"/>
                <a:ea typeface="+mn-ea"/>
                <a:cs typeface="+mn-cs"/>
              </a:rPr>
              <a:t>(8) </a:t>
            </a:r>
            <a:r>
              <a:rPr kumimoji="0" lang="en-GB" sz="1000" b="0" i="0" u="none" strike="noStrike" kern="1200" cap="none" spc="0" normalizeH="0" baseline="0" noProof="0">
                <a:ln>
                  <a:noFill/>
                </a:ln>
                <a:effectLst/>
                <a:uLnTx/>
                <a:uFillTx/>
                <a:latin typeface="Arial"/>
                <a:ea typeface="+mn-ea"/>
                <a:cs typeface="+mn-cs"/>
                <a:hlinkClick r:id="rId10">
                  <a:extLst>
                    <a:ext uri="{A12FA001-AC4F-418D-AE19-62706E023703}">
                      <ahyp:hlinkClr xmlns:ahyp="http://schemas.microsoft.com/office/drawing/2018/hyperlinkcolor" val="tx"/>
                    </a:ext>
                  </a:extLst>
                </a:hlinkClick>
              </a:rPr>
              <a:t>Census 2021 (Nomis)</a:t>
            </a:r>
            <a:r>
              <a:rPr kumimoji="0" lang="en-GB" sz="1000" b="0" i="0" u="none" strike="noStrike" kern="1200" cap="none" spc="0" normalizeH="0" baseline="0" noProof="0">
                <a:ln>
                  <a:noFill/>
                </a:ln>
                <a:effectLst/>
                <a:uLnTx/>
                <a:uFillTx/>
                <a:latin typeface="Arial"/>
                <a:ea typeface="+mn-ea"/>
                <a:cs typeface="+mn-cs"/>
                <a:hlinkClick r:id="rId11">
                  <a:extLst>
                    <a:ext uri="{A12FA001-AC4F-418D-AE19-62706E023703}">
                      <ahyp:hlinkClr xmlns:ahyp="http://schemas.microsoft.com/office/drawing/2018/hyperlinkcolor" val="tx"/>
                    </a:ext>
                  </a:extLst>
                </a:hlinkClick>
              </a:rPr>
              <a:t> </a:t>
            </a:r>
            <a:r>
              <a:rPr kumimoji="0" lang="en-GB" sz="1000" b="0" i="0" u="none" strike="noStrike" kern="1200" cap="none" spc="0" normalizeH="0" baseline="0" noProof="0">
                <a:ln>
                  <a:noFill/>
                </a:ln>
                <a:effectLst/>
                <a:uLnTx/>
                <a:uFillTx/>
                <a:latin typeface="Arial"/>
                <a:ea typeface="+mn-ea"/>
                <a:cs typeface="+mn-cs"/>
              </a:rPr>
              <a:t>(9) </a:t>
            </a:r>
            <a:r>
              <a:rPr kumimoji="0" lang="en-GB" sz="1000" b="0" i="0" u="none" strike="noStrike" kern="1200" cap="none" spc="0" normalizeH="0" baseline="0" noProof="0">
                <a:ln>
                  <a:noFill/>
                </a:ln>
                <a:effectLst/>
                <a:uLnTx/>
                <a:uFillTx/>
                <a:latin typeface="Arial"/>
                <a:ea typeface="+mn-ea"/>
                <a:cs typeface="+mn-cs"/>
                <a:hlinkClick r:id="rId12">
                  <a:extLst>
                    <a:ext uri="{A12FA001-AC4F-418D-AE19-62706E023703}">
                      <ahyp:hlinkClr xmlns:ahyp="http://schemas.microsoft.com/office/drawing/2018/hyperlinkcolor" val="tx"/>
                    </a:ext>
                  </a:extLst>
                </a:hlinkClick>
              </a:rPr>
              <a:t>Aspinall Report</a:t>
            </a:r>
            <a:endParaRPr kumimoji="0" lang="en-GB" sz="1000" b="0" i="0" u="none" strike="noStrike" kern="1200" cap="none" spc="0" normalizeH="0" baseline="0" noProof="0">
              <a:ln>
                <a:noFill/>
              </a:ln>
              <a:effectLst/>
              <a:uLnTx/>
              <a:uFillTx/>
              <a:latin typeface="Arial"/>
              <a:ea typeface="+mn-ea"/>
              <a:cs typeface="+mn-cs"/>
            </a:endParaRPr>
          </a:p>
        </p:txBody>
      </p:sp>
    </p:spTree>
    <p:extLst>
      <p:ext uri="{BB962C8B-B14F-4D97-AF65-F5344CB8AC3E}">
        <p14:creationId xmlns:p14="http://schemas.microsoft.com/office/powerpoint/2010/main" val="39047364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DE4D1839-FA94-48C5-92D0-A31D8EE89288}"/>
              </a:ext>
            </a:extLst>
          </p:cNvPr>
          <p:cNvSpPr txBox="1">
            <a:spLocks noGrp="1"/>
          </p:cNvSpPr>
          <p:nvPr>
            <p:ph type="title" idx="4294967295"/>
          </p:nvPr>
        </p:nvSpPr>
        <p:spPr>
          <a:xfrm>
            <a:off x="628299" y="547907"/>
            <a:ext cx="11016879" cy="923289"/>
          </a:xfrm>
          <a:prstGeom prst="rect">
            <a:avLst/>
          </a:prstGeom>
          <a:noFill/>
          <a:ln w="25400" cap="flat" cmpd="sng" algn="ctr">
            <a:noFill/>
            <a:prstDash val="solid"/>
          </a:ln>
          <a:effectLst/>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0" tIns="45700" rIns="91425" bIns="457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rgbClr val="EE266D"/>
              </a:buClr>
              <a:buSzPts val="2800"/>
              <a:buFont typeface="Arial"/>
              <a:buNone/>
              <a:tabLst/>
              <a:defRPr/>
            </a:pPr>
            <a:r>
              <a:rPr kumimoji="0" lang="en-GB" sz="3000" b="1" i="0" u="none" strike="noStrike" kern="0" cap="none" spc="190" normalizeH="0" baseline="0" noProof="0">
                <a:ln>
                  <a:noFill/>
                </a:ln>
                <a:solidFill>
                  <a:schemeClr val="accent3">
                    <a:lumMod val="75000"/>
                  </a:schemeClr>
                </a:solidFill>
                <a:effectLst/>
                <a:uLnTx/>
                <a:uFillTx/>
                <a:latin typeface="Arial"/>
                <a:ea typeface="Aktiv Grotesk" panose="020B0504020202020204" pitchFamily="34" charset="0"/>
                <a:cs typeface="Arial"/>
                <a:sym typeface="Arial"/>
              </a:rPr>
              <a:t>COVID-19 EXPOSED HEALTH INEQUALITIES AFFECTING DEPRIVED &amp; MINORITY ETHNIC GROUPS</a:t>
            </a:r>
            <a:endParaRPr kumimoji="0" lang="en-US" sz="3000" b="1" i="0" u="none" strike="noStrike" kern="0" cap="none" spc="190" normalizeH="0" baseline="0" noProof="0">
              <a:ln>
                <a:noFill/>
              </a:ln>
              <a:solidFill>
                <a:schemeClr val="accent3">
                  <a:lumMod val="75000"/>
                </a:schemeClr>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p:txBody>
      </p:sp>
      <p:sp>
        <p:nvSpPr>
          <p:cNvPr id="2" name="Rectangle 1">
            <a:extLst>
              <a:ext uri="{FF2B5EF4-FFF2-40B4-BE49-F238E27FC236}">
                <a16:creationId xmlns:a16="http://schemas.microsoft.com/office/drawing/2014/main" id="{DA669CD1-57B6-98FD-93C7-7BC0DE9E1834}"/>
              </a:ext>
            </a:extLst>
          </p:cNvPr>
          <p:cNvSpPr/>
          <p:nvPr/>
        </p:nvSpPr>
        <p:spPr>
          <a:xfrm>
            <a:off x="10546080" y="0"/>
            <a:ext cx="1645920" cy="589280"/>
          </a:xfrm>
          <a:prstGeom prst="rect">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t>Not updated from 2022</a:t>
            </a:r>
          </a:p>
        </p:txBody>
      </p:sp>
      <p:sp>
        <p:nvSpPr>
          <p:cNvPr id="13" name="TextBox 12">
            <a:extLst>
              <a:ext uri="{FF2B5EF4-FFF2-40B4-BE49-F238E27FC236}">
                <a16:creationId xmlns:a16="http://schemas.microsoft.com/office/drawing/2014/main" id="{905965EE-0FE6-76A0-1598-BFF18F9BBBA6}"/>
              </a:ext>
            </a:extLst>
          </p:cNvPr>
          <p:cNvSpPr txBox="1"/>
          <p:nvPr/>
        </p:nvSpPr>
        <p:spPr bwMode="gray">
          <a:xfrm>
            <a:off x="625161" y="995820"/>
            <a:ext cx="5179076" cy="5607111"/>
          </a:xfrm>
          <a:prstGeom prst="rect">
            <a:avLst/>
          </a:prstGeom>
          <a:noFill/>
        </p:spPr>
        <p:txBody>
          <a:bodyPr wrap="square" lIns="0" tIns="0" rIns="0" bIns="0" rtlCol="0" anchor="t">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indent="-285750">
              <a:spcAft>
                <a:spcPts val="600"/>
              </a:spcAft>
              <a:buClr>
                <a:srgbClr val="000000"/>
              </a:buClr>
              <a:buFont typeface="Arial" panose="020B0604020202020204" pitchFamily="34" charset="0"/>
              <a:buChar char="•"/>
              <a:defRPr/>
            </a:pPr>
            <a:r>
              <a:rPr lang="en-GB" sz="1400" dirty="0">
                <a:latin typeface="Arial"/>
                <a:cs typeface="Arial"/>
              </a:rPr>
              <a:t>E</a:t>
            </a:r>
            <a:r>
              <a:rPr lang="en-GB" sz="1400" b="0" dirty="0">
                <a:latin typeface="Arial"/>
                <a:cs typeface="Arial"/>
              </a:rPr>
              <a:t>xcess mortality</a:t>
            </a:r>
            <a:r>
              <a:rPr lang="en-GB" sz="1400" dirty="0">
                <a:latin typeface="Arial"/>
                <a:cs typeface="Arial"/>
              </a:rPr>
              <a:t> refers to numbers of deaths above what would be expected in a given period. It is expressed as a ratio comparing registered deaths to expected deaths</a:t>
            </a:r>
            <a:endParaRPr lang="en-GB" sz="1400" kern="0" dirty="0">
              <a:latin typeface="Arial" panose="020B0604020202020204" pitchFamily="34" charset="0"/>
              <a:cs typeface="Arial" panose="020B0604020202020204" pitchFamily="34" charset="0"/>
            </a:endParaRPr>
          </a:p>
          <a:p>
            <a:pPr marL="285750" indent="-285750">
              <a:spcAft>
                <a:spcPts val="600"/>
              </a:spcAft>
              <a:buClr>
                <a:srgbClr val="000000"/>
              </a:buClr>
              <a:buFont typeface="Arial" panose="020B0604020202020204" pitchFamily="34" charset="0"/>
              <a:buChar char="•"/>
              <a:defRPr/>
            </a:pPr>
            <a:r>
              <a:rPr lang="en-GB" sz="1400" b="0" dirty="0">
                <a:latin typeface="Arial"/>
                <a:cs typeface="Arial"/>
              </a:rPr>
              <a:t>In London, </a:t>
            </a:r>
            <a:r>
              <a:rPr lang="en-GB" sz="1400" dirty="0">
                <a:latin typeface="Arial"/>
                <a:cs typeface="Arial"/>
              </a:rPr>
              <a:t>excess mortality </a:t>
            </a:r>
            <a:r>
              <a:rPr lang="en-GB" sz="1400" b="0" dirty="0">
                <a:latin typeface="Arial"/>
                <a:cs typeface="Arial"/>
              </a:rPr>
              <a:t>was 1.23 times higher than expected</a:t>
            </a:r>
            <a:r>
              <a:rPr lang="en-GB" sz="1400" dirty="0">
                <a:latin typeface="Arial"/>
                <a:cs typeface="Arial"/>
              </a:rPr>
              <a:t> between March 2020 and July 2021, the highest of all English regions.</a:t>
            </a:r>
          </a:p>
          <a:p>
            <a:pPr marL="285750" indent="-285750">
              <a:spcAft>
                <a:spcPts val="600"/>
              </a:spcAft>
              <a:buFont typeface="Arial,Sans-Serif" panose="020B0604020202020204" pitchFamily="34" charset="0"/>
              <a:buChar char="•"/>
              <a:defRPr/>
            </a:pPr>
            <a:r>
              <a:rPr lang="en-US" sz="1400" dirty="0">
                <a:latin typeface="Arial"/>
                <a:cs typeface="Arial"/>
              </a:rPr>
              <a:t>The ratio was highest for males (1.5) and females (1.3) from Black ethnic groups.</a:t>
            </a:r>
          </a:p>
          <a:p>
            <a:pPr marL="285750" indent="-285750">
              <a:spcAft>
                <a:spcPts val="600"/>
              </a:spcAft>
              <a:buFont typeface="Arial,Sans-Serif" panose="020B0604020202020204" pitchFamily="34" charset="0"/>
              <a:buChar char="•"/>
              <a:defRPr/>
            </a:pPr>
            <a:r>
              <a:rPr lang="en-US" sz="1400" dirty="0">
                <a:latin typeface="Arial"/>
                <a:cs typeface="Arial"/>
              </a:rPr>
              <a:t>Black, Pakistani and Bangladeshi communities were disproportionately exposed to the virus and experienced worse outcomes because of factors including:</a:t>
            </a:r>
            <a:r>
              <a:rPr lang="en-US" sz="1400" baseline="30000" dirty="0">
                <a:latin typeface="Arial"/>
                <a:cs typeface="Arial"/>
              </a:rPr>
              <a:t>3</a:t>
            </a:r>
            <a:r>
              <a:rPr lang="en-US" sz="1400" dirty="0">
                <a:latin typeface="Arial"/>
                <a:cs typeface="Arial"/>
              </a:rPr>
              <a:t>  </a:t>
            </a:r>
          </a:p>
          <a:p>
            <a:pPr marL="742950" lvl="1" indent="-285750">
              <a:buFont typeface="Arial,Sans-Serif" panose="020B0604020202020204" pitchFamily="34" charset="0"/>
              <a:buChar char="•"/>
              <a:defRPr/>
            </a:pPr>
            <a:r>
              <a:rPr lang="en-GB" sz="1200" dirty="0">
                <a:latin typeface="Arial"/>
                <a:cs typeface="Arial"/>
              </a:rPr>
              <a:t>social and economic inequalities such as living in overcrowded housing, and financial vulnerabilities</a:t>
            </a:r>
          </a:p>
          <a:p>
            <a:pPr marL="742950" lvl="1" indent="-285750">
              <a:buFont typeface="Arial,Sans-Serif" panose="020B0604020202020204" pitchFamily="34" charset="0"/>
              <a:buChar char="•"/>
              <a:defRPr/>
            </a:pPr>
            <a:r>
              <a:rPr lang="en-GB" sz="1200" dirty="0">
                <a:latin typeface="Arial"/>
                <a:cs typeface="Arial"/>
              </a:rPr>
              <a:t>racism, discrimination and stigma</a:t>
            </a:r>
          </a:p>
          <a:p>
            <a:pPr marL="742950" lvl="1" indent="-285750">
              <a:buFont typeface="Arial,Sans-Serif" panose="020B0604020202020204" pitchFamily="34" charset="0"/>
              <a:buChar char="•"/>
              <a:defRPr/>
            </a:pPr>
            <a:r>
              <a:rPr lang="en-GB" sz="1200" dirty="0">
                <a:latin typeface="Arial"/>
                <a:cs typeface="Arial"/>
              </a:rPr>
              <a:t>occupational risk, e.g. More likely to work in public-facing roles</a:t>
            </a:r>
          </a:p>
          <a:p>
            <a:pPr marL="742950" lvl="1" indent="-285750">
              <a:spcAft>
                <a:spcPts val="600"/>
              </a:spcAft>
              <a:buFont typeface="Arial,Sans-Serif" panose="020B0604020202020204" pitchFamily="34" charset="0"/>
              <a:buChar char="•"/>
              <a:defRPr/>
            </a:pPr>
            <a:r>
              <a:rPr lang="en-GB" sz="1200" dirty="0">
                <a:latin typeface="Arial"/>
                <a:cs typeface="Arial"/>
              </a:rPr>
              <a:t>prevalence of conditions that increase the severity of disease including obesity, diabetes, cardiovascular diseases, and asthma.</a:t>
            </a:r>
          </a:p>
          <a:p>
            <a:pPr marL="285750" indent="-285750">
              <a:spcAft>
                <a:spcPts val="600"/>
              </a:spcAft>
              <a:buFont typeface="Arial,Sans-Serif" panose="020B0604020202020204" pitchFamily="34" charset="0"/>
              <a:buChar char="•"/>
              <a:defRPr/>
            </a:pPr>
            <a:r>
              <a:rPr lang="en-US" sz="1400" dirty="0">
                <a:latin typeface="Arial"/>
                <a:cs typeface="Arial"/>
              </a:rPr>
              <a:t>Many of these negative experiences are shared among people in low-income groups from a range of ethnicities</a:t>
            </a:r>
          </a:p>
          <a:p>
            <a:pPr marL="285750" indent="-285750">
              <a:buFont typeface="Arial,Sans-Serif" panose="020B0604020202020204" pitchFamily="34" charset="0"/>
              <a:buChar char="•"/>
              <a:defRPr/>
            </a:pPr>
            <a:r>
              <a:rPr lang="en-US" sz="1400" dirty="0">
                <a:latin typeface="Arial"/>
                <a:cs typeface="Arial"/>
              </a:rPr>
              <a:t>Black and ethnic minority groups are over-represented in the low-income population</a:t>
            </a:r>
          </a:p>
        </p:txBody>
      </p:sp>
      <p:sp>
        <p:nvSpPr>
          <p:cNvPr id="33" name="Text Placeholder 5">
            <a:extLst>
              <a:ext uri="{FF2B5EF4-FFF2-40B4-BE49-F238E27FC236}">
                <a16:creationId xmlns:a16="http://schemas.microsoft.com/office/drawing/2014/main" id="{DB1AB912-F8CC-0541-AED2-082E4223B659}"/>
              </a:ext>
            </a:extLst>
          </p:cNvPr>
          <p:cNvSpPr txBox="1">
            <a:spLocks/>
          </p:cNvSpPr>
          <p:nvPr/>
        </p:nvSpPr>
        <p:spPr>
          <a:xfrm>
            <a:off x="6097444" y="1612667"/>
            <a:ext cx="1809705" cy="713506"/>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0000"/>
              </a:buClr>
              <a:defRPr/>
            </a:pPr>
            <a:r>
              <a:rPr lang="en-US" sz="1400">
                <a:solidFill>
                  <a:srgbClr val="353E43"/>
                </a:solidFill>
                <a:latin typeface="Arial"/>
                <a:cs typeface="Arial"/>
                <a:sym typeface="Arial"/>
              </a:rPr>
              <a:t>Fig 5. Cumulative excess mortality ratio, by regions in England, week ending 27 March 2020 to week ending 2  July 2021</a:t>
            </a:r>
            <a:endParaRPr lang="en-US" sz="1400" b="1" i="0" u="none" strike="noStrike" kern="1200" cap="none" spc="0" normalizeH="0" baseline="0" noProof="0">
              <a:ln>
                <a:noFill/>
              </a:ln>
              <a:solidFill>
                <a:srgbClr val="353E43"/>
              </a:solidFill>
              <a:effectLst/>
              <a:uLnTx/>
              <a:uFillTx/>
              <a:latin typeface="Arial"/>
              <a:cs typeface="Arial"/>
            </a:endParaRPr>
          </a:p>
        </p:txBody>
      </p:sp>
      <p:pic>
        <p:nvPicPr>
          <p:cNvPr id="10" name="Picture 9" descr="A graph showing the cumulative excess mortality ratio for England regions between March 2022 and July 2021. It shows London with a considerably higher mortality ratio than any other region. The South West had the lowest ratio. Only two other regions are above the England average; West Midlands and North West. ">
            <a:extLst>
              <a:ext uri="{FF2B5EF4-FFF2-40B4-BE49-F238E27FC236}">
                <a16:creationId xmlns:a16="http://schemas.microsoft.com/office/drawing/2014/main" id="{EC44CE53-EA98-B52B-5419-CF01F10ED91E}"/>
              </a:ext>
            </a:extLst>
          </p:cNvPr>
          <p:cNvPicPr/>
          <p:nvPr/>
        </p:nvPicPr>
        <p:blipFill rotWithShape="1">
          <a:blip r:embed="rId3">
            <a:extLst>
              <a:ext uri="{28A0092B-C50C-407E-A947-70E740481C1C}">
                <a14:useLocalDpi xmlns:a14="http://schemas.microsoft.com/office/drawing/2010/main" val="0"/>
              </a:ext>
            </a:extLst>
          </a:blip>
          <a:srcRect t="220" r="290" b="14222"/>
          <a:stretch/>
        </p:blipFill>
        <p:spPr bwMode="auto">
          <a:xfrm>
            <a:off x="7794170" y="1605771"/>
            <a:ext cx="3749128" cy="2090863"/>
          </a:xfrm>
          <a:prstGeom prst="rect">
            <a:avLst/>
          </a:prstGeom>
          <a:noFill/>
          <a:ln>
            <a:noFill/>
          </a:ln>
        </p:spPr>
      </p:pic>
      <p:sp>
        <p:nvSpPr>
          <p:cNvPr id="9" name="Rectangle 8">
            <a:extLst>
              <a:ext uri="{FF2B5EF4-FFF2-40B4-BE49-F238E27FC236}">
                <a16:creationId xmlns:a16="http://schemas.microsoft.com/office/drawing/2014/main" id="{7742C7C1-3D9C-4D93-B6CA-093F10B81EC4}"/>
              </a:ext>
            </a:extLst>
          </p:cNvPr>
          <p:cNvSpPr/>
          <p:nvPr/>
        </p:nvSpPr>
        <p:spPr>
          <a:xfrm>
            <a:off x="5987143" y="3230504"/>
            <a:ext cx="1806712" cy="553998"/>
          </a:xfrm>
          <a:prstGeom prst="rect">
            <a:avLst/>
          </a:prstGeom>
        </p:spPr>
        <p:txBody>
          <a:bodyPr wrap="square" lIns="91440" tIns="45720" rIns="91440" bIns="45720" anchor="t">
            <a:spAutoFit/>
          </a:bodyPr>
          <a:lstStyle/>
          <a:p>
            <a:r>
              <a:rPr lang="en-GB" sz="1000" b="1" kern="0">
                <a:solidFill>
                  <a:schemeClr val="tx1">
                    <a:lumMod val="50000"/>
                  </a:schemeClr>
                </a:solidFill>
                <a:latin typeface="Arial"/>
                <a:cs typeface="Arial"/>
              </a:rPr>
              <a:t>Note: </a:t>
            </a:r>
            <a:r>
              <a:rPr lang="en-GB" sz="1000" kern="0">
                <a:solidFill>
                  <a:srgbClr val="353E43"/>
                </a:solidFill>
                <a:latin typeface="Arial"/>
                <a:cs typeface="Arial"/>
              </a:rPr>
              <a:t>Excess mortality ratio (1= same as expected)</a:t>
            </a:r>
            <a:endParaRPr lang="en-GB" sz="1000" kern="0">
              <a:solidFill>
                <a:srgbClr val="353E43"/>
              </a:solidFill>
              <a:latin typeface="Arial"/>
              <a:cs typeface="Arial"/>
              <a:sym typeface="Arial"/>
            </a:endParaRPr>
          </a:p>
          <a:p>
            <a:endParaRPr lang="en-GB" sz="1000">
              <a:solidFill>
                <a:srgbClr val="FFFFFF">
                  <a:lumMod val="50000"/>
                </a:srgbClr>
              </a:solidFill>
              <a:cs typeface="Arial" panose="020B0604020202020204" pitchFamily="34" charset="0"/>
            </a:endParaRPr>
          </a:p>
        </p:txBody>
      </p:sp>
      <p:pic>
        <p:nvPicPr>
          <p:cNvPr id="4" name="Picture 3">
            <a:extLst>
              <a:ext uri="{FF2B5EF4-FFF2-40B4-BE49-F238E27FC236}">
                <a16:creationId xmlns:a16="http://schemas.microsoft.com/office/drawing/2014/main" id="{4275EE15-665E-4424-BFAA-803D5E71C95D}"/>
              </a:ext>
              <a:ext uri="{C183D7F6-B498-43B3-948B-1728B52AA6E4}">
                <adec:decorative xmlns:adec="http://schemas.microsoft.com/office/drawing/2017/decorative" val="1"/>
              </a:ext>
            </a:extLst>
          </p:cNvPr>
          <p:cNvPicPr/>
          <p:nvPr/>
        </p:nvPicPr>
        <p:blipFill rotWithShape="1">
          <a:blip r:embed="rId3">
            <a:extLst>
              <a:ext uri="{28A0092B-C50C-407E-A947-70E740481C1C}">
                <a14:useLocalDpi xmlns:a14="http://schemas.microsoft.com/office/drawing/2010/main" val="0"/>
              </a:ext>
            </a:extLst>
          </a:blip>
          <a:srcRect l="5523" t="89370" r="55233" b="-445"/>
          <a:stretch/>
        </p:blipFill>
        <p:spPr bwMode="auto">
          <a:xfrm>
            <a:off x="8196941" y="1701620"/>
            <a:ext cx="1471315" cy="272070"/>
          </a:xfrm>
          <a:prstGeom prst="rect">
            <a:avLst/>
          </a:prstGeom>
          <a:noFill/>
          <a:ln>
            <a:noFill/>
          </a:ln>
        </p:spPr>
      </p:pic>
      <p:sp>
        <p:nvSpPr>
          <p:cNvPr id="6" name="Text Placeholder 5">
            <a:extLst>
              <a:ext uri="{FF2B5EF4-FFF2-40B4-BE49-F238E27FC236}">
                <a16:creationId xmlns:a16="http://schemas.microsoft.com/office/drawing/2014/main" id="{481C6499-7DE8-F5B9-F883-E86286C5B3D7}"/>
              </a:ext>
            </a:extLst>
          </p:cNvPr>
          <p:cNvSpPr txBox="1">
            <a:spLocks/>
          </p:cNvSpPr>
          <p:nvPr/>
        </p:nvSpPr>
        <p:spPr>
          <a:xfrm>
            <a:off x="6090786" y="3857059"/>
            <a:ext cx="5554392" cy="898562"/>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0000"/>
              </a:buClr>
              <a:defRPr/>
            </a:pPr>
            <a:r>
              <a:rPr kumimoji="0" lang="en-GB" sz="1400" b="1" i="0" u="none" strike="noStrike" kern="1200" cap="none" spc="0" normalizeH="0" baseline="0" noProof="0">
                <a:ln>
                  <a:noFill/>
                </a:ln>
                <a:solidFill>
                  <a:srgbClr val="353E43"/>
                </a:solidFill>
                <a:effectLst/>
                <a:uLnTx/>
                <a:uFillTx/>
                <a:latin typeface="Arial"/>
                <a:ea typeface="+mn-ea"/>
                <a:cs typeface="Arial"/>
                <a:sym typeface="Arial"/>
              </a:rPr>
              <a:t>Fig </a:t>
            </a:r>
            <a:r>
              <a:rPr lang="en-GB" sz="1400">
                <a:solidFill>
                  <a:srgbClr val="353E43"/>
                </a:solidFill>
                <a:latin typeface="Arial"/>
                <a:cs typeface="Arial"/>
                <a:sym typeface="Arial"/>
              </a:rPr>
              <a:t>6</a:t>
            </a:r>
            <a:r>
              <a:rPr kumimoji="0" lang="en-GB" sz="1400" b="1" i="0" u="none" strike="noStrike" kern="1200" cap="none" spc="0" normalizeH="0" baseline="0" noProof="0">
                <a:ln>
                  <a:noFill/>
                </a:ln>
                <a:solidFill>
                  <a:srgbClr val="353E43"/>
                </a:solidFill>
                <a:effectLst/>
                <a:uLnTx/>
                <a:uFillTx/>
                <a:latin typeface="Arial"/>
                <a:ea typeface="+mn-ea"/>
                <a:cs typeface="Arial"/>
                <a:sym typeface="Arial"/>
              </a:rPr>
              <a:t>. Ratio of deaths registered compared to those expected, by ethnic group in London, 21 March 2020 to 20 May 2022</a:t>
            </a:r>
            <a:r>
              <a:rPr lang="en-GB" sz="1400">
                <a:solidFill>
                  <a:srgbClr val="353E43"/>
                </a:solidFill>
                <a:latin typeface="Arial"/>
                <a:cs typeface="Arial"/>
                <a:sym typeface="Arial"/>
              </a:rPr>
              <a:t> </a:t>
            </a:r>
            <a:endParaRPr kumimoji="0" lang="en-US" sz="1400" b="1" i="0" u="none" strike="noStrike" kern="1200" cap="none" spc="0" normalizeH="0" baseline="0" noProof="0">
              <a:ln>
                <a:noFill/>
              </a:ln>
              <a:solidFill>
                <a:srgbClr val="353E43"/>
              </a:solidFill>
              <a:effectLst/>
              <a:uLnTx/>
              <a:uFillTx/>
              <a:latin typeface="Arial"/>
              <a:ea typeface="+mn-ea"/>
              <a:cs typeface="Arial"/>
            </a:endParaRPr>
          </a:p>
        </p:txBody>
      </p:sp>
      <p:pic>
        <p:nvPicPr>
          <p:cNvPr id="3" name="Picture 2" descr="Graph showing the ratio of expected versus observed deaths for males and females in each ethnic group; White, Asian, Black, Mixed and Other. The ratio is highest for Black males and Asian males at just under 1.5. The ratio is only lower than 1 for people in the 'Other' ethnic group.   ">
            <a:extLst>
              <a:ext uri="{FF2B5EF4-FFF2-40B4-BE49-F238E27FC236}">
                <a16:creationId xmlns:a16="http://schemas.microsoft.com/office/drawing/2014/main" id="{D01E3561-ED44-5E74-C30E-4C489F6C9218}"/>
              </a:ext>
            </a:extLst>
          </p:cNvPr>
          <p:cNvPicPr>
            <a:picLocks noChangeAspect="1"/>
          </p:cNvPicPr>
          <p:nvPr/>
        </p:nvPicPr>
        <p:blipFill>
          <a:blip r:embed="rId4"/>
          <a:stretch>
            <a:fillRect/>
          </a:stretch>
        </p:blipFill>
        <p:spPr>
          <a:xfrm>
            <a:off x="7288213" y="4305062"/>
            <a:ext cx="4089706" cy="2181512"/>
          </a:xfrm>
          <a:prstGeom prst="rect">
            <a:avLst/>
          </a:prstGeom>
          <a:ln>
            <a:noFill/>
          </a:ln>
        </p:spPr>
      </p:pic>
      <p:sp>
        <p:nvSpPr>
          <p:cNvPr id="7" name="TextBox 6">
            <a:extLst>
              <a:ext uri="{FF2B5EF4-FFF2-40B4-BE49-F238E27FC236}">
                <a16:creationId xmlns:a16="http://schemas.microsoft.com/office/drawing/2014/main" id="{814CA75D-15EC-7278-8829-CAE6B9FB37A9}"/>
              </a:ext>
            </a:extLst>
          </p:cNvPr>
          <p:cNvSpPr txBox="1"/>
          <p:nvPr/>
        </p:nvSpPr>
        <p:spPr>
          <a:xfrm>
            <a:off x="5998029" y="4386942"/>
            <a:ext cx="1273631"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b="1">
                <a:solidFill>
                  <a:srgbClr val="1A1F22"/>
                </a:solidFill>
              </a:rPr>
              <a:t>Note: </a:t>
            </a:r>
            <a:r>
              <a:rPr lang="en-GB" sz="1000"/>
              <a:t>Excess mortality ratio (1= same as expected). Expected deaths based on death rates in London for each ethnic group in 2015-19</a:t>
            </a:r>
          </a:p>
        </p:txBody>
      </p:sp>
      <p:sp>
        <p:nvSpPr>
          <p:cNvPr id="14" name="Rectangle 13">
            <a:extLst>
              <a:ext uri="{FF2B5EF4-FFF2-40B4-BE49-F238E27FC236}">
                <a16:creationId xmlns:a16="http://schemas.microsoft.com/office/drawing/2014/main" id="{E435CB04-C70C-4080-A39D-FE223C31B6C8}"/>
              </a:ext>
            </a:extLst>
          </p:cNvPr>
          <p:cNvSpPr/>
          <p:nvPr/>
        </p:nvSpPr>
        <p:spPr>
          <a:xfrm>
            <a:off x="817179" y="6498124"/>
            <a:ext cx="9974205" cy="246221"/>
          </a:xfrm>
          <a:prstGeom prst="rect">
            <a:avLst/>
          </a:prstGeom>
        </p:spPr>
        <p:txBody>
          <a:bodyPr wrap="none" lIns="91440" tIns="45720" rIns="91440" bIns="45720" anchor="t">
            <a:spAutoFit/>
          </a:bodyPr>
          <a:lstStyle/>
          <a:p>
            <a:r>
              <a:rPr lang="en-US" sz="1000">
                <a:cs typeface="Arial"/>
              </a:rPr>
              <a:t>Source: (1) </a:t>
            </a:r>
            <a:r>
              <a:rPr lang="en-US" sz="1000">
                <a:cs typeface="Arial"/>
                <a:hlinkClick r:id="rId5">
                  <a:extLst>
                    <a:ext uri="{A12FA001-AC4F-418D-AE19-62706E023703}">
                      <ahyp:hlinkClr xmlns:ahyp="http://schemas.microsoft.com/office/drawing/2018/hyperlinkcolor" val="tx"/>
                    </a:ext>
                  </a:extLst>
                </a:hlinkClick>
              </a:rPr>
              <a:t>Health Profile for England, 2021</a:t>
            </a:r>
            <a:r>
              <a:rPr lang="en-US" sz="1000">
                <a:cs typeface="Arial"/>
              </a:rPr>
              <a:t> (2</a:t>
            </a:r>
            <a:r>
              <a:rPr lang="en-GB" sz="1000">
                <a:cs typeface="Arial"/>
              </a:rPr>
              <a:t>) </a:t>
            </a:r>
            <a:r>
              <a:rPr lang="en-GB" sz="1000">
                <a:cs typeface="Arial"/>
                <a:hlinkClick r:id="rId6">
                  <a:extLst>
                    <a:ext uri="{A12FA001-AC4F-418D-AE19-62706E023703}">
                      <ahyp:hlinkClr xmlns:ahyp="http://schemas.microsoft.com/office/drawing/2018/hyperlinkcolor" val="tx"/>
                    </a:ext>
                  </a:extLst>
                </a:hlinkClick>
              </a:rPr>
              <a:t>Excess mortality in England and English region </a:t>
            </a:r>
            <a:r>
              <a:rPr lang="en-US" sz="1000">
                <a:cs typeface="Arial"/>
              </a:rPr>
              <a:t> (3) </a:t>
            </a:r>
            <a:r>
              <a:rPr lang="en-GB" sz="1000">
                <a:cs typeface="Arial"/>
                <a:hlinkClick r:id="rId7">
                  <a:extLst>
                    <a:ext uri="{A12FA001-AC4F-418D-AE19-62706E023703}">
                      <ahyp:hlinkClr xmlns:ahyp="http://schemas.microsoft.com/office/drawing/2018/hyperlinkcolor" val="tx"/>
                    </a:ext>
                  </a:extLst>
                </a:hlinkClick>
              </a:rPr>
              <a:t>Beyond the data: Understanding the impact of COVID-19 on BAME groups</a:t>
            </a:r>
            <a:endParaRPr lang="en-US" sz="1000">
              <a:cs typeface="Arial" panose="020B0604020202020204" pitchFamily="34" charset="0"/>
            </a:endParaRPr>
          </a:p>
        </p:txBody>
      </p:sp>
    </p:spTree>
    <p:extLst>
      <p:ext uri="{BB962C8B-B14F-4D97-AF65-F5344CB8AC3E}">
        <p14:creationId xmlns:p14="http://schemas.microsoft.com/office/powerpoint/2010/main" val="34448336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20000"/>
            <a:lumOff val="80000"/>
          </a:schemeClr>
        </a:solidFill>
        <a:effectLst/>
      </p:bgPr>
    </p:bg>
    <p:spTree>
      <p:nvGrpSpPr>
        <p:cNvPr id="1" name="Shape 237"/>
        <p:cNvGrpSpPr/>
        <p:nvPr/>
      </p:nvGrpSpPr>
      <p:grpSpPr>
        <a:xfrm>
          <a:off x="0" y="0"/>
          <a:ext cx="0" cy="0"/>
          <a:chOff x="0" y="0"/>
          <a:chExt cx="0" cy="0"/>
        </a:xfrm>
      </p:grpSpPr>
      <p:sp>
        <p:nvSpPr>
          <p:cNvPr id="238" name="Google Shape;238;p2"/>
          <p:cNvSpPr txBox="1">
            <a:spLocks noGrp="1"/>
          </p:cNvSpPr>
          <p:nvPr>
            <p:ph type="title"/>
          </p:nvPr>
        </p:nvSpPr>
        <p:spPr>
          <a:xfrm>
            <a:off x="986467" y="2556741"/>
            <a:ext cx="10626063" cy="507791"/>
          </a:xfrm>
          <a:prstGeom prst="rect">
            <a:avLst/>
          </a:prstGeom>
          <a:noFill/>
          <a:ln>
            <a:noFill/>
          </a:ln>
        </p:spPr>
        <p:txBody>
          <a:bodyPr spcFirstLastPara="1" wrap="square" lIns="0" tIns="45700" rIns="91425" bIns="45700" anchor="t" anchorCtr="0">
            <a:spAutoFit/>
          </a:bodyPr>
          <a:lstStyle/>
          <a:p>
            <a:pPr marL="0" lvl="0" indent="0" algn="l" rtl="0">
              <a:lnSpc>
                <a:spcPct val="90000"/>
              </a:lnSpc>
              <a:spcBef>
                <a:spcPts val="0"/>
              </a:spcBef>
              <a:spcAft>
                <a:spcPts val="0"/>
              </a:spcAft>
              <a:buClr>
                <a:schemeClr val="lt1"/>
              </a:buClr>
              <a:buSzPts val="3000"/>
              <a:buFont typeface="Arial"/>
              <a:buNone/>
            </a:pPr>
            <a:r>
              <a:rPr lang="en-GB" sz="3000" spc="190">
                <a:solidFill>
                  <a:schemeClr val="tx1"/>
                </a:solidFill>
                <a:latin typeface="Arial"/>
                <a:ea typeface="Arial"/>
                <a:cs typeface="Arial"/>
                <a:sym typeface="Arial"/>
              </a:rPr>
              <a:t>PART 2: HEALTH INEQUALITY IN HEALTH STATUS</a:t>
            </a:r>
            <a:endParaRPr sz="3000" spc="190">
              <a:solidFill>
                <a:schemeClr val="tx1"/>
              </a:solidFill>
              <a:latin typeface="Arial"/>
              <a:ea typeface="Arial"/>
              <a:cs typeface="Arial"/>
              <a:sym typeface="Arial"/>
            </a:endParaRPr>
          </a:p>
        </p:txBody>
      </p:sp>
      <p:cxnSp>
        <p:nvCxnSpPr>
          <p:cNvPr id="2" name="Google Shape;242;p2">
            <a:extLst>
              <a:ext uri="{FF2B5EF4-FFF2-40B4-BE49-F238E27FC236}">
                <a16:creationId xmlns:a16="http://schemas.microsoft.com/office/drawing/2014/main" id="{78DE8207-9421-B858-4FFA-2019EC9506D5}"/>
              </a:ext>
              <a:ext uri="{C183D7F6-B498-43B3-948B-1728B52AA6E4}">
                <adec:decorative xmlns:adec="http://schemas.microsoft.com/office/drawing/2017/decorative" val="1"/>
              </a:ext>
            </a:extLst>
          </p:cNvPr>
          <p:cNvCxnSpPr/>
          <p:nvPr/>
        </p:nvCxnSpPr>
        <p:spPr>
          <a:xfrm>
            <a:off x="818943" y="4254577"/>
            <a:ext cx="10945999" cy="0"/>
          </a:xfrm>
          <a:prstGeom prst="straightConnector1">
            <a:avLst/>
          </a:prstGeom>
          <a:noFill/>
          <a:ln w="38100" cap="flat" cmpd="sng">
            <a:solidFill>
              <a:schemeClr val="tx1"/>
            </a:solidFill>
            <a:prstDash val="solid"/>
            <a:round/>
            <a:headEnd type="none" w="sm" len="sm"/>
            <a:tailEnd type="none" w="sm" len="sm"/>
          </a:ln>
        </p:spPr>
      </p:cxnSp>
    </p:spTree>
    <p:extLst>
      <p:ext uri="{BB962C8B-B14F-4D97-AF65-F5344CB8AC3E}">
        <p14:creationId xmlns:p14="http://schemas.microsoft.com/office/powerpoint/2010/main" val="39841046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8FF627AA-A8A3-4E38-AFB5-100A6F200E46}"/>
              </a:ext>
              <a:ext uri="{C183D7F6-B498-43B3-948B-1728B52AA6E4}">
                <adec:decorative xmlns:adec="http://schemas.microsoft.com/office/drawing/2017/decorative" val="1"/>
              </a:ext>
            </a:extLst>
          </p:cNvPr>
          <p:cNvCxnSpPr>
            <a:cxnSpLocks/>
          </p:cNvCxnSpPr>
          <p:nvPr/>
        </p:nvCxnSpPr>
        <p:spPr>
          <a:xfrm>
            <a:off x="622988" y="2152764"/>
            <a:ext cx="10945983" cy="0"/>
          </a:xfrm>
          <a:prstGeom prst="line">
            <a:avLst/>
          </a:prstGeom>
          <a:ln w="12700">
            <a:solidFill>
              <a:schemeClr val="tx1"/>
            </a:solidFill>
            <a:tailEnd type="none"/>
          </a:ln>
        </p:spPr>
        <p:style>
          <a:lnRef idx="1">
            <a:schemeClr val="accent2"/>
          </a:lnRef>
          <a:fillRef idx="0">
            <a:schemeClr val="accent2"/>
          </a:fillRef>
          <a:effectRef idx="0">
            <a:schemeClr val="accent2"/>
          </a:effectRef>
          <a:fontRef idx="minor">
            <a:schemeClr val="tx1"/>
          </a:fontRef>
        </p:style>
      </p:cxnSp>
      <p:sp>
        <p:nvSpPr>
          <p:cNvPr id="8" name="Title 2">
            <a:extLst>
              <a:ext uri="{FF2B5EF4-FFF2-40B4-BE49-F238E27FC236}">
                <a16:creationId xmlns:a16="http://schemas.microsoft.com/office/drawing/2014/main" id="{84F0CD9D-E44D-4C98-8393-4DFD3498C14B}"/>
              </a:ext>
            </a:extLst>
          </p:cNvPr>
          <p:cNvSpPr txBox="1">
            <a:spLocks noGrp="1"/>
          </p:cNvSpPr>
          <p:nvPr>
            <p:ph type="title" idx="4294967295"/>
          </p:nvPr>
        </p:nvSpPr>
        <p:spPr>
          <a:xfrm>
            <a:off x="720095" y="651951"/>
            <a:ext cx="10751768" cy="923289"/>
          </a:xfrm>
          <a:prstGeom prst="rect">
            <a:avLst/>
          </a:prstGeom>
          <a:noFill/>
          <a:ln w="25400" cap="flat" cmpd="sng" algn="ctr">
            <a:noFill/>
            <a:prstDash val="solid"/>
          </a:ln>
          <a:effectLst/>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0" tIns="45700" rIns="91425" bIns="457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rgbClr val="EE266D"/>
              </a:buClr>
              <a:buSzPts val="2800"/>
              <a:buFont typeface="Arial"/>
              <a:buNone/>
              <a:tabLst/>
              <a:defRPr/>
            </a:pPr>
            <a:r>
              <a:rPr kumimoji="0" lang="en-US" sz="3000" b="1" i="0" u="none" strike="noStrike" kern="0" cap="none" spc="190" normalizeH="0" baseline="0" noProof="0">
                <a:ln>
                  <a:noFill/>
                </a:ln>
                <a:solidFill>
                  <a:schemeClr val="accent3">
                    <a:lumMod val="75000"/>
                  </a:schemeClr>
                </a:solidFill>
                <a:effectLst/>
                <a:uLnTx/>
                <a:uFillTx/>
                <a:latin typeface="Arial" panose="020B0604020202020204" pitchFamily="34" charset="0"/>
                <a:ea typeface="Aktiv Grotesk" panose="020B0504020202020204" pitchFamily="34" charset="0"/>
                <a:cs typeface="Arial" panose="020B0604020202020204" pitchFamily="34" charset="0"/>
                <a:sym typeface="Arial"/>
              </a:rPr>
              <a:t>AUDIENCE FOR THIS WORK AND HOW TO USE THIS RESOURCE</a:t>
            </a:r>
          </a:p>
        </p:txBody>
      </p:sp>
      <p:sp>
        <p:nvSpPr>
          <p:cNvPr id="16" name="TextBox 15">
            <a:extLst>
              <a:ext uri="{FF2B5EF4-FFF2-40B4-BE49-F238E27FC236}">
                <a16:creationId xmlns:a16="http://schemas.microsoft.com/office/drawing/2014/main" id="{50D55606-9498-4378-9AE7-7D19EB44EF7B}"/>
              </a:ext>
            </a:extLst>
          </p:cNvPr>
          <p:cNvSpPr txBox="1"/>
          <p:nvPr/>
        </p:nvSpPr>
        <p:spPr bwMode="gray">
          <a:xfrm>
            <a:off x="622988" y="2338118"/>
            <a:ext cx="10945982" cy="4072842"/>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kern="0">
                <a:latin typeface="Arial"/>
                <a:cs typeface="Arial"/>
                <a:sym typeface="Arial"/>
              </a:rPr>
              <a:t>Audience for this 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0">
                <a:latin typeface="Arial"/>
                <a:cs typeface="Arial"/>
                <a:sym typeface="Arial"/>
              </a:rPr>
              <a:t>This resource is intended for health leaders, analysts, officers, and policy makers from local and regional government, integrated care systems, NHS, academia, VCS organisations and partners across London to support their work to address inequalities by helping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kern="0">
                <a:latin typeface="Arial"/>
                <a:cs typeface="Arial"/>
                <a:sym typeface="Arial"/>
              </a:rPr>
              <a:t>Frame discussions with system partners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kern="0">
                <a:latin typeface="Arial"/>
                <a:cs typeface="Arial"/>
                <a:sym typeface="Arial"/>
              </a:rPr>
              <a:t>Engage communities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kern="0">
                <a:latin typeface="Arial"/>
                <a:cs typeface="Arial"/>
                <a:sym typeface="Arial"/>
              </a:rPr>
              <a:t>Identify data sources on a given topic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kern="0">
                <a:latin typeface="Arial"/>
                <a:cs typeface="Arial"/>
                <a:sym typeface="Arial"/>
              </a:rPr>
              <a:t>Advocate for the need for action to address health inequalities</a:t>
            </a:r>
            <a:endParaRPr lang="en-GB" sz="1400" b="1" kern="0">
              <a:latin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kern="0">
              <a:latin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kern="0">
                <a:latin typeface="Arial"/>
                <a:cs typeface="Arial"/>
                <a:sym typeface="Arial"/>
              </a:rPr>
              <a:t>How to use this resource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GB" sz="1400" kern="0">
                <a:latin typeface="Arial"/>
                <a:cs typeface="Arial"/>
                <a:sym typeface="Arial"/>
              </a:rPr>
              <a:t>The content navigators on slides 10-12 of this resource allow the user to navigate to any part or topic of interest via hyperlinks.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GB" sz="1400" kern="0">
                <a:latin typeface="Arial"/>
                <a:cs typeface="Arial"/>
                <a:sym typeface="Arial"/>
              </a:rPr>
              <a:t>The resource is provided in PDF and PowerPoint format to support colleagues in their work on inequalities</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en-GB" sz="1400" kern="0">
              <a:latin typeface="Arial"/>
              <a:cs typeface="Arial"/>
              <a:sym typeface="Arial"/>
            </a:endParaRPr>
          </a:p>
          <a:p>
            <a:pPr marR="0" lvl="0" algn="l" defTabSz="914400" rtl="0" eaLnBrk="1" fontAlgn="auto" latinLnBrk="0" hangingPunct="1">
              <a:lnSpc>
                <a:spcPct val="100000"/>
              </a:lnSpc>
              <a:spcBef>
                <a:spcPts val="0"/>
              </a:spcBef>
              <a:spcAft>
                <a:spcPts val="0"/>
              </a:spcAft>
              <a:buClrTx/>
              <a:buSzTx/>
              <a:tabLst/>
              <a:defRPr/>
            </a:pPr>
            <a:r>
              <a:rPr lang="en-GB" sz="1400" b="1" kern="0">
                <a:latin typeface="Arial"/>
                <a:cs typeface="Arial"/>
                <a:sym typeface="Arial"/>
              </a:rPr>
              <a:t>Cite this resource: </a:t>
            </a:r>
          </a:p>
          <a:p>
            <a:pPr marR="0" lvl="0" algn="l" defTabSz="914400" rtl="0" eaLnBrk="1" fontAlgn="auto" latinLnBrk="0" hangingPunct="1">
              <a:lnSpc>
                <a:spcPct val="100000"/>
              </a:lnSpc>
              <a:spcBef>
                <a:spcPts val="0"/>
              </a:spcBef>
              <a:spcAft>
                <a:spcPts val="600"/>
              </a:spcAft>
              <a:buClrTx/>
              <a:buSzTx/>
              <a:tabLst/>
              <a:defRPr/>
            </a:pPr>
            <a:r>
              <a:rPr lang="en-GB" sz="1400" kern="0">
                <a:latin typeface="Arial"/>
                <a:cs typeface="Arial"/>
                <a:sym typeface="Arial"/>
              </a:rPr>
              <a:t>If you wish to use any content or analysis from this pack in future work, please cite as: </a:t>
            </a:r>
          </a:p>
          <a:p>
            <a:pPr lvl="1">
              <a:defRPr/>
            </a:pPr>
            <a:r>
              <a:rPr lang="en-GB" sz="1400" b="1" kern="0">
                <a:latin typeface="Arial"/>
                <a:cs typeface="Arial"/>
                <a:sym typeface="Arial"/>
              </a:rPr>
              <a:t>Institute of Health Equity, NHS England, Greater London Authority, Office for Health Improvement and Disparities, &amp; City Intelligence. (2024). Health Inequalities in London: An update to the snapshot of health inequalities in London. Building the Evidence Data Collaborative.</a:t>
            </a:r>
            <a:endParaRPr lang="en-GB" sz="1400" kern="0">
              <a:latin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kern="0">
              <a:latin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effectLst/>
              <a:uLnTx/>
              <a:uFillTx/>
              <a:latin typeface="Arial"/>
              <a:ea typeface="+mn-ea"/>
              <a:cs typeface="Arial"/>
              <a:sym typeface="Arial"/>
            </a:endParaRPr>
          </a:p>
        </p:txBody>
      </p:sp>
    </p:spTree>
    <p:extLst>
      <p:ext uri="{BB962C8B-B14F-4D97-AF65-F5344CB8AC3E}">
        <p14:creationId xmlns:p14="http://schemas.microsoft.com/office/powerpoint/2010/main" val="14983732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91F13B15-7E15-4D9D-8A38-117ECEA05BAF}"/>
              </a:ext>
            </a:extLst>
          </p:cNvPr>
          <p:cNvSpPr txBox="1">
            <a:spLocks noGrp="1"/>
          </p:cNvSpPr>
          <p:nvPr>
            <p:ph type="title" idx="4294967295"/>
          </p:nvPr>
        </p:nvSpPr>
        <p:spPr>
          <a:xfrm>
            <a:off x="628300" y="653007"/>
            <a:ext cx="10751768" cy="923289"/>
          </a:xfrm>
          <a:prstGeom prst="rect">
            <a:avLst/>
          </a:prstGeom>
          <a:noFill/>
          <a:ln w="25400" cap="flat" cmpd="sng" algn="ctr">
            <a:noFill/>
            <a:prstDash val="solid"/>
          </a:ln>
          <a:effectLst/>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0" tIns="45700" rIns="91425" bIns="457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rgbClr val="EE266D"/>
              </a:buClr>
              <a:buSzPts val="2800"/>
              <a:buFont typeface="Arial"/>
              <a:buNone/>
              <a:tabLst/>
              <a:defRPr/>
            </a:pPr>
            <a:r>
              <a:rPr kumimoji="0" lang="en-GB" sz="3000" b="1" i="0" u="none" strike="noStrike" kern="0" cap="none" spc="190" normalizeH="0" baseline="0" noProof="0">
                <a:ln>
                  <a:noFill/>
                </a:ln>
                <a:solidFill>
                  <a:schemeClr val="accent3">
                    <a:lumMod val="75000"/>
                  </a:schemeClr>
                </a:solidFill>
                <a:effectLst/>
                <a:uLnTx/>
                <a:uFillTx/>
                <a:latin typeface="Arial"/>
                <a:ea typeface="Aktiv Grotesk" panose="020B0504020202020204" pitchFamily="34" charset="0"/>
                <a:cs typeface="Arial"/>
                <a:sym typeface="Arial"/>
              </a:rPr>
              <a:t>PART 2 OVERVIEW: HEALTH INEQUALITY IN HEALTH STATUS</a:t>
            </a:r>
            <a:endParaRPr kumimoji="0" lang="en-US" sz="3000" b="1" i="0" u="none" strike="noStrike" kern="0" cap="none" spc="190" normalizeH="0" baseline="0" noProof="0">
              <a:ln>
                <a:noFill/>
              </a:ln>
              <a:solidFill>
                <a:schemeClr val="accent3">
                  <a:lumMod val="75000"/>
                </a:schemeClr>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p:txBody>
      </p:sp>
      <p:sp>
        <p:nvSpPr>
          <p:cNvPr id="40" name="TextBox 39">
            <a:extLst>
              <a:ext uri="{FF2B5EF4-FFF2-40B4-BE49-F238E27FC236}">
                <a16:creationId xmlns:a16="http://schemas.microsoft.com/office/drawing/2014/main" id="{27B07B3D-F66A-9646-9C2D-95983657B7C2}"/>
              </a:ext>
            </a:extLst>
          </p:cNvPr>
          <p:cNvSpPr txBox="1"/>
          <p:nvPr/>
        </p:nvSpPr>
        <p:spPr bwMode="gray">
          <a:xfrm>
            <a:off x="638178" y="1917339"/>
            <a:ext cx="10610898" cy="4531464"/>
          </a:xfrm>
          <a:prstGeom prst="rect">
            <a:avLst/>
          </a:prstGeom>
          <a:noFill/>
        </p:spPr>
        <p:txBody>
          <a:bodyPr wrap="square" lIns="0" tIns="0" rIns="0" bIns="0" rtlCol="0" anchor="t">
            <a:noAutofit/>
          </a:bodyPr>
          <a:lstStyle/>
          <a:p>
            <a:pPr>
              <a:defRPr/>
            </a:pPr>
            <a:r>
              <a:rPr lang="en-GB" sz="1400" kern="0">
                <a:solidFill>
                  <a:srgbClr val="353E43"/>
                </a:solidFill>
                <a:latin typeface="Arial"/>
                <a:cs typeface="Arial"/>
                <a:sym typeface="Arial"/>
              </a:rPr>
              <a:t>Broad indicators of health status include life expectancy, and its variations such as healthy life expectancy and disability-free life expectancy, as well as measures of child health. These measures generally show a worsening trend in London since 2017.</a:t>
            </a:r>
          </a:p>
          <a:p>
            <a:pPr>
              <a:defRPr/>
            </a:pPr>
            <a:endParaRPr lang="en-GB" sz="1400" kern="0">
              <a:solidFill>
                <a:srgbClr val="353E43"/>
              </a:solidFill>
              <a:latin typeface="Arial"/>
              <a:cs typeface="Arial"/>
              <a:sym typeface="Arial"/>
            </a:endParaRPr>
          </a:p>
          <a:p>
            <a:pPr>
              <a:defRPr/>
            </a:pPr>
            <a:r>
              <a:rPr lang="en-GB" sz="1400" kern="0">
                <a:solidFill>
                  <a:srgbClr val="353E43"/>
                </a:solidFill>
                <a:latin typeface="Arial"/>
                <a:cs typeface="Arial"/>
                <a:sym typeface="Arial"/>
              </a:rPr>
              <a:t>Most data on inequalities in these indicators by geography and deprivation have not yet been updated post the 2021 Census and previous estimates are unreliable due to their reliance on earlier mid-year population estimates. They therefore must be treated with caution until they are revised. </a:t>
            </a:r>
            <a:endParaRPr lang="en-GB" sz="1400" kern="0">
              <a:solidFill>
                <a:srgbClr val="353E43"/>
              </a:solidFill>
              <a:latin typeface="Arial"/>
              <a:cs typeface="Arial"/>
            </a:endParaRPr>
          </a:p>
          <a:p>
            <a:pPr>
              <a:defRPr/>
            </a:pPr>
            <a:endParaRPr lang="en-GB" sz="1400" kern="0">
              <a:cs typeface="Arial"/>
            </a:endParaRPr>
          </a:p>
          <a:p>
            <a:pPr>
              <a:defRPr/>
            </a:pPr>
            <a:r>
              <a:rPr lang="en-GB" sz="1400" kern="0">
                <a:solidFill>
                  <a:srgbClr val="353E43"/>
                </a:solidFill>
                <a:latin typeface="Arial"/>
                <a:cs typeface="Arial"/>
              </a:rPr>
              <a:t>Reports into racial inequalities in health status in the UK have found a complex pattern of health inequalities and different patterns of disease and mortality in people from different ethnic groups. The picture is likely to have been impacted by the COVID-19 pandemic and cost of living crisis London. </a:t>
            </a:r>
          </a:p>
          <a:p>
            <a:pPr marL="742950" lvl="1" indent="-285750">
              <a:buClr>
                <a:srgbClr val="000000"/>
              </a:buClr>
              <a:buAutoNum type="arabicPeriod"/>
              <a:defRPr/>
            </a:pPr>
            <a:endParaRPr lang="en-GB" sz="1400" b="0" i="0" u="none" strike="noStrike" kern="0" cap="none" spc="0" normalizeH="0" baseline="0" noProof="0">
              <a:ln>
                <a:noFill/>
              </a:ln>
              <a:solidFill>
                <a:srgbClr val="353E43"/>
              </a:solidFill>
              <a:effectLst/>
              <a:uLnTx/>
              <a:uFillTx/>
              <a:latin typeface="Arial"/>
              <a:cs typeface="Arial"/>
            </a:endParaRPr>
          </a:p>
          <a:p>
            <a:pPr>
              <a:defRPr/>
            </a:pPr>
            <a:r>
              <a:rPr lang="en-GB" sz="1400" kern="0">
                <a:solidFill>
                  <a:srgbClr val="353E43"/>
                </a:solidFill>
                <a:latin typeface="Arial"/>
                <a:cs typeface="Arial"/>
                <a:sym typeface="Arial"/>
              </a:rPr>
              <a:t>The following sections are explored in this part of the Snapshot:</a:t>
            </a:r>
            <a:endParaRPr lang="en-GB"/>
          </a:p>
          <a:p>
            <a:pPr marL="800100" lvl="1" indent="-342900">
              <a:buAutoNum type="arabicPeriod"/>
              <a:defRPr/>
            </a:pPr>
            <a:r>
              <a:rPr lang="en-GB" sz="1400" kern="0">
                <a:solidFill>
                  <a:srgbClr val="353E43"/>
                </a:solidFill>
                <a:latin typeface="Arial"/>
                <a:cs typeface="Arial"/>
              </a:rPr>
              <a:t>Life expectancy</a:t>
            </a:r>
            <a:endParaRPr lang="en-GB" sz="1400" b="0" i="0" u="none" strike="noStrike" kern="0" cap="none" spc="0" normalizeH="0" baseline="0" noProof="0">
              <a:ln>
                <a:noFill/>
              </a:ln>
              <a:solidFill>
                <a:srgbClr val="353E43"/>
              </a:solidFill>
              <a:effectLst/>
              <a:uLnTx/>
              <a:uFillTx/>
              <a:latin typeface="Arial"/>
              <a:cs typeface="Arial"/>
            </a:endParaRPr>
          </a:p>
          <a:p>
            <a:pPr marL="800100" lvl="1" indent="-342900">
              <a:buAutoNum type="arabicPeriod"/>
              <a:defRPr/>
            </a:pPr>
            <a:r>
              <a:rPr lang="en-GB" sz="1400" kern="0">
                <a:solidFill>
                  <a:srgbClr val="353E43"/>
                </a:solidFill>
                <a:latin typeface="Arial"/>
                <a:cs typeface="Arial"/>
              </a:rPr>
              <a:t>Healthy life expectancy </a:t>
            </a:r>
            <a:endParaRPr lang="en-GB" sz="1400" b="0" i="0" u="none" strike="noStrike" kern="0" cap="none" spc="0" normalizeH="0" baseline="0" noProof="0">
              <a:ln>
                <a:noFill/>
              </a:ln>
              <a:solidFill>
                <a:srgbClr val="353E43"/>
              </a:solidFill>
              <a:effectLst/>
              <a:uLnTx/>
              <a:uFillTx/>
              <a:latin typeface="Arial"/>
              <a:cs typeface="Arial"/>
            </a:endParaRPr>
          </a:p>
          <a:p>
            <a:pPr marL="800100" lvl="1" indent="-342900">
              <a:buFontTx/>
              <a:buAutoNum type="arabicPeriod"/>
              <a:defRPr/>
            </a:pPr>
            <a:r>
              <a:rPr lang="en-GB" sz="1400" kern="0">
                <a:solidFill>
                  <a:srgbClr val="353E43"/>
                </a:solidFill>
                <a:latin typeface="Arial"/>
                <a:cs typeface="Arial"/>
              </a:rPr>
              <a:t>Disability-free life expectancy</a:t>
            </a:r>
          </a:p>
          <a:p>
            <a:pPr marL="800100" lvl="1" indent="-342900">
              <a:buAutoNum type="arabicPeriod"/>
              <a:defRPr/>
            </a:pPr>
            <a:r>
              <a:rPr lang="en-GB" sz="1400" kern="0">
                <a:solidFill>
                  <a:srgbClr val="353E43"/>
                </a:solidFill>
                <a:latin typeface="Arial"/>
                <a:cs typeface="Arial"/>
              </a:rPr>
              <a:t>Low birthweight</a:t>
            </a:r>
          </a:p>
          <a:p>
            <a:pPr marL="800100" lvl="1" indent="-342900">
              <a:buAutoNum type="arabicPeriod"/>
              <a:defRPr/>
            </a:pPr>
            <a:r>
              <a:rPr lang="en-GB" sz="1400" kern="0">
                <a:solidFill>
                  <a:srgbClr val="353E43"/>
                </a:solidFill>
                <a:latin typeface="Arial"/>
                <a:cs typeface="Arial"/>
              </a:rPr>
              <a:t>Ethnic inequalities in health status and disease patterns</a:t>
            </a:r>
          </a:p>
          <a:p>
            <a:pPr>
              <a:buClr>
                <a:srgbClr val="000000"/>
              </a:buClr>
              <a:defRPr/>
            </a:pPr>
            <a:endParaRPr lang="en-GB" sz="1400" kern="0">
              <a:solidFill>
                <a:srgbClr val="353E43"/>
              </a:solidFill>
              <a:latin typeface="Arial"/>
              <a:cs typeface="Arial"/>
            </a:endParaRPr>
          </a:p>
          <a:p>
            <a:pPr>
              <a:defRPr/>
            </a:pPr>
            <a:endParaRPr lang="en-GB" sz="1400" kern="0">
              <a:solidFill>
                <a:srgbClr val="353E43"/>
              </a:solidFill>
              <a:latin typeface="Arial"/>
              <a:cs typeface="Arial"/>
            </a:endParaRPr>
          </a:p>
          <a:p>
            <a:pPr>
              <a:buClr>
                <a:srgbClr val="000000"/>
              </a:buClr>
              <a:defRPr/>
            </a:pPr>
            <a:endParaRPr lang="en-GB" sz="1400" kern="0">
              <a:solidFill>
                <a:srgbClr val="353E43"/>
              </a:solidFill>
              <a:latin typeface="Arial"/>
              <a:cs typeface="Arial"/>
            </a:endParaRPr>
          </a:p>
          <a:p>
            <a:pPr marL="742950" lvl="1" indent="-285750">
              <a:buClr>
                <a:srgbClr val="000000"/>
              </a:buClr>
              <a:buAutoNum type="arabicPeriod"/>
              <a:defRPr/>
            </a:pPr>
            <a:endParaRPr lang="en-GB" sz="1400" kern="0">
              <a:solidFill>
                <a:srgbClr val="353E43"/>
              </a:solidFill>
              <a:latin typeface="Arial"/>
              <a:cs typeface="Arial"/>
            </a:endParaRPr>
          </a:p>
          <a:p>
            <a:pPr marL="742950" lvl="1" indent="-285750">
              <a:buClr>
                <a:srgbClr val="000000"/>
              </a:buClr>
              <a:buAutoNum type="arabicPeriod"/>
              <a:defRPr/>
            </a:pPr>
            <a:endParaRPr lang="en-GB" sz="1400" kern="0">
              <a:solidFill>
                <a:srgbClr val="353E43"/>
              </a:solidFill>
              <a:latin typeface="Arial"/>
              <a:cs typeface="Arial"/>
            </a:endParaRPr>
          </a:p>
          <a:p>
            <a:pPr marL="742950" lvl="1" indent="-285750">
              <a:buClr>
                <a:srgbClr val="000000"/>
              </a:buClr>
              <a:buAutoNum type="arabicPeriod"/>
              <a:defRPr/>
            </a:pPr>
            <a:endParaRPr lang="en-GB" sz="1400" kern="0">
              <a:solidFill>
                <a:srgbClr val="353E43"/>
              </a:solidFill>
              <a:latin typeface="Arial"/>
              <a:cs typeface="Arial"/>
            </a:endParaRPr>
          </a:p>
          <a:p>
            <a:pPr lvl="1">
              <a:buClr>
                <a:srgbClr val="000000"/>
              </a:buClr>
              <a:defRPr/>
            </a:pPr>
            <a:endParaRPr lang="en-US" sz="1400" kern="0">
              <a:solidFill>
                <a:srgbClr val="353E43"/>
              </a:solidFill>
              <a:latin typeface="Arial"/>
              <a:cs typeface="Arial"/>
            </a:endParaRPr>
          </a:p>
        </p:txBody>
      </p:sp>
    </p:spTree>
    <p:extLst>
      <p:ext uri="{BB962C8B-B14F-4D97-AF65-F5344CB8AC3E}">
        <p14:creationId xmlns:p14="http://schemas.microsoft.com/office/powerpoint/2010/main" val="38029761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F3CD24D3-3780-43A1-A867-2032CAAB0530}"/>
              </a:ext>
            </a:extLst>
          </p:cNvPr>
          <p:cNvSpPr txBox="1">
            <a:spLocks noGrp="1"/>
          </p:cNvSpPr>
          <p:nvPr>
            <p:ph type="title" idx="4294967295"/>
          </p:nvPr>
        </p:nvSpPr>
        <p:spPr>
          <a:xfrm>
            <a:off x="628300" y="653007"/>
            <a:ext cx="10751768" cy="923289"/>
          </a:xfrm>
          <a:prstGeom prst="rect">
            <a:avLst/>
          </a:prstGeom>
          <a:noFill/>
          <a:ln w="25400" cap="flat" cmpd="sng" algn="ctr">
            <a:noFill/>
            <a:prstDash val="solid"/>
          </a:ln>
          <a:effectLst/>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0" tIns="45700" rIns="91425" bIns="457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rgbClr val="EE266D"/>
              </a:buClr>
              <a:buSzPts val="2800"/>
              <a:buFont typeface="Arial"/>
              <a:buNone/>
              <a:tabLst/>
              <a:defRPr/>
            </a:pPr>
            <a:r>
              <a:rPr kumimoji="0" lang="en-GB" sz="3000" b="1" i="0" u="none" strike="noStrike" kern="0" cap="none" spc="190" normalizeH="0" baseline="0" noProof="0">
                <a:ln>
                  <a:noFill/>
                </a:ln>
                <a:solidFill>
                  <a:schemeClr val="accent3">
                    <a:lumMod val="75000"/>
                  </a:schemeClr>
                </a:solidFill>
                <a:effectLst/>
                <a:uLnTx/>
                <a:uFillTx/>
                <a:latin typeface="Arial"/>
                <a:ea typeface="Aktiv Grotesk" panose="020B0504020202020204" pitchFamily="34" charset="0"/>
                <a:cs typeface="Arial"/>
                <a:sym typeface="Arial"/>
              </a:rPr>
              <a:t>LIFE EXPECTANCY AT BIRTH HAS RECOVERED FROM ITS COVID-19 DIP</a:t>
            </a:r>
            <a:endParaRPr kumimoji="0" lang="en-US" sz="3000" b="1" i="0" u="none" strike="noStrike" kern="0" cap="none" spc="190" normalizeH="0" baseline="0" noProof="0">
              <a:ln>
                <a:noFill/>
              </a:ln>
              <a:solidFill>
                <a:schemeClr val="accent3">
                  <a:lumMod val="75000"/>
                </a:schemeClr>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p:txBody>
      </p:sp>
      <p:sp>
        <p:nvSpPr>
          <p:cNvPr id="40" name="TextBox 39">
            <a:extLst>
              <a:ext uri="{FF2B5EF4-FFF2-40B4-BE49-F238E27FC236}">
                <a16:creationId xmlns:a16="http://schemas.microsoft.com/office/drawing/2014/main" id="{27B07B3D-F66A-9646-9C2D-95983657B7C2}"/>
              </a:ext>
            </a:extLst>
          </p:cNvPr>
          <p:cNvSpPr txBox="1"/>
          <p:nvPr/>
        </p:nvSpPr>
        <p:spPr bwMode="gray">
          <a:xfrm>
            <a:off x="601239" y="1719408"/>
            <a:ext cx="5308673" cy="4583555"/>
          </a:xfrm>
          <a:prstGeom prst="rect">
            <a:avLst/>
          </a:prstGeom>
          <a:noFill/>
        </p:spPr>
        <p:txBody>
          <a:bodyPr wrap="square" lIns="0" tIns="0" rIns="0" bIns="0" rtlCol="0" anchor="t">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In 2022, the life expectancy at birth for males and females increased and returned to pre-pandemic peaks following a COVID-19 dip, at 80.3 and 84.4 years respectively. </a:t>
            </a:r>
          </a:p>
          <a:p>
            <a:pPr marR="0" lvl="0" algn="l" defTabSz="914400" rtl="0" eaLnBrk="1" fontAlgn="auto" latinLnBrk="0" hangingPunct="1">
              <a:lnSpc>
                <a:spcPct val="100000"/>
              </a:lnSpc>
              <a:spcBef>
                <a:spcPts val="0"/>
              </a:spcBef>
              <a:spcAft>
                <a:spcPts val="0"/>
              </a:spcAft>
              <a:buClr>
                <a:srgbClr val="000000"/>
              </a:buClr>
              <a:buSzTx/>
              <a:tabLst/>
              <a:defRPr/>
            </a:pPr>
            <a:endParaRPr kumimoji="0" lang="en-GB" sz="1400" b="0" i="0" u="none" strike="noStrike" kern="0" cap="none" spc="0" normalizeH="0" baseline="0" noProof="0">
              <a:ln>
                <a:noFill/>
              </a:ln>
              <a:solidFill>
                <a:srgbClr val="353E43"/>
              </a:solidFill>
              <a:effectLst/>
              <a:uLnTx/>
              <a:uFillTx/>
              <a:latin typeface="Arial"/>
              <a:ea typeface="+mn-ea"/>
              <a:cs typeface="Arial"/>
              <a:sym typeface="Arial"/>
            </a:endParaRPr>
          </a:p>
          <a:p>
            <a:pPr marL="285750" indent="-285750">
              <a:buClr>
                <a:srgbClr val="000000"/>
              </a:buClr>
              <a:buFont typeface="Arial" panose="020B0604020202020204" pitchFamily="34" charset="0"/>
              <a:buChar char="•"/>
              <a:defRPr/>
            </a:pPr>
            <a:r>
              <a:rPr lang="en-GB" sz="1400" kern="0">
                <a:solidFill>
                  <a:srgbClr val="353E43"/>
                </a:solidFill>
                <a:cs typeface="Arial"/>
                <a:sym typeface="Arial"/>
              </a:rPr>
              <a:t>The three-year rolling average for life expectancy at birth shows a longer trend, but is sensitive to the unique impact of the COVID-19 pandemic on mortality, resulting in the appearance that </a:t>
            </a:r>
            <a:r>
              <a:rPr kumimoji="0" lang="en-GB" sz="1400" b="0" i="0" u="none" strike="noStrike" kern="0" cap="none" spc="0" normalizeH="0" baseline="0" noProof="0">
                <a:ln>
                  <a:noFill/>
                </a:ln>
                <a:solidFill>
                  <a:srgbClr val="353E43"/>
                </a:solidFill>
                <a:effectLst/>
                <a:uLnTx/>
                <a:uFillTx/>
                <a:latin typeface="Arial"/>
                <a:ea typeface="+mn-ea"/>
                <a:cs typeface="Arial"/>
                <a:sym typeface="Arial"/>
              </a:rPr>
              <a:t>life expectancy at birth has not yet recovered to previous highs following the pandemic. </a:t>
            </a:r>
          </a:p>
          <a:p>
            <a:pPr marL="285750" indent="-285750">
              <a:buClr>
                <a:srgbClr val="000000"/>
              </a:buClr>
              <a:buFont typeface="Arial" panose="020B0604020202020204" pitchFamily="34" charset="0"/>
              <a:buChar char="•"/>
              <a:defRPr/>
            </a:pPr>
            <a:endParaRPr lang="en-GB" sz="1400" kern="0">
              <a:solidFill>
                <a:srgbClr val="353E43"/>
              </a:solidFill>
              <a:cs typeface="Arial"/>
              <a:sym typeface="Arial"/>
            </a:endParaRPr>
          </a:p>
          <a:p>
            <a:pPr marL="285750" indent="-285750">
              <a:buClr>
                <a:srgbClr val="000000"/>
              </a:buClr>
              <a:buFont typeface="Arial" panose="020B0604020202020204" pitchFamily="34" charset="0"/>
              <a:buChar char="•"/>
              <a:defRPr/>
            </a:pPr>
            <a:r>
              <a:rPr lang="en-GB" sz="1400" kern="0">
                <a:solidFill>
                  <a:srgbClr val="353E43"/>
                </a:solidFill>
                <a:latin typeface="Arial"/>
                <a:cs typeface="Arial"/>
                <a:sym typeface="Arial"/>
              </a:rPr>
              <a:t>Life expectancy at birth in London on both a three-year and single-year basis was consistently higher than the England average before the pandemic. In 2020, life expectancy at birth for males in London fell below the England average, though the gap now shows signs of reversing and widening back out to pre-pandemic levels. </a:t>
            </a:r>
          </a:p>
          <a:p>
            <a:pPr>
              <a:buClr>
                <a:srgbClr val="000000"/>
              </a:buClr>
              <a:defRPr/>
            </a:pPr>
            <a:endParaRPr kumimoji="0" lang="en-GB" sz="1400" b="0" i="0" u="none" strike="noStrike" kern="0" cap="none" spc="0" normalizeH="0" baseline="0" noProof="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GB" sz="1400" kern="0">
                <a:solidFill>
                  <a:srgbClr val="353E43"/>
                </a:solidFill>
                <a:latin typeface="Arial"/>
                <a:cs typeface="Arial"/>
                <a:sym typeface="Arial"/>
              </a:rPr>
              <a:t>Some boroughs in </a:t>
            </a:r>
            <a:r>
              <a:rPr kumimoji="0" lang="en-GB" sz="1400" b="0" i="0" u="none" strike="noStrike" kern="0" cap="none" spc="0" normalizeH="0" baseline="0" noProof="0">
                <a:ln>
                  <a:noFill/>
                </a:ln>
                <a:solidFill>
                  <a:srgbClr val="353E43"/>
                </a:solidFill>
                <a:effectLst/>
                <a:uLnTx/>
                <a:uFillTx/>
                <a:latin typeface="Arial"/>
                <a:ea typeface="+mn-ea"/>
                <a:cs typeface="Arial"/>
                <a:sym typeface="Arial"/>
              </a:rPr>
              <a:t>London did not experience significant declines in life expectancy during COVID-19 and have had a relatively stable life expectancy for both males and females in recent years. </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200" b="1" i="0" u="none" strike="noStrike" kern="0" cap="none" spc="0" normalizeH="0" baseline="0" noProof="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200" b="0" i="0" u="none" strike="noStrike" kern="0" cap="none" spc="0" normalizeH="0" baseline="0" noProof="0">
              <a:ln>
                <a:noFill/>
              </a:ln>
              <a:solidFill>
                <a:srgbClr val="353E43"/>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400" b="1" i="0" u="none" strike="noStrike" kern="0" cap="none" spc="0" normalizeH="0" baseline="0" noProof="0">
                <a:ln>
                  <a:noFill/>
                </a:ln>
                <a:solidFill>
                  <a:srgbClr val="353E43"/>
                </a:solidFill>
                <a:effectLst/>
                <a:uLnTx/>
                <a:uFillTx/>
                <a:latin typeface="Arial"/>
                <a:ea typeface="+mn-ea"/>
                <a:cs typeface="Arial"/>
                <a:sym typeface="Arial"/>
              </a:rPr>
              <a:t>  </a:t>
            </a:r>
            <a:endParaRPr kumimoji="0" lang="en-GB" sz="1400" b="1" i="0" u="none" strike="noStrike" kern="0" cap="none" spc="0" normalizeH="0" baseline="0" noProof="0">
              <a:ln>
                <a:noFill/>
              </a:ln>
              <a:solidFill>
                <a:srgbClr val="353E43"/>
              </a:solidFill>
              <a:effectLst/>
              <a:uLnTx/>
              <a:uFillTx/>
              <a:latin typeface="Arial"/>
              <a:ea typeface="+mn-ea"/>
              <a:cs typeface="Arial"/>
            </a:endParaRPr>
          </a:p>
        </p:txBody>
      </p:sp>
      <p:sp>
        <p:nvSpPr>
          <p:cNvPr id="33" name="Text Placeholder 5">
            <a:extLst>
              <a:ext uri="{FF2B5EF4-FFF2-40B4-BE49-F238E27FC236}">
                <a16:creationId xmlns:a16="http://schemas.microsoft.com/office/drawing/2014/main" id="{DB1AB912-F8CC-0541-AED2-082E4223B659}"/>
              </a:ext>
            </a:extLst>
          </p:cNvPr>
          <p:cNvSpPr txBox="1">
            <a:spLocks/>
          </p:cNvSpPr>
          <p:nvPr/>
        </p:nvSpPr>
        <p:spPr>
          <a:xfrm>
            <a:off x="6096000" y="1417826"/>
            <a:ext cx="5472990" cy="256306"/>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GB" sz="1400" b="1" i="0" u="none" strike="noStrike" kern="1200" cap="none" spc="0" normalizeH="0" baseline="0" noProof="0">
                <a:ln>
                  <a:noFill/>
                </a:ln>
                <a:solidFill>
                  <a:srgbClr val="353E43"/>
                </a:solidFill>
                <a:effectLst/>
                <a:uLnTx/>
                <a:uFillTx/>
                <a:latin typeface="Arial"/>
                <a:ea typeface="+mn-ea"/>
                <a:cs typeface="Arial"/>
                <a:sym typeface="Arial"/>
              </a:rPr>
              <a:t>Fig 7. Trend in life expectancy at birth for females and males in London, three year rolling (dotted line) and single year (solid line), 2010-2022</a:t>
            </a:r>
            <a:endParaRPr kumimoji="0" lang="en-GB" sz="1600" b="1" i="0" u="none" strike="noStrike" kern="1200" cap="none" spc="0" normalizeH="0" baseline="0" noProof="0">
              <a:ln>
                <a:noFill/>
              </a:ln>
              <a:solidFill>
                <a:srgbClr val="353E43"/>
              </a:solidFill>
              <a:effectLst/>
              <a:uLnTx/>
              <a:uFillTx/>
              <a:latin typeface="Arial"/>
              <a:ea typeface="+mn-ea"/>
              <a:cs typeface="Arial"/>
              <a:sym typeface="Arial"/>
            </a:endParaRPr>
          </a:p>
        </p:txBody>
      </p:sp>
      <p:graphicFrame>
        <p:nvGraphicFramePr>
          <p:cNvPr id="3" name="Chart 2" descr="Chart showing life expectancy at birth in London for females and for males between 2010 and 2022. The graph plots the three yearly rolling average life expectancy which shows a gradual increase for both sexes up to 2019, followed by a decline during and after the COVID-19 pandemic. The one yearly life expectancy is also plotted for the years 2018 to 2022. This shows that life expectancy at birth for both sexes has returned to pre-pandemic highs, following a pronounced dip.  ">
            <a:extLst>
              <a:ext uri="{FF2B5EF4-FFF2-40B4-BE49-F238E27FC236}">
                <a16:creationId xmlns:a16="http://schemas.microsoft.com/office/drawing/2014/main" id="{AE04E7E8-712E-888B-105C-203A6100EB75}"/>
              </a:ext>
            </a:extLst>
          </p:cNvPr>
          <p:cNvGraphicFramePr>
            <a:graphicFrameLocks/>
          </p:cNvGraphicFramePr>
          <p:nvPr>
            <p:extLst>
              <p:ext uri="{D42A27DB-BD31-4B8C-83A1-F6EECF244321}">
                <p14:modId xmlns:p14="http://schemas.microsoft.com/office/powerpoint/2010/main" val="3053684749"/>
              </p:ext>
            </p:extLst>
          </p:nvPr>
        </p:nvGraphicFramePr>
        <p:xfrm>
          <a:off x="5995902" y="2028274"/>
          <a:ext cx="5973318" cy="4557713"/>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BD9F6D7C-8AC2-A7ED-44F3-99F16FCF06FA}"/>
              </a:ext>
              <a:ext uri="{C183D7F6-B498-43B3-948B-1728B52AA6E4}">
                <adec:decorative xmlns:adec="http://schemas.microsoft.com/office/drawing/2017/decorative" val="1"/>
              </a:ext>
            </a:extLst>
          </p:cNvPr>
          <p:cNvSpPr txBox="1"/>
          <p:nvPr/>
        </p:nvSpPr>
        <p:spPr>
          <a:xfrm>
            <a:off x="10556318" y="2028274"/>
            <a:ext cx="1034443" cy="436786"/>
          </a:xfrm>
          <a:prstGeom prst="rect">
            <a:avLst/>
          </a:prstGeom>
          <a:noFill/>
          <a:ln>
            <a:noFill/>
          </a:ln>
          <a:effectLst/>
        </p:spPr>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a:ln>
                  <a:noFill/>
                </a:ln>
                <a:solidFill>
                  <a:sysClr val="windowText" lastClr="000000"/>
                </a:solidFill>
                <a:effectLst/>
                <a:uLnTx/>
                <a:uFillTx/>
                <a:latin typeface="+mj-lt"/>
                <a:ea typeface="+mn-ea"/>
                <a:cs typeface="+mn-cs"/>
              </a:rPr>
              <a:t>COVID pandemic years 2020 &amp; 2021</a:t>
            </a:r>
          </a:p>
        </p:txBody>
      </p:sp>
      <p:sp>
        <p:nvSpPr>
          <p:cNvPr id="5" name="TextBox 4">
            <a:extLst>
              <a:ext uri="{FF2B5EF4-FFF2-40B4-BE49-F238E27FC236}">
                <a16:creationId xmlns:a16="http://schemas.microsoft.com/office/drawing/2014/main" id="{C42DACED-FF62-1B1E-CD65-212A2AEA0AC5}"/>
              </a:ext>
              <a:ext uri="{C183D7F6-B498-43B3-948B-1728B52AA6E4}">
                <adec:decorative xmlns:adec="http://schemas.microsoft.com/office/drawing/2017/decorative" val="1"/>
              </a:ext>
            </a:extLst>
          </p:cNvPr>
          <p:cNvSpPr txBox="1"/>
          <p:nvPr/>
        </p:nvSpPr>
        <p:spPr>
          <a:xfrm>
            <a:off x="6560230" y="4088737"/>
            <a:ext cx="1034443" cy="436786"/>
          </a:xfrm>
          <a:prstGeom prst="rect">
            <a:avLst/>
          </a:prstGeom>
          <a:noFill/>
          <a:ln>
            <a:noFill/>
          </a:ln>
          <a:effectLst/>
        </p:spPr>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ysClr val="windowText" lastClr="000000"/>
                </a:solidFill>
                <a:effectLst/>
                <a:uLnTx/>
                <a:uFillTx/>
                <a:latin typeface="+mj-lt"/>
                <a:ea typeface="+mn-ea"/>
                <a:cs typeface="+mn-cs"/>
              </a:rPr>
              <a:t>Males</a:t>
            </a:r>
          </a:p>
        </p:txBody>
      </p:sp>
      <p:sp>
        <p:nvSpPr>
          <p:cNvPr id="6" name="TextBox 5">
            <a:extLst>
              <a:ext uri="{FF2B5EF4-FFF2-40B4-BE49-F238E27FC236}">
                <a16:creationId xmlns:a16="http://schemas.microsoft.com/office/drawing/2014/main" id="{34134D03-6F3C-03B9-1DDB-73F7B21E1A79}"/>
              </a:ext>
              <a:ext uri="{C183D7F6-B498-43B3-948B-1728B52AA6E4}">
                <adec:decorative xmlns:adec="http://schemas.microsoft.com/office/drawing/2017/decorative" val="1"/>
              </a:ext>
            </a:extLst>
          </p:cNvPr>
          <p:cNvSpPr txBox="1"/>
          <p:nvPr/>
        </p:nvSpPr>
        <p:spPr>
          <a:xfrm>
            <a:off x="6560230" y="2840113"/>
            <a:ext cx="1034443" cy="436786"/>
          </a:xfrm>
          <a:prstGeom prst="rect">
            <a:avLst/>
          </a:prstGeom>
          <a:noFill/>
          <a:ln>
            <a:noFill/>
          </a:ln>
          <a:effectLst/>
        </p:spPr>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ysClr val="windowText" lastClr="000000"/>
                </a:solidFill>
                <a:effectLst/>
                <a:uLnTx/>
                <a:uFillTx/>
                <a:latin typeface="+mj-lt"/>
                <a:ea typeface="+mn-ea"/>
                <a:cs typeface="+mn-cs"/>
              </a:rPr>
              <a:t>Females</a:t>
            </a:r>
          </a:p>
        </p:txBody>
      </p:sp>
      <p:sp>
        <p:nvSpPr>
          <p:cNvPr id="11" name="Rectangle 10">
            <a:extLst>
              <a:ext uri="{FF2B5EF4-FFF2-40B4-BE49-F238E27FC236}">
                <a16:creationId xmlns:a16="http://schemas.microsoft.com/office/drawing/2014/main" id="{0C4C5C8E-8240-46E2-AF5C-68B3864B8603}"/>
              </a:ext>
            </a:extLst>
          </p:cNvPr>
          <p:cNvSpPr/>
          <p:nvPr/>
        </p:nvSpPr>
        <p:spPr>
          <a:xfrm>
            <a:off x="479575" y="6459029"/>
            <a:ext cx="2055371" cy="253916"/>
          </a:xfrm>
          <a:prstGeom prst="rect">
            <a:avLst/>
          </a:prstGeom>
        </p:spPr>
        <p:txBody>
          <a:bodyPr wrap="none" lIns="91440" tIns="45720" rIns="91440" bIns="45720" anchor="t">
            <a:spAutoFit/>
          </a:bodyPr>
          <a:lstStyle/>
          <a:p>
            <a:pPr>
              <a:defRPr/>
            </a:pPr>
            <a:r>
              <a:rPr kumimoji="0" lang="en-US" sz="1050" b="0" i="0" u="none" strike="noStrike" kern="1200" cap="none" spc="0" normalizeH="0" baseline="0" noProof="0">
                <a:ln>
                  <a:noFill/>
                </a:ln>
                <a:solidFill>
                  <a:srgbClr val="353E43"/>
                </a:solidFill>
                <a:effectLst/>
                <a:uLnTx/>
                <a:uFillTx/>
                <a:latin typeface="Arial"/>
                <a:ea typeface="+mn-ea"/>
                <a:cs typeface="Arial"/>
              </a:rPr>
              <a:t>Source</a:t>
            </a:r>
            <a:r>
              <a:rPr kumimoji="0" lang="en-US" sz="1050" b="0" i="0" u="none" strike="noStrike" kern="1200" cap="none" spc="0" normalizeH="0" baseline="0" noProof="0">
                <a:ln>
                  <a:noFill/>
                </a:ln>
                <a:solidFill>
                  <a:srgbClr val="353E43"/>
                </a:solidFill>
                <a:effectLst/>
                <a:uLnTx/>
                <a:uFillTx/>
                <a:latin typeface="Arial"/>
                <a:ea typeface="+mn-ea"/>
                <a:cs typeface="Arial"/>
                <a:sym typeface="Wingdings" panose="05000000000000000000" pitchFamily="2" charset="2"/>
              </a:rPr>
              <a:t>: </a:t>
            </a:r>
            <a:r>
              <a:rPr kumimoji="0" lang="en-US" sz="1050" b="0" i="0" u="none" strike="noStrike" kern="1200" cap="none" spc="0" normalizeH="0" baseline="0" noProof="0">
                <a:ln>
                  <a:noFill/>
                </a:ln>
                <a:solidFill>
                  <a:srgbClr val="353E43"/>
                </a:solidFill>
                <a:effectLst/>
                <a:uLnTx/>
                <a:uFillTx/>
                <a:latin typeface="Arial"/>
                <a:ea typeface="+mn-ea"/>
                <a:cs typeface="Arial"/>
                <a:sym typeface="Wingdings" panose="05000000000000000000" pitchFamily="2" charset="2"/>
                <a:hlinkClick r:id="rId4"/>
              </a:rPr>
              <a:t>OHID </a:t>
            </a:r>
            <a:r>
              <a:rPr lang="en-GB" sz="1050">
                <a:solidFill>
                  <a:srgbClr val="353E43"/>
                </a:solidFill>
                <a:latin typeface="Arial"/>
                <a:cs typeface="Arial"/>
                <a:hlinkClick r:id="rId4"/>
              </a:rPr>
              <a:t>PHOF Indicators</a:t>
            </a:r>
            <a:endParaRPr kumimoji="0" lang="en-US" sz="1050" b="0" i="0" u="none" strike="noStrike" kern="1200" cap="none" spc="0" normalizeH="0" baseline="0" noProof="0">
              <a:ln>
                <a:noFill/>
              </a:ln>
              <a:solidFill>
                <a:srgbClr val="353E43"/>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0855943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0" name="Title 2">
            <a:extLst>
              <a:ext uri="{FF2B5EF4-FFF2-40B4-BE49-F238E27FC236}">
                <a16:creationId xmlns:a16="http://schemas.microsoft.com/office/drawing/2014/main" id="{23A2DC08-ACBF-814F-AB3C-4F7FFB9830CA}"/>
              </a:ext>
            </a:extLst>
          </p:cNvPr>
          <p:cNvSpPr>
            <a:spLocks noGrp="1"/>
          </p:cNvSpPr>
          <p:nvPr>
            <p:ph type="title"/>
          </p:nvPr>
        </p:nvSpPr>
        <p:spPr>
          <a:xfrm>
            <a:off x="661123" y="477342"/>
            <a:ext cx="10751768" cy="923289"/>
          </a:xfrm>
          <a:noFill/>
          <a:ln>
            <a:noFill/>
          </a:ln>
        </p:spPr>
        <p:style>
          <a:lnRef idx="2">
            <a:schemeClr val="dk1">
              <a:shade val="50000"/>
            </a:schemeClr>
          </a:lnRef>
          <a:fillRef idx="1">
            <a:schemeClr val="dk1"/>
          </a:fillRef>
          <a:effectRef idx="0">
            <a:schemeClr val="dk1"/>
          </a:effectRef>
          <a:fontRef idx="minor">
            <a:schemeClr val="lt1"/>
          </a:fontRef>
        </p:style>
        <p:txBody>
          <a:bodyPr anchor="t" anchorCtr="0">
            <a:spAutoFit/>
          </a:bodyPr>
          <a:lstStyle/>
          <a:p>
            <a:r>
              <a:rPr lang="en-US" sz="3000" spc="190">
                <a:solidFill>
                  <a:schemeClr val="accent3">
                    <a:lumMod val="75000"/>
                  </a:schemeClr>
                </a:solidFill>
                <a:ea typeface="Aktiv Grotesk" panose="020B0504020202020204" pitchFamily="34" charset="0"/>
              </a:rPr>
              <a:t>LIFE EXPECTANCY AT BIRTH VARIES SIGNIFICANTLY ACROSS LONDON BOROUGHS</a:t>
            </a:r>
          </a:p>
        </p:txBody>
      </p:sp>
      <p:sp>
        <p:nvSpPr>
          <p:cNvPr id="13" name="TextBox 12">
            <a:extLst>
              <a:ext uri="{FF2B5EF4-FFF2-40B4-BE49-F238E27FC236}">
                <a16:creationId xmlns:a16="http://schemas.microsoft.com/office/drawing/2014/main" id="{905965EE-0FE6-76A0-1598-BFF18F9BBBA6}"/>
              </a:ext>
            </a:extLst>
          </p:cNvPr>
          <p:cNvSpPr txBox="1"/>
          <p:nvPr/>
        </p:nvSpPr>
        <p:spPr bwMode="gray">
          <a:xfrm>
            <a:off x="661951" y="1598882"/>
            <a:ext cx="3372046" cy="4592597"/>
          </a:xfrm>
          <a:prstGeom prst="rect">
            <a:avLst/>
          </a:prstGeom>
          <a:noFill/>
        </p:spPr>
        <p:txBody>
          <a:bodyPr wrap="square" lIns="0" tIns="0" rIns="0" bIns="0" rtlCol="0" anchor="t">
            <a:noAutofit/>
          </a:bodyPr>
          <a:lstStyle/>
          <a:p>
            <a:pPr>
              <a:defRPr/>
            </a:pPr>
            <a:r>
              <a:rPr kumimoji="0" lang="en-US" sz="1400" b="0" i="0" u="none" strike="noStrike" kern="0" cap="none" spc="0" normalizeH="0" baseline="0" noProof="0">
                <a:ln>
                  <a:noFill/>
                </a:ln>
                <a:solidFill>
                  <a:srgbClr val="353E43"/>
                </a:solidFill>
                <a:effectLst/>
                <a:uLnTx/>
                <a:uFillTx/>
                <a:latin typeface="Arial"/>
                <a:ea typeface="+mn-ea"/>
                <a:cs typeface="Arial"/>
                <a:sym typeface="Arial"/>
              </a:rPr>
              <a:t>Between </a:t>
            </a:r>
            <a:r>
              <a:rPr lang="en-US" sz="1400" kern="0">
                <a:solidFill>
                  <a:srgbClr val="353E43"/>
                </a:solidFill>
                <a:latin typeface="Arial"/>
                <a:cs typeface="Arial"/>
                <a:sym typeface="Arial"/>
              </a:rPr>
              <a:t>2020-2022</a:t>
            </a:r>
            <a:r>
              <a:rPr kumimoji="0" lang="en-US" sz="1400" b="0" i="0" u="none" strike="noStrike" kern="0" cap="none" spc="0" normalizeH="0" baseline="0" noProof="0">
                <a:ln>
                  <a:noFill/>
                </a:ln>
                <a:solidFill>
                  <a:srgbClr val="353E43"/>
                </a:solidFill>
                <a:effectLst/>
                <a:uLnTx/>
                <a:uFillTx/>
                <a:latin typeface="Arial"/>
                <a:ea typeface="+mn-ea"/>
                <a:cs typeface="Arial"/>
                <a:sym typeface="Arial"/>
              </a:rPr>
              <a:t>, </a:t>
            </a:r>
            <a:r>
              <a:rPr lang="en-US" sz="1400" kern="0">
                <a:solidFill>
                  <a:srgbClr val="353E43"/>
                </a:solidFill>
                <a:latin typeface="Arial"/>
                <a:cs typeface="Arial"/>
                <a:sym typeface="Arial"/>
              </a:rPr>
              <a:t>t</a:t>
            </a:r>
            <a:r>
              <a:rPr kumimoji="0" lang="en-US" sz="1400" b="0" i="0" u="none" strike="noStrike" kern="0" cap="none" spc="0" normalizeH="0" baseline="0" noProof="0">
                <a:ln>
                  <a:noFill/>
                </a:ln>
                <a:solidFill>
                  <a:srgbClr val="353E43"/>
                </a:solidFill>
                <a:effectLst/>
                <a:uLnTx/>
                <a:uFillTx/>
                <a:latin typeface="Arial"/>
                <a:ea typeface="+mn-ea"/>
                <a:cs typeface="Arial"/>
                <a:sym typeface="Arial"/>
              </a:rPr>
              <a:t>here were significant differences in life </a:t>
            </a:r>
            <a:r>
              <a:rPr lang="en-US" sz="1400" kern="0">
                <a:solidFill>
                  <a:srgbClr val="353E43"/>
                </a:solidFill>
                <a:latin typeface="Arial"/>
                <a:cs typeface="Arial"/>
                <a:sym typeface="Arial"/>
              </a:rPr>
              <a:t>expectancy at birth across</a:t>
            </a:r>
            <a:r>
              <a:rPr kumimoji="0" lang="en-US" sz="1400" b="0" i="0" u="none" strike="noStrike" kern="0" cap="none" spc="0" normalizeH="0" baseline="0" noProof="0">
                <a:ln>
                  <a:noFill/>
                </a:ln>
                <a:solidFill>
                  <a:srgbClr val="353E43"/>
                </a:solidFill>
                <a:effectLst/>
                <a:uLnTx/>
                <a:uFillTx/>
                <a:latin typeface="Arial"/>
                <a:ea typeface="+mn-ea"/>
                <a:cs typeface="Arial"/>
                <a:sym typeface="Arial"/>
              </a:rPr>
              <a:t> London boroughs</a:t>
            </a:r>
            <a:r>
              <a:rPr kumimoji="0" lang="en-US" sz="1400" b="0" i="0" u="none" strike="noStrike" kern="0" cap="none" spc="0" normalizeH="0" baseline="30000" noProof="0">
                <a:ln>
                  <a:noFill/>
                </a:ln>
                <a:solidFill>
                  <a:srgbClr val="353E43"/>
                </a:solidFill>
                <a:effectLst/>
                <a:uLnTx/>
                <a:uFillTx/>
                <a:latin typeface="Arial"/>
                <a:ea typeface="+mn-ea"/>
                <a:cs typeface="Arial"/>
                <a:sym typeface="Arial"/>
              </a:rPr>
              <a:t>1</a:t>
            </a:r>
            <a:r>
              <a:rPr kumimoji="0" lang="en-US" sz="1400" b="0" i="0" u="none" strike="noStrike" kern="0" cap="none" spc="0" normalizeH="0" baseline="0" noProof="0">
                <a:ln>
                  <a:noFill/>
                </a:ln>
                <a:solidFill>
                  <a:srgbClr val="353E43"/>
                </a:solidFill>
                <a:effectLst/>
                <a:uLnTx/>
                <a:uFillTx/>
                <a:latin typeface="Arial"/>
                <a:ea typeface="+mn-ea"/>
                <a:cs typeface="Arial"/>
                <a:sym typeface="Arial"/>
              </a:rPr>
              <a:t>. The range for each gender was:</a:t>
            </a:r>
            <a:endParaRPr lang="en-US">
              <a:cs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1" i="0" u="none" strike="noStrike" kern="0" cap="none" spc="0" normalizeH="0" baseline="0" noProof="0">
                <a:ln>
                  <a:noFill/>
                </a:ln>
                <a:solidFill>
                  <a:srgbClr val="353E43"/>
                </a:solidFill>
                <a:effectLst/>
                <a:uLnTx/>
                <a:uFillTx/>
                <a:latin typeface="Arial"/>
                <a:ea typeface="+mn-ea"/>
                <a:cs typeface="Arial"/>
                <a:sym typeface="Arial"/>
              </a:rPr>
              <a:t>Males: </a:t>
            </a:r>
            <a:r>
              <a:rPr lang="en-US" sz="1400" kern="0">
                <a:solidFill>
                  <a:srgbClr val="353E43"/>
                </a:solidFill>
                <a:latin typeface="Arial"/>
                <a:cs typeface="Arial"/>
                <a:sym typeface="Arial"/>
              </a:rPr>
              <a:t>76.3</a:t>
            </a:r>
            <a:r>
              <a:rPr kumimoji="0" lang="en-US" sz="1400" b="0" i="0" u="none" strike="noStrike" kern="0" cap="none" spc="0" normalizeH="0" baseline="0" noProof="0">
                <a:ln>
                  <a:noFill/>
                </a:ln>
                <a:solidFill>
                  <a:srgbClr val="353E43"/>
                </a:solidFill>
                <a:effectLst/>
                <a:uLnTx/>
                <a:uFillTx/>
                <a:latin typeface="Arial"/>
                <a:ea typeface="+mn-ea"/>
                <a:cs typeface="Arial"/>
                <a:sym typeface="Arial"/>
              </a:rPr>
              <a:t> years in Barking and Dagenham to </a:t>
            </a:r>
            <a:r>
              <a:rPr lang="en-US" sz="1400" kern="0">
                <a:solidFill>
                  <a:srgbClr val="353E43"/>
                </a:solidFill>
                <a:latin typeface="Arial"/>
                <a:cs typeface="Arial"/>
                <a:sym typeface="Arial"/>
              </a:rPr>
              <a:t>82.4</a:t>
            </a:r>
            <a:r>
              <a:rPr kumimoji="0" lang="en-US" sz="1400" b="0" i="0" u="none" strike="noStrike" kern="0" cap="none" spc="0" normalizeH="0" baseline="0" noProof="0">
                <a:ln>
                  <a:noFill/>
                </a:ln>
                <a:solidFill>
                  <a:srgbClr val="353E43"/>
                </a:solidFill>
                <a:effectLst/>
                <a:uLnTx/>
                <a:uFillTx/>
                <a:latin typeface="Arial"/>
                <a:ea typeface="+mn-ea"/>
                <a:cs typeface="Arial"/>
                <a:sym typeface="Arial"/>
              </a:rPr>
              <a:t> years in Richmond upon Thames</a:t>
            </a:r>
          </a:p>
          <a:p>
            <a:pPr marR="0" lvl="0" algn="l" defTabSz="914400" rtl="0" eaLnBrk="1" fontAlgn="auto" latinLnBrk="0" hangingPunct="1">
              <a:lnSpc>
                <a:spcPct val="100000"/>
              </a:lnSpc>
              <a:spcBef>
                <a:spcPts val="0"/>
              </a:spcBef>
              <a:spcAft>
                <a:spcPts val="0"/>
              </a:spcAft>
              <a:buClr>
                <a:srgbClr val="000000"/>
              </a:buClr>
              <a:buSzTx/>
              <a:tabLst/>
              <a:defRPr/>
            </a:pPr>
            <a:endParaRPr kumimoji="0" lang="en-US" sz="1400" b="0" i="0" u="none" strike="noStrike" kern="0" cap="none" spc="0" normalizeH="0" baseline="0" noProof="0">
              <a:ln>
                <a:noFill/>
              </a:ln>
              <a:solidFill>
                <a:srgbClr val="353E43"/>
              </a:solidFill>
              <a:effectLst/>
              <a:uLnTx/>
              <a:uFillTx/>
              <a:latin typeface="Arial"/>
              <a:ea typeface="+mn-ea"/>
              <a:cs typeface="Arial"/>
              <a:sym typeface="Arial"/>
            </a:endParaRPr>
          </a:p>
          <a:p>
            <a:pPr marL="285750" indent="-285750">
              <a:buClr>
                <a:srgbClr val="000000"/>
              </a:buClr>
              <a:buFont typeface="Arial" panose="020B0604020202020204" pitchFamily="34" charset="0"/>
              <a:buChar char="•"/>
              <a:defRPr/>
            </a:pPr>
            <a:r>
              <a:rPr kumimoji="0" lang="en-US" sz="1400" b="1" i="0" u="none" strike="noStrike" kern="0" cap="none" spc="0" normalizeH="0" baseline="0" noProof="0">
                <a:ln>
                  <a:noFill/>
                </a:ln>
                <a:solidFill>
                  <a:srgbClr val="353E43"/>
                </a:solidFill>
                <a:effectLst/>
                <a:uLnTx/>
                <a:uFillTx/>
                <a:latin typeface="Arial"/>
                <a:ea typeface="+mn-ea"/>
                <a:cs typeface="Arial"/>
                <a:sym typeface="Arial"/>
              </a:rPr>
              <a:t>Females:</a:t>
            </a:r>
            <a:r>
              <a:rPr lang="en-US" sz="1400" kern="0">
                <a:solidFill>
                  <a:srgbClr val="353E43"/>
                </a:solidFill>
                <a:latin typeface="Arial"/>
                <a:cs typeface="Arial"/>
                <a:sym typeface="Arial"/>
              </a:rPr>
              <a:t> 80.4</a:t>
            </a:r>
            <a:r>
              <a:rPr kumimoji="0" lang="en-US" sz="1400" b="0" i="0" u="none" strike="noStrike" kern="0" cap="none" spc="0" normalizeH="0" baseline="0" noProof="0">
                <a:ln>
                  <a:noFill/>
                </a:ln>
                <a:solidFill>
                  <a:srgbClr val="353E43"/>
                </a:solidFill>
                <a:effectLst/>
                <a:uLnTx/>
                <a:uFillTx/>
                <a:latin typeface="Arial"/>
                <a:ea typeface="+mn-ea"/>
                <a:cs typeface="Arial"/>
                <a:sym typeface="Arial"/>
              </a:rPr>
              <a:t> years in </a:t>
            </a:r>
            <a:r>
              <a:rPr lang="en-US" sz="1400" kern="0">
                <a:solidFill>
                  <a:srgbClr val="353E43"/>
                </a:solidFill>
                <a:latin typeface="Arial"/>
                <a:cs typeface="Arial"/>
                <a:sym typeface="Arial"/>
              </a:rPr>
              <a:t>Barking and Dagenham</a:t>
            </a:r>
            <a:r>
              <a:rPr kumimoji="0" lang="en-US" sz="1400" b="0" i="0" u="none" strike="noStrike" kern="0" cap="none" spc="0" normalizeH="0" baseline="0" noProof="0">
                <a:ln>
                  <a:noFill/>
                </a:ln>
                <a:solidFill>
                  <a:srgbClr val="353E43"/>
                </a:solidFill>
                <a:effectLst/>
                <a:uLnTx/>
                <a:uFillTx/>
                <a:latin typeface="Arial"/>
                <a:ea typeface="+mn-ea"/>
                <a:cs typeface="Arial"/>
                <a:sym typeface="Arial"/>
              </a:rPr>
              <a:t> to </a:t>
            </a:r>
            <a:r>
              <a:rPr lang="en-US" sz="1400" kern="0">
                <a:solidFill>
                  <a:srgbClr val="353E43"/>
                </a:solidFill>
                <a:latin typeface="Arial"/>
                <a:cs typeface="Arial"/>
                <a:sym typeface="Arial"/>
              </a:rPr>
              <a:t>86.3</a:t>
            </a:r>
            <a:r>
              <a:rPr kumimoji="0" lang="en-US" sz="1400" b="0" i="0" u="none" strike="noStrike" kern="0" cap="none" spc="0" normalizeH="0" baseline="0" noProof="0">
                <a:ln>
                  <a:noFill/>
                </a:ln>
                <a:solidFill>
                  <a:srgbClr val="353E43"/>
                </a:solidFill>
                <a:effectLst/>
                <a:uLnTx/>
                <a:uFillTx/>
                <a:latin typeface="Arial"/>
                <a:ea typeface="+mn-ea"/>
                <a:cs typeface="Arial"/>
                <a:sym typeface="Arial"/>
              </a:rPr>
              <a:t> years in </a:t>
            </a:r>
            <a:r>
              <a:rPr lang="en-US" sz="1400" kern="0">
                <a:solidFill>
                  <a:srgbClr val="353E43"/>
                </a:solidFill>
                <a:latin typeface="Arial"/>
                <a:cs typeface="Arial"/>
                <a:sym typeface="Arial"/>
              </a:rPr>
              <a:t>Kensington and Chelsea</a:t>
            </a:r>
            <a:endParaRPr lang="en-US" sz="1400" b="0" i="0" u="none" strike="noStrike" kern="0" cap="none" spc="0" normalizeH="0" baseline="0" noProof="0">
              <a:ln>
                <a:noFill/>
              </a:ln>
              <a:solidFill>
                <a:srgbClr val="353E43"/>
              </a:solidFill>
              <a:effectLst/>
              <a:uLnTx/>
              <a:uFillTx/>
              <a:latin typeface="Arial"/>
              <a:cs typeface="Arial"/>
            </a:endParaRPr>
          </a:p>
          <a:p>
            <a:pPr marR="0" lvl="0" algn="l" defTabSz="914400" rtl="0">
              <a:lnSpc>
                <a:spcPct val="100000"/>
              </a:lnSpc>
              <a:spcBef>
                <a:spcPts val="0"/>
              </a:spcBef>
              <a:spcAft>
                <a:spcPts val="0"/>
              </a:spcAft>
              <a:buClr>
                <a:srgbClr val="000000"/>
              </a:buClr>
              <a:buSzTx/>
              <a:tabLst/>
              <a:defRPr/>
            </a:pPr>
            <a:endParaRPr lang="en-US" sz="1400" b="0" i="0" u="none" strike="noStrike" kern="0" cap="none" spc="0" normalizeH="0" baseline="0" noProof="0">
              <a:ln>
                <a:noFill/>
              </a:ln>
              <a:solidFill>
                <a:srgbClr val="353E43"/>
              </a:solidFill>
              <a:effectLst/>
              <a:uLnTx/>
              <a:uFillTx/>
              <a:latin typeface="Arial"/>
              <a:cs typeface="Arial"/>
            </a:endParaRPr>
          </a:p>
          <a:p>
            <a:pPr marR="0" lvl="0" algn="l" defTabSz="914400" rtl="0">
              <a:lnSpc>
                <a:spcPct val="100000"/>
              </a:lnSpc>
              <a:spcBef>
                <a:spcPts val="0"/>
              </a:spcBef>
              <a:spcAft>
                <a:spcPts val="0"/>
              </a:spcAft>
              <a:buClr>
                <a:srgbClr val="000000"/>
              </a:buClr>
              <a:buSzTx/>
              <a:tabLst/>
              <a:defRPr/>
            </a:pPr>
            <a:r>
              <a:rPr lang="en-US" sz="1400" kern="0">
                <a:solidFill>
                  <a:srgbClr val="353E43"/>
                </a:solidFill>
                <a:latin typeface="Arial"/>
                <a:cs typeface="Arial"/>
              </a:rPr>
              <a:t>Variation in the life expectancy at birth correlates with 2019 Indices of Multiple Deprivation Scores at the London borough level (Fig. 8), reflecting a common pattern seen across England</a:t>
            </a:r>
            <a:r>
              <a:rPr lang="en-US" sz="1400" kern="0" baseline="30000">
                <a:solidFill>
                  <a:srgbClr val="353E43"/>
                </a:solidFill>
                <a:latin typeface="Arial"/>
                <a:cs typeface="Arial"/>
              </a:rPr>
              <a:t>2</a:t>
            </a:r>
            <a:r>
              <a:rPr lang="en-US" sz="1400" kern="0">
                <a:solidFill>
                  <a:srgbClr val="353E43"/>
                </a:solidFill>
                <a:latin typeface="Arial"/>
                <a:cs typeface="Arial"/>
              </a:rPr>
              <a:t>. </a:t>
            </a:r>
            <a:endParaRPr lang="en-US" sz="1400" b="0" i="0" u="none" strike="noStrike" kern="0" cap="none" spc="0" normalizeH="0" baseline="0" noProof="0">
              <a:ln>
                <a:noFill/>
              </a:ln>
              <a:solidFill>
                <a:srgbClr val="353E43"/>
              </a:solidFill>
              <a:effectLst/>
              <a:uLnTx/>
              <a:uFillTx/>
              <a:latin typeface="Arial"/>
              <a:cs typeface="Arial"/>
            </a:endParaRPr>
          </a:p>
          <a:p>
            <a:pPr>
              <a:defRPr/>
            </a:pPr>
            <a:endParaRPr lang="en-GB" sz="1200" b="0" i="0" u="none" strike="noStrike" kern="0" cap="none" spc="0" normalizeH="0" baseline="0" noProof="0">
              <a:ln>
                <a:noFill/>
              </a:ln>
              <a:solidFill>
                <a:srgbClr val="353E43"/>
              </a:solidFill>
              <a:effectLst/>
              <a:uLnTx/>
              <a:uFillTx/>
              <a:latin typeface="Arial"/>
              <a:cs typeface="Arial"/>
            </a:endParaRPr>
          </a:p>
          <a:p>
            <a:pPr marL="285750" marR="0" lvl="0" indent="-285750" algn="l" defTabSz="914400">
              <a:lnSpc>
                <a:spcPct val="100000"/>
              </a:lnSpc>
              <a:spcBef>
                <a:spcPts val="0"/>
              </a:spcBef>
              <a:spcAft>
                <a:spcPts val="0"/>
              </a:spcAft>
              <a:buClr>
                <a:srgbClr val="000000"/>
              </a:buClr>
              <a:buSzTx/>
              <a:buFont typeface="Arial" panose="020B0604020202020204" pitchFamily="34" charset="0"/>
              <a:buChar char="•"/>
              <a:tabLst/>
              <a:defRPr/>
            </a:pPr>
            <a:endParaRPr lang="en-US" sz="1400" b="0" i="0" u="none" strike="noStrike" kern="0" cap="none" spc="0" normalizeH="0" baseline="0" noProof="0">
              <a:ln>
                <a:noFill/>
              </a:ln>
              <a:solidFill>
                <a:srgbClr val="353E43"/>
              </a:solidFill>
              <a:effectLst/>
              <a:uLnTx/>
              <a:uFillTx/>
              <a:latin typeface="Arial"/>
              <a:cs typeface="Arial"/>
            </a:endParaRPr>
          </a:p>
          <a:p>
            <a:pPr>
              <a:buClr>
                <a:srgbClr val="000000"/>
              </a:buClr>
              <a:defRPr/>
            </a:pPr>
            <a:endParaRPr lang="en-US" sz="1400" b="0" i="0" u="none" strike="noStrike" kern="0" cap="none" spc="0" normalizeH="0" baseline="0" noProof="0">
              <a:ln>
                <a:noFill/>
              </a:ln>
              <a:solidFill>
                <a:srgbClr val="353E43"/>
              </a:solidFill>
              <a:effectLst/>
              <a:uLnTx/>
              <a:uFillTx/>
              <a:latin typeface="Arial"/>
              <a:cs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lang="en-US" sz="1400" b="0" i="0" u="none" strike="noStrike" kern="0" cap="none" spc="0" normalizeH="0" baseline="0" noProof="0">
              <a:ln>
                <a:noFill/>
              </a:ln>
              <a:solidFill>
                <a:srgbClr val="353E43"/>
              </a:solidFill>
              <a:effectLst/>
              <a:uLnTx/>
              <a:uFillTx/>
              <a:latin typeface="Arial"/>
              <a:cs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a:ln>
                <a:noFill/>
              </a:ln>
              <a:solidFill>
                <a:srgbClr val="353E43"/>
              </a:solidFill>
              <a:effectLst/>
              <a:uLnTx/>
              <a:uFillTx/>
              <a:latin typeface="Arial"/>
              <a:ea typeface="+mn-ea"/>
              <a:cs typeface="Arial"/>
              <a:sym typeface="Arial"/>
            </a:endParaRPr>
          </a:p>
          <a:p>
            <a:pPr marL="285750" indent="-285750">
              <a:buClr>
                <a:srgbClr val="000000"/>
              </a:buClr>
              <a:buFont typeface="Arial" panose="020B0604020202020204" pitchFamily="34" charset="0"/>
              <a:buChar char="•"/>
              <a:defRPr/>
            </a:pPr>
            <a:endParaRPr lang="en-US" sz="1400" kern="0">
              <a:solidFill>
                <a:srgbClr val="353E43"/>
              </a:solidFill>
              <a:latin typeface="Arial"/>
              <a:cs typeface="Arial"/>
            </a:endParaRPr>
          </a:p>
        </p:txBody>
      </p:sp>
      <p:sp>
        <p:nvSpPr>
          <p:cNvPr id="33" name="Text Placeholder 5">
            <a:extLst>
              <a:ext uri="{FF2B5EF4-FFF2-40B4-BE49-F238E27FC236}">
                <a16:creationId xmlns:a16="http://schemas.microsoft.com/office/drawing/2014/main" id="{DB1AB912-F8CC-0541-AED2-082E4223B659}"/>
              </a:ext>
            </a:extLst>
          </p:cNvPr>
          <p:cNvSpPr txBox="1">
            <a:spLocks/>
          </p:cNvSpPr>
          <p:nvPr/>
        </p:nvSpPr>
        <p:spPr>
          <a:xfrm>
            <a:off x="4419000" y="1596364"/>
            <a:ext cx="7089277" cy="1366649"/>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GB" sz="1400" b="1" i="0" u="none" strike="noStrike" kern="1200" cap="none" spc="0" normalizeH="0" baseline="0" noProof="0">
                <a:ln>
                  <a:noFill/>
                </a:ln>
                <a:solidFill>
                  <a:srgbClr val="353E43"/>
                </a:solidFill>
                <a:effectLst/>
                <a:uLnTx/>
                <a:uFillTx/>
                <a:latin typeface="Arial"/>
                <a:ea typeface="+mn-ea"/>
                <a:cs typeface="Arial"/>
                <a:sym typeface="Arial"/>
              </a:rPr>
              <a:t>Fig </a:t>
            </a:r>
            <a:r>
              <a:rPr lang="en-GB" sz="1400">
                <a:solidFill>
                  <a:srgbClr val="353E43"/>
                </a:solidFill>
                <a:latin typeface="Arial"/>
                <a:cs typeface="Arial"/>
                <a:sym typeface="Arial"/>
              </a:rPr>
              <a:t>8</a:t>
            </a:r>
            <a:r>
              <a:rPr kumimoji="0" lang="en-GB" sz="1400" b="1" i="0" u="none" strike="noStrike" kern="1200" cap="none" spc="0" normalizeH="0" baseline="0" noProof="0">
                <a:ln>
                  <a:noFill/>
                </a:ln>
                <a:solidFill>
                  <a:srgbClr val="353E43"/>
                </a:solidFill>
                <a:effectLst/>
                <a:uLnTx/>
                <a:uFillTx/>
                <a:latin typeface="Arial"/>
                <a:ea typeface="+mn-ea"/>
                <a:cs typeface="Arial"/>
                <a:sym typeface="Arial"/>
              </a:rPr>
              <a:t>. </a:t>
            </a:r>
            <a:r>
              <a:rPr lang="en-GB" sz="1400">
                <a:solidFill>
                  <a:srgbClr val="353E43"/>
                </a:solidFill>
                <a:latin typeface="Arial"/>
                <a:cs typeface="Arial"/>
                <a:sym typeface="Arial"/>
              </a:rPr>
              <a:t>Life</a:t>
            </a:r>
            <a:r>
              <a:rPr kumimoji="0" lang="en-GB" sz="1400" b="1" i="0" u="none" strike="noStrike" kern="1200" cap="none" spc="0" normalizeH="0" baseline="0" noProof="0">
                <a:ln>
                  <a:noFill/>
                </a:ln>
                <a:solidFill>
                  <a:srgbClr val="353E43"/>
                </a:solidFill>
                <a:effectLst/>
                <a:uLnTx/>
                <a:uFillTx/>
                <a:latin typeface="Arial"/>
                <a:ea typeface="+mn-ea"/>
                <a:cs typeface="Arial"/>
                <a:sym typeface="Arial"/>
              </a:rPr>
              <a:t> expectancy at birth by deprivation</a:t>
            </a:r>
            <a:r>
              <a:rPr lang="en-GB" sz="1400">
                <a:solidFill>
                  <a:srgbClr val="353E43"/>
                </a:solidFill>
                <a:latin typeface="Arial"/>
                <a:cs typeface="Arial"/>
                <a:sym typeface="Arial"/>
              </a:rPr>
              <a:t> for London boroughs, 2020-2022</a:t>
            </a:r>
            <a:endParaRPr kumimoji="0" lang="en-GB" sz="1400" b="1" i="0" u="none" strike="noStrike" kern="1200" cap="none" spc="0" normalizeH="0" baseline="0" noProof="0">
              <a:ln>
                <a:noFill/>
              </a:ln>
              <a:solidFill>
                <a:srgbClr val="353E43"/>
              </a:solidFill>
              <a:effectLst/>
              <a:uLnTx/>
              <a:uFillTx/>
              <a:latin typeface="Arial"/>
              <a:ea typeface="+mn-ea"/>
              <a:cs typeface="Arial"/>
              <a:sym typeface="Arial"/>
            </a:endParaRPr>
          </a:p>
        </p:txBody>
      </p:sp>
      <p:graphicFrame>
        <p:nvGraphicFramePr>
          <p:cNvPr id="3" name="Chart 2" descr="A graph plotting life expectancy at birth by the average deprivation level for London boroughs for males and females. There is an inverse trend demonstrating that as the average borough deprivation level increases, the life expectancy at birth for that borough decreases. ">
            <a:extLst>
              <a:ext uri="{FF2B5EF4-FFF2-40B4-BE49-F238E27FC236}">
                <a16:creationId xmlns:a16="http://schemas.microsoft.com/office/drawing/2014/main" id="{DF707C90-4CC9-8A95-468A-30B124609DDD}"/>
              </a:ext>
            </a:extLst>
          </p:cNvPr>
          <p:cNvGraphicFramePr>
            <a:graphicFrameLocks/>
          </p:cNvGraphicFramePr>
          <p:nvPr>
            <p:extLst>
              <p:ext uri="{D42A27DB-BD31-4B8C-83A1-F6EECF244321}">
                <p14:modId xmlns:p14="http://schemas.microsoft.com/office/powerpoint/2010/main" val="632273603"/>
              </p:ext>
            </p:extLst>
          </p:nvPr>
        </p:nvGraphicFramePr>
        <p:xfrm>
          <a:off x="4419000" y="2166090"/>
          <a:ext cx="7111049" cy="4292939"/>
        </p:xfrm>
        <a:graphic>
          <a:graphicData uri="http://schemas.openxmlformats.org/drawingml/2006/chart">
            <c:chart xmlns:c="http://schemas.openxmlformats.org/drawingml/2006/chart" xmlns:r="http://schemas.openxmlformats.org/officeDocument/2006/relationships" r:id="rId3"/>
          </a:graphicData>
        </a:graphic>
      </p:graphicFrame>
      <p:sp>
        <p:nvSpPr>
          <p:cNvPr id="16" name="Speech Bubble: Rectangle 15">
            <a:extLst>
              <a:ext uri="{FF2B5EF4-FFF2-40B4-BE49-F238E27FC236}">
                <a16:creationId xmlns:a16="http://schemas.microsoft.com/office/drawing/2014/main" id="{0AF8806E-ED1D-4EDD-16D2-9E9D632E15D1}"/>
              </a:ext>
              <a:ext uri="{C183D7F6-B498-43B3-948B-1728B52AA6E4}">
                <adec:decorative xmlns:adec="http://schemas.microsoft.com/office/drawing/2017/decorative" val="1"/>
              </a:ext>
            </a:extLst>
          </p:cNvPr>
          <p:cNvSpPr/>
          <p:nvPr/>
        </p:nvSpPr>
        <p:spPr>
          <a:xfrm>
            <a:off x="5843451" y="3158746"/>
            <a:ext cx="925719" cy="206963"/>
          </a:xfrm>
          <a:prstGeom prst="wedgeRectCallout">
            <a:avLst>
              <a:gd name="adj1" fmla="val 47128"/>
              <a:gd name="adj2" fmla="val 82337"/>
            </a:avLst>
          </a:prstGeom>
          <a:solidFill>
            <a:schemeClr val="bg1"/>
          </a:solidFill>
          <a:ln w="9525">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rgbClr val="1A1E21"/>
                </a:solidFill>
                <a:cs typeface="Arial"/>
              </a:rPr>
              <a:t>Richmond</a:t>
            </a:r>
          </a:p>
        </p:txBody>
      </p:sp>
      <p:sp>
        <p:nvSpPr>
          <p:cNvPr id="2" name="Speech Bubble: Rectangle 1">
            <a:extLst>
              <a:ext uri="{FF2B5EF4-FFF2-40B4-BE49-F238E27FC236}">
                <a16:creationId xmlns:a16="http://schemas.microsoft.com/office/drawing/2014/main" id="{CD797A45-4A9D-74D2-36A8-FDF9926249FA}"/>
              </a:ext>
              <a:ext uri="{C183D7F6-B498-43B3-948B-1728B52AA6E4}">
                <adec:decorative xmlns:adec="http://schemas.microsoft.com/office/drawing/2017/decorative" val="1"/>
              </a:ext>
            </a:extLst>
          </p:cNvPr>
          <p:cNvSpPr/>
          <p:nvPr/>
        </p:nvSpPr>
        <p:spPr>
          <a:xfrm>
            <a:off x="6455584" y="2443468"/>
            <a:ext cx="903159" cy="201386"/>
          </a:xfrm>
          <a:prstGeom prst="wedgeRectCallout">
            <a:avLst>
              <a:gd name="adj1" fmla="val -8298"/>
              <a:gd name="adj2" fmla="val 84122"/>
            </a:avLst>
          </a:prstGeom>
          <a:solidFill>
            <a:schemeClr val="bg1"/>
          </a:solidFill>
          <a:ln w="12700">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rgbClr val="1A1E21"/>
                </a:solidFill>
                <a:cs typeface="Arial"/>
              </a:rPr>
              <a:t>Richmond</a:t>
            </a:r>
          </a:p>
        </p:txBody>
      </p:sp>
      <p:sp>
        <p:nvSpPr>
          <p:cNvPr id="5" name="Speech Bubble: Rectangle 4">
            <a:extLst>
              <a:ext uri="{FF2B5EF4-FFF2-40B4-BE49-F238E27FC236}">
                <a16:creationId xmlns:a16="http://schemas.microsoft.com/office/drawing/2014/main" id="{ADC3CCDF-DCC5-364D-9246-832EF6103570}"/>
              </a:ext>
              <a:ext uri="{C183D7F6-B498-43B3-948B-1728B52AA6E4}">
                <adec:decorative xmlns:adec="http://schemas.microsoft.com/office/drawing/2017/decorative" val="1"/>
              </a:ext>
            </a:extLst>
          </p:cNvPr>
          <p:cNvSpPr/>
          <p:nvPr/>
        </p:nvSpPr>
        <p:spPr>
          <a:xfrm>
            <a:off x="8554771" y="2040697"/>
            <a:ext cx="1175657" cy="402771"/>
          </a:xfrm>
          <a:prstGeom prst="wedgeRectCallout">
            <a:avLst>
              <a:gd name="adj1" fmla="val -18324"/>
              <a:gd name="adj2" fmla="val 86912"/>
            </a:avLst>
          </a:prstGeom>
          <a:solidFill>
            <a:schemeClr val="bg1"/>
          </a:solidFill>
          <a:ln w="9525">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rgbClr val="1A1E21"/>
                </a:solidFill>
                <a:cs typeface="Arial"/>
              </a:rPr>
              <a:t>Kensington &amp; Chelsea</a:t>
            </a:r>
          </a:p>
        </p:txBody>
      </p:sp>
      <p:sp>
        <p:nvSpPr>
          <p:cNvPr id="6" name="Speech Bubble: Rectangle 5">
            <a:extLst>
              <a:ext uri="{FF2B5EF4-FFF2-40B4-BE49-F238E27FC236}">
                <a16:creationId xmlns:a16="http://schemas.microsoft.com/office/drawing/2014/main" id="{65438A2B-070A-8E58-F808-62B8B348B096}"/>
              </a:ext>
              <a:ext uri="{C183D7F6-B498-43B3-948B-1728B52AA6E4}">
                <adec:decorative xmlns:adec="http://schemas.microsoft.com/office/drawing/2017/decorative" val="1"/>
              </a:ext>
            </a:extLst>
          </p:cNvPr>
          <p:cNvSpPr/>
          <p:nvPr/>
        </p:nvSpPr>
        <p:spPr>
          <a:xfrm>
            <a:off x="10312956" y="2950244"/>
            <a:ext cx="1175657" cy="435012"/>
          </a:xfrm>
          <a:prstGeom prst="wedgeRectCallout">
            <a:avLst>
              <a:gd name="adj1" fmla="val 5093"/>
              <a:gd name="adj2" fmla="val 166383"/>
            </a:avLst>
          </a:prstGeom>
          <a:solidFill>
            <a:schemeClr val="bg1"/>
          </a:solidFill>
          <a:ln w="9525">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rgbClr val="1A1E21"/>
                </a:solidFill>
                <a:cs typeface="Arial"/>
              </a:rPr>
              <a:t>Barking &amp; Dagenham</a:t>
            </a:r>
          </a:p>
        </p:txBody>
      </p:sp>
      <p:sp>
        <p:nvSpPr>
          <p:cNvPr id="7" name="Speech Bubble: Rectangle 6">
            <a:extLst>
              <a:ext uri="{FF2B5EF4-FFF2-40B4-BE49-F238E27FC236}">
                <a16:creationId xmlns:a16="http://schemas.microsoft.com/office/drawing/2014/main" id="{7827F8F8-D3B0-F73D-0EB2-35DE98C7AF53}"/>
              </a:ext>
              <a:ext uri="{C183D7F6-B498-43B3-948B-1728B52AA6E4}">
                <adec:decorative xmlns:adec="http://schemas.microsoft.com/office/drawing/2017/decorative" val="1"/>
              </a:ext>
            </a:extLst>
          </p:cNvPr>
          <p:cNvSpPr/>
          <p:nvPr/>
        </p:nvSpPr>
        <p:spPr>
          <a:xfrm>
            <a:off x="10596702" y="4068121"/>
            <a:ext cx="1013425" cy="412955"/>
          </a:xfrm>
          <a:prstGeom prst="wedgeRectCallout">
            <a:avLst>
              <a:gd name="adj1" fmla="val -16651"/>
              <a:gd name="adj2" fmla="val 109062"/>
            </a:avLst>
          </a:prstGeom>
          <a:solidFill>
            <a:schemeClr val="bg1"/>
          </a:solidFill>
          <a:ln w="9525">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rgbClr val="1A1E21"/>
                </a:solidFill>
                <a:cs typeface="Arial"/>
              </a:rPr>
              <a:t>Barking &amp; Dagenham</a:t>
            </a:r>
          </a:p>
        </p:txBody>
      </p:sp>
      <p:sp>
        <p:nvSpPr>
          <p:cNvPr id="21" name="Rectangle 20">
            <a:extLst>
              <a:ext uri="{FF2B5EF4-FFF2-40B4-BE49-F238E27FC236}">
                <a16:creationId xmlns:a16="http://schemas.microsoft.com/office/drawing/2014/main" id="{D490E6DE-CA36-4728-A94E-CA77DE25FFF7}"/>
              </a:ext>
            </a:extLst>
          </p:cNvPr>
          <p:cNvSpPr/>
          <p:nvPr/>
        </p:nvSpPr>
        <p:spPr>
          <a:xfrm>
            <a:off x="479575" y="6459029"/>
            <a:ext cx="10422105" cy="261610"/>
          </a:xfrm>
          <a:prstGeom prst="rect">
            <a:avLst/>
          </a:prstGeom>
        </p:spPr>
        <p:txBody>
          <a:bodyPr wrap="square" lIns="91440" tIns="45720" rIns="91440" bIns="45720" anchor="t">
            <a:spAutoFit/>
          </a:bodyPr>
          <a:lstStyle/>
          <a:p>
            <a:pPr>
              <a:defRPr/>
            </a:pPr>
            <a:r>
              <a:rPr kumimoji="0" lang="en-GB" sz="1000" b="0" i="0" u="none" strike="noStrike" kern="1200" cap="none" spc="0" normalizeH="0" baseline="0" noProof="0">
                <a:ln>
                  <a:noFill/>
                </a:ln>
                <a:solidFill>
                  <a:srgbClr val="353E43"/>
                </a:solidFill>
                <a:effectLst/>
                <a:uLnTx/>
                <a:uFillTx/>
                <a:latin typeface="Arial"/>
                <a:ea typeface="+mn-ea"/>
                <a:cs typeface="Arial"/>
              </a:rPr>
              <a:t>Source:</a:t>
            </a:r>
            <a:r>
              <a:rPr lang="en-GB" sz="1000">
                <a:solidFill>
                  <a:srgbClr val="353E43"/>
                </a:solidFill>
                <a:latin typeface="Arial"/>
                <a:cs typeface="Arial"/>
              </a:rPr>
              <a:t> </a:t>
            </a:r>
            <a:r>
              <a:rPr lang="en-US" sz="1100">
                <a:solidFill>
                  <a:srgbClr val="353E43"/>
                </a:solidFill>
                <a:latin typeface="Arial"/>
                <a:cs typeface="Arial"/>
                <a:hlinkClick r:id="rId4"/>
              </a:rPr>
              <a:t>OHID </a:t>
            </a:r>
            <a:r>
              <a:rPr lang="en-GB" sz="1100">
                <a:solidFill>
                  <a:srgbClr val="353E43"/>
                </a:solidFill>
                <a:latin typeface="Arial"/>
                <a:cs typeface="Arial"/>
                <a:hlinkClick r:id="rId4"/>
              </a:rPr>
              <a:t>PHOF Indicators</a:t>
            </a:r>
            <a:r>
              <a:rPr lang="en-GB" sz="1100">
                <a:solidFill>
                  <a:srgbClr val="353E43"/>
                </a:solidFill>
                <a:latin typeface="Arial"/>
                <a:cs typeface="Arial"/>
              </a:rPr>
              <a:t> (2) </a:t>
            </a:r>
            <a:r>
              <a:rPr lang="en-GB" sz="1100">
                <a:solidFill>
                  <a:srgbClr val="353E43"/>
                </a:solidFill>
                <a:latin typeface="Arial"/>
                <a:cs typeface="Arial"/>
                <a:hlinkClick r:id="rId5"/>
              </a:rPr>
              <a:t>ONS: </a:t>
            </a:r>
            <a:r>
              <a:rPr lang="en-GB" sz="1100">
                <a:hlinkClick r:id="rId5"/>
              </a:rPr>
              <a:t>Health state life expectancies by national deprivation deciles, England: 2018 to 2020</a:t>
            </a:r>
            <a:r>
              <a:rPr lang="en-GB" sz="1100">
                <a:solidFill>
                  <a:srgbClr val="353E43"/>
                </a:solidFill>
                <a:latin typeface="Arial"/>
                <a:cs typeface="Arial"/>
                <a:hlinkClick r:id="rId5"/>
              </a:rPr>
              <a:t> </a:t>
            </a:r>
            <a:r>
              <a:rPr lang="en-GB" sz="1000">
                <a:solidFill>
                  <a:srgbClr val="353E43"/>
                </a:solidFill>
                <a:latin typeface="Arial"/>
                <a:cs typeface="Arial"/>
                <a:hlinkClick r:id="rId5"/>
              </a:rPr>
              <a:t> </a:t>
            </a:r>
            <a:endParaRPr lang="en-GB" sz="1000" b="0" i="0" u="none" strike="noStrike" kern="1200" cap="none" spc="0" normalizeH="0" baseline="0" noProof="0">
              <a:ln>
                <a:noFill/>
              </a:ln>
              <a:solidFill>
                <a:srgbClr val="353E43"/>
              </a:solidFill>
              <a:effectLst/>
              <a:uLnTx/>
              <a:uFillTx/>
              <a:latin typeface="Arial"/>
              <a:cs typeface="Arial" panose="020B0604020202020204" pitchFamily="34" charset="0"/>
            </a:endParaRPr>
          </a:p>
        </p:txBody>
      </p:sp>
    </p:spTree>
    <p:extLst>
      <p:ext uri="{BB962C8B-B14F-4D97-AF65-F5344CB8AC3E}">
        <p14:creationId xmlns:p14="http://schemas.microsoft.com/office/powerpoint/2010/main" val="4384678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0" name="Title 2">
            <a:extLst>
              <a:ext uri="{FF2B5EF4-FFF2-40B4-BE49-F238E27FC236}">
                <a16:creationId xmlns:a16="http://schemas.microsoft.com/office/drawing/2014/main" id="{23A2DC08-ACBF-814F-AB3C-4F7FFB9830CA}"/>
              </a:ext>
            </a:extLst>
          </p:cNvPr>
          <p:cNvSpPr>
            <a:spLocks noGrp="1"/>
          </p:cNvSpPr>
          <p:nvPr>
            <p:ph type="title"/>
          </p:nvPr>
        </p:nvSpPr>
        <p:spPr>
          <a:xfrm>
            <a:off x="623601" y="530407"/>
            <a:ext cx="10751768" cy="507791"/>
          </a:xfrm>
          <a:noFill/>
          <a:ln>
            <a:noFill/>
          </a:ln>
        </p:spPr>
        <p:style>
          <a:lnRef idx="2">
            <a:schemeClr val="dk1">
              <a:shade val="50000"/>
            </a:schemeClr>
          </a:lnRef>
          <a:fillRef idx="1">
            <a:schemeClr val="dk1"/>
          </a:fillRef>
          <a:effectRef idx="0">
            <a:schemeClr val="dk1"/>
          </a:effectRef>
          <a:fontRef idx="minor">
            <a:schemeClr val="lt1"/>
          </a:fontRef>
        </p:style>
        <p:txBody>
          <a:bodyPr anchor="t" anchorCtr="0">
            <a:spAutoFit/>
          </a:bodyPr>
          <a:lstStyle/>
          <a:p>
            <a:r>
              <a:rPr lang="en-GB" sz="3000" spc="190">
                <a:solidFill>
                  <a:schemeClr val="accent3">
                    <a:lumMod val="75000"/>
                  </a:schemeClr>
                </a:solidFill>
                <a:ea typeface="Aktiv Grotesk" panose="020B0504020202020204" pitchFamily="34" charset="0"/>
              </a:rPr>
              <a:t>HEALTHY LIFE EXPECTANCY IN LONDON</a:t>
            </a:r>
            <a:endParaRPr lang="en-GB" sz="3000" spc="190">
              <a:solidFill>
                <a:schemeClr val="accent3">
                  <a:lumMod val="75000"/>
                </a:schemeClr>
              </a:solidFill>
              <a:latin typeface="Arial" panose="020B0604020202020204" pitchFamily="34" charset="0"/>
              <a:ea typeface="Aktiv Grotesk" panose="020B05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F393212-A71A-4311-B846-00C4E9477ABA}"/>
              </a:ext>
            </a:extLst>
          </p:cNvPr>
          <p:cNvSpPr/>
          <p:nvPr/>
        </p:nvSpPr>
        <p:spPr>
          <a:xfrm>
            <a:off x="539834" y="1031475"/>
            <a:ext cx="10919300" cy="2056973"/>
          </a:xfrm>
          <a:prstGeom prst="rect">
            <a:avLst/>
          </a:prstGeom>
        </p:spPr>
        <p:txBody>
          <a:bodyPr wrap="square" lIns="91440" tIns="45720" rIns="91440" bIns="45720" anchor="t">
            <a:spAutoFit/>
          </a:bodyPr>
          <a:lstStyle/>
          <a:p>
            <a:pPr marL="0" marR="0" lvl="0" indent="0" algn="l" defTabSz="914400">
              <a:lnSpc>
                <a:spcPct val="100000"/>
              </a:lnSpc>
              <a:spcBef>
                <a:spcPts val="0"/>
              </a:spcBef>
              <a:spcAft>
                <a:spcPts val="800"/>
              </a:spcAft>
              <a:buClrTx/>
              <a:buSzTx/>
              <a:buFontTx/>
              <a:buNone/>
              <a:tabLst/>
              <a:defRPr/>
            </a:pPr>
            <a:r>
              <a:rPr kumimoji="0" lang="en-GB" sz="1600" b="0" i="0" u="none" strike="noStrike" kern="0" cap="none" spc="0" normalizeH="0" baseline="0" noProof="0">
                <a:ln>
                  <a:noFill/>
                </a:ln>
                <a:solidFill>
                  <a:srgbClr val="353E43"/>
                </a:solidFill>
                <a:effectLst/>
                <a:uLnTx/>
                <a:uFillTx/>
                <a:latin typeface="Arial"/>
                <a:ea typeface="+mn-ea"/>
                <a:cs typeface="Arial"/>
              </a:rPr>
              <a:t>Healthy life expectancy (HLE) provides an estimate of lifetime spent in 'very good' or 'good' health, based on how individuals perceive their general health</a:t>
            </a:r>
            <a:endParaRPr lang="en-US">
              <a:cs typeface="Arial"/>
            </a:endParaRPr>
          </a:p>
          <a:p>
            <a:pPr marL="285750" indent="-285750">
              <a:spcAft>
                <a:spcPts val="600"/>
              </a:spcAft>
              <a:buFont typeface="Arial" panose="020B0604020202020204" pitchFamily="34" charset="0"/>
              <a:buChar char="•"/>
              <a:defRPr/>
            </a:pPr>
            <a:r>
              <a:rPr lang="en-US" sz="1600" kern="0">
                <a:solidFill>
                  <a:srgbClr val="353E43"/>
                </a:solidFill>
                <a:latin typeface="Arial"/>
                <a:cs typeface="Arial"/>
              </a:rPr>
              <a:t>HLE has not changed significantly in London since 2011-13, while it has decreased in London overall. </a:t>
            </a:r>
          </a:p>
          <a:p>
            <a:pPr marL="285750" indent="-285750">
              <a:spcAft>
                <a:spcPts val="600"/>
              </a:spcAft>
              <a:buFont typeface="Arial" panose="020B0604020202020204" pitchFamily="34" charset="0"/>
              <a:buChar char="•"/>
              <a:defRPr/>
            </a:pPr>
            <a:r>
              <a:rPr lang="en-US" sz="1600" kern="0">
                <a:solidFill>
                  <a:srgbClr val="353E43"/>
                </a:solidFill>
                <a:latin typeface="Arial"/>
                <a:cs typeface="Arial"/>
              </a:rPr>
              <a:t>Between 2020-22, HLE at birth for both males and females in London was higher than for England at 63.9 years and 63.7 years respectively. This represents the first time that males had a higher HLE than females since 2011-13.</a:t>
            </a:r>
          </a:p>
          <a:p>
            <a:pPr marL="285750" indent="-285750">
              <a:spcAft>
                <a:spcPts val="600"/>
              </a:spcAft>
              <a:buFont typeface="Arial" panose="020B0604020202020204" pitchFamily="34" charset="0"/>
              <a:buChar char="•"/>
              <a:defRPr/>
            </a:pPr>
            <a:r>
              <a:rPr lang="en-US" sz="1600" kern="0">
                <a:solidFill>
                  <a:srgbClr val="353E43"/>
                </a:solidFill>
                <a:latin typeface="Arial"/>
                <a:cs typeface="Arial"/>
              </a:rPr>
              <a:t>Males on average spent 80.8% of their life in ‘good’ health versus 76.2% for women. </a:t>
            </a:r>
            <a:endParaRPr lang="en-US">
              <a:cs typeface="Arial"/>
            </a:endParaRPr>
          </a:p>
          <a:p>
            <a:pPr>
              <a:defRPr/>
            </a:pPr>
            <a:endParaRPr lang="en-GB" sz="1000">
              <a:solidFill>
                <a:srgbClr val="7F7F7F"/>
              </a:solidFill>
              <a:latin typeface="Arial"/>
              <a:cs typeface="Arial" panose="020B0604020202020204" pitchFamily="34" charset="0"/>
            </a:endParaRPr>
          </a:p>
        </p:txBody>
      </p:sp>
      <p:sp>
        <p:nvSpPr>
          <p:cNvPr id="13" name="Text Placeholder 5">
            <a:extLst>
              <a:ext uri="{FF2B5EF4-FFF2-40B4-BE49-F238E27FC236}">
                <a16:creationId xmlns:a16="http://schemas.microsoft.com/office/drawing/2014/main" id="{620BB78F-C9DC-BC46-91C5-52E6C61465C4}"/>
              </a:ext>
            </a:extLst>
          </p:cNvPr>
          <p:cNvSpPr txBox="1">
            <a:spLocks/>
          </p:cNvSpPr>
          <p:nvPr/>
        </p:nvSpPr>
        <p:spPr>
          <a:xfrm>
            <a:off x="623601" y="3047748"/>
            <a:ext cx="10224613" cy="225314"/>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GB" sz="1400" b="1" i="0" u="none" strike="noStrike" kern="1200" cap="none" spc="0" normalizeH="0" baseline="0" noProof="0">
                <a:ln>
                  <a:noFill/>
                </a:ln>
                <a:solidFill>
                  <a:srgbClr val="353E43"/>
                </a:solidFill>
                <a:effectLst/>
                <a:uLnTx/>
                <a:uFillTx/>
                <a:latin typeface="Arial" panose="020B0604020202020204" pitchFamily="34" charset="0"/>
                <a:ea typeface="+mn-ea"/>
                <a:cs typeface="Arial"/>
                <a:sym typeface="Arial"/>
              </a:rPr>
              <a:t>Fig 9. Trend in healthy life expectancy at birth, by sex, London compared to England, 2011-13 to 2020-22</a:t>
            </a:r>
          </a:p>
        </p:txBody>
      </p:sp>
      <p:graphicFrame>
        <p:nvGraphicFramePr>
          <p:cNvPr id="2" name="Chart 1" descr="Chat showing the healthy life expectancy for males in London and in England. The graph shows that the health life expectancy in London has stated relatively stable, while there has been a decrease in England after 2018 to 2020. ">
            <a:extLst>
              <a:ext uri="{FF2B5EF4-FFF2-40B4-BE49-F238E27FC236}">
                <a16:creationId xmlns:a16="http://schemas.microsoft.com/office/drawing/2014/main" id="{BEEE198E-7509-4997-90EA-BC1A2FF5C9BC}"/>
              </a:ext>
            </a:extLst>
          </p:cNvPr>
          <p:cNvGraphicFramePr>
            <a:graphicFrameLocks/>
          </p:cNvGraphicFramePr>
          <p:nvPr>
            <p:extLst>
              <p:ext uri="{D42A27DB-BD31-4B8C-83A1-F6EECF244321}">
                <p14:modId xmlns:p14="http://schemas.microsoft.com/office/powerpoint/2010/main" val="4196908066"/>
              </p:ext>
            </p:extLst>
          </p:nvPr>
        </p:nvGraphicFramePr>
        <p:xfrm>
          <a:off x="539835" y="3547668"/>
          <a:ext cx="5062068" cy="2693751"/>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D8C167F1-571C-0AF6-6FAC-E7E03A1297C2}"/>
              </a:ext>
              <a:ext uri="{C183D7F6-B498-43B3-948B-1728B52AA6E4}">
                <adec:decorative xmlns:adec="http://schemas.microsoft.com/office/drawing/2017/decorative" val="1"/>
              </a:ext>
            </a:extLst>
          </p:cNvPr>
          <p:cNvSpPr txBox="1"/>
          <p:nvPr/>
        </p:nvSpPr>
        <p:spPr>
          <a:xfrm>
            <a:off x="1223637" y="4475836"/>
            <a:ext cx="1034443" cy="436786"/>
          </a:xfrm>
          <a:prstGeom prst="rect">
            <a:avLst/>
          </a:prstGeom>
          <a:noFill/>
          <a:ln>
            <a:noFill/>
          </a:ln>
          <a:effectLst/>
        </p:spPr>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900" b="1" i="0" u="none" strike="noStrike" kern="0" cap="none" spc="0" normalizeH="0" baseline="0" noProof="0">
                <a:ln>
                  <a:noFill/>
                </a:ln>
                <a:solidFill>
                  <a:schemeClr val="accent1">
                    <a:lumMod val="50000"/>
                  </a:schemeClr>
                </a:solidFill>
                <a:effectLst/>
                <a:uLnTx/>
                <a:uFillTx/>
                <a:latin typeface="+mj-lt"/>
                <a:ea typeface="+mn-ea"/>
                <a:cs typeface="+mn-cs"/>
              </a:rPr>
              <a:t>London</a:t>
            </a:r>
          </a:p>
        </p:txBody>
      </p:sp>
      <p:sp>
        <p:nvSpPr>
          <p:cNvPr id="5" name="TextBox 4">
            <a:extLst>
              <a:ext uri="{FF2B5EF4-FFF2-40B4-BE49-F238E27FC236}">
                <a16:creationId xmlns:a16="http://schemas.microsoft.com/office/drawing/2014/main" id="{E94A1F9F-41A8-4B75-96F4-C7D7346F219C}"/>
              </a:ext>
              <a:ext uri="{C183D7F6-B498-43B3-948B-1728B52AA6E4}">
                <adec:decorative xmlns:adec="http://schemas.microsoft.com/office/drawing/2017/decorative" val="1"/>
              </a:ext>
            </a:extLst>
          </p:cNvPr>
          <p:cNvSpPr txBox="1"/>
          <p:nvPr/>
        </p:nvSpPr>
        <p:spPr>
          <a:xfrm>
            <a:off x="1334189" y="4894543"/>
            <a:ext cx="1034443" cy="436786"/>
          </a:xfrm>
          <a:prstGeom prst="rect">
            <a:avLst/>
          </a:prstGeom>
          <a:noFill/>
          <a:ln>
            <a:noFill/>
          </a:ln>
          <a:effectLst/>
        </p:spPr>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900" b="1" i="0" u="none" strike="noStrike" kern="0" cap="none" spc="0" normalizeH="0" baseline="0" noProof="0">
                <a:ln>
                  <a:noFill/>
                </a:ln>
                <a:solidFill>
                  <a:srgbClr val="00A78A"/>
                </a:solidFill>
                <a:effectLst/>
                <a:uLnTx/>
                <a:uFillTx/>
                <a:latin typeface="+mj-lt"/>
                <a:ea typeface="+mn-ea"/>
                <a:cs typeface="+mn-cs"/>
              </a:rPr>
              <a:t>England</a:t>
            </a:r>
          </a:p>
        </p:txBody>
      </p:sp>
      <p:sp>
        <p:nvSpPr>
          <p:cNvPr id="6" name="TextBox 5">
            <a:extLst>
              <a:ext uri="{FF2B5EF4-FFF2-40B4-BE49-F238E27FC236}">
                <a16:creationId xmlns:a16="http://schemas.microsoft.com/office/drawing/2014/main" id="{8E03A741-33A8-3631-E6F7-1AC0F2223A35}"/>
              </a:ext>
              <a:ext uri="{C183D7F6-B498-43B3-948B-1728B52AA6E4}">
                <adec:decorative xmlns:adec="http://schemas.microsoft.com/office/drawing/2017/decorative" val="1"/>
              </a:ext>
            </a:extLst>
          </p:cNvPr>
          <p:cNvSpPr txBox="1"/>
          <p:nvPr/>
        </p:nvSpPr>
        <p:spPr>
          <a:xfrm>
            <a:off x="706415" y="3538281"/>
            <a:ext cx="1034443" cy="436786"/>
          </a:xfrm>
          <a:prstGeom prst="rect">
            <a:avLst/>
          </a:prstGeom>
          <a:noFill/>
          <a:ln>
            <a:noFill/>
          </a:ln>
          <a:effectLst/>
        </p:spPr>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a:ln>
                  <a:noFill/>
                </a:ln>
                <a:solidFill>
                  <a:sysClr val="windowText" lastClr="000000"/>
                </a:solidFill>
                <a:effectLst/>
                <a:uLnTx/>
                <a:uFillTx/>
                <a:latin typeface="+mj-lt"/>
                <a:ea typeface="+mn-ea"/>
                <a:cs typeface="+mn-cs"/>
              </a:rPr>
              <a:t>Male</a:t>
            </a:r>
          </a:p>
        </p:txBody>
      </p:sp>
      <p:graphicFrame>
        <p:nvGraphicFramePr>
          <p:cNvPr id="7" name="Chart 6" descr="Graph showing healthy life expectancy for females in London and England between 2011-13 and 2020-22. The London trend does not show any significant difference over time. Meanwhile, the England trend shows that is has decreased, particularly after 2018-2020. England HLE has been lower than London since 2014-16. ">
            <a:extLst>
              <a:ext uri="{FF2B5EF4-FFF2-40B4-BE49-F238E27FC236}">
                <a16:creationId xmlns:a16="http://schemas.microsoft.com/office/drawing/2014/main" id="{0B1DF672-8D56-4805-BC20-1504B287400E}"/>
              </a:ext>
            </a:extLst>
          </p:cNvPr>
          <p:cNvGraphicFramePr>
            <a:graphicFrameLocks/>
          </p:cNvGraphicFramePr>
          <p:nvPr>
            <p:extLst>
              <p:ext uri="{D42A27DB-BD31-4B8C-83A1-F6EECF244321}">
                <p14:modId xmlns:p14="http://schemas.microsoft.com/office/powerpoint/2010/main" val="1459010271"/>
              </p:ext>
            </p:extLst>
          </p:nvPr>
        </p:nvGraphicFramePr>
        <p:xfrm>
          <a:off x="5884184" y="3504767"/>
          <a:ext cx="5319622" cy="2736652"/>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F56110C0-759E-1407-36D6-1E11B2C5CD2F}"/>
              </a:ext>
              <a:ext uri="{C183D7F6-B498-43B3-948B-1728B52AA6E4}">
                <adec:decorative xmlns:adec="http://schemas.microsoft.com/office/drawing/2017/decorative" val="1"/>
              </a:ext>
            </a:extLst>
          </p:cNvPr>
          <p:cNvSpPr txBox="1"/>
          <p:nvPr/>
        </p:nvSpPr>
        <p:spPr>
          <a:xfrm>
            <a:off x="9933920" y="3975067"/>
            <a:ext cx="1034443" cy="436786"/>
          </a:xfrm>
          <a:prstGeom prst="rect">
            <a:avLst/>
          </a:prstGeom>
          <a:noFill/>
          <a:ln>
            <a:noFill/>
          </a:ln>
          <a:effectLst/>
        </p:spPr>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900" b="1" i="0" u="none" strike="noStrike" kern="0" cap="none" spc="0" normalizeH="0" baseline="0" noProof="0">
                <a:ln>
                  <a:noFill/>
                </a:ln>
                <a:solidFill>
                  <a:schemeClr val="accent1">
                    <a:lumMod val="50000"/>
                  </a:schemeClr>
                </a:solidFill>
                <a:effectLst/>
                <a:uLnTx/>
                <a:uFillTx/>
                <a:latin typeface="+mj-lt"/>
                <a:ea typeface="+mn-ea"/>
                <a:cs typeface="+mn-cs"/>
              </a:rPr>
              <a:t>London</a:t>
            </a:r>
          </a:p>
        </p:txBody>
      </p:sp>
      <p:sp>
        <p:nvSpPr>
          <p:cNvPr id="10" name="TextBox 9">
            <a:extLst>
              <a:ext uri="{FF2B5EF4-FFF2-40B4-BE49-F238E27FC236}">
                <a16:creationId xmlns:a16="http://schemas.microsoft.com/office/drawing/2014/main" id="{FD8EE83E-AD48-61E9-B890-0561350C0D8F}"/>
              </a:ext>
              <a:ext uri="{C183D7F6-B498-43B3-948B-1728B52AA6E4}">
                <adec:decorative xmlns:adec="http://schemas.microsoft.com/office/drawing/2017/decorative" val="1"/>
              </a:ext>
            </a:extLst>
          </p:cNvPr>
          <p:cNvSpPr txBox="1"/>
          <p:nvPr/>
        </p:nvSpPr>
        <p:spPr>
          <a:xfrm>
            <a:off x="9745229" y="4671457"/>
            <a:ext cx="1034443" cy="436786"/>
          </a:xfrm>
          <a:prstGeom prst="rect">
            <a:avLst/>
          </a:prstGeom>
          <a:noFill/>
          <a:ln>
            <a:noFill/>
          </a:ln>
          <a:effectLst/>
        </p:spPr>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900" b="1" i="0" u="none" strike="noStrike" kern="0" cap="none" spc="0" normalizeH="0" baseline="0" noProof="0">
                <a:ln>
                  <a:noFill/>
                </a:ln>
                <a:solidFill>
                  <a:srgbClr val="00A78A"/>
                </a:solidFill>
                <a:effectLst/>
                <a:uLnTx/>
                <a:uFillTx/>
                <a:latin typeface="+mj-lt"/>
                <a:ea typeface="+mn-ea"/>
                <a:cs typeface="+mn-cs"/>
              </a:rPr>
              <a:t>England</a:t>
            </a:r>
          </a:p>
        </p:txBody>
      </p:sp>
      <p:sp>
        <p:nvSpPr>
          <p:cNvPr id="11" name="TextBox 10">
            <a:extLst>
              <a:ext uri="{FF2B5EF4-FFF2-40B4-BE49-F238E27FC236}">
                <a16:creationId xmlns:a16="http://schemas.microsoft.com/office/drawing/2014/main" id="{E22939EF-4B13-291E-D69E-85D5D0212C45}"/>
              </a:ext>
              <a:ext uri="{C183D7F6-B498-43B3-948B-1728B52AA6E4}">
                <adec:decorative xmlns:adec="http://schemas.microsoft.com/office/drawing/2017/decorative" val="1"/>
              </a:ext>
            </a:extLst>
          </p:cNvPr>
          <p:cNvSpPr txBox="1"/>
          <p:nvPr/>
        </p:nvSpPr>
        <p:spPr>
          <a:xfrm>
            <a:off x="5996505" y="3504767"/>
            <a:ext cx="1034443" cy="436786"/>
          </a:xfrm>
          <a:prstGeom prst="rect">
            <a:avLst/>
          </a:prstGeom>
          <a:noFill/>
          <a:ln>
            <a:noFill/>
          </a:ln>
          <a:effectLst/>
        </p:spPr>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a:ln>
                  <a:noFill/>
                </a:ln>
                <a:solidFill>
                  <a:sysClr val="windowText" lastClr="000000"/>
                </a:solidFill>
                <a:effectLst/>
                <a:uLnTx/>
                <a:uFillTx/>
                <a:latin typeface="+mj-lt"/>
                <a:ea typeface="+mn-ea"/>
                <a:cs typeface="+mn-cs"/>
              </a:rPr>
              <a:t>Female</a:t>
            </a:r>
          </a:p>
        </p:txBody>
      </p:sp>
      <p:sp>
        <p:nvSpPr>
          <p:cNvPr id="12" name="Rectangle 11">
            <a:extLst>
              <a:ext uri="{FF2B5EF4-FFF2-40B4-BE49-F238E27FC236}">
                <a16:creationId xmlns:a16="http://schemas.microsoft.com/office/drawing/2014/main" id="{EDB8AC76-936E-46B2-96E1-57C055E8E642}"/>
              </a:ext>
            </a:extLst>
          </p:cNvPr>
          <p:cNvSpPr/>
          <p:nvPr/>
        </p:nvSpPr>
        <p:spPr>
          <a:xfrm>
            <a:off x="479575" y="6459029"/>
            <a:ext cx="4887877"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353E43"/>
                </a:solidFill>
                <a:effectLst/>
                <a:uLnTx/>
                <a:uFillTx/>
                <a:latin typeface="Arial"/>
                <a:ea typeface="+mn-ea"/>
                <a:cs typeface="Arial"/>
              </a:rPr>
              <a:t>Source: </a:t>
            </a:r>
            <a:r>
              <a:rPr kumimoji="0" lang="en-GB" sz="1000" b="0" i="0" u="none" strike="noStrike" kern="1200" cap="none" spc="0" normalizeH="0" baseline="0" noProof="0">
                <a:ln>
                  <a:noFill/>
                </a:ln>
                <a:solidFill>
                  <a:srgbClr val="353E43"/>
                </a:solidFill>
                <a:effectLst/>
                <a:uLnTx/>
                <a:uFillTx/>
                <a:latin typeface="Arial"/>
                <a:ea typeface="+mn-ea"/>
                <a:cs typeface="Arial"/>
                <a:hlinkClick r:id="rId5"/>
              </a:rPr>
              <a:t>PHE Public Health Outcomes Framework - Healthy life expectancy at birth </a:t>
            </a:r>
            <a:endParaRPr kumimoji="0" lang="en-GB" sz="1000" b="0" i="0" u="none" strike="noStrike" kern="1200" cap="none" spc="0" normalizeH="0" baseline="0" noProof="0">
              <a:ln>
                <a:noFill/>
              </a:ln>
              <a:solidFill>
                <a:srgbClr val="353E43"/>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22773985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0" name="Title 2">
            <a:extLst>
              <a:ext uri="{FF2B5EF4-FFF2-40B4-BE49-F238E27FC236}">
                <a16:creationId xmlns:a16="http://schemas.microsoft.com/office/drawing/2014/main" id="{23A2DC08-ACBF-814F-AB3C-4F7FFB9830CA}"/>
              </a:ext>
            </a:extLst>
          </p:cNvPr>
          <p:cNvSpPr>
            <a:spLocks noGrp="1"/>
          </p:cNvSpPr>
          <p:nvPr>
            <p:ph type="title"/>
          </p:nvPr>
        </p:nvSpPr>
        <p:spPr>
          <a:xfrm>
            <a:off x="661951" y="507997"/>
            <a:ext cx="10751768" cy="923289"/>
          </a:xfrm>
          <a:noFill/>
          <a:ln>
            <a:noFill/>
          </a:ln>
        </p:spPr>
        <p:style>
          <a:lnRef idx="2">
            <a:schemeClr val="dk1">
              <a:shade val="50000"/>
            </a:schemeClr>
          </a:lnRef>
          <a:fillRef idx="1">
            <a:schemeClr val="dk1"/>
          </a:fillRef>
          <a:effectRef idx="0">
            <a:schemeClr val="dk1"/>
          </a:effectRef>
          <a:fontRef idx="minor">
            <a:schemeClr val="lt1"/>
          </a:fontRef>
        </p:style>
        <p:txBody>
          <a:bodyPr anchor="t" anchorCtr="0">
            <a:spAutoFit/>
          </a:bodyPr>
          <a:lstStyle/>
          <a:p>
            <a:r>
              <a:rPr lang="en-US" sz="3000" spc="190">
                <a:solidFill>
                  <a:schemeClr val="accent3">
                    <a:lumMod val="75000"/>
                  </a:schemeClr>
                </a:solidFill>
                <a:latin typeface="Arial" panose="020B0604020202020204" pitchFamily="34" charset="0"/>
                <a:ea typeface="Aktiv Grotesk" panose="020B0504020202020204" pitchFamily="34" charset="0"/>
                <a:cs typeface="Arial" panose="020B0604020202020204" pitchFamily="34" charset="0"/>
              </a:rPr>
              <a:t>HEALTHY LIFE EXPECTANCY VARIES SIGNIFICANTLY ACROSS LONDON BOROUGHS</a:t>
            </a:r>
          </a:p>
        </p:txBody>
      </p:sp>
      <p:sp>
        <p:nvSpPr>
          <p:cNvPr id="13" name="TextBox 12">
            <a:extLst>
              <a:ext uri="{FF2B5EF4-FFF2-40B4-BE49-F238E27FC236}">
                <a16:creationId xmlns:a16="http://schemas.microsoft.com/office/drawing/2014/main" id="{905965EE-0FE6-76A0-1598-BFF18F9BBBA6}"/>
              </a:ext>
            </a:extLst>
          </p:cNvPr>
          <p:cNvSpPr txBox="1"/>
          <p:nvPr/>
        </p:nvSpPr>
        <p:spPr bwMode="gray">
          <a:xfrm>
            <a:off x="661951" y="1587997"/>
            <a:ext cx="5320589" cy="4575609"/>
          </a:xfrm>
          <a:prstGeom prst="rect">
            <a:avLst/>
          </a:prstGeom>
          <a:noFill/>
        </p:spPr>
        <p:txBody>
          <a:bodyPr wrap="square" lIns="0" tIns="0" rIns="0" bIns="0" rtlCol="0" anchor="t">
            <a:noAutofit/>
          </a:bodyPr>
          <a:lstStyle/>
          <a:p>
            <a:pPr>
              <a:defRPr/>
            </a:pPr>
            <a:r>
              <a:rPr lang="en-US" sz="1400" b="1" i="1" kern="0">
                <a:solidFill>
                  <a:schemeClr val="tx1">
                    <a:lumMod val="50000"/>
                  </a:schemeClr>
                </a:solidFill>
                <a:cs typeface="Arial"/>
              </a:rPr>
              <a:t>Data on this slide should be interpreted with caution. It is based on population estimates extrapolated from the 2011 Census</a:t>
            </a:r>
            <a:r>
              <a:rPr lang="en-US" sz="1600" b="1" i="1" kern="0">
                <a:solidFill>
                  <a:schemeClr val="tx1">
                    <a:lumMod val="50000"/>
                  </a:schemeClr>
                </a:solidFill>
                <a:cs typeface="Arial"/>
              </a:rPr>
              <a:t>. </a:t>
            </a:r>
            <a:r>
              <a:rPr lang="en-US" sz="1400" b="1" i="1" kern="0">
                <a:solidFill>
                  <a:schemeClr val="tx1">
                    <a:lumMod val="50000"/>
                  </a:schemeClr>
                </a:solidFill>
                <a:cs typeface="Arial"/>
              </a:rPr>
              <a:t>These were notably different from the population measured at the 2021 Census. </a:t>
            </a:r>
            <a:endParaRPr lang="en-US">
              <a:solidFill>
                <a:schemeClr val="tx1">
                  <a:lumMod val="50000"/>
                </a:schemeClr>
              </a:solidFill>
            </a:endParaRPr>
          </a:p>
          <a:p>
            <a:pPr>
              <a:defRPr/>
            </a:pPr>
            <a:endParaRPr lang="en-US" sz="1400" kern="0">
              <a:solidFill>
                <a:srgbClr val="353E43"/>
              </a:solidFill>
              <a:latin typeface="Arial"/>
              <a:cs typeface="Arial"/>
              <a:sym typeface="Arial"/>
            </a:endParaRPr>
          </a:p>
          <a:p>
            <a:pPr marL="0" marR="0" lvl="0" indent="0" algn="l" defTabSz="914400">
              <a:lnSpc>
                <a:spcPct val="100000"/>
              </a:lnSpc>
              <a:spcBef>
                <a:spcPts val="0"/>
              </a:spcBef>
              <a:spcAft>
                <a:spcPts val="0"/>
              </a:spcAft>
              <a:buSzTx/>
              <a:buFontTx/>
              <a:buNone/>
              <a:tabLst/>
              <a:defRPr/>
            </a:pPr>
            <a:r>
              <a:rPr kumimoji="0" lang="en-US" sz="1400" b="0" i="0" u="none" strike="noStrike" kern="0" cap="none" spc="0" normalizeH="0" baseline="0" noProof="0">
                <a:ln>
                  <a:noFill/>
                </a:ln>
                <a:solidFill>
                  <a:srgbClr val="353E43"/>
                </a:solidFill>
                <a:effectLst/>
                <a:uLnTx/>
                <a:uFillTx/>
                <a:latin typeface="Arial"/>
                <a:ea typeface="+mn-ea"/>
                <a:cs typeface="Arial"/>
                <a:sym typeface="Arial"/>
              </a:rPr>
              <a:t>Between 2018-2020, </a:t>
            </a:r>
            <a:r>
              <a:rPr lang="en-US" sz="1400" kern="0">
                <a:solidFill>
                  <a:srgbClr val="353E43"/>
                </a:solidFill>
                <a:latin typeface="Arial"/>
                <a:cs typeface="Arial"/>
                <a:sym typeface="Arial"/>
              </a:rPr>
              <a:t>t</a:t>
            </a:r>
            <a:r>
              <a:rPr kumimoji="0" lang="en-US" sz="1400" b="0" i="0" u="none" strike="noStrike" kern="0" cap="none" spc="0" normalizeH="0" baseline="0" noProof="0">
                <a:ln>
                  <a:noFill/>
                </a:ln>
                <a:solidFill>
                  <a:srgbClr val="353E43"/>
                </a:solidFill>
                <a:effectLst/>
                <a:uLnTx/>
                <a:uFillTx/>
                <a:latin typeface="Arial"/>
                <a:ea typeface="+mn-ea"/>
                <a:cs typeface="Arial"/>
                <a:sym typeface="Arial"/>
              </a:rPr>
              <a:t>here were significant differences in healthy life expectancy across London boroughs. The range for each gender was:</a:t>
            </a:r>
            <a:endParaRPr lang="en-US">
              <a:cs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1" i="0" u="none" strike="noStrike" kern="0" cap="none" spc="0" normalizeH="0" baseline="0" noProof="0">
                <a:ln>
                  <a:noFill/>
                </a:ln>
                <a:solidFill>
                  <a:srgbClr val="353E43"/>
                </a:solidFill>
                <a:effectLst/>
                <a:uLnTx/>
                <a:uFillTx/>
                <a:latin typeface="Arial"/>
                <a:ea typeface="+mn-ea"/>
                <a:cs typeface="Arial"/>
                <a:sym typeface="Arial"/>
              </a:rPr>
              <a:t>Males: </a:t>
            </a:r>
            <a:r>
              <a:rPr kumimoji="0" lang="en-US" sz="1400" b="0" i="0" u="none" strike="noStrike" kern="0" cap="none" spc="0" normalizeH="0" baseline="0" noProof="0">
                <a:ln>
                  <a:noFill/>
                </a:ln>
                <a:solidFill>
                  <a:srgbClr val="353E43"/>
                </a:solidFill>
                <a:effectLst/>
                <a:uLnTx/>
                <a:uFillTx/>
                <a:latin typeface="Arial"/>
                <a:ea typeface="+mn-ea"/>
                <a:cs typeface="Arial"/>
                <a:sym typeface="Arial"/>
              </a:rPr>
              <a:t>58.1 years in Barking and Dagenham to 70.2 years in Richmond upon Thames</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1" i="0" u="none" strike="noStrike" kern="0" cap="none" spc="0" normalizeH="0" baseline="0" noProof="0">
                <a:ln>
                  <a:noFill/>
                </a:ln>
                <a:solidFill>
                  <a:srgbClr val="353E43"/>
                </a:solidFill>
                <a:effectLst/>
                <a:uLnTx/>
                <a:uFillTx/>
                <a:latin typeface="Arial"/>
                <a:ea typeface="+mn-ea"/>
                <a:cs typeface="Arial"/>
                <a:sym typeface="Arial"/>
              </a:rPr>
              <a:t>Females:</a:t>
            </a:r>
            <a:r>
              <a:rPr kumimoji="0" lang="en-US" sz="1400" b="0" i="0" u="none" strike="noStrike" kern="0" cap="none" spc="0" normalizeH="0" baseline="0" noProof="0">
                <a:ln>
                  <a:noFill/>
                </a:ln>
                <a:solidFill>
                  <a:srgbClr val="353E43"/>
                </a:solidFill>
                <a:effectLst/>
                <a:uLnTx/>
                <a:uFillTx/>
                <a:latin typeface="Arial"/>
                <a:ea typeface="+mn-ea"/>
                <a:cs typeface="Arial"/>
                <a:sym typeface="Arial"/>
              </a:rPr>
              <a:t> 57.8 years in Tower Hamlets to 70.1 years in Wandsworth</a:t>
            </a:r>
          </a:p>
          <a:p>
            <a:pPr marR="0" lvl="0" algn="l" defTabSz="914400" rtl="0" eaLnBrk="1" fontAlgn="auto" latinLnBrk="0" hangingPunct="1">
              <a:lnSpc>
                <a:spcPct val="100000"/>
              </a:lnSpc>
              <a:spcBef>
                <a:spcPts val="0"/>
              </a:spcBef>
              <a:spcAft>
                <a:spcPts val="0"/>
              </a:spcAft>
              <a:buClr>
                <a:srgbClr val="000000"/>
              </a:buClr>
              <a:buSzTx/>
              <a:tabLst/>
              <a:defRPr/>
            </a:pPr>
            <a:endParaRPr lang="en-US" sz="1400" kern="0">
              <a:solidFill>
                <a:srgbClr val="353E43"/>
              </a:solidFill>
              <a:latin typeface="Arial"/>
              <a:cs typeface="Arial"/>
              <a:sym typeface="Arial"/>
            </a:endParaRPr>
          </a:p>
          <a:p>
            <a:pPr marR="0" lvl="0" algn="l" defTabSz="914400" rtl="0" eaLnBrk="1" fontAlgn="auto" latinLnBrk="0" hangingPunct="1">
              <a:lnSpc>
                <a:spcPct val="100000"/>
              </a:lnSpc>
              <a:spcBef>
                <a:spcPts val="0"/>
              </a:spcBef>
              <a:spcAft>
                <a:spcPts val="0"/>
              </a:spcAft>
              <a:buClr>
                <a:srgbClr val="000000"/>
              </a:buClr>
              <a:buSzTx/>
              <a:tabLst/>
              <a:defRPr/>
            </a:pPr>
            <a:r>
              <a:rPr lang="en-US" sz="1400" b="0" i="0" u="none" strike="noStrike" kern="0" cap="none" spc="0" normalizeH="0" baseline="0" noProof="0">
                <a:ln>
                  <a:noFill/>
                </a:ln>
                <a:solidFill>
                  <a:srgbClr val="353E43"/>
                </a:solidFill>
                <a:effectLst/>
                <a:uLnTx/>
                <a:uFillTx/>
                <a:latin typeface="Arial"/>
                <a:cs typeface="Arial"/>
                <a:sym typeface="Arial"/>
              </a:rPr>
              <a:t>More deprived boroughs tended to have a lower healthy life expectancy for both males and females (Fig 10.)</a:t>
            </a:r>
            <a:endParaRPr lang="en-US" sz="1400" b="0" i="0" u="none" strike="noStrike" kern="0" cap="none" spc="0" normalizeH="0" baseline="0" noProof="0">
              <a:ln>
                <a:noFill/>
              </a:ln>
              <a:solidFill>
                <a:srgbClr val="353E43"/>
              </a:solidFill>
              <a:effectLst/>
              <a:uLnTx/>
              <a:uFillTx/>
              <a:latin typeface="Arial"/>
              <a:cs typeface="Arial"/>
            </a:endParaRPr>
          </a:p>
          <a:p>
            <a:pPr marL="285750" marR="0" lvl="0" indent="-285750" algn="l" defTabSz="914400" rtl="0">
              <a:lnSpc>
                <a:spcPct val="100000"/>
              </a:lnSpc>
              <a:spcBef>
                <a:spcPts val="0"/>
              </a:spcBef>
              <a:spcAft>
                <a:spcPts val="0"/>
              </a:spcAft>
              <a:buClr>
                <a:srgbClr val="000000"/>
              </a:buClr>
              <a:buSzTx/>
              <a:buFont typeface="Arial" panose="020B0604020202020204" pitchFamily="34" charset="0"/>
              <a:buChar char="•"/>
              <a:tabLst/>
              <a:defRPr/>
            </a:pPr>
            <a:endParaRPr lang="en-US" sz="1400" b="0" i="0" u="none" strike="noStrike" kern="0" cap="none" spc="0" normalizeH="0" baseline="0" noProof="0">
              <a:ln>
                <a:noFill/>
              </a:ln>
              <a:solidFill>
                <a:srgbClr val="353E43"/>
              </a:solidFill>
              <a:effectLst/>
              <a:uLnTx/>
              <a:uFillTx/>
              <a:latin typeface="Arial"/>
              <a:cs typeface="Arial"/>
            </a:endParaRPr>
          </a:p>
          <a:p>
            <a:pPr>
              <a:defRPr/>
            </a:pPr>
            <a:r>
              <a:rPr lang="en-GB" sz="1200" b="1" kern="0">
                <a:solidFill>
                  <a:srgbClr val="353E43"/>
                </a:solidFill>
                <a:latin typeface="Arial"/>
                <a:cs typeface="Arial"/>
              </a:rPr>
              <a:t>Note: </a:t>
            </a:r>
            <a:r>
              <a:rPr lang="en-GB" sz="1200" kern="0">
                <a:solidFill>
                  <a:srgbClr val="353E43"/>
                </a:solidFill>
                <a:latin typeface="Arial"/>
                <a:cs typeface="Arial"/>
              </a:rPr>
              <a:t>Healthy life expectancy is defined in the OHID Fingertips</a:t>
            </a:r>
            <a:r>
              <a:rPr lang="en-GB" sz="1200" kern="0">
                <a:solidFill>
                  <a:srgbClr val="353E43"/>
                </a:solidFill>
                <a:latin typeface="Arial"/>
                <a:cs typeface="Arial"/>
                <a:hlinkClick r:id="rId3">
                  <a:extLst>
                    <a:ext uri="{A12FA001-AC4F-418D-AE19-62706E023703}">
                      <ahyp:hlinkClr xmlns:ahyp="http://schemas.microsoft.com/office/drawing/2018/hyperlinkcolor" val="tx"/>
                    </a:ext>
                  </a:extLst>
                </a:hlinkClick>
              </a:rPr>
              <a:t> </a:t>
            </a:r>
            <a:r>
              <a:rPr lang="en-GB" sz="1200" kern="0">
                <a:solidFill>
                  <a:srgbClr val="353E43"/>
                </a:solidFill>
                <a:latin typeface="Arial"/>
                <a:cs typeface="Arial"/>
              </a:rPr>
              <a:t>Public Health Outcomes Framework (PHOF) as 'A measure of the average number of years a person would expect to live in good health based on contemporary mortality rates and prevalence of self-reported good health. The prevalence of good health is derived from responses to a survey question on general health’</a:t>
            </a:r>
          </a:p>
          <a:p>
            <a:pPr marR="0" lvl="0" algn="l" defTabSz="914400" rtl="0" eaLnBrk="1" fontAlgn="auto" latinLnBrk="0" hangingPunct="1">
              <a:lnSpc>
                <a:spcPct val="100000"/>
              </a:lnSpc>
              <a:spcBef>
                <a:spcPts val="0"/>
              </a:spcBef>
              <a:spcAft>
                <a:spcPts val="0"/>
              </a:spcAft>
              <a:buSzTx/>
              <a:tabLst/>
              <a:defRPr/>
            </a:pPr>
            <a:endParaRPr lang="en-GB" sz="1200" b="0" i="0" u="none" strike="noStrike" kern="0" cap="none" spc="0" normalizeH="0" baseline="0" noProof="0">
              <a:ln>
                <a:noFill/>
              </a:ln>
              <a:solidFill>
                <a:srgbClr val="353E43"/>
              </a:solidFill>
              <a:effectLst/>
              <a:uLnTx/>
              <a:uFillTx/>
              <a:latin typeface="Arial"/>
              <a:cs typeface="Arial"/>
            </a:endParaRPr>
          </a:p>
          <a:p>
            <a:pPr marL="285750" marR="0" lvl="0" indent="-285750" algn="l" defTabSz="914400">
              <a:lnSpc>
                <a:spcPct val="100000"/>
              </a:lnSpc>
              <a:spcBef>
                <a:spcPts val="0"/>
              </a:spcBef>
              <a:spcAft>
                <a:spcPts val="0"/>
              </a:spcAft>
              <a:buClr>
                <a:srgbClr val="000000"/>
              </a:buClr>
              <a:buSzTx/>
              <a:buFont typeface="Arial" panose="020B0604020202020204" pitchFamily="34" charset="0"/>
              <a:buChar char="•"/>
              <a:tabLst/>
              <a:defRPr/>
            </a:pPr>
            <a:endParaRPr lang="en-US" sz="1400" b="0" i="0" u="none" strike="noStrike" kern="0" cap="none" spc="0" normalizeH="0" baseline="0" noProof="0">
              <a:ln>
                <a:noFill/>
              </a:ln>
              <a:solidFill>
                <a:srgbClr val="353E43"/>
              </a:solidFill>
              <a:effectLst/>
              <a:uLnTx/>
              <a:uFillTx/>
              <a:latin typeface="Arial"/>
              <a:cs typeface="Arial"/>
            </a:endParaRPr>
          </a:p>
          <a:p>
            <a:pPr>
              <a:buClr>
                <a:srgbClr val="000000"/>
              </a:buClr>
              <a:defRPr/>
            </a:pPr>
            <a:endParaRPr lang="en-US" sz="1400" b="0" i="0" u="none" strike="noStrike" kern="0" cap="none" spc="0" normalizeH="0" baseline="0" noProof="0">
              <a:ln>
                <a:noFill/>
              </a:ln>
              <a:solidFill>
                <a:srgbClr val="353E43"/>
              </a:solidFill>
              <a:effectLst/>
              <a:uLnTx/>
              <a:uFillTx/>
              <a:latin typeface="Arial"/>
              <a:cs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lang="en-US" sz="1400" b="0" i="0" u="none" strike="noStrike" kern="0" cap="none" spc="0" normalizeH="0" baseline="0" noProof="0">
              <a:ln>
                <a:noFill/>
              </a:ln>
              <a:solidFill>
                <a:srgbClr val="353E43"/>
              </a:solidFill>
              <a:effectLst/>
              <a:uLnTx/>
              <a:uFillTx/>
              <a:latin typeface="Arial"/>
              <a:cs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a:ln>
                <a:noFill/>
              </a:ln>
              <a:solidFill>
                <a:srgbClr val="353E43"/>
              </a:solidFill>
              <a:effectLst/>
              <a:uLnTx/>
              <a:uFillTx/>
              <a:latin typeface="Arial"/>
              <a:ea typeface="+mn-ea"/>
              <a:cs typeface="Arial"/>
              <a:sym typeface="Arial"/>
            </a:endParaRPr>
          </a:p>
          <a:p>
            <a:pPr marL="285750" indent="-285750">
              <a:buClr>
                <a:srgbClr val="000000"/>
              </a:buClr>
              <a:buFont typeface="Arial" panose="020B0604020202020204" pitchFamily="34" charset="0"/>
              <a:buChar char="•"/>
              <a:defRPr/>
            </a:pPr>
            <a:endParaRPr lang="en-US" sz="1400" kern="0">
              <a:solidFill>
                <a:srgbClr val="353E43"/>
              </a:solidFill>
              <a:latin typeface="Arial"/>
              <a:cs typeface="Arial"/>
            </a:endParaRPr>
          </a:p>
        </p:txBody>
      </p:sp>
      <p:sp>
        <p:nvSpPr>
          <p:cNvPr id="33" name="Text Placeholder 5">
            <a:extLst>
              <a:ext uri="{FF2B5EF4-FFF2-40B4-BE49-F238E27FC236}">
                <a16:creationId xmlns:a16="http://schemas.microsoft.com/office/drawing/2014/main" id="{DB1AB912-F8CC-0541-AED2-082E4223B659}"/>
              </a:ext>
            </a:extLst>
          </p:cNvPr>
          <p:cNvSpPr txBox="1">
            <a:spLocks/>
          </p:cNvSpPr>
          <p:nvPr/>
        </p:nvSpPr>
        <p:spPr>
          <a:xfrm>
            <a:off x="6149829" y="1596364"/>
            <a:ext cx="5369334" cy="256306"/>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GB" sz="1400" b="1" i="0" u="none" strike="noStrike" kern="1200" cap="none" spc="0" normalizeH="0" baseline="0" noProof="0">
                <a:ln>
                  <a:noFill/>
                </a:ln>
                <a:solidFill>
                  <a:srgbClr val="353E43"/>
                </a:solidFill>
                <a:effectLst/>
                <a:uLnTx/>
                <a:uFillTx/>
                <a:latin typeface="Arial"/>
                <a:ea typeface="+mn-ea"/>
                <a:cs typeface="Arial"/>
                <a:sym typeface="Arial"/>
              </a:rPr>
              <a:t>Fig 10. Healthy life expectancy at birth by deprivation for London boroughs, 2018-2020</a:t>
            </a:r>
          </a:p>
        </p:txBody>
      </p:sp>
      <p:graphicFrame>
        <p:nvGraphicFramePr>
          <p:cNvPr id="2" name="Chart 1" descr="A graph showing a plot of healthy life expectancy and average deprivation score for London boroughs for both males and females. The trend is such that as the average deprivation score increases, the healthy life expectancy of the borough tends to decrease. ">
            <a:extLst>
              <a:ext uri="{FF2B5EF4-FFF2-40B4-BE49-F238E27FC236}">
                <a16:creationId xmlns:a16="http://schemas.microsoft.com/office/drawing/2014/main" id="{D2055F17-07AD-C4C3-FF4C-85B3CA80690E}"/>
              </a:ext>
            </a:extLst>
          </p:cNvPr>
          <p:cNvGraphicFramePr>
            <a:graphicFrameLocks/>
          </p:cNvGraphicFramePr>
          <p:nvPr>
            <p:extLst>
              <p:ext uri="{D42A27DB-BD31-4B8C-83A1-F6EECF244321}">
                <p14:modId xmlns:p14="http://schemas.microsoft.com/office/powerpoint/2010/main" val="1450560415"/>
              </p:ext>
            </p:extLst>
          </p:nvPr>
        </p:nvGraphicFramePr>
        <p:xfrm>
          <a:off x="6095999" y="2166091"/>
          <a:ext cx="5616425" cy="4367874"/>
        </p:xfrm>
        <a:graphic>
          <a:graphicData uri="http://schemas.openxmlformats.org/drawingml/2006/chart">
            <c:chart xmlns:c="http://schemas.openxmlformats.org/drawingml/2006/chart" xmlns:r="http://schemas.openxmlformats.org/officeDocument/2006/relationships" r:id="rId4"/>
          </a:graphicData>
        </a:graphic>
      </p:graphicFrame>
      <p:sp>
        <p:nvSpPr>
          <p:cNvPr id="7" name="Speech Bubble: Rectangle 6">
            <a:extLst>
              <a:ext uri="{FF2B5EF4-FFF2-40B4-BE49-F238E27FC236}">
                <a16:creationId xmlns:a16="http://schemas.microsoft.com/office/drawing/2014/main" id="{B0EFE154-9A62-7DD9-600F-3E0148DD7306}"/>
              </a:ext>
              <a:ext uri="{C183D7F6-B498-43B3-948B-1728B52AA6E4}">
                <adec:decorative xmlns:adec="http://schemas.microsoft.com/office/drawing/2017/decorative" val="1"/>
              </a:ext>
            </a:extLst>
          </p:cNvPr>
          <p:cNvSpPr/>
          <p:nvPr/>
        </p:nvSpPr>
        <p:spPr>
          <a:xfrm>
            <a:off x="7211262" y="2492497"/>
            <a:ext cx="870294" cy="251266"/>
          </a:xfrm>
          <a:prstGeom prst="wedgeRectCallout">
            <a:avLst>
              <a:gd name="adj1" fmla="val -18303"/>
              <a:gd name="adj2" fmla="val 92206"/>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b="1">
                <a:solidFill>
                  <a:schemeClr val="tx1"/>
                </a:solidFill>
              </a:rPr>
              <a:t>Richmond</a:t>
            </a:r>
          </a:p>
        </p:txBody>
      </p:sp>
      <p:sp>
        <p:nvSpPr>
          <p:cNvPr id="8" name="Speech Bubble: Rectangle 7">
            <a:extLst>
              <a:ext uri="{FF2B5EF4-FFF2-40B4-BE49-F238E27FC236}">
                <a16:creationId xmlns:a16="http://schemas.microsoft.com/office/drawing/2014/main" id="{88C8D313-2ED1-3588-0D24-0E17E062C3BB}"/>
              </a:ext>
              <a:ext uri="{C183D7F6-B498-43B3-948B-1728B52AA6E4}">
                <adec:decorative xmlns:adec="http://schemas.microsoft.com/office/drawing/2017/decorative" val="1"/>
              </a:ext>
            </a:extLst>
          </p:cNvPr>
          <p:cNvSpPr/>
          <p:nvPr/>
        </p:nvSpPr>
        <p:spPr>
          <a:xfrm>
            <a:off x="10589341" y="4811238"/>
            <a:ext cx="929822" cy="450397"/>
          </a:xfrm>
          <a:prstGeom prst="wedgeRectCallout">
            <a:avLst>
              <a:gd name="adj1" fmla="val 8594"/>
              <a:gd name="adj2" fmla="val -100051"/>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b="1">
                <a:solidFill>
                  <a:schemeClr val="tx1"/>
                </a:solidFill>
              </a:rPr>
              <a:t>Barking &amp; Dagenham</a:t>
            </a:r>
          </a:p>
        </p:txBody>
      </p:sp>
      <p:sp>
        <p:nvSpPr>
          <p:cNvPr id="9" name="Speech Bubble: Rectangle 8">
            <a:extLst>
              <a:ext uri="{FF2B5EF4-FFF2-40B4-BE49-F238E27FC236}">
                <a16:creationId xmlns:a16="http://schemas.microsoft.com/office/drawing/2014/main" id="{4296B540-1900-06D3-0B1B-BE3FFDBD3E0E}"/>
              </a:ext>
              <a:ext uri="{C183D7F6-B498-43B3-948B-1728B52AA6E4}">
                <adec:decorative xmlns:adec="http://schemas.microsoft.com/office/drawing/2017/decorative" val="1"/>
              </a:ext>
            </a:extLst>
          </p:cNvPr>
          <p:cNvSpPr/>
          <p:nvPr/>
        </p:nvSpPr>
        <p:spPr>
          <a:xfrm>
            <a:off x="9685951" y="4783629"/>
            <a:ext cx="710129" cy="380194"/>
          </a:xfrm>
          <a:prstGeom prst="wedgeRectCallout">
            <a:avLst>
              <a:gd name="adj1" fmla="val 41374"/>
              <a:gd name="adj2" fmla="val -91319"/>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b="1">
                <a:solidFill>
                  <a:schemeClr val="tx1"/>
                </a:solidFill>
              </a:rPr>
              <a:t>Tower Hamlets</a:t>
            </a:r>
          </a:p>
        </p:txBody>
      </p:sp>
      <p:sp>
        <p:nvSpPr>
          <p:cNvPr id="10" name="Speech Bubble: Rectangle 9">
            <a:extLst>
              <a:ext uri="{FF2B5EF4-FFF2-40B4-BE49-F238E27FC236}">
                <a16:creationId xmlns:a16="http://schemas.microsoft.com/office/drawing/2014/main" id="{DBD6398E-564F-2A9B-0888-DE7EB3EDDF4E}"/>
              </a:ext>
              <a:ext uri="{C183D7F6-B498-43B3-948B-1728B52AA6E4}">
                <adec:decorative xmlns:adec="http://schemas.microsoft.com/office/drawing/2017/decorative" val="1"/>
              </a:ext>
            </a:extLst>
          </p:cNvPr>
          <p:cNvSpPr/>
          <p:nvPr/>
        </p:nvSpPr>
        <p:spPr>
          <a:xfrm>
            <a:off x="8414192" y="2487946"/>
            <a:ext cx="958019" cy="251266"/>
          </a:xfrm>
          <a:prstGeom prst="wedgeRectCallout">
            <a:avLst>
              <a:gd name="adj1" fmla="val -26210"/>
              <a:gd name="adj2" fmla="val 94577"/>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b="1">
                <a:solidFill>
                  <a:schemeClr val="tx1"/>
                </a:solidFill>
              </a:rPr>
              <a:t>Wandsworth</a:t>
            </a:r>
          </a:p>
        </p:txBody>
      </p:sp>
      <p:sp>
        <p:nvSpPr>
          <p:cNvPr id="21" name="Rectangle 20">
            <a:extLst>
              <a:ext uri="{FF2B5EF4-FFF2-40B4-BE49-F238E27FC236}">
                <a16:creationId xmlns:a16="http://schemas.microsoft.com/office/drawing/2014/main" id="{D490E6DE-CA36-4728-A94E-CA77DE25FFF7}"/>
              </a:ext>
            </a:extLst>
          </p:cNvPr>
          <p:cNvSpPr/>
          <p:nvPr/>
        </p:nvSpPr>
        <p:spPr>
          <a:xfrm>
            <a:off x="479575" y="6459029"/>
            <a:ext cx="4887877"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353E43"/>
                </a:solidFill>
                <a:effectLst/>
                <a:uLnTx/>
                <a:uFillTx/>
                <a:latin typeface="Arial"/>
                <a:ea typeface="+mn-ea"/>
                <a:cs typeface="Arial"/>
              </a:rPr>
              <a:t>Source: PHE Public Health Outcomes Framework</a:t>
            </a:r>
            <a:r>
              <a:rPr kumimoji="0" lang="en-GB" sz="1000" b="0" i="0" u="none" strike="noStrike" kern="1200" cap="none" spc="0" normalizeH="0" baseline="0" noProof="0">
                <a:ln>
                  <a:noFill/>
                </a:ln>
                <a:solidFill>
                  <a:srgbClr val="353E43"/>
                </a:solidFill>
                <a:effectLst/>
                <a:uLnTx/>
                <a:uFillTx/>
                <a:latin typeface="Arial"/>
                <a:ea typeface="+mn-ea"/>
                <a:cs typeface="Arial"/>
                <a:hlinkClick r:id="rId5">
                  <a:extLst>
                    <a:ext uri="{A12FA001-AC4F-418D-AE19-62706E023703}">
                      <ahyp:hlinkClr xmlns:ahyp="http://schemas.microsoft.com/office/drawing/2018/hyperlinkcolor" val="tx"/>
                    </a:ext>
                  </a:extLst>
                </a:hlinkClick>
              </a:rPr>
              <a:t> - Healthy life expectancy at birth </a:t>
            </a:r>
            <a:endParaRPr kumimoji="0" lang="en-GB" sz="1000" b="0" i="0" u="none" strike="noStrike" kern="1200" cap="none" spc="0" normalizeH="0" baseline="0" noProof="0">
              <a:ln>
                <a:noFill/>
              </a:ln>
              <a:solidFill>
                <a:srgbClr val="353E43"/>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20684142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6" name="Title 2">
            <a:extLst>
              <a:ext uri="{FF2B5EF4-FFF2-40B4-BE49-F238E27FC236}">
                <a16:creationId xmlns:a16="http://schemas.microsoft.com/office/drawing/2014/main" id="{8C891ACA-1246-4A4A-80D8-79842EE5FEC1}"/>
              </a:ext>
            </a:extLst>
          </p:cNvPr>
          <p:cNvSpPr txBox="1">
            <a:spLocks noGrp="1"/>
          </p:cNvSpPr>
          <p:nvPr>
            <p:ph type="title" idx="4294967295"/>
          </p:nvPr>
        </p:nvSpPr>
        <p:spPr>
          <a:xfrm>
            <a:off x="623601" y="530407"/>
            <a:ext cx="10751768" cy="507791"/>
          </a:xfrm>
          <a:prstGeom prst="rect">
            <a:avLst/>
          </a:prstGeom>
          <a:noFill/>
          <a:ln w="25400" cap="flat" cmpd="sng" algn="ctr">
            <a:noFill/>
            <a:prstDash val="solid"/>
          </a:ln>
          <a:effectLst/>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0" tIns="45700" rIns="91425" bIns="457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chemeClr val="accent1"/>
              </a:buClr>
              <a:buSzPts val="2800"/>
              <a:buFont typeface="Arial"/>
              <a:buNone/>
              <a:tabLst/>
              <a:defRPr/>
            </a:pPr>
            <a:r>
              <a:rPr kumimoji="0" lang="en-GB" sz="3000" b="1" i="0" u="none" strike="noStrike" kern="0" cap="none" spc="190" normalizeH="0" baseline="0" noProof="0">
                <a:ln>
                  <a:noFill/>
                </a:ln>
                <a:solidFill>
                  <a:schemeClr val="accent3">
                    <a:lumMod val="75000"/>
                  </a:schemeClr>
                </a:solidFill>
                <a:effectLst/>
                <a:uLnTx/>
                <a:uFillTx/>
                <a:latin typeface="Arial"/>
                <a:ea typeface="Aktiv Grotesk" panose="020B0504020202020204" pitchFamily="34" charset="0"/>
                <a:cs typeface="Arial"/>
                <a:sym typeface="Arial"/>
              </a:rPr>
              <a:t>DISABILITY FREE LIFE EXPECTANCY IN LONDON</a:t>
            </a:r>
            <a:endParaRPr kumimoji="0" lang="en-US" sz="3000" b="1" i="0" u="none" strike="noStrike" kern="0" cap="none" spc="190" normalizeH="0" baseline="0" noProof="0">
              <a:ln>
                <a:noFill/>
              </a:ln>
              <a:solidFill>
                <a:schemeClr val="accent3">
                  <a:lumMod val="75000"/>
                </a:schemeClr>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p:txBody>
      </p:sp>
      <p:sp>
        <p:nvSpPr>
          <p:cNvPr id="17" name="Text Placeholder 5">
            <a:extLst>
              <a:ext uri="{FF2B5EF4-FFF2-40B4-BE49-F238E27FC236}">
                <a16:creationId xmlns:a16="http://schemas.microsoft.com/office/drawing/2014/main" id="{A7B82089-2CD6-466A-8DDB-104EA8C62AB1}"/>
              </a:ext>
            </a:extLst>
          </p:cNvPr>
          <p:cNvSpPr txBox="1">
            <a:spLocks/>
          </p:cNvSpPr>
          <p:nvPr/>
        </p:nvSpPr>
        <p:spPr>
          <a:xfrm>
            <a:off x="634486" y="1070412"/>
            <a:ext cx="10650071" cy="2631490"/>
          </a:xfrm>
          <a:prstGeom prst="rect">
            <a:avLst/>
          </a:prstGeom>
        </p:spPr>
        <p:txBody>
          <a:bodyPr vert="horz" wrap="square" lIns="0" tIns="45720" rIns="91440" bIns="45720" rtlCol="0" anchor="t" anchorCtr="0">
            <a:sp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spcAft>
                <a:spcPts val="1200"/>
              </a:spcAft>
              <a:defRPr/>
            </a:pPr>
            <a:r>
              <a:rPr kumimoji="0" lang="en-GB" sz="1400" b="0" i="0" u="none" strike="noStrike" kern="1200" cap="none" spc="-20" normalizeH="0" baseline="0" noProof="0">
                <a:ln>
                  <a:noFill/>
                </a:ln>
                <a:solidFill>
                  <a:srgbClr val="353E43"/>
                </a:solidFill>
                <a:effectLst/>
                <a:uLnTx/>
                <a:uFillTx/>
                <a:latin typeface="Arial"/>
                <a:ea typeface="Aktiv Grotesk" panose="020B0504020202020204" pitchFamily="34" charset="0"/>
                <a:cs typeface="Arial"/>
                <a:sym typeface="Arial"/>
              </a:rPr>
              <a:t>Between 2020-2022, Londoners could expect to live just under one fifth (19%) of their lives with a </a:t>
            </a:r>
            <a:r>
              <a:rPr lang="en-GB" sz="1400" spc="-20">
                <a:solidFill>
                  <a:srgbClr val="353E43"/>
                </a:solidFill>
                <a:latin typeface="Arial"/>
                <a:ea typeface="Aktiv Grotesk" panose="020B0504020202020204" pitchFamily="34" charset="0"/>
                <a:cs typeface="Arial"/>
                <a:sym typeface="Arial"/>
              </a:rPr>
              <a:t>disability, a similar proportion to the previous year. Disability-free life expectancy has declined </a:t>
            </a:r>
            <a:r>
              <a:rPr lang="en-GB" sz="1400" spc="-20">
                <a:solidFill>
                  <a:srgbClr val="353E43"/>
                </a:solidFill>
                <a:ea typeface="Aktiv Grotesk" panose="020B0504020202020204" pitchFamily="34" charset="0"/>
                <a:cs typeface="Arial"/>
                <a:sym typeface="Arial"/>
              </a:rPr>
              <a:t>by 2 years for women</a:t>
            </a:r>
            <a:r>
              <a:rPr lang="en-GB" sz="1400" spc="-20">
                <a:solidFill>
                  <a:srgbClr val="353E43"/>
                </a:solidFill>
                <a:latin typeface="Arial"/>
                <a:ea typeface="Aktiv Grotesk" panose="020B0504020202020204" pitchFamily="34" charset="0"/>
                <a:cs typeface="Arial"/>
                <a:sym typeface="Arial"/>
              </a:rPr>
              <a:t> </a:t>
            </a:r>
            <a:r>
              <a:rPr lang="en-GB" sz="1400" spc="-20">
                <a:solidFill>
                  <a:srgbClr val="353E43"/>
                </a:solidFill>
                <a:ea typeface="Aktiv Grotesk" panose="020B0504020202020204" pitchFamily="34" charset="0"/>
                <a:cs typeface="Arial"/>
                <a:sym typeface="Arial"/>
              </a:rPr>
              <a:t>since 2014-16</a:t>
            </a:r>
            <a:r>
              <a:rPr lang="en-GB" sz="1400" spc="-20">
                <a:solidFill>
                  <a:srgbClr val="353E43"/>
                </a:solidFill>
                <a:latin typeface="Arial"/>
                <a:ea typeface="Aktiv Grotesk" panose="020B0504020202020204" pitchFamily="34" charset="0"/>
                <a:cs typeface="Arial"/>
                <a:sym typeface="Arial"/>
              </a:rPr>
              <a:t>, but not changed significantly for males.</a:t>
            </a:r>
            <a:endParaRPr lang="en-GB" spc="-20">
              <a:solidFill>
                <a:srgbClr val="353E43"/>
              </a:solidFill>
              <a:latin typeface="Arial"/>
              <a:ea typeface="Aktiv Grotesk" panose="020B0504020202020204" pitchFamily="34" charset="0"/>
              <a:cs typeface="Arial"/>
              <a:sym typeface="Arial"/>
            </a:endParaRPr>
          </a:p>
          <a:p>
            <a:pPr>
              <a:spcAft>
                <a:spcPts val="600"/>
              </a:spcAft>
              <a:defRPr/>
            </a:pPr>
            <a:r>
              <a:rPr lang="en-US" sz="1400" b="1" i="1" spc="-20">
                <a:solidFill>
                  <a:schemeClr val="tx1">
                    <a:lumMod val="50000"/>
                  </a:schemeClr>
                </a:solidFill>
                <a:latin typeface="Arial"/>
                <a:cs typeface="Arial"/>
              </a:rPr>
              <a:t>Data below should be interpreted with caution. It is based on population estimates extrapolated from the 2011 Census. These were notably different from the population measured at the 2021 Census.</a:t>
            </a:r>
            <a:endParaRPr lang="en-GB" sz="1400" spc="-20">
              <a:solidFill>
                <a:srgbClr val="353E43"/>
              </a:solidFill>
              <a:latin typeface="Arial"/>
              <a:cs typeface="Arial"/>
            </a:endParaRPr>
          </a:p>
          <a:p>
            <a:pPr>
              <a:spcAft>
                <a:spcPts val="600"/>
              </a:spcAft>
              <a:buClr>
                <a:srgbClr val="000000"/>
              </a:buClr>
              <a:defRPr/>
            </a:pPr>
            <a:r>
              <a:rPr lang="en-GB" sz="1400" kern="0">
                <a:solidFill>
                  <a:srgbClr val="000000"/>
                </a:solidFill>
                <a:cs typeface="Arial"/>
                <a:sym typeface="Arial"/>
              </a:rPr>
              <a:t>In 2018-20, there was significant variation in the proportion of life spent with disability across London. For males, this varied from 26% in Greenwich, to 12% in Southwark; while for females, this ranged from 35% in Hammersmith and Fulham, to 18% in Wandsworth </a:t>
            </a:r>
            <a:endParaRPr lang="en-GB" sz="800" kern="0">
              <a:solidFill>
                <a:srgbClr val="000000"/>
              </a:solidFill>
              <a:cs typeface="Arial"/>
              <a:sym typeface="Arial"/>
            </a:endParaRPr>
          </a:p>
          <a:p>
            <a:pPr>
              <a:spcAft>
                <a:spcPts val="600"/>
              </a:spcAft>
              <a:buClr>
                <a:srgbClr val="000000"/>
              </a:buClr>
              <a:defRPr/>
            </a:pPr>
            <a:r>
              <a:rPr lang="en-GB" sz="1400" kern="0">
                <a:solidFill>
                  <a:srgbClr val="000000"/>
                </a:solidFill>
                <a:cs typeface="Arial"/>
                <a:sym typeface="Arial"/>
              </a:rPr>
              <a:t>The relationship between disability-free life expectancy and proportion of life spent with disability for London boroughs (Fig. 11) demonstrates that lower disability-free life expectancy is not wholly explained by lower life expectancy, suggesting that significant inequalities in morbidity as well as mortality occur across geographies. </a:t>
            </a:r>
            <a:endParaRPr lang="en-US" sz="1400" kern="0">
              <a:solidFill>
                <a:srgbClr val="000000"/>
              </a:solidFill>
              <a:cs typeface="Arial"/>
              <a:sym typeface="Arial"/>
            </a:endParaRPr>
          </a:p>
          <a:p>
            <a:pPr marL="742950" lvl="1" indent="-285750">
              <a:spcAft>
                <a:spcPts val="600"/>
              </a:spcAft>
              <a:buClr>
                <a:srgbClr val="000000"/>
              </a:buClr>
              <a:buFont typeface="Wingdings" panose="05000000000000000000" pitchFamily="2" charset="2"/>
              <a:buChar char="§"/>
              <a:defRPr/>
            </a:pPr>
            <a:endParaRPr lang="en-GB" sz="1400" kern="0">
              <a:solidFill>
                <a:srgbClr val="000000"/>
              </a:solidFill>
              <a:cs typeface="Arial"/>
            </a:endParaRPr>
          </a:p>
        </p:txBody>
      </p:sp>
      <p:sp>
        <p:nvSpPr>
          <p:cNvPr id="9" name="Rectangle 8">
            <a:extLst>
              <a:ext uri="{FF2B5EF4-FFF2-40B4-BE49-F238E27FC236}">
                <a16:creationId xmlns:a16="http://schemas.microsoft.com/office/drawing/2014/main" id="{EF393212-A71A-4311-B846-00C4E9477ABA}"/>
              </a:ext>
            </a:extLst>
          </p:cNvPr>
          <p:cNvSpPr/>
          <p:nvPr/>
        </p:nvSpPr>
        <p:spPr>
          <a:xfrm>
            <a:off x="3392552" y="6305140"/>
            <a:ext cx="7771742" cy="400110"/>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353E43">
                    <a:lumMod val="50000"/>
                  </a:srgbClr>
                </a:solidFill>
                <a:effectLst/>
                <a:uLnTx/>
                <a:uFillTx/>
                <a:latin typeface="Arial"/>
                <a:ea typeface="+mn-ea"/>
                <a:cs typeface="Arial"/>
              </a:rPr>
              <a:t>Note</a:t>
            </a:r>
            <a:r>
              <a:rPr kumimoji="0" lang="en-GB" sz="1000" b="0" i="0" u="none" strike="noStrike" kern="0" cap="none" spc="0" normalizeH="0" baseline="0" noProof="0">
                <a:ln>
                  <a:noFill/>
                </a:ln>
                <a:solidFill>
                  <a:srgbClr val="353E43">
                    <a:lumMod val="50000"/>
                  </a:srgbClr>
                </a:solidFill>
                <a:effectLst/>
                <a:uLnTx/>
                <a:uFillTx/>
                <a:latin typeface="Arial"/>
                <a:ea typeface="+mn-ea"/>
                <a:cs typeface="Arial"/>
              </a:rPr>
              <a:t>: Disability-free life expectancy is defined as the average number of years a person aged 'x' would live disability-free (no limiting long-term illness) if he or she experienced the particular area's age-specific mortality and health rates throughout their life.</a:t>
            </a:r>
            <a:endParaRPr kumimoji="0" lang="en-GB" sz="1000" b="0" i="0" u="none" strike="noStrike" kern="1200" cap="none" spc="0" normalizeH="0" baseline="0" noProof="0">
              <a:ln>
                <a:noFill/>
              </a:ln>
              <a:solidFill>
                <a:srgbClr val="FFFFFF">
                  <a:lumMod val="50000"/>
                </a:srgbClr>
              </a:solidFill>
              <a:effectLst/>
              <a:uLnTx/>
              <a:uFillTx/>
              <a:latin typeface="Arial"/>
              <a:ea typeface="+mn-ea"/>
              <a:cs typeface="Arial" panose="020B0604020202020204" pitchFamily="34" charset="0"/>
            </a:endParaRPr>
          </a:p>
        </p:txBody>
      </p:sp>
      <p:sp>
        <p:nvSpPr>
          <p:cNvPr id="13" name="Text Placeholder 5">
            <a:extLst>
              <a:ext uri="{FF2B5EF4-FFF2-40B4-BE49-F238E27FC236}">
                <a16:creationId xmlns:a16="http://schemas.microsoft.com/office/drawing/2014/main" id="{620BB78F-C9DC-BC46-91C5-52E6C61465C4}"/>
              </a:ext>
            </a:extLst>
          </p:cNvPr>
          <p:cNvSpPr txBox="1">
            <a:spLocks/>
          </p:cNvSpPr>
          <p:nvPr/>
        </p:nvSpPr>
        <p:spPr>
          <a:xfrm>
            <a:off x="623601" y="3476894"/>
            <a:ext cx="10680989" cy="225314"/>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GB" sz="1400" b="1" i="0" u="none" strike="noStrike" kern="1200" cap="none" spc="0" normalizeH="0" baseline="0" noProof="0">
                <a:ln>
                  <a:noFill/>
                </a:ln>
                <a:solidFill>
                  <a:srgbClr val="353E43"/>
                </a:solidFill>
                <a:effectLst/>
                <a:uLnTx/>
                <a:uFillTx/>
                <a:latin typeface="Arial" panose="020B0604020202020204" pitchFamily="34" charset="0"/>
                <a:ea typeface="+mn-ea"/>
                <a:cs typeface="Arial"/>
                <a:sym typeface="Arial"/>
              </a:rPr>
              <a:t>Fig 11. Percent of life spent with a disability, by disability free life expectancy from birth, London Borough and sex, 2018-20</a:t>
            </a:r>
          </a:p>
        </p:txBody>
      </p:sp>
      <p:graphicFrame>
        <p:nvGraphicFramePr>
          <p:cNvPr id="3" name="Chart 2" descr="Graph showing a plot of proportion of life lived with disability against the disability free life expectancy by London borough for males. The trend is such that as the disability free life expectancy increases, the proportion of life spent with disability decreases. ">
            <a:extLst>
              <a:ext uri="{FF2B5EF4-FFF2-40B4-BE49-F238E27FC236}">
                <a16:creationId xmlns:a16="http://schemas.microsoft.com/office/drawing/2014/main" id="{E0814F1C-123A-BE78-3DDD-CCF21E948C61}"/>
              </a:ext>
            </a:extLst>
          </p:cNvPr>
          <p:cNvGraphicFramePr>
            <a:graphicFrameLocks/>
          </p:cNvGraphicFramePr>
          <p:nvPr>
            <p:extLst>
              <p:ext uri="{D42A27DB-BD31-4B8C-83A1-F6EECF244321}">
                <p14:modId xmlns:p14="http://schemas.microsoft.com/office/powerpoint/2010/main" val="1092819190"/>
              </p:ext>
            </p:extLst>
          </p:nvPr>
        </p:nvGraphicFramePr>
        <p:xfrm>
          <a:off x="623601" y="3691922"/>
          <a:ext cx="5442871" cy="26985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descr="Graph showing a plot of proportion of life lived with disability against the disability free life expectancy by London borough for females. The trend is such that as the disability free life expectancy increases, the proportion of life spent with disability decreases.">
            <a:extLst>
              <a:ext uri="{FF2B5EF4-FFF2-40B4-BE49-F238E27FC236}">
                <a16:creationId xmlns:a16="http://schemas.microsoft.com/office/drawing/2014/main" id="{4B1DA0D5-23D2-D795-595B-76C424C94389}"/>
              </a:ext>
            </a:extLst>
          </p:cNvPr>
          <p:cNvGraphicFramePr>
            <a:graphicFrameLocks/>
          </p:cNvGraphicFramePr>
          <p:nvPr>
            <p:extLst>
              <p:ext uri="{D42A27DB-BD31-4B8C-83A1-F6EECF244321}">
                <p14:modId xmlns:p14="http://schemas.microsoft.com/office/powerpoint/2010/main" val="3559798434"/>
              </p:ext>
            </p:extLst>
          </p:nvPr>
        </p:nvGraphicFramePr>
        <p:xfrm>
          <a:off x="6066472" y="3698554"/>
          <a:ext cx="5333275" cy="2698802"/>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a:extLst>
              <a:ext uri="{FF2B5EF4-FFF2-40B4-BE49-F238E27FC236}">
                <a16:creationId xmlns:a16="http://schemas.microsoft.com/office/drawing/2014/main" id="{F6AC913F-F73B-4DCE-9CAE-2B8A9B81D781}"/>
              </a:ext>
              <a:ext uri="{C183D7F6-B498-43B3-948B-1728B52AA6E4}">
                <adec:decorative xmlns:adec="http://schemas.microsoft.com/office/drawing/2017/decorative" val="1"/>
              </a:ext>
            </a:extLst>
          </p:cNvPr>
          <p:cNvSpPr txBox="1"/>
          <p:nvPr/>
        </p:nvSpPr>
        <p:spPr>
          <a:xfrm>
            <a:off x="1688012" y="5141066"/>
            <a:ext cx="76899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353E43"/>
                </a:solidFill>
                <a:effectLst/>
                <a:uLnTx/>
                <a:uFillTx/>
                <a:latin typeface="Arial"/>
                <a:ea typeface="+mn-ea"/>
                <a:cs typeface="+mn-cs"/>
              </a:rPr>
              <a:t>Male</a:t>
            </a:r>
            <a:endParaRPr kumimoji="0" lang="en-GB" sz="1600" b="1" i="0" u="none" strike="noStrike" kern="1200" cap="none" spc="0" normalizeH="0" baseline="0" noProof="0">
              <a:ln>
                <a:noFill/>
              </a:ln>
              <a:solidFill>
                <a:srgbClr val="353E43"/>
              </a:solidFill>
              <a:effectLst/>
              <a:uLnTx/>
              <a:uFillTx/>
              <a:latin typeface="Arial"/>
              <a:ea typeface="+mn-ea"/>
              <a:cs typeface="+mn-cs"/>
            </a:endParaRPr>
          </a:p>
        </p:txBody>
      </p:sp>
      <p:sp>
        <p:nvSpPr>
          <p:cNvPr id="15" name="TextBox 14">
            <a:extLst>
              <a:ext uri="{FF2B5EF4-FFF2-40B4-BE49-F238E27FC236}">
                <a16:creationId xmlns:a16="http://schemas.microsoft.com/office/drawing/2014/main" id="{9FF173BF-6BE3-4772-8447-DD73097F232B}"/>
              </a:ext>
              <a:ext uri="{C183D7F6-B498-43B3-948B-1728B52AA6E4}">
                <adec:decorative xmlns:adec="http://schemas.microsoft.com/office/drawing/2017/decorative" val="1"/>
              </a:ext>
            </a:extLst>
          </p:cNvPr>
          <p:cNvSpPr txBox="1"/>
          <p:nvPr/>
        </p:nvSpPr>
        <p:spPr>
          <a:xfrm>
            <a:off x="7105243" y="5144938"/>
            <a:ext cx="128991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353E43"/>
                </a:solidFill>
                <a:effectLst/>
                <a:uLnTx/>
                <a:uFillTx/>
                <a:latin typeface="Arial"/>
                <a:ea typeface="+mn-ea"/>
                <a:cs typeface="+mn-cs"/>
              </a:rPr>
              <a:t>Female</a:t>
            </a:r>
            <a:endParaRPr kumimoji="0" lang="en-GB" sz="1600" b="1" i="0" u="none" strike="noStrike" kern="1200" cap="none" spc="0" normalizeH="0" baseline="0" noProof="0">
              <a:ln>
                <a:noFill/>
              </a:ln>
              <a:solidFill>
                <a:srgbClr val="353E43"/>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8967A5C0-44B0-466A-9702-C083093A1799}"/>
              </a:ext>
            </a:extLst>
          </p:cNvPr>
          <p:cNvSpPr/>
          <p:nvPr/>
        </p:nvSpPr>
        <p:spPr>
          <a:xfrm>
            <a:off x="479575" y="6459029"/>
            <a:ext cx="2912977"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effectLst/>
                <a:uLnTx/>
                <a:uFillTx/>
                <a:latin typeface="Arial"/>
                <a:ea typeface="+mn-ea"/>
                <a:cs typeface="Arial"/>
              </a:rPr>
              <a:t>Source: </a:t>
            </a:r>
            <a:r>
              <a:rPr kumimoji="0" lang="en-GB" sz="1000" b="0" i="0" u="none" strike="noStrike" kern="1200" cap="none" spc="0" normalizeH="0" baseline="0" noProof="0">
                <a:ln>
                  <a:noFill/>
                </a:ln>
                <a:effectLst/>
                <a:uLnTx/>
                <a:uFillTx/>
                <a:latin typeface="Arial"/>
                <a:ea typeface="+mn-ea"/>
                <a:cs typeface="+mn-cs"/>
                <a:hlinkClick r:id="rId5">
                  <a:extLst>
                    <a:ext uri="{A12FA001-AC4F-418D-AE19-62706E023703}">
                      <ahyp:hlinkClr xmlns:ahyp="http://schemas.microsoft.com/office/drawing/2018/hyperlinkcolor" val="tx"/>
                    </a:ext>
                  </a:extLst>
                </a:hlinkClick>
              </a:rPr>
              <a:t>ONS Health state life expectancies, UK </a:t>
            </a:r>
            <a:endParaRPr kumimoji="0" lang="en-GB" sz="1000" b="0" i="0" u="none" strike="noStrike" kern="1200" cap="none" spc="0" normalizeH="0" baseline="0" noProof="0">
              <a:ln>
                <a:noFill/>
              </a:ln>
              <a:effectLst/>
              <a:uLnTx/>
              <a:uFillTx/>
              <a:latin typeface="Arial"/>
              <a:ea typeface="+mn-ea"/>
              <a:cs typeface="Arial" panose="020B0604020202020204" pitchFamily="34" charset="0"/>
            </a:endParaRPr>
          </a:p>
        </p:txBody>
      </p:sp>
      <p:sp>
        <p:nvSpPr>
          <p:cNvPr id="5" name="Speech Bubble: Rectangle 4">
            <a:extLst>
              <a:ext uri="{FF2B5EF4-FFF2-40B4-BE49-F238E27FC236}">
                <a16:creationId xmlns:a16="http://schemas.microsoft.com/office/drawing/2014/main" id="{72BBB15E-67DC-D6A5-53EB-7A9744F987ED}"/>
              </a:ext>
              <a:ext uri="{C183D7F6-B498-43B3-948B-1728B52AA6E4}">
                <adec:decorative xmlns:adec="http://schemas.microsoft.com/office/drawing/2017/decorative" val="1"/>
              </a:ext>
            </a:extLst>
          </p:cNvPr>
          <p:cNvSpPr/>
          <p:nvPr/>
        </p:nvSpPr>
        <p:spPr>
          <a:xfrm>
            <a:off x="1748843" y="4426919"/>
            <a:ext cx="870340" cy="155632"/>
          </a:xfrm>
          <a:prstGeom prst="wedgeRectCallout">
            <a:avLst>
              <a:gd name="adj1" fmla="val 16299"/>
              <a:gd name="adj2" fmla="val -207328"/>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b="1">
                <a:solidFill>
                  <a:schemeClr val="tx1"/>
                </a:solidFill>
              </a:rPr>
              <a:t>Greenwich</a:t>
            </a:r>
          </a:p>
        </p:txBody>
      </p:sp>
      <p:sp>
        <p:nvSpPr>
          <p:cNvPr id="7" name="Speech Bubble: Rectangle 6">
            <a:extLst>
              <a:ext uri="{FF2B5EF4-FFF2-40B4-BE49-F238E27FC236}">
                <a16:creationId xmlns:a16="http://schemas.microsoft.com/office/drawing/2014/main" id="{514643BE-5ED2-7927-7AC3-23C9216A54B5}"/>
              </a:ext>
              <a:ext uri="{C183D7F6-B498-43B3-948B-1728B52AA6E4}">
                <adec:decorative xmlns:adec="http://schemas.microsoft.com/office/drawing/2017/decorative" val="1"/>
              </a:ext>
            </a:extLst>
          </p:cNvPr>
          <p:cNvSpPr/>
          <p:nvPr/>
        </p:nvSpPr>
        <p:spPr>
          <a:xfrm>
            <a:off x="5089181" y="4249688"/>
            <a:ext cx="870340" cy="155632"/>
          </a:xfrm>
          <a:prstGeom prst="wedgeRectCallout">
            <a:avLst>
              <a:gd name="adj1" fmla="val -19889"/>
              <a:gd name="adj2" fmla="val 145196"/>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b="1">
                <a:solidFill>
                  <a:schemeClr val="tx1"/>
                </a:solidFill>
              </a:rPr>
              <a:t>Bromley</a:t>
            </a:r>
          </a:p>
        </p:txBody>
      </p:sp>
      <p:sp>
        <p:nvSpPr>
          <p:cNvPr id="8" name="Speech Bubble: Rectangle 7">
            <a:extLst>
              <a:ext uri="{FF2B5EF4-FFF2-40B4-BE49-F238E27FC236}">
                <a16:creationId xmlns:a16="http://schemas.microsoft.com/office/drawing/2014/main" id="{4604C2B2-2875-21BB-9E24-938767007560}"/>
              </a:ext>
              <a:ext uri="{C183D7F6-B498-43B3-948B-1728B52AA6E4}">
                <adec:decorative xmlns:adec="http://schemas.microsoft.com/office/drawing/2017/decorative" val="1"/>
              </a:ext>
            </a:extLst>
          </p:cNvPr>
          <p:cNvSpPr/>
          <p:nvPr/>
        </p:nvSpPr>
        <p:spPr>
          <a:xfrm>
            <a:off x="4707487" y="5189978"/>
            <a:ext cx="870340" cy="155632"/>
          </a:xfrm>
          <a:prstGeom prst="wedgeRectCallout">
            <a:avLst>
              <a:gd name="adj1" fmla="val 35243"/>
              <a:gd name="adj2" fmla="val -174753"/>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b="1">
                <a:solidFill>
                  <a:schemeClr val="tx1"/>
                </a:solidFill>
              </a:rPr>
              <a:t>Southwark</a:t>
            </a:r>
          </a:p>
        </p:txBody>
      </p:sp>
      <p:sp>
        <p:nvSpPr>
          <p:cNvPr id="18" name="Speech Bubble: Rectangle 17">
            <a:extLst>
              <a:ext uri="{FF2B5EF4-FFF2-40B4-BE49-F238E27FC236}">
                <a16:creationId xmlns:a16="http://schemas.microsoft.com/office/drawing/2014/main" id="{4F8978F6-0520-3AD2-3E2B-DF589D391550}"/>
              </a:ext>
              <a:ext uri="{C183D7F6-B498-43B3-948B-1728B52AA6E4}">
                <adec:decorative xmlns:adec="http://schemas.microsoft.com/office/drawing/2017/decorative" val="1"/>
              </a:ext>
            </a:extLst>
          </p:cNvPr>
          <p:cNvSpPr/>
          <p:nvPr/>
        </p:nvSpPr>
        <p:spPr>
          <a:xfrm>
            <a:off x="10148826" y="4111241"/>
            <a:ext cx="945785" cy="342242"/>
          </a:xfrm>
          <a:prstGeom prst="wedgeRectCallout">
            <a:avLst>
              <a:gd name="adj1" fmla="val -18303"/>
              <a:gd name="adj2" fmla="val 92206"/>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b="1">
                <a:solidFill>
                  <a:schemeClr val="tx1"/>
                </a:solidFill>
              </a:rPr>
              <a:t>Kensington &amp; Chelsea</a:t>
            </a:r>
          </a:p>
        </p:txBody>
      </p:sp>
      <p:sp>
        <p:nvSpPr>
          <p:cNvPr id="20" name="Speech Bubble: Rectangle 19">
            <a:extLst>
              <a:ext uri="{FF2B5EF4-FFF2-40B4-BE49-F238E27FC236}">
                <a16:creationId xmlns:a16="http://schemas.microsoft.com/office/drawing/2014/main" id="{EACF1C25-1B8E-51D7-622C-AF120651B3F3}"/>
              </a:ext>
              <a:ext uri="{C183D7F6-B498-43B3-948B-1728B52AA6E4}">
                <adec:decorative xmlns:adec="http://schemas.microsoft.com/office/drawing/2017/decorative" val="1"/>
              </a:ext>
            </a:extLst>
          </p:cNvPr>
          <p:cNvSpPr/>
          <p:nvPr/>
        </p:nvSpPr>
        <p:spPr>
          <a:xfrm>
            <a:off x="9675934" y="5144658"/>
            <a:ext cx="945785" cy="176456"/>
          </a:xfrm>
          <a:prstGeom prst="wedgeRectCallout">
            <a:avLst>
              <a:gd name="adj1" fmla="val 35243"/>
              <a:gd name="adj2" fmla="val -174753"/>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b="1">
                <a:solidFill>
                  <a:schemeClr val="tx1"/>
                </a:solidFill>
              </a:rPr>
              <a:t>Wandsworth</a:t>
            </a:r>
          </a:p>
        </p:txBody>
      </p:sp>
      <p:sp>
        <p:nvSpPr>
          <p:cNvPr id="6" name="Speech Bubble: Rectangle 5">
            <a:extLst>
              <a:ext uri="{FF2B5EF4-FFF2-40B4-BE49-F238E27FC236}">
                <a16:creationId xmlns:a16="http://schemas.microsoft.com/office/drawing/2014/main" id="{B7F12760-DE11-095F-F853-38E62DB0D382}"/>
              </a:ext>
              <a:ext uri="{C183D7F6-B498-43B3-948B-1728B52AA6E4}">
                <adec:decorative xmlns:adec="http://schemas.microsoft.com/office/drawing/2017/decorative" val="1"/>
              </a:ext>
            </a:extLst>
          </p:cNvPr>
          <p:cNvSpPr/>
          <p:nvPr/>
        </p:nvSpPr>
        <p:spPr>
          <a:xfrm flipH="1">
            <a:off x="7193280" y="4400169"/>
            <a:ext cx="1046480" cy="307777"/>
          </a:xfrm>
          <a:prstGeom prst="wedgeRectCallout">
            <a:avLst>
              <a:gd name="adj1" fmla="val 11426"/>
              <a:gd name="adj2" fmla="val -119838"/>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000" b="1">
                <a:solidFill>
                  <a:schemeClr val="tx1"/>
                </a:solidFill>
              </a:rPr>
              <a:t>Hammersmith &amp; Fulham</a:t>
            </a:r>
            <a:endParaRPr lang="en-US">
              <a:solidFill>
                <a:schemeClr val="tx1"/>
              </a:solidFill>
            </a:endParaRPr>
          </a:p>
        </p:txBody>
      </p:sp>
    </p:spTree>
    <p:extLst>
      <p:ext uri="{BB962C8B-B14F-4D97-AF65-F5344CB8AC3E}">
        <p14:creationId xmlns:p14="http://schemas.microsoft.com/office/powerpoint/2010/main" val="37795689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7742480D-E56A-4DB9-A9BD-A2C4D1EE7885}"/>
              </a:ext>
            </a:extLst>
          </p:cNvPr>
          <p:cNvSpPr txBox="1">
            <a:spLocks noGrp="1"/>
          </p:cNvSpPr>
          <p:nvPr>
            <p:ph type="title" idx="4294967295"/>
          </p:nvPr>
        </p:nvSpPr>
        <p:spPr>
          <a:xfrm>
            <a:off x="623601" y="530407"/>
            <a:ext cx="10751768" cy="923289"/>
          </a:xfrm>
          <a:prstGeom prst="rect">
            <a:avLst/>
          </a:prstGeom>
          <a:noFill/>
          <a:ln w="25400" cap="flat" cmpd="sng" algn="ctr">
            <a:noFill/>
            <a:prstDash val="solid"/>
          </a:ln>
          <a:effectLst/>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0" tIns="45700" rIns="91425" bIns="457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chemeClr val="accent1"/>
              </a:buClr>
              <a:buSzPts val="2800"/>
              <a:buFont typeface="Arial"/>
              <a:buNone/>
              <a:tabLst/>
              <a:defRPr/>
            </a:pPr>
            <a:r>
              <a:rPr kumimoji="0" lang="en-GB" sz="3000" b="1" i="0" u="none" strike="noStrike" kern="0" cap="none" spc="190" normalizeH="0" baseline="0" noProof="0">
                <a:ln>
                  <a:noFill/>
                </a:ln>
                <a:solidFill>
                  <a:schemeClr val="accent3">
                    <a:lumMod val="75000"/>
                  </a:schemeClr>
                </a:solidFill>
                <a:effectLst/>
                <a:uLnTx/>
                <a:uFillTx/>
                <a:latin typeface="Arial"/>
                <a:ea typeface="Aktiv Grotesk" panose="020B0504020202020204" pitchFamily="34" charset="0"/>
                <a:cs typeface="Arial"/>
                <a:sym typeface="Arial"/>
              </a:rPr>
              <a:t>LOW BIRTHWEIGHT IN LONDON CORRELATES WITH BOROUGH LEVEL DEPRIVATION</a:t>
            </a:r>
            <a:endParaRPr kumimoji="0" lang="en-US" sz="3000" b="1" i="0" u="none" strike="noStrike" kern="0" cap="none" spc="190" normalizeH="0" baseline="0" noProof="0">
              <a:ln>
                <a:noFill/>
              </a:ln>
              <a:solidFill>
                <a:schemeClr val="accent3">
                  <a:lumMod val="75000"/>
                </a:schemeClr>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p:txBody>
      </p:sp>
      <p:sp>
        <p:nvSpPr>
          <p:cNvPr id="15" name="Text Placeholder 5">
            <a:extLst>
              <a:ext uri="{FF2B5EF4-FFF2-40B4-BE49-F238E27FC236}">
                <a16:creationId xmlns:a16="http://schemas.microsoft.com/office/drawing/2014/main" id="{899B32E8-C7C9-4D5E-A424-2261C6AED802}"/>
              </a:ext>
            </a:extLst>
          </p:cNvPr>
          <p:cNvSpPr txBox="1">
            <a:spLocks/>
          </p:cNvSpPr>
          <p:nvPr/>
        </p:nvSpPr>
        <p:spPr>
          <a:xfrm>
            <a:off x="623601" y="1469154"/>
            <a:ext cx="10650071" cy="584775"/>
          </a:xfrm>
          <a:prstGeom prst="rect">
            <a:avLst/>
          </a:prstGeom>
        </p:spPr>
        <p:txBody>
          <a:bodyPr vert="horz" wrap="square" lIns="0" tIns="45720" rIns="91440" bIns="45720" rtlCol="0" anchor="t" anchorCtr="0">
            <a:sp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defRPr/>
            </a:pPr>
            <a:r>
              <a:rPr kumimoji="0" lang="en-GB" sz="1600" b="0" i="0" u="none" strike="noStrike" kern="1200" cap="none" spc="0" normalizeH="0" baseline="0" noProof="0">
                <a:ln>
                  <a:noFill/>
                </a:ln>
                <a:solidFill>
                  <a:srgbClr val="333333"/>
                </a:solidFill>
                <a:effectLst/>
                <a:uLnTx/>
                <a:uFillTx/>
                <a:latin typeface="Arial"/>
                <a:cs typeface="Arial"/>
              </a:rPr>
              <a:t>Low birthweight (weight less than 2,500 grams) is associated with an increased risk of infant mortality, developmental problems in childhood and poorer health in later life.</a:t>
            </a:r>
            <a:r>
              <a:rPr kumimoji="0" lang="en-GB" sz="1600" b="0" i="0" u="none" strike="noStrike" kern="1200" cap="none" spc="0" normalizeH="0" baseline="30000" noProof="0">
                <a:ln>
                  <a:noFill/>
                </a:ln>
                <a:solidFill>
                  <a:srgbClr val="333333"/>
                </a:solidFill>
                <a:effectLst/>
                <a:uLnTx/>
                <a:uFillTx/>
                <a:latin typeface="Arial"/>
                <a:cs typeface="Arial"/>
              </a:rPr>
              <a:t>1</a:t>
            </a:r>
          </a:p>
        </p:txBody>
      </p:sp>
      <p:sp>
        <p:nvSpPr>
          <p:cNvPr id="13" name="TextBox 12">
            <a:extLst>
              <a:ext uri="{FF2B5EF4-FFF2-40B4-BE49-F238E27FC236}">
                <a16:creationId xmlns:a16="http://schemas.microsoft.com/office/drawing/2014/main" id="{905965EE-0FE6-76A0-1598-BFF18F9BBBA6}"/>
              </a:ext>
            </a:extLst>
          </p:cNvPr>
          <p:cNvSpPr txBox="1"/>
          <p:nvPr/>
        </p:nvSpPr>
        <p:spPr bwMode="gray">
          <a:xfrm>
            <a:off x="618757" y="2014868"/>
            <a:ext cx="5211966" cy="4659087"/>
          </a:xfrm>
          <a:prstGeom prst="rect">
            <a:avLst/>
          </a:prstGeom>
          <a:noFill/>
        </p:spPr>
        <p:txBody>
          <a:bodyPr wrap="square" lIns="0" tIns="0" rIns="0" bIns="0" rtlCol="0" anchor="t">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a:ln>
                <a:noFill/>
              </a:ln>
              <a:solidFill>
                <a:srgbClr val="353E43"/>
              </a:solidFill>
              <a:effectLst/>
              <a:uLnTx/>
              <a:uFillTx/>
              <a:latin typeface="Arial"/>
              <a:ea typeface="+mn-ea"/>
              <a:cs typeface="Arial"/>
              <a:sym typeface="Arial"/>
            </a:endParaRPr>
          </a:p>
          <a:p>
            <a:pPr marL="285750" indent="-285750">
              <a:spcAft>
                <a:spcPts val="600"/>
              </a:spcAft>
              <a:buClr>
                <a:srgbClr val="000000"/>
              </a:buClr>
              <a:buFont typeface="Arial" panose="020B0604020202020204" pitchFamily="34" charset="0"/>
              <a:buChar char="•"/>
              <a:defRPr/>
            </a:pPr>
            <a:r>
              <a:rPr kumimoji="0" lang="en-GB" sz="1400" b="0" i="0" u="none" strike="noStrike" kern="1200" cap="none" spc="-20" normalizeH="0" baseline="0" noProof="0">
                <a:ln>
                  <a:noFill/>
                </a:ln>
                <a:solidFill>
                  <a:srgbClr val="353E43"/>
                </a:solidFill>
                <a:effectLst/>
                <a:uLnTx/>
                <a:uFillTx/>
                <a:latin typeface="Arial"/>
                <a:ea typeface="Aktiv Grotesk" panose="020B0504020202020204" pitchFamily="34" charset="0"/>
                <a:cs typeface="Arial"/>
                <a:sym typeface="Arial"/>
              </a:rPr>
              <a:t>In 2021, 3.3% of babies born at term had low birthweight, which is higher than the England average (2.9%). Unlike England, which shows a stable rate, this represents part of a continuing worsening trend since 2017.</a:t>
            </a:r>
            <a:r>
              <a:rPr lang="en-GB" sz="1400" spc="-20" baseline="30000">
                <a:solidFill>
                  <a:srgbClr val="353E43"/>
                </a:solidFill>
                <a:latin typeface="Arial"/>
                <a:ea typeface="Aktiv Grotesk" panose="020B0504020202020204" pitchFamily="34" charset="0"/>
                <a:cs typeface="Arial"/>
                <a:sym typeface="Arial"/>
              </a:rPr>
              <a:t>1</a:t>
            </a:r>
            <a:endParaRPr lang="en-GB" sz="1400" b="0" i="0" u="none" strike="noStrike" kern="0" cap="none" spc="0" normalizeH="0" baseline="0" noProof="0">
              <a:ln>
                <a:noFill/>
              </a:ln>
              <a:solidFill>
                <a:srgbClr val="353E43"/>
              </a:solidFill>
              <a:effectLst/>
              <a:uLnTx/>
              <a:uFillTx/>
              <a:latin typeface="Arial"/>
              <a:cs typeface="Arial"/>
            </a:endParaRPr>
          </a:p>
          <a:p>
            <a:pPr marL="285750" marR="0" lvl="0" indent="-2857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lang="en-GB" sz="1400" spc="-20">
                <a:solidFill>
                  <a:srgbClr val="353E43"/>
                </a:solidFill>
                <a:latin typeface="Arial"/>
                <a:ea typeface="Aktiv Grotesk" panose="020B0504020202020204" pitchFamily="34" charset="0"/>
                <a:cs typeface="Arial"/>
                <a:sym typeface="Arial"/>
              </a:rPr>
              <a:t>The proportion of low birthweight babies varies significantly by borough. As of 2021:</a:t>
            </a:r>
            <a:r>
              <a:rPr kumimoji="0" lang="en-GB" sz="1400" b="0" i="0" u="none" strike="noStrike" kern="1200" cap="none" spc="-20" normalizeH="0" baseline="30000" noProof="0">
                <a:ln>
                  <a:noFill/>
                </a:ln>
                <a:solidFill>
                  <a:srgbClr val="353E43"/>
                </a:solidFill>
                <a:effectLst/>
                <a:uLnTx/>
                <a:uFillTx/>
                <a:latin typeface="Arial"/>
                <a:ea typeface="Aktiv Grotesk" panose="020B0504020202020204" pitchFamily="34" charset="0"/>
                <a:cs typeface="Arial"/>
                <a:sym typeface="Arial"/>
              </a:rPr>
              <a:t>1</a:t>
            </a:r>
            <a:endParaRPr lang="en-GB" sz="1400" b="0" i="0" u="none" strike="noStrike" kern="1200" cap="none" spc="-20" normalizeH="0" baseline="30000" noProof="0">
              <a:ln>
                <a:noFill/>
              </a:ln>
              <a:solidFill>
                <a:srgbClr val="353E43"/>
              </a:solidFill>
              <a:effectLst/>
              <a:uLnTx/>
              <a:uFillTx/>
              <a:latin typeface="Arial"/>
              <a:ea typeface="Aktiv Grotesk" panose="020B0504020202020204" pitchFamily="34" charset="0"/>
              <a:cs typeface="Arial"/>
            </a:endParaRPr>
          </a:p>
          <a:p>
            <a:pPr marL="742950" lvl="1" indent="-285750">
              <a:buClr>
                <a:srgbClr val="000000"/>
              </a:buClr>
              <a:buFont typeface="Courier New" panose="02070309020205020404" pitchFamily="49" charset="0"/>
              <a:buChar char="o"/>
              <a:defRPr/>
            </a:pPr>
            <a:r>
              <a:rPr lang="en-GB" sz="1200">
                <a:solidFill>
                  <a:srgbClr val="333333"/>
                </a:solidFill>
                <a:latin typeface="Arial"/>
                <a:cs typeface="Arial"/>
              </a:rPr>
              <a:t>The range in proportion went from 2.1% in Kingston upon Thames to 5.1% in Newham </a:t>
            </a:r>
            <a:endParaRPr lang="en-GB" sz="1200" b="0" i="0" u="none" strike="noStrike" kern="1200" cap="none" spc="0" normalizeH="0" baseline="0" noProof="0">
              <a:ln>
                <a:noFill/>
              </a:ln>
              <a:solidFill>
                <a:srgbClr val="333333"/>
              </a:solidFill>
              <a:effectLst/>
              <a:uLnTx/>
              <a:uFillTx/>
              <a:latin typeface="Arial" panose="020B0604020202020204" pitchFamily="34" charset="0"/>
              <a:cs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GB" sz="1200" b="0" i="0" u="none" strike="noStrike" kern="1200" cap="none" spc="0" normalizeH="0" baseline="0" noProof="0">
                <a:ln>
                  <a:noFill/>
                </a:ln>
                <a:solidFill>
                  <a:srgbClr val="333333"/>
                </a:solidFill>
                <a:effectLst/>
                <a:uLnTx/>
                <a:uFillTx/>
                <a:latin typeface="Arial"/>
                <a:cs typeface="Arial"/>
              </a:rPr>
              <a:t>Newham (</a:t>
            </a:r>
            <a:r>
              <a:rPr lang="en-GB" sz="1200">
                <a:solidFill>
                  <a:srgbClr val="333333"/>
                </a:solidFill>
                <a:latin typeface="Arial"/>
                <a:cs typeface="Arial"/>
              </a:rPr>
              <a:t>5.1</a:t>
            </a:r>
            <a:r>
              <a:rPr kumimoji="0" lang="en-GB" sz="1200" b="0" i="0" u="none" strike="noStrike" kern="1200" cap="none" spc="0" normalizeH="0" baseline="0" noProof="0">
                <a:ln>
                  <a:noFill/>
                </a:ln>
                <a:solidFill>
                  <a:srgbClr val="333333"/>
                </a:solidFill>
                <a:effectLst/>
                <a:uLnTx/>
                <a:uFillTx/>
                <a:latin typeface="Arial"/>
                <a:cs typeface="Arial"/>
              </a:rPr>
              <a:t>%) and </a:t>
            </a:r>
            <a:r>
              <a:rPr lang="en-GB" sz="1200">
                <a:solidFill>
                  <a:srgbClr val="333333"/>
                </a:solidFill>
                <a:latin typeface="Arial"/>
                <a:cs typeface="Arial"/>
              </a:rPr>
              <a:t>Tower Hamlets</a:t>
            </a:r>
            <a:r>
              <a:rPr kumimoji="0" lang="en-GB" sz="1200" b="0" i="0" u="none" strike="noStrike" kern="1200" cap="none" spc="0" normalizeH="0" baseline="0" noProof="0">
                <a:ln>
                  <a:noFill/>
                </a:ln>
                <a:solidFill>
                  <a:srgbClr val="333333"/>
                </a:solidFill>
                <a:effectLst/>
                <a:uLnTx/>
                <a:uFillTx/>
                <a:latin typeface="Arial"/>
                <a:cs typeface="Arial"/>
              </a:rPr>
              <a:t> (4.3%) rank in the top </a:t>
            </a:r>
            <a:r>
              <a:rPr kumimoji="0" lang="en-GB" sz="1200" b="0" i="0" u="none" strike="noStrike" kern="1200" cap="none" spc="0" normalizeH="0" baseline="0" noProof="0">
                <a:ln>
                  <a:noFill/>
                </a:ln>
                <a:solidFill>
                  <a:srgbClr val="000000"/>
                </a:solidFill>
                <a:effectLst/>
                <a:uLnTx/>
                <a:uFillTx/>
                <a:latin typeface="Arial"/>
                <a:cs typeface="Arial"/>
                <a:hlinkClick r:id="rId3"/>
              </a:rPr>
              <a:t>five local authorities</a:t>
            </a:r>
            <a:r>
              <a:rPr kumimoji="0" lang="en-GB" sz="1200" b="0" i="0" u="none" strike="noStrike" kern="1200" cap="none" spc="0" normalizeH="0" baseline="0" noProof="0">
                <a:ln>
                  <a:noFill/>
                </a:ln>
                <a:solidFill>
                  <a:srgbClr val="333333"/>
                </a:solidFill>
                <a:effectLst/>
                <a:uLnTx/>
                <a:uFillTx/>
                <a:latin typeface="Arial"/>
                <a:cs typeface="Arial"/>
              </a:rPr>
              <a:t> in England for highest proportion of low birthweight babies</a:t>
            </a:r>
            <a:r>
              <a:rPr kumimoji="0" lang="en-GB" sz="1200" b="0" i="0" u="none" strike="noStrike" kern="1200" cap="none" spc="-20" normalizeH="0" baseline="0" noProof="0">
                <a:ln>
                  <a:noFill/>
                </a:ln>
                <a:solidFill>
                  <a:srgbClr val="353E43"/>
                </a:solidFill>
                <a:effectLst/>
                <a:uLnTx/>
                <a:uFillTx/>
                <a:latin typeface="Arial"/>
                <a:ea typeface="Aktiv Grotesk" panose="020B0504020202020204" pitchFamily="34" charset="0"/>
                <a:cs typeface="Arial"/>
                <a:sym typeface="Arial"/>
              </a:rPr>
              <a:t>.</a:t>
            </a:r>
            <a:endParaRPr lang="en-GB" sz="1200" b="0" i="0" u="none" strike="noStrike" kern="1200" cap="none" spc="-20" normalizeH="0" baseline="0" noProof="0">
              <a:ln>
                <a:noFill/>
              </a:ln>
              <a:solidFill>
                <a:srgbClr val="353E43"/>
              </a:solidFill>
              <a:effectLst/>
              <a:uLnTx/>
              <a:uFillTx/>
              <a:latin typeface="Arial"/>
              <a:ea typeface="Aktiv Grotesk" panose="020B0504020202020204" pitchFamily="34" charset="0"/>
              <a:cs typeface="Arial"/>
            </a:endParaRPr>
          </a:p>
          <a:p>
            <a:pPr marL="742950" lvl="1" indent="-285750">
              <a:spcAft>
                <a:spcPts val="600"/>
              </a:spcAft>
              <a:buClr>
                <a:srgbClr val="000000"/>
              </a:buClr>
              <a:buFont typeface="Courier New" panose="02070309020205020404" pitchFamily="49" charset="0"/>
              <a:buChar char="o"/>
              <a:defRPr/>
            </a:pPr>
            <a:r>
              <a:rPr lang="en-GB" sz="1200" spc="-20">
                <a:solidFill>
                  <a:srgbClr val="353E43"/>
                </a:solidFill>
                <a:latin typeface="Arial"/>
                <a:ea typeface="Aktiv Grotesk" panose="020B0504020202020204" pitchFamily="34" charset="0"/>
                <a:cs typeface="Arial"/>
                <a:sym typeface="Arial"/>
              </a:rPr>
              <a:t>The proportion of low birthweight babies in London boroughs correlates with the average deprivation level of that borough (Fig 12). </a:t>
            </a:r>
            <a:endParaRPr lang="en-GB" sz="1200" b="0" i="0" u="none" strike="noStrike" kern="1200" cap="none" spc="-20" normalizeH="0" baseline="0" noProof="0">
              <a:ln>
                <a:noFill/>
              </a:ln>
              <a:solidFill>
                <a:srgbClr val="353E43"/>
              </a:solidFill>
              <a:effectLst/>
              <a:uLnTx/>
              <a:uFillTx/>
              <a:latin typeface="Arial" panose="020B0604020202020204" pitchFamily="34" charset="0"/>
              <a:ea typeface="Aktiv Grotesk" panose="020B05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200" b="1" i="0" u="none" strike="noStrike" kern="1200" cap="none" spc="-20" normalizeH="0" baseline="0" noProof="0">
                <a:ln>
                  <a:noFill/>
                </a:ln>
                <a:solidFill>
                  <a:srgbClr val="353E43"/>
                </a:solidFill>
                <a:effectLst/>
                <a:uLnTx/>
                <a:uFillTx/>
                <a:latin typeface="Arial" panose="020B0604020202020204" pitchFamily="34" charset="0"/>
                <a:ea typeface="Aktiv Grotesk" panose="020B0504020202020204" pitchFamily="34" charset="0"/>
                <a:cs typeface="Arial" panose="020B0604020202020204" pitchFamily="34" charset="0"/>
                <a:sym typeface="Arial"/>
              </a:rPr>
              <a:t>Note</a:t>
            </a:r>
            <a:r>
              <a:rPr kumimoji="0" lang="en-GB" sz="1200" b="0" i="0" u="none" strike="noStrike" kern="1200" cap="none" spc="-20" normalizeH="0" baseline="0" noProof="0">
                <a:ln>
                  <a:noFill/>
                </a:ln>
                <a:solidFill>
                  <a:srgbClr val="353E43"/>
                </a:solidFill>
                <a:effectLst/>
                <a:uLnTx/>
                <a:uFillTx/>
                <a:latin typeface="Arial" panose="020B0604020202020204" pitchFamily="34" charset="0"/>
                <a:ea typeface="Aktiv Grotesk" panose="020B0504020202020204" pitchFamily="34" charset="0"/>
                <a:cs typeface="Arial" panose="020B0604020202020204" pitchFamily="34" charset="0"/>
                <a:sym typeface="Arial"/>
              </a:rPr>
              <a:t>: Low birthweight is more common in some Black, Asian and minority ethnic groups. </a:t>
            </a:r>
            <a:r>
              <a:rPr lang="en-GB" sz="1200" spc="-20">
                <a:solidFill>
                  <a:srgbClr val="353E43"/>
                </a:solidFill>
                <a:latin typeface="Arial" panose="020B0604020202020204" pitchFamily="34" charset="0"/>
                <a:ea typeface="Aktiv Grotesk" panose="020B0504020202020204" pitchFamily="34" charset="0"/>
                <a:cs typeface="Arial" panose="020B0604020202020204" pitchFamily="34" charset="0"/>
                <a:sym typeface="Arial"/>
              </a:rPr>
              <a:t>F</a:t>
            </a:r>
            <a:r>
              <a:rPr kumimoji="0" lang="en-GB" sz="1200" b="0" i="0" u="none" strike="noStrike" kern="1200" cap="none" spc="-20" normalizeH="0" baseline="0" noProof="0">
                <a:ln>
                  <a:noFill/>
                </a:ln>
                <a:solidFill>
                  <a:srgbClr val="353E43"/>
                </a:solidFill>
                <a:effectLst/>
                <a:uLnTx/>
                <a:uFillTx/>
                <a:latin typeface="Arial" panose="020B0604020202020204" pitchFamily="34" charset="0"/>
                <a:ea typeface="Aktiv Grotesk" panose="020B0504020202020204" pitchFamily="34" charset="0"/>
                <a:cs typeface="Arial" panose="020B0604020202020204" pitchFamily="34" charset="0"/>
                <a:sym typeface="Arial"/>
              </a:rPr>
              <a:t>or example,</a:t>
            </a:r>
            <a:r>
              <a:rPr kumimoji="0" lang="en-GB" sz="1200" b="0" i="0" u="none" strike="noStrike" kern="1200" cap="none" spc="-20" normalizeH="0" baseline="30000" noProof="0">
                <a:ln>
                  <a:noFill/>
                </a:ln>
                <a:solidFill>
                  <a:srgbClr val="353E43"/>
                </a:solidFill>
                <a:effectLst/>
                <a:uLnTx/>
                <a:uFillTx/>
                <a:latin typeface="Arial" panose="020B0604020202020204" pitchFamily="34" charset="0"/>
                <a:ea typeface="Aktiv Grotesk" panose="020B0504020202020204" pitchFamily="34" charset="0"/>
                <a:cs typeface="Arial" panose="020B0604020202020204" pitchFamily="34" charset="0"/>
                <a:sym typeface="Arial"/>
              </a:rPr>
              <a:t> </a:t>
            </a:r>
            <a:r>
              <a:rPr kumimoji="0" lang="en-GB" sz="1200" b="0" i="0" u="none" strike="noStrike" kern="1200" cap="none" spc="-20" normalizeH="0" baseline="0" noProof="0">
                <a:ln>
                  <a:noFill/>
                </a:ln>
                <a:solidFill>
                  <a:srgbClr val="353E43"/>
                </a:solidFill>
                <a:effectLst/>
                <a:uLnTx/>
                <a:uFillTx/>
                <a:latin typeface="Arial" panose="020B0604020202020204" pitchFamily="34" charset="0"/>
                <a:ea typeface="+mn-ea"/>
                <a:cs typeface="Arial" panose="020B0604020202020204" pitchFamily="34" charset="0"/>
                <a:sym typeface="Arial"/>
              </a:rPr>
              <a:t>I</a:t>
            </a:r>
            <a:r>
              <a:rPr kumimoji="0" lang="en-GB" sz="1200" b="0" i="0" u="none" strike="noStrike" kern="1200" cap="none" spc="-20" normalizeH="0" baseline="0" noProof="0">
                <a:ln>
                  <a:noFill/>
                </a:ln>
                <a:solidFill>
                  <a:srgbClr val="353E43"/>
                </a:solidFill>
                <a:effectLst/>
                <a:uLnTx/>
                <a:uFillTx/>
                <a:latin typeface="Arial" panose="020B0604020202020204" pitchFamily="34" charset="0"/>
                <a:ea typeface="+mn-ea"/>
                <a:cs typeface="Arial" panose="020B0604020202020204" pitchFamily="34" charset="0"/>
              </a:rPr>
              <a:t>ndian, Pakistani and Bangladeshi infants are 280–350 g lighter, and 2.5 times more likely to be low birthweight compared with White infants due likely to a combination of genetic and social determinants.</a:t>
            </a:r>
            <a:r>
              <a:rPr kumimoji="0" lang="en-GB" sz="1200" b="0" i="0" u="none" strike="noStrike" kern="1200" cap="none" spc="-20" normalizeH="0" baseline="30000" noProof="0">
                <a:ln>
                  <a:noFill/>
                </a:ln>
                <a:solidFill>
                  <a:srgbClr val="353E43"/>
                </a:solidFill>
                <a:effectLst/>
                <a:uLnTx/>
                <a:uFillTx/>
                <a:latin typeface="Arial" panose="020B0604020202020204" pitchFamily="34" charset="0"/>
                <a:ea typeface="+mn-ea"/>
                <a:cs typeface="Arial" panose="020B0604020202020204" pitchFamily="34" charset="0"/>
              </a:rPr>
              <a:t>2 </a:t>
            </a:r>
            <a:r>
              <a:rPr kumimoji="0" lang="en-GB" sz="1200" b="0" i="0" u="none" strike="noStrike" kern="1200" cap="none" spc="-20" normalizeH="0" baseline="30000" noProof="0">
                <a:ln>
                  <a:noFill/>
                </a:ln>
                <a:solidFill>
                  <a:srgbClr val="353E43"/>
                </a:solidFill>
                <a:effectLst/>
                <a:uLnTx/>
                <a:uFillTx/>
                <a:latin typeface="Arial" panose="020B0604020202020204" pitchFamily="34" charset="0"/>
                <a:ea typeface="+mn-ea"/>
                <a:cs typeface="Arial" panose="020B0604020202020204" pitchFamily="34" charset="0"/>
                <a:sym typeface="Arial"/>
              </a:rPr>
              <a:t> </a:t>
            </a:r>
            <a:r>
              <a:rPr kumimoji="0" lang="en-GB" sz="1200" b="0" i="0" u="none" strike="noStrike" kern="1200" cap="none" spc="-20" normalizeH="0" baseline="0" noProof="0">
                <a:ln>
                  <a:noFill/>
                </a:ln>
                <a:solidFill>
                  <a:srgbClr val="353E43"/>
                </a:solidFill>
                <a:effectLst/>
                <a:uLnTx/>
                <a:uFillTx/>
                <a:latin typeface="Arial" panose="020B0604020202020204" pitchFamily="34" charset="0"/>
                <a:ea typeface="+mn-ea"/>
                <a:cs typeface="Arial" panose="020B0604020202020204" pitchFamily="34" charset="0"/>
                <a:sym typeface="Arial"/>
              </a:rPr>
              <a:t>These population groups are more prevalent in London and unequally distributed across London boroughs.</a:t>
            </a:r>
          </a:p>
        </p:txBody>
      </p:sp>
      <p:sp>
        <p:nvSpPr>
          <p:cNvPr id="33" name="Text Placeholder 5">
            <a:extLst>
              <a:ext uri="{FF2B5EF4-FFF2-40B4-BE49-F238E27FC236}">
                <a16:creationId xmlns:a16="http://schemas.microsoft.com/office/drawing/2014/main" id="{DB1AB912-F8CC-0541-AED2-082E4223B659}"/>
              </a:ext>
            </a:extLst>
          </p:cNvPr>
          <p:cNvSpPr txBox="1">
            <a:spLocks/>
          </p:cNvSpPr>
          <p:nvPr/>
        </p:nvSpPr>
        <p:spPr>
          <a:xfrm>
            <a:off x="6094912" y="2142719"/>
            <a:ext cx="5781200" cy="339828"/>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400" b="1" i="0" u="none" strike="noStrike" kern="1200" cap="none" spc="0" normalizeH="0" baseline="0" noProof="0">
                <a:ln>
                  <a:noFill/>
                </a:ln>
                <a:solidFill>
                  <a:srgbClr val="353E43"/>
                </a:solidFill>
                <a:effectLst/>
                <a:uLnTx/>
                <a:uFillTx/>
                <a:latin typeface="Arial"/>
                <a:ea typeface="+mn-ea"/>
                <a:cs typeface="Arial"/>
                <a:sym typeface="Arial"/>
              </a:rPr>
              <a:t>Fig 12. Percentage of low birthweight babies at term by deprivation for local authorities in London, </a:t>
            </a:r>
            <a:r>
              <a:rPr lang="en-US" sz="1400">
                <a:solidFill>
                  <a:srgbClr val="353E43"/>
                </a:solidFill>
                <a:latin typeface="Arial"/>
                <a:cs typeface="Arial"/>
                <a:sym typeface="Arial"/>
              </a:rPr>
              <a:t>2021</a:t>
            </a:r>
            <a:endParaRPr kumimoji="0" lang="en-US" sz="1400" b="1" i="0" u="none" strike="noStrike" kern="1200" cap="none" spc="0" normalizeH="0" baseline="0" noProof="0">
              <a:ln>
                <a:noFill/>
              </a:ln>
              <a:solidFill>
                <a:srgbClr val="353E43"/>
              </a:solidFill>
              <a:effectLst/>
              <a:uLnTx/>
              <a:uFillTx/>
              <a:latin typeface="Arial" panose="020B0604020202020204" pitchFamily="34" charset="0"/>
              <a:ea typeface="+mn-ea"/>
              <a:cs typeface="Arial"/>
              <a:sym typeface="Arial"/>
            </a:endParaRPr>
          </a:p>
        </p:txBody>
      </p:sp>
      <p:graphicFrame>
        <p:nvGraphicFramePr>
          <p:cNvPr id="3" name="Chart 2" descr="A graph showing a plot of average deprivation score against the percentage of babies at term with low birthweight for London boroughs. The trend is such that as the average deprivation score increases, the percentage of babies born with a low birth weight also increases.">
            <a:extLst>
              <a:ext uri="{FF2B5EF4-FFF2-40B4-BE49-F238E27FC236}">
                <a16:creationId xmlns:a16="http://schemas.microsoft.com/office/drawing/2014/main" id="{A15F2885-E81E-78E8-9F24-A83068401B0B}"/>
              </a:ext>
            </a:extLst>
          </p:cNvPr>
          <p:cNvGraphicFramePr>
            <a:graphicFrameLocks/>
          </p:cNvGraphicFramePr>
          <p:nvPr>
            <p:extLst>
              <p:ext uri="{D42A27DB-BD31-4B8C-83A1-F6EECF244321}">
                <p14:modId xmlns:p14="http://schemas.microsoft.com/office/powerpoint/2010/main" val="683524344"/>
              </p:ext>
            </p:extLst>
          </p:nvPr>
        </p:nvGraphicFramePr>
        <p:xfrm>
          <a:off x="5981712" y="2537664"/>
          <a:ext cx="5781201" cy="3789928"/>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12590262-39BA-4A1A-BD02-2B39B9BA61F8}"/>
              </a:ext>
            </a:extLst>
          </p:cNvPr>
          <p:cNvSpPr/>
          <p:nvPr/>
        </p:nvSpPr>
        <p:spPr>
          <a:xfrm>
            <a:off x="479575" y="6459029"/>
            <a:ext cx="4184159" cy="246221"/>
          </a:xfrm>
          <a:prstGeom prst="rect">
            <a:avLst/>
          </a:prstGeom>
        </p:spPr>
        <p:txBody>
          <a:bodyPr wrap="none">
            <a:spAutoFit/>
          </a:bodyPr>
          <a:lstStyle/>
          <a:p>
            <a:pPr lvl="0">
              <a:defRPr/>
            </a:pPr>
            <a:r>
              <a:rPr kumimoji="0" lang="en-GB" sz="1000" b="0" i="0" u="none" strike="noStrike" kern="1200" cap="none" spc="0" normalizeH="0" baseline="0" noProof="0">
                <a:ln>
                  <a:noFill/>
                </a:ln>
                <a:effectLst/>
                <a:uLnTx/>
                <a:uFillTx/>
                <a:latin typeface="Arial"/>
                <a:ea typeface="+mn-ea"/>
                <a:cs typeface="Arial" panose="020B0604020202020204" pitchFamily="34" charset="0"/>
              </a:rPr>
              <a:t>Source: (1) </a:t>
            </a:r>
            <a:r>
              <a:rPr kumimoji="0" lang="en-GB" sz="1000" b="0" i="0" u="none" strike="noStrike" kern="1200" cap="none" spc="0" normalizeH="0" baseline="0" noProof="0">
                <a:ln>
                  <a:noFill/>
                </a:ln>
                <a:solidFill>
                  <a:schemeClr val="tx1">
                    <a:lumMod val="50000"/>
                  </a:schemeClr>
                </a:solidFill>
                <a:effectLst/>
                <a:uLnTx/>
                <a:uFillTx/>
                <a:latin typeface="Arial"/>
                <a:ea typeface="+mn-ea"/>
                <a:cs typeface="+mn-cs"/>
                <a:hlinkClick r:id="rId5">
                  <a:extLst>
                    <a:ext uri="{A12FA001-AC4F-418D-AE19-62706E023703}">
                      <ahyp:hlinkClr xmlns:ahyp="http://schemas.microsoft.com/office/drawing/2018/hyperlinkcolor" val="tx"/>
                    </a:ext>
                  </a:extLst>
                </a:hlinkClick>
              </a:rPr>
              <a:t>Child and Maternal Health – Low Birthweight</a:t>
            </a:r>
            <a:r>
              <a:rPr kumimoji="0" lang="en-GB" sz="1000" b="0" i="0" u="none" strike="noStrike" kern="1200" cap="none" spc="0" normalizeH="0" baseline="0" noProof="0">
                <a:ln>
                  <a:noFill/>
                </a:ln>
                <a:solidFill>
                  <a:schemeClr val="tx1">
                    <a:lumMod val="50000"/>
                  </a:schemeClr>
                </a:solidFill>
                <a:effectLst/>
                <a:uLnTx/>
                <a:uFillTx/>
                <a:latin typeface="Arial"/>
                <a:ea typeface="+mn-ea"/>
                <a:cs typeface="+mn-cs"/>
              </a:rPr>
              <a:t> </a:t>
            </a:r>
            <a:r>
              <a:rPr lang="en-GB" sz="1000">
                <a:cs typeface="Arial" panose="020B0604020202020204" pitchFamily="34" charset="0"/>
              </a:rPr>
              <a:t>(2) </a:t>
            </a:r>
            <a:r>
              <a:rPr lang="en-GB" sz="1000">
                <a:hlinkClick r:id="rId6">
                  <a:extLst>
                    <a:ext uri="{A12FA001-AC4F-418D-AE19-62706E023703}">
                      <ahyp:hlinkClr xmlns:ahyp="http://schemas.microsoft.com/office/drawing/2018/hyperlinkcolor" val="tx"/>
                    </a:ext>
                  </a:extLst>
                </a:hlinkClick>
              </a:rPr>
              <a:t>Kelly et al </a:t>
            </a:r>
            <a:endParaRPr kumimoji="0" lang="en-GB" sz="1000" b="0" i="0" u="none" strike="noStrike" kern="1200" cap="none" spc="0" normalizeH="0" baseline="0" noProof="0">
              <a:ln>
                <a:noFill/>
              </a:ln>
              <a:solidFill>
                <a:schemeClr val="tx1">
                  <a:lumMod val="50000"/>
                </a:schemeClr>
              </a:solidFill>
              <a:effectLst/>
              <a:uLnTx/>
              <a:uFillTx/>
              <a:latin typeface="Arial"/>
              <a:ea typeface="+mn-ea"/>
              <a:cs typeface="Arial" panose="020B0604020202020204" pitchFamily="34" charset="0"/>
            </a:endParaRPr>
          </a:p>
        </p:txBody>
      </p:sp>
      <p:sp>
        <p:nvSpPr>
          <p:cNvPr id="4" name="Speech Bubble: Rectangle 3">
            <a:extLst>
              <a:ext uri="{FF2B5EF4-FFF2-40B4-BE49-F238E27FC236}">
                <a16:creationId xmlns:a16="http://schemas.microsoft.com/office/drawing/2014/main" id="{1B236692-80D4-F405-B237-08024FCDAC31}"/>
              </a:ext>
              <a:ext uri="{C183D7F6-B498-43B3-948B-1728B52AA6E4}">
                <adec:decorative xmlns:adec="http://schemas.microsoft.com/office/drawing/2017/decorative" val="1"/>
              </a:ext>
            </a:extLst>
          </p:cNvPr>
          <p:cNvSpPr/>
          <p:nvPr/>
        </p:nvSpPr>
        <p:spPr>
          <a:xfrm flipH="1">
            <a:off x="7790009" y="5071898"/>
            <a:ext cx="771025" cy="288222"/>
          </a:xfrm>
          <a:prstGeom prst="wedgeRectCallout">
            <a:avLst>
              <a:gd name="adj1" fmla="val 34314"/>
              <a:gd name="adj2" fmla="val -156140"/>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000" b="1">
                <a:solidFill>
                  <a:schemeClr val="tx1"/>
                </a:solidFill>
              </a:rPr>
              <a:t>Kingston</a:t>
            </a:r>
            <a:endParaRPr lang="en-US">
              <a:solidFill>
                <a:schemeClr val="tx1"/>
              </a:solidFill>
            </a:endParaRPr>
          </a:p>
        </p:txBody>
      </p:sp>
      <p:sp>
        <p:nvSpPr>
          <p:cNvPr id="5" name="Speech Bubble: Rectangle 4">
            <a:extLst>
              <a:ext uri="{FF2B5EF4-FFF2-40B4-BE49-F238E27FC236}">
                <a16:creationId xmlns:a16="http://schemas.microsoft.com/office/drawing/2014/main" id="{7026406E-D9BC-542B-A886-DD2E241060AF}"/>
              </a:ext>
              <a:ext uri="{C183D7F6-B498-43B3-948B-1728B52AA6E4}">
                <adec:decorative xmlns:adec="http://schemas.microsoft.com/office/drawing/2017/decorative" val="1"/>
              </a:ext>
            </a:extLst>
          </p:cNvPr>
          <p:cNvSpPr/>
          <p:nvPr/>
        </p:nvSpPr>
        <p:spPr>
          <a:xfrm flipH="1">
            <a:off x="10854810" y="3147285"/>
            <a:ext cx="1059087" cy="326834"/>
          </a:xfrm>
          <a:prstGeom prst="wedgeRectCallout">
            <a:avLst>
              <a:gd name="adj1" fmla="val 19560"/>
              <a:gd name="adj2" fmla="val 119197"/>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000" b="1">
                <a:solidFill>
                  <a:schemeClr val="tx1"/>
                </a:solidFill>
              </a:rPr>
              <a:t>Barking &amp; Dagenham</a:t>
            </a:r>
            <a:endParaRPr lang="en-US">
              <a:solidFill>
                <a:schemeClr val="tx1"/>
              </a:solidFill>
            </a:endParaRPr>
          </a:p>
        </p:txBody>
      </p:sp>
      <p:sp>
        <p:nvSpPr>
          <p:cNvPr id="6" name="Speech Bubble: Rectangle 5">
            <a:extLst>
              <a:ext uri="{FF2B5EF4-FFF2-40B4-BE49-F238E27FC236}">
                <a16:creationId xmlns:a16="http://schemas.microsoft.com/office/drawing/2014/main" id="{60132C02-31BB-0CAA-B22B-B71931FCEDB5}"/>
              </a:ext>
              <a:ext uri="{C183D7F6-B498-43B3-948B-1728B52AA6E4}">
                <adec:decorative xmlns:adec="http://schemas.microsoft.com/office/drawing/2017/decorative" val="1"/>
              </a:ext>
            </a:extLst>
          </p:cNvPr>
          <p:cNvSpPr/>
          <p:nvPr/>
        </p:nvSpPr>
        <p:spPr>
          <a:xfrm flipH="1">
            <a:off x="9743767" y="2899239"/>
            <a:ext cx="739535" cy="326834"/>
          </a:xfrm>
          <a:prstGeom prst="wedgeRectCallout">
            <a:avLst>
              <a:gd name="adj1" fmla="val -66779"/>
              <a:gd name="adj2" fmla="val 19922"/>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000" b="1">
                <a:solidFill>
                  <a:schemeClr val="tx1"/>
                </a:solidFill>
              </a:rPr>
              <a:t>Newham</a:t>
            </a:r>
            <a:endParaRPr lang="en-US">
              <a:solidFill>
                <a:schemeClr val="tx1"/>
              </a:solidFill>
            </a:endParaRPr>
          </a:p>
        </p:txBody>
      </p:sp>
      <p:sp>
        <p:nvSpPr>
          <p:cNvPr id="2" name="Speech Bubble: Rectangle 1">
            <a:extLst>
              <a:ext uri="{FF2B5EF4-FFF2-40B4-BE49-F238E27FC236}">
                <a16:creationId xmlns:a16="http://schemas.microsoft.com/office/drawing/2014/main" id="{3E15B451-B6BE-A069-2CC1-E129DE9A01DD}"/>
              </a:ext>
              <a:ext uri="{C183D7F6-B498-43B3-948B-1728B52AA6E4}">
                <adec:decorative xmlns:adec="http://schemas.microsoft.com/office/drawing/2017/decorative" val="1"/>
              </a:ext>
            </a:extLst>
          </p:cNvPr>
          <p:cNvSpPr/>
          <p:nvPr/>
        </p:nvSpPr>
        <p:spPr>
          <a:xfrm flipH="1">
            <a:off x="7175739" y="4009473"/>
            <a:ext cx="877355" cy="189906"/>
          </a:xfrm>
          <a:prstGeom prst="wedgeRectCallout">
            <a:avLst>
              <a:gd name="adj1" fmla="val 7374"/>
              <a:gd name="adj2" fmla="val 119952"/>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000" b="1">
                <a:solidFill>
                  <a:schemeClr val="tx1"/>
                </a:solidFill>
              </a:rPr>
              <a:t>Richmond</a:t>
            </a:r>
            <a:endParaRPr lang="en-US">
              <a:solidFill>
                <a:schemeClr val="tx1"/>
              </a:solidFill>
            </a:endParaRPr>
          </a:p>
        </p:txBody>
      </p:sp>
    </p:spTree>
    <p:extLst>
      <p:ext uri="{BB962C8B-B14F-4D97-AF65-F5344CB8AC3E}">
        <p14:creationId xmlns:p14="http://schemas.microsoft.com/office/powerpoint/2010/main" val="16977659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C0BD8294-CA7A-45FA-8504-9CBC9096FCA2}"/>
              </a:ext>
            </a:extLst>
          </p:cNvPr>
          <p:cNvSpPr txBox="1">
            <a:spLocks noGrp="1"/>
          </p:cNvSpPr>
          <p:nvPr>
            <p:ph type="title" idx="4294967295"/>
          </p:nvPr>
        </p:nvSpPr>
        <p:spPr>
          <a:xfrm>
            <a:off x="618140" y="449107"/>
            <a:ext cx="10751768" cy="923289"/>
          </a:xfrm>
          <a:prstGeom prst="rect">
            <a:avLst/>
          </a:prstGeom>
          <a:noFill/>
          <a:ln w="25400" cap="flat" cmpd="sng" algn="ctr">
            <a:noFill/>
            <a:prstDash val="solid"/>
          </a:ln>
          <a:effectLst/>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0" tIns="45700" rIns="91425" bIns="457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rgbClr val="EE266D"/>
              </a:buClr>
              <a:buSzPts val="2800"/>
              <a:buFont typeface="Arial"/>
              <a:buNone/>
              <a:tabLst/>
              <a:defRPr/>
            </a:pPr>
            <a:r>
              <a:rPr kumimoji="0" lang="en-GB" sz="3000" b="1" i="0" u="none" strike="noStrike" kern="0" cap="none" spc="190" normalizeH="0" baseline="0" noProof="0">
                <a:ln>
                  <a:noFill/>
                </a:ln>
                <a:solidFill>
                  <a:schemeClr val="accent3">
                    <a:lumMod val="75000"/>
                  </a:schemeClr>
                </a:solidFill>
                <a:effectLst/>
                <a:uLnTx/>
                <a:uFillTx/>
                <a:latin typeface="Arial"/>
                <a:ea typeface="Aktiv Grotesk" panose="020B0504020202020204" pitchFamily="34" charset="0"/>
                <a:cs typeface="Arial"/>
                <a:sym typeface="Arial"/>
              </a:rPr>
              <a:t>PRE-EXISTING ETHNIC HEALTH INEQUALITIES WERE EXACERBATED DURING COVID-19</a:t>
            </a:r>
          </a:p>
        </p:txBody>
      </p:sp>
      <p:sp>
        <p:nvSpPr>
          <p:cNvPr id="13" name="TextBox 12">
            <a:extLst>
              <a:ext uri="{FF2B5EF4-FFF2-40B4-BE49-F238E27FC236}">
                <a16:creationId xmlns:a16="http://schemas.microsoft.com/office/drawing/2014/main" id="{6CFFCED4-B9EC-4BEF-8043-8FA3FB43CDA2}"/>
              </a:ext>
            </a:extLst>
          </p:cNvPr>
          <p:cNvSpPr txBox="1"/>
          <p:nvPr/>
        </p:nvSpPr>
        <p:spPr bwMode="gray">
          <a:xfrm>
            <a:off x="639102" y="1319005"/>
            <a:ext cx="4137764" cy="4800047"/>
          </a:xfrm>
          <a:prstGeom prst="rect">
            <a:avLst/>
          </a:prstGeom>
          <a:noFill/>
        </p:spPr>
        <p:txBody>
          <a:bodyPr wrap="square" lIns="0" tIns="0" rIns="0" bIns="0" rtlCol="0" anchor="t">
            <a:noAutofit/>
          </a:bodyPr>
          <a:lstStyle/>
          <a:p>
            <a:pPr marR="0" lvl="0" algn="l" defTabSz="914400" rtl="0" eaLnBrk="1" fontAlgn="auto" latinLnBrk="0" hangingPunct="1">
              <a:lnSpc>
                <a:spcPct val="100000"/>
              </a:lnSpc>
              <a:spcBef>
                <a:spcPts val="0"/>
              </a:spcBef>
              <a:spcAft>
                <a:spcPts val="0"/>
              </a:spcAft>
              <a:buClr>
                <a:srgbClr val="000000"/>
              </a:buClr>
              <a:buSzTx/>
              <a:tabLst/>
              <a:defRPr/>
            </a:pPr>
            <a:endParaRPr kumimoji="0" lang="en-GB" sz="1400" b="0" i="0" u="none" strike="noStrike" kern="0" cap="none" spc="0" normalizeH="0" baseline="0" noProof="0">
              <a:ln>
                <a:noFill/>
              </a:ln>
              <a:solidFill>
                <a:srgbClr val="353E43"/>
              </a:solidFill>
              <a:effectLst/>
              <a:uLnTx/>
              <a:uFillTx/>
              <a:latin typeface="Arial"/>
              <a:ea typeface="+mn-ea"/>
              <a:cs typeface="Arial"/>
              <a:sym typeface="Arial"/>
            </a:endParaRPr>
          </a:p>
          <a:p>
            <a:pPr marL="285750" indent="-285750">
              <a:spcAft>
                <a:spcPts val="600"/>
              </a:spcAft>
              <a:buClr>
                <a:srgbClr val="000000"/>
              </a:buClr>
              <a:buFont typeface="Arial" panose="020B0604020202020204" pitchFamily="34" charset="0"/>
              <a:buChar char="•"/>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The most recent official data for life expectancy by ethnicity in England and Wales are from 2011-14 (based on follow-up of the 2011 Census).</a:t>
            </a:r>
            <a:r>
              <a:rPr lang="en-GB" sz="1400" kern="0">
                <a:solidFill>
                  <a:srgbClr val="353E43"/>
                </a:solidFill>
                <a:latin typeface="Arial"/>
                <a:cs typeface="Arial"/>
                <a:sym typeface="Arial"/>
              </a:rPr>
              <a:t> </a:t>
            </a:r>
            <a:endParaRPr kumimoji="0" lang="en-GB" sz="1400" b="0" i="0" u="none" strike="noStrike" kern="0" cap="none" spc="0" normalizeH="0" baseline="0" noProof="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lang="en-GB" sz="1400" kern="0">
                <a:solidFill>
                  <a:srgbClr val="353E43"/>
                </a:solidFill>
                <a:latin typeface="Arial"/>
                <a:cs typeface="Arial"/>
                <a:sym typeface="Arial"/>
              </a:rPr>
              <a:t>This showed </a:t>
            </a:r>
            <a:r>
              <a:rPr kumimoji="0" lang="en-GB" sz="1400" b="0" i="0" u="none" strike="noStrike" kern="0" cap="none" spc="0" normalizeH="0" baseline="0" noProof="0">
                <a:ln>
                  <a:noFill/>
                </a:ln>
                <a:solidFill>
                  <a:srgbClr val="353E43"/>
                </a:solidFill>
                <a:effectLst/>
                <a:uLnTx/>
                <a:uFillTx/>
                <a:latin typeface="Arial"/>
                <a:ea typeface="+mn-ea"/>
                <a:cs typeface="Arial"/>
                <a:sym typeface="Arial"/>
              </a:rPr>
              <a:t>complex inequalities in life expectancy and cause-specific mortality for different ethnic groups in England and Wales.</a:t>
            </a:r>
            <a:r>
              <a:rPr kumimoji="0" lang="en-GB" sz="1400" b="0" i="0" u="none" strike="noStrike" kern="0" cap="none" spc="0" normalizeH="0" baseline="30000" noProof="0">
                <a:ln>
                  <a:noFill/>
                </a:ln>
                <a:solidFill>
                  <a:srgbClr val="353E43"/>
                </a:solidFill>
                <a:effectLst/>
                <a:uLnTx/>
                <a:uFillTx/>
                <a:latin typeface="Arial"/>
                <a:ea typeface="+mn-ea"/>
                <a:cs typeface="Arial"/>
                <a:sym typeface="Arial"/>
              </a:rPr>
              <a:t>1</a:t>
            </a:r>
          </a:p>
          <a:p>
            <a:pPr marL="285750" marR="0" lvl="0" indent="-2857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White and Mixed ethnic groups had lower life expectancy at birth than all other ethnic groups, while the Black African group had a higher life expectancy than most groups.</a:t>
            </a:r>
          </a:p>
          <a:p>
            <a:pPr marL="285750" marR="0" lvl="0" indent="-2857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Mortality rates were significantly higher for minority ethnic groups during the pandemic, suggesting that any previous life expectancy advantages were moderated during that time</a:t>
            </a:r>
            <a:r>
              <a:rPr lang="en-GB" sz="1400" kern="0" baseline="30000">
                <a:solidFill>
                  <a:srgbClr val="353E43"/>
                </a:solidFill>
                <a:latin typeface="Arial"/>
                <a:cs typeface="Arial"/>
                <a:sym typeface="Arial"/>
              </a:rPr>
              <a:t>1</a:t>
            </a:r>
            <a:r>
              <a:rPr kumimoji="0" lang="en-GB" sz="1400" b="0" i="0" u="none" strike="noStrike" kern="0" cap="none" spc="0" normalizeH="0" noProof="0">
                <a:ln>
                  <a:noFill/>
                </a:ln>
                <a:solidFill>
                  <a:srgbClr val="353E43"/>
                </a:solidFill>
                <a:effectLst/>
                <a:uLnTx/>
                <a:uFillTx/>
                <a:latin typeface="Arial"/>
                <a:ea typeface="+mn-ea"/>
                <a:cs typeface="Arial"/>
                <a:sym typeface="Arial"/>
              </a:rPr>
              <a:t>.</a:t>
            </a:r>
            <a:endParaRPr kumimoji="0" lang="en-GB" sz="1400" b="0" i="0" u="none" strike="noStrike" kern="0" cap="none" spc="0" normalizeH="0" baseline="30000" noProof="0">
              <a:ln>
                <a:noFill/>
              </a:ln>
              <a:solidFill>
                <a:srgbClr val="353E43"/>
              </a:solidFill>
              <a:effectLst/>
              <a:uLnTx/>
              <a:uFillTx/>
              <a:latin typeface="Arial"/>
              <a:ea typeface="+mn-ea"/>
              <a:cs typeface="Arial"/>
              <a:sym typeface="Arial"/>
            </a:endParaRPr>
          </a:p>
          <a:p>
            <a:pPr marL="285750" lvl="0" indent="-285750">
              <a:spcAft>
                <a:spcPts val="600"/>
              </a:spcAft>
              <a:buClr>
                <a:srgbClr val="000000"/>
              </a:buClr>
              <a:buFont typeface="Arial" panose="020B0604020202020204" pitchFamily="34" charset="0"/>
              <a:buChar char="•"/>
              <a:defRPr/>
            </a:pPr>
            <a:r>
              <a:rPr kumimoji="0" lang="en-GB" sz="1400" b="0" i="0" u="none" strike="noStrike" kern="0" cap="none" spc="0" normalizeH="0" noProof="0">
                <a:ln>
                  <a:noFill/>
                </a:ln>
                <a:solidFill>
                  <a:srgbClr val="353E43"/>
                </a:solidFill>
                <a:effectLst/>
                <a:uLnTx/>
                <a:uFillTx/>
                <a:latin typeface="Arial"/>
                <a:ea typeface="+mn-ea"/>
                <a:cs typeface="Arial"/>
                <a:sym typeface="Arial"/>
              </a:rPr>
              <a:t>Monthly mortality data by ethnic group </a:t>
            </a:r>
            <a:r>
              <a:rPr lang="en-GB" sz="1400" kern="0">
                <a:solidFill>
                  <a:srgbClr val="353E43"/>
                </a:solidFill>
                <a:cs typeface="Arial"/>
                <a:sym typeface="Arial"/>
              </a:rPr>
              <a:t>for England </a:t>
            </a:r>
            <a:r>
              <a:rPr kumimoji="0" lang="en-GB" sz="1400" b="0" i="0" u="none" strike="noStrike" kern="0" cap="none" spc="0" normalizeH="0" noProof="0">
                <a:ln>
                  <a:noFill/>
                </a:ln>
                <a:solidFill>
                  <a:srgbClr val="353E43"/>
                </a:solidFill>
                <a:effectLst/>
                <a:uLnTx/>
                <a:uFillTx/>
                <a:latin typeface="Arial"/>
                <a:ea typeface="+mn-ea"/>
                <a:cs typeface="Arial"/>
                <a:sym typeface="Arial"/>
              </a:rPr>
              <a:t>up to January 2023 (Fig. 13) shows that inequalities </a:t>
            </a:r>
            <a:r>
              <a:rPr lang="en-GB" sz="1400" kern="0">
                <a:solidFill>
                  <a:srgbClr val="353E43"/>
                </a:solidFill>
                <a:latin typeface="Arial"/>
                <a:cs typeface="Arial"/>
                <a:sym typeface="Arial"/>
              </a:rPr>
              <a:t>have since reduced. In January 2023, Black people had a lower mortality rate than White people. </a:t>
            </a:r>
            <a:endParaRPr kumimoji="0" lang="en-GB" sz="1400" b="0" i="0" u="none" strike="noStrike" kern="0" cap="none" spc="0" normalizeH="0" noProof="0">
              <a:ln>
                <a:noFill/>
              </a:ln>
              <a:solidFill>
                <a:srgbClr val="353E43"/>
              </a:solidFill>
              <a:effectLst/>
              <a:uLnTx/>
              <a:uFillTx/>
              <a:latin typeface="Arial"/>
              <a:ea typeface="+mn-ea"/>
              <a:cs typeface="Arial"/>
              <a:sym typeface="Arial"/>
            </a:endParaRPr>
          </a:p>
        </p:txBody>
      </p:sp>
      <p:sp>
        <p:nvSpPr>
          <p:cNvPr id="12" name="Text Placeholder 5">
            <a:extLst>
              <a:ext uri="{FF2B5EF4-FFF2-40B4-BE49-F238E27FC236}">
                <a16:creationId xmlns:a16="http://schemas.microsoft.com/office/drawing/2014/main" id="{D78489A6-A6DF-448D-B6F1-96664CE3E525}"/>
              </a:ext>
            </a:extLst>
          </p:cNvPr>
          <p:cNvSpPr txBox="1">
            <a:spLocks/>
          </p:cNvSpPr>
          <p:nvPr/>
        </p:nvSpPr>
        <p:spPr>
          <a:xfrm>
            <a:off x="5007595" y="1435456"/>
            <a:ext cx="7027209" cy="1574987"/>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GB" sz="1400" b="1" i="0" u="none" strike="noStrike" kern="1200" cap="none" spc="0" normalizeH="0" baseline="0" noProof="0">
                <a:ln>
                  <a:noFill/>
                </a:ln>
                <a:solidFill>
                  <a:srgbClr val="353E43"/>
                </a:solidFill>
                <a:effectLst/>
                <a:uLnTx/>
                <a:uFillTx/>
                <a:latin typeface="Arial"/>
                <a:ea typeface="+mn-ea"/>
                <a:cs typeface="Arial"/>
                <a:sym typeface="Arial"/>
              </a:rPr>
              <a:t>Fig 13. </a:t>
            </a:r>
            <a:r>
              <a:rPr lang="en-GB" sz="1400">
                <a:solidFill>
                  <a:srgbClr val="353E43"/>
                </a:solidFill>
                <a:latin typeface="Arial"/>
                <a:cs typeface="Arial"/>
                <a:sym typeface="Arial"/>
              </a:rPr>
              <a:t>Age-standardised monthly mortality rates per 100,000 person-years in England by ethnic group, March 2020 to January 2023</a:t>
            </a:r>
            <a:endParaRPr kumimoji="0" lang="en-GB" sz="1400" b="1" i="0" u="none" strike="noStrike" kern="1200" cap="none" spc="0" normalizeH="0" baseline="0" noProof="0">
              <a:ln>
                <a:noFill/>
              </a:ln>
              <a:solidFill>
                <a:srgbClr val="353E43"/>
              </a:solidFill>
              <a:effectLst/>
              <a:uLnTx/>
              <a:uFillTx/>
              <a:latin typeface="Arial"/>
              <a:ea typeface="+mn-ea"/>
              <a:cs typeface="Arial"/>
              <a:sym typeface="Arial"/>
            </a:endParaRPr>
          </a:p>
        </p:txBody>
      </p:sp>
      <p:graphicFrame>
        <p:nvGraphicFramePr>
          <p:cNvPr id="3" name="Chart 2" descr="A graph showing the age-standardised mortality rates per 100,000 person years in England by ethnic group. The graph shows that during the pandemic, there were two peaks where mortality rates for Asian and Black people increased significantly above the mortality rate for White people. This occurred in March-May 2020 and November 2020 to March 2021. The mortality rates by ethnic group thereafter became similar up to January 2023 when data analysis ended. ">
            <a:extLst>
              <a:ext uri="{FF2B5EF4-FFF2-40B4-BE49-F238E27FC236}">
                <a16:creationId xmlns:a16="http://schemas.microsoft.com/office/drawing/2014/main" id="{FD0D32AA-3CE4-86E1-2BEA-3F7575053CFA}"/>
              </a:ext>
            </a:extLst>
          </p:cNvPr>
          <p:cNvGraphicFramePr>
            <a:graphicFrameLocks/>
          </p:cNvGraphicFramePr>
          <p:nvPr>
            <p:extLst>
              <p:ext uri="{D42A27DB-BD31-4B8C-83A1-F6EECF244321}">
                <p14:modId xmlns:p14="http://schemas.microsoft.com/office/powerpoint/2010/main" val="2033125551"/>
              </p:ext>
            </p:extLst>
          </p:nvPr>
        </p:nvGraphicFramePr>
        <p:xfrm>
          <a:off x="5007596" y="1925698"/>
          <a:ext cx="6796478" cy="4462175"/>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9E84886C-FBE6-45EF-97E6-228D00FAE088}"/>
              </a:ext>
            </a:extLst>
          </p:cNvPr>
          <p:cNvSpPr/>
          <p:nvPr/>
        </p:nvSpPr>
        <p:spPr>
          <a:xfrm>
            <a:off x="479575" y="6459029"/>
            <a:ext cx="7771679"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effectLst/>
                <a:uLnTx/>
                <a:uFillTx/>
                <a:latin typeface="Arial"/>
                <a:ea typeface="+mn-ea"/>
                <a:cs typeface="Arial" panose="020B0604020202020204" pitchFamily="34" charset="0"/>
              </a:rPr>
              <a:t>Source: (1) </a:t>
            </a:r>
            <a:r>
              <a:rPr kumimoji="0" lang="en-GB" sz="1000" b="0" i="0" u="none" strike="noStrike" kern="1200" cap="none" spc="0" normalizeH="0" baseline="0" noProof="0">
                <a:ln>
                  <a:noFill/>
                </a:ln>
                <a:effectLst/>
                <a:uLnTx/>
                <a:uFillTx/>
                <a:latin typeface="Arial"/>
                <a:ea typeface="+mn-ea"/>
                <a:cs typeface="Arial" panose="020B0604020202020204" pitchFamily="34" charset="0"/>
                <a:hlinkClick r:id="rId4"/>
              </a:rPr>
              <a:t>ONS Ethnic Difference in Life Expectancy </a:t>
            </a:r>
            <a:r>
              <a:rPr kumimoji="0" lang="en-GB" sz="1000" b="0" i="0" u="none" strike="noStrike" kern="1200" cap="none" spc="0" normalizeH="0" baseline="0" noProof="0">
                <a:ln>
                  <a:noFill/>
                </a:ln>
                <a:effectLst/>
                <a:uLnTx/>
                <a:uFillTx/>
                <a:latin typeface="Arial"/>
                <a:ea typeface="+mn-ea"/>
                <a:cs typeface="Arial" panose="020B0604020202020204" pitchFamily="34" charset="0"/>
              </a:rPr>
              <a:t>(2) </a:t>
            </a:r>
            <a:r>
              <a:rPr kumimoji="0" lang="en-GB" sz="1000" b="0" i="0" u="none" strike="noStrike" kern="1200" cap="none" spc="0" normalizeH="0" baseline="0" noProof="0">
                <a:ln>
                  <a:noFill/>
                </a:ln>
                <a:effectLst/>
                <a:uLnTx/>
                <a:uFillTx/>
                <a:latin typeface="Arial"/>
                <a:ea typeface="+mn-ea"/>
                <a:cs typeface="Arial" panose="020B0604020202020204" pitchFamily="34" charset="0"/>
                <a:hlinkClick r:id="rId5"/>
              </a:rPr>
              <a:t>COVID-19: review of disparities in risks and outcomes  </a:t>
            </a:r>
            <a:r>
              <a:rPr kumimoji="0" lang="en-GB" sz="1000" b="0" i="0" u="none" strike="noStrike" kern="1200" cap="none" spc="0" normalizeH="0" baseline="0" noProof="0">
                <a:ln>
                  <a:noFill/>
                </a:ln>
                <a:effectLst/>
                <a:uLnTx/>
                <a:uFillTx/>
                <a:latin typeface="Arial"/>
                <a:ea typeface="+mn-ea"/>
                <a:cs typeface="Arial" panose="020B0604020202020204" pitchFamily="34" charset="0"/>
              </a:rPr>
              <a:t>(3) </a:t>
            </a:r>
            <a:r>
              <a:rPr kumimoji="0" lang="en-GB" sz="1000" b="0" i="0" u="none" strike="noStrike" kern="1200" cap="none" spc="0" normalizeH="0" baseline="0" noProof="0">
                <a:ln>
                  <a:noFill/>
                </a:ln>
                <a:effectLst/>
                <a:uLnTx/>
                <a:uFillTx/>
                <a:latin typeface="Arial"/>
                <a:ea typeface="+mn-ea"/>
                <a:cs typeface="Arial" panose="020B0604020202020204" pitchFamily="34" charset="0"/>
                <a:hlinkClick r:id="rId6"/>
              </a:rPr>
              <a:t>OHID CHIME Tool</a:t>
            </a:r>
            <a:endParaRPr kumimoji="0" lang="en-GB" sz="1000" b="0" i="0" u="none" strike="noStrike" kern="1200" cap="none" spc="0" normalizeH="0" baseline="0" noProof="0">
              <a:ln>
                <a:noFill/>
              </a:ln>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29654556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F72C2742-B40D-4B57-A666-3ED7B16D6155}"/>
              </a:ext>
            </a:extLst>
          </p:cNvPr>
          <p:cNvSpPr txBox="1">
            <a:spLocks noGrp="1"/>
          </p:cNvSpPr>
          <p:nvPr>
            <p:ph type="title" idx="4294967295"/>
          </p:nvPr>
        </p:nvSpPr>
        <p:spPr>
          <a:xfrm>
            <a:off x="628300" y="551407"/>
            <a:ext cx="10751768" cy="923289"/>
          </a:xfrm>
          <a:prstGeom prst="rect">
            <a:avLst/>
          </a:prstGeom>
          <a:noFill/>
          <a:ln w="25400" cap="flat" cmpd="sng" algn="ctr">
            <a:noFill/>
            <a:prstDash val="solid"/>
          </a:ln>
          <a:effectLst/>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0" tIns="45700" rIns="91425" bIns="457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rgbClr val="EE266D"/>
              </a:buClr>
              <a:buSzPts val="2800"/>
              <a:buFont typeface="Arial"/>
              <a:buNone/>
              <a:tabLst/>
              <a:defRPr/>
            </a:pPr>
            <a:r>
              <a:rPr kumimoji="0" lang="en-GB" sz="3000" b="1" i="0" u="none" strike="noStrike" kern="0" cap="none" spc="190" normalizeH="0" baseline="0" noProof="0">
                <a:ln>
                  <a:noFill/>
                </a:ln>
                <a:solidFill>
                  <a:schemeClr val="accent3">
                    <a:lumMod val="75000"/>
                  </a:schemeClr>
                </a:solidFill>
                <a:effectLst/>
                <a:uLnTx/>
                <a:uFillTx/>
                <a:latin typeface="Arial"/>
                <a:ea typeface="Aktiv Grotesk" panose="020B0504020202020204" pitchFamily="34" charset="0"/>
                <a:cs typeface="Arial"/>
                <a:sym typeface="Arial"/>
              </a:rPr>
              <a:t>ETHNIC </a:t>
            </a:r>
            <a:r>
              <a:rPr kumimoji="0" lang="en-GB" sz="3000" b="1" i="0" u="none" strike="noStrike" kern="0" cap="none" spc="190" normalizeH="0" baseline="0" noProof="0">
                <a:ln>
                  <a:noFill/>
                </a:ln>
                <a:solidFill>
                  <a:srgbClr val="0082B3"/>
                </a:solidFill>
                <a:effectLst/>
                <a:uLnTx/>
                <a:uFillTx/>
                <a:latin typeface="Arial"/>
                <a:ea typeface="Aktiv Grotesk" panose="020B0504020202020204" pitchFamily="34" charset="0"/>
                <a:cs typeface="Arial"/>
                <a:sym typeface="Arial"/>
              </a:rPr>
              <a:t>INEQUALITIES</a:t>
            </a:r>
            <a:r>
              <a:rPr kumimoji="0" lang="en-GB" sz="3000" b="1" i="0" u="none" strike="noStrike" kern="0" cap="none" spc="190" normalizeH="0" baseline="0" noProof="0">
                <a:ln>
                  <a:noFill/>
                </a:ln>
                <a:solidFill>
                  <a:schemeClr val="accent3">
                    <a:lumMod val="75000"/>
                  </a:schemeClr>
                </a:solidFill>
                <a:effectLst/>
                <a:uLnTx/>
                <a:uFillTx/>
                <a:latin typeface="Arial"/>
                <a:ea typeface="Aktiv Grotesk" panose="020B0504020202020204" pitchFamily="34" charset="0"/>
                <a:cs typeface="Arial"/>
                <a:sym typeface="Arial"/>
              </a:rPr>
              <a:t> EXIST IN INCOME, EMPLOYMENT AND DISEASE PATTERNS</a:t>
            </a:r>
          </a:p>
        </p:txBody>
      </p:sp>
      <p:sp>
        <p:nvSpPr>
          <p:cNvPr id="2" name="Rectangle 1">
            <a:extLst>
              <a:ext uri="{FF2B5EF4-FFF2-40B4-BE49-F238E27FC236}">
                <a16:creationId xmlns:a16="http://schemas.microsoft.com/office/drawing/2014/main" id="{521E31A4-A974-C7AD-8EB7-DDD19E5CC24E}"/>
              </a:ext>
            </a:extLst>
          </p:cNvPr>
          <p:cNvSpPr/>
          <p:nvPr/>
        </p:nvSpPr>
        <p:spPr>
          <a:xfrm>
            <a:off x="10546080" y="0"/>
            <a:ext cx="1645920" cy="589280"/>
          </a:xfrm>
          <a:prstGeom prst="rect">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t>Not updated from 2022</a:t>
            </a:r>
          </a:p>
        </p:txBody>
      </p:sp>
      <p:sp>
        <p:nvSpPr>
          <p:cNvPr id="40" name="TextBox 39">
            <a:extLst>
              <a:ext uri="{FF2B5EF4-FFF2-40B4-BE49-F238E27FC236}">
                <a16:creationId xmlns:a16="http://schemas.microsoft.com/office/drawing/2014/main" id="{27B07B3D-F66A-9646-9C2D-95983657B7C2}"/>
              </a:ext>
            </a:extLst>
          </p:cNvPr>
          <p:cNvSpPr txBox="1"/>
          <p:nvPr/>
        </p:nvSpPr>
        <p:spPr bwMode="gray">
          <a:xfrm>
            <a:off x="648338" y="1719744"/>
            <a:ext cx="10895324" cy="4457536"/>
          </a:xfrm>
          <a:prstGeom prst="rect">
            <a:avLst/>
          </a:prstGeom>
          <a:noFill/>
        </p:spPr>
        <p:txBody>
          <a:bodyPr wrap="square" lIns="0" tIns="0" rIns="0" bIns="0" rtlCol="0" anchor="t">
            <a:noAutofit/>
          </a:bodyPr>
          <a:lstStyle/>
          <a:p>
            <a:pPr>
              <a:spcAft>
                <a:spcPts val="600"/>
              </a:spcAft>
              <a:buClr>
                <a:srgbClr val="000000"/>
              </a:buClr>
              <a:defRPr/>
            </a:pPr>
            <a:r>
              <a:rPr kumimoji="0" lang="en-GB" sz="1600" b="0" i="0" u="none" strike="noStrike" kern="0" cap="none" spc="0" normalizeH="0" baseline="0" noProof="0">
                <a:ln>
                  <a:noFill/>
                </a:ln>
                <a:solidFill>
                  <a:srgbClr val="353E43"/>
                </a:solidFill>
                <a:effectLst/>
                <a:uLnTx/>
                <a:uFillTx/>
                <a:latin typeface="Arial"/>
                <a:ea typeface="+mn-ea"/>
                <a:cs typeface="Arial"/>
                <a:sym typeface="Arial"/>
              </a:rPr>
              <a:t>A </a:t>
            </a:r>
            <a:r>
              <a:rPr lang="en-GB" sz="1600" kern="0">
                <a:solidFill>
                  <a:srgbClr val="353E43"/>
                </a:solidFill>
                <a:latin typeface="Arial"/>
                <a:cs typeface="Arial"/>
                <a:sym typeface="Arial"/>
              </a:rPr>
              <a:t>research review of ethnic disparities in mortality by the UK's Commission on Race and Ethnic Inequalities found that</a:t>
            </a:r>
            <a:r>
              <a:rPr kumimoji="0" lang="en-GB" sz="1600" b="0" i="0" u="none" strike="noStrike" kern="0" cap="none" spc="0" normalizeH="0" baseline="0" noProof="0">
                <a:ln>
                  <a:noFill/>
                </a:ln>
                <a:solidFill>
                  <a:srgbClr val="353E43"/>
                </a:solidFill>
                <a:effectLst/>
                <a:uLnTx/>
                <a:uFillTx/>
                <a:latin typeface="Arial"/>
                <a:ea typeface="+mn-ea"/>
                <a:cs typeface="Arial"/>
                <a:sym typeface="Arial"/>
              </a:rPr>
              <a:t>:</a:t>
            </a:r>
            <a:r>
              <a:rPr lang="en-GB" sz="1600" kern="0" baseline="30000">
                <a:solidFill>
                  <a:srgbClr val="353E43"/>
                </a:solidFill>
                <a:latin typeface="Arial"/>
                <a:cs typeface="Arial"/>
                <a:sym typeface="Arial"/>
              </a:rPr>
              <a:t>1</a:t>
            </a:r>
            <a:endParaRPr lang="en-GB" sz="1600">
              <a:solidFill>
                <a:srgbClr val="353E43"/>
              </a:solidFill>
              <a:latin typeface="Arial"/>
              <a:cs typeface="Arial"/>
              <a:sym typeface="Arial"/>
            </a:endParaRPr>
          </a:p>
          <a:p>
            <a:pPr marL="742950" lvl="1" indent="-285750">
              <a:spcAft>
                <a:spcPts val="600"/>
              </a:spcAft>
              <a:buFont typeface="Arial"/>
              <a:buChar char="•"/>
              <a:defRPr/>
            </a:pPr>
            <a:r>
              <a:rPr lang="en-GB" sz="1600" kern="0">
                <a:solidFill>
                  <a:srgbClr val="353E43"/>
                </a:solidFill>
                <a:latin typeface="Arial"/>
                <a:cs typeface="Arial"/>
                <a:sym typeface="Arial"/>
              </a:rPr>
              <a:t>People</a:t>
            </a:r>
            <a:r>
              <a:rPr kumimoji="0" lang="en-GB" sz="1600" b="0" i="0" u="none" strike="noStrike" kern="0" cap="none" spc="0" normalizeH="0" baseline="0" noProof="0">
                <a:ln>
                  <a:noFill/>
                </a:ln>
                <a:solidFill>
                  <a:srgbClr val="353E43"/>
                </a:solidFill>
                <a:effectLst/>
                <a:uLnTx/>
                <a:uFillTx/>
                <a:latin typeface="Arial"/>
                <a:ea typeface="+mn-lt"/>
                <a:cs typeface="Arial"/>
                <a:sym typeface="Arial"/>
              </a:rPr>
              <a:t> in Bangladeshi, Pakistani and Black ethnic groups are the most likely to be living in deprived </a:t>
            </a:r>
            <a:r>
              <a:rPr lang="en-GB" sz="1600" kern="0">
                <a:solidFill>
                  <a:srgbClr val="353E43"/>
                </a:solidFill>
                <a:latin typeface="Arial"/>
                <a:ea typeface="+mn-lt"/>
                <a:cs typeface="Arial"/>
                <a:sym typeface="Arial"/>
              </a:rPr>
              <a:t>neighbourhoods</a:t>
            </a:r>
            <a:endParaRPr lang="en-GB" sz="1600">
              <a:solidFill>
                <a:srgbClr val="353E43"/>
              </a:solidFill>
              <a:latin typeface="Arial"/>
              <a:ea typeface="+mn-lt"/>
              <a:cs typeface="Arial"/>
              <a:sym typeface="Arial"/>
            </a:endParaRPr>
          </a:p>
          <a:p>
            <a:pPr marL="742950" lvl="1" indent="-285750">
              <a:spcAft>
                <a:spcPts val="600"/>
              </a:spcAft>
              <a:buFont typeface="Arial"/>
              <a:buChar char="•"/>
              <a:defRPr/>
            </a:pPr>
            <a:r>
              <a:rPr lang="en-GB" sz="1600" kern="0">
                <a:solidFill>
                  <a:srgbClr val="353E43"/>
                </a:solidFill>
                <a:latin typeface="Arial"/>
                <a:ea typeface="+mn-lt"/>
                <a:cs typeface="Arial"/>
                <a:sym typeface="Arial"/>
              </a:rPr>
              <a:t>Unemployment</a:t>
            </a:r>
            <a:r>
              <a:rPr kumimoji="0" lang="en-GB" sz="1600" b="0" i="0" u="none" strike="noStrike" kern="0" cap="none" spc="0" normalizeH="0" baseline="0" noProof="0">
                <a:ln>
                  <a:noFill/>
                </a:ln>
                <a:solidFill>
                  <a:srgbClr val="353E43"/>
                </a:solidFill>
                <a:effectLst/>
                <a:uLnTx/>
                <a:uFillTx/>
                <a:latin typeface="Arial"/>
                <a:ea typeface="+mn-lt"/>
                <a:cs typeface="Arial"/>
                <a:sym typeface="Arial"/>
              </a:rPr>
              <a:t> rates are highest among Black, Bangladeshi, and Pakistani populations, while White and Indian groups are more likely to be in employment</a:t>
            </a:r>
            <a:endParaRPr lang="en-GB" sz="1600" b="0" i="0" u="none" strike="noStrike" kern="0" cap="none" spc="0" normalizeH="0" baseline="0" noProof="0">
              <a:ln>
                <a:noFill/>
              </a:ln>
              <a:solidFill>
                <a:srgbClr val="353E43"/>
              </a:solidFill>
              <a:effectLst/>
              <a:uLnTx/>
              <a:uFillTx/>
              <a:latin typeface="Arial"/>
              <a:cs typeface="Arial"/>
            </a:endParaRPr>
          </a:p>
          <a:p>
            <a:pPr marL="742950" marR="0" lvl="1" indent="-285750" algn="l" defTabSz="914400">
              <a:lnSpc>
                <a:spcPct val="100000"/>
              </a:lnSpc>
              <a:spcBef>
                <a:spcPts val="0"/>
              </a:spcBef>
              <a:spcAft>
                <a:spcPts val="600"/>
              </a:spcAft>
              <a:buSzTx/>
              <a:buFont typeface="Arial"/>
              <a:buChar char="•"/>
              <a:tabLst/>
              <a:defRPr/>
            </a:pPr>
            <a:r>
              <a:rPr kumimoji="0" lang="en-GB" sz="1600" b="0" i="0" u="none" strike="noStrike" kern="0" cap="none" spc="0" normalizeH="0" baseline="0" noProof="0">
                <a:ln>
                  <a:noFill/>
                </a:ln>
                <a:solidFill>
                  <a:srgbClr val="353E43"/>
                </a:solidFill>
                <a:effectLst/>
                <a:uLnTx/>
                <a:uFillTx/>
                <a:latin typeface="Arial"/>
                <a:ea typeface="+mn-lt"/>
                <a:cs typeface="Arial"/>
                <a:sym typeface="Arial"/>
              </a:rPr>
              <a:t>People in Bangladeshi, Pakistani, Chinese and Black ethnic groups are around twice as likely to be living on a low income, and experiencing child poverty, as White people</a:t>
            </a:r>
            <a:endParaRPr lang="en-GB" sz="1600" b="0" i="0" u="none" strike="noStrike" kern="0" cap="none" spc="0" normalizeH="0" baseline="0" noProof="0">
              <a:ln>
                <a:noFill/>
              </a:ln>
              <a:solidFill>
                <a:srgbClr val="353E43"/>
              </a:solidFill>
              <a:effectLst/>
              <a:uLnTx/>
              <a:uFillTx/>
              <a:latin typeface="Arial"/>
              <a:ea typeface="+mn-lt"/>
              <a:cs typeface="Arial"/>
            </a:endParaRPr>
          </a:p>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200" b="0" i="0" u="none" strike="noStrike" kern="0" cap="none" spc="0" normalizeH="0" baseline="0" noProof="0">
              <a:ln>
                <a:noFill/>
              </a:ln>
              <a:solidFill>
                <a:srgbClr val="353E43"/>
              </a:solidFill>
              <a:effectLst/>
              <a:uLnTx/>
              <a:uFillTx/>
              <a:latin typeface="Arial"/>
              <a:ea typeface="+mn-lt"/>
              <a:cs typeface="Arial"/>
              <a:sym typeface="Arial"/>
            </a:endParaRPr>
          </a:p>
          <a:p>
            <a:pPr marL="0" marR="0" lvl="0" indent="0" algn="l" defTabSz="914400" rtl="0" eaLnBrk="1" fontAlgn="auto" latinLnBrk="0" hangingPunct="1">
              <a:lnSpc>
                <a:spcPct val="100000"/>
              </a:lnSpc>
              <a:spcBef>
                <a:spcPts val="0"/>
              </a:spcBef>
              <a:spcAft>
                <a:spcPts val="600"/>
              </a:spcAft>
              <a:buClr>
                <a:srgbClr val="000000"/>
              </a:buClr>
              <a:buSzTx/>
              <a:buFontTx/>
              <a:buNone/>
              <a:tabLst/>
              <a:defRPr/>
            </a:pPr>
            <a:r>
              <a:rPr kumimoji="0" lang="en-GB" sz="1600" b="0" i="0" u="none" strike="noStrike" kern="0" cap="none" spc="0" normalizeH="0" baseline="0" noProof="0">
                <a:ln>
                  <a:noFill/>
                </a:ln>
                <a:solidFill>
                  <a:srgbClr val="353E43"/>
                </a:solidFill>
                <a:effectLst/>
                <a:uLnTx/>
                <a:uFillTx/>
                <a:latin typeface="Arial"/>
                <a:ea typeface="+mn-lt"/>
                <a:cs typeface="Arial"/>
              </a:rPr>
              <a:t>The report also highlights ethnic differences in disease patterns including:</a:t>
            </a:r>
            <a:r>
              <a:rPr kumimoji="0" lang="en-GB" sz="1600" b="0" i="0" u="none" strike="noStrike" kern="0" cap="none" spc="0" normalizeH="0" baseline="30000" noProof="0">
                <a:ln>
                  <a:noFill/>
                </a:ln>
                <a:solidFill>
                  <a:srgbClr val="353E43"/>
                </a:solidFill>
                <a:effectLst/>
                <a:uLnTx/>
                <a:uFillTx/>
                <a:latin typeface="Arial"/>
                <a:ea typeface="+mn-lt"/>
                <a:cs typeface="Arial"/>
              </a:rPr>
              <a:t>1</a:t>
            </a:r>
            <a:endParaRPr lang="en-GB" sz="1600" b="0" i="0" u="none" strike="noStrike" kern="0" cap="none" spc="0" normalizeH="0" baseline="30000" noProof="0">
              <a:ln>
                <a:noFill/>
              </a:ln>
              <a:solidFill>
                <a:srgbClr val="353E43"/>
              </a:solidFill>
              <a:effectLst/>
              <a:uLnTx/>
              <a:uFillTx/>
              <a:latin typeface="Arial"/>
              <a:ea typeface="+mn-lt"/>
              <a:cs typeface="Arial"/>
            </a:endParaRPr>
          </a:p>
          <a:p>
            <a:pPr marL="742950" lvl="1" indent="-285750">
              <a:spcAft>
                <a:spcPts val="600"/>
              </a:spcAft>
              <a:buFont typeface="Arial"/>
              <a:buChar char="•"/>
              <a:defRPr/>
            </a:pPr>
            <a:r>
              <a:rPr kumimoji="0" lang="en-GB" sz="1600" b="0" i="0" u="none" strike="noStrike" kern="0" cap="none" spc="0" normalizeH="0" baseline="0" noProof="0">
                <a:ln>
                  <a:noFill/>
                </a:ln>
                <a:solidFill>
                  <a:srgbClr val="353E43"/>
                </a:solidFill>
                <a:effectLst/>
                <a:uLnTx/>
                <a:uFillTx/>
                <a:latin typeface="Arial"/>
                <a:ea typeface="+mn-lt"/>
                <a:cs typeface="Arial"/>
                <a:sym typeface="Arial"/>
              </a:rPr>
              <a:t>People</a:t>
            </a:r>
            <a:r>
              <a:rPr kumimoji="0" lang="en-GB" sz="1600" b="0" i="0" u="none" strike="noStrike" kern="0" cap="none" spc="0" normalizeH="0" baseline="0" noProof="0">
                <a:ln>
                  <a:noFill/>
                </a:ln>
                <a:solidFill>
                  <a:srgbClr val="353E43"/>
                </a:solidFill>
                <a:effectLst/>
                <a:uLnTx/>
                <a:uFillTx/>
                <a:latin typeface="Arial"/>
                <a:ea typeface="+mn-ea"/>
                <a:cs typeface="Arial"/>
              </a:rPr>
              <a:t> </a:t>
            </a:r>
            <a:r>
              <a:rPr kumimoji="0" lang="en-GB" sz="1600" b="0" i="0" u="none" strike="noStrike" kern="0" cap="none" spc="0" normalizeH="0" baseline="0" noProof="0">
                <a:ln>
                  <a:noFill/>
                </a:ln>
                <a:solidFill>
                  <a:srgbClr val="353E43"/>
                </a:solidFill>
                <a:effectLst/>
                <a:uLnTx/>
                <a:uFillTx/>
                <a:latin typeface="Arial"/>
                <a:ea typeface="+mn-lt"/>
                <a:cs typeface="Arial"/>
              </a:rPr>
              <a:t>from South Asian ethnic groups </a:t>
            </a:r>
            <a:r>
              <a:rPr lang="en-GB" sz="1600" kern="0">
                <a:solidFill>
                  <a:srgbClr val="353E43"/>
                </a:solidFill>
                <a:latin typeface="Arial"/>
                <a:ea typeface="+mn-lt"/>
                <a:cs typeface="Arial"/>
              </a:rPr>
              <a:t>have greater risk of</a:t>
            </a:r>
            <a:r>
              <a:rPr kumimoji="0" lang="en-GB" sz="1600" b="0" i="0" u="none" strike="noStrike" kern="0" cap="none" spc="0" normalizeH="0" baseline="0" noProof="0">
                <a:ln>
                  <a:noFill/>
                </a:ln>
                <a:solidFill>
                  <a:srgbClr val="353E43"/>
                </a:solidFill>
                <a:effectLst/>
                <a:uLnTx/>
                <a:uFillTx/>
                <a:latin typeface="Arial"/>
                <a:ea typeface="+mn-lt"/>
                <a:cs typeface="Arial"/>
              </a:rPr>
              <a:t> heart disease, hypertension and diabetes than White </a:t>
            </a:r>
            <a:r>
              <a:rPr lang="en-GB" sz="1600" kern="0">
                <a:solidFill>
                  <a:srgbClr val="353E43"/>
                </a:solidFill>
                <a:latin typeface="Arial"/>
                <a:ea typeface="+mn-lt"/>
                <a:cs typeface="Arial"/>
              </a:rPr>
              <a:t>people</a:t>
            </a:r>
          </a:p>
          <a:p>
            <a:pPr marL="742950" lvl="1" indent="-285750">
              <a:spcAft>
                <a:spcPts val="600"/>
              </a:spcAft>
              <a:buFont typeface="Arial"/>
              <a:buChar char="•"/>
              <a:defRPr/>
            </a:pPr>
            <a:r>
              <a:rPr lang="en-GB" sz="1600" kern="0">
                <a:solidFill>
                  <a:srgbClr val="353E43"/>
                </a:solidFill>
                <a:latin typeface="Arial"/>
                <a:ea typeface="+mn-lt"/>
                <a:cs typeface="Arial"/>
              </a:rPr>
              <a:t>Black</a:t>
            </a:r>
            <a:r>
              <a:rPr kumimoji="0" lang="en-GB" sz="1600" b="0" i="0" u="none" strike="noStrike" kern="0" cap="none" spc="0" normalizeH="0" baseline="0" noProof="0">
                <a:ln>
                  <a:noFill/>
                </a:ln>
                <a:solidFill>
                  <a:srgbClr val="353E43"/>
                </a:solidFill>
                <a:effectLst/>
                <a:uLnTx/>
                <a:uFillTx/>
                <a:latin typeface="Arial"/>
                <a:ea typeface="+mn-lt"/>
                <a:cs typeface="Arial"/>
              </a:rPr>
              <a:t> people </a:t>
            </a:r>
            <a:r>
              <a:rPr lang="en-GB" sz="1600" kern="0">
                <a:solidFill>
                  <a:srgbClr val="353E43"/>
                </a:solidFill>
                <a:latin typeface="Arial"/>
                <a:ea typeface="+mn-lt"/>
                <a:cs typeface="Arial"/>
              </a:rPr>
              <a:t>are at higher risk of</a:t>
            </a:r>
            <a:r>
              <a:rPr kumimoji="0" lang="en-GB" sz="1600" b="0" i="0" u="none" strike="noStrike" kern="0" cap="none" spc="0" normalizeH="0" baseline="0" noProof="0">
                <a:ln>
                  <a:noFill/>
                </a:ln>
                <a:solidFill>
                  <a:srgbClr val="353E43"/>
                </a:solidFill>
                <a:effectLst/>
                <a:uLnTx/>
                <a:uFillTx/>
                <a:latin typeface="Arial"/>
                <a:ea typeface="+mn-lt"/>
                <a:cs typeface="Arial"/>
              </a:rPr>
              <a:t> hypertension and diabetes but lower</a:t>
            </a:r>
            <a:r>
              <a:rPr lang="en-GB" sz="1600" kern="0">
                <a:solidFill>
                  <a:srgbClr val="353E43"/>
                </a:solidFill>
                <a:latin typeface="Arial"/>
                <a:ea typeface="+mn-lt"/>
                <a:cs typeface="Arial"/>
              </a:rPr>
              <a:t> risk of heart</a:t>
            </a:r>
            <a:r>
              <a:rPr kumimoji="0" lang="en-GB" sz="1600" b="0" i="0" u="none" strike="noStrike" kern="0" cap="none" spc="0" normalizeH="0" baseline="0" noProof="0">
                <a:ln>
                  <a:noFill/>
                </a:ln>
                <a:solidFill>
                  <a:srgbClr val="353E43"/>
                </a:solidFill>
                <a:effectLst/>
                <a:uLnTx/>
                <a:uFillTx/>
                <a:latin typeface="Arial"/>
                <a:ea typeface="+mn-lt"/>
                <a:cs typeface="Arial"/>
              </a:rPr>
              <a:t> disease than White </a:t>
            </a:r>
            <a:r>
              <a:rPr lang="en-GB" sz="1600" kern="0">
                <a:solidFill>
                  <a:srgbClr val="353E43"/>
                </a:solidFill>
                <a:latin typeface="Arial"/>
                <a:ea typeface="+mn-lt"/>
                <a:cs typeface="Arial"/>
              </a:rPr>
              <a:t>people</a:t>
            </a:r>
          </a:p>
          <a:p>
            <a:pPr marL="742950" lvl="1" indent="-285750">
              <a:spcAft>
                <a:spcPts val="600"/>
              </a:spcAft>
              <a:buFont typeface="Arial"/>
              <a:buChar char="•"/>
              <a:defRPr/>
            </a:pPr>
            <a:r>
              <a:rPr lang="en-GB" sz="1600" kern="0">
                <a:solidFill>
                  <a:srgbClr val="353E43"/>
                </a:solidFill>
                <a:latin typeface="Arial"/>
                <a:ea typeface="+mn-lt"/>
                <a:cs typeface="Arial"/>
              </a:rPr>
              <a:t>People</a:t>
            </a:r>
            <a:r>
              <a:rPr kumimoji="0" lang="en-GB" sz="1600" b="0" i="0" u="none" strike="noStrike" kern="0" cap="none" spc="0" normalizeH="0" baseline="0" noProof="0">
                <a:ln>
                  <a:noFill/>
                </a:ln>
                <a:solidFill>
                  <a:srgbClr val="353E43"/>
                </a:solidFill>
                <a:effectLst/>
                <a:uLnTx/>
                <a:uFillTx/>
                <a:latin typeface="Arial"/>
                <a:ea typeface="+mn-ea"/>
                <a:cs typeface="Arial"/>
              </a:rPr>
              <a:t> from South Asian ethnic and Black ethnic groups have higher risk of type 2 diabetes and </a:t>
            </a:r>
            <a:r>
              <a:rPr lang="en-GB" sz="1600" kern="0">
                <a:solidFill>
                  <a:srgbClr val="353E43"/>
                </a:solidFill>
                <a:latin typeface="Arial"/>
                <a:cs typeface="Arial"/>
              </a:rPr>
              <a:t>stroke</a:t>
            </a:r>
            <a:endParaRPr lang="en-GB" sz="1600">
              <a:solidFill>
                <a:srgbClr val="353E43"/>
              </a:solidFill>
              <a:latin typeface="Arial"/>
              <a:cs typeface="Arial"/>
            </a:endParaRPr>
          </a:p>
          <a:p>
            <a:pPr marL="742950" lvl="1" indent="-285750">
              <a:spcAft>
                <a:spcPts val="600"/>
              </a:spcAft>
              <a:buFont typeface="Arial"/>
              <a:buChar char="•"/>
              <a:defRPr/>
            </a:pPr>
            <a:r>
              <a:rPr lang="en-GB" sz="1600" kern="0">
                <a:solidFill>
                  <a:srgbClr val="353E43"/>
                </a:solidFill>
                <a:latin typeface="Arial"/>
                <a:cs typeface="Arial"/>
              </a:rPr>
              <a:t>People</a:t>
            </a:r>
            <a:r>
              <a:rPr kumimoji="0" lang="en-GB" sz="1600" b="0" i="0" u="none" strike="noStrike" kern="0" cap="none" spc="0" normalizeH="0" baseline="0" noProof="0">
                <a:ln>
                  <a:noFill/>
                </a:ln>
                <a:solidFill>
                  <a:srgbClr val="353E43"/>
                </a:solidFill>
                <a:effectLst/>
                <a:uLnTx/>
                <a:uFillTx/>
                <a:latin typeface="Arial"/>
                <a:ea typeface="+mn-ea"/>
                <a:cs typeface="Arial"/>
              </a:rPr>
              <a:t> from South Asian ethnic groups </a:t>
            </a:r>
            <a:r>
              <a:rPr lang="en-GB" sz="1600" kern="0">
                <a:solidFill>
                  <a:srgbClr val="353E43"/>
                </a:solidFill>
                <a:latin typeface="Arial"/>
                <a:cs typeface="Arial"/>
              </a:rPr>
              <a:t>have</a:t>
            </a:r>
            <a:r>
              <a:rPr kumimoji="0" lang="en-GB" sz="1600" b="0" i="0" u="none" strike="noStrike" kern="0" cap="none" spc="0" normalizeH="0" baseline="0" noProof="0">
                <a:ln>
                  <a:noFill/>
                </a:ln>
                <a:solidFill>
                  <a:srgbClr val="353E43"/>
                </a:solidFill>
                <a:effectLst/>
                <a:uLnTx/>
                <a:uFillTx/>
                <a:latin typeface="Arial"/>
                <a:ea typeface="+mn-ea"/>
                <a:cs typeface="Arial"/>
              </a:rPr>
              <a:t> a much lower</a:t>
            </a:r>
            <a:r>
              <a:rPr lang="en-GB" sz="1600" kern="0">
                <a:solidFill>
                  <a:srgbClr val="353E43"/>
                </a:solidFill>
                <a:latin typeface="Arial"/>
                <a:cs typeface="Arial"/>
              </a:rPr>
              <a:t>, and Black ethnic groups a slightly lower incidence</a:t>
            </a:r>
            <a:r>
              <a:rPr kumimoji="0" lang="en-GB" sz="1600" b="0" i="0" u="none" strike="noStrike" kern="0" cap="none" spc="0" normalizeH="0" baseline="0" noProof="0">
                <a:ln>
                  <a:noFill/>
                </a:ln>
                <a:solidFill>
                  <a:srgbClr val="353E43"/>
                </a:solidFill>
                <a:effectLst/>
                <a:uLnTx/>
                <a:uFillTx/>
                <a:latin typeface="Arial"/>
                <a:ea typeface="+mn-ea"/>
                <a:cs typeface="Arial"/>
              </a:rPr>
              <a:t> of ‘all cancers’,</a:t>
            </a:r>
            <a:r>
              <a:rPr lang="en-GB" sz="1600" kern="0">
                <a:solidFill>
                  <a:srgbClr val="353E43"/>
                </a:solidFill>
                <a:latin typeface="Arial"/>
                <a:cs typeface="Arial"/>
              </a:rPr>
              <a:t> compared</a:t>
            </a:r>
            <a:r>
              <a:rPr kumimoji="0" lang="en-GB" sz="1600" b="0" i="0" u="none" strike="noStrike" kern="0" cap="none" spc="0" normalizeH="0" baseline="0" noProof="0">
                <a:ln>
                  <a:noFill/>
                </a:ln>
                <a:solidFill>
                  <a:srgbClr val="353E43"/>
                </a:solidFill>
                <a:effectLst/>
                <a:uLnTx/>
                <a:uFillTx/>
                <a:latin typeface="Arial"/>
                <a:ea typeface="+mn-ea"/>
                <a:cs typeface="Arial"/>
              </a:rPr>
              <a:t> </a:t>
            </a:r>
            <a:r>
              <a:rPr lang="en-GB" sz="1600" kern="0">
                <a:solidFill>
                  <a:srgbClr val="353E43"/>
                </a:solidFill>
                <a:latin typeface="Arial"/>
                <a:cs typeface="Arial"/>
              </a:rPr>
              <a:t>to people in the White ethnic group</a:t>
            </a:r>
            <a:r>
              <a:rPr kumimoji="0" lang="en-GB" sz="1600" b="0" i="0" u="none" strike="noStrike" kern="0" cap="none" spc="0" normalizeH="0" baseline="0" noProof="0">
                <a:ln>
                  <a:noFill/>
                </a:ln>
                <a:solidFill>
                  <a:srgbClr val="353E43"/>
                </a:solidFill>
                <a:effectLst/>
                <a:uLnTx/>
                <a:uFillTx/>
                <a:latin typeface="Arial"/>
                <a:ea typeface="+mn-ea"/>
                <a:cs typeface="Arial"/>
              </a:rPr>
              <a:t> (though patterns vary for different cancer types)</a:t>
            </a:r>
            <a:endParaRPr lang="en-GB" sz="1600" b="0" i="0" u="none" strike="noStrike" cap="none" spc="0" normalizeH="0" baseline="0" noProof="0">
              <a:ln>
                <a:noFill/>
              </a:ln>
              <a:solidFill>
                <a:srgbClr val="353E43"/>
              </a:solidFill>
              <a:effectLst/>
              <a:uLnTx/>
              <a:uFillTx/>
              <a:latin typeface="Arial"/>
              <a:cs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a:ln>
                <a:noFill/>
              </a:ln>
              <a:solidFill>
                <a:srgbClr val="353E43"/>
              </a:solidFill>
              <a:effectLst/>
              <a:uLnTx/>
              <a:uFillTx/>
              <a:latin typeface="Arial"/>
              <a:ea typeface="+mn-ea"/>
              <a:cs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a:ln>
                <a:noFill/>
              </a:ln>
              <a:solidFill>
                <a:srgbClr val="353E43"/>
              </a:solidFill>
              <a:effectLst/>
              <a:uLnTx/>
              <a:uFillTx/>
              <a:latin typeface="Arial"/>
              <a:ea typeface="+mn-ea"/>
              <a:cs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a:ln>
                <a:noFill/>
              </a:ln>
              <a:solidFill>
                <a:srgbClr val="353E43"/>
              </a:solidFill>
              <a:effectLst/>
              <a:uLnTx/>
              <a:uFillTx/>
              <a:latin typeface="Arial"/>
              <a:ea typeface="+mn-ea"/>
              <a:cs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a:ln>
                <a:noFill/>
              </a:ln>
              <a:solidFill>
                <a:srgbClr val="353E43"/>
              </a:solidFill>
              <a:effectLst/>
              <a:uLnTx/>
              <a:uFillTx/>
              <a:latin typeface="Arial"/>
              <a:ea typeface="+mn-ea"/>
              <a:cs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a:ln>
                <a:noFill/>
              </a:ln>
              <a:solidFill>
                <a:srgbClr val="353E43"/>
              </a:solidFill>
              <a:effectLst/>
              <a:uLnTx/>
              <a:uFillTx/>
              <a:latin typeface="Arial"/>
              <a:ea typeface="+mn-ea"/>
              <a:cs typeface="Arial"/>
            </a:endParaRPr>
          </a:p>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353E43"/>
              </a:solidFill>
              <a:effectLst/>
              <a:uLnTx/>
              <a:uFillTx/>
              <a:latin typeface="Arial"/>
              <a:ea typeface="+mn-ea"/>
              <a:cs typeface="Arial"/>
            </a:endParaRPr>
          </a:p>
        </p:txBody>
      </p:sp>
      <p:sp>
        <p:nvSpPr>
          <p:cNvPr id="9" name="Rectangle 8">
            <a:extLst>
              <a:ext uri="{FF2B5EF4-FFF2-40B4-BE49-F238E27FC236}">
                <a16:creationId xmlns:a16="http://schemas.microsoft.com/office/drawing/2014/main" id="{0BE30460-3F6D-4EBE-8791-615F3C59F58B}"/>
              </a:ext>
            </a:extLst>
          </p:cNvPr>
          <p:cNvSpPr/>
          <p:nvPr/>
        </p:nvSpPr>
        <p:spPr>
          <a:xfrm>
            <a:off x="479575" y="6459029"/>
            <a:ext cx="4610558"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53E43"/>
                </a:solidFill>
                <a:effectLst/>
                <a:uLnTx/>
                <a:uFillTx/>
                <a:latin typeface="Arial"/>
                <a:ea typeface="+mn-ea"/>
                <a:cs typeface="Arial"/>
              </a:rPr>
              <a:t>Source: </a:t>
            </a:r>
            <a:r>
              <a:rPr kumimoji="0" lang="en-GB" sz="1000" b="0" i="0" u="none" strike="noStrike" kern="1200" cap="none" spc="0" normalizeH="0" baseline="0" noProof="0">
                <a:ln>
                  <a:noFill/>
                </a:ln>
                <a:solidFill>
                  <a:srgbClr val="353E43"/>
                </a:solidFill>
                <a:effectLst/>
                <a:uLnTx/>
                <a:uFillTx/>
                <a:latin typeface="Arial"/>
                <a:ea typeface="+mn-lt"/>
                <a:cs typeface="Arial"/>
                <a:hlinkClick r:id="rId3">
                  <a:extLst>
                    <a:ext uri="{A12FA001-AC4F-418D-AE19-62706E023703}">
                      <ahyp:hlinkClr xmlns:ahyp="http://schemas.microsoft.com/office/drawing/2018/hyperlinkcolor" val="tx"/>
                    </a:ext>
                  </a:extLst>
                </a:hlinkClick>
              </a:rPr>
              <a:t>Ethnic disparities in the major causes of mortality and their risk factors</a:t>
            </a:r>
            <a:endParaRPr kumimoji="0" lang="en-GB" sz="1000" b="0" i="0" u="none" strike="noStrike" kern="1200" cap="none" spc="0" normalizeH="0" baseline="0" noProof="0">
              <a:ln>
                <a:noFill/>
              </a:ln>
              <a:solidFill>
                <a:srgbClr val="353E43"/>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4288312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20000"/>
            <a:lumOff val="80000"/>
          </a:schemeClr>
        </a:solidFill>
        <a:effectLst/>
      </p:bgPr>
    </p:bg>
    <p:spTree>
      <p:nvGrpSpPr>
        <p:cNvPr id="1" name="Shape 237"/>
        <p:cNvGrpSpPr/>
        <p:nvPr/>
      </p:nvGrpSpPr>
      <p:grpSpPr>
        <a:xfrm>
          <a:off x="0" y="0"/>
          <a:ext cx="0" cy="0"/>
          <a:chOff x="0" y="0"/>
          <a:chExt cx="0" cy="0"/>
        </a:xfrm>
      </p:grpSpPr>
      <p:sp>
        <p:nvSpPr>
          <p:cNvPr id="238" name="Google Shape;238;p2"/>
          <p:cNvSpPr txBox="1">
            <a:spLocks noGrp="1"/>
          </p:cNvSpPr>
          <p:nvPr>
            <p:ph type="title"/>
          </p:nvPr>
        </p:nvSpPr>
        <p:spPr>
          <a:xfrm>
            <a:off x="986467" y="2312901"/>
            <a:ext cx="10626063" cy="1754286"/>
          </a:xfrm>
          <a:prstGeom prst="rect">
            <a:avLst/>
          </a:prstGeom>
          <a:noFill/>
          <a:ln>
            <a:noFill/>
          </a:ln>
        </p:spPr>
        <p:txBody>
          <a:bodyPr spcFirstLastPara="1" wrap="square" lIns="0" tIns="45700" rIns="91425" bIns="45700" anchor="t" anchorCtr="0">
            <a:spAutoFit/>
          </a:bodyPr>
          <a:lstStyle/>
          <a:p>
            <a:pPr marL="0" lvl="0" indent="0" algn="l" rtl="0">
              <a:lnSpc>
                <a:spcPct val="90000"/>
              </a:lnSpc>
              <a:spcBef>
                <a:spcPts val="0"/>
              </a:spcBef>
              <a:spcAft>
                <a:spcPts val="0"/>
              </a:spcAft>
              <a:buClr>
                <a:schemeClr val="lt1"/>
              </a:buClr>
              <a:buSzPts val="3000"/>
              <a:buFont typeface="Arial"/>
              <a:buNone/>
            </a:pPr>
            <a:r>
              <a:rPr lang="en-GB" sz="3000" spc="190">
                <a:solidFill>
                  <a:schemeClr val="tx1"/>
                </a:solidFill>
                <a:latin typeface="Arial"/>
                <a:ea typeface="Arial"/>
                <a:cs typeface="Arial"/>
                <a:sym typeface="Arial"/>
              </a:rPr>
              <a:t>PART 3: WHY INEQUALITY EXISTS?</a:t>
            </a:r>
            <a:br>
              <a:rPr lang="en-GB" sz="3000" spc="190">
                <a:solidFill>
                  <a:schemeClr val="tx1"/>
                </a:solidFill>
                <a:latin typeface="Arial"/>
                <a:ea typeface="Arial"/>
                <a:cs typeface="Arial"/>
                <a:sym typeface="Arial"/>
              </a:rPr>
            </a:br>
            <a:br>
              <a:rPr lang="en-GB" sz="3000" spc="190">
                <a:solidFill>
                  <a:schemeClr val="tx1"/>
                </a:solidFill>
                <a:latin typeface="Arial"/>
                <a:ea typeface="Arial"/>
                <a:cs typeface="Arial"/>
                <a:sym typeface="Arial"/>
              </a:rPr>
            </a:br>
            <a:r>
              <a:rPr lang="en-GB" sz="3000" spc="190">
                <a:solidFill>
                  <a:schemeClr val="tx1"/>
                </a:solidFill>
                <a:latin typeface="Arial"/>
                <a:ea typeface="Arial"/>
                <a:cs typeface="Arial"/>
                <a:sym typeface="Arial"/>
              </a:rPr>
              <a:t>WIDER DETERMINANTS OF HEALTH</a:t>
            </a:r>
            <a:br>
              <a:rPr lang="en-GB" sz="3000" spc="190">
                <a:solidFill>
                  <a:schemeClr val="tx1"/>
                </a:solidFill>
                <a:latin typeface="Arial"/>
                <a:ea typeface="Arial"/>
                <a:cs typeface="Arial"/>
                <a:sym typeface="Arial"/>
              </a:rPr>
            </a:br>
            <a:r>
              <a:rPr lang="en-GB" sz="3000" spc="190">
                <a:solidFill>
                  <a:schemeClr val="tx1"/>
                </a:solidFill>
                <a:latin typeface="Arial"/>
                <a:ea typeface="Arial"/>
                <a:cs typeface="Arial"/>
                <a:sym typeface="Arial"/>
              </a:rPr>
              <a:t>(‘Causes of the causes’ of health inequalities)</a:t>
            </a:r>
          </a:p>
        </p:txBody>
      </p:sp>
      <p:cxnSp>
        <p:nvCxnSpPr>
          <p:cNvPr id="2" name="Google Shape;242;p2">
            <a:extLst>
              <a:ext uri="{FF2B5EF4-FFF2-40B4-BE49-F238E27FC236}">
                <a16:creationId xmlns:a16="http://schemas.microsoft.com/office/drawing/2014/main" id="{F78CF36F-0A80-AD63-7FEB-F68B8EEE785C}"/>
              </a:ext>
              <a:ext uri="{C183D7F6-B498-43B3-948B-1728B52AA6E4}">
                <adec:decorative xmlns:adec="http://schemas.microsoft.com/office/drawing/2017/decorative" val="1"/>
              </a:ext>
            </a:extLst>
          </p:cNvPr>
          <p:cNvCxnSpPr/>
          <p:nvPr/>
        </p:nvCxnSpPr>
        <p:spPr>
          <a:xfrm>
            <a:off x="666543" y="4213937"/>
            <a:ext cx="10945999" cy="0"/>
          </a:xfrm>
          <a:prstGeom prst="straightConnector1">
            <a:avLst/>
          </a:prstGeom>
          <a:noFill/>
          <a:ln w="38100" cap="flat" cmpd="sng">
            <a:solidFill>
              <a:schemeClr val="tx1"/>
            </a:solidFill>
            <a:prstDash val="solid"/>
            <a:round/>
            <a:headEnd type="none" w="sm" len="sm"/>
            <a:tailEnd type="none" w="sm" len="sm"/>
          </a:ln>
        </p:spPr>
      </p:cxnSp>
    </p:spTree>
    <p:extLst>
      <p:ext uri="{BB962C8B-B14F-4D97-AF65-F5344CB8AC3E}">
        <p14:creationId xmlns:p14="http://schemas.microsoft.com/office/powerpoint/2010/main" val="20034098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3EB0CACD-D1C8-45D6-A328-7D66CD96CD6E}"/>
              </a:ext>
            </a:extLst>
          </p:cNvPr>
          <p:cNvSpPr txBox="1">
            <a:spLocks noGrp="1"/>
          </p:cNvSpPr>
          <p:nvPr>
            <p:ph type="title" idx="4294967295"/>
          </p:nvPr>
        </p:nvSpPr>
        <p:spPr>
          <a:xfrm>
            <a:off x="720095" y="651951"/>
            <a:ext cx="10751768" cy="507791"/>
          </a:xfrm>
          <a:prstGeom prst="rect">
            <a:avLst/>
          </a:prstGeom>
          <a:noFill/>
          <a:ln w="25400" cap="flat" cmpd="sng" algn="ctr">
            <a:noFill/>
            <a:prstDash val="solid"/>
          </a:ln>
          <a:effectLst/>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0" tIns="45700" rIns="91425" bIns="457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rgbClr val="EE266D"/>
              </a:buClr>
              <a:buSzPts val="2800"/>
              <a:buFont typeface="Arial"/>
              <a:buNone/>
              <a:tabLst/>
              <a:defRPr/>
            </a:pPr>
            <a:r>
              <a:rPr kumimoji="0" lang="en-US" sz="3000" b="1" i="0" u="none" strike="noStrike" kern="0" cap="none" spc="190" normalizeH="0" baseline="0" noProof="0">
                <a:ln>
                  <a:noFill/>
                </a:ln>
                <a:solidFill>
                  <a:schemeClr val="accent3">
                    <a:lumMod val="75000"/>
                  </a:schemeClr>
                </a:solidFill>
                <a:effectLst/>
                <a:uLnTx/>
                <a:uFillTx/>
                <a:latin typeface="Arial" panose="020B0604020202020204" pitchFamily="34" charset="0"/>
                <a:ea typeface="Aktiv Grotesk" panose="020B0504020202020204" pitchFamily="34" charset="0"/>
                <a:cs typeface="Arial" panose="020B0604020202020204" pitchFamily="34" charset="0"/>
                <a:sym typeface="Arial"/>
              </a:rPr>
              <a:t>Contents</a:t>
            </a:r>
          </a:p>
        </p:txBody>
      </p:sp>
      <p:sp>
        <p:nvSpPr>
          <p:cNvPr id="16" name="TextBox 15">
            <a:extLst>
              <a:ext uri="{FF2B5EF4-FFF2-40B4-BE49-F238E27FC236}">
                <a16:creationId xmlns:a16="http://schemas.microsoft.com/office/drawing/2014/main" id="{50D55606-9498-4378-9AE7-7D19EB44EF7B}"/>
              </a:ext>
            </a:extLst>
          </p:cNvPr>
          <p:cNvSpPr txBox="1"/>
          <p:nvPr/>
        </p:nvSpPr>
        <p:spPr bwMode="gray">
          <a:xfrm>
            <a:off x="597794" y="1324354"/>
            <a:ext cx="11222537" cy="4984953"/>
          </a:xfrm>
          <a:prstGeom prst="rect">
            <a:avLst/>
          </a:prstGeom>
          <a:noFill/>
        </p:spPr>
        <p:txBody>
          <a:bodyPr wrap="square" lIns="0" tIns="0" rIns="0" bIns="0" rtlCol="0" anchor="t">
            <a:noAutofit/>
          </a:bodyPr>
          <a:lstStyle/>
          <a:p>
            <a:pPr marL="342900" indent="-342900">
              <a:spcAft>
                <a:spcPts val="300"/>
              </a:spcAft>
              <a:buFont typeface="+mj-lt"/>
              <a:buAutoNum type="arabicPeriod"/>
              <a:defRPr/>
            </a:pPr>
            <a:r>
              <a:rPr lang="en-US" sz="1600" b="1" kern="0" spc="190" dirty="0">
                <a:latin typeface="Arial"/>
                <a:ea typeface="Aktiv Grotesk" panose="020B0504020202020204" pitchFamily="34" charset="0"/>
                <a:cs typeface="Arial"/>
                <a:hlinkClick r:id="rId3" action="ppaction://hlinksldjump">
                  <a:extLst>
                    <a:ext uri="{A12FA001-AC4F-418D-AE19-62706E023703}">
                      <ahyp:hlinkClr xmlns:ahyp="http://schemas.microsoft.com/office/drawing/2018/hyperlinkcolor" val="tx"/>
                    </a:ext>
                  </a:extLst>
                </a:hlinkClick>
              </a:rPr>
              <a:t>AUDIENCE FOR THIS WORK AND HOW</a:t>
            </a:r>
            <a:r>
              <a:rPr lang="en-US" sz="1600" b="1" kern="0" spc="190" dirty="0">
                <a:latin typeface="Arial"/>
                <a:ea typeface="Aktiv Grotesk" panose="020B0504020202020204" pitchFamily="34" charset="0"/>
                <a:cs typeface="Arial"/>
                <a:sym typeface="Arial"/>
                <a:hlinkClick r:id="rId3" action="ppaction://hlinksldjump">
                  <a:extLst>
                    <a:ext uri="{A12FA001-AC4F-418D-AE19-62706E023703}">
                      <ahyp:hlinkClr xmlns:ahyp="http://schemas.microsoft.com/office/drawing/2018/hyperlinkcolor" val="tx"/>
                    </a:ext>
                  </a:extLst>
                </a:hlinkClick>
              </a:rPr>
              <a:t> TO USE THIS RESOURCE</a:t>
            </a:r>
            <a:r>
              <a:rPr lang="en-US" sz="1600" b="1" kern="0" spc="190" dirty="0">
                <a:latin typeface="Arial"/>
                <a:ea typeface="Aktiv Grotesk" panose="020B0504020202020204" pitchFamily="34" charset="0"/>
                <a:cs typeface="Arial"/>
                <a:sym typeface="Arial"/>
              </a:rPr>
              <a:t>		Slide 2</a:t>
            </a:r>
          </a:p>
          <a:p>
            <a:pPr marL="342900" marR="0" lvl="0" indent="-342900" algn="l" defTabSz="914400" rtl="0" eaLnBrk="1" fontAlgn="auto" latinLnBrk="0" hangingPunct="1">
              <a:lnSpc>
                <a:spcPct val="100000"/>
              </a:lnSpc>
              <a:spcBef>
                <a:spcPts val="0"/>
              </a:spcBef>
              <a:spcAft>
                <a:spcPts val="300"/>
              </a:spcAft>
              <a:buClrTx/>
              <a:buSzTx/>
              <a:buFont typeface="+mj-lt"/>
              <a:buAutoNum type="arabicPeriod"/>
              <a:tabLst/>
              <a:defRPr/>
            </a:pPr>
            <a:r>
              <a:rPr kumimoji="0" lang="en-US" sz="1600" b="1" i="0" strike="noStrike" kern="0" cap="none" spc="190" normalizeH="0" baseline="0" noProof="0" dirty="0">
                <a:ln>
                  <a:noFill/>
                </a:ln>
                <a:effectLst/>
                <a:uLnTx/>
                <a:uFillTx/>
                <a:latin typeface="Arial"/>
                <a:ea typeface="Aktiv Grotesk" panose="020B0504020202020204" pitchFamily="34" charset="0"/>
                <a:cs typeface="Arial"/>
                <a:sym typeface="Arial"/>
                <a:hlinkClick r:id="rId4" action="ppaction://hlinksldjump">
                  <a:extLst>
                    <a:ext uri="{A12FA001-AC4F-418D-AE19-62706E023703}">
                      <ahyp:hlinkClr xmlns:ahyp="http://schemas.microsoft.com/office/drawing/2018/hyperlinkcolor" val="tx"/>
                    </a:ext>
                  </a:extLst>
                </a:hlinkClick>
              </a:rPr>
              <a:t>EXECUTIVE SUMMARY</a:t>
            </a:r>
            <a:r>
              <a:rPr kumimoji="0" lang="en-US" sz="1600" b="1" i="0" strike="noStrike" kern="0" cap="none" spc="190" normalizeH="0" baseline="0" noProof="0" dirty="0">
                <a:ln>
                  <a:noFill/>
                </a:ln>
                <a:effectLst/>
                <a:uLnTx/>
                <a:uFillTx/>
                <a:latin typeface="Arial"/>
                <a:ea typeface="Aktiv Grotesk" panose="020B0504020202020204" pitchFamily="34" charset="0"/>
                <a:cs typeface="Arial"/>
                <a:sym typeface="Arial"/>
              </a:rPr>
              <a:t>							Slides 4-8</a:t>
            </a:r>
            <a:endParaRPr lang="en-US" sz="1600" b="1" i="0" strike="noStrike" kern="0" cap="none" spc="190" normalizeH="0" baseline="0" noProof="0" dirty="0">
              <a:ln>
                <a:noFill/>
              </a:ln>
              <a:effectLst/>
              <a:uLnTx/>
              <a:uFillTx/>
              <a:latin typeface="Arial"/>
              <a:ea typeface="Aktiv Grotesk" panose="020B0504020202020204" pitchFamily="34" charset="0"/>
              <a:cs typeface="Arial"/>
            </a:endParaRPr>
          </a:p>
          <a:p>
            <a:pPr marL="342900" indent="-342900">
              <a:spcAft>
                <a:spcPts val="300"/>
              </a:spcAft>
              <a:buFont typeface="+mj-lt"/>
              <a:buAutoNum type="arabicPeriod"/>
              <a:defRPr/>
            </a:pPr>
            <a:r>
              <a:rPr kumimoji="0" lang="en-US" sz="1600" b="1" i="0" strike="noStrike" kern="1200" cap="none" spc="190" normalizeH="0" baseline="0" noProof="0" dirty="0">
                <a:ln>
                  <a:noFill/>
                </a:ln>
                <a:effectLst/>
                <a:uLnTx/>
                <a:uFillTx/>
                <a:latin typeface="Arial"/>
                <a:ea typeface="Aktiv Grotesk" panose="020B0504020202020204" pitchFamily="34" charset="0"/>
                <a:cs typeface="Arial"/>
                <a:sym typeface="Arial"/>
                <a:hlinkClick r:id="rId5" action="ppaction://hlinksldjump">
                  <a:extLst>
                    <a:ext uri="{A12FA001-AC4F-418D-AE19-62706E023703}">
                      <ahyp:hlinkClr xmlns:ahyp="http://schemas.microsoft.com/office/drawing/2018/hyperlinkcolor" val="tx"/>
                    </a:ext>
                  </a:extLst>
                </a:hlinkClick>
              </a:rPr>
              <a:t>METHODOLOGY AND LIMITATIONS</a:t>
            </a:r>
            <a:r>
              <a:rPr lang="en-US" sz="1600" b="1" kern="0" spc="190" dirty="0">
                <a:latin typeface="Arial"/>
                <a:ea typeface="Aktiv Grotesk" panose="020B0504020202020204" pitchFamily="34" charset="0"/>
                <a:cs typeface="Arial"/>
                <a:sym typeface="Arial"/>
              </a:rPr>
              <a:t>						Slide 9	</a:t>
            </a:r>
            <a:endParaRPr lang="en-US" sz="1600" b="1" i="0" strike="noStrike" kern="0" cap="none" spc="190" normalizeH="0" baseline="0" noProof="0" dirty="0">
              <a:ln>
                <a:noFill/>
              </a:ln>
              <a:effectLst/>
              <a:uLnTx/>
              <a:uFillTx/>
              <a:latin typeface="Arial"/>
              <a:ea typeface="Aktiv Grotesk" panose="020B0504020202020204" pitchFamily="34" charset="0"/>
              <a:cs typeface="Arial"/>
            </a:endParaRPr>
          </a:p>
          <a:p>
            <a:pPr marL="342900" indent="-342900">
              <a:spcAft>
                <a:spcPts val="300"/>
              </a:spcAft>
              <a:buFont typeface="+mj-lt"/>
              <a:buAutoNum type="arabicPeriod"/>
              <a:defRPr/>
            </a:pPr>
            <a:r>
              <a:rPr kumimoji="0" lang="en-US" sz="1600" b="1" i="0" strike="noStrike" kern="1200" cap="none" spc="190" normalizeH="0" baseline="0" noProof="0" dirty="0">
                <a:ln>
                  <a:noFill/>
                </a:ln>
                <a:effectLst/>
                <a:uLnTx/>
                <a:uFillTx/>
                <a:latin typeface="Arial"/>
                <a:ea typeface="Aktiv Grotesk" panose="020B0504020202020204" pitchFamily="34" charset="0"/>
                <a:cs typeface="Arial"/>
                <a:sym typeface="Arial"/>
                <a:hlinkClick r:id="rId6" action="ppaction://hlinksldjump">
                  <a:extLst>
                    <a:ext uri="{A12FA001-AC4F-418D-AE19-62706E023703}">
                      <ahyp:hlinkClr xmlns:ahyp="http://schemas.microsoft.com/office/drawing/2018/hyperlinkcolor" val="tx"/>
                    </a:ext>
                  </a:extLst>
                </a:hlinkClick>
              </a:rPr>
              <a:t>CONTENT NAVIGATOR</a:t>
            </a:r>
            <a:r>
              <a:rPr kumimoji="0" lang="en-US" sz="1600" b="1" i="0" strike="noStrike" kern="0" cap="none" spc="190" normalizeH="0" baseline="0" noProof="0" dirty="0">
                <a:ln>
                  <a:noFill/>
                </a:ln>
                <a:effectLst/>
                <a:uLnTx/>
                <a:uFillTx/>
                <a:latin typeface="Arial"/>
                <a:ea typeface="Aktiv Grotesk" panose="020B0504020202020204" pitchFamily="34" charset="0"/>
                <a:cs typeface="Arial"/>
                <a:sym typeface="Arial"/>
              </a:rPr>
              <a:t>	</a:t>
            </a:r>
            <a:r>
              <a:rPr lang="en-US" sz="1600" b="1" kern="0" spc="190" dirty="0">
                <a:latin typeface="Arial"/>
                <a:ea typeface="Aktiv Grotesk" panose="020B0504020202020204" pitchFamily="34" charset="0"/>
                <a:cs typeface="Arial"/>
                <a:sym typeface="Arial"/>
              </a:rPr>
              <a:t>						Slides 10-11</a:t>
            </a:r>
            <a:endParaRPr lang="en-US" sz="1600" b="1" kern="0" spc="190" dirty="0">
              <a:latin typeface="Arial"/>
              <a:ea typeface="Aktiv Grotesk" panose="020B0504020202020204" pitchFamily="34" charset="0"/>
              <a:cs typeface="Arial"/>
            </a:endParaRPr>
          </a:p>
          <a:p>
            <a:pPr marL="342900" indent="-342900">
              <a:spcAft>
                <a:spcPts val="300"/>
              </a:spcAft>
              <a:buFont typeface="+mj-lt"/>
              <a:buAutoNum type="arabicPeriod"/>
              <a:defRPr/>
            </a:pPr>
            <a:r>
              <a:rPr lang="en-GB" sz="1600" spc="190" dirty="0">
                <a:latin typeface="Arial"/>
                <a:ea typeface="Arial"/>
                <a:cs typeface="Arial"/>
                <a:sym typeface="Arial"/>
                <a:hlinkClick r:id="rId7" action="ppaction://hlinksldjump">
                  <a:extLst>
                    <a:ext uri="{A12FA001-AC4F-418D-AE19-62706E023703}">
                      <ahyp:hlinkClr xmlns:ahyp="http://schemas.microsoft.com/office/drawing/2018/hyperlinkcolor" val="tx"/>
                    </a:ext>
                  </a:extLst>
                </a:hlinkClick>
              </a:rPr>
              <a:t>PART 1: CURRENT CONTEXT</a:t>
            </a:r>
            <a:r>
              <a:rPr lang="en-GB" sz="1600" spc="190" dirty="0">
                <a:latin typeface="Arial"/>
                <a:ea typeface="Arial"/>
                <a:cs typeface="Arial"/>
                <a:sym typeface="Arial"/>
              </a:rPr>
              <a:t>						Slides 12-18</a:t>
            </a:r>
            <a:endParaRPr lang="en-GB" sz="1600" spc="190" dirty="0">
              <a:latin typeface="Arial"/>
              <a:ea typeface="Arial"/>
              <a:cs typeface="Arial"/>
            </a:endParaRPr>
          </a:p>
          <a:p>
            <a:pPr marL="342900" indent="-342900">
              <a:spcAft>
                <a:spcPts val="300"/>
              </a:spcAft>
              <a:buFont typeface="+mj-lt"/>
              <a:buAutoNum type="arabicPeriod"/>
              <a:defRPr/>
            </a:pPr>
            <a:r>
              <a:rPr lang="en-GB" sz="1600" spc="190" dirty="0">
                <a:latin typeface="Arial"/>
                <a:ea typeface="Arial"/>
                <a:cs typeface="Arial"/>
                <a:sym typeface="Arial"/>
                <a:hlinkClick r:id="rId8" action="ppaction://hlinksldjump">
                  <a:extLst>
                    <a:ext uri="{A12FA001-AC4F-418D-AE19-62706E023703}">
                      <ahyp:hlinkClr xmlns:ahyp="http://schemas.microsoft.com/office/drawing/2018/hyperlinkcolor" val="tx"/>
                    </a:ext>
                  </a:extLst>
                </a:hlinkClick>
              </a:rPr>
              <a:t>PART 2: HEALTH INEQUALITY IN HEALTH STATUS</a:t>
            </a:r>
            <a:r>
              <a:rPr lang="en-GB" sz="1600" spc="190" dirty="0">
                <a:latin typeface="Arial"/>
                <a:ea typeface="Arial"/>
                <a:cs typeface="Arial"/>
                <a:sym typeface="Arial"/>
              </a:rPr>
              <a:t>				Slides 19-28</a:t>
            </a:r>
            <a:endParaRPr lang="en-GB" sz="1600" spc="190" dirty="0">
              <a:latin typeface="Arial"/>
              <a:ea typeface="Arial"/>
              <a:cs typeface="Arial"/>
            </a:endParaRPr>
          </a:p>
          <a:p>
            <a:pPr marL="342900" indent="-342900">
              <a:spcAft>
                <a:spcPts val="300"/>
              </a:spcAft>
              <a:buFont typeface="+mj-lt"/>
              <a:buAutoNum type="arabicPeriod"/>
              <a:defRPr/>
            </a:pPr>
            <a:r>
              <a:rPr lang="en-GB" sz="1600" spc="190" dirty="0">
                <a:latin typeface="Arial"/>
                <a:ea typeface="Arial"/>
                <a:cs typeface="Arial"/>
                <a:sym typeface="Arial"/>
                <a:hlinkClick r:id="rId9" action="ppaction://hlinksldjump">
                  <a:extLst>
                    <a:ext uri="{A12FA001-AC4F-418D-AE19-62706E023703}">
                      <ahyp:hlinkClr xmlns:ahyp="http://schemas.microsoft.com/office/drawing/2018/hyperlinkcolor" val="tx"/>
                    </a:ext>
                  </a:extLst>
                </a:hlinkClick>
              </a:rPr>
              <a:t>PART 3: WHY INEQUALITY EXISTS?</a:t>
            </a:r>
            <a:r>
              <a:rPr lang="en-GB" sz="1600" spc="190" dirty="0">
                <a:latin typeface="Arial"/>
                <a:ea typeface="Arial"/>
                <a:cs typeface="Arial"/>
                <a:sym typeface="Arial"/>
              </a:rPr>
              <a:t>						Slides 29-58</a:t>
            </a:r>
            <a:endParaRPr lang="en-GB" sz="1600" spc="190" dirty="0">
              <a:latin typeface="Arial"/>
              <a:ea typeface="Arial"/>
              <a:cs typeface="Arial"/>
            </a:endParaRPr>
          </a:p>
          <a:p>
            <a:pPr marL="342900" indent="-342900">
              <a:spcAft>
                <a:spcPts val="300"/>
              </a:spcAft>
              <a:buFont typeface="+mj-lt"/>
              <a:buAutoNum type="arabicPeriod"/>
              <a:defRPr/>
            </a:pPr>
            <a:r>
              <a:rPr lang="en-GB" sz="1600" spc="190" dirty="0">
                <a:latin typeface="Arial"/>
                <a:ea typeface="Arial"/>
                <a:cs typeface="Arial"/>
                <a:sym typeface="Arial"/>
                <a:hlinkClick r:id="rId10" action="ppaction://hlinksldjump">
                  <a:extLst>
                    <a:ext uri="{A12FA001-AC4F-418D-AE19-62706E023703}">
                      <ahyp:hlinkClr xmlns:ahyp="http://schemas.microsoft.com/office/drawing/2018/hyperlinkcolor" val="tx"/>
                    </a:ext>
                  </a:extLst>
                </a:hlinkClick>
              </a:rPr>
              <a:t>PART 4: HEALTH BEHAVIOURAL RISK FACTORS</a:t>
            </a:r>
            <a:r>
              <a:rPr lang="en-GB" sz="1600" spc="190" dirty="0">
                <a:latin typeface="Arial"/>
                <a:ea typeface="Arial"/>
                <a:cs typeface="Arial"/>
                <a:sym typeface="Arial"/>
              </a:rPr>
              <a:t>				Slides 59-66</a:t>
            </a:r>
            <a:endParaRPr lang="en-GB" sz="1600" spc="190" dirty="0">
              <a:latin typeface="Arial"/>
              <a:ea typeface="Arial"/>
              <a:cs typeface="Arial"/>
            </a:endParaRPr>
          </a:p>
          <a:p>
            <a:pPr marL="342900" indent="-342900">
              <a:spcAft>
                <a:spcPts val="300"/>
              </a:spcAft>
              <a:buFont typeface="+mj-lt"/>
              <a:buAutoNum type="arabicPeriod"/>
              <a:defRPr/>
            </a:pPr>
            <a:r>
              <a:rPr lang="en-GB" sz="1600" spc="190" dirty="0">
                <a:latin typeface="Arial"/>
                <a:ea typeface="Arial"/>
                <a:cs typeface="Arial"/>
                <a:sym typeface="Arial"/>
                <a:hlinkClick r:id="rId11" action="ppaction://hlinksldjump">
                  <a:extLst>
                    <a:ext uri="{A12FA001-AC4F-418D-AE19-62706E023703}">
                      <ahyp:hlinkClr xmlns:ahyp="http://schemas.microsoft.com/office/drawing/2018/hyperlinkcolor" val="tx"/>
                    </a:ext>
                  </a:extLst>
                </a:hlinkClick>
              </a:rPr>
              <a:t>PART 5: DEA</a:t>
            </a:r>
            <a:r>
              <a:rPr lang="en-GB" sz="1600" spc="190" dirty="0">
                <a:hlinkClick r:id="rId11" action="ppaction://hlinksldjump">
                  <a:extLst>
                    <a:ext uri="{A12FA001-AC4F-418D-AE19-62706E023703}">
                      <ahyp:hlinkClr xmlns:ahyp="http://schemas.microsoft.com/office/drawing/2018/hyperlinkcolor" val="tx"/>
                    </a:ext>
                  </a:extLst>
                </a:hlinkClick>
              </a:rPr>
              <a:t>TH AND</a:t>
            </a:r>
            <a:r>
              <a:rPr lang="en-GB" sz="1600" spc="190" dirty="0">
                <a:latin typeface="Arial"/>
                <a:ea typeface="Arial"/>
                <a:cs typeface="Arial"/>
                <a:sym typeface="Arial"/>
                <a:hlinkClick r:id="rId11" action="ppaction://hlinksldjump">
                  <a:extLst>
                    <a:ext uri="{A12FA001-AC4F-418D-AE19-62706E023703}">
                      <ahyp:hlinkClr xmlns:ahyp="http://schemas.microsoft.com/office/drawing/2018/hyperlinkcolor" val="tx"/>
                    </a:ext>
                  </a:extLst>
                </a:hlinkClick>
              </a:rPr>
              <a:t> ILLNESS IN LONDON</a:t>
            </a:r>
            <a:r>
              <a:rPr lang="en-GB" sz="1600" spc="190" dirty="0">
                <a:latin typeface="Arial"/>
                <a:ea typeface="Arial"/>
                <a:cs typeface="Arial"/>
                <a:sym typeface="Arial"/>
              </a:rPr>
              <a:t>					Slides 67-79</a:t>
            </a:r>
            <a:endParaRPr lang="en-GB" sz="1600" spc="190" dirty="0">
              <a:latin typeface="Arial"/>
              <a:ea typeface="Arial"/>
              <a:cs typeface="Arial"/>
            </a:endParaRPr>
          </a:p>
          <a:p>
            <a:pPr marL="342900" indent="-342900">
              <a:spcAft>
                <a:spcPts val="300"/>
              </a:spcAft>
              <a:buFont typeface="+mj-lt"/>
              <a:buAutoNum type="arabicPeriod"/>
              <a:defRPr/>
            </a:pPr>
            <a:r>
              <a:rPr lang="en-GB" sz="1600" spc="190" dirty="0">
                <a:ea typeface="Arial"/>
                <a:cs typeface="Arial"/>
                <a:sym typeface="Arial"/>
                <a:hlinkClick r:id="rId12" action="ppaction://hlinksldjump">
                  <a:extLst>
                    <a:ext uri="{A12FA001-AC4F-418D-AE19-62706E023703}">
                      <ahyp:hlinkClr xmlns:ahyp="http://schemas.microsoft.com/office/drawing/2018/hyperlinkcolor" val="tx"/>
                    </a:ext>
                  </a:extLst>
                </a:hlinkClick>
              </a:rPr>
              <a:t>PART 6: HEALTHCARE INEQUALITIES</a:t>
            </a:r>
            <a:r>
              <a:rPr lang="en-GB" sz="1600" spc="190" dirty="0">
                <a:ea typeface="Arial"/>
                <a:cs typeface="Arial"/>
                <a:sym typeface="Arial"/>
              </a:rPr>
              <a:t>	</a:t>
            </a:r>
            <a:r>
              <a:rPr lang="en-GB" sz="1600" spc="190" dirty="0">
                <a:latin typeface="Arial"/>
                <a:ea typeface="Arial"/>
                <a:cs typeface="Arial"/>
                <a:sym typeface="Arial"/>
              </a:rPr>
              <a:t>				Slides 80-89</a:t>
            </a:r>
            <a:endParaRPr lang="en-GB" sz="1600" spc="190" dirty="0">
              <a:latin typeface="Arial"/>
              <a:ea typeface="Arial"/>
              <a:cs typeface="Arial"/>
            </a:endParaRPr>
          </a:p>
          <a:p>
            <a:pPr marL="342900" indent="-342900">
              <a:spcAft>
                <a:spcPts val="300"/>
              </a:spcAft>
              <a:buFont typeface="+mj-lt"/>
              <a:buAutoNum type="arabicPeriod"/>
              <a:defRPr/>
            </a:pPr>
            <a:r>
              <a:rPr lang="en-GB" sz="1600" spc="190" dirty="0">
                <a:latin typeface="Arial"/>
                <a:ea typeface="Arial"/>
                <a:cs typeface="Arial"/>
                <a:sym typeface="Arial"/>
                <a:hlinkClick r:id="rId13" action="ppaction://hlinksldjump">
                  <a:extLst>
                    <a:ext uri="{A12FA001-AC4F-418D-AE19-62706E023703}">
                      <ahyp:hlinkClr xmlns:ahyp="http://schemas.microsoft.com/office/drawing/2018/hyperlinkcolor" val="tx"/>
                    </a:ext>
                  </a:extLst>
                </a:hlinkClick>
              </a:rPr>
              <a:t>PART 7: </a:t>
            </a:r>
            <a:r>
              <a:rPr lang="en-GB" sz="1600" spc="190" dirty="0">
                <a:hlinkClick r:id="rId13" action="ppaction://hlinksldjump">
                  <a:extLst>
                    <a:ext uri="{A12FA001-AC4F-418D-AE19-62706E023703}">
                      <ahyp:hlinkClr xmlns:ahyp="http://schemas.microsoft.com/office/drawing/2018/hyperlinkcolor" val="tx"/>
                    </a:ext>
                  </a:extLst>
                </a:hlinkClick>
              </a:rPr>
              <a:t>CONCLUSION</a:t>
            </a:r>
            <a:r>
              <a:rPr lang="en-GB" sz="1600" spc="190" dirty="0"/>
              <a:t>							Slides 90-93</a:t>
            </a:r>
            <a:endParaRPr lang="en-GB" sz="1600" spc="190" dirty="0">
              <a:latin typeface="Arial"/>
              <a:cs typeface="Arial"/>
              <a:sym typeface="Arial"/>
            </a:endParaRPr>
          </a:p>
          <a:p>
            <a:pPr marL="342900" indent="-342900">
              <a:spcAft>
                <a:spcPts val="300"/>
              </a:spcAft>
              <a:buFont typeface="+mj-lt"/>
              <a:buAutoNum type="arabicPeriod"/>
              <a:defRPr/>
            </a:pPr>
            <a:endParaRPr lang="en-GB" sz="1400" spc="190" dirty="0">
              <a:latin typeface="Arial"/>
              <a:ea typeface="Arial"/>
              <a:cs typeface="Arial"/>
              <a:sym typeface="Arial"/>
            </a:endParaRPr>
          </a:p>
          <a:p>
            <a:pPr marL="342900" indent="-342900">
              <a:spcAft>
                <a:spcPts val="300"/>
              </a:spcAft>
              <a:buFont typeface="+mj-lt"/>
              <a:buAutoNum type="arabicPeriod"/>
              <a:defRPr/>
            </a:pPr>
            <a:endParaRPr lang="en-GB" sz="1200" spc="190" dirty="0">
              <a:latin typeface="Arial"/>
              <a:ea typeface="Arial"/>
              <a:cs typeface="Arial"/>
            </a:endParaRPr>
          </a:p>
          <a:p>
            <a:pPr>
              <a:defRPr/>
            </a:pPr>
            <a:r>
              <a:rPr lang="en-GB" sz="1200" b="1" spc="190" dirty="0">
                <a:latin typeface="+mj-lt"/>
                <a:cs typeface="Arial"/>
              </a:rPr>
              <a:t>Addendum </a:t>
            </a:r>
            <a:endParaRPr lang="en-US" sz="1200" spc="190" dirty="0">
              <a:latin typeface="+mj-lt"/>
              <a:cs typeface="Arial"/>
            </a:endParaRPr>
          </a:p>
          <a:p>
            <a:pPr>
              <a:defRPr/>
            </a:pPr>
            <a:r>
              <a:rPr lang="en-GB" sz="1200" b="1" spc="190" dirty="0">
                <a:latin typeface="+mj-lt"/>
                <a:cs typeface="Arial"/>
              </a:rPr>
              <a:t>19 July 2024: </a:t>
            </a:r>
            <a:r>
              <a:rPr lang="en-GB" sz="1200" spc="190" dirty="0">
                <a:latin typeface="+mj-lt"/>
                <a:cs typeface="Arial"/>
              </a:rPr>
              <a:t>Figure 14 (Ethnic inequalities in the UK (Taken from NHSE Race &amp; Health observatory)) was removed from the document due to a data error. The figure stated an incorrect number for the proportion of deaths among Black and Minority ethnic groups in England and Wales in 2019 caused by cardiovascular disease. </a:t>
            </a:r>
            <a:endParaRPr lang="en-GB" sz="1600" dirty="0">
              <a:latin typeface="+mj-lt"/>
              <a:cs typeface="Arial"/>
            </a:endParaRPr>
          </a:p>
          <a:p>
            <a:pPr>
              <a:spcAft>
                <a:spcPts val="300"/>
              </a:spcAft>
              <a:defRPr/>
            </a:pPr>
            <a:r>
              <a:rPr lang="en-GB" sz="1200" b="1" spc="190" dirty="0">
                <a:latin typeface="+mj-lt"/>
                <a:cs typeface="Arial"/>
              </a:rPr>
              <a:t>05 December 2024: </a:t>
            </a:r>
            <a:r>
              <a:rPr lang="en-GB" sz="1200" spc="190" dirty="0">
                <a:latin typeface="+mj-lt"/>
                <a:cs typeface="Arial"/>
              </a:rPr>
              <a:t>Slide 64 stated that ‘In London, children in the most deprived areas are more than twice as likely as children in the least deprived to be obese’. This statement applied to England but not to London, so has been corrected with London data.</a:t>
            </a:r>
            <a:endParaRPr lang="en-US" sz="1200" spc="190" dirty="0">
              <a:latin typeface="+mj-lt"/>
              <a:cs typeface="Arial"/>
            </a:endParaRPr>
          </a:p>
          <a:p>
            <a:pPr marL="342900" indent="-342900">
              <a:spcAft>
                <a:spcPts val="300"/>
              </a:spcAft>
              <a:buFont typeface="+mj-lt"/>
              <a:buAutoNum type="arabicPeriod"/>
              <a:defRPr/>
            </a:pPr>
            <a:endParaRPr lang="en-US" sz="1400" b="1" kern="0" spc="190" dirty="0">
              <a:latin typeface="Arial" panose="020B0604020202020204" pitchFamily="34" charset="0"/>
              <a:ea typeface="Aktiv Grotesk" panose="020B0504020202020204" pitchFamily="34" charset="0"/>
              <a:cs typeface="Arial" panose="020B0604020202020204" pitchFamily="34" charset="0"/>
              <a:sym typeface="Arial"/>
            </a:endParaRPr>
          </a:p>
          <a:p>
            <a:pPr marL="342900" indent="-342900">
              <a:spcAft>
                <a:spcPts val="300"/>
              </a:spcAft>
              <a:buFont typeface="+mj-lt"/>
              <a:buAutoNum type="arabicPeriod"/>
              <a:defRPr/>
            </a:pPr>
            <a:endParaRPr lang="en-US" sz="1400" b="1" kern="0" spc="190" dirty="0">
              <a:latin typeface="Arial" panose="020B0604020202020204" pitchFamily="34" charset="0"/>
              <a:ea typeface="Aktiv Grotesk" panose="020B0504020202020204" pitchFamily="34" charset="0"/>
              <a:cs typeface="Arial" panose="020B0604020202020204" pitchFamily="34" charset="0"/>
              <a:sym typeface="Arial"/>
            </a:endParaRPr>
          </a:p>
          <a:p>
            <a:pPr marL="342900" indent="-342900">
              <a:spcAft>
                <a:spcPts val="300"/>
              </a:spcAft>
              <a:buFont typeface="+mj-lt"/>
              <a:buAutoNum type="arabicPeriod"/>
              <a:defRPr/>
            </a:pPr>
            <a:endParaRPr lang="en-US" sz="1400" b="1" kern="0" spc="190" dirty="0">
              <a:latin typeface="Arial" panose="020B0604020202020204" pitchFamily="34" charset="0"/>
              <a:ea typeface="Aktiv Grotesk" panose="020B0504020202020204" pitchFamily="34" charset="0"/>
              <a:cs typeface="Arial" panose="020B0604020202020204" pitchFamily="34" charset="0"/>
              <a:sym typeface="Arial"/>
            </a:endParaRPr>
          </a:p>
          <a:p>
            <a:pPr marL="342900" indent="-342900">
              <a:spcAft>
                <a:spcPts val="300"/>
              </a:spcAft>
              <a:buFont typeface="+mj-lt"/>
              <a:buAutoNum type="arabicPeriod"/>
              <a:defRPr/>
            </a:pPr>
            <a:endParaRPr lang="en-US" sz="1400" b="1" kern="0" spc="190" dirty="0">
              <a:latin typeface="Arial" panose="020B0604020202020204" pitchFamily="34" charset="0"/>
              <a:ea typeface="Aktiv Grotesk" panose="020B0504020202020204" pitchFamily="34" charset="0"/>
              <a:cs typeface="Arial" panose="020B0604020202020204" pitchFamily="34" charset="0"/>
              <a:sym typeface="Arial"/>
            </a:endParaRPr>
          </a:p>
          <a:p>
            <a:pPr marL="342900" indent="-342900">
              <a:spcAft>
                <a:spcPts val="300"/>
              </a:spcAft>
              <a:buFont typeface="+mj-lt"/>
              <a:buAutoNum type="arabicPeriod"/>
              <a:defRPr/>
            </a:pPr>
            <a:endParaRPr kumimoji="0" lang="en-US" sz="1400" b="1" i="0" u="none" strike="noStrike" kern="0" cap="none" spc="190" normalizeH="0" baseline="0" noProof="0" dirty="0">
              <a:ln>
                <a:noFill/>
              </a:ln>
              <a:effectLst/>
              <a:uLnTx/>
              <a:uFillTx/>
              <a:latin typeface="Arial" panose="020B0604020202020204" pitchFamily="34" charset="0"/>
              <a:ea typeface="Aktiv Grotesk" panose="020B0504020202020204" pitchFamily="34" charset="0"/>
              <a:cs typeface="Arial" panose="020B0604020202020204" pitchFamily="34" charset="0"/>
              <a:sym typeface="Arial"/>
            </a:endParaRPr>
          </a:p>
          <a:p>
            <a:pPr marL="342900" indent="-342900">
              <a:spcAft>
                <a:spcPts val="300"/>
              </a:spcAft>
              <a:buFont typeface="+mj-lt"/>
              <a:buAutoNum type="arabicPeriod"/>
              <a:defRPr/>
            </a:pPr>
            <a:endParaRPr kumimoji="0" lang="en-US" sz="1400" b="1" i="0" u="none" strike="noStrike" kern="0" cap="none" spc="190" normalizeH="0" baseline="0" noProof="0" dirty="0">
              <a:ln>
                <a:noFill/>
              </a:ln>
              <a:effectLst/>
              <a:uLnTx/>
              <a:uFillTx/>
              <a:latin typeface="Arial" panose="020B0604020202020204" pitchFamily="34" charset="0"/>
              <a:ea typeface="Aktiv Grotesk" panose="020B0504020202020204" pitchFamily="34" charset="0"/>
              <a:cs typeface="Arial" panose="020B0604020202020204" pitchFamily="34" charset="0"/>
              <a:sym typeface="Arial"/>
            </a:endParaRPr>
          </a:p>
          <a:p>
            <a:pPr marL="342900" marR="0" lvl="0" indent="-342900" algn="l" defTabSz="914400" rtl="0" eaLnBrk="1" fontAlgn="auto" latinLnBrk="0" hangingPunct="1">
              <a:lnSpc>
                <a:spcPct val="100000"/>
              </a:lnSpc>
              <a:spcBef>
                <a:spcPts val="0"/>
              </a:spcBef>
              <a:spcAft>
                <a:spcPts val="300"/>
              </a:spcAft>
              <a:buClrTx/>
              <a:buSzTx/>
              <a:buFont typeface="+mj-lt"/>
              <a:buAutoNum type="arabicPeriod"/>
              <a:tabLst/>
              <a:defRPr/>
            </a:pPr>
            <a:endParaRPr kumimoji="0" lang="en-US" sz="1400" b="1" i="0" u="none" strike="noStrike" kern="0" cap="none" spc="190" normalizeH="0" baseline="0" noProof="0" dirty="0">
              <a:ln>
                <a:noFill/>
              </a:ln>
              <a:effectLst/>
              <a:uLnTx/>
              <a:uFillTx/>
              <a:latin typeface="Arial" panose="020B0604020202020204" pitchFamily="34" charset="0"/>
              <a:ea typeface="Aktiv Grotesk" panose="020B0504020202020204" pitchFamily="34" charset="0"/>
              <a:cs typeface="Arial" panose="020B0604020202020204" pitchFamily="34" charset="0"/>
              <a:sym typeface="Arial"/>
            </a:endParaRPr>
          </a:p>
          <a:p>
            <a:pPr marL="342900" marR="0" lvl="0" indent="-342900" algn="l" defTabSz="914400" rtl="0" eaLnBrk="1" fontAlgn="auto" latinLnBrk="0" hangingPunct="1">
              <a:lnSpc>
                <a:spcPct val="100000"/>
              </a:lnSpc>
              <a:spcBef>
                <a:spcPts val="0"/>
              </a:spcBef>
              <a:spcAft>
                <a:spcPts val="300"/>
              </a:spcAft>
              <a:buClrTx/>
              <a:buSzTx/>
              <a:buFont typeface="+mj-lt"/>
              <a:buAutoNum type="arabicPeriod"/>
              <a:tabLst/>
              <a:defRPr/>
            </a:pPr>
            <a:endParaRPr kumimoji="0" lang="en-GB" sz="1400" b="0" i="0" u="none" strike="noStrike" kern="0" cap="none" spc="0" normalizeH="0" baseline="0" noProof="0" dirty="0">
              <a:ln>
                <a:noFill/>
              </a:ln>
              <a:effectLst/>
              <a:uLnTx/>
              <a:uFillTx/>
              <a:latin typeface="Arial"/>
              <a:ea typeface="+mn-ea"/>
              <a:cs typeface="Arial"/>
              <a:sym typeface="Arial"/>
            </a:endParaRPr>
          </a:p>
        </p:txBody>
      </p:sp>
      <p:cxnSp>
        <p:nvCxnSpPr>
          <p:cNvPr id="11" name="Straight Connector 10">
            <a:extLst>
              <a:ext uri="{FF2B5EF4-FFF2-40B4-BE49-F238E27FC236}">
                <a16:creationId xmlns:a16="http://schemas.microsoft.com/office/drawing/2014/main" id="{81595837-1FDF-8444-AA75-893C661313DC}"/>
              </a:ext>
              <a:ext uri="{C183D7F6-B498-43B3-948B-1728B52AA6E4}">
                <adec:decorative xmlns:adec="http://schemas.microsoft.com/office/drawing/2017/decorative" val="1"/>
              </a:ext>
            </a:extLst>
          </p:cNvPr>
          <p:cNvCxnSpPr>
            <a:cxnSpLocks/>
          </p:cNvCxnSpPr>
          <p:nvPr/>
        </p:nvCxnSpPr>
        <p:spPr>
          <a:xfrm>
            <a:off x="622988" y="1230921"/>
            <a:ext cx="10946001" cy="0"/>
          </a:xfrm>
          <a:prstGeom prst="line">
            <a:avLst/>
          </a:prstGeom>
          <a:ln w="25400">
            <a:solidFill>
              <a:schemeClr val="tx1"/>
            </a:solidFill>
            <a:tailEnd type="non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6105577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C23D826F-847A-47EE-978D-7F3CC81BD5FA}"/>
              </a:ext>
            </a:extLst>
          </p:cNvPr>
          <p:cNvSpPr txBox="1">
            <a:spLocks noGrp="1"/>
          </p:cNvSpPr>
          <p:nvPr>
            <p:ph type="title" idx="4294967295"/>
          </p:nvPr>
        </p:nvSpPr>
        <p:spPr>
          <a:xfrm>
            <a:off x="572823" y="608953"/>
            <a:ext cx="11046354" cy="507791"/>
          </a:xfrm>
          <a:prstGeom prst="rect">
            <a:avLst/>
          </a:prstGeom>
          <a:noFill/>
          <a:ln w="25400" cap="flat" cmpd="sng" algn="ctr">
            <a:noFill/>
            <a:prstDash val="solid"/>
            <a:miter lim="800000"/>
          </a:ln>
          <a:effectLst/>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0" tIns="45700" rIns="91425" bIns="457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rgbClr val="EE266D"/>
              </a:buClr>
              <a:buSzPts val="2800"/>
              <a:buFont typeface="Arial"/>
              <a:buNone/>
              <a:tabLst/>
              <a:defRPr/>
            </a:pPr>
            <a:r>
              <a:rPr kumimoji="0" lang="en-GB" sz="3000" b="1" i="0" u="none" strike="noStrike" kern="0" cap="none" spc="190" normalizeH="0" baseline="0" noProof="0">
                <a:ln>
                  <a:noFill/>
                </a:ln>
                <a:solidFill>
                  <a:srgbClr val="0082B3"/>
                </a:solidFill>
                <a:effectLst/>
                <a:uLnTx/>
                <a:uFillTx/>
                <a:latin typeface="Arial" panose="020B0604020202020204" pitchFamily="34" charset="0"/>
                <a:ea typeface="Aktiv Grotesk" panose="020B0504020202020204" pitchFamily="34" charset="0"/>
                <a:cs typeface="Arial" panose="020B0604020202020204" pitchFamily="34" charset="0"/>
                <a:sym typeface="Arial"/>
              </a:rPr>
              <a:t>PART 3 OVERVIEW: WIDER DETERMINANTS</a:t>
            </a:r>
            <a:endParaRPr kumimoji="0" lang="en-US" sz="3000" b="1" i="0" u="none" strike="noStrike" kern="0" cap="none" spc="190" normalizeH="0" baseline="0" noProof="0">
              <a:ln>
                <a:noFill/>
              </a:ln>
              <a:solidFill>
                <a:srgbClr val="0082B3"/>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p:txBody>
      </p:sp>
      <p:sp>
        <p:nvSpPr>
          <p:cNvPr id="40" name="TextBox 39">
            <a:extLst>
              <a:ext uri="{FF2B5EF4-FFF2-40B4-BE49-F238E27FC236}">
                <a16:creationId xmlns:a16="http://schemas.microsoft.com/office/drawing/2014/main" id="{27B07B3D-F66A-9646-9C2D-95983657B7C2}"/>
              </a:ext>
            </a:extLst>
          </p:cNvPr>
          <p:cNvSpPr txBox="1"/>
          <p:nvPr/>
        </p:nvSpPr>
        <p:spPr bwMode="gray">
          <a:xfrm>
            <a:off x="648338" y="1368699"/>
            <a:ext cx="10600738" cy="2926184"/>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600"/>
              </a:spcAft>
              <a:buClr>
                <a:srgbClr val="000000"/>
              </a:buClr>
              <a:buSzTx/>
              <a:buFontTx/>
              <a:buNone/>
              <a:tabLst/>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Wider determinants known as the '</a:t>
            </a:r>
            <a:r>
              <a:rPr kumimoji="0" lang="en-GB" sz="1400" b="1" i="0" u="none" strike="noStrike" kern="0" cap="none" spc="0" normalizeH="0" baseline="0" noProof="0">
                <a:ln>
                  <a:noFill/>
                </a:ln>
                <a:solidFill>
                  <a:srgbClr val="353E43"/>
                </a:solidFill>
                <a:effectLst/>
                <a:uLnTx/>
                <a:uFillTx/>
                <a:latin typeface="Arial"/>
                <a:ea typeface="+mn-ea"/>
                <a:cs typeface="Arial"/>
                <a:sym typeface="Arial"/>
              </a:rPr>
              <a:t>causes of the causes</a:t>
            </a:r>
            <a:r>
              <a:rPr kumimoji="0" lang="en-GB" sz="1400" b="0" i="0" u="none" strike="noStrike" kern="0" cap="none" spc="0" normalizeH="0" baseline="0" noProof="0">
                <a:ln>
                  <a:noFill/>
                </a:ln>
                <a:solidFill>
                  <a:srgbClr val="353E43"/>
                </a:solidFill>
                <a:effectLst/>
                <a:uLnTx/>
                <a:uFillTx/>
                <a:latin typeface="Arial"/>
                <a:ea typeface="+mn-ea"/>
                <a:cs typeface="Arial"/>
                <a:sym typeface="Arial"/>
              </a:rPr>
              <a:t>' affect </a:t>
            </a:r>
            <a:r>
              <a:rPr kumimoji="0" lang="en-GB" sz="1400" b="1" i="0" u="none" strike="noStrike" kern="0" cap="none" spc="0" normalizeH="0" baseline="0" noProof="0">
                <a:ln>
                  <a:noFill/>
                </a:ln>
                <a:solidFill>
                  <a:srgbClr val="353E43"/>
                </a:solidFill>
                <a:effectLst/>
                <a:uLnTx/>
                <a:uFillTx/>
                <a:latin typeface="Arial"/>
                <a:ea typeface="+mn-ea"/>
                <a:cs typeface="Arial"/>
                <a:sym typeface="Arial"/>
              </a:rPr>
              <a:t>opportunity for good health </a:t>
            </a:r>
            <a:r>
              <a:rPr kumimoji="0" lang="en-GB" sz="1400" b="0" i="0" u="none" strike="noStrike" kern="0" cap="none" spc="0" normalizeH="0" baseline="0" noProof="0">
                <a:ln>
                  <a:noFill/>
                </a:ln>
                <a:solidFill>
                  <a:srgbClr val="353E43"/>
                </a:solidFill>
                <a:effectLst/>
                <a:uLnTx/>
                <a:uFillTx/>
                <a:latin typeface="Arial"/>
                <a:ea typeface="+mn-ea"/>
                <a:cs typeface="Arial"/>
                <a:sym typeface="Arial"/>
              </a:rPr>
              <a:t>– as they relate to where we live, work, our income and ultimately influence the opportunities to be active, to eat well, to live securely, and to grow and age well</a:t>
            </a:r>
          </a:p>
          <a:p>
            <a:pPr marL="285750" marR="0" lvl="0" indent="-2857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Wider determinants influence </a:t>
            </a:r>
            <a:r>
              <a:rPr lang="en-GB" sz="1400" kern="0">
                <a:solidFill>
                  <a:srgbClr val="353E43"/>
                </a:solidFill>
                <a:latin typeface="Arial"/>
                <a:cs typeface="Arial"/>
                <a:sym typeface="Arial"/>
              </a:rPr>
              <a:t>propensity towards health harming </a:t>
            </a:r>
            <a:r>
              <a:rPr kumimoji="0" lang="en-GB" sz="1400" b="0" i="0" u="none" strike="noStrike" kern="0" cap="none" spc="0" normalizeH="0" baseline="0" noProof="0">
                <a:ln>
                  <a:noFill/>
                </a:ln>
                <a:solidFill>
                  <a:srgbClr val="353E43"/>
                </a:solidFill>
                <a:effectLst/>
                <a:uLnTx/>
                <a:uFillTx/>
                <a:latin typeface="Arial"/>
                <a:ea typeface="+mn-ea"/>
                <a:cs typeface="Arial"/>
                <a:sym typeface="Arial"/>
              </a:rPr>
              <a:t>behaviours and health inequalities, far more than healthcare access and quality alone (which accounts for only 10-20% of our opportunity to live healthy lives).</a:t>
            </a:r>
            <a:endParaRPr lang="en-GB" sz="1400" b="0" i="0" u="none" strike="noStrike" kern="0" cap="none" spc="0" normalizeH="0" baseline="0" noProof="0">
              <a:ln>
                <a:noFill/>
              </a:ln>
              <a:solidFill>
                <a:srgbClr val="353E43"/>
              </a:solidFill>
              <a:effectLst/>
              <a:uLnTx/>
              <a:uFillTx/>
              <a:latin typeface="Arial"/>
              <a:cs typeface="Arial"/>
            </a:endParaRPr>
          </a:p>
          <a:p>
            <a:pPr marL="285750" indent="-285750">
              <a:spcAft>
                <a:spcPts val="600"/>
              </a:spcAft>
              <a:buClr>
                <a:srgbClr val="000000"/>
              </a:buClr>
              <a:buFont typeface="Arial" panose="020B0604020202020204" pitchFamily="34" charset="0"/>
              <a:buChar char="•"/>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The narrower the gap in social inequalities across the wider determinants, the greater will be the </a:t>
            </a:r>
            <a:r>
              <a:rPr lang="en-GB" sz="1400" kern="0">
                <a:solidFill>
                  <a:srgbClr val="353E43"/>
                </a:solidFill>
                <a:latin typeface="Arial"/>
                <a:cs typeface="Arial"/>
                <a:sym typeface="Arial"/>
              </a:rPr>
              <a:t>benefit to </a:t>
            </a:r>
            <a:r>
              <a:rPr kumimoji="0" lang="en-GB" sz="1400" b="0" i="0" u="none" strike="noStrike" kern="0" cap="none" spc="0" normalizeH="0" baseline="0" noProof="0">
                <a:ln>
                  <a:noFill/>
                </a:ln>
                <a:solidFill>
                  <a:srgbClr val="353E43"/>
                </a:solidFill>
                <a:effectLst/>
                <a:uLnTx/>
                <a:uFillTx/>
                <a:latin typeface="Arial"/>
                <a:ea typeface="+mn-ea"/>
                <a:cs typeface="Arial"/>
                <a:sym typeface="Arial"/>
              </a:rPr>
              <a:t>health inequalities.</a:t>
            </a:r>
            <a:r>
              <a:rPr lang="en-GB" sz="1400" kern="0">
                <a:solidFill>
                  <a:srgbClr val="353E43"/>
                </a:solidFill>
                <a:latin typeface="Arial"/>
                <a:cs typeface="Arial"/>
                <a:sym typeface="Arial"/>
              </a:rPr>
              <a:t> </a:t>
            </a:r>
            <a:endParaRPr lang="en-GB" sz="1400" b="0" i="0" u="none" strike="noStrike" kern="0" cap="none" spc="0" normalizeH="0" baseline="0" noProof="0">
              <a:ln>
                <a:noFill/>
              </a:ln>
              <a:solidFill>
                <a:srgbClr val="353E43"/>
              </a:solidFill>
              <a:effectLst/>
              <a:uLnTx/>
              <a:uFillTx/>
              <a:latin typeface="Arial"/>
              <a:cs typeface="Arial"/>
            </a:endParaRPr>
          </a:p>
          <a:p>
            <a:pPr marL="285750" indent="-285750">
              <a:spcAft>
                <a:spcPts val="600"/>
              </a:spcAft>
              <a:buClr>
                <a:srgbClr val="000000"/>
              </a:buClr>
              <a:buFont typeface="Arial" panose="020B0604020202020204" pitchFamily="34" charset="0"/>
              <a:buChar char="•"/>
              <a:defRPr/>
            </a:pPr>
            <a:r>
              <a:rPr lang="en-GB" sz="1400">
                <a:solidFill>
                  <a:srgbClr val="353E43"/>
                </a:solidFill>
                <a:latin typeface="Arial"/>
              </a:rPr>
              <a:t>Most </a:t>
            </a:r>
            <a:r>
              <a:rPr kumimoji="0" lang="en-GB" sz="1400" b="0" i="0" u="none" strike="noStrike" kern="1200" cap="none" spc="0" normalizeH="0" baseline="0" noProof="0">
                <a:ln>
                  <a:noFill/>
                </a:ln>
                <a:solidFill>
                  <a:srgbClr val="353E43"/>
                </a:solidFill>
                <a:effectLst/>
                <a:uLnTx/>
                <a:uFillTx/>
                <a:latin typeface="Arial"/>
                <a:ea typeface="+mn-ea"/>
                <a:cs typeface="+mn-cs"/>
              </a:rPr>
              <a:t>data presented highlights inequality in those from more deprived backgrounds, certain geographic regions, and Black and ethnic minority groups as that is where data is available.  It is important to recognise a major limitation is that there are likely to be other dimensions of inequalities (across other protected characteristics and inclusion health groups where inequalities exist) but cannot be demonstrated using data, as it is unavailable or of insufficient quality.</a:t>
            </a:r>
            <a:r>
              <a:rPr lang="en-GB" sz="1400">
                <a:solidFill>
                  <a:srgbClr val="353E43"/>
                </a:solidFill>
                <a:latin typeface="Arial"/>
              </a:rPr>
              <a:t> </a:t>
            </a:r>
            <a:r>
              <a:rPr lang="en-GB" sz="1400" kern="0">
                <a:solidFill>
                  <a:srgbClr val="353E43"/>
                </a:solidFill>
                <a:latin typeface="Arial"/>
              </a:rPr>
              <a:t> </a:t>
            </a:r>
            <a:endParaRPr lang="en-GB" sz="1400" b="0" i="0" u="none" strike="noStrike" kern="0" cap="none" spc="0" normalizeH="0" baseline="0" noProof="0">
              <a:ln>
                <a:noFill/>
              </a:ln>
              <a:solidFill>
                <a:srgbClr val="353E43"/>
              </a:solidFill>
              <a:effectLst/>
              <a:uLnTx/>
              <a:uFillTx/>
              <a:latin typeface="Arial"/>
              <a:cs typeface="Arial"/>
            </a:endParaRPr>
          </a:p>
          <a:p>
            <a:pPr marL="285750" marR="0" lvl="0" indent="-2857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This part has been structured according to the Marmot 8 principles for addressing inequality and includes topics below</a:t>
            </a:r>
            <a:r>
              <a:rPr lang="en-GB" sz="1400" kern="0">
                <a:solidFill>
                  <a:srgbClr val="353E43"/>
                </a:solidFill>
                <a:latin typeface="Arial"/>
                <a:cs typeface="Arial"/>
                <a:sym typeface="Arial"/>
              </a:rPr>
              <a:t>:</a:t>
            </a:r>
            <a:endParaRPr lang="en-GB" sz="1050" b="0" i="0" u="none" strike="noStrike" kern="1200" cap="none" spc="0" normalizeH="0" baseline="0" noProof="0">
              <a:ln>
                <a:noFill/>
              </a:ln>
              <a:solidFill>
                <a:srgbClr val="353E43"/>
              </a:solidFill>
              <a:effectLst/>
              <a:uLnTx/>
              <a:uFillTx/>
              <a:latin typeface="Arial"/>
              <a:cs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a:ln>
                <a:noFill/>
              </a:ln>
              <a:solidFill>
                <a:srgbClr val="353E43"/>
              </a:solidFill>
              <a:effectLst/>
              <a:uLnTx/>
              <a:uFillTx/>
              <a:latin typeface="Arial"/>
              <a:ea typeface="+mn-ea"/>
              <a:cs typeface="Arial"/>
              <a:sym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a:ln>
                <a:noFill/>
              </a:ln>
              <a:solidFill>
                <a:srgbClr val="353E43"/>
              </a:solidFill>
              <a:effectLst/>
              <a:uLnTx/>
              <a:uFillTx/>
              <a:latin typeface="Arial"/>
              <a:ea typeface="+mn-ea"/>
              <a:cs typeface="Arial"/>
              <a:sym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a:ln>
                <a:noFill/>
              </a:ln>
              <a:solidFill>
                <a:srgbClr val="353E43"/>
              </a:solidFill>
              <a:effectLst/>
              <a:uLnTx/>
              <a:uFillTx/>
              <a:latin typeface="Arial"/>
              <a:ea typeface="+mn-ea"/>
              <a:cs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a:ln>
                <a:noFill/>
              </a:ln>
              <a:solidFill>
                <a:srgbClr val="353E43"/>
              </a:solidFill>
              <a:effectLst/>
              <a:uLnTx/>
              <a:uFillTx/>
              <a:latin typeface="Arial"/>
              <a:ea typeface="+mn-ea"/>
              <a:cs typeface="Arial"/>
            </a:endParaRPr>
          </a:p>
          <a:p>
            <a:pPr marR="0" lvl="1" algn="l" defTabSz="914400" rtl="0" eaLnBrk="1" fontAlgn="auto" latinLnBrk="0" hangingPunct="1">
              <a:lnSpc>
                <a:spcPct val="100000"/>
              </a:lnSpc>
              <a:spcBef>
                <a:spcPts val="0"/>
              </a:spcBef>
              <a:spcAft>
                <a:spcPts val="0"/>
              </a:spcAft>
              <a:buClr>
                <a:srgbClr val="000000"/>
              </a:buClr>
              <a:buSzTx/>
              <a:tabLst/>
              <a:defRPr/>
            </a:pPr>
            <a:endParaRPr lang="en-US" sz="1400" b="0" i="0" u="none" strike="noStrike" kern="0" cap="none" spc="0" normalizeH="0" baseline="0" noProof="0">
              <a:ln>
                <a:noFill/>
              </a:ln>
              <a:solidFill>
                <a:srgbClr val="353E43"/>
              </a:solidFill>
              <a:effectLst/>
              <a:uLnTx/>
              <a:uFillTx/>
              <a:latin typeface="Arial"/>
              <a:cs typeface="Arial"/>
            </a:endParaRPr>
          </a:p>
        </p:txBody>
      </p:sp>
      <p:sp>
        <p:nvSpPr>
          <p:cNvPr id="5" name="TextBox 4">
            <a:extLst>
              <a:ext uri="{FF2B5EF4-FFF2-40B4-BE49-F238E27FC236}">
                <a16:creationId xmlns:a16="http://schemas.microsoft.com/office/drawing/2014/main" id="{89D06651-A421-468A-A108-F3AFFBA47A51}"/>
              </a:ext>
            </a:extLst>
          </p:cNvPr>
          <p:cNvSpPr txBox="1"/>
          <p:nvPr/>
        </p:nvSpPr>
        <p:spPr bwMode="gray">
          <a:xfrm>
            <a:off x="353752" y="3782728"/>
            <a:ext cx="4145086" cy="2423396"/>
          </a:xfrm>
          <a:prstGeom prst="rect">
            <a:avLst/>
          </a:prstGeom>
          <a:noFill/>
        </p:spPr>
        <p:txBody>
          <a:bodyPr wrap="square" lIns="0" tIns="0" rIns="0" bIns="0" rtlCol="0" anchor="t">
            <a:noAutofit/>
          </a:bodyPr>
          <a:lstStyle/>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1" i="0" u="none" strike="noStrike" kern="0" cap="none" spc="0" normalizeH="0" baseline="0" noProof="0">
              <a:ln>
                <a:noFill/>
              </a:ln>
              <a:solidFill>
                <a:srgbClr val="353E43"/>
              </a:solidFill>
              <a:effectLst/>
              <a:uLnTx/>
              <a:uFillTx/>
              <a:latin typeface="Arial"/>
              <a:ea typeface="+mn-ea"/>
              <a:cs typeface="Arial"/>
              <a:sym typeface="Arial"/>
            </a:endParaRPr>
          </a:p>
          <a:p>
            <a:pPr marL="800100" marR="0" lvl="1" indent="-3429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GB" sz="1400" b="1" i="0" u="none" strike="noStrike" kern="0" cap="none" spc="0" normalizeH="0" baseline="0" noProof="0">
                <a:ln>
                  <a:noFill/>
                </a:ln>
                <a:solidFill>
                  <a:srgbClr val="353E43"/>
                </a:solidFill>
                <a:effectLst/>
                <a:uLnTx/>
                <a:uFillTx/>
                <a:latin typeface="Arial"/>
                <a:ea typeface="+mn-ea"/>
                <a:cs typeface="Arial"/>
                <a:sym typeface="Arial"/>
              </a:rPr>
              <a:t>Give every child the best start in life</a:t>
            </a:r>
            <a:endParaRPr lang="en-GB" sz="1400" b="1" i="0" u="none" strike="noStrike" kern="0" cap="none" spc="0" normalizeH="0" baseline="0" noProof="0">
              <a:ln>
                <a:noFill/>
              </a:ln>
              <a:solidFill>
                <a:srgbClr val="353E43"/>
              </a:solidFill>
              <a:effectLst/>
              <a:uLnTx/>
              <a:uFillTx/>
              <a:latin typeface="Arial"/>
              <a:cs typeface="Arial"/>
            </a:endParaRPr>
          </a:p>
          <a:p>
            <a:pPr marL="1257300" lvl="2" indent="-342900">
              <a:buClr>
                <a:srgbClr val="000000"/>
              </a:buClr>
              <a:buFont typeface="Arial" panose="020B0604020202020204" pitchFamily="34" charset="0"/>
              <a:buChar char="•"/>
              <a:defRPr/>
            </a:pPr>
            <a:r>
              <a:rPr lang="en-GB" sz="1400" kern="0">
                <a:solidFill>
                  <a:srgbClr val="353E43"/>
                </a:solidFill>
                <a:latin typeface="Arial"/>
                <a:cs typeface="Arial"/>
                <a:sym typeface="Arial"/>
              </a:rPr>
              <a:t>School Readiness</a:t>
            </a:r>
            <a:endParaRPr kumimoji="0" lang="en-GB" sz="1400" b="1" i="0" u="none" strike="noStrike" kern="0" cap="none" spc="0" normalizeH="0" baseline="0" noProof="0">
              <a:ln>
                <a:noFill/>
              </a:ln>
              <a:solidFill>
                <a:srgbClr val="353E43"/>
              </a:solidFill>
              <a:effectLst/>
              <a:uLnTx/>
              <a:uFillTx/>
              <a:latin typeface="Arial"/>
              <a:ea typeface="+mn-ea"/>
              <a:cs typeface="Arial"/>
              <a:sym typeface="Arial"/>
            </a:endParaRPr>
          </a:p>
          <a:p>
            <a:pPr marL="800100" marR="0" lvl="1" indent="-3429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GB" sz="1400" b="1" i="0" u="none" strike="noStrike" kern="0" cap="none" spc="0" normalizeH="0" baseline="0" noProof="0">
                <a:ln>
                  <a:noFill/>
                </a:ln>
                <a:solidFill>
                  <a:srgbClr val="353E43"/>
                </a:solidFill>
                <a:effectLst/>
                <a:uLnTx/>
                <a:uFillTx/>
                <a:latin typeface="Arial"/>
                <a:ea typeface="+mn-ea"/>
                <a:cs typeface="Arial"/>
                <a:sym typeface="Arial"/>
              </a:rPr>
              <a:t>Enabling children, young people and adults to maximise their capabilities</a:t>
            </a:r>
            <a:endParaRPr lang="en-GB" sz="1400" b="1" i="0" u="none" strike="noStrike" kern="0" cap="none" spc="0" normalizeH="0" baseline="0" noProof="0">
              <a:ln>
                <a:noFill/>
              </a:ln>
              <a:solidFill>
                <a:srgbClr val="353E43"/>
              </a:solidFill>
              <a:effectLst/>
              <a:uLnTx/>
              <a:uFillTx/>
              <a:latin typeface="Arial"/>
              <a:cs typeface="Arial"/>
            </a:endParaRPr>
          </a:p>
          <a:p>
            <a:pPr marL="1257300" marR="0" lvl="2"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KS4 educational attainment</a:t>
            </a:r>
            <a:endParaRPr lang="en-GB" sz="1400" b="0" i="0" u="none" strike="noStrike" kern="0" cap="none" spc="0" normalizeH="0" baseline="0" noProof="0">
              <a:ln>
                <a:noFill/>
              </a:ln>
              <a:solidFill>
                <a:srgbClr val="353E43"/>
              </a:solidFill>
              <a:effectLst/>
              <a:uLnTx/>
              <a:uFillTx/>
              <a:latin typeface="Arial"/>
              <a:cs typeface="Arial"/>
            </a:endParaRPr>
          </a:p>
          <a:p>
            <a:pPr marL="1257300" marR="0" lvl="2"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Mental Health</a:t>
            </a:r>
            <a:endParaRPr lang="en-GB" sz="1400" b="0" i="0" u="none" strike="noStrike" kern="0" cap="none" spc="0" normalizeH="0" baseline="0" noProof="0">
              <a:ln>
                <a:noFill/>
              </a:ln>
              <a:solidFill>
                <a:srgbClr val="353E43"/>
              </a:solidFill>
              <a:effectLst/>
              <a:uLnTx/>
              <a:uFillTx/>
              <a:latin typeface="Arial"/>
              <a:cs typeface="Arial"/>
            </a:endParaRPr>
          </a:p>
          <a:p>
            <a:pPr marL="800100" marR="0" lvl="1" indent="-3429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GB" sz="1400" b="1" i="0" u="none" strike="noStrike" kern="0" cap="none" spc="0" normalizeH="0" baseline="0" noProof="0">
                <a:ln>
                  <a:noFill/>
                </a:ln>
                <a:solidFill>
                  <a:srgbClr val="353E43"/>
                </a:solidFill>
                <a:effectLst/>
                <a:uLnTx/>
                <a:uFillTx/>
                <a:latin typeface="Arial"/>
                <a:ea typeface="+mn-ea"/>
                <a:cs typeface="Arial"/>
                <a:sym typeface="Arial"/>
              </a:rPr>
              <a:t>Fair employment and good work for all</a:t>
            </a:r>
            <a:endParaRPr lang="en-GB" sz="1400" b="1" i="0" u="none" strike="noStrike" kern="0" cap="none" spc="0" normalizeH="0" baseline="0" noProof="0">
              <a:ln>
                <a:noFill/>
              </a:ln>
              <a:solidFill>
                <a:srgbClr val="353E43"/>
              </a:solidFill>
              <a:effectLst/>
              <a:uLnTx/>
              <a:uFillTx/>
              <a:latin typeface="Arial"/>
              <a:cs typeface="Arial"/>
            </a:endParaRPr>
          </a:p>
          <a:p>
            <a:pPr marL="1257300" marR="0" lvl="2"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Income and Employment</a:t>
            </a:r>
            <a:endParaRPr lang="en-GB" sz="1400" b="0" i="0" u="none" strike="noStrike" kern="0" cap="none" spc="0" normalizeH="0" baseline="0" noProof="0">
              <a:ln>
                <a:noFill/>
              </a:ln>
              <a:solidFill>
                <a:srgbClr val="353E43"/>
              </a:solidFill>
              <a:effectLst/>
              <a:uLnTx/>
              <a:uFillTx/>
              <a:latin typeface="Arial"/>
              <a:cs typeface="Arial"/>
            </a:endParaRPr>
          </a:p>
          <a:p>
            <a:pPr marL="800100" lvl="1" indent="-342900">
              <a:buClr>
                <a:srgbClr val="000000"/>
              </a:buClr>
              <a:buAutoNum type="arabicPeriod"/>
              <a:defRPr/>
            </a:pPr>
            <a:r>
              <a:rPr lang="en-GB" sz="1400" b="1" kern="0">
                <a:solidFill>
                  <a:srgbClr val="353E43"/>
                </a:solidFill>
                <a:latin typeface="Arial"/>
                <a:cs typeface="Arial"/>
              </a:rPr>
              <a:t>Healthy standard of living for all</a:t>
            </a:r>
            <a:endParaRPr lang="en-GB" sz="1400" kern="0">
              <a:solidFill>
                <a:srgbClr val="000000"/>
              </a:solidFill>
              <a:latin typeface="Arial"/>
              <a:cs typeface="Arial"/>
            </a:endParaRPr>
          </a:p>
          <a:p>
            <a:pPr marL="1200150" lvl="2" indent="-285750">
              <a:buFont typeface="Arial,Sans-Serif" panose="020F0302020204030204"/>
              <a:buChar char="•"/>
              <a:defRPr/>
            </a:pPr>
            <a:r>
              <a:rPr lang="en-GB" sz="1400" kern="0">
                <a:solidFill>
                  <a:srgbClr val="353E43"/>
                </a:solidFill>
                <a:latin typeface="Arial"/>
                <a:cs typeface="Arial"/>
              </a:rPr>
              <a:t>Poverty and Cost of Living</a:t>
            </a:r>
            <a:endParaRPr lang="en-GB"/>
          </a:p>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a:ln>
                <a:noFill/>
              </a:ln>
              <a:solidFill>
                <a:srgbClr val="353E43"/>
              </a:solidFill>
              <a:effectLst/>
              <a:uLnTx/>
              <a:uFillTx/>
              <a:latin typeface="Arial"/>
              <a:ea typeface="+mn-ea"/>
              <a:cs typeface="Arial"/>
            </a:endParaRPr>
          </a:p>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353E43"/>
              </a:solidFill>
              <a:effectLst/>
              <a:uLnTx/>
              <a:uFillTx/>
              <a:latin typeface="Arial"/>
              <a:ea typeface="+mn-ea"/>
              <a:cs typeface="Arial"/>
            </a:endParaRPr>
          </a:p>
        </p:txBody>
      </p:sp>
      <p:sp>
        <p:nvSpPr>
          <p:cNvPr id="6" name="TextBox 5">
            <a:extLst>
              <a:ext uri="{FF2B5EF4-FFF2-40B4-BE49-F238E27FC236}">
                <a16:creationId xmlns:a16="http://schemas.microsoft.com/office/drawing/2014/main" id="{CFAD840A-A431-4A3A-8EDB-C2FD91570C14}"/>
              </a:ext>
            </a:extLst>
          </p:cNvPr>
          <p:cNvSpPr txBox="1"/>
          <p:nvPr/>
        </p:nvSpPr>
        <p:spPr bwMode="gray">
          <a:xfrm>
            <a:off x="4193366" y="3570973"/>
            <a:ext cx="3783495" cy="2635151"/>
          </a:xfrm>
          <a:prstGeom prst="rect">
            <a:avLst/>
          </a:prstGeom>
          <a:noFill/>
        </p:spPr>
        <p:txBody>
          <a:bodyPr wrap="square" lIns="0" tIns="0" rIns="0" bIns="0" rtlCol="0" anchor="t">
            <a:noAutofit/>
          </a:bodyPr>
          <a:lstStyle/>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a:ln>
                <a:noFill/>
              </a:ln>
              <a:solidFill>
                <a:srgbClr val="353E43"/>
              </a:solidFill>
              <a:effectLst/>
              <a:uLnTx/>
              <a:uFillTx/>
              <a:latin typeface="Arial"/>
              <a:ea typeface="+mn-ea"/>
              <a:cs typeface="Arial"/>
              <a:sym typeface="Arial"/>
            </a:endParaRPr>
          </a:p>
          <a:p>
            <a:pPr marL="1200150" marR="0" lvl="2"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lang="en-GB" sz="1400" b="0" i="0" u="none" strike="noStrike" kern="0" cap="none" spc="0" normalizeH="0" baseline="0" noProof="0">
              <a:ln>
                <a:noFill/>
              </a:ln>
              <a:solidFill>
                <a:srgbClr val="353E43"/>
              </a:solidFill>
              <a:effectLst/>
              <a:uLnTx/>
              <a:uFillTx/>
              <a:latin typeface="Arial"/>
              <a:cs typeface="Arial"/>
            </a:endParaRPr>
          </a:p>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400" b="1" i="0" u="none" strike="noStrike" kern="0" cap="none" spc="0" normalizeH="0" baseline="0" noProof="0">
                <a:ln>
                  <a:noFill/>
                </a:ln>
                <a:solidFill>
                  <a:srgbClr val="353E43"/>
                </a:solidFill>
                <a:effectLst/>
                <a:uLnTx/>
                <a:uFillTx/>
                <a:latin typeface="Arial"/>
                <a:ea typeface="+mn-ea"/>
                <a:cs typeface="Arial"/>
                <a:sym typeface="Arial"/>
              </a:rPr>
              <a:t>5. Healthy and sustainable places and communities</a:t>
            </a:r>
            <a:endParaRPr lang="en-GB" sz="1400" b="1" i="0" u="none" strike="noStrike" kern="0" cap="none" spc="0" normalizeH="0" baseline="0" noProof="0">
              <a:ln>
                <a:noFill/>
              </a:ln>
              <a:solidFill>
                <a:srgbClr val="353E43"/>
              </a:solidFill>
              <a:effectLst/>
              <a:uLnTx/>
              <a:uFillTx/>
              <a:latin typeface="Arial"/>
              <a:cs typeface="Arial"/>
            </a:endParaRPr>
          </a:p>
          <a:p>
            <a:pPr marL="1257300" marR="0" lvl="2"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Housing</a:t>
            </a:r>
            <a:endParaRPr lang="en-GB" sz="1400" b="0" i="0" u="none" strike="noStrike" kern="0" cap="none" spc="0" normalizeH="0" baseline="0" noProof="0">
              <a:ln>
                <a:noFill/>
              </a:ln>
              <a:solidFill>
                <a:srgbClr val="353E43"/>
              </a:solidFill>
              <a:effectLst/>
              <a:uLnTx/>
              <a:uFillTx/>
              <a:latin typeface="Arial"/>
              <a:cs typeface="Arial"/>
            </a:endParaRPr>
          </a:p>
          <a:p>
            <a:pPr marL="1257300" marR="0" lvl="2"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Active Travel</a:t>
            </a:r>
            <a:endParaRPr lang="en-GB" sz="1400" b="0" i="0" u="none" strike="noStrike" kern="0" cap="none" spc="0" normalizeH="0" baseline="0" noProof="0">
              <a:ln>
                <a:noFill/>
              </a:ln>
              <a:solidFill>
                <a:srgbClr val="353E43"/>
              </a:solidFill>
              <a:effectLst/>
              <a:uLnTx/>
              <a:uFillTx/>
              <a:latin typeface="Arial"/>
              <a:cs typeface="Arial"/>
            </a:endParaRPr>
          </a:p>
          <a:p>
            <a:pPr marL="1257300" marR="0" lvl="2"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Green Space</a:t>
            </a:r>
            <a:endParaRPr lang="en-GB" sz="1400" b="0" i="0" u="none" strike="noStrike" kern="0" cap="none" spc="0" normalizeH="0" baseline="0" noProof="0">
              <a:ln>
                <a:noFill/>
              </a:ln>
              <a:solidFill>
                <a:srgbClr val="353E43"/>
              </a:solidFill>
              <a:effectLst/>
              <a:uLnTx/>
              <a:uFillTx/>
              <a:latin typeface="Arial"/>
              <a:cs typeface="Arial"/>
            </a:endParaRPr>
          </a:p>
          <a:p>
            <a:pPr marL="1257300" marR="0" lvl="2"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Air Pollution</a:t>
            </a:r>
            <a:endParaRPr lang="en-GB" sz="1400" b="0" i="0" u="none" strike="noStrike" kern="0" cap="none" spc="0" normalizeH="0" baseline="0" noProof="0">
              <a:ln>
                <a:noFill/>
              </a:ln>
              <a:solidFill>
                <a:srgbClr val="353E43"/>
              </a:solidFill>
              <a:effectLst/>
              <a:uLnTx/>
              <a:uFillTx/>
              <a:latin typeface="Arial"/>
              <a:cs typeface="Arial"/>
            </a:endParaRPr>
          </a:p>
          <a:p>
            <a:pPr marL="1257300" marR="0" lvl="2"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Neighbourhood Cohesion</a:t>
            </a:r>
            <a:endParaRPr lang="en-GB" sz="1400" b="0" i="0" u="none" strike="noStrike" kern="0" cap="none" spc="0" normalizeH="0" baseline="0" noProof="0">
              <a:ln>
                <a:noFill/>
              </a:ln>
              <a:solidFill>
                <a:srgbClr val="353E43"/>
              </a:solidFill>
              <a:effectLst/>
              <a:uLnTx/>
              <a:uFillTx/>
              <a:latin typeface="Arial"/>
              <a:cs typeface="Arial"/>
            </a:endParaRPr>
          </a:p>
          <a:p>
            <a:pPr marL="1257300" lvl="2" indent="-342900">
              <a:buClr>
                <a:srgbClr val="000000"/>
              </a:buClr>
              <a:buFont typeface="Arial" panose="020B0604020202020204" pitchFamily="34" charset="0"/>
              <a:buChar char="•"/>
              <a:defRPr/>
            </a:pPr>
            <a:r>
              <a:rPr lang="en-GB" sz="1400" kern="0">
                <a:solidFill>
                  <a:srgbClr val="353E43"/>
                </a:solidFill>
                <a:latin typeface="Arial"/>
                <a:cs typeface="Arial"/>
              </a:rPr>
              <a:t>Civil Strength</a:t>
            </a:r>
          </a:p>
          <a:p>
            <a:pPr marL="1257300" marR="0" lvl="2"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Built Environment</a:t>
            </a:r>
            <a:endParaRPr lang="en-GB" sz="1400" b="0" i="0" u="none" strike="noStrike" kern="0" cap="none" spc="0" normalizeH="0" baseline="0" noProof="0">
              <a:ln>
                <a:noFill/>
              </a:ln>
              <a:solidFill>
                <a:srgbClr val="353E43"/>
              </a:solidFill>
              <a:effectLst/>
              <a:uLnTx/>
              <a:uFillTx/>
              <a:latin typeface="Arial"/>
              <a:cs typeface="Arial"/>
            </a:endParaRPr>
          </a:p>
          <a:p>
            <a:pPr marL="1257300" marR="0" lvl="2"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Crime</a:t>
            </a:r>
            <a:endParaRPr lang="en-GB" sz="1400" b="0" i="0" u="none" strike="noStrike" kern="0" cap="none" spc="0" normalizeH="0" baseline="0" noProof="0">
              <a:ln>
                <a:noFill/>
              </a:ln>
              <a:solidFill>
                <a:srgbClr val="353E43"/>
              </a:solidFill>
              <a:effectLst/>
              <a:uLnTx/>
              <a:uFillTx/>
              <a:latin typeface="Arial"/>
              <a:cs typeface="Arial"/>
            </a:endParaRPr>
          </a:p>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50" b="0" i="0" u="none" strike="noStrike" kern="1200" cap="none" spc="0" normalizeH="0" baseline="0" noProof="0">
              <a:ln>
                <a:noFill/>
              </a:ln>
              <a:solidFill>
                <a:srgbClr val="353E43"/>
              </a:solidFill>
              <a:effectLst/>
              <a:uLnTx/>
              <a:uFillTx/>
              <a:latin typeface="Arial"/>
              <a:ea typeface="+mn-ea"/>
              <a:cs typeface="+mn-cs"/>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a:ln>
                <a:noFill/>
              </a:ln>
              <a:solidFill>
                <a:srgbClr val="353E43"/>
              </a:solidFill>
              <a:effectLst/>
              <a:uLnTx/>
              <a:uFillTx/>
              <a:latin typeface="Arial"/>
              <a:ea typeface="+mn-ea"/>
              <a:cs typeface="Arial"/>
              <a:sym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a:ln>
                <a:noFill/>
              </a:ln>
              <a:solidFill>
                <a:srgbClr val="353E43"/>
              </a:solidFill>
              <a:effectLst/>
              <a:uLnTx/>
              <a:uFillTx/>
              <a:latin typeface="Arial"/>
              <a:ea typeface="+mn-ea"/>
              <a:cs typeface="Arial"/>
              <a:sym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a:ln>
                <a:noFill/>
              </a:ln>
              <a:solidFill>
                <a:srgbClr val="353E43"/>
              </a:solidFill>
              <a:effectLst/>
              <a:uLnTx/>
              <a:uFillTx/>
              <a:latin typeface="Arial"/>
              <a:ea typeface="+mn-ea"/>
              <a:cs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a:ln>
                <a:noFill/>
              </a:ln>
              <a:solidFill>
                <a:srgbClr val="353E43"/>
              </a:solidFill>
              <a:effectLst/>
              <a:uLnTx/>
              <a:uFillTx/>
              <a:latin typeface="Arial"/>
              <a:ea typeface="+mn-ea"/>
              <a:cs typeface="Arial"/>
            </a:endParaRPr>
          </a:p>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353E43"/>
              </a:solidFill>
              <a:effectLst/>
              <a:uLnTx/>
              <a:uFillTx/>
              <a:latin typeface="Arial"/>
              <a:ea typeface="+mn-ea"/>
              <a:cs typeface="Arial"/>
            </a:endParaRPr>
          </a:p>
        </p:txBody>
      </p:sp>
      <p:sp>
        <p:nvSpPr>
          <p:cNvPr id="7" name="TextBox 6">
            <a:extLst>
              <a:ext uri="{FF2B5EF4-FFF2-40B4-BE49-F238E27FC236}">
                <a16:creationId xmlns:a16="http://schemas.microsoft.com/office/drawing/2014/main" id="{86AF90AD-8368-4E65-BBB7-3B5A6AB0914C}"/>
              </a:ext>
            </a:extLst>
          </p:cNvPr>
          <p:cNvSpPr txBox="1"/>
          <p:nvPr/>
        </p:nvSpPr>
        <p:spPr bwMode="gray">
          <a:xfrm>
            <a:off x="7760167" y="3782728"/>
            <a:ext cx="3783495" cy="2477924"/>
          </a:xfrm>
          <a:prstGeom prst="rect">
            <a:avLst/>
          </a:prstGeom>
          <a:noFill/>
        </p:spPr>
        <p:txBody>
          <a:bodyPr wrap="square" lIns="0" tIns="0" rIns="0" bIns="0" rtlCol="0" anchor="t">
            <a:noAutofit/>
          </a:bodyPr>
          <a:lstStyle/>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a:ln>
                <a:noFill/>
              </a:ln>
              <a:solidFill>
                <a:srgbClr val="353E43"/>
              </a:solidFill>
              <a:effectLst/>
              <a:uLnTx/>
              <a:uFillTx/>
              <a:latin typeface="Arial"/>
              <a:ea typeface="+mn-ea"/>
              <a:cs typeface="Arial"/>
              <a:sym typeface="Arial"/>
            </a:endParaRPr>
          </a:p>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400" b="1" i="0" u="none" strike="noStrike" kern="0" cap="none" spc="0" normalizeH="0" baseline="0" noProof="0">
                <a:ln>
                  <a:noFill/>
                </a:ln>
                <a:solidFill>
                  <a:srgbClr val="353E43"/>
                </a:solidFill>
                <a:effectLst/>
                <a:uLnTx/>
                <a:uFillTx/>
                <a:latin typeface="Arial"/>
                <a:ea typeface="+mn-ea"/>
                <a:cs typeface="Arial"/>
                <a:sym typeface="Arial"/>
              </a:rPr>
              <a:t>6. Ill Health prevention</a:t>
            </a:r>
            <a:endParaRPr lang="en-GB" sz="1400" b="1" i="0" u="none" strike="noStrike" kern="0" cap="none" spc="0" normalizeH="0" baseline="0" noProof="0">
              <a:ln>
                <a:noFill/>
              </a:ln>
              <a:solidFill>
                <a:srgbClr val="353E43"/>
              </a:solidFill>
              <a:effectLst/>
              <a:uLnTx/>
              <a:uFillTx/>
              <a:latin typeface="Arial"/>
              <a:cs typeface="Arial"/>
            </a:endParaRPr>
          </a:p>
          <a:p>
            <a:pPr marL="1257300" lvl="2" indent="-342900">
              <a:buClr>
                <a:srgbClr val="000000"/>
              </a:buClr>
              <a:buFont typeface="Arial" panose="020B0604020202020204" pitchFamily="34" charset="0"/>
              <a:buChar char="•"/>
              <a:defRPr/>
            </a:pPr>
            <a:r>
              <a:rPr lang="en-GB" sz="1400" kern="0">
                <a:solidFill>
                  <a:srgbClr val="353E43"/>
                </a:solidFill>
                <a:latin typeface="Arial"/>
                <a:cs typeface="Arial"/>
                <a:sym typeface="Arial"/>
              </a:rPr>
              <a:t>See Part 4</a:t>
            </a:r>
            <a:endParaRPr lang="en-GB" sz="1400" b="0" i="0" u="none" strike="noStrike" kern="0" cap="none" spc="0" normalizeH="0" baseline="0" noProof="0">
              <a:ln>
                <a:noFill/>
              </a:ln>
              <a:solidFill>
                <a:srgbClr val="353E43"/>
              </a:solidFill>
              <a:effectLst/>
              <a:uLnTx/>
              <a:uFillTx/>
              <a:latin typeface="Arial"/>
              <a:cs typeface="Arial"/>
            </a:endParaRPr>
          </a:p>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400" b="1" i="0" u="none" strike="noStrike" kern="0" cap="none" spc="0" normalizeH="0" baseline="0" noProof="0">
                <a:ln>
                  <a:noFill/>
                </a:ln>
                <a:solidFill>
                  <a:srgbClr val="353E43"/>
                </a:solidFill>
                <a:effectLst/>
                <a:uLnTx/>
                <a:uFillTx/>
                <a:latin typeface="Arial"/>
                <a:ea typeface="+mn-ea"/>
                <a:cs typeface="Arial"/>
                <a:sym typeface="Arial"/>
              </a:rPr>
              <a:t>7. Racism and Discrimination</a:t>
            </a:r>
            <a:endParaRPr lang="en-GB" sz="1400" b="1" i="0" u="none" strike="noStrike" kern="0" cap="none" spc="0" normalizeH="0" baseline="0" noProof="0">
              <a:ln>
                <a:noFill/>
              </a:ln>
              <a:solidFill>
                <a:srgbClr val="353E43"/>
              </a:solidFill>
              <a:effectLst/>
              <a:uLnTx/>
              <a:uFillTx/>
              <a:latin typeface="Arial"/>
              <a:cs typeface="Arial"/>
            </a:endParaRPr>
          </a:p>
          <a:p>
            <a:pPr marL="1200150" lvl="2" indent="-285750">
              <a:buFont typeface="Arial"/>
              <a:buChar char="•"/>
              <a:defRPr/>
            </a:pPr>
            <a:r>
              <a:rPr lang="en-GB" sz="1400" kern="0">
                <a:solidFill>
                  <a:srgbClr val="353E43"/>
                </a:solidFill>
                <a:latin typeface="Arial"/>
                <a:cs typeface="Arial"/>
              </a:rPr>
              <a:t>Perceived discrimination</a:t>
            </a:r>
          </a:p>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400" b="1" i="0" u="none" strike="noStrike" kern="0" cap="none" spc="0" normalizeH="0" baseline="0" noProof="0">
                <a:ln>
                  <a:noFill/>
                </a:ln>
                <a:solidFill>
                  <a:srgbClr val="353E43"/>
                </a:solidFill>
                <a:effectLst/>
                <a:uLnTx/>
                <a:uFillTx/>
                <a:latin typeface="Arial"/>
                <a:ea typeface="+mn-ea"/>
                <a:cs typeface="Arial"/>
                <a:sym typeface="Arial"/>
              </a:rPr>
              <a:t>8. Environmental Sustainability and Equity</a:t>
            </a:r>
            <a:endParaRPr lang="en-GB" sz="1400" b="1" i="0" u="none" strike="noStrike" kern="0" cap="none" spc="0" normalizeH="0" baseline="0" noProof="0">
              <a:ln>
                <a:noFill/>
              </a:ln>
              <a:solidFill>
                <a:srgbClr val="353E43"/>
              </a:solidFill>
              <a:effectLst/>
              <a:uLnTx/>
              <a:uFillTx/>
              <a:latin typeface="Arial"/>
              <a:cs typeface="Arial"/>
            </a:endParaRPr>
          </a:p>
          <a:p>
            <a:pPr marL="1257300" marR="0" lvl="2"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Climate Risk</a:t>
            </a:r>
            <a:endParaRPr lang="en-GB" sz="1400" b="0" i="0" u="none" strike="noStrike" kern="0" cap="none" spc="0" normalizeH="0" baseline="0" noProof="0">
              <a:ln>
                <a:noFill/>
              </a:ln>
              <a:solidFill>
                <a:srgbClr val="353E43"/>
              </a:solidFill>
              <a:effectLst/>
              <a:uLnTx/>
              <a:uFillTx/>
              <a:latin typeface="Arial"/>
              <a:cs typeface="Arial"/>
            </a:endParaRPr>
          </a:p>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1" i="0" u="none" strike="noStrike" kern="0" cap="none" spc="0" normalizeH="0" baseline="0" noProof="0">
              <a:ln>
                <a:noFill/>
              </a:ln>
              <a:solidFill>
                <a:srgbClr val="353E43"/>
              </a:solidFill>
              <a:effectLst/>
              <a:uLnTx/>
              <a:uFillTx/>
              <a:latin typeface="Arial"/>
              <a:ea typeface="+mn-ea"/>
              <a:cs typeface="Arial"/>
              <a:sym typeface="Arial"/>
            </a:endParaRPr>
          </a:p>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1" i="0" u="none" strike="noStrike" kern="0" cap="none" spc="0" normalizeH="0" baseline="0" noProof="0">
              <a:ln>
                <a:noFill/>
              </a:ln>
              <a:solidFill>
                <a:srgbClr val="353E43"/>
              </a:solidFill>
              <a:effectLst/>
              <a:uLnTx/>
              <a:uFillTx/>
              <a:latin typeface="Arial"/>
              <a:ea typeface="+mn-ea"/>
              <a:cs typeface="Arial"/>
              <a:sym typeface="Arial"/>
            </a:endParaRPr>
          </a:p>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050" b="0" i="0" u="none" strike="noStrike" kern="1200" cap="none" spc="0" normalizeH="0" baseline="0" noProof="0">
              <a:ln>
                <a:noFill/>
              </a:ln>
              <a:solidFill>
                <a:srgbClr val="353E43"/>
              </a:solidFill>
              <a:effectLst/>
              <a:uLnTx/>
              <a:uFillTx/>
              <a:latin typeface="Arial"/>
              <a:ea typeface="+mn-ea"/>
              <a:cs typeface="+mn-cs"/>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a:ln>
                <a:noFill/>
              </a:ln>
              <a:solidFill>
                <a:srgbClr val="353E43"/>
              </a:solidFill>
              <a:effectLst/>
              <a:uLnTx/>
              <a:uFillTx/>
              <a:latin typeface="Arial"/>
              <a:ea typeface="+mn-ea"/>
              <a:cs typeface="Arial"/>
              <a:sym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a:ln>
                <a:noFill/>
              </a:ln>
              <a:solidFill>
                <a:srgbClr val="353E43"/>
              </a:solidFill>
              <a:effectLst/>
              <a:uLnTx/>
              <a:uFillTx/>
              <a:latin typeface="Arial"/>
              <a:ea typeface="+mn-ea"/>
              <a:cs typeface="Arial"/>
              <a:sym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a:ln>
                <a:noFill/>
              </a:ln>
              <a:solidFill>
                <a:srgbClr val="353E43"/>
              </a:solidFill>
              <a:effectLst/>
              <a:uLnTx/>
              <a:uFillTx/>
              <a:latin typeface="Arial"/>
              <a:ea typeface="+mn-ea"/>
              <a:cs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a:ln>
                <a:noFill/>
              </a:ln>
              <a:solidFill>
                <a:srgbClr val="353E43"/>
              </a:solidFill>
              <a:effectLst/>
              <a:uLnTx/>
              <a:uFillTx/>
              <a:latin typeface="Arial"/>
              <a:ea typeface="+mn-ea"/>
              <a:cs typeface="Arial"/>
            </a:endParaRPr>
          </a:p>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353E43"/>
              </a:solidFill>
              <a:effectLst/>
              <a:uLnTx/>
              <a:uFillTx/>
              <a:latin typeface="Arial"/>
              <a:ea typeface="+mn-ea"/>
              <a:cs typeface="Arial"/>
            </a:endParaRPr>
          </a:p>
        </p:txBody>
      </p:sp>
      <p:sp>
        <p:nvSpPr>
          <p:cNvPr id="9" name="Rectangle 8">
            <a:extLst>
              <a:ext uri="{FF2B5EF4-FFF2-40B4-BE49-F238E27FC236}">
                <a16:creationId xmlns:a16="http://schemas.microsoft.com/office/drawing/2014/main" id="{4F271E64-9C48-41A0-A90C-2AD1437A286F}"/>
              </a:ext>
              <a:ext uri="{C183D7F6-B498-43B3-948B-1728B52AA6E4}">
                <adec:decorative xmlns:adec="http://schemas.microsoft.com/office/drawing/2017/decorative" val="1"/>
              </a:ext>
            </a:extLst>
          </p:cNvPr>
          <p:cNvSpPr/>
          <p:nvPr/>
        </p:nvSpPr>
        <p:spPr>
          <a:xfrm>
            <a:off x="648337" y="3888606"/>
            <a:ext cx="10822098" cy="2317518"/>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53E43"/>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36A6FF20-F949-44C5-8F90-F69EDCAB2121}"/>
              </a:ext>
            </a:extLst>
          </p:cNvPr>
          <p:cNvSpPr/>
          <p:nvPr/>
        </p:nvSpPr>
        <p:spPr>
          <a:xfrm>
            <a:off x="479575" y="6459029"/>
            <a:ext cx="4054315"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353E43"/>
                </a:solidFill>
                <a:effectLst/>
                <a:uLnTx/>
                <a:uFillTx/>
                <a:latin typeface="Arial"/>
                <a:ea typeface="+mn-ea"/>
                <a:cs typeface="Arial" panose="020B0604020202020204" pitchFamily="34" charset="0"/>
              </a:rPr>
              <a:t>Source: </a:t>
            </a:r>
            <a:r>
              <a:rPr kumimoji="0" lang="en-GB" sz="1000" b="0" i="0" u="none" strike="noStrike" kern="1200" cap="none" spc="0" normalizeH="0" baseline="0" noProof="0">
                <a:ln>
                  <a:noFill/>
                </a:ln>
                <a:solidFill>
                  <a:srgbClr val="353E43"/>
                </a:solidFill>
                <a:effectLst/>
                <a:uLnTx/>
                <a:uFillTx/>
                <a:latin typeface="Arial"/>
                <a:ea typeface="+mn-ea"/>
                <a:cs typeface="+mn-cs"/>
                <a:hlinkClick r:id="rId3">
                  <a:extLst>
                    <a:ext uri="{A12FA001-AC4F-418D-AE19-62706E023703}">
                      <ahyp:hlinkClr xmlns:ahyp="http://schemas.microsoft.com/office/drawing/2018/hyperlinkcolor" val="tx"/>
                    </a:ext>
                  </a:extLst>
                </a:hlinkClick>
              </a:rPr>
              <a:t>Health Equity in England: The Marmot Review 10 Years On </a:t>
            </a:r>
            <a:endParaRPr kumimoji="0" lang="en-GB" sz="1000" b="0" i="0" u="none" strike="noStrike" kern="1200" cap="none" spc="0" normalizeH="0" baseline="0" noProof="0">
              <a:ln>
                <a:noFill/>
              </a:ln>
              <a:solidFill>
                <a:srgbClr val="353E43"/>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0585020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C177333-02F2-4005-8B1F-DA96B17B902A}"/>
              </a:ext>
            </a:extLst>
          </p:cNvPr>
          <p:cNvSpPr txBox="1"/>
          <p:nvPr/>
        </p:nvSpPr>
        <p:spPr>
          <a:xfrm>
            <a:off x="572823" y="116510"/>
            <a:ext cx="10619912" cy="369332"/>
          </a:xfrm>
          <a:prstGeom prst="rect">
            <a:avLst/>
          </a:prstGeom>
          <a:noFill/>
        </p:spPr>
        <p:txBody>
          <a:bodyPr wrap="square" lIns="91440" tIns="45720" rIns="91440" bIns="45720" rtlCol="0" anchor="t">
            <a:spAutoFit/>
          </a:bodyPr>
          <a:lstStyle/>
          <a:p>
            <a:pPr>
              <a:defRPr/>
            </a:pPr>
            <a:r>
              <a:rPr lang="en-GB" b="1">
                <a:solidFill>
                  <a:srgbClr val="353E43"/>
                </a:solidFill>
                <a:latin typeface="Arial"/>
              </a:rPr>
              <a:t>1</a:t>
            </a:r>
            <a:r>
              <a:rPr kumimoji="0" lang="en-GB" sz="1800" b="1" i="0" u="none" strike="noStrike" kern="1200" cap="none" spc="0" normalizeH="0" baseline="0" noProof="0">
                <a:ln>
                  <a:noFill/>
                </a:ln>
                <a:solidFill>
                  <a:srgbClr val="353E43"/>
                </a:solidFill>
                <a:effectLst/>
                <a:uLnTx/>
                <a:uFillTx/>
                <a:latin typeface="Arial"/>
                <a:ea typeface="+mn-ea"/>
                <a:cs typeface="+mn-cs"/>
              </a:rPr>
              <a:t>. GIVE EVERY CHILD THE BEST START IN LIFE</a:t>
            </a:r>
            <a:endParaRPr lang="en-GB" sz="1800" b="1" i="0" u="none" strike="noStrike" kern="1200" cap="none" spc="0" normalizeH="0" baseline="0" noProof="0">
              <a:ln>
                <a:noFill/>
              </a:ln>
              <a:solidFill>
                <a:srgbClr val="353E43"/>
              </a:solidFill>
              <a:effectLst/>
              <a:uLnTx/>
              <a:uFillTx/>
              <a:latin typeface="Arial"/>
              <a:cs typeface="Arial"/>
            </a:endParaRPr>
          </a:p>
        </p:txBody>
      </p:sp>
      <p:sp>
        <p:nvSpPr>
          <p:cNvPr id="14" name="Title 2">
            <a:extLst>
              <a:ext uri="{FF2B5EF4-FFF2-40B4-BE49-F238E27FC236}">
                <a16:creationId xmlns:a16="http://schemas.microsoft.com/office/drawing/2014/main" id="{73692AF2-4B77-43E5-B8C1-D27C816E0244}"/>
              </a:ext>
            </a:extLst>
          </p:cNvPr>
          <p:cNvSpPr txBox="1">
            <a:spLocks noGrp="1"/>
          </p:cNvSpPr>
          <p:nvPr>
            <p:ph type="title" idx="4294967295"/>
          </p:nvPr>
        </p:nvSpPr>
        <p:spPr>
          <a:xfrm>
            <a:off x="572823" y="608953"/>
            <a:ext cx="11046354" cy="923289"/>
          </a:xfrm>
          <a:prstGeom prst="rect">
            <a:avLst/>
          </a:prstGeom>
          <a:noFill/>
          <a:ln w="25400" cap="flat" cmpd="sng" algn="ctr">
            <a:noFill/>
            <a:prstDash val="solid"/>
          </a:ln>
          <a:effectLst/>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0" tIns="45700" rIns="91425" bIns="457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rgbClr val="EE266D"/>
              </a:buClr>
              <a:buSzPts val="2800"/>
              <a:buFont typeface="Arial"/>
              <a:buNone/>
              <a:tabLst/>
              <a:defRPr/>
            </a:pPr>
            <a:r>
              <a:rPr kumimoji="0" lang="en-GB" sz="3000" b="1" i="0" u="none" strike="noStrike" kern="0" cap="none" spc="190" normalizeH="0" baseline="0" noProof="0">
                <a:ln>
                  <a:noFill/>
                </a:ln>
                <a:solidFill>
                  <a:srgbClr val="0082B3"/>
                </a:solidFill>
                <a:effectLst/>
                <a:uLnTx/>
                <a:uFillTx/>
                <a:latin typeface="Arial" panose="020B0604020202020204" pitchFamily="34" charset="0"/>
                <a:ea typeface="Aktiv Grotesk" panose="020B0504020202020204" pitchFamily="34" charset="0"/>
                <a:cs typeface="Arial" panose="020B0604020202020204" pitchFamily="34" charset="0"/>
                <a:sym typeface="Arial"/>
              </a:rPr>
              <a:t>LONDON CHILDREN EXHIBIT HIGH LEVELS OF SCHOOL READINESS BUT INEQUALITIES EXIST</a:t>
            </a:r>
            <a:endParaRPr kumimoji="0" lang="en-US" sz="3000" b="1" i="0" u="none" strike="noStrike" kern="0" cap="none" spc="190" normalizeH="0" baseline="0" noProof="0">
              <a:ln>
                <a:noFill/>
              </a:ln>
              <a:solidFill>
                <a:srgbClr val="0082B3"/>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p:txBody>
      </p:sp>
      <p:sp>
        <p:nvSpPr>
          <p:cNvPr id="11" name="Text Placeholder 5">
            <a:extLst>
              <a:ext uri="{FF2B5EF4-FFF2-40B4-BE49-F238E27FC236}">
                <a16:creationId xmlns:a16="http://schemas.microsoft.com/office/drawing/2014/main" id="{9D11C4AD-7BF7-4965-ABB8-A555BC941507}"/>
              </a:ext>
            </a:extLst>
          </p:cNvPr>
          <p:cNvSpPr txBox="1">
            <a:spLocks/>
          </p:cNvSpPr>
          <p:nvPr/>
        </p:nvSpPr>
        <p:spPr>
          <a:xfrm>
            <a:off x="6366944" y="1756699"/>
            <a:ext cx="5369334" cy="256306"/>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600" b="1" i="0" u="none" strike="noStrike" kern="1200" cap="none" spc="0" normalizeH="0" baseline="0" noProof="0">
                <a:ln>
                  <a:noFill/>
                </a:ln>
                <a:solidFill>
                  <a:srgbClr val="353E43"/>
                </a:solidFill>
                <a:effectLst/>
                <a:uLnTx/>
                <a:uFillTx/>
                <a:latin typeface="Arial" panose="020B0604020202020204" pitchFamily="34" charset="0"/>
                <a:ea typeface="+mn-ea"/>
                <a:cs typeface="Arial"/>
                <a:sym typeface="Arial"/>
              </a:rPr>
              <a:t>Fig 15. Achievement in Early Years Foundation Stage Progress (EYFSP) by ethnicity and Free School Meal eligibility, 2022/23</a:t>
            </a:r>
          </a:p>
        </p:txBody>
      </p:sp>
      <p:pic>
        <p:nvPicPr>
          <p:cNvPr id="3" name="Picture 2" descr="A bar chart showing the percentage of children who achieve Early Yeats Foundation Stage Progress by ethnic group in London and in England. The graph shows that children from White and Mixed ethnic groups in London are the most likely to achieve progress, at 70%, whereas Black children, children from Other ethnicities and children with unclassified ethnicity were the least likely to achieve. The pattern is similar in England but London performs better across all ethnic groups. ">
            <a:extLst>
              <a:ext uri="{FF2B5EF4-FFF2-40B4-BE49-F238E27FC236}">
                <a16:creationId xmlns:a16="http://schemas.microsoft.com/office/drawing/2014/main" id="{8A0156F2-EB26-BD8A-2C2F-DC0F91B461E8}"/>
              </a:ext>
            </a:extLst>
          </p:cNvPr>
          <p:cNvPicPr>
            <a:picLocks noChangeAspect="1"/>
          </p:cNvPicPr>
          <p:nvPr/>
        </p:nvPicPr>
        <p:blipFill>
          <a:blip r:embed="rId3"/>
          <a:stretch>
            <a:fillRect/>
          </a:stretch>
        </p:blipFill>
        <p:spPr>
          <a:xfrm>
            <a:off x="7017851" y="2542766"/>
            <a:ext cx="4211716" cy="2316883"/>
          </a:xfrm>
          <a:prstGeom prst="rect">
            <a:avLst/>
          </a:prstGeom>
        </p:spPr>
      </p:pic>
      <p:pic>
        <p:nvPicPr>
          <p:cNvPr id="8" name="Picture 7" descr="A bar chart showing achievement of Early Years Foundation Stage Progress by free school meal eligibility in London and in England. The data shows that those who are no eligible for free school meals are most likely to achieve the expected standard, at 70% of children, versus 56% for children who are eligible for free school meals and 44% who were unclassified. The pattern is the same in England as a whole, but London performs better across all free school meal eligibility categories. ">
            <a:extLst>
              <a:ext uri="{FF2B5EF4-FFF2-40B4-BE49-F238E27FC236}">
                <a16:creationId xmlns:a16="http://schemas.microsoft.com/office/drawing/2014/main" id="{970EF331-B135-7891-F187-2F0107A15B70}"/>
              </a:ext>
            </a:extLst>
          </p:cNvPr>
          <p:cNvPicPr>
            <a:picLocks noChangeAspect="1"/>
          </p:cNvPicPr>
          <p:nvPr/>
        </p:nvPicPr>
        <p:blipFill>
          <a:blip r:embed="rId4"/>
          <a:stretch>
            <a:fillRect/>
          </a:stretch>
        </p:blipFill>
        <p:spPr>
          <a:xfrm>
            <a:off x="7054683" y="4931370"/>
            <a:ext cx="4138052" cy="1745741"/>
          </a:xfrm>
          <a:prstGeom prst="rect">
            <a:avLst/>
          </a:prstGeom>
        </p:spPr>
      </p:pic>
      <p:sp>
        <p:nvSpPr>
          <p:cNvPr id="16" name="Rectangle 15">
            <a:extLst>
              <a:ext uri="{FF2B5EF4-FFF2-40B4-BE49-F238E27FC236}">
                <a16:creationId xmlns:a16="http://schemas.microsoft.com/office/drawing/2014/main" id="{D322A1BD-99F7-4774-907E-FAFC62C348AD}"/>
              </a:ext>
            </a:extLst>
          </p:cNvPr>
          <p:cNvSpPr/>
          <p:nvPr/>
        </p:nvSpPr>
        <p:spPr>
          <a:xfrm>
            <a:off x="461877" y="6481154"/>
            <a:ext cx="1048527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353E43"/>
                </a:solidFill>
                <a:effectLst/>
                <a:uLnTx/>
                <a:uFillTx/>
                <a:latin typeface="Arial"/>
                <a:ea typeface="+mn-ea"/>
                <a:cs typeface="Arial" panose="020B0604020202020204" pitchFamily="34" charset="0"/>
              </a:rPr>
              <a:t>Source: (1) </a:t>
            </a:r>
            <a:r>
              <a:rPr kumimoji="0" lang="en-GB" sz="1000" b="0" i="0" u="none" strike="noStrike" kern="1200" cap="none" spc="0" normalizeH="0" baseline="0" noProof="0">
                <a:ln>
                  <a:noFill/>
                </a:ln>
                <a:solidFill>
                  <a:srgbClr val="353E43"/>
                </a:solidFill>
                <a:effectLst/>
                <a:uLnTx/>
                <a:uFillTx/>
                <a:latin typeface="Arial"/>
                <a:ea typeface="+mn-ea"/>
                <a:cs typeface="Arial" panose="020B0604020202020204" pitchFamily="34" charset="0"/>
                <a:hlinkClick r:id="rId5">
                  <a:extLst>
                    <a:ext uri="{A12FA001-AC4F-418D-AE19-62706E023703}">
                      <ahyp:hlinkClr xmlns:ahyp="http://schemas.microsoft.com/office/drawing/2018/hyperlinkcolor" val="tx"/>
                    </a:ext>
                  </a:extLst>
                </a:hlinkClick>
              </a:rPr>
              <a:t>London Datastore – School Readiness</a:t>
            </a:r>
            <a:endParaRPr kumimoji="0" lang="en-GB" sz="1000" b="0" i="0" u="none" strike="noStrike" kern="1200" cap="none" spc="0" normalizeH="0" baseline="0" noProof="0">
              <a:ln>
                <a:noFill/>
              </a:ln>
              <a:solidFill>
                <a:srgbClr val="353E43"/>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9A6CF2E6-DE3A-7C75-09FD-178407AE07D0}"/>
              </a:ext>
            </a:extLst>
          </p:cNvPr>
          <p:cNvSpPr txBox="1"/>
          <p:nvPr/>
        </p:nvSpPr>
        <p:spPr bwMode="gray">
          <a:xfrm>
            <a:off x="648339" y="1020951"/>
            <a:ext cx="5561952" cy="5344477"/>
          </a:xfrm>
          <a:prstGeom prst="rect">
            <a:avLst/>
          </a:prstGeom>
          <a:noFill/>
        </p:spPr>
        <p:txBody>
          <a:bodyPr wrap="square" lIns="0" tIns="0" rIns="0" bIns="0" rtlCol="0" anchor="t">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0000"/>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In 2022, Early Years Foundation Stage Progress (EYFSP) tests have shown higher levels of school readiness among London’s young children (aged 5 years) than those in every other region of England, except for the South East which scores highest overall.</a:t>
            </a:r>
            <a:endParaRPr lang="en-GB" sz="1400" b="0" i="0" u="none" strike="noStrike" kern="0" cap="none" spc="0" normalizeH="0" baseline="0" noProof="0">
              <a:ln>
                <a:noFill/>
              </a:ln>
              <a:solidFill>
                <a:srgbClr val="353E43"/>
              </a:solidFill>
              <a:effectLst/>
              <a:uLnTx/>
              <a:uFillTx/>
              <a:latin typeface="Arial"/>
              <a:cs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a:ln>
                <a:noFill/>
              </a:ln>
              <a:solidFill>
                <a:srgbClr val="FF0000"/>
              </a:solidFill>
              <a:effectLst/>
              <a:uLnTx/>
              <a:uFillTx/>
              <a:latin typeface="Arial"/>
              <a:ea typeface="+mn-ea"/>
              <a:cs typeface="Arial"/>
              <a:sym typeface="Arial"/>
            </a:endParaRPr>
          </a:p>
          <a:p>
            <a:pPr marL="285750" indent="-285750">
              <a:spcAft>
                <a:spcPts val="600"/>
              </a:spcAft>
              <a:buClr>
                <a:srgbClr val="000000"/>
              </a:buClr>
              <a:buFont typeface="Arial" panose="020B0604020202020204" pitchFamily="34" charset="0"/>
              <a:buChar char="•"/>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However, significant inequalities exist (Fig. 15): </a:t>
            </a:r>
          </a:p>
          <a:p>
            <a:pPr marL="742950" lvl="1" indent="-285750">
              <a:spcAft>
                <a:spcPts val="600"/>
              </a:spcAft>
              <a:buClr>
                <a:srgbClr val="000000"/>
              </a:buClr>
              <a:buFont typeface="Wingdings" panose="05000000000000000000" pitchFamily="2" charset="2"/>
              <a:buChar char="§"/>
              <a:defRPr/>
            </a:pPr>
            <a:r>
              <a:rPr lang="en-GB" sz="1400" kern="0">
                <a:solidFill>
                  <a:srgbClr val="353E43"/>
                </a:solidFill>
                <a:latin typeface="Arial"/>
                <a:cs typeface="Arial"/>
                <a:sym typeface="Arial"/>
              </a:rPr>
              <a:t>Almost half of children eligible for free school meals (FSM) in London (44%) do not meet the expected school readiness standard, relative to 29% for children not eligible. </a:t>
            </a:r>
          </a:p>
          <a:p>
            <a:pPr marL="742950" lvl="1" indent="-285750">
              <a:spcAft>
                <a:spcPts val="600"/>
              </a:spcAft>
              <a:buClr>
                <a:srgbClr val="000000"/>
              </a:buClr>
              <a:buFont typeface="Wingdings" panose="05000000000000000000" pitchFamily="2" charset="2"/>
              <a:buChar char="§"/>
              <a:defRPr/>
            </a:pPr>
            <a:r>
              <a:rPr lang="en-GB" sz="1400" kern="0">
                <a:solidFill>
                  <a:srgbClr val="353E43"/>
                </a:solidFill>
                <a:latin typeface="Arial"/>
                <a:cs typeface="Arial"/>
                <a:sym typeface="Arial"/>
              </a:rPr>
              <a:t>Children of Other (61%) and Black (62%) ethnicity are least likely to achieve the required standard, while White and Mixed ethnicity children are the most likely </a:t>
            </a:r>
            <a:r>
              <a:rPr lang="en-GB" sz="1400" kern="0">
                <a:solidFill>
                  <a:srgbClr val="353E43"/>
                </a:solidFill>
                <a:cs typeface="Arial"/>
                <a:sym typeface="Arial"/>
              </a:rPr>
              <a:t>(both 70%)</a:t>
            </a:r>
            <a:r>
              <a:rPr lang="en-GB" sz="1400" kern="0">
                <a:solidFill>
                  <a:srgbClr val="353E43"/>
                </a:solidFill>
                <a:latin typeface="Arial"/>
                <a:cs typeface="Arial"/>
                <a:sym typeface="Arial"/>
              </a:rPr>
              <a:t>. </a:t>
            </a:r>
            <a:r>
              <a:rPr kumimoji="0" lang="en-GB" sz="1400" b="0" i="0" u="none" strike="noStrike" kern="0" cap="none" spc="0" normalizeH="0" baseline="0" noProof="0">
                <a:ln>
                  <a:noFill/>
                </a:ln>
                <a:solidFill>
                  <a:srgbClr val="353E43"/>
                </a:solidFill>
                <a:effectLst/>
                <a:uLnTx/>
                <a:uFillTx/>
                <a:latin typeface="Arial"/>
                <a:ea typeface="+mn-ea"/>
                <a:cs typeface="Arial"/>
                <a:sym typeface="Arial"/>
              </a:rPr>
              <a:t>Chinese children (79%) are most likely to achieve the expected standard across Early Learning Goals (ELG).</a:t>
            </a:r>
          </a:p>
          <a:p>
            <a:pPr marL="742950" lvl="1" indent="-285750">
              <a:spcAft>
                <a:spcPts val="1200"/>
              </a:spcAft>
              <a:buClr>
                <a:srgbClr val="000000"/>
              </a:buClr>
              <a:buFont typeface="Wingdings" panose="05000000000000000000" pitchFamily="2" charset="2"/>
              <a:buChar char="§"/>
              <a:defRPr/>
            </a:pPr>
            <a:r>
              <a:rPr lang="en-GB" sz="1400" kern="0">
                <a:solidFill>
                  <a:srgbClr val="353E43"/>
                </a:solidFill>
                <a:latin typeface="Arial"/>
                <a:cs typeface="Arial"/>
                <a:sym typeface="Arial"/>
              </a:rPr>
              <a:t>Children with a first language other than English, or with a Special Educational Need or Disability (SEND) are also less likely to meet the standard than other children. </a:t>
            </a:r>
            <a:endParaRPr lang="en-GB" sz="1200" b="0" i="0" u="none" strike="noStrike" kern="0" cap="none" spc="0" normalizeH="0" baseline="0" noProof="0">
              <a:ln>
                <a:noFill/>
              </a:ln>
              <a:solidFill>
                <a:srgbClr val="353E43"/>
              </a:solidFill>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200" b="1" i="0" u="none" strike="noStrike" kern="0" cap="none" spc="0" normalizeH="0" baseline="0" noProof="0">
                <a:ln>
                  <a:noFill/>
                </a:ln>
                <a:solidFill>
                  <a:srgbClr val="353E43"/>
                </a:solidFill>
                <a:effectLst/>
                <a:uLnTx/>
                <a:uFillTx/>
                <a:latin typeface="Arial"/>
                <a:ea typeface="+mn-ea"/>
                <a:cs typeface="Arial"/>
                <a:sym typeface="Arial"/>
              </a:rPr>
              <a:t>Note:</a:t>
            </a:r>
            <a:r>
              <a:rPr kumimoji="0" lang="en-GB" sz="1200" b="0" i="0" u="none" strike="noStrike" kern="0" cap="none" spc="0" normalizeH="0" baseline="0" noProof="0">
                <a:ln>
                  <a:noFill/>
                </a:ln>
                <a:solidFill>
                  <a:srgbClr val="353E43"/>
                </a:solidFill>
                <a:effectLst/>
                <a:uLnTx/>
                <a:uFillTx/>
                <a:latin typeface="Arial"/>
                <a:ea typeface="+mn-ea"/>
                <a:cs typeface="Arial"/>
                <a:sym typeface="Arial"/>
              </a:rPr>
              <a:t> There were no assessments in 2020 and 2021 due to the pandemic, but the EYFSP publication resumed for the 2021-22 academic year. </a:t>
            </a:r>
            <a:r>
              <a:rPr lang="en-GB" sz="1200" kern="0">
                <a:solidFill>
                  <a:srgbClr val="353E43"/>
                </a:solidFill>
                <a:latin typeface="Arial"/>
                <a:cs typeface="Arial"/>
                <a:sym typeface="Arial"/>
              </a:rPr>
              <a:t>C</a:t>
            </a:r>
            <a:r>
              <a:rPr kumimoji="0" lang="en-GB" sz="1200" b="0" i="0" u="none" strike="noStrike" kern="0" cap="none" spc="0" normalizeH="0" baseline="0" noProof="0" err="1">
                <a:ln>
                  <a:noFill/>
                </a:ln>
                <a:solidFill>
                  <a:srgbClr val="353E43"/>
                </a:solidFill>
                <a:effectLst/>
                <a:uLnTx/>
                <a:uFillTx/>
                <a:latin typeface="Arial"/>
                <a:ea typeface="+mn-ea"/>
                <a:cs typeface="Arial"/>
                <a:sym typeface="Arial"/>
              </a:rPr>
              <a:t>hildren</a:t>
            </a:r>
            <a:r>
              <a:rPr kumimoji="0" lang="en-GB" sz="1200" b="0" i="0" u="none" strike="noStrike" kern="0" cap="none" spc="0" normalizeH="0" baseline="0" noProof="0">
                <a:ln>
                  <a:noFill/>
                </a:ln>
                <a:solidFill>
                  <a:srgbClr val="353E43"/>
                </a:solidFill>
                <a:effectLst/>
                <a:uLnTx/>
                <a:uFillTx/>
                <a:latin typeface="Arial"/>
                <a:ea typeface="+mn-ea"/>
                <a:cs typeface="Arial"/>
                <a:sym typeface="Arial"/>
              </a:rPr>
              <a:t> in this analysis were aged 3 at the beginning of the pandemic.</a:t>
            </a:r>
            <a:endParaRPr lang="en-US" sz="1100" b="0" i="0" u="none" strike="noStrike" kern="0" cap="none" spc="0" normalizeH="0" baseline="0" noProof="0">
              <a:ln>
                <a:noFill/>
              </a:ln>
              <a:solidFill>
                <a:srgbClr val="353E43"/>
              </a:solidFill>
              <a:effectLst/>
              <a:uLnTx/>
              <a:uFillTx/>
              <a:latin typeface="Arial"/>
              <a:cs typeface="Arial"/>
            </a:endParaRPr>
          </a:p>
        </p:txBody>
      </p:sp>
    </p:spTree>
    <p:extLst>
      <p:ext uri="{BB962C8B-B14F-4D97-AF65-F5344CB8AC3E}">
        <p14:creationId xmlns:p14="http://schemas.microsoft.com/office/powerpoint/2010/main" val="37326040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7045F895-9B26-4385-B674-E0D59FD930A4}"/>
              </a:ext>
            </a:extLst>
          </p:cNvPr>
          <p:cNvSpPr txBox="1"/>
          <p:nvPr/>
        </p:nvSpPr>
        <p:spPr>
          <a:xfrm>
            <a:off x="572823" y="116510"/>
            <a:ext cx="106199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353E43"/>
                </a:solidFill>
                <a:effectLst/>
                <a:uLnTx/>
                <a:uFillTx/>
                <a:latin typeface="Arial"/>
                <a:ea typeface="+mn-ea"/>
                <a:cs typeface="+mn-cs"/>
              </a:rPr>
              <a:t>2. ENABLING CHILDREN, YOUNG PEOPLE AND ADULTS TO MAXIMISE THEIR CAPABILITIES</a:t>
            </a:r>
          </a:p>
        </p:txBody>
      </p:sp>
      <p:sp>
        <p:nvSpPr>
          <p:cNvPr id="12" name="Title 2">
            <a:extLst>
              <a:ext uri="{FF2B5EF4-FFF2-40B4-BE49-F238E27FC236}">
                <a16:creationId xmlns:a16="http://schemas.microsoft.com/office/drawing/2014/main" id="{ED0E746F-9D6E-470B-8C1A-6B53A0660DF6}"/>
              </a:ext>
            </a:extLst>
          </p:cNvPr>
          <p:cNvSpPr txBox="1">
            <a:spLocks noGrp="1"/>
          </p:cNvSpPr>
          <p:nvPr>
            <p:ph type="title" idx="4294967295"/>
          </p:nvPr>
        </p:nvSpPr>
        <p:spPr>
          <a:xfrm>
            <a:off x="572823" y="608953"/>
            <a:ext cx="11046354" cy="923289"/>
          </a:xfrm>
          <a:prstGeom prst="rect">
            <a:avLst/>
          </a:prstGeom>
          <a:noFill/>
          <a:ln w="25400" cap="flat" cmpd="sng" algn="ctr">
            <a:noFill/>
            <a:prstDash val="solid"/>
          </a:ln>
          <a:effectLst/>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0" tIns="45700" rIns="91425" bIns="457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rgbClr val="EE266D"/>
              </a:buClr>
              <a:buSzPts val="2800"/>
              <a:buFont typeface="Arial"/>
              <a:buNone/>
              <a:tabLst/>
              <a:defRPr/>
            </a:pPr>
            <a:r>
              <a:rPr kumimoji="0" lang="en-GB" sz="3000" b="1" i="0" u="none" strike="noStrike" kern="0" cap="none" spc="190" normalizeH="0" baseline="0" noProof="0">
                <a:ln>
                  <a:noFill/>
                </a:ln>
                <a:solidFill>
                  <a:srgbClr val="0082B3"/>
                </a:solidFill>
                <a:effectLst/>
                <a:uLnTx/>
                <a:uFillTx/>
                <a:latin typeface="Arial" panose="020B0604020202020204" pitchFamily="34" charset="0"/>
                <a:ea typeface="Aktiv Grotesk" panose="020B0504020202020204" pitchFamily="34" charset="0"/>
                <a:cs typeface="Arial" panose="020B0604020202020204" pitchFamily="34" charset="0"/>
                <a:sym typeface="Arial"/>
              </a:rPr>
              <a:t>KS4 ATTAINMENT GAPS EXIST BY ETHNICITY, SPECIAL NEEDS AND FSM ELIGIBILITY STATUS</a:t>
            </a:r>
            <a:endParaRPr kumimoji="0" lang="en-US" sz="3000" b="1" i="0" u="none" strike="noStrike" kern="0" cap="none" spc="190" normalizeH="0" baseline="0" noProof="0">
              <a:ln>
                <a:noFill/>
              </a:ln>
              <a:solidFill>
                <a:srgbClr val="0082B3"/>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p:txBody>
      </p:sp>
      <p:sp>
        <p:nvSpPr>
          <p:cNvPr id="10" name="TextBox 9">
            <a:extLst>
              <a:ext uri="{FF2B5EF4-FFF2-40B4-BE49-F238E27FC236}">
                <a16:creationId xmlns:a16="http://schemas.microsoft.com/office/drawing/2014/main" id="{DEF213A1-8A08-EA45-483C-40432383C1A4}"/>
              </a:ext>
            </a:extLst>
          </p:cNvPr>
          <p:cNvSpPr txBox="1"/>
          <p:nvPr/>
        </p:nvSpPr>
        <p:spPr bwMode="gray">
          <a:xfrm>
            <a:off x="648339" y="1137333"/>
            <a:ext cx="5969276" cy="5321695"/>
          </a:xfrm>
          <a:prstGeom prst="rect">
            <a:avLst/>
          </a:prstGeom>
          <a:noFill/>
        </p:spPr>
        <p:txBody>
          <a:bodyPr wrap="square" lIns="0" tIns="0" rIns="0" bIns="0" rtlCol="0" anchor="t">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Pupils at London’s schools have higher GCSE scores than those from other English regions. The average 'Attainment 8' score, which gives a score across various core and optional elements, is more complex than the previous GCSE measures.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London pupils do better than those across England as a whole, on each element of the Attainment 8 score and across almost all attributes from ethnicity to free school meal (FSM) status. </a:t>
            </a: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The exception showing in the scores from 2022/23 is that Black pupils – both boys and girls in London had slightly lower average Attainment 8 scores than Black pupils for England as a whole.</a:t>
            </a: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The average Attainment 8 score in London was 50.6 in 2022/23, lower than the results given for the pandemic years (52.7 in 2021/22), but higher than in 2018/19, the last year of “normal” grading – 49.7.</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Attainment gaps also exist by ethnic group, FSM eligibility, Special Educational Needs (SEN) status and disadvantage status.</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400" b="1" i="0" u="none" strike="noStrike" kern="0" cap="none" spc="0" normalizeH="0" baseline="0" noProof="0">
                <a:ln>
                  <a:noFill/>
                </a:ln>
                <a:solidFill>
                  <a:srgbClr val="353E43"/>
                </a:solidFill>
                <a:effectLst/>
                <a:uLnTx/>
                <a:uFillTx/>
                <a:latin typeface="Arial"/>
                <a:ea typeface="+mn-ea"/>
                <a:cs typeface="Arial"/>
                <a:sym typeface="Arial"/>
              </a:rPr>
              <a:t>Note</a:t>
            </a:r>
            <a:r>
              <a:rPr kumimoji="0" lang="en-GB" sz="1400" b="0" i="0" u="none" strike="noStrike" kern="0" cap="none" spc="0" normalizeH="0" baseline="0" noProof="0">
                <a:ln>
                  <a:noFill/>
                </a:ln>
                <a:solidFill>
                  <a:srgbClr val="353E43"/>
                </a:solidFill>
                <a:effectLst/>
                <a:uLnTx/>
                <a:uFillTx/>
                <a:latin typeface="Arial"/>
                <a:ea typeface="+mn-ea"/>
                <a:cs typeface="Arial"/>
                <a:sym typeface="Arial"/>
              </a:rPr>
              <a:t>: Due to the COVID-19 pandemic, GCSE exams were cancelled in 2020 and 2021. Pupils’ grades were determined through other methods, meaning GCSE results from 2019/20 and from 2020/21 onwards are not comparable with those from other years.</a:t>
            </a:r>
          </a:p>
        </p:txBody>
      </p:sp>
      <p:sp>
        <p:nvSpPr>
          <p:cNvPr id="11" name="Text Placeholder 5">
            <a:extLst>
              <a:ext uri="{FF2B5EF4-FFF2-40B4-BE49-F238E27FC236}">
                <a16:creationId xmlns:a16="http://schemas.microsoft.com/office/drawing/2014/main" id="{9D11C4AD-7BF7-4965-ABB8-A555BC941507}"/>
              </a:ext>
            </a:extLst>
          </p:cNvPr>
          <p:cNvSpPr txBox="1">
            <a:spLocks/>
          </p:cNvSpPr>
          <p:nvPr/>
        </p:nvSpPr>
        <p:spPr>
          <a:xfrm>
            <a:off x="6775651" y="1756699"/>
            <a:ext cx="5369334" cy="231263"/>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600" b="1" i="0" u="none" strike="noStrike" kern="1200" cap="none" spc="0" normalizeH="0" baseline="0" noProof="0">
                <a:ln>
                  <a:noFill/>
                </a:ln>
                <a:solidFill>
                  <a:srgbClr val="353E43"/>
                </a:solidFill>
                <a:effectLst/>
                <a:uLnTx/>
                <a:uFillTx/>
                <a:latin typeface="Arial" panose="020B0604020202020204" pitchFamily="34" charset="0"/>
                <a:ea typeface="+mn-ea"/>
                <a:cs typeface="Arial"/>
                <a:sym typeface="Arial"/>
              </a:rPr>
              <a:t>Fig 16. Achievement in Average Attainment 8 Score by Ethnicity and Free School Meal eligibility, 2022/23</a:t>
            </a:r>
          </a:p>
        </p:txBody>
      </p:sp>
      <p:pic>
        <p:nvPicPr>
          <p:cNvPr id="7" name="Picture 6" descr="Bar chart showing the average Attainment 8 score across ethnic groups for both London and England. The graph shows that Asian children tend to score higher than any other ethnic group in London, with an average of 56.6. Meanwhile the lowest scores are achieved by children from Black and unclassified ethnic groups, with an average score of 46.5. This pattern is the same in England as a whole, but London performs marginally better.  ">
            <a:extLst>
              <a:ext uri="{FF2B5EF4-FFF2-40B4-BE49-F238E27FC236}">
                <a16:creationId xmlns:a16="http://schemas.microsoft.com/office/drawing/2014/main" id="{B4D2AB9E-3F16-52BB-75F6-347B09649284}"/>
              </a:ext>
            </a:extLst>
          </p:cNvPr>
          <p:cNvPicPr>
            <a:picLocks noChangeAspect="1"/>
          </p:cNvPicPr>
          <p:nvPr/>
        </p:nvPicPr>
        <p:blipFill>
          <a:blip r:embed="rId3"/>
          <a:stretch>
            <a:fillRect/>
          </a:stretch>
        </p:blipFill>
        <p:spPr>
          <a:xfrm>
            <a:off x="6775651" y="2280707"/>
            <a:ext cx="4994442" cy="2124396"/>
          </a:xfrm>
          <a:prstGeom prst="rect">
            <a:avLst/>
          </a:prstGeom>
        </p:spPr>
      </p:pic>
      <p:pic>
        <p:nvPicPr>
          <p:cNvPr id="13" name="Picture 12" descr="Bar chart showing the average Attainment 8 score by free school meal eligibility in London and in England. Children who are eligible for free school meals in London have an average score of 41.8 which is lower than for all other children on 53.9. This pattern is seen in England as a whole but London performs better across both categories. ">
            <a:extLst>
              <a:ext uri="{FF2B5EF4-FFF2-40B4-BE49-F238E27FC236}">
                <a16:creationId xmlns:a16="http://schemas.microsoft.com/office/drawing/2014/main" id="{34BF2702-FA52-3DEA-F727-2B9C8EE5EB64}"/>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6775651" y="4536015"/>
            <a:ext cx="5124573" cy="1862940"/>
          </a:xfrm>
          <a:prstGeom prst="rect">
            <a:avLst/>
          </a:prstGeom>
        </p:spPr>
      </p:pic>
      <p:sp>
        <p:nvSpPr>
          <p:cNvPr id="16" name="Rectangle 15">
            <a:extLst>
              <a:ext uri="{FF2B5EF4-FFF2-40B4-BE49-F238E27FC236}">
                <a16:creationId xmlns:a16="http://schemas.microsoft.com/office/drawing/2014/main" id="{593B24A7-3673-4CF3-8E60-4E9A0935C743}"/>
              </a:ext>
            </a:extLst>
          </p:cNvPr>
          <p:cNvSpPr/>
          <p:nvPr/>
        </p:nvSpPr>
        <p:spPr>
          <a:xfrm>
            <a:off x="479575" y="6459029"/>
            <a:ext cx="1048527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353E43"/>
                </a:solidFill>
                <a:effectLst/>
                <a:uLnTx/>
                <a:uFillTx/>
                <a:latin typeface="Arial"/>
                <a:ea typeface="+mn-ea"/>
                <a:cs typeface="Arial" panose="020B0604020202020204" pitchFamily="34" charset="0"/>
              </a:rPr>
              <a:t>Source: (1) </a:t>
            </a:r>
            <a:r>
              <a:rPr kumimoji="0" lang="en-GB" sz="1000" b="0" i="0" u="none" strike="noStrike" kern="1200" cap="none" spc="0" normalizeH="0" baseline="0" noProof="0">
                <a:ln>
                  <a:noFill/>
                </a:ln>
                <a:solidFill>
                  <a:srgbClr val="353E43"/>
                </a:solidFill>
                <a:effectLst/>
                <a:uLnTx/>
                <a:uFillTx/>
                <a:latin typeface="Arial"/>
                <a:ea typeface="+mn-ea"/>
                <a:cs typeface="Arial" panose="020B0604020202020204" pitchFamily="34" charset="0"/>
                <a:hlinkClick r:id="rId5">
                  <a:extLst>
                    <a:ext uri="{A12FA001-AC4F-418D-AE19-62706E023703}">
                      <ahyp:hlinkClr xmlns:ahyp="http://schemas.microsoft.com/office/drawing/2018/hyperlinkcolor" val="tx"/>
                    </a:ext>
                  </a:extLst>
                </a:hlinkClick>
              </a:rPr>
              <a:t>London Datastore – KS4 Achievement</a:t>
            </a:r>
            <a:endParaRPr kumimoji="0" lang="en-GB" sz="1000" b="0" i="0" u="none" strike="noStrike" kern="1200" cap="none" spc="0" normalizeH="0" baseline="0" noProof="0">
              <a:ln>
                <a:noFill/>
              </a:ln>
              <a:solidFill>
                <a:srgbClr val="353E43"/>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5004534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0" name="Title 2">
            <a:extLst>
              <a:ext uri="{FF2B5EF4-FFF2-40B4-BE49-F238E27FC236}">
                <a16:creationId xmlns:a16="http://schemas.microsoft.com/office/drawing/2014/main" id="{23A2DC08-ACBF-814F-AB3C-4F7FFB9830CA}"/>
              </a:ext>
            </a:extLst>
          </p:cNvPr>
          <p:cNvSpPr>
            <a:spLocks noGrp="1"/>
          </p:cNvSpPr>
          <p:nvPr>
            <p:ph type="title"/>
          </p:nvPr>
        </p:nvSpPr>
        <p:spPr>
          <a:xfrm>
            <a:off x="572823" y="608953"/>
            <a:ext cx="11046354" cy="923289"/>
          </a:xfrm>
          <a:noFill/>
          <a:ln>
            <a:noFill/>
          </a:ln>
        </p:spPr>
        <p:style>
          <a:lnRef idx="2">
            <a:schemeClr val="dk1">
              <a:shade val="50000"/>
            </a:schemeClr>
          </a:lnRef>
          <a:fillRef idx="1">
            <a:schemeClr val="dk1"/>
          </a:fillRef>
          <a:effectRef idx="0">
            <a:schemeClr val="dk1"/>
          </a:effectRef>
          <a:fontRef idx="minor">
            <a:schemeClr val="lt1"/>
          </a:fontRef>
        </p:style>
        <p:txBody>
          <a:bodyPr wrap="square" anchor="t" anchorCtr="0">
            <a:spAutoFit/>
          </a:bodyPr>
          <a:lstStyle/>
          <a:p>
            <a:r>
              <a:rPr lang="en-US" sz="3000" spc="190">
                <a:solidFill>
                  <a:srgbClr val="0082B3"/>
                </a:solidFill>
                <a:ea typeface="Aktiv Grotesk" panose="020B0504020202020204" pitchFamily="34" charset="0"/>
              </a:rPr>
              <a:t>LEAST DEPRIVED LONDONERS RECEIVE 9 TIMES MORE INCOME THAN THE POOREST DECILE</a:t>
            </a:r>
          </a:p>
        </p:txBody>
      </p:sp>
      <p:sp>
        <p:nvSpPr>
          <p:cNvPr id="13" name="TextBox 12">
            <a:extLst>
              <a:ext uri="{FF2B5EF4-FFF2-40B4-BE49-F238E27FC236}">
                <a16:creationId xmlns:a16="http://schemas.microsoft.com/office/drawing/2014/main" id="{905965EE-0FE6-76A0-1598-BFF18F9BBBA6}"/>
              </a:ext>
            </a:extLst>
          </p:cNvPr>
          <p:cNvSpPr txBox="1"/>
          <p:nvPr/>
        </p:nvSpPr>
        <p:spPr bwMode="gray">
          <a:xfrm>
            <a:off x="572823" y="1340477"/>
            <a:ext cx="5879218" cy="5087774"/>
          </a:xfrm>
          <a:prstGeom prst="rect">
            <a:avLst/>
          </a:prstGeom>
          <a:noFill/>
        </p:spPr>
        <p:txBody>
          <a:bodyPr wrap="square" lIns="0" tIns="0" rIns="0" bIns="0" rtlCol="0" anchor="t">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sz="1400" b="0" i="0" u="none" strike="noStrike" kern="0" cap="none" spc="0" normalizeH="0" baseline="0" noProof="0">
                <a:ln>
                  <a:noFill/>
                </a:ln>
                <a:solidFill>
                  <a:srgbClr val="353E43"/>
                </a:solidFill>
                <a:effectLst/>
                <a:uLnTx/>
                <a:uFillTx/>
                <a:latin typeface="Arial"/>
                <a:ea typeface="+mn-ea"/>
                <a:cs typeface="Arial"/>
                <a:sym typeface="Arial"/>
              </a:rPr>
              <a:t>The richest tenth of Londoners have around 9 times the </a:t>
            </a:r>
            <a:r>
              <a:rPr kumimoji="0" lang="en-US" sz="1400" b="1" i="0" u="none" strike="noStrike" kern="0" cap="none" spc="0" normalizeH="0" baseline="0" noProof="0">
                <a:ln>
                  <a:noFill/>
                </a:ln>
                <a:solidFill>
                  <a:srgbClr val="353E43"/>
                </a:solidFill>
                <a:effectLst/>
                <a:uLnTx/>
                <a:uFillTx/>
                <a:latin typeface="Arial"/>
                <a:ea typeface="+mn-ea"/>
                <a:cs typeface="Arial"/>
                <a:sym typeface="Arial"/>
              </a:rPr>
              <a:t>income</a:t>
            </a:r>
            <a:r>
              <a:rPr kumimoji="0" lang="en-US" sz="1400" b="0" i="0" u="none" strike="noStrike" kern="0" cap="none" spc="0" normalizeH="0" baseline="0" noProof="0">
                <a:ln>
                  <a:noFill/>
                </a:ln>
                <a:solidFill>
                  <a:srgbClr val="353E43"/>
                </a:solidFill>
                <a:effectLst/>
                <a:uLnTx/>
                <a:uFillTx/>
                <a:latin typeface="Arial"/>
                <a:ea typeface="+mn-ea"/>
                <a:cs typeface="Arial"/>
                <a:sym typeface="Arial"/>
              </a:rPr>
              <a:t> of the lowest income households in London.</a:t>
            </a:r>
            <a:r>
              <a:rPr kumimoji="0" lang="en-US" sz="1400" b="0" i="0" u="none" strike="noStrike" kern="0" cap="none" spc="0" normalizeH="0" baseline="30000" noProof="0">
                <a:ln>
                  <a:noFill/>
                </a:ln>
                <a:solidFill>
                  <a:srgbClr val="353E43"/>
                </a:solidFill>
                <a:effectLst/>
                <a:uLnTx/>
                <a:uFillTx/>
                <a:latin typeface="Arial"/>
                <a:ea typeface="+mn-ea"/>
                <a:cs typeface="Arial"/>
                <a:sym typeface="Arial"/>
              </a:rPr>
              <a:t>1</a:t>
            </a:r>
            <a:endParaRPr kumimoji="0" lang="en-US" sz="1400" b="0" i="0" u="none" strike="noStrike" kern="0" cap="none" spc="0" normalizeH="0" baseline="30000" noProof="0">
              <a:ln>
                <a:noFill/>
              </a:ln>
              <a:solidFill>
                <a:srgbClr val="353E43"/>
              </a:solidFill>
              <a:effectLst/>
              <a:uLnTx/>
              <a:uFillTx/>
              <a:latin typeface="Arial"/>
              <a:ea typeface="+mn-ea"/>
              <a:cs typeface="Arial"/>
            </a:endParaRPr>
          </a:p>
          <a:p>
            <a:pPr marL="742950" marR="0" lvl="1" indent="-285750" algn="l" defTabSz="914400" rtl="0" eaLnBrk="1" fontAlgn="auto" latinLnBrk="0" hangingPunct="1">
              <a:lnSpc>
                <a:spcPct val="100000"/>
              </a:lnSpc>
              <a:spcBef>
                <a:spcPts val="0"/>
              </a:spcBef>
              <a:spcAft>
                <a:spcPts val="600"/>
              </a:spcAft>
              <a:buClr>
                <a:srgbClr val="000000"/>
              </a:buClr>
              <a:buSzTx/>
              <a:buFont typeface="Courier New" panose="02070309020205020404" pitchFamily="49" charset="0"/>
              <a:buChar char="o"/>
              <a:tabLst/>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The differences in income are much greater in London than in the rest of the UK, particularly after the </a:t>
            </a:r>
            <a:r>
              <a:rPr kumimoji="0" lang="en-GB" sz="1400" b="1" i="0" u="none" strike="noStrike" kern="0" cap="none" spc="0" normalizeH="0" baseline="0" noProof="0">
                <a:ln>
                  <a:noFill/>
                </a:ln>
                <a:solidFill>
                  <a:srgbClr val="353E43"/>
                </a:solidFill>
                <a:effectLst/>
                <a:uLnTx/>
                <a:uFillTx/>
                <a:latin typeface="Arial"/>
                <a:ea typeface="+mn-ea"/>
                <a:cs typeface="Arial"/>
                <a:sym typeface="Arial"/>
              </a:rPr>
              <a:t>high costs of housing in the capital </a:t>
            </a:r>
            <a:r>
              <a:rPr kumimoji="0" lang="en-GB" sz="1400" b="0" i="0" u="none" strike="noStrike" kern="0" cap="none" spc="0" normalizeH="0" baseline="0" noProof="0">
                <a:ln>
                  <a:noFill/>
                </a:ln>
                <a:solidFill>
                  <a:srgbClr val="353E43"/>
                </a:solidFill>
                <a:effectLst/>
                <a:uLnTx/>
                <a:uFillTx/>
                <a:latin typeface="Arial"/>
                <a:ea typeface="+mn-ea"/>
                <a:cs typeface="Arial"/>
                <a:sym typeface="Arial"/>
              </a:rPr>
              <a:t>accounted for.</a:t>
            </a:r>
            <a:endParaRPr kumimoji="0" lang="en-US" sz="1400" b="0" i="0" u="none" strike="noStrike" kern="0" cap="none" spc="0" normalizeH="0" baseline="30000" noProof="0">
              <a:ln>
                <a:noFill/>
              </a:ln>
              <a:solidFill>
                <a:srgbClr val="353E43"/>
              </a:solidFill>
              <a:effectLst/>
              <a:uLnTx/>
              <a:uFillTx/>
              <a:latin typeface="Arial"/>
              <a:ea typeface="+mn-ea"/>
              <a:cs typeface="Arial"/>
            </a:endParaRPr>
          </a:p>
          <a:p>
            <a:pPr marL="742950" lvl="1" indent="-285750">
              <a:spcAft>
                <a:spcPts val="300"/>
              </a:spcAft>
              <a:buClr>
                <a:srgbClr val="000000"/>
              </a:buClr>
              <a:buFont typeface="Courier New" panose="02070309020205020404" pitchFamily="49" charset="0"/>
              <a:buChar char="o"/>
              <a:defRPr/>
            </a:pPr>
            <a:r>
              <a:rPr kumimoji="0" lang="en-US" sz="1400" b="0" i="0" u="none" strike="noStrike" kern="0" cap="none" spc="0" normalizeH="0" baseline="0" noProof="0">
                <a:ln>
                  <a:noFill/>
                </a:ln>
                <a:solidFill>
                  <a:srgbClr val="353E43"/>
                </a:solidFill>
                <a:effectLst/>
                <a:uLnTx/>
                <a:uFillTx/>
                <a:latin typeface="Arial"/>
                <a:ea typeface="+mn-ea"/>
                <a:cs typeface="Arial"/>
                <a:sym typeface="Arial"/>
              </a:rPr>
              <a:t>London has </a:t>
            </a:r>
            <a:r>
              <a:rPr lang="en-US" sz="1400" kern="0">
                <a:solidFill>
                  <a:srgbClr val="353E43"/>
                </a:solidFill>
                <a:latin typeface="Arial"/>
                <a:cs typeface="Arial"/>
                <a:sym typeface="Arial"/>
              </a:rPr>
              <a:t>one of the </a:t>
            </a:r>
            <a:r>
              <a:rPr kumimoji="0" lang="en-US" sz="1400" b="0" i="0" u="none" strike="noStrike" kern="0" cap="none" spc="0" normalizeH="0" baseline="0" noProof="0">
                <a:ln>
                  <a:noFill/>
                </a:ln>
                <a:solidFill>
                  <a:srgbClr val="353E43"/>
                </a:solidFill>
                <a:effectLst/>
                <a:uLnTx/>
                <a:uFillTx/>
                <a:latin typeface="Arial"/>
                <a:ea typeface="+mn-ea"/>
                <a:cs typeface="Arial"/>
                <a:sym typeface="Arial"/>
              </a:rPr>
              <a:t>highest rates of poverty of any region in the UK in 2020/21-2022/23*, with around a quarter (24%) of London residents in poverty after housing costs.</a:t>
            </a:r>
            <a:r>
              <a:rPr lang="en-US" sz="1400" kern="0">
                <a:solidFill>
                  <a:srgbClr val="353E43"/>
                </a:solidFill>
                <a:latin typeface="Arial"/>
                <a:cs typeface="Arial"/>
                <a:sym typeface="Arial"/>
              </a:rPr>
              <a:t> </a:t>
            </a:r>
            <a:r>
              <a:rPr kumimoji="0" lang="en-US" sz="1400" b="0" i="0" u="none" strike="noStrike" kern="0" cap="none" spc="0" normalizeH="0" baseline="30000" noProof="0">
                <a:ln>
                  <a:noFill/>
                </a:ln>
                <a:solidFill>
                  <a:srgbClr val="353E43"/>
                </a:solidFill>
                <a:effectLst/>
                <a:uLnTx/>
                <a:uFillTx/>
                <a:latin typeface="Arial"/>
                <a:ea typeface="+mn-ea"/>
                <a:cs typeface="Arial"/>
                <a:sym typeface="Arial"/>
              </a:rPr>
              <a:t>2</a:t>
            </a:r>
            <a:endParaRPr lang="en-US" sz="1400" b="0" i="0" u="none" strike="noStrike" kern="0" cap="none" spc="0" normalizeH="0" baseline="0" noProof="0">
              <a:ln>
                <a:noFill/>
              </a:ln>
              <a:solidFill>
                <a:srgbClr val="353E43"/>
              </a:solidFill>
              <a:effectLst/>
              <a:uLnTx/>
              <a:uFillTx/>
              <a:latin typeface="Arial"/>
              <a:cs typeface="Arial"/>
            </a:endParaRPr>
          </a:p>
          <a:p>
            <a:pPr marL="285750" marR="0" lvl="0" indent="-285750" algn="l" defTabSz="914400" rtl="0" eaLnBrk="1" fontAlgn="auto" latinLnBrk="0" hangingPunct="1">
              <a:lnSpc>
                <a:spcPct val="100000"/>
              </a:lnSpc>
              <a:spcBef>
                <a:spcPts val="0"/>
              </a:spcBef>
              <a:spcAft>
                <a:spcPts val="300"/>
              </a:spcAft>
              <a:buClr>
                <a:srgbClr val="000000"/>
              </a:buClr>
              <a:buSzTx/>
              <a:buFont typeface="Arial" panose="020B0604020202020204" pitchFamily="34" charset="0"/>
              <a:buChar char="•"/>
              <a:tabLst/>
              <a:defRPr/>
            </a:pPr>
            <a:r>
              <a:rPr kumimoji="0" lang="en-US" sz="1400" b="0" i="0" u="none" strike="noStrike" kern="0" cap="none" spc="0" normalizeH="0" baseline="0" noProof="0">
                <a:ln>
                  <a:noFill/>
                </a:ln>
                <a:solidFill>
                  <a:srgbClr val="353E43"/>
                </a:solidFill>
                <a:effectLst/>
                <a:uLnTx/>
                <a:uFillTx/>
                <a:latin typeface="Arial"/>
                <a:ea typeface="+mn-ea"/>
                <a:cs typeface="Arial"/>
                <a:sym typeface="Arial"/>
              </a:rPr>
              <a:t>The </a:t>
            </a:r>
            <a:r>
              <a:rPr kumimoji="0" lang="en-US" sz="1400" b="1" i="0" u="none" strike="noStrike" kern="0" cap="none" spc="0" normalizeH="0" baseline="0" noProof="0">
                <a:ln>
                  <a:noFill/>
                </a:ln>
                <a:solidFill>
                  <a:srgbClr val="353E43"/>
                </a:solidFill>
                <a:effectLst/>
                <a:uLnTx/>
                <a:uFillTx/>
                <a:latin typeface="Arial"/>
                <a:ea typeface="+mn-ea"/>
                <a:cs typeface="Arial"/>
                <a:sym typeface="Arial"/>
              </a:rPr>
              <a:t>unemployment</a:t>
            </a:r>
            <a:r>
              <a:rPr kumimoji="0" lang="en-US" sz="1400" b="0" i="0" u="none" strike="noStrike" kern="0" cap="none" spc="0" normalizeH="0" baseline="0" noProof="0">
                <a:ln>
                  <a:noFill/>
                </a:ln>
                <a:solidFill>
                  <a:srgbClr val="353E43"/>
                </a:solidFill>
                <a:effectLst/>
                <a:uLnTx/>
                <a:uFillTx/>
                <a:latin typeface="Arial"/>
                <a:ea typeface="+mn-ea"/>
                <a:cs typeface="Arial"/>
                <a:sym typeface="Arial"/>
              </a:rPr>
              <a:t> rate in London is above the UK average but varies widely within the capital and despite improvements persistent inequalities in labour market outcomes remain: </a:t>
            </a:r>
            <a:r>
              <a:rPr kumimoji="0" lang="en-US" sz="1400" b="0" i="0" u="none" strike="noStrike" kern="0" cap="none" spc="0" normalizeH="0" baseline="30000" noProof="0">
                <a:ln>
                  <a:noFill/>
                </a:ln>
                <a:solidFill>
                  <a:srgbClr val="353E43"/>
                </a:solidFill>
                <a:effectLst/>
                <a:uLnTx/>
                <a:uFillTx/>
                <a:latin typeface="Arial"/>
                <a:ea typeface="+mn-ea"/>
                <a:cs typeface="Arial"/>
                <a:sym typeface="Arial"/>
              </a:rPr>
              <a:t>3</a:t>
            </a:r>
            <a:endParaRPr lang="en-US" sz="1400" b="0" i="0" u="none" strike="noStrike" kern="0" cap="none" spc="0" normalizeH="0" baseline="30000" noProof="0">
              <a:ln>
                <a:noFill/>
              </a:ln>
              <a:solidFill>
                <a:srgbClr val="353E43"/>
              </a:solidFill>
              <a:effectLst/>
              <a:uLnTx/>
              <a:uFillTx/>
              <a:latin typeface="Arial"/>
              <a:cs typeface="Arial"/>
            </a:endParaRPr>
          </a:p>
          <a:p>
            <a:pPr marL="742950" lvl="1" indent="-285750">
              <a:spcAft>
                <a:spcPts val="300"/>
              </a:spcAft>
              <a:buClr>
                <a:srgbClr val="000000"/>
              </a:buClr>
              <a:buFont typeface="Courier New" panose="02070309020205020404" pitchFamily="49" charset="0"/>
              <a:buChar char="o"/>
              <a:defRPr/>
            </a:pPr>
            <a:r>
              <a:rPr kumimoji="0" lang="en-GB" sz="1400" b="0" i="0" u="none" strike="noStrike" kern="1200" cap="none" spc="0" normalizeH="0" baseline="0" noProof="0">
                <a:ln>
                  <a:noFill/>
                </a:ln>
                <a:solidFill>
                  <a:srgbClr val="353D42"/>
                </a:solidFill>
                <a:effectLst/>
                <a:uLnTx/>
                <a:uFillTx/>
                <a:latin typeface="Arial"/>
                <a:ea typeface="+mn-ea"/>
                <a:cs typeface="Arial"/>
              </a:rPr>
              <a:t>The employment gap between disabled and non-disabled Londoners has continued to decrease. In 2023 this was 21 percentage points (pp), with a larger gap between disabled and non-disabled </a:t>
            </a:r>
            <a:r>
              <a:rPr kumimoji="0" lang="en-GB" sz="1400" b="0" i="0" u="none" strike="noStrike" kern="1200" cap="none" spc="0" normalizeH="0" baseline="0" noProof="0">
                <a:ln>
                  <a:noFill/>
                </a:ln>
                <a:solidFill>
                  <a:srgbClr val="353E43"/>
                </a:solidFill>
                <a:effectLst/>
                <a:uLnTx/>
                <a:uFillTx/>
                <a:latin typeface="Arial"/>
                <a:ea typeface="+mn-ea"/>
                <a:cs typeface="Arial"/>
              </a:rPr>
              <a:t>men (28pp) than for women (14pp).</a:t>
            </a:r>
            <a:r>
              <a:rPr kumimoji="0" lang="en-US" sz="1400" b="0" i="0" u="none" strike="noStrike" kern="0" cap="none" spc="0" normalizeH="0" baseline="30000" noProof="0">
                <a:ln>
                  <a:noFill/>
                </a:ln>
                <a:solidFill>
                  <a:srgbClr val="353E43"/>
                </a:solidFill>
                <a:effectLst/>
                <a:uLnTx/>
                <a:uFillTx/>
                <a:latin typeface="Arial"/>
                <a:ea typeface="+mn-ea"/>
                <a:cs typeface="Arial"/>
                <a:sym typeface="Arial"/>
              </a:rPr>
              <a:t> 4</a:t>
            </a:r>
            <a:endParaRPr lang="en-GB" sz="1400" b="0" i="0" u="none" strike="noStrike" kern="1200" cap="none" spc="0" normalizeH="0" baseline="0" noProof="0">
              <a:ln>
                <a:noFill/>
              </a:ln>
              <a:solidFill>
                <a:srgbClr val="353E43"/>
              </a:solidFill>
              <a:effectLst/>
              <a:uLnTx/>
              <a:uFillTx/>
              <a:latin typeface="Arial"/>
              <a:cs typeface="Arial"/>
            </a:endParaRPr>
          </a:p>
          <a:p>
            <a:pPr marL="742950" marR="0" lvl="1" indent="-285750" algn="l" defTabSz="914400" rtl="0" eaLnBrk="1" fontAlgn="auto" latinLnBrk="0" hangingPunct="1">
              <a:lnSpc>
                <a:spcPct val="100000"/>
              </a:lnSpc>
              <a:spcBef>
                <a:spcPts val="0"/>
              </a:spcBef>
              <a:spcAft>
                <a:spcPts val="600"/>
              </a:spcAft>
              <a:buClr>
                <a:srgbClr val="000000"/>
              </a:buClr>
              <a:buSzTx/>
              <a:buFont typeface="Courier New" panose="02070309020205020404" pitchFamily="49" charset="0"/>
              <a:buChar char="o"/>
              <a:tabLst/>
              <a:defRPr/>
            </a:pPr>
            <a:r>
              <a:rPr kumimoji="0" lang="en-GB" sz="1400" b="0" i="0" u="none" strike="noStrike" kern="1200" cap="none" spc="0" normalizeH="0" baseline="0" noProof="0">
                <a:ln>
                  <a:noFill/>
                </a:ln>
                <a:solidFill>
                  <a:srgbClr val="353D42"/>
                </a:solidFill>
                <a:effectLst/>
                <a:uLnTx/>
                <a:uFillTx/>
                <a:latin typeface="Arial"/>
                <a:ea typeface="+mn-ea"/>
                <a:cs typeface="Arial"/>
              </a:rPr>
              <a:t>The employment gaps between White and all other ethnic minority groups combined has risen slightly between 2022 and 2023 both in London and nationally. Significant gaps still remain, most notably in London, between White and Mixed ethnicity men and White and Black men (both 19pp) and between White and Bangladeshi/Pakistani women (</a:t>
            </a:r>
            <a:r>
              <a:rPr lang="en-GB" sz="1400">
                <a:solidFill>
                  <a:srgbClr val="353D42"/>
                </a:solidFill>
                <a:latin typeface="Arial"/>
                <a:cs typeface="Arial"/>
              </a:rPr>
              <a:t>28</a:t>
            </a:r>
            <a:r>
              <a:rPr kumimoji="0" lang="en-GB" sz="1400" b="0" i="0" u="none" strike="noStrike" kern="1200" cap="none" spc="0" normalizeH="0" baseline="0" noProof="0">
                <a:ln>
                  <a:noFill/>
                </a:ln>
                <a:solidFill>
                  <a:srgbClr val="353D42"/>
                </a:solidFill>
                <a:effectLst/>
                <a:uLnTx/>
                <a:uFillTx/>
                <a:latin typeface="Arial"/>
                <a:ea typeface="+mn-ea"/>
                <a:cs typeface="Arial"/>
              </a:rPr>
              <a:t>pp).</a:t>
            </a:r>
            <a:endParaRPr kumimoji="0" lang="en-US" sz="1400" b="0" i="0" u="none" strike="noStrike" kern="0" cap="none" spc="0" normalizeH="0" baseline="0" noProof="0">
              <a:ln>
                <a:noFill/>
              </a:ln>
              <a:solidFill>
                <a:srgbClr val="353E43"/>
              </a:solidFill>
              <a:effectLst/>
              <a:uLnTx/>
              <a:uFillTx/>
              <a:latin typeface="Arial"/>
              <a:ea typeface="+mn-ea"/>
              <a:cs typeface="Arial"/>
              <a:sym typeface="Arial"/>
            </a:endParaRPr>
          </a:p>
        </p:txBody>
      </p:sp>
      <p:sp>
        <p:nvSpPr>
          <p:cNvPr id="11" name="Text Placeholder 5">
            <a:extLst>
              <a:ext uri="{FF2B5EF4-FFF2-40B4-BE49-F238E27FC236}">
                <a16:creationId xmlns:a16="http://schemas.microsoft.com/office/drawing/2014/main" id="{09B0B11B-4B2C-79B6-E1E3-2AFB2A316B08}"/>
              </a:ext>
            </a:extLst>
          </p:cNvPr>
          <p:cNvSpPr txBox="1">
            <a:spLocks/>
          </p:cNvSpPr>
          <p:nvPr/>
        </p:nvSpPr>
        <p:spPr>
          <a:xfrm>
            <a:off x="6720396" y="1766844"/>
            <a:ext cx="5063420" cy="372197"/>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600" b="1" i="0" u="none" strike="noStrike" kern="1200" cap="none" spc="0" normalizeH="0" baseline="0" noProof="0">
                <a:ln>
                  <a:noFill/>
                </a:ln>
                <a:solidFill>
                  <a:srgbClr val="353E43"/>
                </a:solidFill>
                <a:effectLst/>
                <a:uLnTx/>
                <a:uFillTx/>
                <a:latin typeface="Arial"/>
                <a:ea typeface="+mn-ea"/>
                <a:cs typeface="Arial"/>
                <a:sym typeface="Arial"/>
              </a:rPr>
              <a:t>Fig </a:t>
            </a:r>
            <a:r>
              <a:rPr lang="en-US" sz="1600">
                <a:solidFill>
                  <a:srgbClr val="353E43"/>
                </a:solidFill>
                <a:latin typeface="Arial"/>
                <a:cs typeface="Arial"/>
                <a:sym typeface="Arial"/>
              </a:rPr>
              <a:t>17</a:t>
            </a:r>
            <a:r>
              <a:rPr kumimoji="0" lang="en-US" sz="1600" b="1" i="0" u="none" strike="noStrike" kern="1200" cap="none" spc="0" normalizeH="0" baseline="0" noProof="0">
                <a:ln>
                  <a:noFill/>
                </a:ln>
                <a:solidFill>
                  <a:srgbClr val="353E43"/>
                </a:solidFill>
                <a:effectLst/>
                <a:uLnTx/>
                <a:uFillTx/>
                <a:latin typeface="Arial"/>
                <a:ea typeface="+mn-ea"/>
                <a:cs typeface="Arial"/>
                <a:sym typeface="Arial"/>
              </a:rPr>
              <a:t>. Difference in weekly income (after housing costs) between top and bottom deciles in London and UK (2020/21-2022/23*)</a:t>
            </a:r>
          </a:p>
        </p:txBody>
      </p:sp>
      <p:sp>
        <p:nvSpPr>
          <p:cNvPr id="9" name="TextBox 8">
            <a:extLst>
              <a:ext uri="{FF2B5EF4-FFF2-40B4-BE49-F238E27FC236}">
                <a16:creationId xmlns:a16="http://schemas.microsoft.com/office/drawing/2014/main" id="{D8B5B14B-4C48-4EC9-8114-EAB5EC223E5E}"/>
              </a:ext>
            </a:extLst>
          </p:cNvPr>
          <p:cNvSpPr txBox="1"/>
          <p:nvPr/>
        </p:nvSpPr>
        <p:spPr>
          <a:xfrm>
            <a:off x="572823" y="116510"/>
            <a:ext cx="5879218"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353E43"/>
                </a:solidFill>
                <a:effectLst/>
                <a:uLnTx/>
                <a:uFillTx/>
                <a:latin typeface="Arial"/>
                <a:ea typeface="+mn-ea"/>
                <a:cs typeface="+mn-cs"/>
              </a:rPr>
              <a:t>3. FAIR EMPLOYMENT AND GOOD WORK</a:t>
            </a:r>
            <a:endParaRPr lang="en-GB" sz="1800" b="1" i="0" u="none" strike="noStrike" kern="1200" cap="none" spc="0" normalizeH="0" baseline="0" noProof="0">
              <a:ln>
                <a:noFill/>
              </a:ln>
              <a:solidFill>
                <a:srgbClr val="353E43"/>
              </a:solidFill>
              <a:effectLst/>
              <a:highlight>
                <a:srgbClr val="FFFF00"/>
              </a:highlight>
              <a:uLnTx/>
              <a:uFillTx/>
              <a:latin typeface="Arial"/>
              <a:cs typeface="Arial"/>
            </a:endParaRPr>
          </a:p>
        </p:txBody>
      </p:sp>
      <p:sp>
        <p:nvSpPr>
          <p:cNvPr id="12" name="Rectangle 11">
            <a:extLst>
              <a:ext uri="{FF2B5EF4-FFF2-40B4-BE49-F238E27FC236}">
                <a16:creationId xmlns:a16="http://schemas.microsoft.com/office/drawing/2014/main" id="{772A3E7A-B963-4873-8193-E6D9B34A0CBA}"/>
              </a:ext>
            </a:extLst>
          </p:cNvPr>
          <p:cNvSpPr/>
          <p:nvPr/>
        </p:nvSpPr>
        <p:spPr>
          <a:xfrm>
            <a:off x="479574" y="6428251"/>
            <a:ext cx="1130424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353E43"/>
                </a:solidFill>
                <a:effectLst/>
                <a:uLnTx/>
                <a:uFillTx/>
                <a:latin typeface="Arial"/>
                <a:ea typeface="+mn-ea"/>
                <a:cs typeface="Arial" panose="020B0604020202020204" pitchFamily="34" charset="0"/>
              </a:rPr>
              <a:t>*Issues with carrying out surveys during the pandemic and reduced response rates since March 2020 mean there is increased uncertainty in the figures.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353E43"/>
                </a:solidFill>
                <a:effectLst/>
                <a:uLnTx/>
                <a:uFillTx/>
                <a:latin typeface="Arial"/>
                <a:ea typeface="+mn-ea"/>
                <a:cs typeface="Arial" panose="020B0604020202020204" pitchFamily="34" charset="0"/>
              </a:rPr>
              <a:t>Source: (1) </a:t>
            </a:r>
            <a:r>
              <a:rPr kumimoji="0" lang="en-GB" sz="1000" b="0" i="0" u="none" strike="noStrike" kern="1200" cap="none" spc="0" normalizeH="0" baseline="0" noProof="0">
                <a:ln>
                  <a:noFill/>
                </a:ln>
                <a:solidFill>
                  <a:srgbClr val="353E43"/>
                </a:solidFill>
                <a:effectLst/>
                <a:uLnTx/>
                <a:uFillTx/>
                <a:latin typeface="Arial"/>
                <a:ea typeface="+mn-ea"/>
                <a:cs typeface="+mn-cs"/>
                <a:hlinkClick r:id="rId3">
                  <a:extLst>
                    <a:ext uri="{A12FA001-AC4F-418D-AE19-62706E023703}">
                      <ahyp:hlinkClr xmlns:ahyp="http://schemas.microsoft.com/office/drawing/2018/hyperlinkcolor" val="tx"/>
                    </a:ext>
                  </a:extLst>
                </a:hlinkClick>
              </a:rPr>
              <a:t>London Datastore - Income Inequality</a:t>
            </a:r>
            <a:r>
              <a:rPr kumimoji="0" lang="en-GB" sz="1000" b="0" i="0" u="none" strike="noStrike" kern="1200" cap="none" spc="0" normalizeH="0" baseline="0" noProof="0">
                <a:ln>
                  <a:noFill/>
                </a:ln>
                <a:solidFill>
                  <a:srgbClr val="353E43"/>
                </a:solidFill>
                <a:effectLst/>
                <a:uLnTx/>
                <a:uFillTx/>
                <a:latin typeface="Arial"/>
                <a:ea typeface="+mn-ea"/>
                <a:cs typeface="+mn-cs"/>
              </a:rPr>
              <a:t> (2) </a:t>
            </a:r>
            <a:r>
              <a:rPr kumimoji="0" lang="en-GB" sz="1000" b="0" i="0" u="none" strike="noStrike" kern="1200" cap="none" spc="0" normalizeH="0" baseline="0" noProof="0">
                <a:ln>
                  <a:noFill/>
                </a:ln>
                <a:solidFill>
                  <a:srgbClr val="353E43"/>
                </a:solidFill>
                <a:effectLst/>
                <a:uLnTx/>
                <a:uFillTx/>
                <a:latin typeface="Arial"/>
                <a:ea typeface="+mn-ea"/>
                <a:cs typeface="+mn-cs"/>
                <a:hlinkClick r:id="rId4">
                  <a:extLst>
                    <a:ext uri="{A12FA001-AC4F-418D-AE19-62706E023703}">
                      <ahyp:hlinkClr xmlns:ahyp="http://schemas.microsoft.com/office/drawing/2018/hyperlinkcolor" val="tx"/>
                    </a:ext>
                  </a:extLst>
                </a:hlinkClick>
              </a:rPr>
              <a:t>London Datastore – Population </a:t>
            </a:r>
            <a:r>
              <a:rPr lang="en-GB" sz="1000">
                <a:solidFill>
                  <a:srgbClr val="353E43"/>
                </a:solidFill>
                <a:latin typeface="Arial"/>
                <a:hlinkClick r:id="rId4">
                  <a:extLst>
                    <a:ext uri="{A12FA001-AC4F-418D-AE19-62706E023703}">
                      <ahyp:hlinkClr xmlns:ahyp="http://schemas.microsoft.com/office/drawing/2018/hyperlinkcolor" val="tx"/>
                    </a:ext>
                  </a:extLst>
                </a:hlinkClick>
              </a:rPr>
              <a:t>in </a:t>
            </a:r>
            <a:r>
              <a:rPr kumimoji="0" lang="en-GB" sz="1000" b="0" i="0" u="none" strike="noStrike" kern="1200" cap="none" spc="0" normalizeH="0" baseline="0" noProof="0">
                <a:ln>
                  <a:noFill/>
                </a:ln>
                <a:solidFill>
                  <a:srgbClr val="353E43"/>
                </a:solidFill>
                <a:effectLst/>
                <a:uLnTx/>
                <a:uFillTx/>
                <a:latin typeface="Arial"/>
                <a:ea typeface="+mn-ea"/>
                <a:cs typeface="+mn-cs"/>
                <a:hlinkClick r:id="rId4">
                  <a:extLst>
                    <a:ext uri="{A12FA001-AC4F-418D-AE19-62706E023703}">
                      <ahyp:hlinkClr xmlns:ahyp="http://schemas.microsoft.com/office/drawing/2018/hyperlinkcolor" val="tx"/>
                    </a:ext>
                  </a:extLst>
                </a:hlinkClick>
              </a:rPr>
              <a:t>Poverty</a:t>
            </a:r>
            <a:r>
              <a:rPr kumimoji="0" lang="en-GB" sz="1000" b="0" i="0" u="none" strike="noStrike" kern="1200" cap="none" spc="0" normalizeH="0" baseline="0" noProof="0">
                <a:ln>
                  <a:noFill/>
                </a:ln>
                <a:solidFill>
                  <a:srgbClr val="353E43"/>
                </a:solidFill>
                <a:effectLst/>
                <a:uLnTx/>
                <a:uFillTx/>
                <a:latin typeface="Arial"/>
                <a:ea typeface="+mn-ea"/>
                <a:cs typeface="+mn-cs"/>
              </a:rPr>
              <a:t> (3) </a:t>
            </a:r>
            <a:r>
              <a:rPr kumimoji="0" lang="en-GB" sz="1000" b="0" i="0" u="none" strike="noStrike" kern="1200" cap="none" spc="0" normalizeH="0" baseline="0" noProof="0">
                <a:ln>
                  <a:noFill/>
                </a:ln>
                <a:solidFill>
                  <a:srgbClr val="353E43"/>
                </a:solidFill>
                <a:effectLst/>
                <a:uLnTx/>
                <a:uFillTx/>
                <a:latin typeface="Arial"/>
                <a:ea typeface="+mn-ea"/>
                <a:cs typeface="+mn-cs"/>
                <a:hlinkClick r:id="rId5">
                  <a:extLst>
                    <a:ext uri="{A12FA001-AC4F-418D-AE19-62706E023703}">
                      <ahyp:hlinkClr xmlns:ahyp="http://schemas.microsoft.com/office/drawing/2018/hyperlinkcolor" val="tx"/>
                    </a:ext>
                  </a:extLst>
                </a:hlinkClick>
              </a:rPr>
              <a:t>London Datastore – Unemployment Rate</a:t>
            </a:r>
            <a:r>
              <a:rPr kumimoji="0" lang="en-GB" sz="1000" b="0" i="0" u="none" strike="noStrike" kern="1200" cap="none" spc="0" normalizeH="0" baseline="0" noProof="0">
                <a:ln>
                  <a:noFill/>
                </a:ln>
                <a:solidFill>
                  <a:srgbClr val="353E43"/>
                </a:solidFill>
                <a:effectLst/>
                <a:uLnTx/>
                <a:uFillTx/>
                <a:latin typeface="Arial"/>
                <a:ea typeface="+mn-ea"/>
                <a:cs typeface="+mn-cs"/>
              </a:rPr>
              <a:t> (4) </a:t>
            </a:r>
            <a:r>
              <a:rPr kumimoji="0" lang="en-GB" sz="1000" b="0" i="0" u="none" strike="noStrike" kern="1200" cap="none" spc="0" normalizeH="0" baseline="0" noProof="0">
                <a:ln>
                  <a:noFill/>
                </a:ln>
                <a:solidFill>
                  <a:srgbClr val="353E43"/>
                </a:solidFill>
                <a:effectLst/>
                <a:uLnTx/>
                <a:uFillTx/>
                <a:latin typeface="Arial"/>
                <a:ea typeface="+mn-ea"/>
                <a:cs typeface="+mn-cs"/>
                <a:hlinkClick r:id="rId6">
                  <a:extLst>
                    <a:ext uri="{A12FA001-AC4F-418D-AE19-62706E023703}">
                      <ahyp:hlinkClr xmlns:ahyp="http://schemas.microsoft.com/office/drawing/2018/hyperlinkcolor" val="tx"/>
                    </a:ext>
                  </a:extLst>
                </a:hlinkClick>
              </a:rPr>
              <a:t>London Datastore - Employment Gaps</a:t>
            </a:r>
            <a:endParaRPr kumimoji="0" lang="en-GB" sz="1000" b="0" i="0" u="none" strike="noStrike" kern="1200" cap="none" spc="0" normalizeH="0" baseline="0" noProof="0">
              <a:ln>
                <a:noFill/>
              </a:ln>
              <a:solidFill>
                <a:srgbClr val="353E43"/>
              </a:solidFill>
              <a:effectLst/>
              <a:uLnTx/>
              <a:uFillTx/>
              <a:latin typeface="Arial"/>
              <a:ea typeface="+mn-ea"/>
              <a:cs typeface="Arial" panose="020B0604020202020204" pitchFamily="34" charset="0"/>
            </a:endParaRPr>
          </a:p>
        </p:txBody>
      </p:sp>
      <p:pic>
        <p:nvPicPr>
          <p:cNvPr id="2" name="Picture 1">
            <a:extLst>
              <a:ext uri="{FF2B5EF4-FFF2-40B4-BE49-F238E27FC236}">
                <a16:creationId xmlns:a16="http://schemas.microsoft.com/office/drawing/2014/main" id="{6331E78E-1937-0934-BB91-CEFFFEBC2947}"/>
              </a:ext>
            </a:extLst>
          </p:cNvPr>
          <p:cNvPicPr>
            <a:picLocks noChangeAspect="1"/>
          </p:cNvPicPr>
          <p:nvPr/>
        </p:nvPicPr>
        <p:blipFill rotWithShape="1">
          <a:blip r:embed="rId7" r:link="rId8" cstate="print">
            <a:extLst>
              <a:ext uri="{28A0092B-C50C-407E-A947-70E740481C1C}">
                <a14:useLocalDpi xmlns:a14="http://schemas.microsoft.com/office/drawing/2010/main" val="0"/>
              </a:ext>
            </a:extLst>
          </a:blip>
          <a:srcRect t="8755"/>
          <a:stretch>
            <a:fillRect/>
          </a:stretch>
        </p:blipFill>
        <p:spPr bwMode="auto">
          <a:xfrm>
            <a:off x="6720396" y="2637176"/>
            <a:ext cx="5194212" cy="3611871"/>
          </a:xfrm>
          <a:prstGeom prst="rect">
            <a:avLst/>
          </a:prstGeom>
          <a:noFill/>
          <a:ln>
            <a:noFill/>
          </a:ln>
        </p:spPr>
      </p:pic>
    </p:spTree>
    <p:extLst>
      <p:ext uri="{BB962C8B-B14F-4D97-AF65-F5344CB8AC3E}">
        <p14:creationId xmlns:p14="http://schemas.microsoft.com/office/powerpoint/2010/main" val="1389233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00A970B-81C7-691F-4B1D-E9DFF4DB3AC4}"/>
              </a:ext>
            </a:extLst>
          </p:cNvPr>
          <p:cNvSpPr txBox="1"/>
          <p:nvPr/>
        </p:nvSpPr>
        <p:spPr>
          <a:xfrm>
            <a:off x="339969" y="278396"/>
            <a:ext cx="6096000" cy="369332"/>
          </a:xfrm>
          <a:prstGeom prst="rect">
            <a:avLst/>
          </a:prstGeom>
          <a:noFill/>
        </p:spPr>
        <p:txBody>
          <a:bodyPr wrap="square" lIns="91440" tIns="45720" rIns="91440" bIns="45720" anchor="t">
            <a:spAutoFit/>
          </a:bodyPr>
          <a:lstStyle/>
          <a:p>
            <a:pPr>
              <a:defRPr/>
            </a:pPr>
            <a:r>
              <a:rPr kumimoji="0" lang="en-GB" b="1" i="0" u="none" strike="noStrike" kern="1200" cap="none" spc="0" normalizeH="0" baseline="0" noProof="0">
                <a:ln>
                  <a:noFill/>
                </a:ln>
                <a:solidFill>
                  <a:prstClr val="black"/>
                </a:solidFill>
                <a:effectLst/>
                <a:uLnTx/>
                <a:uFillTx/>
                <a:latin typeface="Arial"/>
                <a:cs typeface="Arial"/>
              </a:rPr>
              <a:t>4. HEALTHY STANDARD OF LIVING</a:t>
            </a:r>
            <a:r>
              <a:rPr lang="en-GB" b="1">
                <a:solidFill>
                  <a:prstClr val="black"/>
                </a:solidFill>
                <a:latin typeface="Arial"/>
                <a:cs typeface="Arial"/>
              </a:rPr>
              <a:t> </a:t>
            </a:r>
            <a:endParaRPr lang="en-GB" sz="2000" b="1"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p:txBody>
      </p:sp>
      <p:sp>
        <p:nvSpPr>
          <p:cNvPr id="7" name="Title 6">
            <a:extLst>
              <a:ext uri="{FF2B5EF4-FFF2-40B4-BE49-F238E27FC236}">
                <a16:creationId xmlns:a16="http://schemas.microsoft.com/office/drawing/2014/main" id="{540057DC-D8F1-8C85-1AC7-33ABDC810106}"/>
              </a:ext>
            </a:extLst>
          </p:cNvPr>
          <p:cNvSpPr txBox="1">
            <a:spLocks noGrp="1"/>
          </p:cNvSpPr>
          <p:nvPr>
            <p:ph type="title" idx="4294967295"/>
          </p:nvPr>
        </p:nvSpPr>
        <p:spPr>
          <a:xfrm>
            <a:off x="363415" y="709283"/>
            <a:ext cx="11465169" cy="14773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a:ln>
                  <a:noFill/>
                </a:ln>
                <a:solidFill>
                  <a:srgbClr val="0082B3"/>
                </a:solidFill>
                <a:effectLst/>
                <a:uLnTx/>
                <a:uFillTx/>
                <a:latin typeface="Arial"/>
                <a:ea typeface="+mn-ea"/>
                <a:cs typeface="Arial"/>
              </a:rPr>
              <a:t>POVERTY IMPACTS ON HEALTH AND WIDER LIFE CHANCES. TO UNDERSTAND THE LONDON PICTURE MULTIPLE POVERTY MEASURES MUST BE CONSIDERED</a:t>
            </a:r>
          </a:p>
        </p:txBody>
      </p:sp>
      <p:sp>
        <p:nvSpPr>
          <p:cNvPr id="4" name="TextBox 3">
            <a:extLst>
              <a:ext uri="{FF2B5EF4-FFF2-40B4-BE49-F238E27FC236}">
                <a16:creationId xmlns:a16="http://schemas.microsoft.com/office/drawing/2014/main" id="{C7B35DCF-B592-9C29-E65D-0DF385411A35}"/>
              </a:ext>
            </a:extLst>
          </p:cNvPr>
          <p:cNvSpPr txBox="1"/>
          <p:nvPr/>
        </p:nvSpPr>
        <p:spPr>
          <a:xfrm>
            <a:off x="352530" y="2267667"/>
            <a:ext cx="6083439" cy="4170372"/>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500" b="0" i="0" u="none" strike="noStrike" kern="1200" cap="none" spc="0" normalizeH="0" baseline="0" noProof="0">
                <a:ln>
                  <a:noFill/>
                </a:ln>
                <a:solidFill>
                  <a:srgbClr val="353D42"/>
                </a:solidFill>
                <a:effectLst/>
                <a:uLnTx/>
                <a:uFillTx/>
                <a:latin typeface="Arial"/>
                <a:cs typeface="Arial"/>
              </a:rPr>
              <a:t>Poverty damages physical and mental health, and poor health increases the risk of poverty.</a:t>
            </a:r>
            <a:r>
              <a:rPr lang="en-GB" sz="1500" baseline="30000">
                <a:solidFill>
                  <a:srgbClr val="353D42"/>
                </a:solidFill>
                <a:latin typeface="Arial"/>
                <a:cs typeface="Arial"/>
              </a:rPr>
              <a:t>1</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500" b="0" i="0" u="none" strike="noStrike" kern="1200" cap="none" spc="0" normalizeH="0" baseline="0" noProof="0">
                <a:ln>
                  <a:noFill/>
                </a:ln>
                <a:solidFill>
                  <a:srgbClr val="353D42"/>
                </a:solidFill>
                <a:effectLst/>
                <a:uLnTx/>
                <a:uFillTx/>
                <a:latin typeface="Arial"/>
                <a:cs typeface="Arial"/>
              </a:rPr>
              <a:t>There are different ways to measure poverty. Two commonly used measures of poverty are:</a:t>
            </a:r>
            <a:endParaRPr lang="en-GB" sz="1500" b="0" i="0" u="none" strike="noStrike" kern="1200" cap="none" spc="0" normalizeH="0" baseline="0" noProof="0">
              <a:ln>
                <a:noFill/>
              </a:ln>
              <a:solidFill>
                <a:srgbClr val="353D42"/>
              </a:solidFill>
              <a:effectLst/>
              <a:uLnTx/>
              <a:uFillTx/>
              <a:latin typeface="Arial"/>
              <a:cs typeface="Arial"/>
            </a:endParaRP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500" b="0" i="0" u="none" strike="noStrike" kern="1200" cap="none" spc="0" normalizeH="0" baseline="0" noProof="0">
                <a:ln>
                  <a:noFill/>
                </a:ln>
                <a:solidFill>
                  <a:srgbClr val="353D42"/>
                </a:solidFill>
                <a:effectLst/>
                <a:uLnTx/>
                <a:uFillTx/>
                <a:latin typeface="Arial"/>
                <a:cs typeface="Arial"/>
              </a:rPr>
              <a:t>Relative poverty: where household income is a certain percentage below median incomes</a:t>
            </a:r>
            <a:endParaRPr lang="en-GB" sz="1500" b="0" i="0" u="none" strike="noStrike" kern="1200" cap="none" spc="0" normalizeH="0" baseline="0" noProof="0">
              <a:ln>
                <a:noFill/>
              </a:ln>
              <a:solidFill>
                <a:srgbClr val="353D42"/>
              </a:solidFill>
              <a:effectLst/>
              <a:uLnTx/>
              <a:uFillTx/>
              <a:latin typeface="Arial"/>
              <a:cs typeface="Arial"/>
            </a:endParaRP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500" b="0" i="0" u="none" strike="noStrike" kern="1200" cap="none" spc="0" normalizeH="0" baseline="0" noProof="0">
                <a:ln>
                  <a:noFill/>
                </a:ln>
                <a:solidFill>
                  <a:srgbClr val="353D42"/>
                </a:solidFill>
                <a:effectLst/>
                <a:uLnTx/>
                <a:uFillTx/>
                <a:latin typeface="Arial"/>
                <a:cs typeface="Arial"/>
              </a:rPr>
              <a:t>Absolute poverty: where household income is below a necessary level to maintain basic living standards</a:t>
            </a:r>
            <a:endParaRPr lang="en-GB" sz="1500" b="0" i="0" u="none" strike="noStrike" kern="1200" cap="none" spc="0" normalizeH="0" baseline="0" noProof="0">
              <a:ln>
                <a:noFill/>
              </a:ln>
              <a:solidFill>
                <a:srgbClr val="353D42"/>
              </a:solidFill>
              <a:effectLst/>
              <a:uLnTx/>
              <a:uFillTx/>
              <a:latin typeface="Arial"/>
              <a:cs typeface="Arial"/>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500" b="0" i="0" u="none" strike="noStrike" kern="1200" cap="none" spc="0" normalizeH="0" baseline="0" noProof="0">
                <a:ln>
                  <a:noFill/>
                </a:ln>
                <a:solidFill>
                  <a:srgbClr val="353D42"/>
                </a:solidFill>
                <a:effectLst/>
                <a:uLnTx/>
                <a:uFillTx/>
                <a:latin typeface="Arial"/>
                <a:cs typeface="Arial"/>
              </a:rPr>
              <a:t>To enable comparisons, this section will mainly use relative poverty measures, however key findings from other poverty measures will also be outlined to build a picture of who is most affected and the trends.</a:t>
            </a:r>
            <a:endParaRPr lang="en-GB" sz="1500" b="0" i="0" u="none" strike="noStrike" kern="1200" cap="none" spc="0" normalizeH="0" baseline="0" noProof="0">
              <a:ln>
                <a:noFill/>
              </a:ln>
              <a:solidFill>
                <a:srgbClr val="353D42"/>
              </a:solidFill>
              <a:effectLst/>
              <a:uLnTx/>
              <a:uFillTx/>
              <a:latin typeface="Arial"/>
              <a:cs typeface="Arial"/>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500" b="1" i="0" u="none" strike="noStrike" kern="1200" cap="none" spc="0" normalizeH="0" baseline="0" noProof="0">
                <a:ln>
                  <a:noFill/>
                </a:ln>
                <a:solidFill>
                  <a:srgbClr val="353D42"/>
                </a:solidFill>
                <a:effectLst/>
                <a:uLnTx/>
                <a:uFillTx/>
                <a:latin typeface="Arial"/>
                <a:cs typeface="Arial"/>
              </a:rPr>
              <a:t>Whilst the latest available data on poverty are presented here at the time of writing, due to data publication timings it will not fully reflect the most recent impact of the cost of living crisis</a:t>
            </a:r>
            <a:r>
              <a:rPr kumimoji="0" lang="en-GB" sz="1500" b="0" i="0" u="none" strike="noStrike" kern="1200" cap="none" spc="0" normalizeH="0" baseline="0" noProof="0">
                <a:ln>
                  <a:noFill/>
                </a:ln>
                <a:solidFill>
                  <a:srgbClr val="353D42"/>
                </a:solidFill>
                <a:effectLst/>
                <a:uLnTx/>
                <a:uFillTx/>
                <a:latin typeface="Arial"/>
                <a:cs typeface="Arial"/>
              </a:rPr>
              <a:t>.</a:t>
            </a:r>
            <a:endParaRPr lang="en-GB" sz="1500" b="0" i="0" u="none" strike="noStrike" kern="1200" cap="none" spc="0" normalizeH="0" baseline="0" noProof="0">
              <a:ln>
                <a:noFill/>
              </a:ln>
              <a:solidFill>
                <a:srgbClr val="353D42"/>
              </a:solidFill>
              <a:effectLst/>
              <a:uLnTx/>
              <a:uFillTx/>
              <a:latin typeface="Arial"/>
              <a:cs typeface="Arial"/>
            </a:endParaRPr>
          </a:p>
        </p:txBody>
      </p:sp>
      <p:sp>
        <p:nvSpPr>
          <p:cNvPr id="6" name="Text Placeholder 5">
            <a:extLst>
              <a:ext uri="{FF2B5EF4-FFF2-40B4-BE49-F238E27FC236}">
                <a16:creationId xmlns:a16="http://schemas.microsoft.com/office/drawing/2014/main" id="{7FD6BCA6-015C-83DA-B23E-7EC9E3E51FD8}"/>
              </a:ext>
            </a:extLst>
          </p:cNvPr>
          <p:cNvSpPr txBox="1">
            <a:spLocks/>
          </p:cNvSpPr>
          <p:nvPr/>
        </p:nvSpPr>
        <p:spPr>
          <a:xfrm>
            <a:off x="6664877" y="2242188"/>
            <a:ext cx="4822379" cy="694051"/>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400" b="1" i="0" u="none" strike="noStrike" kern="1200" cap="none" spc="0" normalizeH="0" baseline="0" noProof="0">
                <a:ln>
                  <a:noFill/>
                </a:ln>
                <a:solidFill>
                  <a:srgbClr val="353E43"/>
                </a:solidFill>
                <a:effectLst/>
                <a:uLnTx/>
                <a:uFillTx/>
                <a:latin typeface="Arial"/>
                <a:ea typeface="+mn-ea"/>
                <a:cs typeface="Arial"/>
                <a:sym typeface="Arial"/>
              </a:rPr>
              <a:t>Fig </a:t>
            </a:r>
            <a:r>
              <a:rPr lang="en-US" sz="1400">
                <a:solidFill>
                  <a:srgbClr val="353E43"/>
                </a:solidFill>
                <a:latin typeface="Arial"/>
                <a:cs typeface="Arial"/>
                <a:sym typeface="Arial"/>
              </a:rPr>
              <a:t>18</a:t>
            </a:r>
            <a:r>
              <a:rPr kumimoji="0" lang="en-US" sz="1400" b="1" i="0" u="none" strike="noStrike" kern="1200" cap="none" spc="0" normalizeH="0" baseline="0" noProof="0">
                <a:ln>
                  <a:noFill/>
                </a:ln>
                <a:solidFill>
                  <a:srgbClr val="353E43"/>
                </a:solidFill>
                <a:effectLst/>
                <a:uLnTx/>
                <a:uFillTx/>
                <a:latin typeface="Arial"/>
                <a:ea typeface="+mn-ea"/>
                <a:cs typeface="Arial"/>
                <a:sym typeface="Arial"/>
              </a:rPr>
              <a:t>. </a:t>
            </a:r>
            <a:r>
              <a:rPr kumimoji="0" lang="en-GB" sz="1400" b="1" i="0" u="none" strike="noStrike" kern="1200" cap="none" spc="0" normalizeH="0" baseline="0" noProof="0">
                <a:ln>
                  <a:noFill/>
                </a:ln>
                <a:solidFill>
                  <a:srgbClr val="353E43"/>
                </a:solidFill>
                <a:effectLst/>
                <a:uLnTx/>
                <a:uFillTx/>
                <a:latin typeface="Arial"/>
                <a:ea typeface="+mn-ea"/>
                <a:cs typeface="Arial"/>
                <a:sym typeface="Arial"/>
              </a:rPr>
              <a:t>Health effects of poverty, adapted from The Health Foundation</a:t>
            </a:r>
            <a:r>
              <a:rPr kumimoji="0" lang="en-GB" sz="1400" b="1" i="0" u="none" strike="noStrike" kern="1200" cap="none" spc="0" normalizeH="0" baseline="30000" noProof="0">
                <a:ln>
                  <a:noFill/>
                </a:ln>
                <a:solidFill>
                  <a:srgbClr val="353E43"/>
                </a:solidFill>
                <a:effectLst/>
                <a:uLnTx/>
                <a:uFillTx/>
                <a:latin typeface="Arial"/>
                <a:ea typeface="+mn-ea"/>
                <a:cs typeface="Arial"/>
                <a:sym typeface="Arial"/>
              </a:rPr>
              <a:t>1</a:t>
            </a:r>
            <a:endParaRPr kumimoji="0" lang="en-US" sz="1400" b="1" i="0" u="none" strike="noStrike" kern="1200" cap="none" spc="0" normalizeH="0" baseline="30000" noProof="0">
              <a:ln>
                <a:noFill/>
              </a:ln>
              <a:solidFill>
                <a:srgbClr val="353E43"/>
              </a:solidFill>
              <a:effectLst/>
              <a:uLnTx/>
              <a:uFillTx/>
              <a:latin typeface="Arial"/>
              <a:ea typeface="+mn-ea"/>
              <a:cs typeface="Arial"/>
              <a:sym typeface="Arial"/>
            </a:endParaRPr>
          </a:p>
        </p:txBody>
      </p:sp>
      <p:sp>
        <p:nvSpPr>
          <p:cNvPr id="2" name="Rectangle 1">
            <a:extLst>
              <a:ext uri="{FF2B5EF4-FFF2-40B4-BE49-F238E27FC236}">
                <a16:creationId xmlns:a16="http://schemas.microsoft.com/office/drawing/2014/main" id="{E5A19B1D-57BC-B9B1-F7B9-27C4ECACBE80}"/>
              </a:ext>
              <a:ext uri="{C183D7F6-B498-43B3-948B-1728B52AA6E4}">
                <adec:decorative xmlns:adec="http://schemas.microsoft.com/office/drawing/2017/decorative" val="1"/>
              </a:ext>
            </a:extLst>
          </p:cNvPr>
          <p:cNvSpPr/>
          <p:nvPr/>
        </p:nvSpPr>
        <p:spPr>
          <a:xfrm>
            <a:off x="6664877" y="2769565"/>
            <a:ext cx="4988147" cy="3668474"/>
          </a:xfrm>
          <a:prstGeom prst="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C84BC82-C9EE-97AE-8FEF-D3302E789538}"/>
              </a:ext>
            </a:extLst>
          </p:cNvPr>
          <p:cNvSpPr txBox="1"/>
          <p:nvPr/>
        </p:nvSpPr>
        <p:spPr>
          <a:xfrm>
            <a:off x="6664877" y="2858775"/>
            <a:ext cx="49881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An inadequate income can cause poor health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because it is more difficult to:</a:t>
            </a:r>
          </a:p>
        </p:txBody>
      </p:sp>
      <p:sp>
        <p:nvSpPr>
          <p:cNvPr id="9" name="TextBox 8">
            <a:extLst>
              <a:ext uri="{FF2B5EF4-FFF2-40B4-BE49-F238E27FC236}">
                <a16:creationId xmlns:a16="http://schemas.microsoft.com/office/drawing/2014/main" id="{48C1AA0D-94DF-377E-7176-DACB5B4CD84F}"/>
              </a:ext>
            </a:extLst>
          </p:cNvPr>
          <p:cNvSpPr txBox="1"/>
          <p:nvPr/>
        </p:nvSpPr>
        <p:spPr>
          <a:xfrm>
            <a:off x="6694781" y="3420508"/>
            <a:ext cx="11604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Avoid stress and feel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in control</a:t>
            </a:r>
          </a:p>
        </p:txBody>
      </p:sp>
      <p:sp>
        <p:nvSpPr>
          <p:cNvPr id="18" name="TextBox 17">
            <a:extLst>
              <a:ext uri="{FF2B5EF4-FFF2-40B4-BE49-F238E27FC236}">
                <a16:creationId xmlns:a16="http://schemas.microsoft.com/office/drawing/2014/main" id="{667D6E3D-BF5C-AED2-4B37-79D160D2705E}"/>
              </a:ext>
            </a:extLst>
          </p:cNvPr>
          <p:cNvSpPr txBox="1"/>
          <p:nvPr/>
        </p:nvSpPr>
        <p:spPr>
          <a:xfrm>
            <a:off x="6708086" y="5410690"/>
            <a:ext cx="116042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mn-cs"/>
              </a:rPr>
              <a:t>Living with the day-to-day stresses of poverty in early childhood can have damaging consequences for long-term health.</a:t>
            </a:r>
          </a:p>
        </p:txBody>
      </p:sp>
      <p:sp>
        <p:nvSpPr>
          <p:cNvPr id="10" name="TextBox 9">
            <a:extLst>
              <a:ext uri="{FF2B5EF4-FFF2-40B4-BE49-F238E27FC236}">
                <a16:creationId xmlns:a16="http://schemas.microsoft.com/office/drawing/2014/main" id="{8EC9C2E3-7615-3628-9A0D-FF8CCC744451}"/>
              </a:ext>
            </a:extLst>
          </p:cNvPr>
          <p:cNvSpPr txBox="1"/>
          <p:nvPr/>
        </p:nvSpPr>
        <p:spPr>
          <a:xfrm>
            <a:off x="7950399" y="3425587"/>
            <a:ext cx="105975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Access experiences and material resources</a:t>
            </a:r>
          </a:p>
        </p:txBody>
      </p:sp>
      <p:sp>
        <p:nvSpPr>
          <p:cNvPr id="11" name="TextBox 10">
            <a:extLst>
              <a:ext uri="{FF2B5EF4-FFF2-40B4-BE49-F238E27FC236}">
                <a16:creationId xmlns:a16="http://schemas.microsoft.com/office/drawing/2014/main" id="{A1D5315B-19AF-4E15-F43F-30CF16F03EB9}"/>
              </a:ext>
            </a:extLst>
          </p:cNvPr>
          <p:cNvSpPr txBox="1"/>
          <p:nvPr/>
        </p:nvSpPr>
        <p:spPr>
          <a:xfrm>
            <a:off x="9237852" y="3422245"/>
            <a:ext cx="105975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Adopt and maintain healthy behaviours</a:t>
            </a:r>
          </a:p>
        </p:txBody>
      </p:sp>
      <p:sp>
        <p:nvSpPr>
          <p:cNvPr id="20" name="TextBox 19">
            <a:extLst>
              <a:ext uri="{FF2B5EF4-FFF2-40B4-BE49-F238E27FC236}">
                <a16:creationId xmlns:a16="http://schemas.microsoft.com/office/drawing/2014/main" id="{F41E2A33-73E4-C469-8E66-25DAFB3DFACE}"/>
              </a:ext>
            </a:extLst>
          </p:cNvPr>
          <p:cNvSpPr txBox="1"/>
          <p:nvPr/>
        </p:nvSpPr>
        <p:spPr>
          <a:xfrm>
            <a:off x="9200310" y="5418219"/>
            <a:ext cx="116042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mn-cs"/>
              </a:rPr>
              <a:t>Healthy behaviours can feel unattainable. It can be more expensive to get the energy we need from health foods from unhealthy foods.</a:t>
            </a:r>
          </a:p>
        </p:txBody>
      </p:sp>
      <p:sp>
        <p:nvSpPr>
          <p:cNvPr id="12" name="TextBox 11">
            <a:extLst>
              <a:ext uri="{FF2B5EF4-FFF2-40B4-BE49-F238E27FC236}">
                <a16:creationId xmlns:a16="http://schemas.microsoft.com/office/drawing/2014/main" id="{9FD2E88A-5CD6-3F71-AEBB-A9D9E1E1BD42}"/>
              </a:ext>
            </a:extLst>
          </p:cNvPr>
          <p:cNvSpPr txBox="1"/>
          <p:nvPr/>
        </p:nvSpPr>
        <p:spPr>
          <a:xfrm>
            <a:off x="10479482" y="3429482"/>
            <a:ext cx="105975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Feel supported by a financial safety net</a:t>
            </a:r>
          </a:p>
        </p:txBody>
      </p:sp>
      <p:sp>
        <p:nvSpPr>
          <p:cNvPr id="21" name="TextBox 20">
            <a:extLst>
              <a:ext uri="{FF2B5EF4-FFF2-40B4-BE49-F238E27FC236}">
                <a16:creationId xmlns:a16="http://schemas.microsoft.com/office/drawing/2014/main" id="{79E0F185-0337-D6FF-7840-AF526EE89D99}"/>
              </a:ext>
            </a:extLst>
          </p:cNvPr>
          <p:cNvSpPr txBox="1"/>
          <p:nvPr/>
        </p:nvSpPr>
        <p:spPr>
          <a:xfrm>
            <a:off x="10409277" y="5410690"/>
            <a:ext cx="11604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mn-cs"/>
              </a:rPr>
              <a:t>A safety net enables people to invest in their future, including studying and retraining.</a:t>
            </a:r>
          </a:p>
        </p:txBody>
      </p:sp>
      <p:pic>
        <p:nvPicPr>
          <p:cNvPr id="14" name="Picture 13">
            <a:extLst>
              <a:ext uri="{FF2B5EF4-FFF2-40B4-BE49-F238E27FC236}">
                <a16:creationId xmlns:a16="http://schemas.microsoft.com/office/drawing/2014/main" id="{63412691-D6B6-BBFB-9963-C30589B8E1C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847739" y="4374825"/>
            <a:ext cx="865872" cy="865872"/>
          </a:xfrm>
          <a:prstGeom prst="rect">
            <a:avLst/>
          </a:prstGeom>
        </p:spPr>
      </p:pic>
      <p:pic>
        <p:nvPicPr>
          <p:cNvPr id="15" name="Picture 14">
            <a:extLst>
              <a:ext uri="{FF2B5EF4-FFF2-40B4-BE49-F238E27FC236}">
                <a16:creationId xmlns:a16="http://schemas.microsoft.com/office/drawing/2014/main" id="{8A4E8C48-CC37-9BDD-D3D1-BA9103B85A7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059777" y="4361732"/>
            <a:ext cx="865873" cy="865873"/>
          </a:xfrm>
          <a:prstGeom prst="rect">
            <a:avLst/>
          </a:prstGeom>
        </p:spPr>
      </p:pic>
      <p:pic>
        <p:nvPicPr>
          <p:cNvPr id="16" name="Picture 15">
            <a:extLst>
              <a:ext uri="{FF2B5EF4-FFF2-40B4-BE49-F238E27FC236}">
                <a16:creationId xmlns:a16="http://schemas.microsoft.com/office/drawing/2014/main" id="{578471C1-42BB-BEA7-60F1-731B34AC400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9323473" y="4323277"/>
            <a:ext cx="914684" cy="914684"/>
          </a:xfrm>
          <a:prstGeom prst="rect">
            <a:avLst/>
          </a:prstGeom>
        </p:spPr>
      </p:pic>
      <p:pic>
        <p:nvPicPr>
          <p:cNvPr id="17" name="Picture 16">
            <a:extLst>
              <a:ext uri="{FF2B5EF4-FFF2-40B4-BE49-F238E27FC236}">
                <a16:creationId xmlns:a16="http://schemas.microsoft.com/office/drawing/2014/main" id="{24F2BC4C-164B-961F-2616-F3555584593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494361" y="4282779"/>
            <a:ext cx="995679" cy="995679"/>
          </a:xfrm>
          <a:prstGeom prst="rect">
            <a:avLst/>
          </a:prstGeom>
        </p:spPr>
      </p:pic>
      <p:sp>
        <p:nvSpPr>
          <p:cNvPr id="13" name="TextBox 12">
            <a:extLst>
              <a:ext uri="{FF2B5EF4-FFF2-40B4-BE49-F238E27FC236}">
                <a16:creationId xmlns:a16="http://schemas.microsoft.com/office/drawing/2014/main" id="{7B2002DD-C79A-91CC-DB46-AA991CA71A2D}"/>
              </a:ext>
            </a:extLst>
          </p:cNvPr>
          <p:cNvSpPr txBox="1"/>
          <p:nvPr/>
        </p:nvSpPr>
        <p:spPr>
          <a:xfrm>
            <a:off x="363415" y="6389975"/>
            <a:ext cx="7268308" cy="246221"/>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a:cs typeface="Times New Roman"/>
              </a:rPr>
              <a:t>Source: (1) </a:t>
            </a:r>
            <a:r>
              <a:rPr kumimoji="0" lang="en-GB" sz="1000" b="0" i="0" u="none" strike="noStrike" kern="1200" cap="none" spc="0" normalizeH="0" baseline="0" noProof="0">
                <a:ln>
                  <a:noFill/>
                </a:ln>
                <a:solidFill>
                  <a:prstClr val="black"/>
                </a:solidFill>
                <a:effectLst/>
                <a:uLnTx/>
                <a:uFillTx/>
                <a:latin typeface="Arial"/>
                <a:cs typeface="Arial"/>
                <a:hlinkClick r:id="rId7">
                  <a:extLst>
                    <a:ext uri="{A12FA001-AC4F-418D-AE19-62706E023703}">
                      <ahyp:hlinkClr xmlns:ahyp="http://schemas.microsoft.com/office/drawing/2018/hyperlinkcolor" val="tx"/>
                    </a:ext>
                  </a:extLst>
                </a:hlinkClick>
              </a:rPr>
              <a:t>The Health Foundation - Poverty and health</a:t>
            </a:r>
            <a:endParaRPr kumimoji="0" lang="en-GB" sz="1000" b="0" i="0" u="none" strike="noStrike" kern="1200" cap="none" spc="0" normalizeH="0" baseline="0" noProof="0">
              <a:ln>
                <a:noFill/>
              </a:ln>
              <a:solidFill>
                <a:prstClr val="black"/>
              </a:solidFill>
              <a:effectLst/>
              <a:uLnTx/>
              <a:uFillTx/>
              <a:latin typeface="Arial"/>
              <a:cs typeface="Arial"/>
            </a:endParaRPr>
          </a:p>
        </p:txBody>
      </p:sp>
      <p:sp>
        <p:nvSpPr>
          <p:cNvPr id="3" name="TextBox 2">
            <a:extLst>
              <a:ext uri="{FF2B5EF4-FFF2-40B4-BE49-F238E27FC236}">
                <a16:creationId xmlns:a16="http://schemas.microsoft.com/office/drawing/2014/main" id="{3BBB0094-EB99-7A4E-6C78-D1E1D7AA6282}"/>
              </a:ext>
            </a:extLst>
          </p:cNvPr>
          <p:cNvSpPr txBox="1"/>
          <p:nvPr/>
        </p:nvSpPr>
        <p:spPr>
          <a:xfrm>
            <a:off x="7917053" y="5424841"/>
            <a:ext cx="1160425" cy="830997"/>
          </a:xfrm>
          <a:prstGeom prst="rect">
            <a:avLst/>
          </a:prstGeom>
          <a:noFill/>
        </p:spPr>
        <p:txBody>
          <a:bodyPr wrap="square" lIns="91440" tIns="45720" rIns="91440" bIns="45720" rtlCol="0" anchor="t">
            <a:spAutoFit/>
          </a:bodyPr>
          <a:lstStyle/>
          <a:p>
            <a:pPr algn="ctr">
              <a:defRPr/>
            </a:pPr>
            <a:r>
              <a:rPr kumimoji="0" lang="en-GB" sz="800" b="0" i="0" u="none" strike="noStrike" kern="1200" cap="none" spc="0" normalizeH="0" baseline="0" noProof="0">
                <a:ln>
                  <a:noFill/>
                </a:ln>
                <a:solidFill>
                  <a:prstClr val="black"/>
                </a:solidFill>
                <a:effectLst/>
                <a:uLnTx/>
                <a:uFillTx/>
                <a:latin typeface="Calibri" panose="020F0502020204030204"/>
                <a:ea typeface="+mn-ea"/>
                <a:cs typeface="+mn-cs"/>
              </a:rPr>
              <a:t>Money </a:t>
            </a:r>
            <a:r>
              <a:rPr lang="en-GB" sz="800">
                <a:solidFill>
                  <a:prstClr val="black"/>
                </a:solidFill>
                <a:latin typeface="Calibri" panose="020F0502020204030204"/>
              </a:rPr>
              <a:t>allows </a:t>
            </a:r>
            <a:r>
              <a:rPr kumimoji="0" lang="en-GB" sz="800" b="0" i="0" u="none" strike="noStrike" kern="1200" cap="none" spc="0" normalizeH="0" baseline="0" noProof="0">
                <a:ln>
                  <a:noFill/>
                </a:ln>
                <a:solidFill>
                  <a:prstClr val="black"/>
                </a:solidFill>
                <a:effectLst/>
                <a:uLnTx/>
                <a:uFillTx/>
                <a:latin typeface="Calibri" panose="020F0502020204030204"/>
                <a:ea typeface="+mn-ea"/>
                <a:cs typeface="+mn-cs"/>
              </a:rPr>
              <a:t>people to access </a:t>
            </a:r>
            <a:r>
              <a:rPr lang="en-GB" sz="800">
                <a:solidFill>
                  <a:prstClr val="black"/>
                </a:solidFill>
                <a:latin typeface="Calibri" panose="020F0502020204030204"/>
              </a:rPr>
              <a:t>better quality living conditions, including housing, and to  </a:t>
            </a:r>
            <a:r>
              <a:rPr kumimoji="0" lang="en-GB" sz="800" b="0" i="0" u="none" strike="noStrike" kern="1200" cap="none" spc="0" normalizeH="0" baseline="0" noProof="0">
                <a:ln>
                  <a:noFill/>
                </a:ln>
                <a:solidFill>
                  <a:prstClr val="black"/>
                </a:solidFill>
                <a:effectLst/>
                <a:uLnTx/>
                <a:uFillTx/>
                <a:latin typeface="Calibri" panose="020F0502020204030204"/>
                <a:ea typeface="+mn-ea"/>
                <a:cs typeface="+mn-cs"/>
              </a:rPr>
              <a:t>fully participate in society.</a:t>
            </a:r>
          </a:p>
        </p:txBody>
      </p:sp>
    </p:spTree>
    <p:extLst>
      <p:ext uri="{BB962C8B-B14F-4D97-AF65-F5344CB8AC3E}">
        <p14:creationId xmlns:p14="http://schemas.microsoft.com/office/powerpoint/2010/main" val="11981821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00A970B-81C7-691F-4B1D-E9DFF4DB3AC4}"/>
              </a:ext>
            </a:extLst>
          </p:cNvPr>
          <p:cNvSpPr txBox="1"/>
          <p:nvPr/>
        </p:nvSpPr>
        <p:spPr>
          <a:xfrm>
            <a:off x="339969" y="278396"/>
            <a:ext cx="6096000" cy="369332"/>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Arial"/>
                <a:ea typeface="+mn-ea"/>
                <a:cs typeface="Arial"/>
              </a:rPr>
              <a:t>4. HEALTHY STANDARD OF LIVING</a:t>
            </a:r>
            <a:endParaRPr kumimoji="0" lang="en-GB" sz="1800" b="1"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540057DC-D8F1-8C85-1AC7-33ABDC810106}"/>
              </a:ext>
            </a:extLst>
          </p:cNvPr>
          <p:cNvSpPr txBox="1">
            <a:spLocks noGrp="1"/>
          </p:cNvSpPr>
          <p:nvPr>
            <p:ph type="title" idx="4294967295"/>
          </p:nvPr>
        </p:nvSpPr>
        <p:spPr>
          <a:xfrm>
            <a:off x="338431" y="584365"/>
            <a:ext cx="11465169"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a:ln>
                  <a:noFill/>
                </a:ln>
                <a:solidFill>
                  <a:srgbClr val="0082B3"/>
                </a:solidFill>
                <a:effectLst/>
                <a:uLnTx/>
                <a:uFillTx/>
                <a:latin typeface="Arial"/>
                <a:ea typeface="+mn-ea"/>
                <a:cs typeface="Arial"/>
              </a:rPr>
              <a:t>A QUARTER OF LONDONERS ARE LIVING IN RELATIVE POVERTY, A RATE CONSISTENTLY HIGHER THAN THE UK </a:t>
            </a:r>
          </a:p>
        </p:txBody>
      </p:sp>
      <p:sp>
        <p:nvSpPr>
          <p:cNvPr id="9" name="TextBox 8">
            <a:extLst>
              <a:ext uri="{FF2B5EF4-FFF2-40B4-BE49-F238E27FC236}">
                <a16:creationId xmlns:a16="http://schemas.microsoft.com/office/drawing/2014/main" id="{7888D090-3665-85EB-F488-D863D63FD48F}"/>
              </a:ext>
            </a:extLst>
          </p:cNvPr>
          <p:cNvSpPr txBox="1"/>
          <p:nvPr/>
        </p:nvSpPr>
        <p:spPr>
          <a:xfrm>
            <a:off x="363415" y="1679021"/>
            <a:ext cx="5387847" cy="4347344"/>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353D42"/>
                </a:solidFill>
                <a:effectLst/>
                <a:uLnTx/>
                <a:uFillTx/>
                <a:latin typeface="Arial"/>
                <a:ea typeface="+mn-ea"/>
                <a:cs typeface="Arial"/>
              </a:rPr>
              <a:t>Around one in four (24%) Londoners were in </a:t>
            </a:r>
            <a:r>
              <a:rPr kumimoji="0" lang="en-GB" sz="1400" b="1" i="0" u="none" strike="noStrike" kern="1200" cap="none" spc="0" normalizeH="0" baseline="0" noProof="0">
                <a:ln>
                  <a:noFill/>
                </a:ln>
                <a:solidFill>
                  <a:srgbClr val="353D42"/>
                </a:solidFill>
                <a:effectLst/>
                <a:uLnTx/>
                <a:uFillTx/>
                <a:latin typeface="Arial"/>
                <a:ea typeface="+mn-ea"/>
                <a:cs typeface="Arial"/>
              </a:rPr>
              <a:t>relative poverty </a:t>
            </a:r>
            <a:r>
              <a:rPr kumimoji="0" lang="en-GB" sz="1400" b="0" i="0" u="none" strike="noStrike" kern="1200" cap="none" spc="0" normalizeH="0" baseline="0" noProof="0">
                <a:ln>
                  <a:noFill/>
                </a:ln>
                <a:solidFill>
                  <a:srgbClr val="353D42"/>
                </a:solidFill>
                <a:effectLst/>
                <a:uLnTx/>
                <a:uFillTx/>
                <a:latin typeface="Arial"/>
                <a:ea typeface="+mn-ea"/>
                <a:cs typeface="Arial"/>
              </a:rPr>
              <a:t>after housing costs (AHC) in 2020/21-2022/23 relative to 22% for the UK</a:t>
            </a:r>
            <a:r>
              <a:rPr kumimoji="0" lang="en-GB" sz="1400" b="0" i="0" u="none" strike="noStrike" kern="1200" cap="none" spc="0" normalizeH="0" baseline="30000" noProof="0">
                <a:ln>
                  <a:noFill/>
                </a:ln>
                <a:solidFill>
                  <a:srgbClr val="353D42"/>
                </a:solidFill>
                <a:effectLst/>
                <a:uLnTx/>
                <a:uFillTx/>
                <a:latin typeface="Arial"/>
                <a:ea typeface="+mn-ea"/>
                <a:cs typeface="Arial"/>
              </a:rPr>
              <a:t>1</a:t>
            </a:r>
            <a:r>
              <a:rPr kumimoji="0" lang="en-GB" sz="1400" b="0" i="0" u="none" strike="noStrike" kern="1200" cap="none" spc="0" normalizeH="0" baseline="0" noProof="0">
                <a:ln>
                  <a:noFill/>
                </a:ln>
                <a:solidFill>
                  <a:srgbClr val="353D42"/>
                </a:solidFill>
                <a:effectLst/>
                <a:uLnTx/>
                <a:uFillTx/>
                <a:latin typeface="Arial"/>
                <a:ea typeface="+mn-ea"/>
                <a:cs typeface="Arial"/>
              </a:rPr>
              <a:t>:</a:t>
            </a:r>
            <a:endParaRPr kumimoji="0" lang="en-GB" sz="1400" b="0" i="0" u="none" strike="noStrike" kern="1200" cap="none" spc="0" normalizeH="0" baseline="30000" noProof="0">
              <a:ln>
                <a:noFill/>
              </a:ln>
              <a:solidFill>
                <a:srgbClr val="353D42"/>
              </a:solidFill>
              <a:effectLst/>
              <a:uLnTx/>
              <a:uFillTx/>
              <a:latin typeface="Arial"/>
              <a:ea typeface="+mn-ea"/>
              <a:cs typeface="Arial"/>
            </a:endParaRPr>
          </a:p>
          <a:p>
            <a:pPr marL="684000" marR="0" lvl="1" indent="-285750" algn="l" defTabSz="914400" rtl="0" eaLnBrk="1" fontAlgn="auto" latinLnBrk="0" hangingPunct="1">
              <a:lnSpc>
                <a:spcPct val="100000"/>
              </a:lnSpc>
              <a:spcBef>
                <a:spcPts val="0"/>
              </a:spcBef>
              <a:spcAft>
                <a:spcPts val="300"/>
              </a:spcAft>
              <a:buClrTx/>
              <a:buSzTx/>
              <a:buFont typeface="Courier New" panose="02070309020205020404" pitchFamily="49" charset="0"/>
              <a:buChar char="o"/>
              <a:tabLst/>
              <a:defRPr/>
            </a:pPr>
            <a:r>
              <a:rPr kumimoji="0" lang="en-GB" sz="1300" b="0" i="0" u="none" strike="noStrike" kern="1200" cap="none" spc="0" normalizeH="0" baseline="0" noProof="0">
                <a:ln>
                  <a:noFill/>
                </a:ln>
                <a:solidFill>
                  <a:srgbClr val="353D42"/>
                </a:solidFill>
                <a:effectLst/>
                <a:uLnTx/>
                <a:uFillTx/>
                <a:latin typeface="Arial"/>
                <a:ea typeface="+mn-ea"/>
                <a:cs typeface="Arial"/>
              </a:rPr>
              <a:t>London is no longer the region with the highest level of poverty, behind the West Midlands and North West* (27% and 25% respectively; Fig. 19). </a:t>
            </a:r>
          </a:p>
          <a:p>
            <a:pPr marL="684000" marR="0" lvl="1" indent="-285750" algn="l" defTabSz="914400" rtl="0" eaLnBrk="1" fontAlgn="auto" latinLnBrk="0" hangingPunct="1">
              <a:lnSpc>
                <a:spcPct val="100000"/>
              </a:lnSpc>
              <a:spcBef>
                <a:spcPts val="0"/>
              </a:spcBef>
              <a:spcAft>
                <a:spcPts val="300"/>
              </a:spcAft>
              <a:buClrTx/>
              <a:buSzTx/>
              <a:buFont typeface="Courier New" panose="02070309020205020404" pitchFamily="49" charset="0"/>
              <a:buChar char="o"/>
              <a:tabLst/>
              <a:defRPr/>
            </a:pPr>
            <a:r>
              <a:rPr kumimoji="0" lang="en-GB" sz="1300" b="0" i="0" u="none" strike="noStrike" kern="1200" cap="none" spc="0" normalizeH="0" baseline="0" noProof="0">
                <a:ln>
                  <a:noFill/>
                </a:ln>
                <a:solidFill>
                  <a:srgbClr val="353D42"/>
                </a:solidFill>
                <a:effectLst/>
                <a:uLnTx/>
                <a:uFillTx/>
                <a:latin typeface="Arial"/>
                <a:ea typeface="+mn-ea"/>
                <a:cs typeface="Arial"/>
              </a:rPr>
              <a:t>Despite a higher poverty rate in Inner London, more people live in poverty in Outer London due to population size.</a:t>
            </a:r>
          </a:p>
          <a:p>
            <a:pPr marL="684000" marR="0" lvl="1" indent="-285750" algn="l" defTabSz="914400" rtl="0" eaLnBrk="1" fontAlgn="auto" latinLnBrk="0" hangingPunct="1">
              <a:lnSpc>
                <a:spcPct val="100000"/>
              </a:lnSpc>
              <a:spcBef>
                <a:spcPts val="0"/>
              </a:spcBef>
              <a:spcAft>
                <a:spcPts val="300"/>
              </a:spcAft>
              <a:buClrTx/>
              <a:buSzTx/>
              <a:buFont typeface="Courier New" panose="02070309020205020404" pitchFamily="49" charset="0"/>
              <a:buChar char="o"/>
              <a:tabLst/>
              <a:defRPr/>
            </a:pPr>
            <a:r>
              <a:rPr kumimoji="0" lang="en-GB" sz="1300" b="0" i="0" u="none" strike="noStrike" kern="1200" cap="none" spc="0" normalizeH="0" baseline="0" noProof="0">
                <a:ln>
                  <a:noFill/>
                </a:ln>
                <a:solidFill>
                  <a:srgbClr val="353D42"/>
                </a:solidFill>
                <a:effectLst/>
                <a:uLnTx/>
                <a:uFillTx/>
                <a:latin typeface="Arial"/>
                <a:ea typeface="+mn-ea"/>
                <a:cs typeface="Arial"/>
              </a:rPr>
              <a:t>Relative poverty in London has been stable and higher than the national average for at least the last two decades (Fig. 20)</a:t>
            </a:r>
          </a:p>
          <a:p>
            <a:pPr marL="684000" marR="0" lvl="1" indent="-285750" algn="l" defTabSz="914400" rtl="0" eaLnBrk="1" fontAlgn="auto" latinLnBrk="0" hangingPunct="1">
              <a:lnSpc>
                <a:spcPct val="100000"/>
              </a:lnSpc>
              <a:spcBef>
                <a:spcPts val="0"/>
              </a:spcBef>
              <a:spcAft>
                <a:spcPts val="300"/>
              </a:spcAft>
              <a:buClrTx/>
              <a:buSzTx/>
              <a:buFont typeface="Courier New" panose="02070309020205020404" pitchFamily="49" charset="0"/>
              <a:buChar char="o"/>
              <a:tabLst/>
              <a:defRPr/>
            </a:pPr>
            <a:r>
              <a:rPr kumimoji="0" lang="en-GB" sz="1300" b="0" i="0" u="none" strike="noStrike" kern="1200" cap="none" spc="0" normalizeH="0" baseline="0" noProof="0">
                <a:ln>
                  <a:noFill/>
                </a:ln>
                <a:solidFill>
                  <a:srgbClr val="353D42"/>
                </a:solidFill>
                <a:effectLst/>
                <a:uLnTx/>
                <a:uFillTx/>
                <a:latin typeface="Arial"/>
                <a:ea typeface="+mn-ea"/>
                <a:cs typeface="Arial"/>
              </a:rPr>
              <a:t>When relative poverty before housing costs is compared, London has a lower rate than the UK, indicating that housing costs are an important driver of elevated poverty levels in London.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800" b="0" i="0" u="none" strike="noStrike" kern="1200" cap="none" spc="0" normalizeH="0" baseline="0" noProof="0">
              <a:ln>
                <a:noFill/>
              </a:ln>
              <a:solidFill>
                <a:srgbClr val="353D42"/>
              </a:solidFill>
              <a:effectLst/>
              <a:uLnTx/>
              <a:uFillTx/>
              <a:latin typeface="Arial" panose="020B06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353D42"/>
                </a:solidFill>
                <a:effectLst/>
                <a:uLnTx/>
                <a:uFillTx/>
                <a:latin typeface="Arial"/>
                <a:ea typeface="+mn-ea"/>
                <a:cs typeface="Arial"/>
              </a:rPr>
              <a:t>In 2020/21 to 2022/23, the rate of </a:t>
            </a:r>
            <a:r>
              <a:rPr kumimoji="0" lang="en-GB" sz="1400" b="1" i="0" u="none" strike="noStrike" kern="1200" cap="none" spc="0" normalizeH="0" baseline="0" noProof="0">
                <a:ln>
                  <a:noFill/>
                </a:ln>
                <a:solidFill>
                  <a:srgbClr val="353D42"/>
                </a:solidFill>
                <a:effectLst/>
                <a:uLnTx/>
                <a:uFillTx/>
                <a:latin typeface="Arial"/>
                <a:ea typeface="+mn-ea"/>
                <a:cs typeface="Arial"/>
              </a:rPr>
              <a:t>absolute poverty </a:t>
            </a:r>
            <a:r>
              <a:rPr kumimoji="0" lang="en-GB" sz="1400" b="0" i="0" u="none" strike="noStrike" kern="1200" cap="none" spc="0" normalizeH="0" baseline="0" noProof="0">
                <a:ln>
                  <a:noFill/>
                </a:ln>
                <a:solidFill>
                  <a:srgbClr val="353D42"/>
                </a:solidFill>
                <a:effectLst/>
                <a:uLnTx/>
                <a:uFillTx/>
                <a:latin typeface="Arial"/>
                <a:ea typeface="+mn-ea"/>
                <a:cs typeface="Arial"/>
              </a:rPr>
              <a:t>AHC in London was 20%, compared to a UK-wide rate of 18%.</a:t>
            </a:r>
            <a:r>
              <a:rPr kumimoji="0" lang="en-GB" sz="1400" b="0" i="0" u="none" strike="noStrike" kern="1200" cap="none" spc="0" normalizeH="0" baseline="30000" noProof="0">
                <a:ln>
                  <a:noFill/>
                </a:ln>
                <a:solidFill>
                  <a:srgbClr val="353D42"/>
                </a:solidFill>
                <a:effectLst/>
                <a:uLnTx/>
                <a:uFillTx/>
                <a:latin typeface="Arial"/>
                <a:ea typeface="+mn-ea"/>
                <a:cs typeface="Arial"/>
              </a:rPr>
              <a:t>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700" b="0" i="0" u="none" strike="noStrike" kern="1200" cap="none" spc="0" normalizeH="0" baseline="30000" noProof="0">
              <a:ln>
                <a:noFill/>
              </a:ln>
              <a:solidFill>
                <a:srgbClr val="353D42"/>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30000" noProof="0">
              <a:ln>
                <a:noFill/>
              </a:ln>
              <a:solidFill>
                <a:srgbClr val="353D42"/>
              </a:solidFill>
              <a:effectLst/>
              <a:uLnTx/>
              <a:uFillTx/>
              <a:latin typeface="Arial"/>
              <a:ea typeface="+mn-ea"/>
              <a:cs typeface="Arial"/>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353D42"/>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7B2002DD-C79A-91CC-DB46-AA991CA71A2D}"/>
              </a:ext>
            </a:extLst>
          </p:cNvPr>
          <p:cNvSpPr txBox="1"/>
          <p:nvPr/>
        </p:nvSpPr>
        <p:spPr>
          <a:xfrm>
            <a:off x="363415" y="6389975"/>
            <a:ext cx="5170610" cy="40011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a:ea typeface="+mn-ea"/>
                <a:cs typeface="Times New Roman"/>
              </a:rPr>
              <a:t>Source: (1) </a:t>
            </a:r>
            <a:r>
              <a:rPr kumimoji="0" lang="it-IT" sz="1000" b="0" i="0" u="none" strike="noStrike" kern="1200" cap="none" spc="0" normalizeH="0" baseline="0" noProof="0">
                <a:ln>
                  <a:noFill/>
                </a:ln>
                <a:solidFill>
                  <a:prstClr val="black"/>
                </a:solidFill>
                <a:effectLst/>
                <a:uLnTx/>
                <a:uFillTx/>
                <a:latin typeface="Arial"/>
                <a:ea typeface="+mn-ea"/>
                <a:cs typeface="Arial"/>
                <a:hlinkClick r:id="rId3"/>
              </a:rPr>
              <a:t>London Datastore – Poverty</a:t>
            </a:r>
            <a:r>
              <a:rPr kumimoji="0" lang="it-IT" sz="1000" b="0" i="0" u="none" strike="noStrike" kern="1200" cap="none" spc="0" normalizeH="0" baseline="0" noProof="0">
                <a:ln>
                  <a:noFill/>
                </a:ln>
                <a:solidFill>
                  <a:prstClr val="black"/>
                </a:solidFill>
                <a:effectLst/>
                <a:uLnTx/>
                <a:uFillTx/>
                <a:latin typeface="Arial"/>
                <a:ea typeface="+mn-ea"/>
                <a:cs typeface="Arial"/>
              </a:rPr>
              <a:t>, </a:t>
            </a:r>
            <a:r>
              <a:rPr kumimoji="0" lang="en-GB" sz="1000" b="0" i="0" u="none" strike="noStrike" kern="1200" cap="none" spc="0" normalizeH="0" baseline="0" noProof="0">
                <a:ln>
                  <a:noFill/>
                </a:ln>
                <a:solidFill>
                  <a:prstClr val="black"/>
                </a:solidFill>
                <a:effectLst/>
                <a:uLnTx/>
                <a:uFillTx/>
                <a:latin typeface="Arial"/>
                <a:ea typeface="+mn-ea"/>
                <a:cs typeface="Times New Roman"/>
              </a:rPr>
              <a:t>(2) </a:t>
            </a:r>
            <a:r>
              <a:rPr kumimoji="0" lang="en-GB" sz="1000" b="0" i="0" u="none" strike="noStrike" kern="1200" cap="none" spc="0" normalizeH="0" baseline="0" noProof="0">
                <a:ln>
                  <a:noFill/>
                </a:ln>
                <a:solidFill>
                  <a:prstClr val="black"/>
                </a:solidFill>
                <a:effectLst/>
                <a:uLnTx/>
                <a:uFillTx/>
                <a:latin typeface="Arial"/>
                <a:ea typeface="+mn-ea"/>
                <a:cs typeface="Arial"/>
                <a:hlinkClick r:id="rId4"/>
              </a:rPr>
              <a:t>Economic Fairness – Absolute Poverty – London Datastore</a:t>
            </a:r>
            <a:endParaRPr kumimoji="0" lang="en-GB" sz="10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hlinkClick r:id="rId4"/>
            </a:endParaRPr>
          </a:p>
        </p:txBody>
      </p:sp>
      <p:sp>
        <p:nvSpPr>
          <p:cNvPr id="3" name="Text Placeholder 5">
            <a:extLst>
              <a:ext uri="{FF2B5EF4-FFF2-40B4-BE49-F238E27FC236}">
                <a16:creationId xmlns:a16="http://schemas.microsoft.com/office/drawing/2014/main" id="{EB2CFE28-A634-3840-F96E-AF4DA77C171F}"/>
              </a:ext>
            </a:extLst>
          </p:cNvPr>
          <p:cNvSpPr txBox="1">
            <a:spLocks/>
          </p:cNvSpPr>
          <p:nvPr/>
        </p:nvSpPr>
        <p:spPr>
          <a:xfrm>
            <a:off x="6096000" y="1598902"/>
            <a:ext cx="1872993" cy="1330718"/>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200" b="1" i="0" u="none" strike="noStrike" kern="1200" cap="none" spc="0" normalizeH="0" baseline="0" noProof="0">
                <a:ln>
                  <a:noFill/>
                </a:ln>
                <a:solidFill>
                  <a:srgbClr val="353E43"/>
                </a:solidFill>
                <a:effectLst/>
                <a:uLnTx/>
                <a:uFillTx/>
                <a:latin typeface="Arial"/>
                <a:ea typeface="+mn-ea"/>
                <a:cs typeface="Arial"/>
                <a:sym typeface="Arial"/>
              </a:rPr>
              <a:t>Fig 19. Proportion of households in relative poverty after housing costs, 2020/21 – 2022/23</a:t>
            </a:r>
            <a:r>
              <a:rPr kumimoji="0" lang="en-US" sz="1200" b="1" i="0" u="none" strike="noStrike" kern="1200" cap="none" spc="0" normalizeH="0" baseline="30000" noProof="0">
                <a:ln>
                  <a:noFill/>
                </a:ln>
                <a:solidFill>
                  <a:srgbClr val="353E43"/>
                </a:solidFill>
                <a:effectLst/>
                <a:uLnTx/>
                <a:uFillTx/>
                <a:latin typeface="Arial"/>
                <a:ea typeface="+mn-ea"/>
                <a:cs typeface="Arial"/>
                <a:sym typeface="Arial"/>
              </a:rPr>
              <a:t>1</a:t>
            </a:r>
          </a:p>
        </p:txBody>
      </p:sp>
      <p:cxnSp>
        <p:nvCxnSpPr>
          <p:cNvPr id="8" name="Straight Connector 7">
            <a:extLst>
              <a:ext uri="{FF2B5EF4-FFF2-40B4-BE49-F238E27FC236}">
                <a16:creationId xmlns:a16="http://schemas.microsoft.com/office/drawing/2014/main" id="{A94AC735-B0D9-DB5F-B88E-E55B9E24B4CF}"/>
              </a:ext>
              <a:ext uri="{C183D7F6-B498-43B3-948B-1728B52AA6E4}">
                <adec:decorative xmlns:adec="http://schemas.microsoft.com/office/drawing/2017/decorative" val="1"/>
              </a:ext>
            </a:extLst>
          </p:cNvPr>
          <p:cNvCxnSpPr>
            <a:cxnSpLocks/>
          </p:cNvCxnSpPr>
          <p:nvPr/>
        </p:nvCxnSpPr>
        <p:spPr>
          <a:xfrm flipH="1">
            <a:off x="6659724" y="2549437"/>
            <a:ext cx="417845" cy="0"/>
          </a:xfrm>
          <a:prstGeom prst="line">
            <a:avLst/>
          </a:prstGeom>
          <a:ln w="19050">
            <a:solidFill>
              <a:srgbClr val="337997"/>
            </a:solidFill>
            <a:prstDash val="dash"/>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8EDF22F-FBE1-B314-2AF3-FAE09EACC906}"/>
              </a:ext>
            </a:extLst>
          </p:cNvPr>
          <p:cNvSpPr txBox="1"/>
          <p:nvPr/>
        </p:nvSpPr>
        <p:spPr>
          <a:xfrm>
            <a:off x="6024763" y="2418632"/>
            <a:ext cx="77591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UK rate</a:t>
            </a:r>
          </a:p>
        </p:txBody>
      </p:sp>
      <p:sp>
        <p:nvSpPr>
          <p:cNvPr id="14" name="Text Placeholder 5">
            <a:extLst>
              <a:ext uri="{FF2B5EF4-FFF2-40B4-BE49-F238E27FC236}">
                <a16:creationId xmlns:a16="http://schemas.microsoft.com/office/drawing/2014/main" id="{F0C6C206-709A-2FE2-916F-04C9AC15EB14}"/>
              </a:ext>
            </a:extLst>
          </p:cNvPr>
          <p:cNvSpPr txBox="1">
            <a:spLocks/>
          </p:cNvSpPr>
          <p:nvPr/>
        </p:nvSpPr>
        <p:spPr>
          <a:xfrm>
            <a:off x="5774375" y="3769981"/>
            <a:ext cx="6008493" cy="1330718"/>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200" b="1" i="0" u="none" strike="noStrike" kern="1200" cap="none" spc="0" normalizeH="0" baseline="0" noProof="0">
                <a:ln>
                  <a:noFill/>
                </a:ln>
                <a:solidFill>
                  <a:srgbClr val="353E43"/>
                </a:solidFill>
                <a:effectLst/>
                <a:uLnTx/>
                <a:uFillTx/>
                <a:latin typeface="Arial"/>
                <a:ea typeface="+mn-ea"/>
                <a:cs typeface="Arial"/>
                <a:sym typeface="Arial"/>
              </a:rPr>
              <a:t>Fig 20. </a:t>
            </a:r>
            <a:r>
              <a:rPr kumimoji="0" lang="en-GB" sz="1200" b="1" i="0" u="none" strike="noStrike" kern="1200" cap="none" spc="0" normalizeH="0" baseline="0" noProof="0">
                <a:ln>
                  <a:noFill/>
                </a:ln>
                <a:solidFill>
                  <a:srgbClr val="353E43"/>
                </a:solidFill>
                <a:effectLst/>
                <a:uLnTx/>
                <a:uFillTx/>
                <a:latin typeface="Arial"/>
                <a:ea typeface="+mn-ea"/>
                <a:cs typeface="Arial"/>
                <a:sym typeface="Arial"/>
              </a:rPr>
              <a:t>Percentage of households with income below 60% median in London and the UK, 1994/95-2022/23, after housing costs (left) and before housing costs (right)</a:t>
            </a:r>
            <a:endParaRPr kumimoji="0" lang="en-US" sz="1200" b="1" i="0" u="none" strike="noStrike" kern="1200" cap="none" spc="0" normalizeH="0" baseline="30000" noProof="0">
              <a:ln>
                <a:noFill/>
              </a:ln>
              <a:solidFill>
                <a:srgbClr val="353E43"/>
              </a:solidFill>
              <a:effectLst/>
              <a:uLnTx/>
              <a:uFillTx/>
              <a:latin typeface="Arial"/>
              <a:ea typeface="+mn-ea"/>
              <a:cs typeface="Arial"/>
              <a:sym typeface="Arial"/>
            </a:endParaRPr>
          </a:p>
        </p:txBody>
      </p:sp>
      <p:sp>
        <p:nvSpPr>
          <p:cNvPr id="16" name="TextBox 15">
            <a:extLst>
              <a:ext uri="{FF2B5EF4-FFF2-40B4-BE49-F238E27FC236}">
                <a16:creationId xmlns:a16="http://schemas.microsoft.com/office/drawing/2014/main" id="{D619E6ED-CBD9-E687-7551-644DC982608F}"/>
              </a:ext>
            </a:extLst>
          </p:cNvPr>
          <p:cNvSpPr txBox="1"/>
          <p:nvPr/>
        </p:nvSpPr>
        <p:spPr>
          <a:xfrm>
            <a:off x="477586" y="5673471"/>
            <a:ext cx="5159504" cy="6001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a:ln>
                  <a:noFill/>
                </a:ln>
                <a:solidFill>
                  <a:srgbClr val="353D42"/>
                </a:solidFill>
                <a:effectLst/>
                <a:uLnTx/>
                <a:uFillTx/>
                <a:latin typeface="Arial"/>
                <a:ea typeface="+mn-ea"/>
                <a:cs typeface="Arial"/>
              </a:rPr>
              <a:t>*Note: </a:t>
            </a:r>
            <a:r>
              <a:rPr kumimoji="0" lang="en-GB" sz="1100" b="0" i="0" u="none" strike="noStrike" kern="1200" cap="none" spc="0" normalizeH="0" baseline="0" noProof="0">
                <a:ln>
                  <a:noFill/>
                </a:ln>
                <a:solidFill>
                  <a:srgbClr val="353D42"/>
                </a:solidFill>
                <a:effectLst/>
                <a:uLnTx/>
                <a:uFillTx/>
                <a:latin typeface="Arial"/>
                <a:ea typeface="+mn-ea"/>
                <a:cs typeface="Arial"/>
              </a:rPr>
              <a:t>Due to the impact of the pandemic on data collection, the Department for Work and Pensions (DWP) advises caution when making comparisons with previous years and when interpreting larger changes.</a:t>
            </a:r>
          </a:p>
        </p:txBody>
      </p:sp>
      <p:pic>
        <p:nvPicPr>
          <p:cNvPr id="18" name="Picture 17" descr="A bar chart showing the proportion of households in relative poverty in regions and nations in the UK. The highest rates are observed in the West Midlands and North West, followed by London. When broken down into inner and outer London, inner London has the joint highest proportion (27%). ">
            <a:extLst>
              <a:ext uri="{FF2B5EF4-FFF2-40B4-BE49-F238E27FC236}">
                <a16:creationId xmlns:a16="http://schemas.microsoft.com/office/drawing/2014/main" id="{49BDB055-DC33-17BF-E911-CEF032B31500}"/>
              </a:ext>
            </a:extLst>
          </p:cNvPr>
          <p:cNvPicPr>
            <a:picLocks noChangeAspect="1"/>
          </p:cNvPicPr>
          <p:nvPr/>
        </p:nvPicPr>
        <p:blipFill rotWithShape="1">
          <a:blip r:embed="rId5">
            <a:extLst>
              <a:ext uri="{28A0092B-C50C-407E-A947-70E740481C1C}">
                <a14:useLocalDpi xmlns:a14="http://schemas.microsoft.com/office/drawing/2010/main" val="0"/>
              </a:ext>
            </a:extLst>
          </a:blip>
          <a:srcRect t="19169"/>
          <a:stretch/>
        </p:blipFill>
        <p:spPr>
          <a:xfrm>
            <a:off x="7954626" y="1598902"/>
            <a:ext cx="3852181" cy="2033531"/>
          </a:xfrm>
          <a:prstGeom prst="rect">
            <a:avLst/>
          </a:prstGeom>
        </p:spPr>
      </p:pic>
      <p:cxnSp>
        <p:nvCxnSpPr>
          <p:cNvPr id="6" name="Straight Connector 5">
            <a:extLst>
              <a:ext uri="{FF2B5EF4-FFF2-40B4-BE49-F238E27FC236}">
                <a16:creationId xmlns:a16="http://schemas.microsoft.com/office/drawing/2014/main" id="{E85F7653-B2FA-4FE9-5DAD-647FCBD59CC9}"/>
              </a:ext>
              <a:ext uri="{C183D7F6-B498-43B3-948B-1728B52AA6E4}">
                <adec:decorative xmlns:adec="http://schemas.microsoft.com/office/drawing/2017/decorative" val="1"/>
              </a:ext>
            </a:extLst>
          </p:cNvPr>
          <p:cNvCxnSpPr>
            <a:cxnSpLocks/>
          </p:cNvCxnSpPr>
          <p:nvPr/>
        </p:nvCxnSpPr>
        <p:spPr>
          <a:xfrm flipH="1">
            <a:off x="8117227" y="2116951"/>
            <a:ext cx="3612100" cy="0"/>
          </a:xfrm>
          <a:prstGeom prst="line">
            <a:avLst/>
          </a:prstGeom>
          <a:ln w="19050">
            <a:solidFill>
              <a:srgbClr val="337997"/>
            </a:solidFill>
            <a:prstDash val="dash"/>
          </a:ln>
        </p:spPr>
        <p:style>
          <a:lnRef idx="1">
            <a:schemeClr val="accent1"/>
          </a:lnRef>
          <a:fillRef idx="0">
            <a:schemeClr val="accent1"/>
          </a:fillRef>
          <a:effectRef idx="0">
            <a:schemeClr val="accent1"/>
          </a:effectRef>
          <a:fontRef idx="minor">
            <a:schemeClr val="tx1"/>
          </a:fontRef>
        </p:style>
      </p:cxnSp>
      <p:pic>
        <p:nvPicPr>
          <p:cNvPr id="20" name="Picture 19" descr="A graph showing the proportion of households living in relative poverty after housing costs from 1994/95 to 2022/23. The rate has consistently been higher in London than the UK, though has recently converged slightly due to a decrease in London. ">
            <a:extLst>
              <a:ext uri="{FF2B5EF4-FFF2-40B4-BE49-F238E27FC236}">
                <a16:creationId xmlns:a16="http://schemas.microsoft.com/office/drawing/2014/main" id="{1AAB22C6-A3F0-CEBF-5BF0-A69BCC2B50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0057" y="4228188"/>
            <a:ext cx="3048564" cy="2548800"/>
          </a:xfrm>
          <a:prstGeom prst="rect">
            <a:avLst/>
          </a:prstGeom>
        </p:spPr>
      </p:pic>
      <p:pic>
        <p:nvPicPr>
          <p:cNvPr id="22" name="Picture 21" descr="A graph showing the proportion of households in London and UK living in relative poverty before housing costs from 1994/95 to 2022/23. The graph shows that London and the UK have historically had very similar levels of relative poverty before housing costs. A recent rise and gradual decline in London over the past couple of years have resulted in London having a lower rate of poverty before housing costs than the UK.">
            <a:extLst>
              <a:ext uri="{FF2B5EF4-FFF2-40B4-BE49-F238E27FC236}">
                <a16:creationId xmlns:a16="http://schemas.microsoft.com/office/drawing/2014/main" id="{3AD9C520-D2DB-D93E-1A9F-498BA5FE97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71588" y="4228188"/>
            <a:ext cx="3048565" cy="2548800"/>
          </a:xfrm>
          <a:prstGeom prst="rect">
            <a:avLst/>
          </a:prstGeom>
        </p:spPr>
      </p:pic>
    </p:spTree>
    <p:extLst>
      <p:ext uri="{BB962C8B-B14F-4D97-AF65-F5344CB8AC3E}">
        <p14:creationId xmlns:p14="http://schemas.microsoft.com/office/powerpoint/2010/main" val="19849899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00A970B-81C7-691F-4B1D-E9DFF4DB3AC4}"/>
              </a:ext>
            </a:extLst>
          </p:cNvPr>
          <p:cNvSpPr txBox="1"/>
          <p:nvPr/>
        </p:nvSpPr>
        <p:spPr>
          <a:xfrm>
            <a:off x="339969" y="278396"/>
            <a:ext cx="6096000" cy="369332"/>
          </a:xfrm>
          <a:prstGeom prst="rect">
            <a:avLst/>
          </a:prstGeom>
          <a:noFill/>
        </p:spPr>
        <p:txBody>
          <a:bodyPr wrap="square" lIns="91440" tIns="45720" rIns="91440" bIns="45720" anchor="t">
            <a:spAutoFit/>
          </a:bodyPr>
          <a:lstStyle/>
          <a:p>
            <a:pPr>
              <a:defRPr/>
            </a:pPr>
            <a:r>
              <a:rPr kumimoji="0" lang="en-GB" b="1" i="0" u="none" strike="noStrike" kern="1200" cap="none" spc="0" normalizeH="0" baseline="0" noProof="0">
                <a:ln>
                  <a:noFill/>
                </a:ln>
                <a:solidFill>
                  <a:prstClr val="black"/>
                </a:solidFill>
                <a:effectLst/>
                <a:uLnTx/>
                <a:uFillTx/>
                <a:latin typeface="Arial"/>
                <a:cs typeface="Arial"/>
              </a:rPr>
              <a:t>4. HEALTHY STANDARD OF LIVING</a:t>
            </a:r>
            <a:r>
              <a:rPr lang="en-GB" b="1">
                <a:solidFill>
                  <a:prstClr val="black"/>
                </a:solidFill>
                <a:latin typeface="Arial"/>
                <a:cs typeface="Arial"/>
              </a:rPr>
              <a:t> </a:t>
            </a:r>
            <a:endParaRPr kumimoji="0" lang="en-GB"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540057DC-D8F1-8C85-1AC7-33ABDC810106}"/>
              </a:ext>
            </a:extLst>
          </p:cNvPr>
          <p:cNvSpPr txBox="1">
            <a:spLocks noGrp="1"/>
          </p:cNvSpPr>
          <p:nvPr>
            <p:ph type="title" idx="4294967295"/>
          </p:nvPr>
        </p:nvSpPr>
        <p:spPr>
          <a:xfrm>
            <a:off x="363415" y="704108"/>
            <a:ext cx="11465169"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a:ln>
                  <a:noFill/>
                </a:ln>
                <a:solidFill>
                  <a:srgbClr val="0082B3"/>
                </a:solidFill>
                <a:effectLst/>
                <a:uLnTx/>
                <a:uFillTx/>
                <a:latin typeface="Arial"/>
                <a:ea typeface="+mn-ea"/>
                <a:cs typeface="Arial"/>
              </a:rPr>
              <a:t>POVERTY RATES VARY ACROSS LONDON BOROUGHS, AND ARE SIGNIFICANTLY IMPACTED BY HOUSING COSTS</a:t>
            </a:r>
          </a:p>
        </p:txBody>
      </p:sp>
      <p:sp>
        <p:nvSpPr>
          <p:cNvPr id="3" name="TextBox 2">
            <a:extLst>
              <a:ext uri="{FF2B5EF4-FFF2-40B4-BE49-F238E27FC236}">
                <a16:creationId xmlns:a16="http://schemas.microsoft.com/office/drawing/2014/main" id="{24346396-AF79-B36F-CFC3-C1DC66C27760}"/>
              </a:ext>
            </a:extLst>
          </p:cNvPr>
          <p:cNvSpPr txBox="1"/>
          <p:nvPr/>
        </p:nvSpPr>
        <p:spPr>
          <a:xfrm>
            <a:off x="363416" y="1835723"/>
            <a:ext cx="6214938" cy="4216539"/>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353D42"/>
                </a:solidFill>
                <a:effectLst/>
                <a:uLnTx/>
                <a:uFillTx/>
                <a:latin typeface="Arial"/>
                <a:cs typeface="Arial"/>
              </a:rPr>
              <a:t>Concentrating on the measure of relative poverty, and comparing rates before and after housing costs are taken into consideration, the most recent pooled poverty rates for London Boroughs indicate:</a:t>
            </a:r>
            <a:r>
              <a:rPr lang="en-GB" sz="1600" baseline="30000">
                <a:solidFill>
                  <a:srgbClr val="353D42"/>
                </a:solidFill>
                <a:latin typeface="Arial"/>
                <a:cs typeface="Arial"/>
              </a:rPr>
              <a:t>1</a:t>
            </a:r>
            <a:endParaRPr kumimoji="0" lang="en-GB" sz="1600" b="0" i="0" u="none" strike="noStrike" kern="1200" cap="none" spc="0" normalizeH="0" baseline="30000" noProof="0">
              <a:ln>
                <a:noFill/>
              </a:ln>
              <a:solidFill>
                <a:srgbClr val="353D42"/>
              </a:solidFill>
              <a:effectLst/>
              <a:uLnTx/>
              <a:uFillTx/>
              <a:latin typeface="Arial"/>
              <a:cs typeface="Arial"/>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353D42"/>
              </a:solidFill>
              <a:effectLst/>
              <a:uLnTx/>
              <a:uFillTx/>
              <a:latin typeface="Arial" panose="020B0604020202020204" pitchFamily="34" charset="0"/>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353D42"/>
                </a:solidFill>
                <a:effectLst/>
                <a:uLnTx/>
                <a:uFillTx/>
                <a:latin typeface="Arial"/>
                <a:cs typeface="Arial"/>
              </a:rPr>
              <a:t>Westminster has the most dramatic impact of housing costs on its poverty rate, with a 22 percentage point increase after housing costs (AHC) are factored in, while Richmond sees the smallest change in poverty rate at 4 percentage points.</a:t>
            </a:r>
            <a:endParaRPr lang="en-GB" sz="1600" b="0" i="0" u="none" strike="noStrike" kern="1200" cap="none" spc="0" normalizeH="0" baseline="0" noProof="0">
              <a:ln>
                <a:noFill/>
              </a:ln>
              <a:solidFill>
                <a:srgbClr val="353D42"/>
              </a:solidFill>
              <a:effectLst/>
              <a:uLnTx/>
              <a:uFillTx/>
              <a:latin typeface="Arial"/>
              <a:cs typeface="Arial"/>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srgbClr val="353D42"/>
              </a:solidFill>
              <a:effectLst/>
              <a:uLnTx/>
              <a:uFillTx/>
              <a:latin typeface="Arial" panose="020B0604020202020204" pitchFamily="34" charset="0"/>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353D42"/>
                </a:solidFill>
                <a:effectLst/>
                <a:uLnTx/>
                <a:uFillTx/>
                <a:latin typeface="Arial" panose="020B0604020202020204" pitchFamily="34" charset="0"/>
                <a:ea typeface="+mn-ea"/>
                <a:cs typeface="+mn-cs"/>
              </a:rPr>
              <a:t>Haringey, Newham, Tower Hamlets, and Camden also see a change in the BHC/AHC poverty rate of greater than 20 percentage points.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600">
              <a:solidFill>
                <a:srgbClr val="353D42"/>
              </a:solidFill>
              <a:latin typeface="Arial" panose="020B0604020202020204" pitchFamily="34" charset="0"/>
            </a:endParaRPr>
          </a:p>
          <a:p>
            <a:pPr>
              <a:defRPr/>
            </a:pPr>
            <a:r>
              <a:rPr lang="en-GB" sz="1600">
                <a:solidFill>
                  <a:srgbClr val="353D42"/>
                </a:solidFill>
                <a:latin typeface="Arial" panose="020B0604020202020204" pitchFamily="34" charset="0"/>
              </a:rPr>
              <a:t>*</a:t>
            </a:r>
            <a:r>
              <a:rPr lang="en-GB" sz="1200">
                <a:solidFill>
                  <a:srgbClr val="353D42"/>
                </a:solidFill>
                <a:latin typeface="Arial" panose="020B0604020202020204" pitchFamily="34" charset="0"/>
              </a:rPr>
              <a:t>No data for Kensington and Chelsea, and City of London in Figure 20 due to small sample sizes</a:t>
            </a:r>
          </a:p>
        </p:txBody>
      </p:sp>
      <p:sp>
        <p:nvSpPr>
          <p:cNvPr id="9" name="Text Placeholder 5">
            <a:extLst>
              <a:ext uri="{FF2B5EF4-FFF2-40B4-BE49-F238E27FC236}">
                <a16:creationId xmlns:a16="http://schemas.microsoft.com/office/drawing/2014/main" id="{E0246F87-EE87-AC36-5B46-198F93BE6A23}"/>
              </a:ext>
            </a:extLst>
          </p:cNvPr>
          <p:cNvSpPr txBox="1">
            <a:spLocks/>
          </p:cNvSpPr>
          <p:nvPr/>
        </p:nvSpPr>
        <p:spPr>
          <a:xfrm>
            <a:off x="7131249" y="1835723"/>
            <a:ext cx="4445233" cy="246221"/>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400" b="1" i="0" u="none" strike="noStrike" kern="1200" cap="none" spc="0" normalizeH="0" baseline="0" noProof="0">
                <a:ln>
                  <a:noFill/>
                </a:ln>
                <a:solidFill>
                  <a:srgbClr val="353E43"/>
                </a:solidFill>
                <a:effectLst/>
                <a:uLnTx/>
                <a:uFillTx/>
                <a:latin typeface="Arial"/>
                <a:ea typeface="+mn-ea"/>
                <a:cs typeface="Arial"/>
                <a:sym typeface="Arial"/>
              </a:rPr>
              <a:t>Fig </a:t>
            </a:r>
            <a:r>
              <a:rPr lang="en-US" sz="1400">
                <a:solidFill>
                  <a:srgbClr val="353E43"/>
                </a:solidFill>
                <a:latin typeface="Arial"/>
                <a:cs typeface="Arial"/>
                <a:sym typeface="Arial"/>
              </a:rPr>
              <a:t>21</a:t>
            </a:r>
            <a:r>
              <a:rPr kumimoji="0" lang="en-US" sz="1400" b="1" i="0" u="none" strike="noStrike" kern="1200" cap="none" spc="0" normalizeH="0" baseline="0" noProof="0">
                <a:ln>
                  <a:noFill/>
                </a:ln>
                <a:solidFill>
                  <a:srgbClr val="353E43"/>
                </a:solidFill>
                <a:effectLst/>
                <a:uLnTx/>
                <a:uFillTx/>
                <a:latin typeface="Arial"/>
                <a:ea typeface="+mn-ea"/>
                <a:cs typeface="Arial"/>
                <a:sym typeface="Arial"/>
              </a:rPr>
              <a:t>. Poverty rate in London Boroughs, before and after housing costs, 2019/20</a:t>
            </a:r>
            <a:r>
              <a:rPr lang="en-US" sz="1400" baseline="30000">
                <a:solidFill>
                  <a:srgbClr val="353E43"/>
                </a:solidFill>
                <a:latin typeface="Arial"/>
                <a:cs typeface="Arial"/>
                <a:sym typeface="Arial"/>
              </a:rPr>
              <a:t>1</a:t>
            </a:r>
            <a:endParaRPr kumimoji="0" lang="en-US" sz="1400" b="1" i="0" u="none" strike="noStrike" kern="1200" cap="none" spc="0" normalizeH="0" baseline="30000" noProof="0">
              <a:ln>
                <a:noFill/>
              </a:ln>
              <a:solidFill>
                <a:srgbClr val="353E43"/>
              </a:solidFill>
              <a:effectLst/>
              <a:uLnTx/>
              <a:uFillTx/>
              <a:latin typeface="Arial"/>
              <a:ea typeface="+mn-ea"/>
              <a:cs typeface="Arial"/>
              <a:sym typeface="Arial"/>
            </a:endParaRPr>
          </a:p>
        </p:txBody>
      </p:sp>
      <p:grpSp>
        <p:nvGrpSpPr>
          <p:cNvPr id="11" name="Group 10" descr="A graph showing the proportion of households in poverty in London boroughs before and after housing costs. This shows that there is marked disparity in overall relative poverty rates by borough, from Merton with the lowest rate to Tower Hamlets with the highest rate. It also demonstrates that the relative contribution of housing costs to relative poverty varies significantly for different boroughs. ">
            <a:extLst>
              <a:ext uri="{FF2B5EF4-FFF2-40B4-BE49-F238E27FC236}">
                <a16:creationId xmlns:a16="http://schemas.microsoft.com/office/drawing/2014/main" id="{45B6DDCB-76BD-2436-D0CD-EA7468D0B220}"/>
              </a:ext>
            </a:extLst>
          </p:cNvPr>
          <p:cNvGrpSpPr/>
          <p:nvPr/>
        </p:nvGrpSpPr>
        <p:grpSpPr>
          <a:xfrm>
            <a:off x="6826929" y="2320410"/>
            <a:ext cx="4341180" cy="4315786"/>
            <a:chOff x="7300230" y="2596233"/>
            <a:chExt cx="4054309" cy="3918123"/>
          </a:xfrm>
        </p:grpSpPr>
        <p:pic>
          <p:nvPicPr>
            <p:cNvPr id="6" name="Picture 5" descr="A screenshot of a graph&#10;&#10;Description automatically generated">
              <a:extLst>
                <a:ext uri="{FF2B5EF4-FFF2-40B4-BE49-F238E27FC236}">
                  <a16:creationId xmlns:a16="http://schemas.microsoft.com/office/drawing/2014/main" id="{C2040AA6-01E8-0223-6076-45FEEA3AC357}"/>
                </a:ext>
              </a:extLst>
            </p:cNvPr>
            <p:cNvPicPr>
              <a:picLocks noChangeAspect="1"/>
            </p:cNvPicPr>
            <p:nvPr/>
          </p:nvPicPr>
          <p:blipFill rotWithShape="1">
            <a:blip r:embed="rId3">
              <a:extLst>
                <a:ext uri="{28A0092B-C50C-407E-A947-70E740481C1C}">
                  <a14:useLocalDpi xmlns:a14="http://schemas.microsoft.com/office/drawing/2010/main" val="0"/>
                </a:ext>
              </a:extLst>
            </a:blip>
            <a:srcRect t="18894" b="8625"/>
            <a:stretch/>
          </p:blipFill>
          <p:spPr>
            <a:xfrm>
              <a:off x="7300230" y="2596233"/>
              <a:ext cx="4054309" cy="3918123"/>
            </a:xfrm>
            <a:prstGeom prst="rect">
              <a:avLst/>
            </a:prstGeom>
          </p:spPr>
        </p:pic>
        <p:pic>
          <p:nvPicPr>
            <p:cNvPr id="10" name="Picture 9" descr="A screenshot of a graph&#10;&#10;Description automatically generated">
              <a:extLst>
                <a:ext uri="{FF2B5EF4-FFF2-40B4-BE49-F238E27FC236}">
                  <a16:creationId xmlns:a16="http://schemas.microsoft.com/office/drawing/2014/main" id="{59CDAAA4-73CD-F2B2-4FBD-3AEB9434B1F7}"/>
                </a:ext>
              </a:extLst>
            </p:cNvPr>
            <p:cNvPicPr>
              <a:picLocks noChangeAspect="1"/>
            </p:cNvPicPr>
            <p:nvPr/>
          </p:nvPicPr>
          <p:blipFill rotWithShape="1">
            <a:blip r:embed="rId3">
              <a:extLst>
                <a:ext uri="{28A0092B-C50C-407E-A947-70E740481C1C}">
                  <a14:useLocalDpi xmlns:a14="http://schemas.microsoft.com/office/drawing/2010/main" val="0"/>
                </a:ext>
              </a:extLst>
            </a:blip>
            <a:srcRect l="11439" t="95767" r="47618" b="1270"/>
            <a:stretch/>
          </p:blipFill>
          <p:spPr>
            <a:xfrm>
              <a:off x="10071716" y="5563751"/>
              <a:ext cx="1282823" cy="123782"/>
            </a:xfrm>
            <a:prstGeom prst="rect">
              <a:avLst/>
            </a:prstGeom>
          </p:spPr>
        </p:pic>
        <p:pic>
          <p:nvPicPr>
            <p:cNvPr id="8" name="Picture 7" descr="A screenshot of a graph&#10;&#10;Description automatically generated">
              <a:extLst>
                <a:ext uri="{FF2B5EF4-FFF2-40B4-BE49-F238E27FC236}">
                  <a16:creationId xmlns:a16="http://schemas.microsoft.com/office/drawing/2014/main" id="{528D19F3-170C-7651-AA07-93C01D733475}"/>
                </a:ext>
              </a:extLst>
            </p:cNvPr>
            <p:cNvPicPr>
              <a:picLocks noChangeAspect="1"/>
            </p:cNvPicPr>
            <p:nvPr/>
          </p:nvPicPr>
          <p:blipFill rotWithShape="1">
            <a:blip r:embed="rId3">
              <a:extLst>
                <a:ext uri="{28A0092B-C50C-407E-A947-70E740481C1C}">
                  <a14:useLocalDpi xmlns:a14="http://schemas.microsoft.com/office/drawing/2010/main" val="0"/>
                </a:ext>
              </a:extLst>
            </a:blip>
            <a:srcRect l="52146" t="95767" r="9211" b="1270"/>
            <a:stretch/>
          </p:blipFill>
          <p:spPr>
            <a:xfrm>
              <a:off x="10143755" y="5679703"/>
              <a:ext cx="1210784" cy="123782"/>
            </a:xfrm>
            <a:prstGeom prst="rect">
              <a:avLst/>
            </a:prstGeom>
          </p:spPr>
        </p:pic>
      </p:grpSp>
      <p:sp>
        <p:nvSpPr>
          <p:cNvPr id="16" name="Rectangle 15">
            <a:extLst>
              <a:ext uri="{FF2B5EF4-FFF2-40B4-BE49-F238E27FC236}">
                <a16:creationId xmlns:a16="http://schemas.microsoft.com/office/drawing/2014/main" id="{14849CF2-6AD6-27CE-B345-F3499403DB8B}"/>
              </a:ext>
              <a:ext uri="{C183D7F6-B498-43B3-948B-1728B52AA6E4}">
                <adec:decorative xmlns:adec="http://schemas.microsoft.com/office/drawing/2017/decorative" val="1"/>
              </a:ext>
            </a:extLst>
          </p:cNvPr>
          <p:cNvSpPr/>
          <p:nvPr/>
        </p:nvSpPr>
        <p:spPr>
          <a:xfrm>
            <a:off x="8034291" y="6292639"/>
            <a:ext cx="248575" cy="1277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ysClr val="windowText" lastClr="000000"/>
                </a:solidFill>
              </a:rPr>
              <a:t>*</a:t>
            </a:r>
          </a:p>
        </p:txBody>
      </p:sp>
      <p:sp>
        <p:nvSpPr>
          <p:cNvPr id="2" name="TextBox 1">
            <a:extLst>
              <a:ext uri="{FF2B5EF4-FFF2-40B4-BE49-F238E27FC236}">
                <a16:creationId xmlns:a16="http://schemas.microsoft.com/office/drawing/2014/main" id="{BEDF80C0-9CFA-A15B-B423-9D38836C2091}"/>
              </a:ext>
            </a:extLst>
          </p:cNvPr>
          <p:cNvSpPr txBox="1"/>
          <p:nvPr/>
        </p:nvSpPr>
        <p:spPr>
          <a:xfrm>
            <a:off x="363415" y="6389975"/>
            <a:ext cx="7268308" cy="246221"/>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a:cs typeface="Times New Roman"/>
              </a:rPr>
              <a:t>Source</a:t>
            </a:r>
            <a:r>
              <a:rPr kumimoji="0" lang="en-GB" sz="1000" b="0" i="0" u="none" strike="noStrike" kern="1200" cap="none" spc="0" normalizeH="0" baseline="0" noProof="0">
                <a:ln>
                  <a:noFill/>
                </a:ln>
                <a:solidFill>
                  <a:prstClr val="black"/>
                </a:solidFill>
                <a:effectLst/>
                <a:uLnTx/>
                <a:uFillTx/>
                <a:latin typeface="Arial"/>
                <a:cs typeface="Times New Roman"/>
                <a:sym typeface="Wingdings" panose="05000000000000000000" pitchFamily="2" charset="2"/>
              </a:rPr>
              <a:t>: (1) </a:t>
            </a:r>
            <a:r>
              <a:rPr kumimoji="0" lang="en-GB" sz="1000" b="0" i="0" u="none" strike="noStrike" kern="1200" cap="none" spc="0" normalizeH="0" baseline="0" noProof="0">
                <a:ln>
                  <a:noFill/>
                </a:ln>
                <a:solidFill>
                  <a:prstClr val="black"/>
                </a:solidFill>
                <a:effectLst/>
                <a:uLnTx/>
                <a:uFillTx/>
                <a:latin typeface="Arial"/>
                <a:cs typeface="Arial"/>
                <a:hlinkClick r:id="rId4">
                  <a:extLst>
                    <a:ext uri="{A12FA001-AC4F-418D-AE19-62706E023703}">
                      <ahyp:hlinkClr xmlns:ahyp="http://schemas.microsoft.com/office/drawing/2018/hyperlinkcolor" val="tx"/>
                    </a:ext>
                  </a:extLst>
                </a:hlinkClick>
              </a:rPr>
              <a:t>London's Poverty Profile: borough-level poverty 2022 | Trust for London</a:t>
            </a:r>
            <a:r>
              <a:rPr kumimoji="0" lang="en-GB" sz="1000" b="0" i="0" u="none" strike="noStrike" kern="1200" cap="none" spc="0" normalizeH="0" baseline="0" noProof="0">
                <a:ln>
                  <a:noFill/>
                </a:ln>
                <a:solidFill>
                  <a:prstClr val="black"/>
                </a:solidFill>
                <a:effectLst/>
                <a:uLnTx/>
                <a:uFillTx/>
                <a:latin typeface="Arial"/>
                <a:cs typeface="Arial"/>
              </a:rPr>
              <a:t> </a:t>
            </a:r>
          </a:p>
        </p:txBody>
      </p:sp>
    </p:spTree>
    <p:extLst>
      <p:ext uri="{BB962C8B-B14F-4D97-AF65-F5344CB8AC3E}">
        <p14:creationId xmlns:p14="http://schemas.microsoft.com/office/powerpoint/2010/main" val="24557786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00A970B-81C7-691F-4B1D-E9DFF4DB3AC4}"/>
              </a:ext>
            </a:extLst>
          </p:cNvPr>
          <p:cNvSpPr txBox="1"/>
          <p:nvPr/>
        </p:nvSpPr>
        <p:spPr>
          <a:xfrm>
            <a:off x="339969" y="278396"/>
            <a:ext cx="6096000" cy="369332"/>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Arial"/>
                <a:ea typeface="+mn-ea"/>
                <a:cs typeface="Arial"/>
              </a:rPr>
              <a:t>4. HEALTHY STANDARD OF LIVING</a:t>
            </a:r>
            <a:endParaRPr kumimoji="0" lang="en-GB" sz="1800" b="1"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540057DC-D8F1-8C85-1AC7-33ABDC810106}"/>
              </a:ext>
            </a:extLst>
          </p:cNvPr>
          <p:cNvSpPr txBox="1">
            <a:spLocks noGrp="1"/>
          </p:cNvSpPr>
          <p:nvPr>
            <p:ph type="title" idx="4294967295"/>
          </p:nvPr>
        </p:nvSpPr>
        <p:spPr>
          <a:xfrm>
            <a:off x="363415" y="709283"/>
            <a:ext cx="11465169"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a:ln>
                  <a:noFill/>
                </a:ln>
                <a:solidFill>
                  <a:srgbClr val="0082B3"/>
                </a:solidFill>
                <a:effectLst/>
                <a:uLnTx/>
                <a:uFillTx/>
                <a:latin typeface="Arial"/>
                <a:ea typeface="+mn-ea"/>
                <a:cs typeface="Arial"/>
              </a:rPr>
              <a:t>LONDONERS EXPERIENCE HIGHER RATES OF PERSISTENT POVERTY AND DESTITUTION COMPARED TO THE UK</a:t>
            </a:r>
          </a:p>
        </p:txBody>
      </p:sp>
      <p:sp>
        <p:nvSpPr>
          <p:cNvPr id="3" name="TextBox 2">
            <a:extLst>
              <a:ext uri="{FF2B5EF4-FFF2-40B4-BE49-F238E27FC236}">
                <a16:creationId xmlns:a16="http://schemas.microsoft.com/office/drawing/2014/main" id="{24346396-AF79-B36F-CFC3-C1DC66C27760}"/>
              </a:ext>
            </a:extLst>
          </p:cNvPr>
          <p:cNvSpPr txBox="1"/>
          <p:nvPr/>
        </p:nvSpPr>
        <p:spPr>
          <a:xfrm>
            <a:off x="402554" y="1824279"/>
            <a:ext cx="6495607" cy="4293483"/>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353D42"/>
                </a:solidFill>
                <a:effectLst/>
                <a:uLnTx/>
                <a:uFillTx/>
                <a:latin typeface="Arial"/>
                <a:ea typeface="+mn-ea"/>
                <a:cs typeface="Arial"/>
              </a:rPr>
              <a:t>Persistent poverty refers to being in poverty in the current year and at least two of the three preceding years. It is a particularly important issue for health, because prolonged periods of poverty have cumulative effects.</a:t>
            </a:r>
            <a:r>
              <a:rPr kumimoji="0" lang="en-GB" sz="1400" b="0" i="0" u="none" strike="noStrike" kern="1200" cap="none" spc="0" normalizeH="0" baseline="30000" noProof="0">
                <a:ln>
                  <a:noFill/>
                </a:ln>
                <a:solidFill>
                  <a:srgbClr val="353D42"/>
                </a:solidFill>
                <a:effectLst/>
                <a:uLnTx/>
                <a:uFillTx/>
                <a:latin typeface="Arial"/>
                <a:ea typeface="+mn-ea"/>
                <a:cs typeface="Arial"/>
              </a:rPr>
              <a:t>1</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353D42"/>
                </a:solidFill>
                <a:effectLst/>
                <a:uLnTx/>
                <a:uFillTx/>
                <a:latin typeface="Arial"/>
                <a:ea typeface="+mn-ea"/>
                <a:cs typeface="Arial"/>
              </a:rPr>
              <a:t>Around one in seven (14%) of all Londoners live in households in persistent poverty (after housing costs), and rates are consistently higher in London compared to the UK at 12%.</a:t>
            </a:r>
            <a:r>
              <a:rPr kumimoji="0" lang="en-GB" sz="1400" b="0" i="0" u="none" strike="noStrike" kern="1200" cap="none" spc="0" normalizeH="0" baseline="30000" noProof="0">
                <a:ln>
                  <a:noFill/>
                </a:ln>
                <a:solidFill>
                  <a:srgbClr val="353D42"/>
                </a:solidFill>
                <a:effectLst/>
                <a:uLnTx/>
                <a:uFillTx/>
                <a:latin typeface="Arial"/>
                <a:ea typeface="+mn-ea"/>
                <a:cs typeface="Arial"/>
              </a:rPr>
              <a:t>2</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GB" sz="1000" b="0" i="0" u="none" strike="noStrike" kern="1200" cap="none" spc="0" normalizeH="0" baseline="0" noProof="0">
              <a:ln>
                <a:noFill/>
              </a:ln>
              <a:solidFill>
                <a:srgbClr val="353D42"/>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353D42"/>
                </a:solidFill>
                <a:effectLst/>
                <a:uLnTx/>
                <a:uFillTx/>
                <a:latin typeface="Arial"/>
                <a:ea typeface="+mn-ea"/>
                <a:cs typeface="Arial"/>
              </a:rPr>
              <a:t>The Joseph Rowntree Foundation has investigated the scale of destitution, which is where people cannot afford to meet their most basic physical needs to stay warm, dry, clean and fed. This most extreme form of material hardship impacts on heath, mental health and people’s prospects.</a:t>
            </a:r>
            <a:r>
              <a:rPr kumimoji="0" lang="en-GB" sz="1400" b="0" i="0" u="none" strike="noStrike" kern="1200" cap="none" spc="0" normalizeH="0" baseline="30000" noProof="0">
                <a:ln>
                  <a:noFill/>
                </a:ln>
                <a:solidFill>
                  <a:srgbClr val="353D42"/>
                </a:solidFill>
                <a:effectLst/>
                <a:uLnTx/>
                <a:uFillTx/>
                <a:latin typeface="Arial"/>
                <a:ea typeface="+mn-ea"/>
                <a:cs typeface="Arial"/>
              </a:rPr>
              <a:t>3</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353D42"/>
                </a:solidFill>
                <a:effectLst/>
                <a:uLnTx/>
                <a:uFillTx/>
                <a:latin typeface="Arial"/>
                <a:ea typeface="+mn-ea"/>
                <a:cs typeface="Arial"/>
              </a:rPr>
              <a:t>London had the highest overall destitution score in 2022, replacing the North East as the region with the highest destitution rates since 2019.</a:t>
            </a: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353D42"/>
                </a:solidFill>
                <a:effectLst/>
                <a:uLnTx/>
                <a:uFillTx/>
                <a:latin typeface="Arial"/>
                <a:ea typeface="+mn-ea"/>
                <a:cs typeface="Arial"/>
              </a:rPr>
              <a:t>This higher rate of destitution in London was driven by relatively high levels of destitution in both migrant populations and other Londoners without complex needs (i.e. not experiencing two or more of homelessness, drug and/or alcohol problems, offending, domestic violence or begging)</a:t>
            </a:r>
          </a:p>
        </p:txBody>
      </p:sp>
      <p:sp>
        <p:nvSpPr>
          <p:cNvPr id="4" name="TextBox 3">
            <a:extLst>
              <a:ext uri="{FF2B5EF4-FFF2-40B4-BE49-F238E27FC236}">
                <a16:creationId xmlns:a16="http://schemas.microsoft.com/office/drawing/2014/main" id="{4787590A-0523-067E-DCA9-A22576634824}"/>
              </a:ext>
            </a:extLst>
          </p:cNvPr>
          <p:cNvSpPr txBox="1"/>
          <p:nvPr/>
        </p:nvSpPr>
        <p:spPr>
          <a:xfrm>
            <a:off x="7013360" y="1824279"/>
            <a:ext cx="4776086"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a:ea typeface="+mn-ea"/>
                <a:cs typeface="Arial"/>
              </a:rPr>
              <a:t>Figure 22: Destitution rates estimated from secondary indicators, by region or country and by analytical subgroup % of households, weekly basis, 2022</a:t>
            </a:r>
          </a:p>
        </p:txBody>
      </p:sp>
      <p:pic>
        <p:nvPicPr>
          <p:cNvPr id="9" name="Picture 8" descr="Graph showing the destitution rate for regions of England, and for England, Scotland and Wales. It is colour coded to represent the proportion of people in destitution who are migrants, have complex needs or do not fall into either category. Greater London has the highest destitution of all regions and nations, and has a particularly marked proportion who are migrants. ">
            <a:extLst>
              <a:ext uri="{FF2B5EF4-FFF2-40B4-BE49-F238E27FC236}">
                <a16:creationId xmlns:a16="http://schemas.microsoft.com/office/drawing/2014/main" id="{2B5351C7-DBA4-B9D1-3EFF-05052E0362A3}"/>
              </a:ext>
            </a:extLst>
          </p:cNvPr>
          <p:cNvPicPr>
            <a:picLocks noChangeAspect="1"/>
          </p:cNvPicPr>
          <p:nvPr/>
        </p:nvPicPr>
        <p:blipFill rotWithShape="1">
          <a:blip r:embed="rId3"/>
          <a:srcRect l="30326" t="41119" r="34587" b="20950"/>
          <a:stretch/>
        </p:blipFill>
        <p:spPr>
          <a:xfrm>
            <a:off x="6898161" y="2670902"/>
            <a:ext cx="4930423" cy="3719073"/>
          </a:xfrm>
          <a:prstGeom prst="rect">
            <a:avLst/>
          </a:prstGeom>
        </p:spPr>
      </p:pic>
      <p:sp>
        <p:nvSpPr>
          <p:cNvPr id="6" name="Rectangle 5">
            <a:extLst>
              <a:ext uri="{FF2B5EF4-FFF2-40B4-BE49-F238E27FC236}">
                <a16:creationId xmlns:a16="http://schemas.microsoft.com/office/drawing/2014/main" id="{CF074452-1985-1278-222B-112C79A07B6F}"/>
              </a:ext>
              <a:ext uri="{C183D7F6-B498-43B3-948B-1728B52AA6E4}">
                <adec:decorative xmlns:adec="http://schemas.microsoft.com/office/drawing/2017/decorative" val="1"/>
              </a:ext>
            </a:extLst>
          </p:cNvPr>
          <p:cNvSpPr/>
          <p:nvPr/>
        </p:nvSpPr>
        <p:spPr>
          <a:xfrm>
            <a:off x="9357184" y="5647565"/>
            <a:ext cx="932035" cy="13179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ln>
                  <a:noFill/>
                </a:ln>
                <a:solidFill>
                  <a:sysClr val="windowText" lastClr="000000"/>
                </a:solidFill>
                <a:effectLst/>
                <a:uLnTx/>
                <a:uFillTx/>
                <a:latin typeface="Arial"/>
                <a:ea typeface="+mn-ea"/>
                <a:cs typeface="Arial"/>
              </a:rPr>
              <a:t>Destitution rate</a:t>
            </a:r>
          </a:p>
        </p:txBody>
      </p:sp>
      <p:sp>
        <p:nvSpPr>
          <p:cNvPr id="2" name="TextBox 1">
            <a:extLst>
              <a:ext uri="{FF2B5EF4-FFF2-40B4-BE49-F238E27FC236}">
                <a16:creationId xmlns:a16="http://schemas.microsoft.com/office/drawing/2014/main" id="{BEDF80C0-9CFA-A15B-B423-9D38836C2091}"/>
              </a:ext>
            </a:extLst>
          </p:cNvPr>
          <p:cNvSpPr txBox="1"/>
          <p:nvPr/>
        </p:nvSpPr>
        <p:spPr>
          <a:xfrm>
            <a:off x="174878" y="6397831"/>
            <a:ext cx="11620039" cy="46166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a:ea typeface="+mn-ea"/>
                <a:cs typeface="Times New Roman"/>
              </a:rPr>
              <a:t>Source</a:t>
            </a:r>
            <a:r>
              <a:rPr kumimoji="0" lang="en-GB" sz="1200" b="0" i="0" u="none" strike="noStrike" kern="1200" cap="none" spc="0" normalizeH="0" baseline="0" noProof="0">
                <a:ln>
                  <a:noFill/>
                </a:ln>
                <a:solidFill>
                  <a:prstClr val="black"/>
                </a:solidFill>
                <a:effectLst/>
                <a:uLnTx/>
                <a:uFillTx/>
                <a:latin typeface="Arial"/>
                <a:ea typeface="+mn-ea"/>
                <a:cs typeface="Times New Roman"/>
                <a:sym typeface="Wingdings" panose="05000000000000000000" pitchFamily="2" charset="2"/>
              </a:rPr>
              <a:t>: </a:t>
            </a:r>
            <a:r>
              <a:rPr kumimoji="0" lang="en-GB" sz="1200" b="0" i="0" u="none" strike="noStrike" kern="1200" cap="none" spc="0" normalizeH="0" baseline="0" noProof="0">
                <a:ln>
                  <a:noFill/>
                </a:ln>
                <a:solidFill>
                  <a:prstClr val="black"/>
                </a:solidFill>
                <a:effectLst/>
                <a:uLnTx/>
                <a:uFillTx/>
                <a:latin typeface="Arial"/>
                <a:ea typeface="+mn-ea"/>
                <a:cs typeface="Arial"/>
              </a:rPr>
              <a:t>(1) </a:t>
            </a:r>
            <a:r>
              <a:rPr kumimoji="0" lang="en-GB" sz="1200" b="0" i="0" u="none" strike="noStrike" kern="1200" cap="none" spc="0" normalizeH="0" baseline="0" noProof="0">
                <a:ln>
                  <a:noFill/>
                </a:ln>
                <a:solidFill>
                  <a:prstClr val="black"/>
                </a:solidFill>
                <a:effectLst/>
                <a:uLnTx/>
                <a:uFillTx/>
                <a:latin typeface="Arial"/>
                <a:ea typeface="+mn-ea"/>
                <a:cs typeface="Arial"/>
                <a:hlinkClick r:id="rId4">
                  <a:extLst>
                    <a:ext uri="{A12FA001-AC4F-418D-AE19-62706E023703}">
                      <ahyp:hlinkClr xmlns:ahyp="http://schemas.microsoft.com/office/drawing/2018/hyperlinkcolor" val="tx"/>
                    </a:ext>
                  </a:extLst>
                </a:hlinkClick>
              </a:rPr>
              <a:t>Inequalities in persistent poverty - The Health Foundation</a:t>
            </a:r>
            <a:r>
              <a:rPr kumimoji="0" lang="en-GB" sz="1200" b="0" i="0" u="none" strike="noStrike" kern="1200" cap="none" spc="0" normalizeH="0" baseline="0" noProof="0">
                <a:ln>
                  <a:noFill/>
                </a:ln>
                <a:solidFill>
                  <a:prstClr val="black"/>
                </a:solidFill>
                <a:effectLst/>
                <a:uLnTx/>
                <a:uFillTx/>
                <a:latin typeface="Arial"/>
                <a:ea typeface="+mn-ea"/>
                <a:cs typeface="Arial"/>
              </a:rPr>
              <a:t>, (2) </a:t>
            </a:r>
            <a:r>
              <a:rPr kumimoji="0" lang="en-GB" sz="1200" b="0" i="0" u="none" strike="noStrike" kern="1200" cap="none" spc="0" normalizeH="0" baseline="0" noProof="0">
                <a:ln>
                  <a:noFill/>
                </a:ln>
                <a:solidFill>
                  <a:prstClr val="black"/>
                </a:solidFill>
                <a:effectLst/>
                <a:uLnTx/>
                <a:uFillTx/>
                <a:latin typeface="Arial"/>
                <a:ea typeface="+mn-ea"/>
                <a:cs typeface="Arial"/>
                <a:hlinkClick r:id="rId5">
                  <a:extLst>
                    <a:ext uri="{A12FA001-AC4F-418D-AE19-62706E023703}">
                      <ahyp:hlinkClr xmlns:ahyp="http://schemas.microsoft.com/office/drawing/2018/hyperlinkcolor" val="tx"/>
                    </a:ext>
                  </a:extLst>
                </a:hlinkClick>
              </a:rPr>
              <a:t>Economic Fairness – Persistent Poverty – London Datastore</a:t>
            </a:r>
            <a:r>
              <a:rPr kumimoji="0" lang="en-GB" sz="1200" b="0" i="0" u="none" strike="noStrike" kern="1200" cap="none" spc="0" normalizeH="0" baseline="0" noProof="0">
                <a:ln>
                  <a:noFill/>
                </a:ln>
                <a:solidFill>
                  <a:prstClr val="black"/>
                </a:solidFill>
                <a:effectLst/>
                <a:uLnTx/>
                <a:uFillTx/>
                <a:latin typeface="Arial"/>
                <a:ea typeface="+mn-ea"/>
                <a:cs typeface="Arial"/>
              </a:rPr>
              <a:t>, (3) </a:t>
            </a:r>
            <a:r>
              <a:rPr kumimoji="0" lang="en-GB" sz="1200" b="0" i="0" u="none" strike="noStrike" kern="1200" cap="none" spc="0" normalizeH="0" baseline="0" noProof="0">
                <a:ln>
                  <a:noFill/>
                </a:ln>
                <a:solidFill>
                  <a:prstClr val="black"/>
                </a:solidFill>
                <a:effectLst/>
                <a:uLnTx/>
                <a:uFillTx/>
                <a:latin typeface="Arial"/>
                <a:ea typeface="+mn-ea"/>
                <a:cs typeface="Arial"/>
                <a:hlinkClick r:id="rId6">
                  <a:extLst>
                    <a:ext uri="{A12FA001-AC4F-418D-AE19-62706E023703}">
                      <ahyp:hlinkClr xmlns:ahyp="http://schemas.microsoft.com/office/drawing/2018/hyperlinkcolor" val="tx"/>
                    </a:ext>
                  </a:extLst>
                </a:hlinkClick>
              </a:rPr>
              <a:t>Destitution in the UK 2023 | Joseph Rowntree Foundation (jrf.org.uk)</a:t>
            </a:r>
            <a:endParaRPr kumimoji="0" lang="en-GB" sz="1200" b="0" i="0" u="none" strike="noStrike" kern="1200" cap="none" spc="0" normalizeH="0" baseline="0" noProof="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24268822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00A970B-81C7-691F-4B1D-E9DFF4DB3AC4}"/>
              </a:ext>
            </a:extLst>
          </p:cNvPr>
          <p:cNvSpPr txBox="1"/>
          <p:nvPr/>
        </p:nvSpPr>
        <p:spPr>
          <a:xfrm>
            <a:off x="339969" y="278396"/>
            <a:ext cx="6096000" cy="369332"/>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Arial"/>
                <a:ea typeface="+mn-ea"/>
                <a:cs typeface="Arial"/>
              </a:rPr>
              <a:t>4. HEALTHY STANDARD OF LIVING</a:t>
            </a:r>
            <a:endParaRPr kumimoji="0" lang="en-GB" sz="2200" b="1"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540057DC-D8F1-8C85-1AC7-33ABDC810106}"/>
              </a:ext>
            </a:extLst>
          </p:cNvPr>
          <p:cNvSpPr txBox="1">
            <a:spLocks noGrp="1"/>
          </p:cNvSpPr>
          <p:nvPr>
            <p:ph type="title" idx="4294967295"/>
          </p:nvPr>
        </p:nvSpPr>
        <p:spPr>
          <a:xfrm>
            <a:off x="363415" y="709283"/>
            <a:ext cx="11465169"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a:ln>
                  <a:noFill/>
                </a:ln>
                <a:solidFill>
                  <a:srgbClr val="0082B3"/>
                </a:solidFill>
                <a:effectLst/>
                <a:uLnTx/>
                <a:uFillTx/>
                <a:latin typeface="Arial"/>
                <a:ea typeface="+mn-ea"/>
                <a:cs typeface="Arial"/>
              </a:rPr>
              <a:t>DRIVERS OF POVERTY IN LONDON ARE COMPLEX BUT THERE ARE WIDELY ACCEPTED CONTRIBUTING FACTORS</a:t>
            </a:r>
            <a:endParaRPr kumimoji="0" lang="en-GB" sz="3600" b="1" i="0" u="none" strike="noStrike" kern="1200" cap="none" spc="0" normalizeH="0" baseline="0" noProof="0">
              <a:ln>
                <a:noFill/>
              </a:ln>
              <a:solidFill>
                <a:srgbClr val="0082B3"/>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3D6DEA0-D561-4152-5AB6-BAB581C5906C}"/>
              </a:ext>
            </a:extLst>
          </p:cNvPr>
          <p:cNvSpPr txBox="1"/>
          <p:nvPr/>
        </p:nvSpPr>
        <p:spPr>
          <a:xfrm>
            <a:off x="339969" y="1842264"/>
            <a:ext cx="5972054" cy="452431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Housing costs: </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In London, poverty rates almost double when housing costs are accounted for showing that housing costs are a significant driver of poverty.</a:t>
            </a:r>
            <a:r>
              <a:rPr kumimoji="0" lang="en-GB" sz="1600" b="0" i="0" u="none" strike="noStrike" kern="1200" cap="none" spc="0" normalizeH="0" baseline="30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285750" lvl="0" indent="-285750">
              <a:buFont typeface="Arial" panose="020B0604020202020204" pitchFamily="34" charset="0"/>
              <a:buChar char="•"/>
              <a:defRPr/>
            </a:pP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In work poverty: </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The proportion of people (aged 16 and over) in poverty who are working appears to be higher in London than in the rest of England</a:t>
            </a:r>
            <a:r>
              <a:rPr kumimoji="0" lang="en-GB" sz="1600" b="0" i="0" u="none" strike="noStrike" kern="1200" cap="none" spc="0" normalizeH="0" baseline="30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2</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This may be driven by reductions in benefits available to low-income families, increasing housing costs, and being unable to work the number of hours </a:t>
            </a:r>
            <a:r>
              <a:rPr lang="en-GB" sz="1600">
                <a:solidFill>
                  <a:prstClr val="black"/>
                </a:solidFill>
                <a:latin typeface="Arial" panose="020B0604020202020204" pitchFamily="34" charset="0"/>
                <a:ea typeface="Times New Roman" panose="02020603050405020304" pitchFamily="18" charset="0"/>
                <a:cs typeface="Arial" panose="020B0604020202020204" pitchFamily="34" charset="0"/>
              </a:rPr>
              <a:t>desired.</a:t>
            </a:r>
            <a:r>
              <a:rPr kumimoji="0" lang="en-GB" sz="1600" b="0" i="0" u="none" strike="noStrike" kern="1200" cap="none" spc="0" normalizeH="0" baseline="30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Provision of childcare</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Costs of childcare are between 25 and 33 per cent higher in London than for Great Britain as a whole, which can lead to a barrier to work.</a:t>
            </a:r>
            <a:r>
              <a:rPr kumimoji="0" lang="en-GB" sz="1600" b="0" i="0" u="none" strike="noStrike" kern="1200" cap="none" spc="0" normalizeH="0" baseline="3000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4</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Cost of Living: </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Analysis shows Londoners are experiencing higher inflation for local goods and services than the average across the UK.</a:t>
            </a:r>
            <a:r>
              <a:rPr kumimoji="0" lang="en-GB" sz="1600" b="0" i="0" u="none" strike="noStrike" kern="1200" cap="none" spc="0" normalizeH="0" baseline="30000" noProof="0">
                <a:ln>
                  <a:noFill/>
                </a:ln>
                <a:solidFill>
                  <a:prstClr val="black"/>
                </a:solidFill>
                <a:effectLst/>
                <a:uLnTx/>
                <a:uFillTx/>
                <a:latin typeface="Arial" panose="020B0604020202020204" pitchFamily="34" charset="0"/>
                <a:ea typeface="+mn-ea"/>
                <a:cs typeface="Arial" panose="020B0604020202020204" pitchFamily="34" charset="0"/>
              </a:rPr>
              <a:t>5</a:t>
            </a:r>
            <a:endParaRPr kumimoji="0" lang="en-GB" sz="1600" b="0" i="0" u="none" strike="noStrike" kern="1200" cap="none" spc="0" normalizeH="0" baseline="30000" noProof="0">
              <a:ln>
                <a:noFill/>
              </a:ln>
              <a:solidFill>
                <a:srgbClr val="353D42"/>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21B0C0F9-F096-A2D6-38BD-B3B6D06B54F5}"/>
              </a:ext>
            </a:extLst>
          </p:cNvPr>
          <p:cNvSpPr txBox="1"/>
          <p:nvPr/>
        </p:nvSpPr>
        <p:spPr>
          <a:xfrm>
            <a:off x="6435969" y="1825064"/>
            <a:ext cx="563513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Figure 23: Households with income below 60% median in London, 1994/95-2022/23, before and after housing costs (%)</a:t>
            </a:r>
          </a:p>
        </p:txBody>
      </p:sp>
      <p:pic>
        <p:nvPicPr>
          <p:cNvPr id="9" name="Picture 8" descr="A graph showing the proportion of London households in relative poverty before and after housing costs. It shows a consistent 10-15 percentage point difference">
            <a:extLst>
              <a:ext uri="{FF2B5EF4-FFF2-40B4-BE49-F238E27FC236}">
                <a16:creationId xmlns:a16="http://schemas.microsoft.com/office/drawing/2014/main" id="{6462BAF4-CEDB-E786-27C7-2D5F0B6492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5122" y="2371680"/>
            <a:ext cx="4454554" cy="3916348"/>
          </a:xfrm>
          <a:prstGeom prst="rect">
            <a:avLst/>
          </a:prstGeom>
        </p:spPr>
      </p:pic>
      <p:sp>
        <p:nvSpPr>
          <p:cNvPr id="2" name="TextBox 1">
            <a:extLst>
              <a:ext uri="{FF2B5EF4-FFF2-40B4-BE49-F238E27FC236}">
                <a16:creationId xmlns:a16="http://schemas.microsoft.com/office/drawing/2014/main" id="{54740181-748A-0A44-75F4-A47A64EDEC56}"/>
              </a:ext>
            </a:extLst>
          </p:cNvPr>
          <p:cNvSpPr txBox="1"/>
          <p:nvPr/>
        </p:nvSpPr>
        <p:spPr>
          <a:xfrm>
            <a:off x="363414" y="6389975"/>
            <a:ext cx="11488617" cy="40011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a:ea typeface="+mn-ea"/>
                <a:cs typeface="Times New Roman"/>
              </a:rPr>
              <a:t>Source: (1) </a:t>
            </a:r>
            <a:r>
              <a:rPr kumimoji="0" lang="en-GB" sz="1000" b="0" i="0" u="none" strike="noStrike" kern="1200" cap="none" spc="0" normalizeH="0" baseline="0" noProof="0">
                <a:ln>
                  <a:noFill/>
                </a:ln>
                <a:solidFill>
                  <a:prstClr val="black"/>
                </a:solidFill>
                <a:effectLst/>
                <a:uLnTx/>
                <a:uFillTx/>
                <a:latin typeface="Arial"/>
                <a:ea typeface="+mn-ea"/>
                <a:cs typeface="Arial"/>
                <a:hlinkClick r:id="rId4">
                  <a:extLst>
                    <a:ext uri="{A12FA001-AC4F-418D-AE19-62706E023703}">
                      <ahyp:hlinkClr xmlns:ahyp="http://schemas.microsoft.com/office/drawing/2018/hyperlinkcolor" val="tx"/>
                    </a:ext>
                  </a:extLst>
                </a:hlinkClick>
              </a:rPr>
              <a:t>Economic Fairness – Population in Poverty – London Datastore</a:t>
            </a:r>
            <a:r>
              <a:rPr kumimoji="0" lang="en-GB" sz="1000" b="0" i="0" u="none" strike="noStrike" kern="1200" cap="none" spc="0" normalizeH="0" baseline="0" noProof="0">
                <a:ln>
                  <a:noFill/>
                </a:ln>
                <a:solidFill>
                  <a:prstClr val="black"/>
                </a:solidFill>
                <a:effectLst/>
                <a:uLnTx/>
                <a:uFillTx/>
                <a:latin typeface="Arial"/>
                <a:ea typeface="+mn-ea"/>
                <a:cs typeface="Arial"/>
              </a:rPr>
              <a:t>, (2) </a:t>
            </a:r>
            <a:r>
              <a:rPr kumimoji="0" lang="en-GB" sz="1000" b="0" i="0" u="none" strike="noStrike" kern="1200" cap="none" spc="0" normalizeH="0" baseline="0" noProof="0">
                <a:ln>
                  <a:noFill/>
                </a:ln>
                <a:solidFill>
                  <a:prstClr val="black"/>
                </a:solidFill>
                <a:effectLst/>
                <a:uLnTx/>
                <a:uFillTx/>
                <a:latin typeface="Arial"/>
                <a:ea typeface="+mn-ea"/>
                <a:cs typeface="Arial"/>
                <a:hlinkClick r:id="rId5">
                  <a:extLst>
                    <a:ext uri="{A12FA001-AC4F-418D-AE19-62706E023703}">
                      <ahyp:hlinkClr xmlns:ahyp="http://schemas.microsoft.com/office/drawing/2018/hyperlinkcolor" val="tx"/>
                    </a:ext>
                  </a:extLst>
                </a:hlinkClick>
              </a:rPr>
              <a:t>Work &amp; Worklessness, London Unemployment - Trust For London | Trust for London</a:t>
            </a:r>
            <a:r>
              <a:rPr kumimoji="0" lang="en-GB" sz="1000" b="0" i="0" u="none" strike="noStrike" kern="1200" cap="none" spc="0" normalizeH="0" baseline="0" noProof="0">
                <a:ln>
                  <a:noFill/>
                </a:ln>
                <a:solidFill>
                  <a:prstClr val="black"/>
                </a:solidFill>
                <a:effectLst/>
                <a:uLnTx/>
                <a:uFillTx/>
                <a:latin typeface="Arial"/>
                <a:ea typeface="+mn-ea"/>
                <a:cs typeface="Arial"/>
              </a:rPr>
              <a:t>, (3) Joseph Rowntree Foundation - What has driven the rise of in-work poverty? (4) </a:t>
            </a:r>
            <a:r>
              <a:rPr kumimoji="0" lang="en-GB" sz="1000" b="0" i="0" u="none" strike="noStrike" kern="1200" cap="none" spc="0" normalizeH="0" baseline="0" noProof="0">
                <a:ln>
                  <a:noFill/>
                </a:ln>
                <a:solidFill>
                  <a:prstClr val="black"/>
                </a:solidFill>
                <a:effectLst/>
                <a:uLnTx/>
                <a:uFillTx/>
                <a:latin typeface="Arial"/>
                <a:ea typeface="+mn-ea"/>
                <a:cs typeface="Arial"/>
                <a:hlinkClick r:id="rId6">
                  <a:extLst>
                    <a:ext uri="{A12FA001-AC4F-418D-AE19-62706E023703}">
                      <ahyp:hlinkClr xmlns:ahyp="http://schemas.microsoft.com/office/drawing/2018/hyperlinkcolor" val="tx"/>
                    </a:ext>
                  </a:extLst>
                </a:hlinkClick>
              </a:rPr>
              <a:t>Economic Fairness – Childcare Costs – London Datastore</a:t>
            </a:r>
            <a:r>
              <a:rPr kumimoji="0" lang="en-GB" sz="1000" b="0" i="0" u="none" strike="noStrike" kern="1200" cap="none" spc="0" normalizeH="0" baseline="0" noProof="0">
                <a:ln>
                  <a:noFill/>
                </a:ln>
                <a:solidFill>
                  <a:prstClr val="black"/>
                </a:solidFill>
                <a:effectLst/>
                <a:uLnTx/>
                <a:uFillTx/>
                <a:latin typeface="Arial"/>
                <a:ea typeface="+mn-ea"/>
                <a:cs typeface="Arial"/>
              </a:rPr>
              <a:t>, (5) </a:t>
            </a:r>
            <a:r>
              <a:rPr kumimoji="0" lang="en-GB" sz="1000" b="0" i="0" u="none" strike="noStrike" kern="1200" cap="none" spc="0" normalizeH="0" baseline="0" noProof="0">
                <a:ln>
                  <a:noFill/>
                </a:ln>
                <a:solidFill>
                  <a:prstClr val="black"/>
                </a:solidFill>
                <a:effectLst/>
                <a:uLnTx/>
                <a:uFillTx/>
                <a:latin typeface="Arial"/>
                <a:ea typeface="+mn-ea"/>
                <a:cs typeface="Arial"/>
                <a:hlinkClick r:id="rId7">
                  <a:extLst>
                    <a:ext uri="{A12FA001-AC4F-418D-AE19-62706E023703}">
                      <ahyp:hlinkClr xmlns:ahyp="http://schemas.microsoft.com/office/drawing/2018/hyperlinkcolor" val="tx"/>
                    </a:ext>
                  </a:extLst>
                </a:hlinkClick>
              </a:rPr>
              <a:t>Impacts of rising cost of living on London - London Datastore</a:t>
            </a:r>
            <a:endParaRPr kumimoji="0" lang="en-GB" sz="1000" b="0" i="0" u="none" strike="noStrike" kern="1200" cap="none" spc="0" normalizeH="0" baseline="0" noProof="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31221352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00A970B-81C7-691F-4B1D-E9DFF4DB3AC4}"/>
              </a:ext>
            </a:extLst>
          </p:cNvPr>
          <p:cNvSpPr txBox="1"/>
          <p:nvPr/>
        </p:nvSpPr>
        <p:spPr>
          <a:xfrm>
            <a:off x="339969" y="278396"/>
            <a:ext cx="6096000" cy="369332"/>
          </a:xfrm>
          <a:prstGeom prst="rect">
            <a:avLst/>
          </a:prstGeom>
          <a:noFill/>
        </p:spPr>
        <p:txBody>
          <a:bodyPr wrap="square" lIns="91440" tIns="45720" rIns="91440" bIns="45720" anchor="t">
            <a:spAutoFit/>
          </a:bodyPr>
          <a:lstStyle/>
          <a:p>
            <a:pPr>
              <a:defRPr/>
            </a:pPr>
            <a:r>
              <a:rPr kumimoji="0" lang="en-GB" b="1" i="0" u="none" strike="noStrike" kern="1200" cap="none" spc="0" normalizeH="0" baseline="0" noProof="0">
                <a:ln>
                  <a:noFill/>
                </a:ln>
                <a:solidFill>
                  <a:prstClr val="black"/>
                </a:solidFill>
                <a:effectLst/>
                <a:uLnTx/>
                <a:uFillTx/>
                <a:latin typeface="Arial"/>
                <a:cs typeface="Arial"/>
              </a:rPr>
              <a:t>4. HEALTHY STANDARD OF LIVING</a:t>
            </a:r>
            <a:r>
              <a:rPr lang="en-GB" b="1">
                <a:solidFill>
                  <a:prstClr val="black"/>
                </a:solidFill>
                <a:latin typeface="Arial"/>
                <a:cs typeface="Arial"/>
              </a:rPr>
              <a:t> </a:t>
            </a:r>
            <a:endParaRPr kumimoji="0" lang="en-GB"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540057DC-D8F1-8C85-1AC7-33ABDC810106}"/>
              </a:ext>
            </a:extLst>
          </p:cNvPr>
          <p:cNvSpPr txBox="1">
            <a:spLocks noGrp="1"/>
          </p:cNvSpPr>
          <p:nvPr>
            <p:ph type="title" idx="4294967295"/>
          </p:nvPr>
        </p:nvSpPr>
        <p:spPr>
          <a:xfrm>
            <a:off x="363415" y="709283"/>
            <a:ext cx="11465169"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a:ln>
                  <a:noFill/>
                </a:ln>
                <a:solidFill>
                  <a:srgbClr val="0082B3"/>
                </a:solidFill>
                <a:effectLst/>
                <a:uLnTx/>
                <a:uFillTx/>
                <a:latin typeface="Arial"/>
                <a:ea typeface="+mn-ea"/>
                <a:cs typeface="Arial"/>
              </a:rPr>
              <a:t>POVERTY RATES VARY SIGNIFICANTLY ACROSS DIFFERENT DEMOGRAPHIC GROUPS IN LONDON</a:t>
            </a:r>
          </a:p>
        </p:txBody>
      </p:sp>
      <p:sp>
        <p:nvSpPr>
          <p:cNvPr id="3" name="TextBox 2">
            <a:extLst>
              <a:ext uri="{FF2B5EF4-FFF2-40B4-BE49-F238E27FC236}">
                <a16:creationId xmlns:a16="http://schemas.microsoft.com/office/drawing/2014/main" id="{63D6DEA0-D561-4152-5AB6-BAB581C5906C}"/>
              </a:ext>
            </a:extLst>
          </p:cNvPr>
          <p:cNvSpPr txBox="1"/>
          <p:nvPr/>
        </p:nvSpPr>
        <p:spPr>
          <a:xfrm>
            <a:off x="338432" y="1804261"/>
            <a:ext cx="7368241" cy="4932119"/>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a:ln>
                  <a:noFill/>
                </a:ln>
                <a:solidFill>
                  <a:srgbClr val="353D42"/>
                </a:solidFill>
                <a:effectLst/>
                <a:uLnTx/>
                <a:uFillTx/>
                <a:latin typeface="Arial"/>
                <a:cs typeface="Arial"/>
              </a:rPr>
              <a:t>The highest poverty rates are experienced by workless families (52%) and households comprised of single people with children (47%)</a:t>
            </a:r>
            <a:r>
              <a:rPr kumimoji="0" lang="en-GB" sz="1500" b="0" i="0" u="none" strike="noStrike" kern="1200" cap="none" spc="0" normalizeH="0" baseline="30000" noProof="0">
                <a:ln>
                  <a:noFill/>
                </a:ln>
                <a:solidFill>
                  <a:srgbClr val="353D42"/>
                </a:solidFill>
                <a:effectLst/>
                <a:uLnTx/>
                <a:uFillTx/>
                <a:latin typeface="Arial"/>
                <a:cs typeface="Arial"/>
              </a:rPr>
              <a:t>1</a:t>
            </a:r>
            <a:r>
              <a:rPr kumimoji="0" lang="en-GB" sz="1500" b="0" i="0" u="none" strike="noStrike" kern="1200" cap="none" spc="0" normalizeH="0" baseline="0" noProof="0">
                <a:ln>
                  <a:noFill/>
                </a:ln>
                <a:solidFill>
                  <a:srgbClr val="353D42"/>
                </a:solidFill>
                <a:effectLst/>
                <a:uLnTx/>
                <a:uFillTx/>
                <a:latin typeface="Arial"/>
                <a:cs typeface="Arial"/>
              </a:rPr>
              <a:t>. </a:t>
            </a:r>
            <a:endParaRPr lang="en-GB" sz="1500" b="0" i="0" u="none" strike="noStrike" kern="1200" cap="none" spc="0" normalizeH="0" baseline="0" noProof="0">
              <a:ln>
                <a:noFill/>
              </a:ln>
              <a:solidFill>
                <a:srgbClr val="353D42"/>
              </a:solidFill>
              <a:effectLst/>
              <a:uLnTx/>
              <a:uFillTx/>
              <a:latin typeface="Arial"/>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050" b="0" i="0" u="none" strike="noStrike" kern="1200" cap="none" spc="0" normalizeH="0" baseline="0" noProof="0">
              <a:ln>
                <a:noFill/>
              </a:ln>
              <a:solidFill>
                <a:srgbClr val="353D42"/>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a:ln>
                  <a:noFill/>
                </a:ln>
                <a:solidFill>
                  <a:srgbClr val="353D42"/>
                </a:solidFill>
                <a:effectLst/>
                <a:uLnTx/>
                <a:uFillTx/>
                <a:latin typeface="Arial"/>
                <a:cs typeface="Arial"/>
              </a:rPr>
              <a:t>Black and minority ethnic groups are far more likely to be in poverty (33%) than White people (18%), and single pensioners also have a higher than average poverty rate at 30%.</a:t>
            </a:r>
            <a:r>
              <a:rPr kumimoji="0" lang="en-GB" sz="1500" b="0" i="0" u="none" strike="noStrike" kern="1200" cap="none" spc="0" normalizeH="0" baseline="30000" noProof="0">
                <a:ln>
                  <a:noFill/>
                </a:ln>
                <a:solidFill>
                  <a:srgbClr val="353D42"/>
                </a:solidFill>
                <a:effectLst/>
                <a:uLnTx/>
                <a:uFillTx/>
                <a:latin typeface="Arial"/>
                <a:cs typeface="Arial"/>
              </a:rPr>
              <a:t>1</a:t>
            </a:r>
            <a:endParaRPr lang="en-GB" sz="1500" b="0" i="0" u="none" strike="noStrike" kern="1200" cap="none" spc="0" normalizeH="0" baseline="30000" noProof="0">
              <a:ln>
                <a:noFill/>
              </a:ln>
              <a:solidFill>
                <a:srgbClr val="353D42"/>
              </a:solidFill>
              <a:effectLst/>
              <a:uLnTx/>
              <a:uFillTx/>
              <a:latin typeface="Arial"/>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050" b="0" i="0" u="none" strike="noStrike" kern="1200" cap="none" spc="0" normalizeH="0" baseline="0" noProof="0">
              <a:ln>
                <a:noFill/>
              </a:ln>
              <a:solidFill>
                <a:srgbClr val="353D42"/>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a:ln>
                  <a:noFill/>
                </a:ln>
                <a:solidFill>
                  <a:srgbClr val="353D42"/>
                </a:solidFill>
                <a:effectLst/>
                <a:uLnTx/>
                <a:uFillTx/>
                <a:latin typeface="Arial"/>
                <a:cs typeface="Arial"/>
              </a:rPr>
              <a:t>All groups in London have higher poverty rates than the national average except working families, couples without children, couple pensioner and White individuals.</a:t>
            </a:r>
            <a:r>
              <a:rPr kumimoji="0" lang="en-GB" sz="1500" b="0" i="0" u="none" strike="noStrike" kern="1200" cap="none" spc="0" normalizeH="0" baseline="30000" noProof="0">
                <a:ln>
                  <a:noFill/>
                </a:ln>
                <a:solidFill>
                  <a:srgbClr val="353D42"/>
                </a:solidFill>
                <a:effectLst/>
                <a:uLnTx/>
                <a:uFillTx/>
                <a:latin typeface="Arial"/>
                <a:cs typeface="Arial"/>
              </a:rPr>
              <a:t>1</a:t>
            </a:r>
            <a:endParaRPr lang="en-GB" sz="1500" b="0" i="0" u="none" strike="noStrike" kern="1200" cap="none" spc="0" normalizeH="0" baseline="30000" noProof="0">
              <a:ln>
                <a:noFill/>
              </a:ln>
              <a:solidFill>
                <a:srgbClr val="353D42"/>
              </a:solidFill>
              <a:effectLst/>
              <a:uLnTx/>
              <a:uFillTx/>
              <a:latin typeface="Arial"/>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050" b="0" i="0" u="none" strike="noStrike" kern="1200" cap="none" spc="0" normalizeH="0" baseline="0" noProof="0">
              <a:ln>
                <a:noFill/>
              </a:ln>
              <a:solidFill>
                <a:srgbClr val="353D42"/>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a:ln>
                  <a:noFill/>
                </a:ln>
                <a:solidFill>
                  <a:srgbClr val="353D42"/>
                </a:solidFill>
                <a:effectLst/>
                <a:uLnTx/>
                <a:uFillTx/>
                <a:latin typeface="Arial"/>
                <a:cs typeface="Arial"/>
              </a:rPr>
              <a:t>In the three years to 2021/22</a:t>
            </a:r>
            <a:r>
              <a:rPr kumimoji="0" lang="en-GB" sz="1500" b="1" i="0" u="none" strike="noStrike" kern="1200" cap="none" spc="0" normalizeH="0" baseline="0" noProof="0">
                <a:ln>
                  <a:noFill/>
                </a:ln>
                <a:solidFill>
                  <a:srgbClr val="353D42"/>
                </a:solidFill>
                <a:effectLst/>
                <a:uLnTx/>
                <a:uFillTx/>
                <a:latin typeface="Arial"/>
                <a:cs typeface="Arial"/>
              </a:rPr>
              <a:t>*</a:t>
            </a:r>
            <a:r>
              <a:rPr kumimoji="0" lang="en-GB" sz="1500" b="0" i="0" u="none" strike="noStrike" kern="1200" cap="none" spc="0" normalizeH="0" baseline="0" noProof="0">
                <a:ln>
                  <a:noFill/>
                </a:ln>
                <a:solidFill>
                  <a:srgbClr val="353D42"/>
                </a:solidFill>
                <a:effectLst/>
                <a:uLnTx/>
                <a:uFillTx/>
                <a:latin typeface="Arial"/>
                <a:cs typeface="Arial"/>
              </a:rPr>
              <a:t> Londoners who live in families that include a disabled person are more likely to be in poverty (33%) than those living in families that do not include a disabled person (22%).</a:t>
            </a:r>
            <a:r>
              <a:rPr kumimoji="0" lang="en-GB" sz="1500" b="0" i="0" u="none" strike="noStrike" kern="1200" cap="none" spc="0" normalizeH="0" baseline="30000" noProof="0">
                <a:ln>
                  <a:noFill/>
                </a:ln>
                <a:solidFill>
                  <a:srgbClr val="353D42"/>
                </a:solidFill>
                <a:effectLst/>
                <a:uLnTx/>
                <a:uFillTx/>
                <a:latin typeface="Arial"/>
                <a:cs typeface="Arial"/>
              </a:rPr>
              <a:t>2</a:t>
            </a:r>
            <a:endParaRPr lang="en-GB" sz="1500" b="0" i="0" u="none" strike="noStrike" kern="1200" cap="none" spc="0" normalizeH="0" baseline="30000" noProof="0">
              <a:ln>
                <a:noFill/>
              </a:ln>
              <a:solidFill>
                <a:srgbClr val="353D42"/>
              </a:solidFill>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50" b="0" i="0" u="none" strike="noStrike" kern="1200" cap="none" spc="0" normalizeH="0" baseline="0" noProof="0">
              <a:ln>
                <a:noFill/>
              </a:ln>
              <a:solidFill>
                <a:srgbClr val="353D42"/>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a:ln>
                  <a:noFill/>
                </a:ln>
                <a:solidFill>
                  <a:srgbClr val="353D42"/>
                </a:solidFill>
                <a:effectLst/>
                <a:uLnTx/>
                <a:uFillTx/>
                <a:latin typeface="Arial"/>
                <a:cs typeface="Arial"/>
              </a:rPr>
              <a:t>Intersectionality must also be considered because different identities are not separate, but overlapping, and these different elements of identity interact and create distinct experiences of poverty.</a:t>
            </a:r>
            <a:r>
              <a:rPr kumimoji="0" lang="en-GB" sz="1500" b="0" i="0" u="none" strike="noStrike" kern="1200" cap="none" spc="0" normalizeH="0" baseline="30000" noProof="0">
                <a:ln>
                  <a:noFill/>
                </a:ln>
                <a:solidFill>
                  <a:srgbClr val="353D42"/>
                </a:solidFill>
                <a:effectLst/>
                <a:uLnTx/>
                <a:uFillTx/>
                <a:latin typeface="Arial"/>
                <a:cs typeface="Arial"/>
              </a:rPr>
              <a:t>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500" baseline="30000">
              <a:solidFill>
                <a:srgbClr val="353D42"/>
              </a:solidFill>
              <a:latin typeface="Arial"/>
              <a:cs typeface="Arial"/>
            </a:endParaRPr>
          </a:p>
          <a:p>
            <a:pPr marR="0" lvl="0" algn="l" defTabSz="914400" rtl="0" eaLnBrk="1" fontAlgn="auto" latinLnBrk="0" hangingPunct="1">
              <a:lnSpc>
                <a:spcPct val="100000"/>
              </a:lnSpc>
              <a:spcBef>
                <a:spcPts val="0"/>
              </a:spcBef>
              <a:spcAft>
                <a:spcPts val="0"/>
              </a:spcAft>
              <a:buClrTx/>
              <a:buSzTx/>
              <a:tabLst/>
              <a:defRPr/>
            </a:pPr>
            <a:r>
              <a:rPr lang="en-GB" sz="1200" b="1" i="0" u="none" strike="noStrike" kern="1200" cap="none" spc="0" normalizeH="0" noProof="0">
                <a:ln>
                  <a:noFill/>
                </a:ln>
                <a:solidFill>
                  <a:srgbClr val="353D42"/>
                </a:solidFill>
                <a:effectLst/>
                <a:uLnTx/>
                <a:uFillTx/>
                <a:latin typeface="Arial"/>
                <a:cs typeface="Arial"/>
              </a:rPr>
              <a:t>*Note: </a:t>
            </a:r>
            <a:r>
              <a:rPr lang="en-GB" sz="1200" b="0" i="0" u="none" strike="noStrike" kern="1200" cap="none" spc="0" normalizeH="0" noProof="0">
                <a:ln>
                  <a:noFill/>
                </a:ln>
                <a:solidFill>
                  <a:srgbClr val="353D42"/>
                </a:solidFill>
                <a:effectLst/>
                <a:uLnTx/>
                <a:uFillTx/>
                <a:latin typeface="Arial"/>
                <a:cs typeface="Arial"/>
              </a:rPr>
              <a:t>Data for 2020/21 was not included in this average due to the significant impact of the COVID-19 pandemic in that year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Foundry Form Sans"/>
              <a:ea typeface="+mn-ea"/>
              <a:cs typeface="Times New Roman" panose="02020603050405020304" pitchFamily="18" charset="0"/>
            </a:endParaRPr>
          </a:p>
        </p:txBody>
      </p:sp>
      <p:sp>
        <p:nvSpPr>
          <p:cNvPr id="8" name="TextBox 7">
            <a:extLst>
              <a:ext uri="{FF2B5EF4-FFF2-40B4-BE49-F238E27FC236}">
                <a16:creationId xmlns:a16="http://schemas.microsoft.com/office/drawing/2014/main" id="{B94D4BAA-7A30-1422-D8FC-39D8DE22CD12}"/>
              </a:ext>
            </a:extLst>
          </p:cNvPr>
          <p:cNvSpPr txBox="1"/>
          <p:nvPr/>
        </p:nvSpPr>
        <p:spPr>
          <a:xfrm>
            <a:off x="7706673" y="1804261"/>
            <a:ext cx="428026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latin typeface="Arial" panose="020B0604020202020204" pitchFamily="34" charset="0"/>
                <a:cs typeface="Arial" panose="020B0604020202020204" pitchFamily="34" charset="0"/>
              </a:rPr>
              <a:t>Figure 24: Poverty rates by demographic characteristics in London (2021/22)</a:t>
            </a:r>
          </a:p>
        </p:txBody>
      </p:sp>
      <p:pic>
        <p:nvPicPr>
          <p:cNvPr id="6" name="Picture 5" descr="A bar chart showing the proportion of people in different demographic categories who are living in relative poverty in London. This shows that workless families, single people with children, and people from Black and minority and ethnic groups have a higher prevalence of poverty than average.">
            <a:extLst>
              <a:ext uri="{FF2B5EF4-FFF2-40B4-BE49-F238E27FC236}">
                <a16:creationId xmlns:a16="http://schemas.microsoft.com/office/drawing/2014/main" id="{E305F995-0243-54A6-17CC-30459A5523D3}"/>
              </a:ext>
            </a:extLst>
          </p:cNvPr>
          <p:cNvPicPr>
            <a:picLocks noChangeAspect="1"/>
          </p:cNvPicPr>
          <p:nvPr/>
        </p:nvPicPr>
        <p:blipFill rotWithShape="1">
          <a:blip r:embed="rId3">
            <a:extLst>
              <a:ext uri="{28A0092B-C50C-407E-A947-70E740481C1C}">
                <a14:useLocalDpi xmlns:a14="http://schemas.microsoft.com/office/drawing/2010/main" val="0"/>
              </a:ext>
            </a:extLst>
          </a:blip>
          <a:srcRect t="7172"/>
          <a:stretch/>
        </p:blipFill>
        <p:spPr>
          <a:xfrm>
            <a:off x="7862745" y="2367106"/>
            <a:ext cx="3411896" cy="4222923"/>
          </a:xfrm>
          <a:prstGeom prst="rect">
            <a:avLst/>
          </a:prstGeom>
        </p:spPr>
      </p:pic>
      <p:sp>
        <p:nvSpPr>
          <p:cNvPr id="2" name="TextBox 1">
            <a:extLst>
              <a:ext uri="{FF2B5EF4-FFF2-40B4-BE49-F238E27FC236}">
                <a16:creationId xmlns:a16="http://schemas.microsoft.com/office/drawing/2014/main" id="{54740181-748A-0A44-75F4-A47A64EDEC56}"/>
              </a:ext>
            </a:extLst>
          </p:cNvPr>
          <p:cNvSpPr txBox="1"/>
          <p:nvPr/>
        </p:nvSpPr>
        <p:spPr>
          <a:xfrm>
            <a:off x="363415" y="6389975"/>
            <a:ext cx="7499330" cy="40011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a:cs typeface="Times New Roman"/>
              </a:rPr>
              <a:t>Source: (1) </a:t>
            </a:r>
            <a:r>
              <a:rPr kumimoji="0" lang="en-GB" sz="1000" b="0" i="0" u="none" strike="noStrike" kern="1200" cap="none" spc="0" normalizeH="0" baseline="0" noProof="0">
                <a:ln>
                  <a:noFill/>
                </a:ln>
                <a:solidFill>
                  <a:prstClr val="black"/>
                </a:solidFill>
                <a:effectLst/>
                <a:uLnTx/>
                <a:uFillTx/>
                <a:latin typeface="Arial"/>
                <a:cs typeface="Arial"/>
                <a:hlinkClick r:id="rId4">
                  <a:extLst>
                    <a:ext uri="{A12FA001-AC4F-418D-AE19-62706E023703}">
                      <ahyp:hlinkClr xmlns:ahyp="http://schemas.microsoft.com/office/drawing/2018/hyperlinkcolor" val="tx"/>
                    </a:ext>
                  </a:extLst>
                </a:hlinkClick>
              </a:rPr>
              <a:t>Health Inequalities In London - Trust For London | Trust for London</a:t>
            </a:r>
            <a:r>
              <a:rPr kumimoji="0" lang="en-GB" sz="1000" b="0" i="0" u="none" strike="noStrike" kern="1200" cap="none" spc="0" normalizeH="0" baseline="0" noProof="0">
                <a:ln>
                  <a:noFill/>
                </a:ln>
                <a:solidFill>
                  <a:prstClr val="black"/>
                </a:solidFill>
                <a:effectLst/>
                <a:uLnTx/>
                <a:uFillTx/>
                <a:latin typeface="Arial"/>
                <a:cs typeface="Arial"/>
              </a:rPr>
              <a:t>; (2) </a:t>
            </a:r>
            <a:r>
              <a:rPr kumimoji="0" lang="en-GB" sz="1000" b="0" i="0" u="none" strike="noStrike" kern="1200" cap="none" spc="0" normalizeH="0" baseline="0" noProof="0">
                <a:ln>
                  <a:noFill/>
                </a:ln>
                <a:solidFill>
                  <a:prstClr val="black"/>
                </a:solidFill>
                <a:effectLst/>
                <a:uLnTx/>
                <a:uFillTx/>
                <a:latin typeface="Arial"/>
                <a:cs typeface="Arial"/>
                <a:hlinkClick r:id="rId5">
                  <a:extLst>
                    <a:ext uri="{A12FA001-AC4F-418D-AE19-62706E023703}">
                      <ahyp:hlinkClr xmlns:ahyp="http://schemas.microsoft.com/office/drawing/2018/hyperlinkcolor" val="tx"/>
                    </a:ext>
                  </a:extLst>
                </a:hlinkClick>
              </a:rPr>
              <a:t>Health Inequalities In London - Trust For London | Trust for London</a:t>
            </a:r>
            <a:r>
              <a:rPr kumimoji="0" lang="en-GB" sz="1000" b="0" i="0" u="none" strike="noStrike" kern="1200" cap="none" spc="0" normalizeH="0" baseline="0" noProof="0">
                <a:ln>
                  <a:noFill/>
                </a:ln>
                <a:solidFill>
                  <a:prstClr val="black"/>
                </a:solidFill>
                <a:effectLst/>
                <a:uLnTx/>
                <a:uFillTx/>
                <a:latin typeface="Arial"/>
                <a:cs typeface="Arial"/>
              </a:rPr>
              <a:t>, (3) </a:t>
            </a:r>
            <a:r>
              <a:rPr kumimoji="0" lang="en-GB" sz="1000" b="0" i="0" u="none" strike="noStrike" kern="1200" cap="none" spc="0" normalizeH="0" baseline="0" noProof="0">
                <a:ln>
                  <a:noFill/>
                </a:ln>
                <a:solidFill>
                  <a:prstClr val="black"/>
                </a:solidFill>
                <a:effectLst/>
                <a:uLnTx/>
                <a:uFillTx/>
                <a:latin typeface="Arial"/>
                <a:cs typeface="Arial"/>
                <a:hlinkClick r:id="rId6">
                  <a:extLst>
                    <a:ext uri="{A12FA001-AC4F-418D-AE19-62706E023703}">
                      <ahyp:hlinkClr xmlns:ahyp="http://schemas.microsoft.com/office/drawing/2018/hyperlinkcolor" val="tx"/>
                    </a:ext>
                  </a:extLst>
                </a:hlinkClick>
              </a:rPr>
              <a:t>Intersectionality Revealing the Reality of Poverty and Inequality in Scotland</a:t>
            </a:r>
            <a:endParaRPr kumimoji="0" lang="en-GB" sz="1000" b="0" i="0" u="none" strike="noStrike" kern="1200" cap="none" spc="0" normalizeH="0" baseline="0" noProof="0">
              <a:ln>
                <a:noFill/>
              </a:ln>
              <a:solidFill>
                <a:prstClr val="black"/>
              </a:solidFill>
              <a:effectLst/>
              <a:uLnTx/>
              <a:uFillTx/>
              <a:latin typeface="Arial"/>
              <a:cs typeface="Arial"/>
            </a:endParaRPr>
          </a:p>
        </p:txBody>
      </p:sp>
    </p:spTree>
    <p:extLst>
      <p:ext uri="{BB962C8B-B14F-4D97-AF65-F5344CB8AC3E}">
        <p14:creationId xmlns:p14="http://schemas.microsoft.com/office/powerpoint/2010/main" val="29938810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3EB0CACD-D1C8-45D6-A328-7D66CD96CD6E}"/>
              </a:ext>
            </a:extLst>
          </p:cNvPr>
          <p:cNvSpPr txBox="1">
            <a:spLocks noGrp="1"/>
          </p:cNvSpPr>
          <p:nvPr>
            <p:ph type="title" idx="4294967295"/>
          </p:nvPr>
        </p:nvSpPr>
        <p:spPr>
          <a:xfrm>
            <a:off x="614995" y="546851"/>
            <a:ext cx="10751768" cy="507791"/>
          </a:xfrm>
          <a:prstGeom prst="rect">
            <a:avLst/>
          </a:prstGeom>
          <a:noFill/>
          <a:ln w="25400" cap="flat" cmpd="sng" algn="ctr">
            <a:noFill/>
            <a:prstDash val="solid"/>
          </a:ln>
          <a:effectLst/>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0" tIns="45700" rIns="91425" bIns="457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rgbClr val="EE266D"/>
              </a:buClr>
              <a:buSzPts val="2800"/>
              <a:buFont typeface="Arial"/>
              <a:buNone/>
              <a:tabLst/>
              <a:defRPr/>
            </a:pPr>
            <a:r>
              <a:rPr kumimoji="0" lang="en-US" sz="3000" b="1" i="0" u="none" strike="noStrike" kern="0" cap="none" spc="190" normalizeH="0" baseline="0" noProof="0">
                <a:ln>
                  <a:noFill/>
                </a:ln>
                <a:solidFill>
                  <a:schemeClr val="accent3">
                    <a:lumMod val="75000"/>
                  </a:schemeClr>
                </a:solidFill>
                <a:effectLst/>
                <a:uLnTx/>
                <a:uFillTx/>
                <a:latin typeface="Arial" panose="020B0604020202020204" pitchFamily="34" charset="0"/>
                <a:ea typeface="Aktiv Grotesk" panose="020B0504020202020204" pitchFamily="34" charset="0"/>
                <a:cs typeface="Arial" panose="020B0604020202020204" pitchFamily="34" charset="0"/>
                <a:sym typeface="Arial"/>
              </a:rPr>
              <a:t>EXECUTIVE SUMMARY (1 of 5)</a:t>
            </a:r>
          </a:p>
        </p:txBody>
      </p:sp>
      <p:sp>
        <p:nvSpPr>
          <p:cNvPr id="16" name="TextBox 15">
            <a:extLst>
              <a:ext uri="{FF2B5EF4-FFF2-40B4-BE49-F238E27FC236}">
                <a16:creationId xmlns:a16="http://schemas.microsoft.com/office/drawing/2014/main" id="{50D55606-9498-4378-9AE7-7D19EB44EF7B}"/>
              </a:ext>
            </a:extLst>
          </p:cNvPr>
          <p:cNvSpPr txBox="1"/>
          <p:nvPr/>
        </p:nvSpPr>
        <p:spPr bwMode="gray">
          <a:xfrm>
            <a:off x="597794" y="1145684"/>
            <a:ext cx="11222537" cy="5533646"/>
          </a:xfrm>
          <a:prstGeom prst="rect">
            <a:avLst/>
          </a:prstGeom>
          <a:noFill/>
        </p:spPr>
        <p:txBody>
          <a:bodyPr wrap="square" lIns="0" tIns="0" rIns="0" bIns="0" rtlCol="0" anchor="t">
            <a:no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0" i="0" u="none" strike="noStrike" kern="0" cap="none" spc="0" normalizeH="0" baseline="0" noProof="0">
                <a:ln>
                  <a:noFill/>
                </a:ln>
                <a:effectLst/>
                <a:uLnTx/>
                <a:uFillTx/>
                <a:latin typeface="Arial"/>
                <a:ea typeface="+mn-ea"/>
                <a:cs typeface="Arial"/>
                <a:sym typeface="Arial"/>
              </a:rPr>
              <a:t>This report provides a snapshot of health inequalities in London based on available data sources and a shared overarching narrative that relevant partners can use in their work</a:t>
            </a:r>
          </a:p>
          <a:p>
            <a:pPr marL="285750" marR="0" lvl="0" indent="-285750" algn="l" defTabSz="914400" rtl="0" eaLnBrk="1" fontAlgn="auto" latinLnBrk="0" hangingPunct="1">
              <a:lnSpc>
                <a:spcPct val="100000"/>
              </a:lnSpc>
              <a:spcBef>
                <a:spcPts val="0"/>
              </a:spcBef>
              <a:spcAft>
                <a:spcPts val="1000"/>
              </a:spcAft>
              <a:buClrTx/>
              <a:buSzTx/>
              <a:buFont typeface="Wingdings" panose="05000000000000000000" pitchFamily="2" charset="2"/>
              <a:buChar char="§"/>
              <a:tabLst/>
              <a:defRPr/>
            </a:pPr>
            <a:r>
              <a:rPr kumimoji="0" lang="en-GB" sz="1400" b="0" i="0" u="none" strike="noStrike" kern="0" cap="none" spc="0" normalizeH="0" baseline="0" noProof="0">
                <a:ln>
                  <a:noFill/>
                </a:ln>
                <a:effectLst/>
                <a:uLnTx/>
                <a:uFillTx/>
                <a:latin typeface="Arial"/>
                <a:ea typeface="+mn-ea"/>
                <a:cs typeface="Arial"/>
                <a:sym typeface="Arial"/>
              </a:rPr>
              <a:t>An adapted version of the Kings Fund framework for measuring inequalities and the Marmot principles for addressing inequality have been used to organise this snapshot of inequalities in London into 7 parts summarised below </a:t>
            </a:r>
            <a:endParaRPr kumimoji="0" lang="en-US" sz="1400" b="0" i="0" u="none" strike="noStrike" kern="0" cap="none" spc="0" normalizeH="0" baseline="0" noProof="0">
              <a:ln>
                <a:noFill/>
              </a:ln>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400" b="1" i="0" u="none" strike="noStrike" kern="0" cap="none" spc="0" normalizeH="0" baseline="0" noProof="0">
                <a:ln>
                  <a:noFill/>
                </a:ln>
                <a:effectLst/>
                <a:uLnTx/>
                <a:uFillTx/>
                <a:latin typeface="Arial"/>
                <a:ea typeface="+mn-ea"/>
                <a:cs typeface="Arial"/>
                <a:sym typeface="Arial"/>
              </a:rPr>
              <a:t>Part 1 – Current context</a:t>
            </a:r>
          </a:p>
          <a:p>
            <a:pPr marL="342900" lvl="0" indent="-342900">
              <a:lnSpc>
                <a:spcPct val="107000"/>
              </a:lnSpc>
              <a:spcAft>
                <a:spcPts val="300"/>
              </a:spcAft>
              <a:buFont typeface="Wingdings" panose="05000000000000000000" pitchFamily="2" charset="2"/>
              <a:buChar char=""/>
            </a:pPr>
            <a:r>
              <a:rPr lang="en-GB" sz="1400" kern="100">
                <a:effectLst/>
                <a:latin typeface="Arial" panose="020B0604020202020204" pitchFamily="34" charset="0"/>
                <a:ea typeface="Calibri" panose="020F0502020204030204" pitchFamily="34" charset="0"/>
                <a:cs typeface="Arial" panose="020B0604020202020204" pitchFamily="34" charset="0"/>
              </a:rPr>
              <a:t>Following a temporary decline during the COVID-19 pandemic, London’s population has continued its long-term pattern of growth, mostly driven by a significant increase in international immigration. </a:t>
            </a:r>
          </a:p>
          <a:p>
            <a:pPr marL="342900" lvl="0" indent="-342900">
              <a:lnSpc>
                <a:spcPct val="107000"/>
              </a:lnSpc>
              <a:spcAft>
                <a:spcPts val="300"/>
              </a:spcAft>
              <a:buFont typeface="Wingdings" panose="05000000000000000000" pitchFamily="2" charset="2"/>
              <a:buChar char=""/>
            </a:pPr>
            <a:r>
              <a:rPr lang="en-GB" sz="1400" kern="100">
                <a:effectLst/>
                <a:latin typeface="Arial" panose="020B0604020202020204" pitchFamily="34" charset="0"/>
                <a:ea typeface="Calibri" panose="020F0502020204030204" pitchFamily="34" charset="0"/>
                <a:cs typeface="Arial" panose="020B0604020202020204" pitchFamily="34" charset="0"/>
              </a:rPr>
              <a:t>The 2021 Census recorded a London population of 8.8 million; however, this is likely to represent the lowest point in the COVID-19 dip.</a:t>
            </a:r>
          </a:p>
          <a:p>
            <a:pPr marL="342900" lvl="0" indent="-342900">
              <a:lnSpc>
                <a:spcPct val="107000"/>
              </a:lnSpc>
              <a:spcAft>
                <a:spcPts val="300"/>
              </a:spcAft>
              <a:buFont typeface="Wingdings" panose="05000000000000000000" pitchFamily="2" charset="2"/>
              <a:buChar char=""/>
            </a:pPr>
            <a:r>
              <a:rPr lang="en-GB" sz="1400" kern="100">
                <a:effectLst/>
                <a:latin typeface="Arial" panose="020B0604020202020204" pitchFamily="34" charset="0"/>
                <a:ea typeface="Calibri" panose="020F0502020204030204" pitchFamily="34" charset="0"/>
                <a:cs typeface="Arial" panose="020B0604020202020204" pitchFamily="34" charset="0"/>
              </a:rPr>
              <a:t>London is the youngest and most ethnically diverse region of the UK. </a:t>
            </a:r>
          </a:p>
          <a:p>
            <a:pPr marL="342900" lvl="0" indent="-342900">
              <a:lnSpc>
                <a:spcPct val="107000"/>
              </a:lnSpc>
              <a:spcAft>
                <a:spcPts val="300"/>
              </a:spcAft>
              <a:buFont typeface="Wingdings" panose="05000000000000000000" pitchFamily="2" charset="2"/>
              <a:buChar char=""/>
            </a:pPr>
            <a:r>
              <a:rPr lang="en-GB" sz="1400" kern="100">
                <a:effectLst/>
                <a:latin typeface="Arial" panose="020B0604020202020204" pitchFamily="34" charset="0"/>
                <a:ea typeface="Calibri" panose="020F0502020204030204" pitchFamily="34" charset="0"/>
                <a:cs typeface="Arial" panose="020B0604020202020204" pitchFamily="34" charset="0"/>
              </a:rPr>
              <a:t>There are large populations of people in inclusion health groups (e.g. homeless people, asylum seekers and refugees, and Gypsy, Roma and Traveller communities) living in London. People in these groups experience greater risk of poor health and complex health challenges. </a:t>
            </a:r>
          </a:p>
          <a:p>
            <a:pPr marL="342900" lvl="0" indent="-342900">
              <a:lnSpc>
                <a:spcPct val="107000"/>
              </a:lnSpc>
              <a:spcAft>
                <a:spcPts val="1000"/>
              </a:spcAft>
              <a:buFont typeface="Wingdings" panose="05000000000000000000" pitchFamily="2" charset="2"/>
              <a:buChar char=""/>
            </a:pPr>
            <a:r>
              <a:rPr lang="en-GB" sz="1400" kern="100">
                <a:effectLst/>
                <a:latin typeface="Arial" panose="020B0604020202020204" pitchFamily="34" charset="0"/>
                <a:ea typeface="Calibri" panose="020F0502020204030204" pitchFamily="34" charset="0"/>
                <a:cs typeface="Arial" panose="020B0604020202020204" pitchFamily="34" charset="0"/>
              </a:rPr>
              <a:t>The COVID-19 pandemic exposed stark health inequalities across the city, with people from Black and minority ethnic groups, and people living in deprived areas being most at risk of exposure and death. </a:t>
            </a:r>
            <a:endParaRPr lang="en-GB" sz="1400" b="0" i="0" u="none" strike="noStrike" kern="0" cap="none" spc="0" normalizeH="0" baseline="0" noProof="0">
              <a:ln>
                <a:noFill/>
              </a:ln>
              <a:effectLst/>
              <a:uLnTx/>
              <a:uFillTx/>
              <a:latin typeface="Arial"/>
              <a:cs typeface="Arial"/>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400" b="1" i="0" u="none" strike="noStrike" kern="0" cap="none" spc="0" normalizeH="0" baseline="0" noProof="0">
                <a:ln>
                  <a:noFill/>
                </a:ln>
                <a:effectLst/>
                <a:uLnTx/>
                <a:uFillTx/>
                <a:latin typeface="Arial"/>
                <a:ea typeface="+mn-ea"/>
                <a:cs typeface="Arial"/>
                <a:sym typeface="Arial"/>
              </a:rPr>
              <a:t>Part 2 – Health Inequality in Health Status</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GB" sz="1400" b="0" i="0" u="none" strike="noStrike" kern="0" cap="none" spc="0" normalizeH="0" baseline="0" noProof="0">
                <a:ln>
                  <a:noFill/>
                </a:ln>
                <a:effectLst/>
                <a:uLnTx/>
                <a:uFillTx/>
                <a:latin typeface="Arial"/>
                <a:ea typeface="+mn-ea"/>
                <a:cs typeface="Arial"/>
                <a:sym typeface="Arial"/>
              </a:rPr>
              <a:t>Life expectancy at birth in London was 80.3 years for males, and 84.4 for females </a:t>
            </a:r>
            <a:r>
              <a:rPr lang="en-GB" sz="1400" kern="0">
                <a:latin typeface="Arial"/>
                <a:cs typeface="Arial"/>
                <a:sym typeface="Arial"/>
              </a:rPr>
              <a:t>in 20</a:t>
            </a:r>
            <a:r>
              <a:rPr kumimoji="0" lang="en-GB" sz="1400" b="0" i="0" u="none" strike="noStrike" kern="0" cap="none" spc="0" normalizeH="0" baseline="0" noProof="0">
                <a:ln>
                  <a:noFill/>
                </a:ln>
                <a:effectLst/>
                <a:uLnTx/>
                <a:uFillTx/>
                <a:latin typeface="Arial"/>
                <a:ea typeface="+mn-ea"/>
                <a:cs typeface="Arial"/>
                <a:sym typeface="Arial"/>
              </a:rPr>
              <a:t>22. This represents a recovery to pre-pandemic levels, following a COVID-19 dip. Healthy life expectancy (HLE) has not changed significantly in London in recent years. </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GB" sz="1400" b="0" i="0" u="none" strike="noStrike" kern="0" cap="none" spc="0" normalizeH="0" baseline="0" noProof="0">
                <a:ln>
                  <a:noFill/>
                </a:ln>
                <a:effectLst/>
                <a:uLnTx/>
                <a:uFillTx/>
                <a:latin typeface="Arial"/>
                <a:ea typeface="+mn-ea"/>
                <a:cs typeface="Arial"/>
                <a:sym typeface="Arial"/>
              </a:rPr>
              <a:t>Not all London boroughs experienced a decline in life expectancy during the pandemic, and there is variation in life expectancy at birth and healthy life expectancy across boroughs. This correlates with the average level of deprivation in the borough.  </a:t>
            </a:r>
          </a:p>
          <a:p>
            <a:pPr marL="285750" indent="-285750">
              <a:spcAft>
                <a:spcPts val="600"/>
              </a:spcAft>
              <a:buFont typeface="Wingdings" panose="05000000000000000000" pitchFamily="2" charset="2"/>
              <a:buChar char="§"/>
              <a:defRPr/>
            </a:pPr>
            <a:r>
              <a:rPr lang="en-GB" sz="1400" kern="0">
                <a:cs typeface="Arial"/>
                <a:sym typeface="Arial"/>
              </a:rPr>
              <a:t>Data on life expectancy by ethnic group from 2011-2014 in England and Wales showed a complex pattern. Black African people had higher life expectancy than most. Disproportionately high mortality during COVID-19 may have reversed this, but ethnic group mortality rates are converging.</a:t>
            </a:r>
            <a:endParaRPr lang="en-GB" sz="1400" b="0" i="0" u="none" strike="noStrike" kern="0" cap="none" spc="0" normalizeH="0" baseline="0" noProof="0">
              <a:ln>
                <a:noFill/>
              </a:ln>
              <a:effectLst/>
              <a:highlight>
                <a:srgbClr val="FFFF00"/>
              </a:highligh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0" cap="none" spc="0" normalizeH="0" baseline="0" noProof="0">
              <a:ln>
                <a:noFill/>
              </a:ln>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0" cap="none" spc="0" normalizeH="0" baseline="0" noProof="0">
              <a:ln>
                <a:noFill/>
              </a:ln>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0" cap="none" spc="0" normalizeH="0" baseline="0" noProof="0">
              <a:ln>
                <a:noFill/>
              </a:ln>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0" cap="none" spc="0" normalizeH="0" baseline="0" noProof="0">
              <a:ln>
                <a:noFill/>
              </a:ln>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effectLst/>
              <a:uLnTx/>
              <a:uFillTx/>
              <a:latin typeface="Arial"/>
              <a:ea typeface="+mn-ea"/>
              <a:cs typeface="Arial"/>
              <a:sym typeface="Arial"/>
            </a:endParaRPr>
          </a:p>
        </p:txBody>
      </p:sp>
    </p:spTree>
    <p:extLst>
      <p:ext uri="{BB962C8B-B14F-4D97-AF65-F5344CB8AC3E}">
        <p14:creationId xmlns:p14="http://schemas.microsoft.com/office/powerpoint/2010/main" val="19974634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00A970B-81C7-691F-4B1D-E9DFF4DB3AC4}"/>
              </a:ext>
            </a:extLst>
          </p:cNvPr>
          <p:cNvSpPr txBox="1"/>
          <p:nvPr/>
        </p:nvSpPr>
        <p:spPr>
          <a:xfrm>
            <a:off x="339969" y="246866"/>
            <a:ext cx="6096000" cy="369332"/>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Arial"/>
                <a:ea typeface="+mn-ea"/>
                <a:cs typeface="Arial"/>
              </a:rPr>
              <a:t>4. HEALTHY STANDARD OF LIVING</a:t>
            </a:r>
            <a:endParaRPr kumimoji="0" lang="en-GB" sz="2200" b="1"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540057DC-D8F1-8C85-1AC7-33ABDC810106}"/>
              </a:ext>
            </a:extLst>
          </p:cNvPr>
          <p:cNvSpPr txBox="1">
            <a:spLocks noGrp="1"/>
          </p:cNvSpPr>
          <p:nvPr>
            <p:ph type="title" idx="4294967295"/>
          </p:nvPr>
        </p:nvSpPr>
        <p:spPr>
          <a:xfrm>
            <a:off x="363415" y="677753"/>
            <a:ext cx="11465169"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a:ln>
                  <a:noFill/>
                </a:ln>
                <a:solidFill>
                  <a:srgbClr val="0082B3"/>
                </a:solidFill>
                <a:effectLst/>
                <a:uLnTx/>
                <a:uFillTx/>
                <a:latin typeface="Arial"/>
                <a:ea typeface="+mn-ea"/>
                <a:cs typeface="Arial"/>
              </a:rPr>
              <a:t>CHILDREN ARE MORE LIKELY TO BE LIVING IN POVERTY IN LONDON AND RATES ARE HIGHER THAN FOR ENGLAND</a:t>
            </a:r>
          </a:p>
        </p:txBody>
      </p:sp>
      <p:sp>
        <p:nvSpPr>
          <p:cNvPr id="3" name="TextBox 2">
            <a:extLst>
              <a:ext uri="{FF2B5EF4-FFF2-40B4-BE49-F238E27FC236}">
                <a16:creationId xmlns:a16="http://schemas.microsoft.com/office/drawing/2014/main" id="{24346396-AF79-B36F-CFC3-C1DC66C27760}"/>
              </a:ext>
            </a:extLst>
          </p:cNvPr>
          <p:cNvSpPr txBox="1"/>
          <p:nvPr/>
        </p:nvSpPr>
        <p:spPr>
          <a:xfrm>
            <a:off x="363415" y="1859062"/>
            <a:ext cx="7182949" cy="4647426"/>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a:ln>
                  <a:noFill/>
                </a:ln>
                <a:solidFill>
                  <a:srgbClr val="353D42"/>
                </a:solidFill>
                <a:effectLst/>
                <a:uLnTx/>
                <a:uFillTx/>
                <a:latin typeface="Arial"/>
                <a:ea typeface="+mn-ea"/>
                <a:cs typeface="Arial"/>
              </a:rPr>
              <a:t>Children are more likely to be living in poverty than adults overall, with the latest estimate of 32% of London’s children in poverty for 2020/21-2022/23 </a:t>
            </a:r>
            <a:r>
              <a:rPr kumimoji="0" lang="en-GB" sz="1500" b="0" i="0" u="none" strike="noStrike" kern="0" cap="none" spc="0" normalizeH="0" baseline="0" noProof="0">
                <a:ln>
                  <a:noFill/>
                </a:ln>
                <a:solidFill>
                  <a:srgbClr val="353E43"/>
                </a:solidFill>
                <a:effectLst/>
                <a:uLnTx/>
                <a:uFillTx/>
                <a:latin typeface="Arial"/>
                <a:ea typeface="+mn-ea"/>
                <a:cs typeface="Arial"/>
                <a:sym typeface="Arial"/>
              </a:rPr>
              <a:t>using the relative poverty </a:t>
            </a:r>
            <a:r>
              <a:rPr kumimoji="0" lang="en-GB" sz="1500" b="1" i="0" u="sng" strike="noStrike" kern="0" cap="none" spc="0" normalizeH="0" baseline="0" noProof="0">
                <a:ln>
                  <a:noFill/>
                </a:ln>
                <a:solidFill>
                  <a:srgbClr val="353E43"/>
                </a:solidFill>
                <a:effectLst/>
                <a:uLnTx/>
                <a:uFillTx/>
                <a:latin typeface="Arial"/>
                <a:ea typeface="+mn-ea"/>
                <a:cs typeface="Arial"/>
                <a:sym typeface="Arial"/>
              </a:rPr>
              <a:t>after housing costs </a:t>
            </a:r>
            <a:r>
              <a:rPr kumimoji="0" lang="en-GB" sz="1500" b="0" i="0" u="none" strike="noStrike" kern="0" cap="none" spc="0" normalizeH="0" baseline="0" noProof="0">
                <a:ln>
                  <a:noFill/>
                </a:ln>
                <a:solidFill>
                  <a:srgbClr val="353E43"/>
                </a:solidFill>
                <a:effectLst/>
                <a:uLnTx/>
                <a:uFillTx/>
                <a:latin typeface="Arial"/>
                <a:ea typeface="+mn-ea"/>
                <a:cs typeface="Arial"/>
                <a:sym typeface="Arial"/>
              </a:rPr>
              <a:t>measure</a:t>
            </a:r>
            <a:r>
              <a:rPr kumimoji="0" lang="en-GB" sz="1500" b="0" i="0" u="none" strike="noStrike" kern="1200" cap="none" spc="0" normalizeH="0" baseline="0" noProof="0">
                <a:ln>
                  <a:noFill/>
                </a:ln>
                <a:solidFill>
                  <a:srgbClr val="353D42"/>
                </a:solidFill>
                <a:effectLst/>
                <a:uLnTx/>
                <a:uFillTx/>
                <a:latin typeface="Arial"/>
                <a:ea typeface="+mn-ea"/>
                <a:cs typeface="Arial"/>
              </a:rPr>
              <a:t>.</a:t>
            </a:r>
            <a:r>
              <a:rPr kumimoji="0" lang="en-GB" sz="1500" b="0" i="0" u="none" strike="noStrike" kern="1200" cap="none" spc="0" normalizeH="0" baseline="30000" noProof="0">
                <a:ln>
                  <a:noFill/>
                </a:ln>
                <a:solidFill>
                  <a:srgbClr val="353D42"/>
                </a:solidFill>
                <a:effectLst/>
                <a:uLnTx/>
                <a:uFillTx/>
                <a:latin typeface="Arial"/>
                <a:ea typeface="+mn-ea"/>
                <a:cs typeface="Arial"/>
              </a:rPr>
              <a:t>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a:ln>
                <a:noFill/>
              </a:ln>
              <a:solidFill>
                <a:srgbClr val="353D42"/>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a:ln>
                  <a:noFill/>
                </a:ln>
                <a:solidFill>
                  <a:srgbClr val="353D42"/>
                </a:solidFill>
                <a:effectLst/>
                <a:uLnTx/>
                <a:uFillTx/>
                <a:latin typeface="Arial"/>
                <a:ea typeface="+mn-ea"/>
                <a:cs typeface="Arial"/>
              </a:rPr>
              <a:t>Whilst there appears to be a substantial decrease since pre-pandemic</a:t>
            </a:r>
            <a:r>
              <a:rPr kumimoji="0" lang="en-GB" sz="1500" b="1" i="0" u="none" strike="noStrike" kern="1200" cap="none" spc="0" normalizeH="0" baseline="0" noProof="0">
                <a:ln>
                  <a:noFill/>
                </a:ln>
                <a:solidFill>
                  <a:srgbClr val="353D42"/>
                </a:solidFill>
                <a:effectLst/>
                <a:uLnTx/>
                <a:uFillTx/>
                <a:latin typeface="Arial"/>
                <a:ea typeface="+mn-ea"/>
                <a:cs typeface="Arial"/>
              </a:rPr>
              <a:t>*</a:t>
            </a:r>
            <a:r>
              <a:rPr kumimoji="0" lang="en-GB" sz="1500" b="0" i="0" u="none" strike="noStrike" kern="1200" cap="none" spc="0" normalizeH="0" baseline="0" noProof="0">
                <a:ln>
                  <a:noFill/>
                </a:ln>
                <a:solidFill>
                  <a:srgbClr val="353D42"/>
                </a:solidFill>
                <a:effectLst/>
                <a:uLnTx/>
                <a:uFillTx/>
                <a:latin typeface="Arial"/>
                <a:ea typeface="+mn-ea"/>
                <a:cs typeface="Arial"/>
              </a:rPr>
              <a:t> (38% of London’s children in 2017/18-2019/20) and below the rates given for two other regions, it is still well above national levels (30% of children and 24% for the population as a whole).</a:t>
            </a:r>
            <a:r>
              <a:rPr kumimoji="0" lang="en-GB" sz="1500" b="0" i="0" u="none" strike="noStrike" kern="1200" cap="none" spc="0" normalizeH="0" baseline="30000" noProof="0">
                <a:ln>
                  <a:noFill/>
                </a:ln>
                <a:solidFill>
                  <a:srgbClr val="353D42"/>
                </a:solidFill>
                <a:effectLst/>
                <a:uLnTx/>
                <a:uFillTx/>
                <a:latin typeface="Arial"/>
                <a:ea typeface="+mn-ea"/>
                <a:cs typeface="Arial"/>
              </a:rPr>
              <a:t>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a:ln>
                <a:noFill/>
              </a:ln>
              <a:solidFill>
                <a:srgbClr val="353D42"/>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a:ln>
                  <a:noFill/>
                </a:ln>
                <a:solidFill>
                  <a:srgbClr val="353D42"/>
                </a:solidFill>
                <a:effectLst/>
                <a:uLnTx/>
                <a:uFillTx/>
                <a:latin typeface="Arial"/>
                <a:ea typeface="+mn-ea"/>
                <a:cs typeface="Arial"/>
              </a:rPr>
              <a:t>Substantial variation in child poverty rates exist within London, with Tower Hamlets having the highest rate of child poverty (after housing costs). In Tower Hamlets almost half (48%) of children are growing up in poverty.</a:t>
            </a:r>
            <a:r>
              <a:rPr kumimoji="0" lang="en-GB" sz="1500" b="0" i="0" u="none" strike="noStrike" kern="1200" cap="none" spc="0" normalizeH="0" baseline="30000" noProof="0">
                <a:ln>
                  <a:noFill/>
                </a:ln>
                <a:solidFill>
                  <a:srgbClr val="353D42"/>
                </a:solidFill>
                <a:effectLst/>
                <a:uLnTx/>
                <a:uFillTx/>
                <a:latin typeface="Arial"/>
                <a:ea typeface="+mn-ea"/>
                <a:cs typeface="Arial"/>
              </a:rPr>
              <a:t>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0" noProof="0">
              <a:ln>
                <a:noFill/>
              </a:ln>
              <a:solidFill>
                <a:srgbClr val="353D42"/>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a:ln>
                  <a:noFill/>
                </a:ln>
                <a:solidFill>
                  <a:srgbClr val="353D42"/>
                </a:solidFill>
                <a:effectLst/>
                <a:uLnTx/>
                <a:uFillTx/>
                <a:latin typeface="Arial"/>
                <a:ea typeface="+mn-ea"/>
                <a:cs typeface="Arial"/>
              </a:rPr>
              <a:t>The child poverty rate at least doubles when housing costs are accounted for in 20 of the 33 boroughs.</a:t>
            </a:r>
            <a:r>
              <a:rPr kumimoji="0" lang="en-GB" sz="1500" b="0" i="0" u="none" strike="noStrike" kern="1200" cap="none" spc="0" normalizeH="0" baseline="30000" noProof="0">
                <a:ln>
                  <a:noFill/>
                </a:ln>
                <a:solidFill>
                  <a:srgbClr val="353D42"/>
                </a:solidFill>
                <a:effectLst/>
                <a:uLnTx/>
                <a:uFillTx/>
                <a:latin typeface="Arial"/>
                <a:ea typeface="+mn-ea"/>
                <a:cs typeface="Arial"/>
              </a:rPr>
              <a:t>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500" b="0" i="0" u="none" strike="noStrike" kern="1200" cap="none" spc="0" normalizeH="0" baseline="30000" noProof="0">
              <a:ln>
                <a:noFill/>
              </a:ln>
              <a:solidFill>
                <a:srgbClr val="353D42"/>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30000" noProof="0">
              <a:ln>
                <a:noFill/>
              </a:ln>
              <a:solidFill>
                <a:srgbClr val="353D42"/>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353D42"/>
                </a:solidFill>
                <a:effectLst/>
                <a:uLnTx/>
                <a:uFillTx/>
                <a:latin typeface="Arial"/>
                <a:ea typeface="+mn-ea"/>
                <a:cs typeface="Arial"/>
              </a:rPr>
              <a:t>*Note: </a:t>
            </a:r>
            <a:r>
              <a:rPr kumimoji="0" lang="en-GB" sz="1200" b="0" i="0" u="none" strike="noStrike" kern="1200" cap="none" spc="0" normalizeH="0" baseline="0" noProof="0">
                <a:ln>
                  <a:noFill/>
                </a:ln>
                <a:solidFill>
                  <a:srgbClr val="353D42"/>
                </a:solidFill>
                <a:effectLst/>
                <a:uLnTx/>
                <a:uFillTx/>
                <a:latin typeface="Arial"/>
                <a:ea typeface="+mn-ea"/>
                <a:cs typeface="Arial"/>
              </a:rPr>
              <a:t>The data collection used to create these poverty statistics was heavily affected by the COVID-19 pandemic. The Department for Work and Pensions (DWP), who publishes these statistics, advises caution when making comparisons with previous years and when interpreting larger changes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srgbClr val="353D42"/>
              </a:solidFill>
              <a:effectLst/>
              <a:uLnTx/>
              <a:uFillTx/>
              <a:latin typeface="Arial"/>
              <a:ea typeface="+mn-ea"/>
              <a:cs typeface="Arial"/>
            </a:endParaRPr>
          </a:p>
        </p:txBody>
      </p:sp>
      <p:cxnSp>
        <p:nvCxnSpPr>
          <p:cNvPr id="10" name="Straight Connector 9">
            <a:extLst>
              <a:ext uri="{FF2B5EF4-FFF2-40B4-BE49-F238E27FC236}">
                <a16:creationId xmlns:a16="http://schemas.microsoft.com/office/drawing/2014/main" id="{1BF1DD70-2FC6-070E-0A7D-A31B2D8F599D}"/>
              </a:ext>
              <a:ext uri="{C183D7F6-B498-43B3-948B-1728B52AA6E4}">
                <adec:decorative xmlns:adec="http://schemas.microsoft.com/office/drawing/2017/decorative" val="1"/>
              </a:ext>
            </a:extLst>
          </p:cNvPr>
          <p:cNvCxnSpPr>
            <a:cxnSpLocks/>
          </p:cNvCxnSpPr>
          <p:nvPr/>
        </p:nvCxnSpPr>
        <p:spPr>
          <a:xfrm>
            <a:off x="8787078" y="6319618"/>
            <a:ext cx="612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4737723-A0DC-6440-15DA-031430FA0957}"/>
              </a:ext>
              <a:ext uri="{C183D7F6-B498-43B3-948B-1728B52AA6E4}">
                <adec:decorative xmlns:adec="http://schemas.microsoft.com/office/drawing/2017/decorative" val="1"/>
              </a:ext>
            </a:extLst>
          </p:cNvPr>
          <p:cNvCxnSpPr>
            <a:cxnSpLocks/>
          </p:cNvCxnSpPr>
          <p:nvPr/>
        </p:nvCxnSpPr>
        <p:spPr>
          <a:xfrm>
            <a:off x="9842933" y="6296802"/>
            <a:ext cx="6124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541EAD1-4EFE-2E1A-7F75-5FF8E1BBE511}"/>
              </a:ext>
            </a:extLst>
          </p:cNvPr>
          <p:cNvSpPr txBox="1"/>
          <p:nvPr/>
        </p:nvSpPr>
        <p:spPr>
          <a:xfrm>
            <a:off x="7546364" y="1720741"/>
            <a:ext cx="4121911"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Figure 25: Percentage of children in poverty before and after housing costs by London borough (2020/21)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Arial" panose="020B0604020202020204" pitchFamily="34" charset="0"/>
              </a:rPr>
              <a:t>This chart was adjusted from Trust for London to add national averages</a:t>
            </a:r>
          </a:p>
        </p:txBody>
      </p:sp>
      <p:grpSp>
        <p:nvGrpSpPr>
          <p:cNvPr id="17" name="Group 16" descr="A graph showing the proportion of children who are living in poverty before and after housing costs by London borough. The graph shows that the highest child poverty rate was in Tower Hamlets, with the lowest observed in Richmond-upon-Thames. Housing costs appeared to have a disproportionate impact on the child poverty rate in some boroughs. ">
            <a:extLst>
              <a:ext uri="{FF2B5EF4-FFF2-40B4-BE49-F238E27FC236}">
                <a16:creationId xmlns:a16="http://schemas.microsoft.com/office/drawing/2014/main" id="{283639FE-3C18-A403-34CC-35B3FD8B4DBA}"/>
              </a:ext>
            </a:extLst>
          </p:cNvPr>
          <p:cNvGrpSpPr/>
          <p:nvPr/>
        </p:nvGrpSpPr>
        <p:grpSpPr>
          <a:xfrm>
            <a:off x="8045886" y="2325950"/>
            <a:ext cx="3384574" cy="4080676"/>
            <a:chOff x="8081398" y="2155833"/>
            <a:chExt cx="3384574" cy="4348451"/>
          </a:xfrm>
        </p:grpSpPr>
        <p:sp>
          <p:nvSpPr>
            <p:cNvPr id="11" name="TextBox 10">
              <a:extLst>
                <a:ext uri="{FF2B5EF4-FFF2-40B4-BE49-F238E27FC236}">
                  <a16:creationId xmlns:a16="http://schemas.microsoft.com/office/drawing/2014/main" id="{DF086FC9-7E64-5B95-E668-88AB825949C5}"/>
                </a:ext>
              </a:extLst>
            </p:cNvPr>
            <p:cNvSpPr txBox="1"/>
            <p:nvPr/>
          </p:nvSpPr>
          <p:spPr>
            <a:xfrm>
              <a:off x="8804524" y="6227285"/>
              <a:ext cx="1605593"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Foundry Form Sans"/>
                  <a:ea typeface="+mn-ea"/>
                  <a:cs typeface="Times New Roman" panose="02020603050405020304" pitchFamily="18" charset="0"/>
                </a:rPr>
                <a:t>National child poverty rate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Foundry Form Sans"/>
                  <a:ea typeface="+mn-ea"/>
                  <a:cs typeface="Times New Roman" panose="02020603050405020304" pitchFamily="18" charset="0"/>
                </a:rPr>
                <a:t>(AHC)</a:t>
              </a:r>
              <a:endParaRPr kumimoji="0" lang="en-GB" sz="6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732E37E6-4DF7-CE6C-DCCD-FBDA1E36EF26}"/>
                </a:ext>
              </a:extLst>
            </p:cNvPr>
            <p:cNvGrpSpPr/>
            <p:nvPr/>
          </p:nvGrpSpPr>
          <p:grpSpPr>
            <a:xfrm>
              <a:off x="8081398" y="2155833"/>
              <a:ext cx="3343400" cy="4103560"/>
              <a:chOff x="8081398" y="2155833"/>
              <a:chExt cx="3343400" cy="4103560"/>
            </a:xfrm>
          </p:grpSpPr>
          <p:pic>
            <p:nvPicPr>
              <p:cNvPr id="6" name="Picture 5" descr="A graph with blue dots&#10;&#10;Description automatically generated">
                <a:extLst>
                  <a:ext uri="{FF2B5EF4-FFF2-40B4-BE49-F238E27FC236}">
                    <a16:creationId xmlns:a16="http://schemas.microsoft.com/office/drawing/2014/main" id="{FE617935-5776-7722-C5C3-595AA4FDFBED}"/>
                  </a:ext>
                </a:extLst>
              </p:cNvPr>
              <p:cNvPicPr>
                <a:picLocks noChangeAspect="1"/>
              </p:cNvPicPr>
              <p:nvPr/>
            </p:nvPicPr>
            <p:blipFill rotWithShape="1">
              <a:blip r:embed="rId3">
                <a:extLst>
                  <a:ext uri="{28A0092B-C50C-407E-A947-70E740481C1C}">
                    <a14:useLocalDpi xmlns:a14="http://schemas.microsoft.com/office/drawing/2010/main" val="0"/>
                  </a:ext>
                </a:extLst>
              </a:blip>
              <a:srcRect t="7948"/>
              <a:stretch/>
            </p:blipFill>
            <p:spPr>
              <a:xfrm>
                <a:off x="8081398" y="2155833"/>
                <a:ext cx="3343400" cy="4103560"/>
              </a:xfrm>
              <a:prstGeom prst="rect">
                <a:avLst/>
              </a:prstGeom>
            </p:spPr>
          </p:pic>
          <p:cxnSp>
            <p:nvCxnSpPr>
              <p:cNvPr id="8" name="Straight Connector 7">
                <a:extLst>
                  <a:ext uri="{FF2B5EF4-FFF2-40B4-BE49-F238E27FC236}">
                    <a16:creationId xmlns:a16="http://schemas.microsoft.com/office/drawing/2014/main" id="{F244CF35-0BD4-12C3-EBA7-3DB287C62DBE}"/>
                  </a:ext>
                </a:extLst>
              </p:cNvPr>
              <p:cNvCxnSpPr/>
              <p:nvPr/>
            </p:nvCxnSpPr>
            <p:spPr>
              <a:xfrm flipV="1">
                <a:off x="10180320" y="2473741"/>
                <a:ext cx="0" cy="32328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39B1164-81FE-1D99-A35B-7CD798BD3556}"/>
                  </a:ext>
                </a:extLst>
              </p:cNvPr>
              <p:cNvCxnSpPr/>
              <p:nvPr/>
            </p:nvCxnSpPr>
            <p:spPr>
              <a:xfrm flipV="1">
                <a:off x="9960389" y="2473741"/>
                <a:ext cx="0" cy="323285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A1BA8F67-4DEA-41B9-912E-278BCCC9AA5B}"/>
                </a:ext>
              </a:extLst>
            </p:cNvPr>
            <p:cNvSpPr txBox="1"/>
            <p:nvPr/>
          </p:nvSpPr>
          <p:spPr>
            <a:xfrm>
              <a:off x="9860379" y="6204469"/>
              <a:ext cx="1605593"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1" i="0" u="none" strike="noStrike" kern="1200" cap="none" spc="0" normalizeH="0" baseline="0" noProof="0">
                  <a:ln>
                    <a:noFill/>
                  </a:ln>
                  <a:solidFill>
                    <a:prstClr val="black"/>
                  </a:solidFill>
                  <a:effectLst/>
                  <a:uLnTx/>
                  <a:uFillTx/>
                  <a:latin typeface="Foundry Form Sans"/>
                  <a:ea typeface="+mn-ea"/>
                  <a:cs typeface="Times New Roman" panose="02020603050405020304" pitchFamily="18" charset="0"/>
                </a:rPr>
                <a:t>National poverty rate for the whole population (AHC)</a:t>
              </a:r>
              <a:endParaRPr kumimoji="0" lang="en-GB" sz="6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BEDF80C0-9CFA-A15B-B423-9D38836C2091}"/>
              </a:ext>
            </a:extLst>
          </p:cNvPr>
          <p:cNvSpPr txBox="1"/>
          <p:nvPr/>
        </p:nvSpPr>
        <p:spPr>
          <a:xfrm>
            <a:off x="363415" y="6477061"/>
            <a:ext cx="10757666" cy="246221"/>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a:ea typeface="+mn-ea"/>
                <a:cs typeface="Times New Roman"/>
              </a:rPr>
              <a:t>Source: (1) </a:t>
            </a:r>
            <a:r>
              <a:rPr kumimoji="0" lang="it-IT" sz="1000" b="0" i="0" u="none" strike="noStrike" kern="1200" cap="none" spc="0" normalizeH="0" baseline="0" noProof="0">
                <a:ln>
                  <a:noFill/>
                </a:ln>
                <a:solidFill>
                  <a:prstClr val="black"/>
                </a:solidFill>
                <a:effectLst/>
                <a:uLnTx/>
                <a:uFillTx/>
                <a:latin typeface="Arial"/>
                <a:ea typeface="+mn-ea"/>
                <a:cs typeface="Arial"/>
                <a:hlinkClick r:id="rId4">
                  <a:extLst>
                    <a:ext uri="{A12FA001-AC4F-418D-AE19-62706E023703}">
                      <ahyp:hlinkClr xmlns:ahyp="http://schemas.microsoft.com/office/drawing/2018/hyperlinkcolor" val="tx"/>
                    </a:ext>
                  </a:extLst>
                </a:hlinkClick>
              </a:rPr>
              <a:t>London Datastore – Poverty</a:t>
            </a:r>
            <a:r>
              <a:rPr kumimoji="0" lang="it-IT" sz="1000" b="0" i="0" u="none" strike="noStrike" kern="1200" cap="none" spc="0" normalizeH="0" baseline="0" noProof="0">
                <a:ln>
                  <a:noFill/>
                </a:ln>
                <a:solidFill>
                  <a:prstClr val="black"/>
                </a:solidFill>
                <a:effectLst/>
                <a:uLnTx/>
                <a:uFillTx/>
                <a:latin typeface="Arial"/>
                <a:ea typeface="+mn-ea"/>
                <a:cs typeface="Arial"/>
              </a:rPr>
              <a:t>, (2) </a:t>
            </a:r>
            <a:r>
              <a:rPr kumimoji="0" lang="en-GB" sz="1000" b="0" i="0" u="none" strike="noStrike" kern="1200" cap="none" spc="0" normalizeH="0" baseline="0" noProof="0">
                <a:ln>
                  <a:noFill/>
                </a:ln>
                <a:solidFill>
                  <a:prstClr val="black"/>
                </a:solidFill>
                <a:effectLst/>
                <a:uLnTx/>
                <a:uFillTx/>
                <a:latin typeface="Arial"/>
                <a:ea typeface="+mn-ea"/>
                <a:cs typeface="Arial"/>
                <a:hlinkClick r:id="rId5">
                  <a:extLst>
                    <a:ext uri="{A12FA001-AC4F-418D-AE19-62706E023703}">
                      <ahyp:hlinkClr xmlns:ahyp="http://schemas.microsoft.com/office/drawing/2018/hyperlinkcolor" val="tx"/>
                    </a:ext>
                  </a:extLst>
                </a:hlinkClick>
              </a:rPr>
              <a:t>Children in poverty by London borough, before and after housing costs | Trust for London</a:t>
            </a:r>
            <a:endParaRPr kumimoji="0" lang="en-GB" sz="1000" b="0" i="0" u="none" strike="noStrike" kern="1200" cap="none" spc="0" normalizeH="0" baseline="0" noProof="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31043325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4F82766A-D9A6-2523-D73A-BED384321B77}"/>
              </a:ext>
            </a:extLst>
          </p:cNvPr>
          <p:cNvSpPr txBox="1"/>
          <p:nvPr/>
        </p:nvSpPr>
        <p:spPr>
          <a:xfrm>
            <a:off x="572823" y="116510"/>
            <a:ext cx="587921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353E43"/>
                </a:solidFill>
                <a:effectLst/>
                <a:uLnTx/>
                <a:uFillTx/>
                <a:latin typeface="Arial"/>
                <a:ea typeface="+mn-ea"/>
                <a:cs typeface="+mn-cs"/>
              </a:rPr>
              <a:t>4. HEALTHY STANDARD OF LIVING</a:t>
            </a:r>
          </a:p>
        </p:txBody>
      </p:sp>
      <p:sp>
        <p:nvSpPr>
          <p:cNvPr id="5" name="Title 4">
            <a:extLst>
              <a:ext uri="{FF2B5EF4-FFF2-40B4-BE49-F238E27FC236}">
                <a16:creationId xmlns:a16="http://schemas.microsoft.com/office/drawing/2014/main" id="{EEFE22A6-331D-F0CB-5F4C-83B9BD281E08}"/>
              </a:ext>
            </a:extLst>
          </p:cNvPr>
          <p:cNvSpPr txBox="1">
            <a:spLocks noGrp="1"/>
          </p:cNvSpPr>
          <p:nvPr>
            <p:ph type="title" idx="4294967295"/>
          </p:nvPr>
        </p:nvSpPr>
        <p:spPr>
          <a:xfrm>
            <a:off x="479575" y="539234"/>
            <a:ext cx="11712425"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0082B3"/>
                </a:solidFill>
                <a:effectLst/>
                <a:uLnTx/>
                <a:uFillTx/>
                <a:latin typeface="Arial"/>
                <a:ea typeface="+mn-ea"/>
                <a:cs typeface="Arial"/>
                <a:sym typeface="Arial"/>
              </a:rPr>
              <a:t>COST OF LIVING CHALLENGES PERSIST </a:t>
            </a:r>
            <a:r>
              <a:rPr kumimoji="0" lang="en-US" altLang="zh-CN" sz="3000" b="1" i="0" u="none" strike="noStrike" kern="1200" cap="none" spc="0" normalizeH="0" baseline="0" noProof="0">
                <a:ln>
                  <a:noFill/>
                </a:ln>
                <a:solidFill>
                  <a:srgbClr val="0082B3"/>
                </a:solidFill>
                <a:effectLst/>
                <a:uLnTx/>
                <a:uFillTx/>
                <a:latin typeface="Arial"/>
                <a:ea typeface="等线"/>
                <a:cs typeface="Arial"/>
                <a:sym typeface="Arial"/>
              </a:rPr>
              <a:t>AND A SIGNIFICANT PROPORTION OF LONDONERS ARE STILL STRUGGLING</a:t>
            </a:r>
            <a:r>
              <a:rPr kumimoji="0" lang="en-US" sz="3000" b="1" i="0" u="none" strike="noStrike" kern="0" cap="none" spc="0" normalizeH="0" baseline="30000" noProof="0">
                <a:ln>
                  <a:noFill/>
                </a:ln>
                <a:solidFill>
                  <a:srgbClr val="0082B3"/>
                </a:solidFill>
                <a:effectLst/>
                <a:uLnTx/>
                <a:uFillTx/>
                <a:latin typeface="Arial"/>
                <a:ea typeface="+mn-ea"/>
                <a:cs typeface="Arial"/>
                <a:sym typeface="Arial"/>
              </a:rPr>
              <a:t> </a:t>
            </a:r>
            <a:endParaRPr kumimoji="0" lang="en-GB" sz="3000" b="1" i="0" u="none" strike="noStrike" kern="1200" cap="none" spc="0" normalizeH="0" baseline="0" noProof="0">
              <a:ln>
                <a:noFill/>
              </a:ln>
              <a:solidFill>
                <a:srgbClr val="0082B3"/>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90C9D58-E675-12D1-9A2F-8C9271A5D92F}"/>
              </a:ext>
            </a:extLst>
          </p:cNvPr>
          <p:cNvSpPr txBox="1"/>
          <p:nvPr/>
        </p:nvSpPr>
        <p:spPr>
          <a:xfrm>
            <a:off x="-62376" y="1668167"/>
            <a:ext cx="6936590" cy="4401205"/>
          </a:xfrm>
          <a:prstGeom prst="rect">
            <a:avLst/>
          </a:prstGeom>
          <a:noFill/>
        </p:spPr>
        <p:txBody>
          <a:bodyPr wrap="square">
            <a:spAutoFit/>
          </a:bodyPr>
          <a:lstStyle/>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Core measures of inflation remain stubbornly high.</a:t>
            </a:r>
          </a:p>
          <a:p>
            <a:pPr marL="1200150" marR="0" lvl="2"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GB"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Energy costs, despite a significant drop, are still considerably above their levels at the start of 2022.</a:t>
            </a:r>
          </a:p>
          <a:p>
            <a:pPr marL="1200150" marR="0" lvl="2"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GB"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Even with the recent decrease, food prices remain elevated relative to the figures recorded in prior years.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400"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Arial" panose="020B0604020202020204" pitchFamily="34" charset="0"/>
              </a:rPr>
              <a:t>Although the real wage growth has turned positive, </a:t>
            </a:r>
            <a:r>
              <a:rPr kumimoji="0" lang="en-GB"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wage growth in London is still low.</a:t>
            </a:r>
            <a:r>
              <a:rPr kumimoji="0" lang="en-US" sz="1400" b="0" i="0" u="none" strike="noStrike" kern="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sym typeface="Arial"/>
              </a:rPr>
              <a:t> 1</a:t>
            </a:r>
            <a:endParaRPr kumimoji="0" lang="en-GB" sz="1400" b="0" i="0" u="none" strike="noStrike" kern="1200" cap="none" spc="0" normalizeH="0" baseline="0" noProof="0">
              <a:ln>
                <a:noFill/>
              </a:ln>
              <a:solidFill>
                <a:srgbClr val="000000"/>
              </a:solidFill>
              <a:effectLst/>
              <a:uLnTx/>
              <a:uFillTx/>
              <a:latin typeface="Arial"/>
              <a:ea typeface="+mn-ea"/>
              <a:cs typeface="Arial"/>
            </a:endParaRPr>
          </a:p>
          <a:p>
            <a:pPr marL="1200150" marR="0" lvl="2"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GB"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median wage growth in</a:t>
            </a:r>
            <a:r>
              <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GB" altLang="zh-CN" sz="1400"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Arial" panose="020B0604020202020204" pitchFamily="34" charset="0"/>
              </a:rPr>
              <a:t>London</a:t>
            </a:r>
            <a:r>
              <a:rPr kumimoji="0" lang="zh-CN" altLang="en-US" sz="1400"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GB" altLang="zh-CN" sz="1400"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Arial" panose="020B0604020202020204" pitchFamily="34" charset="0"/>
              </a:rPr>
              <a:t>is 4.2%.</a:t>
            </a:r>
          </a:p>
          <a:p>
            <a:pPr marL="1200150" marR="0" lvl="2"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GB" altLang="zh-CN" sz="1400"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Arial" panose="020B0604020202020204" pitchFamily="34" charset="0"/>
              </a:rPr>
              <a:t>London’s wage growth rate is the lowest in the UK, with the highest regional rate being 11.3%.</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 majority of Londoners feel that the cost of living is still increasing.</a:t>
            </a:r>
            <a:r>
              <a:rPr kumimoji="0" lang="en-US" sz="1400" b="0" i="0" u="none" strike="noStrike" kern="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sym typeface="Arial"/>
              </a:rPr>
              <a:t>2</a:t>
            </a:r>
            <a:endParaRPr kumimoji="0" lang="en-GB"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1200150" marR="0" lvl="2"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GB"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 total of 87% of Londoners feel that the cost of living has increased.</a:t>
            </a:r>
          </a:p>
          <a:p>
            <a:pPr marL="1200150" marR="0" lvl="2"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GB"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Among them, 48% feel the cost of living has increased a lot, and 38% feel it has increased a little.</a:t>
            </a:r>
            <a:endParaRPr kumimoji="0" lang="en-US" sz="1400" b="0" i="0" u="none" strike="noStrike" kern="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A significant proportion of Londoners have fallen behind or struggled to meet their regular needs in the last six months.</a:t>
            </a:r>
          </a:p>
          <a:p>
            <a:pPr marL="1200150" marR="0" lvl="2"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GB" altLang="zh-CN" sz="1400"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Arial" panose="020B0604020202020204" pitchFamily="34" charset="0"/>
                <a:sym typeface="Arial"/>
              </a:rPr>
              <a:t>48% falling behind or struggling to meet credit commitments, 46% their household bills, 43% their housing payments and 51% their food and essential shopping needs (either struggling or going without).</a:t>
            </a:r>
          </a:p>
          <a:p>
            <a:pPr marL="1200150" marR="0" lvl="2"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GB"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These figures are similar to those from one year ago.</a:t>
            </a:r>
            <a:endParaRPr kumimoji="0" lang="en-US" sz="1400" b="0" i="0" u="none" strike="noStrike" kern="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2" name="Text Placeholder 5">
            <a:extLst>
              <a:ext uri="{FF2B5EF4-FFF2-40B4-BE49-F238E27FC236}">
                <a16:creationId xmlns:a16="http://schemas.microsoft.com/office/drawing/2014/main" id="{F6EF6105-6889-53B4-B8E0-88ECB6BDC145}"/>
              </a:ext>
            </a:extLst>
          </p:cNvPr>
          <p:cNvSpPr txBox="1">
            <a:spLocks/>
          </p:cNvSpPr>
          <p:nvPr/>
        </p:nvSpPr>
        <p:spPr>
          <a:xfrm>
            <a:off x="7190966" y="1670516"/>
            <a:ext cx="4821646" cy="503724"/>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0000"/>
              </a:buClr>
              <a:defRPr/>
            </a:pPr>
            <a:r>
              <a:rPr kumimoji="0" lang="en-US" sz="1400" b="1" i="0" u="none" strike="noStrike" kern="1200" cap="none" spc="0" normalizeH="0" baseline="0" noProof="0">
                <a:ln>
                  <a:noFill/>
                </a:ln>
                <a:solidFill>
                  <a:srgbClr val="353E43"/>
                </a:solidFill>
                <a:effectLst/>
                <a:uLnTx/>
                <a:uFillTx/>
                <a:latin typeface="Arial"/>
                <a:ea typeface="+mn-ea"/>
                <a:cs typeface="Arial"/>
                <a:sym typeface="Arial"/>
              </a:rPr>
              <a:t>Fig 26. </a:t>
            </a:r>
            <a:r>
              <a:rPr kumimoji="0" lang="en-GB" sz="1400" b="1" i="0" u="none" strike="noStrike" kern="1200" cap="none" spc="0" normalizeH="0" baseline="0" noProof="0">
                <a:ln>
                  <a:noFill/>
                </a:ln>
                <a:solidFill>
                  <a:srgbClr val="353E43"/>
                </a:solidFill>
                <a:effectLst/>
                <a:uLnTx/>
                <a:uFillTx/>
                <a:latin typeface="Arial"/>
                <a:ea typeface="+mn-ea"/>
                <a:cs typeface="Arial"/>
                <a:sym typeface="Arial"/>
              </a:rPr>
              <a:t>Weekly Gross Pay Year on Year Growth for the Median Percentile (2022-23)</a:t>
            </a:r>
            <a:r>
              <a:rPr kumimoji="0" lang="en-GB" sz="1400" b="1" i="0" u="none" strike="noStrike" kern="1200" cap="none" spc="0" normalizeH="0" baseline="30000" noProof="0">
                <a:ln>
                  <a:noFill/>
                </a:ln>
                <a:solidFill>
                  <a:srgbClr val="353E43"/>
                </a:solidFill>
                <a:effectLst/>
                <a:uLnTx/>
                <a:uFillTx/>
                <a:latin typeface="Arial"/>
                <a:ea typeface="+mn-ea"/>
                <a:cs typeface="Arial"/>
                <a:sym typeface="Arial"/>
              </a:rPr>
              <a:t>1</a:t>
            </a:r>
            <a:r>
              <a:rPr lang="en-GB" sz="1400">
                <a:solidFill>
                  <a:srgbClr val="353E43"/>
                </a:solidFill>
                <a:latin typeface="Arial"/>
                <a:cs typeface="Arial"/>
                <a:sym typeface="Arial"/>
              </a:rPr>
              <a:t> </a:t>
            </a:r>
            <a:endParaRPr kumimoji="0" lang="en-US" sz="1400" b="1" i="0" u="none" strike="noStrike" kern="1200" cap="none" spc="0" normalizeH="0" baseline="0" noProof="0">
              <a:ln>
                <a:noFill/>
              </a:ln>
              <a:solidFill>
                <a:srgbClr val="353E43"/>
              </a:solidFill>
              <a:effectLst/>
              <a:uLnTx/>
              <a:uFillTx/>
              <a:latin typeface="Arial"/>
              <a:ea typeface="+mn-ea"/>
              <a:cs typeface="Arial"/>
              <a:sym typeface="Arial"/>
            </a:endParaRPr>
          </a:p>
        </p:txBody>
      </p:sp>
      <p:grpSp>
        <p:nvGrpSpPr>
          <p:cNvPr id="15" name="Group 14" descr="A map of the UK showing the gross pay year-on-year growth for the median percentile in 2022-23. It shows that wage growth has been amongst the slowest in London, with Scotland and the North West of England having particularly higher rates of growth.">
            <a:extLst>
              <a:ext uri="{FF2B5EF4-FFF2-40B4-BE49-F238E27FC236}">
                <a16:creationId xmlns:a16="http://schemas.microsoft.com/office/drawing/2014/main" id="{A43DDB09-645B-DB6E-4E1B-E7C8D7BC752F}"/>
              </a:ext>
            </a:extLst>
          </p:cNvPr>
          <p:cNvGrpSpPr/>
          <p:nvPr/>
        </p:nvGrpSpPr>
        <p:grpSpPr>
          <a:xfrm>
            <a:off x="7571196" y="2274276"/>
            <a:ext cx="3890554" cy="3837299"/>
            <a:chOff x="7593661" y="2025650"/>
            <a:chExt cx="4755501" cy="4293116"/>
          </a:xfrm>
        </p:grpSpPr>
        <p:pic>
          <p:nvPicPr>
            <p:cNvPr id="11" name="Picture 10">
              <a:extLst>
                <a:ext uri="{FF2B5EF4-FFF2-40B4-BE49-F238E27FC236}">
                  <a16:creationId xmlns:a16="http://schemas.microsoft.com/office/drawing/2014/main" id="{3F8D4162-5FB8-C9A1-B151-D640D7B17B4D}"/>
                </a:ext>
              </a:extLst>
            </p:cNvPr>
            <p:cNvPicPr>
              <a:picLocks noChangeAspect="1"/>
            </p:cNvPicPr>
            <p:nvPr/>
          </p:nvPicPr>
          <p:blipFill rotWithShape="1">
            <a:blip r:embed="rId2"/>
            <a:srcRect t="4249"/>
            <a:stretch/>
          </p:blipFill>
          <p:spPr>
            <a:xfrm>
              <a:off x="7593661" y="2025650"/>
              <a:ext cx="3189576" cy="4293116"/>
            </a:xfrm>
            <a:prstGeom prst="rect">
              <a:avLst/>
            </a:prstGeom>
          </p:spPr>
        </p:pic>
        <p:pic>
          <p:nvPicPr>
            <p:cNvPr id="14" name="Picture 13">
              <a:extLst>
                <a:ext uri="{FF2B5EF4-FFF2-40B4-BE49-F238E27FC236}">
                  <a16:creationId xmlns:a16="http://schemas.microsoft.com/office/drawing/2014/main" id="{10207C5A-35F9-E25B-C867-1E3C6054F618}"/>
                </a:ext>
              </a:extLst>
            </p:cNvPr>
            <p:cNvPicPr>
              <a:picLocks noChangeAspect="1"/>
            </p:cNvPicPr>
            <p:nvPr/>
          </p:nvPicPr>
          <p:blipFill>
            <a:blip r:embed="rId3"/>
            <a:stretch>
              <a:fillRect/>
            </a:stretch>
          </p:blipFill>
          <p:spPr>
            <a:xfrm>
              <a:off x="10433050" y="3217523"/>
              <a:ext cx="1916112" cy="449528"/>
            </a:xfrm>
            <a:prstGeom prst="rect">
              <a:avLst/>
            </a:prstGeom>
          </p:spPr>
        </p:pic>
      </p:grpSp>
      <p:sp>
        <p:nvSpPr>
          <p:cNvPr id="6" name="TextBox 5">
            <a:extLst>
              <a:ext uri="{FF2B5EF4-FFF2-40B4-BE49-F238E27FC236}">
                <a16:creationId xmlns:a16="http://schemas.microsoft.com/office/drawing/2014/main" id="{79767F8A-7A97-723F-D8FA-BFF9741FEE9A}"/>
              </a:ext>
            </a:extLst>
          </p:cNvPr>
          <p:cNvSpPr txBox="1"/>
          <p:nvPr/>
        </p:nvSpPr>
        <p:spPr>
          <a:xfrm>
            <a:off x="9894147" y="5811501"/>
            <a:ext cx="1993053" cy="400110"/>
          </a:xfrm>
          <a:prstGeom prst="rect">
            <a:avLst/>
          </a:prstGeom>
          <a:noFill/>
        </p:spPr>
        <p:txBody>
          <a:bodyPr wrap="square">
            <a:spAutoFit/>
          </a:bodyPr>
          <a:lstStyle/>
          <a:p>
            <a:r>
              <a:rPr kumimoji="0" lang="en-GB" sz="1000" b="0" i="0" strike="noStrike" kern="1200" cap="none" spc="0" normalizeH="0" baseline="0" noProof="0">
                <a:ln>
                  <a:noFill/>
                </a:ln>
                <a:solidFill>
                  <a:schemeClr val="bg2">
                    <a:lumMod val="75000"/>
                  </a:schemeClr>
                </a:solidFill>
                <a:effectLst/>
                <a:uLnTx/>
                <a:uFillTx/>
                <a:latin typeface="Arial" panose="020B0604020202020204" pitchFamily="34" charset="0"/>
                <a:ea typeface="+mn-ea"/>
                <a:cs typeface="+mn-cs"/>
              </a:rPr>
              <a:t>NIESR National Institute UK Economic Outlook Winter 2024; </a:t>
            </a:r>
            <a:endParaRPr lang="en-GB">
              <a:solidFill>
                <a:schemeClr val="bg2">
                  <a:lumMod val="75000"/>
                </a:schemeClr>
              </a:solidFill>
            </a:endParaRPr>
          </a:p>
        </p:txBody>
      </p:sp>
      <p:sp>
        <p:nvSpPr>
          <p:cNvPr id="9" name="Rectangle 8">
            <a:extLst>
              <a:ext uri="{FF2B5EF4-FFF2-40B4-BE49-F238E27FC236}">
                <a16:creationId xmlns:a16="http://schemas.microsoft.com/office/drawing/2014/main" id="{33E3A04B-BE99-F048-C959-FD6A188BEDA5}"/>
              </a:ext>
            </a:extLst>
          </p:cNvPr>
          <p:cNvSpPr/>
          <p:nvPr/>
        </p:nvSpPr>
        <p:spPr>
          <a:xfrm>
            <a:off x="361041" y="6511935"/>
            <a:ext cx="1048527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Source: </a:t>
            </a:r>
            <a:r>
              <a:rPr kumimoji="0" lang="en-GB" sz="1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1) </a:t>
            </a:r>
            <a:r>
              <a:rPr kumimoji="0" lang="en-GB" sz="1000" b="0" i="0" u="none" strike="noStrike" kern="1200" cap="none" spc="0" normalizeH="0" baseline="0" noProof="0">
                <a:ln>
                  <a:noFill/>
                </a:ln>
                <a:solidFill>
                  <a:srgbClr val="000000">
                    <a:lumMod val="95000"/>
                    <a:lumOff val="5000"/>
                  </a:srgbClr>
                </a:solidFill>
                <a:effectLst/>
                <a:uLnTx/>
                <a:uFillTx/>
                <a:latin typeface="Arial" panose="020B0604020202020204" pitchFamily="34" charset="0"/>
                <a:ea typeface="+mn-ea"/>
                <a:cs typeface="+mn-cs"/>
                <a:hlinkClick r:id="rId4">
                  <a:extLst>
                    <a:ext uri="{A12FA001-AC4F-418D-AE19-62706E023703}">
                      <ahyp:hlinkClr xmlns:ahyp="http://schemas.microsoft.com/office/drawing/2018/hyperlinkcolor" val="tx"/>
                    </a:ext>
                  </a:extLst>
                </a:hlinkClick>
              </a:rPr>
              <a:t>NIESR National Institute UK Economic Outlook Winter 2024</a:t>
            </a:r>
            <a:r>
              <a:rPr kumimoji="0" lang="en-GB" sz="1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(2) </a:t>
            </a:r>
            <a:r>
              <a:rPr kumimoji="0" lang="en-GB" sz="1000" b="0" i="0" u="none" strike="noStrike" kern="1200" cap="none" spc="0" normalizeH="0" baseline="0" noProof="0">
                <a:ln>
                  <a:noFill/>
                </a:ln>
                <a:solidFill>
                  <a:srgbClr val="000000">
                    <a:lumMod val="95000"/>
                    <a:lumOff val="5000"/>
                  </a:srgbClr>
                </a:solidFill>
                <a:effectLst/>
                <a:uLnTx/>
                <a:uFillTx/>
                <a:latin typeface="Arial" panose="020B0604020202020204" pitchFamily="34" charset="0"/>
                <a:ea typeface="+mn-ea"/>
                <a:cs typeface="+mn-cs"/>
                <a:hlinkClick r:id="rId5">
                  <a:extLst>
                    <a:ext uri="{A12FA001-AC4F-418D-AE19-62706E023703}">
                      <ahyp:hlinkClr xmlns:ahyp="http://schemas.microsoft.com/office/drawing/2018/hyperlinkcolor" val="tx"/>
                    </a:ext>
                  </a:extLst>
                </a:hlinkClick>
              </a:rPr>
              <a:t>GLA</a:t>
            </a:r>
            <a:r>
              <a:rPr kumimoji="0" lang="en-GB" sz="1000" b="0" i="0" u="none" strike="noStrike" kern="1200" cap="none" spc="0" normalizeH="0" baseline="0" noProof="0">
                <a:ln>
                  <a:noFill/>
                </a:ln>
                <a:solidFill>
                  <a:srgbClr val="0000FF"/>
                </a:solidFill>
                <a:effectLst/>
                <a:uLnTx/>
                <a:uFillTx/>
                <a:latin typeface="Arial" panose="020B0604020202020204" pitchFamily="34" charset="0"/>
                <a:ea typeface="+mn-ea"/>
                <a:cs typeface="+mn-cs"/>
                <a:hlinkClick r:id="rId5">
                  <a:extLst>
                    <a:ext uri="{A12FA001-AC4F-418D-AE19-62706E023703}">
                      <ahyp:hlinkClr xmlns:ahyp="http://schemas.microsoft.com/office/drawing/2018/hyperlinkcolor" val="tx"/>
                    </a:ext>
                  </a:extLst>
                </a:hlinkClick>
              </a:rPr>
              <a:t> </a:t>
            </a:r>
            <a:r>
              <a:rPr kumimoji="0" lang="en-GB" sz="1000" b="0" i="0" u="none" strike="noStrike" kern="1200" cap="none" spc="0" normalizeH="0" baseline="0" noProof="0">
                <a:ln>
                  <a:noFill/>
                </a:ln>
                <a:solidFill>
                  <a:srgbClr val="000000">
                    <a:lumMod val="95000"/>
                    <a:lumOff val="5000"/>
                  </a:srgbClr>
                </a:solidFill>
                <a:effectLst/>
                <a:uLnTx/>
                <a:uFillTx/>
                <a:latin typeface="Arial" panose="020B0604020202020204" pitchFamily="34" charset="0"/>
                <a:ea typeface="+mn-ea"/>
                <a:cs typeface="+mn-cs"/>
                <a:hlinkClick r:id="rId5">
                  <a:extLst>
                    <a:ext uri="{A12FA001-AC4F-418D-AE19-62706E023703}">
                      <ahyp:hlinkClr xmlns:ahyp="http://schemas.microsoft.com/office/drawing/2018/hyperlinkcolor" val="tx"/>
                    </a:ext>
                  </a:extLst>
                </a:hlinkClick>
              </a:rPr>
              <a:t>Cost of Living Polling</a:t>
            </a:r>
            <a:r>
              <a:rPr kumimoji="0" lang="en-GB" sz="1000" b="0" i="0" u="none" strike="noStrike" kern="1200" cap="none" spc="0" normalizeH="0" baseline="0" noProof="0">
                <a:ln>
                  <a:noFill/>
                </a:ln>
                <a:solidFill>
                  <a:srgbClr val="000000">
                    <a:lumMod val="95000"/>
                    <a:lumOff val="5000"/>
                  </a:srgbClr>
                </a:solidFill>
                <a:effectLst/>
                <a:uLnTx/>
                <a:uFillTx/>
                <a:latin typeface="Arial" panose="020B0604020202020204" pitchFamily="34" charset="0"/>
                <a:ea typeface="+mn-ea"/>
                <a:cs typeface="+mn-cs"/>
              </a:rPr>
              <a:t> (Jan 2024).</a:t>
            </a:r>
            <a:endParaRPr kumimoji="0" lang="en-US" sz="10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27869290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33D221E-E914-AAA5-27CA-C05E7D9912C0}"/>
              </a:ext>
            </a:extLst>
          </p:cNvPr>
          <p:cNvSpPr txBox="1"/>
          <p:nvPr/>
        </p:nvSpPr>
        <p:spPr>
          <a:xfrm>
            <a:off x="572823" y="116510"/>
            <a:ext cx="587921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353E43"/>
                </a:solidFill>
                <a:effectLst/>
                <a:uLnTx/>
                <a:uFillTx/>
                <a:latin typeface="Arial"/>
                <a:ea typeface="+mn-ea"/>
                <a:cs typeface="+mn-cs"/>
              </a:rPr>
              <a:t>4. HEALTHY STANDARD OF LIVING</a:t>
            </a:r>
          </a:p>
        </p:txBody>
      </p:sp>
      <p:sp>
        <p:nvSpPr>
          <p:cNvPr id="16" name="Title 15">
            <a:extLst>
              <a:ext uri="{FF2B5EF4-FFF2-40B4-BE49-F238E27FC236}">
                <a16:creationId xmlns:a16="http://schemas.microsoft.com/office/drawing/2014/main" id="{CA78107B-FE12-54B4-DFEC-12A4F9CF3BB5}"/>
              </a:ext>
            </a:extLst>
          </p:cNvPr>
          <p:cNvSpPr txBox="1">
            <a:spLocks noGrp="1"/>
          </p:cNvSpPr>
          <p:nvPr>
            <p:ph type="title" idx="4294967295"/>
          </p:nvPr>
        </p:nvSpPr>
        <p:spPr>
          <a:xfrm>
            <a:off x="457261" y="469398"/>
            <a:ext cx="11544239"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0" cap="none" spc="190" normalizeH="0" baseline="0" noProof="0">
                <a:ln>
                  <a:noFill/>
                </a:ln>
                <a:solidFill>
                  <a:srgbClr val="0082B3"/>
                </a:solidFill>
                <a:effectLst/>
                <a:uLnTx/>
                <a:uFillTx/>
                <a:latin typeface="Arial" panose="020B0604020202020204" pitchFamily="34" charset="0"/>
                <a:ea typeface="Aktiv Grotesk" panose="020B0504020202020204" pitchFamily="34" charset="0"/>
                <a:cs typeface="Arial" panose="020B0604020202020204" pitchFamily="34" charset="0"/>
              </a:rPr>
              <a:t>INFLATION EASED AND EMPLOYEE REAL PAY TURNED POSITIVE IN 2024</a:t>
            </a:r>
          </a:p>
        </p:txBody>
      </p:sp>
      <p:sp>
        <p:nvSpPr>
          <p:cNvPr id="7" name="TextBox 6">
            <a:extLst>
              <a:ext uri="{FF2B5EF4-FFF2-40B4-BE49-F238E27FC236}">
                <a16:creationId xmlns:a16="http://schemas.microsoft.com/office/drawing/2014/main" id="{C32252FE-F333-47A1-B9A7-7392AD0E2FF0}"/>
              </a:ext>
            </a:extLst>
          </p:cNvPr>
          <p:cNvSpPr txBox="1"/>
          <p:nvPr/>
        </p:nvSpPr>
        <p:spPr>
          <a:xfrm>
            <a:off x="389914" y="1482245"/>
            <a:ext cx="11597101" cy="954107"/>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000000"/>
                </a:solidFill>
                <a:effectLst/>
                <a:uLnTx/>
                <a:uFillTx/>
                <a:latin typeface="Arial"/>
                <a:ea typeface="+mn-ea"/>
                <a:cs typeface="Arial"/>
              </a:rPr>
              <a:t>Consumer Price Index (CPI) inflation dropped to 4% in January 2024 from the recent peak of 11.1% in </a:t>
            </a:r>
            <a:r>
              <a:rPr kumimoji="0" lang="en-US" altLang="zh-CN" sz="1400" b="0" i="0" u="none" strike="noStrike" kern="1200" cap="none" spc="0" normalizeH="0" baseline="0" noProof="0">
                <a:ln>
                  <a:noFill/>
                </a:ln>
                <a:solidFill>
                  <a:srgbClr val="000000"/>
                </a:solidFill>
                <a:effectLst/>
                <a:uLnTx/>
                <a:uFillTx/>
                <a:latin typeface="Arial"/>
                <a:ea typeface="等线" panose="02010600030101010101" pitchFamily="2" charset="-122"/>
                <a:cs typeface="Arial"/>
              </a:rPr>
              <a:t>October</a:t>
            </a:r>
            <a:r>
              <a:rPr kumimoji="0" lang="en-GB" sz="1400" b="0" i="0" u="none" strike="noStrike" kern="1200" cap="none" spc="0" normalizeH="0" baseline="0" noProof="0">
                <a:ln>
                  <a:noFill/>
                </a:ln>
                <a:solidFill>
                  <a:srgbClr val="000000"/>
                </a:solidFill>
                <a:effectLst/>
                <a:uLnTx/>
                <a:uFillTx/>
                <a:latin typeface="Arial"/>
                <a:ea typeface="+mn-ea"/>
                <a:cs typeface="Arial"/>
              </a:rPr>
              <a:t> 2022.</a:t>
            </a:r>
            <a:r>
              <a:rPr kumimoji="0" lang="en-US" sz="1400" b="0" i="0" u="none" strike="noStrike" kern="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sym typeface="Arial"/>
              </a:rPr>
              <a:t>1</a:t>
            </a:r>
            <a:endParaRPr kumimoji="0" lang="en-GB" sz="1400" b="0" i="0" u="none" strike="noStrike" kern="1200" cap="none" spc="0" normalizeH="0" baseline="0" noProof="0">
              <a:ln>
                <a:noFill/>
              </a:ln>
              <a:solidFill>
                <a:srgbClr val="000000"/>
              </a:solidFill>
              <a:effectLst/>
              <a:uLnTx/>
              <a:uFillTx/>
              <a:latin typeface="Arial"/>
              <a:ea typeface="+mn-ea"/>
              <a:cs typeface="Arial"/>
            </a:endParaRP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GB" sz="1400" b="0" i="0" u="none" strike="noStrike" kern="1200" cap="none" spc="0" normalizeH="0" baseline="0" noProof="0">
                <a:ln>
                  <a:noFill/>
                </a:ln>
                <a:solidFill>
                  <a:srgbClr val="000000"/>
                </a:solidFill>
                <a:effectLst/>
                <a:uLnTx/>
                <a:uFillTx/>
                <a:latin typeface="Arial"/>
                <a:ea typeface="+mn-ea"/>
                <a:cs typeface="Arial"/>
              </a:rPr>
              <a:t>Gas price inflation fell by 26.5% in the year to January 2024, and motor fuel prices also decreased by 9.2% during the same period.</a:t>
            </a:r>
            <a:r>
              <a:rPr kumimoji="0" lang="en-GB" sz="1400" b="0" i="0" u="none" strike="noStrike" kern="1200" cap="none" spc="0" normalizeH="0" baseline="30000" noProof="0">
                <a:ln>
                  <a:noFill/>
                </a:ln>
                <a:solidFill>
                  <a:srgbClr val="000000"/>
                </a:solidFill>
                <a:effectLst/>
                <a:uLnTx/>
                <a:uFillTx/>
                <a:latin typeface="Arial"/>
                <a:ea typeface="+mn-ea"/>
                <a:cs typeface="Arial"/>
              </a:rPr>
              <a:t>2</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GB" sz="1400" b="0" i="0" u="none" strike="noStrike" kern="1200" cap="none" spc="0" normalizeH="0" baseline="0" noProof="0">
                <a:ln>
                  <a:noFill/>
                </a:ln>
                <a:solidFill>
                  <a:srgbClr val="000000"/>
                </a:solidFill>
                <a:effectLst/>
                <a:uLnTx/>
                <a:uFillTx/>
                <a:latin typeface="Arial"/>
                <a:ea typeface="+mn-ea"/>
                <a:cs typeface="Arial"/>
              </a:rPr>
              <a:t>London's shelf-front food inflation decreased to 7.0% in January 2024, down from a peak of 10.8% in June 2023.</a:t>
            </a:r>
            <a:r>
              <a:rPr kumimoji="0" lang="en-US" sz="1400" b="0" i="0" u="none" strike="noStrike" kern="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sym typeface="Arial"/>
              </a:rPr>
              <a:t>3</a:t>
            </a:r>
            <a:endParaRPr kumimoji="0" lang="en-GB" sz="1400" b="0" i="0" u="none" strike="noStrike" kern="1200" cap="none" spc="0" normalizeH="0" baseline="0" noProof="0">
              <a:ln>
                <a:noFill/>
              </a:ln>
              <a:solidFill>
                <a:srgbClr val="000000"/>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In real terms, the annual growth of employee real pay turned positive in the last quarter of 2023.</a:t>
            </a:r>
            <a:r>
              <a:rPr kumimoji="0" lang="en-GB" sz="1400" b="0" i="0" u="none" strike="noStrike" kern="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sym typeface="Arial"/>
              </a:rPr>
              <a:t>4</a:t>
            </a:r>
            <a:endParaRPr kumimoji="0" lang="en-GB" sz="1400" b="0" i="0" u="none" strike="noStrike" kern="1200" cap="none" spc="0" normalizeH="0" baseline="0" noProof="0">
              <a:ln>
                <a:noFill/>
              </a:ln>
              <a:solidFill>
                <a:srgbClr val="000000"/>
              </a:solidFill>
              <a:effectLst/>
              <a:uLnTx/>
              <a:uFillTx/>
              <a:latin typeface="Arial"/>
              <a:ea typeface="+mn-ea"/>
              <a:cs typeface="Arial"/>
            </a:endParaRPr>
          </a:p>
        </p:txBody>
      </p:sp>
      <p:sp>
        <p:nvSpPr>
          <p:cNvPr id="13" name="Text Placeholder 5">
            <a:extLst>
              <a:ext uri="{FF2B5EF4-FFF2-40B4-BE49-F238E27FC236}">
                <a16:creationId xmlns:a16="http://schemas.microsoft.com/office/drawing/2014/main" id="{14788EEA-836A-DECC-CDA9-268B593BFF45}"/>
              </a:ext>
            </a:extLst>
          </p:cNvPr>
          <p:cNvSpPr txBox="1">
            <a:spLocks/>
          </p:cNvSpPr>
          <p:nvPr/>
        </p:nvSpPr>
        <p:spPr>
          <a:xfrm>
            <a:off x="3311092" y="2719276"/>
            <a:ext cx="9394038" cy="256306"/>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600" b="1" i="0" u="none" strike="noStrike" kern="1200" cap="none" spc="0" normalizeH="0" baseline="0" noProof="0">
                <a:ln>
                  <a:noFill/>
                </a:ln>
                <a:solidFill>
                  <a:srgbClr val="000000"/>
                </a:solidFill>
                <a:effectLst/>
                <a:uLnTx/>
                <a:uFillTx/>
                <a:latin typeface="Arial"/>
                <a:ea typeface="+mn-ea"/>
                <a:cs typeface="Arial"/>
                <a:sym typeface="Arial"/>
              </a:rPr>
              <a:t>Fig 27. </a:t>
            </a:r>
            <a:r>
              <a:rPr kumimoji="0" lang="en-GB" sz="1600" b="1" i="0" u="none" strike="noStrike" kern="1200" cap="none" spc="0" normalizeH="0" baseline="0" noProof="0">
                <a:ln>
                  <a:noFill/>
                </a:ln>
                <a:solidFill>
                  <a:srgbClr val="000000"/>
                </a:solidFill>
                <a:effectLst/>
                <a:uLnTx/>
                <a:uFillTx/>
                <a:latin typeface="Arial"/>
                <a:cs typeface="Arial"/>
              </a:rPr>
              <a:t>Real pay in London and food inflation in London and UK</a:t>
            </a:r>
          </a:p>
        </p:txBody>
      </p:sp>
      <p:sp>
        <p:nvSpPr>
          <p:cNvPr id="2" name="Text Placeholder 5">
            <a:extLst>
              <a:ext uri="{FF2B5EF4-FFF2-40B4-BE49-F238E27FC236}">
                <a16:creationId xmlns:a16="http://schemas.microsoft.com/office/drawing/2014/main" id="{12D7DB1C-6156-4A01-CA24-0B1DAF9AF6C2}"/>
              </a:ext>
            </a:extLst>
          </p:cNvPr>
          <p:cNvSpPr txBox="1">
            <a:spLocks/>
          </p:cNvSpPr>
          <p:nvPr/>
        </p:nvSpPr>
        <p:spPr>
          <a:xfrm>
            <a:off x="1255619" y="3129855"/>
            <a:ext cx="5196422" cy="256306"/>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400" b="1" i="0" u="none" strike="noStrike" kern="1200" cap="none" spc="0" normalizeH="0" baseline="0" noProof="0">
                <a:ln>
                  <a:noFill/>
                </a:ln>
                <a:solidFill>
                  <a:srgbClr val="868B8E"/>
                </a:solidFill>
                <a:effectLst/>
                <a:uLnTx/>
                <a:uFillTx/>
                <a:latin typeface="Arial"/>
                <a:ea typeface="+mn-ea"/>
                <a:cs typeface="Arial"/>
                <a:sym typeface="Arial"/>
              </a:rPr>
              <a:t>a. </a:t>
            </a:r>
            <a:r>
              <a:rPr kumimoji="0" lang="en-GB" sz="1400" b="1" i="0" u="none" strike="noStrike" kern="1200" cap="none" spc="0" normalizeH="0" baseline="0" noProof="0">
                <a:ln>
                  <a:noFill/>
                </a:ln>
                <a:solidFill>
                  <a:srgbClr val="868B8E"/>
                </a:solidFill>
                <a:effectLst/>
                <a:uLnTx/>
                <a:uFillTx/>
                <a:latin typeface="Arial" panose="020B0604020202020204" pitchFamily="34" charset="0"/>
                <a:ea typeface="+mn-ea"/>
                <a:cs typeface="Arial" panose="020B0604020202020204" pitchFamily="34" charset="0"/>
              </a:rPr>
              <a:t>Decomposition of real median pay in London</a:t>
            </a:r>
          </a:p>
        </p:txBody>
      </p:sp>
      <p:graphicFrame>
        <p:nvGraphicFramePr>
          <p:cNvPr id="3" name="Chart 2" descr="A graph showing the trend in real pay growth in London between 2019 and 2024 after accounting for inflation. It shows that real pay growth was mostly negative between Nov 2021 and September 2023, turning positive a the start of the new year in 2024. ">
            <a:extLst>
              <a:ext uri="{FF2B5EF4-FFF2-40B4-BE49-F238E27FC236}">
                <a16:creationId xmlns:a16="http://schemas.microsoft.com/office/drawing/2014/main" id="{1B0D6EF2-8165-63FC-753B-3628ADFE8912}"/>
              </a:ext>
            </a:extLst>
          </p:cNvPr>
          <p:cNvGraphicFramePr>
            <a:graphicFrameLocks/>
          </p:cNvGraphicFramePr>
          <p:nvPr>
            <p:extLst>
              <p:ext uri="{D42A27DB-BD31-4B8C-83A1-F6EECF244321}">
                <p14:modId xmlns:p14="http://schemas.microsoft.com/office/powerpoint/2010/main" val="2619406990"/>
              </p:ext>
            </p:extLst>
          </p:nvPr>
        </p:nvGraphicFramePr>
        <p:xfrm>
          <a:off x="216823" y="3160878"/>
          <a:ext cx="5985277" cy="3031747"/>
        </p:xfrm>
        <a:graphic>
          <a:graphicData uri="http://schemas.openxmlformats.org/drawingml/2006/chart">
            <c:chart xmlns:c="http://schemas.openxmlformats.org/drawingml/2006/chart" xmlns:r="http://schemas.openxmlformats.org/officeDocument/2006/relationships" r:id="rId2"/>
          </a:graphicData>
        </a:graphic>
      </p:graphicFrame>
      <p:sp>
        <p:nvSpPr>
          <p:cNvPr id="17" name="Text Placeholder 5">
            <a:extLst>
              <a:ext uri="{FF2B5EF4-FFF2-40B4-BE49-F238E27FC236}">
                <a16:creationId xmlns:a16="http://schemas.microsoft.com/office/drawing/2014/main" id="{A6358BCB-0B42-260C-17AD-5296DA00E2C1}"/>
              </a:ext>
            </a:extLst>
          </p:cNvPr>
          <p:cNvSpPr txBox="1">
            <a:spLocks/>
          </p:cNvSpPr>
          <p:nvPr/>
        </p:nvSpPr>
        <p:spPr>
          <a:xfrm>
            <a:off x="7133816" y="3156139"/>
            <a:ext cx="5369334" cy="256306"/>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400" b="1" i="0" u="none" strike="noStrike" kern="1200" cap="none" spc="0" normalizeH="0" baseline="0" noProof="0">
                <a:ln>
                  <a:noFill/>
                </a:ln>
                <a:solidFill>
                  <a:srgbClr val="868B8E"/>
                </a:solidFill>
                <a:effectLst/>
                <a:uLnTx/>
                <a:uFillTx/>
                <a:latin typeface="Arial"/>
                <a:ea typeface="+mn-ea"/>
                <a:cs typeface="Arial"/>
                <a:sym typeface="Arial"/>
              </a:rPr>
              <a:t>b. </a:t>
            </a:r>
            <a:r>
              <a:rPr kumimoji="0" lang="en-GB" sz="1400" b="1" i="0" u="none" strike="noStrike" kern="1200" cap="none" spc="0" normalizeH="0" baseline="0" noProof="0">
                <a:ln>
                  <a:noFill/>
                </a:ln>
                <a:solidFill>
                  <a:srgbClr val="868B8E"/>
                </a:solidFill>
                <a:effectLst/>
                <a:uLnTx/>
                <a:uFillTx/>
                <a:latin typeface="Arial" panose="020B0604020202020204" pitchFamily="34" charset="0"/>
                <a:ea typeface="+mn-ea"/>
                <a:cs typeface="Arial" panose="020B0604020202020204" pitchFamily="34" charset="0"/>
              </a:rPr>
              <a:t>‘Shelf-front’ food inflation, London and UK</a:t>
            </a:r>
          </a:p>
        </p:txBody>
      </p:sp>
      <p:graphicFrame>
        <p:nvGraphicFramePr>
          <p:cNvPr id="4" name="Chart 3" descr="A graph showing the rate of food inflation in London and the UK. It shows a recent inflation peak of above 10% in both London and the UK in mid 2023, before declining. ">
            <a:extLst>
              <a:ext uri="{FF2B5EF4-FFF2-40B4-BE49-F238E27FC236}">
                <a16:creationId xmlns:a16="http://schemas.microsoft.com/office/drawing/2014/main" id="{9F7EF79C-7246-0D1F-3B3B-C66AA16CB77A}"/>
              </a:ext>
            </a:extLst>
          </p:cNvPr>
          <p:cNvGraphicFramePr>
            <a:graphicFrameLocks/>
          </p:cNvGraphicFramePr>
          <p:nvPr>
            <p:extLst>
              <p:ext uri="{D42A27DB-BD31-4B8C-83A1-F6EECF244321}">
                <p14:modId xmlns:p14="http://schemas.microsoft.com/office/powerpoint/2010/main" val="3734054979"/>
              </p:ext>
            </p:extLst>
          </p:nvPr>
        </p:nvGraphicFramePr>
        <p:xfrm>
          <a:off x="6073624" y="3386163"/>
          <a:ext cx="5775475" cy="2837486"/>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BBC554AC-BF0A-C0E2-9941-F9BD0A09A6C8}"/>
              </a:ext>
            </a:extLst>
          </p:cNvPr>
          <p:cNvSpPr txBox="1"/>
          <p:nvPr/>
        </p:nvSpPr>
        <p:spPr>
          <a:xfrm>
            <a:off x="259425" y="6136650"/>
            <a:ext cx="58365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Note: Inflation measure does not account for region-specific price changes. Sign of inflation rates has been reversed (higher inflation rates are associated with lower real pay growth). </a:t>
            </a:r>
          </a:p>
        </p:txBody>
      </p:sp>
      <p:sp>
        <p:nvSpPr>
          <p:cNvPr id="12" name="TextBox 11">
            <a:extLst>
              <a:ext uri="{FF2B5EF4-FFF2-40B4-BE49-F238E27FC236}">
                <a16:creationId xmlns:a16="http://schemas.microsoft.com/office/drawing/2014/main" id="{F4855310-A84F-18BB-7832-31B2D9C9912E}"/>
              </a:ext>
            </a:extLst>
          </p:cNvPr>
          <p:cNvSpPr txBox="1"/>
          <p:nvPr/>
        </p:nvSpPr>
        <p:spPr>
          <a:xfrm>
            <a:off x="259425" y="6352361"/>
            <a:ext cx="867444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Source: </a:t>
            </a:r>
            <a:r>
              <a:rPr kumimoji="0" lang="en-GB" sz="1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1) ONS </a:t>
            </a:r>
            <a:r>
              <a:rPr kumimoji="0" lang="en-GB" sz="1000" b="0" i="0" u="none" strike="noStrike" kern="1200" cap="none" spc="0" normalizeH="0" baseline="0" noProof="0">
                <a:ln>
                  <a:noFill/>
                </a:ln>
                <a:solidFill>
                  <a:srgbClr val="000000"/>
                </a:solidFill>
                <a:effectLst/>
                <a:uLnTx/>
                <a:uFillTx/>
                <a:latin typeface="Arial" panose="020B0604020202020204" pitchFamily="34" charset="0"/>
                <a:ea typeface="+mn-ea"/>
                <a:cs typeface="+mn-cs"/>
                <a:hlinkClick r:id="rId4">
                  <a:extLst>
                    <a:ext uri="{A12FA001-AC4F-418D-AE19-62706E023703}">
                      <ahyp:hlinkClr xmlns:ahyp="http://schemas.microsoft.com/office/drawing/2018/hyperlinkcolor" val="tx"/>
                    </a:ext>
                  </a:extLst>
                </a:hlinkClick>
              </a:rPr>
              <a:t>CPI</a:t>
            </a:r>
            <a:r>
              <a:rPr kumimoji="0" lang="en-GB" sz="1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2) ONS </a:t>
            </a:r>
            <a:r>
              <a:rPr kumimoji="0" lang="en-GB" sz="1000" b="0" i="0" u="none" strike="noStrike" kern="1200" cap="none" spc="0" normalizeH="0" baseline="0" noProof="0">
                <a:ln>
                  <a:noFill/>
                </a:ln>
                <a:solidFill>
                  <a:srgbClr val="000000"/>
                </a:solidFill>
                <a:effectLst/>
                <a:uLnTx/>
                <a:uFillTx/>
                <a:latin typeface="Arial" panose="020B0604020202020204" pitchFamily="34" charset="0"/>
                <a:ea typeface="+mn-ea"/>
                <a:cs typeface="+mn-cs"/>
                <a:hlinkClick r:id="rId5">
                  <a:extLst>
                    <a:ext uri="{A12FA001-AC4F-418D-AE19-62706E023703}">
                      <ahyp:hlinkClr xmlns:ahyp="http://schemas.microsoft.com/office/drawing/2018/hyperlinkcolor" val="tx"/>
                    </a:ext>
                  </a:extLst>
                </a:hlinkClick>
              </a:rPr>
              <a:t>Energy prices</a:t>
            </a:r>
            <a:r>
              <a:rPr kumimoji="0" lang="en-GB" sz="1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3) GLA Economics, ONS price quotes in </a:t>
            </a:r>
            <a:r>
              <a:rPr kumimoji="0" lang="en-GB"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the </a:t>
            </a:r>
            <a:r>
              <a:rPr kumimoji="0" lang="en-GB"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hlinkClick r:id="rId6">
                  <a:extLst>
                    <a:ext uri="{A12FA001-AC4F-418D-AE19-62706E023703}">
                      <ahyp:hlinkClr xmlns:ahyp="http://schemas.microsoft.com/office/drawing/2018/hyperlinkcolor" val="tx"/>
                    </a:ext>
                  </a:extLst>
                </a:hlinkClick>
              </a:rPr>
              <a:t>Long-Run Price Database</a:t>
            </a:r>
            <a:r>
              <a:rPr kumimoji="0" lang="en-GB"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GB" sz="1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by Prof. Richard Davies; 4) GLA Calculations based on ONS </a:t>
            </a:r>
            <a:r>
              <a:rPr kumimoji="0" lang="en-GB" sz="1000" b="0" i="0" u="none" strike="noStrike" kern="1200" cap="none" spc="0" normalizeH="0" baseline="0" noProof="0">
                <a:ln>
                  <a:noFill/>
                </a:ln>
                <a:solidFill>
                  <a:srgbClr val="000000"/>
                </a:solidFill>
                <a:effectLst/>
                <a:uLnTx/>
                <a:uFillTx/>
                <a:latin typeface="Arial" panose="020B0604020202020204" pitchFamily="34" charset="0"/>
                <a:ea typeface="+mn-ea"/>
                <a:cs typeface="+mn-cs"/>
                <a:hlinkClick r:id="rId7">
                  <a:extLst>
                    <a:ext uri="{A12FA001-AC4F-418D-AE19-62706E023703}">
                      <ahyp:hlinkClr xmlns:ahyp="http://schemas.microsoft.com/office/drawing/2018/hyperlinkcolor" val="tx"/>
                    </a:ext>
                  </a:extLst>
                </a:hlinkClick>
              </a:rPr>
              <a:t>Pay As You Earn Real Time Information</a:t>
            </a:r>
            <a:r>
              <a:rPr kumimoji="0" lang="en-GB" sz="1000" b="0" i="1"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GB" sz="1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and </a:t>
            </a:r>
            <a:r>
              <a:rPr kumimoji="0" lang="en-GB" sz="1000" b="0" i="0" u="none" strike="noStrike" kern="1200" cap="none" spc="0" normalizeH="0" baseline="0" noProof="0">
                <a:ln>
                  <a:noFill/>
                </a:ln>
                <a:solidFill>
                  <a:srgbClr val="000000"/>
                </a:solidFill>
                <a:effectLst/>
                <a:uLnTx/>
                <a:uFillTx/>
                <a:latin typeface="Arial" panose="020B0604020202020204" pitchFamily="34" charset="0"/>
                <a:ea typeface="+mn-ea"/>
                <a:cs typeface="+mn-cs"/>
                <a:hlinkClick r:id="rId4">
                  <a:extLst>
                    <a:ext uri="{A12FA001-AC4F-418D-AE19-62706E023703}">
                      <ahyp:hlinkClr xmlns:ahyp="http://schemas.microsoft.com/office/drawing/2018/hyperlinkcolor" val="tx"/>
                    </a:ext>
                  </a:extLst>
                </a:hlinkClick>
              </a:rPr>
              <a:t>CPI</a:t>
            </a:r>
            <a:r>
              <a:rPr kumimoji="0" lang="en-GB" sz="1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data.</a:t>
            </a:r>
            <a:endParaRPr kumimoji="0" lang="en-GB" sz="10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489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598C2EF-8B64-43A6-A4A3-953FCA187069}"/>
              </a:ext>
            </a:extLst>
          </p:cNvPr>
          <p:cNvSpPr txBox="1"/>
          <p:nvPr/>
        </p:nvSpPr>
        <p:spPr>
          <a:xfrm>
            <a:off x="572822" y="116510"/>
            <a:ext cx="959689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353E43"/>
                </a:solidFill>
                <a:effectLst/>
                <a:uLnTx/>
                <a:uFillTx/>
                <a:latin typeface="Arial"/>
                <a:ea typeface="+mn-ea"/>
                <a:cs typeface="+mn-cs"/>
              </a:rPr>
              <a:t>5. HEALTHY AND SUSTAINABLE PLACE AND COMMUNITY</a:t>
            </a:r>
          </a:p>
        </p:txBody>
      </p:sp>
      <p:sp>
        <p:nvSpPr>
          <p:cNvPr id="10" name="Title 2">
            <a:extLst>
              <a:ext uri="{FF2B5EF4-FFF2-40B4-BE49-F238E27FC236}">
                <a16:creationId xmlns:a16="http://schemas.microsoft.com/office/drawing/2014/main" id="{6115FFDB-56EA-4BB8-8D8C-F351B5E7EF8A}"/>
              </a:ext>
            </a:extLst>
          </p:cNvPr>
          <p:cNvSpPr txBox="1">
            <a:spLocks noGrp="1"/>
          </p:cNvSpPr>
          <p:nvPr>
            <p:ph type="title" idx="4294967295"/>
          </p:nvPr>
        </p:nvSpPr>
        <p:spPr>
          <a:xfrm>
            <a:off x="572823" y="608953"/>
            <a:ext cx="11046354" cy="923289"/>
          </a:xfrm>
          <a:prstGeom prst="rect">
            <a:avLst/>
          </a:prstGeom>
          <a:noFill/>
          <a:ln w="25400" cap="flat" cmpd="sng" algn="ctr">
            <a:noFill/>
            <a:prstDash val="solid"/>
          </a:ln>
          <a:effectLst/>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0" tIns="45700" rIns="91425" bIns="457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rgbClr val="EE266D"/>
              </a:buClr>
              <a:buSzPts val="2800"/>
              <a:buFont typeface="Arial"/>
              <a:buNone/>
              <a:tabLst/>
              <a:defRPr/>
            </a:pPr>
            <a:r>
              <a:rPr kumimoji="0" lang="en-GB" sz="3000" b="1" i="0" u="none" strike="noStrike" kern="0" cap="none" spc="190" normalizeH="0" baseline="0" noProof="0">
                <a:ln>
                  <a:noFill/>
                </a:ln>
                <a:solidFill>
                  <a:srgbClr val="0082B3"/>
                </a:solidFill>
                <a:effectLst/>
                <a:uLnTx/>
                <a:uFillTx/>
                <a:latin typeface="Arial" panose="020B0604020202020204" pitchFamily="34" charset="0"/>
                <a:ea typeface="Aktiv Grotesk" panose="020B0504020202020204" pitchFamily="34" charset="0"/>
                <a:cs typeface="Arial" panose="020B0604020202020204" pitchFamily="34" charset="0"/>
                <a:sym typeface="Arial"/>
              </a:rPr>
              <a:t>OVERCROWDING, QUALITY AND AFFORDABILITY OF HOUSING AFFECTS LONDONERS UNEQUALLY</a:t>
            </a:r>
            <a:endParaRPr kumimoji="0" lang="en-US" sz="3000" b="1" i="0" u="none" strike="noStrike" kern="0" cap="none" spc="190" normalizeH="0" baseline="0" noProof="0">
              <a:ln>
                <a:noFill/>
              </a:ln>
              <a:solidFill>
                <a:srgbClr val="0082B3"/>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p:txBody>
      </p:sp>
      <p:sp>
        <p:nvSpPr>
          <p:cNvPr id="33" name="Text Placeholder 5">
            <a:extLst>
              <a:ext uri="{FF2B5EF4-FFF2-40B4-BE49-F238E27FC236}">
                <a16:creationId xmlns:a16="http://schemas.microsoft.com/office/drawing/2014/main" id="{DB1AB912-F8CC-0541-AED2-082E4223B659}"/>
              </a:ext>
            </a:extLst>
          </p:cNvPr>
          <p:cNvSpPr txBox="1">
            <a:spLocks/>
          </p:cNvSpPr>
          <p:nvPr/>
        </p:nvSpPr>
        <p:spPr>
          <a:xfrm>
            <a:off x="6624907" y="1792743"/>
            <a:ext cx="5250692" cy="442693"/>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600" b="1" i="0" u="none" strike="noStrike" kern="1200" cap="none" spc="0" normalizeH="0" baseline="0" noProof="0">
                <a:ln>
                  <a:noFill/>
                </a:ln>
                <a:solidFill>
                  <a:srgbClr val="353E43"/>
                </a:solidFill>
                <a:effectLst/>
                <a:uLnTx/>
                <a:uFillTx/>
                <a:latin typeface="Arial"/>
                <a:cs typeface="Arial"/>
                <a:sym typeface="Arial"/>
              </a:rPr>
              <a:t>Fig 28. Change in average rents for new tenancies in inner London, year to January 2024</a:t>
            </a:r>
          </a:p>
        </p:txBody>
      </p:sp>
      <p:pic>
        <p:nvPicPr>
          <p:cNvPr id="3" name="Picture 2" descr="An infographic showing the change in average rents for new tenancies in inner London up to January 2024. The highest increases were seen in Barking &amp; Dagenham, Havering, Lambeth, Lewisham and Southwark. Meanwhile, marginal decreases were seen in Camden, City of London, Merton, Kingston-upon-Thames, Sutton and Brent. ">
            <a:extLst>
              <a:ext uri="{FF2B5EF4-FFF2-40B4-BE49-F238E27FC236}">
                <a16:creationId xmlns:a16="http://schemas.microsoft.com/office/drawing/2014/main" id="{57DC81A9-AD48-FD92-B930-B4837F163E24}"/>
              </a:ext>
            </a:extLst>
          </p:cNvPr>
          <p:cNvPicPr>
            <a:picLocks noChangeAspect="1"/>
          </p:cNvPicPr>
          <p:nvPr/>
        </p:nvPicPr>
        <p:blipFill>
          <a:blip r:embed="rId3"/>
          <a:stretch>
            <a:fillRect/>
          </a:stretch>
        </p:blipFill>
        <p:spPr>
          <a:xfrm>
            <a:off x="6624907" y="2335253"/>
            <a:ext cx="5193356" cy="3490792"/>
          </a:xfrm>
          <a:prstGeom prst="rect">
            <a:avLst/>
          </a:prstGeom>
        </p:spPr>
      </p:pic>
      <p:sp>
        <p:nvSpPr>
          <p:cNvPr id="2" name="TextBox 1">
            <a:extLst>
              <a:ext uri="{FF2B5EF4-FFF2-40B4-BE49-F238E27FC236}">
                <a16:creationId xmlns:a16="http://schemas.microsoft.com/office/drawing/2014/main" id="{D5D167BA-B7F3-BD3F-A22A-E4B3F8DEFE82}"/>
              </a:ext>
            </a:extLst>
          </p:cNvPr>
          <p:cNvSpPr txBox="1"/>
          <p:nvPr/>
        </p:nvSpPr>
        <p:spPr bwMode="gray">
          <a:xfrm>
            <a:off x="373737" y="1401683"/>
            <a:ext cx="6101783" cy="5196510"/>
          </a:xfrm>
          <a:prstGeom prst="rect">
            <a:avLst/>
          </a:prstGeom>
          <a:noFill/>
        </p:spPr>
        <p:txBody>
          <a:bodyPr wrap="square" lIns="0" tIns="0" rIns="0" bIns="0" rtlCol="0" anchor="t">
            <a:noAutofit/>
          </a:bodyPr>
          <a:lstStyle/>
          <a:p>
            <a:pPr marR="0" lvl="0" algn="l" defTabSz="914400" rtl="0" eaLnBrk="1" fontAlgn="auto" latinLnBrk="0" hangingPunct="1">
              <a:lnSpc>
                <a:spcPct val="100000"/>
              </a:lnSpc>
              <a:spcBef>
                <a:spcPts val="0"/>
              </a:spcBef>
              <a:spcAft>
                <a:spcPts val="0"/>
              </a:spcAft>
              <a:buClr>
                <a:srgbClr val="000000"/>
              </a:buClr>
              <a:buSzTx/>
              <a:tabLst/>
              <a:defRPr/>
            </a:pPr>
            <a:endParaRPr kumimoji="0" lang="en-US" sz="1400" b="0" i="0" u="none" strike="noStrike" kern="0" cap="none" spc="0" normalizeH="0" baseline="0" noProof="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a:ln>
                  <a:noFill/>
                </a:ln>
                <a:solidFill>
                  <a:srgbClr val="353E43"/>
                </a:solidFill>
                <a:effectLst/>
                <a:uLnTx/>
                <a:uFillTx/>
                <a:latin typeface="Arial"/>
                <a:ea typeface="+mn-ea"/>
                <a:cs typeface="Arial"/>
                <a:sym typeface="Arial"/>
              </a:rPr>
              <a:t>Around 9% of households in London are </a:t>
            </a:r>
            <a:r>
              <a:rPr kumimoji="0" lang="en-US" sz="1400" b="1" i="0" u="none" strike="noStrike" kern="0" cap="none" spc="0" normalizeH="0" baseline="0" noProof="0">
                <a:ln>
                  <a:noFill/>
                </a:ln>
                <a:solidFill>
                  <a:srgbClr val="353E43"/>
                </a:solidFill>
                <a:effectLst/>
                <a:uLnTx/>
                <a:uFillTx/>
                <a:latin typeface="Arial"/>
                <a:ea typeface="+mn-ea"/>
                <a:cs typeface="Arial"/>
                <a:sym typeface="Arial"/>
              </a:rPr>
              <a:t>overcrowded</a:t>
            </a:r>
            <a:r>
              <a:rPr kumimoji="0" lang="en-US" sz="1400" b="0" i="0" u="none" strike="noStrike" kern="0" cap="none" spc="0" normalizeH="0" baseline="0" noProof="0">
                <a:ln>
                  <a:noFill/>
                </a:ln>
                <a:solidFill>
                  <a:srgbClr val="353E43"/>
                </a:solidFill>
                <a:effectLst/>
                <a:uLnTx/>
                <a:uFillTx/>
                <a:latin typeface="Arial"/>
                <a:ea typeface="+mn-ea"/>
                <a:cs typeface="Arial"/>
                <a:sym typeface="Arial"/>
              </a:rPr>
              <a:t> (defined as lacking one or more bedrooms compared to estimated need). </a:t>
            </a:r>
            <a:r>
              <a:rPr kumimoji="0" lang="en-US" sz="1400" b="0" i="0" u="none" strike="noStrike" kern="0" cap="none" spc="0" normalizeH="0" baseline="30000" noProof="0">
                <a:ln>
                  <a:noFill/>
                </a:ln>
                <a:solidFill>
                  <a:srgbClr val="353E43"/>
                </a:solidFill>
                <a:effectLst/>
                <a:uLnTx/>
                <a:uFillTx/>
                <a:latin typeface="Arial"/>
                <a:ea typeface="+mn-ea"/>
                <a:cs typeface="Arial"/>
                <a:sym typeface="Arial"/>
              </a:rPr>
              <a:t>1</a:t>
            </a: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US" sz="1400" b="0" i="0" u="none" strike="noStrike" kern="0" cap="none" spc="0" normalizeH="0" baseline="0" noProof="0">
                <a:ln>
                  <a:noFill/>
                </a:ln>
                <a:solidFill>
                  <a:srgbClr val="353E43"/>
                </a:solidFill>
                <a:effectLst/>
                <a:uLnTx/>
                <a:uFillTx/>
                <a:latin typeface="Arial"/>
                <a:ea typeface="+mn-ea"/>
                <a:cs typeface="Arial"/>
                <a:sym typeface="Arial"/>
              </a:rPr>
              <a:t>Londoners from Black, Asian and other minority groups are around twice as likely to live in overcrowded conditions as White.</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a:ln>
                  <a:noFill/>
                </a:ln>
                <a:solidFill>
                  <a:srgbClr val="353E43"/>
                </a:solidFill>
                <a:effectLst/>
                <a:uLnTx/>
                <a:uFillTx/>
                <a:latin typeface="Arial"/>
                <a:ea typeface="+mn-ea"/>
                <a:cs typeface="Arial"/>
                <a:sym typeface="Arial"/>
              </a:rPr>
              <a:t>1.6% of all households (57,150) were assessed as </a:t>
            </a:r>
            <a:r>
              <a:rPr kumimoji="0" lang="en-US" sz="1400" b="1" i="0" u="none" strike="noStrike" kern="0" cap="none" spc="0" normalizeH="0" baseline="0" noProof="0">
                <a:ln>
                  <a:noFill/>
                </a:ln>
                <a:solidFill>
                  <a:srgbClr val="353E43"/>
                </a:solidFill>
                <a:effectLst/>
                <a:uLnTx/>
                <a:uFillTx/>
                <a:latin typeface="Arial"/>
                <a:ea typeface="+mn-ea"/>
                <a:cs typeface="Arial"/>
                <a:sym typeface="Arial"/>
              </a:rPr>
              <a:t>owed a homelessness duty</a:t>
            </a:r>
            <a:r>
              <a:rPr kumimoji="0" lang="en-US" sz="1400" b="0" i="0" u="none" strike="noStrike" kern="0" cap="none" spc="0" normalizeH="0" baseline="0" noProof="0">
                <a:ln>
                  <a:noFill/>
                </a:ln>
                <a:solidFill>
                  <a:srgbClr val="353E43"/>
                </a:solidFill>
                <a:effectLst/>
                <a:uLnTx/>
                <a:uFillTx/>
                <a:latin typeface="Arial"/>
                <a:ea typeface="+mn-ea"/>
                <a:cs typeface="Arial"/>
                <a:sym typeface="Arial"/>
              </a:rPr>
              <a:t> in London in 2022-23.</a:t>
            </a:r>
            <a:r>
              <a:rPr kumimoji="0" lang="en-US" sz="1400" b="0" i="0" u="none" strike="noStrike" kern="0" cap="none" spc="0" normalizeH="0" baseline="30000" noProof="0">
                <a:ln>
                  <a:noFill/>
                </a:ln>
                <a:solidFill>
                  <a:srgbClr val="353E43"/>
                </a:solidFill>
                <a:effectLst/>
                <a:uLnTx/>
                <a:uFillTx/>
                <a:latin typeface="Arial"/>
                <a:ea typeface="+mn-ea"/>
                <a:cs typeface="Arial"/>
                <a:sym typeface="Arial"/>
              </a:rPr>
              <a:t>1</a:t>
            </a:r>
            <a:r>
              <a:rPr kumimoji="0" lang="en-US" sz="1400" b="0" i="0" u="none" strike="noStrike" kern="0" cap="none" spc="0" normalizeH="0" baseline="0" noProof="0">
                <a:ln>
                  <a:noFill/>
                </a:ln>
                <a:solidFill>
                  <a:srgbClr val="353E43"/>
                </a:solidFill>
                <a:effectLst/>
                <a:uLnTx/>
                <a:uFillTx/>
                <a:latin typeface="Arial"/>
                <a:ea typeface="+mn-ea"/>
                <a:cs typeface="Arial"/>
                <a:sym typeface="Arial"/>
              </a:rPr>
              <a:t> </a:t>
            </a: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US" sz="1400" b="0" i="0" u="none" strike="noStrike" kern="0" cap="none" spc="0" normalizeH="0" baseline="0" noProof="0">
                <a:ln>
                  <a:noFill/>
                </a:ln>
                <a:solidFill>
                  <a:srgbClr val="353E43"/>
                </a:solidFill>
                <a:effectLst/>
                <a:uLnTx/>
                <a:uFillTx/>
                <a:latin typeface="Arial"/>
                <a:ea typeface="+mn-ea"/>
                <a:cs typeface="Arial"/>
                <a:sym typeface="Arial"/>
              </a:rPr>
              <a:t>This varies enormously by ethnicity, with the highest rates of homelessness experienced by Black and Mixed Londoners.</a:t>
            </a: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lang="en-US" sz="1400" kern="0">
                <a:solidFill>
                  <a:srgbClr val="353E43"/>
                </a:solidFill>
                <a:latin typeface="Arial"/>
                <a:cs typeface="Arial"/>
                <a:sym typeface="Arial"/>
              </a:rPr>
              <a:t>Around 40% (22,740) of households owed a homelessness duty in 2022-23 had dependent children.</a:t>
            </a:r>
            <a:r>
              <a:rPr lang="en-US" sz="1400" kern="0" baseline="30000">
                <a:solidFill>
                  <a:srgbClr val="353E43"/>
                </a:solidFill>
                <a:latin typeface="Arial"/>
                <a:cs typeface="Arial"/>
                <a:sym typeface="Arial"/>
              </a:rPr>
              <a:t>2</a:t>
            </a:r>
            <a:endParaRPr kumimoji="0" lang="en-US" sz="1400" b="0" i="0" u="none" strike="noStrike" kern="0" cap="none" spc="0" normalizeH="0" baseline="30000" noProof="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a:ln>
                  <a:noFill/>
                </a:ln>
                <a:solidFill>
                  <a:srgbClr val="353E43"/>
                </a:solidFill>
                <a:effectLst/>
                <a:uLnTx/>
                <a:uFillTx/>
                <a:latin typeface="Arial"/>
                <a:ea typeface="+mn-ea"/>
                <a:cs typeface="Arial"/>
                <a:sym typeface="Arial"/>
              </a:rPr>
              <a:t>An estimated 9% of homes in London fell below the official </a:t>
            </a:r>
            <a:r>
              <a:rPr kumimoji="0" lang="en-US" sz="1400" b="1" i="0" u="none" strike="noStrike" kern="0" cap="none" spc="0" normalizeH="0" baseline="0" noProof="0">
                <a:ln>
                  <a:noFill/>
                </a:ln>
                <a:solidFill>
                  <a:srgbClr val="353E43"/>
                </a:solidFill>
                <a:effectLst/>
                <a:uLnTx/>
                <a:uFillTx/>
                <a:latin typeface="Arial"/>
                <a:ea typeface="+mn-ea"/>
                <a:cs typeface="Arial"/>
                <a:sym typeface="Arial"/>
              </a:rPr>
              <a:t>Decent Homes Standard in 2021</a:t>
            </a:r>
            <a:r>
              <a:rPr kumimoji="0" lang="en-US" sz="1400" b="0" i="0" u="none" strike="noStrike" kern="0" cap="none" spc="0" normalizeH="0" baseline="0" noProof="0">
                <a:ln>
                  <a:noFill/>
                </a:ln>
                <a:solidFill>
                  <a:srgbClr val="353E43"/>
                </a:solidFill>
                <a:effectLst/>
                <a:uLnTx/>
                <a:uFillTx/>
                <a:latin typeface="Arial"/>
                <a:ea typeface="+mn-ea"/>
                <a:cs typeface="Arial"/>
                <a:sym typeface="Arial"/>
              </a:rPr>
              <a:t>, ranging from 6% of owner-occupied homes to 14% of private rented homes.</a:t>
            </a:r>
            <a:r>
              <a:rPr kumimoji="0" lang="en-US" sz="1400" b="0" i="0" u="none" strike="noStrike" kern="0" cap="none" spc="0" normalizeH="0" baseline="30000" noProof="0">
                <a:ln>
                  <a:noFill/>
                </a:ln>
                <a:solidFill>
                  <a:srgbClr val="353E43"/>
                </a:solidFill>
                <a:effectLst/>
                <a:uLnTx/>
                <a:uFillTx/>
                <a:latin typeface="Arial"/>
                <a:ea typeface="+mn-ea"/>
                <a:cs typeface="Arial"/>
                <a:sym typeface="Arial"/>
              </a:rPr>
              <a:t> 1</a:t>
            </a:r>
            <a:endParaRPr kumimoji="0" lang="en-US" sz="1400" b="0" i="0" u="none" strike="noStrike" kern="0" cap="none" spc="0" normalizeH="0" baseline="0" noProof="0">
              <a:ln>
                <a:noFill/>
              </a:ln>
              <a:solidFill>
                <a:srgbClr val="353E43"/>
              </a:solidFill>
              <a:effectLst/>
              <a:uLnTx/>
              <a:uFillTx/>
              <a:latin typeface="Arial"/>
              <a:ea typeface="+mn-ea"/>
              <a:cs typeface="Arial"/>
              <a:sym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Londoners of Asian ethnicity are more likely to live in homes that fail to meet the Decent Homes Standard, while Black Londoners are more likely to have damp problems. </a:t>
            </a:r>
            <a:endParaRPr kumimoji="0" lang="en-US" sz="1400" b="0" i="0" u="none" strike="noStrike" kern="0" cap="none" spc="0" normalizeH="0" baseline="0" noProof="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a:ln>
                  <a:noFill/>
                </a:ln>
                <a:solidFill>
                  <a:srgbClr val="353E43"/>
                </a:solidFill>
                <a:effectLst/>
                <a:uLnTx/>
                <a:uFillTx/>
                <a:latin typeface="Arial"/>
                <a:ea typeface="+mn-ea"/>
                <a:cs typeface="Arial"/>
                <a:sym typeface="Arial"/>
              </a:rPr>
              <a:t>Average rents for new private tenancies have risen sharply over the past two years, and the affordability burden in London reached a record high in January 2024, according to data from the </a:t>
            </a:r>
            <a:r>
              <a:rPr kumimoji="0" lang="en-US" sz="1400" b="0" i="0" u="none" strike="noStrike" kern="0" cap="none" spc="0" normalizeH="0" baseline="0" noProof="0">
                <a:ln>
                  <a:noFill/>
                </a:ln>
                <a:solidFill>
                  <a:srgbClr val="353E43"/>
                </a:solidFill>
                <a:effectLst/>
                <a:uLnTx/>
                <a:uFillTx/>
                <a:latin typeface="Arial"/>
                <a:ea typeface="+mn-ea"/>
                <a:cs typeface="Arial"/>
                <a:sym typeface="Arial"/>
                <a:hlinkClick r:id="rId4"/>
              </a:rPr>
              <a:t>Homelet Rental Index</a:t>
            </a:r>
            <a:r>
              <a:rPr kumimoji="0" lang="en-US" sz="1400" b="0" i="0" u="none" strike="noStrike" kern="0" cap="none" spc="0" normalizeH="0" baseline="0" noProof="0">
                <a:ln>
                  <a:noFill/>
                </a:ln>
                <a:solidFill>
                  <a:srgbClr val="353E43"/>
                </a:solidFill>
                <a:effectLst/>
                <a:uLnTx/>
                <a:uFillTx/>
                <a:latin typeface="Arial"/>
                <a:ea typeface="+mn-ea"/>
                <a:cs typeface="Arial"/>
                <a:sym typeface="Arial"/>
              </a:rPr>
              <a:t>.</a:t>
            </a:r>
            <a:r>
              <a:rPr kumimoji="0" lang="en-US" sz="1400" b="0" i="0" u="none" strike="noStrike" kern="0" cap="none" spc="0" normalizeH="0" baseline="30000" noProof="0">
                <a:ln>
                  <a:noFill/>
                </a:ln>
                <a:solidFill>
                  <a:srgbClr val="353E43"/>
                </a:solidFill>
                <a:effectLst/>
                <a:uLnTx/>
                <a:uFillTx/>
                <a:latin typeface="Arial"/>
                <a:ea typeface="+mn-ea"/>
                <a:cs typeface="Arial"/>
                <a:sym typeface="Arial"/>
              </a:rPr>
              <a:t> </a:t>
            </a:r>
            <a:endParaRPr kumimoji="0" lang="en-US" sz="1400" b="0" i="0" u="none" strike="noStrike" kern="0" cap="none" spc="0" normalizeH="0" baseline="0" noProof="0">
              <a:ln>
                <a:noFill/>
              </a:ln>
              <a:solidFill>
                <a:srgbClr val="353E43"/>
              </a:solidFill>
              <a:effectLst/>
              <a:uLnTx/>
              <a:uFillTx/>
              <a:latin typeface="Arial"/>
              <a:ea typeface="+mn-ea"/>
              <a:cs typeface="Arial"/>
              <a:sym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US" sz="1400" b="0" i="0" u="none" strike="noStrike" kern="0" cap="none" spc="0" normalizeH="0" baseline="0" noProof="0">
                <a:ln>
                  <a:noFill/>
                </a:ln>
                <a:solidFill>
                  <a:srgbClr val="353E43"/>
                </a:solidFill>
                <a:effectLst/>
                <a:uLnTx/>
                <a:uFillTx/>
                <a:latin typeface="Arial"/>
                <a:ea typeface="+mn-ea"/>
                <a:cs typeface="Arial"/>
                <a:sym typeface="Arial"/>
              </a:rPr>
              <a:t>Black and ethnic minority households in privately rented homes in London spend a significantly higher average proportion of their household incomes on rent, than their White counterparts</a:t>
            </a:r>
          </a:p>
        </p:txBody>
      </p:sp>
      <p:sp>
        <p:nvSpPr>
          <p:cNvPr id="4" name="Rectangle 3">
            <a:extLst>
              <a:ext uri="{FF2B5EF4-FFF2-40B4-BE49-F238E27FC236}">
                <a16:creationId xmlns:a16="http://schemas.microsoft.com/office/drawing/2014/main" id="{F806FE5D-7215-A1E2-B92B-F177A16BA531}"/>
              </a:ext>
            </a:extLst>
          </p:cNvPr>
          <p:cNvSpPr/>
          <p:nvPr/>
        </p:nvSpPr>
        <p:spPr>
          <a:xfrm>
            <a:off x="479575" y="6459029"/>
            <a:ext cx="1048527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353E43"/>
                </a:solidFill>
                <a:effectLst/>
                <a:uLnTx/>
                <a:uFillTx/>
                <a:latin typeface="Arial"/>
                <a:ea typeface="+mn-ea"/>
                <a:cs typeface="Arial" panose="020B0604020202020204" pitchFamily="34" charset="0"/>
              </a:rPr>
              <a:t>Source: (1) </a:t>
            </a:r>
            <a:r>
              <a:rPr kumimoji="0" lang="en-GB" sz="1000" b="0" i="0" u="none" strike="noStrike" kern="1200" cap="none" spc="0" normalizeH="0" baseline="0" noProof="0">
                <a:ln>
                  <a:noFill/>
                </a:ln>
                <a:solidFill>
                  <a:srgbClr val="353E43"/>
                </a:solidFill>
                <a:effectLst/>
                <a:uLnTx/>
                <a:uFillTx/>
                <a:latin typeface="Arial"/>
                <a:ea typeface="+mn-ea"/>
                <a:cs typeface="Arial" panose="020B0604020202020204" pitchFamily="34" charset="0"/>
                <a:hlinkClick r:id="rId5">
                  <a:extLst>
                    <a:ext uri="{A12FA001-AC4F-418D-AE19-62706E023703}">
                      <ahyp:hlinkClr xmlns:ahyp="http://schemas.microsoft.com/office/drawing/2018/hyperlinkcolor" val="tx"/>
                    </a:ext>
                  </a:extLst>
                </a:hlinkClick>
              </a:rPr>
              <a:t>London Datastore - Housing in London</a:t>
            </a:r>
            <a:r>
              <a:rPr kumimoji="0" lang="en-GB" sz="1000" b="0" i="0" u="none" strike="noStrike" kern="1200" cap="none" spc="0" normalizeH="0" baseline="0" noProof="0">
                <a:ln>
                  <a:noFill/>
                </a:ln>
                <a:solidFill>
                  <a:srgbClr val="353E43"/>
                </a:solidFill>
                <a:effectLst/>
                <a:uLnTx/>
                <a:uFillTx/>
                <a:latin typeface="Arial"/>
                <a:ea typeface="+mn-ea"/>
                <a:cs typeface="Arial" panose="020B0604020202020204" pitchFamily="34" charset="0"/>
              </a:rPr>
              <a:t>  (2) </a:t>
            </a:r>
            <a:r>
              <a:rPr kumimoji="0" lang="en-GB" sz="1000" b="0" i="0" u="none" strike="noStrike" kern="1200" cap="none" spc="0" normalizeH="0" baseline="0" noProof="0">
                <a:ln>
                  <a:noFill/>
                </a:ln>
                <a:solidFill>
                  <a:srgbClr val="353E43"/>
                </a:solidFill>
                <a:effectLst/>
                <a:uLnTx/>
                <a:uFillTx/>
                <a:latin typeface="Arial"/>
                <a:ea typeface="+mn-ea"/>
                <a:cs typeface="Arial" panose="020B0604020202020204" pitchFamily="34" charset="0"/>
                <a:hlinkClick r:id="rId6"/>
              </a:rPr>
              <a:t>GOV.UK: Tables on homelessness </a:t>
            </a:r>
            <a:endParaRPr kumimoji="0" lang="en-GB" sz="1000" b="0" i="0" u="none" strike="noStrike" kern="1200" cap="none" spc="0" normalizeH="0" baseline="0" noProof="0">
              <a:ln>
                <a:noFill/>
              </a:ln>
              <a:solidFill>
                <a:srgbClr val="353E43"/>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2393127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5302EBF-073E-E26C-F10F-4A34794F9CB0}"/>
              </a:ext>
            </a:extLst>
          </p:cNvPr>
          <p:cNvSpPr txBox="1"/>
          <p:nvPr/>
        </p:nvSpPr>
        <p:spPr bwMode="gray">
          <a:xfrm>
            <a:off x="625162" y="1084783"/>
            <a:ext cx="5320589" cy="5078371"/>
          </a:xfrm>
          <a:prstGeom prst="rect">
            <a:avLst/>
          </a:prstGeom>
          <a:noFill/>
        </p:spPr>
        <p:txBody>
          <a:bodyPr wrap="square" lIns="0" tIns="0" rIns="0" bIns="0" rtlCol="0" anchor="t">
            <a:noAutofit/>
          </a:bodyPr>
          <a:lstStyle/>
          <a:p>
            <a:pPr>
              <a:buClr>
                <a:srgbClr val="000000"/>
              </a:buClr>
              <a:defRPr/>
            </a:pPr>
            <a:endParaRPr lang="en-GB" sz="1400" kern="0">
              <a:solidFill>
                <a:srgbClr val="353E43"/>
              </a:solidFill>
              <a:latin typeface="Arial"/>
              <a:cs typeface="Arial"/>
              <a:sym typeface="Arial"/>
            </a:endParaRPr>
          </a:p>
          <a:p>
            <a:pPr marL="285750" indent="-285750">
              <a:buClr>
                <a:srgbClr val="000000"/>
              </a:buClr>
              <a:buFont typeface="Arial" panose="020B0604020202020204" pitchFamily="34" charset="0"/>
              <a:buChar char="•"/>
              <a:defRPr/>
            </a:pPr>
            <a:endParaRPr lang="en-US" sz="1400" kern="0">
              <a:solidFill>
                <a:srgbClr val="353E43"/>
              </a:solidFill>
              <a:latin typeface="Arial"/>
              <a:cs typeface="Arial"/>
              <a:sym typeface="Arial"/>
            </a:endParaRPr>
          </a:p>
          <a:p>
            <a:pPr>
              <a:buClr>
                <a:srgbClr val="000000"/>
              </a:buClr>
              <a:defRPr/>
            </a:pPr>
            <a:r>
              <a:rPr lang="en-US" sz="1400" kern="0">
                <a:solidFill>
                  <a:srgbClr val="353E43"/>
                </a:solidFill>
                <a:latin typeface="Arial"/>
                <a:cs typeface="Arial"/>
                <a:sym typeface="Arial"/>
              </a:rPr>
              <a:t>. </a:t>
            </a:r>
          </a:p>
          <a:p>
            <a:pPr marL="285750" indent="-285750">
              <a:buClr>
                <a:srgbClr val="000000"/>
              </a:buClr>
              <a:buFont typeface="Arial" panose="020B0604020202020204" pitchFamily="34" charset="0"/>
              <a:buChar char="•"/>
              <a:defRPr/>
            </a:pPr>
            <a:endParaRPr lang="en-US" sz="1400" kern="0">
              <a:solidFill>
                <a:srgbClr val="FF0000"/>
              </a:solidFill>
              <a:latin typeface="Arial"/>
              <a:cs typeface="Arial"/>
              <a:sym typeface="Arial"/>
            </a:endParaRPr>
          </a:p>
          <a:p>
            <a:pPr marL="285750" indent="-285750">
              <a:buClr>
                <a:srgbClr val="000000"/>
              </a:buClr>
              <a:buFont typeface="Arial" panose="020B0604020202020204" pitchFamily="34" charset="0"/>
              <a:buChar char="•"/>
              <a:defRPr/>
            </a:pPr>
            <a:r>
              <a:rPr lang="en-US" sz="1400" kern="0">
                <a:latin typeface="Arial"/>
                <a:cs typeface="Arial"/>
                <a:sym typeface="Arial"/>
              </a:rPr>
              <a:t>Higher a</a:t>
            </a:r>
            <a:r>
              <a:rPr lang="en-US" sz="1400">
                <a:latin typeface="Arial"/>
                <a:cs typeface="Arial"/>
                <a:sym typeface="Arial"/>
              </a:rPr>
              <a:t>ccess to opportunities score (</a:t>
            </a:r>
            <a:r>
              <a:rPr lang="en-US" sz="1400" kern="0">
                <a:latin typeface="Arial"/>
                <a:cs typeface="Arial"/>
                <a:sym typeface="Arial"/>
              </a:rPr>
              <a:t>ATOS)* scores tend to be focused in inner London, whereas there are large areas of outer London which do not meet this criterion, i.e. walking access to essential services is greater than 15 minutes.</a:t>
            </a:r>
            <a:r>
              <a:rPr lang="en-US" sz="1400" kern="0" baseline="30000">
                <a:latin typeface="Arial"/>
                <a:cs typeface="Arial"/>
                <a:sym typeface="Arial"/>
              </a:rPr>
              <a:t>1</a:t>
            </a:r>
          </a:p>
          <a:p>
            <a:pPr marL="285750" indent="-285750">
              <a:buClr>
                <a:srgbClr val="000000"/>
              </a:buClr>
              <a:buFont typeface="Arial" panose="020B0604020202020204" pitchFamily="34" charset="0"/>
              <a:buChar char="•"/>
              <a:defRPr/>
            </a:pPr>
            <a:r>
              <a:rPr lang="en-GB" sz="1400" kern="0">
                <a:latin typeface="Arial"/>
                <a:cs typeface="Arial"/>
              </a:rPr>
              <a:t>There are barriers to </a:t>
            </a:r>
            <a:r>
              <a:rPr lang="en-GB" sz="1400" b="1" kern="0">
                <a:latin typeface="Arial"/>
                <a:cs typeface="Arial"/>
              </a:rPr>
              <a:t>active travel</a:t>
            </a:r>
            <a:r>
              <a:rPr lang="en-GB" sz="1400" kern="0">
                <a:latin typeface="Arial"/>
                <a:cs typeface="Arial"/>
              </a:rPr>
              <a:t>. For example, Black and ethnic minority groups, women, people from more deprived neighbourhoods, those with disabilities and older people are typically under-represented in cycling.</a:t>
            </a:r>
            <a:r>
              <a:rPr lang="en-GB" sz="1400" kern="0" baseline="30000">
                <a:latin typeface="Arial"/>
                <a:cs typeface="Arial"/>
              </a:rPr>
              <a:t>2</a:t>
            </a:r>
          </a:p>
          <a:p>
            <a:pPr marL="285750" indent="-285750">
              <a:buClr>
                <a:srgbClr val="000000"/>
              </a:buClr>
              <a:buFont typeface="Arial" panose="020B0604020202020204" pitchFamily="34" charset="0"/>
              <a:buChar char="•"/>
              <a:defRPr/>
            </a:pPr>
            <a:r>
              <a:rPr lang="en-GB" sz="1400" kern="0">
                <a:latin typeface="Arial"/>
                <a:cs typeface="Arial"/>
              </a:rPr>
              <a:t>Currently, 45 per cent of disabled Londoners find planning and making trips on public transport stressful.</a:t>
            </a:r>
            <a:r>
              <a:rPr lang="en-GB" sz="1400" kern="0" baseline="30000">
                <a:latin typeface="Arial"/>
                <a:cs typeface="Arial"/>
              </a:rPr>
              <a:t>1</a:t>
            </a:r>
          </a:p>
          <a:p>
            <a:pPr marL="285750" indent="-285750">
              <a:buClr>
                <a:srgbClr val="000000"/>
              </a:buClr>
              <a:buFont typeface="Arial" panose="020B0604020202020204" pitchFamily="34" charset="0"/>
              <a:buChar char="•"/>
              <a:defRPr/>
            </a:pPr>
            <a:r>
              <a:rPr lang="en-GB" sz="1400" kern="0">
                <a:latin typeface="Arial"/>
                <a:cs typeface="Arial"/>
              </a:rPr>
              <a:t>Deprivation, sex, age and mode of transport have a significant impact on casualty risk rate and casualty location rate in London.</a:t>
            </a:r>
            <a:r>
              <a:rPr lang="en-GB" sz="1400" kern="0" baseline="30000">
                <a:latin typeface="Arial"/>
                <a:cs typeface="Arial"/>
              </a:rPr>
              <a:t>3</a:t>
            </a:r>
          </a:p>
          <a:p>
            <a:pPr marL="742950" lvl="1" indent="-285750">
              <a:buClr>
                <a:srgbClr val="000000"/>
              </a:buClr>
              <a:buFont typeface="Courier New" panose="02070309020205020404" pitchFamily="49" charset="0"/>
              <a:buChar char="o"/>
              <a:defRPr/>
            </a:pPr>
            <a:r>
              <a:rPr lang="en-GB" sz="1400" kern="0">
                <a:latin typeface="Arial"/>
                <a:cs typeface="Arial"/>
              </a:rPr>
              <a:t>Twice as many people were killed or seriously injured per kilometre of road network in the most deprived 30% London, compared to the 30% in the least deprived areas. </a:t>
            </a:r>
          </a:p>
          <a:p>
            <a:pPr marL="742950" lvl="1" indent="-285750">
              <a:buClr>
                <a:srgbClr val="000000"/>
              </a:buClr>
              <a:buFont typeface="Arial" panose="020B0604020202020204" pitchFamily="34" charset="0"/>
              <a:buChar char="•"/>
              <a:defRPr/>
            </a:pPr>
            <a:r>
              <a:rPr lang="en-GB" sz="1400" kern="0">
                <a:latin typeface="Arial"/>
                <a:cs typeface="Arial"/>
              </a:rPr>
              <a:t>Per thousand people, more men are injured than women. This difference increases with deprivation and injury severity. </a:t>
            </a:r>
          </a:p>
          <a:p>
            <a:pPr lvl="1">
              <a:buClr>
                <a:srgbClr val="000000"/>
              </a:buClr>
              <a:defRPr/>
            </a:pPr>
            <a:r>
              <a:rPr lang="en-GB" sz="700" b="1" spc="-20">
                <a:solidFill>
                  <a:srgbClr val="353E43"/>
                </a:solidFill>
                <a:latin typeface="Arial" panose="020B0604020202020204" pitchFamily="34" charset="0"/>
                <a:ea typeface="Aktiv Grotesk" panose="020B0504020202020204" pitchFamily="34" charset="0"/>
                <a:cs typeface="Arial" panose="020B0604020202020204" pitchFamily="34" charset="0"/>
                <a:sym typeface="Arial"/>
              </a:rPr>
              <a:t> </a:t>
            </a:r>
          </a:p>
          <a:p>
            <a:pPr>
              <a:buClr>
                <a:srgbClr val="000000"/>
              </a:buClr>
              <a:defRPr/>
            </a:pPr>
            <a:r>
              <a:rPr lang="en-GB" sz="1200" b="1" spc="-20">
                <a:solidFill>
                  <a:srgbClr val="353E43"/>
                </a:solidFill>
                <a:latin typeface="Arial" panose="020B0604020202020204" pitchFamily="34" charset="0"/>
                <a:ea typeface="Aktiv Grotesk" panose="020B0504020202020204" pitchFamily="34" charset="0"/>
                <a:cs typeface="Arial" panose="020B0604020202020204" pitchFamily="34" charset="0"/>
                <a:sym typeface="Arial"/>
              </a:rPr>
              <a:t>Note</a:t>
            </a:r>
            <a:r>
              <a:rPr lang="en-GB" sz="1200" spc="-20">
                <a:solidFill>
                  <a:srgbClr val="353E43"/>
                </a:solidFill>
                <a:latin typeface="Arial" panose="020B0604020202020204" pitchFamily="34" charset="0"/>
                <a:ea typeface="Aktiv Grotesk" panose="020B0504020202020204" pitchFamily="34" charset="0"/>
                <a:cs typeface="Arial" panose="020B0604020202020204" pitchFamily="34" charset="0"/>
                <a:sym typeface="Arial"/>
              </a:rPr>
              <a:t>: *ATOS (Access to Opportunities and Services) scores look at walking times from all locations to reach essential services such as schools, healthcare, food shopping and open spaces. </a:t>
            </a:r>
          </a:p>
          <a:p>
            <a:pPr>
              <a:buClr>
                <a:srgbClr val="000000"/>
              </a:buClr>
              <a:defRPr/>
            </a:pPr>
            <a:endParaRPr lang="en-GB" sz="1200" spc="-20">
              <a:solidFill>
                <a:srgbClr val="353E43"/>
              </a:solidFill>
              <a:latin typeface="Arial" panose="020B0604020202020204" pitchFamily="34" charset="0"/>
              <a:cs typeface="Arial" panose="020B0604020202020204" pitchFamily="34" charset="0"/>
              <a:sym typeface="Arial"/>
            </a:endParaRPr>
          </a:p>
          <a:p>
            <a:pPr marL="285750" indent="-285750">
              <a:buClr>
                <a:srgbClr val="000000"/>
              </a:buClr>
              <a:buFont typeface="Arial" panose="020B0604020202020204" pitchFamily="34" charset="0"/>
              <a:buChar char="•"/>
              <a:defRPr/>
            </a:pPr>
            <a:endParaRPr lang="en-GB" sz="1400">
              <a:solidFill>
                <a:srgbClr val="353E43"/>
              </a:solidFill>
              <a:ea typeface="Calibri" panose="020F0502020204030204" pitchFamily="34" charset="0"/>
              <a:cs typeface="Times New Roman" panose="02020603050405020304" pitchFamily="18" charset="0"/>
            </a:endParaRPr>
          </a:p>
          <a:p>
            <a:pPr marL="285750" indent="-285750">
              <a:buClr>
                <a:srgbClr val="000000"/>
              </a:buClr>
              <a:buFont typeface="Arial" panose="020B0604020202020204" pitchFamily="34" charset="0"/>
              <a:buChar char="•"/>
              <a:defRPr/>
            </a:pPr>
            <a:endParaRPr lang="en-US" sz="1400" kern="0">
              <a:solidFill>
                <a:srgbClr val="353E43"/>
              </a:solidFill>
              <a:latin typeface="Arial"/>
              <a:cs typeface="Arial"/>
              <a:sym typeface="Arial"/>
            </a:endParaRPr>
          </a:p>
          <a:p>
            <a:pPr marL="285750" indent="-285750">
              <a:buClr>
                <a:srgbClr val="000000"/>
              </a:buClr>
              <a:buFont typeface="Arial" panose="020B0604020202020204" pitchFamily="34" charset="0"/>
              <a:buChar char="•"/>
              <a:defRPr/>
            </a:pPr>
            <a:endParaRPr lang="en-US" sz="1400" kern="0">
              <a:solidFill>
                <a:srgbClr val="353E43"/>
              </a:solidFill>
              <a:latin typeface="Arial"/>
              <a:cs typeface="Arial"/>
              <a:sym typeface="Arial"/>
            </a:endParaRPr>
          </a:p>
          <a:p>
            <a:pPr marL="285750" indent="-285750">
              <a:buClr>
                <a:srgbClr val="000000"/>
              </a:buClr>
              <a:buFont typeface="Arial" panose="020B0604020202020204" pitchFamily="34" charset="0"/>
              <a:buChar char="•"/>
              <a:defRPr/>
            </a:pPr>
            <a:endParaRPr lang="en-US" sz="1400" kern="0">
              <a:solidFill>
                <a:srgbClr val="353E43"/>
              </a:solidFill>
              <a:latin typeface="Arial"/>
              <a:cs typeface="Arial"/>
              <a:sym typeface="Arial"/>
            </a:endParaRPr>
          </a:p>
        </p:txBody>
      </p:sp>
      <p:sp>
        <p:nvSpPr>
          <p:cNvPr id="11" name="TextBox 10">
            <a:extLst>
              <a:ext uri="{FF2B5EF4-FFF2-40B4-BE49-F238E27FC236}">
                <a16:creationId xmlns:a16="http://schemas.microsoft.com/office/drawing/2014/main" id="{1598C2EF-8B64-43A6-A4A3-953FCA187069}"/>
              </a:ext>
            </a:extLst>
          </p:cNvPr>
          <p:cNvSpPr txBox="1"/>
          <p:nvPr/>
        </p:nvSpPr>
        <p:spPr>
          <a:xfrm>
            <a:off x="572822" y="116510"/>
            <a:ext cx="959689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353E43"/>
                </a:solidFill>
                <a:effectLst/>
                <a:uLnTx/>
                <a:uFillTx/>
                <a:latin typeface="Arial"/>
                <a:ea typeface="+mn-ea"/>
                <a:cs typeface="+mn-cs"/>
              </a:rPr>
              <a:t>5. HEALTHY AND SUSTAINABLE PLACE AND COMMUNITY</a:t>
            </a:r>
          </a:p>
        </p:txBody>
      </p:sp>
      <p:sp>
        <p:nvSpPr>
          <p:cNvPr id="6" name="Text Placeholder 5">
            <a:extLst>
              <a:ext uri="{FF2B5EF4-FFF2-40B4-BE49-F238E27FC236}">
                <a16:creationId xmlns:a16="http://schemas.microsoft.com/office/drawing/2014/main" id="{1365A103-7C32-D653-02E3-AE7100FBD816}"/>
              </a:ext>
            </a:extLst>
          </p:cNvPr>
          <p:cNvSpPr txBox="1">
            <a:spLocks/>
          </p:cNvSpPr>
          <p:nvPr/>
        </p:nvSpPr>
        <p:spPr>
          <a:xfrm>
            <a:off x="6366944" y="1941016"/>
            <a:ext cx="5369334" cy="256306"/>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0000"/>
              </a:buClr>
              <a:defRPr/>
            </a:pPr>
            <a:r>
              <a:rPr lang="en-US" sz="1600">
                <a:solidFill>
                  <a:srgbClr val="353E43"/>
                </a:solidFill>
                <a:latin typeface="Arial"/>
                <a:cs typeface="Arial"/>
                <a:sym typeface="Arial"/>
              </a:rPr>
              <a:t>Fig 29. Access to opportunities score (ATOS) showing accessibility on foot within 15 </a:t>
            </a:r>
            <a:r>
              <a:rPr lang="en-US" sz="1600" err="1">
                <a:solidFill>
                  <a:srgbClr val="353E43"/>
                </a:solidFill>
                <a:latin typeface="Arial"/>
                <a:cs typeface="Arial"/>
                <a:sym typeface="Arial"/>
              </a:rPr>
              <a:t>metres</a:t>
            </a:r>
            <a:r>
              <a:rPr lang="en-US" sz="1600">
                <a:solidFill>
                  <a:srgbClr val="353E43"/>
                </a:solidFill>
                <a:latin typeface="Arial"/>
                <a:cs typeface="Arial"/>
                <a:sym typeface="Arial"/>
              </a:rPr>
              <a:t> in London, 2021</a:t>
            </a:r>
            <a:endParaRPr lang="en-US" sz="1600">
              <a:solidFill>
                <a:srgbClr val="353E43"/>
              </a:solidFill>
              <a:cs typeface="Arial"/>
              <a:sym typeface="Arial"/>
            </a:endParaRPr>
          </a:p>
        </p:txBody>
      </p:sp>
      <p:pic>
        <p:nvPicPr>
          <p:cNvPr id="8" name="Picture 7" descr="A map of London showing the ATOS Walking Composite Score on a scale from A (high) to E (low). The highest grades are observed in the centre of the city with the outer-most regions of the city having the lowest grades. ">
            <a:extLst>
              <a:ext uri="{FF2B5EF4-FFF2-40B4-BE49-F238E27FC236}">
                <a16:creationId xmlns:a16="http://schemas.microsoft.com/office/drawing/2014/main" id="{F4D7BA5D-B98C-3FC0-2BC5-39BB394AA650}"/>
              </a:ext>
            </a:extLst>
          </p:cNvPr>
          <p:cNvPicPr/>
          <p:nvPr/>
        </p:nvPicPr>
        <p:blipFill rotWithShape="1">
          <a:blip r:embed="rId3"/>
          <a:srcRect t="10925"/>
          <a:stretch/>
        </p:blipFill>
        <p:spPr>
          <a:xfrm>
            <a:off x="6418651" y="2665821"/>
            <a:ext cx="5112226" cy="3283566"/>
          </a:xfrm>
          <a:prstGeom prst="rect">
            <a:avLst/>
          </a:prstGeom>
        </p:spPr>
      </p:pic>
      <p:sp>
        <p:nvSpPr>
          <p:cNvPr id="12" name="Rectangle 11">
            <a:extLst>
              <a:ext uri="{FF2B5EF4-FFF2-40B4-BE49-F238E27FC236}">
                <a16:creationId xmlns:a16="http://schemas.microsoft.com/office/drawing/2014/main" id="{3A85EC1F-471A-1FB3-2781-E96BEC3B76A2}"/>
              </a:ext>
            </a:extLst>
          </p:cNvPr>
          <p:cNvSpPr/>
          <p:nvPr/>
        </p:nvSpPr>
        <p:spPr>
          <a:xfrm>
            <a:off x="6304640" y="6215705"/>
            <a:ext cx="4741391" cy="575769"/>
          </a:xfrm>
          <a:prstGeom prst="rect">
            <a:avLst/>
          </a:prstGeom>
        </p:spPr>
        <p:txBody>
          <a:bodyPr wrap="square">
            <a:spAutoFit/>
          </a:bodyPr>
          <a:lstStyle/>
          <a:p>
            <a:pPr>
              <a:defRPr/>
            </a:pPr>
            <a:r>
              <a:rPr lang="en-US" sz="1000">
                <a:solidFill>
                  <a:srgbClr val="353E43"/>
                </a:solidFill>
                <a:latin typeface="Arial"/>
                <a:cs typeface="Arial" panose="020B0604020202020204" pitchFamily="34" charset="0"/>
              </a:rPr>
              <a:t>Source: (1) </a:t>
            </a:r>
            <a:r>
              <a:rPr lang="en-US" sz="1000" err="1">
                <a:solidFill>
                  <a:srgbClr val="353E43"/>
                </a:solidFill>
                <a:latin typeface="Arial"/>
                <a:cs typeface="Arial" panose="020B0604020202020204" pitchFamily="34" charset="0"/>
                <a:hlinkClick r:id="rId4">
                  <a:extLst>
                    <a:ext uri="{A12FA001-AC4F-418D-AE19-62706E023703}">
                      <ahyp:hlinkClr xmlns:ahyp="http://schemas.microsoft.com/office/drawing/2018/hyperlinkcolor" val="tx"/>
                    </a:ext>
                  </a:extLst>
                </a:hlinkClick>
              </a:rPr>
              <a:t>TfL</a:t>
            </a:r>
            <a:r>
              <a:rPr lang="en-US" sz="1000">
                <a:solidFill>
                  <a:srgbClr val="353E43"/>
                </a:solidFill>
                <a:latin typeface="Arial"/>
                <a:cs typeface="Arial" panose="020B0604020202020204" pitchFamily="34" charset="0"/>
                <a:hlinkClick r:id="rId4">
                  <a:extLst>
                    <a:ext uri="{A12FA001-AC4F-418D-AE19-62706E023703}">
                      <ahyp:hlinkClr xmlns:ahyp="http://schemas.microsoft.com/office/drawing/2018/hyperlinkcolor" val="tx"/>
                    </a:ext>
                  </a:extLst>
                </a:hlinkClick>
              </a:rPr>
              <a:t> (2021) ‘Travel in London Report 14</a:t>
            </a:r>
            <a:r>
              <a:rPr lang="en-US" sz="1000">
                <a:solidFill>
                  <a:srgbClr val="353E43"/>
                </a:solidFill>
                <a:latin typeface="Arial"/>
                <a:cs typeface="Arial" panose="020B0604020202020204" pitchFamily="34" charset="0"/>
              </a:rPr>
              <a:t> (2) </a:t>
            </a:r>
            <a:r>
              <a:rPr lang="en-GB" sz="1000">
                <a:solidFill>
                  <a:srgbClr val="353E43"/>
                </a:solidFill>
                <a:latin typeface="Arial"/>
                <a:hlinkClick r:id="rId5">
                  <a:extLst>
                    <a:ext uri="{A12FA001-AC4F-418D-AE19-62706E023703}">
                      <ahyp:hlinkClr xmlns:ahyp="http://schemas.microsoft.com/office/drawing/2018/hyperlinkcolor" val="tx"/>
                    </a:ext>
                  </a:extLst>
                </a:hlinkClick>
              </a:rPr>
              <a:t>Barriers to cycling amongst ethnic minority groups and people from deprived backgrounds </a:t>
            </a:r>
            <a:r>
              <a:rPr lang="en-GB" sz="1000">
                <a:solidFill>
                  <a:srgbClr val="353E43"/>
                </a:solidFill>
                <a:latin typeface="Arial"/>
              </a:rPr>
              <a:t>(3) </a:t>
            </a:r>
            <a:r>
              <a:rPr lang="en-GB" sz="1000">
                <a:solidFill>
                  <a:srgbClr val="353E43"/>
                </a:solidFill>
                <a:latin typeface="Arial"/>
                <a:hlinkClick r:id="rId6"/>
              </a:rPr>
              <a:t>TFL Inequalities in road danger in London (2017-2021) </a:t>
            </a:r>
            <a:endParaRPr lang="en-US" sz="1000">
              <a:solidFill>
                <a:srgbClr val="353E43"/>
              </a:solidFill>
              <a:latin typeface="Arial"/>
              <a:cs typeface="Arial" panose="020B0604020202020204" pitchFamily="34" charset="0"/>
            </a:endParaRPr>
          </a:p>
        </p:txBody>
      </p:sp>
      <p:sp>
        <p:nvSpPr>
          <p:cNvPr id="2" name="Title 2">
            <a:extLst>
              <a:ext uri="{FF2B5EF4-FFF2-40B4-BE49-F238E27FC236}">
                <a16:creationId xmlns:a16="http://schemas.microsoft.com/office/drawing/2014/main" id="{4458D65D-3BD2-A4DF-15CE-A4271BFA4C6B}"/>
              </a:ext>
            </a:extLst>
          </p:cNvPr>
          <p:cNvSpPr txBox="1">
            <a:spLocks/>
          </p:cNvSpPr>
          <p:nvPr/>
        </p:nvSpPr>
        <p:spPr>
          <a:xfrm>
            <a:off x="572813" y="489691"/>
            <a:ext cx="11274954" cy="1338788"/>
          </a:xfrm>
          <a:prstGeom prst="rect">
            <a:avLst/>
          </a:prstGeom>
          <a:noFill/>
          <a:ln w="25400" cap="flat" cmpd="sng" algn="ctr">
            <a:noFill/>
            <a:prstDash val="solid"/>
          </a:ln>
        </p:spPr>
        <p:style>
          <a:lnRef idx="2">
            <a:schemeClr val="dk1">
              <a:shade val="50000"/>
            </a:schemeClr>
          </a:lnRef>
          <a:fillRef idx="1">
            <a:schemeClr val="dk1"/>
          </a:fillRef>
          <a:effectRef idx="0">
            <a:schemeClr val="dk1"/>
          </a:effectRef>
          <a:fontRef idx="minor">
            <a:schemeClr val="lt1"/>
          </a:fontRef>
        </p:style>
        <p:txBody>
          <a:bodyPr spcFirstLastPara="1" wrap="square" lIns="0" tIns="45700" rIns="91425" bIns="45700" anchor="t"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rgbClr val="EE266D"/>
              </a:buClr>
              <a:buSzPts val="2800"/>
              <a:buFont typeface="Arial"/>
              <a:buNone/>
              <a:tabLst/>
              <a:defRPr/>
            </a:pPr>
            <a:r>
              <a:rPr kumimoji="0" lang="en-GB" sz="3000" b="1" i="0" u="none" strike="noStrike" kern="0" cap="none" spc="190" normalizeH="0" baseline="0" noProof="0">
                <a:ln>
                  <a:noFill/>
                </a:ln>
                <a:solidFill>
                  <a:schemeClr val="accent3">
                    <a:lumMod val="75000"/>
                  </a:schemeClr>
                </a:solidFill>
                <a:effectLst/>
                <a:uLnTx/>
                <a:uFillTx/>
                <a:latin typeface="Arial"/>
                <a:cs typeface="Arial"/>
                <a:sym typeface="Arial"/>
              </a:rPr>
              <a:t>ACCESS TO OPPORTUNITIES AND PARTICIPATION IN ACTIVE TRAVEL VARIES ACROSS GEORGRAPHY AND BY AGE, DEPRIVATION, DISABILITY AND ETHNICITY</a:t>
            </a:r>
            <a:endParaRPr kumimoji="0" lang="en-US" sz="2800" b="1" i="0" u="none" strike="noStrike" kern="1200" cap="none" spc="0" normalizeH="0" baseline="0" noProof="0">
              <a:ln>
                <a:noFill/>
              </a:ln>
              <a:solidFill>
                <a:schemeClr val="accent3">
                  <a:lumMod val="75000"/>
                </a:schemeClr>
              </a:solidFill>
              <a:effectLst/>
              <a:uLnTx/>
              <a:uFillTx/>
              <a:latin typeface="Arial"/>
              <a:cs typeface="Arial"/>
              <a:sym typeface="Arial"/>
            </a:endParaRPr>
          </a:p>
        </p:txBody>
      </p:sp>
    </p:spTree>
    <p:extLst>
      <p:ext uri="{BB962C8B-B14F-4D97-AF65-F5344CB8AC3E}">
        <p14:creationId xmlns:p14="http://schemas.microsoft.com/office/powerpoint/2010/main" val="27001759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F63E197-429E-EC80-5107-04FCC817592B}"/>
              </a:ext>
            </a:extLst>
          </p:cNvPr>
          <p:cNvSpPr txBox="1"/>
          <p:nvPr/>
        </p:nvSpPr>
        <p:spPr>
          <a:xfrm>
            <a:off x="572822" y="116510"/>
            <a:ext cx="9596895"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a:noFill/>
                </a:ln>
                <a:solidFill>
                  <a:srgbClr val="353E43"/>
                </a:solidFill>
                <a:effectLst/>
                <a:uLnTx/>
                <a:uFillTx/>
              </a:rPr>
              <a:t>5. HEALTHY AND SUSTAINABLE PLACE AND COMMUNITY</a:t>
            </a:r>
          </a:p>
        </p:txBody>
      </p:sp>
      <p:sp>
        <p:nvSpPr>
          <p:cNvPr id="2" name="Title 2">
            <a:extLst>
              <a:ext uri="{FF2B5EF4-FFF2-40B4-BE49-F238E27FC236}">
                <a16:creationId xmlns:a16="http://schemas.microsoft.com/office/drawing/2014/main" id="{44475DE9-75C4-B2EB-FEB5-1DCC70AC59FD}"/>
              </a:ext>
            </a:extLst>
          </p:cNvPr>
          <p:cNvSpPr txBox="1">
            <a:spLocks noGrp="1"/>
          </p:cNvSpPr>
          <p:nvPr>
            <p:ph type="title" idx="4294967295"/>
          </p:nvPr>
        </p:nvSpPr>
        <p:spPr>
          <a:xfrm>
            <a:off x="569867" y="666201"/>
            <a:ext cx="11131539" cy="923289"/>
          </a:xfrm>
          <a:prstGeom prst="rect">
            <a:avLst/>
          </a:prstGeom>
          <a:noFill/>
          <a:ln w="12700" cap="flat" cmpd="sng" algn="ctr">
            <a:noFill/>
            <a:prstDash val="solid"/>
            <a:miter lim="800000"/>
          </a:ln>
          <a:effectLst/>
        </p:spPr>
        <p:txBody>
          <a:bodyPr rot="0" spcFirstLastPara="1" vertOverflow="overflow" horzOverflow="overflow" vert="horz" wrap="square" lIns="0" tIns="45700" rIns="91425" bIns="457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rgbClr val="EE266D"/>
              </a:buClr>
              <a:buSzPts val="2800"/>
              <a:buFont typeface="Arial"/>
              <a:buNone/>
              <a:tabLst/>
              <a:defRPr/>
            </a:pPr>
            <a:r>
              <a:rPr kumimoji="0" lang="en-GB" sz="3000" b="1" i="0" u="none" strike="noStrike" kern="0" cap="none" spc="190" normalizeH="0" baseline="0" noProof="0">
                <a:ln>
                  <a:noFill/>
                </a:ln>
                <a:solidFill>
                  <a:srgbClr val="0082B3"/>
                </a:solidFill>
                <a:effectLst/>
                <a:uLnTx/>
                <a:uFillTx/>
                <a:latin typeface="Arial" panose="020B0604020202020204" pitchFamily="34" charset="0"/>
                <a:ea typeface="Aktiv Grotesk" panose="020B0504020202020204" pitchFamily="34" charset="0"/>
                <a:cs typeface="Arial" panose="020B0604020202020204" pitchFamily="34" charset="0"/>
                <a:sym typeface="Arial"/>
              </a:rPr>
              <a:t>LOWER INCOME &amp; BLACK PEOPLE IN ENGLAND ARE LEAST LIKELY TO HAVE ACCESS TO GREEN SPACE</a:t>
            </a:r>
            <a:endParaRPr kumimoji="0" lang="en-US" sz="3000" b="1" i="0" u="none" strike="noStrike" kern="0" cap="none" spc="190" normalizeH="0" baseline="0" noProof="0">
              <a:ln>
                <a:noFill/>
              </a:ln>
              <a:solidFill>
                <a:srgbClr val="0082B3"/>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p:txBody>
      </p:sp>
      <p:sp>
        <p:nvSpPr>
          <p:cNvPr id="11" name="Rectangle 10">
            <a:extLst>
              <a:ext uri="{FF2B5EF4-FFF2-40B4-BE49-F238E27FC236}">
                <a16:creationId xmlns:a16="http://schemas.microsoft.com/office/drawing/2014/main" id="{EF6F7484-45D8-D1A7-3311-F977FB0C24AA}"/>
              </a:ext>
            </a:extLst>
          </p:cNvPr>
          <p:cNvSpPr/>
          <p:nvPr/>
        </p:nvSpPr>
        <p:spPr>
          <a:xfrm>
            <a:off x="10546080" y="0"/>
            <a:ext cx="1645920" cy="589280"/>
          </a:xfrm>
          <a:prstGeom prst="rect">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t>Not updated from 2022</a:t>
            </a:r>
          </a:p>
        </p:txBody>
      </p:sp>
      <p:sp>
        <p:nvSpPr>
          <p:cNvPr id="6" name="TextBox 5">
            <a:extLst>
              <a:ext uri="{FF2B5EF4-FFF2-40B4-BE49-F238E27FC236}">
                <a16:creationId xmlns:a16="http://schemas.microsoft.com/office/drawing/2014/main" id="{D92E4DB2-11B2-5AEC-871A-70EB2C2DF10E}"/>
              </a:ext>
            </a:extLst>
          </p:cNvPr>
          <p:cNvSpPr txBox="1"/>
          <p:nvPr/>
        </p:nvSpPr>
        <p:spPr bwMode="gray">
          <a:xfrm>
            <a:off x="490594" y="1589490"/>
            <a:ext cx="5603393" cy="4602309"/>
          </a:xfrm>
          <a:prstGeom prst="rect">
            <a:avLst/>
          </a:prstGeom>
          <a:noFill/>
        </p:spPr>
        <p:txBody>
          <a:bodyPr wrap="square" lIns="0" tIns="0" rIns="0" bIns="0" rtlCol="0" anchor="t">
            <a:noAutofit/>
          </a:bodyPr>
          <a:lstStyle/>
          <a:p>
            <a:pPr marL="285750" indent="-285750">
              <a:buClr>
                <a:srgbClr val="000000"/>
              </a:buClr>
              <a:buFont typeface="Arial" panose="020B0604020202020204" pitchFamily="34" charset="0"/>
              <a:buChar char="•"/>
              <a:defRPr/>
            </a:pPr>
            <a:endParaRPr lang="en-GB" sz="1050" kern="0">
              <a:solidFill>
                <a:srgbClr val="353E43"/>
              </a:solidFill>
              <a:cs typeface="Arial"/>
              <a:sym typeface="Arial"/>
            </a:endParaRPr>
          </a:p>
          <a:p>
            <a:pPr marL="285750" indent="-285750">
              <a:buClr>
                <a:srgbClr val="000000"/>
              </a:buClr>
              <a:buFont typeface="Arial" panose="020B0604020202020204" pitchFamily="34" charset="0"/>
              <a:buChar char="•"/>
              <a:defRPr/>
            </a:pPr>
            <a:r>
              <a:rPr lang="en-US" sz="1400" kern="0">
                <a:solidFill>
                  <a:srgbClr val="000000"/>
                </a:solidFill>
                <a:cs typeface="Arial"/>
                <a:sym typeface="Arial"/>
              </a:rPr>
              <a:t>One in five Londoners (21%) have no access to a garden, the highest percentage of any region in the UK and almost double the national average.</a:t>
            </a:r>
            <a:r>
              <a:rPr lang="en-US" sz="1400" kern="0" baseline="30000">
                <a:solidFill>
                  <a:srgbClr val="000000"/>
                </a:solidFill>
                <a:cs typeface="Arial"/>
                <a:sym typeface="Arial"/>
              </a:rPr>
              <a:t>1</a:t>
            </a:r>
          </a:p>
          <a:p>
            <a:pPr marL="285750" indent="-285750">
              <a:buClr>
                <a:srgbClr val="000000"/>
              </a:buClr>
              <a:buFont typeface="Arial" panose="020B0604020202020204" pitchFamily="34" charset="0"/>
              <a:buChar char="•"/>
              <a:defRPr/>
            </a:pPr>
            <a:endParaRPr lang="en-US" sz="1400" kern="0" baseline="30000">
              <a:solidFill>
                <a:srgbClr val="000000"/>
              </a:solidFill>
              <a:cs typeface="Arial"/>
              <a:sym typeface="Arial"/>
            </a:endParaRPr>
          </a:p>
          <a:p>
            <a:pPr marL="285750" indent="-285750">
              <a:buClr>
                <a:srgbClr val="000000"/>
              </a:buClr>
              <a:buFont typeface="Arial" panose="020B0604020202020204" pitchFamily="34" charset="0"/>
              <a:buChar char="•"/>
              <a:defRPr/>
            </a:pPr>
            <a:r>
              <a:rPr lang="en-US" sz="1400" kern="0">
                <a:solidFill>
                  <a:srgbClr val="000000"/>
                </a:solidFill>
                <a:cs typeface="Arial"/>
                <a:sym typeface="Arial"/>
              </a:rPr>
              <a:t>Private gardens in London are also the smallest in any region in Britain, 26% less than the national average.</a:t>
            </a:r>
            <a:r>
              <a:rPr lang="en-US" sz="1400" kern="0" baseline="30000">
                <a:solidFill>
                  <a:srgbClr val="000000"/>
                </a:solidFill>
                <a:cs typeface="Arial"/>
                <a:sym typeface="Arial"/>
              </a:rPr>
              <a:t>2</a:t>
            </a:r>
            <a:r>
              <a:rPr lang="en-US" sz="1400" kern="0">
                <a:solidFill>
                  <a:srgbClr val="000000"/>
                </a:solidFill>
                <a:cs typeface="Arial"/>
                <a:sym typeface="Arial"/>
              </a:rPr>
              <a:t> </a:t>
            </a:r>
          </a:p>
          <a:p>
            <a:pPr marL="742950" lvl="1" indent="-285750">
              <a:buClr>
                <a:srgbClr val="000000"/>
              </a:buClr>
              <a:buFont typeface="Courier New" panose="02070309020205020404" pitchFamily="49" charset="0"/>
              <a:buChar char="o"/>
              <a:defRPr/>
            </a:pPr>
            <a:r>
              <a:rPr lang="en-US" sz="1400" kern="0">
                <a:solidFill>
                  <a:srgbClr val="000000"/>
                </a:solidFill>
                <a:cs typeface="Arial"/>
                <a:sym typeface="Arial"/>
              </a:rPr>
              <a:t>Despite being least likely to have access to a private garden, people in London are most likely to have a park nearby.</a:t>
            </a:r>
            <a:r>
              <a:rPr lang="en-US" sz="1400" kern="0" baseline="30000">
                <a:solidFill>
                  <a:srgbClr val="000000"/>
                </a:solidFill>
                <a:cs typeface="Arial"/>
                <a:sym typeface="Arial"/>
              </a:rPr>
              <a:t>2</a:t>
            </a:r>
          </a:p>
          <a:p>
            <a:pPr marL="285750" indent="-285750">
              <a:buClr>
                <a:srgbClr val="000000"/>
              </a:buClr>
              <a:buFont typeface="Arial" panose="020B0604020202020204" pitchFamily="34" charset="0"/>
              <a:buChar char="•"/>
              <a:defRPr/>
            </a:pPr>
            <a:endParaRPr lang="en-US" sz="1400" kern="0" baseline="30000">
              <a:solidFill>
                <a:srgbClr val="000000"/>
              </a:solidFill>
              <a:cs typeface="Arial"/>
              <a:sym typeface="Arial"/>
            </a:endParaRPr>
          </a:p>
          <a:p>
            <a:pPr marL="285750" indent="-285750">
              <a:buClr>
                <a:srgbClr val="000000"/>
              </a:buClr>
              <a:buFont typeface="Arial" panose="020B0604020202020204" pitchFamily="34" charset="0"/>
              <a:buChar char="•"/>
              <a:defRPr/>
            </a:pPr>
            <a:r>
              <a:rPr lang="en-US" sz="1400" kern="0">
                <a:solidFill>
                  <a:srgbClr val="000000"/>
                </a:solidFill>
                <a:cs typeface="Arial"/>
                <a:sym typeface="Arial"/>
              </a:rPr>
              <a:t>London has the lowest provision of green space per person of all regions in the UK. Friends of the Earth analysis found that the ten worst local authorities for access to green space are all in London.</a:t>
            </a:r>
            <a:r>
              <a:rPr lang="en-US" sz="1400" kern="0" baseline="30000">
                <a:solidFill>
                  <a:srgbClr val="000000"/>
                </a:solidFill>
                <a:cs typeface="Arial"/>
                <a:sym typeface="Arial"/>
              </a:rPr>
              <a:t>3,4</a:t>
            </a:r>
          </a:p>
          <a:p>
            <a:pPr marL="285750" indent="-285750">
              <a:buClr>
                <a:srgbClr val="000000"/>
              </a:buClr>
              <a:buFont typeface="Arial" panose="020B0604020202020204" pitchFamily="34" charset="0"/>
              <a:buChar char="•"/>
              <a:defRPr/>
            </a:pPr>
            <a:endParaRPr lang="en-US" sz="1400" kern="0" baseline="30000">
              <a:solidFill>
                <a:srgbClr val="000000"/>
              </a:solidFill>
              <a:cs typeface="Arial"/>
              <a:sym typeface="Arial"/>
            </a:endParaRPr>
          </a:p>
          <a:p>
            <a:pPr marL="285750" indent="-285750">
              <a:buClr>
                <a:srgbClr val="000000"/>
              </a:buClr>
              <a:buFont typeface="Arial" panose="020B0604020202020204" pitchFamily="34" charset="0"/>
              <a:buChar char="•"/>
              <a:defRPr/>
            </a:pPr>
            <a:r>
              <a:rPr lang="en-GB" sz="1400" kern="0">
                <a:solidFill>
                  <a:srgbClr val="000000"/>
                </a:solidFill>
                <a:cs typeface="Arial"/>
                <a:sym typeface="Arial"/>
              </a:rPr>
              <a:t>Lower income and BAME households have been hit hardest – black people in England are four times less likely than white people to have no outdoor space at home.</a:t>
            </a:r>
            <a:r>
              <a:rPr lang="en-GB" sz="1400" kern="0" baseline="30000">
                <a:solidFill>
                  <a:srgbClr val="000000"/>
                </a:solidFill>
                <a:cs typeface="Arial"/>
                <a:sym typeface="Arial"/>
              </a:rPr>
              <a:t>1,5</a:t>
            </a:r>
            <a:r>
              <a:rPr lang="en-GB" sz="1400" kern="0">
                <a:solidFill>
                  <a:srgbClr val="000000"/>
                </a:solidFill>
                <a:cs typeface="Arial"/>
                <a:sym typeface="Arial"/>
              </a:rPr>
              <a:t> </a:t>
            </a:r>
            <a:endParaRPr lang="en-GB" sz="1400" kern="0">
              <a:solidFill>
                <a:srgbClr val="000000"/>
              </a:solidFill>
              <a:cs typeface="Arial"/>
            </a:endParaRPr>
          </a:p>
          <a:p>
            <a:pPr>
              <a:buClr>
                <a:srgbClr val="000000"/>
              </a:buClr>
              <a:defRPr/>
            </a:pPr>
            <a:endParaRPr lang="en-GB" sz="1400" kern="0">
              <a:solidFill>
                <a:srgbClr val="000000"/>
              </a:solidFill>
              <a:cs typeface="Arial"/>
              <a:sym typeface="Arial"/>
            </a:endParaRPr>
          </a:p>
          <a:p>
            <a:pPr marL="285750" indent="-285750">
              <a:buClr>
                <a:srgbClr val="000000"/>
              </a:buClr>
              <a:buFont typeface="Arial" panose="020B0604020202020204" pitchFamily="34" charset="0"/>
              <a:buChar char="•"/>
              <a:defRPr/>
            </a:pPr>
            <a:r>
              <a:rPr lang="en-US" sz="1400" kern="0">
                <a:solidFill>
                  <a:srgbClr val="000000"/>
                </a:solidFill>
                <a:cs typeface="Arial"/>
                <a:sym typeface="Arial"/>
              </a:rPr>
              <a:t>Half of all London households are in areas of deficiency of access to open space (i.e. more than 400m from a local park) – the maximum distance recommended by the London Plan.</a:t>
            </a:r>
            <a:r>
              <a:rPr lang="en-US" sz="1400" kern="0" baseline="30000">
                <a:solidFill>
                  <a:srgbClr val="000000"/>
                </a:solidFill>
                <a:cs typeface="Arial"/>
                <a:sym typeface="Arial"/>
              </a:rPr>
              <a:t>5</a:t>
            </a:r>
          </a:p>
          <a:p>
            <a:pPr marL="285750" indent="-285750">
              <a:buClr>
                <a:srgbClr val="000000"/>
              </a:buClr>
              <a:buFont typeface="Arial" panose="020B0604020202020204" pitchFamily="34" charset="0"/>
              <a:buChar char="•"/>
              <a:defRPr/>
            </a:pPr>
            <a:endParaRPr lang="en-US" sz="1050" kern="0">
              <a:solidFill>
                <a:srgbClr val="353E43"/>
              </a:solidFill>
              <a:cs typeface="Arial"/>
              <a:sym typeface="Arial"/>
            </a:endParaRPr>
          </a:p>
        </p:txBody>
      </p:sp>
      <p:sp>
        <p:nvSpPr>
          <p:cNvPr id="3" name="Text Placeholder 5">
            <a:extLst>
              <a:ext uri="{FF2B5EF4-FFF2-40B4-BE49-F238E27FC236}">
                <a16:creationId xmlns:a16="http://schemas.microsoft.com/office/drawing/2014/main" id="{434F1E08-3396-2A58-4160-FBA9053097AD}"/>
              </a:ext>
            </a:extLst>
          </p:cNvPr>
          <p:cNvSpPr txBox="1">
            <a:spLocks/>
          </p:cNvSpPr>
          <p:nvPr/>
        </p:nvSpPr>
        <p:spPr>
          <a:xfrm>
            <a:off x="6366944" y="1756699"/>
            <a:ext cx="5369334" cy="256306"/>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0000"/>
              </a:buClr>
              <a:defRPr/>
            </a:pPr>
            <a:r>
              <a:rPr lang="en-US" sz="1600">
                <a:solidFill>
                  <a:srgbClr val="353E43"/>
                </a:solidFill>
                <a:latin typeface="Arial"/>
                <a:cs typeface="Arial"/>
                <a:sym typeface="Arial"/>
              </a:rPr>
              <a:t>Fig 30. Percentage of addresses with private outdoor space in local authorities in London, 2020</a:t>
            </a:r>
            <a:endParaRPr lang="en-US" sz="1600">
              <a:solidFill>
                <a:srgbClr val="353E43"/>
              </a:solidFill>
              <a:cs typeface="Arial"/>
              <a:sym typeface="Arial"/>
            </a:endParaRPr>
          </a:p>
        </p:txBody>
      </p:sp>
      <p:pic>
        <p:nvPicPr>
          <p:cNvPr id="10" name="Picture 9" descr="A map of London boroughs, colour coded according to the proportion of addresses with private outdoor space. The map shows that broadly boroughs on the outskirts of London have the highest proportion of addresses with private outdoor space, with particularly high rates in Havering.">
            <a:extLst>
              <a:ext uri="{FF2B5EF4-FFF2-40B4-BE49-F238E27FC236}">
                <a16:creationId xmlns:a16="http://schemas.microsoft.com/office/drawing/2014/main" id="{82897B9C-03B9-44A0-5B86-982DE32813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9215" y="2366558"/>
            <a:ext cx="4850346" cy="4000499"/>
          </a:xfrm>
          <a:prstGeom prst="rect">
            <a:avLst/>
          </a:prstGeom>
        </p:spPr>
      </p:pic>
      <p:sp>
        <p:nvSpPr>
          <p:cNvPr id="7" name="Rectangle 6">
            <a:extLst>
              <a:ext uri="{FF2B5EF4-FFF2-40B4-BE49-F238E27FC236}">
                <a16:creationId xmlns:a16="http://schemas.microsoft.com/office/drawing/2014/main" id="{5E98A164-E848-76C8-C713-BA9BFCE0FC45}"/>
              </a:ext>
            </a:extLst>
          </p:cNvPr>
          <p:cNvSpPr/>
          <p:nvPr/>
        </p:nvSpPr>
        <p:spPr>
          <a:xfrm>
            <a:off x="242328" y="6457890"/>
            <a:ext cx="10093658" cy="24622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353E43"/>
                </a:solidFill>
                <a:effectLst/>
                <a:uLnTx/>
                <a:uFillTx/>
                <a:cs typeface="Arial" panose="020B0604020202020204" pitchFamily="34" charset="0"/>
              </a:rPr>
              <a:t>Source: (1) </a:t>
            </a:r>
            <a:r>
              <a:rPr kumimoji="0" lang="en-US" sz="1000" b="0" i="0" u="none" strike="noStrike" kern="0" cap="none" spc="0" normalizeH="0" baseline="0" noProof="0">
                <a:ln>
                  <a:noFill/>
                </a:ln>
                <a:solidFill>
                  <a:srgbClr val="353E43"/>
                </a:solidFill>
                <a:effectLst/>
                <a:uLnTx/>
                <a:uFillTx/>
                <a:cs typeface="Arial" panose="020B0604020202020204" pitchFamily="34" charset="0"/>
                <a:hlinkClick r:id="rId4"/>
              </a:rPr>
              <a:t>ONS Data (2020)</a:t>
            </a:r>
            <a:r>
              <a:rPr kumimoji="0" lang="en-US" sz="1000" b="0" i="0" u="none" strike="noStrike" kern="0" cap="none" spc="0" normalizeH="0" baseline="0" noProof="0">
                <a:ln>
                  <a:noFill/>
                </a:ln>
                <a:solidFill>
                  <a:srgbClr val="353E43"/>
                </a:solidFill>
                <a:effectLst/>
                <a:uLnTx/>
                <a:uFillTx/>
                <a:cs typeface="Arial" panose="020B0604020202020204" pitchFamily="34" charset="0"/>
              </a:rPr>
              <a:t> (2) </a:t>
            </a:r>
            <a:r>
              <a:rPr kumimoji="0" lang="en-US" sz="1000" b="0" i="0" u="none" strike="noStrike" kern="0" cap="none" spc="0" normalizeH="0" baseline="0" noProof="0">
                <a:ln>
                  <a:noFill/>
                </a:ln>
                <a:solidFill>
                  <a:srgbClr val="353E43"/>
                </a:solidFill>
                <a:effectLst/>
                <a:uLnTx/>
                <a:uFillTx/>
                <a:cs typeface="Arial" panose="020B0604020202020204" pitchFamily="34" charset="0"/>
                <a:hlinkClick r:id="rId5"/>
              </a:rPr>
              <a:t>ONS commentary (2020) </a:t>
            </a:r>
            <a:r>
              <a:rPr kumimoji="0" lang="en-US" sz="1000" b="0" i="0" u="none" strike="noStrike" kern="0" cap="none" spc="0" normalizeH="0" baseline="0" noProof="0">
                <a:ln>
                  <a:noFill/>
                </a:ln>
                <a:solidFill>
                  <a:srgbClr val="353E43"/>
                </a:solidFill>
                <a:effectLst/>
                <a:uLnTx/>
                <a:uFillTx/>
                <a:cs typeface="Arial" panose="020B0604020202020204" pitchFamily="34" charset="0"/>
              </a:rPr>
              <a:t>(3) </a:t>
            </a:r>
            <a:r>
              <a:rPr kumimoji="0" lang="en-US" sz="1000" b="0" i="0" u="none" strike="noStrike" kern="0" cap="none" spc="0" normalizeH="0" baseline="0" noProof="0">
                <a:ln>
                  <a:noFill/>
                </a:ln>
                <a:solidFill>
                  <a:srgbClr val="353E43"/>
                </a:solidFill>
                <a:effectLst/>
                <a:uLnTx/>
                <a:uFillTx/>
                <a:cs typeface="Arial" panose="020B0604020202020204" pitchFamily="34" charset="0"/>
                <a:hlinkClick r:id="rId4">
                  <a:extLst>
                    <a:ext uri="{A12FA001-AC4F-418D-AE19-62706E023703}">
                      <ahyp:hlinkClr xmlns:ahyp="http://schemas.microsoft.com/office/drawing/2018/hyperlinkcolor" val="tx"/>
                    </a:ext>
                  </a:extLst>
                </a:hlinkClick>
              </a:rPr>
              <a:t>ONS</a:t>
            </a:r>
            <a:r>
              <a:rPr kumimoji="0" lang="en-US" sz="1000" b="0" i="0" u="none" strike="noStrike" kern="0" cap="none" spc="0" normalizeH="0" baseline="0" noProof="0">
                <a:ln>
                  <a:noFill/>
                </a:ln>
                <a:solidFill>
                  <a:srgbClr val="353E43"/>
                </a:solidFill>
                <a:effectLst/>
                <a:uLnTx/>
                <a:uFillTx/>
                <a:cs typeface="Arial" panose="020B0604020202020204" pitchFamily="34" charset="0"/>
              </a:rPr>
              <a:t>  (4)</a:t>
            </a:r>
            <a:r>
              <a:rPr kumimoji="0" lang="en-GB" sz="1000" b="0" i="0" u="none" strike="noStrike" kern="0" cap="none" spc="0" normalizeH="0" baseline="0" noProof="0">
                <a:ln>
                  <a:noFill/>
                </a:ln>
                <a:solidFill>
                  <a:srgbClr val="353E43"/>
                </a:solidFill>
                <a:effectLst/>
                <a:uLnTx/>
                <a:uFillTx/>
                <a:hlinkClick r:id="rId6">
                  <a:extLst>
                    <a:ext uri="{A12FA001-AC4F-418D-AE19-62706E023703}">
                      <ahyp:hlinkClr xmlns:ahyp="http://schemas.microsoft.com/office/drawing/2018/hyperlinkcolor" val="tx"/>
                    </a:ext>
                  </a:extLst>
                </a:hlinkClick>
              </a:rPr>
              <a:t> Access to green space in England | Friends of the Earth</a:t>
            </a:r>
            <a:r>
              <a:rPr kumimoji="0" lang="en-GB" sz="1000" b="0" i="0" u="none" strike="noStrike" kern="0" cap="none" spc="0" normalizeH="0" baseline="0" noProof="0">
                <a:ln>
                  <a:noFill/>
                </a:ln>
                <a:solidFill>
                  <a:srgbClr val="353E43"/>
                </a:solidFill>
                <a:effectLst/>
                <a:uLnTx/>
                <a:uFillTx/>
              </a:rPr>
              <a:t> (2020) (5) </a:t>
            </a:r>
            <a:r>
              <a:rPr kumimoji="0" lang="en-GB" sz="1000" b="0" i="0" u="none" strike="noStrike" kern="0" cap="none" spc="0" normalizeH="0" baseline="0" noProof="0">
                <a:ln>
                  <a:noFill/>
                </a:ln>
                <a:solidFill>
                  <a:srgbClr val="353E43"/>
                </a:solidFill>
                <a:effectLst/>
                <a:uLnTx/>
                <a:uFillTx/>
                <a:hlinkClick r:id="rId7"/>
              </a:rPr>
              <a:t>RCIS (2020)</a:t>
            </a:r>
            <a:endParaRPr kumimoji="0" lang="en-US" sz="1000" b="0" i="0" u="none" strike="noStrike" kern="0" cap="none" spc="0" normalizeH="0" baseline="0" noProof="0">
              <a:ln>
                <a:noFill/>
              </a:ln>
              <a:solidFill>
                <a:srgbClr val="353E43"/>
              </a:solidFill>
              <a:effectLst/>
              <a:uLnTx/>
              <a:uFillTx/>
              <a:cs typeface="Arial" panose="020B0604020202020204" pitchFamily="34" charset="0"/>
            </a:endParaRPr>
          </a:p>
        </p:txBody>
      </p:sp>
    </p:spTree>
    <p:extLst>
      <p:ext uri="{BB962C8B-B14F-4D97-AF65-F5344CB8AC3E}">
        <p14:creationId xmlns:p14="http://schemas.microsoft.com/office/powerpoint/2010/main" val="26708857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id="{27B07B3D-F66A-9646-9C2D-95983657B7C2}"/>
              </a:ext>
            </a:extLst>
          </p:cNvPr>
          <p:cNvSpPr txBox="1"/>
          <p:nvPr/>
        </p:nvSpPr>
        <p:spPr bwMode="gray">
          <a:xfrm>
            <a:off x="661123" y="1608467"/>
            <a:ext cx="5320589" cy="1734438"/>
          </a:xfrm>
          <a:prstGeom prst="rect">
            <a:avLst/>
          </a:prstGeom>
          <a:noFill/>
        </p:spPr>
        <p:txBody>
          <a:bodyPr wrap="square" lIns="0" tIns="0" rIns="0" bIns="0" rtlCol="0">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1" i="0" u="none" strike="noStrike" kern="0" cap="none" spc="0" normalizeH="0" baseline="0" noProof="0">
              <a:ln>
                <a:noFill/>
              </a:ln>
              <a:solidFill>
                <a:srgbClr val="353E43"/>
              </a:solidFill>
              <a:effectLst/>
              <a:uLnTx/>
              <a:uFillTx/>
              <a:latin typeface="Arial"/>
              <a:ea typeface="+mn-ea"/>
              <a:cs typeface="Arial"/>
              <a:sym typeface="Arial"/>
            </a:endParaRPr>
          </a:p>
        </p:txBody>
      </p:sp>
      <p:sp>
        <p:nvSpPr>
          <p:cNvPr id="13" name="TextBox 12">
            <a:extLst>
              <a:ext uri="{FF2B5EF4-FFF2-40B4-BE49-F238E27FC236}">
                <a16:creationId xmlns:a16="http://schemas.microsoft.com/office/drawing/2014/main" id="{905965EE-0FE6-76A0-1598-BFF18F9BBBA6}"/>
              </a:ext>
            </a:extLst>
          </p:cNvPr>
          <p:cNvSpPr txBox="1"/>
          <p:nvPr/>
        </p:nvSpPr>
        <p:spPr bwMode="gray">
          <a:xfrm>
            <a:off x="481384" y="1171051"/>
            <a:ext cx="6052094" cy="4729271"/>
          </a:xfrm>
          <a:prstGeom prst="rect">
            <a:avLst/>
          </a:prstGeom>
          <a:noFill/>
        </p:spPr>
        <p:txBody>
          <a:bodyPr wrap="square" lIns="0" tIns="0" rIns="0" bIns="0" rtlCol="0" anchor="t">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London had the highest percentage of deaths attributable to particulate air pollution (7.1%) of all English regions in 2022, but the proportion has continued to reduce from 9.0% in 2018.</a:t>
            </a:r>
            <a:r>
              <a:rPr kumimoji="0" lang="en-GB" sz="1400" b="0" i="0" u="none" strike="noStrike" kern="0" cap="none" spc="0" normalizeH="0" baseline="30000" noProof="0">
                <a:ln>
                  <a:noFill/>
                </a:ln>
                <a:solidFill>
                  <a:srgbClr val="353E43"/>
                </a:solidFill>
                <a:effectLst/>
                <a:uLnTx/>
                <a:uFillTx/>
                <a:latin typeface="Arial"/>
                <a:ea typeface="+mn-ea"/>
                <a:cs typeface="Arial"/>
                <a:sym typeface="Arial"/>
              </a:rPr>
              <a:t>1</a:t>
            </a: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Of the 25 upper tier local authorities in England with the highest proportion (%) of deaths attributable to air pollution in 2022, 22 were London boroughs.</a:t>
            </a:r>
            <a:r>
              <a:rPr kumimoji="0" lang="en-GB" sz="1400" b="0" i="0" u="none" strike="noStrike" kern="0" cap="none" spc="0" normalizeH="0" baseline="30000" noProof="0">
                <a:ln>
                  <a:noFill/>
                </a:ln>
                <a:solidFill>
                  <a:srgbClr val="353E43"/>
                </a:solidFill>
                <a:effectLst/>
                <a:uLnTx/>
                <a:uFillTx/>
                <a:latin typeface="Arial"/>
                <a:ea typeface="+mn-ea"/>
                <a:cs typeface="Arial"/>
                <a:sym typeface="Arial"/>
              </a:rPr>
              <a:t>1</a:t>
            </a: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Average concentrations of PM2.5 in London have shown a decreasing trend since 2018 (from 12.3</a:t>
            </a:r>
            <a:r>
              <a:rPr kumimoji="0" lang="el-GR" sz="1400" b="0" i="0" u="none" strike="noStrike" kern="0" cap="none" spc="0" normalizeH="0" baseline="0" noProof="0">
                <a:ln>
                  <a:noFill/>
                </a:ln>
                <a:solidFill>
                  <a:srgbClr val="353E43"/>
                </a:solidFill>
                <a:effectLst/>
                <a:uLnTx/>
                <a:uFillTx/>
                <a:latin typeface="Arial"/>
                <a:ea typeface="+mn-ea"/>
                <a:cs typeface="Arial"/>
                <a:sym typeface="Arial"/>
              </a:rPr>
              <a:t>μ</a:t>
            </a:r>
            <a:r>
              <a:rPr kumimoji="0" lang="en-GB" sz="1400" b="0" i="0" u="none" strike="noStrike" kern="0" cap="none" spc="0" normalizeH="0" baseline="0" noProof="0">
                <a:ln>
                  <a:noFill/>
                </a:ln>
                <a:solidFill>
                  <a:srgbClr val="353E43"/>
                </a:solidFill>
                <a:effectLst/>
                <a:uLnTx/>
                <a:uFillTx/>
                <a:latin typeface="Arial"/>
                <a:ea typeface="+mn-ea"/>
                <a:cs typeface="Arial"/>
                <a:sym typeface="Arial"/>
              </a:rPr>
              <a:t>g/m3 to 8.7</a:t>
            </a:r>
            <a:r>
              <a:rPr kumimoji="0" lang="el-GR" sz="1400" b="0" i="0" u="none" strike="noStrike" kern="0" cap="none" spc="0" normalizeH="0" baseline="0" noProof="0">
                <a:ln>
                  <a:noFill/>
                </a:ln>
                <a:solidFill>
                  <a:srgbClr val="353E43"/>
                </a:solidFill>
                <a:effectLst/>
                <a:uLnTx/>
                <a:uFillTx/>
                <a:latin typeface="Arial"/>
                <a:ea typeface="+mn-ea"/>
                <a:cs typeface="Arial"/>
                <a:sym typeface="Arial"/>
              </a:rPr>
              <a:t> μ</a:t>
            </a:r>
            <a:r>
              <a:rPr kumimoji="0" lang="en-GB" sz="1400" b="0" i="0" u="none" strike="noStrike" kern="0" cap="none" spc="0" normalizeH="0" baseline="0" noProof="0">
                <a:ln>
                  <a:noFill/>
                </a:ln>
                <a:solidFill>
                  <a:srgbClr val="353E43"/>
                </a:solidFill>
                <a:effectLst/>
                <a:uLnTx/>
                <a:uFillTx/>
                <a:latin typeface="Arial"/>
                <a:ea typeface="+mn-ea"/>
                <a:cs typeface="Arial"/>
                <a:sym typeface="Arial"/>
              </a:rPr>
              <a:t>g/m3).</a:t>
            </a:r>
            <a:r>
              <a:rPr kumimoji="0" lang="en-GB" sz="1400" b="0" i="0" u="none" strike="noStrike" kern="0" cap="none" spc="0" normalizeH="0" baseline="30000" noProof="0">
                <a:ln>
                  <a:noFill/>
                </a:ln>
                <a:solidFill>
                  <a:srgbClr val="353E43"/>
                </a:solidFill>
                <a:effectLst/>
                <a:uLnTx/>
                <a:uFillTx/>
                <a:latin typeface="Arial"/>
                <a:ea typeface="+mn-ea"/>
                <a:cs typeface="Arial"/>
                <a:sym typeface="Arial"/>
              </a:rPr>
              <a:t>2</a:t>
            </a:r>
          </a:p>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25000" noProof="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1200" cap="none" spc="0" normalizeH="0" baseline="0" noProof="0">
                <a:ln>
                  <a:noFill/>
                </a:ln>
                <a:solidFill>
                  <a:srgbClr val="353E43"/>
                </a:solidFill>
                <a:effectLst/>
                <a:uLnTx/>
                <a:uFillTx/>
                <a:latin typeface="Arial"/>
                <a:ea typeface="+mn-ea"/>
                <a:cs typeface="Arial"/>
                <a:sym typeface="Arial"/>
              </a:rPr>
              <a:t>Air pollution is worse in more deprived areas of London </a:t>
            </a:r>
            <a:r>
              <a:rPr kumimoji="0" lang="en-US" sz="1400" b="0" i="0" u="none" strike="noStrike" kern="1200" cap="none" spc="0" normalizeH="0" baseline="30000" noProof="0">
                <a:ln>
                  <a:noFill/>
                </a:ln>
                <a:solidFill>
                  <a:srgbClr val="353E43"/>
                </a:solidFill>
                <a:effectLst/>
                <a:uLnTx/>
                <a:uFillTx/>
                <a:latin typeface="Arial"/>
                <a:ea typeface="+mn-ea"/>
                <a:cs typeface="Arial"/>
                <a:sym typeface="Arial"/>
              </a:rPr>
              <a:t>3</a:t>
            </a:r>
            <a:endParaRPr kumimoji="0" lang="en-US" sz="1400" b="0" i="0" u="none" strike="noStrike" kern="1200" cap="none" spc="0" normalizeH="0" baseline="30000" noProof="0">
              <a:ln>
                <a:noFill/>
              </a:ln>
              <a:solidFill>
                <a:srgbClr val="353E43"/>
              </a:solidFill>
              <a:effectLst/>
              <a:uLnTx/>
              <a:uFillTx/>
              <a:latin typeface="Arial"/>
              <a:ea typeface="+mn-ea"/>
              <a:cs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1200" cap="none" spc="0" normalizeH="0" baseline="0" noProof="0">
                <a:ln>
                  <a:noFill/>
                </a:ln>
                <a:solidFill>
                  <a:srgbClr val="353E43"/>
                </a:solidFill>
                <a:effectLst/>
                <a:uLnTx/>
                <a:uFillTx/>
                <a:latin typeface="Arial"/>
                <a:ea typeface="+mn-ea"/>
                <a:cs typeface="Arial"/>
                <a:sym typeface="Arial"/>
              </a:rPr>
              <a:t>NO</a:t>
            </a:r>
            <a:r>
              <a:rPr kumimoji="0" lang="en-US" sz="1400" b="0" i="0" u="none" strike="noStrike" kern="1200" cap="none" spc="0" normalizeH="0" baseline="30000" noProof="0">
                <a:ln>
                  <a:noFill/>
                </a:ln>
                <a:solidFill>
                  <a:srgbClr val="353E43"/>
                </a:solidFill>
                <a:effectLst/>
                <a:uLnTx/>
                <a:uFillTx/>
                <a:latin typeface="Arial"/>
                <a:ea typeface="+mn-ea"/>
                <a:cs typeface="Arial"/>
                <a:sym typeface="Arial"/>
              </a:rPr>
              <a:t>2</a:t>
            </a:r>
            <a:r>
              <a:rPr kumimoji="0" lang="en-US" sz="1400" b="0" i="0" u="none" strike="noStrike" kern="1200" cap="none" spc="0" normalizeH="0" baseline="0" noProof="0">
                <a:ln>
                  <a:noFill/>
                </a:ln>
                <a:solidFill>
                  <a:srgbClr val="353E43"/>
                </a:solidFill>
                <a:effectLst/>
                <a:uLnTx/>
                <a:uFillTx/>
                <a:latin typeface="Arial"/>
                <a:ea typeface="+mn-ea"/>
                <a:cs typeface="Arial"/>
                <a:sym typeface="Arial"/>
              </a:rPr>
              <a:t> concentrations range 4.4</a:t>
            </a:r>
            <a:r>
              <a:rPr kumimoji="0" lang="en-GB" sz="1400" b="0" i="0" u="none" strike="noStrike" kern="1200" cap="none" spc="0" normalizeH="0" baseline="0" noProof="0">
                <a:ln>
                  <a:noFill/>
                </a:ln>
                <a:solidFill>
                  <a:srgbClr val="353E43"/>
                </a:solidFill>
                <a:effectLst/>
                <a:uLnTx/>
                <a:uFillTx/>
                <a:latin typeface="Arial"/>
                <a:ea typeface="+mn-ea"/>
                <a:cs typeface="+mn-cs"/>
              </a:rPr>
              <a:t>µg/m3 in a linear trend from most to least deprived areas</a:t>
            </a:r>
            <a:r>
              <a:rPr kumimoji="0" lang="en-US" sz="1400" b="0" i="0" u="none" strike="noStrike" kern="1200" cap="none" spc="0" normalizeH="0" baseline="0" noProof="0">
                <a:ln>
                  <a:noFill/>
                </a:ln>
                <a:solidFill>
                  <a:srgbClr val="353E43"/>
                </a:solidFill>
                <a:effectLst/>
                <a:uLnTx/>
                <a:uFillTx/>
                <a:latin typeface="Arial"/>
                <a:ea typeface="+mn-ea"/>
                <a:cs typeface="Arial"/>
                <a:sym typeface="Arial"/>
              </a:rPr>
              <a:t>, while PM2.5 concentrations range 0.7</a:t>
            </a:r>
            <a:r>
              <a:rPr kumimoji="0" lang="en-GB" sz="1400" b="0" i="0" u="none" strike="noStrike" kern="1200" cap="none" spc="0" normalizeH="0" baseline="0" noProof="0">
                <a:ln>
                  <a:noFill/>
                </a:ln>
                <a:solidFill>
                  <a:srgbClr val="353E43"/>
                </a:solidFill>
                <a:effectLst/>
                <a:uLnTx/>
                <a:uFillTx/>
                <a:latin typeface="Arial"/>
                <a:ea typeface="+mn-ea"/>
                <a:cs typeface="+mn-cs"/>
              </a:rPr>
              <a:t>µg/m3.</a:t>
            </a:r>
          </a:p>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050" b="0" i="0" u="none" strike="noStrike" kern="1200" cap="none" spc="0" normalizeH="0" baseline="0" noProof="0">
              <a:ln>
                <a:noFill/>
              </a:ln>
              <a:solidFill>
                <a:srgbClr val="353E43"/>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a:buChar char="•"/>
              <a:tabLst/>
              <a:defRPr/>
            </a:pPr>
            <a:r>
              <a:rPr kumimoji="0" lang="en-GB" sz="1400" b="0" i="0" u="none" strike="noStrike" kern="1200" cap="none" spc="0" normalizeH="0" baseline="0" noProof="0">
                <a:ln>
                  <a:noFill/>
                </a:ln>
                <a:solidFill>
                  <a:srgbClr val="353E43"/>
                </a:solidFill>
                <a:effectLst/>
                <a:uLnTx/>
                <a:uFillTx/>
                <a:latin typeface="Arial"/>
                <a:ea typeface="+mn-ea"/>
                <a:cs typeface="Arial"/>
                <a:sym typeface="Arial"/>
              </a:rPr>
              <a:t>White and Asian people are least likely to be exposed air pollution in London:</a:t>
            </a:r>
            <a:endParaRPr kumimoji="0" lang="en-GB" sz="1400" b="0" i="0" u="none" strike="noStrike" kern="1200" cap="none" spc="0" normalizeH="0" baseline="0" noProof="0">
              <a:ln>
                <a:noFill/>
              </a:ln>
              <a:solidFill>
                <a:srgbClr val="353E43"/>
              </a:solidFill>
              <a:effectLst/>
              <a:uLnTx/>
              <a:uFillTx/>
              <a:latin typeface="Arial" panose="020B0604020202020204" pitchFamily="34" charset="0"/>
              <a:ea typeface="+mn-ea"/>
              <a:cs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1200" cap="none" spc="0" normalizeH="0" baseline="0" noProof="0">
                <a:ln>
                  <a:noFill/>
                </a:ln>
                <a:solidFill>
                  <a:srgbClr val="353E43"/>
                </a:solidFill>
                <a:effectLst/>
                <a:uLnTx/>
                <a:uFillTx/>
                <a:latin typeface="Arial"/>
                <a:ea typeface="+mn-ea"/>
                <a:cs typeface="Arial"/>
                <a:sym typeface="Arial"/>
              </a:rPr>
              <a:t>In 2019, Black people and people from ‘Other’ ethnicities were more often living in the 30% most air polluted areas of London than would be expected from their population; 7.1% more likely for Black people and 33.3% more likely for ‘Other’ ethnicities.</a:t>
            </a:r>
            <a:r>
              <a:rPr kumimoji="0" lang="en-GB" sz="1400" b="0" i="0" u="none" strike="noStrike" kern="1200" cap="none" spc="0" normalizeH="0" baseline="30000" noProof="0">
                <a:ln>
                  <a:noFill/>
                </a:ln>
                <a:solidFill>
                  <a:srgbClr val="353E43"/>
                </a:solidFill>
                <a:effectLst/>
                <a:uLnTx/>
                <a:uFillTx/>
                <a:latin typeface="Arial"/>
                <a:ea typeface="+mn-ea"/>
                <a:cs typeface="Arial"/>
                <a:sym typeface="Arial"/>
              </a:rPr>
              <a:t>3</a:t>
            </a: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1200" cap="none" spc="0" normalizeH="0" baseline="0" noProof="0">
                <a:ln>
                  <a:noFill/>
                </a:ln>
                <a:solidFill>
                  <a:srgbClr val="353E43"/>
                </a:solidFill>
                <a:effectLst/>
                <a:uLnTx/>
                <a:uFillTx/>
                <a:latin typeface="Arial"/>
                <a:ea typeface="+mn-ea"/>
                <a:cs typeface="Arial"/>
                <a:sym typeface="Arial"/>
              </a:rPr>
              <a:t>Meanwhile, White and Asian people were 3.7% and 9.5% underrepresented in the most air polluted areas in 2019. </a:t>
            </a: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1200" cap="none" spc="0" normalizeH="0" baseline="0" noProof="0">
                <a:ln>
                  <a:noFill/>
                </a:ln>
                <a:solidFill>
                  <a:srgbClr val="353E43"/>
                </a:solidFill>
                <a:effectLst/>
                <a:uLnTx/>
                <a:uFillTx/>
                <a:latin typeface="Arial"/>
                <a:ea typeface="+mn-ea"/>
                <a:cs typeface="Arial"/>
                <a:sym typeface="Arial"/>
              </a:rPr>
              <a:t>Projections to 2030, based on modelling of air pollution concentration and population, show a continuing advantage for White people relative to other ethnic groups. </a:t>
            </a:r>
            <a:endParaRPr kumimoji="0" lang="en-GB" sz="1400" b="0" i="0" u="none" strike="noStrike" kern="1200" cap="none" spc="0" normalizeH="0" baseline="0" noProof="0">
              <a:ln>
                <a:noFill/>
              </a:ln>
              <a:solidFill>
                <a:srgbClr val="353E43"/>
              </a:solidFill>
              <a:effectLst/>
              <a:uLnTx/>
              <a:uFillTx/>
              <a:latin typeface="Arial"/>
              <a:ea typeface="+mn-ea"/>
              <a:cs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1200" cap="none" spc="0" normalizeH="0" baseline="0" noProof="0">
              <a:ln>
                <a:noFill/>
              </a:ln>
              <a:solidFill>
                <a:srgbClr val="353E43"/>
              </a:solidFill>
              <a:effectLst/>
              <a:uLnTx/>
              <a:uFillTx/>
              <a:latin typeface="Arial" panose="020B0604020202020204" pitchFamily="34" charset="0"/>
              <a:ea typeface="+mn-ea"/>
              <a:cs typeface="Arial"/>
              <a:sym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1200" cap="none" spc="0" normalizeH="0" baseline="0" noProof="0">
              <a:ln>
                <a:noFill/>
              </a:ln>
              <a:solidFill>
                <a:srgbClr val="353E43"/>
              </a:solidFill>
              <a:effectLst/>
              <a:uLnTx/>
              <a:uFillTx/>
              <a:latin typeface="Arial" panose="020B0604020202020204" pitchFamily="34" charset="0"/>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353E43"/>
              </a:solidFill>
              <a:effectLst/>
              <a:uLnTx/>
              <a:uFillTx/>
              <a:latin typeface="Arial"/>
              <a:ea typeface="+mn-ea"/>
              <a:cs typeface="Arial"/>
              <a:sym typeface="Arial"/>
            </a:endParaRPr>
          </a:p>
        </p:txBody>
      </p:sp>
      <p:sp>
        <p:nvSpPr>
          <p:cNvPr id="11" name="Text Placeholder 5">
            <a:extLst>
              <a:ext uri="{FF2B5EF4-FFF2-40B4-BE49-F238E27FC236}">
                <a16:creationId xmlns:a16="http://schemas.microsoft.com/office/drawing/2014/main" id="{09B0B11B-4B2C-79B6-E1E3-2AFB2A316B08}"/>
              </a:ext>
            </a:extLst>
          </p:cNvPr>
          <p:cNvSpPr txBox="1">
            <a:spLocks/>
          </p:cNvSpPr>
          <p:nvPr/>
        </p:nvSpPr>
        <p:spPr>
          <a:xfrm>
            <a:off x="6795247" y="1506946"/>
            <a:ext cx="4881020" cy="599480"/>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GB" sz="1400" b="1" i="0" u="none" strike="noStrike" kern="1200" cap="none" spc="0" normalizeH="0" baseline="0" noProof="0">
                <a:ln>
                  <a:noFill/>
                </a:ln>
                <a:solidFill>
                  <a:srgbClr val="353E43"/>
                </a:solidFill>
                <a:effectLst/>
                <a:uLnTx/>
                <a:uFillTx/>
                <a:latin typeface="Arial"/>
                <a:ea typeface="+mn-ea"/>
                <a:cs typeface="Arial"/>
                <a:sym typeface="Arial"/>
              </a:rPr>
              <a:t>Fig 14. Over- or under-representation of ethnic groups living in the 30% most polluted OAs relative to their 2019 and 2030 London-wide populations</a:t>
            </a:r>
            <a:r>
              <a:rPr kumimoji="0" lang="en-GB" sz="1400" b="1" i="0" u="none" strike="noStrike" kern="1200" cap="none" spc="0" normalizeH="0" baseline="30000" noProof="0">
                <a:ln>
                  <a:noFill/>
                </a:ln>
                <a:solidFill>
                  <a:srgbClr val="353E43"/>
                </a:solidFill>
                <a:effectLst/>
                <a:uLnTx/>
                <a:uFillTx/>
                <a:latin typeface="Arial"/>
                <a:ea typeface="+mn-ea"/>
                <a:cs typeface="Arial"/>
                <a:sym typeface="Arial"/>
              </a:rPr>
              <a:t>3</a:t>
            </a:r>
            <a:r>
              <a:rPr kumimoji="0" lang="en-GB" sz="1400" b="1" i="0" u="none" strike="noStrike" kern="1200" cap="none" spc="0" normalizeH="0" baseline="0" noProof="0">
                <a:ln>
                  <a:noFill/>
                </a:ln>
                <a:solidFill>
                  <a:srgbClr val="353E43"/>
                </a:solidFill>
                <a:effectLst/>
                <a:uLnTx/>
                <a:uFillTx/>
                <a:latin typeface="Arial"/>
                <a:ea typeface="+mn-ea"/>
                <a:cs typeface="Arial"/>
                <a:sym typeface="Arial"/>
              </a:rPr>
              <a:t> </a:t>
            </a:r>
          </a:p>
        </p:txBody>
      </p:sp>
      <p:sp>
        <p:nvSpPr>
          <p:cNvPr id="10" name="Title 2">
            <a:extLst>
              <a:ext uri="{FF2B5EF4-FFF2-40B4-BE49-F238E27FC236}">
                <a16:creationId xmlns:a16="http://schemas.microsoft.com/office/drawing/2014/main" id="{7B0628F1-8F63-4A29-94F8-FFAD5F33ADEB}"/>
              </a:ext>
            </a:extLst>
          </p:cNvPr>
          <p:cNvSpPr txBox="1">
            <a:spLocks/>
          </p:cNvSpPr>
          <p:nvPr/>
        </p:nvSpPr>
        <p:spPr>
          <a:xfrm>
            <a:off x="478427" y="250712"/>
            <a:ext cx="10751768" cy="923289"/>
          </a:xfrm>
          <a:prstGeom prst="rect">
            <a:avLst/>
          </a:prstGeom>
          <a:noFill/>
          <a:ln w="25400" cap="flat" cmpd="sng" algn="ctr">
            <a:noFill/>
            <a:prstDash val="solid"/>
          </a:ln>
        </p:spPr>
        <p:style>
          <a:lnRef idx="2">
            <a:schemeClr val="dk1">
              <a:shade val="50000"/>
            </a:schemeClr>
          </a:lnRef>
          <a:fillRef idx="1">
            <a:schemeClr val="dk1"/>
          </a:fillRef>
          <a:effectRef idx="0">
            <a:schemeClr val="dk1"/>
          </a:effectRef>
          <a:fontRef idx="minor">
            <a:schemeClr val="lt1"/>
          </a:fontRef>
        </p:style>
        <p:txBody>
          <a:bodyPr spcFirstLastPara="1" wrap="square" lIns="0" tIns="45700" rIns="91425" bIns="45700" anchor="t"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rgbClr val="EE266D"/>
              </a:buClr>
              <a:buSzPts val="2800"/>
              <a:buFont typeface="Arial"/>
              <a:buNone/>
              <a:tabLst/>
              <a:defRPr/>
            </a:pPr>
            <a:r>
              <a:rPr kumimoji="0" lang="en-GB" sz="3000" b="1" i="0" u="none" strike="noStrike" kern="0" cap="none" spc="190" normalizeH="0" baseline="0" noProof="0">
                <a:ln>
                  <a:noFill/>
                </a:ln>
                <a:solidFill>
                  <a:srgbClr val="0082B3"/>
                </a:solidFill>
                <a:effectLst/>
                <a:uLnTx/>
                <a:uFillTx/>
                <a:latin typeface="Arial" panose="020B0604020202020204" pitchFamily="34" charset="0"/>
                <a:ea typeface="Aktiv Grotesk" panose="020B0504020202020204" pitchFamily="34" charset="0"/>
                <a:cs typeface="Arial" panose="020B0604020202020204" pitchFamily="34" charset="0"/>
                <a:sym typeface="Arial"/>
              </a:rPr>
              <a:t>DEPRIVED AND MINORITY ETHNIC GROUPS FACE DISPROPORTIONATE AIR POLLUTION EXPOSURE</a:t>
            </a:r>
            <a:endParaRPr kumimoji="0" lang="en-US" sz="3000" b="1" i="0" u="none" strike="noStrike" kern="0" cap="none" spc="190" normalizeH="0" baseline="0" noProof="0">
              <a:ln>
                <a:noFill/>
              </a:ln>
              <a:solidFill>
                <a:srgbClr val="0082B3"/>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p:txBody>
      </p:sp>
      <p:sp>
        <p:nvSpPr>
          <p:cNvPr id="14" name="Rectangle 13">
            <a:extLst>
              <a:ext uri="{FF2B5EF4-FFF2-40B4-BE49-F238E27FC236}">
                <a16:creationId xmlns:a16="http://schemas.microsoft.com/office/drawing/2014/main" id="{C0C58F33-997C-4B99-A7AF-47E369CD6B1C}"/>
              </a:ext>
            </a:extLst>
          </p:cNvPr>
          <p:cNvSpPr/>
          <p:nvPr/>
        </p:nvSpPr>
        <p:spPr>
          <a:xfrm>
            <a:off x="479575" y="6459029"/>
            <a:ext cx="1048527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353E43"/>
                </a:solidFill>
                <a:effectLst/>
                <a:uLnTx/>
                <a:uFillTx/>
                <a:latin typeface="Arial"/>
                <a:ea typeface="+mn-ea"/>
                <a:cs typeface="Arial" panose="020B0604020202020204" pitchFamily="34" charset="0"/>
              </a:rPr>
              <a:t>Source: (1) </a:t>
            </a:r>
            <a:r>
              <a:rPr kumimoji="0" lang="en-GB" sz="1000" b="0" i="0" u="none" strike="noStrike" kern="1200" cap="none" spc="0" normalizeH="0" baseline="0" noProof="0">
                <a:ln>
                  <a:noFill/>
                </a:ln>
                <a:solidFill>
                  <a:srgbClr val="353E43"/>
                </a:solidFill>
                <a:effectLst/>
                <a:uLnTx/>
                <a:uFillTx/>
                <a:latin typeface="Arial"/>
                <a:ea typeface="+mn-ea"/>
                <a:cs typeface="Arial" panose="020B0604020202020204" pitchFamily="34" charset="0"/>
                <a:hlinkClick r:id="rId3">
                  <a:extLst>
                    <a:ext uri="{A12FA001-AC4F-418D-AE19-62706E023703}">
                      <ahyp:hlinkClr xmlns:ahyp="http://schemas.microsoft.com/office/drawing/2018/hyperlinkcolor" val="tx"/>
                    </a:ext>
                  </a:extLst>
                </a:hlinkClick>
              </a:rPr>
              <a:t>OHID Fingertips- Fraction of mortality attributable to particulate air pollution  </a:t>
            </a:r>
            <a:r>
              <a:rPr kumimoji="0" lang="en-GB" sz="1000" b="0" i="0" u="none" strike="noStrike" kern="1200" cap="none" spc="0" normalizeH="0" baseline="0" noProof="0">
                <a:ln>
                  <a:noFill/>
                </a:ln>
                <a:solidFill>
                  <a:srgbClr val="353E43"/>
                </a:solidFill>
                <a:effectLst/>
                <a:uLnTx/>
                <a:uFillTx/>
                <a:latin typeface="Arial"/>
                <a:ea typeface="+mn-ea"/>
                <a:cs typeface="Arial" panose="020B0604020202020204" pitchFamily="34" charset="0"/>
              </a:rPr>
              <a:t>(2) </a:t>
            </a:r>
            <a:r>
              <a:rPr kumimoji="0" lang="en-GB" sz="1000" b="0" i="0" u="none" strike="noStrike" kern="1200" cap="none" spc="0" normalizeH="0" baseline="0" noProof="0">
                <a:ln>
                  <a:noFill/>
                </a:ln>
                <a:solidFill>
                  <a:srgbClr val="353E43"/>
                </a:solidFill>
                <a:effectLst/>
                <a:uLnTx/>
                <a:uFillTx/>
                <a:latin typeface="Arial"/>
                <a:ea typeface="+mn-ea"/>
                <a:cs typeface="Arial" panose="020B0604020202020204" pitchFamily="34" charset="0"/>
                <a:hlinkClick r:id="rId4">
                  <a:extLst>
                    <a:ext uri="{A12FA001-AC4F-418D-AE19-62706E023703}">
                      <ahyp:hlinkClr xmlns:ahyp="http://schemas.microsoft.com/office/drawing/2018/hyperlinkcolor" val="tx"/>
                    </a:ext>
                  </a:extLst>
                </a:hlinkClick>
              </a:rPr>
              <a:t>Health Profile for London  2021</a:t>
            </a:r>
            <a:r>
              <a:rPr kumimoji="0" lang="en-GB" sz="1000" b="0" i="0" u="none" strike="noStrike" kern="1200" cap="none" spc="0" normalizeH="0" baseline="0" noProof="0">
                <a:ln>
                  <a:noFill/>
                </a:ln>
                <a:solidFill>
                  <a:srgbClr val="353E43"/>
                </a:solidFill>
                <a:effectLst/>
                <a:uLnTx/>
                <a:uFillTx/>
                <a:latin typeface="Arial"/>
                <a:ea typeface="+mn-ea"/>
                <a:cs typeface="Arial" panose="020B0604020202020204" pitchFamily="34" charset="0"/>
              </a:rPr>
              <a:t> (3) </a:t>
            </a:r>
            <a:r>
              <a:rPr kumimoji="0" lang="en-GB" sz="1000" b="0" i="0" u="none" strike="noStrike" kern="1200" cap="none" spc="0" normalizeH="0" baseline="0" noProof="0">
                <a:ln>
                  <a:noFill/>
                </a:ln>
                <a:solidFill>
                  <a:srgbClr val="353E43"/>
                </a:solidFill>
                <a:effectLst/>
                <a:uLnTx/>
                <a:uFillTx/>
                <a:latin typeface="Arial"/>
                <a:ea typeface="+mn-ea"/>
                <a:cs typeface="+mn-cs"/>
                <a:hlinkClick r:id="rId5"/>
              </a:rPr>
              <a:t>GLA air quality exposure and inequalities study</a:t>
            </a:r>
            <a:r>
              <a:rPr kumimoji="0" lang="en-GB" sz="1000" b="0" i="0" u="none" strike="noStrike" kern="1200" cap="none" spc="0" normalizeH="0" baseline="0" noProof="0">
                <a:ln>
                  <a:noFill/>
                </a:ln>
                <a:solidFill>
                  <a:srgbClr val="353E43"/>
                </a:solidFill>
                <a:effectLst/>
                <a:uLnTx/>
                <a:uFillTx/>
                <a:latin typeface="Arial"/>
                <a:ea typeface="+mn-ea"/>
                <a:cs typeface="Arial" panose="020B0604020202020204" pitchFamily="34" charset="0"/>
                <a:hlinkClick r:id="rId5"/>
              </a:rPr>
              <a:t> </a:t>
            </a:r>
            <a:endParaRPr kumimoji="0" lang="en-GB" sz="1000" b="0" i="0" u="none" strike="noStrike" kern="1200" cap="none" spc="0" normalizeH="0" baseline="0" noProof="0">
              <a:ln>
                <a:noFill/>
              </a:ln>
              <a:solidFill>
                <a:srgbClr val="353E43"/>
              </a:solidFill>
              <a:effectLst/>
              <a:uLnTx/>
              <a:uFillTx/>
              <a:latin typeface="Arial"/>
              <a:ea typeface="+mn-ea"/>
              <a:cs typeface="Arial" panose="020B0604020202020204" pitchFamily="34" charset="0"/>
            </a:endParaRPr>
          </a:p>
        </p:txBody>
      </p:sp>
      <p:graphicFrame>
        <p:nvGraphicFramePr>
          <p:cNvPr id="4" name="Chart 3">
            <a:extLst>
              <a:ext uri="{FF2B5EF4-FFF2-40B4-BE49-F238E27FC236}">
                <a16:creationId xmlns:a16="http://schemas.microsoft.com/office/drawing/2014/main" id="{B9AE56DB-FA29-0318-171E-85314978583C}"/>
              </a:ext>
            </a:extLst>
          </p:cNvPr>
          <p:cNvGraphicFramePr>
            <a:graphicFrameLocks/>
          </p:cNvGraphicFramePr>
          <p:nvPr/>
        </p:nvGraphicFramePr>
        <p:xfrm>
          <a:off x="6677059" y="2222112"/>
          <a:ext cx="4999208" cy="3986481"/>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3879489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035D454-E455-478C-8451-413113A7976E}"/>
              </a:ext>
            </a:extLst>
          </p:cNvPr>
          <p:cNvSpPr txBox="1"/>
          <p:nvPr/>
        </p:nvSpPr>
        <p:spPr>
          <a:xfrm>
            <a:off x="572822" y="116510"/>
            <a:ext cx="959689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353E43"/>
                </a:solidFill>
                <a:effectLst/>
                <a:uLnTx/>
                <a:uFillTx/>
                <a:latin typeface="Arial"/>
                <a:ea typeface="+mn-ea"/>
                <a:cs typeface="+mn-cs"/>
              </a:rPr>
              <a:t>5. HEALTHY AND SUSTAINABLE PLACE AND COMMUNITY</a:t>
            </a:r>
          </a:p>
        </p:txBody>
      </p:sp>
      <p:sp>
        <p:nvSpPr>
          <p:cNvPr id="11" name="Title 2">
            <a:extLst>
              <a:ext uri="{FF2B5EF4-FFF2-40B4-BE49-F238E27FC236}">
                <a16:creationId xmlns:a16="http://schemas.microsoft.com/office/drawing/2014/main" id="{8DB13AF6-AB41-40C8-8482-B6DD33279D15}"/>
              </a:ext>
            </a:extLst>
          </p:cNvPr>
          <p:cNvSpPr txBox="1">
            <a:spLocks noGrp="1"/>
          </p:cNvSpPr>
          <p:nvPr>
            <p:ph type="title" idx="4294967295"/>
          </p:nvPr>
        </p:nvSpPr>
        <p:spPr>
          <a:xfrm>
            <a:off x="569867" y="666201"/>
            <a:ext cx="10751768" cy="923289"/>
          </a:xfrm>
          <a:prstGeom prst="rect">
            <a:avLst/>
          </a:prstGeom>
          <a:noFill/>
          <a:ln w="25400" cap="flat" cmpd="sng" algn="ctr">
            <a:noFill/>
            <a:prstDash val="solid"/>
          </a:ln>
          <a:effectLst/>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0" tIns="45700" rIns="91425" bIns="457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chemeClr val="accent1"/>
              </a:buClr>
              <a:buSzPts val="2800"/>
              <a:buFont typeface="Arial"/>
              <a:buNone/>
              <a:tabLst/>
              <a:defRPr/>
            </a:pPr>
            <a:r>
              <a:rPr kumimoji="0" lang="en-GB" sz="3000" b="1" i="0" u="none" strike="noStrike" kern="0" cap="none" spc="190" normalizeH="0" baseline="0" noProof="0">
                <a:ln>
                  <a:noFill/>
                </a:ln>
                <a:solidFill>
                  <a:srgbClr val="0082B3"/>
                </a:solidFill>
                <a:effectLst/>
                <a:uLnTx/>
                <a:uFillTx/>
                <a:latin typeface="Arial" panose="020B0604020202020204" pitchFamily="34" charset="0"/>
                <a:ea typeface="Aktiv Grotesk" panose="020B0504020202020204" pitchFamily="34" charset="0"/>
                <a:cs typeface="Arial" panose="020B0604020202020204" pitchFamily="34" charset="0"/>
                <a:sym typeface="Arial"/>
              </a:rPr>
              <a:t>MORE DEPRIVED LOCAL AUTHORITIES HAD A GREATER DENSITY OF FAST FOOD OUTLETS</a:t>
            </a:r>
            <a:endParaRPr kumimoji="0" lang="en-US" sz="3000" b="1" i="0" u="sng" strike="noStrike" kern="0" cap="none" spc="190" normalizeH="0" baseline="0" noProof="0">
              <a:ln>
                <a:noFill/>
              </a:ln>
              <a:solidFill>
                <a:srgbClr val="0082B3"/>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p:txBody>
      </p:sp>
      <p:sp>
        <p:nvSpPr>
          <p:cNvPr id="2" name="Rectangle 1">
            <a:extLst>
              <a:ext uri="{FF2B5EF4-FFF2-40B4-BE49-F238E27FC236}">
                <a16:creationId xmlns:a16="http://schemas.microsoft.com/office/drawing/2014/main" id="{EE0C6C5C-9940-4295-43F2-558499E3CC0B}"/>
              </a:ext>
            </a:extLst>
          </p:cNvPr>
          <p:cNvSpPr/>
          <p:nvPr/>
        </p:nvSpPr>
        <p:spPr>
          <a:xfrm>
            <a:off x="10546080" y="0"/>
            <a:ext cx="1645920" cy="589280"/>
          </a:xfrm>
          <a:prstGeom prst="rect">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t>Not updated from 2022</a:t>
            </a:r>
          </a:p>
        </p:txBody>
      </p:sp>
      <p:sp>
        <p:nvSpPr>
          <p:cNvPr id="13" name="TextBox 12">
            <a:extLst>
              <a:ext uri="{FF2B5EF4-FFF2-40B4-BE49-F238E27FC236}">
                <a16:creationId xmlns:a16="http://schemas.microsoft.com/office/drawing/2014/main" id="{905965EE-0FE6-76A0-1598-BFF18F9BBBA6}"/>
              </a:ext>
            </a:extLst>
          </p:cNvPr>
          <p:cNvSpPr txBox="1"/>
          <p:nvPr/>
        </p:nvSpPr>
        <p:spPr bwMode="gray">
          <a:xfrm>
            <a:off x="648339" y="1137334"/>
            <a:ext cx="5525989" cy="5234666"/>
          </a:xfrm>
          <a:prstGeom prst="rect">
            <a:avLst/>
          </a:prstGeom>
          <a:noFill/>
        </p:spPr>
        <p:txBody>
          <a:bodyPr wrap="square" lIns="0" tIns="0" rIns="0" bIns="0" rtlCol="0" anchor="t">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‘Fast food’ refers to energy dense food that is available quickly, therefore it covers a range of outlets that include, but are not limited to, burger bars, kebab and chicken shops, chip shops and pizza outlets.</a:t>
            </a: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Across England, more deprived local authorities had greater density of fast food outlets though this is data from 2017</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Out of all local authorities in England, Camden had the second highest density of fast food outlets across England (174 per 100,000 population).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However, the average density across all London local authorities (93 per 100,000) was similar to that of England overall (91 per 100,000).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The </a:t>
            </a:r>
            <a:r>
              <a:rPr kumimoji="0" lang="en-GB" sz="1400" b="0" i="0" u="none" strike="noStrike" kern="0" cap="none" spc="0" normalizeH="0" baseline="0" noProof="0">
                <a:ln>
                  <a:noFill/>
                </a:ln>
                <a:solidFill>
                  <a:srgbClr val="353E43"/>
                </a:solidFill>
                <a:effectLst/>
                <a:uLnTx/>
                <a:uFillTx/>
                <a:latin typeface="Arial"/>
                <a:ea typeface="+mn-ea"/>
                <a:cs typeface="Arial"/>
                <a:sym typeface="Arial"/>
                <a:hlinkClick r:id="rId3"/>
              </a:rPr>
              <a:t>Healthy Streets coalition</a:t>
            </a:r>
            <a:r>
              <a:rPr kumimoji="0" lang="en-GB" sz="1400" b="0" i="0" u="none" strike="noStrike" kern="0" cap="none" spc="0" normalizeH="0" baseline="0" noProof="0">
                <a:ln>
                  <a:noFill/>
                </a:ln>
                <a:solidFill>
                  <a:srgbClr val="353E43"/>
                </a:solidFill>
                <a:effectLst/>
                <a:uLnTx/>
                <a:uFillTx/>
                <a:latin typeface="Arial"/>
                <a:ea typeface="+mn-ea"/>
                <a:cs typeface="Arial"/>
                <a:sym typeface="Arial"/>
              </a:rPr>
              <a:t> put together scorecards in 2022 for London boroughs, based on what they want boroughs to implement: including low Traffic Neighbourhoods, a default 20mph speed limit, small-area Controlled Parking Zones, protected cycle lanes on main roads and traffic-free streets around all schools with safe walking and cycling provision. </a:t>
            </a: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GB" sz="1400" b="1" i="0" u="none" strike="noStrike" kern="0" cap="none" spc="0" normalizeH="0" baseline="0" noProof="0">
                <a:ln>
                  <a:noFill/>
                </a:ln>
                <a:solidFill>
                  <a:srgbClr val="353E43"/>
                </a:solidFill>
                <a:effectLst/>
                <a:uLnTx/>
                <a:uFillTx/>
                <a:latin typeface="Arial"/>
                <a:ea typeface="+mn-ea"/>
                <a:cs typeface="Arial"/>
              </a:rPr>
              <a:t>Best scoring London boroughs </a:t>
            </a:r>
            <a:r>
              <a:rPr kumimoji="0" lang="en-GB" sz="1400" b="0" i="0" u="none" strike="noStrike" kern="0" cap="none" spc="0" normalizeH="0" baseline="0" noProof="0">
                <a:ln>
                  <a:noFill/>
                </a:ln>
                <a:solidFill>
                  <a:srgbClr val="353E43"/>
                </a:solidFill>
                <a:effectLst/>
                <a:uLnTx/>
                <a:uFillTx/>
                <a:latin typeface="Arial"/>
                <a:ea typeface="+mn-ea"/>
                <a:cs typeface="Arial"/>
              </a:rPr>
              <a:t>were the City, Islington, Hackney and Camden in Inner London.</a:t>
            </a:r>
            <a:endParaRPr kumimoji="0" lang="en-GB" sz="1400" b="0" i="0" u="none" strike="noStrike" kern="0" cap="none" spc="0" normalizeH="0" baseline="0" noProof="0">
              <a:ln>
                <a:noFill/>
              </a:ln>
              <a:solidFill>
                <a:srgbClr val="353E43"/>
              </a:solidFill>
              <a:effectLst/>
              <a:uLnTx/>
              <a:uFillTx/>
              <a:latin typeface="Arial"/>
              <a:ea typeface="+mn-ea"/>
              <a:cs typeface="Arial"/>
              <a:sym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GB" sz="1400" b="1" i="0" u="none" strike="noStrike" kern="0" cap="none" spc="0" normalizeH="0" baseline="0" noProof="0">
                <a:ln>
                  <a:noFill/>
                </a:ln>
                <a:solidFill>
                  <a:srgbClr val="353E43"/>
                </a:solidFill>
                <a:effectLst/>
                <a:uLnTx/>
                <a:uFillTx/>
                <a:latin typeface="Arial"/>
                <a:ea typeface="+mn-ea"/>
                <a:cs typeface="Arial"/>
              </a:rPr>
              <a:t>Poorest scoring boroughs </a:t>
            </a:r>
            <a:r>
              <a:rPr kumimoji="0" lang="en-GB" sz="1400" b="0" i="0" u="none" strike="noStrike" kern="0" cap="none" spc="0" normalizeH="0" baseline="0" noProof="0">
                <a:ln>
                  <a:noFill/>
                </a:ln>
                <a:solidFill>
                  <a:srgbClr val="353E43"/>
                </a:solidFill>
                <a:effectLst/>
                <a:uLnTx/>
                <a:uFillTx/>
                <a:latin typeface="Arial"/>
                <a:ea typeface="+mn-ea"/>
                <a:cs typeface="Arial"/>
              </a:rPr>
              <a:t>Hillingdon, then Barking &amp; Dagenham and Redbridge</a:t>
            </a:r>
            <a:endParaRPr kumimoji="0" lang="en-GB" sz="1400" b="0" i="0" u="none" strike="noStrike" kern="0" cap="none" spc="0" normalizeH="0" baseline="0" noProof="0">
              <a:ln>
                <a:noFill/>
              </a:ln>
              <a:solidFill>
                <a:srgbClr val="353E43"/>
              </a:solidFill>
              <a:effectLst/>
              <a:uLnTx/>
              <a:uFillTx/>
              <a:latin typeface="Arial"/>
              <a:ea typeface="+mn-ea"/>
              <a:cs typeface="Arial"/>
              <a:sym typeface="Arial"/>
            </a:endParaRPr>
          </a:p>
        </p:txBody>
      </p:sp>
      <p:sp>
        <p:nvSpPr>
          <p:cNvPr id="9" name="Text Placeholder 5">
            <a:extLst>
              <a:ext uri="{FF2B5EF4-FFF2-40B4-BE49-F238E27FC236}">
                <a16:creationId xmlns:a16="http://schemas.microsoft.com/office/drawing/2014/main" id="{CA1BEA7A-AC1C-4E41-87EC-A15A61000F9A}"/>
              </a:ext>
            </a:extLst>
          </p:cNvPr>
          <p:cNvSpPr txBox="1">
            <a:spLocks/>
          </p:cNvSpPr>
          <p:nvPr/>
        </p:nvSpPr>
        <p:spPr>
          <a:xfrm>
            <a:off x="6366944" y="1756699"/>
            <a:ext cx="5369334" cy="256306"/>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600" b="1" i="0" u="none" strike="noStrike" kern="1200" cap="none" spc="0" normalizeH="0" baseline="0" noProof="0">
                <a:ln>
                  <a:noFill/>
                </a:ln>
                <a:solidFill>
                  <a:srgbClr val="353E43"/>
                </a:solidFill>
                <a:effectLst/>
                <a:uLnTx/>
                <a:uFillTx/>
                <a:latin typeface="Arial"/>
                <a:cs typeface="Arial"/>
                <a:sym typeface="Arial"/>
              </a:rPr>
              <a:t>Fig </a:t>
            </a:r>
            <a:r>
              <a:rPr lang="en-US" sz="1600">
                <a:solidFill>
                  <a:srgbClr val="353E43"/>
                </a:solidFill>
                <a:latin typeface="Arial"/>
                <a:cs typeface="Arial"/>
                <a:sym typeface="Arial"/>
              </a:rPr>
              <a:t>32</a:t>
            </a:r>
            <a:r>
              <a:rPr kumimoji="0" lang="en-US" sz="1600" b="1" i="0" u="none" strike="noStrike" kern="1200" cap="none" spc="0" normalizeH="0" baseline="0" noProof="0">
                <a:ln>
                  <a:noFill/>
                </a:ln>
                <a:solidFill>
                  <a:srgbClr val="353E43"/>
                </a:solidFill>
                <a:effectLst/>
                <a:uLnTx/>
                <a:uFillTx/>
                <a:latin typeface="Arial"/>
                <a:cs typeface="Arial"/>
                <a:sym typeface="Arial"/>
              </a:rPr>
              <a:t>. </a:t>
            </a:r>
            <a:r>
              <a:rPr kumimoji="0" lang="en-GB" sz="1600" b="1" i="0" u="none" strike="noStrike" kern="1200" cap="none" spc="0" normalizeH="0" baseline="0" noProof="0">
                <a:ln>
                  <a:noFill/>
                </a:ln>
                <a:solidFill>
                  <a:srgbClr val="353E43"/>
                </a:solidFill>
                <a:effectLst/>
                <a:uLnTx/>
                <a:uFillTx/>
                <a:latin typeface="Arial"/>
                <a:cs typeface="Arial"/>
                <a:sym typeface="Arial"/>
              </a:rPr>
              <a:t>Density of fast food outlets in London, 31 December 2017</a:t>
            </a:r>
            <a:endParaRPr kumimoji="0" lang="en-US" sz="1600" b="1" i="0" u="none" strike="noStrike" kern="1200" cap="none" spc="0" normalizeH="0" baseline="0" noProof="0">
              <a:ln>
                <a:noFill/>
              </a:ln>
              <a:solidFill>
                <a:srgbClr val="353E43"/>
              </a:solidFill>
              <a:effectLst/>
              <a:uLnTx/>
              <a:uFillTx/>
              <a:latin typeface="Arial"/>
              <a:cs typeface="Arial"/>
              <a:sym typeface="Arial"/>
            </a:endParaRPr>
          </a:p>
        </p:txBody>
      </p:sp>
      <p:pic>
        <p:nvPicPr>
          <p:cNvPr id="3" name="Picture 2" descr="A map of London showing the rate of fast food outlets per 100,000 population for boroughs. The map shows that the highest rates are seen in central London in Camden and Tower Hamlets.">
            <a:extLst>
              <a:ext uri="{FF2B5EF4-FFF2-40B4-BE49-F238E27FC236}">
                <a16:creationId xmlns:a16="http://schemas.microsoft.com/office/drawing/2014/main" id="{7C90F340-C63E-46A5-892D-12F5ABDF08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4328" y="2221075"/>
            <a:ext cx="5870856" cy="4150925"/>
          </a:xfrm>
          <a:prstGeom prst="rect">
            <a:avLst/>
          </a:prstGeom>
        </p:spPr>
      </p:pic>
      <p:sp>
        <p:nvSpPr>
          <p:cNvPr id="14" name="Rectangle 13">
            <a:extLst>
              <a:ext uri="{FF2B5EF4-FFF2-40B4-BE49-F238E27FC236}">
                <a16:creationId xmlns:a16="http://schemas.microsoft.com/office/drawing/2014/main" id="{A7771312-B459-43EE-AED5-13E22D6DCC64}"/>
              </a:ext>
            </a:extLst>
          </p:cNvPr>
          <p:cNvSpPr/>
          <p:nvPr/>
        </p:nvSpPr>
        <p:spPr>
          <a:xfrm>
            <a:off x="479575" y="6459029"/>
            <a:ext cx="1048527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effectLst/>
                <a:uLnTx/>
                <a:uFillTx/>
                <a:latin typeface="Arial"/>
                <a:ea typeface="+mn-ea"/>
                <a:cs typeface="Arial" panose="020B0604020202020204" pitchFamily="34" charset="0"/>
              </a:rPr>
              <a:t>Source: (1) Public Health England (OHID) </a:t>
            </a:r>
            <a:r>
              <a:rPr kumimoji="0" lang="en-GB" sz="1000" b="0" i="0" u="none" strike="noStrike" kern="1200" cap="none" spc="0" normalizeH="0" baseline="0" noProof="0">
                <a:ln>
                  <a:noFill/>
                </a:ln>
                <a:effectLst/>
                <a:uLnTx/>
                <a:uFillTx/>
                <a:latin typeface="Arial"/>
                <a:ea typeface="+mn-ea"/>
                <a:cs typeface="Arial" panose="020B0604020202020204" pitchFamily="34" charset="0"/>
                <a:hlinkClick r:id="rId5">
                  <a:extLst>
                    <a:ext uri="{A12FA001-AC4F-418D-AE19-62706E023703}">
                      <ahyp:hlinkClr xmlns:ahyp="http://schemas.microsoft.com/office/drawing/2018/hyperlinkcolor" val="tx"/>
                    </a:ext>
                  </a:extLst>
                </a:hlinkClick>
              </a:rPr>
              <a:t>Fast food outlets: density by local authority in England</a:t>
            </a:r>
            <a:r>
              <a:rPr kumimoji="0" lang="en-GB" sz="1000" b="0" i="0" u="none" strike="noStrike" kern="1200" cap="none" spc="0" normalizeH="0" baseline="0" noProof="0">
                <a:ln>
                  <a:noFill/>
                </a:ln>
                <a:effectLst/>
                <a:uLnTx/>
                <a:uFillTx/>
                <a:latin typeface="Arial"/>
                <a:ea typeface="+mn-ea"/>
                <a:cs typeface="Arial" panose="020B0604020202020204" pitchFamily="34" charset="0"/>
              </a:rPr>
              <a:t>, 2018 (2) </a:t>
            </a:r>
            <a:r>
              <a:rPr kumimoji="0" lang="en-GB" sz="1000" b="0" i="0" u="none" strike="noStrike" kern="1200" cap="none" spc="0" normalizeH="0" baseline="0" noProof="0">
                <a:ln>
                  <a:noFill/>
                </a:ln>
                <a:effectLst/>
                <a:uLnTx/>
                <a:uFillTx/>
                <a:latin typeface="Arial"/>
                <a:ea typeface="+mn-ea"/>
                <a:cs typeface="Arial" panose="020B0604020202020204" pitchFamily="34" charset="0"/>
                <a:hlinkClick r:id="rId6">
                  <a:extLst>
                    <a:ext uri="{A12FA001-AC4F-418D-AE19-62706E023703}">
                      <ahyp:hlinkClr xmlns:ahyp="http://schemas.microsoft.com/office/drawing/2018/hyperlinkcolor" val="tx"/>
                    </a:ext>
                  </a:extLst>
                </a:hlinkClick>
              </a:rPr>
              <a:t>2022 London Boroughs Healthy Streets Scorecard</a:t>
            </a:r>
            <a:endParaRPr kumimoji="0" lang="en-GB" sz="1000" b="0" i="0" u="none" strike="noStrike" kern="1200" cap="none" spc="0" normalizeH="0" baseline="0" noProof="0">
              <a:ln>
                <a:noFill/>
              </a:ln>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24136771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D9002E90-DF3F-1533-1098-8C9D553F5A74}"/>
              </a:ext>
            </a:extLst>
          </p:cNvPr>
          <p:cNvSpPr txBox="1"/>
          <p:nvPr/>
        </p:nvSpPr>
        <p:spPr>
          <a:xfrm>
            <a:off x="572822" y="116510"/>
            <a:ext cx="959689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353E43"/>
                </a:solidFill>
                <a:effectLst/>
                <a:uLnTx/>
                <a:uFillTx/>
                <a:latin typeface="Arial"/>
                <a:ea typeface="+mn-ea"/>
                <a:cs typeface="+mn-cs"/>
              </a:rPr>
              <a:t>5. HEALTHY AND SUSTAINABLE PLACE AND COMMUNITY</a:t>
            </a:r>
          </a:p>
        </p:txBody>
      </p:sp>
      <p:sp>
        <p:nvSpPr>
          <p:cNvPr id="4" name="Title 2">
            <a:extLst>
              <a:ext uri="{FF2B5EF4-FFF2-40B4-BE49-F238E27FC236}">
                <a16:creationId xmlns:a16="http://schemas.microsoft.com/office/drawing/2014/main" id="{2FCFA3A6-EBA9-4405-58F0-2A999E559F1E}"/>
              </a:ext>
            </a:extLst>
          </p:cNvPr>
          <p:cNvSpPr>
            <a:spLocks noGrp="1"/>
          </p:cNvSpPr>
          <p:nvPr>
            <p:ph type="title"/>
          </p:nvPr>
        </p:nvSpPr>
        <p:spPr>
          <a:xfrm>
            <a:off x="605828" y="654328"/>
            <a:ext cx="10751768" cy="923289"/>
          </a:xfrm>
          <a:noFill/>
          <a:ln>
            <a:noFill/>
          </a:ln>
        </p:spPr>
        <p:style>
          <a:lnRef idx="2">
            <a:schemeClr val="dk1">
              <a:shade val="50000"/>
            </a:schemeClr>
          </a:lnRef>
          <a:fillRef idx="1">
            <a:schemeClr val="dk1"/>
          </a:fillRef>
          <a:effectRef idx="0">
            <a:schemeClr val="dk1"/>
          </a:effectRef>
          <a:fontRef idx="minor">
            <a:schemeClr val="lt1"/>
          </a:fontRef>
        </p:style>
        <p:txBody>
          <a:bodyPr anchor="t" anchorCtr="0">
            <a:spAutoFit/>
          </a:bodyPr>
          <a:lstStyle/>
          <a:p>
            <a:r>
              <a:rPr lang="en-US" sz="3000" spc="190">
                <a:solidFill>
                  <a:srgbClr val="0082B3"/>
                </a:solidFill>
                <a:latin typeface="Arial" panose="020B0604020202020204" pitchFamily="34" charset="0"/>
                <a:ea typeface="Aktiv Grotesk" panose="020B0504020202020204" pitchFamily="34" charset="0"/>
                <a:cs typeface="Arial" panose="020B0604020202020204" pitchFamily="34" charset="0"/>
              </a:rPr>
              <a:t>NEIGHBOURHOOD COHESION IS GENERALLY HIGH THOUGH LOWER FOR SOME LONDON BOROUGHS</a:t>
            </a:r>
          </a:p>
        </p:txBody>
      </p:sp>
      <p:sp>
        <p:nvSpPr>
          <p:cNvPr id="7" name="TextBox 6">
            <a:extLst>
              <a:ext uri="{FF2B5EF4-FFF2-40B4-BE49-F238E27FC236}">
                <a16:creationId xmlns:a16="http://schemas.microsoft.com/office/drawing/2014/main" id="{BBEEE035-4213-ADEB-5950-F2C42FF39538}"/>
              </a:ext>
            </a:extLst>
          </p:cNvPr>
          <p:cNvSpPr txBox="1"/>
          <p:nvPr/>
        </p:nvSpPr>
        <p:spPr bwMode="gray">
          <a:xfrm>
            <a:off x="674699" y="1421814"/>
            <a:ext cx="4669462" cy="4907866"/>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353E43"/>
              </a:solidFill>
              <a:effectLst/>
              <a:uLnTx/>
              <a:uFillTx/>
              <a:latin typeface="Arial"/>
              <a:ea typeface="+mn-ea"/>
              <a:cs typeface="Arial"/>
              <a:sym typeface="Arial"/>
            </a:endParaRPr>
          </a:p>
          <a:p>
            <a:pPr marL="285750" indent="-285750">
              <a:spcAft>
                <a:spcPts val="600"/>
              </a:spcAft>
              <a:buClr>
                <a:srgbClr val="000000"/>
              </a:buClr>
              <a:buFont typeface="Arial" panose="020B0604020202020204" pitchFamily="34" charset="0"/>
              <a:buChar char="•"/>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Neighbourhood </a:t>
            </a:r>
            <a:r>
              <a:rPr lang="en-GB" sz="1400" kern="0">
                <a:solidFill>
                  <a:srgbClr val="353E43"/>
                </a:solidFill>
                <a:latin typeface="Arial"/>
                <a:cs typeface="Arial"/>
                <a:sym typeface="Arial"/>
              </a:rPr>
              <a:t>cohesion can be measured through agreement with the statement </a:t>
            </a:r>
            <a:r>
              <a:rPr lang="en-GB" sz="1400" kern="0">
                <a:solidFill>
                  <a:srgbClr val="353E43"/>
                </a:solidFill>
                <a:cs typeface="Arial"/>
                <a:sym typeface="Arial"/>
              </a:rPr>
              <a:t>‘my local area is a place where people from different backgrounds get on well together’. It is collected monthly as part of the Public Attitude Survey.</a:t>
            </a:r>
            <a:r>
              <a:rPr lang="en-GB" sz="1400" kern="0" baseline="30000">
                <a:solidFill>
                  <a:srgbClr val="353E43"/>
                </a:solidFill>
                <a:cs typeface="Arial"/>
                <a:sym typeface="Arial"/>
              </a:rPr>
              <a:t>1</a:t>
            </a:r>
            <a:r>
              <a:rPr lang="en-GB" sz="1400" kern="0">
                <a:solidFill>
                  <a:srgbClr val="353E43"/>
                </a:solidFill>
                <a:cs typeface="Arial"/>
                <a:sym typeface="Arial"/>
              </a:rPr>
              <a:t> </a:t>
            </a:r>
            <a:endParaRPr lang="en-GB" sz="1400" kern="0">
              <a:solidFill>
                <a:srgbClr val="353E43"/>
              </a:solidFill>
              <a:cs typeface="Arial"/>
            </a:endParaRPr>
          </a:p>
          <a:p>
            <a:pPr marL="285750" indent="-285750">
              <a:spcAft>
                <a:spcPts val="600"/>
              </a:spcAft>
              <a:buClr>
                <a:srgbClr val="000000"/>
              </a:buClr>
              <a:buFont typeface="Arial" panose="020B0604020202020204" pitchFamily="34" charset="0"/>
              <a:buChar char="•"/>
              <a:defRPr/>
            </a:pPr>
            <a:r>
              <a:rPr lang="en-GB" sz="1400" b="1" kern="0">
                <a:solidFill>
                  <a:srgbClr val="353E43"/>
                </a:solidFill>
                <a:cs typeface="Arial"/>
                <a:sym typeface="Arial"/>
              </a:rPr>
              <a:t>Fig. 33 </a:t>
            </a:r>
            <a:r>
              <a:rPr lang="en-GB" sz="1400" kern="0">
                <a:solidFill>
                  <a:srgbClr val="353E43"/>
                </a:solidFill>
                <a:cs typeface="Arial"/>
                <a:sym typeface="Arial"/>
              </a:rPr>
              <a:t>shows monthly data from the survey, from around the time the COVID-19 pandemic started. </a:t>
            </a:r>
          </a:p>
          <a:p>
            <a:pPr marL="285750" indent="-285750">
              <a:spcAft>
                <a:spcPts val="600"/>
              </a:spcAft>
              <a:buClr>
                <a:srgbClr val="000000"/>
              </a:buClr>
              <a:buFont typeface="Arial" panose="020B0604020202020204" pitchFamily="34" charset="0"/>
              <a:buChar char="•"/>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Neighbourhood cohesion in London </a:t>
            </a:r>
            <a:r>
              <a:rPr lang="en-GB" sz="1400" kern="0">
                <a:solidFill>
                  <a:srgbClr val="353E43"/>
                </a:solidFill>
                <a:latin typeface="Arial"/>
                <a:cs typeface="Arial"/>
                <a:sym typeface="Arial"/>
              </a:rPr>
              <a:t>has increased substantially since 2008, from 73% up to 95% in 2023 </a:t>
            </a:r>
            <a:r>
              <a:rPr lang="en-GB" sz="1400" kern="0">
                <a:solidFill>
                  <a:srgbClr val="353E43"/>
                </a:solidFill>
                <a:cs typeface="Arial"/>
                <a:sym typeface="Arial"/>
              </a:rPr>
              <a:t>indicating strong neighbourhood cohesion. It has been above </a:t>
            </a:r>
            <a:r>
              <a:rPr lang="en-GB" sz="1400" kern="0">
                <a:solidFill>
                  <a:srgbClr val="353E43"/>
                </a:solidFill>
                <a:latin typeface="Arial"/>
                <a:cs typeface="Arial"/>
                <a:sym typeface="Arial"/>
              </a:rPr>
              <a:t>90% every year since 2013-14. </a:t>
            </a:r>
          </a:p>
          <a:p>
            <a:pPr marL="285750" marR="0" lvl="0" indent="-2857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lang="en-GB" sz="1400" kern="0">
                <a:solidFill>
                  <a:srgbClr val="353E43"/>
                </a:solidFill>
                <a:latin typeface="Arial"/>
                <a:cs typeface="Arial"/>
                <a:sym typeface="Arial"/>
              </a:rPr>
              <a:t>Across the financial year </a:t>
            </a:r>
            <a:r>
              <a:rPr kumimoji="0" lang="en-GB" sz="1400" b="0" i="0" u="none" strike="noStrike" kern="0" cap="none" spc="0" normalizeH="0" baseline="0" noProof="0">
                <a:ln>
                  <a:noFill/>
                </a:ln>
                <a:solidFill>
                  <a:srgbClr val="353E43"/>
                </a:solidFill>
                <a:effectLst/>
                <a:uLnTx/>
                <a:uFillTx/>
                <a:latin typeface="Arial"/>
                <a:ea typeface="+mn-ea"/>
                <a:cs typeface="Arial"/>
                <a:sym typeface="Arial"/>
              </a:rPr>
              <a:t>2022-23, the boroughs with the highest agreement rates of 97% were</a:t>
            </a:r>
            <a:r>
              <a:rPr lang="en-GB" sz="1400" kern="0">
                <a:solidFill>
                  <a:srgbClr val="353E43"/>
                </a:solidFill>
                <a:latin typeface="Arial"/>
                <a:cs typeface="Arial"/>
                <a:sym typeface="Arial"/>
              </a:rPr>
              <a:t> </a:t>
            </a:r>
            <a:r>
              <a:rPr kumimoji="0" lang="en-GB" sz="1400" b="0" i="0" u="none" strike="noStrike" kern="0" cap="none" spc="0" normalizeH="0" baseline="0" noProof="0">
                <a:ln>
                  <a:noFill/>
                </a:ln>
                <a:solidFill>
                  <a:srgbClr val="353E43"/>
                </a:solidFill>
                <a:effectLst/>
                <a:uLnTx/>
                <a:uFillTx/>
                <a:latin typeface="Arial"/>
                <a:ea typeface="+mn-ea"/>
                <a:cs typeface="Arial"/>
                <a:sym typeface="Arial"/>
              </a:rPr>
              <a:t>Barnet, Bromley, Merton, Waltham Forest and Wandsworth.</a:t>
            </a:r>
          </a:p>
          <a:p>
            <a:pPr marL="285750" marR="0" lvl="0" indent="-2857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The boroughs with the lowest agreement rates were Newham (91%) and Enfield (92%).</a:t>
            </a:r>
          </a:p>
        </p:txBody>
      </p:sp>
      <p:sp>
        <p:nvSpPr>
          <p:cNvPr id="8" name="Text Placeholder 5">
            <a:extLst>
              <a:ext uri="{FF2B5EF4-FFF2-40B4-BE49-F238E27FC236}">
                <a16:creationId xmlns:a16="http://schemas.microsoft.com/office/drawing/2014/main" id="{33EC4AA6-CD2D-5A67-C68F-1D810EB5B3C3}"/>
              </a:ext>
            </a:extLst>
          </p:cNvPr>
          <p:cNvSpPr txBox="1">
            <a:spLocks/>
          </p:cNvSpPr>
          <p:nvPr/>
        </p:nvSpPr>
        <p:spPr>
          <a:xfrm>
            <a:off x="5722212" y="1849340"/>
            <a:ext cx="5964540" cy="516524"/>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600" b="1" i="0" u="none" strike="noStrike" kern="1200" cap="none" spc="0" normalizeH="0" baseline="0" noProof="0">
                <a:ln>
                  <a:noFill/>
                </a:ln>
                <a:solidFill>
                  <a:srgbClr val="353E43"/>
                </a:solidFill>
                <a:effectLst/>
                <a:uLnTx/>
                <a:uFillTx/>
                <a:latin typeface="Arial" panose="020B0604020202020204" pitchFamily="34" charset="0"/>
                <a:ea typeface="+mn-ea"/>
                <a:cs typeface="Arial"/>
                <a:sym typeface="Arial"/>
              </a:rPr>
              <a:t>Fig 33. Proportion who agree that people from different backgrounds get on well in their local area of London (%), 2020-2023</a:t>
            </a:r>
          </a:p>
        </p:txBody>
      </p:sp>
      <p:pic>
        <p:nvPicPr>
          <p:cNvPr id="16" name="Graphic 15" descr="Graph showing the proportion of people who ger on well with people from different backgrounds in their area. The chart shows that the agreement levels has fluctuated between 90% and 96% in London since 2020, with recent data converging to around 95%. ">
            <a:extLst>
              <a:ext uri="{FF2B5EF4-FFF2-40B4-BE49-F238E27FC236}">
                <a16:creationId xmlns:a16="http://schemas.microsoft.com/office/drawing/2014/main" id="{B22D7FCE-ADB8-B317-6030-7A64A419173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22212" y="2377441"/>
            <a:ext cx="5964540" cy="2583541"/>
          </a:xfrm>
          <a:prstGeom prst="rect">
            <a:avLst/>
          </a:prstGeom>
        </p:spPr>
      </p:pic>
      <p:sp>
        <p:nvSpPr>
          <p:cNvPr id="9" name="Rectangle 8">
            <a:extLst>
              <a:ext uri="{FF2B5EF4-FFF2-40B4-BE49-F238E27FC236}">
                <a16:creationId xmlns:a16="http://schemas.microsoft.com/office/drawing/2014/main" id="{8485620F-1468-AAB3-5C73-29B6533624B0}"/>
              </a:ext>
            </a:extLst>
          </p:cNvPr>
          <p:cNvSpPr/>
          <p:nvPr/>
        </p:nvSpPr>
        <p:spPr>
          <a:xfrm>
            <a:off x="479575" y="6459029"/>
            <a:ext cx="1048527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effectLst/>
                <a:uLnTx/>
                <a:uFillTx/>
                <a:latin typeface="Arial"/>
                <a:ea typeface="+mn-ea"/>
                <a:cs typeface="Arial" panose="020B0604020202020204" pitchFamily="34" charset="0"/>
              </a:rPr>
              <a:t>Source: (1) MOPAC, </a:t>
            </a:r>
            <a:r>
              <a:rPr kumimoji="0" lang="en-GB" sz="1000" b="0" i="0" u="none" strike="noStrike" kern="1200" cap="none" spc="0" normalizeH="0" baseline="0" noProof="0">
                <a:ln>
                  <a:noFill/>
                </a:ln>
                <a:effectLst/>
                <a:uLnTx/>
                <a:uFillTx/>
                <a:latin typeface="Arial"/>
                <a:ea typeface="+mn-ea"/>
                <a:cs typeface="Arial" panose="020B0604020202020204" pitchFamily="34" charset="0"/>
                <a:hlinkClick r:id="rId5">
                  <a:extLst>
                    <a:ext uri="{A12FA001-AC4F-418D-AE19-62706E023703}">
                      <ahyp:hlinkClr xmlns:ahyp="http://schemas.microsoft.com/office/drawing/2018/hyperlinkcolor" val="tx"/>
                    </a:ext>
                  </a:extLst>
                </a:hlinkClick>
              </a:rPr>
              <a:t>Public Attitude Survey (PAS)</a:t>
            </a:r>
            <a:endParaRPr kumimoji="0" lang="en-GB" sz="1000" b="0" i="0" u="none" strike="noStrike" kern="1200" cap="none" spc="0" normalizeH="0" baseline="0" noProof="0">
              <a:ln>
                <a:noFill/>
              </a:ln>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35148002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3C142FA-37AA-4F2F-8E3D-03DD1B11B636}"/>
              </a:ext>
            </a:extLst>
          </p:cNvPr>
          <p:cNvSpPr txBox="1"/>
          <p:nvPr/>
        </p:nvSpPr>
        <p:spPr>
          <a:xfrm>
            <a:off x="572823" y="116510"/>
            <a:ext cx="106199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353E43"/>
                </a:solidFill>
                <a:effectLst/>
                <a:uLnTx/>
                <a:uFillTx/>
                <a:latin typeface="Arial"/>
                <a:ea typeface="+mn-ea"/>
                <a:cs typeface="+mn-cs"/>
              </a:rPr>
              <a:t>5. HEALTHY AND SUSTAINABLE PLACE AND COMMUNITY</a:t>
            </a:r>
          </a:p>
        </p:txBody>
      </p:sp>
      <p:sp>
        <p:nvSpPr>
          <p:cNvPr id="10" name="Title 2">
            <a:extLst>
              <a:ext uri="{FF2B5EF4-FFF2-40B4-BE49-F238E27FC236}">
                <a16:creationId xmlns:a16="http://schemas.microsoft.com/office/drawing/2014/main" id="{639F0BFB-0F52-4050-8760-71FA27AD612F}"/>
              </a:ext>
            </a:extLst>
          </p:cNvPr>
          <p:cNvSpPr txBox="1">
            <a:spLocks noGrp="1"/>
          </p:cNvSpPr>
          <p:nvPr>
            <p:ph type="title" idx="4294967295"/>
          </p:nvPr>
        </p:nvSpPr>
        <p:spPr>
          <a:xfrm>
            <a:off x="572823" y="608953"/>
            <a:ext cx="11046354" cy="923289"/>
          </a:xfrm>
          <a:prstGeom prst="rect">
            <a:avLst/>
          </a:prstGeom>
          <a:noFill/>
          <a:ln w="25400" cap="flat" cmpd="sng" algn="ctr">
            <a:noFill/>
            <a:prstDash val="solid"/>
          </a:ln>
          <a:effectLst/>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0" tIns="45700" rIns="91425" bIns="457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rgbClr val="EE266D"/>
              </a:buClr>
              <a:buSzPts val="2800"/>
              <a:buFont typeface="Arial"/>
              <a:buNone/>
              <a:tabLst/>
              <a:defRPr/>
            </a:pPr>
            <a:r>
              <a:rPr kumimoji="0" lang="en-GB" sz="3000" b="1" i="0" u="none" strike="noStrike" kern="0" cap="none" spc="190" normalizeH="0" baseline="0" noProof="0">
                <a:ln>
                  <a:noFill/>
                </a:ln>
                <a:solidFill>
                  <a:srgbClr val="0082B3"/>
                </a:solidFill>
                <a:effectLst/>
                <a:uLnTx/>
                <a:uFillTx/>
                <a:latin typeface="Arial" panose="020B0604020202020204" pitchFamily="34" charset="0"/>
                <a:ea typeface="Aktiv Grotesk" panose="020B0504020202020204" pitchFamily="34" charset="0"/>
                <a:cs typeface="Arial" panose="020B0604020202020204" pitchFamily="34" charset="0"/>
                <a:sym typeface="Arial"/>
              </a:rPr>
              <a:t>LONDON’S CIVIC STRENGTH INDEX – MEASURING WHAT MAKES A STRONG COMMUNITY IN LONDON</a:t>
            </a:r>
            <a:endParaRPr kumimoji="0" lang="en-US" sz="3000" b="1" i="0" u="none" strike="noStrike" kern="0" cap="none" spc="190" normalizeH="0" baseline="0" noProof="0">
              <a:ln>
                <a:noFill/>
              </a:ln>
              <a:solidFill>
                <a:srgbClr val="0082B3"/>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p:txBody>
      </p:sp>
      <p:sp>
        <p:nvSpPr>
          <p:cNvPr id="13" name="TextBox 12">
            <a:extLst>
              <a:ext uri="{FF2B5EF4-FFF2-40B4-BE49-F238E27FC236}">
                <a16:creationId xmlns:a16="http://schemas.microsoft.com/office/drawing/2014/main" id="{905965EE-0FE6-76A0-1598-BFF18F9BBBA6}"/>
              </a:ext>
            </a:extLst>
          </p:cNvPr>
          <p:cNvSpPr txBox="1"/>
          <p:nvPr/>
        </p:nvSpPr>
        <p:spPr bwMode="gray">
          <a:xfrm>
            <a:off x="523152" y="1696507"/>
            <a:ext cx="5572848" cy="4926786"/>
          </a:xfrm>
          <a:prstGeom prst="rect">
            <a:avLst/>
          </a:prstGeom>
          <a:noFill/>
        </p:spPr>
        <p:txBody>
          <a:bodyPr wrap="square" lIns="0" tIns="0" rIns="0" bIns="0" rtlCol="0" anchor="t">
            <a:noAutofit/>
          </a:bodyPr>
          <a:lstStyle/>
          <a:p>
            <a:pPr marL="285750" marR="0" lvl="0" indent="-2857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The London Civic Strength Index is a tool that aims to identify and measure what makes a strong community in London. </a:t>
            </a:r>
          </a:p>
          <a:p>
            <a:pPr marL="285750" marR="0" lvl="0" indent="-2857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Co-designed and co-created with Londoners, the index is based on a framework of three domains (</a:t>
            </a:r>
            <a:r>
              <a:rPr kumimoji="0" lang="en-GB" sz="1400" b="0" i="0" u="none" strike="noStrike" kern="1200" cap="none" spc="0" normalizeH="0" baseline="0" noProof="0">
                <a:ln>
                  <a:noFill/>
                </a:ln>
                <a:solidFill>
                  <a:srgbClr val="353E43"/>
                </a:solidFill>
                <a:effectLst/>
                <a:uLnTx/>
                <a:uFillTx/>
                <a:latin typeface="Arial"/>
                <a:ea typeface="+mn-ea"/>
                <a:cs typeface="+mn-cs"/>
              </a:rPr>
              <a:t>Relationships and Social Capital, Democratic Engagement and Physical and Social Infrastructure) </a:t>
            </a:r>
            <a:r>
              <a:rPr kumimoji="0" lang="en-GB" sz="1400" b="0" i="0" u="none" strike="noStrike" kern="0" cap="none" spc="0" normalizeH="0" baseline="0" noProof="0">
                <a:ln>
                  <a:noFill/>
                </a:ln>
                <a:solidFill>
                  <a:srgbClr val="353E43"/>
                </a:solidFill>
                <a:effectLst/>
                <a:uLnTx/>
                <a:uFillTx/>
                <a:latin typeface="Arial"/>
                <a:ea typeface="+mn-ea"/>
                <a:cs typeface="Arial"/>
                <a:sym typeface="Arial"/>
              </a:rPr>
              <a:t>and a total of twelve subdomains. </a:t>
            </a:r>
          </a:p>
          <a:p>
            <a:pPr marL="285750" marR="0" lvl="0" indent="-2857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Open source data underpins the subdomains, including from the Survey of Londoners, Google mobility data and ONS surveys.</a:t>
            </a:r>
          </a:p>
          <a:p>
            <a:pPr marL="285750" marR="0" lvl="0" indent="-2857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The overall score reflects the 'mix' of strengths and areas for further work, as evidenced by data collected. </a:t>
            </a:r>
          </a:p>
          <a:p>
            <a:pPr marL="285750" marR="0" lvl="0" indent="-2857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lang="en-GB" sz="1400" kern="0">
                <a:solidFill>
                  <a:srgbClr val="353E43"/>
                </a:solidFill>
                <a:latin typeface="Arial"/>
                <a:cs typeface="Arial"/>
                <a:sym typeface="Arial"/>
              </a:rPr>
              <a:t>Civic Strength varies across London boroughs (Fig 34.):</a:t>
            </a:r>
          </a:p>
          <a:p>
            <a:pPr marL="742950" lvl="1" indent="-285750">
              <a:spcAft>
                <a:spcPts val="600"/>
              </a:spcAft>
              <a:buClr>
                <a:srgbClr val="000000"/>
              </a:buClr>
              <a:buFont typeface="Courier New" panose="02070309020205020404" pitchFamily="49" charset="0"/>
              <a:buChar char="o"/>
              <a:defRPr/>
            </a:pPr>
            <a:r>
              <a:rPr lang="en-GB" sz="1400" kern="0">
                <a:solidFill>
                  <a:srgbClr val="353E43"/>
                </a:solidFill>
                <a:latin typeface="Arial"/>
                <a:cs typeface="Arial"/>
                <a:sym typeface="Arial"/>
              </a:rPr>
              <a:t>Overall score is highest in Richmond, Bromley and Sutton. Meanwhile, Barking &amp; Dagenham, Westminster and Newham have the lowest scores. </a:t>
            </a:r>
          </a:p>
          <a:p>
            <a:pPr marL="742950" lvl="1" indent="-285750">
              <a:spcAft>
                <a:spcPts val="600"/>
              </a:spcAft>
              <a:buClr>
                <a:srgbClr val="000000"/>
              </a:buClr>
              <a:buFont typeface="Courier New" panose="02070309020205020404" pitchFamily="49" charset="0"/>
              <a:buChar char="o"/>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Overall scores may mask individual strengths and weaknesses in different domains and sub-domains across boroughs.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a:ln>
                <a:noFill/>
              </a:ln>
              <a:solidFill>
                <a:srgbClr val="353E43"/>
              </a:solidFill>
              <a:effectLst/>
              <a:uLnTx/>
              <a:uFillTx/>
              <a:latin typeface="Arial"/>
              <a:ea typeface="+mn-ea"/>
              <a:cs typeface="Arial"/>
              <a:sym typeface="Arial"/>
            </a:endParaRPr>
          </a:p>
        </p:txBody>
      </p:sp>
      <p:sp>
        <p:nvSpPr>
          <p:cNvPr id="9" name="Text Placeholder 5">
            <a:extLst>
              <a:ext uri="{FF2B5EF4-FFF2-40B4-BE49-F238E27FC236}">
                <a16:creationId xmlns:a16="http://schemas.microsoft.com/office/drawing/2014/main" id="{CA1BEA7A-AC1C-4E41-87EC-A15A61000F9A}"/>
              </a:ext>
            </a:extLst>
          </p:cNvPr>
          <p:cNvSpPr txBox="1">
            <a:spLocks/>
          </p:cNvSpPr>
          <p:nvPr/>
        </p:nvSpPr>
        <p:spPr>
          <a:xfrm>
            <a:off x="6366944" y="1675419"/>
            <a:ext cx="5369334" cy="256306"/>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600" b="1" i="0" u="none" strike="noStrike" kern="1200" cap="none" spc="0" normalizeH="0" baseline="0" noProof="0">
                <a:ln>
                  <a:noFill/>
                </a:ln>
                <a:solidFill>
                  <a:srgbClr val="353E43"/>
                </a:solidFill>
                <a:effectLst/>
                <a:uLnTx/>
                <a:uFillTx/>
                <a:latin typeface="Arial" panose="020B0604020202020204" pitchFamily="34" charset="0"/>
                <a:ea typeface="+mn-ea"/>
                <a:cs typeface="Arial"/>
                <a:sym typeface="Arial"/>
              </a:rPr>
              <a:t>Fig </a:t>
            </a:r>
            <a:r>
              <a:rPr lang="en-US" sz="1600">
                <a:solidFill>
                  <a:srgbClr val="353E43"/>
                </a:solidFill>
                <a:cs typeface="Arial"/>
                <a:sym typeface="Arial"/>
              </a:rPr>
              <a:t>34</a:t>
            </a:r>
            <a:r>
              <a:rPr kumimoji="0" lang="en-US" sz="1600" b="1" i="0" u="none" strike="noStrike" kern="1200" cap="none" spc="0" normalizeH="0" baseline="0" noProof="0">
                <a:ln>
                  <a:noFill/>
                </a:ln>
                <a:solidFill>
                  <a:srgbClr val="353E43"/>
                </a:solidFill>
                <a:effectLst/>
                <a:uLnTx/>
                <a:uFillTx/>
                <a:latin typeface="Arial" panose="020B0604020202020204" pitchFamily="34" charset="0"/>
                <a:ea typeface="+mn-ea"/>
                <a:cs typeface="Arial"/>
                <a:sym typeface="Arial"/>
              </a:rPr>
              <a:t>. Civic Strength Index overall score, London boroughs, 2023 </a:t>
            </a:r>
          </a:p>
        </p:txBody>
      </p:sp>
      <p:pic>
        <p:nvPicPr>
          <p:cNvPr id="12" name="Picture 11" descr="A map of London showing the overall Civic Strength Index score for London boroughs. It shows that the southern-most boroughs (except Croydon) tend to have the highest scores, whereas the lowest scores are found in Westminster, Newham and Barking &amp; Dagenham. ">
            <a:extLst>
              <a:ext uri="{FF2B5EF4-FFF2-40B4-BE49-F238E27FC236}">
                <a16:creationId xmlns:a16="http://schemas.microsoft.com/office/drawing/2014/main" id="{4981672F-2959-1B8A-E51A-7FCACA15606D}"/>
              </a:ext>
            </a:extLst>
          </p:cNvPr>
          <p:cNvPicPr>
            <a:picLocks noChangeAspect="1"/>
          </p:cNvPicPr>
          <p:nvPr/>
        </p:nvPicPr>
        <p:blipFill rotWithShape="1">
          <a:blip r:embed="rId3"/>
          <a:srcRect l="4033" t="25614" r="53751" b="18563"/>
          <a:stretch/>
        </p:blipFill>
        <p:spPr>
          <a:xfrm>
            <a:off x="6366944" y="2334761"/>
            <a:ext cx="4825791" cy="3589319"/>
          </a:xfrm>
          <a:prstGeom prst="rect">
            <a:avLst/>
          </a:prstGeom>
        </p:spPr>
      </p:pic>
      <p:pic>
        <p:nvPicPr>
          <p:cNvPr id="16" name="Picture 15">
            <a:extLst>
              <a:ext uri="{FF2B5EF4-FFF2-40B4-BE49-F238E27FC236}">
                <a16:creationId xmlns:a16="http://schemas.microsoft.com/office/drawing/2014/main" id="{7E9BE802-16AA-B2BF-6BFD-948DA42804E5}"/>
              </a:ext>
              <a:ext uri="{C183D7F6-B498-43B3-948B-1728B52AA6E4}">
                <adec:decorative xmlns:adec="http://schemas.microsoft.com/office/drawing/2017/decorative" val="1"/>
              </a:ext>
            </a:extLst>
          </p:cNvPr>
          <p:cNvPicPr>
            <a:picLocks noChangeAspect="1"/>
          </p:cNvPicPr>
          <p:nvPr/>
        </p:nvPicPr>
        <p:blipFill rotWithShape="1">
          <a:blip r:embed="rId4"/>
          <a:srcRect l="58309" t="48116" r="948" b="46275"/>
          <a:stretch/>
        </p:blipFill>
        <p:spPr>
          <a:xfrm>
            <a:off x="6366944" y="6058382"/>
            <a:ext cx="4825791" cy="373682"/>
          </a:xfrm>
          <a:prstGeom prst="rect">
            <a:avLst/>
          </a:prstGeom>
        </p:spPr>
      </p:pic>
      <p:sp>
        <p:nvSpPr>
          <p:cNvPr id="14" name="Rectangle 13">
            <a:extLst>
              <a:ext uri="{FF2B5EF4-FFF2-40B4-BE49-F238E27FC236}">
                <a16:creationId xmlns:a16="http://schemas.microsoft.com/office/drawing/2014/main" id="{57F74F8D-C3F1-452D-AC11-FFF6C766C1A4}"/>
              </a:ext>
            </a:extLst>
          </p:cNvPr>
          <p:cNvSpPr/>
          <p:nvPr/>
        </p:nvSpPr>
        <p:spPr>
          <a:xfrm>
            <a:off x="479575" y="6459029"/>
            <a:ext cx="1048527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353E43"/>
                </a:solidFill>
                <a:effectLst/>
                <a:uLnTx/>
                <a:uFillTx/>
                <a:latin typeface="Arial"/>
                <a:ea typeface="+mn-ea"/>
                <a:cs typeface="Arial" panose="020B0604020202020204" pitchFamily="34" charset="0"/>
              </a:rPr>
              <a:t>Source: (1) </a:t>
            </a:r>
            <a:r>
              <a:rPr kumimoji="0" lang="en-GB" sz="1000" b="0" i="0" u="none" strike="noStrike" kern="1200" cap="none" spc="0" normalizeH="0" baseline="0" noProof="0">
                <a:ln>
                  <a:noFill/>
                </a:ln>
                <a:solidFill>
                  <a:srgbClr val="353E43"/>
                </a:solidFill>
                <a:effectLst/>
                <a:uLnTx/>
                <a:uFillTx/>
                <a:latin typeface="Arial"/>
                <a:ea typeface="+mn-ea"/>
                <a:cs typeface="Arial" panose="020B0604020202020204" pitchFamily="34" charset="0"/>
                <a:hlinkClick r:id="rId5">
                  <a:extLst>
                    <a:ext uri="{A12FA001-AC4F-418D-AE19-62706E023703}">
                      <ahyp:hlinkClr xmlns:ahyp="http://schemas.microsoft.com/office/drawing/2018/hyperlinkcolor" val="tx"/>
                    </a:ext>
                  </a:extLst>
                </a:hlinkClick>
              </a:rPr>
              <a:t>GLA, London’s Civic Strength Index</a:t>
            </a:r>
            <a:endParaRPr kumimoji="0" lang="en-GB" sz="1000" b="0" i="0" u="none" strike="noStrike" kern="1200" cap="none" spc="0" normalizeH="0" baseline="0" noProof="0">
              <a:ln>
                <a:noFill/>
              </a:ln>
              <a:solidFill>
                <a:srgbClr val="353E43"/>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1571717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1" name="Title 2">
            <a:extLst>
              <a:ext uri="{FF2B5EF4-FFF2-40B4-BE49-F238E27FC236}">
                <a16:creationId xmlns:a16="http://schemas.microsoft.com/office/drawing/2014/main" id="{7AAB6C6E-E5E6-3747-A5CC-5FDF0D368A38}"/>
              </a:ext>
            </a:extLst>
          </p:cNvPr>
          <p:cNvSpPr>
            <a:spLocks noGrp="1"/>
          </p:cNvSpPr>
          <p:nvPr>
            <p:ph type="title"/>
          </p:nvPr>
        </p:nvSpPr>
        <p:spPr>
          <a:xfrm>
            <a:off x="614995" y="557361"/>
            <a:ext cx="10751768" cy="507791"/>
          </a:xfrm>
          <a:noFill/>
          <a:ln>
            <a:noFill/>
          </a:ln>
        </p:spPr>
        <p:style>
          <a:lnRef idx="2">
            <a:schemeClr val="dk1">
              <a:shade val="50000"/>
            </a:schemeClr>
          </a:lnRef>
          <a:fillRef idx="1">
            <a:schemeClr val="dk1"/>
          </a:fillRef>
          <a:effectRef idx="0">
            <a:schemeClr val="dk1"/>
          </a:effectRef>
          <a:fontRef idx="minor">
            <a:schemeClr val="lt1"/>
          </a:fontRef>
        </p:style>
        <p:txBody>
          <a:bodyPr anchor="t" anchorCtr="0">
            <a:spAutoFit/>
          </a:bodyPr>
          <a:lstStyle/>
          <a:p>
            <a:r>
              <a:rPr lang="en-US" sz="3000" spc="190">
                <a:solidFill>
                  <a:schemeClr val="accent3">
                    <a:lumMod val="75000"/>
                  </a:schemeClr>
                </a:solidFill>
                <a:latin typeface="Arial" panose="020B0604020202020204" pitchFamily="34" charset="0"/>
                <a:ea typeface="Aktiv Grotesk" panose="020B0504020202020204" pitchFamily="34" charset="0"/>
                <a:cs typeface="Arial" panose="020B0604020202020204" pitchFamily="34" charset="0"/>
              </a:rPr>
              <a:t>EXECUTIVE</a:t>
            </a:r>
            <a:r>
              <a:rPr lang="en-US" sz="3000" spc="190">
                <a:solidFill>
                  <a:schemeClr val="tx1"/>
                </a:solidFill>
                <a:latin typeface="Arial" panose="020B0604020202020204" pitchFamily="34" charset="0"/>
                <a:ea typeface="Aktiv Grotesk" panose="020B0504020202020204" pitchFamily="34" charset="0"/>
                <a:cs typeface="Arial" panose="020B0604020202020204" pitchFamily="34" charset="0"/>
              </a:rPr>
              <a:t> </a:t>
            </a:r>
            <a:r>
              <a:rPr lang="en-US" sz="3000" spc="190">
                <a:solidFill>
                  <a:schemeClr val="accent3">
                    <a:lumMod val="75000"/>
                  </a:schemeClr>
                </a:solidFill>
                <a:latin typeface="Arial" panose="020B0604020202020204" pitchFamily="34" charset="0"/>
                <a:ea typeface="Aktiv Grotesk" panose="020B0504020202020204" pitchFamily="34" charset="0"/>
                <a:cs typeface="Arial" panose="020B0604020202020204" pitchFamily="34" charset="0"/>
              </a:rPr>
              <a:t>SUMMARY (2 of 5)</a:t>
            </a:r>
          </a:p>
        </p:txBody>
      </p:sp>
      <p:sp>
        <p:nvSpPr>
          <p:cNvPr id="16" name="TextBox 15">
            <a:extLst>
              <a:ext uri="{FF2B5EF4-FFF2-40B4-BE49-F238E27FC236}">
                <a16:creationId xmlns:a16="http://schemas.microsoft.com/office/drawing/2014/main" id="{50D55606-9498-4378-9AE7-7D19EB44EF7B}"/>
              </a:ext>
            </a:extLst>
          </p:cNvPr>
          <p:cNvSpPr txBox="1"/>
          <p:nvPr/>
        </p:nvSpPr>
        <p:spPr bwMode="gray">
          <a:xfrm>
            <a:off x="633517" y="1243120"/>
            <a:ext cx="10945982" cy="5382493"/>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400" b="1" i="0" u="none" strike="noStrike" kern="0" cap="none" spc="0" normalizeH="0" baseline="0" noProof="0">
                <a:ln>
                  <a:noFill/>
                </a:ln>
                <a:effectLst/>
                <a:uLnTx/>
                <a:uFillTx/>
                <a:latin typeface="Arial"/>
                <a:ea typeface="+mn-ea"/>
                <a:cs typeface="Arial"/>
                <a:sym typeface="Arial"/>
              </a:rPr>
              <a:t>Part 2 – Health Inequality in Health Status – continued.</a:t>
            </a:r>
          </a:p>
          <a:p>
            <a:pPr marL="285750" marR="0" lvl="0" indent="-285750" algn="l" defTabSz="9144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GB" sz="1400" b="0" i="0" u="none" strike="noStrike" kern="0" cap="none" spc="0" normalizeH="0" baseline="0" noProof="0">
                <a:ln>
                  <a:noFill/>
                </a:ln>
                <a:effectLst/>
                <a:uLnTx/>
                <a:uFillTx/>
                <a:latin typeface="Arial"/>
                <a:ea typeface="+mn-ea"/>
                <a:cs typeface="Arial"/>
                <a:sym typeface="Arial"/>
              </a:rPr>
              <a:t>London has a higher rate of low birthweight babies than England as a whole (3.3% vs 2.9%) and, unlike England, shows a worsening trend since 2017. Low birthweight is highest in Newham (5.1%) and lowest in Kingston-upon-Thames (2.1%), showing a correlation with deprivation although ethnicity is also likely a contributor. </a:t>
            </a:r>
            <a:endParaRPr lang="en-GB" sz="1400" b="0" i="0" u="none" strike="noStrike" kern="0" cap="none" spc="0" normalizeH="0" baseline="0" noProof="0">
              <a:ln>
                <a:noFill/>
              </a:ln>
              <a:effectLst/>
              <a:uLnTx/>
              <a:uFillTx/>
              <a:latin typeface="Arial"/>
              <a:cs typeface="Arial"/>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400" b="1" i="0" u="none" strike="noStrike" kern="0" cap="none" spc="0" normalizeH="0" baseline="0" noProof="0">
                <a:ln>
                  <a:noFill/>
                </a:ln>
                <a:effectLst/>
                <a:uLnTx/>
                <a:uFillTx/>
                <a:latin typeface="Arial"/>
                <a:ea typeface="+mn-ea"/>
                <a:cs typeface="Arial"/>
                <a:sym typeface="Arial"/>
              </a:rPr>
              <a:t>Part 3 – Why Inequality exists? </a:t>
            </a:r>
            <a:r>
              <a:rPr lang="en-GB" sz="1400" b="1" kern="0">
                <a:latin typeface="Arial"/>
                <a:cs typeface="Arial"/>
                <a:sym typeface="Arial"/>
              </a:rPr>
              <a:t>(</a:t>
            </a:r>
            <a:r>
              <a:rPr kumimoji="0" lang="en-GB" sz="1400" b="1" i="0" u="none" strike="noStrike" kern="0" cap="none" spc="0" normalizeH="0" baseline="0" noProof="0">
                <a:ln>
                  <a:noFill/>
                </a:ln>
                <a:effectLst/>
                <a:uLnTx/>
                <a:uFillTx/>
                <a:latin typeface="Arial"/>
                <a:ea typeface="+mn-ea"/>
                <a:cs typeface="Arial"/>
                <a:sym typeface="Arial"/>
              </a:rPr>
              <a:t>Wider determinants)</a:t>
            </a:r>
            <a:endParaRPr lang="en-GB" sz="1400" b="1" i="0" u="none" strike="noStrike" kern="0" cap="none" spc="0" normalizeH="0" baseline="0" noProof="0">
              <a:ln>
                <a:noFill/>
              </a:ln>
              <a:effectLst/>
              <a:uLnTx/>
              <a:uFillTx/>
              <a:latin typeface="Arial"/>
              <a:cs typeface="Arial"/>
            </a:endParaRP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GB" sz="1400" b="0" i="0" u="none" strike="noStrike" kern="0" cap="none" spc="0" normalizeH="0" baseline="0" noProof="0">
                <a:ln>
                  <a:noFill/>
                </a:ln>
                <a:effectLst/>
                <a:uLnTx/>
                <a:uFillTx/>
                <a:latin typeface="Arial"/>
                <a:cs typeface="Arial"/>
              </a:rPr>
              <a:t>Ethnic and socioeconomic inequalities in the wider determinants of health occur in London across education, income and poverty, crime, the built environment and climate. The cost of living crisis and escalating climate risks are exacerbating these inequalities. </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GB" sz="1400" b="0" i="0" u="none" strike="noStrike" kern="0" cap="none" spc="0" normalizeH="0" baseline="0" noProof="0">
                <a:ln>
                  <a:noFill/>
                </a:ln>
                <a:effectLst/>
                <a:uLnTx/>
                <a:uFillTx/>
                <a:latin typeface="Arial"/>
                <a:cs typeface="Arial"/>
              </a:rPr>
              <a:t>While school readiness and Attainment 8 scores in London are higher than for England, people from Black ethnic backgrounds or those who are eligible for free school meals tend to have lower levels of achievement.</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GB" sz="1400" kern="0">
                <a:latin typeface="Arial"/>
                <a:cs typeface="Arial"/>
              </a:rPr>
              <a:t>The UK has experienced a sharp rise in inflation in recent years. </a:t>
            </a:r>
            <a:r>
              <a:rPr lang="en-GB" sz="1400" b="0" i="0" u="none" strike="noStrike" kern="0" cap="none" spc="0" normalizeH="0" baseline="0" noProof="0">
                <a:ln>
                  <a:noFill/>
                </a:ln>
                <a:effectLst/>
                <a:uLnTx/>
                <a:uFillTx/>
                <a:latin typeface="Arial"/>
                <a:cs typeface="Arial"/>
              </a:rPr>
              <a:t>Despite recent decreases, and positive turns in employee real pay growth in London, a significant proportion of Londoners still struggle with the cost of living.</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GB" sz="1400" b="0" i="0" u="none" strike="noStrike" kern="0" cap="none" spc="0" normalizeH="0" baseline="0" noProof="0">
                <a:ln>
                  <a:noFill/>
                </a:ln>
                <a:effectLst/>
                <a:uLnTx/>
                <a:uFillTx/>
                <a:latin typeface="Arial"/>
                <a:cs typeface="Arial"/>
              </a:rPr>
              <a:t>The wealthiest tenth of Londoners have around 9 times the income of the lowest income households, with London having a greater income disparity than the rest of the UK.</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GB" sz="1400" b="0" i="0" u="none" strike="noStrike" kern="0" cap="none" spc="0" normalizeH="0" baseline="0" noProof="0">
                <a:ln>
                  <a:noFill/>
                </a:ln>
                <a:effectLst/>
                <a:uLnTx/>
                <a:uFillTx/>
                <a:latin typeface="Arial"/>
                <a:cs typeface="Arial"/>
              </a:rPr>
              <a:t>A quarter of Londoners now live in relative poverty, and a fifth in absolute poverty, after housing costs. This is higher than the UK rate. Child poverty in London is also significant, with 32% of children living in poverty after housing costs as of 2020/21-2022/23.</a:t>
            </a:r>
          </a:p>
          <a:p>
            <a:pPr marL="285750" indent="-285750">
              <a:spcAft>
                <a:spcPts val="600"/>
              </a:spcAft>
              <a:buFont typeface="Wingdings" panose="05000000000000000000" pitchFamily="2" charset="2"/>
              <a:buChar char="§"/>
              <a:defRPr/>
            </a:pPr>
            <a:r>
              <a:rPr lang="en-GB" sz="1400" b="0" i="0" u="none" strike="noStrike" kern="0" cap="none" spc="0" normalizeH="0" baseline="0" noProof="0">
                <a:ln>
                  <a:noFill/>
                </a:ln>
                <a:effectLst/>
                <a:uLnTx/>
                <a:uFillTx/>
                <a:latin typeface="Arial"/>
                <a:cs typeface="Arial"/>
              </a:rPr>
              <a:t>Approximately 9% of London households are overcrowded, and Asian and Black people are more likely to live in overcrowded conditions or homes that fail to meet the Decent Homes Standard. The unaffordability of housing has reached a record high, with significant disparities affecting Black and ethnic minority households.</a:t>
            </a:r>
          </a:p>
          <a:p>
            <a:pPr marL="285750" indent="-285750">
              <a:spcAft>
                <a:spcPts val="600"/>
              </a:spcAft>
              <a:buFont typeface="Wingdings" panose="05000000000000000000" pitchFamily="2" charset="2"/>
              <a:buChar char="§"/>
              <a:defRPr/>
            </a:pPr>
            <a:r>
              <a:rPr lang="en-GB" sz="1400" b="0" i="0" u="none" strike="noStrike" kern="0" cap="none" spc="0" normalizeH="0" baseline="0" noProof="0">
                <a:ln>
                  <a:noFill/>
                </a:ln>
                <a:effectLst/>
                <a:uLnTx/>
                <a:uFillTx/>
                <a:latin typeface="Arial"/>
                <a:cs typeface="Arial"/>
              </a:rPr>
              <a:t>Violent crime in London is disproportionately concentrated in deprived areas, with significant local variations, and disproportionately affects specific socio-demographic groups, including young Black men, men in general (except for domestic violence where women are more affected), and people with disabilities.</a:t>
            </a:r>
          </a:p>
          <a:p>
            <a:pPr marL="285750" indent="-285750">
              <a:spcAft>
                <a:spcPts val="300"/>
              </a:spcAft>
              <a:buFont typeface="Wingdings" panose="05000000000000000000" pitchFamily="2" charset="2"/>
              <a:buChar char="§"/>
              <a:defRPr/>
            </a:pPr>
            <a:endParaRPr lang="en-GB" sz="1400" b="0" i="0" u="none" strike="noStrike" kern="0" cap="none" spc="0" normalizeH="0" baseline="0" noProof="0">
              <a:ln>
                <a:noFill/>
              </a:ln>
              <a:effectLst/>
              <a:uLnTx/>
              <a:uFillTx/>
              <a:latin typeface="Arial"/>
              <a:cs typeface="Arial"/>
            </a:endParaRP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endParaRPr lang="en-GB" sz="1400" b="0" i="0" u="none" strike="noStrike" kern="0" cap="none" spc="0" normalizeH="0" baseline="0" noProof="0">
              <a:ln>
                <a:noFill/>
              </a:ln>
              <a:effectLst/>
              <a:uLnTx/>
              <a:uFillTx/>
              <a:latin typeface="Arial"/>
              <a:cs typeface="Arial"/>
            </a:endParaRPr>
          </a:p>
        </p:txBody>
      </p:sp>
      <p:cxnSp>
        <p:nvCxnSpPr>
          <p:cNvPr id="2" name="Straight Connector 1">
            <a:extLst>
              <a:ext uri="{FF2B5EF4-FFF2-40B4-BE49-F238E27FC236}">
                <a16:creationId xmlns:a16="http://schemas.microsoft.com/office/drawing/2014/main" id="{6228D4EF-04BF-E178-1FD9-A6E27724AF4E}"/>
              </a:ext>
              <a:ext uri="{C183D7F6-B498-43B3-948B-1728B52AA6E4}">
                <adec:decorative xmlns:adec="http://schemas.microsoft.com/office/drawing/2017/decorative" val="1"/>
              </a:ext>
            </a:extLst>
          </p:cNvPr>
          <p:cNvCxnSpPr>
            <a:cxnSpLocks/>
          </p:cNvCxnSpPr>
          <p:nvPr/>
        </p:nvCxnSpPr>
        <p:spPr>
          <a:xfrm>
            <a:off x="622988" y="1230921"/>
            <a:ext cx="10946001" cy="0"/>
          </a:xfrm>
          <a:prstGeom prst="line">
            <a:avLst/>
          </a:prstGeom>
          <a:ln w="25400">
            <a:solidFill>
              <a:schemeClr val="bg1"/>
            </a:solidFill>
            <a:tailEnd type="non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0097589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ECC9BFA9-4C05-41AE-95A6-05DFE830ACF3}"/>
              </a:ext>
            </a:extLst>
          </p:cNvPr>
          <p:cNvSpPr txBox="1"/>
          <p:nvPr/>
        </p:nvSpPr>
        <p:spPr>
          <a:xfrm>
            <a:off x="572822" y="116510"/>
            <a:ext cx="959689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353E43"/>
                </a:solidFill>
                <a:effectLst/>
                <a:uLnTx/>
                <a:uFillTx/>
                <a:latin typeface="Arial"/>
                <a:ea typeface="+mn-ea"/>
                <a:cs typeface="+mn-cs"/>
              </a:rPr>
              <a:t>5. HEALTHY AND SUSTAINABLE PLACE AND COMMUNITY</a:t>
            </a:r>
          </a:p>
        </p:txBody>
      </p:sp>
      <p:sp>
        <p:nvSpPr>
          <p:cNvPr id="30" name="Title 2">
            <a:extLst>
              <a:ext uri="{FF2B5EF4-FFF2-40B4-BE49-F238E27FC236}">
                <a16:creationId xmlns:a16="http://schemas.microsoft.com/office/drawing/2014/main" id="{23A2DC08-ACBF-814F-AB3C-4F7FFB9830CA}"/>
              </a:ext>
            </a:extLst>
          </p:cNvPr>
          <p:cNvSpPr>
            <a:spLocks noGrp="1"/>
          </p:cNvSpPr>
          <p:nvPr>
            <p:ph type="title"/>
          </p:nvPr>
        </p:nvSpPr>
        <p:spPr>
          <a:xfrm>
            <a:off x="625162" y="615871"/>
            <a:ext cx="10751768" cy="923289"/>
          </a:xfrm>
          <a:noFill/>
          <a:ln>
            <a:noFill/>
          </a:ln>
        </p:spPr>
        <p:style>
          <a:lnRef idx="2">
            <a:schemeClr val="dk1">
              <a:shade val="50000"/>
            </a:schemeClr>
          </a:lnRef>
          <a:fillRef idx="1">
            <a:schemeClr val="dk1"/>
          </a:fillRef>
          <a:effectRef idx="0">
            <a:schemeClr val="dk1"/>
          </a:effectRef>
          <a:fontRef idx="minor">
            <a:schemeClr val="lt1"/>
          </a:fontRef>
        </p:style>
        <p:txBody>
          <a:bodyPr anchor="t" anchorCtr="0">
            <a:spAutoFit/>
          </a:bodyPr>
          <a:lstStyle/>
          <a:p>
            <a:r>
              <a:rPr lang="en-US" sz="3000" spc="190">
                <a:solidFill>
                  <a:srgbClr val="0082B3"/>
                </a:solidFill>
                <a:latin typeface="Arial" panose="020B0604020202020204" pitchFamily="34" charset="0"/>
                <a:ea typeface="Aktiv Grotesk" panose="020B0504020202020204" pitchFamily="34" charset="0"/>
                <a:cs typeface="Arial" panose="020B0604020202020204" pitchFamily="34" charset="0"/>
              </a:rPr>
              <a:t>VIOLENCE IS EXPERIENCED UNEQUALLY ACROSS LONDON AND MOST IN DEPRIVED AREAS </a:t>
            </a:r>
          </a:p>
        </p:txBody>
      </p:sp>
      <p:sp>
        <p:nvSpPr>
          <p:cNvPr id="13" name="TextBox 12">
            <a:extLst>
              <a:ext uri="{FF2B5EF4-FFF2-40B4-BE49-F238E27FC236}">
                <a16:creationId xmlns:a16="http://schemas.microsoft.com/office/drawing/2014/main" id="{905965EE-0FE6-76A0-1598-BFF18F9BBBA6}"/>
              </a:ext>
            </a:extLst>
          </p:cNvPr>
          <p:cNvSpPr txBox="1"/>
          <p:nvPr/>
        </p:nvSpPr>
        <p:spPr bwMode="gray">
          <a:xfrm>
            <a:off x="625161" y="1197383"/>
            <a:ext cx="6375079" cy="5321695"/>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1" i="0" u="none" strike="noStrike" kern="0" cap="none" spc="0" normalizeH="0" baseline="0" noProof="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300"/>
              </a:spcAft>
              <a:buClr>
                <a:srgbClr val="000000"/>
              </a:buClr>
              <a:buSzTx/>
              <a:buFont typeface="Arial" panose="020B0604020202020204" pitchFamily="34" charset="0"/>
              <a:buChar char="•"/>
              <a:tabLst/>
              <a:defRPr/>
            </a:pPr>
            <a:r>
              <a:rPr kumimoji="0" lang="en-US" sz="1300" b="0" i="0" u="none" strike="noStrike" kern="0" cap="none" spc="0" normalizeH="0" baseline="0" noProof="0">
                <a:ln>
                  <a:noFill/>
                </a:ln>
                <a:solidFill>
                  <a:srgbClr val="353E43"/>
                </a:solidFill>
                <a:effectLst/>
                <a:uLnTx/>
                <a:uFillTx/>
                <a:latin typeface="Arial"/>
                <a:ea typeface="+mn-ea"/>
                <a:cs typeface="Arial"/>
                <a:sym typeface="Arial"/>
              </a:rPr>
              <a:t>Violent crime varies significantly across different areas of London</a:t>
            </a:r>
            <a:r>
              <a:rPr kumimoji="0" lang="en-US" sz="1300" b="0" i="0" u="none" strike="noStrike" kern="0" cap="none" spc="0" normalizeH="0" baseline="30000" noProof="0">
                <a:ln>
                  <a:noFill/>
                </a:ln>
                <a:solidFill>
                  <a:srgbClr val="353E43"/>
                </a:solidFill>
                <a:effectLst/>
                <a:uLnTx/>
                <a:uFillTx/>
                <a:latin typeface="Arial"/>
                <a:ea typeface="+mn-ea"/>
                <a:cs typeface="Arial"/>
                <a:sym typeface="Arial"/>
              </a:rPr>
              <a:t>1</a:t>
            </a:r>
            <a:r>
              <a:rPr kumimoji="0" lang="en-US" sz="1300" b="0" i="0" u="none" strike="noStrike" kern="0" cap="none" spc="0" normalizeH="0" noProof="0">
                <a:ln>
                  <a:noFill/>
                </a:ln>
                <a:solidFill>
                  <a:srgbClr val="353E43"/>
                </a:solidFill>
                <a:effectLst/>
                <a:uLnTx/>
                <a:uFillTx/>
                <a:latin typeface="Arial"/>
                <a:ea typeface="+mn-ea"/>
                <a:cs typeface="Arial"/>
                <a:sym typeface="Arial"/>
              </a:rPr>
              <a:t>. As shown in Fig. 39, during </a:t>
            </a:r>
            <a:r>
              <a:rPr lang="en-US" sz="1300" kern="0">
                <a:solidFill>
                  <a:srgbClr val="353E43"/>
                </a:solidFill>
                <a:latin typeface="Arial"/>
                <a:cs typeface="Arial"/>
                <a:sym typeface="Arial"/>
              </a:rPr>
              <a:t>2023, the highest rate of violent crime with injury occurred in Westminster (20.7 per 1,000 pop), and lowest rate in Richmond (4.8 per 1,000 pop). </a:t>
            </a:r>
            <a:endParaRPr kumimoji="0" lang="en-US" sz="1300" b="0" i="0" u="none" strike="noStrike" kern="0" cap="none" spc="0" normalizeH="0" baseline="30000" noProof="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300"/>
              </a:spcAft>
              <a:buClr>
                <a:srgbClr val="000000"/>
              </a:buClr>
              <a:buSzTx/>
              <a:buFont typeface="Arial" panose="020B0604020202020204" pitchFamily="34" charset="0"/>
              <a:buChar char="•"/>
              <a:tabLst/>
              <a:defRPr/>
            </a:pPr>
            <a:r>
              <a:rPr kumimoji="0" lang="en-US" sz="1300" b="0" i="0" u="none" strike="noStrike" kern="0" cap="none" spc="0" normalizeH="0" baseline="0" noProof="0">
                <a:ln>
                  <a:noFill/>
                </a:ln>
                <a:solidFill>
                  <a:srgbClr val="353E43"/>
                </a:solidFill>
                <a:effectLst/>
                <a:uLnTx/>
                <a:uFillTx/>
                <a:latin typeface="Arial"/>
                <a:ea typeface="+mn-ea"/>
                <a:cs typeface="Arial"/>
                <a:sym typeface="Arial"/>
              </a:rPr>
              <a:t>Violence is highly </a:t>
            </a:r>
            <a:r>
              <a:rPr kumimoji="0" lang="en-US" sz="1300" b="0" i="0" u="none" strike="noStrike" kern="0" cap="none" spc="0" normalizeH="0" baseline="0" noProof="0" err="1">
                <a:ln>
                  <a:noFill/>
                </a:ln>
                <a:solidFill>
                  <a:srgbClr val="353E43"/>
                </a:solidFill>
                <a:effectLst/>
                <a:uLnTx/>
                <a:uFillTx/>
                <a:latin typeface="Arial"/>
                <a:ea typeface="+mn-ea"/>
                <a:cs typeface="Arial"/>
                <a:sym typeface="Arial"/>
              </a:rPr>
              <a:t>localised</a:t>
            </a:r>
            <a:r>
              <a:rPr kumimoji="0" lang="en-US" sz="1300" b="0" i="0" u="none" strike="noStrike" kern="0" cap="none" spc="0" normalizeH="0" baseline="0" noProof="0">
                <a:ln>
                  <a:noFill/>
                </a:ln>
                <a:solidFill>
                  <a:srgbClr val="353E43"/>
                </a:solidFill>
                <a:effectLst/>
                <a:uLnTx/>
                <a:uFillTx/>
                <a:latin typeface="Arial"/>
                <a:ea typeface="+mn-ea"/>
                <a:cs typeface="Arial"/>
                <a:sym typeface="Arial"/>
              </a:rPr>
              <a:t> - with a disproportionate amount of the total violence accounted for by a small, limited number of geographical areas. </a:t>
            </a:r>
          </a:p>
          <a:p>
            <a:pPr marL="285750" marR="0" lvl="0" indent="-285750" algn="l" defTabSz="914400" rtl="0" eaLnBrk="1" fontAlgn="auto" latinLnBrk="0" hangingPunct="1">
              <a:lnSpc>
                <a:spcPct val="100000"/>
              </a:lnSpc>
              <a:spcBef>
                <a:spcPts val="0"/>
              </a:spcBef>
              <a:spcAft>
                <a:spcPts val="300"/>
              </a:spcAft>
              <a:buClr>
                <a:srgbClr val="000000"/>
              </a:buClr>
              <a:buSzTx/>
              <a:buFont typeface="Arial" panose="020B0604020202020204" pitchFamily="34" charset="0"/>
              <a:buChar char="•"/>
              <a:tabLst/>
              <a:defRPr/>
            </a:pPr>
            <a:r>
              <a:rPr kumimoji="0" lang="en-US" sz="1300" b="0" i="0" u="none" strike="noStrike" kern="0" cap="none" spc="0" normalizeH="0" baseline="0" noProof="0">
                <a:ln>
                  <a:noFill/>
                </a:ln>
                <a:solidFill>
                  <a:srgbClr val="353E43"/>
                </a:solidFill>
                <a:effectLst/>
                <a:uLnTx/>
                <a:uFillTx/>
                <a:latin typeface="Arial"/>
                <a:ea typeface="+mn-ea"/>
                <a:cs typeface="Arial"/>
                <a:sym typeface="Arial"/>
              </a:rPr>
              <a:t>These spatial concentrations of violence tend to </a:t>
            </a:r>
            <a:r>
              <a:rPr kumimoji="0" lang="en-GB" sz="1300" b="0" i="0" u="none" strike="noStrike" kern="0" cap="none" spc="0" normalizeH="0" baseline="0" noProof="0">
                <a:ln>
                  <a:noFill/>
                </a:ln>
                <a:solidFill>
                  <a:srgbClr val="353E43"/>
                </a:solidFill>
                <a:effectLst/>
                <a:uLnTx/>
                <a:uFillTx/>
                <a:latin typeface="Arial"/>
                <a:ea typeface="+mn-ea"/>
                <a:cs typeface="Arial"/>
                <a:sym typeface="Arial"/>
              </a:rPr>
              <a:t>correlate</a:t>
            </a:r>
            <a:r>
              <a:rPr kumimoji="0" lang="en-US" sz="1300" b="0" i="0" u="none" strike="noStrike" kern="0" cap="none" spc="0" normalizeH="0" baseline="0" noProof="0">
                <a:ln>
                  <a:noFill/>
                </a:ln>
                <a:solidFill>
                  <a:srgbClr val="353E43"/>
                </a:solidFill>
                <a:effectLst/>
                <a:uLnTx/>
                <a:uFillTx/>
                <a:latin typeface="Arial"/>
                <a:ea typeface="+mn-ea"/>
                <a:cs typeface="Arial"/>
                <a:sym typeface="Arial"/>
              </a:rPr>
              <a:t> with areas that are also experiencing significantly high deprivation. </a:t>
            </a:r>
          </a:p>
          <a:p>
            <a:pPr marL="285750" marR="0" lvl="0" indent="-285750" algn="l" defTabSz="914400" rtl="0" eaLnBrk="1" fontAlgn="auto" latinLnBrk="0" hangingPunct="1">
              <a:lnSpc>
                <a:spcPct val="100000"/>
              </a:lnSpc>
              <a:spcBef>
                <a:spcPts val="0"/>
              </a:spcBef>
              <a:spcAft>
                <a:spcPts val="300"/>
              </a:spcAft>
              <a:buClr>
                <a:srgbClr val="000000"/>
              </a:buClr>
              <a:buSzTx/>
              <a:buFont typeface="Arial" panose="020B0604020202020204" pitchFamily="34" charset="0"/>
              <a:buChar char="•"/>
              <a:tabLst/>
              <a:defRPr/>
            </a:pPr>
            <a:r>
              <a:rPr kumimoji="0" lang="en-US" sz="1300" b="0" i="0" u="none" strike="noStrike" kern="0" cap="none" spc="0" normalizeH="0" baseline="0" noProof="0">
                <a:ln>
                  <a:noFill/>
                </a:ln>
                <a:solidFill>
                  <a:srgbClr val="353E43"/>
                </a:solidFill>
                <a:effectLst/>
                <a:uLnTx/>
                <a:uFillTx/>
                <a:latin typeface="Arial"/>
                <a:ea typeface="+mn-ea"/>
                <a:cs typeface="Arial"/>
                <a:sym typeface="Arial"/>
              </a:rPr>
              <a:t>Over-representation also extends to the individual characteristics of those involved in violence, either as a victim, perpetrator, or both</a:t>
            </a:r>
            <a:r>
              <a:rPr kumimoji="0" lang="en-US" sz="1200" b="0" i="0" u="none" strike="noStrike" kern="0" cap="none" spc="0" normalizeH="0" baseline="0" noProof="0">
                <a:ln>
                  <a:noFill/>
                </a:ln>
                <a:solidFill>
                  <a:srgbClr val="353E43"/>
                </a:solidFill>
                <a:effectLst/>
                <a:uLnTx/>
                <a:uFillTx/>
                <a:latin typeface="Arial"/>
                <a:ea typeface="+mn-ea"/>
                <a:cs typeface="Arial"/>
                <a:sym typeface="Arial"/>
              </a:rPr>
              <a:t>. </a:t>
            </a:r>
            <a:endParaRPr kumimoji="0" lang="en-US" sz="800" b="0" i="0" u="none" strike="noStrike" kern="0" cap="none" spc="0" normalizeH="0" baseline="0" noProof="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300"/>
              </a:spcAft>
              <a:buClr>
                <a:srgbClr val="000000"/>
              </a:buClr>
              <a:buSzTx/>
              <a:buFont typeface="Arial" panose="020B0604020202020204" pitchFamily="34" charset="0"/>
              <a:buChar char="•"/>
              <a:tabLst/>
              <a:defRPr/>
            </a:pPr>
            <a:r>
              <a:rPr kumimoji="0" lang="en-US" sz="1300" b="0" i="0" u="none" strike="noStrike" kern="0" cap="none" spc="0" normalizeH="0" baseline="0" noProof="0">
                <a:ln>
                  <a:noFill/>
                </a:ln>
                <a:solidFill>
                  <a:srgbClr val="353E43"/>
                </a:solidFill>
                <a:effectLst/>
                <a:uLnTx/>
                <a:uFillTx/>
                <a:latin typeface="Arial"/>
                <a:ea typeface="+mn-ea"/>
                <a:cs typeface="Arial"/>
                <a:sym typeface="Arial"/>
              </a:rPr>
              <a:t>The Crime Survey for England and Wales (CSEW) recently found that:</a:t>
            </a:r>
            <a:r>
              <a:rPr kumimoji="0" lang="en-US" sz="1300" b="0" i="0" u="none" strike="noStrike" kern="0" cap="none" spc="0" normalizeH="0" baseline="30000" noProof="0">
                <a:ln>
                  <a:noFill/>
                </a:ln>
                <a:solidFill>
                  <a:srgbClr val="353E43"/>
                </a:solidFill>
                <a:effectLst/>
                <a:uLnTx/>
                <a:uFillTx/>
                <a:latin typeface="Arial"/>
                <a:ea typeface="+mn-ea"/>
                <a:cs typeface="Arial"/>
                <a:sym typeface="Arial"/>
              </a:rPr>
              <a:t>2</a:t>
            </a:r>
            <a:r>
              <a:rPr kumimoji="0" lang="en-US" sz="1300" b="0" i="0" u="none" strike="noStrike" kern="0" cap="none" spc="0" normalizeH="0" baseline="0" noProof="0">
                <a:ln>
                  <a:noFill/>
                </a:ln>
                <a:solidFill>
                  <a:srgbClr val="353E43"/>
                </a:solidFill>
                <a:effectLst/>
                <a:uLnTx/>
                <a:uFillTx/>
                <a:latin typeface="Arial"/>
                <a:ea typeface="+mn-ea"/>
                <a:cs typeface="Arial"/>
                <a:sym typeface="Arial"/>
              </a:rPr>
              <a:t> </a:t>
            </a: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US" sz="1200" b="0" i="0" u="none" strike="noStrike" kern="0" cap="none" spc="0" normalizeH="0" baseline="0" noProof="0">
                <a:ln>
                  <a:noFill/>
                </a:ln>
                <a:solidFill>
                  <a:srgbClr val="353E43"/>
                </a:solidFill>
                <a:effectLst/>
                <a:uLnTx/>
                <a:uFillTx/>
                <a:latin typeface="Arial"/>
                <a:ea typeface="+mn-ea"/>
                <a:cs typeface="Arial"/>
                <a:sym typeface="Arial"/>
              </a:rPr>
              <a:t>While there were no differences in the incidence rates* for overall violence with injury across males and females, females had a higher incidence rate for Domestic Violence victimisation than males (2.7 versus 1.6).</a:t>
            </a: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US" sz="1200" b="0" i="0" u="none" strike="noStrike" kern="0" cap="none" spc="0" normalizeH="0" baseline="0" noProof="0">
                <a:ln>
                  <a:noFill/>
                </a:ln>
                <a:solidFill>
                  <a:srgbClr val="353E43"/>
                </a:solidFill>
                <a:effectLst/>
                <a:uLnTx/>
                <a:uFillTx/>
                <a:latin typeface="Arial"/>
                <a:ea typeface="+mn-ea"/>
                <a:cs typeface="Arial"/>
                <a:sym typeface="Arial"/>
              </a:rPr>
              <a:t>The incidence rate for violence with injury across ages differed between male and female victims. </a:t>
            </a: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US" sz="1200" b="0" i="0" u="none" strike="noStrike" kern="0" cap="none" spc="0" normalizeH="0" baseline="0" noProof="0">
                <a:ln>
                  <a:noFill/>
                </a:ln>
                <a:solidFill>
                  <a:srgbClr val="353E43"/>
                </a:solidFill>
                <a:effectLst/>
                <a:uLnTx/>
                <a:uFillTx/>
                <a:latin typeface="Arial"/>
                <a:ea typeface="+mn-ea"/>
                <a:cs typeface="Arial"/>
                <a:sym typeface="Arial"/>
              </a:rPr>
              <a:t>The 25-34 years age group had the highest incidence rate for female victims (20.9 versus 9.1 for males), whereas the 16-24 years age group had the highest incidence rate for male victims (24 versus 13.9 for females).</a:t>
            </a: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GB" sz="1200" b="0" i="0" u="none" strike="noStrike" kern="1200" cap="none" spc="0" normalizeH="0" baseline="0" noProof="0">
                <a:ln>
                  <a:noFill/>
                </a:ln>
                <a:solidFill>
                  <a:srgbClr val="353E43"/>
                </a:solidFill>
                <a:effectLst/>
                <a:uLnTx/>
                <a:uFillTx/>
                <a:latin typeface="Arial"/>
                <a:ea typeface="+mn-ea"/>
                <a:cs typeface="Arial"/>
                <a:sym typeface="Arial"/>
              </a:rPr>
              <a:t>People living in the 20% most deprived areas (based on the employment deprivation index) had a higher incidence rate for victimisation than those living in the 20% least deprived areas (10.6 versus 5.3).</a:t>
            </a:r>
            <a:endParaRPr kumimoji="0" lang="en-US" sz="1200" b="0" i="0" u="none" strike="noStrike" kern="0" cap="none" spc="0" normalizeH="0" baseline="0" noProof="0">
              <a:ln>
                <a:noFill/>
              </a:ln>
              <a:solidFill>
                <a:srgbClr val="353E43"/>
              </a:solidFill>
              <a:effectLst/>
              <a:uLnTx/>
              <a:uFillTx/>
              <a:latin typeface="Arial"/>
              <a:ea typeface="+mn-ea"/>
              <a:cs typeface="Arial"/>
              <a:sym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US" sz="1200" b="0" i="0" u="none" strike="noStrike" kern="0" cap="none" spc="0" normalizeH="0" baseline="0" noProof="0">
                <a:ln>
                  <a:noFill/>
                </a:ln>
                <a:solidFill>
                  <a:srgbClr val="353E43"/>
                </a:solidFill>
                <a:effectLst/>
                <a:uLnTx/>
                <a:uFillTx/>
                <a:latin typeface="Arial"/>
                <a:ea typeface="+mn-ea"/>
                <a:cs typeface="Arial"/>
                <a:sym typeface="Arial"/>
              </a:rPr>
              <a:t>Males were much more likely to be perpetrators of violence with injury than females (76% vs 17%).</a:t>
            </a: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endParaRPr kumimoji="0" lang="en-US" sz="1400" b="0" i="0" u="none" strike="noStrike" kern="0" cap="none" spc="0" normalizeH="0" baseline="0" noProof="0">
              <a:ln>
                <a:noFill/>
              </a:ln>
              <a:solidFill>
                <a:srgbClr val="353E43"/>
              </a:solidFill>
              <a:effectLst/>
              <a:uLnTx/>
              <a:uFillTx/>
              <a:latin typeface="Arial"/>
              <a:ea typeface="+mn-ea"/>
              <a:cs typeface="Arial"/>
            </a:endParaRPr>
          </a:p>
        </p:txBody>
      </p:sp>
      <p:sp>
        <p:nvSpPr>
          <p:cNvPr id="33" name="Text Placeholder 5">
            <a:extLst>
              <a:ext uri="{FF2B5EF4-FFF2-40B4-BE49-F238E27FC236}">
                <a16:creationId xmlns:a16="http://schemas.microsoft.com/office/drawing/2014/main" id="{DB1AB912-F8CC-0541-AED2-082E4223B659}"/>
              </a:ext>
            </a:extLst>
          </p:cNvPr>
          <p:cNvSpPr txBox="1">
            <a:spLocks/>
          </p:cNvSpPr>
          <p:nvPr/>
        </p:nvSpPr>
        <p:spPr>
          <a:xfrm>
            <a:off x="7230693" y="2068979"/>
            <a:ext cx="4641200" cy="663567"/>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600" b="1" i="0" u="none" strike="noStrike" kern="1200" cap="none" spc="0" normalizeH="0" baseline="0" noProof="0">
                <a:ln>
                  <a:noFill/>
                </a:ln>
                <a:solidFill>
                  <a:srgbClr val="353E43"/>
                </a:solidFill>
                <a:effectLst/>
                <a:uLnTx/>
                <a:uFillTx/>
                <a:latin typeface="Arial"/>
                <a:ea typeface="+mn-ea"/>
                <a:cs typeface="Arial"/>
                <a:sym typeface="Arial"/>
              </a:rPr>
              <a:t>Fig 35. Violence with Injury (by volume) across </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600" b="1" i="0" u="none" strike="noStrike" kern="1200" cap="none" spc="0" normalizeH="0" baseline="0" noProof="0">
                <a:ln>
                  <a:noFill/>
                </a:ln>
                <a:solidFill>
                  <a:srgbClr val="353E43"/>
                </a:solidFill>
                <a:effectLst/>
                <a:uLnTx/>
                <a:uFillTx/>
                <a:latin typeface="Arial"/>
                <a:ea typeface="+mn-ea"/>
                <a:cs typeface="Arial"/>
                <a:sym typeface="Arial"/>
              </a:rPr>
              <a:t>London Boroughs, January-December 2023</a:t>
            </a:r>
            <a:r>
              <a:rPr kumimoji="0" lang="en-US" sz="1600" b="0" i="0" u="none" strike="noStrike" kern="0" cap="none" spc="0" normalizeH="0" baseline="30000" noProof="0">
                <a:ln>
                  <a:noFill/>
                </a:ln>
                <a:solidFill>
                  <a:srgbClr val="353E43"/>
                </a:solidFill>
                <a:effectLst/>
                <a:uLnTx/>
                <a:uFillTx/>
                <a:latin typeface="Arial"/>
                <a:ea typeface="+mn-ea"/>
                <a:cs typeface="Arial"/>
                <a:sym typeface="Arial"/>
              </a:rPr>
              <a:t> 1</a:t>
            </a:r>
            <a:endParaRPr kumimoji="0" lang="en-US" sz="1600" b="1" i="0" u="none" strike="noStrike" kern="1200" cap="none" spc="0" normalizeH="0" baseline="0" noProof="0">
              <a:ln>
                <a:noFill/>
              </a:ln>
              <a:solidFill>
                <a:srgbClr val="353E43"/>
              </a:solidFill>
              <a:effectLst/>
              <a:uLnTx/>
              <a:uFillTx/>
              <a:latin typeface="Arial"/>
              <a:ea typeface="+mn-ea"/>
              <a:cs typeface="Arial"/>
              <a:sym typeface="Arial"/>
            </a:endParaRPr>
          </a:p>
        </p:txBody>
      </p:sp>
      <p:pic>
        <p:nvPicPr>
          <p:cNvPr id="2" name="Picture 1" descr="Map showing the number of incidents involving violence in injury in London boroughs. It shows that the highest volume of violent crimes occur in Westminster, Lambeth, Croydon and Newham. The lowest rates are concentrated in the south west including Richmond, Kingston, Merton and Sutton. ">
            <a:extLst>
              <a:ext uri="{FF2B5EF4-FFF2-40B4-BE49-F238E27FC236}">
                <a16:creationId xmlns:a16="http://schemas.microsoft.com/office/drawing/2014/main" id="{5BC5CFC3-4034-5519-24BF-28330EB68997}"/>
              </a:ext>
            </a:extLst>
          </p:cNvPr>
          <p:cNvPicPr>
            <a:picLocks noChangeAspect="1"/>
          </p:cNvPicPr>
          <p:nvPr/>
        </p:nvPicPr>
        <p:blipFill rotWithShape="1">
          <a:blip r:embed="rId3"/>
          <a:srcRect l="13036" t="41014" r="52159" b="19894"/>
          <a:stretch/>
        </p:blipFill>
        <p:spPr>
          <a:xfrm>
            <a:off x="7230693" y="2712026"/>
            <a:ext cx="4591050" cy="3286931"/>
          </a:xfrm>
          <a:prstGeom prst="rect">
            <a:avLst/>
          </a:prstGeom>
        </p:spPr>
      </p:pic>
      <p:sp>
        <p:nvSpPr>
          <p:cNvPr id="16" name="Rectangle 15">
            <a:extLst>
              <a:ext uri="{FF2B5EF4-FFF2-40B4-BE49-F238E27FC236}">
                <a16:creationId xmlns:a16="http://schemas.microsoft.com/office/drawing/2014/main" id="{9F9EFE9D-8E8D-4F06-93F4-4A2AB9C924E5}"/>
              </a:ext>
            </a:extLst>
          </p:cNvPr>
          <p:cNvSpPr/>
          <p:nvPr/>
        </p:nvSpPr>
        <p:spPr>
          <a:xfrm>
            <a:off x="479575" y="6459029"/>
            <a:ext cx="1048527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53E43"/>
                </a:solidFill>
                <a:effectLst/>
                <a:uLnTx/>
                <a:uFillTx/>
                <a:latin typeface="Arial"/>
                <a:ea typeface="+mn-ea"/>
                <a:cs typeface="Arial" panose="020B0604020202020204" pitchFamily="34" charset="0"/>
              </a:rPr>
              <a:t>*Incidence rates = number of victims per 1000 people. Source: (1) </a:t>
            </a:r>
            <a:r>
              <a:rPr kumimoji="0" lang="en-US" sz="1000" b="0" i="0" u="none" strike="noStrike" kern="1200" cap="none" spc="0" normalizeH="0" baseline="0" noProof="0">
                <a:ln>
                  <a:noFill/>
                </a:ln>
                <a:solidFill>
                  <a:srgbClr val="353E43"/>
                </a:solidFill>
                <a:effectLst/>
                <a:uLnTx/>
                <a:uFillTx/>
                <a:latin typeface="Arial"/>
                <a:ea typeface="+mn-ea"/>
                <a:cs typeface="Arial" panose="020B0604020202020204" pitchFamily="34" charset="0"/>
                <a:hlinkClick r:id="rId4">
                  <a:extLst>
                    <a:ext uri="{A12FA001-AC4F-418D-AE19-62706E023703}">
                      <ahyp:hlinkClr xmlns:ahyp="http://schemas.microsoft.com/office/drawing/2018/hyperlinkcolor" val="tx"/>
                    </a:ext>
                  </a:extLst>
                </a:hlinkClick>
              </a:rPr>
              <a:t>Violence Dashboard (MOPAC)</a:t>
            </a:r>
            <a:r>
              <a:rPr kumimoji="0" lang="en-US" sz="1000" b="0" i="0" u="none" strike="noStrike" kern="1200" cap="none" spc="0" normalizeH="0" baseline="0" noProof="0">
                <a:ln>
                  <a:noFill/>
                </a:ln>
                <a:solidFill>
                  <a:srgbClr val="353E43"/>
                </a:solidFill>
                <a:effectLst/>
                <a:uLnTx/>
                <a:uFillTx/>
                <a:latin typeface="Arial"/>
                <a:ea typeface="+mn-ea"/>
                <a:cs typeface="Arial" panose="020B0604020202020204" pitchFamily="34" charset="0"/>
              </a:rPr>
              <a:t> (2) </a:t>
            </a:r>
            <a:r>
              <a:rPr kumimoji="0" lang="en-US" sz="1000" b="0" i="0" u="none" strike="noStrike" kern="1200" cap="none" spc="0" normalizeH="0" baseline="0" noProof="0">
                <a:ln>
                  <a:noFill/>
                </a:ln>
                <a:solidFill>
                  <a:srgbClr val="353E43"/>
                </a:solidFill>
                <a:effectLst/>
                <a:uLnTx/>
                <a:uFillTx/>
                <a:latin typeface="Arial"/>
                <a:ea typeface="+mn-ea"/>
                <a:cs typeface="Arial" panose="020B0604020202020204" pitchFamily="34" charset="0"/>
                <a:hlinkClick r:id="rId5">
                  <a:extLst>
                    <a:ext uri="{A12FA001-AC4F-418D-AE19-62706E023703}">
                      <ahyp:hlinkClr xmlns:ahyp="http://schemas.microsoft.com/office/drawing/2018/hyperlinkcolor" val="tx"/>
                    </a:ext>
                  </a:extLst>
                </a:hlinkClick>
              </a:rPr>
              <a:t>Crime Survey for England and Wales (12 months to December 2023) </a:t>
            </a:r>
            <a:endParaRPr kumimoji="0" lang="en-US" sz="1000" b="0" i="0" u="none" strike="noStrike" kern="1200" cap="none" spc="0" normalizeH="0" baseline="0" noProof="0">
              <a:ln>
                <a:noFill/>
              </a:ln>
              <a:solidFill>
                <a:srgbClr val="353E43"/>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29216294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24B15268-F665-4983-83BD-E670BAC59EC0}"/>
              </a:ext>
            </a:extLst>
          </p:cNvPr>
          <p:cNvSpPr txBox="1"/>
          <p:nvPr/>
        </p:nvSpPr>
        <p:spPr>
          <a:xfrm>
            <a:off x="572822" y="116510"/>
            <a:ext cx="959689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353E43"/>
                </a:solidFill>
                <a:effectLst/>
                <a:uLnTx/>
                <a:uFillTx/>
                <a:latin typeface="Arial"/>
                <a:ea typeface="+mn-ea"/>
                <a:cs typeface="+mn-cs"/>
              </a:rPr>
              <a:t>7. RACISM AND DISCRIMINATION</a:t>
            </a:r>
          </a:p>
        </p:txBody>
      </p:sp>
      <p:sp>
        <p:nvSpPr>
          <p:cNvPr id="30" name="Title 2">
            <a:extLst>
              <a:ext uri="{FF2B5EF4-FFF2-40B4-BE49-F238E27FC236}">
                <a16:creationId xmlns:a16="http://schemas.microsoft.com/office/drawing/2014/main" id="{23A2DC08-ACBF-814F-AB3C-4F7FFB9830CA}"/>
              </a:ext>
            </a:extLst>
          </p:cNvPr>
          <p:cNvSpPr>
            <a:spLocks noGrp="1"/>
          </p:cNvSpPr>
          <p:nvPr>
            <p:ph type="title"/>
          </p:nvPr>
        </p:nvSpPr>
        <p:spPr>
          <a:xfrm>
            <a:off x="661123" y="654328"/>
            <a:ext cx="10751768" cy="923289"/>
          </a:xfrm>
          <a:noFill/>
          <a:ln>
            <a:noFill/>
          </a:ln>
        </p:spPr>
        <p:style>
          <a:lnRef idx="2">
            <a:schemeClr val="dk1">
              <a:shade val="50000"/>
            </a:schemeClr>
          </a:lnRef>
          <a:fillRef idx="1">
            <a:schemeClr val="dk1"/>
          </a:fillRef>
          <a:effectRef idx="0">
            <a:schemeClr val="dk1"/>
          </a:effectRef>
          <a:fontRef idx="minor">
            <a:schemeClr val="lt1"/>
          </a:fontRef>
        </p:style>
        <p:txBody>
          <a:bodyPr anchor="t" anchorCtr="0">
            <a:spAutoFit/>
          </a:bodyPr>
          <a:lstStyle/>
          <a:p>
            <a:r>
              <a:rPr lang="en-GB" sz="3000" spc="190">
                <a:solidFill>
                  <a:srgbClr val="0082B3"/>
                </a:solidFill>
                <a:latin typeface="Arial" panose="020B0604020202020204" pitchFamily="34" charset="0"/>
                <a:ea typeface="Aktiv Grotesk" panose="020B0504020202020204" pitchFamily="34" charset="0"/>
                <a:cs typeface="Arial" panose="020B0604020202020204" pitchFamily="34" charset="0"/>
              </a:rPr>
              <a:t>BLACK LONDONERS REPORT AN INCRESE IN BEING UNFAIRLY TREATED DUE TO ETHNICITY</a:t>
            </a:r>
            <a:endParaRPr lang="en-US" sz="3000" spc="190">
              <a:solidFill>
                <a:srgbClr val="0082B3"/>
              </a:solidFill>
              <a:latin typeface="Arial" panose="020B0604020202020204" pitchFamily="34" charset="0"/>
              <a:ea typeface="Aktiv Grotesk" panose="020B05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7F39683C-F36C-A359-76CF-1144A652CD94}"/>
              </a:ext>
            </a:extLst>
          </p:cNvPr>
          <p:cNvSpPr/>
          <p:nvPr/>
        </p:nvSpPr>
        <p:spPr>
          <a:xfrm>
            <a:off x="10546080" y="0"/>
            <a:ext cx="1645920" cy="589280"/>
          </a:xfrm>
          <a:prstGeom prst="rect">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t>Not updated from 2022</a:t>
            </a:r>
          </a:p>
        </p:txBody>
      </p:sp>
      <p:sp>
        <p:nvSpPr>
          <p:cNvPr id="13" name="TextBox 12">
            <a:extLst>
              <a:ext uri="{FF2B5EF4-FFF2-40B4-BE49-F238E27FC236}">
                <a16:creationId xmlns:a16="http://schemas.microsoft.com/office/drawing/2014/main" id="{905965EE-0FE6-76A0-1598-BFF18F9BBBA6}"/>
              </a:ext>
            </a:extLst>
          </p:cNvPr>
          <p:cNvSpPr txBox="1"/>
          <p:nvPr/>
        </p:nvSpPr>
        <p:spPr bwMode="gray">
          <a:xfrm>
            <a:off x="648339" y="1086533"/>
            <a:ext cx="5525989" cy="5557831"/>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600"/>
              </a:spcAft>
              <a:buClr>
                <a:srgbClr val="000000"/>
              </a:buClr>
              <a:buSzTx/>
              <a:buFontTx/>
              <a:buNone/>
              <a:tabLst/>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The Survey of Londoners 2021-22 repeated the question used in the 2018-19 survey about whether respondents had been treated unfairly by people in the past 12 months (with one small modification to include option to report if unfair treatment was from friends and family)</a:t>
            </a:r>
            <a:endParaRPr kumimoji="0" lang="en-GB" sz="1400" b="0" i="0" u="none" strike="noStrike" kern="0" cap="none" spc="0" normalizeH="0" baseline="0" noProof="0">
              <a:ln>
                <a:noFill/>
              </a:ln>
              <a:solidFill>
                <a:srgbClr val="353E43"/>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A comparable measure can be derived for 2021-22 to compare against 2018-19 in 2021-22, 36% of Londoners had been treated unfairly in the past 12 months because of one or several protected characteristics, or because of their social class (no significant difference from 2018-19 when it was 35%).</a:t>
            </a:r>
            <a:endParaRPr kumimoji="0" lang="en-GB" sz="1400" b="0" i="0" u="none" strike="noStrike" kern="0" cap="none" spc="0" normalizeH="0" baseline="0" noProof="0">
              <a:ln>
                <a:noFill/>
              </a:ln>
              <a:solidFill>
                <a:srgbClr val="353E43"/>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In 2021-22 ethnicity was the characteristic Londoners were most likely to report being treated unfairly by (19%), followed by sex (13%), age (12%), social class (8%) and religion (6%).</a:t>
            </a:r>
            <a:endParaRPr kumimoji="0" lang="en-GB" sz="1400" b="0" i="0" u="none" strike="noStrike" kern="0" cap="none" spc="0" normalizeH="0" baseline="0" noProof="0">
              <a:ln>
                <a:noFill/>
              </a:ln>
              <a:solidFill>
                <a:srgbClr val="353E43"/>
              </a:solidFill>
              <a:effectLst/>
              <a:uLnTx/>
              <a:uFillTx/>
              <a:latin typeface="Arial"/>
              <a:ea typeface="+mn-ea"/>
              <a:cs typeface="Arial"/>
            </a:endParaRPr>
          </a:p>
          <a:p>
            <a:pPr marL="742950" marR="0" lvl="1" indent="-285750" algn="l" defTabSz="914400" rtl="0" eaLnBrk="1" fontAlgn="auto" latinLnBrk="0" hangingPunct="1">
              <a:lnSpc>
                <a:spcPct val="100000"/>
              </a:lnSpc>
              <a:spcBef>
                <a:spcPts val="0"/>
              </a:spcBef>
              <a:spcAft>
                <a:spcPts val="600"/>
              </a:spcAft>
              <a:buClr>
                <a:srgbClr val="000000"/>
              </a:buClr>
              <a:buSzTx/>
              <a:buFont typeface="Courier New" panose="02070309020205020404" pitchFamily="49" charset="0"/>
              <a:buChar char="o"/>
              <a:tabLst/>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Unfair treatment because of their ethnicity has increased from 16% to 19% between the two surveys</a:t>
            </a:r>
          </a:p>
          <a:p>
            <a:pPr marL="742950" marR="0" lvl="1" indent="-285750" algn="l" defTabSz="914400" rtl="0" eaLnBrk="1" fontAlgn="auto" latinLnBrk="0" hangingPunct="1">
              <a:lnSpc>
                <a:spcPct val="100000"/>
              </a:lnSpc>
              <a:spcBef>
                <a:spcPts val="0"/>
              </a:spcBef>
              <a:spcAft>
                <a:spcPts val="600"/>
              </a:spcAft>
              <a:buClr>
                <a:srgbClr val="000000"/>
              </a:buClr>
              <a:buSzTx/>
              <a:buFont typeface="Courier New" panose="02070309020205020404" pitchFamily="49" charset="0"/>
              <a:buChar char="o"/>
              <a:tabLst/>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Black Londoners were the only ethnic group to have seen an increase in unfair treatment experienced as a result of their ethnicity between the two surveys (from 26% to 43%). </a:t>
            </a:r>
            <a:endParaRPr kumimoji="0" lang="en-GB" sz="1400" b="0" i="0" u="none" strike="noStrike" kern="0" cap="none" spc="0" normalizeH="0" baseline="0" noProof="0">
              <a:ln>
                <a:noFill/>
              </a:ln>
              <a:solidFill>
                <a:srgbClr val="353E43"/>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Women were much more likely than men to report being treated unfairly because of their sex (22% and 4% respectively) and it has also increased </a:t>
            </a:r>
            <a:r>
              <a:rPr kumimoji="0" lang="en-GB" sz="1400" b="0" i="0" u="none" strike="noStrike" kern="0" cap="none" spc="0" normalizeH="0" baseline="0" noProof="0">
                <a:ln>
                  <a:noFill/>
                </a:ln>
                <a:solidFill>
                  <a:srgbClr val="353E43"/>
                </a:solidFill>
                <a:effectLst/>
                <a:uLnTx/>
                <a:uFillTx/>
                <a:latin typeface="Arial"/>
                <a:ea typeface="+mn-ea"/>
                <a:cs typeface="Arial"/>
              </a:rPr>
              <a:t>since 2018-19, when it was 18%.</a:t>
            </a:r>
          </a:p>
        </p:txBody>
      </p:sp>
      <p:sp>
        <p:nvSpPr>
          <p:cNvPr id="14" name="Text Placeholder 5">
            <a:extLst>
              <a:ext uri="{FF2B5EF4-FFF2-40B4-BE49-F238E27FC236}">
                <a16:creationId xmlns:a16="http://schemas.microsoft.com/office/drawing/2014/main" id="{96FE3DD6-0BE4-418B-A2AA-D970CD1B51C5}"/>
              </a:ext>
            </a:extLst>
          </p:cNvPr>
          <p:cNvSpPr txBox="1">
            <a:spLocks/>
          </p:cNvSpPr>
          <p:nvPr/>
        </p:nvSpPr>
        <p:spPr>
          <a:xfrm>
            <a:off x="6366944" y="1703061"/>
            <a:ext cx="5369334" cy="256306"/>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600" b="1" i="0" u="none" strike="noStrike" kern="1200" cap="none" spc="0" normalizeH="0" baseline="0" noProof="0">
                <a:ln>
                  <a:noFill/>
                </a:ln>
                <a:solidFill>
                  <a:srgbClr val="353E43"/>
                </a:solidFill>
                <a:effectLst/>
                <a:uLnTx/>
                <a:uFillTx/>
                <a:latin typeface="Arial"/>
                <a:cs typeface="Arial"/>
                <a:sym typeface="Arial"/>
              </a:rPr>
              <a:t>Fig 36. </a:t>
            </a:r>
            <a:r>
              <a:rPr kumimoji="0" lang="en-GB" sz="1600" b="1" i="0" u="none" strike="noStrike" kern="1200" cap="none" spc="0" normalizeH="0" baseline="0" noProof="0">
                <a:ln>
                  <a:noFill/>
                </a:ln>
                <a:solidFill>
                  <a:srgbClr val="353E43"/>
                </a:solidFill>
                <a:effectLst/>
                <a:uLnTx/>
                <a:uFillTx/>
                <a:latin typeface="Arial"/>
                <a:cs typeface="Arial"/>
                <a:sym typeface="Arial"/>
              </a:rPr>
              <a:t>Londoners were more likely to be treated unfairly because of their ethnicity than any other characteristic, 2018/19 vs 2021/22</a:t>
            </a:r>
            <a:endParaRPr kumimoji="0" lang="en-US" sz="1600" b="1" i="0" u="none" strike="noStrike" kern="1200" cap="none" spc="0" normalizeH="0" baseline="0" noProof="0">
              <a:ln>
                <a:noFill/>
              </a:ln>
              <a:solidFill>
                <a:srgbClr val="353E43"/>
              </a:solidFill>
              <a:effectLst/>
              <a:uLnTx/>
              <a:uFillTx/>
              <a:latin typeface="Arial"/>
              <a:cs typeface="Arial"/>
              <a:sym typeface="Arial"/>
            </a:endParaRPr>
          </a:p>
        </p:txBody>
      </p:sp>
      <p:graphicFrame>
        <p:nvGraphicFramePr>
          <p:cNvPr id="10" name="Chart 9" descr="Graph showing the proportion of people who responded to the Survey of Londoners who reported being treated unfairly by protected characteristic. The highest proportion is seen for ethnicity, followed by age and sex. ">
            <a:extLst>
              <a:ext uri="{FF2B5EF4-FFF2-40B4-BE49-F238E27FC236}">
                <a16:creationId xmlns:a16="http://schemas.microsoft.com/office/drawing/2014/main" id="{7ECD1794-C3DF-4A39-A101-3A036890BF63}"/>
              </a:ext>
            </a:extLst>
          </p:cNvPr>
          <p:cNvGraphicFramePr/>
          <p:nvPr>
            <p:extLst>
              <p:ext uri="{D42A27DB-BD31-4B8C-83A1-F6EECF244321}">
                <p14:modId xmlns:p14="http://schemas.microsoft.com/office/powerpoint/2010/main" val="2247996880"/>
              </p:ext>
            </p:extLst>
          </p:nvPr>
        </p:nvGraphicFramePr>
        <p:xfrm>
          <a:off x="6371593" y="2416041"/>
          <a:ext cx="5360035" cy="3813175"/>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tangle 10">
            <a:extLst>
              <a:ext uri="{FF2B5EF4-FFF2-40B4-BE49-F238E27FC236}">
                <a16:creationId xmlns:a16="http://schemas.microsoft.com/office/drawing/2014/main" id="{89DF2AE2-BF20-4333-98E6-CAA3DC31306E}"/>
              </a:ext>
            </a:extLst>
          </p:cNvPr>
          <p:cNvSpPr/>
          <p:nvPr/>
        </p:nvSpPr>
        <p:spPr>
          <a:xfrm>
            <a:off x="6343497" y="6048834"/>
            <a:ext cx="584850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353E43"/>
                </a:solidFill>
                <a:effectLst/>
                <a:uLnTx/>
                <a:uFillTx/>
                <a:latin typeface="Arial"/>
                <a:ea typeface="+mn-ea"/>
                <a:cs typeface="Arial" panose="020B0604020202020204" pitchFamily="34" charset="0"/>
              </a:rPr>
              <a:t>* </a:t>
            </a:r>
            <a:r>
              <a:rPr kumimoji="0" lang="en-GB" sz="1200" b="0" i="0" u="none" strike="noStrike" kern="1200" cap="none" spc="0" normalizeH="0" baseline="0" noProof="0">
                <a:ln>
                  <a:noFill/>
                </a:ln>
                <a:solidFill>
                  <a:srgbClr val="353E43"/>
                </a:solidFill>
                <a:effectLst/>
                <a:uLnTx/>
                <a:uFillTx/>
                <a:latin typeface="Arial"/>
                <a:ea typeface="+mn-ea"/>
                <a:cs typeface="Arial" panose="020B0604020202020204" pitchFamily="34" charset="0"/>
              </a:rPr>
              <a:t>This characteristic was labelled ‘gender identity’ in the 2021-22 survey, and as ‘being or becoming a transsexual person’ in the 2018-19 survey. Therefore, these are not wholly comparable labels.</a:t>
            </a:r>
          </a:p>
        </p:txBody>
      </p:sp>
      <p:sp>
        <p:nvSpPr>
          <p:cNvPr id="15" name="Rectangle 14">
            <a:extLst>
              <a:ext uri="{FF2B5EF4-FFF2-40B4-BE49-F238E27FC236}">
                <a16:creationId xmlns:a16="http://schemas.microsoft.com/office/drawing/2014/main" id="{C6C5337F-DE18-46D4-A49E-A224F2C6DF2E}"/>
              </a:ext>
            </a:extLst>
          </p:cNvPr>
          <p:cNvSpPr/>
          <p:nvPr/>
        </p:nvSpPr>
        <p:spPr>
          <a:xfrm>
            <a:off x="479575" y="6459029"/>
            <a:ext cx="1048527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effectLst/>
                <a:uLnTx/>
                <a:uFillTx/>
                <a:latin typeface="Arial"/>
                <a:ea typeface="+mn-ea"/>
                <a:cs typeface="Arial" panose="020B0604020202020204" pitchFamily="34" charset="0"/>
              </a:rPr>
              <a:t>Source:  </a:t>
            </a:r>
            <a:r>
              <a:rPr kumimoji="0" lang="en-GB" sz="1000" b="0" i="0" u="none" strike="noStrike" kern="1200" cap="none" spc="0" normalizeH="0" baseline="0" noProof="0">
                <a:ln>
                  <a:noFill/>
                </a:ln>
                <a:effectLst/>
                <a:uLnTx/>
                <a:uFillTx/>
                <a:latin typeface="Arial"/>
                <a:ea typeface="+mn-ea"/>
                <a:cs typeface="Arial" panose="020B0604020202020204" pitchFamily="34" charset="0"/>
                <a:hlinkClick r:id="rId4">
                  <a:extLst>
                    <a:ext uri="{A12FA001-AC4F-418D-AE19-62706E023703}">
                      <ahyp:hlinkClr xmlns:ahyp="http://schemas.microsoft.com/office/drawing/2018/hyperlinkcolor" val="tx"/>
                    </a:ext>
                  </a:extLst>
                </a:hlinkClick>
              </a:rPr>
              <a:t>GLA, Survey of Londoners 2021-22</a:t>
            </a:r>
            <a:endParaRPr kumimoji="0" lang="en-GB" sz="1000" b="0" i="0" u="none" strike="noStrike" kern="1200" cap="none" spc="0" normalizeH="0" baseline="0" noProof="0">
              <a:ln>
                <a:noFill/>
              </a:ln>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40157185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A72AE88-1D8C-4AA7-826A-73754AE59387}"/>
              </a:ext>
            </a:extLst>
          </p:cNvPr>
          <p:cNvSpPr txBox="1"/>
          <p:nvPr/>
        </p:nvSpPr>
        <p:spPr>
          <a:xfrm>
            <a:off x="572822" y="116510"/>
            <a:ext cx="959689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353E43"/>
                </a:solidFill>
                <a:effectLst/>
                <a:uLnTx/>
                <a:uFillTx/>
                <a:latin typeface="Arial"/>
                <a:ea typeface="+mn-ea"/>
                <a:cs typeface="+mn-cs"/>
              </a:rPr>
              <a:t>7. RACISM AND DISCRIMINATION</a:t>
            </a:r>
          </a:p>
        </p:txBody>
      </p:sp>
      <p:sp>
        <p:nvSpPr>
          <p:cNvPr id="30" name="Title 2">
            <a:extLst>
              <a:ext uri="{FF2B5EF4-FFF2-40B4-BE49-F238E27FC236}">
                <a16:creationId xmlns:a16="http://schemas.microsoft.com/office/drawing/2014/main" id="{23A2DC08-ACBF-814F-AB3C-4F7FFB9830CA}"/>
              </a:ext>
            </a:extLst>
          </p:cNvPr>
          <p:cNvSpPr>
            <a:spLocks noGrp="1"/>
          </p:cNvSpPr>
          <p:nvPr>
            <p:ph type="title"/>
          </p:nvPr>
        </p:nvSpPr>
        <p:spPr>
          <a:xfrm>
            <a:off x="605828" y="654328"/>
            <a:ext cx="10751768" cy="923289"/>
          </a:xfrm>
          <a:noFill/>
          <a:ln>
            <a:noFill/>
          </a:ln>
        </p:spPr>
        <p:style>
          <a:lnRef idx="2">
            <a:schemeClr val="dk1">
              <a:shade val="50000"/>
            </a:schemeClr>
          </a:lnRef>
          <a:fillRef idx="1">
            <a:schemeClr val="dk1"/>
          </a:fillRef>
          <a:effectRef idx="0">
            <a:schemeClr val="dk1"/>
          </a:effectRef>
          <a:fontRef idx="minor">
            <a:schemeClr val="lt1"/>
          </a:fontRef>
        </p:style>
        <p:txBody>
          <a:bodyPr anchor="t" anchorCtr="0">
            <a:spAutoFit/>
          </a:bodyPr>
          <a:lstStyle/>
          <a:p>
            <a:r>
              <a:rPr lang="en-GB" sz="3000" cap="all" spc="190">
                <a:solidFill>
                  <a:srgbClr val="0082B3"/>
                </a:solidFill>
                <a:latin typeface="Arial" panose="020B0604020202020204" pitchFamily="34" charset="0"/>
                <a:ea typeface="Aktiv Grotesk" panose="020B0504020202020204" pitchFamily="34" charset="0"/>
                <a:cs typeface="Arial" panose="020B0604020202020204" pitchFamily="34" charset="0"/>
              </a:rPr>
              <a:t>PARTICULAR groups of Londoners were more likely to REPORT unfair treatment</a:t>
            </a:r>
          </a:p>
        </p:txBody>
      </p:sp>
      <p:sp>
        <p:nvSpPr>
          <p:cNvPr id="3" name="Rectangle 2">
            <a:extLst>
              <a:ext uri="{FF2B5EF4-FFF2-40B4-BE49-F238E27FC236}">
                <a16:creationId xmlns:a16="http://schemas.microsoft.com/office/drawing/2014/main" id="{681F8552-E997-3D39-0F49-82AA75CB88E4}"/>
              </a:ext>
            </a:extLst>
          </p:cNvPr>
          <p:cNvSpPr/>
          <p:nvPr/>
        </p:nvSpPr>
        <p:spPr>
          <a:xfrm>
            <a:off x="10546080" y="0"/>
            <a:ext cx="1645920" cy="589280"/>
          </a:xfrm>
          <a:prstGeom prst="rect">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t>Not updated from 2022</a:t>
            </a:r>
          </a:p>
        </p:txBody>
      </p:sp>
      <p:sp>
        <p:nvSpPr>
          <p:cNvPr id="13" name="TextBox 12">
            <a:extLst>
              <a:ext uri="{FF2B5EF4-FFF2-40B4-BE49-F238E27FC236}">
                <a16:creationId xmlns:a16="http://schemas.microsoft.com/office/drawing/2014/main" id="{905965EE-0FE6-76A0-1598-BFF18F9BBBA6}"/>
              </a:ext>
            </a:extLst>
          </p:cNvPr>
          <p:cNvSpPr txBox="1"/>
          <p:nvPr/>
        </p:nvSpPr>
        <p:spPr bwMode="gray">
          <a:xfrm>
            <a:off x="648339" y="1137334"/>
            <a:ext cx="5525989" cy="5203894"/>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600"/>
              </a:spcAft>
              <a:buClr>
                <a:srgbClr val="000000"/>
              </a:buClr>
              <a:buSzTx/>
              <a:buFontTx/>
              <a:buNone/>
              <a:tabLst/>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A summary from the Survey of Londoners 2021-22, of how different groups of Londoners experience different forms of unfair treatment based on several characteristics is included in Table </a:t>
            </a:r>
            <a:r>
              <a:rPr lang="en-GB" sz="1400" kern="0">
                <a:solidFill>
                  <a:srgbClr val="353E43"/>
                </a:solidFill>
                <a:latin typeface="Arial"/>
                <a:cs typeface="Arial"/>
                <a:sym typeface="Arial"/>
              </a:rPr>
              <a:t>1</a:t>
            </a:r>
            <a:r>
              <a:rPr kumimoji="0" lang="en-GB" sz="1400" b="0" i="0" u="none" strike="noStrike" kern="0" cap="none" spc="0" normalizeH="0" baseline="0" noProof="0">
                <a:ln>
                  <a:noFill/>
                </a:ln>
                <a:solidFill>
                  <a:srgbClr val="353E43"/>
                </a:solidFill>
                <a:effectLst/>
                <a:uLnTx/>
                <a:uFillTx/>
                <a:latin typeface="Arial"/>
                <a:ea typeface="+mn-ea"/>
                <a:cs typeface="Arial"/>
                <a:sym typeface="Arial"/>
              </a:rPr>
              <a:t>.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1" i="0" u="none" strike="noStrike" kern="0" cap="none" spc="0" normalizeH="0" baseline="0" noProof="0">
                <a:ln>
                  <a:noFill/>
                </a:ln>
                <a:solidFill>
                  <a:srgbClr val="353E43"/>
                </a:solidFill>
                <a:effectLst/>
                <a:uLnTx/>
                <a:uFillTx/>
                <a:latin typeface="Arial"/>
                <a:ea typeface="+mn-ea"/>
                <a:cs typeface="Arial"/>
              </a:rPr>
              <a:t>Londoners aged 16-24</a:t>
            </a:r>
            <a:r>
              <a:rPr kumimoji="0" lang="en-GB" sz="1400" b="0" i="0" u="none" strike="noStrike" kern="0" cap="none" spc="0" normalizeH="0" baseline="0" noProof="0">
                <a:ln>
                  <a:noFill/>
                </a:ln>
                <a:solidFill>
                  <a:srgbClr val="353E43"/>
                </a:solidFill>
                <a:effectLst/>
                <a:uLnTx/>
                <a:uFillTx/>
                <a:latin typeface="Arial"/>
                <a:ea typeface="+mn-ea"/>
                <a:cs typeface="Arial"/>
              </a:rPr>
              <a:t> were more likely to report being treated unfairly because of their age than the overall average (20% and 12% respectively).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1" i="0" u="none" strike="noStrike" kern="0" cap="none" spc="0" normalizeH="0" baseline="0" noProof="0">
                <a:ln>
                  <a:noFill/>
                </a:ln>
                <a:solidFill>
                  <a:srgbClr val="353E43"/>
                </a:solidFill>
                <a:effectLst/>
                <a:uLnTx/>
                <a:uFillTx/>
                <a:latin typeface="Arial"/>
                <a:ea typeface="+mn-ea"/>
                <a:cs typeface="Arial"/>
              </a:rPr>
              <a:t>Women</a:t>
            </a:r>
            <a:r>
              <a:rPr kumimoji="0" lang="en-GB" sz="1400" b="0" i="0" u="none" strike="noStrike" kern="0" cap="none" spc="0" normalizeH="0" baseline="0" noProof="0">
                <a:ln>
                  <a:noFill/>
                </a:ln>
                <a:solidFill>
                  <a:srgbClr val="353E43"/>
                </a:solidFill>
                <a:effectLst/>
                <a:uLnTx/>
                <a:uFillTx/>
                <a:latin typeface="Arial"/>
                <a:ea typeface="+mn-ea"/>
                <a:cs typeface="Arial"/>
              </a:rPr>
              <a:t> were more likely to report being treated unfairly because of their sex than the overall average (22% and 13% respectively).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1" i="0" u="none" strike="noStrike" kern="0" cap="none" spc="0" normalizeH="0" baseline="0" noProof="0">
                <a:ln>
                  <a:noFill/>
                </a:ln>
                <a:solidFill>
                  <a:srgbClr val="353E43"/>
                </a:solidFill>
                <a:effectLst/>
                <a:uLnTx/>
                <a:uFillTx/>
                <a:latin typeface="Arial"/>
                <a:ea typeface="+mn-ea"/>
                <a:cs typeface="Arial"/>
              </a:rPr>
              <a:t>Black and Asian Londoners </a:t>
            </a:r>
            <a:r>
              <a:rPr kumimoji="0" lang="en-GB" sz="1400" b="0" i="0" u="none" strike="noStrike" kern="0" cap="none" spc="0" normalizeH="0" baseline="0" noProof="0">
                <a:ln>
                  <a:noFill/>
                </a:ln>
                <a:solidFill>
                  <a:srgbClr val="353E43"/>
                </a:solidFill>
                <a:effectLst/>
                <a:uLnTx/>
                <a:uFillTx/>
                <a:latin typeface="Arial"/>
                <a:ea typeface="+mn-ea"/>
                <a:cs typeface="Arial"/>
              </a:rPr>
              <a:t>were more likely to report being treated unfairly because of their ethnicity than the overall average (43%, 33% and 19% respectively).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1" i="0" u="none" strike="noStrike" kern="0" cap="none" spc="0" normalizeH="0" baseline="0" noProof="0">
                <a:ln>
                  <a:noFill/>
                </a:ln>
                <a:solidFill>
                  <a:srgbClr val="353E43"/>
                </a:solidFill>
                <a:effectLst/>
                <a:uLnTx/>
                <a:uFillTx/>
                <a:latin typeface="Arial"/>
                <a:ea typeface="+mn-ea"/>
                <a:cs typeface="Arial"/>
              </a:rPr>
              <a:t>Muslim and Jewish Londoners </a:t>
            </a:r>
            <a:r>
              <a:rPr kumimoji="0" lang="en-GB" sz="1400" b="0" i="0" u="none" strike="noStrike" kern="0" cap="none" spc="0" normalizeH="0" baseline="0" noProof="0">
                <a:ln>
                  <a:noFill/>
                </a:ln>
                <a:solidFill>
                  <a:srgbClr val="353E43"/>
                </a:solidFill>
                <a:effectLst/>
                <a:uLnTx/>
                <a:uFillTx/>
                <a:latin typeface="Arial"/>
                <a:ea typeface="+mn-ea"/>
                <a:cs typeface="Arial"/>
              </a:rPr>
              <a:t>were more likely to report being treated unfairly because of their religion than the overall average (27%, 18% and 6% respectively).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1" i="0" u="none" strike="noStrike" kern="0" cap="none" spc="0" normalizeH="0" baseline="0" noProof="0">
                <a:ln>
                  <a:noFill/>
                </a:ln>
                <a:solidFill>
                  <a:srgbClr val="353E43"/>
                </a:solidFill>
                <a:effectLst/>
                <a:uLnTx/>
                <a:uFillTx/>
                <a:latin typeface="Arial"/>
                <a:ea typeface="+mn-ea"/>
                <a:cs typeface="Arial"/>
              </a:rPr>
              <a:t>Disabled Londoners </a:t>
            </a:r>
            <a:r>
              <a:rPr kumimoji="0" lang="en-GB" sz="1400" b="0" i="0" u="none" strike="noStrike" kern="0" cap="none" spc="0" normalizeH="0" baseline="0" noProof="0">
                <a:ln>
                  <a:noFill/>
                </a:ln>
                <a:solidFill>
                  <a:srgbClr val="353E43"/>
                </a:solidFill>
                <a:effectLst/>
                <a:uLnTx/>
                <a:uFillTx/>
                <a:latin typeface="Arial"/>
                <a:ea typeface="+mn-ea"/>
                <a:cs typeface="Arial"/>
              </a:rPr>
              <a:t>were more likely to report being treated unfairly because of disability related reasons than the overall average (20% and 4% respectively).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1" i="0" u="none" strike="noStrike" kern="0" cap="none" spc="0" normalizeH="0" baseline="0" noProof="0">
                <a:ln>
                  <a:noFill/>
                </a:ln>
                <a:solidFill>
                  <a:srgbClr val="353E43"/>
                </a:solidFill>
                <a:effectLst/>
                <a:uLnTx/>
                <a:uFillTx/>
                <a:latin typeface="Arial"/>
                <a:ea typeface="+mn-ea"/>
                <a:cs typeface="Arial"/>
              </a:rPr>
              <a:t>LGBTQ+ Londoners</a:t>
            </a:r>
            <a:r>
              <a:rPr kumimoji="0" lang="en-GB" sz="1400" b="0" i="0" u="none" strike="noStrike" kern="0" cap="none" spc="0" normalizeH="0" baseline="0" noProof="0">
                <a:ln>
                  <a:noFill/>
                </a:ln>
                <a:solidFill>
                  <a:srgbClr val="353E43"/>
                </a:solidFill>
                <a:effectLst/>
                <a:uLnTx/>
                <a:uFillTx/>
                <a:latin typeface="Arial"/>
                <a:ea typeface="+mn-ea"/>
                <a:cs typeface="Arial"/>
              </a:rPr>
              <a:t> were more likely to report being treated unfairly because of their sexual orientation than the overall average (26% and 3% respectively). </a:t>
            </a:r>
          </a:p>
        </p:txBody>
      </p:sp>
      <p:sp>
        <p:nvSpPr>
          <p:cNvPr id="14" name="Text Placeholder 5">
            <a:extLst>
              <a:ext uri="{FF2B5EF4-FFF2-40B4-BE49-F238E27FC236}">
                <a16:creationId xmlns:a16="http://schemas.microsoft.com/office/drawing/2014/main" id="{96FE3DD6-0BE4-418B-A2AA-D970CD1B51C5}"/>
              </a:ext>
            </a:extLst>
          </p:cNvPr>
          <p:cNvSpPr txBox="1">
            <a:spLocks/>
          </p:cNvSpPr>
          <p:nvPr/>
        </p:nvSpPr>
        <p:spPr>
          <a:xfrm>
            <a:off x="6320422" y="1811343"/>
            <a:ext cx="5369334" cy="256306"/>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600" b="1" i="0" u="none" strike="noStrike" kern="1200" cap="none" spc="0" normalizeH="0" baseline="0" noProof="0">
                <a:ln>
                  <a:noFill/>
                </a:ln>
                <a:solidFill>
                  <a:srgbClr val="353E43"/>
                </a:solidFill>
                <a:effectLst/>
                <a:uLnTx/>
                <a:uFillTx/>
                <a:latin typeface="Arial"/>
                <a:cs typeface="Arial"/>
                <a:sym typeface="Arial"/>
              </a:rPr>
              <a:t>Table </a:t>
            </a:r>
            <a:r>
              <a:rPr lang="en-US" sz="1600">
                <a:solidFill>
                  <a:srgbClr val="353E43"/>
                </a:solidFill>
                <a:latin typeface="Arial"/>
                <a:cs typeface="Arial"/>
                <a:sym typeface="Arial"/>
              </a:rPr>
              <a:t>1</a:t>
            </a:r>
            <a:r>
              <a:rPr kumimoji="0" lang="en-US" sz="1600" b="1" i="0" u="none" strike="noStrike" kern="1200" cap="none" spc="0" normalizeH="0" baseline="0" noProof="0">
                <a:ln>
                  <a:noFill/>
                </a:ln>
                <a:solidFill>
                  <a:srgbClr val="353E43"/>
                </a:solidFill>
                <a:effectLst/>
                <a:uLnTx/>
                <a:uFillTx/>
                <a:latin typeface="Arial"/>
                <a:cs typeface="Arial"/>
                <a:sym typeface="Arial"/>
              </a:rPr>
              <a:t>. </a:t>
            </a:r>
            <a:r>
              <a:rPr kumimoji="0" lang="en-GB" sz="1600" b="1" i="0" u="none" strike="noStrike" kern="1200" cap="none" spc="0" normalizeH="0" baseline="0" noProof="0">
                <a:ln>
                  <a:noFill/>
                </a:ln>
                <a:solidFill>
                  <a:srgbClr val="353E43"/>
                </a:solidFill>
                <a:effectLst/>
                <a:uLnTx/>
                <a:uFillTx/>
                <a:latin typeface="Arial"/>
                <a:cs typeface="Arial"/>
                <a:sym typeface="Arial"/>
              </a:rPr>
              <a:t>Some groups of Londoners were more likely to experience unfair treatment because of a particular characteristic than Londoners overall, 2021/22</a:t>
            </a:r>
            <a:endParaRPr kumimoji="0" lang="en-US" sz="1600" b="1" i="0" u="none" strike="noStrike" kern="1200" cap="none" spc="0" normalizeH="0" baseline="0" noProof="0">
              <a:ln>
                <a:noFill/>
              </a:ln>
              <a:solidFill>
                <a:srgbClr val="353E43"/>
              </a:solidFill>
              <a:effectLst/>
              <a:uLnTx/>
              <a:uFillTx/>
              <a:latin typeface="Arial"/>
              <a:cs typeface="Arial"/>
              <a:sym typeface="Arial"/>
            </a:endParaRPr>
          </a:p>
        </p:txBody>
      </p:sp>
      <p:graphicFrame>
        <p:nvGraphicFramePr>
          <p:cNvPr id="16" name="Table 5">
            <a:extLst>
              <a:ext uri="{FF2B5EF4-FFF2-40B4-BE49-F238E27FC236}">
                <a16:creationId xmlns:a16="http://schemas.microsoft.com/office/drawing/2014/main" id="{3880BF8C-51C1-4939-8F63-1D4D260DD653}"/>
              </a:ext>
            </a:extLst>
          </p:cNvPr>
          <p:cNvGraphicFramePr>
            <a:graphicFrameLocks/>
          </p:cNvGraphicFramePr>
          <p:nvPr/>
        </p:nvGraphicFramePr>
        <p:xfrm>
          <a:off x="6320422" y="2656123"/>
          <a:ext cx="5715000" cy="3685105"/>
        </p:xfrm>
        <a:graphic>
          <a:graphicData uri="http://schemas.openxmlformats.org/drawingml/2006/table">
            <a:tbl>
              <a:tblPr firstRow="1" bandRow="1">
                <a:tableStyleId>{5C22544A-7EE6-4342-B048-85BDC9FD1C3A}</a:tableStyleId>
              </a:tblPr>
              <a:tblGrid>
                <a:gridCol w="1775325">
                  <a:extLst>
                    <a:ext uri="{9D8B030D-6E8A-4147-A177-3AD203B41FA5}">
                      <a16:colId xmlns:a16="http://schemas.microsoft.com/office/drawing/2014/main" val="4231178611"/>
                    </a:ext>
                  </a:extLst>
                </a:gridCol>
                <a:gridCol w="943812">
                  <a:extLst>
                    <a:ext uri="{9D8B030D-6E8A-4147-A177-3AD203B41FA5}">
                      <a16:colId xmlns:a16="http://schemas.microsoft.com/office/drawing/2014/main" val="1912592737"/>
                    </a:ext>
                  </a:extLst>
                </a:gridCol>
                <a:gridCol w="625642">
                  <a:extLst>
                    <a:ext uri="{9D8B030D-6E8A-4147-A177-3AD203B41FA5}">
                      <a16:colId xmlns:a16="http://schemas.microsoft.com/office/drawing/2014/main" val="2903730122"/>
                    </a:ext>
                  </a:extLst>
                </a:gridCol>
                <a:gridCol w="697832">
                  <a:extLst>
                    <a:ext uri="{9D8B030D-6E8A-4147-A177-3AD203B41FA5}">
                      <a16:colId xmlns:a16="http://schemas.microsoft.com/office/drawing/2014/main" val="2315834174"/>
                    </a:ext>
                  </a:extLst>
                </a:gridCol>
                <a:gridCol w="890336">
                  <a:extLst>
                    <a:ext uri="{9D8B030D-6E8A-4147-A177-3AD203B41FA5}">
                      <a16:colId xmlns:a16="http://schemas.microsoft.com/office/drawing/2014/main" val="4207723955"/>
                    </a:ext>
                  </a:extLst>
                </a:gridCol>
                <a:gridCol w="782053">
                  <a:extLst>
                    <a:ext uri="{9D8B030D-6E8A-4147-A177-3AD203B41FA5}">
                      <a16:colId xmlns:a16="http://schemas.microsoft.com/office/drawing/2014/main" val="2664671902"/>
                    </a:ext>
                  </a:extLst>
                </a:gridCol>
              </a:tblGrid>
              <a:tr h="370840">
                <a:tc>
                  <a:txBody>
                    <a:bodyPr/>
                    <a:lstStyle/>
                    <a:p>
                      <a:r>
                        <a:rPr lang="en-GB" sz="1400"/>
                        <a:t>Unfair treatment by this characteristic</a:t>
                      </a:r>
                    </a:p>
                  </a:txBody>
                  <a:tcPr/>
                </a:tc>
                <a:tc>
                  <a:txBody>
                    <a:bodyPr/>
                    <a:lstStyle/>
                    <a:p>
                      <a:r>
                        <a:rPr lang="en-GB" sz="1400"/>
                        <a:t>Sub-group</a:t>
                      </a:r>
                    </a:p>
                  </a:txBody>
                  <a:tcPr/>
                </a:tc>
                <a:tc>
                  <a:txBody>
                    <a:bodyPr/>
                    <a:lstStyle/>
                    <a:p>
                      <a:pPr algn="ctr"/>
                      <a:r>
                        <a:rPr lang="en-GB" sz="140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a:t>Base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a:t>London %</a:t>
                      </a:r>
                    </a:p>
                  </a:txBody>
                  <a:tcPr/>
                </a:tc>
                <a:tc>
                  <a:txBody>
                    <a:bodyPr/>
                    <a:lstStyle/>
                    <a:p>
                      <a:pPr algn="ctr"/>
                      <a:r>
                        <a:rPr lang="en-GB" sz="1400"/>
                        <a:t>Base</a:t>
                      </a:r>
                    </a:p>
                  </a:txBody>
                  <a:tcPr/>
                </a:tc>
                <a:extLst>
                  <a:ext uri="{0D108BD9-81ED-4DB2-BD59-A6C34878D82A}">
                    <a16:rowId xmlns:a16="http://schemas.microsoft.com/office/drawing/2014/main" val="1753336936"/>
                  </a:ext>
                </a:extLst>
              </a:tr>
              <a:tr h="370840">
                <a:tc>
                  <a:txBody>
                    <a:bodyPr/>
                    <a:lstStyle/>
                    <a:p>
                      <a:r>
                        <a:rPr lang="en-GB" sz="1400"/>
                        <a:t>Age</a:t>
                      </a:r>
                    </a:p>
                  </a:txBody>
                  <a:tcPr/>
                </a:tc>
                <a:tc>
                  <a:txBody>
                    <a:bodyPr/>
                    <a:lstStyle/>
                    <a:p>
                      <a:r>
                        <a:rPr lang="en-GB" sz="1400"/>
                        <a:t>16-24</a:t>
                      </a:r>
                    </a:p>
                  </a:txBody>
                  <a:tcPr/>
                </a:tc>
                <a:tc>
                  <a:txBody>
                    <a:bodyPr/>
                    <a:lstStyle/>
                    <a:p>
                      <a:pPr algn="ctr"/>
                      <a:r>
                        <a:rPr lang="en-GB" sz="1400"/>
                        <a:t>20%</a:t>
                      </a:r>
                    </a:p>
                  </a:txBody>
                  <a:tcPr/>
                </a:tc>
                <a:tc>
                  <a:txBody>
                    <a:bodyPr/>
                    <a:lstStyle/>
                    <a:p>
                      <a:pPr algn="ctr"/>
                      <a:r>
                        <a:rPr lang="en-GB" sz="1400"/>
                        <a:t>522</a:t>
                      </a:r>
                    </a:p>
                  </a:txBody>
                  <a:tcPr/>
                </a:tc>
                <a:tc>
                  <a:txBody>
                    <a:bodyPr/>
                    <a:lstStyle/>
                    <a:p>
                      <a:pPr algn="ctr"/>
                      <a:r>
                        <a:rPr lang="en-GB" sz="1400"/>
                        <a:t>12%</a:t>
                      </a:r>
                    </a:p>
                  </a:txBody>
                  <a:tcPr/>
                </a:tc>
                <a:tc>
                  <a:txBody>
                    <a:bodyPr/>
                    <a:lstStyle/>
                    <a:p>
                      <a:pPr algn="ctr"/>
                      <a:r>
                        <a:rPr lang="en-GB" sz="1400"/>
                        <a:t>5,963</a:t>
                      </a:r>
                    </a:p>
                  </a:txBody>
                  <a:tcPr/>
                </a:tc>
                <a:extLst>
                  <a:ext uri="{0D108BD9-81ED-4DB2-BD59-A6C34878D82A}">
                    <a16:rowId xmlns:a16="http://schemas.microsoft.com/office/drawing/2014/main" val="3238803366"/>
                  </a:ext>
                </a:extLst>
              </a:tr>
              <a:tr h="370840">
                <a:tc>
                  <a:txBody>
                    <a:bodyPr/>
                    <a:lstStyle/>
                    <a:p>
                      <a:r>
                        <a:rPr lang="en-GB" sz="1400"/>
                        <a:t>Sex</a:t>
                      </a:r>
                    </a:p>
                  </a:txBody>
                  <a:tcPr/>
                </a:tc>
                <a:tc>
                  <a:txBody>
                    <a:bodyPr/>
                    <a:lstStyle/>
                    <a:p>
                      <a:r>
                        <a:rPr lang="en-GB" sz="1400"/>
                        <a:t>Woman</a:t>
                      </a:r>
                    </a:p>
                  </a:txBody>
                  <a:tcPr/>
                </a:tc>
                <a:tc>
                  <a:txBody>
                    <a:bodyPr/>
                    <a:lstStyle/>
                    <a:p>
                      <a:pPr algn="ctr"/>
                      <a:r>
                        <a:rPr lang="en-GB" sz="1400"/>
                        <a:t>22%</a:t>
                      </a:r>
                    </a:p>
                  </a:txBody>
                  <a:tcPr/>
                </a:tc>
                <a:tc>
                  <a:txBody>
                    <a:bodyPr/>
                    <a:lstStyle/>
                    <a:p>
                      <a:pPr algn="ctr"/>
                      <a:r>
                        <a:rPr lang="en-GB" sz="1400"/>
                        <a:t>3,204</a:t>
                      </a:r>
                    </a:p>
                  </a:txBody>
                  <a:tcPr/>
                </a:tc>
                <a:tc>
                  <a:txBody>
                    <a:bodyPr/>
                    <a:lstStyle/>
                    <a:p>
                      <a:pPr algn="ctr"/>
                      <a:r>
                        <a:rPr lang="en-GB" sz="1400"/>
                        <a:t>13%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rPr>
                        <a:t>5,963</a:t>
                      </a:r>
                    </a:p>
                  </a:txBody>
                  <a:tcPr/>
                </a:tc>
                <a:extLst>
                  <a:ext uri="{0D108BD9-81ED-4DB2-BD59-A6C34878D82A}">
                    <a16:rowId xmlns:a16="http://schemas.microsoft.com/office/drawing/2014/main" val="1740201254"/>
                  </a:ext>
                </a:extLst>
              </a:tr>
              <a:tr h="370840">
                <a:tc>
                  <a:txBody>
                    <a:bodyPr/>
                    <a:lstStyle/>
                    <a:p>
                      <a:r>
                        <a:rPr lang="en-GB" sz="1400"/>
                        <a:t>Ethnicity</a:t>
                      </a:r>
                    </a:p>
                  </a:txBody>
                  <a:tcPr/>
                </a:tc>
                <a:tc>
                  <a:txBody>
                    <a:bodyPr/>
                    <a:lstStyle/>
                    <a:p>
                      <a:r>
                        <a:rPr lang="en-GB" sz="1400"/>
                        <a:t>Black</a:t>
                      </a:r>
                    </a:p>
                  </a:txBody>
                  <a:tcPr/>
                </a:tc>
                <a:tc>
                  <a:txBody>
                    <a:bodyPr/>
                    <a:lstStyle/>
                    <a:p>
                      <a:pPr algn="ctr"/>
                      <a:r>
                        <a:rPr lang="en-GB" sz="1400"/>
                        <a:t>43%</a:t>
                      </a:r>
                    </a:p>
                  </a:txBody>
                  <a:tcPr/>
                </a:tc>
                <a:tc>
                  <a:txBody>
                    <a:bodyPr/>
                    <a:lstStyle/>
                    <a:p>
                      <a:pPr algn="ctr"/>
                      <a:r>
                        <a:rPr lang="en-GB" sz="1400"/>
                        <a:t>407</a:t>
                      </a:r>
                    </a:p>
                  </a:txBody>
                  <a:tcPr/>
                </a:tc>
                <a:tc>
                  <a:txBody>
                    <a:bodyPr/>
                    <a:lstStyle/>
                    <a:p>
                      <a:pPr algn="ctr"/>
                      <a:r>
                        <a:rPr lang="en-GB" sz="1400"/>
                        <a:t>19%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rPr>
                        <a:t>5,963</a:t>
                      </a:r>
                    </a:p>
                  </a:txBody>
                  <a:tcPr/>
                </a:tc>
                <a:extLst>
                  <a:ext uri="{0D108BD9-81ED-4DB2-BD59-A6C34878D82A}">
                    <a16:rowId xmlns:a16="http://schemas.microsoft.com/office/drawing/2014/main" val="2323347989"/>
                  </a:ext>
                </a:extLst>
              </a:tr>
              <a:tr h="370840">
                <a:tc>
                  <a:txBody>
                    <a:bodyPr/>
                    <a:lstStyle/>
                    <a:p>
                      <a:r>
                        <a:rPr lang="en-GB" sz="1400"/>
                        <a:t>Ethnicity</a:t>
                      </a:r>
                    </a:p>
                  </a:txBody>
                  <a:tcPr/>
                </a:tc>
                <a:tc>
                  <a:txBody>
                    <a:bodyPr/>
                    <a:lstStyle/>
                    <a:p>
                      <a:r>
                        <a:rPr lang="en-GB" sz="1400"/>
                        <a:t>Asian</a:t>
                      </a:r>
                    </a:p>
                  </a:txBody>
                  <a:tcPr/>
                </a:tc>
                <a:tc>
                  <a:txBody>
                    <a:bodyPr/>
                    <a:lstStyle/>
                    <a:p>
                      <a:pPr algn="ctr"/>
                      <a:r>
                        <a:rPr lang="en-GB" sz="1400"/>
                        <a:t>33%</a:t>
                      </a:r>
                    </a:p>
                  </a:txBody>
                  <a:tcPr/>
                </a:tc>
                <a:tc>
                  <a:txBody>
                    <a:bodyPr/>
                    <a:lstStyle/>
                    <a:p>
                      <a:pPr algn="ctr"/>
                      <a:r>
                        <a:rPr lang="en-GB" sz="1400"/>
                        <a:t>1,263</a:t>
                      </a:r>
                    </a:p>
                  </a:txBody>
                  <a:tcPr/>
                </a:tc>
                <a:tc>
                  <a:txBody>
                    <a:bodyPr/>
                    <a:lstStyle/>
                    <a:p>
                      <a:pPr algn="ctr"/>
                      <a:r>
                        <a:rPr lang="en-GB" sz="1400"/>
                        <a:t>19%</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rPr>
                        <a:t>5,963</a:t>
                      </a:r>
                    </a:p>
                  </a:txBody>
                  <a:tcPr/>
                </a:tc>
                <a:extLst>
                  <a:ext uri="{0D108BD9-81ED-4DB2-BD59-A6C34878D82A}">
                    <a16:rowId xmlns:a16="http://schemas.microsoft.com/office/drawing/2014/main" val="1777556482"/>
                  </a:ext>
                </a:extLst>
              </a:tr>
              <a:tr h="370840">
                <a:tc>
                  <a:txBody>
                    <a:bodyPr/>
                    <a:lstStyle/>
                    <a:p>
                      <a:r>
                        <a:rPr lang="en-GB" sz="1400"/>
                        <a:t>Religion</a:t>
                      </a:r>
                    </a:p>
                  </a:txBody>
                  <a:tcPr/>
                </a:tc>
                <a:tc>
                  <a:txBody>
                    <a:bodyPr/>
                    <a:lstStyle/>
                    <a:p>
                      <a:r>
                        <a:rPr lang="en-GB" sz="1400"/>
                        <a:t>Muslim</a:t>
                      </a:r>
                    </a:p>
                  </a:txBody>
                  <a:tcPr/>
                </a:tc>
                <a:tc>
                  <a:txBody>
                    <a:bodyPr/>
                    <a:lstStyle/>
                    <a:p>
                      <a:pPr algn="ctr"/>
                      <a:r>
                        <a:rPr lang="en-GB" sz="1400"/>
                        <a:t>27%</a:t>
                      </a:r>
                    </a:p>
                  </a:txBody>
                  <a:tcPr/>
                </a:tc>
                <a:tc>
                  <a:txBody>
                    <a:bodyPr/>
                    <a:lstStyle/>
                    <a:p>
                      <a:pPr algn="ctr"/>
                      <a:r>
                        <a:rPr lang="en-GB" sz="1400"/>
                        <a:t>671</a:t>
                      </a:r>
                    </a:p>
                  </a:txBody>
                  <a:tcPr/>
                </a:tc>
                <a:tc>
                  <a:txBody>
                    <a:bodyPr/>
                    <a:lstStyle/>
                    <a:p>
                      <a:pPr algn="ctr"/>
                      <a:r>
                        <a:rPr lang="en-GB" sz="1400"/>
                        <a:t>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rPr>
                        <a:t>5,963</a:t>
                      </a:r>
                    </a:p>
                  </a:txBody>
                  <a:tcPr/>
                </a:tc>
                <a:extLst>
                  <a:ext uri="{0D108BD9-81ED-4DB2-BD59-A6C34878D82A}">
                    <a16:rowId xmlns:a16="http://schemas.microsoft.com/office/drawing/2014/main" val="560203488"/>
                  </a:ext>
                </a:extLst>
              </a:tr>
              <a:tr h="357705">
                <a:tc>
                  <a:txBody>
                    <a:bodyPr/>
                    <a:lstStyle/>
                    <a:p>
                      <a:r>
                        <a:rPr lang="en-GB" sz="1400"/>
                        <a:t>Religion</a:t>
                      </a:r>
                    </a:p>
                  </a:txBody>
                  <a:tcPr/>
                </a:tc>
                <a:tc>
                  <a:txBody>
                    <a:bodyPr/>
                    <a:lstStyle/>
                    <a:p>
                      <a:r>
                        <a:rPr lang="en-GB" sz="1400"/>
                        <a:t>Jewish</a:t>
                      </a:r>
                    </a:p>
                  </a:txBody>
                  <a:tcPr/>
                </a:tc>
                <a:tc>
                  <a:txBody>
                    <a:bodyPr/>
                    <a:lstStyle/>
                    <a:p>
                      <a:pPr algn="ctr"/>
                      <a:r>
                        <a:rPr lang="en-GB" sz="1400"/>
                        <a:t>18%</a:t>
                      </a:r>
                    </a:p>
                  </a:txBody>
                  <a:tcPr/>
                </a:tc>
                <a:tc>
                  <a:txBody>
                    <a:bodyPr/>
                    <a:lstStyle/>
                    <a:p>
                      <a:pPr algn="ctr"/>
                      <a:r>
                        <a:rPr lang="en-GB" sz="1400"/>
                        <a:t>100</a:t>
                      </a:r>
                    </a:p>
                  </a:txBody>
                  <a:tcPr/>
                </a:tc>
                <a:tc>
                  <a:txBody>
                    <a:bodyPr/>
                    <a:lstStyle/>
                    <a:p>
                      <a:pPr algn="ctr"/>
                      <a:r>
                        <a:rPr lang="en-GB" sz="1400"/>
                        <a:t>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rPr>
                        <a:t>5,963</a:t>
                      </a:r>
                    </a:p>
                  </a:txBody>
                  <a:tcPr/>
                </a:tc>
                <a:extLst>
                  <a:ext uri="{0D108BD9-81ED-4DB2-BD59-A6C34878D82A}">
                    <a16:rowId xmlns:a16="http://schemas.microsoft.com/office/drawing/2014/main" val="1878805463"/>
                  </a:ext>
                </a:extLst>
              </a:tr>
              <a:tr h="370840">
                <a:tc>
                  <a:txBody>
                    <a:bodyPr/>
                    <a:lstStyle/>
                    <a:p>
                      <a:r>
                        <a:rPr lang="en-GB" sz="1400"/>
                        <a:t>Disability</a:t>
                      </a:r>
                    </a:p>
                  </a:txBody>
                  <a:tcPr/>
                </a:tc>
                <a:tc>
                  <a:txBody>
                    <a:bodyPr/>
                    <a:lstStyle/>
                    <a:p>
                      <a:r>
                        <a:rPr lang="en-GB" sz="1400"/>
                        <a:t>Disabled</a:t>
                      </a:r>
                    </a:p>
                  </a:txBody>
                  <a:tcPr/>
                </a:tc>
                <a:tc>
                  <a:txBody>
                    <a:bodyPr/>
                    <a:lstStyle/>
                    <a:p>
                      <a:pPr algn="ctr"/>
                      <a:r>
                        <a:rPr lang="en-GB" sz="1400"/>
                        <a:t>20%</a:t>
                      </a:r>
                    </a:p>
                  </a:txBody>
                  <a:tcPr/>
                </a:tc>
                <a:tc>
                  <a:txBody>
                    <a:bodyPr/>
                    <a:lstStyle/>
                    <a:p>
                      <a:pPr algn="ctr"/>
                      <a:r>
                        <a:rPr lang="en-GB" sz="1400"/>
                        <a:t>1,086</a:t>
                      </a:r>
                    </a:p>
                  </a:txBody>
                  <a:tcPr/>
                </a:tc>
                <a:tc>
                  <a:txBody>
                    <a:bodyPr/>
                    <a:lstStyle/>
                    <a:p>
                      <a:pPr algn="ctr"/>
                      <a:r>
                        <a:rPr lang="en-GB" sz="1400"/>
                        <a:t>4%</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mn-lt"/>
                          <a:ea typeface="+mn-ea"/>
                          <a:cs typeface="+mn-cs"/>
                        </a:rPr>
                        <a:t>5,963</a:t>
                      </a:r>
                    </a:p>
                  </a:txBody>
                  <a:tcPr/>
                </a:tc>
                <a:extLst>
                  <a:ext uri="{0D108BD9-81ED-4DB2-BD59-A6C34878D82A}">
                    <a16:rowId xmlns:a16="http://schemas.microsoft.com/office/drawing/2014/main" val="2853948647"/>
                  </a:ext>
                </a:extLst>
              </a:tr>
              <a:tr h="370840">
                <a:tc>
                  <a:txBody>
                    <a:bodyPr/>
                    <a:lstStyle/>
                    <a:p>
                      <a:r>
                        <a:rPr lang="en-GB" sz="1400"/>
                        <a:t>Sexual orientation</a:t>
                      </a:r>
                    </a:p>
                  </a:txBody>
                  <a:tcPr/>
                </a:tc>
                <a:tc>
                  <a:txBody>
                    <a:bodyPr/>
                    <a:lstStyle/>
                    <a:p>
                      <a:r>
                        <a:rPr lang="en-GB" sz="1400"/>
                        <a:t>LGBTQ+</a:t>
                      </a:r>
                    </a:p>
                  </a:txBody>
                  <a:tcPr/>
                </a:tc>
                <a:tc>
                  <a:txBody>
                    <a:bodyPr/>
                    <a:lstStyle/>
                    <a:p>
                      <a:pPr algn="ctr"/>
                      <a:r>
                        <a:rPr lang="en-GB" sz="1400"/>
                        <a:t>26%</a:t>
                      </a:r>
                    </a:p>
                  </a:txBody>
                  <a:tcPr/>
                </a:tc>
                <a:tc>
                  <a:txBody>
                    <a:bodyPr/>
                    <a:lstStyle/>
                    <a:p>
                      <a:pPr algn="ctr"/>
                      <a:r>
                        <a:rPr lang="en-GB" sz="1400"/>
                        <a:t>505</a:t>
                      </a:r>
                    </a:p>
                  </a:txBody>
                  <a:tcPr/>
                </a:tc>
                <a:tc>
                  <a:txBody>
                    <a:bodyPr/>
                    <a:lstStyle/>
                    <a:p>
                      <a:pPr algn="ctr"/>
                      <a:r>
                        <a:rPr lang="en-GB" sz="1400"/>
                        <a:t>3%</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Calibri" panose="020F0502020204030204"/>
                          <a:ea typeface="+mn-ea"/>
                          <a:cs typeface="+mn-cs"/>
                        </a:rPr>
                        <a:t>5,963</a:t>
                      </a:r>
                    </a:p>
                  </a:txBody>
                  <a:tcPr/>
                </a:tc>
                <a:extLst>
                  <a:ext uri="{0D108BD9-81ED-4DB2-BD59-A6C34878D82A}">
                    <a16:rowId xmlns:a16="http://schemas.microsoft.com/office/drawing/2014/main" val="2466139954"/>
                  </a:ext>
                </a:extLst>
              </a:tr>
            </a:tbl>
          </a:graphicData>
        </a:graphic>
      </p:graphicFrame>
      <p:sp>
        <p:nvSpPr>
          <p:cNvPr id="11" name="Rectangle 10">
            <a:extLst>
              <a:ext uri="{FF2B5EF4-FFF2-40B4-BE49-F238E27FC236}">
                <a16:creationId xmlns:a16="http://schemas.microsoft.com/office/drawing/2014/main" id="{D5B85F95-34DF-4800-84A5-745E909DE174}"/>
              </a:ext>
            </a:extLst>
          </p:cNvPr>
          <p:cNvSpPr/>
          <p:nvPr/>
        </p:nvSpPr>
        <p:spPr>
          <a:xfrm>
            <a:off x="479575" y="6459029"/>
            <a:ext cx="1048527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effectLst/>
                <a:uLnTx/>
                <a:uFillTx/>
                <a:latin typeface="Arial"/>
                <a:ea typeface="+mn-ea"/>
                <a:cs typeface="Arial" panose="020B0604020202020204" pitchFamily="34" charset="0"/>
              </a:rPr>
              <a:t>Source:  </a:t>
            </a:r>
            <a:r>
              <a:rPr kumimoji="0" lang="en-GB" sz="1000" b="0" i="0" u="none" strike="noStrike" kern="1200" cap="none" spc="0" normalizeH="0" baseline="0" noProof="0">
                <a:ln>
                  <a:noFill/>
                </a:ln>
                <a:effectLst/>
                <a:uLnTx/>
                <a:uFillTx/>
                <a:latin typeface="Arial"/>
                <a:ea typeface="+mn-ea"/>
                <a:cs typeface="Arial" panose="020B0604020202020204" pitchFamily="34" charset="0"/>
                <a:hlinkClick r:id="rId3">
                  <a:extLst>
                    <a:ext uri="{A12FA001-AC4F-418D-AE19-62706E023703}">
                      <ahyp:hlinkClr xmlns:ahyp="http://schemas.microsoft.com/office/drawing/2018/hyperlinkcolor" val="tx"/>
                    </a:ext>
                  </a:extLst>
                </a:hlinkClick>
              </a:rPr>
              <a:t>GLA, Survey of Londoners 2021-22</a:t>
            </a:r>
            <a:endParaRPr kumimoji="0" lang="en-GB" sz="1000" b="0" i="0" u="none" strike="noStrike" kern="1200" cap="none" spc="0" normalizeH="0" baseline="0" noProof="0">
              <a:ln>
                <a:noFill/>
              </a:ln>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3267219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3C142FA-37AA-4F2F-8E3D-03DD1B11B636}"/>
              </a:ext>
            </a:extLst>
          </p:cNvPr>
          <p:cNvSpPr txBox="1"/>
          <p:nvPr/>
        </p:nvSpPr>
        <p:spPr>
          <a:xfrm>
            <a:off x="572823" y="116510"/>
            <a:ext cx="106199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353E43"/>
                </a:solidFill>
                <a:effectLst/>
                <a:uLnTx/>
                <a:uFillTx/>
                <a:latin typeface="Arial"/>
                <a:ea typeface="+mn-ea"/>
                <a:cs typeface="+mn-cs"/>
              </a:rPr>
              <a:t>8. ENVIRONMENTAL SUSTAINABILITY AND EQUITY</a:t>
            </a:r>
          </a:p>
        </p:txBody>
      </p:sp>
      <p:sp>
        <p:nvSpPr>
          <p:cNvPr id="10" name="Title 2">
            <a:extLst>
              <a:ext uri="{FF2B5EF4-FFF2-40B4-BE49-F238E27FC236}">
                <a16:creationId xmlns:a16="http://schemas.microsoft.com/office/drawing/2014/main" id="{639F0BFB-0F52-4050-8760-71FA27AD612F}"/>
              </a:ext>
            </a:extLst>
          </p:cNvPr>
          <p:cNvSpPr txBox="1">
            <a:spLocks noGrp="1"/>
          </p:cNvSpPr>
          <p:nvPr>
            <p:ph type="title" idx="4294967295"/>
          </p:nvPr>
        </p:nvSpPr>
        <p:spPr>
          <a:xfrm>
            <a:off x="572823" y="608953"/>
            <a:ext cx="11046354" cy="923289"/>
          </a:xfrm>
          <a:prstGeom prst="rect">
            <a:avLst/>
          </a:prstGeom>
          <a:noFill/>
          <a:ln w="25400" cap="flat" cmpd="sng" algn="ctr">
            <a:noFill/>
            <a:prstDash val="solid"/>
          </a:ln>
          <a:effectLst/>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0" tIns="45700" rIns="91425" bIns="457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chemeClr val="accent1"/>
              </a:buClr>
              <a:buSzPts val="2800"/>
              <a:buFont typeface="Arial"/>
              <a:buNone/>
              <a:tabLst/>
              <a:defRPr/>
            </a:pPr>
            <a:r>
              <a:rPr kumimoji="0" lang="en-GB" sz="3000" b="1" i="0" u="none" strike="noStrike" kern="0" cap="none" spc="190" normalizeH="0" baseline="0" noProof="0">
                <a:ln>
                  <a:noFill/>
                </a:ln>
                <a:solidFill>
                  <a:srgbClr val="0082B3"/>
                </a:solidFill>
                <a:effectLst/>
                <a:uLnTx/>
                <a:uFillTx/>
                <a:latin typeface="Arial"/>
                <a:ea typeface="Arial"/>
                <a:cs typeface="Arial"/>
                <a:sym typeface="Arial"/>
              </a:rPr>
              <a:t>CLIMATE IMPACTS ARE NOT EXPERIENCED EQUALLY ACROSS LONDON</a:t>
            </a:r>
          </a:p>
        </p:txBody>
      </p:sp>
      <p:sp>
        <p:nvSpPr>
          <p:cNvPr id="4" name="TextBox 3">
            <a:extLst>
              <a:ext uri="{FF2B5EF4-FFF2-40B4-BE49-F238E27FC236}">
                <a16:creationId xmlns:a16="http://schemas.microsoft.com/office/drawing/2014/main" id="{BE4AB7BA-1D00-B81F-F497-DC503B40B8FD}"/>
              </a:ext>
            </a:extLst>
          </p:cNvPr>
          <p:cNvSpPr txBox="1"/>
          <p:nvPr/>
        </p:nvSpPr>
        <p:spPr bwMode="gray">
          <a:xfrm>
            <a:off x="568353" y="1943780"/>
            <a:ext cx="5365841" cy="3477875"/>
          </a:xfrm>
          <a:prstGeom prst="rect">
            <a:avLst/>
          </a:prstGeom>
          <a:noFill/>
        </p:spPr>
        <p:txBody>
          <a:bodyPr wrap="square" lIns="91440" tIns="45720" rIns="91440" bIns="45720" anchor="t">
            <a:spAutoFit/>
          </a:bodyPr>
          <a:lstStyle/>
          <a:p>
            <a:pPr marL="285750" indent="-285750">
              <a:spcAft>
                <a:spcPts val="600"/>
              </a:spcAft>
              <a:buFont typeface="Arial"/>
              <a:buChar char="•"/>
            </a:pPr>
            <a:r>
              <a:rPr lang="en-GB" sz="1600">
                <a:solidFill>
                  <a:srgbClr val="000000"/>
                </a:solidFill>
                <a:latin typeface="+mj-lt"/>
              </a:rPr>
              <a:t>Inequalities are experienced at each step along the causal path to a climate-related health outcome:</a:t>
            </a:r>
            <a:endParaRPr lang="en-GB" sz="1600">
              <a:solidFill>
                <a:srgbClr val="000000"/>
              </a:solidFill>
              <a:latin typeface="+mj-lt"/>
              <a:cs typeface="Arial" panose="020B0604020202020204"/>
            </a:endParaRPr>
          </a:p>
          <a:p>
            <a:pPr marL="800100" lvl="1" indent="-342900">
              <a:buFont typeface="Wingdings" panose="020B0604020202020204" pitchFamily="34" charset="0"/>
              <a:buChar char="§"/>
            </a:pPr>
            <a:r>
              <a:rPr lang="en-GB" sz="1600">
                <a:solidFill>
                  <a:srgbClr val="000000"/>
                </a:solidFill>
                <a:latin typeface="+mj-lt"/>
              </a:rPr>
              <a:t>Exposure</a:t>
            </a:r>
            <a:endParaRPr lang="en-GB" sz="1600">
              <a:solidFill>
                <a:srgbClr val="000000"/>
              </a:solidFill>
              <a:latin typeface="+mj-lt"/>
              <a:cs typeface="Arial" panose="020B0604020202020204"/>
            </a:endParaRPr>
          </a:p>
          <a:p>
            <a:pPr marL="800100" lvl="1" indent="-342900">
              <a:buFont typeface="Wingdings" panose="020B0604020202020204" pitchFamily="34" charset="0"/>
              <a:buChar char="§"/>
            </a:pPr>
            <a:r>
              <a:rPr lang="en-GB" sz="1600">
                <a:solidFill>
                  <a:srgbClr val="000000"/>
                </a:solidFill>
                <a:latin typeface="+mj-lt"/>
              </a:rPr>
              <a:t>Vulnerability </a:t>
            </a:r>
            <a:endParaRPr lang="en-GB" sz="1600">
              <a:solidFill>
                <a:srgbClr val="000000"/>
              </a:solidFill>
              <a:latin typeface="+mj-lt"/>
              <a:cs typeface="Arial" panose="020B0604020202020204"/>
            </a:endParaRPr>
          </a:p>
          <a:p>
            <a:pPr marL="800100" lvl="1" indent="-342900">
              <a:buFont typeface="Wingdings" panose="020B0604020202020204" pitchFamily="34" charset="0"/>
              <a:buChar char="§"/>
            </a:pPr>
            <a:r>
              <a:rPr lang="en-GB" sz="1600">
                <a:solidFill>
                  <a:srgbClr val="000000"/>
                </a:solidFill>
                <a:latin typeface="+mj-lt"/>
              </a:rPr>
              <a:t>Adaptive capacity</a:t>
            </a:r>
            <a:endParaRPr lang="en-GB" sz="1600">
              <a:solidFill>
                <a:srgbClr val="000000"/>
              </a:solidFill>
              <a:latin typeface="+mj-lt"/>
              <a:cs typeface="Arial"/>
            </a:endParaRPr>
          </a:p>
          <a:p>
            <a:pPr lvl="1"/>
            <a:endParaRPr lang="en-GB" sz="1600">
              <a:solidFill>
                <a:srgbClr val="000000"/>
              </a:solidFill>
              <a:latin typeface="+mj-lt"/>
              <a:cs typeface="Arial"/>
            </a:endParaRPr>
          </a:p>
          <a:p>
            <a:pPr marL="342900" indent="-342900">
              <a:buFont typeface="Arial" panose="020B0604020202020204" pitchFamily="34" charset="0"/>
              <a:buChar char="•"/>
            </a:pPr>
            <a:r>
              <a:rPr lang="en-GB" sz="1600" b="0" i="0">
                <a:solidFill>
                  <a:srgbClr val="000000"/>
                </a:solidFill>
                <a:effectLst/>
                <a:latin typeface="+mj-lt"/>
              </a:rPr>
              <a:t>Despite having the lowest carbon emissions, the poorest and most disadvantaged Londoners are disproportionately exposed to climate risks, are more sensitive to their impacts, and </a:t>
            </a:r>
            <a:r>
              <a:rPr lang="en-GB" sz="1600">
                <a:solidFill>
                  <a:srgbClr val="000000"/>
                </a:solidFill>
                <a:latin typeface="+mj-lt"/>
              </a:rPr>
              <a:t>have less capacity to adapt and respond.</a:t>
            </a:r>
            <a:endParaRPr lang="en-GB" sz="1600">
              <a:solidFill>
                <a:srgbClr val="000000"/>
              </a:solidFill>
              <a:latin typeface="+mj-lt"/>
              <a:cs typeface="Arial" panose="020B0604020202020204"/>
            </a:endParaRPr>
          </a:p>
          <a:p>
            <a:pPr marL="800100" lvl="1" indent="-342900">
              <a:buFont typeface="Wingdings" panose="020B0604020202020204" pitchFamily="34" charset="0"/>
              <a:buChar char="§"/>
            </a:pPr>
            <a:endParaRPr lang="en-GB" sz="1900">
              <a:solidFill>
                <a:srgbClr val="000000"/>
              </a:solidFill>
              <a:latin typeface="+mj-lt"/>
              <a:cs typeface="Arial"/>
            </a:endParaRPr>
          </a:p>
          <a:p>
            <a:pPr marL="342900" indent="-342900">
              <a:buFont typeface="Arial" panose="020B0604020202020204" pitchFamily="34" charset="0"/>
              <a:buChar char="•"/>
            </a:pPr>
            <a:endParaRPr lang="en-GB" sz="2000">
              <a:solidFill>
                <a:srgbClr val="000000"/>
              </a:solidFill>
              <a:latin typeface="+mj-lt"/>
            </a:endParaRPr>
          </a:p>
        </p:txBody>
      </p:sp>
      <p:sp>
        <p:nvSpPr>
          <p:cNvPr id="9" name="Text Placeholder 5">
            <a:extLst>
              <a:ext uri="{FF2B5EF4-FFF2-40B4-BE49-F238E27FC236}">
                <a16:creationId xmlns:a16="http://schemas.microsoft.com/office/drawing/2014/main" id="{CA1BEA7A-AC1C-4E41-87EC-A15A61000F9A}"/>
              </a:ext>
            </a:extLst>
          </p:cNvPr>
          <p:cNvSpPr txBox="1">
            <a:spLocks/>
          </p:cNvSpPr>
          <p:nvPr/>
        </p:nvSpPr>
        <p:spPr>
          <a:xfrm>
            <a:off x="6366944" y="1756699"/>
            <a:ext cx="5369334" cy="256306"/>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0000"/>
              </a:buClr>
              <a:defRPr/>
            </a:pPr>
            <a:r>
              <a:rPr kumimoji="0" lang="en-US" sz="1600" b="1" i="0" u="none" strike="noStrike" kern="1200" cap="none" spc="0" normalizeH="0" baseline="0" noProof="0">
                <a:ln>
                  <a:noFill/>
                </a:ln>
                <a:solidFill>
                  <a:srgbClr val="353E43"/>
                </a:solidFill>
                <a:effectLst/>
                <a:uLnTx/>
                <a:uFillTx/>
                <a:latin typeface="Arial"/>
                <a:cs typeface="Arial"/>
                <a:sym typeface="Arial"/>
              </a:rPr>
              <a:t>Fig </a:t>
            </a:r>
            <a:r>
              <a:rPr lang="en-US" sz="1600">
                <a:solidFill>
                  <a:srgbClr val="353E43"/>
                </a:solidFill>
                <a:latin typeface="Arial"/>
                <a:cs typeface="Arial"/>
                <a:sym typeface="Arial"/>
              </a:rPr>
              <a:t>37</a:t>
            </a:r>
            <a:r>
              <a:rPr kumimoji="0" lang="en-US" sz="1600" b="1" i="0" u="none" strike="noStrike" kern="1200" cap="none" spc="0" normalizeH="0" baseline="0" noProof="0">
                <a:ln>
                  <a:noFill/>
                </a:ln>
                <a:solidFill>
                  <a:srgbClr val="353E43"/>
                </a:solidFill>
                <a:effectLst/>
                <a:uLnTx/>
                <a:uFillTx/>
                <a:latin typeface="Arial"/>
                <a:cs typeface="Arial"/>
                <a:sym typeface="Arial"/>
              </a:rPr>
              <a:t>. </a:t>
            </a:r>
            <a:r>
              <a:rPr lang="en-US" sz="1600">
                <a:solidFill>
                  <a:srgbClr val="353E43"/>
                </a:solidFill>
                <a:latin typeface="Arial"/>
                <a:cs typeface="Arial"/>
                <a:sym typeface="Arial"/>
              </a:rPr>
              <a:t>Overlap of inequalities in climate risk exposure, vulnerability and adaptive capacity. </a:t>
            </a:r>
            <a:endParaRPr lang="en-US" sz="1600" b="1" i="0" u="none" strike="noStrike" kern="1200" cap="none" spc="0" normalizeH="0" baseline="0" noProof="0">
              <a:ln>
                <a:noFill/>
              </a:ln>
              <a:solidFill>
                <a:srgbClr val="353E43"/>
              </a:solidFill>
              <a:effectLst/>
              <a:uLnTx/>
              <a:uFillTx/>
              <a:cs typeface="Arial"/>
            </a:endParaRPr>
          </a:p>
        </p:txBody>
      </p:sp>
      <p:graphicFrame>
        <p:nvGraphicFramePr>
          <p:cNvPr id="6" name="Diagram 5" descr="An Venn diagram showing the intersection of three spheres; inequality in exposure to climate risks, inequality in vulnerability and sensitivity to the impacts, and inequality in adaptive capacity, the ability to respond and recover. ">
            <a:extLst>
              <a:ext uri="{FF2B5EF4-FFF2-40B4-BE49-F238E27FC236}">
                <a16:creationId xmlns:a16="http://schemas.microsoft.com/office/drawing/2014/main" id="{F042C46D-B563-FF84-735E-47B6A9D766FD}"/>
              </a:ext>
            </a:extLst>
          </p:cNvPr>
          <p:cNvGraphicFramePr/>
          <p:nvPr>
            <p:extLst>
              <p:ext uri="{D42A27DB-BD31-4B8C-83A1-F6EECF244321}">
                <p14:modId xmlns:p14="http://schemas.microsoft.com/office/powerpoint/2010/main" val="651039589"/>
              </p:ext>
            </p:extLst>
          </p:nvPr>
        </p:nvGraphicFramePr>
        <p:xfrm>
          <a:off x="5985104" y="2161978"/>
          <a:ext cx="5903797" cy="43090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4667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8865C5-AD7E-0813-2925-8A9763BC0696}"/>
              </a:ext>
            </a:extLst>
          </p:cNvPr>
          <p:cNvSpPr txBox="1"/>
          <p:nvPr/>
        </p:nvSpPr>
        <p:spPr>
          <a:xfrm>
            <a:off x="572823" y="116510"/>
            <a:ext cx="106199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353E43"/>
                </a:solidFill>
                <a:effectLst/>
                <a:uLnTx/>
                <a:uFillTx/>
                <a:latin typeface="Arial"/>
                <a:ea typeface="+mn-ea"/>
                <a:cs typeface="+mn-cs"/>
              </a:rPr>
              <a:t>8. ENVIRONMENTAL SUSTAINABILITY AND EQUITY</a:t>
            </a:r>
          </a:p>
        </p:txBody>
      </p:sp>
      <p:sp>
        <p:nvSpPr>
          <p:cNvPr id="10" name="Title 2">
            <a:extLst>
              <a:ext uri="{FF2B5EF4-FFF2-40B4-BE49-F238E27FC236}">
                <a16:creationId xmlns:a16="http://schemas.microsoft.com/office/drawing/2014/main" id="{639F0BFB-0F52-4050-8760-71FA27AD612F}"/>
              </a:ext>
            </a:extLst>
          </p:cNvPr>
          <p:cNvSpPr txBox="1">
            <a:spLocks noGrp="1"/>
          </p:cNvSpPr>
          <p:nvPr>
            <p:ph type="title" idx="4294967295"/>
          </p:nvPr>
        </p:nvSpPr>
        <p:spPr>
          <a:xfrm>
            <a:off x="572823" y="608953"/>
            <a:ext cx="11046354" cy="507791"/>
          </a:xfrm>
          <a:prstGeom prst="rect">
            <a:avLst/>
          </a:prstGeom>
          <a:noFill/>
          <a:ln w="25400" cap="flat" cmpd="sng" algn="ctr">
            <a:noFill/>
            <a:prstDash val="solid"/>
          </a:ln>
          <a:effectLst/>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0" tIns="45700" rIns="91425" bIns="457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chemeClr val="accent1"/>
              </a:buClr>
              <a:buSzPts val="2800"/>
              <a:buFont typeface="Arial"/>
              <a:buNone/>
              <a:tabLst/>
              <a:defRPr/>
            </a:pPr>
            <a:r>
              <a:rPr kumimoji="0" lang="en-GB" sz="3000" b="1" i="0" u="none" strike="noStrike" kern="0" cap="none" spc="190" normalizeH="0" baseline="0" noProof="0">
                <a:ln>
                  <a:noFill/>
                </a:ln>
                <a:solidFill>
                  <a:srgbClr val="0082B3"/>
                </a:solidFill>
                <a:effectLst/>
                <a:uLnTx/>
                <a:uFillTx/>
                <a:latin typeface="Arial"/>
                <a:ea typeface="Arial"/>
                <a:cs typeface="Arial"/>
                <a:sym typeface="Arial"/>
              </a:rPr>
              <a:t>INEQUALITIES IN EXPOSURE TO CLIMATE RISKS</a:t>
            </a:r>
          </a:p>
        </p:txBody>
      </p:sp>
      <p:sp>
        <p:nvSpPr>
          <p:cNvPr id="24" name="Text Placeholder 5">
            <a:extLst>
              <a:ext uri="{FF2B5EF4-FFF2-40B4-BE49-F238E27FC236}">
                <a16:creationId xmlns:a16="http://schemas.microsoft.com/office/drawing/2014/main" id="{9500B6F0-FA3E-72D4-436B-93C87CC67754}"/>
              </a:ext>
            </a:extLst>
          </p:cNvPr>
          <p:cNvSpPr txBox="1">
            <a:spLocks/>
          </p:cNvSpPr>
          <p:nvPr/>
        </p:nvSpPr>
        <p:spPr>
          <a:xfrm>
            <a:off x="579664" y="1147659"/>
            <a:ext cx="10757762" cy="256306"/>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0000"/>
              </a:buClr>
              <a:defRPr/>
            </a:pPr>
            <a:r>
              <a:rPr kumimoji="0" lang="en-US" sz="1600" b="1" i="0" u="none" strike="noStrike" kern="1200" cap="none" spc="0" normalizeH="0" baseline="0" noProof="0">
                <a:ln>
                  <a:noFill/>
                </a:ln>
                <a:solidFill>
                  <a:srgbClr val="353E43"/>
                </a:solidFill>
                <a:effectLst/>
                <a:uLnTx/>
                <a:uFillTx/>
                <a:latin typeface="Arial"/>
                <a:cs typeface="Arial"/>
                <a:sym typeface="Arial"/>
              </a:rPr>
              <a:t>Fig </a:t>
            </a:r>
            <a:r>
              <a:rPr lang="en-US" sz="1600">
                <a:solidFill>
                  <a:srgbClr val="353E43"/>
                </a:solidFill>
                <a:latin typeface="Arial"/>
                <a:cs typeface="Arial"/>
                <a:sym typeface="Arial"/>
              </a:rPr>
              <a:t>38</a:t>
            </a:r>
            <a:r>
              <a:rPr kumimoji="0" lang="en-US" sz="1600" b="1" i="0" u="none" strike="noStrike" kern="1200" cap="none" spc="0" normalizeH="0" baseline="0" noProof="0">
                <a:ln>
                  <a:noFill/>
                </a:ln>
                <a:solidFill>
                  <a:srgbClr val="353E43"/>
                </a:solidFill>
                <a:effectLst/>
                <a:uLnTx/>
                <a:uFillTx/>
                <a:latin typeface="Arial"/>
                <a:cs typeface="Arial"/>
                <a:sym typeface="Arial"/>
              </a:rPr>
              <a:t>. </a:t>
            </a:r>
            <a:r>
              <a:rPr lang="en-US" sz="1600">
                <a:solidFill>
                  <a:srgbClr val="353E43"/>
                </a:solidFill>
                <a:latin typeface="Arial"/>
                <a:cs typeface="Arial"/>
                <a:sym typeface="Arial"/>
              </a:rPr>
              <a:t>Geographical distribution of deprivation, surface temperature and flood risk across London </a:t>
            </a:r>
            <a:endParaRPr lang="en-US" sz="1600" b="1" i="0" u="none" strike="noStrike" kern="1200" cap="none" spc="0" normalizeH="0" baseline="0" noProof="0">
              <a:ln>
                <a:noFill/>
              </a:ln>
              <a:solidFill>
                <a:srgbClr val="353E43"/>
              </a:solidFill>
              <a:effectLst/>
              <a:uLnTx/>
              <a:uFillTx/>
              <a:cs typeface="Arial"/>
            </a:endParaRPr>
          </a:p>
        </p:txBody>
      </p:sp>
      <p:sp>
        <p:nvSpPr>
          <p:cNvPr id="22" name="Text Placeholder 10">
            <a:extLst>
              <a:ext uri="{FF2B5EF4-FFF2-40B4-BE49-F238E27FC236}">
                <a16:creationId xmlns:a16="http://schemas.microsoft.com/office/drawing/2014/main" id="{0A016110-0D02-F409-87B0-FF56E4F8FCB0}"/>
              </a:ext>
            </a:extLst>
          </p:cNvPr>
          <p:cNvSpPr txBox="1">
            <a:spLocks/>
          </p:cNvSpPr>
          <p:nvPr/>
        </p:nvSpPr>
        <p:spPr>
          <a:xfrm>
            <a:off x="479970" y="3452685"/>
            <a:ext cx="3355200" cy="509094"/>
          </a:xfrm>
          <a:prstGeom prst="rect">
            <a:avLst/>
          </a:prstGeom>
          <a:noFill/>
        </p:spPr>
        <p:txBody>
          <a:bodyPr vert="horz" lIns="108000" tIns="108000" rIns="108000" bIns="108000" rtlCol="0" anchor="t">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spcAft>
                <a:spcPts val="600"/>
              </a:spcAft>
            </a:pPr>
            <a:r>
              <a:rPr lang="en-US" sz="1200" b="1" kern="0"/>
              <a:t>Income deprivation</a:t>
            </a:r>
          </a:p>
        </p:txBody>
      </p:sp>
      <p:pic>
        <p:nvPicPr>
          <p:cNvPr id="8" name="Picture 7" descr="A map of London showing the distribution of income deprivation.">
            <a:extLst>
              <a:ext uri="{FF2B5EF4-FFF2-40B4-BE49-F238E27FC236}">
                <a16:creationId xmlns:a16="http://schemas.microsoft.com/office/drawing/2014/main" id="{45E17935-CDD4-16CC-7F46-2449EFD54D7A}"/>
              </a:ext>
            </a:extLst>
          </p:cNvPr>
          <p:cNvPicPr>
            <a:picLocks noChangeAspect="1"/>
          </p:cNvPicPr>
          <p:nvPr/>
        </p:nvPicPr>
        <p:blipFill>
          <a:blip r:embed="rId3"/>
          <a:stretch>
            <a:fillRect/>
          </a:stretch>
        </p:blipFill>
        <p:spPr>
          <a:xfrm>
            <a:off x="579664" y="1420768"/>
            <a:ext cx="3434445" cy="2073731"/>
          </a:xfrm>
          <a:prstGeom prst="rect">
            <a:avLst/>
          </a:prstGeom>
        </p:spPr>
      </p:pic>
      <p:sp>
        <p:nvSpPr>
          <p:cNvPr id="5" name="TextBox 4">
            <a:extLst>
              <a:ext uri="{FF2B5EF4-FFF2-40B4-BE49-F238E27FC236}">
                <a16:creationId xmlns:a16="http://schemas.microsoft.com/office/drawing/2014/main" id="{F21F2429-AFFD-CD5D-8220-2E7C4807B4BB}"/>
              </a:ext>
            </a:extLst>
          </p:cNvPr>
          <p:cNvSpPr txBox="1"/>
          <p:nvPr/>
        </p:nvSpPr>
        <p:spPr>
          <a:xfrm>
            <a:off x="500562" y="3670261"/>
            <a:ext cx="3513547" cy="338554"/>
          </a:xfrm>
          <a:prstGeom prst="rect">
            <a:avLst/>
          </a:prstGeom>
          <a:noFill/>
        </p:spPr>
        <p:txBody>
          <a:bodyPr wrap="square">
            <a:spAutoFit/>
          </a:bodyPr>
          <a:lstStyle/>
          <a:p>
            <a:r>
              <a:rPr lang="en-US" sz="800">
                <a:latin typeface="Arial"/>
                <a:cs typeface="Arial"/>
              </a:rPr>
              <a:t>Source: Bloomberg </a:t>
            </a:r>
            <a:r>
              <a:rPr lang="en-US" sz="800" err="1">
                <a:latin typeface="Arial"/>
                <a:cs typeface="Arial"/>
              </a:rPr>
              <a:t>cliamte</a:t>
            </a:r>
            <a:r>
              <a:rPr lang="en-US" sz="800">
                <a:latin typeface="Arial"/>
                <a:cs typeface="Arial"/>
              </a:rPr>
              <a:t> risk maps, based on data from English Indices of Multiple Deprivation (MHCLG), 2015.</a:t>
            </a:r>
            <a:endParaRPr lang="en-US" sz="800"/>
          </a:p>
        </p:txBody>
      </p:sp>
      <p:sp>
        <p:nvSpPr>
          <p:cNvPr id="18" name="Text Placeholder 10">
            <a:extLst>
              <a:ext uri="{FF2B5EF4-FFF2-40B4-BE49-F238E27FC236}">
                <a16:creationId xmlns:a16="http://schemas.microsoft.com/office/drawing/2014/main" id="{8D8074BC-DEB2-E625-AF20-B6060CEED475}"/>
              </a:ext>
            </a:extLst>
          </p:cNvPr>
          <p:cNvSpPr txBox="1">
            <a:spLocks/>
          </p:cNvSpPr>
          <p:nvPr/>
        </p:nvSpPr>
        <p:spPr>
          <a:xfrm>
            <a:off x="4072257" y="3420028"/>
            <a:ext cx="3355200" cy="509094"/>
          </a:xfrm>
          <a:prstGeom prst="rect">
            <a:avLst/>
          </a:prstGeom>
          <a:noFill/>
        </p:spPr>
        <p:txBody>
          <a:bodyPr vert="horz" lIns="108000" tIns="108000" rIns="108000" bIns="108000" rtlCol="0" anchor="t">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spcAft>
                <a:spcPts val="600"/>
              </a:spcAft>
            </a:pPr>
            <a:r>
              <a:rPr lang="en-US" sz="1200" b="1" kern="0"/>
              <a:t>Land surface temperature</a:t>
            </a:r>
            <a:endParaRPr lang="en-US" sz="1200" b="1" kern="0">
              <a:solidFill>
                <a:srgbClr val="FFFFFF"/>
              </a:solidFill>
            </a:endParaRPr>
          </a:p>
        </p:txBody>
      </p:sp>
      <p:pic>
        <p:nvPicPr>
          <p:cNvPr id="12" name="Picture 11" descr="A map of London showing the distribution of risks from land surface temperature, showing a general overlap with the income deprivaton map.">
            <a:extLst>
              <a:ext uri="{FF2B5EF4-FFF2-40B4-BE49-F238E27FC236}">
                <a16:creationId xmlns:a16="http://schemas.microsoft.com/office/drawing/2014/main" id="{8E16FC37-DA65-C209-DC1F-1DBE2B3602E1}"/>
              </a:ext>
            </a:extLst>
          </p:cNvPr>
          <p:cNvPicPr>
            <a:picLocks noChangeAspect="1"/>
          </p:cNvPicPr>
          <p:nvPr/>
        </p:nvPicPr>
        <p:blipFill>
          <a:blip r:embed="rId4"/>
          <a:stretch>
            <a:fillRect/>
          </a:stretch>
        </p:blipFill>
        <p:spPr>
          <a:xfrm>
            <a:off x="4167188" y="1416005"/>
            <a:ext cx="3313341" cy="2083255"/>
          </a:xfrm>
          <a:prstGeom prst="rect">
            <a:avLst/>
          </a:prstGeom>
        </p:spPr>
      </p:pic>
      <p:sp>
        <p:nvSpPr>
          <p:cNvPr id="7" name="TextBox 6">
            <a:extLst>
              <a:ext uri="{FF2B5EF4-FFF2-40B4-BE49-F238E27FC236}">
                <a16:creationId xmlns:a16="http://schemas.microsoft.com/office/drawing/2014/main" id="{41DB03A6-8B17-CF04-1516-E3C2BD899053}"/>
              </a:ext>
            </a:extLst>
          </p:cNvPr>
          <p:cNvSpPr txBox="1"/>
          <p:nvPr/>
        </p:nvSpPr>
        <p:spPr>
          <a:xfrm>
            <a:off x="4083456" y="3691722"/>
            <a:ext cx="3408272" cy="313932"/>
          </a:xfrm>
          <a:prstGeom prst="rect">
            <a:avLst/>
          </a:prstGeom>
          <a:noFill/>
        </p:spPr>
        <p:txBody>
          <a:bodyPr wrap="square">
            <a:spAutoFit/>
          </a:bodyPr>
          <a:lstStyle/>
          <a:p>
            <a:pPr>
              <a:lnSpc>
                <a:spcPct val="90000"/>
              </a:lnSpc>
              <a:spcAft>
                <a:spcPts val="600"/>
              </a:spcAft>
            </a:pPr>
            <a:r>
              <a:rPr lang="en-US" sz="800">
                <a:latin typeface="Arial"/>
                <a:cs typeface="Arial"/>
              </a:rPr>
              <a:t>Source: </a:t>
            </a:r>
            <a:r>
              <a:rPr lang="en-US" sz="800">
                <a:latin typeface="Arial"/>
                <a:cs typeface="Arial"/>
                <a:hlinkClick r:id="rId5">
                  <a:extLst>
                    <a:ext uri="{A12FA001-AC4F-418D-AE19-62706E023703}">
                      <ahyp:hlinkClr xmlns:ahyp="http://schemas.microsoft.com/office/drawing/2018/hyperlinkcolor" val="tx"/>
                    </a:ext>
                  </a:extLst>
                </a:hlinkClick>
              </a:rPr>
              <a:t>Bloomberg climate risk maps</a:t>
            </a:r>
            <a:r>
              <a:rPr lang="en-US" sz="800">
                <a:latin typeface="Arial"/>
                <a:cs typeface="Arial"/>
              </a:rPr>
              <a:t>, based on data from ARTI analytics BV, 2016-2020.</a:t>
            </a:r>
            <a:endParaRPr lang="en-US" sz="800">
              <a:solidFill>
                <a:srgbClr val="353E43"/>
              </a:solidFill>
              <a:latin typeface="Arial"/>
              <a:cs typeface="Arial"/>
            </a:endParaRPr>
          </a:p>
        </p:txBody>
      </p:sp>
      <p:sp>
        <p:nvSpPr>
          <p:cNvPr id="21" name="Text Placeholder 10">
            <a:extLst>
              <a:ext uri="{FF2B5EF4-FFF2-40B4-BE49-F238E27FC236}">
                <a16:creationId xmlns:a16="http://schemas.microsoft.com/office/drawing/2014/main" id="{749AC67D-76CC-0DAB-BC13-E5C304C72A24}"/>
              </a:ext>
            </a:extLst>
          </p:cNvPr>
          <p:cNvSpPr txBox="1">
            <a:spLocks/>
          </p:cNvSpPr>
          <p:nvPr/>
        </p:nvSpPr>
        <p:spPr>
          <a:xfrm>
            <a:off x="7544800" y="3420028"/>
            <a:ext cx="3355200" cy="509094"/>
          </a:xfrm>
          <a:prstGeom prst="rect">
            <a:avLst/>
          </a:prstGeom>
          <a:noFill/>
        </p:spPr>
        <p:txBody>
          <a:bodyPr vert="horz" lIns="108000" tIns="108000" rIns="108000" bIns="108000" rtlCol="0" anchor="t">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spcAft>
                <a:spcPts val="600"/>
              </a:spcAft>
            </a:pPr>
            <a:r>
              <a:rPr lang="en-US" sz="1200" b="1" kern="0"/>
              <a:t>Flood risk</a:t>
            </a:r>
            <a:endParaRPr lang="en-US" sz="1200" b="1" kern="0">
              <a:solidFill>
                <a:srgbClr val="FFFFFF"/>
              </a:solidFill>
            </a:endParaRPr>
          </a:p>
        </p:txBody>
      </p:sp>
      <p:pic>
        <p:nvPicPr>
          <p:cNvPr id="13" name="Picture 12" descr="A map of London showing the distribution of flood risk.">
            <a:extLst>
              <a:ext uri="{FF2B5EF4-FFF2-40B4-BE49-F238E27FC236}">
                <a16:creationId xmlns:a16="http://schemas.microsoft.com/office/drawing/2014/main" id="{B10E8F50-6546-2A38-6530-9188AC60BF85}"/>
              </a:ext>
            </a:extLst>
          </p:cNvPr>
          <p:cNvPicPr>
            <a:picLocks noChangeAspect="1"/>
          </p:cNvPicPr>
          <p:nvPr/>
        </p:nvPicPr>
        <p:blipFill>
          <a:blip r:embed="rId6"/>
          <a:stretch>
            <a:fillRect/>
          </a:stretch>
        </p:blipFill>
        <p:spPr>
          <a:xfrm>
            <a:off x="7640409" y="1420766"/>
            <a:ext cx="3388179" cy="2073731"/>
          </a:xfrm>
          <a:prstGeom prst="rect">
            <a:avLst/>
          </a:prstGeom>
        </p:spPr>
      </p:pic>
      <p:sp>
        <p:nvSpPr>
          <p:cNvPr id="11" name="TextBox 10">
            <a:extLst>
              <a:ext uri="{FF2B5EF4-FFF2-40B4-BE49-F238E27FC236}">
                <a16:creationId xmlns:a16="http://schemas.microsoft.com/office/drawing/2014/main" id="{7E3190F2-A1F4-80DC-06C1-2B051CF620E1}"/>
              </a:ext>
            </a:extLst>
          </p:cNvPr>
          <p:cNvSpPr txBox="1"/>
          <p:nvPr/>
        </p:nvSpPr>
        <p:spPr>
          <a:xfrm>
            <a:off x="7555999" y="3670261"/>
            <a:ext cx="3211694" cy="338554"/>
          </a:xfrm>
          <a:prstGeom prst="rect">
            <a:avLst/>
          </a:prstGeom>
          <a:noFill/>
        </p:spPr>
        <p:txBody>
          <a:bodyPr wrap="square">
            <a:spAutoFit/>
          </a:bodyPr>
          <a:lstStyle/>
          <a:p>
            <a:r>
              <a:rPr lang="en-US" sz="800">
                <a:latin typeface="Arial"/>
                <a:cs typeface="Arial"/>
              </a:rPr>
              <a:t>Source: </a:t>
            </a:r>
            <a:r>
              <a:rPr lang="en-US" sz="800">
                <a:latin typeface="Arial"/>
                <a:cs typeface="Arial"/>
                <a:hlinkClick r:id="rId5">
                  <a:extLst>
                    <a:ext uri="{A12FA001-AC4F-418D-AE19-62706E023703}">
                      <ahyp:hlinkClr xmlns:ahyp="http://schemas.microsoft.com/office/drawing/2018/hyperlinkcolor" val="tx"/>
                    </a:ext>
                  </a:extLst>
                </a:hlinkClick>
              </a:rPr>
              <a:t>Bloomberg climate risk maps</a:t>
            </a:r>
            <a:r>
              <a:rPr lang="en-US" sz="800">
                <a:latin typeface="Arial"/>
                <a:cs typeface="Arial"/>
              </a:rPr>
              <a:t>, based on data from Environment Agency, 2013.</a:t>
            </a:r>
            <a:endParaRPr lang="en-GB"/>
          </a:p>
        </p:txBody>
      </p:sp>
      <p:sp>
        <p:nvSpPr>
          <p:cNvPr id="4" name="TextBox 3">
            <a:extLst>
              <a:ext uri="{FF2B5EF4-FFF2-40B4-BE49-F238E27FC236}">
                <a16:creationId xmlns:a16="http://schemas.microsoft.com/office/drawing/2014/main" id="{BE4AB7BA-1D00-B81F-F497-DC503B40B8FD}"/>
              </a:ext>
            </a:extLst>
          </p:cNvPr>
          <p:cNvSpPr txBox="1"/>
          <p:nvPr/>
        </p:nvSpPr>
        <p:spPr bwMode="gray">
          <a:xfrm>
            <a:off x="500562" y="4027435"/>
            <a:ext cx="11211468" cy="815608"/>
          </a:xfrm>
          <a:prstGeom prst="rect">
            <a:avLst/>
          </a:prstGeom>
          <a:noFill/>
        </p:spPr>
        <p:txBody>
          <a:bodyPr wrap="square" lIns="91440" tIns="45720" rIns="91440" bIns="45720" anchor="t">
            <a:spAutoFit/>
          </a:bodyPr>
          <a:lstStyle/>
          <a:p>
            <a:pPr marL="285750" indent="-285750">
              <a:spcAft>
                <a:spcPts val="600"/>
              </a:spcAft>
              <a:buFont typeface="Arial"/>
              <a:buChar char="•"/>
            </a:pPr>
            <a:r>
              <a:rPr lang="en-GB" sz="1400">
                <a:solidFill>
                  <a:srgbClr val="000000"/>
                </a:solidFill>
                <a:latin typeface="+mj-lt"/>
              </a:rPr>
              <a:t>People living in </a:t>
            </a:r>
            <a:r>
              <a:rPr lang="en-GB" sz="1400" b="0" i="0">
                <a:solidFill>
                  <a:srgbClr val="000000"/>
                </a:solidFill>
                <a:effectLst/>
                <a:latin typeface="+mj-lt"/>
              </a:rPr>
              <a:t>the </a:t>
            </a:r>
            <a:r>
              <a:rPr lang="en-GB" sz="1400">
                <a:solidFill>
                  <a:srgbClr val="000000"/>
                </a:solidFill>
                <a:latin typeface="+mj-lt"/>
              </a:rPr>
              <a:t>most deprived areas, people from ethnic minority communities</a:t>
            </a:r>
            <a:r>
              <a:rPr lang="en-GB" sz="1400" b="0" i="0">
                <a:solidFill>
                  <a:srgbClr val="000000"/>
                </a:solidFill>
                <a:effectLst/>
                <a:latin typeface="+mj-lt"/>
              </a:rPr>
              <a:t>, and </a:t>
            </a:r>
            <a:r>
              <a:rPr lang="en-GB" sz="1400">
                <a:solidFill>
                  <a:srgbClr val="000000"/>
                </a:solidFill>
                <a:latin typeface="+mj-lt"/>
              </a:rPr>
              <a:t>people already experiencing disadvantage </a:t>
            </a:r>
            <a:r>
              <a:rPr lang="en-GB" sz="1400" b="0" i="0">
                <a:solidFill>
                  <a:srgbClr val="000000"/>
                </a:solidFill>
                <a:effectLst/>
                <a:latin typeface="+mj-lt"/>
              </a:rPr>
              <a:t>are </a:t>
            </a:r>
            <a:r>
              <a:rPr lang="en-GB" sz="1400">
                <a:solidFill>
                  <a:srgbClr val="000000"/>
                </a:solidFill>
                <a:latin typeface="+mj-lt"/>
              </a:rPr>
              <a:t>more likely to be </a:t>
            </a:r>
            <a:r>
              <a:rPr lang="en-GB" sz="1400" b="0" i="0">
                <a:solidFill>
                  <a:srgbClr val="000000"/>
                </a:solidFill>
                <a:effectLst/>
                <a:latin typeface="+mj-lt"/>
              </a:rPr>
              <a:t>exposed to </a:t>
            </a:r>
            <a:r>
              <a:rPr lang="en-GB" sz="1400">
                <a:solidFill>
                  <a:srgbClr val="000000"/>
                </a:solidFill>
                <a:latin typeface="+mj-lt"/>
              </a:rPr>
              <a:t>high temperatures, cold temperatures</a:t>
            </a:r>
            <a:r>
              <a:rPr lang="en-GB" sz="1400" b="0" i="0">
                <a:solidFill>
                  <a:srgbClr val="000000"/>
                </a:solidFill>
                <a:effectLst/>
                <a:latin typeface="+mj-lt"/>
              </a:rPr>
              <a:t>, </a:t>
            </a:r>
            <a:r>
              <a:rPr lang="en-GB" sz="1400">
                <a:solidFill>
                  <a:srgbClr val="000000"/>
                </a:solidFill>
                <a:latin typeface="+mj-lt"/>
              </a:rPr>
              <a:t>flooding</a:t>
            </a:r>
            <a:r>
              <a:rPr lang="en-GB" sz="1400" b="0" i="0">
                <a:solidFill>
                  <a:srgbClr val="000000"/>
                </a:solidFill>
                <a:effectLst/>
                <a:latin typeface="+mj-lt"/>
              </a:rPr>
              <a:t>, and </a:t>
            </a:r>
            <a:r>
              <a:rPr lang="en-GB" sz="1400">
                <a:solidFill>
                  <a:srgbClr val="000000"/>
                </a:solidFill>
                <a:latin typeface="+mj-lt"/>
              </a:rPr>
              <a:t>food and water insecurity.</a:t>
            </a:r>
            <a:r>
              <a:rPr lang="en-GB" sz="1400" baseline="30000">
                <a:solidFill>
                  <a:srgbClr val="000000"/>
                </a:solidFill>
                <a:latin typeface="+mj-lt"/>
              </a:rPr>
              <a:t>1</a:t>
            </a:r>
            <a:endParaRPr lang="en-US" sz="1400" baseline="30000">
              <a:cs typeface="Arial"/>
            </a:endParaRPr>
          </a:p>
          <a:p>
            <a:pPr marL="285750" indent="-285750">
              <a:spcAft>
                <a:spcPts val="600"/>
              </a:spcAft>
              <a:buFont typeface="Arial"/>
              <a:buChar char="•"/>
            </a:pPr>
            <a:r>
              <a:rPr lang="en-GB" sz="1400">
                <a:solidFill>
                  <a:srgbClr val="000000"/>
                </a:solidFill>
                <a:latin typeface="+mj-lt"/>
              </a:rPr>
              <a:t>Socio-environmental risk factors include housing conditions, the built environment, work and financial insecurity.</a:t>
            </a:r>
            <a:r>
              <a:rPr lang="en-GB" sz="1400" baseline="30000">
                <a:solidFill>
                  <a:srgbClr val="000000"/>
                </a:solidFill>
                <a:latin typeface="+mj-lt"/>
              </a:rPr>
              <a:t>2</a:t>
            </a:r>
            <a:endParaRPr lang="en-GB" sz="1400" baseline="30000">
              <a:solidFill>
                <a:srgbClr val="000000"/>
              </a:solidFill>
              <a:latin typeface="+mj-lt"/>
              <a:cs typeface="Arial" panose="020B0604020202020204"/>
            </a:endParaRPr>
          </a:p>
        </p:txBody>
      </p:sp>
      <p:sp>
        <p:nvSpPr>
          <p:cNvPr id="14" name="TextBox 13">
            <a:extLst>
              <a:ext uri="{FF2B5EF4-FFF2-40B4-BE49-F238E27FC236}">
                <a16:creationId xmlns:a16="http://schemas.microsoft.com/office/drawing/2014/main" id="{7EBA1FB1-B771-DAFF-FD65-B72B2D389896}"/>
              </a:ext>
            </a:extLst>
          </p:cNvPr>
          <p:cNvSpPr txBox="1"/>
          <p:nvPr/>
        </p:nvSpPr>
        <p:spPr>
          <a:xfrm>
            <a:off x="938299" y="4754774"/>
            <a:ext cx="10472057" cy="16927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ourier New"/>
              <a:buChar char="o"/>
            </a:pPr>
            <a:r>
              <a:rPr lang="en-GB" sz="1300">
                <a:solidFill>
                  <a:srgbClr val="333333"/>
                </a:solidFill>
                <a:cs typeface="Arial"/>
              </a:rPr>
              <a:t>Those who are homeless, who live in non-decent housing and / or experience fuel poverty are more likely to be exposed to extreme temperatures.</a:t>
            </a:r>
            <a:r>
              <a:rPr lang="en-GB" sz="1300" baseline="30000">
                <a:cs typeface="Arial"/>
              </a:rPr>
              <a:t>3</a:t>
            </a:r>
            <a:r>
              <a:rPr lang="en-GB" sz="1300">
                <a:cs typeface="Arial"/>
              </a:rPr>
              <a:t>​</a:t>
            </a:r>
            <a:endParaRPr lang="en-US" sz="1300"/>
          </a:p>
          <a:p>
            <a:pPr marL="285750" indent="-285750">
              <a:buFont typeface="Courier New"/>
              <a:buChar char="o"/>
            </a:pPr>
            <a:r>
              <a:rPr lang="en-GB" sz="1300">
                <a:cs typeface="Arial"/>
              </a:rPr>
              <a:t>People living in more deprived areas have less access to green and blue space for cooling, flood resilience and other ecosystem services.</a:t>
            </a:r>
            <a:r>
              <a:rPr lang="en-GB" sz="1300" baseline="30000">
                <a:cs typeface="Arial"/>
              </a:rPr>
              <a:t>4​</a:t>
            </a:r>
          </a:p>
          <a:p>
            <a:pPr marL="285750" indent="-285750">
              <a:buFont typeface="Courier New"/>
              <a:buChar char="o"/>
            </a:pPr>
            <a:r>
              <a:rPr lang="en-GB" sz="1300">
                <a:cs typeface="Arial"/>
              </a:rPr>
              <a:t>Those who work in manual jobs or spend the majority of the day working outdoors are more likely to be exposed to extreme temperatures and vector-borne diseases.</a:t>
            </a:r>
            <a:r>
              <a:rPr lang="en-GB" sz="1300" baseline="30000">
                <a:cs typeface="Arial"/>
              </a:rPr>
              <a:t>5​</a:t>
            </a:r>
          </a:p>
          <a:p>
            <a:pPr marL="285750" indent="-285750">
              <a:buFont typeface="Courier New"/>
              <a:buChar char="o"/>
            </a:pPr>
            <a:r>
              <a:rPr lang="en-GB" sz="1300">
                <a:cs typeface="Arial"/>
              </a:rPr>
              <a:t>Climate and ecological change are key risks for future food availability and prices, those on lower incomes will be disproportionately exposed to these shocks.</a:t>
            </a:r>
            <a:r>
              <a:rPr lang="en-GB" sz="1300" baseline="30000">
                <a:cs typeface="Arial"/>
              </a:rPr>
              <a:t>6</a:t>
            </a:r>
          </a:p>
        </p:txBody>
      </p:sp>
      <p:sp>
        <p:nvSpPr>
          <p:cNvPr id="27" name="Rectangle 26">
            <a:extLst>
              <a:ext uri="{FF2B5EF4-FFF2-40B4-BE49-F238E27FC236}">
                <a16:creationId xmlns:a16="http://schemas.microsoft.com/office/drawing/2014/main" id="{7073FF6B-C2E5-C8F6-D3BA-0A675C7F12B0}"/>
              </a:ext>
            </a:extLst>
          </p:cNvPr>
          <p:cNvSpPr/>
          <p:nvPr/>
        </p:nvSpPr>
        <p:spPr>
          <a:xfrm>
            <a:off x="479575" y="6459029"/>
            <a:ext cx="10485274" cy="246221"/>
          </a:xfrm>
          <a:prstGeom prst="rect">
            <a:avLst/>
          </a:prstGeom>
        </p:spPr>
        <p:txBody>
          <a:bodyPr wrap="square" lIns="91440" tIns="45720" rIns="91440" bIns="45720" anchor="t">
            <a:spAutoFit/>
          </a:bodyPr>
          <a:lstStyle/>
          <a:p>
            <a:pPr>
              <a:defRPr/>
            </a:pPr>
            <a:r>
              <a:rPr kumimoji="0" lang="en-GB" sz="1000" b="0" i="0" u="none" strike="noStrike" kern="1200" cap="none" spc="0" normalizeH="0" baseline="0" noProof="0">
                <a:ln>
                  <a:noFill/>
                </a:ln>
                <a:solidFill>
                  <a:srgbClr val="353E43"/>
                </a:solidFill>
                <a:effectLst/>
                <a:uLnTx/>
                <a:uFillTx/>
                <a:latin typeface="Arial"/>
                <a:ea typeface="+mn-ea"/>
                <a:cs typeface="Arial"/>
              </a:rPr>
              <a:t>Source: (1) </a:t>
            </a:r>
            <a:r>
              <a:rPr lang="en-GB" sz="1000">
                <a:solidFill>
                  <a:srgbClr val="353E43"/>
                </a:solidFill>
                <a:latin typeface="Arial"/>
                <a:cs typeface="Arial"/>
                <a:hlinkClick r:id="rId7"/>
              </a:rPr>
              <a:t>Sheng et al.</a:t>
            </a:r>
            <a:r>
              <a:rPr lang="en-GB" sz="1000">
                <a:solidFill>
                  <a:srgbClr val="353E43"/>
                </a:solidFill>
                <a:latin typeface="Arial"/>
                <a:cs typeface="Arial"/>
              </a:rPr>
              <a:t> (2) </a:t>
            </a:r>
            <a:r>
              <a:rPr lang="en-GB" sz="1000">
                <a:solidFill>
                  <a:srgbClr val="353E43"/>
                </a:solidFill>
                <a:latin typeface="Arial"/>
                <a:cs typeface="Arial"/>
                <a:hlinkClick r:id="" action="ppaction://noaction"/>
              </a:rPr>
              <a:t>Environment Agency</a:t>
            </a:r>
            <a:r>
              <a:rPr lang="en-GB" sz="1000">
                <a:solidFill>
                  <a:srgbClr val="353E43"/>
                </a:solidFill>
                <a:latin typeface="Arial"/>
                <a:cs typeface="Arial"/>
              </a:rPr>
              <a:t> (3) </a:t>
            </a:r>
            <a:r>
              <a:rPr lang="en-GB" sz="1000">
                <a:solidFill>
                  <a:srgbClr val="353E43"/>
                </a:solidFill>
                <a:latin typeface="Arial"/>
                <a:cs typeface="Arial"/>
                <a:hlinkClick r:id="rId8"/>
              </a:rPr>
              <a:t>Taylor et al</a:t>
            </a:r>
            <a:r>
              <a:rPr lang="en-GB" sz="1000">
                <a:solidFill>
                  <a:srgbClr val="353E43"/>
                </a:solidFill>
                <a:latin typeface="Arial"/>
                <a:cs typeface="Arial"/>
              </a:rPr>
              <a:t> (4) </a:t>
            </a:r>
            <a:r>
              <a:rPr lang="en-GB" sz="1000">
                <a:solidFill>
                  <a:srgbClr val="353E43"/>
                </a:solidFill>
                <a:latin typeface="Arial"/>
                <a:cs typeface="Arial"/>
                <a:hlinkClick r:id="rId5"/>
              </a:rPr>
              <a:t>Bloomberg Associates</a:t>
            </a:r>
            <a:r>
              <a:rPr lang="en-GB" sz="1000">
                <a:solidFill>
                  <a:srgbClr val="353E43"/>
                </a:solidFill>
                <a:latin typeface="Arial"/>
                <a:cs typeface="Arial"/>
              </a:rPr>
              <a:t> (5) </a:t>
            </a:r>
            <a:r>
              <a:rPr lang="en-GB" sz="1000">
                <a:solidFill>
                  <a:srgbClr val="353E43"/>
                </a:solidFill>
                <a:latin typeface="Arial"/>
                <a:cs typeface="Arial"/>
                <a:hlinkClick r:id="rId9"/>
              </a:rPr>
              <a:t>CDC</a:t>
            </a:r>
            <a:r>
              <a:rPr lang="en-GB" sz="1000">
                <a:solidFill>
                  <a:srgbClr val="353E43"/>
                </a:solidFill>
                <a:latin typeface="Arial"/>
                <a:cs typeface="Arial"/>
              </a:rPr>
              <a:t> (6) </a:t>
            </a:r>
            <a:r>
              <a:rPr lang="en-GB" sz="1000">
                <a:solidFill>
                  <a:srgbClr val="353E43"/>
                </a:solidFill>
                <a:latin typeface="Arial"/>
                <a:cs typeface="Arial"/>
                <a:hlinkClick r:id="rId10"/>
              </a:rPr>
              <a:t>Food systems transformation group</a:t>
            </a:r>
            <a:r>
              <a:rPr lang="en-GB" sz="1000">
                <a:solidFill>
                  <a:srgbClr val="353E43"/>
                </a:solidFill>
                <a:latin typeface="Arial"/>
                <a:cs typeface="Arial"/>
              </a:rPr>
              <a:t> </a:t>
            </a:r>
            <a:r>
              <a:rPr lang="en-GB" sz="1000" err="1">
                <a:solidFill>
                  <a:srgbClr val="353E43"/>
                </a:solidFill>
                <a:latin typeface="Arial"/>
                <a:cs typeface="Arial"/>
                <a:hlinkClick r:id="rId11"/>
              </a:rPr>
              <a:t>NatCen</a:t>
            </a:r>
            <a:r>
              <a:rPr lang="en-GB" sz="1000">
                <a:solidFill>
                  <a:srgbClr val="353E43"/>
                </a:solidFill>
                <a:latin typeface="Arial"/>
                <a:cs typeface="Arial"/>
                <a:hlinkClick r:id="rId11"/>
              </a:rPr>
              <a:t> Social Research</a:t>
            </a:r>
            <a:endParaRPr kumimoji="0" lang="en-GB" sz="1000" b="0" i="0" u="none" strike="noStrike" kern="1200" cap="none" spc="0" normalizeH="0" baseline="0" noProof="0">
              <a:ln>
                <a:noFill/>
              </a:ln>
              <a:solidFill>
                <a:srgbClr val="353E43"/>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3546175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62C2884-2AF5-302E-24E9-F8A6216FAA3C}"/>
              </a:ext>
            </a:extLst>
          </p:cNvPr>
          <p:cNvSpPr txBox="1"/>
          <p:nvPr/>
        </p:nvSpPr>
        <p:spPr>
          <a:xfrm>
            <a:off x="572823" y="116510"/>
            <a:ext cx="106199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353E43"/>
                </a:solidFill>
                <a:effectLst/>
                <a:uLnTx/>
                <a:uFillTx/>
                <a:latin typeface="Arial"/>
                <a:ea typeface="+mn-ea"/>
                <a:cs typeface="+mn-cs"/>
              </a:rPr>
              <a:t>8. ENVIRONMENTAL SUSTAINABILITY AND EQUITY</a:t>
            </a:r>
          </a:p>
        </p:txBody>
      </p:sp>
      <p:sp>
        <p:nvSpPr>
          <p:cNvPr id="10" name="Title 2">
            <a:extLst>
              <a:ext uri="{FF2B5EF4-FFF2-40B4-BE49-F238E27FC236}">
                <a16:creationId xmlns:a16="http://schemas.microsoft.com/office/drawing/2014/main" id="{639F0BFB-0F52-4050-8760-71FA27AD612F}"/>
              </a:ext>
            </a:extLst>
          </p:cNvPr>
          <p:cNvSpPr txBox="1">
            <a:spLocks noGrp="1"/>
          </p:cNvSpPr>
          <p:nvPr>
            <p:ph type="title" idx="4294967295"/>
          </p:nvPr>
        </p:nvSpPr>
        <p:spPr>
          <a:xfrm>
            <a:off x="572823" y="630698"/>
            <a:ext cx="11046354" cy="493941"/>
          </a:xfrm>
          <a:prstGeom prst="rect">
            <a:avLst/>
          </a:prstGeom>
          <a:noFill/>
          <a:ln w="25400" cap="flat" cmpd="sng" algn="ctr">
            <a:noFill/>
            <a:prstDash val="solid"/>
          </a:ln>
          <a:effectLst/>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0" tIns="45700" rIns="91425" bIns="457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rgbClr val="EE266D"/>
              </a:buClr>
              <a:buSzPts val="2800"/>
              <a:buFont typeface="Arial"/>
              <a:buNone/>
              <a:tabLst/>
              <a:defRPr/>
            </a:pPr>
            <a:r>
              <a:rPr kumimoji="0" lang="en-GB" sz="2900" b="1" i="0" u="none" strike="noStrike" kern="0" cap="none" spc="190" normalizeH="0" baseline="0" noProof="0">
                <a:ln>
                  <a:noFill/>
                </a:ln>
                <a:solidFill>
                  <a:srgbClr val="0082B3"/>
                </a:solidFill>
                <a:effectLst/>
                <a:uLnTx/>
                <a:uFillTx/>
                <a:latin typeface="Arial"/>
                <a:ea typeface="Arial"/>
                <a:cs typeface="Arial"/>
                <a:sym typeface="Arial"/>
              </a:rPr>
              <a:t>INEQUALITIES IN VULNERABILITY TO CLIMATE RISKS</a:t>
            </a:r>
            <a:endParaRPr kumimoji="0" lang="en-US" sz="2900" b="1" i="0" u="none" strike="noStrike" kern="1200" cap="none" spc="0" normalizeH="0" baseline="0" noProof="0">
              <a:ln>
                <a:noFill/>
              </a:ln>
              <a:solidFill>
                <a:srgbClr val="0082B3"/>
              </a:solidFill>
              <a:effectLst/>
              <a:uLnTx/>
              <a:uFillTx/>
              <a:latin typeface="Arial"/>
              <a:ea typeface="Arial"/>
              <a:cs typeface="Arial"/>
              <a:sym typeface="Arial"/>
            </a:endParaRPr>
          </a:p>
        </p:txBody>
      </p:sp>
      <p:sp>
        <p:nvSpPr>
          <p:cNvPr id="4" name="TextBox 3">
            <a:extLst>
              <a:ext uri="{FF2B5EF4-FFF2-40B4-BE49-F238E27FC236}">
                <a16:creationId xmlns:a16="http://schemas.microsoft.com/office/drawing/2014/main" id="{BE4AB7BA-1D00-B81F-F497-DC503B40B8FD}"/>
              </a:ext>
            </a:extLst>
          </p:cNvPr>
          <p:cNvSpPr txBox="1"/>
          <p:nvPr/>
        </p:nvSpPr>
        <p:spPr bwMode="gray">
          <a:xfrm>
            <a:off x="524810" y="1170895"/>
            <a:ext cx="11459609" cy="1682512"/>
          </a:xfrm>
          <a:prstGeom prst="rect">
            <a:avLst/>
          </a:prstGeom>
          <a:noFill/>
        </p:spPr>
        <p:txBody>
          <a:bodyPr wrap="square" lIns="91440" tIns="45720" rIns="91440" bIns="45720" anchor="t">
            <a:spAutoFit/>
          </a:bodyPr>
          <a:lstStyle/>
          <a:p>
            <a:pPr marL="285750" indent="-285750">
              <a:spcAft>
                <a:spcPts val="600"/>
              </a:spcAft>
              <a:buFont typeface="Arial"/>
              <a:buChar char="•"/>
              <a:defRPr/>
            </a:pPr>
            <a:r>
              <a:rPr kumimoji="0" lang="en-GB" sz="1400" b="0" i="0" u="none" strike="noStrike" kern="1200" cap="none" spc="0" normalizeH="0" baseline="0" noProof="0">
                <a:ln>
                  <a:noFill/>
                </a:ln>
                <a:solidFill>
                  <a:srgbClr val="000000"/>
                </a:solidFill>
                <a:effectLst/>
                <a:uLnTx/>
                <a:uFillTx/>
                <a:latin typeface="Arial"/>
                <a:ea typeface="+mn-ea"/>
                <a:cs typeface="+mn-cs"/>
              </a:rPr>
              <a:t>People aged over 65, babies and young children, those with certain underlying physical or mental health conditions, pregnant women and people living in deprived circumstances are more likely to experience poor health outcomes as a result of exposure to extreme temperatures, flooding and food </a:t>
            </a:r>
            <a:r>
              <a:rPr lang="en-GB" sz="1400">
                <a:solidFill>
                  <a:srgbClr val="000000"/>
                </a:solidFill>
                <a:latin typeface="Arial"/>
              </a:rPr>
              <a:t>insecurity</a:t>
            </a:r>
            <a:r>
              <a:rPr lang="en-GB" sz="1400" baseline="30000">
                <a:solidFill>
                  <a:srgbClr val="000000"/>
                </a:solidFill>
                <a:latin typeface="Arial"/>
              </a:rPr>
              <a:t>1 </a:t>
            </a:r>
            <a:r>
              <a:rPr lang="en-GB" sz="1400">
                <a:solidFill>
                  <a:srgbClr val="000000"/>
                </a:solidFill>
                <a:latin typeface="Arial"/>
              </a:rPr>
              <a:t>. Figure 39 illustrates the impact of high temperatures on people over 65 years of age.  </a:t>
            </a:r>
            <a:endParaRPr lang="en-GB" sz="1400" baseline="30000">
              <a:solidFill>
                <a:srgbClr val="000000"/>
              </a:solidFill>
              <a:latin typeface="Arial"/>
              <a:cs typeface="Arial"/>
            </a:endParaRPr>
          </a:p>
          <a:p>
            <a:pPr marL="285750" indent="-285750">
              <a:spcAft>
                <a:spcPts val="600"/>
              </a:spcAft>
              <a:buFont typeface="Arial"/>
              <a:buChar char="•"/>
              <a:defRPr/>
            </a:pPr>
            <a:r>
              <a:rPr lang="en-GB" sz="1400">
                <a:solidFill>
                  <a:srgbClr val="000000"/>
                </a:solidFill>
                <a:latin typeface="Arial"/>
              </a:rPr>
              <a:t>Climate sensitive health conditions, such as cardiovascular disease and mental health conditions, are unequally distributed across London, with those in the most deprived areas and people from ethnic minority communities most likely to be affected</a:t>
            </a:r>
            <a:r>
              <a:rPr lang="en-GB" sz="1400" baseline="30000">
                <a:solidFill>
                  <a:srgbClr val="000000"/>
                </a:solidFill>
                <a:latin typeface="Arial"/>
              </a:rPr>
              <a:t>2</a:t>
            </a:r>
            <a:r>
              <a:rPr lang="en-GB" sz="1400">
                <a:solidFill>
                  <a:srgbClr val="000000"/>
                </a:solidFill>
                <a:latin typeface="Arial"/>
              </a:rPr>
              <a:t>. Figure 40 illustrates how concerns about health are associated with increased likelihood of Post Traumatic Stress Disorder in people who have been flooded. </a:t>
            </a:r>
            <a:endParaRPr lang="en-GB" sz="1400" b="0" i="0" u="none" strike="noStrike" kern="1200" cap="none" spc="0" normalizeH="0" baseline="30000" noProof="0">
              <a:ln>
                <a:noFill/>
              </a:ln>
              <a:solidFill>
                <a:srgbClr val="000000"/>
              </a:solidFill>
              <a:effectLst/>
              <a:uLnTx/>
              <a:uFillTx/>
              <a:latin typeface="Arial"/>
              <a:cs typeface="Arial"/>
            </a:endParaRPr>
          </a:p>
          <a:p>
            <a:pPr marL="285750" indent="-285750">
              <a:spcAft>
                <a:spcPts val="600"/>
              </a:spcAft>
              <a:buFont typeface="Arial"/>
              <a:buChar char="•"/>
              <a:defRPr/>
            </a:pPr>
            <a:endParaRPr lang="en-GB" sz="1400" baseline="30000">
              <a:solidFill>
                <a:srgbClr val="000000"/>
              </a:solidFill>
              <a:latin typeface="Arial"/>
              <a:cs typeface="Arial"/>
            </a:endParaRPr>
          </a:p>
        </p:txBody>
      </p:sp>
      <p:sp>
        <p:nvSpPr>
          <p:cNvPr id="3" name="Text Placeholder 5">
            <a:extLst>
              <a:ext uri="{FF2B5EF4-FFF2-40B4-BE49-F238E27FC236}">
                <a16:creationId xmlns:a16="http://schemas.microsoft.com/office/drawing/2014/main" id="{9555F1ED-8C00-57E1-E3F1-39F429C3D808}"/>
              </a:ext>
            </a:extLst>
          </p:cNvPr>
          <p:cNvSpPr txBox="1">
            <a:spLocks/>
          </p:cNvSpPr>
          <p:nvPr/>
        </p:nvSpPr>
        <p:spPr>
          <a:xfrm>
            <a:off x="572823" y="2837715"/>
            <a:ext cx="4870165" cy="445691"/>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0000"/>
              </a:buClr>
              <a:defRPr/>
            </a:pPr>
            <a:r>
              <a:rPr kumimoji="0" lang="en-US" sz="1400" b="1" i="0" u="none" strike="noStrike" kern="1200" cap="none" spc="0" normalizeH="0" baseline="0" noProof="0">
                <a:ln>
                  <a:noFill/>
                </a:ln>
                <a:solidFill>
                  <a:srgbClr val="353E43"/>
                </a:solidFill>
                <a:effectLst/>
                <a:uLnTx/>
                <a:uFillTx/>
                <a:latin typeface="Arial"/>
                <a:ea typeface="+mn-ea"/>
                <a:cs typeface="Arial"/>
                <a:sym typeface="Arial"/>
              </a:rPr>
              <a:t>Fig 39. </a:t>
            </a:r>
            <a:r>
              <a:rPr lang="en-US" sz="1400">
                <a:solidFill>
                  <a:srgbClr val="353E43"/>
                </a:solidFill>
                <a:latin typeface="Arial"/>
                <a:cs typeface="Arial"/>
                <a:sym typeface="Arial"/>
              </a:rPr>
              <a:t>Excess deaths by age during heat events in 2022 and 2023</a:t>
            </a:r>
            <a:r>
              <a:rPr lang="en-GB" sz="1400" baseline="30000">
                <a:solidFill>
                  <a:srgbClr val="000000"/>
                </a:solidFill>
                <a:latin typeface="Arial"/>
                <a:cs typeface="Arial"/>
                <a:sym typeface="Arial"/>
              </a:rPr>
              <a:t>3</a:t>
            </a:r>
            <a:endParaRPr kumimoji="0" lang="en-US" sz="1400" b="1" i="0" u="none" strike="noStrike" kern="1200" cap="none" spc="0" normalizeH="0" baseline="30000" noProof="0">
              <a:ln>
                <a:noFill/>
              </a:ln>
              <a:solidFill>
                <a:srgbClr val="353E43"/>
              </a:solidFill>
              <a:effectLst/>
              <a:uLnTx/>
              <a:uFillTx/>
              <a:latin typeface="Arial" panose="020B0604020202020204" pitchFamily="34" charset="0"/>
              <a:ea typeface="+mn-ea"/>
              <a:cs typeface="Arial"/>
            </a:endParaRPr>
          </a:p>
        </p:txBody>
      </p:sp>
      <p:pic>
        <p:nvPicPr>
          <p:cNvPr id="2" name="Picture 1" descr="Graph showing the number of excess deaths during heat events in 2022 and 2023 by age group. The graph shows that the number of excess death is significantly higher in the 65-84 and 85+ age group, relative to any other group. ">
            <a:extLst>
              <a:ext uri="{FF2B5EF4-FFF2-40B4-BE49-F238E27FC236}">
                <a16:creationId xmlns:a16="http://schemas.microsoft.com/office/drawing/2014/main" id="{3DA107FC-D87F-3D5A-1CF7-7756CA2C1CF8}"/>
              </a:ext>
            </a:extLst>
          </p:cNvPr>
          <p:cNvPicPr>
            <a:picLocks noChangeAspect="1"/>
          </p:cNvPicPr>
          <p:nvPr/>
        </p:nvPicPr>
        <p:blipFill>
          <a:blip r:embed="rId3"/>
          <a:stretch>
            <a:fillRect/>
          </a:stretch>
        </p:blipFill>
        <p:spPr>
          <a:xfrm>
            <a:off x="531678" y="3362014"/>
            <a:ext cx="4860333" cy="3037770"/>
          </a:xfrm>
          <a:prstGeom prst="rect">
            <a:avLst/>
          </a:prstGeom>
          <a:ln>
            <a:solidFill>
              <a:schemeClr val="tx2"/>
            </a:solidFill>
          </a:ln>
        </p:spPr>
      </p:pic>
      <p:sp>
        <p:nvSpPr>
          <p:cNvPr id="15" name="Text Placeholder 5">
            <a:extLst>
              <a:ext uri="{FF2B5EF4-FFF2-40B4-BE49-F238E27FC236}">
                <a16:creationId xmlns:a16="http://schemas.microsoft.com/office/drawing/2014/main" id="{7CDDAA86-CFC6-967F-9ED8-1311CCE4E040}"/>
              </a:ext>
            </a:extLst>
          </p:cNvPr>
          <p:cNvSpPr txBox="1">
            <a:spLocks/>
          </p:cNvSpPr>
          <p:nvPr/>
        </p:nvSpPr>
        <p:spPr>
          <a:xfrm>
            <a:off x="5875049" y="2837715"/>
            <a:ext cx="5941141" cy="445691"/>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400" i="0" u="none" strike="noStrike" kern="1200" cap="none" spc="0" normalizeH="0" baseline="0" noProof="0">
                <a:ln>
                  <a:noFill/>
                </a:ln>
                <a:solidFill>
                  <a:srgbClr val="353E43"/>
                </a:solidFill>
                <a:effectLst/>
                <a:uLnTx/>
                <a:uFillTx/>
                <a:latin typeface="Arial"/>
                <a:ea typeface="+mn-ea"/>
                <a:cs typeface="Arial"/>
                <a:sym typeface="Arial"/>
              </a:rPr>
              <a:t>Fig </a:t>
            </a:r>
            <a:r>
              <a:rPr lang="en-US" sz="1400">
                <a:solidFill>
                  <a:srgbClr val="353E43"/>
                </a:solidFill>
                <a:latin typeface="Arial"/>
                <a:cs typeface="Arial"/>
                <a:sym typeface="Arial"/>
              </a:rPr>
              <a:t>40</a:t>
            </a:r>
            <a:r>
              <a:rPr kumimoji="0" lang="en-US" sz="1400" i="0" u="none" strike="noStrike" kern="1200" cap="none" spc="0" normalizeH="0" baseline="0" noProof="0">
                <a:ln>
                  <a:noFill/>
                </a:ln>
                <a:solidFill>
                  <a:srgbClr val="353E43"/>
                </a:solidFill>
                <a:effectLst/>
                <a:uLnTx/>
                <a:uFillTx/>
                <a:latin typeface="Arial"/>
                <a:ea typeface="+mn-ea"/>
                <a:cs typeface="Arial"/>
                <a:sym typeface="Arial"/>
              </a:rPr>
              <a:t>. </a:t>
            </a:r>
            <a:r>
              <a:rPr kumimoji="0" lang="en-GB" sz="1400" i="0" u="none" strike="noStrike" kern="1200" cap="none" spc="0" normalizeH="0" baseline="0" noProof="0">
                <a:ln>
                  <a:noFill/>
                </a:ln>
                <a:solidFill>
                  <a:srgbClr val="353E43"/>
                </a:solidFill>
                <a:effectLst/>
                <a:uLnTx/>
                <a:uFillTx/>
                <a:latin typeface="Arial"/>
                <a:ea typeface="+mn-ea"/>
                <a:cs typeface="Arial"/>
                <a:sym typeface="Arial"/>
              </a:rPr>
              <a:t>People with health concerns as a 'secondary stressor’ after flooding were more likely to experience depression, anxiety and PTSD</a:t>
            </a:r>
            <a:r>
              <a:rPr lang="en-GB" sz="1400" baseline="30000">
                <a:solidFill>
                  <a:srgbClr val="000000"/>
                </a:solidFill>
                <a:latin typeface="Arial"/>
                <a:cs typeface="Arial"/>
                <a:sym typeface="Arial"/>
              </a:rPr>
              <a:t>4</a:t>
            </a:r>
            <a:endParaRPr kumimoji="0" lang="en-GB" sz="1400" i="0" u="none" strike="noStrike" kern="1200" cap="none" spc="0" normalizeH="0" baseline="0" noProof="0">
              <a:ln>
                <a:noFill/>
              </a:ln>
              <a:solidFill>
                <a:srgbClr val="353E43"/>
              </a:solidFill>
              <a:effectLst/>
              <a:uLnTx/>
              <a:uFillTx/>
              <a:latin typeface="Arial"/>
              <a:ea typeface="+mn-ea"/>
              <a:cs typeface="Arial"/>
              <a:sym typeface="Arial"/>
            </a:endParaRPr>
          </a:p>
        </p:txBody>
      </p:sp>
      <p:pic>
        <p:nvPicPr>
          <p:cNvPr id="8" name="Picture 7" descr="A graph showing the adjusted odds ratio of having depression, anxiety or PTSD following flooding for three categories; people with relationship problems, people who have lost items of sentimental value, and people with concerns about health. This broadly shows that people within these categories have higher odds of developing depression, anxiety or PTSD after flooding than the general population. ">
            <a:extLst>
              <a:ext uri="{FF2B5EF4-FFF2-40B4-BE49-F238E27FC236}">
                <a16:creationId xmlns:a16="http://schemas.microsoft.com/office/drawing/2014/main" id="{E9762482-8159-F6B5-25E3-714F28FB6367}"/>
              </a:ext>
            </a:extLst>
          </p:cNvPr>
          <p:cNvPicPr>
            <a:picLocks noChangeAspect="1"/>
          </p:cNvPicPr>
          <p:nvPr/>
        </p:nvPicPr>
        <p:blipFill>
          <a:blip r:embed="rId4"/>
          <a:stretch>
            <a:fillRect/>
          </a:stretch>
        </p:blipFill>
        <p:spPr>
          <a:xfrm>
            <a:off x="5870294" y="3535999"/>
            <a:ext cx="5575127" cy="2863785"/>
          </a:xfrm>
          <a:prstGeom prst="rect">
            <a:avLst/>
          </a:prstGeom>
          <a:ln>
            <a:solidFill>
              <a:schemeClr val="tx2"/>
            </a:solidFill>
          </a:ln>
        </p:spPr>
      </p:pic>
      <p:sp>
        <p:nvSpPr>
          <p:cNvPr id="27" name="Rectangle 26">
            <a:extLst>
              <a:ext uri="{FF2B5EF4-FFF2-40B4-BE49-F238E27FC236}">
                <a16:creationId xmlns:a16="http://schemas.microsoft.com/office/drawing/2014/main" id="{7073FF6B-C2E5-C8F6-D3BA-0A675C7F12B0}"/>
              </a:ext>
            </a:extLst>
          </p:cNvPr>
          <p:cNvSpPr/>
          <p:nvPr/>
        </p:nvSpPr>
        <p:spPr>
          <a:xfrm>
            <a:off x="479575" y="6459029"/>
            <a:ext cx="10485274" cy="246221"/>
          </a:xfrm>
          <a:prstGeom prst="rect">
            <a:avLst/>
          </a:prstGeom>
        </p:spPr>
        <p:txBody>
          <a:bodyPr wrap="square" lIns="91440" tIns="45720" rIns="91440" bIns="45720" anchor="t">
            <a:spAutoFit/>
          </a:bodyPr>
          <a:lstStyle/>
          <a:p>
            <a:pPr lvl="0">
              <a:defRPr/>
            </a:pPr>
            <a:r>
              <a:rPr kumimoji="0" lang="en-GB" sz="1000" b="0" i="0" u="none" strike="noStrike" kern="1200" cap="none" spc="0" normalizeH="0" baseline="0" noProof="0">
                <a:ln>
                  <a:noFill/>
                </a:ln>
                <a:solidFill>
                  <a:srgbClr val="353E43"/>
                </a:solidFill>
                <a:effectLst/>
                <a:uLnTx/>
                <a:uFillTx/>
                <a:latin typeface="Arial"/>
                <a:ea typeface="+mn-ea"/>
                <a:cs typeface="Arial"/>
              </a:rPr>
              <a:t>Source: (1) </a:t>
            </a:r>
            <a:r>
              <a:rPr kumimoji="0" lang="en-GB" sz="1000" b="0" i="0" u="none" strike="noStrike" kern="1200" cap="none" spc="0" normalizeH="0" baseline="0" noProof="0">
                <a:ln>
                  <a:noFill/>
                </a:ln>
                <a:solidFill>
                  <a:srgbClr val="353E43"/>
                </a:solidFill>
                <a:effectLst/>
                <a:uLnTx/>
                <a:uFillTx/>
                <a:latin typeface="Arial"/>
                <a:ea typeface="+mn-ea"/>
                <a:cs typeface="Arial"/>
                <a:hlinkClick r:id="rId5"/>
              </a:rPr>
              <a:t>UKHSA</a:t>
            </a:r>
            <a:r>
              <a:rPr kumimoji="0" lang="en-GB" sz="1000" b="0" i="0" u="none" strike="noStrike" kern="1200" cap="none" spc="0" normalizeH="0" baseline="0" noProof="0">
                <a:ln>
                  <a:noFill/>
                </a:ln>
                <a:solidFill>
                  <a:srgbClr val="353E43"/>
                </a:solidFill>
                <a:effectLst/>
                <a:uLnTx/>
                <a:uFillTx/>
                <a:latin typeface="Arial"/>
                <a:ea typeface="+mn-ea"/>
                <a:cs typeface="Arial"/>
              </a:rPr>
              <a:t> (2) </a:t>
            </a:r>
            <a:r>
              <a:rPr kumimoji="0" lang="en-GB" sz="1000" b="0" i="0" u="none" strike="noStrike" kern="1200" cap="none" spc="0" normalizeH="0" baseline="0" noProof="0">
                <a:ln>
                  <a:noFill/>
                </a:ln>
                <a:solidFill>
                  <a:srgbClr val="353E43"/>
                </a:solidFill>
                <a:effectLst/>
                <a:uLnTx/>
                <a:uFillTx/>
                <a:latin typeface="Arial"/>
                <a:ea typeface="+mn-ea"/>
                <a:cs typeface="Arial"/>
                <a:hlinkClick r:id="rId6"/>
              </a:rPr>
              <a:t>OHID PHOF</a:t>
            </a:r>
            <a:r>
              <a:rPr kumimoji="0" lang="en-GB" sz="1000" b="0" i="0" u="none" strike="noStrike" kern="1200" cap="none" spc="0" normalizeH="0" baseline="0" noProof="0">
                <a:ln>
                  <a:noFill/>
                </a:ln>
                <a:solidFill>
                  <a:srgbClr val="353E43"/>
                </a:solidFill>
                <a:effectLst/>
                <a:uLnTx/>
                <a:uFillTx/>
                <a:latin typeface="Arial"/>
                <a:ea typeface="+mn-ea"/>
                <a:cs typeface="Arial"/>
              </a:rPr>
              <a:t> (3) </a:t>
            </a:r>
            <a:r>
              <a:rPr lang="en-GB" sz="1000">
                <a:solidFill>
                  <a:srgbClr val="353E43"/>
                </a:solidFill>
                <a:latin typeface="Arial"/>
                <a:cs typeface="Arial"/>
                <a:hlinkClick r:id="rId7"/>
              </a:rPr>
              <a:t>UKHSA</a:t>
            </a:r>
            <a:r>
              <a:rPr lang="en-GB" sz="1000">
                <a:solidFill>
                  <a:srgbClr val="353E43"/>
                </a:solidFill>
                <a:latin typeface="Arial"/>
                <a:cs typeface="Arial"/>
              </a:rPr>
              <a:t> </a:t>
            </a:r>
            <a:r>
              <a:rPr kumimoji="0" lang="en-GB" sz="1000" b="0" i="0" u="none" strike="noStrike" kern="1200" cap="none" spc="0" normalizeH="0" baseline="0" noProof="0">
                <a:ln>
                  <a:noFill/>
                </a:ln>
                <a:solidFill>
                  <a:srgbClr val="353E43"/>
                </a:solidFill>
                <a:effectLst/>
                <a:uLnTx/>
                <a:uFillTx/>
                <a:latin typeface="Arial"/>
                <a:ea typeface="+mn-ea"/>
                <a:cs typeface="Arial"/>
              </a:rPr>
              <a:t>(</a:t>
            </a:r>
            <a:r>
              <a:rPr lang="en-GB" sz="1000">
                <a:solidFill>
                  <a:srgbClr val="353E43"/>
                </a:solidFill>
                <a:latin typeface="Arial"/>
                <a:cs typeface="Arial"/>
              </a:rPr>
              <a:t>4</a:t>
            </a:r>
            <a:r>
              <a:rPr kumimoji="0" lang="en-GB" sz="1000" b="0" i="0" u="none" strike="noStrike" kern="1200" cap="none" spc="0" normalizeH="0" baseline="0" noProof="0">
                <a:ln>
                  <a:noFill/>
                </a:ln>
                <a:solidFill>
                  <a:srgbClr val="353E43"/>
                </a:solidFill>
                <a:effectLst/>
                <a:uLnTx/>
                <a:uFillTx/>
                <a:latin typeface="Arial"/>
                <a:ea typeface="+mn-ea"/>
                <a:cs typeface="Arial"/>
              </a:rPr>
              <a:t>) </a:t>
            </a:r>
            <a:r>
              <a:rPr lang="en-GB" sz="1000">
                <a:solidFill>
                  <a:srgbClr val="353E43"/>
                </a:solidFill>
                <a:cs typeface="Arial"/>
                <a:hlinkClick r:id="rId8"/>
              </a:rPr>
              <a:t>The English National Study of Flooding and Health</a:t>
            </a:r>
            <a:endParaRPr kumimoji="0" lang="en-GB" sz="1000" b="0" i="0" u="none" strike="noStrike" kern="1200" cap="none" spc="0" normalizeH="0" baseline="0" noProof="0">
              <a:ln>
                <a:noFill/>
              </a:ln>
              <a:solidFill>
                <a:srgbClr val="353E43"/>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21721314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F1360EA-DA65-B76B-3CE1-99261AE1805D}"/>
              </a:ext>
            </a:extLst>
          </p:cNvPr>
          <p:cNvSpPr txBox="1"/>
          <p:nvPr/>
        </p:nvSpPr>
        <p:spPr>
          <a:xfrm>
            <a:off x="572823" y="116510"/>
            <a:ext cx="106199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353E43"/>
                </a:solidFill>
                <a:effectLst/>
                <a:uLnTx/>
                <a:uFillTx/>
                <a:latin typeface="Arial"/>
                <a:ea typeface="+mn-ea"/>
                <a:cs typeface="+mn-cs"/>
              </a:rPr>
              <a:t>8. ENVIRONMENTAL SUSTAINABILITY AND EQUITY</a:t>
            </a:r>
          </a:p>
        </p:txBody>
      </p:sp>
      <p:sp>
        <p:nvSpPr>
          <p:cNvPr id="10" name="Title 2">
            <a:extLst>
              <a:ext uri="{FF2B5EF4-FFF2-40B4-BE49-F238E27FC236}">
                <a16:creationId xmlns:a16="http://schemas.microsoft.com/office/drawing/2014/main" id="{639F0BFB-0F52-4050-8760-71FA27AD612F}"/>
              </a:ext>
            </a:extLst>
          </p:cNvPr>
          <p:cNvSpPr txBox="1">
            <a:spLocks noGrp="1"/>
          </p:cNvSpPr>
          <p:nvPr>
            <p:ph type="title" idx="4294967295"/>
          </p:nvPr>
        </p:nvSpPr>
        <p:spPr>
          <a:xfrm>
            <a:off x="572173" y="588687"/>
            <a:ext cx="11206962" cy="493941"/>
          </a:xfrm>
          <a:prstGeom prst="rect">
            <a:avLst/>
          </a:prstGeom>
          <a:noFill/>
          <a:ln w="25400" cap="flat" cmpd="sng" algn="ctr">
            <a:noFill/>
            <a:prstDash val="solid"/>
          </a:ln>
          <a:effectLst/>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0" tIns="45700" rIns="91425" bIns="457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rgbClr val="EE266D"/>
              </a:buClr>
              <a:buSzPts val="2800"/>
              <a:buFont typeface="Arial"/>
              <a:buNone/>
              <a:tabLst/>
              <a:defRPr/>
            </a:pPr>
            <a:r>
              <a:rPr kumimoji="0" lang="en-GB" sz="2900" b="1" i="0" u="none" strike="noStrike" kern="0" cap="none" spc="190" normalizeH="0" baseline="0" noProof="0">
                <a:ln>
                  <a:noFill/>
                </a:ln>
                <a:solidFill>
                  <a:srgbClr val="0082B3"/>
                </a:solidFill>
                <a:effectLst/>
                <a:uLnTx/>
                <a:uFillTx/>
                <a:latin typeface="Arial"/>
                <a:ea typeface="Arial"/>
                <a:cs typeface="Arial"/>
                <a:sym typeface="Arial"/>
              </a:rPr>
              <a:t>INEQUALITY</a:t>
            </a:r>
            <a:r>
              <a:rPr kumimoji="0" lang="en-GB" sz="2400" b="1" i="0" u="none" strike="noStrike" kern="0" cap="none" spc="190" normalizeH="0" baseline="0" noProof="0">
                <a:ln>
                  <a:noFill/>
                </a:ln>
                <a:solidFill>
                  <a:srgbClr val="0082B3"/>
                </a:solidFill>
                <a:effectLst/>
                <a:uLnTx/>
                <a:uFillTx/>
                <a:latin typeface="Arial"/>
                <a:ea typeface="Arial"/>
                <a:cs typeface="Arial"/>
                <a:sym typeface="Arial"/>
              </a:rPr>
              <a:t> </a:t>
            </a:r>
            <a:r>
              <a:rPr kumimoji="0" lang="en-GB" sz="2900" b="1" i="0" u="none" strike="noStrike" kern="0" cap="none" spc="190" normalizeH="0" baseline="0" noProof="0">
                <a:ln>
                  <a:noFill/>
                </a:ln>
                <a:solidFill>
                  <a:srgbClr val="0082B3"/>
                </a:solidFill>
                <a:effectLst/>
                <a:uLnTx/>
                <a:uFillTx/>
                <a:latin typeface="Arial"/>
                <a:ea typeface="Arial"/>
                <a:cs typeface="Arial"/>
                <a:sym typeface="Arial"/>
              </a:rPr>
              <a:t>IN</a:t>
            </a:r>
            <a:r>
              <a:rPr kumimoji="0" lang="en-GB" sz="2400" b="1" i="0" u="none" strike="noStrike" kern="0" cap="none" spc="190" normalizeH="0" baseline="0" noProof="0">
                <a:ln>
                  <a:noFill/>
                </a:ln>
                <a:solidFill>
                  <a:srgbClr val="0082B3"/>
                </a:solidFill>
                <a:effectLst/>
                <a:uLnTx/>
                <a:uFillTx/>
                <a:latin typeface="Arial"/>
                <a:ea typeface="Arial"/>
                <a:cs typeface="Arial"/>
                <a:sym typeface="Arial"/>
              </a:rPr>
              <a:t> </a:t>
            </a:r>
            <a:r>
              <a:rPr kumimoji="0" lang="en-GB" sz="2900" b="1" i="0" u="none" strike="noStrike" kern="0" cap="none" spc="190" normalizeH="0" baseline="0" noProof="0">
                <a:ln>
                  <a:noFill/>
                </a:ln>
                <a:solidFill>
                  <a:srgbClr val="0082B3"/>
                </a:solidFill>
                <a:effectLst/>
                <a:uLnTx/>
                <a:uFillTx/>
                <a:latin typeface="Arial"/>
                <a:ea typeface="Arial"/>
                <a:cs typeface="Arial"/>
                <a:sym typeface="Arial"/>
              </a:rPr>
              <a:t>ADAPTIVE</a:t>
            </a:r>
            <a:r>
              <a:rPr kumimoji="0" lang="en-GB" sz="2400" b="1" i="0" u="none" strike="noStrike" kern="0" cap="none" spc="190" normalizeH="0" baseline="0" noProof="0">
                <a:ln>
                  <a:noFill/>
                </a:ln>
                <a:solidFill>
                  <a:srgbClr val="0082B3"/>
                </a:solidFill>
                <a:effectLst/>
                <a:uLnTx/>
                <a:uFillTx/>
                <a:latin typeface="Arial"/>
                <a:ea typeface="Arial"/>
                <a:cs typeface="Arial"/>
                <a:sym typeface="Arial"/>
              </a:rPr>
              <a:t> </a:t>
            </a:r>
            <a:r>
              <a:rPr kumimoji="0" lang="en-GB" sz="2900" b="1" i="0" u="none" strike="noStrike" kern="0" cap="none" spc="190" normalizeH="0" baseline="0" noProof="0">
                <a:ln>
                  <a:noFill/>
                </a:ln>
                <a:solidFill>
                  <a:srgbClr val="0082B3"/>
                </a:solidFill>
                <a:effectLst/>
                <a:uLnTx/>
                <a:uFillTx/>
                <a:latin typeface="Arial"/>
                <a:ea typeface="Arial"/>
                <a:cs typeface="Arial"/>
                <a:sym typeface="Arial"/>
              </a:rPr>
              <a:t>CAPACITY</a:t>
            </a:r>
            <a:r>
              <a:rPr kumimoji="0" lang="en-GB" sz="2000" b="1" i="0" u="none" strike="noStrike" kern="0" cap="none" spc="190" normalizeH="0" baseline="0" noProof="0">
                <a:ln>
                  <a:noFill/>
                </a:ln>
                <a:solidFill>
                  <a:srgbClr val="0082B3"/>
                </a:solidFill>
                <a:effectLst/>
                <a:uLnTx/>
                <a:uFillTx/>
                <a:latin typeface="Arial"/>
                <a:ea typeface="Arial"/>
                <a:cs typeface="Arial"/>
                <a:sym typeface="Arial"/>
              </a:rPr>
              <a:t> </a:t>
            </a:r>
            <a:r>
              <a:rPr kumimoji="0" lang="en-GB" sz="2900" b="1" i="0" u="none" strike="noStrike" kern="0" cap="none" spc="190" normalizeH="0" baseline="0" noProof="0">
                <a:ln>
                  <a:noFill/>
                </a:ln>
                <a:solidFill>
                  <a:srgbClr val="0082B3"/>
                </a:solidFill>
                <a:effectLst/>
                <a:uLnTx/>
                <a:uFillTx/>
                <a:latin typeface="Arial"/>
                <a:ea typeface="Arial"/>
                <a:cs typeface="Arial"/>
                <a:sym typeface="Arial"/>
              </a:rPr>
              <a:t>TO</a:t>
            </a:r>
            <a:r>
              <a:rPr kumimoji="0" lang="en-GB" sz="2400" b="1" i="0" u="none" strike="noStrike" kern="0" cap="none" spc="190" normalizeH="0" baseline="0" noProof="0">
                <a:ln>
                  <a:noFill/>
                </a:ln>
                <a:solidFill>
                  <a:srgbClr val="0082B3"/>
                </a:solidFill>
                <a:effectLst/>
                <a:uLnTx/>
                <a:uFillTx/>
                <a:latin typeface="Arial"/>
                <a:ea typeface="Arial"/>
                <a:cs typeface="Arial"/>
                <a:sym typeface="Arial"/>
              </a:rPr>
              <a:t> </a:t>
            </a:r>
            <a:r>
              <a:rPr kumimoji="0" lang="en-GB" sz="2900" b="1" i="0" u="none" strike="noStrike" kern="0" cap="none" spc="190" normalizeH="0" baseline="0" noProof="0">
                <a:ln>
                  <a:noFill/>
                </a:ln>
                <a:solidFill>
                  <a:srgbClr val="0082B3"/>
                </a:solidFill>
                <a:effectLst/>
                <a:uLnTx/>
                <a:uFillTx/>
                <a:latin typeface="Arial"/>
                <a:ea typeface="Arial"/>
                <a:cs typeface="Arial"/>
                <a:sym typeface="Arial"/>
              </a:rPr>
              <a:t>CLIMATE RISK</a:t>
            </a:r>
            <a:endParaRPr kumimoji="0" lang="en-US" sz="2900" b="1" i="0" u="none" strike="noStrike" kern="1200" cap="none" spc="0" normalizeH="0" baseline="0" noProof="0">
              <a:ln>
                <a:noFill/>
              </a:ln>
              <a:solidFill>
                <a:srgbClr val="0082B3"/>
              </a:solidFill>
              <a:effectLst/>
              <a:uLnTx/>
              <a:uFillTx/>
              <a:latin typeface="Arial"/>
              <a:ea typeface="Arial"/>
              <a:cs typeface="Arial"/>
              <a:sym typeface="Arial"/>
            </a:endParaRPr>
          </a:p>
        </p:txBody>
      </p:sp>
      <p:sp>
        <p:nvSpPr>
          <p:cNvPr id="5" name="Content Placeholder 1">
            <a:extLst>
              <a:ext uri="{FF2B5EF4-FFF2-40B4-BE49-F238E27FC236}">
                <a16:creationId xmlns:a16="http://schemas.microsoft.com/office/drawing/2014/main" id="{7D8E72DE-8E6D-1924-071E-EA88524B6B1D}"/>
              </a:ext>
            </a:extLst>
          </p:cNvPr>
          <p:cNvSpPr txBox="1">
            <a:spLocks noGrp="1"/>
          </p:cNvSpPr>
          <p:nvPr>
            <p:ph sz="quarter" idx="11"/>
          </p:nvPr>
        </p:nvSpPr>
        <p:spPr bwMode="gray">
          <a:xfrm>
            <a:off x="572173" y="1136072"/>
            <a:ext cx="10937647" cy="738664"/>
          </a:xfrm>
          <a:prstGeom prst="rect">
            <a:avLst/>
          </a:prstGeom>
          <a:noFill/>
        </p:spPr>
        <p:txBody>
          <a:bodyPr vert="horz" wrap="square" lIns="0" tIns="45720" rIns="91440" bIns="45720" rtlCol="0" anchor="t">
            <a:spAutoFit/>
          </a:bodyPr>
          <a:lstStyle/>
          <a:p>
            <a:pPr marL="285750" indent="-285750"/>
            <a:r>
              <a:rPr lang="en-US" sz="1400">
                <a:solidFill>
                  <a:srgbClr val="333333"/>
                </a:solidFill>
                <a:latin typeface="+mj-lt"/>
                <a:cs typeface="Arial"/>
              </a:rPr>
              <a:t>People experiencing disadvantage are less likely to have the capacity, resources and opportunity to adapt and respond to climate change, for example, through implementing options for adaptation as described in Table 2.</a:t>
            </a:r>
            <a:r>
              <a:rPr lang="en-US" sz="1400" baseline="30000">
                <a:solidFill>
                  <a:srgbClr val="333333"/>
                </a:solidFill>
                <a:latin typeface="+mj-lt"/>
              </a:rPr>
              <a:t> 1</a:t>
            </a:r>
            <a:r>
              <a:rPr lang="en-US" sz="1400">
                <a:solidFill>
                  <a:srgbClr val="333333"/>
                </a:solidFill>
                <a:latin typeface="+mj-lt"/>
                <a:cs typeface="Arial"/>
              </a:rPr>
              <a:t>  They are also less likely to live in areas that benefit from interventions that reduce risk, such as urban greening</a:t>
            </a:r>
            <a:r>
              <a:rPr lang="en-US" sz="1400">
                <a:solidFill>
                  <a:srgbClr val="333333"/>
                </a:solidFill>
                <a:latin typeface="+mj-lt"/>
              </a:rPr>
              <a:t> (see Slide 46: Access to Green Space)</a:t>
            </a:r>
            <a:endParaRPr lang="en-GB" sz="2000">
              <a:solidFill>
                <a:srgbClr val="000000"/>
              </a:solidFill>
              <a:latin typeface="+mj-lt"/>
              <a:cs typeface="Arial"/>
            </a:endParaRPr>
          </a:p>
        </p:txBody>
      </p:sp>
      <p:sp>
        <p:nvSpPr>
          <p:cNvPr id="12" name="Content Placeholder 1">
            <a:extLst>
              <a:ext uri="{FF2B5EF4-FFF2-40B4-BE49-F238E27FC236}">
                <a16:creationId xmlns:a16="http://schemas.microsoft.com/office/drawing/2014/main" id="{5C0E1555-F8FC-6456-686A-99808FFEC2DB}"/>
              </a:ext>
            </a:extLst>
          </p:cNvPr>
          <p:cNvSpPr txBox="1">
            <a:spLocks/>
          </p:cNvSpPr>
          <p:nvPr/>
        </p:nvSpPr>
        <p:spPr bwMode="gray">
          <a:xfrm>
            <a:off x="579315" y="1925866"/>
            <a:ext cx="10930505" cy="954107"/>
          </a:xfrm>
          <a:prstGeom prst="rect">
            <a:avLst/>
          </a:prstGeom>
          <a:noFill/>
        </p:spPr>
        <p:txBody>
          <a:bodyPr vert="horz" wrap="square" lIns="0" tIns="45720" rIns="91440" bIns="45720" rtlCol="0" anchor="t">
            <a:spAutoFit/>
          </a:bodyPr>
          <a:lstStyle>
            <a:lvl1pPr marL="228600" indent="-228600" algn="l" defTabSz="914400" rtl="0" eaLnBrk="1" latinLnBrk="0" hangingPunct="1">
              <a:lnSpc>
                <a:spcPct val="100000"/>
              </a:lnSpc>
              <a:spcBef>
                <a:spcPts val="0"/>
              </a:spcBef>
              <a:spcAft>
                <a:spcPts val="0"/>
              </a:spcAft>
              <a:buFont typeface="Arial" panose="020B0604020202020204" pitchFamily="34" charset="0"/>
              <a:buChar char="•"/>
              <a:defRPr lang="en-US" sz="1600"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lang="en-US" sz="1600" kern="1200" dirty="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lang="en-US" sz="1600" kern="1200" dirty="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lang="en-US" sz="1600" kern="1200" dirty="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lang="en-GB" sz="1600" kern="1200" dirty="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sz="1400" b="0" i="0" u="none" strike="noStrike" kern="1200" cap="none" spc="0" normalizeH="0" baseline="0" noProof="0">
                <a:ln>
                  <a:noFill/>
                </a:ln>
                <a:solidFill>
                  <a:srgbClr val="333333"/>
                </a:solidFill>
                <a:effectLst/>
                <a:uLnTx/>
                <a:uFillTx/>
                <a:latin typeface="Arial"/>
                <a:ea typeface="+mn-ea"/>
                <a:cs typeface="Arial"/>
              </a:rPr>
              <a:t>Figure 41 illustrates projected trends in the number of people with dementia, an increase that will occur in parallel with a warming and increasingly volatile climate. Those with physical and mental </a:t>
            </a:r>
            <a:r>
              <a:rPr lang="en-US" sz="1400">
                <a:solidFill>
                  <a:srgbClr val="333333"/>
                </a:solidFill>
                <a:latin typeface="Arial"/>
                <a:cs typeface="Arial"/>
              </a:rPr>
              <a:t>disabilities, who rely on support to live independently, or have cognitive impairment (</a:t>
            </a:r>
            <a:r>
              <a:rPr lang="en-US" sz="1400" err="1">
                <a:solidFill>
                  <a:srgbClr val="333333"/>
                </a:solidFill>
                <a:latin typeface="Arial"/>
                <a:cs typeface="Arial"/>
              </a:rPr>
              <a:t>eg</a:t>
            </a:r>
            <a:r>
              <a:rPr lang="en-US" sz="1400">
                <a:solidFill>
                  <a:srgbClr val="333333"/>
                </a:solidFill>
                <a:latin typeface="Arial"/>
                <a:cs typeface="Arial"/>
              </a:rPr>
              <a:t> dementia, substance abuse) will find it difficult prepare, recover and respond to increasingly frequent and intense extreme weather events</a:t>
            </a:r>
            <a:r>
              <a:rPr lang="en-US" sz="1400" baseline="30000">
                <a:solidFill>
                  <a:srgbClr val="333333"/>
                </a:solidFill>
                <a:latin typeface="Arial"/>
                <a:cs typeface="Arial"/>
              </a:rPr>
              <a:t>2</a:t>
            </a:r>
            <a:r>
              <a:rPr lang="en-US" sz="1400">
                <a:solidFill>
                  <a:srgbClr val="333333"/>
                </a:solidFill>
                <a:latin typeface="Arial"/>
                <a:cs typeface="Arial"/>
              </a:rPr>
              <a:t>.</a:t>
            </a:r>
            <a:endParaRPr kumimoji="0" lang="en-US" sz="1400" b="0" i="0" u="none" strike="noStrike" kern="1200" cap="none" spc="0" normalizeH="0" baseline="30000" noProof="0">
              <a:ln>
                <a:noFill/>
              </a:ln>
              <a:solidFill>
                <a:srgbClr val="333333"/>
              </a:solidFill>
              <a:effectLst/>
              <a:uLnTx/>
              <a:uFillTx/>
              <a:latin typeface="Arial"/>
              <a:ea typeface="+mn-ea"/>
              <a:cs typeface="Arial" panose="020B0604020202020204" pitchFamily="34" charset="0"/>
            </a:endParaRPr>
          </a:p>
        </p:txBody>
      </p:sp>
      <p:sp>
        <p:nvSpPr>
          <p:cNvPr id="16" name="Text Placeholder 5">
            <a:extLst>
              <a:ext uri="{FF2B5EF4-FFF2-40B4-BE49-F238E27FC236}">
                <a16:creationId xmlns:a16="http://schemas.microsoft.com/office/drawing/2014/main" id="{6BEE2A05-FC62-6B0C-F503-F97DC90638CF}"/>
              </a:ext>
            </a:extLst>
          </p:cNvPr>
          <p:cNvSpPr txBox="1">
            <a:spLocks/>
          </p:cNvSpPr>
          <p:nvPr/>
        </p:nvSpPr>
        <p:spPr>
          <a:xfrm>
            <a:off x="798616" y="2991946"/>
            <a:ext cx="4462576" cy="267697"/>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400" b="1" i="0" u="none" strike="noStrike" kern="1200" cap="none" spc="0" normalizeH="0" baseline="0" noProof="0">
                <a:ln>
                  <a:noFill/>
                </a:ln>
                <a:solidFill>
                  <a:srgbClr val="353E43"/>
                </a:solidFill>
                <a:effectLst/>
                <a:uLnTx/>
                <a:uFillTx/>
                <a:latin typeface="Arial"/>
                <a:ea typeface="+mn-ea"/>
                <a:cs typeface="Arial"/>
                <a:sym typeface="Arial"/>
              </a:rPr>
              <a:t>Table </a:t>
            </a:r>
            <a:r>
              <a:rPr lang="en-US" sz="1400">
                <a:solidFill>
                  <a:srgbClr val="353E43"/>
                </a:solidFill>
                <a:latin typeface="Arial"/>
                <a:cs typeface="Arial"/>
                <a:sym typeface="Arial"/>
              </a:rPr>
              <a:t>2</a:t>
            </a:r>
            <a:r>
              <a:rPr kumimoji="0" lang="en-US" sz="1400" b="1" i="0" u="none" strike="noStrike" kern="1200" cap="none" spc="0" normalizeH="0" baseline="0" noProof="0">
                <a:ln>
                  <a:noFill/>
                </a:ln>
                <a:solidFill>
                  <a:srgbClr val="353E43"/>
                </a:solidFill>
                <a:effectLst/>
                <a:uLnTx/>
                <a:uFillTx/>
                <a:latin typeface="Arial"/>
                <a:ea typeface="+mn-ea"/>
                <a:cs typeface="Arial"/>
                <a:sym typeface="Arial"/>
              </a:rPr>
              <a:t>. Options for adaptation to climate risks</a:t>
            </a:r>
            <a:endParaRPr kumimoji="0" lang="en-US" sz="1400" b="1" i="0" u="none" strike="noStrike" kern="1200" cap="none" spc="0" normalizeH="0" baseline="0" noProof="0">
              <a:ln>
                <a:noFill/>
              </a:ln>
              <a:solidFill>
                <a:srgbClr val="353E43"/>
              </a:solidFill>
              <a:effectLst/>
              <a:uLnTx/>
              <a:uFillTx/>
              <a:latin typeface="Arial" panose="020B0604020202020204" pitchFamily="34" charset="0"/>
              <a:ea typeface="+mn-ea"/>
              <a:cs typeface="Arial"/>
            </a:endParaRPr>
          </a:p>
        </p:txBody>
      </p:sp>
      <p:graphicFrame>
        <p:nvGraphicFramePr>
          <p:cNvPr id="7" name="Table 6">
            <a:extLst>
              <a:ext uri="{FF2B5EF4-FFF2-40B4-BE49-F238E27FC236}">
                <a16:creationId xmlns:a16="http://schemas.microsoft.com/office/drawing/2014/main" id="{2C5E596A-7D5A-9D97-B430-8F75218F9E93}"/>
              </a:ext>
            </a:extLst>
          </p:cNvPr>
          <p:cNvGraphicFramePr>
            <a:graphicFrameLocks noGrp="1"/>
          </p:cNvGraphicFramePr>
          <p:nvPr>
            <p:extLst>
              <p:ext uri="{D42A27DB-BD31-4B8C-83A1-F6EECF244321}">
                <p14:modId xmlns:p14="http://schemas.microsoft.com/office/powerpoint/2010/main" val="1293014239"/>
              </p:ext>
            </p:extLst>
          </p:nvPr>
        </p:nvGraphicFramePr>
        <p:xfrm>
          <a:off x="798616" y="3289796"/>
          <a:ext cx="4104979" cy="3008931"/>
        </p:xfrm>
        <a:graphic>
          <a:graphicData uri="http://schemas.openxmlformats.org/drawingml/2006/table">
            <a:tbl>
              <a:tblPr firstRow="1" bandRow="1">
                <a:tableStyleId>{306799F8-075E-4A3A-A7F6-7FBC6576F1A4}</a:tableStyleId>
              </a:tblPr>
              <a:tblGrid>
                <a:gridCol w="1159640">
                  <a:extLst>
                    <a:ext uri="{9D8B030D-6E8A-4147-A177-3AD203B41FA5}">
                      <a16:colId xmlns:a16="http://schemas.microsoft.com/office/drawing/2014/main" val="3463821963"/>
                    </a:ext>
                  </a:extLst>
                </a:gridCol>
                <a:gridCol w="2945339">
                  <a:extLst>
                    <a:ext uri="{9D8B030D-6E8A-4147-A177-3AD203B41FA5}">
                      <a16:colId xmlns:a16="http://schemas.microsoft.com/office/drawing/2014/main" val="979278267"/>
                    </a:ext>
                  </a:extLst>
                </a:gridCol>
              </a:tblGrid>
              <a:tr h="832249">
                <a:tc>
                  <a:txBody>
                    <a:bodyPr/>
                    <a:lstStyle/>
                    <a:p>
                      <a:pPr lvl="0">
                        <a:buNone/>
                      </a:pPr>
                      <a:r>
                        <a:rPr lang="en-GB" sz="1000" b="1" u="none" strike="noStrike" noProof="0">
                          <a:solidFill>
                            <a:srgbClr val="FFFFFF"/>
                          </a:solidFill>
                        </a:rPr>
                        <a:t>Adapting to heatwaves</a:t>
                      </a:r>
                      <a:endParaRPr lang="en-US" sz="1000" b="1"/>
                    </a:p>
                  </a:txBody>
                  <a:tcPr>
                    <a:solidFill>
                      <a:schemeClr val="accent3">
                        <a:lumMod val="50000"/>
                      </a:schemeClr>
                    </a:solidFill>
                  </a:tcPr>
                </a:tc>
                <a:tc>
                  <a:txBody>
                    <a:bodyPr/>
                    <a:lstStyle/>
                    <a:p>
                      <a:pPr marL="91440" lvl="0" indent="-91440" algn="l">
                        <a:lnSpc>
                          <a:spcPct val="100000"/>
                        </a:lnSpc>
                        <a:buFont typeface="Arial"/>
                        <a:buChar char="•"/>
                      </a:pPr>
                      <a:r>
                        <a:rPr lang="en-GB" sz="1000" b="1" u="none" strike="noStrike" baseline="0" noProof="0">
                          <a:solidFill>
                            <a:schemeClr val="tx1">
                              <a:lumMod val="50000"/>
                            </a:schemeClr>
                          </a:solidFill>
                        </a:rPr>
                        <a:t>Installing passive cooling measures at home</a:t>
                      </a:r>
                      <a:endParaRPr lang="en-US" sz="1000" b="1">
                        <a:solidFill>
                          <a:schemeClr val="tx1">
                            <a:lumMod val="50000"/>
                          </a:schemeClr>
                        </a:solidFill>
                      </a:endParaRPr>
                    </a:p>
                    <a:p>
                      <a:pPr marL="91440" lvl="0" indent="-91440" algn="l">
                        <a:lnSpc>
                          <a:spcPct val="100000"/>
                        </a:lnSpc>
                        <a:buFont typeface="Arial"/>
                        <a:buChar char="•"/>
                      </a:pPr>
                      <a:r>
                        <a:rPr lang="en-GB" sz="1000" b="1" u="none" strike="noStrike" baseline="0" noProof="0">
                          <a:solidFill>
                            <a:schemeClr val="tx1">
                              <a:lumMod val="50000"/>
                            </a:schemeClr>
                          </a:solidFill>
                        </a:rPr>
                        <a:t>Improving ventilation at home</a:t>
                      </a:r>
                    </a:p>
                    <a:p>
                      <a:pPr marL="91440" lvl="0" indent="-91440" algn="l">
                        <a:lnSpc>
                          <a:spcPct val="100000"/>
                        </a:lnSpc>
                        <a:buFont typeface="Arial"/>
                        <a:buChar char="•"/>
                      </a:pPr>
                      <a:r>
                        <a:rPr lang="en-GB" sz="1000" b="1" u="none" strike="noStrike" baseline="0" noProof="0">
                          <a:solidFill>
                            <a:schemeClr val="tx1">
                              <a:lumMod val="50000"/>
                            </a:schemeClr>
                          </a:solidFill>
                        </a:rPr>
                        <a:t>Working from home to avoid travelling in hot weather</a:t>
                      </a:r>
                      <a:endParaRPr lang="en-GB" sz="1000" b="1">
                        <a:solidFill>
                          <a:schemeClr val="tx1">
                            <a:lumMod val="50000"/>
                          </a:schemeClr>
                        </a:solidFill>
                      </a:endParaRPr>
                    </a:p>
                  </a:txBody>
                  <a:tcPr>
                    <a:solidFill>
                      <a:schemeClr val="accent3">
                        <a:lumMod val="20000"/>
                        <a:lumOff val="80000"/>
                      </a:schemeClr>
                    </a:solidFill>
                  </a:tcPr>
                </a:tc>
                <a:extLst>
                  <a:ext uri="{0D108BD9-81ED-4DB2-BD59-A6C34878D82A}">
                    <a16:rowId xmlns:a16="http://schemas.microsoft.com/office/drawing/2014/main" val="336484774"/>
                  </a:ext>
                </a:extLst>
              </a:tr>
              <a:tr h="832249">
                <a:tc>
                  <a:txBody>
                    <a:bodyPr/>
                    <a:lstStyle/>
                    <a:p>
                      <a:pPr lvl="0">
                        <a:buNone/>
                      </a:pPr>
                      <a:r>
                        <a:rPr lang="en-GB" sz="1000" b="1" u="none" strike="noStrike" noProof="0">
                          <a:solidFill>
                            <a:srgbClr val="FFFFFF"/>
                          </a:solidFill>
                        </a:rPr>
                        <a:t>Adapting to flooding</a:t>
                      </a:r>
                      <a:endParaRPr lang="en-US" sz="1000" b="1"/>
                    </a:p>
                  </a:txBody>
                  <a:tcPr>
                    <a:solidFill>
                      <a:schemeClr val="accent3">
                        <a:lumMod val="50000"/>
                      </a:schemeClr>
                    </a:solidFill>
                  </a:tcPr>
                </a:tc>
                <a:tc>
                  <a:txBody>
                    <a:bodyPr/>
                    <a:lstStyle/>
                    <a:p>
                      <a:pPr marL="91440" lvl="0" indent="-91440" algn="l">
                        <a:lnSpc>
                          <a:spcPct val="100000"/>
                        </a:lnSpc>
                        <a:buFont typeface="Arial"/>
                        <a:buChar char="•"/>
                      </a:pPr>
                      <a:r>
                        <a:rPr lang="en-GB" sz="1000" b="1" u="none" strike="noStrike" noProof="0">
                          <a:solidFill>
                            <a:schemeClr val="tx1">
                              <a:lumMod val="50000"/>
                            </a:schemeClr>
                          </a:solidFill>
                        </a:rPr>
                        <a:t>Making changes to home and surrounding landscape</a:t>
                      </a:r>
                      <a:endParaRPr lang="en-US" sz="1000" b="1" u="none" strike="noStrike" noProof="0">
                        <a:solidFill>
                          <a:schemeClr val="tx1">
                            <a:lumMod val="50000"/>
                          </a:schemeClr>
                        </a:solidFill>
                      </a:endParaRPr>
                    </a:p>
                    <a:p>
                      <a:pPr marL="91440" lvl="0" indent="-91440" algn="l">
                        <a:lnSpc>
                          <a:spcPct val="100000"/>
                        </a:lnSpc>
                        <a:buFont typeface="Arial"/>
                        <a:buChar char="•"/>
                      </a:pPr>
                      <a:r>
                        <a:rPr lang="en-GB" sz="1000" b="1" u="none" strike="noStrike" noProof="0">
                          <a:solidFill>
                            <a:schemeClr val="tx1">
                              <a:lumMod val="50000"/>
                            </a:schemeClr>
                          </a:solidFill>
                        </a:rPr>
                        <a:t>Taking out appropriate home or buildings insurance</a:t>
                      </a:r>
                      <a:endParaRPr lang="en-US" sz="1000" b="1" u="none" strike="noStrike" noProof="0">
                        <a:solidFill>
                          <a:schemeClr val="tx1">
                            <a:lumMod val="50000"/>
                          </a:schemeClr>
                        </a:solidFill>
                      </a:endParaRPr>
                    </a:p>
                  </a:txBody>
                  <a:tcPr>
                    <a:solidFill>
                      <a:schemeClr val="accent3">
                        <a:lumMod val="20000"/>
                        <a:lumOff val="80000"/>
                      </a:schemeClr>
                    </a:solidFill>
                  </a:tcPr>
                </a:tc>
                <a:extLst>
                  <a:ext uri="{0D108BD9-81ED-4DB2-BD59-A6C34878D82A}">
                    <a16:rowId xmlns:a16="http://schemas.microsoft.com/office/drawing/2014/main" val="2851940691"/>
                  </a:ext>
                </a:extLst>
              </a:tr>
              <a:tr h="645710">
                <a:tc>
                  <a:txBody>
                    <a:bodyPr/>
                    <a:lstStyle/>
                    <a:p>
                      <a:pPr lvl="0">
                        <a:buNone/>
                      </a:pPr>
                      <a:r>
                        <a:rPr lang="en-GB" sz="1000" b="1" u="none" strike="noStrike" noProof="0">
                          <a:solidFill>
                            <a:srgbClr val="FFFFFF"/>
                          </a:solidFill>
                        </a:rPr>
                        <a:t>Adapting to food insecurity</a:t>
                      </a:r>
                    </a:p>
                  </a:txBody>
                  <a:tcPr>
                    <a:solidFill>
                      <a:schemeClr val="accent3">
                        <a:lumMod val="50000"/>
                      </a:schemeClr>
                    </a:solidFill>
                  </a:tcPr>
                </a:tc>
                <a:tc>
                  <a:txBody>
                    <a:bodyPr/>
                    <a:lstStyle/>
                    <a:p>
                      <a:pPr marL="91440" lvl="0" indent="-91440" algn="l">
                        <a:lnSpc>
                          <a:spcPct val="100000"/>
                        </a:lnSpc>
                        <a:buFont typeface="Arial"/>
                        <a:buChar char="•"/>
                      </a:pPr>
                      <a:r>
                        <a:rPr lang="en-GB" sz="1000" b="1" u="none" strike="noStrike" noProof="0">
                          <a:solidFill>
                            <a:schemeClr val="tx1">
                              <a:lumMod val="50000"/>
                            </a:schemeClr>
                          </a:solidFill>
                        </a:rPr>
                        <a:t>Meal planning and bulk buying </a:t>
                      </a:r>
                      <a:endParaRPr lang="en-US" sz="1000" b="1" u="none" strike="noStrike" noProof="0">
                        <a:solidFill>
                          <a:schemeClr val="tx1">
                            <a:lumMod val="50000"/>
                          </a:schemeClr>
                        </a:solidFill>
                      </a:endParaRPr>
                    </a:p>
                    <a:p>
                      <a:pPr marL="91440" lvl="0" indent="-91440" algn="l">
                        <a:lnSpc>
                          <a:spcPct val="100000"/>
                        </a:lnSpc>
                        <a:buFont typeface="Arial"/>
                        <a:buChar char="•"/>
                      </a:pPr>
                      <a:r>
                        <a:rPr lang="en-GB" sz="1000" b="1" u="none" strike="noStrike" noProof="0">
                          <a:solidFill>
                            <a:schemeClr val="tx1">
                              <a:lumMod val="50000"/>
                            </a:schemeClr>
                          </a:solidFill>
                        </a:rPr>
                        <a:t>Making dietary changes</a:t>
                      </a:r>
                    </a:p>
                    <a:p>
                      <a:pPr marL="91440" lvl="0" indent="-91440" algn="l">
                        <a:lnSpc>
                          <a:spcPct val="100000"/>
                        </a:lnSpc>
                        <a:buFont typeface="Arial"/>
                        <a:buChar char="•"/>
                      </a:pPr>
                      <a:r>
                        <a:rPr lang="en-GB" sz="1000" b="1" u="none" strike="noStrike" noProof="0">
                          <a:solidFill>
                            <a:schemeClr val="tx1">
                              <a:lumMod val="50000"/>
                            </a:schemeClr>
                          </a:solidFill>
                        </a:rPr>
                        <a:t>Growing food</a:t>
                      </a:r>
                      <a:endParaRPr lang="en-GB" sz="1000" b="1">
                        <a:solidFill>
                          <a:schemeClr val="tx1">
                            <a:lumMod val="50000"/>
                          </a:schemeClr>
                        </a:solidFill>
                      </a:endParaRPr>
                    </a:p>
                  </a:txBody>
                  <a:tcPr>
                    <a:solidFill>
                      <a:schemeClr val="accent3">
                        <a:lumMod val="20000"/>
                        <a:lumOff val="80000"/>
                      </a:schemeClr>
                    </a:solidFill>
                  </a:tcPr>
                </a:tc>
                <a:extLst>
                  <a:ext uri="{0D108BD9-81ED-4DB2-BD59-A6C34878D82A}">
                    <a16:rowId xmlns:a16="http://schemas.microsoft.com/office/drawing/2014/main" val="574057164"/>
                  </a:ext>
                </a:extLst>
              </a:tr>
              <a:tr h="677532">
                <a:tc>
                  <a:txBody>
                    <a:bodyPr/>
                    <a:lstStyle/>
                    <a:p>
                      <a:pPr lvl="0">
                        <a:buNone/>
                      </a:pPr>
                      <a:r>
                        <a:rPr lang="en-GB" sz="1000" b="1" u="none" strike="noStrike" noProof="0">
                          <a:solidFill>
                            <a:srgbClr val="FFFFFF"/>
                          </a:solidFill>
                        </a:rPr>
                        <a:t>Adapting to shocks and stressors</a:t>
                      </a:r>
                      <a:endParaRPr lang="en-US" sz="1000" b="1"/>
                    </a:p>
                  </a:txBody>
                  <a:tcPr>
                    <a:solidFill>
                      <a:schemeClr val="accent3">
                        <a:lumMod val="50000"/>
                      </a:schemeClr>
                    </a:solidFill>
                  </a:tcPr>
                </a:tc>
                <a:tc>
                  <a:txBody>
                    <a:bodyPr/>
                    <a:lstStyle/>
                    <a:p>
                      <a:pPr marL="91440" lvl="0" indent="-91440" algn="l">
                        <a:lnSpc>
                          <a:spcPct val="100000"/>
                        </a:lnSpc>
                        <a:buFont typeface="Arial"/>
                        <a:buChar char="•"/>
                      </a:pPr>
                      <a:r>
                        <a:rPr lang="en-GB" sz="1000" b="1" u="none" strike="noStrike" noProof="0">
                          <a:solidFill>
                            <a:schemeClr val="tx1">
                              <a:lumMod val="50000"/>
                            </a:schemeClr>
                          </a:solidFill>
                        </a:rPr>
                        <a:t>Saving up an emergency fund</a:t>
                      </a:r>
                      <a:endParaRPr lang="en-US" sz="1000" b="1" u="none" strike="noStrike" noProof="0">
                        <a:solidFill>
                          <a:schemeClr val="tx1">
                            <a:lumMod val="50000"/>
                          </a:schemeClr>
                        </a:solidFill>
                      </a:endParaRPr>
                    </a:p>
                    <a:p>
                      <a:pPr marL="91440" lvl="0" indent="-91440">
                        <a:buFont typeface="Arial"/>
                        <a:buChar char="•"/>
                      </a:pPr>
                      <a:r>
                        <a:rPr lang="en-GB" sz="1000" b="1" u="none" strike="noStrike" noProof="0">
                          <a:solidFill>
                            <a:schemeClr val="tx1">
                              <a:lumMod val="50000"/>
                            </a:schemeClr>
                          </a:solidFill>
                        </a:rPr>
                        <a:t>Knowing where and how to access timely support</a:t>
                      </a:r>
                      <a:endParaRPr lang="en-GB" sz="1000" b="1">
                        <a:solidFill>
                          <a:schemeClr val="tx1">
                            <a:lumMod val="50000"/>
                          </a:schemeClr>
                        </a:solidFill>
                      </a:endParaRPr>
                    </a:p>
                  </a:txBody>
                  <a:tcPr>
                    <a:solidFill>
                      <a:schemeClr val="accent3">
                        <a:lumMod val="20000"/>
                        <a:lumOff val="80000"/>
                      </a:schemeClr>
                    </a:solidFill>
                  </a:tcPr>
                </a:tc>
                <a:extLst>
                  <a:ext uri="{0D108BD9-81ED-4DB2-BD59-A6C34878D82A}">
                    <a16:rowId xmlns:a16="http://schemas.microsoft.com/office/drawing/2014/main" val="1419390158"/>
                  </a:ext>
                </a:extLst>
              </a:tr>
            </a:tbl>
          </a:graphicData>
        </a:graphic>
      </p:graphicFrame>
      <p:sp>
        <p:nvSpPr>
          <p:cNvPr id="6" name="Text Placeholder 5">
            <a:extLst>
              <a:ext uri="{FF2B5EF4-FFF2-40B4-BE49-F238E27FC236}">
                <a16:creationId xmlns:a16="http://schemas.microsoft.com/office/drawing/2014/main" id="{B8DD9275-D36D-A9AD-34A1-990BC40F7280}"/>
              </a:ext>
            </a:extLst>
          </p:cNvPr>
          <p:cNvSpPr txBox="1">
            <a:spLocks/>
          </p:cNvSpPr>
          <p:nvPr/>
        </p:nvSpPr>
        <p:spPr>
          <a:xfrm>
            <a:off x="6549650" y="2861313"/>
            <a:ext cx="4586173" cy="498267"/>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400" b="1" i="0" u="none" strike="noStrike" kern="1200" cap="none" spc="0" normalizeH="0" baseline="0" noProof="0">
                <a:ln>
                  <a:noFill/>
                </a:ln>
                <a:solidFill>
                  <a:srgbClr val="353E43"/>
                </a:solidFill>
                <a:effectLst/>
                <a:uLnTx/>
                <a:uFillTx/>
                <a:latin typeface="Arial"/>
                <a:ea typeface="+mn-ea"/>
                <a:cs typeface="Arial"/>
                <a:sym typeface="Arial"/>
              </a:rPr>
              <a:t>Fig </a:t>
            </a:r>
            <a:r>
              <a:rPr lang="en-US" sz="1400">
                <a:solidFill>
                  <a:srgbClr val="353E43"/>
                </a:solidFill>
                <a:latin typeface="Arial"/>
                <a:cs typeface="Arial"/>
                <a:sym typeface="Arial"/>
              </a:rPr>
              <a:t>41</a:t>
            </a:r>
            <a:r>
              <a:rPr kumimoji="0" lang="en-US" sz="1400" b="1" i="0" u="none" strike="noStrike" kern="1200" cap="none" spc="0" normalizeH="0" baseline="0" noProof="0">
                <a:ln>
                  <a:noFill/>
                </a:ln>
                <a:solidFill>
                  <a:srgbClr val="353E43"/>
                </a:solidFill>
                <a:effectLst/>
                <a:uLnTx/>
                <a:uFillTx/>
                <a:latin typeface="Arial"/>
                <a:ea typeface="+mn-ea"/>
                <a:cs typeface="Arial"/>
                <a:sym typeface="Arial"/>
              </a:rPr>
              <a:t>. </a:t>
            </a:r>
            <a:r>
              <a:rPr lang="en-US" sz="1400">
                <a:solidFill>
                  <a:srgbClr val="353E43"/>
                </a:solidFill>
                <a:latin typeface="Arial"/>
                <a:cs typeface="Arial"/>
                <a:sym typeface="Arial"/>
              </a:rPr>
              <a:t>Projected increases in the number of people with dementia in the UK by age group, 2012-2051</a:t>
            </a:r>
            <a:r>
              <a:rPr lang="en-US" sz="1400" baseline="30000">
                <a:solidFill>
                  <a:srgbClr val="353E43"/>
                </a:solidFill>
                <a:latin typeface="Arial"/>
                <a:cs typeface="Arial"/>
                <a:sym typeface="Arial"/>
              </a:rPr>
              <a:t>3</a:t>
            </a:r>
            <a:endParaRPr kumimoji="0" lang="en-US" sz="1400" b="1" i="0" u="none" strike="noStrike" kern="1200" cap="none" spc="0" normalizeH="0" baseline="30000" noProof="0">
              <a:ln>
                <a:noFill/>
              </a:ln>
              <a:solidFill>
                <a:srgbClr val="353E43"/>
              </a:solidFill>
              <a:effectLst/>
              <a:uLnTx/>
              <a:uFillTx/>
              <a:latin typeface="Arial" panose="020B0604020202020204" pitchFamily="34" charset="0"/>
              <a:ea typeface="+mn-ea"/>
              <a:cs typeface="Arial"/>
            </a:endParaRPr>
          </a:p>
        </p:txBody>
      </p:sp>
      <p:pic>
        <p:nvPicPr>
          <p:cNvPr id="3" name="Picture 2" descr="Graph showing the projected increase in the number of people with dementia in the UK by age group to 2051. The projection shows an increase, driven primarily by increases in the number of people aged 80 years and over with dementia.">
            <a:extLst>
              <a:ext uri="{FF2B5EF4-FFF2-40B4-BE49-F238E27FC236}">
                <a16:creationId xmlns:a16="http://schemas.microsoft.com/office/drawing/2014/main" id="{D2626284-B9BB-EBC6-24C5-3DF7DB46DB92}"/>
              </a:ext>
            </a:extLst>
          </p:cNvPr>
          <p:cNvPicPr>
            <a:picLocks noChangeAspect="1"/>
          </p:cNvPicPr>
          <p:nvPr/>
        </p:nvPicPr>
        <p:blipFill>
          <a:blip r:embed="rId3"/>
          <a:stretch>
            <a:fillRect/>
          </a:stretch>
        </p:blipFill>
        <p:spPr>
          <a:xfrm>
            <a:off x="6549650" y="3313769"/>
            <a:ext cx="4586173" cy="3065109"/>
          </a:xfrm>
          <a:prstGeom prst="rect">
            <a:avLst/>
          </a:prstGeom>
          <a:ln>
            <a:solidFill>
              <a:schemeClr val="tx2"/>
            </a:solidFill>
          </a:ln>
        </p:spPr>
      </p:pic>
      <p:sp>
        <p:nvSpPr>
          <p:cNvPr id="27" name="Rectangle 26">
            <a:extLst>
              <a:ext uri="{FF2B5EF4-FFF2-40B4-BE49-F238E27FC236}">
                <a16:creationId xmlns:a16="http://schemas.microsoft.com/office/drawing/2014/main" id="{7073FF6B-C2E5-C8F6-D3BA-0A675C7F12B0}"/>
              </a:ext>
            </a:extLst>
          </p:cNvPr>
          <p:cNvSpPr/>
          <p:nvPr/>
        </p:nvSpPr>
        <p:spPr>
          <a:xfrm>
            <a:off x="479575" y="6459029"/>
            <a:ext cx="10485274" cy="246221"/>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353E43"/>
                </a:solidFill>
                <a:effectLst/>
                <a:uLnTx/>
                <a:uFillTx/>
                <a:latin typeface="Arial"/>
                <a:ea typeface="+mn-ea"/>
                <a:cs typeface="Arial"/>
              </a:rPr>
              <a:t>Source: (1) </a:t>
            </a:r>
            <a:r>
              <a:rPr kumimoji="0" lang="en-GB" sz="1000" b="0" i="0" u="none" strike="noStrike" kern="1200" cap="none" spc="0" normalizeH="0" baseline="0" noProof="0">
                <a:ln>
                  <a:noFill/>
                </a:ln>
                <a:solidFill>
                  <a:srgbClr val="353E43"/>
                </a:solidFill>
                <a:effectLst/>
                <a:uLnTx/>
                <a:uFillTx/>
                <a:latin typeface="Arial"/>
                <a:ea typeface="+mn-ea"/>
                <a:cs typeface="Arial"/>
                <a:hlinkClick r:id="rId4"/>
              </a:rPr>
              <a:t>Institute of Health Equity</a:t>
            </a:r>
            <a:r>
              <a:rPr kumimoji="0" lang="en-GB" sz="1000" b="0" i="0" u="none" strike="noStrike" kern="1200" cap="none" spc="0" normalizeH="0" baseline="0" noProof="0">
                <a:ln>
                  <a:noFill/>
                </a:ln>
                <a:solidFill>
                  <a:srgbClr val="353E43"/>
                </a:solidFill>
                <a:effectLst/>
                <a:uLnTx/>
                <a:uFillTx/>
                <a:latin typeface="Arial"/>
                <a:ea typeface="+mn-ea"/>
                <a:cs typeface="Arial"/>
              </a:rPr>
              <a:t> (2) </a:t>
            </a:r>
            <a:r>
              <a:rPr kumimoji="0" lang="en-GB" sz="1000" b="0" i="0" u="none" strike="noStrike" kern="1200" cap="none" spc="0" normalizeH="0" baseline="0" noProof="0">
                <a:ln>
                  <a:noFill/>
                </a:ln>
                <a:solidFill>
                  <a:srgbClr val="353E43"/>
                </a:solidFill>
                <a:effectLst/>
                <a:uLnTx/>
                <a:uFillTx/>
                <a:latin typeface="Arial"/>
                <a:ea typeface="+mn-ea"/>
                <a:cs typeface="Arial"/>
                <a:hlinkClick r:id="rId5"/>
              </a:rPr>
              <a:t>US National Climate Assessment </a:t>
            </a:r>
            <a:r>
              <a:rPr kumimoji="0" lang="en-GB" sz="1000" b="0" i="0" u="none" strike="noStrike" kern="1200" cap="none" spc="0" normalizeH="0" baseline="0" noProof="0">
                <a:ln>
                  <a:noFill/>
                </a:ln>
                <a:solidFill>
                  <a:srgbClr val="353E43"/>
                </a:solidFill>
                <a:effectLst/>
                <a:uLnTx/>
                <a:uFillTx/>
                <a:latin typeface="Arial"/>
                <a:ea typeface="+mn-ea"/>
                <a:cs typeface="Arial"/>
              </a:rPr>
              <a:t>(3) </a:t>
            </a:r>
            <a:r>
              <a:rPr kumimoji="0" lang="en-GB" sz="1000" b="0" i="0" u="none" strike="noStrike" kern="1200" cap="none" spc="0" normalizeH="0" baseline="0" noProof="0">
                <a:ln>
                  <a:noFill/>
                </a:ln>
                <a:solidFill>
                  <a:srgbClr val="353E43"/>
                </a:solidFill>
                <a:effectLst/>
                <a:uLnTx/>
                <a:uFillTx/>
                <a:latin typeface="Arial"/>
                <a:ea typeface="+mn-ea"/>
                <a:cs typeface="Arial"/>
                <a:hlinkClick r:id="rId6"/>
              </a:rPr>
              <a:t>Chief Medical Officers Report 2023 </a:t>
            </a:r>
            <a:endParaRPr kumimoji="0" lang="en-GB" sz="1000" b="0" i="0" u="none" strike="noStrike" kern="1200" cap="none" spc="0" normalizeH="0" baseline="0" noProof="0">
              <a:ln>
                <a:noFill/>
              </a:ln>
              <a:solidFill>
                <a:srgbClr val="353E43"/>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8884859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5C06F9-3A5F-476E-98BF-111F29549250}"/>
              </a:ext>
            </a:extLst>
          </p:cNvPr>
          <p:cNvSpPr txBox="1"/>
          <p:nvPr/>
        </p:nvSpPr>
        <p:spPr>
          <a:xfrm>
            <a:off x="572823" y="116510"/>
            <a:ext cx="106199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353E43"/>
                </a:solidFill>
                <a:effectLst/>
                <a:uLnTx/>
                <a:uFillTx/>
                <a:latin typeface="Arial"/>
                <a:ea typeface="+mn-ea"/>
                <a:cs typeface="+mn-cs"/>
              </a:rPr>
              <a:t>8. ENVIRONMENTAL SUSTAINABILITY AND EQUITY</a:t>
            </a:r>
          </a:p>
        </p:txBody>
      </p:sp>
      <p:sp>
        <p:nvSpPr>
          <p:cNvPr id="10" name="Title 2">
            <a:extLst>
              <a:ext uri="{FF2B5EF4-FFF2-40B4-BE49-F238E27FC236}">
                <a16:creationId xmlns:a16="http://schemas.microsoft.com/office/drawing/2014/main" id="{639F0BFB-0F52-4050-8760-71FA27AD612F}"/>
              </a:ext>
            </a:extLst>
          </p:cNvPr>
          <p:cNvSpPr txBox="1">
            <a:spLocks noGrp="1"/>
          </p:cNvSpPr>
          <p:nvPr>
            <p:ph type="title" idx="4294967295"/>
          </p:nvPr>
        </p:nvSpPr>
        <p:spPr>
          <a:xfrm>
            <a:off x="572823" y="608953"/>
            <a:ext cx="11111668" cy="493941"/>
          </a:xfrm>
          <a:prstGeom prst="rect">
            <a:avLst/>
          </a:prstGeom>
          <a:noFill/>
          <a:ln w="25400" cap="flat" cmpd="sng" algn="ctr">
            <a:noFill/>
            <a:prstDash val="solid"/>
          </a:ln>
          <a:effectLst/>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0" tIns="45700" rIns="91425" bIns="457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chemeClr val="accent1"/>
              </a:buClr>
              <a:buSzPts val="2800"/>
              <a:buFont typeface="Arial"/>
              <a:buNone/>
              <a:tabLst/>
              <a:defRPr/>
            </a:pPr>
            <a:r>
              <a:rPr kumimoji="0" lang="en-GB" sz="2900" b="1" i="0" u="none" strike="noStrike" kern="0" cap="none" spc="190" normalizeH="0" baseline="0" noProof="0">
                <a:ln>
                  <a:noFill/>
                </a:ln>
                <a:solidFill>
                  <a:srgbClr val="0082B3"/>
                </a:solidFill>
                <a:effectLst/>
                <a:uLnTx/>
                <a:uFillTx/>
                <a:latin typeface="Arial"/>
                <a:ea typeface="Arial"/>
                <a:cs typeface="Arial"/>
                <a:sym typeface="Arial"/>
              </a:rPr>
              <a:t>CUMULATIVE RISK FROM CLIMATE CHANGE</a:t>
            </a:r>
          </a:p>
        </p:txBody>
      </p:sp>
      <p:sp>
        <p:nvSpPr>
          <p:cNvPr id="5" name="Content Placeholder 1">
            <a:extLst>
              <a:ext uri="{FF2B5EF4-FFF2-40B4-BE49-F238E27FC236}">
                <a16:creationId xmlns:a16="http://schemas.microsoft.com/office/drawing/2014/main" id="{7D8E72DE-8E6D-1924-071E-EA88524B6B1D}"/>
              </a:ext>
            </a:extLst>
          </p:cNvPr>
          <p:cNvSpPr txBox="1">
            <a:spLocks noGrp="1"/>
          </p:cNvSpPr>
          <p:nvPr>
            <p:ph sz="quarter" idx="11"/>
          </p:nvPr>
        </p:nvSpPr>
        <p:spPr bwMode="gray">
          <a:xfrm>
            <a:off x="572173" y="1403424"/>
            <a:ext cx="4525962" cy="3477875"/>
          </a:xfrm>
          <a:prstGeom prst="rect">
            <a:avLst/>
          </a:prstGeom>
          <a:noFill/>
        </p:spPr>
        <p:txBody>
          <a:bodyPr vert="horz" wrap="square" lIns="0" tIns="45720" rIns="91440" bIns="45720" rtlCol="0" anchor="t">
            <a:spAutoFit/>
          </a:bodyPr>
          <a:lstStyle/>
          <a:p>
            <a:pPr marL="0" indent="0">
              <a:spcAft>
                <a:spcPts val="600"/>
              </a:spcAft>
              <a:buNone/>
            </a:pPr>
            <a:r>
              <a:rPr lang="en-US">
                <a:solidFill>
                  <a:schemeClr val="tx1">
                    <a:lumMod val="50000"/>
                  </a:schemeClr>
                </a:solidFill>
                <a:latin typeface="+mj-lt"/>
              </a:rPr>
              <a:t>Evidence shows that:</a:t>
            </a:r>
            <a:endParaRPr lang="en-US">
              <a:solidFill>
                <a:schemeClr val="tx1">
                  <a:lumMod val="50000"/>
                </a:schemeClr>
              </a:solidFill>
            </a:endParaRPr>
          </a:p>
          <a:p>
            <a:pPr marL="571500" indent="-285750">
              <a:spcAft>
                <a:spcPts val="600"/>
              </a:spcAft>
            </a:pPr>
            <a:r>
              <a:rPr lang="en-US" sz="1400">
                <a:solidFill>
                  <a:schemeClr val="tx1">
                    <a:lumMod val="50000"/>
                  </a:schemeClr>
                </a:solidFill>
                <a:latin typeface="+mj-lt"/>
              </a:rPr>
              <a:t>Emergency hospital admissions due to extreme heat are </a:t>
            </a:r>
            <a:r>
              <a:rPr lang="en-US" sz="1400">
                <a:solidFill>
                  <a:srgbClr val="1A1F22"/>
                </a:solidFill>
                <a:latin typeface="+mj-lt"/>
                <a:hlinkClick r:id="rId3">
                  <a:extLst>
                    <a:ext uri="{A12FA001-AC4F-418D-AE19-62706E023703}">
                      <ahyp:hlinkClr xmlns:ahyp="http://schemas.microsoft.com/office/drawing/2018/hyperlinkcolor" val="tx"/>
                    </a:ext>
                  </a:extLst>
                </a:hlinkClick>
              </a:rPr>
              <a:t>higher </a:t>
            </a:r>
            <a:r>
              <a:rPr lang="en-US" sz="1400">
                <a:solidFill>
                  <a:srgbClr val="1A1F22"/>
                </a:solidFill>
                <a:latin typeface="+mj-lt"/>
                <a:cs typeface="Arial"/>
                <a:hlinkClick r:id="rId3">
                  <a:extLst>
                    <a:ext uri="{A12FA001-AC4F-418D-AE19-62706E023703}">
                      <ahyp:hlinkClr xmlns:ahyp="http://schemas.microsoft.com/office/drawing/2018/hyperlinkcolor" val="tx"/>
                    </a:ext>
                  </a:extLst>
                </a:hlinkClick>
              </a:rPr>
              <a:t>in </a:t>
            </a:r>
            <a:r>
              <a:rPr lang="en-US" sz="1400">
                <a:solidFill>
                  <a:srgbClr val="1A1F22"/>
                </a:solidFill>
                <a:latin typeface="+mj-lt"/>
                <a:hlinkClick r:id="rId3">
                  <a:extLst>
                    <a:ext uri="{A12FA001-AC4F-418D-AE19-62706E023703}">
                      <ahyp:hlinkClr xmlns:ahyp="http://schemas.microsoft.com/office/drawing/2018/hyperlinkcolor" val="tx"/>
                    </a:ext>
                  </a:extLst>
                </a:hlinkClick>
              </a:rPr>
              <a:t>more socioeconomically deprived areas</a:t>
            </a:r>
            <a:r>
              <a:rPr lang="en-US" sz="1400">
                <a:solidFill>
                  <a:schemeClr val="tx1">
                    <a:lumMod val="50000"/>
                  </a:schemeClr>
                </a:solidFill>
                <a:latin typeface="+mj-lt"/>
              </a:rPr>
              <a:t>.</a:t>
            </a:r>
            <a:r>
              <a:rPr lang="en-US" sz="1400" baseline="30000">
                <a:solidFill>
                  <a:schemeClr val="tx1">
                    <a:lumMod val="50000"/>
                  </a:schemeClr>
                </a:solidFill>
                <a:latin typeface="+mj-lt"/>
              </a:rPr>
              <a:t>1</a:t>
            </a:r>
          </a:p>
          <a:p>
            <a:pPr marL="571500" indent="-285750">
              <a:spcAft>
                <a:spcPts val="600"/>
              </a:spcAft>
            </a:pPr>
            <a:r>
              <a:rPr lang="en-US" sz="1400">
                <a:solidFill>
                  <a:schemeClr val="tx1">
                    <a:lumMod val="50000"/>
                  </a:schemeClr>
                </a:solidFill>
                <a:latin typeface="+mj-lt"/>
              </a:rPr>
              <a:t>Those from </a:t>
            </a:r>
            <a:r>
              <a:rPr lang="en-US" sz="1400">
                <a:solidFill>
                  <a:schemeClr val="tx1">
                    <a:lumMod val="50000"/>
                  </a:schemeClr>
                </a:solidFill>
                <a:latin typeface="+mj-lt"/>
                <a:cs typeface="Arial"/>
              </a:rPr>
              <a:t>the most deprived </a:t>
            </a:r>
            <a:r>
              <a:rPr lang="en-US" sz="1400">
                <a:solidFill>
                  <a:schemeClr val="tx1">
                    <a:lumMod val="50000"/>
                  </a:schemeClr>
                </a:solidFill>
                <a:latin typeface="+mj-lt"/>
              </a:rPr>
              <a:t>backgrounds </a:t>
            </a:r>
            <a:r>
              <a:rPr lang="en-US" sz="1400">
                <a:solidFill>
                  <a:schemeClr val="tx1">
                    <a:lumMod val="50000"/>
                  </a:schemeClr>
                </a:solidFill>
                <a:latin typeface="+mj-lt"/>
                <a:cs typeface="Arial"/>
              </a:rPr>
              <a:t>are </a:t>
            </a:r>
            <a:r>
              <a:rPr lang="en-US" sz="1400">
                <a:solidFill>
                  <a:schemeClr val="tx1">
                    <a:lumMod val="50000"/>
                  </a:schemeClr>
                </a:solidFill>
                <a:latin typeface="+mj-lt"/>
              </a:rPr>
              <a:t>more </a:t>
            </a:r>
            <a:r>
              <a:rPr lang="en-US" sz="1400">
                <a:solidFill>
                  <a:schemeClr val="tx1">
                    <a:lumMod val="50000"/>
                  </a:schemeClr>
                </a:solidFill>
                <a:latin typeface="+mj-lt"/>
                <a:cs typeface="Arial"/>
              </a:rPr>
              <a:t>likely to </a:t>
            </a:r>
            <a:r>
              <a:rPr lang="en-US" sz="1400">
                <a:solidFill>
                  <a:schemeClr val="tx1">
                    <a:lumMod val="50000"/>
                  </a:schemeClr>
                </a:solidFill>
                <a:latin typeface="+mj-lt"/>
              </a:rPr>
              <a:t>be admitted for </a:t>
            </a:r>
            <a:r>
              <a:rPr lang="en-US" sz="1400">
                <a:solidFill>
                  <a:srgbClr val="1A1F22"/>
                </a:solidFill>
                <a:latin typeface="+mj-lt"/>
                <a:hlinkClick r:id="rId3">
                  <a:extLst>
                    <a:ext uri="{A12FA001-AC4F-418D-AE19-62706E023703}">
                      <ahyp:hlinkClr xmlns:ahyp="http://schemas.microsoft.com/office/drawing/2018/hyperlinkcolor" val="tx"/>
                    </a:ext>
                  </a:extLst>
                </a:hlinkClick>
              </a:rPr>
              <a:t>heat exacerbated health conditions</a:t>
            </a:r>
            <a:r>
              <a:rPr lang="en-US" sz="1400">
                <a:solidFill>
                  <a:schemeClr val="tx1">
                    <a:lumMod val="50000"/>
                  </a:schemeClr>
                </a:solidFill>
                <a:latin typeface="+mj-lt"/>
                <a:cs typeface="Arial"/>
              </a:rPr>
              <a:t>, </a:t>
            </a:r>
            <a:r>
              <a:rPr lang="en-US" sz="1400">
                <a:solidFill>
                  <a:schemeClr val="tx1">
                    <a:lumMod val="50000"/>
                  </a:schemeClr>
                </a:solidFill>
                <a:latin typeface="+mj-lt"/>
              </a:rPr>
              <a:t>including respiratory metabolic </a:t>
            </a:r>
            <a:r>
              <a:rPr lang="en-US" sz="1400">
                <a:solidFill>
                  <a:schemeClr val="tx1">
                    <a:lumMod val="50000"/>
                  </a:schemeClr>
                </a:solidFill>
                <a:latin typeface="+mj-lt"/>
                <a:cs typeface="Arial"/>
              </a:rPr>
              <a:t>and </a:t>
            </a:r>
            <a:r>
              <a:rPr lang="en-US" sz="1400">
                <a:solidFill>
                  <a:schemeClr val="tx1">
                    <a:lumMod val="50000"/>
                  </a:schemeClr>
                </a:solidFill>
                <a:latin typeface="+mj-lt"/>
              </a:rPr>
              <a:t>infectious diseases, as well as accidents.</a:t>
            </a:r>
            <a:r>
              <a:rPr lang="en-US" sz="1400" baseline="30000">
                <a:solidFill>
                  <a:schemeClr val="tx1">
                    <a:lumMod val="50000"/>
                  </a:schemeClr>
                </a:solidFill>
                <a:latin typeface="+mj-lt"/>
              </a:rPr>
              <a:t>2</a:t>
            </a:r>
          </a:p>
          <a:p>
            <a:pPr marL="571500" indent="-285750">
              <a:spcAft>
                <a:spcPts val="600"/>
              </a:spcAft>
            </a:pPr>
            <a:r>
              <a:rPr lang="en-US" sz="1400">
                <a:solidFill>
                  <a:schemeClr val="tx1">
                    <a:lumMod val="50000"/>
                  </a:schemeClr>
                </a:solidFill>
                <a:latin typeface="+mj-lt"/>
              </a:rPr>
              <a:t>The most deprived areas </a:t>
            </a:r>
            <a:r>
              <a:rPr lang="en-US" sz="1400">
                <a:solidFill>
                  <a:schemeClr val="tx1">
                    <a:lumMod val="50000"/>
                  </a:schemeClr>
                </a:solidFill>
                <a:latin typeface="+mj-lt"/>
                <a:cs typeface="Arial"/>
              </a:rPr>
              <a:t>and </a:t>
            </a:r>
            <a:r>
              <a:rPr lang="en-US" sz="1400">
                <a:solidFill>
                  <a:schemeClr val="tx1">
                    <a:lumMod val="50000"/>
                  </a:schemeClr>
                </a:solidFill>
                <a:latin typeface="+mj-lt"/>
              </a:rPr>
              <a:t>those with </a:t>
            </a:r>
            <a:r>
              <a:rPr lang="en-US" sz="1400">
                <a:solidFill>
                  <a:schemeClr val="tx1">
                    <a:lumMod val="50000"/>
                  </a:schemeClr>
                </a:solidFill>
                <a:latin typeface="+mj-lt"/>
                <a:cs typeface="Arial"/>
              </a:rPr>
              <a:t>the</a:t>
            </a:r>
            <a:r>
              <a:rPr lang="en-US" sz="1400">
                <a:solidFill>
                  <a:schemeClr val="tx1">
                    <a:lumMod val="50000"/>
                  </a:schemeClr>
                </a:solidFill>
                <a:latin typeface="+mj-lt"/>
              </a:rPr>
              <a:t> lowest level</a:t>
            </a:r>
            <a:r>
              <a:rPr lang="en-US" sz="1400">
                <a:solidFill>
                  <a:schemeClr val="tx1">
                    <a:lumMod val="50000"/>
                  </a:schemeClr>
                </a:solidFill>
                <a:latin typeface="+mj-lt"/>
                <a:cs typeface="Arial"/>
              </a:rPr>
              <a:t> of </a:t>
            </a:r>
            <a:r>
              <a:rPr lang="en-US" sz="1400">
                <a:solidFill>
                  <a:schemeClr val="tx1">
                    <a:lumMod val="50000"/>
                  </a:schemeClr>
                </a:solidFill>
                <a:latin typeface="+mj-lt"/>
              </a:rPr>
              <a:t>education </a:t>
            </a:r>
            <a:r>
              <a:rPr lang="en-US" sz="1400">
                <a:solidFill>
                  <a:schemeClr val="tx1">
                    <a:lumMod val="50000"/>
                  </a:schemeClr>
                </a:solidFill>
                <a:latin typeface="+mj-lt"/>
                <a:cs typeface="Arial"/>
              </a:rPr>
              <a:t>also </a:t>
            </a:r>
            <a:r>
              <a:rPr lang="en-US" sz="1400">
                <a:solidFill>
                  <a:schemeClr val="tx1">
                    <a:lumMod val="50000"/>
                  </a:schemeClr>
                </a:solidFill>
                <a:latin typeface="+mj-lt"/>
              </a:rPr>
              <a:t>have a </a:t>
            </a:r>
            <a:r>
              <a:rPr lang="en-US" sz="1400">
                <a:solidFill>
                  <a:srgbClr val="1A1F22"/>
                </a:solidFill>
                <a:latin typeface="+mj-lt"/>
                <a:hlinkClick r:id="rId4">
                  <a:extLst>
                    <a:ext uri="{A12FA001-AC4F-418D-AE19-62706E023703}">
                      <ahyp:hlinkClr xmlns:ahyp="http://schemas.microsoft.com/office/drawing/2018/hyperlinkcolor" val="tx"/>
                    </a:ext>
                  </a:extLst>
                </a:hlinkClick>
              </a:rPr>
              <a:t>significantly higher risk of mortality</a:t>
            </a:r>
            <a:r>
              <a:rPr lang="en-US" sz="1400">
                <a:solidFill>
                  <a:schemeClr val="tx1">
                    <a:lumMod val="50000"/>
                  </a:schemeClr>
                </a:solidFill>
                <a:latin typeface="+mj-lt"/>
              </a:rPr>
              <a:t> from extreme heat.</a:t>
            </a:r>
            <a:r>
              <a:rPr lang="en-US" sz="1400" baseline="30000">
                <a:solidFill>
                  <a:schemeClr val="tx1">
                    <a:lumMod val="50000"/>
                  </a:schemeClr>
                </a:solidFill>
                <a:latin typeface="+mj-lt"/>
              </a:rPr>
              <a:t>3</a:t>
            </a:r>
            <a:endParaRPr lang="en-GB" baseline="30000">
              <a:solidFill>
                <a:schemeClr val="tx1">
                  <a:lumMod val="50000"/>
                </a:schemeClr>
              </a:solidFill>
            </a:endParaRPr>
          </a:p>
          <a:p>
            <a:pPr marL="0" indent="0">
              <a:buNone/>
            </a:pPr>
            <a:endParaRPr lang="en-US" sz="1200">
              <a:solidFill>
                <a:srgbClr val="333333"/>
              </a:solidFill>
              <a:latin typeface="+mj-lt"/>
              <a:cs typeface="Arial"/>
            </a:endParaRPr>
          </a:p>
          <a:p>
            <a:pPr marL="342900" indent="-342900"/>
            <a:endParaRPr lang="en-GB" sz="2000">
              <a:solidFill>
                <a:srgbClr val="000000"/>
              </a:solidFill>
              <a:latin typeface="+mj-lt"/>
              <a:cs typeface="Arial"/>
            </a:endParaRPr>
          </a:p>
        </p:txBody>
      </p:sp>
      <p:sp>
        <p:nvSpPr>
          <p:cNvPr id="16" name="Text Placeholder 5">
            <a:extLst>
              <a:ext uri="{FF2B5EF4-FFF2-40B4-BE49-F238E27FC236}">
                <a16:creationId xmlns:a16="http://schemas.microsoft.com/office/drawing/2014/main" id="{6BEE2A05-FC62-6B0C-F503-F97DC90638CF}"/>
              </a:ext>
            </a:extLst>
          </p:cNvPr>
          <p:cNvSpPr txBox="1">
            <a:spLocks/>
          </p:cNvSpPr>
          <p:nvPr/>
        </p:nvSpPr>
        <p:spPr>
          <a:xfrm>
            <a:off x="5594056" y="1408354"/>
            <a:ext cx="5075420" cy="996534"/>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0000"/>
              </a:buClr>
              <a:defRPr/>
            </a:pPr>
            <a:r>
              <a:rPr lang="en-US" sz="1400">
                <a:solidFill>
                  <a:srgbClr val="353E43"/>
                </a:solidFill>
                <a:latin typeface="Arial"/>
                <a:cs typeface="Arial"/>
                <a:sym typeface="Arial"/>
              </a:rPr>
              <a:t>Figure</a:t>
            </a:r>
            <a:r>
              <a:rPr kumimoji="0" lang="en-US" sz="1400" b="1" i="0" u="none" strike="noStrike" kern="1200" cap="none" spc="0" normalizeH="0" baseline="0" noProof="0">
                <a:ln>
                  <a:noFill/>
                </a:ln>
                <a:solidFill>
                  <a:srgbClr val="353E43"/>
                </a:solidFill>
                <a:effectLst/>
                <a:uLnTx/>
                <a:uFillTx/>
                <a:latin typeface="Arial"/>
                <a:cs typeface="Arial"/>
                <a:sym typeface="Arial"/>
              </a:rPr>
              <a:t> 42. </a:t>
            </a:r>
            <a:r>
              <a:rPr lang="en-US" sz="1400">
                <a:solidFill>
                  <a:srgbClr val="353E43"/>
                </a:solidFill>
                <a:latin typeface="Arial"/>
                <a:cs typeface="Arial"/>
                <a:sym typeface="Arial"/>
              </a:rPr>
              <a:t>Overall climate risk across London</a:t>
            </a:r>
            <a:r>
              <a:rPr lang="en-US" sz="1400" baseline="30000">
                <a:solidFill>
                  <a:srgbClr val="353E43"/>
                </a:solidFill>
                <a:latin typeface="Arial"/>
                <a:cs typeface="Arial"/>
                <a:sym typeface="Arial"/>
              </a:rPr>
              <a:t>13</a:t>
            </a:r>
            <a:r>
              <a:rPr lang="en-US" sz="1400">
                <a:solidFill>
                  <a:srgbClr val="353E43"/>
                </a:solidFill>
                <a:latin typeface="Arial"/>
                <a:cs typeface="Arial"/>
                <a:sym typeface="Arial"/>
              </a:rPr>
              <a:t>*.</a:t>
            </a:r>
            <a:endParaRPr lang="en-US" sz="1400" b="1" i="0" u="none" strike="noStrike" kern="1200" cap="none" spc="0" normalizeH="0" baseline="0" noProof="0">
              <a:ln>
                <a:noFill/>
              </a:ln>
              <a:solidFill>
                <a:srgbClr val="353E43"/>
              </a:solidFill>
              <a:effectLst/>
              <a:uLnTx/>
              <a:uFillTx/>
              <a:cs typeface="Arial"/>
            </a:endParaRPr>
          </a:p>
        </p:txBody>
      </p:sp>
      <p:pic>
        <p:nvPicPr>
          <p:cNvPr id="3" name="Picture 2" descr="A map of London showing the distribution of overall climate risks. It is patchy but risks tend to be concentrated more towards the centre of the city and aroun the River Thames.">
            <a:extLst>
              <a:ext uri="{FF2B5EF4-FFF2-40B4-BE49-F238E27FC236}">
                <a16:creationId xmlns:a16="http://schemas.microsoft.com/office/drawing/2014/main" id="{CADF2FC3-153B-611D-E306-D99B065061C9}"/>
              </a:ext>
            </a:extLst>
          </p:cNvPr>
          <p:cNvPicPr>
            <a:picLocks noChangeAspect="1"/>
          </p:cNvPicPr>
          <p:nvPr/>
        </p:nvPicPr>
        <p:blipFill>
          <a:blip r:embed="rId5"/>
          <a:stretch>
            <a:fillRect/>
          </a:stretch>
        </p:blipFill>
        <p:spPr>
          <a:xfrm>
            <a:off x="5597697" y="1711570"/>
            <a:ext cx="6175694" cy="4547715"/>
          </a:xfrm>
          <a:prstGeom prst="rect">
            <a:avLst/>
          </a:prstGeom>
        </p:spPr>
      </p:pic>
      <p:pic>
        <p:nvPicPr>
          <p:cNvPr id="8" name="Picture 7">
            <a:extLst>
              <a:ext uri="{FF2B5EF4-FFF2-40B4-BE49-F238E27FC236}">
                <a16:creationId xmlns:a16="http://schemas.microsoft.com/office/drawing/2014/main" id="{42EAA093-5035-A1B3-90D1-2C4ED3C546CF}"/>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591120" y="4886167"/>
            <a:ext cx="1184765" cy="1369612"/>
          </a:xfrm>
          <a:prstGeom prst="rect">
            <a:avLst/>
          </a:prstGeom>
        </p:spPr>
      </p:pic>
      <p:sp>
        <p:nvSpPr>
          <p:cNvPr id="9" name="TextBox 8">
            <a:extLst>
              <a:ext uri="{FF2B5EF4-FFF2-40B4-BE49-F238E27FC236}">
                <a16:creationId xmlns:a16="http://schemas.microsoft.com/office/drawing/2014/main" id="{D1B2689B-B0D5-D3E5-7BA7-21AB746A6ED4}"/>
              </a:ext>
            </a:extLst>
          </p:cNvPr>
          <p:cNvSpPr txBox="1"/>
          <p:nvPr/>
        </p:nvSpPr>
        <p:spPr>
          <a:xfrm>
            <a:off x="642257" y="5377544"/>
            <a:ext cx="4822372"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t>*Note: </a:t>
            </a:r>
            <a:r>
              <a:rPr lang="en-US" sz="1100"/>
              <a:t>Based on: Ages Under 5, Ages Over 75, English Proficiency, Income Deprivation, Social Renters, BAME, Average Land Surface Temperature, Surface Water Flood Risk, PM2.5, NO2, Green/Blue Land Cover, Areas of Deficiency in Access to Public Open Space</a:t>
            </a:r>
            <a:endParaRPr lang="en-GB" sz="1200">
              <a:cs typeface="Arial"/>
            </a:endParaRPr>
          </a:p>
        </p:txBody>
      </p:sp>
      <p:sp>
        <p:nvSpPr>
          <p:cNvPr id="27" name="Rectangle 26">
            <a:extLst>
              <a:ext uri="{FF2B5EF4-FFF2-40B4-BE49-F238E27FC236}">
                <a16:creationId xmlns:a16="http://schemas.microsoft.com/office/drawing/2014/main" id="{7073FF6B-C2E5-C8F6-D3BA-0A675C7F12B0}"/>
              </a:ext>
            </a:extLst>
          </p:cNvPr>
          <p:cNvSpPr/>
          <p:nvPr/>
        </p:nvSpPr>
        <p:spPr>
          <a:xfrm>
            <a:off x="479575" y="6459029"/>
            <a:ext cx="10485274" cy="246221"/>
          </a:xfrm>
          <a:prstGeom prst="rect">
            <a:avLst/>
          </a:prstGeom>
        </p:spPr>
        <p:txBody>
          <a:bodyPr wrap="square" lIns="91440" tIns="45720" rIns="91440" bIns="45720" anchor="t">
            <a:spAutoFit/>
          </a:bodyPr>
          <a:lstStyle/>
          <a:p>
            <a:pPr>
              <a:defRPr/>
            </a:pPr>
            <a:r>
              <a:rPr kumimoji="0" lang="en-GB" sz="1000" b="0" i="0" u="none" strike="noStrike" kern="1200" cap="none" spc="0" normalizeH="0" baseline="0" noProof="0">
                <a:ln>
                  <a:noFill/>
                </a:ln>
                <a:solidFill>
                  <a:srgbClr val="353E43"/>
                </a:solidFill>
                <a:effectLst/>
                <a:uLnTx/>
                <a:uFillTx/>
                <a:latin typeface="Arial"/>
                <a:ea typeface="+mn-ea"/>
                <a:cs typeface="Arial"/>
              </a:rPr>
              <a:t>Source: (</a:t>
            </a:r>
            <a:r>
              <a:rPr lang="en-GB" sz="1000">
                <a:solidFill>
                  <a:srgbClr val="353E43"/>
                </a:solidFill>
                <a:latin typeface="Arial"/>
                <a:cs typeface="Arial"/>
              </a:rPr>
              <a:t>1</a:t>
            </a:r>
            <a:r>
              <a:rPr kumimoji="0" lang="en-GB" sz="1000" b="0" i="0" u="none" strike="noStrike" kern="1200" cap="none" spc="0" normalizeH="0" baseline="0" noProof="0">
                <a:ln>
                  <a:noFill/>
                </a:ln>
                <a:solidFill>
                  <a:srgbClr val="353E43"/>
                </a:solidFill>
                <a:effectLst/>
                <a:uLnTx/>
                <a:uFillTx/>
                <a:latin typeface="Arial"/>
                <a:ea typeface="+mn-ea"/>
                <a:cs typeface="Arial"/>
              </a:rPr>
              <a:t>)</a:t>
            </a:r>
            <a:r>
              <a:rPr lang="en-GB" sz="1000">
                <a:solidFill>
                  <a:srgbClr val="353E43"/>
                </a:solidFill>
                <a:latin typeface="Arial"/>
                <a:cs typeface="Arial"/>
              </a:rPr>
              <a:t> </a:t>
            </a:r>
            <a:r>
              <a:rPr lang="en-GB" sz="1000">
                <a:solidFill>
                  <a:srgbClr val="353E43"/>
                </a:solidFill>
                <a:latin typeface="Arial"/>
                <a:cs typeface="Arial"/>
                <a:hlinkClick r:id="rId7"/>
              </a:rPr>
              <a:t>Rizmie et al</a:t>
            </a:r>
            <a:r>
              <a:rPr lang="en-GB" sz="1000">
                <a:solidFill>
                  <a:srgbClr val="353E43"/>
                </a:solidFill>
                <a:latin typeface="Arial"/>
                <a:cs typeface="Arial"/>
              </a:rPr>
              <a:t> (2) </a:t>
            </a:r>
            <a:r>
              <a:rPr lang="en-GB" sz="1000">
                <a:solidFill>
                  <a:srgbClr val="353E43"/>
                </a:solidFill>
                <a:latin typeface="Arial"/>
                <a:cs typeface="Arial"/>
                <a:hlinkClick r:id="rId4"/>
              </a:rPr>
              <a:t>Williams &amp; Marmot</a:t>
            </a:r>
            <a:r>
              <a:rPr lang="en-GB" sz="1000">
                <a:solidFill>
                  <a:srgbClr val="353E43"/>
                </a:solidFill>
                <a:latin typeface="Arial"/>
                <a:cs typeface="Arial"/>
              </a:rPr>
              <a:t> (3) </a:t>
            </a:r>
            <a:r>
              <a:rPr lang="en-GB" sz="1000">
                <a:solidFill>
                  <a:srgbClr val="353E43"/>
                </a:solidFill>
                <a:latin typeface="Arial"/>
                <a:cs typeface="Arial"/>
                <a:hlinkClick r:id="rId4"/>
              </a:rPr>
              <a:t>Bloomberg climate risk maps</a:t>
            </a:r>
            <a:endParaRPr lang="en-GB" sz="1000" b="0" i="0" u="none" strike="noStrike" kern="1200" cap="none" spc="0" normalizeH="0" baseline="0" noProof="0">
              <a:ln>
                <a:noFill/>
              </a:ln>
              <a:solidFill>
                <a:srgbClr val="353E43"/>
              </a:solidFill>
              <a:effectLst/>
              <a:uLnTx/>
              <a:uFillTx/>
              <a:latin typeface="Arial"/>
              <a:cs typeface="Arial" panose="020B0604020202020204" pitchFamily="34" charset="0"/>
            </a:endParaRPr>
          </a:p>
        </p:txBody>
      </p:sp>
    </p:spTree>
    <p:extLst>
      <p:ext uri="{BB962C8B-B14F-4D97-AF65-F5344CB8AC3E}">
        <p14:creationId xmlns:p14="http://schemas.microsoft.com/office/powerpoint/2010/main" val="39111928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8C26699-3756-CE23-24D8-BA65AEFAC048}"/>
              </a:ext>
            </a:extLst>
          </p:cNvPr>
          <p:cNvSpPr txBox="1"/>
          <p:nvPr/>
        </p:nvSpPr>
        <p:spPr>
          <a:xfrm>
            <a:off x="572823" y="116510"/>
            <a:ext cx="106199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353E43"/>
                </a:solidFill>
                <a:effectLst/>
                <a:uLnTx/>
                <a:uFillTx/>
                <a:latin typeface="Arial"/>
                <a:ea typeface="+mn-ea"/>
                <a:cs typeface="+mn-cs"/>
              </a:rPr>
              <a:t>8. ENVIRONMENTAL SUSTAINABILITY AND EQUITY</a:t>
            </a:r>
          </a:p>
        </p:txBody>
      </p:sp>
      <p:sp>
        <p:nvSpPr>
          <p:cNvPr id="10" name="Title 2">
            <a:extLst>
              <a:ext uri="{FF2B5EF4-FFF2-40B4-BE49-F238E27FC236}">
                <a16:creationId xmlns:a16="http://schemas.microsoft.com/office/drawing/2014/main" id="{639F0BFB-0F52-4050-8760-71FA27AD612F}"/>
              </a:ext>
            </a:extLst>
          </p:cNvPr>
          <p:cNvSpPr txBox="1">
            <a:spLocks noGrp="1"/>
          </p:cNvSpPr>
          <p:nvPr>
            <p:ph type="title" idx="4294967295"/>
          </p:nvPr>
        </p:nvSpPr>
        <p:spPr>
          <a:xfrm>
            <a:off x="572173" y="609450"/>
            <a:ext cx="11111668" cy="895589"/>
          </a:xfrm>
          <a:prstGeom prst="rect">
            <a:avLst/>
          </a:prstGeom>
          <a:noFill/>
          <a:ln w="25400" cap="flat" cmpd="sng" algn="ctr">
            <a:noFill/>
            <a:prstDash val="solid"/>
          </a:ln>
          <a:effectLst/>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0" tIns="45700" rIns="91425" bIns="457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rgbClr val="EE266D"/>
              </a:buClr>
              <a:buSzPts val="2800"/>
              <a:buFont typeface="Arial"/>
              <a:buNone/>
              <a:tabLst/>
              <a:defRPr/>
            </a:pPr>
            <a:r>
              <a:rPr kumimoji="0" lang="en-GB" sz="2900" b="1" i="0" u="none" strike="noStrike" kern="0" cap="none" spc="190" normalizeH="0" baseline="0" noProof="0">
                <a:ln>
                  <a:noFill/>
                </a:ln>
                <a:solidFill>
                  <a:srgbClr val="0082B3"/>
                </a:solidFill>
                <a:effectLst/>
                <a:uLnTx/>
                <a:uFillTx/>
                <a:latin typeface="Arial"/>
                <a:ea typeface="Arial"/>
                <a:cs typeface="Arial"/>
                <a:sym typeface="Arial"/>
              </a:rPr>
              <a:t>CUMULATIVE IMPACT EXAMPLE – CARDIOVASCULAR DISEASE</a:t>
            </a:r>
          </a:p>
        </p:txBody>
      </p:sp>
      <p:sp>
        <p:nvSpPr>
          <p:cNvPr id="5" name="Content Placeholder 1">
            <a:extLst>
              <a:ext uri="{FF2B5EF4-FFF2-40B4-BE49-F238E27FC236}">
                <a16:creationId xmlns:a16="http://schemas.microsoft.com/office/drawing/2014/main" id="{7D8E72DE-8E6D-1924-071E-EA88524B6B1D}"/>
              </a:ext>
            </a:extLst>
          </p:cNvPr>
          <p:cNvSpPr txBox="1">
            <a:spLocks noGrp="1"/>
          </p:cNvSpPr>
          <p:nvPr>
            <p:ph sz="quarter" idx="11"/>
          </p:nvPr>
        </p:nvSpPr>
        <p:spPr bwMode="gray">
          <a:xfrm>
            <a:off x="320963" y="1613954"/>
            <a:ext cx="4924275" cy="4616648"/>
          </a:xfrm>
          <a:prstGeom prst="rect">
            <a:avLst/>
          </a:prstGeom>
          <a:noFill/>
        </p:spPr>
        <p:txBody>
          <a:bodyPr vert="horz" wrap="square" lIns="0" tIns="45720" rIns="91440" bIns="45720" rtlCol="0" anchor="t">
            <a:spAutoFit/>
          </a:bodyPr>
          <a:lstStyle/>
          <a:p>
            <a:r>
              <a:rPr lang="en-US" sz="1400">
                <a:solidFill>
                  <a:schemeClr val="tx1">
                    <a:lumMod val="50000"/>
                  </a:schemeClr>
                </a:solidFill>
                <a:latin typeface="Arial"/>
                <a:cs typeface="Arial"/>
              </a:rPr>
              <a:t>Figure 43 illustrates the difference in mortality rates from circulatory disease across London Boroughs.</a:t>
            </a:r>
            <a:r>
              <a:rPr lang="en-US" sz="1400" baseline="30000">
                <a:solidFill>
                  <a:schemeClr val="tx1">
                    <a:lumMod val="50000"/>
                  </a:schemeClr>
                </a:solidFill>
              </a:rPr>
              <a:t> </a:t>
            </a:r>
            <a:r>
              <a:rPr lang="en-US" sz="1400">
                <a:solidFill>
                  <a:schemeClr val="tx1">
                    <a:lumMod val="50000"/>
                  </a:schemeClr>
                </a:solidFill>
              </a:rPr>
              <a:t>People living in the </a:t>
            </a:r>
            <a:r>
              <a:rPr lang="en-US" sz="1400">
                <a:solidFill>
                  <a:schemeClr val="tx1">
                    <a:lumMod val="50000"/>
                  </a:schemeClr>
                </a:solidFill>
                <a:hlinkClick r:id="rId3">
                  <a:extLst>
                    <a:ext uri="{A12FA001-AC4F-418D-AE19-62706E023703}">
                      <ahyp:hlinkClr xmlns:ahyp="http://schemas.microsoft.com/office/drawing/2018/hyperlinkcolor" val="tx"/>
                    </a:ext>
                  </a:extLst>
                </a:hlinkClick>
              </a:rPr>
              <a:t>most deprived areas of the capital are more likely</a:t>
            </a:r>
            <a:r>
              <a:rPr lang="en-US" sz="1400">
                <a:solidFill>
                  <a:schemeClr val="tx1">
                    <a:lumMod val="50000"/>
                  </a:schemeClr>
                </a:solidFill>
              </a:rPr>
              <a:t> to be affected by cardiovascular disease and to die prematurely as a result</a:t>
            </a:r>
            <a:r>
              <a:rPr lang="en-US" sz="1400" baseline="30000">
                <a:solidFill>
                  <a:schemeClr val="tx1">
                    <a:lumMod val="50000"/>
                  </a:schemeClr>
                </a:solidFill>
              </a:rPr>
              <a:t>1</a:t>
            </a:r>
            <a:r>
              <a:rPr lang="en-US" sz="1400">
                <a:solidFill>
                  <a:schemeClr val="tx1">
                    <a:lumMod val="50000"/>
                  </a:schemeClr>
                </a:solidFill>
              </a:rPr>
              <a:t>.</a:t>
            </a:r>
            <a:r>
              <a:rPr lang="en-US" sz="1400" baseline="30000">
                <a:solidFill>
                  <a:schemeClr val="tx1">
                    <a:lumMod val="50000"/>
                  </a:schemeClr>
                </a:solidFill>
              </a:rPr>
              <a:t>.</a:t>
            </a:r>
            <a:endParaRPr lang="en-US" sz="1400">
              <a:solidFill>
                <a:schemeClr val="tx1">
                  <a:lumMod val="50000"/>
                </a:schemeClr>
              </a:solidFill>
              <a:latin typeface="Arial"/>
              <a:cs typeface="Arial"/>
            </a:endParaRPr>
          </a:p>
          <a:p>
            <a:pPr marL="0" indent="0">
              <a:buNone/>
            </a:pPr>
            <a:endParaRPr lang="en-US" sz="1400">
              <a:solidFill>
                <a:schemeClr val="tx1">
                  <a:lumMod val="50000"/>
                </a:schemeClr>
              </a:solidFill>
              <a:latin typeface="Arial"/>
              <a:cs typeface="Arial"/>
            </a:endParaRPr>
          </a:p>
          <a:p>
            <a:r>
              <a:rPr lang="en-US" sz="1400">
                <a:solidFill>
                  <a:schemeClr val="tx1">
                    <a:lumMod val="50000"/>
                  </a:schemeClr>
                </a:solidFill>
                <a:latin typeface="Arial"/>
                <a:cs typeface="Arial"/>
              </a:rPr>
              <a:t>Climate related issues such as </a:t>
            </a:r>
            <a:r>
              <a:rPr lang="en-US" sz="1400">
                <a:solidFill>
                  <a:schemeClr val="tx1">
                    <a:lumMod val="50000"/>
                  </a:schemeClr>
                </a:solidFill>
                <a:latin typeface="Arial"/>
                <a:cs typeface="Arial"/>
                <a:hlinkClick r:id="rId4">
                  <a:extLst>
                    <a:ext uri="{A12FA001-AC4F-418D-AE19-62706E023703}">
                      <ahyp:hlinkClr xmlns:ahyp="http://schemas.microsoft.com/office/drawing/2018/hyperlinkcolor" val="tx"/>
                    </a:ext>
                  </a:extLst>
                </a:hlinkClick>
              </a:rPr>
              <a:t>extreme heat and air pollution</a:t>
            </a:r>
            <a:r>
              <a:rPr lang="en-US" sz="1400">
                <a:solidFill>
                  <a:schemeClr val="tx1">
                    <a:lumMod val="50000"/>
                  </a:schemeClr>
                </a:solidFill>
                <a:latin typeface="Arial"/>
                <a:cs typeface="Arial"/>
              </a:rPr>
              <a:t> contribute to both the development of and worsening of cardiovascular disease</a:t>
            </a:r>
            <a:r>
              <a:rPr lang="en-US" sz="1400" baseline="30000">
                <a:solidFill>
                  <a:schemeClr val="tx1">
                    <a:lumMod val="50000"/>
                  </a:schemeClr>
                </a:solidFill>
                <a:latin typeface="Arial"/>
                <a:cs typeface="Arial"/>
              </a:rPr>
              <a:t>2</a:t>
            </a:r>
            <a:r>
              <a:rPr lang="en-US" sz="1400">
                <a:solidFill>
                  <a:schemeClr val="tx1">
                    <a:lumMod val="50000"/>
                  </a:schemeClr>
                </a:solidFill>
                <a:latin typeface="Arial"/>
                <a:cs typeface="Arial"/>
              </a:rPr>
              <a:t>. Evidence shows that a 1</a:t>
            </a:r>
            <a:r>
              <a:rPr lang="en-US" sz="1400">
                <a:solidFill>
                  <a:srgbClr val="212121"/>
                </a:solidFill>
                <a:latin typeface="Arial"/>
                <a:cs typeface="Arial"/>
              </a:rPr>
              <a:t>°C increase in ambient temperature is associated with higher cardiovascular disease mortality and a significant increase in morbidity</a:t>
            </a:r>
            <a:r>
              <a:rPr lang="en-US" sz="1400" baseline="30000">
                <a:solidFill>
                  <a:srgbClr val="212121"/>
                </a:solidFill>
                <a:latin typeface="Arial"/>
                <a:cs typeface="Arial"/>
              </a:rPr>
              <a:t>3,4</a:t>
            </a:r>
            <a:r>
              <a:rPr lang="en-US" sz="1400">
                <a:solidFill>
                  <a:srgbClr val="212121"/>
                </a:solidFill>
                <a:latin typeface="Arial"/>
                <a:cs typeface="Arial"/>
              </a:rPr>
              <a:t>.</a:t>
            </a:r>
            <a:endParaRPr lang="en-US" sz="1400">
              <a:solidFill>
                <a:schemeClr val="tx1">
                  <a:lumMod val="50000"/>
                </a:schemeClr>
              </a:solidFill>
            </a:endParaRPr>
          </a:p>
          <a:p>
            <a:endParaRPr lang="en-US" sz="1400">
              <a:solidFill>
                <a:schemeClr val="tx1">
                  <a:lumMod val="50000"/>
                </a:schemeClr>
              </a:solidFill>
              <a:latin typeface="Arial"/>
              <a:cs typeface="Arial"/>
            </a:endParaRPr>
          </a:p>
          <a:p>
            <a:r>
              <a:rPr lang="en-US" sz="1400">
                <a:solidFill>
                  <a:schemeClr val="tx1">
                    <a:lumMod val="50000"/>
                  </a:schemeClr>
                </a:solidFill>
                <a:latin typeface="Arial"/>
                <a:cs typeface="Arial"/>
              </a:rPr>
              <a:t>As people living in the most deprived areas are already more likely to be exposed to high temperatures and air pollution, are more likely to be living with a long-term health condition which may be climate sensitive, and have less adaptive capacity, the impact of increased temperatures and increased air pollution is likely to be particularly severe, and lead to the gap between the most and least deprived widening further.</a:t>
            </a:r>
          </a:p>
        </p:txBody>
      </p:sp>
      <p:sp>
        <p:nvSpPr>
          <p:cNvPr id="12" name="Text Placeholder 5">
            <a:extLst>
              <a:ext uri="{FF2B5EF4-FFF2-40B4-BE49-F238E27FC236}">
                <a16:creationId xmlns:a16="http://schemas.microsoft.com/office/drawing/2014/main" id="{656C6C3C-9838-A702-A664-2624C05D6F17}"/>
              </a:ext>
            </a:extLst>
          </p:cNvPr>
          <p:cNvSpPr txBox="1">
            <a:spLocks/>
          </p:cNvSpPr>
          <p:nvPr/>
        </p:nvSpPr>
        <p:spPr>
          <a:xfrm>
            <a:off x="5614068" y="1506462"/>
            <a:ext cx="6064276" cy="996534"/>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400" b="1" i="0" u="none" strike="noStrike" kern="1200" cap="none" spc="0" normalizeH="0" baseline="0" noProof="0">
                <a:ln>
                  <a:noFill/>
                </a:ln>
                <a:solidFill>
                  <a:srgbClr val="353E43"/>
                </a:solidFill>
                <a:effectLst/>
                <a:uLnTx/>
                <a:uFillTx/>
                <a:latin typeface="Arial"/>
                <a:ea typeface="+mn-ea"/>
                <a:cs typeface="Arial"/>
                <a:sym typeface="Arial"/>
              </a:rPr>
              <a:t>Figure 43. </a:t>
            </a:r>
            <a:r>
              <a:rPr kumimoji="0" lang="en-GB" sz="1400" b="1" i="0" u="none" strike="noStrike" kern="1200" cap="none" spc="0" normalizeH="0" baseline="0" noProof="0">
                <a:ln>
                  <a:noFill/>
                </a:ln>
                <a:solidFill>
                  <a:srgbClr val="353E43"/>
                </a:solidFill>
                <a:effectLst/>
                <a:uLnTx/>
                <a:uFillTx/>
                <a:latin typeface="Arial"/>
                <a:ea typeface="+mn-ea"/>
                <a:cs typeface="Arial"/>
                <a:sym typeface="Arial"/>
              </a:rPr>
              <a:t>Under 75 mortality rate from all circulatory disease by borough and deprivation decile</a:t>
            </a: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endParaRPr kumimoji="0" lang="en-US" sz="1400" b="1" i="0" u="none" strike="noStrike" kern="1200" cap="none" spc="0" normalizeH="0" baseline="0" noProof="0">
              <a:ln>
                <a:noFill/>
              </a:ln>
              <a:solidFill>
                <a:srgbClr val="353E43"/>
              </a:solidFill>
              <a:effectLst/>
              <a:uLnTx/>
              <a:uFillTx/>
              <a:latin typeface="Arial" panose="020B0604020202020204" pitchFamily="34" charset="0"/>
              <a:ea typeface="+mn-ea"/>
              <a:cs typeface="Arial"/>
            </a:endParaRPr>
          </a:p>
        </p:txBody>
      </p:sp>
      <p:pic>
        <p:nvPicPr>
          <p:cNvPr id="2" name="Picture 1" descr="A bar graph showing the under 75 mortality rate from all circulatory disease by borough, showin the deprivation decile. The graph shows that there is a general trend in mortality being higher in more deprived boroughs to lower in less deprived boroughs.">
            <a:extLst>
              <a:ext uri="{FF2B5EF4-FFF2-40B4-BE49-F238E27FC236}">
                <a16:creationId xmlns:a16="http://schemas.microsoft.com/office/drawing/2014/main" id="{63A3BCE4-905C-EC5C-432C-DD390F30AA62}"/>
              </a:ext>
            </a:extLst>
          </p:cNvPr>
          <p:cNvPicPr>
            <a:picLocks noChangeAspect="1"/>
          </p:cNvPicPr>
          <p:nvPr/>
        </p:nvPicPr>
        <p:blipFill>
          <a:blip r:embed="rId5"/>
          <a:stretch>
            <a:fillRect/>
          </a:stretch>
        </p:blipFill>
        <p:spPr>
          <a:xfrm>
            <a:off x="5619565" y="1996721"/>
            <a:ext cx="6064276" cy="4440979"/>
          </a:xfrm>
          <a:prstGeom prst="rect">
            <a:avLst/>
          </a:prstGeom>
          <a:noFill/>
        </p:spPr>
      </p:pic>
      <p:sp>
        <p:nvSpPr>
          <p:cNvPr id="27" name="Rectangle 26">
            <a:extLst>
              <a:ext uri="{FF2B5EF4-FFF2-40B4-BE49-F238E27FC236}">
                <a16:creationId xmlns:a16="http://schemas.microsoft.com/office/drawing/2014/main" id="{7073FF6B-C2E5-C8F6-D3BA-0A675C7F12B0}"/>
              </a:ext>
            </a:extLst>
          </p:cNvPr>
          <p:cNvSpPr/>
          <p:nvPr/>
        </p:nvSpPr>
        <p:spPr>
          <a:xfrm>
            <a:off x="574686" y="6437700"/>
            <a:ext cx="10485274" cy="246221"/>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353E43"/>
                </a:solidFill>
                <a:effectLst/>
                <a:uLnTx/>
                <a:uFillTx/>
                <a:latin typeface="Arial"/>
                <a:ea typeface="+mn-ea"/>
                <a:cs typeface="Arial"/>
              </a:rPr>
              <a:t>Source: (1) </a:t>
            </a:r>
            <a:r>
              <a:rPr kumimoji="0" lang="en-GB" sz="1000" b="0" i="0" u="none" strike="noStrike" kern="1200" cap="none" spc="0" normalizeH="0" baseline="0" noProof="0">
                <a:ln>
                  <a:noFill/>
                </a:ln>
                <a:solidFill>
                  <a:srgbClr val="353E43"/>
                </a:solidFill>
                <a:effectLst/>
                <a:uLnTx/>
                <a:uFillTx/>
                <a:latin typeface="Arial"/>
                <a:ea typeface="+mn-ea"/>
                <a:cs typeface="Arial"/>
                <a:hlinkClick r:id="rId3"/>
              </a:rPr>
              <a:t>OHID</a:t>
            </a:r>
            <a:r>
              <a:rPr kumimoji="0" lang="en-GB" sz="1000" b="0" i="0" u="none" strike="noStrike" kern="1200" cap="none" spc="0" normalizeH="0" baseline="0" noProof="0">
                <a:ln>
                  <a:noFill/>
                </a:ln>
                <a:solidFill>
                  <a:srgbClr val="353E43"/>
                </a:solidFill>
                <a:effectLst/>
                <a:uLnTx/>
                <a:uFillTx/>
                <a:latin typeface="Arial"/>
                <a:ea typeface="+mn-ea"/>
                <a:cs typeface="Arial"/>
              </a:rPr>
              <a:t> (2) </a:t>
            </a:r>
            <a:r>
              <a:rPr kumimoji="0" lang="en-GB" sz="1000" b="0" i="0" u="none" strike="noStrike" kern="1200" cap="none" spc="0" normalizeH="0" baseline="0" noProof="0">
                <a:ln>
                  <a:noFill/>
                </a:ln>
                <a:solidFill>
                  <a:srgbClr val="353E43"/>
                </a:solidFill>
                <a:effectLst/>
                <a:uLnTx/>
                <a:uFillTx/>
                <a:latin typeface="Arial"/>
                <a:ea typeface="+mn-ea"/>
                <a:cs typeface="Arial"/>
                <a:hlinkClick r:id="rId4"/>
              </a:rPr>
              <a:t>Jacobsen et al </a:t>
            </a:r>
            <a:r>
              <a:rPr kumimoji="0" lang="en-GB" sz="1000" b="0" i="0" u="none" strike="noStrike" kern="1200" cap="none" spc="0" normalizeH="0" baseline="0" noProof="0">
                <a:ln>
                  <a:noFill/>
                </a:ln>
                <a:solidFill>
                  <a:srgbClr val="353E43"/>
                </a:solidFill>
                <a:effectLst/>
                <a:uLnTx/>
                <a:uFillTx/>
                <a:latin typeface="Arial"/>
                <a:ea typeface="+mn-ea"/>
                <a:cs typeface="Arial"/>
              </a:rPr>
              <a:t>(3) </a:t>
            </a:r>
            <a:r>
              <a:rPr kumimoji="0" lang="en-GB" sz="1000" b="0" i="0" u="none" strike="noStrike" kern="1200" cap="none" spc="0" normalizeH="0" baseline="0" noProof="0">
                <a:ln>
                  <a:noFill/>
                </a:ln>
                <a:solidFill>
                  <a:srgbClr val="353E43"/>
                </a:solidFill>
                <a:effectLst/>
                <a:uLnTx/>
                <a:uFillTx/>
                <a:latin typeface="Arial"/>
                <a:ea typeface="+mn-ea"/>
                <a:cs typeface="Arial"/>
                <a:hlinkClick r:id="rId6"/>
              </a:rPr>
              <a:t>Liu et al </a:t>
            </a:r>
            <a:r>
              <a:rPr kumimoji="0" lang="en-GB" sz="1000" b="0" i="0" u="none" strike="noStrike" kern="1200" cap="none" spc="0" normalizeH="0" baseline="0" noProof="0">
                <a:ln>
                  <a:noFill/>
                </a:ln>
                <a:solidFill>
                  <a:srgbClr val="353E43"/>
                </a:solidFill>
                <a:effectLst/>
                <a:uLnTx/>
                <a:uFillTx/>
                <a:latin typeface="Arial"/>
                <a:ea typeface="+mn-ea"/>
                <a:cs typeface="Arial"/>
              </a:rPr>
              <a:t>(4) </a:t>
            </a:r>
            <a:r>
              <a:rPr kumimoji="0" lang="en-GB" sz="1000" b="0" i="0" u="none" strike="noStrike" kern="1200" cap="none" spc="0" normalizeH="0" baseline="0" noProof="0">
                <a:ln>
                  <a:noFill/>
                </a:ln>
                <a:solidFill>
                  <a:srgbClr val="353E43"/>
                </a:solidFill>
                <a:effectLst/>
                <a:uLnTx/>
                <a:uFillTx/>
                <a:latin typeface="Arial"/>
                <a:ea typeface="+mn-ea"/>
                <a:cs typeface="Arial"/>
                <a:hlinkClick r:id="rId7"/>
              </a:rPr>
              <a:t>Moghadamnia et al</a:t>
            </a:r>
            <a:endParaRPr kumimoji="0" lang="en-GB" sz="1000" b="0" i="0" u="none" strike="noStrike" kern="1200" cap="none" spc="0" normalizeH="0" baseline="0" noProof="0">
              <a:ln>
                <a:noFill/>
              </a:ln>
              <a:solidFill>
                <a:srgbClr val="353E43"/>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27351893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20000"/>
            <a:lumOff val="80000"/>
          </a:schemeClr>
        </a:solidFill>
        <a:effectLst/>
      </p:bgPr>
    </p:bg>
    <p:spTree>
      <p:nvGrpSpPr>
        <p:cNvPr id="1" name="Shape 237"/>
        <p:cNvGrpSpPr/>
        <p:nvPr/>
      </p:nvGrpSpPr>
      <p:grpSpPr>
        <a:xfrm>
          <a:off x="0" y="0"/>
          <a:ext cx="0" cy="0"/>
          <a:chOff x="0" y="0"/>
          <a:chExt cx="0" cy="0"/>
        </a:xfrm>
      </p:grpSpPr>
      <p:sp>
        <p:nvSpPr>
          <p:cNvPr id="238" name="Google Shape;238;p2"/>
          <p:cNvSpPr txBox="1">
            <a:spLocks noGrp="1"/>
          </p:cNvSpPr>
          <p:nvPr>
            <p:ph type="title"/>
          </p:nvPr>
        </p:nvSpPr>
        <p:spPr>
          <a:xfrm>
            <a:off x="986467" y="2556741"/>
            <a:ext cx="10626063" cy="923289"/>
          </a:xfrm>
          <a:prstGeom prst="rect">
            <a:avLst/>
          </a:prstGeom>
          <a:noFill/>
          <a:ln>
            <a:noFill/>
          </a:ln>
        </p:spPr>
        <p:txBody>
          <a:bodyPr spcFirstLastPara="1" wrap="square" lIns="0" tIns="45700" rIns="91425" bIns="45700" anchor="t" anchorCtr="0">
            <a:spAutoFit/>
          </a:bodyPr>
          <a:lstStyle/>
          <a:p>
            <a:pPr marL="0" lvl="0" indent="0" algn="l" rtl="0">
              <a:lnSpc>
                <a:spcPct val="90000"/>
              </a:lnSpc>
              <a:spcBef>
                <a:spcPts val="0"/>
              </a:spcBef>
              <a:spcAft>
                <a:spcPts val="0"/>
              </a:spcAft>
              <a:buClr>
                <a:schemeClr val="lt1"/>
              </a:buClr>
              <a:buSzPts val="3000"/>
              <a:buFont typeface="Arial"/>
              <a:buNone/>
            </a:pPr>
            <a:r>
              <a:rPr lang="en-GB" sz="3000" spc="190">
                <a:solidFill>
                  <a:schemeClr val="tx1"/>
                </a:solidFill>
                <a:latin typeface="Arial"/>
                <a:ea typeface="Arial"/>
                <a:cs typeface="Arial"/>
                <a:sym typeface="Arial"/>
              </a:rPr>
              <a:t>PART 4: HEALTH BEHAVIOURAL RISK FACTORS</a:t>
            </a:r>
            <a:br>
              <a:rPr lang="en-GB" sz="3000" spc="190">
                <a:solidFill>
                  <a:schemeClr val="tx1"/>
                </a:solidFill>
                <a:latin typeface="Arial"/>
                <a:ea typeface="Arial"/>
                <a:cs typeface="Arial"/>
                <a:sym typeface="Arial"/>
              </a:rPr>
            </a:br>
            <a:r>
              <a:rPr lang="en-GB" sz="3000" spc="190">
                <a:solidFill>
                  <a:schemeClr val="tx1"/>
                </a:solidFill>
                <a:latin typeface="Arial"/>
                <a:ea typeface="Arial"/>
                <a:cs typeface="Arial"/>
                <a:sym typeface="Arial"/>
              </a:rPr>
              <a:t>(Direct causes of poor health)</a:t>
            </a:r>
            <a:endParaRPr sz="3000" spc="190">
              <a:solidFill>
                <a:schemeClr val="tx1"/>
              </a:solidFill>
              <a:latin typeface="Arial"/>
              <a:ea typeface="Arial"/>
              <a:cs typeface="Arial"/>
              <a:sym typeface="Arial"/>
            </a:endParaRPr>
          </a:p>
        </p:txBody>
      </p:sp>
      <p:cxnSp>
        <p:nvCxnSpPr>
          <p:cNvPr id="242" name="Google Shape;242;p2">
            <a:extLst>
              <a:ext uri="{C183D7F6-B498-43B3-948B-1728B52AA6E4}">
                <adec:decorative xmlns:adec="http://schemas.microsoft.com/office/drawing/2017/decorative" val="1"/>
              </a:ext>
            </a:extLst>
          </p:cNvPr>
          <p:cNvCxnSpPr/>
          <p:nvPr/>
        </p:nvCxnSpPr>
        <p:spPr>
          <a:xfrm>
            <a:off x="666543" y="4102177"/>
            <a:ext cx="10945999" cy="0"/>
          </a:xfrm>
          <a:prstGeom prst="straightConnector1">
            <a:avLst/>
          </a:prstGeom>
          <a:noFill/>
          <a:ln w="28575" cap="flat" cmpd="sng">
            <a:solidFill>
              <a:schemeClr val="tx1"/>
            </a:solidFill>
            <a:prstDash val="solid"/>
            <a:round/>
            <a:headEnd type="none" w="sm" len="sm"/>
            <a:tailEnd type="none" w="sm" len="sm"/>
          </a:ln>
        </p:spPr>
      </p:cxnSp>
    </p:spTree>
    <p:extLst>
      <p:ext uri="{BB962C8B-B14F-4D97-AF65-F5344CB8AC3E}">
        <p14:creationId xmlns:p14="http://schemas.microsoft.com/office/powerpoint/2010/main" val="19383788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1DB81A7-B1E2-40DE-BD21-8B53917186D1}"/>
              </a:ext>
            </a:extLst>
          </p:cNvPr>
          <p:cNvSpPr txBox="1">
            <a:spLocks noGrp="1"/>
          </p:cNvSpPr>
          <p:nvPr>
            <p:ph type="title" idx="4294967295"/>
          </p:nvPr>
        </p:nvSpPr>
        <p:spPr>
          <a:xfrm>
            <a:off x="604485" y="567871"/>
            <a:ext cx="10751768" cy="507791"/>
          </a:xfrm>
          <a:prstGeom prst="rect">
            <a:avLst/>
          </a:prstGeom>
          <a:noFill/>
          <a:ln w="25400" cap="flat" cmpd="sng" algn="ctr">
            <a:noFill/>
            <a:prstDash val="solid"/>
          </a:ln>
          <a:effectLst/>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0" tIns="45700" rIns="91425" bIns="457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rgbClr val="EE266D"/>
              </a:buClr>
              <a:buSzPts val="2800"/>
              <a:buFont typeface="Arial"/>
              <a:buNone/>
              <a:tabLst/>
              <a:defRPr/>
            </a:pPr>
            <a:r>
              <a:rPr kumimoji="0" lang="en-US" sz="3000" b="1" i="0" u="none" strike="noStrike" kern="0" cap="none" spc="190" normalizeH="0" baseline="0" noProof="0">
                <a:ln>
                  <a:noFill/>
                </a:ln>
                <a:solidFill>
                  <a:schemeClr val="accent3">
                    <a:lumMod val="75000"/>
                  </a:schemeClr>
                </a:solidFill>
                <a:effectLst/>
                <a:uLnTx/>
                <a:uFillTx/>
                <a:latin typeface="Arial" panose="020B0604020202020204" pitchFamily="34" charset="0"/>
                <a:ea typeface="Aktiv Grotesk" panose="020B0504020202020204" pitchFamily="34" charset="0"/>
                <a:cs typeface="Arial" panose="020B0604020202020204" pitchFamily="34" charset="0"/>
                <a:sym typeface="Arial"/>
              </a:rPr>
              <a:t>EXECUTIVE SUMMARY (3 of 5)</a:t>
            </a:r>
          </a:p>
        </p:txBody>
      </p:sp>
      <p:sp>
        <p:nvSpPr>
          <p:cNvPr id="16" name="TextBox 15">
            <a:extLst>
              <a:ext uri="{FF2B5EF4-FFF2-40B4-BE49-F238E27FC236}">
                <a16:creationId xmlns:a16="http://schemas.microsoft.com/office/drawing/2014/main" id="{50D55606-9498-4378-9AE7-7D19EB44EF7B}"/>
              </a:ext>
            </a:extLst>
          </p:cNvPr>
          <p:cNvSpPr txBox="1"/>
          <p:nvPr/>
        </p:nvSpPr>
        <p:spPr bwMode="gray">
          <a:xfrm>
            <a:off x="590592" y="1236956"/>
            <a:ext cx="10945982" cy="5427158"/>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1" i="0" u="none" strike="noStrike" kern="0" cap="none" spc="0" normalizeH="0" baseline="0" noProof="0" dirty="0">
                <a:ln>
                  <a:noFill/>
                </a:ln>
                <a:effectLst/>
                <a:uLnTx/>
                <a:uFillTx/>
                <a:latin typeface="Arial"/>
                <a:ea typeface="+mn-ea"/>
                <a:cs typeface="Arial"/>
                <a:sym typeface="Arial"/>
              </a:rPr>
              <a:t>Part 3 – Why Inequality exists? (Wider determinants) – continued.</a:t>
            </a:r>
          </a:p>
          <a:p>
            <a:pPr marL="285750" indent="-285750">
              <a:spcAft>
                <a:spcPts val="600"/>
              </a:spcAft>
              <a:buFont typeface="Wingdings" panose="05000000000000000000" pitchFamily="2" charset="2"/>
              <a:buChar char="§"/>
              <a:defRPr/>
            </a:pPr>
            <a:r>
              <a:rPr lang="en-GB" sz="1400" b="0" i="0" u="none" strike="noStrike" kern="0" cap="none" spc="0" normalizeH="0" baseline="0" noProof="0" dirty="0">
                <a:ln>
                  <a:noFill/>
                </a:ln>
                <a:effectLst/>
                <a:uLnTx/>
                <a:uFillTx/>
                <a:latin typeface="Arial"/>
                <a:cs typeface="Arial"/>
              </a:rPr>
              <a:t>London had the highest percentage of deaths attributable to particulate air pollution among English regions in 2022, with a noticeable decline from previous years. Air pollution exposure disproportionately affects deprived and minority ethnic groups.</a:t>
            </a:r>
          </a:p>
          <a:p>
            <a:pPr marL="285750" indent="-285750">
              <a:spcAft>
                <a:spcPts val="1200"/>
              </a:spcAft>
              <a:buFont typeface="Wingdings" panose="05000000000000000000" pitchFamily="2" charset="2"/>
              <a:buChar char="§"/>
              <a:defRPr/>
            </a:pPr>
            <a:r>
              <a:rPr lang="en-GB" sz="1400" b="0" i="0" u="none" strike="noStrike" kern="0" cap="none" spc="0" normalizeH="0" baseline="0" noProof="0" dirty="0">
                <a:ln>
                  <a:noFill/>
                </a:ln>
                <a:effectLst/>
                <a:uLnTx/>
                <a:uFillTx/>
                <a:latin typeface="Arial"/>
                <a:cs typeface="Arial"/>
              </a:rPr>
              <a:t>As London responds to the climate emergency, climate risks are found to disproportionately affect the most deprived and disadvantaged individuals who are both more exposed and more vulnerable to their impacts, with </a:t>
            </a:r>
            <a:r>
              <a:rPr lang="en-GB" sz="1400" kern="0" dirty="0">
                <a:latin typeface="Arial"/>
                <a:cs typeface="Arial"/>
              </a:rPr>
              <a:t>reduced</a:t>
            </a:r>
            <a:r>
              <a:rPr lang="en-GB" sz="1400" b="0" i="0" u="none" strike="noStrike" kern="0" cap="none" spc="0" normalizeH="0" baseline="0" noProof="0" dirty="0">
                <a:ln>
                  <a:noFill/>
                </a:ln>
                <a:effectLst/>
                <a:uLnTx/>
                <a:uFillTx/>
                <a:latin typeface="Arial"/>
                <a:cs typeface="Arial"/>
              </a:rPr>
              <a:t> capacity to adapt. Specific at-risk groups include homeless people, people in non-decent housing, outdoor workers, and those with fewer financial resources.</a:t>
            </a:r>
            <a:endParaRPr kumimoji="0" lang="en-GB" sz="1400" b="1" i="0" u="none" strike="noStrike" kern="0" cap="none" spc="0" normalizeH="0" baseline="0" noProof="0" dirty="0">
              <a:ln>
                <a:noFill/>
              </a:ln>
              <a:effectLst/>
              <a:uLnTx/>
              <a:uFillTx/>
              <a:latin typeface="Arial"/>
              <a:ea typeface="+mn-ea"/>
              <a:cs typeface="Arial"/>
              <a:sym typeface="Arial"/>
            </a:endParaRPr>
          </a:p>
          <a:p>
            <a:pPr>
              <a:spcAft>
                <a:spcPts val="600"/>
              </a:spcAft>
              <a:defRPr/>
            </a:pPr>
            <a:r>
              <a:rPr kumimoji="0" lang="en-GB" sz="1400" b="1" i="0" u="none" strike="noStrike" kern="0" cap="none" spc="0" normalizeH="0" baseline="0" noProof="0" dirty="0">
                <a:ln>
                  <a:noFill/>
                </a:ln>
                <a:effectLst/>
                <a:uLnTx/>
                <a:uFillTx/>
                <a:latin typeface="Arial"/>
                <a:ea typeface="+mn-ea"/>
                <a:cs typeface="Arial"/>
                <a:sym typeface="Arial"/>
              </a:rPr>
              <a:t>Part 4 – Health behavioural risk factors</a:t>
            </a:r>
            <a:endParaRPr lang="en-GB" sz="1400" b="1" kern="0" dirty="0">
              <a:latin typeface="Arial"/>
              <a:cs typeface="Arial"/>
              <a:sym typeface="Arial"/>
            </a:endParaRP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GB" sz="1400" b="0" i="0" u="none" strike="noStrike" kern="0" cap="none" spc="0" normalizeH="0" baseline="0" noProof="0" dirty="0">
                <a:ln>
                  <a:noFill/>
                </a:ln>
                <a:effectLst/>
                <a:uLnTx/>
                <a:uFillTx/>
                <a:latin typeface="Arial"/>
                <a:ea typeface="+mn-ea"/>
                <a:cs typeface="Arial"/>
                <a:sym typeface="Arial"/>
              </a:rPr>
              <a:t>Tobacco use, high BMI, and poor diet were the top risk factors driving death and disability in London in 2019.</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GB" sz="1400" b="0" i="0" u="none" strike="noStrike" kern="0" cap="none" spc="0" normalizeH="0" baseline="0" noProof="0" dirty="0">
                <a:ln>
                  <a:noFill/>
                </a:ln>
                <a:effectLst/>
                <a:uLnTx/>
                <a:uFillTx/>
                <a:latin typeface="Arial"/>
                <a:ea typeface="+mn-ea"/>
                <a:cs typeface="Arial"/>
                <a:sym typeface="Arial"/>
              </a:rPr>
              <a:t>Smoking prevalence in London in 2022 was 11.7%, part of a continuing long-term decline from 2012. There is significant variation across boroughs, from 6.2% in Kingston up to 16.3% in Hounslow. Higher rates are observed in routine and manual occupations as well as among adults with a long-term mental health condition.</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GB" sz="1400" b="0" i="0" u="none" strike="noStrike" kern="0" cap="none" spc="0" normalizeH="0" baseline="0" noProof="0" dirty="0">
                <a:ln>
                  <a:noFill/>
                </a:ln>
                <a:effectLst/>
                <a:uLnTx/>
                <a:uFillTx/>
                <a:latin typeface="Arial"/>
                <a:ea typeface="+mn-ea"/>
                <a:cs typeface="Arial"/>
                <a:sym typeface="Arial"/>
              </a:rPr>
              <a:t>The proportion of overweight or obese adults in London in 2022/23 was 57.2%, lower than the national average of 64.0%, yet with significant variations across boroughs and no overall improvement over time.</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GB" sz="1400" b="0" i="0" u="none" strike="noStrike" kern="0" cap="none" spc="0" normalizeH="0" baseline="0" noProof="0" dirty="0">
                <a:ln>
                  <a:noFill/>
                </a:ln>
                <a:effectLst/>
                <a:uLnTx/>
                <a:uFillTx/>
                <a:latin typeface="Arial"/>
                <a:ea typeface="+mn-ea"/>
                <a:cs typeface="Arial"/>
                <a:sym typeface="Arial"/>
              </a:rPr>
              <a:t>In 2022/23, over one third of Year 6 children in London were classified as overweight or obese, </a:t>
            </a:r>
            <a:r>
              <a:rPr lang="en-GB" sz="1400" kern="0" dirty="0">
                <a:latin typeface="Arial"/>
                <a:cs typeface="Arial"/>
                <a:sym typeface="Arial"/>
              </a:rPr>
              <a:t>continuing an increasing trend seen before the COVID-19 pandemic</a:t>
            </a:r>
            <a:r>
              <a:rPr kumimoji="0" lang="en-GB" sz="1400" b="0" i="0" u="none" strike="noStrike" kern="0" cap="none" spc="0" normalizeH="0" baseline="0" noProof="0" dirty="0">
                <a:ln>
                  <a:noFill/>
                </a:ln>
                <a:effectLst/>
                <a:uLnTx/>
                <a:uFillTx/>
                <a:latin typeface="Arial"/>
                <a:ea typeface="+mn-ea"/>
                <a:cs typeface="Arial"/>
                <a:sym typeface="Arial"/>
              </a:rPr>
              <a:t>, with higher rates in the most deprived areas and among Black African children.</a:t>
            </a:r>
          </a:p>
          <a:p>
            <a:pPr marL="285750" indent="-285750">
              <a:spcAft>
                <a:spcPts val="600"/>
              </a:spcAft>
              <a:buFont typeface="Wingdings" panose="05000000000000000000" pitchFamily="2" charset="2"/>
              <a:buChar char="§"/>
              <a:defRPr/>
            </a:pPr>
            <a:r>
              <a:rPr kumimoji="0" lang="en-GB" sz="1400" b="0" i="0" u="none" strike="noStrike" kern="0" cap="none" spc="0" normalizeH="0" baseline="0" noProof="0" dirty="0">
                <a:ln>
                  <a:noFill/>
                </a:ln>
                <a:effectLst/>
                <a:uLnTx/>
                <a:uFillTx/>
                <a:latin typeface="Arial"/>
                <a:ea typeface="+mn-ea"/>
                <a:cs typeface="Arial"/>
                <a:sym typeface="Arial"/>
              </a:rPr>
              <a:t>In </a:t>
            </a:r>
            <a:r>
              <a:rPr lang="en-GB" sz="1400" kern="0" dirty="0">
                <a:latin typeface="Arial"/>
                <a:cs typeface="Arial"/>
                <a:sym typeface="Arial"/>
              </a:rPr>
              <a:t>2022/23</a:t>
            </a:r>
            <a:r>
              <a:rPr kumimoji="0" lang="en-GB" sz="1400" b="0" i="0" u="none" strike="noStrike" kern="0" cap="none" spc="0" normalizeH="0" baseline="0" noProof="0" dirty="0">
                <a:ln>
                  <a:noFill/>
                </a:ln>
                <a:effectLst/>
                <a:uLnTx/>
                <a:uFillTx/>
                <a:latin typeface="Arial"/>
                <a:ea typeface="+mn-ea"/>
                <a:cs typeface="Arial"/>
                <a:sym typeface="Arial"/>
              </a:rPr>
              <a:t>, </a:t>
            </a:r>
            <a:r>
              <a:rPr lang="en-GB" sz="1400" kern="0" dirty="0">
                <a:latin typeface="Arial"/>
                <a:cs typeface="Arial"/>
                <a:sym typeface="Arial"/>
              </a:rPr>
              <a:t>66.3%</a:t>
            </a:r>
            <a:r>
              <a:rPr kumimoji="0" lang="en-GB" sz="1400" b="0" i="0" u="none" strike="noStrike" kern="0" cap="none" spc="0" normalizeH="0" baseline="0" noProof="0" dirty="0">
                <a:ln>
                  <a:noFill/>
                </a:ln>
                <a:effectLst/>
                <a:uLnTx/>
                <a:uFillTx/>
                <a:latin typeface="Arial"/>
                <a:ea typeface="+mn-ea"/>
                <a:cs typeface="Arial"/>
                <a:sym typeface="Arial"/>
              </a:rPr>
              <a:t> of London adults were physically active, below the England average of </a:t>
            </a:r>
            <a:r>
              <a:rPr lang="en-GB" sz="1400" kern="0" dirty="0">
                <a:latin typeface="Arial"/>
                <a:cs typeface="Arial"/>
                <a:sym typeface="Arial"/>
              </a:rPr>
              <a:t>67.1%.</a:t>
            </a:r>
            <a:r>
              <a:rPr kumimoji="0" lang="en-GB" sz="1400" b="0" i="0" u="none" strike="noStrike" kern="0" cap="none" spc="0" normalizeH="0" baseline="0" noProof="0" dirty="0">
                <a:ln>
                  <a:noFill/>
                </a:ln>
                <a:effectLst/>
                <a:uLnTx/>
                <a:uFillTx/>
                <a:latin typeface="Arial"/>
                <a:ea typeface="+mn-ea"/>
                <a:cs typeface="Arial"/>
                <a:sym typeface="Arial"/>
              </a:rPr>
              <a:t> Physical inactivity was higher among those in routine/semi-routine jobs and long-term unemployment, people with a disability, and Black and Asian ethnic groups.</a:t>
            </a:r>
            <a:endParaRPr lang="en-GB" sz="1400" b="0" i="0" u="none" strike="noStrike" kern="0" cap="none" spc="0" normalizeH="0" baseline="0" noProof="0" dirty="0">
              <a:ln>
                <a:noFill/>
              </a:ln>
              <a:effectLst/>
              <a:uLnTx/>
              <a:uFillTx/>
              <a:latin typeface="Arial"/>
              <a:cs typeface="Arial"/>
            </a:endParaRPr>
          </a:p>
          <a:p>
            <a:pPr marL="285750" indent="-285750">
              <a:spcAft>
                <a:spcPts val="600"/>
              </a:spcAft>
              <a:buFont typeface="Wingdings" panose="05000000000000000000" pitchFamily="2" charset="2"/>
              <a:buChar char="§"/>
              <a:defRPr/>
            </a:pPr>
            <a:r>
              <a:rPr kumimoji="0" lang="en-GB" sz="1400" b="0" i="0" u="none" strike="noStrike" kern="0" cap="none" spc="0" normalizeH="0" baseline="0" noProof="0" dirty="0">
                <a:ln>
                  <a:noFill/>
                </a:ln>
                <a:effectLst/>
                <a:uLnTx/>
                <a:uFillTx/>
                <a:latin typeface="Arial"/>
                <a:ea typeface="+mn-ea"/>
                <a:cs typeface="Arial"/>
                <a:sym typeface="Arial"/>
              </a:rPr>
              <a:t>In London, a quarter of people over 16 were ‘increasing or higher risk’ drinkers in 2021, exceeding the national rate. Highest consumption was in less deprived areas, but more alcohol-related hospital admissions occurred in poorer areas. </a:t>
            </a:r>
          </a:p>
          <a:p>
            <a:pPr marL="285750" indent="-285750">
              <a:spcAft>
                <a:spcPts val="600"/>
              </a:spcAft>
              <a:buFont typeface="Wingdings" panose="05000000000000000000" pitchFamily="2" charset="2"/>
              <a:buChar char="§"/>
              <a:defRPr/>
            </a:pPr>
            <a:r>
              <a:rPr kumimoji="0" lang="en-GB" sz="1400" b="0" i="0" u="none" strike="noStrike" kern="0" cap="none" spc="0" normalizeH="0" baseline="0" noProof="0" dirty="0">
                <a:ln>
                  <a:noFill/>
                </a:ln>
                <a:effectLst/>
                <a:uLnTx/>
                <a:uFillTx/>
                <a:latin typeface="Arial"/>
                <a:ea typeface="+mn-ea"/>
                <a:cs typeface="Arial"/>
                <a:sym typeface="Arial"/>
              </a:rPr>
              <a:t>Drug-related death rates between 2018-2020 were lower than the national average but varied across the city.</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en-GB" sz="1400" b="0" i="0" u="none" strike="noStrike" kern="0" cap="none" spc="0" normalizeH="0" baseline="0" noProof="0" dirty="0">
              <a:ln>
                <a:noFill/>
              </a:ln>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effectLst/>
              <a:uLnTx/>
              <a:uFillTx/>
              <a:latin typeface="Arial"/>
              <a:ea typeface="+mn-ea"/>
              <a:cs typeface="Arial"/>
              <a:sym typeface="Arial"/>
            </a:endParaRPr>
          </a:p>
        </p:txBody>
      </p:sp>
      <p:cxnSp>
        <p:nvCxnSpPr>
          <p:cNvPr id="2" name="Straight Connector 1">
            <a:extLst>
              <a:ext uri="{FF2B5EF4-FFF2-40B4-BE49-F238E27FC236}">
                <a16:creationId xmlns:a16="http://schemas.microsoft.com/office/drawing/2014/main" id="{CCD60ABF-9378-6A9C-8957-BFF7446471DB}"/>
              </a:ext>
              <a:ext uri="{C183D7F6-B498-43B3-948B-1728B52AA6E4}">
                <adec:decorative xmlns:adec="http://schemas.microsoft.com/office/drawing/2017/decorative" val="1"/>
              </a:ext>
            </a:extLst>
          </p:cNvPr>
          <p:cNvCxnSpPr>
            <a:cxnSpLocks/>
          </p:cNvCxnSpPr>
          <p:nvPr/>
        </p:nvCxnSpPr>
        <p:spPr>
          <a:xfrm>
            <a:off x="622988" y="1230921"/>
            <a:ext cx="10946001" cy="0"/>
          </a:xfrm>
          <a:prstGeom prst="line">
            <a:avLst/>
          </a:prstGeom>
          <a:ln w="25400">
            <a:solidFill>
              <a:schemeClr val="bg1"/>
            </a:solidFill>
            <a:tailEnd type="non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9849493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81D419E9-076F-4148-B2AC-BE2DB2B8448A}"/>
              </a:ext>
            </a:extLst>
          </p:cNvPr>
          <p:cNvSpPr txBox="1">
            <a:spLocks noGrp="1"/>
          </p:cNvSpPr>
          <p:nvPr>
            <p:ph type="title" idx="4294967295"/>
          </p:nvPr>
        </p:nvSpPr>
        <p:spPr>
          <a:xfrm>
            <a:off x="623601" y="530407"/>
            <a:ext cx="10751768" cy="923289"/>
          </a:xfrm>
          <a:prstGeom prst="rect">
            <a:avLst/>
          </a:prstGeom>
          <a:noFill/>
          <a:ln w="25400" cap="flat" cmpd="sng" algn="ctr">
            <a:noFill/>
            <a:prstDash val="solid"/>
          </a:ln>
          <a:effectLst/>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0" tIns="45700" rIns="91425" bIns="457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chemeClr val="accent1"/>
              </a:buClr>
              <a:buSzPts val="2800"/>
              <a:buFont typeface="Arial"/>
              <a:buNone/>
              <a:tabLst/>
              <a:defRPr/>
            </a:pPr>
            <a:r>
              <a:rPr kumimoji="0" lang="en-GB" sz="3000" b="1" i="0" u="none" strike="noStrike" kern="0" cap="none" spc="190" normalizeH="0" baseline="0" noProof="0">
                <a:ln>
                  <a:noFill/>
                </a:ln>
                <a:solidFill>
                  <a:srgbClr val="0082B3"/>
                </a:solidFill>
                <a:effectLst/>
                <a:uLnTx/>
                <a:uFillTx/>
                <a:latin typeface="Arial"/>
                <a:ea typeface="Aktiv Grotesk" panose="020B0504020202020204" pitchFamily="34" charset="0"/>
                <a:cs typeface="Arial"/>
                <a:sym typeface="Arial"/>
              </a:rPr>
              <a:t>PART 4 OVERVIEW: HEALTH BEHAVIOURAL RISK FACTORS</a:t>
            </a:r>
            <a:endParaRPr kumimoji="0" lang="en-US" sz="3000" b="1" i="0" u="none" strike="noStrike" kern="0" cap="none" spc="190" normalizeH="0" baseline="0" noProof="0">
              <a:ln>
                <a:noFill/>
              </a:ln>
              <a:solidFill>
                <a:srgbClr val="0082B3"/>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p:txBody>
      </p:sp>
      <p:sp>
        <p:nvSpPr>
          <p:cNvPr id="40" name="TextBox 39">
            <a:extLst>
              <a:ext uri="{FF2B5EF4-FFF2-40B4-BE49-F238E27FC236}">
                <a16:creationId xmlns:a16="http://schemas.microsoft.com/office/drawing/2014/main" id="{27B07B3D-F66A-9646-9C2D-95983657B7C2}"/>
              </a:ext>
            </a:extLst>
          </p:cNvPr>
          <p:cNvSpPr txBox="1"/>
          <p:nvPr/>
        </p:nvSpPr>
        <p:spPr bwMode="gray">
          <a:xfrm>
            <a:off x="648338" y="1655545"/>
            <a:ext cx="10600738" cy="3187978"/>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Certain behaviours can be either health promoting or health harming. These behaviours include smoking, diet, physical activity and consumption of drugs and alcohol. </a:t>
            </a:r>
            <a:r>
              <a:rPr lang="en-GB" sz="1400" kern="0" dirty="0">
                <a:solidFill>
                  <a:srgbClr val="353E43"/>
                </a:solidFill>
                <a:latin typeface="Arial"/>
                <a:cs typeface="Arial"/>
                <a:sym typeface="Arial"/>
              </a:rPr>
              <a:t>To a certain extent, these are factors over which individuals have control, but in practice are often overwhelmingly influenced by the social and structural environment people find themselves in. Health behavioural risk factors can be a conduit for wider determinants of health (as illustrated in Part 3) to impact on health outcomes (Part 5). </a:t>
            </a: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This section of the Snapshot includes an overview of behaviours below and identification of inequalities within:</a:t>
            </a:r>
          </a:p>
          <a:p>
            <a:pPr marL="800100" marR="0" lvl="1" indent="-3429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Smoking prevalence</a:t>
            </a:r>
          </a:p>
          <a:p>
            <a:pPr marL="800100" marR="0" lvl="1" indent="-3429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Overweight/obesity prevalence in adults (including diet) </a:t>
            </a:r>
          </a:p>
          <a:p>
            <a:pPr marL="800100" marR="0" lvl="1" indent="-3429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Overweight/obesity prevalence in children</a:t>
            </a:r>
          </a:p>
          <a:p>
            <a:pPr marL="800100" marR="0" lvl="1" indent="-3429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Physical activity</a:t>
            </a:r>
          </a:p>
          <a:p>
            <a:pPr marL="800100" marR="0" lvl="1" indent="-3429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GB" sz="1400" b="0" i="0" u="none" strike="noStrike" kern="0" cap="none" spc="0" normalizeH="0" baseline="0" noProof="0" dirty="0">
                <a:ln>
                  <a:noFill/>
                </a:ln>
                <a:solidFill>
                  <a:srgbClr val="353E43"/>
                </a:solidFill>
                <a:effectLst/>
                <a:uLnTx/>
                <a:uFillTx/>
                <a:latin typeface="Arial"/>
                <a:ea typeface="+mn-ea"/>
                <a:cs typeface="Arial"/>
                <a:sym typeface="Arial"/>
              </a:rPr>
              <a:t>Alcohol misuse, drug misuse and high blood pressure</a:t>
            </a:r>
          </a:p>
          <a:p>
            <a:pPr marR="0" lvl="1" algn="l" defTabSz="914400" rtl="0" eaLnBrk="1" fontAlgn="auto" latinLnBrk="0" hangingPunct="1">
              <a:lnSpc>
                <a:spcPct val="100000"/>
              </a:lnSpc>
              <a:spcBef>
                <a:spcPts val="0"/>
              </a:spcBef>
              <a:spcAft>
                <a:spcPts val="0"/>
              </a:spcAft>
              <a:buClr>
                <a:srgbClr val="000000"/>
              </a:buClr>
              <a:buSzTx/>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sym typeface="Arial"/>
            </a:endParaRPr>
          </a:p>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dirty="0">
              <a:ln>
                <a:noFill/>
              </a:ln>
              <a:solidFill>
                <a:srgbClr val="353E43"/>
              </a:solidFill>
              <a:effectLst/>
              <a:uLnTx/>
              <a:uFillTx/>
              <a:latin typeface="Arial"/>
              <a:ea typeface="+mn-ea"/>
              <a:cs typeface="Arial"/>
            </a:endParaRPr>
          </a:p>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endParaRPr>
          </a:p>
        </p:txBody>
      </p:sp>
    </p:spTree>
    <p:extLst>
      <p:ext uri="{BB962C8B-B14F-4D97-AF65-F5344CB8AC3E}">
        <p14:creationId xmlns:p14="http://schemas.microsoft.com/office/powerpoint/2010/main" val="42246942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0" name="Title 2">
            <a:extLst>
              <a:ext uri="{FF2B5EF4-FFF2-40B4-BE49-F238E27FC236}">
                <a16:creationId xmlns:a16="http://schemas.microsoft.com/office/drawing/2014/main" id="{23A2DC08-ACBF-814F-AB3C-4F7FFB9830CA}"/>
              </a:ext>
            </a:extLst>
          </p:cNvPr>
          <p:cNvSpPr>
            <a:spLocks noGrp="1"/>
          </p:cNvSpPr>
          <p:nvPr>
            <p:ph type="title"/>
          </p:nvPr>
        </p:nvSpPr>
        <p:spPr>
          <a:xfrm>
            <a:off x="625162" y="498713"/>
            <a:ext cx="10551824" cy="923289"/>
          </a:xfrm>
          <a:noFill/>
          <a:ln>
            <a:noFill/>
          </a:ln>
        </p:spPr>
        <p:style>
          <a:lnRef idx="2">
            <a:schemeClr val="dk1">
              <a:shade val="50000"/>
            </a:schemeClr>
          </a:lnRef>
          <a:fillRef idx="1">
            <a:schemeClr val="dk1"/>
          </a:fillRef>
          <a:effectRef idx="0">
            <a:schemeClr val="dk1"/>
          </a:effectRef>
          <a:fontRef idx="minor">
            <a:schemeClr val="lt1"/>
          </a:fontRef>
        </p:style>
        <p:txBody>
          <a:bodyPr wrap="square" anchor="t" anchorCtr="0">
            <a:spAutoFit/>
          </a:bodyPr>
          <a:lstStyle/>
          <a:p>
            <a:r>
              <a:rPr lang="en-GB" sz="3000" spc="190">
                <a:solidFill>
                  <a:srgbClr val="0082B3"/>
                </a:solidFill>
                <a:latin typeface="Arial" panose="020B0604020202020204" pitchFamily="34" charset="0"/>
                <a:ea typeface="Aktiv Grotesk" panose="020B0504020202020204" pitchFamily="34" charset="0"/>
                <a:cs typeface="Arial" panose="020B0604020202020204" pitchFamily="34" charset="0"/>
              </a:rPr>
              <a:t>TOBACCO, HIGH BMI AND DIET ARE THE TOP RISK FACTORS DRIVING DEATH AND DISABILITY</a:t>
            </a:r>
          </a:p>
        </p:txBody>
      </p:sp>
      <p:sp>
        <p:nvSpPr>
          <p:cNvPr id="3" name="Rectangle 2">
            <a:extLst>
              <a:ext uri="{FF2B5EF4-FFF2-40B4-BE49-F238E27FC236}">
                <a16:creationId xmlns:a16="http://schemas.microsoft.com/office/drawing/2014/main" id="{76744871-2A31-D3F2-A4F0-7071825506AE}"/>
              </a:ext>
            </a:extLst>
          </p:cNvPr>
          <p:cNvSpPr/>
          <p:nvPr/>
        </p:nvSpPr>
        <p:spPr>
          <a:xfrm>
            <a:off x="10546080" y="0"/>
            <a:ext cx="1645920" cy="589280"/>
          </a:xfrm>
          <a:prstGeom prst="rect">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t>Not updated from 2022</a:t>
            </a:r>
          </a:p>
        </p:txBody>
      </p:sp>
      <p:sp>
        <p:nvSpPr>
          <p:cNvPr id="13" name="TextBox 12">
            <a:extLst>
              <a:ext uri="{FF2B5EF4-FFF2-40B4-BE49-F238E27FC236}">
                <a16:creationId xmlns:a16="http://schemas.microsoft.com/office/drawing/2014/main" id="{905965EE-0FE6-76A0-1598-BFF18F9BBBA6}"/>
              </a:ext>
            </a:extLst>
          </p:cNvPr>
          <p:cNvSpPr txBox="1"/>
          <p:nvPr/>
        </p:nvSpPr>
        <p:spPr bwMode="gray">
          <a:xfrm>
            <a:off x="625162" y="1137333"/>
            <a:ext cx="5320589" cy="4997995"/>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1" i="0" u="none" strike="noStrike" kern="0" cap="none" spc="0" normalizeH="0" baseline="0" noProof="0" dirty="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GB" sz="1400" b="0" i="0" u="none" strike="noStrike" kern="1200" cap="none" spc="-20" normalizeH="0" baseline="0" noProof="0" dirty="0">
                <a:ln>
                  <a:noFill/>
                </a:ln>
                <a:solidFill>
                  <a:srgbClr val="353E43"/>
                </a:solidFill>
                <a:effectLst/>
                <a:uLnTx/>
                <a:uFillTx/>
                <a:latin typeface="Arial" panose="020B0604020202020204" pitchFamily="34" charset="0"/>
                <a:ea typeface="Aktiv Grotesk" panose="020B0504020202020204" pitchFamily="34" charset="0"/>
                <a:cs typeface="Arial" panose="020B0604020202020204" pitchFamily="34" charset="0"/>
                <a:sym typeface="Arial"/>
              </a:rPr>
              <a:t>The Global Burden of disease (GBD) tool identifies t</a:t>
            </a:r>
            <a:r>
              <a:rPr kumimoji="0" lang="en-GB" sz="1400" b="0" i="0" u="none" strike="noStrike" kern="1200" cap="none" spc="-20" normalizeH="0" baseline="0" noProof="0" dirty="0">
                <a:ln>
                  <a:noFill/>
                </a:ln>
                <a:solidFill>
                  <a:srgbClr val="353E43"/>
                </a:solidFill>
                <a:effectLst/>
                <a:uLnTx/>
                <a:uFillTx/>
                <a:latin typeface="Arial"/>
                <a:ea typeface="Aktiv Grotesk" panose="020B0504020202020204" pitchFamily="34" charset="0"/>
                <a:cs typeface="Arial"/>
                <a:sym typeface="Arial"/>
              </a:rPr>
              <a:t>obacco, high BMI (Body Mass Index), high fasting glucose and diet as the health behaviours most responsible for driving disability and death in London between 2009 and 2019</a:t>
            </a:r>
            <a:endParaRPr kumimoji="0" lang="en-GB" sz="1400" b="0" i="0" u="none" strike="noStrike" kern="1200" cap="none" spc="-20" normalizeH="0" baseline="0" noProof="0" dirty="0">
              <a:ln>
                <a:noFill/>
              </a:ln>
              <a:solidFill>
                <a:srgbClr val="353E43"/>
              </a:solidFill>
              <a:effectLst/>
              <a:uLnTx/>
              <a:uFillTx/>
              <a:latin typeface="Arial"/>
              <a:ea typeface="Aktiv Grotesk" panose="020B0504020202020204" pitchFamily="34" charset="0"/>
              <a:cs typeface="Arial"/>
            </a:endParaRPr>
          </a:p>
          <a:p>
            <a:pPr marL="285750" marR="0" lvl="0" indent="-2857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GB" sz="1400" b="0" i="0" u="none" strike="noStrike" kern="1200" cap="none" spc="-20" normalizeH="0" baseline="0" noProof="0" dirty="0">
                <a:ln>
                  <a:noFill/>
                </a:ln>
                <a:solidFill>
                  <a:srgbClr val="353E43"/>
                </a:solidFill>
                <a:effectLst/>
                <a:uLnTx/>
                <a:uFillTx/>
                <a:latin typeface="Arial"/>
                <a:ea typeface="Aktiv Grotesk" panose="020B0504020202020204" pitchFamily="34" charset="0"/>
                <a:cs typeface="Arial"/>
                <a:sym typeface="Arial"/>
              </a:rPr>
              <a:t>The top nine risk factors driving ill health in London as per the GBD tool in 2009 were the same in 2019</a:t>
            </a:r>
          </a:p>
          <a:p>
            <a:pPr marL="285750" marR="0" lvl="0" indent="-2857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GB" sz="1400" b="0" i="0" u="none" strike="noStrike" kern="1200" cap="none" spc="-20" normalizeH="0" baseline="0" noProof="0" dirty="0">
                <a:ln>
                  <a:noFill/>
                </a:ln>
                <a:solidFill>
                  <a:srgbClr val="353E43"/>
                </a:solidFill>
                <a:effectLst/>
                <a:uLnTx/>
                <a:uFillTx/>
                <a:latin typeface="Arial"/>
                <a:ea typeface="Aktiv Grotesk" panose="020B0504020202020204" pitchFamily="34" charset="0"/>
                <a:cs typeface="Arial"/>
                <a:sym typeface="Arial"/>
              </a:rPr>
              <a:t>Only air pollution has moved from 10 to 11, and malnutrition has moved in the opposite direction</a:t>
            </a:r>
            <a:endParaRPr kumimoji="0" lang="en-GB" sz="1400" b="0" i="0" u="none" strike="noStrike" kern="1200" cap="none" spc="-20" normalizeH="0" baseline="0" noProof="0" dirty="0">
              <a:ln>
                <a:noFill/>
              </a:ln>
              <a:solidFill>
                <a:srgbClr val="353E43"/>
              </a:solidFill>
              <a:effectLst/>
              <a:uLnTx/>
              <a:uFillTx/>
              <a:latin typeface="Arial"/>
              <a:ea typeface="Aktiv Grotesk" panose="020B0504020202020204" pitchFamily="34" charset="0"/>
              <a:cs typeface="Arial"/>
            </a:endParaRPr>
          </a:p>
          <a:p>
            <a:pPr marL="285750" marR="0" lvl="0" indent="-2857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GB" sz="1400" b="0" i="0" u="none" strike="noStrike" kern="1200" cap="none" spc="-20" normalizeH="0" baseline="0" noProof="0" dirty="0">
                <a:ln>
                  <a:noFill/>
                </a:ln>
                <a:solidFill>
                  <a:srgbClr val="353E43"/>
                </a:solidFill>
                <a:effectLst/>
                <a:uLnTx/>
                <a:uFillTx/>
                <a:latin typeface="Arial"/>
                <a:ea typeface="Aktiv Grotesk" panose="020B0504020202020204" pitchFamily="34" charset="0"/>
                <a:cs typeface="Arial"/>
                <a:sym typeface="Arial"/>
              </a:rPr>
              <a:t>Greatest progress in risk factor reduction was seen for tobacco and air pollution while high BMI and high fasting glucose (raised blood sugar) have worsened in prevalence</a:t>
            </a:r>
          </a:p>
          <a:p>
            <a:pPr marL="285750" marR="0" lvl="0" indent="-2857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GB" sz="1400" b="0" i="0" u="none" strike="noStrike" kern="1200" cap="none" spc="-20" normalizeH="0" baseline="0" noProof="0" dirty="0">
                <a:ln>
                  <a:noFill/>
                </a:ln>
                <a:solidFill>
                  <a:srgbClr val="353E43"/>
                </a:solidFill>
                <a:effectLst/>
                <a:uLnTx/>
                <a:uFillTx/>
                <a:latin typeface="Arial"/>
                <a:ea typeface="Aktiv Grotesk" panose="020B0504020202020204" pitchFamily="34" charset="0"/>
                <a:cs typeface="Arial"/>
                <a:sym typeface="Arial"/>
              </a:rPr>
              <a:t>In </a:t>
            </a:r>
            <a:r>
              <a:rPr kumimoji="0" lang="en-GB" sz="1400" b="0" i="0" u="none" strike="noStrike" kern="1200" cap="none" spc="-20" normalizeH="0" baseline="0" noProof="0" dirty="0">
                <a:ln>
                  <a:noFill/>
                </a:ln>
                <a:solidFill>
                  <a:srgbClr val="353E43"/>
                </a:solidFill>
                <a:effectLst/>
                <a:uLnTx/>
                <a:uFillTx/>
                <a:latin typeface="Arial"/>
                <a:ea typeface="Aktiv Grotesk" panose="020B0504020202020204" pitchFamily="34" charset="0"/>
                <a:cs typeface="Arial"/>
                <a:sym typeface="Arial"/>
                <a:hlinkClick r:id="rId3" action="ppaction://hlinksldjump"/>
              </a:rPr>
              <a:t>Part 4</a:t>
            </a:r>
            <a:r>
              <a:rPr kumimoji="0" lang="en-GB" sz="1400" b="0" i="0" u="none" strike="noStrike" kern="1200" cap="none" spc="-20" normalizeH="0" baseline="0" noProof="0" dirty="0">
                <a:ln>
                  <a:noFill/>
                </a:ln>
                <a:solidFill>
                  <a:srgbClr val="353E43"/>
                </a:solidFill>
                <a:effectLst/>
                <a:uLnTx/>
                <a:uFillTx/>
                <a:latin typeface="Arial"/>
                <a:ea typeface="Aktiv Grotesk" panose="020B0504020202020204" pitchFamily="34" charset="0"/>
                <a:cs typeface="Arial"/>
                <a:sym typeface="Arial"/>
              </a:rPr>
              <a:t>, we illustrate how these harmful health behaviours     (focusing on tobacco, obesity (high BMI) and physical activity) themselves reflect the consequences of social inequalities in how their prevalence is unequally distributed across population groups </a:t>
            </a:r>
          </a:p>
          <a:p>
            <a:pPr marL="285750" marR="0" lvl="0" indent="-2857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GB" sz="1400" b="0" i="0" u="none" strike="noStrike" kern="1200" cap="none" spc="-20" normalizeH="0" baseline="0" noProof="0" dirty="0">
                <a:ln>
                  <a:noFill/>
                </a:ln>
                <a:solidFill>
                  <a:srgbClr val="353E43"/>
                </a:solidFill>
                <a:effectLst/>
                <a:uLnTx/>
                <a:uFillTx/>
                <a:latin typeface="Arial"/>
                <a:ea typeface="+mn-ea"/>
                <a:cs typeface="Arial"/>
              </a:rPr>
              <a:t>More disadvantaged groups experiencing inequalities are also more likely to have a cluster of unhealthy behaviours such as – smoking, drinking, low consumption of fruit and vegetables, and low levels of physical activity.</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1200" cap="none" spc="-20" normalizeH="0" baseline="0" noProof="0" dirty="0">
              <a:ln>
                <a:noFill/>
              </a:ln>
              <a:solidFill>
                <a:srgbClr val="353E43"/>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1200" cap="none" spc="-20" normalizeH="0" baseline="0" noProof="0" dirty="0">
              <a:ln>
                <a:noFill/>
              </a:ln>
              <a:solidFill>
                <a:srgbClr val="353E43"/>
              </a:solidFill>
              <a:effectLst/>
              <a:uLnTx/>
              <a:uFillTx/>
              <a:latin typeface="Arial"/>
              <a:ea typeface="Aktiv Grotesk" panose="020B0504020202020204" pitchFamily="34" charset="0"/>
              <a:cs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dirty="0">
              <a:ln>
                <a:noFill/>
              </a:ln>
              <a:solidFill>
                <a:srgbClr val="353E43"/>
              </a:solidFill>
              <a:effectLst/>
              <a:uLnTx/>
              <a:uFillTx/>
              <a:latin typeface="Arial"/>
              <a:ea typeface="+mn-ea"/>
              <a:cs typeface="Arial"/>
              <a:sym typeface="Arial"/>
            </a:endParaRPr>
          </a:p>
        </p:txBody>
      </p:sp>
      <p:sp>
        <p:nvSpPr>
          <p:cNvPr id="33" name="Text Placeholder 5">
            <a:extLst>
              <a:ext uri="{FF2B5EF4-FFF2-40B4-BE49-F238E27FC236}">
                <a16:creationId xmlns:a16="http://schemas.microsoft.com/office/drawing/2014/main" id="{DB1AB912-F8CC-0541-AED2-082E4223B659}"/>
              </a:ext>
            </a:extLst>
          </p:cNvPr>
          <p:cNvSpPr txBox="1">
            <a:spLocks/>
          </p:cNvSpPr>
          <p:nvPr/>
        </p:nvSpPr>
        <p:spPr>
          <a:xfrm>
            <a:off x="6202499" y="1748247"/>
            <a:ext cx="5369334" cy="256306"/>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GB" sz="1600" b="1" i="0" u="none" strike="noStrike" kern="1200" cap="none" spc="0" normalizeH="0" baseline="0" noProof="0">
                <a:ln>
                  <a:noFill/>
                </a:ln>
                <a:solidFill>
                  <a:srgbClr val="353E43"/>
                </a:solidFill>
                <a:effectLst/>
                <a:uLnTx/>
                <a:uFillTx/>
                <a:latin typeface="Arial"/>
                <a:ea typeface="+mn-ea"/>
                <a:cs typeface="Arial"/>
                <a:sym typeface="Arial"/>
              </a:rPr>
              <a:t>Fig </a:t>
            </a:r>
            <a:r>
              <a:rPr lang="en-GB" sz="1600">
                <a:solidFill>
                  <a:srgbClr val="353E43"/>
                </a:solidFill>
                <a:latin typeface="Arial"/>
                <a:cs typeface="Arial"/>
                <a:sym typeface="Arial"/>
              </a:rPr>
              <a:t>44</a:t>
            </a:r>
            <a:r>
              <a:rPr kumimoji="0" lang="en-GB" sz="1600" b="1" i="0" u="none" strike="noStrike" kern="1200" cap="none" spc="0" normalizeH="0" baseline="0" noProof="0">
                <a:ln>
                  <a:noFill/>
                </a:ln>
                <a:solidFill>
                  <a:srgbClr val="353E43"/>
                </a:solidFill>
                <a:effectLst/>
                <a:uLnTx/>
                <a:uFillTx/>
                <a:latin typeface="Arial"/>
                <a:ea typeface="+mn-ea"/>
                <a:cs typeface="Arial"/>
                <a:sym typeface="Arial"/>
              </a:rPr>
              <a:t>. Ranked risk factors driving the most death and disability in London, and percent change in risk factors from 2009-2019</a:t>
            </a:r>
          </a:p>
        </p:txBody>
      </p:sp>
      <p:pic>
        <p:nvPicPr>
          <p:cNvPr id="16" name="Picture 15" descr="An infographic showing the change in the top 11 causes of death and disability in London from 2009 to 2019. The order of the top 9 is the same ranked as; tobacco, high BMI, high blood glucose, dietary risks, high blood pressure, alcohol, high cholesterol, occupational risks, and drug use. There was a reversal in ranks for 10 and 11. In 2009, air pollution was the 10th biggest contributor to death and disability, but in 2019 this was replaced by malnutrition. It was driven by a bigger proportional decrease in the death and disability attributable to air pollution relative to malnutrition which also decreased. ">
            <a:extLst>
              <a:ext uri="{FF2B5EF4-FFF2-40B4-BE49-F238E27FC236}">
                <a16:creationId xmlns:a16="http://schemas.microsoft.com/office/drawing/2014/main" id="{6843AE3D-4F53-4E83-B547-9A09129C0F23}"/>
              </a:ext>
            </a:extLst>
          </p:cNvPr>
          <p:cNvPicPr>
            <a:picLocks noChangeAspect="1"/>
          </p:cNvPicPr>
          <p:nvPr/>
        </p:nvPicPr>
        <p:blipFill rotWithShape="1">
          <a:blip r:embed="rId4"/>
          <a:srcRect l="30824" t="36872" r="17913" b="24772"/>
          <a:stretch/>
        </p:blipFill>
        <p:spPr>
          <a:xfrm>
            <a:off x="6096000" y="2547989"/>
            <a:ext cx="6028140" cy="2874999"/>
          </a:xfrm>
          <a:prstGeom prst="rect">
            <a:avLst/>
          </a:prstGeom>
        </p:spPr>
      </p:pic>
      <p:sp>
        <p:nvSpPr>
          <p:cNvPr id="11" name="Rectangle 10">
            <a:extLst>
              <a:ext uri="{FF2B5EF4-FFF2-40B4-BE49-F238E27FC236}">
                <a16:creationId xmlns:a16="http://schemas.microsoft.com/office/drawing/2014/main" id="{E8092B0D-508E-41FC-8CAE-67BD401A6C6D}"/>
              </a:ext>
            </a:extLst>
          </p:cNvPr>
          <p:cNvSpPr/>
          <p:nvPr/>
        </p:nvSpPr>
        <p:spPr>
          <a:xfrm>
            <a:off x="479575" y="6459029"/>
            <a:ext cx="1048527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effectLst/>
                <a:uLnTx/>
                <a:uFillTx/>
                <a:latin typeface="Arial"/>
                <a:ea typeface="+mn-ea"/>
                <a:cs typeface="Arial" panose="020B0604020202020204" pitchFamily="34" charset="0"/>
              </a:rPr>
              <a:t>Source: </a:t>
            </a:r>
            <a:r>
              <a:rPr kumimoji="0" lang="en-GB" sz="1000" b="0" i="0" u="none" strike="noStrike" kern="1200" cap="none" spc="0" normalizeH="0" baseline="0" noProof="0">
                <a:ln>
                  <a:noFill/>
                </a:ln>
                <a:effectLst/>
                <a:uLnTx/>
                <a:uFillTx/>
                <a:latin typeface="Arial"/>
                <a:ea typeface="+mn-ea"/>
                <a:cs typeface="Arial" panose="020B0604020202020204" pitchFamily="34" charset="0"/>
                <a:hlinkClick r:id="rId5">
                  <a:extLst>
                    <a:ext uri="{A12FA001-AC4F-418D-AE19-62706E023703}">
                      <ahyp:hlinkClr xmlns:ahyp="http://schemas.microsoft.com/office/drawing/2018/hyperlinkcolor" val="tx"/>
                    </a:ext>
                  </a:extLst>
                </a:hlinkClick>
              </a:rPr>
              <a:t>Global Burden of Disease Tool for London</a:t>
            </a:r>
            <a:endParaRPr kumimoji="0" lang="en-GB" sz="1000" b="0" i="0" u="none" strike="noStrike" kern="1200" cap="none" spc="0" normalizeH="0" baseline="0" noProof="0">
              <a:ln>
                <a:noFill/>
              </a:ln>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34688947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77BF38F4-3F7F-4BD2-8916-BB008A5F5E19}"/>
              </a:ext>
            </a:extLst>
          </p:cNvPr>
          <p:cNvSpPr txBox="1">
            <a:spLocks noGrp="1"/>
          </p:cNvSpPr>
          <p:nvPr>
            <p:ph type="title" idx="4294967295"/>
          </p:nvPr>
        </p:nvSpPr>
        <p:spPr>
          <a:xfrm>
            <a:off x="623601" y="212355"/>
            <a:ext cx="10751768" cy="507791"/>
          </a:xfrm>
          <a:prstGeom prst="rect">
            <a:avLst/>
          </a:prstGeom>
          <a:noFill/>
          <a:ln w="25400" cap="flat" cmpd="sng" algn="ctr">
            <a:noFill/>
            <a:prstDash val="solid"/>
          </a:ln>
          <a:effectLst/>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0" tIns="45700" rIns="91425" bIns="457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chemeClr val="accent1"/>
              </a:buClr>
              <a:buSzPts val="2800"/>
              <a:buFont typeface="Arial"/>
              <a:buNone/>
              <a:tabLst/>
              <a:defRPr/>
            </a:pPr>
            <a:r>
              <a:rPr kumimoji="0" lang="en-GB" sz="3000" b="1" i="0" u="none" strike="noStrike" kern="0" cap="none" spc="190" normalizeH="0" baseline="0" noProof="0">
                <a:ln>
                  <a:noFill/>
                </a:ln>
                <a:solidFill>
                  <a:srgbClr val="0082B3"/>
                </a:solidFill>
                <a:effectLst/>
                <a:uLnTx/>
                <a:uFillTx/>
                <a:latin typeface="Arial"/>
                <a:ea typeface="Aktiv Grotesk" panose="020B0504020202020204" pitchFamily="34" charset="0"/>
                <a:cs typeface="Arial"/>
                <a:sym typeface="Arial"/>
              </a:rPr>
              <a:t>SMOKING PREVALENCE IN LONDON</a:t>
            </a:r>
            <a:endParaRPr kumimoji="0" lang="en-US" sz="3000" b="1" i="0" u="none" strike="noStrike" kern="0" cap="none" spc="190" normalizeH="0" baseline="0" noProof="0">
              <a:ln>
                <a:noFill/>
              </a:ln>
              <a:solidFill>
                <a:srgbClr val="0082B3"/>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p:txBody>
      </p:sp>
      <p:sp>
        <p:nvSpPr>
          <p:cNvPr id="15" name="Text Placeholder 5">
            <a:extLst>
              <a:ext uri="{FF2B5EF4-FFF2-40B4-BE49-F238E27FC236}">
                <a16:creationId xmlns:a16="http://schemas.microsoft.com/office/drawing/2014/main" id="{67298610-6C48-4375-ACF3-2A1E364343A0}"/>
              </a:ext>
            </a:extLst>
          </p:cNvPr>
          <p:cNvSpPr txBox="1">
            <a:spLocks/>
          </p:cNvSpPr>
          <p:nvPr/>
        </p:nvSpPr>
        <p:spPr>
          <a:xfrm>
            <a:off x="623601" y="724844"/>
            <a:ext cx="10650071" cy="707886"/>
          </a:xfrm>
          <a:prstGeom prst="rect">
            <a:avLst/>
          </a:prstGeom>
        </p:spPr>
        <p:txBody>
          <a:bodyPr vert="horz" wrap="square" lIns="0" tIns="45720" rIns="91440" bIns="45720" rtlCol="0" anchor="t" anchorCtr="0">
            <a:sp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defRPr/>
            </a:pPr>
            <a:r>
              <a:rPr kumimoji="0" lang="en-GB" sz="2000" b="0" i="0" u="none" strike="noStrike" kern="1200" cap="none" spc="-20" normalizeH="0" baseline="0" noProof="0">
                <a:ln>
                  <a:noFill/>
                </a:ln>
                <a:solidFill>
                  <a:srgbClr val="353E43"/>
                </a:solidFill>
                <a:effectLst/>
                <a:uLnTx/>
                <a:uFillTx/>
                <a:latin typeface="Arial"/>
                <a:ea typeface="Aktiv Grotesk" panose="020B0504020202020204" pitchFamily="34" charset="0"/>
                <a:cs typeface="Arial"/>
                <a:sym typeface="Arial"/>
              </a:rPr>
              <a:t>Smoking prevalence </a:t>
            </a:r>
            <a:r>
              <a:rPr lang="en-GB" sz="2000" spc="-20">
                <a:solidFill>
                  <a:srgbClr val="353E43"/>
                </a:solidFill>
                <a:latin typeface="Arial"/>
                <a:ea typeface="Aktiv Grotesk" panose="020B0504020202020204" pitchFamily="34" charset="0"/>
                <a:cs typeface="Arial"/>
                <a:sym typeface="Arial"/>
              </a:rPr>
              <a:t>is 11.7%</a:t>
            </a:r>
            <a:r>
              <a:rPr kumimoji="0" lang="en-GB" sz="2000" b="0" i="0" u="none" strike="noStrike" kern="1200" cap="none" spc="-20" normalizeH="0" baseline="0" noProof="0">
                <a:ln>
                  <a:noFill/>
                </a:ln>
                <a:solidFill>
                  <a:srgbClr val="353E43"/>
                </a:solidFill>
                <a:effectLst/>
                <a:uLnTx/>
                <a:uFillTx/>
                <a:latin typeface="Arial"/>
                <a:ea typeface="Aktiv Grotesk" panose="020B0504020202020204" pitchFamily="34" charset="0"/>
                <a:cs typeface="Arial"/>
                <a:sym typeface="Arial"/>
              </a:rPr>
              <a:t> in London, but significant inequalities remain with rates higher in deprived areas, in those with mental illness and routine and manual occupations</a:t>
            </a:r>
          </a:p>
        </p:txBody>
      </p:sp>
      <p:sp>
        <p:nvSpPr>
          <p:cNvPr id="13" name="TextBox 12">
            <a:extLst>
              <a:ext uri="{FF2B5EF4-FFF2-40B4-BE49-F238E27FC236}">
                <a16:creationId xmlns:a16="http://schemas.microsoft.com/office/drawing/2014/main" id="{905965EE-0FE6-76A0-1598-BFF18F9BBBA6}"/>
              </a:ext>
            </a:extLst>
          </p:cNvPr>
          <p:cNvSpPr txBox="1"/>
          <p:nvPr/>
        </p:nvSpPr>
        <p:spPr bwMode="gray">
          <a:xfrm>
            <a:off x="335265" y="1464530"/>
            <a:ext cx="5552501" cy="5166750"/>
          </a:xfrm>
          <a:prstGeom prst="rect">
            <a:avLst/>
          </a:prstGeom>
          <a:noFill/>
        </p:spPr>
        <p:txBody>
          <a:bodyPr wrap="square" lIns="0" tIns="0" rIns="0" bIns="0" rtlCol="0" anchor="t">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1200" cap="none" spc="0" normalizeH="0" baseline="0" noProof="0">
                <a:ln>
                  <a:noFill/>
                </a:ln>
                <a:solidFill>
                  <a:srgbClr val="353E43"/>
                </a:solidFill>
                <a:effectLst/>
                <a:uLnTx/>
                <a:uFillTx/>
                <a:latin typeface="Arial"/>
                <a:cs typeface="Arial"/>
              </a:rPr>
              <a:t>Smoking tobacco remains London’s leading cause of premature death, killing 8,000 people per year​.</a:t>
            </a:r>
            <a:r>
              <a:rPr kumimoji="0" lang="en-GB" sz="1400" b="0" i="0" u="none" strike="noStrike" kern="1200" cap="none" spc="0" normalizeH="0" baseline="30000" noProof="0">
                <a:ln>
                  <a:noFill/>
                </a:ln>
                <a:solidFill>
                  <a:srgbClr val="353E43"/>
                </a:solidFill>
                <a:effectLst/>
                <a:uLnTx/>
                <a:uFillTx/>
                <a:latin typeface="Arial"/>
                <a:cs typeface="Arial"/>
              </a:rPr>
              <a:t>1</a:t>
            </a:r>
            <a:endParaRPr lang="en-US">
              <a:latin typeface="Arial"/>
              <a:cs typeface="Arial"/>
            </a:endParaRPr>
          </a:p>
          <a:p>
            <a:pPr marR="0" lvl="0" algn="l" defTabSz="914400" rtl="0" eaLnBrk="1" fontAlgn="auto" latinLnBrk="0" hangingPunct="1">
              <a:lnSpc>
                <a:spcPct val="100000"/>
              </a:lnSpc>
              <a:spcBef>
                <a:spcPts val="0"/>
              </a:spcBef>
              <a:spcAft>
                <a:spcPts val="0"/>
              </a:spcAft>
              <a:buClr>
                <a:srgbClr val="000000"/>
              </a:buClr>
              <a:buSzTx/>
              <a:tabLst/>
              <a:defRPr/>
            </a:pPr>
            <a:endParaRPr lang="en-GB" sz="1400" b="0" i="0" u="none" strike="noStrike" kern="1200" cap="none" spc="-20" normalizeH="0" baseline="30000" noProof="0">
              <a:ln>
                <a:noFill/>
              </a:ln>
              <a:solidFill>
                <a:srgbClr val="353E43"/>
              </a:solidFill>
              <a:effectLst/>
              <a:uLnTx/>
              <a:uFillTx/>
              <a:latin typeface="Arial"/>
              <a:ea typeface="Aktiv Grotesk" panose="020B0504020202020204" pitchFamily="34" charset="0"/>
              <a:cs typeface="Arial"/>
            </a:endParaRPr>
          </a:p>
          <a:p>
            <a:pPr marL="285750" indent="-285750">
              <a:buClr>
                <a:srgbClr val="000000"/>
              </a:buClr>
              <a:buFont typeface="Arial" panose="020B0604020202020204" pitchFamily="34" charset="0"/>
              <a:buChar char="•"/>
              <a:defRPr/>
            </a:pPr>
            <a:r>
              <a:rPr kumimoji="0" lang="en-GB" sz="1400" b="0" i="0" u="none" strike="noStrike" kern="1200" cap="none" spc="-20" normalizeH="0" baseline="0" noProof="0">
                <a:ln>
                  <a:noFill/>
                </a:ln>
                <a:solidFill>
                  <a:srgbClr val="353E43"/>
                </a:solidFill>
                <a:effectLst/>
                <a:uLnTx/>
                <a:uFillTx/>
                <a:latin typeface="Arial"/>
                <a:ea typeface="+mn-ea"/>
                <a:cs typeface="Arial"/>
                <a:sym typeface="Arial"/>
              </a:rPr>
              <a:t>In </a:t>
            </a:r>
            <a:r>
              <a:rPr lang="en-GB" sz="1400" spc="-20">
                <a:solidFill>
                  <a:srgbClr val="353E43"/>
                </a:solidFill>
                <a:latin typeface="Arial"/>
                <a:cs typeface="Arial"/>
                <a:sym typeface="Arial"/>
              </a:rPr>
              <a:t>2022</a:t>
            </a:r>
            <a:r>
              <a:rPr kumimoji="0" lang="en-GB" sz="1400" b="0" i="0" u="none" strike="noStrike" kern="1200" cap="none" spc="-20" normalizeH="0" baseline="0" noProof="0">
                <a:ln>
                  <a:noFill/>
                </a:ln>
                <a:solidFill>
                  <a:srgbClr val="353E43"/>
                </a:solidFill>
                <a:effectLst/>
                <a:uLnTx/>
                <a:uFillTx/>
                <a:latin typeface="Arial"/>
                <a:ea typeface="+mn-ea"/>
                <a:cs typeface="Arial"/>
                <a:sym typeface="Arial"/>
              </a:rPr>
              <a:t>, the adult smoking prevalence from the APS was </a:t>
            </a:r>
            <a:r>
              <a:rPr lang="en-GB" sz="1400" spc="-20">
                <a:solidFill>
                  <a:srgbClr val="353E43"/>
                </a:solidFill>
                <a:latin typeface="Arial"/>
                <a:cs typeface="Arial"/>
                <a:sym typeface="Arial"/>
              </a:rPr>
              <a:t>11.7% - a 0.6% increase from the 2020 data.</a:t>
            </a:r>
            <a:r>
              <a:rPr lang="en-GB" sz="1400" spc="-20" baseline="30000">
                <a:solidFill>
                  <a:srgbClr val="353E43"/>
                </a:solidFill>
                <a:latin typeface="Arial"/>
                <a:cs typeface="Arial"/>
                <a:sym typeface="Arial"/>
              </a:rPr>
              <a:t>2 </a:t>
            </a:r>
            <a:r>
              <a:rPr lang="en-GB" sz="1400" spc="-20">
                <a:solidFill>
                  <a:srgbClr val="353E43"/>
                </a:solidFill>
                <a:latin typeface="Arial"/>
                <a:cs typeface="Arial"/>
                <a:sym typeface="Arial"/>
              </a:rPr>
              <a:t>However, as</a:t>
            </a:r>
            <a:r>
              <a:rPr kumimoji="0" lang="en-GB" sz="1400" b="0" i="0" u="none" strike="noStrike" kern="1200" cap="none" spc="-20" normalizeH="0" baseline="0" noProof="0">
                <a:ln>
                  <a:noFill/>
                </a:ln>
                <a:solidFill>
                  <a:srgbClr val="353E43"/>
                </a:solidFill>
                <a:effectLst/>
                <a:uLnTx/>
                <a:uFillTx/>
                <a:latin typeface="Arial"/>
                <a:ea typeface="+mn-ea"/>
                <a:cs typeface="Arial"/>
                <a:sym typeface="Arial"/>
              </a:rPr>
              <a:t> </a:t>
            </a:r>
            <a:r>
              <a:rPr lang="en-GB" sz="1400" spc="-20">
                <a:solidFill>
                  <a:srgbClr val="353E43"/>
                </a:solidFill>
                <a:latin typeface="Arial"/>
                <a:cs typeface="Arial"/>
                <a:sym typeface="Arial"/>
              </a:rPr>
              <a:t>the</a:t>
            </a:r>
            <a:r>
              <a:rPr kumimoji="0" lang="en-GB" sz="1400" b="0" i="0" u="none" strike="noStrike" kern="1200" cap="none" spc="-20" normalizeH="0" baseline="0" noProof="0">
                <a:ln>
                  <a:noFill/>
                </a:ln>
                <a:solidFill>
                  <a:srgbClr val="353E43"/>
                </a:solidFill>
                <a:effectLst/>
                <a:uLnTx/>
                <a:uFillTx/>
                <a:latin typeface="Arial"/>
                <a:ea typeface="+mn-ea"/>
                <a:cs typeface="Arial"/>
                <a:sym typeface="Arial"/>
              </a:rPr>
              <a:t> </a:t>
            </a:r>
            <a:r>
              <a:rPr lang="en-GB" sz="1400" spc="-20">
                <a:solidFill>
                  <a:srgbClr val="353E43"/>
                </a:solidFill>
                <a:latin typeface="Arial"/>
                <a:cs typeface="Arial"/>
                <a:sym typeface="Arial"/>
              </a:rPr>
              <a:t>2020 </a:t>
            </a:r>
            <a:r>
              <a:rPr kumimoji="0" lang="en-GB" sz="1400" b="0" i="0" u="none" strike="noStrike" kern="1200" cap="none" spc="-20" normalizeH="0" baseline="0" noProof="0">
                <a:ln>
                  <a:noFill/>
                </a:ln>
                <a:solidFill>
                  <a:srgbClr val="353E43"/>
                </a:solidFill>
                <a:effectLst/>
                <a:uLnTx/>
                <a:uFillTx/>
                <a:latin typeface="Arial"/>
                <a:ea typeface="+mn-ea"/>
                <a:cs typeface="Arial"/>
                <a:sym typeface="Arial"/>
              </a:rPr>
              <a:t>data was collected only via a telephone survey due to Covid-19 (not face to face interviews as well)</a:t>
            </a:r>
            <a:r>
              <a:rPr lang="en-GB" sz="1400" spc="-20">
                <a:solidFill>
                  <a:srgbClr val="353E43"/>
                </a:solidFill>
                <a:latin typeface="Arial"/>
                <a:cs typeface="Arial"/>
                <a:sym typeface="Arial"/>
              </a:rPr>
              <a:t> </a:t>
            </a:r>
            <a:r>
              <a:rPr kumimoji="0" lang="en-GB" sz="1400" b="0" i="0" u="none" strike="noStrike" kern="1200" cap="none" spc="-20" normalizeH="0" baseline="0" noProof="0">
                <a:ln>
                  <a:noFill/>
                </a:ln>
                <a:solidFill>
                  <a:srgbClr val="353E43"/>
                </a:solidFill>
                <a:effectLst/>
                <a:uLnTx/>
                <a:uFillTx/>
                <a:latin typeface="Arial"/>
                <a:ea typeface="+mn-ea"/>
                <a:cs typeface="Arial"/>
                <a:sym typeface="Arial"/>
              </a:rPr>
              <a:t> concerns were raised that this figure may </a:t>
            </a:r>
            <a:r>
              <a:rPr lang="en-GB" sz="1400" spc="-20">
                <a:solidFill>
                  <a:srgbClr val="353E43"/>
                </a:solidFill>
                <a:latin typeface="Arial"/>
                <a:cs typeface="Arial"/>
                <a:sym typeface="Arial"/>
              </a:rPr>
              <a:t>have been</a:t>
            </a:r>
            <a:r>
              <a:rPr kumimoji="0" lang="en-GB" sz="1400" b="0" i="0" u="none" strike="noStrike" kern="1200" cap="none" spc="-20" normalizeH="0" baseline="0" noProof="0">
                <a:ln>
                  <a:noFill/>
                </a:ln>
                <a:solidFill>
                  <a:srgbClr val="353E43"/>
                </a:solidFill>
                <a:effectLst/>
                <a:uLnTx/>
                <a:uFillTx/>
                <a:latin typeface="Arial"/>
                <a:ea typeface="+mn-ea"/>
                <a:cs typeface="Arial"/>
                <a:sym typeface="Arial"/>
              </a:rPr>
              <a:t> an under-estimate</a:t>
            </a:r>
            <a:br>
              <a:rPr lang="en-GB" sz="1400" spc="-20">
                <a:solidFill>
                  <a:srgbClr val="353E43"/>
                </a:solidFill>
                <a:latin typeface="Arial"/>
                <a:cs typeface="Arial"/>
                <a:sym typeface="Arial"/>
              </a:rPr>
            </a:br>
            <a:endParaRPr lang="en-GB" sz="1400" b="0" i="0" u="none" strike="noStrike" kern="1200" cap="none" spc="-20" normalizeH="0" baseline="0" noProof="0">
              <a:ln>
                <a:noFill/>
              </a:ln>
              <a:solidFill>
                <a:srgbClr val="353E43"/>
              </a:solidFill>
              <a:effectLst/>
              <a:uLnTx/>
              <a:uFillTx/>
              <a:latin typeface="Arial"/>
              <a:cs typeface="Arial"/>
            </a:endParaRPr>
          </a:p>
          <a:p>
            <a:pPr marL="285750" indent="-285750">
              <a:buClr>
                <a:srgbClr val="000000"/>
              </a:buClr>
              <a:buFont typeface="Arial" panose="020B0604020202020204" pitchFamily="34" charset="0"/>
              <a:buChar char="•"/>
              <a:defRPr/>
            </a:pPr>
            <a:r>
              <a:rPr kumimoji="0" lang="en-GB" sz="1400" b="0" i="0" u="none" strike="noStrike" kern="1200" cap="none" spc="-20" normalizeH="0" baseline="0" noProof="0">
                <a:ln>
                  <a:noFill/>
                </a:ln>
                <a:solidFill>
                  <a:srgbClr val="353E43"/>
                </a:solidFill>
                <a:effectLst/>
                <a:uLnTx/>
                <a:uFillTx/>
                <a:latin typeface="Arial"/>
                <a:ea typeface="+mn-ea"/>
                <a:cs typeface="Arial"/>
              </a:rPr>
              <a:t>Smoking prevalence </a:t>
            </a:r>
            <a:r>
              <a:rPr kumimoji="0" lang="en-GB" sz="1400" b="0" i="0" u="none" strike="noStrike" kern="1200" cap="none" spc="0" normalizeH="0" baseline="0" noProof="0">
                <a:ln>
                  <a:noFill/>
                </a:ln>
                <a:solidFill>
                  <a:srgbClr val="333333"/>
                </a:solidFill>
                <a:effectLst/>
                <a:uLnTx/>
                <a:uFillTx/>
                <a:latin typeface="Arial"/>
                <a:ea typeface="+mn-ea"/>
                <a:cs typeface="Arial"/>
              </a:rPr>
              <a:t>ranged from </a:t>
            </a:r>
            <a:r>
              <a:rPr lang="en-GB" sz="1400">
                <a:solidFill>
                  <a:srgbClr val="333333"/>
                </a:solidFill>
                <a:latin typeface="Arial"/>
                <a:cs typeface="Arial"/>
              </a:rPr>
              <a:t>6.2%</a:t>
            </a:r>
            <a:r>
              <a:rPr kumimoji="0" lang="en-GB" sz="1400" b="0" i="0" u="none" strike="noStrike" kern="1200" cap="none" spc="0" normalizeH="0" baseline="0" noProof="0">
                <a:ln>
                  <a:noFill/>
                </a:ln>
                <a:solidFill>
                  <a:srgbClr val="333333"/>
                </a:solidFill>
                <a:effectLst/>
                <a:uLnTx/>
                <a:uFillTx/>
                <a:latin typeface="Arial"/>
                <a:ea typeface="+mn-ea"/>
                <a:cs typeface="Arial"/>
              </a:rPr>
              <a:t> in</a:t>
            </a:r>
            <a:r>
              <a:rPr lang="en-GB" sz="1400">
                <a:solidFill>
                  <a:srgbClr val="333333"/>
                </a:solidFill>
                <a:latin typeface="Arial"/>
                <a:cs typeface="Arial"/>
              </a:rPr>
              <a:t> Kingston</a:t>
            </a:r>
            <a:r>
              <a:rPr kumimoji="0" lang="en-GB" sz="1400" b="0" i="0" u="none" strike="noStrike" kern="1200" cap="none" spc="0" normalizeH="0" baseline="0" noProof="0">
                <a:ln>
                  <a:noFill/>
                </a:ln>
                <a:solidFill>
                  <a:srgbClr val="333333"/>
                </a:solidFill>
                <a:effectLst/>
                <a:uLnTx/>
                <a:uFillTx/>
                <a:latin typeface="Arial"/>
                <a:ea typeface="+mn-ea"/>
                <a:cs typeface="Arial"/>
              </a:rPr>
              <a:t> to </a:t>
            </a:r>
            <a:r>
              <a:rPr lang="en-GB" sz="1400">
                <a:solidFill>
                  <a:srgbClr val="333333"/>
                </a:solidFill>
                <a:latin typeface="Arial"/>
                <a:cs typeface="Arial"/>
              </a:rPr>
              <a:t>16.3%</a:t>
            </a:r>
            <a:r>
              <a:rPr kumimoji="0" lang="en-GB" sz="1400" b="0" i="0" u="none" strike="noStrike" kern="1200" cap="none" spc="0" normalizeH="0" baseline="0" noProof="0">
                <a:ln>
                  <a:noFill/>
                </a:ln>
                <a:solidFill>
                  <a:srgbClr val="333333"/>
                </a:solidFill>
                <a:effectLst/>
                <a:uLnTx/>
                <a:uFillTx/>
                <a:latin typeface="Arial"/>
                <a:ea typeface="+mn-ea"/>
                <a:cs typeface="Arial"/>
              </a:rPr>
              <a:t> in </a:t>
            </a:r>
            <a:r>
              <a:rPr lang="en-GB" sz="1400">
                <a:solidFill>
                  <a:srgbClr val="333333"/>
                </a:solidFill>
                <a:latin typeface="Arial"/>
                <a:cs typeface="Arial"/>
              </a:rPr>
              <a:t>Hounslow</a:t>
            </a:r>
            <a:r>
              <a:rPr kumimoji="0" lang="en-GB" sz="1400" b="0" i="0" u="none" strike="noStrike" kern="1200" cap="none" spc="0" normalizeH="0" baseline="0" noProof="0">
                <a:ln>
                  <a:noFill/>
                </a:ln>
                <a:solidFill>
                  <a:srgbClr val="333333"/>
                </a:solidFill>
                <a:effectLst/>
                <a:uLnTx/>
                <a:uFillTx/>
                <a:latin typeface="Arial"/>
                <a:ea typeface="+mn-ea"/>
                <a:cs typeface="Arial"/>
              </a:rPr>
              <a:t>, in </a:t>
            </a:r>
            <a:r>
              <a:rPr lang="en-GB" sz="1400">
                <a:solidFill>
                  <a:srgbClr val="333333"/>
                </a:solidFill>
                <a:latin typeface="Arial"/>
                <a:cs typeface="Arial"/>
              </a:rPr>
              <a:t>2022.</a:t>
            </a:r>
            <a:r>
              <a:rPr lang="en-GB" sz="1400" baseline="30000">
                <a:solidFill>
                  <a:srgbClr val="333333"/>
                </a:solidFill>
                <a:latin typeface="Arial"/>
                <a:cs typeface="Arial"/>
              </a:rPr>
              <a:t>2</a:t>
            </a:r>
            <a:br>
              <a:rPr lang="en-GB" sz="1400" baseline="30000">
                <a:solidFill>
                  <a:srgbClr val="333333"/>
                </a:solidFill>
                <a:latin typeface="Arial"/>
                <a:cs typeface="Arial"/>
              </a:rPr>
            </a:br>
            <a:endParaRPr lang="en-GB" sz="1400" b="0" i="0" u="none" strike="noStrike" kern="1200" cap="none" normalizeH="0" baseline="30000" noProof="0">
              <a:ln>
                <a:noFill/>
              </a:ln>
              <a:solidFill>
                <a:srgbClr val="333333"/>
              </a:solidFill>
              <a:effectLst/>
              <a:uLnTx/>
              <a:uFillTx/>
              <a:latin typeface="Arial"/>
              <a:cs typeface="Arial"/>
            </a:endParaRPr>
          </a:p>
          <a:p>
            <a:pPr marL="285750" indent="-285750">
              <a:buClr>
                <a:srgbClr val="000000"/>
              </a:buClr>
              <a:buFont typeface="Arial" panose="020B0604020202020204" pitchFamily="34" charset="0"/>
              <a:buChar char="•"/>
              <a:defRPr/>
            </a:pPr>
            <a:r>
              <a:rPr lang="en-GB" sz="1400" spc="-20">
                <a:solidFill>
                  <a:srgbClr val="353E43"/>
                </a:solidFill>
                <a:latin typeface="Arial"/>
                <a:ea typeface="Aktiv Grotesk" panose="020B0504020202020204" pitchFamily="34" charset="0"/>
                <a:cs typeface="Arial"/>
                <a:sym typeface="Arial"/>
              </a:rPr>
              <a:t>In 2022 prevalence</a:t>
            </a:r>
            <a:r>
              <a:rPr kumimoji="0" lang="en-GB" sz="1400" b="0" i="0" u="none" strike="noStrike" kern="1200" cap="none" spc="-20" normalizeH="0" baseline="0" noProof="0">
                <a:ln>
                  <a:noFill/>
                </a:ln>
                <a:solidFill>
                  <a:srgbClr val="353E43"/>
                </a:solidFill>
                <a:effectLst/>
                <a:uLnTx/>
                <a:uFillTx/>
                <a:latin typeface="Arial"/>
                <a:ea typeface="Aktiv Grotesk" panose="020B0504020202020204" pitchFamily="34" charset="0"/>
                <a:cs typeface="Arial"/>
                <a:sym typeface="Arial"/>
              </a:rPr>
              <a:t> in routine and manual occupations</a:t>
            </a:r>
            <a:r>
              <a:rPr lang="en-GB" sz="1400" spc="-20">
                <a:solidFill>
                  <a:srgbClr val="353E43"/>
                </a:solidFill>
                <a:latin typeface="Arial"/>
                <a:ea typeface="Aktiv Grotesk" panose="020B0504020202020204" pitchFamily="34" charset="0"/>
                <a:cs typeface="Arial"/>
                <a:sym typeface="Arial"/>
              </a:rPr>
              <a:t> </a:t>
            </a:r>
            <a:r>
              <a:rPr kumimoji="0" lang="en-GB" sz="1400" b="0" i="0" u="none" strike="noStrike" kern="1200" cap="none" spc="-20" normalizeH="0" baseline="0" noProof="0">
                <a:ln>
                  <a:noFill/>
                </a:ln>
                <a:solidFill>
                  <a:srgbClr val="353E43"/>
                </a:solidFill>
                <a:effectLst/>
                <a:uLnTx/>
                <a:uFillTx/>
                <a:latin typeface="Arial"/>
                <a:ea typeface="Aktiv Grotesk" panose="020B0504020202020204" pitchFamily="34" charset="0"/>
                <a:cs typeface="Arial"/>
                <a:sym typeface="Arial"/>
              </a:rPr>
              <a:t>(aged 18-64 years) was </a:t>
            </a:r>
            <a:r>
              <a:rPr lang="en-GB" sz="1400" spc="-20">
                <a:solidFill>
                  <a:srgbClr val="353E43"/>
                </a:solidFill>
                <a:latin typeface="Arial"/>
                <a:ea typeface="Aktiv Grotesk" panose="020B0504020202020204" pitchFamily="34" charset="0"/>
                <a:cs typeface="Arial"/>
                <a:sym typeface="Arial"/>
              </a:rPr>
              <a:t>20.2% </a:t>
            </a:r>
            <a:r>
              <a:rPr lang="en-GB" sz="1400" spc="-20" baseline="30000">
                <a:solidFill>
                  <a:srgbClr val="353E43"/>
                </a:solidFill>
                <a:latin typeface="Arial"/>
                <a:ea typeface="Aktiv Grotesk" panose="020B0504020202020204" pitchFamily="34" charset="0"/>
                <a:cs typeface="Arial"/>
                <a:sym typeface="Arial"/>
              </a:rPr>
              <a:t>2</a:t>
            </a:r>
            <a:r>
              <a:rPr lang="en-GB" sz="1400" spc="-20">
                <a:solidFill>
                  <a:srgbClr val="353E43"/>
                </a:solidFill>
                <a:latin typeface="Arial"/>
                <a:ea typeface="Aktiv Grotesk" panose="020B0504020202020204" pitchFamily="34" charset="0"/>
                <a:cs typeface="Arial"/>
                <a:sym typeface="Arial"/>
              </a:rPr>
              <a:t>, more than</a:t>
            </a:r>
            <a:r>
              <a:rPr kumimoji="0" lang="en-GB" sz="1400" b="0" i="0" u="none" strike="noStrike" kern="1200" cap="none" spc="-20" normalizeH="0" baseline="0" noProof="0">
                <a:ln>
                  <a:noFill/>
                </a:ln>
                <a:solidFill>
                  <a:srgbClr val="353E43"/>
                </a:solidFill>
                <a:effectLst/>
                <a:uLnTx/>
                <a:uFillTx/>
                <a:latin typeface="Arial"/>
                <a:ea typeface="Aktiv Grotesk" panose="020B0504020202020204" pitchFamily="34" charset="0"/>
                <a:cs typeface="Arial"/>
                <a:sym typeface="Arial"/>
              </a:rPr>
              <a:t> twice that of managerial and professional occupations </a:t>
            </a:r>
            <a:r>
              <a:rPr lang="en-GB" sz="1400" spc="-20">
                <a:solidFill>
                  <a:srgbClr val="353E43"/>
                </a:solidFill>
                <a:latin typeface="Arial"/>
                <a:ea typeface="Aktiv Grotesk" panose="020B0504020202020204" pitchFamily="34" charset="0"/>
                <a:cs typeface="Arial"/>
                <a:sym typeface="Arial"/>
              </a:rPr>
              <a:t>(8.4</a:t>
            </a:r>
            <a:r>
              <a:rPr kumimoji="0" lang="en-GB" sz="1400" b="0" i="0" u="none" strike="noStrike" kern="1200" cap="none" spc="-20" normalizeH="0" baseline="0" noProof="0">
                <a:ln>
                  <a:noFill/>
                </a:ln>
                <a:solidFill>
                  <a:srgbClr val="353E43"/>
                </a:solidFill>
                <a:effectLst/>
                <a:uLnTx/>
                <a:uFillTx/>
                <a:latin typeface="Arial"/>
                <a:ea typeface="Aktiv Grotesk" panose="020B0504020202020204" pitchFamily="34" charset="0"/>
                <a:cs typeface="Arial"/>
                <a:sym typeface="Arial"/>
              </a:rPr>
              <a:t>%).</a:t>
            </a:r>
            <a:r>
              <a:rPr lang="en-GB" sz="1400" spc="-20" baseline="30000">
                <a:solidFill>
                  <a:srgbClr val="353E43"/>
                </a:solidFill>
                <a:latin typeface="Arial"/>
                <a:ea typeface="Aktiv Grotesk" panose="020B0504020202020204" pitchFamily="34" charset="0"/>
                <a:cs typeface="Arial"/>
                <a:sym typeface="Arial"/>
              </a:rPr>
              <a:t>2</a:t>
            </a:r>
            <a:br>
              <a:rPr lang="en-GB" sz="1400" spc="-20" baseline="30000">
                <a:latin typeface="Arial"/>
                <a:ea typeface="Aktiv Grotesk" panose="020B0504020202020204" pitchFamily="34" charset="0"/>
                <a:cs typeface="Arial"/>
              </a:rPr>
            </a:br>
            <a:endParaRPr kumimoji="0" lang="en-GB" sz="1400" b="0" i="0" u="none" strike="noStrike" kern="1200" cap="none" spc="-20" normalizeH="0" baseline="30000" noProof="0">
              <a:ln>
                <a:noFill/>
              </a:ln>
              <a:solidFill>
                <a:srgbClr val="353E43"/>
              </a:solidFill>
              <a:effectLst/>
              <a:uLnTx/>
              <a:uFillTx/>
              <a:latin typeface="Arial"/>
              <a:ea typeface="Aktiv Grotesk" panose="020B0504020202020204" pitchFamily="34" charset="0"/>
              <a:cs typeface="Arial"/>
            </a:endParaRPr>
          </a:p>
          <a:p>
            <a:pPr marL="285750" indent="-285750">
              <a:buClr>
                <a:srgbClr val="000000"/>
              </a:buClr>
              <a:buFont typeface="Arial" panose="020B0604020202020204" pitchFamily="34" charset="0"/>
              <a:buChar char="•"/>
              <a:defRPr/>
            </a:pPr>
            <a:r>
              <a:rPr kumimoji="0" lang="en-GB" sz="1400" b="0" i="0" u="none" strike="noStrike" kern="1200" cap="none" spc="-20" normalizeH="0" baseline="0" noProof="0">
                <a:ln>
                  <a:noFill/>
                </a:ln>
                <a:solidFill>
                  <a:srgbClr val="353E43"/>
                </a:solidFill>
                <a:effectLst/>
                <a:uLnTx/>
                <a:uFillTx/>
                <a:latin typeface="Arial"/>
                <a:ea typeface="+mn-ea"/>
                <a:cs typeface="Arial"/>
              </a:rPr>
              <a:t>Data from the GP Patient Survey (GPPS) shows that smoking prevalence is higher in adults (18+) with a long-term mental health condition in London (</a:t>
            </a:r>
            <a:r>
              <a:rPr lang="en-GB" sz="1400" spc="-20">
                <a:solidFill>
                  <a:srgbClr val="353E43"/>
                </a:solidFill>
                <a:latin typeface="Arial"/>
                <a:cs typeface="Arial"/>
              </a:rPr>
              <a:t>27.2%)</a:t>
            </a:r>
            <a:r>
              <a:rPr kumimoji="0" lang="en-GB" sz="1400" b="0" i="0" u="none" strike="noStrike" kern="1200" cap="none" spc="-20" normalizeH="0" baseline="0" noProof="0">
                <a:ln>
                  <a:noFill/>
                </a:ln>
                <a:solidFill>
                  <a:srgbClr val="353E43"/>
                </a:solidFill>
                <a:effectLst/>
                <a:uLnTx/>
                <a:uFillTx/>
                <a:latin typeface="Arial"/>
                <a:ea typeface="+mn-ea"/>
                <a:cs typeface="Arial"/>
              </a:rPr>
              <a:t> in </a:t>
            </a:r>
            <a:r>
              <a:rPr lang="en-GB" sz="1400" spc="-20">
                <a:solidFill>
                  <a:srgbClr val="353E43"/>
                </a:solidFill>
                <a:latin typeface="Arial"/>
                <a:cs typeface="Arial"/>
              </a:rPr>
              <a:t>2021/22</a:t>
            </a:r>
            <a:r>
              <a:rPr kumimoji="0" lang="en-GB" sz="1400" b="0" i="0" u="none" strike="noStrike" kern="1200" cap="none" spc="-20" normalizeH="0" baseline="0" noProof="0">
                <a:ln>
                  <a:noFill/>
                </a:ln>
                <a:solidFill>
                  <a:srgbClr val="353E43"/>
                </a:solidFill>
                <a:effectLst/>
                <a:uLnTx/>
                <a:uFillTx/>
                <a:latin typeface="Arial"/>
                <a:ea typeface="+mn-ea"/>
                <a:cs typeface="Arial"/>
              </a:rPr>
              <a:t>, compared to </a:t>
            </a:r>
            <a:r>
              <a:rPr lang="en-GB" sz="1400" spc="-20">
                <a:solidFill>
                  <a:srgbClr val="353E43"/>
                </a:solidFill>
                <a:latin typeface="Arial"/>
                <a:cs typeface="Arial"/>
              </a:rPr>
              <a:t>14.9%</a:t>
            </a:r>
            <a:r>
              <a:rPr kumimoji="0" lang="en-GB" sz="1400" b="0" i="0" u="none" strike="noStrike" kern="1200" cap="none" spc="-20" normalizeH="0" baseline="0" noProof="0">
                <a:ln>
                  <a:noFill/>
                </a:ln>
                <a:solidFill>
                  <a:srgbClr val="353E43"/>
                </a:solidFill>
                <a:effectLst/>
                <a:uLnTx/>
                <a:uFillTx/>
                <a:latin typeface="Arial"/>
                <a:ea typeface="+mn-ea"/>
                <a:cs typeface="Arial"/>
              </a:rPr>
              <a:t> in the general adult population.</a:t>
            </a:r>
            <a:r>
              <a:rPr lang="en-GB" sz="1400" spc="-20" baseline="30000">
                <a:solidFill>
                  <a:srgbClr val="353E43"/>
                </a:solidFill>
                <a:latin typeface="Arial"/>
                <a:cs typeface="Arial"/>
              </a:rPr>
              <a:t>2</a:t>
            </a:r>
            <a:br>
              <a:rPr lang="en-GB" sz="1400" spc="-20" baseline="30000">
                <a:solidFill>
                  <a:srgbClr val="353E43"/>
                </a:solidFill>
                <a:latin typeface="Arial"/>
                <a:cs typeface="Arial"/>
              </a:rPr>
            </a:br>
            <a:endParaRPr lang="en-GB" sz="1400" spc="-20" baseline="30000">
              <a:solidFill>
                <a:srgbClr val="353E43"/>
              </a:solidFill>
              <a:latin typeface="Arial"/>
              <a:cs typeface="Arial"/>
            </a:endParaRPr>
          </a:p>
          <a:p>
            <a:pPr marL="285750" indent="-285750">
              <a:buClr>
                <a:srgbClr val="000000"/>
              </a:buClr>
              <a:buFont typeface="Arial" panose="020B0604020202020204" pitchFamily="34" charset="0"/>
              <a:buChar char="•"/>
              <a:defRPr/>
            </a:pPr>
            <a:r>
              <a:rPr kumimoji="0" lang="en-GB" sz="1400" b="0" i="0" u="none" strike="noStrike" kern="1200" cap="none" spc="0" normalizeH="0" baseline="0" noProof="0">
                <a:ln>
                  <a:noFill/>
                </a:ln>
                <a:solidFill>
                  <a:srgbClr val="353E43"/>
                </a:solidFill>
                <a:effectLst/>
                <a:uLnTx/>
                <a:uFillTx/>
                <a:latin typeface="Arial"/>
                <a:cs typeface="Arial"/>
              </a:rPr>
              <a:t>Smoking during pregnancy is the leading modifiable risk factor for poor birth outcomes</a:t>
            </a:r>
            <a:r>
              <a:rPr kumimoji="0" lang="en-US" sz="1400" b="0" i="0" u="none" strike="noStrike" kern="1200" cap="none" spc="0" normalizeH="0" baseline="0" noProof="0">
                <a:ln>
                  <a:noFill/>
                </a:ln>
                <a:solidFill>
                  <a:srgbClr val="353E43"/>
                </a:solidFill>
                <a:effectLst/>
                <a:uLnTx/>
                <a:uFillTx/>
                <a:latin typeface="Arial"/>
                <a:cs typeface="Arial"/>
              </a:rPr>
              <a:t>​. In 2</a:t>
            </a:r>
            <a:r>
              <a:rPr lang="en-GB" sz="1400">
                <a:solidFill>
                  <a:srgbClr val="353E43"/>
                </a:solidFill>
                <a:latin typeface="Arial"/>
                <a:cs typeface="Arial"/>
              </a:rPr>
              <a:t>022/23</a:t>
            </a:r>
            <a:r>
              <a:rPr kumimoji="0" lang="en-GB" sz="1400" b="0" i="0" u="none" strike="noStrike" kern="1200" cap="none" spc="0" normalizeH="0" baseline="0" noProof="0">
                <a:ln>
                  <a:noFill/>
                </a:ln>
                <a:solidFill>
                  <a:srgbClr val="353E43"/>
                </a:solidFill>
                <a:effectLst/>
                <a:uLnTx/>
                <a:uFillTx/>
                <a:latin typeface="Arial"/>
                <a:cs typeface="Arial"/>
              </a:rPr>
              <a:t>, 4</a:t>
            </a:r>
            <a:r>
              <a:rPr lang="en-GB" sz="1400">
                <a:solidFill>
                  <a:srgbClr val="353E43"/>
                </a:solidFill>
                <a:latin typeface="Arial"/>
                <a:cs typeface="Arial"/>
              </a:rPr>
              <a:t>.6</a:t>
            </a:r>
            <a:r>
              <a:rPr kumimoji="0" lang="en-GB" sz="1400" b="0" i="0" u="none" strike="noStrike" kern="1200" cap="none" spc="0" normalizeH="0" baseline="0" noProof="0">
                <a:ln>
                  <a:noFill/>
                </a:ln>
                <a:solidFill>
                  <a:srgbClr val="353E43"/>
                </a:solidFill>
                <a:effectLst/>
                <a:uLnTx/>
                <a:uFillTx/>
                <a:latin typeface="Arial"/>
                <a:cs typeface="Arial"/>
              </a:rPr>
              <a:t>% of women were smoking at the time of delivery in </a:t>
            </a:r>
            <a:r>
              <a:rPr lang="en-GB" sz="1400">
                <a:solidFill>
                  <a:srgbClr val="353E43"/>
                </a:solidFill>
                <a:latin typeface="Arial"/>
                <a:cs typeface="Arial"/>
              </a:rPr>
              <a:t>London, representing a continuing decreasing trend (vs 8.8% of women in England)</a:t>
            </a:r>
            <a:r>
              <a:rPr kumimoji="0" lang="en-GB" sz="1400" b="0" i="0" u="none" strike="noStrike" kern="1200" cap="none" spc="0" normalizeH="0" baseline="0" noProof="0">
                <a:ln>
                  <a:noFill/>
                </a:ln>
                <a:solidFill>
                  <a:srgbClr val="353E43"/>
                </a:solidFill>
                <a:effectLst/>
                <a:uLnTx/>
                <a:uFillTx/>
                <a:latin typeface="Arial"/>
                <a:cs typeface="Arial"/>
              </a:rPr>
              <a:t>.</a:t>
            </a:r>
            <a:r>
              <a:rPr lang="en-GB" sz="1400" baseline="30000">
                <a:solidFill>
                  <a:srgbClr val="353E43"/>
                </a:solidFill>
                <a:latin typeface="Arial"/>
                <a:cs typeface="Arial"/>
              </a:rPr>
              <a:t>2</a:t>
            </a:r>
            <a:endParaRPr lang="en-GB" sz="1400" b="0" i="0" u="none" strike="noStrike" kern="1200" cap="none" spc="0" normalizeH="0" baseline="30000" noProof="0">
              <a:ln>
                <a:noFill/>
              </a:ln>
              <a:solidFill>
                <a:srgbClr val="353E43"/>
              </a:solidFill>
              <a:effectLst/>
              <a:uLnTx/>
              <a:uFillTx/>
              <a:latin typeface="Arial"/>
              <a:cs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1200" cap="none" spc="-20" normalizeH="0" baseline="0" noProof="0">
              <a:ln>
                <a:noFill/>
              </a:ln>
              <a:solidFill>
                <a:srgbClr val="353E43"/>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1200" cap="none" spc="-20" normalizeH="0" baseline="0" noProof="0">
              <a:ln>
                <a:noFill/>
              </a:ln>
              <a:solidFill>
                <a:srgbClr val="353E43"/>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1200" cap="none" spc="-20" normalizeH="0" baseline="0" noProof="0">
              <a:ln>
                <a:noFill/>
              </a:ln>
              <a:solidFill>
                <a:srgbClr val="353E43"/>
              </a:solidFill>
              <a:effectLst/>
              <a:uLnTx/>
              <a:uFillTx/>
              <a:latin typeface="Arial" panose="020B0604020202020204" pitchFamily="34" charset="0"/>
              <a:ea typeface="+mn-ea"/>
              <a:cs typeface="Arial" panose="020B0604020202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1" i="0" u="none" strike="noStrike" kern="0" cap="none" spc="0" normalizeH="0" baseline="30000" noProof="0">
              <a:ln>
                <a:noFill/>
              </a:ln>
              <a:solidFill>
                <a:srgbClr val="353E43"/>
              </a:solidFill>
              <a:effectLst/>
              <a:uLnTx/>
              <a:uFillTx/>
              <a:latin typeface="Arial"/>
              <a:ea typeface="+mn-ea"/>
              <a:cs typeface="Arial"/>
              <a:sym typeface="Arial"/>
            </a:endParaRPr>
          </a:p>
        </p:txBody>
      </p:sp>
      <p:sp>
        <p:nvSpPr>
          <p:cNvPr id="33" name="Text Placeholder 5">
            <a:extLst>
              <a:ext uri="{FF2B5EF4-FFF2-40B4-BE49-F238E27FC236}">
                <a16:creationId xmlns:a16="http://schemas.microsoft.com/office/drawing/2014/main" id="{DB1AB912-F8CC-0541-AED2-082E4223B659}"/>
              </a:ext>
            </a:extLst>
          </p:cNvPr>
          <p:cNvSpPr txBox="1">
            <a:spLocks/>
          </p:cNvSpPr>
          <p:nvPr/>
        </p:nvSpPr>
        <p:spPr>
          <a:xfrm>
            <a:off x="6117525" y="1829209"/>
            <a:ext cx="5369334" cy="759888"/>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GB" sz="1600" b="1" i="0" u="none" strike="noStrike" kern="1200" cap="none" spc="0" normalizeH="0" baseline="0" noProof="0">
                <a:ln>
                  <a:noFill/>
                </a:ln>
                <a:solidFill>
                  <a:srgbClr val="353E43"/>
                </a:solidFill>
                <a:effectLst/>
                <a:uLnTx/>
                <a:uFillTx/>
                <a:latin typeface="Arial"/>
                <a:ea typeface="+mn-ea"/>
                <a:cs typeface="Arial"/>
                <a:sym typeface="Arial"/>
              </a:rPr>
              <a:t>Fig </a:t>
            </a:r>
            <a:r>
              <a:rPr lang="en-GB" sz="1600">
                <a:solidFill>
                  <a:srgbClr val="353E43"/>
                </a:solidFill>
                <a:latin typeface="Arial"/>
                <a:cs typeface="Arial"/>
                <a:sym typeface="Arial"/>
              </a:rPr>
              <a:t>45</a:t>
            </a:r>
            <a:r>
              <a:rPr kumimoji="0" lang="en-GB" sz="1600" b="1" i="0" u="none" strike="noStrike" kern="1200" cap="none" spc="0" normalizeH="0" baseline="0" noProof="0">
                <a:ln>
                  <a:noFill/>
                </a:ln>
                <a:solidFill>
                  <a:srgbClr val="353E43"/>
                </a:solidFill>
                <a:effectLst/>
                <a:uLnTx/>
                <a:uFillTx/>
                <a:latin typeface="Arial"/>
                <a:ea typeface="+mn-ea"/>
                <a:cs typeface="Arial"/>
                <a:sym typeface="Arial"/>
              </a:rPr>
              <a:t>. Trend in smoking prevalence (%) by current smokers and by those in routine and manual occupations, ages 18+, London &amp; England, </a:t>
            </a:r>
            <a:r>
              <a:rPr lang="en-GB" sz="1600">
                <a:solidFill>
                  <a:srgbClr val="353E43"/>
                </a:solidFill>
                <a:latin typeface="Arial"/>
                <a:cs typeface="Arial"/>
                <a:sym typeface="Arial"/>
              </a:rPr>
              <a:t>2012-2022</a:t>
            </a:r>
            <a:r>
              <a:rPr kumimoji="0" lang="en-GB" sz="1600" b="1" i="0" u="none" strike="noStrike" kern="1200" cap="none" spc="0" normalizeH="0" baseline="0" noProof="0">
                <a:ln>
                  <a:noFill/>
                </a:ln>
                <a:solidFill>
                  <a:srgbClr val="353E43"/>
                </a:solidFill>
                <a:effectLst/>
                <a:uLnTx/>
                <a:uFillTx/>
                <a:latin typeface="Arial"/>
                <a:ea typeface="+mn-ea"/>
                <a:cs typeface="Arial"/>
                <a:sym typeface="Arial"/>
              </a:rPr>
              <a:t> </a:t>
            </a:r>
            <a:endParaRPr kumimoji="0" lang="en-GB" sz="1600" b="1" i="0" u="none" strike="noStrike" kern="1200" cap="none" spc="0" normalizeH="0" baseline="0" noProof="0">
              <a:ln>
                <a:noFill/>
              </a:ln>
              <a:solidFill>
                <a:srgbClr val="353E43"/>
              </a:solidFill>
              <a:effectLst/>
              <a:uLnTx/>
              <a:uFillTx/>
              <a:latin typeface="Arial" panose="020B0604020202020204" pitchFamily="34" charset="0"/>
              <a:ea typeface="+mn-ea"/>
              <a:cs typeface="Arial"/>
              <a:sym typeface="Arial"/>
            </a:endParaRPr>
          </a:p>
        </p:txBody>
      </p:sp>
      <p:pic>
        <p:nvPicPr>
          <p:cNvPr id="4" name="Picture 3" descr="A graph showing the trend in smoking prevalence in England and London from 2012 to 2022 for all smokers and for routine and manual workers. It shows that smoking prevalence has been decreasing in all regions and for all smokers. Routine and manual worker smoking prevalence is higher than the prevalence for the general population consistently. England consistently has a higher smoking prevalence than London.">
            <a:extLst>
              <a:ext uri="{FF2B5EF4-FFF2-40B4-BE49-F238E27FC236}">
                <a16:creationId xmlns:a16="http://schemas.microsoft.com/office/drawing/2014/main" id="{3583113E-46A8-6458-98DB-0CF312406AEB}"/>
              </a:ext>
            </a:extLst>
          </p:cNvPr>
          <p:cNvPicPr>
            <a:picLocks noChangeAspect="1"/>
          </p:cNvPicPr>
          <p:nvPr/>
        </p:nvPicPr>
        <p:blipFill rotWithShape="1">
          <a:blip r:embed="rId3"/>
          <a:srcRect l="5812" t="19744" r="34416" b="29487"/>
          <a:stretch/>
        </p:blipFill>
        <p:spPr>
          <a:xfrm>
            <a:off x="5854148" y="2696817"/>
            <a:ext cx="6066705" cy="3417289"/>
          </a:xfrm>
          <a:prstGeom prst="rect">
            <a:avLst/>
          </a:prstGeom>
        </p:spPr>
      </p:pic>
      <p:sp>
        <p:nvSpPr>
          <p:cNvPr id="16" name="Rectangle 15">
            <a:extLst>
              <a:ext uri="{FF2B5EF4-FFF2-40B4-BE49-F238E27FC236}">
                <a16:creationId xmlns:a16="http://schemas.microsoft.com/office/drawing/2014/main" id="{7B56F96B-E52E-490F-877D-4D2856FA239B}"/>
              </a:ext>
            </a:extLst>
          </p:cNvPr>
          <p:cNvSpPr/>
          <p:nvPr/>
        </p:nvSpPr>
        <p:spPr>
          <a:xfrm>
            <a:off x="5800323" y="6512038"/>
            <a:ext cx="6214893" cy="246221"/>
          </a:xfrm>
          <a:prstGeom prst="rect">
            <a:avLst/>
          </a:prstGeom>
        </p:spPr>
        <p:txBody>
          <a:bodyPr wrap="square" lIns="91440" tIns="45720" rIns="91440" bIns="45720" anchor="t">
            <a:spAutoFit/>
          </a:bodyPr>
          <a:lstStyle/>
          <a:p>
            <a:pPr>
              <a:defRPr/>
            </a:pPr>
            <a:r>
              <a:rPr kumimoji="0" lang="en-GB" sz="1000" b="0" i="0" u="none" strike="noStrike" kern="1200" cap="none" spc="0" normalizeH="0" baseline="0" noProof="0">
                <a:ln>
                  <a:noFill/>
                </a:ln>
                <a:effectLst/>
                <a:uLnTx/>
                <a:uFillTx/>
                <a:latin typeface="Arial"/>
                <a:ea typeface="+mn-ea"/>
                <a:cs typeface="Arial"/>
              </a:rPr>
              <a:t>Source: (1)</a:t>
            </a:r>
            <a:r>
              <a:rPr lang="en-GB" sz="1000">
                <a:latin typeface="Arial"/>
                <a:cs typeface="Arial"/>
              </a:rPr>
              <a:t> </a:t>
            </a:r>
            <a:r>
              <a:rPr kumimoji="0" lang="en-GB" sz="1000" b="0" i="0" u="none" strike="noStrike" kern="1200" cap="none" spc="0" normalizeH="0" baseline="0" noProof="0">
                <a:ln>
                  <a:noFill/>
                </a:ln>
                <a:effectLst/>
                <a:uLnTx/>
                <a:uFillTx/>
                <a:latin typeface="Arial"/>
                <a:ea typeface="+mn-ea"/>
                <a:cs typeface="Arial"/>
              </a:rPr>
              <a:t> </a:t>
            </a:r>
            <a:r>
              <a:rPr kumimoji="0" lang="en-GB" sz="1000" b="0" i="0" u="none" strike="noStrike" kern="1200" cap="none" spc="0" normalizeH="0" baseline="0" noProof="0">
                <a:ln>
                  <a:noFill/>
                </a:ln>
                <a:effectLst/>
                <a:uLnTx/>
                <a:uFillTx/>
                <a:latin typeface="Arial"/>
                <a:hlinkClick r:id="rId4">
                  <a:extLst>
                    <a:ext uri="{A12FA001-AC4F-418D-AE19-62706E023703}">
                      <ahyp:hlinkClr xmlns:ahyp="http://schemas.microsoft.com/office/drawing/2018/hyperlinkcolor" val="tx"/>
                    </a:ext>
                  </a:extLst>
                </a:hlinkClick>
              </a:rPr>
              <a:t>London Vision -Tobacco-control-and-reducing-smoking</a:t>
            </a:r>
            <a:r>
              <a:rPr lang="en-GB" sz="1000">
                <a:latin typeface="Arial"/>
                <a:hlinkClick r:id="rId4">
                  <a:extLst>
                    <a:ext uri="{A12FA001-AC4F-418D-AE19-62706E023703}">
                      <ahyp:hlinkClr xmlns:ahyp="http://schemas.microsoft.com/office/drawing/2018/hyperlinkcolor" val="tx"/>
                    </a:ext>
                  </a:extLst>
                </a:hlinkClick>
              </a:rPr>
              <a:t> </a:t>
            </a:r>
            <a:r>
              <a:rPr kumimoji="0" lang="en-GB" sz="1000" b="0" i="0" u="none" strike="noStrike" kern="1200" cap="none" spc="0" normalizeH="0" baseline="0" noProof="0">
                <a:ln>
                  <a:noFill/>
                </a:ln>
                <a:effectLst/>
                <a:uLnTx/>
                <a:uFillTx/>
                <a:latin typeface="Arial"/>
                <a:ea typeface="+mn-ea"/>
                <a:cs typeface="+mn-cs"/>
              </a:rPr>
              <a:t> (2) </a:t>
            </a:r>
            <a:r>
              <a:rPr kumimoji="0" lang="en-GB" sz="1000" b="0" i="0" u="none" strike="noStrike" kern="1200" cap="none" spc="0" normalizeH="0" baseline="0" noProof="0">
                <a:ln>
                  <a:noFill/>
                </a:ln>
                <a:effectLst/>
                <a:uLnTx/>
                <a:uFillTx/>
                <a:latin typeface="Arial"/>
                <a:ea typeface="+mn-lt"/>
                <a:cs typeface="Arial"/>
                <a:hlinkClick r:id="rId5">
                  <a:extLst>
                    <a:ext uri="{A12FA001-AC4F-418D-AE19-62706E023703}">
                      <ahyp:hlinkClr xmlns:ahyp="http://schemas.microsoft.com/office/drawing/2018/hyperlinkcolor" val="tx"/>
                    </a:ext>
                  </a:extLst>
                </a:hlinkClick>
              </a:rPr>
              <a:t>Local Tobacco Control Profiles</a:t>
            </a:r>
            <a:r>
              <a:rPr lang="en-GB" sz="1000">
                <a:latin typeface="Arial"/>
                <a:cs typeface="Arial"/>
                <a:hlinkClick r:id="rId5">
                  <a:extLst>
                    <a:ext uri="{A12FA001-AC4F-418D-AE19-62706E023703}">
                      <ahyp:hlinkClr xmlns:ahyp="http://schemas.microsoft.com/office/drawing/2018/hyperlinkcolor" val="tx"/>
                    </a:ext>
                  </a:extLst>
                </a:hlinkClick>
              </a:rPr>
              <a:t> </a:t>
            </a:r>
            <a:r>
              <a:rPr kumimoji="0" lang="en-GB" sz="1000" b="0" i="0" u="none" strike="noStrike" kern="1200" cap="none" spc="0" normalizeH="0" baseline="0" noProof="0">
                <a:ln>
                  <a:noFill/>
                </a:ln>
                <a:effectLst/>
                <a:uLnTx/>
                <a:uFillTx/>
                <a:latin typeface="Arial"/>
                <a:ea typeface="+mn-ea"/>
                <a:cs typeface="Arial"/>
                <a:hlinkClick r:id="rId6">
                  <a:extLst>
                    <a:ext uri="{A12FA001-AC4F-418D-AE19-62706E023703}">
                      <ahyp:hlinkClr xmlns:ahyp="http://schemas.microsoft.com/office/drawing/2018/hyperlinkcolor" val="tx"/>
                    </a:ext>
                  </a:extLst>
                </a:hlinkClick>
              </a:rPr>
              <a:t> </a:t>
            </a:r>
            <a:r>
              <a:rPr lang="en-GB" sz="1000">
                <a:latin typeface="Arial"/>
                <a:cs typeface="Arial"/>
              </a:rPr>
              <a:t> </a:t>
            </a:r>
            <a:endParaRPr lang="en-GB" sz="1000" b="0" i="0" u="none" strike="noStrike" kern="1200" cap="none" spc="0" normalizeH="0" baseline="0" noProof="0">
              <a:ln>
                <a:noFill/>
              </a:ln>
              <a:effectLst/>
              <a:uLnTx/>
              <a:uFillTx/>
              <a:latin typeface="Arial"/>
              <a:cs typeface="Arial"/>
            </a:endParaRPr>
          </a:p>
        </p:txBody>
      </p:sp>
    </p:spTree>
    <p:extLst>
      <p:ext uri="{BB962C8B-B14F-4D97-AF65-F5344CB8AC3E}">
        <p14:creationId xmlns:p14="http://schemas.microsoft.com/office/powerpoint/2010/main" val="27240889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046EACDA-52F0-407C-BB0B-5EB9C2E3BE0F}"/>
              </a:ext>
            </a:extLst>
          </p:cNvPr>
          <p:cNvSpPr txBox="1">
            <a:spLocks noGrp="1"/>
          </p:cNvSpPr>
          <p:nvPr>
            <p:ph type="title" idx="4294967295"/>
          </p:nvPr>
        </p:nvSpPr>
        <p:spPr>
          <a:xfrm>
            <a:off x="477827" y="305121"/>
            <a:ext cx="10751768" cy="507791"/>
          </a:xfrm>
          <a:prstGeom prst="rect">
            <a:avLst/>
          </a:prstGeom>
          <a:noFill/>
          <a:ln w="25400" cap="flat" cmpd="sng" algn="ctr">
            <a:noFill/>
            <a:prstDash val="solid"/>
          </a:ln>
          <a:effectLst/>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0" tIns="45700" rIns="91425" bIns="457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chemeClr val="accent1"/>
              </a:buClr>
              <a:buSzPts val="2800"/>
              <a:buFont typeface="Arial"/>
              <a:buNone/>
              <a:tabLst/>
              <a:defRPr/>
            </a:pPr>
            <a:r>
              <a:rPr kumimoji="0" lang="en-US" sz="3000" b="1" i="0" u="none" strike="noStrike" kern="1200" cap="none" spc="190" normalizeH="0" baseline="0" noProof="0" dirty="0">
                <a:ln>
                  <a:noFill/>
                </a:ln>
                <a:solidFill>
                  <a:srgbClr val="0082B3"/>
                </a:solidFill>
                <a:effectLst/>
                <a:uLnTx/>
                <a:uFillTx/>
                <a:latin typeface="Arial" panose="020B0604020202020204" pitchFamily="34" charset="0"/>
                <a:ea typeface="Aktiv Grotesk" panose="020B0504020202020204" pitchFamily="34" charset="0"/>
                <a:cs typeface="Arial" panose="020B0604020202020204" pitchFamily="34" charset="0"/>
                <a:sym typeface="Arial"/>
              </a:rPr>
              <a:t>OVERWEIGHT/OBESITY IN ADULTS IN LONDON</a:t>
            </a:r>
            <a:endParaRPr kumimoji="0" lang="en-US" sz="3000" b="1" i="0" u="none" strike="noStrike" kern="0" cap="none" spc="190" normalizeH="0" baseline="0" noProof="0" dirty="0">
              <a:ln>
                <a:noFill/>
              </a:ln>
              <a:solidFill>
                <a:srgbClr val="0082B3"/>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p:txBody>
      </p:sp>
      <p:sp>
        <p:nvSpPr>
          <p:cNvPr id="12" name="Text Placeholder 5">
            <a:extLst>
              <a:ext uri="{FF2B5EF4-FFF2-40B4-BE49-F238E27FC236}">
                <a16:creationId xmlns:a16="http://schemas.microsoft.com/office/drawing/2014/main" id="{FF7703C2-1522-4F31-9A0C-AADBB8467D39}"/>
              </a:ext>
            </a:extLst>
          </p:cNvPr>
          <p:cNvSpPr txBox="1">
            <a:spLocks/>
          </p:cNvSpPr>
          <p:nvPr/>
        </p:nvSpPr>
        <p:spPr>
          <a:xfrm>
            <a:off x="475336" y="856988"/>
            <a:ext cx="11352435" cy="1009037"/>
          </a:xfrm>
          <a:prstGeom prst="rect">
            <a:avLst/>
          </a:prstGeom>
        </p:spPr>
        <p:txBody>
          <a:bodyPr vert="horz" wrap="square" lIns="0" tIns="45720" rIns="91440" bIns="45720" rtlCol="0" anchor="t" anchorCtr="0">
            <a:sp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2000" spc="-20" dirty="0">
                <a:solidFill>
                  <a:srgbClr val="353E43"/>
                </a:solidFill>
                <a:cs typeface="Arial"/>
              </a:rPr>
              <a:t>In 2022/23 </a:t>
            </a:r>
            <a:r>
              <a:rPr lang="en-GB" sz="2000" spc="-20" dirty="0">
                <a:solidFill>
                  <a:srgbClr val="353E43"/>
                </a:solidFill>
                <a:ea typeface="+mn-lt"/>
                <a:cs typeface="+mn-lt"/>
              </a:rPr>
              <a:t>57.2</a:t>
            </a:r>
            <a:r>
              <a:rPr lang="en-GB" sz="2000" spc="-20" dirty="0">
                <a:solidFill>
                  <a:srgbClr val="353E43"/>
                </a:solidFill>
                <a:cs typeface="Arial"/>
              </a:rPr>
              <a:t>% of adults (18+) in London were classified as overweight or obese. This is significantly lower than the national average of 64.0% but shows no improvement over time and there is wide variation across London local authorities</a:t>
            </a:r>
            <a:r>
              <a:rPr lang="en-GB" sz="2000" spc="-20" baseline="30000" dirty="0">
                <a:solidFill>
                  <a:srgbClr val="353E43"/>
                </a:solidFill>
                <a:cs typeface="Arial"/>
              </a:rPr>
              <a:t>1</a:t>
            </a:r>
            <a:r>
              <a:rPr lang="en-GB" sz="2000" spc="-20" dirty="0">
                <a:solidFill>
                  <a:srgbClr val="353E43"/>
                </a:solidFill>
                <a:cs typeface="Arial"/>
              </a:rPr>
              <a:t>.</a:t>
            </a:r>
            <a:endParaRPr lang="en-US" dirty="0">
              <a:solidFill>
                <a:srgbClr val="8F9293"/>
              </a:solidFill>
              <a:cs typeface="Arial"/>
            </a:endParaRPr>
          </a:p>
        </p:txBody>
      </p:sp>
      <p:sp>
        <p:nvSpPr>
          <p:cNvPr id="13" name="TextBox 12">
            <a:extLst>
              <a:ext uri="{FF2B5EF4-FFF2-40B4-BE49-F238E27FC236}">
                <a16:creationId xmlns:a16="http://schemas.microsoft.com/office/drawing/2014/main" id="{905965EE-0FE6-76A0-1598-BFF18F9BBBA6}"/>
              </a:ext>
            </a:extLst>
          </p:cNvPr>
          <p:cNvSpPr txBox="1"/>
          <p:nvPr/>
        </p:nvSpPr>
        <p:spPr bwMode="gray">
          <a:xfrm>
            <a:off x="475336" y="2105143"/>
            <a:ext cx="5673670" cy="4139706"/>
          </a:xfrm>
          <a:prstGeom prst="rect">
            <a:avLst/>
          </a:prstGeom>
          <a:noFill/>
        </p:spPr>
        <p:txBody>
          <a:bodyPr wrap="square" lIns="0" tIns="0" rIns="0" bIns="0" rtlCol="0" anchor="t">
            <a:noAutofit/>
          </a:bodyPr>
          <a:lstStyle/>
          <a:p>
            <a:pPr marL="285750" indent="-285750">
              <a:spcAft>
                <a:spcPts val="600"/>
              </a:spcAft>
              <a:buClr>
                <a:srgbClr val="000000"/>
              </a:buClr>
              <a:buFont typeface="Arial"/>
              <a:buChar char="•"/>
              <a:defRPr/>
            </a:pPr>
            <a:r>
              <a:rPr lang="en-GB" sz="1400" spc="-20" dirty="0">
                <a:solidFill>
                  <a:schemeClr val="bg2">
                    <a:lumMod val="50000"/>
                  </a:schemeClr>
                </a:solidFill>
                <a:latin typeface="Arial"/>
                <a:ea typeface="Aktiv Grotesk" panose="020B0504020202020204" pitchFamily="34" charset="0"/>
                <a:cs typeface="Arial"/>
                <a:sym typeface="Arial"/>
              </a:rPr>
              <a:t>Barking &amp; Dagenham</a:t>
            </a:r>
            <a:r>
              <a:rPr kumimoji="0" lang="en-GB" sz="1400" b="0" i="0" u="none" strike="noStrike" kern="1200" cap="none" spc="-20" normalizeH="0" baseline="0" noProof="0" dirty="0">
                <a:ln>
                  <a:noFill/>
                </a:ln>
                <a:solidFill>
                  <a:schemeClr val="bg2">
                    <a:lumMod val="50000"/>
                  </a:schemeClr>
                </a:solidFill>
                <a:effectLst/>
                <a:uLnTx/>
                <a:uFillTx/>
                <a:latin typeface="Arial"/>
                <a:ea typeface="Aktiv Grotesk" panose="020B0504020202020204" pitchFamily="34" charset="0"/>
                <a:cs typeface="Arial"/>
                <a:sym typeface="Arial"/>
              </a:rPr>
              <a:t> </a:t>
            </a:r>
            <a:r>
              <a:rPr lang="en-GB" sz="1400" spc="-20" dirty="0">
                <a:solidFill>
                  <a:schemeClr val="bg2">
                    <a:lumMod val="50000"/>
                  </a:schemeClr>
                </a:solidFill>
                <a:latin typeface="Arial"/>
                <a:ea typeface="Aktiv Grotesk" panose="020B0504020202020204" pitchFamily="34" charset="0"/>
                <a:cs typeface="Arial"/>
                <a:sym typeface="Arial"/>
              </a:rPr>
              <a:t>(70.5%)</a:t>
            </a:r>
            <a:r>
              <a:rPr kumimoji="0" lang="en-GB" sz="1400" b="0" i="0" u="none" strike="noStrike" kern="1200" cap="none" spc="-20" normalizeH="0" baseline="0" noProof="0" dirty="0">
                <a:ln>
                  <a:noFill/>
                </a:ln>
                <a:solidFill>
                  <a:schemeClr val="bg2">
                    <a:lumMod val="50000"/>
                  </a:schemeClr>
                </a:solidFill>
                <a:effectLst/>
                <a:uLnTx/>
                <a:uFillTx/>
                <a:latin typeface="Arial"/>
                <a:ea typeface="Aktiv Grotesk" panose="020B0504020202020204" pitchFamily="34" charset="0"/>
                <a:cs typeface="Arial"/>
                <a:sym typeface="Arial"/>
              </a:rPr>
              <a:t> had the highest proportion of overweight or obese adults and</a:t>
            </a:r>
            <a:r>
              <a:rPr lang="en-GB" sz="1400" spc="-20" dirty="0">
                <a:solidFill>
                  <a:schemeClr val="bg2">
                    <a:lumMod val="50000"/>
                  </a:schemeClr>
                </a:solidFill>
                <a:latin typeface="Arial"/>
                <a:ea typeface="Aktiv Grotesk" panose="020B0504020202020204" pitchFamily="34" charset="0"/>
                <a:cs typeface="Arial"/>
                <a:sym typeface="Arial"/>
              </a:rPr>
              <a:t> Kensington &amp; Chelsea</a:t>
            </a:r>
            <a:r>
              <a:rPr kumimoji="0" lang="en-GB" sz="1400" b="0" i="0" u="none" strike="noStrike" kern="1200" cap="none" spc="-20" normalizeH="0" baseline="0" noProof="0" dirty="0">
                <a:ln>
                  <a:noFill/>
                </a:ln>
                <a:solidFill>
                  <a:schemeClr val="bg2">
                    <a:lumMod val="50000"/>
                  </a:schemeClr>
                </a:solidFill>
                <a:effectLst/>
                <a:uLnTx/>
                <a:uFillTx/>
                <a:latin typeface="Arial"/>
                <a:ea typeface="Aktiv Grotesk" panose="020B0504020202020204" pitchFamily="34" charset="0"/>
                <a:cs typeface="Arial"/>
                <a:sym typeface="Arial"/>
              </a:rPr>
              <a:t> (</a:t>
            </a:r>
            <a:r>
              <a:rPr lang="en-GB" sz="1400" spc="-20" dirty="0">
                <a:solidFill>
                  <a:schemeClr val="bg2">
                    <a:lumMod val="50000"/>
                  </a:schemeClr>
                </a:solidFill>
                <a:latin typeface="Arial"/>
                <a:ea typeface="Aktiv Grotesk" panose="020B0504020202020204" pitchFamily="34" charset="0"/>
                <a:cs typeface="Arial"/>
                <a:sym typeface="Arial"/>
              </a:rPr>
              <a:t>45.8%)</a:t>
            </a:r>
            <a:r>
              <a:rPr kumimoji="0" lang="en-GB" sz="1400" b="0" i="0" u="none" strike="noStrike" kern="1200" cap="none" spc="-20" normalizeH="0" baseline="0" noProof="0" dirty="0">
                <a:ln>
                  <a:noFill/>
                </a:ln>
                <a:solidFill>
                  <a:schemeClr val="bg2">
                    <a:lumMod val="50000"/>
                  </a:schemeClr>
                </a:solidFill>
                <a:effectLst/>
                <a:uLnTx/>
                <a:uFillTx/>
                <a:latin typeface="Arial"/>
                <a:ea typeface="Aktiv Grotesk" panose="020B0504020202020204" pitchFamily="34" charset="0"/>
                <a:cs typeface="Arial"/>
                <a:sym typeface="Arial"/>
              </a:rPr>
              <a:t> had the lowest.</a:t>
            </a:r>
            <a:endParaRPr lang="en-GB" sz="1400" spc="-20" dirty="0">
              <a:solidFill>
                <a:schemeClr val="bg2">
                  <a:lumMod val="50000"/>
                </a:schemeClr>
              </a:solidFill>
              <a:latin typeface="Arial"/>
              <a:ea typeface="Aktiv Grotesk" panose="020B0504020202020204" pitchFamily="34" charset="0"/>
              <a:cs typeface="Arial"/>
            </a:endParaRPr>
          </a:p>
          <a:p>
            <a:pPr marL="285750" indent="-285750">
              <a:spcAft>
                <a:spcPts val="600"/>
              </a:spcAft>
              <a:buClr>
                <a:srgbClr val="000000"/>
              </a:buClr>
              <a:buFont typeface="Arial" panose="020B0604020202020204" pitchFamily="34" charset="0"/>
              <a:buChar char="•"/>
              <a:defRPr/>
            </a:pPr>
            <a:r>
              <a:rPr kumimoji="0" lang="en-GB" sz="1400" b="0" i="0" u="none" strike="noStrike" kern="1200" cap="none" spc="-20" normalizeH="0" baseline="0" noProof="0" dirty="0">
                <a:ln>
                  <a:noFill/>
                </a:ln>
                <a:solidFill>
                  <a:schemeClr val="bg2">
                    <a:lumMod val="50000"/>
                  </a:schemeClr>
                </a:solidFill>
                <a:effectLst/>
                <a:uLnTx/>
                <a:uFillTx/>
                <a:latin typeface="Arial"/>
                <a:ea typeface="Aktiv Grotesk" panose="020B0504020202020204" pitchFamily="34" charset="0"/>
                <a:cs typeface="Arial"/>
                <a:sym typeface="Arial"/>
              </a:rPr>
              <a:t>The impact of the pandemic on</a:t>
            </a:r>
            <a:r>
              <a:rPr lang="en-GB" sz="1400" spc="-20" dirty="0">
                <a:solidFill>
                  <a:schemeClr val="bg2">
                    <a:lumMod val="50000"/>
                  </a:schemeClr>
                </a:solidFill>
                <a:latin typeface="Arial"/>
                <a:ea typeface="Aktiv Grotesk" panose="020B0504020202020204" pitchFamily="34" charset="0"/>
                <a:cs typeface="Arial"/>
                <a:sym typeface="Arial"/>
              </a:rPr>
              <a:t> </a:t>
            </a:r>
            <a:r>
              <a:rPr kumimoji="0" lang="en-GB" sz="1400" b="0" i="0" u="none" strike="noStrike" kern="1200" cap="none" spc="-20" normalizeH="0" baseline="0" noProof="0" dirty="0">
                <a:ln>
                  <a:noFill/>
                </a:ln>
                <a:solidFill>
                  <a:schemeClr val="bg2">
                    <a:lumMod val="50000"/>
                  </a:schemeClr>
                </a:solidFill>
                <a:effectLst/>
                <a:uLnTx/>
                <a:uFillTx/>
                <a:latin typeface="Arial"/>
                <a:ea typeface="Aktiv Grotesk" panose="020B0504020202020204" pitchFamily="34" charset="0"/>
                <a:cs typeface="Arial"/>
                <a:sym typeface="Arial"/>
              </a:rPr>
              <a:t>obesity levels is not yet known. Given the changes in other risk factors presented, such as diet, physical activity, and alcohol, it is possible that there has been an increase and widening of inequalities.</a:t>
            </a:r>
            <a:r>
              <a:rPr kumimoji="0" lang="en-GB" sz="1400" baseline="30000" dirty="0">
                <a:solidFill>
                  <a:schemeClr val="bg2">
                    <a:lumMod val="50000"/>
                  </a:schemeClr>
                </a:solidFill>
                <a:sym typeface="Arial"/>
              </a:rPr>
              <a:t>1</a:t>
            </a:r>
            <a:endParaRPr lang="en-GB" sz="1100" dirty="0">
              <a:solidFill>
                <a:schemeClr val="bg2">
                  <a:lumMod val="50000"/>
                </a:schemeClr>
              </a:solidFill>
              <a:cs typeface="Arial"/>
            </a:endParaRPr>
          </a:p>
          <a:p>
            <a:pPr marL="285750" indent="-285750">
              <a:spcAft>
                <a:spcPts val="600"/>
              </a:spcAft>
              <a:buClr>
                <a:srgbClr val="000000"/>
              </a:buClr>
              <a:buFont typeface="Arial" panose="020B0604020202020204" pitchFamily="34" charset="0"/>
              <a:buChar char="•"/>
              <a:defRPr/>
            </a:pPr>
            <a:r>
              <a:rPr kumimoji="0" lang="en-GB" sz="1400" dirty="0">
                <a:solidFill>
                  <a:schemeClr val="bg2">
                    <a:lumMod val="50000"/>
                  </a:schemeClr>
                </a:solidFill>
                <a:sym typeface="Arial"/>
              </a:rPr>
              <a:t>Diet and </a:t>
            </a:r>
            <a:r>
              <a:rPr lang="en-GB" sz="1400" dirty="0">
                <a:solidFill>
                  <a:schemeClr val="bg2">
                    <a:lumMod val="50000"/>
                  </a:schemeClr>
                </a:solidFill>
                <a:sym typeface="Arial"/>
              </a:rPr>
              <a:t>physical</a:t>
            </a:r>
            <a:r>
              <a:rPr kumimoji="0" lang="en-GB" sz="1400" dirty="0">
                <a:solidFill>
                  <a:schemeClr val="bg2">
                    <a:lumMod val="50000"/>
                  </a:schemeClr>
                </a:solidFill>
                <a:sym typeface="Arial"/>
              </a:rPr>
              <a:t> activity are key risk factors for overweight/obesity</a:t>
            </a:r>
            <a:r>
              <a:rPr lang="en-GB" sz="1400" dirty="0">
                <a:solidFill>
                  <a:schemeClr val="bg2">
                    <a:lumMod val="50000"/>
                  </a:schemeClr>
                </a:solidFill>
                <a:sym typeface="Arial"/>
              </a:rPr>
              <a:t> and London (30%) has fallen below the national average (31%) when it comes to</a:t>
            </a:r>
            <a:r>
              <a:rPr kumimoji="0" lang="en-GB" sz="1400" dirty="0">
                <a:solidFill>
                  <a:schemeClr val="bg2">
                    <a:lumMod val="50000"/>
                  </a:schemeClr>
                </a:solidFill>
                <a:sym typeface="Arial"/>
              </a:rPr>
              <a:t> the proportion of the population meeting the recommended 5 portions of fruit and vegetables on a ‘usual </a:t>
            </a:r>
            <a:r>
              <a:rPr lang="en-GB" sz="1400" dirty="0">
                <a:solidFill>
                  <a:schemeClr val="bg2">
                    <a:lumMod val="50000"/>
                  </a:schemeClr>
                </a:solidFill>
                <a:sym typeface="Arial"/>
              </a:rPr>
              <a:t>day</a:t>
            </a:r>
            <a:r>
              <a:rPr lang="en-GB" sz="1400" baseline="30000" dirty="0">
                <a:solidFill>
                  <a:schemeClr val="bg2">
                    <a:lumMod val="50000"/>
                  </a:schemeClr>
                </a:solidFill>
                <a:sym typeface="Arial"/>
              </a:rPr>
              <a:t>’2</a:t>
            </a:r>
            <a:r>
              <a:rPr lang="en-GB" sz="1400" dirty="0">
                <a:solidFill>
                  <a:schemeClr val="bg2">
                    <a:lumMod val="50000"/>
                  </a:schemeClr>
                </a:solidFill>
                <a:sym typeface="Arial"/>
              </a:rPr>
              <a:t>.</a:t>
            </a:r>
            <a:endParaRPr lang="en-GB" sz="1400" dirty="0">
              <a:solidFill>
                <a:schemeClr val="bg2">
                  <a:lumMod val="50000"/>
                </a:schemeClr>
              </a:solidFill>
              <a:highlight>
                <a:srgbClr val="FFFF00"/>
              </a:highlight>
              <a:latin typeface="Arial"/>
              <a:cs typeface="Arial"/>
            </a:endParaRPr>
          </a:p>
          <a:p>
            <a:pPr marL="285750" indent="-285750">
              <a:spcAft>
                <a:spcPts val="600"/>
              </a:spcAft>
              <a:buClr>
                <a:srgbClr val="000000"/>
              </a:buClr>
              <a:buFont typeface="Arial" panose="020B0604020202020204" pitchFamily="34" charset="0"/>
              <a:buChar char="•"/>
              <a:defRPr/>
            </a:pPr>
            <a:r>
              <a:rPr kumimoji="0" lang="en-GB" sz="1400" b="0" i="0" u="none" strike="noStrike" kern="1200" cap="none" spc="0" normalizeH="0" baseline="0" noProof="0" dirty="0">
                <a:ln>
                  <a:noFill/>
                </a:ln>
                <a:solidFill>
                  <a:schemeClr val="bg2">
                    <a:lumMod val="50000"/>
                  </a:schemeClr>
                </a:solidFill>
                <a:effectLst/>
                <a:uLnTx/>
                <a:uFillTx/>
                <a:latin typeface="Arial"/>
                <a:cs typeface="Arial"/>
              </a:rPr>
              <a:t>National data highlights that 5-a-day consumption is lower in people who are unemployed (</a:t>
            </a:r>
            <a:r>
              <a:rPr lang="en-GB" sz="1400" dirty="0">
                <a:solidFill>
                  <a:schemeClr val="bg2">
                    <a:lumMod val="50000"/>
                  </a:schemeClr>
                </a:solidFill>
                <a:latin typeface="Arial"/>
                <a:cs typeface="Arial"/>
              </a:rPr>
              <a:t>20.1</a:t>
            </a:r>
            <a:r>
              <a:rPr kumimoji="0" lang="en-GB" sz="1400" b="0" i="0" u="none" strike="noStrike" kern="1200" cap="none" spc="0" normalizeH="0" baseline="0" noProof="0" dirty="0">
                <a:ln>
                  <a:noFill/>
                </a:ln>
                <a:solidFill>
                  <a:schemeClr val="bg2">
                    <a:lumMod val="50000"/>
                  </a:schemeClr>
                </a:solidFill>
                <a:effectLst/>
                <a:uLnTx/>
                <a:uFillTx/>
                <a:latin typeface="Arial"/>
                <a:cs typeface="Arial"/>
              </a:rPr>
              <a:t>%), living with a disability (</a:t>
            </a:r>
            <a:r>
              <a:rPr lang="en-GB" sz="1400" dirty="0">
                <a:solidFill>
                  <a:schemeClr val="bg2">
                    <a:lumMod val="50000"/>
                  </a:schemeClr>
                </a:solidFill>
                <a:latin typeface="Arial"/>
                <a:cs typeface="Arial"/>
              </a:rPr>
              <a:t>30.8</a:t>
            </a:r>
            <a:r>
              <a:rPr kumimoji="0" lang="en-GB" sz="1400" b="0" i="0" u="none" strike="noStrike" kern="1200" cap="none" spc="0" normalizeH="0" baseline="0" noProof="0" dirty="0">
                <a:ln>
                  <a:noFill/>
                </a:ln>
                <a:solidFill>
                  <a:schemeClr val="bg2">
                    <a:lumMod val="50000"/>
                  </a:schemeClr>
                </a:solidFill>
                <a:effectLst/>
                <a:uLnTx/>
                <a:uFillTx/>
                <a:latin typeface="Arial"/>
                <a:cs typeface="Arial"/>
              </a:rPr>
              <a:t>%), Asian </a:t>
            </a:r>
            <a:r>
              <a:rPr lang="en-GB" sz="1400" dirty="0">
                <a:solidFill>
                  <a:schemeClr val="bg2">
                    <a:lumMod val="50000"/>
                  </a:schemeClr>
                </a:solidFill>
                <a:latin typeface="Arial"/>
                <a:cs typeface="Arial"/>
              </a:rPr>
              <a:t>(20.7%),</a:t>
            </a:r>
            <a:r>
              <a:rPr kumimoji="0" lang="en-GB" sz="1400" b="0" i="0" u="none" strike="noStrike" kern="1200" cap="none" spc="0" normalizeH="0" baseline="0" noProof="0" dirty="0">
                <a:ln>
                  <a:noFill/>
                </a:ln>
                <a:solidFill>
                  <a:schemeClr val="bg2">
                    <a:lumMod val="50000"/>
                  </a:schemeClr>
                </a:solidFill>
                <a:effectLst/>
                <a:uLnTx/>
                <a:uFillTx/>
                <a:latin typeface="Arial"/>
                <a:cs typeface="Arial"/>
              </a:rPr>
              <a:t> Black </a:t>
            </a:r>
            <a:r>
              <a:rPr lang="en-GB" sz="1400" dirty="0">
                <a:solidFill>
                  <a:schemeClr val="bg2">
                    <a:lumMod val="50000"/>
                  </a:schemeClr>
                </a:solidFill>
                <a:latin typeface="Arial"/>
                <a:cs typeface="Arial"/>
              </a:rPr>
              <a:t>(20.1%),</a:t>
            </a:r>
            <a:r>
              <a:rPr kumimoji="0" lang="en-GB" sz="1400" b="0" i="0" u="none" strike="noStrike" kern="1200" cap="none" spc="0" normalizeH="0" baseline="0" noProof="0" dirty="0">
                <a:ln>
                  <a:noFill/>
                </a:ln>
                <a:solidFill>
                  <a:schemeClr val="bg2">
                    <a:lumMod val="50000"/>
                  </a:schemeClr>
                </a:solidFill>
                <a:effectLst/>
                <a:uLnTx/>
                <a:uFillTx/>
                <a:latin typeface="Arial"/>
                <a:cs typeface="Arial"/>
              </a:rPr>
              <a:t> or living in the most deprived areas </a:t>
            </a:r>
            <a:r>
              <a:rPr lang="en-GB" sz="1400" dirty="0">
                <a:solidFill>
                  <a:schemeClr val="bg2">
                    <a:lumMod val="50000"/>
                  </a:schemeClr>
                </a:solidFill>
                <a:latin typeface="Arial"/>
                <a:cs typeface="Arial"/>
              </a:rPr>
              <a:t>(21.6%).</a:t>
            </a:r>
          </a:p>
          <a:p>
            <a:pPr marL="285750" indent="-285750">
              <a:spcAft>
                <a:spcPts val="600"/>
              </a:spcAft>
              <a:buClr>
                <a:srgbClr val="000000"/>
              </a:buClr>
              <a:buFont typeface="Arial" panose="020B0604020202020204" pitchFamily="34" charset="0"/>
              <a:buChar char="•"/>
              <a:defRPr/>
            </a:pPr>
            <a:r>
              <a:rPr lang="en-GB" sz="1400" dirty="0">
                <a:solidFill>
                  <a:schemeClr val="bg2">
                    <a:lumMod val="50000"/>
                  </a:schemeClr>
                </a:solidFill>
                <a:latin typeface="Arial"/>
                <a:cs typeface="Arial"/>
              </a:rPr>
              <a:t>In London the number of physically active adults (66.3%) has fallen further below the national average (</a:t>
            </a:r>
            <a:r>
              <a:rPr lang="en-GB" sz="1400" dirty="0">
                <a:solidFill>
                  <a:srgbClr val="353E43"/>
                </a:solidFill>
                <a:latin typeface="Arial"/>
                <a:cs typeface="Arial"/>
              </a:rPr>
              <a:t>67.1</a:t>
            </a:r>
            <a:r>
              <a:rPr lang="en-GB" sz="1400" dirty="0">
                <a:solidFill>
                  <a:schemeClr val="bg2">
                    <a:lumMod val="50000"/>
                  </a:schemeClr>
                </a:solidFill>
                <a:latin typeface="Arial"/>
                <a:cs typeface="Arial"/>
              </a:rPr>
              <a:t>%)</a:t>
            </a:r>
            <a:r>
              <a:rPr lang="en-GB" sz="1400" baseline="30000" dirty="0">
                <a:solidFill>
                  <a:schemeClr val="bg2">
                    <a:lumMod val="50000"/>
                  </a:schemeClr>
                </a:solidFill>
                <a:latin typeface="Arial"/>
                <a:cs typeface="Arial"/>
              </a:rPr>
              <a:t>3</a:t>
            </a:r>
          </a:p>
        </p:txBody>
      </p:sp>
      <p:sp>
        <p:nvSpPr>
          <p:cNvPr id="33" name="Text Placeholder 5">
            <a:extLst>
              <a:ext uri="{FF2B5EF4-FFF2-40B4-BE49-F238E27FC236}">
                <a16:creationId xmlns:a16="http://schemas.microsoft.com/office/drawing/2014/main" id="{DB1AB912-F8CC-0541-AED2-082E4223B659}"/>
              </a:ext>
            </a:extLst>
          </p:cNvPr>
          <p:cNvSpPr txBox="1">
            <a:spLocks/>
          </p:cNvSpPr>
          <p:nvPr/>
        </p:nvSpPr>
        <p:spPr>
          <a:xfrm>
            <a:off x="6435380" y="2107036"/>
            <a:ext cx="5578714" cy="620740"/>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0000"/>
              </a:buClr>
              <a:defRPr/>
            </a:pPr>
            <a:r>
              <a:rPr kumimoji="0" lang="en-US" sz="1400" b="1" i="0" u="none" strike="noStrike" kern="1200" cap="none" spc="0" normalizeH="0" baseline="0" noProof="0" dirty="0">
                <a:ln>
                  <a:noFill/>
                </a:ln>
                <a:solidFill>
                  <a:srgbClr val="353E43"/>
                </a:solidFill>
                <a:effectLst/>
                <a:uLnTx/>
                <a:uFillTx/>
                <a:latin typeface="Arial"/>
                <a:ea typeface="+mn-ea"/>
                <a:cs typeface="Arial"/>
                <a:sym typeface="Arial"/>
              </a:rPr>
              <a:t>Fig </a:t>
            </a:r>
            <a:r>
              <a:rPr lang="en-US" sz="1400" dirty="0">
                <a:solidFill>
                  <a:srgbClr val="353E43"/>
                </a:solidFill>
                <a:latin typeface="Arial"/>
                <a:cs typeface="Arial"/>
                <a:sym typeface="Arial"/>
              </a:rPr>
              <a:t>46</a:t>
            </a:r>
            <a:r>
              <a:rPr kumimoji="0" lang="en-US" sz="1400" b="1" i="0" u="none" strike="noStrike" kern="1200" cap="none" spc="0" normalizeH="0" baseline="0" noProof="0" dirty="0">
                <a:ln>
                  <a:noFill/>
                </a:ln>
                <a:solidFill>
                  <a:srgbClr val="353E43"/>
                </a:solidFill>
                <a:effectLst/>
                <a:uLnTx/>
                <a:uFillTx/>
                <a:latin typeface="Arial"/>
                <a:ea typeface="+mn-ea"/>
                <a:cs typeface="Arial"/>
                <a:sym typeface="Arial"/>
              </a:rPr>
              <a:t>. Percentage of adults (aged 18+) classified as overweight/obese in London</a:t>
            </a:r>
            <a:r>
              <a:rPr lang="en-US" sz="1400" dirty="0">
                <a:solidFill>
                  <a:srgbClr val="353E43"/>
                </a:solidFill>
                <a:latin typeface="Arial"/>
                <a:cs typeface="Arial"/>
                <a:sym typeface="Arial"/>
              </a:rPr>
              <a:t> VS national average 2015-23</a:t>
            </a:r>
            <a:endParaRPr lang="en-US" sz="1400" b="1" i="0" u="none" strike="noStrike" kern="1200" cap="none" spc="0" normalizeH="0" baseline="0" noProof="0" dirty="0">
              <a:ln>
                <a:noFill/>
              </a:ln>
              <a:solidFill>
                <a:srgbClr val="353E43"/>
              </a:solidFill>
              <a:effectLst/>
              <a:uLnTx/>
              <a:uFillTx/>
              <a:cs typeface="Arial"/>
            </a:endParaRPr>
          </a:p>
        </p:txBody>
      </p:sp>
      <p:pic>
        <p:nvPicPr>
          <p:cNvPr id="3" name="Picture 2">
            <a:extLst>
              <a:ext uri="{FF2B5EF4-FFF2-40B4-BE49-F238E27FC236}">
                <a16:creationId xmlns:a16="http://schemas.microsoft.com/office/drawing/2014/main" id="{BE09D6DD-FAEE-7B81-0B43-14442ED1672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912063" y="5567089"/>
            <a:ext cx="1769994" cy="526360"/>
          </a:xfrm>
          <a:prstGeom prst="rect">
            <a:avLst/>
          </a:prstGeom>
        </p:spPr>
      </p:pic>
      <p:sp>
        <p:nvSpPr>
          <p:cNvPr id="15" name="Rectangle 14">
            <a:extLst>
              <a:ext uri="{FF2B5EF4-FFF2-40B4-BE49-F238E27FC236}">
                <a16:creationId xmlns:a16="http://schemas.microsoft.com/office/drawing/2014/main" id="{D315F0B8-0ADD-4323-B1C0-E979C726FBF7}"/>
              </a:ext>
            </a:extLst>
          </p:cNvPr>
          <p:cNvSpPr/>
          <p:nvPr/>
        </p:nvSpPr>
        <p:spPr>
          <a:xfrm>
            <a:off x="476002" y="6468409"/>
            <a:ext cx="11677969" cy="246221"/>
          </a:xfrm>
          <a:prstGeom prst="rect">
            <a:avLst/>
          </a:prstGeom>
        </p:spPr>
        <p:txBody>
          <a:bodyPr wrap="square" lIns="91440" tIns="45720" rIns="91440" bIns="45720" anchor="t">
            <a:spAutoFit/>
          </a:bodyPr>
          <a:lstStyle/>
          <a:p>
            <a:pPr>
              <a:defRPr/>
            </a:pPr>
            <a:r>
              <a:rPr kumimoji="0" lang="en-GB" sz="1000" b="0" i="0" u="none" strike="noStrike" kern="1200" cap="none" spc="0" normalizeH="0" baseline="0" noProof="0">
                <a:ln>
                  <a:noFill/>
                </a:ln>
                <a:effectLst/>
                <a:uLnTx/>
                <a:uFillTx/>
                <a:latin typeface="Arial"/>
                <a:ea typeface="+mn-ea"/>
                <a:cs typeface="Arial"/>
              </a:rPr>
              <a:t>Source: (1)</a:t>
            </a:r>
            <a:r>
              <a:rPr lang="en-GB" sz="1000">
                <a:latin typeface="Arial"/>
                <a:cs typeface="Arial"/>
              </a:rPr>
              <a:t> </a:t>
            </a:r>
            <a:r>
              <a:rPr lang="en-GB" sz="1000">
                <a:latin typeface="Arial"/>
                <a:cs typeface="Arial"/>
                <a:hlinkClick r:id="rId4">
                  <a:extLst>
                    <a:ext uri="{A12FA001-AC4F-418D-AE19-62706E023703}">
                      <ahyp:hlinkClr xmlns:ahyp="http://schemas.microsoft.com/office/drawing/2018/hyperlinkcolor" val="tx"/>
                    </a:ext>
                  </a:extLst>
                </a:hlinkClick>
              </a:rPr>
              <a:t>C15-17, </a:t>
            </a:r>
            <a:r>
              <a:rPr lang="en-GB" sz="1000">
                <a:ea typeface="+mn-lt"/>
                <a:cs typeface="+mn-lt"/>
                <a:hlinkClick r:id="rId4">
                  <a:extLst>
                    <a:ext uri="{A12FA001-AC4F-418D-AE19-62706E023703}">
                      <ahyp:hlinkClr xmlns:ahyp="http://schemas.microsoft.com/office/drawing/2018/hyperlinkcolor" val="tx"/>
                    </a:ext>
                  </a:extLst>
                </a:hlinkClick>
              </a:rPr>
              <a:t>Public Health Outcomes Framework</a:t>
            </a:r>
            <a:r>
              <a:rPr lang="en-GB" sz="1000">
                <a:ea typeface="+mn-lt"/>
                <a:cs typeface="+mn-lt"/>
              </a:rPr>
              <a:t> (</a:t>
            </a:r>
            <a:r>
              <a:rPr lang="en-GB" sz="1000">
                <a:ea typeface="+mn-lt"/>
                <a:cs typeface="+mn-lt"/>
                <a:hlinkClick r:id="rId5">
                  <a:extLst>
                    <a:ext uri="{A12FA001-AC4F-418D-AE19-62706E023703}">
                      <ahyp:hlinkClr xmlns:ahyp="http://schemas.microsoft.com/office/drawing/2018/hyperlinkcolor" val="tx"/>
                    </a:ext>
                  </a:extLst>
                </a:hlinkClick>
              </a:rPr>
              <a:t>PHOF</a:t>
            </a:r>
            <a:r>
              <a:rPr lang="en-GB" sz="1000">
                <a:ea typeface="+mn-lt"/>
                <a:cs typeface="+mn-lt"/>
              </a:rPr>
              <a:t>),     (2) </a:t>
            </a:r>
            <a:r>
              <a:rPr kumimoji="0" lang="en-GB" sz="1000" b="0" i="0" u="none" strike="noStrike" kern="1200" cap="none" spc="0" normalizeH="0" baseline="0" noProof="0">
                <a:ln>
                  <a:noFill/>
                </a:ln>
                <a:effectLst/>
                <a:uLnTx/>
                <a:uFillTx/>
                <a:latin typeface="Arial"/>
                <a:cs typeface="Arial"/>
              </a:rPr>
              <a:t>Health Profile for London</a:t>
            </a:r>
            <a:r>
              <a:rPr lang="en-GB" sz="1000">
                <a:latin typeface="Arial"/>
                <a:cs typeface="Arial"/>
              </a:rPr>
              <a:t> </a:t>
            </a:r>
            <a:r>
              <a:rPr kumimoji="0" lang="en-GB" sz="1000" b="0" i="0" u="none" strike="noStrike" kern="1200" cap="none" spc="0" normalizeH="0" baseline="0" noProof="0">
                <a:ln>
                  <a:noFill/>
                </a:ln>
                <a:effectLst/>
                <a:uLnTx/>
                <a:uFillTx/>
                <a:latin typeface="Arial"/>
                <a:cs typeface="Arial"/>
              </a:rPr>
              <a:t> 2021</a:t>
            </a:r>
            <a:r>
              <a:rPr lang="en-GB" sz="1000">
                <a:latin typeface="Arial"/>
                <a:cs typeface="Arial"/>
              </a:rPr>
              <a:t>  </a:t>
            </a:r>
            <a:r>
              <a:rPr kumimoji="0" lang="en-GB" sz="1000" b="0" i="0" u="none" strike="noStrike" kern="1200" cap="none" spc="0" normalizeH="0" baseline="0" noProof="0">
                <a:ln>
                  <a:noFill/>
                </a:ln>
                <a:effectLst/>
                <a:uLnTx/>
                <a:uFillTx/>
                <a:latin typeface="Arial"/>
                <a:ea typeface="+mn-ea"/>
                <a:cs typeface="Arial"/>
              </a:rPr>
              <a:t>- Obesity </a:t>
            </a:r>
            <a:r>
              <a:rPr lang="en-GB" sz="1000">
                <a:latin typeface="Arial"/>
                <a:cs typeface="Arial"/>
              </a:rPr>
              <a:t>and Diet </a:t>
            </a:r>
            <a:r>
              <a:rPr kumimoji="0" lang="en-GB" sz="1000" b="0" i="0" u="none" strike="noStrike" kern="1200" cap="none" spc="0" normalizeH="0" baseline="0" noProof="0">
                <a:ln>
                  <a:noFill/>
                </a:ln>
                <a:effectLst/>
                <a:uLnTx/>
                <a:uFillTx/>
                <a:latin typeface="Arial"/>
                <a:ea typeface="+mn-ea"/>
                <a:cs typeface="Arial"/>
              </a:rPr>
              <a:t> </a:t>
            </a:r>
            <a:r>
              <a:rPr lang="en-GB" sz="1000">
                <a:latin typeface="Arial"/>
                <a:cs typeface="Arial"/>
              </a:rPr>
              <a:t>    (3)</a:t>
            </a:r>
            <a:r>
              <a:rPr kumimoji="0" lang="en-GB" sz="1000" b="0" i="0" u="none" strike="noStrike" kern="1200" cap="none" spc="0" normalizeH="0" baseline="0" noProof="0">
                <a:ln>
                  <a:noFill/>
                </a:ln>
                <a:effectLst/>
                <a:uLnTx/>
                <a:uFillTx/>
                <a:latin typeface="Arial"/>
                <a:ea typeface="+mn-ea"/>
                <a:cs typeface="Arial"/>
              </a:rPr>
              <a:t> </a:t>
            </a:r>
            <a:r>
              <a:rPr lang="en-GB" sz="1000">
                <a:solidFill>
                  <a:srgbClr val="000000"/>
                </a:solidFill>
                <a:latin typeface="Arial"/>
                <a:hlinkClick r:id="rId6">
                  <a:extLst>
                    <a:ext uri="{A12FA001-AC4F-418D-AE19-62706E023703}">
                      <ahyp:hlinkClr xmlns:ahyp="http://schemas.microsoft.com/office/drawing/2018/hyperlinkcolor" val="tx"/>
                    </a:ext>
                  </a:extLst>
                </a:hlinkClick>
              </a:rPr>
              <a:t>Sports England</a:t>
            </a:r>
            <a:endParaRPr kumimoji="0" lang="en-GB" sz="1000" b="0" i="0" u="none" strike="noStrike" kern="1200" cap="none" spc="0" normalizeH="0" baseline="0" noProof="0">
              <a:ln>
                <a:noFill/>
              </a:ln>
              <a:effectLst/>
              <a:uLnTx/>
              <a:uFillTx/>
              <a:latin typeface="Arial"/>
              <a:ea typeface="+mn-ea"/>
              <a:cs typeface="Arial" panose="020B0604020202020204" pitchFamily="34" charset="0"/>
            </a:endParaRPr>
          </a:p>
        </p:txBody>
      </p:sp>
      <p:pic>
        <p:nvPicPr>
          <p:cNvPr id="5" name="Picture 4">
            <a:extLst>
              <a:ext uri="{FF2B5EF4-FFF2-40B4-BE49-F238E27FC236}">
                <a16:creationId xmlns:a16="http://schemas.microsoft.com/office/drawing/2014/main" id="{E3830954-1414-9C60-3202-22F167E07752}"/>
              </a:ext>
            </a:extLst>
          </p:cNvPr>
          <p:cNvPicPr>
            <a:picLocks noChangeAspect="1"/>
          </p:cNvPicPr>
          <p:nvPr/>
        </p:nvPicPr>
        <p:blipFill rotWithShape="1">
          <a:blip r:embed="rId7"/>
          <a:srcRect l="1874"/>
          <a:stretch/>
        </p:blipFill>
        <p:spPr>
          <a:xfrm>
            <a:off x="6435380" y="2496076"/>
            <a:ext cx="5291332" cy="2979800"/>
          </a:xfrm>
          <a:prstGeom prst="rect">
            <a:avLst/>
          </a:prstGeom>
        </p:spPr>
      </p:pic>
    </p:spTree>
    <p:extLst>
      <p:ext uri="{BB962C8B-B14F-4D97-AF65-F5344CB8AC3E}">
        <p14:creationId xmlns:p14="http://schemas.microsoft.com/office/powerpoint/2010/main" val="11770967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3FBE286C-4A44-43EE-8408-826DD740CEDE}"/>
              </a:ext>
            </a:extLst>
          </p:cNvPr>
          <p:cNvSpPr txBox="1">
            <a:spLocks noGrp="1"/>
          </p:cNvSpPr>
          <p:nvPr>
            <p:ph type="title" idx="4294967295"/>
          </p:nvPr>
        </p:nvSpPr>
        <p:spPr>
          <a:xfrm>
            <a:off x="603548" y="416775"/>
            <a:ext cx="10751768" cy="923289"/>
          </a:xfrm>
          <a:prstGeom prst="rect">
            <a:avLst/>
          </a:prstGeom>
          <a:noFill/>
          <a:ln w="25400" cap="flat" cmpd="sng" algn="ctr">
            <a:noFill/>
            <a:prstDash val="solid"/>
          </a:ln>
          <a:effectLst/>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0" tIns="45700" rIns="91425" bIns="457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chemeClr val="accent1"/>
              </a:buClr>
              <a:buSzPts val="2800"/>
              <a:buFont typeface="Arial"/>
              <a:buNone/>
              <a:tabLst/>
              <a:defRPr/>
            </a:pPr>
            <a:r>
              <a:rPr kumimoji="0" lang="en-US" sz="3000" b="1" i="0" u="none" strike="noStrike" kern="1200" cap="none" spc="190" normalizeH="0" baseline="0" noProof="0">
                <a:ln>
                  <a:noFill/>
                </a:ln>
                <a:solidFill>
                  <a:srgbClr val="0082B3"/>
                </a:solidFill>
                <a:effectLst/>
                <a:uLnTx/>
                <a:uFillTx/>
                <a:latin typeface="Arial"/>
                <a:ea typeface="Aktiv Grotesk" panose="020B0504020202020204" pitchFamily="34" charset="0"/>
                <a:cs typeface="Arial"/>
                <a:sym typeface="Arial"/>
              </a:rPr>
              <a:t>MORE THAN A THIRD OF 10-11 YEAR OLDS IN LONDON ARE OVERWEIGHT OR OBESE</a:t>
            </a:r>
            <a:endParaRPr kumimoji="0" lang="en-US" sz="3000" b="1" i="0" u="none" strike="noStrike" kern="0" cap="none" spc="190" normalizeH="0" baseline="0" noProof="0">
              <a:ln>
                <a:noFill/>
              </a:ln>
              <a:solidFill>
                <a:srgbClr val="0082B3"/>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p:txBody>
      </p:sp>
      <p:sp>
        <p:nvSpPr>
          <p:cNvPr id="15" name="Text Placeholder 5">
            <a:extLst>
              <a:ext uri="{FF2B5EF4-FFF2-40B4-BE49-F238E27FC236}">
                <a16:creationId xmlns:a16="http://schemas.microsoft.com/office/drawing/2014/main" id="{273D96F0-7ED2-499D-96CB-1A0BDDCD8FE2}"/>
              </a:ext>
            </a:extLst>
          </p:cNvPr>
          <p:cNvSpPr txBox="1">
            <a:spLocks/>
          </p:cNvSpPr>
          <p:nvPr/>
        </p:nvSpPr>
        <p:spPr>
          <a:xfrm>
            <a:off x="603809" y="1341695"/>
            <a:ext cx="5523890" cy="523220"/>
          </a:xfrm>
          <a:prstGeom prst="rect">
            <a:avLst/>
          </a:prstGeom>
        </p:spPr>
        <p:txBody>
          <a:bodyPr vert="horz" wrap="square" lIns="0" tIns="45720" rIns="91440" bIns="45720" rtlCol="0" anchor="t" anchorCtr="0">
            <a:sp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none" strike="noStrike" kern="1200" cap="none" spc="-20" normalizeH="0" baseline="0" noProof="0">
                <a:ln>
                  <a:noFill/>
                </a:ln>
                <a:solidFill>
                  <a:srgbClr val="353E43"/>
                </a:solidFill>
                <a:effectLst/>
                <a:uLnTx/>
                <a:uFillTx/>
                <a:latin typeface="Arial"/>
                <a:ea typeface="Aktiv Grotesk" panose="020B0504020202020204" pitchFamily="34" charset="0"/>
                <a:cs typeface="Arial"/>
                <a:sym typeface="Arial"/>
              </a:rPr>
              <a:t>In </a:t>
            </a:r>
            <a:r>
              <a:rPr lang="en-GB" sz="1400" spc="-20">
                <a:solidFill>
                  <a:srgbClr val="353E43"/>
                </a:solidFill>
                <a:latin typeface="Arial"/>
                <a:ea typeface="Aktiv Grotesk" panose="020B0504020202020204" pitchFamily="34" charset="0"/>
                <a:cs typeface="Arial"/>
                <a:sym typeface="Arial"/>
              </a:rPr>
              <a:t>2022/23</a:t>
            </a:r>
            <a:r>
              <a:rPr kumimoji="0" lang="en-GB" sz="1400" b="0" i="0" u="none" strike="noStrike" kern="1200" cap="none" spc="-20" normalizeH="0" baseline="0" noProof="0">
                <a:ln>
                  <a:noFill/>
                </a:ln>
                <a:solidFill>
                  <a:srgbClr val="353E43"/>
                </a:solidFill>
                <a:effectLst/>
                <a:uLnTx/>
                <a:uFillTx/>
                <a:latin typeface="Arial"/>
                <a:ea typeface="Aktiv Grotesk" panose="020B0504020202020204" pitchFamily="34" charset="0"/>
                <a:cs typeface="Arial"/>
                <a:sym typeface="Arial"/>
              </a:rPr>
              <a:t>, one in five reception-age children and nearly two in five Year 6 children in London were classified as overweight or obese</a:t>
            </a:r>
          </a:p>
        </p:txBody>
      </p:sp>
      <p:sp>
        <p:nvSpPr>
          <p:cNvPr id="13" name="TextBox 12">
            <a:extLst>
              <a:ext uri="{FF2B5EF4-FFF2-40B4-BE49-F238E27FC236}">
                <a16:creationId xmlns:a16="http://schemas.microsoft.com/office/drawing/2014/main" id="{905965EE-0FE6-76A0-1598-BFF18F9BBBA6}"/>
              </a:ext>
            </a:extLst>
          </p:cNvPr>
          <p:cNvSpPr txBox="1"/>
          <p:nvPr/>
        </p:nvSpPr>
        <p:spPr bwMode="gray">
          <a:xfrm>
            <a:off x="591713" y="1933821"/>
            <a:ext cx="5533004" cy="4224607"/>
          </a:xfrm>
          <a:prstGeom prst="rect">
            <a:avLst/>
          </a:prstGeom>
          <a:noFill/>
        </p:spPr>
        <p:txBody>
          <a:bodyPr wrap="square" lIns="0" tIns="0" rIns="0" bIns="0" rtlCol="0" anchor="t">
            <a:noAutofit/>
          </a:bodyPr>
          <a:lstStyle/>
          <a:p>
            <a:pPr marL="285750" indent="-285750">
              <a:spcAft>
                <a:spcPts val="600"/>
              </a:spcAft>
              <a:buClr>
                <a:srgbClr val="000000"/>
              </a:buClr>
              <a:buFont typeface="Arial" panose="020B0604020202020204" pitchFamily="34" charset="0"/>
              <a:buChar char="•"/>
              <a:defRPr/>
            </a:pPr>
            <a:r>
              <a:rPr kumimoji="0" lang="en-US" sz="1400" b="0" i="0" u="none" strike="noStrike" kern="1200" cap="none" spc="-20" normalizeH="0" baseline="0" noProof="0" dirty="0">
                <a:ln>
                  <a:noFill/>
                </a:ln>
                <a:solidFill>
                  <a:srgbClr val="353E43"/>
                </a:solidFill>
                <a:effectLst/>
                <a:uLnTx/>
                <a:uFillTx/>
                <a:latin typeface="Arial"/>
                <a:ea typeface="Aktiv Grotesk" panose="020B0504020202020204" pitchFamily="34" charset="0"/>
                <a:cs typeface="Arial"/>
                <a:sym typeface="Arial"/>
              </a:rPr>
              <a:t>Excess weight in 4-5 year olds </a:t>
            </a:r>
            <a:r>
              <a:rPr lang="en-US" sz="1400" spc="-20" dirty="0">
                <a:solidFill>
                  <a:srgbClr val="353E43"/>
                </a:solidFill>
                <a:latin typeface="Arial"/>
                <a:ea typeface="Aktiv Grotesk" panose="020B0504020202020204" pitchFamily="34" charset="0"/>
                <a:cs typeface="Arial"/>
                <a:sym typeface="Arial"/>
              </a:rPr>
              <a:t>is at a lower prevalence </a:t>
            </a:r>
            <a:r>
              <a:rPr kumimoji="0" lang="en-US" sz="1400" b="0" i="0" u="none" strike="noStrike" kern="1200" cap="none" spc="-20" normalizeH="0" baseline="0" noProof="0" dirty="0">
                <a:ln>
                  <a:noFill/>
                </a:ln>
                <a:solidFill>
                  <a:srgbClr val="353E43"/>
                </a:solidFill>
                <a:effectLst/>
                <a:uLnTx/>
                <a:uFillTx/>
                <a:latin typeface="Arial"/>
                <a:ea typeface="Aktiv Grotesk" panose="020B0504020202020204" pitchFamily="34" charset="0"/>
                <a:cs typeface="Arial"/>
                <a:sym typeface="Arial"/>
              </a:rPr>
              <a:t>in London (</a:t>
            </a:r>
            <a:r>
              <a:rPr lang="en-US" sz="1400" spc="-20" dirty="0">
                <a:solidFill>
                  <a:srgbClr val="353E43"/>
                </a:solidFill>
                <a:latin typeface="Arial"/>
                <a:ea typeface="Aktiv Grotesk" panose="020B0504020202020204" pitchFamily="34" charset="0"/>
                <a:cs typeface="Arial"/>
                <a:sym typeface="Arial"/>
              </a:rPr>
              <a:t>20%)</a:t>
            </a:r>
            <a:r>
              <a:rPr kumimoji="0" lang="en-US" sz="1400" b="0" i="0" u="none" strike="noStrike" kern="1200" cap="none" spc="-20" normalizeH="0" baseline="0" noProof="0" dirty="0">
                <a:ln>
                  <a:noFill/>
                </a:ln>
                <a:solidFill>
                  <a:srgbClr val="353E43"/>
                </a:solidFill>
                <a:effectLst/>
                <a:uLnTx/>
                <a:uFillTx/>
                <a:latin typeface="Arial"/>
                <a:ea typeface="Aktiv Grotesk" panose="020B0504020202020204" pitchFamily="34" charset="0"/>
                <a:cs typeface="Arial"/>
                <a:sym typeface="Arial"/>
              </a:rPr>
              <a:t> than in England (</a:t>
            </a:r>
            <a:r>
              <a:rPr lang="en-US" sz="1400" spc="-20" dirty="0">
                <a:solidFill>
                  <a:srgbClr val="353E43"/>
                </a:solidFill>
                <a:latin typeface="Arial"/>
                <a:ea typeface="Aktiv Grotesk" panose="020B0504020202020204" pitchFamily="34" charset="0"/>
                <a:cs typeface="Arial"/>
                <a:sym typeface="Arial"/>
              </a:rPr>
              <a:t>21.3</a:t>
            </a:r>
            <a:r>
              <a:rPr kumimoji="0" lang="en-US" sz="1400" b="0" i="0" u="none" strike="noStrike" kern="1200" cap="none" spc="-20" normalizeH="0" baseline="0" noProof="0" dirty="0">
                <a:ln>
                  <a:noFill/>
                </a:ln>
                <a:solidFill>
                  <a:srgbClr val="353E43"/>
                </a:solidFill>
                <a:effectLst/>
                <a:uLnTx/>
                <a:uFillTx/>
                <a:latin typeface="Arial"/>
                <a:ea typeface="Aktiv Grotesk" panose="020B0504020202020204" pitchFamily="34" charset="0"/>
                <a:cs typeface="Arial"/>
                <a:sym typeface="Arial"/>
              </a:rPr>
              <a:t>%) and is lower than it was before the COVID-19 pandemic. However, prevalence varies </a:t>
            </a:r>
            <a:r>
              <a:rPr lang="en-US" sz="1400" spc="-20" dirty="0">
                <a:solidFill>
                  <a:srgbClr val="353E43"/>
                </a:solidFill>
                <a:latin typeface="Arial"/>
                <a:ea typeface="Aktiv Grotesk" panose="020B0504020202020204" pitchFamily="34" charset="0"/>
                <a:cs typeface="Arial"/>
                <a:sym typeface="Arial"/>
              </a:rPr>
              <a:t>across boroughs</a:t>
            </a:r>
            <a:r>
              <a:rPr kumimoji="0" lang="en-US" sz="1400" b="0" i="0" u="none" strike="noStrike" kern="1200" cap="none" spc="-20" normalizeH="0" baseline="30000" noProof="0" dirty="0">
                <a:ln>
                  <a:noFill/>
                </a:ln>
                <a:solidFill>
                  <a:srgbClr val="353E43"/>
                </a:solidFill>
                <a:effectLst/>
                <a:uLnTx/>
                <a:uFillTx/>
                <a:latin typeface="Arial"/>
                <a:ea typeface="Aktiv Grotesk" panose="020B0504020202020204" pitchFamily="34" charset="0"/>
                <a:cs typeface="Arial"/>
                <a:sym typeface="Arial"/>
              </a:rPr>
              <a:t>1</a:t>
            </a:r>
            <a:r>
              <a:rPr kumimoji="0" lang="en-US" sz="1400" b="0" i="0" u="none" strike="noStrike" kern="1200" cap="none" spc="-20" normalizeH="0" noProof="0" dirty="0">
                <a:ln>
                  <a:noFill/>
                </a:ln>
                <a:solidFill>
                  <a:srgbClr val="353E43"/>
                </a:solidFill>
                <a:effectLst/>
                <a:uLnTx/>
                <a:uFillTx/>
                <a:latin typeface="Arial"/>
                <a:ea typeface="Aktiv Grotesk" panose="020B0504020202020204" pitchFamily="34" charset="0"/>
                <a:cs typeface="Arial"/>
                <a:sym typeface="Arial"/>
              </a:rPr>
              <a:t>.</a:t>
            </a:r>
            <a:r>
              <a:rPr lang="en-US" sz="1400" spc="-20" dirty="0">
                <a:solidFill>
                  <a:srgbClr val="353E43"/>
                </a:solidFill>
                <a:latin typeface="Arial"/>
                <a:ea typeface="Aktiv Grotesk" panose="020B0504020202020204" pitchFamily="34" charset="0"/>
                <a:cs typeface="Arial"/>
                <a:sym typeface="Arial"/>
              </a:rPr>
              <a:t> </a:t>
            </a:r>
            <a:endParaRPr lang="en-US" sz="1400" b="0" i="0" u="none" strike="noStrike" cap="none" spc="-20" normalizeH="0" baseline="30000" noProof="0" dirty="0">
              <a:ln>
                <a:noFill/>
              </a:ln>
              <a:solidFill>
                <a:srgbClr val="353E43"/>
              </a:solidFill>
              <a:effectLst/>
              <a:uLnTx/>
              <a:uFillTx/>
              <a:latin typeface="Arial"/>
              <a:cs typeface="Arial"/>
            </a:endParaRPr>
          </a:p>
          <a:p>
            <a:pPr marL="285750" indent="-285750">
              <a:spcAft>
                <a:spcPts val="600"/>
              </a:spcAft>
              <a:buClr>
                <a:srgbClr val="000000"/>
              </a:buClr>
              <a:buFont typeface="Arial" panose="020B0604020202020204" pitchFamily="34" charset="0"/>
              <a:buChar char="•"/>
              <a:defRPr/>
            </a:pPr>
            <a:r>
              <a:rPr kumimoji="0" lang="en-GB" sz="1400" b="0" i="0" u="none" strike="noStrike" kern="0" cap="none" spc="0" normalizeH="0" baseline="0" noProof="0" dirty="0">
                <a:ln>
                  <a:noFill/>
                </a:ln>
                <a:solidFill>
                  <a:srgbClr val="353E43"/>
                </a:solidFill>
                <a:effectLst/>
                <a:uLnTx/>
                <a:uFillTx/>
                <a:latin typeface="Arial"/>
                <a:ea typeface="+mn-lt"/>
                <a:cs typeface="Arial"/>
                <a:sym typeface="Arial"/>
              </a:rPr>
              <a:t>Excess weight in 10-11 year olds remains at a higher prevalence in London </a:t>
            </a:r>
            <a:r>
              <a:rPr lang="en-GB" sz="1400" kern="0" dirty="0">
                <a:solidFill>
                  <a:srgbClr val="353E43"/>
                </a:solidFill>
                <a:latin typeface="Arial"/>
                <a:ea typeface="+mn-lt"/>
                <a:cs typeface="Arial"/>
                <a:sym typeface="Arial"/>
              </a:rPr>
              <a:t>(38.8%)</a:t>
            </a:r>
            <a:r>
              <a:rPr kumimoji="0" lang="en-GB" sz="1400" b="0" i="0" u="none" strike="noStrike" kern="0" cap="none" spc="0" normalizeH="0" baseline="0" noProof="0" dirty="0">
                <a:ln>
                  <a:noFill/>
                </a:ln>
                <a:solidFill>
                  <a:srgbClr val="353E43"/>
                </a:solidFill>
                <a:effectLst/>
                <a:uLnTx/>
                <a:uFillTx/>
                <a:latin typeface="Arial"/>
                <a:ea typeface="+mn-lt"/>
                <a:cs typeface="Arial"/>
                <a:sym typeface="Arial"/>
              </a:rPr>
              <a:t> than England (</a:t>
            </a:r>
            <a:r>
              <a:rPr lang="en-GB" sz="1400" kern="0" dirty="0">
                <a:solidFill>
                  <a:srgbClr val="353E43"/>
                </a:solidFill>
                <a:latin typeface="Arial"/>
                <a:ea typeface="+mn-lt"/>
                <a:cs typeface="Arial"/>
                <a:sym typeface="Arial"/>
              </a:rPr>
              <a:t>36.6%)</a:t>
            </a:r>
            <a:r>
              <a:rPr kumimoji="0" lang="en-GB" sz="1400" b="0" i="0" u="none" strike="noStrike" kern="0" cap="none" spc="0" normalizeH="0" baseline="30000" noProof="0" dirty="0">
                <a:ln>
                  <a:noFill/>
                </a:ln>
                <a:solidFill>
                  <a:srgbClr val="353E43"/>
                </a:solidFill>
                <a:effectLst/>
                <a:uLnTx/>
                <a:uFillTx/>
                <a:latin typeface="Arial"/>
                <a:ea typeface="+mn-lt"/>
                <a:cs typeface="Arial"/>
                <a:sym typeface="Arial"/>
              </a:rPr>
              <a:t>2</a:t>
            </a:r>
            <a:r>
              <a:rPr lang="en-GB" sz="1400" kern="0" dirty="0">
                <a:solidFill>
                  <a:srgbClr val="353E43"/>
                </a:solidFill>
                <a:latin typeface="Arial"/>
                <a:ea typeface="+mn-lt"/>
                <a:cs typeface="Arial"/>
                <a:sym typeface="Arial"/>
              </a:rPr>
              <a:t>. This is a continuation of an increasing trend in London seen before the COVID-19 pandemic. </a:t>
            </a:r>
            <a:r>
              <a:rPr lang="en-GB" sz="1400" kern="0" dirty="0">
                <a:solidFill>
                  <a:srgbClr val="353E43"/>
                </a:solidFill>
                <a:latin typeface="Arial"/>
                <a:ea typeface="+mn-lt"/>
                <a:cs typeface="Arial"/>
              </a:rPr>
              <a:t> </a:t>
            </a:r>
            <a:endParaRPr lang="en-GB" sz="1400" kern="0" baseline="30000" dirty="0">
              <a:latin typeface="Arial"/>
              <a:ea typeface="+mn-lt"/>
              <a:cs typeface="Arial"/>
            </a:endParaRPr>
          </a:p>
          <a:p>
            <a:pPr marL="285750" indent="-285750">
              <a:spcAft>
                <a:spcPts val="600"/>
              </a:spcAft>
              <a:buClr>
                <a:srgbClr val="000000"/>
              </a:buClr>
              <a:buFont typeface="Arial" panose="020B0604020202020204" pitchFamily="34" charset="0"/>
              <a:buChar char="•"/>
              <a:defRPr/>
            </a:pPr>
            <a:r>
              <a:rPr lang="en-GB" sz="1400" kern="0" dirty="0">
                <a:solidFill>
                  <a:srgbClr val="353E43"/>
                </a:solidFill>
                <a:latin typeface="Arial"/>
                <a:ea typeface="+mn-lt"/>
                <a:cs typeface="Arial"/>
                <a:sym typeface="Arial"/>
              </a:rPr>
              <a:t>In London, children in the most deprived areas are more likely to be obese compared to children in the least deprived areas in both Reception (1.5 times more likely) and Year 6 (1.8 times), while the Black African group had the highest prevalence of obesity in both Reception (27.7%) and Year 6 (47.7%).</a:t>
            </a:r>
            <a:r>
              <a:rPr lang="en-GB" sz="1400" kern="0" baseline="30000" dirty="0">
                <a:solidFill>
                  <a:srgbClr val="353E43"/>
                </a:solidFill>
                <a:latin typeface="Arial"/>
                <a:ea typeface="+mn-lt"/>
                <a:cs typeface="Arial"/>
                <a:sym typeface="Arial"/>
              </a:rPr>
              <a:t>1,2</a:t>
            </a:r>
            <a:endParaRPr lang="en-US" sz="1400" b="0" i="0" u="none" strike="noStrike" kern="0" cap="none" spc="0" normalizeH="0" baseline="30000" noProof="0" dirty="0">
              <a:ln>
                <a:noFill/>
              </a:ln>
              <a:solidFill>
                <a:srgbClr val="353E43"/>
              </a:solidFill>
              <a:effectLst/>
              <a:uLnTx/>
              <a:uFillTx/>
              <a:latin typeface="Arial"/>
              <a:ea typeface="+mn-lt"/>
              <a:cs typeface="Arial"/>
            </a:endParaRPr>
          </a:p>
          <a:p>
            <a:pPr marL="285750" indent="-285750">
              <a:spcAft>
                <a:spcPts val="600"/>
              </a:spcAft>
              <a:buClr>
                <a:srgbClr val="000000"/>
              </a:buClr>
              <a:buFont typeface="Arial" panose="020B0604020202020204" pitchFamily="34" charset="0"/>
              <a:buChar char="•"/>
              <a:defRPr/>
            </a:pPr>
            <a:r>
              <a:rPr lang="en-GB" sz="1400" kern="0" dirty="0">
                <a:latin typeface="Arial"/>
                <a:ea typeface="+mn-lt"/>
                <a:cs typeface="Arial"/>
                <a:sym typeface="Arial"/>
              </a:rPr>
              <a:t>Across London, excess weight</a:t>
            </a:r>
            <a:r>
              <a:rPr kumimoji="0" lang="en-GB" sz="1400" b="0" i="0" u="none" strike="noStrike" kern="0" cap="none" spc="0" normalizeH="0" baseline="0" noProof="0" dirty="0">
                <a:ln>
                  <a:noFill/>
                </a:ln>
                <a:effectLst/>
                <a:uLnTx/>
                <a:uFillTx/>
                <a:latin typeface="Arial"/>
                <a:ea typeface="+mn-lt"/>
                <a:cs typeface="Arial"/>
                <a:sym typeface="Arial"/>
              </a:rPr>
              <a:t> </a:t>
            </a:r>
            <a:r>
              <a:rPr lang="en-GB" sz="1400" kern="0" dirty="0">
                <a:latin typeface="Arial"/>
                <a:ea typeface="+mn-lt"/>
                <a:cs typeface="Arial"/>
                <a:sym typeface="Arial"/>
              </a:rPr>
              <a:t>is increasing </a:t>
            </a:r>
            <a:r>
              <a:rPr kumimoji="0" lang="en-GB" sz="1400" b="0" i="0" u="none" strike="noStrike" kern="0" cap="none" spc="0" normalizeH="0" baseline="0" noProof="0" dirty="0">
                <a:ln>
                  <a:noFill/>
                </a:ln>
                <a:effectLst/>
                <a:uLnTx/>
                <a:uFillTx/>
                <a:latin typeface="Arial"/>
                <a:ea typeface="+mn-lt"/>
                <a:cs typeface="Arial"/>
                <a:sym typeface="Arial"/>
              </a:rPr>
              <a:t>in </a:t>
            </a:r>
            <a:r>
              <a:rPr lang="en-GB" sz="1400" kern="0" dirty="0">
                <a:latin typeface="Arial"/>
                <a:ea typeface="+mn-lt"/>
                <a:cs typeface="Arial"/>
                <a:sym typeface="Arial"/>
              </a:rPr>
              <a:t>10-11 year olds, and more prevalent compared to reception age.</a:t>
            </a:r>
            <a:endParaRPr lang="en-GB" sz="1400" kern="0" dirty="0">
              <a:latin typeface="Arial"/>
              <a:ea typeface="+mn-lt"/>
              <a:cs typeface="Arial"/>
            </a:endParaRPr>
          </a:p>
          <a:p>
            <a:pPr marL="285750" indent="-285750">
              <a:spcAft>
                <a:spcPts val="600"/>
              </a:spcAft>
              <a:buClr>
                <a:srgbClr val="000000"/>
              </a:buClr>
              <a:buFont typeface="Arial" panose="020B0604020202020204" pitchFamily="34" charset="0"/>
              <a:buChar char="•"/>
              <a:defRPr/>
            </a:pPr>
            <a:r>
              <a:rPr lang="en-GB" sz="1400" kern="0" dirty="0">
                <a:latin typeface="Arial"/>
                <a:ea typeface="+mn-lt"/>
                <a:cs typeface="Arial"/>
                <a:sym typeface="Arial"/>
              </a:rPr>
              <a:t>45.5</a:t>
            </a:r>
            <a:r>
              <a:rPr lang="en-GB" sz="1400" kern="0" dirty="0">
                <a:ea typeface="+mn-lt"/>
                <a:cs typeface="+mn-lt"/>
                <a:sym typeface="Arial"/>
              </a:rPr>
              <a:t>% of Year 6 children</a:t>
            </a:r>
            <a:r>
              <a:rPr lang="en-GB" sz="1400" kern="0" dirty="0">
                <a:solidFill>
                  <a:srgbClr val="3F525F"/>
                </a:solidFill>
                <a:ea typeface="+mn-lt"/>
                <a:cs typeface="+mn-lt"/>
                <a:sym typeface="Arial"/>
              </a:rPr>
              <a:t> in </a:t>
            </a:r>
            <a:r>
              <a:rPr lang="en-GB" sz="1400" kern="0" dirty="0">
                <a:solidFill>
                  <a:srgbClr val="3F525F"/>
                </a:solidFill>
                <a:latin typeface="Arial"/>
                <a:ea typeface="+mn-lt"/>
                <a:cs typeface="Arial"/>
                <a:sym typeface="Arial"/>
              </a:rPr>
              <a:t>Newham</a:t>
            </a:r>
            <a:r>
              <a:rPr lang="en-GB" sz="1400" kern="0" dirty="0">
                <a:latin typeface="Arial"/>
                <a:ea typeface="+mn-lt"/>
                <a:cs typeface="Arial"/>
                <a:sym typeface="Arial"/>
              </a:rPr>
              <a:t> are overweight or obese, compared to 23.3% in Richmond upon Thames</a:t>
            </a:r>
            <a:r>
              <a:rPr lang="en-GB" sz="1400" kern="0" baseline="30000" dirty="0">
                <a:latin typeface="Arial"/>
                <a:ea typeface="+mn-lt"/>
                <a:cs typeface="Arial"/>
                <a:sym typeface="Arial"/>
              </a:rPr>
              <a:t>3</a:t>
            </a:r>
            <a:r>
              <a:rPr lang="en-GB" sz="1400" kern="0" dirty="0">
                <a:latin typeface="Arial"/>
                <a:ea typeface="+mn-lt"/>
                <a:cs typeface="Arial"/>
                <a:sym typeface="Arial"/>
              </a:rPr>
              <a:t>. Newham has the second highest prevalence of overweight or obesity in England.</a:t>
            </a:r>
            <a:endParaRPr lang="en-GB" sz="1400" b="0" i="0" u="none" strike="noStrike" kern="0" cap="none" spc="0" normalizeH="0" noProof="0" dirty="0">
              <a:ln>
                <a:noFill/>
              </a:ln>
              <a:effectLst/>
              <a:uLnTx/>
              <a:uFillTx/>
              <a:latin typeface="Arial"/>
              <a:ea typeface="+mn-lt"/>
              <a:cs typeface="Arial"/>
            </a:endParaRPr>
          </a:p>
        </p:txBody>
      </p:sp>
      <p:sp>
        <p:nvSpPr>
          <p:cNvPr id="33" name="Text Placeholder 5">
            <a:extLst>
              <a:ext uri="{FF2B5EF4-FFF2-40B4-BE49-F238E27FC236}">
                <a16:creationId xmlns:a16="http://schemas.microsoft.com/office/drawing/2014/main" id="{DB1AB912-F8CC-0541-AED2-082E4223B659}"/>
              </a:ext>
            </a:extLst>
          </p:cNvPr>
          <p:cNvSpPr txBox="1">
            <a:spLocks/>
          </p:cNvSpPr>
          <p:nvPr/>
        </p:nvSpPr>
        <p:spPr>
          <a:xfrm>
            <a:off x="6399495" y="1613480"/>
            <a:ext cx="5470976" cy="503487"/>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0000"/>
              </a:buClr>
              <a:defRPr/>
            </a:pPr>
            <a:r>
              <a:rPr kumimoji="0" lang="en-US" sz="1400" b="1" i="0" u="none" strike="noStrike" kern="1200" cap="none" spc="0" normalizeH="0" baseline="0" noProof="0">
                <a:ln>
                  <a:noFill/>
                </a:ln>
                <a:solidFill>
                  <a:srgbClr val="353E43"/>
                </a:solidFill>
                <a:effectLst/>
                <a:uLnTx/>
                <a:uFillTx/>
                <a:latin typeface="Arial"/>
                <a:ea typeface="+mn-ea"/>
                <a:cs typeface="Arial"/>
                <a:sym typeface="Arial"/>
              </a:rPr>
              <a:t>Fig </a:t>
            </a:r>
            <a:r>
              <a:rPr lang="en-US" sz="1400">
                <a:solidFill>
                  <a:srgbClr val="353E43"/>
                </a:solidFill>
                <a:latin typeface="Arial"/>
                <a:cs typeface="Arial"/>
                <a:sym typeface="Arial"/>
              </a:rPr>
              <a:t>47</a:t>
            </a:r>
            <a:r>
              <a:rPr kumimoji="0" lang="en-US" sz="1400" b="1" i="0" u="none" strike="noStrike" kern="1200" cap="none" spc="0" normalizeH="0" baseline="0" noProof="0">
                <a:ln>
                  <a:noFill/>
                </a:ln>
                <a:solidFill>
                  <a:srgbClr val="353E43"/>
                </a:solidFill>
                <a:effectLst/>
                <a:uLnTx/>
                <a:uFillTx/>
                <a:latin typeface="Arial"/>
                <a:ea typeface="+mn-ea"/>
                <a:cs typeface="Arial"/>
                <a:sym typeface="Arial"/>
              </a:rPr>
              <a:t>. </a:t>
            </a:r>
            <a:r>
              <a:rPr lang="en-US" sz="1400">
                <a:solidFill>
                  <a:srgbClr val="353E43"/>
                </a:solidFill>
                <a:latin typeface="Arial"/>
                <a:cs typeface="Arial"/>
                <a:sym typeface="Arial"/>
              </a:rPr>
              <a:t>Rate of obesity among </a:t>
            </a:r>
            <a:r>
              <a:rPr kumimoji="0" lang="en-US" sz="1400" b="1" i="0" u="none" strike="noStrike" kern="1200" cap="none" spc="0" normalizeH="0" baseline="0" noProof="0">
                <a:ln>
                  <a:noFill/>
                </a:ln>
                <a:solidFill>
                  <a:srgbClr val="353E43"/>
                </a:solidFill>
                <a:effectLst/>
                <a:uLnTx/>
                <a:uFillTx/>
                <a:latin typeface="Arial"/>
                <a:ea typeface="+mn-ea"/>
                <a:cs typeface="Arial"/>
                <a:sym typeface="Arial"/>
              </a:rPr>
              <a:t>Year 6</a:t>
            </a:r>
            <a:r>
              <a:rPr lang="en-US" sz="1400">
                <a:solidFill>
                  <a:srgbClr val="353E43"/>
                </a:solidFill>
                <a:latin typeface="Arial"/>
                <a:cs typeface="Arial"/>
                <a:sym typeface="Arial"/>
              </a:rPr>
              <a:t> children by borough 2022/23</a:t>
            </a:r>
            <a:r>
              <a:rPr lang="en-US" sz="1400" baseline="30000">
                <a:solidFill>
                  <a:srgbClr val="353E43"/>
                </a:solidFill>
                <a:latin typeface="Arial"/>
                <a:cs typeface="Arial"/>
                <a:sym typeface="Arial"/>
              </a:rPr>
              <a:t> 3</a:t>
            </a:r>
            <a:endParaRPr kumimoji="0" lang="en-US" sz="1400" b="1" i="0" u="none" strike="noStrike" kern="1200" cap="none" spc="0" normalizeH="0" baseline="30000" noProof="0">
              <a:ln>
                <a:noFill/>
              </a:ln>
              <a:solidFill>
                <a:srgbClr val="353E43"/>
              </a:solidFill>
              <a:effectLst/>
              <a:uLnTx/>
              <a:uFillTx/>
              <a:latin typeface="Arial"/>
              <a:ea typeface="+mn-ea"/>
              <a:cs typeface="Arial"/>
              <a:sym typeface="Arial"/>
            </a:endParaRPr>
          </a:p>
        </p:txBody>
      </p:sp>
      <p:pic>
        <p:nvPicPr>
          <p:cNvPr id="2" name="Picture 1" descr="A map of London showing the proportion of Year 6 children who are overweight or obese by borough. The map shows the highest rates are seen in Westminster, Southwark, Tower Hamlets, Newham, and Barking &amp; Dagenham. The lowest rates are seen in the southern most boroughs of London.">
            <a:extLst>
              <a:ext uri="{FF2B5EF4-FFF2-40B4-BE49-F238E27FC236}">
                <a16:creationId xmlns:a16="http://schemas.microsoft.com/office/drawing/2014/main" id="{66603244-36B2-7C66-1CAF-863BA5F2FC49}"/>
              </a:ext>
            </a:extLst>
          </p:cNvPr>
          <p:cNvPicPr>
            <a:picLocks noChangeAspect="1"/>
          </p:cNvPicPr>
          <p:nvPr/>
        </p:nvPicPr>
        <p:blipFill rotWithShape="1">
          <a:blip r:embed="rId3"/>
          <a:srcRect t="10950" r="-393" b="8058"/>
          <a:stretch/>
        </p:blipFill>
        <p:spPr>
          <a:xfrm>
            <a:off x="6795419" y="2571272"/>
            <a:ext cx="4815251" cy="3694723"/>
          </a:xfrm>
          <a:prstGeom prst="rect">
            <a:avLst/>
          </a:prstGeom>
        </p:spPr>
      </p:pic>
      <p:sp>
        <p:nvSpPr>
          <p:cNvPr id="16" name="Rectangle 15">
            <a:extLst>
              <a:ext uri="{FF2B5EF4-FFF2-40B4-BE49-F238E27FC236}">
                <a16:creationId xmlns:a16="http://schemas.microsoft.com/office/drawing/2014/main" id="{EF04B957-08B9-487E-BB44-161785FEEC84}"/>
              </a:ext>
            </a:extLst>
          </p:cNvPr>
          <p:cNvSpPr/>
          <p:nvPr/>
        </p:nvSpPr>
        <p:spPr>
          <a:xfrm>
            <a:off x="479575" y="6319523"/>
            <a:ext cx="10485274" cy="400110"/>
          </a:xfrm>
          <a:prstGeom prst="rect">
            <a:avLst/>
          </a:prstGeom>
        </p:spPr>
        <p:txBody>
          <a:bodyPr wrap="square" lIns="91440" tIns="45720" rIns="91440" bIns="45720" anchor="t">
            <a:spAutoFit/>
          </a:bodyPr>
          <a:lstStyle/>
          <a:p>
            <a:pPr>
              <a:defRPr/>
            </a:pPr>
            <a:r>
              <a:rPr kumimoji="0" lang="en-GB" sz="1000" i="0" u="none" strike="noStrike" kern="1200" cap="none" spc="0" normalizeH="0" baseline="0" noProof="0" dirty="0">
                <a:ln>
                  <a:noFill/>
                </a:ln>
                <a:effectLst/>
                <a:uLnTx/>
                <a:uFillTx/>
                <a:latin typeface="Arial"/>
                <a:ea typeface="+mn-ea"/>
                <a:cs typeface="Arial"/>
              </a:rPr>
              <a:t>Source: (1) OHID Fingertips </a:t>
            </a:r>
            <a:r>
              <a:rPr lang="en-GB" sz="1000" dirty="0">
                <a:latin typeface="Arial"/>
                <a:cs typeface="Arial"/>
                <a:hlinkClick r:id="rId4">
                  <a:extLst>
                    <a:ext uri="{A12FA001-AC4F-418D-AE19-62706E023703}">
                      <ahyp:hlinkClr xmlns:ahyp="http://schemas.microsoft.com/office/drawing/2018/hyperlinkcolor" val="tx"/>
                    </a:ext>
                  </a:extLst>
                </a:hlinkClick>
              </a:rPr>
              <a:t> </a:t>
            </a:r>
            <a:r>
              <a:rPr kumimoji="0" lang="en-GB" sz="1000" i="0" u="none" strike="noStrike" kern="1200" cap="none" spc="0" normalizeH="0" baseline="0" noProof="0" dirty="0">
                <a:ln>
                  <a:noFill/>
                </a:ln>
                <a:effectLst/>
                <a:uLnTx/>
                <a:uFillTx/>
                <a:latin typeface="Arial"/>
                <a:cs typeface="Arial"/>
                <a:hlinkClick r:id="rId4">
                  <a:extLst>
                    <a:ext uri="{A12FA001-AC4F-418D-AE19-62706E023703}">
                      <ahyp:hlinkClr xmlns:ahyp="http://schemas.microsoft.com/office/drawing/2018/hyperlinkcolor" val="tx"/>
                    </a:ext>
                  </a:extLst>
                </a:hlinkClick>
              </a:rPr>
              <a:t>- Reception: Prevalence of overweight (including obesity</a:t>
            </a:r>
            <a:r>
              <a:rPr lang="en-GB" sz="1000" dirty="0">
                <a:latin typeface="Arial"/>
                <a:cs typeface="Arial"/>
                <a:hlinkClick r:id="rId4">
                  <a:extLst>
                    <a:ext uri="{A12FA001-AC4F-418D-AE19-62706E023703}">
                      <ahyp:hlinkClr xmlns:ahyp="http://schemas.microsoft.com/office/drawing/2018/hyperlinkcolor" val="tx"/>
                    </a:ext>
                  </a:extLst>
                </a:hlinkClick>
              </a:rPr>
              <a:t>, 2022/23) </a:t>
            </a:r>
            <a:r>
              <a:rPr kumimoji="0" lang="en-GB" sz="1000" i="0" u="none" strike="noStrike" kern="1200" cap="none" spc="0" normalizeH="0" baseline="0" noProof="0" dirty="0">
                <a:ln>
                  <a:noFill/>
                </a:ln>
                <a:effectLst/>
                <a:uLnTx/>
                <a:uFillTx/>
                <a:latin typeface="Arial"/>
                <a:ea typeface="+mn-ea"/>
                <a:cs typeface="Arial"/>
              </a:rPr>
              <a:t> </a:t>
            </a:r>
            <a:br>
              <a:rPr lang="en-GB" sz="1000" dirty="0">
                <a:latin typeface="Arial"/>
                <a:cs typeface="Arial"/>
              </a:rPr>
            </a:br>
            <a:r>
              <a:rPr kumimoji="0" lang="en-GB" sz="1000" i="0" u="none" strike="noStrike" kern="1200" cap="none" spc="0" normalizeH="0" baseline="0" noProof="0" dirty="0">
                <a:ln>
                  <a:noFill/>
                </a:ln>
                <a:effectLst/>
                <a:uLnTx/>
                <a:uFillTx/>
                <a:latin typeface="Arial"/>
                <a:ea typeface="+mn-ea"/>
                <a:cs typeface="Arial"/>
              </a:rPr>
              <a:t>2) OHID Fingertips</a:t>
            </a:r>
            <a:r>
              <a:rPr kumimoji="0" lang="en-GB" sz="1000" i="0" u="none" strike="noStrike" kern="1200" cap="none" spc="0" normalizeH="0" baseline="0" noProof="0" dirty="0">
                <a:ln>
                  <a:noFill/>
                </a:ln>
                <a:effectLst/>
                <a:uLnTx/>
                <a:uFillTx/>
                <a:latin typeface="Arial"/>
                <a:ea typeface="+mn-lt"/>
                <a:cs typeface="Arial"/>
                <a:hlinkClick r:id="rId5">
                  <a:extLst>
                    <a:ext uri="{A12FA001-AC4F-418D-AE19-62706E023703}">
                      <ahyp:hlinkClr xmlns:ahyp="http://schemas.microsoft.com/office/drawing/2018/hyperlinkcolor" val="tx"/>
                    </a:ext>
                  </a:extLst>
                </a:hlinkClick>
              </a:rPr>
              <a:t>– Year 6: Prevalence</a:t>
            </a:r>
            <a:r>
              <a:rPr kumimoji="0" lang="en-GB" sz="1000" i="0" u="none" strike="noStrike" kern="1200" cap="none" spc="0" normalizeH="0" baseline="0" noProof="0" dirty="0">
                <a:ln>
                  <a:noFill/>
                </a:ln>
                <a:effectLst/>
                <a:uLnTx/>
                <a:uFillTx/>
                <a:latin typeface="Arial"/>
                <a:cs typeface="Arial"/>
                <a:hlinkClick r:id="rId5">
                  <a:extLst>
                    <a:ext uri="{A12FA001-AC4F-418D-AE19-62706E023703}">
                      <ahyp:hlinkClr xmlns:ahyp="http://schemas.microsoft.com/office/drawing/2018/hyperlinkcolor" val="tx"/>
                    </a:ext>
                  </a:extLst>
                </a:hlinkClick>
              </a:rPr>
              <a:t> of overweight (including obesity</a:t>
            </a:r>
            <a:r>
              <a:rPr lang="en-GB" sz="1000" dirty="0">
                <a:latin typeface="Arial"/>
                <a:cs typeface="Arial"/>
                <a:hlinkClick r:id="rId5">
                  <a:extLst>
                    <a:ext uri="{A12FA001-AC4F-418D-AE19-62706E023703}">
                      <ahyp:hlinkClr xmlns:ahyp="http://schemas.microsoft.com/office/drawing/2018/hyperlinkcolor" val="tx"/>
                    </a:ext>
                  </a:extLst>
                </a:hlinkClick>
              </a:rPr>
              <a:t>, 2022/23</a:t>
            </a:r>
            <a:r>
              <a:rPr kumimoji="0" lang="en-GB" sz="1000" i="0" u="none" strike="noStrike" kern="1200" cap="none" spc="0" normalizeH="0" baseline="0" noProof="0" dirty="0">
                <a:ln>
                  <a:noFill/>
                </a:ln>
                <a:effectLst/>
                <a:uLnTx/>
                <a:uFillTx/>
                <a:latin typeface="Arial"/>
                <a:cs typeface="Arial"/>
                <a:hlinkClick r:id="rId5">
                  <a:extLst>
                    <a:ext uri="{A12FA001-AC4F-418D-AE19-62706E023703}">
                      <ahyp:hlinkClr xmlns:ahyp="http://schemas.microsoft.com/office/drawing/2018/hyperlinkcolor" val="tx"/>
                    </a:ext>
                  </a:extLst>
                </a:hlinkClick>
              </a:rPr>
              <a:t>)</a:t>
            </a:r>
            <a:r>
              <a:rPr kumimoji="0" lang="en-GB" sz="1000" i="0" u="none" strike="noStrike" kern="1200" cap="none" spc="0" normalizeH="0" baseline="0" noProof="0" dirty="0">
                <a:ln>
                  <a:noFill/>
                </a:ln>
                <a:effectLst/>
                <a:uLnTx/>
                <a:uFillTx/>
                <a:latin typeface="Arial"/>
                <a:ea typeface="+mn-ea"/>
                <a:cs typeface="Arial"/>
              </a:rPr>
              <a:t> </a:t>
            </a:r>
            <a:endParaRPr lang="en-GB" sz="1000" b="0" i="0" u="none" strike="noStrike" kern="1200" cap="none" spc="0" normalizeH="0" baseline="0" noProof="0" dirty="0">
              <a:ln>
                <a:noFill/>
              </a:ln>
              <a:effectLst/>
              <a:uLnTx/>
              <a:uFillTx/>
              <a:latin typeface="Arial"/>
              <a:cs typeface="Arial"/>
            </a:endParaRPr>
          </a:p>
        </p:txBody>
      </p:sp>
      <p:pic>
        <p:nvPicPr>
          <p:cNvPr id="4" name="Picture 3">
            <a:extLst>
              <a:ext uri="{FF2B5EF4-FFF2-40B4-BE49-F238E27FC236}">
                <a16:creationId xmlns:a16="http://schemas.microsoft.com/office/drawing/2014/main" id="{C55EA6AB-5DA4-0C0B-3B52-BD47ABB982FC}"/>
              </a:ext>
              <a:ext uri="{C183D7F6-B498-43B3-948B-1728B52AA6E4}">
                <adec:decorative xmlns:adec="http://schemas.microsoft.com/office/drawing/2017/decorative" val="1"/>
              </a:ext>
            </a:extLst>
          </p:cNvPr>
          <p:cNvPicPr>
            <a:picLocks noChangeAspect="1"/>
          </p:cNvPicPr>
          <p:nvPr/>
        </p:nvPicPr>
        <p:blipFill rotWithShape="1">
          <a:blip r:embed="rId6"/>
          <a:srcRect l="1020" b="-5338"/>
          <a:stretch/>
        </p:blipFill>
        <p:spPr>
          <a:xfrm>
            <a:off x="6399495" y="2086625"/>
            <a:ext cx="5369334" cy="447034"/>
          </a:xfrm>
          <a:prstGeom prst="rect">
            <a:avLst/>
          </a:prstGeom>
        </p:spPr>
      </p:pic>
    </p:spTree>
    <p:extLst>
      <p:ext uri="{BB962C8B-B14F-4D97-AF65-F5344CB8AC3E}">
        <p14:creationId xmlns:p14="http://schemas.microsoft.com/office/powerpoint/2010/main" val="37642416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3" name="Text Placeholder 5">
            <a:extLst>
              <a:ext uri="{FF2B5EF4-FFF2-40B4-BE49-F238E27FC236}">
                <a16:creationId xmlns:a16="http://schemas.microsoft.com/office/drawing/2014/main" id="{DB1AB912-F8CC-0541-AED2-082E4223B659}"/>
              </a:ext>
            </a:extLst>
          </p:cNvPr>
          <p:cNvSpPr txBox="1">
            <a:spLocks/>
          </p:cNvSpPr>
          <p:nvPr/>
        </p:nvSpPr>
        <p:spPr>
          <a:xfrm>
            <a:off x="6819890" y="1856638"/>
            <a:ext cx="1793739" cy="1998072"/>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GB" sz="1600" b="1" i="0" u="none" strike="noStrike" kern="1200" cap="none" spc="0" normalizeH="0" baseline="0" noProof="0">
                <a:ln>
                  <a:noFill/>
                </a:ln>
                <a:solidFill>
                  <a:srgbClr val="353E43"/>
                </a:solidFill>
                <a:effectLst/>
                <a:uLnTx/>
                <a:uFillTx/>
                <a:latin typeface="Arial"/>
                <a:cs typeface="Arial"/>
                <a:sym typeface="Arial"/>
              </a:rPr>
              <a:t>Fig 48. Percentage of physically </a:t>
            </a:r>
            <a:r>
              <a:rPr lang="en-GB" sz="1600">
                <a:solidFill>
                  <a:srgbClr val="353E43"/>
                </a:solidFill>
                <a:latin typeface="Arial"/>
                <a:cs typeface="Arial"/>
                <a:sym typeface="Arial"/>
              </a:rPr>
              <a:t>inactive</a:t>
            </a:r>
            <a:r>
              <a:rPr kumimoji="0" lang="en-GB" sz="1600" b="1" i="0" u="none" strike="noStrike" kern="1200" cap="none" spc="0" normalizeH="0" baseline="0" noProof="0">
                <a:ln>
                  <a:noFill/>
                </a:ln>
                <a:solidFill>
                  <a:srgbClr val="353E43"/>
                </a:solidFill>
                <a:effectLst/>
                <a:uLnTx/>
                <a:uFillTx/>
                <a:latin typeface="Arial"/>
                <a:cs typeface="Arial"/>
                <a:sym typeface="Arial"/>
              </a:rPr>
              <a:t> adults by local authority, London, ages </a:t>
            </a:r>
            <a:r>
              <a:rPr lang="en-GB" sz="1600">
                <a:solidFill>
                  <a:srgbClr val="353E43"/>
                </a:solidFill>
                <a:latin typeface="Arial"/>
                <a:cs typeface="Arial"/>
                <a:sym typeface="Arial"/>
              </a:rPr>
              <a:t>19</a:t>
            </a:r>
            <a:r>
              <a:rPr kumimoji="0" lang="en-GB" sz="1600" b="1" i="0" u="none" strike="noStrike" kern="1200" cap="none" spc="0" normalizeH="0" baseline="0" noProof="0">
                <a:ln>
                  <a:noFill/>
                </a:ln>
                <a:solidFill>
                  <a:srgbClr val="353E43"/>
                </a:solidFill>
                <a:effectLst/>
                <a:uLnTx/>
                <a:uFillTx/>
                <a:latin typeface="Arial"/>
                <a:cs typeface="Arial"/>
                <a:sym typeface="Arial"/>
              </a:rPr>
              <a:t>+, </a:t>
            </a:r>
            <a:r>
              <a:rPr lang="en-GB" sz="1600">
                <a:solidFill>
                  <a:srgbClr val="353E43"/>
                </a:solidFill>
                <a:latin typeface="Arial"/>
                <a:cs typeface="Arial"/>
                <a:sym typeface="Arial"/>
              </a:rPr>
              <a:t>2022/2023</a:t>
            </a:r>
            <a:endParaRPr kumimoji="0" lang="en-GB" sz="1600" b="1" i="0" u="none" strike="noStrike" kern="1200" cap="none" spc="0" normalizeH="0" baseline="0" noProof="0">
              <a:ln>
                <a:noFill/>
              </a:ln>
              <a:solidFill>
                <a:srgbClr val="353E43"/>
              </a:solidFill>
              <a:effectLst/>
              <a:uLnTx/>
              <a:uFillTx/>
              <a:latin typeface="Arial" panose="020B0604020202020204" pitchFamily="34" charset="0"/>
              <a:ea typeface="+mn-ea"/>
              <a:cs typeface="Arial"/>
              <a:sym typeface="Arial"/>
            </a:endParaRPr>
          </a:p>
        </p:txBody>
      </p:sp>
      <p:sp>
        <p:nvSpPr>
          <p:cNvPr id="13" name="TextBox 12">
            <a:extLst>
              <a:ext uri="{FF2B5EF4-FFF2-40B4-BE49-F238E27FC236}">
                <a16:creationId xmlns:a16="http://schemas.microsoft.com/office/drawing/2014/main" id="{905965EE-0FE6-76A0-1598-BFF18F9BBBA6}"/>
              </a:ext>
            </a:extLst>
          </p:cNvPr>
          <p:cNvSpPr txBox="1"/>
          <p:nvPr/>
        </p:nvSpPr>
        <p:spPr bwMode="gray">
          <a:xfrm>
            <a:off x="517293" y="1607584"/>
            <a:ext cx="5848732" cy="4207474"/>
          </a:xfrm>
          <a:prstGeom prst="rect">
            <a:avLst/>
          </a:prstGeom>
          <a:noFill/>
        </p:spPr>
        <p:txBody>
          <a:bodyPr wrap="square" lIns="0" tIns="0" rIns="0" bIns="0" rtlCol="0" anchor="t">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a:ln>
                <a:noFill/>
              </a:ln>
              <a:solidFill>
                <a:srgbClr val="353E43"/>
              </a:solidFill>
              <a:effectLst/>
              <a:uLnTx/>
              <a:uFillTx/>
              <a:latin typeface="Arial"/>
              <a:ea typeface="+mn-ea"/>
              <a:cs typeface="Arial"/>
              <a:sym typeface="Arial"/>
            </a:endParaRPr>
          </a:p>
          <a:p>
            <a:pPr marL="285750" indent="-285750">
              <a:buClr>
                <a:srgbClr val="000000"/>
              </a:buClr>
              <a:buFont typeface="Arial" panose="020B0604020202020204" pitchFamily="34" charset="0"/>
              <a:buChar char="•"/>
              <a:defRPr/>
            </a:pPr>
            <a:r>
              <a:rPr kumimoji="0" lang="en-GB" sz="1400" b="0" i="0" u="none" strike="noStrike" kern="1200" cap="none" spc="-20" normalizeH="0" baseline="0" noProof="0">
                <a:ln>
                  <a:noFill/>
                </a:ln>
                <a:solidFill>
                  <a:srgbClr val="353E43"/>
                </a:solidFill>
                <a:effectLst/>
                <a:uLnTx/>
                <a:uFillTx/>
                <a:latin typeface="Arial"/>
                <a:ea typeface="Aktiv Grotesk" panose="020B0504020202020204" pitchFamily="34" charset="0"/>
                <a:cs typeface="Arial"/>
                <a:sym typeface="Arial"/>
              </a:rPr>
              <a:t>In </a:t>
            </a:r>
            <a:r>
              <a:rPr lang="en-GB" sz="1400" spc="-20">
                <a:solidFill>
                  <a:srgbClr val="353E43"/>
                </a:solidFill>
                <a:latin typeface="Arial"/>
                <a:ea typeface="Aktiv Grotesk" panose="020B0504020202020204" pitchFamily="34" charset="0"/>
                <a:cs typeface="Arial"/>
                <a:sym typeface="Arial"/>
              </a:rPr>
              <a:t>2022/23</a:t>
            </a:r>
            <a:r>
              <a:rPr kumimoji="0" lang="en-GB" sz="1400" b="0" i="0" u="none" strike="noStrike" kern="1200" cap="none" spc="-20" normalizeH="0" baseline="0" noProof="0">
                <a:ln>
                  <a:noFill/>
                </a:ln>
                <a:solidFill>
                  <a:srgbClr val="353E43"/>
                </a:solidFill>
                <a:effectLst/>
                <a:uLnTx/>
                <a:uFillTx/>
                <a:latin typeface="Arial"/>
                <a:ea typeface="Aktiv Grotesk" panose="020B0504020202020204" pitchFamily="34" charset="0"/>
                <a:cs typeface="Arial"/>
                <a:sym typeface="Arial"/>
              </a:rPr>
              <a:t>, </a:t>
            </a:r>
            <a:r>
              <a:rPr lang="en-GB" sz="1400" spc="-20">
                <a:solidFill>
                  <a:srgbClr val="353E43"/>
                </a:solidFill>
                <a:latin typeface="Arial"/>
                <a:ea typeface="Aktiv Grotesk" panose="020B0504020202020204" pitchFamily="34" charset="0"/>
                <a:cs typeface="Arial"/>
                <a:sym typeface="Arial"/>
              </a:rPr>
              <a:t>66.3%</a:t>
            </a:r>
            <a:r>
              <a:rPr kumimoji="0" lang="en-GB" sz="1400" b="0" i="0" u="none" strike="noStrike" kern="1200" cap="none" spc="-20" normalizeH="0" baseline="0" noProof="0">
                <a:ln>
                  <a:noFill/>
                </a:ln>
                <a:solidFill>
                  <a:srgbClr val="353E43"/>
                </a:solidFill>
                <a:effectLst/>
                <a:uLnTx/>
                <a:uFillTx/>
                <a:latin typeface="Arial"/>
                <a:ea typeface="Aktiv Grotesk" panose="020B0504020202020204" pitchFamily="34" charset="0"/>
                <a:cs typeface="Arial"/>
                <a:sym typeface="Arial"/>
              </a:rPr>
              <a:t> of adults (aged 19+) were physically active in London</a:t>
            </a:r>
            <a:r>
              <a:rPr lang="en-GB" sz="1400" spc="-20">
                <a:solidFill>
                  <a:srgbClr val="353E43"/>
                </a:solidFill>
                <a:latin typeface="Arial"/>
                <a:ea typeface="Aktiv Grotesk" panose="020B0504020202020204" pitchFamily="34" charset="0"/>
                <a:cs typeface="Arial"/>
                <a:sym typeface="Arial"/>
              </a:rPr>
              <a:t>, compared</a:t>
            </a:r>
            <a:r>
              <a:rPr kumimoji="0" lang="en-GB" sz="1400" b="0" i="0" u="none" strike="noStrike" kern="1200" cap="none" spc="-20" normalizeH="0" baseline="0" noProof="0">
                <a:ln>
                  <a:noFill/>
                </a:ln>
                <a:solidFill>
                  <a:srgbClr val="353E43"/>
                </a:solidFill>
                <a:effectLst/>
                <a:uLnTx/>
                <a:uFillTx/>
                <a:latin typeface="Arial"/>
                <a:ea typeface="Aktiv Grotesk" panose="020B0504020202020204" pitchFamily="34" charset="0"/>
                <a:cs typeface="Arial"/>
                <a:sym typeface="Arial"/>
              </a:rPr>
              <a:t> to the England average of </a:t>
            </a:r>
            <a:r>
              <a:rPr lang="en-GB" sz="1400" spc="-20">
                <a:solidFill>
                  <a:srgbClr val="353E43"/>
                </a:solidFill>
                <a:latin typeface="Arial"/>
                <a:ea typeface="Aktiv Grotesk" panose="020B0504020202020204" pitchFamily="34" charset="0"/>
                <a:cs typeface="Arial"/>
                <a:sym typeface="Arial"/>
              </a:rPr>
              <a:t>67.1%</a:t>
            </a:r>
            <a:r>
              <a:rPr kumimoji="0" lang="en-GB" sz="1400" b="0" i="0" u="none" strike="noStrike" kern="1200" cap="none" spc="-20" normalizeH="0" baseline="0" noProof="0">
                <a:ln>
                  <a:noFill/>
                </a:ln>
                <a:solidFill>
                  <a:srgbClr val="353E43"/>
                </a:solidFill>
                <a:effectLst/>
                <a:uLnTx/>
                <a:uFillTx/>
                <a:latin typeface="Arial"/>
                <a:ea typeface="Aktiv Grotesk" panose="020B0504020202020204" pitchFamily="34" charset="0"/>
                <a:cs typeface="Arial"/>
                <a:sym typeface="Arial"/>
              </a:rPr>
              <a:t> with significant variation by local </a:t>
            </a:r>
            <a:r>
              <a:rPr lang="en-GB" sz="1400" spc="-20">
                <a:solidFill>
                  <a:srgbClr val="353E43"/>
                </a:solidFill>
                <a:latin typeface="Arial"/>
                <a:ea typeface="Aktiv Grotesk" panose="020B0504020202020204" pitchFamily="34" charset="0"/>
                <a:cs typeface="Arial"/>
                <a:sym typeface="Arial"/>
              </a:rPr>
              <a:t>a</a:t>
            </a:r>
            <a:r>
              <a:rPr kumimoji="0" lang="en-GB" sz="1400" b="0" i="0" u="none" strike="noStrike" kern="1200" cap="none" spc="-20" normalizeH="0" baseline="0" noProof="0">
                <a:ln>
                  <a:noFill/>
                </a:ln>
                <a:solidFill>
                  <a:srgbClr val="353E43"/>
                </a:solidFill>
                <a:effectLst/>
                <a:uLnTx/>
                <a:uFillTx/>
                <a:latin typeface="Arial"/>
                <a:ea typeface="Aktiv Grotesk" panose="020B0504020202020204" pitchFamily="34" charset="0"/>
                <a:cs typeface="Arial"/>
                <a:sym typeface="Arial"/>
              </a:rPr>
              <a:t>uthority.</a:t>
            </a:r>
            <a:r>
              <a:rPr kumimoji="0" lang="en-GB" sz="1400" b="0" i="0" u="none" strike="noStrike" kern="1200" cap="none" spc="-20" normalizeH="0" baseline="30000" noProof="0">
                <a:ln>
                  <a:noFill/>
                </a:ln>
                <a:solidFill>
                  <a:srgbClr val="353E43"/>
                </a:solidFill>
                <a:effectLst/>
                <a:uLnTx/>
                <a:uFillTx/>
                <a:latin typeface="Arial"/>
                <a:ea typeface="Aktiv Grotesk" panose="020B0504020202020204" pitchFamily="34" charset="0"/>
                <a:cs typeface="Arial"/>
                <a:sym typeface="Arial"/>
              </a:rPr>
              <a:t>1</a:t>
            </a:r>
            <a:endParaRPr kumimoji="0" lang="en-GB" sz="1400" b="0" i="0" u="none" strike="noStrike" kern="1200" cap="none" spc="-20" normalizeH="0" baseline="30000" noProof="0">
              <a:ln>
                <a:noFill/>
              </a:ln>
              <a:solidFill>
                <a:srgbClr val="353E43"/>
              </a:solidFill>
              <a:effectLst/>
              <a:uLnTx/>
              <a:uFillTx/>
              <a:latin typeface="Arial"/>
              <a:ea typeface="Aktiv Grotesk" panose="020B0504020202020204" pitchFamily="34" charset="0"/>
              <a:cs typeface="Arial"/>
            </a:endParaRPr>
          </a:p>
          <a:p>
            <a:pPr marL="742950" lvl="1" indent="-285750">
              <a:buClr>
                <a:srgbClr val="000000"/>
              </a:buClr>
              <a:buFont typeface="Courier New" panose="02070309020205020404" pitchFamily="49" charset="0"/>
              <a:buChar char="o"/>
              <a:defRPr/>
            </a:pPr>
            <a:r>
              <a:rPr kumimoji="0" lang="en-GB" sz="1400" b="0" i="0" u="none" strike="noStrike" kern="1200" cap="none" spc="-20" normalizeH="0" baseline="0" noProof="0">
                <a:ln>
                  <a:noFill/>
                </a:ln>
                <a:solidFill>
                  <a:srgbClr val="353E43"/>
                </a:solidFill>
                <a:effectLst/>
                <a:uLnTx/>
                <a:uFillTx/>
                <a:latin typeface="Arial"/>
                <a:ea typeface="+mn-ea"/>
                <a:cs typeface="Arial"/>
              </a:rPr>
              <a:t>This equates to</a:t>
            </a:r>
            <a:r>
              <a:rPr lang="en-GB" sz="1400" spc="-20">
                <a:solidFill>
                  <a:srgbClr val="353E43"/>
                </a:solidFill>
                <a:latin typeface="Arial"/>
                <a:cs typeface="Arial"/>
              </a:rPr>
              <a:t> around</a:t>
            </a:r>
            <a:r>
              <a:rPr kumimoji="0" lang="en-GB" sz="1400" b="0" i="0" u="none" strike="noStrike" kern="1200" cap="none" spc="-20" normalizeH="0" baseline="0" noProof="0">
                <a:ln>
                  <a:noFill/>
                </a:ln>
                <a:solidFill>
                  <a:srgbClr val="353E43"/>
                </a:solidFill>
                <a:effectLst/>
                <a:uLnTx/>
                <a:uFillTx/>
                <a:latin typeface="Arial"/>
                <a:ea typeface="+mn-ea"/>
                <a:cs typeface="Arial"/>
              </a:rPr>
              <a:t> 1 in 3 adults being insufficiently physically active in London</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1200" cap="none" spc="-20" normalizeH="0" baseline="0" noProof="0">
              <a:ln>
                <a:noFill/>
              </a:ln>
              <a:solidFill>
                <a:srgbClr val="353E43"/>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a:p>
            <a:pPr marL="285750" indent="-285750">
              <a:spcAft>
                <a:spcPts val="600"/>
              </a:spcAft>
              <a:buClr>
                <a:srgbClr val="000000"/>
              </a:buClr>
              <a:buFont typeface="Arial" panose="020B0604020202020204" pitchFamily="34" charset="0"/>
              <a:buChar char="•"/>
              <a:defRPr/>
            </a:pPr>
            <a:r>
              <a:rPr kumimoji="0" lang="en-GB" sz="1400" b="0" i="0" u="none" strike="noStrike" kern="1200" cap="none" spc="-20" normalizeH="0" baseline="0" noProof="0">
                <a:ln>
                  <a:noFill/>
                </a:ln>
                <a:solidFill>
                  <a:srgbClr val="353E43"/>
                </a:solidFill>
                <a:effectLst/>
                <a:uLnTx/>
                <a:uFillTx/>
                <a:latin typeface="Arial"/>
                <a:ea typeface="Aktiv Grotesk" panose="020B0504020202020204" pitchFamily="34" charset="0"/>
                <a:cs typeface="Arial"/>
                <a:sym typeface="Arial"/>
              </a:rPr>
              <a:t>Findings from a Sport England </a:t>
            </a:r>
            <a:r>
              <a:rPr lang="en-GB" sz="1400" spc="-20">
                <a:solidFill>
                  <a:srgbClr val="353E43"/>
                </a:solidFill>
                <a:latin typeface="Arial"/>
                <a:ea typeface="Aktiv Grotesk" panose="020B0504020202020204" pitchFamily="34" charset="0"/>
                <a:cs typeface="Arial"/>
                <a:sym typeface="Arial"/>
              </a:rPr>
              <a:t>report</a:t>
            </a:r>
            <a:r>
              <a:rPr lang="en-GB" sz="1400" spc="-20" baseline="30000">
                <a:solidFill>
                  <a:srgbClr val="353E43"/>
                </a:solidFill>
                <a:latin typeface="Arial"/>
                <a:ea typeface="Aktiv Grotesk" panose="020B0504020202020204" pitchFamily="34" charset="0"/>
                <a:cs typeface="Arial"/>
                <a:sym typeface="Arial"/>
              </a:rPr>
              <a:t>2</a:t>
            </a:r>
            <a:r>
              <a:rPr kumimoji="0" lang="en-GB" sz="1400" b="0" i="0" u="none" strike="noStrike" kern="1200" cap="none" spc="-20" normalizeH="0" baseline="30000" noProof="0">
                <a:ln>
                  <a:noFill/>
                </a:ln>
                <a:solidFill>
                  <a:srgbClr val="353E43"/>
                </a:solidFill>
                <a:effectLst/>
                <a:uLnTx/>
                <a:uFillTx/>
                <a:latin typeface="Arial"/>
                <a:ea typeface="Aktiv Grotesk" panose="020B0504020202020204" pitchFamily="34" charset="0"/>
                <a:cs typeface="Arial"/>
                <a:sym typeface="Arial"/>
              </a:rPr>
              <a:t> </a:t>
            </a:r>
            <a:r>
              <a:rPr kumimoji="0" lang="en-GB" sz="1400" b="0" i="0" u="none" strike="noStrike" kern="1200" cap="none" spc="-20" normalizeH="0" baseline="0" noProof="0">
                <a:ln>
                  <a:noFill/>
                </a:ln>
                <a:solidFill>
                  <a:srgbClr val="353E43"/>
                </a:solidFill>
                <a:effectLst/>
                <a:uLnTx/>
                <a:uFillTx/>
                <a:latin typeface="Arial"/>
                <a:ea typeface="Aktiv Grotesk" panose="020B0504020202020204" pitchFamily="34" charset="0"/>
                <a:cs typeface="Arial"/>
                <a:sym typeface="Arial"/>
              </a:rPr>
              <a:t>found wide inequalities in physical activity in adults. The proportion of physically active adults </a:t>
            </a:r>
            <a:r>
              <a:rPr lang="en-GB" sz="1400" spc="-20">
                <a:solidFill>
                  <a:srgbClr val="353E43"/>
                </a:solidFill>
                <a:latin typeface="Arial"/>
                <a:ea typeface="Aktiv Grotesk" panose="020B0504020202020204" pitchFamily="34" charset="0"/>
                <a:cs typeface="Arial"/>
                <a:sym typeface="Arial"/>
              </a:rPr>
              <a:t>in 2021/22 was</a:t>
            </a:r>
            <a:r>
              <a:rPr kumimoji="0" lang="en-GB" sz="1400" b="0" i="0" u="none" strike="noStrike" kern="1200" cap="none" spc="-20" normalizeH="0" baseline="0" noProof="0">
                <a:ln>
                  <a:noFill/>
                </a:ln>
                <a:solidFill>
                  <a:srgbClr val="353E43"/>
                </a:solidFill>
                <a:effectLst/>
                <a:uLnTx/>
                <a:uFillTx/>
                <a:latin typeface="Arial"/>
                <a:ea typeface="Aktiv Grotesk" panose="020B0504020202020204" pitchFamily="34" charset="0"/>
                <a:cs typeface="Arial"/>
                <a:sym typeface="Arial"/>
              </a:rPr>
              <a:t> lower for: </a:t>
            </a:r>
            <a:r>
              <a:rPr kumimoji="0" lang="en-GB" sz="1400" b="0" i="0" u="none" strike="noStrike" kern="1200" cap="none" spc="-20" normalizeH="0" baseline="30000" noProof="0">
                <a:ln>
                  <a:noFill/>
                </a:ln>
                <a:solidFill>
                  <a:srgbClr val="353E43"/>
                </a:solidFill>
                <a:effectLst/>
                <a:uLnTx/>
                <a:uFillTx/>
                <a:latin typeface="Arial"/>
                <a:ea typeface="Aktiv Grotesk" panose="020B0504020202020204" pitchFamily="34" charset="0"/>
                <a:cs typeface="Arial"/>
                <a:sym typeface="Arial"/>
              </a:rPr>
              <a:t>2</a:t>
            </a:r>
            <a:endParaRPr kumimoji="0" lang="en-GB" sz="1400" b="0" i="0" u="none" strike="noStrike" kern="1200" cap="none" spc="-20" normalizeH="0" baseline="30000" noProof="0">
              <a:ln>
                <a:noFill/>
              </a:ln>
              <a:solidFill>
                <a:srgbClr val="353E43"/>
              </a:solidFill>
              <a:effectLst/>
              <a:uLnTx/>
              <a:uFillTx/>
              <a:latin typeface="Arial"/>
              <a:ea typeface="Aktiv Grotesk" panose="020B0504020202020204" pitchFamily="34" charset="0"/>
              <a:cs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GB" sz="1400" b="0" i="0" u="none" strike="noStrike" kern="1200" cap="none" spc="-20" normalizeH="0" baseline="0" noProof="0">
                <a:ln>
                  <a:noFill/>
                </a:ln>
                <a:solidFill>
                  <a:srgbClr val="353E43"/>
                </a:solidFill>
                <a:effectLst/>
                <a:uLnTx/>
                <a:uFillTx/>
                <a:latin typeface="Arial"/>
                <a:ea typeface="Aktiv Grotesk" panose="020B0504020202020204" pitchFamily="34" charset="0"/>
                <a:cs typeface="Arial"/>
                <a:sym typeface="Arial"/>
              </a:rPr>
              <a:t>People in routine/semi-routine jobs and those who are long-term unemployed or have never worked (</a:t>
            </a:r>
            <a:r>
              <a:rPr lang="en-GB" sz="1400" spc="-20">
                <a:solidFill>
                  <a:srgbClr val="353E43"/>
                </a:solidFill>
                <a:latin typeface="Arial"/>
                <a:ea typeface="Aktiv Grotesk" panose="020B0504020202020204" pitchFamily="34" charset="0"/>
                <a:cs typeface="Arial"/>
                <a:sym typeface="Arial"/>
              </a:rPr>
              <a:t>52.7%)</a:t>
            </a:r>
            <a:endParaRPr kumimoji="0" lang="en-GB" sz="1400" b="0" i="0" u="none" strike="noStrike" kern="1200" cap="none" spc="-20" normalizeH="0" baseline="0" noProof="0">
              <a:ln>
                <a:noFill/>
              </a:ln>
              <a:solidFill>
                <a:srgbClr val="353E43"/>
              </a:solidFill>
              <a:effectLst/>
              <a:uLnTx/>
              <a:uFillTx/>
              <a:latin typeface="Arial"/>
              <a:ea typeface="Aktiv Grotesk" panose="020B0504020202020204" pitchFamily="34" charset="0"/>
              <a:cs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GB" sz="1400" b="0" i="0" u="none" strike="noStrike" kern="1200" cap="none" spc="-20" normalizeH="0" baseline="0" noProof="0">
                <a:ln>
                  <a:noFill/>
                </a:ln>
                <a:solidFill>
                  <a:srgbClr val="353E43"/>
                </a:solidFill>
                <a:effectLst/>
                <a:uLnTx/>
                <a:uFillTx/>
                <a:latin typeface="Arial"/>
                <a:ea typeface="Aktiv Grotesk" panose="020B0504020202020204" pitchFamily="34" charset="0"/>
                <a:cs typeface="Arial"/>
                <a:sym typeface="Arial"/>
              </a:rPr>
              <a:t>Those living with a disability or long-term health condition (</a:t>
            </a:r>
            <a:r>
              <a:rPr lang="en-GB" sz="1400" spc="-20">
                <a:solidFill>
                  <a:srgbClr val="353E43"/>
                </a:solidFill>
                <a:latin typeface="Arial"/>
                <a:ea typeface="Aktiv Grotesk" panose="020B0504020202020204" pitchFamily="34" charset="0"/>
                <a:cs typeface="Arial"/>
                <a:sym typeface="Arial"/>
              </a:rPr>
              <a:t>47.5</a:t>
            </a:r>
            <a:r>
              <a:rPr kumimoji="0" lang="en-GB" sz="1400" b="0" i="0" u="none" strike="noStrike" kern="1200" cap="none" spc="-20" normalizeH="0" baseline="0" noProof="0">
                <a:ln>
                  <a:noFill/>
                </a:ln>
                <a:solidFill>
                  <a:srgbClr val="353E43"/>
                </a:solidFill>
                <a:effectLst/>
                <a:uLnTx/>
                <a:uFillTx/>
                <a:latin typeface="Arial"/>
                <a:ea typeface="Aktiv Grotesk" panose="020B0504020202020204" pitchFamily="34" charset="0"/>
                <a:cs typeface="Arial"/>
                <a:sym typeface="Arial"/>
              </a:rPr>
              <a:t>%)</a:t>
            </a:r>
            <a:endParaRPr kumimoji="0" lang="en-GB" sz="1400" b="0" i="0" u="none" strike="noStrike" kern="1200" cap="none" spc="-20" normalizeH="0" baseline="0" noProof="0">
              <a:ln>
                <a:noFill/>
              </a:ln>
              <a:solidFill>
                <a:srgbClr val="353E43"/>
              </a:solidFill>
              <a:effectLst/>
              <a:uLnTx/>
              <a:uFillTx/>
              <a:latin typeface="Arial"/>
              <a:ea typeface="Aktiv Grotesk" panose="020B0504020202020204" pitchFamily="34" charset="0"/>
              <a:cs typeface="Arial"/>
            </a:endParaRPr>
          </a:p>
          <a:p>
            <a:pPr marL="742950" lvl="1" indent="-285750">
              <a:buClr>
                <a:srgbClr val="000000"/>
              </a:buClr>
              <a:buFont typeface="Courier New" panose="02070309020205020404" pitchFamily="49" charset="0"/>
              <a:buChar char="o"/>
              <a:defRPr/>
            </a:pPr>
            <a:r>
              <a:rPr kumimoji="0" lang="en-GB" sz="1400" b="0" i="0" u="none" strike="noStrike" kern="1200" cap="none" spc="-20" normalizeH="0" baseline="0" noProof="0">
                <a:ln>
                  <a:noFill/>
                </a:ln>
                <a:solidFill>
                  <a:srgbClr val="353E43"/>
                </a:solidFill>
                <a:effectLst/>
                <a:uLnTx/>
                <a:uFillTx/>
                <a:latin typeface="Arial"/>
                <a:ea typeface="Aktiv Grotesk" panose="020B0504020202020204" pitchFamily="34" charset="0"/>
                <a:cs typeface="Arial"/>
                <a:sym typeface="Arial"/>
              </a:rPr>
              <a:t>Asian ethnic groups</a:t>
            </a:r>
            <a:r>
              <a:rPr lang="en-GB" sz="1400" spc="-20">
                <a:solidFill>
                  <a:srgbClr val="353E43"/>
                </a:solidFill>
                <a:latin typeface="Arial"/>
                <a:ea typeface="Aktiv Grotesk" panose="020B0504020202020204" pitchFamily="34" charset="0"/>
                <a:cs typeface="Arial"/>
                <a:sym typeface="Arial"/>
              </a:rPr>
              <a:t> excluding Chinese</a:t>
            </a:r>
            <a:r>
              <a:rPr kumimoji="0" lang="en-GB" sz="1400" b="0" i="0" u="none" strike="noStrike" kern="1200" cap="none" spc="-20" normalizeH="0" baseline="0" noProof="0">
                <a:ln>
                  <a:noFill/>
                </a:ln>
                <a:solidFill>
                  <a:srgbClr val="353E43"/>
                </a:solidFill>
                <a:effectLst/>
                <a:uLnTx/>
                <a:uFillTx/>
                <a:latin typeface="Arial"/>
                <a:ea typeface="Aktiv Grotesk" panose="020B0504020202020204" pitchFamily="34" charset="0"/>
                <a:cs typeface="Arial"/>
                <a:sym typeface="Arial"/>
              </a:rPr>
              <a:t> </a:t>
            </a:r>
            <a:r>
              <a:rPr lang="en-GB" sz="1400" spc="-20">
                <a:solidFill>
                  <a:srgbClr val="353E43"/>
                </a:solidFill>
                <a:latin typeface="Arial"/>
                <a:ea typeface="Aktiv Grotesk" panose="020B0504020202020204" pitchFamily="34" charset="0"/>
                <a:cs typeface="Arial"/>
                <a:sym typeface="Arial"/>
              </a:rPr>
              <a:t>(55%)</a:t>
            </a:r>
            <a:r>
              <a:rPr kumimoji="0" lang="en-GB" sz="1400" b="0" i="0" u="none" strike="noStrike" kern="1200" cap="none" spc="-20" normalizeH="0" baseline="0" noProof="0">
                <a:ln>
                  <a:noFill/>
                </a:ln>
                <a:solidFill>
                  <a:srgbClr val="353E43"/>
                </a:solidFill>
                <a:effectLst/>
                <a:uLnTx/>
                <a:uFillTx/>
                <a:latin typeface="Arial"/>
                <a:ea typeface="Aktiv Grotesk" panose="020B0504020202020204" pitchFamily="34" charset="0"/>
                <a:cs typeface="Arial"/>
                <a:sym typeface="Arial"/>
              </a:rPr>
              <a:t> </a:t>
            </a:r>
            <a:endParaRPr kumimoji="0" lang="en-GB" sz="1400" b="0" i="0" u="none" strike="noStrike" kern="1200" cap="none" spc="-20" normalizeH="0" baseline="0" noProof="0">
              <a:ln>
                <a:noFill/>
              </a:ln>
              <a:solidFill>
                <a:srgbClr val="353E43"/>
              </a:solidFill>
              <a:effectLst/>
              <a:uLnTx/>
              <a:uFillTx/>
              <a:latin typeface="Arial" panose="020B0604020202020204" pitchFamily="34" charset="0"/>
              <a:ea typeface="Aktiv Grotesk" panose="020B0504020202020204" pitchFamily="34" charset="0"/>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GB" sz="1400" b="0" i="0" u="none" strike="noStrike" kern="1200" cap="none" spc="-20" normalizeH="0" baseline="0" noProof="0">
                <a:ln>
                  <a:noFill/>
                </a:ln>
                <a:solidFill>
                  <a:srgbClr val="353E43"/>
                </a:solidFill>
                <a:effectLst/>
                <a:uLnTx/>
                <a:uFillTx/>
                <a:latin typeface="Arial"/>
                <a:ea typeface="Aktiv Grotesk" panose="020B0504020202020204" pitchFamily="34" charset="0"/>
                <a:cs typeface="Arial"/>
                <a:sym typeface="Arial"/>
              </a:rPr>
              <a:t>Black ethnic groups (</a:t>
            </a:r>
            <a:r>
              <a:rPr lang="en-GB" sz="1400" spc="-20">
                <a:solidFill>
                  <a:srgbClr val="353E43"/>
                </a:solidFill>
                <a:latin typeface="Arial"/>
                <a:ea typeface="Aktiv Grotesk" panose="020B0504020202020204" pitchFamily="34" charset="0"/>
                <a:cs typeface="Arial"/>
                <a:sym typeface="Arial"/>
              </a:rPr>
              <a:t>56</a:t>
            </a:r>
            <a:r>
              <a:rPr kumimoji="0" lang="en-GB" sz="1400" b="0" i="0" u="none" strike="noStrike" kern="1200" cap="none" spc="-20" normalizeH="0" baseline="0" noProof="0">
                <a:ln>
                  <a:noFill/>
                </a:ln>
                <a:solidFill>
                  <a:srgbClr val="353E43"/>
                </a:solidFill>
                <a:effectLst/>
                <a:uLnTx/>
                <a:uFillTx/>
                <a:latin typeface="Arial"/>
                <a:ea typeface="Aktiv Grotesk" panose="020B0504020202020204" pitchFamily="34" charset="0"/>
                <a:cs typeface="Arial"/>
                <a:sym typeface="Arial"/>
              </a:rPr>
              <a:t>%)</a:t>
            </a:r>
            <a:endParaRPr kumimoji="0" lang="en-GB" sz="1400" b="0" i="0" u="none" strike="noStrike" kern="1200" cap="none" spc="-20" normalizeH="0" baseline="0" noProof="0">
              <a:ln>
                <a:noFill/>
              </a:ln>
              <a:solidFill>
                <a:srgbClr val="353E43"/>
              </a:solidFill>
              <a:effectLst/>
              <a:uLnTx/>
              <a:uFillTx/>
              <a:latin typeface="Arial"/>
              <a:ea typeface="Aktiv Grotesk" panose="020B0504020202020204" pitchFamily="34" charset="0"/>
              <a:cs typeface="Arial"/>
            </a:endParaRPr>
          </a:p>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1200" cap="none" spc="-20" normalizeH="0" baseline="0" noProof="0">
              <a:ln>
                <a:noFill/>
              </a:ln>
              <a:solidFill>
                <a:srgbClr val="353E43"/>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200" b="1" i="0" u="none" strike="noStrike" kern="1200" cap="none" spc="-20" normalizeH="0" baseline="0" noProof="0">
                <a:ln>
                  <a:noFill/>
                </a:ln>
                <a:solidFill>
                  <a:srgbClr val="353E43"/>
                </a:solidFill>
                <a:effectLst/>
                <a:uLnTx/>
                <a:uFillTx/>
                <a:latin typeface="Arial"/>
                <a:ea typeface="Aktiv Grotesk" panose="020B0504020202020204" pitchFamily="34" charset="0"/>
                <a:cs typeface="Arial"/>
                <a:sym typeface="Arial"/>
              </a:rPr>
              <a:t>Note</a:t>
            </a:r>
            <a:r>
              <a:rPr kumimoji="0" lang="en-GB" sz="1200" b="0" i="0" u="none" strike="noStrike" kern="1200" cap="none" spc="-20" normalizeH="0" baseline="0" noProof="0">
                <a:ln>
                  <a:noFill/>
                </a:ln>
                <a:solidFill>
                  <a:srgbClr val="353E43"/>
                </a:solidFill>
                <a:effectLst/>
                <a:uLnTx/>
                <a:uFillTx/>
                <a:latin typeface="Arial"/>
                <a:ea typeface="Aktiv Grotesk" panose="020B0504020202020204" pitchFamily="34" charset="0"/>
                <a:cs typeface="Arial"/>
                <a:sym typeface="Arial"/>
              </a:rPr>
              <a:t>: The definition of being physically active is taking at least the recommended level of 150 minutes of moderate intensity physical activity or equivalent per week.</a:t>
            </a:r>
            <a:r>
              <a:rPr kumimoji="0" lang="en-GB" sz="1200" b="0" i="0" u="none" strike="noStrike" kern="1200" cap="none" spc="-20" normalizeH="0" baseline="30000" noProof="0">
                <a:ln>
                  <a:noFill/>
                </a:ln>
                <a:solidFill>
                  <a:srgbClr val="353E43"/>
                </a:solidFill>
                <a:effectLst/>
                <a:uLnTx/>
                <a:uFillTx/>
                <a:latin typeface="Arial"/>
                <a:ea typeface="Aktiv Grotesk" panose="020B0504020202020204" pitchFamily="34" charset="0"/>
                <a:cs typeface="Arial"/>
                <a:sym typeface="Arial"/>
              </a:rPr>
              <a:t>1</a:t>
            </a:r>
            <a:endParaRPr kumimoji="0" lang="en-GB" sz="1200" b="0" i="0" u="none" strike="noStrike" kern="1200" cap="none" spc="-20" normalizeH="0" baseline="30000" noProof="0">
              <a:ln>
                <a:noFill/>
              </a:ln>
              <a:solidFill>
                <a:srgbClr val="353E43"/>
              </a:solidFill>
              <a:effectLst/>
              <a:uLnTx/>
              <a:uFillTx/>
              <a:latin typeface="Arial"/>
              <a:ea typeface="Aktiv Grotesk" panose="020B0504020202020204" pitchFamily="34" charset="0"/>
              <a:cs typeface="Arial"/>
            </a:endParaRPr>
          </a:p>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1200" cap="none" spc="-20" normalizeH="0" baseline="0" noProof="0">
              <a:ln>
                <a:noFill/>
              </a:ln>
              <a:solidFill>
                <a:srgbClr val="353E43"/>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1200" cap="none" spc="-20" normalizeH="0" baseline="0" noProof="0">
              <a:ln>
                <a:noFill/>
              </a:ln>
              <a:solidFill>
                <a:srgbClr val="353E43"/>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a:ln>
                <a:noFill/>
              </a:ln>
              <a:solidFill>
                <a:srgbClr val="353E43"/>
              </a:solidFill>
              <a:effectLst/>
              <a:uLnTx/>
              <a:uFillTx/>
              <a:latin typeface="Arial"/>
              <a:ea typeface="+mn-ea"/>
              <a:cs typeface="Arial"/>
              <a:sym typeface="Arial"/>
            </a:endParaRPr>
          </a:p>
        </p:txBody>
      </p:sp>
      <p:sp>
        <p:nvSpPr>
          <p:cNvPr id="14" name="Title 2">
            <a:extLst>
              <a:ext uri="{FF2B5EF4-FFF2-40B4-BE49-F238E27FC236}">
                <a16:creationId xmlns:a16="http://schemas.microsoft.com/office/drawing/2014/main" id="{76782536-1929-4EE2-984B-708A86A6B874}"/>
              </a:ext>
            </a:extLst>
          </p:cNvPr>
          <p:cNvSpPr txBox="1">
            <a:spLocks noGrp="1"/>
          </p:cNvSpPr>
          <p:nvPr>
            <p:ph type="title" idx="4294967295"/>
          </p:nvPr>
        </p:nvSpPr>
        <p:spPr>
          <a:xfrm>
            <a:off x="564480" y="333338"/>
            <a:ext cx="10751768" cy="1338788"/>
          </a:xfrm>
          <a:prstGeom prst="rect">
            <a:avLst/>
          </a:prstGeom>
          <a:noFill/>
          <a:ln w="25400" cap="flat" cmpd="sng" algn="ctr">
            <a:noFill/>
            <a:prstDash val="solid"/>
          </a:ln>
          <a:effectLst/>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0" tIns="45700" rIns="91425" bIns="457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chemeClr val="accent1"/>
              </a:buClr>
              <a:buSzPts val="2800"/>
              <a:buFont typeface="Arial"/>
              <a:buNone/>
              <a:tabLst/>
              <a:defRPr/>
            </a:pPr>
            <a:r>
              <a:rPr kumimoji="0" lang="en-US" sz="3000" b="1" i="0" u="none" strike="noStrike" kern="1200" cap="none" spc="190" normalizeH="0" baseline="0" noProof="0">
                <a:ln>
                  <a:noFill/>
                </a:ln>
                <a:solidFill>
                  <a:srgbClr val="0082B3"/>
                </a:solidFill>
                <a:effectLst/>
                <a:uLnTx/>
                <a:uFillTx/>
                <a:latin typeface="Arial" panose="020B0604020202020204" pitchFamily="34" charset="0"/>
                <a:ea typeface="Aktiv Grotesk" panose="020B0504020202020204" pitchFamily="34" charset="0"/>
                <a:cs typeface="Arial" panose="020B0604020202020204" pitchFamily="34" charset="0"/>
                <a:sym typeface="Arial"/>
              </a:rPr>
              <a:t>PHYSICAL ACTIVITY IN LONDON</a:t>
            </a:r>
            <a:br>
              <a:rPr kumimoji="0" lang="en-US" sz="3000" b="1" i="0" u="none" strike="noStrike" kern="1200" cap="none" spc="190" normalizeH="0" baseline="0" noProof="0">
                <a:ln>
                  <a:noFill/>
                </a:ln>
                <a:solidFill>
                  <a:srgbClr val="353E43"/>
                </a:solidFill>
                <a:effectLst/>
                <a:uLnTx/>
                <a:uFillTx/>
                <a:latin typeface="Arial" panose="020B0604020202020204" pitchFamily="34" charset="0"/>
                <a:ea typeface="Aktiv Grotesk" panose="020B0504020202020204" pitchFamily="34" charset="0"/>
                <a:cs typeface="Arial" panose="020B0604020202020204" pitchFamily="34" charset="0"/>
                <a:sym typeface="Arial"/>
              </a:rPr>
            </a:br>
            <a:br>
              <a:rPr kumimoji="0" lang="en-US" sz="3000" b="1" i="0" u="none" strike="noStrike" kern="1200" cap="none" spc="190" normalizeH="0" baseline="0" noProof="0">
                <a:ln>
                  <a:noFill/>
                </a:ln>
                <a:solidFill>
                  <a:srgbClr val="353E43"/>
                </a:solidFill>
                <a:effectLst/>
                <a:uLnTx/>
                <a:uFillTx/>
                <a:latin typeface="Arial" panose="020B0604020202020204" pitchFamily="34" charset="0"/>
                <a:ea typeface="Aktiv Grotesk" panose="020B0504020202020204" pitchFamily="34" charset="0"/>
                <a:cs typeface="Arial" panose="020B0604020202020204" pitchFamily="34" charset="0"/>
                <a:sym typeface="Arial"/>
              </a:rPr>
            </a:br>
            <a:endParaRPr kumimoji="0" lang="en-US" sz="3000" b="1" i="0" u="none" strike="noStrike" kern="0" cap="none" spc="190" normalizeH="0" baseline="0" noProof="0">
              <a:ln>
                <a:noFill/>
              </a:ln>
              <a:solidFill>
                <a:srgbClr val="353E43"/>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p:txBody>
      </p:sp>
      <p:sp>
        <p:nvSpPr>
          <p:cNvPr id="15" name="Text Placeholder 5">
            <a:extLst>
              <a:ext uri="{FF2B5EF4-FFF2-40B4-BE49-F238E27FC236}">
                <a16:creationId xmlns:a16="http://schemas.microsoft.com/office/drawing/2014/main" id="{E482B99A-72BD-4E5E-B3C6-FBFEC3F66234}"/>
              </a:ext>
            </a:extLst>
          </p:cNvPr>
          <p:cNvSpPr txBox="1">
            <a:spLocks/>
          </p:cNvSpPr>
          <p:nvPr/>
        </p:nvSpPr>
        <p:spPr>
          <a:xfrm>
            <a:off x="561256" y="895918"/>
            <a:ext cx="10650071" cy="707886"/>
          </a:xfrm>
          <a:prstGeom prst="rect">
            <a:avLst/>
          </a:prstGeom>
        </p:spPr>
        <p:txBody>
          <a:bodyPr vert="horz" wrap="square" lIns="0" tIns="45720" rIns="91440" bIns="45720" rtlCol="0" anchor="t" anchorCtr="0">
            <a:sp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000000"/>
              </a:buClr>
              <a:defRPr/>
            </a:pPr>
            <a:r>
              <a:rPr kumimoji="0" lang="en-GB" sz="2000" b="0" i="0" u="none" strike="noStrike" kern="1200" cap="none" spc="-20" normalizeH="0" baseline="0" noProof="0">
                <a:ln>
                  <a:noFill/>
                </a:ln>
                <a:solidFill>
                  <a:srgbClr val="353E43"/>
                </a:solidFill>
                <a:effectLst/>
                <a:uLnTx/>
                <a:uFillTx/>
                <a:latin typeface="Arial"/>
                <a:ea typeface="Aktiv Grotesk" panose="020B0504020202020204" pitchFamily="34" charset="0"/>
                <a:cs typeface="Arial"/>
                <a:sym typeface="Arial"/>
              </a:rPr>
              <a:t>The percentage of physically active adults in London is </a:t>
            </a:r>
            <a:r>
              <a:rPr lang="en-GB" sz="2000" spc="-20">
                <a:solidFill>
                  <a:srgbClr val="353E43"/>
                </a:solidFill>
                <a:latin typeface="Arial"/>
                <a:ea typeface="Aktiv Grotesk" panose="020B0504020202020204" pitchFamily="34" charset="0"/>
                <a:cs typeface="Arial"/>
                <a:sym typeface="Arial"/>
              </a:rPr>
              <a:t>lower than</a:t>
            </a:r>
            <a:r>
              <a:rPr kumimoji="0" lang="en-GB" sz="2000" b="0" i="0" u="none" strike="noStrike" kern="1200" cap="none" spc="-20" normalizeH="0" baseline="0" noProof="0">
                <a:ln>
                  <a:noFill/>
                </a:ln>
                <a:solidFill>
                  <a:srgbClr val="353E43"/>
                </a:solidFill>
                <a:effectLst/>
                <a:uLnTx/>
                <a:uFillTx/>
                <a:latin typeface="Arial"/>
                <a:ea typeface="Aktiv Grotesk" panose="020B0504020202020204" pitchFamily="34" charset="0"/>
                <a:cs typeface="Arial"/>
                <a:sym typeface="Arial"/>
              </a:rPr>
              <a:t> England with </a:t>
            </a:r>
            <a:r>
              <a:rPr lang="en-GB" sz="2000" spc="-20">
                <a:solidFill>
                  <a:srgbClr val="353E43"/>
                </a:solidFill>
                <a:latin typeface="Arial"/>
                <a:ea typeface="Aktiv Grotesk" panose="020B0504020202020204" pitchFamily="34" charset="0"/>
                <a:cs typeface="Arial"/>
                <a:sym typeface="Arial"/>
              </a:rPr>
              <a:t>around</a:t>
            </a:r>
            <a:r>
              <a:rPr kumimoji="0" lang="en-GB" sz="2000" b="0" i="0" u="none" strike="noStrike" kern="1200" cap="none" spc="-20" normalizeH="0" baseline="0" noProof="0">
                <a:ln>
                  <a:noFill/>
                </a:ln>
                <a:solidFill>
                  <a:srgbClr val="353E43"/>
                </a:solidFill>
                <a:effectLst/>
                <a:uLnTx/>
                <a:uFillTx/>
                <a:latin typeface="Arial"/>
                <a:ea typeface="Aktiv Grotesk" panose="020B0504020202020204" pitchFamily="34" charset="0"/>
                <a:cs typeface="Arial"/>
                <a:sym typeface="Arial"/>
              </a:rPr>
              <a:t> 1 in 3 adults insufficiently active, but there is significant variation by local authority</a:t>
            </a:r>
          </a:p>
        </p:txBody>
      </p:sp>
      <p:sp>
        <p:nvSpPr>
          <p:cNvPr id="19" name="Rectangle 18">
            <a:extLst>
              <a:ext uri="{FF2B5EF4-FFF2-40B4-BE49-F238E27FC236}">
                <a16:creationId xmlns:a16="http://schemas.microsoft.com/office/drawing/2014/main" id="{7B63E59C-F2C8-490C-B565-FD33FC83D12D}"/>
              </a:ext>
            </a:extLst>
          </p:cNvPr>
          <p:cNvSpPr/>
          <p:nvPr/>
        </p:nvSpPr>
        <p:spPr>
          <a:xfrm>
            <a:off x="479575" y="6455391"/>
            <a:ext cx="10485274" cy="246221"/>
          </a:xfrm>
          <a:prstGeom prst="rect">
            <a:avLst/>
          </a:prstGeom>
        </p:spPr>
        <p:txBody>
          <a:bodyPr wrap="square" lIns="91440" tIns="45720" rIns="91440" bIns="45720" anchor="t">
            <a:spAutoFit/>
          </a:bodyPr>
          <a:lstStyle/>
          <a:p>
            <a:pPr>
              <a:defRPr/>
            </a:pPr>
            <a:r>
              <a:rPr kumimoji="0" lang="en-GB" sz="1000" b="0" i="0" u="none" strike="noStrike" kern="1200" cap="none" spc="0" normalizeH="0" baseline="0" noProof="0">
                <a:ln>
                  <a:noFill/>
                </a:ln>
                <a:solidFill>
                  <a:prstClr val="black"/>
                </a:solidFill>
                <a:effectLst/>
                <a:uLnTx/>
                <a:uFillTx/>
                <a:latin typeface="Arial"/>
                <a:ea typeface="+mn-ea"/>
                <a:cs typeface="Arial"/>
              </a:rPr>
              <a:t>Source: (1) </a:t>
            </a:r>
            <a:r>
              <a:rPr kumimoji="0" lang="en-GB" sz="1000" b="0" i="0" u="none" strike="noStrike" kern="1200" cap="none" spc="0" normalizeH="0" baseline="0" noProof="0">
                <a:ln>
                  <a:noFill/>
                </a:ln>
                <a:solidFill>
                  <a:srgbClr val="5C6970"/>
                </a:solidFill>
                <a:effectLst/>
                <a:uLnTx/>
                <a:uFillTx/>
                <a:latin typeface="Arial"/>
                <a:ea typeface="+mn-ea"/>
                <a:cs typeface="Arial"/>
              </a:rPr>
              <a:t>OHID Fingertips</a:t>
            </a:r>
            <a:r>
              <a:rPr kumimoji="0" lang="en-GB" sz="1000" b="0" i="0" u="none" strike="noStrike" kern="1200" cap="none" spc="0" normalizeH="0" baseline="0" noProof="0">
                <a:ln>
                  <a:noFill/>
                </a:ln>
                <a:solidFill>
                  <a:prstClr val="black"/>
                </a:solidFill>
                <a:effectLst/>
                <a:uLnTx/>
                <a:uFillTx/>
                <a:latin typeface="Arial"/>
                <a:cs typeface="Arial"/>
              </a:rPr>
              <a:t> </a:t>
            </a:r>
            <a:r>
              <a:rPr lang="en-GB" sz="1000">
                <a:solidFill>
                  <a:prstClr val="black"/>
                </a:solidFill>
                <a:latin typeface="Arial"/>
                <a:cs typeface="Arial"/>
                <a:hlinkClick r:id="rId3">
                  <a:extLst>
                    <a:ext uri="{A12FA001-AC4F-418D-AE19-62706E023703}">
                      <ahyp:hlinkClr xmlns:ahyp="http://schemas.microsoft.com/office/drawing/2018/hyperlinkcolor" val="tx"/>
                    </a:ext>
                  </a:extLst>
                </a:hlinkClick>
              </a:rPr>
              <a:t> </a:t>
            </a:r>
            <a:r>
              <a:rPr kumimoji="0" lang="en-GB" sz="1000" b="0" i="0" u="none" strike="noStrike" kern="1200" cap="none" spc="0" normalizeH="0" baseline="0" noProof="0">
                <a:ln>
                  <a:noFill/>
                </a:ln>
                <a:solidFill>
                  <a:prstClr val="black"/>
                </a:solidFill>
                <a:effectLst/>
                <a:uLnTx/>
                <a:uFillTx/>
                <a:latin typeface="Arial"/>
                <a:cs typeface="Arial"/>
                <a:hlinkClick r:id="rId3">
                  <a:extLst>
                    <a:ext uri="{A12FA001-AC4F-418D-AE19-62706E023703}">
                      <ahyp:hlinkClr xmlns:ahyp="http://schemas.microsoft.com/office/drawing/2018/hyperlinkcolor" val="tx"/>
                    </a:ext>
                  </a:extLst>
                </a:hlinkClick>
              </a:rPr>
              <a:t>-. Percentage of physically active adults</a:t>
            </a:r>
            <a:r>
              <a:rPr lang="en-GB" sz="1000">
                <a:solidFill>
                  <a:prstClr val="black"/>
                </a:solidFill>
                <a:latin typeface="Arial"/>
                <a:cs typeface="Arial"/>
                <a:hlinkClick r:id="rId3">
                  <a:extLst>
                    <a:ext uri="{A12FA001-AC4F-418D-AE19-62706E023703}">
                      <ahyp:hlinkClr xmlns:ahyp="http://schemas.microsoft.com/office/drawing/2018/hyperlinkcolor" val="tx"/>
                    </a:ext>
                  </a:extLst>
                </a:hlinkClick>
              </a:rPr>
              <a:t> </a:t>
            </a:r>
            <a:r>
              <a:rPr kumimoji="0" lang="en-GB" sz="1000" b="0" i="0" u="none" strike="noStrike" kern="1200" cap="none" spc="0" normalizeH="0" baseline="0" noProof="0">
                <a:ln>
                  <a:noFill/>
                </a:ln>
                <a:solidFill>
                  <a:prstClr val="black"/>
                </a:solidFill>
                <a:effectLst/>
                <a:uLnTx/>
                <a:uFillTx/>
                <a:latin typeface="Arial"/>
                <a:ea typeface="+mn-ea"/>
                <a:cs typeface="Arial"/>
              </a:rPr>
              <a:t> (2) </a:t>
            </a:r>
            <a:r>
              <a:rPr kumimoji="0" lang="en-GB" sz="1000" b="0" i="0" u="none" strike="noStrike" kern="1200" cap="none" spc="0" normalizeH="0" baseline="0" noProof="0">
                <a:ln>
                  <a:noFill/>
                </a:ln>
                <a:solidFill>
                  <a:prstClr val="black"/>
                </a:solidFill>
                <a:effectLst/>
                <a:uLnTx/>
                <a:uFillTx/>
                <a:latin typeface="Arial"/>
                <a:ea typeface="+mn-ea"/>
                <a:cs typeface="Arial"/>
                <a:hlinkClick r:id="rId4">
                  <a:extLst>
                    <a:ext uri="{A12FA001-AC4F-418D-AE19-62706E023703}">
                      <ahyp:hlinkClr xmlns:ahyp="http://schemas.microsoft.com/office/drawing/2018/hyperlinkcolor" val="tx"/>
                    </a:ext>
                  </a:extLst>
                </a:hlinkClick>
              </a:rPr>
              <a:t>Sports England</a:t>
            </a:r>
            <a:endParaRPr kumimoji="0" lang="en-US" sz="1000" b="0" i="0" u="none" strike="noStrike" kern="1200" cap="none" spc="0" normalizeH="0" baseline="0" noProof="0">
              <a:ln>
                <a:noFill/>
              </a:ln>
              <a:solidFill>
                <a:prstClr val="black"/>
              </a:solidFill>
              <a:effectLst/>
              <a:uLnTx/>
              <a:uFillTx/>
              <a:latin typeface="Arial"/>
              <a:ea typeface="+mn-ea"/>
              <a:cs typeface="Arial"/>
              <a:hlinkClick r:id="rId4">
                <a:extLst>
                  <a:ext uri="{A12FA001-AC4F-418D-AE19-62706E023703}">
                    <ahyp:hlinkClr xmlns:ahyp="http://schemas.microsoft.com/office/drawing/2018/hyperlinkcolor" val="tx"/>
                  </a:ext>
                </a:extLst>
              </a:hlinkClick>
            </a:endParaRPr>
          </a:p>
        </p:txBody>
      </p:sp>
      <p:pic>
        <p:nvPicPr>
          <p:cNvPr id="2" name="Picture 1">
            <a:extLst>
              <a:ext uri="{FF2B5EF4-FFF2-40B4-BE49-F238E27FC236}">
                <a16:creationId xmlns:a16="http://schemas.microsoft.com/office/drawing/2014/main" id="{6241CFA0-B98E-C419-E013-CDA89451EF68}"/>
              </a:ext>
            </a:extLst>
          </p:cNvPr>
          <p:cNvPicPr>
            <a:picLocks noChangeAspect="1"/>
          </p:cNvPicPr>
          <p:nvPr/>
        </p:nvPicPr>
        <p:blipFill rotWithShape="1">
          <a:blip r:embed="rId5"/>
          <a:srcRect t="-179" r="24999" b="-149"/>
          <a:stretch/>
        </p:blipFill>
        <p:spPr>
          <a:xfrm>
            <a:off x="8770782" y="1674104"/>
            <a:ext cx="3173873" cy="4999141"/>
          </a:xfrm>
          <a:prstGeom prst="rect">
            <a:avLst/>
          </a:prstGeom>
        </p:spPr>
      </p:pic>
    </p:spTree>
    <p:extLst>
      <p:ext uri="{BB962C8B-B14F-4D97-AF65-F5344CB8AC3E}">
        <p14:creationId xmlns:p14="http://schemas.microsoft.com/office/powerpoint/2010/main" val="10073204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566F851F-2A31-4EE4-8EAF-2A22066ADDF9}"/>
              </a:ext>
            </a:extLst>
          </p:cNvPr>
          <p:cNvSpPr txBox="1">
            <a:spLocks noGrp="1"/>
          </p:cNvSpPr>
          <p:nvPr>
            <p:ph type="title" idx="4294967295"/>
          </p:nvPr>
        </p:nvSpPr>
        <p:spPr>
          <a:xfrm>
            <a:off x="623601" y="530407"/>
            <a:ext cx="10751768" cy="923289"/>
          </a:xfrm>
          <a:prstGeom prst="rect">
            <a:avLst/>
          </a:prstGeom>
          <a:noFill/>
          <a:ln w="25400" cap="flat" cmpd="sng" algn="ctr">
            <a:noFill/>
            <a:prstDash val="solid"/>
          </a:ln>
          <a:effectLst/>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0" tIns="45700" rIns="91425" bIns="457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chemeClr val="accent1"/>
              </a:buClr>
              <a:buSzPts val="2800"/>
              <a:buFont typeface="Arial"/>
              <a:buNone/>
              <a:tabLst/>
              <a:defRPr/>
            </a:pPr>
            <a:r>
              <a:rPr kumimoji="0" lang="en-GB" sz="3000" b="1" i="0" u="none" strike="noStrike" kern="1200" cap="none" spc="190" normalizeH="0" baseline="0" noProof="0">
                <a:ln>
                  <a:noFill/>
                </a:ln>
                <a:solidFill>
                  <a:srgbClr val="0082B3"/>
                </a:solidFill>
                <a:effectLst/>
                <a:uLnTx/>
                <a:uFillTx/>
                <a:latin typeface="Arial" panose="020B0604020202020204" pitchFamily="34" charset="0"/>
                <a:ea typeface="Aktiv Grotesk" panose="020B0504020202020204" pitchFamily="34" charset="0"/>
                <a:cs typeface="Arial" panose="020B0604020202020204" pitchFamily="34" charset="0"/>
                <a:sym typeface="Arial"/>
              </a:rPr>
              <a:t>HEALTH RISKS FROM DRUG AND ALCOHOL MISUSE VARY ACROSS LONDON</a:t>
            </a:r>
            <a:endParaRPr kumimoji="0" lang="en-US" sz="3000" b="1" i="0" u="none" strike="noStrike" kern="0" cap="none" spc="190" normalizeH="0" baseline="0" noProof="0">
              <a:ln>
                <a:noFill/>
              </a:ln>
              <a:solidFill>
                <a:srgbClr val="0082B3"/>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p:txBody>
      </p:sp>
      <p:sp>
        <p:nvSpPr>
          <p:cNvPr id="15" name="Rectangle 14">
            <a:extLst>
              <a:ext uri="{FF2B5EF4-FFF2-40B4-BE49-F238E27FC236}">
                <a16:creationId xmlns:a16="http://schemas.microsoft.com/office/drawing/2014/main" id="{69FFD30E-2F6C-4D63-B363-57214D30ADF1}"/>
              </a:ext>
            </a:extLst>
          </p:cNvPr>
          <p:cNvSpPr/>
          <p:nvPr/>
        </p:nvSpPr>
        <p:spPr>
          <a:xfrm>
            <a:off x="479575" y="6455391"/>
            <a:ext cx="1048527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effectLst/>
                <a:uLnTx/>
                <a:uFillTx/>
                <a:latin typeface="Arial"/>
                <a:ea typeface="+mn-ea"/>
                <a:cs typeface="Arial" panose="020B0604020202020204" pitchFamily="34" charset="0"/>
              </a:rPr>
              <a:t>Source: (1) </a:t>
            </a:r>
            <a:r>
              <a:rPr kumimoji="0" lang="en-GB" sz="1000" b="0" i="0" u="none" strike="noStrike" kern="1200" cap="none" spc="0" normalizeH="0" baseline="0" noProof="0">
                <a:ln>
                  <a:noFill/>
                </a:ln>
                <a:effectLst/>
                <a:uLnTx/>
                <a:uFillTx/>
                <a:latin typeface="Arial"/>
                <a:ea typeface="+mn-ea"/>
                <a:cs typeface="+mn-cs"/>
              </a:rPr>
              <a:t>Health Survey for England Part 1 2021 (2) Public health profiles – alcohol related deaths (3) Public health profiles – deaths due to drug misuse. (4) ONS statistics</a:t>
            </a:r>
            <a:endParaRPr kumimoji="0" lang="en-US" sz="1000" b="0" i="0" u="none" strike="noStrike" kern="1200" cap="none" spc="0" normalizeH="0" baseline="0" noProof="0">
              <a:ln>
                <a:noFill/>
              </a:ln>
              <a:effectLst/>
              <a:uLnTx/>
              <a:uFillTx/>
              <a:latin typeface="Arial"/>
              <a:ea typeface="+mn-ea"/>
              <a:cs typeface="Arial" panose="020B0604020202020204" pitchFamily="34" charset="0"/>
            </a:endParaRPr>
          </a:p>
        </p:txBody>
      </p:sp>
      <p:graphicFrame>
        <p:nvGraphicFramePr>
          <p:cNvPr id="3" name="Table 3">
            <a:extLst>
              <a:ext uri="{FF2B5EF4-FFF2-40B4-BE49-F238E27FC236}">
                <a16:creationId xmlns:a16="http://schemas.microsoft.com/office/drawing/2014/main" id="{20C678A0-61B9-1DA8-604B-1C630223FA6F}"/>
              </a:ext>
            </a:extLst>
          </p:cNvPr>
          <p:cNvGraphicFramePr>
            <a:graphicFrameLocks noGrp="1"/>
          </p:cNvGraphicFramePr>
          <p:nvPr>
            <p:extLst>
              <p:ext uri="{D42A27DB-BD31-4B8C-83A1-F6EECF244321}">
                <p14:modId xmlns:p14="http://schemas.microsoft.com/office/powerpoint/2010/main" val="1966328554"/>
              </p:ext>
            </p:extLst>
          </p:nvPr>
        </p:nvGraphicFramePr>
        <p:xfrm>
          <a:off x="623601" y="1464645"/>
          <a:ext cx="10895324" cy="4862948"/>
        </p:xfrm>
        <a:graphic>
          <a:graphicData uri="http://schemas.openxmlformats.org/drawingml/2006/table">
            <a:tbl>
              <a:tblPr firstRow="1" bandRow="1">
                <a:tableStyleId>{0505E3EF-67EA-436B-97B2-0124C06EBD24}</a:tableStyleId>
              </a:tblPr>
              <a:tblGrid>
                <a:gridCol w="10895324">
                  <a:extLst>
                    <a:ext uri="{9D8B030D-6E8A-4147-A177-3AD203B41FA5}">
                      <a16:colId xmlns:a16="http://schemas.microsoft.com/office/drawing/2014/main" val="631279930"/>
                    </a:ext>
                  </a:extLst>
                </a:gridCol>
              </a:tblGrid>
              <a:tr h="3208756">
                <a:tc>
                  <a:txBody>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400" b="1" i="0" u="none" strike="noStrike" kern="0" cap="none" spc="0" normalizeH="0" baseline="0" noProof="0">
                          <a:ln>
                            <a:noFill/>
                          </a:ln>
                          <a:solidFill>
                            <a:srgbClr val="353E43"/>
                          </a:solidFill>
                          <a:effectLst/>
                          <a:uLnTx/>
                          <a:uFillTx/>
                          <a:latin typeface="+mn-lt"/>
                          <a:ea typeface="+mn-ea"/>
                          <a:cs typeface="Arial"/>
                          <a:sym typeface="Arial"/>
                        </a:rPr>
                        <a:t>Alcohol Misuse</a:t>
                      </a:r>
                      <a:endParaRPr kumimoji="0" lang="en-GB" sz="1400" b="1" i="0" u="none" strike="noStrike" kern="0" cap="none" spc="0" normalizeH="0" baseline="0" noProof="0">
                        <a:ln>
                          <a:noFill/>
                        </a:ln>
                        <a:solidFill>
                          <a:srgbClr val="353E43"/>
                        </a:solidFill>
                        <a:effectLst/>
                        <a:uLnTx/>
                        <a:uFillTx/>
                        <a:latin typeface="+mn-lt"/>
                        <a:ea typeface="+mn-ea"/>
                        <a:cs typeface="Arial"/>
                      </a:endParaRPr>
                    </a:p>
                    <a:p>
                      <a:pPr marL="285750" marR="0" lvl="0" indent="-2857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GB" sz="1400" b="0" i="0" u="none" strike="noStrike" kern="0" cap="none" spc="0" normalizeH="0" baseline="0" noProof="0">
                          <a:ln>
                            <a:noFill/>
                          </a:ln>
                          <a:solidFill>
                            <a:srgbClr val="353E43"/>
                          </a:solidFill>
                          <a:effectLst/>
                          <a:uLnTx/>
                          <a:uFillTx/>
                          <a:latin typeface="+mn-lt"/>
                          <a:ea typeface="+mn-ea"/>
                          <a:cs typeface="Arial"/>
                          <a:sym typeface="Arial"/>
                        </a:rPr>
                        <a:t>The 2021 Health Survey for England showed 25.2% people aged over 16 in London were ‘increasing or higher risk drinkers’ (compared to 21.3% for England). This was an increase from 20.1% in 2019.</a:t>
                      </a:r>
                      <a:r>
                        <a:rPr kumimoji="0" lang="en-GB" sz="1400" b="0" i="0" u="none" strike="noStrike" kern="0" cap="none" spc="0" normalizeH="0" baseline="30000" noProof="0">
                          <a:ln>
                            <a:noFill/>
                          </a:ln>
                          <a:solidFill>
                            <a:srgbClr val="353E43"/>
                          </a:solidFill>
                          <a:effectLst/>
                          <a:uLnTx/>
                          <a:uFillTx/>
                          <a:latin typeface="+mn-lt"/>
                          <a:ea typeface="+mn-ea"/>
                          <a:cs typeface="Arial"/>
                          <a:sym typeface="Arial"/>
                        </a:rPr>
                        <a:t>1</a:t>
                      </a:r>
                      <a:r>
                        <a:rPr kumimoji="0" lang="en-GB" sz="1400" b="0" i="0" u="none" strike="noStrike" kern="0" cap="none" spc="0" normalizeH="0" baseline="0" noProof="0">
                          <a:ln>
                            <a:noFill/>
                          </a:ln>
                          <a:solidFill>
                            <a:srgbClr val="353E43"/>
                          </a:solidFill>
                          <a:effectLst/>
                          <a:uLnTx/>
                          <a:uFillTx/>
                          <a:latin typeface="+mn-lt"/>
                          <a:ea typeface="+mn-ea"/>
                          <a:cs typeface="Arial"/>
                          <a:sym typeface="Arial"/>
                        </a:rPr>
                        <a:t> </a:t>
                      </a:r>
                    </a:p>
                    <a:p>
                      <a:pPr marL="285750" marR="0" lvl="0" indent="-2857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GB" sz="1400" b="0" i="0" u="none" strike="noStrike" kern="0" cap="none" spc="0" normalizeH="0" baseline="0" noProof="0">
                          <a:ln>
                            <a:noFill/>
                          </a:ln>
                          <a:solidFill>
                            <a:srgbClr val="353E43"/>
                          </a:solidFill>
                          <a:effectLst/>
                          <a:uLnTx/>
                          <a:uFillTx/>
                          <a:latin typeface="+mn-lt"/>
                          <a:ea typeface="+mn-ea"/>
                          <a:cs typeface="Arial"/>
                          <a:sym typeface="Arial"/>
                        </a:rPr>
                        <a:t>Around 5.5% of Londoners were ‘higher risk drinkers’ (consuming more than 35 units for women or 50 units for men per week), relative to 3.6% for England.</a:t>
                      </a:r>
                    </a:p>
                    <a:p>
                      <a:pPr marL="285750" marR="0" lvl="0" indent="-2857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GB" sz="1400" b="0" i="0" u="none" strike="noStrike" kern="1200" cap="none" spc="0" normalizeH="0" baseline="0" noProof="0">
                          <a:ln>
                            <a:noFill/>
                          </a:ln>
                          <a:solidFill>
                            <a:srgbClr val="333333"/>
                          </a:solidFill>
                          <a:effectLst/>
                          <a:uLnTx/>
                          <a:uFillTx/>
                          <a:latin typeface="Arial" panose="020B0604020202020204" pitchFamily="34" charset="0"/>
                          <a:ea typeface="+mn-ea"/>
                          <a:cs typeface="+mn-cs"/>
                        </a:rPr>
                        <a:t>The most recent data at the local authority level is for 2016-2018. This demonstrated significant variability in the </a:t>
                      </a:r>
                      <a:r>
                        <a:rPr kumimoji="0" lang="en-GB" sz="1400" b="0" i="0" u="none" strike="noStrike" kern="0" cap="none" spc="0" normalizeH="0" baseline="0" noProof="0">
                          <a:ln>
                            <a:noFill/>
                          </a:ln>
                          <a:solidFill>
                            <a:srgbClr val="353E43"/>
                          </a:solidFill>
                          <a:effectLst/>
                          <a:uLnTx/>
                          <a:uFillTx/>
                          <a:latin typeface="+mn-lt"/>
                          <a:ea typeface="+mn-ea"/>
                          <a:cs typeface="Arial"/>
                          <a:sym typeface="Arial"/>
                        </a:rPr>
                        <a:t>prevalence of ‘increasing or higher risk drinkers (</a:t>
                      </a:r>
                      <a:r>
                        <a:rPr kumimoji="0" lang="en-GB" sz="1400" b="0" i="0" u="none" strike="noStrike" kern="1200" cap="none" spc="0" normalizeH="0" baseline="0" noProof="0">
                          <a:ln>
                            <a:noFill/>
                          </a:ln>
                          <a:solidFill>
                            <a:srgbClr val="333333"/>
                          </a:solidFill>
                          <a:effectLst/>
                          <a:uLnTx/>
                          <a:uFillTx/>
                          <a:latin typeface="Arial" panose="020B0604020202020204" pitchFamily="34" charset="0"/>
                          <a:ea typeface="+mn-ea"/>
                          <a:cs typeface="+mn-cs"/>
                        </a:rPr>
                        <a:t>from 10.0% in Barnet to 41.3% in Kensington and Chelsea)</a:t>
                      </a:r>
                    </a:p>
                    <a:p>
                      <a:pPr marL="285750" marR="0" lvl="0" indent="-2857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GB" sz="1400" b="0" i="0" u="none" strike="noStrike" kern="1200" cap="none" spc="0" normalizeH="0" baseline="0" noProof="0">
                          <a:ln>
                            <a:noFill/>
                          </a:ln>
                          <a:solidFill>
                            <a:srgbClr val="333333"/>
                          </a:solidFill>
                          <a:effectLst/>
                          <a:uLnTx/>
                          <a:uFillTx/>
                          <a:latin typeface="Arial" panose="020B0604020202020204" pitchFamily="34" charset="0"/>
                          <a:ea typeface="+mn-ea"/>
                          <a:cs typeface="+mn-cs"/>
                        </a:rPr>
                        <a:t>There were 2,257 alcohol related deaths in London in 2022, representing a rate of 33.4 per 100,000 population. This was significantly lower than the England average 39.7 per 100,000)</a:t>
                      </a:r>
                      <a:r>
                        <a:rPr kumimoji="0" lang="en-GB" sz="1400" b="0" i="0" u="none" strike="noStrike" kern="1200" cap="none" spc="0" normalizeH="0" baseline="30000" noProof="0">
                          <a:ln>
                            <a:noFill/>
                          </a:ln>
                          <a:solidFill>
                            <a:srgbClr val="333333"/>
                          </a:solidFill>
                          <a:effectLst/>
                          <a:uLnTx/>
                          <a:uFillTx/>
                          <a:latin typeface="Arial" panose="020B0604020202020204" pitchFamily="34" charset="0"/>
                          <a:ea typeface="+mn-ea"/>
                          <a:cs typeface="+mn-cs"/>
                        </a:rPr>
                        <a:t>2</a:t>
                      </a:r>
                      <a:endParaRPr kumimoji="0" lang="en-GB" sz="1400" b="0" i="0" u="none" strike="noStrike" kern="1200" cap="none" spc="0" normalizeH="0" baseline="0" noProof="0">
                        <a:ln>
                          <a:noFill/>
                        </a:ln>
                        <a:solidFill>
                          <a:srgbClr val="333333"/>
                        </a:solidFill>
                        <a:effectLst/>
                        <a:uLnTx/>
                        <a:uFillTx/>
                        <a:latin typeface="Arial" panose="020B06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GB" sz="1400" b="0" i="0" u="none" strike="noStrike" kern="1200" cap="none" spc="0" normalizeH="0" baseline="0" noProof="0">
                          <a:ln>
                            <a:noFill/>
                          </a:ln>
                          <a:solidFill>
                            <a:srgbClr val="333333"/>
                          </a:solidFill>
                          <a:effectLst/>
                          <a:uLnTx/>
                          <a:uFillTx/>
                          <a:latin typeface="Arial" panose="020B0604020202020204" pitchFamily="34" charset="0"/>
                          <a:ea typeface="+mn-ea"/>
                          <a:cs typeface="+mn-cs"/>
                        </a:rPr>
                        <a:t>Across England, the prevalence of ‘increasing or higher risk’ drinking is highest in the least deprived areas. Meanwhile, the rate of hospital admissions for alcohol-related conditions is highest in the most deprived areas. This mismatch represents a phenomenon known as the 'alcohol harm paradox' and is believed to be due to interactions of alcohol consumption with other health behaviours which are more prevalent in deprived areas such as smoking, poor diet and exercise.</a:t>
                      </a:r>
                      <a:r>
                        <a:rPr kumimoji="0" lang="en-GB" sz="1400" b="0" i="0" u="none" strike="noStrike" kern="1200" cap="none" spc="0" normalizeH="0" baseline="30000" noProof="0">
                          <a:ln>
                            <a:noFill/>
                          </a:ln>
                          <a:solidFill>
                            <a:srgbClr val="333333"/>
                          </a:solidFill>
                          <a:effectLst/>
                          <a:uLnTx/>
                          <a:uFillTx/>
                          <a:latin typeface="Arial" panose="020B0604020202020204" pitchFamily="34" charset="0"/>
                          <a:ea typeface="+mn-ea"/>
                          <a:cs typeface="+mn-cs"/>
                        </a:rPr>
                        <a:t>1</a:t>
                      </a:r>
                      <a:endParaRPr kumimoji="0" lang="en-GB" sz="1400" b="0" i="0" u="none" strike="noStrike" kern="1200" cap="none" spc="0" normalizeH="0" baseline="0" noProof="0">
                        <a:ln>
                          <a:noFill/>
                        </a:ln>
                        <a:solidFill>
                          <a:srgbClr val="333333"/>
                        </a:solidFill>
                        <a:effectLst/>
                        <a:uLnTx/>
                        <a:uFillTx/>
                        <a:latin typeface="Arial" panose="020B0604020202020204" pitchFamily="34" charset="0"/>
                        <a:ea typeface="+mn-ea"/>
                        <a:cs typeface="+mn-cs"/>
                      </a:endParaRPr>
                    </a:p>
                  </a:txBody>
                  <a:tcPr/>
                </a:tc>
                <a:extLst>
                  <a:ext uri="{0D108BD9-81ED-4DB2-BD59-A6C34878D82A}">
                    <a16:rowId xmlns:a16="http://schemas.microsoft.com/office/drawing/2014/main" val="2810670529"/>
                  </a:ext>
                </a:extLst>
              </a:tr>
              <a:tr h="1654192">
                <a:tc>
                  <a:txBody>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400" b="1" i="0" u="none" strike="noStrike" kern="0" cap="none" spc="0" normalizeH="0" baseline="0" noProof="0">
                          <a:ln>
                            <a:noFill/>
                          </a:ln>
                          <a:solidFill>
                            <a:srgbClr val="353E43"/>
                          </a:solidFill>
                          <a:effectLst/>
                          <a:uLnTx/>
                          <a:uFillTx/>
                          <a:latin typeface="+mn-lt"/>
                          <a:ea typeface="+mn-ea"/>
                          <a:cs typeface="Arial"/>
                          <a:sym typeface="Arial"/>
                        </a:rPr>
                        <a:t>Drug Misuse </a:t>
                      </a:r>
                      <a:endParaRPr kumimoji="0" lang="en-GB" sz="1400" b="1" i="0" u="none" strike="noStrike" kern="0" cap="none" spc="0" normalizeH="0" baseline="0" noProof="0">
                        <a:ln>
                          <a:noFill/>
                        </a:ln>
                        <a:solidFill>
                          <a:srgbClr val="353E43"/>
                        </a:solidFill>
                        <a:effectLst/>
                        <a:uLnTx/>
                        <a:uFillTx/>
                        <a:latin typeface="+mn-lt"/>
                        <a:ea typeface="+mn-ea"/>
                        <a:cs typeface="Arial"/>
                      </a:endParaRPr>
                    </a:p>
                    <a:p>
                      <a:pPr marL="285750" marR="0" lvl="0" indent="-285750" algn="l" defTabSz="914400" rtl="0" eaLnBrk="1" fontAlgn="auto" latinLnBrk="0" hangingPunct="1">
                        <a:lnSpc>
                          <a:spcPct val="107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333333"/>
                          </a:solidFill>
                          <a:effectLst/>
                          <a:uLnTx/>
                          <a:uFillTx/>
                          <a:latin typeface="Arial" panose="020B0604020202020204" pitchFamily="34" charset="0"/>
                          <a:ea typeface="+mn-ea"/>
                          <a:cs typeface="+mn-cs"/>
                        </a:rPr>
                        <a:t>Between 2018-2020, the </a:t>
                      </a:r>
                      <a:r>
                        <a:rPr kumimoji="0" lang="en-GB" sz="1400" b="0" i="0" u="none" strike="noStrike" kern="1200" cap="none" spc="0" normalizeH="0" baseline="0" noProof="0">
                          <a:ln>
                            <a:noFill/>
                          </a:ln>
                          <a:solidFill>
                            <a:srgbClr val="000000"/>
                          </a:solidFill>
                          <a:effectLst/>
                          <a:uLnTx/>
                          <a:uFillTx/>
                          <a:latin typeface="Arial" panose="020B0604020202020204" pitchFamily="34" charset="0"/>
                          <a:ea typeface="+mn-ea"/>
                          <a:cs typeface="+mn-cs"/>
                          <a:hlinkClick r:id="rId3">
                            <a:extLst>
                              <a:ext uri="{A12FA001-AC4F-418D-AE19-62706E023703}">
                                <ahyp:hlinkClr xmlns:ahyp="http://schemas.microsoft.com/office/drawing/2018/hyperlinkcolor" val="tx"/>
                              </a:ext>
                            </a:extLst>
                          </a:hlinkClick>
                        </a:rPr>
                        <a:t>rate of death due to drug misuse</a:t>
                      </a:r>
                      <a:r>
                        <a:rPr kumimoji="0" lang="en-GB" sz="1400" b="0" i="0" u="none" strike="noStrike" kern="1200" cap="none" spc="0" normalizeH="0" baseline="0" noProof="0">
                          <a:ln>
                            <a:noFill/>
                          </a:ln>
                          <a:solidFill>
                            <a:srgbClr val="333333"/>
                          </a:solidFill>
                          <a:effectLst/>
                          <a:uLnTx/>
                          <a:uFillTx/>
                          <a:latin typeface="Arial" panose="020B0604020202020204" pitchFamily="34" charset="0"/>
                          <a:ea typeface="+mn-ea"/>
                          <a:cs typeface="+mn-cs"/>
                        </a:rPr>
                        <a:t> in London was 3.5 per 100,000 people, lower than for England (5.0 per 100,000) and lowest of any region. Within London, </a:t>
                      </a:r>
                      <a:r>
                        <a:rPr kumimoji="0" lang="en-GB" sz="1400" b="0" i="0" u="none" strike="noStrike" kern="1200" cap="none" spc="0" normalizeH="0" baseline="0" noProof="0">
                          <a:ln>
                            <a:noFill/>
                          </a:ln>
                          <a:solidFill>
                            <a:srgbClr val="000000"/>
                          </a:solidFill>
                          <a:effectLst/>
                          <a:uLnTx/>
                          <a:uFillTx/>
                          <a:latin typeface="Arial" panose="020B0604020202020204" pitchFamily="34" charset="0"/>
                          <a:ea typeface="+mn-ea"/>
                          <a:cs typeface="+mn-cs"/>
                          <a:hlinkClick r:id="rId3">
                            <a:extLst>
                              <a:ext uri="{A12FA001-AC4F-418D-AE19-62706E023703}">
                                <ahyp:hlinkClr xmlns:ahyp="http://schemas.microsoft.com/office/drawing/2018/hyperlinkcolor" val="tx"/>
                              </a:ext>
                            </a:extLst>
                          </a:hlinkClick>
                        </a:rPr>
                        <a:t>rates ranged</a:t>
                      </a:r>
                      <a:r>
                        <a:rPr kumimoji="0" lang="en-GB" sz="1400" b="0" i="0" u="none" strike="noStrike" kern="1200" cap="none" spc="0" normalizeH="0" baseline="0" noProof="0">
                          <a:ln>
                            <a:noFill/>
                          </a:ln>
                          <a:solidFill>
                            <a:srgbClr val="333333"/>
                          </a:solidFill>
                          <a:effectLst/>
                          <a:uLnTx/>
                          <a:uFillTx/>
                          <a:latin typeface="Arial" panose="020B0604020202020204" pitchFamily="34" charset="0"/>
                          <a:ea typeface="+mn-ea"/>
                          <a:cs typeface="+mn-cs"/>
                        </a:rPr>
                        <a:t> from 1.9 per 100,000 in Enfield up to 8.0 per 100,000 in Hammersmith and Fulham.</a:t>
                      </a:r>
                      <a:r>
                        <a:rPr kumimoji="0" lang="en-GB" sz="1400" b="0" i="0" u="none" strike="noStrike" kern="1200" cap="none" spc="0" normalizeH="0" baseline="30000" noProof="0">
                          <a:ln>
                            <a:noFill/>
                          </a:ln>
                          <a:solidFill>
                            <a:srgbClr val="333333"/>
                          </a:solidFill>
                          <a:effectLst/>
                          <a:uLnTx/>
                          <a:uFillTx/>
                          <a:latin typeface="Arial" panose="020B0604020202020204" pitchFamily="34" charset="0"/>
                          <a:ea typeface="+mn-ea"/>
                          <a:cs typeface="+mn-cs"/>
                        </a:rPr>
                        <a:t>3</a:t>
                      </a:r>
                      <a:r>
                        <a:rPr kumimoji="0" lang="en-GB" sz="1400" b="0" i="0" u="none" strike="noStrike" kern="1200" cap="none" spc="0" normalizeH="0" baseline="0" noProof="0">
                          <a:ln>
                            <a:noFill/>
                          </a:ln>
                          <a:solidFill>
                            <a:srgbClr val="333333"/>
                          </a:solidFill>
                          <a:effectLst/>
                          <a:uLnTx/>
                          <a:uFillTx/>
                          <a:latin typeface="Arial" panose="020B0604020202020204" pitchFamily="34" charset="0"/>
                          <a:ea typeface="+mn-ea"/>
                          <a:cs typeface="+mn-cs"/>
                        </a:rPr>
                        <a:t> </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333333"/>
                          </a:solidFill>
                          <a:effectLst/>
                          <a:uLnTx/>
                          <a:uFillTx/>
                          <a:latin typeface="Arial" panose="020B0604020202020204" pitchFamily="34" charset="0"/>
                          <a:ea typeface="+mn-ea"/>
                          <a:cs typeface="+mn-cs"/>
                        </a:rPr>
                        <a:t>Data highlights that in England and Wales, the rate of deaths due to drug misuse continue to be </a:t>
                      </a:r>
                      <a:r>
                        <a:rPr kumimoji="0" lang="en-GB" sz="1400" b="0" i="0" u="none" strike="noStrike" kern="1200" cap="none" spc="0" normalizeH="0" baseline="0" noProof="0">
                          <a:ln>
                            <a:noFill/>
                          </a:ln>
                          <a:solidFill>
                            <a:srgbClr val="000000"/>
                          </a:solidFill>
                          <a:effectLst/>
                          <a:uLnTx/>
                          <a:uFillTx/>
                          <a:latin typeface="Arial" panose="020B0604020202020204" pitchFamily="34" charset="0"/>
                          <a:ea typeface="+mn-ea"/>
                          <a:cs typeface="+mn-cs"/>
                          <a:hlinkClick r:id="rId4">
                            <a:extLst>
                              <a:ext uri="{A12FA001-AC4F-418D-AE19-62706E023703}">
                                <ahyp:hlinkClr xmlns:ahyp="http://schemas.microsoft.com/office/drawing/2018/hyperlinkcolor" val="tx"/>
                              </a:ext>
                            </a:extLst>
                          </a:hlinkClick>
                        </a:rPr>
                        <a:t>highest among those born in the 1970s</a:t>
                      </a:r>
                      <a:r>
                        <a:rPr kumimoji="0" lang="en-GB" sz="1400" b="0" i="0" u="none" strike="noStrike" kern="1200" cap="none" spc="0" normalizeH="0" baseline="0" noProof="0">
                          <a:ln>
                            <a:noFill/>
                          </a:ln>
                          <a:solidFill>
                            <a:srgbClr val="333333"/>
                          </a:solidFill>
                          <a:effectLst/>
                          <a:uLnTx/>
                          <a:uFillTx/>
                          <a:latin typeface="Arial" panose="020B0604020202020204" pitchFamily="34" charset="0"/>
                          <a:ea typeface="+mn-ea"/>
                          <a:cs typeface="+mn-cs"/>
                        </a:rPr>
                        <a:t> with the highest rate in those aged 40 to 49.</a:t>
                      </a:r>
                      <a:r>
                        <a:rPr kumimoji="0" lang="en-GB" sz="1400" b="0" i="0" u="none" strike="noStrike" kern="1200" cap="none" spc="0" normalizeH="0" baseline="30000" noProof="0">
                          <a:ln>
                            <a:noFill/>
                          </a:ln>
                          <a:solidFill>
                            <a:srgbClr val="333333"/>
                          </a:solidFill>
                          <a:effectLst/>
                          <a:uLnTx/>
                          <a:uFillTx/>
                          <a:latin typeface="Arial" panose="020B0604020202020204" pitchFamily="34" charset="0"/>
                          <a:ea typeface="+mn-ea"/>
                          <a:cs typeface="+mn-cs"/>
                        </a:rPr>
                        <a:t>4</a:t>
                      </a:r>
                      <a:r>
                        <a:rPr kumimoji="0" lang="en-GB" sz="1400" b="0" i="0" u="none" strike="noStrike" kern="1200" cap="none" spc="0" normalizeH="0" baseline="0" noProof="0">
                          <a:ln>
                            <a:noFill/>
                          </a:ln>
                          <a:solidFill>
                            <a:srgbClr val="333333"/>
                          </a:solidFill>
                          <a:effectLst/>
                          <a:uLnTx/>
                          <a:uFillTx/>
                          <a:latin typeface="Arial" panose="020B0604020202020204" pitchFamily="34" charset="0"/>
                          <a:ea typeface="+mn-ea"/>
                          <a:cs typeface="+mn-cs"/>
                        </a:rPr>
                        <a:t> </a:t>
                      </a:r>
                    </a:p>
                  </a:txBody>
                  <a:tcPr/>
                </a:tc>
                <a:extLst>
                  <a:ext uri="{0D108BD9-81ED-4DB2-BD59-A6C34878D82A}">
                    <a16:rowId xmlns:a16="http://schemas.microsoft.com/office/drawing/2014/main" val="2931542204"/>
                  </a:ext>
                </a:extLst>
              </a:tr>
            </a:tbl>
          </a:graphicData>
        </a:graphic>
      </p:graphicFrame>
    </p:spTree>
    <p:extLst>
      <p:ext uri="{BB962C8B-B14F-4D97-AF65-F5344CB8AC3E}">
        <p14:creationId xmlns:p14="http://schemas.microsoft.com/office/powerpoint/2010/main" val="23151418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20000"/>
            <a:lumOff val="80000"/>
          </a:schemeClr>
        </a:solidFill>
        <a:effectLst/>
      </p:bgPr>
    </p:bg>
    <p:spTree>
      <p:nvGrpSpPr>
        <p:cNvPr id="1" name="Shape 237"/>
        <p:cNvGrpSpPr/>
        <p:nvPr/>
      </p:nvGrpSpPr>
      <p:grpSpPr>
        <a:xfrm>
          <a:off x="0" y="0"/>
          <a:ext cx="0" cy="0"/>
          <a:chOff x="0" y="0"/>
          <a:chExt cx="0" cy="0"/>
        </a:xfrm>
      </p:grpSpPr>
      <p:sp>
        <p:nvSpPr>
          <p:cNvPr id="238" name="Google Shape;238;p2"/>
          <p:cNvSpPr txBox="1">
            <a:spLocks noGrp="1"/>
          </p:cNvSpPr>
          <p:nvPr>
            <p:ph type="title"/>
          </p:nvPr>
        </p:nvSpPr>
        <p:spPr>
          <a:xfrm>
            <a:off x="986467" y="2556741"/>
            <a:ext cx="10626063" cy="507791"/>
          </a:xfrm>
          <a:prstGeom prst="rect">
            <a:avLst/>
          </a:prstGeom>
          <a:noFill/>
          <a:ln>
            <a:noFill/>
          </a:ln>
        </p:spPr>
        <p:txBody>
          <a:bodyPr spcFirstLastPara="1" wrap="square" lIns="0" tIns="45700" rIns="91425" bIns="45700" anchor="t" anchorCtr="0">
            <a:spAutoFit/>
          </a:bodyPr>
          <a:lstStyle/>
          <a:p>
            <a:pPr marL="0" lvl="0" indent="0" algn="l" rtl="0">
              <a:lnSpc>
                <a:spcPct val="90000"/>
              </a:lnSpc>
              <a:spcBef>
                <a:spcPts val="0"/>
              </a:spcBef>
              <a:spcAft>
                <a:spcPts val="0"/>
              </a:spcAft>
              <a:buClr>
                <a:schemeClr val="lt1"/>
              </a:buClr>
              <a:buSzPts val="3000"/>
              <a:buFont typeface="Arial"/>
              <a:buNone/>
            </a:pPr>
            <a:r>
              <a:rPr lang="en-GB" sz="3000" spc="190">
                <a:solidFill>
                  <a:schemeClr val="tx1"/>
                </a:solidFill>
                <a:latin typeface="Arial"/>
                <a:ea typeface="Arial"/>
                <a:cs typeface="Arial"/>
                <a:sym typeface="Arial"/>
              </a:rPr>
              <a:t>PART 5: DEA</a:t>
            </a:r>
            <a:r>
              <a:rPr lang="en-GB" sz="3000" spc="190">
                <a:solidFill>
                  <a:schemeClr val="tx1"/>
                </a:solidFill>
              </a:rPr>
              <a:t>TH AND</a:t>
            </a:r>
            <a:r>
              <a:rPr lang="en-GB" sz="3000" spc="190">
                <a:solidFill>
                  <a:schemeClr val="tx1"/>
                </a:solidFill>
                <a:latin typeface="Arial"/>
                <a:ea typeface="Arial"/>
                <a:cs typeface="Arial"/>
                <a:sym typeface="Arial"/>
              </a:rPr>
              <a:t> ILLNESS IN LONDON</a:t>
            </a:r>
            <a:endParaRPr sz="3000" spc="190">
              <a:solidFill>
                <a:schemeClr val="tx1"/>
              </a:solidFill>
              <a:latin typeface="Arial"/>
              <a:ea typeface="Arial"/>
              <a:cs typeface="Arial"/>
              <a:sym typeface="Arial"/>
            </a:endParaRPr>
          </a:p>
        </p:txBody>
      </p:sp>
      <p:cxnSp>
        <p:nvCxnSpPr>
          <p:cNvPr id="242" name="Google Shape;242;p2">
            <a:extLst>
              <a:ext uri="{C183D7F6-B498-43B3-948B-1728B52AA6E4}">
                <adec:decorative xmlns:adec="http://schemas.microsoft.com/office/drawing/2017/decorative" val="1"/>
              </a:ext>
            </a:extLst>
          </p:cNvPr>
          <p:cNvCxnSpPr/>
          <p:nvPr/>
        </p:nvCxnSpPr>
        <p:spPr>
          <a:xfrm>
            <a:off x="666543" y="3634817"/>
            <a:ext cx="10945999" cy="0"/>
          </a:xfrm>
          <a:prstGeom prst="straightConnector1">
            <a:avLst/>
          </a:prstGeom>
          <a:noFill/>
          <a:ln w="28575" cap="flat" cmpd="sng">
            <a:solidFill>
              <a:schemeClr val="tx1"/>
            </a:solidFill>
            <a:prstDash val="solid"/>
            <a:round/>
            <a:headEnd type="none" w="sm" len="sm"/>
            <a:tailEnd type="none" w="sm" len="sm"/>
          </a:ln>
        </p:spPr>
      </p:cxnSp>
    </p:spTree>
    <p:extLst>
      <p:ext uri="{BB962C8B-B14F-4D97-AF65-F5344CB8AC3E}">
        <p14:creationId xmlns:p14="http://schemas.microsoft.com/office/powerpoint/2010/main" val="36515115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0" name="Title 2">
            <a:extLst>
              <a:ext uri="{FF2B5EF4-FFF2-40B4-BE49-F238E27FC236}">
                <a16:creationId xmlns:a16="http://schemas.microsoft.com/office/drawing/2014/main" id="{23A2DC08-ACBF-814F-AB3C-4F7FFB9830CA}"/>
              </a:ext>
            </a:extLst>
          </p:cNvPr>
          <p:cNvSpPr>
            <a:spLocks noGrp="1"/>
          </p:cNvSpPr>
          <p:nvPr>
            <p:ph type="title"/>
          </p:nvPr>
        </p:nvSpPr>
        <p:spPr>
          <a:xfrm>
            <a:off x="648338" y="675690"/>
            <a:ext cx="11046354" cy="507791"/>
          </a:xfrm>
          <a:noFill/>
          <a:ln>
            <a:noFill/>
          </a:ln>
        </p:spPr>
        <p:style>
          <a:lnRef idx="2">
            <a:schemeClr val="dk1">
              <a:shade val="50000"/>
            </a:schemeClr>
          </a:lnRef>
          <a:fillRef idx="1">
            <a:schemeClr val="dk1"/>
          </a:fillRef>
          <a:effectRef idx="0">
            <a:schemeClr val="dk1"/>
          </a:effectRef>
          <a:fontRef idx="minor">
            <a:schemeClr val="lt1"/>
          </a:fontRef>
        </p:style>
        <p:txBody>
          <a:bodyPr wrap="square" anchor="t" anchorCtr="0">
            <a:spAutoFit/>
          </a:bodyPr>
          <a:lstStyle/>
          <a:p>
            <a:r>
              <a:rPr lang="en-US" sz="3000" spc="190">
                <a:solidFill>
                  <a:srgbClr val="0082B3"/>
                </a:solidFill>
                <a:ea typeface="Aktiv Grotesk" panose="020B0504020202020204" pitchFamily="34" charset="0"/>
              </a:rPr>
              <a:t>PART 5 DEATH AND ILLNESS IN LONDON</a:t>
            </a:r>
          </a:p>
        </p:txBody>
      </p:sp>
      <p:sp>
        <p:nvSpPr>
          <p:cNvPr id="40" name="TextBox 39">
            <a:extLst>
              <a:ext uri="{FF2B5EF4-FFF2-40B4-BE49-F238E27FC236}">
                <a16:creationId xmlns:a16="http://schemas.microsoft.com/office/drawing/2014/main" id="{27B07B3D-F66A-9646-9C2D-95983657B7C2}"/>
              </a:ext>
            </a:extLst>
          </p:cNvPr>
          <p:cNvSpPr txBox="1"/>
          <p:nvPr/>
        </p:nvSpPr>
        <p:spPr bwMode="gray">
          <a:xfrm>
            <a:off x="648338" y="1636294"/>
            <a:ext cx="10600738" cy="3801979"/>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1400" kern="0">
                <a:solidFill>
                  <a:srgbClr val="353E43"/>
                </a:solidFill>
                <a:latin typeface="Arial"/>
                <a:cs typeface="Arial"/>
                <a:sym typeface="Arial"/>
              </a:rPr>
              <a:t>This section examines how both the socioenvironmental (Part 3), and behavioural (Part 4) factors lead to health inequalities in London's disease and death rates.</a:t>
            </a:r>
            <a:r>
              <a:rPr kumimoji="0" lang="en-GB" sz="1400" b="0" i="0" u="none" strike="noStrike" kern="0" cap="none" spc="0" normalizeH="0" baseline="0" noProof="0">
                <a:ln>
                  <a:noFill/>
                </a:ln>
                <a:solidFill>
                  <a:srgbClr val="353E43"/>
                </a:solidFill>
                <a:effectLst/>
                <a:uLnTx/>
                <a:uFillTx/>
                <a:latin typeface="Arial"/>
                <a:ea typeface="+mn-ea"/>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The data presented in this section highlights the diseases and causes of death are driving inequalities in life expectancy, healthy life expectancy and disability-free life expectancy (</a:t>
            </a:r>
            <a:r>
              <a:rPr lang="en-GB" sz="1400" kern="0">
                <a:solidFill>
                  <a:srgbClr val="353E43"/>
                </a:solidFill>
                <a:latin typeface="Arial"/>
                <a:cs typeface="Arial"/>
                <a:sym typeface="Arial"/>
              </a:rPr>
              <a:t>Part 2) </a:t>
            </a:r>
            <a:r>
              <a:rPr kumimoji="0" lang="en-GB" sz="1400" b="0" i="0" u="none" strike="noStrike" kern="0" cap="none" spc="0" normalizeH="0" baseline="0" noProof="0">
                <a:ln>
                  <a:noFill/>
                </a:ln>
                <a:solidFill>
                  <a:srgbClr val="353E43"/>
                </a:solidFill>
                <a:effectLst/>
                <a:uLnTx/>
                <a:uFillTx/>
                <a:latin typeface="Arial"/>
                <a:ea typeface="+mn-ea"/>
                <a:cs typeface="Arial"/>
                <a:sym typeface="Arial"/>
              </a:rPr>
              <a:t>seen in London. </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600"/>
              </a:spcAft>
              <a:buClr>
                <a:srgbClr val="000000"/>
              </a:buClr>
              <a:buSzTx/>
              <a:buFontTx/>
              <a:buNone/>
              <a:tabLst/>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Specifically in this part we will examine below topics and present data cut by dimensions of inequality where available:</a:t>
            </a:r>
          </a:p>
          <a:p>
            <a:pPr marL="800100" marR="0" lvl="1" indent="-3429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Premature and preventable mortality</a:t>
            </a:r>
          </a:p>
          <a:p>
            <a:pPr marL="800100" marR="0" lvl="1" indent="-3429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Causes of death</a:t>
            </a:r>
          </a:p>
          <a:p>
            <a:pPr marL="800100" marR="0" lvl="1" indent="-3429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Causes of illness (morbidity)</a:t>
            </a:r>
          </a:p>
          <a:p>
            <a:pPr marL="800100" marR="0" lvl="1" indent="-3429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Mental health of adult Londoners</a:t>
            </a:r>
          </a:p>
          <a:p>
            <a:pPr marL="800100" marR="0" lvl="1" indent="-342900" algn="l" defTabSz="914400" rtl="0" eaLnBrk="1" fontAlgn="auto" latinLnBrk="0" hangingPunct="1">
              <a:lnSpc>
                <a:spcPct val="100000"/>
              </a:lnSpc>
              <a:spcBef>
                <a:spcPts val="0"/>
              </a:spcBef>
              <a:spcAft>
                <a:spcPts val="0"/>
              </a:spcAft>
              <a:buClr>
                <a:srgbClr val="000000"/>
              </a:buClr>
              <a:buSzTx/>
              <a:buFont typeface="+mj-lt"/>
              <a:buAutoNum type="arabicPeriod"/>
              <a:tabLst/>
              <a:defRPr/>
            </a:pPr>
            <a:r>
              <a:rPr lang="en-GB" sz="1400" kern="0">
                <a:solidFill>
                  <a:srgbClr val="353E43"/>
                </a:solidFill>
                <a:latin typeface="Arial"/>
                <a:cs typeface="Arial"/>
                <a:sym typeface="Arial"/>
              </a:rPr>
              <a:t>Infant mortality</a:t>
            </a:r>
            <a:endParaRPr kumimoji="0" lang="en-GB" sz="1400" b="0" i="0" u="none" strike="noStrike" kern="0" cap="none" spc="0" normalizeH="0" baseline="0" noProof="0">
              <a:ln>
                <a:noFill/>
              </a:ln>
              <a:solidFill>
                <a:srgbClr val="353E43"/>
              </a:solidFill>
              <a:effectLst/>
              <a:uLnTx/>
              <a:uFillTx/>
              <a:latin typeface="Arial"/>
              <a:ea typeface="+mn-ea"/>
              <a:cs typeface="Arial"/>
              <a:sym typeface="Arial"/>
            </a:endParaRPr>
          </a:p>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a:ln>
                <a:noFill/>
              </a:ln>
              <a:solidFill>
                <a:srgbClr val="353E43"/>
              </a:solidFill>
              <a:effectLst/>
              <a:uLnTx/>
              <a:uFillTx/>
              <a:latin typeface="Arial"/>
              <a:ea typeface="+mn-ea"/>
              <a:cs typeface="Arial"/>
              <a:sym typeface="Arial"/>
            </a:endParaRPr>
          </a:p>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a:ln>
                <a:noFill/>
              </a:ln>
              <a:solidFill>
                <a:srgbClr val="353E43"/>
              </a:solidFill>
              <a:effectLst/>
              <a:uLnTx/>
              <a:uFillTx/>
              <a:latin typeface="Arial"/>
              <a:ea typeface="+mn-ea"/>
              <a:cs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a:ln>
                <a:noFill/>
              </a:ln>
              <a:solidFill>
                <a:srgbClr val="353E43"/>
              </a:solidFill>
              <a:effectLst/>
              <a:uLnTx/>
              <a:uFillTx/>
              <a:latin typeface="Arial"/>
              <a:ea typeface="+mn-ea"/>
              <a:cs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a:ln>
                <a:noFill/>
              </a:ln>
              <a:solidFill>
                <a:srgbClr val="353E43"/>
              </a:solidFill>
              <a:effectLst/>
              <a:uLnTx/>
              <a:uFillTx/>
              <a:latin typeface="Arial"/>
              <a:ea typeface="+mn-ea"/>
              <a:cs typeface="Arial"/>
            </a:endParaRPr>
          </a:p>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353E43"/>
              </a:solidFill>
              <a:effectLst/>
              <a:uLnTx/>
              <a:uFillTx/>
              <a:latin typeface="Arial"/>
              <a:ea typeface="+mn-ea"/>
              <a:cs typeface="Arial"/>
            </a:endParaRPr>
          </a:p>
        </p:txBody>
      </p:sp>
    </p:spTree>
    <p:extLst>
      <p:ext uri="{BB962C8B-B14F-4D97-AF65-F5344CB8AC3E}">
        <p14:creationId xmlns:p14="http://schemas.microsoft.com/office/powerpoint/2010/main" val="32124373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D3BA56CD-E00B-4B65-BC8D-7A17E0AB83BF}"/>
              </a:ext>
            </a:extLst>
          </p:cNvPr>
          <p:cNvSpPr txBox="1">
            <a:spLocks noGrp="1"/>
          </p:cNvSpPr>
          <p:nvPr>
            <p:ph type="title" idx="4294967295"/>
          </p:nvPr>
        </p:nvSpPr>
        <p:spPr>
          <a:xfrm>
            <a:off x="651151" y="473680"/>
            <a:ext cx="11046354" cy="923289"/>
          </a:xfrm>
          <a:prstGeom prst="rect">
            <a:avLst/>
          </a:prstGeom>
          <a:noFill/>
          <a:ln w="25400" cap="flat" cmpd="sng" algn="ctr">
            <a:noFill/>
            <a:prstDash val="solid"/>
          </a:ln>
          <a:effectLst/>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0" tIns="45700" rIns="91425" bIns="457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chemeClr val="accent1"/>
              </a:buClr>
              <a:buSzPts val="2800"/>
              <a:buFont typeface="Arial"/>
              <a:buNone/>
              <a:tabLst/>
              <a:defRPr/>
            </a:pPr>
            <a:r>
              <a:rPr kumimoji="0" lang="en-GB" sz="3000" b="1" i="0" u="none" strike="noStrike" kern="0" cap="none" spc="190" normalizeH="0" baseline="0" noProof="0">
                <a:ln>
                  <a:noFill/>
                </a:ln>
                <a:solidFill>
                  <a:srgbClr val="0082B3"/>
                </a:solidFill>
                <a:effectLst/>
                <a:uLnTx/>
                <a:uFillTx/>
                <a:latin typeface="Arial"/>
                <a:ea typeface="Aktiv Grotesk" panose="020B0504020202020204" pitchFamily="34" charset="0"/>
                <a:cs typeface="Arial"/>
                <a:sym typeface="Arial"/>
              </a:rPr>
              <a:t>PREMATURE MORTALITY WAS THREE TIMES HIGHER IN THE MOST VS LEAST DEPRIVED DECILE</a:t>
            </a:r>
            <a:endParaRPr kumimoji="0" lang="en-US" sz="3000" b="1" i="0" u="none" strike="noStrike" kern="0" cap="none" spc="190" normalizeH="0" baseline="0" noProof="0">
              <a:ln>
                <a:noFill/>
              </a:ln>
              <a:solidFill>
                <a:srgbClr val="0082B3"/>
              </a:solidFill>
              <a:effectLst/>
              <a:uLnTx/>
              <a:uFillTx/>
              <a:latin typeface="Arial"/>
              <a:ea typeface="Aktiv Grotesk" panose="020B0504020202020204" pitchFamily="34" charset="0"/>
              <a:cs typeface="Arial"/>
              <a:sym typeface="Arial"/>
            </a:endParaRPr>
          </a:p>
        </p:txBody>
      </p:sp>
      <p:sp>
        <p:nvSpPr>
          <p:cNvPr id="40" name="TextBox 39">
            <a:extLst>
              <a:ext uri="{FF2B5EF4-FFF2-40B4-BE49-F238E27FC236}">
                <a16:creationId xmlns:a16="http://schemas.microsoft.com/office/drawing/2014/main" id="{27B07B3D-F66A-9646-9C2D-95983657B7C2}"/>
              </a:ext>
            </a:extLst>
          </p:cNvPr>
          <p:cNvSpPr txBox="1"/>
          <p:nvPr/>
        </p:nvSpPr>
        <p:spPr bwMode="gray">
          <a:xfrm>
            <a:off x="546053" y="1548822"/>
            <a:ext cx="5320589" cy="4835498"/>
          </a:xfrm>
          <a:prstGeom prst="rect">
            <a:avLst/>
          </a:prstGeom>
          <a:noFill/>
        </p:spPr>
        <p:txBody>
          <a:bodyPr wrap="square" lIns="0" tIns="0" rIns="0" bIns="0" rtlCol="0" anchor="t">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1200" cap="none" spc="0" normalizeH="0" baseline="0" noProof="0">
                <a:ln>
                  <a:noFill/>
                </a:ln>
                <a:solidFill>
                  <a:srgbClr val="212529"/>
                </a:solidFill>
                <a:effectLst/>
                <a:uLnTx/>
                <a:uFillTx/>
                <a:latin typeface="Arial" panose="020B0604020202020204" pitchFamily="34" charset="0"/>
                <a:ea typeface="+mn-ea"/>
                <a:cs typeface="+mn-cs"/>
              </a:rPr>
              <a:t>Premature mortality refers to the age-standardised rate of deaths per 100,000 people aged under 75 years.</a:t>
            </a:r>
            <a:r>
              <a:rPr kumimoji="0" lang="en-GB" sz="1400" b="0" i="0" u="none" strike="noStrike" kern="1200" cap="none" spc="0" normalizeH="0" baseline="30000" noProof="0">
                <a:ln>
                  <a:noFill/>
                </a:ln>
                <a:solidFill>
                  <a:srgbClr val="212529"/>
                </a:solidFill>
                <a:effectLst/>
                <a:uLnTx/>
                <a:uFillTx/>
                <a:latin typeface="Arial" panose="020B0604020202020204" pitchFamily="34" charset="0"/>
                <a:ea typeface="+mn-ea"/>
                <a:cs typeface="+mn-cs"/>
              </a:rPr>
              <a:t>1,2</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lang="en-GB" sz="1400" baseline="30000">
              <a:solidFill>
                <a:srgbClr val="212529"/>
              </a:solidFill>
              <a:latin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1200" cap="none" spc="0" normalizeH="0" baseline="0" noProof="0">
                <a:ln>
                  <a:noFill/>
                </a:ln>
                <a:solidFill>
                  <a:srgbClr val="333333"/>
                </a:solidFill>
                <a:effectLst/>
                <a:uLnTx/>
                <a:uFillTx/>
                <a:latin typeface="Arial" panose="020B0604020202020204" pitchFamily="34" charset="0"/>
                <a:ea typeface="+mn-ea"/>
                <a:cs typeface="+mn-cs"/>
              </a:rPr>
              <a:t>All-cause premature mortality in London </a:t>
            </a:r>
            <a:r>
              <a:rPr lang="en-GB" sz="1400">
                <a:solidFill>
                  <a:srgbClr val="333333"/>
                </a:solidFill>
                <a:latin typeface="Arial" panose="020B0604020202020204" pitchFamily="34" charset="0"/>
              </a:rPr>
              <a:t>decreased by 13.8% from 2021 to 2022, </a:t>
            </a:r>
            <a:r>
              <a:rPr kumimoji="0" lang="en-GB" sz="1400" b="0" i="0" u="none" strike="noStrike" kern="1200" cap="none" spc="0" normalizeH="0" baseline="0" noProof="0">
                <a:ln>
                  <a:noFill/>
                </a:ln>
                <a:solidFill>
                  <a:srgbClr val="333333"/>
                </a:solidFill>
                <a:effectLst/>
                <a:uLnTx/>
                <a:uFillTx/>
                <a:latin typeface="Arial" panose="020B0604020202020204" pitchFamily="34" charset="0"/>
                <a:ea typeface="+mn-ea"/>
                <a:cs typeface="+mn-cs"/>
              </a:rPr>
              <a:t>representing a return to</a:t>
            </a:r>
            <a:r>
              <a:rPr lang="en-GB" sz="1400">
                <a:solidFill>
                  <a:srgbClr val="333333"/>
                </a:solidFill>
                <a:latin typeface="Arial" panose="020B0604020202020204" pitchFamily="34" charset="0"/>
              </a:rPr>
              <a:t> pre COVID-19 pandemic levels: </a:t>
            </a:r>
          </a:p>
          <a:p>
            <a:pPr marL="742950" lvl="1" indent="-285750">
              <a:buClr>
                <a:srgbClr val="000000"/>
              </a:buClr>
              <a:buFont typeface="Courier New" panose="02070309020205020404" pitchFamily="49" charset="0"/>
              <a:buChar char="o"/>
              <a:defRPr/>
            </a:pPr>
            <a:r>
              <a:rPr lang="en-GB" sz="1400">
                <a:solidFill>
                  <a:srgbClr val="333333"/>
                </a:solidFill>
                <a:latin typeface="Arial" panose="020B0604020202020204" pitchFamily="34" charset="0"/>
              </a:rPr>
              <a:t>Men have a higher premature mortality rate than women (391.7 per 100,000 vs 234 per 100,000) but also experienced the steepest decline post-pandemic (14.6% for males and 12.7% for females).</a:t>
            </a: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endParaRPr kumimoji="0" lang="en-GB" sz="1050" b="0" i="0" u="none" strike="noStrike" kern="1200" cap="none" spc="0" normalizeH="0" baseline="0" noProof="0">
              <a:ln>
                <a:noFill/>
              </a:ln>
              <a:solidFill>
                <a:srgbClr val="333333"/>
              </a:solidFill>
              <a:effectLst/>
              <a:uLnTx/>
              <a:uFillTx/>
              <a:latin typeface="Arial" panose="020B06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1200" cap="none" spc="0" normalizeH="0" baseline="0" noProof="0">
                <a:ln>
                  <a:noFill/>
                </a:ln>
                <a:solidFill>
                  <a:srgbClr val="333333"/>
                </a:solidFill>
                <a:effectLst/>
                <a:uLnTx/>
                <a:uFillTx/>
                <a:latin typeface="Arial" panose="020B0604020202020204" pitchFamily="34" charset="0"/>
                <a:ea typeface="+mn-ea"/>
                <a:cs typeface="+mn-cs"/>
              </a:rPr>
              <a:t>The most recent data on inequalities by deprivation are from 2021. In this data, </a:t>
            </a:r>
            <a:r>
              <a:rPr lang="en-GB" sz="1400">
                <a:solidFill>
                  <a:srgbClr val="333333"/>
                </a:solidFill>
                <a:latin typeface="Arial" panose="020B0604020202020204" pitchFamily="34" charset="0"/>
              </a:rPr>
              <a:t>higher rates of </a:t>
            </a:r>
            <a:r>
              <a:rPr kumimoji="0" lang="en-GB" sz="1400" b="0" i="0" u="none" strike="noStrike" kern="1200" cap="none" spc="0" normalizeH="0" baseline="0" noProof="0">
                <a:ln>
                  <a:noFill/>
                </a:ln>
                <a:solidFill>
                  <a:srgbClr val="333333"/>
                </a:solidFill>
                <a:effectLst/>
                <a:uLnTx/>
                <a:uFillTx/>
                <a:latin typeface="Arial" panose="020B0604020202020204" pitchFamily="34" charset="0"/>
                <a:ea typeface="+mn-ea"/>
                <a:cs typeface="+mn-cs"/>
              </a:rPr>
              <a:t>premature mortality were seen in the most deprived deciles (as seen in Fig. </a:t>
            </a:r>
            <a:r>
              <a:rPr lang="en-GB" sz="1400">
                <a:solidFill>
                  <a:srgbClr val="333333"/>
                </a:solidFill>
                <a:latin typeface="Arial" panose="020B0604020202020204" pitchFamily="34" charset="0"/>
              </a:rPr>
              <a:t>49</a:t>
            </a:r>
            <a:r>
              <a:rPr kumimoji="0" lang="en-GB" sz="1400" b="0" i="0" u="none" strike="noStrike" kern="1200" cap="none" spc="0" normalizeH="0" baseline="0" noProof="0">
                <a:ln>
                  <a:noFill/>
                </a:ln>
                <a:solidFill>
                  <a:srgbClr val="333333"/>
                </a:solidFill>
                <a:effectLst/>
                <a:uLnTx/>
                <a:uFillTx/>
                <a:latin typeface="Arial" panose="020B0604020202020204" pitchFamily="34" charset="0"/>
                <a:ea typeface="+mn-ea"/>
                <a:cs typeface="+mn-cs"/>
              </a:rPr>
              <a:t>).</a:t>
            </a:r>
            <a:r>
              <a:rPr kumimoji="0" lang="en-GB" sz="1400" b="0" i="0" u="none" strike="noStrike" kern="1200" cap="none" spc="0" normalizeH="0" baseline="30000" noProof="0">
                <a:ln>
                  <a:noFill/>
                </a:ln>
                <a:solidFill>
                  <a:srgbClr val="333333"/>
                </a:solidFill>
                <a:effectLst/>
                <a:uLnTx/>
                <a:uFillTx/>
                <a:latin typeface="Arial" panose="020B0604020202020204" pitchFamily="34" charset="0"/>
                <a:ea typeface="+mn-ea"/>
                <a:cs typeface="+mn-cs"/>
              </a:rPr>
              <a:t>1</a:t>
            </a: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GB" sz="1400" b="0" i="0" u="none" strike="noStrike" kern="1200" cap="none" spc="0" normalizeH="0" baseline="0" noProof="0">
                <a:ln>
                  <a:noFill/>
                </a:ln>
                <a:solidFill>
                  <a:srgbClr val="333333"/>
                </a:solidFill>
                <a:effectLst/>
                <a:uLnTx/>
                <a:uFillTx/>
                <a:latin typeface="Arial" panose="020B0604020202020204" pitchFamily="34" charset="0"/>
                <a:ea typeface="+mn-ea"/>
                <a:cs typeface="+mn-cs"/>
              </a:rPr>
              <a:t>The premature mortality rate in the most deprived decile between 2019-21 was consistently nearly three times that of the least deprived decile.</a:t>
            </a: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endParaRPr kumimoji="0" lang="en-GB" sz="1200" b="0" i="0" u="none" strike="noStrike" kern="1200" cap="none" spc="0" normalizeH="0" baseline="0" noProof="0">
              <a:ln>
                <a:noFill/>
              </a:ln>
              <a:solidFill>
                <a:srgbClr val="212529"/>
              </a:solidFill>
              <a:effectLst/>
              <a:uLnTx/>
              <a:uFillTx/>
              <a:latin typeface="Arial" panose="020B06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Under 75 mortality rates from all causes considered preventable* were better for London than the England average.</a:t>
            </a:r>
            <a:r>
              <a:rPr kumimoji="0" lang="en-GB" sz="1400" b="0" i="0" u="none" strike="noStrike" kern="0" cap="none" spc="0" normalizeH="0" baseline="30000" noProof="0">
                <a:ln>
                  <a:noFill/>
                </a:ln>
                <a:solidFill>
                  <a:srgbClr val="353E43"/>
                </a:solidFill>
                <a:effectLst/>
                <a:uLnTx/>
                <a:uFillTx/>
                <a:latin typeface="Arial"/>
                <a:ea typeface="+mn-ea"/>
                <a:cs typeface="Arial"/>
                <a:sym typeface="Arial"/>
              </a:rPr>
              <a:t>2</a:t>
            </a: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This includes for circulatory disease, cancer, liver and respiratory diseases considered preventable* </a:t>
            </a:r>
            <a:endParaRPr kumimoji="0" lang="en-GB" sz="1400" b="0" i="0" u="none" strike="noStrike" kern="0" cap="none" spc="0" normalizeH="0" baseline="30000" noProof="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400" b="1" i="0" u="none" strike="noStrike" kern="0" cap="none" spc="0" normalizeH="0" baseline="0" noProof="0">
                <a:ln>
                  <a:noFill/>
                </a:ln>
                <a:solidFill>
                  <a:srgbClr val="353E43"/>
                </a:solidFill>
                <a:effectLst/>
                <a:uLnTx/>
                <a:uFillTx/>
                <a:latin typeface="Arial"/>
                <a:ea typeface="+mn-ea"/>
                <a:cs typeface="Arial"/>
                <a:sym typeface="Arial"/>
              </a:rPr>
              <a:t>  </a:t>
            </a:r>
            <a:endParaRPr kumimoji="0" lang="en-GB" sz="1400" b="1" i="0" u="none" strike="noStrike" kern="0" cap="none" spc="0" normalizeH="0" baseline="0" noProof="0">
              <a:ln>
                <a:noFill/>
              </a:ln>
              <a:solidFill>
                <a:srgbClr val="353E43"/>
              </a:solidFill>
              <a:effectLst/>
              <a:uLnTx/>
              <a:uFillTx/>
              <a:latin typeface="Arial"/>
              <a:ea typeface="+mn-ea"/>
              <a:cs typeface="Arial"/>
            </a:endParaRPr>
          </a:p>
        </p:txBody>
      </p:sp>
      <p:sp>
        <p:nvSpPr>
          <p:cNvPr id="33" name="Text Placeholder 5">
            <a:extLst>
              <a:ext uri="{FF2B5EF4-FFF2-40B4-BE49-F238E27FC236}">
                <a16:creationId xmlns:a16="http://schemas.microsoft.com/office/drawing/2014/main" id="{DB1AB912-F8CC-0541-AED2-082E4223B659}"/>
              </a:ext>
            </a:extLst>
          </p:cNvPr>
          <p:cNvSpPr txBox="1">
            <a:spLocks/>
          </p:cNvSpPr>
          <p:nvPr/>
        </p:nvSpPr>
        <p:spPr>
          <a:xfrm>
            <a:off x="6096000" y="1515751"/>
            <a:ext cx="5369334" cy="256306"/>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GB" sz="1600" b="1" i="0" u="none" strike="noStrike" kern="1200" cap="none" spc="0" normalizeH="0" baseline="0" noProof="0">
                <a:ln>
                  <a:noFill/>
                </a:ln>
                <a:solidFill>
                  <a:srgbClr val="353E43"/>
                </a:solidFill>
                <a:effectLst/>
                <a:uLnTx/>
                <a:uFillTx/>
                <a:latin typeface="Arial"/>
                <a:ea typeface="+mn-ea"/>
                <a:cs typeface="Arial"/>
                <a:sym typeface="Arial"/>
              </a:rPr>
              <a:t>Fig 49. Premature mortality rates (Age standardised mortality rates for under 75 per 100,000), by deprivation decile for London, 2019-21</a:t>
            </a:r>
          </a:p>
        </p:txBody>
      </p:sp>
      <p:pic>
        <p:nvPicPr>
          <p:cNvPr id="5" name="Picture 4" descr="Graph showing the rate of mortality under the age of 75 by deprivation decile in London for three years; 2019, 2020 and 2021. There is a clear linear trend in all years across deprivation deciles, with the highest in the most deprived decile and lowest rate in the least deprived decile. In 2021, the gap between deciles was higher than it was in 2019. ">
            <a:extLst>
              <a:ext uri="{FF2B5EF4-FFF2-40B4-BE49-F238E27FC236}">
                <a16:creationId xmlns:a16="http://schemas.microsoft.com/office/drawing/2014/main" id="{4ECADBC0-1999-4623-B393-53B0A3EB360D}"/>
              </a:ext>
            </a:extLst>
          </p:cNvPr>
          <p:cNvPicPr>
            <a:picLocks noChangeAspect="1"/>
          </p:cNvPicPr>
          <p:nvPr/>
        </p:nvPicPr>
        <p:blipFill rotWithShape="1">
          <a:blip r:embed="rId3"/>
          <a:srcRect l="16791" t="48893" r="34627" b="763"/>
          <a:stretch/>
        </p:blipFill>
        <p:spPr>
          <a:xfrm>
            <a:off x="6017673" y="2226297"/>
            <a:ext cx="6056858" cy="3399766"/>
          </a:xfrm>
          <a:prstGeom prst="rect">
            <a:avLst/>
          </a:prstGeom>
        </p:spPr>
      </p:pic>
      <p:sp>
        <p:nvSpPr>
          <p:cNvPr id="3" name="TextBox 2">
            <a:extLst>
              <a:ext uri="{FF2B5EF4-FFF2-40B4-BE49-F238E27FC236}">
                <a16:creationId xmlns:a16="http://schemas.microsoft.com/office/drawing/2014/main" id="{86B4D5A3-40E3-6362-98B5-655090AAC14B}"/>
              </a:ext>
            </a:extLst>
          </p:cNvPr>
          <p:cNvSpPr txBox="1"/>
          <p:nvPr/>
        </p:nvSpPr>
        <p:spPr>
          <a:xfrm>
            <a:off x="6174327" y="5695251"/>
            <a:ext cx="5523177" cy="815608"/>
          </a:xfrm>
          <a:prstGeom prst="rect">
            <a:avLst/>
          </a:prstGeom>
          <a:noFill/>
        </p:spPr>
        <p:txBody>
          <a:bodyPr wrap="square">
            <a:spAutoFit/>
          </a:bodyPr>
          <a:lstStyle/>
          <a:p>
            <a:r>
              <a:rPr kumimoji="0" lang="en-GB" sz="1100" b="0" i="0" u="none" strike="noStrike" kern="1200" cap="none" spc="0" normalizeH="0" baseline="0" noProof="0">
                <a:ln>
                  <a:noFill/>
                </a:ln>
                <a:solidFill>
                  <a:srgbClr val="212529"/>
                </a:solidFill>
                <a:effectLst/>
                <a:uLnTx/>
                <a:uFillTx/>
                <a:latin typeface="Arial" panose="020B0604020202020204" pitchFamily="34" charset="0"/>
                <a:ea typeface="+mn-ea"/>
                <a:cs typeface="+mn-cs"/>
              </a:rPr>
              <a:t>*Preventable mortality: Deaths are considered preventable if, in light of the understanding of the determinants of health at the time of death, all or most deaths from the underlying cause could mainly be avoided through public health and primary prevention</a:t>
            </a:r>
            <a:r>
              <a:rPr kumimoji="0" lang="en-GB" sz="1400" b="0" i="0" u="none" strike="noStrike" kern="1200" cap="none" spc="0" normalizeH="0" baseline="0" noProof="0">
                <a:ln>
                  <a:noFill/>
                </a:ln>
                <a:solidFill>
                  <a:srgbClr val="212529"/>
                </a:solidFill>
                <a:effectLst/>
                <a:uLnTx/>
                <a:uFillTx/>
                <a:latin typeface="Arial" panose="020B0604020202020204" pitchFamily="34" charset="0"/>
                <a:ea typeface="+mn-ea"/>
                <a:cs typeface="+mn-cs"/>
              </a:rPr>
              <a:t>.</a:t>
            </a:r>
            <a:endParaRPr lang="en-GB"/>
          </a:p>
        </p:txBody>
      </p:sp>
      <p:sp>
        <p:nvSpPr>
          <p:cNvPr id="15" name="Rectangle 14">
            <a:extLst>
              <a:ext uri="{FF2B5EF4-FFF2-40B4-BE49-F238E27FC236}">
                <a16:creationId xmlns:a16="http://schemas.microsoft.com/office/drawing/2014/main" id="{3970D0D3-80D6-4E77-821F-CA2ED2F76B90}"/>
              </a:ext>
            </a:extLst>
          </p:cNvPr>
          <p:cNvSpPr/>
          <p:nvPr/>
        </p:nvSpPr>
        <p:spPr>
          <a:xfrm>
            <a:off x="479575" y="6455391"/>
            <a:ext cx="1048527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effectLst/>
                <a:uLnTx/>
                <a:uFillTx/>
                <a:latin typeface="Arial"/>
                <a:ea typeface="+mn-ea"/>
                <a:cs typeface="Arial" panose="020B0604020202020204" pitchFamily="34" charset="0"/>
              </a:rPr>
              <a:t>Source</a:t>
            </a:r>
            <a:r>
              <a:rPr kumimoji="0" lang="en-US" sz="1000" b="0" i="0" u="none" strike="noStrike" kern="1200" cap="none" spc="0" normalizeH="0" baseline="0" noProof="0">
                <a:ln>
                  <a:noFill/>
                </a:ln>
                <a:effectLst/>
                <a:uLnTx/>
                <a:uFillTx/>
                <a:latin typeface="Arial"/>
                <a:ea typeface="+mn-ea"/>
                <a:cs typeface="Arial" panose="020B0604020202020204" pitchFamily="34" charset="0"/>
                <a:sym typeface="Wingdings" panose="05000000000000000000" pitchFamily="2" charset="2"/>
              </a:rPr>
              <a:t>: (1) </a:t>
            </a:r>
            <a:r>
              <a:rPr kumimoji="0" lang="en-US" sz="1000" b="0" i="0" u="none" strike="noStrike" kern="1200" cap="none" spc="0" normalizeH="0" baseline="0" noProof="0">
                <a:ln>
                  <a:noFill/>
                </a:ln>
                <a:effectLst/>
                <a:uLnTx/>
                <a:uFillTx/>
                <a:latin typeface="Arial"/>
                <a:ea typeface="+mn-ea"/>
                <a:cs typeface="Arial"/>
                <a:hlinkClick r:id="rId4">
                  <a:extLst>
                    <a:ext uri="{A12FA001-AC4F-418D-AE19-62706E023703}">
                      <ahyp:hlinkClr xmlns:ahyp="http://schemas.microsoft.com/office/drawing/2018/hyperlinkcolor" val="tx"/>
                    </a:ext>
                  </a:extLst>
                </a:hlinkClick>
              </a:rPr>
              <a:t>Figure 7b, Health Profile for London, 2021</a:t>
            </a:r>
            <a:r>
              <a:rPr kumimoji="0" lang="en-GB" sz="1000" b="0" i="0" u="none" strike="noStrike" kern="1200" cap="none" spc="0" normalizeH="0" baseline="0" noProof="0">
                <a:ln>
                  <a:noFill/>
                </a:ln>
                <a:effectLst/>
                <a:uLnTx/>
                <a:uFillTx/>
                <a:latin typeface="Arial"/>
                <a:ea typeface="+mn-ea"/>
                <a:cs typeface="+mn-cs"/>
              </a:rPr>
              <a:t> (2)</a:t>
            </a:r>
            <a:r>
              <a:rPr kumimoji="0" lang="en-GB" sz="1000" b="0" i="0" u="none" strike="noStrike" kern="1200" cap="none" spc="0" normalizeH="0" baseline="0" noProof="0">
                <a:ln>
                  <a:noFill/>
                </a:ln>
                <a:effectLst/>
                <a:uLnTx/>
                <a:uFillTx/>
                <a:latin typeface="Arial"/>
                <a:ea typeface="+mn-ea"/>
                <a:cs typeface="+mn-cs"/>
                <a:hlinkClick r:id="rId5">
                  <a:extLst>
                    <a:ext uri="{A12FA001-AC4F-418D-AE19-62706E023703}">
                      <ahyp:hlinkClr xmlns:ahyp="http://schemas.microsoft.com/office/drawing/2018/hyperlinkcolor" val="tx"/>
                    </a:ext>
                  </a:extLst>
                </a:hlinkClick>
              </a:rPr>
              <a:t> Fingertips - Mortality profile</a:t>
            </a:r>
            <a:endParaRPr kumimoji="0" lang="en-US" sz="1000" b="0" i="0" u="none" strike="noStrike" kern="1200" cap="none" spc="0" normalizeH="0" baseline="0" noProof="0">
              <a:ln>
                <a:noFill/>
              </a:ln>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2396891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84F0CD9D-E44D-4C98-8393-4DFD3498C14B}"/>
              </a:ext>
            </a:extLst>
          </p:cNvPr>
          <p:cNvSpPr txBox="1">
            <a:spLocks noGrp="1"/>
          </p:cNvSpPr>
          <p:nvPr>
            <p:ph type="title" idx="4294967295"/>
          </p:nvPr>
        </p:nvSpPr>
        <p:spPr>
          <a:xfrm>
            <a:off x="604485" y="567871"/>
            <a:ext cx="10751768" cy="507791"/>
          </a:xfrm>
          <a:prstGeom prst="rect">
            <a:avLst/>
          </a:prstGeom>
          <a:noFill/>
          <a:ln w="25400" cap="flat" cmpd="sng" algn="ctr">
            <a:noFill/>
            <a:prstDash val="solid"/>
          </a:ln>
          <a:effectLst/>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0" tIns="45700" rIns="91425" bIns="457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rgbClr val="EE266D"/>
              </a:buClr>
              <a:buSzPts val="2800"/>
              <a:buFont typeface="Arial"/>
              <a:buNone/>
              <a:tabLst/>
              <a:defRPr/>
            </a:pPr>
            <a:r>
              <a:rPr kumimoji="0" lang="en-US" sz="3000" b="1" i="0" u="none" strike="noStrike" kern="0" cap="none" spc="190" normalizeH="0" baseline="0" noProof="0">
                <a:ln>
                  <a:noFill/>
                </a:ln>
                <a:solidFill>
                  <a:schemeClr val="accent3">
                    <a:lumMod val="75000"/>
                  </a:schemeClr>
                </a:solidFill>
                <a:effectLst/>
                <a:uLnTx/>
                <a:uFillTx/>
                <a:latin typeface="Arial" panose="020B0604020202020204" pitchFamily="34" charset="0"/>
                <a:ea typeface="Aktiv Grotesk" panose="020B0504020202020204" pitchFamily="34" charset="0"/>
                <a:cs typeface="Arial" panose="020B0604020202020204" pitchFamily="34" charset="0"/>
                <a:sym typeface="Arial"/>
              </a:rPr>
              <a:t>EXECUTIVE SUMMARY (4 of 5)</a:t>
            </a:r>
          </a:p>
        </p:txBody>
      </p:sp>
      <p:sp>
        <p:nvSpPr>
          <p:cNvPr id="16" name="TextBox 15">
            <a:extLst>
              <a:ext uri="{FF2B5EF4-FFF2-40B4-BE49-F238E27FC236}">
                <a16:creationId xmlns:a16="http://schemas.microsoft.com/office/drawing/2014/main" id="{50D55606-9498-4378-9AE7-7D19EB44EF7B}"/>
              </a:ext>
            </a:extLst>
          </p:cNvPr>
          <p:cNvSpPr txBox="1"/>
          <p:nvPr/>
        </p:nvSpPr>
        <p:spPr bwMode="gray">
          <a:xfrm>
            <a:off x="580967" y="1187890"/>
            <a:ext cx="10945982" cy="5435581"/>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1" i="0" u="none" strike="noStrike" kern="0" cap="none" spc="0" normalizeH="0" baseline="0" noProof="0">
                <a:ln>
                  <a:noFill/>
                </a:ln>
                <a:effectLst/>
                <a:uLnTx/>
                <a:uFillTx/>
                <a:latin typeface="Arial"/>
                <a:ea typeface="+mn-ea"/>
                <a:cs typeface="Arial"/>
                <a:sym typeface="Arial"/>
              </a:rPr>
              <a:t>Part 5 – Death and Illness in London</a:t>
            </a:r>
            <a:endParaRPr lang="en-GB" sz="1400" b="1" kern="0">
              <a:latin typeface="Arial"/>
              <a:cs typeface="Arial"/>
              <a:sym typeface="Arial"/>
            </a:endParaRP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GB" sz="1400" kern="0">
                <a:latin typeface="Arial"/>
                <a:cs typeface="Arial"/>
                <a:sym typeface="Arial"/>
              </a:rPr>
              <a:t>London saw a decrease in all cause premature mortality from 2021 to 2022, returning to pre-pandemic levels. However, latest estimates show rates nearly three times higher in the most deprived areas compared to the least.</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GB" sz="1400" kern="0">
                <a:latin typeface="Arial"/>
                <a:cs typeface="Arial"/>
                <a:sym typeface="Arial"/>
              </a:rPr>
              <a:t>Most major causes of death were more common in people from the most versus least deprived deciles, with COVID-19, heart disease and lung cancer contributing most significantly to the gap. </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GB" sz="1400" i="0" u="none" strike="noStrike" kern="0" cap="none" spc="0" normalizeH="0" baseline="0" noProof="0">
                <a:ln>
                  <a:noFill/>
                </a:ln>
                <a:effectLst/>
                <a:uLnTx/>
                <a:uFillTx/>
                <a:latin typeface="Arial"/>
                <a:ea typeface="+mn-ea"/>
                <a:cs typeface="Arial"/>
                <a:sym typeface="Arial"/>
              </a:rPr>
              <a:t>People aged 65-80 years from the most deprived backgrounds are more likely to be diagnosed with hypertension, diabetes and coronary heart disease than those in the least deprived decile. Black and South Asian groups in this age category are also more likely to have hypertension and diabetes, while those from Asian backgrounds have a higher prevalence of coronary heart disease, compared to those from White backgrounds.</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GB" sz="1400" i="0" u="none" strike="noStrike" kern="0" cap="none" spc="0" normalizeH="0" baseline="0" noProof="0">
                <a:ln>
                  <a:noFill/>
                </a:ln>
                <a:effectLst/>
                <a:uLnTx/>
                <a:uFillTx/>
                <a:latin typeface="Arial"/>
                <a:ea typeface="+mn-ea"/>
                <a:cs typeface="Arial"/>
                <a:sym typeface="Arial"/>
              </a:rPr>
              <a:t>One </a:t>
            </a:r>
            <a:r>
              <a:rPr lang="en-GB" sz="1400" kern="0">
                <a:latin typeface="Arial"/>
                <a:cs typeface="Arial"/>
                <a:sym typeface="Arial"/>
              </a:rPr>
              <a:t>in four adults (aged 16+) show signs of p</a:t>
            </a:r>
            <a:r>
              <a:rPr kumimoji="0" lang="en-GB" sz="1400" i="0" u="none" strike="noStrike" kern="0" cap="none" spc="0" normalizeH="0" baseline="0" noProof="0" err="1">
                <a:ln>
                  <a:noFill/>
                </a:ln>
                <a:effectLst/>
                <a:uLnTx/>
                <a:uFillTx/>
                <a:latin typeface="Arial"/>
                <a:ea typeface="+mn-ea"/>
                <a:cs typeface="Arial"/>
                <a:sym typeface="Arial"/>
              </a:rPr>
              <a:t>oor</a:t>
            </a:r>
            <a:r>
              <a:rPr kumimoji="0" lang="en-GB" sz="1400" i="0" u="none" strike="noStrike" kern="0" cap="none" spc="0" normalizeH="0" baseline="0" noProof="0">
                <a:ln>
                  <a:noFill/>
                </a:ln>
                <a:effectLst/>
                <a:uLnTx/>
                <a:uFillTx/>
                <a:latin typeface="Arial"/>
                <a:ea typeface="+mn-ea"/>
                <a:cs typeface="Arial"/>
                <a:sym typeface="Arial"/>
              </a:rPr>
              <a:t> mental health, a </a:t>
            </a:r>
            <a:r>
              <a:rPr lang="en-GB" sz="1400" kern="0">
                <a:latin typeface="Arial"/>
                <a:cs typeface="Arial"/>
                <a:sym typeface="Arial"/>
              </a:rPr>
              <a:t>slight </a:t>
            </a:r>
            <a:r>
              <a:rPr kumimoji="0" lang="en-GB" sz="1400" i="0" u="none" strike="noStrike" kern="0" cap="none" spc="0" normalizeH="0" baseline="0" noProof="0">
                <a:ln>
                  <a:noFill/>
                </a:ln>
                <a:effectLst/>
                <a:uLnTx/>
                <a:uFillTx/>
                <a:latin typeface="Arial"/>
                <a:ea typeface="+mn-ea"/>
                <a:cs typeface="Arial"/>
                <a:sym typeface="Arial"/>
              </a:rPr>
              <a:t>decrease </a:t>
            </a:r>
            <a:r>
              <a:rPr lang="en-GB" sz="1400" kern="0">
                <a:latin typeface="Arial"/>
                <a:cs typeface="Arial"/>
                <a:sym typeface="Arial"/>
              </a:rPr>
              <a:t>from a pandemic peak. This particularly affects younger adults, </a:t>
            </a:r>
            <a:r>
              <a:rPr kumimoji="0" lang="en-GB" sz="1400" i="0" u="none" strike="noStrike" kern="0" cap="none" spc="0" normalizeH="0" baseline="0" noProof="0">
                <a:ln>
                  <a:noFill/>
                </a:ln>
                <a:effectLst/>
                <a:uLnTx/>
                <a:uFillTx/>
                <a:latin typeface="Arial"/>
                <a:ea typeface="+mn-ea"/>
                <a:cs typeface="Arial"/>
                <a:sym typeface="Arial"/>
              </a:rPr>
              <a:t>a trend mirrored by a decade-long rise in mental health issues in children aged 10-15, in London and the UK.</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GB" sz="1400" kern="0">
                <a:latin typeface="Arial"/>
                <a:cs typeface="Arial"/>
                <a:sym typeface="Arial"/>
              </a:rPr>
              <a:t>Infant mortality in London is lower than England at 3.6 per 1,000 live births but shows a continuing gradual increase since 2014-16. Deprivation is found to be a predictor of infant mortality at the national level, a trend also represented at the London borough level. </a:t>
            </a:r>
            <a:endParaRPr kumimoji="0" lang="en-GB" sz="1400" b="1" i="0" u="none" strike="noStrike" kern="0" cap="none" spc="0" normalizeH="0" baseline="0" noProof="0">
              <a:ln>
                <a:noFill/>
              </a:ln>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1" i="0" u="none" strike="noStrike" kern="0" cap="none" spc="0" normalizeH="0" baseline="0" noProof="0">
                <a:ln>
                  <a:noFill/>
                </a:ln>
                <a:effectLst/>
                <a:uLnTx/>
                <a:uFillTx/>
                <a:latin typeface="Arial"/>
                <a:ea typeface="+mn-ea"/>
                <a:cs typeface="Arial"/>
                <a:sym typeface="Arial"/>
              </a:rPr>
              <a:t>Part 6 – Healthcare Inequalities in London</a:t>
            </a:r>
            <a:endParaRPr lang="en-GB" sz="1400" b="1" kern="0">
              <a:latin typeface="Arial"/>
              <a:cs typeface="Arial"/>
              <a:sym typeface="Arial"/>
            </a:endParaRPr>
          </a:p>
          <a:p>
            <a:pPr marL="285750" indent="-285750" algn="l">
              <a:spcAft>
                <a:spcPts val="600"/>
              </a:spcAft>
              <a:buFont typeface="Wingdings" panose="05000000000000000000" pitchFamily="2" charset="2"/>
              <a:buChar char="§"/>
            </a:pPr>
            <a:r>
              <a:rPr lang="en-GB" sz="1400">
                <a:latin typeface="+mj-lt"/>
              </a:rPr>
              <a:t>H</a:t>
            </a:r>
            <a:r>
              <a:rPr lang="en-GB" sz="1400" b="0" i="0">
                <a:effectLst/>
                <a:latin typeface="+mj-lt"/>
              </a:rPr>
              <a:t>ealthcare spending on emergency </a:t>
            </a:r>
            <a:r>
              <a:rPr lang="en-GB" sz="1400">
                <a:latin typeface="+mj-lt"/>
              </a:rPr>
              <a:t>versus elective care is relatively higher </a:t>
            </a:r>
            <a:r>
              <a:rPr lang="en-GB" sz="1400" b="0" i="0">
                <a:effectLst/>
                <a:latin typeface="+mj-lt"/>
              </a:rPr>
              <a:t>in deprived areas, suggesting a reactive approach to health issues prevalent in these regions.</a:t>
            </a:r>
          </a:p>
          <a:p>
            <a:pPr marL="285750" indent="-285750" algn="l">
              <a:spcAft>
                <a:spcPts val="600"/>
              </a:spcAft>
              <a:buFont typeface="Wingdings" panose="05000000000000000000" pitchFamily="2" charset="2"/>
              <a:buChar char="§"/>
            </a:pPr>
            <a:r>
              <a:rPr lang="en-GB" sz="1400" b="0" i="0">
                <a:effectLst/>
                <a:latin typeface="+mj-lt"/>
              </a:rPr>
              <a:t>Vaccination uptake for influenza and COVID-19 is lower in deprived areas and among certain ethnic groups, including people who are of Black Caribbean or African, Mixed, Bangladeshi or Pakistani ethnicity. With a resurgence of childhood infectious diseases affecting London, there are also inequalities in uptake of childhood vaccines by deprivation and ethnic groups. </a:t>
            </a:r>
          </a:p>
          <a:p>
            <a:pPr marL="285750" indent="-285750" algn="l">
              <a:spcAft>
                <a:spcPts val="600"/>
              </a:spcAft>
              <a:buFont typeface="Wingdings" panose="05000000000000000000" pitchFamily="2" charset="2"/>
              <a:buChar char="§"/>
            </a:pPr>
            <a:r>
              <a:rPr lang="en-GB" sz="1400" b="0" i="0">
                <a:effectLst/>
                <a:latin typeface="+mj-lt"/>
              </a:rPr>
              <a:t>Screening for breast and bowel cancers shows a marked linear decrease in uptake with increasing deprivation.</a:t>
            </a:r>
          </a:p>
        </p:txBody>
      </p:sp>
      <p:cxnSp>
        <p:nvCxnSpPr>
          <p:cNvPr id="2" name="Straight Connector 1">
            <a:extLst>
              <a:ext uri="{FF2B5EF4-FFF2-40B4-BE49-F238E27FC236}">
                <a16:creationId xmlns:a16="http://schemas.microsoft.com/office/drawing/2014/main" id="{945E82C7-3423-3C9A-B415-996FB3037276}"/>
              </a:ext>
              <a:ext uri="{C183D7F6-B498-43B3-948B-1728B52AA6E4}">
                <adec:decorative xmlns:adec="http://schemas.microsoft.com/office/drawing/2017/decorative" val="1"/>
              </a:ext>
            </a:extLst>
          </p:cNvPr>
          <p:cNvCxnSpPr>
            <a:cxnSpLocks/>
          </p:cNvCxnSpPr>
          <p:nvPr/>
        </p:nvCxnSpPr>
        <p:spPr>
          <a:xfrm>
            <a:off x="623007" y="1151143"/>
            <a:ext cx="10946001" cy="0"/>
          </a:xfrm>
          <a:prstGeom prst="line">
            <a:avLst/>
          </a:prstGeom>
          <a:ln w="25400">
            <a:solidFill>
              <a:schemeClr val="bg1"/>
            </a:solidFill>
            <a:tailEnd type="non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7958463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0D381DA6-3FF8-4713-8CB2-E2D86742DD56}"/>
              </a:ext>
            </a:extLst>
          </p:cNvPr>
          <p:cNvSpPr txBox="1">
            <a:spLocks noGrp="1"/>
          </p:cNvSpPr>
          <p:nvPr>
            <p:ph type="title" idx="4294967295"/>
          </p:nvPr>
        </p:nvSpPr>
        <p:spPr>
          <a:xfrm>
            <a:off x="648338" y="675690"/>
            <a:ext cx="11046354" cy="1338788"/>
          </a:xfrm>
          <a:prstGeom prst="rect">
            <a:avLst/>
          </a:prstGeom>
          <a:noFill/>
          <a:ln w="25400" cap="flat" cmpd="sng" algn="ctr">
            <a:noFill/>
            <a:prstDash val="solid"/>
          </a:ln>
          <a:effectLst/>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0" tIns="45700" rIns="91425" bIns="457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chemeClr val="accent1"/>
              </a:buClr>
              <a:buSzPts val="2800"/>
              <a:buFont typeface="Arial"/>
              <a:buNone/>
              <a:tabLst/>
              <a:defRPr/>
            </a:pPr>
            <a:r>
              <a:rPr kumimoji="0" lang="en-GB" sz="3000" b="1" i="0" u="none" strike="noStrike" kern="0" cap="none" spc="190" normalizeH="0" baseline="0" noProof="0">
                <a:ln>
                  <a:noFill/>
                </a:ln>
                <a:solidFill>
                  <a:srgbClr val="0082B3"/>
                </a:solidFill>
                <a:effectLst/>
                <a:uLnTx/>
                <a:uFillTx/>
                <a:latin typeface="Arial"/>
                <a:ea typeface="Aktiv Grotesk" panose="020B0504020202020204" pitchFamily="34" charset="0"/>
                <a:cs typeface="Arial"/>
                <a:sym typeface="Arial"/>
              </a:rPr>
              <a:t>HEART DISEASE, DEMENTIA, COVID-19, LUNG CANCER AND RESPIRATORY DISEASES WERE THE COMMON CAUSES OF DEATH IN LONDON IN 2022</a:t>
            </a:r>
            <a:endParaRPr kumimoji="0" lang="en-US" sz="3000" b="1" i="0" u="none" strike="noStrike" kern="0" cap="none" spc="190" normalizeH="0" baseline="0" noProof="0">
              <a:ln>
                <a:noFill/>
              </a:ln>
              <a:solidFill>
                <a:srgbClr val="0082B3"/>
              </a:solidFill>
              <a:effectLst/>
              <a:uLnTx/>
              <a:uFillTx/>
              <a:latin typeface="Arial"/>
              <a:ea typeface="Aktiv Grotesk" panose="020B0504020202020204" pitchFamily="34" charset="0"/>
              <a:cs typeface="Arial"/>
              <a:sym typeface="Arial"/>
            </a:endParaRPr>
          </a:p>
        </p:txBody>
      </p:sp>
      <p:sp>
        <p:nvSpPr>
          <p:cNvPr id="13" name="TextBox 12">
            <a:extLst>
              <a:ext uri="{FF2B5EF4-FFF2-40B4-BE49-F238E27FC236}">
                <a16:creationId xmlns:a16="http://schemas.microsoft.com/office/drawing/2014/main" id="{905965EE-0FE6-76A0-1598-BFF18F9BBBA6}"/>
              </a:ext>
            </a:extLst>
          </p:cNvPr>
          <p:cNvSpPr txBox="1"/>
          <p:nvPr/>
        </p:nvSpPr>
        <p:spPr bwMode="gray">
          <a:xfrm>
            <a:off x="642975" y="1935332"/>
            <a:ext cx="5123982" cy="3846070"/>
          </a:xfrm>
          <a:prstGeom prst="rect">
            <a:avLst/>
          </a:prstGeom>
          <a:noFill/>
        </p:spPr>
        <p:txBody>
          <a:bodyPr wrap="square" lIns="0" tIns="0" rIns="0" bIns="0" rtlCol="0" anchor="t">
            <a:noAutofit/>
          </a:bodyPr>
          <a:lstStyle/>
          <a:p>
            <a:pPr marR="0" lvl="0" algn="l" defTabSz="914400" rtl="0" eaLnBrk="1" fontAlgn="auto" latinLnBrk="0" hangingPunct="1">
              <a:lnSpc>
                <a:spcPct val="100000"/>
              </a:lnSpc>
              <a:spcBef>
                <a:spcPts val="0"/>
              </a:spcBef>
              <a:spcAft>
                <a:spcPts val="0"/>
              </a:spcAft>
              <a:buClr>
                <a:srgbClr val="000000"/>
              </a:buClr>
              <a:buSzTx/>
              <a:tabLst/>
              <a:defRPr/>
            </a:pPr>
            <a:endParaRPr kumimoji="0" lang="en-US" sz="1400" b="0" i="0" u="none" strike="noStrike" kern="0" cap="none" spc="0" normalizeH="0" baseline="0" noProof="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sz="1400" b="0" i="0" u="none" strike="noStrike" kern="0" cap="none" spc="0" normalizeH="0" baseline="0" noProof="0">
                <a:ln>
                  <a:noFill/>
                </a:ln>
                <a:solidFill>
                  <a:srgbClr val="353E43"/>
                </a:solidFill>
                <a:effectLst/>
                <a:uLnTx/>
                <a:uFillTx/>
                <a:latin typeface="Arial"/>
                <a:ea typeface="+mn-ea"/>
                <a:cs typeface="Arial"/>
                <a:sym typeface="Arial"/>
              </a:rPr>
              <a:t>Dementia and Alzheimer’s disease (10.7% of all deaths) has replaced COVID-19 as the leading cause of death in London </a:t>
            </a:r>
            <a:r>
              <a:rPr lang="en-US" sz="1400" kern="0">
                <a:solidFill>
                  <a:srgbClr val="353E43"/>
                </a:solidFill>
                <a:latin typeface="Arial"/>
                <a:cs typeface="Arial"/>
                <a:sym typeface="Arial"/>
              </a:rPr>
              <a:t>in 2022, with COVID-19 falling to 6</a:t>
            </a:r>
            <a:r>
              <a:rPr lang="en-US" sz="1400" kern="0" baseline="30000">
                <a:solidFill>
                  <a:srgbClr val="353E43"/>
                </a:solidFill>
                <a:latin typeface="Arial"/>
                <a:cs typeface="Arial"/>
                <a:sym typeface="Arial"/>
              </a:rPr>
              <a:t>th</a:t>
            </a:r>
            <a:r>
              <a:rPr lang="en-US" sz="1400" kern="0">
                <a:solidFill>
                  <a:srgbClr val="353E43"/>
                </a:solidFill>
                <a:latin typeface="Arial"/>
                <a:cs typeface="Arial"/>
                <a:sym typeface="Arial"/>
              </a:rPr>
              <a:t> most common cause of death (4.6%)</a:t>
            </a:r>
            <a:r>
              <a:rPr kumimoji="0" lang="en-US" sz="1400" b="0" i="0" u="none" strike="noStrike" kern="0" cap="none" spc="0" normalizeH="0" baseline="0" noProof="0">
                <a:ln>
                  <a:noFill/>
                </a:ln>
                <a:solidFill>
                  <a:srgbClr val="353E43"/>
                </a:solidFill>
                <a:effectLst/>
                <a:uLnTx/>
                <a:uFillTx/>
                <a:latin typeface="Arial"/>
                <a:ea typeface="+mn-ea"/>
                <a:cs typeface="Arial"/>
                <a:sym typeface="Arial"/>
              </a:rPr>
              <a:t>. The other leading causes of death include:  </a:t>
            </a:r>
            <a:endParaRPr kumimoji="0" lang="en-US" sz="1400" b="0" i="0" u="none" strike="noStrike" kern="0" cap="none" spc="0" normalizeH="0" baseline="0" noProof="0">
              <a:ln>
                <a:noFill/>
              </a:ln>
              <a:solidFill>
                <a:srgbClr val="353E43"/>
              </a:solidFill>
              <a:effectLst/>
              <a:uLnTx/>
              <a:uFillTx/>
              <a:latin typeface="Arial"/>
              <a:ea typeface="+mn-ea"/>
              <a:cs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lang="en-US" sz="1400" kern="0">
                <a:solidFill>
                  <a:srgbClr val="353E43"/>
                </a:solidFill>
                <a:latin typeface="Arial"/>
                <a:cs typeface="Arial"/>
                <a:sym typeface="Arial"/>
              </a:rPr>
              <a:t>Heart disease (10.6%)</a:t>
            </a: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US" sz="1400" b="0" i="0" u="none" strike="noStrike" kern="0" cap="none" spc="0" normalizeH="0" baseline="0" noProof="0">
                <a:ln>
                  <a:noFill/>
                </a:ln>
                <a:solidFill>
                  <a:srgbClr val="353E43"/>
                </a:solidFill>
                <a:effectLst/>
                <a:uLnTx/>
                <a:uFillTx/>
                <a:latin typeface="Arial"/>
                <a:ea typeface="+mn-ea"/>
                <a:cs typeface="Arial"/>
                <a:sym typeface="Arial"/>
              </a:rPr>
              <a:t>Stroke (5.1%)</a:t>
            </a: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lang="en-US" sz="1400" kern="0">
                <a:solidFill>
                  <a:srgbClr val="353E43"/>
                </a:solidFill>
                <a:latin typeface="Arial"/>
                <a:cs typeface="Arial"/>
                <a:sym typeface="Arial"/>
              </a:rPr>
              <a:t>Chronic respiratory diseases (4.9%)</a:t>
            </a: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US" sz="1400" b="0" i="0" u="none" strike="noStrike" kern="0" cap="none" spc="0" normalizeH="0" baseline="0" noProof="0">
                <a:ln>
                  <a:noFill/>
                </a:ln>
                <a:solidFill>
                  <a:srgbClr val="353E43"/>
                </a:solidFill>
                <a:effectLst/>
                <a:uLnTx/>
                <a:uFillTx/>
                <a:latin typeface="Arial"/>
                <a:ea typeface="+mn-ea"/>
                <a:cs typeface="Arial"/>
                <a:sym typeface="Arial"/>
              </a:rPr>
              <a:t>Lung cancer (4.7%)</a:t>
            </a:r>
            <a:endParaRPr kumimoji="0" lang="en-US" sz="1400" b="0" i="0" u="none" strike="noStrike" kern="0" cap="none" spc="0" normalizeH="0" baseline="0" noProof="0">
              <a:ln>
                <a:noFill/>
              </a:ln>
              <a:solidFill>
                <a:srgbClr val="353E43"/>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600"/>
              </a:spcAft>
              <a:buClr>
                <a:srgbClr val="000000"/>
              </a:buClr>
              <a:buSzTx/>
              <a:buFont typeface="Arial"/>
              <a:buChar char="•"/>
              <a:tabLst/>
              <a:defRPr/>
            </a:pPr>
            <a:r>
              <a:rPr kumimoji="0" lang="en-US" sz="1400" b="0" i="0" u="none" strike="noStrike" kern="0" cap="none" spc="0" normalizeH="0" baseline="0" noProof="0">
                <a:ln>
                  <a:noFill/>
                </a:ln>
                <a:solidFill>
                  <a:srgbClr val="353E43"/>
                </a:solidFill>
                <a:effectLst/>
                <a:uLnTx/>
                <a:uFillTx/>
                <a:latin typeface="Arial"/>
                <a:ea typeface="+mn-lt"/>
                <a:cs typeface="Arial"/>
                <a:sym typeface="Arial"/>
              </a:rPr>
              <a:t>The most common cause of death was heart disease for males (13.8%) and dementia for females (14.1%):</a:t>
            </a:r>
            <a:endParaRPr kumimoji="0" lang="en-US" sz="1800" b="0" i="0" u="none" strike="noStrike" kern="1200" cap="none" spc="0" normalizeH="0" baseline="0" noProof="0">
              <a:ln>
                <a:noFill/>
              </a:ln>
              <a:solidFill>
                <a:srgbClr val="353E43"/>
              </a:solidFill>
              <a:effectLst/>
              <a:uLnTx/>
              <a:uFillTx/>
              <a:latin typeface="Arial"/>
              <a:ea typeface="+mn-lt"/>
              <a:cs typeface="Arial"/>
              <a:sym typeface="Arial"/>
            </a:endParaRP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kumimoji="0" lang="en-US" sz="1400" b="0" i="0" u="none" strike="noStrike" kern="0" cap="none" spc="0" normalizeH="0" baseline="0" noProof="0">
                <a:ln>
                  <a:noFill/>
                </a:ln>
                <a:solidFill>
                  <a:srgbClr val="353E43"/>
                </a:solidFill>
                <a:effectLst/>
                <a:uLnTx/>
                <a:uFillTx/>
                <a:latin typeface="Arial"/>
                <a:ea typeface="+mn-lt"/>
                <a:cs typeface="Arial"/>
                <a:sym typeface="Arial"/>
              </a:rPr>
              <a:t>COVID-19 was still the third leading cause of death for males (5.0%) but only the sixth leading cause for females (4.2%).</a:t>
            </a:r>
          </a:p>
          <a:p>
            <a:pPr marL="742950" marR="0" lvl="1" indent="-285750" algn="l" defTabSz="914400" rtl="0" eaLnBrk="1" fontAlgn="auto" latinLnBrk="0" hangingPunct="1">
              <a:lnSpc>
                <a:spcPct val="100000"/>
              </a:lnSpc>
              <a:spcBef>
                <a:spcPts val="0"/>
              </a:spcBef>
              <a:spcAft>
                <a:spcPts val="0"/>
              </a:spcAft>
              <a:buClr>
                <a:srgbClr val="000000"/>
              </a:buClr>
              <a:buSzTx/>
              <a:buFont typeface="Courier New" panose="02070309020205020404" pitchFamily="49" charset="0"/>
              <a:buChar char="o"/>
              <a:tabLst/>
              <a:defRPr/>
            </a:pPr>
            <a:r>
              <a:rPr lang="en-US" sz="1400" kern="0">
                <a:solidFill>
                  <a:srgbClr val="353E43"/>
                </a:solidFill>
                <a:latin typeface="Arial"/>
                <a:ea typeface="+mn-lt"/>
                <a:cs typeface="Arial"/>
                <a:sym typeface="Arial"/>
              </a:rPr>
              <a:t>Stroke was the third leading cause of death for women (5.7%) versus the sixth most common for men (4.5%).</a:t>
            </a:r>
            <a:endParaRPr kumimoji="0" lang="en-US" sz="1800" b="0" i="0" u="none" strike="noStrike" kern="1200" cap="none" spc="0" normalizeH="0" baseline="0" noProof="0">
              <a:ln>
                <a:noFill/>
              </a:ln>
              <a:solidFill>
                <a:srgbClr val="353E43"/>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a:buChar char="•"/>
              <a:tabLst/>
              <a:defRPr/>
            </a:pPr>
            <a:endParaRPr kumimoji="0" lang="en-US" sz="1400" b="0" i="0" u="none" strike="noStrike" kern="0" cap="none" spc="0" normalizeH="0" baseline="0" noProof="0">
              <a:ln>
                <a:noFill/>
              </a:ln>
              <a:solidFill>
                <a:srgbClr val="353E43"/>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a:buChar char="•"/>
              <a:tabLst/>
              <a:defRPr/>
            </a:pPr>
            <a:endParaRPr kumimoji="0" lang="en-US" sz="1400" b="0" i="0" u="none" strike="noStrike" kern="0" cap="none" spc="0" normalizeH="0" baseline="0" noProof="0">
              <a:ln>
                <a:noFill/>
              </a:ln>
              <a:solidFill>
                <a:srgbClr val="353E43"/>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a:ln>
                <a:noFill/>
              </a:ln>
              <a:solidFill>
                <a:srgbClr val="353E43"/>
              </a:solidFill>
              <a:effectLst/>
              <a:uLnTx/>
              <a:uFillTx/>
              <a:latin typeface="Arial"/>
              <a:ea typeface="+mn-ea"/>
              <a:cs typeface="Arial"/>
              <a:sym typeface="Arial"/>
            </a:endParaRPr>
          </a:p>
        </p:txBody>
      </p:sp>
      <p:sp>
        <p:nvSpPr>
          <p:cNvPr id="33" name="Text Placeholder 5">
            <a:extLst>
              <a:ext uri="{FF2B5EF4-FFF2-40B4-BE49-F238E27FC236}">
                <a16:creationId xmlns:a16="http://schemas.microsoft.com/office/drawing/2014/main" id="{DB1AB912-F8CC-0541-AED2-082E4223B659}"/>
              </a:ext>
            </a:extLst>
          </p:cNvPr>
          <p:cNvSpPr txBox="1">
            <a:spLocks/>
          </p:cNvSpPr>
          <p:nvPr/>
        </p:nvSpPr>
        <p:spPr>
          <a:xfrm>
            <a:off x="6298573" y="2128647"/>
            <a:ext cx="5592883" cy="201383"/>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GB" sz="1400" b="1" i="0" u="none" strike="noStrike" kern="1200" cap="none" spc="0" normalizeH="0" baseline="0" noProof="0">
                <a:ln>
                  <a:noFill/>
                </a:ln>
                <a:solidFill>
                  <a:srgbClr val="353E43"/>
                </a:solidFill>
                <a:effectLst/>
                <a:uLnTx/>
                <a:uFillTx/>
                <a:latin typeface="Arial"/>
                <a:ea typeface="+mn-ea"/>
                <a:cs typeface="Arial"/>
                <a:sym typeface="Arial"/>
              </a:rPr>
              <a:t>Fig </a:t>
            </a:r>
            <a:r>
              <a:rPr lang="en-GB" sz="1400">
                <a:solidFill>
                  <a:srgbClr val="353E43"/>
                </a:solidFill>
                <a:latin typeface="Arial"/>
                <a:cs typeface="Arial"/>
                <a:sym typeface="Arial"/>
              </a:rPr>
              <a:t>50</a:t>
            </a:r>
            <a:r>
              <a:rPr kumimoji="0" lang="en-GB" sz="1400" b="1" i="0" u="none" strike="noStrike" kern="1200" cap="none" spc="0" normalizeH="0" baseline="0" noProof="0">
                <a:ln>
                  <a:noFill/>
                </a:ln>
                <a:solidFill>
                  <a:srgbClr val="353E43"/>
                </a:solidFill>
                <a:effectLst/>
                <a:uLnTx/>
                <a:uFillTx/>
                <a:latin typeface="Arial"/>
                <a:ea typeface="+mn-ea"/>
                <a:cs typeface="Arial"/>
                <a:sym typeface="Arial"/>
              </a:rPr>
              <a:t>. Leading causes of death by sex (all ages) in London, 2022</a:t>
            </a:r>
          </a:p>
        </p:txBody>
      </p:sp>
      <p:sp>
        <p:nvSpPr>
          <p:cNvPr id="17" name="Rectangle 16">
            <a:extLst>
              <a:ext uri="{FF2B5EF4-FFF2-40B4-BE49-F238E27FC236}">
                <a16:creationId xmlns:a16="http://schemas.microsoft.com/office/drawing/2014/main" id="{F8CBED5F-9BC0-40B9-8D99-9A9E3BD9D9A6}"/>
              </a:ext>
            </a:extLst>
          </p:cNvPr>
          <p:cNvSpPr/>
          <p:nvPr/>
        </p:nvSpPr>
        <p:spPr>
          <a:xfrm>
            <a:off x="479575" y="6455391"/>
            <a:ext cx="1048527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53E43"/>
                </a:solidFill>
                <a:effectLst/>
                <a:uLnTx/>
                <a:uFillTx/>
                <a:latin typeface="Arial"/>
                <a:ea typeface="+mn-ea"/>
                <a:cs typeface="Arial"/>
              </a:rPr>
              <a:t>Source: </a:t>
            </a:r>
            <a:r>
              <a:rPr kumimoji="0" lang="en-US" sz="1000" b="0" i="0" u="none" strike="noStrike" kern="1200" cap="none" spc="0" normalizeH="0" baseline="0" noProof="0">
                <a:ln>
                  <a:noFill/>
                </a:ln>
                <a:solidFill>
                  <a:srgbClr val="353E43"/>
                </a:solidFill>
                <a:effectLst/>
                <a:uLnTx/>
                <a:uFillTx/>
                <a:latin typeface="Arial"/>
                <a:ea typeface="+mn-ea"/>
                <a:cs typeface="Arial"/>
                <a:hlinkClick r:id="rId3"/>
              </a:rPr>
              <a:t>Office for National Statistics, Nomis. </a:t>
            </a:r>
            <a:endParaRPr kumimoji="0" lang="en-US" sz="1000" b="0" i="0" u="none" strike="noStrike" kern="1200" cap="none" spc="0" normalizeH="0" baseline="0" noProof="0">
              <a:ln>
                <a:noFill/>
              </a:ln>
              <a:solidFill>
                <a:srgbClr val="353E43"/>
              </a:solidFill>
              <a:effectLst/>
              <a:uLnTx/>
              <a:uFillTx/>
              <a:latin typeface="Arial"/>
              <a:ea typeface="+mn-ea"/>
              <a:cs typeface="Arial"/>
            </a:endParaRPr>
          </a:p>
        </p:txBody>
      </p:sp>
      <p:graphicFrame>
        <p:nvGraphicFramePr>
          <p:cNvPr id="4" name="Chart 3">
            <a:extLst>
              <a:ext uri="{FF2B5EF4-FFF2-40B4-BE49-F238E27FC236}">
                <a16:creationId xmlns:a16="http://schemas.microsoft.com/office/drawing/2014/main" id="{D8BC21C5-B165-A57E-0342-D71BCE4CC3E0}"/>
              </a:ext>
            </a:extLst>
          </p:cNvPr>
          <p:cNvGraphicFramePr>
            <a:graphicFrameLocks/>
          </p:cNvGraphicFramePr>
          <p:nvPr>
            <p:extLst>
              <p:ext uri="{D42A27DB-BD31-4B8C-83A1-F6EECF244321}">
                <p14:modId xmlns:p14="http://schemas.microsoft.com/office/powerpoint/2010/main" val="1991371682"/>
              </p:ext>
            </p:extLst>
          </p:nvPr>
        </p:nvGraphicFramePr>
        <p:xfrm>
          <a:off x="6096000" y="2509248"/>
          <a:ext cx="5313420" cy="183950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a:extLst>
              <a:ext uri="{FF2B5EF4-FFF2-40B4-BE49-F238E27FC236}">
                <a16:creationId xmlns:a16="http://schemas.microsoft.com/office/drawing/2014/main" id="{F59321A3-D18E-3B99-96EC-8AF0EB76C589}"/>
              </a:ext>
            </a:extLst>
          </p:cNvPr>
          <p:cNvGraphicFramePr>
            <a:graphicFrameLocks/>
          </p:cNvGraphicFramePr>
          <p:nvPr>
            <p:extLst>
              <p:ext uri="{D42A27DB-BD31-4B8C-83A1-F6EECF244321}">
                <p14:modId xmlns:p14="http://schemas.microsoft.com/office/powerpoint/2010/main" val="2362879118"/>
              </p:ext>
            </p:extLst>
          </p:nvPr>
        </p:nvGraphicFramePr>
        <p:xfrm>
          <a:off x="6096000" y="4421079"/>
          <a:ext cx="5453025" cy="2034311"/>
        </p:xfrm>
        <a:graphic>
          <a:graphicData uri="http://schemas.openxmlformats.org/drawingml/2006/chart">
            <c:chart xmlns:c="http://schemas.openxmlformats.org/drawingml/2006/chart" xmlns:r="http://schemas.openxmlformats.org/officeDocument/2006/relationships" r:id="rId5"/>
          </a:graphicData>
        </a:graphic>
      </p:graphicFrame>
      <p:sp>
        <p:nvSpPr>
          <p:cNvPr id="8" name="TextBox 7">
            <a:extLst>
              <a:ext uri="{FF2B5EF4-FFF2-40B4-BE49-F238E27FC236}">
                <a16:creationId xmlns:a16="http://schemas.microsoft.com/office/drawing/2014/main" id="{FBCD50F2-7BC1-4E07-2528-8DCDD05171D9}"/>
              </a:ext>
            </a:extLst>
          </p:cNvPr>
          <p:cNvSpPr txBox="1"/>
          <p:nvPr/>
        </p:nvSpPr>
        <p:spPr>
          <a:xfrm>
            <a:off x="6200918" y="2439590"/>
            <a:ext cx="1154097" cy="276999"/>
          </a:xfrm>
          <a:prstGeom prst="rect">
            <a:avLst/>
          </a:prstGeom>
          <a:noFill/>
        </p:spPr>
        <p:txBody>
          <a:bodyPr wrap="square" rtlCol="0">
            <a:spAutoFit/>
          </a:bodyPr>
          <a:lstStyle/>
          <a:p>
            <a:r>
              <a:rPr lang="en-GB" sz="1200" b="1"/>
              <a:t>Males</a:t>
            </a:r>
          </a:p>
        </p:txBody>
      </p:sp>
      <p:sp>
        <p:nvSpPr>
          <p:cNvPr id="9" name="TextBox 8">
            <a:extLst>
              <a:ext uri="{FF2B5EF4-FFF2-40B4-BE49-F238E27FC236}">
                <a16:creationId xmlns:a16="http://schemas.microsoft.com/office/drawing/2014/main" id="{603B5548-A998-6FD7-F0ED-E03E52CE729B}"/>
              </a:ext>
            </a:extLst>
          </p:cNvPr>
          <p:cNvSpPr txBox="1"/>
          <p:nvPr/>
        </p:nvSpPr>
        <p:spPr>
          <a:xfrm>
            <a:off x="6200918" y="4298169"/>
            <a:ext cx="1154097" cy="276999"/>
          </a:xfrm>
          <a:prstGeom prst="rect">
            <a:avLst/>
          </a:prstGeom>
          <a:noFill/>
        </p:spPr>
        <p:txBody>
          <a:bodyPr wrap="square" rtlCol="0">
            <a:spAutoFit/>
          </a:bodyPr>
          <a:lstStyle/>
          <a:p>
            <a:r>
              <a:rPr lang="en-GB" sz="1200" b="1"/>
              <a:t>Females</a:t>
            </a:r>
          </a:p>
        </p:txBody>
      </p:sp>
    </p:spTree>
    <p:extLst>
      <p:ext uri="{BB962C8B-B14F-4D97-AF65-F5344CB8AC3E}">
        <p14:creationId xmlns:p14="http://schemas.microsoft.com/office/powerpoint/2010/main" val="2591145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2" name="Title 2">
            <a:extLst>
              <a:ext uri="{FF2B5EF4-FFF2-40B4-BE49-F238E27FC236}">
                <a16:creationId xmlns:a16="http://schemas.microsoft.com/office/drawing/2014/main" id="{943ADF9B-2406-4B33-9488-9F91CF78B673}"/>
              </a:ext>
            </a:extLst>
          </p:cNvPr>
          <p:cNvSpPr txBox="1">
            <a:spLocks noGrp="1"/>
          </p:cNvSpPr>
          <p:nvPr>
            <p:ph type="title" idx="4294967295"/>
          </p:nvPr>
        </p:nvSpPr>
        <p:spPr>
          <a:xfrm>
            <a:off x="648338" y="675690"/>
            <a:ext cx="11046354" cy="1338788"/>
          </a:xfrm>
          <a:prstGeom prst="rect">
            <a:avLst/>
          </a:prstGeom>
          <a:noFill/>
          <a:ln w="25400" cap="flat" cmpd="sng" algn="ctr">
            <a:noFill/>
            <a:prstDash val="solid"/>
          </a:ln>
          <a:effectLst/>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0" tIns="45700" rIns="91425" bIns="457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chemeClr val="accent1"/>
              </a:buClr>
              <a:buSzPts val="2800"/>
              <a:buFont typeface="Arial"/>
              <a:buNone/>
              <a:tabLst/>
              <a:defRPr/>
            </a:pPr>
            <a:r>
              <a:rPr kumimoji="0" lang="en-GB" sz="3000" b="1" i="0" u="none" strike="noStrike" kern="0" cap="none" spc="190" normalizeH="0" baseline="0" noProof="0">
                <a:ln>
                  <a:noFill/>
                </a:ln>
                <a:solidFill>
                  <a:srgbClr val="0082B3"/>
                </a:solidFill>
                <a:effectLst/>
                <a:uLnTx/>
                <a:uFillTx/>
                <a:latin typeface="Arial"/>
                <a:ea typeface="Aktiv Grotesk" panose="020B0504020202020204" pitchFamily="34" charset="0"/>
                <a:cs typeface="Arial"/>
                <a:sym typeface="Arial"/>
              </a:rPr>
              <a:t>COVID-19, HEART DISEASE, CANCERS AND LUNG DISEASE ADDED TO GAP IN LIFE EXPECTANCY BETWEEN MOST AND LEAST DEPRIVED DECILES</a:t>
            </a:r>
            <a:endParaRPr kumimoji="0" lang="en-US" sz="3000" b="1" i="0" u="none" strike="noStrike" kern="0" cap="none" spc="190" normalizeH="0" baseline="0" noProof="0">
              <a:ln>
                <a:noFill/>
              </a:ln>
              <a:solidFill>
                <a:srgbClr val="0082B3"/>
              </a:solidFill>
              <a:effectLst/>
              <a:uLnTx/>
              <a:uFillTx/>
              <a:latin typeface="Arial"/>
              <a:ea typeface="Aktiv Grotesk" panose="020B0504020202020204" pitchFamily="34" charset="0"/>
              <a:cs typeface="Arial"/>
              <a:sym typeface="Arial"/>
            </a:endParaRPr>
          </a:p>
        </p:txBody>
      </p:sp>
      <p:sp>
        <p:nvSpPr>
          <p:cNvPr id="4" name="Rectangle 3">
            <a:extLst>
              <a:ext uri="{FF2B5EF4-FFF2-40B4-BE49-F238E27FC236}">
                <a16:creationId xmlns:a16="http://schemas.microsoft.com/office/drawing/2014/main" id="{CB8501C8-762C-5532-259E-F15F14EF985B}"/>
              </a:ext>
            </a:extLst>
          </p:cNvPr>
          <p:cNvSpPr/>
          <p:nvPr/>
        </p:nvSpPr>
        <p:spPr>
          <a:xfrm>
            <a:off x="10546080" y="0"/>
            <a:ext cx="1645920" cy="589280"/>
          </a:xfrm>
          <a:prstGeom prst="rect">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t>Not updated from 2022</a:t>
            </a:r>
          </a:p>
        </p:txBody>
      </p:sp>
      <p:sp>
        <p:nvSpPr>
          <p:cNvPr id="21" name="TextBox 20">
            <a:extLst>
              <a:ext uri="{FF2B5EF4-FFF2-40B4-BE49-F238E27FC236}">
                <a16:creationId xmlns:a16="http://schemas.microsoft.com/office/drawing/2014/main" id="{34051BA1-CAAF-4A52-BEF6-91FC27994F58}"/>
              </a:ext>
            </a:extLst>
          </p:cNvPr>
          <p:cNvSpPr txBox="1"/>
          <p:nvPr/>
        </p:nvSpPr>
        <p:spPr bwMode="gray">
          <a:xfrm>
            <a:off x="595114" y="1212816"/>
            <a:ext cx="5320589" cy="4996193"/>
          </a:xfrm>
          <a:prstGeom prst="rect">
            <a:avLst/>
          </a:prstGeom>
          <a:noFill/>
        </p:spPr>
        <p:txBody>
          <a:bodyPr wrap="square" lIns="0" tIns="0" rIns="0" bIns="0" rtlCol="0" anchor="t">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400" kern="0">
                <a:solidFill>
                  <a:srgbClr val="353E43"/>
                </a:solidFill>
                <a:latin typeface="Arial"/>
                <a:cs typeface="Arial"/>
                <a:sym typeface="Arial"/>
              </a:rPr>
              <a:t>Disparities in death rates across nearly every cause of death contributed to the gap seen in life expectancy between the most and least deprived deciles in 2021.</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a:ln>
                  <a:noFill/>
                </a:ln>
                <a:solidFill>
                  <a:srgbClr val="353E43"/>
                </a:solidFill>
                <a:effectLst/>
                <a:uLnTx/>
                <a:uFillTx/>
                <a:latin typeface="Arial"/>
                <a:ea typeface="+mn-ea"/>
                <a:cs typeface="Arial"/>
                <a:sym typeface="Arial"/>
              </a:rPr>
              <a:t>Higher mortality due to COVID-19 had the biggest impact on the gap in life expectancy between the most and least deprived in 2021. It is possible that this may have changed since this data was last updated. </a:t>
            </a:r>
            <a:endParaRPr kumimoji="0" lang="en-US" sz="1400" b="0" i="0" u="none" strike="noStrike" kern="0" cap="none" spc="0" normalizeH="0" baseline="0" noProof="0">
              <a:ln>
                <a:noFill/>
              </a:ln>
              <a:solidFill>
                <a:srgbClr val="353E43"/>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0" cap="none" spc="0" normalizeH="0" baseline="0" noProof="0">
                <a:ln>
                  <a:noFill/>
                </a:ln>
                <a:solidFill>
                  <a:srgbClr val="353E43"/>
                </a:solidFill>
                <a:effectLst/>
                <a:uLnTx/>
                <a:uFillTx/>
                <a:latin typeface="Arial"/>
                <a:ea typeface="+mn-ea"/>
                <a:cs typeface="Arial"/>
                <a:sym typeface="Arial"/>
              </a:rPr>
              <a:t>Deaths due to cardiovascular disease (heart disease, stroke, other circulatory), cancer and respiratory disease also contributed significantly to gaps in life expectancy </a:t>
            </a:r>
            <a:endParaRPr kumimoji="0" lang="en-US" sz="1400" b="0" i="0" u="none" strike="noStrike" kern="0" cap="none" spc="0" normalizeH="0" baseline="0" noProof="0">
              <a:ln>
                <a:noFill/>
              </a:ln>
              <a:solidFill>
                <a:srgbClr val="353E43"/>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a:ln>
                <a:noFill/>
              </a:ln>
              <a:solidFill>
                <a:srgbClr val="353E43"/>
              </a:solidFill>
              <a:effectLst/>
              <a:uLnTx/>
              <a:uFillTx/>
              <a:latin typeface="Arial"/>
              <a:ea typeface="+mn-ea"/>
              <a:cs typeface="Arial"/>
              <a:sym typeface="Arial"/>
            </a:endParaRPr>
          </a:p>
          <a:p>
            <a:pPr marR="0" lvl="0" algn="l" defTabSz="914400" rtl="0" eaLnBrk="1" fontAlgn="auto" latinLnBrk="0" hangingPunct="1">
              <a:lnSpc>
                <a:spcPct val="100000"/>
              </a:lnSpc>
              <a:spcBef>
                <a:spcPts val="0"/>
              </a:spcBef>
              <a:spcAft>
                <a:spcPts val="0"/>
              </a:spcAft>
              <a:buClr>
                <a:srgbClr val="000000"/>
              </a:buClr>
              <a:buSzTx/>
              <a:tabLst/>
              <a:defRPr/>
            </a:pPr>
            <a:endParaRPr kumimoji="0" lang="en-US" sz="1400" b="0" i="0" u="none" strike="noStrike" kern="0" cap="none" spc="0" normalizeH="0" baseline="0" noProof="0">
              <a:ln>
                <a:noFill/>
              </a:ln>
              <a:solidFill>
                <a:srgbClr val="353E43"/>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a:ln>
                <a:noFill/>
              </a:ln>
              <a:solidFill>
                <a:srgbClr val="353E43"/>
              </a:solidFill>
              <a:effectLst/>
              <a:uLnTx/>
              <a:uFillTx/>
              <a:latin typeface="Arial"/>
              <a:ea typeface="+mn-ea"/>
              <a:cs typeface="Arial"/>
              <a:sym typeface="Arial"/>
            </a:endParaRPr>
          </a:p>
        </p:txBody>
      </p:sp>
      <p:sp>
        <p:nvSpPr>
          <p:cNvPr id="33" name="Text Placeholder 5">
            <a:extLst>
              <a:ext uri="{FF2B5EF4-FFF2-40B4-BE49-F238E27FC236}">
                <a16:creationId xmlns:a16="http://schemas.microsoft.com/office/drawing/2014/main" id="{DB1AB912-F8CC-0541-AED2-082E4223B659}"/>
              </a:ext>
            </a:extLst>
          </p:cNvPr>
          <p:cNvSpPr txBox="1">
            <a:spLocks/>
          </p:cNvSpPr>
          <p:nvPr/>
        </p:nvSpPr>
        <p:spPr>
          <a:xfrm>
            <a:off x="6249843" y="2004553"/>
            <a:ext cx="5369334" cy="256306"/>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GB" sz="1600" b="1" i="0" u="none" strike="noStrike" kern="1200" cap="none" spc="0" normalizeH="0" baseline="0" noProof="0">
                <a:ln>
                  <a:noFill/>
                </a:ln>
                <a:solidFill>
                  <a:srgbClr val="353E43"/>
                </a:solidFill>
                <a:effectLst/>
                <a:uLnTx/>
                <a:uFillTx/>
                <a:latin typeface="Arial"/>
                <a:ea typeface="+mn-ea"/>
                <a:cs typeface="Arial"/>
                <a:sym typeface="Arial"/>
              </a:rPr>
              <a:t>Fig </a:t>
            </a:r>
            <a:r>
              <a:rPr lang="en-GB" sz="1600">
                <a:solidFill>
                  <a:srgbClr val="353E43"/>
                </a:solidFill>
                <a:latin typeface="Arial"/>
                <a:cs typeface="Arial"/>
                <a:sym typeface="Arial"/>
              </a:rPr>
              <a:t>51</a:t>
            </a:r>
            <a:r>
              <a:rPr kumimoji="0" lang="en-GB" sz="1600" b="1" i="0" u="none" strike="noStrike" kern="1200" cap="none" spc="0" normalizeH="0" baseline="0" noProof="0">
                <a:ln>
                  <a:noFill/>
                </a:ln>
                <a:solidFill>
                  <a:srgbClr val="353E43"/>
                </a:solidFill>
                <a:effectLst/>
                <a:uLnTx/>
                <a:uFillTx/>
                <a:latin typeface="Arial"/>
                <a:ea typeface="+mn-ea"/>
                <a:cs typeface="Arial"/>
                <a:sym typeface="Arial"/>
              </a:rPr>
              <a:t>. Breakdown of the gap in life expectancy in between the most and least deprived deciles by cause of death in London, 2021</a:t>
            </a:r>
          </a:p>
        </p:txBody>
      </p:sp>
      <p:grpSp>
        <p:nvGrpSpPr>
          <p:cNvPr id="2" name="Group 1" descr="A graph showing the contributors to the gap in life expectancy between the least and most deprived deciles for males and females in London in 2021. This shows that nearly all causes of death were contributors to this inequality. The top contributors are COVID-19, heart disease, cancer, and lung disease. The only category which reduced the gap in life expectancy between deciles was land transport accidents. ">
            <a:extLst>
              <a:ext uri="{FF2B5EF4-FFF2-40B4-BE49-F238E27FC236}">
                <a16:creationId xmlns:a16="http://schemas.microsoft.com/office/drawing/2014/main" id="{2343A2FE-EB36-45EF-845F-5B2BA1C098E2}"/>
              </a:ext>
            </a:extLst>
          </p:cNvPr>
          <p:cNvGrpSpPr/>
          <p:nvPr/>
        </p:nvGrpSpPr>
        <p:grpSpPr>
          <a:xfrm>
            <a:off x="5886368" y="2817606"/>
            <a:ext cx="5808324" cy="4005307"/>
            <a:chOff x="5811890" y="2432719"/>
            <a:chExt cx="6305632" cy="4302288"/>
          </a:xfrm>
        </p:grpSpPr>
        <p:grpSp>
          <p:nvGrpSpPr>
            <p:cNvPr id="11" name="Group 10">
              <a:extLst>
                <a:ext uri="{FF2B5EF4-FFF2-40B4-BE49-F238E27FC236}">
                  <a16:creationId xmlns:a16="http://schemas.microsoft.com/office/drawing/2014/main" id="{5B54B775-B961-7D14-3F5B-05CE533F76AA}"/>
                </a:ext>
              </a:extLst>
            </p:cNvPr>
            <p:cNvGrpSpPr/>
            <p:nvPr/>
          </p:nvGrpSpPr>
          <p:grpSpPr>
            <a:xfrm>
              <a:off x="5811890" y="2432719"/>
              <a:ext cx="4885828" cy="4302288"/>
              <a:chOff x="675831" y="2517288"/>
              <a:chExt cx="4885828" cy="4302288"/>
            </a:xfrm>
          </p:grpSpPr>
          <p:pic>
            <p:nvPicPr>
              <p:cNvPr id="12" name="Picture 11">
                <a:extLst>
                  <a:ext uri="{FF2B5EF4-FFF2-40B4-BE49-F238E27FC236}">
                    <a16:creationId xmlns:a16="http://schemas.microsoft.com/office/drawing/2014/main" id="{2E944451-83DC-BF29-9676-792158B11F8E}"/>
                  </a:ext>
                </a:extLst>
              </p:cNvPr>
              <p:cNvPicPr>
                <a:picLocks noChangeAspect="1"/>
              </p:cNvPicPr>
              <p:nvPr/>
            </p:nvPicPr>
            <p:blipFill>
              <a:blip r:embed="rId3"/>
              <a:stretch>
                <a:fillRect/>
              </a:stretch>
            </p:blipFill>
            <p:spPr>
              <a:xfrm>
                <a:off x="675831" y="2744569"/>
                <a:ext cx="1903364" cy="3530878"/>
              </a:xfrm>
              <a:prstGeom prst="rect">
                <a:avLst/>
              </a:prstGeom>
            </p:spPr>
          </p:pic>
          <p:pic>
            <p:nvPicPr>
              <p:cNvPr id="14" name="Picture 13">
                <a:extLst>
                  <a:ext uri="{FF2B5EF4-FFF2-40B4-BE49-F238E27FC236}">
                    <a16:creationId xmlns:a16="http://schemas.microsoft.com/office/drawing/2014/main" id="{719FCA88-0174-C831-2CF7-0C8072942300}"/>
                  </a:ext>
                </a:extLst>
              </p:cNvPr>
              <p:cNvPicPr>
                <a:picLocks noChangeAspect="1"/>
              </p:cNvPicPr>
              <p:nvPr/>
            </p:nvPicPr>
            <p:blipFill>
              <a:blip r:embed="rId4"/>
              <a:stretch>
                <a:fillRect/>
              </a:stretch>
            </p:blipFill>
            <p:spPr>
              <a:xfrm>
                <a:off x="2675246" y="2730721"/>
                <a:ext cx="1386655" cy="4088855"/>
              </a:xfrm>
              <a:prstGeom prst="rect">
                <a:avLst/>
              </a:prstGeom>
            </p:spPr>
          </p:pic>
          <p:pic>
            <p:nvPicPr>
              <p:cNvPr id="15" name="Picture 14">
                <a:extLst>
                  <a:ext uri="{FF2B5EF4-FFF2-40B4-BE49-F238E27FC236}">
                    <a16:creationId xmlns:a16="http://schemas.microsoft.com/office/drawing/2014/main" id="{D8A3727B-6949-DA29-2627-71B75D06D84F}"/>
                  </a:ext>
                </a:extLst>
              </p:cNvPr>
              <p:cNvPicPr>
                <a:picLocks noChangeAspect="1"/>
              </p:cNvPicPr>
              <p:nvPr/>
            </p:nvPicPr>
            <p:blipFill>
              <a:blip r:embed="rId5"/>
              <a:stretch>
                <a:fillRect/>
              </a:stretch>
            </p:blipFill>
            <p:spPr>
              <a:xfrm>
                <a:off x="4139474" y="2613840"/>
                <a:ext cx="1422185" cy="3803208"/>
              </a:xfrm>
              <a:prstGeom prst="rect">
                <a:avLst/>
              </a:prstGeom>
            </p:spPr>
          </p:pic>
          <p:sp>
            <p:nvSpPr>
              <p:cNvPr id="18" name="TextBox 17">
                <a:extLst>
                  <a:ext uri="{FF2B5EF4-FFF2-40B4-BE49-F238E27FC236}">
                    <a16:creationId xmlns:a16="http://schemas.microsoft.com/office/drawing/2014/main" id="{F4ED780C-0DDB-7C69-8CBD-2F26D2C28A0C}"/>
                  </a:ext>
                </a:extLst>
              </p:cNvPr>
              <p:cNvSpPr txBox="1"/>
              <p:nvPr/>
            </p:nvSpPr>
            <p:spPr>
              <a:xfrm>
                <a:off x="2693366" y="2531381"/>
                <a:ext cx="95878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353E43"/>
                    </a:solidFill>
                    <a:effectLst/>
                    <a:uLnTx/>
                    <a:uFillTx/>
                    <a:latin typeface="Arial"/>
                    <a:ea typeface="+mn-ea"/>
                    <a:cs typeface="+mn-cs"/>
                  </a:rPr>
                  <a:t>Males 2021</a:t>
                </a:r>
              </a:p>
            </p:txBody>
          </p:sp>
          <p:sp>
            <p:nvSpPr>
              <p:cNvPr id="19" name="TextBox 18">
                <a:extLst>
                  <a:ext uri="{FF2B5EF4-FFF2-40B4-BE49-F238E27FC236}">
                    <a16:creationId xmlns:a16="http://schemas.microsoft.com/office/drawing/2014/main" id="{BC0483B1-F1FE-E199-4B05-F47D8F320CE5}"/>
                  </a:ext>
                </a:extLst>
              </p:cNvPr>
              <p:cNvSpPr txBox="1"/>
              <p:nvPr/>
            </p:nvSpPr>
            <p:spPr>
              <a:xfrm>
                <a:off x="4129608" y="2517288"/>
                <a:ext cx="1262500" cy="2644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srgbClr val="353E43"/>
                    </a:solidFill>
                    <a:effectLst/>
                    <a:uLnTx/>
                    <a:uFillTx/>
                    <a:latin typeface="Arial"/>
                    <a:ea typeface="+mn-ea"/>
                    <a:cs typeface="+mn-cs"/>
                  </a:rPr>
                  <a:t>Females 2021</a:t>
                </a:r>
              </a:p>
            </p:txBody>
          </p:sp>
        </p:grpSp>
        <p:pic>
          <p:nvPicPr>
            <p:cNvPr id="20" name="Picture 19">
              <a:extLst>
                <a:ext uri="{FF2B5EF4-FFF2-40B4-BE49-F238E27FC236}">
                  <a16:creationId xmlns:a16="http://schemas.microsoft.com/office/drawing/2014/main" id="{1FBD62D6-855E-E8B6-867F-8677A8B68D59}"/>
                </a:ext>
              </a:extLst>
            </p:cNvPr>
            <p:cNvPicPr>
              <a:picLocks noChangeAspect="1"/>
            </p:cNvPicPr>
            <p:nvPr/>
          </p:nvPicPr>
          <p:blipFill rotWithShape="1">
            <a:blip r:embed="rId6"/>
            <a:srcRect l="49607" t="2172"/>
            <a:stretch/>
          </p:blipFill>
          <p:spPr>
            <a:xfrm>
              <a:off x="9986625" y="3827646"/>
              <a:ext cx="2130897" cy="391311"/>
            </a:xfrm>
            <a:prstGeom prst="rect">
              <a:avLst/>
            </a:prstGeom>
          </p:spPr>
        </p:pic>
        <p:pic>
          <p:nvPicPr>
            <p:cNvPr id="16" name="Picture 15">
              <a:extLst>
                <a:ext uri="{FF2B5EF4-FFF2-40B4-BE49-F238E27FC236}">
                  <a16:creationId xmlns:a16="http://schemas.microsoft.com/office/drawing/2014/main" id="{08B81428-19A1-48E6-B9E5-F7E1F9B2E371}"/>
                </a:ext>
              </a:extLst>
            </p:cNvPr>
            <p:cNvPicPr>
              <a:picLocks noChangeAspect="1"/>
            </p:cNvPicPr>
            <p:nvPr/>
          </p:nvPicPr>
          <p:blipFill rotWithShape="1">
            <a:blip r:embed="rId6"/>
            <a:srcRect r="51325"/>
            <a:stretch/>
          </p:blipFill>
          <p:spPr>
            <a:xfrm>
              <a:off x="9922728" y="3487629"/>
              <a:ext cx="2058251" cy="400000"/>
            </a:xfrm>
            <a:prstGeom prst="rect">
              <a:avLst/>
            </a:prstGeom>
          </p:spPr>
        </p:pic>
      </p:grpSp>
      <p:sp>
        <p:nvSpPr>
          <p:cNvPr id="23" name="Rectangle 22">
            <a:extLst>
              <a:ext uri="{FF2B5EF4-FFF2-40B4-BE49-F238E27FC236}">
                <a16:creationId xmlns:a16="http://schemas.microsoft.com/office/drawing/2014/main" id="{0AA824EE-5847-4D36-A161-DFDEE87E4A77}"/>
              </a:ext>
            </a:extLst>
          </p:cNvPr>
          <p:cNvSpPr/>
          <p:nvPr/>
        </p:nvSpPr>
        <p:spPr>
          <a:xfrm>
            <a:off x="479575" y="6455391"/>
            <a:ext cx="1048527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effectLst/>
                <a:uLnTx/>
                <a:uFillTx/>
                <a:latin typeface="Arial"/>
                <a:ea typeface="+mn-ea"/>
                <a:cs typeface="Arial" panose="020B0604020202020204" pitchFamily="34" charset="0"/>
              </a:rPr>
              <a:t>Source</a:t>
            </a:r>
            <a:r>
              <a:rPr kumimoji="0" lang="en-US" sz="1000" b="0" i="0" u="none" strike="noStrike" kern="1200" cap="none" spc="0" normalizeH="0" baseline="0" noProof="0">
                <a:ln>
                  <a:noFill/>
                </a:ln>
                <a:effectLst/>
                <a:uLnTx/>
                <a:uFillTx/>
                <a:latin typeface="Arial"/>
                <a:ea typeface="+mn-ea"/>
                <a:cs typeface="Arial" panose="020B0604020202020204" pitchFamily="34" charset="0"/>
                <a:hlinkClick r:id="rId7">
                  <a:extLst>
                    <a:ext uri="{A12FA001-AC4F-418D-AE19-62706E023703}">
                      <ahyp:hlinkClr xmlns:ahyp="http://schemas.microsoft.com/office/drawing/2018/hyperlinkcolor" val="tx"/>
                    </a:ext>
                  </a:extLst>
                </a:hlinkClick>
              </a:rPr>
              <a:t>: OHID CHIME tool</a:t>
            </a:r>
            <a:endParaRPr kumimoji="0" lang="en-US" sz="1000" b="0" i="0" u="none" strike="noStrike" kern="1200" cap="none" spc="0" normalizeH="0" baseline="0" noProof="0">
              <a:ln>
                <a:noFill/>
              </a:ln>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55129469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DB986EDC-6197-4C95-851A-EE34E5CDCFE5}"/>
              </a:ext>
            </a:extLst>
          </p:cNvPr>
          <p:cNvSpPr txBox="1">
            <a:spLocks noGrp="1"/>
          </p:cNvSpPr>
          <p:nvPr>
            <p:ph type="title" idx="4294967295"/>
          </p:nvPr>
        </p:nvSpPr>
        <p:spPr>
          <a:xfrm>
            <a:off x="648338" y="635050"/>
            <a:ext cx="11046354" cy="923289"/>
          </a:xfrm>
          <a:prstGeom prst="rect">
            <a:avLst/>
          </a:prstGeom>
          <a:noFill/>
          <a:ln w="25400" cap="flat" cmpd="sng" algn="ctr">
            <a:noFill/>
            <a:prstDash val="solid"/>
          </a:ln>
          <a:effectLst/>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0" tIns="45700" rIns="91425" bIns="457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chemeClr val="accent1"/>
              </a:buClr>
              <a:buSzPts val="2800"/>
              <a:buFont typeface="Arial"/>
              <a:buNone/>
              <a:tabLst/>
              <a:defRPr/>
            </a:pPr>
            <a:r>
              <a:rPr kumimoji="0" lang="en-US" sz="3000" b="1" i="0" u="none" strike="noStrike" kern="1200" cap="none" spc="190" normalizeH="0" baseline="0" noProof="0">
                <a:ln>
                  <a:noFill/>
                </a:ln>
                <a:solidFill>
                  <a:srgbClr val="0082B3"/>
                </a:solidFill>
                <a:effectLst/>
                <a:uLnTx/>
                <a:uFillTx/>
                <a:latin typeface="Arial"/>
                <a:ea typeface="Aktiv Grotesk" panose="020B0504020202020204" pitchFamily="34" charset="0"/>
                <a:cs typeface="Arial"/>
                <a:sym typeface="Arial"/>
              </a:rPr>
              <a:t>LOW BACK PAIN, DEPRESSION AND HEADACHE CONTRIBUTE MOST TO ILLNESS IN LONDON</a:t>
            </a:r>
            <a:endParaRPr kumimoji="0" lang="en-US" sz="3000" b="1" i="0" u="none" strike="noStrike" kern="0" cap="none" spc="190" normalizeH="0" baseline="0" noProof="0">
              <a:ln>
                <a:noFill/>
              </a:ln>
              <a:solidFill>
                <a:srgbClr val="0082B3"/>
              </a:solidFill>
              <a:effectLst/>
              <a:uLnTx/>
              <a:uFillTx/>
              <a:latin typeface="Arial"/>
              <a:ea typeface="Aktiv Grotesk" panose="020B0504020202020204" pitchFamily="34" charset="0"/>
              <a:cs typeface="Arial"/>
              <a:sym typeface="Arial"/>
            </a:endParaRPr>
          </a:p>
        </p:txBody>
      </p:sp>
      <p:sp>
        <p:nvSpPr>
          <p:cNvPr id="4" name="Rectangle 3">
            <a:extLst>
              <a:ext uri="{FF2B5EF4-FFF2-40B4-BE49-F238E27FC236}">
                <a16:creationId xmlns:a16="http://schemas.microsoft.com/office/drawing/2014/main" id="{23656E16-0774-42B6-C167-41BB3819B551}"/>
              </a:ext>
            </a:extLst>
          </p:cNvPr>
          <p:cNvSpPr/>
          <p:nvPr/>
        </p:nvSpPr>
        <p:spPr>
          <a:xfrm>
            <a:off x="10546080" y="0"/>
            <a:ext cx="1645920" cy="589280"/>
          </a:xfrm>
          <a:prstGeom prst="rect">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a:t>Not updated from 2022</a:t>
            </a:r>
          </a:p>
        </p:txBody>
      </p:sp>
      <p:sp>
        <p:nvSpPr>
          <p:cNvPr id="13" name="TextBox 12">
            <a:extLst>
              <a:ext uri="{FF2B5EF4-FFF2-40B4-BE49-F238E27FC236}">
                <a16:creationId xmlns:a16="http://schemas.microsoft.com/office/drawing/2014/main" id="{905965EE-0FE6-76A0-1598-BFF18F9BBBA6}"/>
              </a:ext>
            </a:extLst>
          </p:cNvPr>
          <p:cNvSpPr txBox="1"/>
          <p:nvPr/>
        </p:nvSpPr>
        <p:spPr bwMode="gray">
          <a:xfrm>
            <a:off x="605828" y="1732467"/>
            <a:ext cx="4279797" cy="4108946"/>
          </a:xfrm>
          <a:prstGeom prst="rect">
            <a:avLst/>
          </a:prstGeom>
          <a:noFill/>
        </p:spPr>
        <p:txBody>
          <a:bodyPr wrap="square" lIns="0" tIns="0" rIns="0" bIns="0" rtlCol="0" anchor="t">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Years lived with disability as measured by the Global Burden of Disease tool helps assess the impact across the population of different illnesses and symptoms (morbidity</a:t>
            </a:r>
            <a:r>
              <a:rPr lang="en-GB" sz="1400" kern="0">
                <a:solidFill>
                  <a:srgbClr val="353E43"/>
                </a:solidFill>
                <a:latin typeface="Arial"/>
                <a:cs typeface="Arial"/>
                <a:sym typeface="Arial"/>
              </a:rPr>
              <a:t>).</a:t>
            </a:r>
            <a:endParaRPr kumimoji="0" lang="en-GB" sz="1400" b="0" i="0" u="none" strike="noStrike" kern="0" cap="none" spc="0" normalizeH="0" baseline="0" noProof="0">
              <a:ln>
                <a:noFill/>
              </a:ln>
              <a:solidFill>
                <a:srgbClr val="353E43"/>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Low back pain, depressive symptoms and headache continue to contribute significantly to years lived with disability in London</a:t>
            </a:r>
            <a:r>
              <a:rPr lang="en-GB" sz="1400" kern="0">
                <a:solidFill>
                  <a:srgbClr val="353E43"/>
                </a:solidFill>
                <a:latin typeface="Arial"/>
                <a:cs typeface="Arial"/>
                <a:sym typeface="Arial"/>
              </a:rPr>
              <a:t>.</a:t>
            </a:r>
            <a:endParaRPr lang="en-GB" sz="1400" b="0" i="0" u="none" strike="noStrike" kern="0" cap="none" spc="0" normalizeH="0" baseline="0" noProof="0">
              <a:ln>
                <a:noFill/>
              </a:ln>
              <a:solidFill>
                <a:srgbClr val="353E43"/>
              </a:solidFill>
              <a:effectLst/>
              <a:uLnTx/>
              <a:uFillTx/>
              <a:latin typeface="Arial"/>
              <a:cs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There has been an increasing trend in the years lived with disability caused by a range of common health conditions since the 1990s, but the only significant increase has been in diabetes</a:t>
            </a:r>
            <a:r>
              <a:rPr lang="en-GB" sz="1400" kern="0">
                <a:solidFill>
                  <a:srgbClr val="353E43"/>
                </a:solidFill>
                <a:latin typeface="Arial"/>
                <a:cs typeface="Arial"/>
                <a:sym typeface="Arial"/>
              </a:rPr>
              <a:t>.</a:t>
            </a:r>
            <a:r>
              <a:rPr kumimoji="0" lang="en-GB" sz="1400" b="0" i="0" u="none" strike="noStrike" kern="0" cap="none" spc="0" normalizeH="0" baseline="0" noProof="0">
                <a:ln>
                  <a:noFill/>
                </a:ln>
                <a:solidFill>
                  <a:srgbClr val="353E43"/>
                </a:solidFill>
                <a:effectLst/>
                <a:uLnTx/>
                <a:uFillTx/>
                <a:latin typeface="Arial"/>
                <a:ea typeface="+mn-ea"/>
                <a:cs typeface="Arial"/>
                <a:sym typeface="Arial"/>
              </a:rPr>
              <a:t> </a:t>
            </a:r>
            <a:endParaRPr kumimoji="0" lang="en-GB" sz="1400" b="0" i="0" u="none" strike="noStrike" kern="0" cap="none" spc="0" normalizeH="0" baseline="0" noProof="0">
              <a:ln>
                <a:noFill/>
              </a:ln>
              <a:solidFill>
                <a:srgbClr val="353E43"/>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1200" cap="none" spc="0" normalizeH="0" baseline="0" noProof="0">
                <a:ln>
                  <a:noFill/>
                </a:ln>
                <a:solidFill>
                  <a:srgbClr val="333333"/>
                </a:solidFill>
                <a:effectLst/>
                <a:uLnTx/>
                <a:uFillTx/>
                <a:latin typeface="Arial"/>
                <a:ea typeface="+mn-ea"/>
                <a:cs typeface="Arial"/>
              </a:rPr>
              <a:t>For males in 2019, the top three causes were low back pain, diabetes, and depressive disorders. For females, these were low back pain, headache disorders, and depressive disorders.</a:t>
            </a:r>
            <a:endParaRPr kumimoji="0" lang="en-GB" sz="1400" b="0" i="0" u="none" strike="noStrike" kern="0" cap="none" spc="0" normalizeH="0" baseline="0" noProof="0">
              <a:ln>
                <a:noFill/>
              </a:ln>
              <a:solidFill>
                <a:srgbClr val="353E43"/>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a:ln>
                <a:noFill/>
              </a:ln>
              <a:solidFill>
                <a:srgbClr val="353E43"/>
              </a:solidFill>
              <a:effectLst/>
              <a:uLnTx/>
              <a:uFillTx/>
              <a:latin typeface="Arial"/>
              <a:ea typeface="+mn-ea"/>
              <a:cs typeface="Arial"/>
              <a:sym typeface="Arial"/>
            </a:endParaRPr>
          </a:p>
        </p:txBody>
      </p:sp>
      <p:sp>
        <p:nvSpPr>
          <p:cNvPr id="33" name="Text Placeholder 5">
            <a:extLst>
              <a:ext uri="{FF2B5EF4-FFF2-40B4-BE49-F238E27FC236}">
                <a16:creationId xmlns:a16="http://schemas.microsoft.com/office/drawing/2014/main" id="{DB1AB912-F8CC-0541-AED2-082E4223B659}"/>
              </a:ext>
            </a:extLst>
          </p:cNvPr>
          <p:cNvSpPr txBox="1">
            <a:spLocks/>
          </p:cNvSpPr>
          <p:nvPr/>
        </p:nvSpPr>
        <p:spPr>
          <a:xfrm>
            <a:off x="5102363" y="1757284"/>
            <a:ext cx="6793802" cy="511942"/>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GB" sz="1400" b="1" i="0" u="none" strike="noStrike" kern="1200" cap="none" spc="0" normalizeH="0" baseline="0" noProof="0">
                <a:ln>
                  <a:noFill/>
                </a:ln>
                <a:solidFill>
                  <a:srgbClr val="353E43"/>
                </a:solidFill>
                <a:effectLst/>
                <a:uLnTx/>
                <a:uFillTx/>
                <a:latin typeface="Arial"/>
                <a:ea typeface="+mn-ea"/>
                <a:cs typeface="Arial"/>
                <a:sym typeface="Arial"/>
              </a:rPr>
              <a:t>Figure </a:t>
            </a:r>
            <a:r>
              <a:rPr lang="en-GB" sz="1400">
                <a:solidFill>
                  <a:srgbClr val="353E43"/>
                </a:solidFill>
                <a:latin typeface="Arial"/>
                <a:cs typeface="Arial"/>
                <a:sym typeface="Arial"/>
              </a:rPr>
              <a:t>52</a:t>
            </a:r>
            <a:r>
              <a:rPr kumimoji="0" lang="en-GB" sz="1400" b="1" i="0" u="none" strike="noStrike" kern="1200" cap="none" spc="0" normalizeH="0" baseline="0" noProof="0">
                <a:ln>
                  <a:noFill/>
                </a:ln>
                <a:solidFill>
                  <a:srgbClr val="353E43"/>
                </a:solidFill>
                <a:effectLst/>
                <a:uLnTx/>
                <a:uFillTx/>
                <a:latin typeface="Arial"/>
                <a:ea typeface="+mn-ea"/>
                <a:cs typeface="Arial"/>
                <a:sym typeface="Arial"/>
              </a:rPr>
              <a:t>. Age-standardised morbidity rate (years lived with disability) in London for all persons, per 100,000 population, 1990 vs 2019 </a:t>
            </a:r>
            <a:endParaRPr kumimoji="0" lang="en-GB" sz="1400" b="1" i="0" u="none" strike="noStrike" kern="1200" cap="none" spc="0" normalizeH="0" baseline="0" noProof="0">
              <a:ln>
                <a:noFill/>
              </a:ln>
              <a:solidFill>
                <a:srgbClr val="353E43"/>
              </a:solidFill>
              <a:effectLst/>
              <a:uLnTx/>
              <a:uFillTx/>
              <a:latin typeface="Arial" panose="020B0604020202020204" pitchFamily="34" charset="0"/>
              <a:ea typeface="+mn-ea"/>
              <a:cs typeface="Arial"/>
              <a:sym typeface="Arial"/>
            </a:endParaRPr>
          </a:p>
        </p:txBody>
      </p:sp>
      <p:grpSp>
        <p:nvGrpSpPr>
          <p:cNvPr id="8" name="Group 7" descr="Graph showing top contributors to morbidity in London in 1990 and 2019 by the contribution to years lived with disability. The largest contributors in 2019 were low back pain, depressive disorders, headache disorders and asthma. The only illness to show a significant decrease in year of life lived with disability between 1990 and 2019 was diabetes mellitus. ">
            <a:extLst>
              <a:ext uri="{FF2B5EF4-FFF2-40B4-BE49-F238E27FC236}">
                <a16:creationId xmlns:a16="http://schemas.microsoft.com/office/drawing/2014/main" id="{29FE0E3B-8A25-46B7-A270-5BD6506C2931}"/>
              </a:ext>
            </a:extLst>
          </p:cNvPr>
          <p:cNvGrpSpPr/>
          <p:nvPr/>
        </p:nvGrpSpPr>
        <p:grpSpPr>
          <a:xfrm>
            <a:off x="5102363" y="2366704"/>
            <a:ext cx="6871464" cy="3711107"/>
            <a:chOff x="4754880" y="1988566"/>
            <a:chExt cx="7170821" cy="3865321"/>
          </a:xfrm>
        </p:grpSpPr>
        <p:pic>
          <p:nvPicPr>
            <p:cNvPr id="3" name="Picture 2">
              <a:extLst>
                <a:ext uri="{FF2B5EF4-FFF2-40B4-BE49-F238E27FC236}">
                  <a16:creationId xmlns:a16="http://schemas.microsoft.com/office/drawing/2014/main" id="{9A869F3D-CD3C-4E01-86B1-8114E3F90212}"/>
                </a:ext>
              </a:extLst>
            </p:cNvPr>
            <p:cNvPicPr>
              <a:picLocks noChangeAspect="1"/>
            </p:cNvPicPr>
            <p:nvPr/>
          </p:nvPicPr>
          <p:blipFill rotWithShape="1">
            <a:blip r:embed="rId3"/>
            <a:srcRect l="17763" t="12351" r="15586" b="34878"/>
            <a:stretch/>
          </p:blipFill>
          <p:spPr>
            <a:xfrm>
              <a:off x="4754880" y="1988566"/>
              <a:ext cx="7170821" cy="3619100"/>
            </a:xfrm>
            <a:prstGeom prst="rect">
              <a:avLst/>
            </a:prstGeom>
          </p:spPr>
        </p:pic>
        <p:pic>
          <p:nvPicPr>
            <p:cNvPr id="7" name="Picture 6">
              <a:extLst>
                <a:ext uri="{FF2B5EF4-FFF2-40B4-BE49-F238E27FC236}">
                  <a16:creationId xmlns:a16="http://schemas.microsoft.com/office/drawing/2014/main" id="{1EE0FB56-B4AB-4E02-A6D1-3469D2FD6A9A}"/>
                </a:ext>
              </a:extLst>
            </p:cNvPr>
            <p:cNvPicPr>
              <a:picLocks noChangeAspect="1"/>
            </p:cNvPicPr>
            <p:nvPr/>
          </p:nvPicPr>
          <p:blipFill rotWithShape="1">
            <a:blip r:embed="rId3"/>
            <a:srcRect l="41292" t="74709" r="46941" b="21701"/>
            <a:stretch/>
          </p:blipFill>
          <p:spPr>
            <a:xfrm>
              <a:off x="8941869" y="5607666"/>
              <a:ext cx="1266033" cy="246221"/>
            </a:xfrm>
            <a:prstGeom prst="rect">
              <a:avLst/>
            </a:prstGeom>
          </p:spPr>
        </p:pic>
      </p:grpSp>
      <p:sp>
        <p:nvSpPr>
          <p:cNvPr id="5" name="Rectangle 4">
            <a:extLst>
              <a:ext uri="{FF2B5EF4-FFF2-40B4-BE49-F238E27FC236}">
                <a16:creationId xmlns:a16="http://schemas.microsoft.com/office/drawing/2014/main" id="{0A5BCD2F-1C58-1A80-A983-AD85A0A34594}"/>
              </a:ext>
            </a:extLst>
          </p:cNvPr>
          <p:cNvSpPr/>
          <p:nvPr/>
        </p:nvSpPr>
        <p:spPr>
          <a:xfrm>
            <a:off x="5102363" y="6075347"/>
            <a:ext cx="6871464" cy="615553"/>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353E43">
                    <a:lumMod val="50000"/>
                  </a:srgbClr>
                </a:solidFill>
                <a:effectLst/>
                <a:uLnTx/>
                <a:uFillTx/>
                <a:latin typeface="Arial"/>
                <a:ea typeface="+mn-ea"/>
                <a:cs typeface="Arial"/>
              </a:rPr>
              <a:t>Note: </a:t>
            </a:r>
            <a:r>
              <a:rPr kumimoji="0" lang="en-GB" sz="1200" b="0" i="0" u="none" strike="noStrike" kern="0" cap="none" spc="0" normalizeH="0" baseline="0" noProof="0">
                <a:ln>
                  <a:noFill/>
                </a:ln>
                <a:solidFill>
                  <a:srgbClr val="353E43"/>
                </a:solidFill>
                <a:effectLst/>
                <a:uLnTx/>
                <a:uFillTx/>
                <a:latin typeface="Arial"/>
                <a:ea typeface="+mn-lt"/>
                <a:cs typeface="Arial"/>
              </a:rPr>
              <a:t>Change between years should be interpreted with caution as it may reflect changes in methodology and categorisation, and uncertainty limits are wide for most causes.</a:t>
            </a:r>
            <a:r>
              <a:rPr kumimoji="0" lang="en-GB" sz="1200" b="0" i="0" u="none" strike="noStrike" kern="0" cap="none" spc="0" normalizeH="0" baseline="0" noProof="0">
                <a:ln>
                  <a:noFill/>
                </a:ln>
                <a:solidFill>
                  <a:srgbClr val="353E43"/>
                </a:solidFill>
                <a:effectLst/>
                <a:uLnTx/>
                <a:uFillTx/>
                <a:latin typeface="Arial"/>
                <a:ea typeface="+mn-ea"/>
                <a:cs typeface="Arial"/>
              </a:rPr>
              <a:t>)</a:t>
            </a:r>
            <a:endParaRPr kumimoji="0" lang="en-GB" sz="1200" b="0" i="0" u="none" strike="noStrike" kern="0" cap="none" spc="0" normalizeH="0" baseline="0" noProof="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FFFFFF">
                  <a:lumMod val="50000"/>
                </a:srgbClr>
              </a:solidFill>
              <a:effectLst/>
              <a:uLnTx/>
              <a:uFillTx/>
              <a:latin typeface="Arial"/>
              <a:ea typeface="+mn-ea"/>
              <a:cs typeface="Arial" panose="020B0604020202020204" pitchFamily="34" charset="0"/>
            </a:endParaRPr>
          </a:p>
        </p:txBody>
      </p:sp>
      <p:sp>
        <p:nvSpPr>
          <p:cNvPr id="15" name="Rectangle 14">
            <a:extLst>
              <a:ext uri="{FF2B5EF4-FFF2-40B4-BE49-F238E27FC236}">
                <a16:creationId xmlns:a16="http://schemas.microsoft.com/office/drawing/2014/main" id="{16B6C889-2DBC-428E-B9B3-0F215F5C23E5}"/>
              </a:ext>
            </a:extLst>
          </p:cNvPr>
          <p:cNvSpPr/>
          <p:nvPr/>
        </p:nvSpPr>
        <p:spPr>
          <a:xfrm>
            <a:off x="479575" y="6455391"/>
            <a:ext cx="1048527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53E43"/>
                </a:solidFill>
                <a:effectLst/>
                <a:uLnTx/>
                <a:uFillTx/>
                <a:latin typeface="Arial"/>
                <a:ea typeface="+mn-ea"/>
                <a:cs typeface="Arial" panose="020B0604020202020204" pitchFamily="34" charset="0"/>
              </a:rPr>
              <a:t>Source: </a:t>
            </a:r>
            <a:r>
              <a:rPr kumimoji="0" lang="en-US" sz="1000" b="0" i="0" u="none" strike="noStrike" kern="1200" cap="none" spc="0" normalizeH="0" baseline="0" noProof="0">
                <a:ln>
                  <a:noFill/>
                </a:ln>
                <a:solidFill>
                  <a:srgbClr val="353E43"/>
                </a:solidFill>
                <a:effectLst/>
                <a:uLnTx/>
                <a:uFillTx/>
                <a:latin typeface="Arial"/>
                <a:ea typeface="+mn-ea"/>
                <a:cs typeface="Arial"/>
                <a:hlinkClick r:id="rId4">
                  <a:extLst>
                    <a:ext uri="{A12FA001-AC4F-418D-AE19-62706E023703}">
                      <ahyp:hlinkClr xmlns:ahyp="http://schemas.microsoft.com/office/drawing/2018/hyperlinkcolor" val="tx"/>
                    </a:ext>
                  </a:extLst>
                </a:hlinkClick>
              </a:rPr>
              <a:t>Figure 16, Health Profile for London, 2021</a:t>
            </a:r>
            <a:endParaRPr kumimoji="0" lang="en-US" sz="1000" b="0" i="0" u="none" strike="noStrike" kern="1200" cap="none" spc="0" normalizeH="0" baseline="0" noProof="0">
              <a:ln>
                <a:noFill/>
              </a:ln>
              <a:solidFill>
                <a:srgbClr val="353E43"/>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68265916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D61BDF28-6FB3-46E1-B336-A7F4958036FC}"/>
              </a:ext>
            </a:extLst>
          </p:cNvPr>
          <p:cNvSpPr txBox="1">
            <a:spLocks noGrp="1"/>
          </p:cNvSpPr>
          <p:nvPr>
            <p:ph type="title" idx="4294967295"/>
          </p:nvPr>
        </p:nvSpPr>
        <p:spPr>
          <a:xfrm>
            <a:off x="648338" y="594410"/>
            <a:ext cx="11046354" cy="923289"/>
          </a:xfrm>
          <a:prstGeom prst="rect">
            <a:avLst/>
          </a:prstGeom>
          <a:noFill/>
          <a:ln w="25400" cap="flat" cmpd="sng" algn="ctr">
            <a:noFill/>
            <a:prstDash val="solid"/>
          </a:ln>
          <a:effectLst/>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0" tIns="45700" rIns="91425" bIns="457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rgbClr val="EE266D"/>
              </a:buClr>
              <a:buSzPts val="2800"/>
              <a:buFont typeface="Arial"/>
              <a:buNone/>
              <a:tabLst/>
              <a:defRPr/>
            </a:pPr>
            <a:r>
              <a:rPr kumimoji="0" lang="en-US" sz="3000" b="1" i="0" u="none" strike="noStrike" kern="1200" cap="none" spc="190" normalizeH="0" baseline="0" noProof="0">
                <a:ln>
                  <a:noFill/>
                </a:ln>
                <a:solidFill>
                  <a:srgbClr val="0082B3"/>
                </a:solidFill>
                <a:effectLst/>
                <a:uLnTx/>
                <a:uFillTx/>
                <a:latin typeface="Arial"/>
                <a:ea typeface="Aktiv Grotesk" panose="020B0504020202020204" pitchFamily="34" charset="0"/>
                <a:cs typeface="Arial"/>
                <a:sym typeface="Arial"/>
              </a:rPr>
              <a:t>PREVALENCE OF SEVERAL COMMONLY DIAGNOSED DISEASES WAS HIGHER IN DEPRIVED GROUPS</a:t>
            </a:r>
            <a:endParaRPr kumimoji="0" lang="en-US" sz="3000" b="1" i="0" u="none" strike="noStrike" kern="0" cap="none" spc="190" normalizeH="0" baseline="0" noProof="0">
              <a:ln>
                <a:noFill/>
              </a:ln>
              <a:solidFill>
                <a:srgbClr val="0082B3"/>
              </a:solidFill>
              <a:effectLst/>
              <a:uLnTx/>
              <a:uFillTx/>
              <a:latin typeface="Arial"/>
              <a:ea typeface="Aktiv Grotesk" panose="020B0504020202020204" pitchFamily="34" charset="0"/>
              <a:cs typeface="Arial"/>
              <a:sym typeface="Arial"/>
            </a:endParaRPr>
          </a:p>
        </p:txBody>
      </p:sp>
      <p:sp>
        <p:nvSpPr>
          <p:cNvPr id="13" name="TextBox 12">
            <a:extLst>
              <a:ext uri="{FF2B5EF4-FFF2-40B4-BE49-F238E27FC236}">
                <a16:creationId xmlns:a16="http://schemas.microsoft.com/office/drawing/2014/main" id="{905965EE-0FE6-76A0-1598-BFF18F9BBBA6}"/>
              </a:ext>
            </a:extLst>
          </p:cNvPr>
          <p:cNvSpPr txBox="1"/>
          <p:nvPr/>
        </p:nvSpPr>
        <p:spPr bwMode="gray">
          <a:xfrm>
            <a:off x="661122" y="1580225"/>
            <a:ext cx="4746479" cy="4825033"/>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600"/>
              </a:spcAft>
              <a:buClr>
                <a:srgbClr val="000000"/>
              </a:buClr>
              <a:buSzTx/>
              <a:buFontTx/>
              <a:buNone/>
              <a:tabLst/>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The ‘Segmentation Model’ uses nationally available datasets to predict the health conditions of the entire GP registered population based on their historic health service usage (Fig. 53). </a:t>
            </a:r>
            <a:endParaRPr lang="en-GB" sz="1400" kern="0">
              <a:solidFill>
                <a:srgbClr val="353E43"/>
              </a:solidFill>
              <a:latin typeface="Arial"/>
              <a:cs typeface="Arial"/>
              <a:sym typeface="Arial"/>
            </a:endParaRPr>
          </a:p>
          <a:p>
            <a:pPr marL="0" marR="0" lvl="0" indent="0" algn="l" defTabSz="914400" rtl="0" eaLnBrk="1" fontAlgn="auto" latinLnBrk="0" hangingPunct="1">
              <a:lnSpc>
                <a:spcPct val="100000"/>
              </a:lnSpc>
              <a:spcBef>
                <a:spcPts val="0"/>
              </a:spcBef>
              <a:spcAft>
                <a:spcPts val="600"/>
              </a:spcAft>
              <a:buClr>
                <a:srgbClr val="000000"/>
              </a:buClr>
              <a:buSzTx/>
              <a:buFontTx/>
              <a:buNone/>
              <a:tabLst/>
              <a:defRPr/>
            </a:pPr>
            <a:r>
              <a:rPr lang="en-GB" sz="1400" kern="0">
                <a:solidFill>
                  <a:srgbClr val="353E43"/>
                </a:solidFill>
                <a:latin typeface="Arial"/>
                <a:cs typeface="Arial"/>
                <a:sym typeface="Arial"/>
              </a:rPr>
              <a:t>Looking at people aged 65-84 years allows us to see inequalities in the pattern of disease at a time of life where prevalence and incidence is particularly high:</a:t>
            </a:r>
            <a:endParaRPr kumimoji="0" lang="en-GB" sz="1400" b="0" i="0" u="none" strike="noStrike" kern="0" cap="none" spc="0" normalizeH="0" baseline="0" noProof="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GB" sz="1350" b="0" i="0" u="none" strike="noStrike" kern="0" cap="none" spc="0" normalizeH="0" baseline="0" noProof="0">
                <a:ln>
                  <a:noFill/>
                </a:ln>
                <a:solidFill>
                  <a:srgbClr val="353E43"/>
                </a:solidFill>
                <a:effectLst/>
                <a:uLnTx/>
                <a:uFillTx/>
                <a:latin typeface="Arial"/>
                <a:ea typeface="+mn-ea"/>
                <a:cs typeface="Arial"/>
                <a:sym typeface="Arial"/>
              </a:rPr>
              <a:t>Patients aged 65-84 in the most deprived quintile in London, have higher morbidity and much higher (estimated) prevalence of hypertension (46.3% vs 34.8%) and diabetes (32.0% vs 16.0%) compared to the least deprived quintile.</a:t>
            </a:r>
          </a:p>
          <a:p>
            <a:pPr marL="285750" marR="0" lvl="0" indent="-2857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GB" sz="1350" b="0" i="0" u="none" strike="noStrike" kern="0" cap="none" spc="0" normalizeH="0" baseline="0" noProof="0">
                <a:ln>
                  <a:noFill/>
                </a:ln>
                <a:solidFill>
                  <a:srgbClr val="353E43"/>
                </a:solidFill>
                <a:effectLst/>
                <a:uLnTx/>
                <a:uFillTx/>
                <a:latin typeface="Arial"/>
                <a:ea typeface="+mn-ea"/>
                <a:cs typeface="Arial"/>
                <a:sym typeface="Arial"/>
              </a:rPr>
              <a:t>Higher prevalence in more deprived groups of other major diseases was also observed including osteoarthritis, coronary heart disease, cerebrovascular disease, asthma, and depression</a:t>
            </a:r>
            <a:r>
              <a:rPr kumimoji="0" lang="en-GB" sz="1400" b="0" i="0" u="none" strike="noStrike" kern="0" cap="none" spc="0" normalizeH="0" baseline="0" noProof="0">
                <a:ln>
                  <a:noFill/>
                </a:ln>
                <a:solidFill>
                  <a:srgbClr val="353E43"/>
                </a:solidFill>
                <a:effectLst/>
                <a:uLnTx/>
                <a:uFillTx/>
                <a:latin typeface="Arial"/>
                <a:ea typeface="+mn-ea"/>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800" b="0" i="0" u="none" strike="noStrike" kern="0" cap="none" spc="0" normalizeH="0" baseline="0" noProof="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a:ln>
                <a:noFill/>
              </a:ln>
              <a:solidFill>
                <a:srgbClr val="353E43"/>
              </a:solidFill>
              <a:effectLst/>
              <a:uLnTx/>
              <a:uFillTx/>
              <a:latin typeface="Arial"/>
              <a:ea typeface="+mn-ea"/>
              <a:cs typeface="Arial"/>
              <a:sym typeface="Arial"/>
            </a:endParaRPr>
          </a:p>
        </p:txBody>
      </p:sp>
      <p:sp>
        <p:nvSpPr>
          <p:cNvPr id="33" name="Text Placeholder 5">
            <a:extLst>
              <a:ext uri="{FF2B5EF4-FFF2-40B4-BE49-F238E27FC236}">
                <a16:creationId xmlns:a16="http://schemas.microsoft.com/office/drawing/2014/main" id="{DB1AB912-F8CC-0541-AED2-082E4223B659}"/>
              </a:ext>
            </a:extLst>
          </p:cNvPr>
          <p:cNvSpPr txBox="1">
            <a:spLocks/>
          </p:cNvSpPr>
          <p:nvPr/>
        </p:nvSpPr>
        <p:spPr>
          <a:xfrm>
            <a:off x="5548544" y="1666478"/>
            <a:ext cx="6201264" cy="499901"/>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GB" sz="1400" b="1" i="0" u="none" strike="noStrike" kern="1200" cap="none" spc="0" normalizeH="0" baseline="0" noProof="0">
                <a:ln>
                  <a:noFill/>
                </a:ln>
                <a:solidFill>
                  <a:srgbClr val="353E43"/>
                </a:solidFill>
                <a:effectLst/>
                <a:uLnTx/>
                <a:uFillTx/>
                <a:latin typeface="Arial"/>
                <a:ea typeface="+mn-ea"/>
                <a:cs typeface="Arial"/>
                <a:sym typeface="Arial"/>
              </a:rPr>
              <a:t>Fig </a:t>
            </a:r>
            <a:r>
              <a:rPr lang="en-GB" sz="1400">
                <a:solidFill>
                  <a:srgbClr val="353E43"/>
                </a:solidFill>
                <a:latin typeface="Arial"/>
                <a:cs typeface="Arial"/>
                <a:sym typeface="Arial"/>
              </a:rPr>
              <a:t>53</a:t>
            </a:r>
            <a:r>
              <a:rPr kumimoji="0" lang="en-GB" sz="1400" b="1" i="0" u="none" strike="noStrike" kern="1200" cap="none" spc="0" normalizeH="0" baseline="0" noProof="0">
                <a:ln>
                  <a:noFill/>
                </a:ln>
                <a:solidFill>
                  <a:srgbClr val="353E43"/>
                </a:solidFill>
                <a:effectLst/>
                <a:uLnTx/>
                <a:uFillTx/>
                <a:latin typeface="Arial"/>
                <a:ea typeface="+mn-ea"/>
                <a:cs typeface="Arial"/>
                <a:sym typeface="Arial"/>
              </a:rPr>
              <a:t>. Comparison of prevalence of several common diseases, people aged 65-84, most and least deprived groups, London, September 2022</a:t>
            </a:r>
            <a:endParaRPr kumimoji="0" lang="en-GB" sz="1400" b="1" i="0" u="none" strike="noStrike" kern="1200" cap="none" spc="0" normalizeH="0" baseline="0" noProof="0">
              <a:ln>
                <a:noFill/>
              </a:ln>
              <a:solidFill>
                <a:srgbClr val="FF0000"/>
              </a:solidFill>
              <a:effectLst/>
              <a:uLnTx/>
              <a:uFillTx/>
              <a:latin typeface="Arial" panose="020B0604020202020204" pitchFamily="34" charset="0"/>
              <a:ea typeface="+mn-ea"/>
              <a:cs typeface="Arial"/>
              <a:sym typeface="Arial"/>
            </a:endParaRPr>
          </a:p>
        </p:txBody>
      </p:sp>
      <p:grpSp>
        <p:nvGrpSpPr>
          <p:cNvPr id="21" name="Group 20" descr="A graph showing the prevalence of diagnosed physical health conditions for 65-84 year olds in the most deprived and least deprived decile in London. It shows that prevalence for conditions including hypertension, diabetes, osteoarthritis, coronary heart disease, depression, asthma, COPD, cerebrovascular disease, and atrial fibrillation are higher in the most deprived group. Cancer prevalence is slightly lower in the more deprived group. ">
            <a:extLst>
              <a:ext uri="{FF2B5EF4-FFF2-40B4-BE49-F238E27FC236}">
                <a16:creationId xmlns:a16="http://schemas.microsoft.com/office/drawing/2014/main" id="{5BCA297D-DDD8-DFC7-8192-91B8462DAF40}"/>
              </a:ext>
            </a:extLst>
          </p:cNvPr>
          <p:cNvGrpSpPr/>
          <p:nvPr/>
        </p:nvGrpSpPr>
        <p:grpSpPr>
          <a:xfrm>
            <a:off x="6028143" y="2249374"/>
            <a:ext cx="4182059" cy="3827711"/>
            <a:chOff x="5990043" y="2249374"/>
            <a:chExt cx="4182059" cy="3827711"/>
          </a:xfrm>
        </p:grpSpPr>
        <p:pic>
          <p:nvPicPr>
            <p:cNvPr id="5" name="Picture 4">
              <a:extLst>
                <a:ext uri="{FF2B5EF4-FFF2-40B4-BE49-F238E27FC236}">
                  <a16:creationId xmlns:a16="http://schemas.microsoft.com/office/drawing/2014/main" id="{E6ECE325-E432-CED8-8149-33F38342AD58}"/>
                </a:ext>
              </a:extLst>
            </p:cNvPr>
            <p:cNvPicPr>
              <a:picLocks noChangeAspect="1"/>
            </p:cNvPicPr>
            <p:nvPr/>
          </p:nvPicPr>
          <p:blipFill>
            <a:blip r:embed="rId3"/>
            <a:stretch>
              <a:fillRect/>
            </a:stretch>
          </p:blipFill>
          <p:spPr>
            <a:xfrm>
              <a:off x="5990043" y="2448358"/>
              <a:ext cx="4172532" cy="1638529"/>
            </a:xfrm>
            <a:prstGeom prst="rect">
              <a:avLst/>
            </a:prstGeom>
          </p:spPr>
        </p:pic>
        <p:pic>
          <p:nvPicPr>
            <p:cNvPr id="6" name="Picture 5">
              <a:extLst>
                <a:ext uri="{FF2B5EF4-FFF2-40B4-BE49-F238E27FC236}">
                  <a16:creationId xmlns:a16="http://schemas.microsoft.com/office/drawing/2014/main" id="{2D352B42-BA44-C56C-43A7-8C50390E802D}"/>
                </a:ext>
              </a:extLst>
            </p:cNvPr>
            <p:cNvPicPr>
              <a:picLocks noChangeAspect="1"/>
            </p:cNvPicPr>
            <p:nvPr/>
          </p:nvPicPr>
          <p:blipFill>
            <a:blip r:embed="rId4"/>
            <a:stretch>
              <a:fillRect/>
            </a:stretch>
          </p:blipFill>
          <p:spPr>
            <a:xfrm>
              <a:off x="5990043" y="4391864"/>
              <a:ext cx="4182059" cy="1648055"/>
            </a:xfrm>
            <a:prstGeom prst="rect">
              <a:avLst/>
            </a:prstGeom>
          </p:spPr>
        </p:pic>
        <p:sp>
          <p:nvSpPr>
            <p:cNvPr id="7" name="TextBox 6">
              <a:extLst>
                <a:ext uri="{FF2B5EF4-FFF2-40B4-BE49-F238E27FC236}">
                  <a16:creationId xmlns:a16="http://schemas.microsoft.com/office/drawing/2014/main" id="{CEAA341D-55B7-343F-4469-1557C192B608}"/>
                </a:ext>
              </a:extLst>
            </p:cNvPr>
            <p:cNvSpPr txBox="1"/>
            <p:nvPr/>
          </p:nvSpPr>
          <p:spPr bwMode="gray">
            <a:xfrm>
              <a:off x="5990043" y="2249374"/>
              <a:ext cx="1799241" cy="309751"/>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200" b="1" i="0" u="none" strike="noStrike" kern="0" cap="none" spc="0" normalizeH="0" baseline="0" noProof="0">
                  <a:ln>
                    <a:noFill/>
                  </a:ln>
                  <a:solidFill>
                    <a:srgbClr val="353E43"/>
                  </a:solidFill>
                  <a:effectLst/>
                  <a:uLnTx/>
                  <a:uFillTx/>
                  <a:latin typeface="Arial"/>
                  <a:ea typeface="+mn-ea"/>
                  <a:cs typeface="Arial"/>
                  <a:sym typeface="Arial"/>
                </a:rPr>
                <a:t>Most deprived quintile</a:t>
              </a:r>
              <a:endParaRPr kumimoji="0" lang="en-US" sz="1200" b="1" i="0" u="none" strike="noStrike" kern="0" cap="none" spc="0" normalizeH="0" baseline="0" noProof="0">
                <a:ln>
                  <a:noFill/>
                </a:ln>
                <a:solidFill>
                  <a:srgbClr val="353E43"/>
                </a:solidFill>
                <a:effectLst/>
                <a:uLnTx/>
                <a:uFillTx/>
                <a:latin typeface="Arial"/>
                <a:ea typeface="+mn-ea"/>
                <a:cs typeface="Arial"/>
                <a:sym typeface="Arial"/>
              </a:endParaRPr>
            </a:p>
          </p:txBody>
        </p:sp>
        <p:sp>
          <p:nvSpPr>
            <p:cNvPr id="8" name="TextBox 7">
              <a:extLst>
                <a:ext uri="{FF2B5EF4-FFF2-40B4-BE49-F238E27FC236}">
                  <a16:creationId xmlns:a16="http://schemas.microsoft.com/office/drawing/2014/main" id="{8A8D7C32-4AED-860C-23A9-3530CBB864B2}"/>
                </a:ext>
              </a:extLst>
            </p:cNvPr>
            <p:cNvSpPr txBox="1"/>
            <p:nvPr/>
          </p:nvSpPr>
          <p:spPr bwMode="gray">
            <a:xfrm>
              <a:off x="5990043" y="4225874"/>
              <a:ext cx="1799241" cy="309751"/>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200" b="1" i="0" u="none" strike="noStrike" kern="0" cap="none" spc="0" normalizeH="0" baseline="0" noProof="0">
                  <a:ln>
                    <a:noFill/>
                  </a:ln>
                  <a:solidFill>
                    <a:srgbClr val="353E43"/>
                  </a:solidFill>
                  <a:effectLst/>
                  <a:uLnTx/>
                  <a:uFillTx/>
                  <a:latin typeface="Arial"/>
                  <a:ea typeface="+mn-ea"/>
                  <a:cs typeface="Arial"/>
                  <a:sym typeface="Arial"/>
                </a:rPr>
                <a:t>Least deprived quintile</a:t>
              </a:r>
              <a:endParaRPr kumimoji="0" lang="en-US" sz="1200" b="1" i="0" u="none" strike="noStrike" kern="0" cap="none" spc="0" normalizeH="0" baseline="0" noProof="0">
                <a:ln>
                  <a:noFill/>
                </a:ln>
                <a:solidFill>
                  <a:srgbClr val="353E43"/>
                </a:solidFill>
                <a:effectLst/>
                <a:uLnTx/>
                <a:uFillTx/>
                <a:latin typeface="Arial"/>
                <a:ea typeface="+mn-ea"/>
                <a:cs typeface="Arial"/>
                <a:sym typeface="Arial"/>
              </a:endParaRPr>
            </a:p>
          </p:txBody>
        </p:sp>
        <p:sp>
          <p:nvSpPr>
            <p:cNvPr id="19" name="Rectangle 18">
              <a:extLst>
                <a:ext uri="{FF2B5EF4-FFF2-40B4-BE49-F238E27FC236}">
                  <a16:creationId xmlns:a16="http://schemas.microsoft.com/office/drawing/2014/main" id="{F48AB298-D8B6-C0A2-EDF0-AFEDF2F941BE}"/>
                </a:ext>
              </a:extLst>
            </p:cNvPr>
            <p:cNvSpPr/>
            <p:nvPr/>
          </p:nvSpPr>
          <p:spPr bwMode="gray">
            <a:xfrm>
              <a:off x="5990043" y="2448358"/>
              <a:ext cx="4172532" cy="16560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a:ea typeface="+mn-ea"/>
                <a:cs typeface="Brave Sans" panose="020B0504020101010102" pitchFamily="34" charset="0"/>
              </a:endParaRPr>
            </a:p>
          </p:txBody>
        </p:sp>
        <p:sp>
          <p:nvSpPr>
            <p:cNvPr id="20" name="Rectangle 19">
              <a:extLst>
                <a:ext uri="{FF2B5EF4-FFF2-40B4-BE49-F238E27FC236}">
                  <a16:creationId xmlns:a16="http://schemas.microsoft.com/office/drawing/2014/main" id="{5828FB22-841E-1CEA-4157-0CF186A700A0}"/>
                </a:ext>
              </a:extLst>
            </p:cNvPr>
            <p:cNvSpPr/>
            <p:nvPr/>
          </p:nvSpPr>
          <p:spPr bwMode="gray">
            <a:xfrm>
              <a:off x="5999570" y="4421085"/>
              <a:ext cx="4172532" cy="16560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a:ea typeface="+mn-ea"/>
                <a:cs typeface="Brave Sans" panose="020B0504020101010102" pitchFamily="34" charset="0"/>
              </a:endParaRPr>
            </a:p>
          </p:txBody>
        </p:sp>
      </p:grpSp>
      <p:pic>
        <p:nvPicPr>
          <p:cNvPr id="10" name="Picture 9" descr="Logos for Adren &amp; GEM, NHS England and NHS Improvement, and Outcomes Based Healthcare">
            <a:extLst>
              <a:ext uri="{FF2B5EF4-FFF2-40B4-BE49-F238E27FC236}">
                <a16:creationId xmlns:a16="http://schemas.microsoft.com/office/drawing/2014/main" id="{C0422E15-E6CB-4A00-BCBF-A2ED557C685F}"/>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tretch>
            <a:fillRect/>
          </a:stretch>
        </p:blipFill>
        <p:spPr>
          <a:xfrm>
            <a:off x="9633389" y="6405259"/>
            <a:ext cx="2558611" cy="452741"/>
          </a:xfrm>
          <a:prstGeom prst="rect">
            <a:avLst/>
          </a:prstGeom>
        </p:spPr>
      </p:pic>
      <p:sp>
        <p:nvSpPr>
          <p:cNvPr id="14" name="Rectangle 13">
            <a:extLst>
              <a:ext uri="{FF2B5EF4-FFF2-40B4-BE49-F238E27FC236}">
                <a16:creationId xmlns:a16="http://schemas.microsoft.com/office/drawing/2014/main" id="{887AEF58-5802-4BBB-88F3-EB8DE92F4C06}"/>
              </a:ext>
            </a:extLst>
          </p:cNvPr>
          <p:cNvSpPr/>
          <p:nvPr/>
        </p:nvSpPr>
        <p:spPr>
          <a:xfrm>
            <a:off x="479575" y="6455391"/>
            <a:ext cx="908352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53E43"/>
                </a:solidFill>
                <a:effectLst/>
                <a:uLnTx/>
                <a:uFillTx/>
                <a:latin typeface="Arial"/>
                <a:ea typeface="+mn-ea"/>
                <a:cs typeface="Arial" panose="020B0604020202020204" pitchFamily="34" charset="0"/>
              </a:rPr>
              <a:t>Source: </a:t>
            </a:r>
            <a:r>
              <a:rPr kumimoji="0" lang="en-GB" sz="1000" b="0" i="0" u="none" strike="noStrike" kern="1200" cap="none" spc="0" normalizeH="0" baseline="0" noProof="0">
                <a:ln>
                  <a:noFill/>
                </a:ln>
                <a:solidFill>
                  <a:srgbClr val="353E43"/>
                </a:solidFill>
                <a:effectLst/>
                <a:uLnTx/>
                <a:uFillTx/>
                <a:latin typeface="Arial"/>
                <a:ea typeface="+mn-ea"/>
                <a:cs typeface="+mn-cs"/>
              </a:rPr>
              <a:t>Segmentation Model developed by Data, Analysis and Intelligence Service (DAIS) in NHSEI, Public Health England (PHE), Outcomes Based Healthcare (OBH) and Arden &amp; GEM CSU. </a:t>
            </a:r>
            <a:r>
              <a:rPr kumimoji="0" lang="en-GB" sz="1000" b="0" i="0" u="none" strike="noStrike" kern="1200" cap="none" spc="0" normalizeH="0" baseline="0" noProof="0">
                <a:ln>
                  <a:noFill/>
                </a:ln>
                <a:solidFill>
                  <a:srgbClr val="353E43"/>
                </a:solidFill>
                <a:effectLst/>
                <a:uLnTx/>
                <a:uFillTx/>
                <a:latin typeface="Arial"/>
                <a:ea typeface="+mn-ea"/>
                <a:cs typeface="+mn-cs"/>
                <a:hlinkClick r:id="rId7">
                  <a:extLst>
                    <a:ext uri="{A12FA001-AC4F-418D-AE19-62706E023703}">
                      <ahyp:hlinkClr xmlns:ahyp="http://schemas.microsoft.com/office/drawing/2018/hyperlinkcolor" val="tx"/>
                    </a:ext>
                  </a:extLst>
                </a:hlinkClick>
              </a:rPr>
              <a:t>https://apps.model.nhs.uk/report/PaPi</a:t>
            </a:r>
            <a:endParaRPr kumimoji="0" lang="en-GB" sz="1000" b="0" i="0" u="none" strike="noStrike" kern="1200" cap="none" spc="0" normalizeH="0" baseline="0" noProof="0">
              <a:ln>
                <a:noFill/>
              </a:ln>
              <a:solidFill>
                <a:srgbClr val="353E43"/>
              </a:solidFill>
              <a:effectLst/>
              <a:uLnTx/>
              <a:uFillTx/>
              <a:latin typeface="Arial"/>
              <a:ea typeface="+mn-ea"/>
              <a:cs typeface="+mn-cs"/>
            </a:endParaRPr>
          </a:p>
        </p:txBody>
      </p:sp>
      <p:grpSp>
        <p:nvGrpSpPr>
          <p:cNvPr id="23" name="Group 22">
            <a:extLst>
              <a:ext uri="{FF2B5EF4-FFF2-40B4-BE49-F238E27FC236}">
                <a16:creationId xmlns:a16="http://schemas.microsoft.com/office/drawing/2014/main" id="{5BB05B6B-7FAB-FC76-0E49-B3CE0FB18F17}"/>
              </a:ext>
              <a:ext uri="{C183D7F6-B498-43B3-948B-1728B52AA6E4}">
                <adec:decorative xmlns:adec="http://schemas.microsoft.com/office/drawing/2017/decorative" val="1"/>
              </a:ext>
            </a:extLst>
          </p:cNvPr>
          <p:cNvGrpSpPr/>
          <p:nvPr/>
        </p:nvGrpSpPr>
        <p:grpSpPr>
          <a:xfrm>
            <a:off x="10620374" y="2797015"/>
            <a:ext cx="1045743" cy="880184"/>
            <a:chOff x="10620374" y="2797015"/>
            <a:chExt cx="1045743" cy="880184"/>
          </a:xfrm>
        </p:grpSpPr>
        <p:pic>
          <p:nvPicPr>
            <p:cNvPr id="15" name="Picture 14">
              <a:extLst>
                <a:ext uri="{FF2B5EF4-FFF2-40B4-BE49-F238E27FC236}">
                  <a16:creationId xmlns:a16="http://schemas.microsoft.com/office/drawing/2014/main" id="{5D00FF71-AA7D-599A-FBA5-C5FDA9EC52BA}"/>
                </a:ext>
              </a:extLst>
            </p:cNvPr>
            <p:cNvPicPr>
              <a:picLocks noChangeAspect="1"/>
            </p:cNvPicPr>
            <p:nvPr/>
          </p:nvPicPr>
          <p:blipFill rotWithShape="1">
            <a:blip r:embed="rId8"/>
            <a:srcRect t="1" r="25966" b="25426"/>
            <a:stretch/>
          </p:blipFill>
          <p:spPr>
            <a:xfrm>
              <a:off x="10731693" y="3107921"/>
              <a:ext cx="268001" cy="156290"/>
            </a:xfrm>
            <a:prstGeom prst="rect">
              <a:avLst/>
            </a:prstGeom>
          </p:spPr>
        </p:pic>
        <p:pic>
          <p:nvPicPr>
            <p:cNvPr id="17" name="Picture 16">
              <a:extLst>
                <a:ext uri="{FF2B5EF4-FFF2-40B4-BE49-F238E27FC236}">
                  <a16:creationId xmlns:a16="http://schemas.microsoft.com/office/drawing/2014/main" id="{1DE16BF6-D193-1503-5FEF-02A71D1D079D}"/>
                </a:ext>
              </a:extLst>
            </p:cNvPr>
            <p:cNvPicPr>
              <a:picLocks noChangeAspect="1"/>
            </p:cNvPicPr>
            <p:nvPr/>
          </p:nvPicPr>
          <p:blipFill rotWithShape="1">
            <a:blip r:embed="rId9"/>
            <a:srcRect l="1" t="1" r="-1" b="9355"/>
            <a:stretch/>
          </p:blipFill>
          <p:spPr>
            <a:xfrm>
              <a:off x="10834059" y="3322059"/>
              <a:ext cx="133369" cy="233148"/>
            </a:xfrm>
            <a:prstGeom prst="rect">
              <a:avLst/>
            </a:prstGeom>
          </p:spPr>
        </p:pic>
        <p:sp>
          <p:nvSpPr>
            <p:cNvPr id="18" name="TextBox 17">
              <a:extLst>
                <a:ext uri="{FF2B5EF4-FFF2-40B4-BE49-F238E27FC236}">
                  <a16:creationId xmlns:a16="http://schemas.microsoft.com/office/drawing/2014/main" id="{D3F5FB20-7EAA-EC93-DDCA-3FEC851C0EE9}"/>
                </a:ext>
              </a:extLst>
            </p:cNvPr>
            <p:cNvSpPr txBox="1"/>
            <p:nvPr/>
          </p:nvSpPr>
          <p:spPr bwMode="gray">
            <a:xfrm>
              <a:off x="11013283" y="3126971"/>
              <a:ext cx="652834" cy="550228"/>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100" b="0" i="0" u="none" strike="noStrike" kern="0" cap="none" spc="0" normalizeH="0" baseline="0" noProof="0">
                  <a:ln>
                    <a:noFill/>
                  </a:ln>
                  <a:solidFill>
                    <a:srgbClr val="353E43"/>
                  </a:solidFill>
                  <a:effectLst/>
                  <a:uLnTx/>
                  <a:uFillTx/>
                  <a:latin typeface="Arial"/>
                  <a:ea typeface="+mn-ea"/>
                  <a:cs typeface="Arial"/>
                  <a:sym typeface="Arial"/>
                </a:rPr>
                <a:t>London</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500" b="0" i="0" u="none" strike="noStrike" kern="0" cap="none" spc="0" normalizeH="0" baseline="0" noProof="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100" b="0" i="0" u="none" strike="noStrike" kern="0" cap="none" spc="0" normalizeH="0" baseline="0" noProof="0">
                  <a:ln>
                    <a:noFill/>
                  </a:ln>
                  <a:solidFill>
                    <a:srgbClr val="353E43"/>
                  </a:solidFill>
                  <a:effectLst/>
                  <a:uLnTx/>
                  <a:uFillTx/>
                  <a:latin typeface="Arial"/>
                  <a:ea typeface="+mn-ea"/>
                  <a:cs typeface="Arial"/>
                  <a:sym typeface="Arial"/>
                </a:rPr>
                <a:t>England</a:t>
              </a:r>
              <a:endParaRPr kumimoji="0" lang="en-US" sz="1100" b="0" i="0" u="none" strike="noStrike" kern="0" cap="none" spc="0" normalizeH="0" baseline="0" noProof="0">
                <a:ln>
                  <a:noFill/>
                </a:ln>
                <a:solidFill>
                  <a:srgbClr val="353E43"/>
                </a:solidFill>
                <a:effectLst/>
                <a:uLnTx/>
                <a:uFillTx/>
                <a:latin typeface="Arial"/>
                <a:ea typeface="+mn-ea"/>
                <a:cs typeface="Arial"/>
                <a:sym typeface="Arial"/>
              </a:endParaRPr>
            </a:p>
          </p:txBody>
        </p:sp>
        <p:sp>
          <p:nvSpPr>
            <p:cNvPr id="22" name="Rectangle 21">
              <a:extLst>
                <a:ext uri="{FF2B5EF4-FFF2-40B4-BE49-F238E27FC236}">
                  <a16:creationId xmlns:a16="http://schemas.microsoft.com/office/drawing/2014/main" id="{DDB01EB9-E150-3203-F4BF-65F0A8212A27}"/>
                </a:ext>
              </a:extLst>
            </p:cNvPr>
            <p:cNvSpPr/>
            <p:nvPr/>
          </p:nvSpPr>
          <p:spPr bwMode="gray">
            <a:xfrm>
              <a:off x="10620374" y="2797015"/>
              <a:ext cx="999861" cy="789178"/>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300"/>
                </a:spcBef>
                <a:spcAft>
                  <a:spcPts val="0"/>
                </a:spcAft>
                <a:buClrTx/>
                <a:buSzTx/>
                <a:buFont typeface="Courier New" pitchFamily="49" charset="0"/>
                <a:buNone/>
                <a:tabLst/>
                <a:defRPr/>
              </a:pPr>
              <a:r>
                <a:rPr kumimoji="0" lang="en-GB" sz="1200" b="1" i="0" u="none" strike="noStrike" kern="1200" cap="none" spc="0" normalizeH="0" baseline="0" noProof="0">
                  <a:ln>
                    <a:noFill/>
                  </a:ln>
                  <a:solidFill>
                    <a:srgbClr val="353E43"/>
                  </a:solidFill>
                  <a:effectLst/>
                  <a:uLnTx/>
                  <a:uFillTx/>
                  <a:latin typeface="Arial" panose="020B0604020202020204"/>
                  <a:ea typeface="+mn-ea"/>
                  <a:cs typeface="Brave Sans" panose="020B0504020101010102" pitchFamily="34" charset="0"/>
                </a:rPr>
                <a:t>Key</a:t>
              </a:r>
            </a:p>
          </p:txBody>
        </p:sp>
      </p:grpSp>
      <p:sp>
        <p:nvSpPr>
          <p:cNvPr id="3" name="TextBox 2">
            <a:extLst>
              <a:ext uri="{FF2B5EF4-FFF2-40B4-BE49-F238E27FC236}">
                <a16:creationId xmlns:a16="http://schemas.microsoft.com/office/drawing/2014/main" id="{CE32581E-9962-D8B4-7696-C5CC2B23DFE3}"/>
              </a:ext>
            </a:extLst>
          </p:cNvPr>
          <p:cNvSpPr txBox="1"/>
          <p:nvPr/>
        </p:nvSpPr>
        <p:spPr bwMode="gray">
          <a:xfrm>
            <a:off x="573281" y="5239700"/>
            <a:ext cx="5394100" cy="160043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100" b="1" i="0" u="none" strike="noStrike" kern="0" cap="none" spc="0" normalizeH="0" baseline="0" noProof="0">
                <a:ln>
                  <a:noFill/>
                </a:ln>
                <a:solidFill>
                  <a:srgbClr val="353E43"/>
                </a:solidFill>
                <a:effectLst/>
                <a:uLnTx/>
                <a:uFillTx/>
                <a:latin typeface="Arial"/>
                <a:ea typeface="+mn-ea"/>
                <a:cs typeface="Arial"/>
                <a:sym typeface="Arial"/>
              </a:rPr>
              <a:t>Note</a:t>
            </a:r>
          </a:p>
          <a:p>
            <a:pPr marL="144000" marR="0" lvl="0" indent="-1440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050" b="0" i="0" u="none" strike="noStrike" kern="0" cap="none" spc="0" normalizeH="0" baseline="0" noProof="0">
                <a:ln>
                  <a:noFill/>
                </a:ln>
                <a:solidFill>
                  <a:srgbClr val="353E43"/>
                </a:solidFill>
                <a:effectLst/>
                <a:uLnTx/>
                <a:uFillTx/>
                <a:latin typeface="Arial"/>
                <a:ea typeface="+mn-ea"/>
                <a:cs typeface="Arial"/>
                <a:sym typeface="Arial"/>
              </a:rPr>
              <a:t>Patients with conditions managed entirely within primary care without presenting to secondary/community care will not be 'detected' by the Segmentation Model.</a:t>
            </a:r>
          </a:p>
          <a:p>
            <a:pPr marL="144000" marR="0" lvl="0" indent="-1440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050" b="0" i="0" u="none" strike="noStrike" kern="0" cap="none" spc="0" normalizeH="0" baseline="0" noProof="0">
                <a:ln>
                  <a:noFill/>
                </a:ln>
                <a:solidFill>
                  <a:srgbClr val="353E43"/>
                </a:solidFill>
                <a:effectLst/>
                <a:uLnTx/>
                <a:uFillTx/>
                <a:latin typeface="Arial"/>
                <a:ea typeface="+mn-ea"/>
                <a:cs typeface="Arial"/>
                <a:sym typeface="Arial"/>
              </a:rPr>
              <a:t>65-84 category is a large age bracket, which could be skewed differently between populations.</a:t>
            </a:r>
          </a:p>
          <a:p>
            <a:pPr marL="144000" marR="0" lvl="0" indent="-1440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GB" sz="1050" kern="0">
                <a:solidFill>
                  <a:srgbClr val="353E43"/>
                </a:solidFill>
                <a:latin typeface="Arial"/>
                <a:cs typeface="Arial"/>
                <a:sym typeface="Arial"/>
              </a:rPr>
              <a:t>Data only captures people who are registered at a GP practice which may underestimate prevalence. </a:t>
            </a:r>
            <a:endParaRPr kumimoji="0" lang="en-GB" sz="1050" b="0" i="0" u="none" strike="noStrike" kern="0" cap="none" spc="0" normalizeH="0" baseline="0" noProof="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200" b="0" i="0" u="none" strike="noStrike" kern="0" cap="none" spc="0" normalizeH="0" baseline="0" noProof="0">
              <a:ln>
                <a:noFill/>
              </a:ln>
              <a:solidFill>
                <a:srgbClr val="353E43"/>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353E43"/>
              </a:solidFill>
              <a:effectLst/>
              <a:uLnTx/>
              <a:uFillTx/>
              <a:latin typeface="Arial"/>
              <a:ea typeface="+mn-ea"/>
              <a:cs typeface="Arial"/>
              <a:sym typeface="Arial"/>
            </a:endParaRPr>
          </a:p>
        </p:txBody>
      </p:sp>
    </p:spTree>
    <p:extLst>
      <p:ext uri="{BB962C8B-B14F-4D97-AF65-F5344CB8AC3E}">
        <p14:creationId xmlns:p14="http://schemas.microsoft.com/office/powerpoint/2010/main" val="19956832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41934369-1237-4E3A-A859-8360298537F5}"/>
              </a:ext>
            </a:extLst>
          </p:cNvPr>
          <p:cNvSpPr txBox="1">
            <a:spLocks noGrp="1"/>
          </p:cNvSpPr>
          <p:nvPr>
            <p:ph type="title" idx="4294967295"/>
          </p:nvPr>
        </p:nvSpPr>
        <p:spPr>
          <a:xfrm>
            <a:off x="648338" y="574090"/>
            <a:ext cx="11046354" cy="923289"/>
          </a:xfrm>
          <a:prstGeom prst="rect">
            <a:avLst/>
          </a:prstGeom>
          <a:noFill/>
          <a:ln w="25400" cap="flat" cmpd="sng" algn="ctr">
            <a:noFill/>
            <a:prstDash val="solid"/>
          </a:ln>
          <a:effectLst/>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0" tIns="45700" rIns="91425" bIns="457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rgbClr val="EE266D"/>
              </a:buClr>
              <a:buSzPts val="2800"/>
              <a:buFont typeface="Arial"/>
              <a:buNone/>
              <a:tabLst/>
              <a:defRPr/>
            </a:pPr>
            <a:r>
              <a:rPr kumimoji="0" lang="en-GB" sz="3000" b="1" i="0" u="none" strike="noStrike" kern="1200" cap="none" spc="190" normalizeH="0" baseline="0" noProof="0">
                <a:ln>
                  <a:noFill/>
                </a:ln>
                <a:solidFill>
                  <a:srgbClr val="0082B3"/>
                </a:solidFill>
                <a:effectLst/>
                <a:uLnTx/>
                <a:uFillTx/>
                <a:latin typeface="Arial"/>
                <a:ea typeface="Aktiv Grotesk" panose="020B0504020202020204" pitchFamily="34" charset="0"/>
                <a:cs typeface="Arial"/>
                <a:sym typeface="Arial"/>
              </a:rPr>
              <a:t>THE PREVALENCE OF COMMONLY DIAGNOSED DISEASES IN LONDON VARIES BY ETHNICITY</a:t>
            </a:r>
            <a:endParaRPr kumimoji="0" lang="en-US" sz="3000" b="1" i="0" u="none" strike="noStrike" kern="0" cap="none" spc="190" normalizeH="0" baseline="0" noProof="0">
              <a:ln>
                <a:noFill/>
              </a:ln>
              <a:solidFill>
                <a:srgbClr val="0082B3"/>
              </a:solidFill>
              <a:effectLst/>
              <a:uLnTx/>
              <a:uFillTx/>
              <a:latin typeface="Arial"/>
              <a:ea typeface="Aktiv Grotesk" panose="020B0504020202020204" pitchFamily="34" charset="0"/>
              <a:cs typeface="Arial"/>
              <a:sym typeface="Arial"/>
            </a:endParaRPr>
          </a:p>
        </p:txBody>
      </p:sp>
      <p:sp>
        <p:nvSpPr>
          <p:cNvPr id="13" name="TextBox 12">
            <a:extLst>
              <a:ext uri="{FF2B5EF4-FFF2-40B4-BE49-F238E27FC236}">
                <a16:creationId xmlns:a16="http://schemas.microsoft.com/office/drawing/2014/main" id="{905965EE-0FE6-76A0-1598-BFF18F9BBBA6}"/>
              </a:ext>
            </a:extLst>
          </p:cNvPr>
          <p:cNvSpPr txBox="1"/>
          <p:nvPr/>
        </p:nvSpPr>
        <p:spPr bwMode="gray">
          <a:xfrm>
            <a:off x="661123" y="1548822"/>
            <a:ext cx="4279797" cy="1734438"/>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0" i="0" u="none" strike="noStrike" kern="0" cap="none" spc="0" normalizeH="0" baseline="0" noProof="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600"/>
              </a:spcAft>
              <a:buClr>
                <a:srgbClr val="000000"/>
              </a:buClr>
              <a:buSzTx/>
              <a:buFontTx/>
              <a:buNone/>
              <a:tabLst/>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The Segmentation Model highlights several examples of ethnic inequality in the prevalence of common diseases in London (Fig. 54):</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a:ln>
                  <a:noFill/>
                </a:ln>
                <a:solidFill>
                  <a:srgbClr val="353E43"/>
                </a:solidFill>
                <a:effectLst/>
                <a:uLnTx/>
                <a:uFillTx/>
                <a:latin typeface="Arial"/>
                <a:ea typeface="+mn-ea"/>
                <a:cs typeface="+mn-cs"/>
              </a:rPr>
              <a:t>Hypertension</a:t>
            </a:r>
            <a:r>
              <a:rPr kumimoji="0" lang="en-GB" sz="1400" b="0" i="0" u="none" strike="noStrike" kern="1200" cap="none" spc="0" normalizeH="0" baseline="0" noProof="0">
                <a:ln>
                  <a:noFill/>
                </a:ln>
                <a:solidFill>
                  <a:srgbClr val="353E43"/>
                </a:solidFill>
                <a:effectLst/>
                <a:uLnTx/>
                <a:uFillTx/>
                <a:latin typeface="Arial"/>
                <a:ea typeface="+mn-ea"/>
                <a:cs typeface="+mn-cs"/>
              </a:rPr>
              <a:t>: A much higher prevalence is seen in Asian (56.6%) and Black (56.4%) ethnic groups compared to White (42.3%).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a:ln>
                  <a:noFill/>
                </a:ln>
                <a:solidFill>
                  <a:srgbClr val="353E43"/>
                </a:solidFill>
                <a:effectLst/>
                <a:uLnTx/>
                <a:uFillTx/>
                <a:latin typeface="Arial"/>
                <a:ea typeface="+mn-ea"/>
                <a:cs typeface="+mn-cs"/>
              </a:rPr>
              <a:t>Diabetes</a:t>
            </a:r>
            <a:r>
              <a:rPr kumimoji="0" lang="en-GB" sz="1400" b="0" i="0" u="none" strike="noStrike" kern="1200" cap="none" spc="0" normalizeH="0" baseline="0" noProof="0">
                <a:ln>
                  <a:noFill/>
                </a:ln>
                <a:solidFill>
                  <a:srgbClr val="353E43"/>
                </a:solidFill>
                <a:effectLst/>
                <a:uLnTx/>
                <a:uFillTx/>
                <a:latin typeface="Arial"/>
                <a:ea typeface="+mn-ea"/>
                <a:cs typeface="+mn-cs"/>
              </a:rPr>
              <a:t>: A much higher prevalence is seen in Asian (49.5%) and Black (40.2%) ethnic groups than White (18.7%).</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a:ln>
                  <a:noFill/>
                </a:ln>
                <a:solidFill>
                  <a:srgbClr val="353E43"/>
                </a:solidFill>
                <a:effectLst/>
                <a:uLnTx/>
                <a:uFillTx/>
                <a:latin typeface="Arial"/>
                <a:ea typeface="+mn-ea"/>
                <a:cs typeface="+mn-cs"/>
              </a:rPr>
              <a:t>Other</a:t>
            </a:r>
            <a:r>
              <a:rPr kumimoji="0" lang="en-GB" sz="1400" b="0" i="0" u="none" strike="noStrike" kern="1200" cap="none" spc="0" normalizeH="0" baseline="0" noProof="0">
                <a:ln>
                  <a:noFill/>
                </a:ln>
                <a:solidFill>
                  <a:srgbClr val="353E43"/>
                </a:solidFill>
                <a:effectLst/>
                <a:uLnTx/>
                <a:uFillTx/>
                <a:latin typeface="Arial"/>
                <a:ea typeface="+mn-ea"/>
                <a:cs typeface="+mn-cs"/>
              </a:rPr>
              <a:t>: Higher coronary heart disease (CHD) and asthma prevalence in Asian ethnic groups; while a lower cancer prevalence is observed.</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200" b="1" i="0" u="none" strike="noStrike" kern="0" cap="none" spc="0" normalizeH="0" baseline="0" noProof="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200" b="1" i="0" u="none" strike="noStrike" kern="0" cap="none" spc="0" normalizeH="0" baseline="0" noProof="0">
                <a:ln>
                  <a:noFill/>
                </a:ln>
                <a:solidFill>
                  <a:srgbClr val="353E43"/>
                </a:solidFill>
                <a:effectLst/>
                <a:uLnTx/>
                <a:uFillTx/>
                <a:latin typeface="Arial"/>
                <a:ea typeface="+mn-ea"/>
                <a:cs typeface="Arial"/>
                <a:sym typeface="Arial"/>
              </a:rPr>
              <a:t>Note</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200" b="0" i="0" u="none" strike="noStrike" kern="0" cap="none" spc="0" normalizeH="0" baseline="0" noProof="0">
                <a:ln>
                  <a:noFill/>
                </a:ln>
                <a:solidFill>
                  <a:srgbClr val="353E43"/>
                </a:solidFill>
                <a:effectLst/>
                <a:uLnTx/>
                <a:uFillTx/>
                <a:latin typeface="Arial"/>
                <a:ea typeface="+mn-ea"/>
                <a:cs typeface="Arial"/>
                <a:sym typeface="Arial"/>
              </a:rPr>
              <a:t>Ethnicity coding has improved but remains incomplete with concerns remaining especially around secondary care coding quality.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200" b="0" i="0" u="none" strike="noStrike" kern="0" cap="none" spc="0" normalizeH="0" baseline="0" noProof="0">
                <a:ln>
                  <a:noFill/>
                </a:ln>
                <a:solidFill>
                  <a:srgbClr val="353E43"/>
                </a:solidFill>
                <a:effectLst/>
                <a:uLnTx/>
                <a:uFillTx/>
                <a:latin typeface="Arial"/>
                <a:ea typeface="+mn-ea"/>
                <a:cs typeface="Arial"/>
                <a:sym typeface="Arial"/>
              </a:rPr>
              <a:t>Missing records likely to be skewed towards patients not routinely accessing healthcare services/younger people. </a:t>
            </a:r>
            <a:endParaRPr kumimoji="0" lang="en-GB" sz="1200" b="0" i="0" u="none" strike="noStrike" kern="0" cap="none" spc="0" normalizeH="0" baseline="0" noProof="0">
              <a:ln>
                <a:noFill/>
              </a:ln>
              <a:solidFill>
                <a:srgbClr val="353E43"/>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0" cap="none" spc="0" normalizeH="0" baseline="0" noProof="0">
              <a:ln>
                <a:noFill/>
              </a:ln>
              <a:solidFill>
                <a:srgbClr val="353E43"/>
              </a:solidFill>
              <a:effectLst/>
              <a:uLnTx/>
              <a:uFillTx/>
              <a:latin typeface="Arial"/>
              <a:ea typeface="+mn-ea"/>
              <a:cs typeface="Arial"/>
              <a:sym typeface="Arial"/>
            </a:endParaRPr>
          </a:p>
        </p:txBody>
      </p:sp>
      <p:sp>
        <p:nvSpPr>
          <p:cNvPr id="33" name="Text Placeholder 5">
            <a:extLst>
              <a:ext uri="{FF2B5EF4-FFF2-40B4-BE49-F238E27FC236}">
                <a16:creationId xmlns:a16="http://schemas.microsoft.com/office/drawing/2014/main" id="{DB1AB912-F8CC-0541-AED2-082E4223B659}"/>
              </a:ext>
            </a:extLst>
          </p:cNvPr>
          <p:cNvSpPr txBox="1">
            <a:spLocks/>
          </p:cNvSpPr>
          <p:nvPr/>
        </p:nvSpPr>
        <p:spPr>
          <a:xfrm>
            <a:off x="5150897" y="1648980"/>
            <a:ext cx="1584264" cy="2947945"/>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GB" sz="1400" b="1" i="0" u="none" strike="noStrike" kern="1200" cap="none" spc="0" normalizeH="0" baseline="0" noProof="0">
                <a:ln>
                  <a:noFill/>
                </a:ln>
                <a:solidFill>
                  <a:srgbClr val="353E43"/>
                </a:solidFill>
                <a:effectLst/>
                <a:uLnTx/>
                <a:uFillTx/>
                <a:latin typeface="Arial"/>
                <a:ea typeface="+mn-ea"/>
                <a:cs typeface="Arial"/>
                <a:sym typeface="Arial"/>
              </a:rPr>
              <a:t>Fig </a:t>
            </a:r>
            <a:r>
              <a:rPr lang="en-GB" sz="1400">
                <a:solidFill>
                  <a:srgbClr val="353E43"/>
                </a:solidFill>
                <a:latin typeface="Arial"/>
                <a:cs typeface="Arial"/>
                <a:sym typeface="Arial"/>
              </a:rPr>
              <a:t>54</a:t>
            </a:r>
            <a:r>
              <a:rPr kumimoji="0" lang="en-GB" sz="1400" b="1" i="0" u="none" strike="noStrike" kern="1200" cap="none" spc="0" normalizeH="0" baseline="0" noProof="0">
                <a:ln>
                  <a:noFill/>
                </a:ln>
                <a:solidFill>
                  <a:srgbClr val="353E43"/>
                </a:solidFill>
                <a:effectLst/>
                <a:uLnTx/>
                <a:uFillTx/>
                <a:latin typeface="Arial"/>
                <a:ea typeface="+mn-ea"/>
                <a:cs typeface="Arial"/>
                <a:sym typeface="Arial"/>
              </a:rPr>
              <a:t>. Comparison of prevalence of several common diseases in people aged 65-84, by ethnic group, London, September 2022</a:t>
            </a:r>
          </a:p>
        </p:txBody>
      </p:sp>
      <p:grpSp>
        <p:nvGrpSpPr>
          <p:cNvPr id="30" name="Group 29" descr="A graph showing the prevalence of several of the most common physical health conditions for patients aged 65-84 years by ethnic group; White, Asian and Black. It shows a complex pattern of inequalities with the highlights that Black and Asian patients tend to have far higher prevalence of hypertension and diabetes. ">
            <a:extLst>
              <a:ext uri="{FF2B5EF4-FFF2-40B4-BE49-F238E27FC236}">
                <a16:creationId xmlns:a16="http://schemas.microsoft.com/office/drawing/2014/main" id="{D7005491-E6C8-5A3B-83BB-6D3F3A549144}"/>
              </a:ext>
            </a:extLst>
          </p:cNvPr>
          <p:cNvGrpSpPr/>
          <p:nvPr/>
        </p:nvGrpSpPr>
        <p:grpSpPr>
          <a:xfrm>
            <a:off x="6805449" y="1547212"/>
            <a:ext cx="3469709" cy="4856437"/>
            <a:chOff x="7462543" y="1451666"/>
            <a:chExt cx="3719854" cy="4947373"/>
          </a:xfrm>
        </p:grpSpPr>
        <p:grpSp>
          <p:nvGrpSpPr>
            <p:cNvPr id="18" name="Group 17">
              <a:extLst>
                <a:ext uri="{FF2B5EF4-FFF2-40B4-BE49-F238E27FC236}">
                  <a16:creationId xmlns:a16="http://schemas.microsoft.com/office/drawing/2014/main" id="{8443B5A7-3A70-36B9-9252-7103415B9C64}"/>
                </a:ext>
              </a:extLst>
            </p:cNvPr>
            <p:cNvGrpSpPr/>
            <p:nvPr/>
          </p:nvGrpSpPr>
          <p:grpSpPr>
            <a:xfrm>
              <a:off x="7462543" y="1451666"/>
              <a:ext cx="3719854" cy="4947373"/>
              <a:chOff x="7462543" y="1489766"/>
              <a:chExt cx="3719854" cy="4947373"/>
            </a:xfrm>
          </p:grpSpPr>
          <p:grpSp>
            <p:nvGrpSpPr>
              <p:cNvPr id="4" name="Group 3">
                <a:extLst>
                  <a:ext uri="{FF2B5EF4-FFF2-40B4-BE49-F238E27FC236}">
                    <a16:creationId xmlns:a16="http://schemas.microsoft.com/office/drawing/2014/main" id="{A5D64A43-F5CB-F2A4-BC25-256E707A9288}"/>
                  </a:ext>
                </a:extLst>
              </p:cNvPr>
              <p:cNvGrpSpPr/>
              <p:nvPr/>
            </p:nvGrpSpPr>
            <p:grpSpPr>
              <a:xfrm>
                <a:off x="7472070" y="1489766"/>
                <a:ext cx="3710327" cy="3287861"/>
                <a:chOff x="5990043" y="2249374"/>
                <a:chExt cx="3710327" cy="3287861"/>
              </a:xfrm>
            </p:grpSpPr>
            <p:sp>
              <p:nvSpPr>
                <p:cNvPr id="7" name="TextBox 6">
                  <a:extLst>
                    <a:ext uri="{FF2B5EF4-FFF2-40B4-BE49-F238E27FC236}">
                      <a16:creationId xmlns:a16="http://schemas.microsoft.com/office/drawing/2014/main" id="{2B3B5241-54BC-2F9A-1DF6-7DB7DCDC7866}"/>
                    </a:ext>
                  </a:extLst>
                </p:cNvPr>
                <p:cNvSpPr txBox="1"/>
                <p:nvPr/>
              </p:nvSpPr>
              <p:spPr bwMode="gray">
                <a:xfrm>
                  <a:off x="5990043" y="2249374"/>
                  <a:ext cx="1799241" cy="309751"/>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200" b="1" i="0" u="none" strike="noStrike" kern="0" cap="none" spc="0" normalizeH="0" baseline="0" noProof="0">
                      <a:ln>
                        <a:noFill/>
                      </a:ln>
                      <a:solidFill>
                        <a:srgbClr val="353E43"/>
                      </a:solidFill>
                      <a:effectLst/>
                      <a:uLnTx/>
                      <a:uFillTx/>
                      <a:latin typeface="Arial"/>
                      <a:ea typeface="+mn-ea"/>
                      <a:cs typeface="Arial"/>
                      <a:sym typeface="Arial"/>
                    </a:rPr>
                    <a:t>White</a:t>
                  </a:r>
                  <a:endParaRPr kumimoji="0" lang="en-US" sz="1200" b="1" i="0" u="none" strike="noStrike" kern="0" cap="none" spc="0" normalizeH="0" baseline="0" noProof="0">
                    <a:ln>
                      <a:noFill/>
                    </a:ln>
                    <a:solidFill>
                      <a:srgbClr val="353E43"/>
                    </a:solidFill>
                    <a:effectLst/>
                    <a:uLnTx/>
                    <a:uFillTx/>
                    <a:latin typeface="Arial"/>
                    <a:ea typeface="+mn-ea"/>
                    <a:cs typeface="Arial"/>
                    <a:sym typeface="Arial"/>
                  </a:endParaRPr>
                </a:p>
              </p:txBody>
            </p:sp>
            <p:sp>
              <p:nvSpPr>
                <p:cNvPr id="8" name="TextBox 7">
                  <a:extLst>
                    <a:ext uri="{FF2B5EF4-FFF2-40B4-BE49-F238E27FC236}">
                      <a16:creationId xmlns:a16="http://schemas.microsoft.com/office/drawing/2014/main" id="{1ABB733A-A487-A2F4-6675-4921B803A1F2}"/>
                    </a:ext>
                  </a:extLst>
                </p:cNvPr>
                <p:cNvSpPr txBox="1"/>
                <p:nvPr/>
              </p:nvSpPr>
              <p:spPr bwMode="gray">
                <a:xfrm>
                  <a:off x="5990043" y="3902024"/>
                  <a:ext cx="1799241" cy="309751"/>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200" b="1" i="0" u="none" strike="noStrike" kern="0" cap="none" spc="0" normalizeH="0" baseline="0" noProof="0">
                      <a:ln>
                        <a:noFill/>
                      </a:ln>
                      <a:solidFill>
                        <a:srgbClr val="353E43"/>
                      </a:solidFill>
                      <a:effectLst/>
                      <a:uLnTx/>
                      <a:uFillTx/>
                      <a:latin typeface="Arial"/>
                      <a:ea typeface="+mn-ea"/>
                      <a:cs typeface="Arial"/>
                      <a:sym typeface="Arial"/>
                    </a:rPr>
                    <a:t>Asian/British Asian</a:t>
                  </a:r>
                  <a:endParaRPr kumimoji="0" lang="en-US" sz="1200" b="1" i="0" u="none" strike="noStrike" kern="0" cap="none" spc="0" normalizeH="0" baseline="0" noProof="0">
                    <a:ln>
                      <a:noFill/>
                    </a:ln>
                    <a:solidFill>
                      <a:srgbClr val="353E43"/>
                    </a:solidFill>
                    <a:effectLst/>
                    <a:uLnTx/>
                    <a:uFillTx/>
                    <a:latin typeface="Arial"/>
                    <a:ea typeface="+mn-ea"/>
                    <a:cs typeface="Arial"/>
                    <a:sym typeface="Arial"/>
                  </a:endParaRPr>
                </a:p>
              </p:txBody>
            </p:sp>
            <p:sp>
              <p:nvSpPr>
                <p:cNvPr id="9" name="Rectangle 8">
                  <a:extLst>
                    <a:ext uri="{FF2B5EF4-FFF2-40B4-BE49-F238E27FC236}">
                      <a16:creationId xmlns:a16="http://schemas.microsoft.com/office/drawing/2014/main" id="{690A02C5-69BB-D942-063E-13771AC74ACD}"/>
                    </a:ext>
                  </a:extLst>
                </p:cNvPr>
                <p:cNvSpPr/>
                <p:nvPr/>
              </p:nvSpPr>
              <p:spPr bwMode="gray">
                <a:xfrm>
                  <a:off x="5990043" y="2448358"/>
                  <a:ext cx="3700755" cy="14400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a:ea typeface="+mn-ea"/>
                    <a:cs typeface="Brave Sans" panose="020B0504020101010102" pitchFamily="34" charset="0"/>
                  </a:endParaRPr>
                </a:p>
              </p:txBody>
            </p:sp>
            <p:sp>
              <p:nvSpPr>
                <p:cNvPr id="11" name="Rectangle 10">
                  <a:extLst>
                    <a:ext uri="{FF2B5EF4-FFF2-40B4-BE49-F238E27FC236}">
                      <a16:creationId xmlns:a16="http://schemas.microsoft.com/office/drawing/2014/main" id="{03C2D9BD-20F1-BF86-37D4-C6EC70BA3A54}"/>
                    </a:ext>
                  </a:extLst>
                </p:cNvPr>
                <p:cNvSpPr/>
                <p:nvPr/>
              </p:nvSpPr>
              <p:spPr bwMode="gray">
                <a:xfrm>
                  <a:off x="5999570" y="4097235"/>
                  <a:ext cx="3700800" cy="14400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a:ea typeface="+mn-ea"/>
                    <a:cs typeface="Brave Sans" panose="020B0504020101010102" pitchFamily="34" charset="0"/>
                  </a:endParaRPr>
                </a:p>
              </p:txBody>
            </p:sp>
          </p:grpSp>
          <p:sp>
            <p:nvSpPr>
              <p:cNvPr id="14" name="TextBox 13">
                <a:extLst>
                  <a:ext uri="{FF2B5EF4-FFF2-40B4-BE49-F238E27FC236}">
                    <a16:creationId xmlns:a16="http://schemas.microsoft.com/office/drawing/2014/main" id="{75C79DFB-F67E-F4CF-6EDF-45FDE4D2355D}"/>
                  </a:ext>
                </a:extLst>
              </p:cNvPr>
              <p:cNvSpPr txBox="1"/>
              <p:nvPr/>
            </p:nvSpPr>
            <p:spPr bwMode="gray">
              <a:xfrm>
                <a:off x="7462543" y="4801928"/>
                <a:ext cx="1799241" cy="309751"/>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200" b="1" i="0" u="none" strike="noStrike" kern="0" cap="none" spc="0" normalizeH="0" baseline="0" noProof="0">
                    <a:ln>
                      <a:noFill/>
                    </a:ln>
                    <a:solidFill>
                      <a:srgbClr val="353E43"/>
                    </a:solidFill>
                    <a:effectLst/>
                    <a:uLnTx/>
                    <a:uFillTx/>
                    <a:latin typeface="Arial"/>
                    <a:ea typeface="+mn-ea"/>
                    <a:cs typeface="Arial"/>
                    <a:sym typeface="Arial"/>
                  </a:rPr>
                  <a:t>Black/British Black</a:t>
                </a:r>
                <a:endParaRPr kumimoji="0" lang="en-US" sz="1200" b="1" i="0" u="none" strike="noStrike" kern="0" cap="none" spc="0" normalizeH="0" baseline="0" noProof="0">
                  <a:ln>
                    <a:noFill/>
                  </a:ln>
                  <a:solidFill>
                    <a:srgbClr val="353E43"/>
                  </a:solidFill>
                  <a:effectLst/>
                  <a:uLnTx/>
                  <a:uFillTx/>
                  <a:latin typeface="Arial"/>
                  <a:ea typeface="+mn-ea"/>
                  <a:cs typeface="Arial"/>
                  <a:sym typeface="Arial"/>
                </a:endParaRPr>
              </a:p>
            </p:txBody>
          </p:sp>
          <p:sp>
            <p:nvSpPr>
              <p:cNvPr id="16" name="Rectangle 15">
                <a:extLst>
                  <a:ext uri="{FF2B5EF4-FFF2-40B4-BE49-F238E27FC236}">
                    <a16:creationId xmlns:a16="http://schemas.microsoft.com/office/drawing/2014/main" id="{6D5100DE-996F-1CCB-EDD0-1C555F2F3CB0}"/>
                  </a:ext>
                </a:extLst>
              </p:cNvPr>
              <p:cNvSpPr/>
              <p:nvPr/>
            </p:nvSpPr>
            <p:spPr bwMode="gray">
              <a:xfrm>
                <a:off x="7472070" y="4997139"/>
                <a:ext cx="3700800" cy="14400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0"/>
                  </a:spcAft>
                  <a:buClrTx/>
                  <a:buSzTx/>
                  <a:buFont typeface="Courier New" pitchFamily="49" charset="0"/>
                  <a:buNone/>
                  <a:tabLst/>
                  <a:defRPr/>
                </a:pPr>
                <a:endParaRPr kumimoji="0" lang="en-GB" sz="1600" b="0" i="0" u="none" strike="noStrike" kern="1200" cap="none" spc="0" normalizeH="0" baseline="0" noProof="0">
                  <a:ln>
                    <a:noFill/>
                  </a:ln>
                  <a:solidFill>
                    <a:srgbClr val="FFFFFF"/>
                  </a:solidFill>
                  <a:effectLst/>
                  <a:uLnTx/>
                  <a:uFillTx/>
                  <a:latin typeface="Arial" panose="020B0604020202020204"/>
                  <a:ea typeface="+mn-ea"/>
                  <a:cs typeface="Brave Sans" panose="020B0504020101010102" pitchFamily="34" charset="0"/>
                </a:endParaRPr>
              </a:p>
            </p:txBody>
          </p:sp>
        </p:grpSp>
        <p:pic>
          <p:nvPicPr>
            <p:cNvPr id="20" name="Picture 19">
              <a:extLst>
                <a:ext uri="{FF2B5EF4-FFF2-40B4-BE49-F238E27FC236}">
                  <a16:creationId xmlns:a16="http://schemas.microsoft.com/office/drawing/2014/main" id="{80F5F8BE-0D51-7C64-9123-F00F7453628C}"/>
                </a:ext>
              </a:extLst>
            </p:cNvPr>
            <p:cNvPicPr>
              <a:picLocks noChangeAspect="1"/>
            </p:cNvPicPr>
            <p:nvPr/>
          </p:nvPicPr>
          <p:blipFill>
            <a:blip r:embed="rId3"/>
            <a:stretch>
              <a:fillRect/>
            </a:stretch>
          </p:blipFill>
          <p:spPr>
            <a:xfrm>
              <a:off x="7486525" y="1660769"/>
              <a:ext cx="3686300" cy="1428864"/>
            </a:xfrm>
            <a:prstGeom prst="rect">
              <a:avLst/>
            </a:prstGeom>
          </p:spPr>
        </p:pic>
        <p:pic>
          <p:nvPicPr>
            <p:cNvPr id="22" name="Picture 21">
              <a:extLst>
                <a:ext uri="{FF2B5EF4-FFF2-40B4-BE49-F238E27FC236}">
                  <a16:creationId xmlns:a16="http://schemas.microsoft.com/office/drawing/2014/main" id="{23D930A6-BBCA-9531-A3DD-55EFE04121A8}"/>
                </a:ext>
              </a:extLst>
            </p:cNvPr>
            <p:cNvPicPr>
              <a:picLocks noChangeAspect="1"/>
            </p:cNvPicPr>
            <p:nvPr/>
          </p:nvPicPr>
          <p:blipFill rotWithShape="1">
            <a:blip r:embed="rId4"/>
            <a:srcRect t="1515" r="516"/>
            <a:stretch/>
          </p:blipFill>
          <p:spPr>
            <a:xfrm>
              <a:off x="7491435" y="3304754"/>
              <a:ext cx="3641142" cy="1422000"/>
            </a:xfrm>
            <a:prstGeom prst="rect">
              <a:avLst/>
            </a:prstGeom>
          </p:spPr>
        </p:pic>
        <p:pic>
          <p:nvPicPr>
            <p:cNvPr id="24" name="Picture 23">
              <a:extLst>
                <a:ext uri="{FF2B5EF4-FFF2-40B4-BE49-F238E27FC236}">
                  <a16:creationId xmlns:a16="http://schemas.microsoft.com/office/drawing/2014/main" id="{D2C9E6CE-FA35-6F3F-5FD6-3540504D4EF9}"/>
                </a:ext>
              </a:extLst>
            </p:cNvPr>
            <p:cNvPicPr>
              <a:picLocks noChangeAspect="1"/>
            </p:cNvPicPr>
            <p:nvPr/>
          </p:nvPicPr>
          <p:blipFill rotWithShape="1">
            <a:blip r:embed="rId5"/>
            <a:srcRect l="1" r="458" b="1192"/>
            <a:stretch/>
          </p:blipFill>
          <p:spPr>
            <a:xfrm>
              <a:off x="7479014" y="4977588"/>
              <a:ext cx="3681391" cy="1419702"/>
            </a:xfrm>
            <a:prstGeom prst="rect">
              <a:avLst/>
            </a:prstGeom>
          </p:spPr>
        </p:pic>
      </p:grpSp>
      <p:pic>
        <p:nvPicPr>
          <p:cNvPr id="10" name="Picture 9" descr="Logo for Arden &amp; GEM, NHS England and NHS Improvement, and Outcomes Based Healthcare">
            <a:extLst>
              <a:ext uri="{FF2B5EF4-FFF2-40B4-BE49-F238E27FC236}">
                <a16:creationId xmlns:a16="http://schemas.microsoft.com/office/drawing/2014/main" id="{F5432622-5313-441C-9BEC-5E628C709882}"/>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Lst>
          </a:blip>
          <a:stretch>
            <a:fillRect/>
          </a:stretch>
        </p:blipFill>
        <p:spPr>
          <a:xfrm>
            <a:off x="9633389" y="6405259"/>
            <a:ext cx="2558611" cy="452741"/>
          </a:xfrm>
          <a:prstGeom prst="rect">
            <a:avLst/>
          </a:prstGeom>
        </p:spPr>
      </p:pic>
      <p:sp>
        <p:nvSpPr>
          <p:cNvPr id="15" name="Rectangle 14">
            <a:extLst>
              <a:ext uri="{FF2B5EF4-FFF2-40B4-BE49-F238E27FC236}">
                <a16:creationId xmlns:a16="http://schemas.microsoft.com/office/drawing/2014/main" id="{5D4FEDA3-F09B-42DC-8188-E3747A080DC4}"/>
              </a:ext>
            </a:extLst>
          </p:cNvPr>
          <p:cNvSpPr/>
          <p:nvPr/>
        </p:nvSpPr>
        <p:spPr>
          <a:xfrm>
            <a:off x="479575" y="6455391"/>
            <a:ext cx="908352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53E43"/>
                </a:solidFill>
                <a:effectLst/>
                <a:uLnTx/>
                <a:uFillTx/>
                <a:latin typeface="Arial"/>
                <a:ea typeface="+mn-ea"/>
                <a:cs typeface="Arial" panose="020B0604020202020204" pitchFamily="34" charset="0"/>
              </a:rPr>
              <a:t>Source: </a:t>
            </a:r>
            <a:r>
              <a:rPr kumimoji="0" lang="en-GB" sz="1000" b="0" i="0" u="none" strike="noStrike" kern="1200" cap="none" spc="0" normalizeH="0" baseline="0" noProof="0">
                <a:ln>
                  <a:noFill/>
                </a:ln>
                <a:solidFill>
                  <a:srgbClr val="353E43"/>
                </a:solidFill>
                <a:effectLst/>
                <a:uLnTx/>
                <a:uFillTx/>
                <a:latin typeface="Arial"/>
                <a:ea typeface="+mn-ea"/>
                <a:cs typeface="+mn-cs"/>
              </a:rPr>
              <a:t>Segmentation Model developed by Data, Analysis and Intelligence Service (DAIS) in NHSEI, Public Health England (PHE), Outcomes Based Healthcare (OBH) and Arden &amp; GEM CSU. </a:t>
            </a:r>
            <a:r>
              <a:rPr kumimoji="0" lang="en-GB" sz="1000" b="0" i="0" u="none" strike="noStrike" kern="1200" cap="none" spc="0" normalizeH="0" baseline="0" noProof="0">
                <a:ln>
                  <a:noFill/>
                </a:ln>
                <a:solidFill>
                  <a:srgbClr val="353E43"/>
                </a:solidFill>
                <a:effectLst/>
                <a:uLnTx/>
                <a:uFillTx/>
                <a:latin typeface="Arial"/>
                <a:ea typeface="+mn-ea"/>
                <a:cs typeface="+mn-cs"/>
                <a:hlinkClick r:id="rId8">
                  <a:extLst>
                    <a:ext uri="{A12FA001-AC4F-418D-AE19-62706E023703}">
                      <ahyp:hlinkClr xmlns:ahyp="http://schemas.microsoft.com/office/drawing/2018/hyperlinkcolor" val="tx"/>
                    </a:ext>
                  </a:extLst>
                </a:hlinkClick>
              </a:rPr>
              <a:t>https://apps.model.nhs.uk/report/PaPi</a:t>
            </a:r>
            <a:endParaRPr kumimoji="0" lang="en-GB" sz="1000" b="0" i="0" u="none" strike="noStrike" kern="1200" cap="none" spc="0" normalizeH="0" baseline="0" noProof="0">
              <a:ln>
                <a:noFill/>
              </a:ln>
              <a:solidFill>
                <a:srgbClr val="353E43"/>
              </a:solidFill>
              <a:effectLst/>
              <a:uLnTx/>
              <a:uFillTx/>
              <a:latin typeface="Arial"/>
              <a:ea typeface="+mn-ea"/>
              <a:cs typeface="+mn-cs"/>
            </a:endParaRPr>
          </a:p>
        </p:txBody>
      </p:sp>
      <p:grpSp>
        <p:nvGrpSpPr>
          <p:cNvPr id="25" name="Group 24">
            <a:extLst>
              <a:ext uri="{FF2B5EF4-FFF2-40B4-BE49-F238E27FC236}">
                <a16:creationId xmlns:a16="http://schemas.microsoft.com/office/drawing/2014/main" id="{4C35F0CA-D777-CEA2-1B66-5C27ADAA150C}"/>
              </a:ext>
              <a:ext uri="{C183D7F6-B498-43B3-948B-1728B52AA6E4}">
                <adec:decorative xmlns:adec="http://schemas.microsoft.com/office/drawing/2017/decorative" val="1"/>
              </a:ext>
            </a:extLst>
          </p:cNvPr>
          <p:cNvGrpSpPr/>
          <p:nvPr/>
        </p:nvGrpSpPr>
        <p:grpSpPr>
          <a:xfrm>
            <a:off x="10485134" y="2921016"/>
            <a:ext cx="1045743" cy="880184"/>
            <a:chOff x="10620374" y="2797015"/>
            <a:chExt cx="1045743" cy="880184"/>
          </a:xfrm>
        </p:grpSpPr>
        <p:pic>
          <p:nvPicPr>
            <p:cNvPr id="26" name="Picture 25">
              <a:extLst>
                <a:ext uri="{FF2B5EF4-FFF2-40B4-BE49-F238E27FC236}">
                  <a16:creationId xmlns:a16="http://schemas.microsoft.com/office/drawing/2014/main" id="{385EFA6C-833D-5A36-3812-95B25CCD7F6F}"/>
                </a:ext>
              </a:extLst>
            </p:cNvPr>
            <p:cNvPicPr>
              <a:picLocks noChangeAspect="1"/>
            </p:cNvPicPr>
            <p:nvPr/>
          </p:nvPicPr>
          <p:blipFill rotWithShape="1">
            <a:blip r:embed="rId9"/>
            <a:srcRect t="1" r="25966" b="25426"/>
            <a:stretch/>
          </p:blipFill>
          <p:spPr>
            <a:xfrm>
              <a:off x="10731693" y="3107921"/>
              <a:ext cx="268001" cy="156290"/>
            </a:xfrm>
            <a:prstGeom prst="rect">
              <a:avLst/>
            </a:prstGeom>
          </p:spPr>
        </p:pic>
        <p:pic>
          <p:nvPicPr>
            <p:cNvPr id="27" name="Picture 26">
              <a:extLst>
                <a:ext uri="{FF2B5EF4-FFF2-40B4-BE49-F238E27FC236}">
                  <a16:creationId xmlns:a16="http://schemas.microsoft.com/office/drawing/2014/main" id="{28304A6E-527A-BE40-60D7-273611A83545}"/>
                </a:ext>
              </a:extLst>
            </p:cNvPr>
            <p:cNvPicPr>
              <a:picLocks noChangeAspect="1"/>
            </p:cNvPicPr>
            <p:nvPr/>
          </p:nvPicPr>
          <p:blipFill rotWithShape="1">
            <a:blip r:embed="rId10"/>
            <a:srcRect l="1" t="1" r="-1" b="9355"/>
            <a:stretch/>
          </p:blipFill>
          <p:spPr>
            <a:xfrm>
              <a:off x="10834059" y="3322059"/>
              <a:ext cx="133369" cy="233148"/>
            </a:xfrm>
            <a:prstGeom prst="rect">
              <a:avLst/>
            </a:prstGeom>
          </p:spPr>
        </p:pic>
        <p:sp>
          <p:nvSpPr>
            <p:cNvPr id="28" name="TextBox 27">
              <a:extLst>
                <a:ext uri="{FF2B5EF4-FFF2-40B4-BE49-F238E27FC236}">
                  <a16:creationId xmlns:a16="http://schemas.microsoft.com/office/drawing/2014/main" id="{B9AD985A-A78C-84CE-7240-EE9356147DBF}"/>
                </a:ext>
              </a:extLst>
            </p:cNvPr>
            <p:cNvSpPr txBox="1"/>
            <p:nvPr/>
          </p:nvSpPr>
          <p:spPr bwMode="gray">
            <a:xfrm>
              <a:off x="11013283" y="3126971"/>
              <a:ext cx="652834" cy="550228"/>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100" b="0" i="0" u="none" strike="noStrike" kern="0" cap="none" spc="0" normalizeH="0" baseline="0" noProof="0">
                  <a:ln>
                    <a:noFill/>
                  </a:ln>
                  <a:solidFill>
                    <a:srgbClr val="353E43"/>
                  </a:solidFill>
                  <a:effectLst/>
                  <a:uLnTx/>
                  <a:uFillTx/>
                  <a:latin typeface="Arial"/>
                  <a:ea typeface="+mn-ea"/>
                  <a:cs typeface="Arial"/>
                  <a:sym typeface="Arial"/>
                </a:rPr>
                <a:t>London</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500" b="0" i="0" u="none" strike="noStrike" kern="0" cap="none" spc="0" normalizeH="0" baseline="0" noProof="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100" b="0" i="0" u="none" strike="noStrike" kern="0" cap="none" spc="0" normalizeH="0" baseline="0" noProof="0">
                  <a:ln>
                    <a:noFill/>
                  </a:ln>
                  <a:solidFill>
                    <a:srgbClr val="353E43"/>
                  </a:solidFill>
                  <a:effectLst/>
                  <a:uLnTx/>
                  <a:uFillTx/>
                  <a:latin typeface="Arial"/>
                  <a:ea typeface="+mn-ea"/>
                  <a:cs typeface="Arial"/>
                  <a:sym typeface="Arial"/>
                </a:rPr>
                <a:t>England</a:t>
              </a:r>
              <a:endParaRPr kumimoji="0" lang="en-US" sz="1100" b="0" i="0" u="none" strike="noStrike" kern="0" cap="none" spc="0" normalizeH="0" baseline="0" noProof="0">
                <a:ln>
                  <a:noFill/>
                </a:ln>
                <a:solidFill>
                  <a:srgbClr val="353E43"/>
                </a:solidFill>
                <a:effectLst/>
                <a:uLnTx/>
                <a:uFillTx/>
                <a:latin typeface="Arial"/>
                <a:ea typeface="+mn-ea"/>
                <a:cs typeface="Arial"/>
                <a:sym typeface="Arial"/>
              </a:endParaRPr>
            </a:p>
          </p:txBody>
        </p:sp>
        <p:sp>
          <p:nvSpPr>
            <p:cNvPr id="29" name="Rectangle 28">
              <a:extLst>
                <a:ext uri="{FF2B5EF4-FFF2-40B4-BE49-F238E27FC236}">
                  <a16:creationId xmlns:a16="http://schemas.microsoft.com/office/drawing/2014/main" id="{82A6D15C-31A0-0BE0-253B-CD34F0D696D1}"/>
                </a:ext>
              </a:extLst>
            </p:cNvPr>
            <p:cNvSpPr/>
            <p:nvPr/>
          </p:nvSpPr>
          <p:spPr bwMode="gray">
            <a:xfrm>
              <a:off x="10620374" y="2797015"/>
              <a:ext cx="999861" cy="789178"/>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300"/>
                </a:spcBef>
                <a:spcAft>
                  <a:spcPts val="0"/>
                </a:spcAft>
                <a:buClrTx/>
                <a:buSzTx/>
                <a:buFont typeface="Courier New" pitchFamily="49" charset="0"/>
                <a:buNone/>
                <a:tabLst/>
                <a:defRPr/>
              </a:pPr>
              <a:r>
                <a:rPr kumimoji="0" lang="en-GB" sz="1200" b="1" i="0" u="none" strike="noStrike" kern="1200" cap="none" spc="0" normalizeH="0" baseline="0" noProof="0">
                  <a:ln>
                    <a:noFill/>
                  </a:ln>
                  <a:solidFill>
                    <a:srgbClr val="353E43"/>
                  </a:solidFill>
                  <a:effectLst/>
                  <a:uLnTx/>
                  <a:uFillTx/>
                  <a:latin typeface="Arial" panose="020B0604020202020204"/>
                  <a:ea typeface="+mn-ea"/>
                  <a:cs typeface="Brave Sans" panose="020B0504020101010102" pitchFamily="34" charset="0"/>
                </a:rPr>
                <a:t>Key</a:t>
              </a:r>
            </a:p>
          </p:txBody>
        </p:sp>
      </p:grpSp>
    </p:spTree>
    <p:extLst>
      <p:ext uri="{BB962C8B-B14F-4D97-AF65-F5344CB8AC3E}">
        <p14:creationId xmlns:p14="http://schemas.microsoft.com/office/powerpoint/2010/main" val="15315930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2618F71D-AEE1-4E3B-B778-80BC64F316B7}"/>
              </a:ext>
            </a:extLst>
          </p:cNvPr>
          <p:cNvSpPr txBox="1">
            <a:spLocks noGrp="1"/>
          </p:cNvSpPr>
          <p:nvPr>
            <p:ph type="title" idx="4294967295"/>
          </p:nvPr>
        </p:nvSpPr>
        <p:spPr>
          <a:xfrm>
            <a:off x="648338" y="484098"/>
            <a:ext cx="11046354" cy="923289"/>
          </a:xfrm>
          <a:prstGeom prst="rect">
            <a:avLst/>
          </a:prstGeom>
          <a:noFill/>
          <a:ln w="25400" cap="flat" cmpd="sng" algn="ctr">
            <a:noFill/>
            <a:prstDash val="solid"/>
          </a:ln>
          <a:effectLst/>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0" tIns="45700" rIns="91425" bIns="457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rgbClr val="EE266D"/>
              </a:buClr>
              <a:buSzPts val="2800"/>
              <a:buFont typeface="Arial"/>
              <a:buNone/>
              <a:tabLst/>
              <a:defRPr/>
            </a:pPr>
            <a:r>
              <a:rPr kumimoji="0" lang="en-GB" sz="3000" b="1" i="0" u="none" strike="noStrike" kern="1200" cap="none" spc="190" normalizeH="0" baseline="0" noProof="0">
                <a:ln>
                  <a:noFill/>
                </a:ln>
                <a:solidFill>
                  <a:srgbClr val="0082B3"/>
                </a:solidFill>
                <a:effectLst/>
                <a:uLnTx/>
                <a:uFillTx/>
                <a:latin typeface="Arial"/>
                <a:ea typeface="Aktiv Grotesk" panose="020B0504020202020204" pitchFamily="34" charset="0"/>
                <a:cs typeface="Arial"/>
                <a:sym typeface="Arial"/>
              </a:rPr>
              <a:t>NEARLY ONE IN FOUR LONDONERS AGED 16+ REPORT SIGNS OF POOR MENTAL HEALTH</a:t>
            </a:r>
            <a:endParaRPr kumimoji="0" lang="en-US" sz="3000" b="1" i="0" u="none" strike="noStrike" kern="0" cap="none" spc="190" normalizeH="0" baseline="0" noProof="0">
              <a:ln>
                <a:noFill/>
              </a:ln>
              <a:solidFill>
                <a:srgbClr val="0082B3"/>
              </a:solidFill>
              <a:effectLst/>
              <a:uLnTx/>
              <a:uFillTx/>
              <a:latin typeface="Arial"/>
              <a:ea typeface="Aktiv Grotesk" panose="020B0504020202020204" pitchFamily="34" charset="0"/>
              <a:cs typeface="Arial"/>
              <a:sym typeface="Arial"/>
            </a:endParaRPr>
          </a:p>
        </p:txBody>
      </p:sp>
      <p:sp>
        <p:nvSpPr>
          <p:cNvPr id="13" name="TextBox 12">
            <a:extLst>
              <a:ext uri="{FF2B5EF4-FFF2-40B4-BE49-F238E27FC236}">
                <a16:creationId xmlns:a16="http://schemas.microsoft.com/office/drawing/2014/main" id="{905965EE-0FE6-76A0-1598-BFF18F9BBBA6}"/>
              </a:ext>
            </a:extLst>
          </p:cNvPr>
          <p:cNvSpPr txBox="1"/>
          <p:nvPr/>
        </p:nvSpPr>
        <p:spPr bwMode="gray">
          <a:xfrm>
            <a:off x="661123" y="1407865"/>
            <a:ext cx="5912396" cy="4644588"/>
          </a:xfrm>
          <a:prstGeom prst="rect">
            <a:avLst/>
          </a:prstGeom>
          <a:noFill/>
        </p:spPr>
        <p:txBody>
          <a:bodyPr wrap="square" lIns="0" tIns="0" rIns="0" bIns="0" rtlCol="0" anchor="t">
            <a:noAutofit/>
          </a:bodyPr>
          <a:lstStyle/>
          <a:p>
            <a:pPr marR="0" lvl="0" algn="l" defTabSz="914400" rtl="0" eaLnBrk="1" fontAlgn="auto" latinLnBrk="0" hangingPunct="1">
              <a:lnSpc>
                <a:spcPct val="100000"/>
              </a:lnSpc>
              <a:spcBef>
                <a:spcPts val="0"/>
              </a:spcBef>
              <a:spcAft>
                <a:spcPts val="0"/>
              </a:spcAft>
              <a:buClr>
                <a:srgbClr val="000000"/>
              </a:buClr>
              <a:buSzTx/>
              <a:tabLst/>
              <a:defRPr/>
            </a:pPr>
            <a:endParaRPr kumimoji="0" lang="en-GB" sz="1400" b="0" i="0" u="none" strike="noStrike" kern="0" cap="none" spc="0" normalizeH="0" baseline="0" noProof="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300"/>
              </a:spcAft>
              <a:buClr>
                <a:srgbClr val="000000"/>
              </a:buClr>
              <a:buSzTx/>
              <a:buFont typeface="Arial" panose="020B0604020202020204" pitchFamily="34" charset="0"/>
              <a:buChar char="•"/>
              <a:tabLst/>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The General Health Questionnaire (GHQ-12) helps to identify minor psychiatric disorders in the general population. Higher scores are indicative of poorer mental health.</a:t>
            </a:r>
          </a:p>
          <a:p>
            <a:pPr marL="742950" lvl="1" indent="-285750">
              <a:buClr>
                <a:srgbClr val="000000"/>
              </a:buClr>
              <a:buFont typeface="Courier New" panose="02070309020205020404" pitchFamily="49" charset="0"/>
              <a:buChar char="o"/>
              <a:defRPr/>
            </a:pPr>
            <a:r>
              <a:rPr kumimoji="0" lang="en-US" sz="1400" b="0" i="0" u="none" strike="noStrike" kern="0" cap="none" spc="0" normalizeH="0" baseline="0" noProof="0">
                <a:ln>
                  <a:noFill/>
                </a:ln>
                <a:solidFill>
                  <a:srgbClr val="353E43"/>
                </a:solidFill>
                <a:effectLst/>
                <a:uLnTx/>
                <a:uFillTx/>
                <a:latin typeface="Arial"/>
                <a:ea typeface="+mn-ea"/>
                <a:cs typeface="Arial"/>
                <a:sym typeface="Arial"/>
              </a:rPr>
              <a:t>In 2009-10 around one in five (20%) of Londoners aged 16+ </a:t>
            </a:r>
            <a:r>
              <a:rPr kumimoji="0" lang="en-GB" sz="1400" b="0" i="0" u="none" strike="noStrike" kern="0" cap="none" spc="0" normalizeH="0" baseline="0" noProof="0">
                <a:ln>
                  <a:noFill/>
                </a:ln>
                <a:solidFill>
                  <a:srgbClr val="353E43"/>
                </a:solidFill>
                <a:effectLst/>
                <a:uLnTx/>
                <a:uFillTx/>
                <a:latin typeface="Arial"/>
                <a:ea typeface="+mn-ea"/>
                <a:cs typeface="Arial"/>
                <a:sym typeface="Arial"/>
              </a:rPr>
              <a:t>reported characteristics of poor mental health. It remained quite stable over the last 10 years, though during the height of the pandemic in 2020-21, the proportion increased to 26%. It has since fallen to 23% in 2021-22.</a:t>
            </a:r>
          </a:p>
          <a:p>
            <a:pPr marL="742950" lvl="1" indent="-285750">
              <a:spcAft>
                <a:spcPts val="300"/>
              </a:spcAft>
              <a:buClr>
                <a:srgbClr val="000000"/>
              </a:buClr>
              <a:buFont typeface="Courier New" panose="02070309020205020404" pitchFamily="49" charset="0"/>
              <a:buChar char="o"/>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Londoners aged 50+ (21%) were less likely to display features of poorer mental health than Londoners aged 16-29 (26%).</a:t>
            </a:r>
            <a:endParaRPr lang="en-GB" sz="1400" kern="0">
              <a:solidFill>
                <a:srgbClr val="353E43"/>
              </a:solidFill>
              <a:latin typeface="Arial"/>
              <a:cs typeface="Arial"/>
              <a:sym typeface="Arial"/>
            </a:endParaRPr>
          </a:p>
          <a:p>
            <a:pPr marL="285750" indent="-285750">
              <a:buClr>
                <a:srgbClr val="000000"/>
              </a:buClr>
              <a:buFont typeface="Arial" panose="020B0604020202020204" pitchFamily="34" charset="0"/>
              <a:buChar char="•"/>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Across the UK, </a:t>
            </a:r>
            <a:r>
              <a:rPr lang="en-GB" sz="1400" kern="0">
                <a:solidFill>
                  <a:srgbClr val="353E43"/>
                </a:solidFill>
                <a:latin typeface="Arial"/>
                <a:cs typeface="Arial"/>
                <a:sym typeface="Arial"/>
              </a:rPr>
              <a:t>people from ethnic minority groups are more likely to have an undiagnosed or untreated mental health condition than White people, to be diagnosed with a severe mental illness, and at higher risk of emergency hospitalisation or detention under the Mental Health Act. </a:t>
            </a:r>
            <a:endParaRPr kumimoji="0" lang="en-GB" sz="1400" b="0" i="0" u="none" strike="noStrike" kern="0" cap="none" spc="0" normalizeH="0" baseline="0" noProof="0">
              <a:ln>
                <a:noFill/>
              </a:ln>
              <a:solidFill>
                <a:srgbClr val="353E43"/>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D9E9A903-D941-48F0-B6D5-97193C71067D}"/>
              </a:ext>
            </a:extLst>
          </p:cNvPr>
          <p:cNvSpPr txBox="1"/>
          <p:nvPr/>
        </p:nvSpPr>
        <p:spPr>
          <a:xfrm>
            <a:off x="648338" y="4670547"/>
            <a:ext cx="5912397"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a:ln>
                <a:noFill/>
              </a:ln>
              <a:solidFill>
                <a:srgbClr val="353E43"/>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353E43"/>
                </a:solidFill>
                <a:effectLst/>
                <a:uLnTx/>
                <a:uFillTx/>
                <a:latin typeface="Arial"/>
                <a:ea typeface="+mn-ea"/>
                <a:cs typeface="+mn-cs"/>
              </a:rPr>
              <a:t>Note</a:t>
            </a:r>
            <a:r>
              <a:rPr kumimoji="0" lang="en-GB" sz="1200" b="0" i="0" u="none" strike="noStrike" kern="1200" cap="none" spc="0" normalizeH="0" baseline="0" noProof="0">
                <a:ln>
                  <a:noFill/>
                </a:ln>
                <a:solidFill>
                  <a:srgbClr val="353E43"/>
                </a:solidFill>
                <a:effectLst/>
                <a:uLnTx/>
                <a:uFillTx/>
                <a:latin typeface="Arial"/>
                <a:ea typeface="+mn-ea"/>
                <a:cs typeface="+mn-cs"/>
              </a:rPr>
              <a:t>: The General Health Questionnaire focuses on two major areas: the inability to carry out normal functions; and the appearance of new and distressing phenomena, with each of the 12 items rated on a four-point response scale. A coding method was used whereby the maximum score for any respondent is 12, with higher values indicating poorer mental health. A threshold of 4 or more was set as the difference between 'no or few mental health problems' and 'poorer mental health’.</a:t>
            </a:r>
          </a:p>
        </p:txBody>
      </p:sp>
      <p:sp>
        <p:nvSpPr>
          <p:cNvPr id="10" name="Text Placeholder 5">
            <a:extLst>
              <a:ext uri="{FF2B5EF4-FFF2-40B4-BE49-F238E27FC236}">
                <a16:creationId xmlns:a16="http://schemas.microsoft.com/office/drawing/2014/main" id="{657A592A-2EC6-4D2F-99EA-D53A5AA457D4}"/>
              </a:ext>
            </a:extLst>
          </p:cNvPr>
          <p:cNvSpPr txBox="1">
            <a:spLocks/>
          </p:cNvSpPr>
          <p:nvPr/>
        </p:nvSpPr>
        <p:spPr>
          <a:xfrm>
            <a:off x="6745814" y="1673954"/>
            <a:ext cx="4990463" cy="246286"/>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600" b="1" i="0" u="none" strike="noStrike" kern="1200" cap="none" spc="0" normalizeH="0" baseline="0" noProof="0">
                <a:ln>
                  <a:noFill/>
                </a:ln>
                <a:solidFill>
                  <a:srgbClr val="353E43"/>
                </a:solidFill>
                <a:effectLst/>
                <a:uLnTx/>
                <a:uFillTx/>
                <a:latin typeface="Arial" panose="020B0604020202020204" pitchFamily="34" charset="0"/>
                <a:ea typeface="+mn-ea"/>
                <a:cs typeface="Arial"/>
                <a:sym typeface="Arial"/>
              </a:rPr>
              <a:t>Fig 55. Percentage of Londoners aged 16+ with a high GHQ-12 score (4 or more), 2009-22</a:t>
            </a:r>
          </a:p>
        </p:txBody>
      </p:sp>
      <p:pic>
        <p:nvPicPr>
          <p:cNvPr id="4" name="Picture 3" descr="A graph showing the percentage of Londoners aged 16 and over with a score of 4 or more on the GHQ-12 between 2009-10 to 2021-22. The trend shows a fairly stable fluctuation around 20% until 2018-19 when there was a peak up to 26% by 2020-21. The most recent results in 2021-22 show a decline down to 23%. ">
            <a:extLst>
              <a:ext uri="{FF2B5EF4-FFF2-40B4-BE49-F238E27FC236}">
                <a16:creationId xmlns:a16="http://schemas.microsoft.com/office/drawing/2014/main" id="{FCF1D048-8AC3-34D5-805A-553C117A286A}"/>
              </a:ext>
            </a:extLst>
          </p:cNvPr>
          <p:cNvPicPr>
            <a:picLocks noChangeAspect="1"/>
          </p:cNvPicPr>
          <p:nvPr/>
        </p:nvPicPr>
        <p:blipFill>
          <a:blip r:embed="rId3"/>
          <a:stretch>
            <a:fillRect/>
          </a:stretch>
        </p:blipFill>
        <p:spPr>
          <a:xfrm>
            <a:off x="6745815" y="2269943"/>
            <a:ext cx="4990463" cy="3417310"/>
          </a:xfrm>
          <a:prstGeom prst="rect">
            <a:avLst/>
          </a:prstGeom>
        </p:spPr>
      </p:pic>
      <p:sp>
        <p:nvSpPr>
          <p:cNvPr id="14" name="Rectangle 13">
            <a:extLst>
              <a:ext uri="{FF2B5EF4-FFF2-40B4-BE49-F238E27FC236}">
                <a16:creationId xmlns:a16="http://schemas.microsoft.com/office/drawing/2014/main" id="{C9A90BEC-C7A7-4DC1-8278-BC34AC16C514}"/>
              </a:ext>
            </a:extLst>
          </p:cNvPr>
          <p:cNvSpPr/>
          <p:nvPr/>
        </p:nvSpPr>
        <p:spPr>
          <a:xfrm>
            <a:off x="479575" y="6358098"/>
            <a:ext cx="1049322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353E43"/>
                </a:solidFill>
                <a:effectLst/>
                <a:uLnTx/>
                <a:uFillTx/>
                <a:latin typeface="Arial"/>
                <a:ea typeface="+mn-ea"/>
                <a:cs typeface="Arial" panose="020B0604020202020204" pitchFamily="34" charset="0"/>
              </a:rPr>
              <a:t>Source: (1) </a:t>
            </a:r>
            <a:r>
              <a:rPr kumimoji="0" lang="en-GB" sz="1000" b="0" i="0" u="none" strike="noStrike" kern="1200" cap="none" spc="0" normalizeH="0" baseline="0" noProof="0">
                <a:ln>
                  <a:noFill/>
                </a:ln>
                <a:solidFill>
                  <a:srgbClr val="353E43"/>
                </a:solidFill>
                <a:effectLst/>
                <a:uLnTx/>
                <a:uFillTx/>
                <a:latin typeface="Arial"/>
                <a:ea typeface="+mn-ea"/>
                <a:cs typeface="Arial" panose="020B0604020202020204" pitchFamily="34" charset="0"/>
                <a:hlinkClick r:id="rId4"/>
              </a:rPr>
              <a:t>University of Essex, Institute for Social and Economic Research. (2023). Understanding Society: Waves 1-13, 2009-2022 and Harmonised BHPS: Waves 1-18, 1991-2009. [data collection]. 18th Edition. UK Data Service. SN: 6614 </a:t>
            </a:r>
            <a:r>
              <a:rPr kumimoji="0" lang="en-GB" sz="1000" b="0" i="0" u="none" strike="noStrike" kern="1200" cap="none" spc="0" normalizeH="0" baseline="0" noProof="0">
                <a:ln>
                  <a:noFill/>
                </a:ln>
                <a:solidFill>
                  <a:srgbClr val="353E43"/>
                </a:solidFill>
                <a:effectLst/>
                <a:uLnTx/>
                <a:uFillTx/>
                <a:latin typeface="Arial"/>
                <a:ea typeface="+mn-ea"/>
                <a:cs typeface="Arial" panose="020B0604020202020204" pitchFamily="34" charset="0"/>
              </a:rPr>
              <a:t>(2) </a:t>
            </a:r>
            <a:r>
              <a:rPr kumimoji="0" lang="en-GB" sz="1000" b="0" i="0" u="none" strike="noStrike" kern="1200" cap="none" spc="0" normalizeH="0" baseline="0" noProof="0">
                <a:ln>
                  <a:noFill/>
                </a:ln>
                <a:solidFill>
                  <a:srgbClr val="353E43"/>
                </a:solidFill>
                <a:effectLst/>
                <a:uLnTx/>
                <a:uFillTx/>
                <a:latin typeface="Arial"/>
                <a:ea typeface="+mn-ea"/>
                <a:cs typeface="Arial" panose="020B0604020202020204" pitchFamily="34" charset="0"/>
                <a:hlinkClick r:id="rId5"/>
              </a:rPr>
              <a:t>Bansal et al (2022): Understanding ethnic inequalities in mental healthcare in the UK: A meta-ethnography</a:t>
            </a:r>
            <a:endParaRPr kumimoji="0" lang="en-GB" sz="1000" b="0" i="0" u="none" strike="noStrike" kern="1200" cap="none" spc="0" normalizeH="0" baseline="0" noProof="0">
              <a:ln>
                <a:noFill/>
              </a:ln>
              <a:solidFill>
                <a:srgbClr val="353E43"/>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252558982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23879B27-4077-4EF5-B4A4-E09BC2A3C64A}"/>
              </a:ext>
            </a:extLst>
          </p:cNvPr>
          <p:cNvSpPr txBox="1">
            <a:spLocks noGrp="1"/>
          </p:cNvSpPr>
          <p:nvPr>
            <p:ph type="title" idx="4294967295"/>
          </p:nvPr>
        </p:nvSpPr>
        <p:spPr>
          <a:xfrm>
            <a:off x="572823" y="359571"/>
            <a:ext cx="11046354" cy="923289"/>
          </a:xfrm>
          <a:prstGeom prst="rect">
            <a:avLst/>
          </a:prstGeom>
          <a:noFill/>
          <a:ln w="25400" cap="flat" cmpd="sng" algn="ctr">
            <a:noFill/>
            <a:prstDash val="solid"/>
          </a:ln>
          <a:effectLst/>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0" tIns="45700" rIns="91425" bIns="457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rgbClr val="EE266D"/>
              </a:buClr>
              <a:buSzPts val="2800"/>
              <a:buFont typeface="Arial"/>
              <a:buNone/>
              <a:tabLst/>
              <a:defRPr/>
            </a:pPr>
            <a:r>
              <a:rPr kumimoji="0" lang="en-GB" sz="3000" b="1" i="0" u="none" strike="noStrike" kern="0" cap="none" spc="190" normalizeH="0" baseline="0" noProof="0">
                <a:ln>
                  <a:noFill/>
                </a:ln>
                <a:solidFill>
                  <a:srgbClr val="0082B3"/>
                </a:solidFill>
                <a:effectLst/>
                <a:uLnTx/>
                <a:uFillTx/>
                <a:latin typeface="Arial" panose="020B0604020202020204" pitchFamily="34" charset="0"/>
                <a:ea typeface="Aktiv Grotesk" panose="020B0504020202020204" pitchFamily="34" charset="0"/>
                <a:cs typeface="Arial" panose="020B0604020202020204" pitchFamily="34" charset="0"/>
                <a:sym typeface="Arial"/>
              </a:rPr>
              <a:t>THE MENTAL HEALTH OF CHILDREN AGED 10-15 YEARS HAS DECLINED IN THE LAST DECADE</a:t>
            </a:r>
            <a:endParaRPr kumimoji="0" lang="en-US" sz="3000" b="1" i="0" u="none" strike="noStrike" kern="0" cap="none" spc="190" normalizeH="0" baseline="0" noProof="0">
              <a:ln>
                <a:noFill/>
              </a:ln>
              <a:solidFill>
                <a:srgbClr val="0082B3"/>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p:txBody>
      </p:sp>
      <p:sp>
        <p:nvSpPr>
          <p:cNvPr id="5" name="TextBox 4">
            <a:extLst>
              <a:ext uri="{FF2B5EF4-FFF2-40B4-BE49-F238E27FC236}">
                <a16:creationId xmlns:a16="http://schemas.microsoft.com/office/drawing/2014/main" id="{CF147F44-24BD-A85A-4713-FB82D03224CC}"/>
              </a:ext>
            </a:extLst>
          </p:cNvPr>
          <p:cNvSpPr txBox="1"/>
          <p:nvPr/>
        </p:nvSpPr>
        <p:spPr bwMode="gray">
          <a:xfrm>
            <a:off x="415172" y="1473564"/>
            <a:ext cx="5770886" cy="2044699"/>
          </a:xfrm>
          <a:prstGeom prst="rect">
            <a:avLst/>
          </a:prstGeom>
          <a:noFill/>
        </p:spPr>
        <p:txBody>
          <a:bodyPr wrap="square" lIns="0" tIns="0" rIns="0" bIns="0" rtlCol="0" anchor="t">
            <a:noAutofit/>
          </a:bodyPr>
          <a:lstStyle/>
          <a:p>
            <a:pPr marL="285750" indent="-285750">
              <a:buClr>
                <a:srgbClr val="000000"/>
              </a:buClr>
              <a:buFont typeface="Arial" panose="020B0604020202020204" pitchFamily="34" charset="0"/>
              <a:buChar char="•"/>
              <a:defRPr/>
            </a:pPr>
            <a:r>
              <a:rPr kumimoji="0" lang="en-US" sz="1400" b="0" i="0" u="none" strike="noStrike" kern="0" cap="none" spc="0" normalizeH="0" baseline="0" noProof="0">
                <a:ln>
                  <a:noFill/>
                </a:ln>
                <a:solidFill>
                  <a:srgbClr val="353E43"/>
                </a:solidFill>
                <a:effectLst/>
                <a:uLnTx/>
                <a:uFillTx/>
                <a:latin typeface="Arial"/>
                <a:ea typeface="+mn-ea"/>
                <a:cs typeface="Arial"/>
                <a:sym typeface="Arial"/>
              </a:rPr>
              <a:t>In 2009-10, 8% of Londoners aged 10-15 had a </a:t>
            </a:r>
            <a:r>
              <a:rPr kumimoji="0" lang="en-GB" sz="1400" b="0" i="0" u="none" strike="noStrike" kern="0" cap="none" spc="0" normalizeH="0" baseline="0" noProof="0">
                <a:ln>
                  <a:noFill/>
                </a:ln>
                <a:solidFill>
                  <a:srgbClr val="353E43"/>
                </a:solidFill>
                <a:effectLst/>
                <a:uLnTx/>
                <a:uFillTx/>
                <a:latin typeface="Arial"/>
                <a:ea typeface="+mn-ea"/>
                <a:cs typeface="Arial"/>
                <a:sym typeface="Arial"/>
              </a:rPr>
              <a:t>probable mental disorder, lower than across the UK (13%). The London proportion has remained below the UK proportion over the last 10 years, and in the most recent wave of the survey covering 2021-22 (partially covering the pandemic period), the proportions were 19% and 23% respectively.</a:t>
            </a:r>
            <a:br>
              <a:rPr lang="en-GB" sz="1400" kern="0">
                <a:solidFill>
                  <a:srgbClr val="353E43"/>
                </a:solidFill>
                <a:latin typeface="Arial"/>
                <a:cs typeface="Arial"/>
                <a:sym typeface="Arial"/>
              </a:rPr>
            </a:br>
            <a:endParaRPr kumimoji="0" lang="en-GB" sz="1400" b="0" i="0" u="none" strike="noStrike" kern="0" cap="none" spc="0" normalizeH="0" baseline="0" noProof="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Rates of probable mental disorder in this age group have increased in the last 10 years both in London and the UK.</a:t>
            </a:r>
            <a:endParaRPr lang="en-GB" sz="1400" b="0" i="0" u="none" strike="noStrike" kern="0" cap="none" spc="0" normalizeH="0" baseline="0" noProof="0">
              <a:ln>
                <a:noFill/>
              </a:ln>
              <a:solidFill>
                <a:srgbClr val="353E43"/>
              </a:solidFill>
              <a:effectLst/>
              <a:uLnTx/>
              <a:uFillTx/>
              <a:latin typeface="Arial"/>
              <a:cs typeface="Arial"/>
            </a:endParaRPr>
          </a:p>
          <a:p>
            <a:pPr>
              <a:buClr>
                <a:srgbClr val="000000"/>
              </a:buClr>
              <a:defRPr/>
            </a:pPr>
            <a:endParaRPr lang="en-GB" sz="1300" kern="0">
              <a:solidFill>
                <a:srgbClr val="353E43"/>
              </a:solidFill>
              <a:latin typeface="Arial"/>
              <a:cs typeface="Arial"/>
            </a:endParaRPr>
          </a:p>
        </p:txBody>
      </p:sp>
      <p:sp>
        <p:nvSpPr>
          <p:cNvPr id="17" name="TextBox 16">
            <a:extLst>
              <a:ext uri="{FF2B5EF4-FFF2-40B4-BE49-F238E27FC236}">
                <a16:creationId xmlns:a16="http://schemas.microsoft.com/office/drawing/2014/main" id="{939B1EFB-7E55-C996-B372-FF43E19E43CC}"/>
              </a:ext>
            </a:extLst>
          </p:cNvPr>
          <p:cNvSpPr txBox="1"/>
          <p:nvPr/>
        </p:nvSpPr>
        <p:spPr>
          <a:xfrm>
            <a:off x="627872" y="3598120"/>
            <a:ext cx="5616679" cy="2539157"/>
          </a:xfrm>
          <a:prstGeom prst="rect">
            <a:avLst/>
          </a:prstGeom>
          <a:noFill/>
        </p:spPr>
        <p:txBody>
          <a:bodyPr wrap="square">
            <a:spAutoFit/>
          </a:bodyPr>
          <a:lstStyle/>
          <a:p>
            <a:pPr marL="0" marR="0" lvl="0" indent="0" algn="l" defTabSz="914400" rtl="0" eaLnBrk="1" fontAlgn="auto" latinLnBrk="0" hangingPunct="1">
              <a:lnSpc>
                <a:spcPct val="100000"/>
              </a:lnSpc>
              <a:spcAft>
                <a:spcPts val="600"/>
              </a:spcAft>
              <a:buClr>
                <a:srgbClr val="000000"/>
              </a:buClr>
              <a:buSzTx/>
              <a:buFontTx/>
              <a:buNone/>
              <a:tabLst/>
              <a:defRPr/>
            </a:pPr>
            <a:r>
              <a:rPr kumimoji="0" lang="en-GB" sz="1200" b="1" i="0" u="none" strike="noStrike" kern="0" cap="none" spc="0" normalizeH="0" baseline="0" noProof="0">
                <a:ln>
                  <a:noFill/>
                </a:ln>
                <a:solidFill>
                  <a:srgbClr val="353E43"/>
                </a:solidFill>
                <a:effectLst/>
                <a:uLnTx/>
                <a:uFillTx/>
                <a:latin typeface="Arial"/>
                <a:ea typeface="+mn-ea"/>
                <a:cs typeface="Arial"/>
              </a:rPr>
              <a:t>Note: </a:t>
            </a:r>
            <a:r>
              <a:rPr kumimoji="0" lang="en-GB" sz="1200" b="0" i="0" u="none" strike="noStrike" kern="0" cap="none" spc="0" normalizeH="0" baseline="0" noProof="0">
                <a:ln>
                  <a:noFill/>
                </a:ln>
                <a:solidFill>
                  <a:srgbClr val="353E43"/>
                </a:solidFill>
                <a:effectLst/>
                <a:uLnTx/>
                <a:uFillTx/>
                <a:latin typeface="Arial"/>
                <a:ea typeface="+mn-ea"/>
                <a:cs typeface="Arial"/>
              </a:rPr>
              <a:t>This data is from the strengths and difficulties questionnaire (SDQ) which is an emotional and behavioural screening questionnaire for children and young people. </a:t>
            </a:r>
            <a:endParaRPr lang="en-GB" sz="1200" kern="0">
              <a:solidFill>
                <a:srgbClr val="353E43"/>
              </a:solidFill>
              <a:latin typeface="Arial"/>
              <a:cs typeface="Arial"/>
            </a:endParaRPr>
          </a:p>
          <a:p>
            <a:pPr marL="171450" marR="0" lvl="0" indent="-171450" algn="l" defTabSz="914400" rtl="0" eaLnBrk="1" fontAlgn="auto" latinLnBrk="0" hangingPunct="1">
              <a:lnSpc>
                <a:spcPct val="100000"/>
              </a:lnSpc>
              <a:spcAft>
                <a:spcPts val="600"/>
              </a:spcAft>
              <a:buClr>
                <a:srgbClr val="000000"/>
              </a:buClr>
              <a:buSzTx/>
              <a:buFont typeface="Courier New" panose="02070309020205020404" pitchFamily="49" charset="0"/>
              <a:buChar char="o"/>
              <a:tabLst/>
              <a:defRPr/>
            </a:pPr>
            <a:r>
              <a:rPr kumimoji="0" lang="en-GB" sz="1200" b="0" i="0" u="none" strike="noStrike" kern="0" cap="none" spc="0" normalizeH="0" baseline="0" noProof="0">
                <a:ln>
                  <a:noFill/>
                </a:ln>
                <a:solidFill>
                  <a:srgbClr val="353E43"/>
                </a:solidFill>
                <a:effectLst/>
                <a:uLnTx/>
                <a:uFillTx/>
                <a:latin typeface="Arial"/>
                <a:ea typeface="+mn-ea"/>
                <a:cs typeface="Arial"/>
              </a:rPr>
              <a:t>The total difficulties score is the sum of the emotional symptoms, conduct problems, hyperactivity/inattention and peer relationships problems subscales, and ranges from 0-40 </a:t>
            </a:r>
            <a:endParaRPr lang="en-GB" sz="1200" kern="0">
              <a:solidFill>
                <a:srgbClr val="353E43"/>
              </a:solidFill>
              <a:latin typeface="Arial"/>
              <a:cs typeface="Arial"/>
            </a:endParaRPr>
          </a:p>
          <a:p>
            <a:pPr marL="171450" marR="0" lvl="0" indent="-171450" algn="l" defTabSz="914400" rtl="0" eaLnBrk="1" fontAlgn="auto" latinLnBrk="0" hangingPunct="1">
              <a:lnSpc>
                <a:spcPct val="100000"/>
              </a:lnSpc>
              <a:spcAft>
                <a:spcPts val="600"/>
              </a:spcAft>
              <a:buClr>
                <a:srgbClr val="000000"/>
              </a:buClr>
              <a:buSzTx/>
              <a:buFont typeface="Courier New" panose="02070309020205020404" pitchFamily="49" charset="0"/>
              <a:buChar char="o"/>
              <a:tabLst/>
              <a:defRPr/>
            </a:pPr>
            <a:r>
              <a:rPr kumimoji="0" lang="en-GB" sz="1200" b="0" i="0" u="none" strike="noStrike" kern="0" cap="none" spc="0" normalizeH="0" baseline="0" noProof="0">
                <a:ln>
                  <a:noFill/>
                </a:ln>
                <a:solidFill>
                  <a:srgbClr val="353E43"/>
                </a:solidFill>
                <a:effectLst/>
                <a:uLnTx/>
                <a:uFillTx/>
                <a:latin typeface="Arial"/>
                <a:ea typeface="+mn-ea"/>
                <a:cs typeface="Arial"/>
              </a:rPr>
              <a:t>The total difficulties score results from the Understanding Society survey for 10-15-year-olds, categorised as: normal (0 to 14); slightly raised (15 to 17); high (18 to 19); and very high (20 to 40).</a:t>
            </a:r>
            <a:endParaRPr lang="en-GB" sz="1200" kern="0">
              <a:solidFill>
                <a:srgbClr val="353E43"/>
              </a:solidFill>
              <a:latin typeface="Arial"/>
              <a:cs typeface="Arial"/>
            </a:endParaRPr>
          </a:p>
          <a:p>
            <a:pPr marL="171450" marR="0" lvl="0" indent="-171450" algn="l" defTabSz="914400" rtl="0" eaLnBrk="1" fontAlgn="auto" latinLnBrk="0" hangingPunct="1">
              <a:lnSpc>
                <a:spcPct val="100000"/>
              </a:lnSpc>
              <a:spcAft>
                <a:spcPts val="600"/>
              </a:spcAft>
              <a:buClr>
                <a:srgbClr val="000000"/>
              </a:buClr>
              <a:buSzTx/>
              <a:buFont typeface="Courier New" panose="02070309020205020404" pitchFamily="49" charset="0"/>
              <a:buChar char="o"/>
              <a:tabLst/>
              <a:defRPr/>
            </a:pPr>
            <a:r>
              <a:rPr kumimoji="0" lang="en-GB" sz="1200" b="0" i="0" u="none" strike="noStrike" kern="0" cap="none" spc="0" normalizeH="0" baseline="0" noProof="0">
                <a:ln>
                  <a:noFill/>
                </a:ln>
                <a:solidFill>
                  <a:srgbClr val="353E43"/>
                </a:solidFill>
                <a:effectLst/>
                <a:uLnTx/>
                <a:uFillTx/>
                <a:latin typeface="Arial"/>
                <a:ea typeface="+mn-ea"/>
                <a:cs typeface="Arial"/>
              </a:rPr>
              <a:t>In 2015, </a:t>
            </a:r>
            <a:r>
              <a:rPr kumimoji="0" lang="en-GB" sz="1200" b="0" i="0" u="none" strike="noStrike" kern="0" cap="none" spc="0" normalizeH="0" baseline="0" noProof="0">
                <a:ln>
                  <a:noFill/>
                </a:ln>
                <a:solidFill>
                  <a:srgbClr val="353E43"/>
                </a:solidFill>
                <a:effectLst/>
                <a:uLnTx/>
                <a:uFillTx/>
                <a:latin typeface="Arial"/>
                <a:ea typeface="+mn-ea"/>
                <a:cs typeface="Arial"/>
                <a:hlinkClick r:id="rId3"/>
              </a:rPr>
              <a:t>ONS</a:t>
            </a:r>
            <a:r>
              <a:rPr kumimoji="0" lang="en-GB" sz="1200" b="0" i="0" u="none" strike="noStrike" kern="0" cap="none" spc="0" normalizeH="0" baseline="0" noProof="0">
                <a:ln>
                  <a:noFill/>
                </a:ln>
                <a:solidFill>
                  <a:srgbClr val="353E43"/>
                </a:solidFill>
                <a:effectLst/>
                <a:uLnTx/>
                <a:uFillTx/>
                <a:latin typeface="Arial"/>
                <a:ea typeface="+mn-ea"/>
                <a:cs typeface="Arial"/>
              </a:rPr>
              <a:t> used the proportion of children reporting a high or very high total difficulties score (18+) as the headline measure for the prevalence of mental ill health. </a:t>
            </a:r>
            <a:endParaRPr kumimoji="0" lang="en-US" sz="1200" b="0" i="0" u="none" strike="noStrike" kern="0" cap="none" spc="0" normalizeH="0" baseline="0" noProof="0">
              <a:ln>
                <a:noFill/>
              </a:ln>
              <a:solidFill>
                <a:srgbClr val="353E43"/>
              </a:solidFill>
              <a:effectLst/>
              <a:uLnTx/>
              <a:uFillTx/>
              <a:latin typeface="Arial"/>
              <a:ea typeface="+mn-ea"/>
              <a:cs typeface="Arial"/>
            </a:endParaRPr>
          </a:p>
        </p:txBody>
      </p:sp>
      <p:sp>
        <p:nvSpPr>
          <p:cNvPr id="6" name="Text Placeholder 5">
            <a:extLst>
              <a:ext uri="{FF2B5EF4-FFF2-40B4-BE49-F238E27FC236}">
                <a16:creationId xmlns:a16="http://schemas.microsoft.com/office/drawing/2014/main" id="{13F4185A-DB21-DC9A-0E26-92493D6751B5}"/>
              </a:ext>
            </a:extLst>
          </p:cNvPr>
          <p:cNvSpPr txBox="1">
            <a:spLocks/>
          </p:cNvSpPr>
          <p:nvPr/>
        </p:nvSpPr>
        <p:spPr>
          <a:xfrm>
            <a:off x="6449939" y="1464446"/>
            <a:ext cx="5369334" cy="256306"/>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600" b="1" i="0" u="none" strike="noStrike" kern="1200" cap="none" spc="0" normalizeH="0" baseline="0" noProof="0">
                <a:ln>
                  <a:noFill/>
                </a:ln>
                <a:solidFill>
                  <a:srgbClr val="353E43"/>
                </a:solidFill>
                <a:effectLst/>
                <a:uLnTx/>
                <a:uFillTx/>
                <a:latin typeface="Arial" panose="020B0604020202020204" pitchFamily="34" charset="0"/>
                <a:ea typeface="+mn-ea"/>
                <a:cs typeface="Arial"/>
                <a:sym typeface="Arial"/>
              </a:rPr>
              <a:t>Fig 56. Proportion of children aged 10-15 in the UK and London with a high or very high total difficulties score (18 or more) (%), 2009-22</a:t>
            </a:r>
          </a:p>
        </p:txBody>
      </p:sp>
      <p:pic>
        <p:nvPicPr>
          <p:cNvPr id="9" name="Picture 8" descr="A graph showing the proportion of 10-15 year olds in the UK and London with a score of 18 or more on the Strengths and Difficulties Questionnaire from 2009-10 to 2021-22. The graph shows an increase over time in both London and the UK. In London the percentage has increased from 8% in 2009-10 to 19% in 2021-22. The UK has increased from 13% to 23% over the same time. ">
            <a:extLst>
              <a:ext uri="{FF2B5EF4-FFF2-40B4-BE49-F238E27FC236}">
                <a16:creationId xmlns:a16="http://schemas.microsoft.com/office/drawing/2014/main" id="{24A5D878-CE4B-3152-7503-98F8E50DF0E0}"/>
              </a:ext>
            </a:extLst>
          </p:cNvPr>
          <p:cNvPicPr>
            <a:picLocks noChangeAspect="1"/>
          </p:cNvPicPr>
          <p:nvPr/>
        </p:nvPicPr>
        <p:blipFill>
          <a:blip r:embed="rId4"/>
          <a:stretch>
            <a:fillRect/>
          </a:stretch>
        </p:blipFill>
        <p:spPr>
          <a:xfrm>
            <a:off x="6449939" y="2421078"/>
            <a:ext cx="5543782" cy="3228958"/>
          </a:xfrm>
          <a:prstGeom prst="rect">
            <a:avLst/>
          </a:prstGeom>
        </p:spPr>
      </p:pic>
      <p:sp>
        <p:nvSpPr>
          <p:cNvPr id="8" name="Rectangle 7">
            <a:extLst>
              <a:ext uri="{FF2B5EF4-FFF2-40B4-BE49-F238E27FC236}">
                <a16:creationId xmlns:a16="http://schemas.microsoft.com/office/drawing/2014/main" id="{AB29F18C-D47D-5A3D-EC10-36727EFF3679}"/>
              </a:ext>
            </a:extLst>
          </p:cNvPr>
          <p:cNvSpPr/>
          <p:nvPr/>
        </p:nvSpPr>
        <p:spPr>
          <a:xfrm>
            <a:off x="1001914" y="6342271"/>
            <a:ext cx="10485274"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353E43"/>
                </a:solidFill>
                <a:effectLst/>
                <a:uLnTx/>
                <a:uFillTx/>
                <a:latin typeface="Arial"/>
                <a:ea typeface="+mn-ea"/>
                <a:cs typeface="Arial" panose="020B0604020202020204" pitchFamily="34" charset="0"/>
              </a:rPr>
              <a:t>Source: (1) University of Essex, Institute for Social and Economic Research. (2023). Understanding Society: Waves 1-13, 2009-2022 and Harmonised BHPS: Waves 1-18, 1991-2009. [data collection]. 18th Edition. UK Data Service. SN: 6614, DOI: </a:t>
            </a:r>
            <a:r>
              <a:rPr kumimoji="0" lang="en-GB" sz="1000" b="0" i="0" u="none" strike="noStrike" kern="1200" cap="none" spc="0" normalizeH="0" baseline="0" noProof="0">
                <a:ln>
                  <a:noFill/>
                </a:ln>
                <a:solidFill>
                  <a:srgbClr val="353E43"/>
                </a:solidFill>
                <a:effectLst/>
                <a:uLnTx/>
                <a:uFillTx/>
                <a:latin typeface="Arial"/>
                <a:ea typeface="+mn-ea"/>
                <a:cs typeface="Arial" panose="020B0604020202020204" pitchFamily="34" charset="0"/>
                <a:hlinkClick r:id="rId5"/>
              </a:rPr>
              <a:t>http://doi.org/10.5255/UKDA-SN-6614-19</a:t>
            </a:r>
            <a:r>
              <a:rPr kumimoji="0" lang="en-GB" sz="1000" b="0" i="0" u="none" strike="noStrike" kern="1200" cap="none" spc="0" normalizeH="0" baseline="0" noProof="0">
                <a:ln>
                  <a:noFill/>
                </a:ln>
                <a:solidFill>
                  <a:srgbClr val="353E43"/>
                </a:solidFill>
                <a:effectLst/>
                <a:uLnTx/>
                <a:uFillTx/>
                <a:latin typeface="Arial"/>
                <a:ea typeface="+mn-ea"/>
                <a:cs typeface="Arial" panose="020B0604020202020204" pitchFamily="34" charset="0"/>
              </a:rPr>
              <a:t>. </a:t>
            </a:r>
          </a:p>
        </p:txBody>
      </p:sp>
    </p:spTree>
    <p:extLst>
      <p:ext uri="{BB962C8B-B14F-4D97-AF65-F5344CB8AC3E}">
        <p14:creationId xmlns:p14="http://schemas.microsoft.com/office/powerpoint/2010/main" val="21475881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C0D25A4-FA97-112E-0CBF-DCA2B14CC5A5}"/>
              </a:ext>
            </a:extLst>
          </p:cNvPr>
          <p:cNvPicPr>
            <a:picLocks noChangeAspect="1"/>
          </p:cNvPicPr>
          <p:nvPr/>
        </p:nvPicPr>
        <p:blipFill>
          <a:blip r:embed="rId3"/>
          <a:stretch>
            <a:fillRect/>
          </a:stretch>
        </p:blipFill>
        <p:spPr>
          <a:xfrm>
            <a:off x="6531848" y="1614674"/>
            <a:ext cx="4955340" cy="4793676"/>
          </a:xfrm>
          <a:prstGeom prst="rect">
            <a:avLst/>
          </a:prstGeom>
        </p:spPr>
      </p:pic>
      <p:sp>
        <p:nvSpPr>
          <p:cNvPr id="11" name="Title 2">
            <a:extLst>
              <a:ext uri="{FF2B5EF4-FFF2-40B4-BE49-F238E27FC236}">
                <a16:creationId xmlns:a16="http://schemas.microsoft.com/office/drawing/2014/main" id="{23879B27-4077-4EF5-B4A4-E09BC2A3C64A}"/>
              </a:ext>
            </a:extLst>
          </p:cNvPr>
          <p:cNvSpPr txBox="1">
            <a:spLocks noGrp="1"/>
          </p:cNvSpPr>
          <p:nvPr>
            <p:ph type="title" idx="4294967295"/>
          </p:nvPr>
        </p:nvSpPr>
        <p:spPr>
          <a:xfrm>
            <a:off x="572823" y="359571"/>
            <a:ext cx="11046354" cy="923289"/>
          </a:xfrm>
          <a:prstGeom prst="rect">
            <a:avLst/>
          </a:prstGeom>
          <a:noFill/>
          <a:ln w="25400" cap="flat" cmpd="sng" algn="ctr">
            <a:noFill/>
            <a:prstDash val="solid"/>
          </a:ln>
          <a:effectLst/>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0" tIns="45700" rIns="91425" bIns="457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rgbClr val="EE266D"/>
              </a:buClr>
              <a:buSzPts val="2800"/>
              <a:buFont typeface="Arial"/>
              <a:buNone/>
              <a:tabLst/>
              <a:defRPr/>
            </a:pPr>
            <a:r>
              <a:rPr kumimoji="0" lang="en-GB" sz="3000" b="1" i="0" u="none" strike="noStrike" kern="0" cap="none" spc="190" normalizeH="0" baseline="0" noProof="0">
                <a:ln>
                  <a:noFill/>
                </a:ln>
                <a:solidFill>
                  <a:srgbClr val="0082B3"/>
                </a:solidFill>
                <a:effectLst/>
                <a:uLnTx/>
                <a:uFillTx/>
                <a:latin typeface="Arial" panose="020B0604020202020204" pitchFamily="34" charset="0"/>
                <a:ea typeface="Aktiv Grotesk" panose="020B0504020202020204" pitchFamily="34" charset="0"/>
                <a:cs typeface="Arial" panose="020B0604020202020204" pitchFamily="34" charset="0"/>
                <a:sym typeface="Arial"/>
              </a:rPr>
              <a:t>LONDON HAD THE HIGHEST RATE OF SEXUALLY TRANSMITTED INFECTIONS IN ENGLAND IN 2022</a:t>
            </a:r>
            <a:endParaRPr kumimoji="0" lang="en-US" sz="3000" b="1" i="0" u="none" strike="noStrike" kern="0" cap="none" spc="190" normalizeH="0" baseline="0" noProof="0">
              <a:ln>
                <a:noFill/>
              </a:ln>
              <a:solidFill>
                <a:srgbClr val="0082B3"/>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p:txBody>
      </p:sp>
      <p:sp>
        <p:nvSpPr>
          <p:cNvPr id="5" name="TextBox 4">
            <a:extLst>
              <a:ext uri="{FF2B5EF4-FFF2-40B4-BE49-F238E27FC236}">
                <a16:creationId xmlns:a16="http://schemas.microsoft.com/office/drawing/2014/main" id="{CF147F44-24BD-A85A-4713-FB82D03224CC}"/>
              </a:ext>
            </a:extLst>
          </p:cNvPr>
          <p:cNvSpPr txBox="1"/>
          <p:nvPr/>
        </p:nvSpPr>
        <p:spPr bwMode="gray">
          <a:xfrm>
            <a:off x="415172" y="1473564"/>
            <a:ext cx="5619868" cy="4578893"/>
          </a:xfrm>
          <a:prstGeom prst="rect">
            <a:avLst/>
          </a:prstGeom>
          <a:noFill/>
        </p:spPr>
        <p:txBody>
          <a:bodyPr wrap="square" lIns="0" tIns="0" rIns="0" bIns="0" rtlCol="0" anchor="t">
            <a:noAutofit/>
          </a:bodyPr>
          <a:lstStyle/>
          <a:p>
            <a:pPr marL="285750" indent="-285750">
              <a:spcAft>
                <a:spcPts val="600"/>
              </a:spcAft>
              <a:buClr>
                <a:srgbClr val="000000"/>
              </a:buClr>
              <a:buFont typeface="Arial" panose="020B0604020202020204" pitchFamily="34" charset="0"/>
              <a:buChar char="•"/>
              <a:defRPr/>
            </a:pPr>
            <a:r>
              <a:rPr lang="en-GB" sz="1400" kern="0">
                <a:solidFill>
                  <a:srgbClr val="353E43"/>
                </a:solidFill>
                <a:latin typeface="Arial"/>
                <a:cs typeface="Arial"/>
                <a:sym typeface="Arial"/>
              </a:rPr>
              <a:t>There were 1</a:t>
            </a:r>
            <a:r>
              <a:rPr kumimoji="0" lang="en-GB" sz="1400" b="0" i="0" u="none" strike="noStrike" kern="0" cap="none" spc="0" normalizeH="0" baseline="0" noProof="0">
                <a:ln>
                  <a:noFill/>
                </a:ln>
                <a:solidFill>
                  <a:srgbClr val="353E43"/>
                </a:solidFill>
                <a:effectLst/>
                <a:uLnTx/>
                <a:uFillTx/>
                <a:latin typeface="Arial"/>
                <a:ea typeface="+mn-ea"/>
                <a:cs typeface="Arial"/>
                <a:sym typeface="Arial"/>
              </a:rPr>
              <a:t>22,912 new </a:t>
            </a:r>
            <a:r>
              <a:rPr lang="en-GB" sz="1400" kern="0">
                <a:solidFill>
                  <a:srgbClr val="353E43"/>
                </a:solidFill>
                <a:latin typeface="Arial"/>
                <a:cs typeface="Arial"/>
                <a:sym typeface="Arial"/>
              </a:rPr>
              <a:t>diagnoses of sexually transmitted infections in London in 2022</a:t>
            </a:r>
            <a:r>
              <a:rPr kumimoji="0" lang="en-GB" sz="1400" b="0" i="0" u="none" strike="noStrike" kern="0" cap="none" spc="0" normalizeH="0" baseline="0" noProof="0">
                <a:ln>
                  <a:noFill/>
                </a:ln>
                <a:solidFill>
                  <a:srgbClr val="353E43"/>
                </a:solidFill>
                <a:effectLst/>
                <a:uLnTx/>
                <a:uFillTx/>
                <a:latin typeface="Arial"/>
                <a:ea typeface="+mn-ea"/>
                <a:cs typeface="Arial"/>
                <a:sym typeface="Arial"/>
              </a:rPr>
              <a:t>, representing an increase of 21% from 2021. </a:t>
            </a:r>
          </a:p>
          <a:p>
            <a:pPr marL="742950" lvl="1" indent="-285750">
              <a:spcAft>
                <a:spcPts val="600"/>
              </a:spcAft>
              <a:buClr>
                <a:srgbClr val="000000"/>
              </a:buClr>
              <a:buFont typeface="Wingdings" panose="05000000000000000000" pitchFamily="2" charset="2"/>
              <a:buChar char="§"/>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The increase has mostly been led by an increase in incidence of gonorrhoea (+36%) and chlamydia (+19%). </a:t>
            </a:r>
          </a:p>
          <a:p>
            <a:pPr marL="742950" lvl="1" indent="-285750">
              <a:spcAft>
                <a:spcPts val="600"/>
              </a:spcAft>
              <a:buClr>
                <a:srgbClr val="000000"/>
              </a:buClr>
              <a:buFont typeface="Wingdings" panose="05000000000000000000" pitchFamily="2" charset="2"/>
              <a:buChar char="§"/>
              <a:defRPr/>
            </a:pPr>
            <a:r>
              <a:rPr lang="en-GB" sz="1400" kern="0">
                <a:solidFill>
                  <a:srgbClr val="353E43"/>
                </a:solidFill>
                <a:cs typeface="Arial"/>
                <a:sym typeface="Arial"/>
              </a:rPr>
              <a:t>The highest rates and the biggest increases were seen for young adults aged 20-24 (957.3 new STI diagnoses per 100,000) and 25-34 (967.3 per 100,000). </a:t>
            </a:r>
          </a:p>
          <a:p>
            <a:pPr marL="742950" lvl="1" indent="-285750">
              <a:spcAft>
                <a:spcPts val="600"/>
              </a:spcAft>
              <a:buClr>
                <a:srgbClr val="000000"/>
              </a:buClr>
              <a:buFont typeface="Wingdings" panose="05000000000000000000" pitchFamily="2" charset="2"/>
              <a:buChar char="§"/>
              <a:defRPr/>
            </a:pPr>
            <a:r>
              <a:rPr lang="en-GB" sz="1400" kern="0">
                <a:solidFill>
                  <a:srgbClr val="353E43"/>
                </a:solidFill>
                <a:cs typeface="Arial"/>
                <a:sym typeface="Arial"/>
              </a:rPr>
              <a:t>The rates of new diagnoses in London are still 18% lower than the 2019 level, but rates for gonorrhoea and syphilis are higher than the numbers seen pre-pandemic.</a:t>
            </a:r>
          </a:p>
          <a:p>
            <a:pPr marL="285750" indent="-285750">
              <a:spcAft>
                <a:spcPts val="600"/>
              </a:spcAft>
              <a:buClr>
                <a:srgbClr val="000000"/>
              </a:buClr>
              <a:buFont typeface="Arial" panose="020B0604020202020204" pitchFamily="34" charset="0"/>
              <a:buChar char="•"/>
              <a:defRPr/>
            </a:pPr>
            <a:r>
              <a:rPr lang="en-GB" sz="1400" kern="0">
                <a:solidFill>
                  <a:srgbClr val="353E43"/>
                </a:solidFill>
                <a:cs typeface="Arial"/>
                <a:sym typeface="Arial"/>
              </a:rPr>
              <a:t>London’s cases represented nearly one third of all new diagnoses in England in 2022 (31%) but </a:t>
            </a:r>
            <a:r>
              <a:rPr lang="en-GB" sz="1400" kern="0">
                <a:solidFill>
                  <a:srgbClr val="353E43"/>
                </a:solidFill>
                <a:latin typeface="Arial"/>
                <a:cs typeface="Arial"/>
                <a:sym typeface="Arial"/>
              </a:rPr>
              <a:t>r</a:t>
            </a:r>
            <a:r>
              <a:rPr kumimoji="0" lang="en-GB" sz="1400" b="0" i="0" u="none" strike="noStrike" kern="0" cap="none" spc="0" normalizeH="0" baseline="0" noProof="0">
                <a:ln>
                  <a:noFill/>
                </a:ln>
                <a:solidFill>
                  <a:srgbClr val="353E43"/>
                </a:solidFill>
                <a:effectLst/>
                <a:uLnTx/>
                <a:uFillTx/>
                <a:latin typeface="Arial"/>
                <a:ea typeface="+mn-ea"/>
                <a:cs typeface="Arial"/>
                <a:sym typeface="Arial"/>
              </a:rPr>
              <a:t>ates by local authority ranged significantly (Figure 57): </a:t>
            </a:r>
          </a:p>
          <a:p>
            <a:pPr marL="742950" lvl="1" indent="-285750">
              <a:spcAft>
                <a:spcPts val="600"/>
              </a:spcAft>
              <a:buClr>
                <a:srgbClr val="000000"/>
              </a:buClr>
              <a:buFont typeface="Wingdings" panose="05000000000000000000" pitchFamily="2" charset="2"/>
              <a:buChar char="§"/>
              <a:defRPr/>
            </a:pPr>
            <a:r>
              <a:rPr lang="en-GB" sz="1400" kern="0">
                <a:solidFill>
                  <a:srgbClr val="353E43"/>
                </a:solidFill>
                <a:latin typeface="Arial"/>
                <a:cs typeface="Arial"/>
                <a:sym typeface="Arial"/>
              </a:rPr>
              <a:t>The lowest rates were seen in Bexley (</a:t>
            </a:r>
            <a:r>
              <a:rPr kumimoji="0" lang="en-GB" sz="1400" b="0" i="0" u="none" strike="noStrike" kern="0" cap="none" spc="0" normalizeH="0" baseline="0" noProof="0">
                <a:ln>
                  <a:noFill/>
                </a:ln>
                <a:solidFill>
                  <a:srgbClr val="353E43"/>
                </a:solidFill>
                <a:effectLst/>
                <a:uLnTx/>
                <a:uFillTx/>
                <a:latin typeface="Arial"/>
                <a:ea typeface="+mn-ea"/>
                <a:cs typeface="Arial"/>
                <a:sym typeface="Arial"/>
              </a:rPr>
              <a:t>91 new STI diagnoses per 100,000 population) </a:t>
            </a:r>
            <a:r>
              <a:rPr lang="en-GB" sz="1400" kern="0">
                <a:solidFill>
                  <a:srgbClr val="353E43"/>
                </a:solidFill>
                <a:latin typeface="Arial"/>
                <a:cs typeface="Arial"/>
                <a:sym typeface="Arial"/>
              </a:rPr>
              <a:t>and highest in the </a:t>
            </a:r>
            <a:r>
              <a:rPr kumimoji="0" lang="en-GB" sz="1400" b="0" i="0" u="none" strike="noStrike" kern="0" cap="none" spc="0" normalizeH="0" baseline="0" noProof="0">
                <a:ln>
                  <a:noFill/>
                </a:ln>
                <a:solidFill>
                  <a:srgbClr val="353E43"/>
                </a:solidFill>
                <a:effectLst/>
                <a:uLnTx/>
                <a:uFillTx/>
                <a:latin typeface="Arial"/>
                <a:ea typeface="+mn-ea"/>
                <a:cs typeface="Arial"/>
                <a:sym typeface="Arial"/>
              </a:rPr>
              <a:t>City of London (3,655 per 100,000 population).</a:t>
            </a:r>
          </a:p>
        </p:txBody>
      </p:sp>
      <p:sp>
        <p:nvSpPr>
          <p:cNvPr id="6" name="Text Placeholder 5">
            <a:extLst>
              <a:ext uri="{FF2B5EF4-FFF2-40B4-BE49-F238E27FC236}">
                <a16:creationId xmlns:a16="http://schemas.microsoft.com/office/drawing/2014/main" id="{13F4185A-DB21-DC9A-0E26-92493D6751B5}"/>
              </a:ext>
            </a:extLst>
          </p:cNvPr>
          <p:cNvSpPr txBox="1">
            <a:spLocks/>
          </p:cNvSpPr>
          <p:nvPr/>
        </p:nvSpPr>
        <p:spPr>
          <a:xfrm>
            <a:off x="6407494" y="1345410"/>
            <a:ext cx="5211683" cy="335343"/>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400" b="1" i="0" u="none" strike="noStrike" kern="1200" cap="none" spc="0" normalizeH="0" baseline="0" noProof="0">
                <a:ln>
                  <a:noFill/>
                </a:ln>
                <a:solidFill>
                  <a:srgbClr val="353E43"/>
                </a:solidFill>
                <a:effectLst/>
                <a:uLnTx/>
                <a:uFillTx/>
                <a:latin typeface="Arial" panose="020B0604020202020204" pitchFamily="34" charset="0"/>
                <a:ea typeface="+mn-ea"/>
                <a:cs typeface="Arial"/>
                <a:sym typeface="Arial"/>
              </a:rPr>
              <a:t>Fig 57. Proportion of children aged 10-15 in the UK and London with a high or very high total difficulties score (18 or more) (%), 2009-22</a:t>
            </a:r>
          </a:p>
        </p:txBody>
      </p:sp>
      <p:sp>
        <p:nvSpPr>
          <p:cNvPr id="8" name="Rectangle 7">
            <a:extLst>
              <a:ext uri="{FF2B5EF4-FFF2-40B4-BE49-F238E27FC236}">
                <a16:creationId xmlns:a16="http://schemas.microsoft.com/office/drawing/2014/main" id="{AB29F18C-D47D-5A3D-EC10-36727EFF3679}"/>
              </a:ext>
            </a:extLst>
          </p:cNvPr>
          <p:cNvSpPr/>
          <p:nvPr/>
        </p:nvSpPr>
        <p:spPr>
          <a:xfrm>
            <a:off x="415172" y="6342271"/>
            <a:ext cx="11072016"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353E43"/>
                </a:solidFill>
                <a:effectLst/>
                <a:uLnTx/>
                <a:uFillTx/>
                <a:latin typeface="Arial"/>
                <a:ea typeface="+mn-ea"/>
                <a:cs typeface="Arial" panose="020B0604020202020204" pitchFamily="34" charset="0"/>
              </a:rPr>
              <a:t>Source: </a:t>
            </a:r>
            <a:r>
              <a:rPr lang="en-GB" sz="1000">
                <a:solidFill>
                  <a:srgbClr val="353E43"/>
                </a:solidFill>
                <a:latin typeface="Arial"/>
                <a:cs typeface="Arial" panose="020B0604020202020204" pitchFamily="34" charset="0"/>
                <a:hlinkClick r:id="rId4"/>
              </a:rPr>
              <a:t>Spotlight on sexually transmitted infections in London: 2022 data </a:t>
            </a:r>
            <a:r>
              <a:rPr kumimoji="0" lang="en-GB" sz="1000" b="0" i="0" u="none" strike="noStrike" kern="1200" cap="none" spc="0" normalizeH="0" baseline="0" noProof="0">
                <a:ln>
                  <a:noFill/>
                </a:ln>
                <a:solidFill>
                  <a:srgbClr val="353E43"/>
                </a:solidFill>
                <a:effectLst/>
                <a:uLnTx/>
                <a:uFillTx/>
                <a:latin typeface="Arial"/>
                <a:ea typeface="+mn-ea"/>
                <a:cs typeface="Arial" panose="020B0604020202020204" pitchFamily="34" charset="0"/>
              </a:rPr>
              <a:t>  </a:t>
            </a:r>
          </a:p>
        </p:txBody>
      </p:sp>
    </p:spTree>
    <p:extLst>
      <p:ext uri="{BB962C8B-B14F-4D97-AF65-F5344CB8AC3E}">
        <p14:creationId xmlns:p14="http://schemas.microsoft.com/office/powerpoint/2010/main" val="6975973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23879B27-4077-4EF5-B4A4-E09BC2A3C64A}"/>
              </a:ext>
            </a:extLst>
          </p:cNvPr>
          <p:cNvSpPr txBox="1">
            <a:spLocks noGrp="1"/>
          </p:cNvSpPr>
          <p:nvPr>
            <p:ph type="title" idx="4294967295"/>
          </p:nvPr>
        </p:nvSpPr>
        <p:spPr>
          <a:xfrm>
            <a:off x="572823" y="359571"/>
            <a:ext cx="11046354" cy="923289"/>
          </a:xfrm>
          <a:prstGeom prst="rect">
            <a:avLst/>
          </a:prstGeom>
          <a:noFill/>
          <a:ln w="25400" cap="flat" cmpd="sng" algn="ctr">
            <a:noFill/>
            <a:prstDash val="solid"/>
          </a:ln>
          <a:effectLst/>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0" tIns="45700" rIns="91425" bIns="457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rgbClr val="EE266D"/>
              </a:buClr>
              <a:buSzPts val="2800"/>
              <a:buFont typeface="Arial"/>
              <a:buNone/>
              <a:tabLst/>
              <a:defRPr/>
            </a:pPr>
            <a:r>
              <a:rPr lang="en-GB" sz="3000" spc="190">
                <a:solidFill>
                  <a:srgbClr val="0082B3"/>
                </a:solidFill>
                <a:latin typeface="Arial" panose="020B0604020202020204" pitchFamily="34" charset="0"/>
                <a:ea typeface="Aktiv Grotesk" panose="020B0504020202020204" pitchFamily="34" charset="0"/>
                <a:cs typeface="Arial" panose="020B0604020202020204" pitchFamily="34" charset="0"/>
              </a:rPr>
              <a:t>LARGE INEQUALITIES IN STI DIAGNOSIS OCCUR ACROSS SEXUALITY, DEPRIVATION AND ETHNICITY</a:t>
            </a:r>
            <a:endParaRPr kumimoji="0" lang="en-US" sz="3000" b="1" i="0" u="none" strike="noStrike" kern="0" cap="none" spc="190" normalizeH="0" baseline="0" noProof="0">
              <a:ln>
                <a:noFill/>
              </a:ln>
              <a:solidFill>
                <a:srgbClr val="0082B3"/>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p:txBody>
      </p:sp>
      <p:sp>
        <p:nvSpPr>
          <p:cNvPr id="5" name="TextBox 4">
            <a:extLst>
              <a:ext uri="{FF2B5EF4-FFF2-40B4-BE49-F238E27FC236}">
                <a16:creationId xmlns:a16="http://schemas.microsoft.com/office/drawing/2014/main" id="{CF147F44-24BD-A85A-4713-FB82D03224CC}"/>
              </a:ext>
            </a:extLst>
          </p:cNvPr>
          <p:cNvSpPr txBox="1"/>
          <p:nvPr/>
        </p:nvSpPr>
        <p:spPr bwMode="gray">
          <a:xfrm>
            <a:off x="415171" y="1403892"/>
            <a:ext cx="5846291" cy="4770482"/>
          </a:xfrm>
          <a:prstGeom prst="rect">
            <a:avLst/>
          </a:prstGeom>
          <a:noFill/>
        </p:spPr>
        <p:txBody>
          <a:bodyPr wrap="square" lIns="0" tIns="0" rIns="0" bIns="0" rtlCol="0" anchor="t">
            <a:noAutofit/>
          </a:bodyPr>
          <a:lstStyle/>
          <a:p>
            <a:pPr marL="285750" indent="-285750">
              <a:spcAft>
                <a:spcPts val="600"/>
              </a:spcAft>
              <a:buClr>
                <a:srgbClr val="000000"/>
              </a:buClr>
              <a:buFont typeface="Arial" panose="020B0604020202020204" pitchFamily="34" charset="0"/>
              <a:buChar char="•"/>
              <a:defRPr/>
            </a:pPr>
            <a:r>
              <a:rPr lang="en-GB" sz="1400" kern="0">
                <a:solidFill>
                  <a:srgbClr val="353E43"/>
                </a:solidFill>
                <a:cs typeface="Arial"/>
                <a:sym typeface="Arial"/>
              </a:rPr>
              <a:t>People who are gay, bisexual or men who have sex with men (GBMSM) have been estimated to have a rate of new STI diagnoses 15 times higher than the average Londoner:</a:t>
            </a:r>
            <a:r>
              <a:rPr lang="en-GB" sz="1400" kern="0" baseline="30000">
                <a:solidFill>
                  <a:srgbClr val="353E43"/>
                </a:solidFill>
                <a:cs typeface="Arial"/>
                <a:sym typeface="Arial"/>
              </a:rPr>
              <a:t>1</a:t>
            </a:r>
          </a:p>
          <a:p>
            <a:pPr marL="742950" lvl="1" indent="-285750">
              <a:spcAft>
                <a:spcPts val="600"/>
              </a:spcAft>
              <a:buClr>
                <a:srgbClr val="000000"/>
              </a:buClr>
              <a:buFont typeface="Wingdings" panose="05000000000000000000" pitchFamily="2" charset="2"/>
              <a:buChar char="§"/>
              <a:defRPr/>
            </a:pPr>
            <a:r>
              <a:rPr lang="en-GB" sz="1400" kern="0">
                <a:solidFill>
                  <a:srgbClr val="353E43"/>
                </a:solidFill>
                <a:cs typeface="Arial"/>
                <a:sym typeface="Arial"/>
              </a:rPr>
              <a:t>21,133.3 per 100,000 people who are GBMSM are estimated to have had an STI diagnosed in 2022. </a:t>
            </a:r>
          </a:p>
          <a:p>
            <a:pPr marL="742950" lvl="1" indent="-285750">
              <a:spcAft>
                <a:spcPts val="600"/>
              </a:spcAft>
              <a:buClr>
                <a:srgbClr val="000000"/>
              </a:buClr>
              <a:buFont typeface="Wingdings" panose="05000000000000000000" pitchFamily="2" charset="2"/>
              <a:buChar char="§"/>
              <a:defRPr/>
            </a:pPr>
            <a:r>
              <a:rPr lang="en-GB" sz="1400" kern="0">
                <a:solidFill>
                  <a:srgbClr val="353E43"/>
                </a:solidFill>
                <a:cs typeface="Arial"/>
                <a:sym typeface="Arial"/>
              </a:rPr>
              <a:t>This rate is likely to be an overestimate, however, due to under-reporting of gay and bisexual orientations in the census</a:t>
            </a:r>
          </a:p>
          <a:p>
            <a:pPr marL="285750" indent="-285750">
              <a:spcAft>
                <a:spcPts val="600"/>
              </a:spcAft>
              <a:buClr>
                <a:srgbClr val="000000"/>
              </a:buClr>
              <a:buFont typeface="Arial" panose="020B0604020202020204" pitchFamily="34" charset="0"/>
              <a:buChar char="•"/>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The rate of new STIs among people in the most deprived areas of London is more than 3 times than the rate for people who live in the least deprived </a:t>
            </a:r>
            <a:r>
              <a:rPr lang="en-GB" sz="1400" kern="0">
                <a:solidFill>
                  <a:srgbClr val="353E43"/>
                </a:solidFill>
                <a:cs typeface="Arial"/>
                <a:sym typeface="Arial"/>
              </a:rPr>
              <a:t>areas (1,934 per 100,000 versus 497 </a:t>
            </a:r>
            <a:r>
              <a:rPr kumimoji="0" lang="en-GB" sz="1400" b="0" i="0" u="none" strike="noStrike" kern="0" cap="none" spc="0" normalizeH="0" baseline="0" noProof="0">
                <a:ln>
                  <a:noFill/>
                </a:ln>
                <a:solidFill>
                  <a:srgbClr val="353E43"/>
                </a:solidFill>
                <a:effectLst/>
                <a:uLnTx/>
                <a:uFillTx/>
                <a:latin typeface="Arial"/>
                <a:ea typeface="+mn-ea"/>
                <a:cs typeface="Arial"/>
                <a:sym typeface="Arial"/>
              </a:rPr>
              <a:t>per 100,000).</a:t>
            </a:r>
            <a:r>
              <a:rPr kumimoji="0" lang="en-GB" sz="1400" b="0" i="0" u="none" strike="noStrike" kern="0" cap="none" spc="0" normalizeH="0" baseline="30000" noProof="0">
                <a:ln>
                  <a:noFill/>
                </a:ln>
                <a:solidFill>
                  <a:srgbClr val="353E43"/>
                </a:solidFill>
                <a:effectLst/>
                <a:uLnTx/>
                <a:uFillTx/>
                <a:latin typeface="Arial"/>
                <a:ea typeface="+mn-ea"/>
                <a:cs typeface="Arial"/>
                <a:sym typeface="Arial"/>
              </a:rPr>
              <a:t>1</a:t>
            </a:r>
          </a:p>
          <a:p>
            <a:pPr marL="285750" indent="-285750">
              <a:spcAft>
                <a:spcPts val="600"/>
              </a:spcAft>
              <a:buClr>
                <a:srgbClr val="000000"/>
              </a:buClr>
              <a:buFont typeface="Arial" panose="020B0604020202020204" pitchFamily="34" charset="0"/>
              <a:buChar char="•"/>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Ethnic inequalities occur </a:t>
            </a:r>
            <a:r>
              <a:rPr lang="en-GB" sz="1400" kern="0">
                <a:solidFill>
                  <a:srgbClr val="353E43"/>
                </a:solidFill>
                <a:latin typeface="Arial"/>
                <a:cs typeface="Arial"/>
                <a:sym typeface="Arial"/>
              </a:rPr>
              <a:t>for Black people in terms of STI diagnosis: </a:t>
            </a:r>
          </a:p>
          <a:p>
            <a:pPr marL="742950" lvl="1" indent="-285750">
              <a:spcAft>
                <a:spcPts val="600"/>
              </a:spcAft>
              <a:buClr>
                <a:srgbClr val="000000"/>
              </a:buClr>
              <a:buFont typeface="Wingdings" panose="05000000000000000000" pitchFamily="2" charset="2"/>
              <a:buChar char="§"/>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Black Caribbean Londoners experience the highest rate of new STI </a:t>
            </a:r>
            <a:r>
              <a:rPr lang="en-GB" sz="1400" kern="0">
                <a:solidFill>
                  <a:srgbClr val="353E43"/>
                </a:solidFill>
                <a:latin typeface="Arial"/>
                <a:cs typeface="Arial"/>
                <a:sym typeface="Arial"/>
              </a:rPr>
              <a:t>diagnoses of </a:t>
            </a:r>
            <a:r>
              <a:rPr kumimoji="0" lang="en-GB" sz="1400" b="0" i="0" u="none" strike="noStrike" kern="0" cap="none" spc="0" normalizeH="0" baseline="0" noProof="0">
                <a:ln>
                  <a:noFill/>
                </a:ln>
                <a:solidFill>
                  <a:srgbClr val="353E43"/>
                </a:solidFill>
                <a:effectLst/>
                <a:uLnTx/>
                <a:uFillTx/>
                <a:latin typeface="Arial"/>
                <a:ea typeface="+mn-ea"/>
                <a:cs typeface="Arial"/>
                <a:sym typeface="Arial"/>
              </a:rPr>
              <a:t>all ethnicities (2,857 per 100,000), twice the rate seen for White people (1,294 per 100,000). The </a:t>
            </a:r>
            <a:r>
              <a:rPr lang="en-GB" sz="1400" kern="0">
                <a:solidFill>
                  <a:srgbClr val="353E43"/>
                </a:solidFill>
                <a:latin typeface="Arial"/>
                <a:cs typeface="Arial"/>
                <a:sym typeface="Arial"/>
              </a:rPr>
              <a:t>B</a:t>
            </a:r>
            <a:r>
              <a:rPr kumimoji="0" lang="en-GB" sz="1400" b="0" i="0" u="none" strike="noStrike" kern="0" cap="none" spc="0" normalizeH="0" baseline="0" noProof="0">
                <a:ln>
                  <a:noFill/>
                </a:ln>
                <a:solidFill>
                  <a:srgbClr val="353E43"/>
                </a:solidFill>
                <a:effectLst/>
                <a:uLnTx/>
                <a:uFillTx/>
                <a:latin typeface="Arial"/>
                <a:ea typeface="+mn-ea"/>
                <a:cs typeface="Arial"/>
                <a:sym typeface="Arial"/>
              </a:rPr>
              <a:t>lack Caribbean ethnic group, however, also saw the largest fall in its diagnosis rate from 2019 to 2022 (-29%).</a:t>
            </a:r>
            <a:r>
              <a:rPr kumimoji="0" lang="en-GB" sz="1400" b="0" i="0" u="none" strike="noStrike" kern="0" cap="none" spc="0" normalizeH="0" baseline="30000" noProof="0">
                <a:ln>
                  <a:noFill/>
                </a:ln>
                <a:solidFill>
                  <a:srgbClr val="353E43"/>
                </a:solidFill>
                <a:effectLst/>
                <a:uLnTx/>
                <a:uFillTx/>
                <a:latin typeface="Arial"/>
                <a:ea typeface="+mn-ea"/>
                <a:cs typeface="Arial"/>
                <a:sym typeface="Arial"/>
              </a:rPr>
              <a:t>1</a:t>
            </a:r>
          </a:p>
          <a:p>
            <a:pPr marL="742950" lvl="1" indent="-285750">
              <a:spcAft>
                <a:spcPts val="600"/>
              </a:spcAft>
              <a:buClr>
                <a:srgbClr val="000000"/>
              </a:buClr>
              <a:buFont typeface="Wingdings" panose="05000000000000000000" pitchFamily="2" charset="2"/>
              <a:buChar char="§"/>
              <a:defRPr/>
            </a:pPr>
            <a:r>
              <a:rPr lang="en-GB" sz="1400" kern="0">
                <a:solidFill>
                  <a:srgbClr val="353E43"/>
                </a:solidFill>
                <a:latin typeface="Arial"/>
                <a:cs typeface="Arial"/>
                <a:sym typeface="Arial"/>
              </a:rPr>
              <a:t>Black African people in London are significantly more likely to be diagnosed late with HIV (60%), relative to people of White (30%) and Black Caribbean ethnicity (37%).</a:t>
            </a:r>
            <a:r>
              <a:rPr lang="en-GB" sz="1400" kern="0" baseline="30000">
                <a:solidFill>
                  <a:srgbClr val="353E43"/>
                </a:solidFill>
                <a:latin typeface="Arial"/>
                <a:cs typeface="Arial"/>
                <a:sym typeface="Arial"/>
              </a:rPr>
              <a:t>2</a:t>
            </a:r>
            <a:r>
              <a:rPr lang="en-GB" sz="1400" kern="0">
                <a:solidFill>
                  <a:srgbClr val="353E43"/>
                </a:solidFill>
                <a:latin typeface="Arial"/>
                <a:cs typeface="Arial"/>
                <a:sym typeface="Arial"/>
              </a:rPr>
              <a:t> </a:t>
            </a:r>
            <a:endParaRPr kumimoji="0" lang="en-GB" sz="1400" b="0" i="0" u="none" strike="noStrike" kern="0" cap="none" spc="0" normalizeH="0" baseline="0" noProof="0">
              <a:ln>
                <a:noFill/>
              </a:ln>
              <a:solidFill>
                <a:srgbClr val="353E43"/>
              </a:solidFill>
              <a:effectLst/>
              <a:uLnTx/>
              <a:uFillTx/>
              <a:latin typeface="Arial"/>
              <a:ea typeface="+mn-ea"/>
              <a:cs typeface="Arial"/>
              <a:sym typeface="Arial"/>
            </a:endParaRPr>
          </a:p>
          <a:p>
            <a:pPr marL="285750" indent="-285750">
              <a:spcAft>
                <a:spcPts val="600"/>
              </a:spcAft>
              <a:buClr>
                <a:srgbClr val="000000"/>
              </a:buClr>
              <a:buFont typeface="Arial" panose="020B0604020202020204" pitchFamily="34" charset="0"/>
              <a:buChar char="•"/>
              <a:defRPr/>
            </a:pPr>
            <a:endParaRPr lang="en-GB" sz="1300" kern="0">
              <a:solidFill>
                <a:srgbClr val="353E43"/>
              </a:solidFill>
              <a:latin typeface="Arial"/>
              <a:cs typeface="Arial"/>
            </a:endParaRPr>
          </a:p>
        </p:txBody>
      </p:sp>
      <p:sp>
        <p:nvSpPr>
          <p:cNvPr id="6" name="Text Placeholder 5">
            <a:extLst>
              <a:ext uri="{FF2B5EF4-FFF2-40B4-BE49-F238E27FC236}">
                <a16:creationId xmlns:a16="http://schemas.microsoft.com/office/drawing/2014/main" id="{13F4185A-DB21-DC9A-0E26-92493D6751B5}"/>
              </a:ext>
            </a:extLst>
          </p:cNvPr>
          <p:cNvSpPr txBox="1">
            <a:spLocks/>
          </p:cNvSpPr>
          <p:nvPr/>
        </p:nvSpPr>
        <p:spPr>
          <a:xfrm>
            <a:off x="6479177" y="1386474"/>
            <a:ext cx="5522976" cy="259442"/>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400" b="1" i="0" u="none" strike="noStrike" kern="1200" cap="none" spc="0" normalizeH="0" baseline="0" noProof="0">
                <a:ln>
                  <a:noFill/>
                </a:ln>
                <a:solidFill>
                  <a:srgbClr val="353E43"/>
                </a:solidFill>
                <a:effectLst/>
                <a:uLnTx/>
                <a:uFillTx/>
                <a:latin typeface="Arial" panose="020B0604020202020204" pitchFamily="34" charset="0"/>
                <a:ea typeface="+mn-ea"/>
                <a:cs typeface="Arial"/>
                <a:sym typeface="Arial"/>
              </a:rPr>
              <a:t>Fig 58. </a:t>
            </a:r>
            <a:r>
              <a:rPr lang="en-US" sz="1400">
                <a:solidFill>
                  <a:srgbClr val="353E43"/>
                </a:solidFill>
                <a:cs typeface="Arial"/>
                <a:sym typeface="Arial"/>
              </a:rPr>
              <a:t>Rate of STI diagnoses per 100,000 population in London in 2022, for deprivation decile (A) and ethnicity (B)</a:t>
            </a:r>
            <a:r>
              <a:rPr lang="en-US" sz="1400" baseline="30000">
                <a:solidFill>
                  <a:srgbClr val="353E43"/>
                </a:solidFill>
                <a:cs typeface="Arial"/>
                <a:sym typeface="Arial"/>
              </a:rPr>
              <a:t>1</a:t>
            </a:r>
            <a:endParaRPr kumimoji="0" lang="en-US" sz="1400" b="1" i="0" u="none" strike="noStrike" kern="1200" cap="none" spc="0" normalizeH="0" baseline="30000" noProof="0">
              <a:ln>
                <a:noFill/>
              </a:ln>
              <a:solidFill>
                <a:srgbClr val="353E43"/>
              </a:solidFill>
              <a:effectLst/>
              <a:uLnTx/>
              <a:uFillTx/>
              <a:latin typeface="Arial" panose="020B0604020202020204" pitchFamily="34" charset="0"/>
              <a:ea typeface="+mn-ea"/>
              <a:cs typeface="Arial"/>
              <a:sym typeface="Arial"/>
            </a:endParaRPr>
          </a:p>
        </p:txBody>
      </p:sp>
      <p:sp>
        <p:nvSpPr>
          <p:cNvPr id="8" name="Rectangle 7">
            <a:extLst>
              <a:ext uri="{FF2B5EF4-FFF2-40B4-BE49-F238E27FC236}">
                <a16:creationId xmlns:a16="http://schemas.microsoft.com/office/drawing/2014/main" id="{AB29F18C-D47D-5A3D-EC10-36727EFF3679}"/>
              </a:ext>
            </a:extLst>
          </p:cNvPr>
          <p:cNvSpPr/>
          <p:nvPr/>
        </p:nvSpPr>
        <p:spPr>
          <a:xfrm>
            <a:off x="415172" y="6398347"/>
            <a:ext cx="11489445"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353E43"/>
                </a:solidFill>
                <a:effectLst/>
                <a:uLnTx/>
                <a:uFillTx/>
                <a:latin typeface="Arial"/>
                <a:ea typeface="+mn-ea"/>
                <a:cs typeface="Arial" panose="020B0604020202020204" pitchFamily="34" charset="0"/>
              </a:rPr>
              <a:t>Source: (1) </a:t>
            </a:r>
            <a:r>
              <a:rPr lang="en-GB" sz="1000">
                <a:solidFill>
                  <a:srgbClr val="353E43"/>
                </a:solidFill>
                <a:latin typeface="Arial"/>
                <a:cs typeface="Arial" panose="020B0604020202020204" pitchFamily="34" charset="0"/>
                <a:hlinkClick r:id="rId3"/>
              </a:rPr>
              <a:t>Spotlight on sexually transmitted infections in London: 2022 data</a:t>
            </a:r>
            <a:r>
              <a:rPr kumimoji="0" lang="en-GB" sz="1000" b="0" i="0" u="none" strike="noStrike" kern="1200" cap="none" spc="0" normalizeH="0" baseline="0" noProof="0">
                <a:ln>
                  <a:noFill/>
                </a:ln>
                <a:solidFill>
                  <a:srgbClr val="353E43"/>
                </a:solidFill>
                <a:effectLst/>
                <a:uLnTx/>
                <a:uFillTx/>
                <a:latin typeface="Arial"/>
                <a:ea typeface="+mn-ea"/>
                <a:cs typeface="Arial" panose="020B0604020202020204" pitchFamily="34" charset="0"/>
              </a:rPr>
              <a:t> (2) </a:t>
            </a:r>
            <a:r>
              <a:rPr kumimoji="0" lang="en-GB" sz="1000" b="0" i="0" u="none" strike="noStrike" kern="1200" cap="none" spc="0" normalizeH="0" baseline="0" noProof="0">
                <a:ln>
                  <a:noFill/>
                </a:ln>
                <a:solidFill>
                  <a:srgbClr val="353E43"/>
                </a:solidFill>
                <a:effectLst/>
                <a:uLnTx/>
                <a:uFillTx/>
                <a:latin typeface="Arial"/>
                <a:ea typeface="+mn-ea"/>
                <a:cs typeface="Arial" panose="020B0604020202020204" pitchFamily="34" charset="0"/>
                <a:hlinkClick r:id="rId4"/>
              </a:rPr>
              <a:t>UKHSA HIV Spotlight</a:t>
            </a:r>
            <a:endParaRPr kumimoji="0" lang="en-GB" sz="1000" b="0" i="0" u="none" strike="noStrike" kern="1200" cap="none" spc="0" normalizeH="0" baseline="0" noProof="0">
              <a:ln>
                <a:noFill/>
              </a:ln>
              <a:solidFill>
                <a:srgbClr val="353E43"/>
              </a:solidFill>
              <a:effectLst/>
              <a:uLnTx/>
              <a:uFillTx/>
              <a:latin typeface="Arial"/>
              <a:ea typeface="+mn-ea"/>
              <a:cs typeface="Arial" panose="020B0604020202020204" pitchFamily="34" charset="0"/>
            </a:endParaRPr>
          </a:p>
        </p:txBody>
      </p:sp>
      <p:pic>
        <p:nvPicPr>
          <p:cNvPr id="4" name="Picture 3">
            <a:extLst>
              <a:ext uri="{FF2B5EF4-FFF2-40B4-BE49-F238E27FC236}">
                <a16:creationId xmlns:a16="http://schemas.microsoft.com/office/drawing/2014/main" id="{241BF309-42DA-D23E-4AD9-9C704DBA642F}"/>
              </a:ext>
            </a:extLst>
          </p:cNvPr>
          <p:cNvPicPr>
            <a:picLocks noChangeAspect="1"/>
          </p:cNvPicPr>
          <p:nvPr/>
        </p:nvPicPr>
        <p:blipFill>
          <a:blip r:embed="rId5"/>
          <a:stretch>
            <a:fillRect/>
          </a:stretch>
        </p:blipFill>
        <p:spPr>
          <a:xfrm>
            <a:off x="6461760" y="2107686"/>
            <a:ext cx="4728754" cy="2106140"/>
          </a:xfrm>
          <a:prstGeom prst="rect">
            <a:avLst/>
          </a:prstGeom>
        </p:spPr>
      </p:pic>
      <p:pic>
        <p:nvPicPr>
          <p:cNvPr id="12" name="Picture 11">
            <a:extLst>
              <a:ext uri="{FF2B5EF4-FFF2-40B4-BE49-F238E27FC236}">
                <a16:creationId xmlns:a16="http://schemas.microsoft.com/office/drawing/2014/main" id="{2CB94F26-4A81-6CC2-6D23-56A4E3230760}"/>
              </a:ext>
            </a:extLst>
          </p:cNvPr>
          <p:cNvPicPr>
            <a:picLocks noChangeAspect="1"/>
          </p:cNvPicPr>
          <p:nvPr/>
        </p:nvPicPr>
        <p:blipFill>
          <a:blip r:embed="rId6"/>
          <a:stretch>
            <a:fillRect/>
          </a:stretch>
        </p:blipFill>
        <p:spPr>
          <a:xfrm>
            <a:off x="6441657" y="4248662"/>
            <a:ext cx="4728755" cy="2106141"/>
          </a:xfrm>
          <a:prstGeom prst="rect">
            <a:avLst/>
          </a:prstGeom>
        </p:spPr>
      </p:pic>
      <p:sp>
        <p:nvSpPr>
          <p:cNvPr id="7" name="Text Placeholder 5">
            <a:extLst>
              <a:ext uri="{FF2B5EF4-FFF2-40B4-BE49-F238E27FC236}">
                <a16:creationId xmlns:a16="http://schemas.microsoft.com/office/drawing/2014/main" id="{66C83CDE-2470-DB38-BC67-435CC2D4643D}"/>
              </a:ext>
            </a:extLst>
          </p:cNvPr>
          <p:cNvSpPr txBox="1">
            <a:spLocks/>
          </p:cNvSpPr>
          <p:nvPr/>
        </p:nvSpPr>
        <p:spPr>
          <a:xfrm>
            <a:off x="10908470" y="2072850"/>
            <a:ext cx="564088" cy="330714"/>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400" b="1" i="0" u="none" strike="noStrike" kern="1200" cap="none" spc="0" normalizeH="0" baseline="0" noProof="0">
                <a:ln>
                  <a:noFill/>
                </a:ln>
                <a:solidFill>
                  <a:srgbClr val="353E43"/>
                </a:solidFill>
                <a:effectLst/>
                <a:uLnTx/>
                <a:uFillTx/>
                <a:latin typeface="Arial" panose="020B0604020202020204" pitchFamily="34" charset="0"/>
                <a:ea typeface="+mn-ea"/>
                <a:cs typeface="Arial"/>
                <a:sym typeface="Arial"/>
              </a:rPr>
              <a:t>(A)</a:t>
            </a:r>
          </a:p>
        </p:txBody>
      </p:sp>
      <p:sp>
        <p:nvSpPr>
          <p:cNvPr id="9" name="Text Placeholder 5">
            <a:extLst>
              <a:ext uri="{FF2B5EF4-FFF2-40B4-BE49-F238E27FC236}">
                <a16:creationId xmlns:a16="http://schemas.microsoft.com/office/drawing/2014/main" id="{00CDC08F-8559-8550-DAAA-AF6B07BCDB9B}"/>
              </a:ext>
            </a:extLst>
          </p:cNvPr>
          <p:cNvSpPr txBox="1">
            <a:spLocks/>
          </p:cNvSpPr>
          <p:nvPr/>
        </p:nvSpPr>
        <p:spPr>
          <a:xfrm>
            <a:off x="10888368" y="4454437"/>
            <a:ext cx="564088" cy="330714"/>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400" b="1" i="0" u="none" strike="noStrike" kern="1200" cap="none" spc="0" normalizeH="0" baseline="0" noProof="0">
                <a:ln>
                  <a:noFill/>
                </a:ln>
                <a:solidFill>
                  <a:srgbClr val="353E43"/>
                </a:solidFill>
                <a:effectLst/>
                <a:uLnTx/>
                <a:uFillTx/>
                <a:latin typeface="Arial" panose="020B0604020202020204" pitchFamily="34" charset="0"/>
                <a:ea typeface="+mn-ea"/>
                <a:cs typeface="Arial"/>
                <a:sym typeface="Arial"/>
              </a:rPr>
              <a:t>(B)</a:t>
            </a:r>
          </a:p>
        </p:txBody>
      </p:sp>
    </p:spTree>
    <p:extLst>
      <p:ext uri="{BB962C8B-B14F-4D97-AF65-F5344CB8AC3E}">
        <p14:creationId xmlns:p14="http://schemas.microsoft.com/office/powerpoint/2010/main" val="16687012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53953FE3-4B4B-4D32-B061-C870BE8A4BBC}"/>
              </a:ext>
            </a:extLst>
          </p:cNvPr>
          <p:cNvSpPr txBox="1">
            <a:spLocks noGrp="1"/>
          </p:cNvSpPr>
          <p:nvPr>
            <p:ph type="title" idx="4294967295"/>
          </p:nvPr>
        </p:nvSpPr>
        <p:spPr>
          <a:xfrm>
            <a:off x="623601" y="490823"/>
            <a:ext cx="10751768" cy="923289"/>
          </a:xfrm>
          <a:prstGeom prst="rect">
            <a:avLst/>
          </a:prstGeom>
          <a:noFill/>
          <a:ln w="25400" cap="flat" cmpd="sng" algn="ctr">
            <a:noFill/>
            <a:prstDash val="solid"/>
          </a:ln>
          <a:effectLst/>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0" tIns="45700" rIns="91425" bIns="457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chemeClr val="accent1"/>
              </a:buClr>
              <a:buSzPts val="2800"/>
              <a:buFont typeface="Arial"/>
              <a:buNone/>
              <a:tabLst/>
              <a:defRPr/>
            </a:pPr>
            <a:r>
              <a:rPr kumimoji="0" lang="en-GB" sz="3000" b="1" i="0" u="none" strike="noStrike" kern="0" cap="none" spc="190" normalizeH="0" baseline="0" noProof="0">
                <a:ln>
                  <a:noFill/>
                </a:ln>
                <a:solidFill>
                  <a:srgbClr val="0082B3"/>
                </a:solidFill>
                <a:effectLst/>
                <a:uLnTx/>
                <a:uFillTx/>
                <a:latin typeface="Arial"/>
                <a:ea typeface="Aktiv Grotesk" panose="020B0504020202020204" pitchFamily="34" charset="0"/>
                <a:cs typeface="Arial"/>
                <a:sym typeface="Arial"/>
              </a:rPr>
              <a:t>INFANT MORTALITY CORRELATES WITH AREA DEPRIVATION AT LONDON AND NATIONAL LEVELS</a:t>
            </a:r>
            <a:endParaRPr kumimoji="0" lang="en-US" sz="3000" b="1" i="0" u="none" strike="noStrike" kern="0" cap="none" spc="190" normalizeH="0" baseline="0" noProof="0">
              <a:ln>
                <a:noFill/>
              </a:ln>
              <a:solidFill>
                <a:srgbClr val="0082B3"/>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p:txBody>
      </p:sp>
      <p:sp>
        <p:nvSpPr>
          <p:cNvPr id="12" name="Text Placeholder 5">
            <a:extLst>
              <a:ext uri="{FF2B5EF4-FFF2-40B4-BE49-F238E27FC236}">
                <a16:creationId xmlns:a16="http://schemas.microsoft.com/office/drawing/2014/main" id="{D58198B5-0E80-4CEB-B40C-599877442828}"/>
              </a:ext>
            </a:extLst>
          </p:cNvPr>
          <p:cNvSpPr txBox="1">
            <a:spLocks/>
          </p:cNvSpPr>
          <p:nvPr/>
        </p:nvSpPr>
        <p:spPr>
          <a:xfrm>
            <a:off x="623601" y="1378848"/>
            <a:ext cx="10650071" cy="584775"/>
          </a:xfrm>
          <a:prstGeom prst="rect">
            <a:avLst/>
          </a:prstGeom>
        </p:spPr>
        <p:txBody>
          <a:bodyPr vert="horz" wrap="square" lIns="0" tIns="45720" rIns="91440" bIns="45720" rtlCol="0" anchor="t" anchorCtr="0">
            <a:sp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1200" cap="none" spc="-20" normalizeH="0" baseline="0" noProof="0">
                <a:ln>
                  <a:noFill/>
                </a:ln>
                <a:solidFill>
                  <a:srgbClr val="353E43"/>
                </a:solidFill>
                <a:effectLst/>
                <a:uLnTx/>
                <a:uFillTx/>
                <a:latin typeface="Arial"/>
                <a:ea typeface="Aktiv Grotesk" panose="020B0504020202020204" pitchFamily="34" charset="0"/>
                <a:cs typeface="Arial"/>
                <a:sym typeface="Arial"/>
              </a:rPr>
              <a:t>In 2020-22, infant mortality was 3.6 per 1,000 live births and lower than the England average (</a:t>
            </a:r>
            <a:r>
              <a:rPr lang="en-GB" sz="1600" spc="-20">
                <a:solidFill>
                  <a:srgbClr val="353E43"/>
                </a:solidFill>
                <a:latin typeface="Arial"/>
                <a:ea typeface="Aktiv Grotesk" panose="020B0504020202020204" pitchFamily="34" charset="0"/>
                <a:cs typeface="Arial"/>
                <a:sym typeface="Arial"/>
              </a:rPr>
              <a:t>4.0</a:t>
            </a:r>
            <a:r>
              <a:rPr kumimoji="0" lang="en-GB" sz="1600" b="0" i="0" u="none" strike="noStrike" kern="1200" cap="none" spc="-20" normalizeH="0" baseline="0" noProof="0">
                <a:ln>
                  <a:noFill/>
                </a:ln>
                <a:solidFill>
                  <a:srgbClr val="353E43"/>
                </a:solidFill>
                <a:effectLst/>
                <a:uLnTx/>
                <a:uFillTx/>
                <a:latin typeface="Arial"/>
                <a:ea typeface="Aktiv Grotesk" panose="020B0504020202020204" pitchFamily="34" charset="0"/>
                <a:cs typeface="Arial"/>
                <a:sym typeface="Arial"/>
              </a:rPr>
              <a:t> per 1000) with a gradual increase being seen since 2014-16.</a:t>
            </a:r>
          </a:p>
        </p:txBody>
      </p:sp>
      <p:sp>
        <p:nvSpPr>
          <p:cNvPr id="13" name="TextBox 12">
            <a:extLst>
              <a:ext uri="{FF2B5EF4-FFF2-40B4-BE49-F238E27FC236}">
                <a16:creationId xmlns:a16="http://schemas.microsoft.com/office/drawing/2014/main" id="{905965EE-0FE6-76A0-1598-BFF18F9BBBA6}"/>
              </a:ext>
            </a:extLst>
          </p:cNvPr>
          <p:cNvSpPr txBox="1"/>
          <p:nvPr/>
        </p:nvSpPr>
        <p:spPr bwMode="gray">
          <a:xfrm>
            <a:off x="646808" y="2018647"/>
            <a:ext cx="5413229" cy="4244276"/>
          </a:xfrm>
          <a:prstGeom prst="rect">
            <a:avLst/>
          </a:prstGeom>
          <a:noFill/>
        </p:spPr>
        <p:txBody>
          <a:bodyPr wrap="square" lIns="0" tIns="0" rIns="0" bIns="0" rtlCol="0" anchor="t">
            <a:noAutofit/>
          </a:bodyPr>
          <a:lstStyle/>
          <a:p>
            <a:pPr marL="285750" indent="-285750">
              <a:spcAft>
                <a:spcPts val="300"/>
              </a:spcAft>
              <a:buClr>
                <a:srgbClr val="000000"/>
              </a:buClr>
              <a:buFont typeface="Arial" panose="020B0604020202020204" pitchFamily="34" charset="0"/>
              <a:buChar char="•"/>
              <a:defRPr/>
            </a:pPr>
            <a:r>
              <a:rPr lang="en-GB" sz="1200">
                <a:solidFill>
                  <a:schemeClr val="tx1">
                    <a:lumMod val="50000"/>
                  </a:schemeClr>
                </a:solidFill>
                <a:latin typeface="Arial"/>
                <a:cs typeface="Arial"/>
              </a:rPr>
              <a:t>The infant </a:t>
            </a:r>
            <a:r>
              <a:rPr kumimoji="0" lang="en-GB" sz="1200" b="0" i="0" u="none" strike="noStrike" kern="1200" cap="none" spc="0" normalizeH="0" baseline="0" noProof="0">
                <a:ln>
                  <a:noFill/>
                </a:ln>
                <a:solidFill>
                  <a:schemeClr val="tx1">
                    <a:lumMod val="50000"/>
                  </a:schemeClr>
                </a:solidFill>
                <a:effectLst/>
                <a:uLnTx/>
                <a:uFillTx/>
                <a:latin typeface="Arial"/>
                <a:cs typeface="Arial"/>
              </a:rPr>
              <a:t>mortality </a:t>
            </a:r>
            <a:r>
              <a:rPr lang="en-GB" sz="1200">
                <a:solidFill>
                  <a:schemeClr val="tx1">
                    <a:lumMod val="50000"/>
                  </a:schemeClr>
                </a:solidFill>
                <a:latin typeface="Arial"/>
                <a:cs typeface="Arial"/>
              </a:rPr>
              <a:t>rate (IMR) is the number of </a:t>
            </a:r>
            <a:r>
              <a:rPr kumimoji="0" lang="en-GB" sz="1200" b="0" i="0" u="none" strike="noStrike" kern="1200" cap="none" spc="0" normalizeH="0" baseline="0" noProof="0">
                <a:ln>
                  <a:noFill/>
                </a:ln>
                <a:solidFill>
                  <a:schemeClr val="tx1">
                    <a:lumMod val="50000"/>
                  </a:schemeClr>
                </a:solidFill>
                <a:effectLst/>
                <a:uLnTx/>
                <a:uFillTx/>
                <a:latin typeface="Arial"/>
                <a:cs typeface="Arial"/>
              </a:rPr>
              <a:t>deaths </a:t>
            </a:r>
            <a:r>
              <a:rPr lang="en-GB" sz="1200">
                <a:solidFill>
                  <a:schemeClr val="tx1">
                    <a:lumMod val="50000"/>
                  </a:schemeClr>
                </a:solidFill>
                <a:latin typeface="Arial"/>
                <a:cs typeface="Arial"/>
              </a:rPr>
              <a:t>under </a:t>
            </a:r>
            <a:r>
              <a:rPr kumimoji="0" lang="en-GB" sz="1200" b="0" i="0" u="none" strike="noStrike" kern="1200" cap="none" spc="0" normalizeH="0" baseline="0" noProof="0">
                <a:ln>
                  <a:noFill/>
                </a:ln>
                <a:solidFill>
                  <a:schemeClr val="tx1">
                    <a:lumMod val="50000"/>
                  </a:schemeClr>
                </a:solidFill>
                <a:effectLst/>
                <a:uLnTx/>
                <a:uFillTx/>
                <a:latin typeface="Arial"/>
                <a:cs typeface="Arial"/>
              </a:rPr>
              <a:t>the </a:t>
            </a:r>
            <a:r>
              <a:rPr lang="en-GB" sz="1200">
                <a:solidFill>
                  <a:schemeClr val="tx1">
                    <a:lumMod val="50000"/>
                  </a:schemeClr>
                </a:solidFill>
                <a:latin typeface="Arial"/>
                <a:cs typeface="Arial"/>
              </a:rPr>
              <a:t>age of one </a:t>
            </a:r>
            <a:r>
              <a:rPr kumimoji="0" lang="en-GB" sz="1200" b="0" i="0" u="none" strike="noStrike" kern="1200" cap="none" spc="0" normalizeH="0" baseline="0" noProof="0">
                <a:ln>
                  <a:noFill/>
                </a:ln>
                <a:solidFill>
                  <a:schemeClr val="tx1">
                    <a:lumMod val="50000"/>
                  </a:schemeClr>
                </a:solidFill>
                <a:effectLst/>
                <a:uLnTx/>
                <a:uFillTx/>
                <a:latin typeface="Arial"/>
                <a:cs typeface="Arial"/>
              </a:rPr>
              <a:t>year </a:t>
            </a:r>
            <a:r>
              <a:rPr lang="en-GB" sz="1200">
                <a:solidFill>
                  <a:schemeClr val="tx1">
                    <a:lumMod val="50000"/>
                  </a:schemeClr>
                </a:solidFill>
                <a:latin typeface="Arial"/>
                <a:cs typeface="Arial"/>
              </a:rPr>
              <a:t>per 1,000 live births</a:t>
            </a:r>
            <a:r>
              <a:rPr kumimoji="0" lang="en-GB" sz="1200" b="0" i="0" u="none" strike="noStrike" kern="1200" cap="none" spc="0" normalizeH="0" baseline="0" noProof="0">
                <a:ln>
                  <a:noFill/>
                </a:ln>
                <a:solidFill>
                  <a:schemeClr val="tx1">
                    <a:lumMod val="50000"/>
                  </a:schemeClr>
                </a:solidFill>
                <a:effectLst/>
                <a:uLnTx/>
                <a:uFillTx/>
                <a:latin typeface="Arial"/>
                <a:cs typeface="Arial"/>
              </a:rPr>
              <a:t>. </a:t>
            </a:r>
            <a:r>
              <a:rPr lang="en-GB" sz="1200">
                <a:solidFill>
                  <a:schemeClr val="tx1">
                    <a:lumMod val="50000"/>
                  </a:schemeClr>
                </a:solidFill>
                <a:latin typeface="Arial"/>
                <a:cs typeface="Arial"/>
              </a:rPr>
              <a:t>Most infant deaths </a:t>
            </a:r>
            <a:r>
              <a:rPr kumimoji="0" lang="en-GB" sz="1200" b="0" i="0" u="none" strike="noStrike" kern="1200" cap="none" spc="0" normalizeH="0" baseline="0" noProof="0">
                <a:ln>
                  <a:noFill/>
                </a:ln>
                <a:solidFill>
                  <a:schemeClr val="tx1">
                    <a:lumMod val="50000"/>
                  </a:schemeClr>
                </a:solidFill>
                <a:effectLst/>
                <a:uLnTx/>
                <a:uFillTx/>
                <a:latin typeface="Arial"/>
                <a:cs typeface="Arial"/>
              </a:rPr>
              <a:t>occur during the first month, most commonly due to </a:t>
            </a:r>
            <a:r>
              <a:rPr lang="en-GB" sz="1200">
                <a:solidFill>
                  <a:schemeClr val="tx1">
                    <a:lumMod val="50000"/>
                  </a:schemeClr>
                </a:solidFill>
                <a:latin typeface="Arial"/>
                <a:cs typeface="Arial"/>
              </a:rPr>
              <a:t>immaturity related conditions in babies born preterm (&lt; 37 weeks gestation) </a:t>
            </a:r>
            <a:r>
              <a:rPr kumimoji="0" lang="en-GB" sz="1200" b="0" i="0" u="none" strike="noStrike" kern="1200" cap="none" spc="0" normalizeH="0" baseline="0" noProof="0">
                <a:ln>
                  <a:noFill/>
                </a:ln>
                <a:solidFill>
                  <a:schemeClr val="tx1">
                    <a:lumMod val="50000"/>
                  </a:schemeClr>
                </a:solidFill>
                <a:effectLst/>
                <a:uLnTx/>
                <a:uFillTx/>
                <a:latin typeface="Arial"/>
                <a:cs typeface="Arial"/>
              </a:rPr>
              <a:t>and congenital anomalies</a:t>
            </a:r>
            <a:r>
              <a:rPr kumimoji="0" lang="en-GB" sz="1200" b="0" i="0" u="none" strike="noStrike" kern="1200" cap="none" spc="0" normalizeH="0" baseline="30000" noProof="0">
                <a:ln>
                  <a:noFill/>
                </a:ln>
                <a:solidFill>
                  <a:schemeClr val="tx1">
                    <a:lumMod val="50000"/>
                  </a:schemeClr>
                </a:solidFill>
                <a:effectLst/>
                <a:uLnTx/>
                <a:uFillTx/>
                <a:latin typeface="Arial"/>
                <a:cs typeface="Arial"/>
              </a:rPr>
              <a:t>1</a:t>
            </a:r>
            <a:r>
              <a:rPr kumimoji="0" lang="en-GB" sz="1200" b="0" i="0" u="none" strike="noStrike" kern="1200" cap="none" spc="0" normalizeH="0" baseline="0" noProof="0">
                <a:ln>
                  <a:noFill/>
                </a:ln>
                <a:solidFill>
                  <a:schemeClr val="tx1">
                    <a:lumMod val="50000"/>
                  </a:schemeClr>
                </a:solidFill>
                <a:effectLst/>
                <a:uLnTx/>
                <a:uFillTx/>
                <a:latin typeface="Arial"/>
                <a:cs typeface="Arial"/>
              </a:rPr>
              <a:t>.</a:t>
            </a:r>
            <a:endParaRPr lang="en-GB" sz="1200" baseline="30000">
              <a:solidFill>
                <a:schemeClr val="tx1">
                  <a:lumMod val="50000"/>
                </a:schemeClr>
              </a:solidFill>
              <a:latin typeface="Arial"/>
              <a:cs typeface="Arial"/>
            </a:endParaRPr>
          </a:p>
          <a:p>
            <a:pPr marL="285750" indent="-285750">
              <a:spcAft>
                <a:spcPts val="300"/>
              </a:spcAft>
              <a:buClr>
                <a:srgbClr val="000000"/>
              </a:buClr>
              <a:buFont typeface="Arial" panose="020B0604020202020204" pitchFamily="34" charset="0"/>
              <a:buChar char="•"/>
              <a:defRPr/>
            </a:pPr>
            <a:r>
              <a:rPr lang="en-GB" sz="1300" spc="-20">
                <a:solidFill>
                  <a:srgbClr val="353E43"/>
                </a:solidFill>
                <a:latin typeface="Arial"/>
                <a:ea typeface="Aktiv Grotesk" panose="020B0504020202020204" pitchFamily="34" charset="0"/>
                <a:cs typeface="Arial"/>
                <a:sym typeface="Arial"/>
              </a:rPr>
              <a:t>Around 7 babies died per week in London in 2020-22, many from preventable causes. There is significant variation across boroughs:</a:t>
            </a:r>
            <a:endParaRPr lang="en-GB" sz="1300" b="0" i="0" u="none" strike="noStrike" kern="1200" cap="none" spc="-20" normalizeH="0" baseline="0" noProof="0">
              <a:ln>
                <a:noFill/>
              </a:ln>
              <a:solidFill>
                <a:srgbClr val="353E43"/>
              </a:solidFill>
              <a:effectLst/>
              <a:uLnTx/>
              <a:uFillTx/>
              <a:latin typeface="Arial"/>
              <a:ea typeface="Aktiv Grotesk" panose="020B0504020202020204" pitchFamily="34" charset="0"/>
              <a:cs typeface="Arial"/>
            </a:endParaRPr>
          </a:p>
          <a:p>
            <a:pPr marL="742950" lvl="1" indent="-285750">
              <a:spcAft>
                <a:spcPts val="300"/>
              </a:spcAft>
              <a:buClr>
                <a:srgbClr val="000000"/>
              </a:buClr>
              <a:buFont typeface="Courier New" panose="02070309020205020404" pitchFamily="49" charset="0"/>
              <a:buChar char="o"/>
              <a:defRPr/>
            </a:pPr>
            <a:r>
              <a:rPr kumimoji="0" lang="en-GB" sz="1300" b="0" i="0" u="none" strike="noStrike" kern="1200" cap="none" spc="0" normalizeH="0" baseline="0" noProof="0">
                <a:ln>
                  <a:noFill/>
                </a:ln>
                <a:solidFill>
                  <a:srgbClr val="333333"/>
                </a:solidFill>
                <a:effectLst/>
                <a:uLnTx/>
                <a:uFillTx/>
                <a:latin typeface="Arial"/>
                <a:cs typeface="Arial"/>
              </a:rPr>
              <a:t>Greenwich is the only London borough with a significantly higher infant mortality rate than London (4.8 per 1,000).</a:t>
            </a:r>
            <a:endParaRPr lang="en-GB" sz="1300" b="0" i="0" u="none" strike="noStrike" kern="1200" cap="none" spc="0" normalizeH="0" baseline="0" noProof="0">
              <a:ln>
                <a:noFill/>
              </a:ln>
              <a:solidFill>
                <a:srgbClr val="333333"/>
              </a:solidFill>
              <a:effectLst/>
              <a:uLnTx/>
              <a:uFillTx/>
              <a:latin typeface="Arial"/>
              <a:cs typeface="Arial"/>
            </a:endParaRPr>
          </a:p>
          <a:p>
            <a:pPr marL="742950" lvl="1" indent="-285750">
              <a:spcAft>
                <a:spcPts val="300"/>
              </a:spcAft>
              <a:buClr>
                <a:srgbClr val="000000"/>
              </a:buClr>
              <a:buFont typeface="Courier New" panose="02070309020205020404" pitchFamily="49" charset="0"/>
              <a:buChar char="o"/>
              <a:defRPr/>
            </a:pPr>
            <a:r>
              <a:rPr kumimoji="0" lang="en-GB" sz="1300" b="0" i="0" u="none" strike="noStrike" kern="1200" cap="none" spc="0" normalizeH="0" baseline="0" noProof="0">
                <a:ln>
                  <a:noFill/>
                </a:ln>
                <a:solidFill>
                  <a:srgbClr val="333333"/>
                </a:solidFill>
                <a:effectLst/>
                <a:uLnTx/>
                <a:uFillTx/>
                <a:latin typeface="Arial"/>
                <a:cs typeface="Arial"/>
              </a:rPr>
              <a:t>Wandsworth is the only borough where it is significantly lower than average (1.9 per 1,000</a:t>
            </a:r>
            <a:r>
              <a:rPr lang="en-GB" sz="1300">
                <a:solidFill>
                  <a:srgbClr val="333333"/>
                </a:solidFill>
                <a:latin typeface="Arial"/>
                <a:cs typeface="Arial"/>
              </a:rPr>
              <a:t>).</a:t>
            </a:r>
            <a:endParaRPr lang="en-GB" sz="1300" b="0" i="0" u="none" strike="noStrike" kern="1200" cap="none" spc="0" normalizeH="0" baseline="0" noProof="0">
              <a:ln>
                <a:noFill/>
              </a:ln>
              <a:solidFill>
                <a:srgbClr val="333333"/>
              </a:solidFill>
              <a:effectLst/>
              <a:uLnTx/>
              <a:uFillTx/>
              <a:latin typeface="Arial"/>
              <a:cs typeface="Arial"/>
            </a:endParaRPr>
          </a:p>
          <a:p>
            <a:pPr marL="285750" indent="-285750">
              <a:spcAft>
                <a:spcPts val="300"/>
              </a:spcAft>
              <a:buClr>
                <a:srgbClr val="000000"/>
              </a:buClr>
              <a:buFont typeface="Arial" panose="020B0604020202020204" pitchFamily="34" charset="0"/>
              <a:buChar char="•"/>
              <a:defRPr/>
            </a:pPr>
            <a:r>
              <a:rPr lang="en-GB" sz="1300">
                <a:solidFill>
                  <a:srgbClr val="333333"/>
                </a:solidFill>
                <a:latin typeface="Arial"/>
                <a:cs typeface="Arial"/>
              </a:rPr>
              <a:t>The rate has increased in London from 3.2 per 1,000 in 2014-16</a:t>
            </a:r>
            <a:endParaRPr lang="en-GB" sz="1300" b="0" i="0" u="none" strike="noStrike" kern="1200" cap="none" spc="0" normalizeH="0" baseline="0" noProof="0">
              <a:ln>
                <a:noFill/>
              </a:ln>
              <a:solidFill>
                <a:srgbClr val="333333"/>
              </a:solidFill>
              <a:effectLst/>
              <a:uLnTx/>
              <a:uFillTx/>
              <a:latin typeface="Arial"/>
              <a:cs typeface="Arial"/>
            </a:endParaRPr>
          </a:p>
          <a:p>
            <a:pPr marL="285750" marR="0" lvl="0" indent="-285750" algn="l" defTabSz="914400" rtl="0" eaLnBrk="1" fontAlgn="auto" latinLnBrk="0" hangingPunct="1">
              <a:lnSpc>
                <a:spcPct val="100000"/>
              </a:lnSpc>
              <a:spcBef>
                <a:spcPts val="0"/>
              </a:spcBef>
              <a:spcAft>
                <a:spcPts val="300"/>
              </a:spcAft>
              <a:buClr>
                <a:srgbClr val="000000"/>
              </a:buClr>
              <a:buSzTx/>
              <a:buFont typeface="Arial" panose="020B0604020202020204" pitchFamily="34" charset="0"/>
              <a:buChar char="•"/>
              <a:tabLst/>
              <a:defRPr/>
            </a:pPr>
            <a:r>
              <a:rPr kumimoji="0" lang="en-GB" sz="1300" b="0" i="0" u="none" strike="noStrike" kern="1200" cap="none" spc="0" normalizeH="0" baseline="0" noProof="0">
                <a:ln>
                  <a:noFill/>
                </a:ln>
                <a:solidFill>
                  <a:srgbClr val="333333"/>
                </a:solidFill>
                <a:effectLst/>
                <a:uLnTx/>
                <a:uFillTx/>
                <a:latin typeface="Arial"/>
                <a:cs typeface="Arial"/>
              </a:rPr>
              <a:t>Nationally data shows the rate of infant mortality </a:t>
            </a:r>
            <a:r>
              <a:rPr kumimoji="0" lang="en-GB" sz="1300" b="0" i="0" u="none" strike="noStrike" kern="1200" cap="none" spc="0" normalizeH="0" baseline="0" noProof="0">
                <a:ln>
                  <a:noFill/>
                </a:ln>
                <a:solidFill>
                  <a:srgbClr val="000000"/>
                </a:solidFill>
                <a:effectLst/>
                <a:uLnTx/>
                <a:uFillTx/>
                <a:latin typeface="Arial"/>
                <a:cs typeface="Arial"/>
              </a:rPr>
              <a:t>increases as deprivation increases, from 6.2 per 1,000 in the most deprived decile, to 2.9 per 1,000 in the least deprived. This trend is apparent at the London borough level (Fig 59)</a:t>
            </a:r>
            <a:r>
              <a:rPr kumimoji="0" lang="en-GB" sz="1300" b="0" i="0" u="none" strike="noStrike" kern="1200" cap="none" spc="0" normalizeH="0" baseline="0" noProof="0">
                <a:ln>
                  <a:noFill/>
                </a:ln>
                <a:solidFill>
                  <a:srgbClr val="333333"/>
                </a:solidFill>
                <a:effectLst/>
                <a:uLnTx/>
                <a:uFillTx/>
                <a:latin typeface="Arial"/>
                <a:cs typeface="Arial"/>
              </a:rPr>
              <a:t>.</a:t>
            </a:r>
            <a:endParaRPr lang="en-GB" sz="1300" b="0" i="0" u="none" strike="noStrike" kern="1200" cap="none" spc="0" normalizeH="0" baseline="0" noProof="0">
              <a:ln>
                <a:noFill/>
              </a:ln>
              <a:solidFill>
                <a:srgbClr val="333333"/>
              </a:solidFill>
              <a:effectLst/>
              <a:uLnTx/>
              <a:uFillTx/>
              <a:latin typeface="Arial"/>
              <a:cs typeface="Arial"/>
            </a:endParaRPr>
          </a:p>
          <a:p>
            <a:pPr marL="285750" marR="0" lvl="0" indent="-2857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lang="en-GB" sz="1300">
                <a:solidFill>
                  <a:srgbClr val="333333"/>
                </a:solidFill>
                <a:latin typeface="Arial"/>
                <a:cs typeface="Arial"/>
              </a:rPr>
              <a:t>Between 2017-19, the rate of stillbirths and infant deaths in England and Wales was highest for Black children, and higher for Asian children, relative to children of White ethnicity</a:t>
            </a:r>
            <a:r>
              <a:rPr lang="en-GB" sz="1300" baseline="30000">
                <a:solidFill>
                  <a:srgbClr val="333333"/>
                </a:solidFill>
                <a:latin typeface="Arial"/>
                <a:cs typeface="Arial"/>
              </a:rPr>
              <a:t>2</a:t>
            </a:r>
            <a:r>
              <a:rPr lang="en-GB" sz="1300">
                <a:solidFill>
                  <a:srgbClr val="333333"/>
                </a:solidFill>
                <a:latin typeface="Arial"/>
                <a:cs typeface="Arial"/>
              </a:rPr>
              <a:t>. This may be partially explained by children from minority ethnic groups disproportionately being born in more deprived areas.</a:t>
            </a:r>
            <a:endParaRPr kumimoji="0" lang="en-GB" sz="1300" b="0" i="0" u="none" strike="noStrike" kern="1200" cap="none" spc="-20" normalizeH="0" baseline="0" noProof="0">
              <a:ln>
                <a:noFill/>
              </a:ln>
              <a:solidFill>
                <a:srgbClr val="353E43"/>
              </a:solidFill>
              <a:effectLst/>
              <a:uLnTx/>
              <a:uFillTx/>
              <a:latin typeface="Arial"/>
              <a:ea typeface="Aktiv Grotesk" panose="020B0504020202020204" pitchFamily="34" charset="0"/>
              <a:cs typeface="Arial"/>
              <a:sym typeface="Arial"/>
            </a:endParaRPr>
          </a:p>
        </p:txBody>
      </p:sp>
      <p:sp>
        <p:nvSpPr>
          <p:cNvPr id="33" name="Text Placeholder 5">
            <a:extLst>
              <a:ext uri="{FF2B5EF4-FFF2-40B4-BE49-F238E27FC236}">
                <a16:creationId xmlns:a16="http://schemas.microsoft.com/office/drawing/2014/main" id="{DB1AB912-F8CC-0541-AED2-082E4223B659}"/>
              </a:ext>
            </a:extLst>
          </p:cNvPr>
          <p:cNvSpPr txBox="1">
            <a:spLocks/>
          </p:cNvSpPr>
          <p:nvPr/>
        </p:nvSpPr>
        <p:spPr>
          <a:xfrm>
            <a:off x="6210290" y="1765741"/>
            <a:ext cx="5369334" cy="256306"/>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400" b="1" i="0" u="none" strike="noStrike" kern="1200" cap="none" spc="0" normalizeH="0" baseline="0" noProof="0">
                <a:ln>
                  <a:noFill/>
                </a:ln>
                <a:solidFill>
                  <a:srgbClr val="353E43"/>
                </a:solidFill>
                <a:effectLst/>
                <a:uLnTx/>
                <a:uFillTx/>
                <a:latin typeface="Arial"/>
                <a:ea typeface="+mn-ea"/>
                <a:cs typeface="Arial"/>
                <a:sym typeface="Arial"/>
              </a:rPr>
              <a:t>Fig </a:t>
            </a:r>
            <a:r>
              <a:rPr lang="en-US" sz="1400">
                <a:solidFill>
                  <a:srgbClr val="353E43"/>
                </a:solidFill>
                <a:latin typeface="Arial"/>
                <a:cs typeface="Arial"/>
                <a:sym typeface="Arial"/>
              </a:rPr>
              <a:t>59</a:t>
            </a:r>
            <a:r>
              <a:rPr kumimoji="0" lang="en-US" sz="1400" b="1" i="0" u="none" strike="noStrike" kern="1200" cap="none" spc="0" normalizeH="0" baseline="0" noProof="0">
                <a:ln>
                  <a:noFill/>
                </a:ln>
                <a:solidFill>
                  <a:srgbClr val="353E43"/>
                </a:solidFill>
                <a:effectLst/>
                <a:uLnTx/>
                <a:uFillTx/>
                <a:latin typeface="Arial"/>
                <a:ea typeface="+mn-ea"/>
                <a:cs typeface="Arial"/>
                <a:sym typeface="Arial"/>
              </a:rPr>
              <a:t>. Infant mortality rate per 1,000 live births by deprivation score by local authority in London, 2020-22</a:t>
            </a:r>
            <a:endParaRPr kumimoji="0" lang="en-US" sz="1400" b="1" i="0" u="none" strike="noStrike" kern="1200" cap="none" spc="0" normalizeH="0" baseline="0" noProof="0">
              <a:ln>
                <a:noFill/>
              </a:ln>
              <a:solidFill>
                <a:srgbClr val="353E43"/>
              </a:solidFill>
              <a:effectLst/>
              <a:uLnTx/>
              <a:uFillTx/>
              <a:latin typeface="Arial" panose="020B0604020202020204" pitchFamily="34" charset="0"/>
              <a:ea typeface="+mn-ea"/>
              <a:cs typeface="Arial"/>
              <a:sym typeface="Arial"/>
            </a:endParaRPr>
          </a:p>
        </p:txBody>
      </p:sp>
      <p:graphicFrame>
        <p:nvGraphicFramePr>
          <p:cNvPr id="6" name="Chart 5" descr="Graph plotting the infant mortality rate per 1,000 live births against the average deprivation score for London boroughs. The graph shows that broadly as the average level of deprivation of the borough increases, the infant mortality rate increases, though there is scattered variation around the trendline.  ">
            <a:extLst>
              <a:ext uri="{FF2B5EF4-FFF2-40B4-BE49-F238E27FC236}">
                <a16:creationId xmlns:a16="http://schemas.microsoft.com/office/drawing/2014/main" id="{681F9688-F04E-F8FE-AC02-9DC812488AEF}"/>
              </a:ext>
            </a:extLst>
          </p:cNvPr>
          <p:cNvGraphicFramePr>
            <a:graphicFrameLocks/>
          </p:cNvGraphicFramePr>
          <p:nvPr>
            <p:extLst>
              <p:ext uri="{D42A27DB-BD31-4B8C-83A1-F6EECF244321}">
                <p14:modId xmlns:p14="http://schemas.microsoft.com/office/powerpoint/2010/main" val="2054153603"/>
              </p:ext>
            </p:extLst>
          </p:nvPr>
        </p:nvGraphicFramePr>
        <p:xfrm>
          <a:off x="6096000" y="2254928"/>
          <a:ext cx="5483624" cy="3994949"/>
        </p:xfrm>
        <a:graphic>
          <a:graphicData uri="http://schemas.openxmlformats.org/drawingml/2006/chart">
            <c:chart xmlns:c="http://schemas.openxmlformats.org/drawingml/2006/chart" xmlns:r="http://schemas.openxmlformats.org/officeDocument/2006/relationships" r:id="rId3"/>
          </a:graphicData>
        </a:graphic>
      </p:graphicFrame>
      <p:cxnSp>
        <p:nvCxnSpPr>
          <p:cNvPr id="4" name="Straight Connector 3">
            <a:extLst>
              <a:ext uri="{FF2B5EF4-FFF2-40B4-BE49-F238E27FC236}">
                <a16:creationId xmlns:a16="http://schemas.microsoft.com/office/drawing/2014/main" id="{0572461E-C275-978B-4358-923ABC4ABF14}"/>
              </a:ext>
              <a:ext uri="{C183D7F6-B498-43B3-948B-1728B52AA6E4}">
                <adec:decorative xmlns:adec="http://schemas.microsoft.com/office/drawing/2017/decorative" val="1"/>
              </a:ext>
            </a:extLst>
          </p:cNvPr>
          <p:cNvCxnSpPr>
            <a:cxnSpLocks/>
          </p:cNvCxnSpPr>
          <p:nvPr/>
        </p:nvCxnSpPr>
        <p:spPr>
          <a:xfrm>
            <a:off x="6668012" y="3718240"/>
            <a:ext cx="4707357" cy="0"/>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19" name="Speech Bubble: Rectangle 18">
            <a:extLst>
              <a:ext uri="{FF2B5EF4-FFF2-40B4-BE49-F238E27FC236}">
                <a16:creationId xmlns:a16="http://schemas.microsoft.com/office/drawing/2014/main" id="{294AB796-5149-360E-9069-371E9233F973}"/>
              </a:ext>
              <a:ext uri="{C183D7F6-B498-43B3-948B-1728B52AA6E4}">
                <adec:decorative xmlns:adec="http://schemas.microsoft.com/office/drawing/2017/decorative" val="1"/>
              </a:ext>
            </a:extLst>
          </p:cNvPr>
          <p:cNvSpPr/>
          <p:nvPr/>
        </p:nvSpPr>
        <p:spPr>
          <a:xfrm flipH="1">
            <a:off x="8349388" y="4947073"/>
            <a:ext cx="981423" cy="228448"/>
          </a:xfrm>
          <a:prstGeom prst="wedgeRectCallout">
            <a:avLst>
              <a:gd name="adj1" fmla="val 35243"/>
              <a:gd name="adj2" fmla="val -174753"/>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000" b="1">
                <a:solidFill>
                  <a:schemeClr val="tx1"/>
                </a:solidFill>
              </a:rPr>
              <a:t>Wandsworth</a:t>
            </a:r>
            <a:endParaRPr lang="en-US">
              <a:solidFill>
                <a:schemeClr val="tx1"/>
              </a:solidFill>
            </a:endParaRPr>
          </a:p>
        </p:txBody>
      </p:sp>
      <p:sp>
        <p:nvSpPr>
          <p:cNvPr id="20" name="Speech Bubble: Rectangle 19">
            <a:extLst>
              <a:ext uri="{FF2B5EF4-FFF2-40B4-BE49-F238E27FC236}">
                <a16:creationId xmlns:a16="http://schemas.microsoft.com/office/drawing/2014/main" id="{D99243F3-2196-DF8E-A458-59E1109A39E5}"/>
              </a:ext>
              <a:ext uri="{C183D7F6-B498-43B3-948B-1728B52AA6E4}">
                <adec:decorative xmlns:adec="http://schemas.microsoft.com/office/drawing/2017/decorative" val="1"/>
              </a:ext>
            </a:extLst>
          </p:cNvPr>
          <p:cNvSpPr/>
          <p:nvPr/>
        </p:nvSpPr>
        <p:spPr>
          <a:xfrm flipH="1">
            <a:off x="9642329" y="2601692"/>
            <a:ext cx="848689" cy="208335"/>
          </a:xfrm>
          <a:prstGeom prst="wedgeRectCallout">
            <a:avLst>
              <a:gd name="adj1" fmla="val 37247"/>
              <a:gd name="adj2" fmla="val 100699"/>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000" b="1">
                <a:solidFill>
                  <a:schemeClr val="tx1"/>
                </a:solidFill>
              </a:rPr>
              <a:t>Greenwich</a:t>
            </a:r>
            <a:endParaRPr lang="en-US">
              <a:solidFill>
                <a:schemeClr val="tx1"/>
              </a:solidFill>
            </a:endParaRPr>
          </a:p>
        </p:txBody>
      </p:sp>
      <p:sp>
        <p:nvSpPr>
          <p:cNvPr id="21" name="TextBox 20">
            <a:extLst>
              <a:ext uri="{FF2B5EF4-FFF2-40B4-BE49-F238E27FC236}">
                <a16:creationId xmlns:a16="http://schemas.microsoft.com/office/drawing/2014/main" id="{491B2E57-5DFA-686D-9B59-3BC23B974FA9}"/>
              </a:ext>
              <a:ext uri="{C183D7F6-B498-43B3-948B-1728B52AA6E4}">
                <adec:decorative xmlns:adec="http://schemas.microsoft.com/office/drawing/2017/decorative" val="1"/>
              </a:ext>
            </a:extLst>
          </p:cNvPr>
          <p:cNvSpPr txBox="1"/>
          <p:nvPr/>
        </p:nvSpPr>
        <p:spPr>
          <a:xfrm>
            <a:off x="6668012" y="3378404"/>
            <a:ext cx="1040478" cy="369332"/>
          </a:xfrm>
          <a:prstGeom prst="rect">
            <a:avLst/>
          </a:prstGeom>
          <a:noFill/>
        </p:spPr>
        <p:txBody>
          <a:bodyPr wrap="square" rtlCol="0">
            <a:spAutoFit/>
          </a:bodyPr>
          <a:lstStyle/>
          <a:p>
            <a:r>
              <a:rPr lang="en-GB" sz="1000" b="1"/>
              <a:t>London avg</a:t>
            </a:r>
            <a:r>
              <a:rPr lang="en-GB" b="1"/>
              <a:t>.</a:t>
            </a:r>
          </a:p>
        </p:txBody>
      </p:sp>
      <p:sp>
        <p:nvSpPr>
          <p:cNvPr id="3" name="TextBox 2">
            <a:extLst>
              <a:ext uri="{FF2B5EF4-FFF2-40B4-BE49-F238E27FC236}">
                <a16:creationId xmlns:a16="http://schemas.microsoft.com/office/drawing/2014/main" id="{31F5C0C4-1468-C7EB-4026-BF8A86F66281}"/>
              </a:ext>
            </a:extLst>
          </p:cNvPr>
          <p:cNvSpPr txBox="1"/>
          <p:nvPr/>
        </p:nvSpPr>
        <p:spPr>
          <a:xfrm>
            <a:off x="6174327" y="6151243"/>
            <a:ext cx="553809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200" b="1" i="0" u="none" strike="noStrike" kern="1200" cap="none" spc="-20" normalizeH="0" baseline="0" noProof="0">
                <a:ln>
                  <a:noFill/>
                </a:ln>
                <a:solidFill>
                  <a:srgbClr val="353E43"/>
                </a:solidFill>
                <a:effectLst/>
                <a:uLnTx/>
                <a:uFillTx/>
                <a:latin typeface="Arial" panose="020B0604020202020204" pitchFamily="34" charset="0"/>
                <a:ea typeface="Aktiv Grotesk" panose="020B0504020202020204" pitchFamily="34" charset="0"/>
                <a:cs typeface="Arial" panose="020B0604020202020204" pitchFamily="34" charset="0"/>
                <a:sym typeface="Arial"/>
              </a:rPr>
              <a:t>Note</a:t>
            </a:r>
            <a:r>
              <a:rPr kumimoji="0" lang="en-GB" sz="1200" b="0" i="0" u="none" strike="noStrike" kern="1200" cap="none" spc="-20" normalizeH="0" baseline="0" noProof="0">
                <a:ln>
                  <a:noFill/>
                </a:ln>
                <a:solidFill>
                  <a:srgbClr val="353E43"/>
                </a:solidFill>
                <a:effectLst/>
                <a:uLnTx/>
                <a:uFillTx/>
                <a:latin typeface="Arial" panose="020B0604020202020204" pitchFamily="34" charset="0"/>
                <a:ea typeface="Aktiv Grotesk" panose="020B0504020202020204" pitchFamily="34" charset="0"/>
                <a:cs typeface="Arial" panose="020B0604020202020204" pitchFamily="34" charset="0"/>
                <a:sym typeface="Arial"/>
              </a:rPr>
              <a:t>: </a:t>
            </a:r>
            <a:r>
              <a:rPr kumimoji="0" lang="en-GB" sz="1200" b="0" i="0" u="none" strike="noStrike" kern="1200" cap="none" spc="0" normalizeH="0" baseline="0" noProof="0">
                <a:ln>
                  <a:noFill/>
                </a:ln>
                <a:solidFill>
                  <a:srgbClr val="333333"/>
                </a:solidFill>
                <a:effectLst/>
                <a:uLnTx/>
                <a:uFillTx/>
                <a:latin typeface="Arial" panose="020B0604020202020204" pitchFamily="34" charset="0"/>
                <a:ea typeface="+mn-ea"/>
                <a:cs typeface="+mn-cs"/>
              </a:rPr>
              <a:t>Infant mortality rates are presented as a three-year rolling average to smooth out variation. </a:t>
            </a:r>
            <a:endParaRPr kumimoji="0" lang="en-GB" sz="1400" b="0" i="0" u="none" strike="noStrike" kern="1200" cap="none" spc="-20" normalizeH="0" baseline="0" noProof="0">
              <a:ln>
                <a:noFill/>
              </a:ln>
              <a:solidFill>
                <a:srgbClr val="353E43"/>
              </a:solidFill>
              <a:effectLst/>
              <a:uLnTx/>
              <a:uFillTx/>
              <a:latin typeface="Arial" panose="020B0604020202020204" pitchFamily="34" charset="0"/>
              <a:ea typeface="+mn-ea"/>
              <a:cs typeface="Arial" panose="020B0604020202020204" pitchFamily="34" charset="0"/>
              <a:sym typeface="Arial"/>
            </a:endParaRPr>
          </a:p>
        </p:txBody>
      </p:sp>
      <p:sp>
        <p:nvSpPr>
          <p:cNvPr id="15" name="Rectangle 14">
            <a:extLst>
              <a:ext uri="{FF2B5EF4-FFF2-40B4-BE49-F238E27FC236}">
                <a16:creationId xmlns:a16="http://schemas.microsoft.com/office/drawing/2014/main" id="{C23E28D5-2AAB-41D0-A7DF-71AEA6374FEB}"/>
              </a:ext>
            </a:extLst>
          </p:cNvPr>
          <p:cNvSpPr/>
          <p:nvPr/>
        </p:nvSpPr>
        <p:spPr>
          <a:xfrm>
            <a:off x="479575" y="6459029"/>
            <a:ext cx="5580462"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effectLst/>
                <a:uLnTx/>
                <a:uFillTx/>
                <a:latin typeface="Arial"/>
                <a:ea typeface="+mn-ea"/>
                <a:cs typeface="Arial" panose="020B0604020202020204" pitchFamily="34" charset="0"/>
              </a:rPr>
              <a:t>Source: (1) </a:t>
            </a:r>
            <a:r>
              <a:rPr kumimoji="0" lang="en-GB" sz="1000" b="0" i="0" u="none" strike="noStrike" kern="1200" cap="none" spc="0" normalizeH="0" baseline="0" noProof="0">
                <a:ln>
                  <a:noFill/>
                </a:ln>
                <a:effectLst/>
                <a:uLnTx/>
                <a:uFillTx/>
                <a:latin typeface="Arial"/>
                <a:ea typeface="+mn-ea"/>
                <a:cs typeface="+mn-cs"/>
                <a:hlinkClick r:id="rId4"/>
              </a:rPr>
              <a:t>OHID Public health profiles – infant mortality rate</a:t>
            </a:r>
            <a:r>
              <a:rPr kumimoji="0" lang="en-GB" sz="1000" b="0" i="0" u="none" strike="noStrike" kern="1200" cap="none" spc="0" normalizeH="0" baseline="0" noProof="0">
                <a:ln>
                  <a:noFill/>
                </a:ln>
                <a:effectLst/>
                <a:uLnTx/>
                <a:uFillTx/>
                <a:latin typeface="Arial"/>
                <a:ea typeface="+mn-ea"/>
                <a:cs typeface="+mn-cs"/>
              </a:rPr>
              <a:t> (2) </a:t>
            </a:r>
            <a:r>
              <a:rPr kumimoji="0" lang="en-GB" sz="1000" b="0" i="0" u="none" strike="noStrike" kern="1200" cap="none" spc="0" normalizeH="0" baseline="0" noProof="0">
                <a:ln>
                  <a:noFill/>
                </a:ln>
                <a:effectLst/>
                <a:uLnTx/>
                <a:uFillTx/>
                <a:latin typeface="Arial"/>
                <a:ea typeface="+mn-ea"/>
                <a:cs typeface="+mn-cs"/>
                <a:hlinkClick r:id="rId5"/>
              </a:rPr>
              <a:t>ONS</a:t>
            </a:r>
            <a:endParaRPr kumimoji="0" lang="en-GB" sz="1000" b="0" i="0" u="none" strike="noStrike" kern="1200" cap="none" spc="0" normalizeH="0" baseline="0" noProof="0">
              <a:ln>
                <a:noFill/>
              </a:ln>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424141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84F0CD9D-E44D-4C98-8393-4DFD3498C14B}"/>
              </a:ext>
            </a:extLst>
          </p:cNvPr>
          <p:cNvSpPr txBox="1">
            <a:spLocks noGrp="1"/>
          </p:cNvSpPr>
          <p:nvPr>
            <p:ph type="title" idx="4294967295"/>
          </p:nvPr>
        </p:nvSpPr>
        <p:spPr>
          <a:xfrm>
            <a:off x="598175" y="550351"/>
            <a:ext cx="10751768" cy="507791"/>
          </a:xfrm>
          <a:prstGeom prst="rect">
            <a:avLst/>
          </a:prstGeom>
          <a:noFill/>
          <a:ln w="25400" cap="flat" cmpd="sng" algn="ctr">
            <a:noFill/>
            <a:prstDash val="solid"/>
          </a:ln>
          <a:effectLst/>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0" tIns="45700" rIns="91425" bIns="457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rgbClr val="EE266D"/>
              </a:buClr>
              <a:buSzPts val="2800"/>
              <a:buFont typeface="Arial"/>
              <a:buNone/>
              <a:tabLst/>
              <a:defRPr/>
            </a:pPr>
            <a:r>
              <a:rPr kumimoji="0" lang="en-US" sz="3000" b="1" i="0" u="none" strike="noStrike" kern="0" cap="none" spc="190" normalizeH="0" baseline="0" noProof="0">
                <a:ln>
                  <a:noFill/>
                </a:ln>
                <a:solidFill>
                  <a:schemeClr val="accent3">
                    <a:lumMod val="75000"/>
                  </a:schemeClr>
                </a:solidFill>
                <a:effectLst/>
                <a:uLnTx/>
                <a:uFillTx/>
                <a:latin typeface="Arial" panose="020B0604020202020204" pitchFamily="34" charset="0"/>
                <a:ea typeface="Aktiv Grotesk" panose="020B0504020202020204" pitchFamily="34" charset="0"/>
                <a:cs typeface="Arial" panose="020B0604020202020204" pitchFamily="34" charset="0"/>
                <a:sym typeface="Arial"/>
              </a:rPr>
              <a:t>EXECUTIVE SUMMARY (5 of 5)</a:t>
            </a:r>
          </a:p>
        </p:txBody>
      </p:sp>
      <p:sp>
        <p:nvSpPr>
          <p:cNvPr id="16" name="TextBox 15">
            <a:extLst>
              <a:ext uri="{FF2B5EF4-FFF2-40B4-BE49-F238E27FC236}">
                <a16:creationId xmlns:a16="http://schemas.microsoft.com/office/drawing/2014/main" id="{50D55606-9498-4378-9AE7-7D19EB44EF7B}"/>
              </a:ext>
            </a:extLst>
          </p:cNvPr>
          <p:cNvSpPr txBox="1"/>
          <p:nvPr/>
        </p:nvSpPr>
        <p:spPr bwMode="gray">
          <a:xfrm>
            <a:off x="592527" y="1191929"/>
            <a:ext cx="10945982" cy="5332392"/>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1" i="0" u="none" strike="noStrike" kern="0" cap="none" spc="0" normalizeH="0" baseline="0" noProof="0">
                <a:ln>
                  <a:noFill/>
                </a:ln>
                <a:effectLst/>
                <a:uLnTx/>
                <a:uFillTx/>
                <a:latin typeface="Arial"/>
                <a:ea typeface="+mn-ea"/>
                <a:cs typeface="Arial"/>
                <a:sym typeface="Arial"/>
              </a:rPr>
              <a:t>Part 6 – Continued</a:t>
            </a:r>
          </a:p>
          <a:p>
            <a:pPr marL="285750" marR="0" lvl="0" indent="-285750"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GB" sz="1400" b="0" i="0" u="none" strike="noStrike" kern="1200" cap="none" spc="0" normalizeH="0" baseline="0" noProof="0">
                <a:ln>
                  <a:noFill/>
                </a:ln>
                <a:effectLst/>
                <a:uLnTx/>
                <a:uFillTx/>
                <a:latin typeface="Arial"/>
                <a:ea typeface="+mn-ea"/>
                <a:cs typeface="+mn-cs"/>
              </a:rPr>
              <a:t>Management of hypertension and diabetes, measured by patients achieving treatment targets at individual GP practices, shows a declining trend with increasing deprivation.</a:t>
            </a:r>
          </a:p>
          <a:p>
            <a:pPr marL="285750" marR="0" lvl="0" indent="-285750"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kumimoji="0" lang="en-GB" sz="1400" b="0" i="0" u="none" strike="noStrike" kern="1200" cap="none" spc="0" normalizeH="0" baseline="0" noProof="0">
                <a:ln>
                  <a:noFill/>
                </a:ln>
                <a:effectLst/>
                <a:uLnTx/>
                <a:uFillTx/>
                <a:latin typeface="Arial"/>
                <a:ea typeface="+mn-ea"/>
                <a:cs typeface="+mn-cs"/>
              </a:rPr>
              <a:t>However, NHS Health Checks are more likely to be taken up by people in more deprived areas and by people from Black, Asian and Other ethnicities, offering an opportunity to promote health in people known to be at significant disadvantage.</a:t>
            </a:r>
            <a:endParaRPr kumimoji="0" lang="en-GB" sz="1400" b="1" i="0" u="none" strike="noStrike" kern="0" cap="none" spc="0" normalizeH="0" baseline="0" noProof="0">
              <a:ln>
                <a:noFill/>
              </a:ln>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lang="en-GB" sz="1400" b="1" kern="0">
              <a:latin typeface="Arial"/>
              <a:cs typeface="Arial"/>
              <a:sym typeface="Arial"/>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400" b="1" i="0" u="none" strike="noStrike" kern="0" cap="none" spc="0" normalizeH="0" baseline="0" noProof="0">
                <a:ln>
                  <a:noFill/>
                </a:ln>
                <a:effectLst/>
                <a:uLnTx/>
                <a:uFillTx/>
                <a:latin typeface="Arial"/>
                <a:ea typeface="+mn-ea"/>
                <a:cs typeface="Arial"/>
                <a:sym typeface="Arial"/>
              </a:rPr>
              <a:t>Part 7 - Conclusion</a:t>
            </a:r>
            <a:endParaRPr lang="en-GB" sz="1400" b="1" i="0" u="none" strike="noStrike" kern="0" cap="none" spc="0" normalizeH="0" baseline="0" noProof="0">
              <a:ln>
                <a:noFill/>
              </a:ln>
              <a:effectLst/>
              <a:uLnTx/>
              <a:uFillTx/>
              <a:latin typeface="Arial"/>
              <a:cs typeface="Arial"/>
            </a:endParaRP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GB" sz="1400" kern="0">
                <a:latin typeface="Arial"/>
                <a:cs typeface="Arial"/>
                <a:sym typeface="Arial"/>
              </a:rPr>
              <a:t>This report highlights a continuing story of inequalities in health by deprivation and ethnicity, from the upstream wider determinants to the ultimate outcomes such as disease and mortality. </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GB" sz="1400" kern="0">
                <a:latin typeface="Arial"/>
                <a:cs typeface="Arial"/>
                <a:sym typeface="Arial"/>
              </a:rPr>
              <a:t>Still recovering from the impacts of the COVID-19 pandemic, London has been faced with new threats to health including a long-spanning cost of living crisis that, alongside shifts in the housing market, is driving more Londoners into financial difficulties and poverty. The advance of climate change and the unique risks posed by changing weather patterns and the frequency of environmental disasters is also an emerging issue. Due to the disproportionate impact of these threats onto already disadvantaged groups, these trends are likely to contribute to widening health inequalities over time. </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GB" sz="1400" kern="0">
                <a:latin typeface="Arial"/>
                <a:cs typeface="Arial"/>
                <a:sym typeface="Arial"/>
              </a:rPr>
              <a:t>Given the complex intersection of environment, social factors, health behaviours and health status, tackling health inequalities will require joined-up working and partnerships, such as through implementing and advocating for a ‘Health in All Policies’ approach. </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en-GB" sz="1400" kern="0">
                <a:latin typeface="Arial"/>
                <a:cs typeface="Arial"/>
                <a:sym typeface="Arial"/>
              </a:rPr>
              <a:t>The data available does not currently allow us to capture a full picture of health inequalities in London. Efforts to improve systematic and consistent collection, recording and coding of data relating to geography, across all protected characteristics, and of key inclusion health groups should remain a priority to provide more effective intelligence. </a:t>
            </a:r>
          </a:p>
          <a:p>
            <a:pPr marL="285750" indent="-285750">
              <a:spcAft>
                <a:spcPts val="600"/>
              </a:spcAft>
              <a:buFont typeface="Wingdings" panose="05000000000000000000" pitchFamily="2" charset="2"/>
              <a:buChar char="§"/>
              <a:defRPr/>
            </a:pPr>
            <a:r>
              <a:rPr kumimoji="0" lang="en-GB" sz="1400" b="0" i="0" u="none" strike="noStrike" kern="0" cap="none" spc="0" normalizeH="0" baseline="0" noProof="0">
                <a:ln>
                  <a:noFill/>
                </a:ln>
                <a:effectLst/>
                <a:uLnTx/>
                <a:uFillTx/>
                <a:latin typeface="Arial"/>
                <a:ea typeface="+mn-ea"/>
                <a:cs typeface="Arial"/>
                <a:sym typeface="Arial"/>
              </a:rPr>
              <a:t>Partnership action could be used to identify means of accessing more novel and timely data, more integrated and linked datasets between heath and care and wider determinants. This would enable more targeted, evidence-based strategies. </a:t>
            </a:r>
          </a:p>
          <a:p>
            <a:pPr marR="0" lvl="0" algn="l" defTabSz="914400" rtl="0" eaLnBrk="1" fontAlgn="auto" latinLnBrk="0" hangingPunct="1">
              <a:lnSpc>
                <a:spcPct val="100000"/>
              </a:lnSpc>
              <a:spcBef>
                <a:spcPts val="0"/>
              </a:spcBef>
              <a:spcAft>
                <a:spcPts val="300"/>
              </a:spcAft>
              <a:buClrTx/>
              <a:buSzTx/>
              <a:tabLst/>
              <a:defRPr/>
            </a:pPr>
            <a:r>
              <a:rPr lang="en-GB" sz="1400" kern="0">
                <a:latin typeface="Arial"/>
                <a:cs typeface="Arial"/>
                <a:sym typeface="Arial"/>
              </a:rPr>
              <a:t> </a:t>
            </a:r>
          </a:p>
          <a:p>
            <a:pPr marR="0" lvl="0" algn="l" defTabSz="914400" rtl="0" eaLnBrk="1" fontAlgn="auto" latinLnBrk="0" hangingPunct="1">
              <a:lnSpc>
                <a:spcPct val="100000"/>
              </a:lnSpc>
              <a:spcBef>
                <a:spcPts val="0"/>
              </a:spcBef>
              <a:spcAft>
                <a:spcPts val="0"/>
              </a:spcAft>
              <a:buClrTx/>
              <a:buSzTx/>
              <a:tabLst/>
              <a:defRPr/>
            </a:pPr>
            <a:endParaRPr lang="en-GB" sz="1400" b="0" i="0" u="none" strike="noStrike" kern="0" cap="none" spc="0" normalizeH="0" baseline="0" noProof="0">
              <a:ln>
                <a:noFill/>
              </a:ln>
              <a:effectLst/>
              <a:uLnTx/>
              <a:uFillTx/>
              <a:latin typeface="Arial"/>
              <a:cs typeface="Arial"/>
            </a:endParaRPr>
          </a:p>
        </p:txBody>
      </p:sp>
    </p:spTree>
    <p:extLst>
      <p:ext uri="{BB962C8B-B14F-4D97-AF65-F5344CB8AC3E}">
        <p14:creationId xmlns:p14="http://schemas.microsoft.com/office/powerpoint/2010/main" val="23484056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20000"/>
            <a:lumOff val="80000"/>
          </a:schemeClr>
        </a:solidFill>
        <a:effectLst/>
      </p:bgPr>
    </p:bg>
    <p:spTree>
      <p:nvGrpSpPr>
        <p:cNvPr id="1" name="Shape 237"/>
        <p:cNvGrpSpPr/>
        <p:nvPr/>
      </p:nvGrpSpPr>
      <p:grpSpPr>
        <a:xfrm>
          <a:off x="0" y="0"/>
          <a:ext cx="0" cy="0"/>
          <a:chOff x="0" y="0"/>
          <a:chExt cx="0" cy="0"/>
        </a:xfrm>
      </p:grpSpPr>
      <p:sp>
        <p:nvSpPr>
          <p:cNvPr id="238" name="Google Shape;238;p2"/>
          <p:cNvSpPr txBox="1">
            <a:spLocks noGrp="1"/>
          </p:cNvSpPr>
          <p:nvPr>
            <p:ph type="title"/>
          </p:nvPr>
        </p:nvSpPr>
        <p:spPr>
          <a:xfrm>
            <a:off x="986467" y="2556741"/>
            <a:ext cx="10626063" cy="923289"/>
          </a:xfrm>
          <a:prstGeom prst="rect">
            <a:avLst/>
          </a:prstGeom>
          <a:noFill/>
          <a:ln>
            <a:noFill/>
          </a:ln>
        </p:spPr>
        <p:txBody>
          <a:bodyPr spcFirstLastPara="1" wrap="square" lIns="0" tIns="45700" rIns="91425" bIns="45700" anchor="t" anchorCtr="0">
            <a:spAutoFit/>
          </a:bodyPr>
          <a:lstStyle/>
          <a:p>
            <a:pPr>
              <a:buClr>
                <a:schemeClr val="lt1"/>
              </a:buClr>
              <a:buSzPts val="3000"/>
            </a:pPr>
            <a:r>
              <a:rPr lang="en-GB" sz="3000" spc="190">
                <a:solidFill>
                  <a:schemeClr val="tx1"/>
                </a:solidFill>
                <a:latin typeface="Arial"/>
                <a:ea typeface="Arial"/>
                <a:cs typeface="Arial"/>
                <a:sym typeface="Arial"/>
              </a:rPr>
              <a:t>PART 6: HEALTHCARE INEQUALITIES</a:t>
            </a:r>
            <a:br>
              <a:rPr lang="en-GB" sz="3000" spc="190">
                <a:solidFill>
                  <a:schemeClr val="lt1"/>
                </a:solidFill>
                <a:latin typeface="Arial"/>
                <a:ea typeface="Arial"/>
                <a:cs typeface="Arial"/>
                <a:sym typeface="Arial"/>
              </a:rPr>
            </a:br>
            <a:endParaRPr lang="en-GB" sz="3000" spc="190">
              <a:solidFill>
                <a:schemeClr val="lt1"/>
              </a:solidFill>
              <a:latin typeface="Arial"/>
              <a:ea typeface="Arial"/>
              <a:cs typeface="Arial"/>
            </a:endParaRPr>
          </a:p>
        </p:txBody>
      </p:sp>
      <p:cxnSp>
        <p:nvCxnSpPr>
          <p:cNvPr id="242" name="Google Shape;242;p2">
            <a:extLst>
              <a:ext uri="{C183D7F6-B498-43B3-948B-1728B52AA6E4}">
                <adec:decorative xmlns:adec="http://schemas.microsoft.com/office/drawing/2017/decorative" val="1"/>
              </a:ext>
            </a:extLst>
          </p:cNvPr>
          <p:cNvCxnSpPr/>
          <p:nvPr/>
        </p:nvCxnSpPr>
        <p:spPr>
          <a:xfrm>
            <a:off x="666543" y="4102177"/>
            <a:ext cx="10945999" cy="0"/>
          </a:xfrm>
          <a:prstGeom prst="straightConnector1">
            <a:avLst/>
          </a:prstGeom>
          <a:noFill/>
          <a:ln w="28575" cap="flat" cmpd="sng">
            <a:solidFill>
              <a:schemeClr val="tx1"/>
            </a:solidFill>
            <a:prstDash val="solid"/>
            <a:round/>
            <a:headEnd type="none" w="sm" len="sm"/>
            <a:tailEnd type="none" w="sm" len="sm"/>
          </a:ln>
        </p:spPr>
      </p:cxnSp>
    </p:spTree>
    <p:extLst>
      <p:ext uri="{BB962C8B-B14F-4D97-AF65-F5344CB8AC3E}">
        <p14:creationId xmlns:p14="http://schemas.microsoft.com/office/powerpoint/2010/main" val="36769607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57F3B4CD-EAE1-413D-848F-5F6B57617DB9}"/>
              </a:ext>
            </a:extLst>
          </p:cNvPr>
          <p:cNvSpPr>
            <a:spLocks noGrp="1"/>
          </p:cNvSpPr>
          <p:nvPr>
            <p:ph type="title"/>
          </p:nvPr>
        </p:nvSpPr>
        <p:spPr>
          <a:xfrm>
            <a:off x="564739" y="551128"/>
            <a:ext cx="10751768" cy="507791"/>
          </a:xfrm>
          <a:noFill/>
          <a:ln>
            <a:noFill/>
          </a:ln>
        </p:spPr>
        <p:style>
          <a:lnRef idx="2">
            <a:schemeClr val="dk1">
              <a:shade val="50000"/>
            </a:schemeClr>
          </a:lnRef>
          <a:fillRef idx="1">
            <a:schemeClr val="dk1"/>
          </a:fillRef>
          <a:effectRef idx="0">
            <a:schemeClr val="dk1"/>
          </a:effectRef>
          <a:fontRef idx="minor">
            <a:schemeClr val="lt1"/>
          </a:fontRef>
        </p:style>
        <p:txBody>
          <a:bodyPr anchor="t" anchorCtr="0">
            <a:spAutoFit/>
          </a:bodyPr>
          <a:lstStyle/>
          <a:p>
            <a:r>
              <a:rPr lang="en-GB" sz="3000" spc="190">
                <a:solidFill>
                  <a:schemeClr val="accent3">
                    <a:lumMod val="75000"/>
                  </a:schemeClr>
                </a:solidFill>
                <a:latin typeface="Arial" panose="020B0604020202020204" pitchFamily="34" charset="0"/>
                <a:ea typeface="Aktiv Grotesk" panose="020B0504020202020204" pitchFamily="34" charset="0"/>
                <a:cs typeface="Arial" panose="020B0604020202020204" pitchFamily="34" charset="0"/>
              </a:rPr>
              <a:t>PART 6 HEALTHCARE INEQUALITIES</a:t>
            </a:r>
          </a:p>
        </p:txBody>
      </p:sp>
      <p:sp>
        <p:nvSpPr>
          <p:cNvPr id="40" name="TextBox 39">
            <a:extLst>
              <a:ext uri="{FF2B5EF4-FFF2-40B4-BE49-F238E27FC236}">
                <a16:creationId xmlns:a16="http://schemas.microsoft.com/office/drawing/2014/main" id="{27B07B3D-F66A-9646-9C2D-95983657B7C2}"/>
              </a:ext>
            </a:extLst>
          </p:cNvPr>
          <p:cNvSpPr txBox="1"/>
          <p:nvPr/>
        </p:nvSpPr>
        <p:spPr bwMode="gray">
          <a:xfrm>
            <a:off x="648338" y="1917339"/>
            <a:ext cx="10600738" cy="2926184"/>
          </a:xfrm>
          <a:prstGeom prst="rect">
            <a:avLst/>
          </a:prstGeom>
          <a:noFill/>
        </p:spPr>
        <p:txBody>
          <a:bodyPr wrap="square" lIns="0" tIns="0" rIns="0" bIns="0" rtlCol="0" anchor="t">
            <a:noAutofit/>
          </a:bodyPr>
          <a:lstStyle/>
          <a:p>
            <a:pPr>
              <a:buClr>
                <a:srgbClr val="000000"/>
              </a:buClr>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The purpose of this section is to demonstrate through selected examples (acknowledging the limitations in available data) how inequalities in access to, quality and experience of health and care provision, can further compound and worsen existing health inequalities.</a:t>
            </a:r>
          </a:p>
          <a:p>
            <a:pPr>
              <a:buClr>
                <a:srgbClr val="000000"/>
              </a:buClr>
              <a:defRPr/>
            </a:pPr>
            <a:endParaRPr lang="en-GB" sz="1400" kern="0">
              <a:solidFill>
                <a:srgbClr val="353E43"/>
              </a:solidFill>
              <a:latin typeface="Arial"/>
              <a:cs typeface="Arial"/>
              <a:sym typeface="Arial"/>
            </a:endParaRPr>
          </a:p>
          <a:p>
            <a:pPr>
              <a:spcAft>
                <a:spcPts val="600"/>
              </a:spcAft>
              <a:buClr>
                <a:srgbClr val="000000"/>
              </a:buClr>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We will review the topics listed below broken down by inequality dimensions where available</a:t>
            </a:r>
            <a:r>
              <a:rPr lang="en-GB" sz="1400" kern="0">
                <a:solidFill>
                  <a:srgbClr val="353E43"/>
                </a:solidFill>
                <a:latin typeface="Arial"/>
                <a:cs typeface="Arial"/>
                <a:sym typeface="Arial"/>
              </a:rPr>
              <a:t>:</a:t>
            </a:r>
          </a:p>
          <a:p>
            <a:pPr marL="800100" lvl="1" indent="-342900">
              <a:buClr>
                <a:srgbClr val="000000"/>
              </a:buClr>
              <a:buFont typeface="+mj-lt"/>
              <a:buAutoNum type="arabicPeriod"/>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Spend </a:t>
            </a:r>
            <a:r>
              <a:rPr lang="en-GB" sz="1400" kern="0">
                <a:solidFill>
                  <a:srgbClr val="353E43"/>
                </a:solidFill>
                <a:latin typeface="Arial"/>
                <a:cs typeface="Arial"/>
                <a:sym typeface="Arial"/>
              </a:rPr>
              <a:t>on unplanned care by deprivation</a:t>
            </a:r>
          </a:p>
          <a:p>
            <a:pPr marL="800100" lvl="1" indent="-342900">
              <a:buClr>
                <a:srgbClr val="000000"/>
              </a:buClr>
              <a:buFont typeface="+mj-lt"/>
              <a:buAutoNum type="arabicPeriod"/>
              <a:defRPr/>
            </a:pPr>
            <a:r>
              <a:rPr lang="en-GB" sz="1400" kern="0">
                <a:solidFill>
                  <a:srgbClr val="353E43"/>
                </a:solidFill>
                <a:latin typeface="Arial"/>
                <a:cs typeface="Arial"/>
                <a:sym typeface="Arial"/>
              </a:rPr>
              <a:t>Covid-19 vaccination uptake by deprivation and ethnicity</a:t>
            </a:r>
          </a:p>
          <a:p>
            <a:pPr marL="800100" lvl="1" indent="-342900">
              <a:buClr>
                <a:srgbClr val="000000"/>
              </a:buClr>
              <a:buFont typeface="+mj-lt"/>
              <a:buAutoNum type="arabicPeriod"/>
              <a:defRPr/>
            </a:pPr>
            <a:r>
              <a:rPr lang="en-GB" sz="1400" kern="0">
                <a:solidFill>
                  <a:srgbClr val="353E43"/>
                </a:solidFill>
                <a:latin typeface="Arial"/>
                <a:cs typeface="Arial"/>
                <a:sym typeface="Arial"/>
              </a:rPr>
              <a:t>Influenza vaccination uptake by deprivation and ethnicity</a:t>
            </a:r>
          </a:p>
          <a:p>
            <a:pPr marL="800100" lvl="1" indent="-342900">
              <a:buClr>
                <a:srgbClr val="000000"/>
              </a:buClr>
              <a:buFont typeface="+mj-lt"/>
              <a:buAutoNum type="arabicPeriod"/>
              <a:defRPr/>
            </a:pPr>
            <a:r>
              <a:rPr lang="en-GB" sz="1400" kern="0">
                <a:solidFill>
                  <a:srgbClr val="353E43"/>
                </a:solidFill>
                <a:latin typeface="Arial"/>
                <a:cs typeface="Arial"/>
                <a:sym typeface="Arial"/>
              </a:rPr>
              <a:t>MMR vaccination by deprivation and ethnicity</a:t>
            </a:r>
          </a:p>
          <a:p>
            <a:pPr marL="800100" lvl="1" indent="-342900">
              <a:buClr>
                <a:srgbClr val="000000"/>
              </a:buClr>
              <a:buFont typeface="+mj-lt"/>
              <a:buAutoNum type="arabicPeriod"/>
              <a:defRPr/>
            </a:pPr>
            <a:r>
              <a:rPr lang="en-GB" sz="1400" kern="0">
                <a:solidFill>
                  <a:srgbClr val="353E43"/>
                </a:solidFill>
                <a:latin typeface="Arial"/>
                <a:cs typeface="Arial"/>
                <a:sym typeface="Arial"/>
              </a:rPr>
              <a:t>Breast and Bowel cancer screening uptake by deprivation</a:t>
            </a:r>
          </a:p>
          <a:p>
            <a:pPr marL="800100" lvl="1" indent="-342900">
              <a:buClr>
                <a:srgbClr val="000000"/>
              </a:buClr>
              <a:buFont typeface="+mj-lt"/>
              <a:buAutoNum type="arabicPeriod"/>
              <a:defRPr/>
            </a:pPr>
            <a:r>
              <a:rPr lang="en-GB" sz="1400" kern="0">
                <a:solidFill>
                  <a:srgbClr val="353E43"/>
                </a:solidFill>
                <a:latin typeface="Arial"/>
                <a:cs typeface="Arial"/>
                <a:sym typeface="Arial"/>
              </a:rPr>
              <a:t>NHS Health Check uptake by deprivation and ethnic group</a:t>
            </a:r>
          </a:p>
          <a:p>
            <a:pPr marL="800100" lvl="1" indent="-342900">
              <a:buClr>
                <a:srgbClr val="000000"/>
              </a:buClr>
              <a:buFont typeface="+mj-lt"/>
              <a:buAutoNum type="arabicPeriod"/>
              <a:defRPr/>
            </a:pPr>
            <a:r>
              <a:rPr lang="en-GB" sz="1400" kern="0">
                <a:solidFill>
                  <a:srgbClr val="353E43"/>
                </a:solidFill>
                <a:latin typeface="Arial"/>
                <a:cs typeface="Arial"/>
                <a:sym typeface="Arial"/>
              </a:rPr>
              <a:t>Inequality in diabetes care by deprivation</a:t>
            </a:r>
          </a:p>
          <a:p>
            <a:pPr marL="800100" lvl="1" indent="-342900">
              <a:buClr>
                <a:srgbClr val="000000"/>
              </a:buClr>
              <a:buFont typeface="+mj-lt"/>
              <a:buAutoNum type="arabicPeriod"/>
              <a:defRPr/>
            </a:pPr>
            <a:r>
              <a:rPr lang="en-GB" sz="1400" kern="0">
                <a:solidFill>
                  <a:srgbClr val="353E43"/>
                </a:solidFill>
                <a:latin typeface="Arial"/>
                <a:cs typeface="Arial"/>
                <a:sym typeface="Arial"/>
              </a:rPr>
              <a:t>Inequality in hypertension management</a:t>
            </a:r>
          </a:p>
          <a:p>
            <a:pPr marL="800100" lvl="1" indent="-342900">
              <a:buClr>
                <a:srgbClr val="000000"/>
              </a:buClr>
              <a:buFont typeface="+mj-lt"/>
              <a:buAutoNum type="arabicPeriod"/>
              <a:defRPr/>
            </a:pPr>
            <a:r>
              <a:rPr lang="en-GB" sz="1400" kern="0">
                <a:solidFill>
                  <a:srgbClr val="353E43"/>
                </a:solidFill>
                <a:latin typeface="Arial"/>
                <a:cs typeface="Arial"/>
                <a:sym typeface="Arial"/>
              </a:rPr>
              <a:t>Inequality in cardiovascular disease incidence and management</a:t>
            </a:r>
          </a:p>
          <a:p>
            <a:pPr marL="742950" lvl="1" indent="-285750">
              <a:buClr>
                <a:srgbClr val="000000"/>
              </a:buClr>
              <a:buFont typeface="Arial" panose="020B0604020202020204" pitchFamily="34" charset="0"/>
              <a:buChar char="•"/>
              <a:defRPr/>
            </a:pPr>
            <a:endParaRPr lang="en-GB" sz="1400" kern="0">
              <a:solidFill>
                <a:srgbClr val="353E43"/>
              </a:solidFill>
              <a:latin typeface="Arial"/>
              <a:cs typeface="Arial"/>
              <a:sym typeface="Arial"/>
            </a:endParaRPr>
          </a:p>
          <a:p>
            <a:pPr marL="742950" lvl="1" indent="-285750">
              <a:buClr>
                <a:srgbClr val="000000"/>
              </a:buClr>
              <a:buFont typeface="Arial" panose="020B0604020202020204" pitchFamily="34" charset="0"/>
              <a:buChar char="•"/>
              <a:defRPr/>
            </a:pPr>
            <a:endParaRPr lang="en-GB" sz="1400" kern="0">
              <a:solidFill>
                <a:srgbClr val="353E43"/>
              </a:solidFill>
              <a:latin typeface="Arial"/>
              <a:cs typeface="Arial"/>
              <a:sym typeface="Arial"/>
            </a:endParaRPr>
          </a:p>
          <a:p>
            <a:pPr marL="742950" lvl="1" indent="-285750">
              <a:buClr>
                <a:srgbClr val="000000"/>
              </a:buClr>
              <a:buFont typeface="Arial" panose="020B0604020202020204" pitchFamily="34" charset="0"/>
              <a:buChar char="•"/>
              <a:defRPr/>
            </a:pPr>
            <a:endParaRPr lang="en-GB" sz="1400" kern="0">
              <a:solidFill>
                <a:srgbClr val="353E43"/>
              </a:solidFill>
              <a:latin typeface="Arial"/>
              <a:cs typeface="Arial"/>
              <a:sym typeface="Arial"/>
            </a:endParaRPr>
          </a:p>
          <a:p>
            <a:pPr marL="742950" lvl="1" indent="-285750">
              <a:buClr>
                <a:srgbClr val="000000"/>
              </a:buClr>
              <a:buFont typeface="Arial" panose="020B0604020202020204" pitchFamily="34" charset="0"/>
              <a:buChar char="•"/>
              <a:defRPr/>
            </a:pPr>
            <a:endParaRPr lang="en-GB" sz="1400" kern="0">
              <a:solidFill>
                <a:srgbClr val="353E43"/>
              </a:solidFill>
              <a:latin typeface="Arial"/>
              <a:cs typeface="Arial"/>
              <a:sym typeface="Arial"/>
            </a:endParaRPr>
          </a:p>
          <a:p>
            <a:pPr marL="742950" lvl="1" indent="-285750">
              <a:buClr>
                <a:srgbClr val="000000"/>
              </a:buClr>
              <a:buFont typeface="Arial" panose="020B0604020202020204" pitchFamily="34" charset="0"/>
              <a:buChar char="•"/>
              <a:defRPr/>
            </a:pPr>
            <a:endParaRPr lang="en-GB" sz="1400" kern="0">
              <a:solidFill>
                <a:srgbClr val="353E43"/>
              </a:solidFill>
              <a:latin typeface="Arial"/>
              <a:cs typeface="Arial"/>
              <a:sym typeface="Arial"/>
            </a:endParaRPr>
          </a:p>
          <a:p>
            <a:pPr marL="742950" lvl="1" indent="-285750">
              <a:buClr>
                <a:srgbClr val="000000"/>
              </a:buClr>
              <a:buFont typeface="Arial" panose="020B0604020202020204" pitchFamily="34" charset="0"/>
              <a:buChar char="•"/>
              <a:defRPr/>
            </a:pPr>
            <a:endParaRPr lang="en-GB" sz="1400" kern="0">
              <a:solidFill>
                <a:srgbClr val="353E43"/>
              </a:solidFill>
              <a:latin typeface="Arial"/>
              <a:cs typeface="Arial"/>
            </a:endParaRPr>
          </a:p>
          <a:p>
            <a:pPr marL="742950" lvl="1" indent="-285750">
              <a:buClr>
                <a:srgbClr val="000000"/>
              </a:buClr>
              <a:buFont typeface="Arial" panose="020B0604020202020204" pitchFamily="34" charset="0"/>
              <a:buChar char="•"/>
              <a:defRPr/>
            </a:pPr>
            <a:endParaRPr lang="en-GB" sz="1400" kern="0">
              <a:solidFill>
                <a:srgbClr val="353E43"/>
              </a:solidFill>
              <a:latin typeface="Arial"/>
              <a:cs typeface="Arial"/>
            </a:endParaRPr>
          </a:p>
          <a:p>
            <a:pPr marL="742950" lvl="1" indent="-285750">
              <a:buClr>
                <a:srgbClr val="000000"/>
              </a:buClr>
              <a:buFont typeface="Arial" panose="020B0604020202020204" pitchFamily="34" charset="0"/>
              <a:buChar char="•"/>
              <a:defRPr/>
            </a:pPr>
            <a:endParaRPr lang="en-GB" sz="1400" kern="0">
              <a:solidFill>
                <a:srgbClr val="353E43"/>
              </a:solidFill>
              <a:latin typeface="Arial"/>
              <a:cs typeface="Arial"/>
            </a:endParaRPr>
          </a:p>
          <a:p>
            <a:pPr lvl="1">
              <a:buClr>
                <a:srgbClr val="000000"/>
              </a:buClr>
              <a:defRPr/>
            </a:pPr>
            <a:endParaRPr lang="en-US" sz="1400" kern="0">
              <a:solidFill>
                <a:srgbClr val="353E43"/>
              </a:solidFill>
              <a:latin typeface="Arial"/>
              <a:cs typeface="Arial"/>
            </a:endParaRPr>
          </a:p>
        </p:txBody>
      </p:sp>
    </p:spTree>
    <p:extLst>
      <p:ext uri="{BB962C8B-B14F-4D97-AF65-F5344CB8AC3E}">
        <p14:creationId xmlns:p14="http://schemas.microsoft.com/office/powerpoint/2010/main" val="4068726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
            <a:extLst>
              <a:ext uri="{FF2B5EF4-FFF2-40B4-BE49-F238E27FC236}">
                <a16:creationId xmlns:a16="http://schemas.microsoft.com/office/drawing/2014/main" id="{23A2DC08-ACBF-814F-AB3C-4F7FFB9830CA}"/>
              </a:ext>
            </a:extLst>
          </p:cNvPr>
          <p:cNvSpPr>
            <a:spLocks noGrp="1"/>
          </p:cNvSpPr>
          <p:nvPr>
            <p:ph type="title"/>
          </p:nvPr>
        </p:nvSpPr>
        <p:spPr>
          <a:xfrm>
            <a:off x="564739" y="551128"/>
            <a:ext cx="10751768" cy="923289"/>
          </a:xfrm>
          <a:noFill/>
          <a:ln>
            <a:noFill/>
          </a:ln>
        </p:spPr>
        <p:style>
          <a:lnRef idx="2">
            <a:schemeClr val="dk1">
              <a:shade val="50000"/>
            </a:schemeClr>
          </a:lnRef>
          <a:fillRef idx="1">
            <a:schemeClr val="dk1"/>
          </a:fillRef>
          <a:effectRef idx="0">
            <a:schemeClr val="dk1"/>
          </a:effectRef>
          <a:fontRef idx="minor">
            <a:schemeClr val="lt1"/>
          </a:fontRef>
        </p:style>
        <p:txBody>
          <a:bodyPr anchor="t" anchorCtr="0">
            <a:spAutoFit/>
          </a:bodyPr>
          <a:lstStyle/>
          <a:p>
            <a:r>
              <a:rPr lang="en-GB" sz="3000" spc="190">
                <a:solidFill>
                  <a:schemeClr val="accent3">
                    <a:lumMod val="75000"/>
                  </a:schemeClr>
                </a:solidFill>
                <a:latin typeface="Arial" panose="020B0604020202020204" pitchFamily="34" charset="0"/>
                <a:ea typeface="Aktiv Grotesk" panose="020B0504020202020204" pitchFamily="34" charset="0"/>
                <a:cs typeface="Arial" panose="020B0604020202020204" pitchFamily="34" charset="0"/>
              </a:rPr>
              <a:t>THERE IS HIGHER SPEND ON UNPLANNED CARE AND LOWER ON PLANNED IN DEPRIVED AREAS</a:t>
            </a:r>
            <a:endParaRPr lang="en-US" sz="3000" spc="190">
              <a:solidFill>
                <a:schemeClr val="accent3">
                  <a:lumMod val="75000"/>
                </a:schemeClr>
              </a:solidFill>
              <a:latin typeface="Arial" panose="020B0604020202020204" pitchFamily="34" charset="0"/>
              <a:ea typeface="Aktiv Grotesk" panose="020B05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27B07B3D-F66A-9646-9C2D-95983657B7C2}"/>
              </a:ext>
            </a:extLst>
          </p:cNvPr>
          <p:cNvSpPr txBox="1"/>
          <p:nvPr/>
        </p:nvSpPr>
        <p:spPr bwMode="gray">
          <a:xfrm>
            <a:off x="564738" y="1621340"/>
            <a:ext cx="5041829" cy="1984791"/>
          </a:xfrm>
          <a:prstGeom prst="rect">
            <a:avLst/>
          </a:prstGeom>
          <a:noFill/>
        </p:spPr>
        <p:txBody>
          <a:bodyPr wrap="square" lIns="0" tIns="0" rIns="0" bIns="0" rtlCol="0" anchor="t">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The Segmentation Model uses nationally available datasets to assign conditions and costs to the entire GP registered population based on their historic health service usage.</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Emergency department (ED) and non-elective (NEL) per capita spend in London, for people aged 65-84, is higher in the most deprived quintile than in the least deprived (£114 vs £67; £1,115 vs £665).</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Elective (EL) per capita spend is slightly higher in the least deprived quintile than in the most deprived (£528 vs £507).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Outpatient first appointment (OP1) spend is slightly higher in the least deprived quintile than in the most deprived (£232 vs £215). The difference in outpatient follow up appointment (OPFU) spend is negligible.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1" i="0" u="none" strike="noStrike" kern="0" cap="none" spc="0" normalizeH="0" baseline="0" noProof="0">
                <a:ln>
                  <a:noFill/>
                </a:ln>
                <a:solidFill>
                  <a:srgbClr val="353E43"/>
                </a:solidFill>
                <a:effectLst/>
                <a:uLnTx/>
                <a:uFillTx/>
                <a:latin typeface="Arial"/>
                <a:ea typeface="+mn-ea"/>
                <a:cs typeface="Arial"/>
                <a:sym typeface="Arial"/>
              </a:rPr>
              <a:t>This collectively highlights how deprived areas tend to receive more reactive than proactive healthcare.</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400" b="1" i="0" u="none" strike="noStrike" kern="0" cap="none" spc="0" normalizeH="0" baseline="0" noProof="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200" b="1" i="0" u="none" strike="noStrike" kern="0" cap="none" spc="0" normalizeH="0" baseline="0" noProof="0">
                <a:ln>
                  <a:noFill/>
                </a:ln>
                <a:solidFill>
                  <a:srgbClr val="353E43"/>
                </a:solidFill>
                <a:effectLst/>
                <a:uLnTx/>
                <a:uFillTx/>
                <a:latin typeface="Arial"/>
                <a:ea typeface="+mn-ea"/>
                <a:cs typeface="Arial"/>
              </a:rPr>
              <a:t>Note</a:t>
            </a:r>
            <a:r>
              <a:rPr kumimoji="0" lang="en-GB" sz="1200" b="0" i="0" u="none" strike="noStrike" kern="0" cap="none" spc="0" normalizeH="0" baseline="0" noProof="0">
                <a:ln>
                  <a:noFill/>
                </a:ln>
                <a:solidFill>
                  <a:srgbClr val="353E43"/>
                </a:solidFill>
                <a:effectLst/>
                <a:uLnTx/>
                <a:uFillTx/>
                <a:latin typeface="Arial"/>
                <a:ea typeface="+mn-ea"/>
                <a:cs typeface="Arial"/>
              </a:rPr>
              <a:t>:(1) Financial values are based on national tariffs, supplemented with reference cost information where no tariff exists for an indicative price value. </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200" b="0" i="0" u="none" strike="noStrike" kern="0" cap="none" spc="0" normalizeH="0" baseline="0" noProof="0">
                <a:ln>
                  <a:noFill/>
                </a:ln>
                <a:solidFill>
                  <a:srgbClr val="353E43"/>
                </a:solidFill>
                <a:effectLst/>
                <a:uLnTx/>
                <a:uFillTx/>
                <a:latin typeface="Arial"/>
                <a:ea typeface="+mn-ea"/>
                <a:cs typeface="Arial"/>
              </a:rPr>
              <a:t>(2) ED=Emergency Department; NEL=Non-elective care; EL=elective care; OP1=outpatient first appointment; OPFU=outpatient follow up appointment.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53E43"/>
              </a:solidFill>
              <a:effectLst/>
              <a:uLnTx/>
              <a:uFillTx/>
              <a:latin typeface="Arial"/>
              <a:ea typeface="+mn-ea"/>
              <a:cs typeface="Arial"/>
            </a:endParaRPr>
          </a:p>
        </p:txBody>
      </p:sp>
      <p:sp>
        <p:nvSpPr>
          <p:cNvPr id="5" name="Text Placeholder 5">
            <a:extLst>
              <a:ext uri="{FF2B5EF4-FFF2-40B4-BE49-F238E27FC236}">
                <a16:creationId xmlns:a16="http://schemas.microsoft.com/office/drawing/2014/main" id="{CC5DFF5B-4D73-41E7-95B7-788AE8C3B8C2}"/>
              </a:ext>
            </a:extLst>
          </p:cNvPr>
          <p:cNvSpPr txBox="1">
            <a:spLocks/>
          </p:cNvSpPr>
          <p:nvPr/>
        </p:nvSpPr>
        <p:spPr>
          <a:xfrm rot="10800000" flipV="1">
            <a:off x="6270814" y="1730644"/>
            <a:ext cx="5216336" cy="679181"/>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0000"/>
              </a:buClr>
              <a:defRPr/>
            </a:pPr>
            <a:r>
              <a:rPr kumimoji="0" lang="en-US" sz="1400" b="1" i="0" u="none" strike="noStrike" kern="1200" cap="none" spc="0" normalizeH="0" baseline="0" noProof="0">
                <a:ln>
                  <a:noFill/>
                </a:ln>
                <a:solidFill>
                  <a:srgbClr val="353E43"/>
                </a:solidFill>
                <a:effectLst/>
                <a:uLnTx/>
                <a:uFillTx/>
                <a:latin typeface="Arial"/>
                <a:ea typeface="+mn-ea"/>
                <a:cs typeface="Arial"/>
                <a:sym typeface="Arial"/>
              </a:rPr>
              <a:t>Fig 60. Cost per capita by point of delivery for care in most deprived compared to least deprived quintiles (ages 65-84)</a:t>
            </a:r>
            <a:r>
              <a:rPr lang="en-US" sz="1400">
                <a:solidFill>
                  <a:srgbClr val="353E43"/>
                </a:solidFill>
                <a:latin typeface="Arial"/>
                <a:cs typeface="Arial"/>
                <a:sym typeface="Arial"/>
              </a:rPr>
              <a:t> </a:t>
            </a:r>
            <a:r>
              <a:rPr lang="en-US" sz="1600">
                <a:solidFill>
                  <a:srgbClr val="353E43"/>
                </a:solidFill>
                <a:latin typeface="Arial"/>
                <a:cs typeface="Arial"/>
                <a:sym typeface="Arial"/>
              </a:rPr>
              <a:t> </a:t>
            </a:r>
            <a:endParaRPr kumimoji="0" lang="en-US" sz="1600" b="1" i="0" u="none" strike="noStrike" kern="1200" cap="none" spc="0" normalizeH="0" baseline="0" noProof="0">
              <a:ln>
                <a:noFill/>
              </a:ln>
              <a:solidFill>
                <a:srgbClr val="353E43"/>
              </a:solidFill>
              <a:effectLst/>
              <a:uLnTx/>
              <a:uFillTx/>
              <a:latin typeface="Arial" panose="020B0604020202020204" pitchFamily="34" charset="0"/>
              <a:ea typeface="+mn-ea"/>
              <a:cs typeface="Arial"/>
              <a:sym typeface="Arial"/>
            </a:endParaRPr>
          </a:p>
        </p:txBody>
      </p:sp>
      <p:pic>
        <p:nvPicPr>
          <p:cNvPr id="10" name="Picture 9" descr="A chart showing the annual cost per capita for patients in the most deprived verses least deprived quintile of care delivery, by mode of delivery. The graph compares cost per capita for emergency care, non-elective care, elective care, outpatient first appointment and outpatient follow up appointment. Cost per capita is higher for patients in the most deprived quintile for both emergency and non-elective care. ">
            <a:extLst>
              <a:ext uri="{FF2B5EF4-FFF2-40B4-BE49-F238E27FC236}">
                <a16:creationId xmlns:a16="http://schemas.microsoft.com/office/drawing/2014/main" id="{F2160758-3DFA-5123-53C7-2D5F536BC9FA}"/>
              </a:ext>
            </a:extLst>
          </p:cNvPr>
          <p:cNvPicPr>
            <a:picLocks noChangeAspect="1"/>
          </p:cNvPicPr>
          <p:nvPr/>
        </p:nvPicPr>
        <p:blipFill>
          <a:blip r:embed="rId3"/>
          <a:stretch>
            <a:fillRect/>
          </a:stretch>
        </p:blipFill>
        <p:spPr>
          <a:xfrm>
            <a:off x="6270814" y="2330138"/>
            <a:ext cx="5041829" cy="3139712"/>
          </a:xfrm>
          <a:prstGeom prst="rect">
            <a:avLst/>
          </a:prstGeom>
        </p:spPr>
      </p:pic>
      <p:pic>
        <p:nvPicPr>
          <p:cNvPr id="7" name="Picture 6" descr="Logo for Arden &amp; GEM, NHS England and NHS Improvement, and Outcomes Based Healthcare">
            <a:extLst>
              <a:ext uri="{FF2B5EF4-FFF2-40B4-BE49-F238E27FC236}">
                <a16:creationId xmlns:a16="http://schemas.microsoft.com/office/drawing/2014/main" id="{D6139574-6A68-499F-8798-9865993F858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9633389" y="6405259"/>
            <a:ext cx="2558611" cy="452741"/>
          </a:xfrm>
          <a:prstGeom prst="rect">
            <a:avLst/>
          </a:prstGeom>
        </p:spPr>
      </p:pic>
      <p:sp>
        <p:nvSpPr>
          <p:cNvPr id="8" name="Rectangle 7">
            <a:extLst>
              <a:ext uri="{FF2B5EF4-FFF2-40B4-BE49-F238E27FC236}">
                <a16:creationId xmlns:a16="http://schemas.microsoft.com/office/drawing/2014/main" id="{40A71361-C13C-4882-A5BB-5A357ADA9EC5}"/>
              </a:ext>
            </a:extLst>
          </p:cNvPr>
          <p:cNvSpPr/>
          <p:nvPr/>
        </p:nvSpPr>
        <p:spPr>
          <a:xfrm>
            <a:off x="479575" y="6455391"/>
            <a:ext cx="908352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53E43"/>
                </a:solidFill>
                <a:effectLst/>
                <a:uLnTx/>
                <a:uFillTx/>
                <a:latin typeface="Arial"/>
                <a:ea typeface="+mn-ea"/>
                <a:cs typeface="Arial" panose="020B0604020202020204" pitchFamily="34" charset="0"/>
              </a:rPr>
              <a:t>Source: </a:t>
            </a:r>
            <a:r>
              <a:rPr kumimoji="0" lang="en-GB" sz="1000" b="0" i="0" u="none" strike="noStrike" kern="1200" cap="none" spc="0" normalizeH="0" baseline="0" noProof="0">
                <a:ln>
                  <a:noFill/>
                </a:ln>
                <a:solidFill>
                  <a:srgbClr val="353E43"/>
                </a:solidFill>
                <a:effectLst/>
                <a:uLnTx/>
                <a:uFillTx/>
                <a:latin typeface="Arial"/>
                <a:ea typeface="+mn-ea"/>
                <a:cs typeface="Arial" panose="020B0604020202020204" pitchFamily="34" charset="0"/>
              </a:rPr>
              <a:t>Segmentation Model developed by Data, Analysis and Intelligence Service (DAIS) in NHSEI, Public Health England (PHE), Outcomes Based Healthcare (OBH) and Arden &amp; GEM CSU. </a:t>
            </a:r>
            <a:r>
              <a:rPr kumimoji="0" lang="en-GB" sz="1000" b="0" i="0" u="none" strike="noStrike" kern="1200" cap="none" spc="0" normalizeH="0" baseline="0" noProof="0">
                <a:ln>
                  <a:noFill/>
                </a:ln>
                <a:solidFill>
                  <a:srgbClr val="353E43"/>
                </a:solidFill>
                <a:effectLst/>
                <a:uLnTx/>
                <a:uFillTx/>
                <a:latin typeface="Arial"/>
                <a:ea typeface="+mn-ea"/>
                <a:cs typeface="+mn-cs"/>
                <a:hlinkClick r:id="rId6">
                  <a:extLst>
                    <a:ext uri="{A12FA001-AC4F-418D-AE19-62706E023703}">
                      <ahyp:hlinkClr xmlns:ahyp="http://schemas.microsoft.com/office/drawing/2018/hyperlinkcolor" val="tx"/>
                    </a:ext>
                  </a:extLst>
                </a:hlinkClick>
              </a:rPr>
              <a:t>https://apps.model.nhs.uk/report/PaPi</a:t>
            </a:r>
            <a:endParaRPr kumimoji="0" lang="en-GB" sz="1000" b="0" i="0" u="none" strike="noStrike" kern="1200" cap="none" spc="0" normalizeH="0" baseline="0" noProof="0">
              <a:ln>
                <a:noFill/>
              </a:ln>
              <a:solidFill>
                <a:srgbClr val="353E43"/>
              </a:solidFill>
              <a:effectLst/>
              <a:uLnTx/>
              <a:uFillTx/>
              <a:latin typeface="Arial"/>
              <a:ea typeface="+mn-ea"/>
              <a:cs typeface="+mn-cs"/>
            </a:endParaRPr>
          </a:p>
        </p:txBody>
      </p:sp>
    </p:spTree>
    <p:extLst>
      <p:ext uri="{BB962C8B-B14F-4D97-AF65-F5344CB8AC3E}">
        <p14:creationId xmlns:p14="http://schemas.microsoft.com/office/powerpoint/2010/main" val="197287736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0" name="Title 2">
            <a:extLst>
              <a:ext uri="{FF2B5EF4-FFF2-40B4-BE49-F238E27FC236}">
                <a16:creationId xmlns:a16="http://schemas.microsoft.com/office/drawing/2014/main" id="{23A2DC08-ACBF-814F-AB3C-4F7FFB9830CA}"/>
              </a:ext>
            </a:extLst>
          </p:cNvPr>
          <p:cNvSpPr>
            <a:spLocks noGrp="1"/>
          </p:cNvSpPr>
          <p:nvPr>
            <p:ph type="title"/>
          </p:nvPr>
        </p:nvSpPr>
        <p:spPr>
          <a:xfrm>
            <a:off x="623010" y="549051"/>
            <a:ext cx="10402041" cy="923289"/>
          </a:xfrm>
          <a:noFill/>
          <a:ln>
            <a:noFill/>
          </a:ln>
        </p:spPr>
        <p:style>
          <a:lnRef idx="2">
            <a:schemeClr val="dk1">
              <a:shade val="50000"/>
            </a:schemeClr>
          </a:lnRef>
          <a:fillRef idx="1">
            <a:schemeClr val="dk1"/>
          </a:fillRef>
          <a:effectRef idx="0">
            <a:schemeClr val="dk1"/>
          </a:effectRef>
          <a:fontRef idx="minor">
            <a:schemeClr val="lt1"/>
          </a:fontRef>
        </p:style>
        <p:txBody>
          <a:bodyPr wrap="square" anchor="t" anchorCtr="0">
            <a:spAutoFit/>
          </a:bodyPr>
          <a:lstStyle/>
          <a:p>
            <a:r>
              <a:rPr lang="en-US" sz="3000" spc="190">
                <a:solidFill>
                  <a:schemeClr val="accent3">
                    <a:lumMod val="75000"/>
                  </a:schemeClr>
                </a:solidFill>
                <a:latin typeface="Arial" panose="020B0604020202020204" pitchFamily="34" charset="0"/>
                <a:ea typeface="Aktiv Grotesk" panose="020B0504020202020204" pitchFamily="34" charset="0"/>
                <a:cs typeface="Arial" panose="020B0604020202020204" pitchFamily="34" charset="0"/>
              </a:rPr>
              <a:t>INEQUALITIES IN COVID-19 VACCINATION UPTAKE IN LONDON</a:t>
            </a:r>
          </a:p>
        </p:txBody>
      </p:sp>
      <p:sp>
        <p:nvSpPr>
          <p:cNvPr id="5" name="Text Placeholder 5">
            <a:extLst>
              <a:ext uri="{FF2B5EF4-FFF2-40B4-BE49-F238E27FC236}">
                <a16:creationId xmlns:a16="http://schemas.microsoft.com/office/drawing/2014/main" id="{CC5DFF5B-4D73-41E7-95B7-788AE8C3B8C2}"/>
              </a:ext>
            </a:extLst>
          </p:cNvPr>
          <p:cNvSpPr txBox="1">
            <a:spLocks/>
          </p:cNvSpPr>
          <p:nvPr/>
        </p:nvSpPr>
        <p:spPr>
          <a:xfrm>
            <a:off x="623010" y="1464010"/>
            <a:ext cx="10963679" cy="613009"/>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0000"/>
              </a:buClr>
              <a:defRPr/>
            </a:pPr>
            <a:r>
              <a:rPr kumimoji="0" lang="en-US" sz="1400" b="1" i="0" u="none" strike="noStrike" kern="1200" cap="none" spc="0" normalizeH="0" baseline="0" noProof="0">
                <a:ln>
                  <a:noFill/>
                </a:ln>
                <a:solidFill>
                  <a:srgbClr val="353E43"/>
                </a:solidFill>
                <a:effectLst/>
                <a:uLnTx/>
                <a:uFillTx/>
                <a:latin typeface="Arial"/>
                <a:ea typeface="+mn-ea"/>
                <a:cs typeface="Arial"/>
                <a:sym typeface="Arial"/>
              </a:rPr>
              <a:t>Fig </a:t>
            </a:r>
            <a:r>
              <a:rPr lang="en-US" sz="1400">
                <a:solidFill>
                  <a:srgbClr val="353E43"/>
                </a:solidFill>
                <a:latin typeface="Arial"/>
                <a:cs typeface="Arial"/>
                <a:sym typeface="Arial"/>
              </a:rPr>
              <a:t>61</a:t>
            </a:r>
            <a:r>
              <a:rPr kumimoji="0" lang="en-US" sz="1400" b="1" i="0" u="none" strike="noStrike" kern="1200" cap="none" spc="0" normalizeH="0" baseline="0" noProof="0">
                <a:ln>
                  <a:noFill/>
                </a:ln>
                <a:solidFill>
                  <a:srgbClr val="353E43"/>
                </a:solidFill>
                <a:effectLst/>
                <a:uLnTx/>
                <a:uFillTx/>
                <a:latin typeface="Arial"/>
                <a:ea typeface="+mn-ea"/>
                <a:cs typeface="Arial"/>
                <a:sym typeface="Arial"/>
              </a:rPr>
              <a:t>. Autumn/Winter 2023 COVID-19 vaccination uptake for JCVI eligible cohorts 1 to 11, February 2024</a:t>
            </a:r>
            <a:r>
              <a:rPr lang="en-US" sz="1400">
                <a:solidFill>
                  <a:srgbClr val="353E43"/>
                </a:solidFill>
                <a:latin typeface="Arial"/>
                <a:cs typeface="Arial"/>
                <a:sym typeface="Arial"/>
              </a:rPr>
              <a:t> </a:t>
            </a:r>
            <a:endParaRPr kumimoji="0" lang="en-US" sz="1400" b="1" i="0" u="none" strike="noStrike" kern="1200" cap="none" spc="0" normalizeH="0" baseline="0" noProof="0">
              <a:ln>
                <a:noFill/>
              </a:ln>
              <a:solidFill>
                <a:srgbClr val="353E43"/>
              </a:solidFill>
              <a:effectLst/>
              <a:uLnTx/>
              <a:uFillTx/>
              <a:latin typeface="Arial" panose="020B0604020202020204" pitchFamily="34" charset="0"/>
              <a:ea typeface="+mn-ea"/>
              <a:cs typeface="Arial"/>
              <a:sym typeface="Arial"/>
            </a:endParaRPr>
          </a:p>
        </p:txBody>
      </p:sp>
      <p:graphicFrame>
        <p:nvGraphicFramePr>
          <p:cNvPr id="4" name="Object 3" descr="A table showing the uptake of COVID-19 vaccination in eligible cohorts by deprivation decile and ethnic group. The broad trend is that patients in Asian, Black and Mixed ethnic groups, and those in more deprived deciles were less likely to take up the COVID-19 booster vaccine. ">
            <a:extLst>
              <a:ext uri="{FF2B5EF4-FFF2-40B4-BE49-F238E27FC236}">
                <a16:creationId xmlns:a16="http://schemas.microsoft.com/office/drawing/2014/main" id="{3F76E9D7-E61A-F2B8-83B7-1FCAE8346156}"/>
              </a:ext>
            </a:extLst>
          </p:cNvPr>
          <p:cNvGraphicFramePr>
            <a:graphicFrameLocks noChangeAspect="1"/>
          </p:cNvGraphicFramePr>
          <p:nvPr>
            <p:extLst>
              <p:ext uri="{D42A27DB-BD31-4B8C-83A1-F6EECF244321}">
                <p14:modId xmlns:p14="http://schemas.microsoft.com/office/powerpoint/2010/main" val="2859777572"/>
              </p:ext>
            </p:extLst>
          </p:nvPr>
        </p:nvGraphicFramePr>
        <p:xfrm>
          <a:off x="856566" y="1933647"/>
          <a:ext cx="8716059" cy="2927659"/>
        </p:xfrm>
        <a:graphic>
          <a:graphicData uri="http://schemas.openxmlformats.org/presentationml/2006/ole">
            <mc:AlternateContent xmlns:mc="http://schemas.openxmlformats.org/markup-compatibility/2006">
              <mc:Choice xmlns:v="urn:schemas-microsoft-com:vml" Requires="v">
                <p:oleObj name="Worksheet" r:id="rId3" imgW="9924876" imgH="3333592" progId="Excel.Sheet.12">
                  <p:link updateAutomatic="1"/>
                </p:oleObj>
              </mc:Choice>
              <mc:Fallback>
                <p:oleObj name="Worksheet" r:id="rId3" imgW="9924876" imgH="3333592" progId="Excel.Sheet.12">
                  <p:link updateAutomatic="1"/>
                  <p:pic>
                    <p:nvPicPr>
                      <p:cNvPr id="4" name="Object 3" descr="A table showing the uptake of COVID-19 vaccination in eligible cohorts by deprivation decile and ethnic group. The broad trend is that patients in Asian, Black and Mixed ethnic groups, and those in more deprived deciles were less likely to take up the COVID-19 booster vaccine. ">
                        <a:extLst>
                          <a:ext uri="{FF2B5EF4-FFF2-40B4-BE49-F238E27FC236}">
                            <a16:creationId xmlns:a16="http://schemas.microsoft.com/office/drawing/2014/main" id="{3F76E9D7-E61A-F2B8-83B7-1FCAE8346156}"/>
                          </a:ext>
                        </a:extLst>
                      </p:cNvPr>
                      <p:cNvPicPr/>
                      <p:nvPr/>
                    </p:nvPicPr>
                    <p:blipFill>
                      <a:blip r:embed="rId4"/>
                      <a:stretch>
                        <a:fillRect/>
                      </a:stretch>
                    </p:blipFill>
                    <p:spPr>
                      <a:xfrm>
                        <a:off x="856566" y="1933647"/>
                        <a:ext cx="8716059" cy="2927659"/>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46E0BA41-D4C0-2E3B-1A1A-99CE62CADC03}"/>
              </a:ext>
            </a:extLst>
          </p:cNvPr>
          <p:cNvSpPr txBox="1"/>
          <p:nvPr/>
        </p:nvSpPr>
        <p:spPr>
          <a:xfrm>
            <a:off x="9572625" y="1877662"/>
            <a:ext cx="2014064" cy="138499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
                <a:srgbClr val="000000"/>
              </a:buClr>
              <a:buSzTx/>
              <a:buFontTx/>
              <a:buNone/>
              <a:tabLst/>
              <a:defRPr/>
            </a:pPr>
            <a:r>
              <a:rPr kumimoji="0" lang="en-GB" sz="1200" b="1" i="0" u="none" strike="noStrike" kern="0" cap="none" spc="-20" normalizeH="0" baseline="0" noProof="0">
                <a:ln>
                  <a:noFill/>
                </a:ln>
                <a:solidFill>
                  <a:srgbClr val="353E43"/>
                </a:solidFill>
                <a:effectLst/>
                <a:uLnTx/>
                <a:uFillTx/>
                <a:ea typeface="Aktiv Grotesk" panose="020B0504020202020204" pitchFamily="34" charset="0"/>
                <a:cs typeface="Arial" panose="020B0604020202020204" pitchFamily="34" charset="0"/>
                <a:sym typeface="Arial"/>
              </a:rPr>
              <a:t>Note</a:t>
            </a:r>
            <a:r>
              <a:rPr kumimoji="0" lang="en-GB" sz="1200" b="0" i="0" u="none" strike="noStrike" kern="0" cap="none" spc="-20" normalizeH="0" baseline="0" noProof="0">
                <a:ln>
                  <a:noFill/>
                </a:ln>
                <a:solidFill>
                  <a:srgbClr val="353E43"/>
                </a:solidFill>
                <a:effectLst/>
                <a:uLnTx/>
                <a:uFillTx/>
                <a:ea typeface="Aktiv Grotesk" panose="020B0504020202020204" pitchFamily="34" charset="0"/>
                <a:cs typeface="Arial" panose="020B0604020202020204" pitchFamily="34" charset="0"/>
                <a:sym typeface="Arial"/>
              </a:rPr>
              <a:t>: </a:t>
            </a:r>
            <a:r>
              <a:rPr kumimoji="0" lang="en-GB" sz="1200" b="0" i="0" u="none" strike="noStrike" kern="0" cap="none" spc="0" normalizeH="0" baseline="0" noProof="0">
                <a:ln>
                  <a:noFill/>
                </a:ln>
                <a:solidFill>
                  <a:srgbClr val="333333"/>
                </a:solidFill>
                <a:effectLst/>
                <a:uLnTx/>
                <a:uFillTx/>
              </a:rPr>
              <a:t>Colour-coding is according to a gradient from the highest (dark green) to lowest (dark red) vaccine uptake, with white corresponding to the 50</a:t>
            </a:r>
            <a:r>
              <a:rPr kumimoji="0" lang="en-GB" sz="1200" b="0" i="0" u="none" strike="noStrike" kern="0" cap="none" spc="0" normalizeH="0" baseline="30000" noProof="0">
                <a:ln>
                  <a:noFill/>
                </a:ln>
                <a:solidFill>
                  <a:srgbClr val="333333"/>
                </a:solidFill>
                <a:effectLst/>
                <a:uLnTx/>
                <a:uFillTx/>
              </a:rPr>
              <a:t>th</a:t>
            </a:r>
            <a:r>
              <a:rPr kumimoji="0" lang="en-GB" sz="1200" b="0" i="0" u="none" strike="noStrike" kern="0" cap="none" spc="0" normalizeH="0" baseline="0" noProof="0">
                <a:ln>
                  <a:noFill/>
                </a:ln>
                <a:solidFill>
                  <a:srgbClr val="333333"/>
                </a:solidFill>
                <a:effectLst/>
                <a:uLnTx/>
                <a:uFillTx/>
              </a:rPr>
              <a:t> percentile. </a:t>
            </a:r>
            <a:endParaRPr kumimoji="0" lang="en-GB" sz="1400" b="0" i="0" u="none" strike="noStrike" kern="0" cap="none" spc="-20" normalizeH="0" baseline="0" noProof="0">
              <a:ln>
                <a:noFill/>
              </a:ln>
              <a:solidFill>
                <a:srgbClr val="353E43"/>
              </a:solidFill>
              <a:effectLst/>
              <a:uLnTx/>
              <a:uFillTx/>
              <a:cs typeface="Arial" panose="020B0604020202020204" pitchFamily="34" charset="0"/>
              <a:sym typeface="Arial"/>
            </a:endParaRPr>
          </a:p>
        </p:txBody>
      </p:sp>
      <p:sp>
        <p:nvSpPr>
          <p:cNvPr id="40" name="TextBox 39">
            <a:extLst>
              <a:ext uri="{FF2B5EF4-FFF2-40B4-BE49-F238E27FC236}">
                <a16:creationId xmlns:a16="http://schemas.microsoft.com/office/drawing/2014/main" id="{27B07B3D-F66A-9646-9C2D-95983657B7C2}"/>
              </a:ext>
            </a:extLst>
          </p:cNvPr>
          <p:cNvSpPr txBox="1"/>
          <p:nvPr/>
        </p:nvSpPr>
        <p:spPr bwMode="gray">
          <a:xfrm>
            <a:off x="489100" y="5074877"/>
            <a:ext cx="11245700" cy="1198590"/>
          </a:xfrm>
          <a:prstGeom prst="rect">
            <a:avLst/>
          </a:prstGeom>
          <a:noFill/>
        </p:spPr>
        <p:txBody>
          <a:bodyPr wrap="square" lIns="0" tIns="0" rIns="0" bIns="0" rtlCol="0" anchor="t">
            <a:noAutofit/>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In the 2023 Autumn/Winter, uptake of the COVID-19 vaccine </a:t>
            </a:r>
            <a:r>
              <a:rPr lang="en-GB" sz="1400" kern="0">
                <a:solidFill>
                  <a:srgbClr val="353E43"/>
                </a:solidFill>
                <a:latin typeface="Arial"/>
                <a:cs typeface="Arial"/>
                <a:sym typeface="Arial"/>
              </a:rPr>
              <a:t>booster varied significantly by level of deprivation and ethnic group (Fig. 61): </a:t>
            </a:r>
          </a:p>
          <a:p>
            <a:pPr marL="742950" lvl="1" indent="-285750">
              <a:buClr>
                <a:srgbClr val="000000"/>
              </a:buClr>
              <a:buFont typeface="Courier New" panose="02070309020205020404" pitchFamily="49" charset="0"/>
              <a:buChar char="o"/>
              <a:defRPr/>
            </a:pPr>
            <a:r>
              <a:rPr lang="en-GB" sz="1400" kern="0">
                <a:solidFill>
                  <a:srgbClr val="353E43"/>
                </a:solidFill>
                <a:latin typeface="Arial"/>
                <a:cs typeface="Arial"/>
                <a:sym typeface="Arial"/>
              </a:rPr>
              <a:t>T</a:t>
            </a:r>
            <a:r>
              <a:rPr kumimoji="0" lang="en-GB" sz="1400" b="0" i="0" u="none" strike="noStrike" kern="0" cap="none" spc="0" normalizeH="0" baseline="0" noProof="0">
                <a:ln>
                  <a:noFill/>
                </a:ln>
                <a:solidFill>
                  <a:srgbClr val="353E43"/>
                </a:solidFill>
                <a:effectLst/>
                <a:uLnTx/>
                <a:uFillTx/>
                <a:latin typeface="Arial"/>
                <a:ea typeface="+mn-ea"/>
                <a:cs typeface="Arial"/>
                <a:sym typeface="Arial"/>
              </a:rPr>
              <a:t>he highest booster uptake in the White British group, with high uptake also seen in White Irish and Chinese groups. Uptake is lower across all black/mixed black ethnic groups as well as in Bangladeshi and Pakistani groups.</a:t>
            </a:r>
          </a:p>
          <a:p>
            <a:pPr marL="742950" lvl="1" indent="-285750">
              <a:buClr>
                <a:srgbClr val="000000"/>
              </a:buClr>
              <a:buFont typeface="Courier New" panose="02070309020205020404" pitchFamily="49" charset="0"/>
              <a:buChar char="o"/>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Across ethnicity groups in London, we see a clear gradient of lower uptake in more deprived Indices of Multiple Deprivation (IMD) deciles to higher uptake in less deprived deciles.</a:t>
            </a:r>
          </a:p>
          <a:p>
            <a:pPr marL="742950" lvl="1" indent="-285750">
              <a:buClr>
                <a:srgbClr val="000000"/>
              </a:buClr>
              <a:buFont typeface="Courier New" panose="02070309020205020404" pitchFamily="49" charset="0"/>
              <a:buChar char="o"/>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Within ethnicity groups we also tend to see lower uptake in patients with no IMD decile (i.e. no patient address information) recorded.</a:t>
            </a:r>
          </a:p>
        </p:txBody>
      </p:sp>
      <p:sp>
        <p:nvSpPr>
          <p:cNvPr id="7" name="Rectangle 6">
            <a:extLst>
              <a:ext uri="{FF2B5EF4-FFF2-40B4-BE49-F238E27FC236}">
                <a16:creationId xmlns:a16="http://schemas.microsoft.com/office/drawing/2014/main" id="{3D161FFF-0D9D-4E2F-B39D-E8BE63A5248C}"/>
              </a:ext>
            </a:extLst>
          </p:cNvPr>
          <p:cNvSpPr/>
          <p:nvPr/>
        </p:nvSpPr>
        <p:spPr>
          <a:xfrm>
            <a:off x="489100" y="6455391"/>
            <a:ext cx="9083525"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53E43"/>
                </a:solidFill>
                <a:effectLst/>
                <a:uLnTx/>
                <a:uFillTx/>
                <a:latin typeface="Arial"/>
                <a:ea typeface="+mn-ea"/>
                <a:cs typeface="Arial" panose="020B0604020202020204" pitchFamily="34" charset="0"/>
              </a:rPr>
              <a:t>Source: </a:t>
            </a:r>
            <a:r>
              <a:rPr kumimoji="0" lang="en-GB" sz="1000" b="0" i="0" u="none" strike="noStrike" kern="1200" cap="none" spc="0" normalizeH="0" baseline="0" noProof="0">
                <a:ln>
                  <a:noFill/>
                </a:ln>
                <a:solidFill>
                  <a:srgbClr val="353E43"/>
                </a:solidFill>
                <a:effectLst/>
                <a:uLnTx/>
                <a:uFillTx/>
                <a:latin typeface="Arial"/>
                <a:ea typeface="+mn-ea"/>
                <a:cs typeface="Arial" panose="020B0604020202020204" pitchFamily="34" charset="0"/>
              </a:rPr>
              <a:t>NHS Foundry</a:t>
            </a:r>
            <a:endParaRPr kumimoji="0" lang="en-US" sz="1000" b="0" i="0" u="none" strike="noStrike" kern="1200" cap="none" spc="0" normalizeH="0" baseline="0" noProof="0">
              <a:ln>
                <a:noFill/>
              </a:ln>
              <a:solidFill>
                <a:srgbClr val="353E43"/>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51484F1E-D41B-038F-A266-54FEB0B7CBAA}"/>
              </a:ext>
              <a:ext uri="{C183D7F6-B498-43B3-948B-1728B52AA6E4}">
                <adec:decorative xmlns:adec="http://schemas.microsoft.com/office/drawing/2017/decorative" val="1"/>
              </a:ext>
            </a:extLst>
          </p:cNvPr>
          <p:cNvSpPr txBox="1"/>
          <p:nvPr/>
        </p:nvSpPr>
        <p:spPr bwMode="gray">
          <a:xfrm>
            <a:off x="6111950" y="1712886"/>
            <a:ext cx="1522338" cy="164776"/>
          </a:xfrm>
          <a:prstGeom prst="rect">
            <a:avLst/>
          </a:prstGeom>
          <a:noFill/>
        </p:spPr>
        <p:txBody>
          <a:bodyPr wrap="square" lIns="0" tIns="0" rIns="0" bIns="0" rtlCol="0">
            <a:noAutofit/>
          </a:bodyPr>
          <a:lstStyle/>
          <a:p>
            <a:pPr algn="l">
              <a:spcBef>
                <a:spcPts val="0"/>
              </a:spcBef>
            </a:pPr>
            <a:r>
              <a:rPr lang="en-GB" sz="1200" b="1">
                <a:solidFill>
                  <a:srgbClr val="004A82"/>
                </a:solidFill>
                <a:latin typeface="+mn-lt"/>
                <a:cs typeface="Arial" pitchFamily="34" charset="0"/>
              </a:rPr>
              <a:t>Deprivation decile</a:t>
            </a:r>
          </a:p>
        </p:txBody>
      </p:sp>
    </p:spTree>
    <p:extLst>
      <p:ext uri="{BB962C8B-B14F-4D97-AF65-F5344CB8AC3E}">
        <p14:creationId xmlns:p14="http://schemas.microsoft.com/office/powerpoint/2010/main" val="88780881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0" name="Title 2">
            <a:extLst>
              <a:ext uri="{FF2B5EF4-FFF2-40B4-BE49-F238E27FC236}">
                <a16:creationId xmlns:a16="http://schemas.microsoft.com/office/drawing/2014/main" id="{23A2DC08-ACBF-814F-AB3C-4F7FFB9830CA}"/>
              </a:ext>
            </a:extLst>
          </p:cNvPr>
          <p:cNvSpPr>
            <a:spLocks noGrp="1"/>
          </p:cNvSpPr>
          <p:nvPr>
            <p:ph type="title"/>
          </p:nvPr>
        </p:nvSpPr>
        <p:spPr>
          <a:xfrm>
            <a:off x="623010" y="467771"/>
            <a:ext cx="10963678" cy="923289"/>
          </a:xfrm>
          <a:noFill/>
          <a:ln>
            <a:noFill/>
          </a:ln>
        </p:spPr>
        <p:style>
          <a:lnRef idx="2">
            <a:schemeClr val="dk1">
              <a:shade val="50000"/>
            </a:schemeClr>
          </a:lnRef>
          <a:fillRef idx="1">
            <a:schemeClr val="dk1"/>
          </a:fillRef>
          <a:effectRef idx="0">
            <a:schemeClr val="dk1"/>
          </a:effectRef>
          <a:fontRef idx="minor">
            <a:schemeClr val="lt1"/>
          </a:fontRef>
        </p:style>
        <p:txBody>
          <a:bodyPr wrap="square" anchor="t" anchorCtr="0">
            <a:spAutoFit/>
          </a:bodyPr>
          <a:lstStyle/>
          <a:p>
            <a:r>
              <a:rPr lang="en-US" sz="3000" spc="190">
                <a:solidFill>
                  <a:schemeClr val="accent3">
                    <a:lumMod val="75000"/>
                  </a:schemeClr>
                </a:solidFill>
                <a:latin typeface="Arial" panose="020B0604020202020204" pitchFamily="34" charset="0"/>
                <a:ea typeface="Aktiv Grotesk" panose="020B0504020202020204" pitchFamily="34" charset="0"/>
                <a:cs typeface="Arial" panose="020B0604020202020204" pitchFamily="34" charset="0"/>
              </a:rPr>
              <a:t>INEQUALITIES EVIDENT IN INFLUENZA VACCINATION UPTAKE IN LONDON</a:t>
            </a:r>
          </a:p>
        </p:txBody>
      </p:sp>
      <p:sp>
        <p:nvSpPr>
          <p:cNvPr id="5" name="Text Placeholder 5">
            <a:extLst>
              <a:ext uri="{FF2B5EF4-FFF2-40B4-BE49-F238E27FC236}">
                <a16:creationId xmlns:a16="http://schemas.microsoft.com/office/drawing/2014/main" id="{CC5DFF5B-4D73-41E7-95B7-788AE8C3B8C2}"/>
              </a:ext>
            </a:extLst>
          </p:cNvPr>
          <p:cNvSpPr txBox="1">
            <a:spLocks/>
          </p:cNvSpPr>
          <p:nvPr/>
        </p:nvSpPr>
        <p:spPr>
          <a:xfrm>
            <a:off x="623010" y="1342090"/>
            <a:ext cx="10963679" cy="613009"/>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0000"/>
              </a:buClr>
              <a:defRPr/>
            </a:pPr>
            <a:r>
              <a:rPr kumimoji="0" lang="en-US" sz="1400" b="1" i="0" u="none" strike="noStrike" kern="1200" cap="none" spc="0" normalizeH="0" baseline="0" noProof="0">
                <a:ln>
                  <a:noFill/>
                </a:ln>
                <a:solidFill>
                  <a:srgbClr val="353E43"/>
                </a:solidFill>
                <a:effectLst/>
                <a:uLnTx/>
                <a:uFillTx/>
                <a:latin typeface="Arial"/>
                <a:ea typeface="+mn-ea"/>
                <a:cs typeface="Arial"/>
                <a:sym typeface="Arial"/>
              </a:rPr>
              <a:t>Fig </a:t>
            </a:r>
            <a:r>
              <a:rPr lang="en-US" sz="1400">
                <a:solidFill>
                  <a:srgbClr val="353E43"/>
                </a:solidFill>
                <a:latin typeface="Arial"/>
                <a:cs typeface="Arial"/>
                <a:sym typeface="Arial"/>
              </a:rPr>
              <a:t>62</a:t>
            </a:r>
            <a:r>
              <a:rPr kumimoji="0" lang="en-US" sz="1400" b="1" i="0" u="none" strike="noStrike" kern="1200" cap="none" spc="0" normalizeH="0" baseline="0" noProof="0">
                <a:ln>
                  <a:noFill/>
                </a:ln>
                <a:solidFill>
                  <a:srgbClr val="353E43"/>
                </a:solidFill>
                <a:effectLst/>
                <a:uLnTx/>
                <a:uFillTx/>
                <a:latin typeface="Arial"/>
                <a:ea typeface="+mn-ea"/>
                <a:cs typeface="Arial"/>
                <a:sym typeface="Arial"/>
              </a:rPr>
              <a:t>. Autumn/Winter 2023 Influenza vaccination uptake for eligible cohorts, February 2024</a:t>
            </a:r>
            <a:r>
              <a:rPr lang="en-US" sz="1400">
                <a:solidFill>
                  <a:srgbClr val="353E43"/>
                </a:solidFill>
                <a:latin typeface="Arial"/>
                <a:cs typeface="Arial"/>
                <a:sym typeface="Arial"/>
              </a:rPr>
              <a:t> </a:t>
            </a:r>
            <a:endParaRPr kumimoji="0" lang="en-US" sz="1400" b="1" i="0" u="none" strike="noStrike" kern="1200" cap="none" spc="0" normalizeH="0" baseline="0" noProof="0">
              <a:ln>
                <a:noFill/>
              </a:ln>
              <a:solidFill>
                <a:srgbClr val="353E43"/>
              </a:solidFill>
              <a:effectLst/>
              <a:uLnTx/>
              <a:uFillTx/>
              <a:latin typeface="Arial" panose="020B0604020202020204" pitchFamily="34" charset="0"/>
              <a:ea typeface="+mn-ea"/>
              <a:cs typeface="Arial"/>
              <a:sym typeface="Arial"/>
            </a:endParaRPr>
          </a:p>
        </p:txBody>
      </p:sp>
      <p:graphicFrame>
        <p:nvGraphicFramePr>
          <p:cNvPr id="4" name="Object 3" descr="A table showing uptake of the influenza vaccine by ethnic group and deprivation decile. The broad trend is that patients in the Black or Mixed Black ethnic groups, and those in more deprived deciles, tend to be less likely to take up the offer of an influenza vaccine. ">
            <a:extLst>
              <a:ext uri="{FF2B5EF4-FFF2-40B4-BE49-F238E27FC236}">
                <a16:creationId xmlns:a16="http://schemas.microsoft.com/office/drawing/2014/main" id="{052F9016-FFEE-09B0-3E49-97D40EC2814E}"/>
              </a:ext>
            </a:extLst>
          </p:cNvPr>
          <p:cNvGraphicFramePr>
            <a:graphicFrameLocks noChangeAspect="1"/>
          </p:cNvGraphicFramePr>
          <p:nvPr>
            <p:extLst>
              <p:ext uri="{D42A27DB-BD31-4B8C-83A1-F6EECF244321}">
                <p14:modId xmlns:p14="http://schemas.microsoft.com/office/powerpoint/2010/main" val="1951750984"/>
              </p:ext>
            </p:extLst>
          </p:nvPr>
        </p:nvGraphicFramePr>
        <p:xfrm>
          <a:off x="825570" y="1833090"/>
          <a:ext cx="8716058" cy="2927658"/>
        </p:xfrm>
        <a:graphic>
          <a:graphicData uri="http://schemas.openxmlformats.org/presentationml/2006/ole">
            <mc:AlternateContent xmlns:mc="http://schemas.openxmlformats.org/markup-compatibility/2006">
              <mc:Choice xmlns:v="urn:schemas-microsoft-com:vml" Requires="v">
                <p:oleObj name="Worksheet" r:id="rId3" imgW="9924876" imgH="3333592" progId="Excel.Sheet.12">
                  <p:link updateAutomatic="1"/>
                </p:oleObj>
              </mc:Choice>
              <mc:Fallback>
                <p:oleObj name="Worksheet" r:id="rId3" imgW="9924876" imgH="3333592" progId="Excel.Sheet.12">
                  <p:link updateAutomatic="1"/>
                  <p:pic>
                    <p:nvPicPr>
                      <p:cNvPr id="4" name="Object 3" descr="A table showing uptake of the influenza vaccine by ethnic group and deprivation decile. The broad trend is that patients in the Black or Mixed Black ethnic groups, and those in more deprived deciles, tend to be less likely to take up the offer of an influenza vaccine. ">
                        <a:extLst>
                          <a:ext uri="{FF2B5EF4-FFF2-40B4-BE49-F238E27FC236}">
                            <a16:creationId xmlns:a16="http://schemas.microsoft.com/office/drawing/2014/main" id="{052F9016-FFEE-09B0-3E49-97D40EC2814E}"/>
                          </a:ext>
                        </a:extLst>
                      </p:cNvPr>
                      <p:cNvPicPr/>
                      <p:nvPr/>
                    </p:nvPicPr>
                    <p:blipFill>
                      <a:blip r:embed="rId4"/>
                      <a:stretch>
                        <a:fillRect/>
                      </a:stretch>
                    </p:blipFill>
                    <p:spPr>
                      <a:xfrm>
                        <a:off x="825570" y="1833090"/>
                        <a:ext cx="8716058" cy="2927658"/>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CC482CD3-E680-0801-0F27-81863490D15A}"/>
              </a:ext>
            </a:extLst>
          </p:cNvPr>
          <p:cNvSpPr txBox="1"/>
          <p:nvPr/>
        </p:nvSpPr>
        <p:spPr>
          <a:xfrm>
            <a:off x="9572625" y="1877662"/>
            <a:ext cx="2014064" cy="138499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
                <a:srgbClr val="000000"/>
              </a:buClr>
              <a:buSzTx/>
              <a:buFontTx/>
              <a:buNone/>
              <a:tabLst/>
              <a:defRPr/>
            </a:pPr>
            <a:r>
              <a:rPr kumimoji="0" lang="en-GB" sz="1200" b="1" i="0" u="none" strike="noStrike" kern="0" cap="none" spc="-20" normalizeH="0" baseline="0" noProof="0">
                <a:ln>
                  <a:noFill/>
                </a:ln>
                <a:solidFill>
                  <a:srgbClr val="353E43"/>
                </a:solidFill>
                <a:effectLst/>
                <a:uLnTx/>
                <a:uFillTx/>
                <a:ea typeface="Aktiv Grotesk" panose="020B0504020202020204" pitchFamily="34" charset="0"/>
                <a:cs typeface="Arial" panose="020B0604020202020204" pitchFamily="34" charset="0"/>
                <a:sym typeface="Arial"/>
              </a:rPr>
              <a:t>Note</a:t>
            </a:r>
            <a:r>
              <a:rPr kumimoji="0" lang="en-GB" sz="1200" b="0" i="0" u="none" strike="noStrike" kern="0" cap="none" spc="-20" normalizeH="0" baseline="0" noProof="0">
                <a:ln>
                  <a:noFill/>
                </a:ln>
                <a:solidFill>
                  <a:srgbClr val="353E43"/>
                </a:solidFill>
                <a:effectLst/>
                <a:uLnTx/>
                <a:uFillTx/>
                <a:ea typeface="Aktiv Grotesk" panose="020B0504020202020204" pitchFamily="34" charset="0"/>
                <a:cs typeface="Arial" panose="020B0604020202020204" pitchFamily="34" charset="0"/>
                <a:sym typeface="Arial"/>
              </a:rPr>
              <a:t>: </a:t>
            </a:r>
            <a:r>
              <a:rPr kumimoji="0" lang="en-GB" sz="1200" b="0" i="0" u="none" strike="noStrike" kern="0" cap="none" spc="0" normalizeH="0" baseline="0" noProof="0">
                <a:ln>
                  <a:noFill/>
                </a:ln>
                <a:solidFill>
                  <a:srgbClr val="333333"/>
                </a:solidFill>
                <a:effectLst/>
                <a:uLnTx/>
                <a:uFillTx/>
              </a:rPr>
              <a:t>Colour-coding is according to a gradient from the highest (dark green) to lowest (dark red) vaccine uptake, with white corresponding to the 50</a:t>
            </a:r>
            <a:r>
              <a:rPr kumimoji="0" lang="en-GB" sz="1200" b="0" i="0" u="none" strike="noStrike" kern="0" cap="none" spc="0" normalizeH="0" baseline="30000" noProof="0">
                <a:ln>
                  <a:noFill/>
                </a:ln>
                <a:solidFill>
                  <a:srgbClr val="333333"/>
                </a:solidFill>
                <a:effectLst/>
                <a:uLnTx/>
                <a:uFillTx/>
              </a:rPr>
              <a:t>th</a:t>
            </a:r>
            <a:r>
              <a:rPr kumimoji="0" lang="en-GB" sz="1200" b="0" i="0" u="none" strike="noStrike" kern="0" cap="none" spc="0" normalizeH="0" baseline="0" noProof="0">
                <a:ln>
                  <a:noFill/>
                </a:ln>
                <a:solidFill>
                  <a:srgbClr val="333333"/>
                </a:solidFill>
                <a:effectLst/>
                <a:uLnTx/>
                <a:uFillTx/>
              </a:rPr>
              <a:t> percentile. </a:t>
            </a:r>
            <a:endParaRPr kumimoji="0" lang="en-GB" sz="1400" b="0" i="0" u="none" strike="noStrike" kern="0" cap="none" spc="-20" normalizeH="0" baseline="0" noProof="0">
              <a:ln>
                <a:noFill/>
              </a:ln>
              <a:solidFill>
                <a:srgbClr val="353E43"/>
              </a:solidFill>
              <a:effectLst/>
              <a:uLnTx/>
              <a:uFillTx/>
              <a:cs typeface="Arial" panose="020B0604020202020204" pitchFamily="34" charset="0"/>
              <a:sym typeface="Arial"/>
            </a:endParaRPr>
          </a:p>
        </p:txBody>
      </p:sp>
      <p:sp>
        <p:nvSpPr>
          <p:cNvPr id="40" name="TextBox 39">
            <a:extLst>
              <a:ext uri="{FF2B5EF4-FFF2-40B4-BE49-F238E27FC236}">
                <a16:creationId xmlns:a16="http://schemas.microsoft.com/office/drawing/2014/main" id="{27B07B3D-F66A-9646-9C2D-95983657B7C2}"/>
              </a:ext>
            </a:extLst>
          </p:cNvPr>
          <p:cNvSpPr txBox="1"/>
          <p:nvPr/>
        </p:nvSpPr>
        <p:spPr bwMode="gray">
          <a:xfrm>
            <a:off x="489100" y="4946978"/>
            <a:ext cx="11097589" cy="1306169"/>
          </a:xfrm>
          <a:prstGeom prst="rect">
            <a:avLst/>
          </a:prstGeom>
          <a:noFill/>
        </p:spPr>
        <p:txBody>
          <a:bodyPr wrap="square" lIns="0" tIns="0" rIns="0" bIns="0" rtlCol="0" anchor="t">
            <a:noAutofit/>
          </a:bodyPr>
          <a:lstStyle/>
          <a:p>
            <a:pPr marL="285750" indent="-285750">
              <a:buClr>
                <a:srgbClr val="000000"/>
              </a:buClr>
              <a:buFont typeface="Arial" panose="020B0604020202020204" pitchFamily="34" charset="0"/>
              <a:buChar char="•"/>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In the 2023 Autumn/Winter, uptake of the influenza </a:t>
            </a:r>
            <a:r>
              <a:rPr lang="en-GB" sz="1400" kern="0">
                <a:solidFill>
                  <a:srgbClr val="353E43"/>
                </a:solidFill>
                <a:latin typeface="Arial"/>
                <a:cs typeface="Arial"/>
                <a:sym typeface="Arial"/>
              </a:rPr>
              <a:t>booster varied significantly by level of deprivation and ethnic group (Fig. 62): </a:t>
            </a:r>
            <a:endParaRPr kumimoji="0" lang="en-GB" sz="1400" b="0" i="0" u="none" strike="noStrike" kern="0" cap="none" spc="0" normalizeH="0" baseline="0" noProof="0">
              <a:ln>
                <a:noFill/>
              </a:ln>
              <a:solidFill>
                <a:srgbClr val="353E43"/>
              </a:solidFill>
              <a:effectLst/>
              <a:uLnTx/>
              <a:uFillTx/>
              <a:latin typeface="Arial"/>
              <a:ea typeface="+mn-ea"/>
              <a:cs typeface="Arial"/>
              <a:sym typeface="Arial"/>
            </a:endParaRPr>
          </a:p>
          <a:p>
            <a:pPr marL="742950" lvl="1" indent="-285750">
              <a:buClr>
                <a:srgbClr val="000000"/>
              </a:buClr>
              <a:buFont typeface="Courier New" panose="02070309020205020404" pitchFamily="49" charset="0"/>
              <a:buChar char="o"/>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We see the highest flu vaccination uptake in the White British and White Irish groups, with high uptake also seen in Indian and Chinese groups, and other Asian backgrounds. Uptake is particularly low in groups with Unknown ethnicity and across all black/mixed black ethnic groups.</a:t>
            </a:r>
          </a:p>
          <a:p>
            <a:pPr marL="742950" lvl="1" indent="-285750">
              <a:buClr>
                <a:srgbClr val="000000"/>
              </a:buClr>
              <a:buFont typeface="Courier New" panose="02070309020205020404" pitchFamily="49" charset="0"/>
              <a:buChar char="o"/>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Across ethnicity groups in London, we see a clear gradient of lower uptake in more deprived IMD deciles to higher uptake in less deprived deciles.</a:t>
            </a:r>
          </a:p>
          <a:p>
            <a:pPr marL="742950" lvl="1" indent="-285750">
              <a:buClr>
                <a:srgbClr val="000000"/>
              </a:buClr>
              <a:buFont typeface="Courier New" panose="02070309020205020404" pitchFamily="49" charset="0"/>
              <a:buChar char="o"/>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Within ethnicity groups we also see low uptake in patients with no IMD decile (i.e. no patient address information) recorded.</a:t>
            </a:r>
          </a:p>
        </p:txBody>
      </p:sp>
      <p:sp>
        <p:nvSpPr>
          <p:cNvPr id="7" name="Rectangle 6">
            <a:extLst>
              <a:ext uri="{FF2B5EF4-FFF2-40B4-BE49-F238E27FC236}">
                <a16:creationId xmlns:a16="http://schemas.microsoft.com/office/drawing/2014/main" id="{3D161FFF-0D9D-4E2F-B39D-E8BE63A5248C}"/>
              </a:ext>
            </a:extLst>
          </p:cNvPr>
          <p:cNvSpPr/>
          <p:nvPr/>
        </p:nvSpPr>
        <p:spPr>
          <a:xfrm>
            <a:off x="489100" y="6455391"/>
            <a:ext cx="9083525"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53E43"/>
                </a:solidFill>
                <a:effectLst/>
                <a:uLnTx/>
                <a:uFillTx/>
                <a:latin typeface="Arial"/>
                <a:ea typeface="+mn-ea"/>
                <a:cs typeface="Arial" panose="020B0604020202020204" pitchFamily="34" charset="0"/>
              </a:rPr>
              <a:t>Source: </a:t>
            </a:r>
            <a:r>
              <a:rPr kumimoji="0" lang="en-GB" sz="1000" b="0" i="0" u="none" strike="noStrike" kern="1200" cap="none" spc="0" normalizeH="0" baseline="0" noProof="0">
                <a:ln>
                  <a:noFill/>
                </a:ln>
                <a:solidFill>
                  <a:srgbClr val="353E43"/>
                </a:solidFill>
                <a:effectLst/>
                <a:uLnTx/>
                <a:uFillTx/>
                <a:latin typeface="Arial"/>
                <a:ea typeface="+mn-ea"/>
                <a:cs typeface="Arial" panose="020B0604020202020204" pitchFamily="34" charset="0"/>
              </a:rPr>
              <a:t>NHS Foundry</a:t>
            </a:r>
            <a:endParaRPr kumimoji="0" lang="en-US" sz="1000" b="0" i="0" u="none" strike="noStrike" kern="1200" cap="none" spc="0" normalizeH="0" baseline="0" noProof="0">
              <a:ln>
                <a:noFill/>
              </a:ln>
              <a:solidFill>
                <a:srgbClr val="353E43"/>
              </a:solidFill>
              <a:effectLst/>
              <a:uLnTx/>
              <a:uFillTx/>
              <a:latin typeface="Arial"/>
              <a:ea typeface="+mn-ea"/>
              <a:cs typeface="Arial" panose="020B0604020202020204" pitchFamily="34" charset="0"/>
            </a:endParaRPr>
          </a:p>
        </p:txBody>
      </p:sp>
      <p:sp>
        <p:nvSpPr>
          <p:cNvPr id="3" name="TextBox 2">
            <a:extLst>
              <a:ext uri="{FF2B5EF4-FFF2-40B4-BE49-F238E27FC236}">
                <a16:creationId xmlns:a16="http://schemas.microsoft.com/office/drawing/2014/main" id="{03B7A41A-97C6-7199-FA93-987346477D5F}"/>
              </a:ext>
              <a:ext uri="{C183D7F6-B498-43B3-948B-1728B52AA6E4}">
                <adec:decorative xmlns:adec="http://schemas.microsoft.com/office/drawing/2017/decorative" val="1"/>
              </a:ext>
            </a:extLst>
          </p:cNvPr>
          <p:cNvSpPr txBox="1"/>
          <p:nvPr/>
        </p:nvSpPr>
        <p:spPr bwMode="gray">
          <a:xfrm>
            <a:off x="6138302" y="1588079"/>
            <a:ext cx="1522338" cy="164776"/>
          </a:xfrm>
          <a:prstGeom prst="rect">
            <a:avLst/>
          </a:prstGeom>
          <a:noFill/>
        </p:spPr>
        <p:txBody>
          <a:bodyPr wrap="square" lIns="0" tIns="0" rIns="0" bIns="0" rtlCol="0">
            <a:noAutofit/>
          </a:bodyPr>
          <a:lstStyle/>
          <a:p>
            <a:pPr algn="l">
              <a:spcBef>
                <a:spcPts val="0"/>
              </a:spcBef>
            </a:pPr>
            <a:r>
              <a:rPr lang="en-GB" sz="1200" b="1">
                <a:solidFill>
                  <a:srgbClr val="004A82"/>
                </a:solidFill>
                <a:latin typeface="+mn-lt"/>
                <a:cs typeface="Arial" pitchFamily="34" charset="0"/>
              </a:rPr>
              <a:t>Deprivation decile</a:t>
            </a:r>
          </a:p>
        </p:txBody>
      </p:sp>
    </p:spTree>
    <p:extLst>
      <p:ext uri="{BB962C8B-B14F-4D97-AF65-F5344CB8AC3E}">
        <p14:creationId xmlns:p14="http://schemas.microsoft.com/office/powerpoint/2010/main" val="27066113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0" name="Title 2">
            <a:extLst>
              <a:ext uri="{FF2B5EF4-FFF2-40B4-BE49-F238E27FC236}">
                <a16:creationId xmlns:a16="http://schemas.microsoft.com/office/drawing/2014/main" id="{23A2DC08-ACBF-814F-AB3C-4F7FFB9830CA}"/>
              </a:ext>
            </a:extLst>
          </p:cNvPr>
          <p:cNvSpPr>
            <a:spLocks noGrp="1"/>
          </p:cNvSpPr>
          <p:nvPr>
            <p:ph type="title"/>
          </p:nvPr>
        </p:nvSpPr>
        <p:spPr>
          <a:xfrm>
            <a:off x="636727" y="550028"/>
            <a:ext cx="10751768" cy="507791"/>
          </a:xfrm>
          <a:noFill/>
          <a:ln>
            <a:noFill/>
          </a:ln>
        </p:spPr>
        <p:style>
          <a:lnRef idx="2">
            <a:schemeClr val="dk1">
              <a:shade val="50000"/>
            </a:schemeClr>
          </a:lnRef>
          <a:fillRef idx="1">
            <a:schemeClr val="dk1"/>
          </a:fillRef>
          <a:effectRef idx="0">
            <a:schemeClr val="dk1"/>
          </a:effectRef>
          <a:fontRef idx="minor">
            <a:schemeClr val="lt1"/>
          </a:fontRef>
        </p:style>
        <p:txBody>
          <a:bodyPr anchor="t" anchorCtr="0">
            <a:spAutoFit/>
          </a:bodyPr>
          <a:lstStyle/>
          <a:p>
            <a:r>
              <a:rPr lang="en-GB" sz="3000" spc="190">
                <a:solidFill>
                  <a:schemeClr val="accent3">
                    <a:lumMod val="75000"/>
                  </a:schemeClr>
                </a:solidFill>
                <a:ea typeface="Aktiv Grotesk" panose="020B0504020202020204" pitchFamily="34" charset="0"/>
              </a:rPr>
              <a:t>MMR VACCINATION COVERAGE IN LONDON</a:t>
            </a:r>
            <a:endParaRPr lang="en-US" sz="3000" spc="190">
              <a:solidFill>
                <a:schemeClr val="accent3">
                  <a:lumMod val="75000"/>
                </a:schemeClr>
              </a:solidFill>
              <a:latin typeface="Arial" panose="020B0604020202020204" pitchFamily="34" charset="0"/>
              <a:ea typeface="Aktiv Grotesk" panose="020B0504020202020204" pitchFamily="34" charset="0"/>
              <a:cs typeface="Arial" panose="020B0604020202020204" pitchFamily="34" charset="0"/>
            </a:endParaRPr>
          </a:p>
        </p:txBody>
      </p:sp>
      <p:sp>
        <p:nvSpPr>
          <p:cNvPr id="7" name="Text Placeholder 5">
            <a:extLst>
              <a:ext uri="{FF2B5EF4-FFF2-40B4-BE49-F238E27FC236}">
                <a16:creationId xmlns:a16="http://schemas.microsoft.com/office/drawing/2014/main" id="{475230AA-A089-4C96-999B-797ECB246F25}"/>
              </a:ext>
            </a:extLst>
          </p:cNvPr>
          <p:cNvSpPr txBox="1">
            <a:spLocks/>
          </p:cNvSpPr>
          <p:nvPr/>
        </p:nvSpPr>
        <p:spPr>
          <a:xfrm>
            <a:off x="636727" y="1019514"/>
            <a:ext cx="11005742" cy="707886"/>
          </a:xfrm>
          <a:prstGeom prst="rect">
            <a:avLst/>
          </a:prstGeom>
        </p:spPr>
        <p:txBody>
          <a:bodyPr vert="horz" wrap="square" lIns="0" tIns="45720" rIns="91440" bIns="45720" rtlCol="0" anchor="t" anchorCtr="0">
            <a:sp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1200" cap="none" spc="-20" normalizeH="0" baseline="0" noProof="0">
                <a:ln>
                  <a:noFill/>
                </a:ln>
                <a:solidFill>
                  <a:srgbClr val="353E43"/>
                </a:solidFill>
                <a:effectLst/>
                <a:uLnTx/>
                <a:uFillTx/>
                <a:latin typeface="Arial"/>
                <a:ea typeface="Aktiv Grotesk" panose="020B0504020202020204" pitchFamily="34" charset="0"/>
                <a:cs typeface="Arial"/>
                <a:sym typeface="Arial"/>
              </a:rPr>
              <a:t>London’s MMR vaccine uptake is significantly lower than for England and has been on a downward </a:t>
            </a:r>
            <a:r>
              <a:rPr lang="en-GB" sz="2000" spc="-20">
                <a:solidFill>
                  <a:srgbClr val="353E43"/>
                </a:solidFill>
                <a:latin typeface="Arial"/>
                <a:ea typeface="Aktiv Grotesk" panose="020B0504020202020204" pitchFamily="34" charset="0"/>
                <a:cs typeface="Arial"/>
                <a:sym typeface="Arial"/>
              </a:rPr>
              <a:t>trend</a:t>
            </a:r>
            <a:r>
              <a:rPr kumimoji="0" lang="en-GB" sz="2000" b="0" i="0" u="none" strike="noStrike" kern="1200" cap="none" spc="-20" normalizeH="0" baseline="0" noProof="0">
                <a:ln>
                  <a:noFill/>
                </a:ln>
                <a:solidFill>
                  <a:srgbClr val="353E43"/>
                </a:solidFill>
                <a:effectLst/>
                <a:uLnTx/>
                <a:uFillTx/>
                <a:latin typeface="Arial"/>
                <a:ea typeface="Aktiv Grotesk" panose="020B0504020202020204" pitchFamily="34" charset="0"/>
                <a:cs typeface="Arial"/>
                <a:sym typeface="Arial"/>
              </a:rPr>
              <a:t> since 2015/16</a:t>
            </a:r>
          </a:p>
        </p:txBody>
      </p:sp>
      <p:sp>
        <p:nvSpPr>
          <p:cNvPr id="3" name="TextBox 2">
            <a:extLst>
              <a:ext uri="{FF2B5EF4-FFF2-40B4-BE49-F238E27FC236}">
                <a16:creationId xmlns:a16="http://schemas.microsoft.com/office/drawing/2014/main" id="{A7D2C5AE-026E-D82E-ECB1-E38894EDFC50}"/>
              </a:ext>
            </a:extLst>
          </p:cNvPr>
          <p:cNvSpPr txBox="1"/>
          <p:nvPr/>
        </p:nvSpPr>
        <p:spPr bwMode="gray">
          <a:xfrm>
            <a:off x="636727" y="1779951"/>
            <a:ext cx="5921728" cy="4760319"/>
          </a:xfrm>
          <a:prstGeom prst="rect">
            <a:avLst/>
          </a:prstGeom>
          <a:noFill/>
        </p:spPr>
        <p:txBody>
          <a:bodyPr wrap="square" lIns="0" tIns="0" rIns="0" bIns="0" rtlCol="0" anchor="t">
            <a:noAutofit/>
          </a:bodyPr>
          <a:lstStyle/>
          <a:p>
            <a:pPr marL="285750" marR="0" lvl="0" indent="-285750" algn="l" defTabSz="914400" rtl="0" eaLnBrk="1" fontAlgn="auto" latinLnBrk="0" hangingPunct="1">
              <a:lnSpc>
                <a:spcPct val="100000"/>
              </a:lnSpc>
              <a:spcBef>
                <a:spcPts val="0"/>
              </a:spcBef>
              <a:spcAft>
                <a:spcPts val="300"/>
              </a:spcAft>
              <a:buClr>
                <a:srgbClr val="000000"/>
              </a:buClr>
              <a:buSzTx/>
              <a:buFont typeface="Arial" panose="020B0604020202020204" pitchFamily="34" charset="0"/>
              <a:buChar char="•"/>
              <a:tabLst/>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Two doses of the Measles, Mumps and Rubella (MMR) vaccine </a:t>
            </a:r>
            <a:r>
              <a:rPr lang="en-GB" sz="1400" kern="0">
                <a:solidFill>
                  <a:srgbClr val="353E43"/>
                </a:solidFill>
                <a:latin typeface="Arial"/>
                <a:cs typeface="Arial"/>
                <a:sym typeface="Arial"/>
              </a:rPr>
              <a:t>prevents 99% of measles and rubella, and 88% of mumps infections.</a:t>
            </a:r>
          </a:p>
          <a:p>
            <a:pPr marL="285750" marR="0" lvl="0" indent="-285750" algn="l" defTabSz="914400" rtl="0" eaLnBrk="1" fontAlgn="auto" latinLnBrk="0" hangingPunct="1">
              <a:lnSpc>
                <a:spcPct val="100000"/>
              </a:lnSpc>
              <a:spcBef>
                <a:spcPts val="0"/>
              </a:spcBef>
              <a:spcAft>
                <a:spcPts val="300"/>
              </a:spcAft>
              <a:buClr>
                <a:srgbClr val="000000"/>
              </a:buClr>
              <a:buSzTx/>
              <a:buFont typeface="Arial" panose="020B0604020202020204" pitchFamily="34" charset="0"/>
              <a:buChar char="•"/>
              <a:tabLst/>
              <a:defRPr/>
            </a:pPr>
            <a:r>
              <a:rPr lang="en-GB" sz="1400" kern="0">
                <a:solidFill>
                  <a:srgbClr val="353E43"/>
                </a:solidFill>
                <a:latin typeface="Arial"/>
                <a:cs typeface="Arial"/>
                <a:sym typeface="Arial"/>
              </a:rPr>
              <a:t>The coverage of full vaccination with MMR (2 doses) in London was 74.0% in 2022/23, lower than for England (84.5%) and well below the WHO target of 95% required for herd immunity</a:t>
            </a:r>
            <a:r>
              <a:rPr lang="en-GB" sz="1400" kern="0" baseline="30000">
                <a:solidFill>
                  <a:srgbClr val="353E43"/>
                </a:solidFill>
                <a:latin typeface="Arial"/>
                <a:cs typeface="Arial"/>
                <a:sym typeface="Arial"/>
              </a:rPr>
              <a:t>1</a:t>
            </a:r>
            <a:r>
              <a:rPr lang="en-GB" sz="1400" kern="0">
                <a:solidFill>
                  <a:srgbClr val="353E43"/>
                </a:solidFill>
                <a:latin typeface="Arial"/>
                <a:cs typeface="Arial"/>
                <a:sym typeface="Arial"/>
              </a:rPr>
              <a:t>. </a:t>
            </a:r>
            <a:endParaRPr kumimoji="0" lang="en-GB" sz="1400" b="0" i="0" u="none" strike="noStrike" kern="0" cap="none" spc="0" normalizeH="0" baseline="0" noProof="0">
              <a:ln>
                <a:noFill/>
              </a:ln>
              <a:solidFill>
                <a:srgbClr val="353E43"/>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300"/>
              </a:spcAft>
              <a:buClr>
                <a:srgbClr val="000000"/>
              </a:buClr>
              <a:buSzTx/>
              <a:buFont typeface="Arial" panose="020B0604020202020204" pitchFamily="34" charset="0"/>
              <a:buChar char="•"/>
              <a:tabLst/>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Coverage varies markedly across London boroughs from the lowest coverage in Hackney (56.3%) to the highest in Bromley (87%)</a:t>
            </a:r>
          </a:p>
          <a:p>
            <a:pPr marL="285750" marR="0" lvl="0" indent="-285750" algn="l" defTabSz="914400" rtl="0" eaLnBrk="1" fontAlgn="auto" latinLnBrk="0" hangingPunct="1">
              <a:lnSpc>
                <a:spcPct val="100000"/>
              </a:lnSpc>
              <a:spcBef>
                <a:spcPts val="0"/>
              </a:spcBef>
              <a:spcAft>
                <a:spcPts val="300"/>
              </a:spcAft>
              <a:buClr>
                <a:srgbClr val="000000"/>
              </a:buClr>
              <a:buSzTx/>
              <a:buFont typeface="Arial" panose="020B0604020202020204" pitchFamily="34" charset="0"/>
              <a:buChar char="•"/>
              <a:tabLst/>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With the exception of the most deprived decile, there was no clear pattern in proportion of children aged 5 registered at GP practices receiving two doses of MMR in 2022/23 by deprivation level</a:t>
            </a:r>
            <a:r>
              <a:rPr kumimoji="0" lang="en-GB" sz="1400" b="0" i="0" u="none" strike="noStrike" kern="0" cap="none" spc="0" normalizeH="0" baseline="30000" noProof="0">
                <a:ln>
                  <a:noFill/>
                </a:ln>
                <a:solidFill>
                  <a:srgbClr val="353E43"/>
                </a:solidFill>
                <a:effectLst/>
                <a:uLnTx/>
                <a:uFillTx/>
                <a:latin typeface="Arial"/>
                <a:ea typeface="+mn-ea"/>
                <a:cs typeface="Arial"/>
                <a:sym typeface="Arial"/>
              </a:rPr>
              <a:t>2</a:t>
            </a:r>
            <a:r>
              <a:rPr kumimoji="0" lang="en-GB" sz="1400" b="0" i="0" u="none" strike="noStrike" kern="0" cap="none" spc="0" normalizeH="0" baseline="0" noProof="0">
                <a:ln>
                  <a:noFill/>
                </a:ln>
                <a:solidFill>
                  <a:srgbClr val="353E43"/>
                </a:solidFill>
                <a:effectLst/>
                <a:uLnTx/>
                <a:uFillTx/>
                <a:latin typeface="Arial"/>
                <a:ea typeface="+mn-ea"/>
                <a:cs typeface="Arial"/>
                <a:sym typeface="Arial"/>
              </a:rPr>
              <a:t> (Fig. 63)</a:t>
            </a:r>
          </a:p>
          <a:p>
            <a:pPr marL="285750" marR="0" lvl="0" indent="-285750" algn="l" defTabSz="914400" rtl="0" eaLnBrk="1" fontAlgn="auto" latinLnBrk="0" hangingPunct="1">
              <a:lnSpc>
                <a:spcPct val="100000"/>
              </a:lnSpc>
              <a:spcBef>
                <a:spcPts val="0"/>
              </a:spcBef>
              <a:spcAft>
                <a:spcPts val="300"/>
              </a:spcAft>
              <a:buClr>
                <a:srgbClr val="000000"/>
              </a:buClr>
              <a:buSzTx/>
              <a:buFont typeface="Arial" panose="020B0604020202020204" pitchFamily="34" charset="0"/>
              <a:buChar char="•"/>
              <a:tabLst/>
              <a:defRPr/>
            </a:pPr>
            <a:r>
              <a:rPr lang="en-GB" sz="1400" kern="0">
                <a:solidFill>
                  <a:srgbClr val="353E43"/>
                </a:solidFill>
                <a:latin typeface="Arial"/>
                <a:cs typeface="Arial"/>
                <a:sym typeface="Arial"/>
              </a:rPr>
              <a:t>Research looking at vaccine coverage between 2006 and 2021 found that Black African and Caribbean children were less likely to be vaccinated with MMR, and that this disparity increased over time</a:t>
            </a:r>
            <a:r>
              <a:rPr lang="en-GB" sz="1400" kern="0" baseline="30000">
                <a:solidFill>
                  <a:srgbClr val="353E43"/>
                </a:solidFill>
                <a:latin typeface="Arial"/>
                <a:cs typeface="Arial"/>
                <a:sym typeface="Arial"/>
              </a:rPr>
              <a:t>3</a:t>
            </a:r>
            <a:r>
              <a:rPr lang="en-GB" sz="1400" kern="0">
                <a:solidFill>
                  <a:srgbClr val="353E43"/>
                </a:solidFill>
                <a:latin typeface="Arial"/>
                <a:cs typeface="Arial"/>
                <a:sym typeface="Arial"/>
              </a:rPr>
              <a:t>. </a:t>
            </a:r>
          </a:p>
          <a:p>
            <a:pPr marL="285750" marR="0" lvl="0" indent="-285750" algn="l" defTabSz="914400" rtl="0" eaLnBrk="1" fontAlgn="auto" latinLnBrk="0" hangingPunct="1">
              <a:lnSpc>
                <a:spcPct val="100000"/>
              </a:lnSpc>
              <a:spcBef>
                <a:spcPts val="0"/>
              </a:spcBef>
              <a:spcAft>
                <a:spcPts val="300"/>
              </a:spcAft>
              <a:buClr>
                <a:srgbClr val="000000"/>
              </a:buClr>
              <a:buSzTx/>
              <a:buFont typeface="Arial" panose="020B0604020202020204" pitchFamily="34" charset="0"/>
              <a:buChar char="•"/>
              <a:tabLst/>
              <a:defRPr/>
            </a:pPr>
            <a:r>
              <a:rPr lang="en-GB" sz="1400" kern="0">
                <a:solidFill>
                  <a:srgbClr val="353E43"/>
                </a:solidFill>
                <a:latin typeface="Arial"/>
                <a:cs typeface="Arial"/>
                <a:sym typeface="Arial"/>
              </a:rPr>
              <a:t>COVID-19 led to a significant decrease in the uptake of MMR in England, occurring to a lesser extent in White children relative to other ethnic groups.</a:t>
            </a:r>
            <a:r>
              <a:rPr lang="en-GB" sz="1400" kern="0" baseline="30000">
                <a:solidFill>
                  <a:srgbClr val="353E43"/>
                </a:solidFill>
                <a:latin typeface="Arial"/>
                <a:cs typeface="Arial"/>
                <a:sym typeface="Arial"/>
              </a:rPr>
              <a:t>4</a:t>
            </a:r>
            <a:r>
              <a:rPr kumimoji="0" lang="en-GB" sz="1400" b="0" i="0" u="none" strike="noStrike" kern="0" cap="none" spc="0" normalizeH="0" baseline="0" noProof="0">
                <a:ln>
                  <a:noFill/>
                </a:ln>
                <a:solidFill>
                  <a:srgbClr val="353E43"/>
                </a:solidFill>
                <a:effectLst/>
                <a:uLnTx/>
                <a:uFillTx/>
                <a:latin typeface="Arial"/>
                <a:ea typeface="+mn-ea"/>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800" b="1" i="0" u="none" strike="noStrike" kern="0" cap="none" spc="0" normalizeH="0" baseline="0" noProof="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200" b="1" i="0" u="none" strike="noStrike" kern="0" cap="none" spc="0" normalizeH="0" baseline="0" noProof="0">
                <a:ln>
                  <a:noFill/>
                </a:ln>
                <a:solidFill>
                  <a:srgbClr val="353E43"/>
                </a:solidFill>
                <a:effectLst/>
                <a:uLnTx/>
                <a:uFillTx/>
                <a:latin typeface="Arial"/>
                <a:ea typeface="+mn-ea"/>
                <a:cs typeface="Arial"/>
              </a:rPr>
              <a:t>Note</a:t>
            </a:r>
            <a:r>
              <a:rPr kumimoji="0" lang="en-GB" sz="1200" b="0" i="0" u="none" strike="noStrike" kern="0" cap="none" spc="0" normalizeH="0" baseline="0" noProof="0">
                <a:ln>
                  <a:noFill/>
                </a:ln>
                <a:solidFill>
                  <a:srgbClr val="353E43"/>
                </a:solidFill>
                <a:effectLst/>
                <a:uLnTx/>
                <a:uFillTx/>
                <a:latin typeface="Arial"/>
                <a:ea typeface="+mn-ea"/>
                <a:cs typeface="Arial"/>
              </a:rPr>
              <a:t>:(1) The graph provides data comparing the average proportion of children at each GP practice in London receiving two doses of MMR in 2022/23 by IMD rank.</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1200" kern="0">
                <a:solidFill>
                  <a:srgbClr val="353E43"/>
                </a:solidFill>
                <a:latin typeface="Arial"/>
                <a:cs typeface="Arial"/>
              </a:rPr>
              <a:t>(2) The higher uptake of MMR observed in GP practices in the most deprived areas may be affected by a relatively much smaller number of patients within these practices compared to the other deciles.</a:t>
            </a:r>
            <a:r>
              <a:rPr kumimoji="0" lang="en-GB" sz="1200" b="0" i="0" u="none" strike="noStrike" kern="0" cap="none" spc="0" normalizeH="0" baseline="0" noProof="0">
                <a:ln>
                  <a:noFill/>
                </a:ln>
                <a:solidFill>
                  <a:srgbClr val="353E43"/>
                </a:solidFill>
                <a:effectLst/>
                <a:uLnTx/>
                <a:uFillTx/>
                <a:latin typeface="Arial"/>
                <a:ea typeface="+mn-ea"/>
                <a:cs typeface="Arial"/>
              </a:rPr>
              <a:t>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53E43"/>
              </a:solidFill>
              <a:effectLst/>
              <a:uLnTx/>
              <a:uFillTx/>
              <a:latin typeface="Arial"/>
              <a:ea typeface="+mn-ea"/>
              <a:cs typeface="Arial"/>
            </a:endParaRPr>
          </a:p>
        </p:txBody>
      </p:sp>
      <p:sp>
        <p:nvSpPr>
          <p:cNvPr id="13" name="Text Placeholder 5">
            <a:extLst>
              <a:ext uri="{FF2B5EF4-FFF2-40B4-BE49-F238E27FC236}">
                <a16:creationId xmlns:a16="http://schemas.microsoft.com/office/drawing/2014/main" id="{620BB78F-C9DC-BC46-91C5-52E6C61465C4}"/>
              </a:ext>
            </a:extLst>
          </p:cNvPr>
          <p:cNvSpPr txBox="1">
            <a:spLocks/>
          </p:cNvSpPr>
          <p:nvPr/>
        </p:nvSpPr>
        <p:spPr>
          <a:xfrm>
            <a:off x="6810703" y="1727400"/>
            <a:ext cx="4893248" cy="275841"/>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GB" sz="1400" b="1" i="0" u="none" strike="noStrike" kern="1200" cap="none" spc="0" normalizeH="0" baseline="0" noProof="0">
                <a:ln>
                  <a:noFill/>
                </a:ln>
                <a:solidFill>
                  <a:srgbClr val="353E43"/>
                </a:solidFill>
                <a:effectLst/>
                <a:uLnTx/>
                <a:uFillTx/>
                <a:latin typeface="Arial"/>
                <a:cs typeface="Arial"/>
                <a:sym typeface="Arial"/>
              </a:rPr>
              <a:t>Fig </a:t>
            </a:r>
            <a:r>
              <a:rPr lang="en-GB" sz="1400">
                <a:solidFill>
                  <a:srgbClr val="353E43"/>
                </a:solidFill>
                <a:latin typeface="Arial"/>
                <a:cs typeface="Arial"/>
                <a:sym typeface="Arial"/>
              </a:rPr>
              <a:t>63</a:t>
            </a:r>
            <a:r>
              <a:rPr kumimoji="0" lang="en-GB" sz="1400" b="1" i="0" u="none" strike="noStrike" kern="1200" cap="none" spc="0" normalizeH="0" baseline="0" noProof="0">
                <a:ln>
                  <a:noFill/>
                </a:ln>
                <a:solidFill>
                  <a:srgbClr val="353E43"/>
                </a:solidFill>
                <a:effectLst/>
                <a:uLnTx/>
                <a:uFillTx/>
                <a:latin typeface="Arial"/>
                <a:cs typeface="Arial"/>
                <a:sym typeface="Arial"/>
              </a:rPr>
              <a:t>. Proportion of children aged 5, who received a reinforcing dose of DTaP/IPV and 2 doses of an MMR vaccine between the ages of 1 and 5 years in 2022/23 at London GP practices, by deprivation decile</a:t>
            </a:r>
            <a:endParaRPr kumimoji="0" lang="en-GB" sz="1400" b="0" i="1" u="none" strike="noStrike" kern="1200" cap="none" spc="0" normalizeH="0" baseline="0" noProof="0">
              <a:ln>
                <a:noFill/>
              </a:ln>
              <a:solidFill>
                <a:srgbClr val="353E43"/>
              </a:solidFill>
              <a:effectLst/>
              <a:uLnTx/>
              <a:uFillTx/>
              <a:latin typeface="Arial"/>
              <a:cs typeface="Arial"/>
              <a:sym typeface="Arial"/>
            </a:endParaRPr>
          </a:p>
        </p:txBody>
      </p:sp>
      <p:graphicFrame>
        <p:nvGraphicFramePr>
          <p:cNvPr id="4" name="Chart 3" descr="A bar chart showing the proportion of children aged 5 receiving DTaP/IPV and 2 doses of MMR between the aged of 1 and 5 years in 2022/23 by deprivation decile for London GP practices. The chart shows there is no clear pattern of uptake with deprivation. The highest uptake is observed in the most deprived decile, at 80%. ">
            <a:extLst>
              <a:ext uri="{FF2B5EF4-FFF2-40B4-BE49-F238E27FC236}">
                <a16:creationId xmlns:a16="http://schemas.microsoft.com/office/drawing/2014/main" id="{8D34586B-02D7-8CD4-2BA1-30E560211136}"/>
              </a:ext>
            </a:extLst>
          </p:cNvPr>
          <p:cNvGraphicFramePr>
            <a:graphicFrameLocks/>
          </p:cNvGraphicFramePr>
          <p:nvPr>
            <p:extLst>
              <p:ext uri="{D42A27DB-BD31-4B8C-83A1-F6EECF244321}">
                <p14:modId xmlns:p14="http://schemas.microsoft.com/office/powerpoint/2010/main" val="783446131"/>
              </p:ext>
            </p:extLst>
          </p:nvPr>
        </p:nvGraphicFramePr>
        <p:xfrm>
          <a:off x="6810703" y="2672822"/>
          <a:ext cx="4893248" cy="3635151"/>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a:extLst>
              <a:ext uri="{FF2B5EF4-FFF2-40B4-BE49-F238E27FC236}">
                <a16:creationId xmlns:a16="http://schemas.microsoft.com/office/drawing/2014/main" id="{93F78F67-7F45-48BC-9F05-47DC7E7DBB6D}"/>
              </a:ext>
            </a:extLst>
          </p:cNvPr>
          <p:cNvSpPr/>
          <p:nvPr/>
        </p:nvSpPr>
        <p:spPr>
          <a:xfrm>
            <a:off x="552261" y="6540270"/>
            <a:ext cx="11314962" cy="246221"/>
          </a:xfrm>
          <a:prstGeom prst="rect">
            <a:avLst/>
          </a:prstGeom>
        </p:spPr>
        <p:txBody>
          <a:bodyPr wrap="square">
            <a:spAutoFit/>
          </a:bodyPr>
          <a:lstStyle/>
          <a:p>
            <a:pPr>
              <a:defRPr/>
            </a:pPr>
            <a:r>
              <a:rPr kumimoji="0" lang="en-GB" sz="1000" b="0" i="0" u="none" strike="noStrike" kern="1200" cap="none" spc="0" normalizeH="0" baseline="0" noProof="0">
                <a:ln>
                  <a:noFill/>
                </a:ln>
                <a:effectLst/>
                <a:uLnTx/>
                <a:uFillTx/>
                <a:latin typeface="Arial"/>
                <a:ea typeface="+mn-ea"/>
                <a:cs typeface="Arial"/>
              </a:rPr>
              <a:t>Source: (1) </a:t>
            </a:r>
            <a:r>
              <a:rPr kumimoji="0" lang="en-GB" sz="1000" b="0" i="0" u="none" strike="noStrike" kern="1200" cap="none" spc="0" normalizeH="0" baseline="0" noProof="0">
                <a:ln>
                  <a:noFill/>
                </a:ln>
                <a:effectLst/>
                <a:uLnTx/>
                <a:uFillTx/>
                <a:latin typeface="Arial"/>
                <a:ea typeface="+mn-ea"/>
                <a:cs typeface="Arial"/>
                <a:hlinkClick r:id="rId4"/>
              </a:rPr>
              <a:t>OHID</a:t>
            </a:r>
            <a:r>
              <a:rPr kumimoji="0" lang="en-GB" sz="1000" b="0" i="0" u="none" strike="noStrike" kern="1200" cap="none" spc="0" normalizeH="0" baseline="0" noProof="0">
                <a:ln>
                  <a:noFill/>
                </a:ln>
                <a:effectLst/>
                <a:uLnTx/>
                <a:uFillTx/>
                <a:latin typeface="Arial"/>
                <a:ea typeface="+mn-ea"/>
                <a:cs typeface="Arial"/>
              </a:rPr>
              <a:t> (2) </a:t>
            </a:r>
            <a:r>
              <a:rPr kumimoji="0" lang="en-GB" sz="1000" b="0" i="0" u="none" strike="noStrike" kern="1200" cap="none" spc="0" normalizeH="0" baseline="0" noProof="0">
                <a:ln>
                  <a:noFill/>
                </a:ln>
                <a:effectLst/>
                <a:uLnTx/>
                <a:uFillTx/>
                <a:latin typeface="Arial"/>
                <a:ea typeface="+mn-ea"/>
                <a:cs typeface="Arial"/>
                <a:hlinkClick r:id="rId5"/>
              </a:rPr>
              <a:t>QOF 2022/23</a:t>
            </a:r>
            <a:r>
              <a:rPr kumimoji="0" lang="en-GB" sz="1000" b="0" i="0" u="none" strike="noStrike" kern="1200" cap="none" spc="0" normalizeH="0" baseline="0" noProof="0">
                <a:ln>
                  <a:noFill/>
                </a:ln>
                <a:effectLst/>
                <a:uLnTx/>
                <a:uFillTx/>
                <a:latin typeface="Arial"/>
                <a:ea typeface="+mn-ea"/>
                <a:cs typeface="Arial"/>
              </a:rPr>
              <a:t> </a:t>
            </a:r>
            <a:r>
              <a:rPr kumimoji="0" lang="en-GB" sz="1000" b="0" i="0" u="none" strike="noStrike" kern="1200" cap="none" spc="0" normalizeH="0" baseline="0" noProof="0">
                <a:ln>
                  <a:noFill/>
                </a:ln>
                <a:effectLst/>
                <a:uLnTx/>
                <a:uFillTx/>
                <a:latin typeface="Arial"/>
                <a:ea typeface="+mn-ea"/>
                <a:cs typeface="+mn-cs"/>
              </a:rPr>
              <a:t>(3) </a:t>
            </a:r>
            <a:r>
              <a:rPr lang="en-GB" sz="1000" b="0" i="0">
                <a:effectLst/>
                <a:latin typeface="Source Sans Pro" panose="020B0503030403020204" pitchFamily="34" charset="0"/>
                <a:hlinkClick r:id="rId6"/>
              </a:rPr>
              <a:t>Ethnic inequities in routine childhood vaccinations in England 2006–2021 </a:t>
            </a:r>
            <a:r>
              <a:rPr lang="en-GB" sz="1000" b="0" i="0">
                <a:effectLst/>
                <a:latin typeface="Source Sans Pro" panose="020B0503030403020204" pitchFamily="34" charset="0"/>
              </a:rPr>
              <a:t>(4) </a:t>
            </a:r>
            <a:r>
              <a:rPr lang="en-GB" sz="1000">
                <a:hlinkClick r:id="rId7">
                  <a:extLst>
                    <a:ext uri="{A12FA001-AC4F-418D-AE19-62706E023703}">
                      <ahyp:hlinkClr xmlns:ahyp="http://schemas.microsoft.com/office/drawing/2018/hyperlinkcolor" val="tx"/>
                    </a:ext>
                  </a:extLst>
                </a:hlinkClick>
              </a:rPr>
              <a:t>National rates and disparities in childhood vaccination during the COVID-19 pandemic</a:t>
            </a:r>
            <a:endParaRPr kumimoji="0" lang="en-GB" sz="1000" b="0" i="0" u="none" strike="noStrike" kern="1200" cap="none" spc="0" normalizeH="0" baseline="0" noProof="0">
              <a:ln>
                <a:noFill/>
              </a:ln>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29311978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7BE78A86-DC0F-479B-A802-03466DCE0A33}"/>
              </a:ext>
            </a:extLst>
          </p:cNvPr>
          <p:cNvSpPr txBox="1">
            <a:spLocks noGrp="1"/>
          </p:cNvSpPr>
          <p:nvPr>
            <p:ph type="title" idx="4294967295"/>
          </p:nvPr>
        </p:nvSpPr>
        <p:spPr>
          <a:xfrm>
            <a:off x="636727" y="550028"/>
            <a:ext cx="10751768" cy="507791"/>
          </a:xfrm>
          <a:prstGeom prst="rect">
            <a:avLst/>
          </a:prstGeom>
          <a:noFill/>
          <a:ln w="25400" cap="flat" cmpd="sng" algn="ctr">
            <a:noFill/>
            <a:prstDash val="solid"/>
          </a:ln>
          <a:effectLst/>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0" tIns="45700" rIns="91425" bIns="457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rgbClr val="EE266D"/>
              </a:buClr>
              <a:buSzPts val="2800"/>
              <a:buFont typeface="Arial"/>
              <a:buNone/>
              <a:tabLst/>
              <a:defRPr/>
            </a:pPr>
            <a:r>
              <a:rPr kumimoji="0" lang="en-GB" sz="3000" b="1" i="0" u="none" strike="noStrike" kern="0" cap="none" spc="190" normalizeH="0" baseline="0" noProof="0">
                <a:ln>
                  <a:noFill/>
                </a:ln>
                <a:solidFill>
                  <a:schemeClr val="accent3">
                    <a:lumMod val="75000"/>
                  </a:schemeClr>
                </a:solidFill>
                <a:effectLst/>
                <a:uLnTx/>
                <a:uFillTx/>
                <a:latin typeface="Arial"/>
                <a:ea typeface="Aktiv Grotesk" panose="020B0504020202020204" pitchFamily="34" charset="0"/>
                <a:cs typeface="Arial"/>
                <a:sym typeface="Arial"/>
              </a:rPr>
              <a:t>INEQUALITY IN SCREENING UPTAKE IN LONDON</a:t>
            </a:r>
            <a:endParaRPr kumimoji="0" lang="en-US" sz="3000" b="1" i="0" u="none" strike="noStrike" kern="0" cap="none" spc="190" normalizeH="0" baseline="0" noProof="0">
              <a:ln>
                <a:noFill/>
              </a:ln>
              <a:solidFill>
                <a:schemeClr val="accent3">
                  <a:lumMod val="75000"/>
                </a:schemeClr>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p:txBody>
      </p:sp>
      <p:sp>
        <p:nvSpPr>
          <p:cNvPr id="11" name="Text Placeholder 5">
            <a:extLst>
              <a:ext uri="{FF2B5EF4-FFF2-40B4-BE49-F238E27FC236}">
                <a16:creationId xmlns:a16="http://schemas.microsoft.com/office/drawing/2014/main" id="{77115A4D-3202-40FD-8C36-D1625D2CB5A0}"/>
              </a:ext>
            </a:extLst>
          </p:cNvPr>
          <p:cNvSpPr txBox="1">
            <a:spLocks/>
          </p:cNvSpPr>
          <p:nvPr/>
        </p:nvSpPr>
        <p:spPr>
          <a:xfrm>
            <a:off x="623600" y="1155099"/>
            <a:ext cx="11111200" cy="2031325"/>
          </a:xfrm>
          <a:prstGeom prst="rect">
            <a:avLst/>
          </a:prstGeom>
        </p:spPr>
        <p:txBody>
          <a:bodyPr vert="horz" wrap="square" lIns="0" tIns="45720" rIns="91440" bIns="45720" rtlCol="0" anchor="t" anchorCtr="0">
            <a:sp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400" spc="-20">
                <a:solidFill>
                  <a:srgbClr val="353E43"/>
                </a:solidFill>
                <a:latin typeface="Arial"/>
                <a:ea typeface="Aktiv Grotesk" panose="020B0504020202020204" pitchFamily="34" charset="0"/>
                <a:cs typeface="Arial"/>
                <a:sym typeface="Arial"/>
              </a:rPr>
              <a:t>Uptake of bowel cancer screening in London has been increasing since 2015 with 63.5% of eligible people taking up screening in 2023, but is still below the uptake rate for England as a whole (72%).</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400" b="0" i="0" u="none" strike="noStrike" kern="1200" cap="none" spc="-20" normalizeH="0" baseline="0" noProof="0">
                <a:ln>
                  <a:noFill/>
                </a:ln>
                <a:solidFill>
                  <a:srgbClr val="353E43"/>
                </a:solidFill>
                <a:effectLst/>
                <a:uLnTx/>
                <a:uFillTx/>
                <a:latin typeface="Arial"/>
                <a:ea typeface="Aktiv Grotesk" panose="020B0504020202020204" pitchFamily="34" charset="0"/>
                <a:cs typeface="Arial"/>
                <a:sym typeface="Arial"/>
              </a:rPr>
              <a:t>Meanwhile, uptake of breast cancer</a:t>
            </a:r>
            <a:r>
              <a:rPr lang="en-US" sz="1400" spc="-20">
                <a:solidFill>
                  <a:srgbClr val="353E43"/>
                </a:solidFill>
                <a:latin typeface="Arial"/>
                <a:ea typeface="Aktiv Grotesk" panose="020B0504020202020204" pitchFamily="34" charset="0"/>
                <a:cs typeface="Arial"/>
                <a:sym typeface="Arial"/>
              </a:rPr>
              <a:t> screening has declined significantly following the COVID-19 pandemic from 67.3% in 2019 to 55.8% in 2023. A similar pattern has been seen in England as a whole, but uptake is higher in England (66.2%)</a:t>
            </a:r>
          </a:p>
          <a:p>
            <a:pPr marL="285750" indent="-285750">
              <a:buClr>
                <a:srgbClr val="000000"/>
              </a:buClr>
              <a:buFont typeface="Arial" panose="020B0604020202020204" pitchFamily="34" charset="0"/>
              <a:buChar char="•"/>
              <a:defRPr/>
            </a:pPr>
            <a:r>
              <a:rPr lang="en-US" sz="1400" spc="-20">
                <a:solidFill>
                  <a:srgbClr val="353E43"/>
                </a:solidFill>
                <a:latin typeface="Arial"/>
                <a:ea typeface="Aktiv Grotesk" panose="020B0504020202020204" pitchFamily="34" charset="0"/>
                <a:cs typeface="Arial"/>
                <a:sym typeface="Arial"/>
              </a:rPr>
              <a:t>In J</a:t>
            </a:r>
            <a:r>
              <a:rPr kumimoji="0" lang="en-US" sz="1400" b="0" i="0" u="none" strike="noStrike" kern="1200" cap="none" spc="-20" normalizeH="0" baseline="0" noProof="0" err="1">
                <a:ln>
                  <a:noFill/>
                </a:ln>
                <a:solidFill>
                  <a:srgbClr val="353E43"/>
                </a:solidFill>
                <a:effectLst/>
                <a:uLnTx/>
                <a:uFillTx/>
                <a:latin typeface="Arial"/>
                <a:ea typeface="Aktiv Grotesk" panose="020B0504020202020204" pitchFamily="34" charset="0"/>
                <a:cs typeface="Arial"/>
                <a:sym typeface="Arial"/>
              </a:rPr>
              <a:t>une</a:t>
            </a:r>
            <a:r>
              <a:rPr kumimoji="0" lang="en-US" sz="1400" b="0" i="0" u="none" strike="noStrike" kern="1200" cap="none" spc="-20" normalizeH="0" baseline="0" noProof="0">
                <a:ln>
                  <a:noFill/>
                </a:ln>
                <a:solidFill>
                  <a:srgbClr val="353E43"/>
                </a:solidFill>
                <a:effectLst/>
                <a:uLnTx/>
                <a:uFillTx/>
                <a:latin typeface="Arial"/>
                <a:ea typeface="Aktiv Grotesk" panose="020B0504020202020204" pitchFamily="34" charset="0"/>
                <a:cs typeface="Arial"/>
                <a:sym typeface="Arial"/>
              </a:rPr>
              <a:t> 2023, breast and bowel cancer screening uptake was lower in deprived areas (Fig. 64)</a:t>
            </a:r>
          </a:p>
          <a:p>
            <a:pPr marL="285750" indent="-285750">
              <a:buClr>
                <a:srgbClr val="000000"/>
              </a:buClr>
              <a:buFont typeface="Arial" panose="020B0604020202020204" pitchFamily="34" charset="0"/>
              <a:buChar char="•"/>
              <a:defRPr/>
            </a:pPr>
            <a:r>
              <a:rPr lang="en-US" sz="1400" spc="-20">
                <a:solidFill>
                  <a:srgbClr val="353E43"/>
                </a:solidFill>
                <a:latin typeface="Arial"/>
                <a:cs typeface="Arial"/>
                <a:sym typeface="Arial"/>
              </a:rPr>
              <a:t>Uptake of bowel cancer screening has been found to be lower in most minority ethnic groups (except Chinese) relative to White people in West London</a:t>
            </a:r>
            <a:r>
              <a:rPr lang="en-US" sz="1400" spc="-20" baseline="30000">
                <a:solidFill>
                  <a:srgbClr val="353E43"/>
                </a:solidFill>
                <a:latin typeface="Arial"/>
                <a:cs typeface="Arial"/>
                <a:sym typeface="Arial"/>
              </a:rPr>
              <a:t>1</a:t>
            </a:r>
            <a:r>
              <a:rPr lang="en-US" sz="1400" spc="-20">
                <a:solidFill>
                  <a:srgbClr val="353E43"/>
                </a:solidFill>
                <a:latin typeface="Arial"/>
                <a:cs typeface="Arial"/>
                <a:sym typeface="Arial"/>
              </a:rPr>
              <a:t>. There are also differences in uptake by ethnicity for breast cancer screening, with South Asian women being particularly less likely to take up screening</a:t>
            </a:r>
            <a:r>
              <a:rPr lang="en-US" sz="1400" spc="-20" baseline="30000">
                <a:solidFill>
                  <a:srgbClr val="353E43"/>
                </a:solidFill>
                <a:latin typeface="Arial"/>
                <a:cs typeface="Arial"/>
                <a:sym typeface="Arial"/>
              </a:rPr>
              <a:t>2</a:t>
            </a:r>
            <a:r>
              <a:rPr lang="en-US" sz="1400" spc="-20">
                <a:solidFill>
                  <a:srgbClr val="353E43"/>
                </a:solidFill>
                <a:latin typeface="Arial"/>
                <a:cs typeface="Arial"/>
                <a:sym typeface="Arial"/>
              </a:rPr>
              <a:t>. </a:t>
            </a:r>
            <a:endParaRPr kumimoji="0" lang="en-US" sz="1000" b="0" i="0" u="none" strike="noStrike" kern="1200" cap="none" spc="0" normalizeH="0" baseline="0" noProof="0">
              <a:ln>
                <a:noFill/>
              </a:ln>
              <a:solidFill>
                <a:srgbClr val="353E43">
                  <a:tint val="75000"/>
                </a:srgbClr>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400" b="0" i="0" u="none" strike="noStrike" kern="1200" cap="none" spc="-20" normalizeH="0" baseline="0" noProof="0">
              <a:ln>
                <a:noFill/>
              </a:ln>
              <a:solidFill>
                <a:srgbClr val="353E43"/>
              </a:solidFill>
              <a:effectLst/>
              <a:uLnTx/>
              <a:uFillTx/>
              <a:latin typeface="Arial"/>
              <a:ea typeface="Aktiv Grotesk" panose="020B0504020202020204" pitchFamily="34" charset="0"/>
              <a:cs typeface="Arial"/>
              <a:sym typeface="Arial"/>
            </a:endParaRPr>
          </a:p>
        </p:txBody>
      </p:sp>
      <p:sp>
        <p:nvSpPr>
          <p:cNvPr id="13" name="Text Placeholder 5">
            <a:extLst>
              <a:ext uri="{FF2B5EF4-FFF2-40B4-BE49-F238E27FC236}">
                <a16:creationId xmlns:a16="http://schemas.microsoft.com/office/drawing/2014/main" id="{620BB78F-C9DC-BC46-91C5-52E6C61465C4}"/>
              </a:ext>
            </a:extLst>
          </p:cNvPr>
          <p:cNvSpPr txBox="1">
            <a:spLocks/>
          </p:cNvSpPr>
          <p:nvPr/>
        </p:nvSpPr>
        <p:spPr>
          <a:xfrm>
            <a:off x="650241" y="3090034"/>
            <a:ext cx="1960356" cy="1625078"/>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GB" sz="1400" b="1" i="0" u="none" strike="noStrike" kern="1200" cap="none" spc="0" normalizeH="0" baseline="0" noProof="0">
                <a:ln>
                  <a:noFill/>
                </a:ln>
                <a:solidFill>
                  <a:srgbClr val="353E43"/>
                </a:solidFill>
                <a:effectLst/>
                <a:uLnTx/>
                <a:uFillTx/>
                <a:latin typeface="Arial"/>
                <a:cs typeface="Arial"/>
                <a:sym typeface="Arial"/>
              </a:rPr>
              <a:t>Fig </a:t>
            </a:r>
            <a:r>
              <a:rPr lang="en-GB" sz="1400">
                <a:solidFill>
                  <a:srgbClr val="353E43"/>
                </a:solidFill>
                <a:latin typeface="Arial"/>
                <a:cs typeface="Arial"/>
                <a:sym typeface="Arial"/>
              </a:rPr>
              <a:t>64</a:t>
            </a:r>
            <a:r>
              <a:rPr kumimoji="0" lang="en-GB" sz="1400" b="1" i="0" u="none" strike="noStrike" kern="1200" cap="none" spc="0" normalizeH="0" baseline="0" noProof="0">
                <a:ln>
                  <a:noFill/>
                </a:ln>
                <a:solidFill>
                  <a:srgbClr val="353E43"/>
                </a:solidFill>
                <a:effectLst/>
                <a:uLnTx/>
                <a:uFillTx/>
                <a:latin typeface="Arial"/>
                <a:cs typeface="Arial"/>
                <a:sym typeface="Arial"/>
              </a:rPr>
              <a:t>. Percentage uptake of breast cancer screening (persons aged 50-70) and bowel cancer screening (persons aged 60-74) within 6 months of invitations, rolling 12-month uptake to June 2023.</a:t>
            </a:r>
          </a:p>
        </p:txBody>
      </p:sp>
      <p:sp>
        <p:nvSpPr>
          <p:cNvPr id="2" name="TextBox 1">
            <a:extLst>
              <a:ext uri="{FF2B5EF4-FFF2-40B4-BE49-F238E27FC236}">
                <a16:creationId xmlns:a16="http://schemas.microsoft.com/office/drawing/2014/main" id="{F6AC913F-F73B-4DCE-9CAE-2B8A9B81D781}"/>
              </a:ext>
            </a:extLst>
          </p:cNvPr>
          <p:cNvSpPr txBox="1"/>
          <p:nvPr/>
        </p:nvSpPr>
        <p:spPr>
          <a:xfrm>
            <a:off x="2740301" y="3017675"/>
            <a:ext cx="328271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accent3">
                    <a:lumMod val="50000"/>
                  </a:schemeClr>
                </a:solidFill>
                <a:effectLst/>
                <a:uLnTx/>
                <a:uFillTx/>
                <a:latin typeface="Arial"/>
                <a:ea typeface="+mn-ea"/>
                <a:cs typeface="+mn-cs"/>
              </a:rPr>
              <a:t>Breast Cancer</a:t>
            </a:r>
            <a:endParaRPr kumimoji="0" lang="en-GB" sz="1400" b="1" i="0" u="none" strike="noStrike" kern="1200" cap="none" spc="0" normalizeH="0" baseline="0" noProof="0">
              <a:ln>
                <a:noFill/>
              </a:ln>
              <a:solidFill>
                <a:schemeClr val="accent3">
                  <a:lumMod val="50000"/>
                </a:schemeClr>
              </a:solidFill>
              <a:effectLst/>
              <a:uLnTx/>
              <a:uFillTx/>
              <a:latin typeface="Arial"/>
              <a:ea typeface="+mn-ea"/>
              <a:cs typeface="+mn-cs"/>
            </a:endParaRPr>
          </a:p>
        </p:txBody>
      </p:sp>
      <p:pic>
        <p:nvPicPr>
          <p:cNvPr id="6" name="Picture 5" descr="A graph plotting bowel cancer screening uptake against deprivation decile. There is a clear linear trend with uptake increasing in line with deprivation decile. ">
            <a:extLst>
              <a:ext uri="{FF2B5EF4-FFF2-40B4-BE49-F238E27FC236}">
                <a16:creationId xmlns:a16="http://schemas.microsoft.com/office/drawing/2014/main" id="{B3FCB396-0764-7FAC-80A1-DCB4CC5F4471}"/>
              </a:ext>
            </a:extLst>
          </p:cNvPr>
          <p:cNvPicPr>
            <a:picLocks noChangeAspect="1"/>
          </p:cNvPicPr>
          <p:nvPr/>
        </p:nvPicPr>
        <p:blipFill>
          <a:blip r:embed="rId3"/>
          <a:stretch>
            <a:fillRect/>
          </a:stretch>
        </p:blipFill>
        <p:spPr>
          <a:xfrm>
            <a:off x="7296427" y="3266445"/>
            <a:ext cx="4245332" cy="2797288"/>
          </a:xfrm>
          <a:prstGeom prst="rect">
            <a:avLst/>
          </a:prstGeom>
        </p:spPr>
      </p:pic>
      <p:sp>
        <p:nvSpPr>
          <p:cNvPr id="15" name="TextBox 14">
            <a:extLst>
              <a:ext uri="{FF2B5EF4-FFF2-40B4-BE49-F238E27FC236}">
                <a16:creationId xmlns:a16="http://schemas.microsoft.com/office/drawing/2014/main" id="{9FF173BF-6BE3-4772-8447-DD73097F232B}"/>
              </a:ext>
            </a:extLst>
          </p:cNvPr>
          <p:cNvSpPr txBox="1"/>
          <p:nvPr/>
        </p:nvSpPr>
        <p:spPr>
          <a:xfrm>
            <a:off x="7190904" y="3017675"/>
            <a:ext cx="180175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chemeClr val="accent3">
                    <a:lumMod val="50000"/>
                  </a:schemeClr>
                </a:solidFill>
                <a:effectLst/>
                <a:uLnTx/>
                <a:uFillTx/>
                <a:latin typeface="Arial"/>
                <a:ea typeface="+mn-ea"/>
                <a:cs typeface="+mn-cs"/>
              </a:rPr>
              <a:t>Bowel Cancer</a:t>
            </a:r>
            <a:endParaRPr kumimoji="0" lang="en-GB" sz="1400" b="1" i="0" u="none" strike="noStrike" kern="1200" cap="none" spc="0" normalizeH="0" baseline="0" noProof="0">
              <a:ln>
                <a:noFill/>
              </a:ln>
              <a:solidFill>
                <a:schemeClr val="accent3">
                  <a:lumMod val="50000"/>
                </a:schemeClr>
              </a:solidFill>
              <a:effectLst/>
              <a:uLnTx/>
              <a:uFillTx/>
              <a:latin typeface="Arial"/>
              <a:ea typeface="+mn-ea"/>
              <a:cs typeface="+mn-cs"/>
            </a:endParaRPr>
          </a:p>
        </p:txBody>
      </p:sp>
      <p:pic>
        <p:nvPicPr>
          <p:cNvPr id="8" name="Picture 7" descr="A graph plotting breast cancer screening uptake against deprivation decile. There is a clear linear trend with uptake increasing in line with deprivation decile. ">
            <a:extLst>
              <a:ext uri="{FF2B5EF4-FFF2-40B4-BE49-F238E27FC236}">
                <a16:creationId xmlns:a16="http://schemas.microsoft.com/office/drawing/2014/main" id="{FB01EB39-CD39-045F-BDED-BDEC04763900}"/>
              </a:ext>
            </a:extLst>
          </p:cNvPr>
          <p:cNvPicPr>
            <a:picLocks noChangeAspect="1"/>
          </p:cNvPicPr>
          <p:nvPr/>
        </p:nvPicPr>
        <p:blipFill>
          <a:blip r:embed="rId4"/>
          <a:stretch>
            <a:fillRect/>
          </a:stretch>
        </p:blipFill>
        <p:spPr>
          <a:xfrm>
            <a:off x="2815868" y="3294674"/>
            <a:ext cx="4245332" cy="2690637"/>
          </a:xfrm>
          <a:prstGeom prst="rect">
            <a:avLst/>
          </a:prstGeom>
        </p:spPr>
      </p:pic>
      <p:sp>
        <p:nvSpPr>
          <p:cNvPr id="14" name="Rectangle 13">
            <a:extLst>
              <a:ext uri="{FF2B5EF4-FFF2-40B4-BE49-F238E27FC236}">
                <a16:creationId xmlns:a16="http://schemas.microsoft.com/office/drawing/2014/main" id="{E7440249-C8D0-364B-8404-2B31B3BBE8C3}"/>
              </a:ext>
            </a:extLst>
          </p:cNvPr>
          <p:cNvSpPr/>
          <p:nvPr/>
        </p:nvSpPr>
        <p:spPr>
          <a:xfrm>
            <a:off x="636727" y="5964943"/>
            <a:ext cx="10792255" cy="525178"/>
          </a:xfrm>
          <a:prstGeom prst="rect">
            <a:avLst/>
          </a:prstGeom>
        </p:spPr>
        <p:txBody>
          <a:bodyPr wrap="square" lIns="0" tIns="45720" rIns="91440" bIns="45720" anchor="t">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1200" b="1" i="0" u="none" strike="noStrike" kern="0" cap="none" spc="0" normalizeH="0" baseline="0" noProof="0">
                <a:ln>
                  <a:noFill/>
                </a:ln>
                <a:solidFill>
                  <a:srgbClr val="000000"/>
                </a:solidFill>
                <a:effectLst/>
                <a:uLnTx/>
                <a:uFillTx/>
                <a:latin typeface="Arial"/>
                <a:ea typeface="+mn-ea"/>
                <a:cs typeface="Arial"/>
                <a:sym typeface="Arial"/>
              </a:rPr>
              <a:t>Note</a:t>
            </a:r>
            <a:r>
              <a:rPr kumimoji="0" lang="en-GB" sz="1200" b="0" i="0" u="none" strike="noStrike" kern="0" cap="none" spc="0" normalizeH="0" baseline="0" noProof="0">
                <a:ln>
                  <a:noFill/>
                </a:ln>
                <a:solidFill>
                  <a:srgbClr val="000000"/>
                </a:solidFill>
                <a:effectLst/>
                <a:uLnTx/>
                <a:uFillTx/>
                <a:latin typeface="Arial"/>
                <a:ea typeface="+mn-ea"/>
                <a:cs typeface="Arial"/>
                <a:sym typeface="Arial"/>
              </a:rPr>
              <a:t>: IMD metrics are calculated from GP level aggregate data (not patient-level data). Composite GP IMD scores have been calculated based on the proportion of registered population in each LSOA (1=most deprived vs 10=least deprived).</a:t>
            </a:r>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Rectangle 16">
            <a:extLst>
              <a:ext uri="{FF2B5EF4-FFF2-40B4-BE49-F238E27FC236}">
                <a16:creationId xmlns:a16="http://schemas.microsoft.com/office/drawing/2014/main" id="{D7B1B275-4B65-4843-B216-077D1849BC65}"/>
              </a:ext>
            </a:extLst>
          </p:cNvPr>
          <p:cNvSpPr/>
          <p:nvPr/>
        </p:nvSpPr>
        <p:spPr>
          <a:xfrm>
            <a:off x="489100" y="6455391"/>
            <a:ext cx="1145525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353E43"/>
                </a:solidFill>
                <a:effectLst/>
                <a:uLnTx/>
                <a:uFillTx/>
                <a:latin typeface="Arial"/>
                <a:ea typeface="+mn-ea"/>
                <a:cs typeface="Arial"/>
              </a:rPr>
              <a:t>Source: (1) </a:t>
            </a:r>
            <a:r>
              <a:rPr kumimoji="0" lang="en-GB" sz="1000" b="0" i="0" u="none" strike="noStrike" kern="1200" cap="none" spc="0" normalizeH="0" baseline="0" noProof="0">
                <a:ln>
                  <a:noFill/>
                </a:ln>
                <a:solidFill>
                  <a:srgbClr val="353E43"/>
                </a:solidFill>
                <a:effectLst/>
                <a:uLnTx/>
                <a:uFillTx/>
                <a:latin typeface="Arial"/>
                <a:ea typeface="+mn-ea"/>
                <a:cs typeface="+mn-cs"/>
              </a:rPr>
              <a:t>Extracted via the Open Exeter system.  (Data was collected by NHS England Public Health London Regional Team), (2) </a:t>
            </a:r>
            <a:r>
              <a:rPr kumimoji="0" lang="en-GB" sz="1000" b="0" i="0" u="none" strike="noStrike" kern="1200" cap="none" spc="0" normalizeH="0" baseline="0" noProof="0">
                <a:ln>
                  <a:noFill/>
                </a:ln>
                <a:solidFill>
                  <a:srgbClr val="353E43"/>
                </a:solidFill>
                <a:effectLst/>
                <a:uLnTx/>
                <a:uFillTx/>
                <a:latin typeface="Arial"/>
                <a:ea typeface="+mn-ea"/>
                <a:cs typeface="+mn-cs"/>
                <a:hlinkClick r:id="rId5"/>
              </a:rPr>
              <a:t>Singh et al: Ethnic disparities in the uptake of colorectal cancer screening</a:t>
            </a:r>
            <a:r>
              <a:rPr kumimoji="0" lang="en-GB" sz="1000" b="0" i="0" u="none" strike="noStrike" kern="1200" cap="none" spc="0" normalizeH="0" baseline="0" noProof="0">
                <a:ln>
                  <a:noFill/>
                </a:ln>
                <a:solidFill>
                  <a:srgbClr val="353E43"/>
                </a:solidFill>
                <a:effectLst/>
                <a:uLnTx/>
                <a:uFillTx/>
                <a:latin typeface="Arial"/>
                <a:ea typeface="+mn-ea"/>
                <a:cs typeface="+mn-cs"/>
              </a:rPr>
              <a:t>, (3) </a:t>
            </a:r>
            <a:r>
              <a:rPr kumimoji="0" lang="en-GB" sz="1000" b="0" i="0" u="none" strike="noStrike" kern="1200" cap="none" spc="0" normalizeH="0" baseline="0" noProof="0">
                <a:ln>
                  <a:noFill/>
                </a:ln>
                <a:solidFill>
                  <a:srgbClr val="353E43"/>
                </a:solidFill>
                <a:effectLst/>
                <a:uLnTx/>
                <a:uFillTx/>
                <a:latin typeface="Arial"/>
                <a:ea typeface="+mn-ea"/>
                <a:cs typeface="+mn-cs"/>
                <a:hlinkClick r:id="rId6"/>
              </a:rPr>
              <a:t>GOV.UK: Breast screening: identifying inequalities</a:t>
            </a:r>
            <a:endParaRPr kumimoji="0" lang="en-GB" sz="1000" b="0" i="0" u="none" strike="noStrike" kern="1200" cap="none" spc="0" normalizeH="0" baseline="0" noProof="0">
              <a:ln>
                <a:noFill/>
              </a:ln>
              <a:solidFill>
                <a:srgbClr val="353E43"/>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332139198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24A686B6-675E-48DD-A34C-6ABE50E0786D}"/>
              </a:ext>
            </a:extLst>
          </p:cNvPr>
          <p:cNvSpPr txBox="1">
            <a:spLocks noGrp="1"/>
          </p:cNvSpPr>
          <p:nvPr>
            <p:ph type="title" idx="4294967295"/>
          </p:nvPr>
        </p:nvSpPr>
        <p:spPr>
          <a:xfrm>
            <a:off x="597660" y="520920"/>
            <a:ext cx="11194606" cy="895589"/>
          </a:xfrm>
          <a:prstGeom prst="rect">
            <a:avLst/>
          </a:prstGeom>
          <a:noFill/>
          <a:ln w="25400" cap="flat" cmpd="sng" algn="ctr">
            <a:noFill/>
            <a:prstDash val="solid"/>
          </a:ln>
          <a:effectLst/>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0" tIns="45700" rIns="91425" bIns="457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chemeClr val="accent1"/>
              </a:buClr>
              <a:buSzPts val="2800"/>
              <a:buFont typeface="Arial"/>
              <a:buNone/>
              <a:tabLst/>
              <a:defRPr/>
            </a:pPr>
            <a:r>
              <a:rPr kumimoji="0" lang="en-GB" sz="2900" b="1" i="0" u="none" strike="noStrike" kern="0" cap="none" spc="190" normalizeH="0" baseline="0" noProof="0">
                <a:ln>
                  <a:noFill/>
                </a:ln>
                <a:solidFill>
                  <a:schemeClr val="accent3">
                    <a:lumMod val="75000"/>
                  </a:schemeClr>
                </a:solidFill>
                <a:effectLst/>
                <a:uLnTx/>
                <a:uFillTx/>
                <a:latin typeface="Arial" panose="020B0604020202020204" pitchFamily="34" charset="0"/>
                <a:ea typeface="Aktiv Grotesk" panose="020B0504020202020204" pitchFamily="34" charset="0"/>
                <a:cs typeface="Arial" panose="020B0604020202020204" pitchFamily="34" charset="0"/>
                <a:sym typeface="Arial"/>
              </a:rPr>
              <a:t>NHS HEALTH CHECK UPTAKE IS HIGHER IN DEPRIVED AREAS AND FOR MINORITY ETHNIC GROUPS </a:t>
            </a:r>
            <a:endParaRPr kumimoji="0" lang="en-US" sz="2900" b="1" i="0" u="none" strike="noStrike" kern="0" cap="none" spc="190" normalizeH="0" baseline="0" noProof="0">
              <a:ln>
                <a:noFill/>
              </a:ln>
              <a:solidFill>
                <a:schemeClr val="accent3">
                  <a:lumMod val="75000"/>
                </a:schemeClr>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p:txBody>
      </p:sp>
      <p:sp>
        <p:nvSpPr>
          <p:cNvPr id="40" name="TextBox 39">
            <a:extLst>
              <a:ext uri="{FF2B5EF4-FFF2-40B4-BE49-F238E27FC236}">
                <a16:creationId xmlns:a16="http://schemas.microsoft.com/office/drawing/2014/main" id="{27B07B3D-F66A-9646-9C2D-95983657B7C2}"/>
              </a:ext>
            </a:extLst>
          </p:cNvPr>
          <p:cNvSpPr txBox="1"/>
          <p:nvPr/>
        </p:nvSpPr>
        <p:spPr bwMode="gray">
          <a:xfrm>
            <a:off x="597660" y="1580665"/>
            <a:ext cx="5567750" cy="1984791"/>
          </a:xfrm>
          <a:prstGeom prst="rect">
            <a:avLst/>
          </a:prstGeom>
          <a:noFill/>
        </p:spPr>
        <p:txBody>
          <a:bodyPr wrap="square" lIns="0" tIns="0" rIns="0" bIns="0" rtlCol="0" anchor="t">
            <a:noAutofit/>
          </a:bodyPr>
          <a:lstStyle/>
          <a:p>
            <a:pPr marR="0" lvl="0" algn="l" defTabSz="914400" rtl="0" eaLnBrk="1" fontAlgn="auto" latinLnBrk="0" hangingPunct="1">
              <a:lnSpc>
                <a:spcPct val="100000"/>
              </a:lnSpc>
              <a:spcBef>
                <a:spcPts val="0"/>
              </a:spcBef>
              <a:spcAft>
                <a:spcPts val="0"/>
              </a:spcAft>
              <a:buClr>
                <a:srgbClr val="000000"/>
              </a:buClr>
              <a:buSzTx/>
              <a:tabLst/>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NHS Health Checks are offered every 5 years to people aged 40-74 years who do not already have a long-</a:t>
            </a:r>
            <a:r>
              <a:rPr kumimoji="0" lang="en-GB" sz="1400" b="0" i="0" u="none" strike="noStrike" kern="0" cap="none" spc="0" normalizeH="0" baseline="0" noProof="0" err="1">
                <a:ln>
                  <a:noFill/>
                </a:ln>
                <a:solidFill>
                  <a:srgbClr val="353E43"/>
                </a:solidFill>
                <a:effectLst/>
                <a:uLnTx/>
                <a:uFillTx/>
                <a:latin typeface="Arial"/>
                <a:ea typeface="+mn-ea"/>
                <a:cs typeface="Arial"/>
                <a:sym typeface="Arial"/>
              </a:rPr>
              <a:t>ter</a:t>
            </a:r>
            <a:r>
              <a:rPr lang="en-GB" sz="1400" kern="0">
                <a:solidFill>
                  <a:srgbClr val="353E43"/>
                </a:solidFill>
                <a:latin typeface="Arial"/>
                <a:cs typeface="Arial"/>
                <a:sym typeface="Arial"/>
              </a:rPr>
              <a:t>m condition. They aim to provide an opportunity for targeted prevention. </a:t>
            </a:r>
          </a:p>
          <a:p>
            <a:pPr marR="0" lvl="0" algn="l" defTabSz="914400" rtl="0" eaLnBrk="1" fontAlgn="auto" latinLnBrk="0" hangingPunct="1">
              <a:lnSpc>
                <a:spcPct val="100000"/>
              </a:lnSpc>
              <a:spcBef>
                <a:spcPts val="0"/>
              </a:spcBef>
              <a:spcAft>
                <a:spcPts val="0"/>
              </a:spcAft>
              <a:buClr>
                <a:srgbClr val="000000"/>
              </a:buClr>
              <a:buSzTx/>
              <a:tabLst/>
              <a:defRPr/>
            </a:pPr>
            <a:endParaRPr lang="en-GB" sz="1400" kern="0">
              <a:solidFill>
                <a:srgbClr val="353E43"/>
              </a:solidFill>
              <a:latin typeface="Arial"/>
              <a:cs typeface="Arial"/>
              <a:sym typeface="Arial"/>
            </a:endParaRPr>
          </a:p>
          <a:p>
            <a:pPr marR="0" lvl="0" algn="l" defTabSz="914400" rtl="0" eaLnBrk="1" fontAlgn="auto" latinLnBrk="0" hangingPunct="1">
              <a:lnSpc>
                <a:spcPct val="100000"/>
              </a:lnSpc>
              <a:spcBef>
                <a:spcPts val="0"/>
              </a:spcBef>
              <a:spcAft>
                <a:spcPts val="0"/>
              </a:spcAft>
              <a:buClr>
                <a:srgbClr val="000000"/>
              </a:buClr>
              <a:buSzTx/>
              <a:tabLst/>
              <a:defRPr/>
            </a:pPr>
            <a:r>
              <a:rPr lang="en-GB" sz="1400" kern="0">
                <a:solidFill>
                  <a:srgbClr val="353E43"/>
                </a:solidFill>
                <a:latin typeface="Arial"/>
                <a:cs typeface="Arial"/>
                <a:sym typeface="Arial"/>
              </a:rPr>
              <a:t>In 2022/23, 45.6% of the 524,168 people invited for an NHS Health Check in London took up the offer, better than the 38.9% uptake of invites for England as a whole. </a:t>
            </a:r>
          </a:p>
          <a:p>
            <a:pPr marR="0" lvl="0" algn="l" defTabSz="914400" rtl="0" eaLnBrk="1" fontAlgn="auto" latinLnBrk="0" hangingPunct="1">
              <a:lnSpc>
                <a:spcPct val="100000"/>
              </a:lnSpc>
              <a:spcBef>
                <a:spcPts val="0"/>
              </a:spcBef>
              <a:spcAft>
                <a:spcPts val="0"/>
              </a:spcAft>
              <a:buClr>
                <a:srgbClr val="000000"/>
              </a:buClr>
              <a:buSzTx/>
              <a:tabLst/>
              <a:defRPr/>
            </a:pPr>
            <a:endParaRPr lang="en-GB" sz="1400" kern="0">
              <a:solidFill>
                <a:srgbClr val="353E43"/>
              </a:solidFill>
              <a:latin typeface="Arial"/>
              <a:cs typeface="Arial"/>
              <a:sym typeface="Arial"/>
            </a:endParaRPr>
          </a:p>
          <a:p>
            <a:pPr marR="0" lvl="0" algn="l" defTabSz="914400" rtl="0" eaLnBrk="1" fontAlgn="auto" latinLnBrk="0" hangingPunct="1">
              <a:lnSpc>
                <a:spcPct val="100000"/>
              </a:lnSpc>
              <a:spcBef>
                <a:spcPts val="0"/>
              </a:spcBef>
              <a:spcAft>
                <a:spcPts val="0"/>
              </a:spcAft>
              <a:buClr>
                <a:srgbClr val="000000"/>
              </a:buClr>
              <a:buSzTx/>
              <a:tabLst/>
              <a:defRPr/>
            </a:pPr>
            <a:r>
              <a:rPr lang="en-GB" sz="1400" kern="0">
                <a:solidFill>
                  <a:srgbClr val="353E43"/>
                </a:solidFill>
                <a:latin typeface="Arial"/>
                <a:cs typeface="Arial"/>
                <a:sym typeface="Arial"/>
              </a:rPr>
              <a:t>The most recent data on inequalities come from an analysis of NHS Health Checks in 2017-2018. This data showed: </a:t>
            </a:r>
          </a:p>
          <a:p>
            <a:pPr marR="0" lvl="0" algn="l" defTabSz="914400" rtl="0" eaLnBrk="1" fontAlgn="auto" latinLnBrk="0" hangingPunct="1">
              <a:lnSpc>
                <a:spcPct val="100000"/>
              </a:lnSpc>
              <a:spcBef>
                <a:spcPts val="0"/>
              </a:spcBef>
              <a:spcAft>
                <a:spcPts val="0"/>
              </a:spcAft>
              <a:buClr>
                <a:srgbClr val="000000"/>
              </a:buClr>
              <a:buSzTx/>
              <a:tabLst/>
              <a:defRPr/>
            </a:pPr>
            <a:endParaRPr kumimoji="0" lang="en-GB" sz="1400" b="0" i="0" u="none" strike="noStrike" kern="0" cap="none" spc="0" normalizeH="0" baseline="30000" noProof="0">
              <a:ln>
                <a:noFill/>
              </a:ln>
              <a:solidFill>
                <a:srgbClr val="353E43"/>
              </a:solidFill>
              <a:effectLst/>
              <a:uLnTx/>
              <a:uFillTx/>
              <a:latin typeface="Arial"/>
              <a:ea typeface="Arial" panose="020B0604020202020204" pitchFamily="34" charset="0"/>
              <a:cs typeface="Arial"/>
              <a:sym typeface="Arial"/>
            </a:endParaRPr>
          </a:p>
          <a:p>
            <a:pPr marL="742950" lvl="1" indent="-285750">
              <a:spcAft>
                <a:spcPts val="1200"/>
              </a:spcAft>
              <a:buClr>
                <a:srgbClr val="000000"/>
              </a:buClr>
              <a:buFont typeface="Wingdings" panose="05000000000000000000" pitchFamily="2" charset="2"/>
              <a:buChar char="§"/>
              <a:defRPr/>
            </a:pPr>
            <a:r>
              <a:rPr kumimoji="0" lang="en-GB" sz="1400" b="0" i="0" u="none" strike="noStrike" kern="0" cap="none" spc="0" normalizeH="0" noProof="0">
                <a:ln>
                  <a:noFill/>
                </a:ln>
                <a:solidFill>
                  <a:srgbClr val="353E43"/>
                </a:solidFill>
                <a:effectLst/>
                <a:uLnTx/>
                <a:uFillTx/>
                <a:latin typeface="Arial"/>
                <a:ea typeface="Arial" panose="020B0604020202020204" pitchFamily="34" charset="0"/>
                <a:cs typeface="Arial"/>
                <a:sym typeface="Arial"/>
              </a:rPr>
              <a:t>People in the most deprived deciles of London were more likely to attend an NHS Health Check when invited than those in less deprived areas (range from 52% in the most deprived decile to 36% in the 3</a:t>
            </a:r>
            <a:r>
              <a:rPr kumimoji="0" lang="en-GB" sz="1400" b="0" i="0" u="none" strike="noStrike" kern="0" cap="none" spc="0" normalizeH="0" baseline="30000" noProof="0">
                <a:ln>
                  <a:noFill/>
                </a:ln>
                <a:solidFill>
                  <a:srgbClr val="353E43"/>
                </a:solidFill>
                <a:effectLst/>
                <a:uLnTx/>
                <a:uFillTx/>
                <a:latin typeface="Arial"/>
                <a:ea typeface="Arial" panose="020B0604020202020204" pitchFamily="34" charset="0"/>
                <a:cs typeface="Arial"/>
                <a:sym typeface="Arial"/>
              </a:rPr>
              <a:t>rd</a:t>
            </a:r>
            <a:r>
              <a:rPr kumimoji="0" lang="en-GB" sz="1400" b="0" i="0" u="none" strike="noStrike" kern="0" cap="none" spc="0" normalizeH="0" noProof="0">
                <a:ln>
                  <a:noFill/>
                </a:ln>
                <a:solidFill>
                  <a:srgbClr val="353E43"/>
                </a:solidFill>
                <a:effectLst/>
                <a:uLnTx/>
                <a:uFillTx/>
                <a:latin typeface="Arial"/>
                <a:ea typeface="Arial" panose="020B0604020202020204" pitchFamily="34" charset="0"/>
                <a:cs typeface="Arial"/>
                <a:sym typeface="Arial"/>
              </a:rPr>
              <a:t> least deprived).</a:t>
            </a:r>
          </a:p>
          <a:p>
            <a:pPr marL="742950" lvl="1" indent="-285750">
              <a:spcAft>
                <a:spcPts val="1200"/>
              </a:spcAft>
              <a:buClr>
                <a:srgbClr val="000000"/>
              </a:buClr>
              <a:buFont typeface="Wingdings" panose="05000000000000000000" pitchFamily="2" charset="2"/>
              <a:buChar char="§"/>
              <a:defRPr/>
            </a:pPr>
            <a:r>
              <a:rPr lang="en-GB" sz="1400" kern="0">
                <a:solidFill>
                  <a:srgbClr val="353E43"/>
                </a:solidFill>
                <a:latin typeface="Arial"/>
                <a:ea typeface="Arial" panose="020B0604020202020204" pitchFamily="34" charset="0"/>
                <a:cs typeface="Arial"/>
                <a:sym typeface="Arial"/>
              </a:rPr>
              <a:t>People from Asian, Black and Other ethnicities were the ethnic groups most likely to take up the offer of an NHS Health Check (56.2%, 52.1% and 48.9%, respectively). A large number of patients (10%) had no ethnicity recorded and these were the least likely to attend a Health Check (13.7%).</a:t>
            </a:r>
            <a:endParaRPr kumimoji="0" lang="en-GB" sz="1400" b="0" i="0" u="none" strike="noStrike" kern="0" cap="none" spc="0" normalizeH="0" noProof="0">
              <a:ln>
                <a:noFill/>
              </a:ln>
              <a:solidFill>
                <a:srgbClr val="353E43"/>
              </a:solidFill>
              <a:effectLst/>
              <a:uLnTx/>
              <a:uFillTx/>
              <a:latin typeface="Arial"/>
              <a:ea typeface="Arial" panose="020B0604020202020204" pitchFamily="34" charset="0"/>
              <a:cs typeface="Arial"/>
              <a:sym typeface="Arial"/>
            </a:endParaRPr>
          </a:p>
          <a:p>
            <a:pPr marL="742950" lvl="1" indent="-285750">
              <a:buClr>
                <a:srgbClr val="000000"/>
              </a:buClr>
              <a:buFont typeface="Wingdings" panose="05000000000000000000" pitchFamily="2" charset="2"/>
              <a:buChar char="§"/>
              <a:defRPr/>
            </a:pPr>
            <a:endParaRPr kumimoji="0" lang="en-GB" sz="1400" b="0" i="0" u="none" strike="noStrike" kern="1200" cap="none" spc="0" normalizeH="0" noProof="0">
              <a:ln>
                <a:noFill/>
              </a:ln>
              <a:solidFill>
                <a:srgbClr val="0B0C0C"/>
              </a:solidFill>
              <a:effectLst/>
              <a:uLnTx/>
              <a:uFillTx/>
              <a:latin typeface="Arial" panose="020B0604020202020204" pitchFamily="34" charset="0"/>
              <a:ea typeface="Arial" panose="020B0604020202020204" pitchFamily="34" charset="0"/>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a:ln>
                <a:noFill/>
              </a:ln>
              <a:solidFill>
                <a:srgbClr val="353E43"/>
              </a:solidFill>
              <a:effectLst/>
              <a:uLnTx/>
              <a:uFillTx/>
              <a:latin typeface="Arial"/>
              <a:ea typeface="+mn-ea"/>
              <a:cs typeface="Arial"/>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a:ln>
                <a:noFill/>
              </a:ln>
              <a:solidFill>
                <a:srgbClr val="353E43"/>
              </a:solidFill>
              <a:effectLst/>
              <a:uLnTx/>
              <a:uFillTx/>
              <a:latin typeface="Arial"/>
              <a:ea typeface="+mn-ea"/>
              <a:cs typeface="Arial"/>
            </a:endParaRPr>
          </a:p>
        </p:txBody>
      </p:sp>
      <p:sp>
        <p:nvSpPr>
          <p:cNvPr id="6" name="Text Placeholder 5">
            <a:extLst>
              <a:ext uri="{FF2B5EF4-FFF2-40B4-BE49-F238E27FC236}">
                <a16:creationId xmlns:a16="http://schemas.microsoft.com/office/drawing/2014/main" id="{39A348F1-6821-DCAE-B117-03E6333A7FE5}"/>
              </a:ext>
            </a:extLst>
          </p:cNvPr>
          <p:cNvSpPr txBox="1">
            <a:spLocks/>
          </p:cNvSpPr>
          <p:nvPr/>
        </p:nvSpPr>
        <p:spPr>
          <a:xfrm>
            <a:off x="6422932" y="1501994"/>
            <a:ext cx="5369334" cy="256306"/>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400" b="1" i="0" u="none" strike="noStrike" kern="1200" cap="none" spc="0" normalizeH="0" baseline="0" noProof="0">
                <a:ln>
                  <a:noFill/>
                </a:ln>
                <a:solidFill>
                  <a:srgbClr val="353E43"/>
                </a:solidFill>
                <a:effectLst/>
                <a:uLnTx/>
                <a:uFillTx/>
                <a:latin typeface="Arial"/>
                <a:ea typeface="+mn-ea"/>
                <a:cs typeface="Arial"/>
                <a:sym typeface="Arial"/>
              </a:rPr>
              <a:t>Fig </a:t>
            </a:r>
            <a:r>
              <a:rPr lang="en-US" sz="1400">
                <a:solidFill>
                  <a:srgbClr val="353E43"/>
                </a:solidFill>
                <a:latin typeface="Arial"/>
                <a:cs typeface="Arial"/>
                <a:sym typeface="Arial"/>
              </a:rPr>
              <a:t>65</a:t>
            </a:r>
            <a:r>
              <a:rPr kumimoji="0" lang="en-US" sz="1400" b="1" i="0" u="none" strike="noStrike" kern="1200" cap="none" spc="0" normalizeH="0" baseline="0" noProof="0">
                <a:ln>
                  <a:noFill/>
                </a:ln>
                <a:solidFill>
                  <a:srgbClr val="353E43"/>
                </a:solidFill>
                <a:effectLst/>
                <a:uLnTx/>
                <a:uFillTx/>
                <a:latin typeface="Arial"/>
                <a:ea typeface="+mn-ea"/>
                <a:cs typeface="Arial"/>
                <a:sym typeface="Arial"/>
              </a:rPr>
              <a:t>. Proportion of GP registered adults aged 40-74 who took up the invite to an NHS Health Check in 2017-18, by deprivation (top) and ethnicity (bottom)</a:t>
            </a:r>
            <a:endParaRPr kumimoji="0" lang="en-US" sz="1400" b="1" i="0" u="none" strike="noStrike" kern="1200" cap="none" spc="0" normalizeH="0" baseline="0" noProof="0">
              <a:ln>
                <a:noFill/>
              </a:ln>
              <a:solidFill>
                <a:srgbClr val="353E43"/>
              </a:solidFill>
              <a:effectLst/>
              <a:uLnTx/>
              <a:uFillTx/>
              <a:latin typeface="Arial" panose="020B0604020202020204" pitchFamily="34" charset="0"/>
              <a:ea typeface="+mn-ea"/>
              <a:cs typeface="Arial"/>
              <a:sym typeface="Arial"/>
            </a:endParaRPr>
          </a:p>
        </p:txBody>
      </p:sp>
      <p:graphicFrame>
        <p:nvGraphicFramePr>
          <p:cNvPr id="3" name="Chart 2" descr="A graph showing uptake of NHS Health Checks in London by deprivation decile. The graph shows that there is a higher uptake in the more deprived deciles.">
            <a:extLst>
              <a:ext uri="{FF2B5EF4-FFF2-40B4-BE49-F238E27FC236}">
                <a16:creationId xmlns:a16="http://schemas.microsoft.com/office/drawing/2014/main" id="{85273F0D-A0E7-6FF7-4058-C8A27CFB759B}"/>
              </a:ext>
            </a:extLst>
          </p:cNvPr>
          <p:cNvGraphicFramePr>
            <a:graphicFrameLocks/>
          </p:cNvGraphicFramePr>
          <p:nvPr>
            <p:extLst>
              <p:ext uri="{D42A27DB-BD31-4B8C-83A1-F6EECF244321}">
                <p14:modId xmlns:p14="http://schemas.microsoft.com/office/powerpoint/2010/main" val="3531367762"/>
              </p:ext>
            </p:extLst>
          </p:nvPr>
        </p:nvGraphicFramePr>
        <p:xfrm>
          <a:off x="6422932" y="2197259"/>
          <a:ext cx="5369334" cy="213688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Chart 1" descr="A graph showing the proportion of patients taking up the offer of an NHS Health Check by ethnic group. The data shows that there is a significantly higher uptake in people of Asian, Black and Other ethnicities compared with the White ethnic group. ">
            <a:extLst>
              <a:ext uri="{FF2B5EF4-FFF2-40B4-BE49-F238E27FC236}">
                <a16:creationId xmlns:a16="http://schemas.microsoft.com/office/drawing/2014/main" id="{DD290198-D51C-556F-D8B1-BD3221708FE6}"/>
              </a:ext>
            </a:extLst>
          </p:cNvPr>
          <p:cNvGraphicFramePr>
            <a:graphicFrameLocks/>
          </p:cNvGraphicFramePr>
          <p:nvPr>
            <p:extLst>
              <p:ext uri="{D42A27DB-BD31-4B8C-83A1-F6EECF244321}">
                <p14:modId xmlns:p14="http://schemas.microsoft.com/office/powerpoint/2010/main" val="3231325122"/>
              </p:ext>
            </p:extLst>
          </p:nvPr>
        </p:nvGraphicFramePr>
        <p:xfrm>
          <a:off x="6422932" y="4321644"/>
          <a:ext cx="5284974" cy="2075962"/>
        </p:xfrm>
        <a:graphic>
          <a:graphicData uri="http://schemas.openxmlformats.org/drawingml/2006/chart">
            <c:chart xmlns:c="http://schemas.openxmlformats.org/drawingml/2006/chart" xmlns:r="http://schemas.openxmlformats.org/officeDocument/2006/relationships" r:id="rId4"/>
          </a:graphicData>
        </a:graphic>
      </p:graphicFrame>
      <p:sp>
        <p:nvSpPr>
          <p:cNvPr id="11" name="Rectangle 10">
            <a:extLst>
              <a:ext uri="{FF2B5EF4-FFF2-40B4-BE49-F238E27FC236}">
                <a16:creationId xmlns:a16="http://schemas.microsoft.com/office/drawing/2014/main" id="{3DA72B15-2F37-4E28-A705-1867AA894B59}"/>
              </a:ext>
            </a:extLst>
          </p:cNvPr>
          <p:cNvSpPr/>
          <p:nvPr/>
        </p:nvSpPr>
        <p:spPr>
          <a:xfrm>
            <a:off x="489100" y="6455391"/>
            <a:ext cx="1145525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effectLst/>
                <a:uLnTx/>
                <a:uFillTx/>
                <a:latin typeface="Arial"/>
                <a:ea typeface="+mn-ea"/>
                <a:cs typeface="Arial" panose="020B0604020202020204" pitchFamily="34" charset="0"/>
              </a:rPr>
              <a:t>Source: </a:t>
            </a:r>
            <a:r>
              <a:rPr kumimoji="0" lang="en-GB" sz="1000" b="0" i="0" u="none" strike="noStrike" kern="1200" cap="none" spc="0" normalizeH="0" baseline="0" noProof="0">
                <a:ln>
                  <a:noFill/>
                </a:ln>
                <a:effectLst/>
                <a:uLnTx/>
                <a:uFillTx/>
                <a:latin typeface="Arial"/>
                <a:ea typeface="+mn-ea"/>
                <a:cs typeface="+mn-cs"/>
              </a:rPr>
              <a:t>Quality and Outcomes Framework (QOF) 2020/21, NHS Digital. </a:t>
            </a:r>
            <a:r>
              <a:rPr kumimoji="0" lang="en-GB" sz="1000" b="0" i="0" u="none" strike="noStrike" kern="1200" cap="none" spc="0" normalizeH="0" baseline="0" noProof="0">
                <a:ln>
                  <a:noFill/>
                </a:ln>
                <a:effectLst/>
                <a:uLnTx/>
                <a:uFillTx/>
                <a:latin typeface="Arial"/>
                <a:ea typeface="+mn-ea"/>
                <a:cs typeface="+mn-cs"/>
                <a:hlinkClick r:id="rId5">
                  <a:extLst>
                    <a:ext uri="{A12FA001-AC4F-418D-AE19-62706E023703}">
                      <ahyp:hlinkClr xmlns:ahyp="http://schemas.microsoft.com/office/drawing/2018/hyperlinkcolor" val="tx"/>
                    </a:ext>
                  </a:extLst>
                </a:hlinkClick>
              </a:rPr>
              <a:t>https://fingertips.phe.org.uk/profile/general-practice/data#page/1/</a:t>
            </a:r>
            <a:endParaRPr kumimoji="0" lang="en-GB" sz="1000" b="0" i="0" u="none" strike="noStrike" kern="1200" cap="none" spc="0" normalizeH="0" baseline="0" noProof="0">
              <a:ln>
                <a:noFill/>
              </a:ln>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0070C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227238638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24A686B6-675E-48DD-A34C-6ABE50E0786D}"/>
              </a:ext>
            </a:extLst>
          </p:cNvPr>
          <p:cNvSpPr txBox="1">
            <a:spLocks noGrp="1"/>
          </p:cNvSpPr>
          <p:nvPr>
            <p:ph type="title" idx="4294967295"/>
          </p:nvPr>
        </p:nvSpPr>
        <p:spPr>
          <a:xfrm>
            <a:off x="636727" y="550028"/>
            <a:ext cx="10751768" cy="923289"/>
          </a:xfrm>
          <a:prstGeom prst="rect">
            <a:avLst/>
          </a:prstGeom>
          <a:noFill/>
          <a:ln w="25400" cap="flat" cmpd="sng" algn="ctr">
            <a:noFill/>
            <a:prstDash val="solid"/>
          </a:ln>
          <a:effectLst/>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0" tIns="45700" rIns="91425" bIns="457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chemeClr val="accent1"/>
              </a:buClr>
              <a:buSzPts val="2800"/>
              <a:buFont typeface="Arial"/>
              <a:buNone/>
              <a:tabLst/>
              <a:defRPr/>
            </a:pPr>
            <a:r>
              <a:rPr kumimoji="0" lang="en-GB" sz="3000" b="1" i="0" u="none" strike="noStrike" kern="0" cap="none" spc="190" normalizeH="0" baseline="0" noProof="0">
                <a:ln>
                  <a:noFill/>
                </a:ln>
                <a:solidFill>
                  <a:schemeClr val="accent3">
                    <a:lumMod val="75000"/>
                  </a:schemeClr>
                </a:solidFill>
                <a:effectLst/>
                <a:uLnTx/>
                <a:uFillTx/>
                <a:latin typeface="Arial" panose="020B0604020202020204" pitchFamily="34" charset="0"/>
                <a:ea typeface="Aktiv Grotesk" panose="020B0504020202020204" pitchFamily="34" charset="0"/>
                <a:cs typeface="Arial" panose="020B0604020202020204" pitchFamily="34" charset="0"/>
                <a:sym typeface="Arial"/>
              </a:rPr>
              <a:t>THERE ARE INEQUALITIES IN THE QUALITY OF DIABETES CARE BY DEPRIVATION IN LONON</a:t>
            </a:r>
            <a:endParaRPr kumimoji="0" lang="en-US" sz="3000" b="1" i="0" u="none" strike="noStrike" kern="0" cap="none" spc="190" normalizeH="0" baseline="0" noProof="0">
              <a:ln>
                <a:noFill/>
              </a:ln>
              <a:solidFill>
                <a:schemeClr val="accent3">
                  <a:lumMod val="75000"/>
                </a:schemeClr>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p:txBody>
      </p:sp>
      <p:sp>
        <p:nvSpPr>
          <p:cNvPr id="40" name="TextBox 39">
            <a:extLst>
              <a:ext uri="{FF2B5EF4-FFF2-40B4-BE49-F238E27FC236}">
                <a16:creationId xmlns:a16="http://schemas.microsoft.com/office/drawing/2014/main" id="{27B07B3D-F66A-9646-9C2D-95983657B7C2}"/>
              </a:ext>
            </a:extLst>
          </p:cNvPr>
          <p:cNvSpPr txBox="1"/>
          <p:nvPr/>
        </p:nvSpPr>
        <p:spPr bwMode="gray">
          <a:xfrm>
            <a:off x="597660" y="1444209"/>
            <a:ext cx="5567750" cy="1984791"/>
          </a:xfrm>
          <a:prstGeom prst="rect">
            <a:avLst/>
          </a:prstGeom>
          <a:noFill/>
        </p:spPr>
        <p:txBody>
          <a:bodyPr wrap="square" lIns="0" tIns="0" rIns="0" bIns="0" rtlCol="0" anchor="t">
            <a:noAutofit/>
          </a:bodyPr>
          <a:lstStyle/>
          <a:p>
            <a:pPr marR="0" lvl="0" algn="l" defTabSz="914400" rtl="0" eaLnBrk="1" fontAlgn="auto" latinLnBrk="0" hangingPunct="1">
              <a:lnSpc>
                <a:spcPct val="100000"/>
              </a:lnSpc>
              <a:spcBef>
                <a:spcPts val="0"/>
              </a:spcBef>
              <a:spcAft>
                <a:spcPts val="0"/>
              </a:spcAft>
              <a:buClr>
                <a:srgbClr val="000000"/>
              </a:buClr>
              <a:buSzTx/>
              <a:tabLst/>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An </a:t>
            </a:r>
            <a:r>
              <a:rPr lang="en-GB" sz="1400" kern="0">
                <a:solidFill>
                  <a:srgbClr val="353E43"/>
                </a:solidFill>
                <a:latin typeface="Arial"/>
                <a:cs typeface="Arial"/>
                <a:sym typeface="Arial"/>
              </a:rPr>
              <a:t>illustration</a:t>
            </a:r>
            <a:r>
              <a:rPr kumimoji="0" lang="en-GB" sz="1400" b="0" i="0" u="none" strike="noStrike" kern="0" cap="none" spc="0" normalizeH="0" baseline="0" noProof="0">
                <a:ln>
                  <a:noFill/>
                </a:ln>
                <a:solidFill>
                  <a:srgbClr val="353E43"/>
                </a:solidFill>
                <a:effectLst/>
                <a:uLnTx/>
                <a:uFillTx/>
                <a:latin typeface="Arial"/>
                <a:ea typeface="+mn-ea"/>
                <a:cs typeface="Arial"/>
                <a:sym typeface="Arial"/>
              </a:rPr>
              <a:t> of inequalities in quality of care across </a:t>
            </a:r>
            <a:r>
              <a:rPr lang="en-GB" sz="1400" kern="0">
                <a:solidFill>
                  <a:srgbClr val="353E43"/>
                </a:solidFill>
                <a:latin typeface="Arial"/>
                <a:cs typeface="Arial"/>
                <a:sym typeface="Arial"/>
              </a:rPr>
              <a:t>l</a:t>
            </a:r>
            <a:r>
              <a:rPr kumimoji="0" lang="en-GB" sz="1400" b="0" i="0" u="none" strike="noStrike" kern="0" cap="none" spc="0" normalizeH="0" baseline="0" noProof="0" err="1">
                <a:ln>
                  <a:noFill/>
                </a:ln>
                <a:solidFill>
                  <a:srgbClr val="353E43"/>
                </a:solidFill>
                <a:effectLst/>
                <a:uLnTx/>
                <a:uFillTx/>
                <a:latin typeface="Arial"/>
                <a:ea typeface="+mn-ea"/>
                <a:cs typeface="Arial"/>
                <a:sym typeface="Arial"/>
              </a:rPr>
              <a:t>ong</a:t>
            </a:r>
            <a:r>
              <a:rPr kumimoji="0" lang="en-GB" sz="1400" b="0" i="0" u="none" strike="noStrike" kern="0" cap="none" spc="0" normalizeH="0" baseline="0" noProof="0">
                <a:ln>
                  <a:noFill/>
                </a:ln>
                <a:solidFill>
                  <a:srgbClr val="353E43"/>
                </a:solidFill>
                <a:effectLst/>
                <a:uLnTx/>
                <a:uFillTx/>
                <a:latin typeface="Arial"/>
                <a:ea typeface="+mn-ea"/>
                <a:cs typeface="Arial"/>
                <a:sym typeface="Arial"/>
              </a:rPr>
              <a:t>-term illnesses can be seen in patients registered with a GP in London that have well-controlled diabetes.</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GB" sz="1400" b="0" i="0" u="none" strike="noStrike" kern="0" cap="none" spc="0" normalizeH="0" baseline="0" noProof="0">
              <a:ln>
                <a:noFill/>
              </a:ln>
              <a:solidFill>
                <a:srgbClr val="353E43"/>
              </a:solidFill>
              <a:effectLst/>
              <a:uLnTx/>
              <a:uFillTx/>
              <a:latin typeface="Arial"/>
              <a:ea typeface="+mn-ea"/>
              <a:cs typeface="Arial"/>
              <a:sym typeface="Arial"/>
            </a:endParaRPr>
          </a:p>
          <a:p>
            <a:pPr marL="285750" indent="-285750">
              <a:buClr>
                <a:srgbClr val="000000"/>
              </a:buClr>
              <a:buFont typeface="Arial" panose="020B0604020202020204" pitchFamily="34" charset="0"/>
              <a:buChar char="•"/>
              <a:defRPr/>
            </a:pPr>
            <a:r>
              <a:rPr lang="en-GB" sz="1400" kern="0">
                <a:solidFill>
                  <a:srgbClr val="353E43"/>
                </a:solidFill>
                <a:latin typeface="Arial"/>
                <a:cs typeface="Arial"/>
                <a:sym typeface="Arial"/>
              </a:rPr>
              <a:t>M</a:t>
            </a:r>
            <a:r>
              <a:rPr kumimoji="0" lang="en-GB" sz="1400" b="0" i="0" u="none" strike="noStrike" kern="0" cap="none" spc="0" normalizeH="0" baseline="0" noProof="0" err="1">
                <a:ln>
                  <a:noFill/>
                </a:ln>
                <a:solidFill>
                  <a:srgbClr val="353E43"/>
                </a:solidFill>
                <a:effectLst/>
                <a:uLnTx/>
                <a:uFillTx/>
                <a:latin typeface="Arial"/>
                <a:ea typeface="+mn-ea"/>
                <a:cs typeface="Arial"/>
                <a:sym typeface="Arial"/>
              </a:rPr>
              <a:t>aintaining</a:t>
            </a:r>
            <a:r>
              <a:rPr kumimoji="0" lang="en-GB" sz="1400" b="0" i="0" u="none" strike="noStrike" kern="0" cap="none" spc="0" normalizeH="0" baseline="0" noProof="0">
                <a:ln>
                  <a:noFill/>
                </a:ln>
                <a:solidFill>
                  <a:srgbClr val="353E43"/>
                </a:solidFill>
                <a:effectLst/>
                <a:uLnTx/>
                <a:uFillTx/>
                <a:latin typeface="Arial"/>
                <a:ea typeface="+mn-ea"/>
                <a:cs typeface="Arial"/>
                <a:sym typeface="Arial"/>
              </a:rPr>
              <a:t> glycated haemoglobin (HbA1c) within </a:t>
            </a:r>
            <a:r>
              <a:rPr lang="en-GB" sz="1400" kern="0">
                <a:solidFill>
                  <a:srgbClr val="353E43"/>
                </a:solidFill>
                <a:cs typeface="Arial"/>
                <a:sym typeface="Arial"/>
              </a:rPr>
              <a:t>recommended levels (target ≤ 58 mmol/mol) </a:t>
            </a:r>
            <a:r>
              <a:rPr kumimoji="0" lang="en-GB" sz="1400" b="0" i="0" u="none" strike="noStrike" kern="0" cap="none" spc="0" normalizeH="0" baseline="0" noProof="0">
                <a:ln>
                  <a:noFill/>
                </a:ln>
                <a:solidFill>
                  <a:srgbClr val="353E43"/>
                </a:solidFill>
                <a:effectLst/>
                <a:uLnTx/>
                <a:uFillTx/>
                <a:latin typeface="Arial"/>
                <a:ea typeface="+mn-ea"/>
                <a:cs typeface="Arial"/>
                <a:sym typeface="Arial"/>
              </a:rPr>
              <a:t>is crucial for preventing serious and potentially life-threatening complications associated with poor glucose control in diabetes. </a:t>
            </a:r>
          </a:p>
          <a:p>
            <a:pPr marL="285750" indent="-285750">
              <a:buClr>
                <a:srgbClr val="000000"/>
              </a:buClr>
              <a:buFont typeface="Arial" panose="020B0604020202020204" pitchFamily="34" charset="0"/>
              <a:buChar char="•"/>
              <a:defRPr/>
            </a:pPr>
            <a:endParaRPr lang="en-GB" sz="1400" kern="0">
              <a:solidFill>
                <a:srgbClr val="353E43"/>
              </a:solidFill>
              <a:latin typeface="Arial"/>
              <a:cs typeface="Arial"/>
              <a:sym typeface="Arial"/>
            </a:endParaRPr>
          </a:p>
          <a:p>
            <a:pPr marL="285750" indent="-285750">
              <a:buClr>
                <a:srgbClr val="000000"/>
              </a:buClr>
              <a:buFont typeface="Arial" panose="020B0604020202020204" pitchFamily="34" charset="0"/>
              <a:buChar char="•"/>
              <a:defRPr/>
            </a:pPr>
            <a:r>
              <a:rPr kumimoji="0" lang="en-GB" sz="1400" b="0" i="0" u="none" strike="noStrike" kern="0" cap="none" spc="0" normalizeH="0" baseline="0" noProof="0">
                <a:ln>
                  <a:noFill/>
                </a:ln>
                <a:solidFill>
                  <a:srgbClr val="353E43"/>
                </a:solidFill>
                <a:effectLst/>
                <a:uLnTx/>
                <a:uFillTx/>
                <a:latin typeface="Arial"/>
                <a:ea typeface="+mn-ea"/>
                <a:cs typeface="Arial"/>
                <a:sym typeface="Arial"/>
              </a:rPr>
              <a:t>There is significant variation in the achievement of well-controlled HbA1c by deprivation decile (Fig. 64). </a:t>
            </a:r>
          </a:p>
          <a:p>
            <a:pPr marL="742950" lvl="1" indent="-285750">
              <a:buClr>
                <a:srgbClr val="000000"/>
              </a:buClr>
              <a:buFont typeface="Courier New" panose="02070309020205020404" pitchFamily="49" charset="0"/>
              <a:buChar char="o"/>
              <a:defRPr/>
            </a:pPr>
            <a:r>
              <a:rPr lang="en-GB" sz="1400" kern="0">
                <a:solidFill>
                  <a:srgbClr val="353E43"/>
                </a:solidFill>
                <a:latin typeface="Arial"/>
                <a:cs typeface="Arial"/>
                <a:sym typeface="Arial"/>
              </a:rPr>
              <a:t>51.6% of patients in the most deprived decile had well controlled HbA1c in 2022/23, compared to 59.1% for the least deprived.</a:t>
            </a:r>
            <a:endParaRPr kumimoji="0" lang="en-GB" sz="1400" b="0" i="0" u="none" strike="noStrike" kern="0" cap="none" spc="0" normalizeH="0" baseline="0" noProof="0">
              <a:ln>
                <a:noFill/>
              </a:ln>
              <a:solidFill>
                <a:srgbClr val="353E43"/>
              </a:solidFill>
              <a:effectLst/>
              <a:uLnTx/>
              <a:uFillTx/>
              <a:latin typeface="Arial"/>
              <a:ea typeface="+mn-ea"/>
              <a:cs typeface="Arial"/>
              <a:sym typeface="Arial"/>
            </a:endParaRPr>
          </a:p>
          <a:p>
            <a:pPr marL="457200" marR="0" lvl="1" indent="0" algn="l" defTabSz="914400" rtl="0" eaLnBrk="1" fontAlgn="auto" latinLnBrk="0" hangingPunct="1">
              <a:lnSpc>
                <a:spcPct val="100000"/>
              </a:lnSpc>
              <a:spcBef>
                <a:spcPts val="0"/>
              </a:spcBef>
              <a:spcAft>
                <a:spcPts val="0"/>
              </a:spcAft>
              <a:buClr>
                <a:srgbClr val="000000"/>
              </a:buClr>
              <a:buSzTx/>
              <a:buFontTx/>
              <a:buNone/>
              <a:tabLst/>
              <a:defRPr/>
            </a:pPr>
            <a:endParaRPr kumimoji="0" lang="en-GB" sz="1300" b="0" i="0" u="none" strike="noStrike" kern="0" cap="none" spc="0" normalizeH="0" baseline="0" noProof="0">
              <a:ln>
                <a:noFill/>
              </a:ln>
              <a:solidFill>
                <a:srgbClr val="353E43"/>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0" cap="none" spc="0" normalizeH="0" baseline="0" noProof="0">
                <a:ln>
                  <a:noFill/>
                </a:ln>
                <a:solidFill>
                  <a:srgbClr val="353E43"/>
                </a:solidFill>
                <a:effectLst/>
                <a:uLnTx/>
                <a:uFillTx/>
                <a:latin typeface="Arial"/>
                <a:ea typeface="+mn-ea"/>
                <a:cs typeface="Arial"/>
              </a:rPr>
              <a:t>Note</a:t>
            </a:r>
            <a:r>
              <a:rPr kumimoji="0" lang="en-GB" sz="1300" b="0" i="0" u="none" strike="noStrike" kern="0" cap="none" spc="0" normalizeH="0" baseline="0" noProof="0">
                <a:ln>
                  <a:noFill/>
                </a:ln>
                <a:solidFill>
                  <a:srgbClr val="353E43"/>
                </a:solidFill>
                <a:effectLst/>
                <a:uLnTx/>
                <a:uFillTx/>
                <a:latin typeface="Arial"/>
                <a:ea typeface="+mn-ea"/>
                <a:cs typeface="Arial"/>
              </a:rPr>
              <a:t>:</a:t>
            </a:r>
            <a:r>
              <a:rPr kumimoji="0" lang="en-GB" sz="1300" b="0" i="0" u="none" strike="noStrike" kern="0" cap="none" spc="0" normalizeH="0" baseline="0" noProof="0">
                <a:ln>
                  <a:noFill/>
                </a:ln>
                <a:solidFill>
                  <a:srgbClr val="353E43"/>
                </a:solidFill>
                <a:effectLst/>
                <a:uLnTx/>
                <a:uFillTx/>
                <a:latin typeface="Arial"/>
                <a:ea typeface="+mn-ea"/>
                <a:cs typeface="Arial"/>
                <a:sym typeface="Arial"/>
              </a:rPr>
              <a:t>(</a:t>
            </a:r>
            <a:r>
              <a:rPr lang="en-GB" sz="1300" kern="0">
                <a:solidFill>
                  <a:srgbClr val="353E43"/>
                </a:solidFill>
                <a:latin typeface="Arial"/>
                <a:cs typeface="Arial"/>
                <a:sym typeface="Arial"/>
              </a:rPr>
              <a:t>1</a:t>
            </a:r>
            <a:r>
              <a:rPr kumimoji="0" lang="en-GB" sz="1300" b="0" i="0" u="none" strike="noStrike" kern="0" cap="none" spc="0" normalizeH="0" baseline="0" noProof="0">
                <a:ln>
                  <a:noFill/>
                </a:ln>
                <a:solidFill>
                  <a:srgbClr val="353E43"/>
                </a:solidFill>
                <a:effectLst/>
                <a:uLnTx/>
                <a:uFillTx/>
                <a:latin typeface="Arial"/>
                <a:ea typeface="+mn-ea"/>
                <a:cs typeface="Arial"/>
                <a:sym typeface="Arial"/>
              </a:rPr>
              <a:t>) </a:t>
            </a:r>
            <a:r>
              <a:rPr kumimoji="0" lang="en-GB" sz="1300" b="0" i="0" u="none" strike="noStrike" kern="1200" cap="none" spc="0" normalizeH="0" baseline="0" noProof="0">
                <a:ln>
                  <a:noFill/>
                </a:ln>
                <a:solidFill>
                  <a:srgbClr val="353E43"/>
                </a:solidFill>
                <a:effectLst/>
                <a:uLnTx/>
                <a:uFillTx/>
                <a:latin typeface="Arial"/>
                <a:ea typeface="+mn-ea"/>
                <a:cs typeface="+mn-cs"/>
              </a:rPr>
              <a:t>The utility of these measures depends on clinical case finding by GPs (i.e. people with diabetes being detected and properly recorded in GP records). (</a:t>
            </a:r>
            <a:r>
              <a:rPr lang="en-GB" sz="1300">
                <a:solidFill>
                  <a:srgbClr val="353E43"/>
                </a:solidFill>
                <a:latin typeface="Arial"/>
              </a:rPr>
              <a:t>2</a:t>
            </a:r>
            <a:r>
              <a:rPr kumimoji="0" lang="en-GB" sz="1300" b="0" i="0" u="none" strike="noStrike" kern="1200" cap="none" spc="0" normalizeH="0" baseline="0" noProof="0">
                <a:ln>
                  <a:noFill/>
                </a:ln>
                <a:solidFill>
                  <a:srgbClr val="353E43"/>
                </a:solidFill>
                <a:effectLst/>
                <a:uLnTx/>
                <a:uFillTx/>
                <a:latin typeface="Arial"/>
                <a:ea typeface="+mn-ea"/>
                <a:cs typeface="+mn-cs"/>
              </a:rPr>
              <a:t>) Denominators include Personalised Care Adjustments (PCAs); patients who are deemed unable to receive a particular treatment. PCAs are usually the result of a decision by a patient or GP at a personal level; e.g. patient/carer refusing a treatment, interactions between different medications etc.</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a:ln>
                <a:noFill/>
              </a:ln>
              <a:solidFill>
                <a:srgbClr val="353E43"/>
              </a:solidFill>
              <a:effectLst/>
              <a:uLnTx/>
              <a:uFillTx/>
              <a:latin typeface="Arial"/>
              <a:ea typeface="+mn-ea"/>
              <a:cs typeface="Arial"/>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a:ln>
                <a:noFill/>
              </a:ln>
              <a:solidFill>
                <a:srgbClr val="353E43"/>
              </a:solidFill>
              <a:effectLst/>
              <a:uLnTx/>
              <a:uFillTx/>
              <a:latin typeface="Arial"/>
              <a:ea typeface="+mn-ea"/>
              <a:cs typeface="Arial"/>
            </a:endParaRPr>
          </a:p>
        </p:txBody>
      </p:sp>
      <p:sp>
        <p:nvSpPr>
          <p:cNvPr id="5" name="Text Placeholder 5">
            <a:extLst>
              <a:ext uri="{FF2B5EF4-FFF2-40B4-BE49-F238E27FC236}">
                <a16:creationId xmlns:a16="http://schemas.microsoft.com/office/drawing/2014/main" id="{CC5DFF5B-4D73-41E7-95B7-788AE8C3B8C2}"/>
              </a:ext>
            </a:extLst>
          </p:cNvPr>
          <p:cNvSpPr txBox="1">
            <a:spLocks/>
          </p:cNvSpPr>
          <p:nvPr/>
        </p:nvSpPr>
        <p:spPr>
          <a:xfrm>
            <a:off x="6422932" y="1527997"/>
            <a:ext cx="5369334" cy="256306"/>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600" b="1" i="0" u="none" strike="noStrike" kern="1200" cap="none" spc="0" normalizeH="0" baseline="0" noProof="0">
                <a:ln>
                  <a:noFill/>
                </a:ln>
                <a:solidFill>
                  <a:srgbClr val="353E43"/>
                </a:solidFill>
                <a:effectLst/>
                <a:uLnTx/>
                <a:uFillTx/>
                <a:latin typeface="Arial"/>
                <a:ea typeface="+mn-ea"/>
                <a:cs typeface="Arial"/>
                <a:sym typeface="Arial"/>
              </a:rPr>
              <a:t>Fig </a:t>
            </a:r>
            <a:r>
              <a:rPr lang="en-US" sz="1600">
                <a:solidFill>
                  <a:srgbClr val="353E43"/>
                </a:solidFill>
                <a:latin typeface="Arial"/>
                <a:cs typeface="Arial"/>
                <a:sym typeface="Arial"/>
              </a:rPr>
              <a:t>66</a:t>
            </a:r>
            <a:r>
              <a:rPr kumimoji="0" lang="en-US" sz="1600" b="1" i="0" u="none" strike="noStrike" kern="1200" cap="none" spc="0" normalizeH="0" baseline="0" noProof="0">
                <a:ln>
                  <a:noFill/>
                </a:ln>
                <a:solidFill>
                  <a:srgbClr val="353E43"/>
                </a:solidFill>
                <a:effectLst/>
                <a:uLnTx/>
                <a:uFillTx/>
                <a:latin typeface="Arial"/>
                <a:ea typeface="+mn-ea"/>
                <a:cs typeface="Arial"/>
                <a:sym typeface="Arial"/>
              </a:rPr>
              <a:t>. Percentage of people with diabetes without moderate/severe frailty, registered at a GP, where HbA1c≤ 58 mmol/mol, by deprivation decile in 2022/23</a:t>
            </a:r>
            <a:endParaRPr kumimoji="0" lang="en-US" sz="1600" b="1" i="0" u="none" strike="noStrike" kern="1200" cap="none" spc="0" normalizeH="0" baseline="0" noProof="0">
              <a:ln>
                <a:noFill/>
              </a:ln>
              <a:solidFill>
                <a:srgbClr val="353E43"/>
              </a:solidFill>
              <a:effectLst/>
              <a:uLnTx/>
              <a:uFillTx/>
              <a:latin typeface="Arial" panose="020B0604020202020204" pitchFamily="34" charset="0"/>
              <a:ea typeface="+mn-ea"/>
              <a:cs typeface="Arial"/>
              <a:sym typeface="Arial"/>
            </a:endParaRPr>
          </a:p>
        </p:txBody>
      </p:sp>
      <p:graphicFrame>
        <p:nvGraphicFramePr>
          <p:cNvPr id="4" name="Chart 3" descr="A graph showing the proportion of patients with diabetes where HbA1c is well controlled. The graph shows a broadly linear pattern with the proportion of patients having well-controlled blood sugar increasing with the deprivation decile. ">
            <a:extLst>
              <a:ext uri="{FF2B5EF4-FFF2-40B4-BE49-F238E27FC236}">
                <a16:creationId xmlns:a16="http://schemas.microsoft.com/office/drawing/2014/main" id="{CB16889F-F252-8157-4C8D-3EFE1B84026A}"/>
              </a:ext>
            </a:extLst>
          </p:cNvPr>
          <p:cNvGraphicFramePr>
            <a:graphicFrameLocks/>
          </p:cNvGraphicFramePr>
          <p:nvPr>
            <p:extLst>
              <p:ext uri="{D42A27DB-BD31-4B8C-83A1-F6EECF244321}">
                <p14:modId xmlns:p14="http://schemas.microsoft.com/office/powerpoint/2010/main" val="3164683260"/>
              </p:ext>
            </p:extLst>
          </p:nvPr>
        </p:nvGraphicFramePr>
        <p:xfrm>
          <a:off x="6413967" y="2448671"/>
          <a:ext cx="5369334" cy="3859301"/>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tangle 10">
            <a:extLst>
              <a:ext uri="{FF2B5EF4-FFF2-40B4-BE49-F238E27FC236}">
                <a16:creationId xmlns:a16="http://schemas.microsoft.com/office/drawing/2014/main" id="{3DA72B15-2F37-4E28-A705-1867AA894B59}"/>
              </a:ext>
            </a:extLst>
          </p:cNvPr>
          <p:cNvSpPr/>
          <p:nvPr/>
        </p:nvSpPr>
        <p:spPr>
          <a:xfrm>
            <a:off x="489100" y="6455391"/>
            <a:ext cx="1145525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effectLst/>
                <a:uLnTx/>
                <a:uFillTx/>
                <a:latin typeface="Arial"/>
                <a:ea typeface="+mn-ea"/>
                <a:cs typeface="Arial" panose="020B0604020202020204" pitchFamily="34" charset="0"/>
              </a:rPr>
              <a:t>Source: </a:t>
            </a:r>
            <a:r>
              <a:rPr kumimoji="0" lang="en-GB" sz="1000" b="0" i="0" u="none" strike="noStrike" kern="1200" cap="none" spc="0" normalizeH="0" baseline="0" noProof="0">
                <a:ln>
                  <a:noFill/>
                </a:ln>
                <a:effectLst/>
                <a:uLnTx/>
                <a:uFillTx/>
                <a:latin typeface="Arial"/>
                <a:ea typeface="+mn-ea"/>
                <a:cs typeface="+mn-cs"/>
              </a:rPr>
              <a:t>Quality and Outcomes Framework (QOF) 2020/21, NHS Digital. </a:t>
            </a:r>
            <a:r>
              <a:rPr kumimoji="0" lang="en-GB" sz="1000" b="0" i="0" u="none" strike="noStrike" kern="1200" cap="none" spc="0" normalizeH="0" baseline="0" noProof="0">
                <a:ln>
                  <a:noFill/>
                </a:ln>
                <a:effectLst/>
                <a:uLnTx/>
                <a:uFillTx/>
                <a:latin typeface="Arial"/>
                <a:ea typeface="+mn-ea"/>
                <a:cs typeface="+mn-cs"/>
                <a:hlinkClick r:id="rId4">
                  <a:extLst>
                    <a:ext uri="{A12FA001-AC4F-418D-AE19-62706E023703}">
                      <ahyp:hlinkClr xmlns:ahyp="http://schemas.microsoft.com/office/drawing/2018/hyperlinkcolor" val="tx"/>
                    </a:ext>
                  </a:extLst>
                </a:hlinkClick>
              </a:rPr>
              <a:t>https://fingertips.phe.org.uk/profile/general-practice/data#page/1/</a:t>
            </a:r>
            <a:endParaRPr kumimoji="0" lang="en-GB" sz="1000" b="0" i="0" u="none" strike="noStrike" kern="1200" cap="none" spc="0" normalizeH="0" baseline="0" noProof="0">
              <a:ln>
                <a:noFill/>
              </a:ln>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0070C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308583796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24A686B6-675E-48DD-A34C-6ABE50E0786D}"/>
              </a:ext>
            </a:extLst>
          </p:cNvPr>
          <p:cNvSpPr txBox="1">
            <a:spLocks noGrp="1"/>
          </p:cNvSpPr>
          <p:nvPr>
            <p:ph type="title" idx="4294967295"/>
          </p:nvPr>
        </p:nvSpPr>
        <p:spPr>
          <a:xfrm>
            <a:off x="636727" y="550028"/>
            <a:ext cx="10751768" cy="923289"/>
          </a:xfrm>
          <a:prstGeom prst="rect">
            <a:avLst/>
          </a:prstGeom>
          <a:noFill/>
          <a:ln w="25400" cap="flat" cmpd="sng" algn="ctr">
            <a:noFill/>
            <a:prstDash val="solid"/>
          </a:ln>
          <a:effectLst/>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0" tIns="45700" rIns="91425" bIns="457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chemeClr val="accent1"/>
              </a:buClr>
              <a:buSzPts val="2800"/>
              <a:buFont typeface="Arial"/>
              <a:buNone/>
              <a:tabLst/>
              <a:defRPr/>
            </a:pPr>
            <a:r>
              <a:rPr kumimoji="0" lang="en-GB" sz="3000" b="1" i="0" u="none" strike="noStrike" kern="0" cap="none" spc="190" normalizeH="0" baseline="0" noProof="0">
                <a:ln>
                  <a:noFill/>
                </a:ln>
                <a:solidFill>
                  <a:schemeClr val="accent3">
                    <a:lumMod val="75000"/>
                  </a:schemeClr>
                </a:solidFill>
                <a:effectLst/>
                <a:uLnTx/>
                <a:uFillTx/>
                <a:latin typeface="Arial"/>
                <a:ea typeface="Aktiv Grotesk" panose="020B0504020202020204" pitchFamily="34" charset="0"/>
                <a:cs typeface="Arial"/>
                <a:sym typeface="Arial"/>
              </a:rPr>
              <a:t>THE MOST DEPRIVED LONDONERS ARE LEAST LIKELY TO HAVE CONTROLLED HYPERTENSION</a:t>
            </a:r>
            <a:endParaRPr kumimoji="0" lang="en-US" sz="3000" b="1" i="0" u="none" strike="noStrike" kern="0" cap="none" spc="190" normalizeH="0" baseline="0" noProof="0">
              <a:ln>
                <a:noFill/>
              </a:ln>
              <a:solidFill>
                <a:schemeClr val="accent3">
                  <a:lumMod val="75000"/>
                </a:schemeClr>
              </a:solidFill>
              <a:effectLst/>
              <a:uLnTx/>
              <a:uFillTx/>
              <a:latin typeface="Arial"/>
              <a:ea typeface="Aktiv Grotesk" panose="020B0504020202020204" pitchFamily="34" charset="0"/>
              <a:cs typeface="Arial"/>
              <a:sym typeface="Arial"/>
            </a:endParaRPr>
          </a:p>
        </p:txBody>
      </p:sp>
      <p:sp>
        <p:nvSpPr>
          <p:cNvPr id="40" name="TextBox 39">
            <a:extLst>
              <a:ext uri="{FF2B5EF4-FFF2-40B4-BE49-F238E27FC236}">
                <a16:creationId xmlns:a16="http://schemas.microsoft.com/office/drawing/2014/main" id="{27B07B3D-F66A-9646-9C2D-95983657B7C2}"/>
              </a:ext>
            </a:extLst>
          </p:cNvPr>
          <p:cNvSpPr txBox="1"/>
          <p:nvPr/>
        </p:nvSpPr>
        <p:spPr bwMode="gray">
          <a:xfrm>
            <a:off x="616251" y="1535976"/>
            <a:ext cx="5567750" cy="4863763"/>
          </a:xfrm>
          <a:prstGeom prst="rect">
            <a:avLst/>
          </a:prstGeom>
          <a:noFill/>
        </p:spPr>
        <p:txBody>
          <a:bodyPr wrap="square" lIns="0" tIns="0" rIns="0" bIns="0" rtlCol="0" anchor="t">
            <a:no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400" b="0" i="0" u="none" strike="noStrike" kern="1200" cap="none" spc="0" normalizeH="0" baseline="0" noProof="0">
                <a:ln>
                  <a:noFill/>
                </a:ln>
                <a:solidFill>
                  <a:srgbClr val="333333"/>
                </a:solidFill>
                <a:effectLst/>
                <a:uLnTx/>
                <a:uFillTx/>
                <a:latin typeface="Arial" panose="020B0604020202020204" pitchFamily="34" charset="0"/>
                <a:ea typeface="+mn-ea"/>
                <a:cs typeface="+mn-cs"/>
              </a:rPr>
              <a:t>The diagnosed prevalence of hypertension (blood pressure consistently &gt;140/90mmHg) in London changed little between 2015/16 (11.0%) and 2022/23 (10.9%)</a:t>
            </a:r>
            <a:r>
              <a:rPr kumimoji="0" lang="en-GB" sz="1400" b="0" i="0" u="none" strike="noStrike" kern="1200" cap="none" spc="0" normalizeH="0" baseline="30000" noProof="0">
                <a:ln>
                  <a:noFill/>
                </a:ln>
                <a:solidFill>
                  <a:srgbClr val="333333"/>
                </a:solidFill>
                <a:effectLst/>
                <a:uLnTx/>
                <a:uFillTx/>
                <a:latin typeface="Arial" panose="020B0604020202020204" pitchFamily="34" charset="0"/>
                <a:ea typeface="+mn-ea"/>
                <a:cs typeface="+mn-cs"/>
              </a:rPr>
              <a:t>1</a:t>
            </a:r>
            <a:endParaRPr kumimoji="0" lang="en-GB" sz="1400" b="0" i="0" u="none" strike="noStrike" kern="1200" cap="none" spc="0" normalizeH="0" baseline="0" noProof="0">
              <a:ln>
                <a:noFill/>
              </a:ln>
              <a:solidFill>
                <a:srgbClr val="333333"/>
              </a:solidFill>
              <a:effectLst/>
              <a:uLnTx/>
              <a:uFillTx/>
              <a:latin typeface="Arial" panose="020B0604020202020204" pitchFamily="34" charset="0"/>
              <a:ea typeface="+mn-ea"/>
              <a:cs typeface="+mn-cs"/>
            </a:endParaRPr>
          </a:p>
          <a:p>
            <a:pPr marL="800100" lvl="1" indent="-342900">
              <a:buFont typeface="Wingdings" panose="05000000000000000000" pitchFamily="2" charset="2"/>
              <a:buChar char="§"/>
              <a:defRPr/>
            </a:pPr>
            <a:r>
              <a:rPr kumimoji="0" lang="en-GB" sz="1400" b="0" i="0" u="none" strike="noStrike" kern="1200" cap="none" spc="0" normalizeH="0" baseline="0" noProof="0">
                <a:ln>
                  <a:noFill/>
                </a:ln>
                <a:solidFill>
                  <a:srgbClr val="333333"/>
                </a:solidFill>
                <a:effectLst/>
                <a:uLnTx/>
                <a:uFillTx/>
                <a:latin typeface="Arial" panose="020B0604020202020204" pitchFamily="34" charset="0"/>
                <a:ea typeface="+mn-ea"/>
                <a:cs typeface="+mn-cs"/>
              </a:rPr>
              <a:t>Bexley (14.7%) had the highest prevalence, while Tower Hamlets (7.2%) had the lowest. Differences in age structure between boroughs may contribute to this variation.</a:t>
            </a:r>
          </a:p>
          <a:p>
            <a:pPr marL="800100" lvl="1" indent="-342900">
              <a:buFont typeface="Wingdings" panose="05000000000000000000" pitchFamily="2" charset="2"/>
              <a:buChar char="§"/>
              <a:defRPr/>
            </a:pPr>
            <a:r>
              <a:rPr kumimoji="0" lang="en-GB" sz="1400" b="0" i="0" u="none" strike="noStrike" kern="1200" cap="none" spc="0" normalizeH="0" baseline="0" noProof="0">
                <a:ln>
                  <a:noFill/>
                </a:ln>
                <a:solidFill>
                  <a:srgbClr val="333333"/>
                </a:solidFill>
                <a:effectLst/>
                <a:uLnTx/>
                <a:uFillTx/>
                <a:latin typeface="Arial" panose="020B0604020202020204" pitchFamily="34" charset="0"/>
                <a:ea typeface="+mn-ea"/>
                <a:cs typeface="+mn-cs"/>
              </a:rPr>
              <a:t>This data relies </a:t>
            </a:r>
            <a:r>
              <a:rPr lang="en-GB" sz="1400">
                <a:solidFill>
                  <a:srgbClr val="333333"/>
                </a:solidFill>
                <a:latin typeface="Arial" panose="020B0604020202020204" pitchFamily="34" charset="0"/>
              </a:rPr>
              <a:t>on GPs diagnosing all hypertension cases. This is unlikely and may be inconsistent across practices. </a:t>
            </a:r>
          </a:p>
          <a:p>
            <a:pPr lvl="1">
              <a:defRPr/>
            </a:pPr>
            <a:endParaRPr lang="en-GB" sz="1000">
              <a:solidFill>
                <a:srgbClr val="333333"/>
              </a:solidFill>
              <a:latin typeface="Arial" panose="020B0604020202020204" pitchFamily="34" charset="0"/>
            </a:endParaRPr>
          </a:p>
          <a:p>
            <a:pPr marL="342900" indent="-342900">
              <a:buFont typeface="Wingdings" panose="05000000000000000000" pitchFamily="2" charset="2"/>
              <a:buChar char="§"/>
              <a:defRPr/>
            </a:pPr>
            <a:r>
              <a:rPr lang="en-GB" sz="1400">
                <a:solidFill>
                  <a:srgbClr val="333333"/>
                </a:solidFill>
                <a:latin typeface="Arial" panose="020B0604020202020204" pitchFamily="34" charset="0"/>
              </a:rPr>
              <a:t>Patients aged over 45 in the 2</a:t>
            </a:r>
            <a:r>
              <a:rPr lang="en-GB" sz="1400" baseline="30000">
                <a:solidFill>
                  <a:srgbClr val="333333"/>
                </a:solidFill>
                <a:latin typeface="Arial" panose="020B0604020202020204" pitchFamily="34" charset="0"/>
              </a:rPr>
              <a:t>nd</a:t>
            </a:r>
            <a:r>
              <a:rPr lang="en-GB" sz="1400">
                <a:solidFill>
                  <a:srgbClr val="333333"/>
                </a:solidFill>
                <a:latin typeface="Arial" panose="020B0604020202020204" pitchFamily="34" charset="0"/>
              </a:rPr>
              <a:t>-4</a:t>
            </a:r>
            <a:r>
              <a:rPr lang="en-GB" sz="1400" baseline="30000">
                <a:solidFill>
                  <a:srgbClr val="333333"/>
                </a:solidFill>
                <a:latin typeface="Arial" panose="020B0604020202020204" pitchFamily="34" charset="0"/>
              </a:rPr>
              <a:t>th</a:t>
            </a:r>
            <a:r>
              <a:rPr lang="en-GB" sz="1400">
                <a:solidFill>
                  <a:srgbClr val="333333"/>
                </a:solidFill>
                <a:latin typeface="Arial" panose="020B0604020202020204" pitchFamily="34" charset="0"/>
              </a:rPr>
              <a:t> most deprived areas are more likely to have had their blood pressure checked in the last 5 years than patients in any other deprivation decile (Fig. 65).</a:t>
            </a:r>
            <a:r>
              <a:rPr lang="en-GB" sz="1400" baseline="30000">
                <a:solidFill>
                  <a:srgbClr val="333333"/>
                </a:solidFill>
                <a:latin typeface="Arial" panose="020B0604020202020204" pitchFamily="34" charset="0"/>
              </a:rPr>
              <a:t>2</a:t>
            </a:r>
            <a:r>
              <a:rPr lang="en-GB" sz="1400">
                <a:solidFill>
                  <a:srgbClr val="333333"/>
                </a:solidFill>
                <a:latin typeface="Arial" panose="020B0604020202020204" pitchFamily="34" charset="0"/>
              </a:rPr>
              <a:t> </a:t>
            </a:r>
          </a:p>
          <a:p>
            <a:pPr>
              <a:defRPr/>
            </a:pPr>
            <a:endParaRPr lang="en-GB" sz="1400">
              <a:solidFill>
                <a:srgbClr val="333333"/>
              </a:solidFill>
              <a:latin typeface="Arial" panose="020B0604020202020204" pitchFamily="34" charset="0"/>
            </a:endParaRPr>
          </a:p>
          <a:p>
            <a:pPr marL="342900" indent="-342900">
              <a:buFont typeface="Wingdings" panose="05000000000000000000" pitchFamily="2" charset="2"/>
              <a:buChar char="§"/>
              <a:defRPr/>
            </a:pPr>
            <a:r>
              <a:rPr kumimoji="0" lang="en-GB" sz="1400" b="0" i="0" u="none" strike="noStrike" kern="1200" cap="none" spc="0" normalizeH="0" noProof="0">
                <a:ln>
                  <a:noFill/>
                </a:ln>
                <a:solidFill>
                  <a:srgbClr val="333333"/>
                </a:solidFill>
                <a:effectLst/>
                <a:uLnTx/>
                <a:uFillTx/>
                <a:latin typeface="Arial" panose="020B0604020202020204" pitchFamily="34" charset="0"/>
                <a:ea typeface="Arial" panose="020B0604020202020204" pitchFamily="34" charset="0"/>
                <a:cs typeface="+mn-cs"/>
              </a:rPr>
              <a:t>Hypertension patients in the most deprived areas were less likely to have their blood pressure well controlled in 2022/23 (Fig. 66).</a:t>
            </a:r>
            <a:r>
              <a:rPr kumimoji="0" lang="en-GB" sz="1400" b="0" i="0" u="none" strike="noStrike" kern="1200" cap="none" spc="0" normalizeH="0" baseline="30000" noProof="0">
                <a:ln>
                  <a:noFill/>
                </a:ln>
                <a:solidFill>
                  <a:srgbClr val="333333"/>
                </a:solidFill>
                <a:effectLst/>
                <a:uLnTx/>
                <a:uFillTx/>
                <a:latin typeface="Arial" panose="020B0604020202020204" pitchFamily="34" charset="0"/>
                <a:ea typeface="Arial" panose="020B0604020202020204" pitchFamily="34" charset="0"/>
                <a:cs typeface="+mn-cs"/>
              </a:rPr>
              <a:t>2</a:t>
            </a:r>
            <a:endParaRPr kumimoji="0" lang="en-GB" sz="1400" b="0" i="0" u="none" strike="noStrike" kern="1200" cap="none" spc="0" normalizeH="0" noProof="0">
              <a:ln>
                <a:noFill/>
              </a:ln>
              <a:solidFill>
                <a:srgbClr val="333333"/>
              </a:solidFill>
              <a:effectLst/>
              <a:uLnTx/>
              <a:uFillTx/>
              <a:latin typeface="Arial" panose="020B0604020202020204" pitchFamily="34" charset="0"/>
              <a:ea typeface="Arial" panose="020B0604020202020204" pitchFamily="34" charset="0"/>
              <a:cs typeface="+mn-cs"/>
            </a:endParaRPr>
          </a:p>
          <a:p>
            <a:pPr marL="800100" lvl="1" indent="-342900">
              <a:buFont typeface="Courier New" panose="02070309020205020404" pitchFamily="49" charset="0"/>
              <a:buChar char="o"/>
              <a:defRPr/>
            </a:pPr>
            <a:r>
              <a:rPr lang="en-GB" sz="1400">
                <a:solidFill>
                  <a:srgbClr val="333333"/>
                </a:solidFill>
                <a:latin typeface="Arial" panose="020B0604020202020204" pitchFamily="34" charset="0"/>
                <a:ea typeface="Arial" panose="020B0604020202020204" pitchFamily="34" charset="0"/>
              </a:rPr>
              <a:t>61.2% under 80 years in the most deprived decile had blood pressure </a:t>
            </a:r>
            <a:r>
              <a:rPr kumimoji="0" lang="en-US" sz="1400" i="0" u="none" strike="noStrike" kern="1200" cap="none" spc="0" normalizeH="0" baseline="0" noProof="0">
                <a:ln>
                  <a:noFill/>
                </a:ln>
                <a:solidFill>
                  <a:srgbClr val="353E43"/>
                </a:solidFill>
                <a:effectLst/>
                <a:uLnTx/>
                <a:uFillTx/>
                <a:latin typeface="Arial"/>
                <a:ea typeface="+mn-ea"/>
                <a:cs typeface="Arial"/>
                <a:sym typeface="Arial"/>
              </a:rPr>
              <a:t>≤</a:t>
            </a:r>
            <a:r>
              <a:rPr lang="en-GB" sz="1400">
                <a:solidFill>
                  <a:srgbClr val="333333"/>
                </a:solidFill>
                <a:latin typeface="Arial" panose="020B0604020202020204" pitchFamily="34" charset="0"/>
                <a:ea typeface="Arial" panose="020B0604020202020204" pitchFamily="34" charset="0"/>
              </a:rPr>
              <a:t>140/90mmHg, compared to an average of 67.8%</a:t>
            </a:r>
          </a:p>
          <a:p>
            <a:pPr marL="800100" lvl="1" indent="-342900">
              <a:buFont typeface="Courier New" panose="02070309020205020404" pitchFamily="49" charset="0"/>
              <a:buChar char="o"/>
              <a:defRPr/>
            </a:pPr>
            <a:endParaRPr lang="en-GB" sz="1400">
              <a:solidFill>
                <a:srgbClr val="333333"/>
              </a:solidFill>
              <a:latin typeface="Arial" panose="020B0604020202020204" pitchFamily="34" charset="0"/>
              <a:ea typeface="Arial" panose="020B0604020202020204" pitchFamily="34" charset="0"/>
            </a:endParaRPr>
          </a:p>
          <a:p>
            <a:pPr marL="342900" indent="-342900">
              <a:buFont typeface="Wingdings" panose="05000000000000000000" pitchFamily="2" charset="2"/>
              <a:buChar char="§"/>
              <a:defRPr/>
            </a:pPr>
            <a:r>
              <a:rPr lang="en-GB" sz="1400">
                <a:solidFill>
                  <a:srgbClr val="333333"/>
                </a:solidFill>
                <a:latin typeface="Arial" panose="020B0604020202020204" pitchFamily="34" charset="0"/>
                <a:ea typeface="Arial" panose="020B0604020202020204" pitchFamily="34" charset="0"/>
              </a:rPr>
              <a:t>National research between 2006 and 2019 found that Black African and Caribbean patients with hypertension were less likely to have well controlled blood pressure, potentially because of differences in consistently taking medication.</a:t>
            </a:r>
            <a:r>
              <a:rPr lang="en-GB" sz="1400" baseline="30000">
                <a:solidFill>
                  <a:srgbClr val="333333"/>
                </a:solidFill>
                <a:latin typeface="Arial" panose="020B0604020202020204" pitchFamily="34" charset="0"/>
                <a:ea typeface="Arial" panose="020B0604020202020204" pitchFamily="34" charset="0"/>
              </a:rPr>
              <a:t>3</a:t>
            </a:r>
            <a:r>
              <a:rPr lang="en-GB" sz="1400">
                <a:solidFill>
                  <a:srgbClr val="333333"/>
                </a:solidFill>
                <a:latin typeface="Arial" panose="020B0604020202020204" pitchFamily="34" charset="0"/>
                <a:ea typeface="Arial" panose="020B0604020202020204" pitchFamily="34" charset="0"/>
              </a:rPr>
              <a:t>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1300" b="1" i="0" u="none" strike="noStrike" kern="0" cap="none" spc="0" normalizeH="0" baseline="0" noProof="0">
              <a:ln>
                <a:noFill/>
              </a:ln>
              <a:solidFill>
                <a:srgbClr val="353E43"/>
              </a:solidFill>
              <a:effectLst/>
              <a:uLnTx/>
              <a:uFillTx/>
              <a:latin typeface="Arial"/>
              <a:ea typeface="+mn-ea"/>
              <a:cs typeface="Arial"/>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1300" b="0" i="0" u="none" strike="noStrike" kern="1200" cap="none" spc="0" normalizeH="0" baseline="0" noProof="0">
              <a:ln>
                <a:noFill/>
              </a:ln>
              <a:solidFill>
                <a:srgbClr val="353E43"/>
              </a:solidFill>
              <a:effectLst/>
              <a:uLnTx/>
              <a:uFillTx/>
              <a:latin typeface="Arial"/>
              <a:ea typeface="+mn-ea"/>
              <a:cs typeface="Arial"/>
            </a:endParaRPr>
          </a:p>
        </p:txBody>
      </p:sp>
      <p:sp>
        <p:nvSpPr>
          <p:cNvPr id="5" name="Text Placeholder 5">
            <a:extLst>
              <a:ext uri="{FF2B5EF4-FFF2-40B4-BE49-F238E27FC236}">
                <a16:creationId xmlns:a16="http://schemas.microsoft.com/office/drawing/2014/main" id="{CC5DFF5B-4D73-41E7-95B7-788AE8C3B8C2}"/>
              </a:ext>
            </a:extLst>
          </p:cNvPr>
          <p:cNvSpPr txBox="1">
            <a:spLocks/>
          </p:cNvSpPr>
          <p:nvPr/>
        </p:nvSpPr>
        <p:spPr>
          <a:xfrm>
            <a:off x="6376601" y="1487749"/>
            <a:ext cx="5567750" cy="3176060"/>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400" b="1" i="0" u="none" strike="noStrike" kern="1200" cap="none" spc="0" normalizeH="0" baseline="0" noProof="0">
                <a:ln>
                  <a:noFill/>
                </a:ln>
                <a:solidFill>
                  <a:srgbClr val="353E43"/>
                </a:solidFill>
                <a:effectLst/>
                <a:uLnTx/>
                <a:uFillTx/>
                <a:latin typeface="Arial"/>
                <a:ea typeface="+mn-ea"/>
                <a:cs typeface="Arial"/>
                <a:sym typeface="Arial"/>
              </a:rPr>
              <a:t>Fig </a:t>
            </a:r>
            <a:r>
              <a:rPr lang="en-US" sz="1400">
                <a:solidFill>
                  <a:srgbClr val="353E43"/>
                </a:solidFill>
                <a:latin typeface="Arial"/>
                <a:cs typeface="Arial"/>
                <a:sym typeface="Arial"/>
              </a:rPr>
              <a:t>67</a:t>
            </a:r>
            <a:r>
              <a:rPr kumimoji="0" lang="en-US" sz="1400" b="1" i="0" u="none" strike="noStrike" kern="1200" cap="none" spc="0" normalizeH="0" baseline="0" noProof="0">
                <a:ln>
                  <a:noFill/>
                </a:ln>
                <a:solidFill>
                  <a:srgbClr val="353E43"/>
                </a:solidFill>
                <a:effectLst/>
                <a:uLnTx/>
                <a:uFillTx/>
                <a:latin typeface="Arial"/>
                <a:ea typeface="+mn-ea"/>
                <a:cs typeface="Arial"/>
                <a:sym typeface="Arial"/>
              </a:rPr>
              <a:t>. Proportion of GP registered patients aged over 45 with a blood pressure check in last 5 years, by deprivation, 2022/23</a:t>
            </a:r>
            <a:endParaRPr kumimoji="0" lang="en-US" sz="1400" b="1" i="0" u="none" strike="noStrike" kern="1200" cap="none" spc="0" normalizeH="0" baseline="0" noProof="0">
              <a:ln>
                <a:noFill/>
              </a:ln>
              <a:solidFill>
                <a:srgbClr val="353E43"/>
              </a:solidFill>
              <a:effectLst/>
              <a:uLnTx/>
              <a:uFillTx/>
              <a:latin typeface="Arial" panose="020B0604020202020204" pitchFamily="34" charset="0"/>
              <a:ea typeface="+mn-ea"/>
              <a:cs typeface="Arial"/>
              <a:sym typeface="Arial"/>
            </a:endParaRPr>
          </a:p>
        </p:txBody>
      </p:sp>
      <p:graphicFrame>
        <p:nvGraphicFramePr>
          <p:cNvPr id="2" name="Chart 1" descr="A graph showing the proportion of patients aged 45 and over in London GP practices where a blood pressure check was made in the last 5 years. The graph shows that blood pressure checks tend to be more frequently taken in the more deprived deciles. ">
            <a:extLst>
              <a:ext uri="{FF2B5EF4-FFF2-40B4-BE49-F238E27FC236}">
                <a16:creationId xmlns:a16="http://schemas.microsoft.com/office/drawing/2014/main" id="{148FCC33-6747-4AC4-859E-33269989707A}"/>
              </a:ext>
            </a:extLst>
          </p:cNvPr>
          <p:cNvGraphicFramePr>
            <a:graphicFrameLocks/>
          </p:cNvGraphicFramePr>
          <p:nvPr>
            <p:extLst>
              <p:ext uri="{D42A27DB-BD31-4B8C-83A1-F6EECF244321}">
                <p14:modId xmlns:p14="http://schemas.microsoft.com/office/powerpoint/2010/main" val="2122304398"/>
              </p:ext>
            </p:extLst>
          </p:nvPr>
        </p:nvGraphicFramePr>
        <p:xfrm>
          <a:off x="6311152" y="1905016"/>
          <a:ext cx="5418642" cy="2154363"/>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85D7E095-7B7D-7B7B-AFDB-65C3A42C0950}"/>
              </a:ext>
            </a:extLst>
          </p:cNvPr>
          <p:cNvSpPr txBox="1"/>
          <p:nvPr/>
        </p:nvSpPr>
        <p:spPr>
          <a:xfrm>
            <a:off x="6311152" y="3967858"/>
            <a:ext cx="5633197" cy="523220"/>
          </a:xfrm>
          <a:prstGeom prst="rect">
            <a:avLst/>
          </a:prstGeom>
          <a:noFill/>
        </p:spPr>
        <p:txBody>
          <a:bodyPr wrap="square" lIns="91440" tIns="45720" rIns="91440" bIns="45720" anchor="t">
            <a:spAutoFit/>
          </a:bodyPr>
          <a:lstStyle/>
          <a:p>
            <a:r>
              <a:rPr kumimoji="0" lang="en-US" sz="1400" b="1" i="0" u="none" strike="noStrike" kern="1200" cap="none" spc="0" normalizeH="0" baseline="0" noProof="0">
                <a:ln>
                  <a:noFill/>
                </a:ln>
                <a:solidFill>
                  <a:srgbClr val="353E43"/>
                </a:solidFill>
                <a:effectLst/>
                <a:uLnTx/>
                <a:uFillTx/>
                <a:latin typeface="Arial"/>
                <a:ea typeface="+mn-ea"/>
                <a:cs typeface="Arial"/>
                <a:sym typeface="Arial"/>
              </a:rPr>
              <a:t>Fig </a:t>
            </a:r>
            <a:r>
              <a:rPr lang="en-US" sz="1400" b="1">
                <a:solidFill>
                  <a:srgbClr val="353E43"/>
                </a:solidFill>
                <a:latin typeface="Arial"/>
                <a:cs typeface="Arial"/>
                <a:sym typeface="Arial"/>
              </a:rPr>
              <a:t>68</a:t>
            </a:r>
            <a:r>
              <a:rPr kumimoji="0" lang="en-US" sz="1400" b="1" i="0" u="none" strike="noStrike" kern="1200" cap="none" spc="0" normalizeH="0" baseline="0" noProof="0">
                <a:ln>
                  <a:noFill/>
                </a:ln>
                <a:solidFill>
                  <a:srgbClr val="353E43"/>
                </a:solidFill>
                <a:effectLst/>
                <a:uLnTx/>
                <a:uFillTx/>
                <a:latin typeface="Arial"/>
                <a:ea typeface="+mn-ea"/>
                <a:cs typeface="Arial"/>
                <a:sym typeface="Arial"/>
              </a:rPr>
              <a:t>. Proportion of hypertension patients aged &lt;80 years with blood pressure reading ≤140/90mmHg in last 12 months.</a:t>
            </a:r>
            <a:endParaRPr lang="en-GB" b="1"/>
          </a:p>
        </p:txBody>
      </p:sp>
      <p:graphicFrame>
        <p:nvGraphicFramePr>
          <p:cNvPr id="3" name="Chart 2" descr="A graph showing the proportion of patients with hypertension at GP practices in London who have a blood pressure reading of less then 140/90 in the last 12 months by deprivation decile. There is a significantly lower proportion of patients with well controlled hypertension in the most deprived decile, and a significantly higher proportion in the least deprived decile. ">
            <a:extLst>
              <a:ext uri="{FF2B5EF4-FFF2-40B4-BE49-F238E27FC236}">
                <a16:creationId xmlns:a16="http://schemas.microsoft.com/office/drawing/2014/main" id="{9C42BEE6-1066-429C-8556-F33E036D400D}"/>
              </a:ext>
            </a:extLst>
          </p:cNvPr>
          <p:cNvGraphicFramePr>
            <a:graphicFrameLocks/>
          </p:cNvGraphicFramePr>
          <p:nvPr>
            <p:extLst>
              <p:ext uri="{D42A27DB-BD31-4B8C-83A1-F6EECF244321}">
                <p14:modId xmlns:p14="http://schemas.microsoft.com/office/powerpoint/2010/main" val="972057447"/>
              </p:ext>
            </p:extLst>
          </p:nvPr>
        </p:nvGraphicFramePr>
        <p:xfrm>
          <a:off x="6311153" y="4384997"/>
          <a:ext cx="5382783" cy="2170263"/>
        </p:xfrm>
        <a:graphic>
          <a:graphicData uri="http://schemas.openxmlformats.org/drawingml/2006/chart">
            <c:chart xmlns:c="http://schemas.openxmlformats.org/drawingml/2006/chart" xmlns:r="http://schemas.openxmlformats.org/officeDocument/2006/relationships" r:id="rId4"/>
          </a:graphicData>
        </a:graphic>
      </p:graphicFrame>
      <p:sp>
        <p:nvSpPr>
          <p:cNvPr id="11" name="Rectangle 10">
            <a:extLst>
              <a:ext uri="{FF2B5EF4-FFF2-40B4-BE49-F238E27FC236}">
                <a16:creationId xmlns:a16="http://schemas.microsoft.com/office/drawing/2014/main" id="{3DA72B15-2F37-4E28-A705-1867AA894B59}"/>
              </a:ext>
            </a:extLst>
          </p:cNvPr>
          <p:cNvSpPr/>
          <p:nvPr/>
        </p:nvSpPr>
        <p:spPr>
          <a:xfrm>
            <a:off x="489100" y="6455391"/>
            <a:ext cx="11455250"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effectLst/>
                <a:uLnTx/>
                <a:uFillTx/>
                <a:latin typeface="Arial"/>
                <a:ea typeface="+mn-ea"/>
                <a:cs typeface="Arial" panose="020B0604020202020204" pitchFamily="34" charset="0"/>
              </a:rPr>
              <a:t>Source: (1) </a:t>
            </a:r>
            <a:r>
              <a:rPr kumimoji="0" lang="en-US" sz="1000" b="0" i="0" u="none" strike="noStrike" kern="1200" cap="none" spc="0" normalizeH="0" baseline="0" noProof="0">
                <a:ln>
                  <a:noFill/>
                </a:ln>
                <a:effectLst/>
                <a:uLnTx/>
                <a:uFillTx/>
                <a:latin typeface="Arial"/>
                <a:ea typeface="+mn-ea"/>
                <a:cs typeface="Arial" panose="020B0604020202020204" pitchFamily="34" charset="0"/>
                <a:hlinkClick r:id="rId5"/>
              </a:rPr>
              <a:t>Public health profiles – hypertension </a:t>
            </a:r>
            <a:r>
              <a:rPr kumimoji="0" lang="en-US" sz="1000" b="0" i="0" u="none" strike="noStrike" kern="1200" cap="none" spc="0" normalizeH="0" baseline="0" noProof="0">
                <a:ln>
                  <a:noFill/>
                </a:ln>
                <a:effectLst/>
                <a:uLnTx/>
                <a:uFillTx/>
                <a:latin typeface="Arial"/>
                <a:ea typeface="+mn-ea"/>
                <a:cs typeface="Arial" panose="020B0604020202020204" pitchFamily="34" charset="0"/>
              </a:rPr>
              <a:t>(2) </a:t>
            </a:r>
            <a:r>
              <a:rPr kumimoji="0" lang="en-GB" sz="1000" b="0" i="0" u="none" strike="noStrike" kern="1200" cap="none" spc="0" normalizeH="0" baseline="0" noProof="0">
                <a:ln>
                  <a:noFill/>
                </a:ln>
                <a:effectLst/>
                <a:uLnTx/>
                <a:uFillTx/>
                <a:latin typeface="Arial"/>
                <a:ea typeface="+mn-ea"/>
                <a:cs typeface="+mn-cs"/>
                <a:hlinkClick r:id="rId6"/>
              </a:rPr>
              <a:t>QOF 2022/23 </a:t>
            </a:r>
            <a:r>
              <a:rPr kumimoji="0" lang="en-GB" sz="1000" b="0" i="0" u="none" strike="noStrike" kern="1200" cap="none" spc="0" normalizeH="0" baseline="0" noProof="0">
                <a:ln>
                  <a:noFill/>
                </a:ln>
                <a:effectLst/>
                <a:uLnTx/>
                <a:uFillTx/>
                <a:latin typeface="Arial"/>
                <a:ea typeface="+mn-ea"/>
                <a:cs typeface="+mn-cs"/>
              </a:rPr>
              <a:t>(3) </a:t>
            </a:r>
            <a:r>
              <a:rPr kumimoji="0" lang="en-GB" sz="1000" b="0" i="0" u="none" strike="noStrike" kern="1200" cap="none" spc="0" normalizeH="0" baseline="0" noProof="0">
                <a:ln>
                  <a:noFill/>
                </a:ln>
                <a:effectLst/>
                <a:uLnTx/>
                <a:uFillTx/>
                <a:latin typeface="Arial"/>
                <a:ea typeface="+mn-ea"/>
                <a:cs typeface="+mn-cs"/>
                <a:hlinkClick r:id="rId7"/>
              </a:rPr>
              <a:t>Ethnic differences in hypertension management, medication use and blood pressure </a:t>
            </a:r>
            <a:endParaRPr kumimoji="0" lang="en-GB" sz="1000" b="0" i="0" u="none" strike="noStrike" kern="1200" cap="none" spc="0" normalizeH="0" baseline="0" noProof="0">
              <a:ln>
                <a:noFill/>
              </a:ln>
              <a:solidFill>
                <a:srgbClr val="0070C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28916079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1595837-1FDF-8444-AA75-893C661313DC}"/>
              </a:ext>
              <a:ext uri="{C183D7F6-B498-43B3-948B-1728B52AA6E4}">
                <adec:decorative xmlns:adec="http://schemas.microsoft.com/office/drawing/2017/decorative" val="1"/>
              </a:ext>
            </a:extLst>
          </p:cNvPr>
          <p:cNvCxnSpPr>
            <a:cxnSpLocks/>
          </p:cNvCxnSpPr>
          <p:nvPr/>
        </p:nvCxnSpPr>
        <p:spPr>
          <a:xfrm>
            <a:off x="622988" y="1326105"/>
            <a:ext cx="10946001" cy="0"/>
          </a:xfrm>
          <a:prstGeom prst="line">
            <a:avLst/>
          </a:prstGeom>
          <a:ln w="25400">
            <a:solidFill>
              <a:schemeClr val="tx1"/>
            </a:solidFill>
            <a:tailEnd type="none"/>
          </a:ln>
        </p:spPr>
        <p:style>
          <a:lnRef idx="1">
            <a:schemeClr val="accent2"/>
          </a:lnRef>
          <a:fillRef idx="0">
            <a:schemeClr val="accent2"/>
          </a:fillRef>
          <a:effectRef idx="0">
            <a:schemeClr val="accent2"/>
          </a:effectRef>
          <a:fontRef idx="minor">
            <a:schemeClr val="tx1"/>
          </a:fontRef>
        </p:style>
      </p:cxnSp>
      <p:sp>
        <p:nvSpPr>
          <p:cNvPr id="18" name="Title 2">
            <a:extLst>
              <a:ext uri="{FF2B5EF4-FFF2-40B4-BE49-F238E27FC236}">
                <a16:creationId xmlns:a16="http://schemas.microsoft.com/office/drawing/2014/main" id="{A8E99606-00A9-4414-A6FC-7CC111B6D52A}"/>
              </a:ext>
            </a:extLst>
          </p:cNvPr>
          <p:cNvSpPr txBox="1">
            <a:spLocks noGrp="1"/>
          </p:cNvSpPr>
          <p:nvPr>
            <p:ph type="title" idx="4294967295"/>
          </p:nvPr>
        </p:nvSpPr>
        <p:spPr>
          <a:xfrm>
            <a:off x="628300" y="653007"/>
            <a:ext cx="10751768" cy="507791"/>
          </a:xfrm>
          <a:prstGeom prst="rect">
            <a:avLst/>
          </a:prstGeom>
          <a:noFill/>
          <a:ln w="25400" cap="flat" cmpd="sng" algn="ctr">
            <a:noFill/>
            <a:prstDash val="solid"/>
          </a:ln>
          <a:effectLst/>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0" tIns="45700" rIns="91425" bIns="457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rgbClr val="EE266D"/>
              </a:buClr>
              <a:buSzPts val="2800"/>
              <a:buFont typeface="Arial"/>
              <a:buNone/>
              <a:tabLst/>
              <a:defRPr/>
            </a:pPr>
            <a:r>
              <a:rPr kumimoji="0" lang="en-US" sz="3000" b="1" i="0" u="none" strike="noStrike" kern="1200" cap="none" spc="190" normalizeH="0" baseline="0" noProof="0">
                <a:ln>
                  <a:noFill/>
                </a:ln>
                <a:solidFill>
                  <a:schemeClr val="tx1"/>
                </a:solidFill>
                <a:effectLst/>
                <a:uLnTx/>
                <a:uFillTx/>
                <a:latin typeface="Arial" panose="020B0604020202020204" pitchFamily="34" charset="0"/>
                <a:ea typeface="Aktiv Grotesk" panose="020B0504020202020204" pitchFamily="34" charset="0"/>
                <a:cs typeface="Arial" panose="020B0604020202020204" pitchFamily="34" charset="0"/>
                <a:sym typeface="Arial"/>
              </a:rPr>
              <a:t>METHODOLOGY AND LIMITATIONS</a:t>
            </a:r>
            <a:endParaRPr kumimoji="0" lang="en-US" sz="3000" b="1" i="0" u="none" strike="noStrike" kern="0" cap="none" spc="190" normalizeH="0" baseline="0" noProof="0">
              <a:ln>
                <a:noFill/>
              </a:ln>
              <a:solidFill>
                <a:schemeClr val="tx1"/>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p:txBody>
      </p:sp>
      <p:sp>
        <p:nvSpPr>
          <p:cNvPr id="12" name="Text Placeholder 5">
            <a:extLst>
              <a:ext uri="{FF2B5EF4-FFF2-40B4-BE49-F238E27FC236}">
                <a16:creationId xmlns:a16="http://schemas.microsoft.com/office/drawing/2014/main" id="{9C7DABF5-93FB-7040-AF5C-8F118992CC08}"/>
              </a:ext>
            </a:extLst>
          </p:cNvPr>
          <p:cNvSpPr txBox="1">
            <a:spLocks/>
          </p:cNvSpPr>
          <p:nvPr/>
        </p:nvSpPr>
        <p:spPr>
          <a:xfrm>
            <a:off x="623010" y="1457896"/>
            <a:ext cx="5320577" cy="360934"/>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GB" sz="1600" b="1" i="0" u="none" strike="noStrike" kern="1200" cap="none" spc="0" normalizeH="0" baseline="0" noProof="0">
                <a:ln>
                  <a:noFill/>
                </a:ln>
                <a:solidFill>
                  <a:schemeClr val="tx1"/>
                </a:solidFill>
                <a:effectLst/>
                <a:uLnTx/>
                <a:uFillTx/>
                <a:latin typeface="Arial" panose="020B0604020202020204" pitchFamily="34" charset="0"/>
                <a:ea typeface="+mn-ea"/>
                <a:cs typeface="Arial"/>
                <a:sym typeface="Arial"/>
              </a:rPr>
              <a:t>APPROACH </a:t>
            </a:r>
            <a:endParaRPr kumimoji="0" lang="en-GB" sz="1600" b="1" i="0" u="none" strike="noStrike" kern="1200" cap="none" spc="-10" normalizeH="0" baseline="0" noProof="0">
              <a:ln>
                <a:noFill/>
              </a:ln>
              <a:solidFill>
                <a:schemeClr val="tx1"/>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p:txBody>
      </p:sp>
      <p:sp>
        <p:nvSpPr>
          <p:cNvPr id="20" name="TextBox 19">
            <a:extLst>
              <a:ext uri="{FF2B5EF4-FFF2-40B4-BE49-F238E27FC236}">
                <a16:creationId xmlns:a16="http://schemas.microsoft.com/office/drawing/2014/main" id="{E4A02656-0CFA-B741-9A68-ECBED6CC7AA1}"/>
              </a:ext>
              <a:ext uri="{C183D7F6-B498-43B3-948B-1728B52AA6E4}">
                <adec:decorative xmlns:adec="http://schemas.microsoft.com/office/drawing/2017/decorative" val="0"/>
              </a:ext>
            </a:extLst>
          </p:cNvPr>
          <p:cNvSpPr txBox="1"/>
          <p:nvPr/>
        </p:nvSpPr>
        <p:spPr bwMode="gray">
          <a:xfrm>
            <a:off x="622988" y="1973062"/>
            <a:ext cx="5320589" cy="4351760"/>
          </a:xfrm>
          <a:prstGeom prst="rect">
            <a:avLst/>
          </a:prstGeom>
          <a:noFill/>
        </p:spPr>
        <p:txBody>
          <a:bodyPr wrap="square" lIns="0" tIns="0" rIns="0" bIns="0" rtlCol="0" anchor="t">
            <a:no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0" cap="none" spc="0" normalizeH="0" baseline="0" noProof="0">
                <a:ln>
                  <a:noFill/>
                </a:ln>
                <a:effectLst/>
                <a:uLnTx/>
                <a:uFillTx/>
                <a:latin typeface="Arial"/>
                <a:ea typeface="+mn-ea"/>
                <a:cs typeface="Arial"/>
                <a:sym typeface="Arial"/>
              </a:rPr>
              <a:t>This report is an </a:t>
            </a:r>
            <a:r>
              <a:rPr lang="en-GB" sz="1400" kern="0">
                <a:latin typeface="Arial"/>
                <a:cs typeface="Arial"/>
                <a:sym typeface="Arial"/>
              </a:rPr>
              <a:t>updated version of the initial Snapshot of Health Inequalities in London, published in 2022.</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400" kern="0">
                <a:latin typeface="Arial"/>
                <a:cs typeface="Arial"/>
                <a:sym typeface="Arial"/>
              </a:rPr>
              <a:t>It </a:t>
            </a:r>
            <a:r>
              <a:rPr kumimoji="0" lang="en-GB" sz="1400" b="0" i="0" u="none" strike="noStrike" kern="0" cap="none" spc="0" normalizeH="0" baseline="0" noProof="0">
                <a:ln>
                  <a:noFill/>
                </a:ln>
                <a:effectLst/>
                <a:uLnTx/>
                <a:uFillTx/>
                <a:latin typeface="Arial"/>
                <a:ea typeface="+mn-ea"/>
                <a:cs typeface="Arial"/>
                <a:sym typeface="Arial"/>
              </a:rPr>
              <a:t>was produced collaboratively by the Greater London Authority (GLA) Health team, GLA City Intelligence Unit, Office for Health Improvement </a:t>
            </a:r>
            <a:r>
              <a:rPr lang="en-GB" sz="1400" kern="0">
                <a:latin typeface="Arial"/>
                <a:cs typeface="Arial"/>
                <a:sym typeface="Arial"/>
              </a:rPr>
              <a:t>and </a:t>
            </a:r>
            <a:r>
              <a:rPr kumimoji="0" lang="en-GB" sz="1400" b="0" i="0" u="none" strike="noStrike" kern="0" cap="none" spc="0" normalizeH="0" baseline="0" noProof="0">
                <a:ln>
                  <a:noFill/>
                </a:ln>
                <a:effectLst/>
                <a:uLnTx/>
                <a:uFillTx/>
                <a:latin typeface="Arial"/>
                <a:ea typeface="+mn-ea"/>
                <a:cs typeface="Arial"/>
                <a:sym typeface="Arial"/>
              </a:rPr>
              <a:t>Disparities London (OHID), and NHSE.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0" cap="none" spc="0" normalizeH="0" baseline="0" noProof="0">
                <a:ln>
                  <a:noFill/>
                </a:ln>
                <a:effectLst/>
                <a:uLnTx/>
                <a:uFillTx/>
                <a:latin typeface="Arial"/>
                <a:ea typeface="+mn-ea"/>
                <a:cs typeface="Arial"/>
                <a:sym typeface="Arial"/>
              </a:rPr>
              <a:t>It is structured according to a combination of the Kings Fund measures of health inequalities and 8 Marmot Principles which helped identify topic areas to illustrate the breadth of inequalities challenges in London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0" cap="none" spc="0" normalizeH="0" baseline="0" noProof="0">
                <a:ln>
                  <a:noFill/>
                </a:ln>
                <a:effectLst/>
                <a:uLnTx/>
                <a:uFillTx/>
                <a:latin typeface="Arial"/>
                <a:ea typeface="+mn-ea"/>
                <a:cs typeface="Arial"/>
                <a:sym typeface="Arial"/>
              </a:rPr>
              <a:t>The report, divided in parts, covers </a:t>
            </a:r>
            <a:r>
              <a:rPr kumimoji="0" lang="en-US" sz="1400" b="0" i="0" u="none" strike="noStrike" kern="0" cap="none" spc="0" normalizeH="0" baseline="0" noProof="0">
                <a:ln>
                  <a:noFill/>
                </a:ln>
                <a:effectLst/>
                <a:uLnTx/>
                <a:uFillTx/>
                <a:latin typeface="Arial"/>
                <a:ea typeface="+mn-ea"/>
                <a:cs typeface="Arial"/>
                <a:sym typeface="Arial"/>
              </a:rPr>
              <a:t>current context, health inequality in health status, wider determinants (structured to the Marmot 8 principles), health behavioral risk factors, death and illness, and healthcare inequalities.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0" cap="none" spc="0" normalizeH="0" baseline="0" noProof="0">
                <a:ln>
                  <a:noFill/>
                </a:ln>
                <a:effectLst/>
                <a:uLnTx/>
                <a:uFillTx/>
                <a:latin typeface="Arial"/>
                <a:ea typeface="+mn-ea"/>
                <a:cs typeface="Arial"/>
                <a:sym typeface="Arial"/>
              </a:rPr>
              <a:t>Throughout the report, </a:t>
            </a:r>
            <a:r>
              <a:rPr kumimoji="0" lang="en-GB" sz="1400" b="0" i="0" u="none" strike="noStrike" kern="0" cap="none" spc="0" normalizeH="0" baseline="0" noProof="0">
                <a:ln>
                  <a:noFill/>
                </a:ln>
                <a:effectLst/>
                <a:uLnTx/>
                <a:uFillTx/>
                <a:latin typeface="Arial"/>
                <a:ea typeface="+mn-ea"/>
                <a:cs typeface="Arial"/>
                <a:sym typeface="Arial"/>
              </a:rPr>
              <a:t>inequalities have been examined where possible across 4 dimensions (deprivation, geography, protected characteristics and inclusion health)</a:t>
            </a:r>
            <a:endParaRPr kumimoji="0" lang="en-GB" sz="1400" b="0" i="0" u="none" strike="noStrike" kern="0" cap="none" spc="0" normalizeH="0" baseline="0" noProof="0">
              <a:ln>
                <a:noFill/>
              </a:ln>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0" cap="none" spc="0" normalizeH="0" baseline="0" noProof="0">
                <a:ln>
                  <a:noFill/>
                </a:ln>
                <a:effectLst/>
                <a:uLnTx/>
                <a:uFillTx/>
                <a:latin typeface="Arial"/>
                <a:ea typeface="+mn-ea"/>
                <a:cs typeface="Arial"/>
                <a:sym typeface="Arial"/>
              </a:rPr>
              <a:t>Sources of data were identified from existing published data, working in partnership through iterative discussion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a:ln>
                <a:noFill/>
              </a:ln>
              <a:effectLst/>
              <a:uLnTx/>
              <a:uFillTx/>
              <a:latin typeface="Arial"/>
              <a:ea typeface="+mn-ea"/>
              <a:cs typeface="Arial"/>
            </a:endParaRPr>
          </a:p>
        </p:txBody>
      </p:sp>
      <p:sp>
        <p:nvSpPr>
          <p:cNvPr id="13" name="Text Placeholder 5">
            <a:extLst>
              <a:ext uri="{FF2B5EF4-FFF2-40B4-BE49-F238E27FC236}">
                <a16:creationId xmlns:a16="http://schemas.microsoft.com/office/drawing/2014/main" id="{728707B4-BA8E-9146-AB82-8B671E220E43}"/>
              </a:ext>
            </a:extLst>
          </p:cNvPr>
          <p:cNvSpPr txBox="1">
            <a:spLocks/>
          </p:cNvSpPr>
          <p:nvPr/>
        </p:nvSpPr>
        <p:spPr>
          <a:xfrm>
            <a:off x="6237766" y="1440091"/>
            <a:ext cx="5331223" cy="356488"/>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lang="en-GB" sz="2000" b="1" kern="1200" dirty="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spcAft>
                <a:spcPts val="0"/>
              </a:spcAft>
              <a:buFont typeface="Arial" panose="020B0604020202020204" pitchFamily="34" charset="0"/>
              <a:buChar char="•"/>
              <a:defRPr sz="16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GB" sz="1600" b="1" i="0" u="none" strike="noStrike" kern="1200" cap="none" spc="0" normalizeH="0" baseline="0" noProof="0">
                <a:ln>
                  <a:noFill/>
                </a:ln>
                <a:solidFill>
                  <a:schemeClr val="tx1"/>
                </a:solidFill>
                <a:effectLst/>
                <a:uLnTx/>
                <a:uFillTx/>
                <a:latin typeface="Arial" panose="020B0604020202020204" pitchFamily="34" charset="0"/>
                <a:ea typeface="+mn-ea"/>
                <a:cs typeface="Arial"/>
                <a:sym typeface="Arial"/>
              </a:rPr>
              <a:t>LIMITATIONS</a:t>
            </a:r>
            <a:endParaRPr kumimoji="0" lang="en-GB" sz="1600" b="1" i="0" u="none" strike="noStrike" kern="1200" cap="none" spc="-10" normalizeH="0" baseline="0" noProof="0">
              <a:ln>
                <a:noFill/>
              </a:ln>
              <a:solidFill>
                <a:schemeClr val="tx1"/>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p:txBody>
      </p:sp>
      <p:sp>
        <p:nvSpPr>
          <p:cNvPr id="19" name="TextBox 18">
            <a:extLst>
              <a:ext uri="{FF2B5EF4-FFF2-40B4-BE49-F238E27FC236}">
                <a16:creationId xmlns:a16="http://schemas.microsoft.com/office/drawing/2014/main" id="{793B78A1-DEF9-024C-BDD0-431790E25929}"/>
              </a:ext>
            </a:extLst>
          </p:cNvPr>
          <p:cNvSpPr txBox="1"/>
          <p:nvPr/>
        </p:nvSpPr>
        <p:spPr bwMode="gray">
          <a:xfrm>
            <a:off x="6237766" y="1973062"/>
            <a:ext cx="5320589" cy="3009839"/>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
                <a:srgbClr val="FFFFFF"/>
              </a:buClr>
              <a:buSzTx/>
              <a:buFontTx/>
              <a:buNone/>
              <a:tabLst/>
              <a:defRPr/>
            </a:pPr>
            <a:r>
              <a:rPr kumimoji="0" lang="en-GB" sz="1400" b="0" i="0" u="none" strike="noStrike" kern="0" cap="none" spc="0" normalizeH="0" baseline="0" noProof="0">
                <a:ln>
                  <a:noFill/>
                </a:ln>
                <a:effectLst/>
                <a:uLnTx/>
                <a:uFillTx/>
                <a:latin typeface="Arial"/>
                <a:ea typeface="+mn-ea"/>
                <a:cs typeface="Arial"/>
                <a:sym typeface="Arial"/>
              </a:rPr>
              <a:t>We </a:t>
            </a:r>
            <a:r>
              <a:rPr kumimoji="0" lang="en-GB" sz="1400" b="1" i="0" u="none" strike="noStrike" kern="0" cap="none" spc="0" normalizeH="0" baseline="0" noProof="0">
                <a:ln>
                  <a:noFill/>
                </a:ln>
                <a:effectLst/>
                <a:uLnTx/>
                <a:uFillTx/>
                <a:latin typeface="Arial"/>
                <a:ea typeface="+mn-ea"/>
                <a:cs typeface="Arial"/>
                <a:sym typeface="Arial"/>
              </a:rPr>
              <a:t>aim</a:t>
            </a:r>
            <a:r>
              <a:rPr kumimoji="0" lang="en-GB" sz="1400" b="0" i="0" u="none" strike="noStrike" kern="0" cap="none" spc="0" normalizeH="0" baseline="0" noProof="0">
                <a:ln>
                  <a:noFill/>
                </a:ln>
                <a:effectLst/>
                <a:uLnTx/>
                <a:uFillTx/>
                <a:latin typeface="Arial"/>
                <a:ea typeface="+mn-ea"/>
                <a:cs typeface="Arial"/>
                <a:sym typeface="Arial"/>
              </a:rPr>
              <a:t> to use this work to: </a:t>
            </a:r>
            <a:endParaRPr kumimoji="0" lang="en-GB" sz="1400" b="0" i="0" u="none" strike="noStrike" kern="0" cap="none" spc="0" normalizeH="0" baseline="0" noProof="0">
              <a:ln>
                <a:noFill/>
              </a:ln>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GB" sz="1400" b="0" i="0" u="none" strike="noStrike" kern="0" cap="none" spc="0" normalizeH="0" baseline="0" noProof="0">
                <a:ln>
                  <a:noFill/>
                </a:ln>
                <a:effectLst/>
                <a:uLnTx/>
                <a:uFillTx/>
                <a:latin typeface="Arial"/>
                <a:ea typeface="+mn-ea"/>
                <a:cs typeface="Arial"/>
                <a:sym typeface="Arial"/>
              </a:rPr>
              <a:t>Provide an update to the overview of major inequalities issues affecting London in an accessible format</a:t>
            </a: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GB" sz="1400" b="0" i="0" u="none" strike="noStrike" kern="0" cap="none" spc="0" normalizeH="0" baseline="0" noProof="0">
                <a:ln>
                  <a:noFill/>
                </a:ln>
                <a:effectLst/>
                <a:uLnTx/>
                <a:uFillTx/>
                <a:latin typeface="Arial"/>
                <a:ea typeface="+mn-ea"/>
                <a:cs typeface="Arial"/>
                <a:sym typeface="Arial"/>
              </a:rPr>
              <a:t>Highlight existing data resources available in London to measure inequalities around a shared narrative </a:t>
            </a: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GB" sz="1400" b="0" i="0" u="none" strike="noStrike" kern="0" cap="none" spc="0" normalizeH="0" baseline="0" noProof="0">
                <a:ln>
                  <a:noFill/>
                </a:ln>
                <a:effectLst/>
                <a:uLnTx/>
                <a:uFillTx/>
                <a:latin typeface="Arial"/>
                <a:ea typeface="+mn-ea"/>
                <a:cs typeface="Arial"/>
                <a:sym typeface="Arial"/>
              </a:rPr>
              <a:t>Provide a platform for partnership work across London such as identifying key gaps in intelligence, that would improve our  understanding of inequalities </a:t>
            </a:r>
          </a:p>
          <a:p>
            <a:pPr marL="457200" marR="0" lvl="1" indent="0" algn="l" defTabSz="914400" rtl="0" eaLnBrk="1" fontAlgn="auto" latinLnBrk="0" hangingPunct="1">
              <a:lnSpc>
                <a:spcPct val="100000"/>
              </a:lnSpc>
              <a:spcBef>
                <a:spcPts val="0"/>
              </a:spcBef>
              <a:spcAft>
                <a:spcPts val="0"/>
              </a:spcAft>
              <a:buClr>
                <a:srgbClr val="FFFFFF"/>
              </a:buClr>
              <a:buSzTx/>
              <a:buFontTx/>
              <a:buNone/>
              <a:tabLst/>
              <a:defRPr/>
            </a:pPr>
            <a:endParaRPr kumimoji="0" lang="en-GB" sz="1400" b="0" i="0" u="none" strike="noStrike" kern="0" cap="none" spc="0" normalizeH="0" baseline="0" noProof="0">
              <a:ln>
                <a:noFill/>
              </a:ln>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Tx/>
              <a:buFontTx/>
              <a:buNone/>
              <a:tabLst/>
              <a:defRPr/>
            </a:pPr>
            <a:r>
              <a:rPr kumimoji="0" lang="en-GB" sz="1400" b="0" i="0" u="none" strike="noStrike" kern="0" cap="none" spc="0" normalizeH="0" baseline="0" noProof="0">
                <a:ln>
                  <a:noFill/>
                </a:ln>
                <a:effectLst/>
                <a:uLnTx/>
                <a:uFillTx/>
                <a:latin typeface="Arial"/>
                <a:ea typeface="+mn-ea"/>
                <a:cs typeface="Arial"/>
                <a:sym typeface="Arial"/>
              </a:rPr>
              <a:t>Key </a:t>
            </a:r>
            <a:r>
              <a:rPr kumimoji="0" lang="en-GB" sz="1400" b="1" i="0" u="sng" strike="noStrike" kern="0" cap="none" spc="0" normalizeH="0" baseline="0" noProof="0">
                <a:ln>
                  <a:noFill/>
                </a:ln>
                <a:effectLst/>
                <a:uLnTx/>
                <a:uFillTx/>
                <a:latin typeface="Arial"/>
                <a:ea typeface="+mn-ea"/>
                <a:cs typeface="Arial"/>
                <a:sym typeface="Arial"/>
              </a:rPr>
              <a:t>limitations</a:t>
            </a:r>
            <a:r>
              <a:rPr kumimoji="0" lang="en-GB" sz="1400" b="0" i="0" u="none" strike="noStrike" kern="0" cap="none" spc="0" normalizeH="0" baseline="0" noProof="0">
                <a:ln>
                  <a:noFill/>
                </a:ln>
                <a:effectLst/>
                <a:uLnTx/>
                <a:uFillTx/>
                <a:latin typeface="Arial"/>
                <a:ea typeface="+mn-ea"/>
                <a:cs typeface="Arial"/>
                <a:sym typeface="Arial"/>
              </a:rPr>
              <a:t> include:</a:t>
            </a: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GB" sz="1400" b="0" i="0" u="none" strike="noStrike" kern="0" cap="none" spc="0" normalizeH="0" baseline="0" noProof="0">
                <a:ln>
                  <a:noFill/>
                </a:ln>
                <a:effectLst/>
                <a:uLnTx/>
                <a:uFillTx/>
                <a:latin typeface="Arial"/>
                <a:ea typeface="+mn-ea"/>
                <a:cs typeface="Arial"/>
                <a:sym typeface="Arial"/>
              </a:rPr>
              <a:t>This is </a:t>
            </a:r>
            <a:r>
              <a:rPr kumimoji="0" lang="en-GB" sz="1400" b="1" i="0" u="none" strike="noStrike" kern="0" cap="none" spc="0" normalizeH="0" baseline="0" noProof="0">
                <a:ln>
                  <a:noFill/>
                </a:ln>
                <a:effectLst/>
                <a:uLnTx/>
                <a:uFillTx/>
                <a:latin typeface="Arial"/>
                <a:ea typeface="+mn-ea"/>
                <a:cs typeface="Arial"/>
                <a:sym typeface="Arial"/>
              </a:rPr>
              <a:t>only a snapshot of inequalities </a:t>
            </a:r>
            <a:r>
              <a:rPr kumimoji="0" lang="en-GB" sz="1400" b="0" i="0" u="none" strike="noStrike" kern="0" cap="none" spc="0" normalizeH="0" baseline="0" noProof="0">
                <a:ln>
                  <a:noFill/>
                </a:ln>
                <a:effectLst/>
                <a:uLnTx/>
                <a:uFillTx/>
                <a:latin typeface="Arial"/>
                <a:ea typeface="+mn-ea"/>
                <a:cs typeface="Arial"/>
                <a:sym typeface="Arial"/>
              </a:rPr>
              <a:t>in London and not intended to comprehensively cover all inequalities issues affecting London, every inequality dimension or factor driving inequalities in London. </a:t>
            </a: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GB" sz="1400" b="0" i="0" u="none" strike="noStrike" kern="0" cap="none" spc="0" normalizeH="0" baseline="0" noProof="0">
                <a:ln>
                  <a:noFill/>
                </a:ln>
                <a:effectLst/>
                <a:uLnTx/>
                <a:uFillTx/>
                <a:latin typeface="Arial"/>
                <a:ea typeface="+mn-ea"/>
                <a:cs typeface="Arial"/>
                <a:sym typeface="Arial"/>
              </a:rPr>
              <a:t>Only content published in the public domain </a:t>
            </a:r>
            <a:r>
              <a:rPr lang="en-GB" sz="1400" kern="0">
                <a:latin typeface="Arial"/>
                <a:cs typeface="Arial"/>
                <a:sym typeface="Arial"/>
              </a:rPr>
              <a:t>has been</a:t>
            </a:r>
            <a:r>
              <a:rPr kumimoji="0" lang="en-GB" sz="1400" b="0" i="0" u="none" strike="noStrike" kern="0" cap="none" spc="0" normalizeH="0" baseline="0" noProof="0">
                <a:ln>
                  <a:noFill/>
                </a:ln>
                <a:effectLst/>
                <a:uLnTx/>
                <a:uFillTx/>
                <a:latin typeface="Arial"/>
                <a:ea typeface="+mn-ea"/>
                <a:cs typeface="Arial"/>
                <a:sym typeface="Arial"/>
              </a:rPr>
              <a:t> used.</a:t>
            </a: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GB" sz="1400" b="0" i="0" u="none" strike="noStrike" kern="0" cap="none" spc="0" normalizeH="0" baseline="0" noProof="0">
                <a:ln>
                  <a:noFill/>
                </a:ln>
                <a:effectLst/>
                <a:uLnTx/>
                <a:uFillTx/>
                <a:latin typeface="Arial"/>
                <a:ea typeface="+mn-ea"/>
                <a:cs typeface="Arial"/>
                <a:sym typeface="Arial"/>
              </a:rPr>
              <a:t>Due to data </a:t>
            </a:r>
            <a:r>
              <a:rPr lang="en-GB" sz="1400" kern="0">
                <a:latin typeface="Arial"/>
                <a:cs typeface="Arial"/>
                <a:sym typeface="Arial"/>
              </a:rPr>
              <a:t>availability, not all slides have been updated since 2022. Slides not updated are indicated for ease of use. </a:t>
            </a:r>
            <a:endParaRPr kumimoji="0" lang="en-GB" sz="1400" b="0" i="0" u="none" strike="noStrike" kern="0" cap="none" spc="0" normalizeH="0" baseline="0" noProof="0">
              <a:ln>
                <a:noFill/>
              </a:ln>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GB" sz="1400" b="0" i="0" u="none" strike="noStrike" kern="0" cap="none" spc="0" normalizeH="0" baseline="0" noProof="0">
                <a:ln>
                  <a:noFill/>
                </a:ln>
                <a:effectLst/>
                <a:uLnTx/>
                <a:uFillTx/>
                <a:latin typeface="Arial"/>
                <a:ea typeface="+mn-ea"/>
                <a:cs typeface="Arial"/>
                <a:sym typeface="Arial"/>
              </a:rPr>
              <a:t>This report cannot be used in isolation to prioritise health inequalities issues in London or indeed Identify actions needed to address inequalities which are beyond its scope</a:t>
            </a:r>
          </a:p>
          <a:p>
            <a:pPr marL="0" marR="0" lvl="0" indent="0" algn="l" defTabSz="914400" rtl="0" eaLnBrk="1" fontAlgn="auto" latinLnBrk="0" hangingPunct="1">
              <a:lnSpc>
                <a:spcPct val="100000"/>
              </a:lnSpc>
              <a:spcBef>
                <a:spcPts val="0"/>
              </a:spcBef>
              <a:spcAft>
                <a:spcPts val="0"/>
              </a:spcAft>
              <a:buClr>
                <a:srgbClr val="FFFFFF"/>
              </a:buClr>
              <a:buSzTx/>
              <a:buFontTx/>
              <a:buNone/>
              <a:tabLst/>
              <a:defRPr/>
            </a:pPr>
            <a:endParaRPr kumimoji="0" lang="en-GB" sz="1400" b="0" i="0" u="none" strike="noStrike" kern="0" cap="none" spc="0" normalizeH="0" baseline="0" noProof="0">
              <a:ln>
                <a:noFill/>
              </a:ln>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GB" sz="1400" b="1" i="0" u="sng" strike="noStrike" kern="0" cap="none" spc="0" normalizeH="0" baseline="0" noProof="0">
              <a:ln>
                <a:noFill/>
              </a:ln>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GB" sz="1400" b="0" i="0" u="none" strike="noStrike" kern="0" cap="none" spc="0" normalizeH="0" baseline="0" noProof="0">
              <a:ln>
                <a:noFill/>
              </a:ln>
              <a:effectLst/>
              <a:uLnTx/>
              <a:uFillTx/>
              <a:latin typeface="Arial"/>
              <a:ea typeface="+mn-ea"/>
              <a:cs typeface="Arial"/>
            </a:endParaRPr>
          </a:p>
        </p:txBody>
      </p:sp>
      <p:cxnSp>
        <p:nvCxnSpPr>
          <p:cNvPr id="15" name="Straight Connector 14">
            <a:extLst>
              <a:ext uri="{FF2B5EF4-FFF2-40B4-BE49-F238E27FC236}">
                <a16:creationId xmlns:a16="http://schemas.microsoft.com/office/drawing/2014/main" id="{85C383E3-9E71-E74D-9016-0B4EAB7F2098}"/>
              </a:ext>
              <a:ext uri="{C183D7F6-B498-43B3-948B-1728B52AA6E4}">
                <adec:decorative xmlns:adec="http://schemas.microsoft.com/office/drawing/2017/decorative" val="1"/>
              </a:ext>
            </a:extLst>
          </p:cNvPr>
          <p:cNvCxnSpPr>
            <a:cxnSpLocks/>
          </p:cNvCxnSpPr>
          <p:nvPr/>
        </p:nvCxnSpPr>
        <p:spPr>
          <a:xfrm>
            <a:off x="622992" y="1910375"/>
            <a:ext cx="5320599" cy="0"/>
          </a:xfrm>
          <a:prstGeom prst="line">
            <a:avLst/>
          </a:prstGeom>
          <a:ln w="12700">
            <a:solidFill>
              <a:schemeClr val="bg1"/>
            </a:solidFill>
            <a:tailEnd type="none"/>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AF1CEEC7-A434-1F44-BA6B-286BFF8F9BFA}"/>
              </a:ext>
              <a:ext uri="{C183D7F6-B498-43B3-948B-1728B52AA6E4}">
                <adec:decorative xmlns:adec="http://schemas.microsoft.com/office/drawing/2017/decorative" val="1"/>
              </a:ext>
            </a:extLst>
          </p:cNvPr>
          <p:cNvCxnSpPr>
            <a:cxnSpLocks/>
          </p:cNvCxnSpPr>
          <p:nvPr/>
        </p:nvCxnSpPr>
        <p:spPr>
          <a:xfrm>
            <a:off x="6248400" y="1910375"/>
            <a:ext cx="5320599" cy="0"/>
          </a:xfrm>
          <a:prstGeom prst="line">
            <a:avLst/>
          </a:prstGeom>
          <a:ln w="12700">
            <a:solidFill>
              <a:schemeClr val="bg1"/>
            </a:solidFill>
            <a:tailEnd type="none"/>
          </a:ln>
        </p:spPr>
        <p:style>
          <a:lnRef idx="1">
            <a:schemeClr val="accent2"/>
          </a:lnRef>
          <a:fillRef idx="0">
            <a:schemeClr val="accent2"/>
          </a:fillRef>
          <a:effectRef idx="0">
            <a:schemeClr val="accent2"/>
          </a:effectRef>
          <a:fontRef idx="minor">
            <a:schemeClr val="tx1"/>
          </a:fontRef>
        </p:style>
      </p:cxnSp>
      <p:sp>
        <p:nvSpPr>
          <p:cNvPr id="2" name="Rectangle 1">
            <a:extLst>
              <a:ext uri="{FF2B5EF4-FFF2-40B4-BE49-F238E27FC236}">
                <a16:creationId xmlns:a16="http://schemas.microsoft.com/office/drawing/2014/main" id="{587C2F96-F315-4549-9E3D-C36315E07549}"/>
              </a:ext>
              <a:ext uri="{C183D7F6-B498-43B3-948B-1728B52AA6E4}">
                <adec:decorative xmlns:adec="http://schemas.microsoft.com/office/drawing/2017/decorative" val="1"/>
              </a:ext>
            </a:extLst>
          </p:cNvPr>
          <p:cNvSpPr/>
          <p:nvPr/>
        </p:nvSpPr>
        <p:spPr>
          <a:xfrm>
            <a:off x="566158" y="1900321"/>
            <a:ext cx="5388077" cy="4424501"/>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356F02E6-1FCA-41AC-A7C3-D8F12F884AA3}"/>
              </a:ext>
              <a:ext uri="{C183D7F6-B498-43B3-948B-1728B52AA6E4}">
                <adec:decorative xmlns:adec="http://schemas.microsoft.com/office/drawing/2017/decorative" val="1"/>
              </a:ext>
            </a:extLst>
          </p:cNvPr>
          <p:cNvSpPr/>
          <p:nvPr/>
        </p:nvSpPr>
        <p:spPr>
          <a:xfrm>
            <a:off x="6192082" y="1922573"/>
            <a:ext cx="5291995" cy="1856947"/>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F6420AEE-533C-4007-94D3-4CE5292236C4}"/>
              </a:ext>
              <a:ext uri="{C183D7F6-B498-43B3-948B-1728B52AA6E4}">
                <adec:decorative xmlns:adec="http://schemas.microsoft.com/office/drawing/2017/decorative" val="1"/>
              </a:ext>
            </a:extLst>
          </p:cNvPr>
          <p:cNvSpPr/>
          <p:nvPr/>
        </p:nvSpPr>
        <p:spPr>
          <a:xfrm>
            <a:off x="6192082" y="3860800"/>
            <a:ext cx="5291995" cy="245872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Arial"/>
              <a:ea typeface="+mn-ea"/>
              <a:cs typeface="+mn-cs"/>
            </a:endParaRPr>
          </a:p>
        </p:txBody>
      </p:sp>
    </p:spTree>
    <p:extLst>
      <p:ext uri="{BB962C8B-B14F-4D97-AF65-F5344CB8AC3E}">
        <p14:creationId xmlns:p14="http://schemas.microsoft.com/office/powerpoint/2010/main" val="27373965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20000"/>
            <a:lumOff val="80000"/>
          </a:schemeClr>
        </a:solidFill>
        <a:effectLst/>
      </p:bgPr>
    </p:bg>
    <p:spTree>
      <p:nvGrpSpPr>
        <p:cNvPr id="1" name="Shape 237"/>
        <p:cNvGrpSpPr/>
        <p:nvPr/>
      </p:nvGrpSpPr>
      <p:grpSpPr>
        <a:xfrm>
          <a:off x="0" y="0"/>
          <a:ext cx="0" cy="0"/>
          <a:chOff x="0" y="0"/>
          <a:chExt cx="0" cy="0"/>
        </a:xfrm>
      </p:grpSpPr>
      <p:sp>
        <p:nvSpPr>
          <p:cNvPr id="238" name="Google Shape;238;p2"/>
          <p:cNvSpPr txBox="1">
            <a:spLocks noGrp="1"/>
          </p:cNvSpPr>
          <p:nvPr>
            <p:ph type="title"/>
          </p:nvPr>
        </p:nvSpPr>
        <p:spPr>
          <a:xfrm>
            <a:off x="986467" y="2556741"/>
            <a:ext cx="10626063" cy="507791"/>
          </a:xfrm>
          <a:prstGeom prst="rect">
            <a:avLst/>
          </a:prstGeom>
          <a:noFill/>
          <a:ln>
            <a:noFill/>
          </a:ln>
        </p:spPr>
        <p:txBody>
          <a:bodyPr spcFirstLastPara="1" wrap="square" lIns="0" tIns="45700" rIns="91425" bIns="45700" anchor="t" anchorCtr="0">
            <a:spAutoFit/>
          </a:bodyPr>
          <a:lstStyle/>
          <a:p>
            <a:pPr marL="0" lvl="0" indent="0" algn="l" rtl="0">
              <a:lnSpc>
                <a:spcPct val="90000"/>
              </a:lnSpc>
              <a:spcBef>
                <a:spcPts val="0"/>
              </a:spcBef>
              <a:spcAft>
                <a:spcPts val="0"/>
              </a:spcAft>
              <a:buClr>
                <a:schemeClr val="lt1"/>
              </a:buClr>
              <a:buSzPts val="3000"/>
              <a:buFont typeface="Arial"/>
              <a:buNone/>
            </a:pPr>
            <a:r>
              <a:rPr lang="en-GB" sz="3000" spc="190">
                <a:solidFill>
                  <a:schemeClr val="tx1"/>
                </a:solidFill>
                <a:latin typeface="Arial"/>
                <a:ea typeface="Arial"/>
                <a:cs typeface="Arial"/>
                <a:sym typeface="Arial"/>
              </a:rPr>
              <a:t>PART 7: </a:t>
            </a:r>
            <a:r>
              <a:rPr lang="en-GB" sz="3000" spc="190">
                <a:solidFill>
                  <a:schemeClr val="tx1"/>
                </a:solidFill>
              </a:rPr>
              <a:t>CONCLUSION</a:t>
            </a:r>
            <a:endParaRPr lang="en-GB" sz="3000" spc="190">
              <a:solidFill>
                <a:schemeClr val="tx1"/>
              </a:solidFill>
              <a:latin typeface="Arial"/>
              <a:ea typeface="Arial"/>
              <a:cs typeface="Arial"/>
              <a:sym typeface="Arial"/>
            </a:endParaRPr>
          </a:p>
        </p:txBody>
      </p:sp>
      <p:cxnSp>
        <p:nvCxnSpPr>
          <p:cNvPr id="242" name="Google Shape;242;p2">
            <a:extLst>
              <a:ext uri="{C183D7F6-B498-43B3-948B-1728B52AA6E4}">
                <adec:decorative xmlns:adec="http://schemas.microsoft.com/office/drawing/2017/decorative" val="1"/>
              </a:ext>
            </a:extLst>
          </p:cNvPr>
          <p:cNvCxnSpPr/>
          <p:nvPr/>
        </p:nvCxnSpPr>
        <p:spPr>
          <a:xfrm>
            <a:off x="666543" y="4102177"/>
            <a:ext cx="10945999" cy="0"/>
          </a:xfrm>
          <a:prstGeom prst="straightConnector1">
            <a:avLst/>
          </a:prstGeom>
          <a:noFill/>
          <a:ln w="28575" cap="flat" cmpd="sng">
            <a:solidFill>
              <a:schemeClr val="tx1"/>
            </a:solidFill>
            <a:prstDash val="solid"/>
            <a:round/>
            <a:headEnd type="none" w="sm" len="sm"/>
            <a:tailEnd type="none" w="sm" len="sm"/>
          </a:ln>
        </p:spPr>
      </p:cxnSp>
    </p:spTree>
    <p:extLst>
      <p:ext uri="{BB962C8B-B14F-4D97-AF65-F5344CB8AC3E}">
        <p14:creationId xmlns:p14="http://schemas.microsoft.com/office/powerpoint/2010/main" val="20059538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E9D5C273-70B3-4BBC-88C1-23C88669A4C2}"/>
              </a:ext>
            </a:extLst>
          </p:cNvPr>
          <p:cNvSpPr txBox="1">
            <a:spLocks noGrp="1"/>
          </p:cNvSpPr>
          <p:nvPr>
            <p:ph type="title" idx="4294967295"/>
          </p:nvPr>
        </p:nvSpPr>
        <p:spPr>
          <a:xfrm>
            <a:off x="720095" y="349611"/>
            <a:ext cx="10751768" cy="507791"/>
          </a:xfrm>
          <a:prstGeom prst="rect">
            <a:avLst/>
          </a:prstGeom>
          <a:noFill/>
          <a:ln w="25400" cap="flat" cmpd="sng" algn="ctr">
            <a:noFill/>
            <a:prstDash val="solid"/>
          </a:ln>
          <a:effectLst/>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0" tIns="45700" rIns="91425" bIns="457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rgbClr val="EE266D"/>
              </a:buClr>
              <a:buSzPts val="2800"/>
              <a:buFont typeface="Arial"/>
              <a:buNone/>
              <a:tabLst/>
              <a:defRPr/>
            </a:pPr>
            <a:r>
              <a:rPr kumimoji="0" lang="en-US" sz="3000" b="1" i="0" u="none" strike="noStrike" kern="1200" cap="none" spc="190" normalizeH="0" baseline="0" noProof="0">
                <a:ln>
                  <a:noFill/>
                </a:ln>
                <a:solidFill>
                  <a:srgbClr val="0082B3"/>
                </a:solidFill>
                <a:effectLst/>
                <a:uLnTx/>
                <a:uFillTx/>
                <a:latin typeface="Arial" panose="020B0604020202020204" pitchFamily="34" charset="0"/>
                <a:ea typeface="Aktiv Grotesk" panose="020B0504020202020204" pitchFamily="34" charset="0"/>
                <a:cs typeface="Arial" panose="020B0604020202020204" pitchFamily="34" charset="0"/>
                <a:sym typeface="Arial"/>
              </a:rPr>
              <a:t>CONCLUDING COMMENTS</a:t>
            </a:r>
            <a:endParaRPr kumimoji="0" lang="en-US" sz="3000" b="1" i="0" u="none" strike="noStrike" kern="0" cap="none" spc="190" normalizeH="0" baseline="0" noProof="0">
              <a:ln>
                <a:noFill/>
              </a:ln>
              <a:solidFill>
                <a:srgbClr val="0082B3"/>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p:txBody>
      </p:sp>
      <p:sp>
        <p:nvSpPr>
          <p:cNvPr id="16" name="TextBox 15">
            <a:extLst>
              <a:ext uri="{FF2B5EF4-FFF2-40B4-BE49-F238E27FC236}">
                <a16:creationId xmlns:a16="http://schemas.microsoft.com/office/drawing/2014/main" id="{50D55606-9498-4378-9AE7-7D19EB44EF7B}"/>
              </a:ext>
            </a:extLst>
          </p:cNvPr>
          <p:cNvSpPr txBox="1"/>
          <p:nvPr/>
        </p:nvSpPr>
        <p:spPr bwMode="gray">
          <a:xfrm>
            <a:off x="622988" y="689815"/>
            <a:ext cx="11152452" cy="5612641"/>
          </a:xfrm>
          <a:prstGeom prst="rect">
            <a:avLst/>
          </a:prstGeom>
          <a:noFill/>
        </p:spPr>
        <p:txBody>
          <a:bodyPr wrap="square" lIns="0" tIns="0" rIns="0" bIns="0" rtlCol="0" anchor="t">
            <a:noAutofit/>
          </a:bodyPr>
          <a:lstStyle/>
          <a:p>
            <a:pPr marL="285750" indent="-285750">
              <a:buFont typeface="Arial" panose="020B0604020202020204" pitchFamily="34" charset="0"/>
              <a:buChar char="•"/>
              <a:defRPr/>
            </a:pPr>
            <a:endParaRPr lang="en-US" sz="1400" kern="0">
              <a:latin typeface="Arial"/>
              <a:cs typeface="Arial"/>
              <a:sym typeface="Arial"/>
            </a:endParaRPr>
          </a:p>
          <a:p>
            <a:pPr marL="285750" indent="-285750">
              <a:spcAft>
                <a:spcPts val="600"/>
              </a:spcAft>
              <a:buFont typeface="Wingdings" panose="05000000000000000000" pitchFamily="2" charset="2"/>
              <a:buChar char="§"/>
              <a:defRPr/>
            </a:pPr>
            <a:r>
              <a:rPr lang="en-US" sz="1400" kern="0">
                <a:latin typeface="Arial"/>
                <a:cs typeface="Arial"/>
                <a:sym typeface="Arial"/>
              </a:rPr>
              <a:t>London, as with the rest of the UK, has made progress in recovering from the impact of the COVID-19 pandemic. This is reflected in broad indicators of health in the region, including life expectancy measures that have shown signs of returning to pre-pandemic highs. </a:t>
            </a:r>
          </a:p>
          <a:p>
            <a:pPr marL="285750" indent="-285750">
              <a:spcAft>
                <a:spcPts val="600"/>
              </a:spcAft>
              <a:buFont typeface="Wingdings" panose="05000000000000000000" pitchFamily="2" charset="2"/>
              <a:buChar char="§"/>
              <a:defRPr/>
            </a:pPr>
            <a:r>
              <a:rPr lang="en-US" sz="1400" kern="0">
                <a:latin typeface="Arial"/>
                <a:cs typeface="Arial"/>
                <a:sym typeface="Arial"/>
              </a:rPr>
              <a:t>Clear inequalities are seen in health status by deprivation and ethnic group. Life expectancy, low birthweight and infant mortality in London correlate with levels of deprivation in the borough. Black African people had a higher life expectancy than most other ethnic groups in 2011-14, but this may not be reflective of the post-pandemic period. Minority ethnic groups experience a wide range of health inequalities. </a:t>
            </a:r>
          </a:p>
          <a:p>
            <a:pPr marL="285750" indent="-285750">
              <a:spcAft>
                <a:spcPts val="600"/>
              </a:spcAft>
              <a:buFont typeface="Wingdings" panose="05000000000000000000" pitchFamily="2" charset="2"/>
              <a:buChar char="§"/>
              <a:defRPr/>
            </a:pPr>
            <a:r>
              <a:rPr lang="en-US" sz="1400" kern="0">
                <a:latin typeface="Arial"/>
                <a:cs typeface="Arial"/>
                <a:sym typeface="Arial"/>
              </a:rPr>
              <a:t>Inequalities in the wider determinants of health, including education, income, poverty, and living environment, are likely to explain a large degree of the variation in broad health outcomes for people from different deprivation deciles and ethnic backgrounds. The cost of living crisis has led to increasing levels of poverty in London with adverse health outcomes. Meanwhile, people living in the most deprived areas and from minority ethnic groups are most at risk of health effects from changes in the climate. </a:t>
            </a:r>
          </a:p>
          <a:p>
            <a:pPr marL="285750" indent="-285750">
              <a:spcAft>
                <a:spcPts val="600"/>
              </a:spcAft>
              <a:buFont typeface="Wingdings" panose="05000000000000000000" pitchFamily="2" charset="2"/>
              <a:buChar char="§"/>
              <a:defRPr/>
            </a:pPr>
            <a:r>
              <a:rPr lang="en-US" sz="1400" kern="0">
                <a:latin typeface="Arial"/>
                <a:cs typeface="Arial"/>
                <a:sym typeface="Arial"/>
              </a:rPr>
              <a:t>Health </a:t>
            </a:r>
            <a:r>
              <a:rPr lang="en-US" sz="1400" kern="0" err="1">
                <a:latin typeface="Arial"/>
                <a:cs typeface="Arial"/>
                <a:sym typeface="Arial"/>
              </a:rPr>
              <a:t>behaviours</a:t>
            </a:r>
            <a:r>
              <a:rPr lang="en-US" sz="1400" kern="0">
                <a:latin typeface="Arial"/>
                <a:cs typeface="Arial"/>
                <a:sym typeface="Arial"/>
              </a:rPr>
              <a:t> including smoking, diet and physical activity are among the top contributors to disease and death in London. While smoking rates continue to show a long-term decreasing trend in London, child overweight and obesity is increasing. Obesity and physical activity in adulthood have shown no recent change. People from more deprived areas are less likely to adopt health-promoting </a:t>
            </a:r>
            <a:r>
              <a:rPr lang="en-US" sz="1400" kern="0" err="1">
                <a:latin typeface="Arial"/>
                <a:cs typeface="Arial"/>
                <a:sym typeface="Arial"/>
              </a:rPr>
              <a:t>behaviours</a:t>
            </a:r>
            <a:r>
              <a:rPr lang="en-US" sz="1400" kern="0">
                <a:latin typeface="Arial"/>
                <a:cs typeface="Arial"/>
                <a:sym typeface="Arial"/>
              </a:rPr>
              <a:t>, while Black children are the most likely to be overweight or obese. </a:t>
            </a:r>
          </a:p>
          <a:p>
            <a:pPr marL="285750" indent="-285750">
              <a:spcAft>
                <a:spcPts val="600"/>
              </a:spcAft>
              <a:buFont typeface="Wingdings" panose="05000000000000000000" pitchFamily="2" charset="2"/>
              <a:buChar char="§"/>
              <a:defRPr/>
            </a:pPr>
            <a:r>
              <a:rPr lang="en-US" sz="1400" kern="0">
                <a:latin typeface="Arial"/>
                <a:cs typeface="Arial"/>
                <a:sym typeface="Arial"/>
              </a:rPr>
              <a:t>A disproportionate amount of spending is allocated to unplanned care in more deprived areas of London, indicating a reactive model of care. Engagement in vaccination and screening </a:t>
            </a:r>
            <a:r>
              <a:rPr lang="en-US" sz="1400" kern="0" err="1">
                <a:latin typeface="Arial"/>
                <a:cs typeface="Arial"/>
                <a:sym typeface="Arial"/>
              </a:rPr>
              <a:t>programmes</a:t>
            </a:r>
            <a:r>
              <a:rPr lang="en-US" sz="1400" kern="0">
                <a:latin typeface="Arial"/>
                <a:cs typeface="Arial"/>
                <a:sym typeface="Arial"/>
              </a:rPr>
              <a:t> generally declines with level of deprivation, as does effective management of diabetes and hypertension. </a:t>
            </a:r>
            <a:r>
              <a:rPr lang="en-US" sz="1400" kern="0">
                <a:cs typeface="Arial"/>
                <a:sym typeface="Arial"/>
              </a:rPr>
              <a:t>Prevalence of hypertension, diabetes and coronary heart disease is higher in minority ethnic groups. </a:t>
            </a:r>
            <a:r>
              <a:rPr lang="en-US" sz="1400" kern="0">
                <a:latin typeface="Arial"/>
                <a:cs typeface="Arial"/>
                <a:sym typeface="Arial"/>
              </a:rPr>
              <a:t>Interestingly, Asian and Black people and people from more deprived areas are more likely to take up the offer of an NHS Health Check, indicating an opportunity to reverse health inequalities affecting these groups. </a:t>
            </a:r>
          </a:p>
          <a:p>
            <a:pPr marL="285750" indent="-285750">
              <a:spcAft>
                <a:spcPts val="600"/>
              </a:spcAft>
              <a:buFont typeface="Wingdings" panose="05000000000000000000" pitchFamily="2" charset="2"/>
              <a:buChar char="§"/>
              <a:defRPr/>
            </a:pPr>
            <a:r>
              <a:rPr lang="en-GB" sz="1400" kern="0">
                <a:latin typeface="Arial"/>
                <a:cs typeface="Arial"/>
                <a:sym typeface="Arial"/>
              </a:rPr>
              <a:t>More systematic and consistent collection, recording and coding of data relating to geography, across all protected characteristics, and of key inclusion health groups should remain a priority to provide more effective intelligence of health inequalities in London, informing strategic action. Partnership working could further unlock more timely, integrated and linked data across health and wider determinants.</a:t>
            </a:r>
            <a:endParaRPr lang="en-US" sz="1400" kern="0">
              <a:latin typeface="Arial"/>
              <a:cs typeface="Arial"/>
              <a:sym typeface="Arial"/>
            </a:endParaRPr>
          </a:p>
          <a:p>
            <a:pPr marL="285750" indent="-285750">
              <a:spcAft>
                <a:spcPts val="600"/>
              </a:spcAft>
              <a:buFont typeface="Wingdings" panose="05000000000000000000" pitchFamily="2" charset="2"/>
              <a:buChar char="§"/>
              <a:defRPr/>
            </a:pPr>
            <a:r>
              <a:rPr lang="en-US" sz="1400" kern="0">
                <a:latin typeface="Arial"/>
                <a:cs typeface="Arial"/>
                <a:sym typeface="Arial"/>
              </a:rPr>
              <a:t>Health inequalities persist, and in some cases have worsened across London, from upstream in the wider determinants of health through to ultimate outcomes such as mortality rates. A joined-up approach with partners within and adjacent to health will be needed to address many of the systemic drivers of inequality, possibly through a ‘Health in All Policies’ approach. </a:t>
            </a:r>
          </a:p>
          <a:p>
            <a:pPr marL="285750" indent="-285750">
              <a:buFont typeface="Arial" panose="020B0604020202020204" pitchFamily="34" charset="0"/>
              <a:buChar char="•"/>
              <a:defRPr/>
            </a:pPr>
            <a:endParaRPr lang="en-US" sz="1400" kern="0">
              <a:latin typeface="Arial"/>
              <a:cs typeface="Arial"/>
              <a:sym typeface="Arial"/>
            </a:endParaRPr>
          </a:p>
          <a:p>
            <a:pPr>
              <a:defRPr/>
            </a:pPr>
            <a:endParaRPr lang="en-US" sz="1400" kern="0">
              <a:latin typeface="Arial"/>
              <a:cs typeface="Arial"/>
              <a:sym typeface="Arial"/>
            </a:endParaRPr>
          </a:p>
          <a:p>
            <a:pPr marL="285750" indent="-285750">
              <a:buFont typeface="Arial" panose="020B0604020202020204" pitchFamily="34" charset="0"/>
              <a:buChar char="•"/>
              <a:defRPr/>
            </a:pPr>
            <a:endParaRPr lang="en-US" sz="1400" kern="0">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effectLst/>
              <a:uLnTx/>
              <a:uFillTx/>
              <a:latin typeface="Arial"/>
              <a:cs typeface="Arial"/>
              <a:sym typeface="Arial"/>
            </a:endParaRPr>
          </a:p>
        </p:txBody>
      </p:sp>
      <p:cxnSp>
        <p:nvCxnSpPr>
          <p:cNvPr id="11" name="Straight Connector 10">
            <a:extLst>
              <a:ext uri="{FF2B5EF4-FFF2-40B4-BE49-F238E27FC236}">
                <a16:creationId xmlns:a16="http://schemas.microsoft.com/office/drawing/2014/main" id="{81595837-1FDF-8444-AA75-893C661313DC}"/>
              </a:ext>
              <a:ext uri="{C183D7F6-B498-43B3-948B-1728B52AA6E4}">
                <adec:decorative xmlns:adec="http://schemas.microsoft.com/office/drawing/2017/decorative" val="1"/>
              </a:ext>
            </a:extLst>
          </p:cNvPr>
          <p:cNvCxnSpPr>
            <a:cxnSpLocks/>
          </p:cNvCxnSpPr>
          <p:nvPr/>
        </p:nvCxnSpPr>
        <p:spPr>
          <a:xfrm>
            <a:off x="525862" y="857402"/>
            <a:ext cx="10946001" cy="0"/>
          </a:xfrm>
          <a:prstGeom prst="line">
            <a:avLst/>
          </a:prstGeom>
          <a:ln w="25400">
            <a:solidFill>
              <a:schemeClr val="tx1"/>
            </a:solidFill>
            <a:tailEnd type="non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6047423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1595837-1FDF-8444-AA75-893C661313DC}"/>
              </a:ext>
              <a:ext uri="{C183D7F6-B498-43B3-948B-1728B52AA6E4}">
                <adec:decorative xmlns:adec="http://schemas.microsoft.com/office/drawing/2017/decorative" val="1"/>
              </a:ext>
            </a:extLst>
          </p:cNvPr>
          <p:cNvCxnSpPr>
            <a:cxnSpLocks/>
          </p:cNvCxnSpPr>
          <p:nvPr/>
        </p:nvCxnSpPr>
        <p:spPr>
          <a:xfrm>
            <a:off x="622988" y="1308589"/>
            <a:ext cx="10946001" cy="0"/>
          </a:xfrm>
          <a:prstGeom prst="line">
            <a:avLst/>
          </a:prstGeom>
          <a:ln w="25400">
            <a:solidFill>
              <a:schemeClr val="tx1"/>
            </a:solidFill>
            <a:tailEnd type="none"/>
          </a:ln>
        </p:spPr>
        <p:style>
          <a:lnRef idx="1">
            <a:schemeClr val="accent2"/>
          </a:lnRef>
          <a:fillRef idx="0">
            <a:schemeClr val="accent2"/>
          </a:fillRef>
          <a:effectRef idx="0">
            <a:schemeClr val="accent2"/>
          </a:effectRef>
          <a:fontRef idx="minor">
            <a:schemeClr val="tx1"/>
          </a:fontRef>
        </p:style>
      </p:cxnSp>
      <p:sp>
        <p:nvSpPr>
          <p:cNvPr id="6" name="Title 2">
            <a:extLst>
              <a:ext uri="{FF2B5EF4-FFF2-40B4-BE49-F238E27FC236}">
                <a16:creationId xmlns:a16="http://schemas.microsoft.com/office/drawing/2014/main" id="{32AC5573-B24D-4169-8DF3-108B8CDF93D7}"/>
              </a:ext>
            </a:extLst>
          </p:cNvPr>
          <p:cNvSpPr txBox="1">
            <a:spLocks noGrp="1"/>
          </p:cNvSpPr>
          <p:nvPr>
            <p:ph type="title" idx="4294967295"/>
          </p:nvPr>
        </p:nvSpPr>
        <p:spPr>
          <a:xfrm>
            <a:off x="720095" y="651951"/>
            <a:ext cx="10751768" cy="507791"/>
          </a:xfrm>
          <a:prstGeom prst="rect">
            <a:avLst/>
          </a:prstGeom>
          <a:noFill/>
          <a:ln w="25400" cap="flat" cmpd="sng" algn="ctr">
            <a:noFill/>
            <a:prstDash val="solid"/>
          </a:ln>
          <a:effectLst/>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0" tIns="45700" rIns="91425" bIns="457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rgbClr val="EE266D"/>
              </a:buClr>
              <a:buSzPts val="2800"/>
              <a:buFont typeface="Arial"/>
              <a:buNone/>
              <a:tabLst/>
              <a:defRPr/>
            </a:pPr>
            <a:r>
              <a:rPr kumimoji="0" lang="en-GB" sz="3000" b="1" i="0" u="none" strike="noStrike" kern="1200" cap="none" spc="190" normalizeH="0" baseline="0" noProof="0">
                <a:ln>
                  <a:noFill/>
                </a:ln>
                <a:solidFill>
                  <a:schemeClr val="accent3">
                    <a:lumMod val="75000"/>
                  </a:schemeClr>
                </a:solidFill>
                <a:effectLst/>
                <a:uLnTx/>
                <a:uFillTx/>
                <a:latin typeface="Arial" panose="020B0604020202020204" pitchFamily="34" charset="0"/>
                <a:ea typeface="Aktiv Grotesk" panose="020B0504020202020204" pitchFamily="34" charset="0"/>
                <a:cs typeface="Arial" panose="020B0604020202020204" pitchFamily="34" charset="0"/>
                <a:sym typeface="Arial"/>
              </a:rPr>
              <a:t>GAPS IN EVIDENCE AND GAPS IN THIS DECK</a:t>
            </a:r>
            <a:endParaRPr kumimoji="0" lang="en-US" sz="3000" b="1" i="0" u="none" strike="noStrike" kern="0" cap="none" spc="190" normalizeH="0" baseline="0" noProof="0">
              <a:ln>
                <a:noFill/>
              </a:ln>
              <a:solidFill>
                <a:schemeClr val="accent3">
                  <a:lumMod val="75000"/>
                </a:schemeClr>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p:txBody>
      </p:sp>
      <p:sp>
        <p:nvSpPr>
          <p:cNvPr id="16" name="TextBox 15">
            <a:extLst>
              <a:ext uri="{FF2B5EF4-FFF2-40B4-BE49-F238E27FC236}">
                <a16:creationId xmlns:a16="http://schemas.microsoft.com/office/drawing/2014/main" id="{50D55606-9498-4378-9AE7-7D19EB44EF7B}"/>
              </a:ext>
            </a:extLst>
          </p:cNvPr>
          <p:cNvSpPr txBox="1"/>
          <p:nvPr/>
        </p:nvSpPr>
        <p:spPr bwMode="gray">
          <a:xfrm>
            <a:off x="622987" y="1681484"/>
            <a:ext cx="10946001" cy="4628263"/>
          </a:xfrm>
          <a:prstGeom prst="rect">
            <a:avLst/>
          </a:prstGeom>
          <a:noFill/>
        </p:spPr>
        <p:txBody>
          <a:bodyPr wrap="square" lIns="0" tIns="0" rIns="0" bIns="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effectLst/>
                <a:uLnTx/>
                <a:uFillTx/>
                <a:latin typeface="Arial"/>
                <a:ea typeface="+mn-ea"/>
                <a:cs typeface="Arial"/>
                <a:sym typeface="Arial"/>
              </a:rPr>
              <a:t>The purpose of this slide deck </a:t>
            </a:r>
            <a:r>
              <a:rPr lang="en-US" sz="1400" kern="0">
                <a:latin typeface="Arial"/>
                <a:cs typeface="Arial"/>
                <a:sym typeface="Arial"/>
              </a:rPr>
              <a:t>is</a:t>
            </a:r>
            <a:r>
              <a:rPr kumimoji="0" lang="en-US" sz="1400" b="0" i="0" u="none" strike="noStrike" kern="0" cap="none" spc="0" normalizeH="0" baseline="0" noProof="0">
                <a:ln>
                  <a:noFill/>
                </a:ln>
                <a:effectLst/>
                <a:uLnTx/>
                <a:uFillTx/>
                <a:latin typeface="Arial"/>
                <a:ea typeface="+mn-ea"/>
                <a:cs typeface="Arial"/>
                <a:sym typeface="Arial"/>
              </a:rPr>
              <a:t> to provide a snapshot of health inequalities pertaining to some key issues in London, however it has identified recurrent gaps in our intelligence in particular the need for: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0" cap="none" spc="0" normalizeH="0" baseline="0" noProof="0">
                <a:ln>
                  <a:noFill/>
                </a:ln>
                <a:effectLst/>
                <a:uLnTx/>
                <a:uFillTx/>
                <a:latin typeface="Arial"/>
                <a:ea typeface="+mn-ea"/>
                <a:cs typeface="Arial"/>
                <a:sym typeface="Arial"/>
              </a:rPr>
              <a:t>More granular data for topic areas available at a local level and cut by dimensions of inequality, in particular</a:t>
            </a:r>
            <a:endParaRPr kumimoji="0" lang="en-US" sz="1400" b="0" i="0" u="none" strike="noStrike" kern="0" cap="none" spc="0" normalizeH="0" baseline="0" noProof="0">
              <a:ln>
                <a:noFill/>
              </a:ln>
              <a:effectLst/>
              <a:uLnTx/>
              <a:uFillTx/>
              <a:latin typeface="Arial"/>
              <a:ea typeface="+mn-ea"/>
              <a:cs typeface="Arial"/>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effectLst/>
                <a:uLnTx/>
                <a:uFillTx/>
                <a:latin typeface="Arial"/>
                <a:ea typeface="+mn-ea"/>
                <a:cs typeface="Arial"/>
                <a:sym typeface="Arial"/>
              </a:rPr>
              <a:t>Ethnicity, disability and other protected characteristics</a:t>
            </a:r>
            <a:endParaRPr kumimoji="0" lang="en-US" sz="1400" b="0" i="0" u="none" strike="noStrike" kern="0" cap="none" spc="0" normalizeH="0" baseline="0" noProof="0">
              <a:ln>
                <a:noFill/>
              </a:ln>
              <a:effectLst/>
              <a:uLnTx/>
              <a:uFillTx/>
              <a:latin typeface="Arial"/>
              <a:ea typeface="+mn-ea"/>
              <a:cs typeface="Arial"/>
            </a:endParaRPr>
          </a:p>
          <a:p>
            <a:pPr marL="74295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0" cap="none" spc="0" normalizeH="0" baseline="0" noProof="0">
                <a:ln>
                  <a:noFill/>
                </a:ln>
                <a:effectLst/>
                <a:uLnTx/>
                <a:uFillTx/>
                <a:latin typeface="Arial"/>
                <a:ea typeface="+mn-ea"/>
                <a:cs typeface="Arial"/>
                <a:sym typeface="Arial"/>
              </a:rPr>
              <a:t>Inclusion health groups</a:t>
            </a:r>
            <a:endParaRPr kumimoji="0" lang="en-US" sz="1400" b="0" i="0" u="none" strike="noStrike" kern="0" cap="none" spc="0" normalizeH="0" baseline="0" noProof="0">
              <a:ln>
                <a:noFill/>
              </a:ln>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a:ln>
                  <a:noFill/>
                </a:ln>
                <a:effectLst/>
                <a:uLnTx/>
                <a:uFillTx/>
                <a:latin typeface="Arial"/>
                <a:ea typeface="+mn-ea"/>
                <a:cs typeface="Arial"/>
                <a:sym typeface="Arial"/>
              </a:rPr>
              <a:t>More integrated health and social care data and better linked datasets to allow more effective longitudinal and cross-sectional analysis of inequalities</a:t>
            </a:r>
            <a:endParaRPr kumimoji="0" lang="en-US" sz="1400" b="0" i="0" u="none" strike="noStrike" kern="0" cap="none" spc="0" normalizeH="0" baseline="0" noProof="0">
              <a:ln>
                <a:noFill/>
              </a:ln>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effectLst/>
                <a:uLnTx/>
                <a:uFillTx/>
                <a:latin typeface="Arial"/>
                <a:ea typeface="+mn-ea"/>
                <a:cs typeface="Arial"/>
                <a:sym typeface="Arial"/>
              </a:rPr>
              <a:t>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0" cap="none" spc="0" normalizeH="0" baseline="0" noProof="0">
                <a:ln>
                  <a:noFill/>
                </a:ln>
                <a:effectLst/>
                <a:uLnTx/>
                <a:uFillTx/>
                <a:latin typeface="Arial"/>
                <a:ea typeface="+mn-ea"/>
                <a:cs typeface="Arial"/>
                <a:sym typeface="Arial"/>
              </a:rPr>
              <a:t>There is also a clear need for further work on identifying useful and timely intelligence to expand on the impact on health and health inequalities of topic areas, already identified as important for London and aligned to the Building the Evidence (B</a:t>
            </a:r>
            <a:r>
              <a:rPr lang="en-US" sz="1400" kern="0">
                <a:latin typeface="Arial"/>
                <a:cs typeface="Arial"/>
                <a:sym typeface="Arial"/>
              </a:rPr>
              <a:t>TE)</a:t>
            </a:r>
            <a:r>
              <a:rPr kumimoji="0" lang="en-US" sz="1400" b="0" i="0" u="none" strike="noStrike" kern="0" cap="none" spc="0" normalizeH="0" baseline="0" noProof="0">
                <a:ln>
                  <a:noFill/>
                </a:ln>
                <a:effectLst/>
                <a:uLnTx/>
                <a:uFillTx/>
                <a:latin typeface="Arial"/>
                <a:ea typeface="+mn-ea"/>
                <a:cs typeface="Arial"/>
                <a:sym typeface="Arial"/>
              </a:rPr>
              <a:t> intervention reviews such as: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0" cap="none" spc="0" normalizeH="0" baseline="0" noProof="0">
                <a:ln>
                  <a:noFill/>
                </a:ln>
                <a:effectLst/>
                <a:uLnTx/>
                <a:uFillTx/>
                <a:latin typeface="Arial"/>
                <a:ea typeface="+mn-ea"/>
                <a:cs typeface="Arial"/>
                <a:sym typeface="Arial"/>
              </a:rPr>
              <a:t>Cost of Living</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0" cap="none" spc="0" normalizeH="0" baseline="0" noProof="0">
                <a:ln>
                  <a:noFill/>
                </a:ln>
                <a:effectLst/>
                <a:uLnTx/>
                <a:uFillTx/>
                <a:latin typeface="Arial"/>
                <a:ea typeface="+mn-ea"/>
                <a:cs typeface="Arial"/>
                <a:sym typeface="Arial"/>
              </a:rPr>
              <a:t>Structural Racism</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400" kern="0">
                <a:latin typeface="Arial"/>
                <a:cs typeface="Arial"/>
                <a:sym typeface="Arial"/>
              </a:rPr>
              <a:t>Housing</a:t>
            </a:r>
            <a:endParaRPr kumimoji="0" lang="en-US" sz="1400" b="0" i="0" u="none" strike="noStrike" kern="0" cap="none" spc="0" normalizeH="0" baseline="0" noProof="0">
              <a:ln>
                <a:noFill/>
              </a:ln>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0" cap="none" spc="0" normalizeH="0" baseline="0" noProof="0" err="1">
                <a:ln>
                  <a:noFill/>
                </a:ln>
                <a:effectLst/>
                <a:uLnTx/>
                <a:uFillTx/>
                <a:latin typeface="Arial"/>
                <a:ea typeface="+mn-ea"/>
                <a:cs typeface="Arial"/>
                <a:sym typeface="Arial"/>
              </a:rPr>
              <a:t>Liveable</a:t>
            </a:r>
            <a:r>
              <a:rPr kumimoji="0" lang="en-US" sz="1400" b="0" i="0" u="none" strike="noStrike" kern="0" cap="none" spc="0" normalizeH="0" baseline="0" noProof="0">
                <a:ln>
                  <a:noFill/>
                </a:ln>
                <a:effectLst/>
                <a:uLnTx/>
                <a:uFillTx/>
                <a:latin typeface="Arial"/>
                <a:ea typeface="+mn-ea"/>
                <a:cs typeface="Arial"/>
                <a:sym typeface="Arial"/>
              </a:rPr>
              <a:t> cities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0" cap="none" spc="0" normalizeH="0" baseline="0" noProof="0">
                <a:ln>
                  <a:noFill/>
                </a:ln>
                <a:effectLst/>
                <a:uLnTx/>
                <a:uFillTx/>
                <a:latin typeface="Arial"/>
                <a:ea typeface="+mn-ea"/>
                <a:cs typeface="Arial"/>
                <a:sym typeface="Arial"/>
              </a:rPr>
              <a:t>Skills for Work</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0" cap="none" spc="0" normalizeH="0" baseline="0" noProof="0">
                <a:ln>
                  <a:noFill/>
                </a:ln>
                <a:effectLst/>
                <a:uLnTx/>
                <a:uFillTx/>
                <a:latin typeface="Arial"/>
                <a:ea typeface="+mn-ea"/>
                <a:cs typeface="Arial"/>
                <a:sym typeface="Arial"/>
              </a:rPr>
              <a:t>Climate change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kern="0">
              <a:latin typeface="Arial"/>
              <a:cs typeface="Arial"/>
              <a:sym typeface="Arial"/>
            </a:endParaRPr>
          </a:p>
          <a:p>
            <a:pPr marL="285750" indent="-285750">
              <a:buFont typeface="Arial" panose="020B0604020202020204" pitchFamily="34" charset="0"/>
              <a:buChar char="•"/>
              <a:defRPr/>
            </a:pPr>
            <a:endParaRPr lang="en-US" sz="1400" kern="0">
              <a:latin typeface="Arial"/>
              <a:cs typeface="Arial"/>
              <a:sym typeface="Arial"/>
            </a:endParaRPr>
          </a:p>
          <a:p>
            <a:pPr>
              <a:defRPr/>
            </a:pPr>
            <a:endParaRPr lang="en-US" sz="1400" kern="0">
              <a:latin typeface="Arial"/>
              <a:cs typeface="Arial"/>
              <a:sym typeface="Arial"/>
            </a:endParaRPr>
          </a:p>
          <a:p>
            <a:pPr marL="285750" indent="-285750">
              <a:buFont typeface="Arial" panose="020B0604020202020204" pitchFamily="34" charset="0"/>
              <a:buChar char="•"/>
              <a:defRPr/>
            </a:pPr>
            <a:endParaRPr lang="en-US" sz="1400" kern="0">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effectLst/>
              <a:uLnTx/>
              <a:uFillTx/>
              <a:latin typeface="Arial"/>
              <a:cs typeface="Arial"/>
              <a:sym typeface="Arial"/>
            </a:endParaRPr>
          </a:p>
        </p:txBody>
      </p:sp>
    </p:spTree>
    <p:extLst>
      <p:ext uri="{BB962C8B-B14F-4D97-AF65-F5344CB8AC3E}">
        <p14:creationId xmlns:p14="http://schemas.microsoft.com/office/powerpoint/2010/main" val="305622982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1595837-1FDF-8444-AA75-893C661313DC}"/>
              </a:ext>
              <a:ext uri="{C183D7F6-B498-43B3-948B-1728B52AA6E4}">
                <adec:decorative xmlns:adec="http://schemas.microsoft.com/office/drawing/2017/decorative" val="1"/>
              </a:ext>
            </a:extLst>
          </p:cNvPr>
          <p:cNvCxnSpPr>
            <a:cxnSpLocks/>
          </p:cNvCxnSpPr>
          <p:nvPr/>
        </p:nvCxnSpPr>
        <p:spPr>
          <a:xfrm>
            <a:off x="622988" y="1529305"/>
            <a:ext cx="10946001" cy="0"/>
          </a:xfrm>
          <a:prstGeom prst="line">
            <a:avLst/>
          </a:prstGeom>
          <a:ln w="25400">
            <a:solidFill>
              <a:schemeClr val="tx1"/>
            </a:solidFill>
            <a:tailEnd type="none"/>
          </a:ln>
        </p:spPr>
        <p:style>
          <a:lnRef idx="1">
            <a:schemeClr val="accent2"/>
          </a:lnRef>
          <a:fillRef idx="0">
            <a:schemeClr val="accent2"/>
          </a:fillRef>
          <a:effectRef idx="0">
            <a:schemeClr val="accent2"/>
          </a:effectRef>
          <a:fontRef idx="minor">
            <a:schemeClr val="tx1"/>
          </a:fontRef>
        </p:style>
      </p:cxnSp>
      <p:sp>
        <p:nvSpPr>
          <p:cNvPr id="6" name="Title 2">
            <a:extLst>
              <a:ext uri="{FF2B5EF4-FFF2-40B4-BE49-F238E27FC236}">
                <a16:creationId xmlns:a16="http://schemas.microsoft.com/office/drawing/2014/main" id="{163B799D-04CE-4705-BA02-33A2FA212825}"/>
              </a:ext>
            </a:extLst>
          </p:cNvPr>
          <p:cNvSpPr txBox="1">
            <a:spLocks noGrp="1"/>
          </p:cNvSpPr>
          <p:nvPr>
            <p:ph type="title" idx="4294967295"/>
          </p:nvPr>
        </p:nvSpPr>
        <p:spPr>
          <a:xfrm>
            <a:off x="720095" y="651951"/>
            <a:ext cx="10751768" cy="507791"/>
          </a:xfrm>
          <a:prstGeom prst="rect">
            <a:avLst/>
          </a:prstGeom>
          <a:noFill/>
          <a:ln w="25400" cap="flat" cmpd="sng" algn="ctr">
            <a:noFill/>
            <a:prstDash val="solid"/>
          </a:ln>
          <a:effectLst/>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0" tIns="45700" rIns="91425" bIns="4570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2800"/>
              <a:buFont typeface="Arial"/>
              <a:buNone/>
              <a:defRPr sz="28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mn-lt"/>
                <a:ea typeface="+mn-ea"/>
                <a:cs typeface="+mn-cs"/>
                <a:sym typeface="Arial"/>
              </a:defRPr>
            </a:lvl9pPr>
          </a:lstStyle>
          <a:p>
            <a:pPr marL="0" marR="0" lvl="0" indent="0" algn="l" defTabSz="914400" rtl="0" eaLnBrk="1" fontAlgn="auto" latinLnBrk="0" hangingPunct="1">
              <a:lnSpc>
                <a:spcPct val="90000"/>
              </a:lnSpc>
              <a:spcBef>
                <a:spcPts val="0"/>
              </a:spcBef>
              <a:spcAft>
                <a:spcPts val="0"/>
              </a:spcAft>
              <a:buClr>
                <a:srgbClr val="EE266D"/>
              </a:buClr>
              <a:buSzPts val="2800"/>
              <a:buFont typeface="Arial"/>
              <a:buNone/>
              <a:tabLst/>
              <a:defRPr/>
            </a:pPr>
            <a:r>
              <a:rPr kumimoji="0" lang="en-US" sz="3000" b="1" i="0" u="none" strike="noStrike" kern="1200" cap="none" spc="190" normalizeH="0" baseline="0" noProof="0">
                <a:ln>
                  <a:noFill/>
                </a:ln>
                <a:solidFill>
                  <a:schemeClr val="tx1"/>
                </a:solidFill>
                <a:effectLst/>
                <a:uLnTx/>
                <a:uFillTx/>
                <a:latin typeface="Arial" panose="020B0604020202020204" pitchFamily="34" charset="0"/>
                <a:ea typeface="Aktiv Grotesk" panose="020B0504020202020204" pitchFamily="34" charset="0"/>
                <a:cs typeface="Arial" panose="020B0604020202020204" pitchFamily="34" charset="0"/>
                <a:sym typeface="Arial"/>
              </a:rPr>
              <a:t>ACKNOWLEDGEMENTS</a:t>
            </a:r>
            <a:endParaRPr kumimoji="0" lang="en-US" sz="3000" b="1" i="0" u="none" strike="noStrike" kern="0" cap="none" spc="190" normalizeH="0" baseline="0" noProof="0">
              <a:ln>
                <a:noFill/>
              </a:ln>
              <a:solidFill>
                <a:schemeClr val="tx1"/>
              </a:solidFill>
              <a:effectLst/>
              <a:uLnTx/>
              <a:uFillTx/>
              <a:latin typeface="Arial" panose="020B0604020202020204" pitchFamily="34" charset="0"/>
              <a:ea typeface="Aktiv Grotesk" panose="020B0504020202020204" pitchFamily="34" charset="0"/>
              <a:cs typeface="Arial" panose="020B0604020202020204" pitchFamily="34" charset="0"/>
              <a:sym typeface="Arial"/>
            </a:endParaRPr>
          </a:p>
        </p:txBody>
      </p:sp>
      <p:sp>
        <p:nvSpPr>
          <p:cNvPr id="16" name="TextBox 15">
            <a:extLst>
              <a:ext uri="{FF2B5EF4-FFF2-40B4-BE49-F238E27FC236}">
                <a16:creationId xmlns:a16="http://schemas.microsoft.com/office/drawing/2014/main" id="{50D55606-9498-4378-9AE7-7D19EB44EF7B}"/>
              </a:ext>
            </a:extLst>
          </p:cNvPr>
          <p:cNvSpPr txBox="1"/>
          <p:nvPr/>
        </p:nvSpPr>
        <p:spPr bwMode="gray">
          <a:xfrm>
            <a:off x="622988" y="1950141"/>
            <a:ext cx="10945982" cy="3145934"/>
          </a:xfrm>
          <a:prstGeom prst="rect">
            <a:avLst/>
          </a:prstGeom>
          <a:noFill/>
        </p:spPr>
        <p:txBody>
          <a:bodyPr wrap="square" lIns="0" tIns="0" rIns="0" bIns="0" rtlCol="0" anchor="t">
            <a:noAutofit/>
          </a:bodyPr>
          <a:lstStyle/>
          <a:p>
            <a:pPr marL="285750" indent="-285750">
              <a:buFont typeface="Arial" panose="020B0604020202020204" pitchFamily="34" charset="0"/>
              <a:buChar char="•"/>
              <a:defRPr/>
            </a:pPr>
            <a:r>
              <a:rPr lang="en-GB" sz="1400" kern="0">
                <a:latin typeface="Arial"/>
                <a:cs typeface="Arial"/>
                <a:sym typeface="Arial"/>
              </a:rPr>
              <a:t>The initial Snapshot of Heath Inequalities in London was produced by the Building the Evidence (BTE) data working group, comprised of the organisations listed below, as well as the advisory group overseeing the direction of the work. </a:t>
            </a:r>
          </a:p>
          <a:p>
            <a:pPr marL="285750" indent="-285750">
              <a:buFont typeface="Arial" panose="020B0604020202020204" pitchFamily="34" charset="0"/>
              <a:buChar char="•"/>
              <a:defRPr/>
            </a:pPr>
            <a:endParaRPr lang="en-GB" sz="1400" kern="0">
              <a:latin typeface="Arial"/>
              <a:cs typeface="Arial"/>
              <a:sym typeface="Arial"/>
            </a:endParaRPr>
          </a:p>
          <a:p>
            <a:pPr marL="742950" lvl="1" indent="-285750">
              <a:buFont typeface="Courier New" panose="02070309020205020404" pitchFamily="49" charset="0"/>
              <a:buChar char="o"/>
              <a:defRPr/>
            </a:pPr>
            <a:r>
              <a:rPr lang="en-GB" sz="1400" kern="0">
                <a:latin typeface="Arial"/>
                <a:cs typeface="Arial"/>
                <a:sym typeface="Arial"/>
              </a:rPr>
              <a:t>GREATER LONDON AUTHORITY (GLA) HEALTH</a:t>
            </a:r>
          </a:p>
          <a:p>
            <a:pPr marL="742950" lvl="1" indent="-285750">
              <a:buFont typeface="Courier New" panose="02070309020205020404" pitchFamily="49" charset="0"/>
              <a:buChar char="o"/>
              <a:defRPr/>
            </a:pPr>
            <a:r>
              <a:rPr lang="en-GB" sz="1400" kern="0">
                <a:latin typeface="Arial"/>
                <a:cs typeface="Arial"/>
                <a:sym typeface="Arial"/>
              </a:rPr>
              <a:t>GREATER LONDON AUTHORITY (GLA) CITY INTELLIGENCE UNIT</a:t>
            </a:r>
          </a:p>
          <a:p>
            <a:pPr marL="742950" lvl="1" indent="-285750">
              <a:buFont typeface="Courier New" panose="02070309020205020404" pitchFamily="49" charset="0"/>
              <a:buChar char="o"/>
              <a:defRPr/>
            </a:pPr>
            <a:r>
              <a:rPr lang="en-GB" sz="1400" kern="0">
                <a:latin typeface="Arial"/>
                <a:cs typeface="Arial"/>
                <a:sym typeface="Arial"/>
              </a:rPr>
              <a:t>INSTITUTE OF HEALTH EQUITY</a:t>
            </a:r>
          </a:p>
          <a:p>
            <a:pPr marL="742950" lvl="1" indent="-285750">
              <a:buFont typeface="Courier New" panose="02070309020205020404" pitchFamily="49" charset="0"/>
              <a:buChar char="o"/>
              <a:defRPr/>
            </a:pPr>
            <a:r>
              <a:rPr lang="en-GB" sz="1400" kern="0">
                <a:latin typeface="Arial"/>
                <a:cs typeface="Arial"/>
                <a:sym typeface="Arial"/>
              </a:rPr>
              <a:t>OFFICE FOR HEALTH IMPROVEMENT AND DISPARITIES LONDON</a:t>
            </a:r>
          </a:p>
          <a:p>
            <a:pPr marL="742950" lvl="1" indent="-285750">
              <a:buFont typeface="Courier New" panose="02070309020205020404" pitchFamily="49" charset="0"/>
              <a:buChar char="o"/>
              <a:defRPr/>
            </a:pPr>
            <a:r>
              <a:rPr lang="en-GB" sz="1400" kern="0">
                <a:latin typeface="Arial"/>
                <a:cs typeface="Arial"/>
                <a:sym typeface="Arial"/>
              </a:rPr>
              <a:t>ASSOCIATION OF DIRECTORS OF PUBLIC HEALTH LONDON</a:t>
            </a:r>
          </a:p>
          <a:p>
            <a:pPr marL="742950" lvl="1" indent="-285750">
              <a:buFont typeface="Courier New" panose="02070309020205020404" pitchFamily="49" charset="0"/>
              <a:buChar char="o"/>
              <a:defRPr/>
            </a:pPr>
            <a:r>
              <a:rPr lang="en-GB" sz="1400" kern="0">
                <a:latin typeface="Arial"/>
                <a:cs typeface="Arial"/>
                <a:sym typeface="Arial"/>
              </a:rPr>
              <a:t>NHS ENGLAND</a:t>
            </a:r>
          </a:p>
          <a:p>
            <a:pPr marL="742950" lvl="1" indent="-285750">
              <a:buFont typeface="Courier New" panose="02070309020205020404" pitchFamily="49" charset="0"/>
              <a:buChar char="o"/>
              <a:defRPr/>
            </a:pPr>
            <a:endParaRPr lang="en-GB" sz="1400" kern="0">
              <a:latin typeface="Arial"/>
              <a:cs typeface="Arial"/>
              <a:sym typeface="Arial"/>
            </a:endParaRPr>
          </a:p>
          <a:p>
            <a:pPr marL="285750" indent="-285750">
              <a:buFont typeface="Arial" panose="020B0604020202020204" pitchFamily="34" charset="0"/>
              <a:buChar char="•"/>
              <a:defRPr/>
            </a:pPr>
            <a:r>
              <a:rPr lang="en-GB" sz="1400" kern="0">
                <a:latin typeface="Arial"/>
                <a:cs typeface="Arial"/>
                <a:sym typeface="Arial"/>
              </a:rPr>
              <a:t>This 2024 refresh is based on the work of previous contributors as well as new analysis, interpretation and revisions provided by a joint effort between the Greater London Authority (GLA) Health, GLA City Intelligence Unit, the Office for Health Improvement and Disparities London (OHIDL) and NHS England (NHSE).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kern="0">
              <a:latin typeface="Arial"/>
              <a:cs typeface="Arial"/>
              <a:sym typeface="Arial"/>
            </a:endParaRPr>
          </a:p>
          <a:p>
            <a:pPr marL="285750" indent="-285750">
              <a:buFont typeface="Arial" panose="020B0604020202020204" pitchFamily="34" charset="0"/>
              <a:buChar char="•"/>
              <a:defRPr/>
            </a:pPr>
            <a:endParaRPr lang="en-US" sz="1400" kern="0">
              <a:latin typeface="Arial"/>
              <a:cs typeface="Arial"/>
              <a:sym typeface="Arial"/>
            </a:endParaRPr>
          </a:p>
          <a:p>
            <a:pPr>
              <a:defRPr/>
            </a:pPr>
            <a:endParaRPr lang="en-US" sz="1400" kern="0">
              <a:latin typeface="Arial"/>
              <a:cs typeface="Arial"/>
              <a:sym typeface="Arial"/>
            </a:endParaRPr>
          </a:p>
          <a:p>
            <a:pPr marL="285750" indent="-285750">
              <a:buFont typeface="Arial" panose="020B0604020202020204" pitchFamily="34" charset="0"/>
              <a:buChar char="•"/>
              <a:defRPr/>
            </a:pPr>
            <a:endParaRPr lang="en-US" sz="1400" kern="0">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effectLst/>
              <a:uLnTx/>
              <a:uFillTx/>
              <a:latin typeface="Arial"/>
              <a:cs typeface="Arial"/>
              <a:sym typeface="Arial"/>
            </a:endParaRPr>
          </a:p>
        </p:txBody>
      </p:sp>
      <p:cxnSp>
        <p:nvCxnSpPr>
          <p:cNvPr id="2" name="Google Shape;242;p2">
            <a:extLst>
              <a:ext uri="{FF2B5EF4-FFF2-40B4-BE49-F238E27FC236}">
                <a16:creationId xmlns:a16="http://schemas.microsoft.com/office/drawing/2014/main" id="{D2EE89A8-9AE2-B852-1E7B-E3DD69D3D2AF}"/>
              </a:ext>
              <a:ext uri="{C183D7F6-B498-43B3-948B-1728B52AA6E4}">
                <adec:decorative xmlns:adec="http://schemas.microsoft.com/office/drawing/2017/decorative" val="1"/>
              </a:ext>
            </a:extLst>
          </p:cNvPr>
          <p:cNvCxnSpPr/>
          <p:nvPr/>
        </p:nvCxnSpPr>
        <p:spPr>
          <a:xfrm>
            <a:off x="622988" y="5242119"/>
            <a:ext cx="10945999" cy="0"/>
          </a:xfrm>
          <a:prstGeom prst="straightConnector1">
            <a:avLst/>
          </a:prstGeom>
          <a:noFill/>
          <a:ln w="25400" cap="flat" cmpd="sng">
            <a:solidFill>
              <a:schemeClr val="tx1"/>
            </a:solidFill>
            <a:prstDash val="solid"/>
            <a:round/>
            <a:headEnd type="none" w="sm" len="sm"/>
            <a:tailEnd type="none" w="sm" len="sm"/>
          </a:ln>
        </p:spPr>
      </p:cxnSp>
    </p:spTree>
    <p:extLst>
      <p:ext uri="{BB962C8B-B14F-4D97-AF65-F5344CB8AC3E}">
        <p14:creationId xmlns:p14="http://schemas.microsoft.com/office/powerpoint/2010/main" val="191030332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237"/>
        <p:cNvGrpSpPr/>
        <p:nvPr/>
      </p:nvGrpSpPr>
      <p:grpSpPr>
        <a:xfrm>
          <a:off x="0" y="0"/>
          <a:ext cx="0" cy="0"/>
          <a:chOff x="0" y="0"/>
          <a:chExt cx="0" cy="0"/>
        </a:xfrm>
      </p:grpSpPr>
      <p:sp>
        <p:nvSpPr>
          <p:cNvPr id="238" name="Google Shape;238;p2"/>
          <p:cNvSpPr txBox="1">
            <a:spLocks noGrp="1"/>
          </p:cNvSpPr>
          <p:nvPr>
            <p:ph type="title"/>
          </p:nvPr>
        </p:nvSpPr>
        <p:spPr>
          <a:xfrm>
            <a:off x="986467" y="2556741"/>
            <a:ext cx="10626063" cy="507791"/>
          </a:xfrm>
          <a:prstGeom prst="rect">
            <a:avLst/>
          </a:prstGeom>
          <a:noFill/>
          <a:ln>
            <a:noFill/>
          </a:ln>
        </p:spPr>
        <p:txBody>
          <a:bodyPr spcFirstLastPara="1" wrap="square" lIns="0" tIns="45700" rIns="91425" bIns="45700" anchor="t" anchorCtr="0">
            <a:spAutoFit/>
          </a:bodyPr>
          <a:lstStyle/>
          <a:p>
            <a:pPr marL="0" lvl="0" indent="0" algn="l" rtl="0">
              <a:lnSpc>
                <a:spcPct val="90000"/>
              </a:lnSpc>
              <a:spcBef>
                <a:spcPts val="0"/>
              </a:spcBef>
              <a:spcAft>
                <a:spcPts val="0"/>
              </a:spcAft>
              <a:buClr>
                <a:schemeClr val="lt1"/>
              </a:buClr>
              <a:buSzPts val="3000"/>
              <a:buFont typeface="Arial"/>
              <a:buNone/>
            </a:pPr>
            <a:r>
              <a:rPr lang="en-GB" sz="3000" spc="190">
                <a:solidFill>
                  <a:schemeClr val="tx1"/>
                </a:solidFill>
                <a:latin typeface="Arial"/>
                <a:ea typeface="Arial"/>
                <a:cs typeface="Arial"/>
                <a:sym typeface="Arial"/>
              </a:rPr>
              <a:t>END</a:t>
            </a:r>
          </a:p>
        </p:txBody>
      </p:sp>
      <p:cxnSp>
        <p:nvCxnSpPr>
          <p:cNvPr id="242" name="Google Shape;242;p2">
            <a:extLst>
              <a:ext uri="{C183D7F6-B498-43B3-948B-1728B52AA6E4}">
                <adec:decorative xmlns:adec="http://schemas.microsoft.com/office/drawing/2017/decorative" val="1"/>
              </a:ext>
            </a:extLst>
          </p:cNvPr>
          <p:cNvCxnSpPr/>
          <p:nvPr/>
        </p:nvCxnSpPr>
        <p:spPr>
          <a:xfrm>
            <a:off x="666543" y="4102177"/>
            <a:ext cx="10945999" cy="0"/>
          </a:xfrm>
          <a:prstGeom prst="straightConnector1">
            <a:avLst/>
          </a:prstGeom>
          <a:noFill/>
          <a:ln w="25400" cap="flat" cmpd="sng">
            <a:solidFill>
              <a:schemeClr val="tx1"/>
            </a:solidFill>
            <a:prstDash val="solid"/>
            <a:round/>
            <a:headEnd type="none" w="sm" len="sm"/>
            <a:tailEnd type="none" w="sm" len="sm"/>
          </a:ln>
        </p:spPr>
      </p:cxnSp>
    </p:spTree>
    <p:extLst>
      <p:ext uri="{BB962C8B-B14F-4D97-AF65-F5344CB8AC3E}">
        <p14:creationId xmlns:p14="http://schemas.microsoft.com/office/powerpoint/2010/main" val="975588414"/>
      </p:ext>
    </p:extLst>
  </p:cSld>
  <p:clrMapOvr>
    <a:masterClrMapping/>
  </p:clrMapOvr>
</p:sld>
</file>

<file path=ppt/theme/theme1.xml><?xml version="1.0" encoding="utf-8"?>
<a:theme xmlns:a="http://schemas.openxmlformats.org/drawingml/2006/main" name="CONTENT_MOL">
  <a:themeElements>
    <a:clrScheme name="MOL2">
      <a:dk1>
        <a:srgbClr val="353E43"/>
      </a:dk1>
      <a:lt1>
        <a:srgbClr val="FFFFFF"/>
      </a:lt1>
      <a:dk2>
        <a:srgbClr val="5C6970"/>
      </a:dk2>
      <a:lt2>
        <a:srgbClr val="A3A3A3"/>
      </a:lt2>
      <a:accent1>
        <a:srgbClr val="EE266D"/>
      </a:accent1>
      <a:accent2>
        <a:srgbClr val="5C6970"/>
      </a:accent2>
      <a:accent3>
        <a:srgbClr val="00AEEF"/>
      </a:accent3>
      <a:accent4>
        <a:srgbClr val="E95814"/>
      </a:accent4>
      <a:accent5>
        <a:srgbClr val="792D89"/>
      </a:accent5>
      <a:accent6>
        <a:srgbClr val="008D48"/>
      </a:accent6>
      <a:hlink>
        <a:srgbClr val="5C6970"/>
      </a:hlink>
      <a:folHlink>
        <a:srgbClr val="A3A3A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w="9525">
          <a:solidFill>
            <a:schemeClr val="accent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L="0" indent="0" algn="ctr">
          <a:spcBef>
            <a:spcPts val="300"/>
          </a:spcBef>
          <a:buFont typeface="Courier New" pitchFamily="49" charset="0"/>
          <a:buNone/>
          <a:defRPr sz="1600" dirty="0" smtClean="0">
            <a:solidFill>
              <a:schemeClr val="bg1"/>
            </a:solidFill>
            <a:latin typeface="+mj-lt"/>
            <a:cs typeface="Brave Sans" panose="020B0504020101010102"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0" tIns="0" rIns="0" bIns="0" rtlCol="0">
        <a:noAutofit/>
      </a:bodyPr>
      <a:lstStyle>
        <a:defPPr algn="l">
          <a:spcBef>
            <a:spcPts val="0"/>
          </a:spcBef>
          <a:defRPr sz="1600" dirty="0" err="1" smtClean="0">
            <a:latin typeface="+mn-lt"/>
            <a:cs typeface="Arial" pitchFamily="34" charset="0"/>
          </a:defRPr>
        </a:defPPr>
      </a:lstStyle>
    </a:txDef>
  </a:objectDefaults>
  <a:extraClrSchemeLst/>
  <a:custClrLst>
    <a:custClr>
      <a:srgbClr val="EE266D"/>
    </a:custClr>
    <a:custClr>
      <a:srgbClr val="00AEEF"/>
    </a:custClr>
    <a:custClr>
      <a:srgbClr val="008D48"/>
    </a:custClr>
    <a:custClr>
      <a:srgbClr val="FFF200"/>
    </a:custClr>
    <a:custClr>
      <a:srgbClr val="E85713"/>
    </a:custClr>
    <a:custClr>
      <a:srgbClr val="E0001B"/>
    </a:custClr>
    <a:custClr>
      <a:srgbClr val="9E0059"/>
    </a:custClr>
    <a:custClr>
      <a:srgbClr val="00577D"/>
    </a:custClr>
    <a:custClr>
      <a:srgbClr val="DCA000"/>
    </a:custClr>
    <a:custClr>
      <a:srgbClr val="792C89"/>
    </a:custClr>
    <a:custClr>
      <a:srgbClr val="F1518A"/>
    </a:custClr>
    <a:custClr>
      <a:srgbClr val="33BEF2"/>
    </a:custClr>
    <a:custClr>
      <a:srgbClr val="33A46D"/>
    </a:custClr>
    <a:custClr>
      <a:srgbClr val="FFF533"/>
    </a:custClr>
    <a:custClr>
      <a:srgbClr val="ED7942"/>
    </a:custClr>
    <a:custClr>
      <a:srgbClr val="E63349"/>
    </a:custClr>
    <a:custClr>
      <a:srgbClr val="B1337A"/>
    </a:custClr>
    <a:custClr>
      <a:srgbClr val="337997"/>
    </a:custClr>
    <a:custClr>
      <a:srgbClr val="E3B333"/>
    </a:custClr>
    <a:custClr>
      <a:srgbClr val="9456A1"/>
    </a:custClr>
    <a:custClr>
      <a:srgbClr val="F57DA7"/>
    </a:custClr>
    <a:custClr>
      <a:srgbClr val="66CEF5"/>
    </a:custClr>
    <a:custClr>
      <a:srgbClr val="66BB91"/>
    </a:custClr>
    <a:custClr>
      <a:srgbClr val="FFF766"/>
    </a:custClr>
    <a:custClr>
      <a:srgbClr val="F19A71"/>
    </a:custClr>
    <a:custClr>
      <a:srgbClr val="EC6676"/>
    </a:custClr>
    <a:custClr>
      <a:srgbClr val="C5669B"/>
    </a:custClr>
    <a:custClr>
      <a:srgbClr val="669AB1"/>
    </a:custClr>
    <a:custClr>
      <a:srgbClr val="EAC666"/>
    </a:custClr>
    <a:custClr>
      <a:srgbClr val="AF81B8"/>
    </a:custClr>
    <a:custClr>
      <a:srgbClr val="F8A8C5"/>
    </a:custClr>
    <a:custClr>
      <a:srgbClr val="99DFF9"/>
    </a:custClr>
    <a:custClr>
      <a:srgbClr val="99D1B6"/>
    </a:custClr>
    <a:custClr>
      <a:srgbClr val="FFFA99"/>
    </a:custClr>
    <a:custClr>
      <a:srgbClr val="F6BCA1"/>
    </a:custClr>
    <a:custClr>
      <a:srgbClr val="F399A4"/>
    </a:custClr>
    <a:custClr>
      <a:srgbClr val="D899BD"/>
    </a:custClr>
    <a:custClr>
      <a:srgbClr val="99BCCB"/>
    </a:custClr>
    <a:custClr>
      <a:srgbClr val="F1D999"/>
    </a:custClr>
    <a:custClr>
      <a:srgbClr val="C9ABD0"/>
    </a:custClr>
    <a:custClr>
      <a:srgbClr val="FCD4E2"/>
    </a:custClr>
    <a:custClr>
      <a:srgbClr val="CCEFFC"/>
    </a:custClr>
    <a:custClr>
      <a:srgbClr val="CCE8DA"/>
    </a:custClr>
    <a:custClr>
      <a:srgbClr val="FFFCCC"/>
    </a:custClr>
    <a:custClr>
      <a:srgbClr val="FADDD0"/>
    </a:custClr>
    <a:custClr>
      <a:srgbClr val="F9CCD1"/>
    </a:custClr>
    <a:custClr>
      <a:srgbClr val="ECCCDE"/>
    </a:custClr>
    <a:custClr>
      <a:srgbClr val="CCDDE5"/>
    </a:custClr>
    <a:custClr>
      <a:srgbClr val="F8ECCC"/>
    </a:custClr>
    <a:custClr>
      <a:srgbClr val="E4D5E7"/>
    </a:custClr>
  </a:custClrLst>
</a:theme>
</file>

<file path=ppt/theme/theme2.xml><?xml version="1.0" encoding="utf-8"?>
<a:theme xmlns:a="http://schemas.openxmlformats.org/drawingml/2006/main" name="1_CONTENT_MOL">
  <a:themeElements>
    <a:clrScheme name="MOL2">
      <a:dk1>
        <a:srgbClr val="353E43"/>
      </a:dk1>
      <a:lt1>
        <a:srgbClr val="FFFFFF"/>
      </a:lt1>
      <a:dk2>
        <a:srgbClr val="5C6970"/>
      </a:dk2>
      <a:lt2>
        <a:srgbClr val="A3A3A3"/>
      </a:lt2>
      <a:accent1>
        <a:srgbClr val="EE266D"/>
      </a:accent1>
      <a:accent2>
        <a:srgbClr val="5C6970"/>
      </a:accent2>
      <a:accent3>
        <a:srgbClr val="00AEEF"/>
      </a:accent3>
      <a:accent4>
        <a:srgbClr val="E95814"/>
      </a:accent4>
      <a:accent5>
        <a:srgbClr val="792D89"/>
      </a:accent5>
      <a:accent6>
        <a:srgbClr val="008D48"/>
      </a:accent6>
      <a:hlink>
        <a:srgbClr val="5C6970"/>
      </a:hlink>
      <a:folHlink>
        <a:srgbClr val="A3A3A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w="9525">
          <a:solidFill>
            <a:schemeClr val="accent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L="0" indent="0" algn="ctr">
          <a:spcBef>
            <a:spcPts val="300"/>
          </a:spcBef>
          <a:buFont typeface="Courier New" pitchFamily="49" charset="0"/>
          <a:buNone/>
          <a:defRPr sz="1600" dirty="0" smtClean="0">
            <a:solidFill>
              <a:schemeClr val="bg1"/>
            </a:solidFill>
            <a:latin typeface="+mj-lt"/>
            <a:cs typeface="Brave Sans" panose="020B0504020101010102"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0" tIns="0" rIns="0" bIns="0" rtlCol="0">
        <a:noAutofit/>
      </a:bodyPr>
      <a:lstStyle>
        <a:defPPr algn="l">
          <a:spcBef>
            <a:spcPts val="0"/>
          </a:spcBef>
          <a:defRPr sz="1600" dirty="0" err="1" smtClean="0">
            <a:latin typeface="+mn-lt"/>
            <a:cs typeface="Arial" pitchFamily="34" charset="0"/>
          </a:defRPr>
        </a:defPPr>
      </a:lstStyle>
    </a:txDef>
  </a:objectDefaults>
  <a:extraClrSchemeLst/>
  <a:custClrLst>
    <a:custClr>
      <a:srgbClr val="EE266D"/>
    </a:custClr>
    <a:custClr>
      <a:srgbClr val="00AEEF"/>
    </a:custClr>
    <a:custClr>
      <a:srgbClr val="008D48"/>
    </a:custClr>
    <a:custClr>
      <a:srgbClr val="FFF200"/>
    </a:custClr>
    <a:custClr>
      <a:srgbClr val="E85713"/>
    </a:custClr>
    <a:custClr>
      <a:srgbClr val="E0001B"/>
    </a:custClr>
    <a:custClr>
      <a:srgbClr val="9E0059"/>
    </a:custClr>
    <a:custClr>
      <a:srgbClr val="00577D"/>
    </a:custClr>
    <a:custClr>
      <a:srgbClr val="DCA000"/>
    </a:custClr>
    <a:custClr>
      <a:srgbClr val="792C89"/>
    </a:custClr>
    <a:custClr>
      <a:srgbClr val="F1518A"/>
    </a:custClr>
    <a:custClr>
      <a:srgbClr val="33BEF2"/>
    </a:custClr>
    <a:custClr>
      <a:srgbClr val="33A46D"/>
    </a:custClr>
    <a:custClr>
      <a:srgbClr val="FFF533"/>
    </a:custClr>
    <a:custClr>
      <a:srgbClr val="ED7942"/>
    </a:custClr>
    <a:custClr>
      <a:srgbClr val="E63349"/>
    </a:custClr>
    <a:custClr>
      <a:srgbClr val="B1337A"/>
    </a:custClr>
    <a:custClr>
      <a:srgbClr val="337997"/>
    </a:custClr>
    <a:custClr>
      <a:srgbClr val="E3B333"/>
    </a:custClr>
    <a:custClr>
      <a:srgbClr val="9456A1"/>
    </a:custClr>
    <a:custClr>
      <a:srgbClr val="F57DA7"/>
    </a:custClr>
    <a:custClr>
      <a:srgbClr val="66CEF5"/>
    </a:custClr>
    <a:custClr>
      <a:srgbClr val="66BB91"/>
    </a:custClr>
    <a:custClr>
      <a:srgbClr val="FFF766"/>
    </a:custClr>
    <a:custClr>
      <a:srgbClr val="F19A71"/>
    </a:custClr>
    <a:custClr>
      <a:srgbClr val="EC6676"/>
    </a:custClr>
    <a:custClr>
      <a:srgbClr val="C5669B"/>
    </a:custClr>
    <a:custClr>
      <a:srgbClr val="669AB1"/>
    </a:custClr>
    <a:custClr>
      <a:srgbClr val="EAC666"/>
    </a:custClr>
    <a:custClr>
      <a:srgbClr val="AF81B8"/>
    </a:custClr>
    <a:custClr>
      <a:srgbClr val="F8A8C5"/>
    </a:custClr>
    <a:custClr>
      <a:srgbClr val="99DFF9"/>
    </a:custClr>
    <a:custClr>
      <a:srgbClr val="99D1B6"/>
    </a:custClr>
    <a:custClr>
      <a:srgbClr val="FFFA99"/>
    </a:custClr>
    <a:custClr>
      <a:srgbClr val="F6BCA1"/>
    </a:custClr>
    <a:custClr>
      <a:srgbClr val="F399A4"/>
    </a:custClr>
    <a:custClr>
      <a:srgbClr val="D899BD"/>
    </a:custClr>
    <a:custClr>
      <a:srgbClr val="99BCCB"/>
    </a:custClr>
    <a:custClr>
      <a:srgbClr val="F1D999"/>
    </a:custClr>
    <a:custClr>
      <a:srgbClr val="C9ABD0"/>
    </a:custClr>
    <a:custClr>
      <a:srgbClr val="FCD4E2"/>
    </a:custClr>
    <a:custClr>
      <a:srgbClr val="CCEFFC"/>
    </a:custClr>
    <a:custClr>
      <a:srgbClr val="CCE8DA"/>
    </a:custClr>
    <a:custClr>
      <a:srgbClr val="FFFCCC"/>
    </a:custClr>
    <a:custClr>
      <a:srgbClr val="FADDD0"/>
    </a:custClr>
    <a:custClr>
      <a:srgbClr val="F9CCD1"/>
    </a:custClr>
    <a:custClr>
      <a:srgbClr val="ECCCDE"/>
    </a:custClr>
    <a:custClr>
      <a:srgbClr val="CCDDE5"/>
    </a:custClr>
    <a:custClr>
      <a:srgbClr val="F8ECCC"/>
    </a:custClr>
    <a:custClr>
      <a:srgbClr val="E4D5E7"/>
    </a:custClr>
  </a:custClrLst>
</a:theme>
</file>

<file path=ppt/theme/theme3.xml><?xml version="1.0" encoding="utf-8"?>
<a:theme xmlns:a="http://schemas.openxmlformats.org/drawingml/2006/main" name="CIU Light Theme">
  <a:themeElements>
    <a:clrScheme name="City Intelligence">
      <a:dk1>
        <a:srgbClr val="000000"/>
      </a:dk1>
      <a:lt1>
        <a:srgbClr val="FFFFFF"/>
      </a:lt1>
      <a:dk2>
        <a:srgbClr val="353D42"/>
      </a:dk2>
      <a:lt2>
        <a:srgbClr val="868B8E"/>
      </a:lt2>
      <a:accent1>
        <a:srgbClr val="008BC1"/>
      </a:accent1>
      <a:accent2>
        <a:srgbClr val="EE266D"/>
      </a:accent2>
      <a:accent3>
        <a:srgbClr val="4C9E4C"/>
      </a:accent3>
      <a:accent4>
        <a:srgbClr val="9E0059"/>
      </a:accent4>
      <a:accent5>
        <a:srgbClr val="DD072B"/>
      </a:accent5>
      <a:accent6>
        <a:srgbClr val="C617A1"/>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ONTENT_MOL">
  <a:themeElements>
    <a:clrScheme name="MOL2">
      <a:dk1>
        <a:srgbClr val="353E43"/>
      </a:dk1>
      <a:lt1>
        <a:srgbClr val="FFFFFF"/>
      </a:lt1>
      <a:dk2>
        <a:srgbClr val="5C6970"/>
      </a:dk2>
      <a:lt2>
        <a:srgbClr val="A3A3A3"/>
      </a:lt2>
      <a:accent1>
        <a:srgbClr val="EE266D"/>
      </a:accent1>
      <a:accent2>
        <a:srgbClr val="5C6970"/>
      </a:accent2>
      <a:accent3>
        <a:srgbClr val="00AEEF"/>
      </a:accent3>
      <a:accent4>
        <a:srgbClr val="E95814"/>
      </a:accent4>
      <a:accent5>
        <a:srgbClr val="792D89"/>
      </a:accent5>
      <a:accent6>
        <a:srgbClr val="008D48"/>
      </a:accent6>
      <a:hlink>
        <a:srgbClr val="5C6970"/>
      </a:hlink>
      <a:folHlink>
        <a:srgbClr val="A3A3A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CONTENT_MOL">
  <a:themeElements>
    <a:clrScheme name="MOL2">
      <a:dk1>
        <a:srgbClr val="353E43"/>
      </a:dk1>
      <a:lt1>
        <a:srgbClr val="FFFFFF"/>
      </a:lt1>
      <a:dk2>
        <a:srgbClr val="5C6970"/>
      </a:dk2>
      <a:lt2>
        <a:srgbClr val="A3A3A3"/>
      </a:lt2>
      <a:accent1>
        <a:srgbClr val="EE266D"/>
      </a:accent1>
      <a:accent2>
        <a:srgbClr val="5C6970"/>
      </a:accent2>
      <a:accent3>
        <a:srgbClr val="00AEEF"/>
      </a:accent3>
      <a:accent4>
        <a:srgbClr val="E95814"/>
      </a:accent4>
      <a:accent5>
        <a:srgbClr val="792D89"/>
      </a:accent5>
      <a:accent6>
        <a:srgbClr val="008D48"/>
      </a:accent6>
      <a:hlink>
        <a:srgbClr val="5C6970"/>
      </a:hlink>
      <a:folHlink>
        <a:srgbClr val="A3A3A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w="9525">
          <a:solidFill>
            <a:schemeClr val="accent1"/>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L="0" indent="0" algn="ctr">
          <a:spcBef>
            <a:spcPts val="300"/>
          </a:spcBef>
          <a:buFont typeface="Courier New" pitchFamily="49" charset="0"/>
          <a:buNone/>
          <a:defRPr sz="1600" dirty="0" smtClean="0">
            <a:solidFill>
              <a:schemeClr val="bg1"/>
            </a:solidFill>
            <a:latin typeface="+mj-lt"/>
            <a:cs typeface="Brave Sans" panose="020B0504020101010102"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0" tIns="0" rIns="0" bIns="0" rtlCol="0">
        <a:noAutofit/>
      </a:bodyPr>
      <a:lstStyle>
        <a:defPPr algn="l">
          <a:spcBef>
            <a:spcPts val="0"/>
          </a:spcBef>
          <a:defRPr sz="1600" dirty="0" err="1" smtClean="0">
            <a:latin typeface="+mn-lt"/>
            <a:cs typeface="Arial" pitchFamily="34" charset="0"/>
          </a:defRPr>
        </a:defPPr>
      </a:lstStyle>
    </a:txDef>
  </a:objectDefaults>
  <a:extraClrSchemeLst/>
  <a:custClrLst>
    <a:custClr>
      <a:srgbClr val="EE266D"/>
    </a:custClr>
    <a:custClr>
      <a:srgbClr val="00AEEF"/>
    </a:custClr>
    <a:custClr>
      <a:srgbClr val="008D48"/>
    </a:custClr>
    <a:custClr>
      <a:srgbClr val="FFF200"/>
    </a:custClr>
    <a:custClr>
      <a:srgbClr val="E85713"/>
    </a:custClr>
    <a:custClr>
      <a:srgbClr val="E0001B"/>
    </a:custClr>
    <a:custClr>
      <a:srgbClr val="9E0059"/>
    </a:custClr>
    <a:custClr>
      <a:srgbClr val="00577D"/>
    </a:custClr>
    <a:custClr>
      <a:srgbClr val="DCA000"/>
    </a:custClr>
    <a:custClr>
      <a:srgbClr val="792C89"/>
    </a:custClr>
    <a:custClr>
      <a:srgbClr val="F1518A"/>
    </a:custClr>
    <a:custClr>
      <a:srgbClr val="33BEF2"/>
    </a:custClr>
    <a:custClr>
      <a:srgbClr val="33A46D"/>
    </a:custClr>
    <a:custClr>
      <a:srgbClr val="FFF533"/>
    </a:custClr>
    <a:custClr>
      <a:srgbClr val="ED7942"/>
    </a:custClr>
    <a:custClr>
      <a:srgbClr val="E63349"/>
    </a:custClr>
    <a:custClr>
      <a:srgbClr val="B1337A"/>
    </a:custClr>
    <a:custClr>
      <a:srgbClr val="337997"/>
    </a:custClr>
    <a:custClr>
      <a:srgbClr val="E3B333"/>
    </a:custClr>
    <a:custClr>
      <a:srgbClr val="9456A1"/>
    </a:custClr>
    <a:custClr>
      <a:srgbClr val="F57DA7"/>
    </a:custClr>
    <a:custClr>
      <a:srgbClr val="66CEF5"/>
    </a:custClr>
    <a:custClr>
      <a:srgbClr val="66BB91"/>
    </a:custClr>
    <a:custClr>
      <a:srgbClr val="FFF766"/>
    </a:custClr>
    <a:custClr>
      <a:srgbClr val="F19A71"/>
    </a:custClr>
    <a:custClr>
      <a:srgbClr val="EC6676"/>
    </a:custClr>
    <a:custClr>
      <a:srgbClr val="C5669B"/>
    </a:custClr>
    <a:custClr>
      <a:srgbClr val="669AB1"/>
    </a:custClr>
    <a:custClr>
      <a:srgbClr val="EAC666"/>
    </a:custClr>
    <a:custClr>
      <a:srgbClr val="AF81B8"/>
    </a:custClr>
    <a:custClr>
      <a:srgbClr val="F8A8C5"/>
    </a:custClr>
    <a:custClr>
      <a:srgbClr val="99DFF9"/>
    </a:custClr>
    <a:custClr>
      <a:srgbClr val="99D1B6"/>
    </a:custClr>
    <a:custClr>
      <a:srgbClr val="FFFA99"/>
    </a:custClr>
    <a:custClr>
      <a:srgbClr val="F6BCA1"/>
    </a:custClr>
    <a:custClr>
      <a:srgbClr val="F399A4"/>
    </a:custClr>
    <a:custClr>
      <a:srgbClr val="D899BD"/>
    </a:custClr>
    <a:custClr>
      <a:srgbClr val="99BCCB"/>
    </a:custClr>
    <a:custClr>
      <a:srgbClr val="F1D999"/>
    </a:custClr>
    <a:custClr>
      <a:srgbClr val="C9ABD0"/>
    </a:custClr>
    <a:custClr>
      <a:srgbClr val="FCD4E2"/>
    </a:custClr>
    <a:custClr>
      <a:srgbClr val="CCEFFC"/>
    </a:custClr>
    <a:custClr>
      <a:srgbClr val="CCE8DA"/>
    </a:custClr>
    <a:custClr>
      <a:srgbClr val="FFFCCC"/>
    </a:custClr>
    <a:custClr>
      <a:srgbClr val="FADDD0"/>
    </a:custClr>
    <a:custClr>
      <a:srgbClr val="F9CCD1"/>
    </a:custClr>
    <a:custClr>
      <a:srgbClr val="ECCCDE"/>
    </a:custClr>
    <a:custClr>
      <a:srgbClr val="CCDDE5"/>
    </a:custClr>
    <a:custClr>
      <a:srgbClr val="F8ECCC"/>
    </a:custClr>
    <a:custClr>
      <a:srgbClr val="E4D5E7"/>
    </a:custClr>
  </a:custClr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Custom 2">
    <a:dk1>
      <a:srgbClr val="000000"/>
    </a:dk1>
    <a:lt1>
      <a:srgbClr val="FFFFFF"/>
    </a:lt1>
    <a:dk2>
      <a:srgbClr val="353D42"/>
    </a:dk2>
    <a:lt2>
      <a:srgbClr val="868B8E"/>
    </a:lt2>
    <a:accent1>
      <a:srgbClr val="6DA7DE"/>
    </a:accent1>
    <a:accent2>
      <a:srgbClr val="9E0059"/>
    </a:accent2>
    <a:accent3>
      <a:srgbClr val="DEE000"/>
    </a:accent3>
    <a:accent4>
      <a:srgbClr val="D82222"/>
    </a:accent4>
    <a:accent5>
      <a:srgbClr val="5EA15D"/>
    </a:accent5>
    <a:accent6>
      <a:srgbClr val="943FA6"/>
    </a:accent6>
    <a:hlink>
      <a:srgbClr val="002060"/>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B1EDCB13523884EAB5BBCBE47F39CDA" ma:contentTypeVersion="6" ma:contentTypeDescription="Create a new document." ma:contentTypeScope="" ma:versionID="d1d3d6e2b6ca61be66ec1ba78b7dc638">
  <xsd:schema xmlns:xsd="http://www.w3.org/2001/XMLSchema" xmlns:xs="http://www.w3.org/2001/XMLSchema" xmlns:p="http://schemas.microsoft.com/office/2006/metadata/properties" xmlns:ns2="4ce18f29-8878-4ae7-902a-3f9b24d7a303" xmlns:ns3="d156c98e-53f4-447c-bd60-b495967c1401" targetNamespace="http://schemas.microsoft.com/office/2006/metadata/properties" ma:root="true" ma:fieldsID="3e3870328acc29dfe70f0efa58c06af4" ns2:_="" ns3:_="">
    <xsd:import namespace="4ce18f29-8878-4ae7-902a-3f9b24d7a303"/>
    <xsd:import namespace="d156c98e-53f4-447c-bd60-b495967c140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e18f29-8878-4ae7-902a-3f9b24d7a3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156c98e-53f4-447c-bd60-b495967c140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d156c98e-53f4-447c-bd60-b495967c1401">
      <UserInfo>
        <DisplayName>Emer OConnell</DisplayName>
        <AccountId>28</AccountId>
        <AccountType/>
      </UserInfo>
      <UserInfo>
        <DisplayName>Vicky Hobart</DisplayName>
        <AccountId>36</AccountId>
        <AccountType/>
      </UserInfo>
      <UserInfo>
        <DisplayName>Farrah Hart</DisplayName>
        <AccountId>37</AccountId>
        <AccountType/>
      </UserInfo>
      <UserInfo>
        <DisplayName>Georgia Faherty</DisplayName>
        <AccountId>38</AccountId>
        <AccountType/>
      </UserInfo>
      <UserInfo>
        <DisplayName>Lucy Sutton</DisplayName>
        <AccountId>39</AccountId>
        <AccountType/>
      </UserInfo>
      <UserInfo>
        <DisplayName>Elsa Robinson</DisplayName>
        <AccountId>40</AccountId>
        <AccountType/>
      </UserInfo>
      <UserInfo>
        <DisplayName>Mark Leonardo</DisplayName>
        <AccountId>41</AccountId>
        <AccountType/>
      </UserInfo>
      <UserInfo>
        <DisplayName>Bianca D'Souza</DisplayName>
        <AccountId>42</AccountId>
        <AccountType/>
      </UserInfo>
      <UserInfo>
        <DisplayName>Alyse Carney</DisplayName>
        <AccountId>43</AccountId>
        <AccountType/>
      </UserInfo>
      <UserInfo>
        <DisplayName>Emma De Zoete</DisplayName>
        <AccountId>35</AccountId>
        <AccountType/>
      </UserInfo>
      <UserInfo>
        <DisplayName>Janani Arulrajah</DisplayName>
        <AccountId>20</AccountId>
        <AccountType/>
      </UserInfo>
      <UserInfo>
        <DisplayName>Alice Walker</DisplayName>
        <AccountId>33</AccountId>
        <AccountType/>
      </UserInfo>
      <UserInfo>
        <DisplayName>Katrina McLarty</DisplayName>
        <AccountId>14</AccountId>
        <AccountType/>
      </UserInfo>
      <UserInfo>
        <DisplayName>Katie Hunter</DisplayName>
        <AccountId>32</AccountId>
        <AccountType/>
      </UserInfo>
      <UserInfo>
        <DisplayName>Susan Crisp</DisplayName>
        <AccountId>18</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B426815-E67B-46AB-8305-FD413A8C082A}">
  <ds:schemaRefs>
    <ds:schemaRef ds:uri="4ce18f29-8878-4ae7-902a-3f9b24d7a303"/>
    <ds:schemaRef ds:uri="d156c98e-53f4-447c-bd60-b495967c140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18472F3-0219-4427-A70B-BF067C660E5B}">
  <ds:schemaRefs>
    <ds:schemaRef ds:uri="4ce18f29-8878-4ae7-902a-3f9b24d7a303"/>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d156c98e-53f4-447c-bd60-b495967c1401"/>
    <ds:schemaRef ds:uri="http://www.w3.org/XML/1998/namespace"/>
  </ds:schemaRefs>
</ds:datastoreItem>
</file>

<file path=customXml/itemProps3.xml><?xml version="1.0" encoding="utf-8"?>
<ds:datastoreItem xmlns:ds="http://schemas.openxmlformats.org/officeDocument/2006/customXml" ds:itemID="{21C59450-B64B-45B2-8ECD-E9ABF47D4C2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22209</Words>
  <Application>Microsoft Office PowerPoint</Application>
  <PresentationFormat>Widescreen</PresentationFormat>
  <Paragraphs>1493</Paragraphs>
  <Slides>94</Slides>
  <Notes>92</Notes>
  <HiddenSlides>0</HiddenSlides>
  <MMClips>0</MMClips>
  <ScaleCrop>false</ScaleCrop>
  <HeadingPairs>
    <vt:vector size="8" baseType="variant">
      <vt:variant>
        <vt:lpstr>Fonts Used</vt:lpstr>
      </vt:variant>
      <vt:variant>
        <vt:i4>9</vt:i4>
      </vt:variant>
      <vt:variant>
        <vt:lpstr>Theme</vt:lpstr>
      </vt:variant>
      <vt:variant>
        <vt:i4>6</vt:i4>
      </vt:variant>
      <vt:variant>
        <vt:lpstr>Links</vt:lpstr>
      </vt:variant>
      <vt:variant>
        <vt:i4>2</vt:i4>
      </vt:variant>
      <vt:variant>
        <vt:lpstr>Slide Titles</vt:lpstr>
      </vt:variant>
      <vt:variant>
        <vt:i4>94</vt:i4>
      </vt:variant>
    </vt:vector>
  </HeadingPairs>
  <TitlesOfParts>
    <vt:vector size="111" baseType="lpstr">
      <vt:lpstr>Arial</vt:lpstr>
      <vt:lpstr>Arial,Sans-Serif</vt:lpstr>
      <vt:lpstr>Brave Sans</vt:lpstr>
      <vt:lpstr>Calibri</vt:lpstr>
      <vt:lpstr>Calibri Light</vt:lpstr>
      <vt:lpstr>Courier New</vt:lpstr>
      <vt:lpstr>Foundry Form Sans</vt:lpstr>
      <vt:lpstr>Source Sans Pro</vt:lpstr>
      <vt:lpstr>Wingdings</vt:lpstr>
      <vt:lpstr>CONTENT_MOL</vt:lpstr>
      <vt:lpstr>1_CONTENT_MOL</vt:lpstr>
      <vt:lpstr>CIU Light Theme</vt:lpstr>
      <vt:lpstr>2_CONTENT_MOL</vt:lpstr>
      <vt:lpstr>3_CONTENT_MOL</vt:lpstr>
      <vt:lpstr>Office Theme</vt:lpstr>
      <vt:lpstr>https://nhsengland.sharepoint.com/sites/COVIDVaccinationReportingLondon/Shared%20Documents/Public%20Health/Immunisations/Reporting/20230914%20ODG%20AW23%20Reporting%20MASTER%20v0.2.xlsx!cv_uptake_ineq!R2C2:R19C13</vt:lpstr>
      <vt:lpstr>https://nhsengland.sharepoint.com/sites/COVIDVaccinationReportingLondon/Shared%20Documents/Public%20Health/Immunisations/Reporting/20230914%20ODG%20AW23%20Reporting%20MASTER%20v0.2.xlsx!flu_uptake_ineq!R2C2:R19C13</vt:lpstr>
      <vt:lpstr>HEALTH INEQUALITIES IN LONDON</vt:lpstr>
      <vt:lpstr>AUDIENCE FOR THIS WORK AND HOW TO USE THIS RESOURCE</vt:lpstr>
      <vt:lpstr>Contents</vt:lpstr>
      <vt:lpstr>EXECUTIVE SUMMARY (1 of 5)</vt:lpstr>
      <vt:lpstr>EXECUTIVE SUMMARY (2 of 5)</vt:lpstr>
      <vt:lpstr>EXECUTIVE SUMMARY (3 of 5)</vt:lpstr>
      <vt:lpstr>EXECUTIVE SUMMARY (4 of 5)</vt:lpstr>
      <vt:lpstr>EXECUTIVE SUMMARY (5 of 5)</vt:lpstr>
      <vt:lpstr>METHODOLOGY AND LIMITATIONS</vt:lpstr>
      <vt:lpstr>CONTENT NAVIGATOR (1 of 2)</vt:lpstr>
      <vt:lpstr>CONTENT NAVIGATOR (2 of 2)</vt:lpstr>
      <vt:lpstr>PART 1: CURRENT CONTEXT</vt:lpstr>
      <vt:lpstr>PART 1 OVERVIEW: CURRENT CONTEXT</vt:lpstr>
      <vt:lpstr>LONDON’S POULATION GROWTH HAS SLOWED SINCE 2015, WITH A TEMPORARY FALL IN POPULATION DURING THE COVID-19 PANDEMIC</vt:lpstr>
      <vt:lpstr>LONDON’S 2021 CENSUS DAY POPULATION WAS 8.8 MILLION, LOWER THAN 2020 OR 2022   </vt:lpstr>
      <vt:lpstr>POPULATION CHURN IN LONDON  </vt:lpstr>
      <vt:lpstr>LONDON HAS LARGE POPULATIONS IN INCLUSION HEALTH GROUPS WHO ARE LIKELY TO HAVE UNIQUE HEALTH CHALLENGES</vt:lpstr>
      <vt:lpstr>COVID-19 EXPOSED HEALTH INEQUALITIES AFFECTING DEPRIVED &amp; MINORITY ETHNIC GROUPS</vt:lpstr>
      <vt:lpstr>PART 2: HEALTH INEQUALITY IN HEALTH STATUS</vt:lpstr>
      <vt:lpstr>PART 2 OVERVIEW: HEALTH INEQUALITY IN HEALTH STATUS</vt:lpstr>
      <vt:lpstr>LIFE EXPECTANCY AT BIRTH HAS RECOVERED FROM ITS COVID-19 DIP</vt:lpstr>
      <vt:lpstr>LIFE EXPECTANCY AT BIRTH VARIES SIGNIFICANTLY ACROSS LONDON BOROUGHS</vt:lpstr>
      <vt:lpstr>HEALTHY LIFE EXPECTANCY IN LONDON</vt:lpstr>
      <vt:lpstr>HEALTHY LIFE EXPECTANCY VARIES SIGNIFICANTLY ACROSS LONDON BOROUGHS</vt:lpstr>
      <vt:lpstr>DISABILITY FREE LIFE EXPECTANCY IN LONDON</vt:lpstr>
      <vt:lpstr>LOW BIRTHWEIGHT IN LONDON CORRELATES WITH BOROUGH LEVEL DEPRIVATION</vt:lpstr>
      <vt:lpstr>PRE-EXISTING ETHNIC HEALTH INEQUALITIES WERE EXACERBATED DURING COVID-19</vt:lpstr>
      <vt:lpstr>ETHNIC INEQUALITIES EXIST IN INCOME, EMPLOYMENT AND DISEASE PATTERNS</vt:lpstr>
      <vt:lpstr>PART 3: WHY INEQUALITY EXISTS?  WIDER DETERMINANTS OF HEALTH (‘Causes of the causes’ of health inequalities)</vt:lpstr>
      <vt:lpstr>PART 3 OVERVIEW: WIDER DETERMINANTS</vt:lpstr>
      <vt:lpstr>LONDON CHILDREN EXHIBIT HIGH LEVELS OF SCHOOL READINESS BUT INEQUALITIES EXIST</vt:lpstr>
      <vt:lpstr>KS4 ATTAINMENT GAPS EXIST BY ETHNICITY, SPECIAL NEEDS AND FSM ELIGIBILITY STATUS</vt:lpstr>
      <vt:lpstr>LEAST DEPRIVED LONDONERS RECEIVE 9 TIMES MORE INCOME THAN THE POOREST DECILE</vt:lpstr>
      <vt:lpstr>POVERTY IMPACTS ON HEALTH AND WIDER LIFE CHANCES. TO UNDERSTAND THE LONDON PICTURE MULTIPLE POVERTY MEASURES MUST BE CONSIDERED</vt:lpstr>
      <vt:lpstr>A QUARTER OF LONDONERS ARE LIVING IN RELATIVE POVERTY, A RATE CONSISTENTLY HIGHER THAN THE UK </vt:lpstr>
      <vt:lpstr>POVERTY RATES VARY ACROSS LONDON BOROUGHS, AND ARE SIGNIFICANTLY IMPACTED BY HOUSING COSTS</vt:lpstr>
      <vt:lpstr>LONDONERS EXPERIENCE HIGHER RATES OF PERSISTENT POVERTY AND DESTITUTION COMPARED TO THE UK</vt:lpstr>
      <vt:lpstr>DRIVERS OF POVERTY IN LONDON ARE COMPLEX BUT THERE ARE WIDELY ACCEPTED CONTRIBUTING FACTORS</vt:lpstr>
      <vt:lpstr>POVERTY RATES VARY SIGNIFICANTLY ACROSS DIFFERENT DEMOGRAPHIC GROUPS IN LONDON</vt:lpstr>
      <vt:lpstr>CHILDREN ARE MORE LIKELY TO BE LIVING IN POVERTY IN LONDON AND RATES ARE HIGHER THAN FOR ENGLAND</vt:lpstr>
      <vt:lpstr>COST OF LIVING CHALLENGES PERSIST AND A SIGNIFICANT PROPORTION OF LONDONERS ARE STILL STRUGGLING </vt:lpstr>
      <vt:lpstr>INFLATION EASED AND EMPLOYEE REAL PAY TURNED POSITIVE IN 2024</vt:lpstr>
      <vt:lpstr>OVERCROWDING, QUALITY AND AFFORDABILITY OF HOUSING AFFECTS LONDONERS UNEQUALLY</vt:lpstr>
      <vt:lpstr>PowerPoint Presentation</vt:lpstr>
      <vt:lpstr>LOWER INCOME &amp; BLACK PEOPLE IN ENGLAND ARE LEAST LIKELY TO HAVE ACCESS TO GREEN SPACE</vt:lpstr>
      <vt:lpstr>PowerPoint Presentation</vt:lpstr>
      <vt:lpstr>MORE DEPRIVED LOCAL AUTHORITIES HAD A GREATER DENSITY OF FAST FOOD OUTLETS</vt:lpstr>
      <vt:lpstr>NEIGHBOURHOOD COHESION IS GENERALLY HIGH THOUGH LOWER FOR SOME LONDON BOROUGHS</vt:lpstr>
      <vt:lpstr>LONDON’S CIVIC STRENGTH INDEX – MEASURING WHAT MAKES A STRONG COMMUNITY IN LONDON</vt:lpstr>
      <vt:lpstr>VIOLENCE IS EXPERIENCED UNEQUALLY ACROSS LONDON AND MOST IN DEPRIVED AREAS </vt:lpstr>
      <vt:lpstr>BLACK LONDONERS REPORT AN INCRESE IN BEING UNFAIRLY TREATED DUE TO ETHNICITY</vt:lpstr>
      <vt:lpstr>PARTICULAR groups of Londoners were more likely to REPORT unfair treatment</vt:lpstr>
      <vt:lpstr>CLIMATE IMPACTS ARE NOT EXPERIENCED EQUALLY ACROSS LONDON</vt:lpstr>
      <vt:lpstr>INEQUALITIES IN EXPOSURE TO CLIMATE RISKS</vt:lpstr>
      <vt:lpstr>INEQUALITIES IN VULNERABILITY TO CLIMATE RISKS</vt:lpstr>
      <vt:lpstr>INEQUALITY IN ADAPTIVE CAPACITY TO CLIMATE RISK</vt:lpstr>
      <vt:lpstr>CUMULATIVE RISK FROM CLIMATE CHANGE</vt:lpstr>
      <vt:lpstr>CUMULATIVE IMPACT EXAMPLE – CARDIOVASCULAR DISEASE</vt:lpstr>
      <vt:lpstr>PART 4: HEALTH BEHAVIOURAL RISK FACTORS (Direct causes of poor health)</vt:lpstr>
      <vt:lpstr>PART 4 OVERVIEW: HEALTH BEHAVIOURAL RISK FACTORS</vt:lpstr>
      <vt:lpstr>TOBACCO, HIGH BMI AND DIET ARE THE TOP RISK FACTORS DRIVING DEATH AND DISABILITY</vt:lpstr>
      <vt:lpstr>SMOKING PREVALENCE IN LONDON</vt:lpstr>
      <vt:lpstr>OVERWEIGHT/OBESITY IN ADULTS IN LONDON</vt:lpstr>
      <vt:lpstr>MORE THAN A THIRD OF 10-11 YEAR OLDS IN LONDON ARE OVERWEIGHT OR OBESE</vt:lpstr>
      <vt:lpstr>PHYSICAL ACTIVITY IN LONDON  </vt:lpstr>
      <vt:lpstr>HEALTH RISKS FROM DRUG AND ALCOHOL MISUSE VARY ACROSS LONDON</vt:lpstr>
      <vt:lpstr>PART 5: DEATH AND ILLNESS IN LONDON</vt:lpstr>
      <vt:lpstr>PART 5 DEATH AND ILLNESS IN LONDON</vt:lpstr>
      <vt:lpstr>PREMATURE MORTALITY WAS THREE TIMES HIGHER IN THE MOST VS LEAST DEPRIVED DECILE</vt:lpstr>
      <vt:lpstr>HEART DISEASE, DEMENTIA, COVID-19, LUNG CANCER AND RESPIRATORY DISEASES WERE THE COMMON CAUSES OF DEATH IN LONDON IN 2022</vt:lpstr>
      <vt:lpstr>COVID-19, HEART DISEASE, CANCERS AND LUNG DISEASE ADDED TO GAP IN LIFE EXPECTANCY BETWEEN MOST AND LEAST DEPRIVED DECILES</vt:lpstr>
      <vt:lpstr>LOW BACK PAIN, DEPRESSION AND HEADACHE CONTRIBUTE MOST TO ILLNESS IN LONDON</vt:lpstr>
      <vt:lpstr>PREVALENCE OF SEVERAL COMMONLY DIAGNOSED DISEASES WAS HIGHER IN DEPRIVED GROUPS</vt:lpstr>
      <vt:lpstr>THE PREVALENCE OF COMMONLY DIAGNOSED DISEASES IN LONDON VARIES BY ETHNICITY</vt:lpstr>
      <vt:lpstr>NEARLY ONE IN FOUR LONDONERS AGED 16+ REPORT SIGNS OF POOR MENTAL HEALTH</vt:lpstr>
      <vt:lpstr>THE MENTAL HEALTH OF CHILDREN AGED 10-15 YEARS HAS DECLINED IN THE LAST DECADE</vt:lpstr>
      <vt:lpstr>LONDON HAD THE HIGHEST RATE OF SEXUALLY TRANSMITTED INFECTIONS IN ENGLAND IN 2022</vt:lpstr>
      <vt:lpstr>LARGE INEQUALITIES IN STI DIAGNOSIS OCCUR ACROSS SEXUALITY, DEPRIVATION AND ETHNICITY</vt:lpstr>
      <vt:lpstr>INFANT MORTALITY CORRELATES WITH AREA DEPRIVATION AT LONDON AND NATIONAL LEVELS</vt:lpstr>
      <vt:lpstr>PART 6: HEALTHCARE INEQUALITIES </vt:lpstr>
      <vt:lpstr>PART 6 HEALTHCARE INEQUALITIES</vt:lpstr>
      <vt:lpstr>THERE IS HIGHER SPEND ON UNPLANNED CARE AND LOWER ON PLANNED IN DEPRIVED AREAS</vt:lpstr>
      <vt:lpstr>INEQUALITIES IN COVID-19 VACCINATION UPTAKE IN LONDON</vt:lpstr>
      <vt:lpstr>INEQUALITIES EVIDENT IN INFLUENZA VACCINATION UPTAKE IN LONDON</vt:lpstr>
      <vt:lpstr>MMR VACCINATION COVERAGE IN LONDON</vt:lpstr>
      <vt:lpstr>INEQUALITY IN SCREENING UPTAKE IN LONDON</vt:lpstr>
      <vt:lpstr>NHS HEALTH CHECK UPTAKE IS HIGHER IN DEPRIVED AREAS AND FOR MINORITY ETHNIC GROUPS </vt:lpstr>
      <vt:lpstr>THERE ARE INEQUALITIES IN THE QUALITY OF DIABETES CARE BY DEPRIVATION IN LONON</vt:lpstr>
      <vt:lpstr>THE MOST DEPRIVED LONDONERS ARE LEAST LIKELY TO HAVE CONTROLLED HYPERTENSION</vt:lpstr>
      <vt:lpstr>PART 7: CONCLUSION</vt:lpstr>
      <vt:lpstr>CONCLUDING COMMENTS</vt:lpstr>
      <vt:lpstr>GAPS IN EVIDENCE AND GAPS IN THIS DECK</vt:lpstr>
      <vt:lpstr>ACKNOWLEDGEMENTS</vt:lpstr>
      <vt:lpstr>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Snapshot of Health Inequalities in London</dc:title>
  <dc:creator/>
  <cp:revision>6</cp:revision>
  <dcterms:created xsi:type="dcterms:W3CDTF">2022-12-19T09:52:58Z</dcterms:created>
  <dcterms:modified xsi:type="dcterms:W3CDTF">2024-12-05T13:23:14Z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0x0101002B1EDCB13523884EAB5BBCBE47F39CDA</vt:lpwstr>
  </property>
  <property fmtid="{D5CDD505-2E9C-101B-9397-08002B2CF9AE}" pid="3" name="MediaServiceImageTags">
    <vt:lpwstr/>
  </property>
</Properties>
</file>