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3" r:id="rId2"/>
    <p:sldMasterId id="2147483748" r:id="rId3"/>
    <p:sldMasterId id="2147483771" r:id="rId4"/>
  </p:sldMasterIdLst>
  <p:notesMasterIdLst>
    <p:notesMasterId r:id="rId19"/>
  </p:notesMasterIdLst>
  <p:handoutMasterIdLst>
    <p:handoutMasterId r:id="rId20"/>
  </p:handoutMasterIdLst>
  <p:sldIdLst>
    <p:sldId id="4366" r:id="rId5"/>
    <p:sldId id="4426" r:id="rId6"/>
    <p:sldId id="4425" r:id="rId7"/>
    <p:sldId id="4427" r:id="rId8"/>
    <p:sldId id="4428" r:id="rId9"/>
    <p:sldId id="4429" r:id="rId10"/>
    <p:sldId id="4430" r:id="rId11"/>
    <p:sldId id="4431" r:id="rId12"/>
    <p:sldId id="4436" r:id="rId13"/>
    <p:sldId id="4435" r:id="rId14"/>
    <p:sldId id="4376" r:id="rId15"/>
    <p:sldId id="4437" r:id="rId16"/>
    <p:sldId id="4438" r:id="rId17"/>
    <p:sldId id="43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20604-11E2-44C8-8119-17962E789870}" v="8" dt="2022-12-19T09:59:46.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6" autoAdjust="0"/>
    <p:restoredTop sz="80494" autoAdjust="0"/>
  </p:normalViewPr>
  <p:slideViewPr>
    <p:cSldViewPr snapToGrid="0">
      <p:cViewPr varScale="1">
        <p:scale>
          <a:sx n="75" d="100"/>
          <a:sy n="75" d="100"/>
        </p:scale>
        <p:origin x="51"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A282D-5B55-446B-8A6E-32211622B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5D6A51-735F-4EE8-8A91-1F3F88DEE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4A3682-61EA-4A71-971A-715E9DB3E5E8}" type="datetimeFigureOut">
              <a:rPr lang="en-GB" smtClean="0"/>
              <a:t>19/12/2022</a:t>
            </a:fld>
            <a:endParaRPr lang="en-GB" dirty="0"/>
          </a:p>
        </p:txBody>
      </p:sp>
      <p:sp>
        <p:nvSpPr>
          <p:cNvPr id="4" name="Footer Placeholder 3">
            <a:extLst>
              <a:ext uri="{FF2B5EF4-FFF2-40B4-BE49-F238E27FC236}">
                <a16:creationId xmlns:a16="http://schemas.microsoft.com/office/drawing/2014/main" id="{A09A8D36-F8B5-4A61-BA9B-60FFE810EB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D4C4BA8-2D1D-469D-86BE-70C6A0B9D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E60A85-776E-4307-8F5E-A06D5C1E8654}" type="slidenum">
              <a:rPr lang="en-GB" smtClean="0"/>
              <a:t>‹#›</a:t>
            </a:fld>
            <a:endParaRPr lang="en-GB" dirty="0"/>
          </a:p>
        </p:txBody>
      </p:sp>
    </p:spTree>
    <p:extLst>
      <p:ext uri="{BB962C8B-B14F-4D97-AF65-F5344CB8AC3E}">
        <p14:creationId xmlns:p14="http://schemas.microsoft.com/office/powerpoint/2010/main" val="70918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A3208-04DF-4AB0-896B-51565B4B060D}" type="datetimeFigureOut">
              <a:rPr lang="en-GB" smtClean="0"/>
              <a:t>19/12/2022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577C-CE09-4EC6-9CEE-5446383E4956}" type="slidenum">
              <a:rPr lang="en-GB" smtClean="0"/>
              <a:t>‹#›</a:t>
            </a:fld>
            <a:endParaRPr lang="en-GB" dirty="0"/>
          </a:p>
        </p:txBody>
      </p:sp>
    </p:spTree>
    <p:extLst>
      <p:ext uri="{BB962C8B-B14F-4D97-AF65-F5344CB8AC3E}">
        <p14:creationId xmlns:p14="http://schemas.microsoft.com/office/powerpoint/2010/main" val="182090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98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19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39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970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813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3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4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73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399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90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95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446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96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2346702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70193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410066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339705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73818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865032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300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35084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3071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13991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278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6113756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29219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020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51212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2781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402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255072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11992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209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96574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9847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171026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59116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6394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1400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09106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740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216839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73984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374931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921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329970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146803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892035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0817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037060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8345578-04AD-4C25-A197-3D49F3B0A2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5313" y="66675"/>
            <a:ext cx="3381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E116ACB-2B64-433D-8B87-7B0948A5E89C}"/>
              </a:ext>
            </a:extLst>
          </p:cNvPr>
          <p:cNvCxnSpPr>
            <a:cxnSpLocks/>
          </p:cNvCxnSpPr>
          <p:nvPr userDrawn="1"/>
        </p:nvCxnSpPr>
        <p:spPr>
          <a:xfrm>
            <a:off x="906463" y="1082675"/>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ctrTitle"/>
          </p:nvPr>
        </p:nvSpPr>
        <p:spPr>
          <a:xfrm>
            <a:off x="896938" y="4506061"/>
            <a:ext cx="9027271" cy="657115"/>
          </a:xfrm>
          <a:prstGeom prst="rect">
            <a:avLst/>
          </a:prstGeom>
        </p:spPr>
        <p:txBody>
          <a:bodyPr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0" name="Subtitle 2"/>
          <p:cNvSpPr>
            <a:spLocks noGrp="1"/>
          </p:cNvSpPr>
          <p:nvPr>
            <p:ph type="subTitle" idx="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24"/>
          <p:cNvSpPr>
            <a:spLocks noGrp="1"/>
          </p:cNvSpPr>
          <p:nvPr>
            <p:ph type="body" sz="quarter" idx="13"/>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Edit Master text styles</a:t>
            </a:r>
          </a:p>
        </p:txBody>
      </p:sp>
    </p:spTree>
    <p:extLst>
      <p:ext uri="{BB962C8B-B14F-4D97-AF65-F5344CB8AC3E}">
        <p14:creationId xmlns:p14="http://schemas.microsoft.com/office/powerpoint/2010/main" val="333242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929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2331541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536381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3456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292276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238719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393624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2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9427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031756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1163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257614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739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626130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9526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549567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35297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2479076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974701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5465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52025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0522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345271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2202496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2760128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1238799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9542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849558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851494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dirty="0"/>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155032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629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30193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pic2 MOL">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B2F5E-E9D4-4A3E-AC18-15D8AD67B6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048"/>
            <a:ext cx="12206287" cy="6858000"/>
          </a:xfrm>
          <a:prstGeom prst="rect">
            <a:avLst/>
          </a:prstGeom>
        </p:spPr>
      </p:pic>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ACE732F4-AD6E-4F83-8DCC-42866CC239D4}"/>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0" name="Picture 9">
            <a:extLst>
              <a:ext uri="{FF2B5EF4-FFF2-40B4-BE49-F238E27FC236}">
                <a16:creationId xmlns:a16="http://schemas.microsoft.com/office/drawing/2014/main" id="{A4D06D9B-FA4A-4072-9E70-84B627B704A9}"/>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BF53DD5A-1BA3-4148-9AB9-0D15ACF8AF1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37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53577442-A2FE-4DD6-8F50-CBFE2E0086D4}"/>
              </a:ext>
            </a:extLst>
          </p:cNvPr>
          <p:cNvPicPr>
            <a:picLocks noChangeAspect="1"/>
          </p:cNvPicPr>
          <p:nvPr userDrawn="1"/>
        </p:nvPicPr>
        <p:blipFill>
          <a:blip r:embed="rId2"/>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2CCCB18B-0A0C-437C-B77E-6BC3FBB7B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010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5B14E-8560-443B-B02C-B08EA8F0D45B}"/>
              </a:ext>
            </a:extLst>
          </p:cNvPr>
          <p:cNvSpPr>
            <a:spLocks noGrp="1"/>
          </p:cNvSpPr>
          <p:nvPr>
            <p:ph type="dt" sz="half" idx="10"/>
          </p:nvPr>
        </p:nvSpPr>
        <p:spPr/>
        <p:txBody>
          <a:bodyPr/>
          <a:lstStyle/>
          <a:p>
            <a:fld id="{CA62936E-339B-4A8E-B34E-A82DFB4B92B1}" type="datetimeFigureOut">
              <a:rPr lang="en-GB" smtClean="0"/>
              <a:t>19/12/2022</a:t>
            </a:fld>
            <a:endParaRPr lang="en-GB" dirty="0"/>
          </a:p>
        </p:txBody>
      </p:sp>
      <p:sp>
        <p:nvSpPr>
          <p:cNvPr id="3" name="Footer Placeholder 2">
            <a:extLst>
              <a:ext uri="{FF2B5EF4-FFF2-40B4-BE49-F238E27FC236}">
                <a16:creationId xmlns:a16="http://schemas.microsoft.com/office/drawing/2014/main" id="{144A652C-0404-44F1-A64F-9D79611C5B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44F7D6-D2D9-42B4-B036-1FE74A75083B}"/>
              </a:ext>
            </a:extLst>
          </p:cNvPr>
          <p:cNvSpPr>
            <a:spLocks noGrp="1"/>
          </p:cNvSpPr>
          <p:nvPr>
            <p:ph type="sldNum" sz="quarter" idx="12"/>
          </p:nvPr>
        </p:nvSpPr>
        <p:spPr/>
        <p:txBody>
          <a:bodyPr/>
          <a:lstStyle/>
          <a:p>
            <a:fld id="{D9355D22-EA5D-406A-A375-581F0928439B}" type="slidenum">
              <a:rPr lang="en-GB" smtClean="0"/>
              <a:t>‹#›</a:t>
            </a:fld>
            <a:endParaRPr lang="en-GB" dirty="0"/>
          </a:p>
        </p:txBody>
      </p:sp>
    </p:spTree>
    <p:extLst>
      <p:ext uri="{BB962C8B-B14F-4D97-AF65-F5344CB8AC3E}">
        <p14:creationId xmlns:p14="http://schemas.microsoft.com/office/powerpoint/2010/main" val="1656279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DC4E-818D-4CFE-ACB9-5325153756EC}"/>
              </a:ext>
            </a:extLst>
          </p:cNvPr>
          <p:cNvSpPr>
            <a:spLocks noGrp="1"/>
          </p:cNvSpPr>
          <p:nvPr>
            <p:ph type="ctrTitle"/>
          </p:nvPr>
        </p:nvSpPr>
        <p:spPr>
          <a:xfrm>
            <a:off x="1524000" y="1122363"/>
            <a:ext cx="9144000" cy="2387600"/>
          </a:xfrm>
        </p:spPr>
        <p:txBody>
          <a:bodyPr anchor="b"/>
          <a:lstStyle>
            <a:lvl1pPr algn="l">
              <a:defRPr sz="6000">
                <a:solidFill>
                  <a:srgbClr val="353D4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6F0AD7C-6114-4009-B012-5F41EACC416F}"/>
              </a:ext>
            </a:extLst>
          </p:cNvPr>
          <p:cNvSpPr>
            <a:spLocks noGrp="1"/>
          </p:cNvSpPr>
          <p:nvPr>
            <p:ph type="subTitle" idx="1"/>
          </p:nvPr>
        </p:nvSpPr>
        <p:spPr>
          <a:xfrm>
            <a:off x="1524000" y="3602038"/>
            <a:ext cx="9144000" cy="1655762"/>
          </a:xfrm>
        </p:spPr>
        <p:txBody>
          <a:bodyPr/>
          <a:lstStyle>
            <a:lvl1pPr marL="0" indent="0" algn="l">
              <a:buNone/>
              <a:defRPr sz="2400">
                <a:solidFill>
                  <a:srgbClr val="353D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a:extLst>
              <a:ext uri="{FF2B5EF4-FFF2-40B4-BE49-F238E27FC236}">
                <a16:creationId xmlns:a16="http://schemas.microsoft.com/office/drawing/2014/main" id="{3E85BC0E-8CDC-4817-B071-3EFFD002A68D}"/>
              </a:ext>
            </a:extLst>
          </p:cNvPr>
          <p:cNvGrpSpPr/>
          <p:nvPr userDrawn="1"/>
        </p:nvGrpSpPr>
        <p:grpSpPr>
          <a:xfrm>
            <a:off x="1180806" y="960120"/>
            <a:ext cx="97200" cy="4937760"/>
            <a:chOff x="1180806" y="2240010"/>
            <a:chExt cx="172278" cy="2377980"/>
          </a:xfrm>
        </p:grpSpPr>
        <p:sp>
          <p:nvSpPr>
            <p:cNvPr id="8" name="Rectangle 7">
              <a:extLst>
                <a:ext uri="{FF2B5EF4-FFF2-40B4-BE49-F238E27FC236}">
                  <a16:creationId xmlns:a16="http://schemas.microsoft.com/office/drawing/2014/main" id="{262198DA-53F7-4181-AA7E-F24DA9548EA5}"/>
                </a:ext>
              </a:extLst>
            </p:cNvPr>
            <p:cNvSpPr/>
            <p:nvPr/>
          </p:nvSpPr>
          <p:spPr>
            <a:xfrm>
              <a:off x="1180806" y="4077990"/>
              <a:ext cx="172278" cy="54000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76C6836-5015-40AD-90FA-3D30AA3FCC19}"/>
                </a:ext>
              </a:extLst>
            </p:cNvPr>
            <p:cNvSpPr/>
            <p:nvPr/>
          </p:nvSpPr>
          <p:spPr>
            <a:xfrm>
              <a:off x="1180806" y="2240010"/>
              <a:ext cx="172278" cy="540000"/>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D462169-F53D-472E-B9F0-8BCAF010191A}"/>
                </a:ext>
              </a:extLst>
            </p:cNvPr>
            <p:cNvSpPr/>
            <p:nvPr/>
          </p:nvSpPr>
          <p:spPr>
            <a:xfrm>
              <a:off x="1180806" y="2852670"/>
              <a:ext cx="172278" cy="540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CCB3D9-D2C3-4887-B78B-3D946E2278E9}"/>
                </a:ext>
              </a:extLst>
            </p:cNvPr>
            <p:cNvSpPr/>
            <p:nvPr/>
          </p:nvSpPr>
          <p:spPr>
            <a:xfrm>
              <a:off x="1180806" y="3465330"/>
              <a:ext cx="172278" cy="540000"/>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756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F3360BC-E53B-4B54-928D-D93681B77E0B}"/>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8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5664E6FF-7F48-4E3D-A23C-F90B3484792B}"/>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78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ABDBFA5-FA16-43B0-B8B0-D8050CE97301}"/>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88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18565CC2-48FE-4807-BC1F-228C581D3634}"/>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28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99A0B44-40F0-4082-918F-ECE64121F3EB}"/>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16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all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E55127E-B30C-4914-B78D-3DDA509194C9}"/>
              </a:ext>
            </a:extLst>
          </p:cNvPr>
          <p:cNvSpPr/>
          <p:nvPr userDrawn="1"/>
        </p:nvSpPr>
        <p:spPr>
          <a:xfrm>
            <a:off x="631669" y="387032"/>
            <a:ext cx="97200" cy="3825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3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0174674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all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817D743-7AE0-440A-B15A-60464AA4E7F9}"/>
              </a:ext>
            </a:extLst>
          </p:cNvPr>
          <p:cNvSpPr/>
          <p:nvPr userDrawn="1"/>
        </p:nvSpPr>
        <p:spPr>
          <a:xfrm>
            <a:off x="631669" y="387032"/>
            <a:ext cx="97200" cy="3825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00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all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880C2362-CB36-4D46-BA08-89833C947ADC}"/>
              </a:ext>
            </a:extLst>
          </p:cNvPr>
          <p:cNvSpPr/>
          <p:nvPr userDrawn="1"/>
        </p:nvSpPr>
        <p:spPr>
          <a:xfrm>
            <a:off x="631669" y="387032"/>
            <a:ext cx="97200" cy="3825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934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all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17C3A4-8EA0-4145-8790-905346091B74}"/>
              </a:ext>
            </a:extLst>
          </p:cNvPr>
          <p:cNvSpPr/>
          <p:nvPr userDrawn="1"/>
        </p:nvSpPr>
        <p:spPr>
          <a:xfrm>
            <a:off x="631669" y="387032"/>
            <a:ext cx="97200" cy="3825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29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all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B183-039D-4124-BB89-00414261404D}"/>
              </a:ext>
            </a:extLst>
          </p:cNvPr>
          <p:cNvSpPr>
            <a:spLocks noGrp="1"/>
          </p:cNvSpPr>
          <p:nvPr>
            <p:ph type="title"/>
          </p:nvPr>
        </p:nvSpPr>
        <p:spPr>
          <a:xfrm>
            <a:off x="838200" y="423526"/>
            <a:ext cx="10515600" cy="309600"/>
          </a:xfrm>
        </p:spPr>
        <p:txBody>
          <a:bodyPr>
            <a:no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0A010-7174-4C4E-B713-4F3A59E92F5C}"/>
              </a:ext>
            </a:extLst>
          </p:cNvPr>
          <p:cNvSpPr>
            <a:spLocks noGrp="1"/>
          </p:cNvSpPr>
          <p:nvPr>
            <p:ph idx="1"/>
          </p:nvPr>
        </p:nvSpPr>
        <p:spPr>
          <a:xfrm>
            <a:off x="838200" y="1027906"/>
            <a:ext cx="10515600" cy="511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A6FDFC76-2A4A-4A7E-8CCD-2D159D47F2C2}"/>
              </a:ext>
            </a:extLst>
          </p:cNvPr>
          <p:cNvSpPr/>
          <p:nvPr userDrawn="1"/>
        </p:nvSpPr>
        <p:spPr>
          <a:xfrm>
            <a:off x="631669" y="387032"/>
            <a:ext cx="97200" cy="3825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762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47095277-1FEB-4CDE-B25E-8AA9C0A881B6}"/>
              </a:ext>
            </a:extLst>
          </p:cNvPr>
          <p:cNvSpPr/>
          <p:nvPr userDrawn="1"/>
        </p:nvSpPr>
        <p:spPr>
          <a:xfrm>
            <a:off x="556591" y="1709738"/>
            <a:ext cx="97200" cy="2852737"/>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369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8C281048-5CA2-44E4-A753-29972A116E2D}"/>
              </a:ext>
            </a:extLst>
          </p:cNvPr>
          <p:cNvSpPr/>
          <p:nvPr userDrawn="1"/>
        </p:nvSpPr>
        <p:spPr>
          <a:xfrm>
            <a:off x="556591" y="1709738"/>
            <a:ext cx="97200" cy="285273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522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Rectangle 4">
            <a:extLst>
              <a:ext uri="{FF2B5EF4-FFF2-40B4-BE49-F238E27FC236}">
                <a16:creationId xmlns:a16="http://schemas.microsoft.com/office/drawing/2014/main" id="{6ED5722E-8D7C-4F62-89F5-12A42A4601D4}"/>
              </a:ext>
            </a:extLst>
          </p:cNvPr>
          <p:cNvSpPr/>
          <p:nvPr userDrawn="1"/>
        </p:nvSpPr>
        <p:spPr>
          <a:xfrm>
            <a:off x="556591" y="1709738"/>
            <a:ext cx="97200" cy="2852737"/>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56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44D48D96-3103-457A-A2FD-7002BE6E61E6}"/>
              </a:ext>
            </a:extLst>
          </p:cNvPr>
          <p:cNvSpPr/>
          <p:nvPr userDrawn="1"/>
        </p:nvSpPr>
        <p:spPr>
          <a:xfrm>
            <a:off x="556591" y="1709738"/>
            <a:ext cx="97200" cy="2852737"/>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016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F83B-937A-4614-BC8D-1F080E668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7927B-A156-469B-9F2F-5DFBCBC4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a:extLst>
              <a:ext uri="{FF2B5EF4-FFF2-40B4-BE49-F238E27FC236}">
                <a16:creationId xmlns:a16="http://schemas.microsoft.com/office/drawing/2014/main" id="{8536DBD1-D888-4D34-9A3D-59132998F70A}"/>
              </a:ext>
            </a:extLst>
          </p:cNvPr>
          <p:cNvSpPr/>
          <p:nvPr userDrawn="1"/>
        </p:nvSpPr>
        <p:spPr>
          <a:xfrm>
            <a:off x="556591" y="1709738"/>
            <a:ext cx="97200" cy="2852737"/>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515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B6F05F84-5AA6-4A84-B528-1DB8E335E0C8}"/>
              </a:ext>
            </a:extLst>
          </p:cNvPr>
          <p:cNvSpPr/>
          <p:nvPr userDrawn="1"/>
        </p:nvSpPr>
        <p:spPr>
          <a:xfrm>
            <a:off x="631767" y="481012"/>
            <a:ext cx="97102" cy="1093788"/>
          </a:xfrm>
          <a:prstGeom prst="rect">
            <a:avLst/>
          </a:prstGeom>
          <a:solidFill>
            <a:srgbClr val="EE2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40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7976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E5E0F69-15B5-489C-B5D4-DDA2A74895CE}"/>
              </a:ext>
            </a:extLst>
          </p:cNvPr>
          <p:cNvSpPr/>
          <p:nvPr userDrawn="1"/>
        </p:nvSpPr>
        <p:spPr>
          <a:xfrm>
            <a:off x="631767" y="481012"/>
            <a:ext cx="97102" cy="10937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0383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C5A88D74-66C0-40CA-8272-A8366D7E6837}"/>
              </a:ext>
            </a:extLst>
          </p:cNvPr>
          <p:cNvSpPr/>
          <p:nvPr userDrawn="1"/>
        </p:nvSpPr>
        <p:spPr>
          <a:xfrm>
            <a:off x="631767" y="481012"/>
            <a:ext cx="97102" cy="1093788"/>
          </a:xfrm>
          <a:prstGeom prst="rect">
            <a:avLst/>
          </a:prstGeom>
          <a:solidFill>
            <a:srgbClr val="008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17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0973F0F0-2B5B-48CB-9F07-B3AC788AE4F8}"/>
              </a:ext>
            </a:extLst>
          </p:cNvPr>
          <p:cNvSpPr/>
          <p:nvPr userDrawn="1"/>
        </p:nvSpPr>
        <p:spPr>
          <a:xfrm>
            <a:off x="631767" y="481012"/>
            <a:ext cx="97102" cy="1093788"/>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75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494C-21CD-4651-A786-0AFB256FB8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882BFD-1748-43DE-B3C7-3AE7165300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38DA7F-5BE9-4D56-B3FE-2FFB85E972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74CC2CC3-ED51-4C63-9B75-589BEA5EE2CF}"/>
              </a:ext>
            </a:extLst>
          </p:cNvPr>
          <p:cNvSpPr/>
          <p:nvPr userDrawn="1"/>
        </p:nvSpPr>
        <p:spPr>
          <a:xfrm>
            <a:off x="631767" y="481012"/>
            <a:ext cx="97102" cy="1093788"/>
          </a:xfrm>
          <a:prstGeom prst="rect">
            <a:avLst/>
          </a:prstGeom>
          <a:solidFill>
            <a:srgbClr val="9E0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510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DD497-CFB8-4E47-A889-BFB55D6C522F}"/>
              </a:ext>
            </a:extLst>
          </p:cNvPr>
          <p:cNvSpPr>
            <a:spLocks noGrp="1"/>
          </p:cNvSpPr>
          <p:nvPr>
            <p:ph type="dt" sz="half" idx="10"/>
          </p:nvPr>
        </p:nvSpPr>
        <p:spPr/>
        <p:txBody>
          <a:bodyPr/>
          <a:lstStyle/>
          <a:p>
            <a:fld id="{04AE9867-3761-4657-A2D3-881561B9A552}" type="datetimeFigureOut">
              <a:rPr lang="en-GB" smtClean="0"/>
              <a:t>19/12/2022</a:t>
            </a:fld>
            <a:endParaRPr lang="en-GB" dirty="0"/>
          </a:p>
        </p:txBody>
      </p:sp>
      <p:sp>
        <p:nvSpPr>
          <p:cNvPr id="3" name="Footer Placeholder 2">
            <a:extLst>
              <a:ext uri="{FF2B5EF4-FFF2-40B4-BE49-F238E27FC236}">
                <a16:creationId xmlns:a16="http://schemas.microsoft.com/office/drawing/2014/main" id="{367D038C-926F-4147-A877-BF331CE2A4E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23B605-DB14-498A-BD88-085E6710F235}"/>
              </a:ext>
            </a:extLst>
          </p:cNvPr>
          <p:cNvSpPr>
            <a:spLocks noGrp="1"/>
          </p:cNvSpPr>
          <p:nvPr>
            <p:ph type="sldNum" sz="quarter" idx="12"/>
          </p:nvPr>
        </p:nvSpPr>
        <p:spPr/>
        <p:txBody>
          <a:bodyPr/>
          <a:lstStyle/>
          <a:p>
            <a:fld id="{FD298121-4254-42F7-861C-1D560F3B0E6E}" type="slidenum">
              <a:rPr lang="en-GB" smtClean="0"/>
              <a:t>‹#›</a:t>
            </a:fld>
            <a:endParaRPr lang="en-GB" dirty="0"/>
          </a:p>
        </p:txBody>
      </p:sp>
    </p:spTree>
    <p:extLst>
      <p:ext uri="{BB962C8B-B14F-4D97-AF65-F5344CB8AC3E}">
        <p14:creationId xmlns:p14="http://schemas.microsoft.com/office/powerpoint/2010/main" val="3476107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1082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3029790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13328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60219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34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1960776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6476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11760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28169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8002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80834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dirty="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66205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3194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01975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1006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6119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5.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3.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theme" Target="../theme/theme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521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545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C109B-B4CF-4D7F-9261-981195E23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106725-62F0-4F31-9A72-AD8DEEA2F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7DF8DFA5-34BD-4B44-BC35-D1054D2CCA8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482400" y="6390000"/>
            <a:ext cx="2412000" cy="202665"/>
          </a:xfrm>
          <a:prstGeom prst="rect">
            <a:avLst/>
          </a:prstGeom>
        </p:spPr>
      </p:pic>
    </p:spTree>
    <p:extLst>
      <p:ext uri="{BB962C8B-B14F-4D97-AF65-F5344CB8AC3E}">
        <p14:creationId xmlns:p14="http://schemas.microsoft.com/office/powerpoint/2010/main" val="79224502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Lst>
  <p:txStyles>
    <p:titleStyle>
      <a:lvl1pPr algn="l" defTabSz="914400" rtl="0" eaLnBrk="1" latinLnBrk="0" hangingPunct="1">
        <a:lnSpc>
          <a:spcPct val="90000"/>
        </a:lnSpc>
        <a:spcBef>
          <a:spcPct val="0"/>
        </a:spcBef>
        <a:buNone/>
        <a:defRPr sz="4400" kern="1200">
          <a:solidFill>
            <a:srgbClr val="353D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3D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3D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3D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3D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dirty="0">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dirty="0">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dirty="0">
                <a:solidFill>
                  <a:schemeClr val="dk2"/>
                </a:solidFill>
                <a:latin typeface="Arial"/>
                <a:ea typeface="Arial"/>
                <a:cs typeface="Arial"/>
                <a:sym typeface="Arial"/>
              </a:rPr>
              <a:t>MAYOR OF LONDON     </a:t>
            </a:r>
            <a:endParaRPr sz="900" b="1" i="0" u="none" strike="noStrike" cap="none"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330400709"/>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data.london.gov.uk/dataset/population-change-in-london-during-the-pandemic" TargetMode="External"/><Relationship Id="rId13" Type="http://schemas.openxmlformats.org/officeDocument/2006/relationships/hyperlink" Target="https://apps.london.gov.uk/resilience-dashboard/state-of-london.html" TargetMode="External"/><Relationship Id="rId3" Type="http://schemas.openxmlformats.org/officeDocument/2006/relationships/hyperlink" Target="https://www.ons.gov.uk/peoplepopulationandcommunity/personalandhouseholdfinances/expenditure/bulletins/familyspendingintheuk/april2019tomarch2020" TargetMode="External"/><Relationship Id="rId7" Type="http://schemas.openxmlformats.org/officeDocument/2006/relationships/hyperlink" Target="https://fingertips.phe.org.uk/profile/physical-activity/data" TargetMode="External"/><Relationship Id="rId12" Type="http://schemas.openxmlformats.org/officeDocument/2006/relationships/hyperlink" Target="https://www.sportengland.org/know-your-audience/data/active-lives" TargetMode="External"/><Relationship Id="rId2" Type="http://schemas.openxmlformats.org/officeDocument/2006/relationships/notesSlide" Target="../notesSlides/notesSlide10.xml"/><Relationship Id="rId1" Type="http://schemas.openxmlformats.org/officeDocument/2006/relationships/slideLayout" Target="../slideLayouts/slideLayout114.xml"/><Relationship Id="rId6" Type="http://schemas.openxmlformats.org/officeDocument/2006/relationships/hyperlink" Target="https://fingertips.phe.org.uk/profile/public-health-outcomes-framework/data" TargetMode="External"/><Relationship Id="rId11" Type="http://schemas.openxmlformats.org/officeDocument/2006/relationships/hyperlink" Target="https://digital.nhs.uk/data-and-information/publications/statistical/quality-and-outcomes-framework-achievement-prevalence-and-exceptions-data/2020-21" TargetMode="External"/><Relationship Id="rId5" Type="http://schemas.openxmlformats.org/officeDocument/2006/relationships/hyperlink" Target="https://www.ons.gov.uk/peoplepopulationandcommunity/birthsdeathsandmarriages/lifeexpectancies/bulletins/nationallifetablesunitedkingdom/2017to2019" TargetMode="External"/><Relationship Id="rId10" Type="http://schemas.openxmlformats.org/officeDocument/2006/relationships/hyperlink" Target="https://fingertips.phe.org.uk/profile/public-health-outcomes-framework/data#page/3/gid/1000049/pat/6/par/E12000007/ati/402/are/E09000002/iid/90362/age/1/sex/1/cat/-1/ctp/-1/cid/4/tbm/1/page-options/ine-pt-1_ine-yo-1:2019:-1:-1_ine-ct-9_car-do-0" TargetMode="External"/><Relationship Id="rId4" Type="http://schemas.openxmlformats.org/officeDocument/2006/relationships/hyperlink" Target="https://www.ons.gov.uk/peoplepopulationandcommunity/healthandsocialcare/healthandlifeexpectancies/bulletins/healthstatelifeexpectanciesuk/2016to2018" TargetMode="External"/><Relationship Id="rId9" Type="http://schemas.openxmlformats.org/officeDocument/2006/relationships/hyperlink" Target="https://www.gov.uk/government/publications/fast-food-outlets-density-by-local-authority-in-england" TargetMode="External"/><Relationship Id="rId14" Type="http://schemas.openxmlformats.org/officeDocument/2006/relationships/hyperlink" Target="https://content.tfl.gov.uk/travel-in-london-report-14.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ingsfund.org.uk/publications/what-are-health-inequalities" TargetMode="External"/><Relationship Id="rId2" Type="http://schemas.openxmlformats.org/officeDocument/2006/relationships/notesSlide" Target="../notesSlides/notesSlide11.xml"/><Relationship Id="rId1" Type="http://schemas.openxmlformats.org/officeDocument/2006/relationships/slideLayout" Target="../slideLayouts/slideLayout114.xml"/><Relationship Id="rId4" Type="http://schemas.openxmlformats.org/officeDocument/2006/relationships/hyperlink" Target="https://www.health.org.uk/publications/reports/the-marmot-review-10-years-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static-reports/health-profile-for-england/regional-profile-london.html#overview" TargetMode="External"/><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8" Type="http://schemas.openxmlformats.org/officeDocument/2006/relationships/hyperlink" Target="https://fingertips.phe.org.uk/static-reports/health-profile-for-england/hpfe_report.html" TargetMode="External"/><Relationship Id="rId13" Type="http://schemas.openxmlformats.org/officeDocument/2006/relationships/hyperlink" Target="https://www.gov.uk/guidance/english-indices-of-deprivation-2019-mapping-resources" TargetMode="External"/><Relationship Id="rId18" Type="http://schemas.openxmlformats.org/officeDocument/2006/relationships/hyperlink" Target="https://local.gov.uk/impact-health-homelessness-guide-local-authorities" TargetMode="External"/><Relationship Id="rId26" Type="http://schemas.openxmlformats.org/officeDocument/2006/relationships/hyperlink" Target="https://fingertips.phe.org.uk/static-reports/health-profile-for-england/regional-profile-london.html#low-birthweight" TargetMode="External"/><Relationship Id="rId3" Type="http://schemas.openxmlformats.org/officeDocument/2006/relationships/hyperlink" Target="https://census.gov.uk/census-2021-results" TargetMode="External"/><Relationship Id="rId21" Type="http://schemas.openxmlformats.org/officeDocument/2006/relationships/hyperlink" Target="https://www.bma.org.uk/advice-and-support/ethics/refugees-overseas-visitors-and-vulnerable-migrants/refugee-and-asylum-seeker-patient-health-toolkit/unique-health-challenges-for-refugees-and-asylum-seekers#:~:text=Refugees%20and%20asylum%20seekers%20may,their%20journeys%20to%20the%20UK" TargetMode="External"/><Relationship Id="rId7" Type="http://schemas.openxmlformats.org/officeDocument/2006/relationships/hyperlink" Target="https://coronavirus.data.gov.uk/" TargetMode="External"/><Relationship Id="rId12" Type="http://schemas.openxmlformats.org/officeDocument/2006/relationships/hyperlink" Target="https://www.ons.gov.uk/peoplepopulationandcommunity/birthsdeathsandmarriages/lifeexpectancies/bulletins/nationallifetablesunitedkingdom/2018to2020" TargetMode="External"/><Relationship Id="rId17" Type="http://schemas.openxmlformats.org/officeDocument/2006/relationships/hyperlink" Target="https://data.london.gov.uk/dataset/chain-reports" TargetMode="External"/><Relationship Id="rId25" Type="http://schemas.openxmlformats.org/officeDocument/2006/relationships/hyperlink" Target="https://www.ons.gov.uk/peoplepopulationandcommunity/healthandsocialcare/healthandlifeexpectancies/bulletins/healthstatelifeexpectanciesuk/2018to2020" TargetMode="External"/><Relationship Id="rId2" Type="http://schemas.openxmlformats.org/officeDocument/2006/relationships/notesSlide" Target="../notesSlides/notesSlide2.xml"/><Relationship Id="rId16" Type="http://schemas.openxmlformats.org/officeDocument/2006/relationships/hyperlink" Target="https://www.gov.uk/government/publications/the-report-of-the-commission-on-race-and-ethnic-disparities-supporting-research/ethnic-disparities-in-the-major-causes-of-mortality-and-their-risk-factors-by-dr-raghib-ali-et-al" TargetMode="External"/><Relationship Id="rId20" Type="http://schemas.openxmlformats.org/officeDocument/2006/relationships/hyperlink" Target="https://assets.publishing.service.gov.uk/government/uploads/system/uploads/attachment_data/file/1074799/An_inspection_of_contingency_asylum_accommodation.pdf" TargetMode="External"/><Relationship Id="rId1" Type="http://schemas.openxmlformats.org/officeDocument/2006/relationships/slideLayout" Target="../slideLayouts/slideLayout114.xml"/><Relationship Id="rId6" Type="http://schemas.openxmlformats.org/officeDocument/2006/relationships/hyperlink" Target="https://data.london.gov.uk/dataset/2021-census-first-release" TargetMode="External"/><Relationship Id="rId11" Type="http://schemas.openxmlformats.org/officeDocument/2006/relationships/hyperlink" Target="https://analytics.phe.gov.uk/apps/chime/" TargetMode="External"/><Relationship Id="rId24" Type="http://schemas.openxmlformats.org/officeDocument/2006/relationships/hyperlink" Target="https://fingertips.phe.org.uk/profile/public-health-outcomes-framework/data#page/3/gid/1000049/pat/6/par/E12000007/ati/402/are/E09000002/iid/90362/age/1/sex/1/cat/-1/ctp/-1/cid/4/tbm/1/page-options/ine-pt-1_ine-yo-1:2019:-1:-1_ine-ct-9_car-do-0" TargetMode="External"/><Relationship Id="rId5" Type="http://schemas.openxmlformats.org/officeDocument/2006/relationships/hyperlink" Target="https://www.ons.gov.uk/employmentandlabourmarket/peopleinwork/earningsandworkinghours/datasets/realtimeinformationstatisticsreferencetableseasonallyadjusted" TargetMode="External"/><Relationship Id="rId15" Type="http://schemas.openxmlformats.org/officeDocument/2006/relationships/hyperlink" Target="https://www.gov.uk/government/publications/covid-19-review-of-disparities-in-risks-and-outcomes" TargetMode="External"/><Relationship Id="rId23" Type="http://schemas.openxmlformats.org/officeDocument/2006/relationships/hyperlink" Target="https://assets.publishing.service.gov.uk/government/uploads/system/uploads/attachment_data/file/287805/vulnerable_groups_data_collections.pdf" TargetMode="External"/><Relationship Id="rId10" Type="http://schemas.openxmlformats.org/officeDocument/2006/relationships/hyperlink" Target="https://assets.publishing.service.gov.uk/government/uploads/system/uploads/attachment_data/file/892376/COVID_stakeholder_engagement_synthesis_beyond_the_data.pdf" TargetMode="External"/><Relationship Id="rId19" Type="http://schemas.openxmlformats.org/officeDocument/2006/relationships/hyperlink" Target="https://committees.parliament.uk/oralevidence/3370/pdf/" TargetMode="External"/><Relationship Id="rId4" Type="http://schemas.openxmlformats.org/officeDocument/2006/relationships/hyperlink" Target="https://data.london.gov.uk/dataset/population-change-in-london-during-the-pandemic" TargetMode="External"/><Relationship Id="rId9" Type="http://schemas.openxmlformats.org/officeDocument/2006/relationships/hyperlink" Target="https://www.gov.uk/government/statistics/excess-mortality-in-england-and-english-regions" TargetMode="External"/><Relationship Id="rId14" Type="http://schemas.openxmlformats.org/officeDocument/2006/relationships/hyperlink" Target="https://www.ons.gov.uk/peoplepopulationandcommunity/birthsdeathsandmarriages/lifeexpectancies/articles/ethnicdifferencesinlifeexpectancyandmortalityfromselectedcausesinenglandandwales/2011to2014" TargetMode="External"/><Relationship Id="rId22" Type="http://schemas.openxmlformats.org/officeDocument/2006/relationships/hyperlink" Target="http://www.londongypsiesandtravellers.org.uk/why-were-neede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doi.org/10.5255/UKDA-SN-6614-16" TargetMode="External"/><Relationship Id="rId13" Type="http://schemas.openxmlformats.org/officeDocument/2006/relationships/hyperlink" Target="https://www.ons.gov.uk/peoplepopulationandcommunity/personalandhouseholdfinances/expenditure/bulletins/familyspendingintheuk/april2019tomarch2020" TargetMode="External"/><Relationship Id="rId18" Type="http://schemas.openxmlformats.org/officeDocument/2006/relationships/hyperlink" Target="https://www.gov.uk/government/publications/fast-food-outlets-density-by-local-authority-in-england" TargetMode="External"/><Relationship Id="rId3" Type="http://schemas.openxmlformats.org/officeDocument/2006/relationships/hyperlink" Target="https://data.london.gov.uk/blog/poverty-in-london-2020-21/" TargetMode="External"/><Relationship Id="rId7" Type="http://schemas.openxmlformats.org/officeDocument/2006/relationships/hyperlink" Target="https://data.london.gov.uk/economic-fairness/equal-opportunities/ks4-achievement/" TargetMode="External"/><Relationship Id="rId12" Type="http://schemas.openxmlformats.org/officeDocument/2006/relationships/hyperlink" Target="https://data.london.gov.uk/dataset/the-rising-cost-of-living-and-its-effects-on-londoners" TargetMode="External"/><Relationship Id="rId17" Type="http://schemas.openxmlformats.org/officeDocument/2006/relationships/hyperlink" Target="https://content.tfl.gov.uk/barriers-to-cycling-for-ethnic-minorities-and-deprived-groups-summary.pdf" TargetMode="External"/><Relationship Id="rId2" Type="http://schemas.openxmlformats.org/officeDocument/2006/relationships/notesSlide" Target="../notesSlides/notesSlide3.xml"/><Relationship Id="rId16" Type="http://schemas.openxmlformats.org/officeDocument/2006/relationships/hyperlink" Target="https://content.tfl.gov.uk/travel-in-london-report-14.pdf" TargetMode="External"/><Relationship Id="rId1" Type="http://schemas.openxmlformats.org/officeDocument/2006/relationships/slideLayout" Target="../slideLayouts/slideLayout114.xml"/><Relationship Id="rId6" Type="http://schemas.openxmlformats.org/officeDocument/2006/relationships/hyperlink" Target="https://data.london.gov.uk/economic-fairness/equal-opportunities/school-readiness/" TargetMode="External"/><Relationship Id="rId11" Type="http://schemas.openxmlformats.org/officeDocument/2006/relationships/hyperlink" Target="https://www.niesr.ac.uk/wp-content/uploads/2022/05/UK-Economic-Outlook-Spring-2022.pdf" TargetMode="External"/><Relationship Id="rId5" Type="http://schemas.openxmlformats.org/officeDocument/2006/relationships/hyperlink" Target="https://data.london.gov.uk/dataset/survey-of-londoners-2021-22" TargetMode="External"/><Relationship Id="rId15" Type="http://schemas.openxmlformats.org/officeDocument/2006/relationships/hyperlink" Target="https://apps.london.gov.uk/resilience-dashboard/state-of-london.html" TargetMode="External"/><Relationship Id="rId10" Type="http://schemas.openxmlformats.org/officeDocument/2006/relationships/hyperlink" Target="https://data.london.gov.uk/economic-fairness/labour-market/employment-gaps/" TargetMode="External"/><Relationship Id="rId19" Type="http://schemas.openxmlformats.org/officeDocument/2006/relationships/hyperlink" Target="https://www.healthystreetsscorecard.london/" TargetMode="External"/><Relationship Id="rId4" Type="http://schemas.openxmlformats.org/officeDocument/2006/relationships/hyperlink" Target="https://data.london.gov.uk/economic-fairness/living-standards/population-in-poverty/" TargetMode="External"/><Relationship Id="rId9" Type="http://schemas.openxmlformats.org/officeDocument/2006/relationships/hyperlink" Target="https://data.london.gov.uk/economic-fairness/equal-opportunities/income-inequality/" TargetMode="External"/><Relationship Id="rId14" Type="http://schemas.openxmlformats.org/officeDocument/2006/relationships/hyperlink" Target="https://data.london.gov.uk/dataset/housing-londo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ondon.gov.uk/sites/default/files/air_pollution_and_inequalities_in_london_2019_update_0.pdf" TargetMode="External"/><Relationship Id="rId13" Type="http://schemas.openxmlformats.org/officeDocument/2006/relationships/hyperlink" Target="https://data.london.gov.uk/dataset/survey-of-londoners-2021-22" TargetMode="External"/><Relationship Id="rId18" Type="http://schemas.openxmlformats.org/officeDocument/2006/relationships/hyperlink" Target="https://fingertips.phe.org.uk/static-reports/health-profile-for-england/regional-profile-london.html#low-birthweight" TargetMode="External"/><Relationship Id="rId3" Type="http://schemas.openxmlformats.org/officeDocument/2006/relationships/hyperlink" Target="https://www.ons.gov.uk/economy/environmentalaccounts/datasets/accesstogardensandpublicgreenspaceingreatbritain" TargetMode="External"/><Relationship Id="rId21" Type="http://schemas.openxmlformats.org/officeDocument/2006/relationships/hyperlink" Target="https://fingertips.phe.org.uk/profile/national-child-measurement-programme/data#page/4/gid/8000011/pat/159/par/K02000001/ati/15/are/E92000001/iid/20601/age/200/sex/4/cat/-1/ctp/-1/yrr/1/cid/4/tbm/1" TargetMode="External"/><Relationship Id="rId7" Type="http://schemas.openxmlformats.org/officeDocument/2006/relationships/hyperlink" Target="https://fingertips.phe.org.uk/static-reports/health-profile-for-england/regional-profile-london.html#smoking" TargetMode="External"/><Relationship Id="rId12" Type="http://schemas.openxmlformats.org/officeDocument/2006/relationships/hyperlink" Target="https://www.healthdata.org/united-kingdom-england-greater-london" TargetMode="External"/><Relationship Id="rId17" Type="http://schemas.openxmlformats.org/officeDocument/2006/relationships/hyperlink" Target="https://fingertips.phe.org.uk/profile/tobacco-control/data#page/0/gid/1938132885/pat/15/par/E92000001/ati/6/are/E12000007/iid/92443/age/168/sex/4/cid/4/tbm/1/page-options/car-do-0_ine-vo-0_ine-ao-0_ine-yo-1:2019:-1:-1_ine-ct-39_ine-pt-1_ovw-do-0" TargetMode="External"/><Relationship Id="rId2" Type="http://schemas.openxmlformats.org/officeDocument/2006/relationships/notesSlide" Target="../notesSlides/notesSlide4.xml"/><Relationship Id="rId16" Type="http://schemas.openxmlformats.org/officeDocument/2006/relationships/hyperlink" Target="https://www.healthylondon.org/wp-content/uploads/2019/09/Tobacco-control-and-reducing-smoking.pdf" TargetMode="External"/><Relationship Id="rId20" Type="http://schemas.openxmlformats.org/officeDocument/2006/relationships/hyperlink" Target="https://digital.nhs.uk/data-and-information/publications/statistical/quality-and-outcomes-framework-achievement-prevalence-and-exceptions-data/2020-21" TargetMode="External"/><Relationship Id="rId1" Type="http://schemas.openxmlformats.org/officeDocument/2006/relationships/slideLayout" Target="../slideLayouts/slideLayout114.xml"/><Relationship Id="rId6" Type="http://schemas.openxmlformats.org/officeDocument/2006/relationships/hyperlink" Target="https://fingertips.phe.org.uk/profile/public-health-outcomes-framework/data#page/3/gid/1000043/ati/402/iid/30101/age/230/sex/4/cat/-1/ctp/-1/cid/4/tbm/1/page-options/car-do-0" TargetMode="External"/><Relationship Id="rId11" Type="http://schemas.openxmlformats.org/officeDocument/2006/relationships/hyperlink" Target="https://www.ons.gov.uk/peoplepopulationandcommunity/crimeandjustice/articles/thenatureofviolentcrimeinenglandandwales/yearendingmarch2020" TargetMode="External"/><Relationship Id="rId5" Type="http://schemas.openxmlformats.org/officeDocument/2006/relationships/hyperlink" Target="https://fingertips.phe.org.uk/search/air#page/3/gid/1000043/pat/6/par/E12000007/ati/402/are/E09000002/iid/93861/age/230/sex/4/cat/-1/ctp/-1/yrr/1/cid/4/tbm/1/page-options/car-do-0" TargetMode="External"/><Relationship Id="rId15" Type="http://schemas.openxmlformats.org/officeDocument/2006/relationships/hyperlink" Target="https://www.london.gov.uk/what-we-do/environment/climate-change/climate-adaptation/climate-risk-map" TargetMode="External"/><Relationship Id="rId10" Type="http://schemas.openxmlformats.org/officeDocument/2006/relationships/hyperlink" Target="https://data.london.gov.uk/dataset/serious-youth-violence" TargetMode="External"/><Relationship Id="rId19" Type="http://schemas.openxmlformats.org/officeDocument/2006/relationships/hyperlink" Target="https://ash.org.uk/resources/publications/fact-sheets" TargetMode="External"/><Relationship Id="rId4" Type="http://schemas.openxmlformats.org/officeDocument/2006/relationships/hyperlink" Target="https://friendsoftheearth.uk/nature/access-green-space-england-are-you-missing-out" TargetMode="External"/><Relationship Id="rId9" Type="http://schemas.openxmlformats.org/officeDocument/2006/relationships/hyperlink" Target="https://www.london.gov.uk/what-we-do/mayors-office-policing-and-crime-mopac/data-and-statistics/taking-part-mopacs-surveys" TargetMode="External"/><Relationship Id="rId14" Type="http://schemas.openxmlformats.org/officeDocument/2006/relationships/hyperlink" Target="https://www.london.gov.uk/press-releases/mayoral/bame-londoners-bear-brunt-of-climate-emergency" TargetMode="External"/><Relationship Id="rId22" Type="http://schemas.openxmlformats.org/officeDocument/2006/relationships/hyperlink" Target="https://fingertips.phe.org.uk/profile/public-health-outcomes-framework/data#page/3/gid/1000042/pat/6/par/E12000007/ati/402/are/E09000002/iid/20602/age/201/sex/4/cat/-1/ctp/-1/yrr/1/cid/4/tbm/1/page-options/ine-pt-1_ine-yo-1:2019:-1:-1_ine-ct-9_car-do-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hsi.okta-emea.com/" TargetMode="External"/><Relationship Id="rId3" Type="http://schemas.openxmlformats.org/officeDocument/2006/relationships/hyperlink" Target="https://fingertips.phe.org.uk/profile/physical-activity/data#page/3/gid/1938132899/pat/6/par/E12000007/ati/402/iid/93014/age/298/sex/4/cat/-1/ctp/-1/yrr/1/cid/4/tbm/1/page-options/car-do-0" TargetMode="External"/><Relationship Id="rId7" Type="http://schemas.openxmlformats.org/officeDocument/2006/relationships/hyperlink" Target="https://analytics.phe.gov.uk/apps/chime/" TargetMode="External"/><Relationship Id="rId12" Type="http://schemas.openxmlformats.org/officeDocument/2006/relationships/hyperlink" Target="https://fingertips.phe.org.uk/profile/general-practice/data#page/1/" TargetMode="External"/><Relationship Id="rId2" Type="http://schemas.openxmlformats.org/officeDocument/2006/relationships/notesSlide" Target="../notesSlides/notesSlide5.xml"/><Relationship Id="rId1" Type="http://schemas.openxmlformats.org/officeDocument/2006/relationships/slideLayout" Target="../slideLayouts/slideLayout114.xml"/><Relationship Id="rId6" Type="http://schemas.openxmlformats.org/officeDocument/2006/relationships/hyperlink" Target="https://fingertips.phe.org.uk/profile/mortality-profile/data#page/1/gid/1938133056/pat/15/par/E92000001/ati/6/are/E12000007/iid/93721/age/163/sex/4/cat/-1/ctp/-1/yrr/3/cid/4/tbm/1/page-options/car-do-0" TargetMode="External"/><Relationship Id="rId11" Type="http://schemas.openxmlformats.org/officeDocument/2006/relationships/hyperlink" Target="https://fingertips.phe.org.uk/profile/cancerservices/data#page/1" TargetMode="External"/><Relationship Id="rId5" Type="http://schemas.openxmlformats.org/officeDocument/2006/relationships/hyperlink" Target="https://fingertips.phe.org.uk/static-reports/health-profile-for-england/regional-profile-london.html#low-birthweight" TargetMode="External"/><Relationship Id="rId10" Type="http://schemas.openxmlformats.org/officeDocument/2006/relationships/hyperlink" Target="https://www.gov.uk/government/statistics/seasonal-flu-vaccine-uptake-in-gp-patients-monthly-data-2021-to-2022" TargetMode="External"/><Relationship Id="rId4" Type="http://schemas.openxmlformats.org/officeDocument/2006/relationships/hyperlink" Target="https://www.sportengland.org/know-your-audience/data/active-lives" TargetMode="External"/><Relationship Id="rId9" Type="http://schemas.openxmlformats.org/officeDocument/2006/relationships/hyperlink" Target="http://doi.org/10.5255/UKDA-SN-6614-16"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2376/COVID_stakeholder_engagement_synthesis_beyond_the_data.pdf" TargetMode="External"/><Relationship Id="rId13" Type="http://schemas.openxmlformats.org/officeDocument/2006/relationships/hyperlink" Target="https://www.ons.gov.uk/peoplepopulationandcommunity/crimeandjustice/articles/thenatureofviolentcrimeinenglandandwales/yearendingmarch2020" TargetMode="External"/><Relationship Id="rId18" Type="http://schemas.openxmlformats.org/officeDocument/2006/relationships/hyperlink" Target="https://www.gov.uk/government/publications/the-report-of-the-commission-on-race-and-ethnic-disparities-supporting-research/ethnic-disparities-in-the-major-causes-of-mortality-and-their-risk-factors-by-dr-raghib-ali-et-al" TargetMode="External"/><Relationship Id="rId3" Type="http://schemas.openxmlformats.org/officeDocument/2006/relationships/hyperlink" Target="https://friendsoftheearth.uk/nature/access-green-space-england-are-you-missing-out" TargetMode="External"/><Relationship Id="rId7" Type="http://schemas.openxmlformats.org/officeDocument/2006/relationships/hyperlink" Target="https://content.tfl.gov.uk/barriers-to-cycling-for-ethnic-minorities-and-deprived-groups-summary.pdf" TargetMode="External"/><Relationship Id="rId12" Type="http://schemas.openxmlformats.org/officeDocument/2006/relationships/hyperlink" Target="https://www.gov.uk/government/publications/covid-19-review-of-disparities-in-risks-and-outcomes" TargetMode="External"/><Relationship Id="rId17" Type="http://schemas.openxmlformats.org/officeDocument/2006/relationships/hyperlink" Target="http://dclgapps.communities.gov.uk/imd/iod_index.html" TargetMode="External"/><Relationship Id="rId2" Type="http://schemas.openxmlformats.org/officeDocument/2006/relationships/notesSlide" Target="../notesSlides/notesSlide6.xml"/><Relationship Id="rId16" Type="http://schemas.openxmlformats.org/officeDocument/2006/relationships/hyperlink" Target="https://www.gov.uk/guidance/english-indices-of-deprivation-2019-mapping-resources" TargetMode="External"/><Relationship Id="rId1" Type="http://schemas.openxmlformats.org/officeDocument/2006/relationships/slideLayout" Target="../slideLayouts/slideLayout114.xml"/><Relationship Id="rId6" Type="http://schemas.openxmlformats.org/officeDocument/2006/relationships/hyperlink" Target="https://www.london.gov.uk/press-releases/mayoral/bame-londoners-bear-brunt-of-climate-emergency" TargetMode="External"/><Relationship Id="rId11" Type="http://schemas.openxmlformats.org/officeDocument/2006/relationships/hyperlink" Target="https://associates.bloomberg.org/" TargetMode="External"/><Relationship Id="rId5" Type="http://schemas.openxmlformats.org/officeDocument/2006/relationships/hyperlink" Target="https://assets.publishing.service.gov.uk/government/uploads/system/uploads/attachment_data/file/287805/vulnerable_groups_data_collections.pdf" TargetMode="External"/><Relationship Id="rId15" Type="http://schemas.openxmlformats.org/officeDocument/2006/relationships/hyperlink" Target="https://census.gov.uk/census-2021-results" TargetMode="External"/><Relationship Id="rId10" Type="http://schemas.openxmlformats.org/officeDocument/2006/relationships/hyperlink" Target="https://www.london.gov.uk/what-we-do/environment/climate-change/climate-adaptation/climate-risk-map" TargetMode="External"/><Relationship Id="rId19" Type="http://schemas.openxmlformats.org/officeDocument/2006/relationships/hyperlink" Target="https://www.gov.uk/government/statistics/excess-mortality-in-england-and-english-regions" TargetMode="External"/><Relationship Id="rId4" Type="http://schemas.openxmlformats.org/officeDocument/2006/relationships/hyperlink" Target="https://www.london.gov.uk/sites/default/files/air_pollution_and_inequalities_in_london_2019_update_0.pdf" TargetMode="External"/><Relationship Id="rId9" Type="http://schemas.openxmlformats.org/officeDocument/2006/relationships/hyperlink" Target="https://data.london.gov.uk/dataset/2021-census-first-release" TargetMode="External"/><Relationship Id="rId14" Type="http://schemas.openxmlformats.org/officeDocument/2006/relationships/hyperlink" Target="https://www.ons.gov.uk/employmentandlabourmarket/peopleinwork/earningsandworkinghours/datasets/realtimeinformationstatisticsreferencetableseasonallyadjuste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fingertips.phe.org.uk/static-reports/health-profile-for-england/regional-profile-london.html" TargetMode="External"/><Relationship Id="rId13" Type="http://schemas.openxmlformats.org/officeDocument/2006/relationships/hyperlink" Target="https://assets.publishing.service.gov.uk/government/uploads/system/uploads/attachment_data/file/1074799/An_inspection_of_contingency_asylum_accommodation.pdf" TargetMode="External"/><Relationship Id="rId3" Type="http://schemas.openxmlformats.org/officeDocument/2006/relationships/hyperlink" Target="https://ash.org.uk/resources/publications/fact-sheets" TargetMode="External"/><Relationship Id="rId7" Type="http://schemas.openxmlformats.org/officeDocument/2006/relationships/hyperlink" Target="https://fingertips.phe.org.uk/static-reports/health-profile-for-england/hpfe_report.html" TargetMode="External"/><Relationship Id="rId12" Type="http://schemas.openxmlformats.org/officeDocument/2006/relationships/hyperlink" Target="https://www.gov.uk/government/publications/inclusion-health-applying-all-our-health/inclusion-health-applying-all-our-health" TargetMode="External"/><Relationship Id="rId2" Type="http://schemas.openxmlformats.org/officeDocument/2006/relationships/notesSlide" Target="../notesSlides/notesSlide7.xml"/><Relationship Id="rId1" Type="http://schemas.openxmlformats.org/officeDocument/2006/relationships/slideLayout" Target="../slideLayouts/slideLayout114.xml"/><Relationship Id="rId6" Type="http://schemas.openxmlformats.org/officeDocument/2006/relationships/hyperlink" Target="https://www.healthdata.org/united-kingdom-england-greater-london" TargetMode="External"/><Relationship Id="rId11" Type="http://schemas.openxmlformats.org/officeDocument/2006/relationships/hyperlink" Target="https://www.gov.uk/government/statistics/seasonal-flu-vaccine-uptake-in-gp-patients-monthly-data-2021-to-2022" TargetMode="External"/><Relationship Id="rId5" Type="http://schemas.openxmlformats.org/officeDocument/2006/relationships/hyperlink" Target="https://data.london.gov.uk/dataset/survey-of-londoners-2021-22" TargetMode="External"/><Relationship Id="rId10" Type="http://schemas.openxmlformats.org/officeDocument/2006/relationships/hyperlink" Target="https://committees.parliament.uk/oralevidence/3370/pdf/" TargetMode="External"/><Relationship Id="rId4" Type="http://schemas.openxmlformats.org/officeDocument/2006/relationships/hyperlink" Target="https://data.london.gov.uk/dataset/the-rising-cost-of-living-and-its-effects-on-londoners" TargetMode="External"/><Relationship Id="rId9" Type="http://schemas.openxmlformats.org/officeDocument/2006/relationships/hyperlink" Target="https://www.gov.uk/government/publications/health-profile-for-england-2021" TargetMode="External"/><Relationship Id="rId14" Type="http://schemas.openxmlformats.org/officeDocument/2006/relationships/hyperlink" Target="https://fingertips.phe.org.uk/profile/tobacco-control/data#page/6/gid/1938132885/pat/15/par/E92000001/ati/6/are/E12000007/iid/93798/age/168/sex/4/cat/-1/ctp/-1/yrr/1/cid/4/tbm/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ata.london.gov.uk/economic-fairness/equal-opportunities/income-inequality/" TargetMode="External"/><Relationship Id="rId13" Type="http://schemas.openxmlformats.org/officeDocument/2006/relationships/hyperlink" Target="https://www.healthylondon.org/wp-content/uploads/2019/09/Tobacco-control-and-reducing-smoking.pdf" TargetMode="External"/><Relationship Id="rId3" Type="http://schemas.openxmlformats.org/officeDocument/2006/relationships/hyperlink" Target="https://www.healthystreetsscorecard.london/" TargetMode="External"/><Relationship Id="rId7" Type="http://schemas.openxmlformats.org/officeDocument/2006/relationships/hyperlink" Target="https://data.london.gov.uk/dataset/housing-london" TargetMode="External"/><Relationship Id="rId12" Type="http://schemas.openxmlformats.org/officeDocument/2006/relationships/hyperlink" Target="https://data.london.gov.uk/economic-fairness/equal-opportunities/school-readiness/" TargetMode="External"/><Relationship Id="rId2" Type="http://schemas.openxmlformats.org/officeDocument/2006/relationships/notesSlide" Target="../notesSlides/notesSlide8.xml"/><Relationship Id="rId1" Type="http://schemas.openxmlformats.org/officeDocument/2006/relationships/slideLayout" Target="../slideLayouts/slideLayout114.xml"/><Relationship Id="rId6" Type="http://schemas.openxmlformats.org/officeDocument/2006/relationships/hyperlink" Target="https://data.london.gov.uk/economic-fairness/labour-market/employment-gaps/" TargetMode="External"/><Relationship Id="rId11" Type="http://schemas.openxmlformats.org/officeDocument/2006/relationships/hyperlink" Target="https://data.london.gov.uk/blog/poverty-in-london-2020-21/" TargetMode="External"/><Relationship Id="rId5" Type="http://schemas.openxmlformats.org/officeDocument/2006/relationships/hyperlink" Target="https://data.london.gov.uk/social-evidence-base/economic-fairness/" TargetMode="External"/><Relationship Id="rId10" Type="http://schemas.openxmlformats.org/officeDocument/2006/relationships/hyperlink" Target="https://data.london.gov.uk/economic-fairness/living-standards/population-in-poverty/" TargetMode="External"/><Relationship Id="rId4" Type="http://schemas.openxmlformats.org/officeDocument/2006/relationships/hyperlink" Target="https://data.london.gov.uk/dataset/chain-reports" TargetMode="External"/><Relationship Id="rId9" Type="http://schemas.openxmlformats.org/officeDocument/2006/relationships/hyperlink" Target="https://data.london.gov.uk/economic-fairness/equal-opportunities/ks4-achievement/" TargetMode="External"/><Relationship Id="rId14" Type="http://schemas.openxmlformats.org/officeDocument/2006/relationships/hyperlink" Target="https://www.london.gov.uk/what-we-do/mayors-office-policing-and-crime-mopac/data-and-statistics/taking-part-mopacs-survey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fingertips.phe.org.uk/profile/general-practice/data" TargetMode="External"/><Relationship Id="rId3" Type="http://schemas.openxmlformats.org/officeDocument/2006/relationships/hyperlink" Target="https://nhsi.okta-emea.com/" TargetMode="External"/><Relationship Id="rId7" Type="http://schemas.openxmlformats.org/officeDocument/2006/relationships/hyperlink" Target="https://fingertips.phe.org.uk/profile/mortality-profile/data" TargetMode="External"/><Relationship Id="rId2" Type="http://schemas.openxmlformats.org/officeDocument/2006/relationships/notesSlide" Target="../notesSlides/notesSlide9.xml"/><Relationship Id="rId1" Type="http://schemas.openxmlformats.org/officeDocument/2006/relationships/slideLayout" Target="../slideLayouts/slideLayout114.xml"/><Relationship Id="rId6" Type="http://schemas.openxmlformats.org/officeDocument/2006/relationships/hyperlink" Target="https://fingertips.phe.org.uk/profile/cancerservices/data" TargetMode="External"/><Relationship Id="rId11" Type="http://schemas.openxmlformats.org/officeDocument/2006/relationships/hyperlink" Target="https://www.ons.gov.uk/peoplepopulationandcommunity/birthsdeathsandmarriages/lifeexpectancies/articles/ethnicdifferencesinlifeexpectancyandmortalityfromselectedcausesinenglandandwales/2011to2014" TargetMode="External"/><Relationship Id="rId5" Type="http://schemas.openxmlformats.org/officeDocument/2006/relationships/hyperlink" Target="https://analytics.phe.gov.uk/apps/chime/" TargetMode="External"/><Relationship Id="rId10" Type="http://schemas.openxmlformats.org/officeDocument/2006/relationships/hyperlink" Target="https://www.ons.gov.uk/economy/environmentalaccounts/datasets/accesstogardensandpublicgreenspaceingreatbritain" TargetMode="External"/><Relationship Id="rId4" Type="http://schemas.openxmlformats.org/officeDocument/2006/relationships/hyperlink" Target="https://www.niesr.ac.uk/wp-content/uploads/2022/05/UK-Economic-Outlook-Spring-2022.pdf" TargetMode="External"/><Relationship Id="rId9" Type="http://schemas.openxmlformats.org/officeDocument/2006/relationships/hyperlink" Target="https://fingertips.phe.org.uk/search/air#page/3/gid/1000043/pat/6/par/E12000007/ati/402/are/E09000002/iid/93861/age/230/sex/4/cat/-1/ctp/-1/yrr/1/cid/4/tbm/1/page-options/car-do-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9" name="Google Shape;229;p1"/>
          <p:cNvSpPr txBox="1">
            <a:spLocks noGrp="1"/>
          </p:cNvSpPr>
          <p:nvPr>
            <p:ph type="body" idx="2"/>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pPr>
            <a:r>
              <a:rPr lang="en-GB" sz="1800" spc="-20" dirty="0">
                <a:solidFill>
                  <a:srgbClr val="353D42"/>
                </a:solidFill>
              </a:rPr>
              <a:t>BUILDING THE EVIDENCE DATA WORKING GROUP</a:t>
            </a: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353D42"/>
                </a:solidFill>
                <a:effectLst/>
                <a:uLnTx/>
                <a:uFillTx/>
                <a:latin typeface="Arial"/>
                <a:ea typeface="+mn-ea"/>
                <a:cs typeface="Arial"/>
                <a:sym typeface="Arial"/>
              </a:rPr>
              <a:t>December </a:t>
            </a:r>
            <a:r>
              <a:rPr kumimoji="0" lang="en-US" sz="1600" b="1" i="0" u="none" strike="noStrike" kern="0" cap="none" spc="0" normalizeH="0" baseline="0" noProof="0" dirty="0">
                <a:ln>
                  <a:noFill/>
                </a:ln>
                <a:solidFill>
                  <a:srgbClr val="353D42"/>
                </a:solidFill>
                <a:effectLst/>
                <a:uLnTx/>
                <a:uFillTx/>
                <a:latin typeface="Arial"/>
                <a:ea typeface="+mn-ea"/>
                <a:cs typeface="Arial"/>
                <a:sym typeface="Arial"/>
              </a:rPr>
              <a:t>2022</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472713"/>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dirty="0">
                <a:ln>
                  <a:noFill/>
                </a:ln>
                <a:solidFill>
                  <a:srgbClr val="353E43"/>
                </a:solidFill>
                <a:effectLst/>
                <a:uLnTx/>
                <a:uFillTx/>
                <a:ea typeface="Aktiv Grotesk" panose="020B0504020202020204" pitchFamily="34" charset="0"/>
                <a:sym typeface="Arial"/>
              </a:rPr>
              <a:t>HEALTH INEQUALITIES IN LONDON </a:t>
            </a:r>
            <a:r>
              <a:rPr kumimoji="0" lang="en-GB" sz="3000" spc="190" dirty="0">
                <a:solidFill>
                  <a:srgbClr val="353E43"/>
                </a:solidFill>
                <a:latin typeface="Arial" panose="020B0604020202020204" pitchFamily="34" charset="0"/>
                <a:ea typeface="Aktiv Grotesk" panose="020B0504020202020204" pitchFamily="34" charset="0"/>
                <a:cs typeface="Arial" panose="020B0604020202020204" pitchFamily="34" charset="0"/>
                <a:sym typeface="Arial"/>
              </a:rPr>
              <a:t> (APPENDIX)</a:t>
            </a:r>
            <a:endParaRPr lang="en-US" sz="3000" spc="190" dirty="0">
              <a:solidFill>
                <a:srgbClr val="353E43"/>
              </a:solidFill>
              <a:ea typeface="Aktiv Grotesk" panose="020B0504020202020204" pitchFamily="34" charset="0"/>
            </a:endParaRPr>
          </a:p>
        </p:txBody>
      </p:sp>
      <p:pic>
        <p:nvPicPr>
          <p:cNvPr id="3" name="Picture 5">
            <a:extLst>
              <a:ext uri="{FF2B5EF4-FFF2-40B4-BE49-F238E27FC236}">
                <a16:creationId xmlns:a16="http://schemas.microsoft.com/office/drawing/2014/main" id="{91814371-FF36-9B63-AF77-DEDE5BD2D7B5}"/>
              </a:ext>
            </a:extLst>
          </p:cNvPr>
          <p:cNvPicPr>
            <a:picLocks noChangeAspect="1"/>
          </p:cNvPicPr>
          <p:nvPr/>
        </p:nvPicPr>
        <p:blipFill>
          <a:blip r:embed="rId4"/>
          <a:srcRect/>
          <a:stretch/>
        </p:blipFill>
        <p:spPr>
          <a:xfrm>
            <a:off x="9934577" y="6275447"/>
            <a:ext cx="2009770" cy="393579"/>
          </a:xfrm>
          <a:prstGeom prst="rect">
            <a:avLst/>
          </a:prstGeom>
        </p:spPr>
      </p:pic>
      <p:pic>
        <p:nvPicPr>
          <p:cNvPr id="5" name="Picture 4" descr="Text&#10;&#10;Description automatically generated">
            <a:extLst>
              <a:ext uri="{FF2B5EF4-FFF2-40B4-BE49-F238E27FC236}">
                <a16:creationId xmlns:a16="http://schemas.microsoft.com/office/drawing/2014/main" id="{7B12BC1E-1725-6D1B-1283-800B0BAEE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73" y="6061761"/>
            <a:ext cx="2009770" cy="546076"/>
          </a:xfrm>
          <a:prstGeom prst="rect">
            <a:avLst/>
          </a:prstGeom>
        </p:spPr>
      </p:pic>
      <p:pic>
        <p:nvPicPr>
          <p:cNvPr id="7" name="Picture 6">
            <a:extLst>
              <a:ext uri="{FF2B5EF4-FFF2-40B4-BE49-F238E27FC236}">
                <a16:creationId xmlns:a16="http://schemas.microsoft.com/office/drawing/2014/main" id="{657893C8-BF52-3B6E-E164-220AA7B8FE53}"/>
              </a:ext>
            </a:extLst>
          </p:cNvPr>
          <p:cNvPicPr/>
          <p:nvPr/>
        </p:nvPicPr>
        <p:blipFill rotWithShape="1">
          <a:blip r:embed="rId6"/>
          <a:srcRect l="25560" t="72826" r="56888" b="23556"/>
          <a:stretch/>
        </p:blipFill>
        <p:spPr bwMode="auto">
          <a:xfrm>
            <a:off x="6141511" y="6247985"/>
            <a:ext cx="3728496" cy="421041"/>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5C2B5B13-AF92-C4C9-9EE2-E94B9525FE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1722" y="5875879"/>
            <a:ext cx="845053" cy="833786"/>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9311579" cy="3127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dirty="0">
                <a:ln>
                  <a:noFill/>
                </a:ln>
                <a:solidFill>
                  <a:srgbClr val="353D42"/>
                </a:solidFill>
                <a:effectLst/>
                <a:uLnTx/>
                <a:uFillTx/>
                <a:latin typeface="Arial"/>
                <a:cs typeface="Arial"/>
                <a:sym typeface="Arial"/>
              </a:rPr>
              <a:t>A snapshot of health inequalities in London</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14" name="Picture 13">
            <a:extLst>
              <a:ext uri="{FF2B5EF4-FFF2-40B4-BE49-F238E27FC236}">
                <a16:creationId xmlns:a16="http://schemas.microsoft.com/office/drawing/2014/main" id="{2B949CDE-1D9F-4B96-B931-164A46A91712}"/>
              </a:ext>
            </a:extLst>
          </p:cNvPr>
          <p:cNvPicPr>
            <a:picLocks noChangeAspect="1"/>
          </p:cNvPicPr>
          <p:nvPr/>
        </p:nvPicPr>
        <p:blipFill rotWithShape="1">
          <a:blip r:embed="rId8"/>
          <a:srcRect l="18572" t="30476" r="18175" b="31984"/>
          <a:stretch/>
        </p:blipFill>
        <p:spPr>
          <a:xfrm>
            <a:off x="4324043" y="5875879"/>
            <a:ext cx="1476024" cy="875984"/>
          </a:xfrm>
          <a:prstGeom prst="rect">
            <a:avLst/>
          </a:prstGeom>
        </p:spPr>
      </p:pic>
    </p:spTree>
    <p:extLst>
      <p:ext uri="{BB962C8B-B14F-4D97-AF65-F5344CB8AC3E}">
        <p14:creationId xmlns:p14="http://schemas.microsoft.com/office/powerpoint/2010/main" val="322424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B – DATA SOURCE DESCRIPTIONS (A-Z)</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2203508801"/>
              </p:ext>
            </p:extLst>
          </p:nvPr>
        </p:nvGraphicFramePr>
        <p:xfrm>
          <a:off x="497308" y="1183481"/>
          <a:ext cx="9279673" cy="4952359"/>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4528486">
                  <a:extLst>
                    <a:ext uri="{9D8B030D-6E8A-4147-A177-3AD203B41FA5}">
                      <a16:colId xmlns:a16="http://schemas.microsoft.com/office/drawing/2014/main" val="2111083617"/>
                    </a:ext>
                  </a:extLst>
                </a:gridCol>
                <a:gridCol w="2902048">
                  <a:extLst>
                    <a:ext uri="{9D8B030D-6E8A-4147-A177-3AD203B41FA5}">
                      <a16:colId xmlns:a16="http://schemas.microsoft.com/office/drawing/2014/main" val="2805475138"/>
                    </a:ext>
                  </a:extLst>
                </a:gridCol>
              </a:tblGrid>
              <a:tr h="395619">
                <a:tc>
                  <a:txBody>
                    <a:bodyPr/>
                    <a:lstStyle/>
                    <a:p>
                      <a:r>
                        <a:rPr lang="en-GB" sz="1000" dirty="0"/>
                        <a:t>Data Source Link</a:t>
                      </a:r>
                    </a:p>
                  </a:txBody>
                  <a:tcPr/>
                </a:tc>
                <a:tc>
                  <a:txBody>
                    <a:bodyPr/>
                    <a:lstStyle/>
                    <a:p>
                      <a:r>
                        <a:rPr lang="en-GB" sz="1000" dirty="0"/>
                        <a:t>Description</a:t>
                      </a:r>
                    </a:p>
                  </a:txBody>
                  <a:tcPr/>
                </a:tc>
                <a:tc>
                  <a:txBody>
                    <a:bodyPr/>
                    <a:lstStyle/>
                    <a:p>
                      <a:r>
                        <a:rPr lang="en-GB" sz="1000" dirty="0"/>
                        <a:t>Authors </a:t>
                      </a:r>
                    </a:p>
                  </a:txBody>
                  <a:tcPr/>
                </a:tc>
                <a:extLst>
                  <a:ext uri="{0D108BD9-81ED-4DB2-BD59-A6C34878D82A}">
                    <a16:rowId xmlns:a16="http://schemas.microsoft.com/office/drawing/2014/main" val="1564223460"/>
                  </a:ext>
                </a:extLst>
              </a:tr>
              <a:tr h="274534">
                <a:tc>
                  <a:txBody>
                    <a:bodyPr/>
                    <a:lstStyle/>
                    <a:p>
                      <a:r>
                        <a:rPr lang="en-GB" sz="800" dirty="0">
                          <a:solidFill>
                            <a:srgbClr val="353E43"/>
                          </a:solidFill>
                          <a:effectLst/>
                          <a:latin typeface="Arial" panose="020B0604020202020204" pitchFamily="34" charset="0"/>
                          <a:ea typeface="+mn-ea"/>
                          <a:cs typeface="Times New Roman" panose="02020603050405020304" pitchFamily="18" charset="0"/>
                        </a:rPr>
                        <a:t>ONS </a:t>
                      </a:r>
                      <a:r>
                        <a:rPr lang="en-GB" sz="800" u="sng" dirty="0">
                          <a:solidFill>
                            <a:srgbClr val="5C6970"/>
                          </a:solidFill>
                          <a:effectLst/>
                          <a:latin typeface="Arial" panose="020B0604020202020204" pitchFamily="34" charset="0"/>
                          <a:ea typeface="+mn-ea"/>
                          <a:cs typeface="Times New Roman" panose="02020603050405020304" pitchFamily="18" charset="0"/>
                          <a:hlinkClick r:id="rId3"/>
                        </a:rPr>
                        <a:t>Family Spending dataset, Workbook 2</a:t>
                      </a:r>
                      <a:r>
                        <a:rPr lang="en-GB" sz="800" dirty="0">
                          <a:solidFill>
                            <a:srgbClr val="000000"/>
                          </a:solidFill>
                          <a:effectLst/>
                          <a:latin typeface="Arial" panose="020B0604020202020204" pitchFamily="34" charset="0"/>
                          <a:ea typeface="+mn-ea"/>
                          <a:cs typeface="Times New Roman" panose="02020603050405020304" pitchFamily="18" charset="0"/>
                        </a:rPr>
                        <a:t>​ (2021)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Analysis of average weekly household expenditure on goods and services in the UK, by age, income, economic status, socio-economic class, household composition and region. The data used is derived entirely from the Living Costs and Food Survey which combines survey and interviews data and has a sample size of approximately 6,000 responding households per year</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376180"/>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ONS Health state life expectancies, UK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Data on the number of years people are expected to spend in different health states among local authority areas in the UK</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666185"/>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ONS</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National Life Tables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Data on trends in period life expectancy, a measure of the average number of years people will live beyond their current age, analysed by age and sex for the UK and its constituent countries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6730084"/>
                  </a:ext>
                </a:extLst>
              </a:tr>
              <a:tr h="274534">
                <a:tc>
                  <a:txBody>
                    <a:bodyPr/>
                    <a:lstStyle/>
                    <a:p>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OHID Fingertips - Reception: Prevalence of overweight (including obesity)</a:t>
                      </a:r>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GB" sz="800" b="0" i="0" u="none" strike="noStrike" cap="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Arial"/>
                        </a:rPr>
                        <a:t>(2019-20)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is an indicator that measures the proportion of children aged 10-11 years classified as overweight or obese using data from the National Child Measurement Programme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126025"/>
                  </a:ext>
                </a:extLst>
              </a:tr>
              <a:tr h="274534">
                <a:tc>
                  <a:txBody>
                    <a:bodyPr/>
                    <a:lstStyle/>
                    <a:p>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OHID Fingertips -. Percentage of physically active adults </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the indicator represents the number of respondents aged 19 and over, doing at least 150 moderate intensity equivalent (MIE) minutes physical activity per week in bouts of 10 minutes or more in the previous 28 days expressed as a percentage of the total number of respondents. It uses data from the Active Lives Survey which has a approximate sample size of around 175,000 people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116911"/>
                  </a:ext>
                </a:extLst>
              </a:tr>
              <a:tr h="274534">
                <a:tc>
                  <a:txBody>
                    <a:bodyPr/>
                    <a:lstStyle/>
                    <a:p>
                      <a:r>
                        <a:rPr lang="en-GB" sz="800" u="sng" dirty="0">
                          <a:solidFill>
                            <a:srgbClr val="353E43"/>
                          </a:solidFill>
                          <a:effectLst/>
                          <a:latin typeface="Arial" panose="020B0604020202020204" pitchFamily="34" charset="0"/>
                          <a:ea typeface="Arial" panose="020B0604020202020204" pitchFamily="34" charset="0"/>
                          <a:cs typeface="Times New Roman" panose="02020603050405020304" pitchFamily="18" charset="0"/>
                          <a:hlinkClick r:id="rId6"/>
                        </a:rPr>
                        <a:t>OHID Fingertips – Year 6: Prevalence of overweight (including obesity) </a:t>
                      </a:r>
                      <a:r>
                        <a:rPr lang="en-GB" sz="800" dirty="0">
                          <a:solidFill>
                            <a:srgbClr val="353E43"/>
                          </a:solidFill>
                          <a:effectLst/>
                          <a:latin typeface="Arial" panose="020B0604020202020204" pitchFamily="34" charset="0"/>
                          <a:ea typeface="Arial" panose="020B0604020202020204" pitchFamily="34" charset="0"/>
                          <a:cs typeface="Times New Roman" panose="02020603050405020304" pitchFamily="18" charset="0"/>
                        </a:rPr>
                        <a:t>(2019-20)</a:t>
                      </a:r>
                      <a:r>
                        <a:rPr lang="en-GB"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is an indicator that measures the proportion of children aged 4-5 years classified as overweight or obese using data from the National Child Measurement Programme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409693"/>
                  </a:ext>
                </a:extLst>
              </a:tr>
              <a:tr h="274534">
                <a:tc>
                  <a:txBody>
                    <a:bodyPr/>
                    <a:lstStyle/>
                    <a:p>
                      <a:r>
                        <a:rPr lang="en-GB" sz="800" u="sng" dirty="0">
                          <a:solidFill>
                            <a:srgbClr val="7F7F7F"/>
                          </a:solidFill>
                          <a:effectLst/>
                          <a:latin typeface="Arial" panose="020B0604020202020204" pitchFamily="34" charset="0"/>
                          <a:ea typeface="+mn-ea"/>
                          <a:cs typeface="Times New Roman" panose="02020603050405020304" pitchFamily="18" charset="0"/>
                          <a:hlinkClick r:id="rId8"/>
                        </a:rPr>
                        <a:t>Population change in London during the pandemic</a:t>
                      </a:r>
                      <a:r>
                        <a:rPr lang="en-GB" sz="800" dirty="0">
                          <a:solidFill>
                            <a:srgbClr val="7F7F7F"/>
                          </a:solidFill>
                          <a:effectLst/>
                          <a:latin typeface="Arial" panose="020B0604020202020204" pitchFamily="34" charset="0"/>
                          <a:ea typeface="+mn-ea"/>
                          <a:cs typeface="Times New Roman" panose="02020603050405020304" pitchFamily="18" charset="0"/>
                        </a:rPr>
                        <a:t> </a:t>
                      </a:r>
                      <a:r>
                        <a:rPr lang="en-GB" sz="800" b="0" i="0" u="none" strike="noStrike" cap="none" dirty="0">
                          <a:solidFill>
                            <a:srgbClr val="000000"/>
                          </a:solidFill>
                          <a:effectLst/>
                          <a:latin typeface="Arial" panose="020B0604020202020204" pitchFamily="34" charset="0"/>
                          <a:ea typeface="+mn-ea"/>
                          <a:cs typeface="Times New Roman" panose="02020603050405020304" pitchFamily="18" charset="0"/>
                          <a:sym typeface="Arial"/>
                        </a:rPr>
                        <a:t>(2022)</a:t>
                      </a:r>
                      <a:endParaRPr lang="en-GB" sz="800" b="0" i="0" u="none" strike="noStrike" cap="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Arial"/>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Periodic reports presenting assessments of the available evidence concerning population change in London since the beginning of the COVID-19 pandemic</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4123484"/>
                  </a:ext>
                </a:extLst>
              </a:tr>
              <a:tr h="274534">
                <a:tc>
                  <a:txBody>
                    <a:bodyPr/>
                    <a:lstStyle/>
                    <a:p>
                      <a:r>
                        <a:rPr lang="en-GB" sz="800" kern="1200" dirty="0">
                          <a:solidFill>
                            <a:srgbClr val="353E43"/>
                          </a:solidFill>
                          <a:effectLst/>
                          <a:latin typeface="Arial" panose="020B0604020202020204" pitchFamily="34" charset="0"/>
                          <a:ea typeface="Times New Roman" panose="02020603050405020304" pitchFamily="18" charset="0"/>
                          <a:cs typeface="Times New Roman" panose="02020603050405020304" pitchFamily="18" charset="0"/>
                        </a:rPr>
                        <a:t>Public Health England </a:t>
                      </a:r>
                      <a:r>
                        <a:rPr lang="en-GB" sz="800" u="sng" kern="1200" dirty="0">
                          <a:solidFill>
                            <a:srgbClr val="353E43"/>
                          </a:solidFill>
                          <a:effectLst/>
                          <a:latin typeface="Arial" panose="020B0604020202020204" pitchFamily="34" charset="0"/>
                          <a:ea typeface="Times New Roman" panose="02020603050405020304" pitchFamily="18" charset="0"/>
                          <a:cs typeface="Times New Roman" panose="02020603050405020304" pitchFamily="18" charset="0"/>
                          <a:hlinkClick r:id="rId9"/>
                        </a:rPr>
                        <a:t>Fast food outlets: density by local authority in England</a:t>
                      </a:r>
                      <a:r>
                        <a:rPr lang="en-GB" sz="800" kern="1200" dirty="0">
                          <a:solidFill>
                            <a:srgbClr val="353E43"/>
                          </a:solidFill>
                          <a:effectLst/>
                          <a:latin typeface="Arial" panose="020B0604020202020204" pitchFamily="34" charset="0"/>
                          <a:ea typeface="Times New Roman" panose="02020603050405020304" pitchFamily="18" charset="0"/>
                          <a:cs typeface="Times New Roman" panose="02020603050405020304" pitchFamily="18" charset="0"/>
                        </a:rPr>
                        <a:t> (2017)</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map, by area deprivation chart and data tables showing the density of fast food outlets in England, by local authority and ward.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 (formerly Public Health England)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945692"/>
                  </a:ext>
                </a:extLst>
              </a:tr>
              <a:tr h="274534">
                <a:tc>
                  <a:txBody>
                    <a:bodyPr/>
                    <a:lstStyle/>
                    <a:p>
                      <a:r>
                        <a:rPr lang="en-GB" sz="800" u="sng" dirty="0">
                          <a:solidFill>
                            <a:srgbClr val="0000FF"/>
                          </a:solidFill>
                          <a:effectLst/>
                          <a:latin typeface="Arial" panose="020B0604020202020204" pitchFamily="34" charset="0"/>
                          <a:ea typeface="+mn-ea"/>
                          <a:cs typeface="Times New Roman" panose="02020603050405020304" pitchFamily="18" charset="0"/>
                          <a:hlinkClick r:id="rId10"/>
                        </a:rPr>
                        <a:t>OHID Fingertip - Healthy life expectancy at birth </a:t>
                      </a:r>
                      <a:r>
                        <a:rPr lang="en-GB" sz="800" dirty="0">
                          <a:solidFill>
                            <a:srgbClr val="353E43"/>
                          </a:solidFill>
                          <a:effectLst/>
                          <a:latin typeface="Arial" panose="020B0604020202020204" pitchFamily="34" charset="0"/>
                          <a:ea typeface="+mn-ea"/>
                          <a:cs typeface="Times New Roman" panose="02020603050405020304" pitchFamily="18" charset="0"/>
                        </a:rPr>
                        <a:t> - (2018-20)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is an indicator that measures the average number of years a person would expect to live in good health based on contemporary mortality rates and prevalence of self reported good health.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9986560"/>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1"/>
                        </a:rPr>
                        <a:t>Quality and Outcomes Framework (QOF) 2020/21</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Quality and Outcomes Framework (QOF) report for 2020/21 contains indicators across a range of key areas of clinical care and public health, and is used to assess and reward quality of care provision in general practice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NHSE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995701"/>
                  </a:ext>
                </a:extLst>
              </a:tr>
              <a:tr h="261148">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2"/>
                        </a:rPr>
                        <a:t>Sports England</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Active Lives Surveys (2020-21)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Data from two surveys: Active Lives Adult, which is published twice a year and Active Lives Children and Young People, which is published annually.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Sports England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1129"/>
                  </a:ext>
                </a:extLst>
              </a:tr>
              <a:tr h="245660">
                <a:tc>
                  <a:txBody>
                    <a:bodyPr/>
                    <a:lstStyle/>
                    <a:p>
                      <a:pPr marL="0" marR="0" indent="0" algn="l" rtl="0">
                        <a:lnSpc>
                          <a:spcPct val="100000"/>
                        </a:lnSpc>
                        <a:spcBef>
                          <a:spcPts val="0"/>
                        </a:spcBef>
                        <a:spcAft>
                          <a:spcPts val="0"/>
                        </a:spcAft>
                        <a:buClr>
                          <a:srgbClr val="000000"/>
                        </a:buClr>
                        <a:buFont typeface="Arial"/>
                        <a:buNone/>
                      </a:pPr>
                      <a:r>
                        <a:rPr lang="en-GB" sz="800" b="0" i="0" u="none" strike="noStrike" cap="none" dirty="0">
                          <a:solidFill>
                            <a:srgbClr val="FFFFFF">
                              <a:lumMod val="50000"/>
                            </a:srgbClr>
                          </a:solidFill>
                          <a:latin typeface="+mn-lt"/>
                          <a:ea typeface="+mn-ea"/>
                          <a:cs typeface="Arial" panose="020B0604020202020204" pitchFamily="34" charset="0"/>
                          <a:sym typeface="Arial"/>
                          <a:hlinkClick r:id="rId13">
                            <a:extLst>
                              <a:ext uri="{A12FA001-AC4F-418D-AE19-62706E023703}">
                                <ahyp:hlinkClr xmlns:ahyp="http://schemas.microsoft.com/office/drawing/2018/hyperlinkcolor" val="tx"/>
                              </a:ext>
                            </a:extLst>
                          </a:hlinkClick>
                        </a:rPr>
                        <a:t>State of London Report – </a:t>
                      </a:r>
                      <a:r>
                        <a:rPr lang="en-GB" sz="800" b="0" i="0" u="none" strike="noStrike" cap="none" dirty="0">
                          <a:solidFill>
                            <a:srgbClr val="FFFFFF">
                              <a:lumMod val="50000"/>
                            </a:srgbClr>
                          </a:solidFill>
                          <a:latin typeface="+mn-lt"/>
                          <a:ea typeface="+mn-ea"/>
                          <a:cs typeface="Arial" panose="020B0604020202020204" pitchFamily="34" charset="0"/>
                          <a:sym typeface="Arial"/>
                        </a:rPr>
                        <a:t>Dashboard </a:t>
                      </a:r>
                      <a:r>
                        <a:rPr lang="en-GB" sz="800" b="0" i="0" u="none" strike="noStrike" cap="none" dirty="0">
                          <a:solidFill>
                            <a:srgbClr val="000000"/>
                          </a:solidFill>
                          <a:effectLst/>
                          <a:latin typeface="Arial" panose="020B0604020202020204" pitchFamily="34" charset="0"/>
                          <a:ea typeface="+mn-ea"/>
                          <a:cs typeface="Times New Roman" panose="02020603050405020304" pitchFamily="18" charset="0"/>
                          <a:sym typeface="Arial"/>
                        </a:rPr>
                        <a:t>(2022)</a:t>
                      </a:r>
                      <a:r>
                        <a:rPr lang="en-GB" sz="800" b="0" i="0" u="none" strike="noStrike" cap="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Arial"/>
                        </a:rPr>
                        <a:t> </a:t>
                      </a:r>
                    </a:p>
                  </a:txBody>
                  <a:tcPr marL="68580" marR="68580" marT="0" marB="0"/>
                </a:tc>
                <a:tc>
                  <a:txBody>
                    <a:bodyPr/>
                    <a:lstStyle/>
                    <a:p>
                      <a:r>
                        <a:rPr lang="en-GB" sz="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This report provides updates on a range of indicators relevant to the Mayor’s policy and strategy including areas such as housing, demography and economy and labour market</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8917151"/>
                  </a:ext>
                </a:extLst>
              </a:tr>
              <a:tr h="300250">
                <a:tc>
                  <a:txBody>
                    <a:bodyPr/>
                    <a:lstStyle/>
                    <a:p>
                      <a:r>
                        <a:rPr lang="en-US" sz="800" u="sng" dirty="0">
                          <a:solidFill>
                            <a:srgbClr val="5C6970"/>
                          </a:solidFill>
                          <a:effectLst/>
                          <a:latin typeface="Arial" panose="020B0604020202020204" pitchFamily="34" charset="0"/>
                          <a:ea typeface="+mn-ea"/>
                          <a:cs typeface="Times New Roman" panose="02020603050405020304" pitchFamily="18" charset="0"/>
                          <a:hlinkClick r:id="rId14"/>
                        </a:rPr>
                        <a:t>TfL (2021) ‘Travel in London Report </a:t>
                      </a:r>
                      <a:r>
                        <a:rPr lang="en-US" sz="800" u="sng" dirty="0">
                          <a:solidFill>
                            <a:srgbClr val="353E43"/>
                          </a:solidFill>
                          <a:effectLst/>
                          <a:latin typeface="Arial" panose="020B0604020202020204" pitchFamily="34" charset="0"/>
                          <a:ea typeface="+mn-ea"/>
                          <a:cs typeface="Times New Roman" panose="02020603050405020304" pitchFamily="18" charset="0"/>
                          <a:hlinkClick r:id="rId14"/>
                        </a:rPr>
                        <a:t>14</a:t>
                      </a:r>
                      <a:r>
                        <a:rPr lang="en-US" sz="800" dirty="0">
                          <a:solidFill>
                            <a:srgbClr val="353E43"/>
                          </a:solidFill>
                          <a:effectLst/>
                          <a:latin typeface="Arial" panose="020B0604020202020204" pitchFamily="34" charset="0"/>
                          <a:ea typeface="+mn-ea"/>
                          <a:cs typeface="Times New Roman" panose="02020603050405020304" pitchFamily="18" charset="0"/>
                        </a:rPr>
                        <a:t>  (2021)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Travel in London is Transport for London’s (TfL’s) annual publication that </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summarises trends and developments relating to travel and transport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Transport for London (TFL)</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3645022"/>
                  </a:ext>
                </a:extLst>
              </a:tr>
            </a:tbl>
          </a:graphicData>
        </a:graphic>
      </p:graphicFrame>
    </p:spTree>
    <p:extLst>
      <p:ext uri="{BB962C8B-B14F-4D97-AF65-F5344CB8AC3E}">
        <p14:creationId xmlns:p14="http://schemas.microsoft.com/office/powerpoint/2010/main" val="366428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C METHODOLOGY</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marL="28575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Greater London Authority (GLA) Health, GLA City Intelligence Unit, Office for Health Improvement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and Disparities London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(OHID), </a:t>
            </a:r>
            <a:r>
              <a:rPr lang="en-GB" sz="1400" b="0" i="0" dirty="0">
                <a:solidFill>
                  <a:srgbClr val="000000"/>
                </a:solidFill>
                <a:effectLst/>
                <a:latin typeface="Arial" panose="020B0604020202020204" pitchFamily="34" charset="0"/>
              </a:rPr>
              <a:t>Association of Directors of Public Health London (ADPH),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NHSE and Institute of Health Equity (IHE) have formed a data working group and collaboratively produced this snapshot of health inequalities issues in London, which can provide a platform for more in-depth work in specific areas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An adapted version of the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hlinkClick r:id="rId3"/>
              </a:rPr>
              <a:t>Kings Fund measures of health inequalities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has been used to help structure the deck and identify through iterative discussion, topic areas for inclusion to illustrate the breadth of inequalities challenges in London</a:t>
            </a:r>
          </a:p>
          <a:p>
            <a:pPr marL="742950" lvl="1" indent="-285750">
              <a:buClr>
                <a:srgbClr val="000000"/>
              </a:buClr>
              <a:buFont typeface="Arial" panose="020B0604020202020204" pitchFamily="34" charset="0"/>
              <a:buChar char="•"/>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Kings Fund </a:t>
            </a:r>
            <a:r>
              <a:rPr lang="en-GB" sz="1400" kern="0" dirty="0">
                <a:solidFill>
                  <a:srgbClr val="353E43"/>
                </a:solidFill>
                <a:latin typeface="Arial"/>
                <a:cs typeface="Arial"/>
                <a:sym typeface="Arial"/>
              </a:rPr>
              <a:t>advise inequalities can be measured through difference in h</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ealth status, wider determinants of health behavioural risks factors, access to care and quality and experience of care</a:t>
            </a:r>
          </a:p>
          <a:p>
            <a:pPr marL="742950" lvl="1" indent="-285750">
              <a:buClr>
                <a:srgbClr val="000000"/>
              </a:buClr>
              <a:buFont typeface="Arial" panose="020B0604020202020204" pitchFamily="34" charset="0"/>
              <a:buChar char="•"/>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structure of this slide deck, is similarly divided in parts, covering current context, health inequality in health status, wider determinants, health behavioural risk factors, death and illness and healthcare inequalities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Given its central importance as the root cause of health inequalities, the wider determinants part is additionally been structured to mirror the Marmot 8 Principles as laid out in </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hlinkClick r:id="rId4"/>
              </a:rPr>
              <a:t>Health Equity in England Report: Marmot Review 10 years on</a:t>
            </a: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Give every child the best start in life</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Enabling children, young people and adults to maximise their capabilities</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Fair employment and good work for all</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Healthy standard of living for all</a:t>
            </a:r>
            <a:endParaRPr lang="en-GB" sz="1400" kern="0" dirty="0">
              <a:solidFill>
                <a:srgbClr val="353E43"/>
              </a:solidFill>
              <a:latin typeface="Arial"/>
              <a:cs typeface="Arial"/>
              <a:sym typeface="Arial"/>
            </a:endParaRPr>
          </a:p>
          <a:p>
            <a:pPr marL="800100" lvl="1" indent="-342900">
              <a:buClr>
                <a:srgbClr val="000000"/>
              </a:buClr>
              <a:buFont typeface="+mj-lt"/>
              <a:buAutoNum type="arabicPeriod"/>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Healthy and sustainable places and communities</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Ill Health prevention</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Racism and Discrimination</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i="0" u="none" strike="noStrike" kern="0" cap="none" spc="0" normalizeH="0" baseline="0" noProof="0" dirty="0">
                <a:ln>
                  <a:noFill/>
                </a:ln>
                <a:solidFill>
                  <a:srgbClr val="353E43"/>
                </a:solidFill>
                <a:effectLst/>
                <a:uLnTx/>
                <a:uFillTx/>
                <a:latin typeface="Arial"/>
                <a:ea typeface="+mn-ea"/>
                <a:cs typeface="Arial"/>
                <a:sym typeface="Arial"/>
              </a:rPr>
              <a:t>Environmental Sustainability and Equity</a:t>
            </a: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380297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C METHODOLOGY</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For illustrative purposes and to highlight the breadth of inequalities, where possible, inequalities have been examined across 4 dimensions (deprivation, geography, protected characteristics and inclusion health</a:t>
            </a:r>
            <a:r>
              <a:rPr lang="en-GB" sz="1400" kern="0" dirty="0">
                <a:solidFill>
                  <a:srgbClr val="353E43"/>
                </a:solidFill>
                <a:latin typeface="Arial"/>
                <a:cs typeface="Arial"/>
                <a:sym typeface="Arial"/>
              </a:rPr>
              <a:t>)</a:t>
            </a: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sources of data available have been identified from existing published primary and secondary data sources, working in partnership through iterative discussion and latest available data for indicators (at the timing of writing this report) and from reports was used where possible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400" b="1" kern="0" dirty="0">
              <a:solidFill>
                <a:srgbClr val="353E43"/>
              </a:solidFill>
              <a:latin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We </a:t>
            </a:r>
            <a:r>
              <a:rPr kumimoji="0" lang="en-GB" sz="1400" b="1" i="0" u="none" strike="noStrike" kern="0" cap="none" spc="0" normalizeH="0" baseline="0" noProof="0" dirty="0">
                <a:ln>
                  <a:noFill/>
                </a:ln>
                <a:solidFill>
                  <a:srgbClr val="353E43"/>
                </a:solidFill>
                <a:effectLst/>
                <a:uLnTx/>
                <a:uFillTx/>
                <a:latin typeface="Arial"/>
                <a:ea typeface="+mn-ea"/>
                <a:cs typeface="Arial"/>
                <a:sym typeface="Arial"/>
              </a:rPr>
              <a:t>aim</a:t>
            </a: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 to use this work to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Provide a high level overview of major inequalities issues affecting London in a ready-to-use accessible format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Highlight existing data resources available in London to measure inequalities around a shared overarching narrative that system colleagues can use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Provide a platform for partnership work on inequalities across London such as identifying key gaps in intelligence, that would help improve understanding of inequalities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Provide a resource which colleagues working on health intelligence and strategic work on inequalities can use as a reference point </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97806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D LIMITATIONS</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a:buClr>
                <a:srgbClr val="000000"/>
              </a:buClr>
              <a:defRPr/>
            </a:pPr>
            <a:r>
              <a:rPr lang="en-GB" sz="1400" kern="0" dirty="0">
                <a:solidFill>
                  <a:srgbClr val="353E43"/>
                </a:solidFill>
                <a:latin typeface="Arial"/>
                <a:cs typeface="Arial"/>
              </a:rPr>
              <a:t>We want to transparently acknowledge </a:t>
            </a:r>
            <a:r>
              <a:rPr lang="en-GB" sz="1400" b="1" kern="0" dirty="0">
                <a:solidFill>
                  <a:srgbClr val="353E43"/>
                </a:solidFill>
                <a:latin typeface="Arial"/>
                <a:cs typeface="Arial"/>
              </a:rPr>
              <a:t>limitations</a:t>
            </a:r>
            <a:r>
              <a:rPr lang="en-GB" sz="1400" kern="0" dirty="0">
                <a:solidFill>
                  <a:srgbClr val="353E43"/>
                </a:solidFill>
                <a:latin typeface="Arial"/>
                <a:cs typeface="Arial"/>
              </a:rPr>
              <a:t> of this report including:</a:t>
            </a:r>
          </a:p>
          <a:p>
            <a:pPr>
              <a:buClr>
                <a:srgbClr val="000000"/>
              </a:buClr>
              <a:defRPr/>
            </a:pPr>
            <a:endParaRPr lang="en-GB" sz="1400" kern="0" dirty="0">
              <a:solidFill>
                <a:srgbClr val="353E43"/>
              </a:solidFill>
              <a:latin typeface="Arial"/>
              <a:cs typeface="Arial"/>
            </a:endParaRPr>
          </a:p>
          <a:p>
            <a:pPr marL="342900" indent="-342900">
              <a:buClr>
                <a:srgbClr val="000000"/>
              </a:buClr>
              <a:buFont typeface="+mj-lt"/>
              <a:buAutoNum type="arabicPeriod"/>
              <a:defRPr/>
            </a:pPr>
            <a:r>
              <a:rPr lang="en-GB" sz="1400" kern="0" dirty="0">
                <a:solidFill>
                  <a:srgbClr val="353E43"/>
                </a:solidFill>
                <a:latin typeface="Arial"/>
                <a:cs typeface="Arial"/>
              </a:rPr>
              <a:t>This is only a snapshot of inequalities issues in London and not intended to comprehensively cover all inequalities issues affecting London, every inequality dimension for every issue, or every factor driving inequalities in London. </a:t>
            </a:r>
          </a:p>
          <a:p>
            <a:pPr marL="800100" lvl="1" indent="-342900">
              <a:buClr>
                <a:srgbClr val="000000"/>
              </a:buClr>
              <a:buFont typeface="Arial" panose="020B0604020202020204" pitchFamily="34" charset="0"/>
              <a:buChar char="•"/>
              <a:defRPr/>
            </a:pPr>
            <a:r>
              <a:rPr lang="en-GB" sz="1400" kern="0" dirty="0">
                <a:solidFill>
                  <a:srgbClr val="353E43"/>
                </a:solidFill>
                <a:latin typeface="Arial"/>
                <a:cs typeface="Arial"/>
              </a:rPr>
              <a:t>This is intended as a resource to provide a platform for partners across London to raise inequalities issues, and commence further in-depth work as needed, or raise the case for specific actions only</a:t>
            </a:r>
          </a:p>
          <a:p>
            <a:pPr marL="342900" indent="-342900">
              <a:buClr>
                <a:srgbClr val="000000"/>
              </a:buClr>
              <a:buFont typeface="+mj-lt"/>
              <a:buAutoNum type="arabicPeriod"/>
              <a:defRPr/>
            </a:pPr>
            <a:r>
              <a:rPr lang="en-GB" sz="1400" kern="0" dirty="0">
                <a:solidFill>
                  <a:srgbClr val="353E43"/>
                </a:solidFill>
                <a:latin typeface="Arial"/>
                <a:cs typeface="Arial"/>
              </a:rPr>
              <a:t>This report contains only data that is published in the public domain only</a:t>
            </a:r>
          </a:p>
          <a:p>
            <a:pPr marL="342900" indent="-342900">
              <a:buClr>
                <a:srgbClr val="000000"/>
              </a:buClr>
              <a:buFont typeface="+mj-lt"/>
              <a:buAutoNum type="arabicPeriod"/>
              <a:defRPr/>
            </a:pPr>
            <a:r>
              <a:rPr lang="en-GB" sz="1400" kern="0" dirty="0">
                <a:solidFill>
                  <a:srgbClr val="353E43"/>
                </a:solidFill>
                <a:latin typeface="Arial"/>
                <a:cs typeface="Arial"/>
              </a:rPr>
              <a:t>This report has used the latest intelligence available and known to colleagues across the data working group, at the time of writing, for topic areas discussed, and recognises others may be available or published since the time of completion</a:t>
            </a:r>
          </a:p>
          <a:p>
            <a:pPr marL="800100" lvl="1" indent="-342900">
              <a:buClr>
                <a:srgbClr val="000000"/>
              </a:buClr>
              <a:buFont typeface="Arial" panose="020B0604020202020204" pitchFamily="34" charset="0"/>
              <a:buChar char="•"/>
              <a:defRPr/>
            </a:pPr>
            <a:r>
              <a:rPr lang="en-GB" sz="1400" kern="0" dirty="0">
                <a:solidFill>
                  <a:srgbClr val="353E43"/>
                </a:solidFill>
                <a:latin typeface="Arial"/>
                <a:cs typeface="Arial"/>
              </a:rPr>
              <a:t>This also means that data for different topics will be more up to date than others</a:t>
            </a:r>
          </a:p>
          <a:p>
            <a:pPr marL="342900" indent="-342900" fontAlgn="base">
              <a:buClr>
                <a:srgbClr val="000000"/>
              </a:buClr>
              <a:buFont typeface="+mj-lt"/>
              <a:buAutoNum type="arabicPeriod"/>
              <a:defRPr/>
            </a:pPr>
            <a:r>
              <a:rPr lang="en-GB" sz="1400" kern="0" dirty="0">
                <a:solidFill>
                  <a:srgbClr val="353E43"/>
                </a:solidFill>
                <a:latin typeface="Arial"/>
                <a:cs typeface="Arial"/>
              </a:rPr>
              <a:t>This report cannot be used in isolation to prioritise health inequalities issues in London or indeed Identify actions needed to address inequalities which are beyond its scope</a:t>
            </a:r>
          </a:p>
          <a:p>
            <a:pPr marL="342900" indent="-342900" fontAlgn="base">
              <a:buClr>
                <a:srgbClr val="000000"/>
              </a:buClr>
              <a:buFont typeface="+mj-lt"/>
              <a:buAutoNum type="arabicPeriod"/>
              <a:defRPr/>
            </a:pPr>
            <a:r>
              <a:rPr lang="en-GB" sz="1400" kern="0" dirty="0">
                <a:solidFill>
                  <a:srgbClr val="353E43"/>
                </a:solidFill>
                <a:latin typeface="Arial"/>
                <a:cs typeface="Arial"/>
              </a:rPr>
              <a:t>The report has focused most on wider determinants and inequalities within, and less so on </a:t>
            </a:r>
            <a:r>
              <a:rPr lang="en-GB" sz="1400" kern="0">
                <a:solidFill>
                  <a:srgbClr val="353E43"/>
                </a:solidFill>
                <a:latin typeface="Arial"/>
                <a:cs typeface="Arial"/>
              </a:rPr>
              <a:t>health behaviours </a:t>
            </a:r>
            <a:r>
              <a:rPr lang="en-GB" sz="1400" kern="0" dirty="0">
                <a:solidFill>
                  <a:srgbClr val="353E43"/>
                </a:solidFill>
                <a:latin typeface="Arial"/>
                <a:cs typeface="Arial"/>
              </a:rPr>
              <a:t>and health protection which has been covered in other published resources such as the </a:t>
            </a:r>
            <a:r>
              <a:rPr lang="en-GB" sz="1400" kern="0" dirty="0">
                <a:solidFill>
                  <a:srgbClr val="353E43"/>
                </a:solidFill>
                <a:latin typeface="Arial"/>
                <a:cs typeface="Arial"/>
                <a:hlinkClick r:id="rId3"/>
              </a:rPr>
              <a:t>Health Profile for London</a:t>
            </a:r>
            <a:r>
              <a:rPr lang="en-GB" sz="1400" kern="0" dirty="0">
                <a:solidFill>
                  <a:srgbClr val="353E43"/>
                </a:solidFill>
                <a:latin typeface="Arial"/>
                <a:cs typeface="Arial"/>
              </a:rPr>
              <a:t>.</a:t>
            </a:r>
          </a:p>
          <a:p>
            <a:pPr marL="342900" indent="-342900">
              <a:buClr>
                <a:srgbClr val="000000"/>
              </a:buClr>
              <a:buFont typeface="+mj-lt"/>
              <a:buAutoNum type="arabicPeriod"/>
              <a:defRPr/>
            </a:pPr>
            <a:r>
              <a:rPr lang="en-GB" sz="1400" kern="0" dirty="0">
                <a:solidFill>
                  <a:srgbClr val="353E43"/>
                </a:solidFill>
                <a:latin typeface="Arial"/>
                <a:cs typeface="Arial"/>
              </a:rPr>
              <a:t>Specific limitations in terms of how data has been developed, cut and presented have been highlighted throughout where possible</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254730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353D42"/>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dirty="0">
                <a:solidFill>
                  <a:schemeClr val="lt1"/>
                </a:solidFill>
                <a:latin typeface="Arial"/>
                <a:ea typeface="Arial"/>
                <a:cs typeface="Arial"/>
                <a:sym typeface="Arial"/>
              </a:rPr>
              <a:t>END</a:t>
            </a:r>
          </a:p>
        </p:txBody>
      </p:sp>
      <p:cxnSp>
        <p:nvCxnSpPr>
          <p:cNvPr id="242" name="Google Shape;242;p2"/>
          <p:cNvCxnSpPr/>
          <p:nvPr/>
        </p:nvCxnSpPr>
        <p:spPr>
          <a:xfrm>
            <a:off x="666543" y="4102177"/>
            <a:ext cx="10945999" cy="0"/>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97558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A – DATA SOURCES BY TOPIC</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2467864191"/>
              </p:ext>
            </p:extLst>
          </p:nvPr>
        </p:nvGraphicFramePr>
        <p:xfrm>
          <a:off x="497308" y="1183481"/>
          <a:ext cx="11046354" cy="5493004"/>
        </p:xfrm>
        <a:graphic>
          <a:graphicData uri="http://schemas.openxmlformats.org/drawingml/2006/table">
            <a:tbl>
              <a:tblPr firstRow="1" bandRow="1">
                <a:tableStyleId>{5C22544A-7EE6-4342-B048-85BDC9FD1C3A}</a:tableStyleId>
              </a:tblPr>
              <a:tblGrid>
                <a:gridCol w="2109414">
                  <a:extLst>
                    <a:ext uri="{9D8B030D-6E8A-4147-A177-3AD203B41FA5}">
                      <a16:colId xmlns:a16="http://schemas.microsoft.com/office/drawing/2014/main" val="2640137399"/>
                    </a:ext>
                  </a:extLst>
                </a:gridCol>
                <a:gridCol w="4776717">
                  <a:extLst>
                    <a:ext uri="{9D8B030D-6E8A-4147-A177-3AD203B41FA5}">
                      <a16:colId xmlns:a16="http://schemas.microsoft.com/office/drawing/2014/main" val="2111083617"/>
                    </a:ext>
                  </a:extLst>
                </a:gridCol>
                <a:gridCol w="2393542">
                  <a:extLst>
                    <a:ext uri="{9D8B030D-6E8A-4147-A177-3AD203B41FA5}">
                      <a16:colId xmlns:a16="http://schemas.microsoft.com/office/drawing/2014/main" val="2805475138"/>
                    </a:ext>
                  </a:extLst>
                </a:gridCol>
                <a:gridCol w="1766681">
                  <a:extLst>
                    <a:ext uri="{9D8B030D-6E8A-4147-A177-3AD203B41FA5}">
                      <a16:colId xmlns:a16="http://schemas.microsoft.com/office/drawing/2014/main" val="1417856253"/>
                    </a:ext>
                  </a:extLst>
                </a:gridCol>
              </a:tblGrid>
              <a:tr h="395619">
                <a:tc>
                  <a:txBody>
                    <a:bodyPr/>
                    <a:lstStyle/>
                    <a:p>
                      <a:r>
                        <a:rPr lang="en-GB" sz="1000" dirty="0"/>
                        <a:t>Topic</a:t>
                      </a:r>
                    </a:p>
                  </a:txBody>
                  <a:tcPr/>
                </a:tc>
                <a:tc>
                  <a:txBody>
                    <a:bodyPr/>
                    <a:lstStyle/>
                    <a:p>
                      <a:r>
                        <a:rPr lang="en-GB" sz="1000" dirty="0"/>
                        <a:t>Data Source</a:t>
                      </a:r>
                    </a:p>
                  </a:txBody>
                  <a:tcPr/>
                </a:tc>
                <a:tc>
                  <a:txBody>
                    <a:bodyPr/>
                    <a:lstStyle/>
                    <a:p>
                      <a:r>
                        <a:rPr lang="en-GB" sz="1000" dirty="0"/>
                        <a:t>Frequency of Publication</a:t>
                      </a:r>
                    </a:p>
                  </a:txBody>
                  <a:tcPr/>
                </a:tc>
                <a:tc>
                  <a:txBody>
                    <a:bodyPr/>
                    <a:lstStyle/>
                    <a:p>
                      <a:r>
                        <a:rPr lang="en-GB" sz="1000" dirty="0"/>
                        <a:t>Latest year of data available</a:t>
                      </a:r>
                    </a:p>
                  </a:txBody>
                  <a:tcPr/>
                </a:tc>
                <a:extLst>
                  <a:ext uri="{0D108BD9-81ED-4DB2-BD59-A6C34878D82A}">
                    <a16:rowId xmlns:a16="http://schemas.microsoft.com/office/drawing/2014/main" val="1564223460"/>
                  </a:ext>
                </a:extLst>
              </a:tr>
              <a:tr h="274534">
                <a:tc>
                  <a:txBody>
                    <a:bodyPr/>
                    <a:lstStyle/>
                    <a:p>
                      <a:r>
                        <a:rPr lang="en-GB" sz="1000" b="1" dirty="0"/>
                        <a:t>PART 1</a:t>
                      </a:r>
                    </a:p>
                  </a:txBody>
                  <a:tcPr/>
                </a:tc>
                <a:tc>
                  <a:txBody>
                    <a:bodyPr/>
                    <a:lstStyle/>
                    <a:p>
                      <a:r>
                        <a:rPr lang="en-GB" sz="1000" b="1" dirty="0"/>
                        <a:t>CURRENT CONTEXT</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836995701"/>
                  </a:ext>
                </a:extLst>
              </a:tr>
              <a:tr h="534103">
                <a:tc>
                  <a:txBody>
                    <a:bodyPr/>
                    <a:lstStyle/>
                    <a:p>
                      <a:r>
                        <a:rPr lang="en-GB" sz="1000" dirty="0"/>
                        <a:t>Demography in London</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3">
                            <a:extLst>
                              <a:ext uri="{A12FA001-AC4F-418D-AE19-62706E023703}">
                                <ahyp:hlinkClr xmlns:ahyp="http://schemas.microsoft.com/office/drawing/2018/hyperlinkcolor" val="tx"/>
                              </a:ext>
                            </a:extLst>
                          </a:hlinkClick>
                        </a:rPr>
                        <a:t>England Wales Census, 2021 </a:t>
                      </a:r>
                      <a:endParaRPr lang="en-US" sz="1000" b="0" i="0" u="none" strike="noStrike" cap="none" dirty="0">
                        <a:solidFill>
                          <a:srgbClr val="FFFFFF">
                            <a:lumMod val="50000"/>
                          </a:srgbClr>
                        </a:solidFill>
                        <a:latin typeface="+mn-lt"/>
                        <a:ea typeface="+mn-ea"/>
                        <a:cs typeface="Arial" panose="020B0604020202020204" pitchFamily="34" charset="0"/>
                        <a:sym typeface="Arial"/>
                      </a:endParaRPr>
                    </a:p>
                    <a:p>
                      <a:pPr marL="228600" indent="-228600">
                        <a:buAutoNum type="arabicParenR"/>
                      </a:pPr>
                      <a:r>
                        <a:rPr lang="en-GB" sz="1000" dirty="0">
                          <a:solidFill>
                            <a:srgbClr val="FFFFFF">
                              <a:lumMod val="50000"/>
                            </a:srgbClr>
                          </a:solidFill>
                          <a:cs typeface="Arial" panose="020B0604020202020204" pitchFamily="34" charset="0"/>
                          <a:hlinkClick r:id="rId4">
                            <a:extLst>
                              <a:ext uri="{A12FA001-AC4F-418D-AE19-62706E023703}">
                                <ahyp:hlinkClr xmlns:ahyp="http://schemas.microsoft.com/office/drawing/2018/hyperlinkcolor" val="tx"/>
                              </a:ext>
                            </a:extLst>
                          </a:hlinkClick>
                        </a:rPr>
                        <a:t>Population change in London during the pandemic</a:t>
                      </a:r>
                      <a:r>
                        <a:rPr lang="en-GB" sz="1000" dirty="0">
                          <a:solidFill>
                            <a:srgbClr val="FFFFFF">
                              <a:lumMod val="50000"/>
                            </a:srgbClr>
                          </a:solidFill>
                          <a:cs typeface="Arial" panose="020B0604020202020204" pitchFamily="34" charset="0"/>
                        </a:rPr>
                        <a:t> </a:t>
                      </a:r>
                    </a:p>
                    <a:p>
                      <a:pPr marL="228600" indent="-228600">
                        <a:buAutoNum type="arabicParenR"/>
                      </a:pPr>
                      <a:r>
                        <a:rPr lang="en-GB" sz="1000" dirty="0">
                          <a:solidFill>
                            <a:srgbClr val="FFFFFF">
                              <a:lumMod val="50000"/>
                            </a:srgbClr>
                          </a:solidFill>
                          <a:cs typeface="Arial" panose="020B0604020202020204" pitchFamily="34" charset="0"/>
                          <a:hlinkClick r:id="rId5">
                            <a:extLst>
                              <a:ext uri="{A12FA001-AC4F-418D-AE19-62706E023703}">
                                <ahyp:hlinkClr xmlns:ahyp="http://schemas.microsoft.com/office/drawing/2018/hyperlinkcolor" val="tx"/>
                              </a:ext>
                            </a:extLst>
                          </a:hlinkClick>
                        </a:rPr>
                        <a:t>Earnings and employment from PAYE </a:t>
                      </a:r>
                      <a:endParaRPr lang="en-GB" sz="1000" dirty="0">
                        <a:solidFill>
                          <a:srgbClr val="FFFFFF">
                            <a:lumMod val="50000"/>
                          </a:srgbClr>
                        </a:solidFill>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sng" strike="noStrike" cap="none" dirty="0">
                          <a:solidFill>
                            <a:srgbClr val="353E43"/>
                          </a:solidFill>
                          <a:effectLst/>
                          <a:latin typeface="+mn-lt"/>
                          <a:ea typeface="Times New Roman" panose="02020603050405020304" pitchFamily="18" charset="0"/>
                          <a:cs typeface="Times New Roman" panose="02020603050405020304" pitchFamily="18" charset="0"/>
                          <a:sym typeface="Arial"/>
                          <a:hlinkClick r:id="rId6"/>
                        </a:rPr>
                        <a:t>Census 2021 first release - CIU Report on London Datastore (2022)</a:t>
                      </a:r>
                      <a:endParaRPr lang="en-GB" sz="1600" dirty="0">
                        <a:effectLst/>
                        <a:latin typeface="+mn-lt"/>
                        <a:ea typeface="Times New Roman" panose="02020603050405020304" pitchFamily="18" charset="0"/>
                        <a:cs typeface="Times New Roman" panose="02020603050405020304" pitchFamily="18" charset="0"/>
                      </a:endParaRPr>
                    </a:p>
                  </a:txBody>
                  <a:tcPr/>
                </a:tc>
                <a:tc>
                  <a:txBody>
                    <a:bodyPr/>
                    <a:lstStyle/>
                    <a:p>
                      <a:r>
                        <a:rPr lang="en-GB" sz="1000" dirty="0"/>
                        <a:t>10 yearly</a:t>
                      </a:r>
                    </a:p>
                    <a:p>
                      <a:r>
                        <a:rPr lang="en-GB" sz="1000" dirty="0"/>
                        <a:t>Once-off report</a:t>
                      </a:r>
                    </a:p>
                    <a:p>
                      <a:r>
                        <a:rPr lang="en-GB" sz="1000" dirty="0"/>
                        <a:t>Multiple reports yearly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2022</a:t>
                      </a:r>
                    </a:p>
                  </a:txBody>
                  <a:tcPr/>
                </a:tc>
                <a:extLst>
                  <a:ext uri="{0D108BD9-81ED-4DB2-BD59-A6C34878D82A}">
                    <a16:rowId xmlns:a16="http://schemas.microsoft.com/office/drawing/2014/main" val="3491591147"/>
                  </a:ext>
                </a:extLst>
              </a:tr>
              <a:tr h="280300">
                <a:tc>
                  <a:txBody>
                    <a:bodyPr/>
                    <a:lstStyle/>
                    <a:p>
                      <a:r>
                        <a:rPr lang="en-GB" sz="1000" dirty="0"/>
                        <a:t>Covid-19 and London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UK Government Covid-19 Dashboard</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Health Profile for England, 2021</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Excess mortality in England and English region </a:t>
                      </a:r>
                      <a:r>
                        <a:rPr lang="en-GB" sz="1000" b="0" i="0" u="none" strike="noStrike" cap="none" dirty="0">
                          <a:solidFill>
                            <a:srgbClr val="FFFFFF">
                              <a:lumMod val="50000"/>
                            </a:srgbClr>
                          </a:solidFill>
                          <a:latin typeface="+mn-lt"/>
                          <a:ea typeface="+mn-ea"/>
                          <a:cs typeface="Arial" panose="020B0604020202020204" pitchFamily="34" charset="0"/>
                          <a:sym typeface="Arial"/>
                        </a:rPr>
                        <a:t> </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0">
                            <a:extLst>
                              <a:ext uri="{A12FA001-AC4F-418D-AE19-62706E023703}">
                                <ahyp:hlinkClr xmlns:ahyp="http://schemas.microsoft.com/office/drawing/2018/hyperlinkcolor" val="tx"/>
                              </a:ext>
                            </a:extLst>
                          </a:hlinkClick>
                        </a:rPr>
                        <a:t>Beyond the data: Understanding the impact of COVID-19 on BAME groups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Weekly</a:t>
                      </a:r>
                    </a:p>
                    <a:p>
                      <a:r>
                        <a:rPr lang="en-GB" sz="1000" dirty="0"/>
                        <a:t>Annual</a:t>
                      </a:r>
                    </a:p>
                    <a:p>
                      <a:r>
                        <a:rPr lang="en-GB" sz="1000" dirty="0"/>
                        <a:t>Multiple updates yearly</a:t>
                      </a:r>
                    </a:p>
                    <a:p>
                      <a:r>
                        <a:rPr lang="en-GB" sz="1000" dirty="0"/>
                        <a:t>Once-off report</a:t>
                      </a:r>
                    </a:p>
                  </a:txBody>
                  <a:tcPr/>
                </a:tc>
                <a:tc>
                  <a:txBody>
                    <a:bodyPr/>
                    <a:lstStyle/>
                    <a:p>
                      <a:r>
                        <a:rPr lang="en-GB" sz="1000" dirty="0"/>
                        <a:t>2022</a:t>
                      </a:r>
                    </a:p>
                    <a:p>
                      <a:r>
                        <a:rPr lang="en-GB" sz="1000" dirty="0"/>
                        <a:t>2021</a:t>
                      </a:r>
                    </a:p>
                    <a:p>
                      <a:r>
                        <a:rPr lang="en-GB" sz="1000" dirty="0"/>
                        <a:t>2022</a:t>
                      </a:r>
                    </a:p>
                    <a:p>
                      <a:r>
                        <a:rPr lang="en-GB" sz="1000" dirty="0"/>
                        <a:t>2020</a:t>
                      </a:r>
                    </a:p>
                  </a:txBody>
                  <a:tcPr/>
                </a:tc>
                <a:extLst>
                  <a:ext uri="{0D108BD9-81ED-4DB2-BD59-A6C34878D82A}">
                    <a16:rowId xmlns:a16="http://schemas.microsoft.com/office/drawing/2014/main" val="1640468123"/>
                  </a:ext>
                </a:extLst>
              </a:tr>
              <a:tr h="250944">
                <a:tc>
                  <a:txBody>
                    <a:bodyPr/>
                    <a:lstStyle/>
                    <a:p>
                      <a:r>
                        <a:rPr lang="en-GB" sz="1000" b="1" dirty="0"/>
                        <a:t>PART 2</a:t>
                      </a:r>
                    </a:p>
                  </a:txBody>
                  <a:tcPr/>
                </a:tc>
                <a:tc>
                  <a:txBody>
                    <a:bodyPr/>
                    <a:lstStyle/>
                    <a:p>
                      <a:pPr marL="0" marR="0" indent="0" algn="l" rtl="0">
                        <a:lnSpc>
                          <a:spcPct val="100000"/>
                        </a:lnSpc>
                        <a:spcBef>
                          <a:spcPts val="0"/>
                        </a:spcBef>
                        <a:spcAft>
                          <a:spcPts val="0"/>
                        </a:spcAft>
                        <a:buClr>
                          <a:srgbClr val="000000"/>
                        </a:buClr>
                        <a:buFont typeface="Arial"/>
                        <a:buNone/>
                      </a:pPr>
                      <a:r>
                        <a:rPr lang="en-GB" sz="1000" b="1" i="0" u="none" strike="noStrike" cap="none" dirty="0">
                          <a:solidFill>
                            <a:schemeClr val="tx1"/>
                          </a:solidFill>
                          <a:latin typeface="+mn-lt"/>
                          <a:ea typeface="+mn-ea"/>
                          <a:cs typeface="Arial" panose="020B0604020202020204" pitchFamily="34" charset="0"/>
                          <a:sym typeface="Arial"/>
                        </a:rPr>
                        <a:t>HEALTH INEQUALITY IN HEALTH STATUS</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672343675"/>
                  </a:ext>
                </a:extLst>
              </a:tr>
              <a:tr h="547780">
                <a:tc>
                  <a:txBody>
                    <a:bodyPr/>
                    <a:lstStyle/>
                    <a:p>
                      <a:r>
                        <a:rPr lang="en-GB" sz="1000" dirty="0"/>
                        <a:t>Life Expectancy</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1">
                            <a:extLst>
                              <a:ext uri="{A12FA001-AC4F-418D-AE19-62706E023703}">
                                <ahyp:hlinkClr xmlns:ahyp="http://schemas.microsoft.com/office/drawing/2018/hyperlinkcolor" val="tx"/>
                              </a:ext>
                            </a:extLst>
                          </a:hlinkClick>
                        </a:rPr>
                        <a:t>OHID CHIME tool</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ONS National Life Tables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3">
                            <a:extLst>
                              <a:ext uri="{A12FA001-AC4F-418D-AE19-62706E023703}">
                                <ahyp:hlinkClr xmlns:ahyp="http://schemas.microsoft.com/office/drawing/2018/hyperlinkcolor" val="tx"/>
                              </a:ext>
                            </a:extLst>
                          </a:hlinkClick>
                        </a:rPr>
                        <a:t>English indices of deprivation 2019: mapping resources</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Arial" panose="020B0604020202020204" pitchFamily="34" charset="0"/>
                          <a:cs typeface="Arial" panose="020B0604020202020204" pitchFamily="34" charset="0"/>
                        </a:rPr>
                        <a:t>Multiple times Annually</a:t>
                      </a:r>
                    </a:p>
                    <a:p>
                      <a:r>
                        <a:rPr lang="en-GB" sz="1000" dirty="0"/>
                        <a:t>Annual</a:t>
                      </a:r>
                    </a:p>
                    <a:p>
                      <a:r>
                        <a:rPr lang="en-GB" sz="1000" dirty="0"/>
                        <a:t>Variable</a:t>
                      </a:r>
                    </a:p>
                  </a:txBody>
                  <a:tcPr/>
                </a:tc>
                <a:tc>
                  <a:txBody>
                    <a:bodyPr/>
                    <a:lstStyle/>
                    <a:p>
                      <a:r>
                        <a:rPr lang="en-GB" sz="1000" dirty="0"/>
                        <a:t>2022</a:t>
                      </a:r>
                    </a:p>
                    <a:p>
                      <a:r>
                        <a:rPr lang="en-GB" sz="1000" dirty="0"/>
                        <a:t>2018-20</a:t>
                      </a:r>
                    </a:p>
                    <a:p>
                      <a:r>
                        <a:rPr lang="en-GB" sz="1000" dirty="0"/>
                        <a:t>2019</a:t>
                      </a:r>
                    </a:p>
                  </a:txBody>
                  <a:tcPr/>
                </a:tc>
                <a:extLst>
                  <a:ext uri="{0D108BD9-81ED-4DB2-BD59-A6C34878D82A}">
                    <a16:rowId xmlns:a16="http://schemas.microsoft.com/office/drawing/2014/main" val="2086678349"/>
                  </a:ext>
                </a:extLst>
              </a:tr>
              <a:tr h="547780">
                <a:tc>
                  <a:txBody>
                    <a:bodyPr/>
                    <a:lstStyle/>
                    <a:p>
                      <a:r>
                        <a:rPr lang="en-GB" sz="1000" dirty="0"/>
                        <a:t>Ethnicity and Health</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14">
                            <a:extLst>
                              <a:ext uri="{A12FA001-AC4F-418D-AE19-62706E023703}">
                                <ahyp:hlinkClr xmlns:ahyp="http://schemas.microsoft.com/office/drawing/2018/hyperlinkcolor" val="tx"/>
                              </a:ext>
                            </a:extLst>
                          </a:hlinkClick>
                        </a:rPr>
                        <a:t>ONS Ethnic Difference in Life Expectancy</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5">
                            <a:extLst>
                              <a:ext uri="{A12FA001-AC4F-418D-AE19-62706E023703}">
                                <ahyp:hlinkClr xmlns:ahyp="http://schemas.microsoft.com/office/drawing/2018/hyperlinkcolor" val="tx"/>
                              </a:ext>
                            </a:extLst>
                          </a:hlinkClick>
                        </a:rPr>
                        <a:t>COVID-19: review of disparities in risks and outcomes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6">
                            <a:extLst>
                              <a:ext uri="{A12FA001-AC4F-418D-AE19-62706E023703}">
                                <ahyp:hlinkClr xmlns:ahyp="http://schemas.microsoft.com/office/drawing/2018/hyperlinkcolor" val="tx"/>
                              </a:ext>
                            </a:extLst>
                          </a:hlinkClick>
                        </a:rPr>
                        <a:t>Ethnic disparities in the major causes of mortality and their risk factors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Variable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txBody>
                  <a:tcPr/>
                </a:tc>
                <a:tc>
                  <a:txBody>
                    <a:bodyPr/>
                    <a:lstStyle/>
                    <a:p>
                      <a:r>
                        <a:rPr lang="en-GB" sz="1000" dirty="0"/>
                        <a:t>2011-2014</a:t>
                      </a:r>
                    </a:p>
                    <a:p>
                      <a:r>
                        <a:rPr lang="en-GB" sz="1000" dirty="0"/>
                        <a:t>2020</a:t>
                      </a:r>
                    </a:p>
                    <a:p>
                      <a:r>
                        <a:rPr lang="en-GB" sz="1000" dirty="0"/>
                        <a:t>2021</a:t>
                      </a:r>
                    </a:p>
                  </a:txBody>
                  <a:tcPr/>
                </a:tc>
                <a:extLst>
                  <a:ext uri="{0D108BD9-81ED-4DB2-BD59-A6C34878D82A}">
                    <a16:rowId xmlns:a16="http://schemas.microsoft.com/office/drawing/2014/main" val="836996289"/>
                  </a:ext>
                </a:extLst>
              </a:tr>
              <a:tr h="1004264">
                <a:tc>
                  <a:txBody>
                    <a:bodyPr/>
                    <a:lstStyle/>
                    <a:p>
                      <a:r>
                        <a:rPr lang="en-GB" sz="1000" dirty="0"/>
                        <a:t>Inclusion Group and Health</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7"/>
                        </a:rPr>
                        <a:t>Inclusion Health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7">
                            <a:extLst>
                              <a:ext uri="{A12FA001-AC4F-418D-AE19-62706E023703}">
                                <ahyp:hlinkClr xmlns:ahyp="http://schemas.microsoft.com/office/drawing/2018/hyperlinkcolor" val="tx"/>
                              </a:ext>
                            </a:extLst>
                          </a:hlinkClick>
                        </a:rPr>
                        <a:t>London Datastore - CHAIN Reports </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8">
                            <a:extLst>
                              <a:ext uri="{A12FA001-AC4F-418D-AE19-62706E023703}">
                                <ahyp:hlinkClr xmlns:ahyp="http://schemas.microsoft.com/office/drawing/2018/hyperlinkcolor" val="tx"/>
                              </a:ext>
                            </a:extLst>
                          </a:hlinkClick>
                        </a:rPr>
                        <a:t>The impact of homelessness on health: a guide for local authorities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9">
                            <a:extLst>
                              <a:ext uri="{A12FA001-AC4F-418D-AE19-62706E023703}">
                                <ahyp:hlinkClr xmlns:ahyp="http://schemas.microsoft.com/office/drawing/2018/hyperlinkcolor" val="tx"/>
                              </a:ext>
                            </a:extLst>
                          </a:hlinkClick>
                        </a:rPr>
                        <a:t>Home Affairs Committee Report</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0">
                            <a:extLst>
                              <a:ext uri="{A12FA001-AC4F-418D-AE19-62706E023703}">
                                <ahyp:hlinkClr xmlns:ahyp="http://schemas.microsoft.com/office/drawing/2018/hyperlinkcolor" val="tx"/>
                              </a:ext>
                            </a:extLst>
                          </a:hlinkClick>
                        </a:rPr>
                        <a:t>Inspection of contingency asylum accommodation</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1">
                            <a:extLst>
                              <a:ext uri="{A12FA001-AC4F-418D-AE19-62706E023703}">
                                <ahyp:hlinkClr xmlns:ahyp="http://schemas.microsoft.com/office/drawing/2018/hyperlinkcolor" val="tx"/>
                              </a:ext>
                            </a:extLst>
                          </a:hlinkClick>
                        </a:rPr>
                        <a:t>Unique health challenges for refugees and asylum seekers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2"/>
                        </a:rPr>
                        <a:t>Why we're needed – London Gypsies and Travellers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3">
                            <a:extLst>
                              <a:ext uri="{A12FA001-AC4F-418D-AE19-62706E023703}">
                                <ahyp:hlinkClr xmlns:ahyp="http://schemas.microsoft.com/office/drawing/2018/hyperlinkcolor" val="tx"/>
                              </a:ext>
                            </a:extLst>
                          </a:hlinkClick>
                        </a:rPr>
                        <a:t>Aspinall Report</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Once-off guidance</a:t>
                      </a:r>
                    </a:p>
                    <a:p>
                      <a:r>
                        <a:rPr lang="en-GB" sz="1000" dirty="0"/>
                        <a:t>Quarterly and 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Once-off report</a:t>
                      </a:r>
                    </a:p>
                  </a:txBody>
                  <a:tcPr/>
                </a:tc>
                <a:tc>
                  <a:txBody>
                    <a:bodyPr/>
                    <a:lstStyle/>
                    <a:p>
                      <a:r>
                        <a:rPr lang="en-GB" sz="1000" dirty="0"/>
                        <a:t>2021</a:t>
                      </a:r>
                    </a:p>
                    <a:p>
                      <a:r>
                        <a:rPr lang="en-GB" sz="1000" dirty="0"/>
                        <a:t>2022</a:t>
                      </a:r>
                    </a:p>
                    <a:p>
                      <a:r>
                        <a:rPr lang="en-GB" sz="1000" dirty="0"/>
                        <a:t>2017</a:t>
                      </a:r>
                    </a:p>
                    <a:p>
                      <a:r>
                        <a:rPr lang="en-GB" sz="1000" dirty="0"/>
                        <a:t>2022</a:t>
                      </a:r>
                    </a:p>
                    <a:p>
                      <a:r>
                        <a:rPr lang="en-GB" sz="1000" dirty="0"/>
                        <a:t>2021</a:t>
                      </a:r>
                    </a:p>
                    <a:p>
                      <a:r>
                        <a:rPr lang="en-GB" sz="1000" dirty="0"/>
                        <a:t>2022</a:t>
                      </a:r>
                    </a:p>
                    <a:p>
                      <a:r>
                        <a:rPr lang="en-GB" sz="1000" dirty="0"/>
                        <a:t>2022</a:t>
                      </a:r>
                    </a:p>
                    <a:p>
                      <a:r>
                        <a:rPr lang="en-GB" sz="1000" dirty="0"/>
                        <a:t>2014</a:t>
                      </a:r>
                    </a:p>
                  </a:txBody>
                  <a:tcPr/>
                </a:tc>
                <a:extLst>
                  <a:ext uri="{0D108BD9-81ED-4DB2-BD59-A6C34878D82A}">
                    <a16:rowId xmlns:a16="http://schemas.microsoft.com/office/drawing/2014/main" val="870774493"/>
                  </a:ext>
                </a:extLst>
              </a:tr>
              <a:tr h="244491">
                <a:tc>
                  <a:txBody>
                    <a:bodyPr/>
                    <a:lstStyle/>
                    <a:p>
                      <a:r>
                        <a:rPr lang="en-GB" sz="1000" dirty="0"/>
                        <a:t>Healthy life Expectancy</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rPr>
                        <a:t>OHID Fingertips</a:t>
                      </a:r>
                      <a:r>
                        <a:rPr lang="en-GB" sz="1000" b="0" i="0" u="none" strike="noStrike" cap="none" dirty="0">
                          <a:solidFill>
                            <a:srgbClr val="FFFFFF">
                              <a:lumMod val="50000"/>
                            </a:srgbClr>
                          </a:solidFill>
                          <a:latin typeface="+mn-lt"/>
                          <a:ea typeface="+mn-ea"/>
                          <a:cs typeface="Arial" panose="020B0604020202020204" pitchFamily="34" charset="0"/>
                          <a:sym typeface="Arial"/>
                          <a:hlinkClick r:id="rId24">
                            <a:extLst>
                              <a:ext uri="{A12FA001-AC4F-418D-AE19-62706E023703}">
                                <ahyp:hlinkClr xmlns:ahyp="http://schemas.microsoft.com/office/drawing/2018/hyperlinkcolor" val="tx"/>
                              </a:ext>
                            </a:extLst>
                          </a:hlinkClick>
                        </a:rPr>
                        <a:t>- Healthy life expectancy at birth </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r>
                        <a:rPr lang="en-GB" sz="1000" dirty="0"/>
                        <a:t>Annual</a:t>
                      </a:r>
                    </a:p>
                  </a:txBody>
                  <a:tcPr/>
                </a:tc>
                <a:tc>
                  <a:txBody>
                    <a:bodyPr/>
                    <a:lstStyle/>
                    <a:p>
                      <a:r>
                        <a:rPr lang="en-GB" sz="1000" dirty="0"/>
                        <a:t>2021</a:t>
                      </a:r>
                    </a:p>
                  </a:txBody>
                  <a:tcPr/>
                </a:tc>
                <a:extLst>
                  <a:ext uri="{0D108BD9-81ED-4DB2-BD59-A6C34878D82A}">
                    <a16:rowId xmlns:a16="http://schemas.microsoft.com/office/drawing/2014/main" val="3256496561"/>
                  </a:ext>
                </a:extLst>
              </a:tr>
              <a:tr h="272955">
                <a:tc>
                  <a:txBody>
                    <a:bodyPr/>
                    <a:lstStyle/>
                    <a:p>
                      <a:r>
                        <a:rPr lang="en-GB" sz="1000" dirty="0"/>
                        <a:t>Disability Free Life Expectancy</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5">
                            <a:extLst>
                              <a:ext uri="{A12FA001-AC4F-418D-AE19-62706E023703}">
                                <ahyp:hlinkClr xmlns:ahyp="http://schemas.microsoft.com/office/drawing/2018/hyperlinkcolor" val="tx"/>
                              </a:ext>
                            </a:extLst>
                          </a:hlinkClick>
                        </a:rPr>
                        <a:t>ONS Health state life expectancies, UK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2018-20</a:t>
                      </a:r>
                    </a:p>
                  </a:txBody>
                  <a:tcPr/>
                </a:tc>
                <a:extLst>
                  <a:ext uri="{0D108BD9-81ED-4DB2-BD59-A6C34878D82A}">
                    <a16:rowId xmlns:a16="http://schemas.microsoft.com/office/drawing/2014/main" val="1851682192"/>
                  </a:ext>
                </a:extLst>
              </a:tr>
              <a:tr h="0">
                <a:tc>
                  <a:txBody>
                    <a:bodyPr/>
                    <a:lstStyle/>
                    <a:p>
                      <a:r>
                        <a:rPr lang="en-GB" sz="1000" dirty="0"/>
                        <a:t>Low Birthweight</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6">
                            <a:extLst>
                              <a:ext uri="{A12FA001-AC4F-418D-AE19-62706E023703}">
                                <ahyp:hlinkClr xmlns:ahyp="http://schemas.microsoft.com/office/drawing/2018/hyperlinkcolor" val="tx"/>
                              </a:ext>
                            </a:extLst>
                          </a:hlinkClick>
                        </a:rPr>
                        <a:t>Health Profile for London 2021</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r>
                        <a:rPr lang="en-GB" sz="1000" dirty="0"/>
                        <a:t>Annual</a:t>
                      </a:r>
                    </a:p>
                  </a:txBody>
                  <a:tcPr/>
                </a:tc>
                <a:tc>
                  <a:txBody>
                    <a:bodyPr/>
                    <a:lstStyle/>
                    <a:p>
                      <a:r>
                        <a:rPr lang="en-GB" sz="1000" dirty="0"/>
                        <a:t>2021</a:t>
                      </a:r>
                    </a:p>
                  </a:txBody>
                  <a:tcPr/>
                </a:tc>
                <a:extLst>
                  <a:ext uri="{0D108BD9-81ED-4DB2-BD59-A6C34878D82A}">
                    <a16:rowId xmlns:a16="http://schemas.microsoft.com/office/drawing/2014/main" val="2426582324"/>
                  </a:ext>
                </a:extLst>
              </a:tr>
            </a:tbl>
          </a:graphicData>
        </a:graphic>
      </p:graphicFrame>
    </p:spTree>
    <p:extLst>
      <p:ext uri="{BB962C8B-B14F-4D97-AF65-F5344CB8AC3E}">
        <p14:creationId xmlns:p14="http://schemas.microsoft.com/office/powerpoint/2010/main" val="87501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A – DATA SOURCES BY TOPIC</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2414305374"/>
              </p:ext>
            </p:extLst>
          </p:nvPr>
        </p:nvGraphicFramePr>
        <p:xfrm>
          <a:off x="497308" y="1183481"/>
          <a:ext cx="11046354" cy="4867495"/>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5036992">
                  <a:extLst>
                    <a:ext uri="{9D8B030D-6E8A-4147-A177-3AD203B41FA5}">
                      <a16:colId xmlns:a16="http://schemas.microsoft.com/office/drawing/2014/main" val="2111083617"/>
                    </a:ext>
                  </a:extLst>
                </a:gridCol>
                <a:gridCol w="2393542">
                  <a:extLst>
                    <a:ext uri="{9D8B030D-6E8A-4147-A177-3AD203B41FA5}">
                      <a16:colId xmlns:a16="http://schemas.microsoft.com/office/drawing/2014/main" val="2805475138"/>
                    </a:ext>
                  </a:extLst>
                </a:gridCol>
                <a:gridCol w="1766681">
                  <a:extLst>
                    <a:ext uri="{9D8B030D-6E8A-4147-A177-3AD203B41FA5}">
                      <a16:colId xmlns:a16="http://schemas.microsoft.com/office/drawing/2014/main" val="1417856253"/>
                    </a:ext>
                  </a:extLst>
                </a:gridCol>
              </a:tblGrid>
              <a:tr h="395619">
                <a:tc>
                  <a:txBody>
                    <a:bodyPr/>
                    <a:lstStyle/>
                    <a:p>
                      <a:r>
                        <a:rPr lang="en-GB" sz="1000" dirty="0"/>
                        <a:t>Topic</a:t>
                      </a:r>
                    </a:p>
                  </a:txBody>
                  <a:tcPr/>
                </a:tc>
                <a:tc>
                  <a:txBody>
                    <a:bodyPr/>
                    <a:lstStyle/>
                    <a:p>
                      <a:r>
                        <a:rPr lang="en-GB" sz="1000" dirty="0"/>
                        <a:t>Data Source</a:t>
                      </a:r>
                    </a:p>
                  </a:txBody>
                  <a:tcPr/>
                </a:tc>
                <a:tc>
                  <a:txBody>
                    <a:bodyPr/>
                    <a:lstStyle/>
                    <a:p>
                      <a:r>
                        <a:rPr lang="en-GB" sz="1000" dirty="0"/>
                        <a:t>Frequency of Publication</a:t>
                      </a:r>
                    </a:p>
                  </a:txBody>
                  <a:tcPr/>
                </a:tc>
                <a:tc>
                  <a:txBody>
                    <a:bodyPr/>
                    <a:lstStyle/>
                    <a:p>
                      <a:r>
                        <a:rPr lang="en-GB" sz="1000" dirty="0"/>
                        <a:t>Latest year of data available</a:t>
                      </a:r>
                    </a:p>
                  </a:txBody>
                  <a:tcPr/>
                </a:tc>
                <a:extLst>
                  <a:ext uri="{0D108BD9-81ED-4DB2-BD59-A6C34878D82A}">
                    <a16:rowId xmlns:a16="http://schemas.microsoft.com/office/drawing/2014/main" val="1564223460"/>
                  </a:ext>
                </a:extLst>
              </a:tr>
              <a:tr h="274534">
                <a:tc>
                  <a:txBody>
                    <a:bodyPr/>
                    <a:lstStyle/>
                    <a:p>
                      <a:r>
                        <a:rPr lang="en-GB" sz="1000" b="1" dirty="0"/>
                        <a:t>PART 3</a:t>
                      </a:r>
                    </a:p>
                  </a:txBody>
                  <a:tcPr/>
                </a:tc>
                <a:tc>
                  <a:txBody>
                    <a:bodyPr/>
                    <a:lstStyle/>
                    <a:p>
                      <a:r>
                        <a:rPr lang="en-GB" sz="1000" b="1" dirty="0"/>
                        <a:t>WIDER DETERMINANTS</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836995701"/>
                  </a:ext>
                </a:extLst>
              </a:tr>
              <a:tr h="608645">
                <a:tc>
                  <a:txBody>
                    <a:bodyPr/>
                    <a:lstStyle/>
                    <a:p>
                      <a:r>
                        <a:rPr lang="en-GB" sz="1000" dirty="0"/>
                        <a:t>Child Poverty</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3">
                            <a:extLst>
                              <a:ext uri="{A12FA001-AC4F-418D-AE19-62706E023703}">
                                <ahyp:hlinkClr xmlns:ahyp="http://schemas.microsoft.com/office/drawing/2018/hyperlinkcolor" val="tx"/>
                              </a:ext>
                            </a:extLst>
                          </a:hlinkClick>
                        </a:rPr>
                        <a:t>London Datastore – Poverty in London 2020/21</a:t>
                      </a:r>
                      <a:r>
                        <a:rPr lang="en-GB" sz="1000" b="0" i="0" u="none" strike="noStrike" cap="none" noProof="0"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Economic Fairness – Population in Poverty – London Datastore</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GLA, Survey of Londoners 2021-22 </a:t>
                      </a:r>
                      <a:endParaRPr lang="en-GB" sz="1000" b="0" i="0" u="none" strike="noStrike" cap="none" noProof="0" dirty="0">
                        <a:solidFill>
                          <a:srgbClr val="FFFFFF">
                            <a:lumMod val="50000"/>
                          </a:srgbClr>
                        </a:solidFill>
                        <a:latin typeface="+mn-lt"/>
                        <a:ea typeface="+mn-ea"/>
                        <a:cs typeface="Arial" panose="020B0604020202020204" pitchFamily="34" charset="0"/>
                        <a:sym typeface="Arial"/>
                      </a:endParaRPr>
                    </a:p>
                  </a:txBody>
                  <a:tcPr/>
                </a:tc>
                <a:tc>
                  <a:txBody>
                    <a:bodyPr/>
                    <a:lstStyle/>
                    <a:p>
                      <a:r>
                        <a:rPr kumimoji="0" lang="en-GB" sz="1000" b="0" i="0" u="none" strike="noStrike" kern="1200" cap="none" spc="0" normalizeH="0" baseline="0" noProof="0" dirty="0">
                          <a:ln>
                            <a:noFill/>
                          </a:ln>
                          <a:solidFill>
                            <a:srgbClr val="353E43"/>
                          </a:solidFill>
                          <a:effectLst/>
                          <a:uLnTx/>
                          <a:uFillTx/>
                          <a:latin typeface="+mn-lt"/>
                          <a:ea typeface="+mn-ea"/>
                          <a:cs typeface="Arial" panose="020B0604020202020204" pitchFamily="34" charset="0"/>
                        </a:rPr>
                        <a:t>Annual (varies based on metrics)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dirty="0">
                          <a:ln>
                            <a:noFill/>
                          </a:ln>
                          <a:solidFill>
                            <a:srgbClr val="353E43"/>
                          </a:solidFill>
                          <a:effectLst/>
                          <a:uLnTx/>
                          <a:uFillTx/>
                          <a:latin typeface="+mn-lt"/>
                          <a:ea typeface="+mn-ea"/>
                          <a:cs typeface="Arial" panose="020B0604020202020204" pitchFamily="34" charset="0"/>
                        </a:rPr>
                        <a:t>Annual (varies based on metrics)</a:t>
                      </a:r>
                    </a:p>
                    <a:p>
                      <a:r>
                        <a:rPr lang="en-GB" sz="1000" dirty="0"/>
                        <a:t>Variable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Arial"/>
                          <a:ea typeface="+mn-ea"/>
                          <a:cs typeface="+mn-cs"/>
                          <a:sym typeface="Arial"/>
                        </a:rPr>
                        <a:t>2021-22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2021-22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353E43"/>
                          </a:solidFill>
                          <a:effectLst/>
                          <a:uLnTx/>
                          <a:uFillTx/>
                          <a:latin typeface="+mn-lt"/>
                          <a:ea typeface="+mn-ea"/>
                          <a:cs typeface="+mn-cs"/>
                          <a:sym typeface="Arial"/>
                        </a:rPr>
                        <a:t>2021-22</a:t>
                      </a:r>
                    </a:p>
                  </a:txBody>
                  <a:tcPr/>
                </a:tc>
                <a:extLst>
                  <a:ext uri="{0D108BD9-81ED-4DB2-BD59-A6C34878D82A}">
                    <a16:rowId xmlns:a16="http://schemas.microsoft.com/office/drawing/2014/main" val="3491591147"/>
                  </a:ext>
                </a:extLst>
              </a:tr>
              <a:tr h="280300">
                <a:tc>
                  <a:txBody>
                    <a:bodyPr/>
                    <a:lstStyle/>
                    <a:p>
                      <a:r>
                        <a:rPr lang="en-GB" sz="1000" dirty="0"/>
                        <a:t>School Readiness</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6">
                            <a:extLst>
                              <a:ext uri="{A12FA001-AC4F-418D-AE19-62706E023703}">
                                <ahyp:hlinkClr xmlns:ahyp="http://schemas.microsoft.com/office/drawing/2018/hyperlinkcolor" val="tx"/>
                              </a:ext>
                            </a:extLst>
                          </a:hlinkClick>
                        </a:rPr>
                        <a:t>London Datastore – School Readiness</a:t>
                      </a:r>
                      <a:r>
                        <a:rPr lang="en-GB" sz="1000" b="0" i="0" u="none" strike="noStrike" cap="none" noProof="0" dirty="0">
                          <a:solidFill>
                            <a:srgbClr val="FFFFFF">
                              <a:lumMod val="50000"/>
                            </a:srgbClr>
                          </a:solidFill>
                          <a:latin typeface="+mn-lt"/>
                          <a:ea typeface="+mn-ea"/>
                          <a:cs typeface="Arial" panose="020B0604020202020204" pitchFamily="34" charset="0"/>
                          <a:sym typeface="Arial"/>
                        </a:rPr>
                        <a:t>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2019</a:t>
                      </a:r>
                    </a:p>
                  </a:txBody>
                  <a:tcPr/>
                </a:tc>
                <a:extLst>
                  <a:ext uri="{0D108BD9-81ED-4DB2-BD59-A6C34878D82A}">
                    <a16:rowId xmlns:a16="http://schemas.microsoft.com/office/drawing/2014/main" val="1640468123"/>
                  </a:ext>
                </a:extLst>
              </a:tr>
              <a:tr h="250944">
                <a:tc>
                  <a:txBody>
                    <a:bodyPr/>
                    <a:lstStyle/>
                    <a:p>
                      <a:r>
                        <a:rPr lang="en-GB" sz="1000" dirty="0"/>
                        <a:t>KS4 Achievement</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London Datastore – KS4 Achievement</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2019</a:t>
                      </a:r>
                    </a:p>
                  </a:txBody>
                  <a:tcPr/>
                </a:tc>
                <a:extLst>
                  <a:ext uri="{0D108BD9-81ED-4DB2-BD59-A6C34878D82A}">
                    <a16:rowId xmlns:a16="http://schemas.microsoft.com/office/drawing/2014/main" val="672343675"/>
                  </a:ext>
                </a:extLst>
              </a:tr>
              <a:tr h="547780">
                <a:tc>
                  <a:txBody>
                    <a:bodyPr/>
                    <a:lstStyle/>
                    <a:p>
                      <a:r>
                        <a:rPr lang="en-GB" sz="1000" dirty="0"/>
                        <a:t>Mental Health of Children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rPr>
                        <a:t>University of Essex, Institute for Social and Economic Research. (2022). Understanding Society: Waves 1-11, 2009-2020 and Harmonised BHPS: Waves 1-18, 1991-2009.   </a:t>
                      </a: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http://doi.org/10.5255/UKDA-SN-6614-16</a:t>
                      </a:r>
                      <a:r>
                        <a:rPr lang="en-GB" sz="1000" b="0" i="0" u="none" strike="noStrike" cap="none" noProof="0" dirty="0">
                          <a:solidFill>
                            <a:srgbClr val="FFFFFF">
                              <a:lumMod val="50000"/>
                            </a:srgbClr>
                          </a:solidFill>
                          <a:latin typeface="+mn-lt"/>
                          <a:ea typeface="+mn-ea"/>
                          <a:cs typeface="Arial" panose="020B0604020202020204" pitchFamily="34" charset="0"/>
                          <a:sym typeface="Arial"/>
                        </a:rPr>
                        <a:t>.</a:t>
                      </a:r>
                    </a:p>
                  </a:txBody>
                  <a:tcPr/>
                </a:tc>
                <a:tc>
                  <a:txBody>
                    <a:bodyPr/>
                    <a:lstStyle/>
                    <a:p>
                      <a:r>
                        <a:rPr lang="en-GB" sz="1000" dirty="0"/>
                        <a:t>Annual</a:t>
                      </a:r>
                    </a:p>
                  </a:txBody>
                  <a:tcPr/>
                </a:tc>
                <a:tc>
                  <a:txBody>
                    <a:bodyPr/>
                    <a:lstStyle/>
                    <a:p>
                      <a:r>
                        <a:rPr lang="en-GB" sz="1000" dirty="0"/>
                        <a:t>2020</a:t>
                      </a:r>
                    </a:p>
                  </a:txBody>
                  <a:tcPr/>
                </a:tc>
                <a:extLst>
                  <a:ext uri="{0D108BD9-81ED-4DB2-BD59-A6C34878D82A}">
                    <a16:rowId xmlns:a16="http://schemas.microsoft.com/office/drawing/2014/main" val="2086678349"/>
                  </a:ext>
                </a:extLst>
              </a:tr>
              <a:tr h="547780">
                <a:tc>
                  <a:txBody>
                    <a:bodyPr/>
                    <a:lstStyle/>
                    <a:p>
                      <a:r>
                        <a:rPr lang="en-GB" sz="1000" dirty="0"/>
                        <a:t>Income and Employment</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London Datastore - Income Inequality</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London Datastore – Poverty</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0">
                            <a:extLst>
                              <a:ext uri="{A12FA001-AC4F-418D-AE19-62706E023703}">
                                <ahyp:hlinkClr xmlns:ahyp="http://schemas.microsoft.com/office/drawing/2018/hyperlinkcolor" val="tx"/>
                              </a:ext>
                            </a:extLst>
                          </a:hlinkClick>
                        </a:rPr>
                        <a:t>London Datastore - Employment Gaps</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r>
                        <a:rPr kumimoji="0" lang="en-GB" sz="1000" b="0" i="0" u="none" strike="noStrike" kern="1200" cap="none" spc="0" normalizeH="0" baseline="0" noProof="0" dirty="0">
                          <a:ln>
                            <a:noFill/>
                          </a:ln>
                          <a:solidFill>
                            <a:srgbClr val="353E43"/>
                          </a:solidFill>
                          <a:effectLst/>
                          <a:uLnTx/>
                          <a:uFillTx/>
                          <a:latin typeface="+mn-lt"/>
                          <a:ea typeface="+mn-ea"/>
                          <a:cs typeface="Arial" panose="020B0604020202020204" pitchFamily="34" charset="0"/>
                        </a:rPr>
                        <a:t>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dirty="0">
                          <a:ln>
                            <a:noFill/>
                          </a:ln>
                          <a:solidFill>
                            <a:srgbClr val="353E43"/>
                          </a:solidFill>
                          <a:effectLst/>
                          <a:uLnTx/>
                          <a:uFillTx/>
                          <a:latin typeface="+mn-lt"/>
                          <a:ea typeface="+mn-ea"/>
                          <a:cs typeface="Arial" panose="020B0604020202020204" pitchFamily="34" charset="0"/>
                        </a:rPr>
                        <a:t>Annual (varies based on metrics)</a:t>
                      </a:r>
                    </a:p>
                    <a:p>
                      <a:r>
                        <a:rPr kumimoji="0" lang="en-GB" sz="1000" b="0" i="0" u="none" strike="noStrike" kern="1200" cap="none" spc="0" normalizeH="0" baseline="0" noProof="0" dirty="0">
                          <a:ln>
                            <a:noFill/>
                          </a:ln>
                          <a:solidFill>
                            <a:srgbClr val="353E43"/>
                          </a:solidFill>
                          <a:effectLst/>
                          <a:uLnTx/>
                          <a:uFillTx/>
                          <a:latin typeface="+mn-lt"/>
                          <a:ea typeface="+mn-ea"/>
                          <a:cs typeface="Arial" panose="020B0604020202020204" pitchFamily="34" charset="0"/>
                        </a:rPr>
                        <a:t>Annual</a:t>
                      </a:r>
                      <a:endParaRPr lang="en-GB" sz="1000" dirty="0"/>
                    </a:p>
                  </a:txBody>
                  <a:tcPr/>
                </a:tc>
                <a:tc>
                  <a:txBody>
                    <a:bodyPr/>
                    <a:lstStyle/>
                    <a:p>
                      <a:r>
                        <a:rPr lang="en-GB" sz="1000" dirty="0"/>
                        <a:t>2020-21</a:t>
                      </a:r>
                    </a:p>
                    <a:p>
                      <a:r>
                        <a:rPr lang="en-GB" sz="1000" dirty="0"/>
                        <a:t>2016-17</a:t>
                      </a:r>
                    </a:p>
                    <a:p>
                      <a:r>
                        <a:rPr lang="en-GB" sz="1000" dirty="0"/>
                        <a:t>2019-20</a:t>
                      </a:r>
                    </a:p>
                  </a:txBody>
                  <a:tcPr/>
                </a:tc>
                <a:extLst>
                  <a:ext uri="{0D108BD9-81ED-4DB2-BD59-A6C34878D82A}">
                    <a16:rowId xmlns:a16="http://schemas.microsoft.com/office/drawing/2014/main" val="836996289"/>
                  </a:ext>
                </a:extLst>
              </a:tr>
              <a:tr h="588526">
                <a:tc>
                  <a:txBody>
                    <a:bodyPr/>
                    <a:lstStyle/>
                    <a:p>
                      <a:r>
                        <a:rPr lang="en-GB" sz="1000" dirty="0"/>
                        <a:t>Cost of Living</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1">
                            <a:extLst>
                              <a:ext uri="{A12FA001-AC4F-418D-AE19-62706E023703}">
                                <ahyp:hlinkClr xmlns:ahyp="http://schemas.microsoft.com/office/drawing/2018/hyperlinkcolor" val="tx"/>
                              </a:ext>
                            </a:extLst>
                          </a:hlinkClick>
                        </a:rPr>
                        <a:t>NIESR modelling (using LINDA, NiReMS)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rPr>
                        <a:t>GLA </a:t>
                      </a:r>
                      <a:r>
                        <a:rPr lang="en-GB" sz="1000" b="0" i="0" u="none" strike="noStrike" cap="none" dirty="0">
                          <a:solidFill>
                            <a:srgbClr val="FFFFFF">
                              <a:lumMod val="50000"/>
                            </a:srgbClr>
                          </a:solidFill>
                          <a:latin typeface="+mn-lt"/>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Cost of Living 2022 Reports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rPr>
                        <a:t>ONS </a:t>
                      </a:r>
                      <a:r>
                        <a:rPr lang="en-GB" sz="1000" b="0" i="0" u="none" strike="noStrike" cap="none" dirty="0">
                          <a:solidFill>
                            <a:srgbClr val="FFFFFF">
                              <a:lumMod val="50000"/>
                            </a:srgbClr>
                          </a:solidFill>
                          <a:latin typeface="+mn-lt"/>
                          <a:ea typeface="+mn-ea"/>
                          <a:cs typeface="Arial" panose="020B0604020202020204" pitchFamily="34" charset="0"/>
                          <a:sym typeface="Arial"/>
                          <a:hlinkClick r:id="rId13">
                            <a:extLst>
                              <a:ext uri="{A12FA001-AC4F-418D-AE19-62706E023703}">
                                <ahyp:hlinkClr xmlns:ahyp="http://schemas.microsoft.com/office/drawing/2018/hyperlinkcolor" val="tx"/>
                              </a:ext>
                            </a:extLst>
                          </a:hlinkClick>
                        </a:rPr>
                        <a:t>Family Spending dataset, Workbook 2</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r>
                        <a:rPr lang="en-GB" sz="1000" b="0" i="0" u="none" strike="noStrike" dirty="0">
                          <a:solidFill>
                            <a:srgbClr val="353E43"/>
                          </a:solidFill>
                          <a:effectLst/>
                          <a:latin typeface="Arial" panose="020B0604020202020204" pitchFamily="34" charset="0"/>
                        </a:rPr>
                        <a:t>Multiple reports annually</a:t>
                      </a:r>
                    </a:p>
                    <a:p>
                      <a:r>
                        <a:rPr lang="en-GB" sz="1000" b="0" i="0" u="none" strike="noStrike" dirty="0">
                          <a:solidFill>
                            <a:srgbClr val="353E43"/>
                          </a:solidFill>
                          <a:effectLst/>
                          <a:latin typeface="Arial" panose="020B0604020202020204" pitchFamily="34" charset="0"/>
                        </a:rPr>
                        <a:t>Multiple reports annually</a:t>
                      </a:r>
                    </a:p>
                    <a:p>
                      <a:r>
                        <a:rPr lang="en-GB" sz="1000" b="0" i="0" dirty="0">
                          <a:solidFill>
                            <a:srgbClr val="000000"/>
                          </a:solidFill>
                          <a:effectLst/>
                          <a:latin typeface="Arial" panose="020B0604020202020204" pitchFamily="34" charset="0"/>
                        </a:rPr>
                        <a:t>Annual</a:t>
                      </a:r>
                    </a:p>
                  </a:txBody>
                  <a:tcPr/>
                </a:tc>
                <a:tc>
                  <a:txBody>
                    <a:bodyPr/>
                    <a:lstStyle/>
                    <a:p>
                      <a:r>
                        <a:rPr lang="en-GB" sz="1000" dirty="0"/>
                        <a:t>2021-22</a:t>
                      </a:r>
                    </a:p>
                    <a:p>
                      <a:r>
                        <a:rPr lang="en-GB" sz="1000" dirty="0"/>
                        <a:t>2022</a:t>
                      </a:r>
                    </a:p>
                    <a:p>
                      <a:r>
                        <a:rPr lang="en-GB" sz="1000" dirty="0"/>
                        <a:t>2020-21</a:t>
                      </a:r>
                    </a:p>
                  </a:txBody>
                  <a:tcPr/>
                </a:tc>
                <a:extLst>
                  <a:ext uri="{0D108BD9-81ED-4DB2-BD59-A6C34878D82A}">
                    <a16:rowId xmlns:a16="http://schemas.microsoft.com/office/drawing/2014/main" val="870774493"/>
                  </a:ext>
                </a:extLst>
              </a:tr>
              <a:tr h="395619">
                <a:tc>
                  <a:txBody>
                    <a:bodyPr/>
                    <a:lstStyle/>
                    <a:p>
                      <a:r>
                        <a:rPr lang="en-GB" sz="1000" dirty="0"/>
                        <a:t>Housing</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4">
                            <a:extLst>
                              <a:ext uri="{A12FA001-AC4F-418D-AE19-62706E023703}">
                                <ahyp:hlinkClr xmlns:ahyp="http://schemas.microsoft.com/office/drawing/2018/hyperlinkcolor" val="tx"/>
                              </a:ext>
                            </a:extLst>
                          </a:hlinkClick>
                        </a:rPr>
                        <a:t>London Datastore - Housing in London</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5">
                            <a:extLst>
                              <a:ext uri="{A12FA001-AC4F-418D-AE19-62706E023703}">
                                <ahyp:hlinkClr xmlns:ahyp="http://schemas.microsoft.com/office/drawing/2018/hyperlinkcolor" val="tx"/>
                              </a:ext>
                            </a:extLst>
                          </a:hlinkClick>
                        </a:rPr>
                        <a:t>State of London Report – </a:t>
                      </a:r>
                      <a:r>
                        <a:rPr lang="en-GB" sz="1000" b="0" i="0" u="none" strike="noStrike" cap="none" dirty="0">
                          <a:solidFill>
                            <a:srgbClr val="FFFFFF">
                              <a:lumMod val="50000"/>
                            </a:srgbClr>
                          </a:solidFill>
                          <a:latin typeface="+mn-lt"/>
                          <a:ea typeface="+mn-ea"/>
                          <a:cs typeface="Arial" panose="020B0604020202020204" pitchFamily="34" charset="0"/>
                          <a:sym typeface="Arial"/>
                        </a:rPr>
                        <a:t>Dashboard</a:t>
                      </a:r>
                    </a:p>
                  </a:txBody>
                  <a:tcPr/>
                </a:tc>
                <a:tc>
                  <a:txBody>
                    <a:bodyPr/>
                    <a:lstStyle/>
                    <a:p>
                      <a:r>
                        <a:rPr lang="en-GB" sz="1000" dirty="0"/>
                        <a:t>Annual</a:t>
                      </a:r>
                    </a:p>
                    <a:p>
                      <a:r>
                        <a:rPr lang="en-GB" sz="1000" dirty="0"/>
                        <a:t>Annual</a:t>
                      </a:r>
                    </a:p>
                  </a:txBody>
                  <a:tcPr/>
                </a:tc>
                <a:tc>
                  <a:txBody>
                    <a:bodyPr/>
                    <a:lstStyle/>
                    <a:p>
                      <a:r>
                        <a:rPr lang="en-GB" sz="1000" dirty="0"/>
                        <a:t>2021</a:t>
                      </a:r>
                    </a:p>
                    <a:p>
                      <a:r>
                        <a:rPr lang="en-GB" sz="1000" dirty="0"/>
                        <a:t>2022</a:t>
                      </a:r>
                    </a:p>
                  </a:txBody>
                  <a:tcPr/>
                </a:tc>
                <a:extLst>
                  <a:ext uri="{0D108BD9-81ED-4DB2-BD59-A6C34878D82A}">
                    <a16:rowId xmlns:a16="http://schemas.microsoft.com/office/drawing/2014/main" val="3256496561"/>
                  </a:ext>
                </a:extLst>
              </a:tr>
              <a:tr h="566580">
                <a:tc>
                  <a:txBody>
                    <a:bodyPr/>
                    <a:lstStyle/>
                    <a:p>
                      <a:r>
                        <a:rPr lang="en-GB" sz="1000" dirty="0"/>
                        <a:t>Travel</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16">
                            <a:extLst>
                              <a:ext uri="{A12FA001-AC4F-418D-AE19-62706E023703}">
                                <ahyp:hlinkClr xmlns:ahyp="http://schemas.microsoft.com/office/drawing/2018/hyperlinkcolor" val="tx"/>
                              </a:ext>
                            </a:extLst>
                          </a:hlinkClick>
                        </a:rPr>
                        <a:t>TfL (2021) ‘Travel in London Report 14</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7">
                            <a:extLst>
                              <a:ext uri="{A12FA001-AC4F-418D-AE19-62706E023703}">
                                <ahyp:hlinkClr xmlns:ahyp="http://schemas.microsoft.com/office/drawing/2018/hyperlinkcolor" val="tx"/>
                              </a:ext>
                            </a:extLst>
                          </a:hlinkClick>
                        </a:rPr>
                        <a:t>Barriers to cycling amongst ethnic minority groups and people from deprived backgrounds </a:t>
                      </a:r>
                      <a:endParaRPr lang="en-US"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p>
                      <a:endParaRPr lang="en-GB" sz="1000" dirty="0"/>
                    </a:p>
                  </a:txBody>
                  <a:tcPr/>
                </a:tc>
                <a:tc>
                  <a:txBody>
                    <a:bodyPr/>
                    <a:lstStyle/>
                    <a:p>
                      <a:r>
                        <a:rPr lang="en-GB" sz="1000" dirty="0"/>
                        <a:t>2021</a:t>
                      </a:r>
                    </a:p>
                    <a:p>
                      <a:r>
                        <a:rPr lang="en-GB" sz="1000" dirty="0"/>
                        <a:t>2011</a:t>
                      </a:r>
                    </a:p>
                  </a:txBody>
                  <a:tcPr/>
                </a:tc>
                <a:extLst>
                  <a:ext uri="{0D108BD9-81ED-4DB2-BD59-A6C34878D82A}">
                    <a16:rowId xmlns:a16="http://schemas.microsoft.com/office/drawing/2014/main" val="1851682192"/>
                  </a:ext>
                </a:extLst>
              </a:tr>
              <a:tr h="408206">
                <a:tc>
                  <a:txBody>
                    <a:bodyPr/>
                    <a:lstStyle/>
                    <a:p>
                      <a:r>
                        <a:rPr lang="en-GB" sz="1000" dirty="0"/>
                        <a:t>Built Environment and Fast Food</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rPr>
                        <a:t>Public Health England </a:t>
                      </a: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18">
                            <a:extLst>
                              <a:ext uri="{A12FA001-AC4F-418D-AE19-62706E023703}">
                                <ahyp:hlinkClr xmlns:ahyp="http://schemas.microsoft.com/office/drawing/2018/hyperlinkcolor" val="tx"/>
                              </a:ext>
                            </a:extLst>
                          </a:hlinkClick>
                        </a:rPr>
                        <a:t>Fast food outlets: density by local authority in England</a:t>
                      </a:r>
                      <a:endParaRPr lang="en-GB" sz="1000" b="0" i="0" u="none" strike="noStrike" cap="none" noProof="0"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19">
                            <a:extLst>
                              <a:ext uri="{A12FA001-AC4F-418D-AE19-62706E023703}">
                                <ahyp:hlinkClr xmlns:ahyp="http://schemas.microsoft.com/office/drawing/2018/hyperlinkcolor" val="tx"/>
                              </a:ext>
                            </a:extLst>
                          </a:hlinkClick>
                        </a:rPr>
                        <a:t>London Boroughs Healthy Streets Scorecard</a:t>
                      </a:r>
                      <a:endParaRPr lang="en-GB" sz="1000" b="0" i="0" u="none" strike="noStrike" cap="none" noProof="0" dirty="0">
                        <a:solidFill>
                          <a:srgbClr val="FFFFFF">
                            <a:lumMod val="50000"/>
                          </a:srgbClr>
                        </a:solidFill>
                        <a:latin typeface="+mn-lt"/>
                        <a:ea typeface="+mn-ea"/>
                        <a:cs typeface="Arial" panose="020B060402020202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p>
                      <a:endParaRPr lang="en-GB" sz="1000" dirty="0"/>
                    </a:p>
                  </a:txBody>
                  <a:tcPr/>
                </a:tc>
                <a:tc>
                  <a:txBody>
                    <a:bodyPr/>
                    <a:lstStyle/>
                    <a:p>
                      <a:r>
                        <a:rPr lang="en-GB" sz="1000" dirty="0"/>
                        <a:t>2017</a:t>
                      </a:r>
                    </a:p>
                    <a:p>
                      <a:r>
                        <a:rPr lang="en-GB" sz="1000" dirty="0"/>
                        <a:t>2022</a:t>
                      </a:r>
                    </a:p>
                  </a:txBody>
                  <a:tcPr/>
                </a:tc>
                <a:extLst>
                  <a:ext uri="{0D108BD9-81ED-4DB2-BD59-A6C34878D82A}">
                    <a16:rowId xmlns:a16="http://schemas.microsoft.com/office/drawing/2014/main" val="712371520"/>
                  </a:ext>
                </a:extLst>
              </a:tr>
            </a:tbl>
          </a:graphicData>
        </a:graphic>
      </p:graphicFrame>
    </p:spTree>
    <p:extLst>
      <p:ext uri="{BB962C8B-B14F-4D97-AF65-F5344CB8AC3E}">
        <p14:creationId xmlns:p14="http://schemas.microsoft.com/office/powerpoint/2010/main" val="378310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A – DATA SOURCES BY TOPIC</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45093256"/>
              </p:ext>
            </p:extLst>
          </p:nvPr>
        </p:nvGraphicFramePr>
        <p:xfrm>
          <a:off x="497308" y="1183481"/>
          <a:ext cx="11046354" cy="5549629"/>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5036992">
                  <a:extLst>
                    <a:ext uri="{9D8B030D-6E8A-4147-A177-3AD203B41FA5}">
                      <a16:colId xmlns:a16="http://schemas.microsoft.com/office/drawing/2014/main" val="2111083617"/>
                    </a:ext>
                  </a:extLst>
                </a:gridCol>
                <a:gridCol w="2393542">
                  <a:extLst>
                    <a:ext uri="{9D8B030D-6E8A-4147-A177-3AD203B41FA5}">
                      <a16:colId xmlns:a16="http://schemas.microsoft.com/office/drawing/2014/main" val="2805475138"/>
                    </a:ext>
                  </a:extLst>
                </a:gridCol>
                <a:gridCol w="1766681">
                  <a:extLst>
                    <a:ext uri="{9D8B030D-6E8A-4147-A177-3AD203B41FA5}">
                      <a16:colId xmlns:a16="http://schemas.microsoft.com/office/drawing/2014/main" val="1417856253"/>
                    </a:ext>
                  </a:extLst>
                </a:gridCol>
              </a:tblGrid>
              <a:tr h="395619">
                <a:tc>
                  <a:txBody>
                    <a:bodyPr/>
                    <a:lstStyle/>
                    <a:p>
                      <a:r>
                        <a:rPr lang="en-GB" sz="1000" dirty="0"/>
                        <a:t>Topic</a:t>
                      </a:r>
                    </a:p>
                  </a:txBody>
                  <a:tcPr/>
                </a:tc>
                <a:tc>
                  <a:txBody>
                    <a:bodyPr/>
                    <a:lstStyle/>
                    <a:p>
                      <a:r>
                        <a:rPr lang="en-GB" sz="1000" dirty="0"/>
                        <a:t>Data Source</a:t>
                      </a:r>
                    </a:p>
                  </a:txBody>
                  <a:tcPr/>
                </a:tc>
                <a:tc>
                  <a:txBody>
                    <a:bodyPr/>
                    <a:lstStyle/>
                    <a:p>
                      <a:r>
                        <a:rPr lang="en-GB" sz="1000" dirty="0"/>
                        <a:t>Frequency of Publication</a:t>
                      </a:r>
                    </a:p>
                  </a:txBody>
                  <a:tcPr/>
                </a:tc>
                <a:tc>
                  <a:txBody>
                    <a:bodyPr/>
                    <a:lstStyle/>
                    <a:p>
                      <a:r>
                        <a:rPr lang="en-GB" sz="1000" dirty="0"/>
                        <a:t>Latest year of data available</a:t>
                      </a:r>
                    </a:p>
                  </a:txBody>
                  <a:tcPr/>
                </a:tc>
                <a:extLst>
                  <a:ext uri="{0D108BD9-81ED-4DB2-BD59-A6C34878D82A}">
                    <a16:rowId xmlns:a16="http://schemas.microsoft.com/office/drawing/2014/main" val="1564223460"/>
                  </a:ext>
                </a:extLst>
              </a:tr>
              <a:tr h="274534">
                <a:tc>
                  <a:txBody>
                    <a:bodyPr/>
                    <a:lstStyle/>
                    <a:p>
                      <a:r>
                        <a:rPr lang="en-GB" sz="1000" b="1" dirty="0"/>
                        <a:t>PART 3 Contd</a:t>
                      </a:r>
                    </a:p>
                  </a:txBody>
                  <a:tcPr/>
                </a:tc>
                <a:tc>
                  <a:txBody>
                    <a:bodyPr/>
                    <a:lstStyle/>
                    <a:p>
                      <a:r>
                        <a:rPr lang="en-GB" sz="1000" b="1" dirty="0"/>
                        <a:t>WIDER DETERMINANTS</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178050599"/>
                  </a:ext>
                </a:extLst>
              </a:tr>
              <a:tr h="274534">
                <a:tc>
                  <a:txBody>
                    <a:bodyPr/>
                    <a:lstStyle/>
                    <a:p>
                      <a:r>
                        <a:rPr lang="en-GB" sz="1000" dirty="0"/>
                        <a:t>Green Space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3">
                            <a:extLst>
                              <a:ext uri="{A12FA001-AC4F-418D-AE19-62706E023703}">
                                <ahyp:hlinkClr xmlns:ahyp="http://schemas.microsoft.com/office/drawing/2018/hyperlinkcolor" val="tx"/>
                              </a:ext>
                            </a:extLst>
                          </a:hlinkClick>
                        </a:rPr>
                        <a:t>ONS</a:t>
                      </a:r>
                      <a:r>
                        <a:rPr lang="en-US" sz="1000" b="0" i="0" u="none" strike="noStrike" cap="none" dirty="0">
                          <a:solidFill>
                            <a:srgbClr val="FFFFFF">
                              <a:lumMod val="50000"/>
                            </a:srgbClr>
                          </a:solidFill>
                          <a:latin typeface="+mn-lt"/>
                          <a:ea typeface="+mn-ea"/>
                          <a:cs typeface="Arial" panose="020B0604020202020204" pitchFamily="34" charset="0"/>
                          <a:sym typeface="Arial"/>
                        </a:rPr>
                        <a:t>  - </a:t>
                      </a:r>
                      <a:r>
                        <a:rPr lang="en-GB" sz="1000" b="0" i="0" u="none" strike="noStrike" cap="none" dirty="0">
                          <a:solidFill>
                            <a:srgbClr val="FFFFFF">
                              <a:lumMod val="50000"/>
                            </a:srgbClr>
                          </a:solidFill>
                          <a:latin typeface="+mn-lt"/>
                          <a:ea typeface="+mn-ea"/>
                          <a:cs typeface="Arial" panose="020B0604020202020204" pitchFamily="34" charset="0"/>
                          <a:sym typeface="Arial"/>
                        </a:rPr>
                        <a:t>Access to gardens and public green space in Great Britain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Access to green space in England | Friends of the Earth</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txBody>
                  <a:tcPr/>
                </a:tc>
                <a:tc>
                  <a:txBody>
                    <a:bodyPr/>
                    <a:lstStyle/>
                    <a:p>
                      <a:r>
                        <a:rPr lang="en-GB" sz="1000" dirty="0"/>
                        <a:t>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txBody>
                  <a:tcPr/>
                </a:tc>
                <a:tc>
                  <a:txBody>
                    <a:bodyPr/>
                    <a:lstStyle/>
                    <a:p>
                      <a:r>
                        <a:rPr lang="en-GB" sz="1000" dirty="0"/>
                        <a:t>2020</a:t>
                      </a:r>
                    </a:p>
                    <a:p>
                      <a:r>
                        <a:rPr lang="en-GB" sz="1000" dirty="0"/>
                        <a:t>2020</a:t>
                      </a:r>
                    </a:p>
                  </a:txBody>
                  <a:tcPr/>
                </a:tc>
                <a:extLst>
                  <a:ext uri="{0D108BD9-81ED-4DB2-BD59-A6C34878D82A}">
                    <a16:rowId xmlns:a16="http://schemas.microsoft.com/office/drawing/2014/main" val="4225903870"/>
                  </a:ext>
                </a:extLst>
              </a:tr>
              <a:tr h="274534">
                <a:tc>
                  <a:txBody>
                    <a:bodyPr/>
                    <a:lstStyle/>
                    <a:p>
                      <a:r>
                        <a:rPr lang="en-GB" sz="1000" dirty="0"/>
                        <a:t>Air Pollution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OHID Fingertips- Fraction of mortality attributable to particulate air pollutio</a:t>
                      </a:r>
                      <a:r>
                        <a:rPr lang="en-GB" sz="1000" b="0" i="0" u="none" strike="noStrike" cap="none" dirty="0">
                          <a:solidFill>
                            <a:srgbClr val="FFFFFF">
                              <a:lumMod val="50000"/>
                            </a:srgbClr>
                          </a:solidFill>
                          <a:latin typeface="+mn-lt"/>
                          <a:ea typeface="+mn-ea"/>
                          <a:cs typeface="Arial" panose="020B0604020202020204" pitchFamily="34" charset="0"/>
                          <a:sym typeface="Arial"/>
                          <a:hlinkClick r:id="rId6">
                            <a:extLst>
                              <a:ext uri="{A12FA001-AC4F-418D-AE19-62706E023703}">
                                <ahyp:hlinkClr xmlns:ahyp="http://schemas.microsoft.com/office/drawing/2018/hyperlinkcolor" val="tx"/>
                              </a:ext>
                            </a:extLst>
                          </a:hlinkClick>
                        </a:rPr>
                        <a:t>n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Health Profile for London  2021</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Air Pollution and Inequalities in London: 2019 Update</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txBody>
                  <a:tcPr/>
                </a:tc>
                <a:tc>
                  <a:txBody>
                    <a:bodyPr/>
                    <a:lstStyle/>
                    <a:p>
                      <a:r>
                        <a:rPr lang="en-GB" sz="1000" dirty="0"/>
                        <a:t>2020</a:t>
                      </a:r>
                    </a:p>
                    <a:p>
                      <a:r>
                        <a:rPr lang="en-GB" sz="1000" dirty="0"/>
                        <a:t>2021</a:t>
                      </a:r>
                    </a:p>
                    <a:p>
                      <a:r>
                        <a:rPr lang="en-GB" sz="1000" dirty="0"/>
                        <a:t>2019</a:t>
                      </a:r>
                    </a:p>
                  </a:txBody>
                  <a:tcPr/>
                </a:tc>
                <a:extLst>
                  <a:ext uri="{0D108BD9-81ED-4DB2-BD59-A6C34878D82A}">
                    <a16:rowId xmlns:a16="http://schemas.microsoft.com/office/drawing/2014/main" val="836995701"/>
                  </a:ext>
                </a:extLst>
              </a:tr>
              <a:tr h="366445">
                <a:tc>
                  <a:txBody>
                    <a:bodyPr/>
                    <a:lstStyle/>
                    <a:p>
                      <a:r>
                        <a:rPr lang="en-GB" sz="1000" dirty="0"/>
                        <a:t>Neighbourhood Cohesion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rPr>
                        <a:t>MOPAC, </a:t>
                      </a: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Public Attitude Survey (PAS)</a:t>
                      </a:r>
                      <a:r>
                        <a:rPr lang="en-GB" sz="1000" b="0" i="0" u="none" strike="noStrike" cap="none" noProof="0" dirty="0">
                          <a:solidFill>
                            <a:srgbClr val="FFFFFF">
                              <a:lumMod val="50000"/>
                            </a:srgbClr>
                          </a:solidFill>
                          <a:latin typeface="+mn-lt"/>
                          <a:ea typeface="+mn-ea"/>
                          <a:cs typeface="Arial" panose="020B0604020202020204" pitchFamily="34" charset="0"/>
                          <a:sym typeface="Arial"/>
                        </a:rPr>
                        <a:t> </a:t>
                      </a:r>
                    </a:p>
                  </a:txBody>
                  <a:tcPr/>
                </a:tc>
                <a:tc>
                  <a:txBody>
                    <a:bodyPr/>
                    <a:lstStyle/>
                    <a:p>
                      <a:r>
                        <a:rPr lang="en-GB" sz="1000" dirty="0"/>
                        <a:t>Annual</a:t>
                      </a:r>
                    </a:p>
                  </a:txBody>
                  <a:tcPr/>
                </a:tc>
                <a:tc>
                  <a:txBody>
                    <a:bodyPr/>
                    <a:lstStyle/>
                    <a:p>
                      <a:r>
                        <a:rPr lang="en-GB" sz="1000" dirty="0"/>
                        <a:t>2022</a:t>
                      </a:r>
                    </a:p>
                  </a:txBody>
                  <a:tcPr/>
                </a:tc>
                <a:extLst>
                  <a:ext uri="{0D108BD9-81ED-4DB2-BD59-A6C34878D82A}">
                    <a16:rowId xmlns:a16="http://schemas.microsoft.com/office/drawing/2014/main" val="2860582510"/>
                  </a:ext>
                </a:extLst>
              </a:tr>
              <a:tr h="389532">
                <a:tc>
                  <a:txBody>
                    <a:bodyPr/>
                    <a:lstStyle/>
                    <a:p>
                      <a:r>
                        <a:rPr lang="en-GB" sz="1000" dirty="0"/>
                        <a:t>Violence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0">
                            <a:extLst>
                              <a:ext uri="{A12FA001-AC4F-418D-AE19-62706E023703}">
                                <ahyp:hlinkClr xmlns:ahyp="http://schemas.microsoft.com/office/drawing/2018/hyperlinkcolor" val="tx"/>
                              </a:ext>
                            </a:extLst>
                          </a:hlinkClick>
                        </a:rPr>
                        <a:t>Understanding serious violence among young people in London</a:t>
                      </a:r>
                      <a:r>
                        <a:rPr lang="en-US"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11">
                            <a:extLst>
                              <a:ext uri="{A12FA001-AC4F-418D-AE19-62706E023703}">
                                <ahyp:hlinkClr xmlns:ahyp="http://schemas.microsoft.com/office/drawing/2018/hyperlinkcolor" val="tx"/>
                              </a:ext>
                            </a:extLst>
                          </a:hlinkClick>
                        </a:rPr>
                        <a:t>Crime Survey for England and Wales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Annual</a:t>
                      </a:r>
                    </a:p>
                  </a:txBody>
                  <a:tcPr/>
                </a:tc>
                <a:tc>
                  <a:txBody>
                    <a:bodyPr/>
                    <a:lstStyle/>
                    <a:p>
                      <a:r>
                        <a:rPr lang="en-GB" sz="1000" dirty="0"/>
                        <a:t>2021</a:t>
                      </a:r>
                    </a:p>
                    <a:p>
                      <a:r>
                        <a:rPr lang="en-GB" sz="1000" dirty="0"/>
                        <a:t>2020</a:t>
                      </a:r>
                    </a:p>
                  </a:txBody>
                  <a:tcPr/>
                </a:tc>
                <a:extLst>
                  <a:ext uri="{0D108BD9-81ED-4DB2-BD59-A6C34878D82A}">
                    <a16:rowId xmlns:a16="http://schemas.microsoft.com/office/drawing/2014/main" val="2434886672"/>
                  </a:ext>
                </a:extLst>
              </a:tr>
              <a:tr h="366445">
                <a:tc>
                  <a:txBody>
                    <a:bodyPr/>
                    <a:lstStyle/>
                    <a:p>
                      <a:r>
                        <a:rPr lang="en-GB" sz="1000" dirty="0"/>
                        <a:t>Ill health prevention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Global Burden of Disease Tool for London</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Variable</a:t>
                      </a:r>
                    </a:p>
                  </a:txBody>
                  <a:tcPr/>
                </a:tc>
                <a:tc>
                  <a:txBody>
                    <a:bodyPr/>
                    <a:lstStyle/>
                    <a:p>
                      <a:r>
                        <a:rPr lang="en-GB" sz="1000" dirty="0"/>
                        <a:t>2019</a:t>
                      </a:r>
                    </a:p>
                  </a:txBody>
                  <a:tcPr/>
                </a:tc>
                <a:extLst>
                  <a:ext uri="{0D108BD9-81ED-4DB2-BD59-A6C34878D82A}">
                    <a16:rowId xmlns:a16="http://schemas.microsoft.com/office/drawing/2014/main" val="1764797298"/>
                  </a:ext>
                </a:extLst>
              </a:tr>
              <a:tr h="366445">
                <a:tc>
                  <a:txBody>
                    <a:bodyPr/>
                    <a:lstStyle/>
                    <a:p>
                      <a:r>
                        <a:rPr lang="en-GB" sz="1000" dirty="0"/>
                        <a:t>Racism and Discrimination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13">
                            <a:extLst>
                              <a:ext uri="{A12FA001-AC4F-418D-AE19-62706E023703}">
                                <ahyp:hlinkClr xmlns:ahyp="http://schemas.microsoft.com/office/drawing/2018/hyperlinkcolor" val="tx"/>
                              </a:ext>
                            </a:extLst>
                          </a:hlinkClick>
                        </a:rPr>
                        <a:t>GLA, Survey of Londoners 2021-22 </a:t>
                      </a:r>
                      <a:endParaRPr lang="en-GB" sz="1000" b="0" i="0" u="none" strike="noStrike" cap="none" noProof="0"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Variable</a:t>
                      </a:r>
                    </a:p>
                  </a:txBody>
                  <a:tcPr/>
                </a:tc>
                <a:tc>
                  <a:txBody>
                    <a:bodyPr/>
                    <a:lstStyle/>
                    <a:p>
                      <a:r>
                        <a:rPr lang="en-GB" sz="1000" dirty="0"/>
                        <a:t>2021-22</a:t>
                      </a:r>
                    </a:p>
                  </a:txBody>
                  <a:tcPr/>
                </a:tc>
                <a:extLst>
                  <a:ext uri="{0D108BD9-81ED-4DB2-BD59-A6C34878D82A}">
                    <a16:rowId xmlns:a16="http://schemas.microsoft.com/office/drawing/2014/main" val="131896560"/>
                  </a:ext>
                </a:extLst>
              </a:tr>
              <a:tr h="366445">
                <a:tc>
                  <a:txBody>
                    <a:bodyPr/>
                    <a:lstStyle/>
                    <a:p>
                      <a:r>
                        <a:rPr lang="en-GB" sz="1000" dirty="0"/>
                        <a:t>Climate Risk</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4">
                            <a:extLst>
                              <a:ext uri="{A12FA001-AC4F-418D-AE19-62706E023703}">
                                <ahyp:hlinkClr xmlns:ahyp="http://schemas.microsoft.com/office/drawing/2018/hyperlinkcolor" val="tx"/>
                              </a:ext>
                            </a:extLst>
                          </a:hlinkClick>
                        </a:rPr>
                        <a:t>BAME Londoners more likely to be affected by climate emergency </a:t>
                      </a:r>
                      <a:endParaRPr lang="en-US"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5">
                            <a:extLst>
                              <a:ext uri="{A12FA001-AC4F-418D-AE19-62706E023703}">
                                <ahyp:hlinkClr xmlns:ahyp="http://schemas.microsoft.com/office/drawing/2018/hyperlinkcolor" val="tx"/>
                              </a:ext>
                            </a:extLst>
                          </a:hlinkClick>
                        </a:rPr>
                        <a:t>Climate Risk Map | London City Hall</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solidFill>
                            <a:srgbClr val="000000"/>
                          </a:solidFill>
                          <a:effectLst/>
                          <a:latin typeface="Arial" panose="020B0604020202020204" pitchFamily="34" charset="0"/>
                        </a:rPr>
                        <a:t>Once-off report</a:t>
                      </a:r>
                      <a:endParaRPr lang="en-GB" sz="1000" dirty="0"/>
                    </a:p>
                  </a:txBody>
                  <a:tcPr/>
                </a:tc>
                <a:tc>
                  <a:txBody>
                    <a:bodyPr/>
                    <a:lstStyle/>
                    <a:p>
                      <a:r>
                        <a:rPr lang="en-GB" sz="1000" dirty="0"/>
                        <a:t>2022</a:t>
                      </a:r>
                    </a:p>
                    <a:p>
                      <a:r>
                        <a:rPr lang="en-GB" sz="1000" dirty="0"/>
                        <a:t>2019</a:t>
                      </a:r>
                    </a:p>
                  </a:txBody>
                  <a:tcPr/>
                </a:tc>
                <a:extLst>
                  <a:ext uri="{0D108BD9-81ED-4DB2-BD59-A6C34878D82A}">
                    <a16:rowId xmlns:a16="http://schemas.microsoft.com/office/drawing/2014/main" val="4283669387"/>
                  </a:ext>
                </a:extLst>
              </a:tr>
              <a:tr h="366445">
                <a:tc>
                  <a:txBody>
                    <a:bodyPr/>
                    <a:lstStyle/>
                    <a:p>
                      <a:r>
                        <a:rPr lang="en-GB" sz="1000" b="1" dirty="0"/>
                        <a:t>PART 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none" strike="noStrike" cap="none" dirty="0">
                          <a:solidFill>
                            <a:schemeClr val="dk1"/>
                          </a:solidFill>
                          <a:latin typeface="+mn-lt"/>
                          <a:ea typeface="+mn-ea"/>
                          <a:cs typeface="+mn-cs"/>
                          <a:sym typeface="Arial"/>
                        </a:rPr>
                        <a:t>HEALTH BEHAVIOURAL RISK FACTORS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endParaRPr lang="en-GB" sz="1000" b="0" i="0" u="none" strike="noStrike" cap="none" noProof="0" dirty="0">
                        <a:solidFill>
                          <a:srgbClr val="FFFFFF">
                            <a:lumMod val="50000"/>
                          </a:srgbClr>
                        </a:solidFill>
                        <a:latin typeface="+mn-lt"/>
                        <a:ea typeface="+mn-ea"/>
                        <a:cs typeface="Arial" panose="020B0604020202020204" pitchFamily="34" charset="0"/>
                        <a:sym typeface="Arial"/>
                      </a:endParaRP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435986927"/>
                  </a:ext>
                </a:extLst>
              </a:tr>
              <a:tr h="366445">
                <a:tc>
                  <a:txBody>
                    <a:bodyPr/>
                    <a:lstStyle/>
                    <a:p>
                      <a:r>
                        <a:rPr lang="en-GB" sz="1000" dirty="0"/>
                        <a:t>Smoking</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6">
                            <a:extLst>
                              <a:ext uri="{A12FA001-AC4F-418D-AE19-62706E023703}">
                                <ahyp:hlinkClr xmlns:ahyp="http://schemas.microsoft.com/office/drawing/2018/hyperlinkcolor" val="tx"/>
                              </a:ext>
                            </a:extLst>
                          </a:hlinkClick>
                        </a:rPr>
                        <a:t>London Vision -Tobacco-control-and-reducing-smoking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7">
                            <a:extLst>
                              <a:ext uri="{A12FA001-AC4F-418D-AE19-62706E023703}">
                                <ahyp:hlinkClr xmlns:ahyp="http://schemas.microsoft.com/office/drawing/2018/hyperlinkcolor" val="tx"/>
                              </a:ext>
                            </a:extLst>
                          </a:hlinkClick>
                        </a:rPr>
                        <a:t>Local Tobacco Control Profiles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8">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9">
                            <a:extLst>
                              <a:ext uri="{A12FA001-AC4F-418D-AE19-62706E023703}">
                                <ahyp:hlinkClr xmlns:ahyp="http://schemas.microsoft.com/office/drawing/2018/hyperlinkcolor" val="tx"/>
                              </a:ext>
                            </a:extLst>
                          </a:hlinkClick>
                        </a:rPr>
                        <a:t>Fact Sheets – ASH</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Once-off report</a:t>
                      </a:r>
                    </a:p>
                    <a:p>
                      <a:r>
                        <a:rPr lang="en-GB" sz="1000" dirty="0"/>
                        <a:t>Annual</a:t>
                      </a:r>
                    </a:p>
                    <a:p>
                      <a:r>
                        <a:rPr lang="en-GB" sz="1000" dirty="0"/>
                        <a:t>Annual</a:t>
                      </a:r>
                    </a:p>
                    <a:p>
                      <a:r>
                        <a:rPr lang="en-GB" sz="1000" dirty="0"/>
                        <a:t>Once-off report</a:t>
                      </a:r>
                    </a:p>
                  </a:txBody>
                  <a:tcPr/>
                </a:tc>
                <a:tc>
                  <a:txBody>
                    <a:bodyPr/>
                    <a:lstStyle/>
                    <a:p>
                      <a:r>
                        <a:rPr lang="en-GB" sz="1000" dirty="0"/>
                        <a:t>2019</a:t>
                      </a:r>
                    </a:p>
                    <a:p>
                      <a:r>
                        <a:rPr lang="en-GB" sz="1000" dirty="0"/>
                        <a:t>2020</a:t>
                      </a:r>
                    </a:p>
                    <a:p>
                      <a:r>
                        <a:rPr lang="en-GB" sz="1000" dirty="0"/>
                        <a:t>2021</a:t>
                      </a:r>
                    </a:p>
                    <a:p>
                      <a:r>
                        <a:rPr lang="en-GB" sz="1000" dirty="0"/>
                        <a:t>2021</a:t>
                      </a:r>
                    </a:p>
                  </a:txBody>
                  <a:tcPr/>
                </a:tc>
                <a:extLst>
                  <a:ext uri="{0D108BD9-81ED-4DB2-BD59-A6C34878D82A}">
                    <a16:rowId xmlns:a16="http://schemas.microsoft.com/office/drawing/2014/main" val="3286791129"/>
                  </a:ext>
                </a:extLst>
              </a:tr>
              <a:tr h="366445">
                <a:tc>
                  <a:txBody>
                    <a:bodyPr/>
                    <a:lstStyle/>
                    <a:p>
                      <a:r>
                        <a:rPr lang="en-GB" sz="1000" dirty="0"/>
                        <a:t>Overweight/Obesity in Adults</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Health Profile for London  2021  </a:t>
                      </a:r>
                      <a:r>
                        <a:rPr lang="en-GB" sz="1000" b="0" i="0" u="none" strike="noStrike" cap="none" dirty="0">
                          <a:solidFill>
                            <a:srgbClr val="FFFFFF">
                              <a:lumMod val="50000"/>
                            </a:srgbClr>
                          </a:solidFill>
                          <a:latin typeface="+mn-lt"/>
                          <a:ea typeface="+mn-ea"/>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0">
                            <a:extLst>
                              <a:ext uri="{A12FA001-AC4F-418D-AE19-62706E023703}">
                                <ahyp:hlinkClr xmlns:ahyp="http://schemas.microsoft.com/office/drawing/2018/hyperlinkcolor" val="tx"/>
                              </a:ext>
                            </a:extLst>
                          </a:hlinkClick>
                        </a:rPr>
                        <a:t>Quality and Outcomes Framework (QOF) 2020/21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Annual</a:t>
                      </a:r>
                    </a:p>
                  </a:txBody>
                  <a:tcPr/>
                </a:tc>
                <a:tc>
                  <a:txBody>
                    <a:bodyPr/>
                    <a:lstStyle/>
                    <a:p>
                      <a:r>
                        <a:rPr lang="en-GB" sz="1000" dirty="0"/>
                        <a:t>2021</a:t>
                      </a:r>
                    </a:p>
                    <a:p>
                      <a:r>
                        <a:rPr lang="en-GB" sz="1000" dirty="0"/>
                        <a:t>2020-21</a:t>
                      </a:r>
                    </a:p>
                  </a:txBody>
                  <a:tcPr/>
                </a:tc>
                <a:extLst>
                  <a:ext uri="{0D108BD9-81ED-4DB2-BD59-A6C34878D82A}">
                    <a16:rowId xmlns:a16="http://schemas.microsoft.com/office/drawing/2014/main" val="1578917151"/>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Overweight/Obesity in Children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1"/>
                        </a:rPr>
                        <a:t>OHID Fingertips - Reception: Prevalence of overweight (including obesity)</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22">
                            <a:extLst>
                              <a:ext uri="{A12FA001-AC4F-418D-AE19-62706E023703}">
                                <ahyp:hlinkClr xmlns:ahyp="http://schemas.microsoft.com/office/drawing/2018/hyperlinkcolor" val="tx"/>
                              </a:ext>
                            </a:extLst>
                          </a:hlinkClick>
                        </a:rPr>
                        <a:t>OHID Fingertips – Year 6: Prevalence of overweight (including obesity)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8">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Annual</a:t>
                      </a:r>
                    </a:p>
                    <a:p>
                      <a:r>
                        <a:rPr lang="en-GB" sz="1000" dirty="0"/>
                        <a:t>Annual</a:t>
                      </a:r>
                    </a:p>
                  </a:txBody>
                  <a:tcPr/>
                </a:tc>
                <a:tc>
                  <a:txBody>
                    <a:bodyPr/>
                    <a:lstStyle/>
                    <a:p>
                      <a:r>
                        <a:rPr lang="en-GB" sz="1000" dirty="0"/>
                        <a:t>2020-21</a:t>
                      </a:r>
                    </a:p>
                    <a:p>
                      <a:r>
                        <a:rPr lang="en-GB" sz="1000" dirty="0"/>
                        <a:t>2019-20</a:t>
                      </a:r>
                    </a:p>
                    <a:p>
                      <a:r>
                        <a:rPr lang="en-GB" sz="1000" dirty="0"/>
                        <a:t>2021</a:t>
                      </a:r>
                    </a:p>
                  </a:txBody>
                  <a:tcPr/>
                </a:tc>
                <a:extLst>
                  <a:ext uri="{0D108BD9-81ED-4DB2-BD59-A6C34878D82A}">
                    <a16:rowId xmlns:a16="http://schemas.microsoft.com/office/drawing/2014/main" val="993645022"/>
                  </a:ext>
                </a:extLst>
              </a:tr>
            </a:tbl>
          </a:graphicData>
        </a:graphic>
      </p:graphicFrame>
    </p:spTree>
    <p:extLst>
      <p:ext uri="{BB962C8B-B14F-4D97-AF65-F5344CB8AC3E}">
        <p14:creationId xmlns:p14="http://schemas.microsoft.com/office/powerpoint/2010/main" val="149689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A – DATA SOURCES BY TOPIC</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242451288"/>
              </p:ext>
            </p:extLst>
          </p:nvPr>
        </p:nvGraphicFramePr>
        <p:xfrm>
          <a:off x="497308" y="1183481"/>
          <a:ext cx="11046354" cy="5502717"/>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5036992">
                  <a:extLst>
                    <a:ext uri="{9D8B030D-6E8A-4147-A177-3AD203B41FA5}">
                      <a16:colId xmlns:a16="http://schemas.microsoft.com/office/drawing/2014/main" val="2111083617"/>
                    </a:ext>
                  </a:extLst>
                </a:gridCol>
                <a:gridCol w="2393542">
                  <a:extLst>
                    <a:ext uri="{9D8B030D-6E8A-4147-A177-3AD203B41FA5}">
                      <a16:colId xmlns:a16="http://schemas.microsoft.com/office/drawing/2014/main" val="2805475138"/>
                    </a:ext>
                  </a:extLst>
                </a:gridCol>
                <a:gridCol w="1766681">
                  <a:extLst>
                    <a:ext uri="{9D8B030D-6E8A-4147-A177-3AD203B41FA5}">
                      <a16:colId xmlns:a16="http://schemas.microsoft.com/office/drawing/2014/main" val="1417856253"/>
                    </a:ext>
                  </a:extLst>
                </a:gridCol>
              </a:tblGrid>
              <a:tr h="395619">
                <a:tc>
                  <a:txBody>
                    <a:bodyPr/>
                    <a:lstStyle/>
                    <a:p>
                      <a:r>
                        <a:rPr lang="en-GB" sz="1000" dirty="0"/>
                        <a:t>Topic</a:t>
                      </a:r>
                    </a:p>
                  </a:txBody>
                  <a:tcPr/>
                </a:tc>
                <a:tc>
                  <a:txBody>
                    <a:bodyPr/>
                    <a:lstStyle/>
                    <a:p>
                      <a:r>
                        <a:rPr lang="en-GB" sz="1000" dirty="0"/>
                        <a:t>Data Source</a:t>
                      </a:r>
                    </a:p>
                  </a:txBody>
                  <a:tcPr/>
                </a:tc>
                <a:tc>
                  <a:txBody>
                    <a:bodyPr/>
                    <a:lstStyle/>
                    <a:p>
                      <a:r>
                        <a:rPr lang="en-GB" sz="1000" dirty="0"/>
                        <a:t>Frequency of Publication</a:t>
                      </a:r>
                    </a:p>
                  </a:txBody>
                  <a:tcPr/>
                </a:tc>
                <a:tc>
                  <a:txBody>
                    <a:bodyPr/>
                    <a:lstStyle/>
                    <a:p>
                      <a:r>
                        <a:rPr lang="en-GB" sz="1000" dirty="0"/>
                        <a:t>Latest year of data available</a:t>
                      </a:r>
                    </a:p>
                  </a:txBody>
                  <a:tcPr/>
                </a:tc>
                <a:extLst>
                  <a:ext uri="{0D108BD9-81ED-4DB2-BD59-A6C34878D82A}">
                    <a16:rowId xmlns:a16="http://schemas.microsoft.com/office/drawing/2014/main" val="1564223460"/>
                  </a:ext>
                </a:extLst>
              </a:tr>
              <a:tr h="274534">
                <a:tc>
                  <a:txBody>
                    <a:bodyPr/>
                    <a:lstStyle/>
                    <a:p>
                      <a:r>
                        <a:rPr lang="en-GB" sz="1000" b="1" dirty="0"/>
                        <a:t>PART 4 Contd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none" strike="noStrike" cap="none" dirty="0">
                          <a:solidFill>
                            <a:schemeClr val="dk1"/>
                          </a:solidFill>
                          <a:latin typeface="+mn-lt"/>
                          <a:ea typeface="+mn-ea"/>
                          <a:cs typeface="+mn-cs"/>
                          <a:sym typeface="Arial"/>
                        </a:rPr>
                        <a:t>HEALTH BEHAVIOURAL RISK FACTORS</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181376180"/>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Physical Activity</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3">
                            <a:extLst>
                              <a:ext uri="{A12FA001-AC4F-418D-AE19-62706E023703}">
                                <ahyp:hlinkClr xmlns:ahyp="http://schemas.microsoft.com/office/drawing/2018/hyperlinkcolor" val="tx"/>
                              </a:ext>
                            </a:extLst>
                          </a:hlinkClick>
                        </a:rPr>
                        <a:t>OHID Fingertips -. Percentage of physically active adults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Sports England</a:t>
                      </a:r>
                      <a:r>
                        <a:rPr lang="en-GB" sz="1000" b="0" i="0" u="none" strike="noStrike" cap="none" dirty="0">
                          <a:solidFill>
                            <a:srgbClr val="FFFFFF">
                              <a:lumMod val="50000"/>
                            </a:srgbClr>
                          </a:solidFill>
                          <a:latin typeface="+mn-lt"/>
                          <a:ea typeface="+mn-ea"/>
                          <a:cs typeface="Arial" panose="020B0604020202020204" pitchFamily="34" charset="0"/>
                          <a:sym typeface="Arial"/>
                        </a:rPr>
                        <a:t> – Active Lives Surveys</a:t>
                      </a:r>
                      <a:endParaRPr lang="en-US"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Annual</a:t>
                      </a:r>
                    </a:p>
                  </a:txBody>
                  <a:tcPr/>
                </a:tc>
                <a:tc>
                  <a:txBody>
                    <a:bodyPr/>
                    <a:lstStyle/>
                    <a:p>
                      <a:r>
                        <a:rPr lang="en-GB" sz="1000" dirty="0"/>
                        <a:t>2020-21</a:t>
                      </a:r>
                    </a:p>
                    <a:p>
                      <a:r>
                        <a:rPr lang="en-GB" sz="1000" dirty="0"/>
                        <a:t>2020-21</a:t>
                      </a:r>
                    </a:p>
                  </a:txBody>
                  <a:tcPr/>
                </a:tc>
                <a:extLst>
                  <a:ext uri="{0D108BD9-81ED-4DB2-BD59-A6C34878D82A}">
                    <a16:rowId xmlns:a16="http://schemas.microsoft.com/office/drawing/2014/main" val="899666185"/>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Alcohol, Drug Misuse and Blood Pressure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2021</a:t>
                      </a:r>
                    </a:p>
                  </a:txBody>
                  <a:tcPr/>
                </a:tc>
                <a:extLst>
                  <a:ext uri="{0D108BD9-81ED-4DB2-BD59-A6C34878D82A}">
                    <a16:rowId xmlns:a16="http://schemas.microsoft.com/office/drawing/2014/main" val="3656730084"/>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t>PART 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none" strike="noStrike" cap="none" dirty="0">
                          <a:solidFill>
                            <a:schemeClr val="dk1"/>
                          </a:solidFill>
                          <a:latin typeface="+mn-lt"/>
                          <a:ea typeface="+mn-ea"/>
                          <a:cs typeface="+mn-cs"/>
                          <a:sym typeface="Arial"/>
                        </a:rPr>
                        <a:t>DEATH AND ILLNESS IN LONDON</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088126025"/>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Premature and Preventable Mortality</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6">
                            <a:extLst>
                              <a:ext uri="{A12FA001-AC4F-418D-AE19-62706E023703}">
                                <ahyp:hlinkClr xmlns:ahyp="http://schemas.microsoft.com/office/drawing/2018/hyperlinkcolor" val="tx"/>
                              </a:ext>
                            </a:extLst>
                          </a:hlinkClick>
                        </a:rPr>
                        <a:t>OHID Fingertips - Mortality profile</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r>
                        <a:rPr lang="en-GB" sz="1000" dirty="0"/>
                        <a:t>Variable for different metrics</a:t>
                      </a:r>
                    </a:p>
                  </a:txBody>
                  <a:tcPr/>
                </a:tc>
                <a:tc>
                  <a:txBody>
                    <a:bodyPr/>
                    <a:lstStyle/>
                    <a:p>
                      <a:r>
                        <a:rPr lang="en-GB" sz="1000" dirty="0"/>
                        <a:t>2021</a:t>
                      </a:r>
                    </a:p>
                    <a:p>
                      <a:r>
                        <a:rPr lang="en-GB" sz="1000" dirty="0"/>
                        <a:t>2020</a:t>
                      </a:r>
                    </a:p>
                  </a:txBody>
                  <a:tcPr/>
                </a:tc>
                <a:extLst>
                  <a:ext uri="{0D108BD9-81ED-4DB2-BD59-A6C34878D82A}">
                    <a16:rowId xmlns:a16="http://schemas.microsoft.com/office/drawing/2014/main" val="431116911"/>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Cause of Death</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2021</a:t>
                      </a:r>
                    </a:p>
                  </a:txBody>
                  <a:tcPr/>
                </a:tc>
                <a:extLst>
                  <a:ext uri="{0D108BD9-81ED-4DB2-BD59-A6C34878D82A}">
                    <a16:rowId xmlns:a16="http://schemas.microsoft.com/office/drawing/2014/main" val="2982409693"/>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Illness in London</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OHID CHIME tool</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Multiple times annually</a:t>
                      </a:r>
                    </a:p>
                  </a:txBody>
                  <a:tcPr/>
                </a:tc>
                <a:tc>
                  <a:txBody>
                    <a:bodyPr/>
                    <a:lstStyle/>
                    <a:p>
                      <a:r>
                        <a:rPr lang="en-GB" sz="1000" dirty="0"/>
                        <a:t>2022</a:t>
                      </a:r>
                    </a:p>
                  </a:txBody>
                  <a:tcPr/>
                </a:tc>
                <a:extLst>
                  <a:ext uri="{0D108BD9-81ED-4DB2-BD59-A6C34878D82A}">
                    <a16:rowId xmlns:a16="http://schemas.microsoft.com/office/drawing/2014/main" val="2684123484"/>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Prevalence of disease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NHSE Segmentation Model</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Variable depending on metrics</a:t>
                      </a:r>
                    </a:p>
                  </a:txBody>
                  <a:tcPr/>
                </a:tc>
                <a:tc>
                  <a:txBody>
                    <a:bodyPr/>
                    <a:lstStyle/>
                    <a:p>
                      <a:r>
                        <a:rPr lang="en-GB" sz="1000" dirty="0"/>
                        <a:t>2021</a:t>
                      </a:r>
                    </a:p>
                    <a:p>
                      <a:r>
                        <a:rPr lang="en-GB" sz="1000" dirty="0"/>
                        <a:t>2021</a:t>
                      </a:r>
                    </a:p>
                  </a:txBody>
                  <a:tcPr/>
                </a:tc>
                <a:extLst>
                  <a:ext uri="{0D108BD9-81ED-4DB2-BD59-A6C34878D82A}">
                    <a16:rowId xmlns:a16="http://schemas.microsoft.com/office/drawing/2014/main" val="1037945692"/>
                  </a:ext>
                </a:extLst>
              </a:tr>
              <a:tr h="2745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Mental Health in Adult</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noProof="0" dirty="0">
                          <a:solidFill>
                            <a:srgbClr val="FFFFFF">
                              <a:lumMod val="50000"/>
                            </a:srgbClr>
                          </a:solidFill>
                          <a:latin typeface="+mn-lt"/>
                          <a:ea typeface="+mn-ea"/>
                          <a:cs typeface="Arial" panose="020B0604020202020204" pitchFamily="34" charset="0"/>
                          <a:sym typeface="Arial"/>
                        </a:rPr>
                        <a:t>University of Essex, Institute for Social and Economic Research. (2022). Understanding Society: Waves 1-11, 2009-2020 and Harmonised BHPS: Waves 1-18, 1991-2009.   </a:t>
                      </a:r>
                      <a:r>
                        <a:rPr lang="en-GB" sz="1000" b="0" i="0" u="none" strike="noStrike" cap="none" noProof="0" dirty="0">
                          <a:solidFill>
                            <a:srgbClr val="FFFFFF">
                              <a:lumMod val="50000"/>
                            </a:srgbClr>
                          </a:solidFill>
                          <a:latin typeface="+mn-lt"/>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http://doi.org/10.5255/UKDA-SN-6614-16</a:t>
                      </a:r>
                      <a:r>
                        <a:rPr lang="en-GB" sz="1000" b="0" i="0" u="none" strike="noStrike" cap="none" noProof="0" dirty="0">
                          <a:solidFill>
                            <a:srgbClr val="FFFFFF">
                              <a:lumMod val="50000"/>
                            </a:srgbClr>
                          </a:solidFill>
                          <a:latin typeface="+mn-lt"/>
                          <a:ea typeface="+mn-ea"/>
                          <a:cs typeface="Arial" panose="020B0604020202020204" pitchFamily="34" charset="0"/>
                          <a:sym typeface="Arial"/>
                        </a:rPr>
                        <a:t>.</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2020</a:t>
                      </a:r>
                    </a:p>
                  </a:txBody>
                  <a:tcPr/>
                </a:tc>
                <a:extLst>
                  <a:ext uri="{0D108BD9-81ED-4DB2-BD59-A6C34878D82A}">
                    <a16:rowId xmlns:a16="http://schemas.microsoft.com/office/drawing/2014/main" val="3959986560"/>
                  </a:ext>
                </a:extLst>
              </a:tr>
              <a:tr h="274534">
                <a:tc>
                  <a:txBody>
                    <a:bodyPr/>
                    <a:lstStyle/>
                    <a:p>
                      <a:r>
                        <a:rPr lang="en-GB" sz="1000" dirty="0"/>
                        <a:t>Infant Mortality in London</a:t>
                      </a:r>
                    </a:p>
                  </a:txBody>
                  <a:tcPr/>
                </a:tc>
                <a:tc>
                  <a:txBody>
                    <a:bodyPr/>
                    <a:lstStyle/>
                    <a:p>
                      <a:pPr marL="228600" marR="0" indent="-228600" algn="l" rtl="0">
                        <a:lnSpc>
                          <a:spcPct val="100000"/>
                        </a:lnSpc>
                        <a:spcBef>
                          <a:spcPts val="0"/>
                        </a:spcBef>
                        <a:spcAft>
                          <a:spcPts val="0"/>
                        </a:spcAft>
                        <a:buClr>
                          <a:srgbClr val="000000"/>
                        </a:buClr>
                        <a:buFont typeface="Arial"/>
                        <a:buAutoNum type="arabicParen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Health Profile for London 2021</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Annual</a:t>
                      </a:r>
                    </a:p>
                  </a:txBody>
                  <a:tcPr/>
                </a:tc>
                <a:tc>
                  <a:txBody>
                    <a:bodyPr/>
                    <a:lstStyle/>
                    <a:p>
                      <a:r>
                        <a:rPr lang="en-GB" sz="1000" dirty="0"/>
                        <a:t>2021</a:t>
                      </a:r>
                    </a:p>
                  </a:txBody>
                  <a:tcPr/>
                </a:tc>
                <a:extLst>
                  <a:ext uri="{0D108BD9-81ED-4DB2-BD59-A6C34878D82A}">
                    <a16:rowId xmlns:a16="http://schemas.microsoft.com/office/drawing/2014/main" val="2262627885"/>
                  </a:ext>
                </a:extLst>
              </a:tr>
              <a:tr h="274534">
                <a:tc>
                  <a:txBody>
                    <a:bodyPr/>
                    <a:lstStyle/>
                    <a:p>
                      <a:r>
                        <a:rPr lang="en-GB" sz="1000" b="1" dirty="0"/>
                        <a:t>PART 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i="0" u="none" strike="noStrike" cap="none" dirty="0">
                          <a:solidFill>
                            <a:schemeClr val="dk1"/>
                          </a:solidFill>
                          <a:latin typeface="+mn-lt"/>
                          <a:ea typeface="+mn-ea"/>
                          <a:cs typeface="+mn-cs"/>
                          <a:sym typeface="Arial"/>
                        </a:rPr>
                        <a:t>HEALTHCARE INEQUALITIES</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836995701"/>
                  </a:ext>
                </a:extLst>
              </a:tr>
              <a:tr h="261148">
                <a:tc>
                  <a:txBody>
                    <a:bodyPr/>
                    <a:lstStyle/>
                    <a:p>
                      <a:r>
                        <a:rPr lang="en-GB" sz="1000" dirty="0"/>
                        <a:t>Spend on care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NHSE Segmentation Model</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Variable depending on metrics</a:t>
                      </a:r>
                    </a:p>
                  </a:txBody>
                  <a:tcPr/>
                </a:tc>
                <a:tc>
                  <a:txBody>
                    <a:bodyPr/>
                    <a:lstStyle/>
                    <a:p>
                      <a:r>
                        <a:rPr lang="en-GB" sz="1000" dirty="0"/>
                        <a:t>2021</a:t>
                      </a:r>
                    </a:p>
                  </a:txBody>
                  <a:tcPr/>
                </a:tc>
                <a:extLst>
                  <a:ext uri="{0D108BD9-81ED-4DB2-BD59-A6C34878D82A}">
                    <a16:rowId xmlns:a16="http://schemas.microsoft.com/office/drawing/2014/main" val="3286791129"/>
                  </a:ext>
                </a:extLst>
              </a:tr>
              <a:tr h="245660">
                <a:tc>
                  <a:txBody>
                    <a:bodyPr/>
                    <a:lstStyle/>
                    <a:p>
                      <a:r>
                        <a:rPr lang="en-GB" sz="1000" dirty="0"/>
                        <a:t>Covid-19 Vaccination uptake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US" sz="1000" b="0" i="0" u="none" strike="noStrike" cap="none" dirty="0">
                          <a:solidFill>
                            <a:srgbClr val="FFFFFF">
                              <a:lumMod val="50000"/>
                            </a:srgbClr>
                          </a:solidFill>
                          <a:latin typeface="+mn-lt"/>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OHID CHIME tool</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Multiple times annually</a:t>
                      </a:r>
                    </a:p>
                  </a:txBody>
                  <a:tcPr/>
                </a:tc>
                <a:tc>
                  <a:txBody>
                    <a:bodyPr/>
                    <a:lstStyle/>
                    <a:p>
                      <a:r>
                        <a:rPr lang="en-GB" sz="1000" dirty="0"/>
                        <a:t>2022</a:t>
                      </a:r>
                    </a:p>
                  </a:txBody>
                  <a:tcPr/>
                </a:tc>
                <a:extLst>
                  <a:ext uri="{0D108BD9-81ED-4DB2-BD59-A6C34878D82A}">
                    <a16:rowId xmlns:a16="http://schemas.microsoft.com/office/drawing/2014/main" val="1578917151"/>
                  </a:ext>
                </a:extLst>
              </a:tr>
              <a:tr h="3002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Flu Vaccination uptake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0">
                            <a:extLst>
                              <a:ext uri="{A12FA001-AC4F-418D-AE19-62706E023703}">
                                <ahyp:hlinkClr xmlns:ahyp="http://schemas.microsoft.com/office/drawing/2018/hyperlinkcolor" val="tx"/>
                              </a:ext>
                            </a:extLst>
                          </a:hlinkClick>
                        </a:rPr>
                        <a:t>Immform - Seasonal flu vaccine uptake in GP patients:</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r>
                        <a:rPr lang="en-GB" sz="1000" dirty="0"/>
                        <a:t>Monthly during Flu season</a:t>
                      </a:r>
                    </a:p>
                  </a:txBody>
                  <a:tcPr/>
                </a:tc>
                <a:tc>
                  <a:txBody>
                    <a:bodyPr/>
                    <a:lstStyle/>
                    <a:p>
                      <a:r>
                        <a:rPr lang="en-GB" sz="1000" dirty="0"/>
                        <a:t>2021-22</a:t>
                      </a:r>
                    </a:p>
                  </a:txBody>
                  <a:tcPr/>
                </a:tc>
                <a:extLst>
                  <a:ext uri="{0D108BD9-81ED-4DB2-BD59-A6C34878D82A}">
                    <a16:rowId xmlns:a16="http://schemas.microsoft.com/office/drawing/2014/main" val="993645022"/>
                  </a:ext>
                </a:extLst>
              </a:tr>
              <a:tr h="2456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Screening uptake</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1">
                            <a:extLst>
                              <a:ext uri="{A12FA001-AC4F-418D-AE19-62706E023703}">
                                <ahyp:hlinkClr xmlns:ahyp="http://schemas.microsoft.com/office/drawing/2018/hyperlinkcolor" val="tx"/>
                              </a:ext>
                            </a:extLst>
                          </a:hlinkClick>
                        </a:rPr>
                        <a:t>OHID Fingertips - Cancer Services</a:t>
                      </a:r>
                      <a:endParaRPr lang="en-US"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Variable depending on metrics</a:t>
                      </a:r>
                    </a:p>
                  </a:txBody>
                  <a:tcPr/>
                </a:tc>
                <a:tc>
                  <a:txBody>
                    <a:bodyPr/>
                    <a:lstStyle/>
                    <a:p>
                      <a:r>
                        <a:rPr lang="en-GB" sz="1000" dirty="0"/>
                        <a:t>2021</a:t>
                      </a:r>
                    </a:p>
                  </a:txBody>
                  <a:tcPr/>
                </a:tc>
                <a:extLst>
                  <a:ext uri="{0D108BD9-81ED-4DB2-BD59-A6C34878D82A}">
                    <a16:rowId xmlns:a16="http://schemas.microsoft.com/office/drawing/2014/main" val="3999583486"/>
                  </a:ext>
                </a:extLst>
              </a:tr>
              <a:tr h="2729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Care for diabetes</a:t>
                      </a:r>
                    </a:p>
                  </a:txBody>
                  <a:tcP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n-GB" sz="1000" b="0" i="0" u="none" strike="noStrike" cap="none" dirty="0">
                          <a:solidFill>
                            <a:srgbClr val="FFFFFF">
                              <a:lumMod val="50000"/>
                            </a:srgbClr>
                          </a:solidFill>
                          <a:latin typeface="+mn-lt"/>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OHID Fingertips - National General Practice Profiles </a:t>
                      </a:r>
                      <a:endParaRPr lang="en-GB" sz="1000" b="0" i="0" u="none" strike="noStrike" cap="none" dirty="0">
                        <a:solidFill>
                          <a:srgbClr val="FFFFFF">
                            <a:lumMod val="50000"/>
                          </a:srgbClr>
                        </a:solidFill>
                        <a:latin typeface="+mn-lt"/>
                        <a:ea typeface="+mn-ea"/>
                        <a:cs typeface="Arial" panose="020B060402020202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Variable depending on metrics</a:t>
                      </a:r>
                    </a:p>
                  </a:txBody>
                  <a:tcPr/>
                </a:tc>
                <a:tc>
                  <a:txBody>
                    <a:bodyPr/>
                    <a:lstStyle/>
                    <a:p>
                      <a:r>
                        <a:rPr lang="en-GB" sz="1000" dirty="0"/>
                        <a:t>2021</a:t>
                      </a:r>
                    </a:p>
                  </a:txBody>
                  <a:tcPr/>
                </a:tc>
                <a:extLst>
                  <a:ext uri="{0D108BD9-81ED-4DB2-BD59-A6C34878D82A}">
                    <a16:rowId xmlns:a16="http://schemas.microsoft.com/office/drawing/2014/main" val="4279043324"/>
                  </a:ext>
                </a:extLst>
              </a:tr>
            </a:tbl>
          </a:graphicData>
        </a:graphic>
      </p:graphicFrame>
    </p:spTree>
    <p:extLst>
      <p:ext uri="{BB962C8B-B14F-4D97-AF65-F5344CB8AC3E}">
        <p14:creationId xmlns:p14="http://schemas.microsoft.com/office/powerpoint/2010/main" val="301373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B – DATA SOURCE DESCRIPTIONS (A-Z)</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604201978"/>
              </p:ext>
            </p:extLst>
          </p:nvPr>
        </p:nvGraphicFramePr>
        <p:xfrm>
          <a:off x="497308" y="1183481"/>
          <a:ext cx="9279673" cy="5046020"/>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4528486">
                  <a:extLst>
                    <a:ext uri="{9D8B030D-6E8A-4147-A177-3AD203B41FA5}">
                      <a16:colId xmlns:a16="http://schemas.microsoft.com/office/drawing/2014/main" val="2111083617"/>
                    </a:ext>
                  </a:extLst>
                </a:gridCol>
                <a:gridCol w="2902048">
                  <a:extLst>
                    <a:ext uri="{9D8B030D-6E8A-4147-A177-3AD203B41FA5}">
                      <a16:colId xmlns:a16="http://schemas.microsoft.com/office/drawing/2014/main" val="2805475138"/>
                    </a:ext>
                  </a:extLst>
                </a:gridCol>
              </a:tblGrid>
              <a:tr h="395619">
                <a:tc>
                  <a:txBody>
                    <a:bodyPr/>
                    <a:lstStyle/>
                    <a:p>
                      <a:r>
                        <a:rPr lang="en-GB" sz="1000" dirty="0"/>
                        <a:t>Data Source Link</a:t>
                      </a:r>
                    </a:p>
                  </a:txBody>
                  <a:tcPr/>
                </a:tc>
                <a:tc>
                  <a:txBody>
                    <a:bodyPr/>
                    <a:lstStyle/>
                    <a:p>
                      <a:r>
                        <a:rPr lang="en-GB" sz="1000" dirty="0"/>
                        <a:t>Description</a:t>
                      </a:r>
                    </a:p>
                  </a:txBody>
                  <a:tcPr/>
                </a:tc>
                <a:tc>
                  <a:txBody>
                    <a:bodyPr/>
                    <a:lstStyle/>
                    <a:p>
                      <a:r>
                        <a:rPr lang="en-GB" sz="1000" dirty="0"/>
                        <a:t>Authors </a:t>
                      </a:r>
                    </a:p>
                  </a:txBody>
                  <a:tcPr/>
                </a:tc>
                <a:extLst>
                  <a:ext uri="{0D108BD9-81ED-4DB2-BD59-A6C34878D82A}">
                    <a16:rowId xmlns:a16="http://schemas.microsoft.com/office/drawing/2014/main" val="1564223460"/>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3"/>
                        </a:rPr>
                        <a:t>Access to green space in England | Friends of the Earth</a:t>
                      </a:r>
                      <a:r>
                        <a:rPr lang="en-GB" sz="800" dirty="0">
                          <a:solidFill>
                            <a:srgbClr val="000000"/>
                          </a:solidFill>
                          <a:effectLst/>
                          <a:latin typeface="+mn-lt"/>
                          <a:ea typeface="Times New Roman" panose="02020603050405020304" pitchFamily="18" charset="0"/>
                          <a:cs typeface="Times New Roman" panose="02020603050405020304" pitchFamily="18" charset="0"/>
                        </a:rPr>
                        <a:t>  (2020)</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Secondary analysis of data from the Office of National Statistics on gardens, together with data on public green space, to identify neighbourhoods that lack both public green space and gardens.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Friends of the Earth</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376180"/>
                  </a:ext>
                </a:extLst>
              </a:tr>
              <a:tr h="274534">
                <a:tc>
                  <a:txBody>
                    <a:bodyPr/>
                    <a:lstStyle/>
                    <a:p>
                      <a:r>
                        <a:rPr lang="en-GB" sz="800" u="sng" dirty="0">
                          <a:solidFill>
                            <a:srgbClr val="353E43"/>
                          </a:solidFill>
                          <a:effectLst/>
                          <a:latin typeface="+mn-lt"/>
                          <a:ea typeface="+mn-ea"/>
                          <a:cs typeface="Times New Roman" panose="02020603050405020304" pitchFamily="18" charset="0"/>
                          <a:hlinkClick r:id="rId4"/>
                        </a:rPr>
                        <a:t>Air Pollution and Inequalities in London: 2019 Update</a:t>
                      </a:r>
                      <a:r>
                        <a:rPr lang="en-GB" sz="800" dirty="0">
                          <a:solidFill>
                            <a:srgbClr val="353E43"/>
                          </a:solidFill>
                          <a:effectLst/>
                          <a:latin typeface="+mn-lt"/>
                          <a:ea typeface="+mn-ea"/>
                          <a:cs typeface="Times New Roman" panose="02020603050405020304" pitchFamily="18" charset="0"/>
                        </a:rPr>
                        <a:t> (2019)</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snapshot analysis of the distribution of air quality across London and the relationship between exposure to air pollution, deprivation and ethnicity.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Logika Noise Air Quality Consultants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666185"/>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5"/>
                        </a:rPr>
                        <a:t>Aspinall Report</a:t>
                      </a:r>
                      <a:r>
                        <a:rPr lang="en-GB" sz="800" dirty="0">
                          <a:solidFill>
                            <a:srgbClr val="000000"/>
                          </a:solidFill>
                          <a:effectLst/>
                          <a:latin typeface="+mn-lt"/>
                          <a:ea typeface="Times New Roman" panose="02020603050405020304" pitchFamily="18" charset="0"/>
                          <a:cs typeface="Times New Roman" panose="02020603050405020304" pitchFamily="18" charset="0"/>
                        </a:rPr>
                        <a:t> (2014)</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identifying existing data and gaps in data pertaining to inclusion health groups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Peter J Aspinall (University of Kent)</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6730084"/>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6"/>
                        </a:rPr>
                        <a:t>BAME Londoners more likely to be affected by climate emergency </a:t>
                      </a:r>
                      <a:r>
                        <a:rPr lang="en-GB" sz="800" dirty="0">
                          <a:solidFill>
                            <a:srgbClr val="000000"/>
                          </a:solidFill>
                          <a:effectLst/>
                          <a:latin typeface="+mn-lt"/>
                          <a:ea typeface="Times New Roman" panose="02020603050405020304" pitchFamily="18" charset="0"/>
                          <a:cs typeface="Times New Roman" panose="02020603050405020304" pitchFamily="18" charset="0"/>
                        </a:rPr>
                        <a:t>(2022)</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reviewing analysis of impact on climate crisis on black and minority ethnic groups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 (Greater London Authority)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116911"/>
                  </a:ext>
                </a:extLst>
              </a:tr>
              <a:tr h="274534">
                <a:tc>
                  <a:txBody>
                    <a:bodyPr/>
                    <a:lstStyle/>
                    <a:p>
                      <a:r>
                        <a:rPr lang="en-GB" sz="800" u="sng" dirty="0">
                          <a:solidFill>
                            <a:srgbClr val="353E43"/>
                          </a:solidFill>
                          <a:effectLst/>
                          <a:latin typeface="+mn-lt"/>
                          <a:ea typeface="+mn-ea"/>
                          <a:cs typeface="Times New Roman" panose="02020603050405020304" pitchFamily="18" charset="0"/>
                          <a:hlinkClick r:id="rId7"/>
                        </a:rPr>
                        <a:t>Barriers to cycling amongst ethnic minority groups and people from deprived backgrounds </a:t>
                      </a:r>
                      <a:r>
                        <a:rPr lang="en-GB" sz="800" dirty="0">
                          <a:solidFill>
                            <a:srgbClr val="353E43"/>
                          </a:solidFill>
                          <a:effectLst/>
                          <a:latin typeface="+mn-lt"/>
                          <a:ea typeface="+mn-ea"/>
                          <a:cs typeface="Times New Roman" panose="02020603050405020304" pitchFamily="18" charset="0"/>
                        </a:rPr>
                        <a:t>– (2011)</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with data on lower levels of participation in cycling among black and minority ethnic and other disadvantaged groups and exploring the barriers that deter them from cycling</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Transport for London (TFL)</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409693"/>
                  </a:ext>
                </a:extLst>
              </a:tr>
              <a:tr h="274534">
                <a:tc>
                  <a:txBody>
                    <a:bodyPr/>
                    <a:lstStyle/>
                    <a:p>
                      <a:r>
                        <a:rPr lang="en-GB" sz="800" u="sng" dirty="0">
                          <a:solidFill>
                            <a:srgbClr val="353E43"/>
                          </a:solidFill>
                          <a:effectLst/>
                          <a:latin typeface="+mn-lt"/>
                          <a:ea typeface="Arial" panose="020B0604020202020204" pitchFamily="34" charset="0"/>
                          <a:cs typeface="Times New Roman" panose="02020603050405020304" pitchFamily="18" charset="0"/>
                          <a:hlinkClick r:id="rId8"/>
                        </a:rPr>
                        <a:t>Beyond the data: Understanding the impact of COVID-19 on BAME groups</a:t>
                      </a:r>
                      <a:r>
                        <a:rPr lang="en-GB" sz="800" dirty="0">
                          <a:solidFill>
                            <a:srgbClr val="353E43"/>
                          </a:solidFill>
                          <a:effectLst/>
                          <a:latin typeface="+mn-lt"/>
                          <a:ea typeface="Arial" panose="020B0604020202020204" pitchFamily="34" charset="0"/>
                          <a:cs typeface="Times New Roman" panose="02020603050405020304" pitchFamily="18" charset="0"/>
                        </a:rPr>
                        <a:t> (2020)</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providing additional information and insights on the relationship between Covid-19 and black and minority ethnic communities in England from a rapid review of the published literature and stakeholder engagement exercises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pPr marR="0" algn="l" rtl="0">
                        <a:lnSpc>
                          <a:spcPct val="100000"/>
                        </a:lnSpc>
                        <a:spcBef>
                          <a:spcPts val="0"/>
                        </a:spcBef>
                        <a:spcAft>
                          <a:spcPts val="0"/>
                        </a:spcAft>
                        <a:buClr>
                          <a:srgbClr val="000000"/>
                        </a:buClr>
                        <a:buFont typeface="Arial"/>
                      </a:pPr>
                      <a:r>
                        <a:rPr lang="en-GB" sz="800" b="0" i="0" u="none" strike="noStrike" cap="none"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sym typeface="Arial"/>
                        </a:rPr>
                        <a:t>OHID (Office for Health Improvement and Disparities - formerly Public Health England)</a:t>
                      </a:r>
                    </a:p>
                    <a:p>
                      <a:pPr marR="0" algn="l" rtl="0">
                        <a:lnSpc>
                          <a:spcPct val="100000"/>
                        </a:lnSpc>
                        <a:spcBef>
                          <a:spcPts val="0"/>
                        </a:spcBef>
                        <a:spcAft>
                          <a:spcPts val="0"/>
                        </a:spcAft>
                        <a:buClr>
                          <a:srgbClr val="000000"/>
                        </a:buClr>
                        <a:buFont typeface="Arial"/>
                      </a:pPr>
                      <a:r>
                        <a:rPr lang="en-GB" sz="800" b="0" i="0" u="none" strike="noStrike" cap="none"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sym typeface="Arial"/>
                        </a:rPr>
                        <a:t> </a:t>
                      </a:r>
                    </a:p>
                  </a:txBody>
                  <a:tcPr marL="68580" marR="68580" marT="0" marB="0"/>
                </a:tc>
                <a:extLst>
                  <a:ext uri="{0D108BD9-81ED-4DB2-BD59-A6C34878D82A}">
                    <a16:rowId xmlns:a16="http://schemas.microsoft.com/office/drawing/2014/main" val="2684123484"/>
                  </a:ext>
                </a:extLst>
              </a:tr>
              <a:tr h="274534">
                <a:tc>
                  <a:txBody>
                    <a:bodyPr/>
                    <a:lstStyle/>
                    <a:p>
                      <a:r>
                        <a:rPr lang="en-GB" sz="800" b="0" i="0" u="sng" strike="noStrike" cap="none" dirty="0">
                          <a:solidFill>
                            <a:srgbClr val="353E43"/>
                          </a:solidFill>
                          <a:effectLst/>
                          <a:latin typeface="+mn-lt"/>
                          <a:ea typeface="Times New Roman" panose="02020603050405020304" pitchFamily="18" charset="0"/>
                          <a:cs typeface="Times New Roman" panose="02020603050405020304" pitchFamily="18" charset="0"/>
                          <a:sym typeface="Arial"/>
                          <a:hlinkClick r:id="rId9"/>
                        </a:rPr>
                        <a:t>Census 2021 first release - CIU Report on London Datastore (2022)</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b="0" i="0" u="none" strike="noStrike" cap="none" dirty="0">
                          <a:solidFill>
                            <a:srgbClr val="353D42"/>
                          </a:solidFill>
                          <a:effectLst/>
                          <a:latin typeface="Arial" panose="020B0604020202020204" pitchFamily="34" charset="0"/>
                          <a:ea typeface="Times New Roman" panose="02020603050405020304" pitchFamily="18" charset="0"/>
                          <a:cs typeface="Times New Roman" panose="02020603050405020304" pitchFamily="18" charset="0"/>
                          <a:sym typeface="Arial"/>
                        </a:rPr>
                        <a:t>A GLA city intelligence unit report and blog on the 2021 census data release</a:t>
                      </a:r>
                    </a:p>
                  </a:txBody>
                  <a:tcPr marL="68580" marR="68580" marT="0" marB="0"/>
                </a:tc>
                <a:tc>
                  <a:txBody>
                    <a:bodyPr/>
                    <a:lstStyle/>
                    <a:p>
                      <a:pPr marR="0" algn="l" rtl="0">
                        <a:lnSpc>
                          <a:spcPct val="100000"/>
                        </a:lnSpc>
                        <a:spcBef>
                          <a:spcPts val="0"/>
                        </a:spcBef>
                        <a:spcAft>
                          <a:spcPts val="0"/>
                        </a:spcAft>
                        <a:buClr>
                          <a:srgbClr val="000000"/>
                        </a:buClr>
                        <a:buFont typeface="Arial"/>
                      </a:pPr>
                      <a:r>
                        <a:rPr lang="en-GB" sz="800" b="0" i="0" u="none" strike="noStrike" cap="none"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sym typeface="Arial"/>
                        </a:rPr>
                        <a:t>City Intelligence Unit</a:t>
                      </a:r>
                    </a:p>
                  </a:txBody>
                  <a:tcPr marL="68580" marR="68580" marT="0" marB="0"/>
                </a:tc>
                <a:extLst>
                  <a:ext uri="{0D108BD9-81ED-4DB2-BD59-A6C34878D82A}">
                    <a16:rowId xmlns:a16="http://schemas.microsoft.com/office/drawing/2014/main" val="2446313719"/>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10"/>
                        </a:rPr>
                        <a:t>Climate Risk Map | London City Hall</a:t>
                      </a:r>
                      <a:r>
                        <a:rPr lang="en-GB" sz="800" dirty="0">
                          <a:solidFill>
                            <a:srgbClr val="000000"/>
                          </a:solidFill>
                          <a:effectLst/>
                          <a:latin typeface="+mn-lt"/>
                          <a:ea typeface="Times New Roman" panose="02020603050405020304" pitchFamily="18" charset="0"/>
                          <a:cs typeface="Times New Roman" panose="02020603050405020304" pitchFamily="18" charset="0"/>
                        </a:rPr>
                        <a:t> (2019)</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map created in partnership between </a:t>
                      </a:r>
                      <a:r>
                        <a:rPr lang="en-GB" sz="800" dirty="0">
                          <a:solidFill>
                            <a:srgbClr val="353D42"/>
                          </a:solidFill>
                          <a:effectLst/>
                          <a:latin typeface="Arial" panose="020B0604020202020204" pitchFamily="34" charset="0"/>
                          <a:ea typeface="Times New Roman" panose="02020603050405020304" pitchFamily="18" charset="0"/>
                          <a:cs typeface="Times New Roman" panose="02020603050405020304" pitchFamily="18" charset="0"/>
                        </a:rPr>
                        <a:t>the Mayor and </a:t>
                      </a:r>
                      <a:r>
                        <a:rPr lang="en-GB" sz="800" b="0" i="0" u="sng" strike="noStrike" cap="none" dirty="0">
                          <a:solidFill>
                            <a:srgbClr val="353D42"/>
                          </a:solidFill>
                          <a:effectLst/>
                          <a:latin typeface="Arial" panose="020B0604020202020204" pitchFamily="34" charset="0"/>
                          <a:ea typeface="Times New Roman" panose="02020603050405020304" pitchFamily="18" charset="0"/>
                          <a:cs typeface="Times New Roman" panose="02020603050405020304" pitchFamily="18" charset="0"/>
                          <a:sym typeface="Arial"/>
                          <a:hlinkClick r:id="rId11">
                            <a:extLst>
                              <a:ext uri="{A12FA001-AC4F-418D-AE19-62706E023703}">
                                <ahyp:hlinkClr xmlns:ahyp="http://schemas.microsoft.com/office/drawing/2018/hyperlinkcolor" val="tx"/>
                              </a:ext>
                            </a:extLst>
                          </a:hlinkClick>
                        </a:rPr>
                        <a:t>Bloomberg Associates</a:t>
                      </a:r>
                      <a:r>
                        <a:rPr lang="en-GB" sz="800" b="0" i="0" u="sng" strike="noStrike" cap="none" dirty="0">
                          <a:solidFill>
                            <a:srgbClr val="353D42"/>
                          </a:solidFill>
                          <a:effectLst/>
                          <a:latin typeface="Arial" panose="020B0604020202020204" pitchFamily="34" charset="0"/>
                          <a:ea typeface="Times New Roman" panose="02020603050405020304" pitchFamily="18" charset="0"/>
                          <a:cs typeface="Times New Roman" panose="02020603050405020304" pitchFamily="18" charset="0"/>
                          <a:sym typeface="Arial"/>
                        </a:rPr>
                        <a:t> </a:t>
                      </a:r>
                      <a:r>
                        <a:rPr lang="en-GB" sz="800" b="0" i="0" u="none" strike="noStrike" cap="none" dirty="0">
                          <a:solidFill>
                            <a:srgbClr val="353D42"/>
                          </a:solidFill>
                          <a:effectLst/>
                          <a:latin typeface="Arial" panose="020B0604020202020204" pitchFamily="34" charset="0"/>
                          <a:ea typeface="Times New Roman" panose="02020603050405020304" pitchFamily="18" charset="0"/>
                          <a:cs typeface="Times New Roman" panose="02020603050405020304" pitchFamily="18" charset="0"/>
                          <a:sym typeface="Arial"/>
                        </a:rPr>
                        <a:t>to analyse exposure and vulnerability to climate change across Greater London</a:t>
                      </a: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945692"/>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12"/>
                        </a:rPr>
                        <a:t>COVID-19: review of disparities in risks and outcomes</a:t>
                      </a:r>
                      <a:r>
                        <a:rPr lang="en-GB" sz="800" dirty="0">
                          <a:solidFill>
                            <a:srgbClr val="000000"/>
                          </a:solidFill>
                          <a:effectLst/>
                          <a:latin typeface="+mn-lt"/>
                          <a:ea typeface="Times New Roman" panose="02020603050405020304" pitchFamily="18" charset="0"/>
                          <a:cs typeface="Times New Roman" panose="02020603050405020304" pitchFamily="18" charset="0"/>
                        </a:rPr>
                        <a:t> (2020)</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descriptive review of data on disparities in the risk and outcomes from Covid-19</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 (formerly Public Health England)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9986560"/>
                  </a:ext>
                </a:extLst>
              </a:tr>
              <a:tr h="274534">
                <a:tc>
                  <a:txBody>
                    <a:bodyPr/>
                    <a:lstStyle/>
                    <a:p>
                      <a:r>
                        <a:rPr lang="en-US" sz="800" u="sng" dirty="0">
                          <a:solidFill>
                            <a:srgbClr val="353E43"/>
                          </a:solidFill>
                          <a:effectLst/>
                          <a:latin typeface="+mn-lt"/>
                          <a:ea typeface="+mn-ea"/>
                          <a:cs typeface="Times New Roman" panose="02020603050405020304" pitchFamily="18" charset="0"/>
                          <a:hlinkClick r:id="rId13"/>
                        </a:rPr>
                        <a:t>Crime Survey for England and Wales </a:t>
                      </a:r>
                      <a:r>
                        <a:rPr lang="en-US" sz="800" dirty="0">
                          <a:solidFill>
                            <a:srgbClr val="353E43"/>
                          </a:solidFill>
                          <a:effectLst/>
                          <a:latin typeface="+mn-lt"/>
                          <a:ea typeface="+mn-ea"/>
                          <a:cs typeface="Times New Roman" panose="02020603050405020304" pitchFamily="18" charset="0"/>
                        </a:rPr>
                        <a:t>(2020)</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323132"/>
                          </a:solidFill>
                          <a:effectLst/>
                          <a:latin typeface="Arial" panose="020B0604020202020204" pitchFamily="34" charset="0"/>
                          <a:ea typeface="Times New Roman" panose="02020603050405020304" pitchFamily="18" charset="0"/>
                          <a:cs typeface="Times New Roman" panose="02020603050405020304" pitchFamily="18" charset="0"/>
                        </a:rPr>
                        <a:t>An annual crime survey that reports on trends in violent crime across England and Wales with a nationally representative sample which included around 37,000 adults in 2020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ONS (Office for National Statistics)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995701"/>
                  </a:ext>
                </a:extLst>
              </a:tr>
              <a:tr h="261148">
                <a:tc>
                  <a:txBody>
                    <a:bodyPr/>
                    <a:lstStyle/>
                    <a:p>
                      <a:r>
                        <a:rPr lang="en-GB" sz="800" u="none" strike="noStrike" dirty="0">
                          <a:solidFill>
                            <a:srgbClr val="323132"/>
                          </a:solidFill>
                          <a:effectLst/>
                          <a:latin typeface="+mn-lt"/>
                          <a:ea typeface="Times New Roman" panose="02020603050405020304" pitchFamily="18" charset="0"/>
                          <a:cs typeface="Times New Roman" panose="02020603050405020304" pitchFamily="18" charset="0"/>
                          <a:hlinkClick r:id="rId14"/>
                        </a:rPr>
                        <a:t>Earnings and employment from PAYE </a:t>
                      </a:r>
                      <a:r>
                        <a:rPr lang="en-GB" sz="800" dirty="0">
                          <a:solidFill>
                            <a:srgbClr val="323132"/>
                          </a:solidFill>
                          <a:effectLst/>
                          <a:latin typeface="+mn-lt"/>
                          <a:ea typeface="Times New Roman" panose="02020603050405020304" pitchFamily="18" charset="0"/>
                          <a:cs typeface="Times New Roman" panose="02020603050405020304" pitchFamily="18" charset="0"/>
                        </a:rPr>
                        <a:t>(2022)</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323132"/>
                          </a:solidFill>
                          <a:effectLst/>
                          <a:latin typeface="Arial" panose="020B0604020202020204" pitchFamily="34" charset="0"/>
                          <a:ea typeface="Times New Roman" panose="02020603050405020304" pitchFamily="18" charset="0"/>
                          <a:cs typeface="Times New Roman" panose="02020603050405020304" pitchFamily="18" charset="0"/>
                        </a:rPr>
                        <a:t>ONS Dataset on earnings and employment statistics from Pay As You Earn (PAYE) Real Time Information (RTI) (Experimental Statistics), seasonally adjusted.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1129"/>
                  </a:ext>
                </a:extLst>
              </a:tr>
              <a:tr h="245660">
                <a:tc>
                  <a:txBody>
                    <a:bodyPr/>
                    <a:lstStyle/>
                    <a:p>
                      <a:r>
                        <a:rPr lang="en-GB" sz="800" dirty="0">
                          <a:solidFill>
                            <a:srgbClr val="323132"/>
                          </a:solidFill>
                          <a:effectLst/>
                          <a:latin typeface="+mn-lt"/>
                          <a:ea typeface="Times New Roman" panose="02020603050405020304" pitchFamily="18" charset="0"/>
                          <a:cs typeface="Times New Roman" panose="02020603050405020304" pitchFamily="18" charset="0"/>
                          <a:hlinkClick r:id="rId15"/>
                        </a:rPr>
                        <a:t>England Wales Census </a:t>
                      </a:r>
                      <a:r>
                        <a:rPr lang="en-GB" sz="800" dirty="0">
                          <a:solidFill>
                            <a:srgbClr val="323132"/>
                          </a:solidFill>
                          <a:effectLst/>
                          <a:latin typeface="+mn-lt"/>
                          <a:ea typeface="Times New Roman" panose="02020603050405020304" pitchFamily="18" charset="0"/>
                          <a:cs typeface="Times New Roman" panose="02020603050405020304" pitchFamily="18" charset="0"/>
                        </a:rPr>
                        <a:t>(2021) </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323132"/>
                          </a:solidFill>
                          <a:effectLst/>
                          <a:latin typeface="Arial" panose="020B0604020202020204" pitchFamily="34" charset="0"/>
                          <a:ea typeface="Times New Roman" panose="02020603050405020304" pitchFamily="18" charset="0"/>
                          <a:cs typeface="Times New Roman" panose="02020603050405020304" pitchFamily="18" charset="0"/>
                        </a:rPr>
                        <a:t>A survey led by the Office for National Statistics which seeks to determine the population size and details about households in England and Wales with a view to support decision on planning and funding services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8917151"/>
                  </a:ext>
                </a:extLst>
              </a:tr>
              <a:tr h="300250">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16"/>
                        </a:rPr>
                        <a:t>English indices of deprivation 2019: mapping resources</a:t>
                      </a:r>
                      <a:r>
                        <a:rPr lang="en-GB" sz="800" dirty="0">
                          <a:solidFill>
                            <a:srgbClr val="000000"/>
                          </a:solidFill>
                          <a:effectLst/>
                          <a:latin typeface="+mn-lt"/>
                          <a:ea typeface="Times New Roman" panose="02020603050405020304" pitchFamily="18" charset="0"/>
                          <a:cs typeface="Times New Roman" panose="02020603050405020304" pitchFamily="18" charset="0"/>
                        </a:rPr>
                        <a:t> (2019)</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sz="800" u="sng"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17"/>
                        </a:rPr>
                        <a:t>Indices of Deprivation 2019 explorer</a:t>
                      </a:r>
                      <a:r>
                        <a:rPr lang="en-GB" sz="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shows the relative deprivation of neighbourhoods for selected areas according to the indices of deprivation 2019 and indices of deprivation 2015 and allows users to search by a place name or postcode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UK Gov (Government(</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3645022"/>
                  </a:ext>
                </a:extLst>
              </a:tr>
              <a:tr h="245660">
                <a:tc>
                  <a:txBody>
                    <a:bodyPr/>
                    <a:lstStyle/>
                    <a:p>
                      <a:r>
                        <a:rPr lang="en-GB" sz="800" u="sng" dirty="0">
                          <a:solidFill>
                            <a:srgbClr val="000000"/>
                          </a:solidFill>
                          <a:effectLst/>
                          <a:latin typeface="+mn-lt"/>
                          <a:ea typeface="Arial" panose="020B0604020202020204" pitchFamily="34" charset="0"/>
                          <a:cs typeface="Times New Roman" panose="02020603050405020304" pitchFamily="18" charset="0"/>
                          <a:hlinkClick r:id="rId18"/>
                        </a:rPr>
                        <a:t>Ethnic disparities in the major causes of mortality and their risk factors</a:t>
                      </a:r>
                      <a:r>
                        <a:rPr lang="en-GB" sz="800" dirty="0">
                          <a:solidFill>
                            <a:srgbClr val="000000"/>
                          </a:solidFill>
                          <a:effectLst/>
                          <a:latin typeface="+mn-lt"/>
                          <a:ea typeface="Arial" panose="020B0604020202020204" pitchFamily="34" charset="0"/>
                          <a:cs typeface="Times New Roman" panose="02020603050405020304" pitchFamily="18" charset="0"/>
                        </a:rPr>
                        <a:t> (2021)</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This report covers ethnic disparities in the major causes of mortality and their risk factors in the UK</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UK Gov – Commission on Race and Ethnic Disparities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9583486"/>
                  </a:ext>
                </a:extLst>
              </a:tr>
              <a:tr h="272955">
                <a:tc>
                  <a:txBody>
                    <a:bodyPr/>
                    <a:lstStyle/>
                    <a:p>
                      <a:r>
                        <a:rPr lang="en-GB" sz="800" u="sng" dirty="0">
                          <a:solidFill>
                            <a:srgbClr val="353E43"/>
                          </a:solidFill>
                          <a:effectLst/>
                          <a:latin typeface="+mn-lt"/>
                          <a:ea typeface="+mn-ea"/>
                          <a:cs typeface="Times New Roman" panose="02020603050405020304" pitchFamily="18" charset="0"/>
                          <a:hlinkClick r:id="rId19"/>
                        </a:rPr>
                        <a:t>Excess mortality in England and English region </a:t>
                      </a:r>
                      <a:r>
                        <a:rPr lang="en-GB" sz="800" dirty="0">
                          <a:solidFill>
                            <a:srgbClr val="353E43"/>
                          </a:solidFill>
                          <a:effectLst/>
                          <a:latin typeface="+mn-lt"/>
                          <a:ea typeface="+mn-ea"/>
                          <a:cs typeface="Times New Roman" panose="02020603050405020304" pitchFamily="18" charset="0"/>
                        </a:rPr>
                        <a:t> </a:t>
                      </a:r>
                      <a:r>
                        <a:rPr lang="en-US" sz="800" dirty="0">
                          <a:solidFill>
                            <a:srgbClr val="353E43"/>
                          </a:solidFill>
                          <a:effectLst/>
                          <a:latin typeface="+mn-lt"/>
                          <a:ea typeface="Arial" panose="020B0604020202020204" pitchFamily="34" charset="0"/>
                          <a:cs typeface="Times New Roman" panose="02020603050405020304" pitchFamily="18" charset="0"/>
                        </a:rPr>
                        <a:t> (2022)</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In this report, excess mortality due to Covid-19 during the course of the pandemic have been reported starting in March 2020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UK Gov Official Statistics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9043324"/>
                  </a:ext>
                </a:extLst>
              </a:tr>
            </a:tbl>
          </a:graphicData>
        </a:graphic>
      </p:graphicFrame>
    </p:spTree>
    <p:extLst>
      <p:ext uri="{BB962C8B-B14F-4D97-AF65-F5344CB8AC3E}">
        <p14:creationId xmlns:p14="http://schemas.microsoft.com/office/powerpoint/2010/main" val="337500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B – DATA SOURCE DESCRIPTIONS (A-Z)</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3808027180"/>
              </p:ext>
            </p:extLst>
          </p:nvPr>
        </p:nvGraphicFramePr>
        <p:xfrm>
          <a:off x="497308" y="1183481"/>
          <a:ext cx="9279673" cy="4132343"/>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4528486">
                  <a:extLst>
                    <a:ext uri="{9D8B030D-6E8A-4147-A177-3AD203B41FA5}">
                      <a16:colId xmlns:a16="http://schemas.microsoft.com/office/drawing/2014/main" val="2111083617"/>
                    </a:ext>
                  </a:extLst>
                </a:gridCol>
                <a:gridCol w="2902048">
                  <a:extLst>
                    <a:ext uri="{9D8B030D-6E8A-4147-A177-3AD203B41FA5}">
                      <a16:colId xmlns:a16="http://schemas.microsoft.com/office/drawing/2014/main" val="2805475138"/>
                    </a:ext>
                  </a:extLst>
                </a:gridCol>
              </a:tblGrid>
              <a:tr h="395619">
                <a:tc>
                  <a:txBody>
                    <a:bodyPr/>
                    <a:lstStyle/>
                    <a:p>
                      <a:r>
                        <a:rPr lang="en-GB" sz="1000" dirty="0"/>
                        <a:t>Data Source Link</a:t>
                      </a:r>
                    </a:p>
                  </a:txBody>
                  <a:tcPr/>
                </a:tc>
                <a:tc>
                  <a:txBody>
                    <a:bodyPr/>
                    <a:lstStyle/>
                    <a:p>
                      <a:r>
                        <a:rPr lang="en-GB" sz="1000" dirty="0"/>
                        <a:t>Description</a:t>
                      </a:r>
                    </a:p>
                  </a:txBody>
                  <a:tcPr/>
                </a:tc>
                <a:tc>
                  <a:txBody>
                    <a:bodyPr/>
                    <a:lstStyle/>
                    <a:p>
                      <a:r>
                        <a:rPr lang="en-GB" sz="1000" dirty="0"/>
                        <a:t>Authors </a:t>
                      </a:r>
                    </a:p>
                  </a:txBody>
                  <a:tcPr/>
                </a:tc>
                <a:extLst>
                  <a:ext uri="{0D108BD9-81ED-4DB2-BD59-A6C34878D82A}">
                    <a16:rowId xmlns:a16="http://schemas.microsoft.com/office/drawing/2014/main" val="1564223460"/>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3"/>
                        </a:rPr>
                        <a:t>Fact Sheets – ASH</a:t>
                      </a:r>
                      <a:r>
                        <a:rPr lang="en-GB" sz="800" dirty="0">
                          <a:solidFill>
                            <a:srgbClr val="000000"/>
                          </a:solidFill>
                          <a:effectLst/>
                          <a:latin typeface="+mn-lt"/>
                          <a:ea typeface="Times New Roman" panose="02020603050405020304" pitchFamily="18" charset="0"/>
                          <a:cs typeface="Times New Roman" panose="02020603050405020304" pitchFamily="18" charset="0"/>
                        </a:rPr>
                        <a:t> (2021-22)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collection of factsheets produced by ASH on topics of tobacco's effect on health, tobacco regulation and the latest tobacco-related statistics.</a:t>
                      </a:r>
                      <a:endParaRPr lang="en-GB" sz="1200" dirty="0">
                        <a:effectLst/>
                        <a:latin typeface="Foundry Form Sans"/>
                        <a:ea typeface="Times New Roman" panose="02020603050405020304" pitchFamily="18" charset="0"/>
                        <a:cs typeface="Times New Roman" panose="02020603050405020304" pitchFamily="18" charset="0"/>
                      </a:endParaRPr>
                    </a:p>
                    <a:p>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ASH (Action on Smoking and Health)</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376180"/>
                  </a:ext>
                </a:extLst>
              </a:tr>
              <a:tr h="274534">
                <a:tc>
                  <a:txBody>
                    <a:bodyPr/>
                    <a:lstStyle/>
                    <a:p>
                      <a:r>
                        <a:rPr lang="en-GB" sz="800" dirty="0">
                          <a:solidFill>
                            <a:srgbClr val="353E43"/>
                          </a:solidFill>
                          <a:effectLst/>
                          <a:latin typeface="+mn-lt"/>
                          <a:ea typeface="+mn-ea"/>
                          <a:cs typeface="Times New Roman" panose="02020603050405020304" pitchFamily="18" charset="0"/>
                        </a:rPr>
                        <a:t>GLA </a:t>
                      </a:r>
                      <a:r>
                        <a:rPr lang="en-GB" sz="800" u="sng" dirty="0">
                          <a:solidFill>
                            <a:srgbClr val="353E43"/>
                          </a:solidFill>
                          <a:effectLst/>
                          <a:latin typeface="+mn-lt"/>
                          <a:ea typeface="+mn-ea"/>
                          <a:cs typeface="Times New Roman" panose="02020603050405020304" pitchFamily="18" charset="0"/>
                          <a:hlinkClick r:id="rId4"/>
                        </a:rPr>
                        <a:t>Cost of Living 2022 Reports </a:t>
                      </a:r>
                      <a:r>
                        <a:rPr lang="en-GB" sz="800" dirty="0">
                          <a:solidFill>
                            <a:srgbClr val="353E43"/>
                          </a:solidFill>
                          <a:effectLst/>
                          <a:latin typeface="+mn-lt"/>
                          <a:ea typeface="+mn-ea"/>
                          <a:cs typeface="Times New Roman" panose="02020603050405020304" pitchFamily="18" charset="0"/>
                        </a:rPr>
                        <a:t>(2021-22)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series of reports, produced periodically across the year by GLA on the rising cost of living and its effects on Londoners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666185"/>
                  </a:ext>
                </a:extLst>
              </a:tr>
              <a:tr h="274534">
                <a:tc>
                  <a:txBody>
                    <a:bodyPr/>
                    <a:lstStyle/>
                    <a:p>
                      <a:r>
                        <a:rPr lang="en-GB" sz="800" u="sng" kern="1200" dirty="0">
                          <a:solidFill>
                            <a:srgbClr val="353E43"/>
                          </a:solidFill>
                          <a:effectLst/>
                          <a:latin typeface="+mn-lt"/>
                          <a:ea typeface="+mn-ea"/>
                          <a:cs typeface="Times New Roman" panose="02020603050405020304" pitchFamily="18" charset="0"/>
                          <a:hlinkClick r:id="rId5"/>
                        </a:rPr>
                        <a:t>GLA, Survey of Londoners 2021-22 </a:t>
                      </a:r>
                      <a:r>
                        <a:rPr lang="en-GB" sz="800" kern="1200" dirty="0">
                          <a:solidFill>
                            <a:srgbClr val="353E43"/>
                          </a:solidFill>
                          <a:effectLst/>
                          <a:latin typeface="+mn-lt"/>
                          <a:ea typeface="+mn-ea"/>
                          <a:cs typeface="Times New Roman" panose="02020603050405020304" pitchFamily="18" charset="0"/>
                        </a:rPr>
                        <a:t>(2021-22)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was the second time the Survey of Londoners was undertaken (and followed same methodology of 2018-19 Survey) receiving 8,630 responses from across London and aimed at assessing the impact of Covid-19 and associated restrictions to ley social outcomes for Londoners, not available form other data sources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6730084"/>
                  </a:ext>
                </a:extLst>
              </a:tr>
              <a:tr h="274534">
                <a:tc>
                  <a:txBody>
                    <a:bodyPr/>
                    <a:lstStyle/>
                    <a:p>
                      <a:r>
                        <a:rPr lang="en-GB" sz="800" u="sng" dirty="0">
                          <a:solidFill>
                            <a:srgbClr val="000000"/>
                          </a:solidFill>
                          <a:effectLst/>
                          <a:latin typeface="+mn-lt"/>
                          <a:ea typeface="+mn-ea"/>
                          <a:cs typeface="Times New Roman" panose="02020603050405020304" pitchFamily="18" charset="0"/>
                          <a:hlinkClick r:id="rId6"/>
                        </a:rPr>
                        <a:t>Global Burden of Disease Tool for London</a:t>
                      </a:r>
                      <a:r>
                        <a:rPr lang="en-GB" sz="800" dirty="0">
                          <a:solidFill>
                            <a:srgbClr val="000000"/>
                          </a:solidFill>
                          <a:effectLst/>
                          <a:latin typeface="+mn-lt"/>
                          <a:ea typeface="+mn-ea"/>
                          <a:cs typeface="Times New Roman" panose="02020603050405020304" pitchFamily="18" charset="0"/>
                        </a:rPr>
                        <a:t> (2019)</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comprehensive global study—analysing 286 causes of death, 369 diseases and injuries, and 87 risk factors in 204 countries and territories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University of Washington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126025"/>
                  </a:ext>
                </a:extLst>
              </a:tr>
              <a:tr h="274534">
                <a:tc>
                  <a:txBody>
                    <a:bodyPr/>
                    <a:lstStyle/>
                    <a:p>
                      <a:r>
                        <a:rPr lang="en-US" sz="800" u="sng" dirty="0">
                          <a:solidFill>
                            <a:srgbClr val="7F7F7F"/>
                          </a:solidFill>
                          <a:effectLst/>
                          <a:latin typeface="+mn-lt"/>
                          <a:ea typeface="+mn-ea"/>
                          <a:cs typeface="Times New Roman" panose="02020603050405020304" pitchFamily="18" charset="0"/>
                          <a:hlinkClick r:id="rId7"/>
                        </a:rPr>
                        <a:t>Health Profile for England, 2021</a:t>
                      </a:r>
                      <a:r>
                        <a:rPr lang="en-US" sz="800" dirty="0">
                          <a:solidFill>
                            <a:srgbClr val="7F7F7F"/>
                          </a:solidFill>
                          <a:effectLst/>
                          <a:latin typeface="+mn-lt"/>
                          <a:ea typeface="+mn-ea"/>
                          <a:cs typeface="Times New Roman" panose="02020603050405020304" pitchFamily="18" charset="0"/>
                        </a:rPr>
                        <a:t> </a:t>
                      </a:r>
                      <a:r>
                        <a:rPr lang="en-US" sz="800" b="0" i="0" u="none" strike="noStrike" kern="1200" cap="none" dirty="0">
                          <a:solidFill>
                            <a:srgbClr val="353E43"/>
                          </a:solidFill>
                          <a:effectLst/>
                          <a:latin typeface="+mn-lt"/>
                          <a:ea typeface="+mn-ea"/>
                          <a:cs typeface="Times New Roman" panose="02020603050405020304" pitchFamily="18" charset="0"/>
                          <a:sym typeface="Arial"/>
                        </a:rPr>
                        <a:t>(2021) </a:t>
                      </a:r>
                      <a:endParaRPr lang="en-GB" sz="800" b="0" i="0" u="none" strike="noStrike" kern="1200" cap="none" dirty="0">
                        <a:solidFill>
                          <a:srgbClr val="353E43"/>
                        </a:solidFill>
                        <a:effectLst/>
                        <a:latin typeface="+mn-lt"/>
                        <a:ea typeface="+mn-ea"/>
                        <a:cs typeface="Times New Roman" panose="02020603050405020304" pitchFamily="18" charset="0"/>
                        <a:sym typeface="Arial"/>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Health Profile for England (HPfE) was first produced by Public Health England (PHE) in 2017. It brings together PHE data and knowledge with information from other sources to give a broad picture of the health of people in England today. The report has been updated annually, with content and format altering slightly each year.</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 (formerly Public Health England)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116911"/>
                  </a:ext>
                </a:extLst>
              </a:tr>
              <a:tr h="274534">
                <a:tc>
                  <a:txBody>
                    <a:bodyPr/>
                    <a:lstStyle/>
                    <a:p>
                      <a:r>
                        <a:rPr lang="en-GB" sz="800" u="sng" dirty="0">
                          <a:solidFill>
                            <a:srgbClr val="0000FF"/>
                          </a:solidFill>
                          <a:effectLst/>
                          <a:latin typeface="+mn-lt"/>
                          <a:ea typeface="Times New Roman" panose="02020603050405020304" pitchFamily="18" charset="0"/>
                          <a:cs typeface="Times New Roman" panose="02020603050405020304" pitchFamily="18" charset="0"/>
                          <a:hlinkClick r:id="rId8"/>
                        </a:rPr>
                        <a:t>Health Profile for London  2021</a:t>
                      </a:r>
                      <a:r>
                        <a:rPr lang="en-GB" sz="800" dirty="0">
                          <a:effectLst/>
                          <a:latin typeface="+mn-lt"/>
                          <a:ea typeface="Times New Roman" panose="02020603050405020304" pitchFamily="18" charset="0"/>
                          <a:cs typeface="Times New Roman" panose="02020603050405020304" pitchFamily="18" charset="0"/>
                        </a:rPr>
                        <a:t> – (2021)</a:t>
                      </a:r>
                    </a:p>
                    <a:p>
                      <a:r>
                        <a:rPr lang="en-GB" sz="800" dirty="0">
                          <a:effectLst/>
                          <a:latin typeface="+mn-lt"/>
                          <a:ea typeface="Times New Roman" panose="02020603050405020304" pitchFamily="18" charset="0"/>
                          <a:cs typeface="Times New Roman" panose="02020603050405020304" pitchFamily="18" charset="0"/>
                        </a:rPr>
                        <a:t> </a:t>
                      </a:r>
                    </a:p>
                  </a:txBody>
                  <a:tcPr marL="68580" marR="68580" marT="0" marB="0"/>
                </a:tc>
                <a:tc>
                  <a:txBody>
                    <a:bodyPr/>
                    <a:lstStyle/>
                    <a:p>
                      <a:r>
                        <a:rPr lang="en-GB" sz="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comprehensive review of health in the London region and builds on the findings of the </a:t>
                      </a:r>
                      <a:r>
                        <a:rPr lang="en-GB" sz="800" u="none" strike="noStrike"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hlinkClick r:id="rId9"/>
                        </a:rPr>
                        <a:t>Health Profile for England (HPfE) 2021</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 (formerly Public Health England)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409693"/>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10"/>
                        </a:rPr>
                        <a:t>Home Affairs Committee Report</a:t>
                      </a:r>
                      <a:r>
                        <a:rPr lang="en-GB" sz="800" dirty="0">
                          <a:solidFill>
                            <a:srgbClr val="000000"/>
                          </a:solidFill>
                          <a:effectLst/>
                          <a:latin typeface="+mn-lt"/>
                          <a:ea typeface="Times New Roman" panose="02020603050405020304" pitchFamily="18" charset="0"/>
                          <a:cs typeface="Times New Roman" panose="02020603050405020304" pitchFamily="18" charset="0"/>
                        </a:rPr>
                        <a:t> (2022)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Home Affairs Committee Report from February 2</a:t>
                      </a:r>
                      <a:r>
                        <a:rPr lang="en-GB" sz="800" baseline="30000" dirty="0">
                          <a:effectLst/>
                          <a:latin typeface="Arial" panose="020B0604020202020204" pitchFamily="34" charset="0"/>
                          <a:ea typeface="Times New Roman" panose="02020603050405020304" pitchFamily="18" charset="0"/>
                          <a:cs typeface="Times New Roman" panose="02020603050405020304" pitchFamily="18" charset="0"/>
                        </a:rPr>
                        <a:t>nd</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 2022 which includes details on asylum seekers in London at that time.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House of Commons Home Affairs Committee Oral Evidence Feb 2</a:t>
                      </a:r>
                      <a:r>
                        <a:rPr lang="en-GB" sz="800" baseline="30000" dirty="0">
                          <a:effectLst/>
                          <a:latin typeface="Arial" panose="020B0604020202020204" pitchFamily="34" charset="0"/>
                          <a:ea typeface="Times New Roman" panose="02020603050405020304" pitchFamily="18" charset="0"/>
                          <a:cs typeface="Times New Roman" panose="02020603050405020304" pitchFamily="18" charset="0"/>
                        </a:rPr>
                        <a:t>nd</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 2022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4123484"/>
                  </a:ext>
                </a:extLst>
              </a:tr>
              <a:tr h="0">
                <a:tc>
                  <a:txBody>
                    <a:bodyPr/>
                    <a:lstStyle/>
                    <a:p>
                      <a:r>
                        <a:rPr lang="en-GB" sz="800" u="sng" dirty="0">
                          <a:solidFill>
                            <a:srgbClr val="0000FF"/>
                          </a:solidFill>
                          <a:effectLst/>
                          <a:latin typeface="+mn-lt"/>
                          <a:ea typeface="Times New Roman" panose="02020603050405020304" pitchFamily="18" charset="0"/>
                          <a:cs typeface="Times New Roman" panose="02020603050405020304" pitchFamily="18" charset="0"/>
                          <a:hlinkClick r:id="rId11"/>
                        </a:rPr>
                        <a:t>Immform - Seasonal flu vaccine uptake in GP patients:</a:t>
                      </a:r>
                      <a:r>
                        <a:rPr lang="en-US" sz="800" dirty="0">
                          <a:solidFill>
                            <a:srgbClr val="000000"/>
                          </a:solidFill>
                          <a:effectLst/>
                          <a:latin typeface="+mn-lt"/>
                          <a:ea typeface="Times New Roman" panose="02020603050405020304" pitchFamily="18" charset="0"/>
                          <a:cs typeface="Times New Roman" panose="02020603050405020304" pitchFamily="18" charset="0"/>
                        </a:rPr>
                        <a:t> (2021-22)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0"/>
                        </a:spcAft>
                      </a:pPr>
                      <a:r>
                        <a:rPr lang="en-GB" sz="800" dirty="0">
                          <a:solidFill>
                            <a:srgbClr val="333333"/>
                          </a:solidFill>
                          <a:effectLst/>
                          <a:latin typeface="Arial" panose="020B0604020202020204" pitchFamily="34" charset="0"/>
                          <a:ea typeface="Times New Roman" panose="02020603050405020304" pitchFamily="18" charset="0"/>
                        </a:rPr>
                        <a:t>Cumulative data showing the number of GP-registered patients in England having the seasonal influenza vaccine, provided monthly and extracted from the </a:t>
                      </a:r>
                      <a:r>
                        <a:rPr lang="en-GB" sz="800" dirty="0" err="1">
                          <a:solidFill>
                            <a:srgbClr val="333333"/>
                          </a:solidFill>
                          <a:effectLst/>
                          <a:latin typeface="Arial" panose="020B0604020202020204" pitchFamily="34" charset="0"/>
                          <a:ea typeface="Times New Roman" panose="02020603050405020304" pitchFamily="18" charset="0"/>
                        </a:rPr>
                        <a:t>IMMform</a:t>
                      </a:r>
                      <a:r>
                        <a:rPr lang="en-GB" sz="800" dirty="0">
                          <a:solidFill>
                            <a:srgbClr val="333333"/>
                          </a:solidFill>
                          <a:effectLst/>
                          <a:latin typeface="Arial" panose="020B0604020202020204" pitchFamily="34" charset="0"/>
                          <a:ea typeface="Times New Roman" panose="02020603050405020304" pitchFamily="18" charset="0"/>
                        </a:rPr>
                        <a:t> database</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UKHSA (UK Health Security Agency)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945692"/>
                  </a:ext>
                </a:extLst>
              </a:tr>
              <a:tr h="274534">
                <a:tc>
                  <a:txBody>
                    <a:bodyPr/>
                    <a:lstStyle/>
                    <a:p>
                      <a:r>
                        <a:rPr lang="en-GB" sz="800" u="sng" dirty="0">
                          <a:solidFill>
                            <a:srgbClr val="0000FF"/>
                          </a:solidFill>
                          <a:effectLst/>
                          <a:latin typeface="+mn-lt"/>
                          <a:ea typeface="Times New Roman" panose="02020603050405020304" pitchFamily="18" charset="0"/>
                          <a:cs typeface="Times New Roman" panose="02020603050405020304" pitchFamily="18" charset="0"/>
                          <a:hlinkClick r:id="rId12"/>
                        </a:rPr>
                        <a:t>Inclusion Health : applying our health</a:t>
                      </a:r>
                      <a:r>
                        <a:rPr lang="en-GB" sz="800" dirty="0">
                          <a:solidFill>
                            <a:srgbClr val="000000"/>
                          </a:solidFill>
                          <a:effectLst/>
                          <a:latin typeface="+mn-lt"/>
                          <a:ea typeface="Times New Roman" panose="02020603050405020304" pitchFamily="18" charset="0"/>
                          <a:cs typeface="Times New Roman" panose="02020603050405020304" pitchFamily="18" charset="0"/>
                        </a:rPr>
                        <a:t> (2021)</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guide was written to help front-line health and care staff use their trusted relationships with individuals, families and communities to take action on inclusion health.</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 (formerly Public Health England)</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9986560"/>
                  </a:ext>
                </a:extLst>
              </a:tr>
              <a:tr h="274534">
                <a:tc>
                  <a:txBody>
                    <a:bodyPr/>
                    <a:lstStyle/>
                    <a:p>
                      <a:r>
                        <a:rPr lang="en-GB" sz="800" u="sng" dirty="0">
                          <a:solidFill>
                            <a:srgbClr val="000000"/>
                          </a:solidFill>
                          <a:effectLst/>
                          <a:latin typeface="+mn-lt"/>
                          <a:ea typeface="Times New Roman" panose="02020603050405020304" pitchFamily="18" charset="0"/>
                          <a:cs typeface="Times New Roman" panose="02020603050405020304" pitchFamily="18" charset="0"/>
                          <a:hlinkClick r:id="rId13"/>
                        </a:rPr>
                        <a:t>Inspection of contingency asylum accommodation</a:t>
                      </a:r>
                      <a:r>
                        <a:rPr lang="en-GB" sz="800" dirty="0">
                          <a:solidFill>
                            <a:srgbClr val="000000"/>
                          </a:solidFill>
                          <a:effectLst/>
                          <a:latin typeface="+mn-lt"/>
                          <a:ea typeface="Times New Roman" panose="02020603050405020304" pitchFamily="18" charset="0"/>
                          <a:cs typeface="Times New Roman" panose="02020603050405020304" pitchFamily="18" charset="0"/>
                        </a:rPr>
                        <a:t> (2022)</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is a report on an inspection focused on the delivery and assurance of the Asylum Accommodation and Support Contracts and the use of hotels as contingency asylum accommodation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Independent Chief Inspector of Borders and Immigration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995701"/>
                  </a:ext>
                </a:extLst>
              </a:tr>
              <a:tr h="261148">
                <a:tc>
                  <a:txBody>
                    <a:bodyPr/>
                    <a:lstStyle/>
                    <a:p>
                      <a:r>
                        <a:rPr lang="en-GB" sz="800" u="sng" dirty="0">
                          <a:solidFill>
                            <a:srgbClr val="0000FF"/>
                          </a:solidFill>
                          <a:effectLst/>
                          <a:latin typeface="+mn-lt"/>
                          <a:ea typeface="Times New Roman" panose="02020603050405020304" pitchFamily="18" charset="0"/>
                          <a:cs typeface="Times New Roman" panose="02020603050405020304" pitchFamily="18" charset="0"/>
                          <a:hlinkClick r:id="rId14"/>
                        </a:rPr>
                        <a:t>Local Tobacco Control Profiles </a:t>
                      </a:r>
                      <a:r>
                        <a:rPr lang="en-GB" sz="800" u="sng" dirty="0">
                          <a:solidFill>
                            <a:srgbClr val="000000"/>
                          </a:solidFill>
                          <a:effectLst/>
                          <a:latin typeface="+mn-lt"/>
                          <a:ea typeface="Times New Roman" panose="02020603050405020304" pitchFamily="18" charset="0"/>
                          <a:cs typeface="Times New Roman" panose="02020603050405020304" pitchFamily="18" charset="0"/>
                        </a:rPr>
                        <a:t> (</a:t>
                      </a:r>
                      <a:r>
                        <a:rPr lang="en-GB" sz="800" dirty="0">
                          <a:solidFill>
                            <a:srgbClr val="000000"/>
                          </a:solidFill>
                          <a:effectLst/>
                          <a:latin typeface="+mn-lt"/>
                          <a:ea typeface="Times New Roman" panose="02020603050405020304" pitchFamily="18" charset="0"/>
                          <a:cs typeface="Times New Roman" panose="02020603050405020304" pitchFamily="18" charset="0"/>
                        </a:rPr>
                        <a:t>2021)</a:t>
                      </a:r>
                      <a:endParaRPr lang="en-GB" sz="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contains several indictors related to tobacco usage, and harms in England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1129"/>
                  </a:ext>
                </a:extLst>
              </a:tr>
            </a:tbl>
          </a:graphicData>
        </a:graphic>
      </p:graphicFrame>
    </p:spTree>
    <p:extLst>
      <p:ext uri="{BB962C8B-B14F-4D97-AF65-F5344CB8AC3E}">
        <p14:creationId xmlns:p14="http://schemas.microsoft.com/office/powerpoint/2010/main" val="94935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B – DATA SOURCE DESCRIPTIONS (A-Z)</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725078003"/>
              </p:ext>
            </p:extLst>
          </p:nvPr>
        </p:nvGraphicFramePr>
        <p:xfrm>
          <a:off x="497308" y="1183481"/>
          <a:ext cx="9279673" cy="4529225"/>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4528486">
                  <a:extLst>
                    <a:ext uri="{9D8B030D-6E8A-4147-A177-3AD203B41FA5}">
                      <a16:colId xmlns:a16="http://schemas.microsoft.com/office/drawing/2014/main" val="2111083617"/>
                    </a:ext>
                  </a:extLst>
                </a:gridCol>
                <a:gridCol w="2902048">
                  <a:extLst>
                    <a:ext uri="{9D8B030D-6E8A-4147-A177-3AD203B41FA5}">
                      <a16:colId xmlns:a16="http://schemas.microsoft.com/office/drawing/2014/main" val="2805475138"/>
                    </a:ext>
                  </a:extLst>
                </a:gridCol>
              </a:tblGrid>
              <a:tr h="395619">
                <a:tc>
                  <a:txBody>
                    <a:bodyPr/>
                    <a:lstStyle/>
                    <a:p>
                      <a:r>
                        <a:rPr lang="en-GB" sz="1000" dirty="0"/>
                        <a:t>Data Source Link</a:t>
                      </a:r>
                    </a:p>
                  </a:txBody>
                  <a:tcPr/>
                </a:tc>
                <a:tc>
                  <a:txBody>
                    <a:bodyPr/>
                    <a:lstStyle/>
                    <a:p>
                      <a:r>
                        <a:rPr lang="en-GB" sz="1000" dirty="0"/>
                        <a:t>Description</a:t>
                      </a:r>
                    </a:p>
                  </a:txBody>
                  <a:tcPr/>
                </a:tc>
                <a:tc>
                  <a:txBody>
                    <a:bodyPr/>
                    <a:lstStyle/>
                    <a:p>
                      <a:r>
                        <a:rPr lang="en-GB" sz="1000" dirty="0"/>
                        <a:t>Authors </a:t>
                      </a:r>
                    </a:p>
                  </a:txBody>
                  <a:tcPr/>
                </a:tc>
                <a:extLst>
                  <a:ext uri="{0D108BD9-81ED-4DB2-BD59-A6C34878D82A}">
                    <a16:rowId xmlns:a16="http://schemas.microsoft.com/office/drawing/2014/main" val="1564223460"/>
                  </a:ext>
                </a:extLst>
              </a:tr>
              <a:tr h="274534">
                <a:tc>
                  <a:txBody>
                    <a:bodyPr/>
                    <a:lstStyle/>
                    <a:p>
                      <a:r>
                        <a:rPr lang="en-GB" sz="800" u="sng" kern="1200" dirty="0">
                          <a:solidFill>
                            <a:srgbClr val="353E43"/>
                          </a:solidFill>
                          <a:effectLst/>
                          <a:latin typeface="Arial" panose="020B0604020202020204" pitchFamily="34" charset="0"/>
                          <a:ea typeface="Times New Roman" panose="02020603050405020304" pitchFamily="18" charset="0"/>
                          <a:cs typeface="Times New Roman" panose="02020603050405020304" pitchFamily="18" charset="0"/>
                          <a:hlinkClick r:id="rId3"/>
                        </a:rPr>
                        <a:t>London Boroughs Healthy Streets Scorecard</a:t>
                      </a:r>
                      <a:r>
                        <a:rPr lang="en-GB" sz="800" kern="1200" dirty="0">
                          <a:solidFill>
                            <a:srgbClr val="353E43"/>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800" dirty="0">
                          <a:effectLst/>
                          <a:latin typeface="+mn-lt"/>
                          <a:ea typeface="Times New Roman" panose="02020603050405020304" pitchFamily="18" charset="0"/>
                          <a:cs typeface="Times New Roman" panose="02020603050405020304" pitchFamily="18" charset="0"/>
                        </a:rPr>
                        <a:t>(2022)</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London Boroughs Healthy Streets Scorecard shows to what extent London Boroughs are putting in place 5 key measures including </a:t>
                      </a:r>
                      <a:endParaRPr lang="en-GB" sz="1200" dirty="0">
                        <a:effectLst/>
                        <a:latin typeface="Foundry Form Sans"/>
                        <a:ea typeface="Times New Roman" panose="02020603050405020304" pitchFamily="18" charset="0"/>
                        <a:cs typeface="Times New Roman" panose="02020603050405020304" pitchFamily="18" charset="0"/>
                      </a:endParaRPr>
                    </a:p>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1. Borough-wide Low Traffic Neighbourhoods</a:t>
                      </a:r>
                      <a:endParaRPr lang="en-GB" sz="1200" dirty="0">
                        <a:effectLst/>
                        <a:latin typeface="Foundry Form Sans"/>
                        <a:ea typeface="Times New Roman" panose="02020603050405020304" pitchFamily="18" charset="0"/>
                        <a:cs typeface="Times New Roman" panose="02020603050405020304" pitchFamily="18" charset="0"/>
                      </a:endParaRPr>
                    </a:p>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2. A default 20mph speed limit on all borough and Transport for London controlled roads</a:t>
                      </a:r>
                      <a:endParaRPr lang="en-GB" sz="1200" dirty="0">
                        <a:effectLst/>
                        <a:latin typeface="Foundry Form Sans"/>
                        <a:ea typeface="Times New Roman" panose="02020603050405020304" pitchFamily="18" charset="0"/>
                        <a:cs typeface="Times New Roman" panose="02020603050405020304" pitchFamily="18" charset="0"/>
                      </a:endParaRPr>
                    </a:p>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3. Small-area Controlled Parking Zones borough-wide</a:t>
                      </a:r>
                      <a:endParaRPr lang="en-GB" sz="1200" dirty="0">
                        <a:effectLst/>
                        <a:latin typeface="Foundry Form Sans"/>
                        <a:ea typeface="Times New Roman" panose="02020603050405020304" pitchFamily="18" charset="0"/>
                        <a:cs typeface="Times New Roman" panose="02020603050405020304" pitchFamily="18" charset="0"/>
                      </a:endParaRPr>
                    </a:p>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4. Protected cycle lanes on main roads</a:t>
                      </a:r>
                      <a:endParaRPr lang="en-GB" sz="1200" dirty="0">
                        <a:effectLst/>
                        <a:latin typeface="Foundry Form Sans"/>
                        <a:ea typeface="Times New Roman" panose="02020603050405020304" pitchFamily="18" charset="0"/>
                        <a:cs typeface="Times New Roman" panose="02020603050405020304" pitchFamily="18" charset="0"/>
                      </a:endParaRPr>
                    </a:p>
                    <a:p>
                      <a:pPr>
                        <a:tabLst>
                          <a:tab pos="1428750" algn="l"/>
                        </a:tabLs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5. Traffic-free streets around all schools and safe walking and cycling routes to school</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Healthy Streets Coalition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376180"/>
                  </a:ext>
                </a:extLst>
              </a:tr>
              <a:tr h="274534">
                <a:tc>
                  <a:txBody>
                    <a:bodyPr/>
                    <a:lstStyle/>
                    <a:p>
                      <a:r>
                        <a:rPr lang="en-GB" sz="8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4"/>
                        </a:rPr>
                        <a:t>London Datastore - CHAIN Reports </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2022)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These reports present information about people seen rough sleeping by outreach teams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666185"/>
                  </a:ext>
                </a:extLst>
              </a:tr>
              <a:tr h="274534">
                <a:tc>
                  <a:txBody>
                    <a:bodyPr/>
                    <a:lstStyle/>
                    <a:p>
                      <a:r>
                        <a:rPr lang="en-GB" sz="800" u="sng" kern="1200" dirty="0">
                          <a:solidFill>
                            <a:srgbClr val="353E43"/>
                          </a:solidFill>
                          <a:effectLst/>
                          <a:latin typeface="Arial" panose="020B0604020202020204" pitchFamily="34" charset="0"/>
                          <a:ea typeface="+mn-ea"/>
                          <a:cs typeface="Times New Roman" panose="02020603050405020304" pitchFamily="18" charset="0"/>
                          <a:hlinkClick r:id="rId5"/>
                        </a:rPr>
                        <a:t>London Datastore – Economic Fairness </a:t>
                      </a:r>
                      <a:r>
                        <a:rPr lang="en-GB" sz="800" kern="1200" dirty="0">
                          <a:solidFill>
                            <a:srgbClr val="353E43"/>
                          </a:solidFill>
                          <a:effectLst/>
                          <a:latin typeface="Arial" panose="020B0604020202020204" pitchFamily="34" charset="0"/>
                          <a:ea typeface="+mn-ea"/>
                          <a:cs typeface="Times New Roman" panose="02020603050405020304" pitchFamily="18" charset="0"/>
                        </a:rPr>
                        <a:t>(2021-22)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series of resources and  links to a number of research outputs that explain and measure different aspects of economic fairness.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6730084"/>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London Datastore - Employment Gaps</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(2019-20)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Reporting on a series of measures presenting on the employment rate for one group compared to that of several others.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126025"/>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London Datastore - Housing in London</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Greater London Authority's ‘Housing in London’ report sets out the evidence base for the Mayor's housing policies, summarising key patterns and trends across a wide range of topics relevant to housing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116911"/>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8"/>
                        </a:rPr>
                        <a:t>London Datastore - Income Inequality</a:t>
                      </a:r>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(2020-21)</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series of metrics on income inequality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409693"/>
                  </a:ext>
                </a:extLst>
              </a:tr>
              <a:tr h="274534">
                <a:tc>
                  <a:txBody>
                    <a:bodyPr/>
                    <a:lstStyle/>
                    <a:p>
                      <a:r>
                        <a:rPr lang="en-GB" sz="800" u="sng" kern="1200" dirty="0">
                          <a:solidFill>
                            <a:srgbClr val="353E43"/>
                          </a:solidFill>
                          <a:effectLst/>
                          <a:latin typeface="Arial" panose="020B0604020202020204" pitchFamily="34" charset="0"/>
                          <a:ea typeface="+mn-ea"/>
                          <a:cs typeface="Times New Roman" panose="02020603050405020304" pitchFamily="18" charset="0"/>
                          <a:hlinkClick r:id="rId9"/>
                        </a:rPr>
                        <a:t>London Datastore – KS4 Achievement</a:t>
                      </a:r>
                      <a:r>
                        <a:rPr lang="en-GB" sz="800" kern="1200" dirty="0">
                          <a:solidFill>
                            <a:srgbClr val="353E43"/>
                          </a:solidFill>
                          <a:effectLst/>
                          <a:latin typeface="Arial" panose="020B0604020202020204" pitchFamily="34" charset="0"/>
                          <a:ea typeface="+mn-ea"/>
                          <a:cs typeface="Times New Roman" panose="02020603050405020304" pitchFamily="18" charset="0"/>
                        </a:rPr>
                        <a:t> (2020-21)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Annual updates presented on the “Attainment 8” scores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4123484"/>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0"/>
                        </a:rPr>
                        <a:t>London Datastore – Poverty</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(2016-17)</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Periodic updates presented on poverty metrics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945692"/>
                  </a:ext>
                </a:extLst>
              </a:tr>
              <a:tr h="274534">
                <a:tc>
                  <a:txBody>
                    <a:bodyPr/>
                    <a:lstStyle/>
                    <a:p>
                      <a:r>
                        <a:rPr lang="en-GB" sz="800" u="sng" kern="1200" dirty="0">
                          <a:solidFill>
                            <a:srgbClr val="0000FF"/>
                          </a:solidFill>
                          <a:effectLst/>
                          <a:latin typeface="Arial" panose="020B0604020202020204" pitchFamily="34" charset="0"/>
                          <a:ea typeface="+mn-ea"/>
                          <a:cs typeface="Times New Roman" panose="02020603050405020304" pitchFamily="18" charset="0"/>
                          <a:hlinkClick r:id="rId11"/>
                        </a:rPr>
                        <a:t>London Datastore – Poverty in London</a:t>
                      </a:r>
                      <a:r>
                        <a:rPr lang="en-GB" sz="800" kern="1200" dirty="0">
                          <a:solidFill>
                            <a:srgbClr val="353E43"/>
                          </a:solidFill>
                          <a:effectLst/>
                          <a:latin typeface="Arial" panose="020B0604020202020204" pitchFamily="34" charset="0"/>
                          <a:ea typeface="+mn-ea"/>
                          <a:cs typeface="Times New Roman" panose="02020603050405020304" pitchFamily="18" charset="0"/>
                        </a:rPr>
                        <a:t> (2020-21)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on poverty in London for financial year ending March 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9986560"/>
                  </a:ext>
                </a:extLst>
              </a:tr>
              <a:tr h="274534">
                <a:tc>
                  <a:txBody>
                    <a:bodyPr/>
                    <a:lstStyle/>
                    <a:p>
                      <a:r>
                        <a:rPr lang="en-GB" sz="800" u="sng" kern="1200" dirty="0">
                          <a:solidFill>
                            <a:srgbClr val="353E43"/>
                          </a:solidFill>
                          <a:effectLst/>
                          <a:latin typeface="Arial" panose="020B0604020202020204" pitchFamily="34" charset="0"/>
                          <a:ea typeface="+mn-ea"/>
                          <a:cs typeface="Times New Roman" panose="02020603050405020304" pitchFamily="18" charset="0"/>
                          <a:hlinkClick r:id="rId12"/>
                        </a:rPr>
                        <a:t>London Datastore – School Readiness</a:t>
                      </a:r>
                      <a:r>
                        <a:rPr lang="en-GB" sz="800" kern="1200" dirty="0">
                          <a:solidFill>
                            <a:srgbClr val="353E43"/>
                          </a:solidFill>
                          <a:effectLst/>
                          <a:latin typeface="Arial" panose="020B0604020202020204" pitchFamily="34" charset="0"/>
                          <a:ea typeface="+mn-ea"/>
                          <a:cs typeface="Times New Roman" panose="02020603050405020304" pitchFamily="18" charset="0"/>
                        </a:rPr>
                        <a:t> (2019)</a:t>
                      </a:r>
                      <a:endParaRPr lang="en-GB" sz="1200" dirty="0">
                        <a:effectLst/>
                        <a:latin typeface="Foundry Form Sans"/>
                        <a:ea typeface="Times New Roman" panose="02020603050405020304" pitchFamily="18" charset="0"/>
                        <a:cs typeface="Times New Roman" panose="02020603050405020304" pitchFamily="18" charset="0"/>
                      </a:endParaRPr>
                    </a:p>
                    <a:p>
                      <a:r>
                        <a:rPr lang="en-GB" sz="800" dirty="0">
                          <a:solidFill>
                            <a:srgbClr val="3F3F3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Annual updates presented on “school readiness” as determines by Early years Foundation Test scores in London</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GLA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995701"/>
                  </a:ext>
                </a:extLst>
              </a:tr>
              <a:tr h="261148">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3"/>
                        </a:rPr>
                        <a:t>London Vision -Tobacco-control-and-reducing-smoking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brief overview of the London Vision for Tobacco control and reducing smoking produced by the Healthy London Partnership</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Healthy London Partnership</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1129"/>
                  </a:ext>
                </a:extLst>
              </a:tr>
              <a:tr h="245660">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MOPAC, </a:t>
                      </a:r>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4"/>
                        </a:rPr>
                        <a:t>Public Attitude Survey (PAS)</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 (2022)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MOPAC conducts three ongoing surveys, providing a regular overview of how London residents experience and perceive the police. One of these is the Public Attitude Survey (PAS) which includes 12,800 London residents per year and captures a wide range of perception data.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Mayors Office for Policing and Crime (MOPAC)</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8917151"/>
                  </a:ext>
                </a:extLst>
              </a:tr>
            </a:tbl>
          </a:graphicData>
        </a:graphic>
      </p:graphicFrame>
    </p:spTree>
    <p:extLst>
      <p:ext uri="{BB962C8B-B14F-4D97-AF65-F5344CB8AC3E}">
        <p14:creationId xmlns:p14="http://schemas.microsoft.com/office/powerpoint/2010/main" val="38536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942924" y="675690"/>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dirty="0">
                <a:solidFill>
                  <a:srgbClr val="353E43"/>
                </a:solidFill>
                <a:ea typeface="Aktiv Grotesk" panose="020B0504020202020204" pitchFamily="34" charset="0"/>
              </a:rPr>
              <a:t>APPENDIX B – DATA SOURCE DESCRIPTIONS (A-Z)</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48338" y="1917339"/>
            <a:ext cx="10600738" cy="2926184"/>
          </a:xfrm>
          <a:prstGeom prst="rect">
            <a:avLst/>
          </a:prstGeom>
          <a:noFill/>
        </p:spPr>
        <p:txBody>
          <a:bodyPr wrap="square" lIns="0" tIns="0" rIns="0" bIns="0" rtlCol="0" anchor="t">
            <a:noAutofit/>
          </a:bodyPr>
          <a:lstStyle/>
          <a:p>
            <a:pPr lvl="1">
              <a:buClr>
                <a:srgbClr val="000000"/>
              </a:buCl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marL="742950" lvl="1" indent="-285750">
              <a:buClr>
                <a:srgbClr val="000000"/>
              </a:buClr>
              <a:buFont typeface="Arial" panose="020B0604020202020204" pitchFamily="34" charset="0"/>
              <a:buChar char="•"/>
              <a:defRPr/>
            </a:pPr>
            <a:endParaRPr lang="en-GB" sz="1400" kern="0" dirty="0">
              <a:solidFill>
                <a:srgbClr val="353E43"/>
              </a:solidFill>
              <a:latin typeface="Arial"/>
              <a:cs typeface="Arial"/>
            </a:endParaRPr>
          </a:p>
          <a:p>
            <a:pPr lvl="1">
              <a:buClr>
                <a:srgbClr val="000000"/>
              </a:buClr>
              <a:defRPr/>
            </a:pPr>
            <a:endParaRPr lang="en-US" sz="1400" kern="0" dirty="0">
              <a:solidFill>
                <a:srgbClr val="353E43"/>
              </a:solidFill>
              <a:latin typeface="Arial"/>
              <a:cs typeface="Arial"/>
            </a:endParaRPr>
          </a:p>
        </p:txBody>
      </p:sp>
      <p:graphicFrame>
        <p:nvGraphicFramePr>
          <p:cNvPr id="2" name="Table 2">
            <a:extLst>
              <a:ext uri="{FF2B5EF4-FFF2-40B4-BE49-F238E27FC236}">
                <a16:creationId xmlns:a16="http://schemas.microsoft.com/office/drawing/2014/main" id="{AA45D9E0-D0FE-4A41-822A-BFCFE6C00C27}"/>
              </a:ext>
            </a:extLst>
          </p:cNvPr>
          <p:cNvGraphicFramePr>
            <a:graphicFrameLocks noGrp="1"/>
          </p:cNvGraphicFramePr>
          <p:nvPr>
            <p:extLst>
              <p:ext uri="{D42A27DB-BD31-4B8C-83A1-F6EECF244321}">
                <p14:modId xmlns:p14="http://schemas.microsoft.com/office/powerpoint/2010/main" val="3245237317"/>
              </p:ext>
            </p:extLst>
          </p:nvPr>
        </p:nvGraphicFramePr>
        <p:xfrm>
          <a:off x="497308" y="1183481"/>
          <a:ext cx="9279673" cy="4317043"/>
        </p:xfrm>
        <a:graphic>
          <a:graphicData uri="http://schemas.openxmlformats.org/drawingml/2006/table">
            <a:tbl>
              <a:tblPr firstRow="1" bandRow="1">
                <a:tableStyleId>{5C22544A-7EE6-4342-B048-85BDC9FD1C3A}</a:tableStyleId>
              </a:tblPr>
              <a:tblGrid>
                <a:gridCol w="1849139">
                  <a:extLst>
                    <a:ext uri="{9D8B030D-6E8A-4147-A177-3AD203B41FA5}">
                      <a16:colId xmlns:a16="http://schemas.microsoft.com/office/drawing/2014/main" val="2640137399"/>
                    </a:ext>
                  </a:extLst>
                </a:gridCol>
                <a:gridCol w="4528486">
                  <a:extLst>
                    <a:ext uri="{9D8B030D-6E8A-4147-A177-3AD203B41FA5}">
                      <a16:colId xmlns:a16="http://schemas.microsoft.com/office/drawing/2014/main" val="2111083617"/>
                    </a:ext>
                  </a:extLst>
                </a:gridCol>
                <a:gridCol w="2902048">
                  <a:extLst>
                    <a:ext uri="{9D8B030D-6E8A-4147-A177-3AD203B41FA5}">
                      <a16:colId xmlns:a16="http://schemas.microsoft.com/office/drawing/2014/main" val="2805475138"/>
                    </a:ext>
                  </a:extLst>
                </a:gridCol>
              </a:tblGrid>
              <a:tr h="395619">
                <a:tc>
                  <a:txBody>
                    <a:bodyPr/>
                    <a:lstStyle/>
                    <a:p>
                      <a:r>
                        <a:rPr lang="en-GB" sz="1000" dirty="0"/>
                        <a:t>Data Source Link</a:t>
                      </a:r>
                    </a:p>
                  </a:txBody>
                  <a:tcPr/>
                </a:tc>
                <a:tc>
                  <a:txBody>
                    <a:bodyPr/>
                    <a:lstStyle/>
                    <a:p>
                      <a:r>
                        <a:rPr lang="en-GB" sz="1000" dirty="0"/>
                        <a:t>Description</a:t>
                      </a:r>
                    </a:p>
                  </a:txBody>
                  <a:tcPr/>
                </a:tc>
                <a:tc>
                  <a:txBody>
                    <a:bodyPr/>
                    <a:lstStyle/>
                    <a:p>
                      <a:r>
                        <a:rPr lang="en-GB" sz="1000" dirty="0"/>
                        <a:t>Authors </a:t>
                      </a:r>
                    </a:p>
                  </a:txBody>
                  <a:tcPr/>
                </a:tc>
                <a:extLst>
                  <a:ext uri="{0D108BD9-81ED-4DB2-BD59-A6C34878D82A}">
                    <a16:rowId xmlns:a16="http://schemas.microsoft.com/office/drawing/2014/main" val="1564223460"/>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NHSE Segmentation Model</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(2021)</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Data from the National Commissioning Data Repository (NCDR) for the entire population have been transformed into a person-centred segmentation dataset (or data model) that can be used by data analysts to derive segment-specific insights. This has been developed within NHS England and NHS Improvement’s (NHSEI) data environment. The segmentation approach used is an adaptation of the internationally recognised ‘Bridges to Health’ (B2H) segmentation model – a life course model that groups people into </a:t>
                      </a:r>
                      <a:r>
                        <a:rPr lang="en-GB" sz="800" b="0" dirty="0">
                          <a:effectLst/>
                          <a:latin typeface="Arial" panose="020B0604020202020204" pitchFamily="34" charset="0"/>
                          <a:ea typeface="Times New Roman" panose="02020603050405020304" pitchFamily="18" charset="0"/>
                          <a:cs typeface="Times New Roman" panose="02020603050405020304" pitchFamily="18" charset="0"/>
                        </a:rPr>
                        <a:t>8 segments</a:t>
                      </a: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From the healthy / generally well population to populations at the end phases of life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NHSE</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1376180"/>
                  </a:ext>
                </a:extLst>
              </a:tr>
              <a:tr h="274534">
                <a:tc>
                  <a:txBody>
                    <a:bodyPr/>
                    <a:lstStyle/>
                    <a:p>
                      <a:r>
                        <a:rPr lang="en-GB" sz="800" u="sng" dirty="0">
                          <a:solidFill>
                            <a:srgbClr val="5C6970"/>
                          </a:solidFill>
                          <a:effectLst/>
                          <a:latin typeface="Arial" panose="020B0604020202020204" pitchFamily="34" charset="0"/>
                          <a:ea typeface="+mn-ea"/>
                          <a:cs typeface="Times New Roman" panose="02020603050405020304" pitchFamily="18" charset="0"/>
                          <a:hlinkClick r:id="rId4"/>
                        </a:rPr>
                        <a:t>NIESR modelling (using LINDA, NiReMS) </a:t>
                      </a:r>
                      <a:r>
                        <a:rPr lang="en-GB" sz="800" b="0" i="0" u="none" strike="noStrike" cap="none" dirty="0">
                          <a:solidFill>
                            <a:srgbClr val="000000"/>
                          </a:solidFill>
                          <a:effectLst/>
                          <a:latin typeface="Arial" panose="020B0604020202020204" pitchFamily="34" charset="0"/>
                          <a:ea typeface="+mn-ea"/>
                          <a:cs typeface="Times New Roman" panose="02020603050405020304" pitchFamily="18" charset="0"/>
                          <a:sym typeface="Arial"/>
                        </a:rPr>
                        <a:t>(2022)</a:t>
                      </a:r>
                      <a:endParaRPr lang="en-GB" sz="800" b="0" i="0" u="none" strike="noStrike" cap="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Arial"/>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from the NIESR in Spring 2022 on the UK economic Outlook including key data and modelling</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National Institute of Economic and Social Research (NIESR)</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666185"/>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OHID CHIME tool</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OHID CHIME tool brings together data relating to the impacts of COVID-19, for factors such as mortality rates, hospital admissions, confirmed cases, vaccinations and life expectancy.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6730084"/>
                  </a:ext>
                </a:extLst>
              </a:tr>
              <a:tr h="274534">
                <a:tc>
                  <a:txBody>
                    <a:bodyPr/>
                    <a:lstStyle/>
                    <a:p>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OHID Fingertips - Cancer Services</a:t>
                      </a: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(2021)</a:t>
                      </a:r>
                      <a:endParaRPr lang="en-GB" sz="1200" dirty="0">
                        <a:effectLst/>
                        <a:latin typeface="Foundry Form Sans"/>
                        <a:ea typeface="Times New Roman" panose="02020603050405020304" pitchFamily="18" charset="0"/>
                        <a:cs typeface="Times New Roman" panose="02020603050405020304" pitchFamily="18" charset="0"/>
                      </a:endParaRPr>
                    </a:p>
                    <a:p>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contains several indicators related to cancer services in England, including new cases, screening coverage statistics and two-week wait referral rates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126025"/>
                  </a:ext>
                </a:extLst>
              </a:tr>
              <a:tr h="274534">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OHID Fingertips - Mortality profile</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contains several indicators related to mortality in England, including under 75 mortality rates and excess mortality rates due to certain specific diseases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116911"/>
                  </a:ext>
                </a:extLst>
              </a:tr>
              <a:tr h="274534">
                <a:tc>
                  <a:txBody>
                    <a:bodyPr/>
                    <a:lstStyle/>
                    <a:p>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OHID Fingertips - National General Practice Profiles </a:t>
                      </a: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n-GB" sz="1200" dirty="0">
                        <a:effectLst/>
                        <a:latin typeface="Foundry Form Sans"/>
                        <a:ea typeface="Times New Roman" panose="02020603050405020304" pitchFamily="18" charset="0"/>
                        <a:cs typeface="Times New Roman" panose="02020603050405020304" pitchFamily="18" charset="0"/>
                      </a:endParaRPr>
                    </a:p>
                    <a:p>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contains several indicators related to General Practices in England, including prevalence of several common conditions such cancer, coronary heart disease, and is based largely on the Quality and Outcomes Framework Data.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409693"/>
                  </a:ext>
                </a:extLst>
              </a:tr>
              <a:tr h="274534">
                <a:tc>
                  <a:txBody>
                    <a:bodyPr/>
                    <a:lstStyle/>
                    <a:p>
                      <a:r>
                        <a:rPr lang="en-GB" sz="800" u="sng" dirty="0">
                          <a:solidFill>
                            <a:srgbClr val="353E43"/>
                          </a:solidFill>
                          <a:effectLst/>
                          <a:latin typeface="Arial" panose="020B0604020202020204" pitchFamily="34" charset="0"/>
                          <a:ea typeface="+mn-ea"/>
                          <a:cs typeface="Times New Roman" panose="02020603050405020304" pitchFamily="18" charset="0"/>
                          <a:hlinkClick r:id="rId9"/>
                        </a:rPr>
                        <a:t>OHID Fingertips- Fraction of mortality attributable to particulate air pollution  </a:t>
                      </a:r>
                      <a:r>
                        <a:rPr lang="en-GB" sz="800" dirty="0">
                          <a:solidFill>
                            <a:srgbClr val="353E43"/>
                          </a:solidFill>
                          <a:effectLst/>
                          <a:latin typeface="Arial" panose="020B0604020202020204" pitchFamily="34" charset="0"/>
                          <a:ea typeface="+mn-ea"/>
                          <a:cs typeface="Times New Roman" panose="02020603050405020304" pitchFamily="18" charset="0"/>
                        </a:rPr>
                        <a:t>(2020)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Located on OHID Fingertips, it is an indicator that measures the fraction of annual all-cause adult mortality attributable to particulate air pollution in England.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4123484"/>
                  </a:ext>
                </a:extLst>
              </a:tr>
              <a:tr h="274534">
                <a:tc>
                  <a:txBody>
                    <a:bodyPr/>
                    <a:lstStyle/>
                    <a:p>
                      <a:r>
                        <a:rPr lang="en-US"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0"/>
                        </a:rPr>
                        <a:t>ONS</a:t>
                      </a: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to gardens and public green space in Great Britain (2020)</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Analysis of Ordnance Survey (OS) data on access to private gardens, public parks and playing fields in Great Britain, available by country, region, Local Authority and Middle Layer Super Output Area.</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945692"/>
                  </a:ext>
                </a:extLst>
              </a:tr>
              <a:tr h="274534">
                <a:tc>
                  <a:txBody>
                    <a:bodyPr/>
                    <a:lstStyle/>
                    <a:p>
                      <a:r>
                        <a:rPr lang="en-US"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1"/>
                        </a:rPr>
                        <a:t>ONS Ethnic Difference in Life Expectancy</a:t>
                      </a: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(2011-14)</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Experimental analysis of ethnic differences in life expectancy and cause-specific mortality in England and Wales based on 2011 Census and death registrations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 ONS</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9986560"/>
                  </a:ext>
                </a:extLst>
              </a:tr>
              <a:tr h="261148">
                <a:tc>
                  <a:txBody>
                    <a:bodyPr/>
                    <a:lstStyle/>
                    <a:p>
                      <a:r>
                        <a:rPr lang="en-GB" sz="800" u="sng" dirty="0">
                          <a:solidFill>
                            <a:srgbClr val="5C6970"/>
                          </a:solidFill>
                          <a:effectLst/>
                          <a:latin typeface="Arial" panose="020B0604020202020204" pitchFamily="34" charset="0"/>
                          <a:ea typeface="+mn-ea"/>
                          <a:cs typeface="Times New Roman" panose="02020603050405020304" pitchFamily="18" charset="0"/>
                          <a:hlinkClick r:id="rId4"/>
                        </a:rPr>
                        <a:t>NIESR modelling (using LINDA, NiReMS) </a:t>
                      </a:r>
                      <a:r>
                        <a:rPr lang="en-GB" sz="800" b="0" i="0" u="none" strike="noStrike" cap="none" dirty="0">
                          <a:solidFill>
                            <a:srgbClr val="000000"/>
                          </a:solidFill>
                          <a:effectLst/>
                          <a:latin typeface="Arial" panose="020B0604020202020204" pitchFamily="34" charset="0"/>
                          <a:ea typeface="+mn-ea"/>
                          <a:cs typeface="Times New Roman" panose="02020603050405020304" pitchFamily="18" charset="0"/>
                          <a:sym typeface="Arial"/>
                        </a:rPr>
                        <a:t>(2022)</a:t>
                      </a:r>
                      <a:endParaRPr lang="en-GB" sz="800" b="0" i="0" u="none" strike="noStrike" cap="non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Arial"/>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A report from the NIESR in Spring 2022 on the UK economic Outlook including key data and modelling</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National Institute of Economic and Social Research (NIESR)</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791129"/>
                  </a:ext>
                </a:extLst>
              </a:tr>
              <a:tr h="245660">
                <a:tc>
                  <a:txBody>
                    <a:bodyPr/>
                    <a:lstStyle/>
                    <a:p>
                      <a:r>
                        <a:rPr lang="en-GB" sz="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OHID CHIME tool</a:t>
                      </a:r>
                      <a:r>
                        <a:rPr lang="en-GB"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(2022)</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OHID CHIME tool brings together data relating to the impacts of COVID-19, for factors such as mortality rates, hospital admissions, confirmed cases, vaccinations and life expectancy.</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tc>
                  <a:txBody>
                    <a:bodyPr/>
                    <a:lstStyle/>
                    <a:p>
                      <a:r>
                        <a:rPr lang="en-GB" sz="800" dirty="0">
                          <a:effectLst/>
                          <a:latin typeface="Arial" panose="020B0604020202020204" pitchFamily="34" charset="0"/>
                          <a:ea typeface="Times New Roman" panose="02020603050405020304" pitchFamily="18" charset="0"/>
                          <a:cs typeface="Times New Roman" panose="02020603050405020304" pitchFamily="18" charset="0"/>
                        </a:rPr>
                        <a:t>OHID</a:t>
                      </a:r>
                      <a:endParaRPr lang="en-GB" sz="1200" dirty="0">
                        <a:effectLst/>
                        <a:latin typeface="Foundry Form Sans"/>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8917151"/>
                  </a:ext>
                </a:extLst>
              </a:tr>
            </a:tbl>
          </a:graphicData>
        </a:graphic>
      </p:graphicFrame>
    </p:spTree>
    <p:extLst>
      <p:ext uri="{BB962C8B-B14F-4D97-AF65-F5344CB8AC3E}">
        <p14:creationId xmlns:p14="http://schemas.microsoft.com/office/powerpoint/2010/main" val="2963770905"/>
      </p:ext>
    </p:extLst>
  </p:cSld>
  <p:clrMapOvr>
    <a:masterClrMapping/>
  </p:clrMapOvr>
</p:sld>
</file>

<file path=ppt/theme/theme1.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2.xml><?xml version="1.0" encoding="utf-8"?>
<a:theme xmlns:a="http://schemas.openxmlformats.org/drawingml/2006/main" name="1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3.xml><?xml version="1.0" encoding="utf-8"?>
<a:theme xmlns:a="http://schemas.openxmlformats.org/drawingml/2006/main" name="CIU Light Theme">
  <a:themeElements>
    <a:clrScheme name="City Intelligence">
      <a:dk1>
        <a:srgbClr val="000000"/>
      </a:dk1>
      <a:lt1>
        <a:srgbClr val="FFFFFF"/>
      </a:lt1>
      <a:dk2>
        <a:srgbClr val="353D42"/>
      </a:dk2>
      <a:lt2>
        <a:srgbClr val="868B8E"/>
      </a:lt2>
      <a:accent1>
        <a:srgbClr val="008BC1"/>
      </a:accent1>
      <a:accent2>
        <a:srgbClr val="EE266D"/>
      </a:accent2>
      <a:accent3>
        <a:srgbClr val="4C9E4C"/>
      </a:accent3>
      <a:accent4>
        <a:srgbClr val="9E0059"/>
      </a:accent4>
      <a:accent5>
        <a:srgbClr val="DD072B"/>
      </a:accent5>
      <a:accent6>
        <a:srgbClr val="C617A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4515</Words>
  <Application>Microsoft Office PowerPoint</Application>
  <PresentationFormat>Widescreen</PresentationFormat>
  <Paragraphs>608</Paragraphs>
  <Slides>14</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Brave Sans</vt:lpstr>
      <vt:lpstr>Calibri</vt:lpstr>
      <vt:lpstr>Courier New</vt:lpstr>
      <vt:lpstr>Foundry Form Sans</vt:lpstr>
      <vt:lpstr>CONTENT_MOL</vt:lpstr>
      <vt:lpstr>1_CONTENT_MOL</vt:lpstr>
      <vt:lpstr>CIU Light Theme</vt:lpstr>
      <vt:lpstr>2_CONTENT_MOL</vt:lpstr>
      <vt:lpstr>HEALTH INEQUALITIES IN LONDON  (APPENDIX)</vt:lpstr>
      <vt:lpstr>APPENDIX A – DATA SOURCES BY TOPIC</vt:lpstr>
      <vt:lpstr>APPENDIX A – DATA SOURCES BY TOPIC</vt:lpstr>
      <vt:lpstr>APPENDIX A – DATA SOURCES BY TOPIC</vt:lpstr>
      <vt:lpstr>APPENDIX A – DATA SOURCES BY TOPIC</vt:lpstr>
      <vt:lpstr>APPENDIX B – DATA SOURCE DESCRIPTIONS (A-Z)</vt:lpstr>
      <vt:lpstr>APPENDIX B – DATA SOURCE DESCRIPTIONS (A-Z)</vt:lpstr>
      <vt:lpstr>APPENDIX B – DATA SOURCE DESCRIPTIONS (A-Z)</vt:lpstr>
      <vt:lpstr>APPENDIX B – DATA SOURCE DESCRIPTIONS (A-Z)</vt:lpstr>
      <vt:lpstr>APPENDIX B – DATA SOURCE DESCRIPTIONS (A-Z)</vt:lpstr>
      <vt:lpstr>APPENDIX C METHODOLOGY</vt:lpstr>
      <vt:lpstr>APPENDIX C METHODOLOGY</vt:lpstr>
      <vt:lpstr>APPENDIX D LIMITATIONS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dc:title>
  <dc:creator/>
  <cp:lastModifiedBy/>
  <cp:revision>1</cp:revision>
  <dcterms:created xsi:type="dcterms:W3CDTF">2022-12-19T09:59:15Z</dcterms:created>
  <dcterms:modified xsi:type="dcterms:W3CDTF">2022-12-19T09:59:47Z</dcterms:modified>
</cp:coreProperties>
</file>