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86" r:id="rId4"/>
    <p:sldId id="287" r:id="rId5"/>
    <p:sldId id="258" r:id="rId6"/>
    <p:sldId id="259" r:id="rId7"/>
    <p:sldId id="260" r:id="rId8"/>
    <p:sldId id="261" r:id="rId9"/>
    <p:sldId id="264" r:id="rId10"/>
    <p:sldId id="262" r:id="rId11"/>
    <p:sldId id="263" r:id="rId12"/>
    <p:sldId id="265" r:id="rId13"/>
    <p:sldId id="280" r:id="rId14"/>
    <p:sldId id="266" r:id="rId15"/>
    <p:sldId id="281" r:id="rId16"/>
    <p:sldId id="267" r:id="rId17"/>
    <p:sldId id="269" r:id="rId18"/>
    <p:sldId id="268" r:id="rId19"/>
    <p:sldId id="270" r:id="rId20"/>
    <p:sldId id="271" r:id="rId21"/>
    <p:sldId id="272" r:id="rId22"/>
    <p:sldId id="273" r:id="rId23"/>
    <p:sldId id="274" r:id="rId24"/>
    <p:sldId id="275" r:id="rId25"/>
    <p:sldId id="276" r:id="rId26"/>
    <p:sldId id="277" r:id="rId27"/>
    <p:sldId id="278" r:id="rId28"/>
    <p:sldId id="279" r:id="rId29"/>
    <p:sldId id="282" r:id="rId30"/>
    <p:sldId id="283" r:id="rId31"/>
    <p:sldId id="284" r:id="rId32"/>
    <p:sldId id="28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E1E1"/>
    <a:srgbClr val="00B0F0"/>
    <a:srgbClr val="F0F0F0"/>
    <a:srgbClr val="EE6ED3"/>
    <a:srgbClr val="CAD1D8"/>
    <a:srgbClr val="DCE1E7"/>
    <a:srgbClr val="DCE2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73774" autoAdjust="0"/>
  </p:normalViewPr>
  <p:slideViewPr>
    <p:cSldViewPr snapToGrid="0">
      <p:cViewPr>
        <p:scale>
          <a:sx n="60" d="100"/>
          <a:sy n="60" d="100"/>
        </p:scale>
        <p:origin x="240" y="6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2FD106-90C3-431E-AB3E-365B46B803A2}" type="datetimeFigureOut">
              <a:rPr lang="en-GB" smtClean="0"/>
              <a:t>21/08/2018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03DFA1-03D5-4E8F-8539-4FE2683D02DA}" type="slidenum">
              <a:rPr lang="en-GB" smtClean="0"/>
              <a:t>‹#›</a:t>
            </a:fld>
            <a:endParaRPr lang="en-GB"/>
          </a:p>
        </p:txBody>
      </p:sp>
    </p:spTree>
    <p:extLst>
      <p:ext uri="{BB962C8B-B14F-4D97-AF65-F5344CB8AC3E}">
        <p14:creationId xmlns:p14="http://schemas.microsoft.com/office/powerpoint/2010/main" val="2355189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200" dirty="0"/>
              <a:t>The London Employability Rating (EPR) is a comprehensive system which awards ratings based on the quality of contract employability service provision across London.</a:t>
            </a:r>
          </a:p>
          <a:p>
            <a:endParaRPr lang="en-GB" altLang="en-US" sz="1200" dirty="0"/>
          </a:p>
          <a:p>
            <a:r>
              <a:rPr lang="en-GB" altLang="en-US" sz="1200" dirty="0"/>
              <a:t>The Employability Performance Rating: Benchmarks achievements of employability services, Intelligently uses management and performance information collected by delivery partners, and Provides an evidence based track record of delivery against grant.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t>If you have used it in the past when it was created in 2008, you will find that it looks slightly different and the funder/lead delivery has to input some information at the start,  it was updated in 2015 to make it more user friendly but essentially it is the same.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t>The Greater London Authority requires all Co-Financing Organisations to adopt the EPR for all London ESF contracts for the 2014-2020 ESF Programme. In addition, the European Programme Management Unit (EPMU) requires all directly funded ESF projects in London to use the rating, as well as each of the providers lead organisations sub-contractors. </a:t>
            </a:r>
          </a:p>
          <a:p>
            <a:endParaRPr lang="en-GB" dirty="0"/>
          </a:p>
        </p:txBody>
      </p:sp>
      <p:sp>
        <p:nvSpPr>
          <p:cNvPr id="4" name="Slide Number Placeholder 3"/>
          <p:cNvSpPr>
            <a:spLocks noGrp="1"/>
          </p:cNvSpPr>
          <p:nvPr>
            <p:ph type="sldNum" sz="quarter" idx="10"/>
          </p:nvPr>
        </p:nvSpPr>
        <p:spPr/>
        <p:txBody>
          <a:bodyPr/>
          <a:lstStyle/>
          <a:p>
            <a:fld id="{0603DFA1-03D5-4E8F-8539-4FE2683D02DA}" type="slidenum">
              <a:rPr lang="en-GB" smtClean="0"/>
              <a:t>1</a:t>
            </a:fld>
            <a:endParaRPr lang="en-GB"/>
          </a:p>
        </p:txBody>
      </p:sp>
    </p:spTree>
    <p:extLst>
      <p:ext uri="{BB962C8B-B14F-4D97-AF65-F5344CB8AC3E}">
        <p14:creationId xmlns:p14="http://schemas.microsoft.com/office/powerpoint/2010/main" val="1047916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The Grant summary tab is completed from the information coming from the backsheet.</a:t>
            </a:r>
          </a:p>
          <a:p>
            <a:endParaRPr lang="en-GB" altLang="en-US" dirty="0"/>
          </a:p>
          <a:p>
            <a:r>
              <a:rPr lang="en-GB" altLang="en-US" dirty="0"/>
              <a:t>If you are completing your calculators by having different grants within the backsheet of the calculator – be sure to select the right Provider with the correct Grant before sending it out. </a:t>
            </a:r>
          </a:p>
          <a:p>
            <a:endParaRPr lang="en-GB" altLang="en-US" dirty="0"/>
          </a:p>
          <a:p>
            <a:r>
              <a:rPr lang="en-GB" altLang="en-US" dirty="0"/>
              <a:t>Double check through the information to make sure its complete and then ‘Confirm Details’. This will make the information flow through the calculator. It is really important to make sure to confirm the details otherwise they will be completing the calculator using the test information that is in the spreadsheet.</a:t>
            </a:r>
          </a:p>
          <a:p>
            <a:endParaRPr lang="en-GB" altLang="en-US" dirty="0"/>
          </a:p>
          <a:p>
            <a:r>
              <a:rPr lang="en-GB" altLang="en-US" dirty="0"/>
              <a:t>If there are any issues with the information in the backsheet – it will flag it up here.  </a:t>
            </a:r>
          </a:p>
          <a:p>
            <a:endParaRPr lang="en-GB" dirty="0"/>
          </a:p>
        </p:txBody>
      </p:sp>
      <p:sp>
        <p:nvSpPr>
          <p:cNvPr id="4" name="Slide Number Placeholder 3"/>
          <p:cNvSpPr>
            <a:spLocks noGrp="1"/>
          </p:cNvSpPr>
          <p:nvPr>
            <p:ph type="sldNum" sz="quarter" idx="10"/>
          </p:nvPr>
        </p:nvSpPr>
        <p:spPr/>
        <p:txBody>
          <a:bodyPr/>
          <a:lstStyle/>
          <a:p>
            <a:fld id="{0603DFA1-03D5-4E8F-8539-4FE2683D02DA}" type="slidenum">
              <a:rPr lang="en-GB" smtClean="0"/>
              <a:t>18</a:t>
            </a:fld>
            <a:endParaRPr lang="en-GB"/>
          </a:p>
        </p:txBody>
      </p:sp>
    </p:spTree>
    <p:extLst>
      <p:ext uri="{BB962C8B-B14F-4D97-AF65-F5344CB8AC3E}">
        <p14:creationId xmlns:p14="http://schemas.microsoft.com/office/powerpoint/2010/main" val="3562754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The grant performance tab will contains data entry for Grant Performance outcomes including diversity.</a:t>
            </a:r>
          </a:p>
          <a:p>
            <a:endParaRPr lang="en-GB" altLang="en-US" dirty="0"/>
          </a:p>
          <a:p>
            <a:r>
              <a:rPr lang="en-GB" altLang="en-US" dirty="0"/>
              <a:t>The Grant Performance sheet contains a number of tables, each of which corresponds to one of the targets set (as defined in the Grant Summary Sheet). The Annual targets will have already been put into the backsheet and as well as the Monthly targets. </a:t>
            </a:r>
          </a:p>
          <a:p>
            <a:endParaRPr lang="en-GB" dirty="0"/>
          </a:p>
        </p:txBody>
      </p:sp>
      <p:sp>
        <p:nvSpPr>
          <p:cNvPr id="4" name="Slide Number Placeholder 3"/>
          <p:cNvSpPr>
            <a:spLocks noGrp="1"/>
          </p:cNvSpPr>
          <p:nvPr>
            <p:ph type="sldNum" sz="quarter" idx="10"/>
          </p:nvPr>
        </p:nvSpPr>
        <p:spPr/>
        <p:txBody>
          <a:bodyPr/>
          <a:lstStyle/>
          <a:p>
            <a:fld id="{0603DFA1-03D5-4E8F-8539-4FE2683D02DA}" type="slidenum">
              <a:rPr lang="en-GB" smtClean="0"/>
              <a:t>19</a:t>
            </a:fld>
            <a:endParaRPr lang="en-GB"/>
          </a:p>
        </p:txBody>
      </p:sp>
    </p:spTree>
    <p:extLst>
      <p:ext uri="{BB962C8B-B14F-4D97-AF65-F5344CB8AC3E}">
        <p14:creationId xmlns:p14="http://schemas.microsoft.com/office/powerpoint/2010/main" val="2564540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Everything that has been highlighted in yellow will be completed by the providers – this includes the Monthly outcomes achieved for each target and if applicable, the number of people from each diversity group (BAME, Disability and Women) who have achieved the outcome.</a:t>
            </a:r>
          </a:p>
          <a:p>
            <a:endParaRPr lang="en-GB" altLang="en-US" dirty="0"/>
          </a:p>
          <a:p>
            <a:r>
              <a:rPr lang="en-GB" altLang="en-US" dirty="0"/>
              <a:t>Primes/Lead providers will be able to load the subcontractor’s performance from their individual calculators into the prime calculator. As shown previously, they would have to save the prime and sub contractor’s calculators in the same folder so they the prime can pick up there are other calculators to extract information from.   </a:t>
            </a:r>
          </a:p>
          <a:p>
            <a:endParaRPr lang="en-GB" dirty="0"/>
          </a:p>
        </p:txBody>
      </p:sp>
      <p:sp>
        <p:nvSpPr>
          <p:cNvPr id="4" name="Slide Number Placeholder 3"/>
          <p:cNvSpPr>
            <a:spLocks noGrp="1"/>
          </p:cNvSpPr>
          <p:nvPr>
            <p:ph type="sldNum" sz="quarter" idx="10"/>
          </p:nvPr>
        </p:nvSpPr>
        <p:spPr/>
        <p:txBody>
          <a:bodyPr/>
          <a:lstStyle/>
          <a:p>
            <a:fld id="{0603DFA1-03D5-4E8F-8539-4FE2683D02DA}" type="slidenum">
              <a:rPr lang="en-GB" smtClean="0"/>
              <a:t>20</a:t>
            </a:fld>
            <a:endParaRPr lang="en-GB"/>
          </a:p>
        </p:txBody>
      </p:sp>
    </p:spTree>
    <p:extLst>
      <p:ext uri="{BB962C8B-B14F-4D97-AF65-F5344CB8AC3E}">
        <p14:creationId xmlns:p14="http://schemas.microsoft.com/office/powerpoint/2010/main" val="2082014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Prep work required, the questions should be embedded to the exit strategy. </a:t>
            </a:r>
          </a:p>
          <a:p>
            <a:r>
              <a:rPr lang="en-GB" altLang="en-US" dirty="0"/>
              <a:t>Each table should be completed with the number of participant responses received in the appropriate quarter to each of the required survey questions which are available to download from our webpage. </a:t>
            </a:r>
          </a:p>
          <a:p>
            <a:r>
              <a:rPr lang="en-GB" altLang="en-US" dirty="0"/>
              <a:t>Some of you will have your own questions but these basic questions need to be asked. The questions can be altered as long as they are similar to the original question. </a:t>
            </a:r>
          </a:p>
          <a:p>
            <a:r>
              <a:rPr lang="en-GB" altLang="en-US" dirty="0"/>
              <a:t>Before you can receive the 9% / 9 points – you must have had 60% of participants ,over the year, complete the questionnaire. We recommend to complete this on a quarterly basis to make it easier so they don’t lose information and are not rushing around for the information at the end of the year.  </a:t>
            </a:r>
          </a:p>
          <a:p>
            <a:r>
              <a:rPr lang="en-GB" altLang="en-US" dirty="0"/>
              <a:t>The Funder will be made aware of the questions you will need to ask your projects. You will need this to be integrated into the review process and should be used from day one. The questions should be asked when the participants enter into employment or training. </a:t>
            </a:r>
          </a:p>
          <a:p>
            <a:endParaRPr lang="en-GB" dirty="0"/>
          </a:p>
        </p:txBody>
      </p:sp>
      <p:sp>
        <p:nvSpPr>
          <p:cNvPr id="4" name="Slide Number Placeholder 3"/>
          <p:cNvSpPr>
            <a:spLocks noGrp="1"/>
          </p:cNvSpPr>
          <p:nvPr>
            <p:ph type="sldNum" sz="quarter" idx="10"/>
          </p:nvPr>
        </p:nvSpPr>
        <p:spPr/>
        <p:txBody>
          <a:bodyPr/>
          <a:lstStyle/>
          <a:p>
            <a:fld id="{0603DFA1-03D5-4E8F-8539-4FE2683D02DA}" type="slidenum">
              <a:rPr lang="en-GB" smtClean="0"/>
              <a:t>21</a:t>
            </a:fld>
            <a:endParaRPr lang="en-GB"/>
          </a:p>
        </p:txBody>
      </p:sp>
    </p:spTree>
    <p:extLst>
      <p:ext uri="{BB962C8B-B14F-4D97-AF65-F5344CB8AC3E}">
        <p14:creationId xmlns:p14="http://schemas.microsoft.com/office/powerpoint/2010/main" val="192319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Similar to the Grant Performance – everything highlighted in yellow is to be completed by the provider. </a:t>
            </a:r>
          </a:p>
          <a:p>
            <a:endParaRPr lang="en-GB" altLang="en-US" dirty="0"/>
          </a:p>
          <a:p>
            <a:r>
              <a:rPr lang="en-GB" altLang="en-US" dirty="0"/>
              <a:t>Responses can be loaded from Sub Contractor workbooks into the Prime contractors by having the workbooks into their designated folders and pressing the button located at the top of the screen. </a:t>
            </a:r>
          </a:p>
          <a:p>
            <a:endParaRPr lang="en-GB" dirty="0"/>
          </a:p>
        </p:txBody>
      </p:sp>
      <p:sp>
        <p:nvSpPr>
          <p:cNvPr id="4" name="Slide Number Placeholder 3"/>
          <p:cNvSpPr>
            <a:spLocks noGrp="1"/>
          </p:cNvSpPr>
          <p:nvPr>
            <p:ph type="sldNum" sz="quarter" idx="10"/>
          </p:nvPr>
        </p:nvSpPr>
        <p:spPr/>
        <p:txBody>
          <a:bodyPr/>
          <a:lstStyle/>
          <a:p>
            <a:fld id="{0603DFA1-03D5-4E8F-8539-4FE2683D02DA}" type="slidenum">
              <a:rPr lang="en-GB" smtClean="0"/>
              <a:t>22</a:t>
            </a:fld>
            <a:endParaRPr lang="en-GB"/>
          </a:p>
        </p:txBody>
      </p:sp>
    </p:spTree>
    <p:extLst>
      <p:ext uri="{BB962C8B-B14F-4D97-AF65-F5344CB8AC3E}">
        <p14:creationId xmlns:p14="http://schemas.microsoft.com/office/powerpoint/2010/main" val="2113346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This a self assessment framework which comprises of twelve questions covering the key quality criteria for providing the contracted services. </a:t>
            </a:r>
          </a:p>
          <a:p>
            <a:endParaRPr lang="en-GB" altLang="en-US" dirty="0"/>
          </a:p>
          <a:p>
            <a:r>
              <a:rPr lang="en-GB" altLang="en-US" dirty="0"/>
              <a:t>For each question – they should be providing an objective rating of how well they believe they have performed on each of the questions. This contributes to 9% of your total score. </a:t>
            </a:r>
          </a:p>
          <a:p>
            <a:endParaRPr lang="en-GB" dirty="0"/>
          </a:p>
        </p:txBody>
      </p:sp>
      <p:sp>
        <p:nvSpPr>
          <p:cNvPr id="4" name="Slide Number Placeholder 3"/>
          <p:cNvSpPr>
            <a:spLocks noGrp="1"/>
          </p:cNvSpPr>
          <p:nvPr>
            <p:ph type="sldNum" sz="quarter" idx="10"/>
          </p:nvPr>
        </p:nvSpPr>
        <p:spPr/>
        <p:txBody>
          <a:bodyPr/>
          <a:lstStyle/>
          <a:p>
            <a:fld id="{0603DFA1-03D5-4E8F-8539-4FE2683D02DA}" type="slidenum">
              <a:rPr lang="en-GB" smtClean="0"/>
              <a:t>23</a:t>
            </a:fld>
            <a:endParaRPr lang="en-GB"/>
          </a:p>
        </p:txBody>
      </p:sp>
    </p:spTree>
    <p:extLst>
      <p:ext uri="{BB962C8B-B14F-4D97-AF65-F5344CB8AC3E}">
        <p14:creationId xmlns:p14="http://schemas.microsoft.com/office/powerpoint/2010/main" val="4200446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For each question – the provider must provider example of evidence to support the rating they have given themselves. </a:t>
            </a:r>
          </a:p>
          <a:p>
            <a:endParaRPr lang="en-GB" altLang="en-US" dirty="0"/>
          </a:p>
          <a:p>
            <a:r>
              <a:rPr lang="en-GB" altLang="en-US" dirty="0"/>
              <a:t>To assist the provider completing the calculator, the information icon buttons give you suggestions about what kinds of examples you can include. Again the Providers will be asked to complete the yellow sections. </a:t>
            </a:r>
          </a:p>
          <a:p>
            <a:endParaRPr lang="en-GB" altLang="en-US" dirty="0"/>
          </a:p>
          <a:p>
            <a:r>
              <a:rPr lang="en-GB" altLang="en-US" dirty="0"/>
              <a:t>The rating of assessment is from 1-4, 1 being outstanding and 4 being inadequate.</a:t>
            </a:r>
          </a:p>
          <a:p>
            <a:endParaRPr lang="en-GB" dirty="0"/>
          </a:p>
        </p:txBody>
      </p:sp>
      <p:sp>
        <p:nvSpPr>
          <p:cNvPr id="4" name="Slide Number Placeholder 3"/>
          <p:cNvSpPr>
            <a:spLocks noGrp="1"/>
          </p:cNvSpPr>
          <p:nvPr>
            <p:ph type="sldNum" sz="quarter" idx="10"/>
          </p:nvPr>
        </p:nvSpPr>
        <p:spPr/>
        <p:txBody>
          <a:bodyPr/>
          <a:lstStyle/>
          <a:p>
            <a:fld id="{0603DFA1-03D5-4E8F-8539-4FE2683D02DA}" type="slidenum">
              <a:rPr lang="en-GB" smtClean="0"/>
              <a:t>24</a:t>
            </a:fld>
            <a:endParaRPr lang="en-GB"/>
          </a:p>
        </p:txBody>
      </p:sp>
    </p:spTree>
    <p:extLst>
      <p:ext uri="{BB962C8B-B14F-4D97-AF65-F5344CB8AC3E}">
        <p14:creationId xmlns:p14="http://schemas.microsoft.com/office/powerpoint/2010/main" val="2397114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This contributes to 12% of the overall score. This measures the proportion of participant starts that will progress to achieve the Primary Outcome of the provider’s contract. </a:t>
            </a:r>
          </a:p>
          <a:p>
            <a:endParaRPr lang="en-GB" altLang="en-US" dirty="0"/>
          </a:p>
          <a:p>
            <a:r>
              <a:rPr lang="en-GB" altLang="en-US" dirty="0"/>
              <a:t>As an example, this could be from Starts to Jobs. </a:t>
            </a:r>
          </a:p>
          <a:p>
            <a:endParaRPr lang="en-GB" altLang="en-US" dirty="0"/>
          </a:p>
          <a:p>
            <a:r>
              <a:rPr lang="en-GB" altLang="en-US" dirty="0"/>
              <a:t>The idea of the Conversion Rating is to reward providers achieving a higher than contracted conversion rate of starts into the primary contract outcome. No points will be awarded to providers who underachieve or simple meet the conversion rate specified in their contract. </a:t>
            </a:r>
          </a:p>
          <a:p>
            <a:endParaRPr lang="en-GB" altLang="en-US" dirty="0"/>
          </a:p>
          <a:p>
            <a:r>
              <a:rPr lang="en-GB" altLang="en-US" dirty="0"/>
              <a:t>When providers are completing a calculator in the first year of the contract. It won’t be expected they have anything to convert it to, the calculator will take this into account and the 12% will be taken away from the final Star Rating and will give you a score based on the other KPAs.  </a:t>
            </a:r>
          </a:p>
          <a:p>
            <a:endParaRPr lang="en-GB" dirty="0"/>
          </a:p>
        </p:txBody>
      </p:sp>
      <p:sp>
        <p:nvSpPr>
          <p:cNvPr id="4" name="Slide Number Placeholder 3"/>
          <p:cNvSpPr>
            <a:spLocks noGrp="1"/>
          </p:cNvSpPr>
          <p:nvPr>
            <p:ph type="sldNum" sz="quarter" idx="10"/>
          </p:nvPr>
        </p:nvSpPr>
        <p:spPr/>
        <p:txBody>
          <a:bodyPr/>
          <a:lstStyle/>
          <a:p>
            <a:fld id="{0603DFA1-03D5-4E8F-8539-4FE2683D02DA}" type="slidenum">
              <a:rPr lang="en-GB" smtClean="0"/>
              <a:t>25</a:t>
            </a:fld>
            <a:endParaRPr lang="en-GB"/>
          </a:p>
        </p:txBody>
      </p:sp>
    </p:spTree>
    <p:extLst>
      <p:ext uri="{BB962C8B-B14F-4D97-AF65-F5344CB8AC3E}">
        <p14:creationId xmlns:p14="http://schemas.microsoft.com/office/powerpoint/2010/main" val="1710670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This measures the compliance and the proactivity towards managing the contract. The indicator is based on the Funders (for Lead Providers) or Lead Providers (for Subs) assessment of performance. </a:t>
            </a:r>
          </a:p>
          <a:p>
            <a:endParaRPr lang="en-GB" altLang="en-US" dirty="0"/>
          </a:p>
          <a:p>
            <a:r>
              <a:rPr lang="en-GB" altLang="en-US" dirty="0"/>
              <a:t>The assessment will be based against five statements. The Funder/Lead Provider will rate the provider’s performance against each statement on  a scale of one to ten, ten being the highest. The Compliance questions are listed within the calculator.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a:t>8-10 being good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a:t>4-7 being okay</a:t>
            </a:r>
          </a:p>
          <a:p>
            <a:r>
              <a:rPr lang="en-GB" altLang="en-US" dirty="0"/>
              <a:t>0-3 being poor</a:t>
            </a:r>
          </a:p>
        </p:txBody>
      </p:sp>
      <p:sp>
        <p:nvSpPr>
          <p:cNvPr id="4" name="Slide Number Placeholder 3"/>
          <p:cNvSpPr>
            <a:spLocks noGrp="1"/>
          </p:cNvSpPr>
          <p:nvPr>
            <p:ph type="sldNum" sz="quarter" idx="10"/>
          </p:nvPr>
        </p:nvSpPr>
        <p:spPr/>
        <p:txBody>
          <a:bodyPr/>
          <a:lstStyle/>
          <a:p>
            <a:fld id="{0603DFA1-03D5-4E8F-8539-4FE2683D02DA}" type="slidenum">
              <a:rPr lang="en-GB" smtClean="0"/>
              <a:t>26</a:t>
            </a:fld>
            <a:endParaRPr lang="en-GB"/>
          </a:p>
        </p:txBody>
      </p:sp>
    </p:spTree>
    <p:extLst>
      <p:ext uri="{BB962C8B-B14F-4D97-AF65-F5344CB8AC3E}">
        <p14:creationId xmlns:p14="http://schemas.microsoft.com/office/powerpoint/2010/main" val="3684143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The comments box is there for the Funder or Prime to justify why they gave the rating they did for their Lead provider or Sub contractor. </a:t>
            </a:r>
          </a:p>
          <a:p>
            <a:endParaRPr lang="en-GB" dirty="0"/>
          </a:p>
          <a:p>
            <a:r>
              <a:rPr lang="en-GB" dirty="0"/>
              <a:t>Funders or Providers can complete this section before or after they send it to the provider or sub-contractor respectively. </a:t>
            </a:r>
          </a:p>
        </p:txBody>
      </p:sp>
      <p:sp>
        <p:nvSpPr>
          <p:cNvPr id="4" name="Slide Number Placeholder 3"/>
          <p:cNvSpPr>
            <a:spLocks noGrp="1"/>
          </p:cNvSpPr>
          <p:nvPr>
            <p:ph type="sldNum" sz="quarter" idx="10"/>
          </p:nvPr>
        </p:nvSpPr>
        <p:spPr/>
        <p:txBody>
          <a:bodyPr/>
          <a:lstStyle/>
          <a:p>
            <a:fld id="{0603DFA1-03D5-4E8F-8539-4FE2683D02DA}" type="slidenum">
              <a:rPr lang="en-GB" smtClean="0"/>
              <a:t>27</a:t>
            </a:fld>
            <a:endParaRPr lang="en-GB"/>
          </a:p>
        </p:txBody>
      </p:sp>
    </p:spTree>
    <p:extLst>
      <p:ext uri="{BB962C8B-B14F-4D97-AF65-F5344CB8AC3E}">
        <p14:creationId xmlns:p14="http://schemas.microsoft.com/office/powerpoint/2010/main" val="797278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Tx/>
              <a:buAutoNum type="arabicPeriod"/>
            </a:pPr>
            <a:r>
              <a:rPr lang="en-GB" altLang="en-US" dirty="0"/>
              <a:t>Supports the GLA’s objective to benchmark the achievements of providers and our commitment to transparency and openness.</a:t>
            </a:r>
          </a:p>
          <a:p>
            <a:pPr marL="342900" indent="-342900">
              <a:buFontTx/>
              <a:buAutoNum type="arabicPeriod"/>
            </a:pPr>
            <a:r>
              <a:rPr lang="en-GB" altLang="en-US" dirty="0"/>
              <a:t>Ratings are made public annually on the Datastore website managed by the GLA between July and August</a:t>
            </a:r>
          </a:p>
          <a:p>
            <a:pPr marL="342900" indent="-342900">
              <a:buFontTx/>
              <a:buAutoNum type="arabicPeriod"/>
            </a:pPr>
            <a:r>
              <a:rPr lang="en-GB" altLang="en-US" dirty="0"/>
              <a:t>Widening its use will mean that there is an increasing amount of data available on the delivery of employment and skills services in London.</a:t>
            </a:r>
          </a:p>
          <a:p>
            <a:pPr marL="342900" indent="-342900">
              <a:buFontTx/>
              <a:buAutoNum type="arabicPeriod"/>
            </a:pPr>
            <a:r>
              <a:rPr lang="en-GB" altLang="en-US" dirty="0"/>
              <a:t>Prime contractors/Lead Providers could use the EPR to see how well other delivery organisations have performed in the past.</a:t>
            </a:r>
          </a:p>
          <a:p>
            <a:pPr marL="342900" indent="-342900">
              <a:buFontTx/>
              <a:buAutoNum type="arabicPeriod"/>
            </a:pPr>
            <a:r>
              <a:rPr lang="en-GB" altLang="en-US" dirty="0"/>
              <a:t>Bid evaluators could use the EPR to assess track record or when seeking references.</a:t>
            </a:r>
          </a:p>
          <a:p>
            <a:endParaRPr lang="en-GB" dirty="0"/>
          </a:p>
        </p:txBody>
      </p:sp>
      <p:sp>
        <p:nvSpPr>
          <p:cNvPr id="4" name="Slide Number Placeholder 3"/>
          <p:cNvSpPr>
            <a:spLocks noGrp="1"/>
          </p:cNvSpPr>
          <p:nvPr>
            <p:ph type="sldNum" sz="quarter" idx="10"/>
          </p:nvPr>
        </p:nvSpPr>
        <p:spPr/>
        <p:txBody>
          <a:bodyPr/>
          <a:lstStyle/>
          <a:p>
            <a:fld id="{0603DFA1-03D5-4E8F-8539-4FE2683D02DA}" type="slidenum">
              <a:rPr lang="en-GB" smtClean="0"/>
              <a:t>2</a:t>
            </a:fld>
            <a:endParaRPr lang="en-GB"/>
          </a:p>
        </p:txBody>
      </p:sp>
    </p:spTree>
    <p:extLst>
      <p:ext uri="{BB962C8B-B14F-4D97-AF65-F5344CB8AC3E}">
        <p14:creationId xmlns:p14="http://schemas.microsoft.com/office/powerpoint/2010/main" val="3458312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Once everything has been entered -  a star rating will be given to the overall contract.</a:t>
            </a:r>
          </a:p>
          <a:p>
            <a:endParaRPr lang="en-GB" altLang="en-US" dirty="0"/>
          </a:p>
          <a:p>
            <a:r>
              <a:rPr lang="en-GB" altLang="en-US" dirty="0"/>
              <a:t>The Prime or Sub can then enter how they feel about the Star Rating and whether it is justified.</a:t>
            </a:r>
          </a:p>
          <a:p>
            <a:endParaRPr lang="en-GB" altLang="en-US" dirty="0"/>
          </a:p>
          <a:p>
            <a:r>
              <a:rPr lang="en-GB" altLang="en-US" dirty="0"/>
              <a:t>They can discuss whether they think its deserved. </a:t>
            </a:r>
          </a:p>
          <a:p>
            <a:endParaRPr lang="en-GB" dirty="0"/>
          </a:p>
        </p:txBody>
      </p:sp>
      <p:sp>
        <p:nvSpPr>
          <p:cNvPr id="4" name="Slide Number Placeholder 3"/>
          <p:cNvSpPr>
            <a:spLocks noGrp="1"/>
          </p:cNvSpPr>
          <p:nvPr>
            <p:ph type="sldNum" sz="quarter" idx="10"/>
          </p:nvPr>
        </p:nvSpPr>
        <p:spPr/>
        <p:txBody>
          <a:bodyPr/>
          <a:lstStyle/>
          <a:p>
            <a:fld id="{0603DFA1-03D5-4E8F-8539-4FE2683D02DA}" type="slidenum">
              <a:rPr lang="en-GB" smtClean="0"/>
              <a:t>28</a:t>
            </a:fld>
            <a:endParaRPr lang="en-GB"/>
          </a:p>
        </p:txBody>
      </p:sp>
    </p:spTree>
    <p:extLst>
      <p:ext uri="{BB962C8B-B14F-4D97-AF65-F5344CB8AC3E}">
        <p14:creationId xmlns:p14="http://schemas.microsoft.com/office/powerpoint/2010/main" val="6626022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2">
                    <a:lumMod val="50000"/>
                  </a:schemeClr>
                </a:solidFill>
                <a:latin typeface="Foundry Form Sans"/>
              </a:rPr>
              <a:t>The extraction tool won’t be able to tell the difference if they have the same Grant name and description but when a prime is loading the subs into its workbook it needs to realise they are the same so it uploads. </a:t>
            </a:r>
          </a:p>
          <a:p>
            <a:endParaRPr lang="en-GB" dirty="0"/>
          </a:p>
        </p:txBody>
      </p:sp>
      <p:sp>
        <p:nvSpPr>
          <p:cNvPr id="4" name="Slide Number Placeholder 3"/>
          <p:cNvSpPr>
            <a:spLocks noGrp="1"/>
          </p:cNvSpPr>
          <p:nvPr>
            <p:ph type="sldNum" sz="quarter" idx="10"/>
          </p:nvPr>
        </p:nvSpPr>
        <p:spPr/>
        <p:txBody>
          <a:bodyPr/>
          <a:lstStyle/>
          <a:p>
            <a:fld id="{0603DFA1-03D5-4E8F-8539-4FE2683D02DA}" type="slidenum">
              <a:rPr lang="en-GB" smtClean="0"/>
              <a:t>29</a:t>
            </a:fld>
            <a:endParaRPr lang="en-GB"/>
          </a:p>
        </p:txBody>
      </p:sp>
    </p:spTree>
    <p:extLst>
      <p:ext uri="{BB962C8B-B14F-4D97-AF65-F5344CB8AC3E}">
        <p14:creationId xmlns:p14="http://schemas.microsoft.com/office/powerpoint/2010/main" val="19063915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Go to the “</a:t>
            </a:r>
            <a:r>
              <a:rPr lang="en-GB" altLang="en-US" dirty="0" err="1"/>
              <a:t>Master_Dataset</a:t>
            </a:r>
            <a:r>
              <a:rPr lang="en-GB" altLang="en-US" dirty="0"/>
              <a:t>” Sheet. </a:t>
            </a:r>
          </a:p>
          <a:p>
            <a:r>
              <a:rPr lang="en-GB" altLang="en-US" dirty="0"/>
              <a:t>Ensure the current rating year has been selected in the dropdown menu labelled “Year to upload:” </a:t>
            </a:r>
          </a:p>
          <a:p>
            <a:r>
              <a:rPr lang="en-GB" altLang="en-US" dirty="0"/>
              <a:t>Click the “Upload calculator data”. The tool will look for EPR Calculator files in the same folder as the extraction tool, and extract the necessary records. Once this has been completed, a full table of records will appear on the sheet. Equivalent tables in the ‘Grant performance’ sheet and ‘Satisfaction’ sheet will also be populated. </a:t>
            </a:r>
          </a:p>
          <a:p>
            <a:endParaRPr lang="en-GB" dirty="0"/>
          </a:p>
          <a:p>
            <a:r>
              <a:rPr lang="en-GB" dirty="0"/>
              <a:t>We still ask that Funders send over the calculators as well as the data extraction tool. </a:t>
            </a:r>
          </a:p>
        </p:txBody>
      </p:sp>
      <p:sp>
        <p:nvSpPr>
          <p:cNvPr id="4" name="Slide Number Placeholder 3"/>
          <p:cNvSpPr>
            <a:spLocks noGrp="1"/>
          </p:cNvSpPr>
          <p:nvPr>
            <p:ph type="sldNum" sz="quarter" idx="10"/>
          </p:nvPr>
        </p:nvSpPr>
        <p:spPr/>
        <p:txBody>
          <a:bodyPr/>
          <a:lstStyle/>
          <a:p>
            <a:fld id="{0603DFA1-03D5-4E8F-8539-4FE2683D02DA}" type="slidenum">
              <a:rPr lang="en-GB" smtClean="0"/>
              <a:t>30</a:t>
            </a:fld>
            <a:endParaRPr lang="en-GB"/>
          </a:p>
        </p:txBody>
      </p:sp>
    </p:spTree>
    <p:extLst>
      <p:ext uri="{BB962C8B-B14F-4D97-AF65-F5344CB8AC3E}">
        <p14:creationId xmlns:p14="http://schemas.microsoft.com/office/powerpoint/2010/main" val="1722769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funders and Direct-Bids within the ESF 2014-20 programme are required to complete the Employability Performance Rating. This includes both Prime and Sub-contractors. </a:t>
            </a:r>
          </a:p>
        </p:txBody>
      </p:sp>
      <p:sp>
        <p:nvSpPr>
          <p:cNvPr id="4" name="Slide Number Placeholder 3"/>
          <p:cNvSpPr>
            <a:spLocks noGrp="1"/>
          </p:cNvSpPr>
          <p:nvPr>
            <p:ph type="sldNum" sz="quarter" idx="10"/>
          </p:nvPr>
        </p:nvSpPr>
        <p:spPr/>
        <p:txBody>
          <a:bodyPr/>
          <a:lstStyle/>
          <a:p>
            <a:fld id="{0603DFA1-03D5-4E8F-8539-4FE2683D02DA}" type="slidenum">
              <a:rPr lang="en-GB" smtClean="0"/>
              <a:t>4</a:t>
            </a:fld>
            <a:endParaRPr lang="en-GB"/>
          </a:p>
        </p:txBody>
      </p:sp>
    </p:spTree>
    <p:extLst>
      <p:ext uri="{BB962C8B-B14F-4D97-AF65-F5344CB8AC3E}">
        <p14:creationId xmlns:p14="http://schemas.microsoft.com/office/powerpoint/2010/main" val="694079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The Employability Performance Rating journey.</a:t>
            </a:r>
          </a:p>
          <a:p>
            <a:endParaRPr lang="en-GB" altLang="en-US" dirty="0"/>
          </a:p>
          <a:p>
            <a:r>
              <a:rPr lang="en-GB" altLang="en-US" dirty="0"/>
              <a:t>This is done on a yearly basis during the financial year from April to March.</a:t>
            </a:r>
          </a:p>
          <a:p>
            <a:endParaRPr lang="en-GB" altLang="en-US" dirty="0"/>
          </a:p>
          <a:p>
            <a:r>
              <a:rPr lang="en-GB" altLang="en-US" dirty="0"/>
              <a:t>We ask for submissions around May/June time. </a:t>
            </a:r>
          </a:p>
          <a:p>
            <a:endParaRPr lang="en-GB" altLang="en-US" dirty="0"/>
          </a:p>
          <a:p>
            <a:r>
              <a:rPr lang="en-GB" altLang="en-US" dirty="0"/>
              <a:t>We then Publish between July and August time. </a:t>
            </a:r>
          </a:p>
          <a:p>
            <a:endParaRPr lang="en-GB" dirty="0"/>
          </a:p>
        </p:txBody>
      </p:sp>
      <p:sp>
        <p:nvSpPr>
          <p:cNvPr id="4" name="Slide Number Placeholder 3"/>
          <p:cNvSpPr>
            <a:spLocks noGrp="1"/>
          </p:cNvSpPr>
          <p:nvPr>
            <p:ph type="sldNum" sz="quarter" idx="10"/>
          </p:nvPr>
        </p:nvSpPr>
        <p:spPr/>
        <p:txBody>
          <a:bodyPr/>
          <a:lstStyle/>
          <a:p>
            <a:fld id="{0603DFA1-03D5-4E8F-8539-4FE2683D02DA}" type="slidenum">
              <a:rPr lang="en-GB" smtClean="0"/>
              <a:t>5</a:t>
            </a:fld>
            <a:endParaRPr lang="en-GB"/>
          </a:p>
        </p:txBody>
      </p:sp>
    </p:spTree>
    <p:extLst>
      <p:ext uri="{BB962C8B-B14F-4D97-AF65-F5344CB8AC3E}">
        <p14:creationId xmlns:p14="http://schemas.microsoft.com/office/powerpoint/2010/main" val="1559221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The Star Rating is calculated from the assessment of performance in three Key Performance Areas. Grant Performance, Quality and Grant Compliance. </a:t>
            </a:r>
          </a:p>
          <a:p>
            <a:endParaRPr lang="en-GB" altLang="en-US" dirty="0"/>
          </a:p>
          <a:p>
            <a:r>
              <a:rPr lang="en-GB" altLang="en-US" dirty="0"/>
              <a:t>When creating the Calculator it was agreed the Performance Rating should have a high emphasis on performance (i.e. Outputs and Outcomes). This is why the Grant Performance and Quality KPA together contribute 90% of the rating. </a:t>
            </a:r>
          </a:p>
          <a:p>
            <a:endParaRPr lang="en-GB" altLang="en-US" dirty="0"/>
          </a:p>
          <a:p>
            <a:r>
              <a:rPr lang="en-GB" altLang="en-US" dirty="0"/>
              <a:t>Finance related indicators are excluded from the framework as they are already assessed through the Due Diligence checks in the tendering process. </a:t>
            </a:r>
          </a:p>
          <a:p>
            <a:endParaRPr lang="en-GB" altLang="en-US" dirty="0"/>
          </a:p>
          <a:p>
            <a:r>
              <a:rPr lang="en-GB" altLang="en-US" dirty="0"/>
              <a:t>The weightings are also the amount of points received to receive a star rating.</a:t>
            </a:r>
          </a:p>
          <a:p>
            <a:endParaRPr lang="en-GB" altLang="en-US" dirty="0"/>
          </a:p>
          <a:p>
            <a:r>
              <a:rPr lang="en-GB" altLang="en-US" dirty="0"/>
              <a:t>As you can see the highest amount you can receive is from the delivery against grant targets. </a:t>
            </a:r>
          </a:p>
          <a:p>
            <a:endParaRPr lang="en-GB" dirty="0"/>
          </a:p>
        </p:txBody>
      </p:sp>
      <p:sp>
        <p:nvSpPr>
          <p:cNvPr id="4" name="Slide Number Placeholder 3"/>
          <p:cNvSpPr>
            <a:spLocks noGrp="1"/>
          </p:cNvSpPr>
          <p:nvPr>
            <p:ph type="sldNum" sz="quarter" idx="10"/>
          </p:nvPr>
        </p:nvSpPr>
        <p:spPr/>
        <p:txBody>
          <a:bodyPr/>
          <a:lstStyle/>
          <a:p>
            <a:fld id="{0603DFA1-03D5-4E8F-8539-4FE2683D02DA}" type="slidenum">
              <a:rPr lang="en-GB" smtClean="0"/>
              <a:t>6</a:t>
            </a:fld>
            <a:endParaRPr lang="en-GB"/>
          </a:p>
        </p:txBody>
      </p:sp>
    </p:spTree>
    <p:extLst>
      <p:ext uri="{BB962C8B-B14F-4D97-AF65-F5344CB8AC3E}">
        <p14:creationId xmlns:p14="http://schemas.microsoft.com/office/powerpoint/2010/main" val="2369768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The Assessment of performance against each indicator results in Star Rating Points. </a:t>
            </a:r>
          </a:p>
          <a:p>
            <a:endParaRPr lang="en-GB" altLang="en-US" dirty="0"/>
          </a:p>
          <a:p>
            <a:r>
              <a:rPr lang="en-GB" altLang="en-US" dirty="0"/>
              <a:t>The totals of all the Areas are combined to generate a total of Star Rating Points. </a:t>
            </a:r>
          </a:p>
          <a:p>
            <a:endParaRPr lang="en-GB" altLang="en-US" dirty="0"/>
          </a:p>
          <a:p>
            <a:r>
              <a:rPr lang="en-GB" altLang="en-US" dirty="0"/>
              <a:t>100 is the highest. The total Star Rating points will determine which star you will receive. </a:t>
            </a:r>
          </a:p>
          <a:p>
            <a:endParaRPr lang="en-GB" altLang="en-US" dirty="0"/>
          </a:p>
          <a:p>
            <a:r>
              <a:rPr lang="en-GB" altLang="en-US" dirty="0"/>
              <a:t>Typically, projects will have low Star Ratings as they are just starting up and haven’t been in delivery for too long. The usual trend is we see these kind of projects achieve higher star ratings each time they submit new calculators. </a:t>
            </a:r>
          </a:p>
          <a:p>
            <a:endParaRPr lang="en-GB" altLang="en-US" dirty="0"/>
          </a:p>
          <a:p>
            <a:r>
              <a:rPr lang="en-GB" altLang="en-US" dirty="0"/>
              <a:t>All projects will need to submit a calculator and we’ll decide whether we will publish the data. </a:t>
            </a:r>
          </a:p>
          <a:p>
            <a:endParaRPr lang="en-GB" dirty="0"/>
          </a:p>
        </p:txBody>
      </p:sp>
      <p:sp>
        <p:nvSpPr>
          <p:cNvPr id="4" name="Slide Number Placeholder 3"/>
          <p:cNvSpPr>
            <a:spLocks noGrp="1"/>
          </p:cNvSpPr>
          <p:nvPr>
            <p:ph type="sldNum" sz="quarter" idx="10"/>
          </p:nvPr>
        </p:nvSpPr>
        <p:spPr/>
        <p:txBody>
          <a:bodyPr/>
          <a:lstStyle/>
          <a:p>
            <a:fld id="{0603DFA1-03D5-4E8F-8539-4FE2683D02DA}" type="slidenum">
              <a:rPr lang="en-GB" smtClean="0"/>
              <a:t>7</a:t>
            </a:fld>
            <a:endParaRPr lang="en-GB"/>
          </a:p>
        </p:txBody>
      </p:sp>
    </p:spTree>
    <p:extLst>
      <p:ext uri="{BB962C8B-B14F-4D97-AF65-F5344CB8AC3E}">
        <p14:creationId xmlns:p14="http://schemas.microsoft.com/office/powerpoint/2010/main" val="2845817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the website there are guidance documents for Funders and Providers if they ever get stuck when completing the calculator.</a:t>
            </a:r>
          </a:p>
          <a:p>
            <a:endParaRPr lang="en-GB" dirty="0"/>
          </a:p>
          <a:p>
            <a:r>
              <a:rPr lang="en-GB" dirty="0"/>
              <a:t>An updated version of the calculator will be available every year. Make sure to only complete the calculator if it has the correct date headings.</a:t>
            </a:r>
          </a:p>
          <a:p>
            <a:endParaRPr lang="en-GB" dirty="0"/>
          </a:p>
          <a:p>
            <a:r>
              <a:rPr lang="en-GB" dirty="0"/>
              <a:t>The satisfaction survey questions are available online. This is 6 basic questions that need to be asked. </a:t>
            </a:r>
          </a:p>
        </p:txBody>
      </p:sp>
      <p:sp>
        <p:nvSpPr>
          <p:cNvPr id="4" name="Slide Number Placeholder 3"/>
          <p:cNvSpPr>
            <a:spLocks noGrp="1"/>
          </p:cNvSpPr>
          <p:nvPr>
            <p:ph type="sldNum" sz="quarter" idx="10"/>
          </p:nvPr>
        </p:nvSpPr>
        <p:spPr/>
        <p:txBody>
          <a:bodyPr/>
          <a:lstStyle/>
          <a:p>
            <a:fld id="{0603DFA1-03D5-4E8F-8539-4FE2683D02DA}" type="slidenum">
              <a:rPr lang="en-GB" smtClean="0"/>
              <a:t>8</a:t>
            </a:fld>
            <a:endParaRPr lang="en-GB"/>
          </a:p>
        </p:txBody>
      </p:sp>
    </p:spTree>
    <p:extLst>
      <p:ext uri="{BB962C8B-B14F-4D97-AF65-F5344CB8AC3E}">
        <p14:creationId xmlns:p14="http://schemas.microsoft.com/office/powerpoint/2010/main" val="1676574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03DFA1-03D5-4E8F-8539-4FE2683D02DA}" type="slidenum">
              <a:rPr lang="en-GB" smtClean="0"/>
              <a:t>10</a:t>
            </a:fld>
            <a:endParaRPr lang="en-GB"/>
          </a:p>
        </p:txBody>
      </p:sp>
    </p:spTree>
    <p:extLst>
      <p:ext uri="{BB962C8B-B14F-4D97-AF65-F5344CB8AC3E}">
        <p14:creationId xmlns:p14="http://schemas.microsoft.com/office/powerpoint/2010/main" val="1436425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200" dirty="0"/>
              <a:t>Parts of the calculator have included macros to make it easier for you to upload information from other calculators. For example on the grant performance tab, providers can upload the data from their subcontractors calculators onto the main provider calculator. This means the provider doesn’t manually have to transfer over all the data from the subs onto the main one. </a:t>
            </a:r>
          </a:p>
          <a:p>
            <a:endParaRPr lang="en-GB" altLang="en-US" sz="1200" dirty="0"/>
          </a:p>
          <a:p>
            <a:r>
              <a:rPr lang="en-GB" altLang="en-US" sz="1200" dirty="0"/>
              <a:t>Make sure all the calculators are saved within the same folder. </a:t>
            </a:r>
            <a:br>
              <a:rPr lang="en-GB" altLang="en-US" sz="1200" dirty="0"/>
            </a:br>
            <a:endParaRPr lang="en-GB" altLang="en-US" sz="1200" dirty="0"/>
          </a:p>
          <a:p>
            <a:r>
              <a:rPr lang="en-GB" altLang="en-US" sz="1200" dirty="0"/>
              <a:t>Make sure the information replicates that of the prime calculator and the prime calculator has entered the number of calculators that </a:t>
            </a:r>
            <a:r>
              <a:rPr lang="en-GB" altLang="en-US" sz="1200"/>
              <a:t>is in the folder. </a:t>
            </a:r>
          </a:p>
        </p:txBody>
      </p:sp>
      <p:sp>
        <p:nvSpPr>
          <p:cNvPr id="4" name="Slide Number Placeholder 3"/>
          <p:cNvSpPr>
            <a:spLocks noGrp="1"/>
          </p:cNvSpPr>
          <p:nvPr>
            <p:ph type="sldNum" sz="quarter" idx="10"/>
          </p:nvPr>
        </p:nvSpPr>
        <p:spPr/>
        <p:txBody>
          <a:bodyPr/>
          <a:lstStyle/>
          <a:p>
            <a:fld id="{0603DFA1-03D5-4E8F-8539-4FE2683D02DA}" type="slidenum">
              <a:rPr lang="en-GB" smtClean="0"/>
              <a:t>13</a:t>
            </a:fld>
            <a:endParaRPr lang="en-GB"/>
          </a:p>
        </p:txBody>
      </p:sp>
    </p:spTree>
    <p:extLst>
      <p:ext uri="{BB962C8B-B14F-4D97-AF65-F5344CB8AC3E}">
        <p14:creationId xmlns:p14="http://schemas.microsoft.com/office/powerpoint/2010/main" val="36142493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DB351-6A0A-41CC-BB93-4162DA31A1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12F6842-B791-4A4E-8793-D0EBE3FF97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6D4A49-ABF3-4AF8-8A41-0A2CBBC1324F}"/>
              </a:ext>
            </a:extLst>
          </p:cNvPr>
          <p:cNvSpPr>
            <a:spLocks noGrp="1"/>
          </p:cNvSpPr>
          <p:nvPr>
            <p:ph type="dt" sz="half" idx="10"/>
          </p:nvPr>
        </p:nvSpPr>
        <p:spPr/>
        <p:txBody>
          <a:bodyPr/>
          <a:lstStyle/>
          <a:p>
            <a:fld id="{5602F521-2A0E-467D-8DCF-00EDACFDF805}" type="datetimeFigureOut">
              <a:rPr lang="en-GB" smtClean="0"/>
              <a:t>21/08/2018</a:t>
            </a:fld>
            <a:endParaRPr lang="en-GB"/>
          </a:p>
        </p:txBody>
      </p:sp>
      <p:sp>
        <p:nvSpPr>
          <p:cNvPr id="5" name="Footer Placeholder 4">
            <a:extLst>
              <a:ext uri="{FF2B5EF4-FFF2-40B4-BE49-F238E27FC236}">
                <a16:creationId xmlns:a16="http://schemas.microsoft.com/office/drawing/2014/main" id="{044F0C41-5D9F-4B57-895F-9381E6CB06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3388D7-2FF1-4BAD-A44A-2040BBB1212C}"/>
              </a:ext>
            </a:extLst>
          </p:cNvPr>
          <p:cNvSpPr>
            <a:spLocks noGrp="1"/>
          </p:cNvSpPr>
          <p:nvPr>
            <p:ph type="sldNum" sz="quarter" idx="12"/>
          </p:nvPr>
        </p:nvSpPr>
        <p:spPr>
          <a:xfrm>
            <a:off x="8610600" y="6356350"/>
            <a:ext cx="2743200" cy="365125"/>
          </a:xfrm>
          <a:prstGeom prst="rect">
            <a:avLst/>
          </a:prstGeom>
        </p:spPr>
        <p:txBody>
          <a:bodyPr/>
          <a:lstStyle/>
          <a:p>
            <a:fld id="{8D27DC3F-3A27-4610-8C1C-BECF3948086C}" type="slidenum">
              <a:rPr lang="en-GB" smtClean="0"/>
              <a:t>‹#›</a:t>
            </a:fld>
            <a:endParaRPr lang="en-GB"/>
          </a:p>
        </p:txBody>
      </p:sp>
      <p:pic>
        <p:nvPicPr>
          <p:cNvPr id="7" name="Picture 9">
            <a:extLst>
              <a:ext uri="{FF2B5EF4-FFF2-40B4-BE49-F238E27FC236}">
                <a16:creationId xmlns:a16="http://schemas.microsoft.com/office/drawing/2014/main" id="{8865D1DF-58A2-4EF6-88DD-BF5B9392AD9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68000" y="139700"/>
            <a:ext cx="90011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spTree>
    <p:extLst>
      <p:ext uri="{BB962C8B-B14F-4D97-AF65-F5344CB8AC3E}">
        <p14:creationId xmlns:p14="http://schemas.microsoft.com/office/powerpoint/2010/main" val="3840920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9E44B-6B10-4595-9A31-19C31A09294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BF2DEB5-607F-4F38-A2D5-E49A9469630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81FF38-C4BC-4CC9-9034-5D4BC6DF75A7}"/>
              </a:ext>
            </a:extLst>
          </p:cNvPr>
          <p:cNvSpPr>
            <a:spLocks noGrp="1"/>
          </p:cNvSpPr>
          <p:nvPr>
            <p:ph type="dt" sz="half" idx="10"/>
          </p:nvPr>
        </p:nvSpPr>
        <p:spPr/>
        <p:txBody>
          <a:bodyPr/>
          <a:lstStyle/>
          <a:p>
            <a:fld id="{5602F521-2A0E-467D-8DCF-00EDACFDF805}" type="datetimeFigureOut">
              <a:rPr lang="en-GB" smtClean="0"/>
              <a:t>21/08/2018</a:t>
            </a:fld>
            <a:endParaRPr lang="en-GB"/>
          </a:p>
        </p:txBody>
      </p:sp>
      <p:sp>
        <p:nvSpPr>
          <p:cNvPr id="5" name="Footer Placeholder 4">
            <a:extLst>
              <a:ext uri="{FF2B5EF4-FFF2-40B4-BE49-F238E27FC236}">
                <a16:creationId xmlns:a16="http://schemas.microsoft.com/office/drawing/2014/main" id="{BFD69B50-916E-49A8-B749-0CA5EDDF67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8D8DEA-4642-41FC-A837-D6260E61522D}"/>
              </a:ext>
            </a:extLst>
          </p:cNvPr>
          <p:cNvSpPr>
            <a:spLocks noGrp="1"/>
          </p:cNvSpPr>
          <p:nvPr>
            <p:ph type="sldNum" sz="quarter" idx="12"/>
          </p:nvPr>
        </p:nvSpPr>
        <p:spPr>
          <a:xfrm>
            <a:off x="8610600" y="6356350"/>
            <a:ext cx="2743200" cy="365125"/>
          </a:xfrm>
          <a:prstGeom prst="rect">
            <a:avLst/>
          </a:prstGeom>
        </p:spPr>
        <p:txBody>
          <a:bodyPr/>
          <a:lstStyle/>
          <a:p>
            <a:fld id="{8D27DC3F-3A27-4610-8C1C-BECF3948086C}" type="slidenum">
              <a:rPr lang="en-GB" smtClean="0"/>
              <a:t>‹#›</a:t>
            </a:fld>
            <a:endParaRPr lang="en-GB"/>
          </a:p>
        </p:txBody>
      </p:sp>
    </p:spTree>
    <p:extLst>
      <p:ext uri="{BB962C8B-B14F-4D97-AF65-F5344CB8AC3E}">
        <p14:creationId xmlns:p14="http://schemas.microsoft.com/office/powerpoint/2010/main" val="1721740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C937C8-4B84-4264-B56E-2A5C841FB3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3086F2-32EB-41BE-9988-CC24C105519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AA2FB6-B5AF-4D0D-8E5E-F171A21FC8B5}"/>
              </a:ext>
            </a:extLst>
          </p:cNvPr>
          <p:cNvSpPr>
            <a:spLocks noGrp="1"/>
          </p:cNvSpPr>
          <p:nvPr>
            <p:ph type="dt" sz="half" idx="10"/>
          </p:nvPr>
        </p:nvSpPr>
        <p:spPr/>
        <p:txBody>
          <a:bodyPr/>
          <a:lstStyle/>
          <a:p>
            <a:fld id="{5602F521-2A0E-467D-8DCF-00EDACFDF805}" type="datetimeFigureOut">
              <a:rPr lang="en-GB" smtClean="0"/>
              <a:t>21/08/2018</a:t>
            </a:fld>
            <a:endParaRPr lang="en-GB"/>
          </a:p>
        </p:txBody>
      </p:sp>
      <p:sp>
        <p:nvSpPr>
          <p:cNvPr id="5" name="Footer Placeholder 4">
            <a:extLst>
              <a:ext uri="{FF2B5EF4-FFF2-40B4-BE49-F238E27FC236}">
                <a16:creationId xmlns:a16="http://schemas.microsoft.com/office/drawing/2014/main" id="{D453376D-BEBB-4DD6-98DA-0ACE3EEDE3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636558-C01B-4839-B621-94285615AE68}"/>
              </a:ext>
            </a:extLst>
          </p:cNvPr>
          <p:cNvSpPr>
            <a:spLocks noGrp="1"/>
          </p:cNvSpPr>
          <p:nvPr>
            <p:ph type="sldNum" sz="quarter" idx="12"/>
          </p:nvPr>
        </p:nvSpPr>
        <p:spPr>
          <a:xfrm>
            <a:off x="8610600" y="6356350"/>
            <a:ext cx="2743200" cy="365125"/>
          </a:xfrm>
          <a:prstGeom prst="rect">
            <a:avLst/>
          </a:prstGeom>
        </p:spPr>
        <p:txBody>
          <a:bodyPr/>
          <a:lstStyle/>
          <a:p>
            <a:fld id="{8D27DC3F-3A27-4610-8C1C-BECF3948086C}" type="slidenum">
              <a:rPr lang="en-GB" smtClean="0"/>
              <a:t>‹#›</a:t>
            </a:fld>
            <a:endParaRPr lang="en-GB"/>
          </a:p>
        </p:txBody>
      </p:sp>
    </p:spTree>
    <p:extLst>
      <p:ext uri="{BB962C8B-B14F-4D97-AF65-F5344CB8AC3E}">
        <p14:creationId xmlns:p14="http://schemas.microsoft.com/office/powerpoint/2010/main" val="360957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CAE2-3BB8-44C9-8C18-E4892FA530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8DBA8DC-0066-4F6D-9245-920A1A2FBB9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161355-14E7-465D-A3D5-5755CEAF71FF}"/>
              </a:ext>
            </a:extLst>
          </p:cNvPr>
          <p:cNvSpPr>
            <a:spLocks noGrp="1"/>
          </p:cNvSpPr>
          <p:nvPr>
            <p:ph type="dt" sz="half" idx="10"/>
          </p:nvPr>
        </p:nvSpPr>
        <p:spPr/>
        <p:txBody>
          <a:bodyPr/>
          <a:lstStyle/>
          <a:p>
            <a:fld id="{5602F521-2A0E-467D-8DCF-00EDACFDF805}" type="datetimeFigureOut">
              <a:rPr lang="en-GB" smtClean="0"/>
              <a:t>21/08/2018</a:t>
            </a:fld>
            <a:endParaRPr lang="en-GB"/>
          </a:p>
        </p:txBody>
      </p:sp>
      <p:sp>
        <p:nvSpPr>
          <p:cNvPr id="5" name="Footer Placeholder 4">
            <a:extLst>
              <a:ext uri="{FF2B5EF4-FFF2-40B4-BE49-F238E27FC236}">
                <a16:creationId xmlns:a16="http://schemas.microsoft.com/office/drawing/2014/main" id="{58E27E4C-2F67-42B2-8DAF-E4BD7E11D8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EF4D8E-39ED-4DC6-A441-9EB3ACA9B730}"/>
              </a:ext>
            </a:extLst>
          </p:cNvPr>
          <p:cNvSpPr>
            <a:spLocks noGrp="1"/>
          </p:cNvSpPr>
          <p:nvPr>
            <p:ph type="sldNum" sz="quarter" idx="12"/>
          </p:nvPr>
        </p:nvSpPr>
        <p:spPr>
          <a:xfrm>
            <a:off x="8610600" y="6356350"/>
            <a:ext cx="2743200" cy="365125"/>
          </a:xfrm>
          <a:prstGeom prst="rect">
            <a:avLst/>
          </a:prstGeom>
        </p:spPr>
        <p:txBody>
          <a:bodyPr/>
          <a:lstStyle/>
          <a:p>
            <a:fld id="{8D27DC3F-3A27-4610-8C1C-BECF3948086C}" type="slidenum">
              <a:rPr lang="en-GB" smtClean="0"/>
              <a:t>‹#›</a:t>
            </a:fld>
            <a:endParaRPr lang="en-GB"/>
          </a:p>
        </p:txBody>
      </p:sp>
      <p:pic>
        <p:nvPicPr>
          <p:cNvPr id="7" name="Picture 9">
            <a:extLst>
              <a:ext uri="{FF2B5EF4-FFF2-40B4-BE49-F238E27FC236}">
                <a16:creationId xmlns:a16="http://schemas.microsoft.com/office/drawing/2014/main" id="{94C78D08-8182-4A95-86BD-0F0E3F58B32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68000" y="185738"/>
            <a:ext cx="90011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spTree>
    <p:extLst>
      <p:ext uri="{BB962C8B-B14F-4D97-AF65-F5344CB8AC3E}">
        <p14:creationId xmlns:p14="http://schemas.microsoft.com/office/powerpoint/2010/main" val="3453850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FC12B-2B71-4E7A-9021-83EA891D07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A5B26D1-B30E-479C-B77C-BD62F338E8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97458A7-9CC5-43F5-B00D-4AB27F841142}"/>
              </a:ext>
            </a:extLst>
          </p:cNvPr>
          <p:cNvSpPr>
            <a:spLocks noGrp="1"/>
          </p:cNvSpPr>
          <p:nvPr>
            <p:ph type="dt" sz="half" idx="10"/>
          </p:nvPr>
        </p:nvSpPr>
        <p:spPr/>
        <p:txBody>
          <a:bodyPr/>
          <a:lstStyle/>
          <a:p>
            <a:fld id="{5602F521-2A0E-467D-8DCF-00EDACFDF805}" type="datetimeFigureOut">
              <a:rPr lang="en-GB" smtClean="0"/>
              <a:t>21/08/2018</a:t>
            </a:fld>
            <a:endParaRPr lang="en-GB"/>
          </a:p>
        </p:txBody>
      </p:sp>
      <p:sp>
        <p:nvSpPr>
          <p:cNvPr id="5" name="Footer Placeholder 4">
            <a:extLst>
              <a:ext uri="{FF2B5EF4-FFF2-40B4-BE49-F238E27FC236}">
                <a16:creationId xmlns:a16="http://schemas.microsoft.com/office/drawing/2014/main" id="{3F7A4ECE-2438-48B9-9A03-694BCA765C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F1D1AC-F6FE-4CEF-9A07-303BFFD723BE}"/>
              </a:ext>
            </a:extLst>
          </p:cNvPr>
          <p:cNvSpPr>
            <a:spLocks noGrp="1"/>
          </p:cNvSpPr>
          <p:nvPr>
            <p:ph type="sldNum" sz="quarter" idx="12"/>
          </p:nvPr>
        </p:nvSpPr>
        <p:spPr>
          <a:xfrm>
            <a:off x="8610600" y="6356350"/>
            <a:ext cx="2743200" cy="365125"/>
          </a:xfrm>
          <a:prstGeom prst="rect">
            <a:avLst/>
          </a:prstGeom>
        </p:spPr>
        <p:txBody>
          <a:bodyPr/>
          <a:lstStyle/>
          <a:p>
            <a:fld id="{8D27DC3F-3A27-4610-8C1C-BECF3948086C}" type="slidenum">
              <a:rPr lang="en-GB" smtClean="0"/>
              <a:t>‹#›</a:t>
            </a:fld>
            <a:endParaRPr lang="en-GB"/>
          </a:p>
        </p:txBody>
      </p:sp>
    </p:spTree>
    <p:extLst>
      <p:ext uri="{BB962C8B-B14F-4D97-AF65-F5344CB8AC3E}">
        <p14:creationId xmlns:p14="http://schemas.microsoft.com/office/powerpoint/2010/main" val="476453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2876E-F465-426D-BD44-3CC8ECACF9E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0FDE9E-81BA-4232-A9E7-24DBCA395D1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6B2F430-8099-4594-87B9-4818F0F1B33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606EBC8-21A2-44EA-BD19-B2EA26C41AB4}"/>
              </a:ext>
            </a:extLst>
          </p:cNvPr>
          <p:cNvSpPr>
            <a:spLocks noGrp="1"/>
          </p:cNvSpPr>
          <p:nvPr>
            <p:ph type="dt" sz="half" idx="10"/>
          </p:nvPr>
        </p:nvSpPr>
        <p:spPr/>
        <p:txBody>
          <a:bodyPr/>
          <a:lstStyle/>
          <a:p>
            <a:fld id="{5602F521-2A0E-467D-8DCF-00EDACFDF805}" type="datetimeFigureOut">
              <a:rPr lang="en-GB" smtClean="0"/>
              <a:t>21/08/2018</a:t>
            </a:fld>
            <a:endParaRPr lang="en-GB"/>
          </a:p>
        </p:txBody>
      </p:sp>
      <p:sp>
        <p:nvSpPr>
          <p:cNvPr id="6" name="Footer Placeholder 5">
            <a:extLst>
              <a:ext uri="{FF2B5EF4-FFF2-40B4-BE49-F238E27FC236}">
                <a16:creationId xmlns:a16="http://schemas.microsoft.com/office/drawing/2014/main" id="{DDF5B87D-4039-48A1-9351-6338FBBD24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A8B84C-2E1A-4566-864A-E5FBB14BE91D}"/>
              </a:ext>
            </a:extLst>
          </p:cNvPr>
          <p:cNvSpPr>
            <a:spLocks noGrp="1"/>
          </p:cNvSpPr>
          <p:nvPr>
            <p:ph type="sldNum" sz="quarter" idx="12"/>
          </p:nvPr>
        </p:nvSpPr>
        <p:spPr>
          <a:xfrm>
            <a:off x="8610600" y="6356350"/>
            <a:ext cx="2743200" cy="365125"/>
          </a:xfrm>
          <a:prstGeom prst="rect">
            <a:avLst/>
          </a:prstGeom>
        </p:spPr>
        <p:txBody>
          <a:bodyPr/>
          <a:lstStyle/>
          <a:p>
            <a:fld id="{8D27DC3F-3A27-4610-8C1C-BECF3948086C}" type="slidenum">
              <a:rPr lang="en-GB" smtClean="0"/>
              <a:t>‹#›</a:t>
            </a:fld>
            <a:endParaRPr lang="en-GB"/>
          </a:p>
        </p:txBody>
      </p:sp>
    </p:spTree>
    <p:extLst>
      <p:ext uri="{BB962C8B-B14F-4D97-AF65-F5344CB8AC3E}">
        <p14:creationId xmlns:p14="http://schemas.microsoft.com/office/powerpoint/2010/main" val="2169903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8503-B615-4BA4-A5BE-ACAADAA0E45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216B4CD-47BF-4967-977D-DF350D39DC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F81349C-F8B5-45E7-A3D6-92C1E0EC4A9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721976E-4229-43FC-B83A-42C4E06BCF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2DFBE5F-7CEA-42B8-89DD-0537ADF262C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AF9DE31-DDD4-49EE-A1A4-561C6420CEC0}"/>
              </a:ext>
            </a:extLst>
          </p:cNvPr>
          <p:cNvSpPr>
            <a:spLocks noGrp="1"/>
          </p:cNvSpPr>
          <p:nvPr>
            <p:ph type="dt" sz="half" idx="10"/>
          </p:nvPr>
        </p:nvSpPr>
        <p:spPr/>
        <p:txBody>
          <a:bodyPr/>
          <a:lstStyle/>
          <a:p>
            <a:fld id="{5602F521-2A0E-467D-8DCF-00EDACFDF805}" type="datetimeFigureOut">
              <a:rPr lang="en-GB" smtClean="0"/>
              <a:t>21/08/2018</a:t>
            </a:fld>
            <a:endParaRPr lang="en-GB"/>
          </a:p>
        </p:txBody>
      </p:sp>
      <p:sp>
        <p:nvSpPr>
          <p:cNvPr id="8" name="Footer Placeholder 7">
            <a:extLst>
              <a:ext uri="{FF2B5EF4-FFF2-40B4-BE49-F238E27FC236}">
                <a16:creationId xmlns:a16="http://schemas.microsoft.com/office/drawing/2014/main" id="{E801BA4F-A0B7-48CF-AE39-8D9BD39DA4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8C6E8FE-4AB6-4D1E-BD74-1B2D709798B1}"/>
              </a:ext>
            </a:extLst>
          </p:cNvPr>
          <p:cNvSpPr>
            <a:spLocks noGrp="1"/>
          </p:cNvSpPr>
          <p:nvPr>
            <p:ph type="sldNum" sz="quarter" idx="12"/>
          </p:nvPr>
        </p:nvSpPr>
        <p:spPr>
          <a:xfrm>
            <a:off x="8610600" y="6356350"/>
            <a:ext cx="2743200" cy="365125"/>
          </a:xfrm>
          <a:prstGeom prst="rect">
            <a:avLst/>
          </a:prstGeom>
        </p:spPr>
        <p:txBody>
          <a:bodyPr/>
          <a:lstStyle/>
          <a:p>
            <a:fld id="{8D27DC3F-3A27-4610-8C1C-BECF3948086C}" type="slidenum">
              <a:rPr lang="en-GB" smtClean="0"/>
              <a:t>‹#›</a:t>
            </a:fld>
            <a:endParaRPr lang="en-GB"/>
          </a:p>
        </p:txBody>
      </p:sp>
    </p:spTree>
    <p:extLst>
      <p:ext uri="{BB962C8B-B14F-4D97-AF65-F5344CB8AC3E}">
        <p14:creationId xmlns:p14="http://schemas.microsoft.com/office/powerpoint/2010/main" val="1159970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6B414-4BA0-4C11-97AC-00950B194F5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E18ABC8-FA43-4557-B432-D75F24FD189A}"/>
              </a:ext>
            </a:extLst>
          </p:cNvPr>
          <p:cNvSpPr>
            <a:spLocks noGrp="1"/>
          </p:cNvSpPr>
          <p:nvPr>
            <p:ph type="dt" sz="half" idx="10"/>
          </p:nvPr>
        </p:nvSpPr>
        <p:spPr/>
        <p:txBody>
          <a:bodyPr/>
          <a:lstStyle/>
          <a:p>
            <a:fld id="{5602F521-2A0E-467D-8DCF-00EDACFDF805}" type="datetimeFigureOut">
              <a:rPr lang="en-GB" smtClean="0"/>
              <a:t>21/08/2018</a:t>
            </a:fld>
            <a:endParaRPr lang="en-GB"/>
          </a:p>
        </p:txBody>
      </p:sp>
      <p:sp>
        <p:nvSpPr>
          <p:cNvPr id="4" name="Footer Placeholder 3">
            <a:extLst>
              <a:ext uri="{FF2B5EF4-FFF2-40B4-BE49-F238E27FC236}">
                <a16:creationId xmlns:a16="http://schemas.microsoft.com/office/drawing/2014/main" id="{16174DDC-54D5-4A95-A4DC-B02B1705219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85FB46F-2211-44EB-98F7-C79C4BD66301}"/>
              </a:ext>
            </a:extLst>
          </p:cNvPr>
          <p:cNvSpPr>
            <a:spLocks noGrp="1"/>
          </p:cNvSpPr>
          <p:nvPr>
            <p:ph type="sldNum" sz="quarter" idx="12"/>
          </p:nvPr>
        </p:nvSpPr>
        <p:spPr>
          <a:xfrm>
            <a:off x="8610600" y="6356350"/>
            <a:ext cx="2743200" cy="365125"/>
          </a:xfrm>
          <a:prstGeom prst="rect">
            <a:avLst/>
          </a:prstGeom>
        </p:spPr>
        <p:txBody>
          <a:bodyPr/>
          <a:lstStyle/>
          <a:p>
            <a:fld id="{8D27DC3F-3A27-4610-8C1C-BECF3948086C}" type="slidenum">
              <a:rPr lang="en-GB" smtClean="0"/>
              <a:t>‹#›</a:t>
            </a:fld>
            <a:endParaRPr lang="en-GB"/>
          </a:p>
        </p:txBody>
      </p:sp>
    </p:spTree>
    <p:extLst>
      <p:ext uri="{BB962C8B-B14F-4D97-AF65-F5344CB8AC3E}">
        <p14:creationId xmlns:p14="http://schemas.microsoft.com/office/powerpoint/2010/main" val="4289215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014966-0B17-496A-BE7C-2FFE6F4FA787}"/>
              </a:ext>
            </a:extLst>
          </p:cNvPr>
          <p:cNvSpPr>
            <a:spLocks noGrp="1"/>
          </p:cNvSpPr>
          <p:nvPr>
            <p:ph type="dt" sz="half" idx="10"/>
          </p:nvPr>
        </p:nvSpPr>
        <p:spPr/>
        <p:txBody>
          <a:bodyPr/>
          <a:lstStyle/>
          <a:p>
            <a:fld id="{5602F521-2A0E-467D-8DCF-00EDACFDF805}" type="datetimeFigureOut">
              <a:rPr lang="en-GB" smtClean="0"/>
              <a:t>21/08/2018</a:t>
            </a:fld>
            <a:endParaRPr lang="en-GB"/>
          </a:p>
        </p:txBody>
      </p:sp>
      <p:sp>
        <p:nvSpPr>
          <p:cNvPr id="3" name="Footer Placeholder 2">
            <a:extLst>
              <a:ext uri="{FF2B5EF4-FFF2-40B4-BE49-F238E27FC236}">
                <a16:creationId xmlns:a16="http://schemas.microsoft.com/office/drawing/2014/main" id="{E29994FC-0EB2-455A-815B-BB7A922105F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D979054-6E4A-40E7-B0C6-3EA798DBE1D6}"/>
              </a:ext>
            </a:extLst>
          </p:cNvPr>
          <p:cNvSpPr>
            <a:spLocks noGrp="1"/>
          </p:cNvSpPr>
          <p:nvPr>
            <p:ph type="sldNum" sz="quarter" idx="12"/>
          </p:nvPr>
        </p:nvSpPr>
        <p:spPr>
          <a:xfrm>
            <a:off x="8610600" y="6356350"/>
            <a:ext cx="2743200" cy="365125"/>
          </a:xfrm>
          <a:prstGeom prst="rect">
            <a:avLst/>
          </a:prstGeom>
        </p:spPr>
        <p:txBody>
          <a:bodyPr/>
          <a:lstStyle/>
          <a:p>
            <a:fld id="{8D27DC3F-3A27-4610-8C1C-BECF3948086C}" type="slidenum">
              <a:rPr lang="en-GB" smtClean="0"/>
              <a:t>‹#›</a:t>
            </a:fld>
            <a:endParaRPr lang="en-GB"/>
          </a:p>
        </p:txBody>
      </p:sp>
    </p:spTree>
    <p:extLst>
      <p:ext uri="{BB962C8B-B14F-4D97-AF65-F5344CB8AC3E}">
        <p14:creationId xmlns:p14="http://schemas.microsoft.com/office/powerpoint/2010/main" val="3573444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A13CF-0270-4900-8415-D96889EE9D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604C944-FD71-493F-8D8C-D8F9FFE985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833E1C4-7C0D-4C29-8DEE-898EA0F7F2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353D20-139B-478E-800B-D7A2294BDC4C}"/>
              </a:ext>
            </a:extLst>
          </p:cNvPr>
          <p:cNvSpPr>
            <a:spLocks noGrp="1"/>
          </p:cNvSpPr>
          <p:nvPr>
            <p:ph type="dt" sz="half" idx="10"/>
          </p:nvPr>
        </p:nvSpPr>
        <p:spPr/>
        <p:txBody>
          <a:bodyPr/>
          <a:lstStyle/>
          <a:p>
            <a:fld id="{5602F521-2A0E-467D-8DCF-00EDACFDF805}" type="datetimeFigureOut">
              <a:rPr lang="en-GB" smtClean="0"/>
              <a:t>21/08/2018</a:t>
            </a:fld>
            <a:endParaRPr lang="en-GB"/>
          </a:p>
        </p:txBody>
      </p:sp>
      <p:sp>
        <p:nvSpPr>
          <p:cNvPr id="6" name="Footer Placeholder 5">
            <a:extLst>
              <a:ext uri="{FF2B5EF4-FFF2-40B4-BE49-F238E27FC236}">
                <a16:creationId xmlns:a16="http://schemas.microsoft.com/office/drawing/2014/main" id="{78DFCD90-AC42-42AB-B54F-301AA04BD3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F05525-22D8-4B33-ABE4-89D8869665EA}"/>
              </a:ext>
            </a:extLst>
          </p:cNvPr>
          <p:cNvSpPr>
            <a:spLocks noGrp="1"/>
          </p:cNvSpPr>
          <p:nvPr>
            <p:ph type="sldNum" sz="quarter" idx="12"/>
          </p:nvPr>
        </p:nvSpPr>
        <p:spPr>
          <a:xfrm>
            <a:off x="8610600" y="6356350"/>
            <a:ext cx="2743200" cy="365125"/>
          </a:xfrm>
          <a:prstGeom prst="rect">
            <a:avLst/>
          </a:prstGeom>
        </p:spPr>
        <p:txBody>
          <a:bodyPr/>
          <a:lstStyle/>
          <a:p>
            <a:fld id="{8D27DC3F-3A27-4610-8C1C-BECF3948086C}" type="slidenum">
              <a:rPr lang="en-GB" smtClean="0"/>
              <a:t>‹#›</a:t>
            </a:fld>
            <a:endParaRPr lang="en-GB"/>
          </a:p>
        </p:txBody>
      </p:sp>
    </p:spTree>
    <p:extLst>
      <p:ext uri="{BB962C8B-B14F-4D97-AF65-F5344CB8AC3E}">
        <p14:creationId xmlns:p14="http://schemas.microsoft.com/office/powerpoint/2010/main" val="2931657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3A0D2-E69C-4FFF-ADFF-0431889AE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CCF46A8-75F6-48A2-A7E4-84CB23C953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508D90A-EE99-4FC6-BAEF-32712FA07E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93ED10-C647-4D63-9597-44FF97C25BE9}"/>
              </a:ext>
            </a:extLst>
          </p:cNvPr>
          <p:cNvSpPr>
            <a:spLocks noGrp="1"/>
          </p:cNvSpPr>
          <p:nvPr>
            <p:ph type="dt" sz="half" idx="10"/>
          </p:nvPr>
        </p:nvSpPr>
        <p:spPr/>
        <p:txBody>
          <a:bodyPr/>
          <a:lstStyle/>
          <a:p>
            <a:fld id="{5602F521-2A0E-467D-8DCF-00EDACFDF805}" type="datetimeFigureOut">
              <a:rPr lang="en-GB" smtClean="0"/>
              <a:t>21/08/2018</a:t>
            </a:fld>
            <a:endParaRPr lang="en-GB"/>
          </a:p>
        </p:txBody>
      </p:sp>
      <p:sp>
        <p:nvSpPr>
          <p:cNvPr id="6" name="Footer Placeholder 5">
            <a:extLst>
              <a:ext uri="{FF2B5EF4-FFF2-40B4-BE49-F238E27FC236}">
                <a16:creationId xmlns:a16="http://schemas.microsoft.com/office/drawing/2014/main" id="{0F861DDF-FFC3-468F-8FE1-FA57F68312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FDDA57-590F-467A-B956-87DD13C33614}"/>
              </a:ext>
            </a:extLst>
          </p:cNvPr>
          <p:cNvSpPr>
            <a:spLocks noGrp="1"/>
          </p:cNvSpPr>
          <p:nvPr>
            <p:ph type="sldNum" sz="quarter" idx="12"/>
          </p:nvPr>
        </p:nvSpPr>
        <p:spPr>
          <a:xfrm>
            <a:off x="8610600" y="6356350"/>
            <a:ext cx="2743200" cy="365125"/>
          </a:xfrm>
          <a:prstGeom prst="rect">
            <a:avLst/>
          </a:prstGeom>
        </p:spPr>
        <p:txBody>
          <a:bodyPr/>
          <a:lstStyle/>
          <a:p>
            <a:fld id="{8D27DC3F-3A27-4610-8C1C-BECF3948086C}" type="slidenum">
              <a:rPr lang="en-GB" smtClean="0"/>
              <a:t>‹#›</a:t>
            </a:fld>
            <a:endParaRPr lang="en-GB"/>
          </a:p>
        </p:txBody>
      </p:sp>
    </p:spTree>
    <p:extLst>
      <p:ext uri="{BB962C8B-B14F-4D97-AF65-F5344CB8AC3E}">
        <p14:creationId xmlns:p14="http://schemas.microsoft.com/office/powerpoint/2010/main" val="3213313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4000"/>
            <a:lum/>
          </a:blip>
          <a:srcRect/>
          <a:stretch>
            <a:fillRect t="-23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7B1BDA-81F0-4B34-964B-5286FED6A0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DF11D60-00B7-4871-9BBF-810B79D7C5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D3D0ED-D187-4BC9-B5CA-6A0D25F8EA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02F521-2A0E-467D-8DCF-00EDACFDF805}" type="datetimeFigureOut">
              <a:rPr lang="en-GB" smtClean="0"/>
              <a:t>21/08/2018</a:t>
            </a:fld>
            <a:endParaRPr lang="en-GB"/>
          </a:p>
        </p:txBody>
      </p:sp>
      <p:sp>
        <p:nvSpPr>
          <p:cNvPr id="5" name="Footer Placeholder 4">
            <a:extLst>
              <a:ext uri="{FF2B5EF4-FFF2-40B4-BE49-F238E27FC236}">
                <a16:creationId xmlns:a16="http://schemas.microsoft.com/office/drawing/2014/main" id="{02D43333-2109-4BA8-AC77-3B5BDA6BAD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pic>
        <p:nvPicPr>
          <p:cNvPr id="7" name="Picture 13" descr="GLA RGB">
            <a:extLst>
              <a:ext uri="{FF2B5EF4-FFF2-40B4-BE49-F238E27FC236}">
                <a16:creationId xmlns:a16="http://schemas.microsoft.com/office/drawing/2014/main" id="{336B6767-DEE8-4681-BB1C-8A5AE51667B0}"/>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302279" y="6408806"/>
            <a:ext cx="5265833" cy="26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0357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data.london.gov.uk/dataset/lepr-esf-2014-20" TargetMode="External"/><Relationship Id="rId2" Type="http://schemas.openxmlformats.org/officeDocument/2006/relationships/hyperlink" Target="http://data.london.gov.uk/london-employability-performance-rating" TargetMode="External"/><Relationship Id="rId1" Type="http://schemas.openxmlformats.org/officeDocument/2006/relationships/slideLayout" Target="../slideLayouts/slideLayout2.xml"/><Relationship Id="rId4" Type="http://schemas.openxmlformats.org/officeDocument/2006/relationships/hyperlink" Target="mailto:eprc@London.gov.uk"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data.london.gov.uk/dataset/lepr-esf-2014-2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C8929-5F4B-4BE9-BE6A-918EBDBD62D8}"/>
              </a:ext>
            </a:extLst>
          </p:cNvPr>
          <p:cNvSpPr>
            <a:spLocks noGrp="1"/>
          </p:cNvSpPr>
          <p:nvPr>
            <p:ph type="ctrTitle"/>
          </p:nvPr>
        </p:nvSpPr>
        <p:spPr>
          <a:xfrm>
            <a:off x="368490" y="1532697"/>
            <a:ext cx="9430602" cy="1655762"/>
          </a:xfrm>
        </p:spPr>
        <p:txBody>
          <a:bodyPr>
            <a:normAutofit/>
          </a:bodyPr>
          <a:lstStyle/>
          <a:p>
            <a:pPr algn="l"/>
            <a:r>
              <a:rPr lang="en-GB" sz="4400" dirty="0"/>
              <a:t>The Employability Performance Rating</a:t>
            </a:r>
          </a:p>
        </p:txBody>
      </p:sp>
      <p:sp>
        <p:nvSpPr>
          <p:cNvPr id="3" name="Subtitle 2">
            <a:extLst>
              <a:ext uri="{FF2B5EF4-FFF2-40B4-BE49-F238E27FC236}">
                <a16:creationId xmlns:a16="http://schemas.microsoft.com/office/drawing/2014/main" id="{612EAEE5-E1CE-49F2-ABB5-18663AF0D1C2}"/>
              </a:ext>
            </a:extLst>
          </p:cNvPr>
          <p:cNvSpPr>
            <a:spLocks noGrp="1"/>
          </p:cNvSpPr>
          <p:nvPr>
            <p:ph type="subTitle" idx="1"/>
          </p:nvPr>
        </p:nvSpPr>
        <p:spPr>
          <a:xfrm>
            <a:off x="472404" y="4209320"/>
            <a:ext cx="2379978" cy="1655762"/>
          </a:xfrm>
        </p:spPr>
        <p:txBody>
          <a:bodyPr>
            <a:normAutofit/>
          </a:bodyPr>
          <a:lstStyle/>
          <a:p>
            <a:pPr algn="l"/>
            <a:r>
              <a:rPr lang="en-GB" dirty="0">
                <a:latin typeface="+mj-lt"/>
                <a:ea typeface="+mj-ea"/>
                <a:cs typeface="+mj-cs"/>
              </a:rPr>
              <a:t>Robert Dominic</a:t>
            </a:r>
          </a:p>
          <a:p>
            <a:pPr algn="l"/>
            <a:r>
              <a:rPr lang="en-GB" dirty="0">
                <a:latin typeface="+mj-lt"/>
                <a:ea typeface="+mj-ea"/>
                <a:cs typeface="+mj-cs"/>
              </a:rPr>
              <a:t>Sejal Patel</a:t>
            </a:r>
          </a:p>
        </p:txBody>
      </p:sp>
      <p:pic>
        <p:nvPicPr>
          <p:cNvPr id="4" name="Picture 13" descr="GLA RGB">
            <a:extLst>
              <a:ext uri="{FF2B5EF4-FFF2-40B4-BE49-F238E27FC236}">
                <a16:creationId xmlns:a16="http://schemas.microsoft.com/office/drawing/2014/main" id="{8A9A2238-61F0-4B3F-A1C9-74EDB1ABB0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279" y="6408806"/>
            <a:ext cx="5265833" cy="26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3CF23C69-283F-4B72-A213-855461303B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0" y="185738"/>
            <a:ext cx="90011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spTree>
    <p:extLst>
      <p:ext uri="{BB962C8B-B14F-4D97-AF65-F5344CB8AC3E}">
        <p14:creationId xmlns:p14="http://schemas.microsoft.com/office/powerpoint/2010/main" val="3072519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AFFCD2E5-FD0F-4293-BCFC-CC77A91DD88C}"/>
              </a:ext>
            </a:extLst>
          </p:cNvPr>
          <p:cNvGraphicFramePr>
            <a:graphicFrameLocks noGrp="1"/>
          </p:cNvGraphicFramePr>
          <p:nvPr>
            <p:extLst>
              <p:ext uri="{D42A27DB-BD31-4B8C-83A1-F6EECF244321}">
                <p14:modId xmlns:p14="http://schemas.microsoft.com/office/powerpoint/2010/main" val="1207705545"/>
              </p:ext>
            </p:extLst>
          </p:nvPr>
        </p:nvGraphicFramePr>
        <p:xfrm>
          <a:off x="0" y="2"/>
          <a:ext cx="12192000" cy="6857993"/>
        </p:xfrm>
        <a:graphic>
          <a:graphicData uri="http://schemas.openxmlformats.org/drawingml/2006/table">
            <a:tbl>
              <a:tblPr firstRow="1" bandRow="1">
                <a:tableStyleId>{0505E3EF-67EA-436B-97B2-0124C06EBD24}</a:tableStyleId>
              </a:tblPr>
              <a:tblGrid>
                <a:gridCol w="1427462">
                  <a:extLst>
                    <a:ext uri="{9D8B030D-6E8A-4147-A177-3AD203B41FA5}">
                      <a16:colId xmlns:a16="http://schemas.microsoft.com/office/drawing/2014/main" val="4132807767"/>
                    </a:ext>
                  </a:extLst>
                </a:gridCol>
                <a:gridCol w="10764538">
                  <a:extLst>
                    <a:ext uri="{9D8B030D-6E8A-4147-A177-3AD203B41FA5}">
                      <a16:colId xmlns:a16="http://schemas.microsoft.com/office/drawing/2014/main" val="1586079320"/>
                    </a:ext>
                  </a:extLst>
                </a:gridCol>
              </a:tblGrid>
              <a:tr h="405465">
                <a:tc>
                  <a:txBody>
                    <a:bodyPr/>
                    <a:lstStyle/>
                    <a:p>
                      <a:r>
                        <a:rPr lang="en-GB" sz="1800" b="0" kern="1200" dirty="0">
                          <a:solidFill>
                            <a:schemeClr val="tx1"/>
                          </a:solidFill>
                          <a:latin typeface="+mj-lt"/>
                          <a:ea typeface="+mj-ea"/>
                          <a:cs typeface="+mj-cs"/>
                        </a:rPr>
                        <a:t>Indicator</a:t>
                      </a:r>
                    </a:p>
                  </a:txBody>
                  <a:tcPr>
                    <a:solidFill>
                      <a:srgbClr val="00B0F0"/>
                    </a:solidFill>
                  </a:tcPr>
                </a:tc>
                <a:tc>
                  <a:txBody>
                    <a:bodyPr/>
                    <a:lstStyle/>
                    <a:p>
                      <a:r>
                        <a:rPr lang="en-GB" sz="1800" b="0" kern="1200" dirty="0">
                          <a:solidFill>
                            <a:schemeClr val="tx1"/>
                          </a:solidFill>
                          <a:latin typeface="+mj-lt"/>
                          <a:ea typeface="+mj-ea"/>
                          <a:cs typeface="+mj-cs"/>
                        </a:rPr>
                        <a:t>Description</a:t>
                      </a:r>
                    </a:p>
                  </a:txBody>
                  <a:tcPr>
                    <a:solidFill>
                      <a:srgbClr val="00B0F0"/>
                    </a:solidFill>
                  </a:tcPr>
                </a:tc>
                <a:extLst>
                  <a:ext uri="{0D108BD9-81ED-4DB2-BD59-A6C34878D82A}">
                    <a16:rowId xmlns:a16="http://schemas.microsoft.com/office/drawing/2014/main" val="3692982451"/>
                  </a:ext>
                </a:extLst>
              </a:tr>
              <a:tr h="371677">
                <a:tc>
                  <a:txBody>
                    <a:bodyPr/>
                    <a:lstStyle/>
                    <a:p>
                      <a:r>
                        <a:rPr lang="en-GB" sz="1400" dirty="0"/>
                        <a:t>Provider</a:t>
                      </a:r>
                    </a:p>
                  </a:txBody>
                  <a:tcPr/>
                </a:tc>
                <a:tc>
                  <a:txBody>
                    <a:bodyPr/>
                    <a:lstStyle/>
                    <a:p>
                      <a:r>
                        <a:rPr lang="en-GB" sz="1400" dirty="0"/>
                        <a:t>Name of the organisation providing a service on the contract.</a:t>
                      </a:r>
                    </a:p>
                  </a:txBody>
                  <a:tcPr/>
                </a:tc>
                <a:extLst>
                  <a:ext uri="{0D108BD9-81ED-4DB2-BD59-A6C34878D82A}">
                    <a16:rowId xmlns:a16="http://schemas.microsoft.com/office/drawing/2014/main" val="2513956674"/>
                  </a:ext>
                </a:extLst>
              </a:tr>
              <a:tr h="443787">
                <a:tc>
                  <a:txBody>
                    <a:bodyPr/>
                    <a:lstStyle/>
                    <a:p>
                      <a:r>
                        <a:rPr lang="en-GB" sz="1400" kern="1200" dirty="0">
                          <a:solidFill>
                            <a:schemeClr val="dk1"/>
                          </a:solidFill>
                          <a:latin typeface="+mn-lt"/>
                          <a:ea typeface="+mn-ea"/>
                          <a:cs typeface="+mn-cs"/>
                        </a:rPr>
                        <a:t>Year</a:t>
                      </a:r>
                    </a:p>
                  </a:txBody>
                  <a:tcPr/>
                </a:tc>
                <a:tc>
                  <a:txBody>
                    <a:bodyPr/>
                    <a:lstStyle/>
                    <a:p>
                      <a:r>
                        <a:rPr lang="en-GB" sz="1400" dirty="0">
                          <a:effectLst/>
                        </a:rPr>
                        <a:t>The current rating year. Please enter dates as 2017/18 and not as 2017/2018 – the extraction tool will not pick this up otherwise.</a:t>
                      </a:r>
                      <a:endParaRPr lang="en-GB" sz="1400" kern="1200" dirty="0">
                        <a:solidFill>
                          <a:schemeClr val="dk1"/>
                        </a:solidFill>
                        <a:latin typeface="+mn-lt"/>
                        <a:ea typeface="+mn-ea"/>
                        <a:cs typeface="+mn-cs"/>
                      </a:endParaRPr>
                    </a:p>
                  </a:txBody>
                  <a:tcPr/>
                </a:tc>
                <a:extLst>
                  <a:ext uri="{0D108BD9-81ED-4DB2-BD59-A6C34878D82A}">
                    <a16:rowId xmlns:a16="http://schemas.microsoft.com/office/drawing/2014/main" val="1810150757"/>
                  </a:ext>
                </a:extLst>
              </a:tr>
              <a:tr h="371677">
                <a:tc>
                  <a:txBody>
                    <a:bodyPr/>
                    <a:lstStyle/>
                    <a:p>
                      <a:r>
                        <a:rPr lang="en-GB" sz="1400" kern="1200" dirty="0">
                          <a:solidFill>
                            <a:schemeClr val="dk1"/>
                          </a:solidFill>
                          <a:latin typeface="+mn-lt"/>
                          <a:ea typeface="+mn-ea"/>
                          <a:cs typeface="+mn-cs"/>
                        </a:rPr>
                        <a:t>Funder</a:t>
                      </a:r>
                    </a:p>
                  </a:txBody>
                  <a:tcPr/>
                </a:tc>
                <a:tc>
                  <a:txBody>
                    <a:bodyPr/>
                    <a:lstStyle/>
                    <a:p>
                      <a:r>
                        <a:rPr lang="en-GB" sz="1400" kern="1200" dirty="0">
                          <a:solidFill>
                            <a:schemeClr val="dk1"/>
                          </a:solidFill>
                          <a:latin typeface="+mn-lt"/>
                          <a:ea typeface="+mn-ea"/>
                          <a:cs typeface="+mn-cs"/>
                        </a:rPr>
                        <a:t>Name of the funding organisation. </a:t>
                      </a:r>
                    </a:p>
                  </a:txBody>
                  <a:tcPr/>
                </a:tc>
                <a:extLst>
                  <a:ext uri="{0D108BD9-81ED-4DB2-BD59-A6C34878D82A}">
                    <a16:rowId xmlns:a16="http://schemas.microsoft.com/office/drawing/2014/main" val="2475624144"/>
                  </a:ext>
                </a:extLst>
              </a:tr>
              <a:tr h="495998">
                <a:tc>
                  <a:txBody>
                    <a:bodyPr/>
                    <a:lstStyle/>
                    <a:p>
                      <a:r>
                        <a:rPr lang="en-GB" sz="1400" kern="1200" dirty="0">
                          <a:solidFill>
                            <a:schemeClr val="dk1"/>
                          </a:solidFill>
                          <a:latin typeface="+mn-lt"/>
                          <a:ea typeface="+mn-ea"/>
                          <a:cs typeface="+mn-cs"/>
                        </a:rPr>
                        <a:t>Prime or sub</a:t>
                      </a:r>
                    </a:p>
                  </a:txBody>
                  <a:tcPr/>
                </a:tc>
                <a:tc>
                  <a:txBody>
                    <a:bodyPr/>
                    <a:lstStyle/>
                    <a:p>
                      <a:r>
                        <a:rPr lang="en-GB" sz="1400" kern="1200" dirty="0">
                          <a:solidFill>
                            <a:schemeClr val="dk1"/>
                          </a:solidFill>
                          <a:latin typeface="+mn-lt"/>
                          <a:ea typeface="+mn-ea"/>
                          <a:cs typeface="+mn-cs"/>
                        </a:rPr>
                        <a:t>Whether the provider is a prime or sub contractor. </a:t>
                      </a:r>
                    </a:p>
                  </a:txBody>
                  <a:tcPr/>
                </a:tc>
                <a:extLst>
                  <a:ext uri="{0D108BD9-81ED-4DB2-BD59-A6C34878D82A}">
                    <a16:rowId xmlns:a16="http://schemas.microsoft.com/office/drawing/2014/main" val="1051908279"/>
                  </a:ext>
                </a:extLst>
              </a:tr>
              <a:tr h="680226">
                <a:tc>
                  <a:txBody>
                    <a:bodyPr/>
                    <a:lstStyle/>
                    <a:p>
                      <a:r>
                        <a:rPr lang="en-GB" sz="1400" kern="1200" dirty="0">
                          <a:solidFill>
                            <a:schemeClr val="dk1"/>
                          </a:solidFill>
                          <a:latin typeface="+mn-lt"/>
                          <a:ea typeface="+mn-ea"/>
                          <a:cs typeface="+mn-cs"/>
                        </a:rPr>
                        <a:t>Number of sub-contractors</a:t>
                      </a:r>
                    </a:p>
                  </a:txBody>
                  <a:tcPr/>
                </a:tc>
                <a:tc>
                  <a:txBody>
                    <a:bodyPr/>
                    <a:lstStyle/>
                    <a:p>
                      <a:r>
                        <a:rPr lang="en-GB" sz="1400" kern="1200" dirty="0">
                          <a:solidFill>
                            <a:schemeClr val="dk1"/>
                          </a:solidFill>
                          <a:latin typeface="+mn-lt"/>
                          <a:ea typeface="+mn-ea"/>
                          <a:cs typeface="+mn-cs"/>
                        </a:rPr>
                        <a:t>If the template is for a prime please enter how many sub-contractors they have if they have any.</a:t>
                      </a:r>
                    </a:p>
                  </a:txBody>
                  <a:tcPr/>
                </a:tc>
                <a:extLst>
                  <a:ext uri="{0D108BD9-81ED-4DB2-BD59-A6C34878D82A}">
                    <a16:rowId xmlns:a16="http://schemas.microsoft.com/office/drawing/2014/main" val="1901337404"/>
                  </a:ext>
                </a:extLst>
              </a:tr>
              <a:tr h="570155">
                <a:tc>
                  <a:txBody>
                    <a:bodyPr/>
                    <a:lstStyle/>
                    <a:p>
                      <a:r>
                        <a:rPr lang="en-GB" sz="1400" kern="1200" dirty="0">
                          <a:solidFill>
                            <a:schemeClr val="dk1"/>
                          </a:solidFill>
                          <a:latin typeface="+mn-lt"/>
                          <a:ea typeface="+mn-ea"/>
                          <a:cs typeface="+mn-cs"/>
                        </a:rPr>
                        <a:t>Target Group</a:t>
                      </a:r>
                    </a:p>
                  </a:txBody>
                  <a:tcPr/>
                </a:tc>
                <a:tc>
                  <a:txBody>
                    <a:bodyPr/>
                    <a:lstStyle/>
                    <a:p>
                      <a:r>
                        <a:rPr lang="en-GB" sz="1400" kern="1200" dirty="0">
                          <a:solidFill>
                            <a:schemeClr val="dk1"/>
                          </a:solidFill>
                          <a:latin typeface="+mn-lt"/>
                          <a:ea typeface="+mn-ea"/>
                          <a:cs typeface="+mn-cs"/>
                        </a:rPr>
                        <a:t>A small description (maximum of 10 words) of the target group of the contract. For primes, the same target will need to be entered for the sub’s calculators in the exact same wording. </a:t>
                      </a:r>
                    </a:p>
                  </a:txBody>
                  <a:tcPr/>
                </a:tc>
                <a:extLst>
                  <a:ext uri="{0D108BD9-81ED-4DB2-BD59-A6C34878D82A}">
                    <a16:rowId xmlns:a16="http://schemas.microsoft.com/office/drawing/2014/main" val="2020073190"/>
                  </a:ext>
                </a:extLst>
              </a:tr>
              <a:tr h="371677">
                <a:tc>
                  <a:txBody>
                    <a:bodyPr/>
                    <a:lstStyle/>
                    <a:p>
                      <a:r>
                        <a:rPr lang="en-GB" sz="1400" kern="1200" dirty="0">
                          <a:solidFill>
                            <a:schemeClr val="dk1"/>
                          </a:solidFill>
                          <a:latin typeface="+mn-lt"/>
                          <a:ea typeface="+mn-ea"/>
                          <a:cs typeface="+mn-cs"/>
                        </a:rPr>
                        <a:t>Grant start date</a:t>
                      </a:r>
                    </a:p>
                  </a:txBody>
                  <a:tcPr/>
                </a:tc>
                <a:tc>
                  <a:txBody>
                    <a:bodyPr/>
                    <a:lstStyle/>
                    <a:p>
                      <a:r>
                        <a:rPr lang="en-GB" sz="1400" kern="1200" dirty="0">
                          <a:solidFill>
                            <a:schemeClr val="dk1"/>
                          </a:solidFill>
                          <a:latin typeface="+mn-lt"/>
                          <a:ea typeface="+mn-ea"/>
                          <a:cs typeface="+mn-cs"/>
                        </a:rPr>
                        <a:t>Start date of the grant – not when the provider entered onto the project. Enter as 2017/18 format again.</a:t>
                      </a:r>
                    </a:p>
                  </a:txBody>
                  <a:tcPr/>
                </a:tc>
                <a:extLst>
                  <a:ext uri="{0D108BD9-81ED-4DB2-BD59-A6C34878D82A}">
                    <a16:rowId xmlns:a16="http://schemas.microsoft.com/office/drawing/2014/main" val="3720718004"/>
                  </a:ext>
                </a:extLst>
              </a:tr>
              <a:tr h="371677">
                <a:tc>
                  <a:txBody>
                    <a:bodyPr/>
                    <a:lstStyle/>
                    <a:p>
                      <a:r>
                        <a:rPr lang="en-GB" sz="1400" kern="1200" dirty="0">
                          <a:solidFill>
                            <a:schemeClr val="dk1"/>
                          </a:solidFill>
                          <a:latin typeface="+mn-lt"/>
                          <a:ea typeface="+mn-ea"/>
                          <a:cs typeface="+mn-cs"/>
                        </a:rPr>
                        <a:t>Year of Grant</a:t>
                      </a:r>
                    </a:p>
                  </a:txBody>
                  <a:tcPr/>
                </a:tc>
                <a:tc>
                  <a:txBody>
                    <a:bodyPr/>
                    <a:lstStyle/>
                    <a:p>
                      <a:r>
                        <a:rPr lang="en-GB" sz="1400" kern="1200" dirty="0">
                          <a:solidFill>
                            <a:schemeClr val="dk1"/>
                          </a:solidFill>
                          <a:latin typeface="+mn-lt"/>
                          <a:ea typeface="+mn-ea"/>
                          <a:cs typeface="+mn-cs"/>
                        </a:rPr>
                        <a:t>Current year of the grant</a:t>
                      </a:r>
                    </a:p>
                  </a:txBody>
                  <a:tcPr/>
                </a:tc>
                <a:extLst>
                  <a:ext uri="{0D108BD9-81ED-4DB2-BD59-A6C34878D82A}">
                    <a16:rowId xmlns:a16="http://schemas.microsoft.com/office/drawing/2014/main" val="4107175905"/>
                  </a:ext>
                </a:extLst>
              </a:tr>
              <a:tr h="371677">
                <a:tc>
                  <a:txBody>
                    <a:bodyPr/>
                    <a:lstStyle/>
                    <a:p>
                      <a:r>
                        <a:rPr lang="en-GB" sz="1400" kern="1200" dirty="0">
                          <a:solidFill>
                            <a:schemeClr val="dk1"/>
                          </a:solidFill>
                          <a:latin typeface="+mn-lt"/>
                          <a:ea typeface="+mn-ea"/>
                          <a:cs typeface="+mn-cs"/>
                        </a:rPr>
                        <a:t>Grant Value</a:t>
                      </a:r>
                    </a:p>
                  </a:txBody>
                  <a:tcPr/>
                </a:tc>
                <a:tc>
                  <a:txBody>
                    <a:bodyPr/>
                    <a:lstStyle/>
                    <a:p>
                      <a:r>
                        <a:rPr lang="en-GB" sz="1400" kern="1200" dirty="0">
                          <a:solidFill>
                            <a:schemeClr val="dk1"/>
                          </a:solidFill>
                          <a:latin typeface="+mn-lt"/>
                          <a:ea typeface="+mn-ea"/>
                          <a:cs typeface="+mn-cs"/>
                        </a:rPr>
                        <a:t>How much the contract is worth </a:t>
                      </a:r>
                    </a:p>
                  </a:txBody>
                  <a:tcPr/>
                </a:tc>
                <a:extLst>
                  <a:ext uri="{0D108BD9-81ED-4DB2-BD59-A6C34878D82A}">
                    <a16:rowId xmlns:a16="http://schemas.microsoft.com/office/drawing/2014/main" val="540819044"/>
                  </a:ext>
                </a:extLst>
              </a:tr>
              <a:tr h="565179">
                <a:tc>
                  <a:txBody>
                    <a:bodyPr/>
                    <a:lstStyle/>
                    <a:p>
                      <a:r>
                        <a:rPr lang="en-GB" sz="1400" kern="1200" dirty="0">
                          <a:solidFill>
                            <a:schemeClr val="dk1"/>
                          </a:solidFill>
                          <a:latin typeface="+mn-lt"/>
                          <a:ea typeface="+mn-ea"/>
                          <a:cs typeface="+mn-cs"/>
                        </a:rPr>
                        <a:t>Grant Description</a:t>
                      </a:r>
                    </a:p>
                  </a:txBody>
                  <a:tcPr/>
                </a:tc>
                <a:tc>
                  <a:txBody>
                    <a:bodyPr/>
                    <a:lstStyle/>
                    <a:p>
                      <a:r>
                        <a:rPr lang="en-GB" sz="1400" kern="1200" dirty="0">
                          <a:solidFill>
                            <a:schemeClr val="dk1"/>
                          </a:solidFill>
                          <a:latin typeface="+mn-lt"/>
                          <a:ea typeface="+mn-ea"/>
                          <a:cs typeface="+mn-cs"/>
                        </a:rPr>
                        <a:t>General description of the aim of the grant an the provider’s role. Should not be longer than a paragraph. The same description should be copied from the provider’s calculator and into all their subcontractor workbooks.</a:t>
                      </a:r>
                    </a:p>
                  </a:txBody>
                  <a:tcPr/>
                </a:tc>
                <a:extLst>
                  <a:ext uri="{0D108BD9-81ED-4DB2-BD59-A6C34878D82A}">
                    <a16:rowId xmlns:a16="http://schemas.microsoft.com/office/drawing/2014/main" val="2964565230"/>
                  </a:ext>
                </a:extLst>
              </a:tr>
              <a:tr h="547722">
                <a:tc>
                  <a:txBody>
                    <a:bodyPr/>
                    <a:lstStyle/>
                    <a:p>
                      <a:r>
                        <a:rPr lang="en-GB" sz="1400" kern="1200" dirty="0">
                          <a:solidFill>
                            <a:schemeClr val="dk1"/>
                          </a:solidFill>
                          <a:latin typeface="+mn-lt"/>
                          <a:ea typeface="+mn-ea"/>
                          <a:cs typeface="+mn-cs"/>
                        </a:rPr>
                        <a:t>Areas of operation</a:t>
                      </a:r>
                    </a:p>
                  </a:txBody>
                  <a:tcPr/>
                </a:tc>
                <a:tc>
                  <a:txBody>
                    <a:bodyPr/>
                    <a:lstStyle/>
                    <a:p>
                      <a:r>
                        <a:rPr lang="en-GB" sz="1400" kern="1200" dirty="0">
                          <a:solidFill>
                            <a:schemeClr val="dk1"/>
                          </a:solidFill>
                          <a:latin typeface="+mn-lt"/>
                          <a:ea typeface="+mn-ea"/>
                          <a:cs typeface="+mn-cs"/>
                        </a:rPr>
                        <a:t>Entering where the project operates across London. If the project is Pan London please enter a ‘1’ into all boxes. If not, then please enter which boroughs the project is working in individually. </a:t>
                      </a:r>
                    </a:p>
                  </a:txBody>
                  <a:tcPr/>
                </a:tc>
                <a:extLst>
                  <a:ext uri="{0D108BD9-81ED-4DB2-BD59-A6C34878D82A}">
                    <a16:rowId xmlns:a16="http://schemas.microsoft.com/office/drawing/2014/main" val="2984102793"/>
                  </a:ext>
                </a:extLst>
              </a:tr>
              <a:tr h="371677">
                <a:tc>
                  <a:txBody>
                    <a:bodyPr/>
                    <a:lstStyle/>
                    <a:p>
                      <a:r>
                        <a:rPr lang="en-GB" sz="1400" kern="1200" dirty="0">
                          <a:solidFill>
                            <a:schemeClr val="dk1"/>
                          </a:solidFill>
                          <a:latin typeface="+mn-lt"/>
                          <a:ea typeface="+mn-ea"/>
                          <a:cs typeface="+mn-cs"/>
                        </a:rPr>
                        <a:t>Funding round</a:t>
                      </a:r>
                    </a:p>
                  </a:txBody>
                  <a:tcPr/>
                </a:tc>
                <a:tc>
                  <a:txBody>
                    <a:bodyPr/>
                    <a:lstStyle/>
                    <a:p>
                      <a:r>
                        <a:rPr lang="en-GB" sz="1400" kern="1200" dirty="0">
                          <a:solidFill>
                            <a:schemeClr val="dk1"/>
                          </a:solidFill>
                          <a:latin typeface="+mn-lt"/>
                          <a:ea typeface="+mn-ea"/>
                          <a:cs typeface="+mn-cs"/>
                        </a:rPr>
                        <a:t>Details of the funding stream under which the grant was funded.</a:t>
                      </a:r>
                    </a:p>
                  </a:txBody>
                  <a:tcPr/>
                </a:tc>
                <a:extLst>
                  <a:ext uri="{0D108BD9-81ED-4DB2-BD59-A6C34878D82A}">
                    <a16:rowId xmlns:a16="http://schemas.microsoft.com/office/drawing/2014/main" val="7589753"/>
                  </a:ext>
                </a:extLst>
              </a:tr>
              <a:tr h="547722">
                <a:tc>
                  <a:txBody>
                    <a:bodyPr/>
                    <a:lstStyle/>
                    <a:p>
                      <a:r>
                        <a:rPr lang="en-GB" sz="1400" kern="1200" dirty="0">
                          <a:solidFill>
                            <a:schemeClr val="dk1"/>
                          </a:solidFill>
                          <a:latin typeface="+mn-lt"/>
                          <a:ea typeface="+mn-ea"/>
                          <a:cs typeface="+mn-cs"/>
                        </a:rPr>
                        <a:t>Number of Targets</a:t>
                      </a:r>
                    </a:p>
                  </a:txBody>
                  <a:tcPr/>
                </a:tc>
                <a:tc>
                  <a:txBody>
                    <a:bodyPr/>
                    <a:lstStyle/>
                    <a:p>
                      <a:r>
                        <a:rPr lang="en-GB" sz="1400" kern="1200" dirty="0">
                          <a:solidFill>
                            <a:schemeClr val="dk1"/>
                          </a:solidFill>
                          <a:latin typeface="+mn-lt"/>
                          <a:ea typeface="+mn-ea"/>
                          <a:cs typeface="+mn-cs"/>
                        </a:rPr>
                        <a:t>Number of contract performance targets the provider is going to be assessed by within the calculator. this will be a maximum of 6. </a:t>
                      </a:r>
                    </a:p>
                  </a:txBody>
                  <a:tcPr/>
                </a:tc>
                <a:extLst>
                  <a:ext uri="{0D108BD9-81ED-4DB2-BD59-A6C34878D82A}">
                    <a16:rowId xmlns:a16="http://schemas.microsoft.com/office/drawing/2014/main" val="4220076794"/>
                  </a:ext>
                </a:extLst>
              </a:tr>
              <a:tr h="371677">
                <a:tc>
                  <a:txBody>
                    <a:bodyPr/>
                    <a:lstStyle/>
                    <a:p>
                      <a:r>
                        <a:rPr lang="en-GB" sz="1400" kern="1200" dirty="0">
                          <a:solidFill>
                            <a:schemeClr val="dk1"/>
                          </a:solidFill>
                          <a:latin typeface="+mn-lt"/>
                          <a:ea typeface="+mn-ea"/>
                          <a:cs typeface="+mn-cs"/>
                        </a:rPr>
                        <a:t>Diversity Targets</a:t>
                      </a:r>
                    </a:p>
                  </a:txBody>
                  <a:tcPr/>
                </a:tc>
                <a:tc>
                  <a:txBody>
                    <a:bodyPr/>
                    <a:lstStyle/>
                    <a:p>
                      <a:r>
                        <a:rPr lang="en-GB" sz="1400" kern="1200" dirty="0">
                          <a:solidFill>
                            <a:schemeClr val="dk1"/>
                          </a:solidFill>
                          <a:latin typeface="+mn-lt"/>
                          <a:ea typeface="+mn-ea"/>
                          <a:cs typeface="+mn-cs"/>
                        </a:rPr>
                        <a:t>What are the provider’s diversity targets that they are being assessed on. Most projects say yes. Please be sure to enter them as percentages.</a:t>
                      </a:r>
                    </a:p>
                  </a:txBody>
                  <a:tcPr/>
                </a:tc>
                <a:extLst>
                  <a:ext uri="{0D108BD9-81ED-4DB2-BD59-A6C34878D82A}">
                    <a16:rowId xmlns:a16="http://schemas.microsoft.com/office/drawing/2014/main" val="2653393814"/>
                  </a:ext>
                </a:extLst>
              </a:tr>
            </a:tbl>
          </a:graphicData>
        </a:graphic>
      </p:graphicFrame>
    </p:spTree>
    <p:extLst>
      <p:ext uri="{BB962C8B-B14F-4D97-AF65-F5344CB8AC3E}">
        <p14:creationId xmlns:p14="http://schemas.microsoft.com/office/powerpoint/2010/main" val="2047882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B4F8C8E-0EF8-4388-92E8-1D8330B944FC}"/>
              </a:ext>
            </a:extLst>
          </p:cNvPr>
          <p:cNvGraphicFramePr>
            <a:graphicFrameLocks noGrp="1"/>
          </p:cNvGraphicFramePr>
          <p:nvPr>
            <p:extLst>
              <p:ext uri="{D42A27DB-BD31-4B8C-83A1-F6EECF244321}">
                <p14:modId xmlns:p14="http://schemas.microsoft.com/office/powerpoint/2010/main" val="3701113124"/>
              </p:ext>
            </p:extLst>
          </p:nvPr>
        </p:nvGraphicFramePr>
        <p:xfrm>
          <a:off x="0" y="-272953"/>
          <a:ext cx="12192000" cy="5888025"/>
        </p:xfrm>
        <a:graphic>
          <a:graphicData uri="http://schemas.openxmlformats.org/drawingml/2006/table">
            <a:tbl>
              <a:tblPr firstRow="1" bandRow="1">
                <a:tableStyleId>{0505E3EF-67EA-436B-97B2-0124C06EBD24}</a:tableStyleId>
              </a:tblPr>
              <a:tblGrid>
                <a:gridCol w="1427462">
                  <a:extLst>
                    <a:ext uri="{9D8B030D-6E8A-4147-A177-3AD203B41FA5}">
                      <a16:colId xmlns:a16="http://schemas.microsoft.com/office/drawing/2014/main" val="4132807767"/>
                    </a:ext>
                  </a:extLst>
                </a:gridCol>
                <a:gridCol w="10764538">
                  <a:extLst>
                    <a:ext uri="{9D8B030D-6E8A-4147-A177-3AD203B41FA5}">
                      <a16:colId xmlns:a16="http://schemas.microsoft.com/office/drawing/2014/main" val="1586079320"/>
                    </a:ext>
                  </a:extLst>
                </a:gridCol>
              </a:tblGrid>
              <a:tr h="511902">
                <a:tc>
                  <a:txBody>
                    <a:bodyPr/>
                    <a:lstStyle/>
                    <a:p>
                      <a:r>
                        <a:rPr lang="en-GB" sz="1800" b="0" kern="1200" dirty="0">
                          <a:solidFill>
                            <a:schemeClr val="tx1"/>
                          </a:solidFill>
                          <a:latin typeface="+mj-lt"/>
                          <a:ea typeface="+mj-ea"/>
                          <a:cs typeface="+mj-cs"/>
                        </a:rPr>
                        <a:t>Indicator</a:t>
                      </a:r>
                    </a:p>
                  </a:txBody>
                  <a:tcPr>
                    <a:solidFill>
                      <a:srgbClr val="00B0F0"/>
                    </a:solidFill>
                  </a:tcPr>
                </a:tc>
                <a:tc>
                  <a:txBody>
                    <a:bodyPr/>
                    <a:lstStyle/>
                    <a:p>
                      <a:r>
                        <a:rPr lang="en-GB" sz="1800" b="0" kern="1200" dirty="0">
                          <a:solidFill>
                            <a:schemeClr val="tx1"/>
                          </a:solidFill>
                          <a:latin typeface="+mj-lt"/>
                          <a:ea typeface="+mj-ea"/>
                          <a:cs typeface="+mj-cs"/>
                        </a:rPr>
                        <a:t>Description</a:t>
                      </a:r>
                    </a:p>
                  </a:txBody>
                  <a:tcPr>
                    <a:solidFill>
                      <a:srgbClr val="00B0F0"/>
                    </a:solidFill>
                  </a:tcPr>
                </a:tc>
                <a:extLst>
                  <a:ext uri="{0D108BD9-81ED-4DB2-BD59-A6C34878D82A}">
                    <a16:rowId xmlns:a16="http://schemas.microsoft.com/office/drawing/2014/main" val="3692982451"/>
                  </a:ext>
                </a:extLst>
              </a:tr>
              <a:tr h="1390284">
                <a:tc>
                  <a:txBody>
                    <a:bodyPr/>
                    <a:lstStyle/>
                    <a:p>
                      <a:r>
                        <a:rPr lang="en-GB" sz="1400" dirty="0"/>
                        <a:t>Target Type – Specific targets </a:t>
                      </a:r>
                    </a:p>
                  </a:txBody>
                  <a:tcPr/>
                </a:tc>
                <a:tc>
                  <a:txBody>
                    <a:bodyPr/>
                    <a:lstStyle/>
                    <a:p>
                      <a:r>
                        <a:rPr lang="en-GB" sz="1400" dirty="0"/>
                        <a:t>The type of target to be achieved. Starts is a target type that should always be entered, whether it’s the primary, second or third target. When entering targets in the calculator make sure they are as simple as possible. The ideal targets to be entered are ‘Starts, Entry into Employment and then Sustained Employment’. This perfectly depicts the participants Employability Journey and is easy to find a conversion rating for it.</a:t>
                      </a:r>
                    </a:p>
                    <a:p>
                      <a:endParaRPr lang="en-GB" sz="1400" dirty="0"/>
                    </a:p>
                    <a:p>
                      <a:r>
                        <a:rPr lang="en-GB" sz="1400" dirty="0"/>
                        <a:t>When providers are completing the calculators for their subs, they need to make sure they have the same target names as their provider in the same place. This way when it comes to the prime calculator uploading the data from their subs – they will easily be able to pick up which belongs in that grant.</a:t>
                      </a:r>
                    </a:p>
                  </a:txBody>
                  <a:tcPr/>
                </a:tc>
                <a:extLst>
                  <a:ext uri="{0D108BD9-81ED-4DB2-BD59-A6C34878D82A}">
                    <a16:rowId xmlns:a16="http://schemas.microsoft.com/office/drawing/2014/main" val="2513956674"/>
                  </a:ext>
                </a:extLst>
              </a:tr>
              <a:tr h="560283">
                <a:tc>
                  <a:txBody>
                    <a:bodyPr/>
                    <a:lstStyle/>
                    <a:p>
                      <a:r>
                        <a:rPr lang="en-GB" sz="1400" kern="1200" dirty="0">
                          <a:solidFill>
                            <a:schemeClr val="dk1"/>
                          </a:solidFill>
                          <a:latin typeface="+mn-lt"/>
                          <a:ea typeface="+mn-ea"/>
                          <a:cs typeface="+mn-cs"/>
                        </a:rPr>
                        <a:t>Outcome Target</a:t>
                      </a:r>
                    </a:p>
                  </a:txBody>
                  <a:tcPr/>
                </a:tc>
                <a:tc>
                  <a:txBody>
                    <a:bodyPr/>
                    <a:lstStyle/>
                    <a:p>
                      <a:r>
                        <a:rPr lang="en-GB" sz="1400" kern="1200" dirty="0">
                          <a:solidFill>
                            <a:schemeClr val="dk1"/>
                          </a:solidFill>
                          <a:latin typeface="+mn-lt"/>
                          <a:ea typeface="+mn-ea"/>
                          <a:cs typeface="+mn-cs"/>
                        </a:rPr>
                        <a:t>The target set in the grant agreement. This needs to be the total of the figures entered in the months from April to March</a:t>
                      </a:r>
                    </a:p>
                  </a:txBody>
                  <a:tcPr/>
                </a:tc>
                <a:extLst>
                  <a:ext uri="{0D108BD9-81ED-4DB2-BD59-A6C34878D82A}">
                    <a16:rowId xmlns:a16="http://schemas.microsoft.com/office/drawing/2014/main" val="1810150757"/>
                  </a:ext>
                </a:extLst>
              </a:tr>
              <a:tr h="469244">
                <a:tc>
                  <a:txBody>
                    <a:bodyPr/>
                    <a:lstStyle/>
                    <a:p>
                      <a:r>
                        <a:rPr lang="en-GB" sz="1400" kern="1200" dirty="0">
                          <a:solidFill>
                            <a:schemeClr val="dk1"/>
                          </a:solidFill>
                          <a:latin typeface="+mn-lt"/>
                          <a:ea typeface="+mn-ea"/>
                          <a:cs typeface="+mn-cs"/>
                        </a:rPr>
                        <a:t>BAME, Disability and Women Target</a:t>
                      </a:r>
                    </a:p>
                  </a:txBody>
                  <a:tcPr/>
                </a:tc>
                <a:tc>
                  <a:txBody>
                    <a:bodyPr/>
                    <a:lstStyle/>
                    <a:p>
                      <a:r>
                        <a:rPr lang="en-GB" sz="1400" kern="1200" dirty="0">
                          <a:solidFill>
                            <a:schemeClr val="dk1"/>
                          </a:solidFill>
                          <a:latin typeface="+mn-lt"/>
                          <a:ea typeface="+mn-ea"/>
                          <a:cs typeface="+mn-cs"/>
                        </a:rPr>
                        <a:t>This target is set out in the grant agreement and needs to be the same targets for all calculators within the same Grant.</a:t>
                      </a:r>
                    </a:p>
                  </a:txBody>
                  <a:tcPr/>
                </a:tc>
                <a:extLst>
                  <a:ext uri="{0D108BD9-81ED-4DB2-BD59-A6C34878D82A}">
                    <a16:rowId xmlns:a16="http://schemas.microsoft.com/office/drawing/2014/main" val="2475624144"/>
                  </a:ext>
                </a:extLst>
              </a:tr>
              <a:tr h="267362">
                <a:tc>
                  <a:txBody>
                    <a:bodyPr/>
                    <a:lstStyle/>
                    <a:p>
                      <a:r>
                        <a:rPr lang="en-GB" sz="1400" kern="1200" dirty="0">
                          <a:solidFill>
                            <a:schemeClr val="dk1"/>
                          </a:solidFill>
                          <a:latin typeface="+mn-lt"/>
                          <a:ea typeface="+mn-ea"/>
                          <a:cs typeface="+mn-cs"/>
                        </a:rPr>
                        <a:t>Outcome Target for April to March</a:t>
                      </a:r>
                    </a:p>
                  </a:txBody>
                  <a:tcPr/>
                </a:tc>
                <a:tc>
                  <a:txBody>
                    <a:bodyPr/>
                    <a:lstStyle/>
                    <a:p>
                      <a:r>
                        <a:rPr lang="en-GB" sz="1400" kern="1200" dirty="0">
                          <a:solidFill>
                            <a:schemeClr val="dk1"/>
                          </a:solidFill>
                          <a:latin typeface="+mn-lt"/>
                          <a:ea typeface="+mn-ea"/>
                          <a:cs typeface="+mn-cs"/>
                        </a:rPr>
                        <a:t>The outcome targets set out in the grant agreement. This should be the figures at the start of the financial year. The project might have been reprofiled however we only want to have a snapshot of the year as a whole. The reprofile will then be taken into account the following year. The outcome target in all months needs to add up to the Outcome target. If it doesn’t, it will flag up. </a:t>
                      </a:r>
                    </a:p>
                  </a:txBody>
                  <a:tcPr/>
                </a:tc>
                <a:extLst>
                  <a:ext uri="{0D108BD9-81ED-4DB2-BD59-A6C34878D82A}">
                    <a16:rowId xmlns:a16="http://schemas.microsoft.com/office/drawing/2014/main" val="1051908279"/>
                  </a:ext>
                </a:extLst>
              </a:tr>
              <a:tr h="308558">
                <a:tc>
                  <a:txBody>
                    <a:bodyPr/>
                    <a:lstStyle/>
                    <a:p>
                      <a:r>
                        <a:rPr lang="en-GB" sz="1400" kern="1200" dirty="0">
                          <a:solidFill>
                            <a:schemeClr val="dk1"/>
                          </a:solidFill>
                          <a:latin typeface="+mn-lt"/>
                          <a:ea typeface="+mn-ea"/>
                          <a:cs typeface="+mn-cs"/>
                        </a:rPr>
                        <a:t>Lifetime target type</a:t>
                      </a:r>
                    </a:p>
                  </a:txBody>
                  <a:tcPr/>
                </a:tc>
                <a:tc>
                  <a:txBody>
                    <a:bodyPr/>
                    <a:lstStyle/>
                    <a:p>
                      <a:r>
                        <a:rPr lang="en-GB" sz="1400" kern="1200" dirty="0">
                          <a:solidFill>
                            <a:schemeClr val="dk1"/>
                          </a:solidFill>
                          <a:latin typeface="+mn-lt"/>
                          <a:ea typeface="+mn-ea"/>
                          <a:cs typeface="+mn-cs"/>
                        </a:rPr>
                        <a:t>The type of target to be achieved. These should be the same as the targets entered in the monthly targets and in the same order. </a:t>
                      </a:r>
                    </a:p>
                  </a:txBody>
                  <a:tcPr/>
                </a:tc>
                <a:extLst>
                  <a:ext uri="{0D108BD9-81ED-4DB2-BD59-A6C34878D82A}">
                    <a16:rowId xmlns:a16="http://schemas.microsoft.com/office/drawing/2014/main" val="1901337404"/>
                  </a:ext>
                </a:extLst>
              </a:tr>
              <a:tr h="267362">
                <a:tc>
                  <a:txBody>
                    <a:bodyPr/>
                    <a:lstStyle/>
                    <a:p>
                      <a:r>
                        <a:rPr lang="en-GB" sz="1400" kern="1200" dirty="0">
                          <a:solidFill>
                            <a:schemeClr val="dk1"/>
                          </a:solidFill>
                          <a:latin typeface="+mn-lt"/>
                          <a:ea typeface="+mn-ea"/>
                          <a:cs typeface="+mn-cs"/>
                        </a:rPr>
                        <a:t>Lifetime Outcome target</a:t>
                      </a:r>
                    </a:p>
                  </a:txBody>
                  <a:tcPr/>
                </a:tc>
                <a:tc>
                  <a:txBody>
                    <a:bodyPr/>
                    <a:lstStyle/>
                    <a:p>
                      <a:r>
                        <a:rPr lang="en-GB" sz="1400" kern="1200" dirty="0">
                          <a:solidFill>
                            <a:schemeClr val="dk1"/>
                          </a:solidFill>
                          <a:latin typeface="+mn-lt"/>
                          <a:ea typeface="+mn-ea"/>
                          <a:cs typeface="+mn-cs"/>
                        </a:rPr>
                        <a:t>The outcome target should be the amount they expect to achieve across the lifetime of the project. </a:t>
                      </a:r>
                    </a:p>
                  </a:txBody>
                  <a:tcPr/>
                </a:tc>
                <a:extLst>
                  <a:ext uri="{0D108BD9-81ED-4DB2-BD59-A6C34878D82A}">
                    <a16:rowId xmlns:a16="http://schemas.microsoft.com/office/drawing/2014/main" val="3746471009"/>
                  </a:ext>
                </a:extLst>
              </a:tr>
              <a:tr h="271353">
                <a:tc>
                  <a:txBody>
                    <a:bodyPr/>
                    <a:lstStyle/>
                    <a:p>
                      <a:r>
                        <a:rPr lang="en-GB" sz="1400" kern="1200" dirty="0">
                          <a:solidFill>
                            <a:schemeClr val="dk1"/>
                          </a:solidFill>
                          <a:latin typeface="+mn-lt"/>
                          <a:ea typeface="+mn-ea"/>
                          <a:cs typeface="+mn-cs"/>
                        </a:rPr>
                        <a:t>Lifetime BAME, Disability and Women target</a:t>
                      </a:r>
                    </a:p>
                  </a:txBody>
                  <a:tcPr/>
                </a:tc>
                <a:tc>
                  <a:txBody>
                    <a:bodyPr/>
                    <a:lstStyle/>
                    <a:p>
                      <a:r>
                        <a:rPr lang="en-GB" sz="1400" kern="1200" dirty="0">
                          <a:solidFill>
                            <a:schemeClr val="dk1"/>
                          </a:solidFill>
                          <a:latin typeface="+mn-lt"/>
                          <a:ea typeface="+mn-ea"/>
                          <a:cs typeface="+mn-cs"/>
                        </a:rPr>
                        <a:t>The lifetime BAME, Disability and Women target that has been set out in the Grant Agreement. This should be the same figure entered in the monthly targets.</a:t>
                      </a:r>
                    </a:p>
                  </a:txBody>
                  <a:tcPr/>
                </a:tc>
                <a:extLst>
                  <a:ext uri="{0D108BD9-81ED-4DB2-BD59-A6C34878D82A}">
                    <a16:rowId xmlns:a16="http://schemas.microsoft.com/office/drawing/2014/main" val="1343532779"/>
                  </a:ext>
                </a:extLst>
              </a:tr>
            </a:tbl>
          </a:graphicData>
        </a:graphic>
      </p:graphicFrame>
    </p:spTree>
    <p:extLst>
      <p:ext uri="{BB962C8B-B14F-4D97-AF65-F5344CB8AC3E}">
        <p14:creationId xmlns:p14="http://schemas.microsoft.com/office/powerpoint/2010/main" val="2421330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820C26-E268-49AC-9E5C-36D2712145AD}"/>
              </a:ext>
            </a:extLst>
          </p:cNvPr>
          <p:cNvPicPr>
            <a:picLocks noChangeAspect="1"/>
          </p:cNvPicPr>
          <p:nvPr/>
        </p:nvPicPr>
        <p:blipFill>
          <a:blip r:embed="rId2"/>
          <a:stretch>
            <a:fillRect/>
          </a:stretch>
        </p:blipFill>
        <p:spPr>
          <a:xfrm>
            <a:off x="4343400" y="0"/>
            <a:ext cx="7848600" cy="5934075"/>
          </a:xfrm>
          <a:prstGeom prst="rect">
            <a:avLst/>
          </a:prstGeom>
        </p:spPr>
      </p:pic>
      <p:sp>
        <p:nvSpPr>
          <p:cNvPr id="10" name="Title 1">
            <a:extLst>
              <a:ext uri="{FF2B5EF4-FFF2-40B4-BE49-F238E27FC236}">
                <a16:creationId xmlns:a16="http://schemas.microsoft.com/office/drawing/2014/main" id="{4CDFB72B-E9DE-4CCF-BE6A-925EEC04CCFD}"/>
              </a:ext>
            </a:extLst>
          </p:cNvPr>
          <p:cNvSpPr>
            <a:spLocks noGrp="1"/>
          </p:cNvSpPr>
          <p:nvPr>
            <p:ph type="title"/>
          </p:nvPr>
        </p:nvSpPr>
        <p:spPr>
          <a:xfrm>
            <a:off x="348750" y="280996"/>
            <a:ext cx="3133299" cy="931412"/>
          </a:xfrm>
        </p:spPr>
        <p:txBody>
          <a:bodyPr/>
          <a:lstStyle/>
          <a:p>
            <a:pPr algn="ctr"/>
            <a:r>
              <a:rPr lang="en-GB" sz="2400" dirty="0"/>
              <a:t>A Prime and their Subs</a:t>
            </a:r>
          </a:p>
        </p:txBody>
      </p:sp>
      <p:sp>
        <p:nvSpPr>
          <p:cNvPr id="12" name="Rectangle 11">
            <a:extLst>
              <a:ext uri="{FF2B5EF4-FFF2-40B4-BE49-F238E27FC236}">
                <a16:creationId xmlns:a16="http://schemas.microsoft.com/office/drawing/2014/main" id="{56CCD037-45EA-42B5-A8AE-F982B3CD14BC}"/>
              </a:ext>
            </a:extLst>
          </p:cNvPr>
          <p:cNvSpPr/>
          <p:nvPr/>
        </p:nvSpPr>
        <p:spPr>
          <a:xfrm>
            <a:off x="674427" y="2136338"/>
            <a:ext cx="3392604" cy="2585323"/>
          </a:xfrm>
          <a:prstGeom prst="rect">
            <a:avLst/>
          </a:prstGeom>
        </p:spPr>
        <p:txBody>
          <a:bodyPr wrap="square">
            <a:spAutoFit/>
          </a:bodyPr>
          <a:lstStyle/>
          <a:p>
            <a:pPr marL="285750" indent="-285750">
              <a:buFont typeface="Arial" panose="020B0604020202020204" pitchFamily="34" charset="0"/>
              <a:buChar char="•"/>
              <a:defRPr/>
            </a:pPr>
            <a:endParaRPr lang="en-GB" dirty="0">
              <a:solidFill>
                <a:schemeClr val="bg2">
                  <a:lumMod val="10000"/>
                </a:schemeClr>
              </a:solidFill>
            </a:endParaRPr>
          </a:p>
          <a:p>
            <a:pPr>
              <a:defRPr/>
            </a:pPr>
            <a:r>
              <a:rPr lang="en-GB" dirty="0">
                <a:solidFill>
                  <a:schemeClr val="bg2">
                    <a:lumMod val="10000"/>
                  </a:schemeClr>
                </a:solidFill>
              </a:rPr>
              <a:t>An example of how they should be set up. In this picture, each row would be an individual calculator. As you can see all the information entered in the subs is the same as the prime meaning the prime will be able to load the subs data into its own calculator. </a:t>
            </a:r>
          </a:p>
        </p:txBody>
      </p:sp>
    </p:spTree>
    <p:extLst>
      <p:ext uri="{BB962C8B-B14F-4D97-AF65-F5344CB8AC3E}">
        <p14:creationId xmlns:p14="http://schemas.microsoft.com/office/powerpoint/2010/main" val="2462796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DA4CB-FAD9-48A5-86B4-687A3D725FE4}"/>
              </a:ext>
            </a:extLst>
          </p:cNvPr>
          <p:cNvSpPr>
            <a:spLocks noGrp="1"/>
          </p:cNvSpPr>
          <p:nvPr>
            <p:ph type="title"/>
          </p:nvPr>
        </p:nvSpPr>
        <p:spPr>
          <a:xfrm>
            <a:off x="417095" y="160589"/>
            <a:ext cx="5321968" cy="1090696"/>
          </a:xfrm>
        </p:spPr>
        <p:txBody>
          <a:bodyPr>
            <a:normAutofit/>
          </a:bodyPr>
          <a:lstStyle/>
          <a:p>
            <a:r>
              <a:rPr lang="en-GB" sz="2400" dirty="0"/>
              <a:t>A Prime and their Subs</a:t>
            </a:r>
          </a:p>
        </p:txBody>
      </p:sp>
      <p:pic>
        <p:nvPicPr>
          <p:cNvPr id="4" name="Picture 3">
            <a:extLst>
              <a:ext uri="{FF2B5EF4-FFF2-40B4-BE49-F238E27FC236}">
                <a16:creationId xmlns:a16="http://schemas.microsoft.com/office/drawing/2014/main" id="{71913732-37AB-48C5-9D58-03546C40F4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095" y="1444208"/>
            <a:ext cx="6883734"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09A57E3E-995E-425F-B7E6-AC22067450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3101" t="9773" r="7832" b="27402"/>
          <a:stretch>
            <a:fillRect/>
          </a:stretch>
        </p:blipFill>
        <p:spPr bwMode="auto">
          <a:xfrm>
            <a:off x="5985627" y="2034841"/>
            <a:ext cx="5927725" cy="381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1024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4B5759-4C84-4B5C-AAB7-15F539C59BDD}"/>
              </a:ext>
            </a:extLst>
          </p:cNvPr>
          <p:cNvPicPr>
            <a:picLocks noChangeAspect="1"/>
          </p:cNvPicPr>
          <p:nvPr/>
        </p:nvPicPr>
        <p:blipFill>
          <a:blip r:embed="rId2"/>
          <a:stretch>
            <a:fillRect/>
          </a:stretch>
        </p:blipFill>
        <p:spPr>
          <a:xfrm>
            <a:off x="0" y="855193"/>
            <a:ext cx="3314984" cy="3155539"/>
          </a:xfrm>
          <a:prstGeom prst="rect">
            <a:avLst/>
          </a:prstGeom>
        </p:spPr>
      </p:pic>
      <p:pic>
        <p:nvPicPr>
          <p:cNvPr id="4" name="Picture 3">
            <a:extLst>
              <a:ext uri="{FF2B5EF4-FFF2-40B4-BE49-F238E27FC236}">
                <a16:creationId xmlns:a16="http://schemas.microsoft.com/office/drawing/2014/main" id="{8A7C2FE2-5302-4250-B028-A4C38F034302}"/>
              </a:ext>
            </a:extLst>
          </p:cNvPr>
          <p:cNvPicPr>
            <a:picLocks noChangeAspect="1"/>
          </p:cNvPicPr>
          <p:nvPr/>
        </p:nvPicPr>
        <p:blipFill>
          <a:blip r:embed="rId3"/>
          <a:stretch>
            <a:fillRect/>
          </a:stretch>
        </p:blipFill>
        <p:spPr>
          <a:xfrm>
            <a:off x="2788744" y="855194"/>
            <a:ext cx="3125684" cy="3155539"/>
          </a:xfrm>
          <a:prstGeom prst="rect">
            <a:avLst/>
          </a:prstGeom>
        </p:spPr>
      </p:pic>
      <p:pic>
        <p:nvPicPr>
          <p:cNvPr id="5" name="Picture 4">
            <a:extLst>
              <a:ext uri="{FF2B5EF4-FFF2-40B4-BE49-F238E27FC236}">
                <a16:creationId xmlns:a16="http://schemas.microsoft.com/office/drawing/2014/main" id="{4951EC3E-665E-4B0A-B63A-7CA014EE6A9E}"/>
              </a:ext>
            </a:extLst>
          </p:cNvPr>
          <p:cNvPicPr>
            <a:picLocks noChangeAspect="1"/>
          </p:cNvPicPr>
          <p:nvPr/>
        </p:nvPicPr>
        <p:blipFill>
          <a:blip r:embed="rId4"/>
          <a:stretch>
            <a:fillRect/>
          </a:stretch>
        </p:blipFill>
        <p:spPr>
          <a:xfrm>
            <a:off x="5555069" y="855192"/>
            <a:ext cx="3148103" cy="3155539"/>
          </a:xfrm>
          <a:prstGeom prst="rect">
            <a:avLst/>
          </a:prstGeom>
        </p:spPr>
      </p:pic>
      <p:pic>
        <p:nvPicPr>
          <p:cNvPr id="6" name="Picture 5">
            <a:extLst>
              <a:ext uri="{FF2B5EF4-FFF2-40B4-BE49-F238E27FC236}">
                <a16:creationId xmlns:a16="http://schemas.microsoft.com/office/drawing/2014/main" id="{14D41468-549F-4B07-94BE-FDBEF4D25960}"/>
              </a:ext>
            </a:extLst>
          </p:cNvPr>
          <p:cNvPicPr>
            <a:picLocks noChangeAspect="1"/>
          </p:cNvPicPr>
          <p:nvPr/>
        </p:nvPicPr>
        <p:blipFill>
          <a:blip r:embed="rId5"/>
          <a:stretch>
            <a:fillRect/>
          </a:stretch>
        </p:blipFill>
        <p:spPr>
          <a:xfrm>
            <a:off x="8437172" y="855190"/>
            <a:ext cx="3140679" cy="3155539"/>
          </a:xfrm>
          <a:prstGeom prst="rect">
            <a:avLst/>
          </a:prstGeom>
        </p:spPr>
      </p:pic>
      <p:sp>
        <p:nvSpPr>
          <p:cNvPr id="8" name="TextBox 7">
            <a:extLst>
              <a:ext uri="{FF2B5EF4-FFF2-40B4-BE49-F238E27FC236}">
                <a16:creationId xmlns:a16="http://schemas.microsoft.com/office/drawing/2014/main" id="{C17D215E-9EB9-4349-AA6C-D8B97D96EF9F}"/>
              </a:ext>
            </a:extLst>
          </p:cNvPr>
          <p:cNvSpPr txBox="1"/>
          <p:nvPr/>
        </p:nvSpPr>
        <p:spPr>
          <a:xfrm>
            <a:off x="2115403" y="4148919"/>
            <a:ext cx="7465325" cy="1200329"/>
          </a:xfrm>
          <a:prstGeom prst="rect">
            <a:avLst/>
          </a:prstGeom>
          <a:noFill/>
        </p:spPr>
        <p:txBody>
          <a:bodyPr wrap="square" rtlCol="0">
            <a:spAutoFit/>
          </a:bodyPr>
          <a:lstStyle/>
          <a:p>
            <a:r>
              <a:rPr lang="en-GB" dirty="0">
                <a:solidFill>
                  <a:schemeClr val="bg2">
                    <a:lumMod val="10000"/>
                  </a:schemeClr>
                </a:solidFill>
              </a:rPr>
              <a:t>What the grant summary pages will look like for the previous example. All targets remain the same as well as the diversity targets that are set. This means the Prime calculator will be able to pick up these are all apart of the same grant.</a:t>
            </a:r>
          </a:p>
        </p:txBody>
      </p:sp>
      <p:sp>
        <p:nvSpPr>
          <p:cNvPr id="2" name="Rectangle 1">
            <a:extLst>
              <a:ext uri="{FF2B5EF4-FFF2-40B4-BE49-F238E27FC236}">
                <a16:creationId xmlns:a16="http://schemas.microsoft.com/office/drawing/2014/main" id="{2BF679E0-1231-48A8-A562-87218A7FC003}"/>
              </a:ext>
            </a:extLst>
          </p:cNvPr>
          <p:cNvSpPr/>
          <p:nvPr/>
        </p:nvSpPr>
        <p:spPr>
          <a:xfrm>
            <a:off x="213530" y="232100"/>
            <a:ext cx="2985433" cy="461665"/>
          </a:xfrm>
          <a:prstGeom prst="rect">
            <a:avLst/>
          </a:prstGeom>
        </p:spPr>
        <p:txBody>
          <a:bodyPr wrap="none">
            <a:spAutoFit/>
          </a:bodyPr>
          <a:lstStyle/>
          <a:p>
            <a:r>
              <a:rPr lang="en-GB" sz="2400" dirty="0">
                <a:latin typeface="+mj-lt"/>
                <a:ea typeface="+mj-ea"/>
                <a:cs typeface="+mj-cs"/>
              </a:rPr>
              <a:t>A Prime and their Subs</a:t>
            </a:r>
          </a:p>
        </p:txBody>
      </p:sp>
    </p:spTree>
    <p:extLst>
      <p:ext uri="{BB962C8B-B14F-4D97-AF65-F5344CB8AC3E}">
        <p14:creationId xmlns:p14="http://schemas.microsoft.com/office/powerpoint/2010/main" val="283552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A4A1F8-768D-4410-A394-4916AEF33BB3}"/>
              </a:ext>
            </a:extLst>
          </p:cNvPr>
          <p:cNvSpPr/>
          <p:nvPr/>
        </p:nvSpPr>
        <p:spPr>
          <a:xfrm>
            <a:off x="181445" y="809616"/>
            <a:ext cx="2985433" cy="461665"/>
          </a:xfrm>
          <a:prstGeom prst="rect">
            <a:avLst/>
          </a:prstGeom>
        </p:spPr>
        <p:txBody>
          <a:bodyPr wrap="none">
            <a:spAutoFit/>
          </a:bodyPr>
          <a:lstStyle/>
          <a:p>
            <a:r>
              <a:rPr lang="en-GB" sz="2400" dirty="0">
                <a:latin typeface="+mj-lt"/>
                <a:ea typeface="+mj-ea"/>
                <a:cs typeface="+mj-cs"/>
              </a:rPr>
              <a:t>A Prime and their Subs</a:t>
            </a:r>
          </a:p>
        </p:txBody>
      </p:sp>
      <p:sp>
        <p:nvSpPr>
          <p:cNvPr id="5" name="Rectangle 4">
            <a:extLst>
              <a:ext uri="{FF2B5EF4-FFF2-40B4-BE49-F238E27FC236}">
                <a16:creationId xmlns:a16="http://schemas.microsoft.com/office/drawing/2014/main" id="{E2C5978A-2335-4863-A20E-A75D2B479015}"/>
              </a:ext>
            </a:extLst>
          </p:cNvPr>
          <p:cNvSpPr/>
          <p:nvPr/>
        </p:nvSpPr>
        <p:spPr>
          <a:xfrm>
            <a:off x="977030" y="2324942"/>
            <a:ext cx="10020822" cy="2031325"/>
          </a:xfrm>
          <a:prstGeom prst="rect">
            <a:avLst/>
          </a:prstGeom>
        </p:spPr>
        <p:txBody>
          <a:bodyPr wrap="square">
            <a:spAutoFit/>
          </a:bodyPr>
          <a:lstStyle/>
          <a:p>
            <a:pPr lvl="0" eaLnBrk="0" fontAlgn="base" hangingPunct="0">
              <a:spcBef>
                <a:spcPct val="0"/>
              </a:spcBef>
              <a:spcAft>
                <a:spcPct val="0"/>
              </a:spcAft>
            </a:pPr>
            <a:r>
              <a:rPr lang="en-GB" altLang="en-US" dirty="0">
                <a:solidFill>
                  <a:schemeClr val="bg2">
                    <a:lumMod val="10000"/>
                  </a:schemeClr>
                </a:solidFill>
              </a:rPr>
              <a:t>Items to make sure all subs load into the prime calculator. If the subs are not loading its best to double check these below actions to see if this is why it isn’t working, from the developer himself…</a:t>
            </a:r>
          </a:p>
          <a:p>
            <a:pPr lvl="0" eaLnBrk="0" fontAlgn="base" hangingPunct="0">
              <a:spcBef>
                <a:spcPct val="0"/>
              </a:spcBef>
              <a:spcAft>
                <a:spcPct val="0"/>
              </a:spcAft>
            </a:pPr>
            <a:endParaRPr lang="en-GB" altLang="en-US" dirty="0">
              <a:solidFill>
                <a:schemeClr val="bg2">
                  <a:lumMod val="10000"/>
                </a:schemeClr>
              </a:solidFill>
            </a:endParaRPr>
          </a:p>
          <a:p>
            <a:pPr lvl="0" eaLnBrk="0" fontAlgn="base" hangingPunct="0">
              <a:spcBef>
                <a:spcPct val="0"/>
              </a:spcBef>
              <a:spcAft>
                <a:spcPct val="0"/>
              </a:spcAft>
              <a:buFontTx/>
              <a:buAutoNum type="arabicPeriod"/>
            </a:pPr>
            <a:r>
              <a:rPr lang="en-GB" altLang="en-US" dirty="0">
                <a:solidFill>
                  <a:schemeClr val="bg2">
                    <a:lumMod val="10000"/>
                  </a:schemeClr>
                </a:solidFill>
              </a:rPr>
              <a:t> In “Grant Summary”, the subcontractor workbooks have the same Grant Name as the prime workbook</a:t>
            </a:r>
          </a:p>
          <a:p>
            <a:pPr lvl="0" eaLnBrk="0" fontAlgn="base" hangingPunct="0">
              <a:spcBef>
                <a:spcPct val="0"/>
              </a:spcBef>
              <a:spcAft>
                <a:spcPct val="0"/>
              </a:spcAft>
              <a:buFontTx/>
              <a:buAutoNum type="arabicPeriod"/>
            </a:pPr>
            <a:r>
              <a:rPr lang="en-GB" altLang="en-US" dirty="0">
                <a:solidFill>
                  <a:schemeClr val="bg2">
                    <a:lumMod val="10000"/>
                  </a:schemeClr>
                </a:solidFill>
              </a:rPr>
              <a:t> In “Grant Summary”, the subcontractor workbook field “Prime/Sub” is set to Sub</a:t>
            </a:r>
          </a:p>
          <a:p>
            <a:pPr lvl="0" eaLnBrk="0" fontAlgn="base" hangingPunct="0">
              <a:spcBef>
                <a:spcPct val="0"/>
              </a:spcBef>
              <a:spcAft>
                <a:spcPct val="0"/>
              </a:spcAft>
              <a:buFontTx/>
              <a:buAutoNum type="arabicPeriod"/>
            </a:pPr>
            <a:r>
              <a:rPr lang="en-GB" altLang="en-US" dirty="0">
                <a:solidFill>
                  <a:schemeClr val="bg2">
                    <a:lumMod val="10000"/>
                  </a:schemeClr>
                </a:solidFill>
              </a:rPr>
              <a:t> The workbooks must all be .</a:t>
            </a:r>
            <a:r>
              <a:rPr lang="en-GB" altLang="en-US" dirty="0" err="1">
                <a:solidFill>
                  <a:schemeClr val="bg2">
                    <a:lumMod val="10000"/>
                  </a:schemeClr>
                </a:solidFill>
              </a:rPr>
              <a:t>xlsm</a:t>
            </a:r>
            <a:r>
              <a:rPr lang="en-GB" altLang="en-US" dirty="0">
                <a:solidFill>
                  <a:schemeClr val="bg2">
                    <a:lumMod val="10000"/>
                  </a:schemeClr>
                </a:solidFill>
              </a:rPr>
              <a:t> file</a:t>
            </a:r>
          </a:p>
          <a:p>
            <a:pPr lvl="0" eaLnBrk="0" fontAlgn="base" hangingPunct="0">
              <a:spcBef>
                <a:spcPct val="0"/>
              </a:spcBef>
              <a:spcAft>
                <a:spcPct val="0"/>
              </a:spcAft>
              <a:buFontTx/>
              <a:buAutoNum type="arabicPeriod"/>
            </a:pPr>
            <a:r>
              <a:rPr lang="en-GB" altLang="en-US" dirty="0">
                <a:solidFill>
                  <a:schemeClr val="bg2">
                    <a:lumMod val="10000"/>
                  </a:schemeClr>
                </a:solidFill>
              </a:rPr>
              <a:t> The names of targets of the subcontractor must correspond to the targets of the prime workbook.</a:t>
            </a:r>
          </a:p>
        </p:txBody>
      </p:sp>
    </p:spTree>
    <p:extLst>
      <p:ext uri="{BB962C8B-B14F-4D97-AF65-F5344CB8AC3E}">
        <p14:creationId xmlns:p14="http://schemas.microsoft.com/office/powerpoint/2010/main" val="1249050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89510-0839-4F12-ACE8-FE4FD403A896}"/>
              </a:ext>
            </a:extLst>
          </p:cNvPr>
          <p:cNvSpPr>
            <a:spLocks noGrp="1"/>
          </p:cNvSpPr>
          <p:nvPr>
            <p:ph type="title"/>
          </p:nvPr>
        </p:nvSpPr>
        <p:spPr/>
        <p:txBody>
          <a:bodyPr/>
          <a:lstStyle/>
          <a:p>
            <a:r>
              <a:rPr lang="en-GB" sz="2400" dirty="0"/>
              <a:t>Things to remember…</a:t>
            </a:r>
          </a:p>
        </p:txBody>
      </p:sp>
      <p:sp>
        <p:nvSpPr>
          <p:cNvPr id="3" name="Content Placeholder 2">
            <a:extLst>
              <a:ext uri="{FF2B5EF4-FFF2-40B4-BE49-F238E27FC236}">
                <a16:creationId xmlns:a16="http://schemas.microsoft.com/office/drawing/2014/main" id="{AFEED9F5-471E-41A2-ABEF-0C3CB36F6901}"/>
              </a:ext>
            </a:extLst>
          </p:cNvPr>
          <p:cNvSpPr>
            <a:spLocks noGrp="1"/>
          </p:cNvSpPr>
          <p:nvPr>
            <p:ph idx="1"/>
          </p:nvPr>
        </p:nvSpPr>
        <p:spPr/>
        <p:txBody>
          <a:bodyPr>
            <a:normAutofit/>
          </a:bodyPr>
          <a:lstStyle/>
          <a:p>
            <a:pPr marL="457200" indent="-457200">
              <a:buFontTx/>
              <a:buChar char="•"/>
            </a:pPr>
            <a:r>
              <a:rPr lang="en-GB" altLang="en-US" sz="1800" dirty="0">
                <a:solidFill>
                  <a:schemeClr val="bg2">
                    <a:lumMod val="10000"/>
                  </a:schemeClr>
                </a:solidFill>
              </a:rPr>
              <a:t>Dates should be entered as 2017/18. 2018/19 etc. </a:t>
            </a:r>
          </a:p>
          <a:p>
            <a:pPr marL="457200" indent="-457200">
              <a:buFontTx/>
              <a:buChar char="•"/>
            </a:pPr>
            <a:r>
              <a:rPr lang="en-GB" altLang="en-US" sz="1800" dirty="0">
                <a:solidFill>
                  <a:schemeClr val="bg2">
                    <a:lumMod val="10000"/>
                  </a:schemeClr>
                </a:solidFill>
              </a:rPr>
              <a:t>If the project is Pan London, enter ‘1’ in the Pan London cell as well as all the other Boroughs</a:t>
            </a:r>
          </a:p>
          <a:p>
            <a:pPr marL="457200" indent="-457200">
              <a:buFontTx/>
              <a:buChar char="•"/>
            </a:pPr>
            <a:r>
              <a:rPr lang="en-GB" altLang="en-US" sz="1800" dirty="0">
                <a:solidFill>
                  <a:schemeClr val="bg2">
                    <a:lumMod val="10000"/>
                  </a:schemeClr>
                </a:solidFill>
              </a:rPr>
              <a:t>Lifetime targets must be entered for both Prime and Subs</a:t>
            </a:r>
          </a:p>
          <a:p>
            <a:pPr marL="457200" indent="-457200">
              <a:buFontTx/>
              <a:buChar char="•"/>
            </a:pPr>
            <a:r>
              <a:rPr lang="en-GB" altLang="en-US" sz="1800" dirty="0">
                <a:solidFill>
                  <a:schemeClr val="bg2">
                    <a:lumMod val="10000"/>
                  </a:schemeClr>
                </a:solidFill>
              </a:rPr>
              <a:t>The ‘Confirm Backsheet Button’ acts as a refresher. Once actual information is entered into the calculator, you shouldn’t press the ‘Confirm Backsheet button’ again as it will delete the information in the calculator and start afresh.</a:t>
            </a:r>
          </a:p>
          <a:p>
            <a:pPr marL="457200" indent="-457200">
              <a:buFontTx/>
              <a:buChar char="•"/>
            </a:pPr>
            <a:r>
              <a:rPr lang="en-GB" altLang="en-US" sz="1800" dirty="0">
                <a:solidFill>
                  <a:schemeClr val="bg2">
                    <a:lumMod val="10000"/>
                  </a:schemeClr>
                </a:solidFill>
              </a:rPr>
              <a:t>This is also the same for ‘Confirming Details’ on the grant summary tab. Pressing this button again will remove all the information that you have entered in the other tabs.  </a:t>
            </a:r>
          </a:p>
          <a:p>
            <a:endParaRPr lang="en-GB" dirty="0"/>
          </a:p>
        </p:txBody>
      </p:sp>
    </p:spTree>
    <p:extLst>
      <p:ext uri="{BB962C8B-B14F-4D97-AF65-F5344CB8AC3E}">
        <p14:creationId xmlns:p14="http://schemas.microsoft.com/office/powerpoint/2010/main" val="3002384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6A365B-7B63-4EC0-8F5F-D93A9C2B7CAB}"/>
              </a:ext>
            </a:extLst>
          </p:cNvPr>
          <p:cNvSpPr/>
          <p:nvPr/>
        </p:nvSpPr>
        <p:spPr>
          <a:xfrm>
            <a:off x="4397201" y="3198167"/>
            <a:ext cx="3397597" cy="461665"/>
          </a:xfrm>
          <a:prstGeom prst="rect">
            <a:avLst/>
          </a:prstGeom>
        </p:spPr>
        <p:txBody>
          <a:bodyPr wrap="none">
            <a:spAutoFit/>
          </a:bodyPr>
          <a:lstStyle/>
          <a:p>
            <a:r>
              <a:rPr lang="en-GB" sz="2400" dirty="0">
                <a:latin typeface="+mj-lt"/>
                <a:ea typeface="+mj-ea"/>
                <a:cs typeface="+mj-cs"/>
              </a:rPr>
              <a:t>Completing the Calculator</a:t>
            </a:r>
          </a:p>
        </p:txBody>
      </p:sp>
    </p:spTree>
    <p:extLst>
      <p:ext uri="{BB962C8B-B14F-4D97-AF65-F5344CB8AC3E}">
        <p14:creationId xmlns:p14="http://schemas.microsoft.com/office/powerpoint/2010/main" val="2287288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6C3D1-6B3C-4AA2-A168-B1296754DC1C}"/>
              </a:ext>
            </a:extLst>
          </p:cNvPr>
          <p:cNvSpPr>
            <a:spLocks noGrp="1"/>
          </p:cNvSpPr>
          <p:nvPr>
            <p:ph type="title"/>
          </p:nvPr>
        </p:nvSpPr>
        <p:spPr>
          <a:xfrm>
            <a:off x="742665" y="392420"/>
            <a:ext cx="3447197" cy="904117"/>
          </a:xfrm>
        </p:spPr>
        <p:txBody>
          <a:bodyPr>
            <a:normAutofit/>
          </a:bodyPr>
          <a:lstStyle/>
          <a:p>
            <a:r>
              <a:rPr lang="en-GB" sz="2400" dirty="0"/>
              <a:t>The Grant Summary Tab</a:t>
            </a:r>
          </a:p>
        </p:txBody>
      </p:sp>
      <p:pic>
        <p:nvPicPr>
          <p:cNvPr id="4" name="Picture 3">
            <a:extLst>
              <a:ext uri="{FF2B5EF4-FFF2-40B4-BE49-F238E27FC236}">
                <a16:creationId xmlns:a16="http://schemas.microsoft.com/office/drawing/2014/main" id="{4A769E31-8BF2-4771-AC26-9F11075CC2EB}"/>
              </a:ext>
            </a:extLst>
          </p:cNvPr>
          <p:cNvPicPr>
            <a:picLocks noChangeAspect="1"/>
          </p:cNvPicPr>
          <p:nvPr/>
        </p:nvPicPr>
        <p:blipFill>
          <a:blip r:embed="rId3"/>
          <a:stretch>
            <a:fillRect/>
          </a:stretch>
        </p:blipFill>
        <p:spPr>
          <a:xfrm>
            <a:off x="3025821" y="1296537"/>
            <a:ext cx="5652628" cy="4499416"/>
          </a:xfrm>
          <a:prstGeom prst="rect">
            <a:avLst/>
          </a:prstGeom>
        </p:spPr>
      </p:pic>
    </p:spTree>
    <p:extLst>
      <p:ext uri="{BB962C8B-B14F-4D97-AF65-F5344CB8AC3E}">
        <p14:creationId xmlns:p14="http://schemas.microsoft.com/office/powerpoint/2010/main" val="2466231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7AFB2-20CE-4136-A6B4-9EE96D2B4711}"/>
              </a:ext>
            </a:extLst>
          </p:cNvPr>
          <p:cNvSpPr>
            <a:spLocks noGrp="1"/>
          </p:cNvSpPr>
          <p:nvPr>
            <p:ph type="title"/>
          </p:nvPr>
        </p:nvSpPr>
        <p:spPr>
          <a:xfrm>
            <a:off x="838200" y="365126"/>
            <a:ext cx="2682922" cy="467388"/>
          </a:xfrm>
        </p:spPr>
        <p:txBody>
          <a:bodyPr>
            <a:normAutofit/>
          </a:bodyPr>
          <a:lstStyle/>
          <a:p>
            <a:r>
              <a:rPr lang="en-GB" sz="2400" dirty="0"/>
              <a:t>Grant Performance</a:t>
            </a:r>
          </a:p>
        </p:txBody>
      </p:sp>
      <p:graphicFrame>
        <p:nvGraphicFramePr>
          <p:cNvPr id="4" name="Table 3">
            <a:extLst>
              <a:ext uri="{FF2B5EF4-FFF2-40B4-BE49-F238E27FC236}">
                <a16:creationId xmlns:a16="http://schemas.microsoft.com/office/drawing/2014/main" id="{FFAA0D74-8A10-41B8-863C-3A051787F3E2}"/>
              </a:ext>
            </a:extLst>
          </p:cNvPr>
          <p:cNvGraphicFramePr>
            <a:graphicFrameLocks noGrp="1"/>
          </p:cNvGraphicFramePr>
          <p:nvPr>
            <p:extLst>
              <p:ext uri="{D42A27DB-BD31-4B8C-83A1-F6EECF244321}">
                <p14:modId xmlns:p14="http://schemas.microsoft.com/office/powerpoint/2010/main" val="3557078828"/>
              </p:ext>
            </p:extLst>
          </p:nvPr>
        </p:nvGraphicFramePr>
        <p:xfrm>
          <a:off x="968991" y="832514"/>
          <a:ext cx="8848298" cy="2447456"/>
        </p:xfrm>
        <a:graphic>
          <a:graphicData uri="http://schemas.openxmlformats.org/drawingml/2006/table">
            <a:tbl>
              <a:tblPr firstRow="1" bandRow="1">
                <a:tableStyleId>{0505E3EF-67EA-436B-97B2-0124C06EBD24}</a:tableStyleId>
              </a:tblPr>
              <a:tblGrid>
                <a:gridCol w="1650336">
                  <a:extLst>
                    <a:ext uri="{9D8B030D-6E8A-4147-A177-3AD203B41FA5}">
                      <a16:colId xmlns:a16="http://schemas.microsoft.com/office/drawing/2014/main" val="4132807767"/>
                    </a:ext>
                  </a:extLst>
                </a:gridCol>
                <a:gridCol w="1434058">
                  <a:extLst>
                    <a:ext uri="{9D8B030D-6E8A-4147-A177-3AD203B41FA5}">
                      <a16:colId xmlns:a16="http://schemas.microsoft.com/office/drawing/2014/main" val="1586079320"/>
                    </a:ext>
                  </a:extLst>
                </a:gridCol>
                <a:gridCol w="3480179">
                  <a:extLst>
                    <a:ext uri="{9D8B030D-6E8A-4147-A177-3AD203B41FA5}">
                      <a16:colId xmlns:a16="http://schemas.microsoft.com/office/drawing/2014/main" val="4137503571"/>
                    </a:ext>
                  </a:extLst>
                </a:gridCol>
                <a:gridCol w="2283725">
                  <a:extLst>
                    <a:ext uri="{9D8B030D-6E8A-4147-A177-3AD203B41FA5}">
                      <a16:colId xmlns:a16="http://schemas.microsoft.com/office/drawing/2014/main" val="154250431"/>
                    </a:ext>
                  </a:extLst>
                </a:gridCol>
              </a:tblGrid>
              <a:tr h="759951">
                <a:tc>
                  <a:txBody>
                    <a:bodyPr/>
                    <a:lstStyle/>
                    <a:p>
                      <a:r>
                        <a:rPr lang="en-GB" sz="1800" b="0" kern="1200" dirty="0">
                          <a:solidFill>
                            <a:schemeClr val="tx1"/>
                          </a:solidFill>
                          <a:latin typeface="+mj-lt"/>
                          <a:ea typeface="+mj-ea"/>
                          <a:cs typeface="+mj-cs"/>
                        </a:rPr>
                        <a:t>Key Performance Area (KPA)</a:t>
                      </a:r>
                    </a:p>
                  </a:txBody>
                  <a:tcPr>
                    <a:solidFill>
                      <a:srgbClr val="00B0F0"/>
                    </a:solidFill>
                  </a:tcPr>
                </a:tc>
                <a:tc>
                  <a:txBody>
                    <a:bodyPr/>
                    <a:lstStyle/>
                    <a:p>
                      <a:r>
                        <a:rPr lang="en-GB" sz="1800" b="0" kern="1200" dirty="0">
                          <a:solidFill>
                            <a:schemeClr val="tx1"/>
                          </a:solidFill>
                          <a:latin typeface="+mj-lt"/>
                          <a:ea typeface="+mj-ea"/>
                          <a:cs typeface="+mj-cs"/>
                        </a:rPr>
                        <a:t>Weighting</a:t>
                      </a:r>
                    </a:p>
                  </a:txBody>
                  <a:tcPr>
                    <a:solidFill>
                      <a:srgbClr val="00B0F0"/>
                    </a:solidFill>
                  </a:tcPr>
                </a:tc>
                <a:tc>
                  <a:txBody>
                    <a:bodyPr/>
                    <a:lstStyle/>
                    <a:p>
                      <a:r>
                        <a:rPr lang="en-GB" sz="1800" b="0" kern="1200" dirty="0">
                          <a:solidFill>
                            <a:schemeClr val="tx1"/>
                          </a:solidFill>
                          <a:latin typeface="+mj-lt"/>
                          <a:ea typeface="+mj-ea"/>
                          <a:cs typeface="+mj-cs"/>
                        </a:rPr>
                        <a:t>Indicators </a:t>
                      </a:r>
                    </a:p>
                  </a:txBody>
                  <a:tcPr>
                    <a:solidFill>
                      <a:srgbClr val="00B0F0"/>
                    </a:solidFill>
                  </a:tcPr>
                </a:tc>
                <a:tc>
                  <a:txBody>
                    <a:bodyPr/>
                    <a:lstStyle/>
                    <a:p>
                      <a:r>
                        <a:rPr lang="en-GB" sz="1800" b="0" kern="1200" dirty="0">
                          <a:solidFill>
                            <a:schemeClr val="tx1"/>
                          </a:solidFill>
                          <a:latin typeface="+mj-lt"/>
                          <a:ea typeface="+mj-ea"/>
                          <a:cs typeface="+mj-cs"/>
                        </a:rPr>
                        <a:t>Weighting of indicator within KPA</a:t>
                      </a:r>
                    </a:p>
                  </a:txBody>
                  <a:tcPr>
                    <a:solidFill>
                      <a:srgbClr val="00B0F0"/>
                    </a:solidFill>
                  </a:tcPr>
                </a:tc>
                <a:extLst>
                  <a:ext uri="{0D108BD9-81ED-4DB2-BD59-A6C34878D82A}">
                    <a16:rowId xmlns:a16="http://schemas.microsoft.com/office/drawing/2014/main" val="3692982451"/>
                  </a:ext>
                </a:extLst>
              </a:tr>
              <a:tr h="766528">
                <a:tc rowSpan="2">
                  <a:txBody>
                    <a:bodyPr/>
                    <a:lstStyle/>
                    <a:p>
                      <a:r>
                        <a:rPr lang="en-GB" sz="1600" kern="1200" dirty="0">
                          <a:solidFill>
                            <a:schemeClr val="bg2">
                              <a:lumMod val="10000"/>
                            </a:schemeClr>
                          </a:solidFill>
                          <a:latin typeface="+mn-lt"/>
                          <a:ea typeface="+mn-ea"/>
                          <a:cs typeface="+mn-cs"/>
                        </a:rPr>
                        <a:t>Grant Performance</a:t>
                      </a:r>
                    </a:p>
                  </a:txBody>
                  <a:tcPr/>
                </a:tc>
                <a:tc rowSpan="2">
                  <a:txBody>
                    <a:bodyPr/>
                    <a:lstStyle/>
                    <a:p>
                      <a:r>
                        <a:rPr lang="en-GB" sz="1600" kern="1200" dirty="0">
                          <a:solidFill>
                            <a:schemeClr val="bg2">
                              <a:lumMod val="10000"/>
                            </a:schemeClr>
                          </a:solidFill>
                          <a:latin typeface="+mn-lt"/>
                          <a:ea typeface="+mn-ea"/>
                          <a:cs typeface="+mn-cs"/>
                        </a:rPr>
                        <a:t>60%</a:t>
                      </a:r>
                    </a:p>
                  </a:txBody>
                  <a:tcPr/>
                </a:tc>
                <a:tc>
                  <a:txBody>
                    <a:bodyPr/>
                    <a:lstStyle/>
                    <a:p>
                      <a:pPr marL="0" algn="l" defTabSz="914400" rtl="0" eaLnBrk="1" latinLnBrk="0" hangingPunct="1"/>
                      <a:r>
                        <a:rPr lang="en-GB" sz="1600" kern="1200" dirty="0">
                          <a:solidFill>
                            <a:schemeClr val="bg2">
                              <a:lumMod val="10000"/>
                            </a:schemeClr>
                          </a:solidFill>
                          <a:latin typeface="+mn-lt"/>
                          <a:ea typeface="+mn-ea"/>
                          <a:cs typeface="+mn-cs"/>
                        </a:rPr>
                        <a:t>Delivery against grant targets</a:t>
                      </a:r>
                    </a:p>
                  </a:txBody>
                  <a:tcPr/>
                </a:tc>
                <a:tc>
                  <a:txBody>
                    <a:bodyPr/>
                    <a:lstStyle/>
                    <a:p>
                      <a:pPr marL="0" algn="l" defTabSz="914400" rtl="0" eaLnBrk="1" latinLnBrk="0" hangingPunct="1"/>
                      <a:r>
                        <a:rPr lang="en-GB" sz="1600" kern="1200" dirty="0">
                          <a:solidFill>
                            <a:schemeClr val="bg2">
                              <a:lumMod val="10000"/>
                            </a:schemeClr>
                          </a:solidFill>
                          <a:latin typeface="+mn-lt"/>
                          <a:ea typeface="+mn-ea"/>
                          <a:cs typeface="+mn-cs"/>
                        </a:rPr>
                        <a:t>48%</a:t>
                      </a:r>
                    </a:p>
                  </a:txBody>
                  <a:tcPr/>
                </a:tc>
                <a:extLst>
                  <a:ext uri="{0D108BD9-81ED-4DB2-BD59-A6C34878D82A}">
                    <a16:rowId xmlns:a16="http://schemas.microsoft.com/office/drawing/2014/main" val="2513956674"/>
                  </a:ext>
                </a:extLst>
              </a:tr>
              <a:tr h="766528">
                <a:tc vMerge="1">
                  <a:txBody>
                    <a:bodyPr/>
                    <a:lstStyle/>
                    <a:p>
                      <a:endParaRPr lang="en-GB"/>
                    </a:p>
                  </a:txBody>
                  <a:tcPr/>
                </a:tc>
                <a:tc vMerge="1">
                  <a:txBody>
                    <a:bodyPr/>
                    <a:lstStyle/>
                    <a:p>
                      <a:endParaRPr lang="en-GB"/>
                    </a:p>
                  </a:txBody>
                  <a:tcPr/>
                </a:tc>
                <a:tc>
                  <a:txBody>
                    <a:bodyPr/>
                    <a:lstStyle/>
                    <a:p>
                      <a:pPr marL="0" algn="l" defTabSz="914400" rtl="0" eaLnBrk="1" latinLnBrk="0" hangingPunct="1"/>
                      <a:r>
                        <a:rPr lang="en-GB" sz="1600" kern="1200" dirty="0">
                          <a:solidFill>
                            <a:schemeClr val="bg2">
                              <a:lumMod val="10000"/>
                            </a:schemeClr>
                          </a:solidFill>
                          <a:latin typeface="+mn-lt"/>
                          <a:ea typeface="+mn-ea"/>
                          <a:cs typeface="+mn-cs"/>
                        </a:rPr>
                        <a:t>Delivery against grant diversity targets</a:t>
                      </a:r>
                    </a:p>
                  </a:txBody>
                  <a:tcPr>
                    <a:solidFill>
                      <a:srgbClr val="E1E1E1"/>
                    </a:solidFill>
                  </a:tcPr>
                </a:tc>
                <a:tc>
                  <a:txBody>
                    <a:bodyPr/>
                    <a:lstStyle/>
                    <a:p>
                      <a:pPr marL="0" algn="l" defTabSz="914400" rtl="0" eaLnBrk="1" latinLnBrk="0" hangingPunct="1"/>
                      <a:r>
                        <a:rPr lang="en-GB" sz="1600" kern="1200" dirty="0">
                          <a:solidFill>
                            <a:schemeClr val="bg2">
                              <a:lumMod val="10000"/>
                            </a:schemeClr>
                          </a:solidFill>
                          <a:latin typeface="+mn-lt"/>
                          <a:ea typeface="+mn-ea"/>
                          <a:cs typeface="+mn-cs"/>
                        </a:rPr>
                        <a:t>12%</a:t>
                      </a:r>
                    </a:p>
                  </a:txBody>
                  <a:tcPr>
                    <a:solidFill>
                      <a:srgbClr val="E1E1E1"/>
                    </a:solidFill>
                  </a:tcPr>
                </a:tc>
                <a:extLst>
                  <a:ext uri="{0D108BD9-81ED-4DB2-BD59-A6C34878D82A}">
                    <a16:rowId xmlns:a16="http://schemas.microsoft.com/office/drawing/2014/main" val="781744319"/>
                  </a:ext>
                </a:extLst>
              </a:tr>
            </a:tbl>
          </a:graphicData>
        </a:graphic>
      </p:graphicFrame>
      <p:sp>
        <p:nvSpPr>
          <p:cNvPr id="5" name="Content Placeholder 2">
            <a:extLst>
              <a:ext uri="{FF2B5EF4-FFF2-40B4-BE49-F238E27FC236}">
                <a16:creationId xmlns:a16="http://schemas.microsoft.com/office/drawing/2014/main" id="{DBADB053-3758-492F-B7DB-270E1602875C}"/>
              </a:ext>
            </a:extLst>
          </p:cNvPr>
          <p:cNvSpPr>
            <a:spLocks noGrp="1"/>
          </p:cNvSpPr>
          <p:nvPr>
            <p:ph idx="1"/>
          </p:nvPr>
        </p:nvSpPr>
        <p:spPr>
          <a:xfrm>
            <a:off x="955342" y="3429000"/>
            <a:ext cx="10398457" cy="2747963"/>
          </a:xfrm>
        </p:spPr>
        <p:txBody>
          <a:bodyPr>
            <a:normAutofit/>
          </a:bodyPr>
          <a:lstStyle/>
          <a:p>
            <a:pPr marL="0" indent="0">
              <a:buNone/>
            </a:pPr>
            <a:r>
              <a:rPr lang="en-GB" sz="2400" dirty="0">
                <a:latin typeface="+mj-lt"/>
                <a:ea typeface="+mj-ea"/>
                <a:cs typeface="+mj-cs"/>
              </a:rPr>
              <a:t>Grant Targets</a:t>
            </a:r>
          </a:p>
          <a:p>
            <a:r>
              <a:rPr lang="en-GB" sz="1800" dirty="0">
                <a:solidFill>
                  <a:schemeClr val="bg2">
                    <a:lumMod val="10000"/>
                  </a:schemeClr>
                </a:solidFill>
              </a:rPr>
              <a:t>Targets in scope confirmed at the beginning of the grant</a:t>
            </a:r>
          </a:p>
          <a:p>
            <a:r>
              <a:rPr lang="en-GB" sz="1800" dirty="0">
                <a:solidFill>
                  <a:schemeClr val="bg2">
                    <a:lumMod val="10000"/>
                  </a:schemeClr>
                </a:solidFill>
              </a:rPr>
              <a:t>One target will be identified as the primary outcome</a:t>
            </a:r>
          </a:p>
          <a:p>
            <a:r>
              <a:rPr lang="en-GB" sz="1800" dirty="0">
                <a:solidFill>
                  <a:schemeClr val="bg2">
                    <a:lumMod val="10000"/>
                  </a:schemeClr>
                </a:solidFill>
              </a:rPr>
              <a:t>Primary outcome target is 50% point weighting(i.e. 24/48 points available) </a:t>
            </a:r>
          </a:p>
          <a:p>
            <a:r>
              <a:rPr lang="en-GB" sz="1800" dirty="0">
                <a:solidFill>
                  <a:schemeClr val="bg2">
                    <a:lumMod val="10000"/>
                  </a:schemeClr>
                </a:solidFill>
              </a:rPr>
              <a:t>All other targets will be weighted equally</a:t>
            </a:r>
          </a:p>
          <a:p>
            <a:pPr marL="0" indent="0">
              <a:buNone/>
            </a:pPr>
            <a:r>
              <a:rPr lang="en-GB" sz="2400" dirty="0">
                <a:latin typeface="+mj-lt"/>
                <a:ea typeface="+mj-ea"/>
                <a:cs typeface="+mj-cs"/>
              </a:rPr>
              <a:t>Diversity Targets </a:t>
            </a:r>
          </a:p>
          <a:p>
            <a:r>
              <a:rPr lang="en-GB" sz="1800" dirty="0">
                <a:solidFill>
                  <a:schemeClr val="bg2">
                    <a:lumMod val="10000"/>
                  </a:schemeClr>
                </a:solidFill>
              </a:rPr>
              <a:t>Against BAME, disabled and women</a:t>
            </a:r>
          </a:p>
        </p:txBody>
      </p:sp>
    </p:spTree>
    <p:extLst>
      <p:ext uri="{BB962C8B-B14F-4D97-AF65-F5344CB8AC3E}">
        <p14:creationId xmlns:p14="http://schemas.microsoft.com/office/powerpoint/2010/main" val="2463086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EA8FF-0AF6-4377-9C1A-821CA184F898}"/>
              </a:ext>
            </a:extLst>
          </p:cNvPr>
          <p:cNvSpPr>
            <a:spLocks noGrp="1"/>
          </p:cNvSpPr>
          <p:nvPr>
            <p:ph type="title"/>
          </p:nvPr>
        </p:nvSpPr>
        <p:spPr>
          <a:xfrm>
            <a:off x="333232" y="277351"/>
            <a:ext cx="10515600" cy="562923"/>
          </a:xfrm>
        </p:spPr>
        <p:txBody>
          <a:bodyPr>
            <a:noAutofit/>
          </a:bodyPr>
          <a:lstStyle/>
          <a:p>
            <a:r>
              <a:rPr lang="en-GB" sz="2400" dirty="0"/>
              <a:t>The Performance Rating</a:t>
            </a:r>
          </a:p>
        </p:txBody>
      </p:sp>
      <p:sp>
        <p:nvSpPr>
          <p:cNvPr id="4" name="Oval 3">
            <a:extLst>
              <a:ext uri="{FF2B5EF4-FFF2-40B4-BE49-F238E27FC236}">
                <a16:creationId xmlns:a16="http://schemas.microsoft.com/office/drawing/2014/main" id="{FE7356E8-9A9F-4359-A00E-CA03286975EE}"/>
              </a:ext>
            </a:extLst>
          </p:cNvPr>
          <p:cNvSpPr/>
          <p:nvPr/>
        </p:nvSpPr>
        <p:spPr>
          <a:xfrm>
            <a:off x="4758518" y="2861844"/>
            <a:ext cx="2238233" cy="137929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chemeClr val="bg2">
                    <a:lumMod val="10000"/>
                  </a:schemeClr>
                </a:solidFill>
              </a:rPr>
              <a:t>Annual Performance Rating</a:t>
            </a:r>
          </a:p>
        </p:txBody>
      </p:sp>
      <p:sp>
        <p:nvSpPr>
          <p:cNvPr id="5" name="Oval 4">
            <a:extLst>
              <a:ext uri="{FF2B5EF4-FFF2-40B4-BE49-F238E27FC236}">
                <a16:creationId xmlns:a16="http://schemas.microsoft.com/office/drawing/2014/main" id="{B17C6392-31D1-4307-8A64-315AB8D0FC1C}"/>
              </a:ext>
            </a:extLst>
          </p:cNvPr>
          <p:cNvSpPr/>
          <p:nvPr/>
        </p:nvSpPr>
        <p:spPr>
          <a:xfrm>
            <a:off x="7845188" y="2861843"/>
            <a:ext cx="2238233" cy="137929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chemeClr val="bg2">
                    <a:lumMod val="10000"/>
                  </a:schemeClr>
                </a:solidFill>
              </a:rPr>
              <a:t>Ratings are made public on the datastore</a:t>
            </a:r>
          </a:p>
        </p:txBody>
      </p:sp>
      <p:sp>
        <p:nvSpPr>
          <p:cNvPr id="6" name="Oval 5">
            <a:extLst>
              <a:ext uri="{FF2B5EF4-FFF2-40B4-BE49-F238E27FC236}">
                <a16:creationId xmlns:a16="http://schemas.microsoft.com/office/drawing/2014/main" id="{49267BFA-91A8-4456-A560-B7285A0A3653}"/>
              </a:ext>
            </a:extLst>
          </p:cNvPr>
          <p:cNvSpPr/>
          <p:nvPr/>
        </p:nvSpPr>
        <p:spPr>
          <a:xfrm>
            <a:off x="4626591" y="840274"/>
            <a:ext cx="2497539" cy="160877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2">
                    <a:lumMod val="10000"/>
                  </a:schemeClr>
                </a:solidFill>
              </a:rPr>
              <a:t>Used with a wide range of skills &amp; employment grant/contracts</a:t>
            </a:r>
          </a:p>
        </p:txBody>
      </p:sp>
      <p:sp>
        <p:nvSpPr>
          <p:cNvPr id="7" name="Oval 6">
            <a:extLst>
              <a:ext uri="{FF2B5EF4-FFF2-40B4-BE49-F238E27FC236}">
                <a16:creationId xmlns:a16="http://schemas.microsoft.com/office/drawing/2014/main" id="{AE98EDA8-65AD-4E34-9268-D2EF191A8E86}"/>
              </a:ext>
            </a:extLst>
          </p:cNvPr>
          <p:cNvSpPr/>
          <p:nvPr/>
        </p:nvSpPr>
        <p:spPr>
          <a:xfrm>
            <a:off x="4758518" y="4653938"/>
            <a:ext cx="2238233" cy="137929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chemeClr val="bg2">
                    <a:lumMod val="10000"/>
                  </a:schemeClr>
                </a:solidFill>
              </a:rPr>
              <a:t>Making best use of existing data</a:t>
            </a:r>
          </a:p>
        </p:txBody>
      </p:sp>
      <p:sp>
        <p:nvSpPr>
          <p:cNvPr id="8" name="Oval 7">
            <a:extLst>
              <a:ext uri="{FF2B5EF4-FFF2-40B4-BE49-F238E27FC236}">
                <a16:creationId xmlns:a16="http://schemas.microsoft.com/office/drawing/2014/main" id="{AF392A2B-AB83-46AE-9FA0-F2D312D203C0}"/>
              </a:ext>
            </a:extLst>
          </p:cNvPr>
          <p:cNvSpPr/>
          <p:nvPr/>
        </p:nvSpPr>
        <p:spPr>
          <a:xfrm>
            <a:off x="1671848" y="2946316"/>
            <a:ext cx="2238233" cy="137929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chemeClr val="bg2">
                    <a:lumMod val="10000"/>
                  </a:schemeClr>
                </a:solidFill>
              </a:rPr>
              <a:t>Used by Funders, Primes &amp; subcontractors</a:t>
            </a:r>
          </a:p>
        </p:txBody>
      </p:sp>
      <p:cxnSp>
        <p:nvCxnSpPr>
          <p:cNvPr id="10" name="Straight Connector 9">
            <a:extLst>
              <a:ext uri="{FF2B5EF4-FFF2-40B4-BE49-F238E27FC236}">
                <a16:creationId xmlns:a16="http://schemas.microsoft.com/office/drawing/2014/main" id="{A2E8B40C-528C-4814-97B3-AE8AA025BCA7}"/>
              </a:ext>
            </a:extLst>
          </p:cNvPr>
          <p:cNvCxnSpPr>
            <a:cxnSpLocks/>
            <a:stCxn id="6" idx="4"/>
            <a:endCxn id="4" idx="0"/>
          </p:cNvCxnSpPr>
          <p:nvPr/>
        </p:nvCxnSpPr>
        <p:spPr>
          <a:xfrm>
            <a:off x="5875361" y="2449047"/>
            <a:ext cx="2274" cy="4127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6A878D1-A9A7-478E-AEAD-469B13739242}"/>
              </a:ext>
            </a:extLst>
          </p:cNvPr>
          <p:cNvCxnSpPr>
            <a:cxnSpLocks/>
          </p:cNvCxnSpPr>
          <p:nvPr/>
        </p:nvCxnSpPr>
        <p:spPr>
          <a:xfrm flipH="1">
            <a:off x="7008124" y="3551491"/>
            <a:ext cx="8370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3EEE36B-FE69-4CE0-90A8-4A5406C7AA6E}"/>
              </a:ext>
            </a:extLst>
          </p:cNvPr>
          <p:cNvCxnSpPr/>
          <p:nvPr/>
        </p:nvCxnSpPr>
        <p:spPr>
          <a:xfrm>
            <a:off x="5877634" y="4241140"/>
            <a:ext cx="0" cy="4127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E73DAA2-733D-4E7E-899B-32E487B298C9}"/>
              </a:ext>
            </a:extLst>
          </p:cNvPr>
          <p:cNvCxnSpPr>
            <a:cxnSpLocks/>
          </p:cNvCxnSpPr>
          <p:nvPr/>
        </p:nvCxnSpPr>
        <p:spPr>
          <a:xfrm flipH="1">
            <a:off x="3910081" y="3551491"/>
            <a:ext cx="83706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4723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2DA1F-DB92-4F2A-955B-4CEDBFF2C951}"/>
              </a:ext>
            </a:extLst>
          </p:cNvPr>
          <p:cNvSpPr>
            <a:spLocks noGrp="1"/>
          </p:cNvSpPr>
          <p:nvPr>
            <p:ph type="title"/>
          </p:nvPr>
        </p:nvSpPr>
        <p:spPr>
          <a:xfrm>
            <a:off x="510654" y="160408"/>
            <a:ext cx="2601036" cy="1325563"/>
          </a:xfrm>
        </p:spPr>
        <p:txBody>
          <a:bodyPr/>
          <a:lstStyle/>
          <a:p>
            <a:r>
              <a:rPr lang="en-GB" sz="2400" dirty="0"/>
              <a:t>Grant Performance</a:t>
            </a:r>
          </a:p>
        </p:txBody>
      </p:sp>
      <p:pic>
        <p:nvPicPr>
          <p:cNvPr id="4" name="Picture 3">
            <a:extLst>
              <a:ext uri="{FF2B5EF4-FFF2-40B4-BE49-F238E27FC236}">
                <a16:creationId xmlns:a16="http://schemas.microsoft.com/office/drawing/2014/main" id="{8D1BB4C6-52C6-440B-9240-D8028C7DAEDA}"/>
              </a:ext>
            </a:extLst>
          </p:cNvPr>
          <p:cNvPicPr>
            <a:picLocks noChangeAspect="1"/>
          </p:cNvPicPr>
          <p:nvPr/>
        </p:nvPicPr>
        <p:blipFill>
          <a:blip r:embed="rId3"/>
          <a:stretch>
            <a:fillRect/>
          </a:stretch>
        </p:blipFill>
        <p:spPr>
          <a:xfrm>
            <a:off x="2796631" y="1113347"/>
            <a:ext cx="6588732" cy="2511374"/>
          </a:xfrm>
          <a:prstGeom prst="rect">
            <a:avLst/>
          </a:prstGeom>
        </p:spPr>
      </p:pic>
      <p:pic>
        <p:nvPicPr>
          <p:cNvPr id="5" name="Picture 4">
            <a:extLst>
              <a:ext uri="{FF2B5EF4-FFF2-40B4-BE49-F238E27FC236}">
                <a16:creationId xmlns:a16="http://schemas.microsoft.com/office/drawing/2014/main" id="{3262BB99-5CF2-4550-88FF-3362F0F47E4B}"/>
              </a:ext>
            </a:extLst>
          </p:cNvPr>
          <p:cNvPicPr>
            <a:picLocks noChangeAspect="1"/>
          </p:cNvPicPr>
          <p:nvPr/>
        </p:nvPicPr>
        <p:blipFill>
          <a:blip r:embed="rId4"/>
          <a:stretch>
            <a:fillRect/>
          </a:stretch>
        </p:blipFill>
        <p:spPr>
          <a:xfrm>
            <a:off x="2806637" y="3747551"/>
            <a:ext cx="6578726" cy="2470638"/>
          </a:xfrm>
          <a:prstGeom prst="rect">
            <a:avLst/>
          </a:prstGeom>
        </p:spPr>
      </p:pic>
    </p:spTree>
    <p:extLst>
      <p:ext uri="{BB962C8B-B14F-4D97-AF65-F5344CB8AC3E}">
        <p14:creationId xmlns:p14="http://schemas.microsoft.com/office/powerpoint/2010/main" val="3806246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FCFC3-CAD6-4511-A125-955668173D51}"/>
              </a:ext>
            </a:extLst>
          </p:cNvPr>
          <p:cNvSpPr>
            <a:spLocks noGrp="1"/>
          </p:cNvSpPr>
          <p:nvPr>
            <p:ph type="title"/>
          </p:nvPr>
        </p:nvSpPr>
        <p:spPr>
          <a:xfrm>
            <a:off x="0" y="0"/>
            <a:ext cx="4283242" cy="753979"/>
          </a:xfrm>
        </p:spPr>
        <p:txBody>
          <a:bodyPr>
            <a:normAutofit/>
          </a:bodyPr>
          <a:lstStyle/>
          <a:p>
            <a:r>
              <a:rPr lang="en-US" altLang="en-US" sz="2400" dirty="0"/>
              <a:t>Quality: Participant Satisfaction</a:t>
            </a:r>
            <a:endParaRPr lang="en-GB" sz="2400" dirty="0"/>
          </a:p>
        </p:txBody>
      </p:sp>
      <p:graphicFrame>
        <p:nvGraphicFramePr>
          <p:cNvPr id="81" name="Table 80">
            <a:extLst>
              <a:ext uri="{FF2B5EF4-FFF2-40B4-BE49-F238E27FC236}">
                <a16:creationId xmlns:a16="http://schemas.microsoft.com/office/drawing/2014/main" id="{212919B2-CD49-4467-8B6C-9ED98E24B625}"/>
              </a:ext>
            </a:extLst>
          </p:cNvPr>
          <p:cNvGraphicFramePr>
            <a:graphicFrameLocks noGrp="1"/>
          </p:cNvGraphicFramePr>
          <p:nvPr>
            <p:extLst>
              <p:ext uri="{D42A27DB-BD31-4B8C-83A1-F6EECF244321}">
                <p14:modId xmlns:p14="http://schemas.microsoft.com/office/powerpoint/2010/main" val="763415781"/>
              </p:ext>
            </p:extLst>
          </p:nvPr>
        </p:nvGraphicFramePr>
        <p:xfrm>
          <a:off x="1419366" y="576572"/>
          <a:ext cx="8693624" cy="1767840"/>
        </p:xfrm>
        <a:graphic>
          <a:graphicData uri="http://schemas.openxmlformats.org/drawingml/2006/table">
            <a:tbl>
              <a:tblPr firstRow="1" bandRow="1">
                <a:tableStyleId>{0505E3EF-67EA-436B-97B2-0124C06EBD24}</a:tableStyleId>
              </a:tblPr>
              <a:tblGrid>
                <a:gridCol w="1621487">
                  <a:extLst>
                    <a:ext uri="{9D8B030D-6E8A-4147-A177-3AD203B41FA5}">
                      <a16:colId xmlns:a16="http://schemas.microsoft.com/office/drawing/2014/main" val="4132807767"/>
                    </a:ext>
                  </a:extLst>
                </a:gridCol>
                <a:gridCol w="1408990">
                  <a:extLst>
                    <a:ext uri="{9D8B030D-6E8A-4147-A177-3AD203B41FA5}">
                      <a16:colId xmlns:a16="http://schemas.microsoft.com/office/drawing/2014/main" val="1586079320"/>
                    </a:ext>
                  </a:extLst>
                </a:gridCol>
                <a:gridCol w="3419343">
                  <a:extLst>
                    <a:ext uri="{9D8B030D-6E8A-4147-A177-3AD203B41FA5}">
                      <a16:colId xmlns:a16="http://schemas.microsoft.com/office/drawing/2014/main" val="4137503571"/>
                    </a:ext>
                  </a:extLst>
                </a:gridCol>
                <a:gridCol w="2243804">
                  <a:extLst>
                    <a:ext uri="{9D8B030D-6E8A-4147-A177-3AD203B41FA5}">
                      <a16:colId xmlns:a16="http://schemas.microsoft.com/office/drawing/2014/main" val="154250431"/>
                    </a:ext>
                  </a:extLst>
                </a:gridCol>
              </a:tblGrid>
              <a:tr h="512426">
                <a:tc>
                  <a:txBody>
                    <a:bodyPr/>
                    <a:lstStyle/>
                    <a:p>
                      <a:r>
                        <a:rPr lang="en-GB" sz="1400" b="0" kern="1200" dirty="0">
                          <a:solidFill>
                            <a:schemeClr val="tx1"/>
                          </a:solidFill>
                          <a:latin typeface="+mj-lt"/>
                          <a:ea typeface="+mj-ea"/>
                          <a:cs typeface="+mj-cs"/>
                        </a:rPr>
                        <a:t>Key Performance Area (KPA)</a:t>
                      </a:r>
                    </a:p>
                  </a:txBody>
                  <a:tcPr>
                    <a:solidFill>
                      <a:srgbClr val="00B0F0"/>
                    </a:solidFill>
                  </a:tcPr>
                </a:tc>
                <a:tc>
                  <a:txBody>
                    <a:bodyPr/>
                    <a:lstStyle/>
                    <a:p>
                      <a:r>
                        <a:rPr lang="en-GB" sz="1400" b="0" kern="1200" dirty="0">
                          <a:solidFill>
                            <a:schemeClr val="tx1"/>
                          </a:solidFill>
                          <a:latin typeface="+mj-lt"/>
                          <a:ea typeface="+mj-ea"/>
                          <a:cs typeface="+mj-cs"/>
                        </a:rPr>
                        <a:t>Weighting</a:t>
                      </a:r>
                    </a:p>
                  </a:txBody>
                  <a:tcPr>
                    <a:solidFill>
                      <a:srgbClr val="00B0F0"/>
                    </a:solidFill>
                  </a:tcPr>
                </a:tc>
                <a:tc>
                  <a:txBody>
                    <a:bodyPr/>
                    <a:lstStyle/>
                    <a:p>
                      <a:r>
                        <a:rPr lang="en-GB" sz="1400" b="0" kern="1200" dirty="0">
                          <a:solidFill>
                            <a:schemeClr val="tx1"/>
                          </a:solidFill>
                          <a:latin typeface="+mj-lt"/>
                          <a:ea typeface="+mj-ea"/>
                          <a:cs typeface="+mj-cs"/>
                        </a:rPr>
                        <a:t>Indicators </a:t>
                      </a:r>
                    </a:p>
                  </a:txBody>
                  <a:tcPr>
                    <a:solidFill>
                      <a:srgbClr val="00B0F0"/>
                    </a:solidFill>
                  </a:tcPr>
                </a:tc>
                <a:tc>
                  <a:txBody>
                    <a:bodyPr/>
                    <a:lstStyle/>
                    <a:p>
                      <a:r>
                        <a:rPr lang="en-GB" sz="1400" b="0" kern="1200" dirty="0">
                          <a:solidFill>
                            <a:schemeClr val="tx1"/>
                          </a:solidFill>
                          <a:latin typeface="+mj-lt"/>
                          <a:ea typeface="+mj-ea"/>
                          <a:cs typeface="+mj-cs"/>
                        </a:rPr>
                        <a:t>Weighting of indicator within KPA</a:t>
                      </a:r>
                    </a:p>
                  </a:txBody>
                  <a:tcPr>
                    <a:solidFill>
                      <a:srgbClr val="00B0F0"/>
                    </a:solidFill>
                  </a:tcPr>
                </a:tc>
                <a:extLst>
                  <a:ext uri="{0D108BD9-81ED-4DB2-BD59-A6C34878D82A}">
                    <a16:rowId xmlns:a16="http://schemas.microsoft.com/office/drawing/2014/main" val="3692982451"/>
                  </a:ext>
                </a:extLst>
              </a:tr>
              <a:tr h="236832">
                <a:tc rowSpan="3">
                  <a:txBody>
                    <a:bodyPr/>
                    <a:lstStyle/>
                    <a:p>
                      <a:pPr marL="0" algn="l" defTabSz="914400" rtl="0" eaLnBrk="1" latinLnBrk="0" hangingPunct="1"/>
                      <a:r>
                        <a:rPr lang="en-GB" sz="1600" kern="1200" dirty="0">
                          <a:solidFill>
                            <a:schemeClr val="bg2">
                              <a:lumMod val="10000"/>
                            </a:schemeClr>
                          </a:solidFill>
                          <a:latin typeface="+mn-lt"/>
                          <a:ea typeface="+mn-ea"/>
                          <a:cs typeface="+mn-cs"/>
                        </a:rPr>
                        <a:t>Quality</a:t>
                      </a:r>
                    </a:p>
                  </a:txBody>
                  <a:tcPr/>
                </a:tc>
                <a:tc rowSpan="3">
                  <a:txBody>
                    <a:bodyPr/>
                    <a:lstStyle/>
                    <a:p>
                      <a:pPr marL="0" algn="l" defTabSz="914400" rtl="0" eaLnBrk="1" latinLnBrk="0" hangingPunct="1"/>
                      <a:r>
                        <a:rPr lang="en-GB" sz="1600" kern="1200" dirty="0">
                          <a:solidFill>
                            <a:schemeClr val="bg2">
                              <a:lumMod val="10000"/>
                            </a:schemeClr>
                          </a:solidFill>
                          <a:latin typeface="+mn-lt"/>
                          <a:ea typeface="+mn-ea"/>
                          <a:cs typeface="+mn-cs"/>
                        </a:rPr>
                        <a:t>30%</a:t>
                      </a:r>
                    </a:p>
                  </a:txBody>
                  <a:tcPr/>
                </a:tc>
                <a:tc>
                  <a:txBody>
                    <a:bodyPr/>
                    <a:lstStyle/>
                    <a:p>
                      <a:pPr marL="0" algn="l" defTabSz="914400" rtl="0" eaLnBrk="1" latinLnBrk="0" hangingPunct="1"/>
                      <a:r>
                        <a:rPr lang="en-GB" sz="1600" kern="1200" dirty="0">
                          <a:solidFill>
                            <a:schemeClr val="bg2">
                              <a:lumMod val="10000"/>
                            </a:schemeClr>
                          </a:solidFill>
                          <a:latin typeface="+mn-lt"/>
                          <a:ea typeface="+mn-ea"/>
                          <a:cs typeface="+mn-cs"/>
                        </a:rPr>
                        <a:t>Conversion Factor</a:t>
                      </a:r>
                    </a:p>
                  </a:txBody>
                  <a:tcPr/>
                </a:tc>
                <a:tc>
                  <a:txBody>
                    <a:bodyPr/>
                    <a:lstStyle/>
                    <a:p>
                      <a:pPr marL="0" algn="l" defTabSz="914400" rtl="0" eaLnBrk="1" latinLnBrk="0" hangingPunct="1"/>
                      <a:r>
                        <a:rPr lang="en-GB" sz="1600" kern="1200" dirty="0">
                          <a:solidFill>
                            <a:schemeClr val="bg2">
                              <a:lumMod val="10000"/>
                            </a:schemeClr>
                          </a:solidFill>
                          <a:latin typeface="+mn-lt"/>
                          <a:ea typeface="+mn-ea"/>
                          <a:cs typeface="+mn-cs"/>
                        </a:rPr>
                        <a:t>12%</a:t>
                      </a:r>
                    </a:p>
                  </a:txBody>
                  <a:tcPr/>
                </a:tc>
                <a:extLst>
                  <a:ext uri="{0D108BD9-81ED-4DB2-BD59-A6C34878D82A}">
                    <a16:rowId xmlns:a16="http://schemas.microsoft.com/office/drawing/2014/main" val="2513956674"/>
                  </a:ext>
                </a:extLst>
              </a:tr>
              <a:tr h="236832">
                <a:tc vMerge="1">
                  <a:txBody>
                    <a:bodyPr/>
                    <a:lstStyle/>
                    <a:p>
                      <a:endParaRPr lang="en-GB"/>
                    </a:p>
                  </a:txBody>
                  <a:tcPr/>
                </a:tc>
                <a:tc vMerge="1">
                  <a:txBody>
                    <a:bodyPr/>
                    <a:lstStyle/>
                    <a:p>
                      <a:endParaRPr lang="en-GB"/>
                    </a:p>
                  </a:txBody>
                  <a:tcPr/>
                </a:tc>
                <a:tc>
                  <a:txBody>
                    <a:bodyPr/>
                    <a:lstStyle/>
                    <a:p>
                      <a:pPr marL="0" algn="l" defTabSz="914400" rtl="0" eaLnBrk="1" latinLnBrk="0" hangingPunct="1"/>
                      <a:r>
                        <a:rPr lang="en-GB" sz="1600" kern="1200" dirty="0">
                          <a:solidFill>
                            <a:schemeClr val="bg2">
                              <a:lumMod val="10000"/>
                            </a:schemeClr>
                          </a:solidFill>
                          <a:latin typeface="+mn-lt"/>
                          <a:ea typeface="+mn-ea"/>
                          <a:cs typeface="+mn-cs"/>
                        </a:rPr>
                        <a:t>Self-Assessment of quality</a:t>
                      </a:r>
                    </a:p>
                  </a:txBody>
                  <a:tcPr>
                    <a:solidFill>
                      <a:srgbClr val="E1E1E1"/>
                    </a:solidFill>
                  </a:tcPr>
                </a:tc>
                <a:tc>
                  <a:txBody>
                    <a:bodyPr/>
                    <a:lstStyle/>
                    <a:p>
                      <a:pPr marL="0" algn="l" defTabSz="914400" rtl="0" eaLnBrk="1" latinLnBrk="0" hangingPunct="1"/>
                      <a:r>
                        <a:rPr lang="en-GB" sz="1600" kern="1200" dirty="0">
                          <a:solidFill>
                            <a:schemeClr val="bg2">
                              <a:lumMod val="10000"/>
                            </a:schemeClr>
                          </a:solidFill>
                          <a:latin typeface="+mn-lt"/>
                          <a:ea typeface="+mn-ea"/>
                          <a:cs typeface="+mn-cs"/>
                        </a:rPr>
                        <a:t>9%</a:t>
                      </a:r>
                    </a:p>
                  </a:txBody>
                  <a:tcPr>
                    <a:solidFill>
                      <a:srgbClr val="E1E1E1"/>
                    </a:solidFill>
                  </a:tcPr>
                </a:tc>
                <a:extLst>
                  <a:ext uri="{0D108BD9-81ED-4DB2-BD59-A6C34878D82A}">
                    <a16:rowId xmlns:a16="http://schemas.microsoft.com/office/drawing/2014/main" val="2040981819"/>
                  </a:ext>
                </a:extLst>
              </a:tr>
              <a:tr h="402615">
                <a:tc vMerge="1">
                  <a:txBody>
                    <a:bodyPr/>
                    <a:lstStyle/>
                    <a:p>
                      <a:endParaRPr lang="en-GB"/>
                    </a:p>
                  </a:txBody>
                  <a:tcPr/>
                </a:tc>
                <a:tc vMerge="1">
                  <a:txBody>
                    <a:bodyPr/>
                    <a:lstStyle/>
                    <a:p>
                      <a:endParaRPr lang="en-GB"/>
                    </a:p>
                  </a:txBody>
                  <a:tcPr/>
                </a:tc>
                <a:tc>
                  <a:txBody>
                    <a:bodyPr/>
                    <a:lstStyle/>
                    <a:p>
                      <a:pPr marL="0" algn="l" defTabSz="914400" rtl="0" eaLnBrk="1" latinLnBrk="0" hangingPunct="1"/>
                      <a:r>
                        <a:rPr lang="en-GB" sz="1600" kern="1200" dirty="0">
                          <a:solidFill>
                            <a:schemeClr val="bg2">
                              <a:lumMod val="10000"/>
                            </a:schemeClr>
                          </a:solidFill>
                          <a:latin typeface="+mn-lt"/>
                          <a:ea typeface="+mn-ea"/>
                          <a:cs typeface="+mn-cs"/>
                        </a:rPr>
                        <a:t>Participation satisfaction</a:t>
                      </a:r>
                    </a:p>
                  </a:txBody>
                  <a:tcPr>
                    <a:solidFill>
                      <a:srgbClr val="E1E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bg2">
                              <a:lumMod val="10000"/>
                            </a:schemeClr>
                          </a:solidFill>
                          <a:latin typeface="+mn-lt"/>
                          <a:ea typeface="+mn-ea"/>
                          <a:cs typeface="+mn-cs"/>
                        </a:rPr>
                        <a:t>9%</a:t>
                      </a:r>
                    </a:p>
                    <a:p>
                      <a:pPr marL="0" algn="l" defTabSz="914400" rtl="0" eaLnBrk="1" latinLnBrk="0" hangingPunct="1"/>
                      <a:endParaRPr lang="en-GB" sz="1600" kern="1200" dirty="0">
                        <a:solidFill>
                          <a:schemeClr val="bg2">
                            <a:lumMod val="10000"/>
                          </a:schemeClr>
                        </a:solidFill>
                        <a:latin typeface="+mn-lt"/>
                        <a:ea typeface="+mn-ea"/>
                        <a:cs typeface="+mn-cs"/>
                      </a:endParaRPr>
                    </a:p>
                  </a:txBody>
                  <a:tcPr>
                    <a:solidFill>
                      <a:srgbClr val="E1E1E1"/>
                    </a:solidFill>
                  </a:tcPr>
                </a:tc>
                <a:extLst>
                  <a:ext uri="{0D108BD9-81ED-4DB2-BD59-A6C34878D82A}">
                    <a16:rowId xmlns:a16="http://schemas.microsoft.com/office/drawing/2014/main" val="2782334811"/>
                  </a:ext>
                </a:extLst>
              </a:tr>
            </a:tbl>
          </a:graphicData>
        </a:graphic>
      </p:graphicFrame>
      <p:graphicFrame>
        <p:nvGraphicFramePr>
          <p:cNvPr id="83" name="Table 82">
            <a:extLst>
              <a:ext uri="{FF2B5EF4-FFF2-40B4-BE49-F238E27FC236}">
                <a16:creationId xmlns:a16="http://schemas.microsoft.com/office/drawing/2014/main" id="{6AC95F9B-E105-4681-9607-4E246891B81F}"/>
              </a:ext>
            </a:extLst>
          </p:cNvPr>
          <p:cNvGraphicFramePr>
            <a:graphicFrameLocks noGrp="1"/>
          </p:cNvGraphicFramePr>
          <p:nvPr>
            <p:extLst>
              <p:ext uri="{D42A27DB-BD31-4B8C-83A1-F6EECF244321}">
                <p14:modId xmlns:p14="http://schemas.microsoft.com/office/powerpoint/2010/main" val="2735133755"/>
              </p:ext>
            </p:extLst>
          </p:nvPr>
        </p:nvGraphicFramePr>
        <p:xfrm>
          <a:off x="638032" y="2247343"/>
          <a:ext cx="10642979" cy="4000083"/>
        </p:xfrm>
        <a:graphic>
          <a:graphicData uri="http://schemas.openxmlformats.org/drawingml/2006/table">
            <a:tbl>
              <a:tblPr firstRow="1" bandRow="1">
                <a:tableStyleId>{F2DE63D5-997A-4646-A377-4702673A728D}</a:tableStyleId>
              </a:tblPr>
              <a:tblGrid>
                <a:gridCol w="10642979">
                  <a:extLst>
                    <a:ext uri="{9D8B030D-6E8A-4147-A177-3AD203B41FA5}">
                      <a16:colId xmlns:a16="http://schemas.microsoft.com/office/drawing/2014/main" val="2642295508"/>
                    </a:ext>
                  </a:extLst>
                </a:gridCol>
              </a:tblGrid>
              <a:tr h="1291370">
                <a:tc>
                  <a:txBody>
                    <a:bodyPr/>
                    <a:lstStyle/>
                    <a:p>
                      <a:r>
                        <a:rPr lang="en-GB" sz="1400" b="0" kern="1200" dirty="0">
                          <a:solidFill>
                            <a:schemeClr val="tx1"/>
                          </a:solidFill>
                          <a:latin typeface="+mj-lt"/>
                          <a:ea typeface="+mj-ea"/>
                          <a:cs typeface="+mj-cs"/>
                        </a:rPr>
                        <a:t>What do you think of your advisor/trainer’s?</a:t>
                      </a:r>
                    </a:p>
                    <a:p>
                      <a:r>
                        <a:rPr lang="en-GB" sz="1400" b="0" kern="1200" dirty="0">
                          <a:solidFill>
                            <a:schemeClr val="tx1"/>
                          </a:solidFill>
                          <a:latin typeface="+mj-lt"/>
                          <a:ea typeface="+mj-ea"/>
                          <a:cs typeface="+mj-cs"/>
                        </a:rPr>
                        <a:t>Knowledge of the subject </a:t>
                      </a:r>
                    </a:p>
                    <a:p>
                      <a:r>
                        <a:rPr lang="en-GB" sz="1400" b="0" kern="1200" dirty="0">
                          <a:solidFill>
                            <a:schemeClr val="tx1"/>
                          </a:solidFill>
                          <a:latin typeface="+mj-lt"/>
                          <a:ea typeface="+mj-ea"/>
                          <a:cs typeface="+mj-cs"/>
                        </a:rPr>
                        <a:t>Understanding of your needs</a:t>
                      </a:r>
                    </a:p>
                    <a:p>
                      <a:r>
                        <a:rPr lang="en-GB" sz="1400" b="0" kern="1200" dirty="0">
                          <a:solidFill>
                            <a:schemeClr val="tx1"/>
                          </a:solidFill>
                          <a:latin typeface="+mj-lt"/>
                          <a:ea typeface="+mj-ea"/>
                          <a:cs typeface="+mj-cs"/>
                        </a:rPr>
                        <a:t>Support in setting targets to help you achieve your goals</a:t>
                      </a:r>
                    </a:p>
                    <a:p>
                      <a:r>
                        <a:rPr lang="en-GB" sz="1400" b="0" kern="1200" dirty="0">
                          <a:solidFill>
                            <a:schemeClr val="tx1"/>
                          </a:solidFill>
                          <a:latin typeface="+mj-lt"/>
                          <a:ea typeface="+mj-ea"/>
                          <a:cs typeface="+mj-cs"/>
                        </a:rPr>
                        <a:t>Help with finding other support for you</a:t>
                      </a:r>
                    </a:p>
                    <a:p>
                      <a:r>
                        <a:rPr lang="en-GB" sz="1400" b="0" kern="1200" dirty="0">
                          <a:solidFill>
                            <a:schemeClr val="tx1"/>
                          </a:solidFill>
                          <a:latin typeface="+mj-lt"/>
                          <a:ea typeface="+mj-ea"/>
                          <a:cs typeface="+mj-cs"/>
                        </a:rPr>
                        <a:t>Support with helping you to plan your next steps</a:t>
                      </a:r>
                    </a:p>
                  </a:txBody>
                  <a:tcPr>
                    <a:solidFill>
                      <a:srgbClr val="00B0F0"/>
                    </a:solidFill>
                  </a:tcPr>
                </a:tc>
                <a:extLst>
                  <a:ext uri="{0D108BD9-81ED-4DB2-BD59-A6C34878D82A}">
                    <a16:rowId xmlns:a16="http://schemas.microsoft.com/office/drawing/2014/main" val="2933928005"/>
                  </a:ext>
                </a:extLst>
              </a:tr>
              <a:tr h="19514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800" kern="1200" dirty="0"/>
                        <a:t>How has this activity made a difference to you?</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u="none" strike="noStrike" kern="1200" cap="none" normalizeH="0" baseline="0" dirty="0">
                          <a:ln>
                            <a:noFill/>
                          </a:ln>
                          <a:effectLst/>
                        </a:rPr>
                        <a:t>		             Improved             Improved             Not	      Got Worse     Got much</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u="none" strike="noStrike" kern="1200" cap="none" normalizeH="0" baseline="0" dirty="0">
                          <a:ln>
                            <a:noFill/>
                          </a:ln>
                          <a:effectLst/>
                        </a:rPr>
                        <a:t>		             a lot                     a little                   Changed	                              worse</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u="none" strike="noStrike" kern="1200" cap="none" normalizeH="0" baseline="0" dirty="0">
                          <a:ln>
                            <a:noFill/>
                          </a:ln>
                          <a:effectLst/>
                        </a:rPr>
                        <a:t>My confidence has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u="none" strike="noStrike" kern="1200" cap="none" normalizeH="0" baseline="0" dirty="0">
                          <a:ln>
                            <a:noFill/>
                          </a:ln>
                          <a:effectLst/>
                        </a:rPr>
                        <a:t>My skills have</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u="none" strike="noStrike" kern="1200" cap="none" normalizeH="0" baseline="0" dirty="0">
                          <a:ln>
                            <a:noFill/>
                          </a:ln>
                          <a:effectLst/>
                        </a:rPr>
                        <a:t>My prospects of getting a job have</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u="none" strike="noStrike" kern="1200" cap="none" normalizeH="0" baseline="0" dirty="0">
                          <a:ln>
                            <a:noFill/>
                          </a:ln>
                          <a:effectLst/>
                        </a:rPr>
                        <a:t>My knowledge of the options open to me has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u="none" strike="noStrike" kern="1200" cap="none" normalizeH="0" baseline="0" dirty="0">
                          <a:ln>
                            <a:noFill/>
                          </a:ln>
                          <a:effectLst/>
                        </a:rPr>
                        <a:t>My motivation to make the next steps has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u="none" strike="noStrike" kern="1200" cap="none" normalizeH="0" baseline="0" dirty="0">
                          <a:ln>
                            <a:noFill/>
                          </a:ln>
                          <a:effectLst/>
                        </a:rPr>
                        <a:t>My ability to manage my time and responsibility has</a:t>
                      </a:r>
                      <a:endParaRPr kumimoji="0" lang="en-GB" sz="1400" b="0" i="0" u="none" strike="noStrike" kern="1200" cap="none" normalizeH="0" baseline="0" dirty="0">
                        <a:ln>
                          <a:noFill/>
                        </a:ln>
                        <a:solidFill>
                          <a:schemeClr val="tx1"/>
                        </a:solidFill>
                        <a:effectLst/>
                        <a:latin typeface="+mn-lt"/>
                        <a:ea typeface="+mn-ea"/>
                        <a:cs typeface="+mn-cs"/>
                      </a:endParaRPr>
                    </a:p>
                  </a:txBody>
                  <a:tcPr/>
                </a:tc>
                <a:extLst>
                  <a:ext uri="{0D108BD9-81ED-4DB2-BD59-A6C34878D82A}">
                    <a16:rowId xmlns:a16="http://schemas.microsoft.com/office/drawing/2014/main" val="15569103"/>
                  </a:ext>
                </a:extLst>
              </a:tr>
              <a:tr h="555843">
                <a:tc>
                  <a:txBody>
                    <a:bodyPr/>
                    <a:lstStyle/>
                    <a:p>
                      <a:r>
                        <a:rPr lang="en-GB" sz="1400" dirty="0"/>
                        <a:t>Overall, how satisfied or dissatisfied were you with the activity</a:t>
                      </a:r>
                    </a:p>
                  </a:txBody>
                  <a:tcPr/>
                </a:tc>
                <a:extLst>
                  <a:ext uri="{0D108BD9-81ED-4DB2-BD59-A6C34878D82A}">
                    <a16:rowId xmlns:a16="http://schemas.microsoft.com/office/drawing/2014/main" val="3581176409"/>
                  </a:ext>
                </a:extLst>
              </a:tr>
            </a:tbl>
          </a:graphicData>
        </a:graphic>
      </p:graphicFrame>
    </p:spTree>
    <p:extLst>
      <p:ext uri="{BB962C8B-B14F-4D97-AF65-F5344CB8AC3E}">
        <p14:creationId xmlns:p14="http://schemas.microsoft.com/office/powerpoint/2010/main" val="1763341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4902159-2742-44D3-AB6B-2A7DC8D200F6}"/>
              </a:ext>
            </a:extLst>
          </p:cNvPr>
          <p:cNvSpPr>
            <a:spLocks noGrp="1"/>
          </p:cNvSpPr>
          <p:nvPr>
            <p:ph type="title"/>
          </p:nvPr>
        </p:nvSpPr>
        <p:spPr>
          <a:xfrm>
            <a:off x="109182" y="198649"/>
            <a:ext cx="5120544" cy="576571"/>
          </a:xfrm>
        </p:spPr>
        <p:txBody>
          <a:bodyPr>
            <a:normAutofit/>
          </a:bodyPr>
          <a:lstStyle/>
          <a:p>
            <a:r>
              <a:rPr lang="en-US" altLang="en-US" sz="2400" dirty="0"/>
              <a:t>Quality: Participant Satisfaction</a:t>
            </a:r>
            <a:endParaRPr lang="en-GB" sz="2400" dirty="0"/>
          </a:p>
        </p:txBody>
      </p:sp>
      <p:pic>
        <p:nvPicPr>
          <p:cNvPr id="5" name="Picture 4">
            <a:extLst>
              <a:ext uri="{FF2B5EF4-FFF2-40B4-BE49-F238E27FC236}">
                <a16:creationId xmlns:a16="http://schemas.microsoft.com/office/drawing/2014/main" id="{87BB55C0-0C58-41B7-82E8-D74FA980C9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941" t="24467" r="16888" b="21542"/>
          <a:stretch>
            <a:fillRect/>
          </a:stretch>
        </p:blipFill>
        <p:spPr bwMode="auto">
          <a:xfrm>
            <a:off x="7105271" y="2234554"/>
            <a:ext cx="3902075"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0B06A5EF-9F4A-4D40-972A-75A1B9814FB7}"/>
              </a:ext>
            </a:extLst>
          </p:cNvPr>
          <p:cNvPicPr>
            <a:picLocks noChangeAspect="1"/>
          </p:cNvPicPr>
          <p:nvPr/>
        </p:nvPicPr>
        <p:blipFill>
          <a:blip r:embed="rId4"/>
          <a:stretch>
            <a:fillRect/>
          </a:stretch>
        </p:blipFill>
        <p:spPr>
          <a:xfrm>
            <a:off x="1184654" y="775220"/>
            <a:ext cx="4735772" cy="5115769"/>
          </a:xfrm>
          <a:prstGeom prst="rect">
            <a:avLst/>
          </a:prstGeom>
        </p:spPr>
      </p:pic>
    </p:spTree>
    <p:extLst>
      <p:ext uri="{BB962C8B-B14F-4D97-AF65-F5344CB8AC3E}">
        <p14:creationId xmlns:p14="http://schemas.microsoft.com/office/powerpoint/2010/main" val="2714027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3E1F41-B6C7-4157-B349-F9536EF272F4}"/>
              </a:ext>
            </a:extLst>
          </p:cNvPr>
          <p:cNvSpPr>
            <a:spLocks noGrp="1"/>
          </p:cNvSpPr>
          <p:nvPr>
            <p:ph type="title"/>
          </p:nvPr>
        </p:nvSpPr>
        <p:spPr>
          <a:xfrm>
            <a:off x="109182" y="79551"/>
            <a:ext cx="3815686" cy="576571"/>
          </a:xfrm>
        </p:spPr>
        <p:txBody>
          <a:bodyPr>
            <a:normAutofit/>
          </a:bodyPr>
          <a:lstStyle/>
          <a:p>
            <a:r>
              <a:rPr lang="en-US" altLang="en-US" sz="2400" dirty="0"/>
              <a:t>Quality: Self-Assessment</a:t>
            </a:r>
            <a:endParaRPr lang="en-GB" sz="2400" dirty="0"/>
          </a:p>
        </p:txBody>
      </p:sp>
      <p:graphicFrame>
        <p:nvGraphicFramePr>
          <p:cNvPr id="5" name="Table 4">
            <a:extLst>
              <a:ext uri="{FF2B5EF4-FFF2-40B4-BE49-F238E27FC236}">
                <a16:creationId xmlns:a16="http://schemas.microsoft.com/office/drawing/2014/main" id="{F584C9B4-3222-4980-AEAB-012D4102DA5B}"/>
              </a:ext>
            </a:extLst>
          </p:cNvPr>
          <p:cNvGraphicFramePr>
            <a:graphicFrameLocks noGrp="1"/>
          </p:cNvGraphicFramePr>
          <p:nvPr>
            <p:extLst>
              <p:ext uri="{D42A27DB-BD31-4B8C-83A1-F6EECF244321}">
                <p14:modId xmlns:p14="http://schemas.microsoft.com/office/powerpoint/2010/main" val="3471296847"/>
              </p:ext>
            </p:extLst>
          </p:nvPr>
        </p:nvGraphicFramePr>
        <p:xfrm>
          <a:off x="1392072" y="656122"/>
          <a:ext cx="8672792" cy="1767840"/>
        </p:xfrm>
        <a:graphic>
          <a:graphicData uri="http://schemas.openxmlformats.org/drawingml/2006/table">
            <a:tbl>
              <a:tblPr firstRow="1" bandRow="1">
                <a:tableStyleId>{0505E3EF-67EA-436B-97B2-0124C06EBD24}</a:tableStyleId>
              </a:tblPr>
              <a:tblGrid>
                <a:gridCol w="1600655">
                  <a:extLst>
                    <a:ext uri="{9D8B030D-6E8A-4147-A177-3AD203B41FA5}">
                      <a16:colId xmlns:a16="http://schemas.microsoft.com/office/drawing/2014/main" val="4132807767"/>
                    </a:ext>
                  </a:extLst>
                </a:gridCol>
                <a:gridCol w="1408990">
                  <a:extLst>
                    <a:ext uri="{9D8B030D-6E8A-4147-A177-3AD203B41FA5}">
                      <a16:colId xmlns:a16="http://schemas.microsoft.com/office/drawing/2014/main" val="1586079320"/>
                    </a:ext>
                  </a:extLst>
                </a:gridCol>
                <a:gridCol w="3419343">
                  <a:extLst>
                    <a:ext uri="{9D8B030D-6E8A-4147-A177-3AD203B41FA5}">
                      <a16:colId xmlns:a16="http://schemas.microsoft.com/office/drawing/2014/main" val="4137503571"/>
                    </a:ext>
                  </a:extLst>
                </a:gridCol>
                <a:gridCol w="2243804">
                  <a:extLst>
                    <a:ext uri="{9D8B030D-6E8A-4147-A177-3AD203B41FA5}">
                      <a16:colId xmlns:a16="http://schemas.microsoft.com/office/drawing/2014/main" val="154250431"/>
                    </a:ext>
                  </a:extLst>
                </a:gridCol>
              </a:tblGrid>
              <a:tr h="475723">
                <a:tc>
                  <a:txBody>
                    <a:bodyPr/>
                    <a:lstStyle/>
                    <a:p>
                      <a:r>
                        <a:rPr lang="en-GB" sz="1400" b="0" kern="1200" dirty="0">
                          <a:solidFill>
                            <a:schemeClr val="tx1"/>
                          </a:solidFill>
                          <a:latin typeface="+mj-lt"/>
                          <a:ea typeface="+mj-ea"/>
                          <a:cs typeface="+mj-cs"/>
                        </a:rPr>
                        <a:t>Key Performance Area (KPA)</a:t>
                      </a:r>
                    </a:p>
                  </a:txBody>
                  <a:tcPr>
                    <a:solidFill>
                      <a:srgbClr val="00B0F0"/>
                    </a:solidFill>
                  </a:tcPr>
                </a:tc>
                <a:tc>
                  <a:txBody>
                    <a:bodyPr/>
                    <a:lstStyle/>
                    <a:p>
                      <a:r>
                        <a:rPr lang="en-GB" sz="1400" b="0" kern="1200" dirty="0">
                          <a:solidFill>
                            <a:schemeClr val="tx1"/>
                          </a:solidFill>
                          <a:latin typeface="+mj-lt"/>
                          <a:ea typeface="+mj-ea"/>
                          <a:cs typeface="+mj-cs"/>
                        </a:rPr>
                        <a:t>Weighting</a:t>
                      </a:r>
                    </a:p>
                  </a:txBody>
                  <a:tcPr>
                    <a:solidFill>
                      <a:srgbClr val="00B0F0"/>
                    </a:solidFill>
                  </a:tcPr>
                </a:tc>
                <a:tc>
                  <a:txBody>
                    <a:bodyPr/>
                    <a:lstStyle/>
                    <a:p>
                      <a:r>
                        <a:rPr lang="en-GB" sz="1400" b="0" kern="1200" dirty="0">
                          <a:solidFill>
                            <a:schemeClr val="tx1"/>
                          </a:solidFill>
                          <a:latin typeface="+mj-lt"/>
                          <a:ea typeface="+mj-ea"/>
                          <a:cs typeface="+mj-cs"/>
                        </a:rPr>
                        <a:t>Indicators </a:t>
                      </a:r>
                    </a:p>
                  </a:txBody>
                  <a:tcPr>
                    <a:solidFill>
                      <a:srgbClr val="00B0F0"/>
                    </a:solidFill>
                  </a:tcPr>
                </a:tc>
                <a:tc>
                  <a:txBody>
                    <a:bodyPr/>
                    <a:lstStyle/>
                    <a:p>
                      <a:r>
                        <a:rPr lang="en-GB" sz="1400" b="0" kern="1200" dirty="0">
                          <a:solidFill>
                            <a:schemeClr val="tx1"/>
                          </a:solidFill>
                          <a:latin typeface="+mj-lt"/>
                          <a:ea typeface="+mj-ea"/>
                          <a:cs typeface="+mj-cs"/>
                        </a:rPr>
                        <a:t>Weighting of indicator within KPA</a:t>
                      </a:r>
                    </a:p>
                  </a:txBody>
                  <a:tcPr>
                    <a:solidFill>
                      <a:srgbClr val="00B0F0"/>
                    </a:solidFill>
                  </a:tcPr>
                </a:tc>
                <a:extLst>
                  <a:ext uri="{0D108BD9-81ED-4DB2-BD59-A6C34878D82A}">
                    <a16:rowId xmlns:a16="http://schemas.microsoft.com/office/drawing/2014/main" val="3692982451"/>
                  </a:ext>
                </a:extLst>
              </a:tr>
              <a:tr h="307821">
                <a:tc rowSpan="3">
                  <a:txBody>
                    <a:bodyPr/>
                    <a:lstStyle/>
                    <a:p>
                      <a:pPr marL="0" algn="l" defTabSz="914400" rtl="0" eaLnBrk="1" latinLnBrk="0" hangingPunct="1"/>
                      <a:r>
                        <a:rPr lang="en-GB" sz="1600" kern="1200" dirty="0">
                          <a:solidFill>
                            <a:schemeClr val="bg2">
                              <a:lumMod val="10000"/>
                            </a:schemeClr>
                          </a:solidFill>
                          <a:latin typeface="+mn-lt"/>
                          <a:ea typeface="+mn-ea"/>
                          <a:cs typeface="+mn-cs"/>
                        </a:rPr>
                        <a:t>Quality</a:t>
                      </a:r>
                    </a:p>
                  </a:txBody>
                  <a:tcPr/>
                </a:tc>
                <a:tc rowSpan="3">
                  <a:txBody>
                    <a:bodyPr/>
                    <a:lstStyle/>
                    <a:p>
                      <a:pPr marL="0" algn="l" defTabSz="914400" rtl="0" eaLnBrk="1" latinLnBrk="0" hangingPunct="1"/>
                      <a:r>
                        <a:rPr lang="en-GB" sz="1600" kern="1200" dirty="0">
                          <a:solidFill>
                            <a:schemeClr val="bg2">
                              <a:lumMod val="10000"/>
                            </a:schemeClr>
                          </a:solidFill>
                          <a:latin typeface="+mn-lt"/>
                          <a:ea typeface="+mn-ea"/>
                          <a:cs typeface="+mn-cs"/>
                        </a:rPr>
                        <a:t>30%</a:t>
                      </a:r>
                    </a:p>
                  </a:txBody>
                  <a:tcPr/>
                </a:tc>
                <a:tc>
                  <a:txBody>
                    <a:bodyPr/>
                    <a:lstStyle/>
                    <a:p>
                      <a:pPr marL="0" algn="l" defTabSz="914400" rtl="0" eaLnBrk="1" latinLnBrk="0" hangingPunct="1"/>
                      <a:r>
                        <a:rPr lang="en-GB" sz="1600" kern="1200" dirty="0">
                          <a:solidFill>
                            <a:schemeClr val="bg2">
                              <a:lumMod val="10000"/>
                            </a:schemeClr>
                          </a:solidFill>
                          <a:latin typeface="+mn-lt"/>
                          <a:ea typeface="+mn-ea"/>
                          <a:cs typeface="+mn-cs"/>
                        </a:rPr>
                        <a:t>Conversion Factor</a:t>
                      </a:r>
                    </a:p>
                  </a:txBody>
                  <a:tcPr/>
                </a:tc>
                <a:tc>
                  <a:txBody>
                    <a:bodyPr/>
                    <a:lstStyle/>
                    <a:p>
                      <a:pPr marL="0" algn="l" defTabSz="914400" rtl="0" eaLnBrk="1" latinLnBrk="0" hangingPunct="1"/>
                      <a:r>
                        <a:rPr lang="en-GB" sz="1600" kern="1200" dirty="0">
                          <a:solidFill>
                            <a:schemeClr val="bg2">
                              <a:lumMod val="10000"/>
                            </a:schemeClr>
                          </a:solidFill>
                          <a:latin typeface="+mn-lt"/>
                          <a:ea typeface="+mn-ea"/>
                          <a:cs typeface="+mn-cs"/>
                        </a:rPr>
                        <a:t>12%</a:t>
                      </a:r>
                    </a:p>
                  </a:txBody>
                  <a:tcPr/>
                </a:tc>
                <a:extLst>
                  <a:ext uri="{0D108BD9-81ED-4DB2-BD59-A6C34878D82A}">
                    <a16:rowId xmlns:a16="http://schemas.microsoft.com/office/drawing/2014/main" val="2513956674"/>
                  </a:ext>
                </a:extLst>
              </a:tr>
              <a:tr h="307821">
                <a:tc vMerge="1">
                  <a:txBody>
                    <a:bodyPr/>
                    <a:lstStyle/>
                    <a:p>
                      <a:endParaRPr lang="en-GB"/>
                    </a:p>
                  </a:txBody>
                  <a:tcPr/>
                </a:tc>
                <a:tc vMerge="1">
                  <a:txBody>
                    <a:bodyPr/>
                    <a:lstStyle/>
                    <a:p>
                      <a:endParaRPr lang="en-GB"/>
                    </a:p>
                  </a:txBody>
                  <a:tcPr/>
                </a:tc>
                <a:tc>
                  <a:txBody>
                    <a:bodyPr/>
                    <a:lstStyle/>
                    <a:p>
                      <a:pPr marL="0" algn="l" defTabSz="914400" rtl="0" eaLnBrk="1" latinLnBrk="0" hangingPunct="1"/>
                      <a:r>
                        <a:rPr lang="en-GB" sz="1600" kern="1200" dirty="0">
                          <a:solidFill>
                            <a:schemeClr val="bg2">
                              <a:lumMod val="10000"/>
                            </a:schemeClr>
                          </a:solidFill>
                          <a:latin typeface="+mn-lt"/>
                          <a:ea typeface="+mn-ea"/>
                          <a:cs typeface="+mn-cs"/>
                        </a:rPr>
                        <a:t>Self-Assessment of quality</a:t>
                      </a:r>
                    </a:p>
                  </a:txBody>
                  <a:tcPr>
                    <a:solidFill>
                      <a:srgbClr val="E1E1E1"/>
                    </a:solidFill>
                  </a:tcPr>
                </a:tc>
                <a:tc>
                  <a:txBody>
                    <a:bodyPr/>
                    <a:lstStyle/>
                    <a:p>
                      <a:pPr marL="0" algn="l" defTabSz="914400" rtl="0" eaLnBrk="1" latinLnBrk="0" hangingPunct="1"/>
                      <a:r>
                        <a:rPr lang="en-GB" sz="1600" kern="1200" dirty="0">
                          <a:solidFill>
                            <a:schemeClr val="bg2">
                              <a:lumMod val="10000"/>
                            </a:schemeClr>
                          </a:solidFill>
                          <a:latin typeface="+mn-lt"/>
                          <a:ea typeface="+mn-ea"/>
                          <a:cs typeface="+mn-cs"/>
                        </a:rPr>
                        <a:t>9%</a:t>
                      </a:r>
                    </a:p>
                  </a:txBody>
                  <a:tcPr>
                    <a:solidFill>
                      <a:srgbClr val="E1E1E1"/>
                    </a:solidFill>
                  </a:tcPr>
                </a:tc>
                <a:extLst>
                  <a:ext uri="{0D108BD9-81ED-4DB2-BD59-A6C34878D82A}">
                    <a16:rowId xmlns:a16="http://schemas.microsoft.com/office/drawing/2014/main" val="2040981819"/>
                  </a:ext>
                </a:extLst>
              </a:tr>
              <a:tr h="531690">
                <a:tc vMerge="1">
                  <a:txBody>
                    <a:bodyPr/>
                    <a:lstStyle/>
                    <a:p>
                      <a:endParaRPr lang="en-GB"/>
                    </a:p>
                  </a:txBody>
                  <a:tcPr/>
                </a:tc>
                <a:tc vMerge="1">
                  <a:txBody>
                    <a:bodyPr/>
                    <a:lstStyle/>
                    <a:p>
                      <a:endParaRPr lang="en-GB"/>
                    </a:p>
                  </a:txBody>
                  <a:tcPr/>
                </a:tc>
                <a:tc>
                  <a:txBody>
                    <a:bodyPr/>
                    <a:lstStyle/>
                    <a:p>
                      <a:pPr marL="0" algn="l" defTabSz="914400" rtl="0" eaLnBrk="1" latinLnBrk="0" hangingPunct="1"/>
                      <a:r>
                        <a:rPr lang="en-GB" sz="1600" kern="1200" dirty="0">
                          <a:solidFill>
                            <a:schemeClr val="bg2">
                              <a:lumMod val="10000"/>
                            </a:schemeClr>
                          </a:solidFill>
                          <a:latin typeface="+mn-lt"/>
                          <a:ea typeface="+mn-ea"/>
                          <a:cs typeface="+mn-cs"/>
                        </a:rPr>
                        <a:t>Participation satisfaction</a:t>
                      </a:r>
                    </a:p>
                  </a:txBody>
                  <a:tcPr>
                    <a:solidFill>
                      <a:srgbClr val="E1E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bg2">
                              <a:lumMod val="10000"/>
                            </a:schemeClr>
                          </a:solidFill>
                          <a:latin typeface="+mn-lt"/>
                          <a:ea typeface="+mn-ea"/>
                          <a:cs typeface="+mn-cs"/>
                        </a:rPr>
                        <a:t>9%</a:t>
                      </a:r>
                    </a:p>
                    <a:p>
                      <a:pPr marL="0" algn="l" defTabSz="914400" rtl="0" eaLnBrk="1" latinLnBrk="0" hangingPunct="1"/>
                      <a:endParaRPr lang="en-GB" sz="1600" kern="1200" dirty="0">
                        <a:solidFill>
                          <a:schemeClr val="bg2">
                            <a:lumMod val="10000"/>
                          </a:schemeClr>
                        </a:solidFill>
                        <a:latin typeface="+mn-lt"/>
                        <a:ea typeface="+mn-ea"/>
                        <a:cs typeface="+mn-cs"/>
                      </a:endParaRPr>
                    </a:p>
                  </a:txBody>
                  <a:tcPr>
                    <a:solidFill>
                      <a:srgbClr val="E1E1E1"/>
                    </a:solidFill>
                  </a:tcPr>
                </a:tc>
                <a:extLst>
                  <a:ext uri="{0D108BD9-81ED-4DB2-BD59-A6C34878D82A}">
                    <a16:rowId xmlns:a16="http://schemas.microsoft.com/office/drawing/2014/main" val="2782334811"/>
                  </a:ext>
                </a:extLst>
              </a:tr>
            </a:tbl>
          </a:graphicData>
        </a:graphic>
      </p:graphicFrame>
      <p:graphicFrame>
        <p:nvGraphicFramePr>
          <p:cNvPr id="6" name="Table 5">
            <a:extLst>
              <a:ext uri="{FF2B5EF4-FFF2-40B4-BE49-F238E27FC236}">
                <a16:creationId xmlns:a16="http://schemas.microsoft.com/office/drawing/2014/main" id="{FB76094A-D0C6-4EE4-9501-E7058E4C2529}"/>
              </a:ext>
            </a:extLst>
          </p:cNvPr>
          <p:cNvGraphicFramePr>
            <a:graphicFrameLocks noGrp="1"/>
          </p:cNvGraphicFramePr>
          <p:nvPr>
            <p:extLst>
              <p:ext uri="{D42A27DB-BD31-4B8C-83A1-F6EECF244321}">
                <p14:modId xmlns:p14="http://schemas.microsoft.com/office/powerpoint/2010/main" val="3364848173"/>
              </p:ext>
            </p:extLst>
          </p:nvPr>
        </p:nvGraphicFramePr>
        <p:xfrm>
          <a:off x="348736" y="2421140"/>
          <a:ext cx="11494528" cy="3810000"/>
        </p:xfrm>
        <a:graphic>
          <a:graphicData uri="http://schemas.openxmlformats.org/drawingml/2006/table">
            <a:tbl>
              <a:tblPr firstRow="1" bandRow="1">
                <a:tableStyleId>{0505E3EF-67EA-436B-97B2-0124C06EBD24}</a:tableStyleId>
              </a:tblPr>
              <a:tblGrid>
                <a:gridCol w="2143896">
                  <a:extLst>
                    <a:ext uri="{9D8B030D-6E8A-4147-A177-3AD203B41FA5}">
                      <a16:colId xmlns:a16="http://schemas.microsoft.com/office/drawing/2014/main" val="4132807767"/>
                    </a:ext>
                  </a:extLst>
                </a:gridCol>
                <a:gridCol w="1862937">
                  <a:extLst>
                    <a:ext uri="{9D8B030D-6E8A-4147-A177-3AD203B41FA5}">
                      <a16:colId xmlns:a16="http://schemas.microsoft.com/office/drawing/2014/main" val="1586079320"/>
                    </a:ext>
                  </a:extLst>
                </a:gridCol>
                <a:gridCol w="4520984">
                  <a:extLst>
                    <a:ext uri="{9D8B030D-6E8A-4147-A177-3AD203B41FA5}">
                      <a16:colId xmlns:a16="http://schemas.microsoft.com/office/drawing/2014/main" val="4137503571"/>
                    </a:ext>
                  </a:extLst>
                </a:gridCol>
                <a:gridCol w="2966711">
                  <a:extLst>
                    <a:ext uri="{9D8B030D-6E8A-4147-A177-3AD203B41FA5}">
                      <a16:colId xmlns:a16="http://schemas.microsoft.com/office/drawing/2014/main" val="154250431"/>
                    </a:ext>
                  </a:extLst>
                </a:gridCol>
              </a:tblGrid>
              <a:tr h="684612">
                <a:tc>
                  <a:txBody>
                    <a:bodyPr/>
                    <a:lstStyle/>
                    <a:p>
                      <a:r>
                        <a:rPr lang="en-GB" sz="1400" b="0" kern="1200" dirty="0">
                          <a:solidFill>
                            <a:schemeClr val="tx1"/>
                          </a:solidFill>
                          <a:latin typeface="+mj-lt"/>
                          <a:ea typeface="+mj-ea"/>
                          <a:cs typeface="+mj-cs"/>
                        </a:rPr>
                        <a:t>Quality of Provision/Meeting clients needs</a:t>
                      </a:r>
                    </a:p>
                  </a:txBody>
                  <a:tcPr>
                    <a:solidFill>
                      <a:srgbClr val="00B0F0"/>
                    </a:solidFill>
                  </a:tcPr>
                </a:tc>
                <a:tc>
                  <a:txBody>
                    <a:bodyPr/>
                    <a:lstStyle/>
                    <a:p>
                      <a:r>
                        <a:rPr lang="en-GB" sz="1400" b="0" kern="1200" dirty="0">
                          <a:solidFill>
                            <a:schemeClr val="tx1"/>
                          </a:solidFill>
                          <a:latin typeface="+mj-lt"/>
                          <a:ea typeface="+mj-ea"/>
                          <a:cs typeface="+mj-cs"/>
                        </a:rPr>
                        <a:t>Continuous improvement</a:t>
                      </a:r>
                    </a:p>
                  </a:txBody>
                  <a:tcPr>
                    <a:solidFill>
                      <a:srgbClr val="00B0F0"/>
                    </a:solidFill>
                  </a:tcPr>
                </a:tc>
                <a:tc>
                  <a:txBody>
                    <a:bodyPr/>
                    <a:lstStyle/>
                    <a:p>
                      <a:r>
                        <a:rPr lang="en-GB" sz="1400" b="0" kern="1200" dirty="0">
                          <a:solidFill>
                            <a:schemeClr val="tx1"/>
                          </a:solidFill>
                          <a:latin typeface="+mj-lt"/>
                          <a:ea typeface="+mj-ea"/>
                          <a:cs typeface="+mj-cs"/>
                        </a:rPr>
                        <a:t>Leadership, MGT &amp; Infrastructure</a:t>
                      </a:r>
                    </a:p>
                  </a:txBody>
                  <a:tcPr>
                    <a:solidFill>
                      <a:srgbClr val="00B0F0"/>
                    </a:solidFill>
                  </a:tcPr>
                </a:tc>
                <a:tc>
                  <a:txBody>
                    <a:bodyPr/>
                    <a:lstStyle/>
                    <a:p>
                      <a:r>
                        <a:rPr lang="en-GB" sz="1400" b="0" kern="1200" dirty="0">
                          <a:solidFill>
                            <a:schemeClr val="tx1"/>
                          </a:solidFill>
                          <a:latin typeface="+mj-lt"/>
                          <a:ea typeface="+mj-ea"/>
                          <a:cs typeface="+mj-cs"/>
                        </a:rPr>
                        <a:t>Safety and Safe Practice</a:t>
                      </a:r>
                    </a:p>
                  </a:txBody>
                  <a:tcPr>
                    <a:solidFill>
                      <a:srgbClr val="00B0F0"/>
                    </a:solidFill>
                  </a:tcPr>
                </a:tc>
                <a:extLst>
                  <a:ext uri="{0D108BD9-81ED-4DB2-BD59-A6C34878D82A}">
                    <a16:rowId xmlns:a16="http://schemas.microsoft.com/office/drawing/2014/main" val="3692982451"/>
                  </a:ext>
                </a:extLst>
              </a:tr>
              <a:tr h="2546539">
                <a:tc>
                  <a:txBody>
                    <a:bodyPr/>
                    <a:lstStyle/>
                    <a:p>
                      <a:pPr marL="0" algn="l" defTabSz="914400" rtl="0" eaLnBrk="1" latinLnBrk="0" hangingPunct="1"/>
                      <a:r>
                        <a:rPr lang="en-GB" sz="1400" kern="1200" dirty="0">
                          <a:solidFill>
                            <a:schemeClr val="bg2">
                              <a:lumMod val="10000"/>
                            </a:schemeClr>
                          </a:solidFill>
                          <a:latin typeface="+mn-lt"/>
                          <a:ea typeface="+mn-ea"/>
                          <a:cs typeface="+mn-cs"/>
                        </a:rPr>
                        <a:t>1. There is a comprehensive induction for all clients</a:t>
                      </a:r>
                    </a:p>
                    <a:p>
                      <a:pPr marL="0" algn="l" defTabSz="914400" rtl="0" eaLnBrk="1" latinLnBrk="0" hangingPunct="1"/>
                      <a:r>
                        <a:rPr lang="en-GB" sz="1400" kern="1200" dirty="0">
                          <a:solidFill>
                            <a:schemeClr val="bg2">
                              <a:lumMod val="10000"/>
                            </a:schemeClr>
                          </a:solidFill>
                          <a:latin typeface="+mn-lt"/>
                          <a:ea typeface="+mn-ea"/>
                          <a:cs typeface="+mn-cs"/>
                        </a:rPr>
                        <a:t>2. Clients receive appropriate advice and guidance on starting and completion</a:t>
                      </a:r>
                    </a:p>
                    <a:p>
                      <a:pPr marL="0" algn="l" defTabSz="914400" rtl="0" eaLnBrk="1" latinLnBrk="0" hangingPunct="1"/>
                      <a:r>
                        <a:rPr lang="en-GB" sz="1400" kern="1200" dirty="0">
                          <a:solidFill>
                            <a:schemeClr val="bg2">
                              <a:lumMod val="10000"/>
                            </a:schemeClr>
                          </a:solidFill>
                          <a:latin typeface="+mn-lt"/>
                          <a:ea typeface="+mn-ea"/>
                          <a:cs typeface="+mn-cs"/>
                        </a:rPr>
                        <a:t>3. Progress reviews are used     effectively</a:t>
                      </a:r>
                    </a:p>
                    <a:p>
                      <a:pPr marL="0" algn="l" defTabSz="914400" rtl="0" eaLnBrk="1" latinLnBrk="0" hangingPunct="1"/>
                      <a:endParaRPr lang="en-GB" sz="1400" kern="1200" dirty="0">
                        <a:solidFill>
                          <a:schemeClr val="bg2">
                            <a:lumMod val="10000"/>
                          </a:schemeClr>
                        </a:solidFill>
                        <a:latin typeface="+mn-lt"/>
                        <a:ea typeface="+mn-ea"/>
                        <a:cs typeface="+mn-cs"/>
                      </a:endParaRPr>
                    </a:p>
                  </a:txBody>
                  <a:tcPr/>
                </a:tc>
                <a:tc>
                  <a:txBody>
                    <a:bodyPr/>
                    <a:lstStyle/>
                    <a:p>
                      <a:pPr marL="0" algn="l" defTabSz="914400" rtl="0" eaLnBrk="1" latinLnBrk="0" hangingPunct="1"/>
                      <a:r>
                        <a:rPr lang="en-GB" sz="1400" kern="1200" dirty="0">
                          <a:solidFill>
                            <a:schemeClr val="bg2">
                              <a:lumMod val="10000"/>
                            </a:schemeClr>
                          </a:solidFill>
                          <a:latin typeface="+mn-lt"/>
                          <a:ea typeface="+mn-ea"/>
                          <a:cs typeface="+mn-cs"/>
                        </a:rPr>
                        <a:t>4. Effectiveness is regularly monitored and evaluation</a:t>
                      </a:r>
                    </a:p>
                    <a:p>
                      <a:pPr marL="0" algn="l" defTabSz="914400" rtl="0" eaLnBrk="1" latinLnBrk="0" hangingPunct="1"/>
                      <a:r>
                        <a:rPr lang="en-GB" sz="1400" kern="1200" dirty="0">
                          <a:solidFill>
                            <a:schemeClr val="bg2">
                              <a:lumMod val="10000"/>
                            </a:schemeClr>
                          </a:solidFill>
                          <a:latin typeface="+mn-lt"/>
                          <a:ea typeface="+mn-ea"/>
                          <a:cs typeface="+mn-cs"/>
                        </a:rPr>
                        <a:t>5. An effective QA process is embedded</a:t>
                      </a:r>
                    </a:p>
                  </a:txBody>
                  <a:tcPr/>
                </a:tc>
                <a:tc>
                  <a:txBody>
                    <a:bodyPr/>
                    <a:lstStyle/>
                    <a:p>
                      <a:pPr marL="0" algn="l" defTabSz="914400" rtl="0" eaLnBrk="1" latinLnBrk="0" hangingPunct="1"/>
                      <a:r>
                        <a:rPr lang="en-GB" sz="1400" kern="1200" dirty="0">
                          <a:solidFill>
                            <a:schemeClr val="bg2">
                              <a:lumMod val="10000"/>
                            </a:schemeClr>
                          </a:solidFill>
                          <a:latin typeface="+mn-lt"/>
                          <a:ea typeface="+mn-ea"/>
                          <a:cs typeface="+mn-cs"/>
                        </a:rPr>
                        <a:t>6. Organisation has a clear vision</a:t>
                      </a:r>
                    </a:p>
                    <a:p>
                      <a:pPr marL="0" algn="l" defTabSz="914400" rtl="0" eaLnBrk="1" latinLnBrk="0" hangingPunct="1"/>
                      <a:endParaRPr lang="en-GB" sz="1400" kern="1200" dirty="0">
                        <a:solidFill>
                          <a:schemeClr val="bg2">
                            <a:lumMod val="10000"/>
                          </a:schemeClr>
                        </a:solidFill>
                        <a:latin typeface="+mn-lt"/>
                        <a:ea typeface="+mn-ea"/>
                        <a:cs typeface="+mn-cs"/>
                      </a:endParaRPr>
                    </a:p>
                    <a:p>
                      <a:pPr marL="0" algn="l" defTabSz="914400" rtl="0" eaLnBrk="1" latinLnBrk="0" hangingPunct="1"/>
                      <a:r>
                        <a:rPr lang="en-GB" sz="1400" kern="1200" dirty="0">
                          <a:solidFill>
                            <a:schemeClr val="bg2">
                              <a:lumMod val="10000"/>
                            </a:schemeClr>
                          </a:solidFill>
                          <a:latin typeface="+mn-lt"/>
                          <a:ea typeface="+mn-ea"/>
                          <a:cs typeface="+mn-cs"/>
                        </a:rPr>
                        <a:t>7. Regularly reviewed engagement and outreach strategy</a:t>
                      </a:r>
                    </a:p>
                    <a:p>
                      <a:pPr marL="0" algn="l" defTabSz="914400" rtl="0" eaLnBrk="1" latinLnBrk="0" hangingPunct="1"/>
                      <a:endParaRPr lang="en-GB" sz="1400" kern="1200" dirty="0">
                        <a:solidFill>
                          <a:schemeClr val="bg2">
                            <a:lumMod val="10000"/>
                          </a:schemeClr>
                        </a:solidFill>
                        <a:latin typeface="+mn-lt"/>
                        <a:ea typeface="+mn-ea"/>
                        <a:cs typeface="+mn-cs"/>
                      </a:endParaRPr>
                    </a:p>
                    <a:p>
                      <a:pPr marL="0" algn="l" defTabSz="914400" rtl="0" eaLnBrk="1" latinLnBrk="0" hangingPunct="1"/>
                      <a:r>
                        <a:rPr lang="en-GB" sz="1400" kern="1200" dirty="0">
                          <a:solidFill>
                            <a:schemeClr val="bg2">
                              <a:lumMod val="10000"/>
                            </a:schemeClr>
                          </a:solidFill>
                          <a:latin typeface="+mn-lt"/>
                          <a:ea typeface="+mn-ea"/>
                          <a:cs typeface="+mn-cs"/>
                        </a:rPr>
                        <a:t>8. Sub-Delivery partners are effectively managed</a:t>
                      </a:r>
                    </a:p>
                    <a:p>
                      <a:pPr marL="0" algn="l" defTabSz="914400" rtl="0" eaLnBrk="1" latinLnBrk="0" hangingPunct="1"/>
                      <a:endParaRPr lang="en-GB" sz="1400" kern="1200" dirty="0">
                        <a:solidFill>
                          <a:schemeClr val="bg2">
                            <a:lumMod val="10000"/>
                          </a:schemeClr>
                        </a:solidFill>
                        <a:latin typeface="+mn-lt"/>
                        <a:ea typeface="+mn-ea"/>
                        <a:cs typeface="+mn-cs"/>
                      </a:endParaRPr>
                    </a:p>
                    <a:p>
                      <a:pPr marL="0" algn="l" defTabSz="914400" rtl="0" eaLnBrk="1" latinLnBrk="0" hangingPunct="1"/>
                      <a:r>
                        <a:rPr lang="en-GB" sz="1400" kern="1200" dirty="0">
                          <a:solidFill>
                            <a:schemeClr val="bg2">
                              <a:lumMod val="10000"/>
                            </a:schemeClr>
                          </a:solidFill>
                          <a:latin typeface="+mn-lt"/>
                          <a:ea typeface="+mn-ea"/>
                          <a:cs typeface="+mn-cs"/>
                        </a:rPr>
                        <a:t>9. Networks with key stakeholders are effectively used, managed and maintain</a:t>
                      </a:r>
                    </a:p>
                    <a:p>
                      <a:pPr marL="0" algn="l" defTabSz="914400" rtl="0" eaLnBrk="1" latinLnBrk="0" hangingPunct="1"/>
                      <a:endParaRPr lang="en-GB" sz="1400" kern="1200" dirty="0">
                        <a:solidFill>
                          <a:schemeClr val="bg2">
                            <a:lumMod val="10000"/>
                          </a:schemeClr>
                        </a:solidFill>
                        <a:latin typeface="+mn-lt"/>
                        <a:ea typeface="+mn-ea"/>
                        <a:cs typeface="+mn-cs"/>
                      </a:endParaRPr>
                    </a:p>
                    <a:p>
                      <a:pPr marL="0" algn="l" defTabSz="914400" rtl="0" eaLnBrk="1" latinLnBrk="0" hangingPunct="1"/>
                      <a:r>
                        <a:rPr lang="en-GB" sz="1400" kern="1200" dirty="0">
                          <a:solidFill>
                            <a:schemeClr val="bg2">
                              <a:lumMod val="10000"/>
                            </a:schemeClr>
                          </a:solidFill>
                          <a:latin typeface="+mn-lt"/>
                          <a:ea typeface="+mn-ea"/>
                          <a:cs typeface="+mn-cs"/>
                        </a:rPr>
                        <a:t>10. Commitment to continuous staff professional development</a:t>
                      </a:r>
                    </a:p>
                    <a:p>
                      <a:pPr marL="0" algn="l" defTabSz="914400" rtl="0" eaLnBrk="1" latinLnBrk="0" hangingPunct="1"/>
                      <a:endParaRPr lang="en-GB" sz="1400" kern="1200" dirty="0">
                        <a:solidFill>
                          <a:schemeClr val="bg2">
                            <a:lumMod val="10000"/>
                          </a:schemeClr>
                        </a:solidFill>
                        <a:latin typeface="+mn-lt"/>
                        <a:ea typeface="+mn-ea"/>
                        <a:cs typeface="+mn-cs"/>
                      </a:endParaRPr>
                    </a:p>
                    <a:p>
                      <a:pPr marL="0" algn="l" defTabSz="914400" rtl="0" eaLnBrk="1" latinLnBrk="0" hangingPunct="1"/>
                      <a:r>
                        <a:rPr lang="en-GB" sz="1400" kern="1200" dirty="0">
                          <a:solidFill>
                            <a:schemeClr val="bg2">
                              <a:lumMod val="10000"/>
                            </a:schemeClr>
                          </a:solidFill>
                          <a:latin typeface="+mn-lt"/>
                          <a:ea typeface="+mn-ea"/>
                          <a:cs typeface="+mn-cs"/>
                        </a:rPr>
                        <a:t>11. Equality &amp; Diversity are effectively promoted and discrimination tackled</a:t>
                      </a:r>
                    </a:p>
                  </a:txBody>
                  <a:tcPr/>
                </a:tc>
                <a:tc>
                  <a:txBody>
                    <a:bodyPr/>
                    <a:lstStyle/>
                    <a:p>
                      <a:pPr marL="0" algn="l" defTabSz="914400" rtl="0" eaLnBrk="1" latinLnBrk="0" hangingPunct="1"/>
                      <a:r>
                        <a:rPr lang="en-GB" sz="1400" kern="1200" dirty="0">
                          <a:solidFill>
                            <a:schemeClr val="bg2">
                              <a:lumMod val="10000"/>
                            </a:schemeClr>
                          </a:solidFill>
                          <a:latin typeface="+mn-lt"/>
                          <a:ea typeface="+mn-ea"/>
                          <a:cs typeface="+mn-cs"/>
                        </a:rPr>
                        <a:t>12. To ensure compliance with relevant legislation and good practice to protect participants</a:t>
                      </a:r>
                    </a:p>
                  </a:txBody>
                  <a:tcPr/>
                </a:tc>
                <a:extLst>
                  <a:ext uri="{0D108BD9-81ED-4DB2-BD59-A6C34878D82A}">
                    <a16:rowId xmlns:a16="http://schemas.microsoft.com/office/drawing/2014/main" val="2513956674"/>
                  </a:ext>
                </a:extLst>
              </a:tr>
            </a:tbl>
          </a:graphicData>
        </a:graphic>
      </p:graphicFrame>
    </p:spTree>
    <p:extLst>
      <p:ext uri="{BB962C8B-B14F-4D97-AF65-F5344CB8AC3E}">
        <p14:creationId xmlns:p14="http://schemas.microsoft.com/office/powerpoint/2010/main" val="3026587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7A9CF6-59BD-41EE-9D72-393411E637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0212" r="36169" b="3458"/>
          <a:stretch>
            <a:fillRect/>
          </a:stretch>
        </p:blipFill>
        <p:spPr bwMode="auto">
          <a:xfrm>
            <a:off x="507666" y="1064419"/>
            <a:ext cx="6543675" cy="472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E9A80F6D-2663-4D40-A2A8-36A5FDEEDAB0}"/>
              </a:ext>
            </a:extLst>
          </p:cNvPr>
          <p:cNvSpPr>
            <a:spLocks noGrp="1"/>
          </p:cNvSpPr>
          <p:nvPr>
            <p:ph type="title"/>
          </p:nvPr>
        </p:nvSpPr>
        <p:spPr>
          <a:xfrm>
            <a:off x="96656" y="317546"/>
            <a:ext cx="3815686" cy="576571"/>
          </a:xfrm>
        </p:spPr>
        <p:txBody>
          <a:bodyPr>
            <a:normAutofit/>
          </a:bodyPr>
          <a:lstStyle/>
          <a:p>
            <a:r>
              <a:rPr lang="en-US" altLang="en-US" sz="2400" dirty="0"/>
              <a:t>Quality: Self-Assessment</a:t>
            </a:r>
            <a:endParaRPr lang="en-GB" sz="2400" dirty="0"/>
          </a:p>
        </p:txBody>
      </p:sp>
    </p:spTree>
    <p:extLst>
      <p:ext uri="{BB962C8B-B14F-4D97-AF65-F5344CB8AC3E}">
        <p14:creationId xmlns:p14="http://schemas.microsoft.com/office/powerpoint/2010/main" val="177696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11B3F1C-6255-4529-9AD0-E86CEFA7559E}"/>
              </a:ext>
            </a:extLst>
          </p:cNvPr>
          <p:cNvGraphicFramePr>
            <a:graphicFrameLocks noGrp="1"/>
          </p:cNvGraphicFramePr>
          <p:nvPr>
            <p:extLst>
              <p:ext uri="{D42A27DB-BD31-4B8C-83A1-F6EECF244321}">
                <p14:modId xmlns:p14="http://schemas.microsoft.com/office/powerpoint/2010/main" val="3722067891"/>
              </p:ext>
            </p:extLst>
          </p:nvPr>
        </p:nvGraphicFramePr>
        <p:xfrm>
          <a:off x="1017117" y="1061114"/>
          <a:ext cx="8848298" cy="1920240"/>
        </p:xfrm>
        <a:graphic>
          <a:graphicData uri="http://schemas.openxmlformats.org/drawingml/2006/table">
            <a:tbl>
              <a:tblPr firstRow="1" bandRow="1">
                <a:tableStyleId>{0505E3EF-67EA-436B-97B2-0124C06EBD24}</a:tableStyleId>
              </a:tblPr>
              <a:tblGrid>
                <a:gridCol w="1650336">
                  <a:extLst>
                    <a:ext uri="{9D8B030D-6E8A-4147-A177-3AD203B41FA5}">
                      <a16:colId xmlns:a16="http://schemas.microsoft.com/office/drawing/2014/main" val="4132807767"/>
                    </a:ext>
                  </a:extLst>
                </a:gridCol>
                <a:gridCol w="1434058">
                  <a:extLst>
                    <a:ext uri="{9D8B030D-6E8A-4147-A177-3AD203B41FA5}">
                      <a16:colId xmlns:a16="http://schemas.microsoft.com/office/drawing/2014/main" val="1586079320"/>
                    </a:ext>
                  </a:extLst>
                </a:gridCol>
                <a:gridCol w="3480179">
                  <a:extLst>
                    <a:ext uri="{9D8B030D-6E8A-4147-A177-3AD203B41FA5}">
                      <a16:colId xmlns:a16="http://schemas.microsoft.com/office/drawing/2014/main" val="4137503571"/>
                    </a:ext>
                  </a:extLst>
                </a:gridCol>
                <a:gridCol w="2283725">
                  <a:extLst>
                    <a:ext uri="{9D8B030D-6E8A-4147-A177-3AD203B41FA5}">
                      <a16:colId xmlns:a16="http://schemas.microsoft.com/office/drawing/2014/main" val="154250431"/>
                    </a:ext>
                  </a:extLst>
                </a:gridCol>
              </a:tblGrid>
              <a:tr h="759951">
                <a:tc>
                  <a:txBody>
                    <a:bodyPr/>
                    <a:lstStyle/>
                    <a:p>
                      <a:r>
                        <a:rPr lang="en-GB" sz="1800" b="0" kern="1200" dirty="0">
                          <a:solidFill>
                            <a:schemeClr val="tx1"/>
                          </a:solidFill>
                          <a:latin typeface="+mj-lt"/>
                          <a:ea typeface="+mj-ea"/>
                          <a:cs typeface="+mj-cs"/>
                        </a:rPr>
                        <a:t>Key Performance Area (KPA)</a:t>
                      </a:r>
                    </a:p>
                  </a:txBody>
                  <a:tcPr>
                    <a:solidFill>
                      <a:srgbClr val="00B0F0"/>
                    </a:solidFill>
                  </a:tcPr>
                </a:tc>
                <a:tc>
                  <a:txBody>
                    <a:bodyPr/>
                    <a:lstStyle/>
                    <a:p>
                      <a:r>
                        <a:rPr lang="en-GB" sz="1800" b="0" kern="1200" dirty="0">
                          <a:solidFill>
                            <a:schemeClr val="tx1"/>
                          </a:solidFill>
                          <a:latin typeface="+mj-lt"/>
                          <a:ea typeface="+mj-ea"/>
                          <a:cs typeface="+mj-cs"/>
                        </a:rPr>
                        <a:t>Weighting</a:t>
                      </a:r>
                    </a:p>
                  </a:txBody>
                  <a:tcPr>
                    <a:solidFill>
                      <a:srgbClr val="00B0F0"/>
                    </a:solidFill>
                  </a:tcPr>
                </a:tc>
                <a:tc>
                  <a:txBody>
                    <a:bodyPr/>
                    <a:lstStyle/>
                    <a:p>
                      <a:r>
                        <a:rPr lang="en-GB" sz="1800" b="0" kern="1200" dirty="0">
                          <a:solidFill>
                            <a:schemeClr val="tx1"/>
                          </a:solidFill>
                          <a:latin typeface="+mj-lt"/>
                          <a:ea typeface="+mj-ea"/>
                          <a:cs typeface="+mj-cs"/>
                        </a:rPr>
                        <a:t>Indicators </a:t>
                      </a:r>
                    </a:p>
                  </a:txBody>
                  <a:tcPr>
                    <a:solidFill>
                      <a:srgbClr val="00B0F0"/>
                    </a:solidFill>
                  </a:tcPr>
                </a:tc>
                <a:tc>
                  <a:txBody>
                    <a:bodyPr/>
                    <a:lstStyle/>
                    <a:p>
                      <a:r>
                        <a:rPr lang="en-GB" sz="1800" b="0" kern="1200" dirty="0">
                          <a:solidFill>
                            <a:schemeClr val="tx1"/>
                          </a:solidFill>
                          <a:latin typeface="+mj-lt"/>
                          <a:ea typeface="+mj-ea"/>
                          <a:cs typeface="+mj-cs"/>
                        </a:rPr>
                        <a:t>Weighting of indicator within KPA</a:t>
                      </a:r>
                    </a:p>
                  </a:txBody>
                  <a:tcPr>
                    <a:solidFill>
                      <a:srgbClr val="00B0F0"/>
                    </a:solidFill>
                  </a:tcPr>
                </a:tc>
                <a:extLst>
                  <a:ext uri="{0D108BD9-81ED-4DB2-BD59-A6C34878D82A}">
                    <a16:rowId xmlns:a16="http://schemas.microsoft.com/office/drawing/2014/main" val="3692982451"/>
                  </a:ext>
                </a:extLst>
              </a:tr>
              <a:tr h="261070">
                <a:tc rowSpan="3">
                  <a:txBody>
                    <a:bodyPr/>
                    <a:lstStyle/>
                    <a:p>
                      <a:r>
                        <a:rPr lang="en-GB" sz="1800" dirty="0">
                          <a:solidFill>
                            <a:schemeClr val="bg2">
                              <a:lumMod val="10000"/>
                            </a:schemeClr>
                          </a:solidFill>
                          <a:latin typeface="+mn-lt"/>
                        </a:rPr>
                        <a:t>Quality</a:t>
                      </a:r>
                    </a:p>
                  </a:txBody>
                  <a:tcPr/>
                </a:tc>
                <a:tc rowSpan="3">
                  <a:txBody>
                    <a:bodyPr/>
                    <a:lstStyle/>
                    <a:p>
                      <a:r>
                        <a:rPr lang="en-GB" sz="1800" dirty="0">
                          <a:solidFill>
                            <a:schemeClr val="bg2">
                              <a:lumMod val="10000"/>
                            </a:schemeClr>
                          </a:solidFill>
                          <a:latin typeface="+mn-lt"/>
                        </a:rPr>
                        <a:t>30%</a:t>
                      </a:r>
                    </a:p>
                  </a:txBody>
                  <a:tcPr/>
                </a:tc>
                <a:tc>
                  <a:txBody>
                    <a:bodyPr/>
                    <a:lstStyle/>
                    <a:p>
                      <a:pPr marL="0" algn="l" defTabSz="914400" rtl="0" eaLnBrk="1" latinLnBrk="0" hangingPunct="1"/>
                      <a:r>
                        <a:rPr lang="en-GB" sz="1600" kern="1200" dirty="0">
                          <a:solidFill>
                            <a:schemeClr val="bg2">
                              <a:lumMod val="10000"/>
                            </a:schemeClr>
                          </a:solidFill>
                          <a:latin typeface="+mn-lt"/>
                          <a:ea typeface="+mn-ea"/>
                          <a:cs typeface="+mn-cs"/>
                        </a:rPr>
                        <a:t>Delivery against grant diversity targets</a:t>
                      </a:r>
                    </a:p>
                  </a:txBody>
                  <a:tcPr>
                    <a:solidFill>
                      <a:srgbClr val="E1E1E1"/>
                    </a:solidFill>
                  </a:tcPr>
                </a:tc>
                <a:tc>
                  <a:txBody>
                    <a:bodyPr/>
                    <a:lstStyle/>
                    <a:p>
                      <a:pPr marL="0" algn="l" defTabSz="914400" rtl="0" eaLnBrk="1" latinLnBrk="0" hangingPunct="1"/>
                      <a:r>
                        <a:rPr lang="en-GB" sz="1600" kern="1200" dirty="0">
                          <a:solidFill>
                            <a:schemeClr val="bg2">
                              <a:lumMod val="10000"/>
                            </a:schemeClr>
                          </a:solidFill>
                          <a:latin typeface="+mn-lt"/>
                          <a:ea typeface="+mn-ea"/>
                          <a:cs typeface="+mn-cs"/>
                        </a:rPr>
                        <a:t>12%</a:t>
                      </a:r>
                    </a:p>
                  </a:txBody>
                  <a:tcPr>
                    <a:solidFill>
                      <a:srgbClr val="E1E1E1"/>
                    </a:solidFill>
                  </a:tcPr>
                </a:tc>
                <a:extLst>
                  <a:ext uri="{0D108BD9-81ED-4DB2-BD59-A6C34878D82A}">
                    <a16:rowId xmlns:a16="http://schemas.microsoft.com/office/drawing/2014/main" val="781744319"/>
                  </a:ext>
                </a:extLst>
              </a:tr>
              <a:tr h="261070">
                <a:tc vMerge="1">
                  <a:txBody>
                    <a:bodyPr/>
                    <a:lstStyle/>
                    <a:p>
                      <a:endParaRPr lang="en-GB"/>
                    </a:p>
                  </a:txBody>
                  <a:tcPr/>
                </a:tc>
                <a:tc vMerge="1">
                  <a:txBody>
                    <a:bodyPr/>
                    <a:lstStyle/>
                    <a:p>
                      <a:endParaRPr lang="en-GB"/>
                    </a:p>
                  </a:txBody>
                  <a:tcPr/>
                </a:tc>
                <a:tc>
                  <a:txBody>
                    <a:bodyPr/>
                    <a:lstStyle/>
                    <a:p>
                      <a:pPr marL="0" algn="l" defTabSz="914400" rtl="0" eaLnBrk="1" latinLnBrk="0" hangingPunct="1"/>
                      <a:r>
                        <a:rPr lang="en-GB" sz="1600" kern="1200" dirty="0">
                          <a:solidFill>
                            <a:schemeClr val="bg2">
                              <a:lumMod val="10000"/>
                            </a:schemeClr>
                          </a:solidFill>
                          <a:latin typeface="+mn-lt"/>
                          <a:ea typeface="+mn-ea"/>
                          <a:cs typeface="+mn-cs"/>
                        </a:rPr>
                        <a:t>Self-Assessment of quality</a:t>
                      </a:r>
                    </a:p>
                  </a:txBody>
                  <a:tcPr>
                    <a:solidFill>
                      <a:srgbClr val="E1E1E1"/>
                    </a:solidFill>
                  </a:tcPr>
                </a:tc>
                <a:tc>
                  <a:txBody>
                    <a:bodyPr/>
                    <a:lstStyle/>
                    <a:p>
                      <a:pPr marL="0" algn="l" defTabSz="914400" rtl="0" eaLnBrk="1" latinLnBrk="0" hangingPunct="1"/>
                      <a:r>
                        <a:rPr lang="en-GB" sz="1600" kern="1200" dirty="0">
                          <a:solidFill>
                            <a:schemeClr val="bg2">
                              <a:lumMod val="10000"/>
                            </a:schemeClr>
                          </a:solidFill>
                          <a:latin typeface="+mn-lt"/>
                          <a:ea typeface="+mn-ea"/>
                          <a:cs typeface="+mn-cs"/>
                        </a:rPr>
                        <a:t>9%</a:t>
                      </a:r>
                    </a:p>
                  </a:txBody>
                  <a:tcPr>
                    <a:solidFill>
                      <a:srgbClr val="E1E1E1"/>
                    </a:solidFill>
                  </a:tcPr>
                </a:tc>
                <a:extLst>
                  <a:ext uri="{0D108BD9-81ED-4DB2-BD59-A6C34878D82A}">
                    <a16:rowId xmlns:a16="http://schemas.microsoft.com/office/drawing/2014/main" val="1780501659"/>
                  </a:ext>
                </a:extLst>
              </a:tr>
              <a:tr h="261070">
                <a:tc vMerge="1">
                  <a:txBody>
                    <a:bodyPr/>
                    <a:lstStyle/>
                    <a:p>
                      <a:endParaRPr lang="en-GB"/>
                    </a:p>
                  </a:txBody>
                  <a:tcPr/>
                </a:tc>
                <a:tc vMerge="1">
                  <a:txBody>
                    <a:bodyPr/>
                    <a:lstStyle/>
                    <a:p>
                      <a:endParaRPr lang="en-GB"/>
                    </a:p>
                  </a:txBody>
                  <a:tcPr/>
                </a:tc>
                <a:tc>
                  <a:txBody>
                    <a:bodyPr/>
                    <a:lstStyle/>
                    <a:p>
                      <a:pPr marL="0" algn="l" defTabSz="914400" rtl="0" eaLnBrk="1" latinLnBrk="0" hangingPunct="1"/>
                      <a:r>
                        <a:rPr lang="en-GB" sz="1600" kern="1200" dirty="0">
                          <a:solidFill>
                            <a:schemeClr val="bg2">
                              <a:lumMod val="10000"/>
                            </a:schemeClr>
                          </a:solidFill>
                          <a:latin typeface="+mn-lt"/>
                          <a:ea typeface="+mn-ea"/>
                          <a:cs typeface="+mn-cs"/>
                        </a:rPr>
                        <a:t>Client Satisfaction</a:t>
                      </a:r>
                    </a:p>
                  </a:txBody>
                  <a:tcPr>
                    <a:solidFill>
                      <a:srgbClr val="E1E1E1"/>
                    </a:solidFill>
                  </a:tcPr>
                </a:tc>
                <a:tc>
                  <a:txBody>
                    <a:bodyPr/>
                    <a:lstStyle/>
                    <a:p>
                      <a:pPr marL="0" algn="l" defTabSz="914400" rtl="0" eaLnBrk="1" latinLnBrk="0" hangingPunct="1"/>
                      <a:r>
                        <a:rPr lang="en-GB" sz="1600" kern="1200" dirty="0">
                          <a:solidFill>
                            <a:schemeClr val="bg2">
                              <a:lumMod val="10000"/>
                            </a:schemeClr>
                          </a:solidFill>
                          <a:latin typeface="+mn-lt"/>
                          <a:ea typeface="+mn-ea"/>
                          <a:cs typeface="+mn-cs"/>
                        </a:rPr>
                        <a:t>9%</a:t>
                      </a:r>
                    </a:p>
                  </a:txBody>
                  <a:tcPr>
                    <a:solidFill>
                      <a:srgbClr val="E1E1E1"/>
                    </a:solidFill>
                  </a:tcPr>
                </a:tc>
                <a:extLst>
                  <a:ext uri="{0D108BD9-81ED-4DB2-BD59-A6C34878D82A}">
                    <a16:rowId xmlns:a16="http://schemas.microsoft.com/office/drawing/2014/main" val="1194263686"/>
                  </a:ext>
                </a:extLst>
              </a:tr>
            </a:tbl>
          </a:graphicData>
        </a:graphic>
      </p:graphicFrame>
      <p:sp>
        <p:nvSpPr>
          <p:cNvPr id="5" name="Title 1">
            <a:extLst>
              <a:ext uri="{FF2B5EF4-FFF2-40B4-BE49-F238E27FC236}">
                <a16:creationId xmlns:a16="http://schemas.microsoft.com/office/drawing/2014/main" id="{DD5F06BE-C46E-42BC-A4D4-D383FA698E68}"/>
              </a:ext>
            </a:extLst>
          </p:cNvPr>
          <p:cNvSpPr>
            <a:spLocks noGrp="1"/>
          </p:cNvSpPr>
          <p:nvPr>
            <p:ph type="title"/>
          </p:nvPr>
        </p:nvSpPr>
        <p:spPr>
          <a:xfrm>
            <a:off x="109182" y="282047"/>
            <a:ext cx="3815686" cy="576571"/>
          </a:xfrm>
        </p:spPr>
        <p:txBody>
          <a:bodyPr>
            <a:normAutofit/>
          </a:bodyPr>
          <a:lstStyle/>
          <a:p>
            <a:r>
              <a:rPr lang="en-US" altLang="en-US" sz="2400" dirty="0"/>
              <a:t>Quality: Conversion Rating</a:t>
            </a:r>
            <a:endParaRPr lang="en-GB" sz="2400" dirty="0"/>
          </a:p>
        </p:txBody>
      </p:sp>
      <p:sp>
        <p:nvSpPr>
          <p:cNvPr id="6" name="Content Placeholder 7" descr="LONDON skyline">
            <a:extLst>
              <a:ext uri="{FF2B5EF4-FFF2-40B4-BE49-F238E27FC236}">
                <a16:creationId xmlns:a16="http://schemas.microsoft.com/office/drawing/2014/main" id="{B6391207-0698-4009-BE05-306C0522672D}"/>
              </a:ext>
            </a:extLst>
          </p:cNvPr>
          <p:cNvSpPr>
            <a:spLocks noGrp="1"/>
          </p:cNvSpPr>
          <p:nvPr>
            <p:ph idx="1"/>
          </p:nvPr>
        </p:nvSpPr>
        <p:spPr>
          <a:xfrm>
            <a:off x="1055112" y="3386346"/>
            <a:ext cx="8772308" cy="1154280"/>
          </a:xfrm>
        </p:spPr>
        <p:txBody>
          <a:bodyPr/>
          <a:lstStyle/>
          <a:p>
            <a:pPr marL="0" indent="-184150">
              <a:spcBef>
                <a:spcPct val="60000"/>
              </a:spcBef>
              <a:buFontTx/>
              <a:buChar char="•"/>
              <a:defRPr/>
            </a:pPr>
            <a:r>
              <a:rPr lang="en-GB" sz="1600" dirty="0">
                <a:solidFill>
                  <a:schemeClr val="bg2">
                    <a:lumMod val="10000"/>
                  </a:schemeClr>
                </a:solidFill>
              </a:rPr>
              <a:t>Measures the proportion of starts that achieve the primary outcome</a:t>
            </a:r>
          </a:p>
          <a:p>
            <a:pPr marL="0" indent="-184150">
              <a:spcBef>
                <a:spcPct val="60000"/>
              </a:spcBef>
              <a:buFontTx/>
              <a:buChar char="•"/>
              <a:defRPr/>
            </a:pPr>
            <a:r>
              <a:rPr lang="en-GB" sz="1600" dirty="0">
                <a:solidFill>
                  <a:schemeClr val="bg2">
                    <a:lumMod val="10000"/>
                  </a:schemeClr>
                </a:solidFill>
              </a:rPr>
              <a:t>A value added indicator</a:t>
            </a:r>
          </a:p>
          <a:p>
            <a:pPr marL="0" indent="-184150">
              <a:spcBef>
                <a:spcPct val="60000"/>
              </a:spcBef>
              <a:buFontTx/>
              <a:buChar char="•"/>
              <a:defRPr/>
            </a:pPr>
            <a:r>
              <a:rPr lang="en-GB" sz="1600" dirty="0">
                <a:solidFill>
                  <a:schemeClr val="bg2">
                    <a:lumMod val="10000"/>
                  </a:schemeClr>
                </a:solidFill>
              </a:rPr>
              <a:t>No points awarded to Providers that underachieve or meet the conversion rate specified in their grant</a:t>
            </a:r>
          </a:p>
        </p:txBody>
      </p:sp>
    </p:spTree>
    <p:extLst>
      <p:ext uri="{BB962C8B-B14F-4D97-AF65-F5344CB8AC3E}">
        <p14:creationId xmlns:p14="http://schemas.microsoft.com/office/powerpoint/2010/main" val="2490162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E2C9D1-FE85-4118-9C11-6DF3F39364F4}"/>
              </a:ext>
            </a:extLst>
          </p:cNvPr>
          <p:cNvSpPr>
            <a:spLocks noGrp="1"/>
          </p:cNvSpPr>
          <p:nvPr>
            <p:ph type="title"/>
          </p:nvPr>
        </p:nvSpPr>
        <p:spPr>
          <a:xfrm>
            <a:off x="109182" y="282047"/>
            <a:ext cx="3815686" cy="576571"/>
          </a:xfrm>
        </p:spPr>
        <p:txBody>
          <a:bodyPr>
            <a:normAutofit/>
          </a:bodyPr>
          <a:lstStyle/>
          <a:p>
            <a:r>
              <a:rPr lang="en-GB" sz="2400" dirty="0"/>
              <a:t>Grant Compliance</a:t>
            </a:r>
          </a:p>
        </p:txBody>
      </p:sp>
      <p:graphicFrame>
        <p:nvGraphicFramePr>
          <p:cNvPr id="5" name="Table 4">
            <a:extLst>
              <a:ext uri="{FF2B5EF4-FFF2-40B4-BE49-F238E27FC236}">
                <a16:creationId xmlns:a16="http://schemas.microsoft.com/office/drawing/2014/main" id="{501CC5F4-DB72-41EA-B0F0-1BB5174309E1}"/>
              </a:ext>
            </a:extLst>
          </p:cNvPr>
          <p:cNvGraphicFramePr>
            <a:graphicFrameLocks noGrp="1"/>
          </p:cNvGraphicFramePr>
          <p:nvPr>
            <p:extLst>
              <p:ext uri="{D42A27DB-BD31-4B8C-83A1-F6EECF244321}">
                <p14:modId xmlns:p14="http://schemas.microsoft.com/office/powerpoint/2010/main" val="2756370579"/>
              </p:ext>
            </p:extLst>
          </p:nvPr>
        </p:nvGraphicFramePr>
        <p:xfrm>
          <a:off x="968991" y="858618"/>
          <a:ext cx="8848298" cy="1549778"/>
        </p:xfrm>
        <a:graphic>
          <a:graphicData uri="http://schemas.openxmlformats.org/drawingml/2006/table">
            <a:tbl>
              <a:tblPr firstRow="1" bandRow="1">
                <a:tableStyleId>{0505E3EF-67EA-436B-97B2-0124C06EBD24}</a:tableStyleId>
              </a:tblPr>
              <a:tblGrid>
                <a:gridCol w="1650336">
                  <a:extLst>
                    <a:ext uri="{9D8B030D-6E8A-4147-A177-3AD203B41FA5}">
                      <a16:colId xmlns:a16="http://schemas.microsoft.com/office/drawing/2014/main" val="4132807767"/>
                    </a:ext>
                  </a:extLst>
                </a:gridCol>
                <a:gridCol w="1434058">
                  <a:extLst>
                    <a:ext uri="{9D8B030D-6E8A-4147-A177-3AD203B41FA5}">
                      <a16:colId xmlns:a16="http://schemas.microsoft.com/office/drawing/2014/main" val="1586079320"/>
                    </a:ext>
                  </a:extLst>
                </a:gridCol>
                <a:gridCol w="3480179">
                  <a:extLst>
                    <a:ext uri="{9D8B030D-6E8A-4147-A177-3AD203B41FA5}">
                      <a16:colId xmlns:a16="http://schemas.microsoft.com/office/drawing/2014/main" val="4137503571"/>
                    </a:ext>
                  </a:extLst>
                </a:gridCol>
                <a:gridCol w="2283725">
                  <a:extLst>
                    <a:ext uri="{9D8B030D-6E8A-4147-A177-3AD203B41FA5}">
                      <a16:colId xmlns:a16="http://schemas.microsoft.com/office/drawing/2014/main" val="154250431"/>
                    </a:ext>
                  </a:extLst>
                </a:gridCol>
              </a:tblGrid>
              <a:tr h="757950">
                <a:tc>
                  <a:txBody>
                    <a:bodyPr/>
                    <a:lstStyle/>
                    <a:p>
                      <a:r>
                        <a:rPr lang="en-GB" sz="1800" b="0" kern="1200" dirty="0">
                          <a:solidFill>
                            <a:schemeClr val="tx1"/>
                          </a:solidFill>
                          <a:latin typeface="+mj-lt"/>
                          <a:ea typeface="+mj-ea"/>
                          <a:cs typeface="+mj-cs"/>
                        </a:rPr>
                        <a:t>Key Performance Area (KPA)</a:t>
                      </a:r>
                    </a:p>
                  </a:txBody>
                  <a:tcPr>
                    <a:solidFill>
                      <a:srgbClr val="00B0F0"/>
                    </a:solidFill>
                  </a:tcPr>
                </a:tc>
                <a:tc>
                  <a:txBody>
                    <a:bodyPr/>
                    <a:lstStyle/>
                    <a:p>
                      <a:r>
                        <a:rPr lang="en-GB" sz="1800" b="0" kern="1200" dirty="0">
                          <a:solidFill>
                            <a:schemeClr val="tx1"/>
                          </a:solidFill>
                          <a:latin typeface="+mj-lt"/>
                          <a:ea typeface="+mj-ea"/>
                          <a:cs typeface="+mj-cs"/>
                        </a:rPr>
                        <a:t>Weighting</a:t>
                      </a:r>
                    </a:p>
                  </a:txBody>
                  <a:tcPr>
                    <a:solidFill>
                      <a:srgbClr val="00B0F0"/>
                    </a:solidFill>
                  </a:tcPr>
                </a:tc>
                <a:tc>
                  <a:txBody>
                    <a:bodyPr/>
                    <a:lstStyle/>
                    <a:p>
                      <a:r>
                        <a:rPr lang="en-GB" sz="1800" b="0" kern="1200" dirty="0">
                          <a:solidFill>
                            <a:schemeClr val="tx1"/>
                          </a:solidFill>
                          <a:latin typeface="+mj-lt"/>
                          <a:ea typeface="+mj-ea"/>
                          <a:cs typeface="+mj-cs"/>
                        </a:rPr>
                        <a:t>Indicators </a:t>
                      </a:r>
                    </a:p>
                  </a:txBody>
                  <a:tcPr>
                    <a:solidFill>
                      <a:srgbClr val="00B0F0"/>
                    </a:solidFill>
                  </a:tcPr>
                </a:tc>
                <a:tc>
                  <a:txBody>
                    <a:bodyPr/>
                    <a:lstStyle/>
                    <a:p>
                      <a:r>
                        <a:rPr lang="en-GB" sz="1800" b="0" kern="1200" dirty="0">
                          <a:solidFill>
                            <a:schemeClr val="tx1"/>
                          </a:solidFill>
                          <a:latin typeface="+mj-lt"/>
                          <a:ea typeface="+mj-ea"/>
                          <a:cs typeface="+mj-cs"/>
                        </a:rPr>
                        <a:t>Weighting of indicator within KPA</a:t>
                      </a:r>
                    </a:p>
                  </a:txBody>
                  <a:tcPr>
                    <a:solidFill>
                      <a:srgbClr val="00B0F0"/>
                    </a:solidFill>
                  </a:tcPr>
                </a:tc>
                <a:extLst>
                  <a:ext uri="{0D108BD9-81ED-4DB2-BD59-A6C34878D82A}">
                    <a16:rowId xmlns:a16="http://schemas.microsoft.com/office/drawing/2014/main" val="3692982451"/>
                  </a:ext>
                </a:extLst>
              </a:tr>
              <a:tr h="635378">
                <a:tc>
                  <a:txBody>
                    <a:bodyPr/>
                    <a:lstStyle/>
                    <a:p>
                      <a:r>
                        <a:rPr lang="en-GB" sz="1600" kern="1200" dirty="0">
                          <a:solidFill>
                            <a:schemeClr val="bg2">
                              <a:lumMod val="10000"/>
                            </a:schemeClr>
                          </a:solidFill>
                          <a:latin typeface="+mn-lt"/>
                          <a:ea typeface="+mn-ea"/>
                          <a:cs typeface="+mn-cs"/>
                        </a:rPr>
                        <a:t>Grant Compliance</a:t>
                      </a:r>
                    </a:p>
                  </a:txBody>
                  <a:tcPr/>
                </a:tc>
                <a:tc>
                  <a:txBody>
                    <a:bodyPr/>
                    <a:lstStyle/>
                    <a:p>
                      <a:r>
                        <a:rPr lang="en-GB" sz="1600" kern="1200" dirty="0">
                          <a:solidFill>
                            <a:schemeClr val="bg2">
                              <a:lumMod val="10000"/>
                            </a:schemeClr>
                          </a:solidFill>
                          <a:latin typeface="+mn-lt"/>
                          <a:ea typeface="+mn-ea"/>
                          <a:cs typeface="+mn-cs"/>
                        </a:rPr>
                        <a:t>10%</a:t>
                      </a:r>
                    </a:p>
                  </a:txBody>
                  <a:tcPr/>
                </a:tc>
                <a:tc>
                  <a:txBody>
                    <a:bodyPr/>
                    <a:lstStyle/>
                    <a:p>
                      <a:pPr marL="0" algn="l" defTabSz="914400" rtl="0" eaLnBrk="1" latinLnBrk="0" hangingPunct="1"/>
                      <a:r>
                        <a:rPr lang="en-GB" sz="1600" kern="1200" dirty="0">
                          <a:solidFill>
                            <a:schemeClr val="bg2">
                              <a:lumMod val="10000"/>
                            </a:schemeClr>
                          </a:solidFill>
                          <a:latin typeface="+mn-lt"/>
                          <a:ea typeface="+mn-ea"/>
                          <a:cs typeface="+mn-cs"/>
                        </a:rPr>
                        <a:t>Grant compliance and contractor pro-activity in delivery</a:t>
                      </a:r>
                    </a:p>
                  </a:txBody>
                  <a:tcPr/>
                </a:tc>
                <a:tc>
                  <a:txBody>
                    <a:bodyPr/>
                    <a:lstStyle/>
                    <a:p>
                      <a:pPr marL="0" algn="l" defTabSz="914400" rtl="0" eaLnBrk="1" latinLnBrk="0" hangingPunct="1"/>
                      <a:r>
                        <a:rPr lang="en-GB" sz="1600" kern="1200" dirty="0">
                          <a:solidFill>
                            <a:schemeClr val="bg2">
                              <a:lumMod val="10000"/>
                            </a:schemeClr>
                          </a:solidFill>
                          <a:latin typeface="+mn-lt"/>
                          <a:ea typeface="+mn-ea"/>
                          <a:cs typeface="+mn-cs"/>
                        </a:rPr>
                        <a:t>10%</a:t>
                      </a:r>
                    </a:p>
                  </a:txBody>
                  <a:tcPr/>
                </a:tc>
                <a:extLst>
                  <a:ext uri="{0D108BD9-81ED-4DB2-BD59-A6C34878D82A}">
                    <a16:rowId xmlns:a16="http://schemas.microsoft.com/office/drawing/2014/main" val="2513956674"/>
                  </a:ext>
                </a:extLst>
              </a:tr>
            </a:tbl>
          </a:graphicData>
        </a:graphic>
      </p:graphicFrame>
      <p:graphicFrame>
        <p:nvGraphicFramePr>
          <p:cNvPr id="6" name="Table 5">
            <a:extLst>
              <a:ext uri="{FF2B5EF4-FFF2-40B4-BE49-F238E27FC236}">
                <a16:creationId xmlns:a16="http://schemas.microsoft.com/office/drawing/2014/main" id="{B020D11E-50F3-492A-8F0F-263C875CD165}"/>
              </a:ext>
            </a:extLst>
          </p:cNvPr>
          <p:cNvGraphicFramePr>
            <a:graphicFrameLocks noGrp="1"/>
          </p:cNvGraphicFramePr>
          <p:nvPr>
            <p:extLst>
              <p:ext uri="{D42A27DB-BD31-4B8C-83A1-F6EECF244321}">
                <p14:modId xmlns:p14="http://schemas.microsoft.com/office/powerpoint/2010/main" val="3769677239"/>
              </p:ext>
            </p:extLst>
          </p:nvPr>
        </p:nvGraphicFramePr>
        <p:xfrm>
          <a:off x="968991" y="2467385"/>
          <a:ext cx="8848297" cy="3604869"/>
        </p:xfrm>
        <a:graphic>
          <a:graphicData uri="http://schemas.openxmlformats.org/drawingml/2006/table">
            <a:tbl>
              <a:tblPr firstRow="1" bandRow="1">
                <a:tableStyleId>{0505E3EF-67EA-436B-97B2-0124C06EBD24}</a:tableStyleId>
              </a:tblPr>
              <a:tblGrid>
                <a:gridCol w="1650336">
                  <a:extLst>
                    <a:ext uri="{9D8B030D-6E8A-4147-A177-3AD203B41FA5}">
                      <a16:colId xmlns:a16="http://schemas.microsoft.com/office/drawing/2014/main" val="4132807767"/>
                    </a:ext>
                  </a:extLst>
                </a:gridCol>
                <a:gridCol w="1434058">
                  <a:extLst>
                    <a:ext uri="{9D8B030D-6E8A-4147-A177-3AD203B41FA5}">
                      <a16:colId xmlns:a16="http://schemas.microsoft.com/office/drawing/2014/main" val="1586079320"/>
                    </a:ext>
                  </a:extLst>
                </a:gridCol>
                <a:gridCol w="855499">
                  <a:extLst>
                    <a:ext uri="{9D8B030D-6E8A-4147-A177-3AD203B41FA5}">
                      <a16:colId xmlns:a16="http://schemas.microsoft.com/office/drawing/2014/main" val="4137503571"/>
                    </a:ext>
                  </a:extLst>
                </a:gridCol>
                <a:gridCol w="4908404">
                  <a:extLst>
                    <a:ext uri="{9D8B030D-6E8A-4147-A177-3AD203B41FA5}">
                      <a16:colId xmlns:a16="http://schemas.microsoft.com/office/drawing/2014/main" val="154250431"/>
                    </a:ext>
                  </a:extLst>
                </a:gridCol>
              </a:tblGrid>
              <a:tr h="296565">
                <a:tc>
                  <a:txBody>
                    <a:bodyPr/>
                    <a:lstStyle/>
                    <a:p>
                      <a:r>
                        <a:rPr lang="en-GB" sz="1400" b="0" kern="1200" dirty="0">
                          <a:solidFill>
                            <a:schemeClr val="tx1"/>
                          </a:solidFill>
                          <a:latin typeface="+mj-lt"/>
                          <a:ea typeface="+mj-ea"/>
                          <a:cs typeface="+mj-cs"/>
                        </a:rPr>
                        <a:t>Indicator</a:t>
                      </a:r>
                    </a:p>
                  </a:txBody>
                  <a:tcPr>
                    <a:solidFill>
                      <a:srgbClr val="00B0F0"/>
                    </a:solidFill>
                  </a:tcPr>
                </a:tc>
                <a:tc>
                  <a:txBody>
                    <a:bodyPr/>
                    <a:lstStyle/>
                    <a:p>
                      <a:r>
                        <a:rPr lang="en-GB" sz="1400" b="0" kern="1200" dirty="0">
                          <a:solidFill>
                            <a:schemeClr val="tx1"/>
                          </a:solidFill>
                          <a:latin typeface="+mj-lt"/>
                          <a:ea typeface="+mj-ea"/>
                          <a:cs typeface="+mj-cs"/>
                        </a:rPr>
                        <a:t>Guidance</a:t>
                      </a:r>
                    </a:p>
                  </a:txBody>
                  <a:tcPr>
                    <a:solidFill>
                      <a:srgbClr val="00B0F0"/>
                    </a:solidFill>
                  </a:tcPr>
                </a:tc>
                <a:tc>
                  <a:txBody>
                    <a:bodyPr/>
                    <a:lstStyle/>
                    <a:p>
                      <a:r>
                        <a:rPr lang="en-GB" sz="1400" b="0" kern="1200" dirty="0">
                          <a:solidFill>
                            <a:schemeClr val="tx1"/>
                          </a:solidFill>
                          <a:latin typeface="+mj-lt"/>
                          <a:ea typeface="+mj-ea"/>
                          <a:cs typeface="+mj-cs"/>
                        </a:rPr>
                        <a:t>Rating</a:t>
                      </a:r>
                    </a:p>
                  </a:txBody>
                  <a:tcPr>
                    <a:solidFill>
                      <a:srgbClr val="00B0F0"/>
                    </a:solidFill>
                  </a:tcPr>
                </a:tc>
                <a:tc>
                  <a:txBody>
                    <a:bodyPr/>
                    <a:lstStyle/>
                    <a:p>
                      <a:r>
                        <a:rPr lang="en-GB" sz="1400" b="0" kern="1200" dirty="0">
                          <a:solidFill>
                            <a:schemeClr val="tx1"/>
                          </a:solidFill>
                          <a:latin typeface="+mj-lt"/>
                          <a:ea typeface="+mj-ea"/>
                          <a:cs typeface="+mj-cs"/>
                        </a:rPr>
                        <a:t>Comments</a:t>
                      </a:r>
                    </a:p>
                  </a:txBody>
                  <a:tcPr>
                    <a:solidFill>
                      <a:srgbClr val="00B0F0"/>
                    </a:solidFill>
                  </a:tcPr>
                </a:tc>
                <a:extLst>
                  <a:ext uri="{0D108BD9-81ED-4DB2-BD59-A6C34878D82A}">
                    <a16:rowId xmlns:a16="http://schemas.microsoft.com/office/drawing/2014/main" val="3692982451"/>
                  </a:ext>
                </a:extLst>
              </a:tr>
              <a:tr h="523353">
                <a:tc>
                  <a:txBody>
                    <a:bodyPr/>
                    <a:lstStyle/>
                    <a:p>
                      <a:pPr marL="0" algn="l" defTabSz="914400" rtl="0" eaLnBrk="1" latinLnBrk="0" hangingPunct="1"/>
                      <a:r>
                        <a:rPr lang="en-GB" sz="1100" kern="1200" dirty="0">
                          <a:solidFill>
                            <a:schemeClr val="bg2">
                              <a:lumMod val="10000"/>
                            </a:schemeClr>
                          </a:solidFill>
                          <a:latin typeface="+mn-lt"/>
                          <a:ea typeface="+mn-ea"/>
                          <a:cs typeface="+mn-cs"/>
                        </a:rPr>
                        <a:t>Variance of forecasts from claim</a:t>
                      </a:r>
                    </a:p>
                  </a:txBody>
                  <a:tcPr>
                    <a:solidFill>
                      <a:srgbClr val="E1E1E1"/>
                    </a:solidFill>
                  </a:tcPr>
                </a:tc>
                <a:tc>
                  <a:txBody>
                    <a:bodyPr/>
                    <a:lstStyle/>
                    <a:p>
                      <a:pPr marL="0" algn="l" defTabSz="914400" rtl="0" eaLnBrk="1" latinLnBrk="0" hangingPunct="1"/>
                      <a:r>
                        <a:rPr lang="en-GB" sz="1050" kern="1200" dirty="0">
                          <a:solidFill>
                            <a:schemeClr val="bg2">
                              <a:lumMod val="10000"/>
                            </a:schemeClr>
                          </a:solidFill>
                          <a:latin typeface="+mn-lt"/>
                          <a:ea typeface="+mn-ea"/>
                          <a:cs typeface="+mn-cs"/>
                        </a:rPr>
                        <a:t>Green = 8 – 10</a:t>
                      </a:r>
                    </a:p>
                    <a:p>
                      <a:pPr marL="0" algn="l" defTabSz="914400" rtl="0" eaLnBrk="1" latinLnBrk="0" hangingPunct="1"/>
                      <a:r>
                        <a:rPr lang="en-GB" sz="1050" kern="1200" dirty="0">
                          <a:solidFill>
                            <a:schemeClr val="bg2">
                              <a:lumMod val="10000"/>
                            </a:schemeClr>
                          </a:solidFill>
                          <a:latin typeface="+mn-lt"/>
                          <a:ea typeface="+mn-ea"/>
                          <a:cs typeface="+mn-cs"/>
                        </a:rPr>
                        <a:t>Amber = 4 – 7</a:t>
                      </a:r>
                    </a:p>
                    <a:p>
                      <a:pPr marL="0" algn="l" defTabSz="914400" rtl="0" eaLnBrk="1" latinLnBrk="0" hangingPunct="1"/>
                      <a:r>
                        <a:rPr lang="en-GB" sz="1050" kern="1200" dirty="0">
                          <a:solidFill>
                            <a:schemeClr val="bg2">
                              <a:lumMod val="10000"/>
                            </a:schemeClr>
                          </a:solidFill>
                          <a:latin typeface="+mn-lt"/>
                          <a:ea typeface="+mn-ea"/>
                          <a:cs typeface="+mn-cs"/>
                        </a:rPr>
                        <a:t>Red = 0 - 3</a:t>
                      </a:r>
                    </a:p>
                  </a:txBody>
                  <a:tcPr>
                    <a:solidFill>
                      <a:srgbClr val="E1E1E1"/>
                    </a:solidFill>
                  </a:tcPr>
                </a:tc>
                <a:tc>
                  <a:txBody>
                    <a:bodyPr/>
                    <a:lstStyle/>
                    <a:p>
                      <a:pPr marL="0" algn="l" defTabSz="914400" rtl="0" eaLnBrk="1" latinLnBrk="0" hangingPunct="1"/>
                      <a:r>
                        <a:rPr lang="en-GB" sz="1600" kern="1200" dirty="0">
                          <a:solidFill>
                            <a:schemeClr val="bg2">
                              <a:lumMod val="10000"/>
                            </a:schemeClr>
                          </a:solidFill>
                          <a:latin typeface="+mn-lt"/>
                          <a:ea typeface="+mn-ea"/>
                          <a:cs typeface="+mn-cs"/>
                        </a:rPr>
                        <a:t>3</a:t>
                      </a:r>
                    </a:p>
                  </a:txBody>
                  <a:tcPr>
                    <a:solidFill>
                      <a:srgbClr val="FF0000"/>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lang="en-GB" sz="1100" kern="1200" dirty="0">
                          <a:solidFill>
                            <a:schemeClr val="bg2">
                              <a:lumMod val="10000"/>
                            </a:schemeClr>
                          </a:solidFill>
                          <a:latin typeface="+mn-lt"/>
                          <a:ea typeface="+mn-ea"/>
                          <a:cs typeface="+mn-cs"/>
                        </a:rPr>
                        <a:t>Consistently accurately forecasts the amount claimed</a:t>
                      </a:r>
                    </a:p>
                  </a:txBody>
                  <a:tcPr marT="45717" marB="45717" horzOverflow="overflow">
                    <a:solidFill>
                      <a:srgbClr val="E1E1E1"/>
                    </a:solidFill>
                  </a:tcPr>
                </a:tc>
                <a:extLst>
                  <a:ext uri="{0D108BD9-81ED-4DB2-BD59-A6C34878D82A}">
                    <a16:rowId xmlns:a16="http://schemas.microsoft.com/office/drawing/2014/main" val="3198017702"/>
                  </a:ext>
                </a:extLst>
              </a:tr>
              <a:tr h="523353">
                <a:tc>
                  <a:txBody>
                    <a:bodyPr/>
                    <a:lstStyle/>
                    <a:p>
                      <a:pPr marL="0" algn="l" defTabSz="914400" rtl="0" eaLnBrk="1" latinLnBrk="0" hangingPunct="1"/>
                      <a:r>
                        <a:rPr lang="en-GB" sz="1100" kern="1200" dirty="0">
                          <a:solidFill>
                            <a:schemeClr val="bg2">
                              <a:lumMod val="10000"/>
                            </a:schemeClr>
                          </a:solidFill>
                          <a:latin typeface="+mn-lt"/>
                          <a:ea typeface="+mn-ea"/>
                          <a:cs typeface="+mn-cs"/>
                        </a:rPr>
                        <a:t>Timeliness of claim</a:t>
                      </a:r>
                    </a:p>
                  </a:txBody>
                  <a:tcPr>
                    <a:solidFill>
                      <a:srgbClr val="E1E1E1"/>
                    </a:solidFill>
                  </a:tcPr>
                </a:tc>
                <a:tc>
                  <a:txBody>
                    <a:bodyPr/>
                    <a:lstStyle/>
                    <a:p>
                      <a:pPr marL="0" algn="l" defTabSz="914400" rtl="0" eaLnBrk="1" latinLnBrk="0" hangingPunct="1"/>
                      <a:r>
                        <a:rPr lang="en-GB" sz="1050" kern="1200" dirty="0">
                          <a:solidFill>
                            <a:schemeClr val="bg2">
                              <a:lumMod val="10000"/>
                            </a:schemeClr>
                          </a:solidFill>
                          <a:latin typeface="+mn-lt"/>
                          <a:ea typeface="+mn-ea"/>
                          <a:cs typeface="+mn-cs"/>
                        </a:rPr>
                        <a:t>Green = 8 – 10</a:t>
                      </a:r>
                    </a:p>
                    <a:p>
                      <a:pPr marL="0" algn="l" defTabSz="914400" rtl="0" eaLnBrk="1" latinLnBrk="0" hangingPunct="1"/>
                      <a:r>
                        <a:rPr lang="en-GB" sz="1050" kern="1200" dirty="0">
                          <a:solidFill>
                            <a:schemeClr val="bg2">
                              <a:lumMod val="10000"/>
                            </a:schemeClr>
                          </a:solidFill>
                          <a:latin typeface="+mn-lt"/>
                          <a:ea typeface="+mn-ea"/>
                          <a:cs typeface="+mn-cs"/>
                        </a:rPr>
                        <a:t>Amber = 4 – 7</a:t>
                      </a:r>
                    </a:p>
                    <a:p>
                      <a:pPr marL="0" algn="l" defTabSz="914400" rtl="0" eaLnBrk="1" latinLnBrk="0" hangingPunct="1"/>
                      <a:r>
                        <a:rPr lang="en-GB" sz="1050" kern="1200" dirty="0">
                          <a:solidFill>
                            <a:schemeClr val="bg2">
                              <a:lumMod val="10000"/>
                            </a:schemeClr>
                          </a:solidFill>
                          <a:latin typeface="+mn-lt"/>
                          <a:ea typeface="+mn-ea"/>
                          <a:cs typeface="+mn-cs"/>
                        </a:rPr>
                        <a:t>Red = 0 – 3</a:t>
                      </a:r>
                    </a:p>
                  </a:txBody>
                  <a:tcPr>
                    <a:solidFill>
                      <a:srgbClr val="E1E1E1"/>
                    </a:solidFill>
                  </a:tcPr>
                </a:tc>
                <a:tc>
                  <a:txBody>
                    <a:bodyPr/>
                    <a:lstStyle/>
                    <a:p>
                      <a:pPr marL="0" algn="l" defTabSz="914400" rtl="0" eaLnBrk="1" latinLnBrk="0" hangingPunct="1"/>
                      <a:r>
                        <a:rPr lang="en-GB" sz="1600" kern="1200" dirty="0">
                          <a:solidFill>
                            <a:schemeClr val="bg2">
                              <a:lumMod val="10000"/>
                            </a:schemeClr>
                          </a:solidFill>
                          <a:latin typeface="+mn-lt"/>
                          <a:ea typeface="+mn-ea"/>
                          <a:cs typeface="+mn-cs"/>
                        </a:rPr>
                        <a:t>10</a:t>
                      </a:r>
                    </a:p>
                  </a:txBody>
                  <a:tcPr>
                    <a:solidFill>
                      <a:srgbClr val="00B050"/>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lang="en-GB" sz="1100" kern="1200" dirty="0">
                          <a:solidFill>
                            <a:schemeClr val="bg2">
                              <a:lumMod val="10000"/>
                            </a:schemeClr>
                          </a:solidFill>
                          <a:latin typeface="+mn-lt"/>
                          <a:ea typeface="+mn-ea"/>
                          <a:cs typeface="+mn-cs"/>
                        </a:rPr>
                        <a:t>Consistently submits claims to deadlines if not before</a:t>
                      </a:r>
                    </a:p>
                  </a:txBody>
                  <a:tcPr marT="45717" marB="45717" horzOverflow="overflow">
                    <a:solidFill>
                      <a:srgbClr val="E1E1E1"/>
                    </a:solidFill>
                  </a:tcPr>
                </a:tc>
                <a:extLst>
                  <a:ext uri="{0D108BD9-81ED-4DB2-BD59-A6C34878D82A}">
                    <a16:rowId xmlns:a16="http://schemas.microsoft.com/office/drawing/2014/main" val="2389335281"/>
                  </a:ext>
                </a:extLst>
              </a:tr>
              <a:tr h="523353">
                <a:tc>
                  <a:txBody>
                    <a:bodyPr/>
                    <a:lstStyle/>
                    <a:p>
                      <a:pPr marL="0" algn="l" defTabSz="914400" rtl="0" eaLnBrk="1" latinLnBrk="0" hangingPunct="1"/>
                      <a:r>
                        <a:rPr lang="en-GB" sz="1100" kern="1200" dirty="0">
                          <a:solidFill>
                            <a:schemeClr val="bg2">
                              <a:lumMod val="10000"/>
                            </a:schemeClr>
                          </a:solidFill>
                          <a:latin typeface="+mn-lt"/>
                          <a:ea typeface="+mn-ea"/>
                          <a:cs typeface="+mn-cs"/>
                        </a:rPr>
                        <a:t>Accuracy of claim and associated returns</a:t>
                      </a:r>
                    </a:p>
                  </a:txBody>
                  <a:tcPr>
                    <a:solidFill>
                      <a:srgbClr val="E1E1E1"/>
                    </a:solidFill>
                  </a:tcPr>
                </a:tc>
                <a:tc>
                  <a:txBody>
                    <a:bodyPr/>
                    <a:lstStyle/>
                    <a:p>
                      <a:pPr marL="0" algn="l" defTabSz="914400" rtl="0" eaLnBrk="1" latinLnBrk="0" hangingPunct="1"/>
                      <a:r>
                        <a:rPr lang="en-GB" sz="1050" kern="1200" dirty="0">
                          <a:solidFill>
                            <a:schemeClr val="bg2">
                              <a:lumMod val="10000"/>
                            </a:schemeClr>
                          </a:solidFill>
                          <a:latin typeface="+mn-lt"/>
                          <a:ea typeface="+mn-ea"/>
                          <a:cs typeface="+mn-cs"/>
                        </a:rPr>
                        <a:t>Green = 8 – 10</a:t>
                      </a:r>
                    </a:p>
                    <a:p>
                      <a:pPr marL="0" algn="l" defTabSz="914400" rtl="0" eaLnBrk="1" latinLnBrk="0" hangingPunct="1"/>
                      <a:r>
                        <a:rPr lang="en-GB" sz="1050" kern="1200" dirty="0">
                          <a:solidFill>
                            <a:schemeClr val="bg2">
                              <a:lumMod val="10000"/>
                            </a:schemeClr>
                          </a:solidFill>
                          <a:latin typeface="+mn-lt"/>
                          <a:ea typeface="+mn-ea"/>
                          <a:cs typeface="+mn-cs"/>
                        </a:rPr>
                        <a:t>Amber = 4 – 7</a:t>
                      </a:r>
                    </a:p>
                    <a:p>
                      <a:pPr marL="0" algn="l" defTabSz="914400" rtl="0" eaLnBrk="1" latinLnBrk="0" hangingPunct="1"/>
                      <a:r>
                        <a:rPr lang="en-GB" sz="1050" kern="1200" dirty="0">
                          <a:solidFill>
                            <a:schemeClr val="bg2">
                              <a:lumMod val="10000"/>
                            </a:schemeClr>
                          </a:solidFill>
                          <a:latin typeface="+mn-lt"/>
                          <a:ea typeface="+mn-ea"/>
                          <a:cs typeface="+mn-cs"/>
                        </a:rPr>
                        <a:t>Red = 0 – 3</a:t>
                      </a:r>
                    </a:p>
                  </a:txBody>
                  <a:tcPr>
                    <a:solidFill>
                      <a:srgbClr val="E1E1E1"/>
                    </a:solidFill>
                  </a:tcPr>
                </a:tc>
                <a:tc>
                  <a:txBody>
                    <a:bodyPr/>
                    <a:lstStyle/>
                    <a:p>
                      <a:pPr marL="0" algn="l" defTabSz="914400" rtl="0" eaLnBrk="1" latinLnBrk="0" hangingPunct="1"/>
                      <a:r>
                        <a:rPr lang="en-GB" sz="1600" kern="1200" dirty="0">
                          <a:solidFill>
                            <a:schemeClr val="bg2">
                              <a:lumMod val="10000"/>
                            </a:schemeClr>
                          </a:solidFill>
                          <a:latin typeface="+mn-lt"/>
                          <a:ea typeface="+mn-ea"/>
                          <a:cs typeface="+mn-cs"/>
                        </a:rPr>
                        <a:t>5</a:t>
                      </a:r>
                    </a:p>
                  </a:txBody>
                  <a:tcPr>
                    <a:solidFill>
                      <a:srgbClr val="FFC000"/>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lang="en-GB" sz="1100" kern="1200" dirty="0">
                          <a:solidFill>
                            <a:schemeClr val="bg2">
                              <a:lumMod val="10000"/>
                            </a:schemeClr>
                          </a:solidFill>
                          <a:latin typeface="+mn-lt"/>
                          <a:ea typeface="+mn-ea"/>
                          <a:cs typeface="+mn-cs"/>
                        </a:rPr>
                        <a:t>Submits accurate claims and PPR but occasionally some of the information provided needs to be queried</a:t>
                      </a:r>
                    </a:p>
                  </a:txBody>
                  <a:tcPr marT="45717" marB="45717" horzOverflow="overflow">
                    <a:solidFill>
                      <a:srgbClr val="E1E1E1"/>
                    </a:solidFill>
                  </a:tcPr>
                </a:tc>
                <a:extLst>
                  <a:ext uri="{0D108BD9-81ED-4DB2-BD59-A6C34878D82A}">
                    <a16:rowId xmlns:a16="http://schemas.microsoft.com/office/drawing/2014/main" val="3751601765"/>
                  </a:ext>
                </a:extLst>
              </a:tr>
              <a:tr h="523353">
                <a:tc>
                  <a:txBody>
                    <a:bodyPr/>
                    <a:lstStyle/>
                    <a:p>
                      <a:pPr marL="0" algn="l" defTabSz="914400" rtl="0" eaLnBrk="1" latinLnBrk="0" hangingPunct="1"/>
                      <a:r>
                        <a:rPr lang="en-GB" sz="1100" kern="1200" dirty="0">
                          <a:solidFill>
                            <a:schemeClr val="bg2">
                              <a:lumMod val="10000"/>
                            </a:schemeClr>
                          </a:solidFill>
                          <a:latin typeface="+mn-lt"/>
                          <a:ea typeface="+mn-ea"/>
                          <a:cs typeface="+mn-cs"/>
                        </a:rPr>
                        <a:t>Responsiveness</a:t>
                      </a:r>
                    </a:p>
                  </a:txBody>
                  <a:tcPr>
                    <a:solidFill>
                      <a:srgbClr val="E1E1E1"/>
                    </a:solidFill>
                  </a:tcPr>
                </a:tc>
                <a:tc>
                  <a:txBody>
                    <a:bodyPr/>
                    <a:lstStyle/>
                    <a:p>
                      <a:pPr marL="0" algn="l" defTabSz="914400" rtl="0" eaLnBrk="1" latinLnBrk="0" hangingPunct="1"/>
                      <a:r>
                        <a:rPr lang="en-GB" sz="1050" kern="1200" dirty="0">
                          <a:solidFill>
                            <a:schemeClr val="bg2">
                              <a:lumMod val="10000"/>
                            </a:schemeClr>
                          </a:solidFill>
                          <a:latin typeface="+mn-lt"/>
                          <a:ea typeface="+mn-ea"/>
                          <a:cs typeface="+mn-cs"/>
                        </a:rPr>
                        <a:t>Green = 8 – 10</a:t>
                      </a:r>
                    </a:p>
                    <a:p>
                      <a:pPr marL="0" algn="l" defTabSz="914400" rtl="0" eaLnBrk="1" latinLnBrk="0" hangingPunct="1"/>
                      <a:r>
                        <a:rPr lang="en-GB" sz="1050" kern="1200" dirty="0">
                          <a:solidFill>
                            <a:schemeClr val="bg2">
                              <a:lumMod val="10000"/>
                            </a:schemeClr>
                          </a:solidFill>
                          <a:latin typeface="+mn-lt"/>
                          <a:ea typeface="+mn-ea"/>
                          <a:cs typeface="+mn-cs"/>
                        </a:rPr>
                        <a:t>Amber = 4 – 7</a:t>
                      </a:r>
                    </a:p>
                    <a:p>
                      <a:pPr marL="0" algn="l" defTabSz="914400" rtl="0" eaLnBrk="1" latinLnBrk="0" hangingPunct="1"/>
                      <a:r>
                        <a:rPr lang="en-GB" sz="1050" kern="1200" dirty="0">
                          <a:solidFill>
                            <a:schemeClr val="bg2">
                              <a:lumMod val="10000"/>
                            </a:schemeClr>
                          </a:solidFill>
                          <a:latin typeface="+mn-lt"/>
                          <a:ea typeface="+mn-ea"/>
                          <a:cs typeface="+mn-cs"/>
                        </a:rPr>
                        <a:t>Red = 0 – 3</a:t>
                      </a:r>
                    </a:p>
                  </a:txBody>
                  <a:tcPr>
                    <a:solidFill>
                      <a:srgbClr val="E1E1E1"/>
                    </a:solidFill>
                  </a:tcPr>
                </a:tc>
                <a:tc>
                  <a:txBody>
                    <a:bodyPr/>
                    <a:lstStyle/>
                    <a:p>
                      <a:pPr marL="0" algn="l" defTabSz="914400" rtl="0" eaLnBrk="1" latinLnBrk="0" hangingPunct="1"/>
                      <a:r>
                        <a:rPr lang="en-GB" sz="1600" kern="1200" dirty="0">
                          <a:solidFill>
                            <a:schemeClr val="bg2">
                              <a:lumMod val="10000"/>
                            </a:schemeClr>
                          </a:solidFill>
                          <a:latin typeface="+mn-lt"/>
                          <a:ea typeface="+mn-ea"/>
                          <a:cs typeface="+mn-cs"/>
                        </a:rPr>
                        <a:t>10</a:t>
                      </a:r>
                    </a:p>
                  </a:txBody>
                  <a:tcPr>
                    <a:solidFill>
                      <a:srgbClr val="00B050"/>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lang="en-GB" sz="1100" kern="1200" dirty="0">
                          <a:solidFill>
                            <a:schemeClr val="bg2">
                              <a:lumMod val="10000"/>
                            </a:schemeClr>
                          </a:solidFill>
                          <a:latin typeface="+mn-lt"/>
                          <a:ea typeface="+mn-ea"/>
                          <a:cs typeface="+mn-cs"/>
                        </a:rPr>
                        <a:t>Excellent – always respond within a timely timescale</a:t>
                      </a:r>
                    </a:p>
                  </a:txBody>
                  <a:tcPr marT="45717" marB="45717" horzOverflow="overflow">
                    <a:solidFill>
                      <a:srgbClr val="E1E1E1"/>
                    </a:solidFill>
                  </a:tcPr>
                </a:tc>
                <a:extLst>
                  <a:ext uri="{0D108BD9-81ED-4DB2-BD59-A6C34878D82A}">
                    <a16:rowId xmlns:a16="http://schemas.microsoft.com/office/drawing/2014/main" val="1982097875"/>
                  </a:ext>
                </a:extLst>
              </a:tr>
              <a:tr h="523353">
                <a:tc>
                  <a:txBody>
                    <a:bodyPr/>
                    <a:lstStyle/>
                    <a:p>
                      <a:pPr marL="0" algn="l" defTabSz="914400" rtl="0" eaLnBrk="1" latinLnBrk="0" hangingPunct="1"/>
                      <a:r>
                        <a:rPr lang="en-GB" sz="1100" kern="1200" dirty="0">
                          <a:solidFill>
                            <a:schemeClr val="bg2">
                              <a:lumMod val="10000"/>
                            </a:schemeClr>
                          </a:solidFill>
                          <a:latin typeface="+mn-lt"/>
                          <a:ea typeface="+mn-ea"/>
                          <a:cs typeface="+mn-cs"/>
                        </a:rPr>
                        <a:t>Proactive management of Risk</a:t>
                      </a:r>
                    </a:p>
                  </a:txBody>
                  <a:tcPr>
                    <a:solidFill>
                      <a:srgbClr val="E1E1E1"/>
                    </a:solidFill>
                  </a:tcPr>
                </a:tc>
                <a:tc>
                  <a:txBody>
                    <a:bodyPr/>
                    <a:lstStyle/>
                    <a:p>
                      <a:pPr marL="0" algn="l" defTabSz="914400" rtl="0" eaLnBrk="1" latinLnBrk="0" hangingPunct="1"/>
                      <a:r>
                        <a:rPr lang="en-GB" sz="1050" kern="1200" dirty="0">
                          <a:solidFill>
                            <a:schemeClr val="bg2">
                              <a:lumMod val="10000"/>
                            </a:schemeClr>
                          </a:solidFill>
                          <a:latin typeface="+mn-lt"/>
                          <a:ea typeface="+mn-ea"/>
                          <a:cs typeface="+mn-cs"/>
                        </a:rPr>
                        <a:t>Green = 8 – 10</a:t>
                      </a:r>
                    </a:p>
                    <a:p>
                      <a:pPr marL="0" algn="l" defTabSz="914400" rtl="0" eaLnBrk="1" latinLnBrk="0" hangingPunct="1"/>
                      <a:r>
                        <a:rPr lang="en-GB" sz="1050" kern="1200" dirty="0">
                          <a:solidFill>
                            <a:schemeClr val="bg2">
                              <a:lumMod val="10000"/>
                            </a:schemeClr>
                          </a:solidFill>
                          <a:latin typeface="+mn-lt"/>
                          <a:ea typeface="+mn-ea"/>
                          <a:cs typeface="+mn-cs"/>
                        </a:rPr>
                        <a:t>Amber = 4 – 7</a:t>
                      </a:r>
                    </a:p>
                    <a:p>
                      <a:pPr marL="0" algn="l" defTabSz="914400" rtl="0" eaLnBrk="1" latinLnBrk="0" hangingPunct="1"/>
                      <a:r>
                        <a:rPr lang="en-GB" sz="1050" kern="1200" dirty="0">
                          <a:solidFill>
                            <a:schemeClr val="bg2">
                              <a:lumMod val="10000"/>
                            </a:schemeClr>
                          </a:solidFill>
                          <a:latin typeface="+mn-lt"/>
                          <a:ea typeface="+mn-ea"/>
                          <a:cs typeface="+mn-cs"/>
                        </a:rPr>
                        <a:t>Red = 0 – 3</a:t>
                      </a:r>
                    </a:p>
                  </a:txBody>
                  <a:tcPr>
                    <a:solidFill>
                      <a:srgbClr val="E1E1E1"/>
                    </a:solidFill>
                  </a:tcPr>
                </a:tc>
                <a:tc>
                  <a:txBody>
                    <a:bodyPr/>
                    <a:lstStyle/>
                    <a:p>
                      <a:pPr marL="0" algn="l" defTabSz="914400" rtl="0" eaLnBrk="1" latinLnBrk="0" hangingPunct="1"/>
                      <a:r>
                        <a:rPr lang="en-GB" sz="1600" kern="1200" dirty="0">
                          <a:solidFill>
                            <a:schemeClr val="bg2">
                              <a:lumMod val="10000"/>
                            </a:schemeClr>
                          </a:solidFill>
                          <a:latin typeface="+mn-lt"/>
                          <a:ea typeface="+mn-ea"/>
                          <a:cs typeface="+mn-cs"/>
                        </a:rPr>
                        <a:t>10</a:t>
                      </a:r>
                    </a:p>
                  </a:txBody>
                  <a:tcPr>
                    <a:solidFill>
                      <a:srgbClr val="00B050"/>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lang="en-GB" sz="1100" kern="1200" dirty="0">
                          <a:solidFill>
                            <a:schemeClr val="bg2">
                              <a:lumMod val="10000"/>
                            </a:schemeClr>
                          </a:solidFill>
                          <a:latin typeface="+mn-lt"/>
                          <a:ea typeface="+mn-ea"/>
                          <a:cs typeface="+mn-cs"/>
                        </a:rPr>
                        <a:t>Always updates risks.</a:t>
                      </a:r>
                    </a:p>
                  </a:txBody>
                  <a:tcPr marT="45717" marB="45717" horzOverflow="overflow">
                    <a:solidFill>
                      <a:srgbClr val="E1E1E1"/>
                    </a:solidFill>
                  </a:tcPr>
                </a:tc>
                <a:extLst>
                  <a:ext uri="{0D108BD9-81ED-4DB2-BD59-A6C34878D82A}">
                    <a16:rowId xmlns:a16="http://schemas.microsoft.com/office/drawing/2014/main" val="2422323935"/>
                  </a:ext>
                </a:extLst>
              </a:tr>
              <a:tr h="442569">
                <a:tc>
                  <a:txBody>
                    <a:bodyPr/>
                    <a:lstStyle/>
                    <a:p>
                      <a:pPr marL="0" algn="l" defTabSz="914400" rtl="0" eaLnBrk="1" latinLnBrk="0" hangingPunct="1"/>
                      <a:r>
                        <a:rPr lang="en-GB" sz="1100" kern="1200" dirty="0">
                          <a:solidFill>
                            <a:schemeClr val="bg2">
                              <a:lumMod val="10000"/>
                            </a:schemeClr>
                          </a:solidFill>
                          <a:latin typeface="+mn-lt"/>
                          <a:ea typeface="+mn-ea"/>
                          <a:cs typeface="+mn-cs"/>
                        </a:rPr>
                        <a:t>Total Score</a:t>
                      </a:r>
                    </a:p>
                  </a:txBody>
                  <a:tcPr>
                    <a:solidFill>
                      <a:srgbClr val="E1E1E1"/>
                    </a:solidFill>
                  </a:tcPr>
                </a:tc>
                <a:tc>
                  <a:txBody>
                    <a:bodyPr/>
                    <a:lstStyle/>
                    <a:p>
                      <a:pPr marL="0" algn="l" defTabSz="914400" rtl="0" eaLnBrk="1" latinLnBrk="0" hangingPunct="1"/>
                      <a:endParaRPr lang="en-GB" sz="1050" kern="1200" dirty="0">
                        <a:solidFill>
                          <a:schemeClr val="bg2">
                            <a:lumMod val="10000"/>
                          </a:schemeClr>
                        </a:solidFill>
                        <a:latin typeface="+mn-lt"/>
                        <a:ea typeface="+mn-ea"/>
                        <a:cs typeface="+mn-cs"/>
                      </a:endParaRPr>
                    </a:p>
                  </a:txBody>
                  <a:tcPr>
                    <a:solidFill>
                      <a:srgbClr val="E1E1E1"/>
                    </a:solidFill>
                  </a:tcPr>
                </a:tc>
                <a:tc>
                  <a:txBody>
                    <a:bodyPr/>
                    <a:lstStyle/>
                    <a:p>
                      <a:pPr marL="0" algn="l" defTabSz="914400" rtl="0" eaLnBrk="1" latinLnBrk="0" hangingPunct="1"/>
                      <a:r>
                        <a:rPr lang="en-GB" sz="1600" kern="1200" dirty="0">
                          <a:solidFill>
                            <a:schemeClr val="bg2">
                              <a:lumMod val="10000"/>
                            </a:schemeClr>
                          </a:solidFill>
                          <a:latin typeface="+mn-lt"/>
                          <a:ea typeface="+mn-ea"/>
                          <a:cs typeface="+mn-cs"/>
                        </a:rPr>
                        <a:t>45</a:t>
                      </a:r>
                    </a:p>
                  </a:txBody>
                  <a:tcPr>
                    <a:solidFill>
                      <a:srgbClr val="E1E1E1"/>
                    </a:solidFill>
                  </a:tcPr>
                </a:tc>
                <a:tc>
                  <a:txBody>
                    <a:bodyPr/>
                    <a:lstStyle/>
                    <a:p>
                      <a:pPr marL="0" algn="l" defTabSz="914400" rtl="0" eaLnBrk="1" latinLnBrk="0" hangingPunct="1"/>
                      <a:endParaRPr lang="en-GB" sz="1600" kern="1200" dirty="0">
                        <a:solidFill>
                          <a:schemeClr val="bg2">
                            <a:lumMod val="10000"/>
                          </a:schemeClr>
                        </a:solidFill>
                        <a:latin typeface="+mn-lt"/>
                        <a:ea typeface="+mn-ea"/>
                        <a:cs typeface="+mn-cs"/>
                      </a:endParaRPr>
                    </a:p>
                  </a:txBody>
                  <a:tcPr>
                    <a:solidFill>
                      <a:srgbClr val="E1E1E1"/>
                    </a:solidFill>
                  </a:tcPr>
                </a:tc>
                <a:extLst>
                  <a:ext uri="{0D108BD9-81ED-4DB2-BD59-A6C34878D82A}">
                    <a16:rowId xmlns:a16="http://schemas.microsoft.com/office/drawing/2014/main" val="1656941540"/>
                  </a:ext>
                </a:extLst>
              </a:tr>
            </a:tbl>
          </a:graphicData>
        </a:graphic>
      </p:graphicFrame>
    </p:spTree>
    <p:extLst>
      <p:ext uri="{BB962C8B-B14F-4D97-AF65-F5344CB8AC3E}">
        <p14:creationId xmlns:p14="http://schemas.microsoft.com/office/powerpoint/2010/main" val="2171305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C805BA-2226-4644-8F73-7A9FA284AA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0744" r="31184" b="3723"/>
          <a:stretch>
            <a:fillRect/>
          </a:stretch>
        </p:blipFill>
        <p:spPr bwMode="auto">
          <a:xfrm>
            <a:off x="2017025" y="1195890"/>
            <a:ext cx="6732588"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77B061E7-5C79-4951-80E7-CA041F367687}"/>
              </a:ext>
            </a:extLst>
          </p:cNvPr>
          <p:cNvSpPr>
            <a:spLocks noGrp="1"/>
          </p:cNvSpPr>
          <p:nvPr>
            <p:ph type="title"/>
          </p:nvPr>
        </p:nvSpPr>
        <p:spPr>
          <a:xfrm>
            <a:off x="422333" y="404002"/>
            <a:ext cx="3815686" cy="576571"/>
          </a:xfrm>
        </p:spPr>
        <p:txBody>
          <a:bodyPr>
            <a:normAutofit/>
          </a:bodyPr>
          <a:lstStyle/>
          <a:p>
            <a:r>
              <a:rPr lang="en-GB" sz="2400" dirty="0"/>
              <a:t>Grant Compliance</a:t>
            </a:r>
          </a:p>
        </p:txBody>
      </p:sp>
    </p:spTree>
    <p:extLst>
      <p:ext uri="{BB962C8B-B14F-4D97-AF65-F5344CB8AC3E}">
        <p14:creationId xmlns:p14="http://schemas.microsoft.com/office/powerpoint/2010/main" val="2513521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4DCF9-141A-479E-990B-C27A2947E58D}"/>
              </a:ext>
            </a:extLst>
          </p:cNvPr>
          <p:cNvSpPr>
            <a:spLocks noGrp="1"/>
          </p:cNvSpPr>
          <p:nvPr>
            <p:ph type="title"/>
          </p:nvPr>
        </p:nvSpPr>
        <p:spPr>
          <a:xfrm>
            <a:off x="838200" y="365125"/>
            <a:ext cx="1580147" cy="597401"/>
          </a:xfrm>
        </p:spPr>
        <p:txBody>
          <a:bodyPr/>
          <a:lstStyle/>
          <a:p>
            <a:r>
              <a:rPr lang="en-GB" sz="2400" dirty="0"/>
              <a:t>Star Rating</a:t>
            </a:r>
          </a:p>
        </p:txBody>
      </p:sp>
      <p:pic>
        <p:nvPicPr>
          <p:cNvPr id="4" name="Picture 4">
            <a:extLst>
              <a:ext uri="{FF2B5EF4-FFF2-40B4-BE49-F238E27FC236}">
                <a16:creationId xmlns:a16="http://schemas.microsoft.com/office/drawing/2014/main" id="{1EB69A0F-AF6F-4835-BEAA-03AC415ED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6070" t="25533" b="18352"/>
          <a:stretch>
            <a:fillRect/>
          </a:stretch>
        </p:blipFill>
        <p:spPr bwMode="auto">
          <a:xfrm>
            <a:off x="1490998" y="1072356"/>
            <a:ext cx="7704137"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4627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52F53-86E2-426C-9F53-DF88FCD22BA5}"/>
              </a:ext>
            </a:extLst>
          </p:cNvPr>
          <p:cNvSpPr>
            <a:spLocks noGrp="1"/>
          </p:cNvSpPr>
          <p:nvPr>
            <p:ph type="title"/>
          </p:nvPr>
        </p:nvSpPr>
        <p:spPr>
          <a:xfrm>
            <a:off x="838200" y="365125"/>
            <a:ext cx="2193099" cy="687061"/>
          </a:xfrm>
        </p:spPr>
        <p:txBody>
          <a:bodyPr/>
          <a:lstStyle/>
          <a:p>
            <a:r>
              <a:rPr lang="en-GB" sz="2400" dirty="0"/>
              <a:t>Extraction tool </a:t>
            </a:r>
          </a:p>
        </p:txBody>
      </p:sp>
      <p:pic>
        <p:nvPicPr>
          <p:cNvPr id="4" name="Picture 3">
            <a:extLst>
              <a:ext uri="{FF2B5EF4-FFF2-40B4-BE49-F238E27FC236}">
                <a16:creationId xmlns:a16="http://schemas.microsoft.com/office/drawing/2014/main" id="{5F429026-7662-4635-AEB5-0B31FFEE37E4}"/>
              </a:ext>
            </a:extLst>
          </p:cNvPr>
          <p:cNvPicPr>
            <a:picLocks noChangeAspect="1"/>
          </p:cNvPicPr>
          <p:nvPr/>
        </p:nvPicPr>
        <p:blipFill>
          <a:blip r:embed="rId3"/>
          <a:stretch>
            <a:fillRect/>
          </a:stretch>
        </p:blipFill>
        <p:spPr>
          <a:xfrm>
            <a:off x="231238" y="1014889"/>
            <a:ext cx="6745760" cy="4828222"/>
          </a:xfrm>
          <a:prstGeom prst="rect">
            <a:avLst/>
          </a:prstGeom>
        </p:spPr>
      </p:pic>
      <p:sp>
        <p:nvSpPr>
          <p:cNvPr id="5" name="Content Placeholder 7" descr="LONDON skyline">
            <a:extLst>
              <a:ext uri="{FF2B5EF4-FFF2-40B4-BE49-F238E27FC236}">
                <a16:creationId xmlns:a16="http://schemas.microsoft.com/office/drawing/2014/main" id="{F5817050-7CA6-4E19-88F2-23BFA46EAB7D}"/>
              </a:ext>
            </a:extLst>
          </p:cNvPr>
          <p:cNvSpPr>
            <a:spLocks noGrp="1"/>
          </p:cNvSpPr>
          <p:nvPr>
            <p:ph idx="1"/>
          </p:nvPr>
        </p:nvSpPr>
        <p:spPr>
          <a:xfrm>
            <a:off x="7543593" y="1728592"/>
            <a:ext cx="3316472" cy="3870541"/>
          </a:xfrm>
        </p:spPr>
        <p:txBody>
          <a:bodyPr>
            <a:normAutofit/>
          </a:bodyPr>
          <a:lstStyle/>
          <a:p>
            <a:pPr>
              <a:spcBef>
                <a:spcPct val="60000"/>
              </a:spcBef>
              <a:defRPr/>
            </a:pPr>
            <a:r>
              <a:rPr lang="en-GB" sz="1600" dirty="0">
                <a:solidFill>
                  <a:schemeClr val="bg2">
                    <a:lumMod val="10000"/>
                  </a:schemeClr>
                </a:solidFill>
              </a:rPr>
              <a:t>To make sure all providers are extracted, Funders need to make sure all the calculators they are creating are bespoke. This is the complete opposite to how primes will be setting up their sub’s calculators. </a:t>
            </a:r>
          </a:p>
          <a:p>
            <a:pPr marL="0" indent="0">
              <a:spcBef>
                <a:spcPct val="60000"/>
              </a:spcBef>
              <a:buNone/>
              <a:defRPr/>
            </a:pPr>
            <a:endParaRPr lang="en-GB" sz="1600" dirty="0">
              <a:solidFill>
                <a:schemeClr val="bg2">
                  <a:lumMod val="10000"/>
                </a:schemeClr>
              </a:solidFill>
            </a:endParaRPr>
          </a:p>
          <a:p>
            <a:pPr>
              <a:spcBef>
                <a:spcPct val="60000"/>
              </a:spcBef>
              <a:defRPr/>
            </a:pPr>
            <a:r>
              <a:rPr lang="en-GB" sz="1600" dirty="0">
                <a:solidFill>
                  <a:schemeClr val="bg2">
                    <a:lumMod val="10000"/>
                  </a:schemeClr>
                </a:solidFill>
              </a:rPr>
              <a:t>Each of these rows will be its own calculator.</a:t>
            </a:r>
          </a:p>
          <a:p>
            <a:pPr marL="0" indent="0">
              <a:spcBef>
                <a:spcPct val="60000"/>
              </a:spcBef>
              <a:buNone/>
              <a:defRPr/>
            </a:pPr>
            <a:endParaRPr lang="en-GB" sz="1600" dirty="0">
              <a:solidFill>
                <a:schemeClr val="bg2">
                  <a:lumMod val="50000"/>
                </a:schemeClr>
              </a:solidFill>
              <a:latin typeface="Foundry Form Sans"/>
            </a:endParaRPr>
          </a:p>
        </p:txBody>
      </p:sp>
    </p:spTree>
    <p:extLst>
      <p:ext uri="{BB962C8B-B14F-4D97-AF65-F5344CB8AC3E}">
        <p14:creationId xmlns:p14="http://schemas.microsoft.com/office/powerpoint/2010/main" val="1374883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D7950-919F-4525-8569-E00997A61B97}"/>
              </a:ext>
            </a:extLst>
          </p:cNvPr>
          <p:cNvSpPr>
            <a:spLocks noGrp="1"/>
          </p:cNvSpPr>
          <p:nvPr>
            <p:ph type="title"/>
          </p:nvPr>
        </p:nvSpPr>
        <p:spPr>
          <a:xfrm>
            <a:off x="838200" y="365125"/>
            <a:ext cx="4423348" cy="549275"/>
          </a:xfrm>
        </p:spPr>
        <p:txBody>
          <a:bodyPr>
            <a:normAutofit/>
          </a:bodyPr>
          <a:lstStyle/>
          <a:p>
            <a:r>
              <a:rPr lang="en-GB" sz="2400" dirty="0"/>
              <a:t>History of the EPR</a:t>
            </a:r>
          </a:p>
        </p:txBody>
      </p:sp>
      <p:sp>
        <p:nvSpPr>
          <p:cNvPr id="3" name="Content Placeholder 2">
            <a:extLst>
              <a:ext uri="{FF2B5EF4-FFF2-40B4-BE49-F238E27FC236}">
                <a16:creationId xmlns:a16="http://schemas.microsoft.com/office/drawing/2014/main" id="{AAA1ED3A-108C-48FA-BED1-27AFBE577B2C}"/>
              </a:ext>
            </a:extLst>
          </p:cNvPr>
          <p:cNvSpPr>
            <a:spLocks noGrp="1"/>
          </p:cNvSpPr>
          <p:nvPr>
            <p:ph idx="1"/>
          </p:nvPr>
        </p:nvSpPr>
        <p:spPr>
          <a:xfrm>
            <a:off x="194872" y="2334853"/>
            <a:ext cx="10904095" cy="3905526"/>
          </a:xfrm>
        </p:spPr>
        <p:txBody>
          <a:bodyPr>
            <a:normAutofit/>
          </a:bodyPr>
          <a:lstStyle/>
          <a:p>
            <a:pPr marL="0" indent="0">
              <a:buNone/>
            </a:pPr>
            <a:r>
              <a:rPr lang="en-GB" sz="1800" dirty="0">
                <a:latin typeface="Foundry Form Sans" panose="02000503050000020004" pitchFamily="2" charset="0"/>
              </a:rPr>
              <a:t>The rating was developed by the West London Working city strategy pathfinder in 2008 to help overcome the following challenges:</a:t>
            </a:r>
          </a:p>
          <a:p>
            <a:r>
              <a:rPr lang="en-GB" sz="1800" dirty="0">
                <a:latin typeface="Foundry Form Sans" panose="02000503050000020004" pitchFamily="2" charset="0"/>
              </a:rPr>
              <a:t>No central quality and performance management system</a:t>
            </a:r>
          </a:p>
          <a:p>
            <a:r>
              <a:rPr lang="en-GB" sz="1800" dirty="0">
                <a:latin typeface="Foundry Form Sans" panose="02000503050000020004" pitchFamily="2" charset="0"/>
              </a:rPr>
              <a:t>Lack of coordination in the provision and planning of skills and employment services</a:t>
            </a:r>
          </a:p>
          <a:p>
            <a:r>
              <a:rPr lang="en-GB" sz="1800" dirty="0">
                <a:latin typeface="Foundry Form Sans" panose="02000503050000020004" pitchFamily="2" charset="0"/>
              </a:rPr>
              <a:t>Multiple and confused points of contact for residents and employers</a:t>
            </a:r>
          </a:p>
          <a:p>
            <a:endParaRPr lang="en-GB" sz="1800" dirty="0">
              <a:latin typeface="Foundry Form Sans" panose="02000503050000020004" pitchFamily="2" charset="0"/>
            </a:endParaRPr>
          </a:p>
          <a:p>
            <a:pPr marL="0" indent="0">
              <a:buNone/>
            </a:pPr>
            <a:r>
              <a:rPr lang="en-GB" sz="1800" dirty="0">
                <a:latin typeface="Foundry Form Sans" panose="02000503050000020004" pitchFamily="2" charset="0"/>
              </a:rPr>
              <a:t>Framework Development</a:t>
            </a:r>
          </a:p>
          <a:p>
            <a:pPr marL="0" indent="0">
              <a:buNone/>
            </a:pPr>
            <a:r>
              <a:rPr lang="en-GB" sz="1800" dirty="0">
                <a:latin typeface="Foundry Form Sans" panose="02000503050000020004" pitchFamily="2" charset="0"/>
              </a:rPr>
              <a:t>Overseen by a project board with LDA, local authority, DWP and SFA membership universally welcomed by members of the Development Group, who fed back that there had been a genuine partnership approach to developing the rating.</a:t>
            </a:r>
          </a:p>
        </p:txBody>
      </p:sp>
      <p:grpSp>
        <p:nvGrpSpPr>
          <p:cNvPr id="9" name="Group 8">
            <a:extLst>
              <a:ext uri="{FF2B5EF4-FFF2-40B4-BE49-F238E27FC236}">
                <a16:creationId xmlns:a16="http://schemas.microsoft.com/office/drawing/2014/main" id="{D62AA4AD-6D93-4393-ABC6-EB61DFC156D9}"/>
              </a:ext>
            </a:extLst>
          </p:cNvPr>
          <p:cNvGrpSpPr/>
          <p:nvPr/>
        </p:nvGrpSpPr>
        <p:grpSpPr>
          <a:xfrm>
            <a:off x="838200" y="1253332"/>
            <a:ext cx="6493042" cy="1081524"/>
            <a:chOff x="838200" y="1372918"/>
            <a:chExt cx="5050503" cy="697978"/>
          </a:xfrm>
        </p:grpSpPr>
        <p:pic>
          <p:nvPicPr>
            <p:cNvPr id="5" name="Picture 5" descr="sfa_logo">
              <a:extLst>
                <a:ext uri="{FF2B5EF4-FFF2-40B4-BE49-F238E27FC236}">
                  <a16:creationId xmlns:a16="http://schemas.microsoft.com/office/drawing/2014/main" id="{881B0207-5C0E-4819-B241-CE453EBBB7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1895" y="1372920"/>
              <a:ext cx="1271934" cy="69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wla_logo">
              <a:extLst>
                <a:ext uri="{FF2B5EF4-FFF2-40B4-BE49-F238E27FC236}">
                  <a16:creationId xmlns:a16="http://schemas.microsoft.com/office/drawing/2014/main" id="{1449B8B1-AA31-439B-8CD8-B65D193117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72919"/>
              <a:ext cx="1271058" cy="69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lda">
              <a:extLst>
                <a:ext uri="{FF2B5EF4-FFF2-40B4-BE49-F238E27FC236}">
                  <a16:creationId xmlns:a16="http://schemas.microsoft.com/office/drawing/2014/main" id="{2325ECE8-2F31-4664-AB06-3923249001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4837" y="1372919"/>
              <a:ext cx="1271933" cy="69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jcp_logo">
              <a:extLst>
                <a:ext uri="{FF2B5EF4-FFF2-40B4-BE49-F238E27FC236}">
                  <a16:creationId xmlns:a16="http://schemas.microsoft.com/office/drawing/2014/main" id="{DAF36E2C-3D48-404F-B840-4BB05D8EBF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6770" y="1372918"/>
              <a:ext cx="1271933" cy="69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50897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A16A781-42F7-4278-AAD3-8A7BE9A823AC}"/>
              </a:ext>
            </a:extLst>
          </p:cNvPr>
          <p:cNvPicPr>
            <a:picLocks noGrp="1" noChangeArrowheads="1"/>
          </p:cNvPicPr>
          <p:nvPr>
            <p:ph idx="1"/>
          </p:nvPr>
        </p:nvPicPr>
        <p:blipFill>
          <a:blip r:embed="rId3">
            <a:extLst>
              <a:ext uri="{28A0092B-C50C-407E-A947-70E740481C1C}">
                <a14:useLocalDpi xmlns:a14="http://schemas.microsoft.com/office/drawing/2010/main" val="0"/>
              </a:ext>
            </a:extLst>
          </a:blip>
          <a:srcRect b="4878"/>
          <a:stretch>
            <a:fillRect/>
          </a:stretch>
        </p:blipFill>
        <p:spPr>
          <a:xfrm>
            <a:off x="1271272" y="1478071"/>
            <a:ext cx="9649455" cy="4551493"/>
          </a:xfrm>
        </p:spPr>
      </p:pic>
      <p:sp>
        <p:nvSpPr>
          <p:cNvPr id="5" name="Title 1">
            <a:extLst>
              <a:ext uri="{FF2B5EF4-FFF2-40B4-BE49-F238E27FC236}">
                <a16:creationId xmlns:a16="http://schemas.microsoft.com/office/drawing/2014/main" id="{B83CB445-9AC2-41A1-BF78-4ED4B797E519}"/>
              </a:ext>
            </a:extLst>
          </p:cNvPr>
          <p:cNvSpPr>
            <a:spLocks noGrp="1"/>
          </p:cNvSpPr>
          <p:nvPr>
            <p:ph type="title"/>
          </p:nvPr>
        </p:nvSpPr>
        <p:spPr>
          <a:xfrm>
            <a:off x="637783" y="484905"/>
            <a:ext cx="2193099" cy="687061"/>
          </a:xfrm>
        </p:spPr>
        <p:txBody>
          <a:bodyPr/>
          <a:lstStyle/>
          <a:p>
            <a:r>
              <a:rPr lang="en-GB" sz="2400" dirty="0"/>
              <a:t>Extraction tool </a:t>
            </a:r>
          </a:p>
        </p:txBody>
      </p:sp>
    </p:spTree>
    <p:extLst>
      <p:ext uri="{BB962C8B-B14F-4D97-AF65-F5344CB8AC3E}">
        <p14:creationId xmlns:p14="http://schemas.microsoft.com/office/powerpoint/2010/main" val="28032098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2182B7-D90D-4554-B0C4-35579ED75C4C}"/>
              </a:ext>
            </a:extLst>
          </p:cNvPr>
          <p:cNvSpPr>
            <a:spLocks noGrp="1"/>
          </p:cNvSpPr>
          <p:nvPr>
            <p:ph idx="1"/>
          </p:nvPr>
        </p:nvSpPr>
        <p:spPr>
          <a:xfrm>
            <a:off x="637783" y="1253331"/>
            <a:ext cx="10515600" cy="4351338"/>
          </a:xfrm>
        </p:spPr>
        <p:txBody>
          <a:bodyPr/>
          <a:lstStyle/>
          <a:p>
            <a:pPr marL="0" indent="0">
              <a:buNone/>
            </a:pPr>
            <a:r>
              <a:rPr lang="en-GB" sz="1600" dirty="0">
                <a:solidFill>
                  <a:schemeClr val="bg2">
                    <a:lumMod val="10000"/>
                  </a:schemeClr>
                </a:solidFill>
              </a:rPr>
              <a:t>Training will offered to all Funders and the Funders are expected to support the delivery partners in completing the calculator. All calculators are submitted to the GLA for quality checks, analysing and publishing of the data. </a:t>
            </a:r>
          </a:p>
          <a:p>
            <a:pPr marL="0" indent="0">
              <a:buNone/>
            </a:pPr>
            <a:r>
              <a:rPr lang="en-GB" sz="1600" dirty="0">
                <a:solidFill>
                  <a:schemeClr val="bg2">
                    <a:lumMod val="10000"/>
                  </a:schemeClr>
                </a:solidFill>
              </a:rPr>
              <a:t>Providers who want to be trained should put in a request to the GLA and something could be arranged.</a:t>
            </a:r>
          </a:p>
          <a:p>
            <a:pPr marL="0" indent="0">
              <a:buNone/>
            </a:pPr>
            <a:r>
              <a:rPr lang="en-GB" sz="1600" dirty="0">
                <a:solidFill>
                  <a:schemeClr val="bg2">
                    <a:lumMod val="10000"/>
                  </a:schemeClr>
                </a:solidFill>
              </a:rPr>
              <a:t>Those who submit a calculator which lacks quality or those who do not submit at all will be given a zero rating. This will be raised with the European Programme Management Unit within the GLA and they will deal with the issue from there. </a:t>
            </a:r>
          </a:p>
          <a:p>
            <a:pPr marL="0" indent="0">
              <a:buNone/>
            </a:pPr>
            <a:endParaRPr lang="en-GB" sz="1600" dirty="0">
              <a:solidFill>
                <a:schemeClr val="bg2">
                  <a:lumMod val="50000"/>
                </a:schemeClr>
              </a:solidFill>
              <a:latin typeface="Foundry Form Sans"/>
            </a:endParaRPr>
          </a:p>
          <a:p>
            <a:pPr marL="0" indent="0">
              <a:buNone/>
            </a:pPr>
            <a:r>
              <a:rPr lang="en-GB" sz="2200" dirty="0">
                <a:latin typeface="+mj-lt"/>
                <a:ea typeface="+mj-ea"/>
                <a:cs typeface="+mj-cs"/>
              </a:rPr>
              <a:t>Lead Delivery Partner</a:t>
            </a:r>
          </a:p>
          <a:p>
            <a:pPr marL="0" indent="0">
              <a:buNone/>
            </a:pPr>
            <a:r>
              <a:rPr lang="en-GB" sz="1600" dirty="0">
                <a:solidFill>
                  <a:schemeClr val="bg2">
                    <a:lumMod val="10000"/>
                  </a:schemeClr>
                </a:solidFill>
              </a:rPr>
              <a:t>Identify who will be responsible for coordinating the Performance Rating. This will involve providing a list of projects to the GLA EPRC coordinator, organising training for employees who require it and liaising with the coordinator to organise when submissions will be made.  </a:t>
            </a:r>
          </a:p>
          <a:p>
            <a:pPr marL="0" indent="0">
              <a:buNone/>
            </a:pPr>
            <a:endParaRPr lang="en-GB" sz="1600" dirty="0">
              <a:solidFill>
                <a:schemeClr val="bg2">
                  <a:lumMod val="50000"/>
                </a:schemeClr>
              </a:solidFill>
              <a:latin typeface="Foundry Form Sans"/>
            </a:endParaRPr>
          </a:p>
        </p:txBody>
      </p:sp>
      <p:sp>
        <p:nvSpPr>
          <p:cNvPr id="4" name="Title 1">
            <a:extLst>
              <a:ext uri="{FF2B5EF4-FFF2-40B4-BE49-F238E27FC236}">
                <a16:creationId xmlns:a16="http://schemas.microsoft.com/office/drawing/2014/main" id="{F360F73E-2F3B-4E8F-B6F2-8DCACC0F9528}"/>
              </a:ext>
            </a:extLst>
          </p:cNvPr>
          <p:cNvSpPr>
            <a:spLocks noGrp="1"/>
          </p:cNvSpPr>
          <p:nvPr>
            <p:ph type="title"/>
          </p:nvPr>
        </p:nvSpPr>
        <p:spPr>
          <a:xfrm>
            <a:off x="637783" y="484905"/>
            <a:ext cx="3570962" cy="687061"/>
          </a:xfrm>
        </p:spPr>
        <p:txBody>
          <a:bodyPr>
            <a:normAutofit fontScale="90000"/>
          </a:bodyPr>
          <a:lstStyle/>
          <a:p>
            <a:r>
              <a:rPr lang="en-GB" sz="2400" dirty="0"/>
              <a:t>Preparing for Implementation</a:t>
            </a:r>
          </a:p>
        </p:txBody>
      </p:sp>
    </p:spTree>
    <p:extLst>
      <p:ext uri="{BB962C8B-B14F-4D97-AF65-F5344CB8AC3E}">
        <p14:creationId xmlns:p14="http://schemas.microsoft.com/office/powerpoint/2010/main" val="2422946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E80585-2B82-4983-85E9-4EB33CFD92AB}"/>
              </a:ext>
            </a:extLst>
          </p:cNvPr>
          <p:cNvSpPr>
            <a:spLocks noGrp="1"/>
          </p:cNvSpPr>
          <p:nvPr>
            <p:ph idx="1"/>
          </p:nvPr>
        </p:nvSpPr>
        <p:spPr>
          <a:xfrm>
            <a:off x="637783" y="1349636"/>
            <a:ext cx="10515600" cy="4351338"/>
          </a:xfrm>
        </p:spPr>
        <p:txBody>
          <a:bodyPr>
            <a:normAutofit/>
          </a:bodyPr>
          <a:lstStyle/>
          <a:p>
            <a:pPr marL="0" indent="0">
              <a:buNone/>
            </a:pPr>
            <a:r>
              <a:rPr lang="en-GB" sz="1600" dirty="0">
                <a:solidFill>
                  <a:schemeClr val="bg2">
                    <a:lumMod val="10000"/>
                  </a:schemeClr>
                </a:solidFill>
              </a:rPr>
              <a:t>Published ratings and briefings can be found on the London Datastore. </a:t>
            </a:r>
          </a:p>
          <a:p>
            <a:pPr marL="0" indent="0">
              <a:buNone/>
            </a:pPr>
            <a:r>
              <a:rPr lang="en-GB" altLang="en-US" sz="1600" dirty="0">
                <a:solidFill>
                  <a:schemeClr val="bg2">
                    <a:lumMod val="50000"/>
                  </a:schemeClr>
                </a:solidFill>
                <a:latin typeface="Foundry Form Sans"/>
                <a:hlinkClick r:id="rId2"/>
              </a:rPr>
              <a:t>http://data.london.gov.uk/london-employability-performance-rating</a:t>
            </a:r>
            <a:endParaRPr lang="en-GB" altLang="en-US" sz="1600" dirty="0">
              <a:solidFill>
                <a:schemeClr val="bg2">
                  <a:lumMod val="50000"/>
                </a:schemeClr>
              </a:solidFill>
              <a:latin typeface="Foundry Form Sans"/>
            </a:endParaRPr>
          </a:p>
          <a:p>
            <a:pPr marL="0" indent="0">
              <a:buNone/>
            </a:pPr>
            <a:endParaRPr lang="en-GB" altLang="en-US" sz="1600" dirty="0">
              <a:solidFill>
                <a:schemeClr val="bg2">
                  <a:lumMod val="50000"/>
                </a:schemeClr>
              </a:solidFill>
              <a:latin typeface="Foundry Form Sans"/>
            </a:endParaRPr>
          </a:p>
          <a:p>
            <a:pPr marL="0" indent="0">
              <a:buNone/>
            </a:pPr>
            <a:r>
              <a:rPr lang="en-GB" altLang="en-US" sz="1600" dirty="0">
                <a:solidFill>
                  <a:schemeClr val="bg2">
                    <a:lumMod val="10000"/>
                  </a:schemeClr>
                </a:solidFill>
              </a:rPr>
              <a:t>Templates and guidance can also be found on the London Datastore.</a:t>
            </a:r>
          </a:p>
          <a:p>
            <a:pPr marL="0" indent="0">
              <a:buNone/>
            </a:pPr>
            <a:r>
              <a:rPr lang="en-GB" altLang="en-US" sz="1600" u="sng" dirty="0">
                <a:hlinkClick r:id="rId3"/>
              </a:rPr>
              <a:t>http://data.london.gov.uk/dataset/lepr-esf-2014-20</a:t>
            </a:r>
            <a:endParaRPr lang="en-GB" altLang="en-US" sz="1600" u="sng" dirty="0"/>
          </a:p>
          <a:p>
            <a:pPr marL="0" indent="0">
              <a:buNone/>
            </a:pPr>
            <a:endParaRPr lang="en-GB" altLang="en-US" sz="1600" u="sng" dirty="0">
              <a:solidFill>
                <a:schemeClr val="bg2">
                  <a:lumMod val="50000"/>
                </a:schemeClr>
              </a:solidFill>
              <a:latin typeface="Foundry Form Sans"/>
            </a:endParaRPr>
          </a:p>
          <a:p>
            <a:pPr marL="0" indent="0">
              <a:buNone/>
            </a:pPr>
            <a:endParaRPr lang="en-GB" altLang="en-US" sz="1600" u="sng" dirty="0">
              <a:solidFill>
                <a:schemeClr val="bg2">
                  <a:lumMod val="50000"/>
                </a:schemeClr>
              </a:solidFill>
              <a:latin typeface="Foundry Form Sans"/>
            </a:endParaRPr>
          </a:p>
          <a:p>
            <a:pPr marL="0" indent="0">
              <a:buNone/>
            </a:pPr>
            <a:r>
              <a:rPr lang="en-GB" altLang="en-US" sz="1600" dirty="0">
                <a:solidFill>
                  <a:schemeClr val="bg2">
                    <a:lumMod val="10000"/>
                  </a:schemeClr>
                </a:solidFill>
              </a:rPr>
              <a:t>For support you can email the Employability Performance Team: </a:t>
            </a:r>
            <a:r>
              <a:rPr lang="en-GB" altLang="en-US" sz="1600" dirty="0">
                <a:solidFill>
                  <a:schemeClr val="bg2">
                    <a:lumMod val="50000"/>
                  </a:schemeClr>
                </a:solidFill>
                <a:latin typeface="Foundry Form Sans"/>
                <a:hlinkClick r:id="rId4"/>
              </a:rPr>
              <a:t>eprc@London.gov.uk</a:t>
            </a:r>
            <a:r>
              <a:rPr lang="en-GB" altLang="en-US" sz="1600" dirty="0">
                <a:solidFill>
                  <a:schemeClr val="bg2">
                    <a:lumMod val="50000"/>
                  </a:schemeClr>
                </a:solidFill>
                <a:latin typeface="Foundry Form Sans"/>
              </a:rPr>
              <a:t> </a:t>
            </a:r>
          </a:p>
          <a:p>
            <a:pPr marL="0" indent="0">
              <a:buNone/>
            </a:pPr>
            <a:endParaRPr lang="en-GB" altLang="en-US" sz="1600" dirty="0">
              <a:solidFill>
                <a:schemeClr val="bg2">
                  <a:lumMod val="50000"/>
                </a:schemeClr>
              </a:solidFill>
              <a:latin typeface="Foundry Form Sans"/>
            </a:endParaRPr>
          </a:p>
          <a:p>
            <a:pPr marL="0" indent="0">
              <a:buNone/>
            </a:pPr>
            <a:endParaRPr lang="en-GB" altLang="en-US" sz="1600" dirty="0">
              <a:solidFill>
                <a:schemeClr val="bg2">
                  <a:lumMod val="50000"/>
                </a:schemeClr>
              </a:solidFill>
              <a:latin typeface="Foundry Form Sans"/>
            </a:endParaRPr>
          </a:p>
          <a:p>
            <a:pPr marL="0" indent="0">
              <a:buNone/>
            </a:pPr>
            <a:endParaRPr lang="en-GB" sz="1600" dirty="0">
              <a:solidFill>
                <a:schemeClr val="bg2">
                  <a:lumMod val="50000"/>
                </a:schemeClr>
              </a:solidFill>
              <a:latin typeface="Foundry Form Sans"/>
            </a:endParaRPr>
          </a:p>
          <a:p>
            <a:pPr marL="0" indent="0">
              <a:buNone/>
            </a:pPr>
            <a:endParaRPr lang="en-GB" sz="1600" dirty="0">
              <a:solidFill>
                <a:schemeClr val="bg2">
                  <a:lumMod val="50000"/>
                </a:schemeClr>
              </a:solidFill>
              <a:latin typeface="Foundry Form Sans"/>
            </a:endParaRPr>
          </a:p>
        </p:txBody>
      </p:sp>
      <p:sp>
        <p:nvSpPr>
          <p:cNvPr id="4" name="Title 1">
            <a:extLst>
              <a:ext uri="{FF2B5EF4-FFF2-40B4-BE49-F238E27FC236}">
                <a16:creationId xmlns:a16="http://schemas.microsoft.com/office/drawing/2014/main" id="{F0A876D6-9E2E-417A-AED1-B1FAB2C6B941}"/>
              </a:ext>
            </a:extLst>
          </p:cNvPr>
          <p:cNvSpPr>
            <a:spLocks noGrp="1"/>
          </p:cNvSpPr>
          <p:nvPr>
            <p:ph type="title"/>
          </p:nvPr>
        </p:nvSpPr>
        <p:spPr>
          <a:xfrm>
            <a:off x="637783" y="484905"/>
            <a:ext cx="3570962" cy="687061"/>
          </a:xfrm>
        </p:spPr>
        <p:txBody>
          <a:bodyPr>
            <a:normAutofit/>
          </a:bodyPr>
          <a:lstStyle/>
          <a:p>
            <a:r>
              <a:rPr lang="en-GB" sz="2400" dirty="0"/>
              <a:t>Tools &amp; Support</a:t>
            </a:r>
          </a:p>
        </p:txBody>
      </p:sp>
    </p:spTree>
    <p:extLst>
      <p:ext uri="{BB962C8B-B14F-4D97-AF65-F5344CB8AC3E}">
        <p14:creationId xmlns:p14="http://schemas.microsoft.com/office/powerpoint/2010/main" val="3075663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B2A2A-924B-46C9-8F4E-17FF672F8C42}"/>
              </a:ext>
            </a:extLst>
          </p:cNvPr>
          <p:cNvSpPr>
            <a:spLocks noGrp="1"/>
          </p:cNvSpPr>
          <p:nvPr>
            <p:ph type="title"/>
          </p:nvPr>
        </p:nvSpPr>
        <p:spPr>
          <a:xfrm>
            <a:off x="838200" y="365126"/>
            <a:ext cx="5498432" cy="950328"/>
          </a:xfrm>
        </p:spPr>
        <p:txBody>
          <a:bodyPr/>
          <a:lstStyle/>
          <a:p>
            <a:r>
              <a:rPr lang="en-GB" sz="2400" dirty="0"/>
              <a:t>Employability Performance Rating Timeline</a:t>
            </a:r>
          </a:p>
        </p:txBody>
      </p:sp>
      <p:cxnSp>
        <p:nvCxnSpPr>
          <p:cNvPr id="5" name="Straight Connector 4">
            <a:extLst>
              <a:ext uri="{FF2B5EF4-FFF2-40B4-BE49-F238E27FC236}">
                <a16:creationId xmlns:a16="http://schemas.microsoft.com/office/drawing/2014/main" id="{858CA32B-C54C-4E36-A0D0-2A6675939E77}"/>
              </a:ext>
            </a:extLst>
          </p:cNvPr>
          <p:cNvCxnSpPr/>
          <p:nvPr/>
        </p:nvCxnSpPr>
        <p:spPr>
          <a:xfrm>
            <a:off x="336884" y="5390147"/>
            <a:ext cx="113898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4F4139D-BF46-4FA6-9E7B-966D760C3389}"/>
              </a:ext>
            </a:extLst>
          </p:cNvPr>
          <p:cNvCxnSpPr>
            <a:cxnSpLocks/>
          </p:cNvCxnSpPr>
          <p:nvPr/>
        </p:nvCxnSpPr>
        <p:spPr>
          <a:xfrm>
            <a:off x="336884" y="5005137"/>
            <a:ext cx="0" cy="7218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8F13B27-6125-4C52-9222-EC31F760F686}"/>
              </a:ext>
            </a:extLst>
          </p:cNvPr>
          <p:cNvCxnSpPr>
            <a:cxnSpLocks/>
          </p:cNvCxnSpPr>
          <p:nvPr/>
        </p:nvCxnSpPr>
        <p:spPr>
          <a:xfrm>
            <a:off x="3256547" y="5005137"/>
            <a:ext cx="0" cy="705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C4E1A62-F83C-40DB-87F2-5F4D212A24E2}"/>
              </a:ext>
            </a:extLst>
          </p:cNvPr>
          <p:cNvCxnSpPr>
            <a:cxnSpLocks/>
          </p:cNvCxnSpPr>
          <p:nvPr/>
        </p:nvCxnSpPr>
        <p:spPr>
          <a:xfrm>
            <a:off x="6047874" y="5005137"/>
            <a:ext cx="0" cy="705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FB8DFAC-4487-4F2E-A830-8AD6D2019F34}"/>
              </a:ext>
            </a:extLst>
          </p:cNvPr>
          <p:cNvCxnSpPr>
            <a:cxnSpLocks/>
          </p:cNvCxnSpPr>
          <p:nvPr/>
        </p:nvCxnSpPr>
        <p:spPr>
          <a:xfrm>
            <a:off x="9168063" y="5037221"/>
            <a:ext cx="0" cy="705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9E40124-20F5-4B53-888A-87D01845D1CD}"/>
              </a:ext>
            </a:extLst>
          </p:cNvPr>
          <p:cNvCxnSpPr>
            <a:cxnSpLocks/>
          </p:cNvCxnSpPr>
          <p:nvPr/>
        </p:nvCxnSpPr>
        <p:spPr>
          <a:xfrm>
            <a:off x="11726779" y="5005137"/>
            <a:ext cx="0" cy="705852"/>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B8A4369-3EEE-47DA-814C-872F3EDD24CC}"/>
              </a:ext>
            </a:extLst>
          </p:cNvPr>
          <p:cNvSpPr txBox="1"/>
          <p:nvPr/>
        </p:nvSpPr>
        <p:spPr>
          <a:xfrm>
            <a:off x="48126" y="5759479"/>
            <a:ext cx="1074821" cy="36933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bg2">
                    <a:lumMod val="1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APRIL 08</a:t>
            </a:r>
          </a:p>
        </p:txBody>
      </p:sp>
      <p:sp>
        <p:nvSpPr>
          <p:cNvPr id="16" name="TextBox 15">
            <a:extLst>
              <a:ext uri="{FF2B5EF4-FFF2-40B4-BE49-F238E27FC236}">
                <a16:creationId xmlns:a16="http://schemas.microsoft.com/office/drawing/2014/main" id="{83C67FF5-E8E5-4656-B2DF-625848A22B35}"/>
              </a:ext>
            </a:extLst>
          </p:cNvPr>
          <p:cNvSpPr txBox="1"/>
          <p:nvPr/>
        </p:nvSpPr>
        <p:spPr>
          <a:xfrm>
            <a:off x="2783306" y="5703513"/>
            <a:ext cx="1074821" cy="36933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bg2">
                    <a:lumMod val="1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APRIL 10</a:t>
            </a:r>
          </a:p>
        </p:txBody>
      </p:sp>
      <p:sp>
        <p:nvSpPr>
          <p:cNvPr id="17" name="TextBox 16">
            <a:extLst>
              <a:ext uri="{FF2B5EF4-FFF2-40B4-BE49-F238E27FC236}">
                <a16:creationId xmlns:a16="http://schemas.microsoft.com/office/drawing/2014/main" id="{87409894-D6BD-40BD-97EE-D78035EDB897}"/>
              </a:ext>
            </a:extLst>
          </p:cNvPr>
          <p:cNvSpPr txBox="1"/>
          <p:nvPr/>
        </p:nvSpPr>
        <p:spPr>
          <a:xfrm>
            <a:off x="5534526" y="5695492"/>
            <a:ext cx="1074821" cy="36933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bg2">
                    <a:lumMod val="1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APRIL 11</a:t>
            </a:r>
          </a:p>
        </p:txBody>
      </p:sp>
      <p:sp>
        <p:nvSpPr>
          <p:cNvPr id="18" name="TextBox 17">
            <a:extLst>
              <a:ext uri="{FF2B5EF4-FFF2-40B4-BE49-F238E27FC236}">
                <a16:creationId xmlns:a16="http://schemas.microsoft.com/office/drawing/2014/main" id="{7695FE98-83C0-4403-9A10-89F0D4409CC9}"/>
              </a:ext>
            </a:extLst>
          </p:cNvPr>
          <p:cNvSpPr txBox="1"/>
          <p:nvPr/>
        </p:nvSpPr>
        <p:spPr>
          <a:xfrm>
            <a:off x="8630652" y="5718828"/>
            <a:ext cx="1074821" cy="36933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bg2">
                    <a:lumMod val="1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APRIL 16</a:t>
            </a:r>
          </a:p>
        </p:txBody>
      </p:sp>
      <p:sp>
        <p:nvSpPr>
          <p:cNvPr id="20" name="Arrow: Right 19">
            <a:extLst>
              <a:ext uri="{FF2B5EF4-FFF2-40B4-BE49-F238E27FC236}">
                <a16:creationId xmlns:a16="http://schemas.microsoft.com/office/drawing/2014/main" id="{C34267A4-F306-4731-85F0-D18CD6E4FA43}"/>
              </a:ext>
            </a:extLst>
          </p:cNvPr>
          <p:cNvSpPr/>
          <p:nvPr/>
        </p:nvSpPr>
        <p:spPr>
          <a:xfrm>
            <a:off x="10732177" y="5614738"/>
            <a:ext cx="1411697" cy="529387"/>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2">
                  <a:lumMod val="10000"/>
                </a:schemeClr>
              </a:solidFill>
            </a:endParaRPr>
          </a:p>
        </p:txBody>
      </p:sp>
      <p:sp>
        <p:nvSpPr>
          <p:cNvPr id="21" name="TextBox 20">
            <a:extLst>
              <a:ext uri="{FF2B5EF4-FFF2-40B4-BE49-F238E27FC236}">
                <a16:creationId xmlns:a16="http://schemas.microsoft.com/office/drawing/2014/main" id="{AAFF4CB9-7CFE-42E7-BB48-06659DE5E848}"/>
              </a:ext>
            </a:extLst>
          </p:cNvPr>
          <p:cNvSpPr txBox="1"/>
          <p:nvPr/>
        </p:nvSpPr>
        <p:spPr>
          <a:xfrm>
            <a:off x="336884" y="3096136"/>
            <a:ext cx="2919663" cy="168441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bg2">
                    <a:lumMod val="1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Developed and trialled with 13 LDA grant holders</a:t>
            </a:r>
          </a:p>
        </p:txBody>
      </p:sp>
      <p:sp>
        <p:nvSpPr>
          <p:cNvPr id="22" name="TextBox 21">
            <a:extLst>
              <a:ext uri="{FF2B5EF4-FFF2-40B4-BE49-F238E27FC236}">
                <a16:creationId xmlns:a16="http://schemas.microsoft.com/office/drawing/2014/main" id="{4D1449DD-3391-4CC6-976C-25EF7AC92007}"/>
              </a:ext>
            </a:extLst>
          </p:cNvPr>
          <p:cNvSpPr txBox="1"/>
          <p:nvPr/>
        </p:nvSpPr>
        <p:spPr>
          <a:xfrm>
            <a:off x="3539289" y="3096136"/>
            <a:ext cx="2422358" cy="92241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bg2">
                    <a:lumMod val="1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Used by 13 LDA grants with 32 subs</a:t>
            </a:r>
          </a:p>
        </p:txBody>
      </p:sp>
      <p:sp>
        <p:nvSpPr>
          <p:cNvPr id="23" name="TextBox 22">
            <a:extLst>
              <a:ext uri="{FF2B5EF4-FFF2-40B4-BE49-F238E27FC236}">
                <a16:creationId xmlns:a16="http://schemas.microsoft.com/office/drawing/2014/main" id="{D3A004FA-14E7-4E11-990F-48D217C22031}"/>
              </a:ext>
            </a:extLst>
          </p:cNvPr>
          <p:cNvSpPr txBox="1"/>
          <p:nvPr/>
        </p:nvSpPr>
        <p:spPr>
          <a:xfrm>
            <a:off x="6481013" y="3039993"/>
            <a:ext cx="2422358" cy="92241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bg2">
                    <a:lumMod val="1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Used by all LDA/GLA Learning and Skills grants</a:t>
            </a:r>
          </a:p>
        </p:txBody>
      </p:sp>
      <p:sp>
        <p:nvSpPr>
          <p:cNvPr id="24" name="TextBox 23">
            <a:extLst>
              <a:ext uri="{FF2B5EF4-FFF2-40B4-BE49-F238E27FC236}">
                <a16:creationId xmlns:a16="http://schemas.microsoft.com/office/drawing/2014/main" id="{A4130443-B447-4037-96F5-21FB16F165DA}"/>
              </a:ext>
            </a:extLst>
          </p:cNvPr>
          <p:cNvSpPr txBox="1"/>
          <p:nvPr/>
        </p:nvSpPr>
        <p:spPr>
          <a:xfrm>
            <a:off x="3539288" y="1868922"/>
            <a:ext cx="5364079" cy="92241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bg2">
                    <a:lumMod val="1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Used by 30 London Councils ESF Grants</a:t>
            </a:r>
          </a:p>
        </p:txBody>
      </p:sp>
      <p:sp>
        <p:nvSpPr>
          <p:cNvPr id="25" name="TextBox 24">
            <a:extLst>
              <a:ext uri="{FF2B5EF4-FFF2-40B4-BE49-F238E27FC236}">
                <a16:creationId xmlns:a16="http://schemas.microsoft.com/office/drawing/2014/main" id="{ABABB8C0-58A7-4E4B-98C3-16F167BF6657}"/>
              </a:ext>
            </a:extLst>
          </p:cNvPr>
          <p:cNvSpPr txBox="1"/>
          <p:nvPr/>
        </p:nvSpPr>
        <p:spPr>
          <a:xfrm>
            <a:off x="6481009" y="793836"/>
            <a:ext cx="2422358" cy="92241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bg2">
                    <a:lumMod val="1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Used by all London NOMS &amp; London Councils ESF Grants</a:t>
            </a:r>
          </a:p>
        </p:txBody>
      </p:sp>
      <p:sp>
        <p:nvSpPr>
          <p:cNvPr id="26" name="TextBox 25">
            <a:extLst>
              <a:ext uri="{FF2B5EF4-FFF2-40B4-BE49-F238E27FC236}">
                <a16:creationId xmlns:a16="http://schemas.microsoft.com/office/drawing/2014/main" id="{E009CF08-524F-4ECA-8B9C-D636F0F292FB}"/>
              </a:ext>
            </a:extLst>
          </p:cNvPr>
          <p:cNvSpPr txBox="1"/>
          <p:nvPr/>
        </p:nvSpPr>
        <p:spPr>
          <a:xfrm>
            <a:off x="9186112" y="2213823"/>
            <a:ext cx="2540659" cy="246245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bg2">
                    <a:lumMod val="1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Rolled out to all projects on the ESF 2014-20 Programme</a:t>
            </a:r>
          </a:p>
        </p:txBody>
      </p:sp>
    </p:spTree>
    <p:extLst>
      <p:ext uri="{BB962C8B-B14F-4D97-AF65-F5344CB8AC3E}">
        <p14:creationId xmlns:p14="http://schemas.microsoft.com/office/powerpoint/2010/main" val="551134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C5EA4-507C-437E-915E-EC6DCE50083E}"/>
              </a:ext>
            </a:extLst>
          </p:cNvPr>
          <p:cNvSpPr>
            <a:spLocks noGrp="1"/>
          </p:cNvSpPr>
          <p:nvPr>
            <p:ph type="title"/>
          </p:nvPr>
        </p:nvSpPr>
        <p:spPr>
          <a:xfrm>
            <a:off x="114868" y="105817"/>
            <a:ext cx="10515600" cy="876821"/>
          </a:xfrm>
        </p:spPr>
        <p:txBody>
          <a:bodyPr>
            <a:normAutofit/>
          </a:bodyPr>
          <a:lstStyle/>
          <a:p>
            <a:r>
              <a:rPr lang="en-GB" sz="2400" dirty="0"/>
              <a:t>Employability Performance Rating Journey</a:t>
            </a:r>
          </a:p>
        </p:txBody>
      </p:sp>
      <p:sp>
        <p:nvSpPr>
          <p:cNvPr id="4" name="Rectangle 4">
            <a:extLst>
              <a:ext uri="{FF2B5EF4-FFF2-40B4-BE49-F238E27FC236}">
                <a16:creationId xmlns:a16="http://schemas.microsoft.com/office/drawing/2014/main" id="{124F185F-A4DA-4D76-8C4F-0B8288C30C61}"/>
              </a:ext>
            </a:extLst>
          </p:cNvPr>
          <p:cNvSpPr>
            <a:spLocks noChangeArrowheads="1"/>
          </p:cNvSpPr>
          <p:nvPr/>
        </p:nvSpPr>
        <p:spPr bwMode="auto">
          <a:xfrm>
            <a:off x="510591" y="1208756"/>
            <a:ext cx="1574883" cy="1101308"/>
          </a:xfrm>
          <a:prstGeom prst="rect">
            <a:avLst/>
          </a:prstGeom>
          <a:solidFill>
            <a:srgbClr val="DCE2E8"/>
          </a:solidFill>
          <a:ln w="9525" algn="ctr">
            <a:solidFill>
              <a:schemeClr val="tx1"/>
            </a:solidFill>
            <a:round/>
            <a:headEnd/>
            <a:tailEnd/>
          </a:ln>
        </p:spPr>
        <p:txBody>
          <a:bodyPr/>
          <a:lstStyle>
            <a:lvl1pPr>
              <a:spcBef>
                <a:spcPct val="20000"/>
              </a:spcBef>
              <a:defRPr sz="3200">
                <a:solidFill>
                  <a:srgbClr val="003366"/>
                </a:solidFill>
                <a:latin typeface="Foundry Form Sans" panose="02000503050000020004" pitchFamily="2" charset="0"/>
              </a:defRPr>
            </a:lvl1pPr>
            <a:lvl2pPr marL="742950" indent="-285750">
              <a:spcBef>
                <a:spcPct val="20000"/>
              </a:spcBef>
              <a:buFont typeface="Times" panose="02020603050405020304" pitchFamily="18" charset="0"/>
              <a:buChar char="•"/>
              <a:defRPr sz="2800">
                <a:solidFill>
                  <a:srgbClr val="003366"/>
                </a:solidFill>
                <a:latin typeface="Foundry Form Sans" panose="02000503050000020004" pitchFamily="2" charset="0"/>
              </a:defRPr>
            </a:lvl2pPr>
            <a:lvl3pPr marL="1143000" indent="-228600">
              <a:spcBef>
                <a:spcPct val="20000"/>
              </a:spcBef>
              <a:defRPr sz="2400">
                <a:solidFill>
                  <a:srgbClr val="003366"/>
                </a:solidFill>
                <a:latin typeface="Foundry Form Sans" panose="02000503050000020004" pitchFamily="2" charset="0"/>
              </a:defRPr>
            </a:lvl3pPr>
            <a:lvl4pPr marL="1600200" indent="-228600">
              <a:spcBef>
                <a:spcPct val="20000"/>
              </a:spcBef>
              <a:buChar char="–"/>
              <a:defRPr sz="2000">
                <a:solidFill>
                  <a:srgbClr val="003366"/>
                </a:solidFill>
                <a:latin typeface="Foundry Form Sans" panose="02000503050000020004" pitchFamily="2" charset="0"/>
              </a:defRPr>
            </a:lvl4pPr>
            <a:lvl5pPr marL="2057400" indent="-228600">
              <a:spcBef>
                <a:spcPct val="20000"/>
              </a:spcBef>
              <a:buChar char="»"/>
              <a:defRPr sz="2000">
                <a:solidFill>
                  <a:srgbClr val="003366"/>
                </a:solidFill>
                <a:latin typeface="Foundry Form Sans" panose="02000503050000020004" pitchFamily="2" charset="0"/>
              </a:defRPr>
            </a:lvl5pPr>
            <a:lvl6pPr marL="2514600" indent="-228600" eaLnBrk="0" fontAlgn="base" hangingPunct="0">
              <a:spcBef>
                <a:spcPct val="20000"/>
              </a:spcBef>
              <a:spcAft>
                <a:spcPct val="0"/>
              </a:spcAft>
              <a:buChar char="»"/>
              <a:defRPr sz="2000">
                <a:solidFill>
                  <a:srgbClr val="003366"/>
                </a:solidFill>
                <a:latin typeface="Foundry Form Sans" panose="02000503050000020004" pitchFamily="2" charset="0"/>
              </a:defRPr>
            </a:lvl6pPr>
            <a:lvl7pPr marL="2971800" indent="-228600" eaLnBrk="0" fontAlgn="base" hangingPunct="0">
              <a:spcBef>
                <a:spcPct val="20000"/>
              </a:spcBef>
              <a:spcAft>
                <a:spcPct val="0"/>
              </a:spcAft>
              <a:buChar char="»"/>
              <a:defRPr sz="2000">
                <a:solidFill>
                  <a:srgbClr val="003366"/>
                </a:solidFill>
                <a:latin typeface="Foundry Form Sans" panose="02000503050000020004" pitchFamily="2" charset="0"/>
              </a:defRPr>
            </a:lvl7pPr>
            <a:lvl8pPr marL="3429000" indent="-228600" eaLnBrk="0" fontAlgn="base" hangingPunct="0">
              <a:spcBef>
                <a:spcPct val="20000"/>
              </a:spcBef>
              <a:spcAft>
                <a:spcPct val="0"/>
              </a:spcAft>
              <a:buChar char="»"/>
              <a:defRPr sz="2000">
                <a:solidFill>
                  <a:srgbClr val="003366"/>
                </a:solidFill>
                <a:latin typeface="Foundry Form Sans" panose="02000503050000020004" pitchFamily="2" charset="0"/>
              </a:defRPr>
            </a:lvl8pPr>
            <a:lvl9pPr marL="3886200" indent="-228600" eaLnBrk="0" fontAlgn="base" hangingPunct="0">
              <a:spcBef>
                <a:spcPct val="20000"/>
              </a:spcBef>
              <a:spcAft>
                <a:spcPct val="0"/>
              </a:spcAft>
              <a:buChar char="»"/>
              <a:defRPr sz="2000">
                <a:solidFill>
                  <a:srgbClr val="003366"/>
                </a:solidFill>
                <a:latin typeface="Foundry Form Sans" panose="02000503050000020004" pitchFamily="2" charset="0"/>
              </a:defRPr>
            </a:lvl9pPr>
          </a:lstStyle>
          <a:p>
            <a:pPr algn="just">
              <a:spcBef>
                <a:spcPct val="0"/>
              </a:spcBef>
            </a:pPr>
            <a:r>
              <a:rPr lang="en-GB" altLang="en-US" sz="1100" dirty="0">
                <a:solidFill>
                  <a:schemeClr val="tx1"/>
                </a:solidFill>
                <a:latin typeface="+mn-lt"/>
              </a:rPr>
              <a:t>Training delivered to Funders on how to complete the backsheet and what needs to be completed in the other tabs</a:t>
            </a:r>
          </a:p>
          <a:p>
            <a:pPr algn="just">
              <a:spcBef>
                <a:spcPct val="0"/>
              </a:spcBef>
            </a:pPr>
            <a:endParaRPr lang="en-GB" altLang="en-US" sz="1200" dirty="0">
              <a:solidFill>
                <a:schemeClr val="tx1"/>
              </a:solidFill>
            </a:endParaRPr>
          </a:p>
        </p:txBody>
      </p:sp>
      <p:sp>
        <p:nvSpPr>
          <p:cNvPr id="5" name="Rectangle 4">
            <a:extLst>
              <a:ext uri="{FF2B5EF4-FFF2-40B4-BE49-F238E27FC236}">
                <a16:creationId xmlns:a16="http://schemas.microsoft.com/office/drawing/2014/main" id="{1F255267-5AA5-445E-8D1D-F1E5D1F9CE18}"/>
              </a:ext>
            </a:extLst>
          </p:cNvPr>
          <p:cNvSpPr>
            <a:spLocks noChangeArrowheads="1"/>
          </p:cNvSpPr>
          <p:nvPr/>
        </p:nvSpPr>
        <p:spPr bwMode="auto">
          <a:xfrm>
            <a:off x="3236312" y="1208756"/>
            <a:ext cx="1574883" cy="1101308"/>
          </a:xfrm>
          <a:prstGeom prst="rect">
            <a:avLst/>
          </a:prstGeom>
          <a:solidFill>
            <a:srgbClr val="DCE2E8"/>
          </a:solidFill>
          <a:ln w="9525" algn="ctr">
            <a:solidFill>
              <a:schemeClr val="tx1"/>
            </a:solidFill>
            <a:round/>
            <a:headEnd/>
            <a:tailEnd/>
          </a:ln>
        </p:spPr>
        <p:txBody>
          <a:bodyPr/>
          <a:lstStyle>
            <a:lvl1pPr>
              <a:spcBef>
                <a:spcPct val="20000"/>
              </a:spcBef>
              <a:defRPr sz="3200">
                <a:solidFill>
                  <a:srgbClr val="003366"/>
                </a:solidFill>
                <a:latin typeface="Foundry Form Sans" panose="02000503050000020004" pitchFamily="2" charset="0"/>
              </a:defRPr>
            </a:lvl1pPr>
            <a:lvl2pPr marL="742950" indent="-285750">
              <a:spcBef>
                <a:spcPct val="20000"/>
              </a:spcBef>
              <a:buFont typeface="Times" panose="02020603050405020304" pitchFamily="18" charset="0"/>
              <a:buChar char="•"/>
              <a:defRPr sz="2800">
                <a:solidFill>
                  <a:srgbClr val="003366"/>
                </a:solidFill>
                <a:latin typeface="Foundry Form Sans" panose="02000503050000020004" pitchFamily="2" charset="0"/>
              </a:defRPr>
            </a:lvl2pPr>
            <a:lvl3pPr marL="1143000" indent="-228600">
              <a:spcBef>
                <a:spcPct val="20000"/>
              </a:spcBef>
              <a:defRPr sz="2400">
                <a:solidFill>
                  <a:srgbClr val="003366"/>
                </a:solidFill>
                <a:latin typeface="Foundry Form Sans" panose="02000503050000020004" pitchFamily="2" charset="0"/>
              </a:defRPr>
            </a:lvl3pPr>
            <a:lvl4pPr marL="1600200" indent="-228600">
              <a:spcBef>
                <a:spcPct val="20000"/>
              </a:spcBef>
              <a:buChar char="–"/>
              <a:defRPr sz="2000">
                <a:solidFill>
                  <a:srgbClr val="003366"/>
                </a:solidFill>
                <a:latin typeface="Foundry Form Sans" panose="02000503050000020004" pitchFamily="2" charset="0"/>
              </a:defRPr>
            </a:lvl4pPr>
            <a:lvl5pPr marL="2057400" indent="-228600">
              <a:spcBef>
                <a:spcPct val="20000"/>
              </a:spcBef>
              <a:buChar char="»"/>
              <a:defRPr sz="2000">
                <a:solidFill>
                  <a:srgbClr val="003366"/>
                </a:solidFill>
                <a:latin typeface="Foundry Form Sans" panose="02000503050000020004" pitchFamily="2" charset="0"/>
              </a:defRPr>
            </a:lvl5pPr>
            <a:lvl6pPr marL="2514600" indent="-228600" eaLnBrk="0" fontAlgn="base" hangingPunct="0">
              <a:spcBef>
                <a:spcPct val="20000"/>
              </a:spcBef>
              <a:spcAft>
                <a:spcPct val="0"/>
              </a:spcAft>
              <a:buChar char="»"/>
              <a:defRPr sz="2000">
                <a:solidFill>
                  <a:srgbClr val="003366"/>
                </a:solidFill>
                <a:latin typeface="Foundry Form Sans" panose="02000503050000020004" pitchFamily="2" charset="0"/>
              </a:defRPr>
            </a:lvl6pPr>
            <a:lvl7pPr marL="2971800" indent="-228600" eaLnBrk="0" fontAlgn="base" hangingPunct="0">
              <a:spcBef>
                <a:spcPct val="20000"/>
              </a:spcBef>
              <a:spcAft>
                <a:spcPct val="0"/>
              </a:spcAft>
              <a:buChar char="»"/>
              <a:defRPr sz="2000">
                <a:solidFill>
                  <a:srgbClr val="003366"/>
                </a:solidFill>
                <a:latin typeface="Foundry Form Sans" panose="02000503050000020004" pitchFamily="2" charset="0"/>
              </a:defRPr>
            </a:lvl7pPr>
            <a:lvl8pPr marL="3429000" indent="-228600" eaLnBrk="0" fontAlgn="base" hangingPunct="0">
              <a:spcBef>
                <a:spcPct val="20000"/>
              </a:spcBef>
              <a:spcAft>
                <a:spcPct val="0"/>
              </a:spcAft>
              <a:buChar char="»"/>
              <a:defRPr sz="2000">
                <a:solidFill>
                  <a:srgbClr val="003366"/>
                </a:solidFill>
                <a:latin typeface="Foundry Form Sans" panose="02000503050000020004" pitchFamily="2" charset="0"/>
              </a:defRPr>
            </a:lvl8pPr>
            <a:lvl9pPr marL="3886200" indent="-228600" eaLnBrk="0" fontAlgn="base" hangingPunct="0">
              <a:spcBef>
                <a:spcPct val="20000"/>
              </a:spcBef>
              <a:spcAft>
                <a:spcPct val="0"/>
              </a:spcAft>
              <a:buChar char="»"/>
              <a:defRPr sz="2000">
                <a:solidFill>
                  <a:srgbClr val="003366"/>
                </a:solidFill>
                <a:latin typeface="Foundry Form Sans" panose="02000503050000020004" pitchFamily="2" charset="0"/>
              </a:defRPr>
            </a:lvl9pPr>
          </a:lstStyle>
          <a:p>
            <a:pPr algn="just">
              <a:spcBef>
                <a:spcPct val="0"/>
              </a:spcBef>
            </a:pPr>
            <a:r>
              <a:rPr lang="en-GB" altLang="en-US" sz="1200" dirty="0">
                <a:solidFill>
                  <a:schemeClr val="tx1"/>
                </a:solidFill>
              </a:rPr>
              <a:t>Funder will complete templates for all their providers making it bespoke and easy to complete.</a:t>
            </a:r>
          </a:p>
        </p:txBody>
      </p:sp>
      <p:sp>
        <p:nvSpPr>
          <p:cNvPr id="6" name="Rectangle 5">
            <a:extLst>
              <a:ext uri="{FF2B5EF4-FFF2-40B4-BE49-F238E27FC236}">
                <a16:creationId xmlns:a16="http://schemas.microsoft.com/office/drawing/2014/main" id="{8916BE35-D2F6-4D8A-863A-DD27B1EE99E5}"/>
              </a:ext>
            </a:extLst>
          </p:cNvPr>
          <p:cNvSpPr>
            <a:spLocks noChangeArrowheads="1"/>
          </p:cNvSpPr>
          <p:nvPr/>
        </p:nvSpPr>
        <p:spPr bwMode="auto">
          <a:xfrm>
            <a:off x="6096000" y="1208754"/>
            <a:ext cx="2021305" cy="1817455"/>
          </a:xfrm>
          <a:prstGeom prst="rect">
            <a:avLst/>
          </a:prstGeom>
          <a:solidFill>
            <a:srgbClr val="DCE2E8"/>
          </a:solidFill>
          <a:ln w="9525" algn="ctr">
            <a:solidFill>
              <a:schemeClr val="tx1"/>
            </a:solidFill>
            <a:round/>
            <a:headEnd/>
            <a:tailEnd/>
          </a:ln>
        </p:spPr>
        <p:txBody>
          <a:bodyPr/>
          <a:lstStyle>
            <a:lvl1pPr>
              <a:spcBef>
                <a:spcPct val="20000"/>
              </a:spcBef>
              <a:defRPr sz="3200">
                <a:solidFill>
                  <a:srgbClr val="003366"/>
                </a:solidFill>
                <a:latin typeface="Foundry Form Sans" panose="02000503050000020004" pitchFamily="2" charset="0"/>
              </a:defRPr>
            </a:lvl1pPr>
            <a:lvl2pPr marL="742950" indent="-285750">
              <a:spcBef>
                <a:spcPct val="20000"/>
              </a:spcBef>
              <a:buFont typeface="Times" panose="02020603050405020304" pitchFamily="18" charset="0"/>
              <a:buChar char="•"/>
              <a:defRPr sz="2800">
                <a:solidFill>
                  <a:srgbClr val="003366"/>
                </a:solidFill>
                <a:latin typeface="Foundry Form Sans" panose="02000503050000020004" pitchFamily="2" charset="0"/>
              </a:defRPr>
            </a:lvl2pPr>
            <a:lvl3pPr marL="1143000" indent="-228600">
              <a:spcBef>
                <a:spcPct val="20000"/>
              </a:spcBef>
              <a:defRPr sz="2400">
                <a:solidFill>
                  <a:srgbClr val="003366"/>
                </a:solidFill>
                <a:latin typeface="Foundry Form Sans" panose="02000503050000020004" pitchFamily="2" charset="0"/>
              </a:defRPr>
            </a:lvl3pPr>
            <a:lvl4pPr marL="1600200" indent="-228600">
              <a:spcBef>
                <a:spcPct val="20000"/>
              </a:spcBef>
              <a:buChar char="–"/>
              <a:defRPr sz="2000">
                <a:solidFill>
                  <a:srgbClr val="003366"/>
                </a:solidFill>
                <a:latin typeface="Foundry Form Sans" panose="02000503050000020004" pitchFamily="2" charset="0"/>
              </a:defRPr>
            </a:lvl4pPr>
            <a:lvl5pPr marL="2057400" indent="-228600">
              <a:spcBef>
                <a:spcPct val="20000"/>
              </a:spcBef>
              <a:buChar char="»"/>
              <a:defRPr sz="2000">
                <a:solidFill>
                  <a:srgbClr val="003366"/>
                </a:solidFill>
                <a:latin typeface="Foundry Form Sans" panose="02000503050000020004" pitchFamily="2" charset="0"/>
              </a:defRPr>
            </a:lvl5pPr>
            <a:lvl6pPr marL="2514600" indent="-228600" eaLnBrk="0" fontAlgn="base" hangingPunct="0">
              <a:spcBef>
                <a:spcPct val="20000"/>
              </a:spcBef>
              <a:spcAft>
                <a:spcPct val="0"/>
              </a:spcAft>
              <a:buChar char="»"/>
              <a:defRPr sz="2000">
                <a:solidFill>
                  <a:srgbClr val="003366"/>
                </a:solidFill>
                <a:latin typeface="Foundry Form Sans" panose="02000503050000020004" pitchFamily="2" charset="0"/>
              </a:defRPr>
            </a:lvl6pPr>
            <a:lvl7pPr marL="2971800" indent="-228600" eaLnBrk="0" fontAlgn="base" hangingPunct="0">
              <a:spcBef>
                <a:spcPct val="20000"/>
              </a:spcBef>
              <a:spcAft>
                <a:spcPct val="0"/>
              </a:spcAft>
              <a:buChar char="»"/>
              <a:defRPr sz="2000">
                <a:solidFill>
                  <a:srgbClr val="003366"/>
                </a:solidFill>
                <a:latin typeface="Foundry Form Sans" panose="02000503050000020004" pitchFamily="2" charset="0"/>
              </a:defRPr>
            </a:lvl7pPr>
            <a:lvl8pPr marL="3429000" indent="-228600" eaLnBrk="0" fontAlgn="base" hangingPunct="0">
              <a:spcBef>
                <a:spcPct val="20000"/>
              </a:spcBef>
              <a:spcAft>
                <a:spcPct val="0"/>
              </a:spcAft>
              <a:buChar char="»"/>
              <a:defRPr sz="2000">
                <a:solidFill>
                  <a:srgbClr val="003366"/>
                </a:solidFill>
                <a:latin typeface="Foundry Form Sans" panose="02000503050000020004" pitchFamily="2" charset="0"/>
              </a:defRPr>
            </a:lvl8pPr>
            <a:lvl9pPr marL="3886200" indent="-228600" eaLnBrk="0" fontAlgn="base" hangingPunct="0">
              <a:spcBef>
                <a:spcPct val="20000"/>
              </a:spcBef>
              <a:spcAft>
                <a:spcPct val="0"/>
              </a:spcAft>
              <a:buChar char="»"/>
              <a:defRPr sz="2000">
                <a:solidFill>
                  <a:srgbClr val="003366"/>
                </a:solidFill>
                <a:latin typeface="Foundry Form Sans" panose="02000503050000020004" pitchFamily="2" charset="0"/>
              </a:defRPr>
            </a:lvl9pPr>
          </a:lstStyle>
          <a:p>
            <a:pPr algn="just">
              <a:spcBef>
                <a:spcPct val="0"/>
              </a:spcBef>
            </a:pPr>
            <a:r>
              <a:rPr lang="en-GB" altLang="en-US" sz="1200" dirty="0">
                <a:solidFill>
                  <a:schemeClr val="tx1"/>
                </a:solidFill>
              </a:rPr>
              <a:t>Providers will then be able to complete calculators for their subs once they received their calculator from their funder. They will copy the information from the calculator sent by their funder to populate main bulks of the calculator to allow easy uploading.</a:t>
            </a:r>
          </a:p>
        </p:txBody>
      </p:sp>
      <p:sp>
        <p:nvSpPr>
          <p:cNvPr id="7" name="Rectangle 6">
            <a:extLst>
              <a:ext uri="{FF2B5EF4-FFF2-40B4-BE49-F238E27FC236}">
                <a16:creationId xmlns:a16="http://schemas.microsoft.com/office/drawing/2014/main" id="{FE654D52-928E-46CD-94A5-93F77A3E8C3D}"/>
              </a:ext>
            </a:extLst>
          </p:cNvPr>
          <p:cNvSpPr>
            <a:spLocks noChangeArrowheads="1"/>
          </p:cNvSpPr>
          <p:nvPr/>
        </p:nvSpPr>
        <p:spPr bwMode="auto">
          <a:xfrm>
            <a:off x="9321900" y="1208755"/>
            <a:ext cx="1574883" cy="1101309"/>
          </a:xfrm>
          <a:prstGeom prst="rect">
            <a:avLst/>
          </a:prstGeom>
          <a:solidFill>
            <a:srgbClr val="DCE2E8"/>
          </a:solidFill>
          <a:ln w="9525" algn="ctr">
            <a:solidFill>
              <a:schemeClr val="tx1"/>
            </a:solidFill>
            <a:round/>
            <a:headEnd/>
            <a:tailEnd/>
          </a:ln>
        </p:spPr>
        <p:txBody>
          <a:bodyPr/>
          <a:lstStyle>
            <a:lvl1pPr>
              <a:spcBef>
                <a:spcPct val="20000"/>
              </a:spcBef>
              <a:defRPr sz="3200">
                <a:solidFill>
                  <a:srgbClr val="003366"/>
                </a:solidFill>
                <a:latin typeface="Foundry Form Sans" panose="02000503050000020004" pitchFamily="2" charset="0"/>
              </a:defRPr>
            </a:lvl1pPr>
            <a:lvl2pPr marL="742950" indent="-285750">
              <a:spcBef>
                <a:spcPct val="20000"/>
              </a:spcBef>
              <a:buFont typeface="Times" panose="02020603050405020304" pitchFamily="18" charset="0"/>
              <a:buChar char="•"/>
              <a:defRPr sz="2800">
                <a:solidFill>
                  <a:srgbClr val="003366"/>
                </a:solidFill>
                <a:latin typeface="Foundry Form Sans" panose="02000503050000020004" pitchFamily="2" charset="0"/>
              </a:defRPr>
            </a:lvl2pPr>
            <a:lvl3pPr marL="1143000" indent="-228600">
              <a:spcBef>
                <a:spcPct val="20000"/>
              </a:spcBef>
              <a:defRPr sz="2400">
                <a:solidFill>
                  <a:srgbClr val="003366"/>
                </a:solidFill>
                <a:latin typeface="Foundry Form Sans" panose="02000503050000020004" pitchFamily="2" charset="0"/>
              </a:defRPr>
            </a:lvl3pPr>
            <a:lvl4pPr marL="1600200" indent="-228600">
              <a:spcBef>
                <a:spcPct val="20000"/>
              </a:spcBef>
              <a:buChar char="–"/>
              <a:defRPr sz="2000">
                <a:solidFill>
                  <a:srgbClr val="003366"/>
                </a:solidFill>
                <a:latin typeface="Foundry Form Sans" panose="02000503050000020004" pitchFamily="2" charset="0"/>
              </a:defRPr>
            </a:lvl4pPr>
            <a:lvl5pPr marL="2057400" indent="-228600">
              <a:spcBef>
                <a:spcPct val="20000"/>
              </a:spcBef>
              <a:buChar char="»"/>
              <a:defRPr sz="2000">
                <a:solidFill>
                  <a:srgbClr val="003366"/>
                </a:solidFill>
                <a:latin typeface="Foundry Form Sans" panose="02000503050000020004" pitchFamily="2" charset="0"/>
              </a:defRPr>
            </a:lvl5pPr>
            <a:lvl6pPr marL="2514600" indent="-228600" eaLnBrk="0" fontAlgn="base" hangingPunct="0">
              <a:spcBef>
                <a:spcPct val="20000"/>
              </a:spcBef>
              <a:spcAft>
                <a:spcPct val="0"/>
              </a:spcAft>
              <a:buChar char="»"/>
              <a:defRPr sz="2000">
                <a:solidFill>
                  <a:srgbClr val="003366"/>
                </a:solidFill>
                <a:latin typeface="Foundry Form Sans" panose="02000503050000020004" pitchFamily="2" charset="0"/>
              </a:defRPr>
            </a:lvl6pPr>
            <a:lvl7pPr marL="2971800" indent="-228600" eaLnBrk="0" fontAlgn="base" hangingPunct="0">
              <a:spcBef>
                <a:spcPct val="20000"/>
              </a:spcBef>
              <a:spcAft>
                <a:spcPct val="0"/>
              </a:spcAft>
              <a:buChar char="»"/>
              <a:defRPr sz="2000">
                <a:solidFill>
                  <a:srgbClr val="003366"/>
                </a:solidFill>
                <a:latin typeface="Foundry Form Sans" panose="02000503050000020004" pitchFamily="2" charset="0"/>
              </a:defRPr>
            </a:lvl7pPr>
            <a:lvl8pPr marL="3429000" indent="-228600" eaLnBrk="0" fontAlgn="base" hangingPunct="0">
              <a:spcBef>
                <a:spcPct val="20000"/>
              </a:spcBef>
              <a:spcAft>
                <a:spcPct val="0"/>
              </a:spcAft>
              <a:buChar char="»"/>
              <a:defRPr sz="2000">
                <a:solidFill>
                  <a:srgbClr val="003366"/>
                </a:solidFill>
                <a:latin typeface="Foundry Form Sans" panose="02000503050000020004" pitchFamily="2" charset="0"/>
              </a:defRPr>
            </a:lvl8pPr>
            <a:lvl9pPr marL="3886200" indent="-228600" eaLnBrk="0" fontAlgn="base" hangingPunct="0">
              <a:spcBef>
                <a:spcPct val="20000"/>
              </a:spcBef>
              <a:spcAft>
                <a:spcPct val="0"/>
              </a:spcAft>
              <a:buChar char="»"/>
              <a:defRPr sz="2000">
                <a:solidFill>
                  <a:srgbClr val="003366"/>
                </a:solidFill>
                <a:latin typeface="Foundry Form Sans" panose="02000503050000020004" pitchFamily="2" charset="0"/>
              </a:defRPr>
            </a:lvl9pPr>
          </a:lstStyle>
          <a:p>
            <a:pPr algn="just">
              <a:spcBef>
                <a:spcPct val="0"/>
              </a:spcBef>
            </a:pPr>
            <a:r>
              <a:rPr lang="en-GB" altLang="en-US" sz="1200" dirty="0">
                <a:solidFill>
                  <a:schemeClr val="tx1"/>
                </a:solidFill>
              </a:rPr>
              <a:t>Providers and subs will complete the sections relevant to them and return them to the sender. </a:t>
            </a:r>
          </a:p>
        </p:txBody>
      </p:sp>
      <p:sp>
        <p:nvSpPr>
          <p:cNvPr id="8" name="Rectangle 7">
            <a:extLst>
              <a:ext uri="{FF2B5EF4-FFF2-40B4-BE49-F238E27FC236}">
                <a16:creationId xmlns:a16="http://schemas.microsoft.com/office/drawing/2014/main" id="{669C432D-2955-41F0-9FDC-15DFFEBB34D5}"/>
              </a:ext>
            </a:extLst>
          </p:cNvPr>
          <p:cNvSpPr>
            <a:spLocks noChangeArrowheads="1"/>
          </p:cNvSpPr>
          <p:nvPr/>
        </p:nvSpPr>
        <p:spPr bwMode="auto">
          <a:xfrm>
            <a:off x="9321900" y="3026211"/>
            <a:ext cx="2021303" cy="1431758"/>
          </a:xfrm>
          <a:prstGeom prst="rect">
            <a:avLst/>
          </a:prstGeom>
          <a:solidFill>
            <a:srgbClr val="DCE2E8"/>
          </a:solidFill>
          <a:ln w="9525" algn="ctr">
            <a:solidFill>
              <a:schemeClr val="tx1"/>
            </a:solidFill>
            <a:round/>
            <a:headEnd/>
            <a:tailEnd/>
          </a:ln>
        </p:spPr>
        <p:txBody>
          <a:bodyPr/>
          <a:lstStyle>
            <a:lvl1pPr>
              <a:spcBef>
                <a:spcPct val="20000"/>
              </a:spcBef>
              <a:defRPr sz="3200">
                <a:solidFill>
                  <a:srgbClr val="003366"/>
                </a:solidFill>
                <a:latin typeface="Foundry Form Sans" panose="02000503050000020004" pitchFamily="2" charset="0"/>
              </a:defRPr>
            </a:lvl1pPr>
            <a:lvl2pPr marL="742950" indent="-285750">
              <a:spcBef>
                <a:spcPct val="20000"/>
              </a:spcBef>
              <a:buFont typeface="Times" panose="02020603050405020304" pitchFamily="18" charset="0"/>
              <a:buChar char="•"/>
              <a:defRPr sz="2800">
                <a:solidFill>
                  <a:srgbClr val="003366"/>
                </a:solidFill>
                <a:latin typeface="Foundry Form Sans" panose="02000503050000020004" pitchFamily="2" charset="0"/>
              </a:defRPr>
            </a:lvl2pPr>
            <a:lvl3pPr marL="1143000" indent="-228600">
              <a:spcBef>
                <a:spcPct val="20000"/>
              </a:spcBef>
              <a:defRPr sz="2400">
                <a:solidFill>
                  <a:srgbClr val="003366"/>
                </a:solidFill>
                <a:latin typeface="Foundry Form Sans" panose="02000503050000020004" pitchFamily="2" charset="0"/>
              </a:defRPr>
            </a:lvl3pPr>
            <a:lvl4pPr marL="1600200" indent="-228600">
              <a:spcBef>
                <a:spcPct val="20000"/>
              </a:spcBef>
              <a:buChar char="–"/>
              <a:defRPr sz="2000">
                <a:solidFill>
                  <a:srgbClr val="003366"/>
                </a:solidFill>
                <a:latin typeface="Foundry Form Sans" panose="02000503050000020004" pitchFamily="2" charset="0"/>
              </a:defRPr>
            </a:lvl4pPr>
            <a:lvl5pPr marL="2057400" indent="-228600">
              <a:spcBef>
                <a:spcPct val="20000"/>
              </a:spcBef>
              <a:buChar char="»"/>
              <a:defRPr sz="2000">
                <a:solidFill>
                  <a:srgbClr val="003366"/>
                </a:solidFill>
                <a:latin typeface="Foundry Form Sans" panose="02000503050000020004" pitchFamily="2" charset="0"/>
              </a:defRPr>
            </a:lvl5pPr>
            <a:lvl6pPr marL="2514600" indent="-228600" eaLnBrk="0" fontAlgn="base" hangingPunct="0">
              <a:spcBef>
                <a:spcPct val="20000"/>
              </a:spcBef>
              <a:spcAft>
                <a:spcPct val="0"/>
              </a:spcAft>
              <a:buChar char="»"/>
              <a:defRPr sz="2000">
                <a:solidFill>
                  <a:srgbClr val="003366"/>
                </a:solidFill>
                <a:latin typeface="Foundry Form Sans" panose="02000503050000020004" pitchFamily="2" charset="0"/>
              </a:defRPr>
            </a:lvl6pPr>
            <a:lvl7pPr marL="2971800" indent="-228600" eaLnBrk="0" fontAlgn="base" hangingPunct="0">
              <a:spcBef>
                <a:spcPct val="20000"/>
              </a:spcBef>
              <a:spcAft>
                <a:spcPct val="0"/>
              </a:spcAft>
              <a:buChar char="»"/>
              <a:defRPr sz="2000">
                <a:solidFill>
                  <a:srgbClr val="003366"/>
                </a:solidFill>
                <a:latin typeface="Foundry Form Sans" panose="02000503050000020004" pitchFamily="2" charset="0"/>
              </a:defRPr>
            </a:lvl7pPr>
            <a:lvl8pPr marL="3429000" indent="-228600" eaLnBrk="0" fontAlgn="base" hangingPunct="0">
              <a:spcBef>
                <a:spcPct val="20000"/>
              </a:spcBef>
              <a:spcAft>
                <a:spcPct val="0"/>
              </a:spcAft>
              <a:buChar char="»"/>
              <a:defRPr sz="2000">
                <a:solidFill>
                  <a:srgbClr val="003366"/>
                </a:solidFill>
                <a:latin typeface="Foundry Form Sans" panose="02000503050000020004" pitchFamily="2" charset="0"/>
              </a:defRPr>
            </a:lvl8pPr>
            <a:lvl9pPr marL="3886200" indent="-228600" eaLnBrk="0" fontAlgn="base" hangingPunct="0">
              <a:spcBef>
                <a:spcPct val="20000"/>
              </a:spcBef>
              <a:spcAft>
                <a:spcPct val="0"/>
              </a:spcAft>
              <a:buChar char="»"/>
              <a:defRPr sz="2000">
                <a:solidFill>
                  <a:srgbClr val="003366"/>
                </a:solidFill>
                <a:latin typeface="Foundry Form Sans" panose="02000503050000020004" pitchFamily="2" charset="0"/>
              </a:defRPr>
            </a:lvl9pPr>
          </a:lstStyle>
          <a:p>
            <a:pPr algn="just">
              <a:spcBef>
                <a:spcPct val="0"/>
              </a:spcBef>
            </a:pPr>
            <a:r>
              <a:rPr lang="en-GB" altLang="en-US" sz="1200" dirty="0">
                <a:solidFill>
                  <a:schemeClr val="tx1"/>
                </a:solidFill>
              </a:rPr>
              <a:t>Providers will complete grant compliance and load the sub-contractor workbooks into their workbook.  The provider will send all workbooks including the subs to the funder.</a:t>
            </a:r>
          </a:p>
        </p:txBody>
      </p:sp>
      <p:sp>
        <p:nvSpPr>
          <p:cNvPr id="9" name="Rectangle 8">
            <a:extLst>
              <a:ext uri="{FF2B5EF4-FFF2-40B4-BE49-F238E27FC236}">
                <a16:creationId xmlns:a16="http://schemas.microsoft.com/office/drawing/2014/main" id="{DE76065D-E1C1-4A5C-A4F9-5643A821ED2F}"/>
              </a:ext>
            </a:extLst>
          </p:cNvPr>
          <p:cNvSpPr>
            <a:spLocks noChangeArrowheads="1"/>
          </p:cNvSpPr>
          <p:nvPr/>
        </p:nvSpPr>
        <p:spPr bwMode="auto">
          <a:xfrm>
            <a:off x="6096001" y="3213867"/>
            <a:ext cx="2021304" cy="1431759"/>
          </a:xfrm>
          <a:prstGeom prst="rect">
            <a:avLst/>
          </a:prstGeom>
          <a:solidFill>
            <a:srgbClr val="DCE2E8"/>
          </a:solidFill>
          <a:ln w="9525" algn="ctr">
            <a:solidFill>
              <a:schemeClr val="tx1"/>
            </a:solidFill>
            <a:round/>
            <a:headEnd/>
            <a:tailEnd/>
          </a:ln>
        </p:spPr>
        <p:txBody>
          <a:bodyPr/>
          <a:lstStyle>
            <a:lvl1pPr>
              <a:spcBef>
                <a:spcPct val="20000"/>
              </a:spcBef>
              <a:defRPr sz="3200">
                <a:solidFill>
                  <a:srgbClr val="003366"/>
                </a:solidFill>
                <a:latin typeface="Foundry Form Sans" panose="02000503050000020004" pitchFamily="2" charset="0"/>
              </a:defRPr>
            </a:lvl1pPr>
            <a:lvl2pPr marL="742950" indent="-285750">
              <a:spcBef>
                <a:spcPct val="20000"/>
              </a:spcBef>
              <a:buFont typeface="Times" panose="02020603050405020304" pitchFamily="18" charset="0"/>
              <a:buChar char="•"/>
              <a:defRPr sz="2800">
                <a:solidFill>
                  <a:srgbClr val="003366"/>
                </a:solidFill>
                <a:latin typeface="Foundry Form Sans" panose="02000503050000020004" pitchFamily="2" charset="0"/>
              </a:defRPr>
            </a:lvl2pPr>
            <a:lvl3pPr marL="1143000" indent="-228600">
              <a:spcBef>
                <a:spcPct val="20000"/>
              </a:spcBef>
              <a:defRPr sz="2400">
                <a:solidFill>
                  <a:srgbClr val="003366"/>
                </a:solidFill>
                <a:latin typeface="Foundry Form Sans" panose="02000503050000020004" pitchFamily="2" charset="0"/>
              </a:defRPr>
            </a:lvl3pPr>
            <a:lvl4pPr marL="1600200" indent="-228600">
              <a:spcBef>
                <a:spcPct val="20000"/>
              </a:spcBef>
              <a:buChar char="–"/>
              <a:defRPr sz="2000">
                <a:solidFill>
                  <a:srgbClr val="003366"/>
                </a:solidFill>
                <a:latin typeface="Foundry Form Sans" panose="02000503050000020004" pitchFamily="2" charset="0"/>
              </a:defRPr>
            </a:lvl4pPr>
            <a:lvl5pPr marL="2057400" indent="-228600">
              <a:spcBef>
                <a:spcPct val="20000"/>
              </a:spcBef>
              <a:buChar char="»"/>
              <a:defRPr sz="2000">
                <a:solidFill>
                  <a:srgbClr val="003366"/>
                </a:solidFill>
                <a:latin typeface="Foundry Form Sans" panose="02000503050000020004" pitchFamily="2" charset="0"/>
              </a:defRPr>
            </a:lvl5pPr>
            <a:lvl6pPr marL="2514600" indent="-228600" eaLnBrk="0" fontAlgn="base" hangingPunct="0">
              <a:spcBef>
                <a:spcPct val="20000"/>
              </a:spcBef>
              <a:spcAft>
                <a:spcPct val="0"/>
              </a:spcAft>
              <a:buChar char="»"/>
              <a:defRPr sz="2000">
                <a:solidFill>
                  <a:srgbClr val="003366"/>
                </a:solidFill>
                <a:latin typeface="Foundry Form Sans" panose="02000503050000020004" pitchFamily="2" charset="0"/>
              </a:defRPr>
            </a:lvl6pPr>
            <a:lvl7pPr marL="2971800" indent="-228600" eaLnBrk="0" fontAlgn="base" hangingPunct="0">
              <a:spcBef>
                <a:spcPct val="20000"/>
              </a:spcBef>
              <a:spcAft>
                <a:spcPct val="0"/>
              </a:spcAft>
              <a:buChar char="»"/>
              <a:defRPr sz="2000">
                <a:solidFill>
                  <a:srgbClr val="003366"/>
                </a:solidFill>
                <a:latin typeface="Foundry Form Sans" panose="02000503050000020004" pitchFamily="2" charset="0"/>
              </a:defRPr>
            </a:lvl7pPr>
            <a:lvl8pPr marL="3429000" indent="-228600" eaLnBrk="0" fontAlgn="base" hangingPunct="0">
              <a:spcBef>
                <a:spcPct val="20000"/>
              </a:spcBef>
              <a:spcAft>
                <a:spcPct val="0"/>
              </a:spcAft>
              <a:buChar char="»"/>
              <a:defRPr sz="2000">
                <a:solidFill>
                  <a:srgbClr val="003366"/>
                </a:solidFill>
                <a:latin typeface="Foundry Form Sans" panose="02000503050000020004" pitchFamily="2" charset="0"/>
              </a:defRPr>
            </a:lvl8pPr>
            <a:lvl9pPr marL="3886200" indent="-228600" eaLnBrk="0" fontAlgn="base" hangingPunct="0">
              <a:spcBef>
                <a:spcPct val="20000"/>
              </a:spcBef>
              <a:spcAft>
                <a:spcPct val="0"/>
              </a:spcAft>
              <a:buChar char="»"/>
              <a:defRPr sz="2000">
                <a:solidFill>
                  <a:srgbClr val="003366"/>
                </a:solidFill>
                <a:latin typeface="Foundry Form Sans" panose="02000503050000020004" pitchFamily="2" charset="0"/>
              </a:defRPr>
            </a:lvl9pPr>
          </a:lstStyle>
          <a:p>
            <a:pPr algn="just">
              <a:spcBef>
                <a:spcPct val="0"/>
              </a:spcBef>
            </a:pPr>
            <a:r>
              <a:rPr lang="en-GB" altLang="en-US" sz="1200" dirty="0">
                <a:solidFill>
                  <a:schemeClr val="tx1"/>
                </a:solidFill>
              </a:rPr>
              <a:t>Providers will send their workbook to their funder to complete the grant compliance for the calculator. This should have all subs’s workbooks loaded into them.</a:t>
            </a:r>
          </a:p>
        </p:txBody>
      </p:sp>
      <p:sp>
        <p:nvSpPr>
          <p:cNvPr id="10" name="Rectangle 9">
            <a:extLst>
              <a:ext uri="{FF2B5EF4-FFF2-40B4-BE49-F238E27FC236}">
                <a16:creationId xmlns:a16="http://schemas.microsoft.com/office/drawing/2014/main" id="{FAAE7B81-BFC1-4179-8BFA-19709F3D03F2}"/>
              </a:ext>
            </a:extLst>
          </p:cNvPr>
          <p:cNvSpPr>
            <a:spLocks noChangeArrowheads="1"/>
          </p:cNvSpPr>
          <p:nvPr/>
        </p:nvSpPr>
        <p:spPr bwMode="auto">
          <a:xfrm>
            <a:off x="3236311" y="3026210"/>
            <a:ext cx="2021304" cy="1431759"/>
          </a:xfrm>
          <a:prstGeom prst="rect">
            <a:avLst/>
          </a:prstGeom>
          <a:solidFill>
            <a:srgbClr val="DCE2E8"/>
          </a:solidFill>
          <a:ln w="9525" algn="ctr">
            <a:solidFill>
              <a:schemeClr val="tx1"/>
            </a:solidFill>
            <a:round/>
            <a:headEnd/>
            <a:tailEnd/>
          </a:ln>
        </p:spPr>
        <p:txBody>
          <a:bodyPr/>
          <a:lstStyle>
            <a:lvl1pPr>
              <a:spcBef>
                <a:spcPct val="20000"/>
              </a:spcBef>
              <a:defRPr sz="3200">
                <a:solidFill>
                  <a:srgbClr val="003366"/>
                </a:solidFill>
                <a:latin typeface="Foundry Form Sans" panose="02000503050000020004" pitchFamily="2" charset="0"/>
              </a:defRPr>
            </a:lvl1pPr>
            <a:lvl2pPr marL="742950" indent="-285750">
              <a:spcBef>
                <a:spcPct val="20000"/>
              </a:spcBef>
              <a:buFont typeface="Times" panose="02020603050405020304" pitchFamily="18" charset="0"/>
              <a:buChar char="•"/>
              <a:defRPr sz="2800">
                <a:solidFill>
                  <a:srgbClr val="003366"/>
                </a:solidFill>
                <a:latin typeface="Foundry Form Sans" panose="02000503050000020004" pitchFamily="2" charset="0"/>
              </a:defRPr>
            </a:lvl2pPr>
            <a:lvl3pPr marL="1143000" indent="-228600">
              <a:spcBef>
                <a:spcPct val="20000"/>
              </a:spcBef>
              <a:defRPr sz="2400">
                <a:solidFill>
                  <a:srgbClr val="003366"/>
                </a:solidFill>
                <a:latin typeface="Foundry Form Sans" panose="02000503050000020004" pitchFamily="2" charset="0"/>
              </a:defRPr>
            </a:lvl3pPr>
            <a:lvl4pPr marL="1600200" indent="-228600">
              <a:spcBef>
                <a:spcPct val="20000"/>
              </a:spcBef>
              <a:buChar char="–"/>
              <a:defRPr sz="2000">
                <a:solidFill>
                  <a:srgbClr val="003366"/>
                </a:solidFill>
                <a:latin typeface="Foundry Form Sans" panose="02000503050000020004" pitchFamily="2" charset="0"/>
              </a:defRPr>
            </a:lvl4pPr>
            <a:lvl5pPr marL="2057400" indent="-228600">
              <a:spcBef>
                <a:spcPct val="20000"/>
              </a:spcBef>
              <a:buChar char="»"/>
              <a:defRPr sz="2000">
                <a:solidFill>
                  <a:srgbClr val="003366"/>
                </a:solidFill>
                <a:latin typeface="Foundry Form Sans" panose="02000503050000020004" pitchFamily="2" charset="0"/>
              </a:defRPr>
            </a:lvl5pPr>
            <a:lvl6pPr marL="2514600" indent="-228600" eaLnBrk="0" fontAlgn="base" hangingPunct="0">
              <a:spcBef>
                <a:spcPct val="20000"/>
              </a:spcBef>
              <a:spcAft>
                <a:spcPct val="0"/>
              </a:spcAft>
              <a:buChar char="»"/>
              <a:defRPr sz="2000">
                <a:solidFill>
                  <a:srgbClr val="003366"/>
                </a:solidFill>
                <a:latin typeface="Foundry Form Sans" panose="02000503050000020004" pitchFamily="2" charset="0"/>
              </a:defRPr>
            </a:lvl6pPr>
            <a:lvl7pPr marL="2971800" indent="-228600" eaLnBrk="0" fontAlgn="base" hangingPunct="0">
              <a:spcBef>
                <a:spcPct val="20000"/>
              </a:spcBef>
              <a:spcAft>
                <a:spcPct val="0"/>
              </a:spcAft>
              <a:buChar char="»"/>
              <a:defRPr sz="2000">
                <a:solidFill>
                  <a:srgbClr val="003366"/>
                </a:solidFill>
                <a:latin typeface="Foundry Form Sans" panose="02000503050000020004" pitchFamily="2" charset="0"/>
              </a:defRPr>
            </a:lvl7pPr>
            <a:lvl8pPr marL="3429000" indent="-228600" eaLnBrk="0" fontAlgn="base" hangingPunct="0">
              <a:spcBef>
                <a:spcPct val="20000"/>
              </a:spcBef>
              <a:spcAft>
                <a:spcPct val="0"/>
              </a:spcAft>
              <a:buChar char="»"/>
              <a:defRPr sz="2000">
                <a:solidFill>
                  <a:srgbClr val="003366"/>
                </a:solidFill>
                <a:latin typeface="Foundry Form Sans" panose="02000503050000020004" pitchFamily="2" charset="0"/>
              </a:defRPr>
            </a:lvl8pPr>
            <a:lvl9pPr marL="3886200" indent="-228600" eaLnBrk="0" fontAlgn="base" hangingPunct="0">
              <a:spcBef>
                <a:spcPct val="20000"/>
              </a:spcBef>
              <a:spcAft>
                <a:spcPct val="0"/>
              </a:spcAft>
              <a:buChar char="»"/>
              <a:defRPr sz="2000">
                <a:solidFill>
                  <a:srgbClr val="003366"/>
                </a:solidFill>
                <a:latin typeface="Foundry Form Sans" panose="02000503050000020004" pitchFamily="2" charset="0"/>
              </a:defRPr>
            </a:lvl9pPr>
          </a:lstStyle>
          <a:p>
            <a:pPr algn="just">
              <a:spcBef>
                <a:spcPct val="0"/>
              </a:spcBef>
            </a:pPr>
            <a:r>
              <a:rPr lang="en-GB" altLang="en-US" sz="1200" dirty="0">
                <a:solidFill>
                  <a:schemeClr val="tx1"/>
                </a:solidFill>
              </a:rPr>
              <a:t>The funder will have all their providers saved in the same folder as the data extraction tool. The providers should have separate grant names and descriptions to make all calculators upload.</a:t>
            </a:r>
          </a:p>
        </p:txBody>
      </p:sp>
      <p:sp>
        <p:nvSpPr>
          <p:cNvPr id="12" name="Rectangle 11">
            <a:extLst>
              <a:ext uri="{FF2B5EF4-FFF2-40B4-BE49-F238E27FC236}">
                <a16:creationId xmlns:a16="http://schemas.microsoft.com/office/drawing/2014/main" id="{84306C2F-8316-44F7-BB2E-0BA138A3F64A}"/>
              </a:ext>
            </a:extLst>
          </p:cNvPr>
          <p:cNvSpPr>
            <a:spLocks noChangeArrowheads="1"/>
          </p:cNvSpPr>
          <p:nvPr/>
        </p:nvSpPr>
        <p:spPr bwMode="auto">
          <a:xfrm>
            <a:off x="510589" y="3026210"/>
            <a:ext cx="1887337" cy="1334069"/>
          </a:xfrm>
          <a:prstGeom prst="rect">
            <a:avLst/>
          </a:prstGeom>
          <a:solidFill>
            <a:srgbClr val="DCE2E8"/>
          </a:solidFill>
          <a:ln w="9525" algn="ctr">
            <a:solidFill>
              <a:schemeClr val="tx1"/>
            </a:solidFill>
            <a:round/>
            <a:headEnd/>
            <a:tailEnd/>
          </a:ln>
        </p:spPr>
        <p:txBody>
          <a:bodyPr/>
          <a:lstStyle>
            <a:lvl1pPr>
              <a:spcBef>
                <a:spcPct val="20000"/>
              </a:spcBef>
              <a:defRPr sz="3200">
                <a:solidFill>
                  <a:srgbClr val="003366"/>
                </a:solidFill>
                <a:latin typeface="Foundry Form Sans" panose="02000503050000020004" pitchFamily="2" charset="0"/>
              </a:defRPr>
            </a:lvl1pPr>
            <a:lvl2pPr marL="742950" indent="-285750">
              <a:spcBef>
                <a:spcPct val="20000"/>
              </a:spcBef>
              <a:buFont typeface="Times" panose="02020603050405020304" pitchFamily="18" charset="0"/>
              <a:buChar char="•"/>
              <a:defRPr sz="2800">
                <a:solidFill>
                  <a:srgbClr val="003366"/>
                </a:solidFill>
                <a:latin typeface="Foundry Form Sans" panose="02000503050000020004" pitchFamily="2" charset="0"/>
              </a:defRPr>
            </a:lvl2pPr>
            <a:lvl3pPr marL="1143000" indent="-228600">
              <a:spcBef>
                <a:spcPct val="20000"/>
              </a:spcBef>
              <a:defRPr sz="2400">
                <a:solidFill>
                  <a:srgbClr val="003366"/>
                </a:solidFill>
                <a:latin typeface="Foundry Form Sans" panose="02000503050000020004" pitchFamily="2" charset="0"/>
              </a:defRPr>
            </a:lvl3pPr>
            <a:lvl4pPr marL="1600200" indent="-228600">
              <a:spcBef>
                <a:spcPct val="20000"/>
              </a:spcBef>
              <a:buChar char="–"/>
              <a:defRPr sz="2000">
                <a:solidFill>
                  <a:srgbClr val="003366"/>
                </a:solidFill>
                <a:latin typeface="Foundry Form Sans" panose="02000503050000020004" pitchFamily="2" charset="0"/>
              </a:defRPr>
            </a:lvl4pPr>
            <a:lvl5pPr marL="2057400" indent="-228600">
              <a:spcBef>
                <a:spcPct val="20000"/>
              </a:spcBef>
              <a:buChar char="»"/>
              <a:defRPr sz="2000">
                <a:solidFill>
                  <a:srgbClr val="003366"/>
                </a:solidFill>
                <a:latin typeface="Foundry Form Sans" panose="02000503050000020004" pitchFamily="2" charset="0"/>
              </a:defRPr>
            </a:lvl5pPr>
            <a:lvl6pPr marL="2514600" indent="-228600" eaLnBrk="0" fontAlgn="base" hangingPunct="0">
              <a:spcBef>
                <a:spcPct val="20000"/>
              </a:spcBef>
              <a:spcAft>
                <a:spcPct val="0"/>
              </a:spcAft>
              <a:buChar char="»"/>
              <a:defRPr sz="2000">
                <a:solidFill>
                  <a:srgbClr val="003366"/>
                </a:solidFill>
                <a:latin typeface="Foundry Form Sans" panose="02000503050000020004" pitchFamily="2" charset="0"/>
              </a:defRPr>
            </a:lvl6pPr>
            <a:lvl7pPr marL="2971800" indent="-228600" eaLnBrk="0" fontAlgn="base" hangingPunct="0">
              <a:spcBef>
                <a:spcPct val="20000"/>
              </a:spcBef>
              <a:spcAft>
                <a:spcPct val="0"/>
              </a:spcAft>
              <a:buChar char="»"/>
              <a:defRPr sz="2000">
                <a:solidFill>
                  <a:srgbClr val="003366"/>
                </a:solidFill>
                <a:latin typeface="Foundry Form Sans" panose="02000503050000020004" pitchFamily="2" charset="0"/>
              </a:defRPr>
            </a:lvl7pPr>
            <a:lvl8pPr marL="3429000" indent="-228600" eaLnBrk="0" fontAlgn="base" hangingPunct="0">
              <a:spcBef>
                <a:spcPct val="20000"/>
              </a:spcBef>
              <a:spcAft>
                <a:spcPct val="0"/>
              </a:spcAft>
              <a:buChar char="»"/>
              <a:defRPr sz="2000">
                <a:solidFill>
                  <a:srgbClr val="003366"/>
                </a:solidFill>
                <a:latin typeface="Foundry Form Sans" panose="02000503050000020004" pitchFamily="2" charset="0"/>
              </a:defRPr>
            </a:lvl8pPr>
            <a:lvl9pPr marL="3886200" indent="-228600" eaLnBrk="0" fontAlgn="base" hangingPunct="0">
              <a:spcBef>
                <a:spcPct val="20000"/>
              </a:spcBef>
              <a:spcAft>
                <a:spcPct val="0"/>
              </a:spcAft>
              <a:buChar char="»"/>
              <a:defRPr sz="2000">
                <a:solidFill>
                  <a:srgbClr val="003366"/>
                </a:solidFill>
                <a:latin typeface="Foundry Form Sans" panose="02000503050000020004" pitchFamily="2" charset="0"/>
              </a:defRPr>
            </a:lvl9pPr>
          </a:lstStyle>
          <a:p>
            <a:pPr algn="just">
              <a:spcBef>
                <a:spcPct val="0"/>
              </a:spcBef>
            </a:pPr>
            <a:r>
              <a:rPr lang="en-GB" altLang="en-US" sz="1200" dirty="0">
                <a:solidFill>
                  <a:schemeClr val="tx1"/>
                </a:solidFill>
              </a:rPr>
              <a:t>The Funder will send the extraction tool and sub contractor workbooks to the GLA. From here the GLA will deal with the data.</a:t>
            </a:r>
          </a:p>
        </p:txBody>
      </p:sp>
      <p:sp>
        <p:nvSpPr>
          <p:cNvPr id="13" name="Rectangle 12">
            <a:extLst>
              <a:ext uri="{FF2B5EF4-FFF2-40B4-BE49-F238E27FC236}">
                <a16:creationId xmlns:a16="http://schemas.microsoft.com/office/drawing/2014/main" id="{39CABD53-8A8D-413C-AD76-CEBFB8C6E784}"/>
              </a:ext>
            </a:extLst>
          </p:cNvPr>
          <p:cNvSpPr>
            <a:spLocks noChangeArrowheads="1"/>
          </p:cNvSpPr>
          <p:nvPr/>
        </p:nvSpPr>
        <p:spPr bwMode="auto">
          <a:xfrm>
            <a:off x="510589" y="5076426"/>
            <a:ext cx="1887337" cy="876821"/>
          </a:xfrm>
          <a:prstGeom prst="rect">
            <a:avLst/>
          </a:prstGeom>
          <a:solidFill>
            <a:srgbClr val="DCE2E8"/>
          </a:solidFill>
          <a:ln w="9525" algn="ctr">
            <a:solidFill>
              <a:schemeClr val="tx1"/>
            </a:solidFill>
            <a:round/>
            <a:headEnd/>
            <a:tailEnd/>
          </a:ln>
        </p:spPr>
        <p:txBody>
          <a:bodyPr/>
          <a:lstStyle>
            <a:lvl1pPr>
              <a:spcBef>
                <a:spcPct val="20000"/>
              </a:spcBef>
              <a:defRPr sz="3200">
                <a:solidFill>
                  <a:srgbClr val="003366"/>
                </a:solidFill>
                <a:latin typeface="Foundry Form Sans" panose="02000503050000020004" pitchFamily="2" charset="0"/>
              </a:defRPr>
            </a:lvl1pPr>
            <a:lvl2pPr marL="742950" indent="-285750">
              <a:spcBef>
                <a:spcPct val="20000"/>
              </a:spcBef>
              <a:buFont typeface="Times" panose="02020603050405020304" pitchFamily="18" charset="0"/>
              <a:buChar char="•"/>
              <a:defRPr sz="2800">
                <a:solidFill>
                  <a:srgbClr val="003366"/>
                </a:solidFill>
                <a:latin typeface="Foundry Form Sans" panose="02000503050000020004" pitchFamily="2" charset="0"/>
              </a:defRPr>
            </a:lvl2pPr>
            <a:lvl3pPr marL="1143000" indent="-228600">
              <a:spcBef>
                <a:spcPct val="20000"/>
              </a:spcBef>
              <a:defRPr sz="2400">
                <a:solidFill>
                  <a:srgbClr val="003366"/>
                </a:solidFill>
                <a:latin typeface="Foundry Form Sans" panose="02000503050000020004" pitchFamily="2" charset="0"/>
              </a:defRPr>
            </a:lvl3pPr>
            <a:lvl4pPr marL="1600200" indent="-228600">
              <a:spcBef>
                <a:spcPct val="20000"/>
              </a:spcBef>
              <a:buChar char="–"/>
              <a:defRPr sz="2000">
                <a:solidFill>
                  <a:srgbClr val="003366"/>
                </a:solidFill>
                <a:latin typeface="Foundry Form Sans" panose="02000503050000020004" pitchFamily="2" charset="0"/>
              </a:defRPr>
            </a:lvl4pPr>
            <a:lvl5pPr marL="2057400" indent="-228600">
              <a:spcBef>
                <a:spcPct val="20000"/>
              </a:spcBef>
              <a:buChar char="»"/>
              <a:defRPr sz="2000">
                <a:solidFill>
                  <a:srgbClr val="003366"/>
                </a:solidFill>
                <a:latin typeface="Foundry Form Sans" panose="02000503050000020004" pitchFamily="2" charset="0"/>
              </a:defRPr>
            </a:lvl5pPr>
            <a:lvl6pPr marL="2514600" indent="-228600" eaLnBrk="0" fontAlgn="base" hangingPunct="0">
              <a:spcBef>
                <a:spcPct val="20000"/>
              </a:spcBef>
              <a:spcAft>
                <a:spcPct val="0"/>
              </a:spcAft>
              <a:buChar char="»"/>
              <a:defRPr sz="2000">
                <a:solidFill>
                  <a:srgbClr val="003366"/>
                </a:solidFill>
                <a:latin typeface="Foundry Form Sans" panose="02000503050000020004" pitchFamily="2" charset="0"/>
              </a:defRPr>
            </a:lvl6pPr>
            <a:lvl7pPr marL="2971800" indent="-228600" eaLnBrk="0" fontAlgn="base" hangingPunct="0">
              <a:spcBef>
                <a:spcPct val="20000"/>
              </a:spcBef>
              <a:spcAft>
                <a:spcPct val="0"/>
              </a:spcAft>
              <a:buChar char="»"/>
              <a:defRPr sz="2000">
                <a:solidFill>
                  <a:srgbClr val="003366"/>
                </a:solidFill>
                <a:latin typeface="Foundry Form Sans" panose="02000503050000020004" pitchFamily="2" charset="0"/>
              </a:defRPr>
            </a:lvl7pPr>
            <a:lvl8pPr marL="3429000" indent="-228600" eaLnBrk="0" fontAlgn="base" hangingPunct="0">
              <a:spcBef>
                <a:spcPct val="20000"/>
              </a:spcBef>
              <a:spcAft>
                <a:spcPct val="0"/>
              </a:spcAft>
              <a:buChar char="»"/>
              <a:defRPr sz="2000">
                <a:solidFill>
                  <a:srgbClr val="003366"/>
                </a:solidFill>
                <a:latin typeface="Foundry Form Sans" panose="02000503050000020004" pitchFamily="2" charset="0"/>
              </a:defRPr>
            </a:lvl8pPr>
            <a:lvl9pPr marL="3886200" indent="-228600" eaLnBrk="0" fontAlgn="base" hangingPunct="0">
              <a:spcBef>
                <a:spcPct val="20000"/>
              </a:spcBef>
              <a:spcAft>
                <a:spcPct val="0"/>
              </a:spcAft>
              <a:buChar char="»"/>
              <a:defRPr sz="2000">
                <a:solidFill>
                  <a:srgbClr val="003366"/>
                </a:solidFill>
                <a:latin typeface="Foundry Form Sans" panose="02000503050000020004" pitchFamily="2" charset="0"/>
              </a:defRPr>
            </a:lvl9pPr>
          </a:lstStyle>
          <a:p>
            <a:pPr algn="just">
              <a:spcBef>
                <a:spcPct val="0"/>
              </a:spcBef>
            </a:pPr>
            <a:r>
              <a:rPr lang="en-GB" altLang="en-US" sz="1200" dirty="0">
                <a:solidFill>
                  <a:schemeClr val="tx1"/>
                </a:solidFill>
              </a:rPr>
              <a:t>The GLA will then publish on the datastore website during the period July and August. </a:t>
            </a:r>
          </a:p>
        </p:txBody>
      </p:sp>
      <p:cxnSp>
        <p:nvCxnSpPr>
          <p:cNvPr id="15" name="Straight Arrow Connector 14">
            <a:extLst>
              <a:ext uri="{FF2B5EF4-FFF2-40B4-BE49-F238E27FC236}">
                <a16:creationId xmlns:a16="http://schemas.microsoft.com/office/drawing/2014/main" id="{14089D1B-A3F9-4B8B-8B81-89B9E1F53D92}"/>
              </a:ext>
            </a:extLst>
          </p:cNvPr>
          <p:cNvCxnSpPr>
            <a:stCxn id="4" idx="3"/>
            <a:endCxn id="5" idx="1"/>
          </p:cNvCxnSpPr>
          <p:nvPr/>
        </p:nvCxnSpPr>
        <p:spPr>
          <a:xfrm>
            <a:off x="2085474" y="1759410"/>
            <a:ext cx="1150838" cy="0"/>
          </a:xfrm>
          <a:prstGeom prst="straightConnector1">
            <a:avLst/>
          </a:prstGeom>
          <a:ln>
            <a:solidFill>
              <a:srgbClr val="EE6ED3"/>
            </a:solidFill>
            <a:tailEnd type="triangle"/>
          </a:ln>
        </p:spPr>
        <p:style>
          <a:lnRef idx="2">
            <a:schemeClr val="accent2"/>
          </a:lnRef>
          <a:fillRef idx="0">
            <a:schemeClr val="accent2"/>
          </a:fillRef>
          <a:effectRef idx="1">
            <a:schemeClr val="accent2"/>
          </a:effectRef>
          <a:fontRef idx="minor">
            <a:schemeClr val="tx1"/>
          </a:fontRef>
        </p:style>
      </p:cxnSp>
      <p:cxnSp>
        <p:nvCxnSpPr>
          <p:cNvPr id="16" name="Straight Arrow Connector 15">
            <a:extLst>
              <a:ext uri="{FF2B5EF4-FFF2-40B4-BE49-F238E27FC236}">
                <a16:creationId xmlns:a16="http://schemas.microsoft.com/office/drawing/2014/main" id="{BD555571-B22C-490A-B842-0B2EF385CD1A}"/>
              </a:ext>
            </a:extLst>
          </p:cNvPr>
          <p:cNvCxnSpPr>
            <a:cxnSpLocks/>
          </p:cNvCxnSpPr>
          <p:nvPr/>
        </p:nvCxnSpPr>
        <p:spPr>
          <a:xfrm>
            <a:off x="4811195" y="1719589"/>
            <a:ext cx="1284805" cy="0"/>
          </a:xfrm>
          <a:prstGeom prst="straightConnector1">
            <a:avLst/>
          </a:prstGeom>
          <a:ln>
            <a:solidFill>
              <a:srgbClr val="EE6ED3"/>
            </a:solidFill>
            <a:tailEnd type="triangle"/>
          </a:ln>
        </p:spPr>
        <p:style>
          <a:lnRef idx="2">
            <a:schemeClr val="accent2"/>
          </a:lnRef>
          <a:fillRef idx="0">
            <a:schemeClr val="accent2"/>
          </a:fillRef>
          <a:effectRef idx="1">
            <a:schemeClr val="accent2"/>
          </a:effectRef>
          <a:fontRef idx="minor">
            <a:schemeClr val="tx1"/>
          </a:fontRef>
        </p:style>
      </p:cxnSp>
      <p:cxnSp>
        <p:nvCxnSpPr>
          <p:cNvPr id="18" name="Straight Arrow Connector 17">
            <a:extLst>
              <a:ext uri="{FF2B5EF4-FFF2-40B4-BE49-F238E27FC236}">
                <a16:creationId xmlns:a16="http://schemas.microsoft.com/office/drawing/2014/main" id="{E04F0BB0-4E89-4FA6-9CB6-15275912BFC7}"/>
              </a:ext>
            </a:extLst>
          </p:cNvPr>
          <p:cNvCxnSpPr>
            <a:cxnSpLocks/>
            <a:endCxn id="7" idx="1"/>
          </p:cNvCxnSpPr>
          <p:nvPr/>
        </p:nvCxnSpPr>
        <p:spPr>
          <a:xfrm>
            <a:off x="8117305" y="1759410"/>
            <a:ext cx="1204595" cy="0"/>
          </a:xfrm>
          <a:prstGeom prst="straightConnector1">
            <a:avLst/>
          </a:prstGeom>
          <a:ln>
            <a:solidFill>
              <a:srgbClr val="EE6ED3"/>
            </a:solidFill>
            <a:tailEnd type="triangle"/>
          </a:ln>
        </p:spPr>
        <p:style>
          <a:lnRef idx="2">
            <a:schemeClr val="accent2"/>
          </a:lnRef>
          <a:fillRef idx="0">
            <a:schemeClr val="accent2"/>
          </a:fillRef>
          <a:effectRef idx="1">
            <a:schemeClr val="accent2"/>
          </a:effectRef>
          <a:fontRef idx="minor">
            <a:schemeClr val="tx1"/>
          </a:fontRef>
        </p:style>
      </p:cxnSp>
      <p:cxnSp>
        <p:nvCxnSpPr>
          <p:cNvPr id="23" name="Straight Arrow Connector 22">
            <a:extLst>
              <a:ext uri="{FF2B5EF4-FFF2-40B4-BE49-F238E27FC236}">
                <a16:creationId xmlns:a16="http://schemas.microsoft.com/office/drawing/2014/main" id="{8449DE5F-B1F1-4ED6-8ACC-7A545FEC8B70}"/>
              </a:ext>
            </a:extLst>
          </p:cNvPr>
          <p:cNvCxnSpPr>
            <a:cxnSpLocks/>
          </p:cNvCxnSpPr>
          <p:nvPr/>
        </p:nvCxnSpPr>
        <p:spPr>
          <a:xfrm>
            <a:off x="10109341" y="2310064"/>
            <a:ext cx="0" cy="716145"/>
          </a:xfrm>
          <a:prstGeom prst="straightConnector1">
            <a:avLst/>
          </a:prstGeom>
          <a:ln>
            <a:solidFill>
              <a:srgbClr val="EE6ED3"/>
            </a:solidFill>
            <a:tailEnd type="triangle"/>
          </a:ln>
        </p:spPr>
        <p:style>
          <a:lnRef idx="2">
            <a:schemeClr val="accent2"/>
          </a:lnRef>
          <a:fillRef idx="0">
            <a:schemeClr val="accent2"/>
          </a:fillRef>
          <a:effectRef idx="1">
            <a:schemeClr val="accent2"/>
          </a:effectRef>
          <a:fontRef idx="minor">
            <a:schemeClr val="tx1"/>
          </a:fontRef>
        </p:style>
      </p:cxnSp>
      <p:cxnSp>
        <p:nvCxnSpPr>
          <p:cNvPr id="26" name="Straight Arrow Connector 25">
            <a:extLst>
              <a:ext uri="{FF2B5EF4-FFF2-40B4-BE49-F238E27FC236}">
                <a16:creationId xmlns:a16="http://schemas.microsoft.com/office/drawing/2014/main" id="{5E171197-C714-4F56-83B7-7FB5AD858F20}"/>
              </a:ext>
            </a:extLst>
          </p:cNvPr>
          <p:cNvCxnSpPr>
            <a:cxnSpLocks/>
          </p:cNvCxnSpPr>
          <p:nvPr/>
        </p:nvCxnSpPr>
        <p:spPr>
          <a:xfrm flipH="1">
            <a:off x="8117305" y="3693244"/>
            <a:ext cx="1204596" cy="0"/>
          </a:xfrm>
          <a:prstGeom prst="straightConnector1">
            <a:avLst/>
          </a:prstGeom>
          <a:ln>
            <a:solidFill>
              <a:srgbClr val="EE6ED3"/>
            </a:solidFill>
            <a:tailEnd type="triangle"/>
          </a:ln>
        </p:spPr>
        <p:style>
          <a:lnRef idx="2">
            <a:schemeClr val="accent2"/>
          </a:lnRef>
          <a:fillRef idx="0">
            <a:schemeClr val="accent2"/>
          </a:fillRef>
          <a:effectRef idx="1">
            <a:schemeClr val="accent2"/>
          </a:effectRef>
          <a:fontRef idx="minor">
            <a:schemeClr val="tx1"/>
          </a:fontRef>
        </p:style>
      </p:cxnSp>
      <p:cxnSp>
        <p:nvCxnSpPr>
          <p:cNvPr id="29" name="Straight Arrow Connector 28">
            <a:extLst>
              <a:ext uri="{FF2B5EF4-FFF2-40B4-BE49-F238E27FC236}">
                <a16:creationId xmlns:a16="http://schemas.microsoft.com/office/drawing/2014/main" id="{BD6B2AE6-ED0F-4855-A120-C07373253277}"/>
              </a:ext>
            </a:extLst>
          </p:cNvPr>
          <p:cNvCxnSpPr>
            <a:cxnSpLocks/>
            <a:endCxn id="10" idx="3"/>
          </p:cNvCxnSpPr>
          <p:nvPr/>
        </p:nvCxnSpPr>
        <p:spPr>
          <a:xfrm flipH="1">
            <a:off x="5257615" y="3742089"/>
            <a:ext cx="838385" cy="1"/>
          </a:xfrm>
          <a:prstGeom prst="straightConnector1">
            <a:avLst/>
          </a:prstGeom>
          <a:ln>
            <a:solidFill>
              <a:srgbClr val="EE6ED3"/>
            </a:solidFill>
            <a:tailEnd type="triangle"/>
          </a:ln>
        </p:spPr>
        <p:style>
          <a:lnRef idx="2">
            <a:schemeClr val="accent2"/>
          </a:lnRef>
          <a:fillRef idx="0">
            <a:schemeClr val="accent2"/>
          </a:fillRef>
          <a:effectRef idx="1">
            <a:schemeClr val="accent2"/>
          </a:effectRef>
          <a:fontRef idx="minor">
            <a:schemeClr val="tx1"/>
          </a:fontRef>
        </p:style>
      </p:cxnSp>
      <p:cxnSp>
        <p:nvCxnSpPr>
          <p:cNvPr id="35" name="Straight Arrow Connector 34">
            <a:extLst>
              <a:ext uri="{FF2B5EF4-FFF2-40B4-BE49-F238E27FC236}">
                <a16:creationId xmlns:a16="http://schemas.microsoft.com/office/drawing/2014/main" id="{65CE809E-0760-4A42-8ECC-38582EF0DB58}"/>
              </a:ext>
            </a:extLst>
          </p:cNvPr>
          <p:cNvCxnSpPr>
            <a:cxnSpLocks/>
          </p:cNvCxnSpPr>
          <p:nvPr/>
        </p:nvCxnSpPr>
        <p:spPr>
          <a:xfrm flipH="1">
            <a:off x="2397926" y="3681842"/>
            <a:ext cx="838385" cy="0"/>
          </a:xfrm>
          <a:prstGeom prst="straightConnector1">
            <a:avLst/>
          </a:prstGeom>
          <a:ln>
            <a:solidFill>
              <a:srgbClr val="EE6ED3"/>
            </a:solidFill>
            <a:tailEnd type="triangle"/>
          </a:ln>
        </p:spPr>
        <p:style>
          <a:lnRef idx="2">
            <a:schemeClr val="accent2"/>
          </a:lnRef>
          <a:fillRef idx="0">
            <a:schemeClr val="accent2"/>
          </a:fillRef>
          <a:effectRef idx="1">
            <a:schemeClr val="accent2"/>
          </a:effectRef>
          <a:fontRef idx="minor">
            <a:schemeClr val="tx1"/>
          </a:fontRef>
        </p:style>
      </p:cxnSp>
      <p:cxnSp>
        <p:nvCxnSpPr>
          <p:cNvPr id="38" name="Straight Arrow Connector 37">
            <a:extLst>
              <a:ext uri="{FF2B5EF4-FFF2-40B4-BE49-F238E27FC236}">
                <a16:creationId xmlns:a16="http://schemas.microsoft.com/office/drawing/2014/main" id="{AEAB2767-1417-490B-967A-5152892B2FD4}"/>
              </a:ext>
            </a:extLst>
          </p:cNvPr>
          <p:cNvCxnSpPr>
            <a:cxnSpLocks/>
          </p:cNvCxnSpPr>
          <p:nvPr/>
        </p:nvCxnSpPr>
        <p:spPr>
          <a:xfrm>
            <a:off x="1443071" y="4360279"/>
            <a:ext cx="11186" cy="716147"/>
          </a:xfrm>
          <a:prstGeom prst="straightConnector1">
            <a:avLst/>
          </a:prstGeom>
          <a:ln>
            <a:solidFill>
              <a:srgbClr val="EE6ED3"/>
            </a:solidFill>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446083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93F60-6BE4-480B-B1BD-007FD0B366F0}"/>
              </a:ext>
            </a:extLst>
          </p:cNvPr>
          <p:cNvSpPr>
            <a:spLocks noGrp="1"/>
          </p:cNvSpPr>
          <p:nvPr>
            <p:ph type="title"/>
          </p:nvPr>
        </p:nvSpPr>
        <p:spPr>
          <a:xfrm>
            <a:off x="264993" y="310535"/>
            <a:ext cx="8346743" cy="644808"/>
          </a:xfrm>
        </p:spPr>
        <p:txBody>
          <a:bodyPr/>
          <a:lstStyle/>
          <a:p>
            <a:r>
              <a:rPr lang="en-GB" sz="2400" dirty="0"/>
              <a:t>Performance Rating structure</a:t>
            </a:r>
          </a:p>
        </p:txBody>
      </p:sp>
      <p:graphicFrame>
        <p:nvGraphicFramePr>
          <p:cNvPr id="5" name="Table 4">
            <a:extLst>
              <a:ext uri="{FF2B5EF4-FFF2-40B4-BE49-F238E27FC236}">
                <a16:creationId xmlns:a16="http://schemas.microsoft.com/office/drawing/2014/main" id="{EB4233A0-21A9-43FD-BB8C-319F3F3E11B0}"/>
              </a:ext>
            </a:extLst>
          </p:cNvPr>
          <p:cNvGraphicFramePr>
            <a:graphicFrameLocks noGrp="1"/>
          </p:cNvGraphicFramePr>
          <p:nvPr>
            <p:extLst>
              <p:ext uri="{D42A27DB-BD31-4B8C-83A1-F6EECF244321}">
                <p14:modId xmlns:p14="http://schemas.microsoft.com/office/powerpoint/2010/main" val="3013711013"/>
              </p:ext>
            </p:extLst>
          </p:nvPr>
        </p:nvGraphicFramePr>
        <p:xfrm>
          <a:off x="288099" y="1157208"/>
          <a:ext cx="10221238" cy="4144160"/>
        </p:xfrm>
        <a:graphic>
          <a:graphicData uri="http://schemas.openxmlformats.org/drawingml/2006/table">
            <a:tbl>
              <a:tblPr firstRow="1" bandRow="1">
                <a:tableStyleId>{0505E3EF-67EA-436B-97B2-0124C06EBD24}</a:tableStyleId>
              </a:tblPr>
              <a:tblGrid>
                <a:gridCol w="1898903">
                  <a:extLst>
                    <a:ext uri="{9D8B030D-6E8A-4147-A177-3AD203B41FA5}">
                      <a16:colId xmlns:a16="http://schemas.microsoft.com/office/drawing/2014/main" val="4132807767"/>
                    </a:ext>
                  </a:extLst>
                </a:gridCol>
                <a:gridCol w="1185702">
                  <a:extLst>
                    <a:ext uri="{9D8B030D-6E8A-4147-A177-3AD203B41FA5}">
                      <a16:colId xmlns:a16="http://schemas.microsoft.com/office/drawing/2014/main" val="1586079320"/>
                    </a:ext>
                  </a:extLst>
                </a:gridCol>
                <a:gridCol w="5319557">
                  <a:extLst>
                    <a:ext uri="{9D8B030D-6E8A-4147-A177-3AD203B41FA5}">
                      <a16:colId xmlns:a16="http://schemas.microsoft.com/office/drawing/2014/main" val="291272393"/>
                    </a:ext>
                  </a:extLst>
                </a:gridCol>
                <a:gridCol w="1817076">
                  <a:extLst>
                    <a:ext uri="{9D8B030D-6E8A-4147-A177-3AD203B41FA5}">
                      <a16:colId xmlns:a16="http://schemas.microsoft.com/office/drawing/2014/main" val="277095202"/>
                    </a:ext>
                  </a:extLst>
                </a:gridCol>
              </a:tblGrid>
              <a:tr h="1022321">
                <a:tc>
                  <a:txBody>
                    <a:bodyPr/>
                    <a:lstStyle/>
                    <a:p>
                      <a:r>
                        <a:rPr lang="en-GB" sz="1800" b="0" kern="1200" dirty="0">
                          <a:solidFill>
                            <a:schemeClr val="tx1"/>
                          </a:solidFill>
                          <a:latin typeface="+mj-lt"/>
                          <a:ea typeface="+mj-ea"/>
                          <a:cs typeface="+mj-cs"/>
                        </a:rPr>
                        <a:t>Key Performance Area (KPA)</a:t>
                      </a:r>
                    </a:p>
                  </a:txBody>
                  <a:tcPr>
                    <a:solidFill>
                      <a:srgbClr val="00B0F0"/>
                    </a:solidFill>
                  </a:tcPr>
                </a:tc>
                <a:tc>
                  <a:txBody>
                    <a:bodyPr/>
                    <a:lstStyle/>
                    <a:p>
                      <a:r>
                        <a:rPr lang="en-GB" sz="1800" b="0" kern="1200" dirty="0">
                          <a:solidFill>
                            <a:schemeClr val="tx1"/>
                          </a:solidFill>
                          <a:latin typeface="+mj-lt"/>
                          <a:ea typeface="+mj-ea"/>
                          <a:cs typeface="+mj-cs"/>
                        </a:rPr>
                        <a:t>Weighting</a:t>
                      </a:r>
                    </a:p>
                  </a:txBody>
                  <a:tcPr>
                    <a:solidFill>
                      <a:srgbClr val="00B0F0"/>
                    </a:solidFill>
                  </a:tcPr>
                </a:tc>
                <a:tc>
                  <a:txBody>
                    <a:bodyPr/>
                    <a:lstStyle/>
                    <a:p>
                      <a:r>
                        <a:rPr lang="en-GB" sz="1800" b="0" kern="1200" dirty="0">
                          <a:solidFill>
                            <a:schemeClr val="tx1"/>
                          </a:solidFill>
                          <a:latin typeface="+mj-lt"/>
                          <a:ea typeface="+mj-ea"/>
                          <a:cs typeface="+mj-cs"/>
                        </a:rPr>
                        <a:t>Indicators</a:t>
                      </a:r>
                    </a:p>
                  </a:txBody>
                  <a:tcPr>
                    <a:solidFill>
                      <a:srgbClr val="00B0F0"/>
                    </a:solidFill>
                  </a:tcPr>
                </a:tc>
                <a:tc>
                  <a:txBody>
                    <a:bodyPr/>
                    <a:lstStyle/>
                    <a:p>
                      <a:r>
                        <a:rPr lang="en-GB" sz="1800" b="0" kern="1200" dirty="0">
                          <a:solidFill>
                            <a:schemeClr val="tx1"/>
                          </a:solidFill>
                          <a:latin typeface="+mj-lt"/>
                          <a:ea typeface="+mj-ea"/>
                          <a:cs typeface="+mj-cs"/>
                        </a:rPr>
                        <a:t>Weighting of indicator within KPA</a:t>
                      </a:r>
                    </a:p>
                  </a:txBody>
                  <a:tcPr>
                    <a:solidFill>
                      <a:srgbClr val="00B0F0"/>
                    </a:solidFill>
                  </a:tcPr>
                </a:tc>
                <a:extLst>
                  <a:ext uri="{0D108BD9-81ED-4DB2-BD59-A6C34878D82A}">
                    <a16:rowId xmlns:a16="http://schemas.microsoft.com/office/drawing/2014/main" val="3692982451"/>
                  </a:ext>
                </a:extLst>
              </a:tr>
              <a:tr h="623106">
                <a:tc rowSpan="2">
                  <a:txBody>
                    <a:bodyPr/>
                    <a:lstStyle/>
                    <a:p>
                      <a:r>
                        <a:rPr lang="en-GB" sz="1400" kern="1200" dirty="0">
                          <a:solidFill>
                            <a:schemeClr val="dk1"/>
                          </a:solidFill>
                          <a:latin typeface="+mn-lt"/>
                          <a:ea typeface="+mn-ea"/>
                          <a:cs typeface="+mn-cs"/>
                        </a:rPr>
                        <a:t>Grant Performance</a:t>
                      </a:r>
                    </a:p>
                  </a:txBody>
                  <a:tcPr/>
                </a:tc>
                <a:tc rowSpan="2">
                  <a:txBody>
                    <a:bodyPr/>
                    <a:lstStyle/>
                    <a:p>
                      <a:r>
                        <a:rPr lang="en-GB" sz="1400" kern="1200" dirty="0">
                          <a:solidFill>
                            <a:schemeClr val="dk1"/>
                          </a:solidFill>
                          <a:latin typeface="+mn-lt"/>
                          <a:ea typeface="+mn-ea"/>
                          <a:cs typeface="+mn-cs"/>
                        </a:rPr>
                        <a:t>60%</a:t>
                      </a:r>
                    </a:p>
                  </a:txBody>
                  <a:tcPr/>
                </a:tc>
                <a:tc>
                  <a:txBody>
                    <a:bodyPr/>
                    <a:lstStyle/>
                    <a:p>
                      <a:r>
                        <a:rPr lang="en-GB" sz="1400" kern="1200" dirty="0">
                          <a:solidFill>
                            <a:schemeClr val="dk1"/>
                          </a:solidFill>
                          <a:latin typeface="+mn-lt"/>
                          <a:ea typeface="+mn-ea"/>
                          <a:cs typeface="+mn-cs"/>
                        </a:rPr>
                        <a:t>Delivery against grant targets</a:t>
                      </a:r>
                    </a:p>
                  </a:txBody>
                  <a:tcPr/>
                </a:tc>
                <a:tc>
                  <a:txBody>
                    <a:bodyPr/>
                    <a:lstStyle/>
                    <a:p>
                      <a:r>
                        <a:rPr lang="en-GB" sz="1400" kern="1200" dirty="0">
                          <a:solidFill>
                            <a:schemeClr val="dk1"/>
                          </a:solidFill>
                          <a:latin typeface="+mn-lt"/>
                          <a:ea typeface="+mn-ea"/>
                          <a:cs typeface="+mn-cs"/>
                        </a:rPr>
                        <a:t>48%</a:t>
                      </a:r>
                    </a:p>
                  </a:txBody>
                  <a:tcPr/>
                </a:tc>
                <a:extLst>
                  <a:ext uri="{0D108BD9-81ED-4DB2-BD59-A6C34878D82A}">
                    <a16:rowId xmlns:a16="http://schemas.microsoft.com/office/drawing/2014/main" val="2513956674"/>
                  </a:ext>
                </a:extLst>
              </a:tr>
              <a:tr h="623106">
                <a:tc vMerge="1">
                  <a:txBody>
                    <a:bodyPr/>
                    <a:lstStyle/>
                    <a:p>
                      <a:endParaRPr lang="en-GB"/>
                    </a:p>
                  </a:txBody>
                  <a:tcPr/>
                </a:tc>
                <a:tc vMerge="1">
                  <a:txBody>
                    <a:bodyPr/>
                    <a:lstStyle/>
                    <a:p>
                      <a:endParaRPr lang="en-GB"/>
                    </a:p>
                  </a:txBody>
                  <a:tcPr/>
                </a:tc>
                <a:tc>
                  <a:txBody>
                    <a:bodyPr/>
                    <a:lstStyle/>
                    <a:p>
                      <a:r>
                        <a:rPr lang="en-GB" sz="1400" kern="1200" dirty="0">
                          <a:solidFill>
                            <a:schemeClr val="dk1"/>
                          </a:solidFill>
                          <a:latin typeface="+mn-lt"/>
                          <a:ea typeface="+mn-ea"/>
                          <a:cs typeface="+mn-cs"/>
                        </a:rPr>
                        <a:t>Delivery against grant diversity targets</a:t>
                      </a:r>
                    </a:p>
                  </a:txBody>
                  <a:tcPr>
                    <a:solidFill>
                      <a:srgbClr val="E1E1E1"/>
                    </a:solidFill>
                  </a:tcPr>
                </a:tc>
                <a:tc>
                  <a:txBody>
                    <a:bodyPr/>
                    <a:lstStyle/>
                    <a:p>
                      <a:r>
                        <a:rPr lang="en-GB" sz="1400" kern="1200" dirty="0">
                          <a:solidFill>
                            <a:schemeClr val="dk1"/>
                          </a:solidFill>
                          <a:latin typeface="+mn-lt"/>
                          <a:ea typeface="+mn-ea"/>
                          <a:cs typeface="+mn-cs"/>
                        </a:rPr>
                        <a:t>12%</a:t>
                      </a:r>
                    </a:p>
                  </a:txBody>
                  <a:tcPr>
                    <a:solidFill>
                      <a:srgbClr val="E1E1E1"/>
                    </a:solidFill>
                  </a:tcPr>
                </a:tc>
                <a:extLst>
                  <a:ext uri="{0D108BD9-81ED-4DB2-BD59-A6C34878D82A}">
                    <a16:rowId xmlns:a16="http://schemas.microsoft.com/office/drawing/2014/main" val="4199107790"/>
                  </a:ext>
                </a:extLst>
              </a:tr>
              <a:tr h="415404">
                <a:tc rowSpan="3">
                  <a:txBody>
                    <a:bodyPr/>
                    <a:lstStyle/>
                    <a:p>
                      <a:r>
                        <a:rPr lang="en-GB" sz="1400" kern="1200" dirty="0">
                          <a:solidFill>
                            <a:schemeClr val="dk1"/>
                          </a:solidFill>
                          <a:latin typeface="+mn-lt"/>
                          <a:ea typeface="+mn-ea"/>
                          <a:cs typeface="+mn-cs"/>
                        </a:rPr>
                        <a:t>Quality</a:t>
                      </a:r>
                    </a:p>
                  </a:txBody>
                  <a:tcPr/>
                </a:tc>
                <a:tc rowSpan="3">
                  <a:txBody>
                    <a:bodyPr/>
                    <a:lstStyle/>
                    <a:p>
                      <a:r>
                        <a:rPr lang="en-GB" sz="1400" kern="1200" dirty="0">
                          <a:solidFill>
                            <a:schemeClr val="dk1"/>
                          </a:solidFill>
                          <a:latin typeface="+mn-lt"/>
                          <a:ea typeface="+mn-ea"/>
                          <a:cs typeface="+mn-cs"/>
                        </a:rPr>
                        <a:t>30%</a:t>
                      </a:r>
                    </a:p>
                  </a:txBody>
                  <a:tcPr/>
                </a:tc>
                <a:tc>
                  <a:txBody>
                    <a:bodyPr/>
                    <a:lstStyle/>
                    <a:p>
                      <a:r>
                        <a:rPr lang="en-GB" sz="1400" kern="1200" dirty="0">
                          <a:solidFill>
                            <a:schemeClr val="dk1"/>
                          </a:solidFill>
                          <a:latin typeface="+mn-lt"/>
                          <a:ea typeface="+mn-ea"/>
                          <a:cs typeface="+mn-cs"/>
                        </a:rPr>
                        <a:t>Conversion Factor</a:t>
                      </a:r>
                    </a:p>
                  </a:txBody>
                  <a:tcPr/>
                </a:tc>
                <a:tc>
                  <a:txBody>
                    <a:bodyPr/>
                    <a:lstStyle/>
                    <a:p>
                      <a:r>
                        <a:rPr lang="en-GB" sz="1400" kern="1200" dirty="0">
                          <a:solidFill>
                            <a:schemeClr val="dk1"/>
                          </a:solidFill>
                          <a:latin typeface="+mn-lt"/>
                          <a:ea typeface="+mn-ea"/>
                          <a:cs typeface="+mn-cs"/>
                        </a:rPr>
                        <a:t>12%</a:t>
                      </a:r>
                    </a:p>
                  </a:txBody>
                  <a:tcPr/>
                </a:tc>
                <a:extLst>
                  <a:ext uri="{0D108BD9-81ED-4DB2-BD59-A6C34878D82A}">
                    <a16:rowId xmlns:a16="http://schemas.microsoft.com/office/drawing/2014/main" val="1810150757"/>
                  </a:ext>
                </a:extLst>
              </a:tr>
              <a:tr h="415403">
                <a:tc vMerge="1">
                  <a:txBody>
                    <a:bodyPr/>
                    <a:lstStyle/>
                    <a:p>
                      <a:endParaRPr lang="en-GB"/>
                    </a:p>
                  </a:txBody>
                  <a:tcPr/>
                </a:tc>
                <a:tc vMerge="1">
                  <a:txBody>
                    <a:bodyPr/>
                    <a:lstStyle/>
                    <a:p>
                      <a:endParaRPr lang="en-GB"/>
                    </a:p>
                  </a:txBody>
                  <a:tcPr/>
                </a:tc>
                <a:tc>
                  <a:txBody>
                    <a:bodyPr/>
                    <a:lstStyle/>
                    <a:p>
                      <a:r>
                        <a:rPr lang="en-GB" sz="1400" kern="1200" dirty="0">
                          <a:solidFill>
                            <a:schemeClr val="dk1"/>
                          </a:solidFill>
                          <a:latin typeface="+mn-lt"/>
                          <a:ea typeface="+mn-ea"/>
                          <a:cs typeface="+mn-cs"/>
                        </a:rPr>
                        <a:t>Self-Assessment of quality</a:t>
                      </a:r>
                    </a:p>
                  </a:txBody>
                  <a:tcPr>
                    <a:solidFill>
                      <a:srgbClr val="E1E1E1"/>
                    </a:solidFill>
                  </a:tcPr>
                </a:tc>
                <a:tc>
                  <a:txBody>
                    <a:bodyPr/>
                    <a:lstStyle/>
                    <a:p>
                      <a:r>
                        <a:rPr lang="en-GB" sz="1400" kern="1200" dirty="0">
                          <a:solidFill>
                            <a:schemeClr val="dk1"/>
                          </a:solidFill>
                          <a:latin typeface="+mn-lt"/>
                          <a:ea typeface="+mn-ea"/>
                          <a:cs typeface="+mn-cs"/>
                        </a:rPr>
                        <a:t>9%</a:t>
                      </a:r>
                    </a:p>
                  </a:txBody>
                  <a:tcPr>
                    <a:solidFill>
                      <a:srgbClr val="E1E1E1"/>
                    </a:solidFill>
                  </a:tcPr>
                </a:tc>
                <a:extLst>
                  <a:ext uri="{0D108BD9-81ED-4DB2-BD59-A6C34878D82A}">
                    <a16:rowId xmlns:a16="http://schemas.microsoft.com/office/drawing/2014/main" val="3186268261"/>
                  </a:ext>
                </a:extLst>
              </a:tr>
              <a:tr h="522410">
                <a:tc vMerge="1">
                  <a:txBody>
                    <a:bodyPr/>
                    <a:lstStyle/>
                    <a:p>
                      <a:endParaRPr lang="en-GB"/>
                    </a:p>
                  </a:txBody>
                  <a:tcPr/>
                </a:tc>
                <a:tc vMerge="1">
                  <a:txBody>
                    <a:bodyPr/>
                    <a:lstStyle/>
                    <a:p>
                      <a:endParaRPr lang="en-GB"/>
                    </a:p>
                  </a:txBody>
                  <a:tcPr/>
                </a:tc>
                <a:tc>
                  <a:txBody>
                    <a:bodyPr/>
                    <a:lstStyle/>
                    <a:p>
                      <a:r>
                        <a:rPr lang="en-GB" sz="1400" kern="1200" dirty="0">
                          <a:solidFill>
                            <a:schemeClr val="dk1"/>
                          </a:solidFill>
                          <a:latin typeface="+mn-lt"/>
                          <a:ea typeface="+mn-ea"/>
                          <a:cs typeface="+mn-cs"/>
                        </a:rPr>
                        <a:t>Client satisfaction</a:t>
                      </a:r>
                    </a:p>
                  </a:txBody>
                  <a:tcPr/>
                </a:tc>
                <a:tc>
                  <a:txBody>
                    <a:bodyPr/>
                    <a:lstStyle/>
                    <a:p>
                      <a:r>
                        <a:rPr lang="en-GB" sz="1400" kern="1200" dirty="0">
                          <a:solidFill>
                            <a:schemeClr val="dk1"/>
                          </a:solidFill>
                          <a:latin typeface="+mn-lt"/>
                          <a:ea typeface="+mn-ea"/>
                          <a:cs typeface="+mn-cs"/>
                        </a:rPr>
                        <a:t>9%</a:t>
                      </a:r>
                    </a:p>
                  </a:txBody>
                  <a:tcPr/>
                </a:tc>
                <a:extLst>
                  <a:ext uri="{0D108BD9-81ED-4DB2-BD59-A6C34878D82A}">
                    <a16:rowId xmlns:a16="http://schemas.microsoft.com/office/drawing/2014/main" val="2684488290"/>
                  </a:ext>
                </a:extLst>
              </a:tr>
              <a:tr h="522410">
                <a:tc>
                  <a:txBody>
                    <a:bodyPr/>
                    <a:lstStyle/>
                    <a:p>
                      <a:r>
                        <a:rPr lang="en-GB" sz="1400" kern="1200" dirty="0">
                          <a:solidFill>
                            <a:schemeClr val="dk1"/>
                          </a:solidFill>
                          <a:latin typeface="+mn-lt"/>
                          <a:ea typeface="+mn-ea"/>
                          <a:cs typeface="+mn-cs"/>
                        </a:rPr>
                        <a:t>Grant Compliance</a:t>
                      </a:r>
                    </a:p>
                  </a:txBody>
                  <a:tcPr>
                    <a:solidFill>
                      <a:srgbClr val="E1E1E1"/>
                    </a:solidFill>
                  </a:tcPr>
                </a:tc>
                <a:tc>
                  <a:txBody>
                    <a:bodyPr/>
                    <a:lstStyle/>
                    <a:p>
                      <a:r>
                        <a:rPr lang="en-GB" sz="1400" kern="1200" dirty="0">
                          <a:solidFill>
                            <a:schemeClr val="dk1"/>
                          </a:solidFill>
                          <a:latin typeface="+mn-lt"/>
                          <a:ea typeface="+mn-ea"/>
                          <a:cs typeface="+mn-cs"/>
                        </a:rPr>
                        <a:t>10%</a:t>
                      </a:r>
                    </a:p>
                  </a:txBody>
                  <a:tcPr>
                    <a:solidFill>
                      <a:srgbClr val="E1E1E1"/>
                    </a:solidFill>
                  </a:tcPr>
                </a:tc>
                <a:tc>
                  <a:txBody>
                    <a:bodyPr/>
                    <a:lstStyle/>
                    <a:p>
                      <a:r>
                        <a:rPr lang="en-GB" sz="1400" kern="1200" dirty="0">
                          <a:solidFill>
                            <a:schemeClr val="dk1"/>
                          </a:solidFill>
                          <a:latin typeface="+mn-lt"/>
                          <a:ea typeface="+mn-ea"/>
                          <a:cs typeface="+mn-cs"/>
                        </a:rPr>
                        <a:t>Grant compliance and contractor pro-activity in delivery</a:t>
                      </a:r>
                    </a:p>
                  </a:txBody>
                  <a:tcPr>
                    <a:solidFill>
                      <a:srgbClr val="E1E1E1"/>
                    </a:solidFill>
                  </a:tcPr>
                </a:tc>
                <a:tc>
                  <a:txBody>
                    <a:bodyPr/>
                    <a:lstStyle/>
                    <a:p>
                      <a:r>
                        <a:rPr lang="en-GB" sz="1400" kern="1200" dirty="0">
                          <a:solidFill>
                            <a:schemeClr val="dk1"/>
                          </a:solidFill>
                          <a:latin typeface="+mn-lt"/>
                          <a:ea typeface="+mn-ea"/>
                          <a:cs typeface="+mn-cs"/>
                        </a:rPr>
                        <a:t>10%</a:t>
                      </a:r>
                    </a:p>
                  </a:txBody>
                  <a:tcPr>
                    <a:solidFill>
                      <a:srgbClr val="E1E1E1"/>
                    </a:solidFill>
                  </a:tcPr>
                </a:tc>
                <a:extLst>
                  <a:ext uri="{0D108BD9-81ED-4DB2-BD59-A6C34878D82A}">
                    <a16:rowId xmlns:a16="http://schemas.microsoft.com/office/drawing/2014/main" val="3278773340"/>
                  </a:ext>
                </a:extLst>
              </a:tr>
            </a:tbl>
          </a:graphicData>
        </a:graphic>
      </p:graphicFrame>
    </p:spTree>
    <p:extLst>
      <p:ext uri="{BB962C8B-B14F-4D97-AF65-F5344CB8AC3E}">
        <p14:creationId xmlns:p14="http://schemas.microsoft.com/office/powerpoint/2010/main" val="2033965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181C7-1CF4-44F4-9193-F738C321F803}"/>
              </a:ext>
            </a:extLst>
          </p:cNvPr>
          <p:cNvSpPr>
            <a:spLocks noGrp="1"/>
          </p:cNvSpPr>
          <p:nvPr>
            <p:ph type="title"/>
          </p:nvPr>
        </p:nvSpPr>
        <p:spPr/>
        <p:txBody>
          <a:bodyPr/>
          <a:lstStyle/>
          <a:p>
            <a:r>
              <a:rPr lang="en-GB" sz="2400" dirty="0"/>
              <a:t>Calculating the Star Rating</a:t>
            </a:r>
          </a:p>
        </p:txBody>
      </p:sp>
      <p:sp>
        <p:nvSpPr>
          <p:cNvPr id="5" name="Rectangle 4">
            <a:extLst>
              <a:ext uri="{FF2B5EF4-FFF2-40B4-BE49-F238E27FC236}">
                <a16:creationId xmlns:a16="http://schemas.microsoft.com/office/drawing/2014/main" id="{A1C8EC16-F1A2-4FEB-880A-BF360AF3796F}"/>
              </a:ext>
            </a:extLst>
          </p:cNvPr>
          <p:cNvSpPr/>
          <p:nvPr/>
        </p:nvSpPr>
        <p:spPr>
          <a:xfrm>
            <a:off x="838200" y="2739975"/>
            <a:ext cx="6096000" cy="1754326"/>
          </a:xfrm>
          <a:prstGeom prst="rect">
            <a:avLst/>
          </a:prstGeom>
        </p:spPr>
        <p:txBody>
          <a:bodyPr>
            <a:spAutoFit/>
          </a:bodyPr>
          <a:lstStyle/>
          <a:p>
            <a:pPr marL="285750" indent="-285750">
              <a:buFont typeface="Arial" panose="020B0604020202020204" pitchFamily="34" charset="0"/>
              <a:buChar char="•"/>
              <a:defRPr/>
            </a:pPr>
            <a:r>
              <a:rPr lang="en-GB" dirty="0">
                <a:solidFill>
                  <a:schemeClr val="bg2">
                    <a:lumMod val="10000"/>
                  </a:schemeClr>
                </a:solidFill>
              </a:rPr>
              <a:t>Each grant is awarded a Star Rating each year</a:t>
            </a:r>
          </a:p>
          <a:p>
            <a:pPr marL="285750" indent="-285750">
              <a:buFont typeface="Arial" panose="020B0604020202020204" pitchFamily="34" charset="0"/>
              <a:buChar char="•"/>
              <a:defRPr/>
            </a:pPr>
            <a:endParaRPr lang="en-GB" dirty="0">
              <a:solidFill>
                <a:schemeClr val="bg2">
                  <a:lumMod val="10000"/>
                </a:schemeClr>
              </a:solidFill>
            </a:endParaRPr>
          </a:p>
          <a:p>
            <a:pPr marL="285750" indent="-285750">
              <a:buFont typeface="Arial" panose="020B0604020202020204" pitchFamily="34" charset="0"/>
              <a:buChar char="•"/>
              <a:defRPr/>
            </a:pPr>
            <a:r>
              <a:rPr lang="en-GB" dirty="0">
                <a:solidFill>
                  <a:schemeClr val="bg2">
                    <a:lumMod val="10000"/>
                  </a:schemeClr>
                </a:solidFill>
              </a:rPr>
              <a:t>Calculated using a points based system</a:t>
            </a:r>
          </a:p>
          <a:p>
            <a:pPr marL="285750" indent="-285750">
              <a:buFont typeface="Arial" panose="020B0604020202020204" pitchFamily="34" charset="0"/>
              <a:buChar char="•"/>
              <a:defRPr/>
            </a:pPr>
            <a:endParaRPr lang="en-GB" dirty="0">
              <a:solidFill>
                <a:schemeClr val="bg2">
                  <a:lumMod val="10000"/>
                </a:schemeClr>
              </a:solidFill>
            </a:endParaRPr>
          </a:p>
          <a:p>
            <a:pPr marL="285750" indent="-285750">
              <a:buFont typeface="Arial" panose="020B0604020202020204" pitchFamily="34" charset="0"/>
              <a:buChar char="•"/>
              <a:defRPr/>
            </a:pPr>
            <a:r>
              <a:rPr lang="en-GB" dirty="0">
                <a:solidFill>
                  <a:schemeClr val="bg2">
                    <a:lumMod val="10000"/>
                  </a:schemeClr>
                </a:solidFill>
              </a:rPr>
              <a:t>Assessment of performance against each indicator results in a fixed number of “Star rating points”</a:t>
            </a:r>
          </a:p>
        </p:txBody>
      </p:sp>
      <p:graphicFrame>
        <p:nvGraphicFramePr>
          <p:cNvPr id="6" name="Table 5">
            <a:extLst>
              <a:ext uri="{FF2B5EF4-FFF2-40B4-BE49-F238E27FC236}">
                <a16:creationId xmlns:a16="http://schemas.microsoft.com/office/drawing/2014/main" id="{8FB06731-94A1-41CC-9E49-E54D4D0177FB}"/>
              </a:ext>
            </a:extLst>
          </p:cNvPr>
          <p:cNvGraphicFramePr>
            <a:graphicFrameLocks noGrp="1"/>
          </p:cNvGraphicFramePr>
          <p:nvPr>
            <p:extLst>
              <p:ext uri="{D42A27DB-BD31-4B8C-83A1-F6EECF244321}">
                <p14:modId xmlns:p14="http://schemas.microsoft.com/office/powerpoint/2010/main" val="1024643785"/>
              </p:ext>
            </p:extLst>
          </p:nvPr>
        </p:nvGraphicFramePr>
        <p:xfrm>
          <a:off x="7653403" y="1456148"/>
          <a:ext cx="4035895" cy="3434772"/>
        </p:xfrm>
        <a:graphic>
          <a:graphicData uri="http://schemas.openxmlformats.org/drawingml/2006/table">
            <a:tbl>
              <a:tblPr firstRow="1" bandRow="1">
                <a:tableStyleId>{0505E3EF-67EA-436B-97B2-0124C06EBD24}</a:tableStyleId>
              </a:tblPr>
              <a:tblGrid>
                <a:gridCol w="2484524">
                  <a:extLst>
                    <a:ext uri="{9D8B030D-6E8A-4147-A177-3AD203B41FA5}">
                      <a16:colId xmlns:a16="http://schemas.microsoft.com/office/drawing/2014/main" val="4132807767"/>
                    </a:ext>
                  </a:extLst>
                </a:gridCol>
                <a:gridCol w="1551371">
                  <a:extLst>
                    <a:ext uri="{9D8B030D-6E8A-4147-A177-3AD203B41FA5}">
                      <a16:colId xmlns:a16="http://schemas.microsoft.com/office/drawing/2014/main" val="1586079320"/>
                    </a:ext>
                  </a:extLst>
                </a:gridCol>
              </a:tblGrid>
              <a:tr h="1365479">
                <a:tc>
                  <a:txBody>
                    <a:bodyPr/>
                    <a:lstStyle/>
                    <a:p>
                      <a:r>
                        <a:rPr lang="en-GB" sz="1800" b="0" kern="1200" dirty="0">
                          <a:solidFill>
                            <a:schemeClr val="tx1"/>
                          </a:solidFill>
                          <a:latin typeface="+mj-lt"/>
                          <a:ea typeface="+mj-ea"/>
                          <a:cs typeface="+mj-cs"/>
                        </a:rPr>
                        <a:t>Stars</a:t>
                      </a:r>
                    </a:p>
                  </a:txBody>
                  <a:tcPr>
                    <a:solidFill>
                      <a:srgbClr val="00B0F0"/>
                    </a:solidFill>
                  </a:tcPr>
                </a:tc>
                <a:tc>
                  <a:txBody>
                    <a:bodyPr/>
                    <a:lstStyle/>
                    <a:p>
                      <a:r>
                        <a:rPr lang="en-GB" sz="1800" b="0" kern="1200" dirty="0">
                          <a:solidFill>
                            <a:schemeClr val="tx1"/>
                          </a:solidFill>
                          <a:latin typeface="+mj-lt"/>
                          <a:ea typeface="+mj-ea"/>
                          <a:cs typeface="+mj-cs"/>
                        </a:rPr>
                        <a:t>Points</a:t>
                      </a:r>
                    </a:p>
                  </a:txBody>
                  <a:tcPr>
                    <a:solidFill>
                      <a:srgbClr val="00B0F0"/>
                    </a:solidFill>
                  </a:tcPr>
                </a:tc>
                <a:extLst>
                  <a:ext uri="{0D108BD9-81ED-4DB2-BD59-A6C34878D82A}">
                    <a16:rowId xmlns:a16="http://schemas.microsoft.com/office/drawing/2014/main" val="3692982451"/>
                  </a:ext>
                </a:extLst>
              </a:tr>
              <a:tr h="407110">
                <a:tc>
                  <a:txBody>
                    <a:bodyPr/>
                    <a:lstStyle/>
                    <a:p>
                      <a:endParaRPr lang="en-GB" sz="1400" kern="1200" dirty="0">
                        <a:solidFill>
                          <a:schemeClr val="dk1"/>
                        </a:solidFill>
                        <a:latin typeface="+mn-lt"/>
                        <a:ea typeface="+mn-ea"/>
                        <a:cs typeface="+mn-cs"/>
                      </a:endParaRPr>
                    </a:p>
                  </a:txBody>
                  <a:tcPr/>
                </a:tc>
                <a:tc>
                  <a:txBody>
                    <a:bodyPr/>
                    <a:lstStyle/>
                    <a:p>
                      <a:r>
                        <a:rPr lang="en-GB" sz="1800" kern="1200" dirty="0">
                          <a:solidFill>
                            <a:schemeClr val="dk1"/>
                          </a:solidFill>
                          <a:latin typeface="+mn-lt"/>
                          <a:ea typeface="+mn-ea"/>
                          <a:cs typeface="+mn-cs"/>
                        </a:rPr>
                        <a:t>87.5 – 100</a:t>
                      </a:r>
                    </a:p>
                  </a:txBody>
                  <a:tcPr/>
                </a:tc>
                <a:extLst>
                  <a:ext uri="{0D108BD9-81ED-4DB2-BD59-A6C34878D82A}">
                    <a16:rowId xmlns:a16="http://schemas.microsoft.com/office/drawing/2014/main" val="2513956674"/>
                  </a:ext>
                </a:extLst>
              </a:tr>
              <a:tr h="407110">
                <a:tc>
                  <a:txBody>
                    <a:bodyPr/>
                    <a:lstStyle/>
                    <a:p>
                      <a:endParaRPr lang="en-GB" sz="1400" kern="1200" dirty="0">
                        <a:solidFill>
                          <a:schemeClr val="dk1"/>
                        </a:solidFill>
                        <a:latin typeface="+mn-lt"/>
                        <a:ea typeface="+mn-ea"/>
                        <a:cs typeface="+mn-cs"/>
                      </a:endParaRPr>
                    </a:p>
                  </a:txBody>
                  <a:tcPr>
                    <a:solidFill>
                      <a:srgbClr val="E1E1E1"/>
                    </a:solidFill>
                  </a:tcPr>
                </a:tc>
                <a:tc>
                  <a:txBody>
                    <a:bodyPr/>
                    <a:lstStyle/>
                    <a:p>
                      <a:r>
                        <a:rPr lang="en-GB" sz="1800" kern="1200" dirty="0">
                          <a:solidFill>
                            <a:schemeClr val="dk1"/>
                          </a:solidFill>
                          <a:latin typeface="+mn-lt"/>
                          <a:ea typeface="+mn-ea"/>
                          <a:cs typeface="+mn-cs"/>
                        </a:rPr>
                        <a:t>75 – 87.4</a:t>
                      </a:r>
                    </a:p>
                  </a:txBody>
                  <a:tcPr>
                    <a:solidFill>
                      <a:srgbClr val="E1E1E1"/>
                    </a:solidFill>
                  </a:tcPr>
                </a:tc>
                <a:extLst>
                  <a:ext uri="{0D108BD9-81ED-4DB2-BD59-A6C34878D82A}">
                    <a16:rowId xmlns:a16="http://schemas.microsoft.com/office/drawing/2014/main" val="1810150757"/>
                  </a:ext>
                </a:extLst>
              </a:tr>
              <a:tr h="440853">
                <a:tc>
                  <a:txBody>
                    <a:bodyPr/>
                    <a:lstStyle/>
                    <a:p>
                      <a:endParaRPr lang="en-GB" sz="1400" kern="1200" dirty="0">
                        <a:solidFill>
                          <a:schemeClr val="dk1"/>
                        </a:solidFill>
                        <a:latin typeface="+mn-lt"/>
                        <a:ea typeface="+mn-ea"/>
                        <a:cs typeface="+mn-cs"/>
                      </a:endParaRPr>
                    </a:p>
                  </a:txBody>
                  <a:tcPr>
                    <a:solidFill>
                      <a:srgbClr val="E1E1E1"/>
                    </a:solidFill>
                  </a:tcPr>
                </a:tc>
                <a:tc>
                  <a:txBody>
                    <a:bodyPr/>
                    <a:lstStyle/>
                    <a:p>
                      <a:r>
                        <a:rPr lang="en-GB" sz="1800" kern="1200" dirty="0">
                          <a:solidFill>
                            <a:schemeClr val="dk1"/>
                          </a:solidFill>
                          <a:latin typeface="+mn-lt"/>
                          <a:ea typeface="+mn-ea"/>
                          <a:cs typeface="+mn-cs"/>
                        </a:rPr>
                        <a:t>62.5 – 74.9 </a:t>
                      </a:r>
                    </a:p>
                  </a:txBody>
                  <a:tcPr>
                    <a:solidFill>
                      <a:srgbClr val="E1E1E1"/>
                    </a:solidFill>
                  </a:tcPr>
                </a:tc>
                <a:extLst>
                  <a:ext uri="{0D108BD9-81ED-4DB2-BD59-A6C34878D82A}">
                    <a16:rowId xmlns:a16="http://schemas.microsoft.com/office/drawing/2014/main" val="3278773340"/>
                  </a:ext>
                </a:extLst>
              </a:tr>
              <a:tr h="407110">
                <a:tc>
                  <a:txBody>
                    <a:bodyPr/>
                    <a:lstStyle/>
                    <a:p>
                      <a:endParaRPr lang="en-GB" sz="1400" kern="1200" dirty="0">
                        <a:solidFill>
                          <a:schemeClr val="dk1"/>
                        </a:solidFill>
                        <a:latin typeface="+mn-lt"/>
                        <a:ea typeface="+mn-ea"/>
                        <a:cs typeface="+mn-cs"/>
                      </a:endParaRPr>
                    </a:p>
                  </a:txBody>
                  <a:tcPr>
                    <a:solidFill>
                      <a:srgbClr val="E1E1E1"/>
                    </a:solidFill>
                  </a:tcPr>
                </a:tc>
                <a:tc>
                  <a:txBody>
                    <a:bodyPr/>
                    <a:lstStyle/>
                    <a:p>
                      <a:r>
                        <a:rPr lang="en-GB" sz="1800" kern="1200" dirty="0">
                          <a:solidFill>
                            <a:schemeClr val="dk1"/>
                          </a:solidFill>
                          <a:latin typeface="+mn-lt"/>
                          <a:ea typeface="+mn-ea"/>
                          <a:cs typeface="+mn-cs"/>
                        </a:rPr>
                        <a:t>40 – 62.5</a:t>
                      </a:r>
                    </a:p>
                  </a:txBody>
                  <a:tcPr>
                    <a:solidFill>
                      <a:srgbClr val="E1E1E1"/>
                    </a:solidFill>
                  </a:tcPr>
                </a:tc>
                <a:extLst>
                  <a:ext uri="{0D108BD9-81ED-4DB2-BD59-A6C34878D82A}">
                    <a16:rowId xmlns:a16="http://schemas.microsoft.com/office/drawing/2014/main" val="2020694414"/>
                  </a:ext>
                </a:extLst>
              </a:tr>
              <a:tr h="407110">
                <a:tc>
                  <a:txBody>
                    <a:bodyPr/>
                    <a:lstStyle/>
                    <a:p>
                      <a:endParaRPr lang="en-GB" sz="1400" kern="1200" dirty="0">
                        <a:solidFill>
                          <a:schemeClr val="dk1"/>
                        </a:solidFill>
                        <a:latin typeface="+mn-lt"/>
                        <a:ea typeface="+mn-ea"/>
                        <a:cs typeface="+mn-cs"/>
                      </a:endParaRPr>
                    </a:p>
                  </a:txBody>
                  <a:tcPr>
                    <a:solidFill>
                      <a:srgbClr val="E1E1E1"/>
                    </a:solidFill>
                  </a:tcPr>
                </a:tc>
                <a:tc>
                  <a:txBody>
                    <a:bodyPr/>
                    <a:lstStyle/>
                    <a:p>
                      <a:r>
                        <a:rPr lang="en-GB" sz="1800" kern="1200" dirty="0">
                          <a:solidFill>
                            <a:schemeClr val="dk1"/>
                          </a:solidFill>
                          <a:latin typeface="+mn-lt"/>
                          <a:ea typeface="+mn-ea"/>
                          <a:cs typeface="+mn-cs"/>
                        </a:rPr>
                        <a:t>0 – 39.9</a:t>
                      </a:r>
                    </a:p>
                  </a:txBody>
                  <a:tcPr>
                    <a:solidFill>
                      <a:srgbClr val="E1E1E1"/>
                    </a:solidFill>
                  </a:tcPr>
                </a:tc>
                <a:extLst>
                  <a:ext uri="{0D108BD9-81ED-4DB2-BD59-A6C34878D82A}">
                    <a16:rowId xmlns:a16="http://schemas.microsoft.com/office/drawing/2014/main" val="3297611778"/>
                  </a:ext>
                </a:extLst>
              </a:tr>
            </a:tbl>
          </a:graphicData>
        </a:graphic>
      </p:graphicFrame>
      <p:pic>
        <p:nvPicPr>
          <p:cNvPr id="8" name="Picture 7">
            <a:extLst>
              <a:ext uri="{FF2B5EF4-FFF2-40B4-BE49-F238E27FC236}">
                <a16:creationId xmlns:a16="http://schemas.microsoft.com/office/drawing/2014/main" id="{685401EB-B146-4FD7-BB48-DE354264DA65}"/>
              </a:ext>
            </a:extLst>
          </p:cNvPr>
          <p:cNvPicPr>
            <a:picLocks noChangeAspect="1"/>
          </p:cNvPicPr>
          <p:nvPr/>
        </p:nvPicPr>
        <p:blipFill>
          <a:blip r:embed="rId3"/>
          <a:stretch>
            <a:fillRect/>
          </a:stretch>
        </p:blipFill>
        <p:spPr>
          <a:xfrm>
            <a:off x="7983680" y="2665675"/>
            <a:ext cx="1904014" cy="841420"/>
          </a:xfrm>
          <a:prstGeom prst="rect">
            <a:avLst/>
          </a:prstGeom>
        </p:spPr>
      </p:pic>
      <p:pic>
        <p:nvPicPr>
          <p:cNvPr id="9" name="Picture 8">
            <a:extLst>
              <a:ext uri="{FF2B5EF4-FFF2-40B4-BE49-F238E27FC236}">
                <a16:creationId xmlns:a16="http://schemas.microsoft.com/office/drawing/2014/main" id="{7D5B3C64-DBCC-4EC7-BACB-A9F7D6FD34E5}"/>
              </a:ext>
            </a:extLst>
          </p:cNvPr>
          <p:cNvPicPr>
            <a:picLocks noChangeAspect="1"/>
          </p:cNvPicPr>
          <p:nvPr/>
        </p:nvPicPr>
        <p:blipFill>
          <a:blip r:embed="rId4"/>
          <a:stretch>
            <a:fillRect/>
          </a:stretch>
        </p:blipFill>
        <p:spPr>
          <a:xfrm>
            <a:off x="7983680" y="3068639"/>
            <a:ext cx="1904014" cy="841420"/>
          </a:xfrm>
          <a:prstGeom prst="rect">
            <a:avLst/>
          </a:prstGeom>
        </p:spPr>
      </p:pic>
      <p:pic>
        <p:nvPicPr>
          <p:cNvPr id="10" name="Picture 9">
            <a:extLst>
              <a:ext uri="{FF2B5EF4-FFF2-40B4-BE49-F238E27FC236}">
                <a16:creationId xmlns:a16="http://schemas.microsoft.com/office/drawing/2014/main" id="{59EBF276-31DE-4682-9F72-FEE42D1DCA13}"/>
              </a:ext>
            </a:extLst>
          </p:cNvPr>
          <p:cNvPicPr>
            <a:picLocks noChangeAspect="1"/>
          </p:cNvPicPr>
          <p:nvPr/>
        </p:nvPicPr>
        <p:blipFill>
          <a:blip r:embed="rId5"/>
          <a:stretch>
            <a:fillRect/>
          </a:stretch>
        </p:blipFill>
        <p:spPr>
          <a:xfrm>
            <a:off x="7983680" y="3489349"/>
            <a:ext cx="1904014" cy="841420"/>
          </a:xfrm>
          <a:prstGeom prst="rect">
            <a:avLst/>
          </a:prstGeom>
        </p:spPr>
      </p:pic>
      <p:pic>
        <p:nvPicPr>
          <p:cNvPr id="11" name="Picture 10">
            <a:extLst>
              <a:ext uri="{FF2B5EF4-FFF2-40B4-BE49-F238E27FC236}">
                <a16:creationId xmlns:a16="http://schemas.microsoft.com/office/drawing/2014/main" id="{E6B81714-63C0-4F34-838E-D8C46982B5EB}"/>
              </a:ext>
            </a:extLst>
          </p:cNvPr>
          <p:cNvPicPr>
            <a:picLocks noChangeAspect="1"/>
          </p:cNvPicPr>
          <p:nvPr/>
        </p:nvPicPr>
        <p:blipFill>
          <a:blip r:embed="rId6"/>
          <a:stretch>
            <a:fillRect/>
          </a:stretch>
        </p:blipFill>
        <p:spPr>
          <a:xfrm>
            <a:off x="7983680" y="3877426"/>
            <a:ext cx="1897541" cy="838559"/>
          </a:xfrm>
          <a:prstGeom prst="rect">
            <a:avLst/>
          </a:prstGeom>
        </p:spPr>
      </p:pic>
      <p:pic>
        <p:nvPicPr>
          <p:cNvPr id="12" name="Picture 11">
            <a:extLst>
              <a:ext uri="{FF2B5EF4-FFF2-40B4-BE49-F238E27FC236}">
                <a16:creationId xmlns:a16="http://schemas.microsoft.com/office/drawing/2014/main" id="{2E260769-377F-4B53-AB67-E46F7F1506FB}"/>
              </a:ext>
            </a:extLst>
          </p:cNvPr>
          <p:cNvPicPr>
            <a:picLocks noChangeAspect="1"/>
          </p:cNvPicPr>
          <p:nvPr/>
        </p:nvPicPr>
        <p:blipFill>
          <a:blip r:embed="rId7"/>
          <a:stretch>
            <a:fillRect/>
          </a:stretch>
        </p:blipFill>
        <p:spPr>
          <a:xfrm>
            <a:off x="8017366" y="4295276"/>
            <a:ext cx="1863856" cy="823674"/>
          </a:xfrm>
          <a:prstGeom prst="rect">
            <a:avLst/>
          </a:prstGeom>
        </p:spPr>
      </p:pic>
    </p:spTree>
    <p:extLst>
      <p:ext uri="{BB962C8B-B14F-4D97-AF65-F5344CB8AC3E}">
        <p14:creationId xmlns:p14="http://schemas.microsoft.com/office/powerpoint/2010/main" val="3905747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4F604-3282-48D1-A6F5-D8AC63462F17}"/>
              </a:ext>
            </a:extLst>
          </p:cNvPr>
          <p:cNvSpPr>
            <a:spLocks noGrp="1"/>
          </p:cNvSpPr>
          <p:nvPr>
            <p:ph type="title"/>
          </p:nvPr>
        </p:nvSpPr>
        <p:spPr>
          <a:xfrm>
            <a:off x="797257" y="528899"/>
            <a:ext cx="3133299" cy="931412"/>
          </a:xfrm>
        </p:spPr>
        <p:txBody>
          <a:bodyPr/>
          <a:lstStyle/>
          <a:p>
            <a:r>
              <a:rPr lang="en-GB" sz="2400" dirty="0"/>
              <a:t>Accessing the calculator</a:t>
            </a:r>
          </a:p>
        </p:txBody>
      </p:sp>
      <p:sp>
        <p:nvSpPr>
          <p:cNvPr id="4" name="Text Placeholder 3" descr="LONDON skyline">
            <a:extLst>
              <a:ext uri="{FF2B5EF4-FFF2-40B4-BE49-F238E27FC236}">
                <a16:creationId xmlns:a16="http://schemas.microsoft.com/office/drawing/2014/main" id="{094BFA6B-D1E9-4314-9CBD-E108A2634BBE}"/>
              </a:ext>
            </a:extLst>
          </p:cNvPr>
          <p:cNvSpPr txBox="1">
            <a:spLocks noChangeArrowheads="1"/>
          </p:cNvSpPr>
          <p:nvPr/>
        </p:nvSpPr>
        <p:spPr>
          <a:xfrm>
            <a:off x="1604417" y="5803023"/>
            <a:ext cx="8399391" cy="3952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altLang="en-US" sz="2400" dirty="0">
                <a:latin typeface="+mj-lt"/>
                <a:ea typeface="+mj-ea"/>
                <a:cs typeface="+mj-cs"/>
                <a:hlinkClick r:id="rId3"/>
              </a:rPr>
              <a:t>http://data.london.gov.uk/dataset/lepr-esf-2014-20</a:t>
            </a:r>
            <a:endParaRPr lang="en-GB" altLang="en-US" sz="2400" dirty="0">
              <a:latin typeface="+mj-lt"/>
              <a:ea typeface="+mj-ea"/>
              <a:cs typeface="+mj-cs"/>
            </a:endParaRPr>
          </a:p>
          <a:p>
            <a:pPr marL="0" indent="0" algn="ctr">
              <a:buNone/>
            </a:pPr>
            <a:endParaRPr lang="en-GB" altLang="en-US" sz="2400" dirty="0">
              <a:latin typeface="+mj-lt"/>
              <a:ea typeface="+mj-ea"/>
              <a:cs typeface="+mj-cs"/>
            </a:endParaRPr>
          </a:p>
        </p:txBody>
      </p:sp>
      <p:pic>
        <p:nvPicPr>
          <p:cNvPr id="5" name="Picture 4">
            <a:extLst>
              <a:ext uri="{FF2B5EF4-FFF2-40B4-BE49-F238E27FC236}">
                <a16:creationId xmlns:a16="http://schemas.microsoft.com/office/drawing/2014/main" id="{19A700A8-A605-461F-8B11-9C1B88DCD0AC}"/>
              </a:ext>
            </a:extLst>
          </p:cNvPr>
          <p:cNvPicPr>
            <a:picLocks noChangeAspect="1"/>
          </p:cNvPicPr>
          <p:nvPr/>
        </p:nvPicPr>
        <p:blipFill>
          <a:blip r:embed="rId4"/>
          <a:stretch>
            <a:fillRect/>
          </a:stretch>
        </p:blipFill>
        <p:spPr>
          <a:xfrm>
            <a:off x="5408699" y="659690"/>
            <a:ext cx="6185879" cy="4976859"/>
          </a:xfrm>
          <a:prstGeom prst="rect">
            <a:avLst/>
          </a:prstGeom>
        </p:spPr>
      </p:pic>
      <p:sp>
        <p:nvSpPr>
          <p:cNvPr id="6" name="Rectangle 5">
            <a:extLst>
              <a:ext uri="{FF2B5EF4-FFF2-40B4-BE49-F238E27FC236}">
                <a16:creationId xmlns:a16="http://schemas.microsoft.com/office/drawing/2014/main" id="{B429D0ED-0F0B-427B-9D0F-D77339D4AA43}"/>
              </a:ext>
            </a:extLst>
          </p:cNvPr>
          <p:cNvSpPr/>
          <p:nvPr/>
        </p:nvSpPr>
        <p:spPr>
          <a:xfrm>
            <a:off x="797257" y="2547954"/>
            <a:ext cx="4225119" cy="1200329"/>
          </a:xfrm>
          <a:prstGeom prst="rect">
            <a:avLst/>
          </a:prstGeom>
        </p:spPr>
        <p:txBody>
          <a:bodyPr wrap="square">
            <a:spAutoFit/>
          </a:bodyPr>
          <a:lstStyle/>
          <a:p>
            <a:pPr marL="285750" indent="-285750">
              <a:buFont typeface="Arial" panose="020B0604020202020204" pitchFamily="34" charset="0"/>
              <a:buChar char="•"/>
              <a:defRPr/>
            </a:pPr>
            <a:r>
              <a:rPr lang="en-GB" dirty="0">
                <a:solidFill>
                  <a:schemeClr val="bg2">
                    <a:lumMod val="10000"/>
                  </a:schemeClr>
                </a:solidFill>
              </a:rPr>
              <a:t>The top link is for access the documents and tools for the calculator</a:t>
            </a:r>
          </a:p>
          <a:p>
            <a:pPr marL="285750" indent="-285750">
              <a:buFont typeface="Arial" panose="020B0604020202020204" pitchFamily="34" charset="0"/>
              <a:buChar char="•"/>
              <a:defRPr/>
            </a:pPr>
            <a:r>
              <a:rPr lang="en-GB" dirty="0">
                <a:solidFill>
                  <a:schemeClr val="bg2">
                    <a:lumMod val="10000"/>
                  </a:schemeClr>
                </a:solidFill>
              </a:rPr>
              <a:t>The link below is for charts and the data of previous annual ratings</a:t>
            </a:r>
          </a:p>
        </p:txBody>
      </p:sp>
    </p:spTree>
    <p:extLst>
      <p:ext uri="{BB962C8B-B14F-4D97-AF65-F5344CB8AC3E}">
        <p14:creationId xmlns:p14="http://schemas.microsoft.com/office/powerpoint/2010/main" val="969407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AE57CBD-041C-45BF-A5B9-BBEAB9664CCF}"/>
              </a:ext>
            </a:extLst>
          </p:cNvPr>
          <p:cNvSpPr>
            <a:spLocks noGrp="1"/>
          </p:cNvSpPr>
          <p:nvPr>
            <p:ph type="title"/>
          </p:nvPr>
        </p:nvSpPr>
        <p:spPr>
          <a:xfrm>
            <a:off x="4154606" y="2671598"/>
            <a:ext cx="3133299" cy="931412"/>
          </a:xfrm>
        </p:spPr>
        <p:txBody>
          <a:bodyPr/>
          <a:lstStyle/>
          <a:p>
            <a:pPr algn="ctr"/>
            <a:r>
              <a:rPr lang="en-GB" sz="2400" dirty="0"/>
              <a:t>The Backsheet</a:t>
            </a:r>
          </a:p>
        </p:txBody>
      </p:sp>
    </p:spTree>
    <p:extLst>
      <p:ext uri="{BB962C8B-B14F-4D97-AF65-F5344CB8AC3E}">
        <p14:creationId xmlns:p14="http://schemas.microsoft.com/office/powerpoint/2010/main" val="19974217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798</TotalTime>
  <Words>4393</Words>
  <Application>Microsoft Office PowerPoint</Application>
  <PresentationFormat>Widescreen</PresentationFormat>
  <Paragraphs>444</Paragraphs>
  <Slides>32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Foundry Form Sans</vt:lpstr>
      <vt:lpstr>Office Theme</vt:lpstr>
      <vt:lpstr>The Employability Performance Rating</vt:lpstr>
      <vt:lpstr>The Performance Rating</vt:lpstr>
      <vt:lpstr>History of the EPR</vt:lpstr>
      <vt:lpstr>Employability Performance Rating Timeline</vt:lpstr>
      <vt:lpstr>Employability Performance Rating Journey</vt:lpstr>
      <vt:lpstr>Performance Rating structure</vt:lpstr>
      <vt:lpstr>Calculating the Star Rating</vt:lpstr>
      <vt:lpstr>Accessing the calculator</vt:lpstr>
      <vt:lpstr>The Backsheet</vt:lpstr>
      <vt:lpstr>PowerPoint Presentation</vt:lpstr>
      <vt:lpstr>PowerPoint Presentation</vt:lpstr>
      <vt:lpstr>A Prime and their Subs</vt:lpstr>
      <vt:lpstr>A Prime and their Subs</vt:lpstr>
      <vt:lpstr>PowerPoint Presentation</vt:lpstr>
      <vt:lpstr>PowerPoint Presentation</vt:lpstr>
      <vt:lpstr>Things to remember…</vt:lpstr>
      <vt:lpstr>PowerPoint Presentation</vt:lpstr>
      <vt:lpstr>The Grant Summary Tab</vt:lpstr>
      <vt:lpstr>Grant Performance</vt:lpstr>
      <vt:lpstr>Grant Performance</vt:lpstr>
      <vt:lpstr>Quality: Participant Satisfaction</vt:lpstr>
      <vt:lpstr>Quality: Participant Satisfaction</vt:lpstr>
      <vt:lpstr>Quality: Self-Assessment</vt:lpstr>
      <vt:lpstr>Quality: Self-Assessment</vt:lpstr>
      <vt:lpstr>Quality: Conversion Rating</vt:lpstr>
      <vt:lpstr>Grant Compliance</vt:lpstr>
      <vt:lpstr>Grant Compliance</vt:lpstr>
      <vt:lpstr>Star Rating</vt:lpstr>
      <vt:lpstr>Extraction tool </vt:lpstr>
      <vt:lpstr>Extraction tool </vt:lpstr>
      <vt:lpstr>Preparing for Implementation</vt:lpstr>
      <vt:lpstr>Tools &amp;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Dominic</dc:creator>
  <cp:lastModifiedBy>Robert Dominic</cp:lastModifiedBy>
  <cp:revision>51</cp:revision>
  <dcterms:created xsi:type="dcterms:W3CDTF">2018-08-16T09:18:39Z</dcterms:created>
  <dcterms:modified xsi:type="dcterms:W3CDTF">2018-08-21T16:06:13Z</dcterms:modified>
</cp:coreProperties>
</file>